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0370" y="267970"/>
            <a:ext cx="11469370" cy="4604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4000" b="1"/>
              <a:t>🎯</a:t>
            </a:r>
            <a:r>
              <a:rPr lang="en-US" sz="4000" b="1"/>
              <a:t>   </a:t>
            </a:r>
            <a:r>
              <a:rPr sz="4000" b="1"/>
              <a:t>Slide 1: Project Overview</a:t>
            </a:r>
            <a:endParaRPr sz="4000" b="1"/>
          </a:p>
          <a:p>
            <a:r>
              <a:rPr sz="3200" b="1"/>
              <a:t>Objective</a:t>
            </a:r>
            <a:endParaRPr sz="3200" b="1"/>
          </a:p>
          <a:p>
            <a:r>
              <a:rPr sz="3200"/>
              <a:t> ➡️ Analyze global sales and profit data across regions and </a:t>
            </a:r>
            <a:r>
              <a:rPr sz="3200" b="1"/>
              <a:t>categories</a:t>
            </a:r>
            <a:endParaRPr sz="3200" b="1"/>
          </a:p>
          <a:p>
            <a:r>
              <a:rPr sz="3200"/>
              <a:t> ➡️ Identify key trends and forecast future growth using Excel and </a:t>
            </a:r>
            <a:r>
              <a:rPr sz="3200" b="1"/>
              <a:t>Power BI</a:t>
            </a:r>
            <a:r>
              <a:rPr lang="en-US" sz="3200" b="1"/>
              <a:t> </a:t>
            </a:r>
            <a:r>
              <a:rPr sz="3200" b="1"/>
              <a:t>Problem Statement</a:t>
            </a:r>
            <a:endParaRPr sz="3200"/>
          </a:p>
          <a:p>
            <a:r>
              <a:rPr sz="3200"/>
              <a:t> 🔍</a:t>
            </a:r>
            <a:r>
              <a:rPr lang="en-US" sz="3200"/>
              <a:t>    </a:t>
            </a:r>
            <a:r>
              <a:rPr sz="3200"/>
              <a:t>A global retail chain wants to understand where it’s growing, which categories are profitable, and how to plan for the future.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3050" y="332105"/>
            <a:ext cx="7116445" cy="642747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800" b="1"/>
              <a:t>Slide 2: Dataset Information</a:t>
            </a:r>
            <a:endParaRPr sz="2800" b="1"/>
          </a:p>
          <a:p>
            <a:r>
              <a:rPr sz="2000" b="1"/>
              <a:t>Source: Kaggle (CSV/Excel file)</a:t>
            </a:r>
            <a:endParaRPr sz="2000" b="1"/>
          </a:p>
          <a:p>
            <a:r>
              <a:rPr sz="2000" b="1"/>
              <a:t>Main Columns:</a:t>
            </a:r>
            <a:endParaRPr sz="2000" b="1"/>
          </a:p>
          <a:p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lang="en-US" sz="2000" b="1"/>
              <a:t>R</a:t>
            </a:r>
            <a:r>
              <a:rPr sz="2000" b="1"/>
              <a:t>egion</a:t>
            </a:r>
            <a:r>
              <a:rPr sz="2000"/>
              <a:t> – Area of sales (e.g., Asia, Europe)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lang="en-US" sz="2000" b="1"/>
              <a:t>C</a:t>
            </a:r>
            <a:r>
              <a:rPr sz="2000" b="1"/>
              <a:t>ategory</a:t>
            </a:r>
            <a:r>
              <a:rPr sz="2000"/>
              <a:t> – Product categories (e.g., Electronics, Fashion)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 b="1"/>
              <a:t> Pa</a:t>
            </a:r>
            <a:r>
              <a:rPr sz="2000" b="1"/>
              <a:t>rameter</a:t>
            </a:r>
            <a:r>
              <a:rPr sz="2000"/>
              <a:t> – Sales or Profit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lang="en-US" sz="2000" b="1"/>
              <a:t>M</a:t>
            </a:r>
            <a:r>
              <a:rPr sz="2000" b="1"/>
              <a:t>ode</a:t>
            </a:r>
            <a:r>
              <a:rPr sz="2000"/>
              <a:t> – Mode of selling (e.g., Online, Retail)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 b="1"/>
              <a:t> P</a:t>
            </a:r>
            <a:r>
              <a:rPr sz="2000" b="1"/>
              <a:t>ower</a:t>
            </a:r>
            <a:r>
              <a:rPr lang="en-US" sz="2000" b="1"/>
              <a:t> </a:t>
            </a:r>
            <a:r>
              <a:rPr sz="2000" b="1"/>
              <a:t>train</a:t>
            </a:r>
            <a:r>
              <a:rPr sz="2000"/>
              <a:t> – Product feature (if applicable)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lang="en-US" sz="2000" b="1"/>
              <a:t>Y</a:t>
            </a:r>
            <a:r>
              <a:rPr sz="2000" b="1"/>
              <a:t>ear</a:t>
            </a:r>
            <a:r>
              <a:rPr sz="2000"/>
              <a:t> – From 2011 to 2035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lang="en-US" sz="2000" b="1"/>
              <a:t>U</a:t>
            </a:r>
            <a:r>
              <a:rPr sz="2000" b="1"/>
              <a:t>nit</a:t>
            </a:r>
            <a:r>
              <a:rPr sz="2000"/>
              <a:t> – e.g., Number of units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lang="en-US" sz="2000" b="1"/>
              <a:t>V</a:t>
            </a:r>
            <a:r>
              <a:rPr sz="2000" b="1"/>
              <a:t>alue </a:t>
            </a:r>
            <a:r>
              <a:rPr sz="2000"/>
              <a:t>– Numeric value of sales/profit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2105" y="142875"/>
            <a:ext cx="11718290" cy="661670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3200" b="1"/>
              <a:t>Slide 3: Step 1 &amp; 2 – Download and Clean Data (Excel)</a:t>
            </a:r>
            <a:endParaRPr sz="3200" b="1"/>
          </a:p>
          <a:p>
            <a:r>
              <a:rPr sz="2400" b="1"/>
              <a:t>Step 1: Download</a:t>
            </a:r>
            <a:endParaRPr sz="2400" b="1"/>
          </a:p>
          <a:p>
            <a:r>
              <a:rPr sz="2400"/>
              <a:t> ✅ Download the dataset from Kaggle in Excel format</a:t>
            </a:r>
            <a:endParaRPr sz="2400"/>
          </a:p>
          <a:p>
            <a:r>
              <a:rPr sz="2400" b="1"/>
              <a:t>Step 2: Clean the Data</a:t>
            </a:r>
            <a:endParaRPr sz="2400" b="1"/>
          </a:p>
          <a:p>
            <a:r>
              <a:rPr sz="2400"/>
              <a:t> </a:t>
            </a:r>
            <a:r>
              <a:rPr sz="2400" b="1"/>
              <a:t>🧼 </a:t>
            </a:r>
            <a:r>
              <a:rPr lang="en-US" sz="2400" b="1"/>
              <a:t> </a:t>
            </a:r>
            <a:r>
              <a:rPr sz="2400" b="1"/>
              <a:t>Tasks Done in Excel:</a:t>
            </a:r>
            <a:endParaRPr sz="2400"/>
          </a:p>
          <a:p>
            <a:endParaRPr sz="2400"/>
          </a:p>
          <a:p>
            <a:pPr>
              <a:buFont typeface="Arial" panose="020B0604020202020204"/>
              <a:buChar char="•"/>
            </a:pPr>
            <a:r>
              <a:rPr lang="en-US" sz="2400"/>
              <a:t> </a:t>
            </a:r>
            <a:r>
              <a:rPr sz="2400"/>
              <a:t>Removed blanks and errors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pPr>
              <a:buFont typeface="Arial" panose="020B0604020202020204"/>
              <a:buChar char="•"/>
            </a:pPr>
            <a:r>
              <a:rPr lang="en-US" sz="2400"/>
              <a:t> </a:t>
            </a:r>
            <a:r>
              <a:rPr sz="2400"/>
              <a:t>Verified numeric values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pPr>
              <a:buFont typeface="Arial" panose="020B0604020202020204"/>
              <a:buChar char="•"/>
            </a:pPr>
            <a:r>
              <a:rPr lang="en-US" sz="2400"/>
              <a:t> </a:t>
            </a:r>
            <a:r>
              <a:rPr sz="2400"/>
              <a:t>Sorted years in ascending order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pPr>
              <a:buFont typeface="Arial" panose="020B0604020202020204"/>
              <a:buChar char="•"/>
            </a:pPr>
            <a:r>
              <a:rPr lang="en-US" sz="2400"/>
              <a:t> </a:t>
            </a:r>
            <a:r>
              <a:rPr sz="2400"/>
              <a:t>Split data into Sales and Profit views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pPr>
              <a:buFont typeface="Arial" panose="020B0604020202020204"/>
              <a:buChar char="•"/>
            </a:pPr>
            <a:r>
              <a:rPr lang="en-US" sz="2400"/>
              <a:t> </a:t>
            </a:r>
            <a:r>
              <a:rPr sz="2400"/>
              <a:t>Added totals per region/category if needed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025" y="127635"/>
            <a:ext cx="11991975" cy="673036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3200" b="1"/>
              <a:t>Slide 4: Step 3 – Identify Regional &amp; Category Trends</a:t>
            </a:r>
            <a:endParaRPr sz="3200" b="1"/>
          </a:p>
          <a:p>
            <a:r>
              <a:rPr sz="2400"/>
              <a:t>Using Excel Pivot Tables:</a:t>
            </a:r>
            <a:endParaRPr sz="2400"/>
          </a:p>
          <a:p>
            <a:endParaRPr sz="2400"/>
          </a:p>
          <a:p>
            <a:pPr>
              <a:buAutoNum type="arabicPeriod"/>
            </a:pPr>
            <a:r>
              <a:rPr lang="en-US" sz="2400"/>
              <a:t> </a:t>
            </a:r>
            <a:r>
              <a:rPr sz="2400"/>
              <a:t>Insert Pivot Table</a:t>
            </a:r>
            <a:endParaRPr sz="2400"/>
          </a:p>
          <a:p>
            <a:pPr>
              <a:buAutoNum type="arabicPeriod"/>
            </a:pPr>
            <a:endParaRPr sz="2400"/>
          </a:p>
          <a:p>
            <a:pPr indent="0">
              <a:buNone/>
            </a:pPr>
            <a:r>
              <a:rPr lang="en-US" sz="2400"/>
              <a:t>2. </a:t>
            </a:r>
            <a:r>
              <a:rPr sz="2400"/>
              <a:t>Rows → region</a:t>
            </a:r>
            <a:endParaRPr sz="2400"/>
          </a:p>
          <a:p>
            <a:pPr>
              <a:buAutoNum type="arabicPeriod"/>
            </a:pPr>
            <a:endParaRPr sz="2400"/>
          </a:p>
          <a:p>
            <a:pPr indent="0">
              <a:buNone/>
            </a:pPr>
            <a:r>
              <a:rPr lang="en-US" sz="2400"/>
              <a:t>3. </a:t>
            </a:r>
            <a:r>
              <a:rPr sz="2400"/>
              <a:t>Columns → year</a:t>
            </a:r>
            <a:endParaRPr sz="2400"/>
          </a:p>
          <a:p>
            <a:pPr>
              <a:buAutoNum type="arabicPeriod"/>
            </a:pPr>
            <a:endParaRPr sz="2400"/>
          </a:p>
          <a:p>
            <a:pPr indent="0">
              <a:buNone/>
            </a:pPr>
            <a:r>
              <a:rPr lang="en-US" sz="2400"/>
              <a:t>4. V</a:t>
            </a:r>
            <a:r>
              <a:rPr sz="2400"/>
              <a:t>alues → Sum of value</a:t>
            </a:r>
            <a:endParaRPr sz="2400"/>
          </a:p>
          <a:p>
            <a:pPr>
              <a:buAutoNum type="arabicPeriod"/>
            </a:pPr>
            <a:endParaRPr sz="2400"/>
          </a:p>
          <a:p>
            <a:pPr indent="0">
              <a:buNone/>
            </a:pPr>
            <a:r>
              <a:rPr lang="en-US" sz="2400"/>
              <a:t>5. </a:t>
            </a:r>
            <a:r>
              <a:rPr sz="2400"/>
              <a:t>Filters → parameter (Sales or Profit)</a:t>
            </a:r>
            <a:endParaRPr sz="2400"/>
          </a:p>
          <a:p>
            <a:r>
              <a:rPr sz="2400"/>
              <a:t>📌 Repeat for category</a:t>
            </a:r>
            <a:endParaRPr sz="2400"/>
          </a:p>
          <a:p>
            <a:r>
              <a:rPr sz="2400"/>
              <a:t> 📊 Output: Trend tables showing how each region/category performed over time</a:t>
            </a:r>
            <a:endParaRPr sz="2400"/>
          </a:p>
        </p:txBody>
      </p:sp>
      <p:sp>
        <p:nvSpPr>
          <p:cNvPr id="3" name="Text Box 2"/>
          <p:cNvSpPr txBox="1"/>
          <p:nvPr/>
        </p:nvSpPr>
        <p:spPr>
          <a:xfrm>
            <a:off x="200025" y="6235700"/>
            <a:ext cx="1157097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200" b="1"/>
              <a:t>Step 4 – Forecasting in Excel</a:t>
            </a:r>
            <a:endParaRPr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2395" y="0"/>
            <a:ext cx="11718290" cy="53594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3600" b="1"/>
              <a:t>Slide </a:t>
            </a:r>
            <a:r>
              <a:rPr lang="en-US" sz="3600" b="1"/>
              <a:t>5</a:t>
            </a:r>
            <a:r>
              <a:rPr sz="3600" b="1"/>
              <a:t>: Step 5 – Power BI Setup</a:t>
            </a:r>
            <a:endParaRPr sz="3600" b="1"/>
          </a:p>
          <a:p>
            <a:r>
              <a:rPr sz="2800"/>
              <a:t>Import Data:</a:t>
            </a:r>
            <a:endParaRPr sz="2800"/>
          </a:p>
          <a:p>
            <a:endParaRPr sz="2800"/>
          </a:p>
          <a:p>
            <a:pPr>
              <a:buFont typeface="Arial" panose="020B0604020202020204"/>
              <a:buChar char="•"/>
            </a:pPr>
            <a:r>
              <a:rPr lang="en-US" sz="2800"/>
              <a:t> </a:t>
            </a:r>
            <a:r>
              <a:rPr sz="2800"/>
              <a:t>Open Power BI → Get Data → Excel → Select file</a:t>
            </a:r>
            <a:endParaRPr sz="2800"/>
          </a:p>
          <a:p>
            <a:r>
              <a:rPr sz="2800"/>
              <a:t>Transform Data:</a:t>
            </a:r>
            <a:endParaRPr sz="2800"/>
          </a:p>
          <a:p>
            <a:endParaRPr sz="2800"/>
          </a:p>
          <a:p>
            <a:pPr>
              <a:buFont typeface="Arial" panose="020B0604020202020204"/>
              <a:buChar char="•"/>
            </a:pPr>
            <a:r>
              <a:rPr lang="en-US" sz="2800"/>
              <a:t> </a:t>
            </a:r>
            <a:r>
              <a:rPr sz="2800"/>
              <a:t>Ensure correct data types (Year = number, Value = decimal)</a:t>
            </a:r>
            <a:endParaRPr sz="2800"/>
          </a:p>
          <a:p>
            <a:pPr>
              <a:buFont typeface="Arial" panose="020B0604020202020204"/>
              <a:buChar char="•"/>
            </a:pPr>
            <a:endParaRPr sz="2800"/>
          </a:p>
          <a:p>
            <a:pPr>
              <a:buFont typeface="Arial" panose="020B0604020202020204"/>
              <a:buChar char="•"/>
            </a:pPr>
            <a:r>
              <a:rPr lang="en-US" sz="2800"/>
              <a:t> </a:t>
            </a:r>
            <a:r>
              <a:rPr sz="2800"/>
              <a:t>Remove blanks</a:t>
            </a:r>
            <a:endParaRPr sz="2800"/>
          </a:p>
          <a:p>
            <a:pPr>
              <a:buFont typeface="Arial" panose="020B0604020202020204"/>
              <a:buChar char="•"/>
            </a:pPr>
            <a:endParaRPr sz="2800"/>
          </a:p>
          <a:p>
            <a:pPr>
              <a:buFont typeface="Arial" panose="020B0604020202020204"/>
              <a:buChar char="•"/>
            </a:pPr>
            <a:r>
              <a:rPr lang="en-US" sz="2800"/>
              <a:t> </a:t>
            </a:r>
            <a:r>
              <a:rPr sz="2800"/>
              <a:t>Apply filters if needed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0815" y="144780"/>
            <a:ext cx="12020550" cy="671322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800" b="1"/>
              <a:t>Slide </a:t>
            </a:r>
            <a:r>
              <a:rPr lang="en-US" sz="2800" b="1"/>
              <a:t>6</a:t>
            </a:r>
            <a:r>
              <a:rPr sz="2800" b="1"/>
              <a:t>: Step 6 – Power BI Visuals</a:t>
            </a:r>
            <a:endParaRPr sz="2800" b="1"/>
          </a:p>
          <a:p>
            <a:pPr>
              <a:buAutoNum type="arabicPeriod"/>
            </a:pPr>
            <a:r>
              <a:rPr lang="en-US" sz="2000" b="1"/>
              <a:t> </a:t>
            </a:r>
            <a:r>
              <a:rPr sz="2000" b="1"/>
              <a:t>Line Chart</a:t>
            </a:r>
            <a:r>
              <a:rPr sz="2000"/>
              <a:t> – Sales/Profit over years</a:t>
            </a:r>
            <a:endParaRPr sz="2000"/>
          </a:p>
          <a:p>
            <a:pPr>
              <a:buAutoNum type="arabicPeriod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Axis: Year | Value: value | Legend: parameter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indent="0">
              <a:buNone/>
            </a:pPr>
            <a:r>
              <a:rPr lang="en-US" sz="2000" b="1"/>
              <a:t>2. </a:t>
            </a:r>
            <a:r>
              <a:rPr sz="2000" b="1"/>
              <a:t>Stacked Column Chart</a:t>
            </a:r>
            <a:r>
              <a:rPr sz="2000"/>
              <a:t> – Sales by Region</a:t>
            </a:r>
            <a:endParaRPr sz="2000"/>
          </a:p>
          <a:p>
            <a:pPr>
              <a:buAutoNum type="arabicPeriod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Axis: Region | Value: value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indent="0">
              <a:buNone/>
            </a:pPr>
            <a:r>
              <a:rPr lang="en-US" sz="2000" b="1"/>
              <a:t>3. </a:t>
            </a:r>
            <a:r>
              <a:rPr sz="2000" b="1"/>
              <a:t>Area Chart</a:t>
            </a:r>
            <a:r>
              <a:rPr sz="2000"/>
              <a:t> – Category trend</a:t>
            </a:r>
            <a:endParaRPr sz="2000"/>
          </a:p>
          <a:p>
            <a:pPr>
              <a:buAutoNum type="arabicPeriod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Axis: Year | Value: value | Legend: category</a:t>
            </a:r>
            <a:endParaRPr sz="2000"/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indent="0">
              <a:buNone/>
            </a:pPr>
            <a:r>
              <a:rPr lang="en-US" sz="2000" b="1"/>
              <a:t>4. </a:t>
            </a:r>
            <a:r>
              <a:rPr sz="2000" b="1"/>
              <a:t>Slicers</a:t>
            </a:r>
            <a:r>
              <a:rPr sz="2000"/>
              <a:t> – For interactivity</a:t>
            </a:r>
            <a:endParaRPr sz="2000"/>
          </a:p>
          <a:p>
            <a:pPr>
              <a:buAutoNum type="arabicPeriod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/>
              <a:t>region, category, parameter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95885"/>
            <a:ext cx="12011660" cy="675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1605" y="92075"/>
            <a:ext cx="12050395" cy="661543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3600"/>
              <a:t>Slide </a:t>
            </a:r>
            <a:r>
              <a:rPr lang="en-US" sz="3600"/>
              <a:t>8</a:t>
            </a:r>
            <a:r>
              <a:rPr sz="3600"/>
              <a:t>: Summary of Insights</a:t>
            </a:r>
            <a:endParaRPr sz="3600"/>
          </a:p>
          <a:p>
            <a:pPr>
              <a:buFont typeface="Arial" panose="020B0604020202020204"/>
              <a:buChar char="•"/>
            </a:pPr>
            <a:r>
              <a:rPr sz="2800"/>
              <a:t>🔼 </a:t>
            </a:r>
            <a:r>
              <a:rPr lang="en-US" sz="2800"/>
              <a:t> </a:t>
            </a:r>
            <a:r>
              <a:rPr sz="2800"/>
              <a:t>Sales and profits increased consistently in Asia &amp; Europe</a:t>
            </a:r>
            <a:endParaRPr sz="2800"/>
          </a:p>
          <a:p>
            <a:pPr>
              <a:buFont typeface="Arial" panose="020B0604020202020204"/>
              <a:buChar char="•"/>
            </a:pPr>
            <a:endParaRPr sz="2800"/>
          </a:p>
          <a:p>
            <a:pPr>
              <a:buFont typeface="Arial" panose="020B0604020202020204"/>
              <a:buChar char="•"/>
            </a:pPr>
            <a:r>
              <a:rPr sz="2800"/>
              <a:t>📦 </a:t>
            </a:r>
            <a:r>
              <a:rPr lang="en-US" sz="2800"/>
              <a:t> </a:t>
            </a:r>
            <a:r>
              <a:rPr sz="2800"/>
              <a:t>Electronics and Fashion led in category performance</a:t>
            </a:r>
            <a:endParaRPr sz="2800"/>
          </a:p>
          <a:p>
            <a:pPr>
              <a:buFont typeface="Arial" panose="020B0604020202020204"/>
              <a:buChar char="•"/>
            </a:pPr>
            <a:endParaRPr sz="2800"/>
          </a:p>
          <a:p>
            <a:pPr>
              <a:buFont typeface="Arial" panose="020B0604020202020204"/>
              <a:buChar char="•"/>
            </a:pPr>
            <a:r>
              <a:rPr sz="2800"/>
              <a:t>🔮 </a:t>
            </a:r>
            <a:r>
              <a:rPr lang="en-US" sz="2800"/>
              <a:t> </a:t>
            </a:r>
            <a:r>
              <a:rPr sz="2800"/>
              <a:t>Forecast suggests growth will continue till 2035</a:t>
            </a:r>
            <a:endParaRPr sz="2800"/>
          </a:p>
          <a:p>
            <a:pPr>
              <a:buFont typeface="Arial" panose="020B0604020202020204"/>
              <a:buChar char="•"/>
            </a:pPr>
            <a:endParaRPr sz="2800"/>
          </a:p>
          <a:p>
            <a:pPr>
              <a:buFont typeface="Arial" panose="020B0604020202020204"/>
              <a:buChar char="•"/>
            </a:pPr>
            <a:r>
              <a:rPr sz="2800"/>
              <a:t>🚩 </a:t>
            </a:r>
            <a:r>
              <a:rPr lang="en-US" sz="2800"/>
              <a:t> </a:t>
            </a:r>
            <a:r>
              <a:rPr sz="2800"/>
              <a:t>Outliers detected in some years/regions – need further investigation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0190" y="159385"/>
            <a:ext cx="11788775" cy="136906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3200" b="1"/>
              <a:t>Slide </a:t>
            </a:r>
            <a:r>
              <a:rPr lang="en-US" sz="3200" b="1"/>
              <a:t>9 </a:t>
            </a:r>
            <a:r>
              <a:rPr sz="3200" b="1"/>
              <a:t>: Tools &amp; Skills Used</a:t>
            </a:r>
            <a:endParaRPr sz="3200" b="1"/>
          </a:p>
        </p:txBody>
      </p:sp>
      <p:graphicFrame>
        <p:nvGraphicFramePr>
          <p:cNvPr id="3" name="Table 2"/>
          <p:cNvGraphicFramePr/>
          <p:nvPr/>
        </p:nvGraphicFramePr>
        <p:xfrm>
          <a:off x="250190" y="995045"/>
          <a:ext cx="11687810" cy="3406775"/>
        </p:xfrm>
        <a:graphic>
          <a:graphicData uri="http://schemas.openxmlformats.org/drawingml/2006/table">
            <a:tbl>
              <a:tblPr/>
              <a:tblGrid>
                <a:gridCol w="5843905"/>
                <a:gridCol w="5843905"/>
              </a:tblGrid>
              <a:tr h="681355">
                <a:tc>
                  <a:txBody>
                    <a:bodyPr/>
                    <a:p>
                      <a:r>
                        <a:rPr sz="3600"/>
                        <a:t>Tool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600"/>
                        <a:t>Purpose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355">
                <a:tc>
                  <a:txBody>
                    <a:bodyPr/>
                    <a:p>
                      <a:r>
                        <a:rPr sz="3600"/>
                        <a:t>Excel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600"/>
                        <a:t>Data cleaning &amp; forecasting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355">
                <a:tc>
                  <a:txBody>
                    <a:bodyPr/>
                    <a:p>
                      <a:r>
                        <a:rPr sz="3600"/>
                        <a:t>Power BI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600"/>
                        <a:t>Visualization &amp; interactivity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355">
                <a:tc>
                  <a:txBody>
                    <a:bodyPr/>
                    <a:p>
                      <a:r>
                        <a:rPr sz="3600"/>
                        <a:t>DAX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600"/>
                        <a:t>Outlier logic &amp; filters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355">
                <a:tc>
                  <a:txBody>
                    <a:bodyPr/>
                    <a:p>
                      <a:r>
                        <a:rPr sz="3600"/>
                        <a:t>Pivot Table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600"/>
                        <a:t>Category/Region analysis</a:t>
                      </a:r>
                      <a:endParaRPr sz="3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Slides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Subham</dc:creator>
  <cp:lastModifiedBy>Subham Vikky</cp:lastModifiedBy>
  <cp:revision>2</cp:revision>
  <dcterms:created xsi:type="dcterms:W3CDTF">2025-04-18T11:28:23Z</dcterms:created>
  <dcterms:modified xsi:type="dcterms:W3CDTF">2025-04-18T11:44:49Z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CCFCC99F24A545D8966A99D7E304565A_11</vt:lpwstr>
  </property>
  <property fmtid="{D5CDD505-2E9C-101B-9397-08002B2CF9AE}" pid="3" name="KSOProductBuildVer">
    <vt:lpwstr>1033-12.2.0.20795</vt:lpwstr>
  </property>
</Properties>
</file>