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3" r:id="rId3"/>
  </p:sldMasterIdLst>
  <p:notesMasterIdLst>
    <p:notesMasterId r:id="rId13"/>
  </p:notesMasterIdLst>
  <p:sldIdLst>
    <p:sldId id="256" r:id="rId4"/>
    <p:sldId id="257" r:id="rId5"/>
    <p:sldId id="258" r:id="rId6"/>
    <p:sldId id="264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TdozILMlwN+jo11B4Ugjnjws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406400" y="14938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2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406400" y="14938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ctrTitle"/>
          </p:nvPr>
        </p:nvSpPr>
        <p:spPr>
          <a:xfrm>
            <a:off x="914400" y="287337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900"/>
              <a:buFont typeface="Helvetica Neue Light"/>
              <a:buNone/>
              <a:defRPr sz="5900" b="0" cap="none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ubTitle" idx="1"/>
          </p:nvPr>
        </p:nvSpPr>
        <p:spPr>
          <a:xfrm>
            <a:off x="1828800" y="4650551"/>
            <a:ext cx="8534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7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609600" y="6710302"/>
            <a:ext cx="2844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2088444" y="6647385"/>
            <a:ext cx="8026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737600" y="6710302"/>
            <a:ext cx="2844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0" y="177800"/>
            <a:ext cx="12192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300"/>
              <a:buFont typeface="Helvetica Neue Light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4635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dt" idx="10"/>
          </p:nvPr>
        </p:nvSpPr>
        <p:spPr>
          <a:xfrm>
            <a:off x="609600" y="6710302"/>
            <a:ext cx="1693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ftr" idx="11"/>
          </p:nvPr>
        </p:nvSpPr>
        <p:spPr>
          <a:xfrm>
            <a:off x="2013692" y="6680200"/>
            <a:ext cx="82636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9889067" y="6710302"/>
            <a:ext cx="1693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0" name="Google Shape;70;p31"/>
          <p:cNvCxnSpPr/>
          <p:nvPr/>
        </p:nvCxnSpPr>
        <p:spPr>
          <a:xfrm rot="10800000" flipH="1">
            <a:off x="62240" y="1383916"/>
            <a:ext cx="12166400" cy="2100"/>
          </a:xfrm>
          <a:prstGeom prst="straightConnector1">
            <a:avLst/>
          </a:prstGeom>
          <a:noFill/>
          <a:ln w="76200" cap="sq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dt" idx="10"/>
          </p:nvPr>
        </p:nvSpPr>
        <p:spPr>
          <a:xfrm>
            <a:off x="609600" y="6710302"/>
            <a:ext cx="2844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1926636" y="6699012"/>
            <a:ext cx="83988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sldNum" idx="12"/>
          </p:nvPr>
        </p:nvSpPr>
        <p:spPr>
          <a:xfrm>
            <a:off x="8737600" y="6710302"/>
            <a:ext cx="2844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 txBox="1"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3" descr="BITS_university_logo_whitevert.png"/>
          <p:cNvPicPr preferRelativeResize="0"/>
          <p:nvPr/>
        </p:nvPicPr>
        <p:blipFill rotWithShape="1">
          <a:blip r:embed="rId4">
            <a:alphaModFix/>
          </a:blip>
          <a:srcRect b="28591"/>
          <a:stretch/>
        </p:blipFill>
        <p:spPr>
          <a:xfrm>
            <a:off x="101600" y="3352800"/>
            <a:ext cx="27432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3"/>
          <p:cNvSpPr txBox="1"/>
          <p:nvPr/>
        </p:nvSpPr>
        <p:spPr>
          <a:xfrm>
            <a:off x="-101600" y="5257801"/>
            <a:ext cx="29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203200" y="5667376"/>
            <a:ext cx="2540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5" descr="\\Server\D\jyoti\FI023_BITS_v1\styleguide img\IMG_5627_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 txBox="1"/>
          <p:nvPr/>
        </p:nvSpPr>
        <p:spPr>
          <a:xfrm>
            <a:off x="0" y="4281487"/>
            <a:ext cx="12192000" cy="25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25" descr="Picture 7.png"/>
          <p:cNvPicPr preferRelativeResize="0"/>
          <p:nvPr/>
        </p:nvPicPr>
        <p:blipFill rotWithShape="1">
          <a:blip r:embed="rId5">
            <a:alphaModFix/>
          </a:blip>
          <a:srcRect l="1921" b="5327"/>
          <a:stretch/>
        </p:blipFill>
        <p:spPr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5"/>
          <p:cNvSpPr txBox="1"/>
          <p:nvPr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5"/>
          <p:cNvSpPr txBox="1"/>
          <p:nvPr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/>
        </p:nvSpPr>
        <p:spPr>
          <a:xfrm>
            <a:off x="9144000" y="762000"/>
            <a:ext cx="29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5"/>
          <p:cNvSpPr txBox="1"/>
          <p:nvPr/>
        </p:nvSpPr>
        <p:spPr>
          <a:xfrm>
            <a:off x="9448800" y="1171575"/>
            <a:ext cx="2540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/>
        </p:nvSpPr>
        <p:spPr>
          <a:xfrm>
            <a:off x="4368800" y="6596062"/>
            <a:ext cx="78232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Dept of CSIS,</a:t>
            </a: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 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7"/>
          <p:cNvGrpSpPr/>
          <p:nvPr/>
        </p:nvGrpSpPr>
        <p:grpSpPr>
          <a:xfrm>
            <a:off x="2779101" y="6549805"/>
            <a:ext cx="9412464" cy="49144"/>
            <a:chOff x="2083888" y="6550671"/>
            <a:chExt cx="7060054" cy="48600"/>
          </a:xfrm>
        </p:grpSpPr>
        <p:sp>
          <p:nvSpPr>
            <p:cNvPr id="41" name="Google Shape;41;p27"/>
            <p:cNvSpPr txBox="1"/>
            <p:nvPr/>
          </p:nvSpPr>
          <p:spPr>
            <a:xfrm>
              <a:off x="4630418" y="6550671"/>
              <a:ext cx="23289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 txBox="1"/>
            <p:nvPr/>
          </p:nvSpPr>
          <p:spPr>
            <a:xfrm>
              <a:off x="6908642" y="6550671"/>
              <a:ext cx="22353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 txBox="1"/>
            <p:nvPr/>
          </p:nvSpPr>
          <p:spPr>
            <a:xfrm>
              <a:off x="2083888" y="6550671"/>
              <a:ext cx="25815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" name="Google Shape;44;p27" descr="Picture 7.png"/>
          <p:cNvPicPr preferRelativeResize="0"/>
          <p:nvPr/>
        </p:nvPicPr>
        <p:blipFill rotWithShape="1">
          <a:blip r:embed="rId6">
            <a:alphaModFix/>
          </a:blip>
          <a:srcRect l="1921" b="5338"/>
          <a:stretch/>
        </p:blipFill>
        <p:spPr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27"/>
          <p:cNvGrpSpPr/>
          <p:nvPr/>
        </p:nvGrpSpPr>
        <p:grpSpPr>
          <a:xfrm>
            <a:off x="2844800" y="6553521"/>
            <a:ext cx="9347251" cy="45919"/>
            <a:chOff x="1905000" y="6553200"/>
            <a:chExt cx="7010438" cy="45600"/>
          </a:xfrm>
        </p:grpSpPr>
        <p:sp>
          <p:nvSpPr>
            <p:cNvPr id="46" name="Google Shape;46;p27"/>
            <p:cNvSpPr txBox="1"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7"/>
            <p:cNvSpPr txBox="1"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7"/>
          <p:cNvGrpSpPr/>
          <p:nvPr/>
        </p:nvGrpSpPr>
        <p:grpSpPr>
          <a:xfrm>
            <a:off x="0" y="1295722"/>
            <a:ext cx="9347251" cy="45919"/>
            <a:chOff x="1905000" y="6553200"/>
            <a:chExt cx="7010438" cy="45600"/>
          </a:xfrm>
        </p:grpSpPr>
        <p:sp>
          <p:nvSpPr>
            <p:cNvPr id="50" name="Google Shape;50;p27"/>
            <p:cNvSpPr txBox="1"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7"/>
            <p:cNvSpPr txBox="1"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hamdgm/Software_Architecture.gi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2724912" y="3648455"/>
            <a:ext cx="8099551" cy="6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3600" dirty="0"/>
              <a:t>          </a:t>
            </a:r>
            <a:r>
              <a:rPr lang="en-US" sz="3200" dirty="0"/>
              <a:t>SOFTWARE ARCHITECTURE</a:t>
            </a:r>
            <a:endParaRPr sz="3200" dirty="0"/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7059168" y="4553712"/>
            <a:ext cx="4535424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N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N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N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N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N" sz="2000" dirty="0"/>
          </a:p>
          <a:p>
            <a:pPr lvl="0" indent="-457200" algn="l">
              <a:buAutoNum type="arabicPeriod"/>
            </a:pPr>
            <a:r>
              <a:rPr lang="en-IN" sz="1600" dirty="0"/>
              <a:t>Shivang Konde:  (2023H1120186P)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600" dirty="0"/>
              <a:t>Subham Anand:  (2023H1120195P)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600" dirty="0" err="1"/>
              <a:t>Priyansh</a:t>
            </a:r>
            <a:r>
              <a:rPr lang="en-IN" sz="1600" dirty="0"/>
              <a:t> Deshmukh</a:t>
            </a:r>
            <a:r>
              <a:rPr lang="en-IN" sz="1600" dirty="0">
                <a:sym typeface="Wingdings" pitchFamily="2" charset="2"/>
              </a:rPr>
              <a:t>: (2023H1120193P)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600" dirty="0">
                <a:sym typeface="Wingdings" pitchFamily="2" charset="2"/>
              </a:rPr>
              <a:t>Amit Mehta: (2023H1030078P)</a:t>
            </a:r>
          </a:p>
          <a:p>
            <a:pPr lvl="0" indent="-457200" algn="l">
              <a:buAutoNum type="arabicPeriod"/>
            </a:pPr>
            <a:r>
              <a:rPr lang="en-IN" sz="1600" dirty="0">
                <a:sym typeface="Wingdings" pitchFamily="2" charset="2"/>
              </a:rPr>
              <a:t>Shyamnand Kumar: (2023H1030077P)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79776" y="4608576"/>
            <a:ext cx="3319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dirty="0">
                <a:solidFill>
                  <a:schemeClr val="bg1"/>
                </a:solidFill>
              </a:rPr>
              <a:t>GUIDED BY:</a:t>
            </a:r>
          </a:p>
          <a:p>
            <a:pPr lvl="0" algn="just"/>
            <a:r>
              <a:rPr lang="en-IN" dirty="0" err="1">
                <a:solidFill>
                  <a:schemeClr val="bg1"/>
                </a:solidFill>
              </a:rPr>
              <a:t>Dr.TANMAY</a:t>
            </a:r>
            <a:r>
              <a:rPr lang="en-IN" dirty="0">
                <a:solidFill>
                  <a:schemeClr val="bg1"/>
                </a:solidFill>
              </a:rPr>
              <a:t> MAHAPATRA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111211" y="4460789"/>
            <a:ext cx="11986054" cy="22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/>
              <a:t>MICRO-SERVICES ARCHITECTURE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81324" y="1500174"/>
            <a:ext cx="10901204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 algn="just">
              <a:buAutoNum type="arabicPeriod"/>
            </a:pPr>
            <a:r>
              <a:rPr lang="en-US" dirty="0"/>
              <a:t>Micro-services is loosely coupled distributed service. Each Micro-service architecture is developed, deployed, and scaled independently.</a:t>
            </a:r>
          </a:p>
          <a:p>
            <a:pPr marL="914400" lvl="0" indent="-457200" algn="just">
              <a:buAutoNum type="arabicPeriod"/>
            </a:pPr>
            <a:endParaRPr lang="en-US" dirty="0"/>
          </a:p>
          <a:p>
            <a:pPr marL="914400" lvl="0" indent="-457200" algn="just"/>
            <a:endParaRPr lang="en-US" dirty="0"/>
          </a:p>
          <a:p>
            <a:pPr marL="914400" lvl="0" indent="-457200" algn="just"/>
            <a:r>
              <a:rPr lang="en-US" dirty="0"/>
              <a:t>2.  In MSA a large application is decomposed into easily manageable small components with each components having its own responsibilities.</a:t>
            </a:r>
          </a:p>
          <a:p>
            <a:pPr marL="914400" lvl="0" indent="-457200" algn="just"/>
            <a:endParaRPr lang="en-US" dirty="0"/>
          </a:p>
          <a:p>
            <a:pPr marL="914400" lvl="0" indent="-457200" algn="just"/>
            <a:r>
              <a:rPr lang="en-US" dirty="0"/>
              <a:t>3. Micro-Service is Service Oriented Architecture, loosely coupled elements and Self-contained (Code can be updated without knowing the internals of other micro services).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97482" y="127686"/>
            <a:ext cx="1182629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sz="3200" dirty="0">
                <a:solidFill>
                  <a:srgbClr val="0F0F0F"/>
                </a:solidFill>
              </a:rPr>
              <a:t>                                 INTRODUCTION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DIFFERENCE BETWEEN MONOLITHIC AND MICROSERVICE ARCHITECTURE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39" y="1630677"/>
          <a:ext cx="11597640" cy="464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25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Monolithic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Microservice</a:t>
                      </a:r>
                      <a:r>
                        <a:rPr lang="en-US" dirty="0"/>
                        <a:t>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</a:t>
                      </a:r>
                      <a:r>
                        <a:rPr lang="en-US" b="1" dirty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Single-tier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Multi-tier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25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</a:t>
                      </a:r>
                      <a:r>
                        <a:rPr lang="en-US" b="1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Large, all components tightly coupled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Small, loosely coupled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8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</a:t>
                      </a:r>
                      <a:r>
                        <a:rPr lang="en-US" b="1" dirty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Deployed as a single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aseline="0" dirty="0"/>
                        <a:t>          </a:t>
                      </a:r>
                      <a:r>
                        <a:rPr lang="en-US" dirty="0"/>
                        <a:t> Individual services can be deployed  </a:t>
                      </a:r>
                    </a:p>
                    <a:p>
                      <a:pPr algn="just"/>
                      <a:r>
                        <a:rPr lang="en-US" dirty="0"/>
                        <a:t>            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25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b="1" dirty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Horizontal scaling can be challenging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Easier to scale horizontally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59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US" b="1" dirty="0"/>
                        <a:t>Fault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Entire application may fail if a part fails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services can fail without affecting  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64" y="182881"/>
            <a:ext cx="8238744" cy="1142999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dirty="0">
                <a:solidFill>
                  <a:schemeClr val="tx1"/>
                </a:solidFill>
              </a:rPr>
              <a:t>TACTICS FOR MICRO-SERVICES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623" y="1776666"/>
            <a:ext cx="8010145" cy="398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203327"/>
            <a:ext cx="11603736" cy="875665"/>
          </a:xfrm>
        </p:spPr>
        <p:txBody>
          <a:bodyPr/>
          <a:lstStyle/>
          <a:p>
            <a:pPr algn="just"/>
            <a:r>
              <a:rPr lang="en-US" sz="3200" b="1" dirty="0">
                <a:solidFill>
                  <a:schemeClr val="tx1"/>
                </a:solidFill>
              </a:rPr>
              <a:t>               IMPLEMENTATION FLOW OF MSA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449" y="1482281"/>
            <a:ext cx="10898695" cy="472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IMPLEMENTATION OF PROTOTYPE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1168" y="1600200"/>
            <a:ext cx="11640312" cy="5079900"/>
          </a:xfrm>
        </p:spPr>
        <p:txBody>
          <a:bodyPr/>
          <a:lstStyle/>
          <a:p>
            <a:pPr algn="just">
              <a:buNone/>
            </a:pPr>
            <a:r>
              <a:rPr lang="en-US" sz="2400" dirty="0"/>
              <a:t>We have implemented 4 micro services in our prototype.</a:t>
            </a:r>
          </a:p>
          <a:p>
            <a:pPr algn="just">
              <a:buNone/>
            </a:pPr>
            <a:r>
              <a:rPr lang="en-US" sz="2400" dirty="0"/>
              <a:t>    </a:t>
            </a:r>
            <a:r>
              <a:rPr lang="en-US" sz="2000" dirty="0"/>
              <a:t> 1. </a:t>
            </a:r>
            <a:r>
              <a:rPr lang="en-US" sz="2000" b="1" dirty="0"/>
              <a:t>User/Client: </a:t>
            </a:r>
            <a:r>
              <a:rPr lang="en-US" sz="2000" dirty="0"/>
              <a:t>User which has all details of user.</a:t>
            </a:r>
            <a:endParaRPr lang="en-US" sz="2000" b="1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      2. </a:t>
            </a:r>
            <a:r>
              <a:rPr lang="en-US" sz="2000" b="1" dirty="0"/>
              <a:t>Contact Micro-Service: </a:t>
            </a:r>
            <a:r>
              <a:rPr lang="en-US" sz="2000" dirty="0"/>
              <a:t>Which has all contacts of every user, where user and contact micro- services, communicate with each other, we get the user's contacts from contact micro-service in a contact list of user.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     3.</a:t>
            </a:r>
            <a:r>
              <a:rPr lang="en-US" sz="2000" b="1" dirty="0"/>
              <a:t>Eureka Micro-services</a:t>
            </a:r>
            <a:r>
              <a:rPr lang="en-US" sz="2000" dirty="0"/>
              <a:t>: Main role of Eureka server is automatic detection of devices and  services on a network. Benefits of Eureka Server includes: Automatic Registration , Load Balancing, Centralized Service Registry.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     4. </a:t>
            </a:r>
            <a:r>
              <a:rPr lang="en-US" sz="2000" b="1" dirty="0"/>
              <a:t>API gateway: </a:t>
            </a:r>
            <a:r>
              <a:rPr lang="en-US" sz="2000" dirty="0"/>
              <a:t>This allows faster communication between clients and micro-services.</a:t>
            </a:r>
          </a:p>
          <a:p>
            <a:pPr algn="just">
              <a:buNone/>
            </a:pPr>
            <a:r>
              <a:rPr lang="en-US" sz="2400" dirty="0"/>
              <a:t>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STEPS TO RUN THE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51000"/>
            <a:ext cx="10972800" cy="39878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</a:t>
            </a:r>
            <a:r>
              <a:rPr lang="en-US" sz="2400" dirty="0"/>
              <a:t>1. Extract the code from the zip file.</a:t>
            </a:r>
          </a:p>
          <a:p>
            <a:pPr algn="just">
              <a:buNone/>
            </a:pPr>
            <a:r>
              <a:rPr lang="en-US" sz="2400" dirty="0"/>
              <a:t>   2. Set up the Eureka micro-service in IntelliJ and run the micro-service.</a:t>
            </a:r>
          </a:p>
          <a:p>
            <a:pPr algn="just">
              <a:buNone/>
            </a:pPr>
            <a:r>
              <a:rPr lang="en-US" sz="2400" dirty="0"/>
              <a:t>   3. Set up the contact micro-service in IntelliJ and run the micro-service.</a:t>
            </a:r>
          </a:p>
          <a:p>
            <a:pPr algn="just">
              <a:buNone/>
            </a:pPr>
            <a:r>
              <a:rPr lang="en-US" sz="2400" dirty="0"/>
              <a:t>   4. Set up the User micro-service in IntelliJ and run the micro service.</a:t>
            </a:r>
          </a:p>
          <a:p>
            <a:pPr algn="just">
              <a:buNone/>
            </a:pPr>
            <a:r>
              <a:rPr lang="en-US" sz="2400" dirty="0"/>
              <a:t>   5.Set up the API Gateway micro-service in IntelliJ and run the  micro-service.</a:t>
            </a:r>
          </a:p>
          <a:p>
            <a:pPr algn="just">
              <a:buNone/>
            </a:pPr>
            <a:r>
              <a:rPr lang="en-US" sz="2400" dirty="0"/>
              <a:t>   6.Open the front end file containing Angular code run angular code using </a:t>
            </a:r>
          </a:p>
          <a:p>
            <a:pPr algn="just">
              <a:buNone/>
            </a:pPr>
            <a:r>
              <a:rPr lang="en-US" sz="2400" dirty="0"/>
              <a:t>      </a:t>
            </a:r>
            <a:r>
              <a:rPr lang="en-US" sz="2400" dirty="0" err="1"/>
              <a:t>ng</a:t>
            </a:r>
            <a:r>
              <a:rPr lang="en-US" sz="2400" dirty="0"/>
              <a:t> serve - -open</a:t>
            </a:r>
          </a:p>
          <a:p>
            <a:pPr algn="just">
              <a:buNone/>
            </a:pPr>
            <a:r>
              <a:rPr lang="en-US" sz="2400" dirty="0"/>
              <a:t>   7. Displaying the user details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			 </a:t>
            </a:r>
            <a:r>
              <a:rPr lang="en-US" sz="2400" dirty="0">
                <a:hlinkClick r:id="rId2"/>
              </a:rPr>
              <a:t>https://github.com/Subhamdgm/Software_Architecture.git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2" descr="thank-you-powerpoint-templ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454</Words>
  <Application>Microsoft Office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Neue Light</vt:lpstr>
      <vt:lpstr>Wingdings</vt:lpstr>
      <vt:lpstr>2_Office Theme</vt:lpstr>
      <vt:lpstr>3_Office Theme</vt:lpstr>
      <vt:lpstr>4_Office Theme</vt:lpstr>
      <vt:lpstr>          SOFTWARE ARCHITECTURE</vt:lpstr>
      <vt:lpstr>PowerPoint Presentation</vt:lpstr>
      <vt:lpstr>PowerPoint Presentation</vt:lpstr>
      <vt:lpstr>DIFFERENCE BETWEEN MONOLITHIC AND MICROSERVICE ARCHITECTURE</vt:lpstr>
      <vt:lpstr>PowerPoint Presentation</vt:lpstr>
      <vt:lpstr>               IMPLEMENTATION FLOW OF MSA</vt:lpstr>
      <vt:lpstr>IMPLEMENTATION OF PROTOTYPE</vt:lpstr>
      <vt:lpstr>STEPS TO RUN 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SOFTWARE ARCHITECTURE</dc:title>
  <cp:lastModifiedBy>Subham_Personal</cp:lastModifiedBy>
  <cp:revision>19</cp:revision>
  <dcterms:modified xsi:type="dcterms:W3CDTF">2024-04-16T13:36:54Z</dcterms:modified>
</cp:coreProperties>
</file>