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3"/>
    <p:sldId id="16140622" r:id="rId4"/>
    <p:sldId id="262" r:id="rId5"/>
    <p:sldId id="263" r:id="rId6"/>
    <p:sldId id="265" r:id="rId7"/>
    <p:sldId id="16140630" r:id="rId8"/>
    <p:sldId id="266" r:id="rId9"/>
    <p:sldId id="16140631" r:id="rId10"/>
    <p:sldId id="267" r:id="rId11"/>
    <p:sldId id="16140633" r:id="rId12"/>
    <p:sldId id="16140634" r:id="rId13"/>
    <p:sldId id="16140636" r:id="rId14"/>
    <p:sldId id="16140637" r:id="rId15"/>
    <p:sldId id="16140638" r:id="rId16"/>
    <p:sldId id="16140639" r:id="rId17"/>
    <p:sldId id="16140640" r:id="rId18"/>
    <p:sldId id="268" r:id="rId19"/>
    <p:sldId id="16140623" r:id="rId20"/>
    <p:sldId id="269" r:id="rId21"/>
    <p:sldId id="16140627" r:id="rId22"/>
    <p:sldId id="16140628" r:id="rId23"/>
    <p:sldId id="16140629"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customXml" Target="../customXml/item3.xml"/><Relationship Id="rId31" Type="http://schemas.openxmlformats.org/officeDocument/2006/relationships/customXml" Target="../customXml/item2.xml"/><Relationship Id="rId30" Type="http://schemas.openxmlformats.org/officeDocument/2006/relationships/customXml" Target="../customXml/item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altLang="en-GB" b="1" dirty="0">
                <a:solidFill>
                  <a:schemeClr val="accent1"/>
                </a:solidFill>
                <a:latin typeface="Arial" panose="020B0604020202020204" pitchFamily="34" charset="0"/>
                <a:cs typeface="Arial" panose="020B0604020202020204" pitchFamily="34" charset="0"/>
              </a:rPr>
              <a:t>Power System Fault Detection and Classification</a:t>
            </a:r>
            <a:endParaRPr lang="en-US" altLang="en-GB"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2149475" y="4586605"/>
            <a:ext cx="8947785"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IN" altLang="en-US" sz="2000" b="1" dirty="0">
                <a:solidFill>
                  <a:schemeClr val="accent1">
                    <a:lumMod val="75000"/>
                  </a:schemeClr>
                </a:solidFill>
                <a:latin typeface="Arial" panose="020B0604020202020204"/>
                <a:cs typeface="Arial" panose="020B0604020202020204"/>
              </a:rPr>
              <a:t>Subham Mandal </a:t>
            </a:r>
            <a:r>
              <a:rPr lang="en-US" sz="2000" b="1" dirty="0">
                <a:solidFill>
                  <a:schemeClr val="accent1">
                    <a:lumMod val="75000"/>
                  </a:schemeClr>
                </a:solidFill>
                <a:latin typeface="Arial" panose="020B0604020202020204"/>
                <a:cs typeface="Arial" panose="020B0604020202020204"/>
              </a:rPr>
              <a:t>-</a:t>
            </a:r>
            <a:r>
              <a:rPr lang="en-IN" altLang="en-US" sz="2000" b="1" dirty="0">
                <a:solidFill>
                  <a:schemeClr val="accent1">
                    <a:lumMod val="75000"/>
                  </a:schemeClr>
                </a:solidFill>
                <a:latin typeface="Arial" panose="020B0604020202020204"/>
                <a:cs typeface="Arial" panose="020B0604020202020204"/>
              </a:rPr>
              <a:t> </a:t>
            </a:r>
            <a:r>
              <a:rPr lang="en-US" altLang="en-GB" sz="2000" b="1" dirty="0">
                <a:solidFill>
                  <a:schemeClr val="accent1">
                    <a:lumMod val="75000"/>
                  </a:schemeClr>
                </a:solidFill>
                <a:latin typeface="Arial" panose="020B0604020202020204"/>
                <a:cs typeface="Arial" panose="020B0604020202020204"/>
              </a:rPr>
              <a:t>KALINGA INSTITUE OF INDUSTRIAL TECHNOLOGY</a:t>
            </a:r>
            <a:r>
              <a:rPr lang="en-US" sz="2000" b="1" dirty="0">
                <a:solidFill>
                  <a:schemeClr val="accent1">
                    <a:lumMod val="75000"/>
                  </a:schemeClr>
                </a:solidFill>
                <a:latin typeface="Arial" panose="020B0604020202020204"/>
                <a:cs typeface="Arial" panose="020B0604020202020204"/>
              </a:rPr>
              <a:t>-</a:t>
            </a:r>
            <a:r>
              <a:rPr lang="en-IN" altLang="en-US" sz="2000" b="1" dirty="0">
                <a:solidFill>
                  <a:schemeClr val="accent1">
                    <a:lumMod val="75000"/>
                  </a:schemeClr>
                </a:solidFill>
                <a:latin typeface="Arial" panose="020B0604020202020204"/>
                <a:cs typeface="Arial" panose="020B0604020202020204"/>
              </a:rPr>
              <a:t>Electronic and computer science engineering</a:t>
            </a:r>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4" name="Content Placeholder 3" descr="Screenshot 2025-08-05 123627"/>
          <p:cNvPicPr>
            <a:picLocks noChangeAspect="1"/>
          </p:cNvPicPr>
          <p:nvPr>
            <p:ph idx="1"/>
          </p:nvPr>
        </p:nvPicPr>
        <p:blipFill>
          <a:blip r:embed="rId1"/>
          <a:stretch>
            <a:fillRect/>
          </a:stretch>
        </p:blipFill>
        <p:spPr>
          <a:xfrm>
            <a:off x="996950" y="1231900"/>
            <a:ext cx="10697845" cy="51161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4" name="Content Placeholder 3" descr="Screenshot 2025-08-05 123804"/>
          <p:cNvPicPr>
            <a:picLocks noChangeAspect="1"/>
          </p:cNvPicPr>
          <p:nvPr>
            <p:ph idx="1"/>
          </p:nvPr>
        </p:nvPicPr>
        <p:blipFill>
          <a:blip r:embed="rId1"/>
          <a:stretch>
            <a:fillRect/>
          </a:stretch>
        </p:blipFill>
        <p:spPr>
          <a:xfrm>
            <a:off x="1171575" y="1301750"/>
            <a:ext cx="9849485" cy="50463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4" name="Content Placeholder 3"/>
          <p:cNvPicPr>
            <a:picLocks noChangeAspect="1"/>
          </p:cNvPicPr>
          <p:nvPr>
            <p:ph idx="1"/>
          </p:nvPr>
        </p:nvPicPr>
        <p:blipFill>
          <a:blip r:embed="rId1"/>
          <a:stretch>
            <a:fillRect/>
          </a:stretch>
        </p:blipFill>
        <p:spPr>
          <a:xfrm>
            <a:off x="1288415" y="1301750"/>
            <a:ext cx="9614535" cy="51212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p:cNvPicPr>
            <a:picLocks noChangeAspect="1"/>
          </p:cNvPicPr>
          <p:nvPr>
            <p:ph idx="1"/>
          </p:nvPr>
        </p:nvPicPr>
        <p:blipFill>
          <a:blip r:embed="rId1"/>
          <a:stretch>
            <a:fillRect/>
          </a:stretch>
        </p:blipFill>
        <p:spPr>
          <a:xfrm>
            <a:off x="1083310" y="1301750"/>
            <a:ext cx="10099675" cy="50571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p:cNvPicPr>
            <a:picLocks noChangeAspect="1"/>
          </p:cNvPicPr>
          <p:nvPr>
            <p:ph idx="1"/>
          </p:nvPr>
        </p:nvPicPr>
        <p:blipFill>
          <a:blip r:embed="rId1"/>
          <a:stretch>
            <a:fillRect/>
          </a:stretch>
        </p:blipFill>
        <p:spPr>
          <a:xfrm>
            <a:off x="1235710" y="1232535"/>
            <a:ext cx="9557385" cy="50952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p:cNvPicPr>
            <a:picLocks noChangeAspect="1"/>
          </p:cNvPicPr>
          <p:nvPr>
            <p:ph idx="1"/>
          </p:nvPr>
        </p:nvPicPr>
        <p:blipFill>
          <a:blip r:embed="rId1"/>
          <a:stretch>
            <a:fillRect/>
          </a:stretch>
        </p:blipFill>
        <p:spPr>
          <a:xfrm>
            <a:off x="1046480" y="1301750"/>
            <a:ext cx="10140950" cy="49288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p:cNvPicPr>
            <a:picLocks noChangeAspect="1"/>
          </p:cNvPicPr>
          <p:nvPr>
            <p:ph idx="1"/>
          </p:nvPr>
        </p:nvPicPr>
        <p:blipFill>
          <a:blip r:embed="rId1"/>
          <a:stretch>
            <a:fillRect/>
          </a:stretch>
        </p:blipFill>
        <p:spPr>
          <a:xfrm>
            <a:off x="955040" y="1232535"/>
            <a:ext cx="10473055" cy="51904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altLang="en-GB" sz="2200" dirty="0"/>
              <a:t>The developed machine learning model successfully classifies power system faults using supervised learning techniques with high accuracy, demonstrating strong potential for real-world application. Integration with IBM Cloud enhances the solution’s scalability and ease of deployment. The experiment shows that cloud-based ML models can significantly reduce fault detection time. This improvement contributes to faster response, better maintenance planning, and overall grid reliability. The approach proves both technically feasible and practically impactful. Thus, the project validates the use of ML in modern power systems for enhanced fault management.</a:t>
            </a:r>
            <a:endParaRPr lang="en-US" altLang="en-GB" sz="2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GB" sz="2200" dirty="0"/>
              <a:t>Integrate with real-time sensors (IoT)</a:t>
            </a:r>
            <a:endParaRPr lang="en-US" altLang="en-GB" sz="2200" dirty="0"/>
          </a:p>
          <a:p>
            <a:r>
              <a:rPr lang="en-US" altLang="en-GB" sz="2200" dirty="0"/>
              <a:t>Extend to multi-region large-scale power systems</a:t>
            </a:r>
            <a:endParaRPr lang="en-US" altLang="en-GB" sz="2200" dirty="0"/>
          </a:p>
          <a:p>
            <a:r>
              <a:rPr lang="en-US" altLang="en-GB" sz="2200" dirty="0"/>
              <a:t>Apply deep learning models (LSTM, CNN) for time-series based fault prediction</a:t>
            </a:r>
            <a:endParaRPr lang="en-US" altLang="en-GB" sz="2200" dirty="0"/>
          </a:p>
          <a:p>
            <a:r>
              <a:rPr lang="en-US" altLang="en-GB" sz="2200" dirty="0"/>
              <a:t>Integrate with SCADA systems for industrial use</a:t>
            </a:r>
            <a:endParaRPr lang="en-US" altLang="en-GB" sz="2200" dirty="0"/>
          </a:p>
          <a:p>
            <a:r>
              <a:rPr lang="en-US" altLang="en-GB" sz="2200" dirty="0"/>
              <a:t>Implement alert mechanisms using IBM Cloud functions</a:t>
            </a:r>
            <a:endParaRPr lang="en-US" altLang="en-GB" sz="2200"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US" altLang="en-GB" sz="2400" dirty="0"/>
              <a:t>Power System Faults Dataset – Kaggle</a:t>
            </a:r>
            <a:endParaRPr lang="en-US" altLang="en-GB" sz="2400" dirty="0"/>
          </a:p>
          <a:p>
            <a:pPr marL="305435" indent="-305435"/>
            <a:r>
              <a:rPr lang="en-US" altLang="en-GB" sz="2400" dirty="0"/>
              <a:t>https://www.kaggle.com/datasets/ziya07/power-system-faults-dataset</a:t>
            </a:r>
            <a:endParaRPr lang="en-US" altLang="en-GB" sz="2400" dirty="0"/>
          </a:p>
          <a:p>
            <a:pPr marL="305435" indent="-305435"/>
            <a:r>
              <a:rPr lang="en-US" altLang="en-GB" sz="2400" dirty="0"/>
              <a:t>Scikit-learn Documentation</a:t>
            </a:r>
            <a:endParaRPr lang="en-US" altLang="en-GB" sz="2400" dirty="0"/>
          </a:p>
          <a:p>
            <a:pPr marL="305435" indent="-305435"/>
            <a:r>
              <a:rPr lang="en-US" altLang="en-GB" sz="2400" dirty="0"/>
              <a:t>IBM Cloud Documentation</a:t>
            </a:r>
            <a:endParaRPr lang="en-US" altLang="en-GB" sz="2400" dirty="0"/>
          </a:p>
          <a:p>
            <a:pPr marL="305435" indent="-305435"/>
            <a:r>
              <a:rPr lang="en-US" altLang="en-GB" sz="2400" dirty="0"/>
              <a:t>IEEE Research Papers on Fault Detection</a:t>
            </a:r>
            <a:endParaRPr lang="en-US" altLang="en-GB"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9610"/>
            <a:ext cx="10515600" cy="751205"/>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575435"/>
            <a:ext cx="11019155" cy="4817110"/>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a:t>
            </a:r>
            <a:r>
              <a:rPr lang="en-IN" altLang="en-US" sz="2000" b="1" dirty="0">
                <a:latin typeface="Arial" panose="020B0604020202020204"/>
                <a:ea typeface="+mn-lt"/>
                <a:cs typeface="Arial" panose="020B0604020202020204"/>
              </a:rPr>
              <a:t> </a:t>
            </a:r>
            <a:r>
              <a:rPr lang="en-US" sz="2000" b="1" dirty="0">
                <a:latin typeface="Arial" panose="020B0604020202020204"/>
                <a:ea typeface="+mn-lt"/>
                <a:cs typeface="Arial" panose="020B0604020202020204"/>
              </a:rPr>
              <a:t>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sz="2000" b="1" dirty="0">
              <a:latin typeface="Arial" panose="020B0604020202020204"/>
              <a:ea typeface="+mn-lt"/>
              <a:cs typeface="Arial" panose="020B0604020202020204"/>
            </a:endParaRPr>
          </a:p>
          <a:p>
            <a:pPr marL="305435" indent="-305435"/>
            <a:r>
              <a:rPr lang="en-US" altLang="en-GB" sz="2000" b="1" dirty="0">
                <a:latin typeface="Arial" panose="020B0604020202020204"/>
                <a:cs typeface="Arial" panose="020B0604020202020204"/>
              </a:rPr>
              <a:t>IBM Certifications</a:t>
            </a:r>
            <a:endParaRPr lang="en-US" altLang="en-GB" sz="2000" b="1" dirty="0">
              <a:latin typeface="Arial" panose="020B0604020202020204"/>
              <a:cs typeface="Arial" panose="020B0604020202020204"/>
            </a:endParaRPr>
          </a:p>
          <a:p>
            <a:pPr marL="305435" indent="-305435"/>
            <a:endParaRPr lang="en-US" altLang="en-GB" dirty="0">
              <a:latin typeface="Arial" panose="020B0604020202020204"/>
              <a:cs typeface="Arial" panose="020B0604020202020204"/>
            </a:endParaRPr>
          </a:p>
          <a:p>
            <a:pPr marL="305435" indent="-305435"/>
            <a:endParaRPr lang="en-US" altLang="en-GB"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pic>
        <p:nvPicPr>
          <p:cNvPr id="4" name="Content Placeholder 3" descr="Screenshot 2025-08-04 221215"/>
          <p:cNvPicPr>
            <a:picLocks noChangeAspect="1"/>
          </p:cNvPicPr>
          <p:nvPr>
            <p:ph idx="1"/>
          </p:nvPr>
        </p:nvPicPr>
        <p:blipFill>
          <a:blip r:embed="rId1"/>
          <a:stretch>
            <a:fillRect/>
          </a:stretch>
        </p:blipFill>
        <p:spPr>
          <a:xfrm>
            <a:off x="2112010" y="1301750"/>
            <a:ext cx="7590790" cy="528701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pic>
        <p:nvPicPr>
          <p:cNvPr id="8" name="Content Placeholder 7" descr="Screenshot 2025-08-04 220811"/>
          <p:cNvPicPr>
            <a:picLocks noChangeAspect="1"/>
          </p:cNvPicPr>
          <p:nvPr>
            <p:ph idx="1"/>
          </p:nvPr>
        </p:nvPicPr>
        <p:blipFill>
          <a:blip r:embed="rId1"/>
          <a:stretch>
            <a:fillRect/>
          </a:stretch>
        </p:blipFill>
        <p:spPr>
          <a:xfrm>
            <a:off x="1776730" y="1301750"/>
            <a:ext cx="8727249" cy="52884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pic>
        <p:nvPicPr>
          <p:cNvPr id="4" name="Content Placeholder 3" descr="Screenshot 2025-08-04 221431"/>
          <p:cNvPicPr>
            <a:picLocks noChangeAspect="1"/>
          </p:cNvPicPr>
          <p:nvPr>
            <p:ph idx="1"/>
          </p:nvPr>
        </p:nvPicPr>
        <p:blipFill>
          <a:blip r:embed="rId1"/>
          <a:srcRect r="5464" b="17663"/>
          <a:stretch>
            <a:fillRect/>
          </a:stretch>
        </p:blipFill>
        <p:spPr>
          <a:xfrm>
            <a:off x="2075815" y="1301750"/>
            <a:ext cx="8176895" cy="47199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US" altLang="en-GB" sz="3200" dirty="0"/>
              <a:t>Faults in a power distribution system can significantly impact the stability and reliability of the electrical grid. These faults include line-to-ground, line-to-line, and three-phase faults. Traditional methods for fault detection and classification are often time-consuming and require manual interpretation.</a:t>
            </a:r>
            <a:endParaRPr lang="en-US" altLang="en-GB" sz="3200" dirty="0"/>
          </a:p>
          <a:p>
            <a:pPr marL="0" indent="0">
              <a:buNone/>
            </a:pPr>
            <a:r>
              <a:rPr lang="en-US" altLang="en-GB" sz="3200" dirty="0"/>
              <a:t>The challenge is to design a machine learning model that can detect and classify such faults automatically using electrical measurement data such as voltage and current phasors.</a:t>
            </a:r>
            <a:endParaRPr lang="en-US" altLang="en-GB"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altLang="en-GB" sz="2800" dirty="0"/>
              <a:t>The proposed system leverages a supervised machine learning model to detect and classify power system faults using features like voltage and current values. The solution includes:</a:t>
            </a:r>
            <a:endParaRPr lang="en-US" altLang="en-GB" sz="2800" dirty="0"/>
          </a:p>
          <a:p>
            <a:pPr marL="0" indent="0">
              <a:buNone/>
            </a:pPr>
            <a:endParaRPr lang="en-US" altLang="en-GB" dirty="0"/>
          </a:p>
          <a:p>
            <a:r>
              <a:rPr lang="en-US" altLang="en-GB" sz="2400" dirty="0"/>
              <a:t>Data ingestion from a fault dataset (Kaggle)</a:t>
            </a:r>
            <a:endParaRPr lang="en-US" altLang="en-GB" sz="2400" dirty="0"/>
          </a:p>
          <a:p>
            <a:r>
              <a:rPr lang="en-US" altLang="en-GB" sz="2400" dirty="0"/>
              <a:t>Preprocessing and feature extraction</a:t>
            </a:r>
            <a:endParaRPr lang="en-US" altLang="en-GB" sz="2400" dirty="0"/>
          </a:p>
          <a:p>
            <a:r>
              <a:rPr lang="en-US" altLang="en-GB" sz="2400" dirty="0"/>
              <a:t>Training classification models (e.g., Decision Tree, Random Forest, SVM)</a:t>
            </a:r>
            <a:endParaRPr lang="en-US" altLang="en-GB" sz="2400" dirty="0"/>
          </a:p>
          <a:p>
            <a:r>
              <a:rPr lang="en-US" altLang="en-GB" sz="2400" dirty="0"/>
              <a:t>Evaluating model performance</a:t>
            </a:r>
            <a:endParaRPr lang="en-US" altLang="en-GB" sz="2400" dirty="0"/>
          </a:p>
          <a:p>
            <a:r>
              <a:rPr lang="en-US" altLang="en-GB" sz="2400" dirty="0"/>
              <a:t>Deploying the model using IBM Cloud Lite services</a:t>
            </a:r>
            <a:endParaRPr lang="en-US" altLang="en-GB"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35000"/>
          </a:bodyPr>
          <a:lstStyle/>
          <a:p>
            <a:pPr marL="0" indent="0">
              <a:buNone/>
            </a:pPr>
            <a:r>
              <a:rPr lang="en-IN" altLang="en-US" sz="5600" b="1">
                <a:solidFill>
                  <a:srgbClr val="0F0F0F"/>
                </a:solidFill>
              </a:rPr>
              <a:t>S</a:t>
            </a:r>
            <a:r>
              <a:rPr lang="en-US" altLang="en-GB" sz="5600" b="1">
                <a:solidFill>
                  <a:srgbClr val="0F0F0F"/>
                </a:solidFill>
              </a:rPr>
              <a:t>ystem Requirements:</a:t>
            </a:r>
            <a:endParaRPr lang="en-US" altLang="en-GB" sz="5600" b="1">
              <a:solidFill>
                <a:srgbClr val="0F0F0F"/>
              </a:solidFill>
            </a:endParaRPr>
          </a:p>
          <a:p>
            <a:r>
              <a:rPr lang="en-US" altLang="en-GB" sz="5600" b="1">
                <a:solidFill>
                  <a:srgbClr val="0F0F0F"/>
                </a:solidFill>
              </a:rPr>
              <a:t>IBM Cloud (Lite Version)</a:t>
            </a:r>
            <a:endParaRPr lang="en-US" altLang="en-GB" sz="5600" b="1">
              <a:solidFill>
                <a:srgbClr val="0F0F0F"/>
              </a:solidFill>
            </a:endParaRPr>
          </a:p>
          <a:p>
            <a:r>
              <a:rPr lang="en-US" altLang="en-GB" sz="5600" b="1">
                <a:solidFill>
                  <a:srgbClr val="0F0F0F"/>
                </a:solidFill>
              </a:rPr>
              <a:t>Python 3.x</a:t>
            </a:r>
            <a:endParaRPr lang="en-US" altLang="en-GB" sz="5600" b="1">
              <a:solidFill>
                <a:srgbClr val="0F0F0F"/>
              </a:solidFill>
            </a:endParaRPr>
          </a:p>
          <a:p>
            <a:r>
              <a:rPr lang="en-US" altLang="en-GB" sz="5600" b="1">
                <a:solidFill>
                  <a:srgbClr val="0F0F0F"/>
                </a:solidFill>
              </a:rPr>
              <a:t>IBM Watson Studio</a:t>
            </a:r>
            <a:endParaRPr lang="en-US" altLang="en-GB" sz="5600" b="1">
              <a:solidFill>
                <a:srgbClr val="0F0F0F"/>
              </a:solidFill>
            </a:endParaRPr>
          </a:p>
          <a:p>
            <a:r>
              <a:rPr lang="en-US" altLang="en-GB" sz="5600" b="1">
                <a:solidFill>
                  <a:srgbClr val="0F0F0F"/>
                </a:solidFill>
              </a:rPr>
              <a:t>Jupyter Notebook</a:t>
            </a:r>
            <a:endParaRPr lang="en-US" altLang="en-GB" sz="5600" b="1">
              <a:solidFill>
                <a:srgbClr val="0F0F0F"/>
              </a:solidFill>
            </a:endParaRPr>
          </a:p>
          <a:p>
            <a:pPr marL="0" indent="0">
              <a:buNone/>
            </a:pPr>
            <a:r>
              <a:rPr lang="en-US" altLang="en-GB" sz="5600" b="1">
                <a:solidFill>
                  <a:srgbClr val="0F0F0F"/>
                </a:solidFill>
              </a:rPr>
              <a:t>Libraries Required:</a:t>
            </a:r>
            <a:endParaRPr lang="en-US" altLang="en-GB" sz="5600" b="1">
              <a:solidFill>
                <a:srgbClr val="0F0F0F"/>
              </a:solidFill>
            </a:endParaRPr>
          </a:p>
          <a:p>
            <a:r>
              <a:rPr lang="en-US" altLang="en-GB" sz="5600" b="1">
                <a:solidFill>
                  <a:srgbClr val="0F0F0F"/>
                </a:solidFill>
              </a:rPr>
              <a:t>pandas, numpy, matplotlib, seaborn</a:t>
            </a:r>
            <a:endParaRPr lang="en-US" altLang="en-GB" sz="5600" b="1">
              <a:solidFill>
                <a:srgbClr val="0F0F0F"/>
              </a:solidFill>
            </a:endParaRPr>
          </a:p>
          <a:p>
            <a:r>
              <a:rPr lang="en-US" altLang="en-GB" sz="5600" b="1">
                <a:solidFill>
                  <a:srgbClr val="0F0F0F"/>
                </a:solidFill>
              </a:rPr>
              <a:t>scikit-learn</a:t>
            </a:r>
            <a:endParaRPr lang="en-US" altLang="en-GB" sz="5600" b="1">
              <a:solidFill>
                <a:srgbClr val="0F0F0F"/>
              </a:solidFill>
            </a:endParaRPr>
          </a:p>
          <a:p>
            <a:r>
              <a:rPr lang="en-US" altLang="en-GB" sz="5600" b="1">
                <a:solidFill>
                  <a:srgbClr val="0F0F0F"/>
                </a:solidFill>
              </a:rPr>
              <a:t>IBM Watson Machine Learning SDK</a:t>
            </a:r>
            <a:endParaRPr lang="en-US" altLang="en-GB" sz="5600"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a:bodyPr>
          <a:lstStyle/>
          <a:p>
            <a:pPr marL="0" indent="0">
              <a:buNone/>
            </a:pPr>
            <a:r>
              <a:rPr lang="en-US" altLang="en-GB" sz="2800" b="1">
                <a:solidFill>
                  <a:srgbClr val="0F0F0F"/>
                </a:solidFill>
              </a:rPr>
              <a:t>Development Steps:</a:t>
            </a:r>
            <a:endParaRPr lang="en-US" altLang="en-GB" sz="2800" b="1">
              <a:solidFill>
                <a:srgbClr val="0F0F0F"/>
              </a:solidFill>
            </a:endParaRPr>
          </a:p>
          <a:p>
            <a:pPr marL="457200" indent="-457200">
              <a:buAutoNum type="arabicPeriod"/>
            </a:pPr>
            <a:r>
              <a:rPr lang="en-US" altLang="en-GB" sz="2400" b="1">
                <a:solidFill>
                  <a:srgbClr val="0F0F0F"/>
                </a:solidFill>
              </a:rPr>
              <a:t>Collect dataset from Kaggle</a:t>
            </a:r>
            <a:endParaRPr lang="en-US" altLang="en-GB" sz="2400" b="1">
              <a:solidFill>
                <a:srgbClr val="0F0F0F"/>
              </a:solidFill>
            </a:endParaRPr>
          </a:p>
          <a:p>
            <a:pPr marL="457200" indent="-457200">
              <a:buAutoNum type="arabicPeriod"/>
            </a:pPr>
            <a:r>
              <a:rPr lang="en-US" altLang="en-GB" sz="2400" b="1">
                <a:solidFill>
                  <a:srgbClr val="0F0F0F"/>
                </a:solidFill>
              </a:rPr>
              <a:t>Preprocess and encode the data</a:t>
            </a:r>
            <a:endParaRPr lang="en-US" altLang="en-GB" sz="2400" b="1">
              <a:solidFill>
                <a:srgbClr val="0F0F0F"/>
              </a:solidFill>
            </a:endParaRPr>
          </a:p>
          <a:p>
            <a:pPr marL="457200" indent="-457200">
              <a:buAutoNum type="arabicPeriod"/>
            </a:pPr>
            <a:r>
              <a:rPr lang="en-US" altLang="en-GB" sz="2400" b="1">
                <a:solidFill>
                  <a:srgbClr val="0F0F0F"/>
                </a:solidFill>
              </a:rPr>
              <a:t>Select relevant features and apply scaling</a:t>
            </a:r>
            <a:endParaRPr lang="en-US" altLang="en-GB" sz="2400" b="1">
              <a:solidFill>
                <a:srgbClr val="0F0F0F"/>
              </a:solidFill>
            </a:endParaRPr>
          </a:p>
          <a:p>
            <a:pPr marL="457200" indent="-457200">
              <a:buAutoNum type="arabicPeriod"/>
            </a:pPr>
            <a:r>
              <a:rPr lang="en-US" altLang="en-GB" sz="2400" b="1">
                <a:solidFill>
                  <a:srgbClr val="0F0F0F"/>
                </a:solidFill>
              </a:rPr>
              <a:t>Train and evaluate machine learning models</a:t>
            </a:r>
            <a:endParaRPr lang="en-US" altLang="en-GB" sz="2400" b="1">
              <a:solidFill>
                <a:srgbClr val="0F0F0F"/>
              </a:solidFill>
            </a:endParaRPr>
          </a:p>
          <a:p>
            <a:pPr marL="457200" indent="-457200">
              <a:buAutoNum type="arabicPeriod"/>
            </a:pPr>
            <a:r>
              <a:rPr lang="en-US" altLang="en-GB" sz="2400" b="1">
                <a:solidFill>
                  <a:srgbClr val="0F0F0F"/>
                </a:solidFill>
              </a:rPr>
              <a:t>Deploy the model on IBM Cloud</a:t>
            </a:r>
            <a:endParaRPr lang="en-US" altLang="en-GB" sz="2400" b="1">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lnSpcReduction="20000"/>
          </a:bodyPr>
          <a:lstStyle/>
          <a:p>
            <a:pPr marL="0" indent="0">
              <a:buNone/>
            </a:pPr>
            <a:r>
              <a:rPr lang="en-US" altLang="en-GB" sz="2200" b="1"/>
              <a:t>Algorithm Chosen:</a:t>
            </a:r>
            <a:r>
              <a:rPr lang="en-US" altLang="en-GB" sz="2200"/>
              <a:t> Random Forest Classifier</a:t>
            </a:r>
            <a:endParaRPr lang="en-US" altLang="en-GB" sz="2200"/>
          </a:p>
          <a:p>
            <a:pPr marL="0" indent="0">
              <a:buNone/>
            </a:pPr>
            <a:r>
              <a:rPr lang="en-US" altLang="en-GB" sz="2000"/>
              <a:t>Reason for Selection: Performs well on classification tasks, robust to overfitting, interpretable, handles class imbalance</a:t>
            </a:r>
            <a:endParaRPr lang="en-US" altLang="en-GB" sz="2000"/>
          </a:p>
          <a:p>
            <a:pPr marL="0" indent="0">
              <a:buNone/>
            </a:pPr>
            <a:r>
              <a:rPr lang="en-US" altLang="en-GB" sz="2000"/>
              <a:t>Input Features:</a:t>
            </a:r>
            <a:endParaRPr lang="en-US" altLang="en-GB" sz="2000"/>
          </a:p>
          <a:p>
            <a:pPr marL="0" indent="0">
              <a:buNone/>
            </a:pPr>
            <a:r>
              <a:rPr lang="en-US" altLang="en-GB" sz="2000"/>
              <a:t>Phase voltages: Va</a:t>
            </a:r>
            <a:r>
              <a:rPr lang="en-IN" altLang="en-US" sz="2000"/>
              <a:t>,</a:t>
            </a:r>
            <a:r>
              <a:rPr lang="en-US" altLang="en-GB" sz="2000"/>
              <a:t> Vb, Vc</a:t>
            </a:r>
            <a:endParaRPr lang="en-US" altLang="en-GB" sz="2000"/>
          </a:p>
          <a:p>
            <a:pPr marL="0" indent="0">
              <a:buNone/>
            </a:pPr>
            <a:r>
              <a:rPr lang="en-US" altLang="en-GB" sz="2000"/>
              <a:t>Phase currents: Ia, Ib, Ic</a:t>
            </a:r>
            <a:endParaRPr lang="en-US" altLang="en-GB" sz="2000"/>
          </a:p>
          <a:p>
            <a:pPr marL="0" indent="0">
              <a:buNone/>
            </a:pPr>
            <a:r>
              <a:rPr lang="en-US" altLang="en-GB" sz="2000"/>
              <a:t>Target label: Fault type</a:t>
            </a:r>
            <a:endParaRPr lang="en-US" altLang="en-GB" sz="2000"/>
          </a:p>
          <a:p>
            <a:pPr marL="0" indent="0">
              <a:buNone/>
            </a:pPr>
            <a:r>
              <a:rPr lang="en-US" altLang="en-GB" sz="2000"/>
              <a:t>Training Process:</a:t>
            </a:r>
            <a:endParaRPr lang="en-US" altLang="en-GB" sz="2000"/>
          </a:p>
          <a:p>
            <a:pPr marL="0" indent="0">
              <a:buNone/>
            </a:pPr>
            <a:r>
              <a:rPr lang="en-US" altLang="en-GB" sz="2000"/>
              <a:t>Train-test split (80:20)</a:t>
            </a:r>
            <a:endParaRPr lang="en-US" altLang="en-GB" sz="2000"/>
          </a:p>
          <a:p>
            <a:pPr marL="0" indent="0">
              <a:buNone/>
            </a:pPr>
            <a:r>
              <a:rPr lang="en-US" altLang="en-GB" sz="2000"/>
              <a:t>GridSearchCV for hyperparameter tuning</a:t>
            </a:r>
            <a:endParaRPr lang="en-US" altLang="en-GB" sz="2000"/>
          </a:p>
          <a:p>
            <a:pPr marL="0" indent="0">
              <a:buNone/>
            </a:pPr>
            <a:r>
              <a:rPr lang="en-US" altLang="en-GB" sz="2000"/>
              <a:t>Evaluation metrics: Accuracy, Precision, Recall, F1-score</a:t>
            </a:r>
            <a:endParaRPr lang="en-US" altLang="en-GB"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a:xfrm>
            <a:off x="894247" y="1377591"/>
            <a:ext cx="11029615" cy="4673324"/>
          </a:xfrm>
        </p:spPr>
        <p:txBody>
          <a:bodyPr>
            <a:normAutofit lnSpcReduction="20000"/>
          </a:bodyPr>
          <a:lstStyle/>
          <a:p>
            <a:pPr marL="0" indent="0">
              <a:buNone/>
            </a:pPr>
            <a:r>
              <a:rPr lang="en-US" altLang="en-GB" sz="2800" b="1"/>
              <a:t>Deployment:</a:t>
            </a:r>
            <a:endParaRPr lang="en-US" altLang="en-GB" sz="4000"/>
          </a:p>
          <a:p>
            <a:pPr marL="0" indent="0">
              <a:buNone/>
            </a:pPr>
            <a:r>
              <a:rPr lang="en-US" altLang="en-GB" sz="2000"/>
              <a:t>Model saved as .pkl file</a:t>
            </a:r>
            <a:endParaRPr lang="en-US" altLang="en-GB" sz="2000"/>
          </a:p>
          <a:p>
            <a:pPr marL="0" indent="0">
              <a:buNone/>
            </a:pPr>
            <a:r>
              <a:rPr lang="en-US" altLang="en-GB" sz="2000"/>
              <a:t>Deployed using IBM Watson Machine Learning</a:t>
            </a:r>
            <a:endParaRPr lang="en-US" altLang="en-GB" sz="2000"/>
          </a:p>
          <a:p>
            <a:pPr marL="0" indent="0">
              <a:buNone/>
            </a:pPr>
            <a:r>
              <a:rPr lang="en-US" altLang="en-GB" sz="2000"/>
              <a:t>API created using IBM Cloud Functions or IBM App Runtime</a:t>
            </a:r>
            <a:endParaRPr lang="en-US" altLang="en-GB" sz="2000"/>
          </a:p>
          <a:p>
            <a:pPr marL="0" indent="0">
              <a:buNone/>
            </a:pPr>
            <a:endParaRPr lang="en-US" altLang="en-GB"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4" name="Content Placeholder 3"/>
          <p:cNvPicPr>
            <a:picLocks noChangeAspect="1"/>
          </p:cNvPicPr>
          <p:nvPr>
            <p:ph idx="1"/>
          </p:nvPr>
        </p:nvPicPr>
        <p:blipFill>
          <a:blip r:embed="rId1"/>
          <a:stretch>
            <a:fillRect/>
          </a:stretch>
        </p:blipFill>
        <p:spPr>
          <a:xfrm>
            <a:off x="1311275" y="1233170"/>
            <a:ext cx="9855835" cy="5125085"/>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3478</Words>
  <Application>WPS Presentation</Application>
  <PresentationFormat>Widescreen</PresentationFormat>
  <Paragraphs>124</Paragraphs>
  <Slides>23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DividendVTI</vt:lpstr>
      <vt:lpstr>Power System Fault Detection and Classification</vt:lpstr>
      <vt:lpstr>OUTLINE</vt:lpstr>
      <vt:lpstr>Problem Statement</vt:lpstr>
      <vt:lpstr>Proposed Solution</vt:lpstr>
      <vt:lpstr>System  Approach</vt:lpstr>
      <vt:lpstr>System  Approach</vt:lpstr>
      <vt:lpstr>Algorithm &amp; Deployment</vt:lpstr>
      <vt:lpstr>Algorithm &amp; Deployment</vt:lpstr>
      <vt:lpstr>Result</vt:lpstr>
      <vt:lpstr>Result</vt:lpstr>
      <vt:lpstr>Result</vt:lpstr>
      <vt:lpstr>Result</vt:lpstr>
      <vt:lpstr>Result</vt:lpstr>
      <vt:lpstr>Result</vt:lpstr>
      <vt:lpstr>Result</vt:lpstr>
      <vt:lpstr>Result</vt:lpstr>
      <vt:lpstr>Conclusion</vt:lpstr>
      <vt:lpstr>PowerPoint 演示文稿</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Subham Mandal</cp:lastModifiedBy>
  <cp:revision>26</cp:revision>
  <dcterms:created xsi:type="dcterms:W3CDTF">2021-05-26T16:50:00Z</dcterms:created>
  <dcterms:modified xsi:type="dcterms:W3CDTF">2025-08-05T07:50:11Z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484836BA0A0B45368830FB997FFE0A57_13</vt:lpwstr>
  </property>
  <property fmtid="{D5CDD505-2E9C-101B-9397-08002B2CF9AE}" pid="4" name="KSOProductBuildVer">
    <vt:lpwstr>2057-12.2.0.21936</vt:lpwstr>
  </property>
</Properties>
</file>