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1" r:id="rId4"/>
  </p:sldMasterIdLst>
  <p:notesMasterIdLst>
    <p:notesMasterId r:id="rId23"/>
  </p:notesMasterIdLst>
  <p:handoutMasterIdLst>
    <p:handoutMasterId r:id="rId24"/>
  </p:handoutMasterIdLst>
  <p:sldIdLst>
    <p:sldId id="410" r:id="rId5"/>
    <p:sldId id="411" r:id="rId6"/>
    <p:sldId id="383" r:id="rId7"/>
    <p:sldId id="412" r:id="rId8"/>
    <p:sldId id="414" r:id="rId9"/>
    <p:sldId id="428" r:id="rId10"/>
    <p:sldId id="416" r:id="rId11"/>
    <p:sldId id="427" r:id="rId12"/>
    <p:sldId id="41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98" autoAdjust="0"/>
    <p:restoredTop sz="96327" autoAdjust="0"/>
  </p:normalViewPr>
  <p:slideViewPr>
    <p:cSldViewPr snapToGrid="0">
      <p:cViewPr varScale="1">
        <p:scale>
          <a:sx n="73" d="100"/>
          <a:sy n="73" d="100"/>
        </p:scale>
        <p:origin x="-52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31/07/2024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31/07/2024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3291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7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97447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109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1327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1695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9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892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27108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10569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6068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3197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3291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7447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4109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9273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=""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6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7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569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7" name="AutoShape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46068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93197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773" r:id="rId17"/>
    <p:sldLayoutId id="2147483774" r:id="rId18"/>
    <p:sldLayoutId id="2147483775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25" r:id="rId2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650" y="391884"/>
            <a:ext cx="8634005" cy="3370218"/>
          </a:xfrm>
        </p:spPr>
        <p:txBody>
          <a:bodyPr/>
          <a:lstStyle/>
          <a:p>
            <a:pPr algn="ctr"/>
            <a:r>
              <a:rPr lang="en-US" sz="5400" dirty="0" smtClean="0">
                <a:latin typeface="Lucida Fax" pitchFamily="18" charset="0"/>
              </a:rPr>
              <a:t>Heart Disease Diagnostic Analysis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            </a:t>
            </a:r>
            <a:r>
              <a:rPr lang="en-US" sz="4000" dirty="0" smtClean="0">
                <a:latin typeface="Lucida Fax" pitchFamily="18" charset="0"/>
              </a:rPr>
              <a:t>By </a:t>
            </a:r>
            <a:br>
              <a:rPr lang="en-US" sz="4000" dirty="0" smtClean="0">
                <a:latin typeface="Lucida Fax" pitchFamily="18" charset="0"/>
              </a:rPr>
            </a:br>
            <a:r>
              <a:rPr lang="en-US" sz="4000" dirty="0" smtClean="0">
                <a:latin typeface="Lucida Fax" pitchFamily="18" charset="0"/>
              </a:rPr>
              <a:t>            </a:t>
            </a:r>
            <a:r>
              <a:rPr lang="en-US" sz="3200" dirty="0" smtClean="0">
                <a:latin typeface="Lucida Fax" pitchFamily="18" charset="0"/>
              </a:rPr>
              <a:t>Subhamoy Panja</a:t>
            </a:r>
            <a:endParaRPr lang="en-US" sz="3200" dirty="0">
              <a:latin typeface="Lucida Fax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38908" y="2003110"/>
            <a:ext cx="2991983" cy="283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3909603" y="326572"/>
            <a:ext cx="447675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Heart Disease Based On Gender</a:t>
            </a:r>
            <a:endParaRPr sz="24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8473004" y="497693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8150" y="1110342"/>
            <a:ext cx="5732236" cy="396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24744" y="5394960"/>
            <a:ext cx="88043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Based on this plot we can say Male patient has more chance of heart disease than female. Because Heart Disease presence in Male patient more that Female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patient.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2"/>
          <p:cNvSpPr/>
          <p:nvPr/>
        </p:nvSpPr>
        <p:spPr>
          <a:xfrm rot="10800000">
            <a:off x="0" y="493338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157797" y="326572"/>
            <a:ext cx="41763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Heart Disease Based On Age</a:t>
            </a:r>
            <a:endParaRPr sz="24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8473004" y="497693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024744" y="5394960"/>
            <a:ext cx="88043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At </a:t>
            </a:r>
            <a:r>
              <a:rPr lang="en-US" dirty="0" smtClean="0">
                <a:solidFill>
                  <a:sysClr val="windowText" lastClr="000000"/>
                </a:solidFill>
              </a:rPr>
              <a:t>the </a:t>
            </a:r>
            <a:r>
              <a:rPr lang="en-US" dirty="0" smtClean="0">
                <a:solidFill>
                  <a:sysClr val="windowText" lastClr="000000"/>
                </a:solidFill>
              </a:rPr>
              <a:t>age range between 41 to 60 chance of heart disease is very high and others are 50-50 percent. If age is less than 30 their is less chance of heart disease.</a:t>
            </a:r>
            <a:endParaRPr lang="en-US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2"/>
          <p:cNvSpPr/>
          <p:nvPr/>
        </p:nvSpPr>
        <p:spPr>
          <a:xfrm rot="10800000">
            <a:off x="0" y="493338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200" y="1025705"/>
            <a:ext cx="9852160" cy="41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157797" y="326572"/>
            <a:ext cx="41763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Heart Disease Based On CP</a:t>
            </a:r>
            <a:endParaRPr sz="24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8473004" y="497693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037806" y="5486400"/>
            <a:ext cx="88043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seems people having type-2 chest pain have a higher chance of heart disease.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2"/>
          <p:cNvSpPr/>
          <p:nvPr/>
        </p:nvSpPr>
        <p:spPr>
          <a:xfrm rot="10800000">
            <a:off x="0" y="493338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0583" y="1149530"/>
            <a:ext cx="6025198" cy="418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3478530" y="339633"/>
            <a:ext cx="548259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Maximum Heart Rate Based On Gender</a:t>
            </a:r>
            <a:endParaRPr sz="24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9117875" y="522514"/>
            <a:ext cx="3074125" cy="10450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299063" y="5499462"/>
            <a:ext cx="88043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Since, we can say that males are achieved maximum heart rate. Females are having very less amount. Which you can see in this </a:t>
            </a:r>
            <a:r>
              <a:rPr lang="en-US" dirty="0" smtClean="0">
                <a:solidFill>
                  <a:schemeClr val="bg1"/>
                </a:solidFill>
              </a:rPr>
              <a:t>histplot.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2"/>
          <p:cNvSpPr/>
          <p:nvPr/>
        </p:nvSpPr>
        <p:spPr>
          <a:xfrm rot="10800000">
            <a:off x="0" y="509450"/>
            <a:ext cx="3226526" cy="8708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452" y="914401"/>
            <a:ext cx="6400800" cy="4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3426279" y="274318"/>
            <a:ext cx="548259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Heart Disease Based on </a:t>
            </a:r>
            <a:b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</a:br>
            <a:r>
              <a:rPr lang="en-IN" sz="24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Cholesterol and RestingECG</a:t>
            </a:r>
            <a:endParaRPr sz="24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9117875" y="522514"/>
            <a:ext cx="3074125" cy="10450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299063" y="5499462"/>
            <a:ext cx="88043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RELATION BETWEEN EKG RESULT AND SERUM CHOLESTEROL WITH RESPECT TO TARGET VERIABLE(HEART DISEASE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2"/>
          <p:cNvSpPr/>
          <p:nvPr/>
        </p:nvSpPr>
        <p:spPr>
          <a:xfrm rot="10800000">
            <a:off x="0" y="509450"/>
            <a:ext cx="3226526" cy="8708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517" y="1240971"/>
            <a:ext cx="6888797" cy="395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3426279" y="274318"/>
            <a:ext cx="54825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Correlation of the data attributes</a:t>
            </a:r>
            <a:endParaRPr sz="28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9117875" y="522514"/>
            <a:ext cx="3074125" cy="10450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 rot="10800000">
            <a:off x="0" y="509450"/>
            <a:ext cx="3226526" cy="87083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9325" y="927462"/>
            <a:ext cx="6753497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3938451" y="287383"/>
            <a:ext cx="443484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Dashboard Using Tableau</a:t>
            </a:r>
            <a:endParaRPr sz="28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9" name="object 2"/>
          <p:cNvSpPr/>
          <p:nvPr/>
        </p:nvSpPr>
        <p:spPr>
          <a:xfrm rot="10800000">
            <a:off x="0" y="493338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/>
          <p:nvPr/>
        </p:nvSpPr>
        <p:spPr>
          <a:xfrm>
            <a:off x="8473004" y="502046"/>
            <a:ext cx="3718996" cy="103198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 descr="Heart Disease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953"/>
            <a:ext cx="12192000" cy="545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696096" y="209004"/>
            <a:ext cx="28542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0" u="sng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Conclusion</a:t>
            </a:r>
            <a:endParaRPr sz="4000" b="0" u="sng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0" y="523820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 rot="10800000">
            <a:off x="8067675" y="497694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371600" y="1005840"/>
            <a:ext cx="9444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classification problem with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target variable having values '0' and '1'. Here '0' means patient without heart problems and '1' means patient with heart problems.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NO MISSING Values in our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Dataset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have used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'Male'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and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'Female'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instead of 1 and 0 for "sex" column,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'Absence'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and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'Presence'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instead of 0 and 1 for "target" column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our dataset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the 'target' column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526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patient with heart disease and 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499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patient without heart disease problems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the overall population, people having heart disease (51%) are greater than those who have not heart disease(49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role of exploratory data analysis using Tableau provided a visual appealing and accurate visualization of heart disease.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8714" y="182880"/>
            <a:ext cx="35465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Project Details</a:t>
            </a:r>
            <a:endParaRPr sz="40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1916811"/>
              </p:ext>
            </p:extLst>
          </p:nvPr>
        </p:nvGraphicFramePr>
        <p:xfrm>
          <a:off x="2158747" y="1787435"/>
          <a:ext cx="7901015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Disease Diagnostic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Science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Healthcare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</a:t>
                      </a:r>
                      <a:r>
                        <a:rPr lang="en-IN" dirty="0" smtClean="0"/>
                        <a:t>Language and Library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 and</a:t>
                      </a:r>
                      <a:r>
                        <a:rPr lang="en-IN" baseline="0" dirty="0" smtClean="0"/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Pandas,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Matplotlib,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k(Google Colab)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l, Tableau</a:t>
                      </a:r>
                      <a:r>
                        <a:rPr lang="en-US" sz="1600" spc="-5" baseline="0" dirty="0" smtClean="0">
                          <a:latin typeface="Verdana"/>
                          <a:cs typeface="Verdana"/>
                        </a:rPr>
                        <a:t> Public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881" y="1815738"/>
            <a:ext cx="1972491" cy="5094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0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37" y="209006"/>
            <a:ext cx="5721532" cy="49639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Lucida Bright" pitchFamily="18" charset="0"/>
              </a:rPr>
              <a:t>Tools And Library Used</a:t>
            </a:r>
            <a:endParaRPr lang="en-US" sz="3200" dirty="0">
              <a:solidFill>
                <a:schemeClr val="bg1"/>
              </a:solidFill>
              <a:latin typeface="Lucida Bright" pitchFamily="18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65760" y="222070"/>
            <a:ext cx="3148149" cy="418009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9000308" y="217713"/>
            <a:ext cx="2686592" cy="418009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oogle Shape;101;p18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5670" y="3854647"/>
            <a:ext cx="4959824" cy="1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5202" y="1567543"/>
            <a:ext cx="3324225" cy="186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631474"/>
            <a:ext cx="4389120" cy="152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7988" y="1554480"/>
            <a:ext cx="3735978" cy="174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=""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265023" y="195943"/>
            <a:ext cx="375557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Problem Statement</a:t>
            </a:r>
            <a:endParaRPr sz="32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" contrast="12000"/>
          </a:blip>
          <a:srcRect/>
          <a:stretch>
            <a:fillRect/>
          </a:stretch>
        </p:blipFill>
        <p:spPr bwMode="auto">
          <a:xfrm>
            <a:off x="1920239" y="1149532"/>
            <a:ext cx="8621485" cy="43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Notched Right Arrow 11"/>
          <p:cNvSpPr/>
          <p:nvPr/>
        </p:nvSpPr>
        <p:spPr>
          <a:xfrm>
            <a:off x="809897" y="1162595"/>
            <a:ext cx="953588" cy="4180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607422" y="1391356"/>
            <a:ext cx="22141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6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Objective</a:t>
            </a:r>
            <a:endParaRPr sz="36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goal of this project is to </a:t>
            </a:r>
            <a:r>
              <a:rPr lang="en-US" sz="2800" dirty="0" smtClean="0"/>
              <a:t>analyze </a:t>
            </a:r>
            <a:r>
              <a:rPr lang="en-US" sz="2800" dirty="0" smtClean="0"/>
              <a:t>the heart disease </a:t>
            </a:r>
            <a:r>
              <a:rPr lang="en-US" sz="2800" dirty="0" smtClean="0"/>
              <a:t>occurrence, </a:t>
            </a:r>
            <a:r>
              <a:rPr lang="en-US" sz="2800" dirty="0" smtClean="0"/>
              <a:t>based on a combination of features that describes the heart disease</a:t>
            </a:r>
            <a:r>
              <a:rPr lang="en-US" sz="2800" dirty="0" smtClean="0"/>
              <a:t>. And also analyze this health and medical data for better future preparation.</a:t>
            </a:r>
            <a:endParaRPr lang="en-US" sz="2800" dirty="0"/>
          </a:p>
        </p:txBody>
      </p:sp>
      <p:sp>
        <p:nvSpPr>
          <p:cNvPr id="7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8714" y="182880"/>
            <a:ext cx="354656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600" b="0" u="sng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Attribute</a:t>
            </a:r>
            <a:r>
              <a:rPr lang="en-IN" sz="3600" b="0" u="sng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 </a:t>
            </a:r>
            <a:r>
              <a:rPr lang="en-IN" sz="3600" b="0" u="sng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Details</a:t>
            </a:r>
            <a:endParaRPr sz="3600" b="0" u="sng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82881" y="1815738"/>
            <a:ext cx="1972491" cy="5094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lum bright="-5000" contrast="1000"/>
          </a:blip>
          <a:srcRect/>
          <a:stretch>
            <a:fillRect/>
          </a:stretch>
        </p:blipFill>
        <p:spPr bwMode="auto">
          <a:xfrm>
            <a:off x="1933303" y="1005839"/>
            <a:ext cx="8268788" cy="483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00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5231676" y="156754"/>
            <a:ext cx="199208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Dataset</a:t>
            </a:r>
            <a:endParaRPr sz="40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9977" y="953589"/>
            <a:ext cx="10051914" cy="53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310744" y="195943"/>
            <a:ext cx="389273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spc="-120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Modified Dataset</a:t>
            </a:r>
            <a:endParaRPr sz="36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2857" y="1031966"/>
            <a:ext cx="84908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37359" y="5826035"/>
            <a:ext cx="982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</a:rPr>
              <a:t>We have used </a:t>
            </a:r>
            <a:r>
              <a:rPr lang="en-US" sz="2000" b="1" dirty="0" smtClean="0">
                <a:solidFill>
                  <a:schemeClr val="bg1"/>
                </a:solidFill>
              </a:rPr>
              <a:t>'Male'</a:t>
            </a:r>
            <a:r>
              <a:rPr lang="en-US" sz="2000" dirty="0" smtClean="0">
                <a:solidFill>
                  <a:schemeClr val="bg1"/>
                </a:solidFill>
              </a:rPr>
              <a:t> and </a:t>
            </a:r>
            <a:r>
              <a:rPr lang="en-US" sz="2000" b="1" dirty="0" smtClean="0">
                <a:solidFill>
                  <a:schemeClr val="bg1"/>
                </a:solidFill>
              </a:rPr>
              <a:t>'Female'</a:t>
            </a:r>
            <a:r>
              <a:rPr lang="en-US" sz="2000" dirty="0" smtClean="0">
                <a:solidFill>
                  <a:schemeClr val="bg1"/>
                </a:solidFill>
              </a:rPr>
              <a:t> instead of 1 and 0 for "sex" column, </a:t>
            </a:r>
            <a:r>
              <a:rPr lang="en-US" sz="2000" b="1" dirty="0" smtClean="0">
                <a:solidFill>
                  <a:schemeClr val="bg1"/>
                </a:solidFill>
              </a:rPr>
              <a:t>'Absence'</a:t>
            </a:r>
            <a:r>
              <a:rPr lang="en-US" sz="2000" dirty="0" smtClean="0">
                <a:solidFill>
                  <a:schemeClr val="bg1"/>
                </a:solidFill>
              </a:rPr>
              <a:t> and </a:t>
            </a:r>
            <a:r>
              <a:rPr lang="en-US" sz="2000" b="1" dirty="0" smtClean="0">
                <a:solidFill>
                  <a:schemeClr val="bg1"/>
                </a:solidFill>
              </a:rPr>
              <a:t>'Presence'</a:t>
            </a:r>
            <a:r>
              <a:rPr lang="en-US" sz="2000" dirty="0" smtClean="0">
                <a:solidFill>
                  <a:schemeClr val="bg1"/>
                </a:solidFill>
              </a:rPr>
              <a:t> instead of 0 and 1 for "target" column.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265023" y="195943"/>
            <a:ext cx="375557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0" spc="-85" dirty="0" smtClean="0">
                <a:latin typeface="Lucida Bright" panose="02040602050505020304" pitchFamily="18" charset="0"/>
                <a:ea typeface="Verdana" panose="020B0604030504040204" pitchFamily="34" charset="0"/>
              </a:rPr>
              <a:t>Heart Disease Rate</a:t>
            </a:r>
            <a:endParaRPr sz="3200" b="0" spc="-120" dirty="0">
              <a:latin typeface="Lucida Bright" panose="02040602050505020304" pitchFamily="18" charset="0"/>
              <a:ea typeface="Verdana" panose="020B060403050404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0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4086225" y="0"/>
                </a:moveTo>
                <a:lnTo>
                  <a:pt x="4071377" y="2988"/>
                </a:lnTo>
                <a:lnTo>
                  <a:pt x="4059269" y="11144"/>
                </a:lnTo>
                <a:lnTo>
                  <a:pt x="4051113" y="23252"/>
                </a:lnTo>
                <a:lnTo>
                  <a:pt x="4048125" y="38100"/>
                </a:lnTo>
                <a:lnTo>
                  <a:pt x="4051113" y="52947"/>
                </a:lnTo>
                <a:lnTo>
                  <a:pt x="4059269" y="65055"/>
                </a:lnTo>
                <a:lnTo>
                  <a:pt x="4071377" y="73211"/>
                </a:lnTo>
                <a:lnTo>
                  <a:pt x="4086225" y="76200"/>
                </a:lnTo>
                <a:lnTo>
                  <a:pt x="4101072" y="73211"/>
                </a:lnTo>
                <a:lnTo>
                  <a:pt x="4113180" y="65055"/>
                </a:lnTo>
                <a:lnTo>
                  <a:pt x="4121336" y="52947"/>
                </a:lnTo>
                <a:lnTo>
                  <a:pt x="4123046" y="44450"/>
                </a:lnTo>
                <a:lnTo>
                  <a:pt x="4086225" y="44450"/>
                </a:lnTo>
                <a:lnTo>
                  <a:pt x="4086225" y="31750"/>
                </a:lnTo>
                <a:lnTo>
                  <a:pt x="4123046" y="31750"/>
                </a:lnTo>
                <a:lnTo>
                  <a:pt x="4121336" y="23252"/>
                </a:lnTo>
                <a:lnTo>
                  <a:pt x="4113180" y="11144"/>
                </a:lnTo>
                <a:lnTo>
                  <a:pt x="4101072" y="2988"/>
                </a:lnTo>
                <a:lnTo>
                  <a:pt x="4086225" y="0"/>
                </a:lnTo>
                <a:close/>
              </a:path>
              <a:path w="4124325" h="76200">
                <a:moveTo>
                  <a:pt x="40494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49403" y="44450"/>
                </a:lnTo>
                <a:lnTo>
                  <a:pt x="4048125" y="38100"/>
                </a:lnTo>
                <a:lnTo>
                  <a:pt x="4049403" y="31750"/>
                </a:lnTo>
                <a:close/>
              </a:path>
              <a:path w="4124325" h="76200">
                <a:moveTo>
                  <a:pt x="4123046" y="31750"/>
                </a:moveTo>
                <a:lnTo>
                  <a:pt x="4086225" y="31750"/>
                </a:lnTo>
                <a:lnTo>
                  <a:pt x="4086225" y="44450"/>
                </a:lnTo>
                <a:lnTo>
                  <a:pt x="4123046" y="44450"/>
                </a:lnTo>
                <a:lnTo>
                  <a:pt x="4124325" y="38100"/>
                </a:lnTo>
                <a:lnTo>
                  <a:pt x="4123046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8068056" y="484631"/>
            <a:ext cx="4124325" cy="76200"/>
          </a:xfrm>
          <a:custGeom>
            <a:avLst/>
            <a:gdLst/>
            <a:ahLst/>
            <a:cxnLst/>
            <a:rect l="l" t="t" r="r" b="b"/>
            <a:pathLst>
              <a:path w="412432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412432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4124325" h="76200">
                <a:moveTo>
                  <a:pt x="412432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4124325" y="44450"/>
                </a:lnTo>
                <a:lnTo>
                  <a:pt x="4124325" y="31750"/>
                </a:lnTo>
                <a:close/>
              </a:path>
            </a:pathLst>
          </a:custGeom>
          <a:solidFill>
            <a:srgbClr val="095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793" y="1330098"/>
            <a:ext cx="3918857" cy="463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Screenshot (2406).png"/>
          <p:cNvPicPr>
            <a:picLocks noChangeAspect="1"/>
          </p:cNvPicPr>
          <p:nvPr/>
        </p:nvPicPr>
        <p:blipFill>
          <a:blip r:embed="rId3"/>
          <a:srcRect l="27448" t="20533" r="32058" b="32397"/>
          <a:stretch>
            <a:fillRect/>
          </a:stretch>
        </p:blipFill>
        <p:spPr>
          <a:xfrm>
            <a:off x="1567543" y="1227910"/>
            <a:ext cx="4467498" cy="427155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3000" contrast="5000"/>
          </a:blip>
          <a:srcRect r="30290"/>
          <a:stretch>
            <a:fillRect/>
          </a:stretch>
        </p:blipFill>
        <p:spPr bwMode="auto">
          <a:xfrm>
            <a:off x="5031333" y="1502229"/>
            <a:ext cx="78163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300</Words>
  <Application>Microsoft Office PowerPoint</Application>
  <PresentationFormat>Custom</PresentationFormat>
  <Paragraphs>44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Heart Disease Diagnostic Analysis               By              Subhamoy Panja</vt:lpstr>
      <vt:lpstr>Project Details</vt:lpstr>
      <vt:lpstr>Tools And Library Used</vt:lpstr>
      <vt:lpstr>Problem Statement</vt:lpstr>
      <vt:lpstr>Objective</vt:lpstr>
      <vt:lpstr>Attribute Details</vt:lpstr>
      <vt:lpstr>Dataset</vt:lpstr>
      <vt:lpstr>Modified Dataset</vt:lpstr>
      <vt:lpstr>Heart Disease Rate</vt:lpstr>
      <vt:lpstr>Heart Disease Based On Gender</vt:lpstr>
      <vt:lpstr>Heart Disease Based On Age</vt:lpstr>
      <vt:lpstr>Heart Disease Based On CP</vt:lpstr>
      <vt:lpstr>Maximum Heart Rate Based On Gender</vt:lpstr>
      <vt:lpstr>Heart Disease Based on  Cholesterol and RestingECG</vt:lpstr>
      <vt:lpstr>Correlation of the data attributes</vt:lpstr>
      <vt:lpstr>Dashboard Using Tableau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2023-12-20T08:12:12Z</dcterms:created>
  <dcterms:modified xsi:type="dcterms:W3CDTF">2024-07-31T18:52:17Z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