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84" r:id="rId4"/>
    <p:sldId id="271" r:id="rId5"/>
    <p:sldId id="258" r:id="rId6"/>
    <p:sldId id="260" r:id="rId7"/>
    <p:sldId id="303" r:id="rId8"/>
    <p:sldId id="264" r:id="rId9"/>
    <p:sldId id="285" r:id="rId10"/>
    <p:sldId id="261" r:id="rId11"/>
    <p:sldId id="304" r:id="rId12"/>
    <p:sldId id="262" r:id="rId13"/>
    <p:sldId id="275" r:id="rId14"/>
    <p:sldId id="314" r:id="rId15"/>
    <p:sldId id="273" r:id="rId16"/>
    <p:sldId id="274" r:id="rId17"/>
    <p:sldId id="316" r:id="rId18"/>
    <p:sldId id="25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91" autoAdjust="0"/>
    <p:restoredTop sz="94660"/>
  </p:normalViewPr>
  <p:slideViewPr>
    <p:cSldViewPr snapToGrid="0">
      <p:cViewPr varScale="1">
        <p:scale>
          <a:sx n="51" d="100"/>
          <a:sy n="51" d="100"/>
        </p:scale>
        <p:origin x="40" y="192"/>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private/var/folders/c4/zfylc2wj2qq1h8v61z9g3r3w0000gn/T/com.kingsoft.wpsoffice.mac.global/wps.jJnYsk/Chart%20in%20W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58645718485851"/>
          <c:y val="0.0139966740576497"/>
        </c:manualLayout>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'[Chart in Wps.xlsx]Sheet1'!$D$6</c:f>
              <c:strCache>
                <c:ptCount val="1"/>
                <c:pt idx="0">
                  <c:v>Average_Duration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lt1">
                          <a:lumMod val="95000"/>
                          <a:alpha val="54000"/>
                        </a:schemeClr>
                      </a:solidFill>
                    </a:ln>
                    <a:effectLst/>
                  </c:spPr>
                </c15:leaderLines>
              </c:ext>
            </c:extLst>
          </c:dLbls>
          <c:cat>
            <c:strRef>
              <c:f>'[Chart in Wps.xlsx]Sheet1'!$C$7:$C$19</c:f>
              <c:strCache>
                <c:ptCount val="13"/>
                <c:pt idx="0">
                  <c:v>Action </c:v>
                </c:pt>
                <c:pt idx="1">
                  <c:v>Crime</c:v>
                </c:pt>
                <c:pt idx="2">
                  <c:v>Drama</c:v>
                </c:pt>
                <c:pt idx="3">
                  <c:v>Romance</c:v>
                </c:pt>
                <c:pt idx="4">
                  <c:v>Fantasy</c:v>
                </c:pt>
                <c:pt idx="5">
                  <c:v>Comedy</c:v>
                </c:pt>
                <c:pt idx="6">
                  <c:v>Advaenture</c:v>
                </c:pt>
                <c:pt idx="7">
                  <c:v>Mystery</c:v>
                </c:pt>
                <c:pt idx="8">
                  <c:v>Thriller</c:v>
                </c:pt>
                <c:pt idx="9">
                  <c:v>Family</c:v>
                </c:pt>
                <c:pt idx="10">
                  <c:v>Others</c:v>
                </c:pt>
                <c:pt idx="11">
                  <c:v>Sci_Fi</c:v>
                </c:pt>
                <c:pt idx="12">
                  <c:v>Horror</c:v>
                </c:pt>
              </c:strCache>
            </c:strRef>
          </c:cat>
          <c:val>
            <c:numRef>
              <c:f>'[Chart in Wps.xlsx]Sheet1'!$D$7:$D$19</c:f>
              <c:numCache>
                <c:formatCode>General</c:formatCode>
                <c:ptCount val="13"/>
                <c:pt idx="0">
                  <c:v>112.88</c:v>
                </c:pt>
                <c:pt idx="1">
                  <c:v>107.05</c:v>
                </c:pt>
                <c:pt idx="2">
                  <c:v>106.77</c:v>
                </c:pt>
                <c:pt idx="3">
                  <c:v>109.53</c:v>
                </c:pt>
                <c:pt idx="4">
                  <c:v>105.14</c:v>
                </c:pt>
                <c:pt idx="5">
                  <c:v>102.62</c:v>
                </c:pt>
                <c:pt idx="6">
                  <c:v>101.87</c:v>
                </c:pt>
                <c:pt idx="7">
                  <c:v>101.8</c:v>
                </c:pt>
                <c:pt idx="8">
                  <c:v>101.58</c:v>
                </c:pt>
                <c:pt idx="9">
                  <c:v>100.97</c:v>
                </c:pt>
                <c:pt idx="10">
                  <c:v>100.16</c:v>
                </c:pt>
                <c:pt idx="11">
                  <c:v>97.94</c:v>
                </c:pt>
                <c:pt idx="12">
                  <c:v>92.72</c:v>
                </c:pt>
              </c:numCache>
            </c:numRef>
          </c:val>
        </c:ser>
        <c:dLbls>
          <c:showLegendKey val="0"/>
          <c:showVal val="1"/>
          <c:showCatName val="0"/>
          <c:showSerName val="0"/>
          <c:showPercent val="0"/>
          <c:showBubbleSize val="0"/>
        </c:dLbls>
        <c:gapWidth val="100"/>
        <c:overlap val="-24"/>
        <c:axId val="127972041"/>
        <c:axId val="18327653"/>
      </c:barChart>
      <c:catAx>
        <c:axId val="127972041"/>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18327653"/>
        <c:crosses val="autoZero"/>
        <c:auto val="1"/>
        <c:lblAlgn val="ctr"/>
        <c:lblOffset val="100"/>
        <c:noMultiLvlLbl val="0"/>
      </c:catAx>
      <c:valAx>
        <c:axId val="1832765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12797204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矩形 1"/>
          <p:cNvSpPr/>
          <p:nvPr userDrawn="1"/>
        </p:nvSpPr>
        <p:spPr>
          <a:xfrm>
            <a:off x="393539" y="381965"/>
            <a:ext cx="11412638" cy="6088283"/>
          </a:xfrm>
          <a:prstGeom prst="rect">
            <a:avLst/>
          </a:prstGeom>
          <a:solidFill>
            <a:srgbClr val="4BAEAB"/>
          </a:solidFill>
          <a:ln>
            <a:solidFill>
              <a:srgbClr val="4BAE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1D77E0D-3CB3-4A73-BC3D-8557DEE739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4A35CF-820F-48B2-9DAF-79077D9322E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21D77E0D-3CB3-4A73-BC3D-8557DEE7396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charset="0"/>
                <a:ea typeface="Calibri" panose="020F0502020204030204" charset="0"/>
                <a:cs typeface="Calibri" panose="020F0502020204030204" charset="0"/>
              </a:defRPr>
            </a:lvl1pPr>
          </a:lstStyle>
          <a:p>
            <a:fld id="{564A35CF-820F-48B2-9DAF-79077D9322E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5000" advTm="1000">
        <p:cover dir="d"/>
      </p:transition>
    </mc:Choice>
    <mc:Fallback>
      <p:transition spd="slow" advTm="1000">
        <p:cover dir="d"/>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000" b="-1000"/>
          </a:stretch>
        </a:blipFill>
        <a:effectLst/>
      </p:bgPr>
    </p:bg>
    <p:spTree>
      <p:nvGrpSpPr>
        <p:cNvPr id="1" name=""/>
        <p:cNvGrpSpPr/>
        <p:nvPr/>
      </p:nvGrpSpPr>
      <p:grpSpPr>
        <a:xfrm>
          <a:off x="0" y="0"/>
          <a:ext cx="0" cy="0"/>
          <a:chOff x="0" y="0"/>
          <a:chExt cx="0" cy="0"/>
        </a:xfrm>
      </p:grpSpPr>
      <p:sp>
        <p:nvSpPr>
          <p:cNvPr id="4" name="PA_文本框 3"/>
          <p:cNvSpPr txBox="1"/>
          <p:nvPr>
            <p:custDataLst>
              <p:tags r:id="rId2"/>
            </p:custDataLst>
          </p:nvPr>
        </p:nvSpPr>
        <p:spPr>
          <a:xfrm>
            <a:off x="1478915" y="1273175"/>
            <a:ext cx="8707755" cy="3784600"/>
          </a:xfrm>
          <a:prstGeom prst="rect">
            <a:avLst/>
          </a:prstGeom>
          <a:noFill/>
        </p:spPr>
        <p:txBody>
          <a:bodyPr wrap="square" rtlCol="0">
            <a:spAutoFit/>
          </a:bodyPr>
          <a:lstStyle/>
          <a:p>
            <a:pPr algn="ctr"/>
            <a:r>
              <a:rPr lang="zh-CN" altLang="en-US" sz="6000" b="1" dirty="0">
                <a:ln w="17780" cmpd="sng">
                  <a:noFill/>
                  <a:prstDash val="solid"/>
                  <a:miter lim="800000"/>
                </a:ln>
                <a:solidFill>
                  <a:schemeClr val="bg1"/>
                </a:solidFill>
                <a:effectLst>
                  <a:outerShdw blurRad="50800" dist="38100" dir="16200000" rotWithShape="0">
                    <a:prstClr val="black">
                      <a:alpha val="40000"/>
                    </a:prstClr>
                  </a:outerShdw>
                </a:effectLst>
                <a:latin typeface="Calibri" panose="020F0502020204030204" charset="0"/>
                <a:ea typeface="Calibri" panose="020F0502020204030204" charset="0"/>
                <a:cs typeface="Calibri" panose="020F0502020204030204" charset="0"/>
              </a:rPr>
              <a:t>Creating a Successful Film: Strategic Recommendations for RSVP Movies</a:t>
            </a:r>
            <a:endParaRPr lang="zh-CN" altLang="en-US" sz="6000" b="1" dirty="0">
              <a:ln w="17780" cmpd="sng">
                <a:noFill/>
                <a:prstDash val="solid"/>
                <a:miter lim="800000"/>
              </a:ln>
              <a:solidFill>
                <a:schemeClr val="bg1"/>
              </a:solidFill>
              <a:effectLst>
                <a:outerShdw blurRad="50800" dist="38100" dir="16200000" rotWithShape="0">
                  <a:prstClr val="black">
                    <a:alpha val="40000"/>
                  </a:prstClr>
                </a:outerShdw>
              </a:effectLst>
              <a:latin typeface="Calibri" panose="020F0502020204030204" charset="0"/>
              <a:ea typeface="Calibri" panose="020F0502020204030204" charset="0"/>
              <a:cs typeface="Calibri" panose="020F0502020204030204" charset="0"/>
            </a:endParaRPr>
          </a:p>
        </p:txBody>
      </p:sp>
      <p:sp>
        <p:nvSpPr>
          <p:cNvPr id="2" name="Titl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2904490" y="1336675"/>
          <a:ext cx="5452110" cy="2026285"/>
        </p:xfrm>
        <a:graphic>
          <a:graphicData uri="http://schemas.openxmlformats.org/drawingml/2006/table">
            <a:tbl>
              <a:tblPr firstRow="1" bandRow="1">
                <a:tableStyleId>{5C22544A-7EE6-4342-B048-85BDC9FD1C3A}</a:tableStyleId>
              </a:tblPr>
              <a:tblGrid>
                <a:gridCol w="2522855"/>
                <a:gridCol w="2929255"/>
              </a:tblGrid>
              <a:tr h="657225">
                <a:tc>
                  <a:txBody>
                    <a:bodyPr/>
                    <a:p>
                      <a:pPr>
                        <a:buNone/>
                      </a:pPr>
                      <a:r>
                        <a:rPr lang="en-US" sz="3200" b="1"/>
                        <a:t>Actor_name</a:t>
                      </a:r>
                      <a:endParaRPr lang="en-US" sz="3200" b="1"/>
                    </a:p>
                  </a:txBody>
                  <a:tcPr>
                    <a:noFill/>
                  </a:tcPr>
                </a:tc>
                <a:tc>
                  <a:txBody>
                    <a:bodyPr/>
                    <a:p>
                      <a:pPr>
                        <a:buNone/>
                      </a:pPr>
                      <a:r>
                        <a:rPr lang="en-US" sz="3200"/>
                        <a:t>Movie_Count</a:t>
                      </a:r>
                      <a:endParaRPr lang="en-US" sz="3200"/>
                    </a:p>
                  </a:txBody>
                  <a:tcPr>
                    <a:noFill/>
                  </a:tcPr>
                </a:tc>
              </a:tr>
              <a:tr h="684530">
                <a:tc>
                  <a:txBody>
                    <a:bodyPr/>
                    <a:p>
                      <a:pPr>
                        <a:buNone/>
                      </a:pPr>
                      <a:r>
                        <a:rPr lang="en-US" sz="2800" b="1">
                          <a:solidFill>
                            <a:schemeClr val="bg1"/>
                          </a:solidFill>
                        </a:rPr>
                        <a:t>Mammootty</a:t>
                      </a:r>
                      <a:endParaRPr lang="en-US" sz="2800" b="1">
                        <a:solidFill>
                          <a:schemeClr val="bg1"/>
                        </a:solidFill>
                      </a:endParaRPr>
                    </a:p>
                  </a:txBody>
                  <a:tcPr>
                    <a:noFill/>
                  </a:tcPr>
                </a:tc>
                <a:tc>
                  <a:txBody>
                    <a:bodyPr/>
                    <a:p>
                      <a:pPr>
                        <a:buNone/>
                      </a:pPr>
                      <a:r>
                        <a:rPr lang="en-US" sz="2400" b="1">
                          <a:solidFill>
                            <a:schemeClr val="bg1"/>
                          </a:solidFill>
                        </a:rPr>
                        <a:t>8</a:t>
                      </a:r>
                      <a:endParaRPr lang="en-US" sz="2400" b="1">
                        <a:solidFill>
                          <a:schemeClr val="bg1"/>
                        </a:solidFill>
                      </a:endParaRPr>
                    </a:p>
                  </a:txBody>
                  <a:tcPr>
                    <a:noFill/>
                  </a:tcPr>
                </a:tc>
              </a:tr>
              <a:tr h="684530">
                <a:tc>
                  <a:txBody>
                    <a:bodyPr/>
                    <a:p>
                      <a:pPr>
                        <a:buNone/>
                      </a:pPr>
                      <a:r>
                        <a:rPr lang="en-US" sz="2800" b="1">
                          <a:solidFill>
                            <a:schemeClr val="bg1"/>
                          </a:solidFill>
                        </a:rPr>
                        <a:t>Mohanlal</a:t>
                      </a:r>
                      <a:endParaRPr lang="en-US" sz="2800" b="1">
                        <a:solidFill>
                          <a:schemeClr val="bg1"/>
                        </a:solidFill>
                      </a:endParaRPr>
                    </a:p>
                  </a:txBody>
                  <a:tcPr>
                    <a:noFill/>
                  </a:tcPr>
                </a:tc>
                <a:tc>
                  <a:txBody>
                    <a:bodyPr/>
                    <a:p>
                      <a:pPr>
                        <a:buNone/>
                      </a:pPr>
                      <a:r>
                        <a:rPr lang="en-US" sz="2800">
                          <a:solidFill>
                            <a:schemeClr val="bg1"/>
                          </a:solidFill>
                        </a:rPr>
                        <a:t>5</a:t>
                      </a:r>
                      <a:endParaRPr lang="en-US" sz="2800">
                        <a:solidFill>
                          <a:schemeClr val="bg1"/>
                        </a:solidFill>
                      </a:endParaRPr>
                    </a:p>
                  </a:txBody>
                  <a:tcPr>
                    <a:noFill/>
                  </a:tcPr>
                </a:tc>
              </a:tr>
            </a:tbl>
          </a:graphicData>
        </a:graphic>
      </p:graphicFrame>
      <p:sp>
        <p:nvSpPr>
          <p:cNvPr id="3" name="Text Box 2"/>
          <p:cNvSpPr txBox="1"/>
          <p:nvPr/>
        </p:nvSpPr>
        <p:spPr>
          <a:xfrm>
            <a:off x="2541270" y="3362960"/>
            <a:ext cx="6788785" cy="1568450"/>
          </a:xfrm>
          <a:prstGeom prst="rect">
            <a:avLst/>
          </a:prstGeom>
          <a:noFill/>
        </p:spPr>
        <p:txBody>
          <a:bodyPr wrap="square" rtlCol="0">
            <a:spAutoFit/>
          </a:bodyPr>
          <a:p>
            <a:pPr algn="l"/>
            <a:r>
              <a:rPr lang="en-US" sz="2400" b="1">
                <a:solidFill>
                  <a:schemeClr val="bg1"/>
                </a:solidFill>
              </a:rPr>
              <a:t>Choose between Mammotty and Mohanlal, esteemed actors with numerous super-hit films, to ensure star power and draw audiences to theaters</a:t>
            </a:r>
            <a:endParaRPr lang="en-US"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0"/>
          <p:cNvSpPr>
            <a:spLocks noChangeArrowheads="1"/>
          </p:cNvSpPr>
          <p:nvPr/>
        </p:nvSpPr>
        <p:spPr bwMode="auto">
          <a:xfrm>
            <a:off x="149995" y="3711796"/>
            <a:ext cx="5264984"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gn="ctr" eaLnBrk="1" hangingPunct="1">
              <a:lnSpc>
                <a:spcPct val="100000"/>
              </a:lnSpc>
              <a:spcBef>
                <a:spcPct val="0"/>
              </a:spcBef>
              <a:buFont typeface="Arial" panose="020B0604020202020204" pitchFamily="34" charset="0"/>
              <a:buNone/>
            </a:pPr>
            <a:r>
              <a:rPr lang="zh-CN" altLang="en-US" sz="1800" b="1" dirty="0">
                <a:solidFill>
                  <a:schemeClr val="bg1"/>
                </a:solidFill>
                <a:ea typeface="Calibri" panose="020F0502020204030204" charset="0"/>
                <a:cs typeface="Calibri" panose="020F0502020204030204" charset="0"/>
              </a:rPr>
              <a:t>Crafting the Vision: Director's Role in Storytelling and Execution</a:t>
            </a:r>
            <a:endParaRPr lang="zh-CN" altLang="en-US" sz="1800" b="1"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1800" b="1" dirty="0">
                <a:solidFill>
                  <a:schemeClr val="bg1"/>
                </a:solidFill>
                <a:ea typeface="Calibri" panose="020F0502020204030204" charset="0"/>
                <a:cs typeface="Calibri" panose="020F0502020204030204" charset="0"/>
              </a:rPr>
              <a:t>James Mangold: Proficiency in Creating Impactful Movies</a:t>
            </a:r>
            <a:endParaRPr lang="zh-CN" altLang="en-US" sz="1800" b="1"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1800" b="1" dirty="0">
                <a:solidFill>
                  <a:schemeClr val="bg1"/>
                </a:solidFill>
                <a:ea typeface="Calibri" panose="020F0502020204030204" charset="0"/>
                <a:cs typeface="Calibri" panose="020F0502020204030204" charset="0"/>
              </a:rPr>
              <a:t>Enhancing Creativity: Leveraging Mangold's Expertise</a:t>
            </a:r>
            <a:endParaRPr lang="zh-CN" altLang="en-US" sz="1800" b="1" dirty="0">
              <a:solidFill>
                <a:schemeClr val="bg1"/>
              </a:solidFill>
              <a:ea typeface="Calibri" panose="020F0502020204030204" charset="0"/>
              <a:cs typeface="Calibri" panose="020F0502020204030204" charset="0"/>
            </a:endParaRPr>
          </a:p>
        </p:txBody>
      </p:sp>
      <p:sp>
        <p:nvSpPr>
          <p:cNvPr id="4" name="文本框 18"/>
          <p:cNvSpPr txBox="1">
            <a:spLocks noChangeArrowheads="1"/>
          </p:cNvSpPr>
          <p:nvPr/>
        </p:nvSpPr>
        <p:spPr bwMode="auto">
          <a:xfrm>
            <a:off x="1975871" y="1269487"/>
            <a:ext cx="73152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itchFamily="2" charset="-122"/>
              </a:defRPr>
            </a:lvl1pPr>
            <a:lvl2pPr marL="742950" indent="-285750">
              <a:spcBef>
                <a:spcPct val="20000"/>
              </a:spcBef>
              <a:buChar char="–"/>
              <a:defRPr sz="2800">
                <a:solidFill>
                  <a:schemeClr val="tx1"/>
                </a:solidFill>
                <a:latin typeface="Arial" panose="020B0604020202020204" pitchFamily="34" charset="0"/>
                <a:ea typeface="SimSun" pitchFamily="2" charset="-122"/>
              </a:defRPr>
            </a:lvl2pPr>
            <a:lvl3pPr marL="1143000" indent="-228600">
              <a:spcBef>
                <a:spcPct val="20000"/>
              </a:spcBef>
              <a:buChar char="•"/>
              <a:defRPr sz="2400">
                <a:solidFill>
                  <a:schemeClr val="tx1"/>
                </a:solidFill>
                <a:latin typeface="Arial" panose="020B0604020202020204" pitchFamily="34" charset="0"/>
                <a:ea typeface="SimSun" pitchFamily="2" charset="-122"/>
              </a:defRPr>
            </a:lvl3pPr>
            <a:lvl4pPr marL="1600200" indent="-228600">
              <a:spcBef>
                <a:spcPct val="20000"/>
              </a:spcBef>
              <a:buChar char="–"/>
              <a:defRPr sz="2000">
                <a:solidFill>
                  <a:schemeClr val="tx1"/>
                </a:solidFill>
                <a:latin typeface="Arial" panose="020B0604020202020204" pitchFamily="34" charset="0"/>
                <a:ea typeface="SimSun" pitchFamily="2" charset="-122"/>
              </a:defRPr>
            </a:lvl4pPr>
            <a:lvl5pPr marL="2057400" indent="-228600">
              <a:spcBef>
                <a:spcPct val="20000"/>
              </a:spcBef>
              <a:buChar char="»"/>
              <a:defRPr sz="2000">
                <a:solidFill>
                  <a:schemeClr val="tx1"/>
                </a:solidFill>
                <a:latin typeface="Arial" panose="020B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9pPr>
          </a:lstStyle>
          <a:p>
            <a:pPr eaLnBrk="1" hangingPunct="1">
              <a:spcBef>
                <a:spcPct val="0"/>
              </a:spcBef>
              <a:buFontTx/>
              <a:buNone/>
            </a:pPr>
            <a:r>
              <a:rPr kumimoji="1" lang="en-US" altLang="zh-CN" sz="3600" b="1" dirty="0">
                <a:solidFill>
                  <a:schemeClr val="bg1"/>
                </a:solidFill>
                <a:effectLst>
                  <a:outerShdw blurRad="50800" dist="38100" dir="2700000" algn="tl" rotWithShape="0">
                    <a:prstClr val="black">
                      <a:alpha val="40000"/>
                    </a:prstClr>
                  </a:outerShdw>
                </a:effectLst>
                <a:latin typeface="Calibri" panose="020F0502020204030204" charset="0"/>
                <a:ea typeface="Calibri" panose="020F0502020204030204" charset="0"/>
                <a:cs typeface="Calibri" panose="020F0502020204030204" charset="0"/>
              </a:rPr>
              <a:t>Directorial Excellence: The Impact of a Director</a:t>
            </a:r>
            <a:endParaRPr kumimoji="1" lang="en-US" altLang="zh-CN" sz="3600" b="1" dirty="0">
              <a:solidFill>
                <a:schemeClr val="bg1"/>
              </a:solidFill>
              <a:effectLst>
                <a:outerShdw blurRad="50800" dist="38100" dir="2700000" algn="tl" rotWithShape="0">
                  <a:prstClr val="black">
                    <a:alpha val="40000"/>
                  </a:prstClr>
                </a:outerShdw>
              </a:effectLst>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69000"/>
            <a:lum/>
          </a:blip>
          <a:srcRect/>
          <a:stretch>
            <a:fillRect t="-1000" b="-1000"/>
          </a:stretch>
        </a:blipFill>
        <a:effectLst/>
      </p:bgPr>
    </p:bg>
    <p:spTree>
      <p:nvGrpSpPr>
        <p:cNvPr id="1" name=""/>
        <p:cNvGrpSpPr/>
        <p:nvPr/>
      </p:nvGrpSpPr>
      <p:grpSpPr>
        <a:xfrm>
          <a:off x="0" y="0"/>
          <a:ext cx="0" cy="0"/>
          <a:chOff x="0" y="0"/>
          <a:chExt cx="0" cy="0"/>
        </a:xfrm>
      </p:grpSpPr>
      <p:sp>
        <p:nvSpPr>
          <p:cNvPr id="2" name="Rectangle 3"/>
          <p:cNvSpPr/>
          <p:nvPr/>
        </p:nvSpPr>
        <p:spPr>
          <a:xfrm>
            <a:off x="987516" y="1307466"/>
            <a:ext cx="2256064" cy="665480"/>
          </a:xfrm>
          <a:prstGeom prst="rect">
            <a:avLst/>
          </a:prstGeom>
        </p:spPr>
        <p:txBody>
          <a:bodyPr wrap="square">
            <a:spAutoFit/>
          </a:bodyPr>
          <a:lstStyle/>
          <a:p>
            <a:pPr>
              <a:buNone/>
            </a:pPr>
            <a:r>
              <a:rPr lang="en-US" sz="1865" dirty="0">
                <a:solidFill>
                  <a:schemeClr val="bg1"/>
                </a:solidFill>
                <a:latin typeface="Calibri" panose="020F0502020204030204" charset="0"/>
                <a:ea typeface="Calibri" panose="020F0502020204030204" charset="0"/>
                <a:cs typeface="Calibri" panose="020F0502020204030204" charset="0"/>
              </a:rPr>
              <a:t>Directorial Excellence</a:t>
            </a:r>
            <a:endParaRPr lang="en-US" sz="1865" dirty="0">
              <a:solidFill>
                <a:schemeClr val="bg1"/>
              </a:solidFill>
              <a:latin typeface="Calibri" panose="020F0502020204030204" charset="0"/>
              <a:ea typeface="Calibri" panose="020F0502020204030204" charset="0"/>
              <a:cs typeface="Calibri" panose="020F0502020204030204" charset="0"/>
            </a:endParaRPr>
          </a:p>
        </p:txBody>
      </p:sp>
      <p:sp>
        <p:nvSpPr>
          <p:cNvPr id="3" name="Rectangle 4"/>
          <p:cNvSpPr/>
          <p:nvPr/>
        </p:nvSpPr>
        <p:spPr>
          <a:xfrm>
            <a:off x="812800" y="3923030"/>
            <a:ext cx="3968115" cy="583565"/>
          </a:xfrm>
          <a:prstGeom prst="rect">
            <a:avLst/>
          </a:prstGeom>
        </p:spPr>
        <p:txBody>
          <a:bodyPr wrap="square">
            <a:spAutoFit/>
          </a:bodyPr>
          <a:lstStyle/>
          <a:p>
            <a:pPr algn="l">
              <a:buNone/>
            </a:pPr>
            <a:r>
              <a:rPr lang="en-US" sz="1600" dirty="0">
                <a:solidFill>
                  <a:schemeClr val="bg1"/>
                </a:solidFill>
                <a:latin typeface="Calibri" panose="020F0502020204030204" charset="0"/>
                <a:ea typeface="Calibri" panose="020F0502020204030204" charset="0"/>
                <a:cs typeface="Calibri" panose="020F0502020204030204" charset="0"/>
              </a:rPr>
              <a:t>Crafting the Vision: Director's Role in Storytelling and Execution</a:t>
            </a:r>
            <a:endParaRPr lang="en-US" sz="1600" dirty="0">
              <a:solidFill>
                <a:schemeClr val="bg1"/>
              </a:solidFill>
              <a:latin typeface="Calibri" panose="020F0502020204030204" charset="0"/>
              <a:ea typeface="Calibri" panose="020F0502020204030204" charset="0"/>
              <a:cs typeface="Calibri" panose="020F0502020204030204" charset="0"/>
            </a:endParaRPr>
          </a:p>
        </p:txBody>
      </p:sp>
      <p:sp>
        <p:nvSpPr>
          <p:cNvPr id="4" name="Rectangle 5"/>
          <p:cNvSpPr/>
          <p:nvPr/>
        </p:nvSpPr>
        <p:spPr>
          <a:xfrm>
            <a:off x="8136255" y="1429385"/>
            <a:ext cx="3279140" cy="665480"/>
          </a:xfrm>
          <a:prstGeom prst="rect">
            <a:avLst/>
          </a:prstGeom>
        </p:spPr>
        <p:txBody>
          <a:bodyPr wrap="square">
            <a:spAutoFit/>
          </a:bodyPr>
          <a:lstStyle/>
          <a:p>
            <a:pPr>
              <a:buNone/>
            </a:pPr>
            <a:r>
              <a:rPr lang="en-US" sz="1865" dirty="0">
                <a:solidFill>
                  <a:schemeClr val="bg1"/>
                </a:solidFill>
                <a:latin typeface="Calibri" panose="020F0502020204030204" charset="0"/>
                <a:ea typeface="Calibri" panose="020F0502020204030204" charset="0"/>
                <a:cs typeface="Calibri" panose="020F0502020204030204" charset="0"/>
              </a:rPr>
              <a:t>James Mangold: Proficiency in Creating Impactful Movies</a:t>
            </a:r>
            <a:endParaRPr lang="en-US" sz="1865" dirty="0">
              <a:solidFill>
                <a:schemeClr val="bg1"/>
              </a:solidFill>
              <a:latin typeface="Calibri" panose="020F0502020204030204" charset="0"/>
              <a:ea typeface="Calibri" panose="020F0502020204030204" charset="0"/>
              <a:cs typeface="Calibri" panose="020F0502020204030204" charset="0"/>
            </a:endParaRPr>
          </a:p>
        </p:txBody>
      </p:sp>
      <p:sp>
        <p:nvSpPr>
          <p:cNvPr id="5" name="Rectangle 6"/>
          <p:cNvSpPr/>
          <p:nvPr/>
        </p:nvSpPr>
        <p:spPr>
          <a:xfrm>
            <a:off x="8432801" y="4389120"/>
            <a:ext cx="2281555" cy="368300"/>
          </a:xfrm>
          <a:prstGeom prst="rect">
            <a:avLst/>
          </a:prstGeom>
        </p:spPr>
        <p:txBody>
          <a:bodyPr wrap="none">
            <a:spAutoFit/>
          </a:bodyPr>
          <a:lstStyle/>
          <a:p>
            <a:pPr algn="l">
              <a:buNone/>
            </a:pPr>
            <a:r>
              <a:rPr lang="en-US" dirty="0">
                <a:solidFill>
                  <a:schemeClr val="bg1"/>
                </a:solidFill>
                <a:latin typeface="Calibri" panose="020F0502020204030204" charset="0"/>
                <a:ea typeface="Calibri" panose="020F0502020204030204" charset="0"/>
                <a:cs typeface="Calibri" panose="020F0502020204030204" charset="0"/>
              </a:rPr>
              <a:t>Enhancing Creativity</a:t>
            </a:r>
            <a:endParaRPr lang="en-US" dirty="0">
              <a:solidFill>
                <a:schemeClr val="bg1"/>
              </a:solidFill>
              <a:latin typeface="Calibri" panose="020F0502020204030204" charset="0"/>
              <a:ea typeface="Calibri" panose="020F0502020204030204" charset="0"/>
              <a:cs typeface="Calibri" panose="020F0502020204030204" charset="0"/>
            </a:endParaRPr>
          </a:p>
        </p:txBody>
      </p:sp>
      <p:sp>
        <p:nvSpPr>
          <p:cNvPr id="14" name="Oval 17"/>
          <p:cNvSpPr/>
          <p:nvPr/>
        </p:nvSpPr>
        <p:spPr>
          <a:xfrm>
            <a:off x="5183505" y="2473644"/>
            <a:ext cx="1828800" cy="1815953"/>
          </a:xfrm>
          <a:prstGeom prst="ellipse">
            <a:avLst/>
          </a:prstGeom>
          <a:noFill/>
          <a:ln w="19050">
            <a:solidFill>
              <a:schemeClr val="bg1">
                <a:lumMod val="75000"/>
              </a:schemeClr>
            </a:solidFill>
            <a:prstDash val="lgDashDot"/>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defRPr/>
            </a:pPr>
            <a:endParaRPr lang="x-none" sz="2400">
              <a:solidFill>
                <a:schemeClr val="bg1"/>
              </a:solidFill>
              <a:latin typeface="Calibri" panose="020F0502020204030204" charset="0"/>
              <a:ea typeface="Calibri" panose="020F0502020204030204" charset="0"/>
              <a:cs typeface="Calibri" panose="020F0502020204030204" charset="0"/>
            </a:endParaRPr>
          </a:p>
        </p:txBody>
      </p:sp>
      <p:grpSp>
        <p:nvGrpSpPr>
          <p:cNvPr id="15" name="Group 63"/>
          <p:cNvGrpSpPr/>
          <p:nvPr/>
        </p:nvGrpSpPr>
        <p:grpSpPr>
          <a:xfrm>
            <a:off x="5730241" y="2835186"/>
            <a:ext cx="732380" cy="1092867"/>
            <a:chOff x="4209982" y="3124200"/>
            <a:chExt cx="727750" cy="1092867"/>
          </a:xfrm>
          <a:solidFill>
            <a:schemeClr val="bg1"/>
          </a:solidFill>
        </p:grpSpPr>
        <p:sp>
          <p:nvSpPr>
            <p:cNvPr id="16" name="Freeform 54"/>
            <p:cNvSpPr/>
            <p:nvPr/>
          </p:nvSpPr>
          <p:spPr bwMode="auto">
            <a:xfrm>
              <a:off x="4686869" y="3650763"/>
              <a:ext cx="250863" cy="556369"/>
            </a:xfrm>
            <a:custGeom>
              <a:avLst/>
              <a:gdLst/>
              <a:ahLst/>
              <a:cxnLst>
                <a:cxn ang="0">
                  <a:pos x="0" y="12"/>
                </a:cxn>
                <a:cxn ang="0">
                  <a:pos x="39" y="12"/>
                </a:cxn>
                <a:cxn ang="0">
                  <a:pos x="50" y="94"/>
                </a:cxn>
                <a:cxn ang="0">
                  <a:pos x="39" y="106"/>
                </a:cxn>
                <a:cxn ang="0">
                  <a:pos x="9" y="112"/>
                </a:cxn>
                <a:cxn ang="0">
                  <a:pos x="0" y="12"/>
                </a:cxn>
                <a:cxn ang="0">
                  <a:pos x="0" y="12"/>
                </a:cxn>
              </a:cxnLst>
              <a:rect l="0" t="0" r="r" b="b"/>
              <a:pathLst>
                <a:path w="51" h="112">
                  <a:moveTo>
                    <a:pt x="0" y="12"/>
                  </a:moveTo>
                  <a:cubicBezTo>
                    <a:pt x="15" y="8"/>
                    <a:pt x="36" y="0"/>
                    <a:pt x="39" y="12"/>
                  </a:cubicBezTo>
                  <a:cubicBezTo>
                    <a:pt x="42" y="27"/>
                    <a:pt x="46" y="61"/>
                    <a:pt x="50" y="94"/>
                  </a:cubicBezTo>
                  <a:cubicBezTo>
                    <a:pt x="51" y="102"/>
                    <a:pt x="42" y="105"/>
                    <a:pt x="39" y="106"/>
                  </a:cubicBezTo>
                  <a:cubicBezTo>
                    <a:pt x="29" y="109"/>
                    <a:pt x="20" y="110"/>
                    <a:pt x="9" y="112"/>
                  </a:cubicBezTo>
                  <a:cubicBezTo>
                    <a:pt x="0" y="12"/>
                    <a:pt x="0" y="12"/>
                    <a:pt x="0" y="12"/>
                  </a:cubicBezTo>
                  <a:cubicBezTo>
                    <a:pt x="0" y="12"/>
                    <a:pt x="0" y="12"/>
                    <a:pt x="0" y="12"/>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17" name="Freeform 55"/>
            <p:cNvSpPr/>
            <p:nvPr/>
          </p:nvSpPr>
          <p:spPr bwMode="auto">
            <a:xfrm>
              <a:off x="4209982" y="3635861"/>
              <a:ext cx="248379" cy="571271"/>
            </a:xfrm>
            <a:custGeom>
              <a:avLst/>
              <a:gdLst/>
              <a:ahLst/>
              <a:cxnLst>
                <a:cxn ang="0">
                  <a:pos x="50" y="15"/>
                </a:cxn>
                <a:cxn ang="0">
                  <a:pos x="12" y="15"/>
                </a:cxn>
                <a:cxn ang="0">
                  <a:pos x="1" y="97"/>
                </a:cxn>
                <a:cxn ang="0">
                  <a:pos x="11" y="109"/>
                </a:cxn>
                <a:cxn ang="0">
                  <a:pos x="41" y="115"/>
                </a:cxn>
                <a:cxn ang="0">
                  <a:pos x="50" y="15"/>
                </a:cxn>
                <a:cxn ang="0">
                  <a:pos x="50" y="15"/>
                </a:cxn>
              </a:cxnLst>
              <a:rect l="0" t="0" r="r" b="b"/>
              <a:pathLst>
                <a:path w="50" h="115">
                  <a:moveTo>
                    <a:pt x="50" y="15"/>
                  </a:moveTo>
                  <a:cubicBezTo>
                    <a:pt x="31" y="10"/>
                    <a:pt x="16" y="0"/>
                    <a:pt x="12" y="15"/>
                  </a:cubicBezTo>
                  <a:cubicBezTo>
                    <a:pt x="9" y="30"/>
                    <a:pt x="5" y="65"/>
                    <a:pt x="1" y="97"/>
                  </a:cubicBezTo>
                  <a:cubicBezTo>
                    <a:pt x="0" y="105"/>
                    <a:pt x="9" y="109"/>
                    <a:pt x="11" y="109"/>
                  </a:cubicBezTo>
                  <a:cubicBezTo>
                    <a:pt x="21" y="112"/>
                    <a:pt x="30" y="113"/>
                    <a:pt x="41" y="115"/>
                  </a:cubicBezTo>
                  <a:cubicBezTo>
                    <a:pt x="50" y="15"/>
                    <a:pt x="50" y="15"/>
                    <a:pt x="50" y="15"/>
                  </a:cubicBezTo>
                  <a:cubicBezTo>
                    <a:pt x="50" y="15"/>
                    <a:pt x="50" y="15"/>
                    <a:pt x="50" y="15"/>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18" name="Freeform 56"/>
            <p:cNvSpPr/>
            <p:nvPr/>
          </p:nvSpPr>
          <p:spPr bwMode="auto">
            <a:xfrm>
              <a:off x="4383847" y="4197197"/>
              <a:ext cx="372568" cy="19870"/>
            </a:xfrm>
            <a:custGeom>
              <a:avLst/>
              <a:gdLst/>
              <a:ahLst/>
              <a:cxnLst>
                <a:cxn ang="0">
                  <a:pos x="0" y="0"/>
                </a:cxn>
                <a:cxn ang="0">
                  <a:pos x="0" y="1"/>
                </a:cxn>
                <a:cxn ang="0">
                  <a:pos x="75" y="1"/>
                </a:cxn>
                <a:cxn ang="0">
                  <a:pos x="75" y="0"/>
                </a:cxn>
                <a:cxn ang="0">
                  <a:pos x="0" y="0"/>
                </a:cxn>
              </a:cxnLst>
              <a:rect l="0" t="0" r="r" b="b"/>
              <a:pathLst>
                <a:path w="75" h="4">
                  <a:moveTo>
                    <a:pt x="0" y="0"/>
                  </a:moveTo>
                  <a:cubicBezTo>
                    <a:pt x="0" y="1"/>
                    <a:pt x="0" y="1"/>
                    <a:pt x="0" y="1"/>
                  </a:cubicBezTo>
                  <a:cubicBezTo>
                    <a:pt x="23" y="4"/>
                    <a:pt x="52" y="4"/>
                    <a:pt x="75" y="1"/>
                  </a:cubicBezTo>
                  <a:cubicBezTo>
                    <a:pt x="75" y="0"/>
                    <a:pt x="75" y="0"/>
                    <a:pt x="75" y="0"/>
                  </a:cubicBezTo>
                  <a:lnTo>
                    <a:pt x="0"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19" name="Freeform 57"/>
            <p:cNvSpPr/>
            <p:nvPr/>
          </p:nvSpPr>
          <p:spPr bwMode="auto">
            <a:xfrm>
              <a:off x="4269593" y="3586185"/>
              <a:ext cx="603561" cy="630882"/>
            </a:xfrm>
            <a:custGeom>
              <a:avLst/>
              <a:gdLst/>
              <a:ahLst/>
              <a:cxnLst>
                <a:cxn ang="0">
                  <a:pos x="14" y="122"/>
                </a:cxn>
                <a:cxn ang="0">
                  <a:pos x="0" y="24"/>
                </a:cxn>
                <a:cxn ang="0">
                  <a:pos x="48" y="0"/>
                </a:cxn>
                <a:cxn ang="0">
                  <a:pos x="61" y="5"/>
                </a:cxn>
                <a:cxn ang="0">
                  <a:pos x="73" y="0"/>
                </a:cxn>
                <a:cxn ang="0">
                  <a:pos x="122" y="24"/>
                </a:cxn>
                <a:cxn ang="0">
                  <a:pos x="108" y="122"/>
                </a:cxn>
                <a:cxn ang="0">
                  <a:pos x="14" y="122"/>
                </a:cxn>
              </a:cxnLst>
              <a:rect l="0" t="0" r="r" b="b"/>
              <a:pathLst>
                <a:path w="122" h="127">
                  <a:moveTo>
                    <a:pt x="14" y="122"/>
                  </a:moveTo>
                  <a:cubicBezTo>
                    <a:pt x="19" y="107"/>
                    <a:pt x="7" y="37"/>
                    <a:pt x="0" y="24"/>
                  </a:cubicBezTo>
                  <a:cubicBezTo>
                    <a:pt x="4" y="11"/>
                    <a:pt x="39" y="8"/>
                    <a:pt x="48" y="0"/>
                  </a:cubicBezTo>
                  <a:cubicBezTo>
                    <a:pt x="53" y="4"/>
                    <a:pt x="56" y="5"/>
                    <a:pt x="61" y="5"/>
                  </a:cubicBezTo>
                  <a:cubicBezTo>
                    <a:pt x="66" y="5"/>
                    <a:pt x="69" y="4"/>
                    <a:pt x="73" y="0"/>
                  </a:cubicBezTo>
                  <a:cubicBezTo>
                    <a:pt x="80" y="6"/>
                    <a:pt x="116" y="10"/>
                    <a:pt x="122" y="24"/>
                  </a:cubicBezTo>
                  <a:cubicBezTo>
                    <a:pt x="115" y="38"/>
                    <a:pt x="102" y="109"/>
                    <a:pt x="108" y="122"/>
                  </a:cubicBezTo>
                  <a:cubicBezTo>
                    <a:pt x="85" y="127"/>
                    <a:pt x="38" y="127"/>
                    <a:pt x="14" y="122"/>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0" name="Freeform 58"/>
            <p:cNvSpPr/>
            <p:nvPr/>
          </p:nvSpPr>
          <p:spPr bwMode="auto">
            <a:xfrm>
              <a:off x="4448426" y="3586185"/>
              <a:ext cx="243411" cy="491790"/>
            </a:xfrm>
            <a:custGeom>
              <a:avLst/>
              <a:gdLst/>
              <a:ahLst/>
              <a:cxnLst>
                <a:cxn ang="0">
                  <a:pos x="2" y="14"/>
                </a:cxn>
                <a:cxn ang="0">
                  <a:pos x="0" y="72"/>
                </a:cxn>
                <a:cxn ang="0">
                  <a:pos x="50" y="198"/>
                </a:cxn>
                <a:cxn ang="0">
                  <a:pos x="98" y="72"/>
                </a:cxn>
                <a:cxn ang="0">
                  <a:pos x="96" y="12"/>
                </a:cxn>
                <a:cxn ang="0">
                  <a:pos x="74" y="0"/>
                </a:cxn>
                <a:cxn ang="0">
                  <a:pos x="24" y="0"/>
                </a:cxn>
                <a:cxn ang="0">
                  <a:pos x="2" y="14"/>
                </a:cxn>
              </a:cxnLst>
              <a:rect l="0" t="0" r="r" b="b"/>
              <a:pathLst>
                <a:path w="98" h="198">
                  <a:moveTo>
                    <a:pt x="2" y="14"/>
                  </a:moveTo>
                  <a:lnTo>
                    <a:pt x="0" y="72"/>
                  </a:lnTo>
                  <a:lnTo>
                    <a:pt x="50" y="198"/>
                  </a:lnTo>
                  <a:lnTo>
                    <a:pt x="98" y="72"/>
                  </a:lnTo>
                  <a:lnTo>
                    <a:pt x="96" y="12"/>
                  </a:lnTo>
                  <a:lnTo>
                    <a:pt x="74" y="0"/>
                  </a:lnTo>
                  <a:lnTo>
                    <a:pt x="24" y="0"/>
                  </a:lnTo>
                  <a:lnTo>
                    <a:pt x="2" y="14"/>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1" name="Rectangle 59"/>
            <p:cNvSpPr>
              <a:spLocks noChangeArrowheads="1"/>
            </p:cNvSpPr>
            <p:nvPr/>
          </p:nvSpPr>
          <p:spPr bwMode="auto">
            <a:xfrm>
              <a:off x="4508037" y="3536509"/>
              <a:ext cx="124189" cy="129157"/>
            </a:xfrm>
            <a:prstGeom prst="rect">
              <a:avLst/>
            </a:prstGeom>
            <a:grpFill/>
            <a:ln w="9525">
              <a:noFill/>
              <a:miter lim="800000"/>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2" name="Freeform 60"/>
            <p:cNvSpPr/>
            <p:nvPr/>
          </p:nvSpPr>
          <p:spPr bwMode="auto">
            <a:xfrm>
              <a:off x="4542810" y="3655731"/>
              <a:ext cx="54643" cy="89416"/>
            </a:xfrm>
            <a:custGeom>
              <a:avLst/>
              <a:gdLst/>
              <a:ahLst/>
              <a:cxnLst>
                <a:cxn ang="0">
                  <a:pos x="20" y="36"/>
                </a:cxn>
                <a:cxn ang="0">
                  <a:pos x="22" y="28"/>
                </a:cxn>
                <a:cxn ang="0">
                  <a:pos x="12" y="0"/>
                </a:cxn>
                <a:cxn ang="0">
                  <a:pos x="0" y="28"/>
                </a:cxn>
                <a:cxn ang="0">
                  <a:pos x="4" y="36"/>
                </a:cxn>
                <a:cxn ang="0">
                  <a:pos x="20" y="36"/>
                </a:cxn>
              </a:cxnLst>
              <a:rect l="0" t="0" r="r" b="b"/>
              <a:pathLst>
                <a:path w="22" h="36">
                  <a:moveTo>
                    <a:pt x="20" y="36"/>
                  </a:moveTo>
                  <a:lnTo>
                    <a:pt x="22" y="28"/>
                  </a:lnTo>
                  <a:lnTo>
                    <a:pt x="12" y="0"/>
                  </a:lnTo>
                  <a:lnTo>
                    <a:pt x="0" y="28"/>
                  </a:lnTo>
                  <a:lnTo>
                    <a:pt x="4" y="36"/>
                  </a:lnTo>
                  <a:lnTo>
                    <a:pt x="20" y="36"/>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3" name="Freeform 61"/>
            <p:cNvSpPr/>
            <p:nvPr/>
          </p:nvSpPr>
          <p:spPr bwMode="auto">
            <a:xfrm>
              <a:off x="4473264" y="3586185"/>
              <a:ext cx="99352" cy="188768"/>
            </a:xfrm>
            <a:custGeom>
              <a:avLst/>
              <a:gdLst/>
              <a:ahLst/>
              <a:cxnLst>
                <a:cxn ang="0">
                  <a:pos x="14" y="0"/>
                </a:cxn>
                <a:cxn ang="0">
                  <a:pos x="40" y="28"/>
                </a:cxn>
                <a:cxn ang="0">
                  <a:pos x="22" y="76"/>
                </a:cxn>
                <a:cxn ang="0">
                  <a:pos x="0" y="10"/>
                </a:cxn>
                <a:cxn ang="0">
                  <a:pos x="14" y="0"/>
                </a:cxn>
              </a:cxnLst>
              <a:rect l="0" t="0" r="r" b="b"/>
              <a:pathLst>
                <a:path w="40" h="76">
                  <a:moveTo>
                    <a:pt x="14" y="0"/>
                  </a:moveTo>
                  <a:lnTo>
                    <a:pt x="40" y="28"/>
                  </a:lnTo>
                  <a:lnTo>
                    <a:pt x="22" y="76"/>
                  </a:lnTo>
                  <a:lnTo>
                    <a:pt x="0" y="10"/>
                  </a:lnTo>
                  <a:lnTo>
                    <a:pt x="1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4" name="Freeform 62"/>
            <p:cNvSpPr/>
            <p:nvPr/>
          </p:nvSpPr>
          <p:spPr bwMode="auto">
            <a:xfrm>
              <a:off x="4572615" y="3586185"/>
              <a:ext cx="99352" cy="188768"/>
            </a:xfrm>
            <a:custGeom>
              <a:avLst/>
              <a:gdLst/>
              <a:ahLst/>
              <a:cxnLst>
                <a:cxn ang="0">
                  <a:pos x="24" y="0"/>
                </a:cxn>
                <a:cxn ang="0">
                  <a:pos x="0" y="28"/>
                </a:cxn>
                <a:cxn ang="0">
                  <a:pos x="18" y="76"/>
                </a:cxn>
                <a:cxn ang="0">
                  <a:pos x="40" y="10"/>
                </a:cxn>
                <a:cxn ang="0">
                  <a:pos x="24" y="0"/>
                </a:cxn>
              </a:cxnLst>
              <a:rect l="0" t="0" r="r" b="b"/>
              <a:pathLst>
                <a:path w="40" h="76">
                  <a:moveTo>
                    <a:pt x="24" y="0"/>
                  </a:moveTo>
                  <a:lnTo>
                    <a:pt x="0" y="28"/>
                  </a:lnTo>
                  <a:lnTo>
                    <a:pt x="18" y="76"/>
                  </a:lnTo>
                  <a:lnTo>
                    <a:pt x="40" y="10"/>
                  </a:lnTo>
                  <a:lnTo>
                    <a:pt x="2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5" name="Freeform 63"/>
            <p:cNvSpPr/>
            <p:nvPr/>
          </p:nvSpPr>
          <p:spPr bwMode="auto">
            <a:xfrm>
              <a:off x="4532875" y="3784888"/>
              <a:ext cx="79481" cy="293087"/>
            </a:xfrm>
            <a:custGeom>
              <a:avLst/>
              <a:gdLst/>
              <a:ahLst/>
              <a:cxnLst>
                <a:cxn ang="0">
                  <a:pos x="8" y="0"/>
                </a:cxn>
                <a:cxn ang="0">
                  <a:pos x="24" y="0"/>
                </a:cxn>
                <a:cxn ang="0">
                  <a:pos x="32" y="80"/>
                </a:cxn>
                <a:cxn ang="0">
                  <a:pos x="16" y="118"/>
                </a:cxn>
                <a:cxn ang="0">
                  <a:pos x="0" y="80"/>
                </a:cxn>
                <a:cxn ang="0">
                  <a:pos x="8" y="0"/>
                </a:cxn>
              </a:cxnLst>
              <a:rect l="0" t="0" r="r" b="b"/>
              <a:pathLst>
                <a:path w="32" h="118">
                  <a:moveTo>
                    <a:pt x="8" y="0"/>
                  </a:moveTo>
                  <a:lnTo>
                    <a:pt x="24" y="0"/>
                  </a:lnTo>
                  <a:lnTo>
                    <a:pt x="32" y="80"/>
                  </a:lnTo>
                  <a:lnTo>
                    <a:pt x="16" y="118"/>
                  </a:lnTo>
                  <a:lnTo>
                    <a:pt x="0" y="80"/>
                  </a:lnTo>
                  <a:lnTo>
                    <a:pt x="8"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6" name="Freeform 64"/>
            <p:cNvSpPr/>
            <p:nvPr/>
          </p:nvSpPr>
          <p:spPr bwMode="auto">
            <a:xfrm>
              <a:off x="4473264" y="3586185"/>
              <a:ext cx="99352" cy="158962"/>
            </a:xfrm>
            <a:custGeom>
              <a:avLst/>
              <a:gdLst/>
              <a:ahLst/>
              <a:cxnLst>
                <a:cxn ang="0">
                  <a:pos x="14" y="0"/>
                </a:cxn>
                <a:cxn ang="0">
                  <a:pos x="40" y="28"/>
                </a:cxn>
                <a:cxn ang="0">
                  <a:pos x="22" y="64"/>
                </a:cxn>
                <a:cxn ang="0">
                  <a:pos x="0" y="10"/>
                </a:cxn>
                <a:cxn ang="0">
                  <a:pos x="14" y="0"/>
                </a:cxn>
              </a:cxnLst>
              <a:rect l="0" t="0" r="r" b="b"/>
              <a:pathLst>
                <a:path w="40" h="64">
                  <a:moveTo>
                    <a:pt x="14" y="0"/>
                  </a:moveTo>
                  <a:lnTo>
                    <a:pt x="40" y="28"/>
                  </a:lnTo>
                  <a:lnTo>
                    <a:pt x="22" y="64"/>
                  </a:lnTo>
                  <a:lnTo>
                    <a:pt x="0" y="10"/>
                  </a:lnTo>
                  <a:lnTo>
                    <a:pt x="1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7" name="Freeform 65"/>
            <p:cNvSpPr/>
            <p:nvPr/>
          </p:nvSpPr>
          <p:spPr bwMode="auto">
            <a:xfrm>
              <a:off x="4403718" y="3611023"/>
              <a:ext cx="168898" cy="466952"/>
            </a:xfrm>
            <a:custGeom>
              <a:avLst/>
              <a:gdLst/>
              <a:ahLst/>
              <a:cxnLst>
                <a:cxn ang="0">
                  <a:pos x="28" y="0"/>
                </a:cxn>
                <a:cxn ang="0">
                  <a:pos x="68" y="188"/>
                </a:cxn>
                <a:cxn ang="0">
                  <a:pos x="8" y="76"/>
                </a:cxn>
                <a:cxn ang="0">
                  <a:pos x="18" y="62"/>
                </a:cxn>
                <a:cxn ang="0">
                  <a:pos x="0" y="48"/>
                </a:cxn>
                <a:cxn ang="0">
                  <a:pos x="18" y="6"/>
                </a:cxn>
                <a:cxn ang="0">
                  <a:pos x="28" y="0"/>
                </a:cxn>
              </a:cxnLst>
              <a:rect l="0" t="0" r="r" b="b"/>
              <a:pathLst>
                <a:path w="68" h="188">
                  <a:moveTo>
                    <a:pt x="28" y="0"/>
                  </a:moveTo>
                  <a:lnTo>
                    <a:pt x="68" y="188"/>
                  </a:lnTo>
                  <a:lnTo>
                    <a:pt x="8" y="76"/>
                  </a:lnTo>
                  <a:lnTo>
                    <a:pt x="18" y="62"/>
                  </a:lnTo>
                  <a:lnTo>
                    <a:pt x="0" y="48"/>
                  </a:lnTo>
                  <a:lnTo>
                    <a:pt x="18" y="6"/>
                  </a:lnTo>
                  <a:lnTo>
                    <a:pt x="28"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8" name="Freeform 66"/>
            <p:cNvSpPr/>
            <p:nvPr/>
          </p:nvSpPr>
          <p:spPr bwMode="auto">
            <a:xfrm>
              <a:off x="4572615" y="3611023"/>
              <a:ext cx="183800" cy="466952"/>
            </a:xfrm>
            <a:custGeom>
              <a:avLst/>
              <a:gdLst/>
              <a:ahLst/>
              <a:cxnLst>
                <a:cxn ang="0">
                  <a:pos x="40" y="0"/>
                </a:cxn>
                <a:cxn ang="0">
                  <a:pos x="0" y="188"/>
                </a:cxn>
                <a:cxn ang="0">
                  <a:pos x="64" y="84"/>
                </a:cxn>
                <a:cxn ang="0">
                  <a:pos x="56" y="66"/>
                </a:cxn>
                <a:cxn ang="0">
                  <a:pos x="74" y="52"/>
                </a:cxn>
                <a:cxn ang="0">
                  <a:pos x="54" y="6"/>
                </a:cxn>
                <a:cxn ang="0">
                  <a:pos x="40" y="0"/>
                </a:cxn>
              </a:cxnLst>
              <a:rect l="0" t="0" r="r" b="b"/>
              <a:pathLst>
                <a:path w="74" h="188">
                  <a:moveTo>
                    <a:pt x="40" y="0"/>
                  </a:moveTo>
                  <a:lnTo>
                    <a:pt x="0" y="188"/>
                  </a:lnTo>
                  <a:lnTo>
                    <a:pt x="64" y="84"/>
                  </a:lnTo>
                  <a:lnTo>
                    <a:pt x="56" y="66"/>
                  </a:lnTo>
                  <a:lnTo>
                    <a:pt x="74" y="52"/>
                  </a:lnTo>
                  <a:lnTo>
                    <a:pt x="54" y="6"/>
                  </a:lnTo>
                  <a:lnTo>
                    <a:pt x="40"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29" name="Freeform 67"/>
            <p:cNvSpPr/>
            <p:nvPr/>
          </p:nvSpPr>
          <p:spPr bwMode="auto">
            <a:xfrm>
              <a:off x="4572615" y="3611023"/>
              <a:ext cx="168898" cy="466952"/>
            </a:xfrm>
            <a:custGeom>
              <a:avLst/>
              <a:gdLst/>
              <a:ahLst/>
              <a:cxnLst>
                <a:cxn ang="0">
                  <a:pos x="40" y="0"/>
                </a:cxn>
                <a:cxn ang="0">
                  <a:pos x="0" y="188"/>
                </a:cxn>
                <a:cxn ang="0">
                  <a:pos x="58" y="76"/>
                </a:cxn>
                <a:cxn ang="0">
                  <a:pos x="48" y="62"/>
                </a:cxn>
                <a:cxn ang="0">
                  <a:pos x="68" y="48"/>
                </a:cxn>
                <a:cxn ang="0">
                  <a:pos x="54" y="6"/>
                </a:cxn>
                <a:cxn ang="0">
                  <a:pos x="40" y="0"/>
                </a:cxn>
              </a:cxnLst>
              <a:rect l="0" t="0" r="r" b="b"/>
              <a:pathLst>
                <a:path w="68" h="188">
                  <a:moveTo>
                    <a:pt x="40" y="0"/>
                  </a:moveTo>
                  <a:lnTo>
                    <a:pt x="0" y="188"/>
                  </a:lnTo>
                  <a:lnTo>
                    <a:pt x="58" y="76"/>
                  </a:lnTo>
                  <a:lnTo>
                    <a:pt x="48" y="62"/>
                  </a:lnTo>
                  <a:lnTo>
                    <a:pt x="68" y="48"/>
                  </a:lnTo>
                  <a:lnTo>
                    <a:pt x="54" y="6"/>
                  </a:lnTo>
                  <a:lnTo>
                    <a:pt x="40"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0" name="Freeform 68"/>
            <p:cNvSpPr/>
            <p:nvPr/>
          </p:nvSpPr>
          <p:spPr bwMode="auto">
            <a:xfrm>
              <a:off x="4572615" y="3586185"/>
              <a:ext cx="99352" cy="158962"/>
            </a:xfrm>
            <a:custGeom>
              <a:avLst/>
              <a:gdLst/>
              <a:ahLst/>
              <a:cxnLst>
                <a:cxn ang="0">
                  <a:pos x="24" y="0"/>
                </a:cxn>
                <a:cxn ang="0">
                  <a:pos x="0" y="28"/>
                </a:cxn>
                <a:cxn ang="0">
                  <a:pos x="18" y="64"/>
                </a:cxn>
                <a:cxn ang="0">
                  <a:pos x="40" y="10"/>
                </a:cxn>
                <a:cxn ang="0">
                  <a:pos x="24" y="0"/>
                </a:cxn>
              </a:cxnLst>
              <a:rect l="0" t="0" r="r" b="b"/>
              <a:pathLst>
                <a:path w="40" h="64">
                  <a:moveTo>
                    <a:pt x="24" y="0"/>
                  </a:moveTo>
                  <a:lnTo>
                    <a:pt x="0" y="28"/>
                  </a:lnTo>
                  <a:lnTo>
                    <a:pt x="18" y="64"/>
                  </a:lnTo>
                  <a:lnTo>
                    <a:pt x="40" y="10"/>
                  </a:lnTo>
                  <a:lnTo>
                    <a:pt x="2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1" name="Freeform 69"/>
            <p:cNvSpPr/>
            <p:nvPr/>
          </p:nvSpPr>
          <p:spPr bwMode="auto">
            <a:xfrm>
              <a:off x="4542810" y="3740180"/>
              <a:ext cx="59611" cy="49676"/>
            </a:xfrm>
            <a:custGeom>
              <a:avLst/>
              <a:gdLst/>
              <a:ahLst/>
              <a:cxnLst>
                <a:cxn ang="0">
                  <a:pos x="2" y="0"/>
                </a:cxn>
                <a:cxn ang="0">
                  <a:pos x="10" y="0"/>
                </a:cxn>
                <a:cxn ang="0">
                  <a:pos x="10" y="10"/>
                </a:cxn>
                <a:cxn ang="0">
                  <a:pos x="2" y="10"/>
                </a:cxn>
                <a:cxn ang="0">
                  <a:pos x="2" y="0"/>
                </a:cxn>
              </a:cxnLst>
              <a:rect l="0" t="0" r="r" b="b"/>
              <a:pathLst>
                <a:path w="12" h="10">
                  <a:moveTo>
                    <a:pt x="2" y="0"/>
                  </a:moveTo>
                  <a:cubicBezTo>
                    <a:pt x="10" y="0"/>
                    <a:pt x="10" y="0"/>
                    <a:pt x="10" y="0"/>
                  </a:cubicBezTo>
                  <a:cubicBezTo>
                    <a:pt x="12" y="4"/>
                    <a:pt x="11" y="7"/>
                    <a:pt x="10" y="10"/>
                  </a:cubicBezTo>
                  <a:cubicBezTo>
                    <a:pt x="2" y="10"/>
                    <a:pt x="2" y="10"/>
                    <a:pt x="2" y="10"/>
                  </a:cubicBezTo>
                  <a:cubicBezTo>
                    <a:pt x="0" y="7"/>
                    <a:pt x="0" y="4"/>
                    <a:pt x="2" y="0"/>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2" name="Freeform 70"/>
            <p:cNvSpPr/>
            <p:nvPr/>
          </p:nvSpPr>
          <p:spPr bwMode="auto">
            <a:xfrm>
              <a:off x="4567648" y="4073007"/>
              <a:ext cx="14903" cy="139092"/>
            </a:xfrm>
            <a:custGeom>
              <a:avLst/>
              <a:gdLst/>
              <a:ahLst/>
              <a:cxnLst>
                <a:cxn ang="0">
                  <a:pos x="0" y="28"/>
                </a:cxn>
                <a:cxn ang="0">
                  <a:pos x="1" y="0"/>
                </a:cxn>
                <a:cxn ang="0">
                  <a:pos x="3" y="28"/>
                </a:cxn>
                <a:cxn ang="0">
                  <a:pos x="0" y="28"/>
                </a:cxn>
              </a:cxnLst>
              <a:rect l="0" t="0" r="r" b="b"/>
              <a:pathLst>
                <a:path w="3" h="28">
                  <a:moveTo>
                    <a:pt x="0" y="28"/>
                  </a:moveTo>
                  <a:cubicBezTo>
                    <a:pt x="0" y="21"/>
                    <a:pt x="0" y="13"/>
                    <a:pt x="1" y="0"/>
                  </a:cubicBezTo>
                  <a:cubicBezTo>
                    <a:pt x="2" y="13"/>
                    <a:pt x="3" y="21"/>
                    <a:pt x="3" y="28"/>
                  </a:cubicBezTo>
                  <a:cubicBezTo>
                    <a:pt x="2" y="28"/>
                    <a:pt x="1" y="28"/>
                    <a:pt x="0" y="28"/>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3" name="Freeform 71"/>
            <p:cNvSpPr/>
            <p:nvPr/>
          </p:nvSpPr>
          <p:spPr bwMode="auto">
            <a:xfrm>
              <a:off x="4433523" y="3586185"/>
              <a:ext cx="273217" cy="486823"/>
            </a:xfrm>
            <a:custGeom>
              <a:avLst/>
              <a:gdLst/>
              <a:ahLst/>
              <a:cxnLst>
                <a:cxn ang="0">
                  <a:pos x="0" y="16"/>
                </a:cxn>
                <a:cxn ang="0">
                  <a:pos x="8" y="72"/>
                </a:cxn>
                <a:cxn ang="0">
                  <a:pos x="56" y="196"/>
                </a:cxn>
                <a:cxn ang="0">
                  <a:pos x="104" y="72"/>
                </a:cxn>
                <a:cxn ang="0">
                  <a:pos x="110" y="16"/>
                </a:cxn>
                <a:cxn ang="0">
                  <a:pos x="88" y="0"/>
                </a:cxn>
                <a:cxn ang="0">
                  <a:pos x="24" y="0"/>
                </a:cxn>
                <a:cxn ang="0">
                  <a:pos x="0" y="16"/>
                </a:cxn>
              </a:cxnLst>
              <a:rect l="0" t="0" r="r" b="b"/>
              <a:pathLst>
                <a:path w="110" h="196">
                  <a:moveTo>
                    <a:pt x="0" y="16"/>
                  </a:moveTo>
                  <a:lnTo>
                    <a:pt x="8" y="72"/>
                  </a:lnTo>
                  <a:lnTo>
                    <a:pt x="56" y="196"/>
                  </a:lnTo>
                  <a:lnTo>
                    <a:pt x="104" y="72"/>
                  </a:lnTo>
                  <a:lnTo>
                    <a:pt x="110" y="16"/>
                  </a:lnTo>
                  <a:lnTo>
                    <a:pt x="88" y="0"/>
                  </a:lnTo>
                  <a:lnTo>
                    <a:pt x="24" y="0"/>
                  </a:lnTo>
                  <a:lnTo>
                    <a:pt x="0" y="16"/>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4" name="Rectangle 72"/>
            <p:cNvSpPr>
              <a:spLocks noChangeArrowheads="1"/>
            </p:cNvSpPr>
            <p:nvPr/>
          </p:nvSpPr>
          <p:spPr bwMode="auto">
            <a:xfrm>
              <a:off x="4493134" y="3536509"/>
              <a:ext cx="153995" cy="124189"/>
            </a:xfrm>
            <a:prstGeom prst="rect">
              <a:avLst/>
            </a:prstGeom>
            <a:grpFill/>
            <a:ln w="9525">
              <a:noFill/>
              <a:miter lim="800000"/>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5" name="Freeform 73"/>
            <p:cNvSpPr/>
            <p:nvPr/>
          </p:nvSpPr>
          <p:spPr bwMode="auto">
            <a:xfrm>
              <a:off x="4383847" y="3144070"/>
              <a:ext cx="377536" cy="466952"/>
            </a:xfrm>
            <a:custGeom>
              <a:avLst/>
              <a:gdLst/>
              <a:ahLst/>
              <a:cxnLst>
                <a:cxn ang="0">
                  <a:pos x="38" y="94"/>
                </a:cxn>
                <a:cxn ang="0">
                  <a:pos x="68" y="63"/>
                </a:cxn>
                <a:cxn ang="0">
                  <a:pos x="69" y="63"/>
                </a:cxn>
                <a:cxn ang="0">
                  <a:pos x="75" y="53"/>
                </a:cxn>
                <a:cxn ang="0">
                  <a:pos x="73" y="41"/>
                </a:cxn>
                <a:cxn ang="0">
                  <a:pos x="72" y="41"/>
                </a:cxn>
                <a:cxn ang="0">
                  <a:pos x="38" y="0"/>
                </a:cxn>
                <a:cxn ang="0">
                  <a:pos x="4" y="41"/>
                </a:cxn>
                <a:cxn ang="0">
                  <a:pos x="3" y="41"/>
                </a:cxn>
                <a:cxn ang="0">
                  <a:pos x="1" y="53"/>
                </a:cxn>
                <a:cxn ang="0">
                  <a:pos x="7" y="63"/>
                </a:cxn>
                <a:cxn ang="0">
                  <a:pos x="8" y="62"/>
                </a:cxn>
                <a:cxn ang="0">
                  <a:pos x="38" y="94"/>
                </a:cxn>
              </a:cxnLst>
              <a:rect l="0" t="0" r="r" b="b"/>
              <a:pathLst>
                <a:path w="76" h="94">
                  <a:moveTo>
                    <a:pt x="38" y="94"/>
                  </a:moveTo>
                  <a:cubicBezTo>
                    <a:pt x="50" y="94"/>
                    <a:pt x="62" y="80"/>
                    <a:pt x="68" y="63"/>
                  </a:cubicBezTo>
                  <a:cubicBezTo>
                    <a:pt x="68" y="63"/>
                    <a:pt x="68" y="63"/>
                    <a:pt x="69" y="63"/>
                  </a:cubicBezTo>
                  <a:cubicBezTo>
                    <a:pt x="71" y="64"/>
                    <a:pt x="74" y="59"/>
                    <a:pt x="75" y="53"/>
                  </a:cubicBezTo>
                  <a:cubicBezTo>
                    <a:pt x="76" y="47"/>
                    <a:pt x="75" y="42"/>
                    <a:pt x="73" y="41"/>
                  </a:cubicBezTo>
                  <a:cubicBezTo>
                    <a:pt x="72" y="41"/>
                    <a:pt x="72" y="41"/>
                    <a:pt x="72" y="41"/>
                  </a:cubicBezTo>
                  <a:cubicBezTo>
                    <a:pt x="73" y="20"/>
                    <a:pt x="64" y="0"/>
                    <a:pt x="38" y="0"/>
                  </a:cubicBezTo>
                  <a:cubicBezTo>
                    <a:pt x="12" y="0"/>
                    <a:pt x="3" y="20"/>
                    <a:pt x="4" y="41"/>
                  </a:cubicBezTo>
                  <a:cubicBezTo>
                    <a:pt x="4" y="41"/>
                    <a:pt x="3" y="41"/>
                    <a:pt x="3" y="41"/>
                  </a:cubicBezTo>
                  <a:cubicBezTo>
                    <a:pt x="1" y="42"/>
                    <a:pt x="0" y="47"/>
                    <a:pt x="1" y="53"/>
                  </a:cubicBezTo>
                  <a:cubicBezTo>
                    <a:pt x="2" y="59"/>
                    <a:pt x="4" y="64"/>
                    <a:pt x="7" y="63"/>
                  </a:cubicBezTo>
                  <a:cubicBezTo>
                    <a:pt x="7" y="63"/>
                    <a:pt x="8" y="63"/>
                    <a:pt x="8" y="62"/>
                  </a:cubicBezTo>
                  <a:cubicBezTo>
                    <a:pt x="14" y="80"/>
                    <a:pt x="26" y="94"/>
                    <a:pt x="38" y="94"/>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6" name="Freeform 74"/>
            <p:cNvSpPr/>
            <p:nvPr/>
          </p:nvSpPr>
          <p:spPr bwMode="auto">
            <a:xfrm>
              <a:off x="4398750" y="3144070"/>
              <a:ext cx="347730" cy="258314"/>
            </a:xfrm>
            <a:custGeom>
              <a:avLst/>
              <a:gdLst/>
              <a:ahLst/>
              <a:cxnLst>
                <a:cxn ang="0">
                  <a:pos x="69" y="41"/>
                </a:cxn>
                <a:cxn ang="0">
                  <a:pos x="35" y="0"/>
                </a:cxn>
                <a:cxn ang="0">
                  <a:pos x="1" y="41"/>
                </a:cxn>
                <a:cxn ang="0">
                  <a:pos x="6" y="51"/>
                </a:cxn>
                <a:cxn ang="0">
                  <a:pos x="9" y="47"/>
                </a:cxn>
                <a:cxn ang="0">
                  <a:pos x="19" y="20"/>
                </a:cxn>
                <a:cxn ang="0">
                  <a:pos x="35" y="23"/>
                </a:cxn>
                <a:cxn ang="0">
                  <a:pos x="51" y="20"/>
                </a:cxn>
                <a:cxn ang="0">
                  <a:pos x="61" y="47"/>
                </a:cxn>
                <a:cxn ang="0">
                  <a:pos x="63" y="51"/>
                </a:cxn>
                <a:cxn ang="0">
                  <a:pos x="69" y="41"/>
                </a:cxn>
              </a:cxnLst>
              <a:rect l="0" t="0" r="r" b="b"/>
              <a:pathLst>
                <a:path w="70" h="52">
                  <a:moveTo>
                    <a:pt x="69" y="41"/>
                  </a:moveTo>
                  <a:cubicBezTo>
                    <a:pt x="70" y="20"/>
                    <a:pt x="61" y="0"/>
                    <a:pt x="35" y="0"/>
                  </a:cubicBezTo>
                  <a:cubicBezTo>
                    <a:pt x="9" y="0"/>
                    <a:pt x="0" y="20"/>
                    <a:pt x="1" y="41"/>
                  </a:cubicBezTo>
                  <a:cubicBezTo>
                    <a:pt x="3" y="42"/>
                    <a:pt x="5" y="46"/>
                    <a:pt x="6" y="51"/>
                  </a:cubicBezTo>
                  <a:cubicBezTo>
                    <a:pt x="8" y="52"/>
                    <a:pt x="9" y="51"/>
                    <a:pt x="9" y="47"/>
                  </a:cubicBezTo>
                  <a:cubicBezTo>
                    <a:pt x="9" y="34"/>
                    <a:pt x="11" y="23"/>
                    <a:pt x="19" y="20"/>
                  </a:cubicBezTo>
                  <a:cubicBezTo>
                    <a:pt x="27" y="18"/>
                    <a:pt x="29" y="23"/>
                    <a:pt x="35" y="23"/>
                  </a:cubicBezTo>
                  <a:cubicBezTo>
                    <a:pt x="41" y="23"/>
                    <a:pt x="43" y="18"/>
                    <a:pt x="51" y="20"/>
                  </a:cubicBezTo>
                  <a:cubicBezTo>
                    <a:pt x="59" y="23"/>
                    <a:pt x="61" y="34"/>
                    <a:pt x="61" y="47"/>
                  </a:cubicBezTo>
                  <a:cubicBezTo>
                    <a:pt x="61" y="51"/>
                    <a:pt x="62" y="52"/>
                    <a:pt x="63" y="51"/>
                  </a:cubicBezTo>
                  <a:cubicBezTo>
                    <a:pt x="64" y="46"/>
                    <a:pt x="67" y="41"/>
                    <a:pt x="69" y="41"/>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7" name="Freeform 75"/>
            <p:cNvSpPr/>
            <p:nvPr/>
          </p:nvSpPr>
          <p:spPr bwMode="auto">
            <a:xfrm>
              <a:off x="4542810" y="3650763"/>
              <a:ext cx="59611" cy="89416"/>
            </a:xfrm>
            <a:custGeom>
              <a:avLst/>
              <a:gdLst/>
              <a:ahLst/>
              <a:cxnLst>
                <a:cxn ang="0">
                  <a:pos x="20" y="36"/>
                </a:cxn>
                <a:cxn ang="0">
                  <a:pos x="24" y="28"/>
                </a:cxn>
                <a:cxn ang="0">
                  <a:pos x="12" y="0"/>
                </a:cxn>
                <a:cxn ang="0">
                  <a:pos x="0" y="28"/>
                </a:cxn>
                <a:cxn ang="0">
                  <a:pos x="4" y="36"/>
                </a:cxn>
                <a:cxn ang="0">
                  <a:pos x="20" y="36"/>
                </a:cxn>
              </a:cxnLst>
              <a:rect l="0" t="0" r="r" b="b"/>
              <a:pathLst>
                <a:path w="24" h="36">
                  <a:moveTo>
                    <a:pt x="20" y="36"/>
                  </a:moveTo>
                  <a:lnTo>
                    <a:pt x="24" y="28"/>
                  </a:lnTo>
                  <a:lnTo>
                    <a:pt x="12" y="0"/>
                  </a:lnTo>
                  <a:lnTo>
                    <a:pt x="0" y="28"/>
                  </a:lnTo>
                  <a:lnTo>
                    <a:pt x="4" y="36"/>
                  </a:lnTo>
                  <a:lnTo>
                    <a:pt x="20" y="36"/>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8" name="Freeform 76"/>
            <p:cNvSpPr/>
            <p:nvPr/>
          </p:nvSpPr>
          <p:spPr bwMode="auto">
            <a:xfrm>
              <a:off x="4458361" y="3586185"/>
              <a:ext cx="114254" cy="183800"/>
            </a:xfrm>
            <a:custGeom>
              <a:avLst/>
              <a:gdLst/>
              <a:ahLst/>
              <a:cxnLst>
                <a:cxn ang="0">
                  <a:pos x="14" y="0"/>
                </a:cxn>
                <a:cxn ang="0">
                  <a:pos x="46" y="26"/>
                </a:cxn>
                <a:cxn ang="0">
                  <a:pos x="28" y="74"/>
                </a:cxn>
                <a:cxn ang="0">
                  <a:pos x="0" y="10"/>
                </a:cxn>
                <a:cxn ang="0">
                  <a:pos x="14" y="0"/>
                </a:cxn>
              </a:cxnLst>
              <a:rect l="0" t="0" r="r" b="b"/>
              <a:pathLst>
                <a:path w="46" h="74">
                  <a:moveTo>
                    <a:pt x="14" y="0"/>
                  </a:moveTo>
                  <a:lnTo>
                    <a:pt x="46" y="26"/>
                  </a:lnTo>
                  <a:lnTo>
                    <a:pt x="28" y="74"/>
                  </a:lnTo>
                  <a:lnTo>
                    <a:pt x="0" y="10"/>
                  </a:lnTo>
                  <a:lnTo>
                    <a:pt x="1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39" name="Freeform 77"/>
            <p:cNvSpPr/>
            <p:nvPr/>
          </p:nvSpPr>
          <p:spPr bwMode="auto">
            <a:xfrm>
              <a:off x="4388815" y="3611023"/>
              <a:ext cx="183800" cy="466952"/>
            </a:xfrm>
            <a:custGeom>
              <a:avLst/>
              <a:gdLst/>
              <a:ahLst/>
              <a:cxnLst>
                <a:cxn ang="0">
                  <a:pos x="28" y="0"/>
                </a:cxn>
                <a:cxn ang="0">
                  <a:pos x="74" y="188"/>
                </a:cxn>
                <a:cxn ang="0">
                  <a:pos x="10" y="84"/>
                </a:cxn>
                <a:cxn ang="0">
                  <a:pos x="18" y="66"/>
                </a:cxn>
                <a:cxn ang="0">
                  <a:pos x="0" y="52"/>
                </a:cxn>
                <a:cxn ang="0">
                  <a:pos x="18" y="6"/>
                </a:cxn>
                <a:cxn ang="0">
                  <a:pos x="28" y="0"/>
                </a:cxn>
              </a:cxnLst>
              <a:rect l="0" t="0" r="r" b="b"/>
              <a:pathLst>
                <a:path w="74" h="188">
                  <a:moveTo>
                    <a:pt x="28" y="0"/>
                  </a:moveTo>
                  <a:lnTo>
                    <a:pt x="74" y="188"/>
                  </a:lnTo>
                  <a:lnTo>
                    <a:pt x="10" y="84"/>
                  </a:lnTo>
                  <a:lnTo>
                    <a:pt x="18" y="66"/>
                  </a:lnTo>
                  <a:lnTo>
                    <a:pt x="0" y="52"/>
                  </a:lnTo>
                  <a:lnTo>
                    <a:pt x="18" y="6"/>
                  </a:lnTo>
                  <a:lnTo>
                    <a:pt x="28"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0" name="Freeform 78"/>
            <p:cNvSpPr/>
            <p:nvPr/>
          </p:nvSpPr>
          <p:spPr bwMode="auto">
            <a:xfrm>
              <a:off x="4572615" y="3586185"/>
              <a:ext cx="114254" cy="183800"/>
            </a:xfrm>
            <a:custGeom>
              <a:avLst/>
              <a:gdLst/>
              <a:ahLst/>
              <a:cxnLst>
                <a:cxn ang="0">
                  <a:pos x="32" y="0"/>
                </a:cxn>
                <a:cxn ang="0">
                  <a:pos x="0" y="26"/>
                </a:cxn>
                <a:cxn ang="0">
                  <a:pos x="18" y="74"/>
                </a:cxn>
                <a:cxn ang="0">
                  <a:pos x="46" y="10"/>
                </a:cxn>
                <a:cxn ang="0">
                  <a:pos x="32" y="0"/>
                </a:cxn>
              </a:cxnLst>
              <a:rect l="0" t="0" r="r" b="b"/>
              <a:pathLst>
                <a:path w="46" h="74">
                  <a:moveTo>
                    <a:pt x="32" y="0"/>
                  </a:moveTo>
                  <a:lnTo>
                    <a:pt x="0" y="26"/>
                  </a:lnTo>
                  <a:lnTo>
                    <a:pt x="18" y="74"/>
                  </a:lnTo>
                  <a:lnTo>
                    <a:pt x="46" y="10"/>
                  </a:lnTo>
                  <a:lnTo>
                    <a:pt x="32"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1" name="Freeform 79"/>
            <p:cNvSpPr/>
            <p:nvPr/>
          </p:nvSpPr>
          <p:spPr bwMode="auto">
            <a:xfrm>
              <a:off x="4532875" y="3784888"/>
              <a:ext cx="79481" cy="293087"/>
            </a:xfrm>
            <a:custGeom>
              <a:avLst/>
              <a:gdLst/>
              <a:ahLst/>
              <a:cxnLst>
                <a:cxn ang="0">
                  <a:pos x="8" y="0"/>
                </a:cxn>
                <a:cxn ang="0">
                  <a:pos x="24" y="0"/>
                </a:cxn>
                <a:cxn ang="0">
                  <a:pos x="32" y="80"/>
                </a:cxn>
                <a:cxn ang="0">
                  <a:pos x="16" y="118"/>
                </a:cxn>
                <a:cxn ang="0">
                  <a:pos x="0" y="80"/>
                </a:cxn>
                <a:cxn ang="0">
                  <a:pos x="8" y="0"/>
                </a:cxn>
              </a:cxnLst>
              <a:rect l="0" t="0" r="r" b="b"/>
              <a:pathLst>
                <a:path w="32" h="118">
                  <a:moveTo>
                    <a:pt x="8" y="0"/>
                  </a:moveTo>
                  <a:lnTo>
                    <a:pt x="24" y="0"/>
                  </a:lnTo>
                  <a:lnTo>
                    <a:pt x="32" y="80"/>
                  </a:lnTo>
                  <a:lnTo>
                    <a:pt x="16" y="118"/>
                  </a:lnTo>
                  <a:lnTo>
                    <a:pt x="0" y="80"/>
                  </a:lnTo>
                  <a:lnTo>
                    <a:pt x="8"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2" name="Freeform 80"/>
            <p:cNvSpPr/>
            <p:nvPr/>
          </p:nvSpPr>
          <p:spPr bwMode="auto">
            <a:xfrm>
              <a:off x="4388815" y="3124200"/>
              <a:ext cx="303022" cy="228509"/>
            </a:xfrm>
            <a:custGeom>
              <a:avLst/>
              <a:gdLst/>
              <a:ahLst/>
              <a:cxnLst>
                <a:cxn ang="0">
                  <a:pos x="61" y="18"/>
                </a:cxn>
                <a:cxn ang="0">
                  <a:pos x="12" y="45"/>
                </a:cxn>
                <a:cxn ang="0">
                  <a:pos x="61" y="18"/>
                </a:cxn>
              </a:cxnLst>
              <a:rect l="0" t="0" r="r" b="b"/>
              <a:pathLst>
                <a:path w="61" h="46">
                  <a:moveTo>
                    <a:pt x="61" y="18"/>
                  </a:moveTo>
                  <a:cubicBezTo>
                    <a:pt x="57" y="25"/>
                    <a:pt x="23" y="44"/>
                    <a:pt x="12" y="45"/>
                  </a:cubicBezTo>
                  <a:cubicBezTo>
                    <a:pt x="0" y="46"/>
                    <a:pt x="11" y="0"/>
                    <a:pt x="61" y="18"/>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3" name="Freeform 81"/>
            <p:cNvSpPr/>
            <p:nvPr/>
          </p:nvSpPr>
          <p:spPr bwMode="auto">
            <a:xfrm>
              <a:off x="4607388" y="3124200"/>
              <a:ext cx="129157" cy="228509"/>
            </a:xfrm>
            <a:custGeom>
              <a:avLst/>
              <a:gdLst/>
              <a:ahLst/>
              <a:cxnLst>
                <a:cxn ang="0">
                  <a:pos x="0" y="18"/>
                </a:cxn>
                <a:cxn ang="0">
                  <a:pos x="22" y="45"/>
                </a:cxn>
                <a:cxn ang="0">
                  <a:pos x="0" y="18"/>
                </a:cxn>
              </a:cxnLst>
              <a:rect l="0" t="0" r="r" b="b"/>
              <a:pathLst>
                <a:path w="26" h="46">
                  <a:moveTo>
                    <a:pt x="0" y="18"/>
                  </a:moveTo>
                  <a:cubicBezTo>
                    <a:pt x="2" y="25"/>
                    <a:pt x="17" y="44"/>
                    <a:pt x="22" y="45"/>
                  </a:cubicBezTo>
                  <a:cubicBezTo>
                    <a:pt x="26" y="46"/>
                    <a:pt x="22" y="0"/>
                    <a:pt x="0" y="18"/>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4" name="Freeform 82"/>
            <p:cNvSpPr/>
            <p:nvPr/>
          </p:nvSpPr>
          <p:spPr bwMode="auto">
            <a:xfrm>
              <a:off x="4458361" y="3586185"/>
              <a:ext cx="114254" cy="153995"/>
            </a:xfrm>
            <a:custGeom>
              <a:avLst/>
              <a:gdLst/>
              <a:ahLst/>
              <a:cxnLst>
                <a:cxn ang="0">
                  <a:pos x="14" y="0"/>
                </a:cxn>
                <a:cxn ang="0">
                  <a:pos x="46" y="26"/>
                </a:cxn>
                <a:cxn ang="0">
                  <a:pos x="28" y="62"/>
                </a:cxn>
                <a:cxn ang="0">
                  <a:pos x="0" y="10"/>
                </a:cxn>
                <a:cxn ang="0">
                  <a:pos x="14" y="0"/>
                </a:cxn>
              </a:cxnLst>
              <a:rect l="0" t="0" r="r" b="b"/>
              <a:pathLst>
                <a:path w="46" h="62">
                  <a:moveTo>
                    <a:pt x="14" y="0"/>
                  </a:moveTo>
                  <a:lnTo>
                    <a:pt x="46" y="26"/>
                  </a:lnTo>
                  <a:lnTo>
                    <a:pt x="28" y="62"/>
                  </a:lnTo>
                  <a:lnTo>
                    <a:pt x="0" y="10"/>
                  </a:lnTo>
                  <a:lnTo>
                    <a:pt x="14"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5" name="Freeform 83"/>
            <p:cNvSpPr/>
            <p:nvPr/>
          </p:nvSpPr>
          <p:spPr bwMode="auto">
            <a:xfrm>
              <a:off x="4403718" y="3611023"/>
              <a:ext cx="168898" cy="466952"/>
            </a:xfrm>
            <a:custGeom>
              <a:avLst/>
              <a:gdLst/>
              <a:ahLst/>
              <a:cxnLst>
                <a:cxn ang="0">
                  <a:pos x="22" y="0"/>
                </a:cxn>
                <a:cxn ang="0">
                  <a:pos x="68" y="188"/>
                </a:cxn>
                <a:cxn ang="0">
                  <a:pos x="10" y="76"/>
                </a:cxn>
                <a:cxn ang="0">
                  <a:pos x="20" y="62"/>
                </a:cxn>
                <a:cxn ang="0">
                  <a:pos x="0" y="48"/>
                </a:cxn>
                <a:cxn ang="0">
                  <a:pos x="12" y="6"/>
                </a:cxn>
                <a:cxn ang="0">
                  <a:pos x="22" y="0"/>
                </a:cxn>
              </a:cxnLst>
              <a:rect l="0" t="0" r="r" b="b"/>
              <a:pathLst>
                <a:path w="68" h="188">
                  <a:moveTo>
                    <a:pt x="22" y="0"/>
                  </a:moveTo>
                  <a:lnTo>
                    <a:pt x="68" y="188"/>
                  </a:lnTo>
                  <a:lnTo>
                    <a:pt x="10" y="76"/>
                  </a:lnTo>
                  <a:lnTo>
                    <a:pt x="20" y="62"/>
                  </a:lnTo>
                  <a:lnTo>
                    <a:pt x="0" y="48"/>
                  </a:lnTo>
                  <a:lnTo>
                    <a:pt x="12" y="6"/>
                  </a:lnTo>
                  <a:lnTo>
                    <a:pt x="22"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6" name="Freeform 84"/>
            <p:cNvSpPr/>
            <p:nvPr/>
          </p:nvSpPr>
          <p:spPr bwMode="auto">
            <a:xfrm>
              <a:off x="4572615" y="3611023"/>
              <a:ext cx="183800" cy="466952"/>
            </a:xfrm>
            <a:custGeom>
              <a:avLst/>
              <a:gdLst/>
              <a:ahLst/>
              <a:cxnLst>
                <a:cxn ang="0">
                  <a:pos x="46" y="0"/>
                </a:cxn>
                <a:cxn ang="0">
                  <a:pos x="0" y="188"/>
                </a:cxn>
                <a:cxn ang="0">
                  <a:pos x="64" y="84"/>
                </a:cxn>
                <a:cxn ang="0">
                  <a:pos x="56" y="66"/>
                </a:cxn>
                <a:cxn ang="0">
                  <a:pos x="74" y="52"/>
                </a:cxn>
                <a:cxn ang="0">
                  <a:pos x="54" y="6"/>
                </a:cxn>
                <a:cxn ang="0">
                  <a:pos x="46" y="0"/>
                </a:cxn>
              </a:cxnLst>
              <a:rect l="0" t="0" r="r" b="b"/>
              <a:pathLst>
                <a:path w="74" h="188">
                  <a:moveTo>
                    <a:pt x="46" y="0"/>
                  </a:moveTo>
                  <a:lnTo>
                    <a:pt x="0" y="188"/>
                  </a:lnTo>
                  <a:lnTo>
                    <a:pt x="64" y="84"/>
                  </a:lnTo>
                  <a:lnTo>
                    <a:pt x="56" y="66"/>
                  </a:lnTo>
                  <a:lnTo>
                    <a:pt x="74" y="52"/>
                  </a:lnTo>
                  <a:lnTo>
                    <a:pt x="54" y="6"/>
                  </a:lnTo>
                  <a:lnTo>
                    <a:pt x="46"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7" name="Freeform 85"/>
            <p:cNvSpPr/>
            <p:nvPr/>
          </p:nvSpPr>
          <p:spPr bwMode="auto">
            <a:xfrm>
              <a:off x="4572615" y="3611023"/>
              <a:ext cx="168898" cy="466952"/>
            </a:xfrm>
            <a:custGeom>
              <a:avLst/>
              <a:gdLst/>
              <a:ahLst/>
              <a:cxnLst>
                <a:cxn ang="0">
                  <a:pos x="46" y="0"/>
                </a:cxn>
                <a:cxn ang="0">
                  <a:pos x="0" y="188"/>
                </a:cxn>
                <a:cxn ang="0">
                  <a:pos x="58" y="76"/>
                </a:cxn>
                <a:cxn ang="0">
                  <a:pos x="48" y="62"/>
                </a:cxn>
                <a:cxn ang="0">
                  <a:pos x="68" y="48"/>
                </a:cxn>
                <a:cxn ang="0">
                  <a:pos x="54" y="6"/>
                </a:cxn>
                <a:cxn ang="0">
                  <a:pos x="46" y="0"/>
                </a:cxn>
              </a:cxnLst>
              <a:rect l="0" t="0" r="r" b="b"/>
              <a:pathLst>
                <a:path w="68" h="188">
                  <a:moveTo>
                    <a:pt x="46" y="0"/>
                  </a:moveTo>
                  <a:lnTo>
                    <a:pt x="0" y="188"/>
                  </a:lnTo>
                  <a:lnTo>
                    <a:pt x="58" y="76"/>
                  </a:lnTo>
                  <a:lnTo>
                    <a:pt x="48" y="62"/>
                  </a:lnTo>
                  <a:lnTo>
                    <a:pt x="68" y="48"/>
                  </a:lnTo>
                  <a:lnTo>
                    <a:pt x="54" y="6"/>
                  </a:lnTo>
                  <a:lnTo>
                    <a:pt x="46"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8" name="Freeform 86"/>
            <p:cNvSpPr/>
            <p:nvPr/>
          </p:nvSpPr>
          <p:spPr bwMode="auto">
            <a:xfrm>
              <a:off x="4572615" y="3586185"/>
              <a:ext cx="114254" cy="153995"/>
            </a:xfrm>
            <a:custGeom>
              <a:avLst/>
              <a:gdLst/>
              <a:ahLst/>
              <a:cxnLst>
                <a:cxn ang="0">
                  <a:pos x="32" y="0"/>
                </a:cxn>
                <a:cxn ang="0">
                  <a:pos x="0" y="26"/>
                </a:cxn>
                <a:cxn ang="0">
                  <a:pos x="18" y="62"/>
                </a:cxn>
                <a:cxn ang="0">
                  <a:pos x="46" y="10"/>
                </a:cxn>
                <a:cxn ang="0">
                  <a:pos x="32" y="0"/>
                </a:cxn>
              </a:cxnLst>
              <a:rect l="0" t="0" r="r" b="b"/>
              <a:pathLst>
                <a:path w="46" h="62">
                  <a:moveTo>
                    <a:pt x="32" y="0"/>
                  </a:moveTo>
                  <a:lnTo>
                    <a:pt x="0" y="26"/>
                  </a:lnTo>
                  <a:lnTo>
                    <a:pt x="18" y="62"/>
                  </a:lnTo>
                  <a:lnTo>
                    <a:pt x="46" y="10"/>
                  </a:lnTo>
                  <a:lnTo>
                    <a:pt x="32" y="0"/>
                  </a:lnTo>
                  <a:close/>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49" name="Freeform 87"/>
            <p:cNvSpPr/>
            <p:nvPr/>
          </p:nvSpPr>
          <p:spPr bwMode="auto">
            <a:xfrm>
              <a:off x="4542810" y="3735212"/>
              <a:ext cx="59611" cy="54643"/>
            </a:xfrm>
            <a:custGeom>
              <a:avLst/>
              <a:gdLst/>
              <a:ahLst/>
              <a:cxnLst>
                <a:cxn ang="0">
                  <a:pos x="2" y="0"/>
                </a:cxn>
                <a:cxn ang="0">
                  <a:pos x="10" y="0"/>
                </a:cxn>
                <a:cxn ang="0">
                  <a:pos x="10" y="11"/>
                </a:cxn>
                <a:cxn ang="0">
                  <a:pos x="2" y="11"/>
                </a:cxn>
                <a:cxn ang="0">
                  <a:pos x="2" y="0"/>
                </a:cxn>
              </a:cxnLst>
              <a:rect l="0" t="0" r="r" b="b"/>
              <a:pathLst>
                <a:path w="12" h="11">
                  <a:moveTo>
                    <a:pt x="2" y="0"/>
                  </a:moveTo>
                  <a:cubicBezTo>
                    <a:pt x="10" y="0"/>
                    <a:pt x="10" y="0"/>
                    <a:pt x="10" y="0"/>
                  </a:cubicBezTo>
                  <a:cubicBezTo>
                    <a:pt x="12" y="4"/>
                    <a:pt x="12" y="7"/>
                    <a:pt x="10" y="11"/>
                  </a:cubicBezTo>
                  <a:cubicBezTo>
                    <a:pt x="2" y="11"/>
                    <a:pt x="2" y="11"/>
                    <a:pt x="2" y="11"/>
                  </a:cubicBezTo>
                  <a:cubicBezTo>
                    <a:pt x="0" y="7"/>
                    <a:pt x="0" y="4"/>
                    <a:pt x="2" y="0"/>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sp>
          <p:nvSpPr>
            <p:cNvPr id="50" name="Freeform 88"/>
            <p:cNvSpPr/>
            <p:nvPr/>
          </p:nvSpPr>
          <p:spPr bwMode="auto">
            <a:xfrm>
              <a:off x="4562680" y="4073007"/>
              <a:ext cx="19870" cy="139092"/>
            </a:xfrm>
            <a:custGeom>
              <a:avLst/>
              <a:gdLst/>
              <a:ahLst/>
              <a:cxnLst>
                <a:cxn ang="0">
                  <a:pos x="0" y="28"/>
                </a:cxn>
                <a:cxn ang="0">
                  <a:pos x="4" y="28"/>
                </a:cxn>
                <a:cxn ang="0">
                  <a:pos x="2" y="0"/>
                </a:cxn>
                <a:cxn ang="0">
                  <a:pos x="0" y="28"/>
                </a:cxn>
              </a:cxnLst>
              <a:rect l="0" t="0" r="r" b="b"/>
              <a:pathLst>
                <a:path w="4" h="28">
                  <a:moveTo>
                    <a:pt x="0" y="28"/>
                  </a:moveTo>
                  <a:cubicBezTo>
                    <a:pt x="1" y="28"/>
                    <a:pt x="3" y="28"/>
                    <a:pt x="4" y="28"/>
                  </a:cubicBezTo>
                  <a:cubicBezTo>
                    <a:pt x="4" y="21"/>
                    <a:pt x="3" y="3"/>
                    <a:pt x="2" y="0"/>
                  </a:cubicBezTo>
                  <a:cubicBezTo>
                    <a:pt x="1" y="3"/>
                    <a:pt x="0" y="21"/>
                    <a:pt x="0" y="28"/>
                  </a:cubicBezTo>
                </a:path>
              </a:pathLst>
            </a:custGeom>
            <a:grpFill/>
            <a:ln w="9525">
              <a:noFill/>
              <a:round/>
            </a:ln>
          </p:spPr>
          <p:txBody>
            <a:bodyPr vert="horz" wrap="square" lIns="121920" tIns="60960" rIns="121920" bIns="60960" numCol="1" anchor="t" anchorCtr="0" compatLnSpc="1"/>
            <a:lstStyle/>
            <a:p>
              <a:endParaRPr lang="en-US" sz="2400">
                <a:solidFill>
                  <a:schemeClr val="bg1"/>
                </a:solidFill>
                <a:latin typeface="Calibri" panose="020F0502020204030204" charset="0"/>
                <a:ea typeface="Calibri" panose="020F0502020204030204" charset="0"/>
                <a:cs typeface="Calibri" panose="020F0502020204030204" charset="0"/>
              </a:endParaRPr>
            </a:p>
          </p:txBody>
        </p:sp>
      </p:grpSp>
      <p:cxnSp>
        <p:nvCxnSpPr>
          <p:cNvPr id="73" name="Straight Connector 113"/>
          <p:cNvCxnSpPr>
            <a:stCxn id="14" idx="1"/>
          </p:cNvCxnSpPr>
          <p:nvPr/>
        </p:nvCxnSpPr>
        <p:spPr>
          <a:xfrm rot="16200000" flipV="1">
            <a:off x="4777252" y="2066144"/>
            <a:ext cx="470728" cy="87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115"/>
          <p:cNvCxnSpPr/>
          <p:nvPr/>
        </p:nvCxnSpPr>
        <p:spPr>
          <a:xfrm rot="5400000" flipH="1" flipV="1">
            <a:off x="6948264" y="2161192"/>
            <a:ext cx="470728" cy="87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117"/>
          <p:cNvCxnSpPr/>
          <p:nvPr/>
        </p:nvCxnSpPr>
        <p:spPr>
          <a:xfrm rot="16200000" flipH="1">
            <a:off x="7071467" y="3590629"/>
            <a:ext cx="480401" cy="87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119"/>
          <p:cNvCxnSpPr/>
          <p:nvPr/>
        </p:nvCxnSpPr>
        <p:spPr>
          <a:xfrm rot="5400000">
            <a:off x="4888623" y="3710210"/>
            <a:ext cx="480399" cy="877421"/>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120"/>
          <p:cNvSpPr txBox="1"/>
          <p:nvPr/>
        </p:nvSpPr>
        <p:spPr>
          <a:xfrm>
            <a:off x="812800" y="1972945"/>
            <a:ext cx="3646805" cy="1615440"/>
          </a:xfrm>
          <a:prstGeom prst="rect">
            <a:avLst/>
          </a:prstGeom>
          <a:noFill/>
        </p:spPr>
        <p:txBody>
          <a:bodyPr wrap="square" lIns="0" tIns="0" rIns="0" bIns="0" rtlCol="1">
            <a:spAutoFit/>
          </a:bodyPr>
          <a:lstStyle/>
          <a:p>
            <a:pPr rtl="0">
              <a:lnSpc>
                <a:spcPct val="150000"/>
              </a:lnSpc>
            </a:pPr>
            <a:r>
              <a:rPr lang="en-US" sz="1400">
                <a:solidFill>
                  <a:schemeClr val="bg1"/>
                </a:solidFill>
                <a:latin typeface="Calibri" panose="020F0502020204030204" charset="0"/>
                <a:ea typeface="Calibri" panose="020F0502020204030204" charset="0"/>
                <a:cs typeface="Calibri" panose="020F0502020204030204" charset="0"/>
              </a:rPr>
              <a:t>Appoint James Mangold as the director, given his proficiency in crafting impactful movies across the top three genres. His expertise will elevate the storytelling and overall execution.</a:t>
            </a:r>
            <a:endParaRPr lang="en-US" sz="1400">
              <a:solidFill>
                <a:schemeClr val="bg1"/>
              </a:solidFill>
              <a:latin typeface="Calibri" panose="020F0502020204030204" charset="0"/>
              <a:ea typeface="Calibri" panose="020F0502020204030204" charset="0"/>
              <a:cs typeface="Calibri" panose="020F0502020204030204" charset="0"/>
            </a:endParaRPr>
          </a:p>
        </p:txBody>
      </p:sp>
      <p:sp>
        <p:nvSpPr>
          <p:cNvPr id="78" name="TextBox 121"/>
          <p:cNvSpPr txBox="1"/>
          <p:nvPr/>
        </p:nvSpPr>
        <p:spPr>
          <a:xfrm>
            <a:off x="685165" y="4474845"/>
            <a:ext cx="6059805" cy="1938655"/>
          </a:xfrm>
          <a:prstGeom prst="rect">
            <a:avLst/>
          </a:prstGeom>
          <a:noFill/>
        </p:spPr>
        <p:txBody>
          <a:bodyPr wrap="square" lIns="0" tIns="0" rIns="0" bIns="0" rtlCol="1">
            <a:spAutoFit/>
          </a:bodyPr>
          <a:lstStyle/>
          <a:p>
            <a:pPr rtl="0">
              <a:lnSpc>
                <a:spcPct val="150000"/>
              </a:lnSpc>
            </a:pPr>
            <a:r>
              <a:rPr lang="en-US" sz="1200">
                <a:solidFill>
                  <a:schemeClr val="bg1"/>
                </a:solidFill>
                <a:latin typeface="Calibri" panose="020F0502020204030204" charset="0"/>
                <a:ea typeface="Calibri" panose="020F0502020204030204" charset="0"/>
                <a:cs typeface="Calibri" panose="020F0502020204030204" charset="0"/>
              </a:rPr>
              <a:t>The director plays a pivotal role in shaping the overall vision and execution of a film. They are responsible for translating the screenplay into a visual narrative that resonates with the audience. The director's creative decisions influence everything from the tone and mood of the film to the pacing and character development. Through careful selection of shots, framing, and camera angles, the director conveys emotions, enhances storytelling, and guides the audience's perspective, ultimately creating a captivating cinematic experience.</a:t>
            </a:r>
            <a:endParaRPr lang="en-US" sz="1200">
              <a:solidFill>
                <a:schemeClr val="bg1"/>
              </a:solidFill>
              <a:latin typeface="Calibri" panose="020F0502020204030204" charset="0"/>
              <a:ea typeface="Calibri" panose="020F0502020204030204" charset="0"/>
              <a:cs typeface="Calibri" panose="020F0502020204030204" charset="0"/>
            </a:endParaRPr>
          </a:p>
        </p:txBody>
      </p:sp>
      <p:sp>
        <p:nvSpPr>
          <p:cNvPr id="79" name="TextBox 122"/>
          <p:cNvSpPr txBox="1"/>
          <p:nvPr/>
        </p:nvSpPr>
        <p:spPr>
          <a:xfrm>
            <a:off x="8086725" y="2173605"/>
            <a:ext cx="3378200" cy="2215515"/>
          </a:xfrm>
          <a:prstGeom prst="rect">
            <a:avLst/>
          </a:prstGeom>
          <a:noFill/>
        </p:spPr>
        <p:txBody>
          <a:bodyPr wrap="square" lIns="0" tIns="0" rIns="0" bIns="0" rtlCol="1">
            <a:spAutoFit/>
          </a:bodyPr>
          <a:lstStyle/>
          <a:p>
            <a:pPr rtl="0">
              <a:lnSpc>
                <a:spcPct val="150000"/>
              </a:lnSpc>
            </a:pPr>
            <a:r>
              <a:rPr lang="en-US" sz="1200">
                <a:solidFill>
                  <a:schemeClr val="bg1"/>
                </a:solidFill>
                <a:latin typeface="Calibri" panose="020F0502020204030204" charset="0"/>
                <a:ea typeface="Calibri" panose="020F0502020204030204" charset="0"/>
                <a:cs typeface="Calibri" panose="020F0502020204030204" charset="0"/>
              </a:rPr>
              <a:t>James Mangold is a renowned director known for his proficiency in crafting impactful and emotionally resonant movies. With a diverse portfolio spanning across genres, including drama, action, and character-driven narratives, Mangold has demonstrated his ability to connect with audiences on a deep level. His films, such as "Walk the Line," "Logan," and "Ford v Ferrari," </a:t>
            </a:r>
            <a:endParaRPr lang="en-US" sz="1200">
              <a:solidFill>
                <a:schemeClr val="bg1"/>
              </a:solidFill>
              <a:latin typeface="Calibri" panose="020F0502020204030204" charset="0"/>
              <a:ea typeface="Calibri" panose="020F0502020204030204" charset="0"/>
              <a:cs typeface="Calibri" panose="020F0502020204030204" charset="0"/>
            </a:endParaRPr>
          </a:p>
        </p:txBody>
      </p:sp>
      <p:sp>
        <p:nvSpPr>
          <p:cNvPr id="80" name="TextBox 123"/>
          <p:cNvSpPr txBox="1"/>
          <p:nvPr/>
        </p:nvSpPr>
        <p:spPr>
          <a:xfrm>
            <a:off x="7347585" y="4757420"/>
            <a:ext cx="4451985" cy="1938655"/>
          </a:xfrm>
          <a:prstGeom prst="rect">
            <a:avLst/>
          </a:prstGeom>
          <a:noFill/>
        </p:spPr>
        <p:txBody>
          <a:bodyPr wrap="square" lIns="0" tIns="0" rIns="0" bIns="0" rtlCol="1">
            <a:spAutoFit/>
          </a:bodyPr>
          <a:lstStyle/>
          <a:p>
            <a:pPr rtl="0">
              <a:lnSpc>
                <a:spcPct val="150000"/>
              </a:lnSpc>
            </a:pPr>
            <a:r>
              <a:rPr lang="en-US" sz="1400">
                <a:solidFill>
                  <a:schemeClr val="bg1"/>
                </a:solidFill>
                <a:latin typeface="Calibri" panose="020F0502020204030204" charset="0"/>
                <a:ea typeface="Calibri" panose="020F0502020204030204" charset="0"/>
                <a:cs typeface="Calibri" panose="020F0502020204030204" charset="0"/>
              </a:rPr>
              <a:t>Incorporating James Mangold's directorial skills ensures that the film benefits from a visionary leader who can bring the script to life, infuse it with emotional resonance, and deliver a cinematic masterpiece that aligns with the recommendations for success within the Drama, Comedy, or Thriller genres.</a:t>
            </a:r>
            <a:endParaRPr lang="en-US" sz="1400">
              <a:solidFill>
                <a:schemeClr val="bg1"/>
              </a:solidFill>
              <a:latin typeface="Calibri" panose="020F0502020204030204" charset="0"/>
              <a:ea typeface="Calibri" panose="020F0502020204030204" charset="0"/>
              <a:cs typeface="Calibri" panose="020F0502020204030204" charset="0"/>
            </a:endParaRPr>
          </a:p>
        </p:txBody>
      </p:sp>
      <p:sp>
        <p:nvSpPr>
          <p:cNvPr id="81" name="文本框 80"/>
          <p:cNvSpPr txBox="1"/>
          <p:nvPr/>
        </p:nvSpPr>
        <p:spPr>
          <a:xfrm>
            <a:off x="2639450" y="598312"/>
            <a:ext cx="4028135" cy="512445"/>
          </a:xfrm>
          <a:prstGeom prst="rect">
            <a:avLst/>
          </a:prstGeom>
          <a:noFill/>
        </p:spPr>
        <p:txBody>
          <a:bodyPr wrap="square" rtlCol="0" anchor="ctr">
            <a:spAutoFit/>
          </a:bodyPr>
          <a:lstStyle/>
          <a:p>
            <a:pPr>
              <a:lnSpc>
                <a:spcPct val="110000"/>
              </a:lnSpc>
            </a:pPr>
            <a:r>
              <a:rPr kumimoji="1" lang="en-US" sz="2490" b="1" dirty="0">
                <a:solidFill>
                  <a:schemeClr val="bg1"/>
                </a:solidFill>
                <a:latin typeface="Calibri" panose="020F0502020204030204" charset="0"/>
                <a:ea typeface="Calibri" panose="020F0502020204030204" charset="0"/>
                <a:cs typeface="Calibri" panose="020F0502020204030204" charset="0"/>
              </a:rPr>
              <a:t>The Impact of a Director</a:t>
            </a:r>
            <a:endParaRPr kumimoji="1" lang="en-US" sz="2755" b="1"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down)">
                                      <p:cBhvr>
                                        <p:cTn id="17" dur="500"/>
                                        <p:tgtEl>
                                          <p:spTgt spid="73"/>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p:cTn id="27" dur="500" fill="hold"/>
                                        <p:tgtEl>
                                          <p:spTgt spid="77"/>
                                        </p:tgtEl>
                                        <p:attrNameLst>
                                          <p:attrName>ppt_w</p:attrName>
                                        </p:attrNameLst>
                                      </p:cBhvr>
                                      <p:tavLst>
                                        <p:tav tm="0">
                                          <p:val>
                                            <p:fltVal val="0"/>
                                          </p:val>
                                        </p:tav>
                                        <p:tav tm="100000">
                                          <p:val>
                                            <p:strVal val="#ppt_w"/>
                                          </p:val>
                                        </p:tav>
                                      </p:tavLst>
                                    </p:anim>
                                    <p:anim calcmode="lin" valueType="num">
                                      <p:cBhvr>
                                        <p:cTn id="28" dur="500" fill="hold"/>
                                        <p:tgtEl>
                                          <p:spTgt spid="77"/>
                                        </p:tgtEl>
                                        <p:attrNameLst>
                                          <p:attrName>ppt_h</p:attrName>
                                        </p:attrNameLst>
                                      </p:cBhvr>
                                      <p:tavLst>
                                        <p:tav tm="0">
                                          <p:val>
                                            <p:fltVal val="0"/>
                                          </p:val>
                                        </p:tav>
                                        <p:tav tm="100000">
                                          <p:val>
                                            <p:strVal val="#ppt_h"/>
                                          </p:val>
                                        </p:tav>
                                      </p:tavLst>
                                    </p:anim>
                                    <p:animEffect transition="in" filter="fade">
                                      <p:cBhvr>
                                        <p:cTn id="29" dur="500"/>
                                        <p:tgtEl>
                                          <p:spTgt spid="77"/>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wipe(down)">
                                      <p:cBhvr>
                                        <p:cTn id="33" dur="500"/>
                                        <p:tgtEl>
                                          <p:spTgt spid="74"/>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ppt_w</p:attrName>
                                        </p:attrNameLst>
                                      </p:cBhvr>
                                      <p:tavLst>
                                        <p:tav tm="0">
                                          <p:val>
                                            <p:fltVal val="0"/>
                                          </p:val>
                                        </p:tav>
                                        <p:tav tm="100000">
                                          <p:val>
                                            <p:strVal val="#ppt_w"/>
                                          </p:val>
                                        </p:tav>
                                      </p:tavLst>
                                    </p:anim>
                                    <p:anim calcmode="lin" valueType="num">
                                      <p:cBhvr>
                                        <p:cTn id="44" dur="500" fill="hold"/>
                                        <p:tgtEl>
                                          <p:spTgt spid="79"/>
                                        </p:tgtEl>
                                        <p:attrNameLst>
                                          <p:attrName>ppt_h</p:attrName>
                                        </p:attrNameLst>
                                      </p:cBhvr>
                                      <p:tavLst>
                                        <p:tav tm="0">
                                          <p:val>
                                            <p:fltVal val="0"/>
                                          </p:val>
                                        </p:tav>
                                        <p:tav tm="100000">
                                          <p:val>
                                            <p:strVal val="#ppt_h"/>
                                          </p:val>
                                        </p:tav>
                                      </p:tavLst>
                                    </p:anim>
                                    <p:animEffect transition="in" filter="fade">
                                      <p:cBhvr>
                                        <p:cTn id="45" dur="500"/>
                                        <p:tgtEl>
                                          <p:spTgt spid="79"/>
                                        </p:tgtEl>
                                      </p:cBhvr>
                                    </p:animEffect>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childTnLst>
                          </p:cTn>
                        </p:par>
                        <p:par>
                          <p:cTn id="50" fill="hold">
                            <p:stCondLst>
                              <p:cond delay="4500"/>
                            </p:stCondLst>
                            <p:childTnLst>
                              <p:par>
                                <p:cTn id="51" presetID="53" presetClass="entr" presetSubtype="16"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ppt_w</p:attrName>
                                        </p:attrNameLst>
                                      </p:cBhvr>
                                      <p:tavLst>
                                        <p:tav tm="0">
                                          <p:val>
                                            <p:fltVal val="0"/>
                                          </p:val>
                                        </p:tav>
                                        <p:tav tm="100000">
                                          <p:val>
                                            <p:strVal val="#ppt_w"/>
                                          </p:val>
                                        </p:tav>
                                      </p:tavLst>
                                    </p:anim>
                                    <p:anim calcmode="lin" valueType="num">
                                      <p:cBhvr>
                                        <p:cTn id="60" dur="500" fill="hold"/>
                                        <p:tgtEl>
                                          <p:spTgt spid="80"/>
                                        </p:tgtEl>
                                        <p:attrNameLst>
                                          <p:attrName>ppt_h</p:attrName>
                                        </p:attrNameLst>
                                      </p:cBhvr>
                                      <p:tavLst>
                                        <p:tav tm="0">
                                          <p:val>
                                            <p:fltVal val="0"/>
                                          </p:val>
                                        </p:tav>
                                        <p:tav tm="100000">
                                          <p:val>
                                            <p:strVal val="#ppt_h"/>
                                          </p:val>
                                        </p:tav>
                                      </p:tavLst>
                                    </p:anim>
                                    <p:animEffect transition="in" filter="fade">
                                      <p:cBhvr>
                                        <p:cTn id="61" dur="500"/>
                                        <p:tgtEl>
                                          <p:spTgt spid="80"/>
                                        </p:tgtEl>
                                      </p:cBhvr>
                                    </p:animEffect>
                                  </p:childTnLst>
                                </p:cTn>
                              </p:par>
                            </p:childTnLst>
                          </p:cTn>
                        </p:par>
                        <p:par>
                          <p:cTn id="62" fill="hold">
                            <p:stCondLst>
                              <p:cond delay="5500"/>
                            </p:stCondLst>
                            <p:childTnLst>
                              <p:par>
                                <p:cTn id="63" presetID="22" presetClass="entr" presetSubtype="2" fill="hold" nodeType="after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right)">
                                      <p:cBhvr>
                                        <p:cTn id="65" dur="500"/>
                                        <p:tgtEl>
                                          <p:spTgt spid="76"/>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childTnLst>
                                </p:cTn>
                              </p:par>
                            </p:childTnLst>
                          </p:cTn>
                        </p:par>
                        <p:par>
                          <p:cTn id="72" fill="hold">
                            <p:stCondLst>
                              <p:cond delay="6500"/>
                            </p:stCondLst>
                            <p:childTnLst>
                              <p:par>
                                <p:cTn id="73" presetID="53" presetClass="entr" presetSubtype="16" fill="hold" grpId="0" nodeType="after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p:cTn id="75" dur="500" fill="hold"/>
                                        <p:tgtEl>
                                          <p:spTgt spid="78"/>
                                        </p:tgtEl>
                                        <p:attrNameLst>
                                          <p:attrName>ppt_w</p:attrName>
                                        </p:attrNameLst>
                                      </p:cBhvr>
                                      <p:tavLst>
                                        <p:tav tm="0">
                                          <p:val>
                                            <p:fltVal val="0"/>
                                          </p:val>
                                        </p:tav>
                                        <p:tav tm="100000">
                                          <p:val>
                                            <p:strVal val="#ppt_w"/>
                                          </p:val>
                                        </p:tav>
                                      </p:tavLst>
                                    </p:anim>
                                    <p:anim calcmode="lin" valueType="num">
                                      <p:cBhvr>
                                        <p:cTn id="76" dur="500" fill="hold"/>
                                        <p:tgtEl>
                                          <p:spTgt spid="78"/>
                                        </p:tgtEl>
                                        <p:attrNameLst>
                                          <p:attrName>ppt_h</p:attrName>
                                        </p:attrNameLst>
                                      </p:cBhvr>
                                      <p:tavLst>
                                        <p:tav tm="0">
                                          <p:val>
                                            <p:fltVal val="0"/>
                                          </p:val>
                                        </p:tav>
                                        <p:tav tm="100000">
                                          <p:val>
                                            <p:strVal val="#ppt_h"/>
                                          </p:val>
                                        </p:tav>
                                      </p:tavLst>
                                    </p:anim>
                                    <p:animEffect transition="in" filter="fade">
                                      <p:cBhvr>
                                        <p:cTn id="7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4" grpId="0" bldLvl="0" animBg="1"/>
      <p:bldP spid="77" grpId="0"/>
      <p:bldP spid="78" grpId="0"/>
      <p:bldP spid="79" grpId="0"/>
      <p:bldP spid="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24480" y="2229485"/>
            <a:ext cx="7250430" cy="953135"/>
          </a:xfrm>
          <a:prstGeom prst="rect">
            <a:avLst/>
          </a:prstGeom>
          <a:noFill/>
        </p:spPr>
        <p:txBody>
          <a:bodyPr wrap="none" rtlCol="0">
            <a:spAutoFit/>
          </a:bodyPr>
          <a:p>
            <a:pPr algn="l"/>
            <a:r>
              <a:rPr lang="en-US" sz="2800" b="1">
                <a:solidFill>
                  <a:schemeClr val="bg1"/>
                </a:solidFill>
                <a:effectLst>
                  <a:outerShdw blurRad="50800" dist="38100" dir="2700000" algn="tl" rotWithShape="0">
                    <a:prstClr val="black">
                      <a:alpha val="40000"/>
                    </a:prstClr>
                  </a:outerShdw>
                </a:effectLst>
                <a:sym typeface="+mn-ea"/>
              </a:rPr>
              <a:t>Actress Selection: Impactful Female Leads</a:t>
            </a:r>
            <a:endParaRPr lang="en-US" sz="2800" b="1">
              <a:solidFill>
                <a:schemeClr val="bg1"/>
              </a:solidFill>
              <a:effectLst>
                <a:outerShdw blurRad="50800" dist="38100" dir="2700000" algn="tl" rotWithShape="0">
                  <a:prstClr val="black">
                    <a:alpha val="40000"/>
                  </a:prstClr>
                </a:outerShdw>
              </a:effectLst>
            </a:endParaRPr>
          </a:p>
          <a:p>
            <a:endParaRPr lang="en-US" sz="2800" b="1">
              <a:solidFill>
                <a:schemeClr val="bg1"/>
              </a:solidFill>
              <a:effectLst>
                <a:outerShdw blurRad="50800" dist="38100" dir="2700000" algn="tl" rotWithShape="0">
                  <a:prstClr val="black">
                    <a:alpha val="40000"/>
                  </a:prstClr>
                </a:outerShdw>
              </a:effectLst>
            </a:endParaRPr>
          </a:p>
        </p:txBody>
      </p:sp>
      <p:sp>
        <p:nvSpPr>
          <p:cNvPr id="4" name="Text Box 3"/>
          <p:cNvSpPr txBox="1"/>
          <p:nvPr/>
        </p:nvSpPr>
        <p:spPr>
          <a:xfrm>
            <a:off x="2824480" y="2829560"/>
            <a:ext cx="6354445" cy="1753235"/>
          </a:xfrm>
          <a:prstGeom prst="rect">
            <a:avLst/>
          </a:prstGeom>
          <a:noFill/>
        </p:spPr>
        <p:txBody>
          <a:bodyPr wrap="square" rtlCol="0">
            <a:spAutoFit/>
          </a:bodyPr>
          <a:p>
            <a:pPr algn="l"/>
            <a:r>
              <a:rPr lang="en-US" b="1">
                <a:solidFill>
                  <a:schemeClr val="bg1"/>
                </a:solidFill>
              </a:rPr>
              <a:t>Lead Actresses: Parvathy Thiruvothu, Susan Brown, Taapsee Pannu, Kriti Sanon</a:t>
            </a:r>
            <a:endParaRPr lang="en-US" b="1">
              <a:solidFill>
                <a:schemeClr val="bg1"/>
              </a:solidFill>
            </a:endParaRPr>
          </a:p>
          <a:p>
            <a:pPr algn="l"/>
            <a:r>
              <a:rPr lang="en-US" b="1">
                <a:solidFill>
                  <a:schemeClr val="bg1"/>
                </a:solidFill>
              </a:rPr>
              <a:t>Strong Performance Records: Driving Engagement and Interest</a:t>
            </a:r>
            <a:endParaRPr lang="en-US" b="1">
              <a:solidFill>
                <a:schemeClr val="bg1"/>
              </a:solidFill>
            </a:endParaRPr>
          </a:p>
          <a:p>
            <a:pPr algn="l"/>
            <a:r>
              <a:rPr lang="en-US" b="1">
                <a:solidFill>
                  <a:schemeClr val="bg1"/>
                </a:solidFill>
              </a:rPr>
              <a:t>Engaging Indian Audience: Role of Female Leads in Success</a:t>
            </a:r>
            <a:endParaRPr 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0"/>
          <p:cNvSpPr txBox="1"/>
          <p:nvPr/>
        </p:nvSpPr>
        <p:spPr>
          <a:xfrm>
            <a:off x="396240" y="613410"/>
            <a:ext cx="10087610" cy="5415915"/>
          </a:xfrm>
          <a:prstGeom prst="rect">
            <a:avLst/>
          </a:prstGeom>
          <a:noFill/>
        </p:spPr>
        <p:txBody>
          <a:bodyPr wrap="square" rtlCol="0">
            <a:spAutoFit/>
          </a:bodyPr>
          <a:p>
            <a:pPr algn="l"/>
            <a:r>
              <a:rPr lang="en-US" b="1" u="sng">
                <a:solidFill>
                  <a:schemeClr val="bg1"/>
                </a:solidFill>
              </a:rPr>
              <a:t>Parvathy Thiruvothu</a:t>
            </a:r>
            <a:r>
              <a:rPr lang="en-US" sz="1600" b="1">
                <a:solidFill>
                  <a:schemeClr val="bg1"/>
                </a:solidFill>
              </a:rPr>
              <a:t>: Acclaimed for nuanced performances, Parvathy brings depth to characters, captivating audiences through her emotive acting.</a:t>
            </a:r>
            <a:endParaRPr lang="en-US" sz="1600" b="1">
              <a:solidFill>
                <a:schemeClr val="bg1"/>
              </a:solidFill>
            </a:endParaRPr>
          </a:p>
          <a:p>
            <a:pPr algn="l"/>
            <a:endParaRPr lang="en-US" sz="1600" b="1">
              <a:solidFill>
                <a:schemeClr val="bg1"/>
              </a:solidFill>
            </a:endParaRPr>
          </a:p>
          <a:p>
            <a:pPr algn="l"/>
            <a:r>
              <a:rPr lang="en-US" b="1" u="sng">
                <a:solidFill>
                  <a:schemeClr val="bg1"/>
                </a:solidFill>
              </a:rPr>
              <a:t>Susan Brown</a:t>
            </a:r>
            <a:r>
              <a:rPr lang="en-US" sz="1600" b="1">
                <a:solidFill>
                  <a:schemeClr val="bg1"/>
                </a:solidFill>
              </a:rPr>
              <a:t>: A seasoned talent, Susan's versatility enriches roles, delivering authenticity and resonance to stories with her compelling portrayals.</a:t>
            </a:r>
            <a:endParaRPr lang="en-US" sz="1600" b="1">
              <a:solidFill>
                <a:schemeClr val="bg1"/>
              </a:solidFill>
            </a:endParaRPr>
          </a:p>
          <a:p>
            <a:pPr algn="l"/>
            <a:endParaRPr lang="en-US" sz="1600" b="1">
              <a:solidFill>
                <a:schemeClr val="bg1"/>
              </a:solidFill>
            </a:endParaRPr>
          </a:p>
          <a:p>
            <a:pPr algn="l"/>
            <a:r>
              <a:rPr lang="en-US" b="1" u="sng">
                <a:solidFill>
                  <a:schemeClr val="bg1"/>
                </a:solidFill>
              </a:rPr>
              <a:t>Taapsee Pannu and Kriti Sanon</a:t>
            </a:r>
            <a:r>
              <a:rPr lang="en-US" sz="1600" b="1">
                <a:solidFill>
                  <a:schemeClr val="bg1"/>
                </a:solidFill>
              </a:rPr>
              <a:t>: Both known for their charm and acting prowess, Taapsee and Kriti bring energy and relatability, drawing viewers into narratives with their captivating presence.</a:t>
            </a:r>
            <a:endParaRPr lang="en-US" sz="1600" b="1">
              <a:solidFill>
                <a:schemeClr val="bg1"/>
              </a:solidFill>
            </a:endParaRPr>
          </a:p>
          <a:p>
            <a:pPr algn="l"/>
            <a:endParaRPr lang="en-US" sz="1600" b="1">
              <a:solidFill>
                <a:schemeClr val="bg1"/>
              </a:solidFill>
            </a:endParaRPr>
          </a:p>
          <a:p>
            <a:pPr algn="l"/>
            <a:r>
              <a:rPr lang="en-US" b="1" u="sng">
                <a:solidFill>
                  <a:schemeClr val="bg1"/>
                </a:solidFill>
              </a:rPr>
              <a:t>Strong Performance Records: Driving Engagement and Interest</a:t>
            </a:r>
            <a:endParaRPr lang="en-US" b="1" u="sng">
              <a:solidFill>
                <a:schemeClr val="bg1"/>
              </a:solidFill>
            </a:endParaRPr>
          </a:p>
          <a:p>
            <a:pPr algn="l"/>
            <a:endParaRPr lang="en-US" sz="1600" b="1">
              <a:solidFill>
                <a:schemeClr val="bg1"/>
              </a:solidFill>
            </a:endParaRPr>
          </a:p>
          <a:p>
            <a:pPr algn="l"/>
            <a:r>
              <a:rPr lang="en-US" sz="1600" b="1">
                <a:solidFill>
                  <a:schemeClr val="bg1"/>
                </a:solidFill>
              </a:rPr>
              <a:t>Exceptional performances by chosen actresses create an emotional connection, fostering audience investment in characters' journeys, ultimately elevating the film's appeal and watchability.</a:t>
            </a:r>
            <a:endParaRPr lang="en-US" sz="1600" b="1">
              <a:solidFill>
                <a:schemeClr val="bg1"/>
              </a:solidFill>
            </a:endParaRPr>
          </a:p>
          <a:p>
            <a:pPr algn="l"/>
            <a:endParaRPr lang="en-US" sz="1600" b="1">
              <a:solidFill>
                <a:schemeClr val="bg1"/>
              </a:solidFill>
            </a:endParaRPr>
          </a:p>
          <a:p>
            <a:pPr algn="l"/>
            <a:endParaRPr lang="en-US" sz="1600" b="1">
              <a:solidFill>
                <a:schemeClr val="bg1"/>
              </a:solidFill>
            </a:endParaRPr>
          </a:p>
          <a:p>
            <a:pPr algn="l"/>
            <a:endParaRPr lang="en-US" sz="1600" b="1">
              <a:solidFill>
                <a:schemeClr val="bg1"/>
              </a:solidFill>
            </a:endParaRPr>
          </a:p>
          <a:p>
            <a:pPr algn="l"/>
            <a:r>
              <a:rPr lang="en-US" b="1" u="sng">
                <a:solidFill>
                  <a:schemeClr val="bg1"/>
                </a:solidFill>
              </a:rPr>
              <a:t>Engaging Indian Audience: Role of Female Leads in Success</a:t>
            </a:r>
            <a:endParaRPr lang="en-US" b="1" u="sng">
              <a:solidFill>
                <a:schemeClr val="bg1"/>
              </a:solidFill>
            </a:endParaRPr>
          </a:p>
          <a:p>
            <a:pPr algn="l"/>
            <a:endParaRPr lang="en-US" sz="1600" b="1">
              <a:solidFill>
                <a:schemeClr val="bg1"/>
              </a:solidFill>
            </a:endParaRPr>
          </a:p>
          <a:p>
            <a:pPr algn="l"/>
            <a:r>
              <a:rPr lang="en-US" sz="1600" b="1">
                <a:solidFill>
                  <a:schemeClr val="bg1"/>
                </a:solidFill>
              </a:rPr>
              <a:t>Female leads hold immense sway in resonating with the Indian audience. Their relatability and emotional depth enhance the film's connect, contributing significantly to its potential success in the market.</a:t>
            </a:r>
            <a:endParaRPr lang="en-US" sz="16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1"/>
          <p:cNvSpPr txBox="1"/>
          <p:nvPr/>
        </p:nvSpPr>
        <p:spPr>
          <a:xfrm>
            <a:off x="3216275" y="1115060"/>
            <a:ext cx="309880" cy="368300"/>
          </a:xfrm>
          <a:prstGeom prst="rect">
            <a:avLst/>
          </a:prstGeom>
          <a:noFill/>
        </p:spPr>
        <p:txBody>
          <a:bodyPr wrap="none" rtlCol="0">
            <a:spAutoFit/>
          </a:bodyPr>
          <a:p>
            <a:endParaRPr lang="en-US"/>
          </a:p>
        </p:txBody>
      </p:sp>
      <p:sp>
        <p:nvSpPr>
          <p:cNvPr id="33" name="Text Box 32"/>
          <p:cNvSpPr txBox="1"/>
          <p:nvPr/>
        </p:nvSpPr>
        <p:spPr>
          <a:xfrm>
            <a:off x="3100070" y="1301750"/>
            <a:ext cx="309880" cy="368300"/>
          </a:xfrm>
          <a:prstGeom prst="rect">
            <a:avLst/>
          </a:prstGeom>
          <a:noFill/>
        </p:spPr>
        <p:txBody>
          <a:bodyPr wrap="none" rtlCol="0">
            <a:spAutoFit/>
          </a:bodyPr>
          <a:p>
            <a:endParaRPr lang="en-US"/>
          </a:p>
        </p:txBody>
      </p:sp>
      <p:sp>
        <p:nvSpPr>
          <p:cNvPr id="34" name="Text Box 33"/>
          <p:cNvSpPr txBox="1"/>
          <p:nvPr/>
        </p:nvSpPr>
        <p:spPr>
          <a:xfrm>
            <a:off x="3409950" y="656590"/>
            <a:ext cx="5158105" cy="645160"/>
          </a:xfrm>
          <a:prstGeom prst="rect">
            <a:avLst/>
          </a:prstGeom>
          <a:noFill/>
        </p:spPr>
        <p:txBody>
          <a:bodyPr wrap="none" rtlCol="0">
            <a:spAutoFit/>
          </a:bodyPr>
          <a:p>
            <a:pPr algn="l"/>
            <a:r>
              <a:rPr lang="zh-CN" altLang="en-US" sz="36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sym typeface="+mn-ea"/>
              </a:rPr>
              <a:t>Multilingual Advantage </a:t>
            </a:r>
            <a:endParaRPr lang="en-US" sz="3600"/>
          </a:p>
        </p:txBody>
      </p:sp>
      <p:sp>
        <p:nvSpPr>
          <p:cNvPr id="35" name="Text Box 34"/>
          <p:cNvSpPr txBox="1"/>
          <p:nvPr/>
        </p:nvSpPr>
        <p:spPr>
          <a:xfrm>
            <a:off x="2190115" y="1301750"/>
            <a:ext cx="7970520" cy="922020"/>
          </a:xfrm>
          <a:prstGeom prst="rect">
            <a:avLst/>
          </a:prstGeom>
          <a:noFill/>
        </p:spPr>
        <p:txBody>
          <a:bodyPr wrap="square" rtlCol="0">
            <a:spAutoFit/>
          </a:bodyPr>
          <a:p>
            <a:pPr algn="l"/>
            <a:r>
              <a:rPr lang="en-US" b="1">
                <a:solidFill>
                  <a:schemeClr val="bg1"/>
                </a:solidFill>
              </a:rPr>
              <a:t>Consider collaborating with production houses like Star Cinema and Twentieth Century Fox, recognized for delivering successful multilingual films, enhancing the film's prospects. .</a:t>
            </a:r>
            <a:endParaRPr lang="en-US" b="1">
              <a:solidFill>
                <a:schemeClr val="bg1"/>
              </a:solidFill>
            </a:endParaRPr>
          </a:p>
        </p:txBody>
      </p:sp>
      <p:sp>
        <p:nvSpPr>
          <p:cNvPr id="36" name="Text Box 35"/>
          <p:cNvSpPr txBox="1"/>
          <p:nvPr/>
        </p:nvSpPr>
        <p:spPr>
          <a:xfrm>
            <a:off x="2610485" y="2303780"/>
            <a:ext cx="6756400" cy="3784600"/>
          </a:xfrm>
          <a:prstGeom prst="rect">
            <a:avLst/>
          </a:prstGeom>
          <a:noFill/>
        </p:spPr>
        <p:txBody>
          <a:bodyPr wrap="square" rtlCol="0">
            <a:spAutoFit/>
          </a:bodyPr>
          <a:p>
            <a:pPr algn="l"/>
            <a:r>
              <a:rPr lang="en-US" sz="1600" b="1">
                <a:solidFill>
                  <a:schemeClr val="bg1"/>
                </a:solidFill>
              </a:rPr>
              <a:t>Multilingual Films: Tapping into Broader Audiences</a:t>
            </a:r>
            <a:endParaRPr lang="en-US" sz="1600" b="1">
              <a:solidFill>
                <a:schemeClr val="bg1"/>
              </a:solidFill>
            </a:endParaRPr>
          </a:p>
          <a:p>
            <a:pPr algn="l"/>
            <a:endParaRPr lang="en-US" sz="1600" b="1">
              <a:solidFill>
                <a:schemeClr val="bg1"/>
              </a:solidFill>
            </a:endParaRPr>
          </a:p>
          <a:p>
            <a:pPr algn="l"/>
            <a:r>
              <a:rPr lang="en-US" sz="1600" b="1">
                <a:solidFill>
                  <a:schemeClr val="bg1"/>
                </a:solidFill>
              </a:rPr>
              <a:t>Crafting a film in multiple languages extends its reach beyond borders. Multilingual content bridges cultural gaps, engaging diverse audiences, and amplifying the film's global impact.</a:t>
            </a:r>
            <a:endParaRPr lang="en-US" sz="1600" b="1">
              <a:solidFill>
                <a:schemeClr val="bg1"/>
              </a:solidFill>
            </a:endParaRPr>
          </a:p>
          <a:p>
            <a:pPr algn="l"/>
            <a:r>
              <a:rPr lang="en-US" sz="1600" b="1">
                <a:solidFill>
                  <a:schemeClr val="bg1"/>
                </a:solidFill>
              </a:rPr>
              <a:t>Collaboration Partners: Star Cinema, Twentieth Century Fox</a:t>
            </a:r>
            <a:endParaRPr lang="en-US" sz="1600" b="1">
              <a:solidFill>
                <a:schemeClr val="bg1"/>
              </a:solidFill>
            </a:endParaRPr>
          </a:p>
          <a:p>
            <a:pPr algn="l"/>
            <a:endParaRPr lang="en-US" sz="1600" b="1">
              <a:solidFill>
                <a:schemeClr val="bg1"/>
              </a:solidFill>
            </a:endParaRPr>
          </a:p>
          <a:p>
            <a:pPr algn="l"/>
            <a:r>
              <a:rPr lang="en-US" sz="1600" b="1">
                <a:solidFill>
                  <a:schemeClr val="bg1"/>
                </a:solidFill>
              </a:rPr>
              <a:t>Partnering with industry giants Star Cinema and Twentieth Century Fox offers a strategic advantage. Their track record in producing successful multilingual films enhances our movie's prospects.</a:t>
            </a:r>
            <a:endParaRPr lang="en-US" sz="1600" b="1">
              <a:solidFill>
                <a:schemeClr val="bg1"/>
              </a:solidFill>
            </a:endParaRPr>
          </a:p>
          <a:p>
            <a:pPr algn="l"/>
            <a:r>
              <a:rPr lang="en-US" sz="1600" b="1">
                <a:solidFill>
                  <a:schemeClr val="bg1"/>
                </a:solidFill>
              </a:rPr>
              <a:t>Multilingual Success: Strengthening the Film's Prospects</a:t>
            </a:r>
            <a:endParaRPr lang="en-US" sz="1600" b="1">
              <a:solidFill>
                <a:schemeClr val="bg1"/>
              </a:solidFill>
            </a:endParaRPr>
          </a:p>
          <a:p>
            <a:pPr algn="l"/>
            <a:endParaRPr lang="en-US" sz="1600" b="1">
              <a:solidFill>
                <a:schemeClr val="bg1"/>
              </a:solidFill>
            </a:endParaRPr>
          </a:p>
          <a:p>
            <a:pPr algn="l"/>
            <a:r>
              <a:rPr lang="en-US" sz="1600" b="1">
                <a:solidFill>
                  <a:schemeClr val="bg1"/>
                </a:solidFill>
              </a:rPr>
              <a:t>Producing a multilingual film leverages the universal appeal of storytelling. It garners wider attention, builds anticipation, and bolsters the film's potential for international recognition and success.</a:t>
            </a:r>
            <a:endParaRPr lang="en-US" sz="16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7915" y="680720"/>
            <a:ext cx="9514205" cy="5723890"/>
          </a:xfrm>
          <a:prstGeom prst="rect">
            <a:avLst/>
          </a:prstGeom>
          <a:noFill/>
        </p:spPr>
        <p:txBody>
          <a:bodyPr wrap="square" rtlCol="0">
            <a:spAutoFit/>
          </a:bodyPr>
          <a:p>
            <a:pPr algn="l"/>
            <a:r>
              <a:rPr lang="en-US" sz="1600" b="1">
                <a:solidFill>
                  <a:schemeClr val="bg1"/>
                </a:solidFill>
              </a:rPr>
              <a:t>Conclusion</a:t>
            </a:r>
            <a:r>
              <a:rPr lang="en-US" sz="1200" b="1">
                <a:solidFill>
                  <a:schemeClr val="bg1"/>
                </a:solidFill>
              </a:rPr>
              <a:t>: The Winning Formula</a:t>
            </a:r>
            <a:endParaRPr lang="en-US" sz="1200" b="1">
              <a:solidFill>
                <a:schemeClr val="bg1"/>
              </a:solidFill>
            </a:endParaRPr>
          </a:p>
          <a:p>
            <a:pPr algn="l"/>
            <a:endParaRPr lang="en-US" sz="1200" b="1">
              <a:solidFill>
                <a:schemeClr val="bg1"/>
              </a:solidFill>
            </a:endParaRPr>
          </a:p>
          <a:p>
            <a:pPr algn="l"/>
            <a:r>
              <a:rPr lang="en-US" sz="1400" b="1">
                <a:solidFill>
                  <a:schemeClr val="bg1"/>
                </a:solidFill>
              </a:rPr>
              <a:t>A culmination of insights and expertise,</a:t>
            </a:r>
            <a:r>
              <a:rPr lang="en-US" sz="1200" b="1">
                <a:solidFill>
                  <a:schemeClr val="bg1"/>
                </a:solidFill>
              </a:rPr>
              <a:t> the presented strategy forms a potent formula for crafting a successful and resonant film.</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Summarizing Key Recommendations: A Comprehensive Approach</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Synthesizing data, talent, and industry trends, the holistic approach crafts a roadmap for a compelling and prosperous film venture.</a:t>
            </a:r>
            <a:endParaRPr lang="en-US" sz="1200" b="1">
              <a:solidFill>
                <a:schemeClr val="bg1"/>
              </a:solidFill>
            </a:endParaRPr>
          </a:p>
          <a:p>
            <a:pPr algn="l"/>
            <a:r>
              <a:rPr lang="en-US" sz="1200" b="1">
                <a:solidFill>
                  <a:schemeClr val="bg1"/>
                </a:solidFill>
              </a:rPr>
              <a:t>Data-Driven Decision-Making: Foundation for Success</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Informed choices driven by data, a cornerstone for a prosperous film that aligns with audience preferences and market trends.</a:t>
            </a:r>
            <a:endParaRPr lang="en-US" sz="1200" b="1">
              <a:solidFill>
                <a:schemeClr val="bg1"/>
              </a:solidFill>
            </a:endParaRPr>
          </a:p>
          <a:p>
            <a:pPr algn="l"/>
            <a:r>
              <a:rPr lang="en-US" sz="1200" b="1">
                <a:solidFill>
                  <a:schemeClr val="bg1"/>
                </a:solidFill>
              </a:rPr>
              <a:t>The Vision: A Compelling Drama Under 100 Minutes</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A succinct narrative crafted for impact, an engaging Drama under 100 minutes captures viewers' attention and heartstrings.</a:t>
            </a:r>
            <a:endParaRPr lang="en-US" sz="1200" b="1">
              <a:solidFill>
                <a:schemeClr val="bg1"/>
              </a:solidFill>
            </a:endParaRPr>
          </a:p>
          <a:p>
            <a:pPr algn="l"/>
            <a:r>
              <a:rPr lang="en-US" sz="1200" b="1">
                <a:solidFill>
                  <a:schemeClr val="bg1"/>
                </a:solidFill>
              </a:rPr>
              <a:t>Directorial Excellence: James Mangold's Expertise</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Mangold's prowess enriches storytelling, elevating the film's emotive power, character dynamics, and cinematic brilliance.</a:t>
            </a:r>
            <a:endParaRPr lang="en-US" sz="1200" b="1">
              <a:solidFill>
                <a:schemeClr val="bg1"/>
              </a:solidFill>
            </a:endParaRPr>
          </a:p>
          <a:p>
            <a:pPr algn="l"/>
            <a:r>
              <a:rPr lang="en-US" sz="1200" b="1">
                <a:solidFill>
                  <a:schemeClr val="bg1"/>
                </a:solidFill>
              </a:rPr>
              <a:t>Influential Cast: Mammotty or Mohanlal, Regional Talents</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Esteemed actors and regional talents, a blend of star power and relatability enriches the film's characters and resonance.</a:t>
            </a:r>
            <a:endParaRPr lang="en-US" sz="1200" b="1">
              <a:solidFill>
                <a:schemeClr val="bg1"/>
              </a:solidFill>
            </a:endParaRPr>
          </a:p>
          <a:p>
            <a:pPr algn="l"/>
            <a:r>
              <a:rPr lang="en-US" sz="1200" b="1">
                <a:solidFill>
                  <a:schemeClr val="bg1"/>
                </a:solidFill>
              </a:rPr>
              <a:t>Global Partnerships: Marvel Studios, Twentieth Century Fox, Warner Bros.</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Collaborating with industry giants, renowned studios elevate the film's global reach and marketability, amplifying its prospects.</a:t>
            </a:r>
            <a:endParaRPr lang="en-US" sz="1200" b="1">
              <a:solidFill>
                <a:schemeClr val="bg1"/>
              </a:solidFill>
            </a:endParaRPr>
          </a:p>
          <a:p>
            <a:pPr algn="l"/>
            <a:r>
              <a:rPr lang="en-US" sz="1200" b="1">
                <a:solidFill>
                  <a:schemeClr val="bg1"/>
                </a:solidFill>
              </a:rPr>
              <a:t>Regional Appeal: Catering to Indian Audiences</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Catering to diverse preferences, regional talents and relatable narratives foster an emotional bond with Indian audiences.</a:t>
            </a:r>
            <a:endParaRPr lang="en-US" sz="1200" b="1">
              <a:solidFill>
                <a:schemeClr val="bg1"/>
              </a:solidFill>
            </a:endParaRPr>
          </a:p>
          <a:p>
            <a:pPr algn="l"/>
            <a:r>
              <a:rPr lang="en-US" sz="1200" b="1">
                <a:solidFill>
                  <a:schemeClr val="bg1"/>
                </a:solidFill>
              </a:rPr>
              <a:t>Solidifying Success: A Multilingual Advantage</a:t>
            </a:r>
            <a:endParaRPr lang="en-US" sz="1200" b="1">
              <a:solidFill>
                <a:schemeClr val="bg1"/>
              </a:solidFill>
            </a:endParaRPr>
          </a:p>
          <a:p>
            <a:pPr algn="l"/>
            <a:endParaRPr lang="en-US" sz="1200" b="1">
              <a:solidFill>
                <a:schemeClr val="bg1"/>
              </a:solidFill>
            </a:endParaRPr>
          </a:p>
          <a:p>
            <a:pPr algn="l"/>
            <a:r>
              <a:rPr lang="en-US" sz="1200" b="1">
                <a:solidFill>
                  <a:schemeClr val="bg1"/>
                </a:solidFill>
              </a:rPr>
              <a:t>Diverse language versions extend impact, broadening the film's appeal and solidifying its potential for widespread success.</a:t>
            </a:r>
            <a:endParaRPr lang="en-US" sz="12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87980" y="2087245"/>
            <a:ext cx="6584950" cy="2009775"/>
          </a:xfrm>
          <a:prstGeom prst="rect">
            <a:avLst/>
          </a:prstGeom>
        </p:spPr>
        <p:txBody>
          <a:bodyPr wrap="square">
            <a:spAutoFit/>
          </a:bodyPr>
          <a:lstStyle/>
          <a:p>
            <a:pPr algn="ctr">
              <a:lnSpc>
                <a:spcPct val="150000"/>
              </a:lnSpc>
            </a:pPr>
            <a:r>
              <a:rPr lang="en-US" altLang="zh-CN" sz="9600" dirty="0">
                <a:solidFill>
                  <a:schemeClr val="bg1"/>
                </a:solidFill>
                <a:latin typeface="Calibri" panose="020F0502020204030204" charset="0"/>
                <a:ea typeface="Calibri" panose="020F0502020204030204" charset="0"/>
                <a:cs typeface="Calibri" panose="020F0502020204030204" charset="0"/>
              </a:rPr>
              <a:t>THANKS!</a:t>
            </a:r>
            <a:endParaRPr lang="zh-CN" altLang="en-US" sz="9600"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70000"/>
            <a:lum/>
          </a:blip>
          <a:srcRect/>
          <a:stretch>
            <a:fillRect t="-1000" b="-1000"/>
          </a:stretch>
        </a:blipFill>
        <a:effectLst/>
      </p:bgPr>
    </p:bg>
    <p:spTree>
      <p:nvGrpSpPr>
        <p:cNvPr id="1" name=""/>
        <p:cNvGrpSpPr/>
        <p:nvPr/>
      </p:nvGrpSpPr>
      <p:grpSpPr/>
      <p:sp>
        <p:nvSpPr>
          <p:cNvPr id="3" name="Text Box 2"/>
          <p:cNvSpPr txBox="1"/>
          <p:nvPr/>
        </p:nvSpPr>
        <p:spPr>
          <a:xfrm>
            <a:off x="0" y="483235"/>
            <a:ext cx="10970260" cy="1198880"/>
          </a:xfrm>
          <a:prstGeom prst="rect">
            <a:avLst/>
          </a:prstGeom>
          <a:solidFill>
            <a:srgbClr val="4BAEAB"/>
          </a:solidFill>
          <a:ln>
            <a:noFill/>
          </a:ln>
          <a:extLst>
            <a:ext uri="{909E8E84-426E-40DD-AFC4-6F175D3DCCD1}">
              <a14:hiddenFill xmlns:a14="http://schemas.microsoft.com/office/drawing/2010/main">
                <a:solidFill>
                  <a:schemeClr val="lt1"/>
                </a:solidFill>
              </a14:hiddenFill>
            </a:ext>
          </a:extLst>
        </p:spPr>
        <p:style>
          <a:lnRef idx="3">
            <a:schemeClr val="lt1"/>
          </a:lnRef>
          <a:fillRef idx="1">
            <a:schemeClr val="accent3"/>
          </a:fillRef>
          <a:effectRef idx="1">
            <a:schemeClr val="accent3"/>
          </a:effectRef>
          <a:fontRef idx="minor">
            <a:schemeClr val="lt1"/>
          </a:fontRef>
        </p:style>
        <p:txBody>
          <a:bodyPr wrap="none" rtlCol="0">
            <a:spAutoFit/>
          </a:bodyPr>
          <a:p>
            <a:pPr algn="l"/>
            <a:r>
              <a:rPr lang="en-US" sz="2400">
                <a:effectLst>
                  <a:outerShdw blurRad="50800" dist="38100" dir="2700000" algn="tl" rotWithShape="0">
                    <a:prstClr val="black">
                      <a:alpha val="40000"/>
                    </a:prstClr>
                  </a:outerShdw>
                </a:effectLst>
              </a:rPr>
              <a:t>Introduction: RSVP Movies Opportunity</a:t>
            </a:r>
            <a:endParaRPr lang="en-US" sz="2400">
              <a:effectLst>
                <a:outerShdw blurRad="50800" dist="38100" dir="2700000" algn="tl" rotWithShape="0">
                  <a:prstClr val="black">
                    <a:alpha val="40000"/>
                  </a:prstClr>
                </a:outerShdw>
              </a:effectLst>
            </a:endParaRPr>
          </a:p>
          <a:p>
            <a:pPr algn="l"/>
            <a:r>
              <a:rPr lang="en-US" sz="2400">
                <a:effectLst>
                  <a:outerShdw blurRad="50800" dist="38100" dir="2700000" algn="tl" rotWithShape="0">
                    <a:prstClr val="black">
                      <a:alpha val="40000"/>
                    </a:prstClr>
                  </a:outerShdw>
                </a:effectLst>
              </a:rPr>
              <a:t>RSVP Movies: A Promising Opportunity</a:t>
            </a:r>
            <a:endParaRPr lang="en-US" sz="2400">
              <a:effectLst>
                <a:outerShdw blurRad="50800" dist="38100" dir="2700000" algn="tl" rotWithShape="0">
                  <a:prstClr val="black">
                    <a:alpha val="40000"/>
                  </a:prstClr>
                </a:outerShdw>
              </a:effectLst>
            </a:endParaRPr>
          </a:p>
          <a:p>
            <a:pPr algn="l"/>
            <a:r>
              <a:rPr lang="en-US" sz="2400">
                <a:effectLst>
                  <a:outerShdw blurRad="50800" dist="38100" dir="2700000" algn="tl" rotWithShape="0">
                    <a:prstClr val="black">
                      <a:alpha val="40000"/>
                    </a:prstClr>
                  </a:outerShdw>
                </a:effectLst>
              </a:rPr>
              <a:t>Importance of Data Analysis: Strategic Decision-Making in the Film Industry</a:t>
            </a:r>
            <a:endParaRPr lang="en-US" sz="2400">
              <a:effectLst>
                <a:outerShdw blurRad="50800" dist="38100" dir="2700000" algn="tl" rotWithShape="0">
                  <a:prstClr val="black">
                    <a:alpha val="40000"/>
                  </a:prstClr>
                </a:outerShdw>
              </a:effectLst>
            </a:endParaRPr>
          </a:p>
        </p:txBody>
      </p:sp>
      <p:sp>
        <p:nvSpPr>
          <p:cNvPr id="7" name="Text Box 6"/>
          <p:cNvSpPr txBox="1"/>
          <p:nvPr/>
        </p:nvSpPr>
        <p:spPr>
          <a:xfrm>
            <a:off x="643255" y="2522855"/>
            <a:ext cx="10526395" cy="1568450"/>
          </a:xfrm>
          <a:prstGeom prst="rect">
            <a:avLst/>
          </a:prstGeom>
          <a:solidFill>
            <a:srgbClr val="4BAEAB"/>
          </a:solidFill>
          <a:ln>
            <a:noFill/>
          </a:ln>
          <a:extLst>
            <a:ext uri="{909E8E84-426E-40DD-AFC4-6F175D3DCCD1}">
              <a14:hiddenFill xmlns:a14="http://schemas.microsoft.com/office/drawing/2010/main">
                <a:solidFill>
                  <a:schemeClr val="lt1"/>
                </a:solidFill>
              </a14:hiddenFill>
            </a:ext>
          </a:extLst>
        </p:spPr>
        <p:style>
          <a:lnRef idx="3">
            <a:schemeClr val="lt1"/>
          </a:lnRef>
          <a:fillRef idx="1">
            <a:schemeClr val="dk1"/>
          </a:fillRef>
          <a:effectRef idx="1">
            <a:schemeClr val="dk1"/>
          </a:effectRef>
          <a:fontRef idx="minor">
            <a:schemeClr val="lt1"/>
          </a:fontRef>
        </p:style>
        <p:txBody>
          <a:bodyPr wrap="square" rtlCol="0">
            <a:spAutoFit/>
          </a:bodyPr>
          <a:p>
            <a:pPr algn="l"/>
            <a:r>
              <a:rPr lang="en-US" sz="2400">
                <a:effectLst>
                  <a:outerShdw blurRad="50800" dist="38100" dir="2700000" algn="tl" rotWithShape="0">
                    <a:prstClr val="black">
                      <a:alpha val="40000"/>
                    </a:prstClr>
                  </a:outerShdw>
                </a:effectLst>
              </a:rPr>
              <a:t>RSVP Movies faces a promising opportunity to create a successful film within the Drama, Comedy, or Thriller genres. This decision is grounded in the analysis of genre popularity, movie duration preferences, historical performance, production house success, and the influence of key talents.</a:t>
            </a:r>
            <a:endParaRPr lang="en-US" sz="2400">
              <a:effectLst>
                <a:outerShdw blurRad="50800" dist="38100" dir="2700000" algn="tl"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35000"/>
            <a:lum/>
          </a:blip>
          <a:srcRect/>
          <a:stretch>
            <a:fillRect t="-1000" b="-1000"/>
          </a:stretch>
        </a:blipFill>
        <a:effectLst/>
      </p:bgPr>
    </p:bg>
    <p:spTree>
      <p:nvGrpSpPr>
        <p:cNvPr id="1" name=""/>
        <p:cNvGrpSpPr/>
        <p:nvPr/>
      </p:nvGrpSpPr>
      <p:grpSpPr>
        <a:xfrm>
          <a:off x="0" y="0"/>
          <a:ext cx="0" cy="0"/>
          <a:chOff x="0" y="0"/>
          <a:chExt cx="0" cy="0"/>
        </a:xfrm>
      </p:grpSpPr>
      <p:sp>
        <p:nvSpPr>
          <p:cNvPr id="2" name="Slide Number Placeholder 3"/>
          <p:cNvSpPr txBox="1"/>
          <p:nvPr/>
        </p:nvSpPr>
        <p:spPr>
          <a:xfrm>
            <a:off x="11264900" y="6369050"/>
            <a:ext cx="4826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D693F56-F169-DF41-9C17-3BC0A2E9A2FD}" type="slidenum">
              <a:rPr lang="en-US" smtClean="0">
                <a:solidFill>
                  <a:schemeClr val="bg1"/>
                </a:solidFill>
                <a:latin typeface="Calibri" panose="020F0502020204030204" charset="0"/>
                <a:ea typeface="Calibri" panose="020F0502020204030204" charset="0"/>
                <a:cs typeface="Calibri" panose="020F0502020204030204" charset="0"/>
              </a:rPr>
            </a:fld>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3" name="Freeform 5"/>
          <p:cNvSpPr/>
          <p:nvPr/>
        </p:nvSpPr>
        <p:spPr bwMode="auto">
          <a:xfrm>
            <a:off x="5337175" y="3089275"/>
            <a:ext cx="2057400" cy="2741613"/>
          </a:xfrm>
          <a:custGeom>
            <a:avLst/>
            <a:gdLst>
              <a:gd name="T0" fmla="*/ 2233 w 2236"/>
              <a:gd name="T1" fmla="*/ 2954 h 2980"/>
              <a:gd name="T2" fmla="*/ 2178 w 2236"/>
              <a:gd name="T3" fmla="*/ 2846 h 2980"/>
              <a:gd name="T4" fmla="*/ 1977 w 2236"/>
              <a:gd name="T5" fmla="*/ 2594 h 2980"/>
              <a:gd name="T6" fmla="*/ 1875 w 2236"/>
              <a:gd name="T7" fmla="*/ 2449 h 2980"/>
              <a:gd name="T8" fmla="*/ 1780 w 2236"/>
              <a:gd name="T9" fmla="*/ 2218 h 2980"/>
              <a:gd name="T10" fmla="*/ 1707 w 2236"/>
              <a:gd name="T11" fmla="*/ 1952 h 2980"/>
              <a:gd name="T12" fmla="*/ 1685 w 2236"/>
              <a:gd name="T13" fmla="*/ 1841 h 2980"/>
              <a:gd name="T14" fmla="*/ 1703 w 2236"/>
              <a:gd name="T15" fmla="*/ 1674 h 2980"/>
              <a:gd name="T16" fmla="*/ 1746 w 2236"/>
              <a:gd name="T17" fmla="*/ 1559 h 2980"/>
              <a:gd name="T18" fmla="*/ 1806 w 2236"/>
              <a:gd name="T19" fmla="*/ 1456 h 2980"/>
              <a:gd name="T20" fmla="*/ 1930 w 2236"/>
              <a:gd name="T21" fmla="*/ 1273 h 2980"/>
              <a:gd name="T22" fmla="*/ 2032 w 2236"/>
              <a:gd name="T23" fmla="*/ 1069 h 2980"/>
              <a:gd name="T24" fmla="*/ 2058 w 2236"/>
              <a:gd name="T25" fmla="*/ 956 h 2980"/>
              <a:gd name="T26" fmla="*/ 2064 w 2236"/>
              <a:gd name="T27" fmla="*/ 878 h 2980"/>
              <a:gd name="T28" fmla="*/ 2035 w 2236"/>
              <a:gd name="T29" fmla="*/ 695 h 2980"/>
              <a:gd name="T30" fmla="*/ 1984 w 2236"/>
              <a:gd name="T31" fmla="*/ 561 h 2980"/>
              <a:gd name="T32" fmla="*/ 1894 w 2236"/>
              <a:gd name="T33" fmla="*/ 413 h 2980"/>
              <a:gd name="T34" fmla="*/ 1790 w 2236"/>
              <a:gd name="T35" fmla="*/ 287 h 2980"/>
              <a:gd name="T36" fmla="*/ 1621 w 2236"/>
              <a:gd name="T37" fmla="*/ 146 h 2980"/>
              <a:gd name="T38" fmla="*/ 1430 w 2236"/>
              <a:gd name="T39" fmla="*/ 58 h 2980"/>
              <a:gd name="T40" fmla="*/ 1275 w 2236"/>
              <a:gd name="T41" fmla="*/ 22 h 2980"/>
              <a:gd name="T42" fmla="*/ 1086 w 2236"/>
              <a:gd name="T43" fmla="*/ 1 h 2980"/>
              <a:gd name="T44" fmla="*/ 925 w 2236"/>
              <a:gd name="T45" fmla="*/ 1 h 2980"/>
              <a:gd name="T46" fmla="*/ 711 w 2236"/>
              <a:gd name="T47" fmla="*/ 36 h 2980"/>
              <a:gd name="T48" fmla="*/ 481 w 2236"/>
              <a:gd name="T49" fmla="*/ 134 h 2980"/>
              <a:gd name="T50" fmla="*/ 368 w 2236"/>
              <a:gd name="T51" fmla="*/ 216 h 2980"/>
              <a:gd name="T52" fmla="*/ 280 w 2236"/>
              <a:gd name="T53" fmla="*/ 303 h 2980"/>
              <a:gd name="T54" fmla="*/ 173 w 2236"/>
              <a:gd name="T55" fmla="*/ 456 h 2980"/>
              <a:gd name="T56" fmla="*/ 107 w 2236"/>
              <a:gd name="T57" fmla="*/ 647 h 2980"/>
              <a:gd name="T58" fmla="*/ 100 w 2236"/>
              <a:gd name="T59" fmla="*/ 891 h 2980"/>
              <a:gd name="T60" fmla="*/ 129 w 2236"/>
              <a:gd name="T61" fmla="*/ 968 h 2980"/>
              <a:gd name="T62" fmla="*/ 156 w 2236"/>
              <a:gd name="T63" fmla="*/ 1067 h 2980"/>
              <a:gd name="T64" fmla="*/ 132 w 2236"/>
              <a:gd name="T65" fmla="*/ 1150 h 2980"/>
              <a:gd name="T66" fmla="*/ 11 w 2236"/>
              <a:gd name="T67" fmla="*/ 1391 h 2980"/>
              <a:gd name="T68" fmla="*/ 1 w 2236"/>
              <a:gd name="T69" fmla="*/ 1435 h 2980"/>
              <a:gd name="T70" fmla="*/ 19 w 2236"/>
              <a:gd name="T71" fmla="*/ 1475 h 2980"/>
              <a:gd name="T72" fmla="*/ 74 w 2236"/>
              <a:gd name="T73" fmla="*/ 1503 h 2980"/>
              <a:gd name="T74" fmla="*/ 119 w 2236"/>
              <a:gd name="T75" fmla="*/ 1512 h 2980"/>
              <a:gd name="T76" fmla="*/ 131 w 2236"/>
              <a:gd name="T77" fmla="*/ 1573 h 2980"/>
              <a:gd name="T78" fmla="*/ 138 w 2236"/>
              <a:gd name="T79" fmla="*/ 1680 h 2980"/>
              <a:gd name="T80" fmla="*/ 183 w 2236"/>
              <a:gd name="T81" fmla="*/ 1709 h 2980"/>
              <a:gd name="T82" fmla="*/ 183 w 2236"/>
              <a:gd name="T83" fmla="*/ 1729 h 2980"/>
              <a:gd name="T84" fmla="*/ 172 w 2236"/>
              <a:gd name="T85" fmla="*/ 1758 h 2980"/>
              <a:gd name="T86" fmla="*/ 198 w 2236"/>
              <a:gd name="T87" fmla="*/ 1828 h 2980"/>
              <a:gd name="T88" fmla="*/ 228 w 2236"/>
              <a:gd name="T89" fmla="*/ 1884 h 2980"/>
              <a:gd name="T90" fmla="*/ 223 w 2236"/>
              <a:gd name="T91" fmla="*/ 1957 h 2980"/>
              <a:gd name="T92" fmla="*/ 226 w 2236"/>
              <a:gd name="T93" fmla="*/ 2047 h 2980"/>
              <a:gd name="T94" fmla="*/ 249 w 2236"/>
              <a:gd name="T95" fmla="*/ 2081 h 2980"/>
              <a:gd name="T96" fmla="*/ 300 w 2236"/>
              <a:gd name="T97" fmla="*/ 2108 h 2980"/>
              <a:gd name="T98" fmla="*/ 405 w 2236"/>
              <a:gd name="T99" fmla="*/ 2121 h 2980"/>
              <a:gd name="T100" fmla="*/ 568 w 2236"/>
              <a:gd name="T101" fmla="*/ 2107 h 2980"/>
              <a:gd name="T102" fmla="*/ 682 w 2236"/>
              <a:gd name="T103" fmla="*/ 2108 h 2980"/>
              <a:gd name="T104" fmla="*/ 772 w 2236"/>
              <a:gd name="T105" fmla="*/ 2155 h 2980"/>
              <a:gd name="T106" fmla="*/ 822 w 2236"/>
              <a:gd name="T107" fmla="*/ 2318 h 2980"/>
              <a:gd name="T108" fmla="*/ 838 w 2236"/>
              <a:gd name="T109" fmla="*/ 2483 h 2980"/>
              <a:gd name="T110" fmla="*/ 2235 w 2236"/>
              <a:gd name="T111" fmla="*/ 298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36" h="2980">
                <a:moveTo>
                  <a:pt x="2235" y="2980"/>
                </a:moveTo>
                <a:lnTo>
                  <a:pt x="2235" y="2980"/>
                </a:lnTo>
                <a:lnTo>
                  <a:pt x="2236" y="2971"/>
                </a:lnTo>
                <a:lnTo>
                  <a:pt x="2235" y="2963"/>
                </a:lnTo>
                <a:lnTo>
                  <a:pt x="2233" y="2954"/>
                </a:lnTo>
                <a:lnTo>
                  <a:pt x="2232" y="2944"/>
                </a:lnTo>
                <a:lnTo>
                  <a:pt x="2223" y="2922"/>
                </a:lnTo>
                <a:lnTo>
                  <a:pt x="2211" y="2898"/>
                </a:lnTo>
                <a:lnTo>
                  <a:pt x="2197" y="2874"/>
                </a:lnTo>
                <a:lnTo>
                  <a:pt x="2178" y="2846"/>
                </a:lnTo>
                <a:lnTo>
                  <a:pt x="2157" y="2818"/>
                </a:lnTo>
                <a:lnTo>
                  <a:pt x="2136" y="2789"/>
                </a:lnTo>
                <a:lnTo>
                  <a:pt x="2085" y="2726"/>
                </a:lnTo>
                <a:lnTo>
                  <a:pt x="2031" y="2662"/>
                </a:lnTo>
                <a:lnTo>
                  <a:pt x="1977" y="2594"/>
                </a:lnTo>
                <a:lnTo>
                  <a:pt x="1923" y="2525"/>
                </a:lnTo>
                <a:lnTo>
                  <a:pt x="1923" y="2525"/>
                </a:lnTo>
                <a:lnTo>
                  <a:pt x="1911" y="2508"/>
                </a:lnTo>
                <a:lnTo>
                  <a:pt x="1898" y="2489"/>
                </a:lnTo>
                <a:lnTo>
                  <a:pt x="1875" y="2449"/>
                </a:lnTo>
                <a:lnTo>
                  <a:pt x="1853" y="2406"/>
                </a:lnTo>
                <a:lnTo>
                  <a:pt x="1832" y="2359"/>
                </a:lnTo>
                <a:lnTo>
                  <a:pt x="1813" y="2312"/>
                </a:lnTo>
                <a:lnTo>
                  <a:pt x="1796" y="2264"/>
                </a:lnTo>
                <a:lnTo>
                  <a:pt x="1780" y="2218"/>
                </a:lnTo>
                <a:lnTo>
                  <a:pt x="1765" y="2171"/>
                </a:lnTo>
                <a:lnTo>
                  <a:pt x="1740" y="2086"/>
                </a:lnTo>
                <a:lnTo>
                  <a:pt x="1722" y="2016"/>
                </a:lnTo>
                <a:lnTo>
                  <a:pt x="1707" y="1952"/>
                </a:lnTo>
                <a:lnTo>
                  <a:pt x="1707" y="1952"/>
                </a:lnTo>
                <a:lnTo>
                  <a:pt x="1704" y="1943"/>
                </a:lnTo>
                <a:lnTo>
                  <a:pt x="1695" y="1914"/>
                </a:lnTo>
                <a:lnTo>
                  <a:pt x="1691" y="1894"/>
                </a:lnTo>
                <a:lnTo>
                  <a:pt x="1688" y="1869"/>
                </a:lnTo>
                <a:lnTo>
                  <a:pt x="1685" y="1841"/>
                </a:lnTo>
                <a:lnTo>
                  <a:pt x="1684" y="1809"/>
                </a:lnTo>
                <a:lnTo>
                  <a:pt x="1685" y="1774"/>
                </a:lnTo>
                <a:lnTo>
                  <a:pt x="1689" y="1736"/>
                </a:lnTo>
                <a:lnTo>
                  <a:pt x="1697" y="1696"/>
                </a:lnTo>
                <a:lnTo>
                  <a:pt x="1703" y="1674"/>
                </a:lnTo>
                <a:lnTo>
                  <a:pt x="1708" y="1652"/>
                </a:lnTo>
                <a:lnTo>
                  <a:pt x="1716" y="1630"/>
                </a:lnTo>
                <a:lnTo>
                  <a:pt x="1724" y="1607"/>
                </a:lnTo>
                <a:lnTo>
                  <a:pt x="1735" y="1582"/>
                </a:lnTo>
                <a:lnTo>
                  <a:pt x="1746" y="1559"/>
                </a:lnTo>
                <a:lnTo>
                  <a:pt x="1759" y="1534"/>
                </a:lnTo>
                <a:lnTo>
                  <a:pt x="1774" y="1509"/>
                </a:lnTo>
                <a:lnTo>
                  <a:pt x="1789" y="1483"/>
                </a:lnTo>
                <a:lnTo>
                  <a:pt x="1806" y="1456"/>
                </a:lnTo>
                <a:lnTo>
                  <a:pt x="1806" y="1456"/>
                </a:lnTo>
                <a:lnTo>
                  <a:pt x="1818" y="1442"/>
                </a:lnTo>
                <a:lnTo>
                  <a:pt x="1845" y="1404"/>
                </a:lnTo>
                <a:lnTo>
                  <a:pt x="1885" y="1346"/>
                </a:lnTo>
                <a:lnTo>
                  <a:pt x="1907" y="1311"/>
                </a:lnTo>
                <a:lnTo>
                  <a:pt x="1930" y="1273"/>
                </a:lnTo>
                <a:lnTo>
                  <a:pt x="1953" y="1233"/>
                </a:lnTo>
                <a:lnTo>
                  <a:pt x="1975" y="1193"/>
                </a:lnTo>
                <a:lnTo>
                  <a:pt x="1997" y="1152"/>
                </a:lnTo>
                <a:lnTo>
                  <a:pt x="2016" y="1109"/>
                </a:lnTo>
                <a:lnTo>
                  <a:pt x="2032" y="1069"/>
                </a:lnTo>
                <a:lnTo>
                  <a:pt x="2045" y="1029"/>
                </a:lnTo>
                <a:lnTo>
                  <a:pt x="2051" y="1010"/>
                </a:lnTo>
                <a:lnTo>
                  <a:pt x="2054" y="991"/>
                </a:lnTo>
                <a:lnTo>
                  <a:pt x="2057" y="974"/>
                </a:lnTo>
                <a:lnTo>
                  <a:pt x="2058" y="956"/>
                </a:lnTo>
                <a:lnTo>
                  <a:pt x="2058" y="956"/>
                </a:lnTo>
                <a:lnTo>
                  <a:pt x="2060" y="943"/>
                </a:lnTo>
                <a:lnTo>
                  <a:pt x="2063" y="927"/>
                </a:lnTo>
                <a:lnTo>
                  <a:pt x="2064" y="905"/>
                </a:lnTo>
                <a:lnTo>
                  <a:pt x="2064" y="878"/>
                </a:lnTo>
                <a:lnTo>
                  <a:pt x="2063" y="844"/>
                </a:lnTo>
                <a:lnTo>
                  <a:pt x="2058" y="808"/>
                </a:lnTo>
                <a:lnTo>
                  <a:pt x="2052" y="765"/>
                </a:lnTo>
                <a:lnTo>
                  <a:pt x="2042" y="719"/>
                </a:lnTo>
                <a:lnTo>
                  <a:pt x="2035" y="695"/>
                </a:lnTo>
                <a:lnTo>
                  <a:pt x="2028" y="669"/>
                </a:lnTo>
                <a:lnTo>
                  <a:pt x="2019" y="644"/>
                </a:lnTo>
                <a:lnTo>
                  <a:pt x="2009" y="617"/>
                </a:lnTo>
                <a:lnTo>
                  <a:pt x="1997" y="589"/>
                </a:lnTo>
                <a:lnTo>
                  <a:pt x="1984" y="561"/>
                </a:lnTo>
                <a:lnTo>
                  <a:pt x="1969" y="532"/>
                </a:lnTo>
                <a:lnTo>
                  <a:pt x="1953" y="503"/>
                </a:lnTo>
                <a:lnTo>
                  <a:pt x="1936" y="474"/>
                </a:lnTo>
                <a:lnTo>
                  <a:pt x="1915" y="443"/>
                </a:lnTo>
                <a:lnTo>
                  <a:pt x="1894" y="413"/>
                </a:lnTo>
                <a:lnTo>
                  <a:pt x="1870" y="382"/>
                </a:lnTo>
                <a:lnTo>
                  <a:pt x="1845" y="350"/>
                </a:lnTo>
                <a:lnTo>
                  <a:pt x="1818" y="318"/>
                </a:lnTo>
                <a:lnTo>
                  <a:pt x="1818" y="318"/>
                </a:lnTo>
                <a:lnTo>
                  <a:pt x="1790" y="287"/>
                </a:lnTo>
                <a:lnTo>
                  <a:pt x="1761" y="258"/>
                </a:lnTo>
                <a:lnTo>
                  <a:pt x="1729" y="229"/>
                </a:lnTo>
                <a:lnTo>
                  <a:pt x="1695" y="200"/>
                </a:lnTo>
                <a:lnTo>
                  <a:pt x="1659" y="172"/>
                </a:lnTo>
                <a:lnTo>
                  <a:pt x="1621" y="146"/>
                </a:lnTo>
                <a:lnTo>
                  <a:pt x="1579" y="122"/>
                </a:lnTo>
                <a:lnTo>
                  <a:pt x="1533" y="99"/>
                </a:lnTo>
                <a:lnTo>
                  <a:pt x="1484" y="77"/>
                </a:lnTo>
                <a:lnTo>
                  <a:pt x="1458" y="68"/>
                </a:lnTo>
                <a:lnTo>
                  <a:pt x="1430" y="58"/>
                </a:lnTo>
                <a:lnTo>
                  <a:pt x="1401" y="50"/>
                </a:lnTo>
                <a:lnTo>
                  <a:pt x="1372" y="42"/>
                </a:lnTo>
                <a:lnTo>
                  <a:pt x="1341" y="35"/>
                </a:lnTo>
                <a:lnTo>
                  <a:pt x="1309" y="28"/>
                </a:lnTo>
                <a:lnTo>
                  <a:pt x="1275" y="22"/>
                </a:lnTo>
                <a:lnTo>
                  <a:pt x="1240" y="16"/>
                </a:lnTo>
                <a:lnTo>
                  <a:pt x="1204" y="12"/>
                </a:lnTo>
                <a:lnTo>
                  <a:pt x="1166" y="7"/>
                </a:lnTo>
                <a:lnTo>
                  <a:pt x="1127" y="4"/>
                </a:lnTo>
                <a:lnTo>
                  <a:pt x="1086" y="1"/>
                </a:lnTo>
                <a:lnTo>
                  <a:pt x="1044" y="0"/>
                </a:lnTo>
                <a:lnTo>
                  <a:pt x="1000" y="0"/>
                </a:lnTo>
                <a:lnTo>
                  <a:pt x="1000" y="0"/>
                </a:lnTo>
                <a:lnTo>
                  <a:pt x="963" y="0"/>
                </a:lnTo>
                <a:lnTo>
                  <a:pt x="925" y="1"/>
                </a:lnTo>
                <a:lnTo>
                  <a:pt x="885" y="4"/>
                </a:lnTo>
                <a:lnTo>
                  <a:pt x="842" y="9"/>
                </a:lnTo>
                <a:lnTo>
                  <a:pt x="800" y="16"/>
                </a:lnTo>
                <a:lnTo>
                  <a:pt x="756" y="25"/>
                </a:lnTo>
                <a:lnTo>
                  <a:pt x="711" y="36"/>
                </a:lnTo>
                <a:lnTo>
                  <a:pt x="664" y="50"/>
                </a:lnTo>
                <a:lnTo>
                  <a:pt x="619" y="66"/>
                </a:lnTo>
                <a:lnTo>
                  <a:pt x="573" y="86"/>
                </a:lnTo>
                <a:lnTo>
                  <a:pt x="526" y="108"/>
                </a:lnTo>
                <a:lnTo>
                  <a:pt x="481" y="134"/>
                </a:lnTo>
                <a:lnTo>
                  <a:pt x="457" y="149"/>
                </a:lnTo>
                <a:lnTo>
                  <a:pt x="436" y="163"/>
                </a:lnTo>
                <a:lnTo>
                  <a:pt x="412" y="181"/>
                </a:lnTo>
                <a:lnTo>
                  <a:pt x="390" y="197"/>
                </a:lnTo>
                <a:lnTo>
                  <a:pt x="368" y="216"/>
                </a:lnTo>
                <a:lnTo>
                  <a:pt x="347" y="235"/>
                </a:lnTo>
                <a:lnTo>
                  <a:pt x="326" y="255"/>
                </a:lnTo>
                <a:lnTo>
                  <a:pt x="304" y="277"/>
                </a:lnTo>
                <a:lnTo>
                  <a:pt x="304" y="277"/>
                </a:lnTo>
                <a:lnTo>
                  <a:pt x="280" y="303"/>
                </a:lnTo>
                <a:lnTo>
                  <a:pt x="256" y="332"/>
                </a:lnTo>
                <a:lnTo>
                  <a:pt x="233" y="362"/>
                </a:lnTo>
                <a:lnTo>
                  <a:pt x="212" y="392"/>
                </a:lnTo>
                <a:lnTo>
                  <a:pt x="192" y="423"/>
                </a:lnTo>
                <a:lnTo>
                  <a:pt x="173" y="456"/>
                </a:lnTo>
                <a:lnTo>
                  <a:pt x="156" y="491"/>
                </a:lnTo>
                <a:lnTo>
                  <a:pt x="141" y="528"/>
                </a:lnTo>
                <a:lnTo>
                  <a:pt x="128" y="566"/>
                </a:lnTo>
                <a:lnTo>
                  <a:pt x="116" y="605"/>
                </a:lnTo>
                <a:lnTo>
                  <a:pt x="107" y="647"/>
                </a:lnTo>
                <a:lnTo>
                  <a:pt x="100" y="691"/>
                </a:lnTo>
                <a:lnTo>
                  <a:pt x="96" y="738"/>
                </a:lnTo>
                <a:lnTo>
                  <a:pt x="94" y="786"/>
                </a:lnTo>
                <a:lnTo>
                  <a:pt x="96" y="837"/>
                </a:lnTo>
                <a:lnTo>
                  <a:pt x="100" y="891"/>
                </a:lnTo>
                <a:lnTo>
                  <a:pt x="100" y="891"/>
                </a:lnTo>
                <a:lnTo>
                  <a:pt x="102" y="902"/>
                </a:lnTo>
                <a:lnTo>
                  <a:pt x="106" y="916"/>
                </a:lnTo>
                <a:lnTo>
                  <a:pt x="116" y="940"/>
                </a:lnTo>
                <a:lnTo>
                  <a:pt x="129" y="968"/>
                </a:lnTo>
                <a:lnTo>
                  <a:pt x="142" y="999"/>
                </a:lnTo>
                <a:lnTo>
                  <a:pt x="148" y="1015"/>
                </a:lnTo>
                <a:lnTo>
                  <a:pt x="151" y="1031"/>
                </a:lnTo>
                <a:lnTo>
                  <a:pt x="154" y="1048"/>
                </a:lnTo>
                <a:lnTo>
                  <a:pt x="156" y="1067"/>
                </a:lnTo>
                <a:lnTo>
                  <a:pt x="154" y="1086"/>
                </a:lnTo>
                <a:lnTo>
                  <a:pt x="150" y="1107"/>
                </a:lnTo>
                <a:lnTo>
                  <a:pt x="142" y="1128"/>
                </a:lnTo>
                <a:lnTo>
                  <a:pt x="132" y="1150"/>
                </a:lnTo>
                <a:lnTo>
                  <a:pt x="132" y="1150"/>
                </a:lnTo>
                <a:lnTo>
                  <a:pt x="112" y="1188"/>
                </a:lnTo>
                <a:lnTo>
                  <a:pt x="65" y="1276"/>
                </a:lnTo>
                <a:lnTo>
                  <a:pt x="40" y="1325"/>
                </a:lnTo>
                <a:lnTo>
                  <a:pt x="19" y="1370"/>
                </a:lnTo>
                <a:lnTo>
                  <a:pt x="11" y="1391"/>
                </a:lnTo>
                <a:lnTo>
                  <a:pt x="4" y="1408"/>
                </a:lnTo>
                <a:lnTo>
                  <a:pt x="1" y="1422"/>
                </a:lnTo>
                <a:lnTo>
                  <a:pt x="0" y="1432"/>
                </a:lnTo>
                <a:lnTo>
                  <a:pt x="0" y="1432"/>
                </a:lnTo>
                <a:lnTo>
                  <a:pt x="1" y="1435"/>
                </a:lnTo>
                <a:lnTo>
                  <a:pt x="1" y="1443"/>
                </a:lnTo>
                <a:lnTo>
                  <a:pt x="5" y="1455"/>
                </a:lnTo>
                <a:lnTo>
                  <a:pt x="8" y="1462"/>
                </a:lnTo>
                <a:lnTo>
                  <a:pt x="13" y="1468"/>
                </a:lnTo>
                <a:lnTo>
                  <a:pt x="19" y="1475"/>
                </a:lnTo>
                <a:lnTo>
                  <a:pt x="26" y="1483"/>
                </a:lnTo>
                <a:lnTo>
                  <a:pt x="35" y="1489"/>
                </a:lnTo>
                <a:lnTo>
                  <a:pt x="46" y="1494"/>
                </a:lnTo>
                <a:lnTo>
                  <a:pt x="59" y="1500"/>
                </a:lnTo>
                <a:lnTo>
                  <a:pt x="74" y="1503"/>
                </a:lnTo>
                <a:lnTo>
                  <a:pt x="91" y="1506"/>
                </a:lnTo>
                <a:lnTo>
                  <a:pt x="112" y="1508"/>
                </a:lnTo>
                <a:lnTo>
                  <a:pt x="112" y="1508"/>
                </a:lnTo>
                <a:lnTo>
                  <a:pt x="116" y="1509"/>
                </a:lnTo>
                <a:lnTo>
                  <a:pt x="119" y="1512"/>
                </a:lnTo>
                <a:lnTo>
                  <a:pt x="125" y="1518"/>
                </a:lnTo>
                <a:lnTo>
                  <a:pt x="129" y="1525"/>
                </a:lnTo>
                <a:lnTo>
                  <a:pt x="132" y="1537"/>
                </a:lnTo>
                <a:lnTo>
                  <a:pt x="132" y="1553"/>
                </a:lnTo>
                <a:lnTo>
                  <a:pt x="131" y="1573"/>
                </a:lnTo>
                <a:lnTo>
                  <a:pt x="131" y="1665"/>
                </a:lnTo>
                <a:lnTo>
                  <a:pt x="131" y="1665"/>
                </a:lnTo>
                <a:lnTo>
                  <a:pt x="131" y="1669"/>
                </a:lnTo>
                <a:lnTo>
                  <a:pt x="134" y="1674"/>
                </a:lnTo>
                <a:lnTo>
                  <a:pt x="138" y="1680"/>
                </a:lnTo>
                <a:lnTo>
                  <a:pt x="145" y="1687"/>
                </a:lnTo>
                <a:lnTo>
                  <a:pt x="154" y="1694"/>
                </a:lnTo>
                <a:lnTo>
                  <a:pt x="167" y="1701"/>
                </a:lnTo>
                <a:lnTo>
                  <a:pt x="183" y="1709"/>
                </a:lnTo>
                <a:lnTo>
                  <a:pt x="183" y="1709"/>
                </a:lnTo>
                <a:lnTo>
                  <a:pt x="185" y="1710"/>
                </a:lnTo>
                <a:lnTo>
                  <a:pt x="186" y="1715"/>
                </a:lnTo>
                <a:lnTo>
                  <a:pt x="186" y="1719"/>
                </a:lnTo>
                <a:lnTo>
                  <a:pt x="185" y="1723"/>
                </a:lnTo>
                <a:lnTo>
                  <a:pt x="183" y="1729"/>
                </a:lnTo>
                <a:lnTo>
                  <a:pt x="179" y="1735"/>
                </a:lnTo>
                <a:lnTo>
                  <a:pt x="179" y="1735"/>
                </a:lnTo>
                <a:lnTo>
                  <a:pt x="175" y="1741"/>
                </a:lnTo>
                <a:lnTo>
                  <a:pt x="173" y="1748"/>
                </a:lnTo>
                <a:lnTo>
                  <a:pt x="172" y="1758"/>
                </a:lnTo>
                <a:lnTo>
                  <a:pt x="172" y="1771"/>
                </a:lnTo>
                <a:lnTo>
                  <a:pt x="176" y="1786"/>
                </a:lnTo>
                <a:lnTo>
                  <a:pt x="183" y="1805"/>
                </a:lnTo>
                <a:lnTo>
                  <a:pt x="191" y="1817"/>
                </a:lnTo>
                <a:lnTo>
                  <a:pt x="198" y="1828"/>
                </a:lnTo>
                <a:lnTo>
                  <a:pt x="198" y="1828"/>
                </a:lnTo>
                <a:lnTo>
                  <a:pt x="211" y="1846"/>
                </a:lnTo>
                <a:lnTo>
                  <a:pt x="218" y="1857"/>
                </a:lnTo>
                <a:lnTo>
                  <a:pt x="224" y="1869"/>
                </a:lnTo>
                <a:lnTo>
                  <a:pt x="228" y="1884"/>
                </a:lnTo>
                <a:lnTo>
                  <a:pt x="230" y="1900"/>
                </a:lnTo>
                <a:lnTo>
                  <a:pt x="228" y="1919"/>
                </a:lnTo>
                <a:lnTo>
                  <a:pt x="224" y="1939"/>
                </a:lnTo>
                <a:lnTo>
                  <a:pt x="224" y="1939"/>
                </a:lnTo>
                <a:lnTo>
                  <a:pt x="223" y="1957"/>
                </a:lnTo>
                <a:lnTo>
                  <a:pt x="220" y="1977"/>
                </a:lnTo>
                <a:lnTo>
                  <a:pt x="220" y="1999"/>
                </a:lnTo>
                <a:lnTo>
                  <a:pt x="221" y="2024"/>
                </a:lnTo>
                <a:lnTo>
                  <a:pt x="223" y="2035"/>
                </a:lnTo>
                <a:lnTo>
                  <a:pt x="226" y="2047"/>
                </a:lnTo>
                <a:lnTo>
                  <a:pt x="230" y="2057"/>
                </a:lnTo>
                <a:lnTo>
                  <a:pt x="234" y="2066"/>
                </a:lnTo>
                <a:lnTo>
                  <a:pt x="240" y="2075"/>
                </a:lnTo>
                <a:lnTo>
                  <a:pt x="249" y="2081"/>
                </a:lnTo>
                <a:lnTo>
                  <a:pt x="249" y="2081"/>
                </a:lnTo>
                <a:lnTo>
                  <a:pt x="250" y="2083"/>
                </a:lnTo>
                <a:lnTo>
                  <a:pt x="259" y="2089"/>
                </a:lnTo>
                <a:lnTo>
                  <a:pt x="275" y="2098"/>
                </a:lnTo>
                <a:lnTo>
                  <a:pt x="287" y="2102"/>
                </a:lnTo>
                <a:lnTo>
                  <a:pt x="300" y="2108"/>
                </a:lnTo>
                <a:lnTo>
                  <a:pt x="315" y="2113"/>
                </a:lnTo>
                <a:lnTo>
                  <a:pt x="333" y="2116"/>
                </a:lnTo>
                <a:lnTo>
                  <a:pt x="354" y="2118"/>
                </a:lnTo>
                <a:lnTo>
                  <a:pt x="379" y="2121"/>
                </a:lnTo>
                <a:lnTo>
                  <a:pt x="405" y="2121"/>
                </a:lnTo>
                <a:lnTo>
                  <a:pt x="434" y="2121"/>
                </a:lnTo>
                <a:lnTo>
                  <a:pt x="468" y="2120"/>
                </a:lnTo>
                <a:lnTo>
                  <a:pt x="506" y="2116"/>
                </a:lnTo>
                <a:lnTo>
                  <a:pt x="506" y="2116"/>
                </a:lnTo>
                <a:lnTo>
                  <a:pt x="568" y="2107"/>
                </a:lnTo>
                <a:lnTo>
                  <a:pt x="605" y="2104"/>
                </a:lnTo>
                <a:lnTo>
                  <a:pt x="624" y="2102"/>
                </a:lnTo>
                <a:lnTo>
                  <a:pt x="644" y="2102"/>
                </a:lnTo>
                <a:lnTo>
                  <a:pt x="663" y="2105"/>
                </a:lnTo>
                <a:lnTo>
                  <a:pt x="682" y="2108"/>
                </a:lnTo>
                <a:lnTo>
                  <a:pt x="702" y="2113"/>
                </a:lnTo>
                <a:lnTo>
                  <a:pt x="721" y="2120"/>
                </a:lnTo>
                <a:lnTo>
                  <a:pt x="739" y="2129"/>
                </a:lnTo>
                <a:lnTo>
                  <a:pt x="756" y="2140"/>
                </a:lnTo>
                <a:lnTo>
                  <a:pt x="772" y="2155"/>
                </a:lnTo>
                <a:lnTo>
                  <a:pt x="788" y="2171"/>
                </a:lnTo>
                <a:lnTo>
                  <a:pt x="788" y="2171"/>
                </a:lnTo>
                <a:lnTo>
                  <a:pt x="800" y="2213"/>
                </a:lnTo>
                <a:lnTo>
                  <a:pt x="810" y="2260"/>
                </a:lnTo>
                <a:lnTo>
                  <a:pt x="822" y="2318"/>
                </a:lnTo>
                <a:lnTo>
                  <a:pt x="828" y="2350"/>
                </a:lnTo>
                <a:lnTo>
                  <a:pt x="832" y="2382"/>
                </a:lnTo>
                <a:lnTo>
                  <a:pt x="835" y="2416"/>
                </a:lnTo>
                <a:lnTo>
                  <a:pt x="838" y="2449"/>
                </a:lnTo>
                <a:lnTo>
                  <a:pt x="838" y="2483"/>
                </a:lnTo>
                <a:lnTo>
                  <a:pt x="836" y="2515"/>
                </a:lnTo>
                <a:lnTo>
                  <a:pt x="832" y="2546"/>
                </a:lnTo>
                <a:lnTo>
                  <a:pt x="826" y="2575"/>
                </a:lnTo>
                <a:lnTo>
                  <a:pt x="638" y="2980"/>
                </a:lnTo>
                <a:lnTo>
                  <a:pt x="2235" y="2980"/>
                </a:lnTo>
                <a:close/>
              </a:path>
            </a:pathLst>
          </a:custGeom>
          <a:solidFill>
            <a:schemeClr val="accent4">
              <a:lumMod val="50000"/>
            </a:schemeClr>
          </a:solidFill>
          <a:ln>
            <a:noFill/>
          </a:ln>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4" name="Freeform 15"/>
          <p:cNvSpPr>
            <a:spLocks noEditPoints="1"/>
          </p:cNvSpPr>
          <p:nvPr/>
        </p:nvSpPr>
        <p:spPr bwMode="auto">
          <a:xfrm rot="17100000">
            <a:off x="5531645" y="3151981"/>
            <a:ext cx="1554162" cy="1552575"/>
          </a:xfrm>
          <a:custGeom>
            <a:avLst/>
            <a:gdLst>
              <a:gd name="T0" fmla="*/ 2349 w 4051"/>
              <a:gd name="T1" fmla="*/ 461 h 4050"/>
              <a:gd name="T2" fmla="*/ 2576 w 4051"/>
              <a:gd name="T3" fmla="*/ 526 h 4050"/>
              <a:gd name="T4" fmla="*/ 3051 w 4051"/>
              <a:gd name="T5" fmla="*/ 800 h 4050"/>
              <a:gd name="T6" fmla="*/ 3221 w 4051"/>
              <a:gd name="T7" fmla="*/ 965 h 4050"/>
              <a:gd name="T8" fmla="*/ 3509 w 4051"/>
              <a:gd name="T9" fmla="*/ 1433 h 4050"/>
              <a:gd name="T10" fmla="*/ 3557 w 4051"/>
              <a:gd name="T11" fmla="*/ 1572 h 4050"/>
              <a:gd name="T12" fmla="*/ 3607 w 4051"/>
              <a:gd name="T13" fmla="*/ 1799 h 4050"/>
              <a:gd name="T14" fmla="*/ 3589 w 4051"/>
              <a:gd name="T15" fmla="*/ 2348 h 4050"/>
              <a:gd name="T16" fmla="*/ 3524 w 4051"/>
              <a:gd name="T17" fmla="*/ 2576 h 4050"/>
              <a:gd name="T18" fmla="*/ 3250 w 4051"/>
              <a:gd name="T19" fmla="*/ 3050 h 4050"/>
              <a:gd name="T20" fmla="*/ 3085 w 4051"/>
              <a:gd name="T21" fmla="*/ 3219 h 4050"/>
              <a:gd name="T22" fmla="*/ 2617 w 4051"/>
              <a:gd name="T23" fmla="*/ 3508 h 4050"/>
              <a:gd name="T24" fmla="*/ 2480 w 4051"/>
              <a:gd name="T25" fmla="*/ 3555 h 4050"/>
              <a:gd name="T26" fmla="*/ 2255 w 4051"/>
              <a:gd name="T27" fmla="*/ 3605 h 4050"/>
              <a:gd name="T28" fmla="*/ 1704 w 4051"/>
              <a:gd name="T29" fmla="*/ 3589 h 4050"/>
              <a:gd name="T30" fmla="*/ 1477 w 4051"/>
              <a:gd name="T31" fmla="*/ 3525 h 4050"/>
              <a:gd name="T32" fmla="*/ 1001 w 4051"/>
              <a:gd name="T33" fmla="*/ 3250 h 4050"/>
              <a:gd name="T34" fmla="*/ 832 w 4051"/>
              <a:gd name="T35" fmla="*/ 3086 h 4050"/>
              <a:gd name="T36" fmla="*/ 543 w 4051"/>
              <a:gd name="T37" fmla="*/ 2616 h 4050"/>
              <a:gd name="T38" fmla="*/ 495 w 4051"/>
              <a:gd name="T39" fmla="*/ 2478 h 4050"/>
              <a:gd name="T40" fmla="*/ 445 w 4051"/>
              <a:gd name="T41" fmla="*/ 2254 h 4050"/>
              <a:gd name="T42" fmla="*/ 461 w 4051"/>
              <a:gd name="T43" fmla="*/ 1703 h 4050"/>
              <a:gd name="T44" fmla="*/ 526 w 4051"/>
              <a:gd name="T45" fmla="*/ 1477 h 4050"/>
              <a:gd name="T46" fmla="*/ 800 w 4051"/>
              <a:gd name="T47" fmla="*/ 999 h 4050"/>
              <a:gd name="T48" fmla="*/ 964 w 4051"/>
              <a:gd name="T49" fmla="*/ 831 h 4050"/>
              <a:gd name="T50" fmla="*/ 1434 w 4051"/>
              <a:gd name="T51" fmla="*/ 541 h 4050"/>
              <a:gd name="T52" fmla="*/ 1573 w 4051"/>
              <a:gd name="T53" fmla="*/ 493 h 4050"/>
              <a:gd name="T54" fmla="*/ 1800 w 4051"/>
              <a:gd name="T55" fmla="*/ 444 h 4050"/>
              <a:gd name="T56" fmla="*/ 1815 w 4051"/>
              <a:gd name="T57" fmla="*/ 1102 h 4050"/>
              <a:gd name="T58" fmla="*/ 2047 w 4051"/>
              <a:gd name="T59" fmla="*/ 1079 h 4050"/>
              <a:gd name="T60" fmla="*/ 2273 w 4051"/>
              <a:gd name="T61" fmla="*/ 1112 h 4050"/>
              <a:gd name="T62" fmla="*/ 2482 w 4051"/>
              <a:gd name="T63" fmla="*/ 1197 h 4050"/>
              <a:gd name="T64" fmla="*/ 2667 w 4051"/>
              <a:gd name="T65" fmla="*/ 1329 h 4050"/>
              <a:gd name="T66" fmla="*/ 2817 w 4051"/>
              <a:gd name="T67" fmla="*/ 1506 h 4050"/>
              <a:gd name="T68" fmla="*/ 2922 w 4051"/>
              <a:gd name="T69" fmla="*/ 1722 h 4050"/>
              <a:gd name="T70" fmla="*/ 2969 w 4051"/>
              <a:gd name="T71" fmla="*/ 1954 h 4050"/>
              <a:gd name="T72" fmla="*/ 2958 w 4051"/>
              <a:gd name="T73" fmla="*/ 2183 h 4050"/>
              <a:gd name="T74" fmla="*/ 2893 w 4051"/>
              <a:gd name="T75" fmla="*/ 2400 h 4050"/>
              <a:gd name="T76" fmla="*/ 2779 w 4051"/>
              <a:gd name="T77" fmla="*/ 2596 h 4050"/>
              <a:gd name="T78" fmla="*/ 2619 w 4051"/>
              <a:gd name="T79" fmla="*/ 2760 h 4050"/>
              <a:gd name="T80" fmla="*/ 2419 w 4051"/>
              <a:gd name="T81" fmla="*/ 2885 h 4050"/>
              <a:gd name="T82" fmla="*/ 2189 w 4051"/>
              <a:gd name="T83" fmla="*/ 2956 h 4050"/>
              <a:gd name="T84" fmla="*/ 1958 w 4051"/>
              <a:gd name="T85" fmla="*/ 2968 h 4050"/>
              <a:gd name="T86" fmla="*/ 1735 w 4051"/>
              <a:gd name="T87" fmla="*/ 2925 h 4050"/>
              <a:gd name="T88" fmla="*/ 1529 w 4051"/>
              <a:gd name="T89" fmla="*/ 2830 h 4050"/>
              <a:gd name="T90" fmla="*/ 1351 w 4051"/>
              <a:gd name="T91" fmla="*/ 2688 h 4050"/>
              <a:gd name="T92" fmla="*/ 1209 w 4051"/>
              <a:gd name="T93" fmla="*/ 2502 h 4050"/>
              <a:gd name="T94" fmla="*/ 1115 w 4051"/>
              <a:gd name="T95" fmla="*/ 2280 h 4050"/>
              <a:gd name="T96" fmla="*/ 1080 w 4051"/>
              <a:gd name="T97" fmla="*/ 2049 h 4050"/>
              <a:gd name="T98" fmla="*/ 1101 w 4051"/>
              <a:gd name="T99" fmla="*/ 1822 h 4050"/>
              <a:gd name="T100" fmla="*/ 1176 w 4051"/>
              <a:gd name="T101" fmla="*/ 1608 h 4050"/>
              <a:gd name="T102" fmla="*/ 1301 w 4051"/>
              <a:gd name="T103" fmla="*/ 1418 h 4050"/>
              <a:gd name="T104" fmla="*/ 1469 w 4051"/>
              <a:gd name="T105" fmla="*/ 1260 h 4050"/>
              <a:gd name="T106" fmla="*/ 1678 w 4051"/>
              <a:gd name="T107" fmla="*/ 1146 h 4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51" h="4050">
                <a:moveTo>
                  <a:pt x="1818" y="0"/>
                </a:moveTo>
                <a:lnTo>
                  <a:pt x="2240" y="0"/>
                </a:lnTo>
                <a:lnTo>
                  <a:pt x="2255" y="444"/>
                </a:lnTo>
                <a:lnTo>
                  <a:pt x="2302" y="452"/>
                </a:lnTo>
                <a:lnTo>
                  <a:pt x="2349" y="461"/>
                </a:lnTo>
                <a:lnTo>
                  <a:pt x="2395" y="471"/>
                </a:lnTo>
                <a:lnTo>
                  <a:pt x="2441" y="483"/>
                </a:lnTo>
                <a:lnTo>
                  <a:pt x="2487" y="495"/>
                </a:lnTo>
                <a:lnTo>
                  <a:pt x="2532" y="510"/>
                </a:lnTo>
                <a:lnTo>
                  <a:pt x="2576" y="526"/>
                </a:lnTo>
                <a:lnTo>
                  <a:pt x="2621" y="542"/>
                </a:lnTo>
                <a:lnTo>
                  <a:pt x="2857" y="166"/>
                </a:lnTo>
                <a:lnTo>
                  <a:pt x="3223" y="377"/>
                </a:lnTo>
                <a:lnTo>
                  <a:pt x="3015" y="771"/>
                </a:lnTo>
                <a:lnTo>
                  <a:pt x="3051" y="800"/>
                </a:lnTo>
                <a:lnTo>
                  <a:pt x="3087" y="831"/>
                </a:lnTo>
                <a:lnTo>
                  <a:pt x="3121" y="863"/>
                </a:lnTo>
                <a:lnTo>
                  <a:pt x="3156" y="896"/>
                </a:lnTo>
                <a:lnTo>
                  <a:pt x="3189" y="930"/>
                </a:lnTo>
                <a:lnTo>
                  <a:pt x="3221" y="965"/>
                </a:lnTo>
                <a:lnTo>
                  <a:pt x="3252" y="1001"/>
                </a:lnTo>
                <a:lnTo>
                  <a:pt x="3283" y="1039"/>
                </a:lnTo>
                <a:lnTo>
                  <a:pt x="3675" y="831"/>
                </a:lnTo>
                <a:lnTo>
                  <a:pt x="3887" y="1197"/>
                </a:lnTo>
                <a:lnTo>
                  <a:pt x="3509" y="1433"/>
                </a:lnTo>
                <a:lnTo>
                  <a:pt x="3510" y="1436"/>
                </a:lnTo>
                <a:lnTo>
                  <a:pt x="3511" y="1437"/>
                </a:lnTo>
                <a:lnTo>
                  <a:pt x="3528" y="1481"/>
                </a:lnTo>
                <a:lnTo>
                  <a:pt x="3543" y="1527"/>
                </a:lnTo>
                <a:lnTo>
                  <a:pt x="3557" y="1572"/>
                </a:lnTo>
                <a:lnTo>
                  <a:pt x="3570" y="1617"/>
                </a:lnTo>
                <a:lnTo>
                  <a:pt x="3581" y="1663"/>
                </a:lnTo>
                <a:lnTo>
                  <a:pt x="3591" y="1709"/>
                </a:lnTo>
                <a:lnTo>
                  <a:pt x="3599" y="1753"/>
                </a:lnTo>
                <a:lnTo>
                  <a:pt x="3607" y="1799"/>
                </a:lnTo>
                <a:lnTo>
                  <a:pt x="4051" y="1816"/>
                </a:lnTo>
                <a:lnTo>
                  <a:pt x="4051" y="2238"/>
                </a:lnTo>
                <a:lnTo>
                  <a:pt x="3606" y="2254"/>
                </a:lnTo>
                <a:lnTo>
                  <a:pt x="3598" y="2301"/>
                </a:lnTo>
                <a:lnTo>
                  <a:pt x="3589" y="2348"/>
                </a:lnTo>
                <a:lnTo>
                  <a:pt x="3579" y="2395"/>
                </a:lnTo>
                <a:lnTo>
                  <a:pt x="3568" y="2440"/>
                </a:lnTo>
                <a:lnTo>
                  <a:pt x="3555" y="2485"/>
                </a:lnTo>
                <a:lnTo>
                  <a:pt x="3540" y="2531"/>
                </a:lnTo>
                <a:lnTo>
                  <a:pt x="3524" y="2576"/>
                </a:lnTo>
                <a:lnTo>
                  <a:pt x="3508" y="2619"/>
                </a:lnTo>
                <a:lnTo>
                  <a:pt x="3884" y="2857"/>
                </a:lnTo>
                <a:lnTo>
                  <a:pt x="3673" y="3223"/>
                </a:lnTo>
                <a:lnTo>
                  <a:pt x="3279" y="3013"/>
                </a:lnTo>
                <a:lnTo>
                  <a:pt x="3250" y="3050"/>
                </a:lnTo>
                <a:lnTo>
                  <a:pt x="3219" y="3086"/>
                </a:lnTo>
                <a:lnTo>
                  <a:pt x="3187" y="3121"/>
                </a:lnTo>
                <a:lnTo>
                  <a:pt x="3154" y="3154"/>
                </a:lnTo>
                <a:lnTo>
                  <a:pt x="3120" y="3188"/>
                </a:lnTo>
                <a:lnTo>
                  <a:pt x="3085" y="3219"/>
                </a:lnTo>
                <a:lnTo>
                  <a:pt x="3049" y="3251"/>
                </a:lnTo>
                <a:lnTo>
                  <a:pt x="3012" y="3281"/>
                </a:lnTo>
                <a:lnTo>
                  <a:pt x="3219" y="3675"/>
                </a:lnTo>
                <a:lnTo>
                  <a:pt x="2854" y="3885"/>
                </a:lnTo>
                <a:lnTo>
                  <a:pt x="2617" y="3508"/>
                </a:lnTo>
                <a:lnTo>
                  <a:pt x="2616" y="3508"/>
                </a:lnTo>
                <a:lnTo>
                  <a:pt x="2613" y="3509"/>
                </a:lnTo>
                <a:lnTo>
                  <a:pt x="2569" y="3526"/>
                </a:lnTo>
                <a:lnTo>
                  <a:pt x="2524" y="3542"/>
                </a:lnTo>
                <a:lnTo>
                  <a:pt x="2480" y="3555"/>
                </a:lnTo>
                <a:lnTo>
                  <a:pt x="2434" y="3568"/>
                </a:lnTo>
                <a:lnTo>
                  <a:pt x="2390" y="3580"/>
                </a:lnTo>
                <a:lnTo>
                  <a:pt x="2345" y="3590"/>
                </a:lnTo>
                <a:lnTo>
                  <a:pt x="2300" y="3598"/>
                </a:lnTo>
                <a:lnTo>
                  <a:pt x="2255" y="3605"/>
                </a:lnTo>
                <a:lnTo>
                  <a:pt x="2240" y="4050"/>
                </a:lnTo>
                <a:lnTo>
                  <a:pt x="1812" y="4050"/>
                </a:lnTo>
                <a:lnTo>
                  <a:pt x="1796" y="3605"/>
                </a:lnTo>
                <a:lnTo>
                  <a:pt x="1749" y="3598"/>
                </a:lnTo>
                <a:lnTo>
                  <a:pt x="1704" y="3589"/>
                </a:lnTo>
                <a:lnTo>
                  <a:pt x="1658" y="3579"/>
                </a:lnTo>
                <a:lnTo>
                  <a:pt x="1612" y="3567"/>
                </a:lnTo>
                <a:lnTo>
                  <a:pt x="1567" y="3554"/>
                </a:lnTo>
                <a:lnTo>
                  <a:pt x="1522" y="3539"/>
                </a:lnTo>
                <a:lnTo>
                  <a:pt x="1477" y="3525"/>
                </a:lnTo>
                <a:lnTo>
                  <a:pt x="1434" y="3508"/>
                </a:lnTo>
                <a:lnTo>
                  <a:pt x="1198" y="3885"/>
                </a:lnTo>
                <a:lnTo>
                  <a:pt x="828" y="3671"/>
                </a:lnTo>
                <a:lnTo>
                  <a:pt x="1037" y="3279"/>
                </a:lnTo>
                <a:lnTo>
                  <a:pt x="1001" y="3250"/>
                </a:lnTo>
                <a:lnTo>
                  <a:pt x="965" y="3218"/>
                </a:lnTo>
                <a:lnTo>
                  <a:pt x="930" y="3187"/>
                </a:lnTo>
                <a:lnTo>
                  <a:pt x="897" y="3154"/>
                </a:lnTo>
                <a:lnTo>
                  <a:pt x="864" y="3121"/>
                </a:lnTo>
                <a:lnTo>
                  <a:pt x="832" y="3086"/>
                </a:lnTo>
                <a:lnTo>
                  <a:pt x="802" y="3050"/>
                </a:lnTo>
                <a:lnTo>
                  <a:pt x="771" y="3013"/>
                </a:lnTo>
                <a:lnTo>
                  <a:pt x="379" y="3223"/>
                </a:lnTo>
                <a:lnTo>
                  <a:pt x="165" y="2852"/>
                </a:lnTo>
                <a:lnTo>
                  <a:pt x="543" y="2616"/>
                </a:lnTo>
                <a:lnTo>
                  <a:pt x="542" y="2614"/>
                </a:lnTo>
                <a:lnTo>
                  <a:pt x="541" y="2612"/>
                </a:lnTo>
                <a:lnTo>
                  <a:pt x="524" y="2568"/>
                </a:lnTo>
                <a:lnTo>
                  <a:pt x="508" y="2523"/>
                </a:lnTo>
                <a:lnTo>
                  <a:pt x="495" y="2478"/>
                </a:lnTo>
                <a:lnTo>
                  <a:pt x="481" y="2434"/>
                </a:lnTo>
                <a:lnTo>
                  <a:pt x="470" y="2389"/>
                </a:lnTo>
                <a:lnTo>
                  <a:pt x="461" y="2344"/>
                </a:lnTo>
                <a:lnTo>
                  <a:pt x="452" y="2298"/>
                </a:lnTo>
                <a:lnTo>
                  <a:pt x="445" y="2254"/>
                </a:lnTo>
                <a:lnTo>
                  <a:pt x="0" y="2238"/>
                </a:lnTo>
                <a:lnTo>
                  <a:pt x="0" y="1812"/>
                </a:lnTo>
                <a:lnTo>
                  <a:pt x="445" y="1796"/>
                </a:lnTo>
                <a:lnTo>
                  <a:pt x="452" y="1749"/>
                </a:lnTo>
                <a:lnTo>
                  <a:pt x="461" y="1703"/>
                </a:lnTo>
                <a:lnTo>
                  <a:pt x="471" y="1657"/>
                </a:lnTo>
                <a:lnTo>
                  <a:pt x="484" y="1611"/>
                </a:lnTo>
                <a:lnTo>
                  <a:pt x="496" y="1565"/>
                </a:lnTo>
                <a:lnTo>
                  <a:pt x="511" y="1521"/>
                </a:lnTo>
                <a:lnTo>
                  <a:pt x="526" y="1477"/>
                </a:lnTo>
                <a:lnTo>
                  <a:pt x="543" y="1433"/>
                </a:lnTo>
                <a:lnTo>
                  <a:pt x="165" y="1197"/>
                </a:lnTo>
                <a:lnTo>
                  <a:pt x="379" y="827"/>
                </a:lnTo>
                <a:lnTo>
                  <a:pt x="771" y="1036"/>
                </a:lnTo>
                <a:lnTo>
                  <a:pt x="800" y="999"/>
                </a:lnTo>
                <a:lnTo>
                  <a:pt x="832" y="964"/>
                </a:lnTo>
                <a:lnTo>
                  <a:pt x="863" y="930"/>
                </a:lnTo>
                <a:lnTo>
                  <a:pt x="896" y="896"/>
                </a:lnTo>
                <a:lnTo>
                  <a:pt x="929" y="864"/>
                </a:lnTo>
                <a:lnTo>
                  <a:pt x="964" y="831"/>
                </a:lnTo>
                <a:lnTo>
                  <a:pt x="1000" y="800"/>
                </a:lnTo>
                <a:lnTo>
                  <a:pt x="1037" y="771"/>
                </a:lnTo>
                <a:lnTo>
                  <a:pt x="828" y="377"/>
                </a:lnTo>
                <a:lnTo>
                  <a:pt x="1198" y="164"/>
                </a:lnTo>
                <a:lnTo>
                  <a:pt x="1434" y="541"/>
                </a:lnTo>
                <a:lnTo>
                  <a:pt x="1436" y="540"/>
                </a:lnTo>
                <a:lnTo>
                  <a:pt x="1438" y="540"/>
                </a:lnTo>
                <a:lnTo>
                  <a:pt x="1483" y="522"/>
                </a:lnTo>
                <a:lnTo>
                  <a:pt x="1528" y="508"/>
                </a:lnTo>
                <a:lnTo>
                  <a:pt x="1573" y="493"/>
                </a:lnTo>
                <a:lnTo>
                  <a:pt x="1618" y="481"/>
                </a:lnTo>
                <a:lnTo>
                  <a:pt x="1663" y="470"/>
                </a:lnTo>
                <a:lnTo>
                  <a:pt x="1709" y="460"/>
                </a:lnTo>
                <a:lnTo>
                  <a:pt x="1755" y="451"/>
                </a:lnTo>
                <a:lnTo>
                  <a:pt x="1800" y="444"/>
                </a:lnTo>
                <a:lnTo>
                  <a:pt x="1818" y="0"/>
                </a:lnTo>
                <a:close/>
                <a:moveTo>
                  <a:pt x="1678" y="1146"/>
                </a:moveTo>
                <a:lnTo>
                  <a:pt x="1724" y="1129"/>
                </a:lnTo>
                <a:lnTo>
                  <a:pt x="1770" y="1114"/>
                </a:lnTo>
                <a:lnTo>
                  <a:pt x="1815" y="1102"/>
                </a:lnTo>
                <a:lnTo>
                  <a:pt x="1862" y="1093"/>
                </a:lnTo>
                <a:lnTo>
                  <a:pt x="1908" y="1086"/>
                </a:lnTo>
                <a:lnTo>
                  <a:pt x="1955" y="1081"/>
                </a:lnTo>
                <a:lnTo>
                  <a:pt x="2001" y="1079"/>
                </a:lnTo>
                <a:lnTo>
                  <a:pt x="2047" y="1079"/>
                </a:lnTo>
                <a:lnTo>
                  <a:pt x="2093" y="1081"/>
                </a:lnTo>
                <a:lnTo>
                  <a:pt x="2139" y="1085"/>
                </a:lnTo>
                <a:lnTo>
                  <a:pt x="2184" y="1092"/>
                </a:lnTo>
                <a:lnTo>
                  <a:pt x="2228" y="1101"/>
                </a:lnTo>
                <a:lnTo>
                  <a:pt x="2273" y="1112"/>
                </a:lnTo>
                <a:lnTo>
                  <a:pt x="2317" y="1124"/>
                </a:lnTo>
                <a:lnTo>
                  <a:pt x="2359" y="1140"/>
                </a:lnTo>
                <a:lnTo>
                  <a:pt x="2402" y="1157"/>
                </a:lnTo>
                <a:lnTo>
                  <a:pt x="2442" y="1176"/>
                </a:lnTo>
                <a:lnTo>
                  <a:pt x="2482" y="1197"/>
                </a:lnTo>
                <a:lnTo>
                  <a:pt x="2523" y="1220"/>
                </a:lnTo>
                <a:lnTo>
                  <a:pt x="2561" y="1244"/>
                </a:lnTo>
                <a:lnTo>
                  <a:pt x="2598" y="1271"/>
                </a:lnTo>
                <a:lnTo>
                  <a:pt x="2634" y="1299"/>
                </a:lnTo>
                <a:lnTo>
                  <a:pt x="2667" y="1329"/>
                </a:lnTo>
                <a:lnTo>
                  <a:pt x="2701" y="1362"/>
                </a:lnTo>
                <a:lnTo>
                  <a:pt x="2732" y="1395"/>
                </a:lnTo>
                <a:lnTo>
                  <a:pt x="2762" y="1431"/>
                </a:lnTo>
                <a:lnTo>
                  <a:pt x="2790" y="1468"/>
                </a:lnTo>
                <a:lnTo>
                  <a:pt x="2817" y="1506"/>
                </a:lnTo>
                <a:lnTo>
                  <a:pt x="2842" y="1546"/>
                </a:lnTo>
                <a:lnTo>
                  <a:pt x="2865" y="1589"/>
                </a:lnTo>
                <a:lnTo>
                  <a:pt x="2886" y="1631"/>
                </a:lnTo>
                <a:lnTo>
                  <a:pt x="2905" y="1676"/>
                </a:lnTo>
                <a:lnTo>
                  <a:pt x="2922" y="1722"/>
                </a:lnTo>
                <a:lnTo>
                  <a:pt x="2936" y="1768"/>
                </a:lnTo>
                <a:lnTo>
                  <a:pt x="2948" y="1815"/>
                </a:lnTo>
                <a:lnTo>
                  <a:pt x="2957" y="1861"/>
                </a:lnTo>
                <a:lnTo>
                  <a:pt x="2965" y="1908"/>
                </a:lnTo>
                <a:lnTo>
                  <a:pt x="2969" y="1954"/>
                </a:lnTo>
                <a:lnTo>
                  <a:pt x="2971" y="2001"/>
                </a:lnTo>
                <a:lnTo>
                  <a:pt x="2971" y="2047"/>
                </a:lnTo>
                <a:lnTo>
                  <a:pt x="2969" y="2092"/>
                </a:lnTo>
                <a:lnTo>
                  <a:pt x="2965" y="2138"/>
                </a:lnTo>
                <a:lnTo>
                  <a:pt x="2958" y="2183"/>
                </a:lnTo>
                <a:lnTo>
                  <a:pt x="2949" y="2228"/>
                </a:lnTo>
                <a:lnTo>
                  <a:pt x="2939" y="2271"/>
                </a:lnTo>
                <a:lnTo>
                  <a:pt x="2926" y="2315"/>
                </a:lnTo>
                <a:lnTo>
                  <a:pt x="2911" y="2359"/>
                </a:lnTo>
                <a:lnTo>
                  <a:pt x="2893" y="2400"/>
                </a:lnTo>
                <a:lnTo>
                  <a:pt x="2874" y="2442"/>
                </a:lnTo>
                <a:lnTo>
                  <a:pt x="2854" y="2482"/>
                </a:lnTo>
                <a:lnTo>
                  <a:pt x="2830" y="2521"/>
                </a:lnTo>
                <a:lnTo>
                  <a:pt x="2806" y="2559"/>
                </a:lnTo>
                <a:lnTo>
                  <a:pt x="2779" y="2596"/>
                </a:lnTo>
                <a:lnTo>
                  <a:pt x="2751" y="2632"/>
                </a:lnTo>
                <a:lnTo>
                  <a:pt x="2721" y="2666"/>
                </a:lnTo>
                <a:lnTo>
                  <a:pt x="2688" y="2699"/>
                </a:lnTo>
                <a:lnTo>
                  <a:pt x="2655" y="2731"/>
                </a:lnTo>
                <a:lnTo>
                  <a:pt x="2619" y="2760"/>
                </a:lnTo>
                <a:lnTo>
                  <a:pt x="2582" y="2790"/>
                </a:lnTo>
                <a:lnTo>
                  <a:pt x="2544" y="2816"/>
                </a:lnTo>
                <a:lnTo>
                  <a:pt x="2504" y="2841"/>
                </a:lnTo>
                <a:lnTo>
                  <a:pt x="2461" y="2863"/>
                </a:lnTo>
                <a:lnTo>
                  <a:pt x="2419" y="2885"/>
                </a:lnTo>
                <a:lnTo>
                  <a:pt x="2374" y="2904"/>
                </a:lnTo>
                <a:lnTo>
                  <a:pt x="2328" y="2921"/>
                </a:lnTo>
                <a:lnTo>
                  <a:pt x="2282" y="2935"/>
                </a:lnTo>
                <a:lnTo>
                  <a:pt x="2235" y="2946"/>
                </a:lnTo>
                <a:lnTo>
                  <a:pt x="2189" y="2956"/>
                </a:lnTo>
                <a:lnTo>
                  <a:pt x="2143" y="2963"/>
                </a:lnTo>
                <a:lnTo>
                  <a:pt x="2096" y="2968"/>
                </a:lnTo>
                <a:lnTo>
                  <a:pt x="2050" y="2970"/>
                </a:lnTo>
                <a:lnTo>
                  <a:pt x="2003" y="2970"/>
                </a:lnTo>
                <a:lnTo>
                  <a:pt x="1958" y="2968"/>
                </a:lnTo>
                <a:lnTo>
                  <a:pt x="1913" y="2964"/>
                </a:lnTo>
                <a:lnTo>
                  <a:pt x="1867" y="2957"/>
                </a:lnTo>
                <a:lnTo>
                  <a:pt x="1822" y="2948"/>
                </a:lnTo>
                <a:lnTo>
                  <a:pt x="1779" y="2937"/>
                </a:lnTo>
                <a:lnTo>
                  <a:pt x="1735" y="2925"/>
                </a:lnTo>
                <a:lnTo>
                  <a:pt x="1692" y="2909"/>
                </a:lnTo>
                <a:lnTo>
                  <a:pt x="1650" y="2893"/>
                </a:lnTo>
                <a:lnTo>
                  <a:pt x="1608" y="2874"/>
                </a:lnTo>
                <a:lnTo>
                  <a:pt x="1568" y="2852"/>
                </a:lnTo>
                <a:lnTo>
                  <a:pt x="1529" y="2830"/>
                </a:lnTo>
                <a:lnTo>
                  <a:pt x="1491" y="2805"/>
                </a:lnTo>
                <a:lnTo>
                  <a:pt x="1454" y="2778"/>
                </a:lnTo>
                <a:lnTo>
                  <a:pt x="1418" y="2749"/>
                </a:lnTo>
                <a:lnTo>
                  <a:pt x="1383" y="2719"/>
                </a:lnTo>
                <a:lnTo>
                  <a:pt x="1351" y="2688"/>
                </a:lnTo>
                <a:lnTo>
                  <a:pt x="1320" y="2654"/>
                </a:lnTo>
                <a:lnTo>
                  <a:pt x="1289" y="2618"/>
                </a:lnTo>
                <a:lnTo>
                  <a:pt x="1260" y="2581"/>
                </a:lnTo>
                <a:lnTo>
                  <a:pt x="1235" y="2542"/>
                </a:lnTo>
                <a:lnTo>
                  <a:pt x="1209" y="2502"/>
                </a:lnTo>
                <a:lnTo>
                  <a:pt x="1187" y="2461"/>
                </a:lnTo>
                <a:lnTo>
                  <a:pt x="1165" y="2417"/>
                </a:lnTo>
                <a:lnTo>
                  <a:pt x="1146" y="2372"/>
                </a:lnTo>
                <a:lnTo>
                  <a:pt x="1129" y="2326"/>
                </a:lnTo>
                <a:lnTo>
                  <a:pt x="1115" y="2280"/>
                </a:lnTo>
                <a:lnTo>
                  <a:pt x="1104" y="2235"/>
                </a:lnTo>
                <a:lnTo>
                  <a:pt x="1094" y="2189"/>
                </a:lnTo>
                <a:lnTo>
                  <a:pt x="1087" y="2142"/>
                </a:lnTo>
                <a:lnTo>
                  <a:pt x="1082" y="2096"/>
                </a:lnTo>
                <a:lnTo>
                  <a:pt x="1080" y="2049"/>
                </a:lnTo>
                <a:lnTo>
                  <a:pt x="1080" y="2003"/>
                </a:lnTo>
                <a:lnTo>
                  <a:pt x="1082" y="1957"/>
                </a:lnTo>
                <a:lnTo>
                  <a:pt x="1087" y="1911"/>
                </a:lnTo>
                <a:lnTo>
                  <a:pt x="1094" y="1866"/>
                </a:lnTo>
                <a:lnTo>
                  <a:pt x="1101" y="1822"/>
                </a:lnTo>
                <a:lnTo>
                  <a:pt x="1113" y="1777"/>
                </a:lnTo>
                <a:lnTo>
                  <a:pt x="1126" y="1733"/>
                </a:lnTo>
                <a:lnTo>
                  <a:pt x="1141" y="1691"/>
                </a:lnTo>
                <a:lnTo>
                  <a:pt x="1157" y="1649"/>
                </a:lnTo>
                <a:lnTo>
                  <a:pt x="1176" y="1608"/>
                </a:lnTo>
                <a:lnTo>
                  <a:pt x="1198" y="1568"/>
                </a:lnTo>
                <a:lnTo>
                  <a:pt x="1220" y="1528"/>
                </a:lnTo>
                <a:lnTo>
                  <a:pt x="1246" y="1490"/>
                </a:lnTo>
                <a:lnTo>
                  <a:pt x="1272" y="1453"/>
                </a:lnTo>
                <a:lnTo>
                  <a:pt x="1301" y="1418"/>
                </a:lnTo>
                <a:lnTo>
                  <a:pt x="1331" y="1383"/>
                </a:lnTo>
                <a:lnTo>
                  <a:pt x="1362" y="1349"/>
                </a:lnTo>
                <a:lnTo>
                  <a:pt x="1397" y="1318"/>
                </a:lnTo>
                <a:lnTo>
                  <a:pt x="1432" y="1288"/>
                </a:lnTo>
                <a:lnTo>
                  <a:pt x="1469" y="1260"/>
                </a:lnTo>
                <a:lnTo>
                  <a:pt x="1508" y="1233"/>
                </a:lnTo>
                <a:lnTo>
                  <a:pt x="1548" y="1208"/>
                </a:lnTo>
                <a:lnTo>
                  <a:pt x="1589" y="1185"/>
                </a:lnTo>
                <a:lnTo>
                  <a:pt x="1633" y="1165"/>
                </a:lnTo>
                <a:lnTo>
                  <a:pt x="1678" y="1146"/>
                </a:lnTo>
                <a:close/>
              </a:path>
            </a:pathLst>
          </a:custGeom>
          <a:solidFill>
            <a:schemeClr val="bg1"/>
          </a:solidFill>
          <a:ln>
            <a:noFill/>
          </a:ln>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5" name="Freeform 16"/>
          <p:cNvSpPr>
            <a:spLocks noEditPoints="1"/>
          </p:cNvSpPr>
          <p:nvPr/>
        </p:nvSpPr>
        <p:spPr bwMode="auto">
          <a:xfrm rot="17100000">
            <a:off x="6534150" y="2487613"/>
            <a:ext cx="1017587" cy="1017588"/>
          </a:xfrm>
          <a:custGeom>
            <a:avLst/>
            <a:gdLst>
              <a:gd name="T0" fmla="*/ 1274 w 2651"/>
              <a:gd name="T1" fmla="*/ 2321 h 2651"/>
              <a:gd name="T2" fmla="*/ 1111 w 2651"/>
              <a:gd name="T3" fmla="*/ 2300 h 2651"/>
              <a:gd name="T4" fmla="*/ 955 w 2651"/>
              <a:gd name="T5" fmla="*/ 2251 h 2651"/>
              <a:gd name="T6" fmla="*/ 556 w 2651"/>
              <a:gd name="T7" fmla="*/ 1959 h 2651"/>
              <a:gd name="T8" fmla="*/ 459 w 2651"/>
              <a:gd name="T9" fmla="*/ 1817 h 2651"/>
              <a:gd name="T10" fmla="*/ 75 w 2651"/>
              <a:gd name="T11" fmla="*/ 1765 h 2651"/>
              <a:gd name="T12" fmla="*/ 338 w 2651"/>
              <a:gd name="T13" fmla="*/ 1192 h 2651"/>
              <a:gd name="T14" fmla="*/ 373 w 2651"/>
              <a:gd name="T15" fmla="*/ 1032 h 2651"/>
              <a:gd name="T16" fmla="*/ 375 w 2651"/>
              <a:gd name="T17" fmla="*/ 402 h 2651"/>
              <a:gd name="T18" fmla="*/ 764 w 2651"/>
              <a:gd name="T19" fmla="*/ 501 h 2651"/>
              <a:gd name="T20" fmla="*/ 903 w 2651"/>
              <a:gd name="T21" fmla="*/ 423 h 2651"/>
              <a:gd name="T22" fmla="*/ 1378 w 2651"/>
              <a:gd name="T23" fmla="*/ 330 h 2651"/>
              <a:gd name="T24" fmla="*/ 1542 w 2651"/>
              <a:gd name="T25" fmla="*/ 352 h 2651"/>
              <a:gd name="T26" fmla="*/ 1700 w 2651"/>
              <a:gd name="T27" fmla="*/ 402 h 2651"/>
              <a:gd name="T28" fmla="*/ 2096 w 2651"/>
              <a:gd name="T29" fmla="*/ 692 h 2651"/>
              <a:gd name="T30" fmla="*/ 2195 w 2651"/>
              <a:gd name="T31" fmla="*/ 835 h 2651"/>
              <a:gd name="T32" fmla="*/ 2577 w 2651"/>
              <a:gd name="T33" fmla="*/ 891 h 2651"/>
              <a:gd name="T34" fmla="*/ 2314 w 2651"/>
              <a:gd name="T35" fmla="*/ 1459 h 2651"/>
              <a:gd name="T36" fmla="*/ 2279 w 2651"/>
              <a:gd name="T37" fmla="*/ 1621 h 2651"/>
              <a:gd name="T38" fmla="*/ 2277 w 2651"/>
              <a:gd name="T39" fmla="*/ 2249 h 2651"/>
              <a:gd name="T40" fmla="*/ 1888 w 2651"/>
              <a:gd name="T41" fmla="*/ 2149 h 2651"/>
              <a:gd name="T42" fmla="*/ 1751 w 2651"/>
              <a:gd name="T43" fmla="*/ 2227 h 2651"/>
              <a:gd name="T44" fmla="*/ 1378 w 2651"/>
              <a:gd name="T45" fmla="*/ 820 h 2651"/>
              <a:gd name="T46" fmla="*/ 1477 w 2651"/>
              <a:gd name="T47" fmla="*/ 840 h 2651"/>
              <a:gd name="T48" fmla="*/ 1568 w 2651"/>
              <a:gd name="T49" fmla="*/ 880 h 2651"/>
              <a:gd name="T50" fmla="*/ 1649 w 2651"/>
              <a:gd name="T51" fmla="*/ 934 h 2651"/>
              <a:gd name="T52" fmla="*/ 1718 w 2651"/>
              <a:gd name="T53" fmla="*/ 1003 h 2651"/>
              <a:gd name="T54" fmla="*/ 1773 w 2651"/>
              <a:gd name="T55" fmla="*/ 1083 h 2651"/>
              <a:gd name="T56" fmla="*/ 1811 w 2651"/>
              <a:gd name="T57" fmla="*/ 1175 h 2651"/>
              <a:gd name="T58" fmla="*/ 1831 w 2651"/>
              <a:gd name="T59" fmla="*/ 1273 h 2651"/>
              <a:gd name="T60" fmla="*/ 1831 w 2651"/>
              <a:gd name="T61" fmla="*/ 1378 h 2651"/>
              <a:gd name="T62" fmla="*/ 1811 w 2651"/>
              <a:gd name="T63" fmla="*/ 1476 h 2651"/>
              <a:gd name="T64" fmla="*/ 1773 w 2651"/>
              <a:gd name="T65" fmla="*/ 1568 h 2651"/>
              <a:gd name="T66" fmla="*/ 1718 w 2651"/>
              <a:gd name="T67" fmla="*/ 1648 h 2651"/>
              <a:gd name="T68" fmla="*/ 1649 w 2651"/>
              <a:gd name="T69" fmla="*/ 1718 h 2651"/>
              <a:gd name="T70" fmla="*/ 1568 w 2651"/>
              <a:gd name="T71" fmla="*/ 1771 h 2651"/>
              <a:gd name="T72" fmla="*/ 1477 w 2651"/>
              <a:gd name="T73" fmla="*/ 1811 h 2651"/>
              <a:gd name="T74" fmla="*/ 1378 w 2651"/>
              <a:gd name="T75" fmla="*/ 1831 h 2651"/>
              <a:gd name="T76" fmla="*/ 1274 w 2651"/>
              <a:gd name="T77" fmla="*/ 1831 h 2651"/>
              <a:gd name="T78" fmla="*/ 1175 w 2651"/>
              <a:gd name="T79" fmla="*/ 1811 h 2651"/>
              <a:gd name="T80" fmla="*/ 1085 w 2651"/>
              <a:gd name="T81" fmla="*/ 1771 h 2651"/>
              <a:gd name="T82" fmla="*/ 1003 w 2651"/>
              <a:gd name="T83" fmla="*/ 1718 h 2651"/>
              <a:gd name="T84" fmla="*/ 935 w 2651"/>
              <a:gd name="T85" fmla="*/ 1648 h 2651"/>
              <a:gd name="T86" fmla="*/ 880 w 2651"/>
              <a:gd name="T87" fmla="*/ 1568 h 2651"/>
              <a:gd name="T88" fmla="*/ 842 w 2651"/>
              <a:gd name="T89" fmla="*/ 1476 h 2651"/>
              <a:gd name="T90" fmla="*/ 820 w 2651"/>
              <a:gd name="T91" fmla="*/ 1378 h 2651"/>
              <a:gd name="T92" fmla="*/ 820 w 2651"/>
              <a:gd name="T93" fmla="*/ 1273 h 2651"/>
              <a:gd name="T94" fmla="*/ 842 w 2651"/>
              <a:gd name="T95" fmla="*/ 1175 h 2651"/>
              <a:gd name="T96" fmla="*/ 880 w 2651"/>
              <a:gd name="T97" fmla="*/ 1083 h 2651"/>
              <a:gd name="T98" fmla="*/ 935 w 2651"/>
              <a:gd name="T99" fmla="*/ 1003 h 2651"/>
              <a:gd name="T100" fmla="*/ 1003 w 2651"/>
              <a:gd name="T101" fmla="*/ 934 h 2651"/>
              <a:gd name="T102" fmla="*/ 1085 w 2651"/>
              <a:gd name="T103" fmla="*/ 880 h 2651"/>
              <a:gd name="T104" fmla="*/ 1175 w 2651"/>
              <a:gd name="T105" fmla="*/ 840 h 2651"/>
              <a:gd name="T106" fmla="*/ 1274 w 2651"/>
              <a:gd name="T107" fmla="*/ 82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51" h="2651">
                <a:moveTo>
                  <a:pt x="1718" y="2243"/>
                </a:moveTo>
                <a:lnTo>
                  <a:pt x="1765" y="2576"/>
                </a:lnTo>
                <a:lnTo>
                  <a:pt x="1345" y="2651"/>
                </a:lnTo>
                <a:lnTo>
                  <a:pt x="1274" y="2321"/>
                </a:lnTo>
                <a:lnTo>
                  <a:pt x="1233" y="2319"/>
                </a:lnTo>
                <a:lnTo>
                  <a:pt x="1192" y="2313"/>
                </a:lnTo>
                <a:lnTo>
                  <a:pt x="1152" y="2307"/>
                </a:lnTo>
                <a:lnTo>
                  <a:pt x="1111" y="2300"/>
                </a:lnTo>
                <a:lnTo>
                  <a:pt x="1072" y="2290"/>
                </a:lnTo>
                <a:lnTo>
                  <a:pt x="1032" y="2278"/>
                </a:lnTo>
                <a:lnTo>
                  <a:pt x="994" y="2265"/>
                </a:lnTo>
                <a:lnTo>
                  <a:pt x="955" y="2251"/>
                </a:lnTo>
                <a:lnTo>
                  <a:pt x="752" y="2520"/>
                </a:lnTo>
                <a:lnTo>
                  <a:pt x="402" y="2276"/>
                </a:lnTo>
                <a:lnTo>
                  <a:pt x="585" y="1993"/>
                </a:lnTo>
                <a:lnTo>
                  <a:pt x="556" y="1959"/>
                </a:lnTo>
                <a:lnTo>
                  <a:pt x="528" y="1924"/>
                </a:lnTo>
                <a:lnTo>
                  <a:pt x="503" y="1888"/>
                </a:lnTo>
                <a:lnTo>
                  <a:pt x="478" y="1850"/>
                </a:lnTo>
                <a:lnTo>
                  <a:pt x="459" y="1817"/>
                </a:lnTo>
                <a:lnTo>
                  <a:pt x="441" y="1784"/>
                </a:lnTo>
                <a:lnTo>
                  <a:pt x="424" y="1751"/>
                </a:lnTo>
                <a:lnTo>
                  <a:pt x="409" y="1718"/>
                </a:lnTo>
                <a:lnTo>
                  <a:pt x="75" y="1765"/>
                </a:lnTo>
                <a:lnTo>
                  <a:pt x="0" y="1344"/>
                </a:lnTo>
                <a:lnTo>
                  <a:pt x="330" y="1273"/>
                </a:lnTo>
                <a:lnTo>
                  <a:pt x="334" y="1233"/>
                </a:lnTo>
                <a:lnTo>
                  <a:pt x="338" y="1192"/>
                </a:lnTo>
                <a:lnTo>
                  <a:pt x="345" y="1151"/>
                </a:lnTo>
                <a:lnTo>
                  <a:pt x="353" y="1111"/>
                </a:lnTo>
                <a:lnTo>
                  <a:pt x="362" y="1071"/>
                </a:lnTo>
                <a:lnTo>
                  <a:pt x="373" y="1032"/>
                </a:lnTo>
                <a:lnTo>
                  <a:pt x="386" y="993"/>
                </a:lnTo>
                <a:lnTo>
                  <a:pt x="401" y="955"/>
                </a:lnTo>
                <a:lnTo>
                  <a:pt x="131" y="752"/>
                </a:lnTo>
                <a:lnTo>
                  <a:pt x="375" y="402"/>
                </a:lnTo>
                <a:lnTo>
                  <a:pt x="658" y="584"/>
                </a:lnTo>
                <a:lnTo>
                  <a:pt x="692" y="556"/>
                </a:lnTo>
                <a:lnTo>
                  <a:pt x="728" y="528"/>
                </a:lnTo>
                <a:lnTo>
                  <a:pt x="764" y="501"/>
                </a:lnTo>
                <a:lnTo>
                  <a:pt x="802" y="477"/>
                </a:lnTo>
                <a:lnTo>
                  <a:pt x="835" y="458"/>
                </a:lnTo>
                <a:lnTo>
                  <a:pt x="869" y="440"/>
                </a:lnTo>
                <a:lnTo>
                  <a:pt x="903" y="423"/>
                </a:lnTo>
                <a:lnTo>
                  <a:pt x="937" y="407"/>
                </a:lnTo>
                <a:lnTo>
                  <a:pt x="891" y="74"/>
                </a:lnTo>
                <a:lnTo>
                  <a:pt x="1306" y="0"/>
                </a:lnTo>
                <a:lnTo>
                  <a:pt x="1378" y="330"/>
                </a:lnTo>
                <a:lnTo>
                  <a:pt x="1419" y="332"/>
                </a:lnTo>
                <a:lnTo>
                  <a:pt x="1461" y="338"/>
                </a:lnTo>
                <a:lnTo>
                  <a:pt x="1501" y="343"/>
                </a:lnTo>
                <a:lnTo>
                  <a:pt x="1542" y="352"/>
                </a:lnTo>
                <a:lnTo>
                  <a:pt x="1582" y="363"/>
                </a:lnTo>
                <a:lnTo>
                  <a:pt x="1622" y="374"/>
                </a:lnTo>
                <a:lnTo>
                  <a:pt x="1662" y="387"/>
                </a:lnTo>
                <a:lnTo>
                  <a:pt x="1700" y="402"/>
                </a:lnTo>
                <a:lnTo>
                  <a:pt x="1904" y="133"/>
                </a:lnTo>
                <a:lnTo>
                  <a:pt x="2249" y="375"/>
                </a:lnTo>
                <a:lnTo>
                  <a:pt x="2067" y="658"/>
                </a:lnTo>
                <a:lnTo>
                  <a:pt x="2096" y="692"/>
                </a:lnTo>
                <a:lnTo>
                  <a:pt x="2123" y="726"/>
                </a:lnTo>
                <a:lnTo>
                  <a:pt x="2150" y="763"/>
                </a:lnTo>
                <a:lnTo>
                  <a:pt x="2174" y="801"/>
                </a:lnTo>
                <a:lnTo>
                  <a:pt x="2195" y="835"/>
                </a:lnTo>
                <a:lnTo>
                  <a:pt x="2213" y="868"/>
                </a:lnTo>
                <a:lnTo>
                  <a:pt x="2229" y="902"/>
                </a:lnTo>
                <a:lnTo>
                  <a:pt x="2245" y="937"/>
                </a:lnTo>
                <a:lnTo>
                  <a:pt x="2577" y="891"/>
                </a:lnTo>
                <a:lnTo>
                  <a:pt x="2651" y="1306"/>
                </a:lnTo>
                <a:lnTo>
                  <a:pt x="2322" y="1376"/>
                </a:lnTo>
                <a:lnTo>
                  <a:pt x="2319" y="1419"/>
                </a:lnTo>
                <a:lnTo>
                  <a:pt x="2314" y="1459"/>
                </a:lnTo>
                <a:lnTo>
                  <a:pt x="2308" y="1501"/>
                </a:lnTo>
                <a:lnTo>
                  <a:pt x="2300" y="1541"/>
                </a:lnTo>
                <a:lnTo>
                  <a:pt x="2290" y="1582"/>
                </a:lnTo>
                <a:lnTo>
                  <a:pt x="2279" y="1621"/>
                </a:lnTo>
                <a:lnTo>
                  <a:pt x="2265" y="1661"/>
                </a:lnTo>
                <a:lnTo>
                  <a:pt x="2251" y="1700"/>
                </a:lnTo>
                <a:lnTo>
                  <a:pt x="2518" y="1902"/>
                </a:lnTo>
                <a:lnTo>
                  <a:pt x="2277" y="2249"/>
                </a:lnTo>
                <a:lnTo>
                  <a:pt x="1994" y="2066"/>
                </a:lnTo>
                <a:lnTo>
                  <a:pt x="1961" y="2095"/>
                </a:lnTo>
                <a:lnTo>
                  <a:pt x="1925" y="2123"/>
                </a:lnTo>
                <a:lnTo>
                  <a:pt x="1888" y="2149"/>
                </a:lnTo>
                <a:lnTo>
                  <a:pt x="1850" y="2174"/>
                </a:lnTo>
                <a:lnTo>
                  <a:pt x="1818" y="2193"/>
                </a:lnTo>
                <a:lnTo>
                  <a:pt x="1785" y="2211"/>
                </a:lnTo>
                <a:lnTo>
                  <a:pt x="1751" y="2227"/>
                </a:lnTo>
                <a:lnTo>
                  <a:pt x="1718" y="2243"/>
                </a:lnTo>
                <a:close/>
                <a:moveTo>
                  <a:pt x="1326" y="818"/>
                </a:moveTo>
                <a:lnTo>
                  <a:pt x="1352" y="819"/>
                </a:lnTo>
                <a:lnTo>
                  <a:pt x="1378" y="820"/>
                </a:lnTo>
                <a:lnTo>
                  <a:pt x="1403" y="824"/>
                </a:lnTo>
                <a:lnTo>
                  <a:pt x="1428" y="828"/>
                </a:lnTo>
                <a:lnTo>
                  <a:pt x="1453" y="834"/>
                </a:lnTo>
                <a:lnTo>
                  <a:pt x="1477" y="840"/>
                </a:lnTo>
                <a:lnTo>
                  <a:pt x="1501" y="848"/>
                </a:lnTo>
                <a:lnTo>
                  <a:pt x="1523" y="858"/>
                </a:lnTo>
                <a:lnTo>
                  <a:pt x="1546" y="868"/>
                </a:lnTo>
                <a:lnTo>
                  <a:pt x="1568" y="880"/>
                </a:lnTo>
                <a:lnTo>
                  <a:pt x="1589" y="892"/>
                </a:lnTo>
                <a:lnTo>
                  <a:pt x="1609" y="904"/>
                </a:lnTo>
                <a:lnTo>
                  <a:pt x="1630" y="919"/>
                </a:lnTo>
                <a:lnTo>
                  <a:pt x="1649" y="934"/>
                </a:lnTo>
                <a:lnTo>
                  <a:pt x="1668" y="950"/>
                </a:lnTo>
                <a:lnTo>
                  <a:pt x="1685" y="967"/>
                </a:lnTo>
                <a:lnTo>
                  <a:pt x="1702" y="985"/>
                </a:lnTo>
                <a:lnTo>
                  <a:pt x="1718" y="1003"/>
                </a:lnTo>
                <a:lnTo>
                  <a:pt x="1732" y="1022"/>
                </a:lnTo>
                <a:lnTo>
                  <a:pt x="1747" y="1042"/>
                </a:lnTo>
                <a:lnTo>
                  <a:pt x="1760" y="1062"/>
                </a:lnTo>
                <a:lnTo>
                  <a:pt x="1773" y="1083"/>
                </a:lnTo>
                <a:lnTo>
                  <a:pt x="1784" y="1106"/>
                </a:lnTo>
                <a:lnTo>
                  <a:pt x="1794" y="1128"/>
                </a:lnTo>
                <a:lnTo>
                  <a:pt x="1803" y="1151"/>
                </a:lnTo>
                <a:lnTo>
                  <a:pt x="1811" y="1175"/>
                </a:lnTo>
                <a:lnTo>
                  <a:pt x="1818" y="1198"/>
                </a:lnTo>
                <a:lnTo>
                  <a:pt x="1823" y="1223"/>
                </a:lnTo>
                <a:lnTo>
                  <a:pt x="1828" y="1248"/>
                </a:lnTo>
                <a:lnTo>
                  <a:pt x="1831" y="1273"/>
                </a:lnTo>
                <a:lnTo>
                  <a:pt x="1833" y="1299"/>
                </a:lnTo>
                <a:lnTo>
                  <a:pt x="1833" y="1326"/>
                </a:lnTo>
                <a:lnTo>
                  <a:pt x="1833" y="1352"/>
                </a:lnTo>
                <a:lnTo>
                  <a:pt x="1831" y="1378"/>
                </a:lnTo>
                <a:lnTo>
                  <a:pt x="1828" y="1403"/>
                </a:lnTo>
                <a:lnTo>
                  <a:pt x="1823" y="1428"/>
                </a:lnTo>
                <a:lnTo>
                  <a:pt x="1818" y="1452"/>
                </a:lnTo>
                <a:lnTo>
                  <a:pt x="1811" y="1476"/>
                </a:lnTo>
                <a:lnTo>
                  <a:pt x="1803" y="1501"/>
                </a:lnTo>
                <a:lnTo>
                  <a:pt x="1794" y="1523"/>
                </a:lnTo>
                <a:lnTo>
                  <a:pt x="1784" y="1545"/>
                </a:lnTo>
                <a:lnTo>
                  <a:pt x="1773" y="1568"/>
                </a:lnTo>
                <a:lnTo>
                  <a:pt x="1760" y="1589"/>
                </a:lnTo>
                <a:lnTo>
                  <a:pt x="1747" y="1609"/>
                </a:lnTo>
                <a:lnTo>
                  <a:pt x="1732" y="1629"/>
                </a:lnTo>
                <a:lnTo>
                  <a:pt x="1718" y="1648"/>
                </a:lnTo>
                <a:lnTo>
                  <a:pt x="1702" y="1667"/>
                </a:lnTo>
                <a:lnTo>
                  <a:pt x="1685" y="1684"/>
                </a:lnTo>
                <a:lnTo>
                  <a:pt x="1668" y="1701"/>
                </a:lnTo>
                <a:lnTo>
                  <a:pt x="1649" y="1718"/>
                </a:lnTo>
                <a:lnTo>
                  <a:pt x="1630" y="1732"/>
                </a:lnTo>
                <a:lnTo>
                  <a:pt x="1609" y="1747"/>
                </a:lnTo>
                <a:lnTo>
                  <a:pt x="1589" y="1760"/>
                </a:lnTo>
                <a:lnTo>
                  <a:pt x="1568" y="1771"/>
                </a:lnTo>
                <a:lnTo>
                  <a:pt x="1546" y="1783"/>
                </a:lnTo>
                <a:lnTo>
                  <a:pt x="1523" y="1794"/>
                </a:lnTo>
                <a:lnTo>
                  <a:pt x="1501" y="1803"/>
                </a:lnTo>
                <a:lnTo>
                  <a:pt x="1477" y="1811"/>
                </a:lnTo>
                <a:lnTo>
                  <a:pt x="1453" y="1817"/>
                </a:lnTo>
                <a:lnTo>
                  <a:pt x="1428" y="1823"/>
                </a:lnTo>
                <a:lnTo>
                  <a:pt x="1403" y="1827"/>
                </a:lnTo>
                <a:lnTo>
                  <a:pt x="1378" y="1831"/>
                </a:lnTo>
                <a:lnTo>
                  <a:pt x="1352" y="1833"/>
                </a:lnTo>
                <a:lnTo>
                  <a:pt x="1326" y="1833"/>
                </a:lnTo>
                <a:lnTo>
                  <a:pt x="1299" y="1833"/>
                </a:lnTo>
                <a:lnTo>
                  <a:pt x="1274" y="1831"/>
                </a:lnTo>
                <a:lnTo>
                  <a:pt x="1249" y="1827"/>
                </a:lnTo>
                <a:lnTo>
                  <a:pt x="1223" y="1823"/>
                </a:lnTo>
                <a:lnTo>
                  <a:pt x="1199" y="1817"/>
                </a:lnTo>
                <a:lnTo>
                  <a:pt x="1175" y="1811"/>
                </a:lnTo>
                <a:lnTo>
                  <a:pt x="1152" y="1803"/>
                </a:lnTo>
                <a:lnTo>
                  <a:pt x="1128" y="1794"/>
                </a:lnTo>
                <a:lnTo>
                  <a:pt x="1106" y="1783"/>
                </a:lnTo>
                <a:lnTo>
                  <a:pt x="1085" y="1771"/>
                </a:lnTo>
                <a:lnTo>
                  <a:pt x="1063" y="1760"/>
                </a:lnTo>
                <a:lnTo>
                  <a:pt x="1042" y="1747"/>
                </a:lnTo>
                <a:lnTo>
                  <a:pt x="1022" y="1732"/>
                </a:lnTo>
                <a:lnTo>
                  <a:pt x="1003" y="1718"/>
                </a:lnTo>
                <a:lnTo>
                  <a:pt x="985" y="1701"/>
                </a:lnTo>
                <a:lnTo>
                  <a:pt x="967" y="1684"/>
                </a:lnTo>
                <a:lnTo>
                  <a:pt x="950" y="1667"/>
                </a:lnTo>
                <a:lnTo>
                  <a:pt x="935" y="1648"/>
                </a:lnTo>
                <a:lnTo>
                  <a:pt x="919" y="1629"/>
                </a:lnTo>
                <a:lnTo>
                  <a:pt x="905" y="1609"/>
                </a:lnTo>
                <a:lnTo>
                  <a:pt x="892" y="1589"/>
                </a:lnTo>
                <a:lnTo>
                  <a:pt x="880" y="1568"/>
                </a:lnTo>
                <a:lnTo>
                  <a:pt x="869" y="1545"/>
                </a:lnTo>
                <a:lnTo>
                  <a:pt x="858" y="1523"/>
                </a:lnTo>
                <a:lnTo>
                  <a:pt x="849" y="1501"/>
                </a:lnTo>
                <a:lnTo>
                  <a:pt x="842" y="1476"/>
                </a:lnTo>
                <a:lnTo>
                  <a:pt x="834" y="1452"/>
                </a:lnTo>
                <a:lnTo>
                  <a:pt x="828" y="1428"/>
                </a:lnTo>
                <a:lnTo>
                  <a:pt x="824" y="1403"/>
                </a:lnTo>
                <a:lnTo>
                  <a:pt x="820" y="1378"/>
                </a:lnTo>
                <a:lnTo>
                  <a:pt x="819" y="1352"/>
                </a:lnTo>
                <a:lnTo>
                  <a:pt x="818" y="1326"/>
                </a:lnTo>
                <a:lnTo>
                  <a:pt x="819" y="1299"/>
                </a:lnTo>
                <a:lnTo>
                  <a:pt x="820" y="1273"/>
                </a:lnTo>
                <a:lnTo>
                  <a:pt x="824" y="1248"/>
                </a:lnTo>
                <a:lnTo>
                  <a:pt x="828" y="1223"/>
                </a:lnTo>
                <a:lnTo>
                  <a:pt x="834" y="1198"/>
                </a:lnTo>
                <a:lnTo>
                  <a:pt x="842" y="1175"/>
                </a:lnTo>
                <a:lnTo>
                  <a:pt x="849" y="1151"/>
                </a:lnTo>
                <a:lnTo>
                  <a:pt x="858" y="1128"/>
                </a:lnTo>
                <a:lnTo>
                  <a:pt x="869" y="1106"/>
                </a:lnTo>
                <a:lnTo>
                  <a:pt x="880" y="1083"/>
                </a:lnTo>
                <a:lnTo>
                  <a:pt x="892" y="1062"/>
                </a:lnTo>
                <a:lnTo>
                  <a:pt x="905" y="1042"/>
                </a:lnTo>
                <a:lnTo>
                  <a:pt x="919" y="1022"/>
                </a:lnTo>
                <a:lnTo>
                  <a:pt x="935" y="1003"/>
                </a:lnTo>
                <a:lnTo>
                  <a:pt x="950" y="985"/>
                </a:lnTo>
                <a:lnTo>
                  <a:pt x="967" y="967"/>
                </a:lnTo>
                <a:lnTo>
                  <a:pt x="985" y="950"/>
                </a:lnTo>
                <a:lnTo>
                  <a:pt x="1003" y="934"/>
                </a:lnTo>
                <a:lnTo>
                  <a:pt x="1022" y="919"/>
                </a:lnTo>
                <a:lnTo>
                  <a:pt x="1042" y="904"/>
                </a:lnTo>
                <a:lnTo>
                  <a:pt x="1063" y="892"/>
                </a:lnTo>
                <a:lnTo>
                  <a:pt x="1085" y="880"/>
                </a:lnTo>
                <a:lnTo>
                  <a:pt x="1106" y="868"/>
                </a:lnTo>
                <a:lnTo>
                  <a:pt x="1128" y="858"/>
                </a:lnTo>
                <a:lnTo>
                  <a:pt x="1152" y="848"/>
                </a:lnTo>
                <a:lnTo>
                  <a:pt x="1175" y="840"/>
                </a:lnTo>
                <a:lnTo>
                  <a:pt x="1199" y="834"/>
                </a:lnTo>
                <a:lnTo>
                  <a:pt x="1223" y="828"/>
                </a:lnTo>
                <a:lnTo>
                  <a:pt x="1249" y="824"/>
                </a:lnTo>
                <a:lnTo>
                  <a:pt x="1274" y="820"/>
                </a:lnTo>
                <a:lnTo>
                  <a:pt x="1299" y="819"/>
                </a:lnTo>
                <a:lnTo>
                  <a:pt x="1326" y="818"/>
                </a:lnTo>
                <a:close/>
              </a:path>
            </a:pathLst>
          </a:custGeom>
          <a:solidFill>
            <a:schemeClr val="bg1"/>
          </a:solidFill>
          <a:ln>
            <a:noFill/>
          </a:ln>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6" name="Freeform 17"/>
          <p:cNvSpPr>
            <a:spLocks noEditPoints="1"/>
          </p:cNvSpPr>
          <p:nvPr/>
        </p:nvSpPr>
        <p:spPr bwMode="auto">
          <a:xfrm rot="17100000">
            <a:off x="4479925" y="2786063"/>
            <a:ext cx="1266825" cy="1266825"/>
          </a:xfrm>
          <a:custGeom>
            <a:avLst/>
            <a:gdLst>
              <a:gd name="T0" fmla="*/ 1389 w 3303"/>
              <a:gd name="T1" fmla="*/ 2889 h 3302"/>
              <a:gd name="T2" fmla="*/ 1228 w 3303"/>
              <a:gd name="T3" fmla="*/ 2844 h 3302"/>
              <a:gd name="T4" fmla="*/ 1075 w 3303"/>
              <a:gd name="T5" fmla="*/ 2778 h 3302"/>
              <a:gd name="T6" fmla="*/ 932 w 3303"/>
              <a:gd name="T7" fmla="*/ 2692 h 3302"/>
              <a:gd name="T8" fmla="*/ 570 w 3303"/>
              <a:gd name="T9" fmla="*/ 2310 h 3302"/>
              <a:gd name="T10" fmla="*/ 489 w 3303"/>
              <a:gd name="T11" fmla="*/ 2150 h 3302"/>
              <a:gd name="T12" fmla="*/ 434 w 3303"/>
              <a:gd name="T13" fmla="*/ 1998 h 3302"/>
              <a:gd name="T14" fmla="*/ 0 w 3303"/>
              <a:gd name="T15" fmla="*/ 1864 h 3302"/>
              <a:gd name="T16" fmla="*/ 428 w 3303"/>
              <a:gd name="T17" fmla="*/ 1325 h 3302"/>
              <a:gd name="T18" fmla="*/ 482 w 3303"/>
              <a:gd name="T19" fmla="*/ 1167 h 3302"/>
              <a:gd name="T20" fmla="*/ 556 w 3303"/>
              <a:gd name="T21" fmla="*/ 1017 h 3302"/>
              <a:gd name="T22" fmla="*/ 634 w 3303"/>
              <a:gd name="T23" fmla="*/ 332 h 3302"/>
              <a:gd name="T24" fmla="*/ 1054 w 3303"/>
              <a:gd name="T25" fmla="*/ 536 h 3302"/>
              <a:gd name="T26" fmla="*/ 1215 w 3303"/>
              <a:gd name="T27" fmla="*/ 463 h 3302"/>
              <a:gd name="T28" fmla="*/ 1366 w 3303"/>
              <a:gd name="T29" fmla="*/ 418 h 3302"/>
              <a:gd name="T30" fmla="*/ 1879 w 3303"/>
              <a:gd name="T31" fmla="*/ 406 h 3302"/>
              <a:gd name="T32" fmla="*/ 2042 w 3303"/>
              <a:gd name="T33" fmla="*/ 447 h 3302"/>
              <a:gd name="T34" fmla="*/ 2199 w 3303"/>
              <a:gd name="T35" fmla="*/ 510 h 3302"/>
              <a:gd name="T36" fmla="*/ 2345 w 3303"/>
              <a:gd name="T37" fmla="*/ 593 h 3302"/>
              <a:gd name="T38" fmla="*/ 2712 w 3303"/>
              <a:gd name="T39" fmla="*/ 961 h 3302"/>
              <a:gd name="T40" fmla="*/ 2798 w 3303"/>
              <a:gd name="T41" fmla="*/ 1119 h 3302"/>
              <a:gd name="T42" fmla="*/ 2860 w 3303"/>
              <a:gd name="T43" fmla="*/ 1275 h 3302"/>
              <a:gd name="T44" fmla="*/ 2897 w 3303"/>
              <a:gd name="T45" fmla="*/ 1426 h 3302"/>
              <a:gd name="T46" fmla="*/ 2882 w 3303"/>
              <a:gd name="T47" fmla="*/ 1944 h 3302"/>
              <a:gd name="T48" fmla="*/ 2832 w 3303"/>
              <a:gd name="T49" fmla="*/ 2106 h 3302"/>
              <a:gd name="T50" fmla="*/ 2761 w 3303"/>
              <a:gd name="T51" fmla="*/ 2258 h 3302"/>
              <a:gd name="T52" fmla="*/ 2966 w 3303"/>
              <a:gd name="T53" fmla="*/ 2671 h 3302"/>
              <a:gd name="T54" fmla="*/ 2280 w 3303"/>
              <a:gd name="T55" fmla="*/ 2749 h 3302"/>
              <a:gd name="T56" fmla="*/ 2117 w 3303"/>
              <a:gd name="T57" fmla="*/ 2827 h 3302"/>
              <a:gd name="T58" fmla="*/ 1968 w 3303"/>
              <a:gd name="T59" fmla="*/ 2876 h 3302"/>
              <a:gd name="T60" fmla="*/ 1428 w 3303"/>
              <a:gd name="T61" fmla="*/ 989 h 3302"/>
              <a:gd name="T62" fmla="*/ 1599 w 3303"/>
              <a:gd name="T63" fmla="*/ 954 h 3302"/>
              <a:gd name="T64" fmla="*/ 1768 w 3303"/>
              <a:gd name="T65" fmla="*/ 962 h 3302"/>
              <a:gd name="T66" fmla="*/ 1929 w 3303"/>
              <a:gd name="T67" fmla="*/ 1010 h 3302"/>
              <a:gd name="T68" fmla="*/ 2073 w 3303"/>
              <a:gd name="T69" fmla="*/ 1094 h 3302"/>
              <a:gd name="T70" fmla="*/ 2195 w 3303"/>
              <a:gd name="T71" fmla="*/ 1213 h 3302"/>
              <a:gd name="T72" fmla="*/ 2287 w 3303"/>
              <a:gd name="T73" fmla="*/ 1360 h 3302"/>
              <a:gd name="T74" fmla="*/ 2340 w 3303"/>
              <a:gd name="T75" fmla="*/ 1530 h 3302"/>
              <a:gd name="T76" fmla="*/ 2349 w 3303"/>
              <a:gd name="T77" fmla="*/ 1701 h 3302"/>
              <a:gd name="T78" fmla="*/ 2316 w 3303"/>
              <a:gd name="T79" fmla="*/ 1866 h 3302"/>
              <a:gd name="T80" fmla="*/ 2246 w 3303"/>
              <a:gd name="T81" fmla="*/ 2018 h 3302"/>
              <a:gd name="T82" fmla="*/ 2142 w 3303"/>
              <a:gd name="T83" fmla="*/ 2149 h 3302"/>
              <a:gd name="T84" fmla="*/ 2004 w 3303"/>
              <a:gd name="T85" fmla="*/ 2254 h 3302"/>
              <a:gd name="T86" fmla="*/ 1840 w 3303"/>
              <a:gd name="T87" fmla="*/ 2324 h 3302"/>
              <a:gd name="T88" fmla="*/ 1669 w 3303"/>
              <a:gd name="T89" fmla="*/ 2350 h 3302"/>
              <a:gd name="T90" fmla="*/ 1501 w 3303"/>
              <a:gd name="T91" fmla="*/ 2334 h 3302"/>
              <a:gd name="T92" fmla="*/ 1342 w 3303"/>
              <a:gd name="T93" fmla="*/ 2278 h 3302"/>
              <a:gd name="T94" fmla="*/ 1203 w 3303"/>
              <a:gd name="T95" fmla="*/ 2187 h 3302"/>
              <a:gd name="T96" fmla="*/ 1086 w 3303"/>
              <a:gd name="T97" fmla="*/ 2062 h 3302"/>
              <a:gd name="T98" fmla="*/ 1001 w 3303"/>
              <a:gd name="T99" fmla="*/ 1908 h 3302"/>
              <a:gd name="T100" fmla="*/ 958 w 3303"/>
              <a:gd name="T101" fmla="*/ 1737 h 3302"/>
              <a:gd name="T102" fmla="*/ 956 w 3303"/>
              <a:gd name="T103" fmla="*/ 1567 h 3302"/>
              <a:gd name="T104" fmla="*/ 997 w 3303"/>
              <a:gd name="T105" fmla="*/ 1404 h 3302"/>
              <a:gd name="T106" fmla="*/ 1074 w 3303"/>
              <a:gd name="T107" fmla="*/ 1256 h 3302"/>
              <a:gd name="T108" fmla="*/ 1186 w 3303"/>
              <a:gd name="T109" fmla="*/ 1129 h 3302"/>
              <a:gd name="T110" fmla="*/ 1329 w 3303"/>
              <a:gd name="T111" fmla="*/ 103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03" h="3302">
                <a:moveTo>
                  <a:pt x="1879" y="2896"/>
                </a:moveTo>
                <a:lnTo>
                  <a:pt x="1864" y="3302"/>
                </a:lnTo>
                <a:lnTo>
                  <a:pt x="1438" y="3302"/>
                </a:lnTo>
                <a:lnTo>
                  <a:pt x="1423" y="2896"/>
                </a:lnTo>
                <a:lnTo>
                  <a:pt x="1389" y="2889"/>
                </a:lnTo>
                <a:lnTo>
                  <a:pt x="1357" y="2882"/>
                </a:lnTo>
                <a:lnTo>
                  <a:pt x="1325" y="2873"/>
                </a:lnTo>
                <a:lnTo>
                  <a:pt x="1292" y="2864"/>
                </a:lnTo>
                <a:lnTo>
                  <a:pt x="1261" y="2854"/>
                </a:lnTo>
                <a:lnTo>
                  <a:pt x="1228" y="2844"/>
                </a:lnTo>
                <a:lnTo>
                  <a:pt x="1197" y="2832"/>
                </a:lnTo>
                <a:lnTo>
                  <a:pt x="1167" y="2820"/>
                </a:lnTo>
                <a:lnTo>
                  <a:pt x="1135" y="2806"/>
                </a:lnTo>
                <a:lnTo>
                  <a:pt x="1105" y="2793"/>
                </a:lnTo>
                <a:lnTo>
                  <a:pt x="1075" y="2778"/>
                </a:lnTo>
                <a:lnTo>
                  <a:pt x="1046" y="2763"/>
                </a:lnTo>
                <a:lnTo>
                  <a:pt x="1017" y="2746"/>
                </a:lnTo>
                <a:lnTo>
                  <a:pt x="988" y="2729"/>
                </a:lnTo>
                <a:lnTo>
                  <a:pt x="960" y="2711"/>
                </a:lnTo>
                <a:lnTo>
                  <a:pt x="932" y="2692"/>
                </a:lnTo>
                <a:lnTo>
                  <a:pt x="634" y="2970"/>
                </a:lnTo>
                <a:lnTo>
                  <a:pt x="332" y="2667"/>
                </a:lnTo>
                <a:lnTo>
                  <a:pt x="609" y="2370"/>
                </a:lnTo>
                <a:lnTo>
                  <a:pt x="589" y="2341"/>
                </a:lnTo>
                <a:lnTo>
                  <a:pt x="570" y="2310"/>
                </a:lnTo>
                <a:lnTo>
                  <a:pt x="552" y="2280"/>
                </a:lnTo>
                <a:lnTo>
                  <a:pt x="536" y="2249"/>
                </a:lnTo>
                <a:lnTo>
                  <a:pt x="519" y="2216"/>
                </a:lnTo>
                <a:lnTo>
                  <a:pt x="503" y="2184"/>
                </a:lnTo>
                <a:lnTo>
                  <a:pt x="489" y="2150"/>
                </a:lnTo>
                <a:lnTo>
                  <a:pt x="474" y="2117"/>
                </a:lnTo>
                <a:lnTo>
                  <a:pt x="463" y="2087"/>
                </a:lnTo>
                <a:lnTo>
                  <a:pt x="453" y="2058"/>
                </a:lnTo>
                <a:lnTo>
                  <a:pt x="443" y="2027"/>
                </a:lnTo>
                <a:lnTo>
                  <a:pt x="434" y="1998"/>
                </a:lnTo>
                <a:lnTo>
                  <a:pt x="426" y="1968"/>
                </a:lnTo>
                <a:lnTo>
                  <a:pt x="418" y="1938"/>
                </a:lnTo>
                <a:lnTo>
                  <a:pt x="411" y="1909"/>
                </a:lnTo>
                <a:lnTo>
                  <a:pt x="406" y="1878"/>
                </a:lnTo>
                <a:lnTo>
                  <a:pt x="0" y="1864"/>
                </a:lnTo>
                <a:lnTo>
                  <a:pt x="0" y="1438"/>
                </a:lnTo>
                <a:lnTo>
                  <a:pt x="406" y="1423"/>
                </a:lnTo>
                <a:lnTo>
                  <a:pt x="413" y="1389"/>
                </a:lnTo>
                <a:lnTo>
                  <a:pt x="420" y="1357"/>
                </a:lnTo>
                <a:lnTo>
                  <a:pt x="428" y="1325"/>
                </a:lnTo>
                <a:lnTo>
                  <a:pt x="437" y="1292"/>
                </a:lnTo>
                <a:lnTo>
                  <a:pt x="447" y="1261"/>
                </a:lnTo>
                <a:lnTo>
                  <a:pt x="458" y="1228"/>
                </a:lnTo>
                <a:lnTo>
                  <a:pt x="470" y="1197"/>
                </a:lnTo>
                <a:lnTo>
                  <a:pt x="482" y="1167"/>
                </a:lnTo>
                <a:lnTo>
                  <a:pt x="495" y="1135"/>
                </a:lnTo>
                <a:lnTo>
                  <a:pt x="509" y="1105"/>
                </a:lnTo>
                <a:lnTo>
                  <a:pt x="524" y="1075"/>
                </a:lnTo>
                <a:lnTo>
                  <a:pt x="540" y="1046"/>
                </a:lnTo>
                <a:lnTo>
                  <a:pt x="556" y="1017"/>
                </a:lnTo>
                <a:lnTo>
                  <a:pt x="574" y="988"/>
                </a:lnTo>
                <a:lnTo>
                  <a:pt x="592" y="960"/>
                </a:lnTo>
                <a:lnTo>
                  <a:pt x="609" y="932"/>
                </a:lnTo>
                <a:lnTo>
                  <a:pt x="332" y="634"/>
                </a:lnTo>
                <a:lnTo>
                  <a:pt x="634" y="332"/>
                </a:lnTo>
                <a:lnTo>
                  <a:pt x="932" y="609"/>
                </a:lnTo>
                <a:lnTo>
                  <a:pt x="961" y="589"/>
                </a:lnTo>
                <a:lnTo>
                  <a:pt x="991" y="570"/>
                </a:lnTo>
                <a:lnTo>
                  <a:pt x="1022" y="552"/>
                </a:lnTo>
                <a:lnTo>
                  <a:pt x="1054" y="536"/>
                </a:lnTo>
                <a:lnTo>
                  <a:pt x="1085" y="519"/>
                </a:lnTo>
                <a:lnTo>
                  <a:pt x="1119" y="503"/>
                </a:lnTo>
                <a:lnTo>
                  <a:pt x="1151" y="489"/>
                </a:lnTo>
                <a:lnTo>
                  <a:pt x="1186" y="474"/>
                </a:lnTo>
                <a:lnTo>
                  <a:pt x="1215" y="463"/>
                </a:lnTo>
                <a:lnTo>
                  <a:pt x="1245" y="453"/>
                </a:lnTo>
                <a:lnTo>
                  <a:pt x="1275" y="443"/>
                </a:lnTo>
                <a:lnTo>
                  <a:pt x="1306" y="434"/>
                </a:lnTo>
                <a:lnTo>
                  <a:pt x="1336" y="425"/>
                </a:lnTo>
                <a:lnTo>
                  <a:pt x="1366" y="418"/>
                </a:lnTo>
                <a:lnTo>
                  <a:pt x="1396" y="411"/>
                </a:lnTo>
                <a:lnTo>
                  <a:pt x="1426" y="406"/>
                </a:lnTo>
                <a:lnTo>
                  <a:pt x="1442" y="0"/>
                </a:lnTo>
                <a:lnTo>
                  <a:pt x="1864" y="0"/>
                </a:lnTo>
                <a:lnTo>
                  <a:pt x="1879" y="406"/>
                </a:lnTo>
                <a:lnTo>
                  <a:pt x="1912" y="413"/>
                </a:lnTo>
                <a:lnTo>
                  <a:pt x="1945" y="420"/>
                </a:lnTo>
                <a:lnTo>
                  <a:pt x="1977" y="428"/>
                </a:lnTo>
                <a:lnTo>
                  <a:pt x="2009" y="437"/>
                </a:lnTo>
                <a:lnTo>
                  <a:pt x="2042" y="447"/>
                </a:lnTo>
                <a:lnTo>
                  <a:pt x="2074" y="458"/>
                </a:lnTo>
                <a:lnTo>
                  <a:pt x="2106" y="470"/>
                </a:lnTo>
                <a:lnTo>
                  <a:pt x="2137" y="483"/>
                </a:lnTo>
                <a:lnTo>
                  <a:pt x="2168" y="496"/>
                </a:lnTo>
                <a:lnTo>
                  <a:pt x="2199" y="510"/>
                </a:lnTo>
                <a:lnTo>
                  <a:pt x="2229" y="526"/>
                </a:lnTo>
                <a:lnTo>
                  <a:pt x="2258" y="541"/>
                </a:lnTo>
                <a:lnTo>
                  <a:pt x="2288" y="557"/>
                </a:lnTo>
                <a:lnTo>
                  <a:pt x="2316" y="575"/>
                </a:lnTo>
                <a:lnTo>
                  <a:pt x="2345" y="593"/>
                </a:lnTo>
                <a:lnTo>
                  <a:pt x="2373" y="612"/>
                </a:lnTo>
                <a:lnTo>
                  <a:pt x="2671" y="335"/>
                </a:lnTo>
                <a:lnTo>
                  <a:pt x="2970" y="634"/>
                </a:lnTo>
                <a:lnTo>
                  <a:pt x="2692" y="932"/>
                </a:lnTo>
                <a:lnTo>
                  <a:pt x="2712" y="961"/>
                </a:lnTo>
                <a:lnTo>
                  <a:pt x="2731" y="991"/>
                </a:lnTo>
                <a:lnTo>
                  <a:pt x="2749" y="1022"/>
                </a:lnTo>
                <a:lnTo>
                  <a:pt x="2767" y="1054"/>
                </a:lnTo>
                <a:lnTo>
                  <a:pt x="2783" y="1085"/>
                </a:lnTo>
                <a:lnTo>
                  <a:pt x="2798" y="1119"/>
                </a:lnTo>
                <a:lnTo>
                  <a:pt x="2814" y="1151"/>
                </a:lnTo>
                <a:lnTo>
                  <a:pt x="2828" y="1186"/>
                </a:lnTo>
                <a:lnTo>
                  <a:pt x="2839" y="1215"/>
                </a:lnTo>
                <a:lnTo>
                  <a:pt x="2850" y="1245"/>
                </a:lnTo>
                <a:lnTo>
                  <a:pt x="2860" y="1275"/>
                </a:lnTo>
                <a:lnTo>
                  <a:pt x="2869" y="1306"/>
                </a:lnTo>
                <a:lnTo>
                  <a:pt x="2877" y="1336"/>
                </a:lnTo>
                <a:lnTo>
                  <a:pt x="2885" y="1366"/>
                </a:lnTo>
                <a:lnTo>
                  <a:pt x="2891" y="1396"/>
                </a:lnTo>
                <a:lnTo>
                  <a:pt x="2897" y="1426"/>
                </a:lnTo>
                <a:lnTo>
                  <a:pt x="3303" y="1442"/>
                </a:lnTo>
                <a:lnTo>
                  <a:pt x="3303" y="1864"/>
                </a:lnTo>
                <a:lnTo>
                  <a:pt x="2896" y="1878"/>
                </a:lnTo>
                <a:lnTo>
                  <a:pt x="2889" y="1912"/>
                </a:lnTo>
                <a:lnTo>
                  <a:pt x="2882" y="1944"/>
                </a:lnTo>
                <a:lnTo>
                  <a:pt x="2873" y="1977"/>
                </a:lnTo>
                <a:lnTo>
                  <a:pt x="2864" y="2009"/>
                </a:lnTo>
                <a:lnTo>
                  <a:pt x="2854" y="2042"/>
                </a:lnTo>
                <a:lnTo>
                  <a:pt x="2843" y="2074"/>
                </a:lnTo>
                <a:lnTo>
                  <a:pt x="2832" y="2106"/>
                </a:lnTo>
                <a:lnTo>
                  <a:pt x="2820" y="2137"/>
                </a:lnTo>
                <a:lnTo>
                  <a:pt x="2806" y="2167"/>
                </a:lnTo>
                <a:lnTo>
                  <a:pt x="2792" y="2199"/>
                </a:lnTo>
                <a:lnTo>
                  <a:pt x="2777" y="2229"/>
                </a:lnTo>
                <a:lnTo>
                  <a:pt x="2761" y="2258"/>
                </a:lnTo>
                <a:lnTo>
                  <a:pt x="2745" y="2288"/>
                </a:lnTo>
                <a:lnTo>
                  <a:pt x="2728" y="2316"/>
                </a:lnTo>
                <a:lnTo>
                  <a:pt x="2709" y="2345"/>
                </a:lnTo>
                <a:lnTo>
                  <a:pt x="2690" y="2373"/>
                </a:lnTo>
                <a:lnTo>
                  <a:pt x="2966" y="2671"/>
                </a:lnTo>
                <a:lnTo>
                  <a:pt x="2669" y="2970"/>
                </a:lnTo>
                <a:lnTo>
                  <a:pt x="2371" y="2692"/>
                </a:lnTo>
                <a:lnTo>
                  <a:pt x="2341" y="2712"/>
                </a:lnTo>
                <a:lnTo>
                  <a:pt x="2310" y="2731"/>
                </a:lnTo>
                <a:lnTo>
                  <a:pt x="2280" y="2749"/>
                </a:lnTo>
                <a:lnTo>
                  <a:pt x="2249" y="2767"/>
                </a:lnTo>
                <a:lnTo>
                  <a:pt x="2216" y="2783"/>
                </a:lnTo>
                <a:lnTo>
                  <a:pt x="2184" y="2798"/>
                </a:lnTo>
                <a:lnTo>
                  <a:pt x="2150" y="2814"/>
                </a:lnTo>
                <a:lnTo>
                  <a:pt x="2117" y="2827"/>
                </a:lnTo>
                <a:lnTo>
                  <a:pt x="2087" y="2839"/>
                </a:lnTo>
                <a:lnTo>
                  <a:pt x="2058" y="2850"/>
                </a:lnTo>
                <a:lnTo>
                  <a:pt x="2027" y="2859"/>
                </a:lnTo>
                <a:lnTo>
                  <a:pt x="1998" y="2868"/>
                </a:lnTo>
                <a:lnTo>
                  <a:pt x="1968" y="2876"/>
                </a:lnTo>
                <a:lnTo>
                  <a:pt x="1938" y="2883"/>
                </a:lnTo>
                <a:lnTo>
                  <a:pt x="1909" y="2890"/>
                </a:lnTo>
                <a:lnTo>
                  <a:pt x="1879" y="2896"/>
                </a:lnTo>
                <a:close/>
                <a:moveTo>
                  <a:pt x="1394" y="1001"/>
                </a:moveTo>
                <a:lnTo>
                  <a:pt x="1428" y="989"/>
                </a:lnTo>
                <a:lnTo>
                  <a:pt x="1461" y="978"/>
                </a:lnTo>
                <a:lnTo>
                  <a:pt x="1496" y="970"/>
                </a:lnTo>
                <a:lnTo>
                  <a:pt x="1530" y="962"/>
                </a:lnTo>
                <a:lnTo>
                  <a:pt x="1564" y="957"/>
                </a:lnTo>
                <a:lnTo>
                  <a:pt x="1599" y="954"/>
                </a:lnTo>
                <a:lnTo>
                  <a:pt x="1633" y="952"/>
                </a:lnTo>
                <a:lnTo>
                  <a:pt x="1667" y="952"/>
                </a:lnTo>
                <a:lnTo>
                  <a:pt x="1701" y="954"/>
                </a:lnTo>
                <a:lnTo>
                  <a:pt x="1735" y="956"/>
                </a:lnTo>
                <a:lnTo>
                  <a:pt x="1768" y="962"/>
                </a:lnTo>
                <a:lnTo>
                  <a:pt x="1801" y="969"/>
                </a:lnTo>
                <a:lnTo>
                  <a:pt x="1834" y="977"/>
                </a:lnTo>
                <a:lnTo>
                  <a:pt x="1866" y="985"/>
                </a:lnTo>
                <a:lnTo>
                  <a:pt x="1898" y="997"/>
                </a:lnTo>
                <a:lnTo>
                  <a:pt x="1929" y="1010"/>
                </a:lnTo>
                <a:lnTo>
                  <a:pt x="1959" y="1024"/>
                </a:lnTo>
                <a:lnTo>
                  <a:pt x="1989" y="1039"/>
                </a:lnTo>
                <a:lnTo>
                  <a:pt x="2018" y="1056"/>
                </a:lnTo>
                <a:lnTo>
                  <a:pt x="2046" y="1074"/>
                </a:lnTo>
                <a:lnTo>
                  <a:pt x="2073" y="1094"/>
                </a:lnTo>
                <a:lnTo>
                  <a:pt x="2100" y="1115"/>
                </a:lnTo>
                <a:lnTo>
                  <a:pt x="2126" y="1138"/>
                </a:lnTo>
                <a:lnTo>
                  <a:pt x="2149" y="1161"/>
                </a:lnTo>
                <a:lnTo>
                  <a:pt x="2173" y="1186"/>
                </a:lnTo>
                <a:lnTo>
                  <a:pt x="2195" y="1213"/>
                </a:lnTo>
                <a:lnTo>
                  <a:pt x="2216" y="1239"/>
                </a:lnTo>
                <a:lnTo>
                  <a:pt x="2236" y="1269"/>
                </a:lnTo>
                <a:lnTo>
                  <a:pt x="2255" y="1298"/>
                </a:lnTo>
                <a:lnTo>
                  <a:pt x="2271" y="1329"/>
                </a:lnTo>
                <a:lnTo>
                  <a:pt x="2287" y="1360"/>
                </a:lnTo>
                <a:lnTo>
                  <a:pt x="2302" y="1394"/>
                </a:lnTo>
                <a:lnTo>
                  <a:pt x="2314" y="1427"/>
                </a:lnTo>
                <a:lnTo>
                  <a:pt x="2324" y="1461"/>
                </a:lnTo>
                <a:lnTo>
                  <a:pt x="2333" y="1496"/>
                </a:lnTo>
                <a:lnTo>
                  <a:pt x="2340" y="1530"/>
                </a:lnTo>
                <a:lnTo>
                  <a:pt x="2345" y="1564"/>
                </a:lnTo>
                <a:lnTo>
                  <a:pt x="2349" y="1599"/>
                </a:lnTo>
                <a:lnTo>
                  <a:pt x="2350" y="1633"/>
                </a:lnTo>
                <a:lnTo>
                  <a:pt x="2350" y="1667"/>
                </a:lnTo>
                <a:lnTo>
                  <a:pt x="2349" y="1701"/>
                </a:lnTo>
                <a:lnTo>
                  <a:pt x="2345" y="1734"/>
                </a:lnTo>
                <a:lnTo>
                  <a:pt x="2341" y="1768"/>
                </a:lnTo>
                <a:lnTo>
                  <a:pt x="2334" y="1801"/>
                </a:lnTo>
                <a:lnTo>
                  <a:pt x="2326" y="1834"/>
                </a:lnTo>
                <a:lnTo>
                  <a:pt x="2316" y="1866"/>
                </a:lnTo>
                <a:lnTo>
                  <a:pt x="2305" y="1897"/>
                </a:lnTo>
                <a:lnTo>
                  <a:pt x="2293" y="1929"/>
                </a:lnTo>
                <a:lnTo>
                  <a:pt x="2278" y="1959"/>
                </a:lnTo>
                <a:lnTo>
                  <a:pt x="2262" y="1989"/>
                </a:lnTo>
                <a:lnTo>
                  <a:pt x="2246" y="2018"/>
                </a:lnTo>
                <a:lnTo>
                  <a:pt x="2228" y="2046"/>
                </a:lnTo>
                <a:lnTo>
                  <a:pt x="2208" y="2073"/>
                </a:lnTo>
                <a:lnTo>
                  <a:pt x="2187" y="2100"/>
                </a:lnTo>
                <a:lnTo>
                  <a:pt x="2165" y="2126"/>
                </a:lnTo>
                <a:lnTo>
                  <a:pt x="2142" y="2149"/>
                </a:lnTo>
                <a:lnTo>
                  <a:pt x="2116" y="2173"/>
                </a:lnTo>
                <a:lnTo>
                  <a:pt x="2090" y="2195"/>
                </a:lnTo>
                <a:lnTo>
                  <a:pt x="2062" y="2216"/>
                </a:lnTo>
                <a:lnTo>
                  <a:pt x="2034" y="2235"/>
                </a:lnTo>
                <a:lnTo>
                  <a:pt x="2004" y="2254"/>
                </a:lnTo>
                <a:lnTo>
                  <a:pt x="1974" y="2271"/>
                </a:lnTo>
                <a:lnTo>
                  <a:pt x="1941" y="2287"/>
                </a:lnTo>
                <a:lnTo>
                  <a:pt x="1908" y="2301"/>
                </a:lnTo>
                <a:lnTo>
                  <a:pt x="1874" y="2314"/>
                </a:lnTo>
                <a:lnTo>
                  <a:pt x="1840" y="2324"/>
                </a:lnTo>
                <a:lnTo>
                  <a:pt x="1806" y="2333"/>
                </a:lnTo>
                <a:lnTo>
                  <a:pt x="1772" y="2340"/>
                </a:lnTo>
                <a:lnTo>
                  <a:pt x="1738" y="2345"/>
                </a:lnTo>
                <a:lnTo>
                  <a:pt x="1703" y="2348"/>
                </a:lnTo>
                <a:lnTo>
                  <a:pt x="1669" y="2350"/>
                </a:lnTo>
                <a:lnTo>
                  <a:pt x="1635" y="2350"/>
                </a:lnTo>
                <a:lnTo>
                  <a:pt x="1601" y="2348"/>
                </a:lnTo>
                <a:lnTo>
                  <a:pt x="1567" y="2345"/>
                </a:lnTo>
                <a:lnTo>
                  <a:pt x="1534" y="2341"/>
                </a:lnTo>
                <a:lnTo>
                  <a:pt x="1501" y="2334"/>
                </a:lnTo>
                <a:lnTo>
                  <a:pt x="1468" y="2326"/>
                </a:lnTo>
                <a:lnTo>
                  <a:pt x="1436" y="2316"/>
                </a:lnTo>
                <a:lnTo>
                  <a:pt x="1404" y="2305"/>
                </a:lnTo>
                <a:lnTo>
                  <a:pt x="1373" y="2293"/>
                </a:lnTo>
                <a:lnTo>
                  <a:pt x="1342" y="2278"/>
                </a:lnTo>
                <a:lnTo>
                  <a:pt x="1313" y="2262"/>
                </a:lnTo>
                <a:lnTo>
                  <a:pt x="1284" y="2246"/>
                </a:lnTo>
                <a:lnTo>
                  <a:pt x="1256" y="2228"/>
                </a:lnTo>
                <a:lnTo>
                  <a:pt x="1228" y="2207"/>
                </a:lnTo>
                <a:lnTo>
                  <a:pt x="1203" y="2187"/>
                </a:lnTo>
                <a:lnTo>
                  <a:pt x="1177" y="2165"/>
                </a:lnTo>
                <a:lnTo>
                  <a:pt x="1152" y="2140"/>
                </a:lnTo>
                <a:lnTo>
                  <a:pt x="1129" y="2116"/>
                </a:lnTo>
                <a:lnTo>
                  <a:pt x="1106" y="2090"/>
                </a:lnTo>
                <a:lnTo>
                  <a:pt x="1086" y="2062"/>
                </a:lnTo>
                <a:lnTo>
                  <a:pt x="1066" y="2034"/>
                </a:lnTo>
                <a:lnTo>
                  <a:pt x="1048" y="2004"/>
                </a:lnTo>
                <a:lnTo>
                  <a:pt x="1030" y="1974"/>
                </a:lnTo>
                <a:lnTo>
                  <a:pt x="1015" y="1941"/>
                </a:lnTo>
                <a:lnTo>
                  <a:pt x="1001" y="1908"/>
                </a:lnTo>
                <a:lnTo>
                  <a:pt x="989" y="1874"/>
                </a:lnTo>
                <a:lnTo>
                  <a:pt x="978" y="1840"/>
                </a:lnTo>
                <a:lnTo>
                  <a:pt x="970" y="1806"/>
                </a:lnTo>
                <a:lnTo>
                  <a:pt x="962" y="1772"/>
                </a:lnTo>
                <a:lnTo>
                  <a:pt x="958" y="1737"/>
                </a:lnTo>
                <a:lnTo>
                  <a:pt x="954" y="1703"/>
                </a:lnTo>
                <a:lnTo>
                  <a:pt x="952" y="1669"/>
                </a:lnTo>
                <a:lnTo>
                  <a:pt x="952" y="1635"/>
                </a:lnTo>
                <a:lnTo>
                  <a:pt x="954" y="1601"/>
                </a:lnTo>
                <a:lnTo>
                  <a:pt x="956" y="1567"/>
                </a:lnTo>
                <a:lnTo>
                  <a:pt x="962" y="1534"/>
                </a:lnTo>
                <a:lnTo>
                  <a:pt x="969" y="1500"/>
                </a:lnTo>
                <a:lnTo>
                  <a:pt x="977" y="1468"/>
                </a:lnTo>
                <a:lnTo>
                  <a:pt x="985" y="1436"/>
                </a:lnTo>
                <a:lnTo>
                  <a:pt x="997" y="1404"/>
                </a:lnTo>
                <a:lnTo>
                  <a:pt x="1010" y="1373"/>
                </a:lnTo>
                <a:lnTo>
                  <a:pt x="1024" y="1342"/>
                </a:lnTo>
                <a:lnTo>
                  <a:pt x="1039" y="1313"/>
                </a:lnTo>
                <a:lnTo>
                  <a:pt x="1056" y="1284"/>
                </a:lnTo>
                <a:lnTo>
                  <a:pt x="1074" y="1256"/>
                </a:lnTo>
                <a:lnTo>
                  <a:pt x="1094" y="1228"/>
                </a:lnTo>
                <a:lnTo>
                  <a:pt x="1115" y="1203"/>
                </a:lnTo>
                <a:lnTo>
                  <a:pt x="1138" y="1177"/>
                </a:lnTo>
                <a:lnTo>
                  <a:pt x="1161" y="1152"/>
                </a:lnTo>
                <a:lnTo>
                  <a:pt x="1186" y="1129"/>
                </a:lnTo>
                <a:lnTo>
                  <a:pt x="1213" y="1106"/>
                </a:lnTo>
                <a:lnTo>
                  <a:pt x="1240" y="1086"/>
                </a:lnTo>
                <a:lnTo>
                  <a:pt x="1269" y="1066"/>
                </a:lnTo>
                <a:lnTo>
                  <a:pt x="1298" y="1048"/>
                </a:lnTo>
                <a:lnTo>
                  <a:pt x="1329" y="1030"/>
                </a:lnTo>
                <a:lnTo>
                  <a:pt x="1360" y="1015"/>
                </a:lnTo>
                <a:lnTo>
                  <a:pt x="1394" y="1001"/>
                </a:lnTo>
                <a:close/>
              </a:path>
            </a:pathLst>
          </a:custGeom>
          <a:solidFill>
            <a:schemeClr val="bg1"/>
          </a:solidFill>
          <a:ln>
            <a:noFill/>
          </a:ln>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7" name="Freeform 21"/>
          <p:cNvSpPr/>
          <p:nvPr/>
        </p:nvSpPr>
        <p:spPr>
          <a:xfrm flipH="1" flipV="1">
            <a:off x="7481888" y="3275013"/>
            <a:ext cx="4217987" cy="503237"/>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4305300 w 4305300"/>
              <a:gd name="connsiteY0-2" fmla="*/ 749300 h 749300"/>
              <a:gd name="connsiteX1-3" fmla="*/ 3848100 w 4305300"/>
              <a:gd name="connsiteY1-4" fmla="*/ 0 h 749300"/>
              <a:gd name="connsiteX2-5" fmla="*/ 0 w 4305300"/>
              <a:gd name="connsiteY2-6" fmla="*/ 0 h 749300"/>
              <a:gd name="connsiteX0-7" fmla="*/ 4160157 w 4160157"/>
              <a:gd name="connsiteY0-8" fmla="*/ 517072 h 517072"/>
              <a:gd name="connsiteX1-9" fmla="*/ 3848100 w 4160157"/>
              <a:gd name="connsiteY1-10" fmla="*/ 0 h 517072"/>
              <a:gd name="connsiteX2-11" fmla="*/ 0 w 4160157"/>
              <a:gd name="connsiteY2-12" fmla="*/ 0 h 517072"/>
              <a:gd name="connsiteX0-13" fmla="*/ 4218214 w 4218214"/>
              <a:gd name="connsiteY0-14" fmla="*/ 502557 h 502557"/>
              <a:gd name="connsiteX1-15" fmla="*/ 3848100 w 4218214"/>
              <a:gd name="connsiteY1-16" fmla="*/ 0 h 502557"/>
              <a:gd name="connsiteX2-17" fmla="*/ 0 w 4218214"/>
              <a:gd name="connsiteY2-18" fmla="*/ 0 h 502557"/>
            </a:gdLst>
            <a:ahLst/>
            <a:cxnLst>
              <a:cxn ang="0">
                <a:pos x="connsiteX0-1" y="connsiteY0-2"/>
              </a:cxn>
              <a:cxn ang="0">
                <a:pos x="connsiteX1-3" y="connsiteY1-4"/>
              </a:cxn>
              <a:cxn ang="0">
                <a:pos x="connsiteX2-5" y="connsiteY2-6"/>
              </a:cxn>
            </a:cxnLst>
            <a:rect l="l" t="t" r="r" b="b"/>
            <a:pathLst>
              <a:path w="4218214" h="502557">
                <a:moveTo>
                  <a:pt x="4218214" y="502557"/>
                </a:moveTo>
                <a:lnTo>
                  <a:pt x="3848100" y="0"/>
                </a:lnTo>
                <a:lnTo>
                  <a:pt x="0" y="0"/>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8" name="Freeform 19"/>
          <p:cNvSpPr/>
          <p:nvPr/>
        </p:nvSpPr>
        <p:spPr>
          <a:xfrm flipH="1">
            <a:off x="6056313" y="2338388"/>
            <a:ext cx="5691187" cy="66992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4699000 w 4699000"/>
              <a:gd name="connsiteY0-2" fmla="*/ 749300 h 749300"/>
              <a:gd name="connsiteX1-3" fmla="*/ 4241800 w 4699000"/>
              <a:gd name="connsiteY1-4" fmla="*/ 0 h 749300"/>
              <a:gd name="connsiteX2-5" fmla="*/ 0 w 4699000"/>
              <a:gd name="connsiteY2-6" fmla="*/ 0 h 749300"/>
              <a:gd name="connsiteX0-7" fmla="*/ 5679772 w 5679772"/>
              <a:gd name="connsiteY0-8" fmla="*/ 749300 h 749300"/>
              <a:gd name="connsiteX1-9" fmla="*/ 5222572 w 5679772"/>
              <a:gd name="connsiteY1-10" fmla="*/ 0 h 749300"/>
              <a:gd name="connsiteX2-11" fmla="*/ 0 w 5679772"/>
              <a:gd name="connsiteY2-12" fmla="*/ 0 h 749300"/>
              <a:gd name="connsiteX0-13" fmla="*/ 5615247 w 5615247"/>
              <a:gd name="connsiteY0-14" fmla="*/ 1322847 h 1322847"/>
              <a:gd name="connsiteX1-15" fmla="*/ 5222572 w 5615247"/>
              <a:gd name="connsiteY1-16" fmla="*/ 0 h 1322847"/>
              <a:gd name="connsiteX2-17" fmla="*/ 0 w 5615247"/>
              <a:gd name="connsiteY2-18" fmla="*/ 0 h 1322847"/>
            </a:gdLst>
            <a:ahLst/>
            <a:cxnLst>
              <a:cxn ang="0">
                <a:pos x="connsiteX0-1" y="connsiteY0-2"/>
              </a:cxn>
              <a:cxn ang="0">
                <a:pos x="connsiteX1-3" y="connsiteY1-4"/>
              </a:cxn>
              <a:cxn ang="0">
                <a:pos x="connsiteX2-5" y="connsiteY2-6"/>
              </a:cxn>
            </a:cxnLst>
            <a:rect l="l" t="t" r="r" b="b"/>
            <a:pathLst>
              <a:path w="5615247" h="1322847">
                <a:moveTo>
                  <a:pt x="5615247" y="1322847"/>
                </a:moveTo>
                <a:lnTo>
                  <a:pt x="5222572" y="0"/>
                </a:lnTo>
                <a:lnTo>
                  <a:pt x="0" y="0"/>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9" name="Rectangle 22"/>
          <p:cNvSpPr/>
          <p:nvPr/>
        </p:nvSpPr>
        <p:spPr>
          <a:xfrm flipH="1">
            <a:off x="8021955" y="2393950"/>
            <a:ext cx="3636645" cy="829945"/>
          </a:xfrm>
          <a:prstGeom prst="rect">
            <a:avLst/>
          </a:prstGeom>
        </p:spPr>
        <p:txBody>
          <a:bodyPr wrap="square">
            <a:spAutoFit/>
          </a:bodyPr>
          <a:lstStyle/>
          <a:p>
            <a:pPr algn="r" eaLnBrk="1" fontAlgn="auto" hangingPunct="1">
              <a:spcBef>
                <a:spcPts val="0"/>
              </a:spcBef>
              <a:spcAft>
                <a:spcPts val="0"/>
              </a:spcAft>
              <a:buClr>
                <a:srgbClr val="E24848"/>
              </a:buClr>
              <a:defRPr/>
            </a:pPr>
            <a:r>
              <a:rPr lang="en-US" sz="1200" noProof="1">
                <a:solidFill>
                  <a:schemeClr val="bg1"/>
                </a:solidFill>
                <a:latin typeface="Calibri" panose="020F0502020204030204" charset="0"/>
                <a:ea typeface="Calibri" panose="020F0502020204030204" charset="0"/>
                <a:cs typeface="Calibri" panose="020F0502020204030204" charset="0"/>
              </a:rPr>
              <a:t> Understanding the significance of collaborating with established production houses and global release partners for wider reach and higher success rates.</a:t>
            </a:r>
            <a:endParaRPr lang="en-US" sz="1200" noProof="1">
              <a:solidFill>
                <a:schemeClr val="bg1"/>
              </a:solidFill>
              <a:latin typeface="Calibri" panose="020F0502020204030204" charset="0"/>
              <a:ea typeface="Calibri" panose="020F0502020204030204" charset="0"/>
              <a:cs typeface="Calibri" panose="020F0502020204030204" charset="0"/>
            </a:endParaRPr>
          </a:p>
        </p:txBody>
      </p:sp>
      <p:sp>
        <p:nvSpPr>
          <p:cNvPr id="10" name="Rectangle 23"/>
          <p:cNvSpPr/>
          <p:nvPr/>
        </p:nvSpPr>
        <p:spPr>
          <a:xfrm flipH="1">
            <a:off x="8624888" y="1903413"/>
            <a:ext cx="30337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defRPr/>
            </a:pPr>
            <a:r>
              <a:rPr lang="en-US">
                <a:solidFill>
                  <a:schemeClr val="bg1"/>
                </a:solidFill>
                <a:latin typeface="Calibri" panose="020F0502020204030204" charset="0"/>
                <a:ea typeface="Calibri" panose="020F0502020204030204" charset="0"/>
                <a:cs typeface="Calibri" panose="020F0502020204030204" charset="0"/>
                <a:sym typeface="+mn-ea"/>
              </a:rPr>
              <a:t>Collaboration Strategies:</a:t>
            </a:r>
            <a:endParaRPr lang="en-US" spc="-150" noProof="1">
              <a:solidFill>
                <a:schemeClr val="bg1"/>
              </a:solidFill>
              <a:latin typeface="Calibri" panose="020F0502020204030204" charset="0"/>
              <a:ea typeface="Calibri" panose="020F0502020204030204" charset="0"/>
              <a:cs typeface="Calibri" panose="020F0502020204030204" charset="0"/>
            </a:endParaRPr>
          </a:p>
        </p:txBody>
      </p:sp>
      <p:sp>
        <p:nvSpPr>
          <p:cNvPr id="11" name="Freeform 20"/>
          <p:cNvSpPr/>
          <p:nvPr/>
        </p:nvSpPr>
        <p:spPr>
          <a:xfrm flipH="1" flipV="1">
            <a:off x="4957763" y="4197350"/>
            <a:ext cx="6700837" cy="1108075"/>
          </a:xfrm>
          <a:custGeom>
            <a:avLst/>
            <a:gdLst>
              <a:gd name="connsiteX0" fmla="*/ 4699000 w 4699000"/>
              <a:gd name="connsiteY0" fmla="*/ 762000 h 762000"/>
              <a:gd name="connsiteX1" fmla="*/ 4241800 w 4699000"/>
              <a:gd name="connsiteY1" fmla="*/ 12700 h 762000"/>
              <a:gd name="connsiteX2" fmla="*/ 0 w 4699000"/>
              <a:gd name="connsiteY2" fmla="*/ 0 h 762000"/>
              <a:gd name="connsiteX0-1" fmla="*/ 3797300 w 3797300"/>
              <a:gd name="connsiteY0-2" fmla="*/ 762000 h 762000"/>
              <a:gd name="connsiteX1-3" fmla="*/ 3340100 w 3797300"/>
              <a:gd name="connsiteY1-4" fmla="*/ 12700 h 762000"/>
              <a:gd name="connsiteX2-5" fmla="*/ 0 w 3797300"/>
              <a:gd name="connsiteY2-6" fmla="*/ 0 h 762000"/>
              <a:gd name="connsiteX0-7" fmla="*/ 3797300 w 3797300"/>
              <a:gd name="connsiteY0-8" fmla="*/ 770011 h 770011"/>
              <a:gd name="connsiteX1-9" fmla="*/ 3619755 w 3797300"/>
              <a:gd name="connsiteY1-10" fmla="*/ 0 h 770011"/>
              <a:gd name="connsiteX2-11" fmla="*/ 0 w 3797300"/>
              <a:gd name="connsiteY2-12" fmla="*/ 8011 h 770011"/>
              <a:gd name="connsiteX0-13" fmla="*/ 3797300 w 3797300"/>
              <a:gd name="connsiteY0-14" fmla="*/ 790723 h 790723"/>
              <a:gd name="connsiteX1-15" fmla="*/ 3627980 w 3797300"/>
              <a:gd name="connsiteY1-16" fmla="*/ 0 h 790723"/>
              <a:gd name="connsiteX2-17" fmla="*/ 0 w 3797300"/>
              <a:gd name="connsiteY2-18" fmla="*/ 28723 h 790723"/>
            </a:gdLst>
            <a:ahLst/>
            <a:cxnLst>
              <a:cxn ang="0">
                <a:pos x="connsiteX0-1" y="connsiteY0-2"/>
              </a:cxn>
              <a:cxn ang="0">
                <a:pos x="connsiteX1-3" y="connsiteY1-4"/>
              </a:cxn>
              <a:cxn ang="0">
                <a:pos x="connsiteX2-5" y="connsiteY2-6"/>
              </a:cxn>
            </a:cxnLst>
            <a:rect l="l" t="t" r="r" b="b"/>
            <a:pathLst>
              <a:path w="3797300" h="790723">
                <a:moveTo>
                  <a:pt x="3797300" y="790723"/>
                </a:moveTo>
                <a:lnTo>
                  <a:pt x="3627980" y="0"/>
                </a:lnTo>
                <a:lnTo>
                  <a:pt x="0" y="28723"/>
                </a:lnTo>
              </a:path>
            </a:pathLst>
          </a:custGeom>
          <a:noFill/>
          <a:ln>
            <a:solidFill>
              <a:srgbClr val="92D050"/>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2" name="Rectangle 24"/>
          <p:cNvSpPr/>
          <p:nvPr/>
        </p:nvSpPr>
        <p:spPr>
          <a:xfrm flipH="1">
            <a:off x="7841615" y="5304155"/>
            <a:ext cx="3816985" cy="829945"/>
          </a:xfrm>
          <a:prstGeom prst="rect">
            <a:avLst/>
          </a:prstGeom>
        </p:spPr>
        <p:txBody>
          <a:bodyPr wrap="square">
            <a:spAutoFit/>
          </a:bodyPr>
          <a:lstStyle/>
          <a:p>
            <a:pPr algn="r" eaLnBrk="1" fontAlgn="auto" hangingPunct="1">
              <a:spcBef>
                <a:spcPts val="0"/>
              </a:spcBef>
              <a:spcAft>
                <a:spcPts val="0"/>
              </a:spcAft>
              <a:buClr>
                <a:srgbClr val="E24848"/>
              </a:buClr>
              <a:defRPr/>
            </a:pPr>
            <a:r>
              <a:rPr lang="en-US" sz="1200" noProof="1">
                <a:solidFill>
                  <a:schemeClr val="bg1"/>
                </a:solidFill>
                <a:latin typeface="Calibri" panose="020F0502020204030204" charset="0"/>
                <a:ea typeface="Calibri" panose="020F0502020204030204" charset="0"/>
                <a:cs typeface="Calibri" panose="020F0502020204030204" charset="0"/>
              </a:rPr>
              <a:t>Gaining insights into the impact of production houses and directors on a movie's success. Learning to choose the right partners to ensure high- quality production and effective storytelling.</a:t>
            </a:r>
            <a:endParaRPr lang="en-US" sz="1200" noProof="1">
              <a:solidFill>
                <a:schemeClr val="bg1"/>
              </a:solidFill>
              <a:latin typeface="Calibri" panose="020F0502020204030204" charset="0"/>
              <a:ea typeface="Calibri" panose="020F0502020204030204" charset="0"/>
              <a:cs typeface="Calibri" panose="020F0502020204030204" charset="0"/>
            </a:endParaRPr>
          </a:p>
        </p:txBody>
      </p:sp>
      <p:sp>
        <p:nvSpPr>
          <p:cNvPr id="13" name="Rectangle 25"/>
          <p:cNvSpPr/>
          <p:nvPr/>
        </p:nvSpPr>
        <p:spPr>
          <a:xfrm flipH="1">
            <a:off x="8021955" y="4813300"/>
            <a:ext cx="3636645" cy="46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defRPr/>
            </a:pPr>
            <a:r>
              <a:rPr lang="en-US" spc="-150" noProof="1">
                <a:solidFill>
                  <a:schemeClr val="bg1"/>
                </a:solidFill>
                <a:latin typeface="Calibri" panose="020F0502020204030204" charset="0"/>
                <a:ea typeface="Calibri" panose="020F0502020204030204" charset="0"/>
                <a:cs typeface="Calibri" panose="020F0502020204030204" charset="0"/>
              </a:rPr>
              <a:t>Production House and Director Influence</a:t>
            </a:r>
            <a:endParaRPr lang="en-US" spc="-150" noProof="1">
              <a:solidFill>
                <a:schemeClr val="bg1"/>
              </a:solidFill>
              <a:latin typeface="Calibri" panose="020F0502020204030204" charset="0"/>
              <a:ea typeface="Calibri" panose="020F0502020204030204" charset="0"/>
              <a:cs typeface="Calibri" panose="020F0502020204030204" charset="0"/>
            </a:endParaRPr>
          </a:p>
        </p:txBody>
      </p:sp>
      <p:sp>
        <p:nvSpPr>
          <p:cNvPr id="14" name="Rectangle 26"/>
          <p:cNvSpPr/>
          <p:nvPr/>
        </p:nvSpPr>
        <p:spPr>
          <a:xfrm>
            <a:off x="7842250" y="3799205"/>
            <a:ext cx="3816350" cy="829945"/>
          </a:xfrm>
          <a:prstGeom prst="rect">
            <a:avLst/>
          </a:prstGeom>
        </p:spPr>
        <p:txBody>
          <a:bodyPr wrap="square">
            <a:spAutoFit/>
          </a:bodyPr>
          <a:lstStyle/>
          <a:p>
            <a:pPr algn="r" eaLnBrk="1" fontAlgn="auto" hangingPunct="1">
              <a:spcBef>
                <a:spcPts val="0"/>
              </a:spcBef>
              <a:spcAft>
                <a:spcPts val="0"/>
              </a:spcAft>
              <a:buClr>
                <a:srgbClr val="E24848"/>
              </a:buClr>
              <a:defRPr/>
            </a:pPr>
            <a:r>
              <a:rPr lang="en-US" sz="1200" noProof="1">
                <a:solidFill>
                  <a:schemeClr val="bg1"/>
                </a:solidFill>
                <a:latin typeface="Calibri" panose="020F0502020204030204" charset="0"/>
                <a:ea typeface="Calibri" panose="020F0502020204030204" charset="0"/>
                <a:cs typeface="Calibri" panose="020F0502020204030204" charset="0"/>
              </a:rPr>
              <a:t>Learning to navigate the dynamics of the film industry, including seasonal release patterns, market trends, and audience behavior, to strategically plan movie releases.</a:t>
            </a:r>
            <a:endParaRPr lang="en-US" sz="1200" noProof="1">
              <a:solidFill>
                <a:schemeClr val="bg1"/>
              </a:solidFill>
              <a:latin typeface="Calibri" panose="020F0502020204030204" charset="0"/>
              <a:ea typeface="Calibri" panose="020F0502020204030204" charset="0"/>
              <a:cs typeface="Calibri" panose="020F0502020204030204" charset="0"/>
            </a:endParaRPr>
          </a:p>
        </p:txBody>
      </p:sp>
      <p:sp>
        <p:nvSpPr>
          <p:cNvPr id="15" name="Rectangle 27"/>
          <p:cNvSpPr/>
          <p:nvPr/>
        </p:nvSpPr>
        <p:spPr>
          <a:xfrm>
            <a:off x="8624888" y="3308350"/>
            <a:ext cx="30337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eaLnBrk="1" fontAlgn="auto" hangingPunct="1">
              <a:spcBef>
                <a:spcPts val="0"/>
              </a:spcBef>
              <a:spcAft>
                <a:spcPts val="0"/>
              </a:spcAft>
              <a:defRPr/>
            </a:pPr>
            <a:r>
              <a:rPr lang="en-US" spc="-150" noProof="1">
                <a:solidFill>
                  <a:schemeClr val="bg1"/>
                </a:solidFill>
                <a:latin typeface="Calibri" panose="020F0502020204030204" charset="0"/>
                <a:ea typeface="Calibri" panose="020F0502020204030204" charset="0"/>
                <a:cs typeface="Calibri" panose="020F0502020204030204" charset="0"/>
              </a:rPr>
              <a:t>Market Dynamics</a:t>
            </a:r>
            <a:endParaRPr lang="en-US" spc="-150" noProof="1">
              <a:solidFill>
                <a:schemeClr val="bg1"/>
              </a:solidFill>
              <a:latin typeface="Calibri" panose="020F0502020204030204" charset="0"/>
              <a:ea typeface="Calibri" panose="020F0502020204030204" charset="0"/>
              <a:cs typeface="Calibri" panose="020F0502020204030204" charset="0"/>
            </a:endParaRPr>
          </a:p>
        </p:txBody>
      </p:sp>
      <p:grpSp>
        <p:nvGrpSpPr>
          <p:cNvPr id="16" name="Group 28"/>
          <p:cNvGrpSpPr/>
          <p:nvPr/>
        </p:nvGrpSpPr>
        <p:grpSpPr>
          <a:xfrm>
            <a:off x="6912267" y="2870037"/>
            <a:ext cx="252864" cy="252862"/>
            <a:chOff x="7171531" y="3646884"/>
            <a:chExt cx="457201" cy="457201"/>
          </a:xfrm>
          <a:solidFill>
            <a:schemeClr val="bg1">
              <a:lumMod val="95000"/>
            </a:schemeClr>
          </a:solidFill>
        </p:grpSpPr>
        <p:sp>
          <p:nvSpPr>
            <p:cNvPr id="17" name="Freeform 38"/>
            <p:cNvSpPr>
              <a:spLocks noEditPoints="1"/>
            </p:cNvSpPr>
            <p:nvPr/>
          </p:nvSpPr>
          <p:spPr bwMode="auto">
            <a:xfrm>
              <a:off x="7171531" y="3689747"/>
              <a:ext cx="415925" cy="414338"/>
            </a:xfrm>
            <a:custGeom>
              <a:avLst/>
              <a:gdLst>
                <a:gd name="T0" fmla="*/ 914 w 1049"/>
                <a:gd name="T1" fmla="*/ 435 h 1043"/>
                <a:gd name="T2" fmla="*/ 902 w 1049"/>
                <a:gd name="T3" fmla="*/ 435 h 1043"/>
                <a:gd name="T4" fmla="*/ 781 w 1049"/>
                <a:gd name="T5" fmla="*/ 497 h 1043"/>
                <a:gd name="T6" fmla="*/ 723 w 1049"/>
                <a:gd name="T7" fmla="*/ 435 h 1043"/>
                <a:gd name="T8" fmla="*/ 642 w 1049"/>
                <a:gd name="T9" fmla="*/ 391 h 1043"/>
                <a:gd name="T10" fmla="*/ 562 w 1049"/>
                <a:gd name="T11" fmla="*/ 367 h 1043"/>
                <a:gd name="T12" fmla="*/ 443 w 1049"/>
                <a:gd name="T13" fmla="*/ 349 h 1043"/>
                <a:gd name="T14" fmla="*/ 679 w 1049"/>
                <a:gd name="T15" fmla="*/ 215 h 1043"/>
                <a:gd name="T16" fmla="*/ 612 w 1049"/>
                <a:gd name="T17" fmla="*/ 144 h 1043"/>
                <a:gd name="T18" fmla="*/ 615 w 1049"/>
                <a:gd name="T19" fmla="*/ 131 h 1043"/>
                <a:gd name="T20" fmla="*/ 674 w 1049"/>
                <a:gd name="T21" fmla="*/ 73 h 1043"/>
                <a:gd name="T22" fmla="*/ 688 w 1049"/>
                <a:gd name="T23" fmla="*/ 73 h 1043"/>
                <a:gd name="T24" fmla="*/ 974 w 1049"/>
                <a:gd name="T25" fmla="*/ 357 h 1043"/>
                <a:gd name="T26" fmla="*/ 977 w 1049"/>
                <a:gd name="T27" fmla="*/ 372 h 1043"/>
                <a:gd name="T28" fmla="*/ 972 w 1049"/>
                <a:gd name="T29" fmla="*/ 380 h 1043"/>
                <a:gd name="T30" fmla="*/ 593 w 1049"/>
                <a:gd name="T31" fmla="*/ 960 h 1043"/>
                <a:gd name="T32" fmla="*/ 578 w 1049"/>
                <a:gd name="T33" fmla="*/ 970 h 1043"/>
                <a:gd name="T34" fmla="*/ 558 w 1049"/>
                <a:gd name="T35" fmla="*/ 971 h 1043"/>
                <a:gd name="T36" fmla="*/ 83 w 1049"/>
                <a:gd name="T37" fmla="*/ 508 h 1043"/>
                <a:gd name="T38" fmla="*/ 73 w 1049"/>
                <a:gd name="T39" fmla="*/ 476 h 1043"/>
                <a:gd name="T40" fmla="*/ 94 w 1049"/>
                <a:gd name="T41" fmla="*/ 449 h 1043"/>
                <a:gd name="T42" fmla="*/ 403 w 1049"/>
                <a:gd name="T43" fmla="*/ 380 h 1043"/>
                <a:gd name="T44" fmla="*/ 572 w 1049"/>
                <a:gd name="T45" fmla="*/ 406 h 1043"/>
                <a:gd name="T46" fmla="*/ 642 w 1049"/>
                <a:gd name="T47" fmla="*/ 430 h 1043"/>
                <a:gd name="T48" fmla="*/ 700 w 1049"/>
                <a:gd name="T49" fmla="*/ 461 h 1043"/>
                <a:gd name="T50" fmla="*/ 756 w 1049"/>
                <a:gd name="T51" fmla="*/ 509 h 1043"/>
                <a:gd name="T52" fmla="*/ 737 w 1049"/>
                <a:gd name="T53" fmla="*/ 21 h 1043"/>
                <a:gd name="T54" fmla="*/ 707 w 1049"/>
                <a:gd name="T55" fmla="*/ 3 h 1043"/>
                <a:gd name="T56" fmla="*/ 671 w 1049"/>
                <a:gd name="T57" fmla="*/ 0 h 1043"/>
                <a:gd name="T58" fmla="*/ 638 w 1049"/>
                <a:gd name="T59" fmla="*/ 11 h 1043"/>
                <a:gd name="T60" fmla="*/ 567 w 1049"/>
                <a:gd name="T61" fmla="*/ 77 h 1043"/>
                <a:gd name="T62" fmla="*/ 547 w 1049"/>
                <a:gd name="T63" fmla="*/ 106 h 1043"/>
                <a:gd name="T64" fmla="*/ 540 w 1049"/>
                <a:gd name="T65" fmla="*/ 140 h 1043"/>
                <a:gd name="T66" fmla="*/ 554 w 1049"/>
                <a:gd name="T67" fmla="*/ 188 h 1043"/>
                <a:gd name="T68" fmla="*/ 32 w 1049"/>
                <a:gd name="T69" fmla="*/ 406 h 1043"/>
                <a:gd name="T70" fmla="*/ 5 w 1049"/>
                <a:gd name="T71" fmla="*/ 449 h 1043"/>
                <a:gd name="T72" fmla="*/ 2 w 1049"/>
                <a:gd name="T73" fmla="*/ 502 h 1043"/>
                <a:gd name="T74" fmla="*/ 23 w 1049"/>
                <a:gd name="T75" fmla="*/ 550 h 1043"/>
                <a:gd name="T76" fmla="*/ 506 w 1049"/>
                <a:gd name="T77" fmla="*/ 1025 h 1043"/>
                <a:gd name="T78" fmla="*/ 543 w 1049"/>
                <a:gd name="T79" fmla="*/ 1041 h 1043"/>
                <a:gd name="T80" fmla="*/ 567 w 1049"/>
                <a:gd name="T81" fmla="*/ 1043 h 1043"/>
                <a:gd name="T82" fmla="*/ 613 w 1049"/>
                <a:gd name="T83" fmla="*/ 1032 h 1043"/>
                <a:gd name="T84" fmla="*/ 654 w 1049"/>
                <a:gd name="T85" fmla="*/ 999 h 1043"/>
                <a:gd name="T86" fmla="*/ 870 w 1049"/>
                <a:gd name="T87" fmla="*/ 500 h 1043"/>
                <a:gd name="T88" fmla="*/ 917 w 1049"/>
                <a:gd name="T89" fmla="*/ 509 h 1043"/>
                <a:gd name="T90" fmla="*/ 950 w 1049"/>
                <a:gd name="T91" fmla="*/ 498 h 1043"/>
                <a:gd name="T92" fmla="*/ 1022 w 1049"/>
                <a:gd name="T93" fmla="*/ 432 h 1043"/>
                <a:gd name="T94" fmla="*/ 1042 w 1049"/>
                <a:gd name="T95" fmla="*/ 403 h 1043"/>
                <a:gd name="T96" fmla="*/ 1049 w 1049"/>
                <a:gd name="T97" fmla="*/ 368 h 1043"/>
                <a:gd name="T98" fmla="*/ 1042 w 1049"/>
                <a:gd name="T99" fmla="*/ 334 h 1043"/>
                <a:gd name="T100" fmla="*/ 1022 w 1049"/>
                <a:gd name="T101" fmla="*/ 30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49" h="1043">
                  <a:moveTo>
                    <a:pt x="972" y="380"/>
                  </a:moveTo>
                  <a:lnTo>
                    <a:pt x="921" y="432"/>
                  </a:lnTo>
                  <a:lnTo>
                    <a:pt x="918" y="434"/>
                  </a:lnTo>
                  <a:lnTo>
                    <a:pt x="914" y="435"/>
                  </a:lnTo>
                  <a:lnTo>
                    <a:pt x="911" y="436"/>
                  </a:lnTo>
                  <a:lnTo>
                    <a:pt x="908" y="436"/>
                  </a:lnTo>
                  <a:lnTo>
                    <a:pt x="905" y="436"/>
                  </a:lnTo>
                  <a:lnTo>
                    <a:pt x="902" y="435"/>
                  </a:lnTo>
                  <a:lnTo>
                    <a:pt x="898" y="434"/>
                  </a:lnTo>
                  <a:lnTo>
                    <a:pt x="895" y="432"/>
                  </a:lnTo>
                  <a:lnTo>
                    <a:pt x="831" y="368"/>
                  </a:lnTo>
                  <a:lnTo>
                    <a:pt x="781" y="497"/>
                  </a:lnTo>
                  <a:lnTo>
                    <a:pt x="785" y="486"/>
                  </a:lnTo>
                  <a:lnTo>
                    <a:pt x="764" y="467"/>
                  </a:lnTo>
                  <a:lnTo>
                    <a:pt x="744" y="450"/>
                  </a:lnTo>
                  <a:lnTo>
                    <a:pt x="723" y="435"/>
                  </a:lnTo>
                  <a:lnTo>
                    <a:pt x="703" y="421"/>
                  </a:lnTo>
                  <a:lnTo>
                    <a:pt x="682" y="409"/>
                  </a:lnTo>
                  <a:lnTo>
                    <a:pt x="663" y="400"/>
                  </a:lnTo>
                  <a:lnTo>
                    <a:pt x="642" y="391"/>
                  </a:lnTo>
                  <a:lnTo>
                    <a:pt x="622" y="383"/>
                  </a:lnTo>
                  <a:lnTo>
                    <a:pt x="602" y="377"/>
                  </a:lnTo>
                  <a:lnTo>
                    <a:pt x="582" y="372"/>
                  </a:lnTo>
                  <a:lnTo>
                    <a:pt x="562" y="367"/>
                  </a:lnTo>
                  <a:lnTo>
                    <a:pt x="543" y="363"/>
                  </a:lnTo>
                  <a:lnTo>
                    <a:pt x="504" y="357"/>
                  </a:lnTo>
                  <a:lnTo>
                    <a:pt x="466" y="352"/>
                  </a:lnTo>
                  <a:lnTo>
                    <a:pt x="443" y="349"/>
                  </a:lnTo>
                  <a:lnTo>
                    <a:pt x="420" y="346"/>
                  </a:lnTo>
                  <a:lnTo>
                    <a:pt x="396" y="342"/>
                  </a:lnTo>
                  <a:lnTo>
                    <a:pt x="373" y="338"/>
                  </a:lnTo>
                  <a:lnTo>
                    <a:pt x="679" y="215"/>
                  </a:lnTo>
                  <a:lnTo>
                    <a:pt x="617" y="153"/>
                  </a:lnTo>
                  <a:lnTo>
                    <a:pt x="615" y="150"/>
                  </a:lnTo>
                  <a:lnTo>
                    <a:pt x="613" y="148"/>
                  </a:lnTo>
                  <a:lnTo>
                    <a:pt x="612" y="144"/>
                  </a:lnTo>
                  <a:lnTo>
                    <a:pt x="612" y="140"/>
                  </a:lnTo>
                  <a:lnTo>
                    <a:pt x="612" y="137"/>
                  </a:lnTo>
                  <a:lnTo>
                    <a:pt x="613" y="134"/>
                  </a:lnTo>
                  <a:lnTo>
                    <a:pt x="615" y="131"/>
                  </a:lnTo>
                  <a:lnTo>
                    <a:pt x="617" y="129"/>
                  </a:lnTo>
                  <a:lnTo>
                    <a:pt x="668" y="77"/>
                  </a:lnTo>
                  <a:lnTo>
                    <a:pt x="671" y="75"/>
                  </a:lnTo>
                  <a:lnTo>
                    <a:pt x="674" y="73"/>
                  </a:lnTo>
                  <a:lnTo>
                    <a:pt x="678" y="72"/>
                  </a:lnTo>
                  <a:lnTo>
                    <a:pt x="681" y="71"/>
                  </a:lnTo>
                  <a:lnTo>
                    <a:pt x="684" y="72"/>
                  </a:lnTo>
                  <a:lnTo>
                    <a:pt x="688" y="73"/>
                  </a:lnTo>
                  <a:lnTo>
                    <a:pt x="691" y="75"/>
                  </a:lnTo>
                  <a:lnTo>
                    <a:pt x="693" y="77"/>
                  </a:lnTo>
                  <a:lnTo>
                    <a:pt x="972" y="355"/>
                  </a:lnTo>
                  <a:lnTo>
                    <a:pt x="974" y="357"/>
                  </a:lnTo>
                  <a:lnTo>
                    <a:pt x="976" y="361"/>
                  </a:lnTo>
                  <a:lnTo>
                    <a:pt x="977" y="364"/>
                  </a:lnTo>
                  <a:lnTo>
                    <a:pt x="977" y="368"/>
                  </a:lnTo>
                  <a:lnTo>
                    <a:pt x="977" y="372"/>
                  </a:lnTo>
                  <a:lnTo>
                    <a:pt x="976" y="375"/>
                  </a:lnTo>
                  <a:lnTo>
                    <a:pt x="974" y="378"/>
                  </a:lnTo>
                  <a:lnTo>
                    <a:pt x="972" y="380"/>
                  </a:lnTo>
                  <a:lnTo>
                    <a:pt x="972" y="380"/>
                  </a:lnTo>
                  <a:close/>
                  <a:moveTo>
                    <a:pt x="600" y="949"/>
                  </a:moveTo>
                  <a:lnTo>
                    <a:pt x="598" y="953"/>
                  </a:lnTo>
                  <a:lnTo>
                    <a:pt x="596" y="957"/>
                  </a:lnTo>
                  <a:lnTo>
                    <a:pt x="593" y="960"/>
                  </a:lnTo>
                  <a:lnTo>
                    <a:pt x="589" y="963"/>
                  </a:lnTo>
                  <a:lnTo>
                    <a:pt x="586" y="966"/>
                  </a:lnTo>
                  <a:lnTo>
                    <a:pt x="582" y="968"/>
                  </a:lnTo>
                  <a:lnTo>
                    <a:pt x="578" y="970"/>
                  </a:lnTo>
                  <a:lnTo>
                    <a:pt x="573" y="971"/>
                  </a:lnTo>
                  <a:lnTo>
                    <a:pt x="569" y="972"/>
                  </a:lnTo>
                  <a:lnTo>
                    <a:pt x="566" y="972"/>
                  </a:lnTo>
                  <a:lnTo>
                    <a:pt x="558" y="971"/>
                  </a:lnTo>
                  <a:lnTo>
                    <a:pt x="552" y="969"/>
                  </a:lnTo>
                  <a:lnTo>
                    <a:pt x="546" y="966"/>
                  </a:lnTo>
                  <a:lnTo>
                    <a:pt x="541" y="961"/>
                  </a:lnTo>
                  <a:lnTo>
                    <a:pt x="83" y="508"/>
                  </a:lnTo>
                  <a:lnTo>
                    <a:pt x="77" y="501"/>
                  </a:lnTo>
                  <a:lnTo>
                    <a:pt x="73" y="494"/>
                  </a:lnTo>
                  <a:lnTo>
                    <a:pt x="72" y="485"/>
                  </a:lnTo>
                  <a:lnTo>
                    <a:pt x="73" y="476"/>
                  </a:lnTo>
                  <a:lnTo>
                    <a:pt x="75" y="468"/>
                  </a:lnTo>
                  <a:lnTo>
                    <a:pt x="80" y="460"/>
                  </a:lnTo>
                  <a:lnTo>
                    <a:pt x="86" y="454"/>
                  </a:lnTo>
                  <a:lnTo>
                    <a:pt x="94" y="449"/>
                  </a:lnTo>
                  <a:lnTo>
                    <a:pt x="317" y="360"/>
                  </a:lnTo>
                  <a:lnTo>
                    <a:pt x="345" y="368"/>
                  </a:lnTo>
                  <a:lnTo>
                    <a:pt x="374" y="375"/>
                  </a:lnTo>
                  <a:lnTo>
                    <a:pt x="403" y="380"/>
                  </a:lnTo>
                  <a:lnTo>
                    <a:pt x="431" y="384"/>
                  </a:lnTo>
                  <a:lnTo>
                    <a:pt x="487" y="391"/>
                  </a:lnTo>
                  <a:lnTo>
                    <a:pt x="544" y="400"/>
                  </a:lnTo>
                  <a:lnTo>
                    <a:pt x="572" y="406"/>
                  </a:lnTo>
                  <a:lnTo>
                    <a:pt x="600" y="414"/>
                  </a:lnTo>
                  <a:lnTo>
                    <a:pt x="614" y="418"/>
                  </a:lnTo>
                  <a:lnTo>
                    <a:pt x="628" y="423"/>
                  </a:lnTo>
                  <a:lnTo>
                    <a:pt x="642" y="430"/>
                  </a:lnTo>
                  <a:lnTo>
                    <a:pt x="656" y="436"/>
                  </a:lnTo>
                  <a:lnTo>
                    <a:pt x="670" y="444"/>
                  </a:lnTo>
                  <a:lnTo>
                    <a:pt x="686" y="453"/>
                  </a:lnTo>
                  <a:lnTo>
                    <a:pt x="700" y="461"/>
                  </a:lnTo>
                  <a:lnTo>
                    <a:pt x="714" y="472"/>
                  </a:lnTo>
                  <a:lnTo>
                    <a:pt x="728" y="483"/>
                  </a:lnTo>
                  <a:lnTo>
                    <a:pt x="742" y="495"/>
                  </a:lnTo>
                  <a:lnTo>
                    <a:pt x="756" y="509"/>
                  </a:lnTo>
                  <a:lnTo>
                    <a:pt x="770" y="523"/>
                  </a:lnTo>
                  <a:lnTo>
                    <a:pt x="600" y="949"/>
                  </a:lnTo>
                  <a:close/>
                  <a:moveTo>
                    <a:pt x="745" y="26"/>
                  </a:moveTo>
                  <a:lnTo>
                    <a:pt x="737" y="21"/>
                  </a:lnTo>
                  <a:lnTo>
                    <a:pt x="731" y="15"/>
                  </a:lnTo>
                  <a:lnTo>
                    <a:pt x="723" y="11"/>
                  </a:lnTo>
                  <a:lnTo>
                    <a:pt x="716" y="6"/>
                  </a:lnTo>
                  <a:lnTo>
                    <a:pt x="707" y="3"/>
                  </a:lnTo>
                  <a:lnTo>
                    <a:pt x="698" y="1"/>
                  </a:lnTo>
                  <a:lnTo>
                    <a:pt x="690" y="0"/>
                  </a:lnTo>
                  <a:lnTo>
                    <a:pt x="681" y="0"/>
                  </a:lnTo>
                  <a:lnTo>
                    <a:pt x="671" y="0"/>
                  </a:lnTo>
                  <a:lnTo>
                    <a:pt x="663" y="1"/>
                  </a:lnTo>
                  <a:lnTo>
                    <a:pt x="654" y="3"/>
                  </a:lnTo>
                  <a:lnTo>
                    <a:pt x="647" y="6"/>
                  </a:lnTo>
                  <a:lnTo>
                    <a:pt x="638" y="11"/>
                  </a:lnTo>
                  <a:lnTo>
                    <a:pt x="630" y="15"/>
                  </a:lnTo>
                  <a:lnTo>
                    <a:pt x="624" y="21"/>
                  </a:lnTo>
                  <a:lnTo>
                    <a:pt x="617" y="26"/>
                  </a:lnTo>
                  <a:lnTo>
                    <a:pt x="567" y="77"/>
                  </a:lnTo>
                  <a:lnTo>
                    <a:pt x="560" y="83"/>
                  </a:lnTo>
                  <a:lnTo>
                    <a:pt x="555" y="91"/>
                  </a:lnTo>
                  <a:lnTo>
                    <a:pt x="551" y="98"/>
                  </a:lnTo>
                  <a:lnTo>
                    <a:pt x="547" y="106"/>
                  </a:lnTo>
                  <a:lnTo>
                    <a:pt x="544" y="114"/>
                  </a:lnTo>
                  <a:lnTo>
                    <a:pt x="542" y="123"/>
                  </a:lnTo>
                  <a:lnTo>
                    <a:pt x="541" y="132"/>
                  </a:lnTo>
                  <a:lnTo>
                    <a:pt x="540" y="140"/>
                  </a:lnTo>
                  <a:lnTo>
                    <a:pt x="541" y="153"/>
                  </a:lnTo>
                  <a:lnTo>
                    <a:pt x="543" y="165"/>
                  </a:lnTo>
                  <a:lnTo>
                    <a:pt x="547" y="177"/>
                  </a:lnTo>
                  <a:lnTo>
                    <a:pt x="554" y="188"/>
                  </a:lnTo>
                  <a:lnTo>
                    <a:pt x="65" y="383"/>
                  </a:lnTo>
                  <a:lnTo>
                    <a:pt x="53" y="390"/>
                  </a:lnTo>
                  <a:lnTo>
                    <a:pt x="42" y="397"/>
                  </a:lnTo>
                  <a:lnTo>
                    <a:pt x="32" y="406"/>
                  </a:lnTo>
                  <a:lnTo>
                    <a:pt x="23" y="416"/>
                  </a:lnTo>
                  <a:lnTo>
                    <a:pt x="16" y="426"/>
                  </a:lnTo>
                  <a:lnTo>
                    <a:pt x="9" y="437"/>
                  </a:lnTo>
                  <a:lnTo>
                    <a:pt x="5" y="449"/>
                  </a:lnTo>
                  <a:lnTo>
                    <a:pt x="2" y="462"/>
                  </a:lnTo>
                  <a:lnTo>
                    <a:pt x="0" y="475"/>
                  </a:lnTo>
                  <a:lnTo>
                    <a:pt x="0" y="489"/>
                  </a:lnTo>
                  <a:lnTo>
                    <a:pt x="2" y="502"/>
                  </a:lnTo>
                  <a:lnTo>
                    <a:pt x="5" y="514"/>
                  </a:lnTo>
                  <a:lnTo>
                    <a:pt x="9" y="527"/>
                  </a:lnTo>
                  <a:lnTo>
                    <a:pt x="16" y="538"/>
                  </a:lnTo>
                  <a:lnTo>
                    <a:pt x="23" y="550"/>
                  </a:lnTo>
                  <a:lnTo>
                    <a:pt x="32" y="559"/>
                  </a:lnTo>
                  <a:lnTo>
                    <a:pt x="490" y="1012"/>
                  </a:lnTo>
                  <a:lnTo>
                    <a:pt x="498" y="1020"/>
                  </a:lnTo>
                  <a:lnTo>
                    <a:pt x="506" y="1025"/>
                  </a:lnTo>
                  <a:lnTo>
                    <a:pt x="515" y="1030"/>
                  </a:lnTo>
                  <a:lnTo>
                    <a:pt x="524" y="1035"/>
                  </a:lnTo>
                  <a:lnTo>
                    <a:pt x="533" y="1039"/>
                  </a:lnTo>
                  <a:lnTo>
                    <a:pt x="543" y="1041"/>
                  </a:lnTo>
                  <a:lnTo>
                    <a:pt x="553" y="1043"/>
                  </a:lnTo>
                  <a:lnTo>
                    <a:pt x="563" y="1043"/>
                  </a:lnTo>
                  <a:lnTo>
                    <a:pt x="565" y="1043"/>
                  </a:lnTo>
                  <a:lnTo>
                    <a:pt x="567" y="1043"/>
                  </a:lnTo>
                  <a:lnTo>
                    <a:pt x="578" y="1043"/>
                  </a:lnTo>
                  <a:lnTo>
                    <a:pt x="588" y="1041"/>
                  </a:lnTo>
                  <a:lnTo>
                    <a:pt x="601" y="1038"/>
                  </a:lnTo>
                  <a:lnTo>
                    <a:pt x="613" y="1032"/>
                  </a:lnTo>
                  <a:lnTo>
                    <a:pt x="625" y="1026"/>
                  </a:lnTo>
                  <a:lnTo>
                    <a:pt x="636" y="1018"/>
                  </a:lnTo>
                  <a:lnTo>
                    <a:pt x="646" y="1010"/>
                  </a:lnTo>
                  <a:lnTo>
                    <a:pt x="654" y="999"/>
                  </a:lnTo>
                  <a:lnTo>
                    <a:pt x="661" y="988"/>
                  </a:lnTo>
                  <a:lnTo>
                    <a:pt x="666" y="975"/>
                  </a:lnTo>
                  <a:lnTo>
                    <a:pt x="858" y="495"/>
                  </a:lnTo>
                  <a:lnTo>
                    <a:pt x="870" y="500"/>
                  </a:lnTo>
                  <a:lnTo>
                    <a:pt x="882" y="505"/>
                  </a:lnTo>
                  <a:lnTo>
                    <a:pt x="895" y="508"/>
                  </a:lnTo>
                  <a:lnTo>
                    <a:pt x="908" y="509"/>
                  </a:lnTo>
                  <a:lnTo>
                    <a:pt x="917" y="509"/>
                  </a:lnTo>
                  <a:lnTo>
                    <a:pt x="925" y="508"/>
                  </a:lnTo>
                  <a:lnTo>
                    <a:pt x="934" y="505"/>
                  </a:lnTo>
                  <a:lnTo>
                    <a:pt x="943" y="502"/>
                  </a:lnTo>
                  <a:lnTo>
                    <a:pt x="950" y="498"/>
                  </a:lnTo>
                  <a:lnTo>
                    <a:pt x="958" y="494"/>
                  </a:lnTo>
                  <a:lnTo>
                    <a:pt x="965" y="488"/>
                  </a:lnTo>
                  <a:lnTo>
                    <a:pt x="972" y="483"/>
                  </a:lnTo>
                  <a:lnTo>
                    <a:pt x="1022" y="432"/>
                  </a:lnTo>
                  <a:lnTo>
                    <a:pt x="1029" y="426"/>
                  </a:lnTo>
                  <a:lnTo>
                    <a:pt x="1033" y="418"/>
                  </a:lnTo>
                  <a:lnTo>
                    <a:pt x="1039" y="410"/>
                  </a:lnTo>
                  <a:lnTo>
                    <a:pt x="1042" y="403"/>
                  </a:lnTo>
                  <a:lnTo>
                    <a:pt x="1045" y="394"/>
                  </a:lnTo>
                  <a:lnTo>
                    <a:pt x="1047" y="386"/>
                  </a:lnTo>
                  <a:lnTo>
                    <a:pt x="1048" y="377"/>
                  </a:lnTo>
                  <a:lnTo>
                    <a:pt x="1049" y="368"/>
                  </a:lnTo>
                  <a:lnTo>
                    <a:pt x="1048" y="359"/>
                  </a:lnTo>
                  <a:lnTo>
                    <a:pt x="1047" y="350"/>
                  </a:lnTo>
                  <a:lnTo>
                    <a:pt x="1045" y="341"/>
                  </a:lnTo>
                  <a:lnTo>
                    <a:pt x="1042" y="334"/>
                  </a:lnTo>
                  <a:lnTo>
                    <a:pt x="1039" y="325"/>
                  </a:lnTo>
                  <a:lnTo>
                    <a:pt x="1034" y="318"/>
                  </a:lnTo>
                  <a:lnTo>
                    <a:pt x="1029" y="311"/>
                  </a:lnTo>
                  <a:lnTo>
                    <a:pt x="1022" y="305"/>
                  </a:lnTo>
                  <a:lnTo>
                    <a:pt x="745"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8" name="Freeform 39"/>
            <p:cNvSpPr>
              <a:spLocks noEditPoints="1"/>
            </p:cNvSpPr>
            <p:nvPr/>
          </p:nvSpPr>
          <p:spPr bwMode="auto">
            <a:xfrm>
              <a:off x="7371556" y="3875484"/>
              <a:ext cx="71438" cy="71438"/>
            </a:xfrm>
            <a:custGeom>
              <a:avLst/>
              <a:gdLst>
                <a:gd name="T0" fmla="*/ 95 w 180"/>
                <a:gd name="T1" fmla="*/ 36 h 180"/>
                <a:gd name="T2" fmla="*/ 106 w 180"/>
                <a:gd name="T3" fmla="*/ 39 h 180"/>
                <a:gd name="T4" fmla="*/ 120 w 180"/>
                <a:gd name="T5" fmla="*/ 45 h 180"/>
                <a:gd name="T6" fmla="*/ 135 w 180"/>
                <a:gd name="T7" fmla="*/ 59 h 180"/>
                <a:gd name="T8" fmla="*/ 142 w 180"/>
                <a:gd name="T9" fmla="*/ 74 h 180"/>
                <a:gd name="T10" fmla="*/ 144 w 180"/>
                <a:gd name="T11" fmla="*/ 84 h 180"/>
                <a:gd name="T12" fmla="*/ 144 w 180"/>
                <a:gd name="T13" fmla="*/ 96 h 180"/>
                <a:gd name="T14" fmla="*/ 142 w 180"/>
                <a:gd name="T15" fmla="*/ 105 h 180"/>
                <a:gd name="T16" fmla="*/ 135 w 180"/>
                <a:gd name="T17" fmla="*/ 120 h 180"/>
                <a:gd name="T18" fmla="*/ 120 w 180"/>
                <a:gd name="T19" fmla="*/ 135 h 180"/>
                <a:gd name="T20" fmla="*/ 106 w 180"/>
                <a:gd name="T21" fmla="*/ 141 h 180"/>
                <a:gd name="T22" fmla="*/ 95 w 180"/>
                <a:gd name="T23" fmla="*/ 143 h 180"/>
                <a:gd name="T24" fmla="*/ 84 w 180"/>
                <a:gd name="T25" fmla="*/ 143 h 180"/>
                <a:gd name="T26" fmla="*/ 74 w 180"/>
                <a:gd name="T27" fmla="*/ 141 h 180"/>
                <a:gd name="T28" fmla="*/ 59 w 180"/>
                <a:gd name="T29" fmla="*/ 135 h 180"/>
                <a:gd name="T30" fmla="*/ 45 w 180"/>
                <a:gd name="T31" fmla="*/ 120 h 180"/>
                <a:gd name="T32" fmla="*/ 39 w 180"/>
                <a:gd name="T33" fmla="*/ 105 h 180"/>
                <a:gd name="T34" fmla="*/ 37 w 180"/>
                <a:gd name="T35" fmla="*/ 96 h 180"/>
                <a:gd name="T36" fmla="*/ 37 w 180"/>
                <a:gd name="T37" fmla="*/ 84 h 180"/>
                <a:gd name="T38" fmla="*/ 39 w 180"/>
                <a:gd name="T39" fmla="*/ 74 h 180"/>
                <a:gd name="T40" fmla="*/ 45 w 180"/>
                <a:gd name="T41" fmla="*/ 59 h 180"/>
                <a:gd name="T42" fmla="*/ 59 w 180"/>
                <a:gd name="T43" fmla="*/ 45 h 180"/>
                <a:gd name="T44" fmla="*/ 74 w 180"/>
                <a:gd name="T45" fmla="*/ 39 h 180"/>
                <a:gd name="T46" fmla="*/ 84 w 180"/>
                <a:gd name="T47" fmla="*/ 36 h 180"/>
                <a:gd name="T48" fmla="*/ 90 w 180"/>
                <a:gd name="T49" fmla="*/ 180 h 180"/>
                <a:gd name="T50" fmla="*/ 108 w 180"/>
                <a:gd name="T51" fmla="*/ 178 h 180"/>
                <a:gd name="T52" fmla="*/ 125 w 180"/>
                <a:gd name="T53" fmla="*/ 172 h 180"/>
                <a:gd name="T54" fmla="*/ 140 w 180"/>
                <a:gd name="T55" fmla="*/ 165 h 180"/>
                <a:gd name="T56" fmla="*/ 153 w 180"/>
                <a:gd name="T57" fmla="*/ 153 h 180"/>
                <a:gd name="T58" fmla="*/ 164 w 180"/>
                <a:gd name="T59" fmla="*/ 140 h 180"/>
                <a:gd name="T60" fmla="*/ 173 w 180"/>
                <a:gd name="T61" fmla="*/ 125 h 180"/>
                <a:gd name="T62" fmla="*/ 178 w 180"/>
                <a:gd name="T63" fmla="*/ 108 h 180"/>
                <a:gd name="T64" fmla="*/ 180 w 180"/>
                <a:gd name="T65" fmla="*/ 89 h 180"/>
                <a:gd name="T66" fmla="*/ 178 w 180"/>
                <a:gd name="T67" fmla="*/ 72 h 180"/>
                <a:gd name="T68" fmla="*/ 173 w 180"/>
                <a:gd name="T69" fmla="*/ 55 h 180"/>
                <a:gd name="T70" fmla="*/ 164 w 180"/>
                <a:gd name="T71" fmla="*/ 40 h 180"/>
                <a:gd name="T72" fmla="*/ 153 w 180"/>
                <a:gd name="T73" fmla="*/ 27 h 180"/>
                <a:gd name="T74" fmla="*/ 140 w 180"/>
                <a:gd name="T75" fmla="*/ 15 h 180"/>
                <a:gd name="T76" fmla="*/ 125 w 180"/>
                <a:gd name="T77" fmla="*/ 7 h 180"/>
                <a:gd name="T78" fmla="*/ 108 w 180"/>
                <a:gd name="T79" fmla="*/ 2 h 180"/>
                <a:gd name="T80" fmla="*/ 90 w 180"/>
                <a:gd name="T81" fmla="*/ 0 h 180"/>
                <a:gd name="T82" fmla="*/ 71 w 180"/>
                <a:gd name="T83" fmla="*/ 2 h 180"/>
                <a:gd name="T84" fmla="*/ 55 w 180"/>
                <a:gd name="T85" fmla="*/ 7 h 180"/>
                <a:gd name="T86" fmla="*/ 40 w 180"/>
                <a:gd name="T87" fmla="*/ 15 h 180"/>
                <a:gd name="T88" fmla="*/ 26 w 180"/>
                <a:gd name="T89" fmla="*/ 27 h 180"/>
                <a:gd name="T90" fmla="*/ 15 w 180"/>
                <a:gd name="T91" fmla="*/ 40 h 180"/>
                <a:gd name="T92" fmla="*/ 7 w 180"/>
                <a:gd name="T93" fmla="*/ 55 h 180"/>
                <a:gd name="T94" fmla="*/ 2 w 180"/>
                <a:gd name="T95" fmla="*/ 72 h 180"/>
                <a:gd name="T96" fmla="*/ 0 w 180"/>
                <a:gd name="T97" fmla="*/ 89 h 180"/>
                <a:gd name="T98" fmla="*/ 2 w 180"/>
                <a:gd name="T99" fmla="*/ 108 h 180"/>
                <a:gd name="T100" fmla="*/ 7 w 180"/>
                <a:gd name="T101" fmla="*/ 125 h 180"/>
                <a:gd name="T102" fmla="*/ 15 w 180"/>
                <a:gd name="T103" fmla="*/ 140 h 180"/>
                <a:gd name="T104" fmla="*/ 26 w 180"/>
                <a:gd name="T105" fmla="*/ 153 h 180"/>
                <a:gd name="T106" fmla="*/ 40 w 180"/>
                <a:gd name="T107" fmla="*/ 165 h 180"/>
                <a:gd name="T108" fmla="*/ 55 w 180"/>
                <a:gd name="T109" fmla="*/ 172 h 180"/>
                <a:gd name="T110" fmla="*/ 71 w 180"/>
                <a:gd name="T111" fmla="*/ 178 h 180"/>
                <a:gd name="T112" fmla="*/ 90 w 180"/>
                <a:gd name="T11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80">
                  <a:moveTo>
                    <a:pt x="90" y="35"/>
                  </a:moveTo>
                  <a:lnTo>
                    <a:pt x="95" y="36"/>
                  </a:lnTo>
                  <a:lnTo>
                    <a:pt x="101" y="36"/>
                  </a:lnTo>
                  <a:lnTo>
                    <a:pt x="106" y="39"/>
                  </a:lnTo>
                  <a:lnTo>
                    <a:pt x="111" y="40"/>
                  </a:lnTo>
                  <a:lnTo>
                    <a:pt x="120" y="45"/>
                  </a:lnTo>
                  <a:lnTo>
                    <a:pt x="129" y="51"/>
                  </a:lnTo>
                  <a:lnTo>
                    <a:pt x="135" y="59"/>
                  </a:lnTo>
                  <a:lnTo>
                    <a:pt x="139" y="69"/>
                  </a:lnTo>
                  <a:lnTo>
                    <a:pt x="142" y="74"/>
                  </a:lnTo>
                  <a:lnTo>
                    <a:pt x="143" y="78"/>
                  </a:lnTo>
                  <a:lnTo>
                    <a:pt x="144" y="84"/>
                  </a:lnTo>
                  <a:lnTo>
                    <a:pt x="144" y="89"/>
                  </a:lnTo>
                  <a:lnTo>
                    <a:pt x="144" y="96"/>
                  </a:lnTo>
                  <a:lnTo>
                    <a:pt x="143" y="101"/>
                  </a:lnTo>
                  <a:lnTo>
                    <a:pt x="142" y="105"/>
                  </a:lnTo>
                  <a:lnTo>
                    <a:pt x="139" y="111"/>
                  </a:lnTo>
                  <a:lnTo>
                    <a:pt x="135" y="120"/>
                  </a:lnTo>
                  <a:lnTo>
                    <a:pt x="129" y="128"/>
                  </a:lnTo>
                  <a:lnTo>
                    <a:pt x="120" y="135"/>
                  </a:lnTo>
                  <a:lnTo>
                    <a:pt x="111" y="139"/>
                  </a:lnTo>
                  <a:lnTo>
                    <a:pt x="106" y="141"/>
                  </a:lnTo>
                  <a:lnTo>
                    <a:pt x="101" y="142"/>
                  </a:lnTo>
                  <a:lnTo>
                    <a:pt x="95" y="143"/>
                  </a:lnTo>
                  <a:lnTo>
                    <a:pt x="90" y="143"/>
                  </a:lnTo>
                  <a:lnTo>
                    <a:pt x="84" y="143"/>
                  </a:lnTo>
                  <a:lnTo>
                    <a:pt x="79" y="142"/>
                  </a:lnTo>
                  <a:lnTo>
                    <a:pt x="74" y="141"/>
                  </a:lnTo>
                  <a:lnTo>
                    <a:pt x="69" y="139"/>
                  </a:lnTo>
                  <a:lnTo>
                    <a:pt x="59" y="135"/>
                  </a:lnTo>
                  <a:lnTo>
                    <a:pt x="52" y="128"/>
                  </a:lnTo>
                  <a:lnTo>
                    <a:pt x="45" y="120"/>
                  </a:lnTo>
                  <a:lnTo>
                    <a:pt x="40" y="111"/>
                  </a:lnTo>
                  <a:lnTo>
                    <a:pt x="39" y="105"/>
                  </a:lnTo>
                  <a:lnTo>
                    <a:pt x="37" y="101"/>
                  </a:lnTo>
                  <a:lnTo>
                    <a:pt x="37" y="96"/>
                  </a:lnTo>
                  <a:lnTo>
                    <a:pt x="36" y="89"/>
                  </a:lnTo>
                  <a:lnTo>
                    <a:pt x="37" y="84"/>
                  </a:lnTo>
                  <a:lnTo>
                    <a:pt x="37" y="78"/>
                  </a:lnTo>
                  <a:lnTo>
                    <a:pt x="39" y="74"/>
                  </a:lnTo>
                  <a:lnTo>
                    <a:pt x="40" y="69"/>
                  </a:lnTo>
                  <a:lnTo>
                    <a:pt x="45" y="59"/>
                  </a:lnTo>
                  <a:lnTo>
                    <a:pt x="52" y="51"/>
                  </a:lnTo>
                  <a:lnTo>
                    <a:pt x="59" y="45"/>
                  </a:lnTo>
                  <a:lnTo>
                    <a:pt x="69" y="40"/>
                  </a:lnTo>
                  <a:lnTo>
                    <a:pt x="74" y="39"/>
                  </a:lnTo>
                  <a:lnTo>
                    <a:pt x="79" y="36"/>
                  </a:lnTo>
                  <a:lnTo>
                    <a:pt x="84" y="36"/>
                  </a:lnTo>
                  <a:lnTo>
                    <a:pt x="90" y="35"/>
                  </a:lnTo>
                  <a:close/>
                  <a:moveTo>
                    <a:pt x="90" y="180"/>
                  </a:moveTo>
                  <a:lnTo>
                    <a:pt x="99" y="179"/>
                  </a:lnTo>
                  <a:lnTo>
                    <a:pt x="108" y="178"/>
                  </a:lnTo>
                  <a:lnTo>
                    <a:pt x="117" y="176"/>
                  </a:lnTo>
                  <a:lnTo>
                    <a:pt x="125" y="172"/>
                  </a:lnTo>
                  <a:lnTo>
                    <a:pt x="133" y="169"/>
                  </a:lnTo>
                  <a:lnTo>
                    <a:pt x="140" y="165"/>
                  </a:lnTo>
                  <a:lnTo>
                    <a:pt x="147" y="159"/>
                  </a:lnTo>
                  <a:lnTo>
                    <a:pt x="153" y="153"/>
                  </a:lnTo>
                  <a:lnTo>
                    <a:pt x="160" y="147"/>
                  </a:lnTo>
                  <a:lnTo>
                    <a:pt x="164" y="140"/>
                  </a:lnTo>
                  <a:lnTo>
                    <a:pt x="170" y="132"/>
                  </a:lnTo>
                  <a:lnTo>
                    <a:pt x="173" y="125"/>
                  </a:lnTo>
                  <a:lnTo>
                    <a:pt x="176" y="116"/>
                  </a:lnTo>
                  <a:lnTo>
                    <a:pt x="178" y="108"/>
                  </a:lnTo>
                  <a:lnTo>
                    <a:pt x="179" y="99"/>
                  </a:lnTo>
                  <a:lnTo>
                    <a:pt x="180" y="89"/>
                  </a:lnTo>
                  <a:lnTo>
                    <a:pt x="179" y="81"/>
                  </a:lnTo>
                  <a:lnTo>
                    <a:pt x="178" y="72"/>
                  </a:lnTo>
                  <a:lnTo>
                    <a:pt x="176" y="63"/>
                  </a:lnTo>
                  <a:lnTo>
                    <a:pt x="173" y="55"/>
                  </a:lnTo>
                  <a:lnTo>
                    <a:pt x="170" y="47"/>
                  </a:lnTo>
                  <a:lnTo>
                    <a:pt x="164" y="40"/>
                  </a:lnTo>
                  <a:lnTo>
                    <a:pt x="160" y="32"/>
                  </a:lnTo>
                  <a:lnTo>
                    <a:pt x="153" y="27"/>
                  </a:lnTo>
                  <a:lnTo>
                    <a:pt x="147" y="20"/>
                  </a:lnTo>
                  <a:lnTo>
                    <a:pt x="140" y="15"/>
                  </a:lnTo>
                  <a:lnTo>
                    <a:pt x="133" y="10"/>
                  </a:lnTo>
                  <a:lnTo>
                    <a:pt x="125" y="7"/>
                  </a:lnTo>
                  <a:lnTo>
                    <a:pt x="117" y="4"/>
                  </a:lnTo>
                  <a:lnTo>
                    <a:pt x="108" y="2"/>
                  </a:lnTo>
                  <a:lnTo>
                    <a:pt x="99" y="1"/>
                  </a:lnTo>
                  <a:lnTo>
                    <a:pt x="90" y="0"/>
                  </a:lnTo>
                  <a:lnTo>
                    <a:pt x="81" y="1"/>
                  </a:lnTo>
                  <a:lnTo>
                    <a:pt x="71" y="2"/>
                  </a:lnTo>
                  <a:lnTo>
                    <a:pt x="64" y="4"/>
                  </a:lnTo>
                  <a:lnTo>
                    <a:pt x="55" y="7"/>
                  </a:lnTo>
                  <a:lnTo>
                    <a:pt x="48" y="10"/>
                  </a:lnTo>
                  <a:lnTo>
                    <a:pt x="40" y="15"/>
                  </a:lnTo>
                  <a:lnTo>
                    <a:pt x="32" y="20"/>
                  </a:lnTo>
                  <a:lnTo>
                    <a:pt x="26" y="27"/>
                  </a:lnTo>
                  <a:lnTo>
                    <a:pt x="21" y="32"/>
                  </a:lnTo>
                  <a:lnTo>
                    <a:pt x="15" y="40"/>
                  </a:lnTo>
                  <a:lnTo>
                    <a:pt x="11" y="47"/>
                  </a:lnTo>
                  <a:lnTo>
                    <a:pt x="7" y="55"/>
                  </a:lnTo>
                  <a:lnTo>
                    <a:pt x="4" y="63"/>
                  </a:lnTo>
                  <a:lnTo>
                    <a:pt x="2" y="72"/>
                  </a:lnTo>
                  <a:lnTo>
                    <a:pt x="0" y="81"/>
                  </a:lnTo>
                  <a:lnTo>
                    <a:pt x="0" y="89"/>
                  </a:lnTo>
                  <a:lnTo>
                    <a:pt x="0" y="99"/>
                  </a:lnTo>
                  <a:lnTo>
                    <a:pt x="2" y="108"/>
                  </a:lnTo>
                  <a:lnTo>
                    <a:pt x="4" y="116"/>
                  </a:lnTo>
                  <a:lnTo>
                    <a:pt x="7" y="125"/>
                  </a:lnTo>
                  <a:lnTo>
                    <a:pt x="11" y="132"/>
                  </a:lnTo>
                  <a:lnTo>
                    <a:pt x="15" y="140"/>
                  </a:lnTo>
                  <a:lnTo>
                    <a:pt x="21" y="147"/>
                  </a:lnTo>
                  <a:lnTo>
                    <a:pt x="26" y="153"/>
                  </a:lnTo>
                  <a:lnTo>
                    <a:pt x="32" y="159"/>
                  </a:lnTo>
                  <a:lnTo>
                    <a:pt x="40" y="165"/>
                  </a:lnTo>
                  <a:lnTo>
                    <a:pt x="48" y="169"/>
                  </a:lnTo>
                  <a:lnTo>
                    <a:pt x="55" y="172"/>
                  </a:lnTo>
                  <a:lnTo>
                    <a:pt x="64" y="176"/>
                  </a:lnTo>
                  <a:lnTo>
                    <a:pt x="71" y="178"/>
                  </a:lnTo>
                  <a:lnTo>
                    <a:pt x="81" y="179"/>
                  </a:lnTo>
                  <a:lnTo>
                    <a:pt x="90"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19" name="Freeform 40"/>
            <p:cNvSpPr>
              <a:spLocks noEditPoints="1"/>
            </p:cNvSpPr>
            <p:nvPr/>
          </p:nvSpPr>
          <p:spPr bwMode="auto">
            <a:xfrm>
              <a:off x="7557294" y="3646884"/>
              <a:ext cx="71438" cy="71438"/>
            </a:xfrm>
            <a:custGeom>
              <a:avLst/>
              <a:gdLst>
                <a:gd name="T0" fmla="*/ 84 w 180"/>
                <a:gd name="T1" fmla="*/ 144 h 179"/>
                <a:gd name="T2" fmla="*/ 74 w 180"/>
                <a:gd name="T3" fmla="*/ 141 h 179"/>
                <a:gd name="T4" fmla="*/ 60 w 180"/>
                <a:gd name="T5" fmla="*/ 135 h 179"/>
                <a:gd name="T6" fmla="*/ 45 w 180"/>
                <a:gd name="T7" fmla="*/ 120 h 179"/>
                <a:gd name="T8" fmla="*/ 39 w 180"/>
                <a:gd name="T9" fmla="*/ 106 h 179"/>
                <a:gd name="T10" fmla="*/ 36 w 180"/>
                <a:gd name="T11" fmla="*/ 95 h 179"/>
                <a:gd name="T12" fmla="*/ 36 w 180"/>
                <a:gd name="T13" fmla="*/ 84 h 179"/>
                <a:gd name="T14" fmla="*/ 39 w 180"/>
                <a:gd name="T15" fmla="*/ 73 h 179"/>
                <a:gd name="T16" fmla="*/ 45 w 180"/>
                <a:gd name="T17" fmla="*/ 59 h 179"/>
                <a:gd name="T18" fmla="*/ 60 w 180"/>
                <a:gd name="T19" fmla="*/ 45 h 179"/>
                <a:gd name="T20" fmla="*/ 74 w 180"/>
                <a:gd name="T21" fmla="*/ 38 h 179"/>
                <a:gd name="T22" fmla="*/ 84 w 180"/>
                <a:gd name="T23" fmla="*/ 36 h 179"/>
                <a:gd name="T24" fmla="*/ 96 w 180"/>
                <a:gd name="T25" fmla="*/ 36 h 179"/>
                <a:gd name="T26" fmla="*/ 106 w 180"/>
                <a:gd name="T27" fmla="*/ 38 h 179"/>
                <a:gd name="T28" fmla="*/ 121 w 180"/>
                <a:gd name="T29" fmla="*/ 45 h 179"/>
                <a:gd name="T30" fmla="*/ 135 w 180"/>
                <a:gd name="T31" fmla="*/ 59 h 179"/>
                <a:gd name="T32" fmla="*/ 141 w 180"/>
                <a:gd name="T33" fmla="*/ 73 h 179"/>
                <a:gd name="T34" fmla="*/ 143 w 180"/>
                <a:gd name="T35" fmla="*/ 84 h 179"/>
                <a:gd name="T36" fmla="*/ 143 w 180"/>
                <a:gd name="T37" fmla="*/ 95 h 179"/>
                <a:gd name="T38" fmla="*/ 141 w 180"/>
                <a:gd name="T39" fmla="*/ 106 h 179"/>
                <a:gd name="T40" fmla="*/ 135 w 180"/>
                <a:gd name="T41" fmla="*/ 120 h 179"/>
                <a:gd name="T42" fmla="*/ 121 w 180"/>
                <a:gd name="T43" fmla="*/ 135 h 179"/>
                <a:gd name="T44" fmla="*/ 106 w 180"/>
                <a:gd name="T45" fmla="*/ 141 h 179"/>
                <a:gd name="T46" fmla="*/ 96 w 180"/>
                <a:gd name="T47" fmla="*/ 144 h 179"/>
                <a:gd name="T48" fmla="*/ 90 w 180"/>
                <a:gd name="T49" fmla="*/ 0 h 179"/>
                <a:gd name="T50" fmla="*/ 72 w 180"/>
                <a:gd name="T51" fmla="*/ 1 h 179"/>
                <a:gd name="T52" fmla="*/ 55 w 180"/>
                <a:gd name="T53" fmla="*/ 6 h 179"/>
                <a:gd name="T54" fmla="*/ 40 w 180"/>
                <a:gd name="T55" fmla="*/ 15 h 179"/>
                <a:gd name="T56" fmla="*/ 27 w 180"/>
                <a:gd name="T57" fmla="*/ 26 h 179"/>
                <a:gd name="T58" fmla="*/ 15 w 180"/>
                <a:gd name="T59" fmla="*/ 40 h 179"/>
                <a:gd name="T60" fmla="*/ 7 w 180"/>
                <a:gd name="T61" fmla="*/ 55 h 179"/>
                <a:gd name="T62" fmla="*/ 2 w 180"/>
                <a:gd name="T63" fmla="*/ 71 h 179"/>
                <a:gd name="T64" fmla="*/ 0 w 180"/>
                <a:gd name="T65" fmla="*/ 90 h 179"/>
                <a:gd name="T66" fmla="*/ 2 w 180"/>
                <a:gd name="T67" fmla="*/ 108 h 179"/>
                <a:gd name="T68" fmla="*/ 7 w 180"/>
                <a:gd name="T69" fmla="*/ 125 h 179"/>
                <a:gd name="T70" fmla="*/ 15 w 180"/>
                <a:gd name="T71" fmla="*/ 140 h 179"/>
                <a:gd name="T72" fmla="*/ 27 w 180"/>
                <a:gd name="T73" fmla="*/ 153 h 179"/>
                <a:gd name="T74" fmla="*/ 40 w 180"/>
                <a:gd name="T75" fmla="*/ 164 h 179"/>
                <a:gd name="T76" fmla="*/ 55 w 180"/>
                <a:gd name="T77" fmla="*/ 173 h 179"/>
                <a:gd name="T78" fmla="*/ 72 w 180"/>
                <a:gd name="T79" fmla="*/ 178 h 179"/>
                <a:gd name="T80" fmla="*/ 90 w 180"/>
                <a:gd name="T81" fmla="*/ 179 h 179"/>
                <a:gd name="T82" fmla="*/ 108 w 180"/>
                <a:gd name="T83" fmla="*/ 178 h 179"/>
                <a:gd name="T84" fmla="*/ 125 w 180"/>
                <a:gd name="T85" fmla="*/ 173 h 179"/>
                <a:gd name="T86" fmla="*/ 140 w 180"/>
                <a:gd name="T87" fmla="*/ 164 h 179"/>
                <a:gd name="T88" fmla="*/ 153 w 180"/>
                <a:gd name="T89" fmla="*/ 153 h 179"/>
                <a:gd name="T90" fmla="*/ 165 w 180"/>
                <a:gd name="T91" fmla="*/ 140 h 179"/>
                <a:gd name="T92" fmla="*/ 173 w 180"/>
                <a:gd name="T93" fmla="*/ 125 h 179"/>
                <a:gd name="T94" fmla="*/ 178 w 180"/>
                <a:gd name="T95" fmla="*/ 108 h 179"/>
                <a:gd name="T96" fmla="*/ 180 w 180"/>
                <a:gd name="T97" fmla="*/ 90 h 179"/>
                <a:gd name="T98" fmla="*/ 178 w 180"/>
                <a:gd name="T99" fmla="*/ 71 h 179"/>
                <a:gd name="T100" fmla="*/ 173 w 180"/>
                <a:gd name="T101" fmla="*/ 55 h 179"/>
                <a:gd name="T102" fmla="*/ 165 w 180"/>
                <a:gd name="T103" fmla="*/ 40 h 179"/>
                <a:gd name="T104" fmla="*/ 153 w 180"/>
                <a:gd name="T105" fmla="*/ 26 h 179"/>
                <a:gd name="T106" fmla="*/ 140 w 180"/>
                <a:gd name="T107" fmla="*/ 15 h 179"/>
                <a:gd name="T108" fmla="*/ 125 w 180"/>
                <a:gd name="T109" fmla="*/ 6 h 179"/>
                <a:gd name="T110" fmla="*/ 108 w 180"/>
                <a:gd name="T111" fmla="*/ 1 h 179"/>
                <a:gd name="T112" fmla="*/ 90 w 180"/>
                <a:gd name="T11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0" h="179">
                  <a:moveTo>
                    <a:pt x="90" y="144"/>
                  </a:moveTo>
                  <a:lnTo>
                    <a:pt x="84" y="144"/>
                  </a:lnTo>
                  <a:lnTo>
                    <a:pt x="79" y="143"/>
                  </a:lnTo>
                  <a:lnTo>
                    <a:pt x="74" y="141"/>
                  </a:lnTo>
                  <a:lnTo>
                    <a:pt x="69" y="139"/>
                  </a:lnTo>
                  <a:lnTo>
                    <a:pt x="60" y="135"/>
                  </a:lnTo>
                  <a:lnTo>
                    <a:pt x="52" y="127"/>
                  </a:lnTo>
                  <a:lnTo>
                    <a:pt x="45" y="120"/>
                  </a:lnTo>
                  <a:lnTo>
                    <a:pt x="40" y="111"/>
                  </a:lnTo>
                  <a:lnTo>
                    <a:pt x="39" y="106"/>
                  </a:lnTo>
                  <a:lnTo>
                    <a:pt x="38" y="100"/>
                  </a:lnTo>
                  <a:lnTo>
                    <a:pt x="36" y="95"/>
                  </a:lnTo>
                  <a:lnTo>
                    <a:pt x="36" y="90"/>
                  </a:lnTo>
                  <a:lnTo>
                    <a:pt x="36" y="84"/>
                  </a:lnTo>
                  <a:lnTo>
                    <a:pt x="38" y="79"/>
                  </a:lnTo>
                  <a:lnTo>
                    <a:pt x="39" y="73"/>
                  </a:lnTo>
                  <a:lnTo>
                    <a:pt x="41" y="69"/>
                  </a:lnTo>
                  <a:lnTo>
                    <a:pt x="45" y="59"/>
                  </a:lnTo>
                  <a:lnTo>
                    <a:pt x="52" y="52"/>
                  </a:lnTo>
                  <a:lnTo>
                    <a:pt x="60" y="45"/>
                  </a:lnTo>
                  <a:lnTo>
                    <a:pt x="69" y="40"/>
                  </a:lnTo>
                  <a:lnTo>
                    <a:pt x="74" y="38"/>
                  </a:lnTo>
                  <a:lnTo>
                    <a:pt x="79" y="37"/>
                  </a:lnTo>
                  <a:lnTo>
                    <a:pt x="84" y="36"/>
                  </a:lnTo>
                  <a:lnTo>
                    <a:pt x="90" y="36"/>
                  </a:lnTo>
                  <a:lnTo>
                    <a:pt x="96" y="36"/>
                  </a:lnTo>
                  <a:lnTo>
                    <a:pt x="101" y="37"/>
                  </a:lnTo>
                  <a:lnTo>
                    <a:pt x="106" y="38"/>
                  </a:lnTo>
                  <a:lnTo>
                    <a:pt x="111" y="40"/>
                  </a:lnTo>
                  <a:lnTo>
                    <a:pt x="121" y="45"/>
                  </a:lnTo>
                  <a:lnTo>
                    <a:pt x="128" y="52"/>
                  </a:lnTo>
                  <a:lnTo>
                    <a:pt x="135" y="59"/>
                  </a:lnTo>
                  <a:lnTo>
                    <a:pt x="140" y="69"/>
                  </a:lnTo>
                  <a:lnTo>
                    <a:pt x="141" y="73"/>
                  </a:lnTo>
                  <a:lnTo>
                    <a:pt x="143" y="79"/>
                  </a:lnTo>
                  <a:lnTo>
                    <a:pt x="143" y="84"/>
                  </a:lnTo>
                  <a:lnTo>
                    <a:pt x="144" y="90"/>
                  </a:lnTo>
                  <a:lnTo>
                    <a:pt x="143" y="95"/>
                  </a:lnTo>
                  <a:lnTo>
                    <a:pt x="143" y="100"/>
                  </a:lnTo>
                  <a:lnTo>
                    <a:pt x="141" y="106"/>
                  </a:lnTo>
                  <a:lnTo>
                    <a:pt x="140" y="111"/>
                  </a:lnTo>
                  <a:lnTo>
                    <a:pt x="135" y="120"/>
                  </a:lnTo>
                  <a:lnTo>
                    <a:pt x="128" y="127"/>
                  </a:lnTo>
                  <a:lnTo>
                    <a:pt x="121" y="135"/>
                  </a:lnTo>
                  <a:lnTo>
                    <a:pt x="111" y="139"/>
                  </a:lnTo>
                  <a:lnTo>
                    <a:pt x="106" y="141"/>
                  </a:lnTo>
                  <a:lnTo>
                    <a:pt x="101" y="143"/>
                  </a:lnTo>
                  <a:lnTo>
                    <a:pt x="96" y="144"/>
                  </a:lnTo>
                  <a:lnTo>
                    <a:pt x="90" y="144"/>
                  </a:lnTo>
                  <a:close/>
                  <a:moveTo>
                    <a:pt x="90" y="0"/>
                  </a:moveTo>
                  <a:lnTo>
                    <a:pt x="81" y="0"/>
                  </a:lnTo>
                  <a:lnTo>
                    <a:pt x="72" y="1"/>
                  </a:lnTo>
                  <a:lnTo>
                    <a:pt x="63" y="4"/>
                  </a:lnTo>
                  <a:lnTo>
                    <a:pt x="55" y="6"/>
                  </a:lnTo>
                  <a:lnTo>
                    <a:pt x="47" y="11"/>
                  </a:lnTo>
                  <a:lnTo>
                    <a:pt x="40" y="15"/>
                  </a:lnTo>
                  <a:lnTo>
                    <a:pt x="33" y="21"/>
                  </a:lnTo>
                  <a:lnTo>
                    <a:pt x="27" y="26"/>
                  </a:lnTo>
                  <a:lnTo>
                    <a:pt x="20" y="32"/>
                  </a:lnTo>
                  <a:lnTo>
                    <a:pt x="15" y="40"/>
                  </a:lnTo>
                  <a:lnTo>
                    <a:pt x="11" y="46"/>
                  </a:lnTo>
                  <a:lnTo>
                    <a:pt x="7" y="55"/>
                  </a:lnTo>
                  <a:lnTo>
                    <a:pt x="4" y="63"/>
                  </a:lnTo>
                  <a:lnTo>
                    <a:pt x="2" y="71"/>
                  </a:lnTo>
                  <a:lnTo>
                    <a:pt x="1" y="81"/>
                  </a:lnTo>
                  <a:lnTo>
                    <a:pt x="0" y="90"/>
                  </a:lnTo>
                  <a:lnTo>
                    <a:pt x="1" y="99"/>
                  </a:lnTo>
                  <a:lnTo>
                    <a:pt x="2" y="108"/>
                  </a:lnTo>
                  <a:lnTo>
                    <a:pt x="4" y="117"/>
                  </a:lnTo>
                  <a:lnTo>
                    <a:pt x="7" y="125"/>
                  </a:lnTo>
                  <a:lnTo>
                    <a:pt x="11" y="133"/>
                  </a:lnTo>
                  <a:lnTo>
                    <a:pt x="15" y="140"/>
                  </a:lnTo>
                  <a:lnTo>
                    <a:pt x="20" y="147"/>
                  </a:lnTo>
                  <a:lnTo>
                    <a:pt x="27" y="153"/>
                  </a:lnTo>
                  <a:lnTo>
                    <a:pt x="33" y="159"/>
                  </a:lnTo>
                  <a:lnTo>
                    <a:pt x="40" y="164"/>
                  </a:lnTo>
                  <a:lnTo>
                    <a:pt x="47" y="168"/>
                  </a:lnTo>
                  <a:lnTo>
                    <a:pt x="55" y="173"/>
                  </a:lnTo>
                  <a:lnTo>
                    <a:pt x="63" y="176"/>
                  </a:lnTo>
                  <a:lnTo>
                    <a:pt x="72" y="178"/>
                  </a:lnTo>
                  <a:lnTo>
                    <a:pt x="81" y="179"/>
                  </a:lnTo>
                  <a:lnTo>
                    <a:pt x="90" y="179"/>
                  </a:lnTo>
                  <a:lnTo>
                    <a:pt x="99" y="179"/>
                  </a:lnTo>
                  <a:lnTo>
                    <a:pt x="108" y="178"/>
                  </a:lnTo>
                  <a:lnTo>
                    <a:pt x="116" y="176"/>
                  </a:lnTo>
                  <a:lnTo>
                    <a:pt x="125" y="173"/>
                  </a:lnTo>
                  <a:lnTo>
                    <a:pt x="133" y="168"/>
                  </a:lnTo>
                  <a:lnTo>
                    <a:pt x="140" y="164"/>
                  </a:lnTo>
                  <a:lnTo>
                    <a:pt x="148" y="159"/>
                  </a:lnTo>
                  <a:lnTo>
                    <a:pt x="153" y="153"/>
                  </a:lnTo>
                  <a:lnTo>
                    <a:pt x="160" y="147"/>
                  </a:lnTo>
                  <a:lnTo>
                    <a:pt x="165" y="140"/>
                  </a:lnTo>
                  <a:lnTo>
                    <a:pt x="169" y="133"/>
                  </a:lnTo>
                  <a:lnTo>
                    <a:pt x="173" y="125"/>
                  </a:lnTo>
                  <a:lnTo>
                    <a:pt x="176" y="117"/>
                  </a:lnTo>
                  <a:lnTo>
                    <a:pt x="178" y="108"/>
                  </a:lnTo>
                  <a:lnTo>
                    <a:pt x="179" y="99"/>
                  </a:lnTo>
                  <a:lnTo>
                    <a:pt x="180" y="90"/>
                  </a:lnTo>
                  <a:lnTo>
                    <a:pt x="179" y="81"/>
                  </a:lnTo>
                  <a:lnTo>
                    <a:pt x="178" y="71"/>
                  </a:lnTo>
                  <a:lnTo>
                    <a:pt x="176" y="63"/>
                  </a:lnTo>
                  <a:lnTo>
                    <a:pt x="173" y="55"/>
                  </a:lnTo>
                  <a:lnTo>
                    <a:pt x="169" y="46"/>
                  </a:lnTo>
                  <a:lnTo>
                    <a:pt x="165" y="40"/>
                  </a:lnTo>
                  <a:lnTo>
                    <a:pt x="160" y="32"/>
                  </a:lnTo>
                  <a:lnTo>
                    <a:pt x="153" y="26"/>
                  </a:lnTo>
                  <a:lnTo>
                    <a:pt x="148" y="21"/>
                  </a:lnTo>
                  <a:lnTo>
                    <a:pt x="140" y="15"/>
                  </a:lnTo>
                  <a:lnTo>
                    <a:pt x="133" y="11"/>
                  </a:lnTo>
                  <a:lnTo>
                    <a:pt x="125" y="6"/>
                  </a:lnTo>
                  <a:lnTo>
                    <a:pt x="116" y="4"/>
                  </a:lnTo>
                  <a:lnTo>
                    <a:pt x="108" y="1"/>
                  </a:lnTo>
                  <a:lnTo>
                    <a:pt x="99" y="0"/>
                  </a:lnTo>
                  <a:lnTo>
                    <a:pt x="9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20" name="Freeform 41"/>
            <p:cNvSpPr>
              <a:spLocks noEditPoints="1"/>
            </p:cNvSpPr>
            <p:nvPr/>
          </p:nvSpPr>
          <p:spPr bwMode="auto">
            <a:xfrm>
              <a:off x="7285831" y="3861197"/>
              <a:ext cx="57150" cy="57150"/>
            </a:xfrm>
            <a:custGeom>
              <a:avLst/>
              <a:gdLst>
                <a:gd name="T0" fmla="*/ 79 w 144"/>
                <a:gd name="T1" fmla="*/ 37 h 144"/>
                <a:gd name="T2" fmla="*/ 92 w 144"/>
                <a:gd name="T3" fmla="*/ 42 h 144"/>
                <a:gd name="T4" fmla="*/ 102 w 144"/>
                <a:gd name="T5" fmla="*/ 52 h 144"/>
                <a:gd name="T6" fmla="*/ 107 w 144"/>
                <a:gd name="T7" fmla="*/ 65 h 144"/>
                <a:gd name="T8" fmla="*/ 107 w 144"/>
                <a:gd name="T9" fmla="*/ 79 h 144"/>
                <a:gd name="T10" fmla="*/ 102 w 144"/>
                <a:gd name="T11" fmla="*/ 92 h 144"/>
                <a:gd name="T12" fmla="*/ 92 w 144"/>
                <a:gd name="T13" fmla="*/ 102 h 144"/>
                <a:gd name="T14" fmla="*/ 79 w 144"/>
                <a:gd name="T15" fmla="*/ 107 h 144"/>
                <a:gd name="T16" fmla="*/ 65 w 144"/>
                <a:gd name="T17" fmla="*/ 107 h 144"/>
                <a:gd name="T18" fmla="*/ 52 w 144"/>
                <a:gd name="T19" fmla="*/ 102 h 144"/>
                <a:gd name="T20" fmla="*/ 42 w 144"/>
                <a:gd name="T21" fmla="*/ 92 h 144"/>
                <a:gd name="T22" fmla="*/ 37 w 144"/>
                <a:gd name="T23" fmla="*/ 79 h 144"/>
                <a:gd name="T24" fmla="*/ 37 w 144"/>
                <a:gd name="T25" fmla="*/ 65 h 144"/>
                <a:gd name="T26" fmla="*/ 42 w 144"/>
                <a:gd name="T27" fmla="*/ 52 h 144"/>
                <a:gd name="T28" fmla="*/ 52 w 144"/>
                <a:gd name="T29" fmla="*/ 42 h 144"/>
                <a:gd name="T30" fmla="*/ 65 w 144"/>
                <a:gd name="T31" fmla="*/ 37 h 144"/>
                <a:gd name="T32" fmla="*/ 72 w 144"/>
                <a:gd name="T33" fmla="*/ 36 h 144"/>
                <a:gd name="T34" fmla="*/ 0 w 144"/>
                <a:gd name="T35" fmla="*/ 79 h 144"/>
                <a:gd name="T36" fmla="*/ 3 w 144"/>
                <a:gd name="T37" fmla="*/ 93 h 144"/>
                <a:gd name="T38" fmla="*/ 9 w 144"/>
                <a:gd name="T39" fmla="*/ 106 h 144"/>
                <a:gd name="T40" fmla="*/ 16 w 144"/>
                <a:gd name="T41" fmla="*/ 118 h 144"/>
                <a:gd name="T42" fmla="*/ 26 w 144"/>
                <a:gd name="T43" fmla="*/ 127 h 144"/>
                <a:gd name="T44" fmla="*/ 38 w 144"/>
                <a:gd name="T45" fmla="*/ 135 h 144"/>
                <a:gd name="T46" fmla="*/ 51 w 144"/>
                <a:gd name="T47" fmla="*/ 140 h 144"/>
                <a:gd name="T48" fmla="*/ 65 w 144"/>
                <a:gd name="T49" fmla="*/ 144 h 144"/>
                <a:gd name="T50" fmla="*/ 79 w 144"/>
                <a:gd name="T51" fmla="*/ 144 h 144"/>
                <a:gd name="T52" fmla="*/ 93 w 144"/>
                <a:gd name="T53" fmla="*/ 140 h 144"/>
                <a:gd name="T54" fmla="*/ 106 w 144"/>
                <a:gd name="T55" fmla="*/ 135 h 144"/>
                <a:gd name="T56" fmla="*/ 118 w 144"/>
                <a:gd name="T57" fmla="*/ 127 h 144"/>
                <a:gd name="T58" fmla="*/ 128 w 144"/>
                <a:gd name="T59" fmla="*/ 118 h 144"/>
                <a:gd name="T60" fmla="*/ 135 w 144"/>
                <a:gd name="T61" fmla="*/ 106 h 144"/>
                <a:gd name="T62" fmla="*/ 140 w 144"/>
                <a:gd name="T63" fmla="*/ 93 h 144"/>
                <a:gd name="T64" fmla="*/ 144 w 144"/>
                <a:gd name="T65" fmla="*/ 79 h 144"/>
                <a:gd name="T66" fmla="*/ 144 w 144"/>
                <a:gd name="T67" fmla="*/ 65 h 144"/>
                <a:gd name="T68" fmla="*/ 140 w 144"/>
                <a:gd name="T69" fmla="*/ 51 h 144"/>
                <a:gd name="T70" fmla="*/ 135 w 144"/>
                <a:gd name="T71" fmla="*/ 38 h 144"/>
                <a:gd name="T72" fmla="*/ 128 w 144"/>
                <a:gd name="T73" fmla="*/ 26 h 144"/>
                <a:gd name="T74" fmla="*/ 118 w 144"/>
                <a:gd name="T75" fmla="*/ 16 h 144"/>
                <a:gd name="T76" fmla="*/ 106 w 144"/>
                <a:gd name="T77" fmla="*/ 9 h 144"/>
                <a:gd name="T78" fmla="*/ 93 w 144"/>
                <a:gd name="T79" fmla="*/ 3 h 144"/>
                <a:gd name="T80" fmla="*/ 79 w 144"/>
                <a:gd name="T81" fmla="*/ 0 h 144"/>
                <a:gd name="T82" fmla="*/ 65 w 144"/>
                <a:gd name="T83" fmla="*/ 0 h 144"/>
                <a:gd name="T84" fmla="*/ 51 w 144"/>
                <a:gd name="T85" fmla="*/ 3 h 144"/>
                <a:gd name="T86" fmla="*/ 38 w 144"/>
                <a:gd name="T87" fmla="*/ 9 h 144"/>
                <a:gd name="T88" fmla="*/ 26 w 144"/>
                <a:gd name="T89" fmla="*/ 16 h 144"/>
                <a:gd name="T90" fmla="*/ 16 w 144"/>
                <a:gd name="T91" fmla="*/ 26 h 144"/>
                <a:gd name="T92" fmla="*/ 9 w 144"/>
                <a:gd name="T93" fmla="*/ 38 h 144"/>
                <a:gd name="T94" fmla="*/ 3 w 144"/>
                <a:gd name="T95" fmla="*/ 51 h 144"/>
                <a:gd name="T96" fmla="*/ 0 w 144"/>
                <a:gd name="T97" fmla="*/ 6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144">
                  <a:moveTo>
                    <a:pt x="72" y="36"/>
                  </a:moveTo>
                  <a:lnTo>
                    <a:pt x="79" y="37"/>
                  </a:lnTo>
                  <a:lnTo>
                    <a:pt x="86" y="39"/>
                  </a:lnTo>
                  <a:lnTo>
                    <a:pt x="92" y="42"/>
                  </a:lnTo>
                  <a:lnTo>
                    <a:pt x="97" y="46"/>
                  </a:lnTo>
                  <a:lnTo>
                    <a:pt x="102" y="52"/>
                  </a:lnTo>
                  <a:lnTo>
                    <a:pt x="105" y="57"/>
                  </a:lnTo>
                  <a:lnTo>
                    <a:pt x="107" y="65"/>
                  </a:lnTo>
                  <a:lnTo>
                    <a:pt x="108" y="71"/>
                  </a:lnTo>
                  <a:lnTo>
                    <a:pt x="107" y="79"/>
                  </a:lnTo>
                  <a:lnTo>
                    <a:pt x="105" y="85"/>
                  </a:lnTo>
                  <a:lnTo>
                    <a:pt x="102" y="92"/>
                  </a:lnTo>
                  <a:lnTo>
                    <a:pt x="97" y="97"/>
                  </a:lnTo>
                  <a:lnTo>
                    <a:pt x="92" y="102"/>
                  </a:lnTo>
                  <a:lnTo>
                    <a:pt x="86" y="105"/>
                  </a:lnTo>
                  <a:lnTo>
                    <a:pt x="79" y="107"/>
                  </a:lnTo>
                  <a:lnTo>
                    <a:pt x="72" y="108"/>
                  </a:lnTo>
                  <a:lnTo>
                    <a:pt x="65" y="107"/>
                  </a:lnTo>
                  <a:lnTo>
                    <a:pt x="58" y="105"/>
                  </a:lnTo>
                  <a:lnTo>
                    <a:pt x="52" y="102"/>
                  </a:lnTo>
                  <a:lnTo>
                    <a:pt x="47" y="97"/>
                  </a:lnTo>
                  <a:lnTo>
                    <a:pt x="42" y="92"/>
                  </a:lnTo>
                  <a:lnTo>
                    <a:pt x="39" y="85"/>
                  </a:lnTo>
                  <a:lnTo>
                    <a:pt x="37" y="79"/>
                  </a:lnTo>
                  <a:lnTo>
                    <a:pt x="36" y="71"/>
                  </a:lnTo>
                  <a:lnTo>
                    <a:pt x="37" y="65"/>
                  </a:lnTo>
                  <a:lnTo>
                    <a:pt x="39" y="57"/>
                  </a:lnTo>
                  <a:lnTo>
                    <a:pt x="42" y="52"/>
                  </a:lnTo>
                  <a:lnTo>
                    <a:pt x="47" y="46"/>
                  </a:lnTo>
                  <a:lnTo>
                    <a:pt x="52" y="42"/>
                  </a:lnTo>
                  <a:lnTo>
                    <a:pt x="58" y="39"/>
                  </a:lnTo>
                  <a:lnTo>
                    <a:pt x="65" y="37"/>
                  </a:lnTo>
                  <a:lnTo>
                    <a:pt x="72" y="36"/>
                  </a:lnTo>
                  <a:lnTo>
                    <a:pt x="72" y="36"/>
                  </a:lnTo>
                  <a:close/>
                  <a:moveTo>
                    <a:pt x="0" y="71"/>
                  </a:moveTo>
                  <a:lnTo>
                    <a:pt x="0" y="79"/>
                  </a:lnTo>
                  <a:lnTo>
                    <a:pt x="1" y="86"/>
                  </a:lnTo>
                  <a:lnTo>
                    <a:pt x="3" y="93"/>
                  </a:lnTo>
                  <a:lnTo>
                    <a:pt x="5" y="99"/>
                  </a:lnTo>
                  <a:lnTo>
                    <a:pt x="9" y="106"/>
                  </a:lnTo>
                  <a:lnTo>
                    <a:pt x="12" y="112"/>
                  </a:lnTo>
                  <a:lnTo>
                    <a:pt x="16" y="118"/>
                  </a:lnTo>
                  <a:lnTo>
                    <a:pt x="21" y="123"/>
                  </a:lnTo>
                  <a:lnTo>
                    <a:pt x="26" y="127"/>
                  </a:lnTo>
                  <a:lnTo>
                    <a:pt x="31" y="132"/>
                  </a:lnTo>
                  <a:lnTo>
                    <a:pt x="38" y="135"/>
                  </a:lnTo>
                  <a:lnTo>
                    <a:pt x="44" y="138"/>
                  </a:lnTo>
                  <a:lnTo>
                    <a:pt x="51" y="140"/>
                  </a:lnTo>
                  <a:lnTo>
                    <a:pt x="57" y="143"/>
                  </a:lnTo>
                  <a:lnTo>
                    <a:pt x="65" y="144"/>
                  </a:lnTo>
                  <a:lnTo>
                    <a:pt x="72" y="144"/>
                  </a:lnTo>
                  <a:lnTo>
                    <a:pt x="79" y="144"/>
                  </a:lnTo>
                  <a:lnTo>
                    <a:pt x="86" y="143"/>
                  </a:lnTo>
                  <a:lnTo>
                    <a:pt x="93" y="140"/>
                  </a:lnTo>
                  <a:lnTo>
                    <a:pt x="101" y="138"/>
                  </a:lnTo>
                  <a:lnTo>
                    <a:pt x="106" y="135"/>
                  </a:lnTo>
                  <a:lnTo>
                    <a:pt x="112" y="132"/>
                  </a:lnTo>
                  <a:lnTo>
                    <a:pt x="118" y="127"/>
                  </a:lnTo>
                  <a:lnTo>
                    <a:pt x="123" y="123"/>
                  </a:lnTo>
                  <a:lnTo>
                    <a:pt x="128" y="118"/>
                  </a:lnTo>
                  <a:lnTo>
                    <a:pt x="132" y="112"/>
                  </a:lnTo>
                  <a:lnTo>
                    <a:pt x="135" y="106"/>
                  </a:lnTo>
                  <a:lnTo>
                    <a:pt x="138" y="99"/>
                  </a:lnTo>
                  <a:lnTo>
                    <a:pt x="140" y="93"/>
                  </a:lnTo>
                  <a:lnTo>
                    <a:pt x="143" y="86"/>
                  </a:lnTo>
                  <a:lnTo>
                    <a:pt x="144" y="79"/>
                  </a:lnTo>
                  <a:lnTo>
                    <a:pt x="144" y="71"/>
                  </a:lnTo>
                  <a:lnTo>
                    <a:pt x="144" y="65"/>
                  </a:lnTo>
                  <a:lnTo>
                    <a:pt x="143" y="57"/>
                  </a:lnTo>
                  <a:lnTo>
                    <a:pt x="140" y="51"/>
                  </a:lnTo>
                  <a:lnTo>
                    <a:pt x="138" y="43"/>
                  </a:lnTo>
                  <a:lnTo>
                    <a:pt x="135" y="38"/>
                  </a:lnTo>
                  <a:lnTo>
                    <a:pt x="132" y="31"/>
                  </a:lnTo>
                  <a:lnTo>
                    <a:pt x="128" y="26"/>
                  </a:lnTo>
                  <a:lnTo>
                    <a:pt x="123" y="21"/>
                  </a:lnTo>
                  <a:lnTo>
                    <a:pt x="118" y="16"/>
                  </a:lnTo>
                  <a:lnTo>
                    <a:pt x="112" y="12"/>
                  </a:lnTo>
                  <a:lnTo>
                    <a:pt x="106" y="9"/>
                  </a:lnTo>
                  <a:lnTo>
                    <a:pt x="101" y="5"/>
                  </a:lnTo>
                  <a:lnTo>
                    <a:pt x="93" y="3"/>
                  </a:lnTo>
                  <a:lnTo>
                    <a:pt x="86" y="1"/>
                  </a:lnTo>
                  <a:lnTo>
                    <a:pt x="79" y="0"/>
                  </a:lnTo>
                  <a:lnTo>
                    <a:pt x="72" y="0"/>
                  </a:lnTo>
                  <a:lnTo>
                    <a:pt x="65" y="0"/>
                  </a:lnTo>
                  <a:lnTo>
                    <a:pt x="57" y="1"/>
                  </a:lnTo>
                  <a:lnTo>
                    <a:pt x="51" y="3"/>
                  </a:lnTo>
                  <a:lnTo>
                    <a:pt x="44" y="5"/>
                  </a:lnTo>
                  <a:lnTo>
                    <a:pt x="38" y="9"/>
                  </a:lnTo>
                  <a:lnTo>
                    <a:pt x="31" y="12"/>
                  </a:lnTo>
                  <a:lnTo>
                    <a:pt x="26" y="16"/>
                  </a:lnTo>
                  <a:lnTo>
                    <a:pt x="21" y="21"/>
                  </a:lnTo>
                  <a:lnTo>
                    <a:pt x="16" y="26"/>
                  </a:lnTo>
                  <a:lnTo>
                    <a:pt x="12" y="31"/>
                  </a:lnTo>
                  <a:lnTo>
                    <a:pt x="9" y="38"/>
                  </a:lnTo>
                  <a:lnTo>
                    <a:pt x="5" y="43"/>
                  </a:lnTo>
                  <a:lnTo>
                    <a:pt x="3" y="51"/>
                  </a:lnTo>
                  <a:lnTo>
                    <a:pt x="1" y="57"/>
                  </a:lnTo>
                  <a:lnTo>
                    <a:pt x="0" y="65"/>
                  </a:lnTo>
                  <a:lnTo>
                    <a:pt x="0"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21" name="Freeform 42"/>
            <p:cNvSpPr/>
            <p:nvPr/>
          </p:nvSpPr>
          <p:spPr bwMode="auto">
            <a:xfrm>
              <a:off x="7342981" y="3961209"/>
              <a:ext cx="28575" cy="28575"/>
            </a:xfrm>
            <a:custGeom>
              <a:avLst/>
              <a:gdLst>
                <a:gd name="T0" fmla="*/ 36 w 72"/>
                <a:gd name="T1" fmla="*/ 72 h 72"/>
                <a:gd name="T2" fmla="*/ 43 w 72"/>
                <a:gd name="T3" fmla="*/ 71 h 72"/>
                <a:gd name="T4" fmla="*/ 50 w 72"/>
                <a:gd name="T5" fmla="*/ 69 h 72"/>
                <a:gd name="T6" fmla="*/ 56 w 72"/>
                <a:gd name="T7" fmla="*/ 66 h 72"/>
                <a:gd name="T8" fmla="*/ 61 w 72"/>
                <a:gd name="T9" fmla="*/ 61 h 72"/>
                <a:gd name="T10" fmla="*/ 66 w 72"/>
                <a:gd name="T11" fmla="*/ 56 h 72"/>
                <a:gd name="T12" fmla="*/ 69 w 72"/>
                <a:gd name="T13" fmla="*/ 49 h 72"/>
                <a:gd name="T14" fmla="*/ 71 w 72"/>
                <a:gd name="T15" fmla="*/ 43 h 72"/>
                <a:gd name="T16" fmla="*/ 72 w 72"/>
                <a:gd name="T17" fmla="*/ 35 h 72"/>
                <a:gd name="T18" fmla="*/ 71 w 72"/>
                <a:gd name="T19" fmla="*/ 29 h 72"/>
                <a:gd name="T20" fmla="*/ 69 w 72"/>
                <a:gd name="T21" fmla="*/ 21 h 72"/>
                <a:gd name="T22" fmla="*/ 66 w 72"/>
                <a:gd name="T23" fmla="*/ 16 h 72"/>
                <a:gd name="T24" fmla="*/ 61 w 72"/>
                <a:gd name="T25" fmla="*/ 10 h 72"/>
                <a:gd name="T26" fmla="*/ 56 w 72"/>
                <a:gd name="T27" fmla="*/ 6 h 72"/>
                <a:gd name="T28" fmla="*/ 50 w 72"/>
                <a:gd name="T29" fmla="*/ 3 h 72"/>
                <a:gd name="T30" fmla="*/ 43 w 72"/>
                <a:gd name="T31" fmla="*/ 1 h 72"/>
                <a:gd name="T32" fmla="*/ 36 w 72"/>
                <a:gd name="T33" fmla="*/ 0 h 72"/>
                <a:gd name="T34" fmla="*/ 29 w 72"/>
                <a:gd name="T35" fmla="*/ 1 h 72"/>
                <a:gd name="T36" fmla="*/ 22 w 72"/>
                <a:gd name="T37" fmla="*/ 3 h 72"/>
                <a:gd name="T38" fmla="*/ 16 w 72"/>
                <a:gd name="T39" fmla="*/ 6 h 72"/>
                <a:gd name="T40" fmla="*/ 11 w 72"/>
                <a:gd name="T41" fmla="*/ 10 h 72"/>
                <a:gd name="T42" fmla="*/ 6 w 72"/>
                <a:gd name="T43" fmla="*/ 16 h 72"/>
                <a:gd name="T44" fmla="*/ 3 w 72"/>
                <a:gd name="T45" fmla="*/ 21 h 72"/>
                <a:gd name="T46" fmla="*/ 1 w 72"/>
                <a:gd name="T47" fmla="*/ 29 h 72"/>
                <a:gd name="T48" fmla="*/ 0 w 72"/>
                <a:gd name="T49" fmla="*/ 35 h 72"/>
                <a:gd name="T50" fmla="*/ 1 w 72"/>
                <a:gd name="T51" fmla="*/ 43 h 72"/>
                <a:gd name="T52" fmla="*/ 3 w 72"/>
                <a:gd name="T53" fmla="*/ 49 h 72"/>
                <a:gd name="T54" fmla="*/ 6 w 72"/>
                <a:gd name="T55" fmla="*/ 56 h 72"/>
                <a:gd name="T56" fmla="*/ 11 w 72"/>
                <a:gd name="T57" fmla="*/ 61 h 72"/>
                <a:gd name="T58" fmla="*/ 16 w 72"/>
                <a:gd name="T59" fmla="*/ 66 h 72"/>
                <a:gd name="T60" fmla="*/ 22 w 72"/>
                <a:gd name="T61" fmla="*/ 69 h 72"/>
                <a:gd name="T62" fmla="*/ 29 w 72"/>
                <a:gd name="T63" fmla="*/ 71 h 72"/>
                <a:gd name="T64" fmla="*/ 36 w 72"/>
                <a:gd name="T65"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72"/>
                  </a:moveTo>
                  <a:lnTo>
                    <a:pt x="43" y="71"/>
                  </a:lnTo>
                  <a:lnTo>
                    <a:pt x="50" y="69"/>
                  </a:lnTo>
                  <a:lnTo>
                    <a:pt x="56" y="66"/>
                  </a:lnTo>
                  <a:lnTo>
                    <a:pt x="61" y="61"/>
                  </a:lnTo>
                  <a:lnTo>
                    <a:pt x="66" y="56"/>
                  </a:lnTo>
                  <a:lnTo>
                    <a:pt x="69" y="49"/>
                  </a:lnTo>
                  <a:lnTo>
                    <a:pt x="71" y="43"/>
                  </a:lnTo>
                  <a:lnTo>
                    <a:pt x="72" y="35"/>
                  </a:lnTo>
                  <a:lnTo>
                    <a:pt x="71" y="29"/>
                  </a:lnTo>
                  <a:lnTo>
                    <a:pt x="69" y="21"/>
                  </a:lnTo>
                  <a:lnTo>
                    <a:pt x="66" y="16"/>
                  </a:lnTo>
                  <a:lnTo>
                    <a:pt x="61" y="10"/>
                  </a:lnTo>
                  <a:lnTo>
                    <a:pt x="56" y="6"/>
                  </a:lnTo>
                  <a:lnTo>
                    <a:pt x="50" y="3"/>
                  </a:lnTo>
                  <a:lnTo>
                    <a:pt x="43" y="1"/>
                  </a:lnTo>
                  <a:lnTo>
                    <a:pt x="36" y="0"/>
                  </a:lnTo>
                  <a:lnTo>
                    <a:pt x="29" y="1"/>
                  </a:lnTo>
                  <a:lnTo>
                    <a:pt x="22" y="3"/>
                  </a:lnTo>
                  <a:lnTo>
                    <a:pt x="16" y="6"/>
                  </a:lnTo>
                  <a:lnTo>
                    <a:pt x="11" y="10"/>
                  </a:lnTo>
                  <a:lnTo>
                    <a:pt x="6" y="16"/>
                  </a:lnTo>
                  <a:lnTo>
                    <a:pt x="3" y="21"/>
                  </a:lnTo>
                  <a:lnTo>
                    <a:pt x="1" y="29"/>
                  </a:lnTo>
                  <a:lnTo>
                    <a:pt x="0" y="35"/>
                  </a:lnTo>
                  <a:lnTo>
                    <a:pt x="1" y="43"/>
                  </a:lnTo>
                  <a:lnTo>
                    <a:pt x="3" y="49"/>
                  </a:lnTo>
                  <a:lnTo>
                    <a:pt x="6" y="56"/>
                  </a:lnTo>
                  <a:lnTo>
                    <a:pt x="11" y="61"/>
                  </a:lnTo>
                  <a:lnTo>
                    <a:pt x="16" y="66"/>
                  </a:lnTo>
                  <a:lnTo>
                    <a:pt x="22" y="69"/>
                  </a:lnTo>
                  <a:lnTo>
                    <a:pt x="29" y="71"/>
                  </a:lnTo>
                  <a:lnTo>
                    <a:pt x="3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22" name="Freeform 43"/>
            <p:cNvSpPr/>
            <p:nvPr/>
          </p:nvSpPr>
          <p:spPr bwMode="auto">
            <a:xfrm>
              <a:off x="7571581" y="3746897"/>
              <a:ext cx="28575" cy="28575"/>
            </a:xfrm>
            <a:custGeom>
              <a:avLst/>
              <a:gdLst>
                <a:gd name="T0" fmla="*/ 36 w 72"/>
                <a:gd name="T1" fmla="*/ 0 h 72"/>
                <a:gd name="T2" fmla="*/ 29 w 72"/>
                <a:gd name="T3" fmla="*/ 1 h 72"/>
                <a:gd name="T4" fmla="*/ 22 w 72"/>
                <a:gd name="T5" fmla="*/ 3 h 72"/>
                <a:gd name="T6" fmla="*/ 16 w 72"/>
                <a:gd name="T7" fmla="*/ 6 h 72"/>
                <a:gd name="T8" fmla="*/ 10 w 72"/>
                <a:gd name="T9" fmla="*/ 10 h 72"/>
                <a:gd name="T10" fmla="*/ 6 w 72"/>
                <a:gd name="T11" fmla="*/ 16 h 72"/>
                <a:gd name="T12" fmla="*/ 3 w 72"/>
                <a:gd name="T13" fmla="*/ 21 h 72"/>
                <a:gd name="T14" fmla="*/ 0 w 72"/>
                <a:gd name="T15" fmla="*/ 29 h 72"/>
                <a:gd name="T16" fmla="*/ 0 w 72"/>
                <a:gd name="T17" fmla="*/ 35 h 72"/>
                <a:gd name="T18" fmla="*/ 0 w 72"/>
                <a:gd name="T19" fmla="*/ 43 h 72"/>
                <a:gd name="T20" fmla="*/ 3 w 72"/>
                <a:gd name="T21" fmla="*/ 49 h 72"/>
                <a:gd name="T22" fmla="*/ 6 w 72"/>
                <a:gd name="T23" fmla="*/ 56 h 72"/>
                <a:gd name="T24" fmla="*/ 10 w 72"/>
                <a:gd name="T25" fmla="*/ 61 h 72"/>
                <a:gd name="T26" fmla="*/ 16 w 72"/>
                <a:gd name="T27" fmla="*/ 66 h 72"/>
                <a:gd name="T28" fmla="*/ 22 w 72"/>
                <a:gd name="T29" fmla="*/ 69 h 72"/>
                <a:gd name="T30" fmla="*/ 29 w 72"/>
                <a:gd name="T31" fmla="*/ 71 h 72"/>
                <a:gd name="T32" fmla="*/ 36 w 72"/>
                <a:gd name="T33" fmla="*/ 72 h 72"/>
                <a:gd name="T34" fmla="*/ 44 w 72"/>
                <a:gd name="T35" fmla="*/ 71 h 72"/>
                <a:gd name="T36" fmla="*/ 50 w 72"/>
                <a:gd name="T37" fmla="*/ 69 h 72"/>
                <a:gd name="T38" fmla="*/ 57 w 72"/>
                <a:gd name="T39" fmla="*/ 66 h 72"/>
                <a:gd name="T40" fmla="*/ 61 w 72"/>
                <a:gd name="T41" fmla="*/ 61 h 72"/>
                <a:gd name="T42" fmla="*/ 66 w 72"/>
                <a:gd name="T43" fmla="*/ 56 h 72"/>
                <a:gd name="T44" fmla="*/ 70 w 72"/>
                <a:gd name="T45" fmla="*/ 49 h 72"/>
                <a:gd name="T46" fmla="*/ 72 w 72"/>
                <a:gd name="T47" fmla="*/ 43 h 72"/>
                <a:gd name="T48" fmla="*/ 72 w 72"/>
                <a:gd name="T49" fmla="*/ 35 h 72"/>
                <a:gd name="T50" fmla="*/ 72 w 72"/>
                <a:gd name="T51" fmla="*/ 29 h 72"/>
                <a:gd name="T52" fmla="*/ 70 w 72"/>
                <a:gd name="T53" fmla="*/ 21 h 72"/>
                <a:gd name="T54" fmla="*/ 66 w 72"/>
                <a:gd name="T55" fmla="*/ 16 h 72"/>
                <a:gd name="T56" fmla="*/ 61 w 72"/>
                <a:gd name="T57" fmla="*/ 10 h 72"/>
                <a:gd name="T58" fmla="*/ 57 w 72"/>
                <a:gd name="T59" fmla="*/ 6 h 72"/>
                <a:gd name="T60" fmla="*/ 50 w 72"/>
                <a:gd name="T61" fmla="*/ 3 h 72"/>
                <a:gd name="T62" fmla="*/ 44 w 72"/>
                <a:gd name="T63" fmla="*/ 1 h 72"/>
                <a:gd name="T64" fmla="*/ 36 w 72"/>
                <a:gd name="T6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72">
                  <a:moveTo>
                    <a:pt x="36" y="0"/>
                  </a:moveTo>
                  <a:lnTo>
                    <a:pt x="29" y="1"/>
                  </a:lnTo>
                  <a:lnTo>
                    <a:pt x="22" y="3"/>
                  </a:lnTo>
                  <a:lnTo>
                    <a:pt x="16" y="6"/>
                  </a:lnTo>
                  <a:lnTo>
                    <a:pt x="10" y="10"/>
                  </a:lnTo>
                  <a:lnTo>
                    <a:pt x="6" y="16"/>
                  </a:lnTo>
                  <a:lnTo>
                    <a:pt x="3" y="21"/>
                  </a:lnTo>
                  <a:lnTo>
                    <a:pt x="0" y="29"/>
                  </a:lnTo>
                  <a:lnTo>
                    <a:pt x="0" y="35"/>
                  </a:lnTo>
                  <a:lnTo>
                    <a:pt x="0" y="43"/>
                  </a:lnTo>
                  <a:lnTo>
                    <a:pt x="3" y="49"/>
                  </a:lnTo>
                  <a:lnTo>
                    <a:pt x="6" y="56"/>
                  </a:lnTo>
                  <a:lnTo>
                    <a:pt x="10" y="61"/>
                  </a:lnTo>
                  <a:lnTo>
                    <a:pt x="16" y="66"/>
                  </a:lnTo>
                  <a:lnTo>
                    <a:pt x="22" y="69"/>
                  </a:lnTo>
                  <a:lnTo>
                    <a:pt x="29" y="71"/>
                  </a:lnTo>
                  <a:lnTo>
                    <a:pt x="36" y="72"/>
                  </a:lnTo>
                  <a:lnTo>
                    <a:pt x="44" y="71"/>
                  </a:lnTo>
                  <a:lnTo>
                    <a:pt x="50" y="69"/>
                  </a:lnTo>
                  <a:lnTo>
                    <a:pt x="57" y="66"/>
                  </a:lnTo>
                  <a:lnTo>
                    <a:pt x="61" y="61"/>
                  </a:lnTo>
                  <a:lnTo>
                    <a:pt x="66" y="56"/>
                  </a:lnTo>
                  <a:lnTo>
                    <a:pt x="70" y="49"/>
                  </a:lnTo>
                  <a:lnTo>
                    <a:pt x="72" y="43"/>
                  </a:lnTo>
                  <a:lnTo>
                    <a:pt x="72" y="35"/>
                  </a:lnTo>
                  <a:lnTo>
                    <a:pt x="72" y="29"/>
                  </a:lnTo>
                  <a:lnTo>
                    <a:pt x="70" y="21"/>
                  </a:lnTo>
                  <a:lnTo>
                    <a:pt x="66" y="16"/>
                  </a:lnTo>
                  <a:lnTo>
                    <a:pt x="61" y="10"/>
                  </a:lnTo>
                  <a:lnTo>
                    <a:pt x="57" y="6"/>
                  </a:lnTo>
                  <a:lnTo>
                    <a:pt x="50" y="3"/>
                  </a:lnTo>
                  <a:lnTo>
                    <a:pt x="44" y="1"/>
                  </a:lnTo>
                  <a:lnTo>
                    <a:pt x="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23" name="Group 35"/>
          <p:cNvGrpSpPr/>
          <p:nvPr/>
        </p:nvGrpSpPr>
        <p:grpSpPr>
          <a:xfrm>
            <a:off x="6148391" y="3692585"/>
            <a:ext cx="321056" cy="466990"/>
            <a:chOff x="3720306" y="3668315"/>
            <a:chExt cx="314325" cy="457200"/>
          </a:xfrm>
          <a:solidFill>
            <a:schemeClr val="bg1"/>
          </a:solidFill>
        </p:grpSpPr>
        <p:sp>
          <p:nvSpPr>
            <p:cNvPr id="24" name="Freeform 114"/>
            <p:cNvSpPr>
              <a:spLocks noEditPoints="1"/>
            </p:cNvSpPr>
            <p:nvPr/>
          </p:nvSpPr>
          <p:spPr bwMode="auto">
            <a:xfrm>
              <a:off x="3720306" y="3668315"/>
              <a:ext cx="314325" cy="457200"/>
            </a:xfrm>
            <a:custGeom>
              <a:avLst/>
              <a:gdLst>
                <a:gd name="T0" fmla="*/ 184 w 793"/>
                <a:gd name="T1" fmla="*/ 669 h 1152"/>
                <a:gd name="T2" fmla="*/ 103 w 793"/>
                <a:gd name="T3" fmla="*/ 514 h 1152"/>
                <a:gd name="T4" fmla="*/ 78 w 793"/>
                <a:gd name="T5" fmla="*/ 439 h 1152"/>
                <a:gd name="T6" fmla="*/ 75 w 793"/>
                <a:gd name="T7" fmla="*/ 363 h 1152"/>
                <a:gd name="T8" fmla="*/ 92 w 793"/>
                <a:gd name="T9" fmla="*/ 284 h 1152"/>
                <a:gd name="T10" fmla="*/ 128 w 793"/>
                <a:gd name="T11" fmla="*/ 215 h 1152"/>
                <a:gd name="T12" fmla="*/ 180 w 793"/>
                <a:gd name="T13" fmla="*/ 156 h 1152"/>
                <a:gd name="T14" fmla="*/ 242 w 793"/>
                <a:gd name="T15" fmla="*/ 112 h 1152"/>
                <a:gd name="T16" fmla="*/ 316 w 793"/>
                <a:gd name="T17" fmla="*/ 82 h 1152"/>
                <a:gd name="T18" fmla="*/ 397 w 793"/>
                <a:gd name="T19" fmla="*/ 72 h 1152"/>
                <a:gd name="T20" fmla="*/ 478 w 793"/>
                <a:gd name="T21" fmla="*/ 82 h 1152"/>
                <a:gd name="T22" fmla="*/ 551 w 793"/>
                <a:gd name="T23" fmla="*/ 112 h 1152"/>
                <a:gd name="T24" fmla="*/ 615 w 793"/>
                <a:gd name="T25" fmla="*/ 156 h 1152"/>
                <a:gd name="T26" fmla="*/ 666 w 793"/>
                <a:gd name="T27" fmla="*/ 215 h 1152"/>
                <a:gd name="T28" fmla="*/ 701 w 793"/>
                <a:gd name="T29" fmla="*/ 284 h 1152"/>
                <a:gd name="T30" fmla="*/ 720 w 793"/>
                <a:gd name="T31" fmla="*/ 363 h 1152"/>
                <a:gd name="T32" fmla="*/ 717 w 793"/>
                <a:gd name="T33" fmla="*/ 438 h 1152"/>
                <a:gd name="T34" fmla="*/ 691 w 793"/>
                <a:gd name="T35" fmla="*/ 513 h 1152"/>
                <a:gd name="T36" fmla="*/ 610 w 793"/>
                <a:gd name="T37" fmla="*/ 669 h 1152"/>
                <a:gd name="T38" fmla="*/ 397 w 793"/>
                <a:gd name="T39" fmla="*/ 1080 h 1152"/>
                <a:gd name="T40" fmla="*/ 346 w 793"/>
                <a:gd name="T41" fmla="*/ 1067 h 1152"/>
                <a:gd name="T42" fmla="*/ 469 w 793"/>
                <a:gd name="T43" fmla="*/ 1036 h 1152"/>
                <a:gd name="T44" fmla="*/ 445 w 793"/>
                <a:gd name="T45" fmla="*/ 1071 h 1152"/>
                <a:gd name="T46" fmla="*/ 412 w 793"/>
                <a:gd name="T47" fmla="*/ 1079 h 1152"/>
                <a:gd name="T48" fmla="*/ 263 w 793"/>
                <a:gd name="T49" fmla="*/ 846 h 1152"/>
                <a:gd name="T50" fmla="*/ 528 w 793"/>
                <a:gd name="T51" fmla="*/ 857 h 1152"/>
                <a:gd name="T52" fmla="*/ 307 w 793"/>
                <a:gd name="T53" fmla="*/ 986 h 1152"/>
                <a:gd name="T54" fmla="*/ 290 w 793"/>
                <a:gd name="T55" fmla="*/ 931 h 1152"/>
                <a:gd name="T56" fmla="*/ 496 w 793"/>
                <a:gd name="T57" fmla="*/ 958 h 1152"/>
                <a:gd name="T58" fmla="*/ 376 w 793"/>
                <a:gd name="T59" fmla="*/ 0 h 1152"/>
                <a:gd name="T60" fmla="*/ 279 w 793"/>
                <a:gd name="T61" fmla="*/ 18 h 1152"/>
                <a:gd name="T62" fmla="*/ 192 w 793"/>
                <a:gd name="T63" fmla="*/ 58 h 1152"/>
                <a:gd name="T64" fmla="*/ 117 w 793"/>
                <a:gd name="T65" fmla="*/ 116 h 1152"/>
                <a:gd name="T66" fmla="*/ 59 w 793"/>
                <a:gd name="T67" fmla="*/ 190 h 1152"/>
                <a:gd name="T68" fmla="*/ 19 w 793"/>
                <a:gd name="T69" fmla="*/ 278 h 1152"/>
                <a:gd name="T70" fmla="*/ 2 w 793"/>
                <a:gd name="T71" fmla="*/ 375 h 1152"/>
                <a:gd name="T72" fmla="*/ 7 w 793"/>
                <a:gd name="T73" fmla="*/ 451 h 1152"/>
                <a:gd name="T74" fmla="*/ 59 w 793"/>
                <a:gd name="T75" fmla="*/ 589 h 1152"/>
                <a:gd name="T76" fmla="*/ 160 w 793"/>
                <a:gd name="T77" fmla="*/ 778 h 1152"/>
                <a:gd name="T78" fmla="*/ 234 w 793"/>
                <a:gd name="T79" fmla="*/ 994 h 1152"/>
                <a:gd name="T80" fmla="*/ 270 w 793"/>
                <a:gd name="T81" fmla="*/ 1086 h 1152"/>
                <a:gd name="T82" fmla="*/ 302 w 793"/>
                <a:gd name="T83" fmla="*/ 1125 h 1152"/>
                <a:gd name="T84" fmla="*/ 347 w 793"/>
                <a:gd name="T85" fmla="*/ 1146 h 1152"/>
                <a:gd name="T86" fmla="*/ 411 w 793"/>
                <a:gd name="T87" fmla="*/ 1152 h 1152"/>
                <a:gd name="T88" fmla="*/ 467 w 793"/>
                <a:gd name="T89" fmla="*/ 1140 h 1152"/>
                <a:gd name="T90" fmla="*/ 507 w 793"/>
                <a:gd name="T91" fmla="*/ 1111 h 1152"/>
                <a:gd name="T92" fmla="*/ 535 w 793"/>
                <a:gd name="T93" fmla="*/ 1066 h 1152"/>
                <a:gd name="T94" fmla="*/ 578 w 793"/>
                <a:gd name="T95" fmla="*/ 935 h 1152"/>
                <a:gd name="T96" fmla="*/ 633 w 793"/>
                <a:gd name="T97" fmla="*/ 779 h 1152"/>
                <a:gd name="T98" fmla="*/ 735 w 793"/>
                <a:gd name="T99" fmla="*/ 589 h 1152"/>
                <a:gd name="T100" fmla="*/ 787 w 793"/>
                <a:gd name="T101" fmla="*/ 451 h 1152"/>
                <a:gd name="T102" fmla="*/ 792 w 793"/>
                <a:gd name="T103" fmla="*/ 375 h 1152"/>
                <a:gd name="T104" fmla="*/ 775 w 793"/>
                <a:gd name="T105" fmla="*/ 278 h 1152"/>
                <a:gd name="T106" fmla="*/ 736 w 793"/>
                <a:gd name="T107" fmla="*/ 190 h 1152"/>
                <a:gd name="T108" fmla="*/ 677 w 793"/>
                <a:gd name="T109" fmla="*/ 116 h 1152"/>
                <a:gd name="T110" fmla="*/ 602 w 793"/>
                <a:gd name="T111" fmla="*/ 58 h 1152"/>
                <a:gd name="T112" fmla="*/ 515 w 793"/>
                <a:gd name="T113" fmla="*/ 18 h 1152"/>
                <a:gd name="T114" fmla="*/ 417 w 793"/>
                <a:gd name="T115"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3" h="1152">
                  <a:moveTo>
                    <a:pt x="565" y="756"/>
                  </a:moveTo>
                  <a:lnTo>
                    <a:pt x="229" y="756"/>
                  </a:lnTo>
                  <a:lnTo>
                    <a:pt x="215" y="727"/>
                  </a:lnTo>
                  <a:lnTo>
                    <a:pt x="200" y="698"/>
                  </a:lnTo>
                  <a:lnTo>
                    <a:pt x="184" y="669"/>
                  </a:lnTo>
                  <a:lnTo>
                    <a:pt x="169" y="640"/>
                  </a:lnTo>
                  <a:lnTo>
                    <a:pt x="151" y="608"/>
                  </a:lnTo>
                  <a:lnTo>
                    <a:pt x="133" y="577"/>
                  </a:lnTo>
                  <a:lnTo>
                    <a:pt x="117" y="545"/>
                  </a:lnTo>
                  <a:lnTo>
                    <a:pt x="103" y="514"/>
                  </a:lnTo>
                  <a:lnTo>
                    <a:pt x="97" y="498"/>
                  </a:lnTo>
                  <a:lnTo>
                    <a:pt x="91" y="483"/>
                  </a:lnTo>
                  <a:lnTo>
                    <a:pt x="86" y="468"/>
                  </a:lnTo>
                  <a:lnTo>
                    <a:pt x="81" y="453"/>
                  </a:lnTo>
                  <a:lnTo>
                    <a:pt x="78" y="439"/>
                  </a:lnTo>
                  <a:lnTo>
                    <a:pt x="75" y="424"/>
                  </a:lnTo>
                  <a:lnTo>
                    <a:pt x="74" y="410"/>
                  </a:lnTo>
                  <a:lnTo>
                    <a:pt x="73" y="396"/>
                  </a:lnTo>
                  <a:lnTo>
                    <a:pt x="74" y="379"/>
                  </a:lnTo>
                  <a:lnTo>
                    <a:pt x="75" y="363"/>
                  </a:lnTo>
                  <a:lnTo>
                    <a:pt x="77" y="347"/>
                  </a:lnTo>
                  <a:lnTo>
                    <a:pt x="79" y="331"/>
                  </a:lnTo>
                  <a:lnTo>
                    <a:pt x="84" y="315"/>
                  </a:lnTo>
                  <a:lnTo>
                    <a:pt x="88" y="300"/>
                  </a:lnTo>
                  <a:lnTo>
                    <a:pt x="92" y="284"/>
                  </a:lnTo>
                  <a:lnTo>
                    <a:pt x="99" y="270"/>
                  </a:lnTo>
                  <a:lnTo>
                    <a:pt x="105" y="255"/>
                  </a:lnTo>
                  <a:lnTo>
                    <a:pt x="112" y="241"/>
                  </a:lnTo>
                  <a:lnTo>
                    <a:pt x="120" y="228"/>
                  </a:lnTo>
                  <a:lnTo>
                    <a:pt x="128" y="215"/>
                  </a:lnTo>
                  <a:lnTo>
                    <a:pt x="138" y="202"/>
                  </a:lnTo>
                  <a:lnTo>
                    <a:pt x="147" y="190"/>
                  </a:lnTo>
                  <a:lnTo>
                    <a:pt x="157" y="179"/>
                  </a:lnTo>
                  <a:lnTo>
                    <a:pt x="168" y="167"/>
                  </a:lnTo>
                  <a:lnTo>
                    <a:pt x="180" y="156"/>
                  </a:lnTo>
                  <a:lnTo>
                    <a:pt x="191" y="146"/>
                  </a:lnTo>
                  <a:lnTo>
                    <a:pt x="204" y="136"/>
                  </a:lnTo>
                  <a:lnTo>
                    <a:pt x="216" y="128"/>
                  </a:lnTo>
                  <a:lnTo>
                    <a:pt x="229" y="119"/>
                  </a:lnTo>
                  <a:lnTo>
                    <a:pt x="242" y="112"/>
                  </a:lnTo>
                  <a:lnTo>
                    <a:pt x="256" y="104"/>
                  </a:lnTo>
                  <a:lnTo>
                    <a:pt x="270" y="98"/>
                  </a:lnTo>
                  <a:lnTo>
                    <a:pt x="286" y="91"/>
                  </a:lnTo>
                  <a:lnTo>
                    <a:pt x="301" y="87"/>
                  </a:lnTo>
                  <a:lnTo>
                    <a:pt x="316" y="82"/>
                  </a:lnTo>
                  <a:lnTo>
                    <a:pt x="332" y="78"/>
                  </a:lnTo>
                  <a:lnTo>
                    <a:pt x="348" y="76"/>
                  </a:lnTo>
                  <a:lnTo>
                    <a:pt x="364" y="74"/>
                  </a:lnTo>
                  <a:lnTo>
                    <a:pt x="381" y="73"/>
                  </a:lnTo>
                  <a:lnTo>
                    <a:pt x="397" y="72"/>
                  </a:lnTo>
                  <a:lnTo>
                    <a:pt x="414" y="73"/>
                  </a:lnTo>
                  <a:lnTo>
                    <a:pt x="430" y="74"/>
                  </a:lnTo>
                  <a:lnTo>
                    <a:pt x="447" y="76"/>
                  </a:lnTo>
                  <a:lnTo>
                    <a:pt x="463" y="78"/>
                  </a:lnTo>
                  <a:lnTo>
                    <a:pt x="478" y="82"/>
                  </a:lnTo>
                  <a:lnTo>
                    <a:pt x="493" y="87"/>
                  </a:lnTo>
                  <a:lnTo>
                    <a:pt x="508" y="91"/>
                  </a:lnTo>
                  <a:lnTo>
                    <a:pt x="523" y="98"/>
                  </a:lnTo>
                  <a:lnTo>
                    <a:pt x="537" y="104"/>
                  </a:lnTo>
                  <a:lnTo>
                    <a:pt x="551" y="112"/>
                  </a:lnTo>
                  <a:lnTo>
                    <a:pt x="565" y="119"/>
                  </a:lnTo>
                  <a:lnTo>
                    <a:pt x="578" y="128"/>
                  </a:lnTo>
                  <a:lnTo>
                    <a:pt x="591" y="136"/>
                  </a:lnTo>
                  <a:lnTo>
                    <a:pt x="603" y="146"/>
                  </a:lnTo>
                  <a:lnTo>
                    <a:pt x="615" y="156"/>
                  </a:lnTo>
                  <a:lnTo>
                    <a:pt x="626" y="167"/>
                  </a:lnTo>
                  <a:lnTo>
                    <a:pt x="637" y="179"/>
                  </a:lnTo>
                  <a:lnTo>
                    <a:pt x="647" y="190"/>
                  </a:lnTo>
                  <a:lnTo>
                    <a:pt x="656" y="202"/>
                  </a:lnTo>
                  <a:lnTo>
                    <a:pt x="666" y="215"/>
                  </a:lnTo>
                  <a:lnTo>
                    <a:pt x="674" y="228"/>
                  </a:lnTo>
                  <a:lnTo>
                    <a:pt x="682" y="241"/>
                  </a:lnTo>
                  <a:lnTo>
                    <a:pt x="688" y="255"/>
                  </a:lnTo>
                  <a:lnTo>
                    <a:pt x="696" y="270"/>
                  </a:lnTo>
                  <a:lnTo>
                    <a:pt x="701" y="284"/>
                  </a:lnTo>
                  <a:lnTo>
                    <a:pt x="707" y="300"/>
                  </a:lnTo>
                  <a:lnTo>
                    <a:pt x="711" y="315"/>
                  </a:lnTo>
                  <a:lnTo>
                    <a:pt x="714" y="331"/>
                  </a:lnTo>
                  <a:lnTo>
                    <a:pt x="718" y="347"/>
                  </a:lnTo>
                  <a:lnTo>
                    <a:pt x="720" y="363"/>
                  </a:lnTo>
                  <a:lnTo>
                    <a:pt x="721" y="379"/>
                  </a:lnTo>
                  <a:lnTo>
                    <a:pt x="721" y="396"/>
                  </a:lnTo>
                  <a:lnTo>
                    <a:pt x="721" y="410"/>
                  </a:lnTo>
                  <a:lnTo>
                    <a:pt x="719" y="424"/>
                  </a:lnTo>
                  <a:lnTo>
                    <a:pt x="717" y="438"/>
                  </a:lnTo>
                  <a:lnTo>
                    <a:pt x="712" y="453"/>
                  </a:lnTo>
                  <a:lnTo>
                    <a:pt x="708" y="468"/>
                  </a:lnTo>
                  <a:lnTo>
                    <a:pt x="704" y="483"/>
                  </a:lnTo>
                  <a:lnTo>
                    <a:pt x="697" y="498"/>
                  </a:lnTo>
                  <a:lnTo>
                    <a:pt x="691" y="513"/>
                  </a:lnTo>
                  <a:lnTo>
                    <a:pt x="677" y="545"/>
                  </a:lnTo>
                  <a:lnTo>
                    <a:pt x="660" y="577"/>
                  </a:lnTo>
                  <a:lnTo>
                    <a:pt x="643" y="608"/>
                  </a:lnTo>
                  <a:lnTo>
                    <a:pt x="626" y="641"/>
                  </a:lnTo>
                  <a:lnTo>
                    <a:pt x="610" y="669"/>
                  </a:lnTo>
                  <a:lnTo>
                    <a:pt x="594" y="698"/>
                  </a:lnTo>
                  <a:lnTo>
                    <a:pt x="579" y="727"/>
                  </a:lnTo>
                  <a:lnTo>
                    <a:pt x="565" y="756"/>
                  </a:lnTo>
                  <a:lnTo>
                    <a:pt x="565" y="756"/>
                  </a:lnTo>
                  <a:close/>
                  <a:moveTo>
                    <a:pt x="397" y="1080"/>
                  </a:moveTo>
                  <a:lnTo>
                    <a:pt x="384" y="1079"/>
                  </a:lnTo>
                  <a:lnTo>
                    <a:pt x="373" y="1078"/>
                  </a:lnTo>
                  <a:lnTo>
                    <a:pt x="363" y="1076"/>
                  </a:lnTo>
                  <a:lnTo>
                    <a:pt x="355" y="1073"/>
                  </a:lnTo>
                  <a:lnTo>
                    <a:pt x="346" y="1067"/>
                  </a:lnTo>
                  <a:lnTo>
                    <a:pt x="339" y="1059"/>
                  </a:lnTo>
                  <a:lnTo>
                    <a:pt x="332" y="1049"/>
                  </a:lnTo>
                  <a:lnTo>
                    <a:pt x="326" y="1035"/>
                  </a:lnTo>
                  <a:lnTo>
                    <a:pt x="478" y="1016"/>
                  </a:lnTo>
                  <a:lnTo>
                    <a:pt x="469" y="1036"/>
                  </a:lnTo>
                  <a:lnTo>
                    <a:pt x="462" y="1051"/>
                  </a:lnTo>
                  <a:lnTo>
                    <a:pt x="457" y="1057"/>
                  </a:lnTo>
                  <a:lnTo>
                    <a:pt x="454" y="1062"/>
                  </a:lnTo>
                  <a:lnTo>
                    <a:pt x="450" y="1066"/>
                  </a:lnTo>
                  <a:lnTo>
                    <a:pt x="445" y="1071"/>
                  </a:lnTo>
                  <a:lnTo>
                    <a:pt x="440" y="1073"/>
                  </a:lnTo>
                  <a:lnTo>
                    <a:pt x="436" y="1075"/>
                  </a:lnTo>
                  <a:lnTo>
                    <a:pt x="430" y="1077"/>
                  </a:lnTo>
                  <a:lnTo>
                    <a:pt x="425" y="1078"/>
                  </a:lnTo>
                  <a:lnTo>
                    <a:pt x="412" y="1079"/>
                  </a:lnTo>
                  <a:lnTo>
                    <a:pt x="397" y="1080"/>
                  </a:lnTo>
                  <a:close/>
                  <a:moveTo>
                    <a:pt x="279" y="897"/>
                  </a:moveTo>
                  <a:lnTo>
                    <a:pt x="275" y="881"/>
                  </a:lnTo>
                  <a:lnTo>
                    <a:pt x="269" y="863"/>
                  </a:lnTo>
                  <a:lnTo>
                    <a:pt x="263" y="846"/>
                  </a:lnTo>
                  <a:lnTo>
                    <a:pt x="258" y="828"/>
                  </a:lnTo>
                  <a:lnTo>
                    <a:pt x="537" y="828"/>
                  </a:lnTo>
                  <a:lnTo>
                    <a:pt x="534" y="837"/>
                  </a:lnTo>
                  <a:lnTo>
                    <a:pt x="531" y="847"/>
                  </a:lnTo>
                  <a:lnTo>
                    <a:pt x="528" y="857"/>
                  </a:lnTo>
                  <a:lnTo>
                    <a:pt x="524" y="867"/>
                  </a:lnTo>
                  <a:lnTo>
                    <a:pt x="279" y="897"/>
                  </a:lnTo>
                  <a:close/>
                  <a:moveTo>
                    <a:pt x="491" y="978"/>
                  </a:moveTo>
                  <a:lnTo>
                    <a:pt x="312" y="1000"/>
                  </a:lnTo>
                  <a:lnTo>
                    <a:pt x="307" y="986"/>
                  </a:lnTo>
                  <a:lnTo>
                    <a:pt x="302" y="970"/>
                  </a:lnTo>
                  <a:lnTo>
                    <a:pt x="296" y="952"/>
                  </a:lnTo>
                  <a:lnTo>
                    <a:pt x="290" y="932"/>
                  </a:lnTo>
                  <a:lnTo>
                    <a:pt x="290" y="931"/>
                  </a:lnTo>
                  <a:lnTo>
                    <a:pt x="290" y="931"/>
                  </a:lnTo>
                  <a:lnTo>
                    <a:pt x="512" y="903"/>
                  </a:lnTo>
                  <a:lnTo>
                    <a:pt x="508" y="919"/>
                  </a:lnTo>
                  <a:lnTo>
                    <a:pt x="504" y="936"/>
                  </a:lnTo>
                  <a:lnTo>
                    <a:pt x="499" y="946"/>
                  </a:lnTo>
                  <a:lnTo>
                    <a:pt x="496" y="958"/>
                  </a:lnTo>
                  <a:lnTo>
                    <a:pt x="493" y="968"/>
                  </a:lnTo>
                  <a:lnTo>
                    <a:pt x="491" y="978"/>
                  </a:lnTo>
                  <a:lnTo>
                    <a:pt x="491" y="978"/>
                  </a:lnTo>
                  <a:close/>
                  <a:moveTo>
                    <a:pt x="397" y="0"/>
                  </a:moveTo>
                  <a:lnTo>
                    <a:pt x="376" y="0"/>
                  </a:lnTo>
                  <a:lnTo>
                    <a:pt x="357" y="1"/>
                  </a:lnTo>
                  <a:lnTo>
                    <a:pt x="336" y="5"/>
                  </a:lnTo>
                  <a:lnTo>
                    <a:pt x="317" y="8"/>
                  </a:lnTo>
                  <a:lnTo>
                    <a:pt x="299" y="12"/>
                  </a:lnTo>
                  <a:lnTo>
                    <a:pt x="279" y="18"/>
                  </a:lnTo>
                  <a:lnTo>
                    <a:pt x="261" y="24"/>
                  </a:lnTo>
                  <a:lnTo>
                    <a:pt x="242" y="31"/>
                  </a:lnTo>
                  <a:lnTo>
                    <a:pt x="225" y="39"/>
                  </a:lnTo>
                  <a:lnTo>
                    <a:pt x="208" y="48"/>
                  </a:lnTo>
                  <a:lnTo>
                    <a:pt x="192" y="58"/>
                  </a:lnTo>
                  <a:lnTo>
                    <a:pt x="175" y="67"/>
                  </a:lnTo>
                  <a:lnTo>
                    <a:pt x="160" y="78"/>
                  </a:lnTo>
                  <a:lnTo>
                    <a:pt x="145" y="90"/>
                  </a:lnTo>
                  <a:lnTo>
                    <a:pt x="131" y="103"/>
                  </a:lnTo>
                  <a:lnTo>
                    <a:pt x="117" y="116"/>
                  </a:lnTo>
                  <a:lnTo>
                    <a:pt x="104" y="130"/>
                  </a:lnTo>
                  <a:lnTo>
                    <a:pt x="91" y="144"/>
                  </a:lnTo>
                  <a:lnTo>
                    <a:pt x="79" y="159"/>
                  </a:lnTo>
                  <a:lnTo>
                    <a:pt x="69" y="174"/>
                  </a:lnTo>
                  <a:lnTo>
                    <a:pt x="59" y="190"/>
                  </a:lnTo>
                  <a:lnTo>
                    <a:pt x="49" y="207"/>
                  </a:lnTo>
                  <a:lnTo>
                    <a:pt x="40" y="224"/>
                  </a:lnTo>
                  <a:lnTo>
                    <a:pt x="32" y="242"/>
                  </a:lnTo>
                  <a:lnTo>
                    <a:pt x="25" y="260"/>
                  </a:lnTo>
                  <a:lnTo>
                    <a:pt x="19" y="278"/>
                  </a:lnTo>
                  <a:lnTo>
                    <a:pt x="13" y="297"/>
                  </a:lnTo>
                  <a:lnTo>
                    <a:pt x="9" y="316"/>
                  </a:lnTo>
                  <a:lnTo>
                    <a:pt x="6" y="335"/>
                  </a:lnTo>
                  <a:lnTo>
                    <a:pt x="3" y="356"/>
                  </a:lnTo>
                  <a:lnTo>
                    <a:pt x="2" y="375"/>
                  </a:lnTo>
                  <a:lnTo>
                    <a:pt x="0" y="396"/>
                  </a:lnTo>
                  <a:lnTo>
                    <a:pt x="2" y="410"/>
                  </a:lnTo>
                  <a:lnTo>
                    <a:pt x="3" y="424"/>
                  </a:lnTo>
                  <a:lnTo>
                    <a:pt x="5" y="437"/>
                  </a:lnTo>
                  <a:lnTo>
                    <a:pt x="7" y="451"/>
                  </a:lnTo>
                  <a:lnTo>
                    <a:pt x="13" y="479"/>
                  </a:lnTo>
                  <a:lnTo>
                    <a:pt x="22" y="506"/>
                  </a:lnTo>
                  <a:lnTo>
                    <a:pt x="33" y="534"/>
                  </a:lnTo>
                  <a:lnTo>
                    <a:pt x="46" y="561"/>
                  </a:lnTo>
                  <a:lnTo>
                    <a:pt x="59" y="589"/>
                  </a:lnTo>
                  <a:lnTo>
                    <a:pt x="74" y="617"/>
                  </a:lnTo>
                  <a:lnTo>
                    <a:pt x="103" y="671"/>
                  </a:lnTo>
                  <a:lnTo>
                    <a:pt x="133" y="725"/>
                  </a:lnTo>
                  <a:lnTo>
                    <a:pt x="147" y="752"/>
                  </a:lnTo>
                  <a:lnTo>
                    <a:pt x="160" y="778"/>
                  </a:lnTo>
                  <a:lnTo>
                    <a:pt x="172" y="804"/>
                  </a:lnTo>
                  <a:lnTo>
                    <a:pt x="182" y="830"/>
                  </a:lnTo>
                  <a:lnTo>
                    <a:pt x="206" y="901"/>
                  </a:lnTo>
                  <a:lnTo>
                    <a:pt x="225" y="965"/>
                  </a:lnTo>
                  <a:lnTo>
                    <a:pt x="234" y="994"/>
                  </a:lnTo>
                  <a:lnTo>
                    <a:pt x="242" y="1020"/>
                  </a:lnTo>
                  <a:lnTo>
                    <a:pt x="251" y="1045"/>
                  </a:lnTo>
                  <a:lnTo>
                    <a:pt x="260" y="1066"/>
                  </a:lnTo>
                  <a:lnTo>
                    <a:pt x="265" y="1076"/>
                  </a:lnTo>
                  <a:lnTo>
                    <a:pt x="270" y="1086"/>
                  </a:lnTo>
                  <a:lnTo>
                    <a:pt x="276" y="1094"/>
                  </a:lnTo>
                  <a:lnTo>
                    <a:pt x="281" y="1103"/>
                  </a:lnTo>
                  <a:lnTo>
                    <a:pt x="288" y="1111"/>
                  </a:lnTo>
                  <a:lnTo>
                    <a:pt x="295" y="1118"/>
                  </a:lnTo>
                  <a:lnTo>
                    <a:pt x="302" y="1125"/>
                  </a:lnTo>
                  <a:lnTo>
                    <a:pt x="310" y="1130"/>
                  </a:lnTo>
                  <a:lnTo>
                    <a:pt x="318" y="1135"/>
                  </a:lnTo>
                  <a:lnTo>
                    <a:pt x="328" y="1140"/>
                  </a:lnTo>
                  <a:lnTo>
                    <a:pt x="337" y="1143"/>
                  </a:lnTo>
                  <a:lnTo>
                    <a:pt x="347" y="1146"/>
                  </a:lnTo>
                  <a:lnTo>
                    <a:pt x="359" y="1148"/>
                  </a:lnTo>
                  <a:lnTo>
                    <a:pt x="371" y="1151"/>
                  </a:lnTo>
                  <a:lnTo>
                    <a:pt x="383" y="1152"/>
                  </a:lnTo>
                  <a:lnTo>
                    <a:pt x="397" y="1152"/>
                  </a:lnTo>
                  <a:lnTo>
                    <a:pt x="411" y="1152"/>
                  </a:lnTo>
                  <a:lnTo>
                    <a:pt x="424" y="1151"/>
                  </a:lnTo>
                  <a:lnTo>
                    <a:pt x="436" y="1148"/>
                  </a:lnTo>
                  <a:lnTo>
                    <a:pt x="448" y="1146"/>
                  </a:lnTo>
                  <a:lnTo>
                    <a:pt x="457" y="1143"/>
                  </a:lnTo>
                  <a:lnTo>
                    <a:pt x="467" y="1140"/>
                  </a:lnTo>
                  <a:lnTo>
                    <a:pt x="477" y="1135"/>
                  </a:lnTo>
                  <a:lnTo>
                    <a:pt x="485" y="1130"/>
                  </a:lnTo>
                  <a:lnTo>
                    <a:pt x="493" y="1125"/>
                  </a:lnTo>
                  <a:lnTo>
                    <a:pt x="501" y="1118"/>
                  </a:lnTo>
                  <a:lnTo>
                    <a:pt x="507" y="1111"/>
                  </a:lnTo>
                  <a:lnTo>
                    <a:pt x="513" y="1103"/>
                  </a:lnTo>
                  <a:lnTo>
                    <a:pt x="519" y="1095"/>
                  </a:lnTo>
                  <a:lnTo>
                    <a:pt x="524" y="1086"/>
                  </a:lnTo>
                  <a:lnTo>
                    <a:pt x="530" y="1077"/>
                  </a:lnTo>
                  <a:lnTo>
                    <a:pt x="535" y="1066"/>
                  </a:lnTo>
                  <a:lnTo>
                    <a:pt x="544" y="1045"/>
                  </a:lnTo>
                  <a:lnTo>
                    <a:pt x="552" y="1021"/>
                  </a:lnTo>
                  <a:lnTo>
                    <a:pt x="561" y="994"/>
                  </a:lnTo>
                  <a:lnTo>
                    <a:pt x="570" y="966"/>
                  </a:lnTo>
                  <a:lnTo>
                    <a:pt x="578" y="935"/>
                  </a:lnTo>
                  <a:lnTo>
                    <a:pt x="588" y="902"/>
                  </a:lnTo>
                  <a:lnTo>
                    <a:pt x="599" y="868"/>
                  </a:lnTo>
                  <a:lnTo>
                    <a:pt x="612" y="831"/>
                  </a:lnTo>
                  <a:lnTo>
                    <a:pt x="621" y="805"/>
                  </a:lnTo>
                  <a:lnTo>
                    <a:pt x="633" y="779"/>
                  </a:lnTo>
                  <a:lnTo>
                    <a:pt x="646" y="753"/>
                  </a:lnTo>
                  <a:lnTo>
                    <a:pt x="660" y="726"/>
                  </a:lnTo>
                  <a:lnTo>
                    <a:pt x="691" y="672"/>
                  </a:lnTo>
                  <a:lnTo>
                    <a:pt x="721" y="617"/>
                  </a:lnTo>
                  <a:lnTo>
                    <a:pt x="735" y="589"/>
                  </a:lnTo>
                  <a:lnTo>
                    <a:pt x="749" y="561"/>
                  </a:lnTo>
                  <a:lnTo>
                    <a:pt x="761" y="533"/>
                  </a:lnTo>
                  <a:lnTo>
                    <a:pt x="772" y="506"/>
                  </a:lnTo>
                  <a:lnTo>
                    <a:pt x="780" y="478"/>
                  </a:lnTo>
                  <a:lnTo>
                    <a:pt x="787" y="451"/>
                  </a:lnTo>
                  <a:lnTo>
                    <a:pt x="790" y="437"/>
                  </a:lnTo>
                  <a:lnTo>
                    <a:pt x="791" y="423"/>
                  </a:lnTo>
                  <a:lnTo>
                    <a:pt x="792" y="410"/>
                  </a:lnTo>
                  <a:lnTo>
                    <a:pt x="793" y="396"/>
                  </a:lnTo>
                  <a:lnTo>
                    <a:pt x="792" y="375"/>
                  </a:lnTo>
                  <a:lnTo>
                    <a:pt x="791" y="356"/>
                  </a:lnTo>
                  <a:lnTo>
                    <a:pt x="789" y="335"/>
                  </a:lnTo>
                  <a:lnTo>
                    <a:pt x="785" y="316"/>
                  </a:lnTo>
                  <a:lnTo>
                    <a:pt x="780" y="297"/>
                  </a:lnTo>
                  <a:lnTo>
                    <a:pt x="775" y="278"/>
                  </a:lnTo>
                  <a:lnTo>
                    <a:pt x="769" y="260"/>
                  </a:lnTo>
                  <a:lnTo>
                    <a:pt x="762" y="242"/>
                  </a:lnTo>
                  <a:lnTo>
                    <a:pt x="754" y="224"/>
                  </a:lnTo>
                  <a:lnTo>
                    <a:pt x="746" y="207"/>
                  </a:lnTo>
                  <a:lnTo>
                    <a:pt x="736" y="190"/>
                  </a:lnTo>
                  <a:lnTo>
                    <a:pt x="725" y="174"/>
                  </a:lnTo>
                  <a:lnTo>
                    <a:pt x="714" y="159"/>
                  </a:lnTo>
                  <a:lnTo>
                    <a:pt x="703" y="144"/>
                  </a:lnTo>
                  <a:lnTo>
                    <a:pt x="691" y="130"/>
                  </a:lnTo>
                  <a:lnTo>
                    <a:pt x="677" y="116"/>
                  </a:lnTo>
                  <a:lnTo>
                    <a:pt x="664" y="103"/>
                  </a:lnTo>
                  <a:lnTo>
                    <a:pt x="648" y="90"/>
                  </a:lnTo>
                  <a:lnTo>
                    <a:pt x="633" y="78"/>
                  </a:lnTo>
                  <a:lnTo>
                    <a:pt x="618" y="67"/>
                  </a:lnTo>
                  <a:lnTo>
                    <a:pt x="602" y="58"/>
                  </a:lnTo>
                  <a:lnTo>
                    <a:pt x="586" y="48"/>
                  </a:lnTo>
                  <a:lnTo>
                    <a:pt x="569" y="39"/>
                  </a:lnTo>
                  <a:lnTo>
                    <a:pt x="551" y="31"/>
                  </a:lnTo>
                  <a:lnTo>
                    <a:pt x="533" y="24"/>
                  </a:lnTo>
                  <a:lnTo>
                    <a:pt x="515" y="18"/>
                  </a:lnTo>
                  <a:lnTo>
                    <a:pt x="496" y="12"/>
                  </a:lnTo>
                  <a:lnTo>
                    <a:pt x="477" y="8"/>
                  </a:lnTo>
                  <a:lnTo>
                    <a:pt x="457" y="5"/>
                  </a:lnTo>
                  <a:lnTo>
                    <a:pt x="438" y="1"/>
                  </a:lnTo>
                  <a:lnTo>
                    <a:pt x="417" y="0"/>
                  </a:lnTo>
                  <a:lnTo>
                    <a:pt x="39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25" name="Freeform 115"/>
            <p:cNvSpPr/>
            <p:nvPr/>
          </p:nvSpPr>
          <p:spPr bwMode="auto">
            <a:xfrm>
              <a:off x="3791743" y="3739753"/>
              <a:ext cx="93663" cy="93663"/>
            </a:xfrm>
            <a:custGeom>
              <a:avLst/>
              <a:gdLst>
                <a:gd name="T0" fmla="*/ 205 w 234"/>
                <a:gd name="T1" fmla="*/ 1 h 234"/>
                <a:gd name="T2" fmla="*/ 183 w 234"/>
                <a:gd name="T3" fmla="*/ 3 h 234"/>
                <a:gd name="T4" fmla="*/ 152 w 234"/>
                <a:gd name="T5" fmla="*/ 9 h 234"/>
                <a:gd name="T6" fmla="*/ 113 w 234"/>
                <a:gd name="T7" fmla="*/ 26 h 234"/>
                <a:gd name="T8" fmla="*/ 79 w 234"/>
                <a:gd name="T9" fmla="*/ 49 h 234"/>
                <a:gd name="T10" fmla="*/ 50 w 234"/>
                <a:gd name="T11" fmla="*/ 78 h 234"/>
                <a:gd name="T12" fmla="*/ 26 w 234"/>
                <a:gd name="T13" fmla="*/ 113 h 234"/>
                <a:gd name="T14" fmla="*/ 10 w 234"/>
                <a:gd name="T15" fmla="*/ 152 h 234"/>
                <a:gd name="T16" fmla="*/ 2 w 234"/>
                <a:gd name="T17" fmla="*/ 183 h 234"/>
                <a:gd name="T18" fmla="*/ 0 w 234"/>
                <a:gd name="T19" fmla="*/ 205 h 234"/>
                <a:gd name="T20" fmla="*/ 0 w 234"/>
                <a:gd name="T21" fmla="*/ 220 h 234"/>
                <a:gd name="T22" fmla="*/ 3 w 234"/>
                <a:gd name="T23" fmla="*/ 226 h 234"/>
                <a:gd name="T24" fmla="*/ 7 w 234"/>
                <a:gd name="T25" fmla="*/ 231 h 234"/>
                <a:gd name="T26" fmla="*/ 14 w 234"/>
                <a:gd name="T27" fmla="*/ 234 h 234"/>
                <a:gd name="T28" fmla="*/ 21 w 234"/>
                <a:gd name="T29" fmla="*/ 234 h 234"/>
                <a:gd name="T30" fmla="*/ 28 w 234"/>
                <a:gd name="T31" fmla="*/ 231 h 234"/>
                <a:gd name="T32" fmla="*/ 33 w 234"/>
                <a:gd name="T33" fmla="*/ 226 h 234"/>
                <a:gd name="T34" fmla="*/ 35 w 234"/>
                <a:gd name="T35" fmla="*/ 220 h 234"/>
                <a:gd name="T36" fmla="*/ 37 w 234"/>
                <a:gd name="T37" fmla="*/ 197 h 234"/>
                <a:gd name="T38" fmla="*/ 44 w 234"/>
                <a:gd name="T39" fmla="*/ 163 h 234"/>
                <a:gd name="T40" fmla="*/ 58 w 234"/>
                <a:gd name="T41" fmla="*/ 130 h 234"/>
                <a:gd name="T42" fmla="*/ 78 w 234"/>
                <a:gd name="T43" fmla="*/ 101 h 234"/>
                <a:gd name="T44" fmla="*/ 101 w 234"/>
                <a:gd name="T45" fmla="*/ 77 h 234"/>
                <a:gd name="T46" fmla="*/ 131 w 234"/>
                <a:gd name="T47" fmla="*/ 58 h 234"/>
                <a:gd name="T48" fmla="*/ 163 w 234"/>
                <a:gd name="T49" fmla="*/ 44 h 234"/>
                <a:gd name="T50" fmla="*/ 197 w 234"/>
                <a:gd name="T51" fmla="*/ 36 h 234"/>
                <a:gd name="T52" fmla="*/ 219 w 234"/>
                <a:gd name="T53" fmla="*/ 35 h 234"/>
                <a:gd name="T54" fmla="*/ 226 w 234"/>
                <a:gd name="T55" fmla="*/ 33 h 234"/>
                <a:gd name="T56" fmla="*/ 231 w 234"/>
                <a:gd name="T57" fmla="*/ 28 h 234"/>
                <a:gd name="T58" fmla="*/ 233 w 234"/>
                <a:gd name="T59" fmla="*/ 21 h 234"/>
                <a:gd name="T60" fmla="*/ 233 w 234"/>
                <a:gd name="T61" fmla="*/ 15 h 234"/>
                <a:gd name="T62" fmla="*/ 231 w 234"/>
                <a:gd name="T63" fmla="*/ 8 h 234"/>
                <a:gd name="T64" fmla="*/ 226 w 234"/>
                <a:gd name="T65" fmla="*/ 3 h 234"/>
                <a:gd name="T66" fmla="*/ 219 w 234"/>
                <a:gd name="T67" fmla="*/ 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34">
                  <a:moveTo>
                    <a:pt x="216" y="0"/>
                  </a:moveTo>
                  <a:lnTo>
                    <a:pt x="205" y="1"/>
                  </a:lnTo>
                  <a:lnTo>
                    <a:pt x="194" y="1"/>
                  </a:lnTo>
                  <a:lnTo>
                    <a:pt x="183" y="3"/>
                  </a:lnTo>
                  <a:lnTo>
                    <a:pt x="173" y="4"/>
                  </a:lnTo>
                  <a:lnTo>
                    <a:pt x="152" y="9"/>
                  </a:lnTo>
                  <a:lnTo>
                    <a:pt x="132" y="17"/>
                  </a:lnTo>
                  <a:lnTo>
                    <a:pt x="113" y="26"/>
                  </a:lnTo>
                  <a:lnTo>
                    <a:pt x="95" y="36"/>
                  </a:lnTo>
                  <a:lnTo>
                    <a:pt x="79" y="49"/>
                  </a:lnTo>
                  <a:lnTo>
                    <a:pt x="64" y="63"/>
                  </a:lnTo>
                  <a:lnTo>
                    <a:pt x="50" y="78"/>
                  </a:lnTo>
                  <a:lnTo>
                    <a:pt x="37" y="95"/>
                  </a:lnTo>
                  <a:lnTo>
                    <a:pt x="26" y="113"/>
                  </a:lnTo>
                  <a:lnTo>
                    <a:pt x="17" y="131"/>
                  </a:lnTo>
                  <a:lnTo>
                    <a:pt x="10" y="152"/>
                  </a:lnTo>
                  <a:lnTo>
                    <a:pt x="4" y="172"/>
                  </a:lnTo>
                  <a:lnTo>
                    <a:pt x="2" y="183"/>
                  </a:lnTo>
                  <a:lnTo>
                    <a:pt x="1" y="194"/>
                  </a:lnTo>
                  <a:lnTo>
                    <a:pt x="0" y="205"/>
                  </a:lnTo>
                  <a:lnTo>
                    <a:pt x="0" y="216"/>
                  </a:lnTo>
                  <a:lnTo>
                    <a:pt x="0" y="220"/>
                  </a:lnTo>
                  <a:lnTo>
                    <a:pt x="1" y="223"/>
                  </a:lnTo>
                  <a:lnTo>
                    <a:pt x="3" y="226"/>
                  </a:lnTo>
                  <a:lnTo>
                    <a:pt x="5" y="229"/>
                  </a:lnTo>
                  <a:lnTo>
                    <a:pt x="7" y="231"/>
                  </a:lnTo>
                  <a:lnTo>
                    <a:pt x="11" y="233"/>
                  </a:lnTo>
                  <a:lnTo>
                    <a:pt x="14" y="234"/>
                  </a:lnTo>
                  <a:lnTo>
                    <a:pt x="18" y="234"/>
                  </a:lnTo>
                  <a:lnTo>
                    <a:pt x="21" y="234"/>
                  </a:lnTo>
                  <a:lnTo>
                    <a:pt x="25" y="233"/>
                  </a:lnTo>
                  <a:lnTo>
                    <a:pt x="28" y="231"/>
                  </a:lnTo>
                  <a:lnTo>
                    <a:pt x="31" y="229"/>
                  </a:lnTo>
                  <a:lnTo>
                    <a:pt x="33" y="226"/>
                  </a:lnTo>
                  <a:lnTo>
                    <a:pt x="34" y="223"/>
                  </a:lnTo>
                  <a:lnTo>
                    <a:pt x="35" y="220"/>
                  </a:lnTo>
                  <a:lnTo>
                    <a:pt x="35" y="216"/>
                  </a:lnTo>
                  <a:lnTo>
                    <a:pt x="37" y="197"/>
                  </a:lnTo>
                  <a:lnTo>
                    <a:pt x="40" y="180"/>
                  </a:lnTo>
                  <a:lnTo>
                    <a:pt x="44" y="163"/>
                  </a:lnTo>
                  <a:lnTo>
                    <a:pt x="51" y="145"/>
                  </a:lnTo>
                  <a:lnTo>
                    <a:pt x="58" y="130"/>
                  </a:lnTo>
                  <a:lnTo>
                    <a:pt x="67" y="115"/>
                  </a:lnTo>
                  <a:lnTo>
                    <a:pt x="78" y="101"/>
                  </a:lnTo>
                  <a:lnTo>
                    <a:pt x="88" y="88"/>
                  </a:lnTo>
                  <a:lnTo>
                    <a:pt x="101" y="77"/>
                  </a:lnTo>
                  <a:lnTo>
                    <a:pt x="115" y="67"/>
                  </a:lnTo>
                  <a:lnTo>
                    <a:pt x="131" y="58"/>
                  </a:lnTo>
                  <a:lnTo>
                    <a:pt x="146" y="50"/>
                  </a:lnTo>
                  <a:lnTo>
                    <a:pt x="163" y="44"/>
                  </a:lnTo>
                  <a:lnTo>
                    <a:pt x="180" y="40"/>
                  </a:lnTo>
                  <a:lnTo>
                    <a:pt x="197" y="36"/>
                  </a:lnTo>
                  <a:lnTo>
                    <a:pt x="216" y="36"/>
                  </a:lnTo>
                  <a:lnTo>
                    <a:pt x="219" y="35"/>
                  </a:lnTo>
                  <a:lnTo>
                    <a:pt x="223" y="34"/>
                  </a:lnTo>
                  <a:lnTo>
                    <a:pt x="226" y="33"/>
                  </a:lnTo>
                  <a:lnTo>
                    <a:pt x="229" y="31"/>
                  </a:lnTo>
                  <a:lnTo>
                    <a:pt x="231" y="28"/>
                  </a:lnTo>
                  <a:lnTo>
                    <a:pt x="232" y="24"/>
                  </a:lnTo>
                  <a:lnTo>
                    <a:pt x="233" y="21"/>
                  </a:lnTo>
                  <a:lnTo>
                    <a:pt x="234" y="18"/>
                  </a:lnTo>
                  <a:lnTo>
                    <a:pt x="233" y="15"/>
                  </a:lnTo>
                  <a:lnTo>
                    <a:pt x="232" y="10"/>
                  </a:lnTo>
                  <a:lnTo>
                    <a:pt x="231" y="8"/>
                  </a:lnTo>
                  <a:lnTo>
                    <a:pt x="229" y="5"/>
                  </a:lnTo>
                  <a:lnTo>
                    <a:pt x="226" y="3"/>
                  </a:lnTo>
                  <a:lnTo>
                    <a:pt x="223" y="2"/>
                  </a:lnTo>
                  <a:lnTo>
                    <a:pt x="219" y="1"/>
                  </a:lnTo>
                  <a:lnTo>
                    <a:pt x="2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26" name="Group 56"/>
          <p:cNvGrpSpPr/>
          <p:nvPr/>
        </p:nvGrpSpPr>
        <p:grpSpPr>
          <a:xfrm>
            <a:off x="4962787" y="3249986"/>
            <a:ext cx="296688" cy="296688"/>
            <a:chOff x="3648868" y="2753915"/>
            <a:chExt cx="457200" cy="457200"/>
          </a:xfrm>
          <a:solidFill>
            <a:schemeClr val="bg1">
              <a:lumMod val="95000"/>
            </a:schemeClr>
          </a:solidFill>
        </p:grpSpPr>
        <p:sp>
          <p:nvSpPr>
            <p:cNvPr id="27" name="Freeform 127"/>
            <p:cNvSpPr>
              <a:spLocks noEditPoints="1"/>
            </p:cNvSpPr>
            <p:nvPr/>
          </p:nvSpPr>
          <p:spPr bwMode="auto">
            <a:xfrm>
              <a:off x="3648868" y="2753915"/>
              <a:ext cx="457200" cy="457200"/>
            </a:xfrm>
            <a:custGeom>
              <a:avLst/>
              <a:gdLst>
                <a:gd name="T0" fmla="*/ 630 w 1152"/>
                <a:gd name="T1" fmla="*/ 780 h 1152"/>
                <a:gd name="T2" fmla="*/ 534 w 1152"/>
                <a:gd name="T3" fmla="*/ 739 h 1152"/>
                <a:gd name="T4" fmla="*/ 454 w 1152"/>
                <a:gd name="T5" fmla="*/ 674 h 1152"/>
                <a:gd name="T6" fmla="*/ 395 w 1152"/>
                <a:gd name="T7" fmla="*/ 588 h 1152"/>
                <a:gd name="T8" fmla="*/ 364 w 1152"/>
                <a:gd name="T9" fmla="*/ 487 h 1152"/>
                <a:gd name="T10" fmla="*/ 364 w 1152"/>
                <a:gd name="T11" fmla="*/ 378 h 1152"/>
                <a:gd name="T12" fmla="*/ 395 w 1152"/>
                <a:gd name="T13" fmla="*/ 276 h 1152"/>
                <a:gd name="T14" fmla="*/ 454 w 1152"/>
                <a:gd name="T15" fmla="*/ 190 h 1152"/>
                <a:gd name="T16" fmla="*/ 534 w 1152"/>
                <a:gd name="T17" fmla="*/ 124 h 1152"/>
                <a:gd name="T18" fmla="*/ 630 w 1152"/>
                <a:gd name="T19" fmla="*/ 83 h 1152"/>
                <a:gd name="T20" fmla="*/ 739 w 1152"/>
                <a:gd name="T21" fmla="*/ 72 h 1152"/>
                <a:gd name="T22" fmla="*/ 844 w 1152"/>
                <a:gd name="T23" fmla="*/ 94 h 1152"/>
                <a:gd name="T24" fmla="*/ 936 w 1152"/>
                <a:gd name="T25" fmla="*/ 143 h 1152"/>
                <a:gd name="T26" fmla="*/ 1009 w 1152"/>
                <a:gd name="T27" fmla="*/ 217 h 1152"/>
                <a:gd name="T28" fmla="*/ 1059 w 1152"/>
                <a:gd name="T29" fmla="*/ 309 h 1152"/>
                <a:gd name="T30" fmla="*/ 1079 w 1152"/>
                <a:gd name="T31" fmla="*/ 413 h 1152"/>
                <a:gd name="T32" fmla="*/ 1068 w 1152"/>
                <a:gd name="T33" fmla="*/ 522 h 1152"/>
                <a:gd name="T34" fmla="*/ 1028 w 1152"/>
                <a:gd name="T35" fmla="*/ 618 h 1152"/>
                <a:gd name="T36" fmla="*/ 963 w 1152"/>
                <a:gd name="T37" fmla="*/ 698 h 1152"/>
                <a:gd name="T38" fmla="*/ 876 w 1152"/>
                <a:gd name="T39" fmla="*/ 757 h 1152"/>
                <a:gd name="T40" fmla="*/ 775 w 1152"/>
                <a:gd name="T41" fmla="*/ 788 h 1152"/>
                <a:gd name="T42" fmla="*/ 163 w 1152"/>
                <a:gd name="T43" fmla="*/ 1077 h 1152"/>
                <a:gd name="T44" fmla="*/ 127 w 1152"/>
                <a:gd name="T45" fmla="*/ 1088 h 1152"/>
                <a:gd name="T46" fmla="*/ 92 w 1152"/>
                <a:gd name="T47" fmla="*/ 1077 h 1152"/>
                <a:gd name="T48" fmla="*/ 68 w 1152"/>
                <a:gd name="T49" fmla="*/ 1049 h 1152"/>
                <a:gd name="T50" fmla="*/ 65 w 1152"/>
                <a:gd name="T51" fmla="*/ 1012 h 1152"/>
                <a:gd name="T52" fmla="*/ 83 w 1152"/>
                <a:gd name="T53" fmla="*/ 979 h 1152"/>
                <a:gd name="T54" fmla="*/ 415 w 1152"/>
                <a:gd name="T55" fmla="*/ 737 h 1152"/>
                <a:gd name="T56" fmla="*/ 719 w 1152"/>
                <a:gd name="T57" fmla="*/ 0 h 1152"/>
                <a:gd name="T58" fmla="*/ 592 w 1152"/>
                <a:gd name="T59" fmla="*/ 19 h 1152"/>
                <a:gd name="T60" fmla="*/ 479 w 1152"/>
                <a:gd name="T61" fmla="*/ 74 h 1152"/>
                <a:gd name="T62" fmla="*/ 387 w 1152"/>
                <a:gd name="T63" fmla="*/ 157 h 1152"/>
                <a:gd name="T64" fmla="*/ 322 w 1152"/>
                <a:gd name="T65" fmla="*/ 264 h 1152"/>
                <a:gd name="T66" fmla="*/ 291 w 1152"/>
                <a:gd name="T67" fmla="*/ 387 h 1152"/>
                <a:gd name="T68" fmla="*/ 302 w 1152"/>
                <a:gd name="T69" fmla="*/ 537 h 1152"/>
                <a:gd name="T70" fmla="*/ 38 w 1152"/>
                <a:gd name="T71" fmla="*/ 934 h 1152"/>
                <a:gd name="T72" fmla="*/ 2 w 1152"/>
                <a:gd name="T73" fmla="*/ 999 h 1152"/>
                <a:gd name="T74" fmla="*/ 10 w 1152"/>
                <a:gd name="T75" fmla="*/ 1074 h 1152"/>
                <a:gd name="T76" fmla="*/ 56 w 1152"/>
                <a:gd name="T77" fmla="*/ 1130 h 1152"/>
                <a:gd name="T78" fmla="*/ 127 w 1152"/>
                <a:gd name="T79" fmla="*/ 1152 h 1152"/>
                <a:gd name="T80" fmla="*/ 199 w 1152"/>
                <a:gd name="T81" fmla="*/ 1129 h 1152"/>
                <a:gd name="T82" fmla="*/ 565 w 1152"/>
                <a:gd name="T83" fmla="*/ 834 h 1152"/>
                <a:gd name="T84" fmla="*/ 719 w 1152"/>
                <a:gd name="T85" fmla="*/ 864 h 1152"/>
                <a:gd name="T86" fmla="*/ 848 w 1152"/>
                <a:gd name="T87" fmla="*/ 844 h 1152"/>
                <a:gd name="T88" fmla="*/ 961 w 1152"/>
                <a:gd name="T89" fmla="*/ 790 h 1152"/>
                <a:gd name="T90" fmla="*/ 1053 w 1152"/>
                <a:gd name="T91" fmla="*/ 707 h 1152"/>
                <a:gd name="T92" fmla="*/ 1118 w 1152"/>
                <a:gd name="T93" fmla="*/ 600 h 1152"/>
                <a:gd name="T94" fmla="*/ 1149 w 1152"/>
                <a:gd name="T95" fmla="*/ 476 h 1152"/>
                <a:gd name="T96" fmla="*/ 1143 w 1152"/>
                <a:gd name="T97" fmla="*/ 345 h 1152"/>
                <a:gd name="T98" fmla="*/ 1100 w 1152"/>
                <a:gd name="T99" fmla="*/ 226 h 1152"/>
                <a:gd name="T100" fmla="*/ 1025 w 1152"/>
                <a:gd name="T101" fmla="*/ 126 h 1152"/>
                <a:gd name="T102" fmla="*/ 926 w 1152"/>
                <a:gd name="T103" fmla="*/ 53 h 1152"/>
                <a:gd name="T104" fmla="*/ 807 w 1152"/>
                <a:gd name="T105" fmla="*/ 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52" h="1152">
                  <a:moveTo>
                    <a:pt x="719" y="792"/>
                  </a:moveTo>
                  <a:lnTo>
                    <a:pt x="701" y="791"/>
                  </a:lnTo>
                  <a:lnTo>
                    <a:pt x="683" y="790"/>
                  </a:lnTo>
                  <a:lnTo>
                    <a:pt x="665" y="788"/>
                  </a:lnTo>
                  <a:lnTo>
                    <a:pt x="647" y="785"/>
                  </a:lnTo>
                  <a:lnTo>
                    <a:pt x="630" y="780"/>
                  </a:lnTo>
                  <a:lnTo>
                    <a:pt x="613" y="776"/>
                  </a:lnTo>
                  <a:lnTo>
                    <a:pt x="596" y="770"/>
                  </a:lnTo>
                  <a:lnTo>
                    <a:pt x="580" y="763"/>
                  </a:lnTo>
                  <a:lnTo>
                    <a:pt x="564" y="757"/>
                  </a:lnTo>
                  <a:lnTo>
                    <a:pt x="549" y="748"/>
                  </a:lnTo>
                  <a:lnTo>
                    <a:pt x="534" y="739"/>
                  </a:lnTo>
                  <a:lnTo>
                    <a:pt x="519" y="731"/>
                  </a:lnTo>
                  <a:lnTo>
                    <a:pt x="505" y="720"/>
                  </a:lnTo>
                  <a:lnTo>
                    <a:pt x="491" y="709"/>
                  </a:lnTo>
                  <a:lnTo>
                    <a:pt x="478" y="698"/>
                  </a:lnTo>
                  <a:lnTo>
                    <a:pt x="466" y="687"/>
                  </a:lnTo>
                  <a:lnTo>
                    <a:pt x="454" y="674"/>
                  </a:lnTo>
                  <a:lnTo>
                    <a:pt x="442" y="661"/>
                  </a:lnTo>
                  <a:lnTo>
                    <a:pt x="431" y="648"/>
                  </a:lnTo>
                  <a:lnTo>
                    <a:pt x="421" y="634"/>
                  </a:lnTo>
                  <a:lnTo>
                    <a:pt x="412" y="618"/>
                  </a:lnTo>
                  <a:lnTo>
                    <a:pt x="403" y="603"/>
                  </a:lnTo>
                  <a:lnTo>
                    <a:pt x="395" y="588"/>
                  </a:lnTo>
                  <a:lnTo>
                    <a:pt x="388" y="572"/>
                  </a:lnTo>
                  <a:lnTo>
                    <a:pt x="381" y="556"/>
                  </a:lnTo>
                  <a:lnTo>
                    <a:pt x="376" y="539"/>
                  </a:lnTo>
                  <a:lnTo>
                    <a:pt x="372" y="522"/>
                  </a:lnTo>
                  <a:lnTo>
                    <a:pt x="367" y="504"/>
                  </a:lnTo>
                  <a:lnTo>
                    <a:pt x="364" y="487"/>
                  </a:lnTo>
                  <a:lnTo>
                    <a:pt x="362" y="468"/>
                  </a:lnTo>
                  <a:lnTo>
                    <a:pt x="361" y="450"/>
                  </a:lnTo>
                  <a:lnTo>
                    <a:pt x="360" y="432"/>
                  </a:lnTo>
                  <a:lnTo>
                    <a:pt x="361" y="413"/>
                  </a:lnTo>
                  <a:lnTo>
                    <a:pt x="362" y="395"/>
                  </a:lnTo>
                  <a:lnTo>
                    <a:pt x="364" y="378"/>
                  </a:lnTo>
                  <a:lnTo>
                    <a:pt x="367" y="359"/>
                  </a:lnTo>
                  <a:lnTo>
                    <a:pt x="372" y="342"/>
                  </a:lnTo>
                  <a:lnTo>
                    <a:pt x="376" y="325"/>
                  </a:lnTo>
                  <a:lnTo>
                    <a:pt x="381" y="309"/>
                  </a:lnTo>
                  <a:lnTo>
                    <a:pt x="388" y="292"/>
                  </a:lnTo>
                  <a:lnTo>
                    <a:pt x="395" y="276"/>
                  </a:lnTo>
                  <a:lnTo>
                    <a:pt x="403" y="260"/>
                  </a:lnTo>
                  <a:lnTo>
                    <a:pt x="412" y="245"/>
                  </a:lnTo>
                  <a:lnTo>
                    <a:pt x="421" y="231"/>
                  </a:lnTo>
                  <a:lnTo>
                    <a:pt x="431" y="217"/>
                  </a:lnTo>
                  <a:lnTo>
                    <a:pt x="442" y="203"/>
                  </a:lnTo>
                  <a:lnTo>
                    <a:pt x="454" y="190"/>
                  </a:lnTo>
                  <a:lnTo>
                    <a:pt x="466" y="178"/>
                  </a:lnTo>
                  <a:lnTo>
                    <a:pt x="478" y="166"/>
                  </a:lnTo>
                  <a:lnTo>
                    <a:pt x="491" y="154"/>
                  </a:lnTo>
                  <a:lnTo>
                    <a:pt x="505" y="143"/>
                  </a:lnTo>
                  <a:lnTo>
                    <a:pt x="519" y="134"/>
                  </a:lnTo>
                  <a:lnTo>
                    <a:pt x="534" y="124"/>
                  </a:lnTo>
                  <a:lnTo>
                    <a:pt x="549" y="115"/>
                  </a:lnTo>
                  <a:lnTo>
                    <a:pt x="564" y="108"/>
                  </a:lnTo>
                  <a:lnTo>
                    <a:pt x="580" y="100"/>
                  </a:lnTo>
                  <a:lnTo>
                    <a:pt x="596" y="94"/>
                  </a:lnTo>
                  <a:lnTo>
                    <a:pt x="613" y="88"/>
                  </a:lnTo>
                  <a:lnTo>
                    <a:pt x="630" y="83"/>
                  </a:lnTo>
                  <a:lnTo>
                    <a:pt x="647" y="80"/>
                  </a:lnTo>
                  <a:lnTo>
                    <a:pt x="665" y="76"/>
                  </a:lnTo>
                  <a:lnTo>
                    <a:pt x="683" y="74"/>
                  </a:lnTo>
                  <a:lnTo>
                    <a:pt x="701" y="72"/>
                  </a:lnTo>
                  <a:lnTo>
                    <a:pt x="719" y="72"/>
                  </a:lnTo>
                  <a:lnTo>
                    <a:pt x="739" y="72"/>
                  </a:lnTo>
                  <a:lnTo>
                    <a:pt x="757" y="74"/>
                  </a:lnTo>
                  <a:lnTo>
                    <a:pt x="775" y="76"/>
                  </a:lnTo>
                  <a:lnTo>
                    <a:pt x="793" y="80"/>
                  </a:lnTo>
                  <a:lnTo>
                    <a:pt x="810" y="83"/>
                  </a:lnTo>
                  <a:lnTo>
                    <a:pt x="827" y="88"/>
                  </a:lnTo>
                  <a:lnTo>
                    <a:pt x="844" y="94"/>
                  </a:lnTo>
                  <a:lnTo>
                    <a:pt x="860" y="100"/>
                  </a:lnTo>
                  <a:lnTo>
                    <a:pt x="876" y="108"/>
                  </a:lnTo>
                  <a:lnTo>
                    <a:pt x="891" y="115"/>
                  </a:lnTo>
                  <a:lnTo>
                    <a:pt x="906" y="124"/>
                  </a:lnTo>
                  <a:lnTo>
                    <a:pt x="921" y="134"/>
                  </a:lnTo>
                  <a:lnTo>
                    <a:pt x="936" y="143"/>
                  </a:lnTo>
                  <a:lnTo>
                    <a:pt x="948" y="154"/>
                  </a:lnTo>
                  <a:lnTo>
                    <a:pt x="963" y="166"/>
                  </a:lnTo>
                  <a:lnTo>
                    <a:pt x="974" y="178"/>
                  </a:lnTo>
                  <a:lnTo>
                    <a:pt x="986" y="190"/>
                  </a:lnTo>
                  <a:lnTo>
                    <a:pt x="998" y="203"/>
                  </a:lnTo>
                  <a:lnTo>
                    <a:pt x="1009" y="217"/>
                  </a:lnTo>
                  <a:lnTo>
                    <a:pt x="1019" y="231"/>
                  </a:lnTo>
                  <a:lnTo>
                    <a:pt x="1028" y="245"/>
                  </a:lnTo>
                  <a:lnTo>
                    <a:pt x="1037" y="260"/>
                  </a:lnTo>
                  <a:lnTo>
                    <a:pt x="1045" y="276"/>
                  </a:lnTo>
                  <a:lnTo>
                    <a:pt x="1052" y="292"/>
                  </a:lnTo>
                  <a:lnTo>
                    <a:pt x="1059" y="309"/>
                  </a:lnTo>
                  <a:lnTo>
                    <a:pt x="1064" y="325"/>
                  </a:lnTo>
                  <a:lnTo>
                    <a:pt x="1068" y="342"/>
                  </a:lnTo>
                  <a:lnTo>
                    <a:pt x="1073" y="359"/>
                  </a:lnTo>
                  <a:lnTo>
                    <a:pt x="1076" y="378"/>
                  </a:lnTo>
                  <a:lnTo>
                    <a:pt x="1078" y="395"/>
                  </a:lnTo>
                  <a:lnTo>
                    <a:pt x="1079" y="413"/>
                  </a:lnTo>
                  <a:lnTo>
                    <a:pt x="1080" y="432"/>
                  </a:lnTo>
                  <a:lnTo>
                    <a:pt x="1079" y="450"/>
                  </a:lnTo>
                  <a:lnTo>
                    <a:pt x="1078" y="468"/>
                  </a:lnTo>
                  <a:lnTo>
                    <a:pt x="1076" y="487"/>
                  </a:lnTo>
                  <a:lnTo>
                    <a:pt x="1073" y="504"/>
                  </a:lnTo>
                  <a:lnTo>
                    <a:pt x="1068" y="522"/>
                  </a:lnTo>
                  <a:lnTo>
                    <a:pt x="1064" y="539"/>
                  </a:lnTo>
                  <a:lnTo>
                    <a:pt x="1059" y="556"/>
                  </a:lnTo>
                  <a:lnTo>
                    <a:pt x="1052" y="572"/>
                  </a:lnTo>
                  <a:lnTo>
                    <a:pt x="1045" y="588"/>
                  </a:lnTo>
                  <a:lnTo>
                    <a:pt x="1037" y="603"/>
                  </a:lnTo>
                  <a:lnTo>
                    <a:pt x="1028" y="618"/>
                  </a:lnTo>
                  <a:lnTo>
                    <a:pt x="1019" y="634"/>
                  </a:lnTo>
                  <a:lnTo>
                    <a:pt x="1009" y="648"/>
                  </a:lnTo>
                  <a:lnTo>
                    <a:pt x="998" y="661"/>
                  </a:lnTo>
                  <a:lnTo>
                    <a:pt x="986" y="674"/>
                  </a:lnTo>
                  <a:lnTo>
                    <a:pt x="974" y="687"/>
                  </a:lnTo>
                  <a:lnTo>
                    <a:pt x="963" y="698"/>
                  </a:lnTo>
                  <a:lnTo>
                    <a:pt x="948" y="709"/>
                  </a:lnTo>
                  <a:lnTo>
                    <a:pt x="936" y="720"/>
                  </a:lnTo>
                  <a:lnTo>
                    <a:pt x="921" y="731"/>
                  </a:lnTo>
                  <a:lnTo>
                    <a:pt x="906" y="739"/>
                  </a:lnTo>
                  <a:lnTo>
                    <a:pt x="891" y="748"/>
                  </a:lnTo>
                  <a:lnTo>
                    <a:pt x="876" y="757"/>
                  </a:lnTo>
                  <a:lnTo>
                    <a:pt x="860" y="763"/>
                  </a:lnTo>
                  <a:lnTo>
                    <a:pt x="844" y="770"/>
                  </a:lnTo>
                  <a:lnTo>
                    <a:pt x="827" y="776"/>
                  </a:lnTo>
                  <a:lnTo>
                    <a:pt x="810" y="780"/>
                  </a:lnTo>
                  <a:lnTo>
                    <a:pt x="793" y="785"/>
                  </a:lnTo>
                  <a:lnTo>
                    <a:pt x="775" y="788"/>
                  </a:lnTo>
                  <a:lnTo>
                    <a:pt x="757" y="790"/>
                  </a:lnTo>
                  <a:lnTo>
                    <a:pt x="739" y="791"/>
                  </a:lnTo>
                  <a:lnTo>
                    <a:pt x="719" y="792"/>
                  </a:lnTo>
                  <a:close/>
                  <a:moveTo>
                    <a:pt x="173" y="1069"/>
                  </a:moveTo>
                  <a:lnTo>
                    <a:pt x="168" y="1073"/>
                  </a:lnTo>
                  <a:lnTo>
                    <a:pt x="163" y="1077"/>
                  </a:lnTo>
                  <a:lnTo>
                    <a:pt x="158" y="1081"/>
                  </a:lnTo>
                  <a:lnTo>
                    <a:pt x="152" y="1083"/>
                  </a:lnTo>
                  <a:lnTo>
                    <a:pt x="146" y="1085"/>
                  </a:lnTo>
                  <a:lnTo>
                    <a:pt x="141" y="1087"/>
                  </a:lnTo>
                  <a:lnTo>
                    <a:pt x="134" y="1088"/>
                  </a:lnTo>
                  <a:lnTo>
                    <a:pt x="127" y="1088"/>
                  </a:lnTo>
                  <a:lnTo>
                    <a:pt x="120" y="1088"/>
                  </a:lnTo>
                  <a:lnTo>
                    <a:pt x="115" y="1087"/>
                  </a:lnTo>
                  <a:lnTo>
                    <a:pt x="108" y="1085"/>
                  </a:lnTo>
                  <a:lnTo>
                    <a:pt x="103" y="1083"/>
                  </a:lnTo>
                  <a:lnTo>
                    <a:pt x="96" y="1081"/>
                  </a:lnTo>
                  <a:lnTo>
                    <a:pt x="92" y="1077"/>
                  </a:lnTo>
                  <a:lnTo>
                    <a:pt x="87" y="1074"/>
                  </a:lnTo>
                  <a:lnTo>
                    <a:pt x="82" y="1070"/>
                  </a:lnTo>
                  <a:lnTo>
                    <a:pt x="78" y="1066"/>
                  </a:lnTo>
                  <a:lnTo>
                    <a:pt x="75" y="1060"/>
                  </a:lnTo>
                  <a:lnTo>
                    <a:pt x="71" y="1055"/>
                  </a:lnTo>
                  <a:lnTo>
                    <a:pt x="68" y="1049"/>
                  </a:lnTo>
                  <a:lnTo>
                    <a:pt x="66" y="1044"/>
                  </a:lnTo>
                  <a:lnTo>
                    <a:pt x="65" y="1038"/>
                  </a:lnTo>
                  <a:lnTo>
                    <a:pt x="64" y="1031"/>
                  </a:lnTo>
                  <a:lnTo>
                    <a:pt x="64" y="1025"/>
                  </a:lnTo>
                  <a:lnTo>
                    <a:pt x="64" y="1018"/>
                  </a:lnTo>
                  <a:lnTo>
                    <a:pt x="65" y="1012"/>
                  </a:lnTo>
                  <a:lnTo>
                    <a:pt x="66" y="1006"/>
                  </a:lnTo>
                  <a:lnTo>
                    <a:pt x="69" y="1000"/>
                  </a:lnTo>
                  <a:lnTo>
                    <a:pt x="71" y="994"/>
                  </a:lnTo>
                  <a:lnTo>
                    <a:pt x="75" y="989"/>
                  </a:lnTo>
                  <a:lnTo>
                    <a:pt x="79" y="984"/>
                  </a:lnTo>
                  <a:lnTo>
                    <a:pt x="83" y="979"/>
                  </a:lnTo>
                  <a:lnTo>
                    <a:pt x="82" y="979"/>
                  </a:lnTo>
                  <a:lnTo>
                    <a:pt x="373" y="689"/>
                  </a:lnTo>
                  <a:lnTo>
                    <a:pt x="383" y="702"/>
                  </a:lnTo>
                  <a:lnTo>
                    <a:pt x="393" y="714"/>
                  </a:lnTo>
                  <a:lnTo>
                    <a:pt x="404" y="725"/>
                  </a:lnTo>
                  <a:lnTo>
                    <a:pt x="415" y="737"/>
                  </a:lnTo>
                  <a:lnTo>
                    <a:pt x="426" y="748"/>
                  </a:lnTo>
                  <a:lnTo>
                    <a:pt x="438" y="759"/>
                  </a:lnTo>
                  <a:lnTo>
                    <a:pt x="451" y="769"/>
                  </a:lnTo>
                  <a:lnTo>
                    <a:pt x="462" y="778"/>
                  </a:lnTo>
                  <a:lnTo>
                    <a:pt x="173" y="1069"/>
                  </a:lnTo>
                  <a:close/>
                  <a:moveTo>
                    <a:pt x="719" y="0"/>
                  </a:moveTo>
                  <a:lnTo>
                    <a:pt x="698" y="1"/>
                  </a:lnTo>
                  <a:lnTo>
                    <a:pt x="676" y="2"/>
                  </a:lnTo>
                  <a:lnTo>
                    <a:pt x="655" y="5"/>
                  </a:lnTo>
                  <a:lnTo>
                    <a:pt x="633" y="8"/>
                  </a:lnTo>
                  <a:lnTo>
                    <a:pt x="611" y="14"/>
                  </a:lnTo>
                  <a:lnTo>
                    <a:pt x="592" y="19"/>
                  </a:lnTo>
                  <a:lnTo>
                    <a:pt x="572" y="27"/>
                  </a:lnTo>
                  <a:lnTo>
                    <a:pt x="552" y="34"/>
                  </a:lnTo>
                  <a:lnTo>
                    <a:pt x="533" y="43"/>
                  </a:lnTo>
                  <a:lnTo>
                    <a:pt x="514" y="53"/>
                  </a:lnTo>
                  <a:lnTo>
                    <a:pt x="496" y="62"/>
                  </a:lnTo>
                  <a:lnTo>
                    <a:pt x="479" y="74"/>
                  </a:lnTo>
                  <a:lnTo>
                    <a:pt x="461" y="86"/>
                  </a:lnTo>
                  <a:lnTo>
                    <a:pt x="445" y="99"/>
                  </a:lnTo>
                  <a:lnTo>
                    <a:pt x="430" y="112"/>
                  </a:lnTo>
                  <a:lnTo>
                    <a:pt x="415" y="126"/>
                  </a:lnTo>
                  <a:lnTo>
                    <a:pt x="400" y="141"/>
                  </a:lnTo>
                  <a:lnTo>
                    <a:pt x="387" y="157"/>
                  </a:lnTo>
                  <a:lnTo>
                    <a:pt x="374" y="174"/>
                  </a:lnTo>
                  <a:lnTo>
                    <a:pt x="362" y="191"/>
                  </a:lnTo>
                  <a:lnTo>
                    <a:pt x="350" y="208"/>
                  </a:lnTo>
                  <a:lnTo>
                    <a:pt x="340" y="226"/>
                  </a:lnTo>
                  <a:lnTo>
                    <a:pt x="331" y="245"/>
                  </a:lnTo>
                  <a:lnTo>
                    <a:pt x="322" y="264"/>
                  </a:lnTo>
                  <a:lnTo>
                    <a:pt x="314" y="284"/>
                  </a:lnTo>
                  <a:lnTo>
                    <a:pt x="307" y="303"/>
                  </a:lnTo>
                  <a:lnTo>
                    <a:pt x="302" y="324"/>
                  </a:lnTo>
                  <a:lnTo>
                    <a:pt x="297" y="345"/>
                  </a:lnTo>
                  <a:lnTo>
                    <a:pt x="293" y="366"/>
                  </a:lnTo>
                  <a:lnTo>
                    <a:pt x="291" y="387"/>
                  </a:lnTo>
                  <a:lnTo>
                    <a:pt x="289" y="410"/>
                  </a:lnTo>
                  <a:lnTo>
                    <a:pt x="287" y="432"/>
                  </a:lnTo>
                  <a:lnTo>
                    <a:pt x="289" y="459"/>
                  </a:lnTo>
                  <a:lnTo>
                    <a:pt x="292" y="486"/>
                  </a:lnTo>
                  <a:lnTo>
                    <a:pt x="295" y="512"/>
                  </a:lnTo>
                  <a:lnTo>
                    <a:pt x="302" y="537"/>
                  </a:lnTo>
                  <a:lnTo>
                    <a:pt x="308" y="562"/>
                  </a:lnTo>
                  <a:lnTo>
                    <a:pt x="317" y="587"/>
                  </a:lnTo>
                  <a:lnTo>
                    <a:pt x="326" y="611"/>
                  </a:lnTo>
                  <a:lnTo>
                    <a:pt x="338" y="634"/>
                  </a:lnTo>
                  <a:lnTo>
                    <a:pt x="38" y="934"/>
                  </a:lnTo>
                  <a:lnTo>
                    <a:pt x="38" y="934"/>
                  </a:lnTo>
                  <a:lnTo>
                    <a:pt x="29" y="944"/>
                  </a:lnTo>
                  <a:lnTo>
                    <a:pt x="22" y="953"/>
                  </a:lnTo>
                  <a:lnTo>
                    <a:pt x="15" y="964"/>
                  </a:lnTo>
                  <a:lnTo>
                    <a:pt x="10" y="975"/>
                  </a:lnTo>
                  <a:lnTo>
                    <a:pt x="6" y="987"/>
                  </a:lnTo>
                  <a:lnTo>
                    <a:pt x="2" y="999"/>
                  </a:lnTo>
                  <a:lnTo>
                    <a:pt x="0" y="1012"/>
                  </a:lnTo>
                  <a:lnTo>
                    <a:pt x="0" y="1025"/>
                  </a:lnTo>
                  <a:lnTo>
                    <a:pt x="0" y="1038"/>
                  </a:lnTo>
                  <a:lnTo>
                    <a:pt x="2" y="1050"/>
                  </a:lnTo>
                  <a:lnTo>
                    <a:pt x="6" y="1062"/>
                  </a:lnTo>
                  <a:lnTo>
                    <a:pt x="10" y="1074"/>
                  </a:lnTo>
                  <a:lnTo>
                    <a:pt x="15" y="1085"/>
                  </a:lnTo>
                  <a:lnTo>
                    <a:pt x="22" y="1096"/>
                  </a:lnTo>
                  <a:lnTo>
                    <a:pt x="29" y="1106"/>
                  </a:lnTo>
                  <a:lnTo>
                    <a:pt x="37" y="1114"/>
                  </a:lnTo>
                  <a:lnTo>
                    <a:pt x="47" y="1123"/>
                  </a:lnTo>
                  <a:lnTo>
                    <a:pt x="56" y="1130"/>
                  </a:lnTo>
                  <a:lnTo>
                    <a:pt x="66" y="1137"/>
                  </a:lnTo>
                  <a:lnTo>
                    <a:pt x="78" y="1142"/>
                  </a:lnTo>
                  <a:lnTo>
                    <a:pt x="89" y="1147"/>
                  </a:lnTo>
                  <a:lnTo>
                    <a:pt x="102" y="1150"/>
                  </a:lnTo>
                  <a:lnTo>
                    <a:pt x="114" y="1151"/>
                  </a:lnTo>
                  <a:lnTo>
                    <a:pt x="127" y="1152"/>
                  </a:lnTo>
                  <a:lnTo>
                    <a:pt x="141" y="1151"/>
                  </a:lnTo>
                  <a:lnTo>
                    <a:pt x="152" y="1149"/>
                  </a:lnTo>
                  <a:lnTo>
                    <a:pt x="165" y="1147"/>
                  </a:lnTo>
                  <a:lnTo>
                    <a:pt x="177" y="1141"/>
                  </a:lnTo>
                  <a:lnTo>
                    <a:pt x="188" y="1136"/>
                  </a:lnTo>
                  <a:lnTo>
                    <a:pt x="199" y="1129"/>
                  </a:lnTo>
                  <a:lnTo>
                    <a:pt x="209" y="1122"/>
                  </a:lnTo>
                  <a:lnTo>
                    <a:pt x="217" y="1114"/>
                  </a:lnTo>
                  <a:lnTo>
                    <a:pt x="217" y="1114"/>
                  </a:lnTo>
                  <a:lnTo>
                    <a:pt x="518" y="814"/>
                  </a:lnTo>
                  <a:lnTo>
                    <a:pt x="541" y="825"/>
                  </a:lnTo>
                  <a:lnTo>
                    <a:pt x="565" y="834"/>
                  </a:lnTo>
                  <a:lnTo>
                    <a:pt x="589" y="843"/>
                  </a:lnTo>
                  <a:lnTo>
                    <a:pt x="614" y="851"/>
                  </a:lnTo>
                  <a:lnTo>
                    <a:pt x="640" y="856"/>
                  </a:lnTo>
                  <a:lnTo>
                    <a:pt x="667" y="860"/>
                  </a:lnTo>
                  <a:lnTo>
                    <a:pt x="692" y="864"/>
                  </a:lnTo>
                  <a:lnTo>
                    <a:pt x="719" y="864"/>
                  </a:lnTo>
                  <a:lnTo>
                    <a:pt x="742" y="864"/>
                  </a:lnTo>
                  <a:lnTo>
                    <a:pt x="764" y="861"/>
                  </a:lnTo>
                  <a:lnTo>
                    <a:pt x="785" y="859"/>
                  </a:lnTo>
                  <a:lnTo>
                    <a:pt x="807" y="855"/>
                  </a:lnTo>
                  <a:lnTo>
                    <a:pt x="827" y="851"/>
                  </a:lnTo>
                  <a:lnTo>
                    <a:pt x="848" y="844"/>
                  </a:lnTo>
                  <a:lnTo>
                    <a:pt x="869" y="838"/>
                  </a:lnTo>
                  <a:lnTo>
                    <a:pt x="888" y="830"/>
                  </a:lnTo>
                  <a:lnTo>
                    <a:pt x="907" y="822"/>
                  </a:lnTo>
                  <a:lnTo>
                    <a:pt x="926" y="812"/>
                  </a:lnTo>
                  <a:lnTo>
                    <a:pt x="944" y="801"/>
                  </a:lnTo>
                  <a:lnTo>
                    <a:pt x="961" y="790"/>
                  </a:lnTo>
                  <a:lnTo>
                    <a:pt x="979" y="778"/>
                  </a:lnTo>
                  <a:lnTo>
                    <a:pt x="995" y="765"/>
                  </a:lnTo>
                  <a:lnTo>
                    <a:pt x="1010" y="751"/>
                  </a:lnTo>
                  <a:lnTo>
                    <a:pt x="1025" y="737"/>
                  </a:lnTo>
                  <a:lnTo>
                    <a:pt x="1040" y="722"/>
                  </a:lnTo>
                  <a:lnTo>
                    <a:pt x="1053" y="707"/>
                  </a:lnTo>
                  <a:lnTo>
                    <a:pt x="1066" y="691"/>
                  </a:lnTo>
                  <a:lnTo>
                    <a:pt x="1078" y="674"/>
                  </a:lnTo>
                  <a:lnTo>
                    <a:pt x="1090" y="656"/>
                  </a:lnTo>
                  <a:lnTo>
                    <a:pt x="1100" y="638"/>
                  </a:lnTo>
                  <a:lnTo>
                    <a:pt x="1109" y="620"/>
                  </a:lnTo>
                  <a:lnTo>
                    <a:pt x="1118" y="600"/>
                  </a:lnTo>
                  <a:lnTo>
                    <a:pt x="1126" y="581"/>
                  </a:lnTo>
                  <a:lnTo>
                    <a:pt x="1132" y="560"/>
                  </a:lnTo>
                  <a:lnTo>
                    <a:pt x="1139" y="540"/>
                  </a:lnTo>
                  <a:lnTo>
                    <a:pt x="1143" y="519"/>
                  </a:lnTo>
                  <a:lnTo>
                    <a:pt x="1147" y="498"/>
                  </a:lnTo>
                  <a:lnTo>
                    <a:pt x="1149" y="476"/>
                  </a:lnTo>
                  <a:lnTo>
                    <a:pt x="1152" y="454"/>
                  </a:lnTo>
                  <a:lnTo>
                    <a:pt x="1152" y="432"/>
                  </a:lnTo>
                  <a:lnTo>
                    <a:pt x="1152" y="410"/>
                  </a:lnTo>
                  <a:lnTo>
                    <a:pt x="1149" y="387"/>
                  </a:lnTo>
                  <a:lnTo>
                    <a:pt x="1147" y="366"/>
                  </a:lnTo>
                  <a:lnTo>
                    <a:pt x="1143" y="345"/>
                  </a:lnTo>
                  <a:lnTo>
                    <a:pt x="1139" y="324"/>
                  </a:lnTo>
                  <a:lnTo>
                    <a:pt x="1132" y="303"/>
                  </a:lnTo>
                  <a:lnTo>
                    <a:pt x="1126" y="284"/>
                  </a:lnTo>
                  <a:lnTo>
                    <a:pt x="1118" y="264"/>
                  </a:lnTo>
                  <a:lnTo>
                    <a:pt x="1109" y="245"/>
                  </a:lnTo>
                  <a:lnTo>
                    <a:pt x="1100" y="226"/>
                  </a:lnTo>
                  <a:lnTo>
                    <a:pt x="1090" y="208"/>
                  </a:lnTo>
                  <a:lnTo>
                    <a:pt x="1078" y="191"/>
                  </a:lnTo>
                  <a:lnTo>
                    <a:pt x="1066" y="174"/>
                  </a:lnTo>
                  <a:lnTo>
                    <a:pt x="1053" y="157"/>
                  </a:lnTo>
                  <a:lnTo>
                    <a:pt x="1040" y="141"/>
                  </a:lnTo>
                  <a:lnTo>
                    <a:pt x="1025" y="126"/>
                  </a:lnTo>
                  <a:lnTo>
                    <a:pt x="1010" y="112"/>
                  </a:lnTo>
                  <a:lnTo>
                    <a:pt x="995" y="99"/>
                  </a:lnTo>
                  <a:lnTo>
                    <a:pt x="979" y="86"/>
                  </a:lnTo>
                  <a:lnTo>
                    <a:pt x="961" y="74"/>
                  </a:lnTo>
                  <a:lnTo>
                    <a:pt x="944" y="62"/>
                  </a:lnTo>
                  <a:lnTo>
                    <a:pt x="926" y="53"/>
                  </a:lnTo>
                  <a:lnTo>
                    <a:pt x="907" y="43"/>
                  </a:lnTo>
                  <a:lnTo>
                    <a:pt x="888" y="34"/>
                  </a:lnTo>
                  <a:lnTo>
                    <a:pt x="869" y="27"/>
                  </a:lnTo>
                  <a:lnTo>
                    <a:pt x="848" y="19"/>
                  </a:lnTo>
                  <a:lnTo>
                    <a:pt x="827" y="14"/>
                  </a:lnTo>
                  <a:lnTo>
                    <a:pt x="807" y="8"/>
                  </a:lnTo>
                  <a:lnTo>
                    <a:pt x="785" y="5"/>
                  </a:lnTo>
                  <a:lnTo>
                    <a:pt x="764" y="2"/>
                  </a:lnTo>
                  <a:lnTo>
                    <a:pt x="742" y="1"/>
                  </a:lnTo>
                  <a:lnTo>
                    <a:pt x="7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sp>
          <p:nvSpPr>
            <p:cNvPr id="28" name="Freeform 128"/>
            <p:cNvSpPr/>
            <p:nvPr/>
          </p:nvSpPr>
          <p:spPr bwMode="auto">
            <a:xfrm>
              <a:off x="3834606" y="2825353"/>
              <a:ext cx="106363" cy="107950"/>
            </a:xfrm>
            <a:custGeom>
              <a:avLst/>
              <a:gdLst>
                <a:gd name="T0" fmla="*/ 239 w 270"/>
                <a:gd name="T1" fmla="*/ 0 h 270"/>
                <a:gd name="T2" fmla="*/ 214 w 270"/>
                <a:gd name="T3" fmla="*/ 3 h 270"/>
                <a:gd name="T4" fmla="*/ 189 w 270"/>
                <a:gd name="T5" fmla="*/ 8 h 270"/>
                <a:gd name="T6" fmla="*/ 165 w 270"/>
                <a:gd name="T7" fmla="*/ 15 h 270"/>
                <a:gd name="T8" fmla="*/ 142 w 270"/>
                <a:gd name="T9" fmla="*/ 25 h 270"/>
                <a:gd name="T10" fmla="*/ 121 w 270"/>
                <a:gd name="T11" fmla="*/ 37 h 270"/>
                <a:gd name="T12" fmla="*/ 101 w 270"/>
                <a:gd name="T13" fmla="*/ 50 h 270"/>
                <a:gd name="T14" fmla="*/ 83 w 270"/>
                <a:gd name="T15" fmla="*/ 66 h 270"/>
                <a:gd name="T16" fmla="*/ 66 w 270"/>
                <a:gd name="T17" fmla="*/ 82 h 270"/>
                <a:gd name="T18" fmla="*/ 50 w 270"/>
                <a:gd name="T19" fmla="*/ 102 h 270"/>
                <a:gd name="T20" fmla="*/ 37 w 270"/>
                <a:gd name="T21" fmla="*/ 121 h 270"/>
                <a:gd name="T22" fmla="*/ 25 w 270"/>
                <a:gd name="T23" fmla="*/ 143 h 270"/>
                <a:gd name="T24" fmla="*/ 15 w 270"/>
                <a:gd name="T25" fmla="*/ 165 h 270"/>
                <a:gd name="T26" fmla="*/ 7 w 270"/>
                <a:gd name="T27" fmla="*/ 189 h 270"/>
                <a:gd name="T28" fmla="*/ 3 w 270"/>
                <a:gd name="T29" fmla="*/ 214 h 270"/>
                <a:gd name="T30" fmla="*/ 0 w 270"/>
                <a:gd name="T31" fmla="*/ 239 h 270"/>
                <a:gd name="T32" fmla="*/ 0 w 270"/>
                <a:gd name="T33" fmla="*/ 256 h 270"/>
                <a:gd name="T34" fmla="*/ 3 w 270"/>
                <a:gd name="T35" fmla="*/ 262 h 270"/>
                <a:gd name="T36" fmla="*/ 7 w 270"/>
                <a:gd name="T37" fmla="*/ 267 h 270"/>
                <a:gd name="T38" fmla="*/ 14 w 270"/>
                <a:gd name="T39" fmla="*/ 270 h 270"/>
                <a:gd name="T40" fmla="*/ 21 w 270"/>
                <a:gd name="T41" fmla="*/ 270 h 270"/>
                <a:gd name="T42" fmla="*/ 28 w 270"/>
                <a:gd name="T43" fmla="*/ 267 h 270"/>
                <a:gd name="T44" fmla="*/ 33 w 270"/>
                <a:gd name="T45" fmla="*/ 262 h 270"/>
                <a:gd name="T46" fmla="*/ 35 w 270"/>
                <a:gd name="T47" fmla="*/ 256 h 270"/>
                <a:gd name="T48" fmla="*/ 37 w 270"/>
                <a:gd name="T49" fmla="*/ 241 h 270"/>
                <a:gd name="T50" fmla="*/ 39 w 270"/>
                <a:gd name="T51" fmla="*/ 219 h 270"/>
                <a:gd name="T52" fmla="*/ 45 w 270"/>
                <a:gd name="T53" fmla="*/ 188 h 270"/>
                <a:gd name="T54" fmla="*/ 62 w 270"/>
                <a:gd name="T55" fmla="*/ 149 h 270"/>
                <a:gd name="T56" fmla="*/ 85 w 270"/>
                <a:gd name="T57" fmla="*/ 114 h 270"/>
                <a:gd name="T58" fmla="*/ 114 w 270"/>
                <a:gd name="T59" fmla="*/ 85 h 270"/>
                <a:gd name="T60" fmla="*/ 149 w 270"/>
                <a:gd name="T61" fmla="*/ 62 h 270"/>
                <a:gd name="T62" fmla="*/ 188 w 270"/>
                <a:gd name="T63" fmla="*/ 45 h 270"/>
                <a:gd name="T64" fmla="*/ 219 w 270"/>
                <a:gd name="T65" fmla="*/ 39 h 270"/>
                <a:gd name="T66" fmla="*/ 241 w 270"/>
                <a:gd name="T67" fmla="*/ 37 h 270"/>
                <a:gd name="T68" fmla="*/ 256 w 270"/>
                <a:gd name="T69" fmla="*/ 36 h 270"/>
                <a:gd name="T70" fmla="*/ 262 w 270"/>
                <a:gd name="T71" fmla="*/ 32 h 270"/>
                <a:gd name="T72" fmla="*/ 267 w 270"/>
                <a:gd name="T73" fmla="*/ 28 h 270"/>
                <a:gd name="T74" fmla="*/ 270 w 270"/>
                <a:gd name="T75" fmla="*/ 22 h 270"/>
                <a:gd name="T76" fmla="*/ 270 w 270"/>
                <a:gd name="T77" fmla="*/ 14 h 270"/>
                <a:gd name="T78" fmla="*/ 267 w 270"/>
                <a:gd name="T79" fmla="*/ 8 h 270"/>
                <a:gd name="T80" fmla="*/ 262 w 270"/>
                <a:gd name="T81" fmla="*/ 3 h 270"/>
                <a:gd name="T82" fmla="*/ 256 w 270"/>
                <a:gd name="T8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270">
                  <a:moveTo>
                    <a:pt x="251" y="0"/>
                  </a:moveTo>
                  <a:lnTo>
                    <a:pt x="239" y="0"/>
                  </a:lnTo>
                  <a:lnTo>
                    <a:pt x="227" y="1"/>
                  </a:lnTo>
                  <a:lnTo>
                    <a:pt x="214" y="3"/>
                  </a:lnTo>
                  <a:lnTo>
                    <a:pt x="201" y="5"/>
                  </a:lnTo>
                  <a:lnTo>
                    <a:pt x="189" y="8"/>
                  </a:lnTo>
                  <a:lnTo>
                    <a:pt x="177" y="11"/>
                  </a:lnTo>
                  <a:lnTo>
                    <a:pt x="165" y="15"/>
                  </a:lnTo>
                  <a:lnTo>
                    <a:pt x="154" y="19"/>
                  </a:lnTo>
                  <a:lnTo>
                    <a:pt x="142" y="25"/>
                  </a:lnTo>
                  <a:lnTo>
                    <a:pt x="132" y="30"/>
                  </a:lnTo>
                  <a:lnTo>
                    <a:pt x="121" y="37"/>
                  </a:lnTo>
                  <a:lnTo>
                    <a:pt x="111" y="43"/>
                  </a:lnTo>
                  <a:lnTo>
                    <a:pt x="101" y="50"/>
                  </a:lnTo>
                  <a:lnTo>
                    <a:pt x="92" y="57"/>
                  </a:lnTo>
                  <a:lnTo>
                    <a:pt x="83" y="66"/>
                  </a:lnTo>
                  <a:lnTo>
                    <a:pt x="73" y="73"/>
                  </a:lnTo>
                  <a:lnTo>
                    <a:pt x="66" y="82"/>
                  </a:lnTo>
                  <a:lnTo>
                    <a:pt x="57" y="92"/>
                  </a:lnTo>
                  <a:lnTo>
                    <a:pt x="50" y="102"/>
                  </a:lnTo>
                  <a:lnTo>
                    <a:pt x="43" y="111"/>
                  </a:lnTo>
                  <a:lnTo>
                    <a:pt x="37" y="121"/>
                  </a:lnTo>
                  <a:lnTo>
                    <a:pt x="30" y="132"/>
                  </a:lnTo>
                  <a:lnTo>
                    <a:pt x="25" y="143"/>
                  </a:lnTo>
                  <a:lnTo>
                    <a:pt x="19" y="153"/>
                  </a:lnTo>
                  <a:lnTo>
                    <a:pt x="15" y="165"/>
                  </a:lnTo>
                  <a:lnTo>
                    <a:pt x="12" y="177"/>
                  </a:lnTo>
                  <a:lnTo>
                    <a:pt x="7" y="189"/>
                  </a:lnTo>
                  <a:lnTo>
                    <a:pt x="5" y="201"/>
                  </a:lnTo>
                  <a:lnTo>
                    <a:pt x="3" y="214"/>
                  </a:lnTo>
                  <a:lnTo>
                    <a:pt x="1" y="226"/>
                  </a:lnTo>
                  <a:lnTo>
                    <a:pt x="0" y="239"/>
                  </a:lnTo>
                  <a:lnTo>
                    <a:pt x="0" y="252"/>
                  </a:lnTo>
                  <a:lnTo>
                    <a:pt x="0" y="256"/>
                  </a:lnTo>
                  <a:lnTo>
                    <a:pt x="1" y="259"/>
                  </a:lnTo>
                  <a:lnTo>
                    <a:pt x="3" y="262"/>
                  </a:lnTo>
                  <a:lnTo>
                    <a:pt x="5" y="265"/>
                  </a:lnTo>
                  <a:lnTo>
                    <a:pt x="7" y="267"/>
                  </a:lnTo>
                  <a:lnTo>
                    <a:pt x="11" y="269"/>
                  </a:lnTo>
                  <a:lnTo>
                    <a:pt x="14" y="270"/>
                  </a:lnTo>
                  <a:lnTo>
                    <a:pt x="18" y="270"/>
                  </a:lnTo>
                  <a:lnTo>
                    <a:pt x="21" y="270"/>
                  </a:lnTo>
                  <a:lnTo>
                    <a:pt x="25" y="269"/>
                  </a:lnTo>
                  <a:lnTo>
                    <a:pt x="28" y="267"/>
                  </a:lnTo>
                  <a:lnTo>
                    <a:pt x="31" y="265"/>
                  </a:lnTo>
                  <a:lnTo>
                    <a:pt x="33" y="262"/>
                  </a:lnTo>
                  <a:lnTo>
                    <a:pt x="34" y="259"/>
                  </a:lnTo>
                  <a:lnTo>
                    <a:pt x="35" y="256"/>
                  </a:lnTo>
                  <a:lnTo>
                    <a:pt x="35" y="252"/>
                  </a:lnTo>
                  <a:lnTo>
                    <a:pt x="37" y="241"/>
                  </a:lnTo>
                  <a:lnTo>
                    <a:pt x="37" y="230"/>
                  </a:lnTo>
                  <a:lnTo>
                    <a:pt x="39" y="219"/>
                  </a:lnTo>
                  <a:lnTo>
                    <a:pt x="41" y="208"/>
                  </a:lnTo>
                  <a:lnTo>
                    <a:pt x="45" y="188"/>
                  </a:lnTo>
                  <a:lnTo>
                    <a:pt x="53" y="167"/>
                  </a:lnTo>
                  <a:lnTo>
                    <a:pt x="62" y="149"/>
                  </a:lnTo>
                  <a:lnTo>
                    <a:pt x="73" y="131"/>
                  </a:lnTo>
                  <a:lnTo>
                    <a:pt x="85" y="114"/>
                  </a:lnTo>
                  <a:lnTo>
                    <a:pt x="99" y="99"/>
                  </a:lnTo>
                  <a:lnTo>
                    <a:pt x="114" y="85"/>
                  </a:lnTo>
                  <a:lnTo>
                    <a:pt x="132" y="72"/>
                  </a:lnTo>
                  <a:lnTo>
                    <a:pt x="149" y="62"/>
                  </a:lnTo>
                  <a:lnTo>
                    <a:pt x="168" y="53"/>
                  </a:lnTo>
                  <a:lnTo>
                    <a:pt x="188" y="45"/>
                  </a:lnTo>
                  <a:lnTo>
                    <a:pt x="208" y="40"/>
                  </a:lnTo>
                  <a:lnTo>
                    <a:pt x="219" y="39"/>
                  </a:lnTo>
                  <a:lnTo>
                    <a:pt x="230" y="37"/>
                  </a:lnTo>
                  <a:lnTo>
                    <a:pt x="241" y="37"/>
                  </a:lnTo>
                  <a:lnTo>
                    <a:pt x="251" y="36"/>
                  </a:lnTo>
                  <a:lnTo>
                    <a:pt x="256" y="36"/>
                  </a:lnTo>
                  <a:lnTo>
                    <a:pt x="259" y="35"/>
                  </a:lnTo>
                  <a:lnTo>
                    <a:pt x="262" y="32"/>
                  </a:lnTo>
                  <a:lnTo>
                    <a:pt x="264" y="30"/>
                  </a:lnTo>
                  <a:lnTo>
                    <a:pt x="267" y="28"/>
                  </a:lnTo>
                  <a:lnTo>
                    <a:pt x="269" y="25"/>
                  </a:lnTo>
                  <a:lnTo>
                    <a:pt x="270" y="22"/>
                  </a:lnTo>
                  <a:lnTo>
                    <a:pt x="270" y="18"/>
                  </a:lnTo>
                  <a:lnTo>
                    <a:pt x="270" y="14"/>
                  </a:lnTo>
                  <a:lnTo>
                    <a:pt x="269" y="11"/>
                  </a:lnTo>
                  <a:lnTo>
                    <a:pt x="267" y="8"/>
                  </a:lnTo>
                  <a:lnTo>
                    <a:pt x="264" y="5"/>
                  </a:lnTo>
                  <a:lnTo>
                    <a:pt x="262" y="3"/>
                  </a:lnTo>
                  <a:lnTo>
                    <a:pt x="259" y="1"/>
                  </a:lnTo>
                  <a:lnTo>
                    <a:pt x="256" y="0"/>
                  </a:lnTo>
                  <a:lnTo>
                    <a:pt x="25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grpSp>
      <p:grpSp>
        <p:nvGrpSpPr>
          <p:cNvPr id="29" name="Group 10"/>
          <p:cNvGrpSpPr/>
          <p:nvPr/>
        </p:nvGrpSpPr>
        <p:grpSpPr bwMode="auto">
          <a:xfrm>
            <a:off x="787400" y="755968"/>
            <a:ext cx="6757988" cy="4935854"/>
            <a:chOff x="787672" y="756995"/>
            <a:chExt cx="6756355" cy="4934921"/>
          </a:xfrm>
        </p:grpSpPr>
        <p:sp>
          <p:nvSpPr>
            <p:cNvPr id="30" name="TextBox 39"/>
            <p:cNvSpPr txBox="1"/>
            <p:nvPr/>
          </p:nvSpPr>
          <p:spPr>
            <a:xfrm>
              <a:off x="4042848" y="756995"/>
              <a:ext cx="3501179" cy="792012"/>
            </a:xfrm>
            <a:prstGeom prst="rect">
              <a:avLst/>
            </a:prstGeom>
          </p:spPr>
          <p:txBody>
            <a:bodyPr anchor="ctr"/>
            <a:lstStyle>
              <a:defPPr>
                <a:defRPr lang="en-US"/>
              </a:defPPr>
              <a:lvl1pPr>
                <a:spcBef>
                  <a:spcPct val="0"/>
                </a:spcBef>
                <a:defRPr sz="3600" spc="-1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algn="r" eaLnBrk="1" fontAlgn="auto" hangingPunct="1">
                <a:spcAft>
                  <a:spcPts val="0"/>
                </a:spcAft>
                <a:defRPr/>
              </a:pPr>
              <a:r>
                <a:rPr lang="en-US" sz="2800" b="1" spc="0" dirty="0">
                  <a:solidFill>
                    <a:schemeClr val="bg1"/>
                  </a:solidFill>
                  <a:latin typeface="Calibri" panose="020F0502020204030204" charset="0"/>
                  <a:ea typeface="Calibri" panose="020F0502020204030204" charset="0"/>
                  <a:cs typeface="Calibri" panose="020F0502020204030204" charset="0"/>
                </a:rPr>
                <a:t>Analysis And Vision </a:t>
              </a:r>
              <a:endParaRPr lang="en-US" sz="2800" b="1" spc="0" dirty="0">
                <a:solidFill>
                  <a:schemeClr val="bg1"/>
                </a:solidFill>
                <a:latin typeface="Calibri" panose="020F0502020204030204" charset="0"/>
                <a:ea typeface="Calibri" panose="020F0502020204030204" charset="0"/>
                <a:cs typeface="Calibri" panose="020F0502020204030204" charset="0"/>
              </a:endParaRPr>
            </a:p>
          </p:txBody>
        </p:sp>
        <p:sp>
          <p:nvSpPr>
            <p:cNvPr id="31" name="Rectangle 40"/>
            <p:cNvSpPr/>
            <p:nvPr/>
          </p:nvSpPr>
          <p:spPr>
            <a:xfrm>
              <a:off x="787672" y="3446981"/>
              <a:ext cx="3255176" cy="2244935"/>
            </a:xfrm>
            <a:prstGeom prst="rect">
              <a:avLst/>
            </a:prstGeom>
          </p:spPr>
          <p:txBody>
            <a:bodyPr>
              <a:spAutoFit/>
            </a:bodyPr>
            <a:lstStyle/>
            <a:p>
              <a:pPr algn="ctr" eaLnBrk="1"/>
              <a:r>
                <a:rPr lang="en-US" sz="1400" noProof="1">
                  <a:solidFill>
                    <a:schemeClr val="bg1"/>
                  </a:solidFill>
                  <a:latin typeface="Calibri" panose="020F0502020204030204" charset="0"/>
                  <a:ea typeface="Calibri" panose="020F0502020204030204" charset="0"/>
                  <a:cs typeface="Calibri" panose="020F0502020204030204" charset="0"/>
                </a:rPr>
                <a:t>In conclusion, the process of analyzing the provided data to formulate recommendations for RSVP Movies involves creating a comprehensive dataset, addressing challenges related to decision-making, and learning valuable insights about various aspects of the film industry, from genre choices to talent selection and collaboration strategies.</a:t>
              </a:r>
              <a:endParaRPr lang="en-US" sz="1400" noProof="1">
                <a:solidFill>
                  <a:schemeClr val="bg1"/>
                </a:solidFill>
                <a:latin typeface="Calibri" panose="020F0502020204030204" charset="0"/>
                <a:ea typeface="Calibri" panose="020F0502020204030204" charset="0"/>
                <a:cs typeface="Calibri" panose="020F0502020204030204" charset="0"/>
              </a:endParaRPr>
            </a:p>
          </p:txBody>
        </p:sp>
        <p:sp>
          <p:nvSpPr>
            <p:cNvPr id="32" name="Rectangle 41"/>
            <p:cNvSpPr/>
            <p:nvPr/>
          </p:nvSpPr>
          <p:spPr>
            <a:xfrm>
              <a:off x="3209611" y="3308894"/>
              <a:ext cx="726899" cy="80948"/>
            </a:xfrm>
            <a:prstGeom prst="rect">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latin typeface="Calibri" panose="020F0502020204030204" charset="0"/>
                <a:ea typeface="Calibri" panose="020F0502020204030204" charset="0"/>
                <a:cs typeface="Calibri" panose="020F05020202040302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8" presetClass="emph" presetSubtype="0" repeatCount="indefinite" fill="hold" nodeType="withEffect">
                                  <p:stCondLst>
                                    <p:cond delay="50"/>
                                  </p:stCondLst>
                                  <p:childTnLst>
                                    <p:animRot by="-21600000">
                                      <p:cBhvr>
                                        <p:cTn id="20" dur="2000" fill="hold"/>
                                        <p:tgtEl>
                                          <p:spTgt spid="6"/>
                                        </p:tgtEl>
                                        <p:attrNameLst>
                                          <p:attrName>r</p:attrName>
                                        </p:attrNameLst>
                                      </p:cBhvr>
                                    </p:animRot>
                                  </p:childTnLst>
                                </p:cTn>
                              </p:par>
                              <p:par>
                                <p:cTn id="21" presetID="53"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8" presetClass="emph" presetSubtype="0" repeatCount="indefinite" fill="hold" nodeType="withEffect">
                                  <p:stCondLst>
                                    <p:cond delay="0"/>
                                  </p:stCondLst>
                                  <p:childTnLst>
                                    <p:animRot by="-21600000">
                                      <p:cBhvr>
                                        <p:cTn id="27" dur="2000" fill="hold"/>
                                        <p:tgtEl>
                                          <p:spTgt spid="4"/>
                                        </p:tgtEl>
                                        <p:attrNameLst>
                                          <p:attrName>r</p:attrName>
                                        </p:attrNameLst>
                                      </p:cBhvr>
                                    </p:animRot>
                                  </p:childTnLst>
                                </p:cTn>
                              </p:par>
                              <p:par>
                                <p:cTn id="28" presetID="53" presetClass="entr" presetSubtype="16"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par>
                                <p:cTn id="33" presetID="8" presetClass="emph" presetSubtype="0" repeatCount="indefinite" fill="hold" nodeType="withEffect">
                                  <p:stCondLst>
                                    <p:cond delay="0"/>
                                  </p:stCondLst>
                                  <p:childTnLst>
                                    <p:animRot by="-21600000">
                                      <p:cBhvr>
                                        <p:cTn id="34" dur="2000" fill="hold"/>
                                        <p:tgtEl>
                                          <p:spTgt spid="5"/>
                                        </p:tgtEl>
                                        <p:attrNameLst>
                                          <p:attrName>r</p:attrName>
                                        </p:attrNameLst>
                                      </p:cBhvr>
                                    </p:animRo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par>
                          <p:cTn id="45" fill="hold">
                            <p:stCondLst>
                              <p:cond delay="3000"/>
                            </p:stCondLst>
                            <p:childTnLst>
                              <p:par>
                                <p:cTn id="46" presetID="22" presetClass="entr" presetSubtype="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right)">
                                      <p:cBhvr>
                                        <p:cTn id="48" dur="500"/>
                                        <p:tgtEl>
                                          <p:spTgt spid="10"/>
                                        </p:tgtEl>
                                      </p:cBhvr>
                                    </p:animEffect>
                                  </p:childTnLst>
                                </p:cTn>
                              </p:par>
                            </p:childTnLst>
                          </p:cTn>
                        </p:par>
                        <p:par>
                          <p:cTn id="49" fill="hold">
                            <p:stCondLst>
                              <p:cond delay="3500"/>
                            </p:stCondLst>
                            <p:childTnLst>
                              <p:par>
                                <p:cTn id="50" presetID="22" presetClass="entr" presetSubtype="2"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right)">
                                      <p:cBhvr>
                                        <p:cTn id="52" dur="500"/>
                                        <p:tgtEl>
                                          <p:spTgt spid="9"/>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750"/>
                                        <p:tgtEl>
                                          <p:spTgt spid="7"/>
                                        </p:tgtEl>
                                      </p:cBhvr>
                                    </p:animEffect>
                                  </p:childTnLst>
                                </p:cTn>
                              </p:par>
                            </p:childTnLst>
                          </p:cTn>
                        </p:par>
                        <p:par>
                          <p:cTn id="63" fill="hold">
                            <p:stCondLst>
                              <p:cond delay="5500"/>
                            </p:stCondLst>
                            <p:childTnLst>
                              <p:par>
                                <p:cTn id="64" presetID="22" presetClass="entr" presetSubtype="2"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childTnLst>
                          </p:cTn>
                        </p:par>
                        <p:par>
                          <p:cTn id="67" fill="hold">
                            <p:stCondLst>
                              <p:cond delay="6000"/>
                            </p:stCondLst>
                            <p:childTnLst>
                              <p:par>
                                <p:cTn id="68" presetID="22" presetClass="entr" presetSubtype="2"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right)">
                                      <p:cBhvr>
                                        <p:cTn id="70" dur="500"/>
                                        <p:tgtEl>
                                          <p:spTgt spid="14"/>
                                        </p:tgtEl>
                                      </p:cBhvr>
                                    </p:animEffect>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par>
                          <p:cTn id="77" fill="hold">
                            <p:stCondLst>
                              <p:cond delay="7000"/>
                            </p:stCondLst>
                            <p:childTnLst>
                              <p:par>
                                <p:cTn id="78" presetID="22" presetClass="entr" presetSubtype="8" fill="hold"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left)">
                                      <p:cBhvr>
                                        <p:cTn id="80" dur="750"/>
                                        <p:tgtEl>
                                          <p:spTgt spid="11"/>
                                        </p:tgtEl>
                                      </p:cBhvr>
                                    </p:animEffect>
                                  </p:childTnLst>
                                </p:cTn>
                              </p:par>
                            </p:childTnLst>
                          </p:cTn>
                        </p:par>
                        <p:par>
                          <p:cTn id="81" fill="hold">
                            <p:stCondLst>
                              <p:cond delay="8000"/>
                            </p:stCondLst>
                            <p:childTnLst>
                              <p:par>
                                <p:cTn id="82" presetID="22" presetClass="entr" presetSubtype="2"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right)">
                                      <p:cBhvr>
                                        <p:cTn id="84" dur="500"/>
                                        <p:tgtEl>
                                          <p:spTgt spid="13"/>
                                        </p:tgtEl>
                                      </p:cBhvr>
                                    </p:animEffect>
                                  </p:childTnLst>
                                </p:cTn>
                              </p:par>
                            </p:childTnLst>
                          </p:cTn>
                        </p:par>
                        <p:par>
                          <p:cTn id="85" fill="hold">
                            <p:stCondLst>
                              <p:cond delay="8500"/>
                            </p:stCondLst>
                            <p:childTnLst>
                              <p:par>
                                <p:cTn id="86" presetID="22" presetClass="entr" presetSubtype="2"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right)">
                                      <p:cBhvr>
                                        <p:cTn id="8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000" b="-1000"/>
          </a:stretch>
        </a:blipFill>
        <a:effectLst/>
      </p:bgPr>
    </p:bg>
    <p:spTree>
      <p:nvGrpSpPr>
        <p:cNvPr id="1" name=""/>
        <p:cNvGrpSpPr/>
        <p:nvPr/>
      </p:nvGrpSpPr>
      <p:grpSpPr>
        <a:xfrm>
          <a:off x="0" y="0"/>
          <a:ext cx="0" cy="0"/>
          <a:chOff x="0" y="0"/>
          <a:chExt cx="0" cy="0"/>
        </a:xfrm>
      </p:grpSpPr>
      <p:sp>
        <p:nvSpPr>
          <p:cNvPr id="5" name="文本框 65"/>
          <p:cNvSpPr txBox="1">
            <a:spLocks noChangeArrowheads="1"/>
          </p:cNvSpPr>
          <p:nvPr/>
        </p:nvSpPr>
        <p:spPr bwMode="auto">
          <a:xfrm>
            <a:off x="2199640" y="2185670"/>
            <a:ext cx="759841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gn="ctr" eaLnBrk="1" hangingPunct="1">
              <a:lnSpc>
                <a:spcPct val="100000"/>
              </a:lnSpc>
              <a:spcBef>
                <a:spcPct val="0"/>
              </a:spcBef>
              <a:buFont typeface="Arial" panose="020B0604020202020204" pitchFamily="34" charset="0"/>
              <a:buNone/>
            </a:pPr>
            <a:r>
              <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rPr>
              <a:t>Optimal Movie Duration: Meeting Viewer Preferences</a:t>
            </a:r>
            <a:endPar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endParaRPr>
          </a:p>
        </p:txBody>
      </p:sp>
      <p:sp>
        <p:nvSpPr>
          <p:cNvPr id="9" name="文本框 66"/>
          <p:cNvSpPr txBox="1">
            <a:spLocks noChangeArrowheads="1"/>
          </p:cNvSpPr>
          <p:nvPr/>
        </p:nvSpPr>
        <p:spPr bwMode="auto">
          <a:xfrm>
            <a:off x="3164205" y="4763770"/>
            <a:ext cx="54565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gn="ctr" eaLnBrk="1" hangingPunct="1">
              <a:lnSpc>
                <a:spcPct val="100000"/>
              </a:lnSpc>
              <a:spcBef>
                <a:spcPct val="0"/>
              </a:spcBef>
              <a:buFont typeface="Arial" panose="020B0604020202020204" pitchFamily="34" charset="0"/>
              <a:buNone/>
            </a:pPr>
            <a:r>
              <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rPr>
              <a:t>Multilingual Advantage and Conclusion</a:t>
            </a:r>
            <a:endPar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endParaRPr>
          </a:p>
        </p:txBody>
      </p:sp>
      <p:sp>
        <p:nvSpPr>
          <p:cNvPr id="13" name="文本框 67"/>
          <p:cNvSpPr txBox="1">
            <a:spLocks noChangeArrowheads="1"/>
          </p:cNvSpPr>
          <p:nvPr/>
        </p:nvSpPr>
        <p:spPr bwMode="auto">
          <a:xfrm>
            <a:off x="2942590" y="1611630"/>
            <a:ext cx="66694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eaLnBrk="1" hangingPunct="1">
              <a:lnSpc>
                <a:spcPct val="100000"/>
              </a:lnSpc>
              <a:spcBef>
                <a:spcPct val="0"/>
              </a:spcBef>
              <a:buFont typeface="Arial" panose="020B0604020202020204" pitchFamily="34" charset="0"/>
              <a:buNone/>
            </a:pPr>
            <a:r>
              <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rPr>
              <a:t>Genre Selection: The Key to Success</a:t>
            </a:r>
            <a:endPar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endParaRPr>
          </a:p>
        </p:txBody>
      </p:sp>
      <p:sp>
        <p:nvSpPr>
          <p:cNvPr id="17" name="文本框 68"/>
          <p:cNvSpPr txBox="1">
            <a:spLocks noChangeArrowheads="1"/>
          </p:cNvSpPr>
          <p:nvPr/>
        </p:nvSpPr>
        <p:spPr bwMode="auto">
          <a:xfrm>
            <a:off x="2942590" y="2900680"/>
            <a:ext cx="723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eaLnBrk="1" hangingPunct="1">
              <a:lnSpc>
                <a:spcPct val="100000"/>
              </a:lnSpc>
              <a:spcBef>
                <a:spcPct val="0"/>
              </a:spcBef>
              <a:buFont typeface="Arial" panose="020B0604020202020204" pitchFamily="34" charset="0"/>
              <a:buNone/>
            </a:pPr>
            <a:r>
              <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rPr>
              <a:t>Lead Cast: Drawing Audiences to Theaters</a:t>
            </a:r>
            <a:endParaRPr lang="zh-CN" altLang="en-US" sz="24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endParaRPr>
          </a:p>
        </p:txBody>
      </p:sp>
      <p:sp>
        <p:nvSpPr>
          <p:cNvPr id="19" name="文本框 18"/>
          <p:cNvSpPr txBox="1"/>
          <p:nvPr/>
        </p:nvSpPr>
        <p:spPr>
          <a:xfrm>
            <a:off x="3072447" y="484350"/>
            <a:ext cx="5050155" cy="1013460"/>
          </a:xfrm>
          <a:prstGeom prst="rect">
            <a:avLst/>
          </a:prstGeom>
          <a:noFill/>
        </p:spPr>
        <p:txBody>
          <a:bodyPr wrap="square" rtlCol="0">
            <a:spAutoFit/>
          </a:bodyPr>
          <a:lstStyle/>
          <a:p>
            <a:pPr algn="ctr"/>
            <a:r>
              <a:rPr lang="en-US" altLang="zh-CN" sz="6000" u="sng" dirty="0">
                <a:solidFill>
                  <a:schemeClr val="bg1"/>
                </a:solidFill>
                <a:effectLst>
                  <a:outerShdw blurRad="50800" dist="38100" dir="2700000" algn="tl" rotWithShape="0">
                    <a:prstClr val="black">
                      <a:alpha val="40000"/>
                    </a:prstClr>
                  </a:outerShdw>
                </a:effectLst>
                <a:latin typeface="Calibri" panose="020F0502020204030204" charset="0"/>
                <a:ea typeface="Calibri" panose="020F0502020204030204" charset="0"/>
                <a:cs typeface="Calibri" panose="020F0502020204030204" charset="0"/>
              </a:rPr>
              <a:t>CONTENTS</a:t>
            </a:r>
            <a:endParaRPr lang="en-US" altLang="zh-CN" sz="6000" u="sng" dirty="0">
              <a:solidFill>
                <a:schemeClr val="bg1"/>
              </a:solidFill>
              <a:effectLst>
                <a:outerShdw blurRad="50800" dist="38100" dir="2700000" algn="tl" rotWithShape="0">
                  <a:prstClr val="black">
                    <a:alpha val="40000"/>
                  </a:prstClr>
                </a:outerShdw>
              </a:effectLst>
              <a:latin typeface="Calibri" panose="020F0502020204030204" charset="0"/>
              <a:ea typeface="Calibri" panose="020F0502020204030204" charset="0"/>
              <a:cs typeface="Calibri" panose="020F0502020204030204" charset="0"/>
            </a:endParaRPr>
          </a:p>
        </p:txBody>
      </p:sp>
      <p:sp>
        <p:nvSpPr>
          <p:cNvPr id="11" name="Text Box 10"/>
          <p:cNvSpPr txBox="1"/>
          <p:nvPr/>
        </p:nvSpPr>
        <p:spPr>
          <a:xfrm>
            <a:off x="2942590" y="4191000"/>
            <a:ext cx="6240780" cy="460375"/>
          </a:xfrm>
          <a:prstGeom prst="rect">
            <a:avLst/>
          </a:prstGeom>
          <a:noFill/>
        </p:spPr>
        <p:txBody>
          <a:bodyPr wrap="none" rtlCol="0">
            <a:spAutoFit/>
          </a:bodyPr>
          <a:p>
            <a:pPr algn="l"/>
            <a:r>
              <a:rPr lang="en-US" sz="2400" b="1">
                <a:solidFill>
                  <a:schemeClr val="bg1"/>
                </a:solidFill>
                <a:effectLst>
                  <a:outerShdw blurRad="50800" dist="38100" dir="2700000" algn="tl" rotWithShape="0">
                    <a:prstClr val="black">
                      <a:alpha val="40000"/>
                    </a:prstClr>
                  </a:outerShdw>
                </a:effectLst>
              </a:rPr>
              <a:t>Actress Selection: Impactful Female Leads</a:t>
            </a:r>
            <a:endParaRPr lang="en-US" sz="2400" b="1">
              <a:solidFill>
                <a:schemeClr val="bg1"/>
              </a:solidFill>
              <a:effectLst>
                <a:outerShdw blurRad="50800" dist="38100" dir="2700000" algn="tl" rotWithShape="0">
                  <a:prstClr val="black">
                    <a:alpha val="40000"/>
                  </a:prstClr>
                </a:outerShdw>
              </a:effectLst>
            </a:endParaRPr>
          </a:p>
        </p:txBody>
      </p:sp>
      <p:sp>
        <p:nvSpPr>
          <p:cNvPr id="14" name="Text Box 13"/>
          <p:cNvSpPr txBox="1"/>
          <p:nvPr/>
        </p:nvSpPr>
        <p:spPr>
          <a:xfrm>
            <a:off x="2849245" y="3545840"/>
            <a:ext cx="6948805" cy="460375"/>
          </a:xfrm>
          <a:prstGeom prst="rect">
            <a:avLst/>
          </a:prstGeom>
          <a:noFill/>
        </p:spPr>
        <p:txBody>
          <a:bodyPr wrap="none" rtlCol="0">
            <a:spAutoFit/>
          </a:bodyPr>
          <a:p>
            <a:pPr algn="l"/>
            <a:r>
              <a:rPr lang="en-US" sz="2400" b="1">
                <a:solidFill>
                  <a:schemeClr val="bg1"/>
                </a:solidFill>
                <a:effectLst>
                  <a:outerShdw blurRad="50800" dist="38100" dir="2700000" algn="tl" rotWithShape="0">
                    <a:prstClr val="black">
                      <a:alpha val="40000"/>
                    </a:prstClr>
                  </a:outerShdw>
                </a:effectLst>
              </a:rPr>
              <a:t>Directorial Excellence: The Impact of a Director</a:t>
            </a:r>
            <a:endParaRPr lang="en-US" sz="2400" b="1">
              <a:solidFill>
                <a:schemeClr val="bg1"/>
              </a:solidFill>
              <a:effectLst>
                <a:outerShdw blurRad="50800" dist="38100" dir="2700000" algn="tl"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0"/>
          <p:cNvSpPr>
            <a:spLocks noChangeArrowheads="1"/>
          </p:cNvSpPr>
          <p:nvPr/>
        </p:nvSpPr>
        <p:spPr bwMode="auto">
          <a:xfrm>
            <a:off x="632968" y="2319510"/>
            <a:ext cx="5264984"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gn="ctr" eaLnBrk="1" hangingPunct="1">
              <a:lnSpc>
                <a:spcPct val="100000"/>
              </a:lnSpc>
              <a:spcBef>
                <a:spcPct val="0"/>
              </a:spcBef>
              <a:buFont typeface="Arial" panose="020B0604020202020204" pitchFamily="34" charset="0"/>
              <a:buNone/>
            </a:pPr>
            <a:r>
              <a:rPr lang="zh-CN" altLang="en-US" sz="2400" dirty="0">
                <a:solidFill>
                  <a:schemeClr val="bg1"/>
                </a:solidFill>
                <a:ea typeface="Calibri" panose="020F0502020204030204" charset="0"/>
                <a:cs typeface="Calibri" panose="020F0502020204030204" charset="0"/>
              </a:rPr>
              <a:t>Genre Popularity: A Determining Factor for Success</a:t>
            </a:r>
            <a:endParaRPr lang="zh-CN" altLang="en-US" sz="2400"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2400" dirty="0">
                <a:solidFill>
                  <a:schemeClr val="bg1"/>
                </a:solidFill>
                <a:ea typeface="Calibri" panose="020F0502020204030204" charset="0"/>
                <a:cs typeface="Calibri" panose="020F0502020204030204" charset="0"/>
              </a:rPr>
              <a:t>Analysis of Genres: Drama, Comedy, and Thriller Stand Out</a:t>
            </a:r>
            <a:endParaRPr lang="zh-CN" altLang="en-US" sz="2400"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2400" dirty="0">
                <a:solidFill>
                  <a:schemeClr val="bg1"/>
                </a:solidFill>
                <a:ea typeface="Calibri" panose="020F0502020204030204" charset="0"/>
                <a:cs typeface="Calibri" panose="020F0502020204030204" charset="0"/>
              </a:rPr>
              <a:t>Audience Resonance: Selecting Genres Aligned with Audience Preferences</a:t>
            </a:r>
            <a:endParaRPr lang="zh-CN" altLang="en-US" sz="2400" dirty="0">
              <a:solidFill>
                <a:schemeClr val="bg1"/>
              </a:solidFill>
              <a:ea typeface="Calibri" panose="020F0502020204030204" charset="0"/>
              <a:cs typeface="Calibri" panose="020F0502020204030204" charset="0"/>
            </a:endParaRPr>
          </a:p>
        </p:txBody>
      </p:sp>
      <p:sp>
        <p:nvSpPr>
          <p:cNvPr id="4" name="文本框 18"/>
          <p:cNvSpPr txBox="1">
            <a:spLocks noChangeArrowheads="1"/>
          </p:cNvSpPr>
          <p:nvPr/>
        </p:nvSpPr>
        <p:spPr bwMode="auto">
          <a:xfrm>
            <a:off x="633054" y="1553601"/>
            <a:ext cx="7315200" cy="51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itchFamily="2" charset="-122"/>
              </a:defRPr>
            </a:lvl1pPr>
            <a:lvl2pPr marL="742950" indent="-285750">
              <a:spcBef>
                <a:spcPct val="20000"/>
              </a:spcBef>
              <a:buChar char="–"/>
              <a:defRPr sz="2800">
                <a:solidFill>
                  <a:schemeClr val="tx1"/>
                </a:solidFill>
                <a:latin typeface="Arial" panose="020B0604020202020204" pitchFamily="34" charset="0"/>
                <a:ea typeface="SimSun" pitchFamily="2" charset="-122"/>
              </a:defRPr>
            </a:lvl2pPr>
            <a:lvl3pPr marL="1143000" indent="-228600">
              <a:spcBef>
                <a:spcPct val="20000"/>
              </a:spcBef>
              <a:buChar char="•"/>
              <a:defRPr sz="2400">
                <a:solidFill>
                  <a:schemeClr val="tx1"/>
                </a:solidFill>
                <a:latin typeface="Arial" panose="020B0604020202020204" pitchFamily="34" charset="0"/>
                <a:ea typeface="SimSun" pitchFamily="2" charset="-122"/>
              </a:defRPr>
            </a:lvl3pPr>
            <a:lvl4pPr marL="1600200" indent="-228600">
              <a:spcBef>
                <a:spcPct val="20000"/>
              </a:spcBef>
              <a:buChar char="–"/>
              <a:defRPr sz="2000">
                <a:solidFill>
                  <a:schemeClr val="tx1"/>
                </a:solidFill>
                <a:latin typeface="Arial" panose="020B0604020202020204" pitchFamily="34" charset="0"/>
                <a:ea typeface="SimSun" pitchFamily="2" charset="-122"/>
              </a:defRPr>
            </a:lvl4pPr>
            <a:lvl5pPr marL="2057400" indent="-228600">
              <a:spcBef>
                <a:spcPct val="20000"/>
              </a:spcBef>
              <a:buChar char="»"/>
              <a:defRPr sz="2000">
                <a:solidFill>
                  <a:schemeClr val="tx1"/>
                </a:solidFill>
                <a:latin typeface="Arial" panose="020B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9pPr>
          </a:lstStyle>
          <a:p>
            <a:pPr eaLnBrk="1" hangingPunct="1">
              <a:spcBef>
                <a:spcPct val="0"/>
              </a:spcBef>
              <a:buFontTx/>
              <a:buNone/>
            </a:pPr>
            <a:r>
              <a:rPr kumimoji="1" lang="en-US" altLang="zh-CN" sz="2760" b="1" dirty="0">
                <a:solidFill>
                  <a:schemeClr val="bg1"/>
                </a:solidFill>
                <a:latin typeface="Calibri" panose="020F0502020204030204" charset="0"/>
                <a:ea typeface="Calibri" panose="020F0502020204030204" charset="0"/>
                <a:cs typeface="Calibri" panose="020F0502020204030204" charset="0"/>
              </a:rPr>
              <a:t>Genure Selections : The key to success</a:t>
            </a:r>
            <a:endParaRPr kumimoji="1" lang="en-US" altLang="zh-CN" sz="2760" b="1"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Table 5"/>
          <p:cNvGraphicFramePr/>
          <p:nvPr/>
        </p:nvGraphicFramePr>
        <p:xfrm>
          <a:off x="3278505" y="467360"/>
          <a:ext cx="5059045" cy="5746750"/>
        </p:xfrm>
        <a:graphic>
          <a:graphicData uri="http://schemas.openxmlformats.org/drawingml/2006/table">
            <a:tbl>
              <a:tblPr firstRow="1" bandRow="1">
                <a:tableStyleId>{5C22544A-7EE6-4342-B048-85BDC9FD1C3A}</a:tableStyleId>
              </a:tblPr>
              <a:tblGrid>
                <a:gridCol w="5059045"/>
              </a:tblGrid>
              <a:tr h="584200">
                <a:tc>
                  <a:txBody>
                    <a:bodyPr/>
                    <a:p>
                      <a:pPr>
                        <a:buNone/>
                      </a:pPr>
                      <a:r>
                        <a:rPr lang="en-US" sz="3200"/>
                        <a:t>Genure</a:t>
                      </a:r>
                      <a:endParaRPr lang="en-US" sz="3200"/>
                    </a:p>
                  </a:txBody>
                  <a:tcPr>
                    <a:noFill/>
                  </a:tcPr>
                </a:tc>
              </a:tr>
              <a:tr h="368300">
                <a:tc>
                  <a:txBody>
                    <a:bodyPr/>
                    <a:p>
                      <a:pPr>
                        <a:buNone/>
                      </a:pPr>
                      <a:r>
                        <a:rPr lang="en-US" b="1">
                          <a:solidFill>
                            <a:schemeClr val="bg1"/>
                          </a:solidFill>
                        </a:rPr>
                        <a:t>1. Drama</a:t>
                      </a:r>
                      <a:endParaRPr lang="en-US" b="1">
                        <a:solidFill>
                          <a:schemeClr val="bg1"/>
                        </a:solidFill>
                      </a:endParaRPr>
                    </a:p>
                  </a:txBody>
                  <a:tcPr>
                    <a:noFill/>
                  </a:tcPr>
                </a:tc>
              </a:tr>
              <a:tr h="368935">
                <a:tc>
                  <a:txBody>
                    <a:bodyPr/>
                    <a:p>
                      <a:pPr>
                        <a:buNone/>
                      </a:pPr>
                      <a:r>
                        <a:rPr lang="en-US" b="1">
                          <a:solidFill>
                            <a:schemeClr val="bg1"/>
                          </a:solidFill>
                        </a:rPr>
                        <a:t>2. Fantasy</a:t>
                      </a:r>
                      <a:endParaRPr lang="en-US" b="1">
                        <a:solidFill>
                          <a:schemeClr val="bg1"/>
                        </a:solidFill>
                      </a:endParaRPr>
                    </a:p>
                  </a:txBody>
                  <a:tcPr>
                    <a:noFill/>
                  </a:tcPr>
                </a:tc>
              </a:tr>
              <a:tr h="368935">
                <a:tc>
                  <a:txBody>
                    <a:bodyPr/>
                    <a:p>
                      <a:pPr>
                        <a:buNone/>
                      </a:pPr>
                      <a:r>
                        <a:rPr lang="en-US" b="1">
                          <a:solidFill>
                            <a:schemeClr val="bg1"/>
                          </a:solidFill>
                        </a:rPr>
                        <a:t>3. Thriller</a:t>
                      </a:r>
                      <a:endParaRPr lang="en-US" b="1">
                        <a:solidFill>
                          <a:schemeClr val="bg1"/>
                        </a:solidFill>
                      </a:endParaRPr>
                    </a:p>
                  </a:txBody>
                  <a:tcPr>
                    <a:noFill/>
                  </a:tcPr>
                </a:tc>
              </a:tr>
              <a:tr h="368300">
                <a:tc>
                  <a:txBody>
                    <a:bodyPr/>
                    <a:p>
                      <a:pPr>
                        <a:buNone/>
                      </a:pPr>
                      <a:r>
                        <a:rPr lang="en-US" b="1">
                          <a:solidFill>
                            <a:schemeClr val="bg1"/>
                          </a:solidFill>
                        </a:rPr>
                        <a:t>4. Comedy</a:t>
                      </a:r>
                      <a:endParaRPr lang="en-US" b="1">
                        <a:solidFill>
                          <a:schemeClr val="bg1"/>
                        </a:solidFill>
                      </a:endParaRPr>
                    </a:p>
                  </a:txBody>
                  <a:tcPr>
                    <a:noFill/>
                  </a:tcPr>
                </a:tc>
              </a:tr>
              <a:tr h="368935">
                <a:tc>
                  <a:txBody>
                    <a:bodyPr/>
                    <a:p>
                      <a:pPr>
                        <a:buNone/>
                      </a:pPr>
                      <a:r>
                        <a:rPr lang="en-US" b="1">
                          <a:solidFill>
                            <a:schemeClr val="bg1"/>
                          </a:solidFill>
                        </a:rPr>
                        <a:t>5. Horror</a:t>
                      </a:r>
                      <a:endParaRPr lang="en-US" b="1">
                        <a:solidFill>
                          <a:schemeClr val="bg1"/>
                        </a:solidFill>
                      </a:endParaRPr>
                    </a:p>
                  </a:txBody>
                  <a:tcPr>
                    <a:noFill/>
                  </a:tcPr>
                </a:tc>
              </a:tr>
              <a:tr h="368935">
                <a:tc>
                  <a:txBody>
                    <a:bodyPr/>
                    <a:p>
                      <a:pPr>
                        <a:buNone/>
                      </a:pPr>
                      <a:r>
                        <a:rPr lang="en-US" b="1">
                          <a:solidFill>
                            <a:schemeClr val="bg1"/>
                          </a:solidFill>
                        </a:rPr>
                        <a:t>6. Family</a:t>
                      </a:r>
                      <a:endParaRPr lang="en-US" b="1">
                        <a:solidFill>
                          <a:schemeClr val="bg1"/>
                        </a:solidFill>
                      </a:endParaRPr>
                    </a:p>
                  </a:txBody>
                  <a:tcPr>
                    <a:noFill/>
                  </a:tcPr>
                </a:tc>
              </a:tr>
              <a:tr h="368935">
                <a:tc>
                  <a:txBody>
                    <a:bodyPr/>
                    <a:p>
                      <a:pPr>
                        <a:buNone/>
                      </a:pPr>
                      <a:r>
                        <a:rPr lang="en-US" b="1">
                          <a:solidFill>
                            <a:schemeClr val="bg1"/>
                          </a:solidFill>
                        </a:rPr>
                        <a:t>7. Romance</a:t>
                      </a:r>
                      <a:endParaRPr lang="en-US" b="1">
                        <a:solidFill>
                          <a:schemeClr val="bg1"/>
                        </a:solidFill>
                      </a:endParaRPr>
                    </a:p>
                  </a:txBody>
                  <a:tcPr>
                    <a:noFill/>
                  </a:tcPr>
                </a:tc>
              </a:tr>
              <a:tr h="368935">
                <a:tc>
                  <a:txBody>
                    <a:bodyPr/>
                    <a:p>
                      <a:pPr>
                        <a:buNone/>
                      </a:pPr>
                      <a:r>
                        <a:rPr lang="en-US" b="1">
                          <a:solidFill>
                            <a:schemeClr val="bg1"/>
                          </a:solidFill>
                        </a:rPr>
                        <a:t>8. Adventure</a:t>
                      </a:r>
                      <a:endParaRPr lang="en-US" b="1">
                        <a:solidFill>
                          <a:schemeClr val="bg1"/>
                        </a:solidFill>
                      </a:endParaRPr>
                    </a:p>
                  </a:txBody>
                  <a:tcPr>
                    <a:noFill/>
                  </a:tcPr>
                </a:tc>
              </a:tr>
              <a:tr h="368935">
                <a:tc>
                  <a:txBody>
                    <a:bodyPr/>
                    <a:p>
                      <a:pPr>
                        <a:buNone/>
                      </a:pPr>
                      <a:r>
                        <a:rPr lang="en-US" b="1">
                          <a:solidFill>
                            <a:schemeClr val="bg1"/>
                          </a:solidFill>
                        </a:rPr>
                        <a:t>9. Action</a:t>
                      </a:r>
                      <a:endParaRPr lang="en-US" b="1">
                        <a:solidFill>
                          <a:schemeClr val="bg1"/>
                        </a:solidFill>
                      </a:endParaRPr>
                    </a:p>
                  </a:txBody>
                  <a:tcPr>
                    <a:noFill/>
                  </a:tcPr>
                </a:tc>
              </a:tr>
              <a:tr h="368300">
                <a:tc>
                  <a:txBody>
                    <a:bodyPr/>
                    <a:p>
                      <a:pPr>
                        <a:buNone/>
                      </a:pPr>
                      <a:r>
                        <a:rPr lang="en-US" b="1">
                          <a:solidFill>
                            <a:schemeClr val="bg1"/>
                          </a:solidFill>
                        </a:rPr>
                        <a:t>10. Sci-Fi</a:t>
                      </a:r>
                      <a:endParaRPr lang="en-US" b="1">
                        <a:solidFill>
                          <a:schemeClr val="bg1"/>
                        </a:solidFill>
                      </a:endParaRPr>
                    </a:p>
                  </a:txBody>
                  <a:tcPr>
                    <a:noFill/>
                  </a:tcPr>
                </a:tc>
              </a:tr>
              <a:tr h="368300">
                <a:tc>
                  <a:txBody>
                    <a:bodyPr/>
                    <a:p>
                      <a:pPr>
                        <a:buNone/>
                      </a:pPr>
                      <a:r>
                        <a:rPr lang="en-US" b="1">
                          <a:solidFill>
                            <a:schemeClr val="bg1"/>
                          </a:solidFill>
                        </a:rPr>
                        <a:t>11. Crime</a:t>
                      </a:r>
                      <a:endParaRPr lang="en-US" b="1">
                        <a:solidFill>
                          <a:schemeClr val="bg1"/>
                        </a:solidFill>
                      </a:endParaRPr>
                    </a:p>
                  </a:txBody>
                  <a:tcPr>
                    <a:noFill/>
                  </a:tcPr>
                </a:tc>
              </a:tr>
              <a:tr h="368935">
                <a:tc>
                  <a:txBody>
                    <a:bodyPr/>
                    <a:p>
                      <a:pPr>
                        <a:buNone/>
                      </a:pPr>
                      <a:r>
                        <a:rPr lang="en-US" b="1">
                          <a:solidFill>
                            <a:schemeClr val="bg1"/>
                          </a:solidFill>
                        </a:rPr>
                        <a:t>12. Mystery</a:t>
                      </a:r>
                      <a:endParaRPr lang="en-US" b="1">
                        <a:solidFill>
                          <a:schemeClr val="bg1"/>
                        </a:solidFill>
                      </a:endParaRPr>
                    </a:p>
                  </a:txBody>
                  <a:tcPr>
                    <a:noFill/>
                  </a:tcPr>
                </a:tc>
              </a:tr>
              <a:tr h="368935">
                <a:tc>
                  <a:txBody>
                    <a:bodyPr/>
                    <a:p>
                      <a:pPr>
                        <a:buNone/>
                      </a:pPr>
                      <a:r>
                        <a:rPr lang="en-US" b="1">
                          <a:solidFill>
                            <a:schemeClr val="bg1"/>
                          </a:solidFill>
                        </a:rPr>
                        <a:t>13. Others</a:t>
                      </a:r>
                      <a:endParaRPr lang="en-US" b="1">
                        <a:solidFill>
                          <a:schemeClr val="bg1"/>
                        </a:solidFill>
                      </a:endParaRPr>
                    </a:p>
                  </a:txBody>
                  <a:tcPr>
                    <a:noFill/>
                  </a:tcPr>
                </a:tc>
              </a:tr>
              <a:tr h="368935">
                <a:tc>
                  <a:txBody>
                    <a:bodyPr/>
                    <a:p>
                      <a:pPr>
                        <a:buNone/>
                      </a:pPr>
                      <a:endParaRPr lang="en-US"/>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85000"/>
          </a:blip>
          <a:srcRect/>
          <a:stretch>
            <a:fillRect t="-1000" b="-1000"/>
          </a:stretch>
        </a:blipFill>
        <a:effectLst/>
      </p:bgPr>
    </p:bg>
    <p:spTree>
      <p:nvGrpSpPr>
        <p:cNvPr id="1" name=""/>
        <p:cNvGrpSpPr/>
        <p:nvPr/>
      </p:nvGrpSpPr>
      <p:grpSpPr>
        <a:xfrm>
          <a:off x="0" y="0"/>
          <a:ext cx="0" cy="0"/>
          <a:chOff x="0" y="0"/>
          <a:chExt cx="0" cy="0"/>
        </a:xfrm>
      </p:grpSpPr>
      <p:sp>
        <p:nvSpPr>
          <p:cNvPr id="20" name="Subtitle 2"/>
          <p:cNvSpPr txBox="1"/>
          <p:nvPr/>
        </p:nvSpPr>
        <p:spPr>
          <a:xfrm>
            <a:off x="3667125" y="2372360"/>
            <a:ext cx="3064510" cy="2172335"/>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r>
              <a:rPr lang="zh-CN" altLang="en-US" sz="1600" b="1" dirty="0">
                <a:solidFill>
                  <a:schemeClr val="bg1"/>
                </a:solidFill>
                <a:latin typeface="Calibri" panose="020F0502020204030204" charset="0"/>
                <a:ea typeface="Calibri" panose="020F0502020204030204" charset="0"/>
                <a:cs typeface="Calibri" panose="020F0502020204030204" charset="0"/>
                <a:sym typeface="时尚中黑简体" charset="0"/>
              </a:rPr>
              <a:t> For a Drama film, select a runtime of under 100 minutes to align with viewer preferences. This strategy resonates with the observed trend of March 2017 in the USA.</a:t>
            </a:r>
            <a:endParaRPr lang="zh-CN" altLang="en-US" sz="1600" b="1" dirty="0">
              <a:solidFill>
                <a:schemeClr val="bg1"/>
              </a:solidFill>
              <a:latin typeface="Calibri" panose="020F0502020204030204" charset="0"/>
              <a:ea typeface="Calibri" panose="020F0502020204030204" charset="0"/>
              <a:cs typeface="Calibri" panose="020F0502020204030204" charset="0"/>
              <a:sym typeface="时尚中黑简体" charset="0"/>
            </a:endParaRPr>
          </a:p>
        </p:txBody>
      </p:sp>
      <p:sp>
        <p:nvSpPr>
          <p:cNvPr id="21" name="文本框 20"/>
          <p:cNvSpPr txBox="1"/>
          <p:nvPr/>
        </p:nvSpPr>
        <p:spPr>
          <a:xfrm>
            <a:off x="3666871" y="559025"/>
            <a:ext cx="4028135" cy="1491615"/>
          </a:xfrm>
          <a:prstGeom prst="rect">
            <a:avLst/>
          </a:prstGeom>
          <a:noFill/>
        </p:spPr>
        <p:txBody>
          <a:bodyPr wrap="square" rtlCol="0" anchor="ctr">
            <a:spAutoFit/>
          </a:bodyPr>
          <a:lstStyle/>
          <a:p>
            <a:pPr>
              <a:lnSpc>
                <a:spcPct val="110000"/>
              </a:lnSpc>
            </a:pPr>
            <a:r>
              <a:rPr kumimoji="1" lang="en-US" altLang="zh-CN" sz="2755" b="1" dirty="0">
                <a:solidFill>
                  <a:schemeClr val="bg1"/>
                </a:solidFill>
                <a:latin typeface="Calibri" panose="020F0502020204030204" charset="0"/>
                <a:ea typeface="Calibri" panose="020F0502020204030204" charset="0"/>
                <a:cs typeface="Calibri" panose="020F0502020204030204" charset="0"/>
              </a:rPr>
              <a:t>Optimal Movie Duration: Meeting Viewer Preferences</a:t>
            </a:r>
            <a:endParaRPr kumimoji="1" lang="en-US" altLang="zh-CN" sz="2755" b="1" dirty="0">
              <a:solidFill>
                <a:schemeClr val="bg1"/>
              </a:solidFill>
              <a:latin typeface="Calibri" panose="020F0502020204030204" charset="0"/>
              <a:ea typeface="Calibri" panose="020F0502020204030204" charset="0"/>
              <a:cs typeface="Calibri" panose="020F0502020204030204" charset="0"/>
            </a:endParaRPr>
          </a:p>
        </p:txBody>
      </p:sp>
      <p:sp>
        <p:nvSpPr>
          <p:cNvPr id="28" name="Text Box 27"/>
          <p:cNvSpPr txBox="1"/>
          <p:nvPr/>
        </p:nvSpPr>
        <p:spPr>
          <a:xfrm>
            <a:off x="4102735" y="4796790"/>
            <a:ext cx="3723640" cy="1383665"/>
          </a:xfrm>
          <a:prstGeom prst="rect">
            <a:avLst/>
          </a:prstGeom>
          <a:noFill/>
          <a:extLst>
            <a:ext uri="{909E8E84-426E-40DD-AFC4-6F175D3DCCD1}">
              <a14:hiddenFill xmlns:a14="http://schemas.microsoft.com/office/drawing/2010/main">
                <a:solidFill>
                  <a:schemeClr val="dk1"/>
                </a:solidFill>
              </a14:hiddenFill>
            </a:ext>
          </a:extLst>
        </p:spPr>
        <p:style>
          <a:lnRef idx="3">
            <a:schemeClr val="lt1"/>
          </a:lnRef>
          <a:fillRef idx="1">
            <a:schemeClr val="dk1"/>
          </a:fillRef>
          <a:effectRef idx="1">
            <a:schemeClr val="dk1"/>
          </a:effectRef>
          <a:fontRef idx="minor">
            <a:schemeClr val="lt1"/>
          </a:fontRef>
        </p:style>
        <p:txBody>
          <a:bodyPr wrap="square" rtlCol="0">
            <a:spAutoFit/>
          </a:bodyPr>
          <a:p>
            <a:pPr algn="l"/>
            <a:r>
              <a:rPr lang="en-US" sz="1400">
                <a:effectLst>
                  <a:outerShdw blurRad="50800" dist="38100" dir="2700000" algn="tl" rotWithShape="0">
                    <a:prstClr val="black">
                      <a:alpha val="40000"/>
                    </a:prstClr>
                  </a:outerShdw>
                </a:effectLst>
              </a:rPr>
              <a:t>Viewer Engagement: The Link Between Duration and Preference</a:t>
            </a:r>
            <a:endParaRPr lang="en-US" sz="1400">
              <a:effectLst>
                <a:outerShdw blurRad="50800" dist="38100" dir="2700000" algn="tl" rotWithShape="0">
                  <a:prstClr val="black">
                    <a:alpha val="40000"/>
                  </a:prstClr>
                </a:outerShdw>
              </a:effectLst>
            </a:endParaRPr>
          </a:p>
          <a:p>
            <a:pPr algn="l"/>
            <a:r>
              <a:rPr lang="en-US" sz="1400">
                <a:effectLst>
                  <a:outerShdw blurRad="50800" dist="38100" dir="2700000" algn="tl" rotWithShape="0">
                    <a:prstClr val="black">
                      <a:alpha val="40000"/>
                    </a:prstClr>
                  </a:outerShdw>
                </a:effectLst>
              </a:rPr>
              <a:t>Observation: Films Under 100 Minutes Trending in March 2017 (USA)</a:t>
            </a:r>
            <a:endParaRPr lang="en-US" sz="1400">
              <a:effectLst>
                <a:outerShdw blurRad="50800" dist="38100" dir="2700000" algn="tl" rotWithShape="0">
                  <a:prstClr val="black">
                    <a:alpha val="40000"/>
                  </a:prstClr>
                </a:outerShdw>
              </a:effectLst>
            </a:endParaRPr>
          </a:p>
          <a:p>
            <a:pPr algn="l"/>
            <a:r>
              <a:rPr lang="en-US" sz="1400">
                <a:effectLst>
                  <a:outerShdw blurRad="50800" dist="38100" dir="2700000" algn="tl" rotWithShape="0">
                    <a:prstClr val="black">
                      <a:alpha val="40000"/>
                    </a:prstClr>
                  </a:outerShdw>
                </a:effectLst>
              </a:rPr>
              <a:t>Strategic Decision: Crafting a Compelling Drama Under 100 Minutes</a:t>
            </a:r>
            <a:endParaRPr lang="en-US" sz="1400">
              <a:effectLst>
                <a:outerShdw blurRad="50800" dist="38100" dir="2700000" algn="tl" rotWithShape="0">
                  <a:prstClr val="black">
                    <a:alpha val="40000"/>
                  </a:prst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1000" b="-1000"/>
          </a:stretch>
        </a:blipFill>
        <a:effectLst/>
      </p:bgPr>
    </p:bg>
    <p:spTree>
      <p:nvGrpSpPr>
        <p:cNvPr id="1" name=""/>
        <p:cNvGrpSpPr/>
        <p:nvPr/>
      </p:nvGrpSpPr>
      <p:grpSpPr/>
      <p:graphicFrame>
        <p:nvGraphicFramePr>
          <p:cNvPr id="23" name="Chart 22"/>
          <p:cNvGraphicFramePr/>
          <p:nvPr/>
        </p:nvGraphicFramePr>
        <p:xfrm>
          <a:off x="2517775" y="1092200"/>
          <a:ext cx="6911340" cy="45821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70"/>
          <p:cNvSpPr>
            <a:spLocks noChangeArrowheads="1"/>
          </p:cNvSpPr>
          <p:nvPr/>
        </p:nvSpPr>
        <p:spPr bwMode="auto">
          <a:xfrm>
            <a:off x="5123320" y="1833607"/>
            <a:ext cx="5303286"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gn="ctr" eaLnBrk="1" hangingPunct="1">
              <a:lnSpc>
                <a:spcPct val="100000"/>
              </a:lnSpc>
              <a:spcBef>
                <a:spcPct val="0"/>
              </a:spcBef>
              <a:buFont typeface="Arial" panose="020B0604020202020204" pitchFamily="34" charset="0"/>
              <a:buNone/>
            </a:pPr>
            <a:r>
              <a:rPr lang="zh-CN" altLang="en-US" sz="2400" b="1" dirty="0">
                <a:solidFill>
                  <a:schemeClr val="bg1"/>
                </a:solidFill>
                <a:ea typeface="Calibri" panose="020F0502020204030204" charset="0"/>
                <a:cs typeface="Calibri" panose="020F0502020204030204" charset="0"/>
              </a:rPr>
              <a:t>Lead Actors: Mammotty vs. Mohanlal</a:t>
            </a:r>
            <a:endParaRPr lang="zh-CN" altLang="en-US" sz="2400" b="1"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2400" b="1" dirty="0">
                <a:solidFill>
                  <a:schemeClr val="bg1"/>
                </a:solidFill>
                <a:ea typeface="Calibri" panose="020F0502020204030204" charset="0"/>
                <a:cs typeface="Calibri" panose="020F0502020204030204" charset="0"/>
              </a:rPr>
              <a:t>Esteemed Reputation: History of Super-Hit Films</a:t>
            </a:r>
            <a:endParaRPr lang="zh-CN" altLang="en-US" sz="2400" b="1" dirty="0">
              <a:solidFill>
                <a:schemeClr val="bg1"/>
              </a:solidFill>
              <a:ea typeface="Calibri" panose="020F0502020204030204" charset="0"/>
              <a:cs typeface="Calibri" panose="020F0502020204030204" charset="0"/>
            </a:endParaRPr>
          </a:p>
          <a:p>
            <a:pPr algn="ctr" eaLnBrk="1" hangingPunct="1">
              <a:lnSpc>
                <a:spcPct val="100000"/>
              </a:lnSpc>
              <a:spcBef>
                <a:spcPct val="0"/>
              </a:spcBef>
              <a:buFont typeface="Arial" panose="020B0604020202020204" pitchFamily="34" charset="0"/>
              <a:buNone/>
            </a:pPr>
            <a:r>
              <a:rPr lang="zh-CN" altLang="en-US" sz="2400" b="1" dirty="0">
                <a:solidFill>
                  <a:schemeClr val="bg1"/>
                </a:solidFill>
                <a:ea typeface="Calibri" panose="020F0502020204030204" charset="0"/>
                <a:cs typeface="Calibri" panose="020F0502020204030204" charset="0"/>
              </a:rPr>
              <a:t>Star Power: Attracting Audiences Through Influential Leads</a:t>
            </a:r>
            <a:endParaRPr lang="zh-CN" altLang="en-US" sz="2400" b="1" dirty="0">
              <a:solidFill>
                <a:schemeClr val="bg1"/>
              </a:solidFill>
              <a:ea typeface="Calibri" panose="020F0502020204030204" charset="0"/>
              <a:cs typeface="Calibri" panose="020F0502020204030204" charset="0"/>
            </a:endParaRPr>
          </a:p>
        </p:txBody>
      </p:sp>
      <p:sp>
        <p:nvSpPr>
          <p:cNvPr id="4" name="文本框 18"/>
          <p:cNvSpPr txBox="1">
            <a:spLocks noChangeArrowheads="1"/>
          </p:cNvSpPr>
          <p:nvPr/>
        </p:nvSpPr>
        <p:spPr bwMode="auto">
          <a:xfrm>
            <a:off x="2438141" y="263"/>
            <a:ext cx="73152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SimSun" pitchFamily="2" charset="-122"/>
              </a:defRPr>
            </a:lvl1pPr>
            <a:lvl2pPr marL="742950" indent="-285750">
              <a:spcBef>
                <a:spcPct val="20000"/>
              </a:spcBef>
              <a:buChar char="–"/>
              <a:defRPr sz="2800">
                <a:solidFill>
                  <a:schemeClr val="tx1"/>
                </a:solidFill>
                <a:latin typeface="Arial" panose="020B0604020202020204" pitchFamily="34" charset="0"/>
                <a:ea typeface="SimSun" pitchFamily="2" charset="-122"/>
              </a:defRPr>
            </a:lvl2pPr>
            <a:lvl3pPr marL="1143000" indent="-228600">
              <a:spcBef>
                <a:spcPct val="20000"/>
              </a:spcBef>
              <a:buChar char="•"/>
              <a:defRPr sz="2400">
                <a:solidFill>
                  <a:schemeClr val="tx1"/>
                </a:solidFill>
                <a:latin typeface="Arial" panose="020B0604020202020204" pitchFamily="34" charset="0"/>
                <a:ea typeface="SimSun" pitchFamily="2" charset="-122"/>
              </a:defRPr>
            </a:lvl3pPr>
            <a:lvl4pPr marL="1600200" indent="-228600">
              <a:spcBef>
                <a:spcPct val="20000"/>
              </a:spcBef>
              <a:buChar char="–"/>
              <a:defRPr sz="2000">
                <a:solidFill>
                  <a:schemeClr val="tx1"/>
                </a:solidFill>
                <a:latin typeface="Arial" panose="020B0604020202020204" pitchFamily="34" charset="0"/>
                <a:ea typeface="SimSun" pitchFamily="2" charset="-122"/>
              </a:defRPr>
            </a:lvl4pPr>
            <a:lvl5pPr marL="2057400" indent="-228600">
              <a:spcBef>
                <a:spcPct val="20000"/>
              </a:spcBef>
              <a:buChar char="»"/>
              <a:defRPr sz="2000">
                <a:solidFill>
                  <a:schemeClr val="tx1"/>
                </a:solidFill>
                <a:latin typeface="Arial" panose="020B0604020202020204" pitchFamily="34" charset="0"/>
                <a:ea typeface="SimSun"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itchFamily="2" charset="-122"/>
              </a:defRPr>
            </a:lvl9pPr>
          </a:lstStyle>
          <a:p>
            <a:pPr eaLnBrk="1" hangingPunct="1">
              <a:spcBef>
                <a:spcPct val="0"/>
              </a:spcBef>
              <a:buFontTx/>
              <a:buNone/>
            </a:pPr>
            <a:r>
              <a:rPr lang="zh-CN" altLang="en-US" sz="48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sym typeface="+mn-ea"/>
              </a:rPr>
              <a:t>Lead Cast: Drawing Audiences to Theaters</a:t>
            </a:r>
            <a:endParaRPr lang="zh-CN" altLang="en-US" sz="4800" b="1" dirty="0">
              <a:solidFill>
                <a:schemeClr val="bg1"/>
              </a:solidFill>
              <a:effectLst>
                <a:outerShdw blurRad="50800" dist="38100" dir="2700000" algn="tl" rotWithShape="0">
                  <a:prstClr val="black">
                    <a:alpha val="40000"/>
                  </a:prstClr>
                </a:outerShdw>
              </a:effectLst>
              <a:ea typeface="Calibri" panose="020F0502020204030204" charset="0"/>
              <a:cs typeface="Calibri" panose="020F0502020204030204" charset="0"/>
            </a:endParaRPr>
          </a:p>
          <a:p>
            <a:pPr eaLnBrk="1" hangingPunct="1">
              <a:spcBef>
                <a:spcPct val="0"/>
              </a:spcBef>
              <a:buFontTx/>
              <a:buNone/>
            </a:pPr>
            <a:endParaRPr kumimoji="1" lang="en-US" altLang="zh-CN" sz="4800" b="1" dirty="0">
              <a:solidFill>
                <a:schemeClr val="bg1"/>
              </a:solidFill>
              <a:latin typeface="Calibri" panose="020F0502020204030204" charset="0"/>
              <a:ea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5000" advTm="0">
        <p:cover dir="d"/>
      </p:transition>
    </mc:Choice>
    <mc:Fallback>
      <p:transition spd="slow" advTm="0">
        <p:cover dir="d"/>
      </p:transition>
    </mc:Fallback>
  </mc:AlternateContent>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8392</Words>
  <Application>WPS Presentation</Application>
  <PresentationFormat>宽屏</PresentationFormat>
  <Paragraphs>195</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SimSun</vt:lpstr>
      <vt:lpstr>Wingdings</vt:lpstr>
      <vt:lpstr>Calibri</vt:lpstr>
      <vt:lpstr>Helvetica Neue</vt:lpstr>
      <vt:lpstr>Open Sans</vt:lpstr>
      <vt:lpstr>宋体-简</vt:lpstr>
      <vt:lpstr>Arial</vt:lpstr>
      <vt:lpstr>Open Sans Light</vt:lpstr>
      <vt:lpstr>Thonburi</vt:lpstr>
      <vt:lpstr>Open Sans</vt:lpstr>
      <vt:lpstr>时尚中黑简体</vt:lpstr>
      <vt:lpstr>Microsoft YaHei</vt:lpstr>
      <vt:lpstr>汉仪旗黑</vt:lpstr>
      <vt:lpstr>Arial Unicode MS</vt:lpstr>
      <vt:lpstr>等线</vt:lpstr>
      <vt:lpstr>苹方-简</vt:lpstr>
      <vt:lpstr>黑体-简</vt:lpstr>
      <vt:lpstr>SimSun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apple</cp:lastModifiedBy>
  <cp:revision>13</cp:revision>
  <dcterms:created xsi:type="dcterms:W3CDTF">2023-08-23T05:02:29Z</dcterms:created>
  <dcterms:modified xsi:type="dcterms:W3CDTF">2023-08-23T05:02:29Z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1033-5.3.0.7932</vt:lpwstr>
  </property>
</Properties>
</file>