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5" r:id="rId1"/>
  </p:sldMasterIdLst>
  <p:sldIdLst>
    <p:sldId id="256" r:id="rId2"/>
    <p:sldId id="257" r:id="rId3"/>
    <p:sldId id="258" r:id="rId4"/>
    <p:sldId id="276" r:id="rId5"/>
    <p:sldId id="277" r:id="rId6"/>
    <p:sldId id="263" r:id="rId7"/>
    <p:sldId id="271" r:id="rId8"/>
    <p:sldId id="281" r:id="rId9"/>
    <p:sldId id="270" r:id="rId10"/>
    <p:sldId id="262" r:id="rId11"/>
    <p:sldId id="267" r:id="rId12"/>
    <p:sldId id="266" r:id="rId13"/>
    <p:sldId id="275" r:id="rId14"/>
    <p:sldId id="279" r:id="rId15"/>
    <p:sldId id="280" r:id="rId16"/>
    <p:sldId id="265"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CAC70A-32BA-52A6-DCFA-0CF03C988EB5}" v="59" dt="2024-05-26T04:17:31.810"/>
    <p1510:client id="{5898B7A7-6266-AC30-CC0A-F7AA244008E7}" v="27" dt="2024-05-26T04:23:45.736"/>
    <p1510:client id="{F90A3B43-9870-807F-C47E-9485A0ABC117}" v="768" dt="2024-05-26T04:49:08.4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60" d="100"/>
          <a:sy n="60" d="100"/>
        </p:scale>
        <p:origin x="114"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5/25/2024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4075631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21918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05474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85815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098390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32842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53957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Tree>
    <p:extLst>
      <p:ext uri="{BB962C8B-B14F-4D97-AF65-F5344CB8AC3E}">
        <p14:creationId xmlns:p14="http://schemas.microsoft.com/office/powerpoint/2010/main" val="2942820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70222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35408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83594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18239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05491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5529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38101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41206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88333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5/25/2024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510364"/>
      </p:ext>
    </p:extLst>
  </p:cSld>
  <p:clrMap bg1="dk1" tx1="lt1" bg2="dk2" tx2="lt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 id="2147483879" r:id="rId14"/>
    <p:sldLayoutId id="2147483880" r:id="rId15"/>
    <p:sldLayoutId id="2147483881" r:id="rId16"/>
    <p:sldLayoutId id="214748388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46524" y="1714363"/>
            <a:ext cx="6079690" cy="994446"/>
          </a:xfrm>
        </p:spPr>
        <p:txBody>
          <a:bodyPr>
            <a:noAutofit/>
          </a:bodyPr>
          <a:lstStyle/>
          <a:p>
            <a:r>
              <a:rPr lang="en-US" sz="4400" dirty="0">
                <a:cs typeface="Calibri Light"/>
              </a:rPr>
              <a:t>Laptop price prediction</a:t>
            </a:r>
          </a:p>
        </p:txBody>
      </p:sp>
      <p:sp>
        <p:nvSpPr>
          <p:cNvPr id="3" name="Subtitle 2"/>
          <p:cNvSpPr>
            <a:spLocks noGrp="1"/>
          </p:cNvSpPr>
          <p:nvPr>
            <p:ph type="subTitle" idx="1"/>
          </p:nvPr>
        </p:nvSpPr>
        <p:spPr>
          <a:xfrm>
            <a:off x="3172690" y="4108641"/>
            <a:ext cx="3775653" cy="1059103"/>
          </a:xfrm>
        </p:spPr>
        <p:txBody>
          <a:bodyPr>
            <a:normAutofit/>
          </a:bodyPr>
          <a:lstStyle/>
          <a:p>
            <a:pPr algn="l"/>
            <a:r>
              <a:rPr lang="en-US" sz="2000" dirty="0">
                <a:ea typeface="+mn-lt"/>
                <a:cs typeface="+mn-lt"/>
              </a:rPr>
              <a:t>Project Mentor</a:t>
            </a:r>
            <a:r>
              <a:rPr lang="en-US" sz="2000" b="1" dirty="0">
                <a:ea typeface="+mn-lt"/>
                <a:cs typeface="+mn-lt"/>
              </a:rPr>
              <a:t> :</a:t>
            </a:r>
            <a:endParaRPr lang="en-US" sz="2000" dirty="0">
              <a:cs typeface="Calibri" panose="020F0502020204030204"/>
            </a:endParaRPr>
          </a:p>
          <a:p>
            <a:pPr algn="l"/>
            <a:r>
              <a:rPr lang="en-US" sz="2000" b="1" dirty="0">
                <a:ea typeface="+mn-lt"/>
                <a:cs typeface="+mn-lt"/>
              </a:rPr>
              <a:t>      Prof.  </a:t>
            </a:r>
            <a:r>
              <a:rPr lang="en-US" sz="2000" b="1" dirty="0" err="1">
                <a:ea typeface="+mn-lt"/>
                <a:cs typeface="+mn-lt"/>
              </a:rPr>
              <a:t>arnab</a:t>
            </a:r>
            <a:r>
              <a:rPr lang="en-US" sz="2000" b="1" dirty="0">
                <a:ea typeface="+mn-lt"/>
                <a:cs typeface="+mn-lt"/>
              </a:rPr>
              <a:t> </a:t>
            </a:r>
            <a:r>
              <a:rPr lang="en-US" sz="2000" b="1" dirty="0" err="1">
                <a:ea typeface="+mn-lt"/>
                <a:cs typeface="+mn-lt"/>
              </a:rPr>
              <a:t>chakraborty</a:t>
            </a:r>
            <a:endParaRPr lang="en-US" sz="2000" b="1" dirty="0" err="1">
              <a:ea typeface="Calibri"/>
              <a:cs typeface="Calibri" panose="020F0502020204030204"/>
            </a:endParaRPr>
          </a:p>
        </p:txBody>
      </p:sp>
      <p:sp>
        <p:nvSpPr>
          <p:cNvPr id="4" name="TextBox 3">
            <a:extLst>
              <a:ext uri="{FF2B5EF4-FFF2-40B4-BE49-F238E27FC236}">
                <a16:creationId xmlns:a16="http://schemas.microsoft.com/office/drawing/2014/main" id="{68A09A12-8603-45A6-AB7F-70A6D3F0A161}"/>
              </a:ext>
            </a:extLst>
          </p:cNvPr>
          <p:cNvSpPr txBox="1"/>
          <p:nvPr/>
        </p:nvSpPr>
        <p:spPr>
          <a:xfrm>
            <a:off x="8188038" y="4114800"/>
            <a:ext cx="3449781" cy="24314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noProof="1">
                <a:ea typeface="+mn-lt"/>
                <a:cs typeface="+mn-lt"/>
              </a:rPr>
              <a:t>Team Members :</a:t>
            </a:r>
          </a:p>
          <a:p>
            <a:pPr marL="342900" indent="-342900">
              <a:buFont typeface="Arial"/>
              <a:buChar char="•"/>
            </a:pPr>
            <a:r>
              <a:rPr lang="en-US" sz="2200" b="1" noProof="1">
                <a:cs typeface="Calibri" panose="020F0502020204030204"/>
              </a:rPr>
              <a:t>Shubham Shaw</a:t>
            </a:r>
          </a:p>
          <a:p>
            <a:pPr marL="342900" indent="-342900">
              <a:buFont typeface="Arial"/>
              <a:buChar char="•"/>
            </a:pPr>
            <a:r>
              <a:rPr lang="en-US" sz="2200" b="1" noProof="1">
                <a:cs typeface="Calibri" panose="020F0502020204030204"/>
              </a:rPr>
              <a:t>Angelina Deepshikha Hans</a:t>
            </a:r>
          </a:p>
          <a:p>
            <a:pPr marL="342900" indent="-342900">
              <a:buFont typeface="Arial"/>
              <a:buChar char="•"/>
            </a:pPr>
            <a:r>
              <a:rPr lang="en-US" sz="2200" b="1" noProof="1">
                <a:cs typeface="Calibri" panose="020F0502020204030204"/>
              </a:rPr>
              <a:t>Puja Verma</a:t>
            </a:r>
          </a:p>
          <a:p>
            <a:pPr marL="342900" indent="-342900">
              <a:buFont typeface="Arial"/>
              <a:buChar char="•"/>
            </a:pPr>
            <a:r>
              <a:rPr lang="en-US" sz="2200" b="1" noProof="1">
                <a:cs typeface="Calibri" panose="020F0502020204030204"/>
              </a:rPr>
              <a:t>Gaurav Kumar</a:t>
            </a:r>
          </a:p>
          <a:p>
            <a:pPr marL="342900" indent="-342900">
              <a:buFont typeface="Arial"/>
              <a:buChar char="•"/>
            </a:pPr>
            <a:r>
              <a:rPr lang="en-US" sz="2200" b="1" noProof="1">
                <a:cs typeface="Calibri" panose="020F0502020204030204"/>
              </a:rPr>
              <a:t>Nishant Yadav</a:t>
            </a:r>
          </a:p>
        </p:txBody>
      </p:sp>
    </p:spTree>
    <p:extLst>
      <p:ext uri="{BB962C8B-B14F-4D97-AF65-F5344CB8AC3E}">
        <p14:creationId xmlns:p14="http://schemas.microsoft.com/office/powerpoint/2010/main" val="252659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fade">
                                      <p:cBhvr>
                                        <p:cTn id="20" dur="500"/>
                                        <p:tgtEl>
                                          <p:spTgt spid="4">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Effect transition="in" filter="fade">
                                      <p:cBhvr>
                                        <p:cTn id="23" dur="500"/>
                                        <p:tgtEl>
                                          <p:spTgt spid="4">
                                            <p:txEl>
                                              <p:pRg st="1" end="1"/>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500"/>
                                        <p:tgtEl>
                                          <p:spTgt spid="4">
                                            <p:txEl>
                                              <p:pRg st="2" end="2"/>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fade">
                                      <p:cBhvr>
                                        <p:cTn id="29" dur="500"/>
                                        <p:tgtEl>
                                          <p:spTgt spid="4">
                                            <p:txEl>
                                              <p:pRg st="3" end="3"/>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Effect transition="in" filter="fade">
                                      <p:cBhvr>
                                        <p:cTn id="35"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4806A-3422-4C9B-ACD3-A558283BE27F}"/>
              </a:ext>
            </a:extLst>
          </p:cNvPr>
          <p:cNvSpPr>
            <a:spLocks noGrp="1"/>
          </p:cNvSpPr>
          <p:nvPr>
            <p:ph type="title"/>
          </p:nvPr>
        </p:nvSpPr>
        <p:spPr>
          <a:xfrm>
            <a:off x="213140" y="751559"/>
            <a:ext cx="10283825" cy="1456267"/>
          </a:xfrm>
        </p:spPr>
        <p:txBody>
          <a:bodyPr/>
          <a:lstStyle/>
          <a:p>
            <a:r>
              <a:rPr lang="en-US" sz="3800" b="1" dirty="0">
                <a:cs typeface="Calibri Light"/>
              </a:rPr>
              <a:t>K – </a:t>
            </a:r>
            <a:r>
              <a:rPr lang="en-US" sz="3800" dirty="0" err="1">
                <a:cs typeface="Calibri Light"/>
              </a:rPr>
              <a:t>nn</a:t>
            </a:r>
            <a:r>
              <a:rPr lang="en-US" sz="3800" dirty="0">
                <a:cs typeface="Calibri Light"/>
              </a:rPr>
              <a:t>  Regression</a:t>
            </a:r>
          </a:p>
        </p:txBody>
      </p:sp>
      <p:sp>
        <p:nvSpPr>
          <p:cNvPr id="3" name="Content Placeholder 2">
            <a:extLst>
              <a:ext uri="{FF2B5EF4-FFF2-40B4-BE49-F238E27FC236}">
                <a16:creationId xmlns:a16="http://schemas.microsoft.com/office/drawing/2014/main" id="{8E469D8D-569E-4C22-83AA-F97FD7EEC776}"/>
              </a:ext>
            </a:extLst>
          </p:cNvPr>
          <p:cNvSpPr>
            <a:spLocks noGrp="1"/>
          </p:cNvSpPr>
          <p:nvPr>
            <p:ph idx="1"/>
          </p:nvPr>
        </p:nvSpPr>
        <p:spPr>
          <a:xfrm>
            <a:off x="531192" y="3429971"/>
            <a:ext cx="4583073" cy="2028675"/>
          </a:xfrm>
        </p:spPr>
        <p:txBody>
          <a:bodyPr vert="horz" lIns="91440" tIns="45720" rIns="91440" bIns="45720" rtlCol="0" anchor="ctr">
            <a:noAutofit/>
          </a:bodyPr>
          <a:lstStyle/>
          <a:p>
            <a:pPr algn="just">
              <a:buNone/>
            </a:pPr>
            <a:r>
              <a:rPr lang="en-US" sz="2000" dirty="0">
                <a:solidFill>
                  <a:srgbClr val="E3E3E3"/>
                </a:solidFill>
                <a:ea typeface="+mn-lt"/>
                <a:cs typeface="+mn-lt"/>
              </a:rPr>
              <a:t>KNN regression predicts a value for a new data point by finding the k most similar points in the training data (based on features) and averaging their target values. While simple to understand, it can be slow for big datasets and requires careful selection of the number of neighbors to consider (k).</a:t>
            </a:r>
            <a:endParaRPr lang="en-US" sz="2000" dirty="0"/>
          </a:p>
          <a:p>
            <a:pPr algn="just">
              <a:buNone/>
            </a:pPr>
            <a:endParaRPr lang="en-US" sz="2000" dirty="0">
              <a:cs typeface="Calibri"/>
            </a:endParaRPr>
          </a:p>
          <a:p>
            <a:pPr marL="0" indent="0" algn="just">
              <a:buNone/>
            </a:pPr>
            <a:endParaRPr lang="en-US" sz="2000" dirty="0">
              <a:cs typeface="Calibri"/>
            </a:endParaRPr>
          </a:p>
        </p:txBody>
      </p:sp>
      <p:pic>
        <p:nvPicPr>
          <p:cNvPr id="4" name="Picture 4">
            <a:extLst>
              <a:ext uri="{FF2B5EF4-FFF2-40B4-BE49-F238E27FC236}">
                <a16:creationId xmlns:a16="http://schemas.microsoft.com/office/drawing/2014/main" id="{12BF142A-EE00-4C71-9B26-7200EFB3523E}"/>
              </a:ext>
            </a:extLst>
          </p:cNvPr>
          <p:cNvPicPr>
            <a:picLocks noChangeAspect="1"/>
          </p:cNvPicPr>
          <p:nvPr/>
        </p:nvPicPr>
        <p:blipFill>
          <a:blip r:embed="rId2"/>
          <a:stretch>
            <a:fillRect/>
          </a:stretch>
        </p:blipFill>
        <p:spPr>
          <a:xfrm>
            <a:off x="5595406" y="2003557"/>
            <a:ext cx="6337540" cy="3633015"/>
          </a:xfrm>
          <a:prstGeom prst="rect">
            <a:avLst/>
          </a:prstGeom>
        </p:spPr>
      </p:pic>
    </p:spTree>
    <p:extLst>
      <p:ext uri="{BB962C8B-B14F-4D97-AF65-F5344CB8AC3E}">
        <p14:creationId xmlns:p14="http://schemas.microsoft.com/office/powerpoint/2010/main" val="182298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4806A-3422-4C9B-ACD3-A558283BE27F}"/>
              </a:ext>
            </a:extLst>
          </p:cNvPr>
          <p:cNvSpPr>
            <a:spLocks noGrp="1"/>
          </p:cNvSpPr>
          <p:nvPr>
            <p:ph type="title"/>
          </p:nvPr>
        </p:nvSpPr>
        <p:spPr>
          <a:xfrm>
            <a:off x="757145" y="481648"/>
            <a:ext cx="4588777" cy="1035579"/>
          </a:xfrm>
        </p:spPr>
        <p:txBody>
          <a:bodyPr>
            <a:noAutofit/>
          </a:bodyPr>
          <a:lstStyle/>
          <a:p>
            <a:r>
              <a:rPr lang="en-US" sz="3800" dirty="0">
                <a:cs typeface="Calibri Light"/>
              </a:rPr>
              <a:t>Linear regression</a:t>
            </a:r>
          </a:p>
        </p:txBody>
      </p:sp>
      <p:sp>
        <p:nvSpPr>
          <p:cNvPr id="3" name="Content Placeholder 2">
            <a:extLst>
              <a:ext uri="{FF2B5EF4-FFF2-40B4-BE49-F238E27FC236}">
                <a16:creationId xmlns:a16="http://schemas.microsoft.com/office/drawing/2014/main" id="{8E469D8D-569E-4C22-83AA-F97FD7EEC776}"/>
              </a:ext>
            </a:extLst>
          </p:cNvPr>
          <p:cNvSpPr>
            <a:spLocks noGrp="1"/>
          </p:cNvSpPr>
          <p:nvPr>
            <p:ph idx="1"/>
          </p:nvPr>
        </p:nvSpPr>
        <p:spPr>
          <a:xfrm>
            <a:off x="1327255" y="2142067"/>
            <a:ext cx="4099947" cy="3649133"/>
          </a:xfrm>
        </p:spPr>
        <p:txBody>
          <a:bodyPr vert="horz" lIns="91440" tIns="45720" rIns="91440" bIns="45720" rtlCol="0" anchor="ctr">
            <a:noAutofit/>
          </a:bodyPr>
          <a:lstStyle/>
          <a:p>
            <a:pPr marL="0" indent="0" algn="just">
              <a:buNone/>
            </a:pPr>
            <a:r>
              <a:rPr lang="en-US" sz="2000" b="1" dirty="0">
                <a:solidFill>
                  <a:srgbClr val="E3E3E3"/>
                </a:solidFill>
                <a:ea typeface="+mn-lt"/>
                <a:cs typeface="+mn-lt"/>
              </a:rPr>
              <a:t>Linear regression</a:t>
            </a:r>
            <a:r>
              <a:rPr lang="en-US" sz="2000" dirty="0">
                <a:solidFill>
                  <a:srgbClr val="E3E3E3"/>
                </a:solidFill>
                <a:ea typeface="+mn-lt"/>
                <a:cs typeface="+mn-lt"/>
              </a:rPr>
              <a:t> is a statistical technique used to uncover the relationship between a dependent variable (what you're trying to predict) and one or more independent variables (what you're basing your prediction on). It does this by fitting a straight line (or plane for multiple variables) that best minimizes the difference between the predicted values and the actual data points. This allows you to understand how much the dependent variable changes on average with each unit change in the independent variable.</a:t>
            </a:r>
            <a:endParaRPr lang="en-US" sz="2000" dirty="0"/>
          </a:p>
        </p:txBody>
      </p:sp>
      <p:pic>
        <p:nvPicPr>
          <p:cNvPr id="4" name="Picture 4" descr="A diagram of a line of regression&#10;&#10;Description automatically generated">
            <a:extLst>
              <a:ext uri="{FF2B5EF4-FFF2-40B4-BE49-F238E27FC236}">
                <a16:creationId xmlns:a16="http://schemas.microsoft.com/office/drawing/2014/main" id="{C2933AC1-418E-4DA2-93DB-D5F3894EB913}"/>
              </a:ext>
            </a:extLst>
          </p:cNvPr>
          <p:cNvPicPr>
            <a:picLocks noChangeAspect="1"/>
          </p:cNvPicPr>
          <p:nvPr/>
        </p:nvPicPr>
        <p:blipFill>
          <a:blip r:embed="rId3"/>
          <a:stretch>
            <a:fillRect/>
          </a:stretch>
        </p:blipFill>
        <p:spPr>
          <a:xfrm>
            <a:off x="6147548" y="158534"/>
            <a:ext cx="5356777" cy="31149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6">
            <a:extLst>
              <a:ext uri="{FF2B5EF4-FFF2-40B4-BE49-F238E27FC236}">
                <a16:creationId xmlns:a16="http://schemas.microsoft.com/office/drawing/2014/main" id="{962F3A84-4B97-4DDD-8BAA-D4C65F23C17B}"/>
              </a:ext>
            </a:extLst>
          </p:cNvPr>
          <p:cNvPicPr>
            <a:picLocks noChangeAspect="1"/>
          </p:cNvPicPr>
          <p:nvPr/>
        </p:nvPicPr>
        <p:blipFill>
          <a:blip r:embed="rId4"/>
          <a:stretch>
            <a:fillRect/>
          </a:stretch>
        </p:blipFill>
        <p:spPr>
          <a:xfrm>
            <a:off x="6057694" y="3661599"/>
            <a:ext cx="5454122" cy="2413448"/>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55355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4806A-3422-4C9B-ACD3-A558283BE27F}"/>
              </a:ext>
            </a:extLst>
          </p:cNvPr>
          <p:cNvSpPr>
            <a:spLocks noGrp="1"/>
          </p:cNvSpPr>
          <p:nvPr>
            <p:ph type="title"/>
          </p:nvPr>
        </p:nvSpPr>
        <p:spPr>
          <a:xfrm>
            <a:off x="7808297" y="255274"/>
            <a:ext cx="3706762" cy="1608124"/>
          </a:xfrm>
        </p:spPr>
        <p:txBody>
          <a:bodyPr>
            <a:normAutofit/>
          </a:bodyPr>
          <a:lstStyle/>
          <a:p>
            <a:r>
              <a:rPr lang="en-US" sz="3800">
                <a:cs typeface="Calibri Light" panose="020F0302020204030204"/>
              </a:rPr>
              <a:t>Decision tree</a:t>
            </a:r>
          </a:p>
        </p:txBody>
      </p:sp>
      <p:sp>
        <p:nvSpPr>
          <p:cNvPr id="3" name="Content Placeholder 2">
            <a:extLst>
              <a:ext uri="{FF2B5EF4-FFF2-40B4-BE49-F238E27FC236}">
                <a16:creationId xmlns:a16="http://schemas.microsoft.com/office/drawing/2014/main" id="{8E469D8D-569E-4C22-83AA-F97FD7EEC776}"/>
              </a:ext>
            </a:extLst>
          </p:cNvPr>
          <p:cNvSpPr>
            <a:spLocks noGrp="1"/>
          </p:cNvSpPr>
          <p:nvPr>
            <p:ph idx="1"/>
          </p:nvPr>
        </p:nvSpPr>
        <p:spPr>
          <a:xfrm>
            <a:off x="7549505" y="1518342"/>
            <a:ext cx="4339365" cy="4863628"/>
          </a:xfrm>
        </p:spPr>
        <p:txBody>
          <a:bodyPr vert="horz" lIns="91440" tIns="45720" rIns="91440" bIns="45720" rtlCol="0" anchor="ctr">
            <a:noAutofit/>
          </a:bodyPr>
          <a:lstStyle/>
          <a:p>
            <a:pPr algn="just">
              <a:lnSpc>
                <a:spcPct val="90000"/>
              </a:lnSpc>
              <a:buNone/>
            </a:pPr>
            <a:r>
              <a:rPr lang="en-US" sz="1900" dirty="0">
                <a:ea typeface="+mn-lt"/>
                <a:cs typeface="+mn-lt"/>
              </a:rPr>
              <a:t>A decision tree is a graphical representation of specific decision situations that are used when complex branching occurs in a structured decision process. A decision tree is a predictive model based on a branching series of Boolean tests that use specific facts to make more generalized conclusions.</a:t>
            </a:r>
            <a:endParaRPr lang="en-US" sz="1900" dirty="0">
              <a:cs typeface="Calibri"/>
            </a:endParaRPr>
          </a:p>
          <a:p>
            <a:pPr algn="just">
              <a:lnSpc>
                <a:spcPct val="90000"/>
              </a:lnSpc>
              <a:buNone/>
            </a:pPr>
            <a:r>
              <a:rPr lang="en-US" sz="1900" dirty="0">
                <a:ea typeface="+mn-lt"/>
                <a:cs typeface="+mn-lt"/>
              </a:rPr>
              <a:t>The main components of a decision tree involve decision points represented by nodes, actions and specific choices from a decision point. Each rule within a decision tree is represented by tracing a series of paths from root to node to the next node and so on until an action is reached.</a:t>
            </a:r>
            <a:endParaRPr lang="en-US" sz="1900" dirty="0">
              <a:cs typeface="Calibri"/>
            </a:endParaRPr>
          </a:p>
          <a:p>
            <a:pPr marL="0" indent="0" algn="just">
              <a:lnSpc>
                <a:spcPct val="90000"/>
              </a:lnSpc>
              <a:buNone/>
            </a:pPr>
            <a:endParaRPr lang="en-US" sz="1900" dirty="0">
              <a:cs typeface="Calibri"/>
            </a:endParaRPr>
          </a:p>
        </p:txBody>
      </p:sp>
      <p:pic>
        <p:nvPicPr>
          <p:cNvPr id="4" name="Picture 4">
            <a:extLst>
              <a:ext uri="{FF2B5EF4-FFF2-40B4-BE49-F238E27FC236}">
                <a16:creationId xmlns:a16="http://schemas.microsoft.com/office/drawing/2014/main" id="{71B9CDC2-1C5D-4BD9-A47E-07C958CF3101}"/>
              </a:ext>
            </a:extLst>
          </p:cNvPr>
          <p:cNvPicPr>
            <a:picLocks noChangeAspect="1"/>
          </p:cNvPicPr>
          <p:nvPr/>
        </p:nvPicPr>
        <p:blipFill>
          <a:blip r:embed="rId3"/>
          <a:stretch>
            <a:fillRect/>
          </a:stretch>
        </p:blipFill>
        <p:spPr>
          <a:xfrm>
            <a:off x="442181" y="1344166"/>
            <a:ext cx="6897878" cy="420770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616246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CFA58-9B91-67D5-BF23-FF5634038493}"/>
              </a:ext>
            </a:extLst>
          </p:cNvPr>
          <p:cNvSpPr>
            <a:spLocks noGrp="1"/>
          </p:cNvSpPr>
          <p:nvPr>
            <p:ph type="title"/>
          </p:nvPr>
        </p:nvSpPr>
        <p:spPr>
          <a:xfrm>
            <a:off x="825909" y="808055"/>
            <a:ext cx="3979205" cy="1453363"/>
          </a:xfrm>
        </p:spPr>
        <p:txBody>
          <a:bodyPr>
            <a:normAutofit/>
          </a:bodyPr>
          <a:lstStyle/>
          <a:p>
            <a:r>
              <a:rPr lang="en-GB" dirty="0">
                <a:ea typeface="Calibri Light"/>
                <a:cs typeface="Calibri Light"/>
              </a:rPr>
              <a:t>Random Forest</a:t>
            </a:r>
            <a:endParaRPr lang="en-GB" dirty="0"/>
          </a:p>
        </p:txBody>
      </p:sp>
      <p:sp>
        <p:nvSpPr>
          <p:cNvPr id="3" name="Content Placeholder 2">
            <a:extLst>
              <a:ext uri="{FF2B5EF4-FFF2-40B4-BE49-F238E27FC236}">
                <a16:creationId xmlns:a16="http://schemas.microsoft.com/office/drawing/2014/main" id="{1A00B07A-1C92-3EEB-0F06-5B3171BD059B}"/>
              </a:ext>
            </a:extLst>
          </p:cNvPr>
          <p:cNvSpPr>
            <a:spLocks noGrp="1"/>
          </p:cNvSpPr>
          <p:nvPr>
            <p:ph idx="1"/>
          </p:nvPr>
        </p:nvSpPr>
        <p:spPr>
          <a:xfrm>
            <a:off x="802178" y="2261420"/>
            <a:ext cx="4002936" cy="3637935"/>
          </a:xfrm>
        </p:spPr>
        <p:txBody>
          <a:bodyPr>
            <a:normAutofit/>
          </a:bodyPr>
          <a:lstStyle/>
          <a:p>
            <a:r>
              <a:rPr lang="en-GB">
                <a:ea typeface="+mn-lt"/>
                <a:cs typeface="+mn-lt"/>
              </a:rPr>
              <a:t>Imagine a bunch of decision trees guessing house prices. Random forest regression averages their guesses for a more accurate final prediction. It adds randomness to these trees to prevent them from all making the same mistake. This helps predict continuous values like prices better than a single tree</a:t>
            </a:r>
            <a:endParaRPr lang="en-GB">
              <a:ea typeface="Calibri"/>
              <a:cs typeface="Calibri"/>
            </a:endParaRPr>
          </a:p>
        </p:txBody>
      </p:sp>
      <p:pic>
        <p:nvPicPr>
          <p:cNvPr id="4" name="Picture 3" descr="A diagram of a tree&#10;&#10;Description automatically generated">
            <a:extLst>
              <a:ext uri="{FF2B5EF4-FFF2-40B4-BE49-F238E27FC236}">
                <a16:creationId xmlns:a16="http://schemas.microsoft.com/office/drawing/2014/main" id="{926E1A19-EDF8-2D2E-B9AA-3A4E9DF718A1}"/>
              </a:ext>
            </a:extLst>
          </p:cNvPr>
          <p:cNvPicPr>
            <a:picLocks noChangeAspect="1"/>
          </p:cNvPicPr>
          <p:nvPr/>
        </p:nvPicPr>
        <p:blipFill>
          <a:blip r:embed="rId3"/>
          <a:stretch>
            <a:fillRect/>
          </a:stretch>
        </p:blipFill>
        <p:spPr>
          <a:xfrm>
            <a:off x="5289752" y="1319714"/>
            <a:ext cx="6095593" cy="405634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988250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FFF62-8CA2-AE08-4A41-2971F500BD4B}"/>
              </a:ext>
            </a:extLst>
          </p:cNvPr>
          <p:cNvSpPr>
            <a:spLocks noGrp="1"/>
          </p:cNvSpPr>
          <p:nvPr>
            <p:ph type="title"/>
          </p:nvPr>
        </p:nvSpPr>
        <p:spPr>
          <a:xfrm>
            <a:off x="825909" y="808055"/>
            <a:ext cx="3979205" cy="1453363"/>
          </a:xfrm>
        </p:spPr>
        <p:txBody>
          <a:bodyPr>
            <a:normAutofit/>
          </a:bodyPr>
          <a:lstStyle/>
          <a:p>
            <a:r>
              <a:rPr lang="en-US" dirty="0">
                <a:cs typeface="Calibri Light"/>
              </a:rPr>
              <a:t>R2 Score comparison</a:t>
            </a:r>
            <a:endParaRPr lang="en-US" dirty="0" err="1"/>
          </a:p>
        </p:txBody>
      </p:sp>
      <p:sp>
        <p:nvSpPr>
          <p:cNvPr id="8" name="Content Placeholder 7">
            <a:extLst>
              <a:ext uri="{FF2B5EF4-FFF2-40B4-BE49-F238E27FC236}">
                <a16:creationId xmlns:a16="http://schemas.microsoft.com/office/drawing/2014/main" id="{037B321E-2A56-3DBE-1D14-2DDF10D0D990}"/>
              </a:ext>
            </a:extLst>
          </p:cNvPr>
          <p:cNvSpPr>
            <a:spLocks noGrp="1"/>
          </p:cNvSpPr>
          <p:nvPr>
            <p:ph idx="1"/>
          </p:nvPr>
        </p:nvSpPr>
        <p:spPr>
          <a:xfrm>
            <a:off x="802178" y="2261420"/>
            <a:ext cx="4002936" cy="3637935"/>
          </a:xfrm>
        </p:spPr>
        <p:txBody>
          <a:bodyPr>
            <a:normAutofit/>
          </a:bodyPr>
          <a:lstStyle/>
          <a:p>
            <a:r>
              <a:rPr lang="en-US" sz="1700" dirty="0">
                <a:ea typeface="+mn-lt"/>
                <a:cs typeface="+mn-lt"/>
              </a:rPr>
              <a:t>R-Squared shows how well a regression model (independent variable) predicts the outcome of observed data (dependent variable).</a:t>
            </a:r>
            <a:endParaRPr lang="en-US" dirty="0">
              <a:ea typeface="Calibri" panose="020F0502020204030204"/>
              <a:cs typeface="Calibri" panose="020F0502020204030204"/>
            </a:endParaRPr>
          </a:p>
          <a:p>
            <a:pPr>
              <a:buClr>
                <a:srgbClr val="FFFFFF"/>
              </a:buClr>
            </a:pPr>
            <a:r>
              <a:rPr lang="en-US" sz="1700" dirty="0">
                <a:ea typeface="+mn-lt"/>
                <a:cs typeface="+mn-lt"/>
              </a:rPr>
              <a:t>R-Squared is also commonly known as the coefficient of determination. It is a goodness of fit model for linear regression analysis</a:t>
            </a:r>
            <a:endParaRPr lang="en-US" dirty="0"/>
          </a:p>
          <a:p>
            <a:pPr>
              <a:buClr>
                <a:srgbClr val="FFFFFF"/>
              </a:buClr>
            </a:pPr>
            <a:endParaRPr lang="en-US" dirty="0">
              <a:ea typeface="Calibri"/>
              <a:cs typeface="Calibri"/>
            </a:endParaRPr>
          </a:p>
        </p:txBody>
      </p:sp>
      <p:pic>
        <p:nvPicPr>
          <p:cNvPr id="4" name="Content Placeholder 3" descr="A graph of different models&#10;&#10;Description automatically generated">
            <a:extLst>
              <a:ext uri="{FF2B5EF4-FFF2-40B4-BE49-F238E27FC236}">
                <a16:creationId xmlns:a16="http://schemas.microsoft.com/office/drawing/2014/main" id="{42565E8D-01D4-23C1-68DD-C836B56C3B4B}"/>
              </a:ext>
            </a:extLst>
          </p:cNvPr>
          <p:cNvPicPr>
            <a:picLocks noChangeAspect="1"/>
          </p:cNvPicPr>
          <p:nvPr/>
        </p:nvPicPr>
        <p:blipFill>
          <a:blip r:embed="rId3"/>
          <a:stretch>
            <a:fillRect/>
          </a:stretch>
        </p:blipFill>
        <p:spPr>
          <a:xfrm>
            <a:off x="5289752" y="1564924"/>
            <a:ext cx="6095593" cy="356592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573204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17F7527-5AC0-479A-B79F-9CF4634104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1" name="Rectangle 10">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21E0CA-A6AC-92DB-54C8-5B7B8516A9E7}"/>
              </a:ext>
            </a:extLst>
          </p:cNvPr>
          <p:cNvSpPr>
            <a:spLocks noGrp="1"/>
          </p:cNvSpPr>
          <p:nvPr>
            <p:ph type="title"/>
          </p:nvPr>
        </p:nvSpPr>
        <p:spPr>
          <a:xfrm>
            <a:off x="685799" y="1150076"/>
            <a:ext cx="3659389" cy="4557849"/>
          </a:xfrm>
        </p:spPr>
        <p:txBody>
          <a:bodyPr vert="horz" lIns="91440" tIns="45720" rIns="91440" bIns="45720" rtlCol="0" anchor="ctr">
            <a:normAutofit/>
          </a:bodyPr>
          <a:lstStyle/>
          <a:p>
            <a:pPr algn="r"/>
            <a:r>
              <a:rPr lang="en-US" sz="3600"/>
              <a:t>Mean absolute error comparison</a:t>
            </a:r>
          </a:p>
        </p:txBody>
      </p:sp>
      <p:cxnSp>
        <p:nvCxnSpPr>
          <p:cNvPr id="13" name="Straight Connector 12">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667F9692-9A4B-B230-BB71-0DD3074A2FAD}"/>
              </a:ext>
            </a:extLst>
          </p:cNvPr>
          <p:cNvSpPr>
            <a:spLocks noGrp="1"/>
          </p:cNvSpPr>
          <p:nvPr>
            <p:ph type="body" sz="half" idx="2"/>
          </p:nvPr>
        </p:nvSpPr>
        <p:spPr>
          <a:xfrm>
            <a:off x="5122523" y="1407507"/>
            <a:ext cx="5580490" cy="1108256"/>
          </a:xfrm>
        </p:spPr>
        <p:txBody>
          <a:bodyPr vert="horz" lIns="91440" tIns="45720" rIns="91440" bIns="45720" rtlCol="0" anchor="ctr">
            <a:normAutofit/>
          </a:bodyPr>
          <a:lstStyle/>
          <a:p>
            <a:pPr>
              <a:buFont typeface="Arial"/>
              <a:buChar char="•"/>
            </a:pPr>
            <a:r>
              <a:rPr lang="en-US" dirty="0">
                <a:solidFill>
                  <a:srgbClr val="E8E8E8"/>
                </a:solidFill>
                <a:ea typeface="+mn-lt"/>
                <a:cs typeface="+mn-lt"/>
              </a:rPr>
              <a:t>The mean absolute error (MAE) is defined as </a:t>
            </a:r>
            <a:r>
              <a:rPr lang="en-US" dirty="0">
                <a:ea typeface="+mn-lt"/>
                <a:cs typeface="+mn-lt"/>
              </a:rPr>
              <a:t>the average variance between the significant values in the dataset and the projected values in the same dataset</a:t>
            </a:r>
            <a:endParaRPr lang="en-US" dirty="0"/>
          </a:p>
        </p:txBody>
      </p:sp>
      <p:graphicFrame>
        <p:nvGraphicFramePr>
          <p:cNvPr id="3" name="Table 2">
            <a:extLst>
              <a:ext uri="{FF2B5EF4-FFF2-40B4-BE49-F238E27FC236}">
                <a16:creationId xmlns:a16="http://schemas.microsoft.com/office/drawing/2014/main" id="{61ECB1E6-01F2-872F-A3E1-72ECD6432FB6}"/>
              </a:ext>
            </a:extLst>
          </p:cNvPr>
          <p:cNvGraphicFramePr>
            <a:graphicFrameLocks noGrp="1"/>
          </p:cNvGraphicFramePr>
          <p:nvPr>
            <p:extLst>
              <p:ext uri="{D42A27DB-BD31-4B8C-83A1-F6EECF244321}">
                <p14:modId xmlns:p14="http://schemas.microsoft.com/office/powerpoint/2010/main" val="3181113317"/>
              </p:ext>
            </p:extLst>
          </p:nvPr>
        </p:nvGraphicFramePr>
        <p:xfrm>
          <a:off x="5117756" y="2780270"/>
          <a:ext cx="6443772" cy="2405740"/>
        </p:xfrm>
        <a:graphic>
          <a:graphicData uri="http://schemas.openxmlformats.org/drawingml/2006/table">
            <a:tbl>
              <a:tblPr firstRow="1" bandRow="1">
                <a:tableStyleId>{5C22544A-7EE6-4342-B048-85BDC9FD1C3A}</a:tableStyleId>
              </a:tblPr>
              <a:tblGrid>
                <a:gridCol w="3221886">
                  <a:extLst>
                    <a:ext uri="{9D8B030D-6E8A-4147-A177-3AD203B41FA5}">
                      <a16:colId xmlns:a16="http://schemas.microsoft.com/office/drawing/2014/main" val="1064715908"/>
                    </a:ext>
                  </a:extLst>
                </a:gridCol>
                <a:gridCol w="3221886">
                  <a:extLst>
                    <a:ext uri="{9D8B030D-6E8A-4147-A177-3AD203B41FA5}">
                      <a16:colId xmlns:a16="http://schemas.microsoft.com/office/drawing/2014/main" val="2273707565"/>
                    </a:ext>
                  </a:extLst>
                </a:gridCol>
              </a:tblGrid>
              <a:tr h="481148">
                <a:tc>
                  <a:txBody>
                    <a:bodyPr/>
                    <a:lstStyle/>
                    <a:p>
                      <a:r>
                        <a:rPr lang="en-US" dirty="0"/>
                        <a:t>MODELS USED</a:t>
                      </a:r>
                    </a:p>
                  </a:txBody>
                  <a:tcPr/>
                </a:tc>
                <a:tc>
                  <a:txBody>
                    <a:bodyPr/>
                    <a:lstStyle/>
                    <a:p>
                      <a:r>
                        <a:rPr lang="en-US"/>
                        <a:t>MEAN ABSOLUTE ERROR</a:t>
                      </a:r>
                    </a:p>
                  </a:txBody>
                  <a:tcPr/>
                </a:tc>
                <a:extLst>
                  <a:ext uri="{0D108BD9-81ED-4DB2-BD59-A6C34878D82A}">
                    <a16:rowId xmlns:a16="http://schemas.microsoft.com/office/drawing/2014/main" val="3530253414"/>
                  </a:ext>
                </a:extLst>
              </a:tr>
              <a:tr h="481148">
                <a:tc>
                  <a:txBody>
                    <a:bodyPr/>
                    <a:lstStyle/>
                    <a:p>
                      <a:r>
                        <a:rPr lang="en-US" dirty="0"/>
                        <a:t>Linear Regression</a:t>
                      </a:r>
                    </a:p>
                  </a:txBody>
                  <a:tcPr/>
                </a:tc>
                <a:tc>
                  <a:txBody>
                    <a:bodyPr/>
                    <a:lstStyle/>
                    <a:p>
                      <a:r>
                        <a:rPr lang="en-US" dirty="0"/>
                        <a:t>0.210</a:t>
                      </a:r>
                    </a:p>
                  </a:txBody>
                  <a:tcPr/>
                </a:tc>
                <a:extLst>
                  <a:ext uri="{0D108BD9-81ED-4DB2-BD59-A6C34878D82A}">
                    <a16:rowId xmlns:a16="http://schemas.microsoft.com/office/drawing/2014/main" val="4024983192"/>
                  </a:ext>
                </a:extLst>
              </a:tr>
              <a:tr h="481148">
                <a:tc>
                  <a:txBody>
                    <a:bodyPr/>
                    <a:lstStyle/>
                    <a:p>
                      <a:r>
                        <a:rPr lang="en-US"/>
                        <a:t>K- Nearest Neighbours</a:t>
                      </a:r>
                    </a:p>
                  </a:txBody>
                  <a:tcPr/>
                </a:tc>
                <a:tc>
                  <a:txBody>
                    <a:bodyPr/>
                    <a:lstStyle/>
                    <a:p>
                      <a:r>
                        <a:rPr lang="en-US" dirty="0"/>
                        <a:t>0.192</a:t>
                      </a:r>
                    </a:p>
                  </a:txBody>
                  <a:tcPr/>
                </a:tc>
                <a:extLst>
                  <a:ext uri="{0D108BD9-81ED-4DB2-BD59-A6C34878D82A}">
                    <a16:rowId xmlns:a16="http://schemas.microsoft.com/office/drawing/2014/main" val="4138025896"/>
                  </a:ext>
                </a:extLst>
              </a:tr>
              <a:tr h="481148">
                <a:tc>
                  <a:txBody>
                    <a:bodyPr/>
                    <a:lstStyle/>
                    <a:p>
                      <a:r>
                        <a:rPr lang="en-US" dirty="0"/>
                        <a:t>Decision Tree</a:t>
                      </a:r>
                    </a:p>
                  </a:txBody>
                  <a:tcPr/>
                </a:tc>
                <a:tc>
                  <a:txBody>
                    <a:bodyPr/>
                    <a:lstStyle/>
                    <a:p>
                      <a:r>
                        <a:rPr lang="en-US" dirty="0"/>
                        <a:t>0.181</a:t>
                      </a:r>
                    </a:p>
                  </a:txBody>
                  <a:tcPr/>
                </a:tc>
                <a:extLst>
                  <a:ext uri="{0D108BD9-81ED-4DB2-BD59-A6C34878D82A}">
                    <a16:rowId xmlns:a16="http://schemas.microsoft.com/office/drawing/2014/main" val="1732159735"/>
                  </a:ext>
                </a:extLst>
              </a:tr>
              <a:tr h="481148">
                <a:tc>
                  <a:txBody>
                    <a:bodyPr/>
                    <a:lstStyle/>
                    <a:p>
                      <a:r>
                        <a:rPr lang="en-US" dirty="0"/>
                        <a:t>Random Forest</a:t>
                      </a:r>
                    </a:p>
                  </a:txBody>
                  <a:tcPr/>
                </a:tc>
                <a:tc>
                  <a:txBody>
                    <a:bodyPr/>
                    <a:lstStyle/>
                    <a:p>
                      <a:r>
                        <a:rPr lang="en-US" dirty="0"/>
                        <a:t>0.158</a:t>
                      </a:r>
                    </a:p>
                  </a:txBody>
                  <a:tcPr/>
                </a:tc>
                <a:extLst>
                  <a:ext uri="{0D108BD9-81ED-4DB2-BD59-A6C34878D82A}">
                    <a16:rowId xmlns:a16="http://schemas.microsoft.com/office/drawing/2014/main" val="442770870"/>
                  </a:ext>
                </a:extLst>
              </a:tr>
            </a:tbl>
          </a:graphicData>
        </a:graphic>
      </p:graphicFrame>
    </p:spTree>
    <p:extLst>
      <p:ext uri="{BB962C8B-B14F-4D97-AF65-F5344CB8AC3E}">
        <p14:creationId xmlns:p14="http://schemas.microsoft.com/office/powerpoint/2010/main" val="3037106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4806A-3422-4C9B-ACD3-A558283BE27F}"/>
              </a:ext>
            </a:extLst>
          </p:cNvPr>
          <p:cNvSpPr>
            <a:spLocks noGrp="1"/>
          </p:cNvSpPr>
          <p:nvPr>
            <p:ph type="title"/>
          </p:nvPr>
        </p:nvSpPr>
        <p:spPr>
          <a:xfrm>
            <a:off x="311988" y="1150076"/>
            <a:ext cx="4033200" cy="4557849"/>
          </a:xfrm>
        </p:spPr>
        <p:txBody>
          <a:bodyPr>
            <a:normAutofit/>
          </a:bodyPr>
          <a:lstStyle/>
          <a:p>
            <a:pPr algn="r"/>
            <a:r>
              <a:rPr lang="en-US" sz="4000" dirty="0">
                <a:cs typeface="Calibri Light"/>
              </a:rPr>
              <a:t>Future scope of improvements</a:t>
            </a:r>
          </a:p>
        </p:txBody>
      </p:sp>
      <p:sp>
        <p:nvSpPr>
          <p:cNvPr id="3" name="Content Placeholder 2">
            <a:extLst>
              <a:ext uri="{FF2B5EF4-FFF2-40B4-BE49-F238E27FC236}">
                <a16:creationId xmlns:a16="http://schemas.microsoft.com/office/drawing/2014/main" id="{8E469D8D-569E-4C22-83AA-F97FD7EEC776}"/>
              </a:ext>
            </a:extLst>
          </p:cNvPr>
          <p:cNvSpPr>
            <a:spLocks noGrp="1"/>
          </p:cNvSpPr>
          <p:nvPr>
            <p:ph idx="1"/>
          </p:nvPr>
        </p:nvSpPr>
        <p:spPr>
          <a:xfrm>
            <a:off x="4988658" y="1150076"/>
            <a:ext cx="6517543" cy="4557849"/>
          </a:xfrm>
        </p:spPr>
        <p:txBody>
          <a:bodyPr vert="horz" lIns="91440" tIns="45720" rIns="91440" bIns="45720" rtlCol="0" anchor="ctr">
            <a:noAutofit/>
          </a:bodyPr>
          <a:lstStyle/>
          <a:p>
            <a:r>
              <a:rPr lang="en-US" sz="2800" dirty="0">
                <a:solidFill>
                  <a:srgbClr val="E3E3E3"/>
                </a:solidFill>
                <a:ea typeface="+mn-lt"/>
                <a:cs typeface="+mn-lt"/>
              </a:rPr>
              <a:t> </a:t>
            </a:r>
            <a:r>
              <a:rPr lang="en-US" sz="3200" b="1" dirty="0">
                <a:solidFill>
                  <a:srgbClr val="E3E3E3"/>
                </a:solidFill>
                <a:ea typeface="+mn-lt"/>
                <a:cs typeface="+mn-lt"/>
              </a:rPr>
              <a:t>richer data</a:t>
            </a:r>
            <a:r>
              <a:rPr lang="en-US" sz="2800" dirty="0">
                <a:solidFill>
                  <a:srgbClr val="E3E3E3"/>
                </a:solidFill>
                <a:ea typeface="+mn-lt"/>
                <a:cs typeface="+mn-lt"/>
              </a:rPr>
              <a:t>: include reviews, real-time prices, image recognition </a:t>
            </a:r>
            <a:endParaRPr lang="en-US" sz="2800" dirty="0">
              <a:solidFill>
                <a:srgbClr val="FFFFFF"/>
              </a:solidFill>
              <a:ea typeface="+mn-lt"/>
              <a:cs typeface="+mn-lt"/>
            </a:endParaRPr>
          </a:p>
          <a:p>
            <a:pPr>
              <a:buClr>
                <a:srgbClr val="FFFFFF"/>
              </a:buClr>
            </a:pPr>
            <a:r>
              <a:rPr lang="en-US" sz="2800" dirty="0">
                <a:solidFill>
                  <a:srgbClr val="E3E3E3"/>
                </a:solidFill>
                <a:ea typeface="+mn-lt"/>
                <a:cs typeface="+mn-lt"/>
              </a:rPr>
              <a:t> </a:t>
            </a:r>
            <a:r>
              <a:rPr lang="en-US" sz="3200" b="1" dirty="0">
                <a:solidFill>
                  <a:srgbClr val="E3E3E3"/>
                </a:solidFill>
                <a:ea typeface="+mn-lt"/>
                <a:cs typeface="+mn-lt"/>
              </a:rPr>
              <a:t>smarter models</a:t>
            </a:r>
            <a:r>
              <a:rPr lang="en-US" sz="2800" b="1" dirty="0">
                <a:solidFill>
                  <a:srgbClr val="E3E3E3"/>
                </a:solidFill>
                <a:ea typeface="+mn-lt"/>
                <a:cs typeface="+mn-lt"/>
              </a:rPr>
              <a:t>:</a:t>
            </a:r>
            <a:r>
              <a:rPr lang="en-US" sz="2800" dirty="0">
                <a:solidFill>
                  <a:srgbClr val="E3E3E3"/>
                </a:solidFill>
                <a:ea typeface="+mn-lt"/>
                <a:cs typeface="+mn-lt"/>
              </a:rPr>
              <a:t> explore </a:t>
            </a:r>
            <a:r>
              <a:rPr lang="en-US" sz="2800" err="1">
                <a:solidFill>
                  <a:srgbClr val="E3E3E3"/>
                </a:solidFill>
                <a:ea typeface="+mn-lt"/>
                <a:cs typeface="+mn-lt"/>
              </a:rPr>
              <a:t>XGBoost</a:t>
            </a:r>
            <a:r>
              <a:rPr lang="en-US" sz="2800" dirty="0">
                <a:solidFill>
                  <a:srgbClr val="E3E3E3"/>
                </a:solidFill>
                <a:ea typeface="+mn-lt"/>
                <a:cs typeface="+mn-lt"/>
              </a:rPr>
              <a:t>, deep learning, explainability techniques </a:t>
            </a:r>
            <a:endParaRPr lang="en-US" sz="2800">
              <a:solidFill>
                <a:srgbClr val="FFFFFF"/>
              </a:solidFill>
              <a:ea typeface="+mn-lt"/>
              <a:cs typeface="+mn-lt"/>
            </a:endParaRPr>
          </a:p>
          <a:p>
            <a:pPr>
              <a:buClr>
                <a:srgbClr val="FFFFFF"/>
              </a:buClr>
            </a:pPr>
            <a:r>
              <a:rPr lang="en-US" sz="2800" dirty="0">
                <a:solidFill>
                  <a:srgbClr val="E3E3E3"/>
                </a:solidFill>
                <a:ea typeface="+mn-lt"/>
                <a:cs typeface="+mn-lt"/>
              </a:rPr>
              <a:t> </a:t>
            </a:r>
            <a:r>
              <a:rPr lang="en-US" sz="3200" b="1" dirty="0">
                <a:solidFill>
                  <a:srgbClr val="E3E3E3"/>
                </a:solidFill>
                <a:ea typeface="+mn-lt"/>
                <a:cs typeface="+mn-lt"/>
              </a:rPr>
              <a:t>user-friendly app</a:t>
            </a:r>
            <a:r>
              <a:rPr lang="en-US" sz="2800" b="1" dirty="0">
                <a:solidFill>
                  <a:srgbClr val="E3E3E3"/>
                </a:solidFill>
                <a:ea typeface="+mn-lt"/>
                <a:cs typeface="+mn-lt"/>
              </a:rPr>
              <a:t>:</a:t>
            </a:r>
            <a:r>
              <a:rPr lang="en-US" sz="2800" dirty="0">
                <a:solidFill>
                  <a:srgbClr val="E3E3E3"/>
                </a:solidFill>
                <a:ea typeface="+mn-lt"/>
                <a:cs typeface="+mn-lt"/>
              </a:rPr>
              <a:t> web interface, price comparisons, custom alerts</a:t>
            </a:r>
            <a:endParaRPr lang="en-US" sz="2800">
              <a:cs typeface="Calibri"/>
            </a:endParaRPr>
          </a:p>
        </p:txBody>
      </p:sp>
    </p:spTree>
    <p:extLst>
      <p:ext uri="{BB962C8B-B14F-4D97-AF65-F5344CB8AC3E}">
        <p14:creationId xmlns:p14="http://schemas.microsoft.com/office/powerpoint/2010/main" val="36875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BA8B-EDD8-4433-BD5F-57EBB0C0320A}"/>
              </a:ext>
            </a:extLst>
          </p:cNvPr>
          <p:cNvSpPr>
            <a:spLocks noGrp="1"/>
          </p:cNvSpPr>
          <p:nvPr>
            <p:ph type="title"/>
          </p:nvPr>
        </p:nvSpPr>
        <p:spPr>
          <a:xfrm>
            <a:off x="3138056" y="2189018"/>
            <a:ext cx="5559425" cy="1456267"/>
          </a:xfrm>
        </p:spPr>
        <p:txBody>
          <a:bodyPr>
            <a:normAutofit/>
          </a:bodyPr>
          <a:lstStyle/>
          <a:p>
            <a:r>
              <a:rPr lang="en-US" sz="8800" dirty="0">
                <a:cs typeface="Calibri Light"/>
              </a:rPr>
              <a:t>Thank </a:t>
            </a:r>
            <a:r>
              <a:rPr lang="en-US" sz="8800">
                <a:cs typeface="Calibri Light"/>
              </a:rPr>
              <a:t>you</a:t>
            </a:r>
          </a:p>
        </p:txBody>
      </p:sp>
    </p:spTree>
    <p:extLst>
      <p:ext uri="{BB962C8B-B14F-4D97-AF65-F5344CB8AC3E}">
        <p14:creationId xmlns:p14="http://schemas.microsoft.com/office/powerpoint/2010/main" val="178885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E6418-53C3-4B8F-AEE3-178C1BDFE485}"/>
              </a:ext>
            </a:extLst>
          </p:cNvPr>
          <p:cNvSpPr>
            <a:spLocks noGrp="1"/>
          </p:cNvSpPr>
          <p:nvPr>
            <p:ph type="title"/>
          </p:nvPr>
        </p:nvSpPr>
        <p:spPr>
          <a:xfrm>
            <a:off x="685799" y="1150076"/>
            <a:ext cx="3659389" cy="4557849"/>
          </a:xfrm>
        </p:spPr>
        <p:txBody>
          <a:bodyPr>
            <a:normAutofit/>
          </a:bodyPr>
          <a:lstStyle/>
          <a:p>
            <a:pPr algn="r"/>
            <a:r>
              <a:rPr lang="en-US" sz="4000">
                <a:cs typeface="Calibri Light"/>
              </a:rPr>
              <a:t>Contents</a:t>
            </a:r>
          </a:p>
        </p:txBody>
      </p:sp>
      <p:sp>
        <p:nvSpPr>
          <p:cNvPr id="3" name="Content Placeholder 2">
            <a:extLst>
              <a:ext uri="{FF2B5EF4-FFF2-40B4-BE49-F238E27FC236}">
                <a16:creationId xmlns:a16="http://schemas.microsoft.com/office/drawing/2014/main" id="{94415A0B-5664-4526-B606-10B8EE6D5BF6}"/>
              </a:ext>
            </a:extLst>
          </p:cNvPr>
          <p:cNvSpPr>
            <a:spLocks noGrp="1"/>
          </p:cNvSpPr>
          <p:nvPr>
            <p:ph idx="1"/>
          </p:nvPr>
        </p:nvSpPr>
        <p:spPr>
          <a:xfrm>
            <a:off x="4988658" y="1150076"/>
            <a:ext cx="6517543" cy="4557849"/>
          </a:xfrm>
        </p:spPr>
        <p:txBody>
          <a:bodyPr>
            <a:normAutofit/>
          </a:bodyPr>
          <a:lstStyle/>
          <a:p>
            <a:pPr>
              <a:spcAft>
                <a:spcPts val="1500"/>
              </a:spcAft>
            </a:pPr>
            <a:r>
              <a:rPr lang="en-US" sz="2200" b="1" dirty="0">
                <a:cs typeface="Calibri"/>
              </a:rPr>
              <a:t>Project Objective &amp; Scope</a:t>
            </a:r>
            <a:endParaRPr lang="en-US" sz="2200" dirty="0">
              <a:cs typeface="Calibri"/>
            </a:endParaRPr>
          </a:p>
          <a:p>
            <a:pPr>
              <a:spcAft>
                <a:spcPts val="1500"/>
              </a:spcAft>
              <a:buClr>
                <a:srgbClr val="FFFFFF"/>
              </a:buClr>
            </a:pPr>
            <a:r>
              <a:rPr lang="en-US" sz="2200" b="1" dirty="0">
                <a:cs typeface="Calibri"/>
              </a:rPr>
              <a:t>Problem and Feasibility Analysis</a:t>
            </a:r>
            <a:endParaRPr lang="en-US" sz="2200" b="1" dirty="0">
              <a:ea typeface="Calibri"/>
              <a:cs typeface="Calibri"/>
            </a:endParaRPr>
          </a:p>
          <a:p>
            <a:pPr>
              <a:spcAft>
                <a:spcPts val="1500"/>
              </a:spcAft>
            </a:pPr>
            <a:r>
              <a:rPr lang="en-US" sz="2200" b="1" dirty="0">
                <a:cs typeface="Calibri"/>
              </a:rPr>
              <a:t>Data Description</a:t>
            </a:r>
          </a:p>
          <a:p>
            <a:pPr>
              <a:spcAft>
                <a:spcPts val="1500"/>
              </a:spcAft>
            </a:pPr>
            <a:r>
              <a:rPr lang="en-US" sz="2200" b="1" dirty="0">
                <a:cs typeface="Calibri"/>
              </a:rPr>
              <a:t>Methodology</a:t>
            </a:r>
          </a:p>
          <a:p>
            <a:pPr>
              <a:spcAft>
                <a:spcPts val="1500"/>
              </a:spcAft>
              <a:buClr>
                <a:srgbClr val="FFFFFF"/>
              </a:buClr>
            </a:pPr>
            <a:r>
              <a:rPr lang="en-US" sz="2200" b="1" dirty="0">
                <a:ea typeface="Calibri"/>
                <a:cs typeface="Calibri"/>
              </a:rPr>
              <a:t>Exploratory Data Analysis</a:t>
            </a:r>
            <a:endParaRPr lang="en-US" sz="2200" b="1" dirty="0">
              <a:cs typeface="Calibri"/>
            </a:endParaRPr>
          </a:p>
          <a:p>
            <a:pPr>
              <a:spcAft>
                <a:spcPts val="1500"/>
              </a:spcAft>
            </a:pPr>
            <a:r>
              <a:rPr lang="en-US" sz="2200" b="1" dirty="0">
                <a:cs typeface="Calibri"/>
              </a:rPr>
              <a:t>Models Used</a:t>
            </a:r>
          </a:p>
          <a:p>
            <a:pPr>
              <a:spcAft>
                <a:spcPts val="1500"/>
              </a:spcAft>
              <a:buClr>
                <a:srgbClr val="FFFFFF"/>
              </a:buClr>
            </a:pPr>
            <a:r>
              <a:rPr lang="en-US" sz="2200" b="1" dirty="0">
                <a:cs typeface="Calibri"/>
              </a:rPr>
              <a:t>R2 Score and MAE Comparision</a:t>
            </a:r>
          </a:p>
          <a:p>
            <a:pPr>
              <a:spcAft>
                <a:spcPts val="1500"/>
              </a:spcAft>
            </a:pPr>
            <a:r>
              <a:rPr lang="en-US" sz="2200" b="1" dirty="0">
                <a:cs typeface="Calibri"/>
              </a:rPr>
              <a:t>Future Scope of Improvements</a:t>
            </a:r>
            <a:endParaRPr lang="en-US" sz="2200" dirty="0">
              <a:cs typeface="Calibri"/>
            </a:endParaRPr>
          </a:p>
        </p:txBody>
      </p:sp>
    </p:spTree>
    <p:extLst>
      <p:ext uri="{BB962C8B-B14F-4D97-AF65-F5344CB8AC3E}">
        <p14:creationId xmlns:p14="http://schemas.microsoft.com/office/powerpoint/2010/main" val="837381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4806A-3422-4C9B-ACD3-A558283BE27F}"/>
              </a:ext>
            </a:extLst>
          </p:cNvPr>
          <p:cNvSpPr>
            <a:spLocks noGrp="1"/>
          </p:cNvSpPr>
          <p:nvPr>
            <p:ph type="title"/>
          </p:nvPr>
        </p:nvSpPr>
        <p:spPr>
          <a:xfrm>
            <a:off x="727365" y="346364"/>
            <a:ext cx="9507971" cy="874377"/>
          </a:xfrm>
        </p:spPr>
        <p:txBody>
          <a:bodyPr/>
          <a:lstStyle/>
          <a:p>
            <a:pPr algn="ctr"/>
            <a:r>
              <a:rPr lang="en-US" sz="3900" dirty="0">
                <a:cs typeface="Calibri Light"/>
              </a:rPr>
              <a:t>Project objective &amp; scope</a:t>
            </a:r>
          </a:p>
        </p:txBody>
      </p:sp>
      <p:sp>
        <p:nvSpPr>
          <p:cNvPr id="3" name="Content Placeholder 2">
            <a:extLst>
              <a:ext uri="{FF2B5EF4-FFF2-40B4-BE49-F238E27FC236}">
                <a16:creationId xmlns:a16="http://schemas.microsoft.com/office/drawing/2014/main" id="{8E469D8D-569E-4C22-83AA-F97FD7EEC776}"/>
              </a:ext>
            </a:extLst>
          </p:cNvPr>
          <p:cNvSpPr>
            <a:spLocks noGrp="1"/>
          </p:cNvSpPr>
          <p:nvPr>
            <p:ph idx="1"/>
          </p:nvPr>
        </p:nvSpPr>
        <p:spPr>
          <a:xfrm>
            <a:off x="685801" y="1213813"/>
            <a:ext cx="10616334" cy="5394805"/>
          </a:xfrm>
        </p:spPr>
        <p:txBody>
          <a:bodyPr>
            <a:normAutofit lnSpcReduction="10000"/>
          </a:bodyPr>
          <a:lstStyle/>
          <a:p>
            <a:pPr marL="0" indent="0">
              <a:lnSpc>
                <a:spcPct val="125000"/>
              </a:lnSpc>
              <a:spcAft>
                <a:spcPts val="1500"/>
              </a:spcAft>
              <a:buNone/>
            </a:pPr>
            <a:r>
              <a:rPr lang="en-US" sz="2200" b="1" dirty="0">
                <a:solidFill>
                  <a:schemeClr val="tx1"/>
                </a:solidFill>
                <a:ea typeface="+mn-lt"/>
                <a:cs typeface="+mn-lt"/>
              </a:rPr>
              <a:t>Objective:</a:t>
            </a:r>
          </a:p>
          <a:p>
            <a:pPr>
              <a:lnSpc>
                <a:spcPct val="125000"/>
              </a:lnSpc>
              <a:spcAft>
                <a:spcPts val="1500"/>
              </a:spcAft>
            </a:pPr>
            <a:r>
              <a:rPr lang="en-US" sz="2200" b="1" dirty="0">
                <a:solidFill>
                  <a:schemeClr val="tx1"/>
                </a:solidFill>
                <a:ea typeface="+mn-lt"/>
                <a:cs typeface="+mn-lt"/>
              </a:rPr>
              <a:t>Given :</a:t>
            </a:r>
            <a:r>
              <a:rPr lang="en-US" sz="2100" dirty="0">
                <a:solidFill>
                  <a:schemeClr val="tx1"/>
                </a:solidFill>
                <a:ea typeface="+mn-lt"/>
                <a:cs typeface="+mn-lt"/>
              </a:rPr>
              <a:t> A small laptop features and prices dataset taken from Kaggle (contains training and test data).</a:t>
            </a:r>
            <a:endParaRPr lang="en-US" sz="2100">
              <a:solidFill>
                <a:schemeClr val="tx1"/>
              </a:solidFill>
              <a:cs typeface="Calibri" panose="020F0502020204030204"/>
            </a:endParaRPr>
          </a:p>
          <a:p>
            <a:pPr>
              <a:lnSpc>
                <a:spcPct val="125000"/>
              </a:lnSpc>
              <a:spcAft>
                <a:spcPts val="1500"/>
              </a:spcAft>
            </a:pPr>
            <a:r>
              <a:rPr lang="en-US" sz="2200" b="1" dirty="0">
                <a:solidFill>
                  <a:schemeClr val="tx1"/>
                </a:solidFill>
                <a:ea typeface="+mn-lt"/>
                <a:cs typeface="+mn-lt"/>
              </a:rPr>
              <a:t>Goal :</a:t>
            </a:r>
            <a:r>
              <a:rPr lang="en-US" sz="2100" dirty="0">
                <a:solidFill>
                  <a:schemeClr val="tx1"/>
                </a:solidFill>
                <a:ea typeface="+mn-lt"/>
                <a:cs typeface="+mn-lt"/>
              </a:rPr>
              <a:t> To Predict the price of a laptop based upon given data.</a:t>
            </a:r>
          </a:p>
          <a:p>
            <a:pPr>
              <a:lnSpc>
                <a:spcPct val="125000"/>
              </a:lnSpc>
              <a:spcAft>
                <a:spcPts val="1500"/>
              </a:spcAft>
            </a:pPr>
            <a:r>
              <a:rPr lang="en-US" sz="2200" b="1" dirty="0">
                <a:solidFill>
                  <a:schemeClr val="tx1"/>
                </a:solidFill>
                <a:ea typeface="+mn-lt"/>
                <a:cs typeface="+mn-lt"/>
              </a:rPr>
              <a:t>Finally :</a:t>
            </a:r>
            <a:r>
              <a:rPr lang="en-US" sz="2100" dirty="0">
                <a:solidFill>
                  <a:schemeClr val="tx1"/>
                </a:solidFill>
                <a:ea typeface="+mn-lt"/>
                <a:cs typeface="+mn-lt"/>
              </a:rPr>
              <a:t> Apply on the test dataset and compare the differences in the results.</a:t>
            </a:r>
          </a:p>
          <a:p>
            <a:pPr marL="0" indent="0">
              <a:lnSpc>
                <a:spcPct val="125000"/>
              </a:lnSpc>
              <a:spcAft>
                <a:spcPts val="1500"/>
              </a:spcAft>
              <a:buNone/>
            </a:pPr>
            <a:r>
              <a:rPr lang="en-US" sz="2200" b="1" dirty="0">
                <a:solidFill>
                  <a:schemeClr val="tx1"/>
                </a:solidFill>
                <a:ea typeface="+mn-lt"/>
                <a:cs typeface="+mn-lt"/>
              </a:rPr>
              <a:t>Scope :</a:t>
            </a:r>
          </a:p>
          <a:p>
            <a:r>
              <a:rPr lang="en-US" sz="2100" dirty="0">
                <a:solidFill>
                  <a:srgbClr val="E3E3E3"/>
                </a:solidFill>
                <a:ea typeface="+mn-lt"/>
                <a:cs typeface="+mn-lt"/>
              </a:rPr>
              <a:t>Train the model to identify patterns between features and price.</a:t>
            </a:r>
            <a:endParaRPr lang="en-US" sz="2100" dirty="0">
              <a:ea typeface="+mn-lt"/>
              <a:cs typeface="+mn-lt"/>
            </a:endParaRPr>
          </a:p>
          <a:p>
            <a:pPr>
              <a:buClr>
                <a:srgbClr val="FFFFFF"/>
              </a:buClr>
            </a:pPr>
            <a:endParaRPr lang="en-US" sz="2100" dirty="0">
              <a:ea typeface="+mn-lt"/>
              <a:cs typeface="+mn-lt"/>
            </a:endParaRPr>
          </a:p>
          <a:p>
            <a:r>
              <a:rPr lang="en-US" sz="2100" dirty="0">
                <a:ea typeface="+mn-lt"/>
                <a:cs typeface="+mn-lt"/>
              </a:rPr>
              <a:t>.</a:t>
            </a:r>
            <a:r>
              <a:rPr lang="en-US" sz="2100" dirty="0">
                <a:solidFill>
                  <a:srgbClr val="E3E3E3"/>
                </a:solidFill>
                <a:ea typeface="+mn-lt"/>
                <a:cs typeface="+mn-lt"/>
              </a:rPr>
              <a:t>Utilize a dataset containing historical laptop data with features like brand, RAM size, storage, and market prices</a:t>
            </a:r>
            <a:endParaRPr lang="en-US" sz="2100" dirty="0"/>
          </a:p>
        </p:txBody>
      </p:sp>
    </p:spTree>
    <p:extLst>
      <p:ext uri="{BB962C8B-B14F-4D97-AF65-F5344CB8AC3E}">
        <p14:creationId xmlns:p14="http://schemas.microsoft.com/office/powerpoint/2010/main" val="266745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01477-B58F-864F-0526-C1FC4FB64D47}"/>
              </a:ext>
            </a:extLst>
          </p:cNvPr>
          <p:cNvSpPr>
            <a:spLocks noGrp="1"/>
          </p:cNvSpPr>
          <p:nvPr>
            <p:ph type="title"/>
          </p:nvPr>
        </p:nvSpPr>
        <p:spPr/>
        <p:txBody>
          <a:bodyPr/>
          <a:lstStyle/>
          <a:p>
            <a:r>
              <a:rPr lang="en-GB" dirty="0">
                <a:cs typeface="Calibri Light"/>
              </a:rPr>
              <a:t>Problem and feasibility analysis</a:t>
            </a:r>
            <a:endParaRPr lang="en-GB" dirty="0"/>
          </a:p>
        </p:txBody>
      </p:sp>
      <p:sp>
        <p:nvSpPr>
          <p:cNvPr id="3" name="Content Placeholder 2">
            <a:extLst>
              <a:ext uri="{FF2B5EF4-FFF2-40B4-BE49-F238E27FC236}">
                <a16:creationId xmlns:a16="http://schemas.microsoft.com/office/drawing/2014/main" id="{AB3B9367-01EE-C327-D0F4-888D594913A2}"/>
              </a:ext>
            </a:extLst>
          </p:cNvPr>
          <p:cNvSpPr>
            <a:spLocks noGrp="1"/>
          </p:cNvSpPr>
          <p:nvPr>
            <p:ph idx="1"/>
          </p:nvPr>
        </p:nvSpPr>
        <p:spPr/>
        <p:txBody>
          <a:bodyPr/>
          <a:lstStyle/>
          <a:p>
            <a:r>
              <a:rPr lang="en-US" sz="2400" b="1" dirty="0">
                <a:ea typeface="+mn-lt"/>
                <a:cs typeface="+mn-lt"/>
              </a:rPr>
              <a:t>Problem</a:t>
            </a:r>
            <a:r>
              <a:rPr lang="en-US" sz="2000" dirty="0">
                <a:ea typeface="+mn-lt"/>
                <a:cs typeface="+mn-lt"/>
              </a:rPr>
              <a:t> : Accurately determining laptop prices can be a challenge due to several factors. Market trends can fluctuate rapidly, and the value proposition of a laptop depends on the intricate interplay of various hardware specifications like processor brand, RAM size, storage capacity, and display technology. Traditional methods for price estimation might not effectively capture these nuanced relationships between features and price.</a:t>
            </a:r>
            <a:endParaRPr lang="en-GB" sz="2000" dirty="0">
              <a:cs typeface="Calibri" panose="020F0502020204030204"/>
            </a:endParaRPr>
          </a:p>
          <a:p>
            <a:pPr>
              <a:buClr>
                <a:srgbClr val="FFFFFF"/>
              </a:buClr>
            </a:pPr>
            <a:r>
              <a:rPr lang="en-US" sz="2400" b="1" dirty="0">
                <a:ea typeface="+mn-lt"/>
                <a:cs typeface="+mn-lt"/>
              </a:rPr>
              <a:t>Solution</a:t>
            </a:r>
            <a:r>
              <a:rPr lang="en-US" sz="2000" dirty="0">
                <a:ea typeface="+mn-lt"/>
                <a:cs typeface="+mn-lt"/>
              </a:rPr>
              <a:t> : Machine learning offers a data-driven approach to price prediction. By </a:t>
            </a:r>
            <a:r>
              <a:rPr lang="en-US" sz="2000" err="1">
                <a:ea typeface="+mn-lt"/>
                <a:cs typeface="+mn-lt"/>
              </a:rPr>
              <a:t>analysing</a:t>
            </a:r>
            <a:r>
              <a:rPr lang="en-US" sz="2000" dirty="0">
                <a:ea typeface="+mn-lt"/>
                <a:cs typeface="+mn-lt"/>
              </a:rPr>
              <a:t> historical data containing laptop specifications alongside their corresponding market prices, the model can identify patterns and relationships between features. This knowledge can then be used to predict prices for new laptops with similar configurations.</a:t>
            </a:r>
            <a:endParaRPr lang="en-GB" sz="2000" dirty="0">
              <a:cs typeface="Calibri"/>
            </a:endParaRPr>
          </a:p>
          <a:p>
            <a:pPr>
              <a:buClr>
                <a:srgbClr val="FFFFFF"/>
              </a:buClr>
            </a:pPr>
            <a:endParaRPr lang="en-GB" dirty="0">
              <a:cs typeface="Calibri"/>
            </a:endParaRPr>
          </a:p>
        </p:txBody>
      </p:sp>
    </p:spTree>
    <p:extLst>
      <p:ext uri="{BB962C8B-B14F-4D97-AF65-F5344CB8AC3E}">
        <p14:creationId xmlns:p14="http://schemas.microsoft.com/office/powerpoint/2010/main" val="3116836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AEBC81-0399-FE68-7B05-743D3DD897EB}"/>
              </a:ext>
            </a:extLst>
          </p:cNvPr>
          <p:cNvSpPr txBox="1"/>
          <p:nvPr/>
        </p:nvSpPr>
        <p:spPr>
          <a:xfrm>
            <a:off x="455655" y="2785419"/>
            <a:ext cx="1127554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dirty="0">
                <a:latin typeface="Calibri"/>
                <a:ea typeface="Arial Rounded MT Bold"/>
                <a:cs typeface="Arial Rounded MT Bold"/>
              </a:rPr>
              <a:t>Feasibility </a:t>
            </a:r>
            <a:r>
              <a:rPr lang="en-US" sz="2400" dirty="0">
                <a:latin typeface="Calibri"/>
                <a:ea typeface="Arial Rounded MT Bold"/>
                <a:cs typeface="Arial Rounded MT Bold"/>
              </a:rPr>
              <a:t>: Machine learning has been successfully applied for price prediction tasks in various domains, demonstrating its potential for this project. The availability of relevant laptop specification data and the existence of suitable machine learning algorithms make this approach feasible for laptop price prediction</a:t>
            </a:r>
            <a:r>
              <a:rPr lang="en-US" sz="2400" b="1" dirty="0">
                <a:latin typeface="Calibri"/>
                <a:ea typeface="Arial Rounded MT Bold"/>
                <a:cs typeface="Arial Rounded MT Bold"/>
              </a:rPr>
              <a:t>.</a:t>
            </a:r>
            <a:endParaRPr lang="en-GB" sz="2400" dirty="0">
              <a:latin typeface="Calibri"/>
            </a:endParaRPr>
          </a:p>
        </p:txBody>
      </p:sp>
    </p:spTree>
    <p:extLst>
      <p:ext uri="{BB962C8B-B14F-4D97-AF65-F5344CB8AC3E}">
        <p14:creationId xmlns:p14="http://schemas.microsoft.com/office/powerpoint/2010/main" val="2717225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4806A-3422-4C9B-ACD3-A558283BE27F}"/>
              </a:ext>
            </a:extLst>
          </p:cNvPr>
          <p:cNvSpPr>
            <a:spLocks noGrp="1"/>
          </p:cNvSpPr>
          <p:nvPr>
            <p:ph type="title"/>
          </p:nvPr>
        </p:nvSpPr>
        <p:spPr>
          <a:xfrm>
            <a:off x="7865806" y="643463"/>
            <a:ext cx="3706762" cy="1608124"/>
          </a:xfrm>
        </p:spPr>
        <p:txBody>
          <a:bodyPr>
            <a:normAutofit/>
          </a:bodyPr>
          <a:lstStyle/>
          <a:p>
            <a:r>
              <a:rPr lang="en-US">
                <a:cs typeface="Calibri Light"/>
              </a:rPr>
              <a:t>Data description</a:t>
            </a:r>
          </a:p>
        </p:txBody>
      </p:sp>
      <p:pic>
        <p:nvPicPr>
          <p:cNvPr id="3" name="Picture 2" descr="A white text with black text&#10;&#10;Description automatically generated">
            <a:extLst>
              <a:ext uri="{FF2B5EF4-FFF2-40B4-BE49-F238E27FC236}">
                <a16:creationId xmlns:a16="http://schemas.microsoft.com/office/drawing/2014/main" id="{5DBAAA50-BF86-CF4D-C14D-0FD5403C3E64}"/>
              </a:ext>
            </a:extLst>
          </p:cNvPr>
          <p:cNvPicPr>
            <a:picLocks noChangeAspect="1"/>
          </p:cNvPicPr>
          <p:nvPr/>
        </p:nvPicPr>
        <p:blipFill>
          <a:blip r:embed="rId3"/>
          <a:stretch>
            <a:fillRect/>
          </a:stretch>
        </p:blipFill>
        <p:spPr>
          <a:xfrm>
            <a:off x="153607" y="1105392"/>
            <a:ext cx="7507477" cy="435169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9" name="Content Placeholder 8">
            <a:extLst>
              <a:ext uri="{FF2B5EF4-FFF2-40B4-BE49-F238E27FC236}">
                <a16:creationId xmlns:a16="http://schemas.microsoft.com/office/drawing/2014/main" id="{30685BFC-F818-402E-844D-FCCDF6BB9E51}"/>
              </a:ext>
            </a:extLst>
          </p:cNvPr>
          <p:cNvSpPr>
            <a:spLocks noGrp="1"/>
          </p:cNvSpPr>
          <p:nvPr>
            <p:ph idx="1"/>
          </p:nvPr>
        </p:nvSpPr>
        <p:spPr>
          <a:xfrm>
            <a:off x="7865806" y="2251587"/>
            <a:ext cx="3706762" cy="3972232"/>
          </a:xfrm>
        </p:spPr>
        <p:txBody>
          <a:bodyPr>
            <a:normAutofit/>
          </a:bodyPr>
          <a:lstStyle/>
          <a:p>
            <a:pPr marL="0" indent="0">
              <a:buNone/>
            </a:pPr>
            <a:r>
              <a:rPr lang="en-US">
                <a:cs typeface="Calibri" panose="020F0502020204030204"/>
              </a:rPr>
              <a:t>The description of the data with type and description of each Attribute is given/shown in the table.</a:t>
            </a:r>
          </a:p>
        </p:txBody>
      </p:sp>
    </p:spTree>
    <p:extLst>
      <p:ext uri="{BB962C8B-B14F-4D97-AF65-F5344CB8AC3E}">
        <p14:creationId xmlns:p14="http://schemas.microsoft.com/office/powerpoint/2010/main" val="3217935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D5556-8BF2-4C67-845D-C1F20669FD40}"/>
              </a:ext>
            </a:extLst>
          </p:cNvPr>
          <p:cNvSpPr>
            <a:spLocks noGrp="1"/>
          </p:cNvSpPr>
          <p:nvPr>
            <p:ph type="title"/>
          </p:nvPr>
        </p:nvSpPr>
        <p:spPr>
          <a:xfrm>
            <a:off x="-4312" y="2063391"/>
            <a:ext cx="3455598" cy="1651000"/>
          </a:xfrm>
        </p:spPr>
        <p:txBody>
          <a:bodyPr anchor="b">
            <a:normAutofit/>
          </a:bodyPr>
          <a:lstStyle/>
          <a:p>
            <a:r>
              <a:rPr lang="en-US" sz="3900" dirty="0">
                <a:cs typeface="Calibri Light"/>
              </a:rPr>
              <a:t>Methodology</a:t>
            </a:r>
            <a:endParaRPr lang="en-US" sz="2400">
              <a:cs typeface="Calibri Light" panose="020F0302020204030204"/>
            </a:endParaRPr>
          </a:p>
        </p:txBody>
      </p:sp>
      <p:pic>
        <p:nvPicPr>
          <p:cNvPr id="7" name="Picture 4">
            <a:extLst>
              <a:ext uri="{FF2B5EF4-FFF2-40B4-BE49-F238E27FC236}">
                <a16:creationId xmlns:a16="http://schemas.microsoft.com/office/drawing/2014/main" id="{BCDE4AC8-588C-40CD-8249-920289D9A9A0}"/>
              </a:ext>
            </a:extLst>
          </p:cNvPr>
          <p:cNvPicPr>
            <a:picLocks noChangeAspect="1"/>
          </p:cNvPicPr>
          <p:nvPr/>
        </p:nvPicPr>
        <p:blipFill>
          <a:blip r:embed="rId3">
            <a:alphaModFix/>
          </a:blip>
          <a:srcRect/>
          <a:stretch/>
        </p:blipFill>
        <p:spPr>
          <a:xfrm>
            <a:off x="3357833" y="700088"/>
            <a:ext cx="8652714" cy="542242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50000"/>
              </a:srgbClr>
            </a:outerShdw>
          </a:effectLst>
        </p:spPr>
      </p:pic>
    </p:spTree>
    <p:extLst>
      <p:ext uri="{BB962C8B-B14F-4D97-AF65-F5344CB8AC3E}">
        <p14:creationId xmlns:p14="http://schemas.microsoft.com/office/powerpoint/2010/main" val="155549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42E42-F8A9-0B3C-9CC5-E5CB5B437B67}"/>
              </a:ext>
            </a:extLst>
          </p:cNvPr>
          <p:cNvSpPr>
            <a:spLocks noGrp="1"/>
          </p:cNvSpPr>
          <p:nvPr>
            <p:ph type="title"/>
          </p:nvPr>
        </p:nvSpPr>
        <p:spPr>
          <a:xfrm>
            <a:off x="825909" y="808055"/>
            <a:ext cx="3979205" cy="1453363"/>
          </a:xfrm>
        </p:spPr>
        <p:txBody>
          <a:bodyPr>
            <a:normAutofit/>
          </a:bodyPr>
          <a:lstStyle/>
          <a:p>
            <a:r>
              <a:rPr lang="en-US" dirty="0">
                <a:ea typeface="Calibri Light"/>
                <a:cs typeface="Calibri Light"/>
              </a:rPr>
              <a:t>Exploratory data analysis</a:t>
            </a:r>
            <a:endParaRPr lang="en-US" dirty="0"/>
          </a:p>
        </p:txBody>
      </p:sp>
      <p:sp>
        <p:nvSpPr>
          <p:cNvPr id="3" name="Content Placeholder 2">
            <a:extLst>
              <a:ext uri="{FF2B5EF4-FFF2-40B4-BE49-F238E27FC236}">
                <a16:creationId xmlns:a16="http://schemas.microsoft.com/office/drawing/2014/main" id="{858BD305-6F16-B033-8BCB-9675FD2AC6DA}"/>
              </a:ext>
            </a:extLst>
          </p:cNvPr>
          <p:cNvSpPr>
            <a:spLocks noGrp="1"/>
          </p:cNvSpPr>
          <p:nvPr>
            <p:ph idx="1"/>
          </p:nvPr>
        </p:nvSpPr>
        <p:spPr>
          <a:xfrm>
            <a:off x="802178" y="2261420"/>
            <a:ext cx="4002936" cy="3637935"/>
          </a:xfrm>
        </p:spPr>
        <p:txBody>
          <a:bodyPr>
            <a:normAutofit/>
          </a:bodyPr>
          <a:lstStyle/>
          <a:p>
            <a:r>
              <a:rPr lang="en-US" dirty="0">
                <a:ea typeface="Calibri"/>
                <a:cs typeface="Calibri"/>
              </a:rPr>
              <a:t>In EDA, We tried to find out the relationship between each variables through bar plots, scatter plots </a:t>
            </a:r>
            <a:r>
              <a:rPr lang="en-US" dirty="0" err="1">
                <a:ea typeface="Calibri"/>
                <a:cs typeface="Calibri"/>
              </a:rPr>
              <a:t>etc</a:t>
            </a:r>
            <a:endParaRPr lang="en-US" dirty="0">
              <a:ea typeface="Calibri"/>
              <a:cs typeface="Calibri"/>
            </a:endParaRPr>
          </a:p>
          <a:p>
            <a:pPr>
              <a:buClr>
                <a:srgbClr val="FFFFFF"/>
              </a:buClr>
            </a:pPr>
            <a:r>
              <a:rPr lang="en-US" dirty="0">
                <a:ea typeface="Calibri"/>
                <a:cs typeface="Calibri"/>
              </a:rPr>
              <a:t>There are two types of analysis we did:</a:t>
            </a:r>
            <a:endParaRPr lang="en-US" dirty="0"/>
          </a:p>
          <a:p>
            <a:pPr lvl="1">
              <a:buClr>
                <a:srgbClr val="FFFFFF"/>
              </a:buClr>
              <a:buFont typeface="Courier New"/>
              <a:buChar char="o"/>
            </a:pPr>
            <a:r>
              <a:rPr lang="en-US" dirty="0">
                <a:ea typeface="Calibri"/>
                <a:cs typeface="Calibri"/>
              </a:rPr>
              <a:t>Univariate Analysis : Found out the relationship of features with density and counts</a:t>
            </a:r>
          </a:p>
          <a:p>
            <a:pPr lvl="1">
              <a:buClr>
                <a:srgbClr val="FFFFFF"/>
              </a:buClr>
              <a:buFont typeface="Courier New"/>
              <a:buChar char="o"/>
            </a:pPr>
            <a:r>
              <a:rPr lang="en-US" dirty="0">
                <a:ea typeface="Calibri"/>
                <a:cs typeface="Calibri"/>
              </a:rPr>
              <a:t>Multivariate Analysis : Found out the relationship between two or more features using heatmaps, correlation coefficients, scatterplots </a:t>
            </a:r>
            <a:r>
              <a:rPr lang="en-US" dirty="0" err="1">
                <a:ea typeface="Calibri"/>
                <a:cs typeface="Calibri"/>
              </a:rPr>
              <a:t>etc</a:t>
            </a:r>
          </a:p>
        </p:txBody>
      </p:sp>
      <p:pic>
        <p:nvPicPr>
          <p:cNvPr id="4" name="Picture 3" descr="A white screen with black text&#10;&#10;Description automatically generated">
            <a:extLst>
              <a:ext uri="{FF2B5EF4-FFF2-40B4-BE49-F238E27FC236}">
                <a16:creationId xmlns:a16="http://schemas.microsoft.com/office/drawing/2014/main" id="{1F0CCDE9-036F-43C6-5B31-258FDB15A0B3}"/>
              </a:ext>
            </a:extLst>
          </p:cNvPr>
          <p:cNvPicPr>
            <a:picLocks noChangeAspect="1"/>
          </p:cNvPicPr>
          <p:nvPr/>
        </p:nvPicPr>
        <p:blipFill>
          <a:blip r:embed="rId3"/>
          <a:stretch>
            <a:fillRect/>
          </a:stretch>
        </p:blipFill>
        <p:spPr>
          <a:xfrm>
            <a:off x="5289752" y="1222019"/>
            <a:ext cx="6095593" cy="425173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5" name="TextBox 4">
            <a:extLst>
              <a:ext uri="{FF2B5EF4-FFF2-40B4-BE49-F238E27FC236}">
                <a16:creationId xmlns:a16="http://schemas.microsoft.com/office/drawing/2014/main" id="{65C09DF5-1ABE-0B96-32B0-C7D62ED614AD}"/>
              </a:ext>
            </a:extLst>
          </p:cNvPr>
          <p:cNvSpPr txBox="1"/>
          <p:nvPr/>
        </p:nvSpPr>
        <p:spPr>
          <a:xfrm>
            <a:off x="5497286" y="5810250"/>
            <a:ext cx="57013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Correlation of each features with Price (Target Value)</a:t>
            </a:r>
            <a:endParaRPr lang="en-US" dirty="0"/>
          </a:p>
        </p:txBody>
      </p:sp>
    </p:spTree>
    <p:extLst>
      <p:ext uri="{BB962C8B-B14F-4D97-AF65-F5344CB8AC3E}">
        <p14:creationId xmlns:p14="http://schemas.microsoft.com/office/powerpoint/2010/main" val="4012900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E0653F4A-8A1E-4A01-8D70-ABF6D0EE8E59}"/>
              </a:ext>
            </a:extLst>
          </p:cNvPr>
          <p:cNvPicPr>
            <a:picLocks noChangeAspect="1"/>
          </p:cNvPicPr>
          <p:nvPr/>
        </p:nvPicPr>
        <p:blipFill rotWithShape="1">
          <a:blip r:embed="rId3">
            <a:alphaModFix amt="20000"/>
          </a:blip>
          <a:srcRect t="3458" b="14124"/>
          <a:stretch/>
        </p:blipFill>
        <p:spPr>
          <a:xfrm>
            <a:off x="20" y="10"/>
            <a:ext cx="12191980" cy="6857990"/>
          </a:xfrm>
          <a:prstGeom prst="rect">
            <a:avLst/>
          </a:prstGeom>
        </p:spPr>
      </p:pic>
      <p:sp>
        <p:nvSpPr>
          <p:cNvPr id="2" name="Title 1">
            <a:extLst>
              <a:ext uri="{FF2B5EF4-FFF2-40B4-BE49-F238E27FC236}">
                <a16:creationId xmlns:a16="http://schemas.microsoft.com/office/drawing/2014/main" id="{0FB37083-34B9-497C-8F60-370649DEC510}"/>
              </a:ext>
            </a:extLst>
          </p:cNvPr>
          <p:cNvSpPr>
            <a:spLocks noGrp="1"/>
          </p:cNvSpPr>
          <p:nvPr>
            <p:ph type="title"/>
          </p:nvPr>
        </p:nvSpPr>
        <p:spPr>
          <a:xfrm>
            <a:off x="542027" y="149525"/>
            <a:ext cx="10131425" cy="1456267"/>
          </a:xfrm>
        </p:spPr>
        <p:txBody>
          <a:bodyPr>
            <a:normAutofit/>
          </a:bodyPr>
          <a:lstStyle/>
          <a:p>
            <a:r>
              <a:rPr lang="en-US">
                <a:cs typeface="Calibri Light"/>
              </a:rPr>
              <a:t>ModelS used</a:t>
            </a:r>
          </a:p>
        </p:txBody>
      </p:sp>
      <p:sp>
        <p:nvSpPr>
          <p:cNvPr id="3" name="Content Placeholder 2">
            <a:extLst>
              <a:ext uri="{FF2B5EF4-FFF2-40B4-BE49-F238E27FC236}">
                <a16:creationId xmlns:a16="http://schemas.microsoft.com/office/drawing/2014/main" id="{7C5707DC-7594-432C-8CEF-AF03A1348BF3}"/>
              </a:ext>
            </a:extLst>
          </p:cNvPr>
          <p:cNvSpPr>
            <a:spLocks noGrp="1"/>
          </p:cNvSpPr>
          <p:nvPr>
            <p:ph idx="1"/>
          </p:nvPr>
        </p:nvSpPr>
        <p:spPr>
          <a:xfrm>
            <a:off x="4395159" y="2098935"/>
            <a:ext cx="3906029" cy="3649133"/>
          </a:xfrm>
        </p:spPr>
        <p:txBody>
          <a:bodyPr>
            <a:normAutofit/>
          </a:bodyPr>
          <a:lstStyle/>
          <a:p>
            <a:pPr marL="0" indent="0">
              <a:buNone/>
            </a:pPr>
            <a:r>
              <a:rPr lang="en-US" dirty="0">
                <a:cs typeface="Calibri" panose="020F0502020204030204"/>
              </a:rPr>
              <a:t>The Machine Learning models used for this project are:</a:t>
            </a:r>
          </a:p>
          <a:p>
            <a:r>
              <a:rPr lang="en-US" dirty="0">
                <a:cs typeface="Calibri" panose="020F0502020204030204"/>
              </a:rPr>
              <a:t>K – NN </a:t>
            </a:r>
            <a:endParaRPr lang="en-US">
              <a:ea typeface="Calibri"/>
              <a:cs typeface="Calibri" panose="020F0502020204030204"/>
            </a:endParaRPr>
          </a:p>
          <a:p>
            <a:r>
              <a:rPr lang="en-US" dirty="0">
                <a:cs typeface="Calibri" panose="020F0502020204030204"/>
              </a:rPr>
              <a:t>Regression ( Linear )</a:t>
            </a:r>
            <a:endParaRPr lang="en-US" dirty="0">
              <a:ea typeface="Calibri" panose="020F0502020204030204"/>
              <a:cs typeface="Calibri" panose="020F0502020204030204"/>
            </a:endParaRPr>
          </a:p>
          <a:p>
            <a:r>
              <a:rPr lang="en-US" dirty="0">
                <a:cs typeface="Calibri" panose="020F0502020204030204"/>
              </a:rPr>
              <a:t>Decision Tree</a:t>
            </a:r>
          </a:p>
          <a:p>
            <a:pPr>
              <a:buClr>
                <a:srgbClr val="FFFFFF"/>
              </a:buClr>
            </a:pPr>
            <a:r>
              <a:rPr lang="en-US" dirty="0">
                <a:ea typeface="Calibri" panose="020F0502020204030204"/>
                <a:cs typeface="Calibri" panose="020F0502020204030204"/>
              </a:rPr>
              <a:t>Random Forest</a:t>
            </a:r>
          </a:p>
        </p:txBody>
      </p:sp>
    </p:spTree>
    <p:extLst>
      <p:ext uri="{BB962C8B-B14F-4D97-AF65-F5344CB8AC3E}">
        <p14:creationId xmlns:p14="http://schemas.microsoft.com/office/powerpoint/2010/main" val="4130534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86</TotalTime>
  <Words>518</Words>
  <Application>Microsoft Office PowerPoint</Application>
  <PresentationFormat>Widescreen</PresentationFormat>
  <Paragraphs>100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Celestial</vt:lpstr>
      <vt:lpstr>Laptop price prediction</vt:lpstr>
      <vt:lpstr>Contents</vt:lpstr>
      <vt:lpstr>Project objective &amp; scope</vt:lpstr>
      <vt:lpstr>Problem and feasibility analysis</vt:lpstr>
      <vt:lpstr>PowerPoint Presentation</vt:lpstr>
      <vt:lpstr>Data description</vt:lpstr>
      <vt:lpstr>Methodology</vt:lpstr>
      <vt:lpstr>Exploratory data analysis</vt:lpstr>
      <vt:lpstr>ModelS used</vt:lpstr>
      <vt:lpstr>K – nn  Regression</vt:lpstr>
      <vt:lpstr>Linear regression</vt:lpstr>
      <vt:lpstr>Decision tree</vt:lpstr>
      <vt:lpstr>Random Forest</vt:lpstr>
      <vt:lpstr>R2 Score comparison</vt:lpstr>
      <vt:lpstr>Mean absolute error comparison</vt:lpstr>
      <vt:lpstr>Future scope of improvements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Debaleen Das Spandan</dc:creator>
  <cp:lastModifiedBy>Debaleen Das Spandan</cp:lastModifiedBy>
  <cp:revision>1496</cp:revision>
  <dcterms:created xsi:type="dcterms:W3CDTF">2014-09-12T02:08:24Z</dcterms:created>
  <dcterms:modified xsi:type="dcterms:W3CDTF">2024-05-26T04:49:27Z</dcterms:modified>
</cp:coreProperties>
</file>