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E4DD-B808-59FB-378A-8750B7D67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AD25C-8F80-6CE9-DEA3-7E62C8033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F8341-A8FA-B1FA-7031-C2001609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EF48-58EA-41F9-945C-3BB57862FF6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8A02-F2C9-6230-6356-869BD35C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164B-6254-D25F-7BA8-8CB9035C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50CE-BBD3-4DC5-9354-73948EC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C564-1110-3504-45AF-4E5DAB36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A0A5C-645F-7345-8699-115F00509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0F987-07C5-7168-2C83-9B6DAC4B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EF48-58EA-41F9-945C-3BB57862FF6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0322-B77B-8F60-0AF9-46419AEA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76808-19B4-2EFE-3412-30327EF4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50CE-BBD3-4DC5-9354-73948EC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2BDDE-63CA-FDED-1B00-2F0017D59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4A05A-B2AD-87DD-B035-36E6AD96F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A4552-EC73-83CF-1BD7-796B6F57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EF48-58EA-41F9-945C-3BB57862FF6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99AEA-A3E2-FE03-7B92-EF853C26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4A715-9C1E-78EC-C9E0-3D32445E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50CE-BBD3-4DC5-9354-73948EC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1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2C72-8767-4A7C-268A-3F4C1233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56FC-5319-B5B3-53FD-413037E7F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8866B-F594-6C93-0824-60093F5A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EF48-58EA-41F9-945C-3BB57862FF6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EAF21-65CB-6975-729B-D6AEEB8F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8205-9571-949D-ADF3-B9FFF51A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50CE-BBD3-4DC5-9354-73948EC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5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52EE-698A-86E6-3E0C-90277AC5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64A08-AFA5-8495-BD0F-E33AA9BF1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4A69-CE69-752B-2B37-B6350631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EF48-58EA-41F9-945C-3BB57862FF6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AF64D-6230-E2CF-A81F-4E08BA43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53D4F-D3EF-45EE-EC14-44E94E80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50CE-BBD3-4DC5-9354-73948EC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97B2-9EFF-872A-E417-29B625FF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08A04-E353-656C-14FB-3F82AF988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D365E-78D2-A8D6-8350-50F3A24D8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EE3C5-7ADB-226C-407B-907DC6A3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EF48-58EA-41F9-945C-3BB57862FF6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EC1D0-6000-B08C-FF9B-B474E6ED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2C47E-BF21-9F17-F015-D13DFAD3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50CE-BBD3-4DC5-9354-73948EC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6E25-B130-4342-8EA5-2C29EEA9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051FB-01F5-DF7C-9362-1DD0FADA6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5E019-C0BA-515F-5A08-A585F86DB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43223-532D-48F1-A0BF-B619275C2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01073-35F5-23F7-4A3A-6FBAED018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2EACE-DAC6-6159-D763-2A1340C4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EF48-58EA-41F9-945C-3BB57862FF6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700E4-39BF-5467-408C-36176D11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4E469-980B-C72D-9F32-ACE0A432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50CE-BBD3-4DC5-9354-73948EC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2885-E2CE-19E4-19C7-66D5BB32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9C84F-874D-2C1E-1CE3-DB525392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EF48-58EA-41F9-945C-3BB57862FF6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DB762-7C4E-A256-46EF-7335BADC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FAF0C-1296-8C49-1995-0F52C3F9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50CE-BBD3-4DC5-9354-73948EC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3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63A6D-8455-4232-B5FE-EDE7C988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EF48-58EA-41F9-945C-3BB57862FF6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D5DBF-44ED-ED28-8E56-9A5FEC31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2D5A4-D497-3FF1-3CE3-59D6392E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50CE-BBD3-4DC5-9354-73948EC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6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FCCF-07A2-43A3-CB28-14E20FF6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51B4-9DF0-9967-4708-17993099F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EE115-1ED3-384B-0E74-004A33F0C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7AB1B-1ED6-2576-F090-959CBA23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EF48-58EA-41F9-945C-3BB57862FF6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398AD-7DA6-07F0-9439-23F75184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635E3-BE01-13C4-5A27-4EB6CC3D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50CE-BBD3-4DC5-9354-73948EC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7A89-837E-FFB8-6B47-C659618A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505CE-C913-5218-5FEF-C12D2BC24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B6962-3C42-3AF2-E9B0-9EEFB1687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A3975-19F6-3A9F-31F2-C163FA3E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EF48-58EA-41F9-945C-3BB57862FF6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C05E4-E214-F045-5C7B-0F5BA2A3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4BA5C-7808-4A16-4252-6D36933A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50CE-BBD3-4DC5-9354-73948EC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1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104CA-6038-B571-4B0D-C5FC035C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26559-18E1-7497-803A-E585BE8A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B3AC4-046A-A35D-E276-6063AB655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EF48-58EA-41F9-945C-3BB57862FF6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F7C8-8DD8-F9D6-5C48-22C0BD021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93221-E80F-ADA4-DD1E-16BDF7A4D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50CE-BBD3-4DC5-9354-73948EC1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27DB-B8C0-6D96-38DC-56936D490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324E5-583F-84F4-25E6-28BD7098C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EFED9-039F-8BAA-953E-FE60B0445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747873-8AAA-C269-AA0E-28C491D46C89}"/>
              </a:ext>
            </a:extLst>
          </p:cNvPr>
          <p:cNvSpPr txBox="1"/>
          <p:nvPr/>
        </p:nvSpPr>
        <p:spPr>
          <a:xfrm>
            <a:off x="1316736" y="1600200"/>
            <a:ext cx="90434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Bacterial Foraging Optimization (BFO)</a:t>
            </a:r>
          </a:p>
          <a:p>
            <a:pPr algn="ctr"/>
            <a:endParaRPr lang="en-US" sz="4800" b="1" dirty="0">
              <a:solidFill>
                <a:schemeClr val="bg1"/>
              </a:solidFill>
            </a:endParaRPr>
          </a:p>
          <a:p>
            <a:pPr algn="ctr"/>
            <a:endParaRPr lang="en-US" sz="4800" b="1" dirty="0">
              <a:solidFill>
                <a:schemeClr val="bg1"/>
              </a:solidFill>
            </a:endParaRP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Presented by</a:t>
            </a:r>
            <a:r>
              <a:rPr lang="en-US" sz="4800" dirty="0">
                <a:solidFill>
                  <a:schemeClr val="bg1"/>
                </a:solidFill>
              </a:rPr>
              <a:t>: </a:t>
            </a:r>
            <a:r>
              <a:rPr lang="en-US" sz="4800" b="1" dirty="0">
                <a:solidFill>
                  <a:schemeClr val="bg1"/>
                </a:solidFill>
              </a:rPr>
              <a:t>Subhan Ahmed</a:t>
            </a:r>
          </a:p>
        </p:txBody>
      </p:sp>
    </p:spTree>
    <p:extLst>
      <p:ext uri="{BB962C8B-B14F-4D97-AF65-F5344CB8AC3E}">
        <p14:creationId xmlns:p14="http://schemas.microsoft.com/office/powerpoint/2010/main" val="51589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9773A-8579-FB54-E2F1-BC5FF6592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E758-7BCC-8840-A5DC-FFA0BA322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221B7-0A1E-001A-563B-8286FAB85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F203B-DD25-2E25-60A4-A0AF60E50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EC7FF-3642-3EC8-6E4E-A334F48709EA}"/>
              </a:ext>
            </a:extLst>
          </p:cNvPr>
          <p:cNvSpPr txBox="1"/>
          <p:nvPr/>
        </p:nvSpPr>
        <p:spPr>
          <a:xfrm>
            <a:off x="374904" y="374904"/>
            <a:ext cx="11036808" cy="563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9E7A0E-9D72-D73E-7F2B-0D38537D6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04" y="513404"/>
            <a:ext cx="11764759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What is BFO?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A nature-inspired algorithm based on how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E. coli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bacteria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that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search for nutrients.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D39BE-51D1-F5BF-484E-4A12C95486CA}"/>
              </a:ext>
            </a:extLst>
          </p:cNvPr>
          <p:cNvSpPr txBox="1"/>
          <p:nvPr/>
        </p:nvSpPr>
        <p:spPr>
          <a:xfrm>
            <a:off x="322567" y="3045966"/>
            <a:ext cx="10553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It simulates how these bacteria search for nutrients in a complex environment. BFO belongs to a family of swarm intelligence algorithms and is particularly effective for solving nonlinear, multidimensional optimization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222575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3E9D3-AD87-ADF8-5F97-0C711B9EF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BB26-B965-6C14-7178-A31284E6D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157B8-D07E-5F92-53A3-9E2D56AD9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B731C-3641-97E0-5C22-74936D52A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AFD898-B017-86A5-56DA-05854DF60CE1}"/>
              </a:ext>
            </a:extLst>
          </p:cNvPr>
          <p:cNvSpPr txBox="1"/>
          <p:nvPr/>
        </p:nvSpPr>
        <p:spPr>
          <a:xfrm>
            <a:off x="3586160" y="245328"/>
            <a:ext cx="501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The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2BC83-245F-286D-E248-90FFD5C74625}"/>
              </a:ext>
            </a:extLst>
          </p:cNvPr>
          <p:cNvSpPr txBox="1"/>
          <p:nvPr/>
        </p:nvSpPr>
        <p:spPr>
          <a:xfrm>
            <a:off x="490534" y="1225927"/>
            <a:ext cx="112109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are we solving?</a:t>
            </a:r>
          </a:p>
          <a:p>
            <a:pPr>
              <a:buNone/>
            </a:pPr>
            <a:br>
              <a:rPr lang="en-US" dirty="0"/>
            </a:b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Real-world systems like resource allocation, robotics, or wireless sensor networks face: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Nonlinear optimization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Multiple local optima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Large, high-dimensional search spaces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DD04-C34D-8F65-174C-E2E80D244A86}"/>
              </a:ext>
            </a:extLst>
          </p:cNvPr>
          <p:cNvSpPr txBox="1"/>
          <p:nvPr/>
        </p:nvSpPr>
        <p:spPr>
          <a:xfrm>
            <a:off x="490534" y="4735890"/>
            <a:ext cx="10668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Why it’s hard:</a:t>
            </a:r>
            <a:br>
              <a:rPr lang="en-US" dirty="0"/>
            </a:br>
            <a:r>
              <a:rPr lang="en-US" sz="3200" dirty="0">
                <a:solidFill>
                  <a:schemeClr val="bg1"/>
                </a:solidFill>
              </a:rPr>
              <a:t>Traditional algorithms (like greedy or brute-force) struggle with exploration and global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65972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D3356-35B0-1338-C3CA-DDC73186F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E354-3A6C-612E-F44A-C4743530C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2D45E-AFE6-26DA-14BD-58B3DCC37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1AA0A-DC22-7BB5-39D0-656D6ABB8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0706EC-3F30-5FFD-8383-4EC549EB8BF7}"/>
              </a:ext>
            </a:extLst>
          </p:cNvPr>
          <p:cNvSpPr txBox="1"/>
          <p:nvPr/>
        </p:nvSpPr>
        <p:spPr>
          <a:xfrm>
            <a:off x="609600" y="771525"/>
            <a:ext cx="109823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How it works:</a:t>
            </a:r>
          </a:p>
          <a:p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 BFO has four main steps that are as follow: </a:t>
            </a:r>
          </a:p>
          <a:p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Chemotaxis</a:t>
            </a: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: Bacteria tumble/swim to find better food locations.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Swarming</a:t>
            </a: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: Attraction/repulsion to/from other bacteria.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Reproduction</a:t>
            </a: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: Healthiest bacteria survive and split.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Elimination–Dispersal</a:t>
            </a: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: Randomly remove some bacteria to avoid local optima.</a:t>
            </a:r>
          </a:p>
          <a:p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28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43FFE-6C54-D61C-C923-39F686431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7182-032B-A40C-8B3E-748D95DE8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B883F-AD10-7739-6C64-4F9D97348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071A0-43F9-B160-CD1C-D60E804E7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7F1CF3-51D0-D248-337F-F565480E477F}"/>
              </a:ext>
            </a:extLst>
          </p:cNvPr>
          <p:cNvSpPr txBox="1"/>
          <p:nvPr/>
        </p:nvSpPr>
        <p:spPr>
          <a:xfrm>
            <a:off x="3562350" y="485775"/>
            <a:ext cx="5172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Pseudocode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E51FC-3B32-FDF3-2C3C-133FD0C31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" y="1692590"/>
            <a:ext cx="12022228" cy="38486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683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7D5FB-9F51-FA49-8713-878C4B389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91D1-AC29-04EC-3B6B-4044F69F0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B0D6B-AA53-5B7F-5245-63C64FE7B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0B583-F62F-E20E-9CB0-713EABDE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114E2D-A5EE-BE37-4C2E-A14064D97BFC}"/>
              </a:ext>
            </a:extLst>
          </p:cNvPr>
          <p:cNvSpPr txBox="1"/>
          <p:nvPr/>
        </p:nvSpPr>
        <p:spPr>
          <a:xfrm>
            <a:off x="600075" y="685800"/>
            <a:ext cx="1118235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Complexity Analysis:</a:t>
            </a:r>
          </a:p>
          <a:p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Time Complexity: </a:t>
            </a: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O(P * Nc * Ns * </a:t>
            </a:r>
            <a:r>
              <a:rPr lang="en-US" sz="3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Nre</a:t>
            </a: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* Ned), </a:t>
            </a:r>
          </a:p>
          <a:p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where: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P = number of bacteria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Nc = number of chemotaxis steps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Ns = swim length o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Nre</a:t>
            </a: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= number of reproduction steps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Ned = number of elimination-dispersal events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Space Complexity: </a:t>
            </a: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O(P * D),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where D is the number of dimensions</a:t>
            </a:r>
            <a:endParaRPr lang="en-US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43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06E3E-BB7D-A836-BC7B-8F2289BB0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3553-E3C6-ADA0-3516-3B762F6F3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F2F9D-7AE3-A6F6-900C-E026C8C5E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C3718-3CA0-022E-C52E-76E1DD69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4A1211-F02A-B5AB-B916-72DD07D805E1}"/>
              </a:ext>
            </a:extLst>
          </p:cNvPr>
          <p:cNvSpPr txBox="1"/>
          <p:nvPr/>
        </p:nvSpPr>
        <p:spPr>
          <a:xfrm>
            <a:off x="3419475" y="495300"/>
            <a:ext cx="5886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Impact &amp;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33A4C-EC6B-3359-CD8E-12FE55721F16}"/>
              </a:ext>
            </a:extLst>
          </p:cNvPr>
          <p:cNvSpPr txBox="1"/>
          <p:nvPr/>
        </p:nvSpPr>
        <p:spPr>
          <a:xfrm>
            <a:off x="552450" y="1666875"/>
            <a:ext cx="11372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Applications of BFO:</a:t>
            </a:r>
          </a:p>
          <a:p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0EFF2-76BE-1BAF-FC5A-BD9FA8E047E4}"/>
              </a:ext>
            </a:extLst>
          </p:cNvPr>
          <p:cNvSpPr txBox="1"/>
          <p:nvPr/>
        </p:nvSpPr>
        <p:spPr>
          <a:xfrm>
            <a:off x="723900" y="2552700"/>
            <a:ext cx="11077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BFO is used in Wireless Sensor Network optimization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Feature selection in machine learning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Path planning in robotics.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BFFAAE-F557-7E51-4D15-8B8CD775DF5E}"/>
              </a:ext>
            </a:extLst>
          </p:cNvPr>
          <p:cNvSpPr txBox="1"/>
          <p:nvPr/>
        </p:nvSpPr>
        <p:spPr>
          <a:xfrm>
            <a:off x="619125" y="4371975"/>
            <a:ext cx="98012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Results</a:t>
            </a:r>
            <a:r>
              <a:rPr lang="en-US" sz="3800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Converged to near-optimal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Cost reduced to ≈ 0.0000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Adaptable behavior and flexibility observed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286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2</cp:revision>
  <dcterms:created xsi:type="dcterms:W3CDTF">2025-05-08T20:30:00Z</dcterms:created>
  <dcterms:modified xsi:type="dcterms:W3CDTF">2025-05-10T15:09:51Z</dcterms:modified>
</cp:coreProperties>
</file>