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Quattrocento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Roboto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QuattrocentoSans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Quattrocento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QuattrocentoSans-boldItalic.fntdata"/><Relationship Id="rId30" Type="http://schemas.openxmlformats.org/officeDocument/2006/relationships/font" Target="fonts/Quattrocento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401254f33_3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401254f33_3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401254f33_3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401254f33_3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401254f33_3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401254f33_3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401254f33_3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401254f33_3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401254f33_3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401254f33_3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401254f33_3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401254f33_3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3fdbdb91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3fdbdb9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3fdbdb91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3fdbdb91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401254f33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401254f33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3fdbdb91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3fdbdb91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401254f33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401254f33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401254f33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401254f33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401254f33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401254f33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401254f33_3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401254f33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(Dark)" type="title">
  <p:cSld name="TITLE">
    <p:bg>
      <p:bgPr>
        <a:solidFill>
          <a:srgbClr val="3EADA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roxima Nova"/>
              <a:buNone/>
              <a:defRPr b="1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Proxima Nova"/>
              <a:buNone/>
              <a:defRPr sz="2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95025" y="1831850"/>
            <a:ext cx="7344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yle3singlecolormid.png"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5025" y="4094150"/>
            <a:ext cx="4813400" cy="962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ips_white.png"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-73150" y="5056825"/>
            <a:ext cx="9264000" cy="864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rgbClr val="3EAD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 1">
  <p:cSld name="CAPTION_ONLY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0" y="3891675"/>
            <a:ext cx="9144000" cy="12519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>
                <a:solidFill>
                  <a:srgbClr val="F3F3F3"/>
                </a:solidFill>
              </a:defRPr>
            </a:lvl1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00" y="0"/>
            <a:ext cx="9144000" cy="876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155800" y="1097275"/>
            <a:ext cx="6774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latin typeface="Droid Sans"/>
                <a:ea typeface="Droid Sans"/>
                <a:cs typeface="Droid Sans"/>
                <a:sym typeface="Droid Sans"/>
              </a:rPr>
              <a:t>xx%</a:t>
            </a:r>
            <a:endParaRPr b="1" sz="120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05450" y="951000"/>
            <a:ext cx="3711525" cy="2783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4"/>
          <p:cNvCxnSpPr/>
          <p:nvPr/>
        </p:nvCxnSpPr>
        <p:spPr>
          <a:xfrm>
            <a:off x="4676250" y="386475"/>
            <a:ext cx="0" cy="4286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 txBox="1"/>
          <p:nvPr>
            <p:ph type="title"/>
          </p:nvPr>
        </p:nvSpPr>
        <p:spPr>
          <a:xfrm>
            <a:off x="658375" y="1389900"/>
            <a:ext cx="3423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658425" y="2574950"/>
            <a:ext cx="3423600" cy="17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(Light)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1041825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style3colormid.png"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4150625"/>
            <a:ext cx="4828025" cy="9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idx="2" type="title"/>
          </p:nvPr>
        </p:nvSpPr>
        <p:spPr>
          <a:xfrm>
            <a:off x="311700" y="1841000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cxnSp>
        <p:nvCxnSpPr>
          <p:cNvPr id="20" name="Google Shape;20;p3"/>
          <p:cNvCxnSpPr/>
          <p:nvPr/>
        </p:nvCxnSpPr>
        <p:spPr>
          <a:xfrm>
            <a:off x="380400" y="1799550"/>
            <a:ext cx="7929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rips_color.png"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2036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roxima Nova"/>
              <a:buNone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248725" y="848575"/>
            <a:ext cx="8602800" cy="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6"/>
          <p:cNvCxnSpPr/>
          <p:nvPr/>
        </p:nvCxnSpPr>
        <p:spPr>
          <a:xfrm flipH="1" rot="10800000">
            <a:off x="336500" y="848650"/>
            <a:ext cx="8412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4032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" name="Google Shape;38;p7"/>
          <p:cNvCxnSpPr/>
          <p:nvPr/>
        </p:nvCxnSpPr>
        <p:spPr>
          <a:xfrm>
            <a:off x="292600" y="1331375"/>
            <a:ext cx="2823600" cy="291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7"/>
          <p:cNvSpPr/>
          <p:nvPr/>
        </p:nvSpPr>
        <p:spPr>
          <a:xfrm>
            <a:off x="3189425" y="0"/>
            <a:ext cx="59547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EADA7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 1">
  <p:cSld name="MAIN_POINT_1">
    <p:bg>
      <p:bgPr>
        <a:solidFill>
          <a:srgbClr val="3EADA7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trips_white.png"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Proxima Nova"/>
              <a:buNone/>
              <a:defRPr sz="4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4433000" y="-125"/>
            <a:ext cx="234000" cy="51435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10"/>
          <p:cNvCxnSpPr/>
          <p:nvPr/>
        </p:nvCxnSpPr>
        <p:spPr>
          <a:xfrm flipH="1" rot="10800000">
            <a:off x="1638600" y="2691925"/>
            <a:ext cx="1302000" cy="14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ehazing single image using Dark Channel Prior</a:t>
            </a:r>
            <a:endParaRPr/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DIP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Subhani Shaik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Dhruv Kaushik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Deepak Singh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Dehazing using deep channel prior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639400" cy="3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he color of the sky in a hazy image I is usually very similar to the atmospheric light A. So, in the sky region 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a very small amount of haze for the distant objects by introducing a constant parameter (0 &lt; Omega&lt;= 1)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450" y="2219325"/>
            <a:ext cx="27051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6625" y="3719238"/>
            <a:ext cx="358140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8050" y="3928488"/>
            <a:ext cx="1895800" cy="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Dehazing using deep channel prior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639400" cy="3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</a:t>
            </a:r>
            <a:r>
              <a:rPr lang="en"/>
              <a:t>se the dark channel image to detect the most haze-opaque region and improve the atmospheric light estimation.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first pick the top 0.1 percent brightest pixels in the dark channel. These pixels are usually most haze-opaque.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Among these pixels, the pixels with highest intensity in the input image I are selected as the atmospheric light.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Recovered Image: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025" y="3672825"/>
            <a:ext cx="297180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Dehazing using deep channel prior</a:t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9752"/>
            <a:ext cx="4138050" cy="27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3625" y="1196750"/>
            <a:ext cx="365760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Dehazing using deep channel prior</a:t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1197538"/>
            <a:ext cx="365760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Dehazing using deep channel prior</a:t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00" y="1250113"/>
            <a:ext cx="3657600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5675" y="1250113"/>
            <a:ext cx="365760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02925" y="2388875"/>
            <a:ext cx="380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Haze, fog, and smoke are phenomena due to atmospheric absorption and scattering.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Images of outdoor scenes are usually degraded by them.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haze-free image is more visually pleasing.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haze can significantly increase the visibility of the scene and correct the color shift caused by the airlight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Haze removal (or dehazing) is highly desired in consumer/computational photography and computer vision applications.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Dehazing with histogram equalization</a:t>
            </a:r>
            <a:endParaRPr sz="23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894575"/>
            <a:ext cx="3018425" cy="1972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550" y="894575"/>
            <a:ext cx="3191550" cy="2086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1550" y="3015375"/>
            <a:ext cx="3070800" cy="19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400" y="2983892"/>
            <a:ext cx="3018416" cy="2007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Dehazing with histogram equalization</a:t>
            </a:r>
            <a:endParaRPr sz="23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400" y="1177688"/>
            <a:ext cx="383857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450" y="1239600"/>
            <a:ext cx="3657600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2977675" y="3944425"/>
            <a:ext cx="31449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Results after Histogram Equalization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Haze Imaging Model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639400" cy="3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</a:t>
            </a:r>
            <a:r>
              <a:rPr lang="en"/>
              <a:t> is the observed intensity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J</a:t>
            </a:r>
            <a:r>
              <a:rPr lang="en"/>
              <a:t> is the scene radiance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</a:t>
            </a:r>
            <a:r>
              <a:rPr lang="en"/>
              <a:t> is the global atmospheric light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</a:t>
            </a:r>
            <a:r>
              <a:rPr lang="en"/>
              <a:t> is the medium transmission (describing the portion of the light that is not scattered and reaches the camera)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A(1-t(x)) </a:t>
            </a:r>
            <a:r>
              <a:rPr lang="en"/>
              <a:t>is Airlight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J(x)t(x) </a:t>
            </a:r>
            <a:r>
              <a:rPr lang="en"/>
              <a:t>is</a:t>
            </a:r>
            <a:r>
              <a:rPr b="1" lang="en"/>
              <a:t> </a:t>
            </a:r>
            <a:r>
              <a:rPr lang="en"/>
              <a:t>direct attenuation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275" y="1152475"/>
            <a:ext cx="4002350" cy="4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ark</a:t>
            </a:r>
            <a:r>
              <a:rPr lang="en"/>
              <a:t> channel prior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575" y="1152463"/>
            <a:ext cx="369570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8639400" cy="3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J</a:t>
            </a:r>
            <a:r>
              <a:rPr baseline="30000" lang="en">
                <a:solidFill>
                  <a:schemeClr val="dk1"/>
                </a:solidFill>
              </a:rPr>
              <a:t>dark</a:t>
            </a:r>
            <a:r>
              <a:rPr lang="en">
                <a:solidFill>
                  <a:schemeClr val="dk1"/>
                </a:solidFill>
              </a:rPr>
              <a:t> is a color channel of J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Ohm(x) is a local patch (15x15) centered at x.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channel prior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639400" cy="3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basic observation (called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Dark-channel prior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that on haze-free outdoor images, most of the non-sky patches, at least one color channel has very low intensity at some pixels. The low intensities in the dark channel are mainly due to: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●Dark objects, shadows of trees and rocks.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●Colorful objects Ex- green, red, yellow, blue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the natural outdoor images are usually colorful and full of shadows, it is reasonable to generalize the observation.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4200" y="1231150"/>
            <a:ext cx="1151850" cy="3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Dehazing using deep channel prior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639400" cy="3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</a:t>
            </a:r>
            <a:r>
              <a:rPr lang="en"/>
              <a:t>normalize each color channel independently 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the dark channel on both sides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125" y="1660850"/>
            <a:ext cx="287145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8422" y="3375775"/>
            <a:ext cx="4036924" cy="9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Dehazing using deep channel prior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639400" cy="3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the scene radiance J is a haze-free image, the dark channel of J is close to zero due to the dark channel prior  </a:t>
            </a:r>
            <a:r>
              <a:rPr lang="en"/>
              <a:t> 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Thus eliminate the multiplicative term and estimate the transmission t~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250" y="2109175"/>
            <a:ext cx="38957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0963" y="3597800"/>
            <a:ext cx="338137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IIT-Delh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