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8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83377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64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a75729a9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a75729a9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29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a75a2fc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a75a2fc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84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75729a9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a75729a9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63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a75729a9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a75729a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85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75729a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75729a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66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a75729a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a75729a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79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a75729a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a75729a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15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75729a9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75729a9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47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75729a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75729a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27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75729a9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75729a9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2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a75729a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a75729a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03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75729a9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a75729a9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96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emmarex/plantdiseas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58625" y="1001300"/>
            <a:ext cx="8063100" cy="17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Image based Plant Disease Detection</a:t>
            </a:r>
            <a:endParaRPr sz="4800"/>
          </a:p>
        </p:txBody>
      </p:sp>
      <p:sp>
        <p:nvSpPr>
          <p:cNvPr id="55" name="Google Shape;55;p13"/>
          <p:cNvSpPr txBox="1">
            <a:spLocks noGrp="1"/>
          </p:cNvSpPr>
          <p:nvPr>
            <p:ph type="subTitle" idx="1"/>
          </p:nvPr>
        </p:nvSpPr>
        <p:spPr>
          <a:xfrm>
            <a:off x="311700" y="2834125"/>
            <a:ext cx="8580000" cy="11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Srivatsava Kesanupalli	 (MT18054)</a:t>
            </a:r>
            <a:endParaRPr dirty="0"/>
          </a:p>
          <a:p>
            <a:pPr marL="0" lvl="0" indent="0" algn="ctr" rtl="0">
              <a:spcBef>
                <a:spcPts val="0"/>
              </a:spcBef>
              <a:spcAft>
                <a:spcPts val="0"/>
              </a:spcAft>
              <a:buNone/>
            </a:pPr>
            <a:r>
              <a:rPr lang="en"/>
              <a:t>Subhani Shaik </a:t>
            </a:r>
            <a:r>
              <a:rPr lang="en" smtClean="0"/>
              <a:t>(</a:t>
            </a:r>
            <a:r>
              <a:rPr lang="en"/>
              <a:t>MT18117)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18" name="Google Shape;118;p22"/>
          <p:cNvSpPr txBox="1">
            <a:spLocks noGrp="1"/>
          </p:cNvSpPr>
          <p:nvPr>
            <p:ph type="body" idx="1"/>
          </p:nvPr>
        </p:nvSpPr>
        <p:spPr>
          <a:xfrm>
            <a:off x="311700" y="847675"/>
            <a:ext cx="8520600" cy="4013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
                <a:solidFill>
                  <a:srgbClr val="000000"/>
                </a:solidFill>
              </a:rPr>
              <a:t>GoogLeNet with Transfer learning: changed the classifier and trained for 20 epochs.</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	</a:t>
            </a:r>
            <a:r>
              <a:rPr lang="en" sz="1500">
                <a:solidFill>
                  <a:srgbClr val="000000"/>
                </a:solidFill>
              </a:rPr>
              <a:t>Accuracy: 0.92</a:t>
            </a:r>
            <a:endParaRPr sz="15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GoogLeNet from Scratch: loss is not converged as fast as pretrained model.</a:t>
            </a:r>
            <a:endParaRPr>
              <a:solidFill>
                <a:srgbClr val="000000"/>
              </a:solidFill>
            </a:endParaRPr>
          </a:p>
          <a:p>
            <a:pPr marL="0" lvl="0" indent="457200" algn="l" rtl="0">
              <a:spcBef>
                <a:spcPts val="0"/>
              </a:spcBef>
              <a:spcAft>
                <a:spcPts val="0"/>
              </a:spcAft>
              <a:buNone/>
            </a:pPr>
            <a:r>
              <a:rPr lang="en" sz="1500">
                <a:solidFill>
                  <a:srgbClr val="000000"/>
                </a:solidFill>
              </a:rPr>
              <a:t>Accuracy: 0.89</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119" name="Google Shape;119;p22"/>
          <p:cNvPicPr preferRelativeResize="0"/>
          <p:nvPr/>
        </p:nvPicPr>
        <p:blipFill>
          <a:blip r:embed="rId3">
            <a:alphaModFix/>
          </a:blip>
          <a:stretch>
            <a:fillRect/>
          </a:stretch>
        </p:blipFill>
        <p:spPr>
          <a:xfrm>
            <a:off x="4647925" y="1600600"/>
            <a:ext cx="3087833" cy="2237750"/>
          </a:xfrm>
          <a:prstGeom prst="rect">
            <a:avLst/>
          </a:prstGeom>
          <a:noFill/>
          <a:ln>
            <a:noFill/>
          </a:ln>
        </p:spPr>
      </p:pic>
      <p:pic>
        <p:nvPicPr>
          <p:cNvPr id="120" name="Google Shape;120;p22"/>
          <p:cNvPicPr preferRelativeResize="0"/>
          <p:nvPr/>
        </p:nvPicPr>
        <p:blipFill>
          <a:blip r:embed="rId4">
            <a:alphaModFix/>
          </a:blip>
          <a:stretch>
            <a:fillRect/>
          </a:stretch>
        </p:blipFill>
        <p:spPr>
          <a:xfrm>
            <a:off x="1162450" y="1557250"/>
            <a:ext cx="3359225" cy="228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26" name="Google Shape;126;p23"/>
          <p:cNvSpPr txBox="1">
            <a:spLocks noGrp="1"/>
          </p:cNvSpPr>
          <p:nvPr>
            <p:ph type="body" idx="1"/>
          </p:nvPr>
        </p:nvSpPr>
        <p:spPr>
          <a:xfrm>
            <a:off x="311700" y="847675"/>
            <a:ext cx="8520600" cy="4013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
                <a:solidFill>
                  <a:srgbClr val="000000"/>
                </a:solidFill>
              </a:rPr>
              <a:t>Multi-tasking :</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	</a:t>
            </a:r>
            <a:endParaRPr>
              <a:solidFill>
                <a:srgbClr val="000000"/>
              </a:solidFill>
            </a:endParaRPr>
          </a:p>
          <a:p>
            <a:pPr marL="0" lvl="0" indent="0" algn="l" rtl="0">
              <a:spcBef>
                <a:spcPts val="0"/>
              </a:spcBef>
              <a:spcAft>
                <a:spcPts val="1600"/>
              </a:spcAft>
              <a:buNone/>
            </a:pPr>
            <a:endParaRPr>
              <a:solidFill>
                <a:srgbClr val="000000"/>
              </a:solidFill>
            </a:endParaRPr>
          </a:p>
        </p:txBody>
      </p:sp>
      <p:pic>
        <p:nvPicPr>
          <p:cNvPr id="127" name="Google Shape;127;p23"/>
          <p:cNvPicPr preferRelativeResize="0"/>
          <p:nvPr/>
        </p:nvPicPr>
        <p:blipFill>
          <a:blip r:embed="rId3">
            <a:alphaModFix/>
          </a:blip>
          <a:stretch>
            <a:fillRect/>
          </a:stretch>
        </p:blipFill>
        <p:spPr>
          <a:xfrm>
            <a:off x="4492150" y="1534763"/>
            <a:ext cx="3533776" cy="2410175"/>
          </a:xfrm>
          <a:prstGeom prst="rect">
            <a:avLst/>
          </a:prstGeom>
          <a:noFill/>
          <a:ln>
            <a:noFill/>
          </a:ln>
        </p:spPr>
      </p:pic>
      <p:pic>
        <p:nvPicPr>
          <p:cNvPr id="128" name="Google Shape;128;p23"/>
          <p:cNvPicPr preferRelativeResize="0"/>
          <p:nvPr/>
        </p:nvPicPr>
        <p:blipFill>
          <a:blip r:embed="rId4">
            <a:alphaModFix/>
          </a:blip>
          <a:stretch>
            <a:fillRect/>
          </a:stretch>
        </p:blipFill>
        <p:spPr>
          <a:xfrm>
            <a:off x="837575" y="1588875"/>
            <a:ext cx="3482300" cy="2356050"/>
          </a:xfrm>
          <a:prstGeom prst="rect">
            <a:avLst/>
          </a:prstGeom>
          <a:noFill/>
          <a:ln>
            <a:noFill/>
          </a:ln>
        </p:spPr>
      </p:pic>
      <p:sp>
        <p:nvSpPr>
          <p:cNvPr id="129" name="Google Shape;129;p23"/>
          <p:cNvSpPr txBox="1"/>
          <p:nvPr/>
        </p:nvSpPr>
        <p:spPr>
          <a:xfrm>
            <a:off x="1485500" y="3825950"/>
            <a:ext cx="25056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Leaf + Disease classification</a:t>
            </a:r>
            <a:endParaRPr/>
          </a:p>
        </p:txBody>
      </p:sp>
      <p:sp>
        <p:nvSpPr>
          <p:cNvPr id="130" name="Google Shape;130;p23"/>
          <p:cNvSpPr txBox="1"/>
          <p:nvPr/>
        </p:nvSpPr>
        <p:spPr>
          <a:xfrm>
            <a:off x="5385888" y="3825950"/>
            <a:ext cx="28131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Disease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Given the number of diseases that can occur to a plant and leaf structure being identical it can be difficult to classify. Our experiments showed that it would be better to use a multi-task network to classify leaves first and then the type of diseases.</a:t>
            </a:r>
            <a:endParaRPr>
              <a:solidFill>
                <a:srgbClr val="000000"/>
              </a:solidFill>
            </a:endParaRPr>
          </a:p>
          <a:p>
            <a:pPr marL="0" lvl="0" indent="0" algn="just" rtl="0">
              <a:spcBef>
                <a:spcPts val="1600"/>
              </a:spcBef>
              <a:spcAft>
                <a:spcPts val="1600"/>
              </a:spcAft>
              <a:buNone/>
            </a:pPr>
            <a:r>
              <a:rPr lang="en">
                <a:solidFill>
                  <a:srgbClr val="000000"/>
                </a:solidFill>
              </a:rPr>
              <a:t>With a lot of training, although we could achieve better performance, it can be done in less training iterations if multi-task learning is used.</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2045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718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solidFill>
                  <a:schemeClr val="dk1"/>
                </a:solidFill>
              </a:rPr>
              <a:t>Farmers face several challenges due to plants being affected by diseases which leads to a dip in crop production. Early detection of the disease can aid the farmers in taking the right action.</a:t>
            </a:r>
            <a:endParaRPr/>
          </a:p>
        </p:txBody>
      </p:sp>
      <p:pic>
        <p:nvPicPr>
          <p:cNvPr id="62" name="Google Shape;62;p14"/>
          <p:cNvPicPr preferRelativeResize="0"/>
          <p:nvPr/>
        </p:nvPicPr>
        <p:blipFill>
          <a:blip r:embed="rId3">
            <a:alphaModFix/>
          </a:blip>
          <a:stretch>
            <a:fillRect/>
          </a:stretch>
        </p:blipFill>
        <p:spPr>
          <a:xfrm>
            <a:off x="1333500" y="2493575"/>
            <a:ext cx="6477000" cy="215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a:solidFill>
                  <a:srgbClr val="000000"/>
                </a:solidFill>
              </a:rPr>
              <a:t>Plant health is important for high yield crop production. </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Farmers face several challenges due to plants being affected by diseases which leads to a dip in crop production.</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Early detection of the disease can aid the farmers in taking the right action. </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Our goal is to detect the right disease based on the plant leaf images.</a:t>
            </a:r>
            <a:endParaRPr>
              <a:solidFill>
                <a:srgbClr val="000000"/>
              </a:solidFill>
            </a:endParaRPr>
          </a:p>
          <a:p>
            <a:pPr marL="457200" lvl="0" indent="0" algn="just" rtl="0">
              <a:spcBef>
                <a:spcPts val="0"/>
              </a:spcBef>
              <a:spcAft>
                <a:spcPts val="16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74" name="Google Shape;74;p16"/>
          <p:cNvSpPr txBox="1">
            <a:spLocks noGrp="1"/>
          </p:cNvSpPr>
          <p:nvPr>
            <p:ph type="body" idx="1"/>
          </p:nvPr>
        </p:nvSpPr>
        <p:spPr>
          <a:xfrm>
            <a:off x="311700" y="1152475"/>
            <a:ext cx="8520600" cy="3869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solidFill>
                  <a:srgbClr val="000000"/>
                </a:solidFill>
              </a:rPr>
              <a:t>Dataset </a:t>
            </a:r>
            <a:r>
              <a:rPr lang="en"/>
              <a:t>: </a:t>
            </a:r>
            <a:r>
              <a:rPr lang="en" u="sng">
                <a:solidFill>
                  <a:schemeClr val="hlink"/>
                </a:solidFill>
                <a:hlinkClick r:id="rId3"/>
              </a:rPr>
              <a:t>PlantVillage dataset</a:t>
            </a:r>
            <a:endParaRPr/>
          </a:p>
          <a:p>
            <a:pPr marL="914400" lvl="1" indent="-330200" algn="just" rtl="0">
              <a:spcBef>
                <a:spcPts val="0"/>
              </a:spcBef>
              <a:spcAft>
                <a:spcPts val="0"/>
              </a:spcAft>
              <a:buClr>
                <a:srgbClr val="000000"/>
              </a:buClr>
              <a:buSzPts val="1600"/>
              <a:buChar char="○"/>
            </a:pPr>
            <a:r>
              <a:rPr lang="en" sz="1600">
                <a:solidFill>
                  <a:srgbClr val="000000"/>
                </a:solidFill>
              </a:rPr>
              <a:t>38 classes of healthy and diseased crop leaf images.</a:t>
            </a:r>
            <a:endParaRPr sz="1600">
              <a:solidFill>
                <a:srgbClr val="000000"/>
              </a:solidFill>
            </a:endParaRPr>
          </a:p>
          <a:p>
            <a:pPr marL="914400" lvl="1" indent="-330200" algn="just" rtl="0">
              <a:spcBef>
                <a:spcPts val="0"/>
              </a:spcBef>
              <a:spcAft>
                <a:spcPts val="0"/>
              </a:spcAft>
              <a:buClr>
                <a:srgbClr val="000000"/>
              </a:buClr>
              <a:buSzPts val="1600"/>
              <a:buChar char="○"/>
            </a:pPr>
            <a:r>
              <a:rPr lang="en" sz="1600">
                <a:solidFill>
                  <a:srgbClr val="000000"/>
                </a:solidFill>
              </a:rPr>
              <a:t>Preprocessed according to the architecture.</a:t>
            </a:r>
            <a:endParaRPr sz="1600">
              <a:solidFill>
                <a:srgbClr val="000000"/>
              </a:solidFill>
            </a:endParaRPr>
          </a:p>
          <a:p>
            <a:pPr marL="457200" lvl="0" indent="0" algn="just" rtl="0">
              <a:lnSpc>
                <a:spcPct val="100000"/>
              </a:lnSpc>
              <a:spcBef>
                <a:spcPts val="1600"/>
              </a:spcBef>
              <a:spcAft>
                <a:spcPts val="0"/>
              </a:spcAft>
              <a:buNone/>
            </a:pPr>
            <a:endParaRPr>
              <a:solidFill>
                <a:srgbClr val="000000"/>
              </a:solidFill>
            </a:endParaRPr>
          </a:p>
          <a:p>
            <a:pPr marL="457200" lvl="0" indent="-342900" algn="just" rtl="0">
              <a:spcBef>
                <a:spcPts val="1600"/>
              </a:spcBef>
              <a:spcAft>
                <a:spcPts val="0"/>
              </a:spcAft>
              <a:buClr>
                <a:srgbClr val="000000"/>
              </a:buClr>
              <a:buSzPts val="1800"/>
              <a:buChar char="●"/>
            </a:pPr>
            <a:r>
              <a:rPr lang="en">
                <a:solidFill>
                  <a:srgbClr val="000000"/>
                </a:solidFill>
              </a:rPr>
              <a:t>Papers on the problem used Support Vector Machines and CNNs to detect and classify the images based on the type of disease and the type of plant leaf in the picture.</a:t>
            </a:r>
            <a:endParaRPr>
              <a:solidFill>
                <a:srgbClr val="000000"/>
              </a:solidFill>
            </a:endParaRPr>
          </a:p>
          <a:p>
            <a:pPr marL="457200" lvl="0" indent="0" algn="just" rtl="0">
              <a:lnSpc>
                <a:spcPct val="100000"/>
              </a:lnSpc>
              <a:spcBef>
                <a:spcPts val="1600"/>
              </a:spcBef>
              <a:spcAft>
                <a:spcPts val="0"/>
              </a:spcAft>
              <a:buNone/>
            </a:pPr>
            <a:endParaRPr>
              <a:solidFill>
                <a:srgbClr val="000000"/>
              </a:solidFill>
            </a:endParaRPr>
          </a:p>
          <a:p>
            <a:pPr marL="457200" lvl="0" indent="-342900" algn="just" rtl="0">
              <a:spcBef>
                <a:spcPts val="1600"/>
              </a:spcBef>
              <a:spcAft>
                <a:spcPts val="0"/>
              </a:spcAft>
              <a:buClr>
                <a:srgbClr val="000000"/>
              </a:buClr>
              <a:buSzPts val="1800"/>
              <a:buChar char="●"/>
            </a:pPr>
            <a:r>
              <a:rPr lang="en">
                <a:solidFill>
                  <a:srgbClr val="000000"/>
                </a:solidFill>
              </a:rPr>
              <a:t>We used AlexNet and GoogleNet to replicate the current state-of-the-art results and compare with them.</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80" name="Google Shape;80;p17"/>
          <p:cNvSpPr txBox="1">
            <a:spLocks noGrp="1"/>
          </p:cNvSpPr>
          <p:nvPr>
            <p:ph type="body" idx="1"/>
          </p:nvPr>
        </p:nvSpPr>
        <p:spPr>
          <a:xfrm>
            <a:off x="311700" y="1076275"/>
            <a:ext cx="8520600" cy="362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Earlier implementations are based on the classical image processing techniques like SIFT, HoG features of the image.</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We used SVM as baseline model.</a:t>
            </a:r>
            <a:endParaRPr>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Used RBF kernel with OVR method.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Trained different preprocessed data.</a:t>
            </a:r>
            <a:endParaRPr sz="1800">
              <a:solidFill>
                <a:srgbClr val="000000"/>
              </a:solidFill>
            </a:endParaRPr>
          </a:p>
          <a:p>
            <a:pPr marL="9144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 and experimented on different deep learning architectures like CNNs- AlexNet, GoogLeNet and tried GAN.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86" name="Google Shape;86;p18"/>
          <p:cNvSpPr txBox="1">
            <a:spLocks noGrp="1"/>
          </p:cNvSpPr>
          <p:nvPr>
            <p:ph type="body" idx="1"/>
          </p:nvPr>
        </p:nvSpPr>
        <p:spPr>
          <a:xfrm>
            <a:off x="311700" y="1152475"/>
            <a:ext cx="8520600" cy="3669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Char char="●"/>
            </a:pPr>
            <a:r>
              <a:rPr lang="en">
                <a:solidFill>
                  <a:srgbClr val="000000"/>
                </a:solidFill>
              </a:rPr>
              <a:t>SVM</a:t>
            </a:r>
            <a:endParaRPr>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Trained using RBF kernel</a:t>
            </a:r>
            <a:endParaRPr sz="1800">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Pre-processed dataset</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a:solidFill>
                  <a:srgbClr val="000000"/>
                </a:solidFill>
              </a:rPr>
              <a:t>For 28x28 image:</a:t>
            </a:r>
            <a:endParaRPr>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Accuracy: 0.8316</a:t>
            </a:r>
            <a:endParaRPr sz="1800">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Precision : 0.84, Recall: 0.83, F1-Score: 0.84</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a:solidFill>
                  <a:srgbClr val="000000"/>
                </a:solidFill>
              </a:rPr>
              <a:t>For 128x128 image:</a:t>
            </a:r>
            <a:endParaRPr>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Accuracy:0.94</a:t>
            </a:r>
            <a:endParaRPr sz="1800">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Precision: 0.94, Recall:0.92 , F1-score:0.93</a:t>
            </a:r>
            <a:endParaRPr sz="1800">
              <a:solidFill>
                <a:srgbClr val="000000"/>
              </a:solidFill>
            </a:endParaRPr>
          </a:p>
          <a:p>
            <a:pPr marL="914400" lvl="0" indent="0" algn="l" rtl="0">
              <a:lnSpc>
                <a:spcPct val="100000"/>
              </a:lnSpc>
              <a:spcBef>
                <a:spcPts val="1600"/>
              </a:spcBef>
              <a:spcAft>
                <a:spcPts val="0"/>
              </a:spcAft>
              <a:buNone/>
            </a:pPr>
            <a:endParaRPr>
              <a:solidFill>
                <a:srgbClr val="000000"/>
              </a:solidFill>
            </a:endParaRPr>
          </a:p>
          <a:p>
            <a:pPr marL="914400" lvl="0" indent="0" algn="l" rtl="0">
              <a:lnSpc>
                <a:spcPct val="100000"/>
              </a:lnSpc>
              <a:spcBef>
                <a:spcPts val="1600"/>
              </a:spcBef>
              <a:spcAft>
                <a:spcPts val="1600"/>
              </a:spcAft>
              <a:buNone/>
            </a:pP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CNN with dataset without augmentation Test Accuracy = 0.92</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with augmentation Test Accuracy = 0.93</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For </a:t>
            </a:r>
            <a:endParaRPr>
              <a:solidFill>
                <a:srgbClr val="000000"/>
              </a:solidFill>
            </a:endParaRPr>
          </a:p>
        </p:txBody>
      </p:sp>
      <p:pic>
        <p:nvPicPr>
          <p:cNvPr id="93" name="Google Shape;93;p19"/>
          <p:cNvPicPr preferRelativeResize="0"/>
          <p:nvPr/>
        </p:nvPicPr>
        <p:blipFill>
          <a:blip r:embed="rId3">
            <a:alphaModFix/>
          </a:blip>
          <a:stretch>
            <a:fillRect/>
          </a:stretch>
        </p:blipFill>
        <p:spPr>
          <a:xfrm>
            <a:off x="448425" y="2095525"/>
            <a:ext cx="3650213" cy="2641140"/>
          </a:xfrm>
          <a:prstGeom prst="rect">
            <a:avLst/>
          </a:prstGeom>
          <a:noFill/>
          <a:ln>
            <a:noFill/>
          </a:ln>
        </p:spPr>
      </p:pic>
      <p:pic>
        <p:nvPicPr>
          <p:cNvPr id="94" name="Google Shape;94;p19"/>
          <p:cNvPicPr preferRelativeResize="0"/>
          <p:nvPr/>
        </p:nvPicPr>
        <p:blipFill>
          <a:blip r:embed="rId4">
            <a:alphaModFix/>
          </a:blip>
          <a:stretch>
            <a:fillRect/>
          </a:stretch>
        </p:blipFill>
        <p:spPr>
          <a:xfrm>
            <a:off x="4025038" y="2101650"/>
            <a:ext cx="3800475" cy="262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00" name="Google Shape;100;p20"/>
          <p:cNvSpPr txBox="1">
            <a:spLocks noGrp="1"/>
          </p:cNvSpPr>
          <p:nvPr>
            <p:ph type="body" idx="1"/>
          </p:nvPr>
        </p:nvSpPr>
        <p:spPr>
          <a:xfrm>
            <a:off x="311700" y="619075"/>
            <a:ext cx="8520600" cy="422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AlexNet with Transfer learning: changed the classifier and trained for 20 epochs.</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r>
              <a:rPr lang="en" sz="1500">
                <a:solidFill>
                  <a:srgbClr val="000000"/>
                </a:solidFill>
              </a:rPr>
              <a:t>Accuracy: 0.91</a:t>
            </a:r>
            <a:endParaRPr sz="1500">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AlexNet from Scratch: loss is not converged as fast as pretrained model.</a:t>
            </a:r>
            <a:endParaRPr>
              <a:solidFill>
                <a:srgbClr val="000000"/>
              </a:solidFill>
            </a:endParaRPr>
          </a:p>
          <a:p>
            <a:pPr marL="457200" lvl="0" indent="0" algn="l" rtl="0">
              <a:spcBef>
                <a:spcPts val="1600"/>
              </a:spcBef>
              <a:spcAft>
                <a:spcPts val="1600"/>
              </a:spcAft>
              <a:buNone/>
            </a:pPr>
            <a:r>
              <a:rPr lang="en" sz="1500">
                <a:solidFill>
                  <a:srgbClr val="000000"/>
                </a:solidFill>
              </a:rPr>
              <a:t>Accuracy: 0.87</a:t>
            </a:r>
            <a:endParaRPr>
              <a:solidFill>
                <a:srgbClr val="000000"/>
              </a:solidFill>
            </a:endParaRPr>
          </a:p>
        </p:txBody>
      </p:sp>
      <p:pic>
        <p:nvPicPr>
          <p:cNvPr id="101" name="Google Shape;101;p20"/>
          <p:cNvPicPr preferRelativeResize="0"/>
          <p:nvPr/>
        </p:nvPicPr>
        <p:blipFill>
          <a:blip r:embed="rId3">
            <a:alphaModFix/>
          </a:blip>
          <a:stretch>
            <a:fillRect/>
          </a:stretch>
        </p:blipFill>
        <p:spPr>
          <a:xfrm>
            <a:off x="1357425" y="1525275"/>
            <a:ext cx="2631700" cy="1853925"/>
          </a:xfrm>
          <a:prstGeom prst="rect">
            <a:avLst/>
          </a:prstGeom>
          <a:noFill/>
          <a:ln>
            <a:noFill/>
          </a:ln>
        </p:spPr>
      </p:pic>
      <p:pic>
        <p:nvPicPr>
          <p:cNvPr id="102" name="Google Shape;102;p20"/>
          <p:cNvPicPr preferRelativeResize="0"/>
          <p:nvPr/>
        </p:nvPicPr>
        <p:blipFill>
          <a:blip r:embed="rId4">
            <a:alphaModFix/>
          </a:blip>
          <a:stretch>
            <a:fillRect/>
          </a:stretch>
        </p:blipFill>
        <p:spPr>
          <a:xfrm>
            <a:off x="4142225" y="1492725"/>
            <a:ext cx="2750925" cy="180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08" name="Google Shape;108;p21"/>
          <p:cNvSpPr txBox="1">
            <a:spLocks noGrp="1"/>
          </p:cNvSpPr>
          <p:nvPr>
            <p:ph type="body" idx="1"/>
          </p:nvPr>
        </p:nvSpPr>
        <p:spPr>
          <a:xfrm>
            <a:off x="311700" y="619075"/>
            <a:ext cx="8520600" cy="422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Visualizing Activation map of first convolution layer in AlexNet architecture.</a:t>
            </a:r>
            <a:endParaRPr>
              <a:solidFill>
                <a:srgbClr val="000000"/>
              </a:solidFill>
            </a:endParaRPr>
          </a:p>
        </p:txBody>
      </p:sp>
      <p:pic>
        <p:nvPicPr>
          <p:cNvPr id="109" name="Google Shape;109;p21"/>
          <p:cNvPicPr preferRelativeResize="0"/>
          <p:nvPr/>
        </p:nvPicPr>
        <p:blipFill>
          <a:blip r:embed="rId3">
            <a:alphaModFix/>
          </a:blip>
          <a:stretch>
            <a:fillRect/>
          </a:stretch>
        </p:blipFill>
        <p:spPr>
          <a:xfrm>
            <a:off x="2816950" y="1164196"/>
            <a:ext cx="1928800" cy="1882550"/>
          </a:xfrm>
          <a:prstGeom prst="rect">
            <a:avLst/>
          </a:prstGeom>
          <a:noFill/>
          <a:ln>
            <a:noFill/>
          </a:ln>
        </p:spPr>
      </p:pic>
      <p:pic>
        <p:nvPicPr>
          <p:cNvPr id="110" name="Google Shape;110;p21"/>
          <p:cNvPicPr preferRelativeResize="0"/>
          <p:nvPr/>
        </p:nvPicPr>
        <p:blipFill>
          <a:blip r:embed="rId4">
            <a:alphaModFix/>
          </a:blip>
          <a:stretch>
            <a:fillRect/>
          </a:stretch>
        </p:blipFill>
        <p:spPr>
          <a:xfrm>
            <a:off x="4863446" y="1164200"/>
            <a:ext cx="1862803" cy="1882550"/>
          </a:xfrm>
          <a:prstGeom prst="rect">
            <a:avLst/>
          </a:prstGeom>
          <a:noFill/>
          <a:ln>
            <a:noFill/>
          </a:ln>
        </p:spPr>
      </p:pic>
      <p:pic>
        <p:nvPicPr>
          <p:cNvPr id="111" name="Google Shape;111;p21"/>
          <p:cNvPicPr preferRelativeResize="0"/>
          <p:nvPr/>
        </p:nvPicPr>
        <p:blipFill>
          <a:blip r:embed="rId5">
            <a:alphaModFix/>
          </a:blip>
          <a:stretch>
            <a:fillRect/>
          </a:stretch>
        </p:blipFill>
        <p:spPr>
          <a:xfrm>
            <a:off x="2816950" y="3046750"/>
            <a:ext cx="1862800" cy="1869439"/>
          </a:xfrm>
          <a:prstGeom prst="rect">
            <a:avLst/>
          </a:prstGeom>
          <a:noFill/>
          <a:ln>
            <a:noFill/>
          </a:ln>
        </p:spPr>
      </p:pic>
      <p:pic>
        <p:nvPicPr>
          <p:cNvPr id="112" name="Google Shape;112;p21"/>
          <p:cNvPicPr preferRelativeResize="0"/>
          <p:nvPr/>
        </p:nvPicPr>
        <p:blipFill>
          <a:blip r:embed="rId6">
            <a:alphaModFix/>
          </a:blip>
          <a:stretch>
            <a:fillRect/>
          </a:stretch>
        </p:blipFill>
        <p:spPr>
          <a:xfrm>
            <a:off x="4863450" y="3046750"/>
            <a:ext cx="1862800" cy="186938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(16:9)</PresentationFormat>
  <Paragraphs>87</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Image based Plant Disease Detection</vt:lpstr>
      <vt:lpstr>Introduction</vt:lpstr>
      <vt:lpstr>Problem Statement</vt:lpstr>
      <vt:lpstr>Methodology</vt:lpstr>
      <vt:lpstr>Methodology</vt:lpstr>
      <vt:lpstr>Results</vt:lpstr>
      <vt:lpstr>Results</vt:lpstr>
      <vt:lpstr>Results</vt:lpstr>
      <vt:lpstr>Results</vt:lpstr>
      <vt:lpstr>Results</vt:lpstr>
      <vt:lpstr>Results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Plant Disease Detection</dc:title>
  <cp:lastModifiedBy>Subhani Shaik</cp:lastModifiedBy>
  <cp:revision>1</cp:revision>
  <dcterms:modified xsi:type="dcterms:W3CDTF">2019-12-02T14:51:19Z</dcterms:modified>
</cp:coreProperties>
</file>