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6459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0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>
                <a:solidFill>
                  <a:srgbClr val="012763"/>
                </a:solidFill>
                <a:latin typeface="Calibri"/>
              </a:defRPr>
            </a:pPr>
            <a:r>
              <a:t>Company overview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0" y="640080"/>
            <a:ext cx="1920240" cy="0"/>
          </a:xfrm>
          <a:prstGeom prst="line">
            <a:avLst/>
          </a:prstGeom>
          <a:ln>
            <a:solidFill>
              <a:srgbClr val="B81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57200" y="914400"/>
            <a:ext cx="9144000" cy="274320"/>
          </a:xfrm>
          <a:prstGeom prst="rect">
            <a:avLst/>
          </a:prstGeom>
          <a:solidFill>
            <a:srgbClr val="01276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sz="1400" b="0" i="0">
                <a:latin typeface="Calibri"/>
              </a:rPr>
              <a:t>Buisness 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91440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Apple Inc. designs, manufactures, and markets smartphones, personal computers, tablets, wearables, and accessories worldwide.</a:t>
            </a:r>
          </a:p>
          <a:p>
            <a:r>
              <a:t> It also sells various related services.</a:t>
            </a:r>
          </a:p>
          <a:p>
            <a:r>
              <a:t> In addition, the company offers iPhone, a line of smartphones; Mac, a line of personal computers; iPad, a line of multi-purpose tablets; AirPods Max, an over-ear wireless headphone; and wearables, home, and accessories comprising AirPods, Apple TV, Apple Watch, Beats products, HomePod, and iPod touch.</a:t>
            </a:r>
          </a:p>
          <a:p>
            <a:r>
              <a:t> Further, it provides AppleCare support services; cloud services store services; and operates various platforms, including the App Store that allow customers to discover and download applications and digital content, such as books, music, video, games, and podcasts.</a:t>
            </a:r>
          </a:p>
          <a:p>
            <a:r>
              <a:t> Additionally, the company offers various services, such as Apple Arcade, a game subscription service; Apple Music, which offers users a curated listening experience with on-demand radio stations; Apple News+, a subscription news and magazine service; Apple TV+, which offers exclusive original content; Apple Card, a co-branded credit card; and Apple Pay, a cashless payment service, as well as licenses its intellectual property.</a:t>
            </a:r>
          </a:p>
          <a:p>
            <a:r>
              <a:t> The company serves consumers, and small and mid-sized businesses; and the education, enterprise, and government markets.</a:t>
            </a:r>
          </a:p>
          <a:p>
            <a:r>
              <a:t> It distributes third-party applications for its products through the App Store.</a:t>
            </a:r>
          </a:p>
          <a:p>
            <a:r>
              <a:t> The company also sells its products through its retail and online stores, and direct sales force; and third-party cellular network carriers, wholesalers, retailers, and resellers.</a:t>
            </a:r>
          </a:p>
          <a:p>
            <a:r>
              <a:t> Apple Inc. was incorporated in 1977 and is headquartered in Cupertino, California.</a:t>
            </a:r>
          </a:p>
          <a:p>
            <a: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58400" y="914400"/>
            <a:ext cx="5943600" cy="274320"/>
          </a:xfrm>
          <a:prstGeom prst="rect">
            <a:avLst/>
          </a:prstGeom>
          <a:solidFill>
            <a:srgbClr val="01276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sz="1400" b="0" i="0">
                <a:latin typeface="Calibri"/>
              </a:rPr>
              <a:t>Financial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972800" y="1371600"/>
          <a:ext cx="4114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914400"/>
                <a:gridCol w="914400"/>
                <a:gridCol w="914400"/>
              </a:tblGrid>
              <a:tr h="15675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2021</a:t>
                      </a:r>
                    </a:p>
                  </a:txBody>
                  <a:tcPr/>
                </a:tc>
              </a:tr>
              <a:tr h="15675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260.17B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274.52B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365.82B</a:t>
                      </a:r>
                    </a:p>
                  </a:txBody>
                  <a:tcPr/>
                </a:tc>
              </a:tr>
              <a:tr h="15675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Growth(%)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33.26%</a:t>
                      </a:r>
                    </a:p>
                  </a:txBody>
                  <a:tcPr/>
                </a:tc>
              </a:tr>
              <a:tr h="15675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EBITDA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81.86B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81.02B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123.14B</a:t>
                      </a:r>
                    </a:p>
                  </a:txBody>
                  <a:tcPr/>
                </a:tc>
              </a:tr>
              <a:tr h="15675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Margin(%)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0.34%</a:t>
                      </a:r>
                    </a:p>
                  </a:txBody>
                  <a:tcPr/>
                </a:tc>
              </a:tr>
              <a:tr h="15675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FCF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58.9B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73.36B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92.95B</a:t>
                      </a:r>
                    </a:p>
                  </a:txBody>
                  <a:tcPr/>
                </a:tc>
              </a:tr>
              <a:tr h="15675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Margin(%)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0.25%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058400" y="3657600"/>
            <a:ext cx="5943600" cy="274320"/>
          </a:xfrm>
          <a:prstGeom prst="rect">
            <a:avLst/>
          </a:prstGeom>
          <a:solidFill>
            <a:srgbClr val="01276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sz="1400" b="0" i="0">
                <a:latin typeface="Calibri"/>
              </a:rPr>
              <a:t>Share Price Performance</a:t>
            </a:r>
          </a:p>
        </p:txBody>
      </p:sp>
      <p:pic>
        <p:nvPicPr>
          <p:cNvPr id="9" name="Picture 8" descr="5BF86ED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114800"/>
            <a:ext cx="5943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0"/>
            <a:ext cx="6095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>
                <a:solidFill>
                  <a:srgbClr val="012763"/>
                </a:solidFill>
                <a:latin typeface="Calibri"/>
              </a:defRPr>
            </a:pPr>
            <a:r>
              <a:t>Income Statement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0" y="640080"/>
            <a:ext cx="1920240" cy="0"/>
          </a:xfrm>
          <a:prstGeom prst="line">
            <a:avLst/>
          </a:prstGeom>
          <a:ln>
            <a:solidFill>
              <a:srgbClr val="B81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57600" y="1371600"/>
          <a:ext cx="10058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1828800"/>
                <a:gridCol w="1828800"/>
                <a:gridCol w="1828800"/>
              </a:tblGrid>
              <a:tr h="17145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2018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365.82B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274.51B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260.17B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265.6B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Cost of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212.98B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169.56B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161.78B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163.76B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Gross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152.84B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104.96B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98.39B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101.84B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Research &amp;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21.91B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18.75B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16.22B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14.24B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Selling General 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21.97B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19.92B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18.25B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16.7B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Interest Expense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-2.65B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-2.87B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-3.58B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-3.24B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Total Operating Expense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256.87B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208.23B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196.24B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194.7B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Operating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108.95B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66.29B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63.93B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70.9B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108.95B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66.29B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63.93B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70.9B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Total Other Income/Expense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258M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803M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1.81B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2B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Income Before Taxes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109.21B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67.09B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65.74B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72.9B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Income Tax Expense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14.53B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9.68B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10.48B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13.37B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Net Income from Continued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94.68B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57.41B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55.26B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59.53B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Net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94.68B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57.41B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55.26B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59.53B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Net Income Applicable to Common 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94.68B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57.41B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55.26B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59.53B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0"/>
            <a:ext cx="6095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>
                <a:solidFill>
                  <a:srgbClr val="012763"/>
                </a:solidFill>
                <a:latin typeface="Calibri"/>
              </a:defRPr>
            </a:pPr>
            <a:r>
              <a:t>Cash Flow Statement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0" y="640080"/>
            <a:ext cx="2286000" cy="0"/>
          </a:xfrm>
          <a:prstGeom prst="line">
            <a:avLst/>
          </a:prstGeom>
          <a:ln>
            <a:solidFill>
              <a:srgbClr val="B81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57600" y="914400"/>
          <a:ext cx="10058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1828800"/>
                <a:gridCol w="1828800"/>
                <a:gridCol w="1828800"/>
              </a:tblGrid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2018</a:t>
                      </a: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Net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94.68B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57.41B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55.26B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59.53B</a:t>
                      </a: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Depreciation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11.28B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11.06B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12.55B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10.9B</a:t>
                      </a: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Change To Net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2.98B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6.52B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5.08B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-27.69B</a:t>
                      </a: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Change to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-2.64B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-127M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-289M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828M</a:t>
                      </a: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Change to Liabilities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-1.98B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-2.55B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9.17B</a:t>
                      </a: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Change  to Account Receivables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-10.12B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6.92B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245M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-5.32B</a:t>
                      </a: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Changes to Operating Activites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-6.15B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881M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-896M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30.02B</a:t>
                      </a: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Total Cash from Operating Activites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104.04B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80.67B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69.39B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77.43B</a:t>
                      </a: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Investments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-2.82B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5.33B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58.09B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30.84B</a:t>
                      </a: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Capital Expenditure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-11.09B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-7.31B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-10.49B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-13.31B</a:t>
                      </a: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Other Cashflow From Investing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-608M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-791M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-1.08B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-745M</a:t>
                      </a: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Total Cashflows From Investing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-14.54B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-4.29B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45.9B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16.07B</a:t>
                      </a: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Dividends 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-14.47B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-14.08B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-14.12B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-13.71B</a:t>
                      </a: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Repurchase Of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-92.53B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-75.99B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-69.71B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-75.27B</a:t>
                      </a: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Net Borrowing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12.66B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2.5B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-7.82B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432M</a:t>
                      </a: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Issuance of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880M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781M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669M</a:t>
                      </a: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Other Cashflow from Finanacing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-129M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-126M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-105M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-105M</a:t>
                      </a: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Total Cash from Financing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-93.35B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-86.82B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-90.98B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-87.88B</a:t>
                      </a:r>
                    </a:p>
                  </a:txBody>
                  <a:tcPr/>
                </a:tc>
              </a:tr>
              <a:tr h="1737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Change in 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-3.86B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-10.44B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24.31B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5.62B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0"/>
            <a:ext cx="6095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>
                <a:solidFill>
                  <a:srgbClr val="012763"/>
                </a:solidFill>
                <a:latin typeface="Calibri"/>
              </a:defRPr>
            </a:pPr>
            <a:r>
              <a:t>Balance Sheet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0" y="640080"/>
            <a:ext cx="1920240" cy="0"/>
          </a:xfrm>
          <a:prstGeom prst="line">
            <a:avLst/>
          </a:prstGeom>
          <a:ln>
            <a:solidFill>
              <a:srgbClr val="B81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00400" y="1005840"/>
            <a:ext cx="822960" cy="365760"/>
          </a:xfrm>
          <a:prstGeom prst="rect">
            <a:avLst/>
          </a:prstGeom>
          <a:solidFill>
            <a:srgbClr val="11ED2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Assets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87200" y="1005840"/>
            <a:ext cx="1188720" cy="365760"/>
          </a:xfrm>
          <a:prstGeom prst="rect">
            <a:avLst/>
          </a:prstGeom>
          <a:solidFill>
            <a:srgbClr val="F542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Liabilities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554480"/>
          <a:ext cx="6400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914400"/>
                <a:gridCol w="914400"/>
                <a:gridCol w="914400"/>
                <a:gridCol w="914400"/>
              </a:tblGrid>
              <a:tr h="15675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2018</a:t>
                      </a:r>
                    </a:p>
                  </a:txBody>
                  <a:tcPr/>
                </a:tc>
              </a:tr>
              <a:tr h="15675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34.94B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38.02B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48.84B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25.91B</a:t>
                      </a:r>
                    </a:p>
                  </a:txBody>
                  <a:tcPr/>
                </a:tc>
              </a:tr>
              <a:tr h="15675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Short Term Investments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27.7B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52.93B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51.71B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40.39B</a:t>
                      </a:r>
                    </a:p>
                  </a:txBody>
                  <a:tcPr/>
                </a:tc>
              </a:tr>
              <a:tr h="15675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Net Receivables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51.51B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37.45B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45.8B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48.99B</a:t>
                      </a:r>
                    </a:p>
                  </a:txBody>
                  <a:tcPr/>
                </a:tc>
              </a:tr>
              <a:tr h="15675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6.58B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4.06B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4.11B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3.96B</a:t>
                      </a:r>
                    </a:p>
                  </a:txBody>
                  <a:tcPr/>
                </a:tc>
              </a:tr>
              <a:tr h="15675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Other Current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14.11B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11.26B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12.35B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12.09B</a:t>
                      </a:r>
                    </a:p>
                  </a:txBody>
                  <a:tcPr/>
                </a:tc>
              </a:tr>
              <a:tr h="15675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Total Current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134.84B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143.71B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162.82B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131.34B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3657600"/>
          <a:ext cx="6400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914400"/>
                <a:gridCol w="914400"/>
                <a:gridCol w="914400"/>
                <a:gridCol w="914400"/>
              </a:tblGrid>
              <a:tr h="15675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2018</a:t>
                      </a:r>
                    </a:p>
                  </a:txBody>
                  <a:tcPr/>
                </a:tc>
              </a:tr>
              <a:tr h="15675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Total Current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134.84B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143.71B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162.82B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131.34B</a:t>
                      </a:r>
                    </a:p>
                  </a:txBody>
                  <a:tcPr/>
                </a:tc>
              </a:tr>
              <a:tr h="15675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Property Plant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49.53B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45.34B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37.38B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41.3B</a:t>
                      </a:r>
                    </a:p>
                  </a:txBody>
                  <a:tcPr/>
                </a:tc>
              </a:tr>
              <a:tr h="15675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Net Tangible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63.09B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65.34B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90.49B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107.15B</a:t>
                      </a:r>
                    </a:p>
                  </a:txBody>
                  <a:tcPr/>
                </a:tc>
              </a:tr>
              <a:tr h="15675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Long Term Investments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127.88B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100.89B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105.34B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170.8B</a:t>
                      </a:r>
                    </a:p>
                  </a:txBody>
                  <a:tcPr/>
                </a:tc>
              </a:tr>
              <a:tr h="15675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Other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38.76B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33.95B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32.98B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22.28B</a:t>
                      </a:r>
                    </a:p>
                  </a:txBody>
                  <a:tcPr/>
                </a:tc>
              </a:tr>
              <a:tr h="15675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Total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351B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323.89B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338.52B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365.73B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1554480"/>
          <a:ext cx="6400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914400"/>
                <a:gridCol w="914400"/>
                <a:gridCol w="914400"/>
                <a:gridCol w="914400"/>
              </a:tblGrid>
              <a:tr h="14630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2018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Accounts Payable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54.76B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42.3B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46.24B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55.89B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Short Term 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9.61B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8.77B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10.26B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8.78B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Other Current Liabilities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53.58B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47.87B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43.24B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39.29B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Total Current Liabilities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125.48B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105.39B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105.72B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115.93B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4000" y="3200400"/>
          <a:ext cx="6400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914400"/>
                <a:gridCol w="914400"/>
                <a:gridCol w="914400"/>
                <a:gridCol w="914400"/>
              </a:tblGrid>
              <a:tr h="14630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2018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Total Current Liabilities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125.48B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105.39B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105.72B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115.93B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Long Term 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109.11B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98.67B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91.81B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93.73B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Other Liabilities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43.05B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46.11B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50.5B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48.91B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Total Liabilities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287.91B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258.55B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248.03B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258.58B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0" y="4846320"/>
          <a:ext cx="64008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914400"/>
                <a:gridCol w="914400"/>
                <a:gridCol w="9144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2018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Common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57.37B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50.78B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45.17B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40.2B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Other Stockholder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-406M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-584M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-3.45B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Treasury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-406M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-584M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-3.45B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Retained Earnings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5.56B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14.97B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45.9B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70.4B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Total Stockholder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63.09B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65.34B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90.49B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107.15B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>
                <a:solidFill>
                  <a:srgbClr val="012763"/>
                </a:solidFill>
                <a:latin typeface="Calibri"/>
              </a:defRPr>
            </a:pPr>
            <a:r>
              <a:t>Operational Summary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0" y="640080"/>
            <a:ext cx="1920240" cy="0"/>
          </a:xfrm>
          <a:prstGeom prst="line">
            <a:avLst/>
          </a:prstGeom>
          <a:ln>
            <a:solidFill>
              <a:srgbClr val="B81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011680"/>
          <a:ext cx="13167360" cy="3174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91885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Stock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Enterprise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Rev. CAGR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EBITDA Margin</a:t>
                      </a:r>
                      <a:br/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EBITDA Margin</a:t>
                      </a:r>
                      <a:br/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EBITDA Margin</a:t>
                      </a:r>
                      <a:br/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EBIT Margin</a:t>
                      </a:r>
                      <a:br/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EBIT Margin</a:t>
                      </a:r>
                      <a:br/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EBIT Margin</a:t>
                      </a:r>
                      <a:br/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FCF Margin</a:t>
                      </a:r>
                      <a:br/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FCF Margin</a:t>
                      </a:r>
                      <a:br/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FCF Margin</a:t>
                      </a:r>
                      <a:br/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Net Income Margin</a:t>
                      </a:r>
                      <a:br/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Net Income Margin</a:t>
                      </a:r>
                      <a:br/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Net Income Margin</a:t>
                      </a:r>
                      <a:br/>
                      <a:r>
                        <a:t>2021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175.06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2.97T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0.26%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310.88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2.32T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0.36%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231.84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603.09B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0.33%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128.89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165.14B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0.1%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AMZN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3,281.10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1.76T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-0.03%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0.07%</a:t>
                      </a:r>
                    </a:p>
                  </a:txBody>
                  <a:tcPr/>
                </a:tc>
              </a:tr>
              <a:tr h="39189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2,811.82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1.78T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>
                <a:solidFill>
                  <a:srgbClr val="012763"/>
                </a:solidFill>
                <a:latin typeface="Calibri"/>
              </a:defRPr>
            </a:pPr>
            <a:r>
              <a:t>Valuation Summary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0" y="640080"/>
            <a:ext cx="1920240" cy="0"/>
          </a:xfrm>
          <a:prstGeom prst="line">
            <a:avLst/>
          </a:prstGeom>
          <a:ln>
            <a:solidFill>
              <a:srgbClr val="B81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" y="1554480"/>
          <a:ext cx="15361920" cy="479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4156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Stock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Equity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Enterprise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EV/Revenue</a:t>
                      </a:r>
                      <a:br/>
                      <a: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EV/Revenue</a:t>
                      </a:r>
                      <a:br/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EV/Revenue</a:t>
                      </a:r>
                      <a:br/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EV/Revenue</a:t>
                      </a:r>
                      <a:br/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EV/EBITDA</a:t>
                      </a:r>
                      <a:br/>
                      <a: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EV/EBITDA</a:t>
                      </a:r>
                      <a:br/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EV/EBITDA</a:t>
                      </a:r>
                      <a:br/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EV/EBITDA</a:t>
                      </a:r>
                      <a:br/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EV/EBIT</a:t>
                      </a:r>
                      <a:br/>
                      <a: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EV/EBIT</a:t>
                      </a:r>
                      <a:br/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EV/EBIT</a:t>
                      </a:r>
                      <a:br/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EV/EBIT</a:t>
                      </a:r>
                      <a:br/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Price/Earnings</a:t>
                      </a:r>
                      <a:br/>
                      <a: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Price/Earnings</a:t>
                      </a:r>
                      <a:br/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Price/Earnings</a:t>
                      </a:r>
                      <a:br/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Price/Earnings</a:t>
                      </a:r>
                      <a:br/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Trailing PE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175.06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2.86T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2.97T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32.82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44.69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29.1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310.88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2.33T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2.32T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47.11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27.38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44.01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144.6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38.29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33.11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231.84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631.05B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603.09B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8.93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15.96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26.31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19.32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22.68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16.84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128.89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115.53B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165.14B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13.47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20.3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AMZN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3.28K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1.67T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1.76T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59.59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22.48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134.41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114.82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72.91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67.11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158.66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139.86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76.95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50.63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2.81K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1.86T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1.78T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42.26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36.15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17.99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59.31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45.17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23.66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63.59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47.54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25.06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3.28K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2.86T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2.97T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59.59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27.38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134.41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114.82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72.91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67.11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158.66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139.86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76.95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38.29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50.63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271.36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1.77T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1.77T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8.77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37.54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35.53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49.81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48.26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24.94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34.58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27.08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1.16K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1.58T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1.6T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8.36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55.76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34.58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29.17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128.89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115.53B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165.14B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9.31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13.47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16.84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>
                <a:solidFill>
                  <a:srgbClr val="012763"/>
                </a:solidFill>
                <a:latin typeface="Calibri"/>
              </a:defRPr>
            </a:pPr>
            <a:r>
              <a:t>Institutional Holdings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0" y="640080"/>
            <a:ext cx="1920240" cy="0"/>
          </a:xfrm>
          <a:prstGeom prst="line">
            <a:avLst/>
          </a:prstGeom>
          <a:ln>
            <a:solidFill>
              <a:srgbClr val="B81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576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1828800"/>
                <a:gridCol w="1828800"/>
              </a:tblGrid>
              <a:tr h="33250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Reported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% Owned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No. of shares</a:t>
                      </a:r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Vanguard Group, Inc. (The)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31 Dec,2021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7.73%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1,261,261,357</a:t>
                      </a:r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Blackrock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31 Dec,2021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1,019,810,291</a:t>
                      </a:r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Berkshire Hathaway, 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31 Dec,2021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5.44%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887,135,554</a:t>
                      </a:r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State Street Corporation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31 Dec,2021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3.88%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633,115,246</a:t>
                      </a:r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FMR, LLC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31 Dec,2021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352,204,129</a:t>
                      </a:r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Geode Capital Management, LLC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31 Dec,2021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264,351,901</a:t>
                      </a:r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Price (T.Rowe) Associates 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31 Dec,2021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223,148,792</a:t>
                      </a:r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Northern Trust Corporation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31 Dec,2021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190,876,014</a:t>
                      </a:r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Bank Of New York Mellon Corporation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31 Dec,2021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144,695,935</a:t>
                      </a:r>
                    </a:p>
                  </a:txBody>
                  <a:tcPr/>
                </a:tc>
              </a:tr>
              <a:tr h="33251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Norges Bank Investment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31 Dec,2021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142,076,403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>
                <a:solidFill>
                  <a:srgbClr val="012763"/>
                </a:solidFill>
                <a:latin typeface="Calibri"/>
              </a:defRPr>
            </a:pPr>
            <a:r>
              <a:t>Broker Ratings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0" y="640080"/>
            <a:ext cx="1920240" cy="0"/>
          </a:xfrm>
          <a:prstGeom prst="line">
            <a:avLst/>
          </a:prstGeom>
          <a:ln>
            <a:solidFill>
              <a:srgbClr val="B81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463040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3429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Rating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11-Mar-22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Barclays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Hold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15-Feb-22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Tigress Financial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Buy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31-Jan-22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Credit Suisse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Hold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28-Jan-22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Oppenheimer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Buy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28-Jan-22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New Street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Hold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28-Jan-22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Deutsche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Buy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28-Jan-22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Morgan Stanley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Buy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28-Jan-22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Raymond 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Buy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28-Jan-22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Buy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28-Jan-22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Barclays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Hold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21-Jan-22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Wells Fargo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Buy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14-Jan-22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Loop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Buy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22-Dec-21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Citigroup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Buy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14-Dec-21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Evercore ISI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Buy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14-Dec-21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 of A Securities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Buy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3F3532B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>
                <a:solidFill>
                  <a:srgbClr val="012763"/>
                </a:solidFill>
                <a:latin typeface="Calibri"/>
              </a:defRPr>
            </a:pPr>
            <a:r>
              <a:t>Valuation Outputs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0" y="640080"/>
            <a:ext cx="1920240" cy="0"/>
          </a:xfrm>
          <a:prstGeom prst="line">
            <a:avLst/>
          </a:prstGeom>
          <a:ln>
            <a:solidFill>
              <a:srgbClr val="B819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14400" y="731520"/>
            <a:ext cx="5943600" cy="274320"/>
          </a:xfrm>
          <a:prstGeom prst="rect">
            <a:avLst/>
          </a:prstGeom>
          <a:solidFill>
            <a:srgbClr val="01276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sz="1400" b="0" i="0">
                <a:latin typeface="Calibri"/>
              </a:rPr>
              <a:t>EV/Sales</a:t>
            </a:r>
          </a:p>
        </p:txBody>
      </p:sp>
      <p:pic>
        <p:nvPicPr>
          <p:cNvPr id="5" name="Picture 4" descr="C80F24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5943600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86800" y="731520"/>
            <a:ext cx="5943600" cy="274320"/>
          </a:xfrm>
          <a:prstGeom prst="rect">
            <a:avLst/>
          </a:prstGeom>
          <a:solidFill>
            <a:srgbClr val="01276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sz="1400" b="0" i="0">
                <a:latin typeface="Calibri"/>
              </a:rPr>
              <a:t>EV/EBITDA</a:t>
            </a:r>
          </a:p>
        </p:txBody>
      </p:sp>
      <p:pic>
        <p:nvPicPr>
          <p:cNvPr id="7" name="Picture 6" descr="5720396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188720"/>
            <a:ext cx="5943600" cy="2743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4400" y="3931920"/>
            <a:ext cx="5943600" cy="274320"/>
          </a:xfrm>
          <a:prstGeom prst="rect">
            <a:avLst/>
          </a:prstGeom>
          <a:solidFill>
            <a:srgbClr val="01276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sz="1400" b="0" i="0">
                <a:latin typeface="Calibri"/>
              </a:rPr>
              <a:t>EV/EBIT</a:t>
            </a:r>
          </a:p>
        </p:txBody>
      </p:sp>
      <p:pic>
        <p:nvPicPr>
          <p:cNvPr id="9" name="Picture 8" descr="3E4D1F6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389120"/>
            <a:ext cx="5943600" cy="2743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86800" y="3931920"/>
            <a:ext cx="5943600" cy="274320"/>
          </a:xfrm>
          <a:prstGeom prst="rect">
            <a:avLst/>
          </a:prstGeom>
          <a:solidFill>
            <a:srgbClr val="01276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sz="1400" b="0" i="0">
                <a:latin typeface="Calibri"/>
              </a:rPr>
              <a:t>P/E</a:t>
            </a:r>
          </a:p>
        </p:txBody>
      </p:sp>
      <p:pic>
        <p:nvPicPr>
          <p:cNvPr id="11" name="Picture 10" descr="EF3E8B3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0" y="4389120"/>
            <a:ext cx="5943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1471</Words>
  <Application>Microsoft Macintosh PowerPoint</Application>
  <PresentationFormat>Custom</PresentationFormat>
  <Paragraphs>821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>generated using python-pptx</dc:description>
  <cp:lastModifiedBy>Windows User</cp:lastModifiedBy>
  <cp:revision>2</cp:revision>
  <dcterms:created xsi:type="dcterms:W3CDTF">2013-01-27T09:14:16Z</dcterms:created>
  <dcterms:modified xsi:type="dcterms:W3CDTF">2022-07-24T19:23:42Z</dcterms:modified>
  <cp:category/>
</cp:coreProperties>
</file>