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7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78" y="-6349"/>
            <a:ext cx="9144183" cy="5149933"/>
            <a:chOff x="-104" y="-8466"/>
            <a:chExt cx="12192246" cy="6866578"/>
          </a:xfrm>
        </p:grpSpPr>
        <p:cxnSp>
          <p:nvCxnSpPr>
            <p:cNvPr id="24" name="Shape 24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124" y="3681412"/>
              <a:ext cx="4763700" cy="3176699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799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199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411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8" y="-8466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89B8D4">
                <a:alpha val="69411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799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4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-104" y="53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130300" y="1803400"/>
            <a:ext cx="5825099" cy="123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0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130300" y="3038125"/>
            <a:ext cx="5825099" cy="8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8000" y="3600450"/>
            <a:ext cx="64475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508000" y="457200"/>
            <a:ext cx="6447599" cy="288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08000" y="4025503"/>
            <a:ext cx="6447599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08000" y="457200"/>
            <a:ext cx="6447599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08000" y="3352800"/>
            <a:ext cx="6447599" cy="117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98500" y="457200"/>
            <a:ext cx="6070499" cy="22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024604" y="2724150"/>
            <a:ext cx="5418300" cy="2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08000" y="3352800"/>
            <a:ext cx="6447599" cy="117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B8D4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669757" y="216491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B8D4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08000" y="1448991"/>
            <a:ext cx="6447599" cy="1946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08000" y="3395585"/>
            <a:ext cx="6447599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98500" y="457200"/>
            <a:ext cx="6070499" cy="22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07999" y="3009900"/>
            <a:ext cx="6447599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508000" y="3395585"/>
            <a:ext cx="6447599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B8D4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69757" y="216491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B8D4"/>
              </a:buClr>
              <a:buSzPct val="25000"/>
              <a:buFont typeface="Arial"/>
              <a:buNone/>
            </a:pPr>
            <a:r>
              <a:rPr b="0" i="0" lang="en" sz="6000" u="none" cap="none" strike="noStrik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14350" y="457200"/>
            <a:ext cx="6441299" cy="22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07999" y="3009900"/>
            <a:ext cx="6447599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508000" y="3395585"/>
            <a:ext cx="6447599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08000" y="45720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2276402" y="-148057"/>
            <a:ext cx="2910600" cy="644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4495661" y="1937249"/>
            <a:ext cx="3938699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186264" y="-220950"/>
            <a:ext cx="3938699" cy="529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90250" y="468100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685800" y="1597825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90250" y="468100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900115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648200" y="900115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3" type="body"/>
          </p:nvPr>
        </p:nvSpPr>
        <p:spPr>
          <a:xfrm>
            <a:off x="4645032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4" type="body"/>
          </p:nvPr>
        </p:nvSpPr>
        <p:spPr>
          <a:xfrm>
            <a:off x="4645032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12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575050" y="204793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57212" y="1076328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792288" y="3600451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5" name="Shape 205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792288" y="4025508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 rot="5400000">
            <a:off x="6012655" y="771527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 rot="5400000">
            <a:off x="1821656" y="-1209672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08000" y="45720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08000" y="1620441"/>
            <a:ext cx="6447599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508000" y="2025650"/>
            <a:ext cx="6447599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08000" y="3395585"/>
            <a:ext cx="64475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508000" y="45720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08000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817476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08000" y="45720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06808" y="1620737"/>
            <a:ext cx="3139199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506808" y="2052933"/>
            <a:ext cx="3139199" cy="24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3816287" y="1620737"/>
            <a:ext cx="3139199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3816287" y="2052933"/>
            <a:ext cx="3139199" cy="24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08000" y="45720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08000" y="1123953"/>
            <a:ext cx="2890799" cy="958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570346" y="386191"/>
            <a:ext cx="3385199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508000" y="2082800"/>
            <a:ext cx="2890799" cy="19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97" lvl="1" marL="34279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95" lvl="2" marL="68559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391" lvl="3" marL="1028391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288" lvl="4" marL="1371188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184" lvl="5" marL="1713984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082" lvl="6" marL="205678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980" lvl="7" marL="239958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876" lvl="8" marL="2742377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49"/>
            <a:ext cx="9144105" cy="5149933"/>
            <a:chOff x="0" y="-8466"/>
            <a:chExt cx="12192142" cy="6866578"/>
          </a:xfrm>
        </p:grpSpPr>
        <p:cxnSp>
          <p:nvCxnSpPr>
            <p:cNvPr id="7" name="Shape 7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4" y="3681412"/>
              <a:ext cx="4763700" cy="3176699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200" cy="6866400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700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799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199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8" y="-8466"/>
              <a:ext cx="1290000" cy="6866400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89B8D4">
                <a:alpha val="69411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799" cy="6866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4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99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08000" y="457200"/>
            <a:ext cx="6447599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8000" y="1620441"/>
            <a:ext cx="6447599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545" lvl="0" marL="25717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2552" lvl="1" marL="557212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69734" lvl="2" marL="8572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2891"/>
              <a:buFont typeface="Noto Sans Symbols"/>
              <a:buChar char="●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7630" lvl="3" marL="12001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7630" lvl="4" marL="15430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7630" lvl="5" marL="18859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7630" lvl="6" marL="22288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7630" lvl="7" marL="25717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7630" lvl="8" marL="29146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403850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08000" y="4531021"/>
            <a:ext cx="47231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42998" y="4531021"/>
            <a:ext cx="512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antlr.org/" TargetMode="External"/><Relationship Id="rId4" Type="http://schemas.openxmlformats.org/officeDocument/2006/relationships/hyperlink" Target="http://stackoverflow.com/questions/tagged/antlr" TargetMode="External"/><Relationship Id="rId5" Type="http://schemas.openxmlformats.org/officeDocument/2006/relationships/hyperlink" Target="https://www.javacodegeeks.com/2012/04/antlr-tutorial-hello-word.html" TargetMode="External"/><Relationship Id="rId6" Type="http://schemas.openxmlformats.org/officeDocument/2006/relationships/hyperlink" Target="http://www.oursland.net/tutorials/antlr/AntlrEclipse.html" TargetMode="External"/><Relationship Id="rId7" Type="http://schemas.openxmlformats.org/officeDocument/2006/relationships/hyperlink" Target="http://www.antlr2.org/doc/so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ctrTitle"/>
          </p:nvPr>
        </p:nvSpPr>
        <p:spPr>
          <a:xfrm>
            <a:off x="1143000" y="590550"/>
            <a:ext cx="5825099" cy="2666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40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RSS Programming Language</a:t>
            </a:r>
            <a:br>
              <a:rPr b="0" i="0" lang="en" sz="405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</p:txBody>
      </p:sp>
      <p:sp>
        <p:nvSpPr>
          <p:cNvPr id="227" name="Shape 227"/>
          <p:cNvSpPr txBox="1"/>
          <p:nvPr>
            <p:ph idx="1" type="subTitle"/>
          </p:nvPr>
        </p:nvSpPr>
        <p:spPr>
          <a:xfrm>
            <a:off x="1143000" y="3028950"/>
            <a:ext cx="5825099" cy="142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By: Team 20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Richa Shastri         - 1209458663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Sarvesh Kulkarni 	- 1210322864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Subhankar Mishra	- 1209249583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	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Code Transition</a:t>
            </a:r>
          </a:p>
        </p:txBody>
      </p:sp>
      <p:sp>
        <p:nvSpPr>
          <p:cNvPr id="293" name="Shape 293"/>
          <p:cNvSpPr/>
          <p:nvPr/>
        </p:nvSpPr>
        <p:spPr>
          <a:xfrm>
            <a:off x="481200" y="1486375"/>
            <a:ext cx="1796400" cy="2983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class Class1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bool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func main 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 a[10]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a[0]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print (a [0])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2626425" y="1486375"/>
            <a:ext cx="2268600" cy="2983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Programstart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Class1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 _Gbb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 main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 _Lia[]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_Lia[].0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_Lia[].0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138175" y="1486375"/>
            <a:ext cx="1930200" cy="2983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59600" y="1081950"/>
            <a:ext cx="1737899" cy="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High Level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942625" y="1081950"/>
            <a:ext cx="1636200" cy="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Intermediate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285175" y="1081950"/>
            <a:ext cx="1636200" cy="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61300" y="4534100"/>
            <a:ext cx="1636200" cy="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.rss file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2942625" y="4534100"/>
            <a:ext cx="1636200" cy="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.rssc file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Grammar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Language has Context Free grammar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EBNF grammar is used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“Parse” is the entry point for syntactic grammar in the code.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267325" y="2204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Parse Tree </a:t>
            </a: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71550"/>
            <a:ext cx="8686800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RSS Compiler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657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The Input .rss file is fed into the compiler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ANTLR performs lexical analysis and parsing on the High level RSS file which then generates the parse tree on the basis of the defined grammar.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 walker class is used to traverse through the nodes of the tree.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For each syntactic rules, there are exit and entry functions created by ANTLR  in the baselistener class.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We have  overridden the BaseListener to generate the intermediate code.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Once all the nodes are traversed, the intermediate file .rssc will be generated.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Complex function calls and expression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021275" y="1102800"/>
            <a:ext cx="2587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Code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659600" y="1262737"/>
            <a:ext cx="2587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sp>
        <p:nvSpPr>
          <p:cNvPr id="326" name="Shape 326"/>
          <p:cNvSpPr/>
          <p:nvPr/>
        </p:nvSpPr>
        <p:spPr>
          <a:xfrm>
            <a:off x="427725" y="1551475"/>
            <a:ext cx="4300799" cy="352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class Class1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int a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 main ()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::a = 5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print("Output : " + (square(square(::a)) + 3*5))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print("Global Variable 'a' value : " + ::a)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 square(int a) returns int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 = a*a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return a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5033250" y="1698375"/>
            <a:ext cx="2796299" cy="2662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 640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Variable 'a' value :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RSS Runtime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Runtime is written in Java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.rssc intermediate file is given as input which generates the final output.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The intermediate language is read line by line.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Each line of intermediate code is divided into lexical tokens.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The first token in a line determines the actions to be performed.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Based on it, appropriate function call is made.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Symbol table is used for value storage.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Symbol Table</a:t>
            </a:r>
          </a:p>
        </p:txBody>
      </p:sp>
      <p:sp>
        <p:nvSpPr>
          <p:cNvPr id="339" name="Shape 339"/>
          <p:cNvSpPr/>
          <p:nvPr/>
        </p:nvSpPr>
        <p:spPr>
          <a:xfrm>
            <a:off x="3556416" y="1017726"/>
            <a:ext cx="2534325" cy="5239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Variables</a:t>
            </a:r>
          </a:p>
        </p:txBody>
      </p:sp>
      <p:sp>
        <p:nvSpPr>
          <p:cNvPr id="340" name="Shape 340"/>
          <p:cNvSpPr/>
          <p:nvPr/>
        </p:nvSpPr>
        <p:spPr>
          <a:xfrm>
            <a:off x="3556403" y="1640625"/>
            <a:ext cx="2534325" cy="1263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Function Variables</a:t>
            </a:r>
          </a:p>
        </p:txBody>
      </p:sp>
      <p:sp>
        <p:nvSpPr>
          <p:cNvPr id="341" name="Shape 341"/>
          <p:cNvSpPr/>
          <p:nvPr/>
        </p:nvSpPr>
        <p:spPr>
          <a:xfrm>
            <a:off x="3556403" y="3035675"/>
            <a:ext cx="2534325" cy="697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Function1 Variables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3438725" y="1142075"/>
            <a:ext cx="8100" cy="3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43" name="Shape 343"/>
          <p:cNvSpPr txBox="1"/>
          <p:nvPr/>
        </p:nvSpPr>
        <p:spPr>
          <a:xfrm rot="5400000">
            <a:off x="2565537" y="2918825"/>
            <a:ext cx="1263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</a:p>
        </p:txBody>
      </p:sp>
      <p:sp>
        <p:nvSpPr>
          <p:cNvPr id="344" name="Shape 344"/>
          <p:cNvSpPr txBox="1"/>
          <p:nvPr/>
        </p:nvSpPr>
        <p:spPr>
          <a:xfrm rot="5400000">
            <a:off x="5988174" y="2816824"/>
            <a:ext cx="1263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and Deletion</a:t>
            </a:r>
          </a:p>
        </p:txBody>
      </p:sp>
      <p:cxnSp>
        <p:nvCxnSpPr>
          <p:cNvPr id="345" name="Shape 345"/>
          <p:cNvCxnSpPr/>
          <p:nvPr/>
        </p:nvCxnSpPr>
        <p:spPr>
          <a:xfrm flipH="1" rot="10800000">
            <a:off x="6335425" y="1191899"/>
            <a:ext cx="10799" cy="35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46" name="Shape 346"/>
          <p:cNvSpPr/>
          <p:nvPr/>
        </p:nvSpPr>
        <p:spPr>
          <a:xfrm>
            <a:off x="3556403" y="3919378"/>
            <a:ext cx="2534325" cy="887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Function2 Variables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17725"/>
            <a:ext cx="2912699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Example: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Class class1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Void main()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…..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Function1 call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….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Function1 ()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…..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Function2 call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….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Function2 ()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…..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124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Factorial Program (using recursion)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042650" y="696925"/>
            <a:ext cx="2587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Code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755350" y="787336"/>
            <a:ext cx="1607100" cy="3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sp>
        <p:nvSpPr>
          <p:cNvPr id="355" name="Shape 355"/>
          <p:cNvSpPr/>
          <p:nvPr/>
        </p:nvSpPr>
        <p:spPr>
          <a:xfrm>
            <a:off x="427725" y="1060525"/>
            <a:ext cx="4300800" cy="40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class Class1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 main ()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int a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 = 5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print (factorial (a))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 factorial (int n) returns int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int result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if (n == 1)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return 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result = factorial (n-1) * n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return result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</a:p>
        </p:txBody>
      </p:sp>
      <p:sp>
        <p:nvSpPr>
          <p:cNvPr id="356" name="Shape 356"/>
          <p:cNvSpPr/>
          <p:nvPr/>
        </p:nvSpPr>
        <p:spPr>
          <a:xfrm>
            <a:off x="4904900" y="1241350"/>
            <a:ext cx="1308000" cy="100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120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Faced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152475"/>
            <a:ext cx="7107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Georgia"/>
              <a:buChar char="●"/>
            </a:pPr>
            <a:r>
              <a:rPr b="0" i="0" lang="en" sz="135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Learning Antlr4 tool was one of the major challenge we faced.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Georgia"/>
              <a:buChar char="●"/>
            </a:pPr>
            <a:r>
              <a:rPr b="0" i="0" lang="en" sz="135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Another major challenge was to build the entire runtime from scratch using stack based approach.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Georgia"/>
              <a:buChar char="●"/>
            </a:pPr>
            <a:r>
              <a:rPr b="0" i="0" lang="en" sz="135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Implementation of function activation and argument handling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Georgia"/>
              <a:buChar char="●"/>
            </a:pPr>
            <a:r>
              <a:rPr b="0" i="0" lang="en" sz="135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Implementation of arrays and handling recursive function in runtime was another major hurdle.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7"/>
              <a:buFont typeface="Noto Sans Symbols"/>
              <a:buChar char="●"/>
            </a:pPr>
            <a:r>
              <a:rPr b="0" i="0" lang="en" sz="135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http://www.antlr.org/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7"/>
              <a:buFont typeface="Noto Sans Symbols"/>
              <a:buChar char="●"/>
            </a:pPr>
            <a:r>
              <a:rPr b="0" i="0" lang="en" sz="135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http://stackoverflow.com/questions/tagged/antlr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</a:pPr>
            <a:r>
              <a:rPr b="0" i="0" lang="en" sz="135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https://www.javacodegeeks.com/2012/04/antlr-tutorial-hello-word.html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</a:pPr>
            <a:r>
              <a:rPr b="0" i="0" lang="en" sz="135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http://www.oursland.net/tutorials/antlr/AntlrEclipse.html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Char char="●"/>
            </a:pPr>
            <a:r>
              <a:rPr b="0" i="0" lang="en" sz="135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http://www.antlr2.org/doc/sor.html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Modular Programming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Strongly typed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Simple Syntax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Von Neumann architecture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Applicative order evaluation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Simple runtime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Able to handle complex expression and function calls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Support for data structures.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1952775"/>
            <a:ext cx="8520599" cy="11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69272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3675" lvl="0" marL="257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language called RSS is a high level, user friendly, procedural language. </a:t>
            </a:r>
          </a:p>
          <a:p>
            <a:pPr indent="-193675" lvl="0" marL="257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has as a simple syntax.</a:t>
            </a:r>
          </a:p>
          <a:p>
            <a:pPr indent="-193675" lvl="0" marL="257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Supports operators, conditional statements, data types, data structure, functions declaration and call, iterations and recursive calls.</a:t>
            </a:r>
          </a:p>
          <a:p>
            <a:pPr indent="-193675" lvl="0" marL="257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compiler of RSS is very intelligent and does maximum processing, syntax checking, and function handling. </a:t>
            </a:r>
          </a:p>
          <a:p>
            <a:pPr indent="-193675" lvl="0" marL="257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runtime is very simple, fast and efficient.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142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4386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Inspirations 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RSS Language is inspired from many languages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C++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Java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ADA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Visual Basic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Used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The tools that were used to build the compiler and runtime interpreter are: 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1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Lexical Analysis and Parsing: </a:t>
            </a:r>
            <a:r>
              <a:rPr b="0" i="0" lang="en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Antlr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1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Intermediate code generation: </a:t>
            </a:r>
            <a:r>
              <a:rPr b="0" i="0" lang="en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Antlr and Java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1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Runtime environment: </a:t>
            </a:r>
            <a:r>
              <a:rPr b="0" i="0" lang="en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Java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1482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683100"/>
            <a:ext cx="69570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Our language contains the following features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Local and global variable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The compiler can easily differentiate even if you use same name for local/global/array variables.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Data types: The following data types are supported for local,global and arrays.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Int 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String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Boolean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Data structure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Array : a sequential data structure.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Both array and its members can be passed as an argument in function call.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1683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(contd…)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741050"/>
            <a:ext cx="7510499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Operators: Following operators are supported in the order of the priority 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Arithmetic : *,/,%,+,-,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Conditional: &gt;=,&lt;=,&gt;,&lt;,==,!=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Logical: &amp;&amp;, ||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Complex expressions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Handle complex expressions such as : a=func1(func1(x+2)))+a*b + a/b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Conditional operations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Implements condition statement such as </a:t>
            </a:r>
            <a:r>
              <a:rPr b="0" i="1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If , else if ,  else 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Handles dangling else problem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Else Statement is not mandatory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Condition checks in </a:t>
            </a:r>
            <a:r>
              <a:rPr b="0" i="1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IF</a:t>
            </a: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 can be expressions,variables or boolean literals like </a:t>
            </a:r>
            <a:r>
              <a:rPr b="0" i="1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true</a:t>
            </a: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1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false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1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Iterative operations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Implements a loop similar to </a:t>
            </a:r>
            <a:r>
              <a:rPr b="0" i="1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loop in C++.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(contd…)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Function declaration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Declare a function with arguments and return value data type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Arguments are passed by value 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Functions can be called from anywhere in the programme.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Function call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Before calling a function its is not necessary that the function be declared or defined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Optional Return statement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Recursive Function call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A function can be called to itself any number of times.</a:t>
            </a:r>
          </a:p>
          <a:p>
            <a:pPr indent="-1936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50" y="1871525"/>
            <a:ext cx="1538750" cy="9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it works?</a:t>
            </a:r>
          </a:p>
        </p:txBody>
      </p:sp>
      <p:sp>
        <p:nvSpPr>
          <p:cNvPr id="276" name="Shape 276"/>
          <p:cNvSpPr/>
          <p:nvPr/>
        </p:nvSpPr>
        <p:spPr>
          <a:xfrm>
            <a:off x="395625" y="1059562"/>
            <a:ext cx="1390200" cy="7701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</a:p>
        </p:txBody>
      </p:sp>
      <p:sp>
        <p:nvSpPr>
          <p:cNvPr id="277" name="Shape 277"/>
          <p:cNvSpPr/>
          <p:nvPr/>
        </p:nvSpPr>
        <p:spPr>
          <a:xfrm>
            <a:off x="1839252" y="1999675"/>
            <a:ext cx="1594499" cy="887699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Parse Tree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125" y="2891825"/>
            <a:ext cx="1538750" cy="9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3403175" y="2972925"/>
            <a:ext cx="1443600" cy="7701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IL Code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907225" y="1171900"/>
            <a:ext cx="1237800" cy="42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.RSS file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48450" y="1829675"/>
            <a:ext cx="1090799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Antlr4 tool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6028" y="3796589"/>
            <a:ext cx="1390199" cy="9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4916375" y="4117275"/>
            <a:ext cx="1488900" cy="770100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Output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986075" y="3849975"/>
            <a:ext cx="930299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2438075" y="2802025"/>
            <a:ext cx="1237800" cy="42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 tree walker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003200" y="3169811"/>
            <a:ext cx="1031099" cy="42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.RSSC file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741525" y="4175175"/>
            <a:ext cx="779700" cy="32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