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1" r:id="rId6"/>
    <p:sldId id="262" r:id="rId7"/>
    <p:sldId id="263" r:id="rId8"/>
    <p:sldId id="297" r:id="rId9"/>
    <p:sldId id="298" r:id="rId10"/>
    <p:sldId id="264" r:id="rId11"/>
    <p:sldId id="284" r:id="rId12"/>
    <p:sldId id="267" r:id="rId13"/>
    <p:sldId id="270" r:id="rId14"/>
    <p:sldId id="272" r:id="rId15"/>
    <p:sldId id="286" r:id="rId16"/>
    <p:sldId id="293" r:id="rId17"/>
    <p:sldId id="296" r:id="rId18"/>
    <p:sldId id="299" r:id="rId19"/>
    <p:sldId id="295" r:id="rId20"/>
    <p:sldId id="300" r:id="rId21"/>
    <p:sldId id="301" r:id="rId22"/>
    <p:sldId id="28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8869" autoAdjust="0"/>
  </p:normalViewPr>
  <p:slideViewPr>
    <p:cSldViewPr snapToGrid="0" snapToObjects="1">
      <p:cViewPr varScale="1">
        <p:scale>
          <a:sx n="66" d="100"/>
          <a:sy n="66" d="100"/>
        </p:scale>
        <p:origin x="151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08168-A6F7-4CCE-9576-552BEC523BD1}" type="datetimeFigureOut">
              <a:rPr lang="en-IN" smtClean="0"/>
              <a:t>03-06-2025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082AD-7BA1-4C94-A151-1F51487A8F7D}" type="slidenum">
              <a:rPr lang="en-IN" smtClean="0"/>
              <a:t>‹#›</a:t>
            </a:fld>
            <a:endParaRPr lang="en-IN"/>
          </a:p>
        </p:txBody>
      </p:sp>
    </p:spTree>
    <p:extLst>
      <p:ext uri="{BB962C8B-B14F-4D97-AF65-F5344CB8AC3E}">
        <p14:creationId xmlns:p14="http://schemas.microsoft.com/office/powerpoint/2010/main" val="89426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15082AD-7BA1-4C94-A151-1F51487A8F7D}" type="slidenum">
              <a:rPr lang="en-IN" smtClean="0"/>
              <a:t>13</a:t>
            </a:fld>
            <a:endParaRPr lang="en-IN"/>
          </a:p>
        </p:txBody>
      </p:sp>
    </p:spTree>
    <p:extLst>
      <p:ext uri="{BB962C8B-B14F-4D97-AF65-F5344CB8AC3E}">
        <p14:creationId xmlns:p14="http://schemas.microsoft.com/office/powerpoint/2010/main" val="1804535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698543"/>
          </a:xfrm>
        </p:spPr>
        <p:txBody>
          <a:bodyPr/>
          <a:lstStyle/>
          <a:p>
            <a:r>
              <a:rPr lang="en-US" b="1" dirty="0"/>
              <a:t>Coca Cola Stock Analysis &amp; Machine Learning</a:t>
            </a:r>
            <a:endParaRPr b="1" dirty="0"/>
          </a:p>
        </p:txBody>
      </p:sp>
      <p:sp>
        <p:nvSpPr>
          <p:cNvPr id="3" name="Subtitle 2"/>
          <p:cNvSpPr>
            <a:spLocks noGrp="1"/>
          </p:cNvSpPr>
          <p:nvPr>
            <p:ph type="subTitle" idx="1"/>
          </p:nvPr>
        </p:nvSpPr>
        <p:spPr>
          <a:xfrm>
            <a:off x="1371600" y="3084394"/>
            <a:ext cx="6400800" cy="1323833"/>
          </a:xfrm>
        </p:spPr>
        <p:txBody>
          <a:bodyPr>
            <a:noAutofit/>
          </a:bodyPr>
          <a:lstStyle/>
          <a:p>
            <a:r>
              <a:rPr lang="en-IN" dirty="0">
                <a:solidFill>
                  <a:schemeClr val="tx1"/>
                </a:solidFill>
              </a:rPr>
              <a:t>Exploratory Data Analysis | Regression &amp; Classification | ML Model</a:t>
            </a:r>
          </a:p>
        </p:txBody>
      </p:sp>
      <p:sp>
        <p:nvSpPr>
          <p:cNvPr id="4" name="Subtitle 2"/>
          <p:cNvSpPr txBox="1">
            <a:spLocks/>
          </p:cNvSpPr>
          <p:nvPr/>
        </p:nvSpPr>
        <p:spPr>
          <a:xfrm>
            <a:off x="4476466" y="5745706"/>
            <a:ext cx="4667534" cy="1112293"/>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91821"/>
          </a:xfrm>
        </p:spPr>
        <p:txBody>
          <a:bodyPr>
            <a:normAutofit fontScale="90000"/>
          </a:bodyPr>
          <a:lstStyle/>
          <a:p>
            <a:r>
              <a:rPr lang="en-US" sz="4000" b="1" dirty="0" smtClean="0"/>
              <a:t>Trend </a:t>
            </a:r>
            <a:r>
              <a:rPr lang="en-US" sz="4000" b="1" dirty="0"/>
              <a:t>of Adjusted Opening Price History (Daily View)</a:t>
            </a:r>
            <a:endParaRPr sz="4000" b="1" dirty="0"/>
          </a:p>
        </p:txBody>
      </p:sp>
      <p:sp>
        <p:nvSpPr>
          <p:cNvPr id="3" name="Content Placeholder 2"/>
          <p:cNvSpPr>
            <a:spLocks noGrp="1"/>
          </p:cNvSpPr>
          <p:nvPr>
            <p:ph idx="1"/>
          </p:nvPr>
        </p:nvSpPr>
        <p:spPr>
          <a:xfrm>
            <a:off x="0" y="1091821"/>
            <a:ext cx="9144000" cy="5766179"/>
          </a:xfrm>
        </p:spPr>
        <p:txBody>
          <a:bodyPr>
            <a:normAutofit/>
          </a:bodyPr>
          <a:lstStyle/>
          <a:p>
            <a:r>
              <a:rPr sz="1800" dirty="0" smtClean="0"/>
              <a:t>Observation</a:t>
            </a:r>
            <a:r>
              <a:rPr lang="en-US" sz="1800" dirty="0" smtClean="0"/>
              <a:t> </a:t>
            </a:r>
            <a:r>
              <a:rPr sz="1800" dirty="0" smtClean="0"/>
              <a:t>:</a:t>
            </a:r>
            <a:r>
              <a:rPr lang="en-US" sz="1800" dirty="0"/>
              <a:t> The adjusted opening prices show a significant increase from the early 1960s, starting around $0.037</a:t>
            </a:r>
            <a:r>
              <a:rPr lang="en-US" sz="1800" dirty="0" smtClean="0"/>
              <a:t>. Recent </a:t>
            </a:r>
            <a:r>
              <a:rPr lang="en-US" sz="1800" dirty="0"/>
              <a:t>data from 2022 indicates a peak opening price above $66, reflecting strong long-term growth.</a:t>
            </a:r>
            <a:endParaRPr lang="en-US" sz="1800" dirty="0" smtClean="0"/>
          </a:p>
          <a:p>
            <a:endParaRPr lang="en-US" sz="1800" dirty="0"/>
          </a:p>
        </p:txBody>
      </p:sp>
      <p:pic>
        <p:nvPicPr>
          <p:cNvPr id="5" name="Picture 4"/>
          <p:cNvPicPr>
            <a:picLocks noChangeAspect="1"/>
          </p:cNvPicPr>
          <p:nvPr/>
        </p:nvPicPr>
        <p:blipFill>
          <a:blip r:embed="rId2"/>
          <a:stretch>
            <a:fillRect/>
          </a:stretch>
        </p:blipFill>
        <p:spPr>
          <a:xfrm>
            <a:off x="0" y="3533311"/>
            <a:ext cx="6249272" cy="3324689"/>
          </a:xfrm>
          <a:prstGeom prst="rect">
            <a:avLst/>
          </a:prstGeom>
        </p:spPr>
      </p:pic>
      <p:pic>
        <p:nvPicPr>
          <p:cNvPr id="6" name="Picture 5"/>
          <p:cNvPicPr>
            <a:picLocks noChangeAspect="1"/>
          </p:cNvPicPr>
          <p:nvPr/>
        </p:nvPicPr>
        <p:blipFill>
          <a:blip r:embed="rId3"/>
          <a:stretch>
            <a:fillRect/>
          </a:stretch>
        </p:blipFill>
        <p:spPr>
          <a:xfrm>
            <a:off x="6437493" y="3533311"/>
            <a:ext cx="2706507" cy="240736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28299"/>
          </a:xfrm>
        </p:spPr>
        <p:txBody>
          <a:bodyPr>
            <a:normAutofit fontScale="90000"/>
          </a:bodyPr>
          <a:lstStyle/>
          <a:p>
            <a:r>
              <a:rPr lang="en-US" b="1" dirty="0" smtClean="0"/>
              <a:t>Yearly </a:t>
            </a:r>
            <a:r>
              <a:rPr lang="en-US" b="1" dirty="0"/>
              <a:t>Average Open Price with Trend Line (Regression)</a:t>
            </a:r>
            <a:endParaRPr b="1" dirty="0"/>
          </a:p>
        </p:txBody>
      </p:sp>
      <p:sp>
        <p:nvSpPr>
          <p:cNvPr id="3" name="Content Placeholder 2"/>
          <p:cNvSpPr>
            <a:spLocks noGrp="1"/>
          </p:cNvSpPr>
          <p:nvPr>
            <p:ph idx="1"/>
          </p:nvPr>
        </p:nvSpPr>
        <p:spPr>
          <a:xfrm>
            <a:off x="0" y="1228299"/>
            <a:ext cx="9144000" cy="5629702"/>
          </a:xfrm>
        </p:spPr>
        <p:txBody>
          <a:bodyPr/>
          <a:lstStyle/>
          <a:p>
            <a:r>
              <a:rPr lang="en-US" sz="1800" dirty="0" smtClean="0"/>
              <a:t>Observation</a:t>
            </a:r>
            <a:r>
              <a:rPr lang="en-US" sz="1800" dirty="0"/>
              <a:t>: The yearly average opening price shows a strong upward trend over the years, supported by a high R-squared value of 0.757</a:t>
            </a:r>
            <a:r>
              <a:rPr lang="en-US" sz="1800" dirty="0" smtClean="0"/>
              <a:t>. The </a:t>
            </a:r>
            <a:r>
              <a:rPr lang="en-US" sz="1800" dirty="0"/>
              <a:t>significant p-value (0.0) confirms that the increase in open price over time is statistically meaningful and unlikely due to random chance.</a:t>
            </a:r>
            <a:endParaRPr lang="en-US" dirty="0"/>
          </a:p>
        </p:txBody>
      </p:sp>
      <p:pic>
        <p:nvPicPr>
          <p:cNvPr id="5" name="Picture 4"/>
          <p:cNvPicPr>
            <a:picLocks noChangeAspect="1"/>
          </p:cNvPicPr>
          <p:nvPr/>
        </p:nvPicPr>
        <p:blipFill>
          <a:blip r:embed="rId2"/>
          <a:stretch>
            <a:fillRect/>
          </a:stretch>
        </p:blipFill>
        <p:spPr>
          <a:xfrm>
            <a:off x="0" y="2456598"/>
            <a:ext cx="6735447" cy="4466450"/>
          </a:xfrm>
          <a:prstGeom prst="rect">
            <a:avLst/>
          </a:prstGeom>
        </p:spPr>
      </p:pic>
    </p:spTree>
    <p:extLst>
      <p:ext uri="{BB962C8B-B14F-4D97-AF65-F5344CB8AC3E}">
        <p14:creationId xmlns:p14="http://schemas.microsoft.com/office/powerpoint/2010/main" val="449387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46412"/>
          </a:xfrm>
        </p:spPr>
        <p:txBody>
          <a:bodyPr>
            <a:normAutofit/>
          </a:bodyPr>
          <a:lstStyle/>
          <a:p>
            <a:r>
              <a:rPr lang="en-US" b="1" dirty="0" smtClean="0"/>
              <a:t>Monthly </a:t>
            </a:r>
            <a:r>
              <a:rPr lang="en-US" b="1" dirty="0"/>
              <a:t>Average Open Price Trend</a:t>
            </a:r>
            <a:endParaRPr b="1" dirty="0"/>
          </a:p>
        </p:txBody>
      </p:sp>
      <p:sp>
        <p:nvSpPr>
          <p:cNvPr id="3" name="Content Placeholder 2"/>
          <p:cNvSpPr>
            <a:spLocks noGrp="1"/>
          </p:cNvSpPr>
          <p:nvPr>
            <p:ph idx="1"/>
          </p:nvPr>
        </p:nvSpPr>
        <p:spPr>
          <a:xfrm>
            <a:off x="0" y="1146413"/>
            <a:ext cx="9034818" cy="5711588"/>
          </a:xfrm>
        </p:spPr>
        <p:txBody>
          <a:bodyPr/>
          <a:lstStyle/>
          <a:p>
            <a:r>
              <a:rPr lang="en-US" sz="1800" dirty="0" smtClean="0"/>
              <a:t>Observation</a:t>
            </a:r>
            <a:r>
              <a:rPr lang="en-US" sz="1800" dirty="0"/>
              <a:t>: The monthly average open price shows a rising trend from January ($11.20) to a peak in August ($12.20), mirroring the adjusted close price trend. Post-August, a gradual decline is observed through November, before a slight recovery in December. This pattern reflects a typical mid-year peak and end-year stabilization in market behavior.</a:t>
            </a:r>
            <a:endParaRPr dirty="0"/>
          </a:p>
        </p:txBody>
      </p:sp>
      <p:pic>
        <p:nvPicPr>
          <p:cNvPr id="5" name="Picture 4"/>
          <p:cNvPicPr>
            <a:picLocks noChangeAspect="1"/>
          </p:cNvPicPr>
          <p:nvPr/>
        </p:nvPicPr>
        <p:blipFill>
          <a:blip r:embed="rId2"/>
          <a:stretch>
            <a:fillRect/>
          </a:stretch>
        </p:blipFill>
        <p:spPr>
          <a:xfrm>
            <a:off x="327546" y="2393916"/>
            <a:ext cx="8379725" cy="446408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0060"/>
          </a:xfrm>
        </p:spPr>
        <p:txBody>
          <a:bodyPr>
            <a:normAutofit/>
          </a:bodyPr>
          <a:lstStyle/>
          <a:p>
            <a:r>
              <a:rPr lang="en-US" b="1" dirty="0" smtClean="0"/>
              <a:t>Trend </a:t>
            </a:r>
            <a:r>
              <a:rPr lang="en-US" b="1" dirty="0"/>
              <a:t>of Volume Traded (Daily View)</a:t>
            </a:r>
            <a:endParaRPr b="1" dirty="0"/>
          </a:p>
        </p:txBody>
      </p:sp>
      <p:sp>
        <p:nvSpPr>
          <p:cNvPr id="3" name="Content Placeholder 2"/>
          <p:cNvSpPr>
            <a:spLocks noGrp="1"/>
          </p:cNvSpPr>
          <p:nvPr>
            <p:ph idx="1"/>
          </p:nvPr>
        </p:nvSpPr>
        <p:spPr>
          <a:xfrm>
            <a:off x="0" y="1160060"/>
            <a:ext cx="9144000" cy="5697940"/>
          </a:xfrm>
        </p:spPr>
        <p:txBody>
          <a:bodyPr>
            <a:normAutofit/>
          </a:bodyPr>
          <a:lstStyle/>
          <a:p>
            <a:r>
              <a:rPr lang="en-US" sz="1800" dirty="0" smtClean="0"/>
              <a:t>Observation </a:t>
            </a:r>
            <a:r>
              <a:rPr sz="1800" dirty="0" smtClean="0"/>
              <a:t>:</a:t>
            </a:r>
            <a:r>
              <a:rPr lang="en-US" sz="1800" dirty="0"/>
              <a:t> The daily trading volume shows substantial growth over the years, with peak volumes reaching over 124 million shares traded</a:t>
            </a:r>
            <a:r>
              <a:rPr lang="en-US" sz="1800" dirty="0" smtClean="0"/>
              <a:t>. Early </a:t>
            </a:r>
            <a:r>
              <a:rPr lang="en-US" sz="1800" dirty="0"/>
              <a:t>years recorded very low volumes, often below 0.2 million, indicating much lower market activity in the initial decades.</a:t>
            </a:r>
            <a:endParaRPr sz="1800" dirty="0"/>
          </a:p>
        </p:txBody>
      </p:sp>
      <p:pic>
        <p:nvPicPr>
          <p:cNvPr id="5" name="Picture 4"/>
          <p:cNvPicPr>
            <a:picLocks noChangeAspect="1"/>
          </p:cNvPicPr>
          <p:nvPr/>
        </p:nvPicPr>
        <p:blipFill>
          <a:blip r:embed="rId3"/>
          <a:stretch>
            <a:fillRect/>
          </a:stretch>
        </p:blipFill>
        <p:spPr>
          <a:xfrm>
            <a:off x="18286" y="3101153"/>
            <a:ext cx="6258798" cy="3286584"/>
          </a:xfrm>
          <a:prstGeom prst="rect">
            <a:avLst/>
          </a:prstGeom>
        </p:spPr>
      </p:pic>
      <p:pic>
        <p:nvPicPr>
          <p:cNvPr id="6" name="Picture 5"/>
          <p:cNvPicPr>
            <a:picLocks noChangeAspect="1"/>
          </p:cNvPicPr>
          <p:nvPr/>
        </p:nvPicPr>
        <p:blipFill>
          <a:blip r:embed="rId4"/>
          <a:stretch>
            <a:fillRect/>
          </a:stretch>
        </p:blipFill>
        <p:spPr>
          <a:xfrm>
            <a:off x="6295370" y="3571415"/>
            <a:ext cx="2848630" cy="1983223"/>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2764"/>
          </a:xfrm>
        </p:spPr>
        <p:txBody>
          <a:bodyPr>
            <a:normAutofit fontScale="90000"/>
          </a:bodyPr>
          <a:lstStyle/>
          <a:p>
            <a:r>
              <a:rPr lang="en-US" b="1" dirty="0" smtClean="0"/>
              <a:t>Yearly </a:t>
            </a:r>
            <a:r>
              <a:rPr lang="en-US" b="1" dirty="0"/>
              <a:t>Average Volume (in Millions) with Trend Line (Regression)</a:t>
            </a:r>
            <a:endParaRPr b="1" dirty="0"/>
          </a:p>
        </p:txBody>
      </p:sp>
      <p:sp>
        <p:nvSpPr>
          <p:cNvPr id="3" name="Content Placeholder 2"/>
          <p:cNvSpPr>
            <a:spLocks noGrp="1"/>
          </p:cNvSpPr>
          <p:nvPr>
            <p:ph idx="1"/>
          </p:nvPr>
        </p:nvSpPr>
        <p:spPr>
          <a:xfrm>
            <a:off x="0" y="1132764"/>
            <a:ext cx="9144000" cy="5725236"/>
          </a:xfrm>
        </p:spPr>
        <p:txBody>
          <a:bodyPr>
            <a:normAutofit/>
          </a:bodyPr>
          <a:lstStyle/>
          <a:p>
            <a:pPr marL="0" indent="0">
              <a:buNone/>
            </a:pPr>
            <a:r>
              <a:rPr sz="1800" dirty="0" smtClean="0"/>
              <a:t>• </a:t>
            </a:r>
            <a:r>
              <a:rPr sz="1800" dirty="0"/>
              <a:t>Observation</a:t>
            </a:r>
            <a:r>
              <a:rPr sz="1800" dirty="0" smtClean="0"/>
              <a:t>:</a:t>
            </a:r>
            <a:r>
              <a:rPr lang="en-US" sz="1800" dirty="0"/>
              <a:t> The yearly average trading volume has shown a strong upward trend over time, with volumes increasing steadily each year</a:t>
            </a:r>
            <a:r>
              <a:rPr lang="en-US" sz="1800" dirty="0" smtClean="0"/>
              <a:t>. Statistical </a:t>
            </a:r>
            <a:r>
              <a:rPr lang="en-US" sz="1800" dirty="0"/>
              <a:t>analysis confirms this relationship is highly significant and unlikely to be due to random </a:t>
            </a:r>
            <a:r>
              <a:rPr lang="en-US" sz="1800" dirty="0" smtClean="0"/>
              <a:t>chance.</a:t>
            </a:r>
            <a:endParaRPr lang="en-US" sz="1800" dirty="0"/>
          </a:p>
          <a:p>
            <a:pPr marL="0" indent="0">
              <a:buNone/>
            </a:pPr>
            <a:endParaRPr lang="en-US" sz="1800" dirty="0" smtClean="0"/>
          </a:p>
          <a:p>
            <a:pPr marL="0" indent="0">
              <a:buNone/>
            </a:pPr>
            <a:endParaRPr lang="en-US" sz="1800" dirty="0" smtClean="0"/>
          </a:p>
        </p:txBody>
      </p:sp>
      <p:pic>
        <p:nvPicPr>
          <p:cNvPr id="5" name="Picture 4"/>
          <p:cNvPicPr>
            <a:picLocks noChangeAspect="1"/>
          </p:cNvPicPr>
          <p:nvPr/>
        </p:nvPicPr>
        <p:blipFill>
          <a:blip r:embed="rId2"/>
          <a:stretch>
            <a:fillRect/>
          </a:stretch>
        </p:blipFill>
        <p:spPr>
          <a:xfrm>
            <a:off x="900753" y="2687915"/>
            <a:ext cx="6815288" cy="417008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3833"/>
          </a:xfrm>
        </p:spPr>
        <p:txBody>
          <a:bodyPr>
            <a:normAutofit fontScale="90000"/>
          </a:bodyPr>
          <a:lstStyle/>
          <a:p>
            <a:r>
              <a:rPr lang="en-US" b="1" dirty="0" smtClean="0"/>
              <a:t>Monthly </a:t>
            </a:r>
            <a:r>
              <a:rPr lang="en-US" b="1" dirty="0"/>
              <a:t>Average Volume Trend (in Millions)</a:t>
            </a:r>
            <a:endParaRPr b="1" dirty="0"/>
          </a:p>
        </p:txBody>
      </p:sp>
      <p:sp>
        <p:nvSpPr>
          <p:cNvPr id="3" name="Content Placeholder 2"/>
          <p:cNvSpPr>
            <a:spLocks noGrp="1"/>
          </p:cNvSpPr>
          <p:nvPr>
            <p:ph idx="1"/>
          </p:nvPr>
        </p:nvSpPr>
        <p:spPr>
          <a:xfrm>
            <a:off x="0" y="1323834"/>
            <a:ext cx="9144000" cy="5534166"/>
          </a:xfrm>
        </p:spPr>
        <p:txBody>
          <a:bodyPr>
            <a:normAutofit/>
          </a:bodyPr>
          <a:lstStyle/>
          <a:p>
            <a:pPr marL="0" indent="0">
              <a:buNone/>
            </a:pPr>
            <a:r>
              <a:rPr sz="1800" dirty="0"/>
              <a:t>• </a:t>
            </a:r>
            <a:r>
              <a:rPr sz="1800" dirty="0" smtClean="0"/>
              <a:t>Observation:</a:t>
            </a:r>
            <a:r>
              <a:rPr lang="en-US" sz="1800" dirty="0"/>
              <a:t> The monthly average trading volume exhibits noticeable fluctuations throughout the year. A relatively lower volume is seen in the </a:t>
            </a:r>
            <a:r>
              <a:rPr lang="en-US" sz="1800" dirty="0" smtClean="0"/>
              <a:t>mid </a:t>
            </a:r>
            <a:r>
              <a:rPr lang="en-US" sz="1800" dirty="0"/>
              <a:t>months, with a gradual increase peaking around </a:t>
            </a:r>
            <a:r>
              <a:rPr lang="en-US" sz="1800" dirty="0" smtClean="0"/>
              <a:t>early-year </a:t>
            </a:r>
            <a:r>
              <a:rPr lang="en-US" sz="1800" dirty="0"/>
              <a:t>(typically </a:t>
            </a:r>
            <a:r>
              <a:rPr lang="en-US" sz="1800" dirty="0" smtClean="0"/>
              <a:t>Feb–Mar). </a:t>
            </a:r>
            <a:r>
              <a:rPr lang="en-US" sz="1800" dirty="0"/>
              <a:t>Following this, a declining trend is observed towards the end of the year, indicating reduced market activity, possibly due to seasonal slowdowns or investor caution during year-end periods</a:t>
            </a:r>
            <a:r>
              <a:rPr lang="en-US" sz="1800" dirty="0" smtClean="0"/>
              <a:t>.</a:t>
            </a:r>
          </a:p>
        </p:txBody>
      </p:sp>
      <p:pic>
        <p:nvPicPr>
          <p:cNvPr id="5" name="Picture 4"/>
          <p:cNvPicPr>
            <a:picLocks noChangeAspect="1"/>
          </p:cNvPicPr>
          <p:nvPr/>
        </p:nvPicPr>
        <p:blipFill>
          <a:blip r:embed="rId2"/>
          <a:stretch>
            <a:fillRect/>
          </a:stretch>
        </p:blipFill>
        <p:spPr>
          <a:xfrm>
            <a:off x="478904" y="2756262"/>
            <a:ext cx="8186191" cy="4101737"/>
          </a:xfrm>
          <a:prstGeom prst="rect">
            <a:avLst/>
          </a:prstGeom>
        </p:spPr>
      </p:pic>
    </p:spTree>
    <p:extLst>
      <p:ext uri="{BB962C8B-B14F-4D97-AF65-F5344CB8AC3E}">
        <p14:creationId xmlns:p14="http://schemas.microsoft.com/office/powerpoint/2010/main" val="3316408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95350"/>
          </a:xfrm>
        </p:spPr>
        <p:txBody>
          <a:bodyPr>
            <a:normAutofit/>
          </a:bodyPr>
          <a:lstStyle/>
          <a:p>
            <a:r>
              <a:rPr lang="en-US" sz="2800" b="1" dirty="0"/>
              <a:t>Machine Learning </a:t>
            </a:r>
            <a:r>
              <a:rPr lang="en-US" sz="2800" b="1" dirty="0" smtClean="0"/>
              <a:t>– regression model</a:t>
            </a:r>
            <a:endParaRPr lang="en-IN" sz="2800" b="1" dirty="0"/>
          </a:p>
        </p:txBody>
      </p:sp>
      <p:sp>
        <p:nvSpPr>
          <p:cNvPr id="3" name="Content Placeholder 2"/>
          <p:cNvSpPr>
            <a:spLocks noGrp="1"/>
          </p:cNvSpPr>
          <p:nvPr>
            <p:ph idx="1"/>
          </p:nvPr>
        </p:nvSpPr>
        <p:spPr>
          <a:xfrm>
            <a:off x="0" y="895350"/>
            <a:ext cx="9144000" cy="5962650"/>
          </a:xfrm>
        </p:spPr>
        <p:txBody>
          <a:bodyPr>
            <a:normAutofit/>
          </a:bodyPr>
          <a:lstStyle/>
          <a:p>
            <a:pPr marL="0" indent="0">
              <a:buNone/>
            </a:pPr>
            <a:endParaRPr lang="en-IN" sz="1800" dirty="0" smtClean="0"/>
          </a:p>
          <a:p>
            <a:pPr marL="0" indent="0">
              <a:buNone/>
            </a:pPr>
            <a:r>
              <a:rPr lang="en-IN" sz="1800" dirty="0"/>
              <a:t>• Observation</a:t>
            </a:r>
            <a:r>
              <a:rPr lang="en-IN" sz="1800" dirty="0" smtClean="0"/>
              <a:t>: </a:t>
            </a:r>
            <a:r>
              <a:rPr lang="en-US" sz="1800" dirty="0"/>
              <a:t>Created key time-related features (day, month, weekday) and encoded categorical data to capture seasonality and trends. Added lagged adjusted close prices to incorporate past price influence, enhancing model predictive power.</a:t>
            </a:r>
            <a:endParaRPr lang="en-IN" sz="1800" dirty="0"/>
          </a:p>
          <a:p>
            <a:pPr marL="0" indent="0">
              <a:buNone/>
            </a:pPr>
            <a:endParaRPr lang="en-IN" sz="1800" dirty="0"/>
          </a:p>
          <a:p>
            <a:pPr marL="0" indent="0">
              <a:buNone/>
            </a:pPr>
            <a:endParaRPr lang="en-IN" sz="1800" dirty="0" smtClean="0"/>
          </a:p>
          <a:p>
            <a:pPr marL="0" indent="0">
              <a:buNone/>
            </a:pPr>
            <a:endParaRPr lang="en-US" sz="1800" dirty="0" smtClean="0"/>
          </a:p>
          <a:p>
            <a:pPr marL="0" indent="0">
              <a:buNone/>
            </a:pPr>
            <a:endParaRPr lang="en-IN" sz="1800" dirty="0"/>
          </a:p>
          <a:p>
            <a:pPr marL="0" indent="0">
              <a:buNone/>
            </a:pPr>
            <a:r>
              <a:rPr lang="en-IN" sz="1800" dirty="0" smtClean="0"/>
              <a:t>REGRESSION RANDOM FOREST MODEL                                                         REGRESSION SVR MODEL</a:t>
            </a: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IN" sz="1800" dirty="0"/>
              <a:t>REGRESSION SGD MODEL                                                           </a:t>
            </a:r>
            <a:r>
              <a:rPr lang="en-IN" sz="1800" dirty="0" smtClean="0"/>
              <a:t>                   REGRESSION </a:t>
            </a:r>
            <a:r>
              <a:rPr lang="en-IN" sz="1800" dirty="0"/>
              <a:t>MODEL LSTM </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127094" y="3311389"/>
            <a:ext cx="3623626" cy="1130572"/>
          </a:xfrm>
          <a:prstGeom prst="rect">
            <a:avLst/>
          </a:prstGeom>
        </p:spPr>
      </p:pic>
      <p:pic>
        <p:nvPicPr>
          <p:cNvPr id="5" name="Picture 4"/>
          <p:cNvPicPr>
            <a:picLocks noChangeAspect="1"/>
          </p:cNvPicPr>
          <p:nvPr/>
        </p:nvPicPr>
        <p:blipFill>
          <a:blip r:embed="rId3"/>
          <a:stretch>
            <a:fillRect/>
          </a:stretch>
        </p:blipFill>
        <p:spPr>
          <a:xfrm>
            <a:off x="5839711" y="3275113"/>
            <a:ext cx="3304289" cy="1108192"/>
          </a:xfrm>
          <a:prstGeom prst="rect">
            <a:avLst/>
          </a:prstGeom>
        </p:spPr>
      </p:pic>
      <p:pic>
        <p:nvPicPr>
          <p:cNvPr id="6" name="Picture 5"/>
          <p:cNvPicPr>
            <a:picLocks noChangeAspect="1"/>
          </p:cNvPicPr>
          <p:nvPr/>
        </p:nvPicPr>
        <p:blipFill>
          <a:blip r:embed="rId4"/>
          <a:stretch>
            <a:fillRect/>
          </a:stretch>
        </p:blipFill>
        <p:spPr>
          <a:xfrm>
            <a:off x="127094" y="5272245"/>
            <a:ext cx="3614175" cy="1055233"/>
          </a:xfrm>
          <a:prstGeom prst="rect">
            <a:avLst/>
          </a:prstGeom>
        </p:spPr>
      </p:pic>
      <p:pic>
        <p:nvPicPr>
          <p:cNvPr id="7" name="Picture 6"/>
          <p:cNvPicPr>
            <a:picLocks noChangeAspect="1"/>
          </p:cNvPicPr>
          <p:nvPr/>
        </p:nvPicPr>
        <p:blipFill>
          <a:blip r:embed="rId5"/>
          <a:stretch>
            <a:fillRect/>
          </a:stretch>
        </p:blipFill>
        <p:spPr>
          <a:xfrm>
            <a:off x="5802072" y="5313669"/>
            <a:ext cx="3316076" cy="972383"/>
          </a:xfrm>
          <a:prstGeom prst="rect">
            <a:avLst/>
          </a:prstGeom>
        </p:spPr>
      </p:pic>
    </p:spTree>
    <p:extLst>
      <p:ext uri="{BB962C8B-B14F-4D97-AF65-F5344CB8AC3E}">
        <p14:creationId xmlns:p14="http://schemas.microsoft.com/office/powerpoint/2010/main" val="1118310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19116"/>
          </a:xfrm>
        </p:spPr>
        <p:txBody>
          <a:bodyPr>
            <a:normAutofit/>
          </a:bodyPr>
          <a:lstStyle/>
          <a:p>
            <a:r>
              <a:rPr lang="en-IN" b="1" dirty="0" smtClean="0"/>
              <a:t>Feature importance in </a:t>
            </a:r>
            <a:r>
              <a:rPr lang="en-IN" b="1" dirty="0"/>
              <a:t>SGD</a:t>
            </a:r>
            <a:endParaRPr b="1" dirty="0"/>
          </a:p>
        </p:txBody>
      </p:sp>
      <p:sp>
        <p:nvSpPr>
          <p:cNvPr id="3" name="Content Placeholder 2"/>
          <p:cNvSpPr>
            <a:spLocks noGrp="1"/>
          </p:cNvSpPr>
          <p:nvPr>
            <p:ph idx="1"/>
          </p:nvPr>
        </p:nvSpPr>
        <p:spPr>
          <a:xfrm>
            <a:off x="0" y="900752"/>
            <a:ext cx="9144000" cy="5957248"/>
          </a:xfrm>
        </p:spPr>
        <p:txBody>
          <a:bodyPr>
            <a:normAutofit/>
          </a:bodyPr>
          <a:lstStyle/>
          <a:p>
            <a:r>
              <a:rPr lang="en-US" sz="1800" dirty="0"/>
              <a:t>Observation : The most important features influencing the </a:t>
            </a:r>
            <a:r>
              <a:rPr lang="en-US" sz="1800" dirty="0" smtClean="0"/>
              <a:t>SGD </a:t>
            </a:r>
            <a:r>
              <a:rPr lang="en-US" sz="1800" dirty="0"/>
              <a:t>model are </a:t>
            </a:r>
            <a:r>
              <a:rPr lang="en-US" sz="1800" dirty="0" smtClean="0"/>
              <a:t>Low, High and Open. </a:t>
            </a:r>
            <a:r>
              <a:rPr lang="en-US" sz="1800" dirty="0"/>
              <a:t>These features play a key role in predicting </a:t>
            </a:r>
            <a:r>
              <a:rPr lang="en-US" sz="1800" dirty="0" smtClean="0"/>
              <a:t>coca cola stock effectively</a:t>
            </a:r>
            <a:r>
              <a:rPr lang="en-US" sz="1800" dirty="0"/>
              <a:t>.</a:t>
            </a:r>
          </a:p>
          <a:p>
            <a:endParaRPr lang="en-US" sz="1800" dirty="0" smtClean="0"/>
          </a:p>
          <a:p>
            <a:pPr marL="0" indent="0">
              <a:buNone/>
            </a:pPr>
            <a:endParaRPr sz="1800" dirty="0"/>
          </a:p>
        </p:txBody>
      </p:sp>
      <p:pic>
        <p:nvPicPr>
          <p:cNvPr id="4" name="Picture 3"/>
          <p:cNvPicPr>
            <a:picLocks noChangeAspect="1"/>
          </p:cNvPicPr>
          <p:nvPr/>
        </p:nvPicPr>
        <p:blipFill>
          <a:blip r:embed="rId2"/>
          <a:stretch>
            <a:fillRect/>
          </a:stretch>
        </p:blipFill>
        <p:spPr>
          <a:xfrm>
            <a:off x="0" y="1657350"/>
            <a:ext cx="9144000" cy="5200650"/>
          </a:xfrm>
          <a:prstGeom prst="rect">
            <a:avLst/>
          </a:prstGeom>
        </p:spPr>
      </p:pic>
    </p:spTree>
    <p:extLst>
      <p:ext uri="{BB962C8B-B14F-4D97-AF65-F5344CB8AC3E}">
        <p14:creationId xmlns:p14="http://schemas.microsoft.com/office/powerpoint/2010/main" val="302411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95350"/>
          </a:xfrm>
        </p:spPr>
        <p:txBody>
          <a:bodyPr>
            <a:normAutofit/>
          </a:bodyPr>
          <a:lstStyle/>
          <a:p>
            <a:r>
              <a:rPr lang="en-US" sz="2800" b="1" dirty="0"/>
              <a:t>Machine Learning </a:t>
            </a:r>
            <a:r>
              <a:rPr lang="en-US" sz="2800" b="1" dirty="0" smtClean="0"/>
              <a:t>– classification model</a:t>
            </a:r>
            <a:endParaRPr lang="en-IN" sz="2800" b="1" dirty="0"/>
          </a:p>
        </p:txBody>
      </p:sp>
      <p:sp>
        <p:nvSpPr>
          <p:cNvPr id="3" name="Content Placeholder 2"/>
          <p:cNvSpPr>
            <a:spLocks noGrp="1"/>
          </p:cNvSpPr>
          <p:nvPr>
            <p:ph idx="1"/>
          </p:nvPr>
        </p:nvSpPr>
        <p:spPr>
          <a:xfrm>
            <a:off x="0" y="895350"/>
            <a:ext cx="9144000" cy="5962650"/>
          </a:xfrm>
        </p:spPr>
        <p:txBody>
          <a:bodyPr>
            <a:normAutofit/>
          </a:bodyPr>
          <a:lstStyle/>
          <a:p>
            <a:pPr marL="0" indent="0">
              <a:buNone/>
            </a:pPr>
            <a:endParaRPr lang="en-IN" sz="1800" dirty="0" smtClean="0"/>
          </a:p>
          <a:p>
            <a:pPr marL="0" indent="0">
              <a:buNone/>
            </a:pPr>
            <a:r>
              <a:rPr lang="en-IN" sz="1800" dirty="0" smtClean="0"/>
              <a:t>• Observation: </a:t>
            </a:r>
            <a:r>
              <a:rPr lang="en-US" sz="1800" dirty="0"/>
              <a:t>Created time-related features such as day, month, weekday, and lagged </a:t>
            </a:r>
            <a:r>
              <a:rPr lang="en-US" sz="1800" dirty="0" smtClean="0"/>
              <a:t>adjusted close </a:t>
            </a:r>
            <a:r>
              <a:rPr lang="en-US" sz="1800" dirty="0"/>
              <a:t>values to capture trends and seasonality</a:t>
            </a:r>
            <a:r>
              <a:rPr lang="en-US" sz="1800" dirty="0" smtClean="0"/>
              <a:t>. Encoded </a:t>
            </a:r>
            <a:r>
              <a:rPr lang="en-US" sz="1800" dirty="0"/>
              <a:t>categorical data (month names) and defined a binary target for price direction (up/down) to enhance model performance</a:t>
            </a:r>
            <a:r>
              <a:rPr lang="en-US" sz="1800" dirty="0" smtClean="0"/>
              <a:t>.</a:t>
            </a:r>
            <a:endParaRPr lang="en-IN" sz="1800" dirty="0"/>
          </a:p>
          <a:p>
            <a:pPr marL="0" indent="0">
              <a:buNone/>
            </a:pPr>
            <a:endParaRPr lang="en-IN" sz="1800" dirty="0"/>
          </a:p>
          <a:p>
            <a:pPr marL="0" indent="0">
              <a:buNone/>
            </a:pPr>
            <a:r>
              <a:rPr lang="en-IN" sz="1800" dirty="0" smtClean="0"/>
              <a:t>CLASSIFICATION RANDOM FOREST </a:t>
            </a:r>
            <a:r>
              <a:rPr lang="en-IN" sz="1800" dirty="0"/>
              <a:t>MODEL                                          </a:t>
            </a:r>
            <a:r>
              <a:rPr lang="en-IN" sz="1800" dirty="0" smtClean="0"/>
              <a:t>   CLASSIFICATION SVC MODEL</a:t>
            </a: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IN" sz="1800" dirty="0"/>
              <a:t>CLASSIFICATION SGD MODEL                                                                 </a:t>
            </a:r>
            <a:r>
              <a:rPr lang="en-IN" sz="1800" dirty="0" smtClean="0"/>
              <a:t>CLASSIFICATION </a:t>
            </a:r>
            <a:r>
              <a:rPr lang="en-IN" sz="1800" dirty="0"/>
              <a:t>MODEL LSTM </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p:txBody>
      </p:sp>
      <p:pic>
        <p:nvPicPr>
          <p:cNvPr id="8" name="Picture 7"/>
          <p:cNvPicPr>
            <a:picLocks noChangeAspect="1"/>
          </p:cNvPicPr>
          <p:nvPr/>
        </p:nvPicPr>
        <p:blipFill>
          <a:blip r:embed="rId2"/>
          <a:stretch>
            <a:fillRect/>
          </a:stretch>
        </p:blipFill>
        <p:spPr>
          <a:xfrm>
            <a:off x="127092" y="2935309"/>
            <a:ext cx="3614175" cy="1787795"/>
          </a:xfrm>
          <a:prstGeom prst="rect">
            <a:avLst/>
          </a:prstGeom>
        </p:spPr>
      </p:pic>
      <p:pic>
        <p:nvPicPr>
          <p:cNvPr id="9" name="Picture 8"/>
          <p:cNvPicPr>
            <a:picLocks noChangeAspect="1"/>
          </p:cNvPicPr>
          <p:nvPr/>
        </p:nvPicPr>
        <p:blipFill>
          <a:blip r:embed="rId3"/>
          <a:stretch>
            <a:fillRect/>
          </a:stretch>
        </p:blipFill>
        <p:spPr>
          <a:xfrm>
            <a:off x="5529824" y="5166302"/>
            <a:ext cx="3614176" cy="1668434"/>
          </a:xfrm>
          <a:prstGeom prst="rect">
            <a:avLst/>
          </a:prstGeom>
        </p:spPr>
      </p:pic>
      <p:pic>
        <p:nvPicPr>
          <p:cNvPr id="10" name="Picture 9"/>
          <p:cNvPicPr>
            <a:picLocks noChangeAspect="1"/>
          </p:cNvPicPr>
          <p:nvPr/>
        </p:nvPicPr>
        <p:blipFill>
          <a:blip r:embed="rId4"/>
          <a:stretch>
            <a:fillRect/>
          </a:stretch>
        </p:blipFill>
        <p:spPr>
          <a:xfrm>
            <a:off x="5529824" y="2935310"/>
            <a:ext cx="3614175" cy="1787795"/>
          </a:xfrm>
          <a:prstGeom prst="rect">
            <a:avLst/>
          </a:prstGeom>
        </p:spPr>
      </p:pic>
      <p:pic>
        <p:nvPicPr>
          <p:cNvPr id="11" name="Picture 10"/>
          <p:cNvPicPr>
            <a:picLocks noChangeAspect="1"/>
          </p:cNvPicPr>
          <p:nvPr/>
        </p:nvPicPr>
        <p:blipFill>
          <a:blip r:embed="rId5"/>
          <a:stretch>
            <a:fillRect/>
          </a:stretch>
        </p:blipFill>
        <p:spPr>
          <a:xfrm>
            <a:off x="127092" y="5201659"/>
            <a:ext cx="3624675" cy="1655877"/>
          </a:xfrm>
          <a:prstGeom prst="rect">
            <a:avLst/>
          </a:prstGeom>
        </p:spPr>
      </p:pic>
    </p:spTree>
    <p:extLst>
      <p:ext uri="{BB962C8B-B14F-4D97-AF65-F5344CB8AC3E}">
        <p14:creationId xmlns:p14="http://schemas.microsoft.com/office/powerpoint/2010/main" val="34180338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1070"/>
            <a:ext cx="9144000" cy="6666932"/>
          </a:xfrm>
        </p:spPr>
        <p:txBody>
          <a:bodyPr>
            <a:normAutofit fontScale="92500" lnSpcReduction="10000"/>
          </a:bodyPr>
          <a:lstStyle/>
          <a:p>
            <a:pPr marL="0" indent="0">
              <a:buNone/>
            </a:pPr>
            <a:endParaRPr lang="en-US" sz="1800" dirty="0" smtClean="0"/>
          </a:p>
          <a:p>
            <a:r>
              <a:rPr lang="en-US" sz="1800" dirty="0"/>
              <a:t>Regression and classification models were applied to predict and classify stock price movement direction using features such as open, high, low prices, volume, date components, and lagged adjusted close values</a:t>
            </a:r>
            <a:r>
              <a:rPr lang="en-US" sz="1800" dirty="0" smtClean="0"/>
              <a:t>. </a:t>
            </a:r>
          </a:p>
          <a:p>
            <a:endParaRPr lang="en-US" sz="1800" dirty="0"/>
          </a:p>
          <a:p>
            <a:r>
              <a:rPr lang="en-US" sz="1800" dirty="0"/>
              <a:t>Regression models – Regression models were trained using extensive feature engineering including date components (day, month, weekday), encoded month names, and lagged adjusted close prices to capture temporal patterns. Among the models, the LSTM achieved the best performance with an RMSE of 2.42 and R² of 0.97, demonstrating excellent predictive accuracy for stock prices. The Random Forest </a:t>
            </a:r>
            <a:r>
              <a:rPr lang="en-US" sz="1800" dirty="0" err="1"/>
              <a:t>Regressor</a:t>
            </a:r>
            <a:r>
              <a:rPr lang="en-US" sz="1800" dirty="0"/>
              <a:t> showed moderate results with an RMSE of 18.05 and a negative R², indicating poor fit, while the SGD </a:t>
            </a:r>
            <a:r>
              <a:rPr lang="en-US" sz="1800" dirty="0" err="1"/>
              <a:t>Regressor</a:t>
            </a:r>
            <a:r>
              <a:rPr lang="en-US" sz="1800" dirty="0"/>
              <a:t> surprisingly achieved strong results with an RMSE of 0.43 and R² of 0.998, likely due to effective feature scaling and linear assumptions. The SVR model performed poorly, with high RMSE (28.36) and negative R², indicating limited predictive capability. Overall, deep learning and well-scaled linear models outperformed traditional ensemble and kernel-based </a:t>
            </a:r>
            <a:r>
              <a:rPr lang="en-US" sz="1800" dirty="0" err="1"/>
              <a:t>regressors</a:t>
            </a:r>
            <a:r>
              <a:rPr lang="en-US" sz="1800" dirty="0"/>
              <a:t> in this </a:t>
            </a:r>
            <a:r>
              <a:rPr lang="en-US" sz="1800" dirty="0" smtClean="0"/>
              <a:t>task.</a:t>
            </a:r>
          </a:p>
          <a:p>
            <a:endParaRPr lang="en-US" sz="1800" dirty="0"/>
          </a:p>
          <a:p>
            <a:r>
              <a:rPr lang="en-US" sz="1800" dirty="0"/>
              <a:t>Classification models – Among the classification models tested for predicting stock price direction, the SGD Classifier achieved the highest accuracy of 62.94% and demonstrated a strong recall of 0.97 for upward price movement, indicating effective identification of positive trends. The Support Vector Classifier (SVC) and Random Forest Classifier yielded similar moderate accuracies around 48-50%, but both struggled with recall on the minority class, reflecting challenges with class imbalance. The LSTM model also showed comparable accuracy (~47%) and high recall for the majority class, yet poor detection of downward movement. Overall, the classification models exhibited moderate predictive ability, with linear models like SGD outperforming more complex ensemble and deep learning approaches in this scenario, though class imbalance impacted performance, particularly in minority class recall and F1 scores.</a:t>
            </a:r>
            <a:endParaRPr lang="en-IN" sz="1800" dirty="0"/>
          </a:p>
        </p:txBody>
      </p:sp>
      <p:sp>
        <p:nvSpPr>
          <p:cNvPr id="4" name="Title 1"/>
          <p:cNvSpPr>
            <a:spLocks noGrp="1"/>
          </p:cNvSpPr>
          <p:nvPr>
            <p:ph type="title"/>
          </p:nvPr>
        </p:nvSpPr>
        <p:spPr>
          <a:xfrm>
            <a:off x="0" y="0"/>
            <a:ext cx="9144000" cy="518615"/>
          </a:xfrm>
        </p:spPr>
        <p:txBody>
          <a:bodyPr>
            <a:normAutofit/>
          </a:bodyPr>
          <a:lstStyle/>
          <a:p>
            <a:r>
              <a:rPr lang="en-US" sz="2800" b="1" dirty="0" smtClean="0"/>
              <a:t>Models</a:t>
            </a:r>
            <a:endParaRPr lang="en-IN" sz="2800" b="1" dirty="0"/>
          </a:p>
        </p:txBody>
      </p:sp>
    </p:spTree>
    <p:extLst>
      <p:ext uri="{BB962C8B-B14F-4D97-AF65-F5344CB8AC3E}">
        <p14:creationId xmlns:p14="http://schemas.microsoft.com/office/powerpoint/2010/main" val="2308658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0878"/>
          </a:xfrm>
        </p:spPr>
        <p:txBody>
          <a:bodyPr>
            <a:normAutofit/>
          </a:bodyPr>
          <a:lstStyle/>
          <a:p>
            <a:r>
              <a:rPr sz="4000" b="1" dirty="0"/>
              <a:t>Objective</a:t>
            </a:r>
          </a:p>
        </p:txBody>
      </p:sp>
      <p:sp>
        <p:nvSpPr>
          <p:cNvPr id="3" name="Content Placeholder 2"/>
          <p:cNvSpPr>
            <a:spLocks noGrp="1"/>
          </p:cNvSpPr>
          <p:nvPr>
            <p:ph idx="1"/>
          </p:nvPr>
        </p:nvSpPr>
        <p:spPr>
          <a:xfrm>
            <a:off x="0" y="941696"/>
            <a:ext cx="9144000" cy="5916304"/>
          </a:xfrm>
        </p:spPr>
        <p:txBody>
          <a:bodyPr>
            <a:normAutofit/>
          </a:bodyPr>
          <a:lstStyle/>
          <a:p>
            <a:r>
              <a:rPr lang="en-US" sz="1800" dirty="0"/>
              <a:t>Perform exploratory data analysis (EDA) on historical stock price data to understand trends and </a:t>
            </a:r>
            <a:r>
              <a:rPr lang="en-US" sz="1800" dirty="0" smtClean="0"/>
              <a:t>patterns</a:t>
            </a:r>
          </a:p>
          <a:p>
            <a:endParaRPr lang="en-US" sz="1800" dirty="0" smtClean="0"/>
          </a:p>
          <a:p>
            <a:r>
              <a:rPr lang="en-US" sz="1800" dirty="0" smtClean="0"/>
              <a:t>Engineer </a:t>
            </a:r>
            <a:r>
              <a:rPr lang="en-US" sz="1800" dirty="0"/>
              <a:t>time-based and lagged features to capture temporal dependencies in stock price </a:t>
            </a:r>
            <a:r>
              <a:rPr lang="en-US" sz="1800" dirty="0" smtClean="0"/>
              <a:t>movements</a:t>
            </a:r>
          </a:p>
          <a:p>
            <a:endParaRPr lang="en-US" sz="1800" dirty="0" smtClean="0"/>
          </a:p>
          <a:p>
            <a:r>
              <a:rPr lang="en-US" sz="1800" dirty="0" smtClean="0"/>
              <a:t>Build </a:t>
            </a:r>
            <a:r>
              <a:rPr lang="en-US" sz="1800" dirty="0"/>
              <a:t>classification models </a:t>
            </a:r>
            <a:r>
              <a:rPr lang="en-US" sz="1800" dirty="0" smtClean="0"/>
              <a:t>to </a:t>
            </a:r>
            <a:r>
              <a:rPr lang="en-US" sz="1800" dirty="0"/>
              <a:t>predict the direction of stock price movement (Up or Down</a:t>
            </a:r>
            <a:r>
              <a:rPr lang="en-US" sz="1800" dirty="0" smtClean="0"/>
              <a:t>)</a:t>
            </a:r>
          </a:p>
          <a:p>
            <a:endParaRPr lang="en-US" sz="1800" dirty="0" smtClean="0"/>
          </a:p>
          <a:p>
            <a:r>
              <a:rPr lang="en-US" sz="1800" dirty="0" smtClean="0"/>
              <a:t>Develop </a:t>
            </a:r>
            <a:r>
              <a:rPr lang="en-US" sz="1800" dirty="0"/>
              <a:t>an ARIMA time series model to forecast adjusted closing prices for future </a:t>
            </a:r>
            <a:r>
              <a:rPr lang="en-US" sz="1800" dirty="0" smtClean="0"/>
              <a:t>periods</a:t>
            </a:r>
          </a:p>
          <a:p>
            <a:endParaRPr lang="en-US" sz="1800" dirty="0" smtClean="0"/>
          </a:p>
          <a:p>
            <a:r>
              <a:rPr lang="en-US" sz="1800" dirty="0" smtClean="0"/>
              <a:t>Evaluate </a:t>
            </a:r>
            <a:r>
              <a:rPr lang="en-US" sz="1800" dirty="0"/>
              <a:t>classification models using metrics such as accuracy, precision, recall, and F1-scoreAssess ARIMA forecasting performance using RMSE and MAPE </a:t>
            </a:r>
            <a:r>
              <a:rPr lang="en-US" sz="1800" dirty="0" smtClean="0"/>
              <a:t>metrics</a:t>
            </a:r>
          </a:p>
          <a:p>
            <a:endParaRPr lang="en-US" sz="1800" dirty="0" smtClean="0"/>
          </a:p>
          <a:p>
            <a:r>
              <a:rPr lang="en-US" sz="1800" dirty="0" smtClean="0"/>
              <a:t>Visualize </a:t>
            </a:r>
            <a:r>
              <a:rPr lang="en-US" sz="1800" dirty="0"/>
              <a:t>data trends, decomposition components, model predictions, and future forecasts through comprehensive plots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95350"/>
          </a:xfrm>
        </p:spPr>
        <p:txBody>
          <a:bodyPr>
            <a:normAutofit/>
          </a:bodyPr>
          <a:lstStyle/>
          <a:p>
            <a:r>
              <a:rPr lang="en-US" sz="2800" b="1" dirty="0" smtClean="0"/>
              <a:t>Time Series (ARIMA </a:t>
            </a:r>
            <a:r>
              <a:rPr lang="en-US" sz="2800" b="1" dirty="0"/>
              <a:t>MODEL)</a:t>
            </a:r>
            <a:endParaRPr lang="en-IN" sz="2800" b="1" dirty="0"/>
          </a:p>
        </p:txBody>
      </p:sp>
      <p:sp>
        <p:nvSpPr>
          <p:cNvPr id="3" name="Content Placeholder 2"/>
          <p:cNvSpPr>
            <a:spLocks noGrp="1"/>
          </p:cNvSpPr>
          <p:nvPr>
            <p:ph idx="1"/>
          </p:nvPr>
        </p:nvSpPr>
        <p:spPr>
          <a:xfrm>
            <a:off x="0" y="895350"/>
            <a:ext cx="9144000" cy="5962650"/>
          </a:xfrm>
        </p:spPr>
        <p:txBody>
          <a:bodyPr>
            <a:normAutofit/>
          </a:bodyPr>
          <a:lstStyle/>
          <a:p>
            <a:pPr marL="0" indent="0">
              <a:buNone/>
            </a:pPr>
            <a:endParaRPr lang="en-IN" sz="1800" dirty="0" smtClean="0"/>
          </a:p>
          <a:p>
            <a:pPr marL="0" indent="0">
              <a:buNone/>
            </a:pPr>
            <a:r>
              <a:rPr lang="en-IN" sz="1800" dirty="0"/>
              <a:t>• Observation</a:t>
            </a:r>
            <a:r>
              <a:rPr lang="en-IN" sz="1800" dirty="0" smtClean="0"/>
              <a:t>: </a:t>
            </a:r>
            <a:r>
              <a:rPr lang="en-US" sz="1800" dirty="0"/>
              <a:t>The ARIMA model effectively captures the long-term growth trend in Coca-Cola’s stock prices. Its smooth forecast provides a reliable estimate for future performance, especially for strategic long-term planning.</a:t>
            </a:r>
            <a:endParaRPr lang="en-IN" sz="1800" dirty="0"/>
          </a:p>
          <a:p>
            <a:pPr marL="0" indent="0">
              <a:buNone/>
            </a:pPr>
            <a:endParaRPr lang="en-IN" sz="1800" dirty="0"/>
          </a:p>
          <a:p>
            <a:pPr marL="0" indent="0">
              <a:buNone/>
            </a:pPr>
            <a:endParaRPr lang="en-US" sz="1800" dirty="0"/>
          </a:p>
          <a:p>
            <a:pPr marL="0" indent="0">
              <a:buNone/>
            </a:pPr>
            <a:endParaRPr lang="en-IN"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366993" y="2753985"/>
            <a:ext cx="8410305" cy="3155495"/>
          </a:xfrm>
          <a:prstGeom prst="rect">
            <a:avLst/>
          </a:prstGeom>
        </p:spPr>
      </p:pic>
    </p:spTree>
    <p:extLst>
      <p:ext uri="{BB962C8B-B14F-4D97-AF65-F5344CB8AC3E}">
        <p14:creationId xmlns:p14="http://schemas.microsoft.com/office/powerpoint/2010/main" val="1364297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95350"/>
          </a:xfrm>
        </p:spPr>
        <p:txBody>
          <a:bodyPr>
            <a:normAutofit/>
          </a:bodyPr>
          <a:lstStyle/>
          <a:p>
            <a:r>
              <a:rPr lang="en-US" sz="2800" b="1" dirty="0" smtClean="0"/>
              <a:t>Forecasting for next 6 months</a:t>
            </a:r>
            <a:endParaRPr lang="en-IN" sz="2800" b="1" dirty="0"/>
          </a:p>
        </p:txBody>
      </p:sp>
      <p:sp>
        <p:nvSpPr>
          <p:cNvPr id="3" name="Content Placeholder 2"/>
          <p:cNvSpPr>
            <a:spLocks noGrp="1"/>
          </p:cNvSpPr>
          <p:nvPr>
            <p:ph idx="1"/>
          </p:nvPr>
        </p:nvSpPr>
        <p:spPr>
          <a:xfrm>
            <a:off x="0" y="895350"/>
            <a:ext cx="9144000" cy="5962650"/>
          </a:xfrm>
        </p:spPr>
        <p:txBody>
          <a:bodyPr>
            <a:normAutofit/>
          </a:bodyPr>
          <a:lstStyle/>
          <a:p>
            <a:pPr marL="0" indent="0">
              <a:buNone/>
            </a:pPr>
            <a:endParaRPr lang="en-IN" sz="1800" dirty="0" smtClean="0"/>
          </a:p>
          <a:p>
            <a:pPr marL="0" indent="0">
              <a:buNone/>
            </a:pPr>
            <a:r>
              <a:rPr lang="en-IN" sz="1800" dirty="0"/>
              <a:t>• Observation</a:t>
            </a:r>
            <a:r>
              <a:rPr lang="en-IN" sz="1800" dirty="0" smtClean="0"/>
              <a:t>:  </a:t>
            </a:r>
            <a:r>
              <a:rPr lang="en-US" sz="1800" dirty="0"/>
              <a:t>The 6-month forecast for Coca-Cola’s adjusted close price shows a steady upward trend, indicating consistent positive growth. This suggests strong market confidence and potential long-term value for investors.</a:t>
            </a:r>
            <a:endParaRPr lang="en-IN" sz="1800" dirty="0"/>
          </a:p>
          <a:p>
            <a:pPr marL="0" indent="0">
              <a:buNone/>
            </a:pPr>
            <a:endParaRPr lang="en-IN" sz="1800" dirty="0"/>
          </a:p>
          <a:p>
            <a:pPr marL="0" indent="0">
              <a:buNone/>
            </a:pPr>
            <a:endParaRPr lang="en-US" sz="1800" dirty="0"/>
          </a:p>
          <a:p>
            <a:pPr marL="0" indent="0">
              <a:buNone/>
            </a:pPr>
            <a:endParaRPr lang="en-IN" sz="1800" dirty="0"/>
          </a:p>
          <a:p>
            <a:pPr marL="0" indent="0">
              <a:buNone/>
            </a:pPr>
            <a:endParaRPr lang="en-US" sz="1800" dirty="0" smtClean="0"/>
          </a:p>
          <a:p>
            <a:pPr marL="0" indent="0">
              <a:buNone/>
            </a:pPr>
            <a:endParaRPr lang="en-US" sz="1800" dirty="0"/>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1082481" y="2369493"/>
            <a:ext cx="6655800" cy="4342590"/>
          </a:xfrm>
          <a:prstGeom prst="rect">
            <a:avLst/>
          </a:prstGeom>
        </p:spPr>
      </p:pic>
    </p:spTree>
    <p:extLst>
      <p:ext uri="{BB962C8B-B14F-4D97-AF65-F5344CB8AC3E}">
        <p14:creationId xmlns:p14="http://schemas.microsoft.com/office/powerpoint/2010/main" val="1197454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6036"/>
          </a:xfrm>
        </p:spPr>
        <p:txBody>
          <a:bodyPr>
            <a:normAutofit fontScale="90000"/>
          </a:bodyPr>
          <a:lstStyle/>
          <a:p>
            <a:r>
              <a:rPr b="1" dirty="0"/>
              <a:t>Final </a:t>
            </a:r>
            <a:r>
              <a:rPr sz="4000" b="1" dirty="0"/>
              <a:t>Observations</a:t>
            </a:r>
            <a:r>
              <a:rPr b="1" dirty="0"/>
              <a:t> &amp; </a:t>
            </a:r>
            <a:r>
              <a:rPr b="1" dirty="0" smtClean="0"/>
              <a:t>Storyline</a:t>
            </a:r>
            <a:endParaRPr b="1" dirty="0"/>
          </a:p>
        </p:txBody>
      </p:sp>
      <p:sp>
        <p:nvSpPr>
          <p:cNvPr id="3" name="Content Placeholder 2"/>
          <p:cNvSpPr>
            <a:spLocks noGrp="1"/>
          </p:cNvSpPr>
          <p:nvPr>
            <p:ph idx="1"/>
          </p:nvPr>
        </p:nvSpPr>
        <p:spPr>
          <a:xfrm>
            <a:off x="0" y="696036"/>
            <a:ext cx="9144000" cy="6161965"/>
          </a:xfrm>
        </p:spPr>
        <p:txBody>
          <a:bodyPr>
            <a:normAutofit fontScale="62500" lnSpcReduction="20000"/>
          </a:bodyPr>
          <a:lstStyle/>
          <a:p>
            <a:r>
              <a:rPr lang="en-US" sz="2600" dirty="0"/>
              <a:t>The adjusted closing price of Coca-Cola stock rose dramatically from $0.037 in 1962 to a peak of $66.24 in April–May 2022. This represents over 1,700-fold growth, highlighting strong long-term shareholder value and market confidence over six decades. Monthly averages show a rise from $11.20 in January to $12.22 in August, followed by a slight decline, indicating seasonal market </a:t>
            </a:r>
            <a:r>
              <a:rPr lang="en-US" sz="2600" dirty="0" smtClean="0"/>
              <a:t>trends.</a:t>
            </a:r>
            <a:endParaRPr lang="en-US" sz="2600" dirty="0" smtClean="0"/>
          </a:p>
          <a:p>
            <a:endParaRPr lang="en-US" sz="2600" dirty="0" smtClean="0"/>
          </a:p>
          <a:p>
            <a:r>
              <a:rPr lang="en-US" sz="2600" dirty="0"/>
              <a:t>Yearly average adjusted closing prices follow a statistically significant upward trend with an R² of 0.757 and p-value &lt; 0.001. This confirms consistent annual price growth, reflecting Coca-Cola’s expanding market presence and sustained brand strength. The upward trend is mirrored in adjusted opening prices, which also rose from $0.037 to above $66 over the same </a:t>
            </a:r>
            <a:r>
              <a:rPr lang="en-US" sz="2600" dirty="0" smtClean="0"/>
              <a:t>period.</a:t>
            </a:r>
            <a:endParaRPr lang="en-US" sz="2600" dirty="0" smtClean="0"/>
          </a:p>
          <a:p>
            <a:endParaRPr lang="en-US" sz="2600" dirty="0"/>
          </a:p>
          <a:p>
            <a:r>
              <a:rPr lang="en-US" sz="2600" dirty="0"/>
              <a:t>Monthly average opening prices peak at $12.20 in August, then decline slightly before stabilizing in December, closely following the adjusted close price trends. Trading volume increased significantly from under 0.2 million daily shares in early years to peaks over 124 million shares recently, indicating greater market liquidity and investor </a:t>
            </a:r>
            <a:r>
              <a:rPr lang="en-US" sz="2600" dirty="0" smtClean="0"/>
              <a:t>participation.</a:t>
            </a:r>
            <a:endParaRPr lang="en-US" sz="2600" dirty="0" smtClean="0"/>
          </a:p>
          <a:p>
            <a:endParaRPr lang="en-US" sz="2600" dirty="0"/>
          </a:p>
          <a:p>
            <a:r>
              <a:rPr lang="en-US" sz="2600" dirty="0"/>
              <a:t>Yearly average trading volume shows a strong upward trend, statistically significant and aligned with Coca-Cola’s growing market capitalization. Monthly volumes peak early in the year (February–March) and taper off toward year-end, reflecting typical seasonal trading patterns and investor behavior. The historic low price of $0.0349 in 1962 contrasts sharply with recent highs, emphasizing massive long-term appreciation.</a:t>
            </a:r>
            <a:endParaRPr lang="en-US" sz="2600" dirty="0" smtClean="0"/>
          </a:p>
          <a:p>
            <a:endParaRPr lang="en-US" sz="2600" dirty="0"/>
          </a:p>
          <a:p>
            <a:r>
              <a:rPr lang="en-US" sz="2600" dirty="0"/>
              <a:t>Overall, Coca-Cola stock demonstrates resilience with strong price appreciation, increasing liquidity, and predictable seasonal volume patterns. These trends underscore the company’s status as a stable, blue-chip investment with a proven track record of delivering value over time.</a:t>
            </a:r>
            <a:endParaRPr lang="en-US" sz="2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4000" b="1" dirty="0"/>
              <a:t>Dataset</a:t>
            </a:r>
            <a:r>
              <a:rPr sz="4000" dirty="0"/>
              <a:t> </a:t>
            </a:r>
            <a:r>
              <a:rPr sz="4000" b="1" dirty="0"/>
              <a:t>Overview</a:t>
            </a:r>
          </a:p>
        </p:txBody>
      </p:sp>
      <p:sp>
        <p:nvSpPr>
          <p:cNvPr id="3" name="Content Placeholder 2"/>
          <p:cNvSpPr>
            <a:spLocks noGrp="1"/>
          </p:cNvSpPr>
          <p:nvPr>
            <p:ph idx="1"/>
          </p:nvPr>
        </p:nvSpPr>
        <p:spPr>
          <a:xfrm>
            <a:off x="457200" y="996287"/>
            <a:ext cx="8286272" cy="5861713"/>
          </a:xfrm>
        </p:spPr>
        <p:txBody>
          <a:bodyPr>
            <a:normAutofit/>
          </a:bodyPr>
          <a:lstStyle/>
          <a:p>
            <a:pPr marL="0" indent="0">
              <a:buNone/>
            </a:pPr>
            <a:r>
              <a:rPr sz="1800" dirty="0"/>
              <a:t>Loaded using pandas</a:t>
            </a:r>
            <a:r>
              <a:rPr lang="en-US" sz="1800" dirty="0"/>
              <a:t>                                      </a:t>
            </a:r>
            <a:r>
              <a:rPr lang="en-IN" sz="1800" dirty="0"/>
              <a:t>Columns types</a:t>
            </a:r>
          </a:p>
          <a:p>
            <a:endParaRPr lang="en-US" sz="1800" dirty="0" smtClean="0"/>
          </a:p>
          <a:p>
            <a:endParaRPr lang="en-US" sz="1800" dirty="0" smtClean="0"/>
          </a:p>
          <a:p>
            <a:endParaRPr lang="en-US" sz="1800" dirty="0" smtClean="0"/>
          </a:p>
          <a:p>
            <a:endParaRPr lang="en-US" sz="1800" dirty="0" smtClean="0"/>
          </a:p>
          <a:p>
            <a:pPr marL="0" indent="0">
              <a:buNone/>
            </a:pPr>
            <a:endParaRPr lang="en-US" sz="1800" dirty="0"/>
          </a:p>
          <a:p>
            <a:pPr marL="0" indent="0">
              <a:buNone/>
            </a:pPr>
            <a:endParaRPr lang="en-US" sz="1800" dirty="0"/>
          </a:p>
          <a:p>
            <a:pPr marL="0" indent="0">
              <a:buNone/>
            </a:pPr>
            <a:r>
              <a:rPr sz="1800" dirty="0"/>
              <a:t>Missing values checked</a:t>
            </a:r>
            <a:r>
              <a:rPr lang="en-US" sz="1800" dirty="0"/>
              <a:t>                               Head (5)</a:t>
            </a:r>
          </a:p>
          <a:p>
            <a:pPr marL="0" indent="0">
              <a:buNone/>
            </a:pPr>
            <a:endParaRPr lang="en-US" sz="1800" dirty="0" smtClean="0"/>
          </a:p>
          <a:p>
            <a:pPr marL="0" indent="0">
              <a:buNone/>
            </a:pPr>
            <a:endParaRPr lang="en-US" sz="1800" dirty="0" smtClean="0"/>
          </a:p>
          <a:p>
            <a:pPr marL="0" indent="0">
              <a:buNone/>
            </a:pPr>
            <a:r>
              <a:rPr lang="en-US" sz="1800" dirty="0" smtClean="0"/>
              <a:t>                                                                           </a:t>
            </a:r>
          </a:p>
          <a:p>
            <a:pPr marL="0" indent="0">
              <a:buNone/>
            </a:pPr>
            <a:endParaRPr lang="en-US" sz="1800" dirty="0" smtClean="0"/>
          </a:p>
          <a:p>
            <a:pPr marL="0" indent="0">
              <a:buNone/>
            </a:pPr>
            <a:endParaRPr lang="en-US" sz="1800" dirty="0" smtClean="0"/>
          </a:p>
          <a:p>
            <a:pPr marL="0" indent="0">
              <a:buNone/>
            </a:pPr>
            <a:r>
              <a:rPr lang="en-US" sz="1800" dirty="0" smtClean="0"/>
              <a:t>                                                                        </a:t>
            </a:r>
          </a:p>
          <a:p>
            <a:pPr marL="0" indent="0">
              <a:buNone/>
            </a:pPr>
            <a:r>
              <a:rPr lang="en-US" sz="1800" dirty="0"/>
              <a:t>Number of rows and column </a:t>
            </a:r>
          </a:p>
          <a:p>
            <a:pPr marL="0" indent="0">
              <a:buNone/>
            </a:pPr>
            <a:r>
              <a:rPr lang="en-US" sz="1800" dirty="0" smtClean="0"/>
              <a:t>             </a:t>
            </a:r>
            <a:endParaRPr lang="en-US" sz="1800" dirty="0"/>
          </a:p>
        </p:txBody>
      </p:sp>
      <p:pic>
        <p:nvPicPr>
          <p:cNvPr id="4" name="Picture 3"/>
          <p:cNvPicPr>
            <a:picLocks noChangeAspect="1"/>
          </p:cNvPicPr>
          <p:nvPr/>
        </p:nvPicPr>
        <p:blipFill>
          <a:blip r:embed="rId2"/>
          <a:stretch>
            <a:fillRect/>
          </a:stretch>
        </p:blipFill>
        <p:spPr>
          <a:xfrm>
            <a:off x="426176" y="1333992"/>
            <a:ext cx="3909974" cy="1698638"/>
          </a:xfrm>
          <a:prstGeom prst="rect">
            <a:avLst/>
          </a:prstGeom>
        </p:spPr>
      </p:pic>
      <p:pic>
        <p:nvPicPr>
          <p:cNvPr id="9" name="Picture 8"/>
          <p:cNvPicPr>
            <a:picLocks noChangeAspect="1"/>
          </p:cNvPicPr>
          <p:nvPr/>
        </p:nvPicPr>
        <p:blipFill>
          <a:blip r:embed="rId3"/>
          <a:stretch>
            <a:fillRect/>
          </a:stretch>
        </p:blipFill>
        <p:spPr>
          <a:xfrm>
            <a:off x="4336150" y="3737780"/>
            <a:ext cx="4407322" cy="1829767"/>
          </a:xfrm>
          <a:prstGeom prst="rect">
            <a:avLst/>
          </a:prstGeom>
        </p:spPr>
      </p:pic>
      <p:pic>
        <p:nvPicPr>
          <p:cNvPr id="10" name="Picture 9"/>
          <p:cNvPicPr>
            <a:picLocks noChangeAspect="1"/>
          </p:cNvPicPr>
          <p:nvPr/>
        </p:nvPicPr>
        <p:blipFill>
          <a:blip r:embed="rId4"/>
          <a:stretch>
            <a:fillRect/>
          </a:stretch>
        </p:blipFill>
        <p:spPr>
          <a:xfrm>
            <a:off x="457200" y="3737780"/>
            <a:ext cx="1829767" cy="1829767"/>
          </a:xfrm>
          <a:prstGeom prst="rect">
            <a:avLst/>
          </a:prstGeom>
        </p:spPr>
      </p:pic>
      <p:pic>
        <p:nvPicPr>
          <p:cNvPr id="11" name="Picture 10"/>
          <p:cNvPicPr>
            <a:picLocks noChangeAspect="1"/>
          </p:cNvPicPr>
          <p:nvPr/>
        </p:nvPicPr>
        <p:blipFill>
          <a:blip r:embed="rId5"/>
          <a:stretch>
            <a:fillRect/>
          </a:stretch>
        </p:blipFill>
        <p:spPr>
          <a:xfrm>
            <a:off x="4402739" y="1337884"/>
            <a:ext cx="2601040" cy="1698638"/>
          </a:xfrm>
          <a:prstGeom prst="rect">
            <a:avLst/>
          </a:prstGeom>
        </p:spPr>
      </p:pic>
      <p:pic>
        <p:nvPicPr>
          <p:cNvPr id="12" name="Picture 11"/>
          <p:cNvPicPr>
            <a:picLocks noChangeAspect="1"/>
          </p:cNvPicPr>
          <p:nvPr/>
        </p:nvPicPr>
        <p:blipFill>
          <a:blip r:embed="rId6"/>
          <a:stretch>
            <a:fillRect/>
          </a:stretch>
        </p:blipFill>
        <p:spPr>
          <a:xfrm>
            <a:off x="459713" y="5928366"/>
            <a:ext cx="1418202" cy="85480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sz="4000" b="1" dirty="0" smtClean="0"/>
              <a:t>Unique </a:t>
            </a:r>
            <a:r>
              <a:rPr lang="en-US" sz="4000" b="1" dirty="0"/>
              <a:t>values for each column</a:t>
            </a:r>
            <a:endParaRPr sz="4000" b="1" dirty="0"/>
          </a:p>
        </p:txBody>
      </p:sp>
      <p:sp>
        <p:nvSpPr>
          <p:cNvPr id="3" name="Content Placeholder 2"/>
          <p:cNvSpPr>
            <a:spLocks noGrp="1"/>
          </p:cNvSpPr>
          <p:nvPr>
            <p:ph idx="1"/>
          </p:nvPr>
        </p:nvSpPr>
        <p:spPr/>
        <p:txBody>
          <a:bodyPr>
            <a:normAutofit/>
          </a:bodyPr>
          <a:lstStyle/>
          <a:p>
            <a:pPr marL="0" indent="0">
              <a:buNone/>
            </a:pPr>
            <a:endParaRPr sz="1800" dirty="0"/>
          </a:p>
        </p:txBody>
      </p:sp>
      <p:pic>
        <p:nvPicPr>
          <p:cNvPr id="5" name="Picture 4"/>
          <p:cNvPicPr>
            <a:picLocks noChangeAspect="1"/>
          </p:cNvPicPr>
          <p:nvPr/>
        </p:nvPicPr>
        <p:blipFill>
          <a:blip r:embed="rId2"/>
          <a:stretch>
            <a:fillRect/>
          </a:stretch>
        </p:blipFill>
        <p:spPr>
          <a:xfrm>
            <a:off x="457200" y="1600200"/>
            <a:ext cx="5367364" cy="370877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05469"/>
          </a:xfrm>
        </p:spPr>
        <p:txBody>
          <a:bodyPr>
            <a:normAutofit fontScale="90000"/>
          </a:bodyPr>
          <a:lstStyle/>
          <a:p>
            <a:r>
              <a:rPr lang="en-US" sz="4000" b="1" dirty="0" smtClean="0"/>
              <a:t>Trend </a:t>
            </a:r>
            <a:r>
              <a:rPr lang="en-US" sz="4000" b="1" dirty="0"/>
              <a:t>of Adjusted Closing Price History (Daily View)</a:t>
            </a:r>
            <a:endParaRPr sz="4000" b="1" dirty="0"/>
          </a:p>
        </p:txBody>
      </p:sp>
      <p:sp>
        <p:nvSpPr>
          <p:cNvPr id="3" name="Content Placeholder 2"/>
          <p:cNvSpPr>
            <a:spLocks noGrp="1"/>
          </p:cNvSpPr>
          <p:nvPr>
            <p:ph idx="1"/>
          </p:nvPr>
        </p:nvSpPr>
        <p:spPr>
          <a:xfrm>
            <a:off x="0" y="1105469"/>
            <a:ext cx="9144000" cy="5752531"/>
          </a:xfrm>
        </p:spPr>
        <p:txBody>
          <a:bodyPr/>
          <a:lstStyle/>
          <a:p>
            <a:r>
              <a:rPr sz="1800" dirty="0" smtClean="0"/>
              <a:t>Observation:</a:t>
            </a:r>
            <a:r>
              <a:rPr lang="en-US" sz="1800" dirty="0" smtClean="0"/>
              <a:t> The </a:t>
            </a:r>
            <a:r>
              <a:rPr lang="en-US" sz="1800" dirty="0"/>
              <a:t>adjusted closing price showed a steady increase from 1962 to 2022, starting around $0.037 and peaking at over $65</a:t>
            </a:r>
            <a:r>
              <a:rPr lang="en-US" sz="1800" dirty="0" smtClean="0"/>
              <a:t>. This </a:t>
            </a:r>
            <a:r>
              <a:rPr lang="en-US" sz="1800" dirty="0"/>
              <a:t>reflects Coca-Cola's long-term growth and strong market performance over six decades.</a:t>
            </a:r>
            <a:endParaRPr lang="en-US" sz="1800" dirty="0" smtClean="0"/>
          </a:p>
        </p:txBody>
      </p:sp>
      <p:pic>
        <p:nvPicPr>
          <p:cNvPr id="5" name="Picture 4"/>
          <p:cNvPicPr>
            <a:picLocks noChangeAspect="1"/>
          </p:cNvPicPr>
          <p:nvPr/>
        </p:nvPicPr>
        <p:blipFill>
          <a:blip r:embed="rId2"/>
          <a:stretch>
            <a:fillRect/>
          </a:stretch>
        </p:blipFill>
        <p:spPr>
          <a:xfrm>
            <a:off x="-1" y="3322400"/>
            <a:ext cx="6692385" cy="3535600"/>
          </a:xfrm>
          <a:prstGeom prst="rect">
            <a:avLst/>
          </a:prstGeom>
        </p:spPr>
      </p:pic>
      <p:pic>
        <p:nvPicPr>
          <p:cNvPr id="6" name="Picture 5"/>
          <p:cNvPicPr>
            <a:picLocks noChangeAspect="1"/>
          </p:cNvPicPr>
          <p:nvPr/>
        </p:nvPicPr>
        <p:blipFill>
          <a:blip r:embed="rId3"/>
          <a:stretch>
            <a:fillRect/>
          </a:stretch>
        </p:blipFill>
        <p:spPr>
          <a:xfrm>
            <a:off x="6743365" y="3322400"/>
            <a:ext cx="2400635" cy="17909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7355"/>
          </a:xfrm>
        </p:spPr>
        <p:txBody>
          <a:bodyPr>
            <a:normAutofit fontScale="90000"/>
          </a:bodyPr>
          <a:lstStyle/>
          <a:p>
            <a:r>
              <a:rPr lang="en-US" sz="4000" b="1" dirty="0" smtClean="0"/>
              <a:t>Trend </a:t>
            </a:r>
            <a:r>
              <a:rPr lang="en-US" sz="4000" b="1" dirty="0"/>
              <a:t>of Adjusted Closing Price History (Monthly Average)</a:t>
            </a:r>
            <a:endParaRPr sz="4000" b="1" dirty="0"/>
          </a:p>
        </p:txBody>
      </p:sp>
      <p:sp>
        <p:nvSpPr>
          <p:cNvPr id="3" name="Content Placeholder 2"/>
          <p:cNvSpPr>
            <a:spLocks noGrp="1"/>
          </p:cNvSpPr>
          <p:nvPr>
            <p:ph idx="1"/>
          </p:nvPr>
        </p:nvSpPr>
        <p:spPr>
          <a:xfrm>
            <a:off x="0" y="1187355"/>
            <a:ext cx="9144000" cy="5670645"/>
          </a:xfrm>
        </p:spPr>
        <p:txBody>
          <a:bodyPr>
            <a:normAutofit/>
          </a:bodyPr>
          <a:lstStyle/>
          <a:p>
            <a:r>
              <a:rPr sz="1800" dirty="0" smtClean="0"/>
              <a:t>Observation:</a:t>
            </a:r>
            <a:r>
              <a:rPr lang="en-US" sz="1800" dirty="0"/>
              <a:t> The monthly average adjusted close price shows a steady rise from January to August, peaking at $12.22. Although there is a slight dip from September to November, the price remains relatively stable, indicating overall market resilience.</a:t>
            </a:r>
            <a:endParaRPr sz="1800" dirty="0"/>
          </a:p>
        </p:txBody>
      </p:sp>
      <p:pic>
        <p:nvPicPr>
          <p:cNvPr id="5" name="Picture 4"/>
          <p:cNvPicPr>
            <a:picLocks noChangeAspect="1"/>
          </p:cNvPicPr>
          <p:nvPr/>
        </p:nvPicPr>
        <p:blipFill>
          <a:blip r:embed="rId2"/>
          <a:stretch>
            <a:fillRect/>
          </a:stretch>
        </p:blipFill>
        <p:spPr>
          <a:xfrm>
            <a:off x="274739" y="2276285"/>
            <a:ext cx="7815171" cy="41518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fontScale="90000"/>
          </a:bodyPr>
          <a:lstStyle/>
          <a:p>
            <a:r>
              <a:rPr lang="en-US" sz="4000" b="1" dirty="0" smtClean="0"/>
              <a:t>Yearly </a:t>
            </a:r>
            <a:r>
              <a:rPr lang="en-US" sz="4000" b="1" dirty="0"/>
              <a:t>Average Adjusted Closing Price with Trend Line (Regression)</a:t>
            </a:r>
            <a:endParaRPr sz="4000" b="1" dirty="0"/>
          </a:p>
        </p:txBody>
      </p:sp>
      <p:sp>
        <p:nvSpPr>
          <p:cNvPr id="3" name="Content Placeholder 2"/>
          <p:cNvSpPr>
            <a:spLocks noGrp="1"/>
          </p:cNvSpPr>
          <p:nvPr>
            <p:ph idx="1"/>
          </p:nvPr>
        </p:nvSpPr>
        <p:spPr>
          <a:xfrm>
            <a:off x="0" y="1228298"/>
            <a:ext cx="9144000" cy="5629701"/>
          </a:xfrm>
        </p:spPr>
        <p:txBody>
          <a:bodyPr>
            <a:normAutofit/>
          </a:bodyPr>
          <a:lstStyle/>
          <a:p>
            <a:r>
              <a:rPr sz="1800" dirty="0" smtClean="0"/>
              <a:t>Observation:</a:t>
            </a:r>
            <a:r>
              <a:rPr lang="en-US" sz="1800" dirty="0"/>
              <a:t> There is a strong positive linear trend in the yearly average adjusted closing price, with an R² of 0.757.The regression indicates a statistically significant rise in price over time, confirming long-term value growth.</a:t>
            </a:r>
            <a:endParaRPr lang="en-US" sz="1800" dirty="0" smtClean="0"/>
          </a:p>
          <a:p>
            <a:endParaRPr lang="en-US" sz="1800" dirty="0" smtClean="0"/>
          </a:p>
          <a:p>
            <a:endParaRPr sz="1800" dirty="0"/>
          </a:p>
        </p:txBody>
      </p:sp>
      <p:pic>
        <p:nvPicPr>
          <p:cNvPr id="5" name="Picture 4"/>
          <p:cNvPicPr>
            <a:picLocks noChangeAspect="1"/>
          </p:cNvPicPr>
          <p:nvPr/>
        </p:nvPicPr>
        <p:blipFill>
          <a:blip r:embed="rId2"/>
          <a:stretch>
            <a:fillRect/>
          </a:stretch>
        </p:blipFill>
        <p:spPr>
          <a:xfrm>
            <a:off x="449793" y="2287144"/>
            <a:ext cx="6988237" cy="4570856"/>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a:bodyPr>
          <a:lstStyle/>
          <a:p>
            <a:r>
              <a:rPr lang="en-US" sz="4000" b="1" dirty="0" smtClean="0"/>
              <a:t>Maximum </a:t>
            </a:r>
            <a:r>
              <a:rPr lang="en-US" sz="4000" b="1" dirty="0"/>
              <a:t>High Price Points in the Dataset</a:t>
            </a:r>
            <a:endParaRPr sz="4000" b="1" dirty="0"/>
          </a:p>
        </p:txBody>
      </p:sp>
      <p:sp>
        <p:nvSpPr>
          <p:cNvPr id="3" name="Content Placeholder 2"/>
          <p:cNvSpPr>
            <a:spLocks noGrp="1"/>
          </p:cNvSpPr>
          <p:nvPr>
            <p:ph idx="1"/>
          </p:nvPr>
        </p:nvSpPr>
        <p:spPr>
          <a:xfrm>
            <a:off x="0" y="1228298"/>
            <a:ext cx="9144000" cy="5629701"/>
          </a:xfrm>
        </p:spPr>
        <p:txBody>
          <a:bodyPr>
            <a:normAutofit/>
          </a:bodyPr>
          <a:lstStyle/>
          <a:p>
            <a:r>
              <a:rPr sz="1800" dirty="0" smtClean="0"/>
              <a:t>Observation:</a:t>
            </a:r>
            <a:r>
              <a:rPr lang="en-US" sz="1800" dirty="0"/>
              <a:t> The dataset shows peak high prices clustered around April–May 2022, with the highest value reaching $66.24</a:t>
            </a:r>
            <a:r>
              <a:rPr lang="en-US" sz="1800" dirty="0" smtClean="0"/>
              <a:t>. This </a:t>
            </a:r>
            <a:r>
              <a:rPr lang="en-US" sz="1800" dirty="0"/>
              <a:t>indicates a significant surge in Coca-Cola's stock during this period, possibly due to market or company-specific events.</a:t>
            </a:r>
            <a:r>
              <a:rPr lang="en-US" sz="1800" dirty="0" smtClean="0"/>
              <a:t> </a:t>
            </a:r>
          </a:p>
          <a:p>
            <a:endParaRPr lang="en-US" sz="1800" dirty="0" smtClean="0"/>
          </a:p>
          <a:p>
            <a:endParaRPr sz="1800" dirty="0"/>
          </a:p>
        </p:txBody>
      </p:sp>
      <p:pic>
        <p:nvPicPr>
          <p:cNvPr id="4" name="Picture 3"/>
          <p:cNvPicPr>
            <a:picLocks noChangeAspect="1"/>
          </p:cNvPicPr>
          <p:nvPr/>
        </p:nvPicPr>
        <p:blipFill>
          <a:blip r:embed="rId2"/>
          <a:stretch>
            <a:fillRect/>
          </a:stretch>
        </p:blipFill>
        <p:spPr>
          <a:xfrm>
            <a:off x="418204" y="3043183"/>
            <a:ext cx="5734233" cy="2334035"/>
          </a:xfrm>
          <a:prstGeom prst="rect">
            <a:avLst/>
          </a:prstGeom>
        </p:spPr>
      </p:pic>
    </p:spTree>
    <p:extLst>
      <p:ext uri="{BB962C8B-B14F-4D97-AF65-F5344CB8AC3E}">
        <p14:creationId xmlns:p14="http://schemas.microsoft.com/office/powerpoint/2010/main" val="3047744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a:bodyPr>
          <a:lstStyle/>
          <a:p>
            <a:r>
              <a:rPr lang="en-US" sz="4000" b="1" dirty="0" smtClean="0"/>
              <a:t>Minimum </a:t>
            </a:r>
            <a:r>
              <a:rPr lang="en-US" sz="4000" b="1" dirty="0"/>
              <a:t>Low Price Points in the Dataset</a:t>
            </a:r>
            <a:endParaRPr sz="4000" b="1" dirty="0"/>
          </a:p>
        </p:txBody>
      </p:sp>
      <p:sp>
        <p:nvSpPr>
          <p:cNvPr id="3" name="Content Placeholder 2"/>
          <p:cNvSpPr>
            <a:spLocks noGrp="1"/>
          </p:cNvSpPr>
          <p:nvPr>
            <p:ph idx="1"/>
          </p:nvPr>
        </p:nvSpPr>
        <p:spPr>
          <a:xfrm>
            <a:off x="0" y="1228298"/>
            <a:ext cx="9144000" cy="5629701"/>
          </a:xfrm>
        </p:spPr>
        <p:txBody>
          <a:bodyPr>
            <a:normAutofit/>
          </a:bodyPr>
          <a:lstStyle/>
          <a:p>
            <a:r>
              <a:rPr sz="1800" dirty="0" smtClean="0"/>
              <a:t>Observation:</a:t>
            </a:r>
            <a:r>
              <a:rPr lang="en-US" sz="1800" dirty="0"/>
              <a:t>  The lowest recorded stock prices occurred in mid-1962, with the minimum low reaching $0.0349</a:t>
            </a:r>
            <a:r>
              <a:rPr lang="en-US" sz="1800" dirty="0" smtClean="0"/>
              <a:t>. This </a:t>
            </a:r>
            <a:r>
              <a:rPr lang="en-US" sz="1800" dirty="0"/>
              <a:t>reflects the historical starting point of Coca-Cola's stock, highlighting its substantial growth over the decades.</a:t>
            </a:r>
            <a:endParaRPr lang="en-US" sz="1800" dirty="0" smtClean="0"/>
          </a:p>
          <a:p>
            <a:endParaRPr lang="en-US" sz="1800" dirty="0" smtClean="0"/>
          </a:p>
          <a:p>
            <a:endParaRPr sz="1800" dirty="0"/>
          </a:p>
        </p:txBody>
      </p:sp>
      <p:pic>
        <p:nvPicPr>
          <p:cNvPr id="4" name="Picture 3"/>
          <p:cNvPicPr>
            <a:picLocks noChangeAspect="1"/>
          </p:cNvPicPr>
          <p:nvPr/>
        </p:nvPicPr>
        <p:blipFill>
          <a:blip r:embed="rId2"/>
          <a:stretch>
            <a:fillRect/>
          </a:stretch>
        </p:blipFill>
        <p:spPr>
          <a:xfrm>
            <a:off x="498521" y="3010924"/>
            <a:ext cx="5520142" cy="2590459"/>
          </a:xfrm>
          <a:prstGeom prst="rect">
            <a:avLst/>
          </a:prstGeom>
        </p:spPr>
      </p:pic>
    </p:spTree>
    <p:extLst>
      <p:ext uri="{BB962C8B-B14F-4D97-AF65-F5344CB8AC3E}">
        <p14:creationId xmlns:p14="http://schemas.microsoft.com/office/powerpoint/2010/main" val="4063729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1617</Words>
  <Application>Microsoft Office PowerPoint</Application>
  <PresentationFormat>On-screen Show (4:3)</PresentationFormat>
  <Paragraphs>122</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Coca Cola Stock Analysis &amp; Machine Learning</vt:lpstr>
      <vt:lpstr>Objective</vt:lpstr>
      <vt:lpstr>Dataset Overview</vt:lpstr>
      <vt:lpstr>Unique values for each column</vt:lpstr>
      <vt:lpstr>Trend of Adjusted Closing Price History (Daily View)</vt:lpstr>
      <vt:lpstr>Trend of Adjusted Closing Price History (Monthly Average)</vt:lpstr>
      <vt:lpstr>Yearly Average Adjusted Closing Price with Trend Line (Regression)</vt:lpstr>
      <vt:lpstr>Maximum High Price Points in the Dataset</vt:lpstr>
      <vt:lpstr>Minimum Low Price Points in the Dataset</vt:lpstr>
      <vt:lpstr>Trend of Adjusted Opening Price History (Daily View)</vt:lpstr>
      <vt:lpstr>Yearly Average Open Price with Trend Line (Regression)</vt:lpstr>
      <vt:lpstr>Monthly Average Open Price Trend</vt:lpstr>
      <vt:lpstr>Trend of Volume Traded (Daily View)</vt:lpstr>
      <vt:lpstr>Yearly Average Volume (in Millions) with Trend Line (Regression)</vt:lpstr>
      <vt:lpstr>Monthly Average Volume Trend (in Millions)</vt:lpstr>
      <vt:lpstr>Machine Learning – regression model</vt:lpstr>
      <vt:lpstr>Feature importance in SGD</vt:lpstr>
      <vt:lpstr>Machine Learning – classification model</vt:lpstr>
      <vt:lpstr>Models</vt:lpstr>
      <vt:lpstr>Time Series (ARIMA MODEL)</vt:lpstr>
      <vt:lpstr>Forecasting for next 6 months</vt:lpstr>
      <vt:lpstr>Final Observations &amp; Storyline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Dataset Analysis</dc:title>
  <dc:subject/>
  <dc:creator>hp</dc:creator>
  <cp:keywords/>
  <dc:description>generated using python-pptx</dc:description>
  <cp:lastModifiedBy>Microsoft account</cp:lastModifiedBy>
  <cp:revision>91</cp:revision>
  <dcterms:created xsi:type="dcterms:W3CDTF">2013-01-27T09:14:16Z</dcterms:created>
  <dcterms:modified xsi:type="dcterms:W3CDTF">2025-06-03T16:47:41Z</dcterms:modified>
  <cp:category/>
</cp:coreProperties>
</file>