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84" r:id="rId11"/>
    <p:sldId id="267" r:id="rId12"/>
    <p:sldId id="270" r:id="rId13"/>
    <p:sldId id="285" r:id="rId14"/>
    <p:sldId id="272" r:id="rId15"/>
    <p:sldId id="286" r:id="rId16"/>
    <p:sldId id="287" r:id="rId17"/>
    <p:sldId id="288" r:id="rId18"/>
    <p:sldId id="276" r:id="rId19"/>
    <p:sldId id="277" r:id="rId20"/>
    <p:sldId id="278" r:id="rId21"/>
    <p:sldId id="289" r:id="rId22"/>
    <p:sldId id="280" r:id="rId23"/>
    <p:sldId id="290" r:id="rId24"/>
    <p:sldId id="28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5/19/2025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5/19/2025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3698543"/>
          </a:xfrm>
        </p:spPr>
        <p:txBody>
          <a:bodyPr/>
          <a:lstStyle/>
          <a:p>
            <a:r>
              <a:rPr b="1" dirty="0"/>
              <a:t>Netflix Dataset Analysis</a:t>
            </a:r>
          </a:p>
        </p:txBody>
      </p:sp>
      <p:sp>
        <p:nvSpPr>
          <p:cNvPr id="3" name="Subtitle 2"/>
          <p:cNvSpPr>
            <a:spLocks noGrp="1"/>
          </p:cNvSpPr>
          <p:nvPr>
            <p:ph type="subTitle" idx="1"/>
          </p:nvPr>
        </p:nvSpPr>
        <p:spPr>
          <a:xfrm>
            <a:off x="1371600" y="3084394"/>
            <a:ext cx="6400800" cy="1323833"/>
          </a:xfrm>
        </p:spPr>
        <p:txBody>
          <a:bodyPr>
            <a:noAutofit/>
          </a:bodyPr>
          <a:lstStyle/>
          <a:p>
            <a:r>
              <a:rPr dirty="0">
                <a:solidFill>
                  <a:schemeClr val="tx1"/>
                </a:solidFill>
              </a:rPr>
              <a:t>Uncovering Trends in Content Type, Duration, Ratings, and </a:t>
            </a:r>
            <a:r>
              <a:rPr dirty="0" smtClean="0">
                <a:solidFill>
                  <a:schemeClr val="tx1"/>
                </a:solidFill>
              </a:rPr>
              <a:t>More</a:t>
            </a:r>
            <a:endParaRPr dirty="0">
              <a:solidFill>
                <a:schemeClr val="tx1"/>
              </a:solidFill>
            </a:endParaRPr>
          </a:p>
        </p:txBody>
      </p:sp>
      <p:sp>
        <p:nvSpPr>
          <p:cNvPr id="4" name="Subtitle 2"/>
          <p:cNvSpPr txBox="1">
            <a:spLocks/>
          </p:cNvSpPr>
          <p:nvPr/>
        </p:nvSpPr>
        <p:spPr>
          <a:xfrm>
            <a:off x="4476466" y="5745706"/>
            <a:ext cx="4667534" cy="1112293"/>
          </a:xfrm>
          <a:prstGeom prst="rect">
            <a:avLst/>
          </a:prstGeom>
        </p:spPr>
        <p:txBody>
          <a:bodyPr vert="horz" lIns="91440" tIns="45720" rIns="91440" bIns="45720" rtlCol="0">
            <a:no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28299"/>
          </a:xfrm>
        </p:spPr>
        <p:txBody>
          <a:bodyPr>
            <a:normAutofit fontScale="90000"/>
          </a:bodyPr>
          <a:lstStyle/>
          <a:p>
            <a:r>
              <a:rPr lang="en-US" b="1" dirty="0"/>
              <a:t>Trend Analysis: Netflix Movies &amp; TV Shows Added Over the Year</a:t>
            </a:r>
            <a:endParaRPr b="1" dirty="0"/>
          </a:p>
        </p:txBody>
      </p:sp>
      <p:sp>
        <p:nvSpPr>
          <p:cNvPr id="3" name="Content Placeholder 2"/>
          <p:cNvSpPr>
            <a:spLocks noGrp="1"/>
          </p:cNvSpPr>
          <p:nvPr>
            <p:ph idx="1"/>
          </p:nvPr>
        </p:nvSpPr>
        <p:spPr>
          <a:xfrm>
            <a:off x="0" y="1228299"/>
            <a:ext cx="9144000" cy="5629701"/>
          </a:xfrm>
        </p:spPr>
        <p:txBody>
          <a:bodyPr/>
          <a:lstStyle/>
          <a:p>
            <a:r>
              <a:rPr lang="en-US" sz="1800" dirty="0"/>
              <a:t>Chart: Line </a:t>
            </a:r>
            <a:r>
              <a:rPr lang="en-US" sz="1800" dirty="0" smtClean="0"/>
              <a:t>Plot </a:t>
            </a:r>
            <a:r>
              <a:rPr lang="en-US" sz="1800" dirty="0"/>
              <a:t>– Yearly Additions of Movies &amp; TV Shows on Netflix</a:t>
            </a:r>
          </a:p>
          <a:p>
            <a:r>
              <a:rPr lang="en-US" sz="1800" dirty="0"/>
              <a:t>Observation: From 2017 to 2021, Netflix experienced significant growth in both movies and TV shows added. However, there was a decline in movie additions between 2008 and 2013, and TV shows saw a steady drop from 2003 to 2016, with a sharp dip in 2008.</a:t>
            </a:r>
            <a:endParaRPr lang="en-US" dirty="0"/>
          </a:p>
        </p:txBody>
      </p:sp>
      <p:pic>
        <p:nvPicPr>
          <p:cNvPr id="4" name="Picture 3"/>
          <p:cNvPicPr>
            <a:picLocks noChangeAspect="1"/>
          </p:cNvPicPr>
          <p:nvPr/>
        </p:nvPicPr>
        <p:blipFill>
          <a:blip r:embed="rId2"/>
          <a:stretch>
            <a:fillRect/>
          </a:stretch>
        </p:blipFill>
        <p:spPr>
          <a:xfrm>
            <a:off x="457201" y="2456598"/>
            <a:ext cx="8386548" cy="4415050"/>
          </a:xfrm>
          <a:prstGeom prst="rect">
            <a:avLst/>
          </a:prstGeom>
        </p:spPr>
      </p:pic>
    </p:spTree>
    <p:extLst>
      <p:ext uri="{BB962C8B-B14F-4D97-AF65-F5344CB8AC3E}">
        <p14:creationId xmlns:p14="http://schemas.microsoft.com/office/powerpoint/2010/main" val="449387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146412"/>
          </a:xfrm>
        </p:spPr>
        <p:txBody>
          <a:bodyPr>
            <a:normAutofit fontScale="90000"/>
          </a:bodyPr>
          <a:lstStyle/>
          <a:p>
            <a:r>
              <a:rPr lang="en-US" b="1" dirty="0" smtClean="0"/>
              <a:t>Trend Analysis: Netflix Movies &amp; TV Shows Added Over the Month</a:t>
            </a:r>
            <a:endParaRPr b="1" dirty="0"/>
          </a:p>
        </p:txBody>
      </p:sp>
      <p:sp>
        <p:nvSpPr>
          <p:cNvPr id="3" name="Content Placeholder 2"/>
          <p:cNvSpPr>
            <a:spLocks noGrp="1"/>
          </p:cNvSpPr>
          <p:nvPr>
            <p:ph idx="1"/>
          </p:nvPr>
        </p:nvSpPr>
        <p:spPr>
          <a:xfrm>
            <a:off x="0" y="1146413"/>
            <a:ext cx="9034818" cy="5711588"/>
          </a:xfrm>
        </p:spPr>
        <p:txBody>
          <a:bodyPr/>
          <a:lstStyle/>
          <a:p>
            <a:r>
              <a:rPr lang="en-US" sz="1800" dirty="0"/>
              <a:t>Chart: Line Plot – Monthly Additions of Movies &amp; TV Shows on Netflix</a:t>
            </a:r>
          </a:p>
          <a:p>
            <a:r>
              <a:rPr lang="en-US" sz="1800" dirty="0"/>
              <a:t>Observation: Netflix sees a seasonal trend in its content additions. Movies are typically added in higher numbers during July and April, while additions drop in February and May. Similarly, TV shows experience an increase in December and July, but see a decline in February and January.</a:t>
            </a:r>
            <a:endParaRPr dirty="0"/>
          </a:p>
        </p:txBody>
      </p:sp>
      <p:pic>
        <p:nvPicPr>
          <p:cNvPr id="5" name="Picture 4"/>
          <p:cNvPicPr>
            <a:picLocks noChangeAspect="1"/>
          </p:cNvPicPr>
          <p:nvPr/>
        </p:nvPicPr>
        <p:blipFill>
          <a:blip r:embed="rId2"/>
          <a:stretch>
            <a:fillRect/>
          </a:stretch>
        </p:blipFill>
        <p:spPr>
          <a:xfrm>
            <a:off x="457200" y="2620371"/>
            <a:ext cx="8229600" cy="423762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0060"/>
          </a:xfrm>
        </p:spPr>
        <p:txBody>
          <a:bodyPr>
            <a:normAutofit fontScale="90000"/>
          </a:bodyPr>
          <a:lstStyle/>
          <a:p>
            <a:r>
              <a:rPr lang="en-US" b="1" dirty="0"/>
              <a:t>Top Countries Producing the Most Netflix Movies</a:t>
            </a:r>
            <a:endParaRPr b="1" dirty="0"/>
          </a:p>
        </p:txBody>
      </p:sp>
      <p:sp>
        <p:nvSpPr>
          <p:cNvPr id="3" name="Content Placeholder 2"/>
          <p:cNvSpPr>
            <a:spLocks noGrp="1"/>
          </p:cNvSpPr>
          <p:nvPr>
            <p:ph idx="1"/>
          </p:nvPr>
        </p:nvSpPr>
        <p:spPr>
          <a:xfrm>
            <a:off x="0" y="1160060"/>
            <a:ext cx="9144000" cy="4966103"/>
          </a:xfrm>
        </p:spPr>
        <p:txBody>
          <a:bodyPr>
            <a:normAutofit/>
          </a:bodyPr>
          <a:lstStyle/>
          <a:p>
            <a:r>
              <a:rPr sz="1800" dirty="0"/>
              <a:t>Chart: </a:t>
            </a:r>
            <a:r>
              <a:rPr lang="en-US" sz="1800" dirty="0"/>
              <a:t>Column chart – Number of Netflix Movies by Country (Top 15)</a:t>
            </a:r>
          </a:p>
          <a:p>
            <a:r>
              <a:rPr lang="en-US" sz="1800" dirty="0" smtClean="0"/>
              <a:t>Observation </a:t>
            </a:r>
            <a:r>
              <a:rPr sz="1800" dirty="0" smtClean="0"/>
              <a:t>: </a:t>
            </a:r>
            <a:r>
              <a:rPr lang="en-US" sz="1800" dirty="0"/>
              <a:t>The USA produces the highest number of Netflix movies, followed by India and the UK.</a:t>
            </a:r>
            <a:endParaRPr sz="1800" dirty="0"/>
          </a:p>
        </p:txBody>
      </p:sp>
      <p:pic>
        <p:nvPicPr>
          <p:cNvPr id="4" name="Picture 3"/>
          <p:cNvPicPr>
            <a:picLocks noChangeAspect="1"/>
          </p:cNvPicPr>
          <p:nvPr/>
        </p:nvPicPr>
        <p:blipFill>
          <a:blip r:embed="rId2"/>
          <a:stretch>
            <a:fillRect/>
          </a:stretch>
        </p:blipFill>
        <p:spPr>
          <a:xfrm>
            <a:off x="457201" y="2115403"/>
            <a:ext cx="8229599" cy="4742597"/>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37230"/>
          </a:xfrm>
        </p:spPr>
        <p:txBody>
          <a:bodyPr>
            <a:normAutofit fontScale="90000"/>
          </a:bodyPr>
          <a:lstStyle/>
          <a:p>
            <a:r>
              <a:rPr lang="en-US" b="1" dirty="0"/>
              <a:t>Top Countries Producing the Most Netflix TV Shows</a:t>
            </a:r>
            <a:endParaRPr b="1" dirty="0"/>
          </a:p>
        </p:txBody>
      </p:sp>
      <p:sp>
        <p:nvSpPr>
          <p:cNvPr id="3" name="Content Placeholder 2"/>
          <p:cNvSpPr>
            <a:spLocks noGrp="1"/>
          </p:cNvSpPr>
          <p:nvPr>
            <p:ph idx="1"/>
          </p:nvPr>
        </p:nvSpPr>
        <p:spPr>
          <a:xfrm>
            <a:off x="0" y="1037232"/>
            <a:ext cx="9144000" cy="5820770"/>
          </a:xfrm>
        </p:spPr>
        <p:txBody>
          <a:bodyPr>
            <a:normAutofit/>
          </a:bodyPr>
          <a:lstStyle/>
          <a:p>
            <a:r>
              <a:rPr sz="1800" dirty="0"/>
              <a:t>Chart: </a:t>
            </a:r>
            <a:r>
              <a:rPr lang="en-US" sz="1800" dirty="0"/>
              <a:t>Column chart – Number of Netflix TV Shows by Country (Top 15)</a:t>
            </a:r>
          </a:p>
          <a:p>
            <a:r>
              <a:rPr lang="en-US" sz="1800" dirty="0" smtClean="0"/>
              <a:t>Observation </a:t>
            </a:r>
            <a:r>
              <a:rPr sz="1800" dirty="0" smtClean="0"/>
              <a:t>: </a:t>
            </a:r>
            <a:r>
              <a:rPr lang="en-US" sz="1800" dirty="0"/>
              <a:t>The USA leads in producing the highest number of Netflix TV Shows, followed by Pakistan and the UK.</a:t>
            </a:r>
            <a:endParaRPr lang="en-US" sz="1800" dirty="0" smtClean="0"/>
          </a:p>
          <a:p>
            <a:endParaRPr sz="1800" dirty="0"/>
          </a:p>
        </p:txBody>
      </p:sp>
      <p:pic>
        <p:nvPicPr>
          <p:cNvPr id="5" name="Picture 4"/>
          <p:cNvPicPr>
            <a:picLocks noChangeAspect="1"/>
          </p:cNvPicPr>
          <p:nvPr/>
        </p:nvPicPr>
        <p:blipFill>
          <a:blip r:embed="rId2"/>
          <a:stretch>
            <a:fillRect/>
          </a:stretch>
        </p:blipFill>
        <p:spPr>
          <a:xfrm>
            <a:off x="355271" y="2049632"/>
            <a:ext cx="8523536" cy="4808368"/>
          </a:xfrm>
          <a:prstGeom prst="rect">
            <a:avLst/>
          </a:prstGeom>
        </p:spPr>
      </p:pic>
    </p:spTree>
    <p:extLst>
      <p:ext uri="{BB962C8B-B14F-4D97-AF65-F5344CB8AC3E}">
        <p14:creationId xmlns:p14="http://schemas.microsoft.com/office/powerpoint/2010/main" val="27558007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32764"/>
          </a:xfrm>
        </p:spPr>
        <p:txBody>
          <a:bodyPr>
            <a:normAutofit fontScale="90000"/>
          </a:bodyPr>
          <a:lstStyle/>
          <a:p>
            <a:r>
              <a:rPr lang="en-US" b="1" dirty="0"/>
              <a:t>Top 15 Popular Genres or Categories for Movies on Netflix</a:t>
            </a:r>
            <a:endParaRPr b="1" dirty="0"/>
          </a:p>
        </p:txBody>
      </p:sp>
      <p:sp>
        <p:nvSpPr>
          <p:cNvPr id="3" name="Content Placeholder 2"/>
          <p:cNvSpPr>
            <a:spLocks noGrp="1"/>
          </p:cNvSpPr>
          <p:nvPr>
            <p:ph idx="1"/>
          </p:nvPr>
        </p:nvSpPr>
        <p:spPr>
          <a:xfrm>
            <a:off x="0" y="1132764"/>
            <a:ext cx="9144000" cy="5725236"/>
          </a:xfrm>
        </p:spPr>
        <p:txBody>
          <a:bodyPr>
            <a:normAutofit/>
          </a:bodyPr>
          <a:lstStyle/>
          <a:p>
            <a:pPr marL="0" indent="0">
              <a:buNone/>
            </a:pPr>
            <a:r>
              <a:rPr sz="1800" dirty="0"/>
              <a:t>• Observation: </a:t>
            </a:r>
            <a:r>
              <a:rPr lang="en-US" sz="1800" dirty="0"/>
              <a:t>Dramas, International Movies, </a:t>
            </a:r>
            <a:r>
              <a:rPr lang="en-US" sz="1800" dirty="0" smtClean="0"/>
              <a:t>Documentaries </a:t>
            </a:r>
            <a:r>
              <a:rPr lang="en-US" sz="1800" dirty="0"/>
              <a:t>and Stand-Up Comedy are the most dominant </a:t>
            </a:r>
            <a:r>
              <a:rPr lang="en-US" sz="1800" dirty="0" smtClean="0"/>
              <a:t>genres.</a:t>
            </a:r>
          </a:p>
          <a:p>
            <a:pPr marL="0" indent="0">
              <a:buNone/>
            </a:pPr>
            <a:endParaRPr lang="en-US" sz="1800" dirty="0" smtClean="0"/>
          </a:p>
        </p:txBody>
      </p:sp>
      <p:pic>
        <p:nvPicPr>
          <p:cNvPr id="4" name="Picture 3"/>
          <p:cNvPicPr>
            <a:picLocks noChangeAspect="1"/>
          </p:cNvPicPr>
          <p:nvPr/>
        </p:nvPicPr>
        <p:blipFill>
          <a:blip r:embed="rId2"/>
          <a:stretch>
            <a:fillRect/>
          </a:stretch>
        </p:blipFill>
        <p:spPr>
          <a:xfrm>
            <a:off x="324697" y="2024615"/>
            <a:ext cx="6020930" cy="358461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60060"/>
          </a:xfrm>
        </p:spPr>
        <p:txBody>
          <a:bodyPr>
            <a:normAutofit fontScale="90000"/>
          </a:bodyPr>
          <a:lstStyle/>
          <a:p>
            <a:r>
              <a:rPr lang="en-US" b="1" dirty="0"/>
              <a:t>Top 15 Popular Genres or Categories for TV Shows</a:t>
            </a:r>
            <a:r>
              <a:rPr lang="en-US" b="1" dirty="0" smtClean="0"/>
              <a:t> </a:t>
            </a:r>
            <a:r>
              <a:rPr lang="en-US" b="1" dirty="0"/>
              <a:t>on </a:t>
            </a:r>
            <a:r>
              <a:rPr lang="en-US" b="1" dirty="0" smtClean="0"/>
              <a:t>Netflix</a:t>
            </a:r>
            <a:endParaRPr b="1" dirty="0"/>
          </a:p>
        </p:txBody>
      </p:sp>
      <p:sp>
        <p:nvSpPr>
          <p:cNvPr id="3" name="Content Placeholder 2"/>
          <p:cNvSpPr>
            <a:spLocks noGrp="1"/>
          </p:cNvSpPr>
          <p:nvPr>
            <p:ph idx="1"/>
          </p:nvPr>
        </p:nvSpPr>
        <p:spPr>
          <a:xfrm>
            <a:off x="0" y="1282890"/>
            <a:ext cx="9144000" cy="5575110"/>
          </a:xfrm>
        </p:spPr>
        <p:txBody>
          <a:bodyPr>
            <a:normAutofit/>
          </a:bodyPr>
          <a:lstStyle/>
          <a:p>
            <a:pPr marL="0" indent="0">
              <a:buNone/>
            </a:pPr>
            <a:r>
              <a:rPr sz="1800" dirty="0"/>
              <a:t>• Observation: </a:t>
            </a:r>
            <a:r>
              <a:rPr lang="en-IN" sz="1800" dirty="0"/>
              <a:t>Kids' TV, International TV Shows, TV Dramas</a:t>
            </a:r>
            <a:r>
              <a:rPr sz="1800" dirty="0" smtClean="0"/>
              <a:t>, </a:t>
            </a:r>
            <a:r>
              <a:rPr lang="en-US" sz="1800" dirty="0"/>
              <a:t>Crime TV </a:t>
            </a:r>
            <a:r>
              <a:rPr lang="en-US" sz="1800" dirty="0" smtClean="0"/>
              <a:t>Shows and International </a:t>
            </a:r>
            <a:r>
              <a:rPr lang="en-US" sz="1800" dirty="0"/>
              <a:t>TV </a:t>
            </a:r>
            <a:r>
              <a:rPr lang="en-US" sz="1800" dirty="0" smtClean="0"/>
              <a:t>Shows are </a:t>
            </a:r>
            <a:r>
              <a:rPr lang="en-US" sz="1800" dirty="0"/>
              <a:t>the most dominant categories.</a:t>
            </a:r>
            <a:endParaRPr lang="en-US" sz="1800" dirty="0" smtClean="0"/>
          </a:p>
          <a:p>
            <a:pPr marL="0" indent="0">
              <a:buNone/>
            </a:pPr>
            <a:endParaRPr lang="en-US" sz="1800" dirty="0" smtClean="0"/>
          </a:p>
        </p:txBody>
      </p:sp>
      <p:pic>
        <p:nvPicPr>
          <p:cNvPr id="7" name="Picture 6"/>
          <p:cNvPicPr>
            <a:picLocks noChangeAspect="1"/>
          </p:cNvPicPr>
          <p:nvPr/>
        </p:nvPicPr>
        <p:blipFill>
          <a:blip r:embed="rId2"/>
          <a:stretch>
            <a:fillRect/>
          </a:stretch>
        </p:blipFill>
        <p:spPr>
          <a:xfrm>
            <a:off x="215514" y="2285609"/>
            <a:ext cx="6281063" cy="3705758"/>
          </a:xfrm>
          <a:prstGeom prst="rect">
            <a:avLst/>
          </a:prstGeom>
        </p:spPr>
      </p:pic>
    </p:spTree>
    <p:extLst>
      <p:ext uri="{BB962C8B-B14F-4D97-AF65-F5344CB8AC3E}">
        <p14:creationId xmlns:p14="http://schemas.microsoft.com/office/powerpoint/2010/main" val="3316408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78173"/>
          </a:xfrm>
        </p:spPr>
        <p:txBody>
          <a:bodyPr>
            <a:normAutofit fontScale="90000"/>
          </a:bodyPr>
          <a:lstStyle/>
          <a:p>
            <a:r>
              <a:rPr lang="en-US" b="1" dirty="0"/>
              <a:t>Top Directors Producing the Most Netflix TV Shows</a:t>
            </a:r>
            <a:endParaRPr b="1" dirty="0"/>
          </a:p>
        </p:txBody>
      </p:sp>
      <p:sp>
        <p:nvSpPr>
          <p:cNvPr id="3" name="Content Placeholder 2"/>
          <p:cNvSpPr>
            <a:spLocks noGrp="1"/>
          </p:cNvSpPr>
          <p:nvPr>
            <p:ph idx="1"/>
          </p:nvPr>
        </p:nvSpPr>
        <p:spPr>
          <a:xfrm>
            <a:off x="0" y="1078173"/>
            <a:ext cx="9144000" cy="5779827"/>
          </a:xfrm>
        </p:spPr>
        <p:txBody>
          <a:bodyPr>
            <a:normAutofit/>
          </a:bodyPr>
          <a:lstStyle/>
          <a:p>
            <a:r>
              <a:rPr sz="1800" dirty="0"/>
              <a:t>Chart: </a:t>
            </a:r>
            <a:r>
              <a:rPr lang="en-US" sz="1800" dirty="0"/>
              <a:t>Column Chart – Frequency of Directors in Netflix TV Shows</a:t>
            </a:r>
            <a:endParaRPr sz="1800" dirty="0"/>
          </a:p>
          <a:p>
            <a:r>
              <a:rPr lang="en-US" sz="1800" dirty="0" smtClean="0"/>
              <a:t>Observation </a:t>
            </a:r>
            <a:r>
              <a:rPr sz="1800" dirty="0" smtClean="0"/>
              <a:t>: </a:t>
            </a:r>
            <a:r>
              <a:rPr lang="en-US" sz="1800" dirty="0"/>
              <a:t>The top director with the most Netflix TV Shows is Alastair Fothergill leads in producing Netflix TV Shows, followed by Mark Thornton, Todd Kauffman, and Stan Lathan</a:t>
            </a:r>
            <a:r>
              <a:rPr lang="en-US" sz="1800" dirty="0" smtClean="0"/>
              <a:t>.</a:t>
            </a:r>
          </a:p>
        </p:txBody>
      </p:sp>
      <p:pic>
        <p:nvPicPr>
          <p:cNvPr id="7" name="Picture 6"/>
          <p:cNvPicPr>
            <a:picLocks noChangeAspect="1"/>
          </p:cNvPicPr>
          <p:nvPr/>
        </p:nvPicPr>
        <p:blipFill>
          <a:blip r:embed="rId2"/>
          <a:stretch>
            <a:fillRect/>
          </a:stretch>
        </p:blipFill>
        <p:spPr>
          <a:xfrm>
            <a:off x="457201" y="2265529"/>
            <a:ext cx="8229600" cy="4592472"/>
          </a:xfrm>
          <a:prstGeom prst="rect">
            <a:avLst/>
          </a:prstGeom>
        </p:spPr>
      </p:pic>
    </p:spTree>
    <p:extLst>
      <p:ext uri="{BB962C8B-B14F-4D97-AF65-F5344CB8AC3E}">
        <p14:creationId xmlns:p14="http://schemas.microsoft.com/office/powerpoint/2010/main" val="13882041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78173"/>
          </a:xfrm>
        </p:spPr>
        <p:txBody>
          <a:bodyPr>
            <a:normAutofit fontScale="90000"/>
          </a:bodyPr>
          <a:lstStyle/>
          <a:p>
            <a:r>
              <a:rPr lang="en-US" b="1" dirty="0"/>
              <a:t>Top Directors Producing the Most Netflix Movies</a:t>
            </a:r>
            <a:endParaRPr b="1" dirty="0"/>
          </a:p>
        </p:txBody>
      </p:sp>
      <p:sp>
        <p:nvSpPr>
          <p:cNvPr id="3" name="Content Placeholder 2"/>
          <p:cNvSpPr>
            <a:spLocks noGrp="1"/>
          </p:cNvSpPr>
          <p:nvPr>
            <p:ph idx="1"/>
          </p:nvPr>
        </p:nvSpPr>
        <p:spPr>
          <a:xfrm>
            <a:off x="0" y="1078173"/>
            <a:ext cx="9144000" cy="5779827"/>
          </a:xfrm>
        </p:spPr>
        <p:txBody>
          <a:bodyPr>
            <a:normAutofit/>
          </a:bodyPr>
          <a:lstStyle/>
          <a:p>
            <a:r>
              <a:rPr sz="1800" dirty="0"/>
              <a:t>Chart: </a:t>
            </a:r>
            <a:r>
              <a:rPr lang="en-US" sz="1800" dirty="0"/>
              <a:t>Column Chart – Frequency of Directors in Netflix Movies</a:t>
            </a:r>
            <a:endParaRPr sz="1800" dirty="0"/>
          </a:p>
          <a:p>
            <a:r>
              <a:rPr lang="en-US" sz="1800" dirty="0" smtClean="0"/>
              <a:t>Observation </a:t>
            </a:r>
            <a:r>
              <a:rPr sz="1800" dirty="0" smtClean="0"/>
              <a:t>: </a:t>
            </a:r>
            <a:r>
              <a:rPr lang="en-US" sz="1800" dirty="0"/>
              <a:t>The top director with the most Netflix </a:t>
            </a:r>
            <a:r>
              <a:rPr lang="en-US" sz="1800" dirty="0" smtClean="0"/>
              <a:t>Movies is Rajiv </a:t>
            </a:r>
            <a:r>
              <a:rPr lang="en-US" sz="1800" dirty="0" err="1" smtClean="0"/>
              <a:t>Chilaka</a:t>
            </a:r>
            <a:r>
              <a:rPr lang="en-US" sz="1800" dirty="0" smtClean="0"/>
              <a:t> leads </a:t>
            </a:r>
            <a:r>
              <a:rPr lang="en-US" sz="1800" dirty="0"/>
              <a:t>in producing Netflix Movies, followed by </a:t>
            </a:r>
            <a:r>
              <a:rPr lang="en-US" sz="1800" dirty="0" smtClean="0"/>
              <a:t>Raul Campos, Jan </a:t>
            </a:r>
            <a:r>
              <a:rPr lang="en-US" sz="1800" dirty="0" err="1" smtClean="0"/>
              <a:t>Suter</a:t>
            </a:r>
            <a:r>
              <a:rPr lang="en-US" sz="1800" dirty="0" smtClean="0"/>
              <a:t>, </a:t>
            </a:r>
            <a:r>
              <a:rPr lang="en-US" sz="1800" dirty="0"/>
              <a:t>and </a:t>
            </a:r>
            <a:r>
              <a:rPr lang="en-US" sz="1800" dirty="0" err="1" smtClean="0"/>
              <a:t>Suhas</a:t>
            </a:r>
            <a:r>
              <a:rPr lang="en-US" sz="1800" dirty="0" smtClean="0"/>
              <a:t> </a:t>
            </a:r>
            <a:r>
              <a:rPr lang="en-US" sz="1800" dirty="0" err="1" smtClean="0"/>
              <a:t>Kadav</a:t>
            </a:r>
            <a:r>
              <a:rPr lang="en-US" sz="1800" dirty="0" smtClean="0"/>
              <a:t>.</a:t>
            </a:r>
          </a:p>
        </p:txBody>
      </p:sp>
      <p:pic>
        <p:nvPicPr>
          <p:cNvPr id="5" name="Picture 4"/>
          <p:cNvPicPr/>
          <p:nvPr/>
        </p:nvPicPr>
        <p:blipFill>
          <a:blip r:embed="rId2"/>
          <a:stretch>
            <a:fillRect/>
          </a:stretch>
        </p:blipFill>
        <p:spPr>
          <a:xfrm>
            <a:off x="457200" y="2047164"/>
            <a:ext cx="8359254" cy="4810836"/>
          </a:xfrm>
          <a:prstGeom prst="rect">
            <a:avLst/>
          </a:prstGeom>
        </p:spPr>
      </p:pic>
    </p:spTree>
    <p:extLst>
      <p:ext uri="{BB962C8B-B14F-4D97-AF65-F5344CB8AC3E}">
        <p14:creationId xmlns:p14="http://schemas.microsoft.com/office/powerpoint/2010/main" val="29848781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68991"/>
          </a:xfrm>
        </p:spPr>
        <p:txBody>
          <a:bodyPr/>
          <a:lstStyle/>
          <a:p>
            <a:r>
              <a:rPr sz="4000" b="1" dirty="0" smtClean="0"/>
              <a:t>Av</a:t>
            </a:r>
            <a:r>
              <a:rPr lang="en-US" b="1" dirty="0" smtClean="0"/>
              <a:t>erage</a:t>
            </a:r>
            <a:r>
              <a:rPr b="1" dirty="0" smtClean="0"/>
              <a:t> </a:t>
            </a:r>
            <a:r>
              <a:rPr b="1" dirty="0"/>
              <a:t>Duration by Movie Rating</a:t>
            </a:r>
          </a:p>
        </p:txBody>
      </p:sp>
      <p:sp>
        <p:nvSpPr>
          <p:cNvPr id="3" name="Content Placeholder 2"/>
          <p:cNvSpPr>
            <a:spLocks noGrp="1"/>
          </p:cNvSpPr>
          <p:nvPr>
            <p:ph idx="1"/>
          </p:nvPr>
        </p:nvSpPr>
        <p:spPr>
          <a:xfrm>
            <a:off x="0" y="1091820"/>
            <a:ext cx="9144000" cy="5766179"/>
          </a:xfrm>
        </p:spPr>
        <p:txBody>
          <a:bodyPr>
            <a:normAutofit/>
          </a:bodyPr>
          <a:lstStyle/>
          <a:p>
            <a:r>
              <a:rPr lang="en-US" sz="1800" dirty="0"/>
              <a:t>Chart: Column Chart – Average Movie Duration by Content Rating</a:t>
            </a:r>
          </a:p>
          <a:p>
            <a:r>
              <a:rPr lang="en-US" sz="1800" dirty="0"/>
              <a:t>Observation : The content rating with the highest average movie duration is NC-17, followed by TV-14 and PG-13.</a:t>
            </a:r>
          </a:p>
        </p:txBody>
      </p:sp>
      <p:pic>
        <p:nvPicPr>
          <p:cNvPr id="4" name="Picture 3"/>
          <p:cNvPicPr>
            <a:picLocks noChangeAspect="1"/>
          </p:cNvPicPr>
          <p:nvPr/>
        </p:nvPicPr>
        <p:blipFill>
          <a:blip r:embed="rId2"/>
          <a:stretch>
            <a:fillRect/>
          </a:stretch>
        </p:blipFill>
        <p:spPr>
          <a:xfrm>
            <a:off x="354193" y="2047163"/>
            <a:ext cx="8435613" cy="4810836"/>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201003"/>
          </a:xfrm>
        </p:spPr>
        <p:txBody>
          <a:bodyPr>
            <a:normAutofit/>
          </a:bodyPr>
          <a:lstStyle/>
          <a:p>
            <a:r>
              <a:rPr lang="en-US" sz="4000" b="1" dirty="0"/>
              <a:t>Average</a:t>
            </a:r>
            <a:r>
              <a:rPr lang="en-US" b="1" dirty="0"/>
              <a:t> Duration by </a:t>
            </a:r>
            <a:r>
              <a:rPr b="1" dirty="0" smtClean="0"/>
              <a:t>TV </a:t>
            </a:r>
            <a:r>
              <a:rPr b="1" dirty="0"/>
              <a:t>Show Rating</a:t>
            </a:r>
          </a:p>
        </p:txBody>
      </p:sp>
      <p:sp>
        <p:nvSpPr>
          <p:cNvPr id="3" name="Content Placeholder 2"/>
          <p:cNvSpPr>
            <a:spLocks noGrp="1"/>
          </p:cNvSpPr>
          <p:nvPr>
            <p:ph idx="1"/>
          </p:nvPr>
        </p:nvSpPr>
        <p:spPr>
          <a:xfrm>
            <a:off x="0" y="1105468"/>
            <a:ext cx="9144000" cy="5752531"/>
          </a:xfrm>
        </p:spPr>
        <p:txBody>
          <a:bodyPr>
            <a:normAutofit/>
          </a:bodyPr>
          <a:lstStyle/>
          <a:p>
            <a:r>
              <a:rPr lang="en-US" sz="1800" dirty="0"/>
              <a:t>Chart: Column Chart – Average </a:t>
            </a:r>
            <a:r>
              <a:rPr lang="en-IN" sz="1800" dirty="0"/>
              <a:t>TV Show</a:t>
            </a:r>
            <a:r>
              <a:rPr lang="en-US" sz="1800" dirty="0" smtClean="0"/>
              <a:t> </a:t>
            </a:r>
            <a:r>
              <a:rPr lang="en-US" sz="1800" dirty="0"/>
              <a:t>Duration by Content Rating</a:t>
            </a:r>
          </a:p>
          <a:p>
            <a:r>
              <a:rPr lang="en-US" sz="1800" dirty="0"/>
              <a:t>Observation : The content rating with the highest average duration is TV-17, followed by TV-Y7-FV and TV-Y.</a:t>
            </a:r>
            <a:endParaRPr lang="en-US" sz="1800" dirty="0" smtClean="0"/>
          </a:p>
        </p:txBody>
      </p:sp>
      <p:pic>
        <p:nvPicPr>
          <p:cNvPr id="4" name="Picture 3"/>
          <p:cNvPicPr>
            <a:picLocks noChangeAspect="1"/>
          </p:cNvPicPr>
          <p:nvPr/>
        </p:nvPicPr>
        <p:blipFill>
          <a:blip r:embed="rId2"/>
          <a:stretch>
            <a:fillRect/>
          </a:stretch>
        </p:blipFill>
        <p:spPr>
          <a:xfrm>
            <a:off x="396685" y="2157440"/>
            <a:ext cx="8351530" cy="4700559"/>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sz="4000" b="1" dirty="0"/>
              <a:t>Objective</a:t>
            </a:r>
          </a:p>
        </p:txBody>
      </p:sp>
      <p:sp>
        <p:nvSpPr>
          <p:cNvPr id="3" name="Content Placeholder 2"/>
          <p:cNvSpPr>
            <a:spLocks noGrp="1"/>
          </p:cNvSpPr>
          <p:nvPr>
            <p:ph idx="1"/>
          </p:nvPr>
        </p:nvSpPr>
        <p:spPr/>
        <p:txBody>
          <a:bodyPr>
            <a:normAutofit/>
          </a:bodyPr>
          <a:lstStyle/>
          <a:p>
            <a:r>
              <a:rPr sz="1800" dirty="0"/>
              <a:t>Perform exploratory data analysis (EDA) on Netflix </a:t>
            </a:r>
            <a:r>
              <a:rPr sz="1800" dirty="0" smtClean="0"/>
              <a:t>content</a:t>
            </a:r>
            <a:endParaRPr lang="en-US" sz="1800" dirty="0" smtClean="0"/>
          </a:p>
          <a:p>
            <a:endParaRPr sz="1800" dirty="0"/>
          </a:p>
          <a:p>
            <a:r>
              <a:rPr sz="1800" dirty="0"/>
              <a:t>Understand patterns in content type, ratings, durations, release trends, and </a:t>
            </a:r>
            <a:r>
              <a:rPr sz="1800" dirty="0" smtClean="0"/>
              <a:t>more</a:t>
            </a:r>
            <a:endParaRPr lang="en-US" sz="1800" dirty="0" smtClean="0"/>
          </a:p>
          <a:p>
            <a:pPr marL="0" indent="0">
              <a:buNone/>
            </a:pPr>
            <a:endParaRPr sz="1800" dirty="0"/>
          </a:p>
          <a:p>
            <a:r>
              <a:rPr sz="1800" dirty="0"/>
              <a:t>Visualize findings using Python and data visualization libraries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6412"/>
          </a:xfrm>
        </p:spPr>
        <p:txBody>
          <a:bodyPr/>
          <a:lstStyle/>
          <a:p>
            <a:r>
              <a:rPr b="1" dirty="0"/>
              <a:t>Word </a:t>
            </a:r>
            <a:r>
              <a:rPr sz="4000" b="1" dirty="0"/>
              <a:t>Cloud</a:t>
            </a:r>
            <a:r>
              <a:rPr b="1" dirty="0"/>
              <a:t> – Movie Titles</a:t>
            </a:r>
          </a:p>
        </p:txBody>
      </p:sp>
      <p:sp>
        <p:nvSpPr>
          <p:cNvPr id="3" name="Content Placeholder 2"/>
          <p:cNvSpPr>
            <a:spLocks noGrp="1"/>
          </p:cNvSpPr>
          <p:nvPr>
            <p:ph idx="1"/>
          </p:nvPr>
        </p:nvSpPr>
        <p:spPr>
          <a:xfrm>
            <a:off x="0" y="996288"/>
            <a:ext cx="9144000" cy="5861712"/>
          </a:xfrm>
        </p:spPr>
        <p:txBody>
          <a:bodyPr>
            <a:normAutofit/>
          </a:bodyPr>
          <a:lstStyle/>
          <a:p>
            <a:r>
              <a:rPr sz="1800" dirty="0" smtClean="0"/>
              <a:t>Observation</a:t>
            </a:r>
            <a:r>
              <a:rPr sz="1800" dirty="0"/>
              <a:t>: </a:t>
            </a:r>
            <a:r>
              <a:rPr lang="en-US" sz="1800" dirty="0"/>
              <a:t>Common themes in movie titles include words like Christmas, Love, Movie, Life, and Man.</a:t>
            </a:r>
            <a:endParaRPr sz="1800" dirty="0"/>
          </a:p>
        </p:txBody>
      </p:sp>
      <p:pic>
        <p:nvPicPr>
          <p:cNvPr id="4" name="Picture 3"/>
          <p:cNvPicPr>
            <a:picLocks noChangeAspect="1"/>
          </p:cNvPicPr>
          <p:nvPr/>
        </p:nvPicPr>
        <p:blipFill>
          <a:blip r:embed="rId2"/>
          <a:stretch>
            <a:fillRect/>
          </a:stretch>
        </p:blipFill>
        <p:spPr>
          <a:xfrm>
            <a:off x="869692" y="1759740"/>
            <a:ext cx="7402667" cy="4654707"/>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6412"/>
          </a:xfrm>
        </p:spPr>
        <p:txBody>
          <a:bodyPr/>
          <a:lstStyle/>
          <a:p>
            <a:r>
              <a:rPr sz="4000" b="1" dirty="0"/>
              <a:t>Word</a:t>
            </a:r>
            <a:r>
              <a:rPr b="1" dirty="0"/>
              <a:t> Cloud – </a:t>
            </a:r>
            <a:r>
              <a:rPr lang="en-IN" b="1" dirty="0"/>
              <a:t>TV shows</a:t>
            </a:r>
            <a:r>
              <a:rPr b="1" dirty="0" smtClean="0"/>
              <a:t> </a:t>
            </a:r>
            <a:r>
              <a:rPr b="1" dirty="0"/>
              <a:t>Titles</a:t>
            </a:r>
          </a:p>
        </p:txBody>
      </p:sp>
      <p:sp>
        <p:nvSpPr>
          <p:cNvPr id="3" name="Content Placeholder 2"/>
          <p:cNvSpPr>
            <a:spLocks noGrp="1"/>
          </p:cNvSpPr>
          <p:nvPr>
            <p:ph idx="1"/>
          </p:nvPr>
        </p:nvSpPr>
        <p:spPr>
          <a:xfrm>
            <a:off x="0" y="996288"/>
            <a:ext cx="9144000" cy="5861712"/>
          </a:xfrm>
        </p:spPr>
        <p:txBody>
          <a:bodyPr>
            <a:normAutofit/>
          </a:bodyPr>
          <a:lstStyle/>
          <a:p>
            <a:r>
              <a:rPr sz="1800" dirty="0" smtClean="0"/>
              <a:t>Observation</a:t>
            </a:r>
            <a:r>
              <a:rPr sz="1800" dirty="0"/>
              <a:t>: </a:t>
            </a:r>
            <a:r>
              <a:rPr lang="en-US" sz="1800" dirty="0"/>
              <a:t>Common themes in TV show titles include words like World, Love, Girl, and Life.</a:t>
            </a:r>
            <a:endParaRPr sz="1800" dirty="0"/>
          </a:p>
        </p:txBody>
      </p:sp>
      <p:pic>
        <p:nvPicPr>
          <p:cNvPr id="6" name="Picture 5"/>
          <p:cNvPicPr>
            <a:picLocks noChangeAspect="1"/>
          </p:cNvPicPr>
          <p:nvPr/>
        </p:nvPicPr>
        <p:blipFill>
          <a:blip r:embed="rId2"/>
          <a:stretch>
            <a:fillRect/>
          </a:stretch>
        </p:blipFill>
        <p:spPr>
          <a:xfrm>
            <a:off x="1125045" y="1773388"/>
            <a:ext cx="6893910" cy="4307511"/>
          </a:xfrm>
          <a:prstGeom prst="rect">
            <a:avLst/>
          </a:prstGeom>
        </p:spPr>
      </p:pic>
    </p:spTree>
    <p:extLst>
      <p:ext uri="{BB962C8B-B14F-4D97-AF65-F5344CB8AC3E}">
        <p14:creationId xmlns:p14="http://schemas.microsoft.com/office/powerpoint/2010/main" val="2730375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6412"/>
          </a:xfrm>
        </p:spPr>
        <p:txBody>
          <a:bodyPr>
            <a:normAutofit fontScale="90000"/>
          </a:bodyPr>
          <a:lstStyle/>
          <a:p>
            <a:r>
              <a:rPr lang="en-US" b="1" dirty="0"/>
              <a:t>Relation </a:t>
            </a:r>
            <a:r>
              <a:rPr lang="en-US" b="1" dirty="0" smtClean="0"/>
              <a:t>between </a:t>
            </a:r>
            <a:r>
              <a:rPr lang="en-US" b="1" dirty="0"/>
              <a:t>duration and </a:t>
            </a:r>
            <a:r>
              <a:rPr lang="en-US" b="1" dirty="0" smtClean="0"/>
              <a:t>release year </a:t>
            </a:r>
            <a:r>
              <a:rPr b="1" dirty="0" smtClean="0"/>
              <a:t>– </a:t>
            </a:r>
            <a:r>
              <a:rPr b="1" dirty="0"/>
              <a:t>Movies</a:t>
            </a:r>
          </a:p>
        </p:txBody>
      </p:sp>
      <p:sp>
        <p:nvSpPr>
          <p:cNvPr id="3" name="Content Placeholder 2"/>
          <p:cNvSpPr>
            <a:spLocks noGrp="1"/>
          </p:cNvSpPr>
          <p:nvPr>
            <p:ph idx="1"/>
          </p:nvPr>
        </p:nvSpPr>
        <p:spPr>
          <a:xfrm>
            <a:off x="0" y="1146412"/>
            <a:ext cx="9144000" cy="5711588"/>
          </a:xfrm>
        </p:spPr>
        <p:txBody>
          <a:bodyPr>
            <a:normAutofit/>
          </a:bodyPr>
          <a:lstStyle/>
          <a:p>
            <a:pPr marL="0" indent="0">
              <a:buNone/>
            </a:pPr>
            <a:r>
              <a:rPr sz="1800" dirty="0"/>
              <a:t>• Chart: Scatter Plot</a:t>
            </a:r>
            <a:r>
              <a:rPr lang="en-US" sz="1800" dirty="0"/>
              <a:t> – Release Year vs. Duration (in Minutes)</a:t>
            </a:r>
          </a:p>
          <a:p>
            <a:pPr marL="0" indent="0">
              <a:buNone/>
            </a:pPr>
            <a:r>
              <a:rPr sz="1800" dirty="0" smtClean="0"/>
              <a:t>• </a:t>
            </a:r>
            <a:r>
              <a:rPr sz="1800" dirty="0"/>
              <a:t>Observation: </a:t>
            </a:r>
            <a:r>
              <a:rPr lang="en-US" sz="1800" dirty="0"/>
              <a:t>The number of longer movies has noticeably increased after the year 2000, showing a trend toward extended runtimes in recent years.</a:t>
            </a:r>
            <a:endParaRPr sz="1800" dirty="0"/>
          </a:p>
        </p:txBody>
      </p:sp>
      <p:pic>
        <p:nvPicPr>
          <p:cNvPr id="4" name="Picture 3"/>
          <p:cNvPicPr>
            <a:picLocks noChangeAspect="1"/>
          </p:cNvPicPr>
          <p:nvPr/>
        </p:nvPicPr>
        <p:blipFill>
          <a:blip r:embed="rId2"/>
          <a:stretch>
            <a:fillRect/>
          </a:stretch>
        </p:blipFill>
        <p:spPr>
          <a:xfrm>
            <a:off x="518615" y="2183641"/>
            <a:ext cx="7956645" cy="4493113"/>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6412"/>
          </a:xfrm>
        </p:spPr>
        <p:txBody>
          <a:bodyPr>
            <a:normAutofit fontScale="90000"/>
          </a:bodyPr>
          <a:lstStyle/>
          <a:p>
            <a:r>
              <a:rPr lang="en-US" b="1" dirty="0"/>
              <a:t>Relation </a:t>
            </a:r>
            <a:r>
              <a:rPr lang="en-US" b="1" dirty="0" smtClean="0"/>
              <a:t>between </a:t>
            </a:r>
            <a:r>
              <a:rPr lang="en-US" b="1" dirty="0"/>
              <a:t>duration and </a:t>
            </a:r>
            <a:r>
              <a:rPr lang="en-US" b="1" dirty="0" smtClean="0"/>
              <a:t>release year </a:t>
            </a:r>
            <a:r>
              <a:rPr b="1" dirty="0" smtClean="0"/>
              <a:t>– </a:t>
            </a:r>
            <a:r>
              <a:rPr lang="en-IN" b="1" dirty="0" smtClean="0"/>
              <a:t>TV </a:t>
            </a:r>
            <a:r>
              <a:rPr lang="en-IN" b="1" dirty="0"/>
              <a:t>shows</a:t>
            </a:r>
            <a:endParaRPr b="1" dirty="0"/>
          </a:p>
        </p:txBody>
      </p:sp>
      <p:sp>
        <p:nvSpPr>
          <p:cNvPr id="3" name="Content Placeholder 2"/>
          <p:cNvSpPr>
            <a:spLocks noGrp="1"/>
          </p:cNvSpPr>
          <p:nvPr>
            <p:ph idx="1"/>
          </p:nvPr>
        </p:nvSpPr>
        <p:spPr>
          <a:xfrm>
            <a:off x="0" y="1146412"/>
            <a:ext cx="9144000" cy="5711588"/>
          </a:xfrm>
        </p:spPr>
        <p:txBody>
          <a:bodyPr>
            <a:normAutofit/>
          </a:bodyPr>
          <a:lstStyle/>
          <a:p>
            <a:pPr marL="0" indent="0">
              <a:buNone/>
            </a:pPr>
            <a:r>
              <a:rPr sz="1800" dirty="0"/>
              <a:t>• Chart: Scatter Plot</a:t>
            </a:r>
            <a:r>
              <a:rPr lang="en-US" sz="1800" dirty="0"/>
              <a:t> - Release Year vs. Duration (in Seasons</a:t>
            </a:r>
            <a:r>
              <a:rPr lang="en-US" sz="1800" dirty="0" smtClean="0"/>
              <a:t>)</a:t>
            </a:r>
          </a:p>
          <a:p>
            <a:pPr marL="0" indent="0">
              <a:buNone/>
            </a:pPr>
            <a:r>
              <a:rPr sz="1800" dirty="0" smtClean="0"/>
              <a:t>• </a:t>
            </a:r>
            <a:r>
              <a:rPr sz="1800" dirty="0"/>
              <a:t>Observation: </a:t>
            </a:r>
            <a:r>
              <a:rPr lang="en-US" sz="1800" dirty="0"/>
              <a:t>The number of longer TV shows has increased significantly after 2010, indicating a trend toward extended series in recent years.</a:t>
            </a:r>
            <a:endParaRPr sz="1800" dirty="0"/>
          </a:p>
        </p:txBody>
      </p:sp>
      <p:pic>
        <p:nvPicPr>
          <p:cNvPr id="5" name="Picture 4"/>
          <p:cNvPicPr>
            <a:picLocks noChangeAspect="1"/>
          </p:cNvPicPr>
          <p:nvPr/>
        </p:nvPicPr>
        <p:blipFill>
          <a:blip r:embed="rId2"/>
          <a:stretch>
            <a:fillRect/>
          </a:stretch>
        </p:blipFill>
        <p:spPr>
          <a:xfrm>
            <a:off x="677612" y="2101161"/>
            <a:ext cx="7077377" cy="4586242"/>
          </a:xfrm>
          <a:prstGeom prst="rect">
            <a:avLst/>
          </a:prstGeom>
        </p:spPr>
      </p:pic>
    </p:spTree>
    <p:extLst>
      <p:ext uri="{BB962C8B-B14F-4D97-AF65-F5344CB8AC3E}">
        <p14:creationId xmlns:p14="http://schemas.microsoft.com/office/powerpoint/2010/main" val="41714271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50878"/>
          </a:xfrm>
        </p:spPr>
        <p:txBody>
          <a:bodyPr/>
          <a:lstStyle/>
          <a:p>
            <a:r>
              <a:rPr b="1" dirty="0"/>
              <a:t>Final </a:t>
            </a:r>
            <a:r>
              <a:rPr sz="4000" b="1" dirty="0"/>
              <a:t>Observations</a:t>
            </a:r>
            <a:r>
              <a:rPr b="1" dirty="0"/>
              <a:t> &amp; Storyline</a:t>
            </a:r>
          </a:p>
        </p:txBody>
      </p:sp>
      <p:sp>
        <p:nvSpPr>
          <p:cNvPr id="3" name="Content Placeholder 2"/>
          <p:cNvSpPr>
            <a:spLocks noGrp="1"/>
          </p:cNvSpPr>
          <p:nvPr>
            <p:ph idx="1"/>
          </p:nvPr>
        </p:nvSpPr>
        <p:spPr>
          <a:xfrm>
            <a:off x="0" y="1050878"/>
            <a:ext cx="9144000" cy="5909480"/>
          </a:xfrm>
        </p:spPr>
        <p:txBody>
          <a:bodyPr>
            <a:normAutofit fontScale="55000" lnSpcReduction="20000"/>
          </a:bodyPr>
          <a:lstStyle/>
          <a:p>
            <a:r>
              <a:rPr lang="en-US" dirty="0"/>
              <a:t>Netflix’s content library is heavily skewed toward Movies, which make up nearly 70% of all titles, while TV Shows account for the remaining 30%. Among all content, TV-MA emerges as the most common rating, suggesting a preference for mature themes, followed by TV-14 and TV-PG.</a:t>
            </a:r>
          </a:p>
          <a:p>
            <a:r>
              <a:rPr lang="en-US" dirty="0"/>
              <a:t>When analyzing durations, Netflix Movies typically run around 98–100 minutes, though some stretch up to 312 minutes. TV Shows, on the other hand, are mostly short-form, with a median duration of just 1 season, though a few span up to 17 seasons.</a:t>
            </a:r>
          </a:p>
          <a:p>
            <a:r>
              <a:rPr lang="en-US" dirty="0"/>
              <a:t>From a historical perspective, Netflix saw a surge in new content releases between 2016 and 2021, with the USA dominating production in both Movies and TV Shows. India and the UK also lead in Movies, while Pakistan ranks surprisingly high for TV Shows. On a monthly cycle, Movie additions peak in July and April, while TV Shows spike in December and July, reflecting seasonal content strategies.</a:t>
            </a:r>
          </a:p>
          <a:p>
            <a:r>
              <a:rPr lang="en-US" dirty="0"/>
              <a:t>Genre-wise, Dramas, International Films, Documentaries, and Stand-Up Comedy dominate the Movie catalog, while Kids' TV, International TV, Dramas, and Crime Shows lead in the TV domain. Common title themes for Movies include Christmas, Love, and Life, while World, Girl, and Love are frequent in TV titles.</a:t>
            </a:r>
          </a:p>
          <a:p>
            <a:r>
              <a:rPr lang="en-US" dirty="0"/>
              <a:t>Looking at key contributors, Alastair Fothergill leads as the top director for TV Shows, while Rajiv </a:t>
            </a:r>
            <a:r>
              <a:rPr lang="en-US" dirty="0" err="1"/>
              <a:t>Chilaka</a:t>
            </a:r>
            <a:r>
              <a:rPr lang="en-US" dirty="0"/>
              <a:t> tops the Movie director list. Interestingly, NC-17-rated movies have the longest average durations, while TV-17-rated shows run the longest on average.</a:t>
            </a:r>
          </a:p>
          <a:p>
            <a:r>
              <a:rPr lang="en-US" dirty="0"/>
              <a:t>Finally, over time, there’s a clear upward trend in the duration of both Movies (post-2000) and TV Shows (post-2010), reflecting Netflix’s shift toward longer, more in-depth storytelling as viewer demand evolves.</a:t>
            </a:r>
          </a:p>
          <a:p>
            <a:pPr marL="0" indent="0" algn="ctr">
              <a:buNone/>
            </a:pP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sz="4000" b="1" dirty="0"/>
              <a:t>Dataset</a:t>
            </a:r>
            <a:r>
              <a:rPr sz="4000" dirty="0"/>
              <a:t> </a:t>
            </a:r>
            <a:r>
              <a:rPr sz="4000" b="1" dirty="0"/>
              <a:t>Overview</a:t>
            </a:r>
          </a:p>
        </p:txBody>
      </p:sp>
      <p:sp>
        <p:nvSpPr>
          <p:cNvPr id="3" name="Content Placeholder 2"/>
          <p:cNvSpPr>
            <a:spLocks noGrp="1"/>
          </p:cNvSpPr>
          <p:nvPr>
            <p:ph idx="1"/>
          </p:nvPr>
        </p:nvSpPr>
        <p:spPr>
          <a:xfrm>
            <a:off x="457200" y="1600200"/>
            <a:ext cx="7908587" cy="4799310"/>
          </a:xfrm>
        </p:spPr>
        <p:txBody>
          <a:bodyPr>
            <a:normAutofit/>
          </a:bodyPr>
          <a:lstStyle/>
          <a:p>
            <a:pPr marL="0" indent="0">
              <a:buNone/>
            </a:pPr>
            <a:r>
              <a:rPr sz="1800" dirty="0" smtClean="0"/>
              <a:t>Loaded </a:t>
            </a:r>
            <a:r>
              <a:rPr sz="1800" dirty="0"/>
              <a:t>using </a:t>
            </a:r>
            <a:r>
              <a:rPr sz="1800" dirty="0" smtClean="0"/>
              <a:t>pandas</a:t>
            </a:r>
            <a:r>
              <a:rPr lang="en-US" sz="1800" dirty="0" smtClean="0"/>
              <a:t>                                              </a:t>
            </a:r>
            <a:r>
              <a:rPr lang="en-IN" sz="1800" dirty="0" smtClean="0"/>
              <a:t>Duplicates </a:t>
            </a:r>
            <a:r>
              <a:rPr lang="en-IN" sz="1800" dirty="0"/>
              <a:t>removed</a:t>
            </a:r>
          </a:p>
          <a:p>
            <a:endParaRPr lang="en-US" sz="1800" dirty="0" smtClean="0"/>
          </a:p>
          <a:p>
            <a:endParaRPr lang="en-US" sz="1800" dirty="0" smtClean="0"/>
          </a:p>
          <a:p>
            <a:endParaRPr lang="en-US" sz="1800" dirty="0" smtClean="0"/>
          </a:p>
          <a:p>
            <a:endParaRPr lang="en-US" sz="1800" dirty="0" smtClean="0"/>
          </a:p>
          <a:p>
            <a:pPr marL="0" indent="0">
              <a:buNone/>
            </a:pPr>
            <a:endParaRPr sz="1800" dirty="0"/>
          </a:p>
          <a:p>
            <a:pPr marL="0" indent="0">
              <a:buNone/>
            </a:pPr>
            <a:endParaRPr lang="en-US" sz="1800" dirty="0" smtClean="0"/>
          </a:p>
          <a:p>
            <a:pPr marL="0" indent="0">
              <a:buNone/>
            </a:pPr>
            <a:r>
              <a:rPr sz="1800" dirty="0" smtClean="0"/>
              <a:t>Missing </a:t>
            </a:r>
            <a:r>
              <a:rPr sz="1800" dirty="0"/>
              <a:t>values </a:t>
            </a:r>
            <a:r>
              <a:rPr sz="1800" dirty="0" smtClean="0"/>
              <a:t>checked</a:t>
            </a:r>
            <a:r>
              <a:rPr lang="en-US" sz="1800" dirty="0"/>
              <a:t> </a:t>
            </a:r>
            <a:r>
              <a:rPr lang="en-US" sz="1800" dirty="0" smtClean="0"/>
              <a:t>                                      </a:t>
            </a:r>
            <a:r>
              <a:rPr sz="1800" dirty="0" err="1" smtClean="0"/>
              <a:t>date_added</a:t>
            </a:r>
            <a:r>
              <a:rPr sz="1800" dirty="0" smtClean="0"/>
              <a:t> </a:t>
            </a:r>
            <a:r>
              <a:rPr sz="1800" dirty="0"/>
              <a:t>converted to </a:t>
            </a:r>
            <a:r>
              <a:rPr sz="1800" dirty="0" err="1" smtClean="0"/>
              <a:t>datetime</a:t>
            </a:r>
            <a:r>
              <a:rPr lang="en-US" sz="1800" dirty="0" smtClean="0"/>
              <a:t>                     </a:t>
            </a:r>
          </a:p>
          <a:p>
            <a:pPr marL="0" indent="0">
              <a:buNone/>
            </a:pPr>
            <a:endParaRPr lang="en-US" sz="1800" dirty="0" smtClean="0"/>
          </a:p>
          <a:p>
            <a:pPr marL="0" indent="0">
              <a:buNone/>
            </a:pPr>
            <a:r>
              <a:rPr lang="en-US" sz="1800" dirty="0" smtClean="0"/>
              <a:t>                                                                                 </a:t>
            </a:r>
            <a:r>
              <a:rPr lang="en-US" sz="1800" dirty="0"/>
              <a:t>head(10)</a:t>
            </a:r>
          </a:p>
          <a:p>
            <a:pPr marL="0" indent="0">
              <a:buNone/>
            </a:pPr>
            <a:endParaRPr lang="en-US" sz="1800" dirty="0"/>
          </a:p>
          <a:p>
            <a:pPr marL="0" indent="0">
              <a:buNone/>
            </a:pPr>
            <a:endParaRPr lang="en-US" sz="1800" dirty="0" smtClean="0"/>
          </a:p>
          <a:p>
            <a:pPr marL="0" indent="0">
              <a:buNone/>
            </a:pPr>
            <a:endParaRPr lang="en-US" sz="1800" dirty="0"/>
          </a:p>
        </p:txBody>
      </p:sp>
      <p:pic>
        <p:nvPicPr>
          <p:cNvPr id="5" name="Picture 4"/>
          <p:cNvPicPr>
            <a:picLocks noChangeAspect="1"/>
          </p:cNvPicPr>
          <p:nvPr/>
        </p:nvPicPr>
        <p:blipFill>
          <a:blip r:embed="rId2"/>
          <a:stretch>
            <a:fillRect/>
          </a:stretch>
        </p:blipFill>
        <p:spPr>
          <a:xfrm>
            <a:off x="543151" y="1917703"/>
            <a:ext cx="3918069" cy="2051182"/>
          </a:xfrm>
          <a:prstGeom prst="rect">
            <a:avLst/>
          </a:prstGeom>
        </p:spPr>
      </p:pic>
      <p:pic>
        <p:nvPicPr>
          <p:cNvPr id="6" name="Picture 5"/>
          <p:cNvPicPr>
            <a:picLocks noChangeAspect="1"/>
          </p:cNvPicPr>
          <p:nvPr/>
        </p:nvPicPr>
        <p:blipFill>
          <a:blip r:embed="rId3"/>
          <a:stretch>
            <a:fillRect/>
          </a:stretch>
        </p:blipFill>
        <p:spPr>
          <a:xfrm>
            <a:off x="4812452" y="1917703"/>
            <a:ext cx="3448531" cy="2051182"/>
          </a:xfrm>
          <a:prstGeom prst="rect">
            <a:avLst/>
          </a:prstGeom>
        </p:spPr>
      </p:pic>
      <p:pic>
        <p:nvPicPr>
          <p:cNvPr id="7" name="Picture 6"/>
          <p:cNvPicPr>
            <a:picLocks noChangeAspect="1"/>
          </p:cNvPicPr>
          <p:nvPr/>
        </p:nvPicPr>
        <p:blipFill>
          <a:blip r:embed="rId4"/>
          <a:stretch>
            <a:fillRect/>
          </a:stretch>
        </p:blipFill>
        <p:spPr>
          <a:xfrm>
            <a:off x="566382" y="4267025"/>
            <a:ext cx="2147635" cy="2132485"/>
          </a:xfrm>
          <a:prstGeom prst="rect">
            <a:avLst/>
          </a:prstGeom>
        </p:spPr>
      </p:pic>
      <p:pic>
        <p:nvPicPr>
          <p:cNvPr id="8" name="Picture 7"/>
          <p:cNvPicPr>
            <a:picLocks noChangeAspect="1"/>
          </p:cNvPicPr>
          <p:nvPr/>
        </p:nvPicPr>
        <p:blipFill>
          <a:blip r:embed="rId5"/>
          <a:stretch>
            <a:fillRect/>
          </a:stretch>
        </p:blipFill>
        <p:spPr>
          <a:xfrm>
            <a:off x="4744357" y="4247198"/>
            <a:ext cx="3448531" cy="221771"/>
          </a:xfrm>
          <a:prstGeom prst="rect">
            <a:avLst/>
          </a:prstGeom>
        </p:spPr>
      </p:pic>
      <p:pic>
        <p:nvPicPr>
          <p:cNvPr id="9" name="Picture 8"/>
          <p:cNvPicPr>
            <a:picLocks noChangeAspect="1"/>
          </p:cNvPicPr>
          <p:nvPr/>
        </p:nvPicPr>
        <p:blipFill>
          <a:blip r:embed="rId6"/>
          <a:stretch>
            <a:fillRect/>
          </a:stretch>
        </p:blipFill>
        <p:spPr>
          <a:xfrm>
            <a:off x="4709957" y="4933764"/>
            <a:ext cx="3517330" cy="146574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rmAutofit/>
          </a:bodyPr>
          <a:lstStyle/>
          <a:p>
            <a:r>
              <a:rPr sz="4000" b="1" dirty="0"/>
              <a:t>Column</a:t>
            </a:r>
            <a:r>
              <a:rPr sz="4000" dirty="0"/>
              <a:t> </a:t>
            </a:r>
            <a:r>
              <a:rPr sz="4000" b="1" dirty="0"/>
              <a:t>Classification</a:t>
            </a:r>
          </a:p>
        </p:txBody>
      </p:sp>
      <p:sp>
        <p:nvSpPr>
          <p:cNvPr id="3" name="Content Placeholder 2"/>
          <p:cNvSpPr>
            <a:spLocks noGrp="1"/>
          </p:cNvSpPr>
          <p:nvPr>
            <p:ph idx="1"/>
          </p:nvPr>
        </p:nvSpPr>
        <p:spPr/>
        <p:txBody>
          <a:bodyPr/>
          <a:lstStyle/>
          <a:p>
            <a:pPr marL="0" indent="0">
              <a:buNone/>
            </a:pPr>
            <a:r>
              <a:rPr sz="1800" dirty="0" smtClean="0"/>
              <a:t>Categorical </a:t>
            </a:r>
            <a:r>
              <a:rPr sz="1800" dirty="0"/>
              <a:t>Columns: </a:t>
            </a:r>
            <a:r>
              <a:rPr lang="en-US" sz="1800" dirty="0" err="1" smtClean="0"/>
              <a:t>show_id</a:t>
            </a:r>
            <a:r>
              <a:rPr lang="en-US" sz="1800" dirty="0" smtClean="0"/>
              <a:t>, type, title, director, country, rating, duration</a:t>
            </a:r>
          </a:p>
          <a:p>
            <a:pPr marL="0" indent="0">
              <a:buNone/>
            </a:pPr>
            <a:r>
              <a:rPr sz="1800" dirty="0" smtClean="0"/>
              <a:t>Continuous </a:t>
            </a:r>
            <a:r>
              <a:rPr sz="1800" dirty="0"/>
              <a:t>Columns: </a:t>
            </a:r>
            <a:r>
              <a:rPr lang="en-IN" sz="1800" dirty="0" err="1" smtClean="0"/>
              <a:t>date_added</a:t>
            </a:r>
            <a:r>
              <a:rPr lang="en-IN" sz="1800" dirty="0" smtClean="0"/>
              <a:t>, </a:t>
            </a:r>
            <a:r>
              <a:rPr lang="en-IN" sz="1800" dirty="0" err="1" smtClean="0"/>
              <a:t>release_year</a:t>
            </a:r>
            <a:endParaRPr sz="1800" dirty="0"/>
          </a:p>
        </p:txBody>
      </p:sp>
      <p:pic>
        <p:nvPicPr>
          <p:cNvPr id="4" name="Picture 3"/>
          <p:cNvPicPr>
            <a:picLocks noChangeAspect="1"/>
          </p:cNvPicPr>
          <p:nvPr/>
        </p:nvPicPr>
        <p:blipFill>
          <a:blip r:embed="rId2"/>
          <a:stretch>
            <a:fillRect/>
          </a:stretch>
        </p:blipFill>
        <p:spPr>
          <a:xfrm>
            <a:off x="457200" y="2433567"/>
            <a:ext cx="4324954" cy="245779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05469"/>
          </a:xfrm>
        </p:spPr>
        <p:txBody>
          <a:bodyPr>
            <a:normAutofit/>
          </a:bodyPr>
          <a:lstStyle/>
          <a:p>
            <a:r>
              <a:rPr sz="4000" b="1" dirty="0"/>
              <a:t>Content</a:t>
            </a:r>
            <a:r>
              <a:rPr sz="4000" dirty="0"/>
              <a:t> </a:t>
            </a:r>
            <a:r>
              <a:rPr sz="4000" b="1" dirty="0"/>
              <a:t>Type</a:t>
            </a:r>
            <a:r>
              <a:rPr sz="4000" dirty="0"/>
              <a:t> </a:t>
            </a:r>
            <a:r>
              <a:rPr sz="4000" b="1" dirty="0"/>
              <a:t>Distribution</a:t>
            </a:r>
          </a:p>
        </p:txBody>
      </p:sp>
      <p:sp>
        <p:nvSpPr>
          <p:cNvPr id="3" name="Content Placeholder 2"/>
          <p:cNvSpPr>
            <a:spLocks noGrp="1"/>
          </p:cNvSpPr>
          <p:nvPr>
            <p:ph idx="1"/>
          </p:nvPr>
        </p:nvSpPr>
        <p:spPr>
          <a:xfrm>
            <a:off x="0" y="1105469"/>
            <a:ext cx="9144000" cy="5752531"/>
          </a:xfrm>
        </p:spPr>
        <p:txBody>
          <a:bodyPr/>
          <a:lstStyle/>
          <a:p>
            <a:r>
              <a:rPr sz="1800" dirty="0" smtClean="0"/>
              <a:t>Chart</a:t>
            </a:r>
            <a:r>
              <a:rPr sz="1800" dirty="0"/>
              <a:t>: Pie Chart </a:t>
            </a:r>
            <a:r>
              <a:rPr lang="en-US" sz="1800" dirty="0"/>
              <a:t>– Number of Netflix Shows by Type (Movies </a:t>
            </a:r>
            <a:r>
              <a:rPr lang="en-US" sz="1800" dirty="0" err="1"/>
              <a:t>vs</a:t>
            </a:r>
            <a:r>
              <a:rPr lang="en-US" sz="1800" dirty="0"/>
              <a:t> TV Shows</a:t>
            </a:r>
            <a:r>
              <a:rPr lang="en-US" sz="1800" dirty="0" smtClean="0"/>
              <a:t>)</a:t>
            </a:r>
          </a:p>
          <a:p>
            <a:r>
              <a:rPr sz="1800" dirty="0" smtClean="0"/>
              <a:t>Observation</a:t>
            </a:r>
            <a:r>
              <a:rPr sz="1800" dirty="0"/>
              <a:t>: </a:t>
            </a:r>
            <a:r>
              <a:rPr lang="en-US" sz="1800" dirty="0"/>
              <a:t>The majority of titles on Netflix are Movies, accounting for 69.7%, while TV Shows make up 30.3%</a:t>
            </a:r>
            <a:endParaRPr lang="en-US" sz="1800" dirty="0" smtClean="0"/>
          </a:p>
        </p:txBody>
      </p:sp>
      <p:pic>
        <p:nvPicPr>
          <p:cNvPr id="4" name="Picture 3"/>
          <p:cNvPicPr/>
          <p:nvPr/>
        </p:nvPicPr>
        <p:blipFill>
          <a:blip r:embed="rId2"/>
          <a:stretch>
            <a:fillRect/>
          </a:stretch>
        </p:blipFill>
        <p:spPr>
          <a:xfrm>
            <a:off x="727977" y="2196707"/>
            <a:ext cx="4239809" cy="466129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87355"/>
          </a:xfrm>
        </p:spPr>
        <p:txBody>
          <a:bodyPr>
            <a:normAutofit/>
          </a:bodyPr>
          <a:lstStyle/>
          <a:p>
            <a:r>
              <a:rPr sz="4000" b="1" dirty="0"/>
              <a:t>Rating</a:t>
            </a:r>
            <a:r>
              <a:rPr sz="4000" dirty="0"/>
              <a:t> </a:t>
            </a:r>
            <a:r>
              <a:rPr sz="4000" b="1" dirty="0"/>
              <a:t>Distribution</a:t>
            </a:r>
          </a:p>
        </p:txBody>
      </p:sp>
      <p:sp>
        <p:nvSpPr>
          <p:cNvPr id="3" name="Content Placeholder 2"/>
          <p:cNvSpPr>
            <a:spLocks noGrp="1"/>
          </p:cNvSpPr>
          <p:nvPr>
            <p:ph idx="1"/>
          </p:nvPr>
        </p:nvSpPr>
        <p:spPr>
          <a:xfrm>
            <a:off x="0" y="1187355"/>
            <a:ext cx="9144000" cy="5670645"/>
          </a:xfrm>
        </p:spPr>
        <p:txBody>
          <a:bodyPr>
            <a:normAutofit/>
          </a:bodyPr>
          <a:lstStyle/>
          <a:p>
            <a:r>
              <a:rPr sz="1800" dirty="0" smtClean="0"/>
              <a:t>Chart</a:t>
            </a:r>
            <a:r>
              <a:rPr sz="1800" dirty="0"/>
              <a:t>: </a:t>
            </a:r>
            <a:r>
              <a:rPr lang="en-US" sz="1800" dirty="0"/>
              <a:t>Column </a:t>
            </a:r>
            <a:r>
              <a:rPr lang="en-US" sz="1800" dirty="0" smtClean="0"/>
              <a:t>chart </a:t>
            </a:r>
            <a:r>
              <a:rPr sz="1800" dirty="0" smtClean="0"/>
              <a:t>of </a:t>
            </a:r>
            <a:r>
              <a:rPr sz="1800" dirty="0"/>
              <a:t>content ratings</a:t>
            </a:r>
          </a:p>
          <a:p>
            <a:r>
              <a:rPr sz="1800" dirty="0" smtClean="0"/>
              <a:t>Observation</a:t>
            </a:r>
            <a:r>
              <a:rPr sz="1800" dirty="0"/>
              <a:t>: TV-MA most common, followed by TV-14 and </a:t>
            </a:r>
            <a:r>
              <a:rPr lang="en-IN" sz="1800" dirty="0" smtClean="0"/>
              <a:t>TV-PG</a:t>
            </a:r>
            <a:endParaRPr sz="1800" dirty="0"/>
          </a:p>
        </p:txBody>
      </p:sp>
      <p:pic>
        <p:nvPicPr>
          <p:cNvPr id="4" name="Picture 3"/>
          <p:cNvPicPr/>
          <p:nvPr/>
        </p:nvPicPr>
        <p:blipFill>
          <a:blip r:embed="rId2"/>
          <a:stretch>
            <a:fillRect/>
          </a:stretch>
        </p:blipFill>
        <p:spPr>
          <a:xfrm>
            <a:off x="457199" y="1965278"/>
            <a:ext cx="6230204" cy="4892722"/>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78173"/>
          </a:xfrm>
        </p:spPr>
        <p:txBody>
          <a:bodyPr>
            <a:normAutofit/>
          </a:bodyPr>
          <a:lstStyle/>
          <a:p>
            <a:r>
              <a:rPr sz="4000" b="1" dirty="0"/>
              <a:t>Movie Duration Analysis</a:t>
            </a:r>
          </a:p>
        </p:txBody>
      </p:sp>
      <p:sp>
        <p:nvSpPr>
          <p:cNvPr id="3" name="Content Placeholder 2"/>
          <p:cNvSpPr>
            <a:spLocks noGrp="1"/>
          </p:cNvSpPr>
          <p:nvPr>
            <p:ph idx="1"/>
          </p:nvPr>
        </p:nvSpPr>
        <p:spPr>
          <a:xfrm>
            <a:off x="0" y="859810"/>
            <a:ext cx="9144000" cy="5998190"/>
          </a:xfrm>
        </p:spPr>
        <p:txBody>
          <a:bodyPr>
            <a:normAutofit/>
          </a:bodyPr>
          <a:lstStyle/>
          <a:p>
            <a:r>
              <a:rPr sz="1800" dirty="0" smtClean="0"/>
              <a:t>Chart</a:t>
            </a:r>
            <a:r>
              <a:rPr sz="1800" dirty="0"/>
              <a:t>: </a:t>
            </a:r>
            <a:r>
              <a:rPr sz="1800" dirty="0" smtClean="0"/>
              <a:t>Boxplot</a:t>
            </a:r>
            <a:r>
              <a:rPr lang="en-US" sz="1800" dirty="0" smtClean="0"/>
              <a:t> of Movie Duration (in min)</a:t>
            </a:r>
            <a:endParaRPr sz="1800" dirty="0"/>
          </a:p>
          <a:p>
            <a:r>
              <a:rPr sz="1800" dirty="0" smtClean="0"/>
              <a:t>Observation</a:t>
            </a:r>
            <a:r>
              <a:rPr sz="1800" dirty="0"/>
              <a:t>: </a:t>
            </a:r>
            <a:r>
              <a:rPr lang="en-US" sz="1800" dirty="0"/>
              <a:t>The duration of Netflix movies shows significant variation, with a mean of 99.58 minutes, a maximum of 312 minutes, and a minimum of 3 minutes. The median duration is 98 minutes, indicating that most movies are around the 1.5-hour mark.</a:t>
            </a:r>
            <a:endParaRPr sz="1800" dirty="0"/>
          </a:p>
        </p:txBody>
      </p:sp>
      <p:pic>
        <p:nvPicPr>
          <p:cNvPr id="5" name="Picture 4"/>
          <p:cNvPicPr>
            <a:picLocks noChangeAspect="1"/>
          </p:cNvPicPr>
          <p:nvPr/>
        </p:nvPicPr>
        <p:blipFill>
          <a:blip r:embed="rId2"/>
          <a:stretch>
            <a:fillRect/>
          </a:stretch>
        </p:blipFill>
        <p:spPr>
          <a:xfrm>
            <a:off x="307073" y="2262098"/>
            <a:ext cx="5998192" cy="459590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82639"/>
          </a:xfrm>
        </p:spPr>
        <p:txBody>
          <a:bodyPr>
            <a:normAutofit/>
          </a:bodyPr>
          <a:lstStyle/>
          <a:p>
            <a:r>
              <a:rPr sz="4000" b="1" dirty="0"/>
              <a:t>TV Show Duration Analysis</a:t>
            </a:r>
          </a:p>
        </p:txBody>
      </p:sp>
      <p:sp>
        <p:nvSpPr>
          <p:cNvPr id="3" name="Content Placeholder 2"/>
          <p:cNvSpPr>
            <a:spLocks noGrp="1"/>
          </p:cNvSpPr>
          <p:nvPr>
            <p:ph idx="1"/>
          </p:nvPr>
        </p:nvSpPr>
        <p:spPr>
          <a:xfrm>
            <a:off x="0" y="832513"/>
            <a:ext cx="9144000" cy="6025487"/>
          </a:xfrm>
        </p:spPr>
        <p:txBody>
          <a:bodyPr>
            <a:normAutofit/>
          </a:bodyPr>
          <a:lstStyle/>
          <a:p>
            <a:r>
              <a:rPr sz="1800" dirty="0" smtClean="0"/>
              <a:t>Chart</a:t>
            </a:r>
            <a:r>
              <a:rPr sz="1800" dirty="0"/>
              <a:t>: </a:t>
            </a:r>
            <a:r>
              <a:rPr lang="en-US" sz="1800" dirty="0"/>
              <a:t>Boxplot of TV </a:t>
            </a:r>
            <a:r>
              <a:rPr lang="en-US" sz="1800" dirty="0" smtClean="0"/>
              <a:t>Show Duration </a:t>
            </a:r>
            <a:r>
              <a:rPr lang="en-US" sz="1800" dirty="0"/>
              <a:t>(in </a:t>
            </a:r>
            <a:r>
              <a:rPr lang="en-US" sz="1800" dirty="0" smtClean="0"/>
              <a:t>seasons)</a:t>
            </a:r>
            <a:endParaRPr lang="en-US" sz="1800" dirty="0"/>
          </a:p>
          <a:p>
            <a:r>
              <a:rPr sz="1800" dirty="0" smtClean="0"/>
              <a:t>Observation</a:t>
            </a:r>
            <a:r>
              <a:rPr sz="1800" dirty="0"/>
              <a:t>: </a:t>
            </a:r>
            <a:r>
              <a:rPr lang="en-US" sz="1800" dirty="0"/>
              <a:t>The duration of TV shows on Netflix varies widely, with a mean of 1.75 seasons, a maximum of 17 seasons, and a minimum of 1 season. The median duration is 1 season, indicating most TV shows are relatively short.</a:t>
            </a:r>
          </a:p>
        </p:txBody>
      </p:sp>
      <p:pic>
        <p:nvPicPr>
          <p:cNvPr id="4" name="Picture 3"/>
          <p:cNvPicPr>
            <a:picLocks noChangeAspect="1"/>
          </p:cNvPicPr>
          <p:nvPr/>
        </p:nvPicPr>
        <p:blipFill>
          <a:blip r:embed="rId2"/>
          <a:stretch>
            <a:fillRect/>
          </a:stretch>
        </p:blipFill>
        <p:spPr>
          <a:xfrm>
            <a:off x="362375" y="2224584"/>
            <a:ext cx="5910592" cy="463341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73707"/>
          </a:xfrm>
        </p:spPr>
        <p:txBody>
          <a:bodyPr>
            <a:normAutofit fontScale="90000"/>
          </a:bodyPr>
          <a:lstStyle/>
          <a:p>
            <a:r>
              <a:rPr lang="en-US" b="1" dirty="0"/>
              <a:t>Trend Analysis: Movies and TV Shows Released Over the Years</a:t>
            </a:r>
            <a:endParaRPr b="1" dirty="0"/>
          </a:p>
        </p:txBody>
      </p:sp>
      <p:sp>
        <p:nvSpPr>
          <p:cNvPr id="3" name="Content Placeholder 2"/>
          <p:cNvSpPr>
            <a:spLocks noGrp="1"/>
          </p:cNvSpPr>
          <p:nvPr>
            <p:ph idx="1"/>
          </p:nvPr>
        </p:nvSpPr>
        <p:spPr>
          <a:xfrm>
            <a:off x="0" y="1173708"/>
            <a:ext cx="9144000" cy="5684292"/>
          </a:xfrm>
        </p:spPr>
        <p:txBody>
          <a:bodyPr>
            <a:normAutofit/>
          </a:bodyPr>
          <a:lstStyle/>
          <a:p>
            <a:r>
              <a:rPr sz="1800" dirty="0" smtClean="0"/>
              <a:t>Chart</a:t>
            </a:r>
            <a:r>
              <a:rPr sz="1800" dirty="0"/>
              <a:t>: </a:t>
            </a:r>
            <a:r>
              <a:rPr sz="1800" dirty="0" smtClean="0"/>
              <a:t>Line Plot </a:t>
            </a:r>
            <a:r>
              <a:rPr lang="en-US" sz="1800" dirty="0"/>
              <a:t>– Movies &amp; TV Shows Released Over </a:t>
            </a:r>
            <a:r>
              <a:rPr lang="en-US" sz="1800" dirty="0" smtClean="0"/>
              <a:t>Time</a:t>
            </a:r>
          </a:p>
          <a:p>
            <a:r>
              <a:rPr sz="1800" dirty="0" smtClean="0"/>
              <a:t>Observation</a:t>
            </a:r>
            <a:r>
              <a:rPr sz="1800" dirty="0"/>
              <a:t>: </a:t>
            </a:r>
            <a:r>
              <a:rPr lang="en-US" sz="1800" dirty="0"/>
              <a:t>The top 5 years with the highest number of releases were during 2016–2020, while the bottom 6 years with the least number of releases were 1946, 1947, 1959, 1961, 1963, and 1966. The top 5 years for TV show releases were 2017–2021, while the bottom 5 years with the least releases were 1963, 1967, 1979, 1981, and 1989.</a:t>
            </a:r>
            <a:endParaRPr sz="1800" dirty="0"/>
          </a:p>
        </p:txBody>
      </p:sp>
      <p:pic>
        <p:nvPicPr>
          <p:cNvPr id="6" name="Picture 5"/>
          <p:cNvPicPr>
            <a:picLocks noChangeAspect="1"/>
          </p:cNvPicPr>
          <p:nvPr/>
        </p:nvPicPr>
        <p:blipFill>
          <a:blip r:embed="rId2"/>
          <a:stretch>
            <a:fillRect/>
          </a:stretch>
        </p:blipFill>
        <p:spPr>
          <a:xfrm>
            <a:off x="317766" y="2693753"/>
            <a:ext cx="8508467" cy="4164247"/>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321</TotalTime>
  <Words>1334</Words>
  <Application>Microsoft Office PowerPoint</Application>
  <PresentationFormat>On-screen Show (4:3)</PresentationFormat>
  <Paragraphs>83</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Netflix Dataset Analysis</vt:lpstr>
      <vt:lpstr>Objective</vt:lpstr>
      <vt:lpstr>Dataset Overview</vt:lpstr>
      <vt:lpstr>Column Classification</vt:lpstr>
      <vt:lpstr>Content Type Distribution</vt:lpstr>
      <vt:lpstr>Rating Distribution</vt:lpstr>
      <vt:lpstr>Movie Duration Analysis</vt:lpstr>
      <vt:lpstr>TV Show Duration Analysis</vt:lpstr>
      <vt:lpstr>Trend Analysis: Movies and TV Shows Released Over the Years</vt:lpstr>
      <vt:lpstr>Trend Analysis: Netflix Movies &amp; TV Shows Added Over the Year</vt:lpstr>
      <vt:lpstr>Trend Analysis: Netflix Movies &amp; TV Shows Added Over the Month</vt:lpstr>
      <vt:lpstr>Top Countries Producing the Most Netflix Movies</vt:lpstr>
      <vt:lpstr>Top Countries Producing the Most Netflix TV Shows</vt:lpstr>
      <vt:lpstr>Top 15 Popular Genres or Categories for Movies on Netflix</vt:lpstr>
      <vt:lpstr>Top 15 Popular Genres or Categories for TV Shows on Netflix</vt:lpstr>
      <vt:lpstr>Top Directors Producing the Most Netflix TV Shows</vt:lpstr>
      <vt:lpstr>Top Directors Producing the Most Netflix Movies</vt:lpstr>
      <vt:lpstr>Average Duration by Movie Rating</vt:lpstr>
      <vt:lpstr>Average Duration by TV Show Rating</vt:lpstr>
      <vt:lpstr>Word Cloud – Movie Titles</vt:lpstr>
      <vt:lpstr>Word Cloud – TV shows Titles</vt:lpstr>
      <vt:lpstr>Relation between duration and release year – Movies</vt:lpstr>
      <vt:lpstr>Relation between duration and release year – TV shows</vt:lpstr>
      <vt:lpstr>Final Observations &amp; Storyline</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Dataset Analysis</dc:title>
  <dc:subject/>
  <dc:creator>hp</dc:creator>
  <cp:keywords/>
  <dc:description>generated using python-pptx</dc:description>
  <cp:lastModifiedBy>Microsoft account</cp:lastModifiedBy>
  <cp:revision>35</cp:revision>
  <dcterms:created xsi:type="dcterms:W3CDTF">2013-01-27T09:14:16Z</dcterms:created>
  <dcterms:modified xsi:type="dcterms:W3CDTF">2025-05-19T15:03:57Z</dcterms:modified>
  <cp:category/>
</cp:coreProperties>
</file>