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2" r:id="rId6"/>
    <p:sldId id="291" r:id="rId7"/>
    <p:sldId id="292" r:id="rId8"/>
    <p:sldId id="293" r:id="rId9"/>
    <p:sldId id="278" r:id="rId10"/>
    <p:sldId id="284" r:id="rId11"/>
    <p:sldId id="261" r:id="rId12"/>
    <p:sldId id="296" r:id="rId13"/>
    <p:sldId id="297" r:id="rId14"/>
    <p:sldId id="298" r:id="rId15"/>
    <p:sldId id="299" r:id="rId16"/>
    <p:sldId id="300" r:id="rId17"/>
    <p:sldId id="301" r:id="rId18"/>
    <p:sldId id="302" r:id="rId19"/>
    <p:sldId id="303" r:id="rId20"/>
    <p:sldId id="263" r:id="rId21"/>
    <p:sldId id="304" r:id="rId22"/>
    <p:sldId id="305" r:id="rId23"/>
    <p:sldId id="294" r:id="rId24"/>
    <p:sldId id="308" r:id="rId25"/>
    <p:sldId id="307" r:id="rId26"/>
    <p:sldId id="309" r:id="rId27"/>
    <p:sldId id="310" r:id="rId28"/>
    <p:sldId id="282" r:id="rId2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66"/>
    <a:srgbClr val="FFFF00"/>
    <a:srgbClr val="FFFF99"/>
    <a:srgbClr val="FFCC00"/>
    <a:srgbClr val="FFCC5A"/>
    <a:srgbClr val="FFCC66"/>
    <a:srgbClr val="CC00FF"/>
    <a:srgbClr val="CCFFFF"/>
    <a:srgbClr val="FF9999"/>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74" autoAdjust="0"/>
    <p:restoredTop sz="94660"/>
  </p:normalViewPr>
  <p:slideViewPr>
    <p:cSldViewPr snapToGrid="0" snapToObjects="1">
      <p:cViewPr>
        <p:scale>
          <a:sx n="50" d="100"/>
          <a:sy n="50" d="100"/>
        </p:scale>
        <p:origin x="1974" y="49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5/20/2025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5/20/2025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5/20/2025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5/20/2025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5/20/2025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5/20/2025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5/20/2025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5/20/2025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5/20/2025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5/20/2025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5/20/2025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100000">
              <a:srgbClr val="FF0000"/>
            </a:gs>
            <a:gs pos="0">
              <a:srgbClr val="FFFF66"/>
            </a:gs>
          </a:gsLst>
          <a:lin ang="54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5/20/2025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2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9144000" cy="6857999"/>
          </a:xfrm>
        </p:spPr>
        <p:txBody>
          <a:bodyPr/>
          <a:lstStyle/>
          <a:p>
            <a:r>
              <a:rPr lang="en-US" b="1" dirty="0"/>
              <a:t>Google Play Store App Rating </a:t>
            </a:r>
            <a:r>
              <a:rPr lang="en-US" b="1" dirty="0" smtClean="0"/>
              <a:t>Prediction </a:t>
            </a:r>
            <a:r>
              <a:rPr lang="en-US" b="1" dirty="0"/>
              <a:t>Analysis</a:t>
            </a:r>
            <a:endParaRPr b="1"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228299"/>
          </a:xfrm>
        </p:spPr>
        <p:txBody>
          <a:bodyPr>
            <a:normAutofit/>
          </a:bodyPr>
          <a:lstStyle/>
          <a:p>
            <a:r>
              <a:rPr lang="en-US" sz="2800" b="1" dirty="0" smtClean="0"/>
              <a:t>Line Chart on Number of Apps by Ratings</a:t>
            </a:r>
            <a:endParaRPr sz="2800" b="1" dirty="0"/>
          </a:p>
        </p:txBody>
      </p:sp>
      <p:sp>
        <p:nvSpPr>
          <p:cNvPr id="3" name="Content Placeholder 2"/>
          <p:cNvSpPr>
            <a:spLocks noGrp="1"/>
          </p:cNvSpPr>
          <p:nvPr>
            <p:ph idx="1"/>
          </p:nvPr>
        </p:nvSpPr>
        <p:spPr>
          <a:xfrm>
            <a:off x="0" y="1228299"/>
            <a:ext cx="9144000" cy="5629701"/>
          </a:xfrm>
        </p:spPr>
        <p:txBody>
          <a:bodyPr/>
          <a:lstStyle/>
          <a:p>
            <a:r>
              <a:rPr lang="en-US" sz="1800" dirty="0"/>
              <a:t>Chart: </a:t>
            </a:r>
            <a:r>
              <a:rPr lang="en-US" sz="1800" dirty="0" smtClean="0"/>
              <a:t> Line </a:t>
            </a:r>
            <a:r>
              <a:rPr lang="en-US" sz="1800" dirty="0"/>
              <a:t>Plot – Number of Apps by </a:t>
            </a:r>
            <a:r>
              <a:rPr lang="en-US" sz="1800" dirty="0" smtClean="0"/>
              <a:t>Rating</a:t>
            </a:r>
          </a:p>
          <a:p>
            <a:r>
              <a:rPr lang="en-US" sz="1800" dirty="0" smtClean="0"/>
              <a:t>Observation</a:t>
            </a:r>
            <a:r>
              <a:rPr lang="en-US" sz="1800" dirty="0"/>
              <a:t>: From a 4 to 4.5 rating, the number of apps grows significantly. However, there is a decline in the number of apps at the 1.5 </a:t>
            </a:r>
            <a:r>
              <a:rPr lang="en-US" sz="1800" dirty="0" smtClean="0"/>
              <a:t>rating.</a:t>
            </a:r>
            <a:endParaRPr lang="en-US" dirty="0"/>
          </a:p>
        </p:txBody>
      </p:sp>
      <p:pic>
        <p:nvPicPr>
          <p:cNvPr id="5" name="Picture 4"/>
          <p:cNvPicPr>
            <a:picLocks noChangeAspect="1"/>
          </p:cNvPicPr>
          <p:nvPr/>
        </p:nvPicPr>
        <p:blipFill>
          <a:blip r:embed="rId2"/>
          <a:stretch>
            <a:fillRect/>
          </a:stretch>
        </p:blipFill>
        <p:spPr>
          <a:xfrm>
            <a:off x="464553" y="2323646"/>
            <a:ext cx="7614922" cy="4534354"/>
          </a:xfrm>
          <a:prstGeom prst="rect">
            <a:avLst/>
          </a:prstGeom>
        </p:spPr>
      </p:pic>
    </p:spTree>
    <p:extLst>
      <p:ext uri="{BB962C8B-B14F-4D97-AF65-F5344CB8AC3E}">
        <p14:creationId xmlns:p14="http://schemas.microsoft.com/office/powerpoint/2010/main" val="44938796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05469"/>
          </a:xfrm>
        </p:spPr>
        <p:txBody>
          <a:bodyPr>
            <a:normAutofit/>
          </a:bodyPr>
          <a:lstStyle/>
          <a:p>
            <a:r>
              <a:rPr lang="en-US" sz="2800" b="1" dirty="0"/>
              <a:t>Free Apps vs. Paid Apps Distribution</a:t>
            </a:r>
            <a:endParaRPr sz="2800" b="1" dirty="0"/>
          </a:p>
        </p:txBody>
      </p:sp>
      <p:sp>
        <p:nvSpPr>
          <p:cNvPr id="3" name="Content Placeholder 2"/>
          <p:cNvSpPr>
            <a:spLocks noGrp="1"/>
          </p:cNvSpPr>
          <p:nvPr>
            <p:ph idx="1"/>
          </p:nvPr>
        </p:nvSpPr>
        <p:spPr>
          <a:xfrm>
            <a:off x="0" y="1105469"/>
            <a:ext cx="9144000" cy="5752531"/>
          </a:xfrm>
        </p:spPr>
        <p:txBody>
          <a:bodyPr/>
          <a:lstStyle/>
          <a:p>
            <a:r>
              <a:rPr sz="1800" dirty="0" smtClean="0"/>
              <a:t>Chart</a:t>
            </a:r>
            <a:r>
              <a:rPr sz="1800" dirty="0"/>
              <a:t>: </a:t>
            </a:r>
            <a:r>
              <a:rPr lang="en-US" sz="1800" dirty="0"/>
              <a:t>Pie Chart – Number of Free Apps vs. Paid </a:t>
            </a:r>
            <a:r>
              <a:rPr lang="en-US" sz="1800" dirty="0" smtClean="0"/>
              <a:t>Apps</a:t>
            </a:r>
          </a:p>
          <a:p>
            <a:r>
              <a:rPr sz="1800" dirty="0" smtClean="0"/>
              <a:t>Observation:</a:t>
            </a:r>
            <a:r>
              <a:rPr lang="en-US" sz="1800" dirty="0" smtClean="0"/>
              <a:t> </a:t>
            </a:r>
            <a:r>
              <a:rPr lang="en-US" sz="1800" dirty="0"/>
              <a:t>The number of free apps contributes approximately 93.1%, while paid apps contribute 6.9%.</a:t>
            </a:r>
            <a:endParaRPr lang="en-US" sz="1800" dirty="0" smtClean="0"/>
          </a:p>
        </p:txBody>
      </p:sp>
      <p:pic>
        <p:nvPicPr>
          <p:cNvPr id="6" name="Picture 5"/>
          <p:cNvPicPr>
            <a:picLocks noChangeAspect="1"/>
          </p:cNvPicPr>
          <p:nvPr/>
        </p:nvPicPr>
        <p:blipFill>
          <a:blip r:embed="rId2"/>
          <a:stretch>
            <a:fillRect/>
          </a:stretch>
        </p:blipFill>
        <p:spPr>
          <a:xfrm>
            <a:off x="415594" y="2052653"/>
            <a:ext cx="4200230" cy="4805347"/>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05469"/>
          </a:xfrm>
        </p:spPr>
        <p:txBody>
          <a:bodyPr>
            <a:normAutofit/>
          </a:bodyPr>
          <a:lstStyle/>
          <a:p>
            <a:r>
              <a:rPr lang="en-US" sz="2800" b="1" dirty="0"/>
              <a:t>Distribution of Number of Installs by Category of Apps</a:t>
            </a:r>
            <a:endParaRPr sz="2800" b="1" dirty="0"/>
          </a:p>
        </p:txBody>
      </p:sp>
      <p:sp>
        <p:nvSpPr>
          <p:cNvPr id="3" name="Content Placeholder 2"/>
          <p:cNvSpPr>
            <a:spLocks noGrp="1"/>
          </p:cNvSpPr>
          <p:nvPr>
            <p:ph idx="1"/>
          </p:nvPr>
        </p:nvSpPr>
        <p:spPr>
          <a:xfrm>
            <a:off x="0" y="1105469"/>
            <a:ext cx="9144000" cy="5752531"/>
          </a:xfrm>
        </p:spPr>
        <p:txBody>
          <a:bodyPr/>
          <a:lstStyle/>
          <a:p>
            <a:r>
              <a:rPr sz="1800" dirty="0" smtClean="0"/>
              <a:t>Chart</a:t>
            </a:r>
            <a:r>
              <a:rPr sz="1800" dirty="0"/>
              <a:t>: </a:t>
            </a:r>
            <a:r>
              <a:rPr lang="en-US" sz="1800" dirty="0"/>
              <a:t>Pie Chart – Number of Installs by Category of Apps (Top 10 Categories</a:t>
            </a:r>
            <a:r>
              <a:rPr lang="en-US" sz="1800" dirty="0" smtClean="0"/>
              <a:t>)</a:t>
            </a:r>
          </a:p>
          <a:p>
            <a:r>
              <a:rPr sz="1800" dirty="0" smtClean="0"/>
              <a:t>Observation:</a:t>
            </a:r>
            <a:r>
              <a:rPr lang="en-US" sz="1800" dirty="0" smtClean="0"/>
              <a:t> </a:t>
            </a:r>
            <a:r>
              <a:rPr lang="en-US" sz="1800" dirty="0"/>
              <a:t>The Game category contributes approximately 24.3% of installs, followed by the Communication category at 18.6%, and the Social category at 9.6%.</a:t>
            </a:r>
            <a:endParaRPr lang="en-US" sz="1800" dirty="0" smtClean="0"/>
          </a:p>
        </p:txBody>
      </p:sp>
      <p:pic>
        <p:nvPicPr>
          <p:cNvPr id="5" name="Picture 4"/>
          <p:cNvPicPr/>
          <p:nvPr/>
        </p:nvPicPr>
        <p:blipFill>
          <a:blip r:embed="rId2"/>
          <a:stretch>
            <a:fillRect/>
          </a:stretch>
        </p:blipFill>
        <p:spPr>
          <a:xfrm>
            <a:off x="429052" y="2006221"/>
            <a:ext cx="4538734" cy="4851779"/>
          </a:xfrm>
          <a:prstGeom prst="rect">
            <a:avLst/>
          </a:prstGeom>
        </p:spPr>
      </p:pic>
    </p:spTree>
    <p:extLst>
      <p:ext uri="{BB962C8B-B14F-4D97-AF65-F5344CB8AC3E}">
        <p14:creationId xmlns:p14="http://schemas.microsoft.com/office/powerpoint/2010/main" val="426300863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9144000" cy="941696"/>
          </a:xfrm>
        </p:spPr>
        <p:txBody>
          <a:bodyPr>
            <a:normAutofit/>
          </a:bodyPr>
          <a:lstStyle/>
          <a:p>
            <a:r>
              <a:rPr lang="en-US" sz="2800" b="1" dirty="0"/>
              <a:t>Distribution of Top 15 Categories with Most Reviews</a:t>
            </a:r>
            <a:endParaRPr sz="2800" b="1" dirty="0"/>
          </a:p>
        </p:txBody>
      </p:sp>
      <p:sp>
        <p:nvSpPr>
          <p:cNvPr id="3" name="Content Placeholder 2"/>
          <p:cNvSpPr>
            <a:spLocks noGrp="1"/>
          </p:cNvSpPr>
          <p:nvPr>
            <p:ph idx="1"/>
          </p:nvPr>
        </p:nvSpPr>
        <p:spPr>
          <a:xfrm>
            <a:off x="0" y="941697"/>
            <a:ext cx="9144000" cy="5916303"/>
          </a:xfrm>
        </p:spPr>
        <p:txBody>
          <a:bodyPr>
            <a:normAutofit/>
          </a:bodyPr>
          <a:lstStyle/>
          <a:p>
            <a:r>
              <a:rPr sz="1800" dirty="0" smtClean="0"/>
              <a:t>Chart</a:t>
            </a:r>
            <a:r>
              <a:rPr sz="1800" dirty="0"/>
              <a:t>: </a:t>
            </a:r>
            <a:r>
              <a:rPr lang="en-US" sz="1800" dirty="0"/>
              <a:t>Column Chart – Number of Reviews by Category of </a:t>
            </a:r>
            <a:r>
              <a:rPr lang="en-US" sz="1800" dirty="0" smtClean="0"/>
              <a:t>App</a:t>
            </a:r>
          </a:p>
          <a:p>
            <a:r>
              <a:rPr sz="1800" dirty="0" smtClean="0"/>
              <a:t>Observation</a:t>
            </a:r>
            <a:r>
              <a:rPr sz="1800" dirty="0"/>
              <a:t>: </a:t>
            </a:r>
            <a:r>
              <a:rPr lang="en-US" sz="1800" dirty="0"/>
              <a:t>Game is the most common category (1.42 billion reviews), followed by Communication (0.6 billion) and Social (0.53 billion</a:t>
            </a:r>
            <a:r>
              <a:rPr lang="en-US" sz="1800" dirty="0" smtClean="0"/>
              <a:t>).</a:t>
            </a:r>
            <a:endParaRPr sz="1800" dirty="0"/>
          </a:p>
        </p:txBody>
      </p:sp>
      <p:pic>
        <p:nvPicPr>
          <p:cNvPr id="6" name="Picture 5"/>
          <p:cNvPicPr/>
          <p:nvPr/>
        </p:nvPicPr>
        <p:blipFill>
          <a:blip r:embed="rId2"/>
          <a:stretch>
            <a:fillRect/>
          </a:stretch>
        </p:blipFill>
        <p:spPr>
          <a:xfrm>
            <a:off x="495763" y="1883393"/>
            <a:ext cx="6901324" cy="4974608"/>
          </a:xfrm>
          <a:prstGeom prst="rect">
            <a:avLst/>
          </a:prstGeom>
        </p:spPr>
      </p:pic>
    </p:spTree>
    <p:extLst>
      <p:ext uri="{BB962C8B-B14F-4D97-AF65-F5344CB8AC3E}">
        <p14:creationId xmlns:p14="http://schemas.microsoft.com/office/powerpoint/2010/main" val="297150549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9144000" cy="941696"/>
          </a:xfrm>
        </p:spPr>
        <p:txBody>
          <a:bodyPr>
            <a:normAutofit/>
          </a:bodyPr>
          <a:lstStyle/>
          <a:p>
            <a:r>
              <a:rPr lang="en-US" sz="2800" b="1" dirty="0"/>
              <a:t>Distribution of Apps with the Most Reviews</a:t>
            </a:r>
            <a:endParaRPr sz="2800" b="1" dirty="0"/>
          </a:p>
        </p:txBody>
      </p:sp>
      <p:sp>
        <p:nvSpPr>
          <p:cNvPr id="3" name="Content Placeholder 2"/>
          <p:cNvSpPr>
            <a:spLocks noGrp="1"/>
          </p:cNvSpPr>
          <p:nvPr>
            <p:ph idx="1"/>
          </p:nvPr>
        </p:nvSpPr>
        <p:spPr>
          <a:xfrm>
            <a:off x="0" y="846161"/>
            <a:ext cx="9144000" cy="6011839"/>
          </a:xfrm>
        </p:spPr>
        <p:txBody>
          <a:bodyPr>
            <a:normAutofit/>
          </a:bodyPr>
          <a:lstStyle/>
          <a:p>
            <a:r>
              <a:rPr sz="1800" dirty="0" smtClean="0"/>
              <a:t>Chart</a:t>
            </a:r>
            <a:r>
              <a:rPr sz="1800" dirty="0"/>
              <a:t>: </a:t>
            </a:r>
            <a:r>
              <a:rPr lang="en-US" sz="1800" dirty="0"/>
              <a:t>Column Chart – Number of Reviews by </a:t>
            </a:r>
            <a:r>
              <a:rPr lang="en-US" sz="1800" dirty="0" smtClean="0"/>
              <a:t>App</a:t>
            </a:r>
          </a:p>
          <a:p>
            <a:r>
              <a:rPr sz="1800" dirty="0" smtClean="0"/>
              <a:t>Observation</a:t>
            </a:r>
            <a:r>
              <a:rPr sz="1800" dirty="0"/>
              <a:t>: </a:t>
            </a:r>
            <a:r>
              <a:rPr lang="en-US" sz="1800" dirty="0" err="1"/>
              <a:t>Instagram</a:t>
            </a:r>
            <a:r>
              <a:rPr lang="en-US" sz="1800" dirty="0"/>
              <a:t> is the most common app (199.7 million reviews), followed by Facebook (156.3 million) and Subway Surfers (138.6 million).</a:t>
            </a:r>
            <a:endParaRPr sz="1800" dirty="0"/>
          </a:p>
        </p:txBody>
      </p:sp>
      <p:pic>
        <p:nvPicPr>
          <p:cNvPr id="5" name="Picture 4"/>
          <p:cNvPicPr/>
          <p:nvPr/>
        </p:nvPicPr>
        <p:blipFill>
          <a:blip r:embed="rId2"/>
          <a:stretch>
            <a:fillRect/>
          </a:stretch>
        </p:blipFill>
        <p:spPr>
          <a:xfrm>
            <a:off x="614148" y="1787857"/>
            <a:ext cx="6619165" cy="5070144"/>
          </a:xfrm>
          <a:prstGeom prst="rect">
            <a:avLst/>
          </a:prstGeom>
        </p:spPr>
      </p:pic>
    </p:spTree>
    <p:extLst>
      <p:ext uri="{BB962C8B-B14F-4D97-AF65-F5344CB8AC3E}">
        <p14:creationId xmlns:p14="http://schemas.microsoft.com/office/powerpoint/2010/main" val="401574313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9144000" cy="941696"/>
          </a:xfrm>
        </p:spPr>
        <p:txBody>
          <a:bodyPr>
            <a:normAutofit/>
          </a:bodyPr>
          <a:lstStyle/>
          <a:p>
            <a:r>
              <a:rPr lang="en-US" sz="2800" b="1" dirty="0"/>
              <a:t>Distribution of Top 20 Apps by Individual Size</a:t>
            </a:r>
            <a:endParaRPr sz="2800" b="1" dirty="0"/>
          </a:p>
        </p:txBody>
      </p:sp>
      <p:sp>
        <p:nvSpPr>
          <p:cNvPr id="3" name="Content Placeholder 2"/>
          <p:cNvSpPr>
            <a:spLocks noGrp="1"/>
          </p:cNvSpPr>
          <p:nvPr>
            <p:ph idx="1"/>
          </p:nvPr>
        </p:nvSpPr>
        <p:spPr>
          <a:xfrm>
            <a:off x="0" y="941697"/>
            <a:ext cx="9144000" cy="5916303"/>
          </a:xfrm>
        </p:spPr>
        <p:txBody>
          <a:bodyPr>
            <a:normAutofit/>
          </a:bodyPr>
          <a:lstStyle/>
          <a:p>
            <a:endParaRPr lang="en-US" sz="1800" dirty="0" smtClean="0"/>
          </a:p>
          <a:p>
            <a:r>
              <a:rPr sz="1800" dirty="0" smtClean="0"/>
              <a:t>Observation</a:t>
            </a:r>
            <a:r>
              <a:rPr sz="1800" dirty="0"/>
              <a:t>: </a:t>
            </a:r>
            <a:r>
              <a:rPr lang="en-US" sz="1800" dirty="0"/>
              <a:t>Ultimate Tennis has the largest size, followed by Hungry Shark Evolution and Post Bank.</a:t>
            </a:r>
            <a:endParaRPr sz="1800" dirty="0"/>
          </a:p>
        </p:txBody>
      </p:sp>
      <p:pic>
        <p:nvPicPr>
          <p:cNvPr id="6" name="Picture 5"/>
          <p:cNvPicPr>
            <a:picLocks noChangeAspect="1"/>
          </p:cNvPicPr>
          <p:nvPr/>
        </p:nvPicPr>
        <p:blipFill>
          <a:blip r:embed="rId2"/>
          <a:stretch>
            <a:fillRect/>
          </a:stretch>
        </p:blipFill>
        <p:spPr>
          <a:xfrm>
            <a:off x="357524" y="1883392"/>
            <a:ext cx="6576279" cy="4974607"/>
          </a:xfrm>
          <a:prstGeom prst="rect">
            <a:avLst/>
          </a:prstGeom>
        </p:spPr>
      </p:pic>
    </p:spTree>
    <p:extLst>
      <p:ext uri="{BB962C8B-B14F-4D97-AF65-F5344CB8AC3E}">
        <p14:creationId xmlns:p14="http://schemas.microsoft.com/office/powerpoint/2010/main" val="400940048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9144000" cy="941696"/>
          </a:xfrm>
        </p:spPr>
        <p:txBody>
          <a:bodyPr>
            <a:normAutofit/>
          </a:bodyPr>
          <a:lstStyle/>
          <a:p>
            <a:r>
              <a:rPr lang="en-US" sz="2800" b="1" dirty="0"/>
              <a:t>Distribution of Categories with the Largest Average Size</a:t>
            </a:r>
            <a:endParaRPr sz="2800" b="1" dirty="0"/>
          </a:p>
        </p:txBody>
      </p:sp>
      <p:sp>
        <p:nvSpPr>
          <p:cNvPr id="3" name="Content Placeholder 2"/>
          <p:cNvSpPr>
            <a:spLocks noGrp="1"/>
          </p:cNvSpPr>
          <p:nvPr>
            <p:ph idx="1"/>
          </p:nvPr>
        </p:nvSpPr>
        <p:spPr>
          <a:xfrm>
            <a:off x="0" y="941697"/>
            <a:ext cx="9144000" cy="5916303"/>
          </a:xfrm>
        </p:spPr>
        <p:txBody>
          <a:bodyPr>
            <a:normAutofit/>
          </a:bodyPr>
          <a:lstStyle/>
          <a:p>
            <a:r>
              <a:rPr sz="1800" dirty="0" smtClean="0"/>
              <a:t>Chart</a:t>
            </a:r>
            <a:r>
              <a:rPr sz="1800" dirty="0"/>
              <a:t>: </a:t>
            </a:r>
            <a:r>
              <a:rPr lang="en-US" sz="1800" dirty="0"/>
              <a:t>Column </a:t>
            </a:r>
            <a:r>
              <a:rPr lang="en-US" sz="1800" dirty="0" smtClean="0"/>
              <a:t>chart </a:t>
            </a:r>
            <a:r>
              <a:rPr lang="en-US" sz="1800" dirty="0"/>
              <a:t>– Average Size by App </a:t>
            </a:r>
            <a:r>
              <a:rPr lang="en-US" sz="1800" dirty="0" smtClean="0"/>
              <a:t>Categories</a:t>
            </a:r>
          </a:p>
          <a:p>
            <a:r>
              <a:rPr sz="1800" dirty="0" smtClean="0"/>
              <a:t>Observation</a:t>
            </a:r>
            <a:r>
              <a:rPr sz="1800" dirty="0"/>
              <a:t>: </a:t>
            </a:r>
            <a:r>
              <a:rPr lang="en-US" sz="1800" dirty="0"/>
              <a:t>Game is the category with the largest average size (45.2 MB), followed by Family (30.2 MB) and Sports (26.6 MB)</a:t>
            </a:r>
            <a:endParaRPr sz="1800" dirty="0"/>
          </a:p>
        </p:txBody>
      </p:sp>
      <p:pic>
        <p:nvPicPr>
          <p:cNvPr id="4" name="Picture 3"/>
          <p:cNvPicPr>
            <a:picLocks noChangeAspect="1"/>
          </p:cNvPicPr>
          <p:nvPr/>
        </p:nvPicPr>
        <p:blipFill>
          <a:blip r:embed="rId2"/>
          <a:stretch>
            <a:fillRect/>
          </a:stretch>
        </p:blipFill>
        <p:spPr>
          <a:xfrm>
            <a:off x="522081" y="1883392"/>
            <a:ext cx="6410981" cy="4980979"/>
          </a:xfrm>
          <a:prstGeom prst="rect">
            <a:avLst/>
          </a:prstGeom>
        </p:spPr>
      </p:pic>
    </p:spTree>
    <p:extLst>
      <p:ext uri="{BB962C8B-B14F-4D97-AF65-F5344CB8AC3E}">
        <p14:creationId xmlns:p14="http://schemas.microsoft.com/office/powerpoint/2010/main" val="236684647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9144000" cy="941696"/>
          </a:xfrm>
        </p:spPr>
        <p:txBody>
          <a:bodyPr>
            <a:normAutofit/>
          </a:bodyPr>
          <a:lstStyle/>
          <a:p>
            <a:r>
              <a:rPr lang="en-US" sz="2800" b="1" dirty="0"/>
              <a:t>Distribution of Top 20 Apps by Individual Cost</a:t>
            </a:r>
            <a:endParaRPr sz="2800" b="1" dirty="0"/>
          </a:p>
        </p:txBody>
      </p:sp>
      <p:sp>
        <p:nvSpPr>
          <p:cNvPr id="3" name="Content Placeholder 2"/>
          <p:cNvSpPr>
            <a:spLocks noGrp="1"/>
          </p:cNvSpPr>
          <p:nvPr>
            <p:ph idx="1"/>
          </p:nvPr>
        </p:nvSpPr>
        <p:spPr>
          <a:xfrm>
            <a:off x="0" y="941697"/>
            <a:ext cx="9144000" cy="5916303"/>
          </a:xfrm>
        </p:spPr>
        <p:txBody>
          <a:bodyPr>
            <a:normAutofit/>
          </a:bodyPr>
          <a:lstStyle/>
          <a:p>
            <a:endParaRPr lang="en-US" sz="1800" dirty="0" smtClean="0"/>
          </a:p>
          <a:p>
            <a:r>
              <a:rPr sz="1800" dirty="0" smtClean="0"/>
              <a:t>Observation</a:t>
            </a:r>
            <a:r>
              <a:rPr sz="1800" dirty="0"/>
              <a:t>: </a:t>
            </a:r>
            <a:r>
              <a:rPr lang="en-US" sz="1800" dirty="0"/>
              <a:t>I'm Rich - Trump Edition is the costliest app, followed by I Am Rich Pro and I AM RICH PRO PLUS</a:t>
            </a:r>
            <a:r>
              <a:rPr lang="en-US" sz="1800" dirty="0" smtClean="0"/>
              <a:t>.</a:t>
            </a:r>
            <a:endParaRPr sz="1800" dirty="0"/>
          </a:p>
        </p:txBody>
      </p:sp>
      <p:pic>
        <p:nvPicPr>
          <p:cNvPr id="5" name="Picture 4"/>
          <p:cNvPicPr>
            <a:picLocks noChangeAspect="1"/>
          </p:cNvPicPr>
          <p:nvPr/>
        </p:nvPicPr>
        <p:blipFill>
          <a:blip r:embed="rId2"/>
          <a:stretch>
            <a:fillRect/>
          </a:stretch>
        </p:blipFill>
        <p:spPr>
          <a:xfrm>
            <a:off x="403801" y="1881670"/>
            <a:ext cx="5068952" cy="4976330"/>
          </a:xfrm>
          <a:prstGeom prst="rect">
            <a:avLst/>
          </a:prstGeom>
        </p:spPr>
      </p:pic>
    </p:spTree>
    <p:extLst>
      <p:ext uri="{BB962C8B-B14F-4D97-AF65-F5344CB8AC3E}">
        <p14:creationId xmlns:p14="http://schemas.microsoft.com/office/powerpoint/2010/main" val="84352838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9144000" cy="941696"/>
          </a:xfrm>
        </p:spPr>
        <p:txBody>
          <a:bodyPr>
            <a:normAutofit/>
          </a:bodyPr>
          <a:lstStyle/>
          <a:p>
            <a:r>
              <a:rPr lang="en-US" sz="2800" b="1" dirty="0"/>
              <a:t>Distribution of Categories with the Largest Average Cost</a:t>
            </a:r>
            <a:endParaRPr sz="2800" b="1" dirty="0"/>
          </a:p>
        </p:txBody>
      </p:sp>
      <p:sp>
        <p:nvSpPr>
          <p:cNvPr id="3" name="Content Placeholder 2"/>
          <p:cNvSpPr>
            <a:spLocks noGrp="1"/>
          </p:cNvSpPr>
          <p:nvPr>
            <p:ph idx="1"/>
          </p:nvPr>
        </p:nvSpPr>
        <p:spPr>
          <a:xfrm>
            <a:off x="0" y="941697"/>
            <a:ext cx="9144000" cy="5916303"/>
          </a:xfrm>
        </p:spPr>
        <p:txBody>
          <a:bodyPr>
            <a:normAutofit/>
          </a:bodyPr>
          <a:lstStyle/>
          <a:p>
            <a:r>
              <a:rPr sz="1800" dirty="0" smtClean="0"/>
              <a:t>Chart</a:t>
            </a:r>
            <a:r>
              <a:rPr sz="1800" dirty="0"/>
              <a:t>: </a:t>
            </a:r>
            <a:r>
              <a:rPr lang="en-US" sz="1800" dirty="0"/>
              <a:t>Column </a:t>
            </a:r>
            <a:r>
              <a:rPr lang="en-US" sz="1800" dirty="0" smtClean="0"/>
              <a:t>chart </a:t>
            </a:r>
            <a:r>
              <a:rPr lang="en-US" sz="1800" dirty="0"/>
              <a:t>– Average Cost by App </a:t>
            </a:r>
            <a:r>
              <a:rPr lang="en-US" sz="1800" dirty="0" smtClean="0"/>
              <a:t>Categories</a:t>
            </a:r>
          </a:p>
          <a:p>
            <a:r>
              <a:rPr sz="1800" dirty="0" smtClean="0"/>
              <a:t>Observation</a:t>
            </a:r>
            <a:r>
              <a:rPr sz="1800" dirty="0"/>
              <a:t>: </a:t>
            </a:r>
            <a:r>
              <a:rPr lang="en-US" sz="1800" dirty="0"/>
              <a:t>Finance is the costliest category ($187.68), followed by Lifestyle ($108.94) and Family ($14.53).</a:t>
            </a:r>
            <a:endParaRPr sz="1800" dirty="0"/>
          </a:p>
        </p:txBody>
      </p:sp>
      <p:pic>
        <p:nvPicPr>
          <p:cNvPr id="5" name="Picture 4"/>
          <p:cNvPicPr>
            <a:picLocks noChangeAspect="1"/>
          </p:cNvPicPr>
          <p:nvPr/>
        </p:nvPicPr>
        <p:blipFill>
          <a:blip r:embed="rId2"/>
          <a:stretch>
            <a:fillRect/>
          </a:stretch>
        </p:blipFill>
        <p:spPr>
          <a:xfrm>
            <a:off x="478571" y="1883392"/>
            <a:ext cx="6516025" cy="4974607"/>
          </a:xfrm>
          <a:prstGeom prst="rect">
            <a:avLst/>
          </a:prstGeom>
        </p:spPr>
      </p:pic>
    </p:spTree>
    <p:extLst>
      <p:ext uri="{BB962C8B-B14F-4D97-AF65-F5344CB8AC3E}">
        <p14:creationId xmlns:p14="http://schemas.microsoft.com/office/powerpoint/2010/main" val="178138464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6412"/>
          </a:xfrm>
        </p:spPr>
        <p:txBody>
          <a:bodyPr>
            <a:normAutofit/>
          </a:bodyPr>
          <a:lstStyle/>
          <a:p>
            <a:r>
              <a:rPr lang="en-US" sz="2800" b="1" dirty="0"/>
              <a:t>Relationship Between Price and Rating</a:t>
            </a:r>
            <a:endParaRPr sz="2800" b="1" dirty="0"/>
          </a:p>
        </p:txBody>
      </p:sp>
      <p:sp>
        <p:nvSpPr>
          <p:cNvPr id="3" name="Content Placeholder 2"/>
          <p:cNvSpPr>
            <a:spLocks noGrp="1"/>
          </p:cNvSpPr>
          <p:nvPr>
            <p:ph idx="1"/>
          </p:nvPr>
        </p:nvSpPr>
        <p:spPr>
          <a:xfrm>
            <a:off x="0" y="1146412"/>
            <a:ext cx="9144000" cy="5711588"/>
          </a:xfrm>
        </p:spPr>
        <p:txBody>
          <a:bodyPr>
            <a:normAutofit/>
          </a:bodyPr>
          <a:lstStyle/>
          <a:p>
            <a:pPr marL="0" indent="0">
              <a:buNone/>
            </a:pPr>
            <a:r>
              <a:rPr sz="1800" dirty="0"/>
              <a:t>• Chart: Scatter Plot</a:t>
            </a:r>
            <a:r>
              <a:rPr lang="en-US" sz="1800" dirty="0"/>
              <a:t> </a:t>
            </a:r>
            <a:r>
              <a:rPr lang="en-US" sz="1800" dirty="0" smtClean="0"/>
              <a:t>– Price vs</a:t>
            </a:r>
            <a:r>
              <a:rPr lang="en-US" sz="1800" dirty="0"/>
              <a:t>. </a:t>
            </a:r>
            <a:r>
              <a:rPr lang="en-US" sz="1800" dirty="0" smtClean="0"/>
              <a:t>Rating</a:t>
            </a:r>
          </a:p>
          <a:p>
            <a:pPr marL="0" indent="0">
              <a:buNone/>
            </a:pPr>
            <a:r>
              <a:rPr sz="1800" dirty="0" smtClean="0"/>
              <a:t>• </a:t>
            </a:r>
            <a:r>
              <a:rPr sz="1800" dirty="0"/>
              <a:t>Observation: </a:t>
            </a:r>
            <a:r>
              <a:rPr lang="en-US" sz="1800" dirty="0"/>
              <a:t>The price of apps increases significantly after a 3.5 rating.</a:t>
            </a:r>
            <a:endParaRPr sz="1800" dirty="0"/>
          </a:p>
        </p:txBody>
      </p:sp>
      <p:pic>
        <p:nvPicPr>
          <p:cNvPr id="4" name="Picture 3"/>
          <p:cNvPicPr>
            <a:picLocks noChangeAspect="1"/>
          </p:cNvPicPr>
          <p:nvPr/>
        </p:nvPicPr>
        <p:blipFill>
          <a:blip r:embed="rId2"/>
          <a:stretch>
            <a:fillRect/>
          </a:stretch>
        </p:blipFill>
        <p:spPr>
          <a:xfrm>
            <a:off x="339899" y="2137982"/>
            <a:ext cx="7390726" cy="4720017"/>
          </a:xfrm>
          <a:prstGeom prst="rect">
            <a:avLst/>
          </a:prstGeom>
        </p:spPr>
      </p:pic>
    </p:spTree>
    <p:extLst>
      <p:ext uri="{BB962C8B-B14F-4D97-AF65-F5344CB8AC3E}">
        <p14:creationId xmlns:p14="http://schemas.microsoft.com/office/powerpoint/2010/main" val="326887675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417638"/>
          </a:xfrm>
        </p:spPr>
        <p:txBody>
          <a:bodyPr>
            <a:normAutofit/>
          </a:bodyPr>
          <a:lstStyle/>
          <a:p>
            <a:r>
              <a:rPr sz="2800" b="1" dirty="0"/>
              <a:t>Objective</a:t>
            </a:r>
          </a:p>
        </p:txBody>
      </p:sp>
      <p:sp>
        <p:nvSpPr>
          <p:cNvPr id="3" name="Content Placeholder 2"/>
          <p:cNvSpPr>
            <a:spLocks noGrp="1"/>
          </p:cNvSpPr>
          <p:nvPr>
            <p:ph idx="1"/>
          </p:nvPr>
        </p:nvSpPr>
        <p:spPr>
          <a:xfrm>
            <a:off x="0" y="1600200"/>
            <a:ext cx="9144000" cy="5257800"/>
          </a:xfrm>
        </p:spPr>
        <p:txBody>
          <a:bodyPr>
            <a:normAutofit/>
          </a:bodyPr>
          <a:lstStyle/>
          <a:p>
            <a:r>
              <a:rPr lang="en-US" sz="1800" dirty="0"/>
              <a:t>Perform Exploratory Data Analysis (EDA) on Google Play Store apps dataset using Python</a:t>
            </a:r>
            <a:r>
              <a:rPr lang="en-US" sz="1800" dirty="0" smtClean="0"/>
              <a:t>.</a:t>
            </a:r>
          </a:p>
          <a:p>
            <a:endParaRPr lang="en-US" sz="1800" dirty="0" smtClean="0"/>
          </a:p>
          <a:p>
            <a:endParaRPr lang="en-US" sz="1800" dirty="0" smtClean="0"/>
          </a:p>
          <a:p>
            <a:endParaRPr lang="en-US" sz="1800" dirty="0" smtClean="0"/>
          </a:p>
          <a:p>
            <a:r>
              <a:rPr lang="en-US" sz="1800" dirty="0"/>
              <a:t>Analyze key attributes like category, genres, rating, reviews, installs, and price</a:t>
            </a:r>
            <a:r>
              <a:rPr lang="en-US" sz="1800" dirty="0" smtClean="0"/>
              <a:t>.</a:t>
            </a:r>
          </a:p>
          <a:p>
            <a:endParaRPr lang="en-US" sz="1800" dirty="0" smtClean="0"/>
          </a:p>
          <a:p>
            <a:endParaRPr lang="en-US" sz="1800" dirty="0" smtClean="0"/>
          </a:p>
          <a:p>
            <a:endParaRPr lang="en-US" sz="1800" dirty="0" smtClean="0"/>
          </a:p>
          <a:p>
            <a:r>
              <a:rPr lang="en-US" sz="1800" dirty="0"/>
              <a:t>Identify patterns and trends across different types of apps and user behaviors</a:t>
            </a:r>
            <a:r>
              <a:rPr lang="en-US" sz="1800" dirty="0" smtClean="0"/>
              <a:t>.</a:t>
            </a:r>
          </a:p>
          <a:p>
            <a:endParaRPr lang="en-US" sz="1800"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78173"/>
          </a:xfrm>
        </p:spPr>
        <p:txBody>
          <a:bodyPr>
            <a:normAutofit/>
          </a:bodyPr>
          <a:lstStyle/>
          <a:p>
            <a:r>
              <a:rPr lang="en-IN" sz="2800" b="1" dirty="0"/>
              <a:t>Content Rating </a:t>
            </a:r>
            <a:r>
              <a:rPr lang="en-IN" sz="2800" b="1" dirty="0" smtClean="0"/>
              <a:t>vs. </a:t>
            </a:r>
            <a:r>
              <a:rPr lang="en-IN" sz="2800" b="1" dirty="0"/>
              <a:t>Rating</a:t>
            </a:r>
            <a:endParaRPr sz="2800" b="1" dirty="0"/>
          </a:p>
        </p:txBody>
      </p:sp>
      <p:sp>
        <p:nvSpPr>
          <p:cNvPr id="3" name="Content Placeholder 2"/>
          <p:cNvSpPr>
            <a:spLocks noGrp="1"/>
          </p:cNvSpPr>
          <p:nvPr>
            <p:ph idx="1"/>
          </p:nvPr>
        </p:nvSpPr>
        <p:spPr>
          <a:xfrm>
            <a:off x="0" y="859810"/>
            <a:ext cx="9144000" cy="5998190"/>
          </a:xfrm>
        </p:spPr>
        <p:txBody>
          <a:bodyPr>
            <a:normAutofit/>
          </a:bodyPr>
          <a:lstStyle/>
          <a:p>
            <a:r>
              <a:rPr sz="1800" dirty="0" smtClean="0"/>
              <a:t>Chart</a:t>
            </a:r>
            <a:r>
              <a:rPr sz="1800" dirty="0"/>
              <a:t>: </a:t>
            </a:r>
            <a:r>
              <a:rPr sz="1800" dirty="0" smtClean="0"/>
              <a:t>Boxplot</a:t>
            </a:r>
            <a:r>
              <a:rPr lang="en-US" sz="1800" dirty="0" smtClean="0"/>
              <a:t> of </a:t>
            </a:r>
            <a:r>
              <a:rPr lang="en-US" sz="1800" dirty="0"/>
              <a:t>Content </a:t>
            </a:r>
            <a:r>
              <a:rPr lang="en-US" sz="1800" dirty="0" smtClean="0"/>
              <a:t>Rating </a:t>
            </a:r>
            <a:endParaRPr sz="1800" dirty="0"/>
          </a:p>
          <a:p>
            <a:r>
              <a:rPr sz="1800" dirty="0" smtClean="0"/>
              <a:t>Observation</a:t>
            </a:r>
            <a:r>
              <a:rPr sz="1800" dirty="0"/>
              <a:t>: </a:t>
            </a:r>
            <a:r>
              <a:rPr lang="en-US" sz="1800" dirty="0"/>
              <a:t>The median rating for Everyone, Teen, and Everyone 10+ is around 4.3, while the median rating for Mature 17+ is around 4.1, and the median rating for Adult 18+ is around 4.5. Among all content ratings, Everyone has the maximum number of </a:t>
            </a:r>
            <a:r>
              <a:rPr lang="en-US" sz="1800" dirty="0" smtClean="0"/>
              <a:t>outliers.</a:t>
            </a:r>
            <a:endParaRPr sz="1800" dirty="0"/>
          </a:p>
        </p:txBody>
      </p:sp>
      <p:pic>
        <p:nvPicPr>
          <p:cNvPr id="6" name="Picture 5"/>
          <p:cNvPicPr/>
          <p:nvPr/>
        </p:nvPicPr>
        <p:blipFill>
          <a:blip r:embed="rId2"/>
          <a:stretch>
            <a:fillRect/>
          </a:stretch>
        </p:blipFill>
        <p:spPr>
          <a:xfrm>
            <a:off x="394542" y="2125355"/>
            <a:ext cx="6975247" cy="4732645"/>
          </a:xfrm>
          <a:prstGeom prst="rect">
            <a:avLst/>
          </a:prstGeom>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6412"/>
          </a:xfrm>
        </p:spPr>
        <p:txBody>
          <a:bodyPr>
            <a:normAutofit/>
          </a:bodyPr>
          <a:lstStyle/>
          <a:p>
            <a:r>
              <a:rPr lang="en-US" sz="2800" b="1" dirty="0"/>
              <a:t>Relationship Between Number of Reviews and Rating</a:t>
            </a:r>
            <a:endParaRPr sz="2800" b="1" dirty="0"/>
          </a:p>
        </p:txBody>
      </p:sp>
      <p:sp>
        <p:nvSpPr>
          <p:cNvPr id="3" name="Content Placeholder 2"/>
          <p:cNvSpPr>
            <a:spLocks noGrp="1"/>
          </p:cNvSpPr>
          <p:nvPr>
            <p:ph idx="1"/>
          </p:nvPr>
        </p:nvSpPr>
        <p:spPr>
          <a:xfrm>
            <a:off x="0" y="1146412"/>
            <a:ext cx="9144000" cy="5711588"/>
          </a:xfrm>
        </p:spPr>
        <p:txBody>
          <a:bodyPr>
            <a:normAutofit/>
          </a:bodyPr>
          <a:lstStyle/>
          <a:p>
            <a:pPr marL="0" indent="0">
              <a:buNone/>
            </a:pPr>
            <a:r>
              <a:rPr sz="1800" dirty="0"/>
              <a:t>• Chart: Scatter Plot</a:t>
            </a:r>
            <a:r>
              <a:rPr lang="en-US" sz="1800" dirty="0"/>
              <a:t> </a:t>
            </a:r>
            <a:r>
              <a:rPr lang="en-US" sz="1800" dirty="0" smtClean="0"/>
              <a:t>–   </a:t>
            </a:r>
            <a:r>
              <a:rPr lang="en-US" sz="1800" dirty="0"/>
              <a:t>Number of Reviews vs. </a:t>
            </a:r>
            <a:r>
              <a:rPr lang="en-US" sz="1800" dirty="0" smtClean="0"/>
              <a:t>Rating</a:t>
            </a:r>
          </a:p>
          <a:p>
            <a:pPr marL="0" indent="0">
              <a:buNone/>
            </a:pPr>
            <a:r>
              <a:rPr sz="1800" dirty="0" smtClean="0"/>
              <a:t>• </a:t>
            </a:r>
            <a:r>
              <a:rPr sz="1800" dirty="0"/>
              <a:t>Observation: </a:t>
            </a:r>
            <a:r>
              <a:rPr lang="en-US" sz="1800" dirty="0"/>
              <a:t>The number of reviews for apps increases significantly after a 4.3 rating.</a:t>
            </a:r>
            <a:endParaRPr sz="1800" dirty="0"/>
          </a:p>
        </p:txBody>
      </p:sp>
      <p:pic>
        <p:nvPicPr>
          <p:cNvPr id="5" name="Picture 4"/>
          <p:cNvPicPr>
            <a:picLocks noChangeAspect="1"/>
          </p:cNvPicPr>
          <p:nvPr/>
        </p:nvPicPr>
        <p:blipFill>
          <a:blip r:embed="rId2"/>
          <a:stretch>
            <a:fillRect/>
          </a:stretch>
        </p:blipFill>
        <p:spPr>
          <a:xfrm>
            <a:off x="199941" y="1927861"/>
            <a:ext cx="7565920" cy="4930139"/>
          </a:xfrm>
          <a:prstGeom prst="rect">
            <a:avLst/>
          </a:prstGeom>
        </p:spPr>
      </p:pic>
    </p:spTree>
    <p:extLst>
      <p:ext uri="{BB962C8B-B14F-4D97-AF65-F5344CB8AC3E}">
        <p14:creationId xmlns:p14="http://schemas.microsoft.com/office/powerpoint/2010/main" val="340000429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05469"/>
          </a:xfrm>
        </p:spPr>
        <p:txBody>
          <a:bodyPr>
            <a:normAutofit/>
          </a:bodyPr>
          <a:lstStyle/>
          <a:p>
            <a:r>
              <a:rPr lang="en-US" sz="2800" b="1" dirty="0"/>
              <a:t>Distribution of Free and Paid Apps When App Rating is 5</a:t>
            </a:r>
            <a:endParaRPr sz="2800" b="1" dirty="0"/>
          </a:p>
        </p:txBody>
      </p:sp>
      <p:sp>
        <p:nvSpPr>
          <p:cNvPr id="3" name="Content Placeholder 2"/>
          <p:cNvSpPr>
            <a:spLocks noGrp="1"/>
          </p:cNvSpPr>
          <p:nvPr>
            <p:ph idx="1"/>
          </p:nvPr>
        </p:nvSpPr>
        <p:spPr>
          <a:xfrm>
            <a:off x="0" y="1105469"/>
            <a:ext cx="9144000" cy="5752531"/>
          </a:xfrm>
        </p:spPr>
        <p:txBody>
          <a:bodyPr/>
          <a:lstStyle/>
          <a:p>
            <a:r>
              <a:rPr sz="1800" dirty="0" smtClean="0"/>
              <a:t>Chart</a:t>
            </a:r>
            <a:r>
              <a:rPr sz="1800" dirty="0"/>
              <a:t>: Pie Chart </a:t>
            </a:r>
            <a:r>
              <a:rPr lang="en-US" sz="1800" dirty="0"/>
              <a:t>– Number of Free Apps vs. Paid Apps When App Rating is </a:t>
            </a:r>
            <a:r>
              <a:rPr lang="en-US" sz="1800" dirty="0" smtClean="0"/>
              <a:t>5</a:t>
            </a:r>
          </a:p>
          <a:p>
            <a:r>
              <a:rPr sz="1800" dirty="0" smtClean="0"/>
              <a:t>Observation:</a:t>
            </a:r>
            <a:r>
              <a:rPr lang="en-US" sz="1800" dirty="0" smtClean="0"/>
              <a:t> </a:t>
            </a:r>
            <a:r>
              <a:rPr lang="en-US" sz="1800" dirty="0"/>
              <a:t>The number of free apps contributes around 89.7%, while paid apps contribute 10.3% when the app rating is 5</a:t>
            </a:r>
            <a:r>
              <a:rPr lang="en-US" sz="1800" dirty="0" smtClean="0"/>
              <a:t>.</a:t>
            </a:r>
          </a:p>
        </p:txBody>
      </p:sp>
      <p:pic>
        <p:nvPicPr>
          <p:cNvPr id="5" name="Picture 4"/>
          <p:cNvPicPr/>
          <p:nvPr/>
        </p:nvPicPr>
        <p:blipFill>
          <a:blip r:embed="rId2"/>
          <a:stretch>
            <a:fillRect/>
          </a:stretch>
        </p:blipFill>
        <p:spPr>
          <a:xfrm>
            <a:off x="390880" y="2210938"/>
            <a:ext cx="3785335" cy="4647062"/>
          </a:xfrm>
          <a:prstGeom prst="rect">
            <a:avLst/>
          </a:prstGeom>
        </p:spPr>
      </p:pic>
    </p:spTree>
    <p:extLst>
      <p:ext uri="{BB962C8B-B14F-4D97-AF65-F5344CB8AC3E}">
        <p14:creationId xmlns:p14="http://schemas.microsoft.com/office/powerpoint/2010/main" val="348709922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417638"/>
          </a:xfrm>
        </p:spPr>
        <p:txBody>
          <a:bodyPr>
            <a:normAutofit/>
          </a:bodyPr>
          <a:lstStyle/>
          <a:p>
            <a:r>
              <a:rPr lang="en-US" sz="2800" b="1" dirty="0" smtClean="0"/>
              <a:t>Machine learning</a:t>
            </a:r>
            <a:endParaRPr lang="en-IN" sz="2800" b="1" dirty="0"/>
          </a:p>
        </p:txBody>
      </p:sp>
      <p:sp>
        <p:nvSpPr>
          <p:cNvPr id="3" name="Content Placeholder 2"/>
          <p:cNvSpPr>
            <a:spLocks noGrp="1"/>
          </p:cNvSpPr>
          <p:nvPr>
            <p:ph idx="1"/>
          </p:nvPr>
        </p:nvSpPr>
        <p:spPr>
          <a:xfrm>
            <a:off x="457200" y="1600200"/>
            <a:ext cx="8229600" cy="5257800"/>
          </a:xfrm>
        </p:spPr>
        <p:txBody>
          <a:bodyPr/>
          <a:lstStyle/>
          <a:p>
            <a:pPr marL="0" indent="0">
              <a:buNone/>
            </a:pPr>
            <a:r>
              <a:rPr lang="en-US" sz="1800" dirty="0" smtClean="0"/>
              <a:t>Feature engineering (regression model)</a:t>
            </a:r>
          </a:p>
          <a:p>
            <a:pPr marL="0" indent="0">
              <a:buNone/>
            </a:pPr>
            <a:endParaRPr lang="en-US" dirty="0" smtClean="0"/>
          </a:p>
        </p:txBody>
      </p:sp>
      <p:pic>
        <p:nvPicPr>
          <p:cNvPr id="5" name="Picture 4"/>
          <p:cNvPicPr>
            <a:picLocks noChangeAspect="1"/>
          </p:cNvPicPr>
          <p:nvPr/>
        </p:nvPicPr>
        <p:blipFill>
          <a:blip r:embed="rId2"/>
          <a:stretch>
            <a:fillRect/>
          </a:stretch>
        </p:blipFill>
        <p:spPr>
          <a:xfrm>
            <a:off x="457200" y="2295520"/>
            <a:ext cx="8012857" cy="4562480"/>
          </a:xfrm>
          <a:prstGeom prst="rect">
            <a:avLst/>
          </a:prstGeom>
        </p:spPr>
      </p:pic>
    </p:spTree>
    <p:extLst>
      <p:ext uri="{BB962C8B-B14F-4D97-AF65-F5344CB8AC3E}">
        <p14:creationId xmlns:p14="http://schemas.microsoft.com/office/powerpoint/2010/main" val="12784360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95350"/>
          </a:xfrm>
        </p:spPr>
        <p:txBody>
          <a:bodyPr>
            <a:normAutofit/>
          </a:bodyPr>
          <a:lstStyle/>
          <a:p>
            <a:r>
              <a:rPr lang="en-US" sz="2800" b="1" dirty="0" smtClean="0"/>
              <a:t>Models</a:t>
            </a:r>
            <a:endParaRPr lang="en-IN" sz="2800" b="1" dirty="0"/>
          </a:p>
        </p:txBody>
      </p:sp>
      <p:sp>
        <p:nvSpPr>
          <p:cNvPr id="3" name="Content Placeholder 2"/>
          <p:cNvSpPr>
            <a:spLocks noGrp="1"/>
          </p:cNvSpPr>
          <p:nvPr>
            <p:ph idx="1"/>
          </p:nvPr>
        </p:nvSpPr>
        <p:spPr>
          <a:xfrm>
            <a:off x="0" y="895350"/>
            <a:ext cx="9144000" cy="5962650"/>
          </a:xfrm>
        </p:spPr>
        <p:txBody>
          <a:bodyPr>
            <a:normAutofit/>
          </a:bodyPr>
          <a:lstStyle/>
          <a:p>
            <a:pPr marL="0" indent="0">
              <a:buNone/>
            </a:pPr>
            <a:r>
              <a:rPr lang="en-IN" sz="1800" dirty="0" smtClean="0"/>
              <a:t>REGRESSION RANDOM FOREST MODEL                                                         REGRESSION SVR MODEL</a:t>
            </a:r>
          </a:p>
          <a:p>
            <a:pPr marL="0" indent="0">
              <a:buNone/>
            </a:pPr>
            <a:endParaRPr lang="en-US" sz="1800" dirty="0"/>
          </a:p>
          <a:p>
            <a:pPr marL="0" indent="0">
              <a:buNone/>
            </a:pPr>
            <a:endParaRPr lang="en-US" sz="1800" dirty="0" smtClean="0"/>
          </a:p>
          <a:p>
            <a:pPr marL="0" indent="0">
              <a:buNone/>
            </a:pPr>
            <a:endParaRPr lang="en-US" sz="1800" dirty="0" smtClean="0"/>
          </a:p>
          <a:p>
            <a:pPr marL="0" indent="0">
              <a:buNone/>
            </a:pPr>
            <a:endParaRPr lang="en-US" sz="1800" dirty="0"/>
          </a:p>
          <a:p>
            <a:pPr marL="0" indent="0">
              <a:buNone/>
            </a:pPr>
            <a:endParaRPr lang="en-US" sz="1800" dirty="0" smtClean="0"/>
          </a:p>
          <a:p>
            <a:pPr marL="0" indent="0">
              <a:buNone/>
            </a:pPr>
            <a:r>
              <a:rPr lang="en-IN" sz="1800" dirty="0"/>
              <a:t>REGRESSION SGD MODEL                                                           </a:t>
            </a:r>
            <a:r>
              <a:rPr lang="en-IN" sz="1800" dirty="0" smtClean="0"/>
              <a:t>REGRESSION </a:t>
            </a:r>
            <a:r>
              <a:rPr lang="en-IN" sz="1800" dirty="0"/>
              <a:t>MODEL DECISSION TREE</a:t>
            </a:r>
          </a:p>
          <a:p>
            <a:pPr marL="0" indent="0">
              <a:buNone/>
            </a:pPr>
            <a:endParaRPr lang="en-US" sz="1800" dirty="0" smtClean="0"/>
          </a:p>
          <a:p>
            <a:pPr marL="0" indent="0">
              <a:buNone/>
            </a:pPr>
            <a:endParaRPr lang="en-US" sz="1800" dirty="0"/>
          </a:p>
          <a:p>
            <a:pPr marL="0" indent="0">
              <a:buNone/>
            </a:pPr>
            <a:endParaRPr lang="en-US" sz="1800" dirty="0" smtClean="0"/>
          </a:p>
          <a:p>
            <a:pPr marL="0" indent="0">
              <a:buNone/>
            </a:pPr>
            <a:endParaRPr lang="en-US" sz="1800" dirty="0"/>
          </a:p>
          <a:p>
            <a:pPr marL="0" indent="0">
              <a:buNone/>
            </a:pPr>
            <a:endParaRPr lang="en-US" sz="1800" dirty="0" smtClean="0"/>
          </a:p>
          <a:p>
            <a:pPr marL="0" indent="0">
              <a:buNone/>
            </a:pPr>
            <a:r>
              <a:rPr lang="en-IN" sz="1800" dirty="0" smtClean="0"/>
              <a:t>REGRESSION GRADIENT </a:t>
            </a:r>
            <a:r>
              <a:rPr lang="en-IN" sz="1800" dirty="0"/>
              <a:t>BOOSTING REGRESSOR MODEL</a:t>
            </a:r>
            <a:r>
              <a:rPr lang="en-IN" sz="1800" dirty="0" smtClean="0"/>
              <a:t>                    REGRESSION </a:t>
            </a:r>
            <a:r>
              <a:rPr lang="en-IN" sz="1800" dirty="0" err="1" smtClean="0"/>
              <a:t>xGBoost</a:t>
            </a:r>
            <a:r>
              <a:rPr lang="en-IN" sz="1800" dirty="0" smtClean="0"/>
              <a:t> </a:t>
            </a:r>
            <a:r>
              <a:rPr lang="en-IN" sz="1800" dirty="0"/>
              <a:t>MODEL </a:t>
            </a:r>
          </a:p>
        </p:txBody>
      </p:sp>
      <p:pic>
        <p:nvPicPr>
          <p:cNvPr id="4" name="Picture 3"/>
          <p:cNvPicPr>
            <a:picLocks noChangeAspect="1"/>
          </p:cNvPicPr>
          <p:nvPr/>
        </p:nvPicPr>
        <p:blipFill>
          <a:blip r:embed="rId2"/>
          <a:stretch>
            <a:fillRect/>
          </a:stretch>
        </p:blipFill>
        <p:spPr>
          <a:xfrm>
            <a:off x="0" y="1304857"/>
            <a:ext cx="3712300" cy="714443"/>
          </a:xfrm>
          <a:prstGeom prst="rect">
            <a:avLst/>
          </a:prstGeom>
        </p:spPr>
      </p:pic>
      <p:pic>
        <p:nvPicPr>
          <p:cNvPr id="5" name="Picture 4"/>
          <p:cNvPicPr>
            <a:picLocks noChangeAspect="1"/>
          </p:cNvPicPr>
          <p:nvPr/>
        </p:nvPicPr>
        <p:blipFill>
          <a:blip r:embed="rId3"/>
          <a:stretch>
            <a:fillRect/>
          </a:stretch>
        </p:blipFill>
        <p:spPr>
          <a:xfrm>
            <a:off x="5431700" y="1304857"/>
            <a:ext cx="3712300" cy="714443"/>
          </a:xfrm>
          <a:prstGeom prst="rect">
            <a:avLst/>
          </a:prstGeom>
        </p:spPr>
      </p:pic>
      <p:pic>
        <p:nvPicPr>
          <p:cNvPr id="6" name="Picture 5"/>
          <p:cNvPicPr>
            <a:picLocks noChangeAspect="1"/>
          </p:cNvPicPr>
          <p:nvPr/>
        </p:nvPicPr>
        <p:blipFill>
          <a:blip r:embed="rId4"/>
          <a:stretch>
            <a:fillRect/>
          </a:stretch>
        </p:blipFill>
        <p:spPr>
          <a:xfrm>
            <a:off x="0" y="3366985"/>
            <a:ext cx="3712300" cy="714443"/>
          </a:xfrm>
          <a:prstGeom prst="rect">
            <a:avLst/>
          </a:prstGeom>
        </p:spPr>
      </p:pic>
      <p:pic>
        <p:nvPicPr>
          <p:cNvPr id="7" name="Picture 6"/>
          <p:cNvPicPr>
            <a:picLocks noChangeAspect="1"/>
          </p:cNvPicPr>
          <p:nvPr/>
        </p:nvPicPr>
        <p:blipFill>
          <a:blip r:embed="rId5"/>
          <a:stretch>
            <a:fillRect/>
          </a:stretch>
        </p:blipFill>
        <p:spPr>
          <a:xfrm>
            <a:off x="5431700" y="3366985"/>
            <a:ext cx="3712300" cy="714443"/>
          </a:xfrm>
          <a:prstGeom prst="rect">
            <a:avLst/>
          </a:prstGeom>
        </p:spPr>
      </p:pic>
      <p:pic>
        <p:nvPicPr>
          <p:cNvPr id="8" name="Picture 7"/>
          <p:cNvPicPr>
            <a:picLocks noChangeAspect="1"/>
          </p:cNvPicPr>
          <p:nvPr/>
        </p:nvPicPr>
        <p:blipFill>
          <a:blip r:embed="rId6"/>
          <a:stretch>
            <a:fillRect/>
          </a:stretch>
        </p:blipFill>
        <p:spPr>
          <a:xfrm>
            <a:off x="0" y="5295763"/>
            <a:ext cx="3712300" cy="714443"/>
          </a:xfrm>
          <a:prstGeom prst="rect">
            <a:avLst/>
          </a:prstGeom>
        </p:spPr>
      </p:pic>
      <p:pic>
        <p:nvPicPr>
          <p:cNvPr id="9" name="Picture 8"/>
          <p:cNvPicPr>
            <a:picLocks noChangeAspect="1"/>
          </p:cNvPicPr>
          <p:nvPr/>
        </p:nvPicPr>
        <p:blipFill>
          <a:blip r:embed="rId7"/>
          <a:stretch>
            <a:fillRect/>
          </a:stretch>
        </p:blipFill>
        <p:spPr>
          <a:xfrm>
            <a:off x="5431700" y="5295762"/>
            <a:ext cx="3688521" cy="714443"/>
          </a:xfrm>
          <a:prstGeom prst="rect">
            <a:avLst/>
          </a:prstGeom>
        </p:spPr>
      </p:pic>
    </p:spTree>
    <p:extLst>
      <p:ext uri="{BB962C8B-B14F-4D97-AF65-F5344CB8AC3E}">
        <p14:creationId xmlns:p14="http://schemas.microsoft.com/office/powerpoint/2010/main" val="153634039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417638"/>
          </a:xfrm>
        </p:spPr>
        <p:txBody>
          <a:bodyPr/>
          <a:lstStyle/>
          <a:p>
            <a:r>
              <a:rPr lang="en-US" sz="2800" b="1" dirty="0"/>
              <a:t>Machine</a:t>
            </a:r>
            <a:r>
              <a:rPr lang="en-US" b="1" dirty="0"/>
              <a:t> </a:t>
            </a:r>
            <a:r>
              <a:rPr lang="en-US" sz="2800" b="1" dirty="0"/>
              <a:t>learning</a:t>
            </a:r>
            <a:endParaRPr lang="en-IN" sz="2800" dirty="0"/>
          </a:p>
        </p:txBody>
      </p:sp>
      <p:sp>
        <p:nvSpPr>
          <p:cNvPr id="3" name="Content Placeholder 2"/>
          <p:cNvSpPr>
            <a:spLocks noGrp="1"/>
          </p:cNvSpPr>
          <p:nvPr>
            <p:ph idx="1"/>
          </p:nvPr>
        </p:nvSpPr>
        <p:spPr>
          <a:xfrm>
            <a:off x="376518" y="1963271"/>
            <a:ext cx="8310282" cy="4920298"/>
          </a:xfrm>
        </p:spPr>
        <p:txBody>
          <a:bodyPr>
            <a:normAutofit/>
          </a:bodyPr>
          <a:lstStyle/>
          <a:p>
            <a:pPr marL="0" indent="0">
              <a:buNone/>
            </a:pPr>
            <a:r>
              <a:rPr lang="en-US" sz="1800" dirty="0"/>
              <a:t>Feature engineering </a:t>
            </a:r>
            <a:r>
              <a:rPr lang="en-US" sz="1800" dirty="0" smtClean="0"/>
              <a:t>(classification </a:t>
            </a:r>
            <a:r>
              <a:rPr lang="en-US" sz="1800" dirty="0"/>
              <a:t>model)</a:t>
            </a:r>
          </a:p>
          <a:p>
            <a:pPr marL="0" indent="0">
              <a:buNone/>
            </a:pPr>
            <a:endParaRPr lang="en-US" sz="1800" dirty="0"/>
          </a:p>
          <a:p>
            <a:pPr marL="0" indent="0">
              <a:buNone/>
            </a:pPr>
            <a:endParaRPr lang="en-US" sz="1800" dirty="0" smtClean="0"/>
          </a:p>
          <a:p>
            <a:pPr marL="0" indent="0">
              <a:buNone/>
            </a:pPr>
            <a:endParaRPr lang="en-US" sz="1800" dirty="0"/>
          </a:p>
        </p:txBody>
      </p:sp>
      <p:pic>
        <p:nvPicPr>
          <p:cNvPr id="5" name="Picture 4"/>
          <p:cNvPicPr>
            <a:picLocks noChangeAspect="1"/>
          </p:cNvPicPr>
          <p:nvPr/>
        </p:nvPicPr>
        <p:blipFill>
          <a:blip r:embed="rId2"/>
          <a:stretch>
            <a:fillRect/>
          </a:stretch>
        </p:blipFill>
        <p:spPr>
          <a:xfrm>
            <a:off x="457200" y="2557389"/>
            <a:ext cx="7853082" cy="4300611"/>
          </a:xfrm>
          <a:prstGeom prst="rect">
            <a:avLst/>
          </a:prstGeom>
        </p:spPr>
      </p:pic>
    </p:spTree>
    <p:extLst>
      <p:ext uri="{BB962C8B-B14F-4D97-AF65-F5344CB8AC3E}">
        <p14:creationId xmlns:p14="http://schemas.microsoft.com/office/powerpoint/2010/main" val="140083472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95350"/>
          </a:xfrm>
        </p:spPr>
        <p:txBody>
          <a:bodyPr>
            <a:normAutofit/>
          </a:bodyPr>
          <a:lstStyle/>
          <a:p>
            <a:r>
              <a:rPr lang="en-US" sz="2800" b="1" dirty="0" smtClean="0"/>
              <a:t>Models</a:t>
            </a:r>
            <a:endParaRPr lang="en-IN" sz="2800" b="1" dirty="0"/>
          </a:p>
        </p:txBody>
      </p:sp>
      <p:sp>
        <p:nvSpPr>
          <p:cNvPr id="3" name="Content Placeholder 2"/>
          <p:cNvSpPr>
            <a:spLocks noGrp="1"/>
          </p:cNvSpPr>
          <p:nvPr>
            <p:ph idx="1"/>
          </p:nvPr>
        </p:nvSpPr>
        <p:spPr>
          <a:xfrm>
            <a:off x="0" y="641268"/>
            <a:ext cx="9144000" cy="6216732"/>
          </a:xfrm>
        </p:spPr>
        <p:txBody>
          <a:bodyPr>
            <a:normAutofit/>
          </a:bodyPr>
          <a:lstStyle/>
          <a:p>
            <a:pPr marL="0" indent="0">
              <a:buNone/>
            </a:pPr>
            <a:r>
              <a:rPr lang="en-IN" sz="1600" dirty="0"/>
              <a:t>CLASSIFICATION </a:t>
            </a:r>
            <a:r>
              <a:rPr lang="en-IN" sz="1600" dirty="0" err="1"/>
              <a:t>xGBoost</a:t>
            </a:r>
            <a:r>
              <a:rPr lang="en-IN" sz="1600" dirty="0"/>
              <a:t> MODEL </a:t>
            </a:r>
            <a:r>
              <a:rPr lang="en-IN" sz="1600" dirty="0" smtClean="0"/>
              <a:t>             CLASSIFICATION SVC MODEL                  CLASSIFICATION </a:t>
            </a:r>
            <a:r>
              <a:rPr lang="en-IN" sz="1600" dirty="0"/>
              <a:t>SGD MODEL </a:t>
            </a:r>
            <a:endParaRPr lang="en-IN" sz="1600" dirty="0" smtClean="0"/>
          </a:p>
          <a:p>
            <a:pPr marL="0" indent="0">
              <a:buNone/>
            </a:pPr>
            <a:endParaRPr lang="en-US" sz="1600" dirty="0" smtClean="0"/>
          </a:p>
          <a:p>
            <a:pPr marL="0" indent="0">
              <a:buNone/>
            </a:pPr>
            <a:endParaRPr lang="en-US" sz="1600" dirty="0" smtClean="0"/>
          </a:p>
          <a:p>
            <a:pPr marL="0" indent="0">
              <a:buNone/>
            </a:pPr>
            <a:endParaRPr lang="en-US" sz="1600" dirty="0" smtClean="0"/>
          </a:p>
          <a:p>
            <a:pPr marL="0" indent="0">
              <a:buNone/>
            </a:pPr>
            <a:endParaRPr lang="en-US" sz="1600" dirty="0" smtClean="0"/>
          </a:p>
          <a:p>
            <a:pPr marL="0" indent="0">
              <a:buNone/>
            </a:pPr>
            <a:endParaRPr lang="en-US" sz="1600" dirty="0" smtClean="0"/>
          </a:p>
          <a:p>
            <a:pPr marL="0" indent="0">
              <a:buNone/>
            </a:pPr>
            <a:endParaRPr lang="en-US" sz="1600" dirty="0" smtClean="0"/>
          </a:p>
          <a:p>
            <a:pPr marL="0" indent="0">
              <a:buNone/>
            </a:pPr>
            <a:endParaRPr lang="en-US" sz="1600" dirty="0" smtClean="0"/>
          </a:p>
          <a:p>
            <a:pPr marL="0" indent="0">
              <a:buNone/>
            </a:pPr>
            <a:endParaRPr lang="en-US" sz="1600" dirty="0" smtClean="0"/>
          </a:p>
          <a:p>
            <a:pPr marL="0" indent="0">
              <a:buNone/>
            </a:pPr>
            <a:endParaRPr lang="en-IN" sz="1600" dirty="0" smtClean="0"/>
          </a:p>
          <a:p>
            <a:pPr marL="0" indent="0">
              <a:buNone/>
            </a:pPr>
            <a:endParaRPr lang="en-IN" sz="1600" dirty="0" smtClean="0"/>
          </a:p>
          <a:p>
            <a:pPr marL="0" indent="0">
              <a:buNone/>
            </a:pPr>
            <a:r>
              <a:rPr lang="en-IN" sz="1600" dirty="0" smtClean="0"/>
              <a:t>CLASSIFICATION GRADIENT BOOSTING MODEL                                   CLASSIFICATION </a:t>
            </a:r>
            <a:r>
              <a:rPr lang="en-IN" sz="1600" dirty="0"/>
              <a:t>RANDOM FOREST MODEL</a:t>
            </a:r>
            <a:endParaRPr lang="en-US" sz="1600" dirty="0" smtClean="0"/>
          </a:p>
          <a:p>
            <a:pPr marL="0" indent="0">
              <a:buNone/>
            </a:pPr>
            <a:endParaRPr lang="en-US" sz="1600" dirty="0" smtClean="0"/>
          </a:p>
        </p:txBody>
      </p:sp>
      <p:pic>
        <p:nvPicPr>
          <p:cNvPr id="17" name="Picture 16"/>
          <p:cNvPicPr/>
          <p:nvPr/>
        </p:nvPicPr>
        <p:blipFill>
          <a:blip r:embed="rId2"/>
          <a:stretch>
            <a:fillRect/>
          </a:stretch>
        </p:blipFill>
        <p:spPr>
          <a:xfrm>
            <a:off x="-6472" y="1062100"/>
            <a:ext cx="3030125" cy="2361581"/>
          </a:xfrm>
          <a:prstGeom prst="rect">
            <a:avLst/>
          </a:prstGeom>
        </p:spPr>
      </p:pic>
      <p:pic>
        <p:nvPicPr>
          <p:cNvPr id="18" name="Picture 17"/>
          <p:cNvPicPr/>
          <p:nvPr/>
        </p:nvPicPr>
        <p:blipFill>
          <a:blip r:embed="rId3"/>
          <a:stretch>
            <a:fillRect/>
          </a:stretch>
        </p:blipFill>
        <p:spPr>
          <a:xfrm>
            <a:off x="3273547" y="1019833"/>
            <a:ext cx="2866158" cy="2361581"/>
          </a:xfrm>
          <a:prstGeom prst="rect">
            <a:avLst/>
          </a:prstGeom>
        </p:spPr>
      </p:pic>
      <p:pic>
        <p:nvPicPr>
          <p:cNvPr id="19" name="Picture 18"/>
          <p:cNvPicPr/>
          <p:nvPr/>
        </p:nvPicPr>
        <p:blipFill>
          <a:blip r:embed="rId4"/>
          <a:stretch>
            <a:fillRect/>
          </a:stretch>
        </p:blipFill>
        <p:spPr>
          <a:xfrm>
            <a:off x="6389599" y="1005917"/>
            <a:ext cx="2760873" cy="2375497"/>
          </a:xfrm>
          <a:prstGeom prst="rect">
            <a:avLst/>
          </a:prstGeom>
        </p:spPr>
      </p:pic>
      <p:pic>
        <p:nvPicPr>
          <p:cNvPr id="20" name="Picture 19"/>
          <p:cNvPicPr/>
          <p:nvPr/>
        </p:nvPicPr>
        <p:blipFill>
          <a:blip r:embed="rId5"/>
          <a:stretch>
            <a:fillRect/>
          </a:stretch>
        </p:blipFill>
        <p:spPr>
          <a:xfrm>
            <a:off x="0" y="4188266"/>
            <a:ext cx="3023653" cy="2396465"/>
          </a:xfrm>
          <a:prstGeom prst="rect">
            <a:avLst/>
          </a:prstGeom>
        </p:spPr>
      </p:pic>
      <p:pic>
        <p:nvPicPr>
          <p:cNvPr id="21" name="Picture 20"/>
          <p:cNvPicPr/>
          <p:nvPr/>
        </p:nvPicPr>
        <p:blipFill>
          <a:blip r:embed="rId6"/>
          <a:stretch>
            <a:fillRect/>
          </a:stretch>
        </p:blipFill>
        <p:spPr>
          <a:xfrm>
            <a:off x="6120347" y="4205709"/>
            <a:ext cx="3023653" cy="2361580"/>
          </a:xfrm>
          <a:prstGeom prst="rect">
            <a:avLst/>
          </a:prstGeom>
        </p:spPr>
      </p:pic>
    </p:spTree>
    <p:extLst>
      <p:ext uri="{BB962C8B-B14F-4D97-AF65-F5344CB8AC3E}">
        <p14:creationId xmlns:p14="http://schemas.microsoft.com/office/powerpoint/2010/main" val="49075861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895351"/>
            <a:ext cx="9144000" cy="5962650"/>
          </a:xfrm>
        </p:spPr>
        <p:txBody>
          <a:bodyPr>
            <a:normAutofit lnSpcReduction="10000"/>
          </a:bodyPr>
          <a:lstStyle/>
          <a:p>
            <a:pPr marL="0" indent="0">
              <a:buNone/>
            </a:pPr>
            <a:endParaRPr lang="en-US" sz="1800" dirty="0" smtClean="0"/>
          </a:p>
          <a:p>
            <a:r>
              <a:rPr lang="en-US" sz="1800" dirty="0"/>
              <a:t>Regression and classification models were applied to predict app ratings based on various features like size, installs, reviews, and price. </a:t>
            </a:r>
            <a:endParaRPr lang="en-US" sz="1800" dirty="0" smtClean="0"/>
          </a:p>
          <a:p>
            <a:endParaRPr lang="en-US" sz="1800" dirty="0"/>
          </a:p>
          <a:p>
            <a:r>
              <a:rPr lang="en-US" sz="1800" dirty="0" smtClean="0"/>
              <a:t>Regression model  -  The </a:t>
            </a:r>
            <a:r>
              <a:rPr lang="en-US" sz="1800" dirty="0"/>
              <a:t>Gradient Boosting </a:t>
            </a:r>
            <a:r>
              <a:rPr lang="en-US" sz="1800" dirty="0" smtClean="0"/>
              <a:t>achieved </a:t>
            </a:r>
            <a:r>
              <a:rPr lang="en-US" sz="1800" dirty="0"/>
              <a:t>the best results with the lowest RMSE (0.474) and the highest R² score (0.14), showing relatively better prediction accuracy. </a:t>
            </a:r>
            <a:r>
              <a:rPr lang="en-US" sz="1800" dirty="0" err="1"/>
              <a:t>XGBoost</a:t>
            </a:r>
            <a:r>
              <a:rPr lang="en-US" sz="1800" dirty="0"/>
              <a:t> followed closely with similar performance metrics. Random Forest and SVR showed moderate performance but had low R² values. Decision Tree and SGD </a:t>
            </a:r>
            <a:r>
              <a:rPr lang="en-US" sz="1800" dirty="0" smtClean="0"/>
              <a:t>performed </a:t>
            </a:r>
            <a:r>
              <a:rPr lang="en-US" sz="1800" dirty="0"/>
              <a:t>poorly, especially Decision Tree with a negative R², indicating </a:t>
            </a:r>
            <a:r>
              <a:rPr lang="en-US" sz="1800" dirty="0" smtClean="0"/>
              <a:t>over fitting </a:t>
            </a:r>
            <a:r>
              <a:rPr lang="en-US" sz="1800" dirty="0"/>
              <a:t>and weak predictive power overall</a:t>
            </a:r>
            <a:r>
              <a:rPr lang="en-US" sz="1800" dirty="0" smtClean="0"/>
              <a:t>. </a:t>
            </a:r>
            <a:r>
              <a:rPr lang="en-US" sz="1800" dirty="0"/>
              <a:t>In overall </a:t>
            </a:r>
            <a:r>
              <a:rPr lang="en-US" sz="1800" dirty="0" smtClean="0"/>
              <a:t>regression </a:t>
            </a:r>
            <a:r>
              <a:rPr lang="en-US" sz="1800" dirty="0"/>
              <a:t>models performed poorly overall, with low R² scores indicating weak predictive power</a:t>
            </a:r>
            <a:r>
              <a:rPr lang="en-US" sz="1800" dirty="0" smtClean="0"/>
              <a:t>.</a:t>
            </a:r>
          </a:p>
          <a:p>
            <a:endParaRPr lang="en-US" sz="1800" dirty="0"/>
          </a:p>
          <a:p>
            <a:r>
              <a:rPr lang="en-US" sz="1800" dirty="0" smtClean="0"/>
              <a:t>Classification </a:t>
            </a:r>
            <a:r>
              <a:rPr lang="en-US" sz="1800" dirty="0"/>
              <a:t>model  - </a:t>
            </a:r>
            <a:r>
              <a:rPr lang="en-US" sz="1800" dirty="0" smtClean="0"/>
              <a:t>Among </a:t>
            </a:r>
            <a:r>
              <a:rPr lang="en-US" sz="1800" dirty="0"/>
              <a:t>all models, Random Forest achieved the highest accuracy of 75.81% and the best macro F1-score of 0.42, showing relatively balanced performance across classes. Gradient Boosting and </a:t>
            </a:r>
            <a:r>
              <a:rPr lang="en-US" sz="1800" dirty="0" err="1"/>
              <a:t>XGBoost</a:t>
            </a:r>
            <a:r>
              <a:rPr lang="en-US" sz="1800" dirty="0"/>
              <a:t> followed closely with macro F1-scores around 0.41, offering better recall for minority classes. SVC and SGD models performed poorly, failing to identify any minority class (1, 2, 3), as reflected in zero F1-scores for those classes. Overall, class imbalance significantly impacted model performance, and most models favored the majority class (class 0). </a:t>
            </a:r>
            <a:r>
              <a:rPr lang="en-US" sz="1800" dirty="0" smtClean="0"/>
              <a:t>In overall classification </a:t>
            </a:r>
            <a:r>
              <a:rPr lang="en-US" sz="1800" dirty="0"/>
              <a:t>models showed good overall accuracy, with Random Forest and Gradient Boosting performing best in terms of precision and F1-score</a:t>
            </a:r>
            <a:r>
              <a:rPr lang="en-US" sz="1800" dirty="0" smtClean="0"/>
              <a:t>.</a:t>
            </a:r>
            <a:endParaRPr lang="en-US" sz="1800" dirty="0"/>
          </a:p>
          <a:p>
            <a:endParaRPr lang="en-IN" sz="1800" dirty="0"/>
          </a:p>
        </p:txBody>
      </p:sp>
      <p:sp>
        <p:nvSpPr>
          <p:cNvPr id="4" name="Title 1"/>
          <p:cNvSpPr>
            <a:spLocks noGrp="1"/>
          </p:cNvSpPr>
          <p:nvPr>
            <p:ph type="title"/>
          </p:nvPr>
        </p:nvSpPr>
        <p:spPr>
          <a:xfrm>
            <a:off x="0" y="0"/>
            <a:ext cx="9144000" cy="895350"/>
          </a:xfrm>
        </p:spPr>
        <p:txBody>
          <a:bodyPr>
            <a:normAutofit/>
          </a:bodyPr>
          <a:lstStyle/>
          <a:p>
            <a:r>
              <a:rPr lang="en-US" sz="2800" b="1" dirty="0" smtClean="0"/>
              <a:t>Models</a:t>
            </a:r>
            <a:endParaRPr lang="en-IN" sz="2800" b="1" dirty="0"/>
          </a:p>
        </p:txBody>
      </p:sp>
    </p:spTree>
    <p:extLst>
      <p:ext uri="{BB962C8B-B14F-4D97-AF65-F5344CB8AC3E}">
        <p14:creationId xmlns:p14="http://schemas.microsoft.com/office/powerpoint/2010/main" val="400998216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50878"/>
          </a:xfrm>
        </p:spPr>
        <p:txBody>
          <a:bodyPr>
            <a:normAutofit/>
          </a:bodyPr>
          <a:lstStyle/>
          <a:p>
            <a:r>
              <a:rPr sz="2800" b="1" dirty="0"/>
              <a:t>Final Observations &amp; Storyline</a:t>
            </a:r>
          </a:p>
        </p:txBody>
      </p:sp>
      <p:sp>
        <p:nvSpPr>
          <p:cNvPr id="3" name="Content Placeholder 2"/>
          <p:cNvSpPr>
            <a:spLocks noGrp="1"/>
          </p:cNvSpPr>
          <p:nvPr>
            <p:ph idx="1"/>
          </p:nvPr>
        </p:nvSpPr>
        <p:spPr>
          <a:xfrm>
            <a:off x="0" y="1050878"/>
            <a:ext cx="9144000" cy="5807122"/>
          </a:xfrm>
        </p:spPr>
        <p:txBody>
          <a:bodyPr>
            <a:normAutofit/>
          </a:bodyPr>
          <a:lstStyle/>
          <a:p>
            <a:r>
              <a:rPr lang="en-US" sz="1800" dirty="0"/>
              <a:t>The Google Play Store showcases a dominant trend towards free apps, which make up around 93.1% of the total, leaving only 6.9% for paid apps. This indicates the accessibility of the platform, with most users able to enjoy apps without spending money. Additionally, the "Everyone" content rating is the most common, highlighting that a large portion of apps cater to users of all age groups, while Teen and Mature 17+ rated apps are less prevalent</a:t>
            </a:r>
            <a:r>
              <a:rPr lang="en-US" sz="1800" dirty="0" smtClean="0"/>
              <a:t>.</a:t>
            </a:r>
          </a:p>
          <a:p>
            <a:endParaRPr lang="en-US" sz="1800" dirty="0" smtClean="0"/>
          </a:p>
          <a:p>
            <a:r>
              <a:rPr lang="en-US" sz="1800" dirty="0" smtClean="0"/>
              <a:t>In </a:t>
            </a:r>
            <a:r>
              <a:rPr lang="en-US" sz="1800" dirty="0"/>
              <a:t>terms of genres, Tools, Entertainment, and Education dominate the app landscape, signaling a balanced mix of utility and recreational apps. Communication apps take the lead in install counts, followed by Social and Productivity apps, reflecting the importance of staying connected and organized in today's digital world. Games stand out as the largest in average app size, while Finance and Lifestyle apps command higher prices, suggesting a shift towards premium experiences in niche categories</a:t>
            </a:r>
            <a:r>
              <a:rPr lang="en-US" sz="1800" dirty="0" smtClean="0"/>
              <a:t>.</a:t>
            </a:r>
          </a:p>
          <a:p>
            <a:endParaRPr lang="en-US" sz="1800" dirty="0" smtClean="0"/>
          </a:p>
          <a:p>
            <a:r>
              <a:rPr lang="en-US" sz="1800" dirty="0" smtClean="0"/>
              <a:t>Trends </a:t>
            </a:r>
            <a:r>
              <a:rPr lang="en-US" sz="1800" dirty="0"/>
              <a:t>also show that free apps are the most prevalent among those with the highest ratings, with 89.7% of apps rated 5 stars being free. The relationship between reviews and ratings is evident, as higher-rated apps tend to gather more reviews, reinforcing the importance of user satisfaction in driving engagement. As the Google Play Store continues to evolve, free and feature-rich apps dominate, but paid apps, particularly in specific categories like Finance and Lifestyle, continue to offer premium experiences. </a:t>
            </a:r>
            <a:endParaRPr lang="en-US" sz="1800" dirty="0" smtClean="0"/>
          </a:p>
          <a:p>
            <a:endParaRPr lang="en-US" sz="18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417638"/>
          </a:xfrm>
        </p:spPr>
        <p:txBody>
          <a:bodyPr>
            <a:normAutofit/>
          </a:bodyPr>
          <a:lstStyle/>
          <a:p>
            <a:r>
              <a:rPr sz="2800" b="1" dirty="0"/>
              <a:t>Dataset</a:t>
            </a:r>
            <a:r>
              <a:rPr sz="2800" dirty="0"/>
              <a:t> </a:t>
            </a:r>
            <a:r>
              <a:rPr sz="2800" b="1" dirty="0"/>
              <a:t>Overview</a:t>
            </a:r>
          </a:p>
        </p:txBody>
      </p:sp>
      <p:sp>
        <p:nvSpPr>
          <p:cNvPr id="3" name="Content Placeholder 2"/>
          <p:cNvSpPr>
            <a:spLocks noGrp="1"/>
          </p:cNvSpPr>
          <p:nvPr>
            <p:ph idx="1"/>
          </p:nvPr>
        </p:nvSpPr>
        <p:spPr>
          <a:xfrm>
            <a:off x="457200" y="1600200"/>
            <a:ext cx="7908587" cy="4799310"/>
          </a:xfrm>
        </p:spPr>
        <p:txBody>
          <a:bodyPr>
            <a:normAutofit/>
          </a:bodyPr>
          <a:lstStyle/>
          <a:p>
            <a:pPr marL="0" indent="0">
              <a:buNone/>
            </a:pPr>
            <a:r>
              <a:rPr sz="1800" dirty="0" smtClean="0"/>
              <a:t>Loaded </a:t>
            </a:r>
            <a:r>
              <a:rPr sz="1800" dirty="0"/>
              <a:t>using </a:t>
            </a:r>
            <a:r>
              <a:rPr sz="1800" dirty="0" smtClean="0"/>
              <a:t>pandas</a:t>
            </a:r>
            <a:r>
              <a:rPr lang="en-US" sz="1800" dirty="0" smtClean="0"/>
              <a:t>                                          </a:t>
            </a:r>
            <a:r>
              <a:rPr lang="en-IN" sz="1800" dirty="0" smtClean="0"/>
              <a:t>Duplicates </a:t>
            </a:r>
            <a:r>
              <a:rPr lang="en-IN" sz="1800" dirty="0"/>
              <a:t>removed</a:t>
            </a:r>
          </a:p>
          <a:p>
            <a:endParaRPr lang="en-US" sz="1800" dirty="0" smtClean="0"/>
          </a:p>
          <a:p>
            <a:endParaRPr lang="en-US" sz="1800" dirty="0" smtClean="0"/>
          </a:p>
          <a:p>
            <a:endParaRPr lang="en-US" sz="1800" dirty="0" smtClean="0"/>
          </a:p>
          <a:p>
            <a:endParaRPr lang="en-US" sz="1800" dirty="0" smtClean="0"/>
          </a:p>
          <a:p>
            <a:pPr marL="0" indent="0">
              <a:buNone/>
            </a:pPr>
            <a:endParaRPr sz="1800" dirty="0"/>
          </a:p>
          <a:p>
            <a:pPr marL="0" indent="0">
              <a:buNone/>
            </a:pPr>
            <a:endParaRPr lang="en-US" sz="1800" dirty="0" smtClean="0"/>
          </a:p>
          <a:p>
            <a:pPr marL="0" indent="0">
              <a:buNone/>
            </a:pPr>
            <a:r>
              <a:rPr sz="1800" dirty="0" smtClean="0"/>
              <a:t>Missing </a:t>
            </a:r>
            <a:r>
              <a:rPr sz="1800" dirty="0"/>
              <a:t>values </a:t>
            </a:r>
            <a:r>
              <a:rPr sz="1800" dirty="0" smtClean="0"/>
              <a:t>checked</a:t>
            </a:r>
            <a:r>
              <a:rPr lang="en-US" sz="1800" dirty="0"/>
              <a:t> </a:t>
            </a:r>
            <a:r>
              <a:rPr lang="en-US" sz="1800" dirty="0" smtClean="0"/>
              <a:t>                                 </a:t>
            </a:r>
            <a:r>
              <a:rPr lang="en-IN" sz="1800" dirty="0" smtClean="0"/>
              <a:t>Convert 'Reviews</a:t>
            </a:r>
            <a:r>
              <a:rPr lang="en-IN" sz="1800" dirty="0"/>
              <a:t>' </a:t>
            </a:r>
            <a:r>
              <a:rPr lang="en-IN" sz="1800" dirty="0" smtClean="0"/>
              <a:t>and '</a:t>
            </a:r>
            <a:r>
              <a:rPr lang="en-IN" sz="1800" dirty="0"/>
              <a:t> Install</a:t>
            </a:r>
            <a:r>
              <a:rPr lang="en-IN" sz="1800" dirty="0" smtClean="0"/>
              <a:t>‘ to integer</a:t>
            </a:r>
            <a:endParaRPr lang="en-US" sz="1800" dirty="0" smtClean="0"/>
          </a:p>
          <a:p>
            <a:pPr marL="0" indent="0">
              <a:buNone/>
            </a:pPr>
            <a:endParaRPr lang="en-US" sz="1800" dirty="0" smtClean="0"/>
          </a:p>
          <a:p>
            <a:pPr marL="0" indent="0">
              <a:buNone/>
            </a:pPr>
            <a:r>
              <a:rPr lang="en-US" sz="1800" dirty="0" smtClean="0"/>
              <a:t>                                                                                 </a:t>
            </a:r>
            <a:endParaRPr lang="en-US" sz="1800" dirty="0"/>
          </a:p>
          <a:p>
            <a:pPr marL="0" indent="0">
              <a:buNone/>
            </a:pPr>
            <a:endParaRPr lang="en-US" sz="1800" dirty="0" smtClean="0"/>
          </a:p>
          <a:p>
            <a:pPr marL="0" indent="0">
              <a:buNone/>
            </a:pPr>
            <a:endParaRPr lang="en-US" sz="1800" dirty="0"/>
          </a:p>
        </p:txBody>
      </p:sp>
      <p:pic>
        <p:nvPicPr>
          <p:cNvPr id="10" name="Picture 9"/>
          <p:cNvPicPr>
            <a:picLocks noChangeAspect="1"/>
          </p:cNvPicPr>
          <p:nvPr/>
        </p:nvPicPr>
        <p:blipFill>
          <a:blip r:embed="rId2"/>
          <a:stretch>
            <a:fillRect/>
          </a:stretch>
        </p:blipFill>
        <p:spPr>
          <a:xfrm>
            <a:off x="516655" y="1924704"/>
            <a:ext cx="3894838" cy="2056881"/>
          </a:xfrm>
          <a:prstGeom prst="rect">
            <a:avLst/>
          </a:prstGeom>
        </p:spPr>
      </p:pic>
      <p:pic>
        <p:nvPicPr>
          <p:cNvPr id="11" name="Picture 10"/>
          <p:cNvPicPr>
            <a:picLocks noChangeAspect="1"/>
          </p:cNvPicPr>
          <p:nvPr/>
        </p:nvPicPr>
        <p:blipFill>
          <a:blip r:embed="rId3"/>
          <a:stretch>
            <a:fillRect/>
          </a:stretch>
        </p:blipFill>
        <p:spPr>
          <a:xfrm>
            <a:off x="4709956" y="1924704"/>
            <a:ext cx="3620887" cy="2056881"/>
          </a:xfrm>
          <a:prstGeom prst="rect">
            <a:avLst/>
          </a:prstGeom>
        </p:spPr>
      </p:pic>
      <p:pic>
        <p:nvPicPr>
          <p:cNvPr id="12" name="Picture 11"/>
          <p:cNvPicPr>
            <a:picLocks noChangeAspect="1"/>
          </p:cNvPicPr>
          <p:nvPr/>
        </p:nvPicPr>
        <p:blipFill>
          <a:blip r:embed="rId4"/>
          <a:stretch>
            <a:fillRect/>
          </a:stretch>
        </p:blipFill>
        <p:spPr>
          <a:xfrm>
            <a:off x="516655" y="4247199"/>
            <a:ext cx="3894838" cy="2152312"/>
          </a:xfrm>
          <a:prstGeom prst="rect">
            <a:avLst/>
          </a:prstGeom>
        </p:spPr>
      </p:pic>
      <p:pic>
        <p:nvPicPr>
          <p:cNvPr id="4" name="Picture 3"/>
          <p:cNvPicPr>
            <a:picLocks noChangeAspect="1"/>
          </p:cNvPicPr>
          <p:nvPr/>
        </p:nvPicPr>
        <p:blipFill>
          <a:blip r:embed="rId5"/>
          <a:stretch>
            <a:fillRect/>
          </a:stretch>
        </p:blipFill>
        <p:spPr>
          <a:xfrm>
            <a:off x="4572000" y="4247199"/>
            <a:ext cx="3793787" cy="2152311"/>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417638"/>
          </a:xfrm>
        </p:spPr>
        <p:txBody>
          <a:bodyPr>
            <a:normAutofit/>
          </a:bodyPr>
          <a:lstStyle/>
          <a:p>
            <a:r>
              <a:rPr sz="2800" b="1" dirty="0"/>
              <a:t>Column</a:t>
            </a:r>
            <a:r>
              <a:rPr sz="2800" dirty="0"/>
              <a:t> </a:t>
            </a:r>
            <a:r>
              <a:rPr sz="2800" b="1" dirty="0"/>
              <a:t>Classification</a:t>
            </a:r>
          </a:p>
        </p:txBody>
      </p:sp>
      <p:sp>
        <p:nvSpPr>
          <p:cNvPr id="3" name="Content Placeholder 2"/>
          <p:cNvSpPr>
            <a:spLocks noGrp="1"/>
          </p:cNvSpPr>
          <p:nvPr>
            <p:ph idx="1"/>
          </p:nvPr>
        </p:nvSpPr>
        <p:spPr>
          <a:xfrm>
            <a:off x="457200" y="1600200"/>
            <a:ext cx="8229600" cy="4708525"/>
          </a:xfrm>
        </p:spPr>
        <p:txBody>
          <a:bodyPr/>
          <a:lstStyle/>
          <a:p>
            <a:pPr marL="0" indent="0">
              <a:buNone/>
            </a:pPr>
            <a:r>
              <a:rPr sz="1800" dirty="0" smtClean="0"/>
              <a:t>Categorical </a:t>
            </a:r>
            <a:r>
              <a:rPr sz="1800" dirty="0"/>
              <a:t>Columns: </a:t>
            </a:r>
            <a:r>
              <a:rPr lang="en-US" sz="1800" dirty="0" smtClean="0"/>
              <a:t>App, Category, Size, Type, Content Rating, Genres, Current </a:t>
            </a:r>
            <a:r>
              <a:rPr lang="en-US" sz="1800" dirty="0" err="1" smtClean="0"/>
              <a:t>Ver</a:t>
            </a:r>
            <a:r>
              <a:rPr lang="en-US" sz="1800" dirty="0" smtClean="0"/>
              <a:t>, Android </a:t>
            </a:r>
            <a:r>
              <a:rPr lang="en-US" sz="1800" dirty="0" err="1" smtClean="0"/>
              <a:t>Ver</a:t>
            </a:r>
            <a:endParaRPr lang="en-US" sz="1800" dirty="0" smtClean="0"/>
          </a:p>
          <a:p>
            <a:pPr marL="0" indent="0">
              <a:buNone/>
            </a:pPr>
            <a:r>
              <a:rPr sz="1800" dirty="0" smtClean="0"/>
              <a:t>Continuous </a:t>
            </a:r>
            <a:r>
              <a:rPr sz="1800" dirty="0"/>
              <a:t>Columns: </a:t>
            </a:r>
            <a:r>
              <a:rPr lang="en-IN" sz="1800" dirty="0" err="1" smtClean="0"/>
              <a:t>date_added</a:t>
            </a:r>
            <a:r>
              <a:rPr lang="en-IN" sz="1800" dirty="0" smtClean="0"/>
              <a:t>,  </a:t>
            </a:r>
            <a:r>
              <a:rPr lang="en-IN" sz="1800" dirty="0" err="1" smtClean="0"/>
              <a:t>release_year</a:t>
            </a:r>
            <a:endParaRPr sz="1800" dirty="0"/>
          </a:p>
        </p:txBody>
      </p:sp>
      <p:pic>
        <p:nvPicPr>
          <p:cNvPr id="5" name="Picture 4"/>
          <p:cNvPicPr>
            <a:picLocks noChangeAspect="1"/>
          </p:cNvPicPr>
          <p:nvPr/>
        </p:nvPicPr>
        <p:blipFill>
          <a:blip r:embed="rId2"/>
          <a:stretch>
            <a:fillRect/>
          </a:stretch>
        </p:blipFill>
        <p:spPr>
          <a:xfrm>
            <a:off x="593678" y="2616129"/>
            <a:ext cx="4469642" cy="3692596"/>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87355"/>
          </a:xfrm>
        </p:spPr>
        <p:txBody>
          <a:bodyPr>
            <a:normAutofit/>
          </a:bodyPr>
          <a:lstStyle/>
          <a:p>
            <a:r>
              <a:rPr lang="en-US" sz="2800" b="1" dirty="0"/>
              <a:t>Distribution of Number of Apps by Category</a:t>
            </a:r>
            <a:endParaRPr sz="2800" b="1" dirty="0"/>
          </a:p>
        </p:txBody>
      </p:sp>
      <p:sp>
        <p:nvSpPr>
          <p:cNvPr id="3" name="Content Placeholder 2"/>
          <p:cNvSpPr>
            <a:spLocks noGrp="1"/>
          </p:cNvSpPr>
          <p:nvPr>
            <p:ph idx="1"/>
          </p:nvPr>
        </p:nvSpPr>
        <p:spPr>
          <a:xfrm>
            <a:off x="0" y="1187355"/>
            <a:ext cx="9144000" cy="5670645"/>
          </a:xfrm>
        </p:spPr>
        <p:txBody>
          <a:bodyPr>
            <a:normAutofit/>
          </a:bodyPr>
          <a:lstStyle/>
          <a:p>
            <a:r>
              <a:rPr sz="1800" dirty="0" smtClean="0"/>
              <a:t>Chart</a:t>
            </a:r>
            <a:r>
              <a:rPr sz="1800" dirty="0"/>
              <a:t>: </a:t>
            </a:r>
            <a:r>
              <a:rPr lang="en-US" sz="1800" dirty="0"/>
              <a:t>Column chart showing the number of apps by category</a:t>
            </a:r>
            <a:r>
              <a:rPr lang="en-US" sz="1800" dirty="0" smtClean="0"/>
              <a:t>.</a:t>
            </a:r>
          </a:p>
          <a:p>
            <a:r>
              <a:rPr sz="1800" dirty="0" smtClean="0"/>
              <a:t>Observation</a:t>
            </a:r>
            <a:r>
              <a:rPr sz="1800" dirty="0"/>
              <a:t>: </a:t>
            </a:r>
            <a:r>
              <a:rPr lang="en-US" sz="1800" dirty="0"/>
              <a:t>The Family category contains the highest number of apps (1,717), followed by Game (1,074) and Tools (733</a:t>
            </a:r>
            <a:r>
              <a:rPr lang="en-US" sz="1800" dirty="0" smtClean="0"/>
              <a:t>).</a:t>
            </a:r>
            <a:endParaRPr sz="1800" dirty="0"/>
          </a:p>
        </p:txBody>
      </p:sp>
      <p:pic>
        <p:nvPicPr>
          <p:cNvPr id="5" name="Picture 4"/>
          <p:cNvPicPr>
            <a:picLocks noChangeAspect="1"/>
          </p:cNvPicPr>
          <p:nvPr/>
        </p:nvPicPr>
        <p:blipFill>
          <a:blip r:embed="rId2"/>
          <a:stretch>
            <a:fillRect/>
          </a:stretch>
        </p:blipFill>
        <p:spPr>
          <a:xfrm>
            <a:off x="399052" y="2129050"/>
            <a:ext cx="7727247" cy="4728949"/>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87355"/>
          </a:xfrm>
        </p:spPr>
        <p:txBody>
          <a:bodyPr>
            <a:normAutofit/>
          </a:bodyPr>
          <a:lstStyle/>
          <a:p>
            <a:r>
              <a:rPr lang="en-US" sz="2800" b="1" dirty="0"/>
              <a:t>Distribution of Number of Apps by Genre</a:t>
            </a:r>
            <a:endParaRPr sz="2800" b="1" dirty="0"/>
          </a:p>
        </p:txBody>
      </p:sp>
      <p:sp>
        <p:nvSpPr>
          <p:cNvPr id="3" name="Content Placeholder 2"/>
          <p:cNvSpPr>
            <a:spLocks noGrp="1"/>
          </p:cNvSpPr>
          <p:nvPr>
            <p:ph idx="1"/>
          </p:nvPr>
        </p:nvSpPr>
        <p:spPr>
          <a:xfrm>
            <a:off x="0" y="1187355"/>
            <a:ext cx="9144000" cy="5670645"/>
          </a:xfrm>
        </p:spPr>
        <p:txBody>
          <a:bodyPr>
            <a:normAutofit/>
          </a:bodyPr>
          <a:lstStyle/>
          <a:p>
            <a:r>
              <a:rPr sz="1800" dirty="0" smtClean="0"/>
              <a:t>Chart</a:t>
            </a:r>
            <a:r>
              <a:rPr sz="1800" dirty="0"/>
              <a:t>: </a:t>
            </a:r>
            <a:r>
              <a:rPr lang="en-US" sz="1800" dirty="0"/>
              <a:t>Column chart showing the number of apps by genre</a:t>
            </a:r>
            <a:r>
              <a:rPr lang="en-US" sz="1800" dirty="0" smtClean="0"/>
              <a:t>.</a:t>
            </a:r>
          </a:p>
          <a:p>
            <a:r>
              <a:rPr sz="1800" dirty="0" smtClean="0"/>
              <a:t>Observation</a:t>
            </a:r>
            <a:r>
              <a:rPr sz="1800" dirty="0"/>
              <a:t>: </a:t>
            </a:r>
            <a:r>
              <a:rPr lang="en-US" sz="1800" dirty="0"/>
              <a:t>The Tools genre has the highest number of </a:t>
            </a:r>
            <a:r>
              <a:rPr lang="en-US" sz="1800" dirty="0" smtClean="0"/>
              <a:t>apps(732), </a:t>
            </a:r>
            <a:r>
              <a:rPr lang="en-US" sz="1800" dirty="0"/>
              <a:t>followed by </a:t>
            </a:r>
            <a:r>
              <a:rPr lang="en-US" sz="1800" dirty="0" smtClean="0"/>
              <a:t>Entertainment(498) </a:t>
            </a:r>
            <a:r>
              <a:rPr lang="en-US" sz="1800" dirty="0"/>
              <a:t>and </a:t>
            </a:r>
            <a:r>
              <a:rPr lang="en-US" sz="1800" dirty="0" smtClean="0"/>
              <a:t>Education(446).</a:t>
            </a:r>
            <a:endParaRPr sz="1800" dirty="0"/>
          </a:p>
        </p:txBody>
      </p:sp>
      <p:pic>
        <p:nvPicPr>
          <p:cNvPr id="4" name="Picture 3"/>
          <p:cNvPicPr>
            <a:picLocks noChangeAspect="1"/>
          </p:cNvPicPr>
          <p:nvPr/>
        </p:nvPicPr>
        <p:blipFill>
          <a:blip r:embed="rId2"/>
          <a:stretch>
            <a:fillRect/>
          </a:stretch>
        </p:blipFill>
        <p:spPr>
          <a:xfrm>
            <a:off x="375237" y="2374710"/>
            <a:ext cx="7690590" cy="4483290"/>
          </a:xfrm>
          <a:prstGeom prst="rect">
            <a:avLst/>
          </a:prstGeom>
        </p:spPr>
      </p:pic>
    </p:spTree>
    <p:extLst>
      <p:ext uri="{BB962C8B-B14F-4D97-AF65-F5344CB8AC3E}">
        <p14:creationId xmlns:p14="http://schemas.microsoft.com/office/powerpoint/2010/main" val="305278070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87355"/>
          </a:xfrm>
        </p:spPr>
        <p:txBody>
          <a:bodyPr>
            <a:normAutofit/>
          </a:bodyPr>
          <a:lstStyle/>
          <a:p>
            <a:r>
              <a:rPr lang="en-US" sz="2800" b="1" dirty="0"/>
              <a:t>Distribution of Top Genres by Install Count</a:t>
            </a:r>
            <a:endParaRPr sz="2800" b="1" dirty="0"/>
          </a:p>
        </p:txBody>
      </p:sp>
      <p:sp>
        <p:nvSpPr>
          <p:cNvPr id="3" name="Content Placeholder 2"/>
          <p:cNvSpPr>
            <a:spLocks noGrp="1"/>
          </p:cNvSpPr>
          <p:nvPr>
            <p:ph idx="1"/>
          </p:nvPr>
        </p:nvSpPr>
        <p:spPr>
          <a:xfrm>
            <a:off x="0" y="1187355"/>
            <a:ext cx="9144000" cy="5670645"/>
          </a:xfrm>
        </p:spPr>
        <p:txBody>
          <a:bodyPr>
            <a:normAutofit/>
          </a:bodyPr>
          <a:lstStyle/>
          <a:p>
            <a:r>
              <a:rPr sz="1800" dirty="0" smtClean="0"/>
              <a:t>Chart</a:t>
            </a:r>
            <a:r>
              <a:rPr sz="1800" dirty="0"/>
              <a:t>: </a:t>
            </a:r>
            <a:r>
              <a:rPr lang="en-US" sz="1800" dirty="0"/>
              <a:t>Column Chart (Install Count in Billions</a:t>
            </a:r>
            <a:r>
              <a:rPr lang="en-US" sz="1800" dirty="0" smtClean="0"/>
              <a:t>)</a:t>
            </a:r>
          </a:p>
          <a:p>
            <a:r>
              <a:rPr sz="1800" dirty="0" smtClean="0"/>
              <a:t>Observation</a:t>
            </a:r>
            <a:r>
              <a:rPr sz="1800" dirty="0"/>
              <a:t>: </a:t>
            </a:r>
            <a:r>
              <a:rPr lang="en-US" sz="1800" dirty="0"/>
              <a:t>The Communication genre has the highest install count (24.2 billion), followed by Social (12.5 billion) and Productivity (12.5 billion).</a:t>
            </a:r>
            <a:endParaRPr sz="1800" dirty="0"/>
          </a:p>
        </p:txBody>
      </p:sp>
      <p:pic>
        <p:nvPicPr>
          <p:cNvPr id="4" name="Picture 3"/>
          <p:cNvPicPr>
            <a:picLocks noChangeAspect="1"/>
          </p:cNvPicPr>
          <p:nvPr/>
        </p:nvPicPr>
        <p:blipFill>
          <a:blip r:embed="rId2"/>
          <a:stretch>
            <a:fillRect/>
          </a:stretch>
        </p:blipFill>
        <p:spPr>
          <a:xfrm>
            <a:off x="340540" y="2143124"/>
            <a:ext cx="7697991" cy="4714875"/>
          </a:xfrm>
          <a:prstGeom prst="rect">
            <a:avLst/>
          </a:prstGeom>
        </p:spPr>
      </p:pic>
    </p:spTree>
    <p:extLst>
      <p:ext uri="{BB962C8B-B14F-4D97-AF65-F5344CB8AC3E}">
        <p14:creationId xmlns:p14="http://schemas.microsoft.com/office/powerpoint/2010/main" val="390460811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9144000" cy="1460311"/>
          </a:xfrm>
        </p:spPr>
        <p:txBody>
          <a:bodyPr>
            <a:normAutofit/>
          </a:bodyPr>
          <a:lstStyle/>
          <a:p>
            <a:r>
              <a:rPr lang="en-US" sz="2800" b="1" dirty="0"/>
              <a:t>Distribution of Number of Apps by Content Rating</a:t>
            </a:r>
            <a:endParaRPr sz="2800" b="1" dirty="0"/>
          </a:p>
        </p:txBody>
      </p:sp>
      <p:sp>
        <p:nvSpPr>
          <p:cNvPr id="3" name="Content Placeholder 2"/>
          <p:cNvSpPr>
            <a:spLocks noGrp="1"/>
          </p:cNvSpPr>
          <p:nvPr>
            <p:ph idx="1"/>
          </p:nvPr>
        </p:nvSpPr>
        <p:spPr>
          <a:xfrm>
            <a:off x="0" y="1460310"/>
            <a:ext cx="9144000" cy="5397690"/>
          </a:xfrm>
        </p:spPr>
        <p:txBody>
          <a:bodyPr>
            <a:normAutofit/>
          </a:bodyPr>
          <a:lstStyle/>
          <a:p>
            <a:r>
              <a:rPr sz="1800" dirty="0" smtClean="0"/>
              <a:t>Chart</a:t>
            </a:r>
            <a:r>
              <a:rPr sz="1800" dirty="0"/>
              <a:t>: </a:t>
            </a:r>
            <a:r>
              <a:rPr lang="en-US" sz="1800" dirty="0"/>
              <a:t>Column chart showing the number of apps by content rating</a:t>
            </a:r>
            <a:r>
              <a:rPr lang="en-US" sz="1800" dirty="0" smtClean="0"/>
              <a:t>.</a:t>
            </a:r>
          </a:p>
          <a:p>
            <a:r>
              <a:rPr sz="1800" dirty="0" smtClean="0"/>
              <a:t>Observation: </a:t>
            </a:r>
            <a:r>
              <a:rPr lang="en-US" sz="1800" dirty="0"/>
              <a:t>The Everyone content rating has the highest number of apps (7,089), followed by Teen (1,022) and Mature 17+ (411).</a:t>
            </a:r>
            <a:endParaRPr sz="1800" dirty="0"/>
          </a:p>
        </p:txBody>
      </p:sp>
      <p:pic>
        <p:nvPicPr>
          <p:cNvPr id="6" name="Picture 5"/>
          <p:cNvPicPr>
            <a:picLocks noChangeAspect="1"/>
          </p:cNvPicPr>
          <p:nvPr/>
        </p:nvPicPr>
        <p:blipFill>
          <a:blip r:embed="rId2"/>
          <a:stretch>
            <a:fillRect/>
          </a:stretch>
        </p:blipFill>
        <p:spPr>
          <a:xfrm>
            <a:off x="427505" y="2409825"/>
            <a:ext cx="5392918" cy="4448175"/>
          </a:xfrm>
          <a:prstGeom prst="rect">
            <a:avLst/>
          </a:prstGeom>
        </p:spPr>
      </p:pic>
    </p:spTree>
    <p:extLst>
      <p:ext uri="{BB962C8B-B14F-4D97-AF65-F5344CB8AC3E}">
        <p14:creationId xmlns:p14="http://schemas.microsoft.com/office/powerpoint/2010/main" val="226240415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6412"/>
          </a:xfrm>
        </p:spPr>
        <p:txBody>
          <a:bodyPr>
            <a:normAutofit/>
          </a:bodyPr>
          <a:lstStyle/>
          <a:p>
            <a:r>
              <a:rPr sz="2800" b="1" dirty="0"/>
              <a:t>Word Cloud – </a:t>
            </a:r>
            <a:r>
              <a:rPr lang="en-IN" sz="2800" b="1" dirty="0"/>
              <a:t>App </a:t>
            </a:r>
            <a:r>
              <a:rPr lang="en-IN" sz="2800" b="1" dirty="0" smtClean="0"/>
              <a:t>Names</a:t>
            </a:r>
            <a:endParaRPr sz="2800" b="1" dirty="0"/>
          </a:p>
        </p:txBody>
      </p:sp>
      <p:sp>
        <p:nvSpPr>
          <p:cNvPr id="3" name="Content Placeholder 2"/>
          <p:cNvSpPr>
            <a:spLocks noGrp="1"/>
          </p:cNvSpPr>
          <p:nvPr>
            <p:ph idx="1"/>
          </p:nvPr>
        </p:nvSpPr>
        <p:spPr>
          <a:xfrm>
            <a:off x="0" y="996288"/>
            <a:ext cx="9144000" cy="5861712"/>
          </a:xfrm>
        </p:spPr>
        <p:txBody>
          <a:bodyPr>
            <a:normAutofit/>
          </a:bodyPr>
          <a:lstStyle/>
          <a:p>
            <a:r>
              <a:rPr sz="1800" dirty="0" smtClean="0"/>
              <a:t>Observation</a:t>
            </a:r>
            <a:r>
              <a:rPr sz="1800" dirty="0"/>
              <a:t>: </a:t>
            </a:r>
            <a:r>
              <a:rPr lang="en-US" sz="1800" dirty="0"/>
              <a:t>Common themes in app names include words like Game, Free, App, New, Pro, and Mobile.</a:t>
            </a:r>
            <a:endParaRPr sz="1800" dirty="0"/>
          </a:p>
        </p:txBody>
      </p:sp>
      <p:pic>
        <p:nvPicPr>
          <p:cNvPr id="5" name="Picture 4"/>
          <p:cNvPicPr>
            <a:picLocks noChangeAspect="1"/>
          </p:cNvPicPr>
          <p:nvPr/>
        </p:nvPicPr>
        <p:blipFill>
          <a:blip r:embed="rId2"/>
          <a:stretch>
            <a:fillRect/>
          </a:stretch>
        </p:blipFill>
        <p:spPr>
          <a:xfrm>
            <a:off x="714020" y="1801505"/>
            <a:ext cx="7251719" cy="4872250"/>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717</TotalTime>
  <Words>1429</Words>
  <Application>Microsoft Office PowerPoint</Application>
  <PresentationFormat>On-screen Show (4:3)</PresentationFormat>
  <Paragraphs>123</Paragraphs>
  <Slides>28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28</vt:i4>
      </vt:variant>
    </vt:vector>
  </HeadingPairs>
  <TitlesOfParts>
    <vt:vector size="31" baseType="lpstr">
      <vt:lpstr>Arial</vt:lpstr>
      <vt:lpstr>Calibri</vt:lpstr>
      <vt:lpstr>Office Theme</vt:lpstr>
      <vt:lpstr>Google Play Store App Rating Prediction Analysis</vt:lpstr>
      <vt:lpstr>Objective</vt:lpstr>
      <vt:lpstr>Dataset Overview</vt:lpstr>
      <vt:lpstr>Column Classification</vt:lpstr>
      <vt:lpstr>Distribution of Number of Apps by Category</vt:lpstr>
      <vt:lpstr>Distribution of Number of Apps by Genre</vt:lpstr>
      <vt:lpstr>Distribution of Top Genres by Install Count</vt:lpstr>
      <vt:lpstr>Distribution of Number of Apps by Content Rating</vt:lpstr>
      <vt:lpstr>Word Cloud – App Names</vt:lpstr>
      <vt:lpstr>Line Chart on Number of Apps by Ratings</vt:lpstr>
      <vt:lpstr>Free Apps vs. Paid Apps Distribution</vt:lpstr>
      <vt:lpstr>Distribution of Number of Installs by Category of Apps</vt:lpstr>
      <vt:lpstr>Distribution of Top 15 Categories with Most Reviews</vt:lpstr>
      <vt:lpstr>Distribution of Apps with the Most Reviews</vt:lpstr>
      <vt:lpstr>Distribution of Top 20 Apps by Individual Size</vt:lpstr>
      <vt:lpstr>Distribution of Categories with the Largest Average Size</vt:lpstr>
      <vt:lpstr>Distribution of Top 20 Apps by Individual Cost</vt:lpstr>
      <vt:lpstr>Distribution of Categories with the Largest Average Cost</vt:lpstr>
      <vt:lpstr>Relationship Between Price and Rating</vt:lpstr>
      <vt:lpstr>Content Rating vs. Rating</vt:lpstr>
      <vt:lpstr>Relationship Between Number of Reviews and Rating</vt:lpstr>
      <vt:lpstr>Distribution of Free and Paid Apps When App Rating is 5</vt:lpstr>
      <vt:lpstr>Machine learning</vt:lpstr>
      <vt:lpstr>Models</vt:lpstr>
      <vt:lpstr>Machine learning</vt:lpstr>
      <vt:lpstr>Models</vt:lpstr>
      <vt:lpstr>Models</vt:lpstr>
      <vt:lpstr>Final Observations &amp; Storyline</vt:lpstr>
    </vt:vector>
  </TitlesOfParts>
  <Manager/>
  <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Netflix Dataset Analysis</dc:title>
  <dc:subject/>
  <dc:creator>hp</dc:creator>
  <cp:keywords/>
  <dc:description>generated using python-pptx</dc:description>
  <cp:lastModifiedBy>Microsoft account</cp:lastModifiedBy>
  <cp:revision>76</cp:revision>
  <dcterms:created xsi:type="dcterms:W3CDTF">2013-01-27T09:14:16Z</dcterms:created>
  <dcterms:modified xsi:type="dcterms:W3CDTF">2025-05-20T04:55:41Z</dcterms:modified>
  <cp:category/>
</cp:coreProperties>
</file>