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4" r:id="rId9"/>
    <p:sldId id="265" r:id="rId10"/>
    <p:sldId id="284" r:id="rId11"/>
    <p:sldId id="267" r:id="rId12"/>
    <p:sldId id="270" r:id="rId13"/>
    <p:sldId id="285" r:id="rId14"/>
    <p:sldId id="272" r:id="rId15"/>
    <p:sldId id="286" r:id="rId16"/>
    <p:sldId id="287" r:id="rId17"/>
    <p:sldId id="288" r:id="rId18"/>
    <p:sldId id="276" r:id="rId19"/>
    <p:sldId id="277" r:id="rId20"/>
    <p:sldId id="278" r:id="rId21"/>
    <p:sldId id="289" r:id="rId22"/>
    <p:sldId id="280" r:id="rId23"/>
    <p:sldId id="290" r:id="rId24"/>
    <p:sldId id="291"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snapToObjects="1">
      <p:cViewPr>
        <p:scale>
          <a:sx n="70" d="100"/>
          <a:sy n="70" d="100"/>
        </p:scale>
        <p:origin x="139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08168-A6F7-4CCE-9576-552BEC523BD1}" type="datetimeFigureOut">
              <a:rPr lang="en-IN" smtClean="0"/>
              <a:t>01-06-2025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082AD-7BA1-4C94-A151-1F51487A8F7D}" type="slidenum">
              <a:rPr lang="en-IN" smtClean="0"/>
              <a:t>‹#›</a:t>
            </a:fld>
            <a:endParaRPr lang="en-IN"/>
          </a:p>
        </p:txBody>
      </p:sp>
    </p:spTree>
    <p:extLst>
      <p:ext uri="{BB962C8B-B14F-4D97-AF65-F5344CB8AC3E}">
        <p14:creationId xmlns:p14="http://schemas.microsoft.com/office/powerpoint/2010/main" val="89426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5082AD-7BA1-4C94-A151-1F51487A8F7D}" type="slidenum">
              <a:rPr lang="en-IN" smtClean="0"/>
              <a:t>12</a:t>
            </a:fld>
            <a:endParaRPr lang="en-IN"/>
          </a:p>
        </p:txBody>
      </p:sp>
    </p:spTree>
    <p:extLst>
      <p:ext uri="{BB962C8B-B14F-4D97-AF65-F5344CB8AC3E}">
        <p14:creationId xmlns:p14="http://schemas.microsoft.com/office/powerpoint/2010/main" val="180453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698543"/>
          </a:xfrm>
        </p:spPr>
        <p:txBody>
          <a:bodyPr/>
          <a:lstStyle/>
          <a:p>
            <a:r>
              <a:rPr lang="en-US" b="1" dirty="0"/>
              <a:t>Laptop Price Analysis &amp; Machine Learning</a:t>
            </a:r>
            <a:endParaRPr b="1" dirty="0"/>
          </a:p>
        </p:txBody>
      </p:sp>
      <p:sp>
        <p:nvSpPr>
          <p:cNvPr id="3" name="Subtitle 2"/>
          <p:cNvSpPr>
            <a:spLocks noGrp="1"/>
          </p:cNvSpPr>
          <p:nvPr>
            <p:ph type="subTitle" idx="1"/>
          </p:nvPr>
        </p:nvSpPr>
        <p:spPr>
          <a:xfrm>
            <a:off x="1371600" y="3084394"/>
            <a:ext cx="6400800" cy="1323833"/>
          </a:xfrm>
        </p:spPr>
        <p:txBody>
          <a:bodyPr>
            <a:noAutofit/>
          </a:bodyPr>
          <a:lstStyle/>
          <a:p>
            <a:r>
              <a:rPr lang="en-IN" dirty="0">
                <a:solidFill>
                  <a:schemeClr val="tx1"/>
                </a:solidFill>
              </a:rPr>
              <a:t>Exploratory Data Analysis | Regression &amp; Classification | ML Model</a:t>
            </a:r>
            <a:endParaRPr lang="en-IN" dirty="0">
              <a:solidFill>
                <a:schemeClr val="tx1"/>
              </a:solidFill>
            </a:endParaRPr>
          </a:p>
        </p:txBody>
      </p:sp>
      <p:sp>
        <p:nvSpPr>
          <p:cNvPr id="4" name="Subtitle 2"/>
          <p:cNvSpPr txBox="1">
            <a:spLocks/>
          </p:cNvSpPr>
          <p:nvPr/>
        </p:nvSpPr>
        <p:spPr>
          <a:xfrm>
            <a:off x="4476466" y="5745706"/>
            <a:ext cx="4667534" cy="111229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28299"/>
          </a:xfrm>
        </p:spPr>
        <p:txBody>
          <a:bodyPr>
            <a:normAutofit/>
          </a:bodyPr>
          <a:lstStyle/>
          <a:p>
            <a:r>
              <a:rPr lang="en-US" b="1" dirty="0"/>
              <a:t>Top GPU Brands in High-End Laptops</a:t>
            </a:r>
            <a:endParaRPr b="1" dirty="0"/>
          </a:p>
        </p:txBody>
      </p:sp>
      <p:sp>
        <p:nvSpPr>
          <p:cNvPr id="3" name="Content Placeholder 2"/>
          <p:cNvSpPr>
            <a:spLocks noGrp="1"/>
          </p:cNvSpPr>
          <p:nvPr>
            <p:ph idx="1"/>
          </p:nvPr>
        </p:nvSpPr>
        <p:spPr>
          <a:xfrm>
            <a:off x="0" y="1228299"/>
            <a:ext cx="9144000" cy="5629701"/>
          </a:xfrm>
        </p:spPr>
        <p:txBody>
          <a:bodyPr/>
          <a:lstStyle/>
          <a:p>
            <a:r>
              <a:rPr lang="en-US" sz="1800" dirty="0" smtClean="0"/>
              <a:t>Observation</a:t>
            </a:r>
            <a:r>
              <a:rPr lang="en-US" sz="1800" dirty="0"/>
              <a:t>: </a:t>
            </a:r>
            <a:r>
              <a:rPr lang="en-US" sz="1800" dirty="0"/>
              <a:t>Intel and </a:t>
            </a:r>
            <a:r>
              <a:rPr lang="en-US" sz="1800" dirty="0" err="1"/>
              <a:t>Nvidia</a:t>
            </a:r>
            <a:r>
              <a:rPr lang="en-US" sz="1800" dirty="0"/>
              <a:t> dominate the GPU market in high-end laptops, together accounting for over 94% of units. AMD holds a smaller share at just over 5</a:t>
            </a:r>
            <a:r>
              <a:rPr lang="en-US" sz="1800" dirty="0" smtClean="0"/>
              <a:t>%.</a:t>
            </a:r>
            <a:endParaRPr lang="en-US" dirty="0"/>
          </a:p>
        </p:txBody>
      </p:sp>
      <p:pic>
        <p:nvPicPr>
          <p:cNvPr id="5" name="Picture 4"/>
          <p:cNvPicPr>
            <a:picLocks noChangeAspect="1"/>
          </p:cNvPicPr>
          <p:nvPr/>
        </p:nvPicPr>
        <p:blipFill>
          <a:blip r:embed="rId2"/>
          <a:stretch>
            <a:fillRect/>
          </a:stretch>
        </p:blipFill>
        <p:spPr>
          <a:xfrm>
            <a:off x="326036" y="2733577"/>
            <a:ext cx="7781450" cy="2357037"/>
          </a:xfrm>
          <a:prstGeom prst="rect">
            <a:avLst/>
          </a:prstGeom>
        </p:spPr>
      </p:pic>
    </p:spTree>
    <p:extLst>
      <p:ext uri="{BB962C8B-B14F-4D97-AF65-F5344CB8AC3E}">
        <p14:creationId xmlns:p14="http://schemas.microsoft.com/office/powerpoint/2010/main" val="44938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6412"/>
          </a:xfrm>
        </p:spPr>
        <p:txBody>
          <a:bodyPr>
            <a:normAutofit fontScale="90000"/>
          </a:bodyPr>
          <a:lstStyle/>
          <a:p>
            <a:r>
              <a:rPr lang="en-US" b="1" dirty="0"/>
              <a:t>CPU Brand Distribution and Its Impact on Price</a:t>
            </a:r>
            <a:endParaRPr b="1" dirty="0"/>
          </a:p>
        </p:txBody>
      </p:sp>
      <p:sp>
        <p:nvSpPr>
          <p:cNvPr id="3" name="Content Placeholder 2"/>
          <p:cNvSpPr>
            <a:spLocks noGrp="1"/>
          </p:cNvSpPr>
          <p:nvPr>
            <p:ph idx="1"/>
          </p:nvPr>
        </p:nvSpPr>
        <p:spPr>
          <a:xfrm>
            <a:off x="0" y="1146413"/>
            <a:ext cx="9034818" cy="5711588"/>
          </a:xfrm>
        </p:spPr>
        <p:txBody>
          <a:bodyPr/>
          <a:lstStyle/>
          <a:p>
            <a:r>
              <a:rPr lang="en-US" sz="1800" dirty="0" smtClean="0"/>
              <a:t>Observation</a:t>
            </a:r>
            <a:r>
              <a:rPr lang="en-US" sz="1800" dirty="0"/>
              <a:t>: </a:t>
            </a:r>
            <a:r>
              <a:rPr lang="en-US" sz="1800" dirty="0"/>
              <a:t>Intel dominates the CPU market with over 95% share and commands the highest average laptop price (€1163.73). AMD, while more affordable (€560.99), holds a much smaller market </a:t>
            </a:r>
            <a:r>
              <a:rPr lang="en-US" sz="1800" dirty="0" smtClean="0"/>
              <a:t>share</a:t>
            </a:r>
            <a:r>
              <a:rPr lang="en-US" sz="1800" dirty="0" smtClean="0"/>
              <a:t>.</a:t>
            </a:r>
          </a:p>
          <a:p>
            <a:endParaRPr dirty="0"/>
          </a:p>
        </p:txBody>
      </p:sp>
      <p:pic>
        <p:nvPicPr>
          <p:cNvPr id="4" name="Picture 3"/>
          <p:cNvPicPr>
            <a:picLocks noChangeAspect="1"/>
          </p:cNvPicPr>
          <p:nvPr/>
        </p:nvPicPr>
        <p:blipFill>
          <a:blip r:embed="rId2"/>
          <a:stretch>
            <a:fillRect/>
          </a:stretch>
        </p:blipFill>
        <p:spPr>
          <a:xfrm>
            <a:off x="496224" y="2543150"/>
            <a:ext cx="5099357" cy="345596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fontScale="90000"/>
          </a:bodyPr>
          <a:lstStyle/>
          <a:p>
            <a:r>
              <a:rPr lang="en-US" b="1" dirty="0"/>
              <a:t>Correlation Between Screen Size and Price</a:t>
            </a:r>
            <a:endParaRPr b="1" dirty="0"/>
          </a:p>
        </p:txBody>
      </p:sp>
      <p:sp>
        <p:nvSpPr>
          <p:cNvPr id="3" name="Content Placeholder 2"/>
          <p:cNvSpPr>
            <a:spLocks noGrp="1"/>
          </p:cNvSpPr>
          <p:nvPr>
            <p:ph idx="1"/>
          </p:nvPr>
        </p:nvSpPr>
        <p:spPr>
          <a:xfrm>
            <a:off x="0" y="1160060"/>
            <a:ext cx="9144000" cy="5697940"/>
          </a:xfrm>
        </p:spPr>
        <p:txBody>
          <a:bodyPr>
            <a:normAutofit/>
          </a:bodyPr>
          <a:lstStyle/>
          <a:p>
            <a:r>
              <a:rPr sz="1800" dirty="0"/>
              <a:t>Chart: </a:t>
            </a:r>
            <a:r>
              <a:rPr lang="en-US" sz="1800" dirty="0"/>
              <a:t>Scatter plot with regression line showing correlation between Screen Size and </a:t>
            </a:r>
            <a:r>
              <a:rPr lang="en-US" sz="1800" dirty="0" smtClean="0"/>
              <a:t>Price</a:t>
            </a:r>
          </a:p>
          <a:p>
            <a:r>
              <a:rPr lang="en-US" sz="1800" dirty="0" smtClean="0"/>
              <a:t>Observation </a:t>
            </a:r>
            <a:r>
              <a:rPr sz="1800" dirty="0" smtClean="0"/>
              <a:t>: </a:t>
            </a:r>
            <a:r>
              <a:rPr lang="en-US" sz="1800" dirty="0"/>
              <a:t>There is a weak positive correlation between screen size and price — larger screens tend to cost slightly more, but screen size alone doesn't strongly explain price variation.</a:t>
            </a:r>
            <a:endParaRPr sz="1800" dirty="0"/>
          </a:p>
        </p:txBody>
      </p:sp>
      <p:pic>
        <p:nvPicPr>
          <p:cNvPr id="5" name="Picture 4"/>
          <p:cNvPicPr>
            <a:picLocks noChangeAspect="1"/>
          </p:cNvPicPr>
          <p:nvPr/>
        </p:nvPicPr>
        <p:blipFill>
          <a:blip r:embed="rId3"/>
          <a:stretch>
            <a:fillRect/>
          </a:stretch>
        </p:blipFill>
        <p:spPr>
          <a:xfrm>
            <a:off x="414897" y="2320120"/>
            <a:ext cx="7664578" cy="45378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37230"/>
          </a:xfrm>
        </p:spPr>
        <p:txBody>
          <a:bodyPr>
            <a:normAutofit fontScale="90000"/>
          </a:bodyPr>
          <a:lstStyle/>
          <a:p>
            <a:r>
              <a:rPr lang="en-US" b="1" dirty="0"/>
              <a:t>Relationship Between Laptop Weight and Cost</a:t>
            </a:r>
            <a:endParaRPr b="1" dirty="0"/>
          </a:p>
        </p:txBody>
      </p:sp>
      <p:sp>
        <p:nvSpPr>
          <p:cNvPr id="3" name="Content Placeholder 2"/>
          <p:cNvSpPr>
            <a:spLocks noGrp="1"/>
          </p:cNvSpPr>
          <p:nvPr>
            <p:ph idx="1"/>
          </p:nvPr>
        </p:nvSpPr>
        <p:spPr>
          <a:xfrm>
            <a:off x="0" y="1037232"/>
            <a:ext cx="9144000" cy="5820770"/>
          </a:xfrm>
        </p:spPr>
        <p:txBody>
          <a:bodyPr>
            <a:normAutofit/>
          </a:bodyPr>
          <a:lstStyle/>
          <a:p>
            <a:r>
              <a:rPr sz="1800" dirty="0"/>
              <a:t>Chart: </a:t>
            </a:r>
            <a:r>
              <a:rPr lang="en-US" sz="1800" dirty="0"/>
              <a:t>Scatter plot with regression line showing correlation between Laptop Weight </a:t>
            </a:r>
            <a:r>
              <a:rPr lang="en-US" sz="1800" dirty="0" smtClean="0"/>
              <a:t>and Price</a:t>
            </a:r>
          </a:p>
          <a:p>
            <a:r>
              <a:rPr lang="en-US" sz="1800" dirty="0" smtClean="0"/>
              <a:t>Observation </a:t>
            </a:r>
            <a:r>
              <a:rPr sz="1800" dirty="0" smtClean="0"/>
              <a:t>: </a:t>
            </a:r>
            <a:r>
              <a:rPr lang="en-US" sz="1800" dirty="0"/>
              <a:t>There is a weak positive correlation between laptop weight and price — heavier laptops tend to cost slightly more, but weight alone does not significantly explain price variation.</a:t>
            </a:r>
            <a:endParaRPr sz="1800" dirty="0"/>
          </a:p>
        </p:txBody>
      </p:sp>
      <p:pic>
        <p:nvPicPr>
          <p:cNvPr id="4" name="Picture 3"/>
          <p:cNvPicPr>
            <a:picLocks noChangeAspect="1"/>
          </p:cNvPicPr>
          <p:nvPr/>
        </p:nvPicPr>
        <p:blipFill>
          <a:blip r:embed="rId2"/>
          <a:stretch>
            <a:fillRect/>
          </a:stretch>
        </p:blipFill>
        <p:spPr>
          <a:xfrm>
            <a:off x="288316" y="2552130"/>
            <a:ext cx="7163361" cy="4277911"/>
          </a:xfrm>
          <a:prstGeom prst="rect">
            <a:avLst/>
          </a:prstGeom>
        </p:spPr>
      </p:pic>
    </p:spTree>
    <p:extLst>
      <p:ext uri="{BB962C8B-B14F-4D97-AF65-F5344CB8AC3E}">
        <p14:creationId xmlns:p14="http://schemas.microsoft.com/office/powerpoint/2010/main" val="275580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2764"/>
          </a:xfrm>
        </p:spPr>
        <p:txBody>
          <a:bodyPr>
            <a:normAutofit fontScale="90000"/>
          </a:bodyPr>
          <a:lstStyle/>
          <a:p>
            <a:r>
              <a:rPr lang="en-US" b="1" dirty="0"/>
              <a:t>How CPU Frequency Affects Laptop Price</a:t>
            </a:r>
            <a:endParaRPr b="1" dirty="0"/>
          </a:p>
        </p:txBody>
      </p:sp>
      <p:sp>
        <p:nvSpPr>
          <p:cNvPr id="3" name="Content Placeholder 2"/>
          <p:cNvSpPr>
            <a:spLocks noGrp="1"/>
          </p:cNvSpPr>
          <p:nvPr>
            <p:ph idx="1"/>
          </p:nvPr>
        </p:nvSpPr>
        <p:spPr>
          <a:xfrm>
            <a:off x="0" y="1132764"/>
            <a:ext cx="9144000" cy="5725236"/>
          </a:xfrm>
        </p:spPr>
        <p:txBody>
          <a:bodyPr>
            <a:normAutofit/>
          </a:bodyPr>
          <a:lstStyle/>
          <a:p>
            <a:pPr marL="0" indent="0">
              <a:buNone/>
            </a:pPr>
            <a:r>
              <a:rPr lang="en-IN" sz="1800" dirty="0"/>
              <a:t>• </a:t>
            </a:r>
            <a:r>
              <a:rPr lang="en-US" sz="1800" dirty="0" smtClean="0"/>
              <a:t>Chart</a:t>
            </a:r>
            <a:r>
              <a:rPr lang="en-US" sz="1800" dirty="0"/>
              <a:t>: Scatter plot with regression line showing correlation between CPU Frequency and </a:t>
            </a:r>
            <a:r>
              <a:rPr lang="en-US" sz="1800" dirty="0" smtClean="0"/>
              <a:t>Price</a:t>
            </a:r>
          </a:p>
          <a:p>
            <a:pPr marL="0" indent="0">
              <a:buNone/>
            </a:pPr>
            <a:r>
              <a:rPr sz="1800" dirty="0" smtClean="0"/>
              <a:t>• </a:t>
            </a:r>
            <a:r>
              <a:rPr sz="1800" dirty="0"/>
              <a:t>Observation: </a:t>
            </a:r>
            <a:r>
              <a:rPr lang="en-US" sz="1800" dirty="0"/>
              <a:t>There is a moderate positive correlation between CPU frequency (GHz) and laptop price. As CPU frequency increases, price tends to rise, suggesting that higher-performing processors are associated with more expensive laptops. However, CPU frequency alone does not fully explain price variation.</a:t>
            </a:r>
            <a:endParaRPr lang="en-US" sz="1800" dirty="0" smtClean="0"/>
          </a:p>
          <a:p>
            <a:pPr marL="0" indent="0">
              <a:buNone/>
            </a:pPr>
            <a:endParaRPr lang="en-US" sz="1800" dirty="0" smtClean="0"/>
          </a:p>
        </p:txBody>
      </p:sp>
      <p:pic>
        <p:nvPicPr>
          <p:cNvPr id="5" name="Picture 4"/>
          <p:cNvPicPr>
            <a:picLocks noChangeAspect="1"/>
          </p:cNvPicPr>
          <p:nvPr/>
        </p:nvPicPr>
        <p:blipFill>
          <a:blip r:embed="rId2"/>
          <a:stretch>
            <a:fillRect/>
          </a:stretch>
        </p:blipFill>
        <p:spPr>
          <a:xfrm>
            <a:off x="163774" y="2620370"/>
            <a:ext cx="7424381" cy="423762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a:bodyPr>
          <a:lstStyle/>
          <a:p>
            <a:r>
              <a:rPr lang="en-US" b="1" dirty="0" smtClean="0"/>
              <a:t>Effect </a:t>
            </a:r>
            <a:r>
              <a:rPr lang="en-US" b="1" dirty="0"/>
              <a:t>of RAM and Storage on Price</a:t>
            </a:r>
            <a:endParaRPr b="1" dirty="0"/>
          </a:p>
        </p:txBody>
      </p:sp>
      <p:sp>
        <p:nvSpPr>
          <p:cNvPr id="3" name="Content Placeholder 2"/>
          <p:cNvSpPr>
            <a:spLocks noGrp="1"/>
          </p:cNvSpPr>
          <p:nvPr>
            <p:ph idx="1"/>
          </p:nvPr>
        </p:nvSpPr>
        <p:spPr>
          <a:xfrm>
            <a:off x="0" y="1774208"/>
            <a:ext cx="9144000" cy="5083791"/>
          </a:xfrm>
        </p:spPr>
        <p:txBody>
          <a:bodyPr>
            <a:normAutofit/>
          </a:bodyPr>
          <a:lstStyle/>
          <a:p>
            <a:pPr marL="0" indent="0">
              <a:buNone/>
            </a:pPr>
            <a:r>
              <a:rPr sz="1800" dirty="0"/>
              <a:t>• Observation: </a:t>
            </a:r>
            <a:r>
              <a:rPr lang="en-US" sz="1800" dirty="0"/>
              <a:t>RAM has a strong positive impact on laptop price, while Primary Storage has a slight negative effect. The model explains about 56.7% of the price variation, indicating a moderate </a:t>
            </a:r>
            <a:r>
              <a:rPr lang="en-US" sz="1800" dirty="0" smtClean="0"/>
              <a:t>correlation.</a:t>
            </a:r>
            <a:endParaRPr lang="en-US" sz="1800" dirty="0" smtClean="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203231" y="2946466"/>
            <a:ext cx="8737538" cy="833965"/>
          </a:xfrm>
          <a:prstGeom prst="rect">
            <a:avLst/>
          </a:prstGeom>
        </p:spPr>
      </p:pic>
    </p:spTree>
    <p:extLst>
      <p:ext uri="{BB962C8B-B14F-4D97-AF65-F5344CB8AC3E}">
        <p14:creationId xmlns:p14="http://schemas.microsoft.com/office/powerpoint/2010/main" val="3316408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2322"/>
          </a:xfrm>
        </p:spPr>
        <p:txBody>
          <a:bodyPr>
            <a:normAutofit/>
          </a:bodyPr>
          <a:lstStyle/>
          <a:p>
            <a:r>
              <a:rPr lang="en-US" b="1" dirty="0"/>
              <a:t>High-Resolution Screens with Retina and IPS Displays</a:t>
            </a:r>
            <a:endParaRPr b="1" dirty="0"/>
          </a:p>
        </p:txBody>
      </p:sp>
      <p:sp>
        <p:nvSpPr>
          <p:cNvPr id="3" name="Content Placeholder 2"/>
          <p:cNvSpPr>
            <a:spLocks noGrp="1"/>
          </p:cNvSpPr>
          <p:nvPr>
            <p:ph idx="1"/>
          </p:nvPr>
        </p:nvSpPr>
        <p:spPr>
          <a:xfrm>
            <a:off x="0" y="1337481"/>
            <a:ext cx="9144000" cy="5520519"/>
          </a:xfrm>
        </p:spPr>
        <p:txBody>
          <a:bodyPr>
            <a:normAutofit/>
          </a:bodyPr>
          <a:lstStyle/>
          <a:p>
            <a:r>
              <a:rPr sz="1800" dirty="0" smtClean="0"/>
              <a:t>Chart: </a:t>
            </a:r>
            <a:r>
              <a:rPr lang="en-US" sz="1800" dirty="0"/>
              <a:t>The box plots and correlation analysis reveal insights into how Retina and IPS display technologies relate to screen resolution dimensions.</a:t>
            </a:r>
            <a:endParaRPr sz="1800" dirty="0" smtClean="0"/>
          </a:p>
          <a:p>
            <a:r>
              <a:rPr lang="en-US" sz="1800" dirty="0" smtClean="0"/>
              <a:t>Observation </a:t>
            </a:r>
            <a:r>
              <a:rPr sz="1800" dirty="0" smtClean="0"/>
              <a:t>: </a:t>
            </a:r>
            <a:r>
              <a:rPr lang="en-US" sz="1800" dirty="0"/>
              <a:t>Laptops with Retina and IPS displays generally have higher screen resolutions, as shown by wider screen dimensions in box plots. However, the correlation between screen width and height is not consistently very high, indicating variability in aspect ratios.</a:t>
            </a:r>
            <a:endParaRPr lang="en-US" sz="1800" dirty="0" smtClean="0"/>
          </a:p>
        </p:txBody>
      </p:sp>
      <p:pic>
        <p:nvPicPr>
          <p:cNvPr id="4" name="Picture 3"/>
          <p:cNvPicPr>
            <a:picLocks noChangeAspect="1"/>
          </p:cNvPicPr>
          <p:nvPr/>
        </p:nvPicPr>
        <p:blipFill>
          <a:blip r:embed="rId2"/>
          <a:stretch>
            <a:fillRect/>
          </a:stretch>
        </p:blipFill>
        <p:spPr>
          <a:xfrm>
            <a:off x="346017" y="2838734"/>
            <a:ext cx="7270619" cy="4019265"/>
          </a:xfrm>
          <a:prstGeom prst="rect">
            <a:avLst/>
          </a:prstGeom>
        </p:spPr>
      </p:pic>
    </p:spTree>
    <p:extLst>
      <p:ext uri="{BB962C8B-B14F-4D97-AF65-F5344CB8AC3E}">
        <p14:creationId xmlns:p14="http://schemas.microsoft.com/office/powerpoint/2010/main" val="1388204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fontScale="90000"/>
          </a:bodyPr>
          <a:lstStyle/>
          <a:p>
            <a:r>
              <a:rPr lang="en-US" b="1" dirty="0"/>
              <a:t>Top OS &amp; Type Combinations in Premium Laptops</a:t>
            </a:r>
            <a:endParaRPr b="1" dirty="0"/>
          </a:p>
        </p:txBody>
      </p:sp>
      <p:sp>
        <p:nvSpPr>
          <p:cNvPr id="3" name="Content Placeholder 2"/>
          <p:cNvSpPr>
            <a:spLocks noGrp="1"/>
          </p:cNvSpPr>
          <p:nvPr>
            <p:ph idx="1"/>
          </p:nvPr>
        </p:nvSpPr>
        <p:spPr>
          <a:xfrm>
            <a:off x="0" y="1078173"/>
            <a:ext cx="9144000" cy="5779827"/>
          </a:xfrm>
        </p:spPr>
        <p:txBody>
          <a:bodyPr>
            <a:normAutofit/>
          </a:bodyPr>
          <a:lstStyle/>
          <a:p>
            <a:r>
              <a:rPr lang="en-US" sz="1800" dirty="0" smtClean="0"/>
              <a:t>Observation </a:t>
            </a:r>
            <a:r>
              <a:rPr sz="1800" dirty="0" smtClean="0"/>
              <a:t>: </a:t>
            </a:r>
            <a:r>
              <a:rPr lang="en-US" sz="1800" dirty="0"/>
              <a:t>Premium laptops are mostly </a:t>
            </a:r>
            <a:r>
              <a:rPr lang="en-US" sz="1800" dirty="0" err="1"/>
              <a:t>Ultrabooks</a:t>
            </a:r>
            <a:r>
              <a:rPr lang="en-US" sz="1800" dirty="0"/>
              <a:t>, Workstations, and Gaming types paired with Windows 7/10 or </a:t>
            </a:r>
            <a:r>
              <a:rPr lang="en-US" sz="1800" dirty="0" err="1"/>
              <a:t>macOS</a:t>
            </a:r>
            <a:r>
              <a:rPr lang="en-US" sz="1800" dirty="0"/>
              <a:t>. Workstations with Windows and </a:t>
            </a:r>
            <a:r>
              <a:rPr lang="en-US" sz="1800" dirty="0" err="1"/>
              <a:t>Ultrabooks</a:t>
            </a:r>
            <a:r>
              <a:rPr lang="en-US" sz="1800" dirty="0"/>
              <a:t> with </a:t>
            </a:r>
            <a:r>
              <a:rPr lang="en-US" sz="1800" dirty="0" err="1"/>
              <a:t>macOS</a:t>
            </a:r>
            <a:r>
              <a:rPr lang="en-US" sz="1800" dirty="0"/>
              <a:t> or Windows have the highest average </a:t>
            </a:r>
            <a:r>
              <a:rPr lang="en-US" sz="1800" dirty="0" smtClean="0"/>
              <a:t>prices.</a:t>
            </a:r>
            <a:endParaRPr lang="en-US" sz="1800" dirty="0" smtClean="0"/>
          </a:p>
        </p:txBody>
      </p:sp>
      <p:pic>
        <p:nvPicPr>
          <p:cNvPr id="4" name="Picture 3"/>
          <p:cNvPicPr>
            <a:picLocks noChangeAspect="1"/>
          </p:cNvPicPr>
          <p:nvPr/>
        </p:nvPicPr>
        <p:blipFill>
          <a:blip r:embed="rId2"/>
          <a:stretch>
            <a:fillRect/>
          </a:stretch>
        </p:blipFill>
        <p:spPr>
          <a:xfrm>
            <a:off x="378402" y="2156346"/>
            <a:ext cx="6436891" cy="4585648"/>
          </a:xfrm>
          <a:prstGeom prst="rect">
            <a:avLst/>
          </a:prstGeom>
        </p:spPr>
      </p:pic>
    </p:spTree>
    <p:extLst>
      <p:ext uri="{BB962C8B-B14F-4D97-AF65-F5344CB8AC3E}">
        <p14:creationId xmlns:p14="http://schemas.microsoft.com/office/powerpoint/2010/main" val="2984878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8991"/>
          </a:xfrm>
        </p:spPr>
        <p:txBody>
          <a:bodyPr>
            <a:normAutofit/>
          </a:bodyPr>
          <a:lstStyle/>
          <a:p>
            <a:r>
              <a:rPr lang="en-US" sz="4000" b="1" dirty="0"/>
              <a:t>Price Impact of Touchscreen Laptops</a:t>
            </a:r>
            <a:endParaRPr b="1" dirty="0"/>
          </a:p>
        </p:txBody>
      </p:sp>
      <p:sp>
        <p:nvSpPr>
          <p:cNvPr id="3" name="Content Placeholder 2"/>
          <p:cNvSpPr>
            <a:spLocks noGrp="1"/>
          </p:cNvSpPr>
          <p:nvPr>
            <p:ph idx="1"/>
          </p:nvPr>
        </p:nvSpPr>
        <p:spPr>
          <a:xfrm>
            <a:off x="0" y="1091820"/>
            <a:ext cx="9144000" cy="5766179"/>
          </a:xfrm>
        </p:spPr>
        <p:txBody>
          <a:bodyPr>
            <a:normAutofit/>
          </a:bodyPr>
          <a:lstStyle/>
          <a:p>
            <a:r>
              <a:rPr lang="en-US" sz="1800" dirty="0" smtClean="0"/>
              <a:t>Observation </a:t>
            </a:r>
            <a:r>
              <a:rPr lang="en-US" sz="1800" dirty="0"/>
              <a:t>: </a:t>
            </a:r>
            <a:r>
              <a:rPr lang="en-US" sz="1800" dirty="0"/>
              <a:t>Touchscreen laptops have a significantly higher average price (€1453.12) compared to non-touchscreen models (€1079.94). Statistical evidence (t = 6.149, p = 0.0) confirms this price difference is highly </a:t>
            </a:r>
            <a:r>
              <a:rPr lang="en-US" sz="1800" dirty="0" smtClean="0"/>
              <a:t>significant.</a:t>
            </a:r>
            <a:endParaRPr lang="en-US" sz="1800" dirty="0" smtClean="0"/>
          </a:p>
          <a:p>
            <a:endParaRPr lang="en-US" sz="1800" dirty="0"/>
          </a:p>
          <a:p>
            <a:endParaRPr lang="en-US" sz="1800" dirty="0"/>
          </a:p>
        </p:txBody>
      </p:sp>
      <p:pic>
        <p:nvPicPr>
          <p:cNvPr id="5" name="Picture 4"/>
          <p:cNvPicPr>
            <a:picLocks noChangeAspect="1"/>
          </p:cNvPicPr>
          <p:nvPr/>
        </p:nvPicPr>
        <p:blipFill>
          <a:blip r:embed="rId2"/>
          <a:stretch>
            <a:fillRect/>
          </a:stretch>
        </p:blipFill>
        <p:spPr>
          <a:xfrm>
            <a:off x="178921" y="2206479"/>
            <a:ext cx="8786158" cy="17684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1003"/>
          </a:xfrm>
        </p:spPr>
        <p:txBody>
          <a:bodyPr>
            <a:normAutofit fontScale="90000"/>
          </a:bodyPr>
          <a:lstStyle/>
          <a:p>
            <a:r>
              <a:rPr lang="en-US" sz="4000" b="1" dirty="0"/>
              <a:t>Best RAM and Storage Combinations for Value per Euro</a:t>
            </a:r>
            <a:endParaRPr b="1" dirty="0"/>
          </a:p>
        </p:txBody>
      </p:sp>
      <p:sp>
        <p:nvSpPr>
          <p:cNvPr id="3" name="Content Placeholder 2"/>
          <p:cNvSpPr>
            <a:spLocks noGrp="1"/>
          </p:cNvSpPr>
          <p:nvPr>
            <p:ph idx="1"/>
          </p:nvPr>
        </p:nvSpPr>
        <p:spPr>
          <a:xfrm>
            <a:off x="0" y="1105468"/>
            <a:ext cx="9144000" cy="5752531"/>
          </a:xfrm>
        </p:spPr>
        <p:txBody>
          <a:bodyPr>
            <a:normAutofit/>
          </a:bodyPr>
          <a:lstStyle/>
          <a:p>
            <a:r>
              <a:rPr lang="en-US" sz="1800" dirty="0" smtClean="0"/>
              <a:t>Observation </a:t>
            </a:r>
            <a:r>
              <a:rPr lang="en-US" sz="1800" dirty="0"/>
              <a:t>: </a:t>
            </a:r>
            <a:r>
              <a:rPr lang="en-US" sz="1800" dirty="0"/>
              <a:t>Laptops with 8GB RAM and 2048GB (2TB) storage offer the best value per euro (value score: 3.81), followed by 6GB + 2TB (3.23) and 12GB + 2TB (2.37).Higher RAM and storage do not always guarantee better value — balance matters more than raw specs for price efficiency.</a:t>
            </a:r>
            <a:endParaRPr lang="en-US" sz="1800" dirty="0" smtClean="0"/>
          </a:p>
          <a:p>
            <a:endParaRPr lang="en-US" sz="1800" dirty="0" smtClean="0"/>
          </a:p>
        </p:txBody>
      </p:sp>
      <p:pic>
        <p:nvPicPr>
          <p:cNvPr id="5" name="Picture 4"/>
          <p:cNvPicPr>
            <a:picLocks noChangeAspect="1"/>
          </p:cNvPicPr>
          <p:nvPr/>
        </p:nvPicPr>
        <p:blipFill>
          <a:blip r:embed="rId2"/>
          <a:stretch>
            <a:fillRect/>
          </a:stretch>
        </p:blipFill>
        <p:spPr>
          <a:xfrm>
            <a:off x="413398" y="2306471"/>
            <a:ext cx="4622626" cy="458545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Objective</a:t>
            </a:r>
          </a:p>
        </p:txBody>
      </p:sp>
      <p:sp>
        <p:nvSpPr>
          <p:cNvPr id="3" name="Content Placeholder 2"/>
          <p:cNvSpPr>
            <a:spLocks noGrp="1"/>
          </p:cNvSpPr>
          <p:nvPr>
            <p:ph idx="1"/>
          </p:nvPr>
        </p:nvSpPr>
        <p:spPr/>
        <p:txBody>
          <a:bodyPr>
            <a:normAutofit/>
          </a:bodyPr>
          <a:lstStyle/>
          <a:p>
            <a:r>
              <a:rPr lang="en-US" sz="1800" dirty="0"/>
              <a:t>Perform exploratory data analysis (EDA) on laptop </a:t>
            </a:r>
            <a:r>
              <a:rPr lang="en-US" sz="1800" dirty="0" smtClean="0"/>
              <a:t>dataset</a:t>
            </a:r>
          </a:p>
          <a:p>
            <a:endParaRPr lang="en-US" sz="1800" dirty="0"/>
          </a:p>
          <a:p>
            <a:r>
              <a:rPr lang="en-US" sz="1800" dirty="0"/>
              <a:t>Understand how features like RAM, Storage, and Display influence </a:t>
            </a:r>
            <a:r>
              <a:rPr lang="en-US" sz="1800" dirty="0" smtClean="0"/>
              <a:t>pricing</a:t>
            </a:r>
          </a:p>
          <a:p>
            <a:endParaRPr lang="en-US" sz="1800" dirty="0"/>
          </a:p>
          <a:p>
            <a:r>
              <a:rPr lang="en-US" sz="1800" dirty="0"/>
              <a:t>Build machine learning models to predict price and classify price </a:t>
            </a:r>
            <a:r>
              <a:rPr lang="en-US" sz="1800" dirty="0" smtClean="0"/>
              <a:t>categories</a:t>
            </a:r>
          </a:p>
          <a:p>
            <a:endParaRPr lang="en-US" sz="1800" dirty="0"/>
          </a:p>
          <a:p>
            <a:r>
              <a:rPr lang="en-US" sz="1800" dirty="0"/>
              <a:t>Visualize key insights using graphs and statistical tests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IN" b="1" dirty="0"/>
              <a:t>Machine Learning </a:t>
            </a:r>
            <a:r>
              <a:rPr lang="en-IN" b="1" dirty="0" smtClean="0"/>
              <a:t>– Feature engineering</a:t>
            </a:r>
            <a:endParaRPr b="1" dirty="0"/>
          </a:p>
        </p:txBody>
      </p:sp>
      <p:sp>
        <p:nvSpPr>
          <p:cNvPr id="3" name="Content Placeholder 2"/>
          <p:cNvSpPr>
            <a:spLocks noGrp="1"/>
          </p:cNvSpPr>
          <p:nvPr>
            <p:ph idx="1"/>
          </p:nvPr>
        </p:nvSpPr>
        <p:spPr>
          <a:xfrm>
            <a:off x="0" y="996288"/>
            <a:ext cx="9144000" cy="5861712"/>
          </a:xfrm>
        </p:spPr>
        <p:txBody>
          <a:bodyPr>
            <a:normAutofit/>
          </a:bodyPr>
          <a:lstStyle/>
          <a:p>
            <a:pPr marL="0" indent="0">
              <a:buNone/>
            </a:pPr>
            <a:endParaRPr sz="1800" dirty="0"/>
          </a:p>
        </p:txBody>
      </p:sp>
      <p:pic>
        <p:nvPicPr>
          <p:cNvPr id="5" name="Picture 4"/>
          <p:cNvPicPr>
            <a:picLocks noChangeAspect="1"/>
          </p:cNvPicPr>
          <p:nvPr/>
        </p:nvPicPr>
        <p:blipFill>
          <a:blip r:embed="rId2"/>
          <a:stretch>
            <a:fillRect/>
          </a:stretch>
        </p:blipFill>
        <p:spPr>
          <a:xfrm>
            <a:off x="0" y="1032171"/>
            <a:ext cx="6207039" cy="578994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US" sz="4000" b="1" dirty="0"/>
              <a:t>Random Forest Regression: Laptop Price Prediction</a:t>
            </a:r>
            <a:endParaRPr b="1" dirty="0"/>
          </a:p>
        </p:txBody>
      </p:sp>
      <p:sp>
        <p:nvSpPr>
          <p:cNvPr id="3" name="Content Placeholder 2"/>
          <p:cNvSpPr>
            <a:spLocks noGrp="1"/>
          </p:cNvSpPr>
          <p:nvPr>
            <p:ph idx="1"/>
          </p:nvPr>
        </p:nvSpPr>
        <p:spPr>
          <a:xfrm>
            <a:off x="0" y="996288"/>
            <a:ext cx="9144000" cy="5861712"/>
          </a:xfrm>
        </p:spPr>
        <p:txBody>
          <a:bodyPr>
            <a:normAutofit/>
          </a:bodyPr>
          <a:lstStyle/>
          <a:p>
            <a:r>
              <a:rPr sz="1800" dirty="0" smtClean="0"/>
              <a:t>Observation</a:t>
            </a:r>
            <a:r>
              <a:rPr sz="1800" dirty="0"/>
              <a:t>: </a:t>
            </a:r>
            <a:r>
              <a:rPr lang="en-US" sz="1800" dirty="0"/>
              <a:t>Random Forest Regression achieved high accuracy with R² = 0.85, explaining 85% of price </a:t>
            </a:r>
            <a:r>
              <a:rPr lang="en-US" sz="1800" dirty="0" err="1"/>
              <a:t>variation.Mean</a:t>
            </a:r>
            <a:r>
              <a:rPr lang="en-US" sz="1800" dirty="0"/>
              <a:t> Squared Error of ~78,798 indicates a reasonably good fit for predicting laptop prices.</a:t>
            </a:r>
            <a:endParaRPr lang="en-US" sz="1800" dirty="0" smtClean="0"/>
          </a:p>
          <a:p>
            <a:endParaRPr sz="1800" dirty="0"/>
          </a:p>
        </p:txBody>
      </p:sp>
      <p:pic>
        <p:nvPicPr>
          <p:cNvPr id="5" name="Picture 4"/>
          <p:cNvPicPr>
            <a:picLocks noChangeAspect="1"/>
          </p:cNvPicPr>
          <p:nvPr/>
        </p:nvPicPr>
        <p:blipFill>
          <a:blip r:embed="rId2"/>
          <a:stretch>
            <a:fillRect/>
          </a:stretch>
        </p:blipFill>
        <p:spPr>
          <a:xfrm>
            <a:off x="414817" y="1883391"/>
            <a:ext cx="4989696" cy="4451619"/>
          </a:xfrm>
          <a:prstGeom prst="rect">
            <a:avLst/>
          </a:prstGeom>
        </p:spPr>
      </p:pic>
    </p:spTree>
    <p:extLst>
      <p:ext uri="{BB962C8B-B14F-4D97-AF65-F5344CB8AC3E}">
        <p14:creationId xmlns:p14="http://schemas.microsoft.com/office/powerpoint/2010/main" val="2730375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a:bodyPr>
          <a:lstStyle/>
          <a:p>
            <a:r>
              <a:rPr lang="en-US" b="1" dirty="0"/>
              <a:t>Actual vs. Predicted Laptop Prices</a:t>
            </a:r>
            <a:endParaRPr b="1" dirty="0"/>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smtClean="0"/>
              <a:t>• </a:t>
            </a:r>
            <a:r>
              <a:rPr sz="1800" dirty="0"/>
              <a:t>Observation: </a:t>
            </a:r>
            <a:r>
              <a:rPr lang="en-US" sz="1800" dirty="0"/>
              <a:t>The scatter plot shows how closely the predicted prices match the actual laptop prices. Ideally, points should lie along the diagonal, indicating accurate predictions</a:t>
            </a:r>
            <a:r>
              <a:rPr lang="en-US" sz="1800" dirty="0" smtClean="0"/>
              <a:t>.</a:t>
            </a:r>
            <a:endParaRPr sz="1800" dirty="0"/>
          </a:p>
        </p:txBody>
      </p:sp>
      <p:pic>
        <p:nvPicPr>
          <p:cNvPr id="5" name="Picture 4"/>
          <p:cNvPicPr>
            <a:picLocks noChangeAspect="1"/>
          </p:cNvPicPr>
          <p:nvPr/>
        </p:nvPicPr>
        <p:blipFill>
          <a:blip r:embed="rId2"/>
          <a:stretch>
            <a:fillRect/>
          </a:stretch>
        </p:blipFill>
        <p:spPr>
          <a:xfrm>
            <a:off x="109198" y="2292824"/>
            <a:ext cx="6127346" cy="456517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US" b="1" dirty="0"/>
              <a:t>Most Influential Features in Random Forest Model</a:t>
            </a:r>
            <a:endParaRPr b="1" dirty="0"/>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smtClean="0"/>
              <a:t>• </a:t>
            </a:r>
            <a:r>
              <a:rPr sz="1800" dirty="0"/>
              <a:t>Observation: </a:t>
            </a:r>
            <a:r>
              <a:rPr lang="en-US" sz="1800" dirty="0"/>
              <a:t>RAM is the most influential feature in the model with an importance </a:t>
            </a:r>
            <a:r>
              <a:rPr lang="en-US" sz="1800" dirty="0" smtClean="0"/>
              <a:t>of 56%, </a:t>
            </a:r>
            <a:r>
              <a:rPr lang="en-US" sz="1800" dirty="0"/>
              <a:t>followed by Weight </a:t>
            </a:r>
            <a:r>
              <a:rPr lang="en-US" sz="1800" dirty="0" smtClean="0"/>
              <a:t>(13%) </a:t>
            </a:r>
            <a:r>
              <a:rPr lang="en-US" sz="1800" dirty="0"/>
              <a:t>and CPU Frequency </a:t>
            </a:r>
            <a:r>
              <a:rPr lang="en-US" sz="1800" dirty="0" smtClean="0"/>
              <a:t>(7%). </a:t>
            </a:r>
            <a:r>
              <a:rPr lang="en-US" sz="1800" dirty="0"/>
              <a:t>These features play a key role in predicting the target variable accurately</a:t>
            </a:r>
            <a:r>
              <a:rPr lang="en-US" sz="1800" dirty="0" smtClean="0"/>
              <a:t>.</a:t>
            </a:r>
            <a:endParaRPr sz="1800" dirty="0"/>
          </a:p>
        </p:txBody>
      </p:sp>
      <p:pic>
        <p:nvPicPr>
          <p:cNvPr id="4" name="Picture 3"/>
          <p:cNvPicPr>
            <a:picLocks noChangeAspect="1"/>
          </p:cNvPicPr>
          <p:nvPr/>
        </p:nvPicPr>
        <p:blipFill>
          <a:blip r:embed="rId2"/>
          <a:stretch>
            <a:fillRect/>
          </a:stretch>
        </p:blipFill>
        <p:spPr>
          <a:xfrm>
            <a:off x="-1" y="2292824"/>
            <a:ext cx="8248005" cy="4565176"/>
          </a:xfrm>
          <a:prstGeom prst="rect">
            <a:avLst/>
          </a:prstGeom>
        </p:spPr>
      </p:pic>
    </p:spTree>
    <p:extLst>
      <p:ext uri="{BB962C8B-B14F-4D97-AF65-F5344CB8AC3E}">
        <p14:creationId xmlns:p14="http://schemas.microsoft.com/office/powerpoint/2010/main" val="4171427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US" sz="4000" b="1" dirty="0"/>
              <a:t>Random Forest Classification: Price Category Prediction</a:t>
            </a:r>
            <a:endParaRPr b="1" dirty="0"/>
          </a:p>
        </p:txBody>
      </p:sp>
      <p:sp>
        <p:nvSpPr>
          <p:cNvPr id="3" name="Content Placeholder 2"/>
          <p:cNvSpPr>
            <a:spLocks noGrp="1"/>
          </p:cNvSpPr>
          <p:nvPr>
            <p:ph idx="1"/>
          </p:nvPr>
        </p:nvSpPr>
        <p:spPr>
          <a:xfrm>
            <a:off x="0" y="996288"/>
            <a:ext cx="9144000" cy="5861712"/>
          </a:xfrm>
        </p:spPr>
        <p:txBody>
          <a:bodyPr>
            <a:normAutofit/>
          </a:bodyPr>
          <a:lstStyle/>
          <a:p>
            <a:r>
              <a:rPr sz="1800" dirty="0" smtClean="0"/>
              <a:t>Observation</a:t>
            </a:r>
            <a:r>
              <a:rPr sz="1800" dirty="0"/>
              <a:t>: </a:t>
            </a:r>
            <a:r>
              <a:rPr lang="en-US" sz="1800" dirty="0"/>
              <a:t>Random Forest Classification predicted laptop price categories with 82.25% accuracy and 0.82 macro F1-score.Performance was balanced across all three price classes with minimal misclassification.</a:t>
            </a:r>
            <a:endParaRPr lang="en-US" sz="1800" dirty="0" smtClean="0"/>
          </a:p>
          <a:p>
            <a:endParaRPr sz="1800" dirty="0"/>
          </a:p>
        </p:txBody>
      </p:sp>
      <p:pic>
        <p:nvPicPr>
          <p:cNvPr id="4" name="Picture 3"/>
          <p:cNvPicPr>
            <a:picLocks noChangeAspect="1"/>
          </p:cNvPicPr>
          <p:nvPr/>
        </p:nvPicPr>
        <p:blipFill>
          <a:blip r:embed="rId2"/>
          <a:stretch>
            <a:fillRect/>
          </a:stretch>
        </p:blipFill>
        <p:spPr>
          <a:xfrm>
            <a:off x="423079" y="1991885"/>
            <a:ext cx="7028599" cy="4818348"/>
          </a:xfrm>
          <a:prstGeom prst="rect">
            <a:avLst/>
          </a:prstGeom>
        </p:spPr>
      </p:pic>
    </p:spTree>
    <p:extLst>
      <p:ext uri="{BB962C8B-B14F-4D97-AF65-F5344CB8AC3E}">
        <p14:creationId xmlns:p14="http://schemas.microsoft.com/office/powerpoint/2010/main" val="24182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0878"/>
          </a:xfrm>
        </p:spPr>
        <p:txBody>
          <a:bodyPr/>
          <a:lstStyle/>
          <a:p>
            <a:r>
              <a:rPr b="1" dirty="0"/>
              <a:t>Final </a:t>
            </a:r>
            <a:r>
              <a:rPr sz="4000" b="1" dirty="0"/>
              <a:t>Observations</a:t>
            </a:r>
            <a:r>
              <a:rPr b="1" dirty="0"/>
              <a:t> &amp; </a:t>
            </a:r>
            <a:r>
              <a:rPr b="1" dirty="0" smtClean="0"/>
              <a:t>Storyline</a:t>
            </a:r>
            <a:r>
              <a:rPr lang="en-US" b="1" dirty="0" smtClean="0"/>
              <a:t> (left)</a:t>
            </a:r>
            <a:endParaRPr b="1" dirty="0"/>
          </a:p>
        </p:txBody>
      </p:sp>
      <p:sp>
        <p:nvSpPr>
          <p:cNvPr id="3" name="Content Placeholder 2"/>
          <p:cNvSpPr>
            <a:spLocks noGrp="1"/>
          </p:cNvSpPr>
          <p:nvPr>
            <p:ph idx="1"/>
          </p:nvPr>
        </p:nvSpPr>
        <p:spPr>
          <a:xfrm>
            <a:off x="0" y="1050878"/>
            <a:ext cx="9144000" cy="5909480"/>
          </a:xfrm>
        </p:spPr>
        <p:txBody>
          <a:bodyPr>
            <a:normAutofit fontScale="85000" lnSpcReduction="20000"/>
          </a:bodyPr>
          <a:lstStyle/>
          <a:p>
            <a:r>
              <a:rPr lang="en-US" sz="2600" dirty="0" err="1"/>
              <a:t>Razer</a:t>
            </a:r>
            <a:r>
              <a:rPr lang="en-US" sz="2600" dirty="0"/>
              <a:t> laptops average €3346.14, positioning them at the top of the premium market. In contrast, Mediacom, Vero, and </a:t>
            </a:r>
            <a:r>
              <a:rPr lang="en-US" sz="2600" dirty="0" err="1"/>
              <a:t>Chuwi</a:t>
            </a:r>
            <a:r>
              <a:rPr lang="en-US" sz="2600" dirty="0"/>
              <a:t> offer entry-level models under €320. Gaming and Workstation laptops are the priciest types, while Netbooks and Notebooks remain the most affordable</a:t>
            </a:r>
            <a:r>
              <a:rPr lang="en-US" sz="2600" dirty="0"/>
              <a:t>.</a:t>
            </a:r>
          </a:p>
          <a:p>
            <a:r>
              <a:rPr lang="en-US" sz="2600" dirty="0"/>
              <a:t>RAM is the strongest price driver, with a 56% feature importance in prediction models. Laptops with 8GB RAM + 2TB storage offer the best value (score: 3.81), outperforming higher-spec options. Surprisingly, 240 GB storage shows a price spike despite mid-tier capacity</a:t>
            </a:r>
            <a:r>
              <a:rPr lang="en-US" sz="2600" dirty="0"/>
              <a:t>.</a:t>
            </a:r>
          </a:p>
          <a:p>
            <a:r>
              <a:rPr lang="en-US" sz="2600" dirty="0"/>
              <a:t>Retina displays boost average prices to €1657.85 vs. €1127.90 for non-Retina models (p = 0.0024). Touchscreen laptops also cost more on average (€1453.12 vs. €1079.94; p = 0.0). These premium features drive up manufacturing costs and consumer price points</a:t>
            </a:r>
            <a:r>
              <a:rPr lang="en-US" sz="2600" dirty="0"/>
              <a:t>.</a:t>
            </a:r>
          </a:p>
          <a:p>
            <a:r>
              <a:rPr lang="en-US" sz="2600" dirty="0"/>
              <a:t>Intel holds over 95% CPU share and dominates GPU use alongside </a:t>
            </a:r>
            <a:r>
              <a:rPr lang="en-US" sz="2600" dirty="0" err="1"/>
              <a:t>Nvidia</a:t>
            </a:r>
            <a:r>
              <a:rPr lang="en-US" sz="2600" dirty="0"/>
              <a:t> (combined 94%+). AMD trails in both markets, reflected in its lower average laptop price of €560.99. This shows a clear divide between high-performance and cost-effective computing segments</a:t>
            </a:r>
            <a:r>
              <a:rPr lang="en-US" sz="2600" dirty="0"/>
              <a:t>.</a:t>
            </a:r>
          </a:p>
          <a:p>
            <a:r>
              <a:rPr lang="en-US" sz="2600" dirty="0"/>
              <a:t>Random Forest Regression achieved R² = 0.85, with RAM, CPU frequency, and weight as top predictors. Screen size and weight show weak price correlation, highlighting their limited impact. Overall, balanced mid-range specs deliver the best value in a price-sensitive market.</a:t>
            </a:r>
          </a:p>
          <a:p>
            <a:pPr marL="0" indent="0" algn="ctr">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Dataset</a:t>
            </a:r>
            <a:r>
              <a:rPr sz="4000" dirty="0"/>
              <a:t> </a:t>
            </a:r>
            <a:r>
              <a:rPr sz="4000" b="1" dirty="0"/>
              <a:t>Overview</a:t>
            </a:r>
          </a:p>
        </p:txBody>
      </p:sp>
      <p:sp>
        <p:nvSpPr>
          <p:cNvPr id="3" name="Content Placeholder 2"/>
          <p:cNvSpPr>
            <a:spLocks noGrp="1"/>
          </p:cNvSpPr>
          <p:nvPr>
            <p:ph idx="1"/>
          </p:nvPr>
        </p:nvSpPr>
        <p:spPr>
          <a:xfrm>
            <a:off x="457200" y="1600200"/>
            <a:ext cx="7908587" cy="5257800"/>
          </a:xfrm>
        </p:spPr>
        <p:txBody>
          <a:bodyPr>
            <a:normAutofit/>
          </a:bodyPr>
          <a:lstStyle/>
          <a:p>
            <a:pPr marL="0" indent="0">
              <a:buNone/>
            </a:pPr>
            <a:r>
              <a:rPr sz="1800" dirty="0" smtClean="0"/>
              <a:t>Loaded </a:t>
            </a:r>
            <a:r>
              <a:rPr sz="1800" dirty="0"/>
              <a:t>using </a:t>
            </a:r>
            <a:r>
              <a:rPr sz="1800" dirty="0" smtClean="0"/>
              <a:t>pandas</a:t>
            </a:r>
            <a:r>
              <a:rPr lang="en-US" sz="1800" dirty="0" smtClean="0"/>
              <a:t>                                        </a:t>
            </a:r>
            <a:r>
              <a:rPr lang="en-IN" sz="1800" dirty="0" smtClean="0"/>
              <a:t>Duplicates removed</a:t>
            </a:r>
          </a:p>
          <a:p>
            <a:endParaRPr lang="en-US" sz="1800" dirty="0" smtClean="0"/>
          </a:p>
          <a:p>
            <a:endParaRPr lang="en-US" sz="1800" dirty="0" smtClean="0"/>
          </a:p>
          <a:p>
            <a:endParaRPr lang="en-US" sz="1800" dirty="0" smtClean="0"/>
          </a:p>
          <a:p>
            <a:endParaRPr lang="en-US" sz="1800" dirty="0" smtClean="0"/>
          </a:p>
          <a:p>
            <a:pPr marL="0" indent="0">
              <a:buNone/>
            </a:pPr>
            <a:endParaRPr sz="1800" dirty="0"/>
          </a:p>
          <a:p>
            <a:pPr marL="0" indent="0">
              <a:buNone/>
            </a:pPr>
            <a:r>
              <a:rPr lang="en-US" sz="1800" dirty="0" smtClean="0"/>
              <a:t>                                                                             Number </a:t>
            </a:r>
            <a:r>
              <a:rPr lang="en-US" sz="1800" dirty="0"/>
              <a:t>of rows and columns present</a:t>
            </a:r>
            <a:endParaRPr lang="en-US" sz="1800" dirty="0" smtClean="0"/>
          </a:p>
          <a:p>
            <a:pPr marL="0" indent="0">
              <a:buNone/>
            </a:pPr>
            <a:r>
              <a:rPr sz="1800" dirty="0" smtClean="0"/>
              <a:t>Missing values checked</a:t>
            </a:r>
            <a:endParaRPr lang="en-US" sz="1800" dirty="0" smtClean="0"/>
          </a:p>
          <a:p>
            <a:pPr marL="0" indent="0">
              <a:buNone/>
            </a:pPr>
            <a:endParaRPr lang="en-US" sz="1800" dirty="0" smtClean="0"/>
          </a:p>
          <a:p>
            <a:pPr marL="0" indent="0">
              <a:buNone/>
            </a:pPr>
            <a:r>
              <a:rPr lang="en-US" sz="1800" dirty="0" smtClean="0"/>
              <a:t>                                                                              </a:t>
            </a:r>
            <a:r>
              <a:rPr lang="en-US" sz="1800" dirty="0" smtClean="0"/>
              <a:t>head(5)</a:t>
            </a:r>
          </a:p>
          <a:p>
            <a:pPr marL="0" indent="0">
              <a:buNone/>
            </a:pPr>
            <a:endParaRPr lang="en-US" sz="1800" dirty="0" smtClean="0"/>
          </a:p>
          <a:p>
            <a:pPr marL="0" indent="0">
              <a:buNone/>
            </a:pPr>
            <a:endParaRPr lang="en-US" sz="1800" dirty="0" smtClean="0"/>
          </a:p>
          <a:p>
            <a:pPr marL="0" indent="0">
              <a:buNone/>
            </a:pPr>
            <a:endParaRPr lang="en-US" sz="1800" dirty="0"/>
          </a:p>
        </p:txBody>
      </p:sp>
      <p:pic>
        <p:nvPicPr>
          <p:cNvPr id="4" name="Picture 3"/>
          <p:cNvPicPr>
            <a:picLocks noChangeAspect="1"/>
          </p:cNvPicPr>
          <p:nvPr/>
        </p:nvPicPr>
        <p:blipFill>
          <a:blip r:embed="rId2"/>
          <a:stretch>
            <a:fillRect/>
          </a:stretch>
        </p:blipFill>
        <p:spPr>
          <a:xfrm>
            <a:off x="479014" y="1932716"/>
            <a:ext cx="3749152" cy="1965573"/>
          </a:xfrm>
          <a:prstGeom prst="rect">
            <a:avLst/>
          </a:prstGeom>
        </p:spPr>
      </p:pic>
      <p:pic>
        <p:nvPicPr>
          <p:cNvPr id="10" name="Picture 9"/>
          <p:cNvPicPr>
            <a:picLocks noChangeAspect="1"/>
          </p:cNvPicPr>
          <p:nvPr/>
        </p:nvPicPr>
        <p:blipFill>
          <a:blip r:embed="rId3"/>
          <a:stretch>
            <a:fillRect/>
          </a:stretch>
        </p:blipFill>
        <p:spPr>
          <a:xfrm>
            <a:off x="4616635" y="4926842"/>
            <a:ext cx="3749152" cy="1931158"/>
          </a:xfrm>
          <a:prstGeom prst="rect">
            <a:avLst/>
          </a:prstGeom>
        </p:spPr>
      </p:pic>
      <p:pic>
        <p:nvPicPr>
          <p:cNvPr id="11" name="Picture 10"/>
          <p:cNvPicPr>
            <a:picLocks noChangeAspect="1"/>
          </p:cNvPicPr>
          <p:nvPr/>
        </p:nvPicPr>
        <p:blipFill>
          <a:blip r:embed="rId4"/>
          <a:stretch>
            <a:fillRect/>
          </a:stretch>
        </p:blipFill>
        <p:spPr>
          <a:xfrm>
            <a:off x="457200" y="4230805"/>
            <a:ext cx="1486107" cy="2608845"/>
          </a:xfrm>
          <a:prstGeom prst="rect">
            <a:avLst/>
          </a:prstGeom>
        </p:spPr>
      </p:pic>
      <p:pic>
        <p:nvPicPr>
          <p:cNvPr id="12" name="Picture 11"/>
          <p:cNvPicPr>
            <a:picLocks noChangeAspect="1"/>
          </p:cNvPicPr>
          <p:nvPr/>
        </p:nvPicPr>
        <p:blipFill>
          <a:blip r:embed="rId5"/>
          <a:stretch>
            <a:fillRect/>
          </a:stretch>
        </p:blipFill>
        <p:spPr>
          <a:xfrm>
            <a:off x="4616635" y="1992278"/>
            <a:ext cx="3524742" cy="1351423"/>
          </a:xfrm>
          <a:prstGeom prst="rect">
            <a:avLst/>
          </a:prstGeom>
        </p:spPr>
      </p:pic>
      <p:pic>
        <p:nvPicPr>
          <p:cNvPr id="13" name="Picture 12"/>
          <p:cNvPicPr>
            <a:picLocks noChangeAspect="1"/>
          </p:cNvPicPr>
          <p:nvPr/>
        </p:nvPicPr>
        <p:blipFill>
          <a:blip r:embed="rId6"/>
          <a:stretch>
            <a:fillRect/>
          </a:stretch>
        </p:blipFill>
        <p:spPr>
          <a:xfrm>
            <a:off x="4572000" y="3915313"/>
            <a:ext cx="2572469" cy="63098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Column</a:t>
            </a:r>
            <a:r>
              <a:rPr sz="4000" dirty="0"/>
              <a:t> </a:t>
            </a:r>
            <a:r>
              <a:rPr sz="4000" b="1" dirty="0"/>
              <a:t>Classification</a:t>
            </a:r>
          </a:p>
        </p:txBody>
      </p:sp>
      <p:sp>
        <p:nvSpPr>
          <p:cNvPr id="3" name="Content Placeholder 2"/>
          <p:cNvSpPr>
            <a:spLocks noGrp="1"/>
          </p:cNvSpPr>
          <p:nvPr>
            <p:ph idx="1"/>
          </p:nvPr>
        </p:nvSpPr>
        <p:spPr/>
        <p:txBody>
          <a:bodyPr>
            <a:normAutofit/>
          </a:bodyPr>
          <a:lstStyle/>
          <a:p>
            <a:pPr marL="0" indent="0">
              <a:buNone/>
            </a:pPr>
            <a:r>
              <a:rPr sz="1800" dirty="0" smtClean="0"/>
              <a:t>Categorical </a:t>
            </a:r>
            <a:r>
              <a:rPr sz="1800" dirty="0"/>
              <a:t>Columns: </a:t>
            </a:r>
            <a:r>
              <a:rPr lang="en-US" sz="1800" dirty="0" smtClean="0"/>
              <a:t>Company, Product, </a:t>
            </a:r>
            <a:r>
              <a:rPr lang="en-US" sz="1800" dirty="0" err="1" smtClean="0"/>
              <a:t>TypeName</a:t>
            </a:r>
            <a:r>
              <a:rPr lang="en-US" sz="1800" dirty="0" smtClean="0"/>
              <a:t>, Ram, OS, Screen, </a:t>
            </a:r>
            <a:r>
              <a:rPr lang="en-US" sz="1800" dirty="0" err="1" smtClean="0"/>
              <a:t>ScreenW</a:t>
            </a:r>
            <a:r>
              <a:rPr lang="en-US" sz="1800" dirty="0" smtClean="0"/>
              <a:t>,</a:t>
            </a:r>
            <a:endParaRPr lang="en-US" sz="1800" dirty="0"/>
          </a:p>
          <a:p>
            <a:pPr marL="0" indent="0">
              <a:buNone/>
            </a:pPr>
            <a:r>
              <a:rPr lang="en-US" sz="1800" dirty="0"/>
              <a:t> </a:t>
            </a:r>
            <a:r>
              <a:rPr lang="en-US" sz="1800" dirty="0" err="1" smtClean="0"/>
              <a:t>ScreenH</a:t>
            </a:r>
            <a:r>
              <a:rPr lang="en-US" sz="1800" dirty="0" smtClean="0"/>
              <a:t>, Touchscreen, </a:t>
            </a:r>
            <a:r>
              <a:rPr lang="en-US" sz="1800" dirty="0" err="1" smtClean="0"/>
              <a:t>IPSpanel</a:t>
            </a:r>
            <a:r>
              <a:rPr lang="en-US" sz="1800" dirty="0" smtClean="0"/>
              <a:t>, </a:t>
            </a:r>
            <a:r>
              <a:rPr lang="en-US" sz="1800" dirty="0" err="1" smtClean="0"/>
              <a:t>RetinaDisplay</a:t>
            </a:r>
            <a:r>
              <a:rPr lang="en-US" sz="1800" dirty="0" smtClean="0"/>
              <a:t>, </a:t>
            </a:r>
            <a:r>
              <a:rPr lang="en-US" sz="1800" dirty="0" err="1" smtClean="0"/>
              <a:t>CPU_company</a:t>
            </a:r>
            <a:r>
              <a:rPr lang="en-US" sz="1800" dirty="0" smtClean="0"/>
              <a:t>, </a:t>
            </a:r>
            <a:r>
              <a:rPr lang="en-US" sz="1800" dirty="0" err="1" smtClean="0"/>
              <a:t>CPU_model</a:t>
            </a:r>
            <a:r>
              <a:rPr lang="en-US" sz="1800" dirty="0" smtClean="0"/>
              <a:t>,</a:t>
            </a:r>
          </a:p>
          <a:p>
            <a:pPr marL="0" indent="0">
              <a:buNone/>
            </a:pPr>
            <a:r>
              <a:rPr lang="en-US" sz="1800" dirty="0" err="1" smtClean="0"/>
              <a:t>PrimaryStorage</a:t>
            </a:r>
            <a:r>
              <a:rPr lang="en-US" sz="1800" dirty="0" smtClean="0"/>
              <a:t>, </a:t>
            </a:r>
            <a:r>
              <a:rPr lang="en-US" sz="1800" dirty="0" err="1" smtClean="0"/>
              <a:t>SecondaryStorage</a:t>
            </a:r>
            <a:r>
              <a:rPr lang="en-US" sz="1800" dirty="0" smtClean="0"/>
              <a:t>, </a:t>
            </a:r>
            <a:r>
              <a:rPr lang="en-US" sz="1800" dirty="0" err="1" smtClean="0"/>
              <a:t>PrimaryStorageType</a:t>
            </a:r>
            <a:r>
              <a:rPr lang="en-US" sz="1800" dirty="0" smtClean="0"/>
              <a:t>, </a:t>
            </a:r>
            <a:r>
              <a:rPr lang="en-US" sz="1800" dirty="0" err="1" smtClean="0"/>
              <a:t>SecondaryStorageType</a:t>
            </a:r>
            <a:r>
              <a:rPr lang="en-US" sz="1800" dirty="0" smtClean="0"/>
              <a:t>,</a:t>
            </a:r>
            <a:endParaRPr lang="en-US" sz="1800" dirty="0"/>
          </a:p>
          <a:p>
            <a:pPr marL="0" indent="0">
              <a:buNone/>
            </a:pPr>
            <a:r>
              <a:rPr lang="en-US" sz="1800" dirty="0"/>
              <a:t> </a:t>
            </a:r>
            <a:r>
              <a:rPr lang="en-US" sz="1800" dirty="0" err="1" smtClean="0"/>
              <a:t>GPU_company</a:t>
            </a:r>
            <a:endParaRPr lang="en-US" sz="1800" dirty="0" smtClean="0"/>
          </a:p>
          <a:p>
            <a:pPr marL="0" indent="0">
              <a:buNone/>
            </a:pPr>
            <a:endParaRPr lang="en-US" sz="1800" dirty="0"/>
          </a:p>
          <a:p>
            <a:pPr marL="0" indent="0">
              <a:buNone/>
            </a:pPr>
            <a:r>
              <a:rPr sz="1800" dirty="0" smtClean="0"/>
              <a:t>Continuous </a:t>
            </a:r>
            <a:r>
              <a:rPr sz="1800" dirty="0"/>
              <a:t>Columns: </a:t>
            </a:r>
            <a:r>
              <a:rPr lang="en-IN" sz="1800" dirty="0" smtClean="0"/>
              <a:t>Inches, Weight, </a:t>
            </a:r>
            <a:r>
              <a:rPr lang="en-IN" sz="1800" dirty="0" err="1" smtClean="0"/>
              <a:t>Price_euros</a:t>
            </a:r>
            <a:r>
              <a:rPr lang="en-IN" sz="1800" dirty="0" smtClean="0"/>
              <a:t>, </a:t>
            </a:r>
            <a:r>
              <a:rPr lang="en-IN" sz="1800" dirty="0" err="1" smtClean="0"/>
              <a:t>CPU_freq</a:t>
            </a:r>
            <a:endParaRPr lang="en-IN" sz="1800" dirty="0" smtClean="0"/>
          </a:p>
          <a:p>
            <a:pPr marL="0" indent="0">
              <a:buNone/>
            </a:pPr>
            <a:endParaRPr sz="1800" dirty="0"/>
          </a:p>
        </p:txBody>
      </p:sp>
      <p:pic>
        <p:nvPicPr>
          <p:cNvPr id="6" name="Picture 5"/>
          <p:cNvPicPr>
            <a:picLocks noChangeAspect="1"/>
          </p:cNvPicPr>
          <p:nvPr/>
        </p:nvPicPr>
        <p:blipFill>
          <a:blip r:embed="rId2"/>
          <a:stretch>
            <a:fillRect/>
          </a:stretch>
        </p:blipFill>
        <p:spPr>
          <a:xfrm>
            <a:off x="457200" y="3627675"/>
            <a:ext cx="3124200" cy="30779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a:bodyPr>
          <a:lstStyle/>
          <a:p>
            <a:r>
              <a:rPr lang="en-US" sz="4000" b="1" dirty="0"/>
              <a:t>Average Laptop Price (€) by Company</a:t>
            </a:r>
            <a:endParaRPr sz="4000" b="1" dirty="0"/>
          </a:p>
        </p:txBody>
      </p:sp>
      <p:sp>
        <p:nvSpPr>
          <p:cNvPr id="3" name="Content Placeholder 2"/>
          <p:cNvSpPr>
            <a:spLocks noGrp="1"/>
          </p:cNvSpPr>
          <p:nvPr>
            <p:ph idx="1"/>
          </p:nvPr>
        </p:nvSpPr>
        <p:spPr>
          <a:xfrm>
            <a:off x="0" y="1105469"/>
            <a:ext cx="9144000" cy="5752531"/>
          </a:xfrm>
        </p:spPr>
        <p:txBody>
          <a:bodyPr/>
          <a:lstStyle/>
          <a:p>
            <a:r>
              <a:rPr sz="1800" dirty="0" smtClean="0"/>
              <a:t>Observation</a:t>
            </a:r>
            <a:r>
              <a:rPr sz="1800" dirty="0"/>
              <a:t>: </a:t>
            </a:r>
            <a:r>
              <a:rPr lang="en-US" sz="1800" dirty="0" err="1"/>
              <a:t>Razer</a:t>
            </a:r>
            <a:r>
              <a:rPr lang="en-US" sz="1800" dirty="0"/>
              <a:t> laptops have the highest average price (€3346.14), indicating a premium positioning. In contrast, brands like Mediacom, Vero, and </a:t>
            </a:r>
            <a:r>
              <a:rPr lang="en-US" sz="1800" dirty="0" err="1"/>
              <a:t>Chuwi</a:t>
            </a:r>
            <a:r>
              <a:rPr lang="en-US" sz="1800" dirty="0"/>
              <a:t> offer the most budget-friendly options, averaging below €320.</a:t>
            </a:r>
            <a:endParaRPr lang="en-US" sz="1800" dirty="0" smtClean="0"/>
          </a:p>
        </p:txBody>
      </p:sp>
      <p:pic>
        <p:nvPicPr>
          <p:cNvPr id="5" name="Picture 4"/>
          <p:cNvPicPr>
            <a:picLocks noChangeAspect="1"/>
          </p:cNvPicPr>
          <p:nvPr/>
        </p:nvPicPr>
        <p:blipFill>
          <a:blip r:embed="rId2"/>
          <a:stretch>
            <a:fillRect/>
          </a:stretch>
        </p:blipFill>
        <p:spPr>
          <a:xfrm>
            <a:off x="239466" y="2017770"/>
            <a:ext cx="5249246" cy="430126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a:bodyPr>
          <a:lstStyle/>
          <a:p>
            <a:r>
              <a:rPr lang="en-US" sz="4000" b="1" dirty="0"/>
              <a:t>Average Price (€) by Laptop Type</a:t>
            </a:r>
            <a:endParaRPr sz="40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Observation</a:t>
            </a:r>
            <a:r>
              <a:rPr sz="1800" dirty="0"/>
              <a:t>: </a:t>
            </a:r>
            <a:r>
              <a:rPr lang="en-US" sz="1800" dirty="0"/>
              <a:t>Workstations and Gaming laptops command the highest average prices, reflecting their high-performance specifications. In contrast, Netbooks and Notebooks are the most affordable, catering to basic usage needs.</a:t>
            </a:r>
            <a:endParaRPr sz="1800" dirty="0"/>
          </a:p>
        </p:txBody>
      </p:sp>
      <p:pic>
        <p:nvPicPr>
          <p:cNvPr id="5" name="Picture 4"/>
          <p:cNvPicPr>
            <a:picLocks noChangeAspect="1"/>
          </p:cNvPicPr>
          <p:nvPr/>
        </p:nvPicPr>
        <p:blipFill>
          <a:blip r:embed="rId2"/>
          <a:stretch>
            <a:fillRect/>
          </a:stretch>
        </p:blipFill>
        <p:spPr>
          <a:xfrm>
            <a:off x="537611" y="2374710"/>
            <a:ext cx="5714694" cy="25657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fontScale="90000"/>
          </a:bodyPr>
          <a:lstStyle/>
          <a:p>
            <a:r>
              <a:rPr lang="en-US" sz="4000" b="1" dirty="0"/>
              <a:t>Combined Distribution: Type &amp; Brand vs. Average Price (€)</a:t>
            </a:r>
            <a:endParaRPr sz="4000" b="1" dirty="0"/>
          </a:p>
        </p:txBody>
      </p:sp>
      <p:sp>
        <p:nvSpPr>
          <p:cNvPr id="3" name="Content Placeholder 2"/>
          <p:cNvSpPr>
            <a:spLocks noGrp="1"/>
          </p:cNvSpPr>
          <p:nvPr>
            <p:ph idx="1"/>
          </p:nvPr>
        </p:nvSpPr>
        <p:spPr>
          <a:xfrm>
            <a:off x="0" y="1228298"/>
            <a:ext cx="9144000" cy="5629701"/>
          </a:xfrm>
        </p:spPr>
        <p:txBody>
          <a:bodyPr>
            <a:normAutofit/>
          </a:bodyPr>
          <a:lstStyle/>
          <a:p>
            <a:r>
              <a:rPr sz="1800" dirty="0" smtClean="0"/>
              <a:t>Observation</a:t>
            </a:r>
            <a:r>
              <a:rPr sz="1800" dirty="0"/>
              <a:t>: </a:t>
            </a:r>
            <a:r>
              <a:rPr lang="en-US" sz="1800" dirty="0"/>
              <a:t>2 in 1 Convertibles and Netbooks offer more affordable options, while Gaming laptops, especially from </a:t>
            </a:r>
            <a:r>
              <a:rPr lang="en-US" sz="1800" dirty="0" err="1"/>
              <a:t>Razer</a:t>
            </a:r>
            <a:r>
              <a:rPr lang="en-US" sz="1800" dirty="0"/>
              <a:t>, command significantly higher prices. </a:t>
            </a:r>
            <a:r>
              <a:rPr lang="en-US" sz="1800" dirty="0" err="1"/>
              <a:t>Ultrabooks</a:t>
            </a:r>
            <a:r>
              <a:rPr lang="en-US" sz="1800" dirty="0"/>
              <a:t> and Workstations consistently show premium pricing across brands, indicating their high-end features</a:t>
            </a:r>
            <a:r>
              <a:rPr lang="en-US" sz="1800" dirty="0" smtClean="0"/>
              <a:t>.</a:t>
            </a:r>
            <a:endParaRPr lang="en-US" sz="1800" dirty="0" smtClean="0"/>
          </a:p>
          <a:p>
            <a:endParaRPr sz="1800" dirty="0"/>
          </a:p>
        </p:txBody>
      </p:sp>
      <p:pic>
        <p:nvPicPr>
          <p:cNvPr id="4" name="Picture 3"/>
          <p:cNvPicPr>
            <a:picLocks noChangeAspect="1"/>
          </p:cNvPicPr>
          <p:nvPr/>
        </p:nvPicPr>
        <p:blipFill>
          <a:blip r:embed="rId2"/>
          <a:stretch>
            <a:fillRect/>
          </a:stretch>
        </p:blipFill>
        <p:spPr>
          <a:xfrm>
            <a:off x="478157" y="2347415"/>
            <a:ext cx="3820888" cy="451058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2639"/>
          </a:xfrm>
        </p:spPr>
        <p:txBody>
          <a:bodyPr>
            <a:normAutofit fontScale="90000"/>
          </a:bodyPr>
          <a:lstStyle/>
          <a:p>
            <a:r>
              <a:rPr lang="en-US" sz="4000" b="1" dirty="0"/>
              <a:t>Primary Storage Option Offering the Best Value</a:t>
            </a:r>
            <a:endParaRPr sz="4000" b="1" dirty="0"/>
          </a:p>
        </p:txBody>
      </p:sp>
      <p:sp>
        <p:nvSpPr>
          <p:cNvPr id="3" name="Content Placeholder 2"/>
          <p:cNvSpPr>
            <a:spLocks noGrp="1"/>
          </p:cNvSpPr>
          <p:nvPr>
            <p:ph idx="1"/>
          </p:nvPr>
        </p:nvSpPr>
        <p:spPr>
          <a:xfrm>
            <a:off x="0" y="1091821"/>
            <a:ext cx="9144000" cy="5766179"/>
          </a:xfrm>
        </p:spPr>
        <p:txBody>
          <a:bodyPr>
            <a:normAutofit/>
          </a:bodyPr>
          <a:lstStyle/>
          <a:p>
            <a:r>
              <a:rPr sz="1800" dirty="0" smtClean="0"/>
              <a:t>Chart: </a:t>
            </a:r>
            <a:r>
              <a:rPr lang="en-US" sz="1800" dirty="0"/>
              <a:t>Column chart of Average Laptop Price by Primary Storage Size (in Euros)</a:t>
            </a:r>
          </a:p>
          <a:p>
            <a:r>
              <a:rPr sz="1800" dirty="0" smtClean="0"/>
              <a:t>Observation</a:t>
            </a:r>
            <a:r>
              <a:rPr sz="1800" dirty="0"/>
              <a:t>: </a:t>
            </a:r>
            <a:r>
              <a:rPr lang="en-US" sz="1800" dirty="0"/>
              <a:t>Primary storage options with lower capacities (16–64 GB) offer the best value, having significantly lower average prices. Conversely, higher storage options like 240 GB and 512 GB are priced much higher, with 240 GB showing an unusually steep price spike</a:t>
            </a:r>
            <a:r>
              <a:rPr lang="en-US" sz="1800" dirty="0" smtClean="0"/>
              <a:t>.</a:t>
            </a:r>
            <a:endParaRPr lang="en-US" sz="1800" dirty="0" smtClean="0"/>
          </a:p>
          <a:p>
            <a:endParaRPr lang="en-US" sz="1800" dirty="0"/>
          </a:p>
        </p:txBody>
      </p:sp>
      <p:pic>
        <p:nvPicPr>
          <p:cNvPr id="5" name="Picture 4"/>
          <p:cNvPicPr>
            <a:picLocks noChangeAspect="1"/>
          </p:cNvPicPr>
          <p:nvPr/>
        </p:nvPicPr>
        <p:blipFill>
          <a:blip r:embed="rId2"/>
          <a:stretch>
            <a:fillRect/>
          </a:stretch>
        </p:blipFill>
        <p:spPr>
          <a:xfrm>
            <a:off x="481211" y="2384284"/>
            <a:ext cx="8391376" cy="44737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73707"/>
          </a:xfrm>
        </p:spPr>
        <p:txBody>
          <a:bodyPr>
            <a:normAutofit fontScale="90000"/>
          </a:bodyPr>
          <a:lstStyle/>
          <a:p>
            <a:r>
              <a:rPr lang="en-US" b="1" dirty="0"/>
              <a:t>Impact of Retina Display on Laptop Pricing</a:t>
            </a:r>
            <a:endParaRPr b="1" dirty="0"/>
          </a:p>
        </p:txBody>
      </p:sp>
      <p:sp>
        <p:nvSpPr>
          <p:cNvPr id="3" name="Content Placeholder 2"/>
          <p:cNvSpPr>
            <a:spLocks noGrp="1"/>
          </p:cNvSpPr>
          <p:nvPr>
            <p:ph idx="1"/>
          </p:nvPr>
        </p:nvSpPr>
        <p:spPr>
          <a:xfrm>
            <a:off x="0" y="1173708"/>
            <a:ext cx="9144000" cy="5684292"/>
          </a:xfrm>
        </p:spPr>
        <p:txBody>
          <a:bodyPr>
            <a:normAutofit/>
          </a:bodyPr>
          <a:lstStyle/>
          <a:p>
            <a:r>
              <a:rPr sz="1800" dirty="0" smtClean="0"/>
              <a:t>Observation: </a:t>
            </a:r>
            <a:r>
              <a:rPr lang="en-US" sz="1800" dirty="0"/>
              <a:t>Laptops with Retina Displays have a significantly higher average price (€1657.85) compared to non-Retina models (€1127.90). Statistical testing confirms this difference is significant (t = 3.569, p = 0.0024</a:t>
            </a:r>
            <a:r>
              <a:rPr lang="en-US" sz="1800" dirty="0" smtClean="0"/>
              <a:t>)</a:t>
            </a:r>
            <a:r>
              <a:rPr lang="en-US" sz="1800" dirty="0" smtClean="0"/>
              <a:t>.</a:t>
            </a:r>
          </a:p>
          <a:p>
            <a:endParaRPr sz="1800" dirty="0"/>
          </a:p>
        </p:txBody>
      </p:sp>
      <p:pic>
        <p:nvPicPr>
          <p:cNvPr id="4" name="Picture 3"/>
          <p:cNvPicPr>
            <a:picLocks noChangeAspect="1"/>
          </p:cNvPicPr>
          <p:nvPr/>
        </p:nvPicPr>
        <p:blipFill>
          <a:blip r:embed="rId2"/>
          <a:stretch>
            <a:fillRect/>
          </a:stretch>
        </p:blipFill>
        <p:spPr>
          <a:xfrm>
            <a:off x="329929" y="2717561"/>
            <a:ext cx="8052922" cy="15268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1354</Words>
  <Application>Microsoft Office PowerPoint</Application>
  <PresentationFormat>On-screen Show (4:3)</PresentationFormat>
  <Paragraphs>80</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Laptop Price Analysis &amp; Machine Learning</vt:lpstr>
      <vt:lpstr>Objective</vt:lpstr>
      <vt:lpstr>Dataset Overview</vt:lpstr>
      <vt:lpstr>Column Classification</vt:lpstr>
      <vt:lpstr>Average Laptop Price (€) by Company</vt:lpstr>
      <vt:lpstr>Average Price (€) by Laptop Type</vt:lpstr>
      <vt:lpstr>Combined Distribution: Type &amp; Brand vs. Average Price (€)</vt:lpstr>
      <vt:lpstr>Primary Storage Option Offering the Best Value</vt:lpstr>
      <vt:lpstr>Impact of Retina Display on Laptop Pricing</vt:lpstr>
      <vt:lpstr>Top GPU Brands in High-End Laptops</vt:lpstr>
      <vt:lpstr>CPU Brand Distribution and Its Impact on Price</vt:lpstr>
      <vt:lpstr>Correlation Between Screen Size and Price</vt:lpstr>
      <vt:lpstr>Relationship Between Laptop Weight and Cost</vt:lpstr>
      <vt:lpstr>How CPU Frequency Affects Laptop Price</vt:lpstr>
      <vt:lpstr>Effect of RAM and Storage on Price</vt:lpstr>
      <vt:lpstr>High-Resolution Screens with Retina and IPS Displays</vt:lpstr>
      <vt:lpstr>Top OS &amp; Type Combinations in Premium Laptops</vt:lpstr>
      <vt:lpstr>Price Impact of Touchscreen Laptops</vt:lpstr>
      <vt:lpstr>Best RAM and Storage Combinations for Value per Euro</vt:lpstr>
      <vt:lpstr>Machine Learning – Feature engineering</vt:lpstr>
      <vt:lpstr>Random Forest Regression: Laptop Price Prediction</vt:lpstr>
      <vt:lpstr>Actual vs. Predicted Laptop Prices</vt:lpstr>
      <vt:lpstr>Most Influential Features in Random Forest Model</vt:lpstr>
      <vt:lpstr>Random Forest Classification: Price Category Prediction</vt:lpstr>
      <vt:lpstr>Final Observations &amp; Storyline (left)</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 Analysis</dc:title>
  <dc:subject/>
  <dc:creator>hp</dc:creator>
  <cp:keywords/>
  <dc:description>generated using python-pptx</dc:description>
  <cp:lastModifiedBy>Microsoft account</cp:lastModifiedBy>
  <cp:revision>54</cp:revision>
  <dcterms:created xsi:type="dcterms:W3CDTF">2013-01-27T09:14:16Z</dcterms:created>
  <dcterms:modified xsi:type="dcterms:W3CDTF">2025-06-01T07:11:17Z</dcterms:modified>
  <cp:category/>
</cp:coreProperties>
</file>