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1" r:id="rId6"/>
    <p:sldId id="262" r:id="rId7"/>
    <p:sldId id="263" r:id="rId8"/>
    <p:sldId id="264" r:id="rId9"/>
    <p:sldId id="265" r:id="rId10"/>
    <p:sldId id="284" r:id="rId11"/>
    <p:sldId id="267" r:id="rId12"/>
    <p:sldId id="270" r:id="rId13"/>
    <p:sldId id="285" r:id="rId14"/>
    <p:sldId id="272" r:id="rId15"/>
    <p:sldId id="286" r:id="rId16"/>
    <p:sldId id="287" r:id="rId17"/>
    <p:sldId id="288" r:id="rId18"/>
    <p:sldId id="276" r:id="rId19"/>
    <p:sldId id="277" r:id="rId20"/>
    <p:sldId id="292" r:id="rId21"/>
    <p:sldId id="278" r:id="rId22"/>
    <p:sldId id="293" r:id="rId23"/>
    <p:sldId id="296" r:id="rId24"/>
    <p:sldId id="294" r:id="rId25"/>
    <p:sldId id="295" r:id="rId26"/>
    <p:sldId id="28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snapToObjects="1">
      <p:cViewPr>
        <p:scale>
          <a:sx n="70" d="100"/>
          <a:sy n="70" d="100"/>
        </p:scale>
        <p:origin x="139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08168-A6F7-4CCE-9576-552BEC523BD1}" type="datetimeFigureOut">
              <a:rPr lang="en-IN" smtClean="0"/>
              <a:t>02-06-2025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082AD-7BA1-4C94-A151-1F51487A8F7D}" type="slidenum">
              <a:rPr lang="en-IN" smtClean="0"/>
              <a:t>‹#›</a:t>
            </a:fld>
            <a:endParaRPr lang="en-IN"/>
          </a:p>
        </p:txBody>
      </p:sp>
    </p:spTree>
    <p:extLst>
      <p:ext uri="{BB962C8B-B14F-4D97-AF65-F5344CB8AC3E}">
        <p14:creationId xmlns:p14="http://schemas.microsoft.com/office/powerpoint/2010/main" val="89426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5082AD-7BA1-4C94-A151-1F51487A8F7D}" type="slidenum">
              <a:rPr lang="en-IN" smtClean="0"/>
              <a:t>12</a:t>
            </a:fld>
            <a:endParaRPr lang="en-IN"/>
          </a:p>
        </p:txBody>
      </p:sp>
    </p:spTree>
    <p:extLst>
      <p:ext uri="{BB962C8B-B14F-4D97-AF65-F5344CB8AC3E}">
        <p14:creationId xmlns:p14="http://schemas.microsoft.com/office/powerpoint/2010/main" val="1804535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698543"/>
          </a:xfrm>
        </p:spPr>
        <p:txBody>
          <a:bodyPr/>
          <a:lstStyle/>
          <a:p>
            <a:r>
              <a:rPr lang="en-US" b="1" dirty="0"/>
              <a:t>Drugs, Side Effects and Medical </a:t>
            </a:r>
            <a:r>
              <a:rPr lang="en-US" b="1" dirty="0" smtClean="0"/>
              <a:t>Condition Analysis </a:t>
            </a:r>
            <a:r>
              <a:rPr lang="en-US" b="1" dirty="0"/>
              <a:t>&amp; Machine Learning</a:t>
            </a:r>
            <a:endParaRPr b="1" dirty="0"/>
          </a:p>
        </p:txBody>
      </p:sp>
      <p:sp>
        <p:nvSpPr>
          <p:cNvPr id="3" name="Subtitle 2"/>
          <p:cNvSpPr>
            <a:spLocks noGrp="1"/>
          </p:cNvSpPr>
          <p:nvPr>
            <p:ph type="subTitle" idx="1"/>
          </p:nvPr>
        </p:nvSpPr>
        <p:spPr>
          <a:xfrm>
            <a:off x="1371600" y="3084394"/>
            <a:ext cx="6400800" cy="1323833"/>
          </a:xfrm>
        </p:spPr>
        <p:txBody>
          <a:bodyPr>
            <a:noAutofit/>
          </a:bodyPr>
          <a:lstStyle/>
          <a:p>
            <a:r>
              <a:rPr lang="en-IN" dirty="0">
                <a:solidFill>
                  <a:schemeClr val="tx1"/>
                </a:solidFill>
              </a:rPr>
              <a:t>Exploratory Data Analysis | Regression &amp; Classification | ML Model</a:t>
            </a:r>
          </a:p>
        </p:txBody>
      </p:sp>
      <p:sp>
        <p:nvSpPr>
          <p:cNvPr id="4" name="Subtitle 2"/>
          <p:cNvSpPr txBox="1">
            <a:spLocks/>
          </p:cNvSpPr>
          <p:nvPr/>
        </p:nvSpPr>
        <p:spPr>
          <a:xfrm>
            <a:off x="4476466" y="5745706"/>
            <a:ext cx="4667534" cy="1112293"/>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28299"/>
          </a:xfrm>
        </p:spPr>
        <p:txBody>
          <a:bodyPr>
            <a:normAutofit fontScale="90000"/>
          </a:bodyPr>
          <a:lstStyle/>
          <a:p>
            <a:r>
              <a:rPr lang="en-US" b="1" dirty="0"/>
              <a:t>Correlation Between Number of Reviews and User Rating</a:t>
            </a:r>
            <a:endParaRPr b="1" dirty="0"/>
          </a:p>
        </p:txBody>
      </p:sp>
      <p:sp>
        <p:nvSpPr>
          <p:cNvPr id="3" name="Content Placeholder 2"/>
          <p:cNvSpPr>
            <a:spLocks noGrp="1"/>
          </p:cNvSpPr>
          <p:nvPr>
            <p:ph idx="1"/>
          </p:nvPr>
        </p:nvSpPr>
        <p:spPr>
          <a:xfrm>
            <a:off x="0" y="1228299"/>
            <a:ext cx="9144000" cy="5629701"/>
          </a:xfrm>
        </p:spPr>
        <p:txBody>
          <a:bodyPr/>
          <a:lstStyle/>
          <a:p>
            <a:r>
              <a:rPr lang="en-US" sz="1800" dirty="0" smtClean="0"/>
              <a:t>Observation</a:t>
            </a:r>
            <a:r>
              <a:rPr lang="en-US" sz="1800" dirty="0"/>
              <a:t>: There is no significant correlation between the number of reviews and drug rating (R² = 0.002, p = 0.326</a:t>
            </a:r>
            <a:r>
              <a:rPr lang="en-US" sz="1800" dirty="0" smtClean="0"/>
              <a:t>). This </a:t>
            </a:r>
            <a:r>
              <a:rPr lang="en-US" sz="1800" dirty="0"/>
              <a:t>suggests that review volume does not meaningfully influence or reflect user ratings.</a:t>
            </a:r>
            <a:endParaRPr lang="en-US" dirty="0"/>
          </a:p>
        </p:txBody>
      </p:sp>
      <p:pic>
        <p:nvPicPr>
          <p:cNvPr id="4" name="Picture 3"/>
          <p:cNvPicPr>
            <a:picLocks noChangeAspect="1"/>
          </p:cNvPicPr>
          <p:nvPr/>
        </p:nvPicPr>
        <p:blipFill>
          <a:blip r:embed="rId2"/>
          <a:stretch>
            <a:fillRect/>
          </a:stretch>
        </p:blipFill>
        <p:spPr>
          <a:xfrm>
            <a:off x="399965" y="2141905"/>
            <a:ext cx="6691035" cy="4504555"/>
          </a:xfrm>
          <a:prstGeom prst="rect">
            <a:avLst/>
          </a:prstGeom>
        </p:spPr>
      </p:pic>
    </p:spTree>
    <p:extLst>
      <p:ext uri="{BB962C8B-B14F-4D97-AF65-F5344CB8AC3E}">
        <p14:creationId xmlns:p14="http://schemas.microsoft.com/office/powerpoint/2010/main" val="449387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46412"/>
          </a:xfrm>
        </p:spPr>
        <p:txBody>
          <a:bodyPr>
            <a:normAutofit fontScale="90000"/>
          </a:bodyPr>
          <a:lstStyle/>
          <a:p>
            <a:r>
              <a:rPr lang="en-US" b="1" dirty="0"/>
              <a:t>Distribution of Average Ratings by Prescription Type</a:t>
            </a:r>
            <a:endParaRPr b="1" dirty="0"/>
          </a:p>
        </p:txBody>
      </p:sp>
      <p:sp>
        <p:nvSpPr>
          <p:cNvPr id="3" name="Content Placeholder 2"/>
          <p:cNvSpPr>
            <a:spLocks noGrp="1"/>
          </p:cNvSpPr>
          <p:nvPr>
            <p:ph idx="1"/>
          </p:nvPr>
        </p:nvSpPr>
        <p:spPr>
          <a:xfrm>
            <a:off x="0" y="1146413"/>
            <a:ext cx="9034818" cy="5711588"/>
          </a:xfrm>
        </p:spPr>
        <p:txBody>
          <a:bodyPr/>
          <a:lstStyle/>
          <a:p>
            <a:r>
              <a:rPr lang="en-US" sz="1800" dirty="0" smtClean="0"/>
              <a:t>Observation</a:t>
            </a:r>
            <a:r>
              <a:rPr lang="en-US" sz="1800" dirty="0"/>
              <a:t>: </a:t>
            </a:r>
            <a:r>
              <a:rPr lang="en-US" sz="1800" dirty="0"/>
              <a:t>Drugs available as both Rx/OTC have the highest average rating (6.97), slightly outperforming Rx-only (6.84) and OTC-only (6.69) drugs</a:t>
            </a:r>
            <a:r>
              <a:rPr lang="en-US" sz="1800" dirty="0" smtClean="0"/>
              <a:t>. This </a:t>
            </a:r>
            <a:r>
              <a:rPr lang="en-US" sz="1800" dirty="0"/>
              <a:t>indicates that dual-availability drugs may offer a balance of accessibility and effectiveness, leading to higher user satisfaction.</a:t>
            </a:r>
            <a:endParaRPr dirty="0"/>
          </a:p>
        </p:txBody>
      </p:sp>
      <p:pic>
        <p:nvPicPr>
          <p:cNvPr id="4" name="Picture 3"/>
          <p:cNvPicPr>
            <a:picLocks noChangeAspect="1"/>
          </p:cNvPicPr>
          <p:nvPr/>
        </p:nvPicPr>
        <p:blipFill>
          <a:blip r:embed="rId2"/>
          <a:stretch>
            <a:fillRect/>
          </a:stretch>
        </p:blipFill>
        <p:spPr>
          <a:xfrm>
            <a:off x="525547" y="2838367"/>
            <a:ext cx="4340930" cy="169268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0060"/>
          </a:xfrm>
        </p:spPr>
        <p:txBody>
          <a:bodyPr>
            <a:normAutofit/>
          </a:bodyPr>
          <a:lstStyle/>
          <a:p>
            <a:r>
              <a:rPr lang="en-US" b="1" dirty="0" smtClean="0"/>
              <a:t>Top </a:t>
            </a:r>
            <a:r>
              <a:rPr lang="en-US" b="1" dirty="0"/>
              <a:t>5 Most Common Generic Drugs</a:t>
            </a:r>
            <a:endParaRPr b="1" dirty="0"/>
          </a:p>
        </p:txBody>
      </p:sp>
      <p:sp>
        <p:nvSpPr>
          <p:cNvPr id="3" name="Content Placeholder 2"/>
          <p:cNvSpPr>
            <a:spLocks noGrp="1"/>
          </p:cNvSpPr>
          <p:nvPr>
            <p:ph idx="1"/>
          </p:nvPr>
        </p:nvSpPr>
        <p:spPr>
          <a:xfrm>
            <a:off x="0" y="1160060"/>
            <a:ext cx="9144000" cy="5697940"/>
          </a:xfrm>
        </p:spPr>
        <p:txBody>
          <a:bodyPr>
            <a:normAutofit/>
          </a:bodyPr>
          <a:lstStyle/>
          <a:p>
            <a:r>
              <a:rPr lang="en-US" sz="1800" dirty="0" smtClean="0"/>
              <a:t>Observation </a:t>
            </a:r>
            <a:r>
              <a:rPr sz="1800" dirty="0" smtClean="0"/>
              <a:t>:</a:t>
            </a:r>
            <a:r>
              <a:rPr lang="en-US" sz="1800" dirty="0"/>
              <a:t> The top generic drugs include </a:t>
            </a:r>
            <a:r>
              <a:rPr lang="en-US" sz="1800" dirty="0" err="1"/>
              <a:t>Isotretinoin</a:t>
            </a:r>
            <a:r>
              <a:rPr lang="en-US" sz="1800" dirty="0"/>
              <a:t> (oral), Benzoyl Peroxide and Clindamycin (topical), </a:t>
            </a:r>
            <a:r>
              <a:rPr lang="en-US" sz="1800" dirty="0" err="1"/>
              <a:t>Pramlintide</a:t>
            </a:r>
            <a:r>
              <a:rPr lang="en-US" sz="1800" dirty="0"/>
              <a:t>, Metformin and </a:t>
            </a:r>
            <a:r>
              <a:rPr lang="en-US" sz="1800" dirty="0" err="1"/>
              <a:t>Sitagliptin</a:t>
            </a:r>
            <a:r>
              <a:rPr lang="en-US" sz="1800" dirty="0"/>
              <a:t>, and Diphenhydramine</a:t>
            </a:r>
            <a:r>
              <a:rPr lang="en-US" sz="1800" dirty="0" smtClean="0"/>
              <a:t>. These </a:t>
            </a:r>
            <a:r>
              <a:rPr lang="en-US" sz="1800" dirty="0"/>
              <a:t>drugs represent common treatments for conditions ranging from acne and diabetes to allergies and weight management.</a:t>
            </a:r>
            <a:endParaRPr sz="1800" dirty="0"/>
          </a:p>
        </p:txBody>
      </p:sp>
      <p:pic>
        <p:nvPicPr>
          <p:cNvPr id="4" name="Picture 3"/>
          <p:cNvPicPr>
            <a:picLocks noChangeAspect="1"/>
          </p:cNvPicPr>
          <p:nvPr/>
        </p:nvPicPr>
        <p:blipFill>
          <a:blip r:embed="rId3"/>
          <a:stretch>
            <a:fillRect/>
          </a:stretch>
        </p:blipFill>
        <p:spPr>
          <a:xfrm>
            <a:off x="310478" y="2585892"/>
            <a:ext cx="7496041" cy="373655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37230"/>
          </a:xfrm>
        </p:spPr>
        <p:txBody>
          <a:bodyPr>
            <a:normAutofit fontScale="90000"/>
          </a:bodyPr>
          <a:lstStyle/>
          <a:p>
            <a:r>
              <a:rPr lang="en-US" b="1" dirty="0"/>
              <a:t>Top 5 Most Common Brand-Name Drugs</a:t>
            </a:r>
            <a:endParaRPr b="1" dirty="0"/>
          </a:p>
        </p:txBody>
      </p:sp>
      <p:sp>
        <p:nvSpPr>
          <p:cNvPr id="3" name="Content Placeholder 2"/>
          <p:cNvSpPr>
            <a:spLocks noGrp="1"/>
          </p:cNvSpPr>
          <p:nvPr>
            <p:ph idx="1"/>
          </p:nvPr>
        </p:nvSpPr>
        <p:spPr>
          <a:xfrm>
            <a:off x="0" y="1037232"/>
            <a:ext cx="9144000" cy="5820770"/>
          </a:xfrm>
        </p:spPr>
        <p:txBody>
          <a:bodyPr>
            <a:normAutofit/>
          </a:bodyPr>
          <a:lstStyle/>
          <a:p>
            <a:r>
              <a:rPr lang="en-US" sz="1800" dirty="0" smtClean="0"/>
              <a:t>Observation </a:t>
            </a:r>
            <a:r>
              <a:rPr sz="1800" dirty="0" smtClean="0"/>
              <a:t>:</a:t>
            </a:r>
            <a:r>
              <a:rPr lang="en-US" sz="1800" dirty="0"/>
              <a:t> Among the top 5 most frequently occurring brand-name drugs, </a:t>
            </a:r>
            <a:r>
              <a:rPr lang="en-US" sz="1800" dirty="0" err="1"/>
              <a:t>Bronkaid</a:t>
            </a:r>
            <a:r>
              <a:rPr lang="en-US" sz="1800" dirty="0"/>
              <a:t>, Sudafed PE Severe Cold, and two other brands are each associated with 2 drugs, while the fifth brand group has 1 drug linked to </a:t>
            </a:r>
            <a:r>
              <a:rPr lang="en-US" sz="1800" dirty="0" smtClean="0"/>
              <a:t>it.</a:t>
            </a:r>
            <a:endParaRPr sz="1800" dirty="0"/>
          </a:p>
        </p:txBody>
      </p:sp>
      <p:pic>
        <p:nvPicPr>
          <p:cNvPr id="5" name="Picture 4"/>
          <p:cNvPicPr>
            <a:picLocks noChangeAspect="1"/>
          </p:cNvPicPr>
          <p:nvPr/>
        </p:nvPicPr>
        <p:blipFill>
          <a:blip r:embed="rId2"/>
          <a:stretch>
            <a:fillRect/>
          </a:stretch>
        </p:blipFill>
        <p:spPr>
          <a:xfrm>
            <a:off x="0" y="3057295"/>
            <a:ext cx="9144000" cy="3296110"/>
          </a:xfrm>
          <a:prstGeom prst="rect">
            <a:avLst/>
          </a:prstGeom>
        </p:spPr>
      </p:pic>
    </p:spTree>
    <p:extLst>
      <p:ext uri="{BB962C8B-B14F-4D97-AF65-F5344CB8AC3E}">
        <p14:creationId xmlns:p14="http://schemas.microsoft.com/office/powerpoint/2010/main" val="2755800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2764"/>
          </a:xfrm>
        </p:spPr>
        <p:txBody>
          <a:bodyPr>
            <a:normAutofit/>
          </a:bodyPr>
          <a:lstStyle/>
          <a:p>
            <a:r>
              <a:rPr lang="en-US" b="1" dirty="0"/>
              <a:t>Top 10 Most common drug classes</a:t>
            </a:r>
            <a:endParaRPr b="1" dirty="0"/>
          </a:p>
        </p:txBody>
      </p:sp>
      <p:sp>
        <p:nvSpPr>
          <p:cNvPr id="3" name="Content Placeholder 2"/>
          <p:cNvSpPr>
            <a:spLocks noGrp="1"/>
          </p:cNvSpPr>
          <p:nvPr>
            <p:ph idx="1"/>
          </p:nvPr>
        </p:nvSpPr>
        <p:spPr>
          <a:xfrm>
            <a:off x="0" y="1132764"/>
            <a:ext cx="9144000" cy="5725236"/>
          </a:xfrm>
        </p:spPr>
        <p:txBody>
          <a:bodyPr>
            <a:normAutofit/>
          </a:bodyPr>
          <a:lstStyle/>
          <a:p>
            <a:pPr marL="0" indent="0">
              <a:buNone/>
            </a:pPr>
            <a:r>
              <a:rPr sz="1800" dirty="0" smtClean="0"/>
              <a:t>• </a:t>
            </a:r>
            <a:r>
              <a:rPr sz="1800" dirty="0"/>
              <a:t>Observation</a:t>
            </a:r>
            <a:r>
              <a:rPr sz="1800" dirty="0" smtClean="0"/>
              <a:t>:</a:t>
            </a:r>
            <a:r>
              <a:rPr lang="en-US" sz="1800" dirty="0"/>
              <a:t> The most frequently occurring drug classes include Upper Respiratory Combinations, Insulin, Laxatives, </a:t>
            </a:r>
            <a:r>
              <a:rPr lang="en-US" sz="1800" dirty="0" err="1"/>
              <a:t>Antidiabetic</a:t>
            </a:r>
            <a:r>
              <a:rPr lang="en-US" sz="1800" dirty="0"/>
              <a:t> Combinations, and Topical Acne Agents. These reflect common treatment areas such as respiratory issues, diabetes management, gastrointestinal health, and dermatological conditions.</a:t>
            </a:r>
          </a:p>
          <a:p>
            <a:pPr marL="0" indent="0">
              <a:buNone/>
            </a:pPr>
            <a:endParaRPr lang="en-US" sz="1800" dirty="0" smtClean="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1" y="2674267"/>
            <a:ext cx="8050711" cy="404043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3833"/>
          </a:xfrm>
        </p:spPr>
        <p:txBody>
          <a:bodyPr>
            <a:normAutofit fontScale="90000"/>
          </a:bodyPr>
          <a:lstStyle/>
          <a:p>
            <a:r>
              <a:rPr lang="en-US" b="1" dirty="0"/>
              <a:t>Drug Count by Medical Condition (Low-Risk Pregnancy)</a:t>
            </a:r>
            <a:endParaRPr b="1" dirty="0"/>
          </a:p>
        </p:txBody>
      </p:sp>
      <p:sp>
        <p:nvSpPr>
          <p:cNvPr id="3" name="Content Placeholder 2"/>
          <p:cNvSpPr>
            <a:spLocks noGrp="1"/>
          </p:cNvSpPr>
          <p:nvPr>
            <p:ph idx="1"/>
          </p:nvPr>
        </p:nvSpPr>
        <p:spPr>
          <a:xfrm>
            <a:off x="0" y="1323834"/>
            <a:ext cx="9144000" cy="5534166"/>
          </a:xfrm>
        </p:spPr>
        <p:txBody>
          <a:bodyPr>
            <a:normAutofit/>
          </a:bodyPr>
          <a:lstStyle/>
          <a:p>
            <a:pPr marL="0" indent="0">
              <a:buNone/>
            </a:pPr>
            <a:r>
              <a:rPr sz="1800" dirty="0"/>
              <a:t>• </a:t>
            </a:r>
            <a:r>
              <a:rPr sz="1800" dirty="0" smtClean="0"/>
              <a:t>Observation:</a:t>
            </a:r>
            <a:r>
              <a:rPr lang="en-US" sz="1800" dirty="0" smtClean="0"/>
              <a:t> </a:t>
            </a:r>
            <a:r>
              <a:rPr lang="en-US" sz="1800" dirty="0" smtClean="0"/>
              <a:t>Diabetes </a:t>
            </a:r>
            <a:r>
              <a:rPr lang="en-US" sz="1800" dirty="0"/>
              <a:t>(Type 1 and Type 2) tops the list with the highest number of low-risk pregnancy drugs (12 each), followed by AIDS/HIV and </a:t>
            </a:r>
            <a:r>
              <a:rPr lang="en-US" sz="1800" dirty="0" err="1"/>
              <a:t>Hayfever</a:t>
            </a:r>
            <a:r>
              <a:rPr lang="en-US" sz="1800" dirty="0" smtClean="0"/>
              <a:t>. This </a:t>
            </a:r>
            <a:r>
              <a:rPr lang="en-US" sz="1800" dirty="0"/>
              <a:t>indicates a strong pharmaceutical focus on managing chronic and infectious conditions safely during </a:t>
            </a:r>
            <a:r>
              <a:rPr lang="en-US" sz="1800" dirty="0" smtClean="0"/>
              <a:t>pregnancy.</a:t>
            </a:r>
            <a:endParaRPr lang="en-US" sz="1800" dirty="0" smtClean="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1473958" y="2716494"/>
            <a:ext cx="4099672" cy="4141505"/>
          </a:xfrm>
          <a:prstGeom prst="rect">
            <a:avLst/>
          </a:prstGeom>
        </p:spPr>
      </p:pic>
    </p:spTree>
    <p:extLst>
      <p:ext uri="{BB962C8B-B14F-4D97-AF65-F5344CB8AC3E}">
        <p14:creationId xmlns:p14="http://schemas.microsoft.com/office/powerpoint/2010/main" val="3316408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2322"/>
          </a:xfrm>
        </p:spPr>
        <p:txBody>
          <a:bodyPr>
            <a:normAutofit/>
          </a:bodyPr>
          <a:lstStyle/>
          <a:p>
            <a:r>
              <a:rPr lang="en-US" b="1" dirty="0"/>
              <a:t>Drug Count by Medical Condition (High-Risk Pregnancy)</a:t>
            </a:r>
            <a:endParaRPr b="1" dirty="0"/>
          </a:p>
        </p:txBody>
      </p:sp>
      <p:sp>
        <p:nvSpPr>
          <p:cNvPr id="3" name="Content Placeholder 2"/>
          <p:cNvSpPr>
            <a:spLocks noGrp="1"/>
          </p:cNvSpPr>
          <p:nvPr>
            <p:ph idx="1"/>
          </p:nvPr>
        </p:nvSpPr>
        <p:spPr>
          <a:xfrm>
            <a:off x="0" y="1692322"/>
            <a:ext cx="9144000" cy="5165678"/>
          </a:xfrm>
        </p:spPr>
        <p:txBody>
          <a:bodyPr>
            <a:normAutofit/>
          </a:bodyPr>
          <a:lstStyle/>
          <a:p>
            <a:r>
              <a:rPr lang="en-US" sz="1800" dirty="0" smtClean="0"/>
              <a:t>Observation </a:t>
            </a:r>
            <a:r>
              <a:rPr sz="1800" dirty="0" smtClean="0"/>
              <a:t>:</a:t>
            </a:r>
            <a:r>
              <a:rPr lang="en-US" sz="1800" dirty="0" smtClean="0"/>
              <a:t> </a:t>
            </a:r>
            <a:r>
              <a:rPr lang="en-US" sz="1800" dirty="0" smtClean="0"/>
              <a:t>Hypertension </a:t>
            </a:r>
            <a:r>
              <a:rPr lang="en-US" sz="1800" dirty="0"/>
              <a:t>and Pain lead with the highest number of high-risk pregnancy drugs (22 and 21 respectively), followed by Acne, </a:t>
            </a:r>
            <a:r>
              <a:rPr lang="en-US" sz="1800" dirty="0" err="1"/>
              <a:t>Hayfever</a:t>
            </a:r>
            <a:r>
              <a:rPr lang="en-US" sz="1800" dirty="0"/>
              <a:t>, and ADHD</a:t>
            </a:r>
            <a:r>
              <a:rPr lang="en-US" sz="1800" dirty="0" smtClean="0"/>
              <a:t>. This </a:t>
            </a:r>
            <a:r>
              <a:rPr lang="en-US" sz="1800" dirty="0"/>
              <a:t>reflects the challenges in safely managing both chronic and common conditions during pregnancy with potential risks.</a:t>
            </a:r>
            <a:endParaRPr lang="en-US" sz="1800" dirty="0" smtClean="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2057548" y="2637836"/>
            <a:ext cx="2981741" cy="4220164"/>
          </a:xfrm>
          <a:prstGeom prst="rect">
            <a:avLst/>
          </a:prstGeom>
        </p:spPr>
      </p:pic>
    </p:spTree>
    <p:extLst>
      <p:ext uri="{BB962C8B-B14F-4D97-AF65-F5344CB8AC3E}">
        <p14:creationId xmlns:p14="http://schemas.microsoft.com/office/powerpoint/2010/main" val="1388204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a:bodyPr>
          <a:lstStyle/>
          <a:p>
            <a:r>
              <a:rPr lang="en-US" b="1" dirty="0"/>
              <a:t>Drugs with Alcohol Restriction</a:t>
            </a:r>
            <a:endParaRPr b="1" dirty="0"/>
          </a:p>
        </p:txBody>
      </p:sp>
      <p:sp>
        <p:nvSpPr>
          <p:cNvPr id="3" name="Content Placeholder 2"/>
          <p:cNvSpPr>
            <a:spLocks noGrp="1"/>
          </p:cNvSpPr>
          <p:nvPr>
            <p:ph idx="1"/>
          </p:nvPr>
        </p:nvSpPr>
        <p:spPr>
          <a:xfrm>
            <a:off x="0" y="1078173"/>
            <a:ext cx="9144000" cy="5779827"/>
          </a:xfrm>
        </p:spPr>
        <p:txBody>
          <a:bodyPr>
            <a:normAutofit/>
          </a:bodyPr>
          <a:lstStyle/>
          <a:p>
            <a:r>
              <a:rPr lang="en-US" sz="1800" dirty="0" smtClean="0"/>
              <a:t>Observation </a:t>
            </a:r>
            <a:r>
              <a:rPr sz="1800" dirty="0" smtClean="0"/>
              <a:t>:</a:t>
            </a:r>
            <a:r>
              <a:rPr lang="en-US" sz="1800" dirty="0" smtClean="0"/>
              <a:t> </a:t>
            </a:r>
            <a:r>
              <a:rPr lang="en-US" sz="1800" dirty="0" smtClean="0"/>
              <a:t>The </a:t>
            </a:r>
            <a:r>
              <a:rPr lang="en-US" sz="1800" dirty="0"/>
              <a:t>majority of drugs with alcohol restrictions are for Diabetes (Type 2), Pain, Diabetes (Type 1), and Hypertension, together making up over 34% of restricted drugs</a:t>
            </a:r>
            <a:r>
              <a:rPr lang="en-US" sz="1800" dirty="0" smtClean="0"/>
              <a:t>. This </a:t>
            </a:r>
            <a:r>
              <a:rPr lang="en-US" sz="1800" dirty="0"/>
              <a:t>highlights the importance of caution in alcohol consumption for patients managing chronic conditions.</a:t>
            </a:r>
            <a:endParaRPr lang="en-US" sz="1800" dirty="0" smtClean="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1753759" y="2141558"/>
            <a:ext cx="3207180" cy="4716442"/>
          </a:xfrm>
          <a:prstGeom prst="rect">
            <a:avLst/>
          </a:prstGeom>
        </p:spPr>
      </p:pic>
    </p:spTree>
    <p:extLst>
      <p:ext uri="{BB962C8B-B14F-4D97-AF65-F5344CB8AC3E}">
        <p14:creationId xmlns:p14="http://schemas.microsoft.com/office/powerpoint/2010/main" val="2984878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68991"/>
          </a:xfrm>
        </p:spPr>
        <p:txBody>
          <a:bodyPr>
            <a:normAutofit fontScale="90000"/>
          </a:bodyPr>
          <a:lstStyle/>
          <a:p>
            <a:r>
              <a:rPr lang="en-US" sz="4000" b="1" dirty="0"/>
              <a:t>Relationship Between Drug Activity % and User Rating</a:t>
            </a:r>
            <a:endParaRPr b="1" dirty="0"/>
          </a:p>
        </p:txBody>
      </p:sp>
      <p:sp>
        <p:nvSpPr>
          <p:cNvPr id="3" name="Content Placeholder 2"/>
          <p:cNvSpPr>
            <a:spLocks noGrp="1"/>
          </p:cNvSpPr>
          <p:nvPr>
            <p:ph idx="1"/>
          </p:nvPr>
        </p:nvSpPr>
        <p:spPr>
          <a:xfrm>
            <a:off x="0" y="1091820"/>
            <a:ext cx="9144000" cy="5766179"/>
          </a:xfrm>
        </p:spPr>
        <p:txBody>
          <a:bodyPr>
            <a:normAutofit/>
          </a:bodyPr>
          <a:lstStyle/>
          <a:p>
            <a:r>
              <a:rPr lang="en-US" sz="1800" dirty="0" smtClean="0"/>
              <a:t>Observation </a:t>
            </a:r>
            <a:r>
              <a:rPr lang="en-US" sz="1800" dirty="0" smtClean="0"/>
              <a:t>: There </a:t>
            </a:r>
            <a:r>
              <a:rPr lang="en-US" sz="1800" dirty="0"/>
              <a:t>is no significant correlation between drug activity percentage and user rating (R² = 0.001, p = 0.614</a:t>
            </a:r>
            <a:r>
              <a:rPr lang="en-US" sz="1800" dirty="0" smtClean="0"/>
              <a:t>). This </a:t>
            </a:r>
            <a:r>
              <a:rPr lang="en-US" sz="1800" dirty="0"/>
              <a:t>indicates that drug activity levels do not meaningfully affect user satisfaction or rating.</a:t>
            </a:r>
            <a:endParaRPr lang="en-US" sz="1800" dirty="0" smtClean="0"/>
          </a:p>
          <a:p>
            <a:endParaRPr lang="en-US" sz="1800" dirty="0"/>
          </a:p>
          <a:p>
            <a:endParaRPr lang="en-US" sz="1800" dirty="0"/>
          </a:p>
        </p:txBody>
      </p:sp>
      <p:pic>
        <p:nvPicPr>
          <p:cNvPr id="4" name="Picture 3"/>
          <p:cNvPicPr>
            <a:picLocks noChangeAspect="1"/>
          </p:cNvPicPr>
          <p:nvPr/>
        </p:nvPicPr>
        <p:blipFill>
          <a:blip r:embed="rId2"/>
          <a:stretch>
            <a:fillRect/>
          </a:stretch>
        </p:blipFill>
        <p:spPr>
          <a:xfrm>
            <a:off x="314798" y="2083191"/>
            <a:ext cx="6143657" cy="477480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05468"/>
          </a:xfrm>
        </p:spPr>
        <p:txBody>
          <a:bodyPr>
            <a:normAutofit fontScale="90000"/>
          </a:bodyPr>
          <a:lstStyle/>
          <a:p>
            <a:r>
              <a:rPr lang="en-US" sz="4000" b="1" dirty="0"/>
              <a:t>Do Prescription Drugs (Rx) Have Higher Overall Scores?</a:t>
            </a:r>
            <a:endParaRPr b="1" dirty="0"/>
          </a:p>
        </p:txBody>
      </p:sp>
      <p:sp>
        <p:nvSpPr>
          <p:cNvPr id="3" name="Content Placeholder 2"/>
          <p:cNvSpPr>
            <a:spLocks noGrp="1"/>
          </p:cNvSpPr>
          <p:nvPr>
            <p:ph idx="1"/>
          </p:nvPr>
        </p:nvSpPr>
        <p:spPr>
          <a:xfrm>
            <a:off x="0" y="1105468"/>
            <a:ext cx="9144000" cy="5752531"/>
          </a:xfrm>
        </p:spPr>
        <p:txBody>
          <a:bodyPr>
            <a:normAutofit/>
          </a:bodyPr>
          <a:lstStyle/>
          <a:p>
            <a:r>
              <a:rPr lang="en-US" sz="1800" dirty="0" smtClean="0"/>
              <a:t>Observation </a:t>
            </a:r>
            <a:r>
              <a:rPr lang="en-US" sz="1800" dirty="0"/>
              <a:t>:Statistical testing shows Rx drugs have a significantly higher mean overall score (8.89) compared to non-Rx drugs (6.38), with a strong t-statistic of 4.877 and p-value of 0</a:t>
            </a:r>
            <a:r>
              <a:rPr lang="en-US" sz="1800" dirty="0" smtClean="0"/>
              <a:t>. We </a:t>
            </a:r>
            <a:r>
              <a:rPr lang="en-US" sz="1800" dirty="0"/>
              <a:t>reject the null hypothesis, confirming that prescription drugs tend to be rated higher than non-prescription drugs..</a:t>
            </a:r>
            <a:endParaRPr lang="en-US" sz="1800" dirty="0" smtClean="0"/>
          </a:p>
          <a:p>
            <a:endParaRPr lang="en-US" sz="1800" dirty="0" smtClean="0"/>
          </a:p>
        </p:txBody>
      </p:sp>
      <p:pic>
        <p:nvPicPr>
          <p:cNvPr id="4" name="Picture 3"/>
          <p:cNvPicPr>
            <a:picLocks noChangeAspect="1"/>
          </p:cNvPicPr>
          <p:nvPr/>
        </p:nvPicPr>
        <p:blipFill>
          <a:blip r:embed="rId2"/>
          <a:stretch>
            <a:fillRect/>
          </a:stretch>
        </p:blipFill>
        <p:spPr>
          <a:xfrm>
            <a:off x="0" y="3111690"/>
            <a:ext cx="9144000" cy="141936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4000" b="1" dirty="0"/>
              <a:t>Objective</a:t>
            </a:r>
          </a:p>
        </p:txBody>
      </p:sp>
      <p:sp>
        <p:nvSpPr>
          <p:cNvPr id="3" name="Content Placeholder 2"/>
          <p:cNvSpPr>
            <a:spLocks noGrp="1"/>
          </p:cNvSpPr>
          <p:nvPr>
            <p:ph idx="1"/>
          </p:nvPr>
        </p:nvSpPr>
        <p:spPr/>
        <p:txBody>
          <a:bodyPr>
            <a:normAutofit/>
          </a:bodyPr>
          <a:lstStyle/>
          <a:p>
            <a:r>
              <a:rPr lang="en-US" sz="1800" dirty="0"/>
              <a:t>Perform exploratory data analysis (EDA) on a drug side effects </a:t>
            </a:r>
            <a:r>
              <a:rPr lang="en-US" sz="1800" dirty="0" smtClean="0"/>
              <a:t>dataset</a:t>
            </a:r>
          </a:p>
          <a:p>
            <a:endParaRPr lang="en-US" sz="1800" dirty="0"/>
          </a:p>
          <a:p>
            <a:r>
              <a:rPr lang="en-US" sz="1800" dirty="0"/>
              <a:t>Understand how features like medical condition, drug class, and alcohol interaction influence overall side effect </a:t>
            </a:r>
            <a:r>
              <a:rPr lang="en-US" sz="1800" dirty="0" smtClean="0"/>
              <a:t>severity</a:t>
            </a:r>
          </a:p>
          <a:p>
            <a:endParaRPr lang="en-US" sz="1800" dirty="0"/>
          </a:p>
          <a:p>
            <a:r>
              <a:rPr lang="en-US" sz="1800" dirty="0"/>
              <a:t>Build regression models to predict numeric </a:t>
            </a:r>
            <a:r>
              <a:rPr lang="en-US" sz="1800" dirty="0" err="1"/>
              <a:t>overall_score</a:t>
            </a:r>
            <a:r>
              <a:rPr lang="en-US" sz="1800" dirty="0"/>
              <a:t> </a:t>
            </a:r>
            <a:r>
              <a:rPr lang="en-US" sz="1800" dirty="0" smtClean="0"/>
              <a:t>values</a:t>
            </a:r>
          </a:p>
          <a:p>
            <a:endParaRPr lang="en-US" sz="1800" dirty="0"/>
          </a:p>
          <a:p>
            <a:r>
              <a:rPr lang="en-US" sz="1800" dirty="0"/>
              <a:t>Build classification models to categorize side effect severity into Low, Medium, and </a:t>
            </a:r>
            <a:r>
              <a:rPr lang="en-US" sz="1800" dirty="0" smtClean="0"/>
              <a:t>High</a:t>
            </a:r>
          </a:p>
          <a:p>
            <a:endParaRPr lang="en-US" sz="1800" dirty="0"/>
          </a:p>
          <a:p>
            <a:r>
              <a:rPr lang="en-US" sz="1800" dirty="0"/>
              <a:t>Evaluate and compare model performance using metrics like accuracy, F1-score, and </a:t>
            </a:r>
            <a:r>
              <a:rPr lang="en-US" sz="1800" dirty="0" smtClean="0"/>
              <a:t>R²</a:t>
            </a:r>
          </a:p>
          <a:p>
            <a:endParaRPr lang="en-US" sz="1800" dirty="0"/>
          </a:p>
          <a:p>
            <a:r>
              <a:rPr lang="en-US" sz="1800" dirty="0"/>
              <a:t>Visualize key patterns and relationships using charts and confusion matrices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05468"/>
          </a:xfrm>
        </p:spPr>
        <p:txBody>
          <a:bodyPr>
            <a:normAutofit fontScale="90000"/>
          </a:bodyPr>
          <a:lstStyle/>
          <a:p>
            <a:r>
              <a:rPr lang="en-US" sz="4000" b="1" dirty="0"/>
              <a:t>Do Higher Pregnancy Risk Drugs Have Higher Overall Scores?</a:t>
            </a:r>
            <a:endParaRPr b="1" dirty="0"/>
          </a:p>
        </p:txBody>
      </p:sp>
      <p:sp>
        <p:nvSpPr>
          <p:cNvPr id="3" name="Content Placeholder 2"/>
          <p:cNvSpPr>
            <a:spLocks noGrp="1"/>
          </p:cNvSpPr>
          <p:nvPr>
            <p:ph idx="1"/>
          </p:nvPr>
        </p:nvSpPr>
        <p:spPr>
          <a:xfrm>
            <a:off x="0" y="1105468"/>
            <a:ext cx="9144000" cy="5752531"/>
          </a:xfrm>
        </p:spPr>
        <p:txBody>
          <a:bodyPr>
            <a:normAutofit/>
          </a:bodyPr>
          <a:lstStyle/>
          <a:p>
            <a:r>
              <a:rPr lang="en-US" sz="1800" dirty="0" smtClean="0"/>
              <a:t>Observation </a:t>
            </a:r>
            <a:r>
              <a:rPr lang="en-US" sz="1800" dirty="0"/>
              <a:t>: Hypothesis testing indicates that higher pregnancy risk drugs (C, D, X) have a significantly higher mean overall score (8.87) compared to lower risk drugs (7.44), with a t-statistic of 3.017 and p-value of 0.0027</a:t>
            </a:r>
            <a:r>
              <a:rPr lang="en-US" sz="1800" dirty="0" smtClean="0"/>
              <a:t>. We </a:t>
            </a:r>
            <a:r>
              <a:rPr lang="en-US" sz="1800" dirty="0"/>
              <a:t>reject the null hypothesis, confirming that drugs with higher pregnancy risk tend to be rated more favorably</a:t>
            </a:r>
            <a:r>
              <a:rPr lang="en-US" sz="1800" dirty="0" smtClean="0"/>
              <a:t>.</a:t>
            </a:r>
            <a:endParaRPr lang="en-US" sz="1800" dirty="0" smtClean="0"/>
          </a:p>
        </p:txBody>
      </p:sp>
      <p:pic>
        <p:nvPicPr>
          <p:cNvPr id="5" name="Picture 4"/>
          <p:cNvPicPr>
            <a:picLocks noChangeAspect="1"/>
          </p:cNvPicPr>
          <p:nvPr/>
        </p:nvPicPr>
        <p:blipFill>
          <a:blip r:embed="rId2"/>
          <a:stretch>
            <a:fillRect/>
          </a:stretch>
        </p:blipFill>
        <p:spPr>
          <a:xfrm>
            <a:off x="-1" y="2895732"/>
            <a:ext cx="9152285" cy="1335074"/>
          </a:xfrm>
          <a:prstGeom prst="rect">
            <a:avLst/>
          </a:prstGeom>
        </p:spPr>
      </p:pic>
    </p:spTree>
    <p:extLst>
      <p:ext uri="{BB962C8B-B14F-4D97-AF65-F5344CB8AC3E}">
        <p14:creationId xmlns:p14="http://schemas.microsoft.com/office/powerpoint/2010/main" val="2733684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19116"/>
          </a:xfrm>
        </p:spPr>
        <p:txBody>
          <a:bodyPr>
            <a:normAutofit fontScale="90000"/>
          </a:bodyPr>
          <a:lstStyle/>
          <a:p>
            <a:r>
              <a:rPr lang="en-IN" b="1" dirty="0"/>
              <a:t>Machine </a:t>
            </a:r>
            <a:r>
              <a:rPr lang="en-IN" b="1" dirty="0" smtClean="0"/>
              <a:t>Learning – </a:t>
            </a:r>
            <a:r>
              <a:rPr lang="en-IN" b="1" dirty="0" smtClean="0"/>
              <a:t>Feature </a:t>
            </a:r>
            <a:r>
              <a:rPr lang="en-IN" b="1" dirty="0"/>
              <a:t>engineering </a:t>
            </a:r>
            <a:r>
              <a:rPr lang="en-IN" b="1" dirty="0" smtClean="0"/>
              <a:t>(</a:t>
            </a:r>
            <a:r>
              <a:rPr lang="en-IN" b="1" dirty="0"/>
              <a:t>regression </a:t>
            </a:r>
            <a:r>
              <a:rPr lang="en-IN" b="1" dirty="0" smtClean="0"/>
              <a:t>model)</a:t>
            </a:r>
            <a:endParaRPr b="1" dirty="0"/>
          </a:p>
        </p:txBody>
      </p:sp>
      <p:sp>
        <p:nvSpPr>
          <p:cNvPr id="3" name="Content Placeholder 2"/>
          <p:cNvSpPr>
            <a:spLocks noGrp="1"/>
          </p:cNvSpPr>
          <p:nvPr>
            <p:ph idx="1"/>
          </p:nvPr>
        </p:nvSpPr>
        <p:spPr>
          <a:xfrm>
            <a:off x="0" y="1269242"/>
            <a:ext cx="9144000" cy="5588758"/>
          </a:xfrm>
        </p:spPr>
        <p:txBody>
          <a:bodyPr>
            <a:normAutofit/>
          </a:bodyPr>
          <a:lstStyle/>
          <a:p>
            <a:pPr marL="0" indent="0">
              <a:buNone/>
            </a:pPr>
            <a:endParaRPr sz="1800" dirty="0"/>
          </a:p>
        </p:txBody>
      </p:sp>
      <p:pic>
        <p:nvPicPr>
          <p:cNvPr id="4" name="Picture 3"/>
          <p:cNvPicPr>
            <a:picLocks noChangeAspect="1"/>
          </p:cNvPicPr>
          <p:nvPr/>
        </p:nvPicPr>
        <p:blipFill>
          <a:blip r:embed="rId2"/>
          <a:stretch>
            <a:fillRect/>
          </a:stretch>
        </p:blipFill>
        <p:spPr>
          <a:xfrm>
            <a:off x="-12789" y="1119116"/>
            <a:ext cx="9169577" cy="573888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95350"/>
          </a:xfrm>
        </p:spPr>
        <p:txBody>
          <a:bodyPr>
            <a:normAutofit/>
          </a:bodyPr>
          <a:lstStyle/>
          <a:p>
            <a:r>
              <a:rPr lang="en-US" sz="2800" b="1" dirty="0" smtClean="0"/>
              <a:t>Models</a:t>
            </a:r>
            <a:endParaRPr lang="en-IN" sz="2800" b="1" dirty="0"/>
          </a:p>
        </p:txBody>
      </p:sp>
      <p:sp>
        <p:nvSpPr>
          <p:cNvPr id="3" name="Content Placeholder 2"/>
          <p:cNvSpPr>
            <a:spLocks noGrp="1"/>
          </p:cNvSpPr>
          <p:nvPr>
            <p:ph idx="1"/>
          </p:nvPr>
        </p:nvSpPr>
        <p:spPr>
          <a:xfrm>
            <a:off x="0" y="895350"/>
            <a:ext cx="9144000" cy="5962650"/>
          </a:xfrm>
        </p:spPr>
        <p:txBody>
          <a:bodyPr>
            <a:normAutofit/>
          </a:bodyPr>
          <a:lstStyle/>
          <a:p>
            <a:pPr marL="0" indent="0">
              <a:buNone/>
            </a:pPr>
            <a:r>
              <a:rPr lang="en-IN" sz="1800" dirty="0" smtClean="0"/>
              <a:t>REGRESSION RANDOM FOREST MODEL                                                         REGRESSION SVR MODEL</a:t>
            </a: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IN" sz="1800" dirty="0"/>
              <a:t>REGRESSION SGD MODEL                                                           </a:t>
            </a:r>
            <a:r>
              <a:rPr lang="en-IN" sz="1800" dirty="0" smtClean="0"/>
              <a:t>REGRESSION </a:t>
            </a:r>
            <a:r>
              <a:rPr lang="en-IN" sz="1800" dirty="0"/>
              <a:t>MODEL DECISSION TREE</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IN" sz="1800" dirty="0" smtClean="0"/>
              <a:t>REGRESSION GRADIENT </a:t>
            </a:r>
            <a:r>
              <a:rPr lang="en-IN" sz="1800" dirty="0"/>
              <a:t>BOOSTING REGRESSOR MODEL</a:t>
            </a:r>
            <a:r>
              <a:rPr lang="en-IN" sz="1800" dirty="0" smtClean="0"/>
              <a:t>                    REGRESSION </a:t>
            </a:r>
            <a:r>
              <a:rPr lang="en-IN" sz="1800" dirty="0" err="1" smtClean="0"/>
              <a:t>xGBoost</a:t>
            </a:r>
            <a:r>
              <a:rPr lang="en-IN" sz="1800" dirty="0" smtClean="0"/>
              <a:t> </a:t>
            </a:r>
            <a:r>
              <a:rPr lang="en-IN" sz="1800" dirty="0"/>
              <a:t>MODEL </a:t>
            </a:r>
          </a:p>
        </p:txBody>
      </p:sp>
      <p:pic>
        <p:nvPicPr>
          <p:cNvPr id="10" name="Picture 9"/>
          <p:cNvPicPr>
            <a:picLocks noChangeAspect="1"/>
          </p:cNvPicPr>
          <p:nvPr/>
        </p:nvPicPr>
        <p:blipFill>
          <a:blip r:embed="rId2"/>
          <a:stretch>
            <a:fillRect/>
          </a:stretch>
        </p:blipFill>
        <p:spPr>
          <a:xfrm>
            <a:off x="127094" y="1223367"/>
            <a:ext cx="4220771" cy="769206"/>
          </a:xfrm>
          <a:prstGeom prst="rect">
            <a:avLst/>
          </a:prstGeom>
        </p:spPr>
      </p:pic>
      <p:pic>
        <p:nvPicPr>
          <p:cNvPr id="11" name="Picture 10"/>
          <p:cNvPicPr>
            <a:picLocks noChangeAspect="1"/>
          </p:cNvPicPr>
          <p:nvPr/>
        </p:nvPicPr>
        <p:blipFill>
          <a:blip r:embed="rId3"/>
          <a:stretch>
            <a:fillRect/>
          </a:stretch>
        </p:blipFill>
        <p:spPr>
          <a:xfrm>
            <a:off x="5852294" y="1223366"/>
            <a:ext cx="3291706" cy="878389"/>
          </a:xfrm>
          <a:prstGeom prst="rect">
            <a:avLst/>
          </a:prstGeom>
        </p:spPr>
      </p:pic>
      <p:pic>
        <p:nvPicPr>
          <p:cNvPr id="12" name="Picture 11"/>
          <p:cNvPicPr>
            <a:picLocks noChangeAspect="1"/>
          </p:cNvPicPr>
          <p:nvPr/>
        </p:nvPicPr>
        <p:blipFill>
          <a:blip r:embed="rId4"/>
          <a:stretch>
            <a:fillRect/>
          </a:stretch>
        </p:blipFill>
        <p:spPr>
          <a:xfrm>
            <a:off x="127094" y="3233647"/>
            <a:ext cx="3137517" cy="887977"/>
          </a:xfrm>
          <a:prstGeom prst="rect">
            <a:avLst/>
          </a:prstGeom>
        </p:spPr>
      </p:pic>
      <p:pic>
        <p:nvPicPr>
          <p:cNvPr id="13" name="Picture 12"/>
          <p:cNvPicPr>
            <a:picLocks noChangeAspect="1"/>
          </p:cNvPicPr>
          <p:nvPr/>
        </p:nvPicPr>
        <p:blipFill>
          <a:blip r:embed="rId5"/>
          <a:stretch>
            <a:fillRect/>
          </a:stretch>
        </p:blipFill>
        <p:spPr>
          <a:xfrm>
            <a:off x="5079403" y="3233710"/>
            <a:ext cx="4064597" cy="778732"/>
          </a:xfrm>
          <a:prstGeom prst="rect">
            <a:avLst/>
          </a:prstGeom>
        </p:spPr>
      </p:pic>
      <p:pic>
        <p:nvPicPr>
          <p:cNvPr id="15" name="Picture 14"/>
          <p:cNvPicPr>
            <a:picLocks noChangeAspect="1"/>
          </p:cNvPicPr>
          <p:nvPr/>
        </p:nvPicPr>
        <p:blipFill>
          <a:blip r:embed="rId6"/>
          <a:stretch>
            <a:fillRect/>
          </a:stretch>
        </p:blipFill>
        <p:spPr>
          <a:xfrm>
            <a:off x="6137655" y="5362698"/>
            <a:ext cx="3006345" cy="683260"/>
          </a:xfrm>
          <a:prstGeom prst="rect">
            <a:avLst/>
          </a:prstGeom>
        </p:spPr>
      </p:pic>
      <p:pic>
        <p:nvPicPr>
          <p:cNvPr id="16" name="Picture 15"/>
          <p:cNvPicPr>
            <a:picLocks noChangeAspect="1"/>
          </p:cNvPicPr>
          <p:nvPr/>
        </p:nvPicPr>
        <p:blipFill>
          <a:blip r:embed="rId7"/>
          <a:stretch>
            <a:fillRect/>
          </a:stretch>
        </p:blipFill>
        <p:spPr>
          <a:xfrm>
            <a:off x="127094" y="5270706"/>
            <a:ext cx="2629116" cy="775252"/>
          </a:xfrm>
          <a:prstGeom prst="rect">
            <a:avLst/>
          </a:prstGeom>
        </p:spPr>
      </p:pic>
    </p:spTree>
    <p:extLst>
      <p:ext uri="{BB962C8B-B14F-4D97-AF65-F5344CB8AC3E}">
        <p14:creationId xmlns:p14="http://schemas.microsoft.com/office/powerpoint/2010/main" val="1118310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19116"/>
          </a:xfrm>
        </p:spPr>
        <p:txBody>
          <a:bodyPr>
            <a:normAutofit/>
          </a:bodyPr>
          <a:lstStyle/>
          <a:p>
            <a:r>
              <a:rPr lang="en-IN" b="1" dirty="0" smtClean="0"/>
              <a:t>Feature importance in </a:t>
            </a:r>
            <a:r>
              <a:rPr lang="en-IN" b="1" dirty="0" err="1" smtClean="0"/>
              <a:t>XGBoost</a:t>
            </a:r>
            <a:endParaRPr b="1" dirty="0"/>
          </a:p>
        </p:txBody>
      </p:sp>
      <p:sp>
        <p:nvSpPr>
          <p:cNvPr id="3" name="Content Placeholder 2"/>
          <p:cNvSpPr>
            <a:spLocks noGrp="1"/>
          </p:cNvSpPr>
          <p:nvPr>
            <p:ph idx="1"/>
          </p:nvPr>
        </p:nvSpPr>
        <p:spPr>
          <a:xfrm>
            <a:off x="0" y="900752"/>
            <a:ext cx="9144000" cy="5957248"/>
          </a:xfrm>
        </p:spPr>
        <p:txBody>
          <a:bodyPr>
            <a:normAutofit/>
          </a:bodyPr>
          <a:lstStyle/>
          <a:p>
            <a:r>
              <a:rPr lang="en-US" sz="1800" dirty="0"/>
              <a:t>Observation : </a:t>
            </a:r>
            <a:r>
              <a:rPr lang="en-US" sz="1800" dirty="0"/>
              <a:t>The </a:t>
            </a:r>
            <a:r>
              <a:rPr lang="en-US" sz="1800" dirty="0"/>
              <a:t>most important features influencing the </a:t>
            </a:r>
            <a:r>
              <a:rPr lang="en-US" sz="1800" dirty="0" err="1"/>
              <a:t>XGBoost</a:t>
            </a:r>
            <a:r>
              <a:rPr lang="en-US" sz="1800" dirty="0"/>
              <a:t> model are Activity, Drug Classes, Medical Condition, Pregnancy Category, Rx/OTC status, and Alcohol Restriction</a:t>
            </a:r>
            <a:r>
              <a:rPr lang="en-US" sz="1800" dirty="0" smtClean="0"/>
              <a:t>. These </a:t>
            </a:r>
            <a:r>
              <a:rPr lang="en-US" sz="1800" dirty="0"/>
              <a:t>features play a key role in predicting drug-related outcomes and user ratings effectively</a:t>
            </a:r>
            <a:r>
              <a:rPr lang="en-US" sz="1800" dirty="0" smtClean="0"/>
              <a:t>.</a:t>
            </a:r>
          </a:p>
          <a:p>
            <a:pPr marL="0" indent="0">
              <a:buNone/>
            </a:pPr>
            <a:endParaRPr sz="1800" dirty="0"/>
          </a:p>
        </p:txBody>
      </p:sp>
      <p:pic>
        <p:nvPicPr>
          <p:cNvPr id="5" name="Picture 4"/>
          <p:cNvPicPr>
            <a:picLocks noChangeAspect="1"/>
          </p:cNvPicPr>
          <p:nvPr/>
        </p:nvPicPr>
        <p:blipFill>
          <a:blip r:embed="rId2"/>
          <a:stretch>
            <a:fillRect/>
          </a:stretch>
        </p:blipFill>
        <p:spPr>
          <a:xfrm>
            <a:off x="0" y="2019868"/>
            <a:ext cx="9152156" cy="4988257"/>
          </a:xfrm>
          <a:prstGeom prst="rect">
            <a:avLst/>
          </a:prstGeom>
        </p:spPr>
      </p:pic>
    </p:spTree>
    <p:extLst>
      <p:ext uri="{BB962C8B-B14F-4D97-AF65-F5344CB8AC3E}">
        <p14:creationId xmlns:p14="http://schemas.microsoft.com/office/powerpoint/2010/main" val="3024113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95350"/>
          </a:xfrm>
        </p:spPr>
        <p:txBody>
          <a:bodyPr>
            <a:normAutofit/>
          </a:bodyPr>
          <a:lstStyle/>
          <a:p>
            <a:r>
              <a:rPr lang="en-US" sz="2800" b="1" dirty="0" smtClean="0"/>
              <a:t>Models</a:t>
            </a:r>
            <a:endParaRPr lang="en-IN" sz="2800" b="1" dirty="0"/>
          </a:p>
        </p:txBody>
      </p:sp>
      <p:sp>
        <p:nvSpPr>
          <p:cNvPr id="3" name="Content Placeholder 2"/>
          <p:cNvSpPr>
            <a:spLocks noGrp="1"/>
          </p:cNvSpPr>
          <p:nvPr>
            <p:ph idx="1"/>
          </p:nvPr>
        </p:nvSpPr>
        <p:spPr>
          <a:xfrm>
            <a:off x="0" y="641268"/>
            <a:ext cx="9144000" cy="6216732"/>
          </a:xfrm>
        </p:spPr>
        <p:txBody>
          <a:bodyPr>
            <a:normAutofit/>
          </a:bodyPr>
          <a:lstStyle/>
          <a:p>
            <a:pPr marL="0" indent="0">
              <a:buNone/>
            </a:pPr>
            <a:r>
              <a:rPr lang="en-IN" sz="1600" dirty="0"/>
              <a:t>CLASSIFICATION </a:t>
            </a:r>
            <a:r>
              <a:rPr lang="en-IN" sz="1600" dirty="0" err="1"/>
              <a:t>XGBoost</a:t>
            </a:r>
            <a:r>
              <a:rPr lang="en-IN" sz="1600" dirty="0"/>
              <a:t> </a:t>
            </a:r>
            <a:r>
              <a:rPr lang="en-IN" sz="1600" dirty="0"/>
              <a:t>MODEL </a:t>
            </a:r>
            <a:r>
              <a:rPr lang="en-IN" sz="1600" dirty="0" smtClean="0"/>
              <a:t>        </a:t>
            </a:r>
            <a:r>
              <a:rPr lang="en-IN" sz="1600" dirty="0" smtClean="0"/>
              <a:t>CLASSIFICATION </a:t>
            </a:r>
            <a:r>
              <a:rPr lang="en-IN" sz="1600" dirty="0" smtClean="0"/>
              <a:t>SVC MODEL                 </a:t>
            </a:r>
            <a:r>
              <a:rPr lang="en-IN" sz="1600" dirty="0" smtClean="0"/>
              <a:t> </a:t>
            </a:r>
            <a:r>
              <a:rPr lang="en-IN" sz="1600" dirty="0" smtClean="0"/>
              <a:t>CLASSIFICATION </a:t>
            </a:r>
            <a:r>
              <a:rPr lang="en-IN" sz="1600" dirty="0"/>
              <a:t>SGD MODEL </a:t>
            </a:r>
            <a:endParaRPr lang="en-IN"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IN" sz="1600" dirty="0" smtClean="0"/>
          </a:p>
          <a:p>
            <a:pPr marL="0" indent="0">
              <a:buNone/>
            </a:pPr>
            <a:endParaRPr lang="en-IN" sz="1600" dirty="0" smtClean="0"/>
          </a:p>
          <a:p>
            <a:pPr marL="0" indent="0">
              <a:buNone/>
            </a:pPr>
            <a:r>
              <a:rPr lang="en-IN" sz="1600" dirty="0" smtClean="0"/>
              <a:t>CLASSIFICATION GRADIENT BOOSTING MODEL                                   CLASSIFICATION </a:t>
            </a:r>
            <a:r>
              <a:rPr lang="en-IN" sz="1600" dirty="0"/>
              <a:t>RANDOM FOREST MODEL</a:t>
            </a:r>
            <a:endParaRPr lang="en-US" sz="1600" dirty="0" smtClean="0"/>
          </a:p>
          <a:p>
            <a:pPr marL="0" indent="0">
              <a:buNone/>
            </a:pPr>
            <a:endParaRPr lang="en-US" sz="1600" dirty="0" smtClean="0"/>
          </a:p>
        </p:txBody>
      </p:sp>
      <p:pic>
        <p:nvPicPr>
          <p:cNvPr id="4" name="Picture 3"/>
          <p:cNvPicPr>
            <a:picLocks noChangeAspect="1"/>
          </p:cNvPicPr>
          <p:nvPr/>
        </p:nvPicPr>
        <p:blipFill>
          <a:blip r:embed="rId2"/>
          <a:stretch>
            <a:fillRect/>
          </a:stretch>
        </p:blipFill>
        <p:spPr>
          <a:xfrm>
            <a:off x="5950424" y="4204709"/>
            <a:ext cx="3193576" cy="2653291"/>
          </a:xfrm>
          <a:prstGeom prst="rect">
            <a:avLst/>
          </a:prstGeom>
        </p:spPr>
      </p:pic>
      <p:pic>
        <p:nvPicPr>
          <p:cNvPr id="5" name="Picture 4"/>
          <p:cNvPicPr>
            <a:picLocks noChangeAspect="1"/>
          </p:cNvPicPr>
          <p:nvPr/>
        </p:nvPicPr>
        <p:blipFill>
          <a:blip r:embed="rId3"/>
          <a:stretch>
            <a:fillRect/>
          </a:stretch>
        </p:blipFill>
        <p:spPr>
          <a:xfrm>
            <a:off x="5950424" y="1046189"/>
            <a:ext cx="3193576" cy="2497216"/>
          </a:xfrm>
          <a:prstGeom prst="rect">
            <a:avLst/>
          </a:prstGeom>
        </p:spPr>
      </p:pic>
      <p:pic>
        <p:nvPicPr>
          <p:cNvPr id="6" name="Picture 5"/>
          <p:cNvPicPr>
            <a:picLocks noChangeAspect="1"/>
          </p:cNvPicPr>
          <p:nvPr/>
        </p:nvPicPr>
        <p:blipFill>
          <a:blip r:embed="rId4"/>
          <a:stretch>
            <a:fillRect/>
          </a:stretch>
        </p:blipFill>
        <p:spPr>
          <a:xfrm>
            <a:off x="2855451" y="1048162"/>
            <a:ext cx="2990227" cy="2497215"/>
          </a:xfrm>
          <a:prstGeom prst="rect">
            <a:avLst/>
          </a:prstGeom>
        </p:spPr>
      </p:pic>
      <p:pic>
        <p:nvPicPr>
          <p:cNvPr id="7" name="Picture 6"/>
          <p:cNvPicPr>
            <a:picLocks noChangeAspect="1"/>
          </p:cNvPicPr>
          <p:nvPr/>
        </p:nvPicPr>
        <p:blipFill>
          <a:blip r:embed="rId5"/>
          <a:stretch>
            <a:fillRect/>
          </a:stretch>
        </p:blipFill>
        <p:spPr>
          <a:xfrm>
            <a:off x="-1" y="4204709"/>
            <a:ext cx="3546225" cy="2653291"/>
          </a:xfrm>
          <a:prstGeom prst="rect">
            <a:avLst/>
          </a:prstGeom>
        </p:spPr>
      </p:pic>
      <p:pic>
        <p:nvPicPr>
          <p:cNvPr id="8" name="Picture 7"/>
          <p:cNvPicPr>
            <a:picLocks noChangeAspect="1"/>
          </p:cNvPicPr>
          <p:nvPr/>
        </p:nvPicPr>
        <p:blipFill>
          <a:blip r:embed="rId6"/>
          <a:stretch>
            <a:fillRect/>
          </a:stretch>
        </p:blipFill>
        <p:spPr>
          <a:xfrm>
            <a:off x="0" y="1048161"/>
            <a:ext cx="2769837" cy="2495243"/>
          </a:xfrm>
          <a:prstGeom prst="rect">
            <a:avLst/>
          </a:prstGeom>
        </p:spPr>
      </p:pic>
    </p:spTree>
    <p:extLst>
      <p:ext uri="{BB962C8B-B14F-4D97-AF65-F5344CB8AC3E}">
        <p14:creationId xmlns:p14="http://schemas.microsoft.com/office/powerpoint/2010/main" val="847298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070"/>
            <a:ext cx="9144000" cy="6666932"/>
          </a:xfrm>
        </p:spPr>
        <p:txBody>
          <a:bodyPr>
            <a:normAutofit lnSpcReduction="10000"/>
          </a:bodyPr>
          <a:lstStyle/>
          <a:p>
            <a:pPr marL="0" indent="0">
              <a:buNone/>
            </a:pPr>
            <a:endParaRPr lang="en-US" sz="1800" dirty="0" smtClean="0"/>
          </a:p>
          <a:p>
            <a:r>
              <a:rPr lang="en-US" sz="1800" dirty="0"/>
              <a:t>Regression and classification models were applied to predict and classify drug-related </a:t>
            </a:r>
            <a:r>
              <a:rPr lang="en-US" sz="1800" dirty="0" smtClean="0"/>
              <a:t>overall score </a:t>
            </a:r>
            <a:r>
              <a:rPr lang="en-US" sz="1800" dirty="0"/>
              <a:t>based on various features such as condition, age, effectiveness, side effects, and benefits.. </a:t>
            </a:r>
            <a:endParaRPr lang="en-US" sz="1800" dirty="0" smtClean="0"/>
          </a:p>
          <a:p>
            <a:endParaRPr lang="en-US" sz="1800" dirty="0"/>
          </a:p>
          <a:p>
            <a:r>
              <a:rPr lang="en-US" sz="1800" dirty="0"/>
              <a:t>Regression models – The Random Forest </a:t>
            </a:r>
            <a:r>
              <a:rPr lang="en-US" sz="1800" dirty="0" err="1"/>
              <a:t>Regressor</a:t>
            </a:r>
            <a:r>
              <a:rPr lang="en-US" sz="1800" dirty="0"/>
              <a:t> performed the best with the lowest RMSE of 1.132 and the highest R² score of 0.369, indicating moderately strong predictive performance. Gradient Boosting and </a:t>
            </a:r>
            <a:r>
              <a:rPr lang="en-US" sz="1800" dirty="0" err="1"/>
              <a:t>XGBoost</a:t>
            </a:r>
            <a:r>
              <a:rPr lang="en-US" sz="1800" dirty="0"/>
              <a:t> followed closely with R² scores of 0.360 and 0.341, respectively, showing consistent accuracy and good generalization. SVR and SGD </a:t>
            </a:r>
            <a:r>
              <a:rPr lang="en-US" sz="1800" dirty="0" err="1"/>
              <a:t>Regressor</a:t>
            </a:r>
            <a:r>
              <a:rPr lang="en-US" sz="1800" dirty="0"/>
              <a:t> delivered comparatively poor results, with R² values close to 0.0, suggesting limited predictive capability. The Decision Tree </a:t>
            </a:r>
            <a:r>
              <a:rPr lang="en-US" sz="1800" dirty="0" err="1"/>
              <a:t>Regressor</a:t>
            </a:r>
            <a:r>
              <a:rPr lang="en-US" sz="1800" dirty="0"/>
              <a:t> also underperformed, with an R² of 0.235, possibly due to </a:t>
            </a:r>
            <a:r>
              <a:rPr lang="en-US" sz="1800" dirty="0" err="1"/>
              <a:t>overfitting</a:t>
            </a:r>
            <a:r>
              <a:rPr lang="en-US" sz="1800" dirty="0"/>
              <a:t>. Overall, regression models provided moderate predictive power, with ensemble methods outperforming linear and tree-based single estimators.</a:t>
            </a:r>
            <a:endParaRPr lang="en-US" sz="1800" dirty="0" smtClean="0"/>
          </a:p>
          <a:p>
            <a:endParaRPr lang="en-US" sz="1800" dirty="0"/>
          </a:p>
          <a:p>
            <a:r>
              <a:rPr lang="en-US" sz="1800" dirty="0"/>
              <a:t>Classification models – Among all classification models, the Random Forest Classifier achieved the highest accuracy of 71.28% and a macro F1-score of 0.497, indicating the best balance between precision and recall across classes. </a:t>
            </a:r>
            <a:r>
              <a:rPr lang="en-US" sz="1800" dirty="0" err="1"/>
              <a:t>XGBoost</a:t>
            </a:r>
            <a:r>
              <a:rPr lang="en-US" sz="1800" dirty="0"/>
              <a:t> and Gradient Boosting Classifier followed, with F1-scores of 0.481 and 0.471, offering good performance especially in detecting higher and lower rating classes. Decision Tree and SVC models had moderate performance but struggled with minority classes. SGD Classifier performed poorly, with a macro F1-score of 0.334, highlighting its limitations in handling class imbalance. Overall, classification models showed good accuracy, with ensemble techniques (Random Forest, </a:t>
            </a:r>
            <a:r>
              <a:rPr lang="en-US" sz="1800" dirty="0" err="1"/>
              <a:t>XGBoost</a:t>
            </a:r>
            <a:r>
              <a:rPr lang="en-US" sz="1800" dirty="0"/>
              <a:t>, Gradient Boosting) clearly outperforming other models, though class imbalance remained a challenge, impacting recall for minority ratings (1, 2, 3</a:t>
            </a:r>
            <a:r>
              <a:rPr lang="en-US" sz="1800" dirty="0" smtClean="0"/>
              <a:t>).</a:t>
            </a:r>
            <a:endParaRPr lang="en-US" sz="1800" dirty="0"/>
          </a:p>
          <a:p>
            <a:endParaRPr lang="en-IN" sz="1800" dirty="0"/>
          </a:p>
        </p:txBody>
      </p:sp>
      <p:sp>
        <p:nvSpPr>
          <p:cNvPr id="4" name="Title 1"/>
          <p:cNvSpPr>
            <a:spLocks noGrp="1"/>
          </p:cNvSpPr>
          <p:nvPr>
            <p:ph type="title"/>
          </p:nvPr>
        </p:nvSpPr>
        <p:spPr>
          <a:xfrm>
            <a:off x="0" y="0"/>
            <a:ext cx="9144000" cy="518615"/>
          </a:xfrm>
        </p:spPr>
        <p:txBody>
          <a:bodyPr>
            <a:normAutofit/>
          </a:bodyPr>
          <a:lstStyle/>
          <a:p>
            <a:r>
              <a:rPr lang="en-US" sz="2800" b="1" dirty="0" smtClean="0"/>
              <a:t>Models</a:t>
            </a:r>
            <a:endParaRPr lang="en-IN" sz="2800" b="1" dirty="0"/>
          </a:p>
        </p:txBody>
      </p:sp>
    </p:spTree>
    <p:extLst>
      <p:ext uri="{BB962C8B-B14F-4D97-AF65-F5344CB8AC3E}">
        <p14:creationId xmlns:p14="http://schemas.microsoft.com/office/powerpoint/2010/main" val="2308658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6036"/>
          </a:xfrm>
        </p:spPr>
        <p:txBody>
          <a:bodyPr>
            <a:normAutofit fontScale="90000"/>
          </a:bodyPr>
          <a:lstStyle/>
          <a:p>
            <a:r>
              <a:rPr b="1" dirty="0"/>
              <a:t>Final </a:t>
            </a:r>
            <a:r>
              <a:rPr sz="4000" b="1" dirty="0"/>
              <a:t>Observations</a:t>
            </a:r>
            <a:r>
              <a:rPr b="1" dirty="0"/>
              <a:t> &amp; </a:t>
            </a:r>
            <a:r>
              <a:rPr b="1" dirty="0" smtClean="0"/>
              <a:t>Storyline</a:t>
            </a:r>
            <a:endParaRPr b="1" dirty="0"/>
          </a:p>
        </p:txBody>
      </p:sp>
      <p:sp>
        <p:nvSpPr>
          <p:cNvPr id="3" name="Content Placeholder 2"/>
          <p:cNvSpPr>
            <a:spLocks noGrp="1"/>
          </p:cNvSpPr>
          <p:nvPr>
            <p:ph idx="1"/>
          </p:nvPr>
        </p:nvSpPr>
        <p:spPr>
          <a:xfrm>
            <a:off x="0" y="696037"/>
            <a:ext cx="9144000" cy="6161964"/>
          </a:xfrm>
        </p:spPr>
        <p:txBody>
          <a:bodyPr>
            <a:normAutofit fontScale="70000" lnSpcReduction="20000"/>
          </a:bodyPr>
          <a:lstStyle/>
          <a:p>
            <a:r>
              <a:rPr lang="en-US" sz="2600" dirty="0"/>
              <a:t>Acne leads in drug diversity with 39 unique medications (7.98%), followed by Hypertension (34, 6.95%) and Pain (30, 6.13%), showing a wide range of treatment options. Erectile Dysfunction drugs have the highest average overall score (17.90), while Cancer and Stroke drugs score the lowest (2.54 and 3.01), reflecting varied user satisfaction across conditions</a:t>
            </a:r>
            <a:r>
              <a:rPr lang="en-US" sz="2600" dirty="0" smtClean="0"/>
              <a:t>.</a:t>
            </a:r>
          </a:p>
          <a:p>
            <a:endParaRPr lang="en-US" sz="2600" dirty="0" smtClean="0"/>
          </a:p>
          <a:p>
            <a:r>
              <a:rPr lang="en-US" sz="2600" dirty="0" err="1"/>
              <a:t>Bisacodyl</a:t>
            </a:r>
            <a:r>
              <a:rPr lang="en-US" sz="2600" dirty="0"/>
              <a:t> stands out with 1,357 reviews, indicating heavy usage, whereas Neomycin has only 1 review, suggesting niche application. The most common side effects—lip/tongue irritation and stomach pain—highlight key patient safety concerns. No significant correlation exists between number of reviews and user ratings (R²=0.002, p=0.326), indicating ratings aren’t driven by review </a:t>
            </a:r>
            <a:r>
              <a:rPr lang="en-US" sz="2600" dirty="0" smtClean="0"/>
              <a:t>volume.</a:t>
            </a:r>
          </a:p>
          <a:p>
            <a:endParaRPr lang="en-US" sz="2600" dirty="0"/>
          </a:p>
          <a:p>
            <a:r>
              <a:rPr lang="en-US" sz="2600" dirty="0"/>
              <a:t>Drugs available as both prescription and OTC have the highest average ratings (6.97), slightly better than Rx-only (6.84) and OTC-only (6.69) drugs, suggesting better balance between accessibility and effectiveness. Common generic drugs focus on acne and diabetes, while top brand drugs like </a:t>
            </a:r>
            <a:r>
              <a:rPr lang="en-US" sz="2600" dirty="0" err="1"/>
              <a:t>Bronkaid</a:t>
            </a:r>
            <a:r>
              <a:rPr lang="en-US" sz="2600" dirty="0"/>
              <a:t> and Sudafed dominate respiratory treatments</a:t>
            </a:r>
            <a:r>
              <a:rPr lang="en-US" sz="2600" dirty="0" smtClean="0"/>
              <a:t>.</a:t>
            </a:r>
          </a:p>
          <a:p>
            <a:endParaRPr lang="en-US" sz="2600" dirty="0"/>
          </a:p>
          <a:p>
            <a:r>
              <a:rPr lang="en-US" sz="2600" dirty="0"/>
              <a:t>For pregnancy safety, Diabetes drugs lead low-risk categories with 12 drugs each, while Hypertension and Pain dominate high-risk groups (22 and 21 drugs). Alcohol restrictions mostly affect Diabetes and Pain medications, accounting for over 34% of restricted drugs, emphasizing patient caution</a:t>
            </a:r>
            <a:r>
              <a:rPr lang="en-US" sz="2600" dirty="0" smtClean="0"/>
              <a:t>.</a:t>
            </a:r>
          </a:p>
          <a:p>
            <a:endParaRPr lang="en-US" sz="2600" dirty="0"/>
          </a:p>
          <a:p>
            <a:r>
              <a:rPr lang="en-US" sz="2600" dirty="0"/>
              <a:t>Statistical tests confirm prescription drugs have significantly higher average scores (8.89 vs. 6.38; t=4.877, p=0), and surprisingly, higher pregnancy risk drugs score better (8.87 vs. 7.44; t=3.017, p=0.0027). Overall, drug ratings reflect a trade-off between efficacy, safety, and accessibility</a:t>
            </a:r>
            <a:r>
              <a:rPr lang="en-US" sz="2600" dirty="0" smtClean="0"/>
              <a:t>.</a:t>
            </a:r>
            <a:endParaRPr lang="en-US" sz="2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4000" b="1" dirty="0"/>
              <a:t>Dataset</a:t>
            </a:r>
            <a:r>
              <a:rPr sz="4000" dirty="0"/>
              <a:t> </a:t>
            </a:r>
            <a:r>
              <a:rPr sz="4000" b="1" dirty="0"/>
              <a:t>Overview</a:t>
            </a:r>
          </a:p>
        </p:txBody>
      </p:sp>
      <p:sp>
        <p:nvSpPr>
          <p:cNvPr id="3" name="Content Placeholder 2"/>
          <p:cNvSpPr>
            <a:spLocks noGrp="1"/>
          </p:cNvSpPr>
          <p:nvPr>
            <p:ph idx="1"/>
          </p:nvPr>
        </p:nvSpPr>
        <p:spPr>
          <a:xfrm>
            <a:off x="457200" y="1600200"/>
            <a:ext cx="7908587" cy="5257800"/>
          </a:xfrm>
        </p:spPr>
        <p:txBody>
          <a:bodyPr>
            <a:normAutofit/>
          </a:bodyPr>
          <a:lstStyle/>
          <a:p>
            <a:pPr marL="0" indent="0">
              <a:buNone/>
            </a:pPr>
            <a:r>
              <a:rPr sz="1800" dirty="0" smtClean="0"/>
              <a:t>Loaded </a:t>
            </a:r>
            <a:r>
              <a:rPr sz="1800" dirty="0"/>
              <a:t>using </a:t>
            </a:r>
            <a:r>
              <a:rPr sz="1800" dirty="0" smtClean="0"/>
              <a:t>pandas</a:t>
            </a:r>
            <a:r>
              <a:rPr lang="en-US" sz="1800" dirty="0" smtClean="0"/>
              <a:t>                                      </a:t>
            </a:r>
            <a:r>
              <a:rPr lang="en-IN" sz="1800" dirty="0" smtClean="0"/>
              <a:t>Duplicates removed</a:t>
            </a:r>
          </a:p>
          <a:p>
            <a:endParaRPr lang="en-US" sz="1800" dirty="0" smtClean="0"/>
          </a:p>
          <a:p>
            <a:endParaRPr lang="en-US" sz="1800" dirty="0" smtClean="0"/>
          </a:p>
          <a:p>
            <a:endParaRPr lang="en-US" sz="1800" dirty="0" smtClean="0"/>
          </a:p>
          <a:p>
            <a:endParaRPr lang="en-US" sz="1800" dirty="0" smtClean="0"/>
          </a:p>
          <a:p>
            <a:pPr marL="0" indent="0">
              <a:buNone/>
            </a:pPr>
            <a:endParaRPr sz="1800" dirty="0"/>
          </a:p>
          <a:p>
            <a:pPr marL="0" indent="0">
              <a:buNone/>
            </a:pPr>
            <a:endParaRPr lang="en-US" sz="1800" dirty="0" smtClean="0"/>
          </a:p>
          <a:p>
            <a:pPr marL="0" indent="0">
              <a:buNone/>
            </a:pPr>
            <a:r>
              <a:rPr sz="1800" dirty="0" smtClean="0"/>
              <a:t>Missing values checked</a:t>
            </a:r>
            <a:r>
              <a:rPr lang="en-US" sz="1800" dirty="0"/>
              <a:t>                               Number of rows and columns present</a:t>
            </a:r>
          </a:p>
          <a:p>
            <a:pPr marL="0" indent="0">
              <a:buNone/>
            </a:pPr>
            <a:endParaRPr lang="en-US" sz="1800" dirty="0" smtClean="0"/>
          </a:p>
          <a:p>
            <a:pPr marL="0" indent="0">
              <a:buNone/>
            </a:pPr>
            <a:endParaRPr lang="en-US" sz="1800" dirty="0" smtClean="0"/>
          </a:p>
          <a:p>
            <a:pPr marL="0" indent="0">
              <a:buNone/>
            </a:pPr>
            <a:r>
              <a:rPr lang="en-US" sz="1800" dirty="0" smtClean="0"/>
              <a:t>                                                                           </a:t>
            </a:r>
          </a:p>
          <a:p>
            <a:pPr marL="0" indent="0">
              <a:buNone/>
            </a:pPr>
            <a:endParaRPr lang="en-US" sz="1800" dirty="0" smtClean="0"/>
          </a:p>
          <a:p>
            <a:pPr marL="0" indent="0">
              <a:buNone/>
            </a:pPr>
            <a:endParaRPr lang="en-US" sz="1800" dirty="0"/>
          </a:p>
        </p:txBody>
      </p:sp>
      <p:pic>
        <p:nvPicPr>
          <p:cNvPr id="5" name="Picture 4"/>
          <p:cNvPicPr>
            <a:picLocks noChangeAspect="1"/>
          </p:cNvPicPr>
          <p:nvPr/>
        </p:nvPicPr>
        <p:blipFill>
          <a:blip r:embed="rId2"/>
          <a:stretch>
            <a:fillRect/>
          </a:stretch>
        </p:blipFill>
        <p:spPr>
          <a:xfrm>
            <a:off x="457200" y="1956526"/>
            <a:ext cx="3692010" cy="1917954"/>
          </a:xfrm>
          <a:prstGeom prst="rect">
            <a:avLst/>
          </a:prstGeom>
        </p:spPr>
      </p:pic>
      <p:pic>
        <p:nvPicPr>
          <p:cNvPr id="6" name="Picture 5"/>
          <p:cNvPicPr>
            <a:picLocks noChangeAspect="1"/>
          </p:cNvPicPr>
          <p:nvPr/>
        </p:nvPicPr>
        <p:blipFill>
          <a:blip r:embed="rId3"/>
          <a:stretch>
            <a:fillRect/>
          </a:stretch>
        </p:blipFill>
        <p:spPr>
          <a:xfrm>
            <a:off x="4288663" y="4229100"/>
            <a:ext cx="4175516" cy="2048870"/>
          </a:xfrm>
          <a:prstGeom prst="rect">
            <a:avLst/>
          </a:prstGeom>
        </p:spPr>
      </p:pic>
      <p:pic>
        <p:nvPicPr>
          <p:cNvPr id="7" name="Picture 6"/>
          <p:cNvPicPr>
            <a:picLocks noChangeAspect="1"/>
          </p:cNvPicPr>
          <p:nvPr/>
        </p:nvPicPr>
        <p:blipFill>
          <a:blip r:embed="rId4"/>
          <a:stretch>
            <a:fillRect/>
          </a:stretch>
        </p:blipFill>
        <p:spPr>
          <a:xfrm>
            <a:off x="457200" y="4229100"/>
            <a:ext cx="2599899" cy="2537401"/>
          </a:xfrm>
          <a:prstGeom prst="rect">
            <a:avLst/>
          </a:prstGeom>
        </p:spPr>
      </p:pic>
      <p:pic>
        <p:nvPicPr>
          <p:cNvPr id="8" name="Picture 7"/>
          <p:cNvPicPr>
            <a:picLocks noChangeAspect="1"/>
          </p:cNvPicPr>
          <p:nvPr/>
        </p:nvPicPr>
        <p:blipFill>
          <a:blip r:embed="rId5"/>
          <a:stretch>
            <a:fillRect/>
          </a:stretch>
        </p:blipFill>
        <p:spPr>
          <a:xfrm>
            <a:off x="4495969" y="1950432"/>
            <a:ext cx="2724530" cy="58195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sz="4000" b="1" dirty="0" smtClean="0"/>
              <a:t>Unique </a:t>
            </a:r>
            <a:r>
              <a:rPr lang="en-US" sz="4000" b="1" dirty="0"/>
              <a:t>values for each column</a:t>
            </a:r>
            <a:endParaRPr sz="4000" b="1" dirty="0"/>
          </a:p>
        </p:txBody>
      </p:sp>
      <p:sp>
        <p:nvSpPr>
          <p:cNvPr id="3" name="Content Placeholder 2"/>
          <p:cNvSpPr>
            <a:spLocks noGrp="1"/>
          </p:cNvSpPr>
          <p:nvPr>
            <p:ph idx="1"/>
          </p:nvPr>
        </p:nvSpPr>
        <p:spPr/>
        <p:txBody>
          <a:bodyPr>
            <a:normAutofit/>
          </a:bodyPr>
          <a:lstStyle/>
          <a:p>
            <a:pPr marL="0" indent="0">
              <a:buNone/>
            </a:pPr>
            <a:endParaRPr sz="1800" dirty="0"/>
          </a:p>
        </p:txBody>
      </p:sp>
      <p:pic>
        <p:nvPicPr>
          <p:cNvPr id="4" name="Picture 3"/>
          <p:cNvPicPr>
            <a:picLocks noChangeAspect="1"/>
          </p:cNvPicPr>
          <p:nvPr/>
        </p:nvPicPr>
        <p:blipFill>
          <a:blip r:embed="rId2"/>
          <a:stretch>
            <a:fillRect/>
          </a:stretch>
        </p:blipFill>
        <p:spPr>
          <a:xfrm>
            <a:off x="457200" y="1600199"/>
            <a:ext cx="5248702" cy="314922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05469"/>
          </a:xfrm>
        </p:spPr>
        <p:txBody>
          <a:bodyPr>
            <a:normAutofit fontScale="90000"/>
          </a:bodyPr>
          <a:lstStyle/>
          <a:p>
            <a:r>
              <a:rPr lang="en-US" sz="4000" b="1" dirty="0" smtClean="0"/>
              <a:t>Medical Condition with the Most Unique Drugs</a:t>
            </a:r>
            <a:endParaRPr sz="4000" b="1" dirty="0"/>
          </a:p>
        </p:txBody>
      </p:sp>
      <p:sp>
        <p:nvSpPr>
          <p:cNvPr id="3" name="Content Placeholder 2"/>
          <p:cNvSpPr>
            <a:spLocks noGrp="1"/>
          </p:cNvSpPr>
          <p:nvPr>
            <p:ph idx="1"/>
          </p:nvPr>
        </p:nvSpPr>
        <p:spPr>
          <a:xfrm>
            <a:off x="0" y="1105469"/>
            <a:ext cx="9144000" cy="5752531"/>
          </a:xfrm>
        </p:spPr>
        <p:txBody>
          <a:bodyPr/>
          <a:lstStyle/>
          <a:p>
            <a:r>
              <a:rPr sz="1800" dirty="0" smtClean="0"/>
              <a:t>Observation</a:t>
            </a:r>
            <a:r>
              <a:rPr sz="1800" dirty="0" smtClean="0"/>
              <a:t>:</a:t>
            </a:r>
            <a:r>
              <a:rPr lang="en-US" sz="1800" dirty="0"/>
              <a:t> Acne leads with the highest number of unique drugs (39, 7.98%), followed by Hypertension (34, 6.95%) and Pain (30, 6.13%), indicating a greater variety of drug options available for treating these conditions.</a:t>
            </a:r>
            <a:endParaRPr lang="en-US" sz="1800" dirty="0" smtClean="0"/>
          </a:p>
        </p:txBody>
      </p:sp>
      <p:pic>
        <p:nvPicPr>
          <p:cNvPr id="4" name="Picture 3"/>
          <p:cNvPicPr>
            <a:picLocks noChangeAspect="1"/>
          </p:cNvPicPr>
          <p:nvPr/>
        </p:nvPicPr>
        <p:blipFill>
          <a:blip r:embed="rId2"/>
          <a:stretch>
            <a:fillRect/>
          </a:stretch>
        </p:blipFill>
        <p:spPr>
          <a:xfrm>
            <a:off x="350936" y="2070728"/>
            <a:ext cx="3010320" cy="45726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7355"/>
          </a:xfrm>
        </p:spPr>
        <p:txBody>
          <a:bodyPr>
            <a:normAutofit fontScale="90000"/>
          </a:bodyPr>
          <a:lstStyle/>
          <a:p>
            <a:r>
              <a:rPr lang="en-US" sz="4000" b="1" dirty="0"/>
              <a:t>Average Overall Score by Medical Condition</a:t>
            </a:r>
            <a:endParaRPr sz="4000" b="1" dirty="0"/>
          </a:p>
        </p:txBody>
      </p:sp>
      <p:sp>
        <p:nvSpPr>
          <p:cNvPr id="3" name="Content Placeholder 2"/>
          <p:cNvSpPr>
            <a:spLocks noGrp="1"/>
          </p:cNvSpPr>
          <p:nvPr>
            <p:ph idx="1"/>
          </p:nvPr>
        </p:nvSpPr>
        <p:spPr>
          <a:xfrm>
            <a:off x="0" y="1187355"/>
            <a:ext cx="9144000" cy="5670645"/>
          </a:xfrm>
        </p:spPr>
        <p:txBody>
          <a:bodyPr>
            <a:normAutofit/>
          </a:bodyPr>
          <a:lstStyle/>
          <a:p>
            <a:r>
              <a:rPr sz="1800" dirty="0" smtClean="0"/>
              <a:t>Observation</a:t>
            </a:r>
            <a:r>
              <a:rPr sz="1800" dirty="0" smtClean="0"/>
              <a:t>:</a:t>
            </a:r>
            <a:r>
              <a:rPr lang="en-US" sz="1800" dirty="0"/>
              <a:t> Erectile Dysfunction has the highest average overall score (17.90), followed by Anxiety (15.29) and Migraine (12.45), indicating higher user satisfaction or effectiveness for drugs treating these conditions. Conversely, Cancer (2.54) and Stroke (3.01) have the lowest average scores, suggesting less favorable outcomes or user experiences</a:t>
            </a:r>
            <a:r>
              <a:rPr lang="en-US" sz="1800" dirty="0" smtClean="0"/>
              <a:t>.</a:t>
            </a:r>
            <a:endParaRPr sz="1800" dirty="0"/>
          </a:p>
        </p:txBody>
      </p:sp>
      <p:pic>
        <p:nvPicPr>
          <p:cNvPr id="4" name="Picture 3"/>
          <p:cNvPicPr>
            <a:picLocks noChangeAspect="1"/>
          </p:cNvPicPr>
          <p:nvPr/>
        </p:nvPicPr>
        <p:blipFill>
          <a:blip r:embed="rId2"/>
          <a:stretch>
            <a:fillRect/>
          </a:stretch>
        </p:blipFill>
        <p:spPr>
          <a:xfrm>
            <a:off x="437883" y="2336655"/>
            <a:ext cx="1868588" cy="45213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a:bodyPr>
          <a:lstStyle/>
          <a:p>
            <a:r>
              <a:rPr lang="en-US" sz="4000" b="1" dirty="0"/>
              <a:t>Average User Rating by Medical Condition</a:t>
            </a:r>
            <a:endParaRPr sz="4000" b="1" dirty="0"/>
          </a:p>
        </p:txBody>
      </p:sp>
      <p:sp>
        <p:nvSpPr>
          <p:cNvPr id="3" name="Content Placeholder 2"/>
          <p:cNvSpPr>
            <a:spLocks noGrp="1"/>
          </p:cNvSpPr>
          <p:nvPr>
            <p:ph idx="1"/>
          </p:nvPr>
        </p:nvSpPr>
        <p:spPr>
          <a:xfrm>
            <a:off x="0" y="1228298"/>
            <a:ext cx="9144000" cy="5629701"/>
          </a:xfrm>
        </p:spPr>
        <p:txBody>
          <a:bodyPr>
            <a:normAutofit/>
          </a:bodyPr>
          <a:lstStyle/>
          <a:p>
            <a:r>
              <a:rPr sz="1800" dirty="0" smtClean="0"/>
              <a:t>Observation</a:t>
            </a:r>
            <a:r>
              <a:rPr sz="1800" dirty="0" smtClean="0"/>
              <a:t>:</a:t>
            </a:r>
            <a:r>
              <a:rPr lang="en-US" sz="1800" dirty="0"/>
              <a:t> Stroke, Eczema, and Swine Flu have the highest average overall drug scores, suggesting high perceived effectiveness</a:t>
            </a:r>
            <a:r>
              <a:rPr lang="en-US" sz="1800" dirty="0" smtClean="0"/>
              <a:t>. In </a:t>
            </a:r>
            <a:r>
              <a:rPr lang="en-US" sz="1800" dirty="0"/>
              <a:t>contrast, Cholesterol, Allergies, and Hair Loss have lower average scores, indicating potential gaps in treatment satisfaction. </a:t>
            </a:r>
            <a:endParaRPr lang="en-US" sz="1800" dirty="0" smtClean="0"/>
          </a:p>
          <a:p>
            <a:endParaRPr lang="en-US" sz="1800" dirty="0" smtClean="0"/>
          </a:p>
          <a:p>
            <a:endParaRPr sz="1800" dirty="0"/>
          </a:p>
        </p:txBody>
      </p:sp>
      <p:pic>
        <p:nvPicPr>
          <p:cNvPr id="4" name="Picture 3"/>
          <p:cNvPicPr>
            <a:picLocks noChangeAspect="1"/>
          </p:cNvPicPr>
          <p:nvPr/>
        </p:nvPicPr>
        <p:blipFill>
          <a:blip r:embed="rId2"/>
          <a:stretch>
            <a:fillRect/>
          </a:stretch>
        </p:blipFill>
        <p:spPr>
          <a:xfrm>
            <a:off x="380455" y="2116976"/>
            <a:ext cx="2035199" cy="474102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2639"/>
          </a:xfrm>
        </p:spPr>
        <p:txBody>
          <a:bodyPr>
            <a:normAutofit fontScale="90000"/>
          </a:bodyPr>
          <a:lstStyle/>
          <a:p>
            <a:r>
              <a:rPr lang="en-US" sz="4000" b="1" dirty="0"/>
              <a:t>Drugs with the Highest and Lowest Number of Reviews</a:t>
            </a:r>
            <a:endParaRPr sz="4000" b="1" dirty="0"/>
          </a:p>
        </p:txBody>
      </p:sp>
      <p:sp>
        <p:nvSpPr>
          <p:cNvPr id="3" name="Content Placeholder 2"/>
          <p:cNvSpPr>
            <a:spLocks noGrp="1"/>
          </p:cNvSpPr>
          <p:nvPr>
            <p:ph idx="1"/>
          </p:nvPr>
        </p:nvSpPr>
        <p:spPr>
          <a:xfrm>
            <a:off x="0" y="1091821"/>
            <a:ext cx="9144000" cy="5766179"/>
          </a:xfrm>
        </p:spPr>
        <p:txBody>
          <a:bodyPr>
            <a:normAutofit/>
          </a:bodyPr>
          <a:lstStyle/>
          <a:p>
            <a:r>
              <a:rPr sz="1800" dirty="0" smtClean="0"/>
              <a:t>Observation</a:t>
            </a:r>
            <a:r>
              <a:rPr lang="en-US" sz="1800" dirty="0" smtClean="0"/>
              <a:t> </a:t>
            </a:r>
            <a:r>
              <a:rPr sz="1800" dirty="0" smtClean="0"/>
              <a:t>:</a:t>
            </a:r>
            <a:r>
              <a:rPr lang="en-US" sz="1800" dirty="0" smtClean="0"/>
              <a:t> </a:t>
            </a:r>
            <a:r>
              <a:rPr lang="en-US" sz="1800" dirty="0" err="1" smtClean="0"/>
              <a:t>Bisacodyl</a:t>
            </a:r>
            <a:r>
              <a:rPr lang="en-US" sz="1800" dirty="0" smtClean="0"/>
              <a:t> </a:t>
            </a:r>
            <a:r>
              <a:rPr lang="en-US" sz="1800" dirty="0"/>
              <a:t>has the highest number of reviews (1,357), indicating widespread usage or user engagement</a:t>
            </a:r>
            <a:r>
              <a:rPr lang="en-US" sz="1800" dirty="0" smtClean="0"/>
              <a:t>. In </a:t>
            </a:r>
            <a:r>
              <a:rPr lang="en-US" sz="1800" dirty="0"/>
              <a:t>contrast, Neomycin has only 1 review, suggesting limited feedback or niche </a:t>
            </a:r>
            <a:r>
              <a:rPr lang="en-US" sz="1800" dirty="0" smtClean="0"/>
              <a:t>usage.</a:t>
            </a:r>
            <a:endParaRPr lang="en-US" sz="1800" dirty="0" smtClean="0"/>
          </a:p>
          <a:p>
            <a:endParaRPr lang="en-US" sz="1800" dirty="0"/>
          </a:p>
        </p:txBody>
      </p:sp>
      <p:pic>
        <p:nvPicPr>
          <p:cNvPr id="4" name="Picture 3"/>
          <p:cNvPicPr>
            <a:picLocks noChangeAspect="1"/>
          </p:cNvPicPr>
          <p:nvPr/>
        </p:nvPicPr>
        <p:blipFill>
          <a:blip r:embed="rId2"/>
          <a:stretch>
            <a:fillRect/>
          </a:stretch>
        </p:blipFill>
        <p:spPr>
          <a:xfrm>
            <a:off x="253647" y="3267052"/>
            <a:ext cx="8194725" cy="71809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73707"/>
          </a:xfrm>
        </p:spPr>
        <p:txBody>
          <a:bodyPr>
            <a:normAutofit/>
          </a:bodyPr>
          <a:lstStyle/>
          <a:p>
            <a:r>
              <a:rPr lang="en-US" b="1" dirty="0"/>
              <a:t>Most Commonly Reported Side Effects</a:t>
            </a:r>
            <a:endParaRPr b="1" dirty="0"/>
          </a:p>
        </p:txBody>
      </p:sp>
      <p:sp>
        <p:nvSpPr>
          <p:cNvPr id="3" name="Content Placeholder 2"/>
          <p:cNvSpPr>
            <a:spLocks noGrp="1"/>
          </p:cNvSpPr>
          <p:nvPr>
            <p:ph idx="1"/>
          </p:nvPr>
        </p:nvSpPr>
        <p:spPr>
          <a:xfrm>
            <a:off x="0" y="1173708"/>
            <a:ext cx="9144000" cy="5684292"/>
          </a:xfrm>
        </p:spPr>
        <p:txBody>
          <a:bodyPr>
            <a:normAutofit/>
          </a:bodyPr>
          <a:lstStyle/>
          <a:p>
            <a:r>
              <a:rPr sz="1800" dirty="0" smtClean="0"/>
              <a:t>Observation</a:t>
            </a:r>
            <a:r>
              <a:rPr lang="en-US" sz="1800" dirty="0" smtClean="0"/>
              <a:t> </a:t>
            </a:r>
            <a:r>
              <a:rPr sz="1800" dirty="0" smtClean="0"/>
              <a:t>:</a:t>
            </a:r>
            <a:r>
              <a:rPr lang="en-US" sz="1800" dirty="0"/>
              <a:t> The most frequently reported side effects include top lip and tongue irritation, stomach pain, serious side effects, and swelling of the face, lips, and difficulty breathing</a:t>
            </a:r>
            <a:r>
              <a:rPr lang="en-US" sz="1800" dirty="0" smtClean="0"/>
              <a:t>. These </a:t>
            </a:r>
            <a:r>
              <a:rPr lang="en-US" sz="1800" dirty="0"/>
              <a:t>side effects highlight key areas for patient monitoring and caution when prescribing or using these medications</a:t>
            </a:r>
            <a:endParaRPr sz="1800" dirty="0"/>
          </a:p>
        </p:txBody>
      </p:sp>
      <p:pic>
        <p:nvPicPr>
          <p:cNvPr id="4" name="Picture 3"/>
          <p:cNvPicPr>
            <a:picLocks noChangeAspect="1"/>
          </p:cNvPicPr>
          <p:nvPr/>
        </p:nvPicPr>
        <p:blipFill>
          <a:blip r:embed="rId2"/>
          <a:stretch>
            <a:fillRect/>
          </a:stretch>
        </p:blipFill>
        <p:spPr>
          <a:xfrm>
            <a:off x="437729" y="2502721"/>
            <a:ext cx="6664218" cy="41983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1671</Words>
  <Application>Microsoft Office PowerPoint</Application>
  <PresentationFormat>On-screen Show (4:3)</PresentationFormat>
  <Paragraphs>107</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Drugs, Side Effects and Medical Condition Analysis &amp; Machine Learning</vt:lpstr>
      <vt:lpstr>Objective</vt:lpstr>
      <vt:lpstr>Dataset Overview</vt:lpstr>
      <vt:lpstr>Unique values for each column</vt:lpstr>
      <vt:lpstr>Medical Condition with the Most Unique Drugs</vt:lpstr>
      <vt:lpstr>Average Overall Score by Medical Condition</vt:lpstr>
      <vt:lpstr>Average User Rating by Medical Condition</vt:lpstr>
      <vt:lpstr>Drugs with the Highest and Lowest Number of Reviews</vt:lpstr>
      <vt:lpstr>Most Commonly Reported Side Effects</vt:lpstr>
      <vt:lpstr>Correlation Between Number of Reviews and User Rating</vt:lpstr>
      <vt:lpstr>Distribution of Average Ratings by Prescription Type</vt:lpstr>
      <vt:lpstr>Top 5 Most Common Generic Drugs</vt:lpstr>
      <vt:lpstr>Top 5 Most Common Brand-Name Drugs</vt:lpstr>
      <vt:lpstr>Top 10 Most common drug classes</vt:lpstr>
      <vt:lpstr>Drug Count by Medical Condition (Low-Risk Pregnancy)</vt:lpstr>
      <vt:lpstr>Drug Count by Medical Condition (High-Risk Pregnancy)</vt:lpstr>
      <vt:lpstr>Drugs with Alcohol Restriction</vt:lpstr>
      <vt:lpstr>Relationship Between Drug Activity % and User Rating</vt:lpstr>
      <vt:lpstr>Do Prescription Drugs (Rx) Have Higher Overall Scores?</vt:lpstr>
      <vt:lpstr>Do Higher Pregnancy Risk Drugs Have Higher Overall Scores?</vt:lpstr>
      <vt:lpstr>Machine Learning – Feature engineering (regression model)</vt:lpstr>
      <vt:lpstr>Models</vt:lpstr>
      <vt:lpstr>Feature importance in XGBoost</vt:lpstr>
      <vt:lpstr>Models</vt:lpstr>
      <vt:lpstr>Models</vt:lpstr>
      <vt:lpstr>Final Observations &amp; Storyline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Dataset Analysis</dc:title>
  <dc:subject/>
  <dc:creator>hp</dc:creator>
  <cp:keywords/>
  <dc:description>generated using python-pptx</dc:description>
  <cp:lastModifiedBy>Microsoft account</cp:lastModifiedBy>
  <cp:revision>71</cp:revision>
  <dcterms:created xsi:type="dcterms:W3CDTF">2013-01-27T09:14:16Z</dcterms:created>
  <dcterms:modified xsi:type="dcterms:W3CDTF">2025-06-02T16:25:35Z</dcterms:modified>
  <cp:category/>
</cp:coreProperties>
</file>