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479" r:id="rId2"/>
    <p:sldId id="480" r:id="rId3"/>
    <p:sldId id="481" r:id="rId4"/>
    <p:sldId id="482" r:id="rId5"/>
    <p:sldId id="483" r:id="rId6"/>
    <p:sldId id="484" r:id="rId7"/>
    <p:sldId id="485" r:id="rId8"/>
    <p:sldId id="487" r:id="rId9"/>
    <p:sldId id="488" r:id="rId10"/>
    <p:sldId id="259" r:id="rId11"/>
    <p:sldId id="276" r:id="rId12"/>
    <p:sldId id="277" r:id="rId13"/>
    <p:sldId id="278" r:id="rId14"/>
    <p:sldId id="477" r:id="rId15"/>
    <p:sldId id="489" r:id="rId16"/>
    <p:sldId id="490" r:id="rId17"/>
    <p:sldId id="492" r:id="rId18"/>
    <p:sldId id="493" r:id="rId19"/>
    <p:sldId id="494" r:id="rId20"/>
    <p:sldId id="495" r:id="rId21"/>
    <p:sldId id="496" r:id="rId22"/>
    <p:sldId id="497" r:id="rId23"/>
    <p:sldId id="498" r:id="rId24"/>
    <p:sldId id="499" r:id="rId25"/>
    <p:sldId id="500" r:id="rId26"/>
    <p:sldId id="501" r:id="rId27"/>
    <p:sldId id="502" r:id="rId28"/>
    <p:sldId id="503" r:id="rId29"/>
    <p:sldId id="504" r:id="rId30"/>
    <p:sldId id="505" r:id="rId31"/>
    <p:sldId id="507" r:id="rId32"/>
    <p:sldId id="508" r:id="rId33"/>
    <p:sldId id="509"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514" r:id="rId48"/>
    <p:sldId id="515" r:id="rId49"/>
    <p:sldId id="516" r:id="rId50"/>
    <p:sldId id="517" r:id="rId51"/>
    <p:sldId id="518" r:id="rId52"/>
    <p:sldId id="519" r:id="rId53"/>
    <p:sldId id="520" r:id="rId54"/>
    <p:sldId id="521" r:id="rId55"/>
    <p:sldId id="522" r:id="rId56"/>
    <p:sldId id="523" r:id="rId57"/>
    <p:sldId id="524" r:id="rId58"/>
    <p:sldId id="525" r:id="rId59"/>
    <p:sldId id="530" r:id="rId60"/>
    <p:sldId id="531" r:id="rId61"/>
    <p:sldId id="527" r:id="rId62"/>
    <p:sldId id="528" r:id="rId63"/>
    <p:sldId id="52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ogisetti satya santhi" initials="" lastIdx="1" clrIdx="0">
    <p:extLst>
      <p:ext uri="{19B8F6BF-5375-455C-9EA6-DF929625EA0E}">
        <p15:presenceInfo xmlns:p15="http://schemas.microsoft.com/office/powerpoint/2012/main" userId="563a5539e28263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p:cViewPr varScale="1">
        <p:scale>
          <a:sx n="62" d="100"/>
          <a:sy n="62" d="100"/>
        </p:scale>
        <p:origin x="1540" y="4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0FC9-FD3B-4958-9A0C-EF23443ACA84}" type="datetimeFigureOut">
              <a:rPr lang="en-IN" smtClean="0"/>
              <a:pPr/>
              <a:t>13-04-2024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F5B37-FD0F-4705-BA81-D7427B95B491}" type="slidenum">
              <a:rPr lang="en-IN" smtClean="0"/>
              <a:pPr/>
              <a:t>‹#›</a:t>
            </a:fld>
            <a:endParaRPr lang="en-IN"/>
          </a:p>
        </p:txBody>
      </p:sp>
    </p:spTree>
    <p:extLst>
      <p:ext uri="{BB962C8B-B14F-4D97-AF65-F5344CB8AC3E}">
        <p14:creationId xmlns:p14="http://schemas.microsoft.com/office/powerpoint/2010/main" val="4167647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59D6173-AE6B-0177-948F-3E25B5ED2E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451745-9DF8-41EA-A704-4A8F86AA3AED}" type="slidenum">
              <a:rPr lang="en-US" altLang="en-US">
                <a:latin typeface="Calibri" panose="020F0502020204030204" pitchFamily="34" charset="0"/>
              </a:rPr>
              <a:pPr/>
              <a:t>11</a:t>
            </a:fld>
            <a:endParaRPr lang="en-US" altLang="en-US">
              <a:latin typeface="Calibri" panose="020F0502020204030204" pitchFamily="34" charset="0"/>
            </a:endParaRPr>
          </a:p>
        </p:txBody>
      </p:sp>
      <p:sp>
        <p:nvSpPr>
          <p:cNvPr id="27651" name="Text Box 1">
            <a:extLst>
              <a:ext uri="{FF2B5EF4-FFF2-40B4-BE49-F238E27FC236}">
                <a16:creationId xmlns:a16="http://schemas.microsoft.com/office/drawing/2014/main" id="{86D9875D-C92F-7933-A657-C668FA11EF36}"/>
              </a:ext>
            </a:extLst>
          </p:cNvPr>
          <p:cNvSpPr txBox="1">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260" tIns="45630" rIns="91260" bIns="45630" anchor="b"/>
          <a:lstStyle>
            <a:lvl1pPr>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1pPr>
            <a:lvl2pPr marL="742950" indent="-28575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2pPr>
            <a:lvl3pPr marL="11430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3pPr>
            <a:lvl4pPr marL="16002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4pPr>
            <a:lvl5pPr marL="20574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9pPr>
          </a:lstStyle>
          <a:p>
            <a:pPr algn="r" eaLnBrk="1" hangingPunct="1"/>
            <a:fld id="{426F75B0-5E5E-40A2-BCCD-B82D26D01700}" type="slidenum">
              <a:rPr lang="en-US" altLang="en-US" sz="1100">
                <a:solidFill>
                  <a:srgbClr val="000000"/>
                </a:solidFill>
                <a:latin typeface="Calibri" panose="020F0502020204030204" pitchFamily="34" charset="0"/>
                <a:cs typeface="DejaVu Sans" charset="0"/>
              </a:rPr>
              <a:pPr algn="r" eaLnBrk="1" hangingPunct="1"/>
              <a:t>11</a:t>
            </a:fld>
            <a:endParaRPr lang="en-US" altLang="en-US" sz="1100">
              <a:solidFill>
                <a:srgbClr val="000000"/>
              </a:solidFill>
              <a:latin typeface="Calibri" panose="020F0502020204030204" pitchFamily="34" charset="0"/>
              <a:cs typeface="DejaVu Sans" charset="0"/>
            </a:endParaRPr>
          </a:p>
        </p:txBody>
      </p:sp>
      <p:sp>
        <p:nvSpPr>
          <p:cNvPr id="27652" name="Text Box 2">
            <a:extLst>
              <a:ext uri="{FF2B5EF4-FFF2-40B4-BE49-F238E27FC236}">
                <a16:creationId xmlns:a16="http://schemas.microsoft.com/office/drawing/2014/main" id="{79E7014D-F89D-98D2-394B-1875E793F63E}"/>
              </a:ext>
            </a:extLst>
          </p:cNvPr>
          <p:cNvSpPr txBox="1">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260" tIns="45630" rIns="91260" bIns="45630" anchor="b"/>
          <a:lstStyle>
            <a:lvl1pPr>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1pPr>
            <a:lvl2pPr marL="742950" indent="-28575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2pPr>
            <a:lvl3pPr marL="11430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3pPr>
            <a:lvl4pPr marL="16002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4pPr>
            <a:lvl5pPr marL="20574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9pPr>
          </a:lstStyle>
          <a:p>
            <a:pPr eaLnBrk="1" hangingPunct="1"/>
            <a:endParaRPr lang="en-US" altLang="en-US" sz="1100">
              <a:solidFill>
                <a:srgbClr val="000000"/>
              </a:solidFill>
              <a:latin typeface="Calibri" panose="020F0502020204030204" pitchFamily="34" charset="0"/>
              <a:cs typeface="DejaVu Sans" charset="0"/>
            </a:endParaRPr>
          </a:p>
        </p:txBody>
      </p:sp>
      <p:sp>
        <p:nvSpPr>
          <p:cNvPr id="27653" name="Text Box 3">
            <a:extLst>
              <a:ext uri="{FF2B5EF4-FFF2-40B4-BE49-F238E27FC236}">
                <a16:creationId xmlns:a16="http://schemas.microsoft.com/office/drawing/2014/main" id="{F54E9A18-6D58-91FA-C31E-BCCCC9024E2C}"/>
              </a:ext>
            </a:extLst>
          </p:cNvPr>
          <p:cNvSpPr txBox="1">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260" tIns="45630" rIns="91260" bIns="45630" anchor="ctr"/>
          <a:lstStyle>
            <a:lvl1pPr>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1pPr>
            <a:lvl2pPr marL="742950" indent="-28575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2pPr>
            <a:lvl3pPr marL="11430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3pPr>
            <a:lvl4pPr marL="16002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4pPr>
            <a:lvl5pPr marL="20574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9pPr>
          </a:lstStyle>
          <a:p>
            <a:pPr eaLnBrk="1" hangingPunct="1"/>
            <a:endParaRPr lang="en-US" altLang="en-US" sz="1100">
              <a:solidFill>
                <a:srgbClr val="000000"/>
              </a:solidFill>
              <a:latin typeface="Calibri" panose="020F0502020204030204" pitchFamily="34" charset="0"/>
              <a:cs typeface="DejaVu Sans" charset="0"/>
            </a:endParaRPr>
          </a:p>
        </p:txBody>
      </p:sp>
      <p:sp>
        <p:nvSpPr>
          <p:cNvPr id="27654" name="Text Box 4">
            <a:extLst>
              <a:ext uri="{FF2B5EF4-FFF2-40B4-BE49-F238E27FC236}">
                <a16:creationId xmlns:a16="http://schemas.microsoft.com/office/drawing/2014/main" id="{97FD8CAE-6817-464E-94F2-20129AC3588C}"/>
              </a:ext>
            </a:extLst>
          </p:cNvPr>
          <p:cNvSpPr txBox="1">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260" tIns="45630" rIns="91260" bIns="45630" anchor="ctr"/>
          <a:lstStyle>
            <a:lvl1pPr>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1pPr>
            <a:lvl2pPr marL="742950" indent="-28575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2pPr>
            <a:lvl3pPr marL="11430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3pPr>
            <a:lvl4pPr marL="16002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4pPr>
            <a:lvl5pPr marL="2057400" indent="-228600">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863600" algn="l"/>
                <a:tab pos="1728788" algn="l"/>
                <a:tab pos="2593975" algn="l"/>
                <a:tab pos="3459163" algn="l"/>
                <a:tab pos="4324350" algn="l"/>
                <a:tab pos="5189538" algn="l"/>
                <a:tab pos="6053138" algn="l"/>
                <a:tab pos="6918325" algn="l"/>
                <a:tab pos="7783513" algn="l"/>
                <a:tab pos="8648700" algn="l"/>
                <a:tab pos="9513888" algn="l"/>
              </a:tabLst>
              <a:defRPr>
                <a:solidFill>
                  <a:schemeClr val="tx1"/>
                </a:solidFill>
                <a:latin typeface="Arial" panose="020B0604020202020204" pitchFamily="34" charset="0"/>
              </a:defRPr>
            </a:lvl9pPr>
          </a:lstStyle>
          <a:p>
            <a:pPr algn="r" eaLnBrk="1" hangingPunct="1"/>
            <a:endParaRPr lang="en-US" altLang="en-US" sz="1100">
              <a:solidFill>
                <a:srgbClr val="000000"/>
              </a:solidFill>
              <a:latin typeface="Calibri" panose="020F0502020204030204" pitchFamily="34" charset="0"/>
              <a:cs typeface="DejaVu Sans" charset="0"/>
            </a:endParaRPr>
          </a:p>
        </p:txBody>
      </p:sp>
      <p:sp>
        <p:nvSpPr>
          <p:cNvPr id="27655" name="Rectangle 5">
            <a:extLst>
              <a:ext uri="{FF2B5EF4-FFF2-40B4-BE49-F238E27FC236}">
                <a16:creationId xmlns:a16="http://schemas.microsoft.com/office/drawing/2014/main" id="{A4A57B8A-CB6F-2606-E309-B6EDAC045F1B}"/>
              </a:ext>
            </a:extLst>
          </p:cNvPr>
          <p:cNvSpPr>
            <a:spLocks noGrp="1" noRot="1" noChangeAspect="1" noChangeArrowheads="1" noTextEdit="1"/>
          </p:cNvSpPr>
          <p:nvPr>
            <p:ph type="sldImg"/>
          </p:nvPr>
        </p:nvSpPr>
        <p:spPr bwMode="auto">
          <a:xfrm>
            <a:off x="1149350" y="688975"/>
            <a:ext cx="4557713" cy="3419475"/>
          </a:xfrm>
          <a:solidFill>
            <a:srgbClr val="FFFFFF"/>
          </a:solidFill>
          <a:ln>
            <a:solidFill>
              <a:srgbClr val="000000"/>
            </a:solidFill>
            <a:miter lim="800000"/>
            <a:headEnd/>
            <a:tailEnd/>
          </a:ln>
        </p:spPr>
      </p:sp>
      <p:sp>
        <p:nvSpPr>
          <p:cNvPr id="27656" name="Rectangle 6">
            <a:extLst>
              <a:ext uri="{FF2B5EF4-FFF2-40B4-BE49-F238E27FC236}">
                <a16:creationId xmlns:a16="http://schemas.microsoft.com/office/drawing/2014/main" id="{7CA0E014-48A1-7E4E-23DE-8DED65D2F738}"/>
              </a:ext>
            </a:extLst>
          </p:cNvPr>
          <p:cNvSpPr>
            <a:spLocks noGrp="1" noChangeArrowheads="1"/>
          </p:cNvSpPr>
          <p:nvPr>
            <p:ph type="body" idx="1"/>
          </p:nvPr>
        </p:nvSpPr>
        <p:spPr bwMode="auto">
          <a:xfrm>
            <a:off x="915988" y="4343400"/>
            <a:ext cx="502602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102E0D-D6CD-4E03-8BE3-92A5EB0A3D32}" type="datetime1">
              <a:rPr lang="en-US" smtClean="0"/>
              <a:t>4/13/2024</a:t>
            </a:fld>
            <a:endParaRPr lang="en-US"/>
          </a:p>
        </p:txBody>
      </p:sp>
      <p:sp>
        <p:nvSpPr>
          <p:cNvPr id="5" name="Footer Placeholder 4"/>
          <p:cNvSpPr>
            <a:spLocks noGrp="1"/>
          </p:cNvSpPr>
          <p:nvPr>
            <p:ph type="ftr" sz="quarter" idx="11"/>
          </p:nvPr>
        </p:nvSpPr>
        <p:spPr/>
        <p:txBody>
          <a:bodyPr/>
          <a:lstStyle/>
          <a:p>
            <a:r>
              <a:rPr lang="en-US"/>
              <a:t>ADS-JAVA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88D4-BEF2-47FB-A9E1-F357B681F68E}" type="datetime1">
              <a:rPr lang="en-US" smtClean="0"/>
              <a:t>4/13/2024</a:t>
            </a:fld>
            <a:endParaRPr lang="en-US"/>
          </a:p>
        </p:txBody>
      </p:sp>
      <p:sp>
        <p:nvSpPr>
          <p:cNvPr id="5" name="Footer Placeholder 4"/>
          <p:cNvSpPr>
            <a:spLocks noGrp="1"/>
          </p:cNvSpPr>
          <p:nvPr>
            <p:ph type="ftr" sz="quarter" idx="11"/>
          </p:nvPr>
        </p:nvSpPr>
        <p:spPr/>
        <p:txBody>
          <a:bodyPr/>
          <a:lstStyle/>
          <a:p>
            <a:r>
              <a:rPr lang="en-US"/>
              <a:t>ADS-JAVA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13157-3896-4B3D-9F89-6178DCF1D2DD}" type="datetime1">
              <a:rPr lang="en-US" smtClean="0"/>
              <a:t>4/13/2024</a:t>
            </a:fld>
            <a:endParaRPr lang="en-US"/>
          </a:p>
        </p:txBody>
      </p:sp>
      <p:sp>
        <p:nvSpPr>
          <p:cNvPr id="5" name="Footer Placeholder 4"/>
          <p:cNvSpPr>
            <a:spLocks noGrp="1"/>
          </p:cNvSpPr>
          <p:nvPr>
            <p:ph type="ftr" sz="quarter" idx="11"/>
          </p:nvPr>
        </p:nvSpPr>
        <p:spPr/>
        <p:txBody>
          <a:bodyPr/>
          <a:lstStyle/>
          <a:p>
            <a:r>
              <a:rPr lang="en-US"/>
              <a:t>ADS-JAVA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7164" y="501573"/>
            <a:ext cx="8349672"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6460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B7715-44FE-472F-B5BB-6BFC99AFEA17}" type="datetime1">
              <a:rPr lang="en-US" smtClean="0"/>
              <a:t>4/13/2024</a:t>
            </a:fld>
            <a:endParaRPr lang="en-US"/>
          </a:p>
        </p:txBody>
      </p:sp>
      <p:sp>
        <p:nvSpPr>
          <p:cNvPr id="5" name="Footer Placeholder 4"/>
          <p:cNvSpPr>
            <a:spLocks noGrp="1"/>
          </p:cNvSpPr>
          <p:nvPr>
            <p:ph type="ftr" sz="quarter" idx="11"/>
          </p:nvPr>
        </p:nvSpPr>
        <p:spPr/>
        <p:txBody>
          <a:bodyPr/>
          <a:lstStyle/>
          <a:p>
            <a:r>
              <a:rPr lang="en-US"/>
              <a:t>ADS-JAVA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15CF41-1D30-4248-A490-E80E014CCDD9}" type="datetime1">
              <a:rPr lang="en-US" smtClean="0"/>
              <a:t>4/13/2024</a:t>
            </a:fld>
            <a:endParaRPr lang="en-US"/>
          </a:p>
        </p:txBody>
      </p:sp>
      <p:sp>
        <p:nvSpPr>
          <p:cNvPr id="5" name="Footer Placeholder 4"/>
          <p:cNvSpPr>
            <a:spLocks noGrp="1"/>
          </p:cNvSpPr>
          <p:nvPr>
            <p:ph type="ftr" sz="quarter" idx="11"/>
          </p:nvPr>
        </p:nvSpPr>
        <p:spPr/>
        <p:txBody>
          <a:bodyPr/>
          <a:lstStyle/>
          <a:p>
            <a:r>
              <a:rPr lang="en-US"/>
              <a:t>ADS-JAVA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04708-7AA5-4D84-B0B7-A7372BE671D0}" type="datetime1">
              <a:rPr lang="en-US" smtClean="0"/>
              <a:t>4/13/2024</a:t>
            </a:fld>
            <a:endParaRPr lang="en-US"/>
          </a:p>
        </p:txBody>
      </p:sp>
      <p:sp>
        <p:nvSpPr>
          <p:cNvPr id="6" name="Footer Placeholder 5"/>
          <p:cNvSpPr>
            <a:spLocks noGrp="1"/>
          </p:cNvSpPr>
          <p:nvPr>
            <p:ph type="ftr" sz="quarter" idx="11"/>
          </p:nvPr>
        </p:nvSpPr>
        <p:spPr/>
        <p:txBody>
          <a:bodyPr/>
          <a:lstStyle/>
          <a:p>
            <a:r>
              <a:rPr lang="en-US"/>
              <a:t>ADS-JAVA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33044B-216A-432B-85C6-383C84808434}" type="datetime1">
              <a:rPr lang="en-US" smtClean="0"/>
              <a:t>4/13/2024</a:t>
            </a:fld>
            <a:endParaRPr lang="en-US"/>
          </a:p>
        </p:txBody>
      </p:sp>
      <p:sp>
        <p:nvSpPr>
          <p:cNvPr id="8" name="Footer Placeholder 7"/>
          <p:cNvSpPr>
            <a:spLocks noGrp="1"/>
          </p:cNvSpPr>
          <p:nvPr>
            <p:ph type="ftr" sz="quarter" idx="11"/>
          </p:nvPr>
        </p:nvSpPr>
        <p:spPr/>
        <p:txBody>
          <a:bodyPr/>
          <a:lstStyle/>
          <a:p>
            <a:r>
              <a:rPr lang="en-US"/>
              <a:t>ADS-JAVA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009AF0-24E0-41E1-BDF4-46E977046794}" type="datetime1">
              <a:rPr lang="en-US" smtClean="0"/>
              <a:t>4/13/2024</a:t>
            </a:fld>
            <a:endParaRPr lang="en-US"/>
          </a:p>
        </p:txBody>
      </p:sp>
      <p:sp>
        <p:nvSpPr>
          <p:cNvPr id="4" name="Footer Placeholder 3"/>
          <p:cNvSpPr>
            <a:spLocks noGrp="1"/>
          </p:cNvSpPr>
          <p:nvPr>
            <p:ph type="ftr" sz="quarter" idx="11"/>
          </p:nvPr>
        </p:nvSpPr>
        <p:spPr/>
        <p:txBody>
          <a:bodyPr/>
          <a:lstStyle/>
          <a:p>
            <a:r>
              <a:rPr lang="en-US"/>
              <a:t>ADS-JAVA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787A2-54AC-4EF4-9050-3AE691FF0573}" type="datetime1">
              <a:rPr lang="en-US" smtClean="0"/>
              <a:t>4/13/2024</a:t>
            </a:fld>
            <a:endParaRPr lang="en-US"/>
          </a:p>
        </p:txBody>
      </p:sp>
      <p:sp>
        <p:nvSpPr>
          <p:cNvPr id="3" name="Footer Placeholder 2"/>
          <p:cNvSpPr>
            <a:spLocks noGrp="1"/>
          </p:cNvSpPr>
          <p:nvPr>
            <p:ph type="ftr" sz="quarter" idx="11"/>
          </p:nvPr>
        </p:nvSpPr>
        <p:spPr/>
        <p:txBody>
          <a:bodyPr/>
          <a:lstStyle/>
          <a:p>
            <a:r>
              <a:rPr lang="en-US"/>
              <a:t>ADS-JAVA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37D3C-B7B8-45A3-90BE-2719DBD0B183}" type="datetime1">
              <a:rPr lang="en-US" smtClean="0"/>
              <a:t>4/13/2024</a:t>
            </a:fld>
            <a:endParaRPr lang="en-US"/>
          </a:p>
        </p:txBody>
      </p:sp>
      <p:sp>
        <p:nvSpPr>
          <p:cNvPr id="6" name="Footer Placeholder 5"/>
          <p:cNvSpPr>
            <a:spLocks noGrp="1"/>
          </p:cNvSpPr>
          <p:nvPr>
            <p:ph type="ftr" sz="quarter" idx="11"/>
          </p:nvPr>
        </p:nvSpPr>
        <p:spPr/>
        <p:txBody>
          <a:bodyPr/>
          <a:lstStyle/>
          <a:p>
            <a:r>
              <a:rPr lang="en-US"/>
              <a:t>ADS-JAVA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DC884-ED32-4A69-988A-B56D4751FAEA}" type="datetime1">
              <a:rPr lang="en-US" smtClean="0"/>
              <a:t>4/13/2024</a:t>
            </a:fld>
            <a:endParaRPr lang="en-US"/>
          </a:p>
        </p:txBody>
      </p:sp>
      <p:sp>
        <p:nvSpPr>
          <p:cNvPr id="6" name="Footer Placeholder 5"/>
          <p:cNvSpPr>
            <a:spLocks noGrp="1"/>
          </p:cNvSpPr>
          <p:nvPr>
            <p:ph type="ftr" sz="quarter" idx="11"/>
          </p:nvPr>
        </p:nvSpPr>
        <p:spPr/>
        <p:txBody>
          <a:bodyPr/>
          <a:lstStyle/>
          <a:p>
            <a:r>
              <a:rPr lang="en-US"/>
              <a:t>ADS-JAVA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05878-43A5-468F-90C0-94BF8A7D02EF}" type="datetime1">
              <a:rPr lang="en-US" smtClean="0"/>
              <a:t>4/13/2024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ADS-JAVA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3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EE94-4158-1783-0486-E680B6713AEE}"/>
              </a:ext>
            </a:extLst>
          </p:cNvPr>
          <p:cNvSpPr>
            <a:spLocks noGrp="1"/>
          </p:cNvSpPr>
          <p:nvPr>
            <p:ph type="ctrTitle"/>
          </p:nvPr>
        </p:nvSpPr>
        <p:spPr>
          <a:xfrm>
            <a:off x="685800" y="1538288"/>
            <a:ext cx="7772400" cy="1470025"/>
          </a:xfrm>
        </p:spPr>
        <p:txBody>
          <a:bodyPr/>
          <a:lstStyle/>
          <a:p>
            <a:r>
              <a:rPr lang="en-US" dirty="0"/>
              <a:t>Advanced Data Structures-JAVA</a:t>
            </a:r>
            <a:endParaRPr lang="en-IN" dirty="0"/>
          </a:p>
        </p:txBody>
      </p:sp>
      <p:sp>
        <p:nvSpPr>
          <p:cNvPr id="3" name="Subtitle 2">
            <a:extLst>
              <a:ext uri="{FF2B5EF4-FFF2-40B4-BE49-F238E27FC236}">
                <a16:creationId xmlns:a16="http://schemas.microsoft.com/office/drawing/2014/main" id="{84834893-B6E7-106D-F2E7-7875DE92FD03}"/>
              </a:ext>
            </a:extLst>
          </p:cNvPr>
          <p:cNvSpPr>
            <a:spLocks noGrp="1"/>
          </p:cNvSpPr>
          <p:nvPr>
            <p:ph type="subTitle" idx="1"/>
          </p:nvPr>
        </p:nvSpPr>
        <p:spPr>
          <a:xfrm>
            <a:off x="2286000" y="3086100"/>
            <a:ext cx="4381500" cy="685800"/>
          </a:xfrm>
        </p:spPr>
        <p:txBody>
          <a:bodyPr/>
          <a:lstStyle/>
          <a:p>
            <a:r>
              <a:rPr lang="en-US" dirty="0"/>
              <a:t>By</a:t>
            </a:r>
            <a:endParaRPr lang="en-IN" dirty="0"/>
          </a:p>
        </p:txBody>
      </p:sp>
      <p:pic>
        <p:nvPicPr>
          <p:cNvPr id="4" name="Picture 3">
            <a:extLst>
              <a:ext uri="{FF2B5EF4-FFF2-40B4-BE49-F238E27FC236}">
                <a16:creationId xmlns:a16="http://schemas.microsoft.com/office/drawing/2014/main" id="{C35F9DA1-DB0D-0277-5E7B-2D57D62E28C6}"/>
              </a:ext>
            </a:extLst>
          </p:cNvPr>
          <p:cNvPicPr>
            <a:picLocks noChangeAspect="1"/>
          </p:cNvPicPr>
          <p:nvPr/>
        </p:nvPicPr>
        <p:blipFill>
          <a:blip r:embed="rId2"/>
          <a:stretch>
            <a:fillRect/>
          </a:stretch>
        </p:blipFill>
        <p:spPr>
          <a:xfrm>
            <a:off x="1928812" y="4267200"/>
            <a:ext cx="5286375" cy="866775"/>
          </a:xfrm>
          <a:prstGeom prst="rect">
            <a:avLst/>
          </a:prstGeom>
        </p:spPr>
      </p:pic>
      <p:sp>
        <p:nvSpPr>
          <p:cNvPr id="5" name="Footer Placeholder 4">
            <a:extLst>
              <a:ext uri="{FF2B5EF4-FFF2-40B4-BE49-F238E27FC236}">
                <a16:creationId xmlns:a16="http://schemas.microsoft.com/office/drawing/2014/main" id="{1C0732D7-DEA8-4530-F683-EEEB1D89A2EC}"/>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286610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23ED5E0-FD67-05EF-B823-0100FF224CC1}"/>
              </a:ext>
            </a:extLst>
          </p:cNvPr>
          <p:cNvSpPr>
            <a:spLocks noGrp="1"/>
          </p:cNvSpPr>
          <p:nvPr>
            <p:ph type="title"/>
          </p:nvPr>
        </p:nvSpPr>
        <p:spPr/>
        <p:txBody>
          <a:bodyPr/>
          <a:lstStyle/>
          <a:p>
            <a:r>
              <a:rPr lang="en-US" altLang="en-US" b="1" u="sng" dirty="0"/>
              <a:t>How does Generics help?</a:t>
            </a:r>
          </a:p>
        </p:txBody>
      </p:sp>
      <p:sp>
        <p:nvSpPr>
          <p:cNvPr id="3" name="Content Placeholder 2">
            <a:extLst>
              <a:ext uri="{FF2B5EF4-FFF2-40B4-BE49-F238E27FC236}">
                <a16:creationId xmlns:a16="http://schemas.microsoft.com/office/drawing/2014/main" id="{6CA17A8B-CF07-2A1E-7450-8C2E3C90AB66}"/>
              </a:ext>
            </a:extLst>
          </p:cNvPr>
          <p:cNvSpPr>
            <a:spLocks noGrp="1"/>
          </p:cNvSpPr>
          <p:nvPr>
            <p:ph idx="1"/>
          </p:nvPr>
        </p:nvSpPr>
        <p:spPr>
          <a:xfrm>
            <a:off x="457200" y="1600200"/>
            <a:ext cx="8610600" cy="4876800"/>
          </a:xfrm>
        </p:spPr>
        <p:txBody>
          <a:bodyPr rtlCol="0">
            <a:noAutofit/>
          </a:bodyPr>
          <a:lstStyle/>
          <a:p>
            <a:pPr fontAlgn="auto">
              <a:spcAft>
                <a:spcPts val="0"/>
              </a:spcAft>
              <a:buFont typeface="Arial" panose="020B0604020202020204" pitchFamily="34" charset="0"/>
              <a:buNone/>
              <a:defRPr/>
            </a:pPr>
            <a:r>
              <a:rPr lang="en-US" sz="2800" dirty="0"/>
              <a:t>The previous snippet with Generics is </a:t>
            </a:r>
          </a:p>
          <a:p>
            <a:pPr fontAlgn="auto">
              <a:spcAft>
                <a:spcPts val="0"/>
              </a:spcAft>
              <a:buFont typeface="Arial" panose="020B0604020202020204" pitchFamily="34" charset="0"/>
              <a:buNone/>
              <a:defRPr/>
            </a:pPr>
            <a:r>
              <a:rPr lang="en-US" sz="2800" b="1" dirty="0"/>
              <a:t>	List&lt;String&gt; v = new </a:t>
            </a:r>
            <a:r>
              <a:rPr lang="en-US" sz="2800" b="1" dirty="0" err="1"/>
              <a:t>ArrayList</a:t>
            </a:r>
            <a:r>
              <a:rPr lang="en-US" sz="2800" b="1" dirty="0"/>
              <a:t>&lt;String&gt;(); </a:t>
            </a:r>
          </a:p>
          <a:p>
            <a:pPr fontAlgn="auto">
              <a:spcAft>
                <a:spcPts val="0"/>
              </a:spcAft>
              <a:buFont typeface="Arial" panose="020B0604020202020204" pitchFamily="34" charset="0"/>
              <a:buNone/>
              <a:defRPr/>
            </a:pPr>
            <a:r>
              <a:rPr lang="en-US" sz="2800" b="1" dirty="0"/>
              <a:t>	</a:t>
            </a:r>
            <a:r>
              <a:rPr lang="en-US" sz="2800" b="1" dirty="0" err="1"/>
              <a:t>v.add</a:t>
            </a:r>
            <a:r>
              <a:rPr lang="en-US" sz="2800" b="1" dirty="0"/>
              <a:t>(new String("test")); </a:t>
            </a:r>
          </a:p>
          <a:p>
            <a:pPr fontAlgn="auto">
              <a:spcAft>
                <a:spcPts val="0"/>
              </a:spcAft>
              <a:buFont typeface="Arial" panose="020B0604020202020204" pitchFamily="34" charset="0"/>
              <a:buNone/>
              <a:defRPr/>
            </a:pPr>
            <a:r>
              <a:rPr lang="en-US" sz="2800" b="1" dirty="0"/>
              <a:t>	Integer </a:t>
            </a:r>
            <a:r>
              <a:rPr lang="en-US" sz="2800" b="1" dirty="0" err="1"/>
              <a:t>i</a:t>
            </a:r>
            <a:r>
              <a:rPr lang="en-US" sz="2800" b="1" dirty="0"/>
              <a:t> = </a:t>
            </a:r>
            <a:r>
              <a:rPr lang="en-US" sz="2800" b="1" dirty="0" err="1"/>
              <a:t>v.get</a:t>
            </a:r>
            <a:r>
              <a:rPr lang="en-US" sz="2800" b="1" dirty="0"/>
              <a:t>(0);  // Compile time error. Converting String to Integer</a:t>
            </a:r>
          </a:p>
          <a:p>
            <a:pPr fontAlgn="auto">
              <a:spcAft>
                <a:spcPts val="0"/>
              </a:spcAft>
              <a:defRPr/>
            </a:pPr>
            <a:r>
              <a:rPr lang="en-US" sz="2800" dirty="0"/>
              <a:t>The compile time error occurs as we are trying to put a String and convert it to Integer on retrieval.</a:t>
            </a:r>
          </a:p>
          <a:p>
            <a:pPr fontAlgn="auto">
              <a:spcAft>
                <a:spcPts val="0"/>
              </a:spcAft>
              <a:defRPr/>
            </a:pPr>
            <a:r>
              <a:rPr lang="en-US" sz="2800" dirty="0"/>
              <a:t>Observe we don’t have to do an explicit cast when we invoke the get method.</a:t>
            </a:r>
          </a:p>
          <a:p>
            <a:pPr fontAlgn="auto">
              <a:spcAft>
                <a:spcPts val="0"/>
              </a:spcAft>
              <a:defRPr/>
            </a:pPr>
            <a:r>
              <a:rPr lang="en-US" sz="2800" dirty="0"/>
              <a:t>We can also use interfaces in Generics</a:t>
            </a:r>
          </a:p>
        </p:txBody>
      </p:sp>
      <p:sp>
        <p:nvSpPr>
          <p:cNvPr id="2" name="Footer Placeholder 1">
            <a:extLst>
              <a:ext uri="{FF2B5EF4-FFF2-40B4-BE49-F238E27FC236}">
                <a16:creationId xmlns:a16="http://schemas.microsoft.com/office/drawing/2014/main" id="{BB23125C-ECD5-E8E5-92FB-842FAB5CE3D3}"/>
              </a:ext>
            </a:extLst>
          </p:cNvPr>
          <p:cNvSpPr>
            <a:spLocks noGrp="1"/>
          </p:cNvSpPr>
          <p:nvPr>
            <p:ph type="ftr" sz="quarter" idx="11"/>
          </p:nvPr>
        </p:nvSpPr>
        <p:spPr/>
        <p:txBody>
          <a:bodyPr/>
          <a:lstStyle/>
          <a:p>
            <a:r>
              <a:rPr lang="en-US"/>
              <a:t>ADS-JAVA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A3800757-C022-3F85-39C4-CDEAE59E8A91}"/>
              </a:ext>
            </a:extLst>
          </p:cNvPr>
          <p:cNvSpPr>
            <a:spLocks noGrp="1" noChangeArrowheads="1"/>
          </p:cNvSpPr>
          <p:nvPr>
            <p:ph type="title" idx="4294967295"/>
          </p:nvPr>
        </p:nvSpPr>
        <p:spPr>
          <a:xfrm>
            <a:off x="609600" y="152400"/>
            <a:ext cx="7588250" cy="685800"/>
          </a:xfrm>
        </p:spPr>
        <p:txBody>
          <a:bodyPr lIns="92160" tIns="46080" rIns="92160" bIns="46080"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t>What is an algorithm?</a:t>
            </a:r>
          </a:p>
        </p:txBody>
      </p:sp>
      <p:sp>
        <p:nvSpPr>
          <p:cNvPr id="5123" name="Rectangle 2">
            <a:extLst>
              <a:ext uri="{FF2B5EF4-FFF2-40B4-BE49-F238E27FC236}">
                <a16:creationId xmlns:a16="http://schemas.microsoft.com/office/drawing/2014/main" id="{D121E028-B03B-AD14-CB80-5FE7468BA77D}"/>
              </a:ext>
            </a:extLst>
          </p:cNvPr>
          <p:cNvSpPr>
            <a:spLocks noGrp="1" noChangeArrowheads="1"/>
          </p:cNvSpPr>
          <p:nvPr>
            <p:ph type="body" idx="4294967295"/>
          </p:nvPr>
        </p:nvSpPr>
        <p:spPr>
          <a:xfrm>
            <a:off x="457200" y="990600"/>
            <a:ext cx="8686800" cy="5362575"/>
          </a:xfrm>
        </p:spPr>
        <p:txBody>
          <a:bodyPr lIns="92160" tIns="46080" rIns="92160" bIns="46080"/>
          <a:lstStyle/>
          <a:p>
            <a:pPr indent="-341313" eaLnBrk="1" hangingPunct="1">
              <a:spcBef>
                <a:spcPts val="700"/>
              </a:spcBef>
              <a:buSzPct val="75000"/>
              <a:buFont typeface="Arial" panose="020B0604020202020204"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altLang="en-US" sz="2800"/>
              <a:t>An </a:t>
            </a:r>
            <a:r>
              <a:rPr lang="en-IN" altLang="en-US" sz="2800" i="1" u="sng"/>
              <a:t>algorithm</a:t>
            </a:r>
            <a:r>
              <a:rPr lang="en-IN" altLang="en-US" sz="2800"/>
              <a:t> is a list of steps (sequence of unambiguous instructions ) for solving a problem </a:t>
            </a:r>
            <a:r>
              <a:rPr lang="en-US" altLang="en-US" sz="2800"/>
              <a:t>that transforms the input into the output.</a:t>
            </a:r>
          </a:p>
          <a:p>
            <a:pPr indent="-341313" eaLnBrk="1" hangingPunct="1">
              <a:spcBef>
                <a:spcPts val="700"/>
              </a:spcBef>
              <a:buSzPct val="75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altLang="en-US" sz="2800"/>
              <a:t> </a:t>
            </a:r>
            <a:br>
              <a:rPr lang="en-IN" altLang="en-US" sz="2800"/>
            </a:br>
            <a:endParaRPr lang="en-IN" altLang="en-US" sz="2800"/>
          </a:p>
          <a:p>
            <a:pPr indent="-341313" eaLnBrk="1" hangingPunct="1">
              <a:spcBef>
                <a:spcPts val="700"/>
              </a:spcBef>
              <a:buSzPct val="75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p:txBody>
      </p:sp>
      <p:sp>
        <p:nvSpPr>
          <p:cNvPr id="5124" name="Rectangle 3">
            <a:extLst>
              <a:ext uri="{FF2B5EF4-FFF2-40B4-BE49-F238E27FC236}">
                <a16:creationId xmlns:a16="http://schemas.microsoft.com/office/drawing/2014/main" id="{8E293CD7-ADDE-63F5-1BE9-BBD6CF0A4EE0}"/>
              </a:ext>
            </a:extLst>
          </p:cNvPr>
          <p:cNvSpPr>
            <a:spLocks noChangeArrowheads="1"/>
          </p:cNvSpPr>
          <p:nvPr/>
        </p:nvSpPr>
        <p:spPr bwMode="auto">
          <a:xfrm>
            <a:off x="3286125" y="4876800"/>
            <a:ext cx="2743200" cy="762000"/>
          </a:xfrm>
          <a:prstGeom prst="rect">
            <a:avLst/>
          </a:prstGeom>
          <a:solidFill>
            <a:srgbClr val="99FFCC"/>
          </a:solidFill>
          <a:ln w="12600">
            <a:solidFill>
              <a:srgbClr val="FF0000"/>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r>
              <a:rPr lang="en-IN" altLang="en-US">
                <a:solidFill>
                  <a:srgbClr val="001932"/>
                </a:solidFill>
                <a:latin typeface="Calibri" panose="020F0502020204030204" pitchFamily="34" charset="0"/>
                <a:cs typeface="WenQuanYi Micro Hei" charset="0"/>
              </a:rPr>
              <a:t>“computer” </a:t>
            </a:r>
          </a:p>
        </p:txBody>
      </p:sp>
      <p:sp>
        <p:nvSpPr>
          <p:cNvPr id="5125" name="Line 4">
            <a:extLst>
              <a:ext uri="{FF2B5EF4-FFF2-40B4-BE49-F238E27FC236}">
                <a16:creationId xmlns:a16="http://schemas.microsoft.com/office/drawing/2014/main" id="{7DCD1279-3E27-C958-651A-18D9BB4E9D2E}"/>
              </a:ext>
            </a:extLst>
          </p:cNvPr>
          <p:cNvSpPr>
            <a:spLocks noChangeShapeType="1"/>
          </p:cNvSpPr>
          <p:nvPr/>
        </p:nvSpPr>
        <p:spPr bwMode="auto">
          <a:xfrm>
            <a:off x="4581525" y="3200400"/>
            <a:ext cx="1588" cy="609600"/>
          </a:xfrm>
          <a:prstGeom prst="line">
            <a:avLst/>
          </a:prstGeom>
          <a:noFill/>
          <a:ln w="2844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6" name="Line 5">
            <a:extLst>
              <a:ext uri="{FF2B5EF4-FFF2-40B4-BE49-F238E27FC236}">
                <a16:creationId xmlns:a16="http://schemas.microsoft.com/office/drawing/2014/main" id="{9109D660-C60E-8952-D54C-7439AA7A485C}"/>
              </a:ext>
            </a:extLst>
          </p:cNvPr>
          <p:cNvSpPr>
            <a:spLocks noChangeShapeType="1"/>
          </p:cNvSpPr>
          <p:nvPr/>
        </p:nvSpPr>
        <p:spPr bwMode="auto">
          <a:xfrm>
            <a:off x="4581525" y="4419600"/>
            <a:ext cx="1588" cy="457200"/>
          </a:xfrm>
          <a:prstGeom prst="line">
            <a:avLst/>
          </a:prstGeom>
          <a:noFill/>
          <a:ln w="2844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7" name="Text Box 6">
            <a:extLst>
              <a:ext uri="{FF2B5EF4-FFF2-40B4-BE49-F238E27FC236}">
                <a16:creationId xmlns:a16="http://schemas.microsoft.com/office/drawing/2014/main" id="{1434831E-1242-E5FC-71B5-1B4A908EF3E5}"/>
              </a:ext>
            </a:extLst>
          </p:cNvPr>
          <p:cNvSpPr txBox="1">
            <a:spLocks noChangeArrowheads="1"/>
          </p:cNvSpPr>
          <p:nvPr/>
        </p:nvSpPr>
        <p:spPr bwMode="auto">
          <a:xfrm>
            <a:off x="3810000" y="2590800"/>
            <a:ext cx="174148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r>
              <a:rPr lang="en-IN" altLang="en-US" sz="3200">
                <a:solidFill>
                  <a:srgbClr val="001932"/>
                </a:solidFill>
                <a:latin typeface="Calibri" panose="020F0502020204030204" pitchFamily="34" charset="0"/>
                <a:cs typeface="WenQuanYi Micro Hei" charset="0"/>
              </a:rPr>
              <a:t>problem</a:t>
            </a:r>
          </a:p>
        </p:txBody>
      </p:sp>
      <p:sp>
        <p:nvSpPr>
          <p:cNvPr id="5128" name="Text Box 7">
            <a:extLst>
              <a:ext uri="{FF2B5EF4-FFF2-40B4-BE49-F238E27FC236}">
                <a16:creationId xmlns:a16="http://schemas.microsoft.com/office/drawing/2014/main" id="{D237C6CC-70F9-9871-1F48-F87FB85FA5AF}"/>
              </a:ext>
            </a:extLst>
          </p:cNvPr>
          <p:cNvSpPr txBox="1">
            <a:spLocks noChangeArrowheads="1"/>
          </p:cNvSpPr>
          <p:nvPr/>
        </p:nvSpPr>
        <p:spPr bwMode="auto">
          <a:xfrm>
            <a:off x="3802063" y="3733800"/>
            <a:ext cx="24431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r>
              <a:rPr lang="en-IN" altLang="en-US" sz="3200">
                <a:solidFill>
                  <a:srgbClr val="001932"/>
                </a:solidFill>
                <a:latin typeface="Calibri" panose="020F0502020204030204" pitchFamily="34" charset="0"/>
                <a:cs typeface="WenQuanYi Micro Hei" charset="0"/>
              </a:rPr>
              <a:t>algorithm</a:t>
            </a:r>
          </a:p>
        </p:txBody>
      </p:sp>
      <p:sp>
        <p:nvSpPr>
          <p:cNvPr id="5129" name="Text Box 8">
            <a:extLst>
              <a:ext uri="{FF2B5EF4-FFF2-40B4-BE49-F238E27FC236}">
                <a16:creationId xmlns:a16="http://schemas.microsoft.com/office/drawing/2014/main" id="{5A8CAAF5-D26E-6198-B142-4EFFA1748068}"/>
              </a:ext>
            </a:extLst>
          </p:cNvPr>
          <p:cNvSpPr txBox="1">
            <a:spLocks noChangeArrowheads="1"/>
          </p:cNvSpPr>
          <p:nvPr/>
        </p:nvSpPr>
        <p:spPr bwMode="auto">
          <a:xfrm>
            <a:off x="750888" y="4953000"/>
            <a:ext cx="1625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r>
              <a:rPr lang="en-IN" altLang="en-US" sz="3200">
                <a:solidFill>
                  <a:srgbClr val="001932"/>
                </a:solidFill>
                <a:latin typeface="Calibri" panose="020F0502020204030204" pitchFamily="34" charset="0"/>
                <a:cs typeface="WenQuanYi Micro Hei" charset="0"/>
              </a:rPr>
              <a:t>input</a:t>
            </a:r>
          </a:p>
        </p:txBody>
      </p:sp>
      <p:sp>
        <p:nvSpPr>
          <p:cNvPr id="5130" name="Text Box 9">
            <a:extLst>
              <a:ext uri="{FF2B5EF4-FFF2-40B4-BE49-F238E27FC236}">
                <a16:creationId xmlns:a16="http://schemas.microsoft.com/office/drawing/2014/main" id="{C37C1FCE-5867-BD1C-54BE-CA4802450236}"/>
              </a:ext>
            </a:extLst>
          </p:cNvPr>
          <p:cNvSpPr txBox="1">
            <a:spLocks noChangeArrowheads="1"/>
          </p:cNvSpPr>
          <p:nvPr/>
        </p:nvSpPr>
        <p:spPr bwMode="auto">
          <a:xfrm>
            <a:off x="6846888" y="4953000"/>
            <a:ext cx="1625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r>
              <a:rPr lang="en-IN" altLang="en-US" sz="3200">
                <a:solidFill>
                  <a:srgbClr val="001932"/>
                </a:solidFill>
                <a:latin typeface="Calibri" panose="020F0502020204030204" pitchFamily="34" charset="0"/>
                <a:cs typeface="WenQuanYi Micro Hei" charset="0"/>
              </a:rPr>
              <a:t>output</a:t>
            </a:r>
          </a:p>
        </p:txBody>
      </p:sp>
      <p:sp>
        <p:nvSpPr>
          <p:cNvPr id="5131" name="Line 10">
            <a:extLst>
              <a:ext uri="{FF2B5EF4-FFF2-40B4-BE49-F238E27FC236}">
                <a16:creationId xmlns:a16="http://schemas.microsoft.com/office/drawing/2014/main" id="{137F7CEF-3F79-23FA-3A7B-AFC892F49F41}"/>
              </a:ext>
            </a:extLst>
          </p:cNvPr>
          <p:cNvSpPr>
            <a:spLocks noChangeShapeType="1"/>
          </p:cNvSpPr>
          <p:nvPr/>
        </p:nvSpPr>
        <p:spPr bwMode="auto">
          <a:xfrm>
            <a:off x="2057400" y="5334000"/>
            <a:ext cx="1219200" cy="1588"/>
          </a:xfrm>
          <a:prstGeom prst="line">
            <a:avLst/>
          </a:prstGeom>
          <a:noFill/>
          <a:ln w="2844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32" name="Line 11">
            <a:extLst>
              <a:ext uri="{FF2B5EF4-FFF2-40B4-BE49-F238E27FC236}">
                <a16:creationId xmlns:a16="http://schemas.microsoft.com/office/drawing/2014/main" id="{D546B5F4-10F8-0377-4A58-4AB84E804DF7}"/>
              </a:ext>
            </a:extLst>
          </p:cNvPr>
          <p:cNvSpPr>
            <a:spLocks noChangeShapeType="1"/>
          </p:cNvSpPr>
          <p:nvPr/>
        </p:nvSpPr>
        <p:spPr bwMode="auto">
          <a:xfrm>
            <a:off x="6019800" y="5334000"/>
            <a:ext cx="1143000" cy="1588"/>
          </a:xfrm>
          <a:prstGeom prst="line">
            <a:avLst/>
          </a:prstGeom>
          <a:noFill/>
          <a:ln w="2844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Footer Placeholder 14">
            <a:extLst>
              <a:ext uri="{FF2B5EF4-FFF2-40B4-BE49-F238E27FC236}">
                <a16:creationId xmlns:a16="http://schemas.microsoft.com/office/drawing/2014/main" id="{66E028C7-8B60-3DA9-C21A-2A76BDF67936}"/>
              </a:ext>
            </a:extLst>
          </p:cNvPr>
          <p:cNvSpPr>
            <a:spLocks noGrp="1"/>
          </p:cNvSpPr>
          <p:nvPr>
            <p:ph type="ftr" sz="quarter" idx="11"/>
          </p:nvPr>
        </p:nvSpPr>
        <p:spPr/>
        <p:txBody>
          <a:bodyPr/>
          <a:lstStyle/>
          <a:p>
            <a:pPr>
              <a:defRPr/>
            </a:pPr>
            <a:r>
              <a:rPr lang="en-US"/>
              <a:t>ADS-JAVA</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BBABDA5-86B5-B03A-465F-8BCF602EBB48}"/>
              </a:ext>
            </a:extLst>
          </p:cNvPr>
          <p:cNvSpPr>
            <a:spLocks noGrp="1"/>
          </p:cNvSpPr>
          <p:nvPr>
            <p:ph type="title"/>
          </p:nvPr>
        </p:nvSpPr>
        <p:spPr>
          <a:xfrm>
            <a:off x="0" y="274638"/>
            <a:ext cx="9144000" cy="1143000"/>
          </a:xfrm>
        </p:spPr>
        <p:txBody>
          <a:bodyPr/>
          <a:lstStyle/>
          <a:p>
            <a:pPr eaLnBrk="1" hangingPunct="1"/>
            <a:r>
              <a:rPr lang="en-US" altLang="en-US" sz="3600" b="1"/>
              <a:t>Difference between Algorithm and Program</a:t>
            </a:r>
            <a:endParaRPr lang="en-US" altLang="en-US" sz="3600"/>
          </a:p>
        </p:txBody>
      </p:sp>
      <p:graphicFrame>
        <p:nvGraphicFramePr>
          <p:cNvPr id="4" name="Table 3">
            <a:extLst>
              <a:ext uri="{FF2B5EF4-FFF2-40B4-BE49-F238E27FC236}">
                <a16:creationId xmlns:a16="http://schemas.microsoft.com/office/drawing/2014/main" id="{3069AD73-727C-45FF-91C1-AC2C718E8921}"/>
              </a:ext>
            </a:extLst>
          </p:cNvPr>
          <p:cNvGraphicFramePr>
            <a:graphicFrameLocks noGrp="1"/>
          </p:cNvGraphicFramePr>
          <p:nvPr/>
        </p:nvGraphicFramePr>
        <p:xfrm>
          <a:off x="609600" y="1828800"/>
          <a:ext cx="7848600" cy="3581400"/>
        </p:xfrm>
        <a:graphic>
          <a:graphicData uri="http://schemas.openxmlformats.org/drawingml/2006/table">
            <a:tbl>
              <a:tblPr/>
              <a:tblGrid>
                <a:gridCol w="3968835">
                  <a:extLst>
                    <a:ext uri="{9D8B030D-6E8A-4147-A177-3AD203B41FA5}">
                      <a16:colId xmlns:a16="http://schemas.microsoft.com/office/drawing/2014/main" val="20000"/>
                    </a:ext>
                  </a:extLst>
                </a:gridCol>
                <a:gridCol w="3879765">
                  <a:extLst>
                    <a:ext uri="{9D8B030D-6E8A-4147-A177-3AD203B41FA5}">
                      <a16:colId xmlns:a16="http://schemas.microsoft.com/office/drawing/2014/main" val="20001"/>
                    </a:ext>
                  </a:extLst>
                </a:gridCol>
              </a:tblGrid>
              <a:tr h="895350">
                <a:tc>
                  <a:txBody>
                    <a:bodyPr/>
                    <a:lstStyle/>
                    <a:p>
                      <a:pPr marL="0" marR="0" algn="ctr">
                        <a:spcBef>
                          <a:spcPts val="0"/>
                        </a:spcBef>
                        <a:spcAft>
                          <a:spcPts val="0"/>
                        </a:spcAft>
                      </a:pPr>
                      <a:r>
                        <a:rPr lang="en-US" sz="2800" b="1" dirty="0">
                          <a:latin typeface="Book Antiqua"/>
                          <a:ea typeface="Times New Roman"/>
                          <a:cs typeface="Times New Roman"/>
                        </a:rPr>
                        <a:t>Algorithm</a:t>
                      </a:r>
                      <a:endParaRPr lang="en-US" sz="2800" dirty="0">
                        <a:latin typeface="Times New Roman"/>
                        <a:ea typeface="Times New Roman"/>
                        <a:cs typeface="Times New Roman"/>
                      </a:endParaRPr>
                    </a:p>
                  </a:txBody>
                  <a:tcPr marL="60356" marR="60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a:latin typeface="Book Antiqua"/>
                          <a:ea typeface="Times New Roman"/>
                          <a:cs typeface="Times New Roman"/>
                        </a:rPr>
                        <a:t>Program</a:t>
                      </a:r>
                      <a:endParaRPr lang="en-US" sz="2800">
                        <a:latin typeface="Times New Roman"/>
                        <a:ea typeface="Times New Roman"/>
                        <a:cs typeface="Times New Roman"/>
                      </a:endParaRPr>
                    </a:p>
                  </a:txBody>
                  <a:tcPr marL="60356" marR="60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95350">
                <a:tc>
                  <a:txBody>
                    <a:bodyPr/>
                    <a:lstStyle/>
                    <a:p>
                      <a:pPr marL="0" marR="0" algn="just">
                        <a:spcBef>
                          <a:spcPts val="0"/>
                        </a:spcBef>
                        <a:spcAft>
                          <a:spcPts val="0"/>
                        </a:spcAft>
                      </a:pPr>
                      <a:r>
                        <a:rPr lang="en-US" sz="2800">
                          <a:latin typeface="Book Antiqua"/>
                          <a:ea typeface="Times New Roman"/>
                          <a:cs typeface="Times New Roman"/>
                        </a:rPr>
                        <a:t>Algorithm is finite</a:t>
                      </a:r>
                      <a:endParaRPr lang="en-US" sz="2800">
                        <a:latin typeface="Times New Roman"/>
                        <a:ea typeface="Times New Roman"/>
                        <a:cs typeface="Times New Roman"/>
                      </a:endParaRPr>
                    </a:p>
                  </a:txBody>
                  <a:tcPr marL="60356" marR="60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800">
                          <a:latin typeface="Book Antiqua"/>
                          <a:ea typeface="Times New Roman"/>
                          <a:cs typeface="Times New Roman"/>
                        </a:rPr>
                        <a:t>Program need not to be finite</a:t>
                      </a:r>
                      <a:endParaRPr lang="en-US" sz="2800">
                        <a:latin typeface="Times New Roman"/>
                        <a:ea typeface="Times New Roman"/>
                        <a:cs typeface="Times New Roman"/>
                      </a:endParaRPr>
                    </a:p>
                  </a:txBody>
                  <a:tcPr marL="60356" marR="60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90700">
                <a:tc>
                  <a:txBody>
                    <a:bodyPr/>
                    <a:lstStyle/>
                    <a:p>
                      <a:pPr marL="0" marR="0" algn="l">
                        <a:spcBef>
                          <a:spcPts val="0"/>
                        </a:spcBef>
                        <a:spcAft>
                          <a:spcPts val="0"/>
                        </a:spcAft>
                      </a:pPr>
                      <a:r>
                        <a:rPr lang="en-US" sz="2800" dirty="0">
                          <a:latin typeface="Book Antiqua"/>
                          <a:ea typeface="Times New Roman"/>
                          <a:cs typeface="Times New Roman"/>
                        </a:rPr>
                        <a:t>Algorithm is written using natural language or algorithmic language</a:t>
                      </a:r>
                      <a:endParaRPr lang="en-US" sz="2800" dirty="0">
                        <a:latin typeface="Times New Roman"/>
                        <a:ea typeface="Times New Roman"/>
                        <a:cs typeface="Times New Roman"/>
                      </a:endParaRPr>
                    </a:p>
                  </a:txBody>
                  <a:tcPr marL="60356" marR="60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a:latin typeface="Book Antiqua"/>
                          <a:ea typeface="Times New Roman"/>
                          <a:cs typeface="Times New Roman"/>
                        </a:rPr>
                        <a:t>Programs are written using a specific programming language</a:t>
                      </a:r>
                      <a:endParaRPr lang="en-US" sz="2800" dirty="0">
                        <a:latin typeface="Times New Roman"/>
                        <a:ea typeface="Times New Roman"/>
                        <a:cs typeface="Times New Roman"/>
                      </a:endParaRPr>
                    </a:p>
                  </a:txBody>
                  <a:tcPr marL="60356" marR="60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Footer Placeholder 6">
            <a:extLst>
              <a:ext uri="{FF2B5EF4-FFF2-40B4-BE49-F238E27FC236}">
                <a16:creationId xmlns:a16="http://schemas.microsoft.com/office/drawing/2014/main" id="{B78E2646-7711-E960-38F0-DEE7779ABC7E}"/>
              </a:ext>
            </a:extLst>
          </p:cNvPr>
          <p:cNvSpPr>
            <a:spLocks noGrp="1"/>
          </p:cNvSpPr>
          <p:nvPr>
            <p:ph type="ftr" sz="quarter" idx="11"/>
          </p:nvPr>
        </p:nvSpPr>
        <p:spPr/>
        <p:txBody>
          <a:bodyPr/>
          <a:lstStyle/>
          <a:p>
            <a:pPr>
              <a:defRPr/>
            </a:pPr>
            <a:r>
              <a:rPr lang="en-US"/>
              <a:t>ADS-JAVA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D675468-91E9-C6CD-F51C-470983C8C4A0}"/>
              </a:ext>
            </a:extLst>
          </p:cNvPr>
          <p:cNvSpPr>
            <a:spLocks noGrp="1"/>
          </p:cNvSpPr>
          <p:nvPr>
            <p:ph type="title"/>
          </p:nvPr>
        </p:nvSpPr>
        <p:spPr>
          <a:xfrm>
            <a:off x="457200" y="274638"/>
            <a:ext cx="8229600" cy="792162"/>
          </a:xfrm>
        </p:spPr>
        <p:txBody>
          <a:bodyPr/>
          <a:lstStyle/>
          <a:p>
            <a:pPr eaLnBrk="1" hangingPunct="1"/>
            <a:r>
              <a:rPr lang="en-US" altLang="en-US" b="1"/>
              <a:t>PROPERTIES OF AN ALGORITHM</a:t>
            </a:r>
            <a:endParaRPr lang="en-US" altLang="en-US"/>
          </a:p>
        </p:txBody>
      </p:sp>
      <p:sp>
        <p:nvSpPr>
          <p:cNvPr id="3" name="Content Placeholder 2">
            <a:extLst>
              <a:ext uri="{FF2B5EF4-FFF2-40B4-BE49-F238E27FC236}">
                <a16:creationId xmlns:a16="http://schemas.microsoft.com/office/drawing/2014/main" id="{B5C8462A-6114-392D-F385-C05EC0C1D927}"/>
              </a:ext>
            </a:extLst>
          </p:cNvPr>
          <p:cNvSpPr>
            <a:spLocks noGrp="1"/>
          </p:cNvSpPr>
          <p:nvPr>
            <p:ph idx="1"/>
          </p:nvPr>
        </p:nvSpPr>
        <p:spPr>
          <a:xfrm>
            <a:off x="304800" y="1066800"/>
            <a:ext cx="8534400" cy="5791200"/>
          </a:xfrm>
        </p:spPr>
        <p:txBody>
          <a:bodyPr rtlCol="0">
            <a:noAutofit/>
          </a:bodyPr>
          <a:lstStyle/>
          <a:p>
            <a:pPr marL="514350" indent="-514350" eaLnBrk="1" fontAlgn="auto" hangingPunct="1">
              <a:spcAft>
                <a:spcPts val="0"/>
              </a:spcAft>
              <a:buFont typeface="+mj-lt"/>
              <a:buAutoNum type="arabicPeriod"/>
              <a:defRPr/>
            </a:pPr>
            <a:r>
              <a:rPr lang="en-US" sz="2800" b="1" dirty="0"/>
              <a:t>Input: </a:t>
            </a:r>
            <a:r>
              <a:rPr lang="en-US" sz="2800" dirty="0"/>
              <a:t>An algorithm takes zero or more inputs</a:t>
            </a:r>
          </a:p>
          <a:p>
            <a:pPr marL="514350" indent="-514350" eaLnBrk="1" fontAlgn="auto" hangingPunct="1">
              <a:spcAft>
                <a:spcPts val="0"/>
              </a:spcAft>
              <a:buFont typeface="+mj-lt"/>
              <a:buAutoNum type="arabicPeriod"/>
              <a:defRPr/>
            </a:pPr>
            <a:r>
              <a:rPr lang="en-US" sz="2800" b="1" dirty="0"/>
              <a:t>Output: </a:t>
            </a:r>
            <a:r>
              <a:rPr lang="en-US" sz="2800" dirty="0"/>
              <a:t>An algorithm results at least one output</a:t>
            </a:r>
          </a:p>
          <a:p>
            <a:pPr marL="514350" indent="-514350" eaLnBrk="1" fontAlgn="auto" hangingPunct="1">
              <a:spcAft>
                <a:spcPts val="0"/>
              </a:spcAft>
              <a:buFont typeface="+mj-lt"/>
              <a:buAutoNum type="arabicPeriod"/>
              <a:defRPr/>
            </a:pPr>
            <a:r>
              <a:rPr lang="en-US" sz="2800" b="1" dirty="0"/>
              <a:t>Definiteness: </a:t>
            </a:r>
            <a:r>
              <a:rPr lang="en-US" sz="2800" dirty="0"/>
              <a:t>Each instruction is clear and unambiguous. </a:t>
            </a:r>
          </a:p>
          <a:p>
            <a:pPr marL="514350" indent="-514350" eaLnBrk="1" fontAlgn="auto" hangingPunct="1">
              <a:spcAft>
                <a:spcPts val="0"/>
              </a:spcAft>
              <a:buFont typeface="+mj-lt"/>
              <a:buAutoNum type="arabicPeriod"/>
              <a:defRPr/>
            </a:pPr>
            <a:r>
              <a:rPr lang="en-US" sz="2800" b="1" dirty="0"/>
              <a:t>Finiteness: </a:t>
            </a:r>
            <a:r>
              <a:rPr lang="en-US" sz="2800" dirty="0"/>
              <a:t>An algorithm must terminate after a finite number of steps.</a:t>
            </a:r>
          </a:p>
          <a:p>
            <a:pPr marL="514350" indent="-514350" eaLnBrk="1" fontAlgn="auto" hangingPunct="1">
              <a:spcAft>
                <a:spcPts val="0"/>
              </a:spcAft>
              <a:buFont typeface="+mj-lt"/>
              <a:buAutoNum type="arabicPeriod"/>
              <a:defRPr/>
            </a:pPr>
            <a:r>
              <a:rPr lang="en-US" sz="2800" b="1" dirty="0"/>
              <a:t>Effectiveness</a:t>
            </a:r>
            <a:r>
              <a:rPr lang="en-US" sz="2800" dirty="0"/>
              <a:t>: Every instruction must be basic enough to be carried out , in principle, by a person using pen and paper.  All operations can be carried out in a finite amount of time</a:t>
            </a:r>
          </a:p>
          <a:p>
            <a:pPr marL="0" indent="0" eaLnBrk="1" fontAlgn="auto" hangingPunct="1">
              <a:spcAft>
                <a:spcPts val="0"/>
              </a:spcAft>
              <a:buFont typeface="Arial" panose="020B0604020202020204" pitchFamily="34" charset="0"/>
              <a:buNone/>
              <a:defRPr/>
            </a:pPr>
            <a:endParaRPr lang="en-US" sz="2800" dirty="0"/>
          </a:p>
        </p:txBody>
      </p:sp>
      <p:sp>
        <p:nvSpPr>
          <p:cNvPr id="6" name="Footer Placeholder 5">
            <a:extLst>
              <a:ext uri="{FF2B5EF4-FFF2-40B4-BE49-F238E27FC236}">
                <a16:creationId xmlns:a16="http://schemas.microsoft.com/office/drawing/2014/main" id="{744559E9-43F9-7D3C-DD85-9FDF24F834F0}"/>
              </a:ext>
            </a:extLst>
          </p:cNvPr>
          <p:cNvSpPr>
            <a:spLocks noGrp="1"/>
          </p:cNvSpPr>
          <p:nvPr>
            <p:ph type="ftr" sz="quarter" idx="11"/>
          </p:nvPr>
        </p:nvSpPr>
        <p:spPr/>
        <p:txBody>
          <a:bodyPr/>
          <a:lstStyle/>
          <a:p>
            <a:pPr>
              <a:defRPr/>
            </a:pPr>
            <a:r>
              <a:rPr lang="en-US"/>
              <a:t>ADS-JAVA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EDA86F2-C7EB-D4A7-A750-F9B0A080D87A}"/>
              </a:ext>
            </a:extLst>
          </p:cNvPr>
          <p:cNvSpPr>
            <a:spLocks noGrp="1"/>
          </p:cNvSpPr>
          <p:nvPr>
            <p:ph type="title"/>
          </p:nvPr>
        </p:nvSpPr>
        <p:spPr/>
        <p:txBody>
          <a:bodyPr>
            <a:normAutofit fontScale="90000"/>
          </a:bodyPr>
          <a:lstStyle/>
          <a:p>
            <a:r>
              <a:rPr lang="en-IN" altLang="en-US"/>
              <a:t>Ex: Algorithm for addition of two numbers</a:t>
            </a:r>
          </a:p>
        </p:txBody>
      </p:sp>
      <p:sp>
        <p:nvSpPr>
          <p:cNvPr id="19459" name="Content Placeholder 2">
            <a:extLst>
              <a:ext uri="{FF2B5EF4-FFF2-40B4-BE49-F238E27FC236}">
                <a16:creationId xmlns:a16="http://schemas.microsoft.com/office/drawing/2014/main" id="{E580D5DC-3C45-663D-D8DB-AE586FB61EBC}"/>
              </a:ext>
            </a:extLst>
          </p:cNvPr>
          <p:cNvSpPr>
            <a:spLocks noGrp="1"/>
          </p:cNvSpPr>
          <p:nvPr>
            <p:ph idx="1"/>
          </p:nvPr>
        </p:nvSpPr>
        <p:spPr/>
        <p:txBody>
          <a:bodyPr>
            <a:normAutofit lnSpcReduction="10000"/>
          </a:bodyPr>
          <a:lstStyle/>
          <a:p>
            <a:pPr marL="0" indent="0">
              <a:buFont typeface="Arial" panose="020B0604020202020204" pitchFamily="34" charset="0"/>
              <a:buNone/>
            </a:pPr>
            <a:r>
              <a:rPr lang="en-IN" altLang="en-US"/>
              <a:t>Step 1: Start</a:t>
            </a:r>
          </a:p>
          <a:p>
            <a:pPr marL="0" indent="0">
              <a:buFont typeface="Arial" panose="020B0604020202020204" pitchFamily="34" charset="0"/>
              <a:buNone/>
            </a:pPr>
            <a:r>
              <a:rPr lang="en-IN" altLang="en-US"/>
              <a:t>Step 2: Declare variables num1, num2 and sum. </a:t>
            </a:r>
          </a:p>
          <a:p>
            <a:pPr marL="0" indent="0">
              <a:buFont typeface="Arial" panose="020B0604020202020204" pitchFamily="34" charset="0"/>
              <a:buNone/>
            </a:pPr>
            <a:r>
              <a:rPr lang="en-IN" altLang="en-US"/>
              <a:t>Step 3: Read: num1,num2. </a:t>
            </a:r>
          </a:p>
          <a:p>
            <a:pPr marL="0" indent="0">
              <a:buFont typeface="Arial" panose="020B0604020202020204" pitchFamily="34" charset="0"/>
              <a:buNone/>
            </a:pPr>
            <a:r>
              <a:rPr lang="en-IN" altLang="en-US"/>
              <a:t>Step 4: Add num1 and num2 and assign the  result to sum.</a:t>
            </a:r>
          </a:p>
          <a:p>
            <a:pPr marL="0" indent="0">
              <a:buFont typeface="Arial" panose="020B0604020202020204" pitchFamily="34" charset="0"/>
              <a:buNone/>
            </a:pPr>
            <a:r>
              <a:rPr lang="en-IN" altLang="en-US"/>
              <a:t>       sum←num1+num2 </a:t>
            </a:r>
          </a:p>
          <a:p>
            <a:pPr marL="0" indent="0">
              <a:buFont typeface="Arial" panose="020B0604020202020204" pitchFamily="34" charset="0"/>
              <a:buNone/>
            </a:pPr>
            <a:r>
              <a:rPr lang="en-IN" altLang="en-US"/>
              <a:t>Step 5: Write: sum </a:t>
            </a:r>
          </a:p>
          <a:p>
            <a:pPr marL="0" indent="0">
              <a:buFont typeface="Arial" panose="020B0604020202020204" pitchFamily="34" charset="0"/>
              <a:buNone/>
            </a:pPr>
            <a:r>
              <a:rPr lang="en-IN" altLang="en-US"/>
              <a:t>Step 6: Stop</a:t>
            </a:r>
          </a:p>
        </p:txBody>
      </p:sp>
      <p:sp>
        <p:nvSpPr>
          <p:cNvPr id="5" name="Footer Placeholder 4">
            <a:extLst>
              <a:ext uri="{FF2B5EF4-FFF2-40B4-BE49-F238E27FC236}">
                <a16:creationId xmlns:a16="http://schemas.microsoft.com/office/drawing/2014/main" id="{3D2AD89A-E8F2-C474-28F5-477264168AD8}"/>
              </a:ext>
            </a:extLst>
          </p:cNvPr>
          <p:cNvSpPr>
            <a:spLocks noGrp="1"/>
          </p:cNvSpPr>
          <p:nvPr>
            <p:ph type="ftr" sz="quarter" idx="11"/>
          </p:nvPr>
        </p:nvSpPr>
        <p:spPr/>
        <p:txBody>
          <a:bodyPr/>
          <a:lstStyle/>
          <a:p>
            <a:pPr>
              <a:defRPr/>
            </a:pPr>
            <a:r>
              <a:rPr lang="en-US" dirty="0"/>
              <a:t>ADS-JAVA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14ADE-B57C-977F-45CE-1A1444186C41}"/>
              </a:ext>
            </a:extLst>
          </p:cNvPr>
          <p:cNvSpPr txBox="1"/>
          <p:nvPr/>
        </p:nvSpPr>
        <p:spPr>
          <a:xfrm>
            <a:off x="685800" y="457200"/>
            <a:ext cx="7086600" cy="400110"/>
          </a:xfrm>
          <a:prstGeom prst="rect">
            <a:avLst/>
          </a:prstGeom>
          <a:noFill/>
        </p:spPr>
        <p:txBody>
          <a:bodyPr wrap="square" rtlCol="0">
            <a:spAutoFit/>
          </a:bodyPr>
          <a:lstStyle/>
          <a:p>
            <a:pPr algn="ctr"/>
            <a:r>
              <a:rPr lang="en-US" sz="2000" b="1" u="sng" dirty="0">
                <a:latin typeface="+mj-lt"/>
              </a:rPr>
              <a:t>Types of Data Structures</a:t>
            </a:r>
            <a:endParaRPr lang="en-IN" sz="2000" b="1" u="sng" dirty="0">
              <a:latin typeface="+mj-lt"/>
            </a:endParaRPr>
          </a:p>
        </p:txBody>
      </p:sp>
      <p:sp>
        <p:nvSpPr>
          <p:cNvPr id="4" name="Footer Placeholder 3">
            <a:extLst>
              <a:ext uri="{FF2B5EF4-FFF2-40B4-BE49-F238E27FC236}">
                <a16:creationId xmlns:a16="http://schemas.microsoft.com/office/drawing/2014/main" id="{2A63F26E-1BCA-1A5E-5556-B9EC0EEE5500}"/>
              </a:ext>
            </a:extLst>
          </p:cNvPr>
          <p:cNvSpPr>
            <a:spLocks noGrp="1"/>
          </p:cNvSpPr>
          <p:nvPr>
            <p:ph type="ftr" sz="quarter" idx="11"/>
          </p:nvPr>
        </p:nvSpPr>
        <p:spPr/>
        <p:txBody>
          <a:bodyPr/>
          <a:lstStyle/>
          <a:p>
            <a:r>
              <a:rPr lang="en-US"/>
              <a:t>ADS-JAVA</a:t>
            </a:r>
          </a:p>
        </p:txBody>
      </p:sp>
      <p:pic>
        <p:nvPicPr>
          <p:cNvPr id="2056" name="Picture 8" descr="Data Structures: The Basics. I recently graduated from a coding… | by  Kristy Parker | The Startup | Medium">
            <a:extLst>
              <a:ext uri="{FF2B5EF4-FFF2-40B4-BE49-F238E27FC236}">
                <a16:creationId xmlns:a16="http://schemas.microsoft.com/office/drawing/2014/main" id="{2273596B-2E16-BED7-ED7D-011D4ADAC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45"/>
          <a:stretch/>
        </p:blipFill>
        <p:spPr bwMode="auto">
          <a:xfrm>
            <a:off x="70089" y="1524000"/>
            <a:ext cx="8997711"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1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Java - Collections Framework">
            <a:extLst>
              <a:ext uri="{FF2B5EF4-FFF2-40B4-BE49-F238E27FC236}">
                <a16:creationId xmlns:a16="http://schemas.microsoft.com/office/drawing/2014/main" id="{5EDA265E-8140-BA33-542E-22FCE5E6E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066800"/>
            <a:ext cx="6210300" cy="54029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702CD6-5CF1-7E17-0BD9-2E82FB047E0C}"/>
              </a:ext>
            </a:extLst>
          </p:cNvPr>
          <p:cNvSpPr txBox="1"/>
          <p:nvPr/>
        </p:nvSpPr>
        <p:spPr>
          <a:xfrm>
            <a:off x="990600" y="424190"/>
            <a:ext cx="7162800" cy="523220"/>
          </a:xfrm>
          <a:prstGeom prst="rect">
            <a:avLst/>
          </a:prstGeom>
          <a:noFill/>
        </p:spPr>
        <p:txBody>
          <a:bodyPr wrap="square" rtlCol="0">
            <a:spAutoFit/>
          </a:bodyPr>
          <a:lstStyle/>
          <a:p>
            <a:pPr algn="ctr"/>
            <a:r>
              <a:rPr lang="en-US" sz="2800" b="1" u="sng" dirty="0">
                <a:latin typeface="+mj-lt"/>
              </a:rPr>
              <a:t>Collection Hierarchy</a:t>
            </a:r>
            <a:endParaRPr lang="en-IN" sz="2800" b="1" u="sng" dirty="0">
              <a:latin typeface="+mj-lt"/>
            </a:endParaRPr>
          </a:p>
        </p:txBody>
      </p:sp>
      <p:sp>
        <p:nvSpPr>
          <p:cNvPr id="4" name="Footer Placeholder 3">
            <a:extLst>
              <a:ext uri="{FF2B5EF4-FFF2-40B4-BE49-F238E27FC236}">
                <a16:creationId xmlns:a16="http://schemas.microsoft.com/office/drawing/2014/main" id="{F68962FA-607D-B96D-BC2D-68C78374CC11}"/>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139861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F39F-0E98-524C-82AE-3181575C7CC1}"/>
              </a:ext>
            </a:extLst>
          </p:cNvPr>
          <p:cNvSpPr>
            <a:spLocks noGrp="1"/>
          </p:cNvSpPr>
          <p:nvPr>
            <p:ph type="title"/>
          </p:nvPr>
        </p:nvSpPr>
        <p:spPr>
          <a:xfrm>
            <a:off x="457200" y="304800"/>
            <a:ext cx="7162800" cy="1143000"/>
          </a:xfrm>
        </p:spPr>
        <p:txBody>
          <a:bodyPr/>
          <a:lstStyle/>
          <a:p>
            <a:r>
              <a:rPr lang="en-US" b="1" u="sng" dirty="0"/>
              <a:t>ADT  ABSTRACT DATA TYPE</a:t>
            </a:r>
            <a:endParaRPr lang="en-IN" b="1" u="sng" dirty="0"/>
          </a:p>
        </p:txBody>
      </p:sp>
      <p:sp>
        <p:nvSpPr>
          <p:cNvPr id="3" name="Content Placeholder 2">
            <a:extLst>
              <a:ext uri="{FF2B5EF4-FFF2-40B4-BE49-F238E27FC236}">
                <a16:creationId xmlns:a16="http://schemas.microsoft.com/office/drawing/2014/main" id="{6869DA9B-FED9-D7CE-1EB2-16CA7444C551}"/>
              </a:ext>
            </a:extLst>
          </p:cNvPr>
          <p:cNvSpPr>
            <a:spLocks noGrp="1"/>
          </p:cNvSpPr>
          <p:nvPr>
            <p:ph idx="1"/>
          </p:nvPr>
        </p:nvSpPr>
        <p:spPr>
          <a:xfrm>
            <a:off x="381000" y="1394521"/>
            <a:ext cx="8648151" cy="4756150"/>
          </a:xfrm>
        </p:spPr>
        <p:txBody>
          <a:bodyPr>
            <a:noAutofit/>
          </a:bodyPr>
          <a:lstStyle/>
          <a:p>
            <a:r>
              <a:rPr lang="en-IN" sz="2800" b="0" i="0" dirty="0">
                <a:solidFill>
                  <a:srgbClr val="273239"/>
                </a:solidFill>
                <a:effectLst/>
                <a:highlight>
                  <a:srgbClr val="FFFFFF"/>
                </a:highlight>
              </a:rPr>
              <a:t>Abstract Data type (ADT) is a type (or class) for objects whose behaviour is defined by a set of values and a set of operations. </a:t>
            </a:r>
          </a:p>
          <a:p>
            <a:r>
              <a:rPr lang="en-IN" sz="2800" b="0" i="0" dirty="0">
                <a:solidFill>
                  <a:srgbClr val="273239"/>
                </a:solidFill>
                <a:effectLst/>
                <a:highlight>
                  <a:srgbClr val="FFFFFF"/>
                </a:highlight>
              </a:rPr>
              <a:t>The definition of ADT only mentions what operations are to be performed but not how these operations will be implemented.</a:t>
            </a:r>
          </a:p>
          <a:p>
            <a:r>
              <a:rPr lang="en-IN" sz="2800" b="0" i="0" dirty="0">
                <a:solidFill>
                  <a:srgbClr val="273239"/>
                </a:solidFill>
                <a:effectLst/>
                <a:highlight>
                  <a:srgbClr val="FFFFFF"/>
                </a:highlight>
              </a:rPr>
              <a:t> It does not specify how data will be organized in memory and what algorithms will be used for implementing the operations.</a:t>
            </a:r>
          </a:p>
          <a:p>
            <a:r>
              <a:rPr lang="en-IN" sz="2800" b="0" i="0" dirty="0">
                <a:solidFill>
                  <a:srgbClr val="273239"/>
                </a:solidFill>
                <a:effectLst/>
                <a:highlight>
                  <a:srgbClr val="FFFFFF"/>
                </a:highlight>
              </a:rPr>
              <a:t> It is called “abstract” because it gives an implementation-independent view. </a:t>
            </a:r>
            <a:endParaRPr lang="en-IN" sz="2800" dirty="0"/>
          </a:p>
        </p:txBody>
      </p:sp>
      <p:sp>
        <p:nvSpPr>
          <p:cNvPr id="4" name="Footer Placeholder 3">
            <a:extLst>
              <a:ext uri="{FF2B5EF4-FFF2-40B4-BE49-F238E27FC236}">
                <a16:creationId xmlns:a16="http://schemas.microsoft.com/office/drawing/2014/main" id="{4971A732-AB6D-F91A-4837-31E73FA331FE}"/>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3717118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67AD-B305-C116-DF35-7B6EDBDF7229}"/>
              </a:ext>
            </a:extLst>
          </p:cNvPr>
          <p:cNvSpPr>
            <a:spLocks noGrp="1"/>
          </p:cNvSpPr>
          <p:nvPr>
            <p:ph type="title"/>
          </p:nvPr>
        </p:nvSpPr>
        <p:spPr/>
        <p:txBody>
          <a:bodyPr/>
          <a:lstStyle/>
          <a:p>
            <a:r>
              <a:rPr lang="en-US" b="1" u="sng" dirty="0"/>
              <a:t>ADT</a:t>
            </a:r>
            <a:endParaRPr lang="en-IN" b="1" u="sng" dirty="0"/>
          </a:p>
        </p:txBody>
      </p:sp>
      <p:sp>
        <p:nvSpPr>
          <p:cNvPr id="4" name="Footer Placeholder 3">
            <a:extLst>
              <a:ext uri="{FF2B5EF4-FFF2-40B4-BE49-F238E27FC236}">
                <a16:creationId xmlns:a16="http://schemas.microsoft.com/office/drawing/2014/main" id="{39068B4A-5183-9DF6-FC02-4FA4D48FBAEC}"/>
              </a:ext>
            </a:extLst>
          </p:cNvPr>
          <p:cNvSpPr>
            <a:spLocks noGrp="1"/>
          </p:cNvSpPr>
          <p:nvPr>
            <p:ph type="ftr" sz="quarter" idx="11"/>
          </p:nvPr>
        </p:nvSpPr>
        <p:spPr/>
        <p:txBody>
          <a:bodyPr/>
          <a:lstStyle/>
          <a:p>
            <a:r>
              <a:rPr lang="en-US"/>
              <a:t>ADS-JAVA</a:t>
            </a:r>
          </a:p>
        </p:txBody>
      </p:sp>
      <p:pic>
        <p:nvPicPr>
          <p:cNvPr id="5122" name="Picture 2">
            <a:extLst>
              <a:ext uri="{FF2B5EF4-FFF2-40B4-BE49-F238E27FC236}">
                <a16:creationId xmlns:a16="http://schemas.microsoft.com/office/drawing/2014/main" id="{D537821E-3414-442A-B6DA-00BA47DFC8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630" y="1866741"/>
            <a:ext cx="8206740" cy="399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12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2712-714C-3089-1CE7-C928C608F2F4}"/>
              </a:ext>
            </a:extLst>
          </p:cNvPr>
          <p:cNvSpPr>
            <a:spLocks noGrp="1"/>
          </p:cNvSpPr>
          <p:nvPr>
            <p:ph type="title"/>
          </p:nvPr>
        </p:nvSpPr>
        <p:spPr>
          <a:xfrm>
            <a:off x="457200" y="274638"/>
            <a:ext cx="1981200" cy="1143000"/>
          </a:xfrm>
        </p:spPr>
        <p:txBody>
          <a:bodyPr/>
          <a:lstStyle/>
          <a:p>
            <a:r>
              <a:rPr lang="en-US" dirty="0"/>
              <a:t>ADT</a:t>
            </a:r>
            <a:endParaRPr lang="en-IN" dirty="0"/>
          </a:p>
        </p:txBody>
      </p:sp>
      <p:sp>
        <p:nvSpPr>
          <p:cNvPr id="3" name="Content Placeholder 2">
            <a:extLst>
              <a:ext uri="{FF2B5EF4-FFF2-40B4-BE49-F238E27FC236}">
                <a16:creationId xmlns:a16="http://schemas.microsoft.com/office/drawing/2014/main" id="{E01DC3F2-F932-9212-D26D-E37EF4A4FAE8}"/>
              </a:ext>
            </a:extLst>
          </p:cNvPr>
          <p:cNvSpPr>
            <a:spLocks noGrp="1"/>
          </p:cNvSpPr>
          <p:nvPr>
            <p:ph idx="1"/>
          </p:nvPr>
        </p:nvSpPr>
        <p:spPr/>
        <p:txBody>
          <a:bodyPr>
            <a:normAutofit/>
          </a:bodyPr>
          <a:lstStyle/>
          <a:p>
            <a:r>
              <a:rPr lang="en-IN" sz="2400" b="0" i="0" dirty="0">
                <a:solidFill>
                  <a:srgbClr val="273239"/>
                </a:solidFill>
                <a:effectLst/>
                <a:highlight>
                  <a:srgbClr val="FFFFFF"/>
                </a:highlight>
              </a:rPr>
              <a:t>Types of ADT’s:</a:t>
            </a:r>
          </a:p>
          <a:p>
            <a:pPr marL="571500" indent="-571500">
              <a:buFont typeface="+mj-lt"/>
              <a:buAutoNum type="romanUcPeriod"/>
            </a:pPr>
            <a:r>
              <a:rPr lang="en-IN" sz="2400" dirty="0">
                <a:solidFill>
                  <a:srgbClr val="273239"/>
                </a:solidFill>
                <a:highlight>
                  <a:srgbClr val="FFFFFF"/>
                </a:highlight>
              </a:rPr>
              <a:t>List ADT</a:t>
            </a:r>
          </a:p>
          <a:p>
            <a:pPr marL="571500" indent="-571500">
              <a:buFont typeface="+mj-lt"/>
              <a:buAutoNum type="romanUcPeriod"/>
            </a:pPr>
            <a:r>
              <a:rPr lang="en-IN" sz="2400" dirty="0">
                <a:solidFill>
                  <a:srgbClr val="273239"/>
                </a:solidFill>
                <a:highlight>
                  <a:srgbClr val="FFFFFF"/>
                </a:highlight>
              </a:rPr>
              <a:t>Stack ADT</a:t>
            </a:r>
          </a:p>
          <a:p>
            <a:pPr marL="571500" indent="-571500">
              <a:buFont typeface="+mj-lt"/>
              <a:buAutoNum type="romanUcPeriod"/>
            </a:pPr>
            <a:r>
              <a:rPr lang="en-IN" sz="2400" dirty="0">
                <a:solidFill>
                  <a:srgbClr val="273239"/>
                </a:solidFill>
                <a:highlight>
                  <a:srgbClr val="FFFFFF"/>
                </a:highlight>
              </a:rPr>
              <a:t>Queue ADT</a:t>
            </a:r>
          </a:p>
          <a:p>
            <a:r>
              <a:rPr lang="en-IN" sz="2400" b="1" u="sng" dirty="0">
                <a:solidFill>
                  <a:srgbClr val="273239"/>
                </a:solidFill>
                <a:highlight>
                  <a:srgbClr val="FFFFFF"/>
                </a:highlight>
              </a:rPr>
              <a:t>Features:</a:t>
            </a:r>
          </a:p>
          <a:p>
            <a:r>
              <a:rPr lang="en-IN" sz="2400" dirty="0">
                <a:solidFill>
                  <a:srgbClr val="273239"/>
                </a:solidFill>
                <a:highlight>
                  <a:srgbClr val="FFFFFF"/>
                </a:highlight>
              </a:rPr>
              <a:t>Abstraction.</a:t>
            </a:r>
          </a:p>
          <a:p>
            <a:r>
              <a:rPr lang="en-IN" sz="2400" dirty="0">
                <a:solidFill>
                  <a:srgbClr val="273239"/>
                </a:solidFill>
                <a:highlight>
                  <a:srgbClr val="FFFFFF"/>
                </a:highlight>
              </a:rPr>
              <a:t>Modularity.</a:t>
            </a:r>
          </a:p>
          <a:p>
            <a:r>
              <a:rPr lang="en-IN" sz="2400" dirty="0">
                <a:solidFill>
                  <a:srgbClr val="273239"/>
                </a:solidFill>
                <a:highlight>
                  <a:srgbClr val="FFFFFF"/>
                </a:highlight>
              </a:rPr>
              <a:t>Data Structure Independence.</a:t>
            </a:r>
          </a:p>
          <a:p>
            <a:r>
              <a:rPr lang="en-IN" sz="2400" dirty="0">
                <a:solidFill>
                  <a:srgbClr val="273239"/>
                </a:solidFill>
                <a:highlight>
                  <a:srgbClr val="FFFFFF"/>
                </a:highlight>
              </a:rPr>
              <a:t>Robust</a:t>
            </a:r>
          </a:p>
          <a:p>
            <a:r>
              <a:rPr lang="en-IN" sz="2400" dirty="0">
                <a:solidFill>
                  <a:srgbClr val="273239"/>
                </a:solidFill>
                <a:highlight>
                  <a:srgbClr val="FFFFFF"/>
                </a:highlight>
              </a:rPr>
              <a:t>Encapsulation.</a:t>
            </a:r>
          </a:p>
        </p:txBody>
      </p:sp>
      <p:sp>
        <p:nvSpPr>
          <p:cNvPr id="4" name="Footer Placeholder 3">
            <a:extLst>
              <a:ext uri="{FF2B5EF4-FFF2-40B4-BE49-F238E27FC236}">
                <a16:creationId xmlns:a16="http://schemas.microsoft.com/office/drawing/2014/main" id="{EFF943CD-3F3E-16AC-ECF6-C37CAE8119EB}"/>
              </a:ext>
            </a:extLst>
          </p:cNvPr>
          <p:cNvSpPr>
            <a:spLocks noGrp="1"/>
          </p:cNvSpPr>
          <p:nvPr>
            <p:ph type="ftr" sz="quarter" idx="11"/>
          </p:nvPr>
        </p:nvSpPr>
        <p:spPr/>
        <p:txBody>
          <a:bodyPr/>
          <a:lstStyle/>
          <a:p>
            <a:r>
              <a:rPr lang="en-US"/>
              <a:t>ADS-JAVA</a:t>
            </a:r>
          </a:p>
        </p:txBody>
      </p:sp>
      <p:pic>
        <p:nvPicPr>
          <p:cNvPr id="1026" name="Picture 2" descr="Java Abstract Data Type - Getting One ...">
            <a:extLst>
              <a:ext uri="{FF2B5EF4-FFF2-40B4-BE49-F238E27FC236}">
                <a16:creationId xmlns:a16="http://schemas.microsoft.com/office/drawing/2014/main" id="{359F9302-8A30-7055-652C-06E38EEDC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320131"/>
            <a:ext cx="29527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58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E6E1-54E4-0981-8589-655ABD8DBBD2}"/>
              </a:ext>
            </a:extLst>
          </p:cNvPr>
          <p:cNvSpPr>
            <a:spLocks noGrp="1"/>
          </p:cNvSpPr>
          <p:nvPr>
            <p:ph type="title"/>
          </p:nvPr>
        </p:nvSpPr>
        <p:spPr>
          <a:xfrm>
            <a:off x="457200" y="274638"/>
            <a:ext cx="4800600" cy="1143000"/>
          </a:xfrm>
        </p:spPr>
        <p:txBody>
          <a:bodyPr/>
          <a:lstStyle/>
          <a:p>
            <a:r>
              <a:rPr lang="en-US" b="1" u="sng" dirty="0"/>
              <a:t>Wrapper Classes:</a:t>
            </a:r>
            <a:endParaRPr lang="en-IN" b="1" u="sng" dirty="0"/>
          </a:p>
        </p:txBody>
      </p:sp>
      <p:sp>
        <p:nvSpPr>
          <p:cNvPr id="3" name="Content Placeholder 2">
            <a:extLst>
              <a:ext uri="{FF2B5EF4-FFF2-40B4-BE49-F238E27FC236}">
                <a16:creationId xmlns:a16="http://schemas.microsoft.com/office/drawing/2014/main" id="{A388941E-0EE5-639A-5E73-AE4E52CE394C}"/>
              </a:ext>
            </a:extLst>
          </p:cNvPr>
          <p:cNvSpPr>
            <a:spLocks noGrp="1"/>
          </p:cNvSpPr>
          <p:nvPr>
            <p:ph idx="1"/>
          </p:nvPr>
        </p:nvSpPr>
        <p:spPr/>
        <p:txBody>
          <a:bodyPr>
            <a:normAutofit lnSpcReduction="10000"/>
          </a:bodyPr>
          <a:lstStyle/>
          <a:p>
            <a:r>
              <a:rPr lang="en-IN" sz="2000" b="0" i="0" dirty="0">
                <a:solidFill>
                  <a:srgbClr val="273239"/>
                </a:solidFill>
                <a:effectLst/>
                <a:highlight>
                  <a:srgbClr val="FFFFFF"/>
                </a:highlight>
              </a:rPr>
              <a:t>A Wrapper class in Java is a class whose object wraps or contains primitive data types.</a:t>
            </a:r>
          </a:p>
          <a:p>
            <a:r>
              <a:rPr lang="en-IN" sz="2000" b="0" i="0" dirty="0">
                <a:solidFill>
                  <a:srgbClr val="273239"/>
                </a:solidFill>
                <a:effectLst/>
                <a:highlight>
                  <a:srgbClr val="FFFFFF"/>
                </a:highlight>
              </a:rPr>
              <a:t>When we create an object to a wrapper class, it contains a field and in this field, we can store primitive data types.</a:t>
            </a:r>
          </a:p>
          <a:p>
            <a:r>
              <a:rPr lang="en-IN" sz="2000" dirty="0"/>
              <a:t>It also include methods to unwrap the objects back into the primitive data types. It is one of the classes provided in the </a:t>
            </a:r>
            <a:r>
              <a:rPr lang="en-IN" sz="2000" dirty="0" err="1"/>
              <a:t>java.lang</a:t>
            </a:r>
            <a:r>
              <a:rPr lang="en-IN" sz="2000" dirty="0"/>
              <a:t> package and all of the primitive wrapper classes in Java are immutable. </a:t>
            </a:r>
            <a:endParaRPr lang="en-IN" sz="2000" b="0" i="0" dirty="0">
              <a:solidFill>
                <a:srgbClr val="273239"/>
              </a:solidFill>
              <a:effectLst/>
              <a:highlight>
                <a:srgbClr val="FFFFFF"/>
              </a:highlight>
            </a:endParaRPr>
          </a:p>
          <a:p>
            <a:pPr algn="l" fontAlgn="base"/>
            <a:r>
              <a:rPr lang="en-IN" sz="2000" b="1" i="0" dirty="0">
                <a:solidFill>
                  <a:srgbClr val="273239"/>
                </a:solidFill>
                <a:effectLst/>
                <a:highlight>
                  <a:srgbClr val="FFFFFF"/>
                </a:highlight>
              </a:rPr>
              <a:t>Advantages of Wrapper Classes</a:t>
            </a:r>
          </a:p>
          <a:p>
            <a:pPr algn="l" fontAlgn="base">
              <a:buFont typeface="+mj-lt"/>
              <a:buAutoNum type="arabicPeriod"/>
            </a:pPr>
            <a:r>
              <a:rPr lang="en-IN" sz="2000" b="0" i="0" dirty="0">
                <a:solidFill>
                  <a:srgbClr val="273239"/>
                </a:solidFill>
                <a:effectLst/>
                <a:highlight>
                  <a:srgbClr val="FFFFFF"/>
                </a:highlight>
              </a:rPr>
              <a:t>Collections allowed only object data.</a:t>
            </a:r>
          </a:p>
          <a:p>
            <a:pPr algn="l" fontAlgn="base">
              <a:buFont typeface="+mj-lt"/>
              <a:buAutoNum type="arabicPeriod" startAt="2"/>
            </a:pPr>
            <a:r>
              <a:rPr lang="en-IN" sz="2000" b="0" i="0" dirty="0">
                <a:solidFill>
                  <a:srgbClr val="273239"/>
                </a:solidFill>
                <a:effectLst/>
                <a:highlight>
                  <a:srgbClr val="FFFFFF"/>
                </a:highlight>
              </a:rPr>
              <a:t>On object data we can call multiple methods </a:t>
            </a:r>
            <a:r>
              <a:rPr lang="en-IN" sz="2000" b="0" i="0" dirty="0" err="1">
                <a:solidFill>
                  <a:srgbClr val="273239"/>
                </a:solidFill>
                <a:effectLst/>
                <a:highlight>
                  <a:srgbClr val="FFFFFF"/>
                </a:highlight>
              </a:rPr>
              <a:t>compareTo</a:t>
            </a:r>
            <a:r>
              <a:rPr lang="en-IN" sz="2000" b="0" i="0" dirty="0">
                <a:solidFill>
                  <a:srgbClr val="273239"/>
                </a:solidFill>
                <a:effectLst/>
                <a:highlight>
                  <a:srgbClr val="FFFFFF"/>
                </a:highlight>
              </a:rPr>
              <a:t>(), equals(), </a:t>
            </a:r>
            <a:r>
              <a:rPr lang="en-IN" sz="2000" b="0" i="0" dirty="0" err="1">
                <a:solidFill>
                  <a:srgbClr val="273239"/>
                </a:solidFill>
                <a:effectLst/>
                <a:highlight>
                  <a:srgbClr val="FFFFFF"/>
                </a:highlight>
              </a:rPr>
              <a:t>toString</a:t>
            </a:r>
            <a:r>
              <a:rPr lang="en-IN" sz="2000" b="0" i="0" dirty="0">
                <a:solidFill>
                  <a:srgbClr val="273239"/>
                </a:solidFill>
                <a:effectLst/>
                <a:highlight>
                  <a:srgbClr val="FFFFFF"/>
                </a:highlight>
              </a:rPr>
              <a:t>()</a:t>
            </a:r>
          </a:p>
          <a:p>
            <a:pPr algn="l" fontAlgn="base">
              <a:buFont typeface="+mj-lt"/>
              <a:buAutoNum type="arabicPeriod" startAt="3"/>
            </a:pPr>
            <a:r>
              <a:rPr lang="en-IN" sz="2000" b="0" i="0" dirty="0">
                <a:solidFill>
                  <a:srgbClr val="273239"/>
                </a:solidFill>
                <a:effectLst/>
                <a:highlight>
                  <a:srgbClr val="FFFFFF"/>
                </a:highlight>
              </a:rPr>
              <a:t>Cloning process only objects</a:t>
            </a:r>
          </a:p>
          <a:p>
            <a:pPr algn="l" fontAlgn="base">
              <a:buFont typeface="+mj-lt"/>
              <a:buAutoNum type="arabicPeriod" startAt="4"/>
            </a:pPr>
            <a:r>
              <a:rPr lang="en-IN" sz="2000" b="0" i="0" dirty="0">
                <a:solidFill>
                  <a:srgbClr val="273239"/>
                </a:solidFill>
                <a:effectLst/>
                <a:highlight>
                  <a:srgbClr val="FFFFFF"/>
                </a:highlight>
              </a:rPr>
              <a:t>Object data allowed null values.</a:t>
            </a:r>
          </a:p>
          <a:p>
            <a:pPr algn="l" fontAlgn="base">
              <a:buFont typeface="+mj-lt"/>
              <a:buAutoNum type="arabicPeriod" startAt="5"/>
            </a:pPr>
            <a:r>
              <a:rPr lang="en-IN" sz="2000" b="0" i="0" dirty="0">
                <a:solidFill>
                  <a:srgbClr val="273239"/>
                </a:solidFill>
                <a:effectLst/>
                <a:highlight>
                  <a:srgbClr val="FFFFFF"/>
                </a:highlight>
              </a:rPr>
              <a:t>Serialization can allow only object data.</a:t>
            </a:r>
          </a:p>
          <a:p>
            <a:endParaRPr lang="en-IN" sz="2000" dirty="0"/>
          </a:p>
        </p:txBody>
      </p:sp>
      <p:sp>
        <p:nvSpPr>
          <p:cNvPr id="4" name="Footer Placeholder 3">
            <a:extLst>
              <a:ext uri="{FF2B5EF4-FFF2-40B4-BE49-F238E27FC236}">
                <a16:creationId xmlns:a16="http://schemas.microsoft.com/office/drawing/2014/main" id="{18EAB440-FDEC-4421-C72C-C0647A0192CE}"/>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411479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2712-714C-3089-1CE7-C928C608F2F4}"/>
              </a:ext>
            </a:extLst>
          </p:cNvPr>
          <p:cNvSpPr>
            <a:spLocks noGrp="1"/>
          </p:cNvSpPr>
          <p:nvPr>
            <p:ph type="title"/>
          </p:nvPr>
        </p:nvSpPr>
        <p:spPr>
          <a:xfrm>
            <a:off x="486738" y="304800"/>
            <a:ext cx="2438400" cy="835436"/>
          </a:xfrm>
        </p:spPr>
        <p:txBody>
          <a:bodyPr>
            <a:normAutofit/>
          </a:bodyPr>
          <a:lstStyle/>
          <a:p>
            <a:r>
              <a:rPr lang="en-US" b="1" u="sng" dirty="0"/>
              <a:t>List ADT</a:t>
            </a:r>
            <a:endParaRPr lang="en-IN" b="1" u="sng" dirty="0"/>
          </a:p>
        </p:txBody>
      </p:sp>
      <p:sp>
        <p:nvSpPr>
          <p:cNvPr id="4" name="Footer Placeholder 3">
            <a:extLst>
              <a:ext uri="{FF2B5EF4-FFF2-40B4-BE49-F238E27FC236}">
                <a16:creationId xmlns:a16="http://schemas.microsoft.com/office/drawing/2014/main" id="{EFF943CD-3F3E-16AC-ECF6-C37CAE8119EB}"/>
              </a:ext>
            </a:extLst>
          </p:cNvPr>
          <p:cNvSpPr>
            <a:spLocks noGrp="1"/>
          </p:cNvSpPr>
          <p:nvPr>
            <p:ph type="ftr" sz="quarter" idx="11"/>
          </p:nvPr>
        </p:nvSpPr>
        <p:spPr/>
        <p:txBody>
          <a:bodyPr/>
          <a:lstStyle/>
          <a:p>
            <a:r>
              <a:rPr lang="en-US"/>
              <a:t>ADS-JAVA</a:t>
            </a:r>
          </a:p>
        </p:txBody>
      </p:sp>
      <p:pic>
        <p:nvPicPr>
          <p:cNvPr id="7170" name="Picture 2">
            <a:extLst>
              <a:ext uri="{FF2B5EF4-FFF2-40B4-BE49-F238E27FC236}">
                <a16:creationId xmlns:a16="http://schemas.microsoft.com/office/drawing/2014/main" id="{972C67AE-50F3-B623-3C5B-663624E3A45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231" r="6263" b="9236"/>
          <a:stretch/>
        </p:blipFill>
        <p:spPr bwMode="auto">
          <a:xfrm>
            <a:off x="6752121" y="315986"/>
            <a:ext cx="21336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E318A3-228E-655E-0EDF-2885DD7C6836}"/>
              </a:ext>
            </a:extLst>
          </p:cNvPr>
          <p:cNvSpPr txBox="1"/>
          <p:nvPr/>
        </p:nvSpPr>
        <p:spPr>
          <a:xfrm>
            <a:off x="476250" y="1110270"/>
            <a:ext cx="8191500" cy="830997"/>
          </a:xfrm>
          <a:prstGeom prst="rect">
            <a:avLst/>
          </a:prstGeom>
          <a:noFill/>
        </p:spPr>
        <p:txBody>
          <a:bodyPr wrap="square" rtlCol="0">
            <a:spAutoFit/>
          </a:bodyPr>
          <a:lstStyle/>
          <a:p>
            <a:pPr algn="l" fontAlgn="base">
              <a:buFont typeface="Arial" panose="020B0604020202020204" pitchFamily="34" charset="0"/>
              <a:buChar char="•"/>
            </a:pPr>
            <a:r>
              <a:rPr lang="en-IN" sz="2400" b="0" i="0" dirty="0">
                <a:solidFill>
                  <a:srgbClr val="273239"/>
                </a:solidFill>
                <a:effectLst/>
                <a:highlight>
                  <a:srgbClr val="FFFFFF"/>
                </a:highlight>
              </a:rPr>
              <a:t>The data is generally stored in key sequence in a list.</a:t>
            </a:r>
          </a:p>
          <a:p>
            <a:pPr algn="l" fontAlgn="base">
              <a:buFont typeface="Arial" panose="020B0604020202020204" pitchFamily="34" charset="0"/>
              <a:buChar char="•"/>
            </a:pPr>
            <a:endParaRPr lang="en-IN" sz="2400" b="0" i="0" dirty="0">
              <a:solidFill>
                <a:srgbClr val="273239"/>
              </a:solidFill>
              <a:effectLst/>
              <a:highlight>
                <a:srgbClr val="FFFFFF"/>
              </a:highlight>
              <a:latin typeface="Nunito" pitchFamily="2" charset="0"/>
            </a:endParaRPr>
          </a:p>
        </p:txBody>
      </p:sp>
      <p:pic>
        <p:nvPicPr>
          <p:cNvPr id="6" name="Picture 5">
            <a:extLst>
              <a:ext uri="{FF2B5EF4-FFF2-40B4-BE49-F238E27FC236}">
                <a16:creationId xmlns:a16="http://schemas.microsoft.com/office/drawing/2014/main" id="{DADBDD86-59B4-6691-CF3B-F53A4FD6BD10}"/>
              </a:ext>
            </a:extLst>
          </p:cNvPr>
          <p:cNvPicPr>
            <a:picLocks noChangeAspect="1"/>
          </p:cNvPicPr>
          <p:nvPr/>
        </p:nvPicPr>
        <p:blipFill rotWithShape="1">
          <a:blip r:embed="rId3"/>
          <a:srcRect r="2823"/>
          <a:stretch/>
        </p:blipFill>
        <p:spPr>
          <a:xfrm>
            <a:off x="0" y="1782366"/>
            <a:ext cx="9103692" cy="4770834"/>
          </a:xfrm>
          <a:prstGeom prst="rect">
            <a:avLst/>
          </a:prstGeom>
        </p:spPr>
      </p:pic>
    </p:spTree>
    <p:extLst>
      <p:ext uri="{BB962C8B-B14F-4D97-AF65-F5344CB8AC3E}">
        <p14:creationId xmlns:p14="http://schemas.microsoft.com/office/powerpoint/2010/main" val="600977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09E-2658-C3D8-3532-562CA113FBD1}"/>
              </a:ext>
            </a:extLst>
          </p:cNvPr>
          <p:cNvSpPr>
            <a:spLocks noGrp="1"/>
          </p:cNvSpPr>
          <p:nvPr>
            <p:ph type="title"/>
          </p:nvPr>
        </p:nvSpPr>
        <p:spPr>
          <a:xfrm>
            <a:off x="638670" y="885110"/>
            <a:ext cx="5029200" cy="655638"/>
          </a:xfrm>
        </p:spPr>
        <p:txBody>
          <a:bodyPr>
            <a:normAutofit/>
          </a:bodyPr>
          <a:lstStyle/>
          <a:p>
            <a:pPr algn="l"/>
            <a:r>
              <a:rPr lang="en-US" sz="2800" b="1" u="sng" dirty="0"/>
              <a:t>Example of List ADT</a:t>
            </a:r>
            <a:endParaRPr lang="en-IN" sz="2800" b="1" u="sng" dirty="0"/>
          </a:p>
        </p:txBody>
      </p:sp>
      <p:pic>
        <p:nvPicPr>
          <p:cNvPr id="6" name="Content Placeholder 5">
            <a:extLst>
              <a:ext uri="{FF2B5EF4-FFF2-40B4-BE49-F238E27FC236}">
                <a16:creationId xmlns:a16="http://schemas.microsoft.com/office/drawing/2014/main" id="{FC9EC3AD-1194-2827-C3CF-13D6A3D9F135}"/>
              </a:ext>
            </a:extLst>
          </p:cNvPr>
          <p:cNvPicPr>
            <a:picLocks noGrp="1" noChangeAspect="1"/>
          </p:cNvPicPr>
          <p:nvPr>
            <p:ph idx="1"/>
          </p:nvPr>
        </p:nvPicPr>
        <p:blipFill>
          <a:blip r:embed="rId2"/>
          <a:stretch>
            <a:fillRect/>
          </a:stretch>
        </p:blipFill>
        <p:spPr>
          <a:xfrm>
            <a:off x="2160549" y="1676400"/>
            <a:ext cx="4822901" cy="4166654"/>
          </a:xfrm>
        </p:spPr>
      </p:pic>
      <p:sp>
        <p:nvSpPr>
          <p:cNvPr id="4" name="Footer Placeholder 3">
            <a:extLst>
              <a:ext uri="{FF2B5EF4-FFF2-40B4-BE49-F238E27FC236}">
                <a16:creationId xmlns:a16="http://schemas.microsoft.com/office/drawing/2014/main" id="{2912CD96-4982-B45F-D48D-05E637CAAC99}"/>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1894606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2BC0-6749-D015-D08F-43EE14251E92}"/>
              </a:ext>
            </a:extLst>
          </p:cNvPr>
          <p:cNvSpPr>
            <a:spLocks noGrp="1"/>
          </p:cNvSpPr>
          <p:nvPr>
            <p:ph type="title"/>
          </p:nvPr>
        </p:nvSpPr>
        <p:spPr>
          <a:xfrm>
            <a:off x="457200" y="685800"/>
            <a:ext cx="4114800" cy="731838"/>
          </a:xfrm>
        </p:spPr>
        <p:txBody>
          <a:bodyPr>
            <a:normAutofit/>
          </a:bodyPr>
          <a:lstStyle/>
          <a:p>
            <a:pPr algn="l"/>
            <a:r>
              <a:rPr lang="en-US" sz="2800" b="1" u="sng" dirty="0"/>
              <a:t>Dynamic Arrays: </a:t>
            </a:r>
            <a:endParaRPr lang="en-IN" sz="2800" b="1" u="sng" dirty="0"/>
          </a:p>
        </p:txBody>
      </p:sp>
      <p:sp>
        <p:nvSpPr>
          <p:cNvPr id="3" name="Content Placeholder 2">
            <a:extLst>
              <a:ext uri="{FF2B5EF4-FFF2-40B4-BE49-F238E27FC236}">
                <a16:creationId xmlns:a16="http://schemas.microsoft.com/office/drawing/2014/main" id="{9510194F-E493-116E-D922-4FAEA69A25BF}"/>
              </a:ext>
            </a:extLst>
          </p:cNvPr>
          <p:cNvSpPr>
            <a:spLocks noGrp="1"/>
          </p:cNvSpPr>
          <p:nvPr>
            <p:ph idx="1"/>
          </p:nvPr>
        </p:nvSpPr>
        <p:spPr/>
        <p:txBody>
          <a:bodyPr>
            <a:normAutofit/>
          </a:bodyPr>
          <a:lstStyle/>
          <a:p>
            <a:r>
              <a:rPr lang="en-IN" sz="2800" b="0" i="0" dirty="0">
                <a:solidFill>
                  <a:srgbClr val="333333"/>
                </a:solidFill>
                <a:effectLst/>
                <a:highlight>
                  <a:srgbClr val="FFFFFF"/>
                </a:highlight>
              </a:rPr>
              <a:t>The dynamic array is a variable size list data structure. </a:t>
            </a:r>
          </a:p>
          <a:p>
            <a:r>
              <a:rPr lang="en-IN" sz="2800" b="0" i="0" dirty="0">
                <a:solidFill>
                  <a:srgbClr val="333333"/>
                </a:solidFill>
                <a:effectLst/>
                <a:highlight>
                  <a:srgbClr val="FFFFFF"/>
                </a:highlight>
              </a:rPr>
              <a:t>It grows automatically when we try to insert an element if there is no more space left for the new element. </a:t>
            </a:r>
          </a:p>
          <a:p>
            <a:r>
              <a:rPr lang="en-IN" sz="2800" b="0" i="0" dirty="0">
                <a:solidFill>
                  <a:srgbClr val="333333"/>
                </a:solidFill>
                <a:effectLst/>
                <a:highlight>
                  <a:srgbClr val="FFFFFF"/>
                </a:highlight>
              </a:rPr>
              <a:t>It allows us to add and remove elements. </a:t>
            </a:r>
          </a:p>
          <a:p>
            <a:r>
              <a:rPr lang="en-IN" sz="2800" b="0" i="0" dirty="0">
                <a:solidFill>
                  <a:srgbClr val="333333"/>
                </a:solidFill>
                <a:effectLst/>
                <a:highlight>
                  <a:srgbClr val="FFFFFF"/>
                </a:highlight>
              </a:rPr>
              <a:t>It allocates memory at run time using the heap. </a:t>
            </a:r>
          </a:p>
          <a:p>
            <a:r>
              <a:rPr lang="en-IN" sz="2800" b="0" i="0" dirty="0">
                <a:solidFill>
                  <a:srgbClr val="333333"/>
                </a:solidFill>
                <a:effectLst/>
                <a:highlight>
                  <a:srgbClr val="FFFFFF"/>
                </a:highlight>
              </a:rPr>
              <a:t>It can change its size during run time. Dynamic arrays are two types:</a:t>
            </a:r>
            <a:endParaRPr lang="en-IN" sz="2800" dirty="0"/>
          </a:p>
        </p:txBody>
      </p:sp>
      <p:sp>
        <p:nvSpPr>
          <p:cNvPr id="4" name="Footer Placeholder 3">
            <a:extLst>
              <a:ext uri="{FF2B5EF4-FFF2-40B4-BE49-F238E27FC236}">
                <a16:creationId xmlns:a16="http://schemas.microsoft.com/office/drawing/2014/main" id="{65B34F29-D697-2406-DEE5-79BA8061D018}"/>
              </a:ext>
            </a:extLst>
          </p:cNvPr>
          <p:cNvSpPr>
            <a:spLocks noGrp="1"/>
          </p:cNvSpPr>
          <p:nvPr>
            <p:ph type="ftr" sz="quarter" idx="11"/>
          </p:nvPr>
        </p:nvSpPr>
        <p:spPr/>
        <p:txBody>
          <a:bodyPr/>
          <a:lstStyle/>
          <a:p>
            <a:r>
              <a:rPr lang="en-US"/>
              <a:t>ADS-JAVA</a:t>
            </a:r>
          </a:p>
        </p:txBody>
      </p:sp>
      <p:pic>
        <p:nvPicPr>
          <p:cNvPr id="2050" name="Picture 2">
            <a:extLst>
              <a:ext uri="{FF2B5EF4-FFF2-40B4-BE49-F238E27FC236}">
                <a16:creationId xmlns:a16="http://schemas.microsoft.com/office/drawing/2014/main" id="{2F9BC002-F92C-9C6A-7E93-53205037A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36525"/>
            <a:ext cx="2667000" cy="150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5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5E13-6754-B91A-3CF8-54C26B202E62}"/>
              </a:ext>
            </a:extLst>
          </p:cNvPr>
          <p:cNvSpPr>
            <a:spLocks noGrp="1"/>
          </p:cNvSpPr>
          <p:nvPr>
            <p:ph type="title"/>
          </p:nvPr>
        </p:nvSpPr>
        <p:spPr>
          <a:xfrm>
            <a:off x="457200" y="769509"/>
            <a:ext cx="2819400" cy="563562"/>
          </a:xfrm>
        </p:spPr>
        <p:txBody>
          <a:bodyPr>
            <a:normAutofit fontScale="90000"/>
          </a:bodyPr>
          <a:lstStyle/>
          <a:p>
            <a:pPr algn="l"/>
            <a:r>
              <a:rPr lang="en-IN" b="1" i="0" u="sng" dirty="0" err="1">
                <a:solidFill>
                  <a:srgbClr val="000000"/>
                </a:solidFill>
                <a:effectLst/>
                <a:highlight>
                  <a:srgbClr val="FFFFFF"/>
                </a:highlight>
                <a:latin typeface="Manrope"/>
              </a:rPr>
              <a:t>ArrayList</a:t>
            </a:r>
            <a:r>
              <a:rPr lang="en-IN" b="1" i="0" u="sng" dirty="0">
                <a:solidFill>
                  <a:srgbClr val="000000"/>
                </a:solidFill>
                <a:effectLst/>
                <a:highlight>
                  <a:srgbClr val="FFFFFF"/>
                </a:highlight>
                <a:latin typeface="Manrope"/>
              </a:rPr>
              <a:t>:</a:t>
            </a:r>
            <a:endParaRPr lang="en-IN" b="1" u="sng" dirty="0"/>
          </a:p>
        </p:txBody>
      </p:sp>
      <p:sp>
        <p:nvSpPr>
          <p:cNvPr id="3" name="Content Placeholder 2">
            <a:extLst>
              <a:ext uri="{FF2B5EF4-FFF2-40B4-BE49-F238E27FC236}">
                <a16:creationId xmlns:a16="http://schemas.microsoft.com/office/drawing/2014/main" id="{87D832FB-51F5-3133-A8A5-91858DD17CF4}"/>
              </a:ext>
            </a:extLst>
          </p:cNvPr>
          <p:cNvSpPr>
            <a:spLocks noGrp="1"/>
          </p:cNvSpPr>
          <p:nvPr>
            <p:ph idx="1"/>
          </p:nvPr>
        </p:nvSpPr>
        <p:spPr/>
        <p:txBody>
          <a:bodyPr>
            <a:normAutofit fontScale="77500" lnSpcReduction="20000"/>
          </a:bodyPr>
          <a:lstStyle/>
          <a:p>
            <a:pPr algn="l"/>
            <a:r>
              <a:rPr lang="en-US" dirty="0"/>
              <a:t>A</a:t>
            </a:r>
            <a:r>
              <a:rPr lang="en-IN" b="0" i="0" dirty="0">
                <a:solidFill>
                  <a:srgbClr val="333333"/>
                </a:solidFill>
                <a:effectLst/>
                <a:highlight>
                  <a:srgbClr val="FFFFFF"/>
                </a:highlight>
                <a:latin typeface="Manrope"/>
              </a:rPr>
              <a:t>n </a:t>
            </a:r>
            <a:r>
              <a:rPr lang="en-IN" b="0" i="0" dirty="0" err="1">
                <a:solidFill>
                  <a:srgbClr val="333333"/>
                </a:solidFill>
                <a:effectLst/>
                <a:highlight>
                  <a:srgbClr val="FFFFFF"/>
                </a:highlight>
                <a:latin typeface="Manrope"/>
              </a:rPr>
              <a:t>ArrayList</a:t>
            </a:r>
            <a:r>
              <a:rPr lang="en-IN" b="0" i="0" dirty="0">
                <a:solidFill>
                  <a:srgbClr val="333333"/>
                </a:solidFill>
                <a:effectLst/>
                <a:highlight>
                  <a:srgbClr val="FFFFFF"/>
                </a:highlight>
                <a:latin typeface="Manrope"/>
              </a:rPr>
              <a:t> class is a dynamic array, which is present in the java. util package. </a:t>
            </a:r>
          </a:p>
          <a:p>
            <a:pPr algn="l"/>
            <a:r>
              <a:rPr lang="en-IN" b="0" i="0" dirty="0">
                <a:solidFill>
                  <a:srgbClr val="333333"/>
                </a:solidFill>
                <a:effectLst/>
                <a:highlight>
                  <a:srgbClr val="FFFFFF"/>
                </a:highlight>
                <a:latin typeface="Manrope"/>
              </a:rPr>
              <a:t>While built-in arrays have a fixed size, </a:t>
            </a:r>
            <a:r>
              <a:rPr lang="en-IN" b="0" i="0" dirty="0" err="1">
                <a:solidFill>
                  <a:srgbClr val="333333"/>
                </a:solidFill>
                <a:effectLst/>
                <a:highlight>
                  <a:srgbClr val="FFFFFF"/>
                </a:highlight>
                <a:latin typeface="Manrope"/>
              </a:rPr>
              <a:t>ArrayListcan</a:t>
            </a:r>
            <a:r>
              <a:rPr lang="en-IN" b="0" i="0" dirty="0">
                <a:solidFill>
                  <a:srgbClr val="333333"/>
                </a:solidFill>
                <a:effectLst/>
                <a:highlight>
                  <a:srgbClr val="FFFFFF"/>
                </a:highlight>
                <a:latin typeface="Manrope"/>
              </a:rPr>
              <a:t> change their size dynamically.</a:t>
            </a:r>
          </a:p>
          <a:p>
            <a:pPr algn="l"/>
            <a:r>
              <a:rPr lang="en-IN" b="0" i="0" dirty="0">
                <a:solidFill>
                  <a:srgbClr val="333333"/>
                </a:solidFill>
                <a:effectLst/>
                <a:highlight>
                  <a:srgbClr val="FFFFFF"/>
                </a:highlight>
                <a:latin typeface="Manrope"/>
              </a:rPr>
              <a:t>Elements can be added and removed from an </a:t>
            </a:r>
            <a:r>
              <a:rPr lang="en-IN" b="0" i="0" dirty="0" err="1">
                <a:solidFill>
                  <a:srgbClr val="333333"/>
                </a:solidFill>
                <a:effectLst/>
                <a:highlight>
                  <a:srgbClr val="FFFFFF"/>
                </a:highlight>
                <a:latin typeface="Manrope"/>
              </a:rPr>
              <a:t>ArrayList</a:t>
            </a:r>
            <a:r>
              <a:rPr lang="en-IN" b="0" i="0" dirty="0">
                <a:solidFill>
                  <a:srgbClr val="333333"/>
                </a:solidFill>
                <a:effectLst/>
                <a:highlight>
                  <a:srgbClr val="FFFFFF"/>
                </a:highlight>
                <a:latin typeface="Manrope"/>
              </a:rPr>
              <a:t> whenever there is a need, helping the user with memory management.</a:t>
            </a:r>
          </a:p>
          <a:p>
            <a:pPr algn="l"/>
            <a:r>
              <a:rPr lang="en-IN" b="1" i="0" u="sng" dirty="0">
                <a:solidFill>
                  <a:srgbClr val="333333"/>
                </a:solidFill>
                <a:effectLst/>
                <a:highlight>
                  <a:srgbClr val="FFFFFF"/>
                </a:highlight>
                <a:latin typeface="Manrope"/>
              </a:rPr>
              <a:t>Points to be note:</a:t>
            </a:r>
          </a:p>
          <a:p>
            <a:pPr algn="l"/>
            <a:r>
              <a:rPr lang="en-IN" b="0" i="0" dirty="0">
                <a:solidFill>
                  <a:srgbClr val="333333"/>
                </a:solidFill>
                <a:effectLst/>
                <a:highlight>
                  <a:srgbClr val="FFFFFF"/>
                </a:highlight>
                <a:latin typeface="Manrope"/>
              </a:rPr>
              <a:t>Java Array List class can contain duplicate elements.</a:t>
            </a:r>
          </a:p>
          <a:p>
            <a:pPr algn="l">
              <a:buFont typeface="Arial" panose="020B0604020202020204" pitchFamily="34" charset="0"/>
              <a:buChar char="•"/>
            </a:pPr>
            <a:r>
              <a:rPr lang="en-IN" b="0" i="0" dirty="0">
                <a:solidFill>
                  <a:srgbClr val="333333"/>
                </a:solidFill>
                <a:effectLst/>
                <a:highlight>
                  <a:srgbClr val="FFFFFF"/>
                </a:highlight>
                <a:latin typeface="Manrope"/>
              </a:rPr>
              <a:t>Java Array List class maintains insertion order.</a:t>
            </a:r>
          </a:p>
          <a:p>
            <a:pPr algn="l">
              <a:buFont typeface="Arial" panose="020B0604020202020204" pitchFamily="34" charset="0"/>
              <a:buChar char="•"/>
            </a:pPr>
            <a:r>
              <a:rPr lang="en-IN" b="0" i="0" dirty="0">
                <a:solidFill>
                  <a:srgbClr val="333333"/>
                </a:solidFill>
                <a:effectLst/>
                <a:highlight>
                  <a:srgbClr val="FFFFFF"/>
                </a:highlight>
                <a:latin typeface="Manrope"/>
              </a:rPr>
              <a:t>Java Array List allows random access because array works at the index basis.</a:t>
            </a:r>
          </a:p>
          <a:p>
            <a:endParaRPr lang="en-IN" dirty="0"/>
          </a:p>
        </p:txBody>
      </p:sp>
      <p:sp>
        <p:nvSpPr>
          <p:cNvPr id="4" name="Footer Placeholder 3">
            <a:extLst>
              <a:ext uri="{FF2B5EF4-FFF2-40B4-BE49-F238E27FC236}">
                <a16:creationId xmlns:a16="http://schemas.microsoft.com/office/drawing/2014/main" id="{31FE1DB7-B2CF-C73B-F545-18B2166B571A}"/>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457804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F453-E441-3DB2-F653-239ECF99C286}"/>
              </a:ext>
            </a:extLst>
          </p:cNvPr>
          <p:cNvSpPr>
            <a:spLocks noGrp="1"/>
          </p:cNvSpPr>
          <p:nvPr>
            <p:ph type="title"/>
          </p:nvPr>
        </p:nvSpPr>
        <p:spPr>
          <a:xfrm>
            <a:off x="457200" y="274638"/>
            <a:ext cx="5943600" cy="1095375"/>
          </a:xfrm>
        </p:spPr>
        <p:txBody>
          <a:bodyPr>
            <a:normAutofit/>
          </a:bodyPr>
          <a:lstStyle/>
          <a:p>
            <a:pPr algn="l"/>
            <a:r>
              <a:rPr lang="en-IN" u="sng" dirty="0"/>
              <a:t>Creating Array List:</a:t>
            </a:r>
          </a:p>
        </p:txBody>
      </p:sp>
      <p:sp>
        <p:nvSpPr>
          <p:cNvPr id="3" name="Content Placeholder 2">
            <a:extLst>
              <a:ext uri="{FF2B5EF4-FFF2-40B4-BE49-F238E27FC236}">
                <a16:creationId xmlns:a16="http://schemas.microsoft.com/office/drawing/2014/main" id="{5523019D-3033-EBFB-D581-7E50B0F4DF5E}"/>
              </a:ext>
            </a:extLst>
          </p:cNvPr>
          <p:cNvSpPr>
            <a:spLocks noGrp="1"/>
          </p:cNvSpPr>
          <p:nvPr>
            <p:ph idx="1"/>
          </p:nvPr>
        </p:nvSpPr>
        <p:spPr/>
        <p:txBody>
          <a:bodyPr/>
          <a:lstStyle/>
          <a:p>
            <a:pPr algn="l"/>
            <a:r>
              <a:rPr lang="en-IN" b="0" i="0" dirty="0">
                <a:solidFill>
                  <a:srgbClr val="333333"/>
                </a:solidFill>
                <a:effectLst/>
                <a:highlight>
                  <a:srgbClr val="FFFFFF"/>
                </a:highlight>
                <a:latin typeface="Manrope"/>
              </a:rPr>
              <a:t>Array List is created like arrays as follows:</a:t>
            </a:r>
          </a:p>
          <a:p>
            <a:pPr marL="0" indent="0" algn="l">
              <a:buNone/>
            </a:pPr>
            <a:r>
              <a:rPr lang="en-IN" b="1" i="1" dirty="0">
                <a:solidFill>
                  <a:srgbClr val="333333"/>
                </a:solidFill>
                <a:effectLst/>
                <a:highlight>
                  <a:srgbClr val="FFFFFF"/>
                </a:highlight>
                <a:latin typeface="Manrope"/>
              </a:rPr>
              <a:t>syntax:</a:t>
            </a:r>
            <a:endParaRPr lang="en-IN" b="0" i="0" dirty="0">
              <a:solidFill>
                <a:srgbClr val="333333"/>
              </a:solidFill>
              <a:effectLst/>
              <a:highlight>
                <a:srgbClr val="FFFFFF"/>
              </a:highlight>
              <a:latin typeface="Manrope"/>
            </a:endParaRPr>
          </a:p>
          <a:p>
            <a:pPr algn="l"/>
            <a:r>
              <a:rPr lang="en-IN" b="0" i="0" dirty="0" err="1">
                <a:solidFill>
                  <a:srgbClr val="333333"/>
                </a:solidFill>
                <a:effectLst/>
                <a:highlight>
                  <a:srgbClr val="FFFFFF"/>
                </a:highlight>
                <a:latin typeface="Manrope"/>
              </a:rPr>
              <a:t>ArrayList</a:t>
            </a:r>
            <a:r>
              <a:rPr lang="en-IN" b="0" i="0" dirty="0">
                <a:solidFill>
                  <a:srgbClr val="333333"/>
                </a:solidFill>
                <a:effectLst/>
                <a:highlight>
                  <a:srgbClr val="FFFFFF"/>
                </a:highlight>
                <a:latin typeface="Manrope"/>
              </a:rPr>
              <a:t>&lt;Type&gt; </a:t>
            </a:r>
            <a:r>
              <a:rPr lang="en-IN" b="0" i="0" dirty="0" err="1">
                <a:solidFill>
                  <a:srgbClr val="333333"/>
                </a:solidFill>
                <a:effectLst/>
                <a:highlight>
                  <a:srgbClr val="FFFFFF"/>
                </a:highlight>
                <a:latin typeface="Manrope"/>
              </a:rPr>
              <a:t>arrayList</a:t>
            </a:r>
            <a:r>
              <a:rPr lang="en-IN" b="0" i="0" dirty="0">
                <a:solidFill>
                  <a:srgbClr val="333333"/>
                </a:solidFill>
                <a:effectLst/>
                <a:highlight>
                  <a:srgbClr val="FFFFFF"/>
                </a:highlight>
                <a:latin typeface="Manrope"/>
              </a:rPr>
              <a:t>= new </a:t>
            </a:r>
            <a:r>
              <a:rPr lang="en-IN" b="0" i="0" dirty="0" err="1">
                <a:solidFill>
                  <a:srgbClr val="333333"/>
                </a:solidFill>
                <a:effectLst/>
                <a:highlight>
                  <a:srgbClr val="FFFFFF"/>
                </a:highlight>
                <a:latin typeface="Manrope"/>
              </a:rPr>
              <a:t>ArrayList</a:t>
            </a:r>
            <a:r>
              <a:rPr lang="en-IN" b="0" i="0" dirty="0">
                <a:solidFill>
                  <a:srgbClr val="333333"/>
                </a:solidFill>
                <a:effectLst/>
                <a:highlight>
                  <a:srgbClr val="FFFFFF"/>
                </a:highlight>
                <a:latin typeface="Manrope"/>
              </a:rPr>
              <a:t>&lt;&gt;();</a:t>
            </a:r>
          </a:p>
          <a:p>
            <a:pPr algn="l"/>
            <a:r>
              <a:rPr lang="en-IN" dirty="0">
                <a:solidFill>
                  <a:srgbClr val="333333"/>
                </a:solidFill>
                <a:highlight>
                  <a:srgbClr val="FFFFFF"/>
                </a:highlight>
                <a:latin typeface="Manrope"/>
              </a:rPr>
              <a:t>By defining size.</a:t>
            </a:r>
            <a:endParaRPr lang="en-IN" b="0" i="0" dirty="0">
              <a:solidFill>
                <a:srgbClr val="333333"/>
              </a:solidFill>
              <a:effectLst/>
              <a:highlight>
                <a:srgbClr val="FFFFFF"/>
              </a:highlight>
              <a:latin typeface="Manrope"/>
            </a:endParaRPr>
          </a:p>
          <a:p>
            <a:r>
              <a:rPr lang="en-IN" b="0" i="0" dirty="0" err="1">
                <a:solidFill>
                  <a:srgbClr val="333333"/>
                </a:solidFill>
                <a:effectLst/>
                <a:highlight>
                  <a:srgbClr val="FFFFFF"/>
                </a:highlight>
                <a:latin typeface="Manrope"/>
              </a:rPr>
              <a:t>ArrayList</a:t>
            </a:r>
            <a:r>
              <a:rPr lang="en-IN" b="0" i="0" dirty="0">
                <a:solidFill>
                  <a:srgbClr val="333333"/>
                </a:solidFill>
                <a:effectLst/>
                <a:highlight>
                  <a:srgbClr val="FFFFFF"/>
                </a:highlight>
                <a:latin typeface="Manrope"/>
              </a:rPr>
              <a:t>&lt;Type&gt; </a:t>
            </a:r>
            <a:r>
              <a:rPr lang="en-IN" b="0" i="0" dirty="0" err="1">
                <a:solidFill>
                  <a:srgbClr val="333333"/>
                </a:solidFill>
                <a:effectLst/>
                <a:highlight>
                  <a:srgbClr val="FFFFFF"/>
                </a:highlight>
                <a:latin typeface="Manrope"/>
              </a:rPr>
              <a:t>arrayList</a:t>
            </a:r>
            <a:r>
              <a:rPr lang="en-IN" b="0" i="0" dirty="0">
                <a:solidFill>
                  <a:srgbClr val="333333"/>
                </a:solidFill>
                <a:effectLst/>
                <a:highlight>
                  <a:srgbClr val="FFFFFF"/>
                </a:highlight>
                <a:latin typeface="Manrope"/>
              </a:rPr>
              <a:t>= new </a:t>
            </a:r>
            <a:r>
              <a:rPr lang="en-IN" b="0" i="0" dirty="0" err="1">
                <a:solidFill>
                  <a:srgbClr val="333333"/>
                </a:solidFill>
                <a:effectLst/>
                <a:highlight>
                  <a:srgbClr val="FFFFFF"/>
                </a:highlight>
                <a:latin typeface="Manrope"/>
              </a:rPr>
              <a:t>ArrayList</a:t>
            </a:r>
            <a:r>
              <a:rPr lang="en-IN" b="0" i="0" dirty="0">
                <a:solidFill>
                  <a:srgbClr val="333333"/>
                </a:solidFill>
                <a:effectLst/>
                <a:highlight>
                  <a:srgbClr val="FFFFFF"/>
                </a:highlight>
                <a:latin typeface="Manrope"/>
              </a:rPr>
              <a:t>&lt;&gt;(3);</a:t>
            </a:r>
          </a:p>
          <a:p>
            <a:endParaRPr lang="en-IN" dirty="0"/>
          </a:p>
        </p:txBody>
      </p:sp>
      <p:sp>
        <p:nvSpPr>
          <p:cNvPr id="4" name="Footer Placeholder 3">
            <a:extLst>
              <a:ext uri="{FF2B5EF4-FFF2-40B4-BE49-F238E27FC236}">
                <a16:creationId xmlns:a16="http://schemas.microsoft.com/office/drawing/2014/main" id="{E311624F-DC17-FC1B-E1EB-29C926AA181F}"/>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4155404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5E13-6754-B91A-3CF8-54C26B202E62}"/>
              </a:ext>
            </a:extLst>
          </p:cNvPr>
          <p:cNvSpPr>
            <a:spLocks noGrp="1"/>
          </p:cNvSpPr>
          <p:nvPr>
            <p:ph type="title"/>
          </p:nvPr>
        </p:nvSpPr>
        <p:spPr>
          <a:xfrm>
            <a:off x="457200" y="639764"/>
            <a:ext cx="2819400" cy="563562"/>
          </a:xfrm>
        </p:spPr>
        <p:txBody>
          <a:bodyPr>
            <a:normAutofit fontScale="90000"/>
          </a:bodyPr>
          <a:lstStyle/>
          <a:p>
            <a:pPr algn="l"/>
            <a:r>
              <a:rPr lang="en-IN" b="1" u="sng" dirty="0">
                <a:solidFill>
                  <a:srgbClr val="000000"/>
                </a:solidFill>
                <a:highlight>
                  <a:srgbClr val="FFFFFF"/>
                </a:highlight>
                <a:latin typeface="Manrope"/>
              </a:rPr>
              <a:t>Vector </a:t>
            </a:r>
            <a:r>
              <a:rPr lang="en-IN" b="1" i="0" u="sng" dirty="0">
                <a:solidFill>
                  <a:srgbClr val="000000"/>
                </a:solidFill>
                <a:effectLst/>
                <a:highlight>
                  <a:srgbClr val="FFFFFF"/>
                </a:highlight>
                <a:latin typeface="Manrope"/>
              </a:rPr>
              <a:t>List:</a:t>
            </a:r>
            <a:endParaRPr lang="en-IN" b="1" u="sng" dirty="0"/>
          </a:p>
        </p:txBody>
      </p:sp>
      <p:sp>
        <p:nvSpPr>
          <p:cNvPr id="3" name="Content Placeholder 2">
            <a:extLst>
              <a:ext uri="{FF2B5EF4-FFF2-40B4-BE49-F238E27FC236}">
                <a16:creationId xmlns:a16="http://schemas.microsoft.com/office/drawing/2014/main" id="{87D832FB-51F5-3133-A8A5-91858DD17CF4}"/>
              </a:ext>
            </a:extLst>
          </p:cNvPr>
          <p:cNvSpPr>
            <a:spLocks noGrp="1"/>
          </p:cNvSpPr>
          <p:nvPr>
            <p:ph idx="1"/>
          </p:nvPr>
        </p:nvSpPr>
        <p:spPr>
          <a:xfrm>
            <a:off x="457200" y="1295400"/>
            <a:ext cx="8229600" cy="4525963"/>
          </a:xfrm>
        </p:spPr>
        <p:txBody>
          <a:bodyPr>
            <a:normAutofit lnSpcReduction="10000"/>
          </a:bodyPr>
          <a:lstStyle/>
          <a:p>
            <a:pPr algn="l"/>
            <a:r>
              <a:rPr lang="en-IN" sz="2800" b="0" i="0" dirty="0">
                <a:solidFill>
                  <a:srgbClr val="333333"/>
                </a:solidFill>
                <a:effectLst/>
                <a:highlight>
                  <a:srgbClr val="FFFFFF"/>
                </a:highlight>
                <a:latin typeface="Manrope"/>
              </a:rPr>
              <a:t>The Vector class is used to create a generic dynamic array known as </a:t>
            </a:r>
            <a:r>
              <a:rPr lang="en-IN" sz="2800" b="0" i="1" dirty="0">
                <a:solidFill>
                  <a:srgbClr val="333333"/>
                </a:solidFill>
                <a:effectLst/>
                <a:highlight>
                  <a:srgbClr val="FFFFFF"/>
                </a:highlight>
                <a:latin typeface="Manrope"/>
              </a:rPr>
              <a:t>vectors</a:t>
            </a:r>
            <a:r>
              <a:rPr lang="en-IN" sz="2800" b="0" i="0" dirty="0">
                <a:solidFill>
                  <a:srgbClr val="333333"/>
                </a:solidFill>
                <a:effectLst/>
                <a:highlight>
                  <a:srgbClr val="FFFFFF"/>
                </a:highlight>
                <a:latin typeface="Manrope"/>
              </a:rPr>
              <a:t> that can hold objects of any type and any number.</a:t>
            </a:r>
          </a:p>
          <a:p>
            <a:pPr algn="l"/>
            <a:r>
              <a:rPr lang="en-IN" sz="2800" b="0" i="0" dirty="0">
                <a:solidFill>
                  <a:srgbClr val="333333"/>
                </a:solidFill>
                <a:effectLst/>
                <a:highlight>
                  <a:srgbClr val="FFFFFF"/>
                </a:highlight>
                <a:latin typeface="Manrope"/>
              </a:rPr>
              <a:t> It is contained in </a:t>
            </a:r>
            <a:r>
              <a:rPr lang="en-IN" sz="2800" b="1" i="1" dirty="0" err="1">
                <a:solidFill>
                  <a:srgbClr val="333333"/>
                </a:solidFill>
                <a:effectLst/>
                <a:highlight>
                  <a:srgbClr val="FFFFFF"/>
                </a:highlight>
                <a:latin typeface="Manrope"/>
              </a:rPr>
              <a:t>java.util</a:t>
            </a:r>
            <a:r>
              <a:rPr lang="en-IN" sz="2800" b="0" i="0" dirty="0">
                <a:solidFill>
                  <a:srgbClr val="333333"/>
                </a:solidFill>
                <a:effectLst/>
                <a:highlight>
                  <a:srgbClr val="FFFFFF"/>
                </a:highlight>
                <a:latin typeface="Manrope"/>
              </a:rPr>
              <a:t> package. Arrays can be easily implemented as vectors.</a:t>
            </a:r>
          </a:p>
          <a:p>
            <a:pPr algn="l"/>
            <a:r>
              <a:rPr lang="en-IN" sz="2800" b="1" i="0" dirty="0">
                <a:solidFill>
                  <a:srgbClr val="333333"/>
                </a:solidFill>
                <a:effectLst/>
                <a:highlight>
                  <a:srgbClr val="FFFFFF"/>
                </a:highlight>
                <a:latin typeface="Poppins" panose="00000500000000000000" pitchFamily="2" charset="0"/>
              </a:rPr>
              <a:t>Advantage of using Vectors:</a:t>
            </a:r>
          </a:p>
          <a:p>
            <a:pPr algn="l">
              <a:buFont typeface="Arial" panose="020B0604020202020204" pitchFamily="34" charset="0"/>
              <a:buChar char="•"/>
            </a:pPr>
            <a:r>
              <a:rPr lang="en-IN" sz="2800" b="0" i="0" dirty="0">
                <a:solidFill>
                  <a:srgbClr val="333333"/>
                </a:solidFill>
                <a:effectLst/>
                <a:highlight>
                  <a:srgbClr val="FFFFFF"/>
                </a:highlight>
                <a:latin typeface="Manrope"/>
              </a:rPr>
              <a:t>It is convenient to use vectors to store objects.</a:t>
            </a:r>
          </a:p>
          <a:p>
            <a:pPr algn="l">
              <a:buFont typeface="Arial" panose="020B0604020202020204" pitchFamily="34" charset="0"/>
              <a:buChar char="•"/>
            </a:pPr>
            <a:r>
              <a:rPr lang="en-IN" sz="2800" b="0" i="0" dirty="0">
                <a:solidFill>
                  <a:srgbClr val="333333"/>
                </a:solidFill>
                <a:effectLst/>
                <a:highlight>
                  <a:srgbClr val="FFFFFF"/>
                </a:highlight>
                <a:latin typeface="Manrope"/>
              </a:rPr>
              <a:t>A vector can be used to store a list of objects that may vary in size.</a:t>
            </a:r>
          </a:p>
          <a:p>
            <a:pPr algn="l">
              <a:buFont typeface="Arial" panose="020B0604020202020204" pitchFamily="34" charset="0"/>
              <a:buChar char="•"/>
            </a:pPr>
            <a:r>
              <a:rPr lang="en-IN" sz="2800" b="0" i="0" dirty="0">
                <a:solidFill>
                  <a:srgbClr val="333333"/>
                </a:solidFill>
                <a:effectLst/>
                <a:highlight>
                  <a:srgbClr val="FFFFFF"/>
                </a:highlight>
                <a:latin typeface="Manrope"/>
              </a:rPr>
              <a:t>We can add and delete objects from the list.</a:t>
            </a:r>
          </a:p>
          <a:p>
            <a:pPr algn="l"/>
            <a:endParaRPr lang="en-IN" sz="2800" dirty="0"/>
          </a:p>
        </p:txBody>
      </p:sp>
      <p:sp>
        <p:nvSpPr>
          <p:cNvPr id="4" name="Footer Placeholder 3">
            <a:extLst>
              <a:ext uri="{FF2B5EF4-FFF2-40B4-BE49-F238E27FC236}">
                <a16:creationId xmlns:a16="http://schemas.microsoft.com/office/drawing/2014/main" id="{31FE1DB7-B2CF-C73B-F545-18B2166B571A}"/>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250970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F453-E441-3DB2-F653-239ECF99C286}"/>
              </a:ext>
            </a:extLst>
          </p:cNvPr>
          <p:cNvSpPr>
            <a:spLocks noGrp="1"/>
          </p:cNvSpPr>
          <p:nvPr>
            <p:ph type="title"/>
          </p:nvPr>
        </p:nvSpPr>
        <p:spPr>
          <a:xfrm>
            <a:off x="457200" y="274638"/>
            <a:ext cx="5943600" cy="1095375"/>
          </a:xfrm>
        </p:spPr>
        <p:txBody>
          <a:bodyPr>
            <a:normAutofit/>
          </a:bodyPr>
          <a:lstStyle/>
          <a:p>
            <a:pPr algn="l"/>
            <a:r>
              <a:rPr lang="en-IN" sz="3200" b="1" i="0" u="sng" dirty="0">
                <a:solidFill>
                  <a:srgbClr val="333333"/>
                </a:solidFill>
                <a:effectLst/>
                <a:highlight>
                  <a:srgbClr val="FFFFFF"/>
                </a:highlight>
              </a:rPr>
              <a:t>Creating vectors:</a:t>
            </a:r>
          </a:p>
        </p:txBody>
      </p:sp>
      <p:sp>
        <p:nvSpPr>
          <p:cNvPr id="3" name="Content Placeholder 2">
            <a:extLst>
              <a:ext uri="{FF2B5EF4-FFF2-40B4-BE49-F238E27FC236}">
                <a16:creationId xmlns:a16="http://schemas.microsoft.com/office/drawing/2014/main" id="{5523019D-3033-EBFB-D581-7E50B0F4DF5E}"/>
              </a:ext>
            </a:extLst>
          </p:cNvPr>
          <p:cNvSpPr>
            <a:spLocks noGrp="1"/>
          </p:cNvSpPr>
          <p:nvPr>
            <p:ph idx="1"/>
          </p:nvPr>
        </p:nvSpPr>
        <p:spPr/>
        <p:txBody>
          <a:bodyPr/>
          <a:lstStyle/>
          <a:p>
            <a:pPr algn="l"/>
            <a:r>
              <a:rPr lang="en-IN" b="0" i="0" dirty="0">
                <a:solidFill>
                  <a:srgbClr val="333333"/>
                </a:solidFill>
                <a:effectLst/>
                <a:highlight>
                  <a:srgbClr val="FFFFFF"/>
                </a:highlight>
                <a:latin typeface="Manrope"/>
              </a:rPr>
              <a:t>Vectors are created like arrays as follows:</a:t>
            </a:r>
          </a:p>
          <a:p>
            <a:pPr algn="l"/>
            <a:r>
              <a:rPr lang="en-IN" b="1" u="sng" dirty="0">
                <a:solidFill>
                  <a:srgbClr val="333333"/>
                </a:solidFill>
                <a:highlight>
                  <a:srgbClr val="FFFFFF"/>
                </a:highlight>
                <a:latin typeface="Manrope"/>
              </a:rPr>
              <a:t>Syntax:</a:t>
            </a:r>
            <a:endParaRPr lang="en-IN" b="1" i="0" u="sng" dirty="0">
              <a:solidFill>
                <a:srgbClr val="333333"/>
              </a:solidFill>
              <a:effectLst/>
              <a:highlight>
                <a:srgbClr val="FFFFFF"/>
              </a:highlight>
              <a:latin typeface="Manrope"/>
            </a:endParaRPr>
          </a:p>
          <a:p>
            <a:pPr algn="l"/>
            <a:r>
              <a:rPr lang="en-IN" b="0" i="0" dirty="0">
                <a:solidFill>
                  <a:srgbClr val="333333"/>
                </a:solidFill>
                <a:effectLst/>
                <a:highlight>
                  <a:srgbClr val="FFFFFF"/>
                </a:highlight>
                <a:latin typeface="Manrope"/>
              </a:rPr>
              <a:t>Vector &lt;type&gt; </a:t>
            </a:r>
            <a:r>
              <a:rPr lang="en-IN" b="0" i="0" dirty="0" err="1">
                <a:solidFill>
                  <a:srgbClr val="333333"/>
                </a:solidFill>
                <a:effectLst/>
                <a:highlight>
                  <a:srgbClr val="FFFFFF"/>
                </a:highlight>
                <a:latin typeface="Manrope"/>
              </a:rPr>
              <a:t>vector_name</a:t>
            </a:r>
            <a:r>
              <a:rPr lang="en-IN" b="0" i="0" dirty="0">
                <a:solidFill>
                  <a:srgbClr val="333333"/>
                </a:solidFill>
                <a:effectLst/>
                <a:highlight>
                  <a:srgbClr val="FFFFFF"/>
                </a:highlight>
                <a:latin typeface="Manrope"/>
              </a:rPr>
              <a:t> = new Vector &lt;type&gt; (); //declaring without size</a:t>
            </a:r>
          </a:p>
          <a:p>
            <a:pPr algn="l"/>
            <a:endParaRPr lang="en-IN" dirty="0">
              <a:solidFill>
                <a:srgbClr val="333333"/>
              </a:solidFill>
              <a:highlight>
                <a:srgbClr val="FFFFFF"/>
              </a:highlight>
              <a:latin typeface="Manrope"/>
            </a:endParaRPr>
          </a:p>
          <a:p>
            <a:pPr algn="l"/>
            <a:r>
              <a:rPr lang="en-IN" b="0" i="0" dirty="0">
                <a:solidFill>
                  <a:srgbClr val="333333"/>
                </a:solidFill>
                <a:effectLst/>
                <a:highlight>
                  <a:srgbClr val="FFFFFF"/>
                </a:highlight>
                <a:latin typeface="Manrope"/>
              </a:rPr>
              <a:t>Vector &lt;type&gt; </a:t>
            </a:r>
            <a:r>
              <a:rPr lang="en-IN" b="0" i="0" dirty="0" err="1">
                <a:solidFill>
                  <a:srgbClr val="333333"/>
                </a:solidFill>
                <a:effectLst/>
                <a:highlight>
                  <a:srgbClr val="FFFFFF"/>
                </a:highlight>
                <a:latin typeface="Manrope"/>
              </a:rPr>
              <a:t>vector_name</a:t>
            </a:r>
            <a:r>
              <a:rPr lang="en-IN" b="0" i="0" dirty="0">
                <a:solidFill>
                  <a:srgbClr val="333333"/>
                </a:solidFill>
                <a:effectLst/>
                <a:highlight>
                  <a:srgbClr val="FFFFFF"/>
                </a:highlight>
                <a:latin typeface="Manrope"/>
              </a:rPr>
              <a:t> = new Vector &lt;type&gt; (3);// declaring with size</a:t>
            </a:r>
          </a:p>
        </p:txBody>
      </p:sp>
      <p:sp>
        <p:nvSpPr>
          <p:cNvPr id="4" name="Footer Placeholder 3">
            <a:extLst>
              <a:ext uri="{FF2B5EF4-FFF2-40B4-BE49-F238E27FC236}">
                <a16:creationId xmlns:a16="http://schemas.microsoft.com/office/drawing/2014/main" id="{E311624F-DC17-FC1B-E1EB-29C926AA181F}"/>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3974300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41D7-52C7-C7EA-F498-0BDD1B8D50AC}"/>
              </a:ext>
            </a:extLst>
          </p:cNvPr>
          <p:cNvSpPr>
            <a:spLocks noGrp="1"/>
          </p:cNvSpPr>
          <p:nvPr>
            <p:ph type="title"/>
          </p:nvPr>
        </p:nvSpPr>
        <p:spPr>
          <a:xfrm>
            <a:off x="381000" y="609600"/>
            <a:ext cx="4953000" cy="579438"/>
          </a:xfrm>
        </p:spPr>
        <p:txBody>
          <a:bodyPr>
            <a:normAutofit fontScale="90000"/>
          </a:bodyPr>
          <a:lstStyle/>
          <a:p>
            <a:pPr algn="l"/>
            <a:r>
              <a:rPr lang="en-IN" b="1" i="0" u="sng" dirty="0">
                <a:solidFill>
                  <a:srgbClr val="0D0D0D"/>
                </a:solidFill>
                <a:effectLst/>
                <a:highlight>
                  <a:srgbClr val="FFFFFF"/>
                </a:highlight>
                <a:latin typeface="Söhne"/>
              </a:rPr>
              <a:t>Amortized Analysis</a:t>
            </a:r>
            <a:endParaRPr lang="en-IN" u="sng" dirty="0"/>
          </a:p>
        </p:txBody>
      </p:sp>
      <p:sp>
        <p:nvSpPr>
          <p:cNvPr id="3" name="Content Placeholder 2">
            <a:extLst>
              <a:ext uri="{FF2B5EF4-FFF2-40B4-BE49-F238E27FC236}">
                <a16:creationId xmlns:a16="http://schemas.microsoft.com/office/drawing/2014/main" id="{066C542E-4913-A42B-2558-F23B79D0E2C6}"/>
              </a:ext>
            </a:extLst>
          </p:cNvPr>
          <p:cNvSpPr>
            <a:spLocks noGrp="1"/>
          </p:cNvSpPr>
          <p:nvPr>
            <p:ph idx="1"/>
          </p:nvPr>
        </p:nvSpPr>
        <p:spPr/>
        <p:txBody>
          <a:bodyPr>
            <a:normAutofit/>
          </a:bodyPr>
          <a:lstStyle/>
          <a:p>
            <a:r>
              <a:rPr lang="en-IN" sz="2800" b="0" i="0" dirty="0">
                <a:solidFill>
                  <a:srgbClr val="0D0D0D"/>
                </a:solidFill>
                <a:effectLst/>
                <a:highlight>
                  <a:srgbClr val="FFFFFF"/>
                </a:highlight>
                <a:latin typeface="Söhne"/>
              </a:rPr>
              <a:t>Amortized time complexity provides a way to average out the time taken by a sequence of operations on a data structure, rather than focusing on individual operations.</a:t>
            </a:r>
          </a:p>
          <a:p>
            <a:pPr algn="l"/>
            <a:r>
              <a:rPr lang="en-IN" sz="2800" b="1" i="0" dirty="0">
                <a:solidFill>
                  <a:srgbClr val="0D0D0D"/>
                </a:solidFill>
                <a:effectLst/>
                <a:highlight>
                  <a:srgbClr val="FFFFFF"/>
                </a:highlight>
                <a:latin typeface="Söhne"/>
              </a:rPr>
              <a:t>Dynamic Array Operations:</a:t>
            </a:r>
            <a:endParaRPr lang="en-IN" sz="2800" b="0" i="0" dirty="0">
              <a:solidFill>
                <a:srgbClr val="0D0D0D"/>
              </a:solidFill>
              <a:effectLst/>
              <a:highlight>
                <a:srgbClr val="FFFFFF"/>
              </a:highlight>
              <a:latin typeface="Söhne"/>
            </a:endParaRPr>
          </a:p>
          <a:p>
            <a:pPr algn="l">
              <a:buFont typeface="Arial" panose="020B0604020202020204" pitchFamily="34" charset="0"/>
              <a:buChar char="•"/>
            </a:pPr>
            <a:r>
              <a:rPr lang="en-IN" sz="2800" b="1" i="0" dirty="0">
                <a:solidFill>
                  <a:srgbClr val="0D0D0D"/>
                </a:solidFill>
                <a:effectLst/>
                <a:highlight>
                  <a:srgbClr val="FFFFFF"/>
                </a:highlight>
                <a:latin typeface="Söhne"/>
              </a:rPr>
              <a:t>Append Operation:</a:t>
            </a:r>
            <a:r>
              <a:rPr lang="en-IN" sz="2800" b="0" i="0" dirty="0">
                <a:solidFill>
                  <a:srgbClr val="0D0D0D"/>
                </a:solidFill>
                <a:effectLst/>
                <a:highlight>
                  <a:srgbClr val="FFFFFF"/>
                </a:highlight>
                <a:latin typeface="Söhne"/>
              </a:rPr>
              <a:t> Adding an element to the end of the array.</a:t>
            </a:r>
          </a:p>
          <a:p>
            <a:pPr algn="l">
              <a:buFont typeface="Arial" panose="020B0604020202020204" pitchFamily="34" charset="0"/>
              <a:buChar char="•"/>
            </a:pPr>
            <a:r>
              <a:rPr lang="en-IN" sz="2800" b="1" i="0" dirty="0">
                <a:solidFill>
                  <a:srgbClr val="0D0D0D"/>
                </a:solidFill>
                <a:effectLst/>
                <a:highlight>
                  <a:srgbClr val="FFFFFF"/>
                </a:highlight>
                <a:latin typeface="Söhne"/>
              </a:rPr>
              <a:t>Resize Operation:</a:t>
            </a:r>
            <a:r>
              <a:rPr lang="en-IN" sz="2800" b="0" i="0" dirty="0">
                <a:solidFill>
                  <a:srgbClr val="0D0D0D"/>
                </a:solidFill>
                <a:effectLst/>
                <a:highlight>
                  <a:srgbClr val="FFFFFF"/>
                </a:highlight>
                <a:latin typeface="Söhne"/>
              </a:rPr>
              <a:t> Increasing the size of the array when it's full.</a:t>
            </a:r>
          </a:p>
          <a:p>
            <a:endParaRPr lang="en-IN" dirty="0"/>
          </a:p>
        </p:txBody>
      </p:sp>
      <p:sp>
        <p:nvSpPr>
          <p:cNvPr id="4" name="Footer Placeholder 3">
            <a:extLst>
              <a:ext uri="{FF2B5EF4-FFF2-40B4-BE49-F238E27FC236}">
                <a16:creationId xmlns:a16="http://schemas.microsoft.com/office/drawing/2014/main" id="{BE27E3D9-7975-87C5-96F3-14F586824232}"/>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4282412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47647-A9DA-EC74-E840-18EB743339C2}"/>
              </a:ext>
            </a:extLst>
          </p:cNvPr>
          <p:cNvSpPr>
            <a:spLocks noGrp="1"/>
          </p:cNvSpPr>
          <p:nvPr>
            <p:ph idx="1"/>
          </p:nvPr>
        </p:nvSpPr>
        <p:spPr>
          <a:xfrm>
            <a:off x="152400" y="381001"/>
            <a:ext cx="8839200" cy="3886199"/>
          </a:xfrm>
        </p:spPr>
        <p:txBody>
          <a:bodyPr>
            <a:noAutofit/>
          </a:bodyPr>
          <a:lstStyle/>
          <a:p>
            <a:r>
              <a:rPr lang="en-IN" sz="2800" b="1" i="0" dirty="0">
                <a:solidFill>
                  <a:srgbClr val="0D0D0D"/>
                </a:solidFill>
                <a:effectLst/>
                <a:highlight>
                  <a:srgbClr val="FFFFFF"/>
                </a:highlight>
                <a:latin typeface="Söhne"/>
              </a:rPr>
              <a:t>Amortized Analysis:</a:t>
            </a:r>
            <a:endParaRPr lang="en-IN" sz="2800" b="0" i="0" dirty="0">
              <a:solidFill>
                <a:srgbClr val="0D0D0D"/>
              </a:solidFill>
              <a:effectLst/>
              <a:highlight>
                <a:srgbClr val="FFFFFF"/>
              </a:highlight>
              <a:latin typeface="Söhne"/>
            </a:endParaRPr>
          </a:p>
          <a:p>
            <a:pPr lvl="1"/>
            <a:r>
              <a:rPr lang="en-IN" b="0" i="0" dirty="0">
                <a:solidFill>
                  <a:srgbClr val="0D0D0D"/>
                </a:solidFill>
                <a:effectLst/>
                <a:highlight>
                  <a:srgbClr val="FFFFFF"/>
                </a:highlight>
                <a:latin typeface="Söhne"/>
              </a:rPr>
              <a:t>Despite occasional resize operations taking longer (O(n)), the average time complexity of append operations remains constant (O(1)).</a:t>
            </a:r>
          </a:p>
          <a:p>
            <a:pPr lvl="1"/>
            <a:r>
              <a:rPr lang="en-IN" b="0" i="0" dirty="0">
                <a:solidFill>
                  <a:srgbClr val="0D0D0D"/>
                </a:solidFill>
                <a:effectLst/>
                <a:highlight>
                  <a:srgbClr val="FFFFFF"/>
                </a:highlight>
                <a:latin typeface="Söhne"/>
              </a:rPr>
              <a:t>This is because the cost of resize operations is spread out over a sequence of append operations, resulting in an amortized time complexity of O(1) per append.</a:t>
            </a:r>
          </a:p>
          <a:p>
            <a:r>
              <a:rPr lang="en-IN" sz="2800" b="1" i="0" dirty="0">
                <a:solidFill>
                  <a:srgbClr val="0D0D0D"/>
                </a:solidFill>
                <a:effectLst/>
                <a:highlight>
                  <a:srgbClr val="FFFFFF"/>
                </a:highlight>
                <a:latin typeface="Söhne"/>
              </a:rPr>
              <a:t>Benefits of Amortized Analysis:</a:t>
            </a:r>
            <a:endParaRPr lang="en-IN" sz="2800" b="0" i="0" dirty="0">
              <a:solidFill>
                <a:srgbClr val="0D0D0D"/>
              </a:solidFill>
              <a:effectLst/>
              <a:highlight>
                <a:srgbClr val="FFFFFF"/>
              </a:highlight>
              <a:latin typeface="Söhne"/>
            </a:endParaRPr>
          </a:p>
          <a:p>
            <a:pPr lvl="1">
              <a:buFont typeface="Arial" panose="020B0604020202020204" pitchFamily="34" charset="0"/>
              <a:buChar char="•"/>
            </a:pPr>
            <a:r>
              <a:rPr lang="en-IN" sz="2400" b="0" i="0" dirty="0">
                <a:solidFill>
                  <a:srgbClr val="0D0D0D"/>
                </a:solidFill>
                <a:effectLst/>
                <a:highlight>
                  <a:srgbClr val="FFFFFF"/>
                </a:highlight>
                <a:latin typeface="Söhne"/>
              </a:rPr>
              <a:t>Provides a more accurate understanding of the performance of dynamic arrays by considering the cumulative effect of operations.</a:t>
            </a:r>
          </a:p>
          <a:p>
            <a:pPr lvl="1">
              <a:buFont typeface="Arial" panose="020B0604020202020204" pitchFamily="34" charset="0"/>
              <a:buChar char="•"/>
            </a:pPr>
            <a:r>
              <a:rPr lang="en-IN" sz="2400" b="0" i="0" dirty="0">
                <a:solidFill>
                  <a:srgbClr val="0D0D0D"/>
                </a:solidFill>
                <a:effectLst/>
                <a:highlight>
                  <a:srgbClr val="FFFFFF"/>
                </a:highlight>
                <a:latin typeface="Söhne"/>
              </a:rPr>
              <a:t>Allows developers to make informed decisions about the choice of data structure based on their performance characteristics</a:t>
            </a:r>
          </a:p>
          <a:p>
            <a:endParaRPr lang="en-IN" sz="2800" dirty="0"/>
          </a:p>
        </p:txBody>
      </p:sp>
      <p:sp>
        <p:nvSpPr>
          <p:cNvPr id="4" name="Footer Placeholder 3">
            <a:extLst>
              <a:ext uri="{FF2B5EF4-FFF2-40B4-BE49-F238E27FC236}">
                <a16:creationId xmlns:a16="http://schemas.microsoft.com/office/drawing/2014/main" id="{237E6436-A397-17B4-40E2-7520C91D2579}"/>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304198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D6F7359-1275-B1E3-8046-71CE91CD4B69}"/>
              </a:ext>
            </a:extLst>
          </p:cNvPr>
          <p:cNvPicPr>
            <a:picLocks noGrp="1" noChangeAspect="1"/>
          </p:cNvPicPr>
          <p:nvPr>
            <p:ph idx="1"/>
          </p:nvPr>
        </p:nvPicPr>
        <p:blipFill>
          <a:blip r:embed="rId2"/>
          <a:stretch>
            <a:fillRect/>
          </a:stretch>
        </p:blipFill>
        <p:spPr>
          <a:xfrm>
            <a:off x="2136498" y="1524000"/>
            <a:ext cx="4871003" cy="3810000"/>
          </a:xfrm>
        </p:spPr>
      </p:pic>
      <p:sp>
        <p:nvSpPr>
          <p:cNvPr id="4" name="Footer Placeholder 3">
            <a:extLst>
              <a:ext uri="{FF2B5EF4-FFF2-40B4-BE49-F238E27FC236}">
                <a16:creationId xmlns:a16="http://schemas.microsoft.com/office/drawing/2014/main" id="{0EF4166B-D66D-534B-5F9F-14731735291C}"/>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34872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82E5-1818-BF4B-DF0A-3AA04A6C5DD7}"/>
              </a:ext>
            </a:extLst>
          </p:cNvPr>
          <p:cNvSpPr>
            <a:spLocks noGrp="1"/>
          </p:cNvSpPr>
          <p:nvPr>
            <p:ph type="title"/>
          </p:nvPr>
        </p:nvSpPr>
        <p:spPr>
          <a:xfrm>
            <a:off x="457200" y="404279"/>
            <a:ext cx="7162800" cy="814922"/>
          </a:xfrm>
        </p:spPr>
        <p:txBody>
          <a:bodyPr>
            <a:normAutofit/>
          </a:bodyPr>
          <a:lstStyle/>
          <a:p>
            <a:r>
              <a:rPr lang="en-IN" sz="3200" b="1" u="sng" dirty="0"/>
              <a:t>Why  Wrapper Classes in Java?</a:t>
            </a:r>
          </a:p>
        </p:txBody>
      </p:sp>
      <p:sp>
        <p:nvSpPr>
          <p:cNvPr id="3" name="Content Placeholder 2">
            <a:extLst>
              <a:ext uri="{FF2B5EF4-FFF2-40B4-BE49-F238E27FC236}">
                <a16:creationId xmlns:a16="http://schemas.microsoft.com/office/drawing/2014/main" id="{C033202D-F1BC-02C1-99EF-CC3F34465EFF}"/>
              </a:ext>
            </a:extLst>
          </p:cNvPr>
          <p:cNvSpPr>
            <a:spLocks noGrp="1"/>
          </p:cNvSpPr>
          <p:nvPr>
            <p:ph idx="1"/>
          </p:nvPr>
        </p:nvSpPr>
        <p:spPr>
          <a:xfrm>
            <a:off x="534256" y="1066800"/>
            <a:ext cx="8153400" cy="4906963"/>
          </a:xfrm>
        </p:spPr>
        <p:txBody>
          <a:bodyPr>
            <a:noAutofit/>
          </a:bodyPr>
          <a:lstStyle/>
          <a:p>
            <a:r>
              <a:rPr lang="en-IN" sz="2400" dirty="0"/>
              <a:t>Whenever the primitive types are required as an object, wrapper classes can be used. Wrapper classes also include methods to unwrap the object and give back the primitive data type. </a:t>
            </a:r>
          </a:p>
          <a:p>
            <a:r>
              <a:rPr lang="en-IN" sz="2400" dirty="0"/>
              <a:t>In </a:t>
            </a:r>
            <a:r>
              <a:rPr lang="en-IN" sz="2400" dirty="0" err="1"/>
              <a:t>java.util</a:t>
            </a:r>
            <a:r>
              <a:rPr lang="en-IN" sz="2400" dirty="0"/>
              <a:t> package, the classes handle only objects and that's why in this case wrapper class helps. </a:t>
            </a:r>
          </a:p>
          <a:p>
            <a:r>
              <a:rPr lang="en-IN" sz="2400" dirty="0"/>
              <a:t>In the Collection framework, Data Structures such as </a:t>
            </a:r>
            <a:r>
              <a:rPr lang="en-IN" sz="2400" dirty="0" err="1"/>
              <a:t>ArrayList</a:t>
            </a:r>
            <a:r>
              <a:rPr lang="en-IN" sz="2400" dirty="0"/>
              <a:t> stores only the objects and not the primitive types.</a:t>
            </a:r>
          </a:p>
          <a:p>
            <a:r>
              <a:rPr lang="en-IN" sz="2400" dirty="0"/>
              <a:t> For the methods that support object like creation from other types such as String. </a:t>
            </a:r>
          </a:p>
          <a:p>
            <a:r>
              <a:rPr lang="en-IN" sz="2400" dirty="0"/>
              <a:t>Wrapper classes are also used for synchronization in multithreading. As objects are needed to achieve the synchronization process where we ensure that the shared resource will be used by only one thread at a time.</a:t>
            </a:r>
          </a:p>
        </p:txBody>
      </p:sp>
      <p:sp>
        <p:nvSpPr>
          <p:cNvPr id="4" name="Footer Placeholder 3">
            <a:extLst>
              <a:ext uri="{FF2B5EF4-FFF2-40B4-BE49-F238E27FC236}">
                <a16:creationId xmlns:a16="http://schemas.microsoft.com/office/drawing/2014/main" id="{26452527-E1AF-7CCB-EEEF-C526815292BC}"/>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95168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A776-C350-D344-B9A5-DEA9F178320B}"/>
              </a:ext>
            </a:extLst>
          </p:cNvPr>
          <p:cNvSpPr>
            <a:spLocks noGrp="1"/>
          </p:cNvSpPr>
          <p:nvPr>
            <p:ph type="title"/>
          </p:nvPr>
        </p:nvSpPr>
        <p:spPr>
          <a:xfrm>
            <a:off x="457200" y="450056"/>
            <a:ext cx="5562600" cy="563562"/>
          </a:xfrm>
        </p:spPr>
        <p:txBody>
          <a:bodyPr>
            <a:normAutofit fontScale="90000"/>
          </a:bodyPr>
          <a:lstStyle/>
          <a:p>
            <a:pPr algn="l"/>
            <a:r>
              <a:rPr lang="en-IN" b="1" dirty="0"/>
              <a:t>Positional Lists</a:t>
            </a:r>
          </a:p>
        </p:txBody>
      </p:sp>
      <p:pic>
        <p:nvPicPr>
          <p:cNvPr id="6" name="Content Placeholder 5">
            <a:extLst>
              <a:ext uri="{FF2B5EF4-FFF2-40B4-BE49-F238E27FC236}">
                <a16:creationId xmlns:a16="http://schemas.microsoft.com/office/drawing/2014/main" id="{32EED958-E8D0-2A9A-D3CC-1F896C5BE8BD}"/>
              </a:ext>
            </a:extLst>
          </p:cNvPr>
          <p:cNvPicPr>
            <a:picLocks noGrp="1" noChangeAspect="1"/>
          </p:cNvPicPr>
          <p:nvPr>
            <p:ph idx="1"/>
          </p:nvPr>
        </p:nvPicPr>
        <p:blipFill rotWithShape="1">
          <a:blip r:embed="rId2"/>
          <a:srcRect t="16336"/>
          <a:stretch/>
        </p:blipFill>
        <p:spPr>
          <a:xfrm>
            <a:off x="4038600" y="112981"/>
            <a:ext cx="4781796" cy="1551383"/>
          </a:xfrm>
        </p:spPr>
      </p:pic>
      <p:sp>
        <p:nvSpPr>
          <p:cNvPr id="4" name="Footer Placeholder 3">
            <a:extLst>
              <a:ext uri="{FF2B5EF4-FFF2-40B4-BE49-F238E27FC236}">
                <a16:creationId xmlns:a16="http://schemas.microsoft.com/office/drawing/2014/main" id="{E3D15E39-2C1D-5A59-3514-CC9AE7B606B6}"/>
              </a:ext>
            </a:extLst>
          </p:cNvPr>
          <p:cNvSpPr>
            <a:spLocks noGrp="1"/>
          </p:cNvSpPr>
          <p:nvPr>
            <p:ph type="ftr" sz="quarter" idx="11"/>
          </p:nvPr>
        </p:nvSpPr>
        <p:spPr/>
        <p:txBody>
          <a:bodyPr/>
          <a:lstStyle/>
          <a:p>
            <a:r>
              <a:rPr lang="en-US"/>
              <a:t>ADS-JAVA</a:t>
            </a:r>
          </a:p>
        </p:txBody>
      </p:sp>
      <p:sp>
        <p:nvSpPr>
          <p:cNvPr id="7" name="TextBox 6">
            <a:extLst>
              <a:ext uri="{FF2B5EF4-FFF2-40B4-BE49-F238E27FC236}">
                <a16:creationId xmlns:a16="http://schemas.microsoft.com/office/drawing/2014/main" id="{427638B7-2477-2557-87FD-63B07C8461A4}"/>
              </a:ext>
            </a:extLst>
          </p:cNvPr>
          <p:cNvSpPr txBox="1"/>
          <p:nvPr/>
        </p:nvSpPr>
        <p:spPr>
          <a:xfrm>
            <a:off x="457200" y="1537254"/>
            <a:ext cx="7620000" cy="4401205"/>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highlight>
                  <a:srgbClr val="FFFFFF"/>
                </a:highlight>
              </a:rPr>
              <a:t>Integer indices are effective for array-based sequences but not suitable for describing positions within linked lists.</a:t>
            </a:r>
          </a:p>
          <a:p>
            <a:pPr algn="l">
              <a:buFont typeface="Arial" panose="020B0604020202020204" pitchFamily="34" charset="0"/>
              <a:buChar char="•"/>
            </a:pPr>
            <a:r>
              <a:rPr lang="en-IN" sz="2800" b="0" i="0" dirty="0">
                <a:solidFill>
                  <a:srgbClr val="0D0D0D"/>
                </a:solidFill>
                <a:effectLst/>
                <a:highlight>
                  <a:srgbClr val="FFFFFF"/>
                </a:highlight>
              </a:rPr>
              <a:t>Numeric indices lack efficiency for navigating to an element within a linked list, as it requires sequential traversal from the beginning or end.</a:t>
            </a:r>
          </a:p>
          <a:p>
            <a:pPr algn="l">
              <a:buFont typeface="Arial" panose="020B0604020202020204" pitchFamily="34" charset="0"/>
              <a:buChar char="•"/>
            </a:pPr>
            <a:r>
              <a:rPr lang="en-IN" sz="2800" b="0" i="0" dirty="0">
                <a:solidFill>
                  <a:srgbClr val="0D0D0D"/>
                </a:solidFill>
                <a:effectLst/>
                <a:highlight>
                  <a:srgbClr val="FFFFFF"/>
                </a:highlight>
              </a:rPr>
              <a:t>Additionally, indices fail to provide a stable abstraction for describing a local view of a position due to frequent changes caused by insertions or deletions.</a:t>
            </a:r>
          </a:p>
        </p:txBody>
      </p:sp>
    </p:spTree>
    <p:extLst>
      <p:ext uri="{BB962C8B-B14F-4D97-AF65-F5344CB8AC3E}">
        <p14:creationId xmlns:p14="http://schemas.microsoft.com/office/powerpoint/2010/main" val="1056685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F24D-1B4F-A692-EE6F-64A65EE8F3FD}"/>
              </a:ext>
            </a:extLst>
          </p:cNvPr>
          <p:cNvSpPr>
            <a:spLocks noGrp="1"/>
          </p:cNvSpPr>
          <p:nvPr>
            <p:ph type="title"/>
          </p:nvPr>
        </p:nvSpPr>
        <p:spPr>
          <a:xfrm>
            <a:off x="465547" y="345102"/>
            <a:ext cx="8229600" cy="503238"/>
          </a:xfrm>
        </p:spPr>
        <p:txBody>
          <a:bodyPr>
            <a:normAutofit fontScale="90000"/>
          </a:bodyPr>
          <a:lstStyle/>
          <a:p>
            <a:pPr algn="l"/>
            <a:r>
              <a:rPr lang="en-IN" b="1" dirty="0"/>
              <a:t>Positions</a:t>
            </a:r>
          </a:p>
        </p:txBody>
      </p:sp>
      <p:sp>
        <p:nvSpPr>
          <p:cNvPr id="4" name="Footer Placeholder 3">
            <a:extLst>
              <a:ext uri="{FF2B5EF4-FFF2-40B4-BE49-F238E27FC236}">
                <a16:creationId xmlns:a16="http://schemas.microsoft.com/office/drawing/2014/main" id="{BC0EB189-992F-F962-A2E2-7820B9AF39E4}"/>
              </a:ext>
            </a:extLst>
          </p:cNvPr>
          <p:cNvSpPr>
            <a:spLocks noGrp="1"/>
          </p:cNvSpPr>
          <p:nvPr>
            <p:ph type="ftr" sz="quarter" idx="11"/>
          </p:nvPr>
        </p:nvSpPr>
        <p:spPr/>
        <p:txBody>
          <a:bodyPr/>
          <a:lstStyle/>
          <a:p>
            <a:r>
              <a:rPr lang="en-US"/>
              <a:t>ADS-JAVA</a:t>
            </a:r>
          </a:p>
        </p:txBody>
      </p:sp>
      <p:sp>
        <p:nvSpPr>
          <p:cNvPr id="10" name="Rectangle 6">
            <a:extLst>
              <a:ext uri="{FF2B5EF4-FFF2-40B4-BE49-F238E27FC236}">
                <a16:creationId xmlns:a16="http://schemas.microsoft.com/office/drawing/2014/main" id="{4AB57C47-417A-5ABA-AEAE-E1E9764B2A01}"/>
              </a:ext>
            </a:extLst>
          </p:cNvPr>
          <p:cNvSpPr>
            <a:spLocks noGrp="1" noChangeArrowheads="1"/>
          </p:cNvSpPr>
          <p:nvPr>
            <p:ph idx="1"/>
          </p:nvPr>
        </p:nvSpPr>
        <p:spPr bwMode="auto">
          <a:xfrm>
            <a:off x="486525" y="833686"/>
            <a:ext cx="8191928"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D0D0D"/>
                </a:solidFill>
                <a:effectLst/>
                <a:latin typeface="Söhne"/>
              </a:rPr>
              <a:t>To provide a general abstraction for the location of an element within a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D0D0D"/>
                </a:solidFill>
                <a:effectLst/>
                <a:latin typeface="Söhne"/>
              </a:rPr>
              <a:t>A position ADT supports a single method: </a:t>
            </a:r>
            <a:r>
              <a:rPr kumimoji="0" lang="en-US" altLang="en-US" sz="2800" b="1" i="0" u="none" strike="noStrike" cap="none" normalizeH="0" baseline="0" dirty="0" err="1">
                <a:ln>
                  <a:noFill/>
                </a:ln>
                <a:solidFill>
                  <a:srgbClr val="0D0D0D"/>
                </a:solidFill>
                <a:effectLst/>
                <a:latin typeface="Söhne Mono"/>
              </a:rPr>
              <a:t>getElement</a:t>
            </a:r>
            <a:r>
              <a:rPr kumimoji="0" lang="en-US" altLang="en-US" sz="2800" b="1" i="0" u="none" strike="noStrike" cap="none" normalizeH="0" baseline="0" dirty="0">
                <a:ln>
                  <a:noFill/>
                </a:ln>
                <a:solidFill>
                  <a:srgbClr val="0D0D0D"/>
                </a:solidFill>
                <a:effectLst/>
                <a:latin typeface="Söhne Mono"/>
              </a:rPr>
              <a:t>()</a:t>
            </a:r>
            <a:r>
              <a:rPr kumimoji="0" lang="en-US" altLang="en-US" sz="2800" b="0" i="0" u="none" strike="noStrike" cap="none" normalizeH="0" baseline="0" dirty="0">
                <a:ln>
                  <a:noFill/>
                </a:ln>
                <a:solidFill>
                  <a:srgbClr val="0D0D0D"/>
                </a:solidFill>
                <a:effectLst/>
                <a:latin typeface="Söhne"/>
              </a:rPr>
              <a:t>, which returns the element stored at that position.</a:t>
            </a:r>
          </a:p>
          <a:p>
            <a:pPr marL="0" marR="0" lvl="0" indent="0" algn="l" defTabSz="914400" rtl="0" eaLnBrk="0" fontAlgn="base" latinLnBrk="0" hangingPunct="0">
              <a:lnSpc>
                <a:spcPct val="100000"/>
              </a:lnSpc>
              <a:spcBef>
                <a:spcPct val="0"/>
              </a:spcBef>
              <a:spcAft>
                <a:spcPct val="0"/>
              </a:spcAft>
              <a:buClrTx/>
              <a:buSzTx/>
              <a:buFontTx/>
              <a:buChar char="•"/>
              <a:tabLst/>
            </a:pPr>
            <a:r>
              <a:rPr lang="en-IN" sz="2800" dirty="0"/>
              <a:t>A position</a:t>
            </a:r>
            <a:r>
              <a:rPr lang="en-IN" sz="2800" b="1" dirty="0"/>
              <a:t> p</a:t>
            </a:r>
            <a:r>
              <a:rPr lang="en-IN" sz="2800" dirty="0"/>
              <a:t>, which is associated with some element </a:t>
            </a:r>
            <a:r>
              <a:rPr lang="en-IN" sz="2800" b="1" dirty="0"/>
              <a:t>e</a:t>
            </a:r>
            <a:r>
              <a:rPr lang="en-IN" sz="2800" dirty="0"/>
              <a:t> in a list</a:t>
            </a:r>
            <a:r>
              <a:rPr lang="en-IN" sz="2800" b="1" dirty="0"/>
              <a:t> L</a:t>
            </a:r>
            <a:r>
              <a:rPr lang="en-IN" sz="2800" dirty="0"/>
              <a:t>, does not change, even if the index of </a:t>
            </a:r>
            <a:r>
              <a:rPr lang="en-IN" sz="2800" b="1" dirty="0"/>
              <a:t>e</a:t>
            </a:r>
            <a:r>
              <a:rPr lang="en-IN" sz="2800" dirty="0"/>
              <a:t> changes in</a:t>
            </a:r>
            <a:r>
              <a:rPr lang="en-IN" sz="2800" b="1" dirty="0"/>
              <a:t> L </a:t>
            </a:r>
            <a:r>
              <a:rPr lang="en-IN" sz="2800" dirty="0"/>
              <a:t>due to insertions or deletions elsewhere in the list. Nor does position </a:t>
            </a:r>
            <a:r>
              <a:rPr lang="en-IN" sz="2800" b="1" dirty="0"/>
              <a:t>p</a:t>
            </a:r>
            <a:r>
              <a:rPr lang="en-IN" sz="2800" dirty="0"/>
              <a:t> change if we replace the element e stored at p with another element. </a:t>
            </a:r>
          </a:p>
          <a:p>
            <a:pPr marL="0" marR="0" lvl="0" indent="0" algn="l" defTabSz="914400" rtl="0" eaLnBrk="0" fontAlgn="base" latinLnBrk="0" hangingPunct="0">
              <a:lnSpc>
                <a:spcPct val="100000"/>
              </a:lnSpc>
              <a:spcBef>
                <a:spcPct val="0"/>
              </a:spcBef>
              <a:spcAft>
                <a:spcPct val="0"/>
              </a:spcAft>
              <a:buClrTx/>
              <a:buSzTx/>
              <a:buFontTx/>
              <a:buChar char="•"/>
              <a:tabLst/>
            </a:pPr>
            <a:r>
              <a:rPr lang="en-IN" sz="2800" dirty="0"/>
              <a:t>The only way in which a position becomes invalid is if that position (and its element) are explicitly removed from the list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21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5F1A-89AC-028C-8CA7-C6A7D1675EF1}"/>
              </a:ext>
            </a:extLst>
          </p:cNvPr>
          <p:cNvSpPr>
            <a:spLocks noGrp="1"/>
          </p:cNvSpPr>
          <p:nvPr>
            <p:ph type="title"/>
          </p:nvPr>
        </p:nvSpPr>
        <p:spPr>
          <a:xfrm>
            <a:off x="457200" y="457200"/>
            <a:ext cx="5867400" cy="912813"/>
          </a:xfrm>
        </p:spPr>
        <p:txBody>
          <a:bodyPr>
            <a:normAutofit/>
          </a:bodyPr>
          <a:lstStyle/>
          <a:p>
            <a:pPr algn="l"/>
            <a:r>
              <a:rPr lang="en-IN" sz="3200" b="1" dirty="0"/>
              <a:t>Positional List Abstract Data Type</a:t>
            </a:r>
          </a:p>
        </p:txBody>
      </p:sp>
      <p:pic>
        <p:nvPicPr>
          <p:cNvPr id="6" name="Content Placeholder 5">
            <a:extLst>
              <a:ext uri="{FF2B5EF4-FFF2-40B4-BE49-F238E27FC236}">
                <a16:creationId xmlns:a16="http://schemas.microsoft.com/office/drawing/2014/main" id="{25CEDB21-C9C8-051F-3579-9BC40D9E4A42}"/>
              </a:ext>
            </a:extLst>
          </p:cNvPr>
          <p:cNvPicPr>
            <a:picLocks noGrp="1" noChangeAspect="1"/>
          </p:cNvPicPr>
          <p:nvPr>
            <p:ph idx="1"/>
          </p:nvPr>
        </p:nvPicPr>
        <p:blipFill>
          <a:blip r:embed="rId2"/>
          <a:stretch>
            <a:fillRect/>
          </a:stretch>
        </p:blipFill>
        <p:spPr>
          <a:xfrm>
            <a:off x="864519" y="1600200"/>
            <a:ext cx="7414962" cy="3196479"/>
          </a:xfrm>
        </p:spPr>
      </p:pic>
      <p:sp>
        <p:nvSpPr>
          <p:cNvPr id="4" name="Footer Placeholder 3">
            <a:extLst>
              <a:ext uri="{FF2B5EF4-FFF2-40B4-BE49-F238E27FC236}">
                <a16:creationId xmlns:a16="http://schemas.microsoft.com/office/drawing/2014/main" id="{B7FB2FD5-BA0C-43FB-C1ED-F9B5C79D30CC}"/>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258583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5F1A-89AC-028C-8CA7-C6A7D1675EF1}"/>
              </a:ext>
            </a:extLst>
          </p:cNvPr>
          <p:cNvSpPr>
            <a:spLocks noGrp="1"/>
          </p:cNvSpPr>
          <p:nvPr>
            <p:ph type="title"/>
          </p:nvPr>
        </p:nvSpPr>
        <p:spPr>
          <a:xfrm>
            <a:off x="457200" y="457200"/>
            <a:ext cx="5867400" cy="912813"/>
          </a:xfrm>
        </p:spPr>
        <p:txBody>
          <a:bodyPr>
            <a:normAutofit/>
          </a:bodyPr>
          <a:lstStyle/>
          <a:p>
            <a:pPr algn="l"/>
            <a:r>
              <a:rPr lang="en-IN" sz="2800" b="1" dirty="0"/>
              <a:t>Updated Methods of a Positional List</a:t>
            </a:r>
          </a:p>
        </p:txBody>
      </p:sp>
      <p:sp>
        <p:nvSpPr>
          <p:cNvPr id="4" name="Footer Placeholder 3">
            <a:extLst>
              <a:ext uri="{FF2B5EF4-FFF2-40B4-BE49-F238E27FC236}">
                <a16:creationId xmlns:a16="http://schemas.microsoft.com/office/drawing/2014/main" id="{B7FB2FD5-BA0C-43FB-C1ED-F9B5C79D30CC}"/>
              </a:ext>
            </a:extLst>
          </p:cNvPr>
          <p:cNvSpPr>
            <a:spLocks noGrp="1"/>
          </p:cNvSpPr>
          <p:nvPr>
            <p:ph type="ftr" sz="quarter" idx="11"/>
          </p:nvPr>
        </p:nvSpPr>
        <p:spPr/>
        <p:txBody>
          <a:bodyPr/>
          <a:lstStyle/>
          <a:p>
            <a:r>
              <a:rPr lang="en-US"/>
              <a:t>ADS-JAVA</a:t>
            </a:r>
          </a:p>
        </p:txBody>
      </p:sp>
      <p:pic>
        <p:nvPicPr>
          <p:cNvPr id="10" name="Content Placeholder 9">
            <a:extLst>
              <a:ext uri="{FF2B5EF4-FFF2-40B4-BE49-F238E27FC236}">
                <a16:creationId xmlns:a16="http://schemas.microsoft.com/office/drawing/2014/main" id="{ED556695-C390-A722-67BA-BA37568478C9}"/>
              </a:ext>
            </a:extLst>
          </p:cNvPr>
          <p:cNvPicPr>
            <a:picLocks noGrp="1" noChangeAspect="1"/>
          </p:cNvPicPr>
          <p:nvPr>
            <p:ph idx="1"/>
          </p:nvPr>
        </p:nvPicPr>
        <p:blipFill>
          <a:blip r:embed="rId2"/>
          <a:stretch>
            <a:fillRect/>
          </a:stretch>
        </p:blipFill>
        <p:spPr>
          <a:xfrm>
            <a:off x="897761" y="1524000"/>
            <a:ext cx="7348477" cy="4128359"/>
          </a:xfrm>
        </p:spPr>
      </p:pic>
    </p:spTree>
    <p:extLst>
      <p:ext uri="{BB962C8B-B14F-4D97-AF65-F5344CB8AC3E}">
        <p14:creationId xmlns:p14="http://schemas.microsoft.com/office/powerpoint/2010/main" val="1272573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9953" y="640382"/>
            <a:ext cx="1281393" cy="391548"/>
          </a:xfrm>
          <a:prstGeom prst="rect">
            <a:avLst/>
          </a:prstGeom>
        </p:spPr>
        <p:txBody>
          <a:bodyPr vert="horz" wrap="square" lIns="0" tIns="11206" rIns="0" bIns="0" rtlCol="0">
            <a:spAutoFit/>
          </a:bodyPr>
          <a:lstStyle/>
          <a:p>
            <a:pPr marL="11206">
              <a:spcBef>
                <a:spcPts val="88"/>
              </a:spcBef>
            </a:pPr>
            <a:r>
              <a:rPr sz="2471" b="1" dirty="0">
                <a:latin typeface="Arial"/>
                <a:cs typeface="Arial"/>
              </a:rPr>
              <a:t>I</a:t>
            </a:r>
            <a:r>
              <a:rPr sz="2471" b="1" spc="13" dirty="0">
                <a:latin typeface="Arial"/>
                <a:cs typeface="Arial"/>
              </a:rPr>
              <a:t>t</a:t>
            </a:r>
            <a:r>
              <a:rPr sz="2471" b="1" spc="-18" dirty="0">
                <a:latin typeface="Arial"/>
                <a:cs typeface="Arial"/>
              </a:rPr>
              <a:t>e</a:t>
            </a:r>
            <a:r>
              <a:rPr sz="2471" b="1" dirty="0">
                <a:latin typeface="Arial"/>
                <a:cs typeface="Arial"/>
              </a:rPr>
              <a:t>ra</a:t>
            </a:r>
            <a:r>
              <a:rPr sz="2471" b="1" spc="13" dirty="0">
                <a:latin typeface="Arial"/>
                <a:cs typeface="Arial"/>
              </a:rPr>
              <a:t>t</a:t>
            </a:r>
            <a:r>
              <a:rPr sz="2471" b="1" dirty="0">
                <a:latin typeface="Arial"/>
                <a:cs typeface="Arial"/>
              </a:rPr>
              <a:t>ors</a:t>
            </a:r>
            <a:endParaRPr sz="2471">
              <a:latin typeface="Arial"/>
              <a:cs typeface="Arial"/>
            </a:endParaRPr>
          </a:p>
        </p:txBody>
      </p:sp>
      <p:sp>
        <p:nvSpPr>
          <p:cNvPr id="3" name="object 3"/>
          <p:cNvSpPr txBox="1"/>
          <p:nvPr/>
        </p:nvSpPr>
        <p:spPr>
          <a:xfrm>
            <a:off x="296731" y="1635548"/>
            <a:ext cx="7841316" cy="656288"/>
          </a:xfrm>
          <a:prstGeom prst="rect">
            <a:avLst/>
          </a:prstGeom>
        </p:spPr>
        <p:txBody>
          <a:bodyPr vert="horz" wrap="square" lIns="0" tIns="40341" rIns="0" bIns="0" rtlCol="0">
            <a:spAutoFit/>
          </a:bodyPr>
          <a:lstStyle/>
          <a:p>
            <a:pPr marL="11206" marR="4483">
              <a:lnSpc>
                <a:spcPts val="2365"/>
              </a:lnSpc>
              <a:spcBef>
                <a:spcPts val="318"/>
              </a:spcBef>
            </a:pPr>
            <a:r>
              <a:rPr sz="2118" dirty="0">
                <a:latin typeface="Arial MT"/>
                <a:cs typeface="Arial MT"/>
              </a:rPr>
              <a:t>A</a:t>
            </a:r>
            <a:r>
              <a:rPr sz="2118" spc="-124" dirty="0">
                <a:latin typeface="Arial MT"/>
                <a:cs typeface="Arial MT"/>
              </a:rPr>
              <a:t> </a:t>
            </a:r>
            <a:r>
              <a:rPr sz="2118" spc="-4" dirty="0">
                <a:latin typeface="Arial MT"/>
                <a:cs typeface="Arial MT"/>
              </a:rPr>
              <a:t>Java</a:t>
            </a:r>
            <a:r>
              <a:rPr sz="2118" spc="4" dirty="0">
                <a:latin typeface="Arial MT"/>
                <a:cs typeface="Arial MT"/>
              </a:rPr>
              <a:t> </a:t>
            </a:r>
            <a:r>
              <a:rPr sz="2118" dirty="0">
                <a:latin typeface="Arial MT"/>
                <a:cs typeface="Arial MT"/>
              </a:rPr>
              <a:t>Cursor is an</a:t>
            </a:r>
            <a:r>
              <a:rPr sz="2118" spc="4" dirty="0">
                <a:latin typeface="Arial MT"/>
                <a:cs typeface="Arial MT"/>
              </a:rPr>
              <a:t> </a:t>
            </a:r>
            <a:r>
              <a:rPr sz="2118" spc="-13" dirty="0">
                <a:latin typeface="Arial MT"/>
                <a:cs typeface="Arial MT"/>
              </a:rPr>
              <a:t>Iterator,</a:t>
            </a:r>
            <a:r>
              <a:rPr sz="2118" spc="4" dirty="0">
                <a:latin typeface="Arial MT"/>
                <a:cs typeface="Arial MT"/>
              </a:rPr>
              <a:t> </a:t>
            </a:r>
            <a:r>
              <a:rPr sz="2118" dirty="0">
                <a:latin typeface="Arial MT"/>
                <a:cs typeface="Arial MT"/>
              </a:rPr>
              <a:t>which</a:t>
            </a:r>
            <a:r>
              <a:rPr sz="2118" spc="-13" dirty="0">
                <a:latin typeface="Arial MT"/>
                <a:cs typeface="Arial MT"/>
              </a:rPr>
              <a:t> </a:t>
            </a:r>
            <a:r>
              <a:rPr sz="2118" spc="4" dirty="0">
                <a:latin typeface="Arial MT"/>
                <a:cs typeface="Arial MT"/>
              </a:rPr>
              <a:t>is </a:t>
            </a:r>
            <a:r>
              <a:rPr sz="2118" spc="-4" dirty="0">
                <a:latin typeface="Arial MT"/>
                <a:cs typeface="Arial MT"/>
              </a:rPr>
              <a:t>used</a:t>
            </a:r>
            <a:r>
              <a:rPr sz="2118" spc="4" dirty="0">
                <a:latin typeface="Arial MT"/>
                <a:cs typeface="Arial MT"/>
              </a:rPr>
              <a:t> </a:t>
            </a:r>
            <a:r>
              <a:rPr sz="2118" dirty="0">
                <a:latin typeface="Arial MT"/>
                <a:cs typeface="Arial MT"/>
              </a:rPr>
              <a:t>to</a:t>
            </a:r>
            <a:r>
              <a:rPr sz="2118" spc="4" dirty="0">
                <a:latin typeface="Arial MT"/>
                <a:cs typeface="Arial MT"/>
              </a:rPr>
              <a:t> </a:t>
            </a:r>
            <a:r>
              <a:rPr sz="2118" dirty="0">
                <a:latin typeface="Arial MT"/>
                <a:cs typeface="Arial MT"/>
              </a:rPr>
              <a:t>iterate or</a:t>
            </a:r>
            <a:r>
              <a:rPr sz="2118" spc="18" dirty="0">
                <a:latin typeface="Arial MT"/>
                <a:cs typeface="Arial MT"/>
              </a:rPr>
              <a:t> </a:t>
            </a:r>
            <a:r>
              <a:rPr sz="2118" dirty="0">
                <a:latin typeface="Arial MT"/>
                <a:cs typeface="Arial MT"/>
              </a:rPr>
              <a:t>traverse</a:t>
            </a:r>
            <a:r>
              <a:rPr sz="2118" spc="4" dirty="0">
                <a:latin typeface="Arial MT"/>
                <a:cs typeface="Arial MT"/>
              </a:rPr>
              <a:t> </a:t>
            </a:r>
            <a:r>
              <a:rPr sz="2118" dirty="0">
                <a:latin typeface="Arial MT"/>
                <a:cs typeface="Arial MT"/>
              </a:rPr>
              <a:t>or </a:t>
            </a:r>
            <a:r>
              <a:rPr sz="2118" spc="-578" dirty="0">
                <a:latin typeface="Arial MT"/>
                <a:cs typeface="Arial MT"/>
              </a:rPr>
              <a:t> </a:t>
            </a:r>
            <a:r>
              <a:rPr sz="2118" dirty="0">
                <a:latin typeface="Arial MT"/>
                <a:cs typeface="Arial MT"/>
              </a:rPr>
              <a:t>retrieve</a:t>
            </a:r>
            <a:r>
              <a:rPr sz="2118" spc="-18" dirty="0">
                <a:latin typeface="Arial MT"/>
                <a:cs typeface="Arial MT"/>
              </a:rPr>
              <a:t> </a:t>
            </a:r>
            <a:r>
              <a:rPr sz="2118" dirty="0">
                <a:latin typeface="Arial MT"/>
                <a:cs typeface="Arial MT"/>
              </a:rPr>
              <a:t>a Collection or</a:t>
            </a:r>
            <a:r>
              <a:rPr sz="2118" spc="13" dirty="0">
                <a:latin typeface="Arial MT"/>
                <a:cs typeface="Arial MT"/>
              </a:rPr>
              <a:t> </a:t>
            </a:r>
            <a:r>
              <a:rPr sz="2118" spc="-4" dirty="0">
                <a:latin typeface="Arial MT"/>
                <a:cs typeface="Arial MT"/>
              </a:rPr>
              <a:t>Stream</a:t>
            </a:r>
            <a:r>
              <a:rPr sz="2118" dirty="0">
                <a:latin typeface="Arial MT"/>
                <a:cs typeface="Arial MT"/>
              </a:rPr>
              <a:t> </a:t>
            </a:r>
            <a:r>
              <a:rPr sz="2118" spc="-4" dirty="0">
                <a:latin typeface="Arial MT"/>
                <a:cs typeface="Arial MT"/>
              </a:rPr>
              <a:t>object’s</a:t>
            </a:r>
            <a:r>
              <a:rPr sz="2118" dirty="0">
                <a:latin typeface="Arial MT"/>
                <a:cs typeface="Arial MT"/>
              </a:rPr>
              <a:t> elements one by one.</a:t>
            </a:r>
            <a:endParaRPr sz="2118">
              <a:latin typeface="Arial MT"/>
              <a:cs typeface="Arial MT"/>
            </a:endParaRPr>
          </a:p>
        </p:txBody>
      </p:sp>
      <p:pic>
        <p:nvPicPr>
          <p:cNvPr id="4" name="object 4"/>
          <p:cNvPicPr/>
          <p:nvPr/>
        </p:nvPicPr>
        <p:blipFill>
          <a:blip r:embed="rId2" cstate="print"/>
          <a:stretch>
            <a:fillRect/>
          </a:stretch>
        </p:blipFill>
        <p:spPr>
          <a:xfrm>
            <a:off x="1835494" y="2746833"/>
            <a:ext cx="5386634" cy="35124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551" y="495915"/>
            <a:ext cx="3949849" cy="688424"/>
          </a:xfrm>
          <a:prstGeom prst="rect">
            <a:avLst/>
          </a:prstGeom>
        </p:spPr>
        <p:txBody>
          <a:bodyPr vert="horz" wrap="square" lIns="0" tIns="11206" rIns="0" bIns="0" rtlCol="0" anchor="ctr">
            <a:spAutoFit/>
          </a:bodyPr>
          <a:lstStyle/>
          <a:p>
            <a:pPr marL="11206">
              <a:spcBef>
                <a:spcPts val="88"/>
              </a:spcBef>
            </a:pPr>
            <a:r>
              <a:rPr dirty="0">
                <a:solidFill>
                  <a:srgbClr val="0000FF"/>
                </a:solidFill>
              </a:rPr>
              <a:t>1.</a:t>
            </a:r>
            <a:r>
              <a:rPr spc="-53" dirty="0">
                <a:solidFill>
                  <a:srgbClr val="0000FF"/>
                </a:solidFill>
              </a:rPr>
              <a:t> </a:t>
            </a:r>
            <a:r>
              <a:rPr dirty="0">
                <a:solidFill>
                  <a:srgbClr val="0000FF"/>
                </a:solidFill>
              </a:rPr>
              <a:t>Iterator</a:t>
            </a:r>
          </a:p>
        </p:txBody>
      </p:sp>
      <p:sp>
        <p:nvSpPr>
          <p:cNvPr id="3" name="object 3"/>
          <p:cNvSpPr txBox="1"/>
          <p:nvPr/>
        </p:nvSpPr>
        <p:spPr>
          <a:xfrm>
            <a:off x="393551" y="1350471"/>
            <a:ext cx="7899587" cy="3095161"/>
          </a:xfrm>
          <a:prstGeom prst="rect">
            <a:avLst/>
          </a:prstGeom>
        </p:spPr>
        <p:txBody>
          <a:bodyPr vert="horz" wrap="square" lIns="0" tIns="40341" rIns="0" bIns="0" rtlCol="0">
            <a:spAutoFit/>
          </a:bodyPr>
          <a:lstStyle/>
          <a:p>
            <a:pPr marL="11206" marR="4483">
              <a:lnSpc>
                <a:spcPts val="2365"/>
              </a:lnSpc>
              <a:spcBef>
                <a:spcPts val="318"/>
              </a:spcBef>
            </a:pPr>
            <a:r>
              <a:rPr sz="2118" dirty="0">
                <a:latin typeface="Arial MT"/>
                <a:cs typeface="Arial MT"/>
              </a:rPr>
              <a:t>Iterators</a:t>
            </a:r>
            <a:r>
              <a:rPr sz="2118" spc="4" dirty="0">
                <a:latin typeface="Arial MT"/>
                <a:cs typeface="Arial MT"/>
              </a:rPr>
              <a:t> </a:t>
            </a:r>
            <a:r>
              <a:rPr sz="2118" dirty="0">
                <a:latin typeface="Arial MT"/>
                <a:cs typeface="Arial MT"/>
              </a:rPr>
              <a:t>in</a:t>
            </a:r>
            <a:r>
              <a:rPr sz="2118" spc="-9" dirty="0">
                <a:latin typeface="Arial MT"/>
                <a:cs typeface="Arial MT"/>
              </a:rPr>
              <a:t> </a:t>
            </a:r>
            <a:r>
              <a:rPr sz="2118" dirty="0">
                <a:latin typeface="Arial MT"/>
                <a:cs typeface="Arial MT"/>
              </a:rPr>
              <a:t>Java</a:t>
            </a:r>
            <a:r>
              <a:rPr sz="2118" spc="4" dirty="0">
                <a:latin typeface="Arial MT"/>
                <a:cs typeface="Arial MT"/>
              </a:rPr>
              <a:t> are</a:t>
            </a:r>
            <a:r>
              <a:rPr sz="2118" spc="-9" dirty="0">
                <a:latin typeface="Arial MT"/>
                <a:cs typeface="Arial MT"/>
              </a:rPr>
              <a:t> </a:t>
            </a:r>
            <a:r>
              <a:rPr sz="2118" spc="-4" dirty="0">
                <a:latin typeface="Arial MT"/>
                <a:cs typeface="Arial MT"/>
              </a:rPr>
              <a:t>used</a:t>
            </a:r>
            <a:r>
              <a:rPr sz="2118" spc="4" dirty="0">
                <a:latin typeface="Arial MT"/>
                <a:cs typeface="Arial MT"/>
              </a:rPr>
              <a:t> in</a:t>
            </a:r>
            <a:r>
              <a:rPr sz="2118" spc="-9" dirty="0">
                <a:latin typeface="Arial MT"/>
                <a:cs typeface="Arial MT"/>
              </a:rPr>
              <a:t> </a:t>
            </a:r>
            <a:r>
              <a:rPr sz="2118" dirty="0">
                <a:latin typeface="Arial MT"/>
                <a:cs typeface="Arial MT"/>
              </a:rPr>
              <a:t>the</a:t>
            </a:r>
            <a:r>
              <a:rPr sz="2118" spc="9" dirty="0">
                <a:latin typeface="Arial MT"/>
                <a:cs typeface="Arial MT"/>
              </a:rPr>
              <a:t> </a:t>
            </a:r>
            <a:r>
              <a:rPr sz="2118" spc="-4" dirty="0">
                <a:latin typeface="Arial MT"/>
                <a:cs typeface="Arial MT"/>
              </a:rPr>
              <a:t>Collection</a:t>
            </a:r>
            <a:r>
              <a:rPr sz="2118" spc="4" dirty="0">
                <a:latin typeface="Arial MT"/>
                <a:cs typeface="Arial MT"/>
              </a:rPr>
              <a:t> </a:t>
            </a:r>
            <a:r>
              <a:rPr sz="2118" dirty="0">
                <a:latin typeface="Arial MT"/>
                <a:cs typeface="Arial MT"/>
              </a:rPr>
              <a:t>framework</a:t>
            </a:r>
            <a:r>
              <a:rPr sz="2118" spc="4" dirty="0">
                <a:latin typeface="Arial MT"/>
                <a:cs typeface="Arial MT"/>
              </a:rPr>
              <a:t> </a:t>
            </a:r>
            <a:r>
              <a:rPr sz="2118" dirty="0">
                <a:latin typeface="Arial MT"/>
                <a:cs typeface="Arial MT"/>
              </a:rPr>
              <a:t>to</a:t>
            </a:r>
            <a:r>
              <a:rPr sz="2118" spc="4" dirty="0">
                <a:latin typeface="Arial MT"/>
                <a:cs typeface="Arial MT"/>
              </a:rPr>
              <a:t> </a:t>
            </a:r>
            <a:r>
              <a:rPr sz="2118" dirty="0">
                <a:latin typeface="Arial MT"/>
                <a:cs typeface="Arial MT"/>
              </a:rPr>
              <a:t>retrieve </a:t>
            </a:r>
            <a:r>
              <a:rPr sz="2118" spc="4" dirty="0">
                <a:latin typeface="Arial MT"/>
                <a:cs typeface="Arial MT"/>
              </a:rPr>
              <a:t> </a:t>
            </a:r>
            <a:r>
              <a:rPr sz="2118" dirty="0">
                <a:latin typeface="Arial MT"/>
                <a:cs typeface="Arial MT"/>
              </a:rPr>
              <a:t>elements one by one. It is a universal iterator as we can apply it to </a:t>
            </a:r>
            <a:r>
              <a:rPr sz="2118" spc="-578" dirty="0">
                <a:latin typeface="Arial MT"/>
                <a:cs typeface="Arial MT"/>
              </a:rPr>
              <a:t> </a:t>
            </a:r>
            <a:r>
              <a:rPr sz="2118" spc="-4" dirty="0">
                <a:latin typeface="Arial MT"/>
                <a:cs typeface="Arial MT"/>
              </a:rPr>
              <a:t>any</a:t>
            </a:r>
            <a:r>
              <a:rPr sz="2118" dirty="0">
                <a:latin typeface="Arial MT"/>
                <a:cs typeface="Arial MT"/>
              </a:rPr>
              <a:t> Collection</a:t>
            </a:r>
            <a:r>
              <a:rPr sz="2118" spc="-9" dirty="0">
                <a:latin typeface="Arial MT"/>
                <a:cs typeface="Arial MT"/>
              </a:rPr>
              <a:t> </a:t>
            </a:r>
            <a:r>
              <a:rPr sz="2118" dirty="0">
                <a:latin typeface="Arial MT"/>
                <a:cs typeface="Arial MT"/>
              </a:rPr>
              <a:t>object.</a:t>
            </a:r>
            <a:r>
              <a:rPr sz="2118" spc="31" dirty="0">
                <a:latin typeface="Arial MT"/>
                <a:cs typeface="Arial MT"/>
              </a:rPr>
              <a:t> </a:t>
            </a:r>
            <a:r>
              <a:rPr sz="2118" spc="-9" dirty="0">
                <a:latin typeface="Arial MT"/>
                <a:cs typeface="Arial MT"/>
              </a:rPr>
              <a:t>By</a:t>
            </a:r>
            <a:r>
              <a:rPr sz="2118" spc="4" dirty="0">
                <a:latin typeface="Arial MT"/>
                <a:cs typeface="Arial MT"/>
              </a:rPr>
              <a:t> </a:t>
            </a:r>
            <a:r>
              <a:rPr sz="2118" spc="-4" dirty="0">
                <a:latin typeface="Arial MT"/>
                <a:cs typeface="Arial MT"/>
              </a:rPr>
              <a:t>using</a:t>
            </a:r>
            <a:r>
              <a:rPr sz="2118" spc="4" dirty="0">
                <a:latin typeface="Arial MT"/>
                <a:cs typeface="Arial MT"/>
              </a:rPr>
              <a:t> </a:t>
            </a:r>
            <a:r>
              <a:rPr sz="2118" spc="-13" dirty="0">
                <a:latin typeface="Arial MT"/>
                <a:cs typeface="Arial MT"/>
              </a:rPr>
              <a:t>Iterator,</a:t>
            </a:r>
            <a:r>
              <a:rPr sz="2118" spc="4" dirty="0">
                <a:latin typeface="Arial MT"/>
                <a:cs typeface="Arial MT"/>
              </a:rPr>
              <a:t> </a:t>
            </a:r>
            <a:r>
              <a:rPr sz="2118" dirty="0">
                <a:latin typeface="Arial MT"/>
                <a:cs typeface="Arial MT"/>
              </a:rPr>
              <a:t>we</a:t>
            </a:r>
            <a:r>
              <a:rPr sz="2118" spc="4" dirty="0">
                <a:latin typeface="Arial MT"/>
                <a:cs typeface="Arial MT"/>
              </a:rPr>
              <a:t> </a:t>
            </a:r>
            <a:r>
              <a:rPr sz="2118" dirty="0">
                <a:latin typeface="Arial MT"/>
                <a:cs typeface="Arial MT"/>
              </a:rPr>
              <a:t>can</a:t>
            </a:r>
            <a:r>
              <a:rPr sz="2118" spc="4" dirty="0">
                <a:latin typeface="Arial MT"/>
                <a:cs typeface="Arial MT"/>
              </a:rPr>
              <a:t> </a:t>
            </a:r>
            <a:r>
              <a:rPr sz="2118" dirty="0">
                <a:latin typeface="Arial MT"/>
                <a:cs typeface="Arial MT"/>
              </a:rPr>
              <a:t>perform</a:t>
            </a:r>
            <a:r>
              <a:rPr sz="2118" spc="4" dirty="0">
                <a:latin typeface="Arial MT"/>
                <a:cs typeface="Arial MT"/>
              </a:rPr>
              <a:t> </a:t>
            </a:r>
            <a:r>
              <a:rPr sz="2118" spc="-4" dirty="0">
                <a:latin typeface="Arial MT"/>
                <a:cs typeface="Arial MT"/>
              </a:rPr>
              <a:t>both</a:t>
            </a:r>
            <a:r>
              <a:rPr sz="2118" dirty="0">
                <a:latin typeface="Arial MT"/>
                <a:cs typeface="Arial MT"/>
              </a:rPr>
              <a:t> read </a:t>
            </a:r>
            <a:r>
              <a:rPr sz="2118" spc="4" dirty="0">
                <a:latin typeface="Arial MT"/>
                <a:cs typeface="Arial MT"/>
              </a:rPr>
              <a:t> </a:t>
            </a:r>
            <a:r>
              <a:rPr sz="2118" spc="-4" dirty="0">
                <a:latin typeface="Arial MT"/>
                <a:cs typeface="Arial MT"/>
              </a:rPr>
              <a:t>and </a:t>
            </a:r>
            <a:r>
              <a:rPr sz="2118" dirty="0">
                <a:latin typeface="Arial MT"/>
                <a:cs typeface="Arial MT"/>
              </a:rPr>
              <a:t>remove operations. </a:t>
            </a:r>
            <a:r>
              <a:rPr sz="2118" spc="9" dirty="0">
                <a:latin typeface="Arial MT"/>
                <a:cs typeface="Arial MT"/>
              </a:rPr>
              <a:t>It </a:t>
            </a:r>
            <a:r>
              <a:rPr sz="2118" dirty="0">
                <a:latin typeface="Arial MT"/>
                <a:cs typeface="Arial MT"/>
              </a:rPr>
              <a:t>is an improved version of </a:t>
            </a:r>
            <a:r>
              <a:rPr sz="2118" spc="-4" dirty="0">
                <a:latin typeface="Arial MT"/>
                <a:cs typeface="Arial MT"/>
              </a:rPr>
              <a:t>Enumeration </a:t>
            </a:r>
            <a:r>
              <a:rPr sz="2118" dirty="0">
                <a:latin typeface="Arial MT"/>
                <a:cs typeface="Arial MT"/>
              </a:rPr>
              <a:t> with</a:t>
            </a:r>
            <a:r>
              <a:rPr sz="2118" spc="-18" dirty="0">
                <a:latin typeface="Arial MT"/>
                <a:cs typeface="Arial MT"/>
              </a:rPr>
              <a:t> </a:t>
            </a:r>
            <a:r>
              <a:rPr sz="2118" dirty="0">
                <a:latin typeface="Arial MT"/>
                <a:cs typeface="Arial MT"/>
              </a:rPr>
              <a:t>the additional</a:t>
            </a:r>
            <a:r>
              <a:rPr sz="2118" spc="-4" dirty="0">
                <a:latin typeface="Arial MT"/>
                <a:cs typeface="Arial MT"/>
              </a:rPr>
              <a:t> </a:t>
            </a:r>
            <a:r>
              <a:rPr sz="2118" dirty="0">
                <a:latin typeface="Arial MT"/>
                <a:cs typeface="Arial MT"/>
              </a:rPr>
              <a:t>functionality of removing</a:t>
            </a:r>
            <a:r>
              <a:rPr sz="2118" spc="-4" dirty="0">
                <a:latin typeface="Arial MT"/>
                <a:cs typeface="Arial MT"/>
              </a:rPr>
              <a:t> </a:t>
            </a:r>
            <a:r>
              <a:rPr sz="2118" dirty="0">
                <a:latin typeface="Arial MT"/>
                <a:cs typeface="Arial MT"/>
              </a:rPr>
              <a:t>an element.</a:t>
            </a:r>
            <a:endParaRPr sz="2118">
              <a:latin typeface="Arial MT"/>
              <a:cs typeface="Arial MT"/>
            </a:endParaRPr>
          </a:p>
          <a:p>
            <a:pPr>
              <a:lnSpc>
                <a:spcPct val="100000"/>
              </a:lnSpc>
            </a:pPr>
            <a:endParaRPr sz="2382">
              <a:latin typeface="Arial MT"/>
              <a:cs typeface="Arial MT"/>
            </a:endParaRPr>
          </a:p>
          <a:p>
            <a:pPr marL="73963">
              <a:spcBef>
                <a:spcPts val="1588"/>
              </a:spcBef>
            </a:pPr>
            <a:r>
              <a:rPr sz="2118" spc="-4" dirty="0">
                <a:latin typeface="Arial MT"/>
                <a:cs typeface="Arial MT"/>
              </a:rPr>
              <a:t>Syntax:</a:t>
            </a:r>
            <a:endParaRPr sz="2118">
              <a:latin typeface="Arial MT"/>
              <a:cs typeface="Arial MT"/>
            </a:endParaRPr>
          </a:p>
          <a:p>
            <a:pPr>
              <a:lnSpc>
                <a:spcPct val="100000"/>
              </a:lnSpc>
            </a:pPr>
            <a:endParaRPr sz="1897">
              <a:latin typeface="Arial MT"/>
              <a:cs typeface="Arial MT"/>
            </a:endParaRPr>
          </a:p>
          <a:p>
            <a:pPr marL="73963"/>
            <a:r>
              <a:rPr sz="2118" dirty="0">
                <a:latin typeface="Arial MT"/>
                <a:cs typeface="Arial MT"/>
              </a:rPr>
              <a:t>Iterator itr</a:t>
            </a:r>
            <a:r>
              <a:rPr sz="2118" spc="-4" dirty="0">
                <a:latin typeface="Arial MT"/>
                <a:cs typeface="Arial MT"/>
              </a:rPr>
              <a:t> </a:t>
            </a:r>
            <a:r>
              <a:rPr sz="2118" dirty="0">
                <a:latin typeface="Arial MT"/>
                <a:cs typeface="Arial MT"/>
              </a:rPr>
              <a:t>= c.iterator();</a:t>
            </a:r>
            <a:endParaRPr sz="2118">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319" y="659357"/>
            <a:ext cx="8475681" cy="688424"/>
          </a:xfrm>
          <a:prstGeom prst="rect">
            <a:avLst/>
          </a:prstGeom>
        </p:spPr>
        <p:txBody>
          <a:bodyPr vert="horz" wrap="square" lIns="0" tIns="11206" rIns="0" bIns="0" rtlCol="0" anchor="ctr">
            <a:spAutoFit/>
          </a:bodyPr>
          <a:lstStyle/>
          <a:p>
            <a:pPr marL="11206">
              <a:spcBef>
                <a:spcPts val="88"/>
              </a:spcBef>
            </a:pPr>
            <a:r>
              <a:rPr spc="-4" dirty="0">
                <a:solidFill>
                  <a:srgbClr val="993366"/>
                </a:solidFill>
              </a:rPr>
              <a:t>Methods</a:t>
            </a:r>
            <a:r>
              <a:rPr spc="-9" dirty="0">
                <a:solidFill>
                  <a:srgbClr val="993366"/>
                </a:solidFill>
              </a:rPr>
              <a:t> </a:t>
            </a:r>
            <a:r>
              <a:rPr dirty="0">
                <a:solidFill>
                  <a:srgbClr val="993366"/>
                </a:solidFill>
              </a:rPr>
              <a:t>of</a:t>
            </a:r>
            <a:r>
              <a:rPr spc="9" dirty="0">
                <a:solidFill>
                  <a:srgbClr val="993366"/>
                </a:solidFill>
              </a:rPr>
              <a:t> </a:t>
            </a:r>
            <a:r>
              <a:rPr dirty="0">
                <a:solidFill>
                  <a:srgbClr val="993366"/>
                </a:solidFill>
              </a:rPr>
              <a:t>Iterator</a:t>
            </a:r>
            <a:r>
              <a:rPr spc="-4" dirty="0">
                <a:solidFill>
                  <a:srgbClr val="993366"/>
                </a:solidFill>
              </a:rPr>
              <a:t> </a:t>
            </a:r>
            <a:r>
              <a:rPr dirty="0">
                <a:solidFill>
                  <a:srgbClr val="993366"/>
                </a:solidFill>
              </a:rPr>
              <a:t>Interface</a:t>
            </a:r>
            <a:r>
              <a:rPr spc="-9" dirty="0">
                <a:solidFill>
                  <a:srgbClr val="993366"/>
                </a:solidFill>
              </a:rPr>
              <a:t> </a:t>
            </a:r>
            <a:r>
              <a:rPr dirty="0">
                <a:solidFill>
                  <a:srgbClr val="993366"/>
                </a:solidFill>
              </a:rPr>
              <a:t>in</a:t>
            </a:r>
            <a:r>
              <a:rPr spc="-4" dirty="0">
                <a:solidFill>
                  <a:srgbClr val="993366"/>
                </a:solidFill>
              </a:rPr>
              <a:t> </a:t>
            </a:r>
            <a:r>
              <a:rPr dirty="0">
                <a:solidFill>
                  <a:srgbClr val="993366"/>
                </a:solidFill>
              </a:rPr>
              <a:t>Java</a:t>
            </a:r>
          </a:p>
        </p:txBody>
      </p:sp>
      <p:sp>
        <p:nvSpPr>
          <p:cNvPr id="3" name="object 3"/>
          <p:cNvSpPr txBox="1"/>
          <p:nvPr/>
        </p:nvSpPr>
        <p:spPr>
          <a:xfrm>
            <a:off x="287319" y="1347781"/>
            <a:ext cx="8165166" cy="4294528"/>
          </a:xfrm>
          <a:prstGeom prst="rect">
            <a:avLst/>
          </a:prstGeom>
        </p:spPr>
        <p:txBody>
          <a:bodyPr vert="horz" wrap="square" lIns="0" tIns="11766" rIns="0" bIns="0" rtlCol="0">
            <a:spAutoFit/>
          </a:bodyPr>
          <a:lstStyle/>
          <a:p>
            <a:pPr marL="11206">
              <a:spcBef>
                <a:spcPts val="93"/>
              </a:spcBef>
            </a:pPr>
            <a:r>
              <a:rPr sz="2118" spc="-4" dirty="0">
                <a:latin typeface="Arial MT"/>
                <a:cs typeface="Arial MT"/>
              </a:rPr>
              <a:t>The</a:t>
            </a:r>
            <a:r>
              <a:rPr sz="2118" dirty="0">
                <a:latin typeface="Arial MT"/>
                <a:cs typeface="Arial MT"/>
              </a:rPr>
              <a:t> iterator</a:t>
            </a:r>
            <a:r>
              <a:rPr sz="2118" spc="13" dirty="0">
                <a:latin typeface="Arial MT"/>
                <a:cs typeface="Arial MT"/>
              </a:rPr>
              <a:t> </a:t>
            </a:r>
            <a:r>
              <a:rPr sz="2118" dirty="0">
                <a:latin typeface="Arial MT"/>
                <a:cs typeface="Arial MT"/>
              </a:rPr>
              <a:t>interface defines three</a:t>
            </a:r>
            <a:r>
              <a:rPr sz="2118" spc="-13" dirty="0">
                <a:latin typeface="Arial MT"/>
                <a:cs typeface="Arial MT"/>
              </a:rPr>
              <a:t> </a:t>
            </a:r>
            <a:r>
              <a:rPr sz="2118" dirty="0">
                <a:latin typeface="Arial MT"/>
                <a:cs typeface="Arial MT"/>
              </a:rPr>
              <a:t>methods as listed</a:t>
            </a:r>
            <a:r>
              <a:rPr sz="2118" spc="4" dirty="0">
                <a:latin typeface="Arial MT"/>
                <a:cs typeface="Arial MT"/>
              </a:rPr>
              <a:t> </a:t>
            </a:r>
            <a:r>
              <a:rPr sz="2118" spc="-4" dirty="0">
                <a:latin typeface="Arial MT"/>
                <a:cs typeface="Arial MT"/>
              </a:rPr>
              <a:t>below:</a:t>
            </a:r>
            <a:endParaRPr sz="2118">
              <a:latin typeface="Arial MT"/>
              <a:cs typeface="Arial MT"/>
            </a:endParaRPr>
          </a:p>
          <a:p>
            <a:pPr marL="11206" marR="917250">
              <a:lnSpc>
                <a:spcPct val="185800"/>
              </a:lnSpc>
              <a:buAutoNum type="arabicPeriod"/>
              <a:tabLst>
                <a:tab pos="312661" algn="l"/>
              </a:tabLst>
            </a:pPr>
            <a:r>
              <a:rPr sz="2118" spc="-4" dirty="0">
                <a:latin typeface="Arial MT"/>
                <a:cs typeface="Arial MT"/>
              </a:rPr>
              <a:t>hasNext():</a:t>
            </a:r>
            <a:r>
              <a:rPr sz="2118" spc="-22" dirty="0">
                <a:latin typeface="Arial MT"/>
                <a:cs typeface="Arial MT"/>
              </a:rPr>
              <a:t> </a:t>
            </a:r>
            <a:r>
              <a:rPr sz="2118" dirty="0">
                <a:latin typeface="Arial MT"/>
                <a:cs typeface="Arial MT"/>
              </a:rPr>
              <a:t>Returns true if </a:t>
            </a:r>
            <a:r>
              <a:rPr sz="2118" spc="4" dirty="0">
                <a:latin typeface="Arial MT"/>
                <a:cs typeface="Arial MT"/>
              </a:rPr>
              <a:t>the</a:t>
            </a:r>
            <a:r>
              <a:rPr sz="2118" spc="-13" dirty="0">
                <a:latin typeface="Arial MT"/>
                <a:cs typeface="Arial MT"/>
              </a:rPr>
              <a:t> </a:t>
            </a:r>
            <a:r>
              <a:rPr sz="2118" dirty="0">
                <a:latin typeface="Arial MT"/>
                <a:cs typeface="Arial MT"/>
              </a:rPr>
              <a:t>iteration</a:t>
            </a:r>
            <a:r>
              <a:rPr sz="2118" spc="-4" dirty="0">
                <a:latin typeface="Arial MT"/>
                <a:cs typeface="Arial MT"/>
              </a:rPr>
              <a:t> </a:t>
            </a:r>
            <a:r>
              <a:rPr sz="2118" dirty="0">
                <a:latin typeface="Arial MT"/>
                <a:cs typeface="Arial MT"/>
              </a:rPr>
              <a:t>has </a:t>
            </a:r>
            <a:r>
              <a:rPr sz="2118" spc="4" dirty="0">
                <a:latin typeface="Arial MT"/>
                <a:cs typeface="Arial MT"/>
              </a:rPr>
              <a:t>more</a:t>
            </a:r>
            <a:r>
              <a:rPr sz="2118" spc="-13" dirty="0">
                <a:latin typeface="Arial MT"/>
                <a:cs typeface="Arial MT"/>
              </a:rPr>
              <a:t> </a:t>
            </a:r>
            <a:r>
              <a:rPr sz="2118" dirty="0">
                <a:latin typeface="Arial MT"/>
                <a:cs typeface="Arial MT"/>
              </a:rPr>
              <a:t>elements. </a:t>
            </a:r>
            <a:r>
              <a:rPr sz="2118" spc="-574" dirty="0">
                <a:latin typeface="Arial MT"/>
                <a:cs typeface="Arial MT"/>
              </a:rPr>
              <a:t> </a:t>
            </a:r>
            <a:r>
              <a:rPr sz="2118" spc="-4" dirty="0">
                <a:solidFill>
                  <a:srgbClr val="FF950E"/>
                </a:solidFill>
                <a:latin typeface="Arial MT"/>
                <a:cs typeface="Arial MT"/>
              </a:rPr>
              <a:t>public boolean</a:t>
            </a:r>
            <a:r>
              <a:rPr sz="2118" dirty="0">
                <a:solidFill>
                  <a:srgbClr val="FF950E"/>
                </a:solidFill>
                <a:latin typeface="Arial MT"/>
                <a:cs typeface="Arial MT"/>
              </a:rPr>
              <a:t> hasNext();</a:t>
            </a:r>
            <a:endParaRPr sz="2118">
              <a:latin typeface="Arial MT"/>
              <a:cs typeface="Arial MT"/>
            </a:endParaRPr>
          </a:p>
          <a:p>
            <a:pPr marL="11206" marR="1062935">
              <a:lnSpc>
                <a:spcPts val="2365"/>
              </a:lnSpc>
              <a:spcBef>
                <a:spcPts val="44"/>
              </a:spcBef>
              <a:buAutoNum type="arabicPeriod"/>
              <a:tabLst>
                <a:tab pos="312661" algn="l"/>
              </a:tabLst>
            </a:pPr>
            <a:r>
              <a:rPr sz="2118" spc="-4" dirty="0">
                <a:latin typeface="Arial MT"/>
                <a:cs typeface="Arial MT"/>
              </a:rPr>
              <a:t>next():</a:t>
            </a:r>
            <a:r>
              <a:rPr sz="2118" dirty="0">
                <a:latin typeface="Arial MT"/>
                <a:cs typeface="Arial MT"/>
              </a:rPr>
              <a:t> Returns</a:t>
            </a:r>
            <a:r>
              <a:rPr sz="2118" spc="4" dirty="0">
                <a:latin typeface="Arial MT"/>
                <a:cs typeface="Arial MT"/>
              </a:rPr>
              <a:t> </a:t>
            </a:r>
            <a:r>
              <a:rPr sz="2118" dirty="0">
                <a:latin typeface="Arial MT"/>
                <a:cs typeface="Arial MT"/>
              </a:rPr>
              <a:t>the next</a:t>
            </a:r>
            <a:r>
              <a:rPr sz="2118" spc="4" dirty="0">
                <a:latin typeface="Arial MT"/>
                <a:cs typeface="Arial MT"/>
              </a:rPr>
              <a:t> </a:t>
            </a:r>
            <a:r>
              <a:rPr sz="2118" dirty="0">
                <a:latin typeface="Arial MT"/>
                <a:cs typeface="Arial MT"/>
              </a:rPr>
              <a:t>element in</a:t>
            </a:r>
            <a:r>
              <a:rPr sz="2118" spc="4" dirty="0">
                <a:latin typeface="Arial MT"/>
                <a:cs typeface="Arial MT"/>
              </a:rPr>
              <a:t> </a:t>
            </a:r>
            <a:r>
              <a:rPr sz="2118" dirty="0">
                <a:latin typeface="Arial MT"/>
                <a:cs typeface="Arial MT"/>
              </a:rPr>
              <a:t>the </a:t>
            </a:r>
            <a:r>
              <a:rPr sz="2118" spc="-4" dirty="0">
                <a:latin typeface="Arial MT"/>
                <a:cs typeface="Arial MT"/>
              </a:rPr>
              <a:t>iteration.</a:t>
            </a:r>
            <a:r>
              <a:rPr sz="2118" spc="31" dirty="0">
                <a:latin typeface="Arial MT"/>
                <a:cs typeface="Arial MT"/>
              </a:rPr>
              <a:t> </a:t>
            </a:r>
            <a:r>
              <a:rPr sz="2118" dirty="0">
                <a:latin typeface="Arial MT"/>
                <a:cs typeface="Arial MT"/>
              </a:rPr>
              <a:t>It throws </a:t>
            </a:r>
            <a:r>
              <a:rPr sz="2118" spc="-574" dirty="0">
                <a:latin typeface="Arial MT"/>
                <a:cs typeface="Arial MT"/>
              </a:rPr>
              <a:t> </a:t>
            </a:r>
            <a:r>
              <a:rPr sz="2118" spc="-4" dirty="0">
                <a:latin typeface="Arial MT"/>
                <a:cs typeface="Arial MT"/>
              </a:rPr>
              <a:t>NoSuchElementException</a:t>
            </a:r>
            <a:r>
              <a:rPr sz="2118" spc="-13" dirty="0">
                <a:latin typeface="Arial MT"/>
                <a:cs typeface="Arial MT"/>
              </a:rPr>
              <a:t> </a:t>
            </a:r>
            <a:r>
              <a:rPr sz="2118" spc="4" dirty="0">
                <a:latin typeface="Arial MT"/>
                <a:cs typeface="Arial MT"/>
              </a:rPr>
              <a:t>if</a:t>
            </a:r>
            <a:r>
              <a:rPr sz="2118" dirty="0">
                <a:latin typeface="Arial MT"/>
                <a:cs typeface="Arial MT"/>
              </a:rPr>
              <a:t> </a:t>
            </a:r>
            <a:r>
              <a:rPr sz="2118" spc="-4" dirty="0">
                <a:latin typeface="Arial MT"/>
                <a:cs typeface="Arial MT"/>
              </a:rPr>
              <a:t>no</a:t>
            </a:r>
            <a:r>
              <a:rPr sz="2118" dirty="0">
                <a:latin typeface="Arial MT"/>
                <a:cs typeface="Arial MT"/>
              </a:rPr>
              <a:t> </a:t>
            </a:r>
            <a:r>
              <a:rPr sz="2118" spc="4" dirty="0">
                <a:latin typeface="Arial MT"/>
                <a:cs typeface="Arial MT"/>
              </a:rPr>
              <a:t>more</a:t>
            </a:r>
            <a:r>
              <a:rPr sz="2118" spc="-13" dirty="0">
                <a:latin typeface="Arial MT"/>
                <a:cs typeface="Arial MT"/>
              </a:rPr>
              <a:t> </a:t>
            </a:r>
            <a:r>
              <a:rPr sz="2118" dirty="0">
                <a:latin typeface="Arial MT"/>
                <a:cs typeface="Arial MT"/>
              </a:rPr>
              <a:t>element is present.</a:t>
            </a:r>
            <a:endParaRPr sz="2118">
              <a:latin typeface="Arial MT"/>
              <a:cs typeface="Arial MT"/>
            </a:endParaRPr>
          </a:p>
          <a:p>
            <a:pPr marL="11206">
              <a:lnSpc>
                <a:spcPts val="2453"/>
              </a:lnSpc>
              <a:spcBef>
                <a:spcPts val="2131"/>
              </a:spcBef>
            </a:pPr>
            <a:r>
              <a:rPr sz="2118" spc="-4" dirty="0">
                <a:solidFill>
                  <a:srgbClr val="FF950E"/>
                </a:solidFill>
                <a:latin typeface="Arial MT"/>
                <a:cs typeface="Arial MT"/>
              </a:rPr>
              <a:t>public</a:t>
            </a:r>
            <a:r>
              <a:rPr sz="2118" spc="-13" dirty="0">
                <a:solidFill>
                  <a:srgbClr val="FF950E"/>
                </a:solidFill>
                <a:latin typeface="Arial MT"/>
                <a:cs typeface="Arial MT"/>
              </a:rPr>
              <a:t> </a:t>
            </a:r>
            <a:r>
              <a:rPr sz="2118" dirty="0">
                <a:solidFill>
                  <a:srgbClr val="FF950E"/>
                </a:solidFill>
                <a:latin typeface="Arial MT"/>
                <a:cs typeface="Arial MT"/>
              </a:rPr>
              <a:t>Object</a:t>
            </a:r>
            <a:r>
              <a:rPr sz="2118" spc="-13" dirty="0">
                <a:solidFill>
                  <a:srgbClr val="FF950E"/>
                </a:solidFill>
                <a:latin typeface="Arial MT"/>
                <a:cs typeface="Arial MT"/>
              </a:rPr>
              <a:t> </a:t>
            </a:r>
            <a:r>
              <a:rPr sz="2118" dirty="0">
                <a:solidFill>
                  <a:srgbClr val="FF950E"/>
                </a:solidFill>
                <a:latin typeface="Arial MT"/>
                <a:cs typeface="Arial MT"/>
              </a:rPr>
              <a:t>next();</a:t>
            </a:r>
            <a:endParaRPr sz="2118">
              <a:latin typeface="Arial MT"/>
              <a:cs typeface="Arial MT"/>
            </a:endParaRPr>
          </a:p>
          <a:p>
            <a:pPr marL="11206" marR="22413">
              <a:lnSpc>
                <a:spcPts val="2365"/>
              </a:lnSpc>
              <a:spcBef>
                <a:spcPts val="132"/>
              </a:spcBef>
              <a:buAutoNum type="arabicPeriod" startAt="3"/>
              <a:tabLst>
                <a:tab pos="312661" algn="l"/>
              </a:tabLst>
            </a:pPr>
            <a:r>
              <a:rPr sz="2118" dirty="0">
                <a:latin typeface="Arial MT"/>
                <a:cs typeface="Arial MT"/>
              </a:rPr>
              <a:t>remove(): </a:t>
            </a:r>
            <a:r>
              <a:rPr sz="2118" spc="-4" dirty="0">
                <a:latin typeface="Arial MT"/>
                <a:cs typeface="Arial MT"/>
              </a:rPr>
              <a:t>Removes</a:t>
            </a:r>
            <a:r>
              <a:rPr sz="2118" spc="4" dirty="0">
                <a:latin typeface="Arial MT"/>
                <a:cs typeface="Arial MT"/>
              </a:rPr>
              <a:t> the</a:t>
            </a:r>
            <a:r>
              <a:rPr sz="2118" spc="-9" dirty="0">
                <a:latin typeface="Arial MT"/>
                <a:cs typeface="Arial MT"/>
              </a:rPr>
              <a:t> </a:t>
            </a:r>
            <a:r>
              <a:rPr sz="2118" dirty="0">
                <a:latin typeface="Arial MT"/>
                <a:cs typeface="Arial MT"/>
              </a:rPr>
              <a:t>next</a:t>
            </a:r>
            <a:r>
              <a:rPr sz="2118" spc="4" dirty="0">
                <a:latin typeface="Arial MT"/>
                <a:cs typeface="Arial MT"/>
              </a:rPr>
              <a:t> </a:t>
            </a:r>
            <a:r>
              <a:rPr sz="2118" dirty="0">
                <a:latin typeface="Arial MT"/>
                <a:cs typeface="Arial MT"/>
              </a:rPr>
              <a:t>element</a:t>
            </a:r>
            <a:r>
              <a:rPr sz="2118" spc="4" dirty="0">
                <a:latin typeface="Arial MT"/>
                <a:cs typeface="Arial MT"/>
              </a:rPr>
              <a:t> </a:t>
            </a:r>
            <a:r>
              <a:rPr sz="2118" dirty="0">
                <a:latin typeface="Arial MT"/>
                <a:cs typeface="Arial MT"/>
              </a:rPr>
              <a:t>in</a:t>
            </a:r>
            <a:r>
              <a:rPr sz="2118" spc="4" dirty="0">
                <a:latin typeface="Arial MT"/>
                <a:cs typeface="Arial MT"/>
              </a:rPr>
              <a:t> </a:t>
            </a:r>
            <a:r>
              <a:rPr sz="2118" dirty="0">
                <a:latin typeface="Arial MT"/>
                <a:cs typeface="Arial MT"/>
              </a:rPr>
              <a:t>the</a:t>
            </a:r>
            <a:r>
              <a:rPr sz="2118" spc="4" dirty="0">
                <a:latin typeface="Arial MT"/>
                <a:cs typeface="Arial MT"/>
              </a:rPr>
              <a:t> </a:t>
            </a:r>
            <a:r>
              <a:rPr sz="2118" spc="-4" dirty="0">
                <a:latin typeface="Arial MT"/>
                <a:cs typeface="Arial MT"/>
              </a:rPr>
              <a:t>iteration.</a:t>
            </a:r>
            <a:r>
              <a:rPr sz="2118" spc="-13" dirty="0">
                <a:latin typeface="Arial MT"/>
                <a:cs typeface="Arial MT"/>
              </a:rPr>
              <a:t> </a:t>
            </a:r>
            <a:r>
              <a:rPr sz="2118" spc="-4" dirty="0">
                <a:latin typeface="Arial MT"/>
                <a:cs typeface="Arial MT"/>
              </a:rPr>
              <a:t>This</a:t>
            </a:r>
            <a:r>
              <a:rPr sz="2118" spc="4" dirty="0">
                <a:latin typeface="Arial MT"/>
                <a:cs typeface="Arial MT"/>
              </a:rPr>
              <a:t> </a:t>
            </a:r>
            <a:r>
              <a:rPr sz="2118" dirty="0">
                <a:latin typeface="Arial MT"/>
                <a:cs typeface="Arial MT"/>
              </a:rPr>
              <a:t>method </a:t>
            </a:r>
            <a:r>
              <a:rPr sz="2118" spc="-578" dirty="0">
                <a:latin typeface="Arial MT"/>
                <a:cs typeface="Arial MT"/>
              </a:rPr>
              <a:t> </a:t>
            </a:r>
            <a:r>
              <a:rPr sz="2118" spc="-4" dirty="0">
                <a:latin typeface="Arial MT"/>
                <a:cs typeface="Arial MT"/>
              </a:rPr>
              <a:t>can</a:t>
            </a:r>
            <a:r>
              <a:rPr sz="2118" dirty="0">
                <a:latin typeface="Arial MT"/>
                <a:cs typeface="Arial MT"/>
              </a:rPr>
              <a:t> be </a:t>
            </a:r>
            <a:r>
              <a:rPr sz="2118" spc="-4" dirty="0">
                <a:latin typeface="Arial MT"/>
                <a:cs typeface="Arial MT"/>
              </a:rPr>
              <a:t>called</a:t>
            </a:r>
            <a:r>
              <a:rPr sz="2118" dirty="0">
                <a:latin typeface="Arial MT"/>
                <a:cs typeface="Arial MT"/>
              </a:rPr>
              <a:t> only </a:t>
            </a:r>
            <a:r>
              <a:rPr sz="2118" spc="-4" dirty="0">
                <a:latin typeface="Arial MT"/>
                <a:cs typeface="Arial MT"/>
              </a:rPr>
              <a:t>once</a:t>
            </a:r>
            <a:r>
              <a:rPr sz="2118" dirty="0">
                <a:latin typeface="Arial MT"/>
                <a:cs typeface="Arial MT"/>
              </a:rPr>
              <a:t> per</a:t>
            </a:r>
            <a:r>
              <a:rPr sz="2118" spc="13" dirty="0">
                <a:latin typeface="Arial MT"/>
                <a:cs typeface="Arial MT"/>
              </a:rPr>
              <a:t> </a:t>
            </a:r>
            <a:r>
              <a:rPr sz="2118" spc="-4" dirty="0">
                <a:latin typeface="Arial MT"/>
                <a:cs typeface="Arial MT"/>
              </a:rPr>
              <a:t>call</a:t>
            </a:r>
            <a:r>
              <a:rPr sz="2118" dirty="0">
                <a:latin typeface="Arial MT"/>
                <a:cs typeface="Arial MT"/>
              </a:rPr>
              <a:t> to next().</a:t>
            </a:r>
            <a:endParaRPr sz="2118">
              <a:latin typeface="Arial MT"/>
              <a:cs typeface="Arial MT"/>
            </a:endParaRPr>
          </a:p>
          <a:p>
            <a:pPr marL="11206">
              <a:lnSpc>
                <a:spcPts val="2453"/>
              </a:lnSpc>
              <a:spcBef>
                <a:spcPts val="2131"/>
              </a:spcBef>
            </a:pPr>
            <a:r>
              <a:rPr sz="2118" spc="-4" dirty="0">
                <a:solidFill>
                  <a:srgbClr val="FF950E"/>
                </a:solidFill>
                <a:latin typeface="Arial MT"/>
                <a:cs typeface="Arial MT"/>
              </a:rPr>
              <a:t>public</a:t>
            </a:r>
            <a:r>
              <a:rPr sz="2118" spc="-9" dirty="0">
                <a:solidFill>
                  <a:srgbClr val="FF950E"/>
                </a:solidFill>
                <a:latin typeface="Arial MT"/>
                <a:cs typeface="Arial MT"/>
              </a:rPr>
              <a:t> </a:t>
            </a:r>
            <a:r>
              <a:rPr sz="2118" spc="-4" dirty="0">
                <a:solidFill>
                  <a:srgbClr val="FF950E"/>
                </a:solidFill>
                <a:latin typeface="Arial MT"/>
                <a:cs typeface="Arial MT"/>
              </a:rPr>
              <a:t>void</a:t>
            </a:r>
            <a:r>
              <a:rPr sz="2118" spc="-9" dirty="0">
                <a:solidFill>
                  <a:srgbClr val="FF950E"/>
                </a:solidFill>
                <a:latin typeface="Arial MT"/>
                <a:cs typeface="Arial MT"/>
              </a:rPr>
              <a:t> </a:t>
            </a:r>
            <a:r>
              <a:rPr sz="2118" dirty="0">
                <a:solidFill>
                  <a:srgbClr val="FF950E"/>
                </a:solidFill>
                <a:latin typeface="Arial MT"/>
                <a:cs typeface="Arial MT"/>
              </a:rPr>
              <a:t>remove();</a:t>
            </a:r>
            <a:endParaRPr sz="2118">
              <a:latin typeface="Arial MT"/>
              <a:cs typeface="Arial MT"/>
            </a:endParaRPr>
          </a:p>
          <a:p>
            <a:pPr marL="11206">
              <a:lnSpc>
                <a:spcPts val="2453"/>
              </a:lnSpc>
            </a:pPr>
            <a:r>
              <a:rPr sz="2118" spc="-4" dirty="0">
                <a:latin typeface="Arial MT"/>
                <a:cs typeface="Arial MT"/>
              </a:rPr>
              <a:t>Note:</a:t>
            </a:r>
            <a:r>
              <a:rPr sz="2118" dirty="0">
                <a:latin typeface="Arial MT"/>
                <a:cs typeface="Arial MT"/>
              </a:rPr>
              <a:t> remove()</a:t>
            </a:r>
            <a:r>
              <a:rPr sz="2118" spc="18" dirty="0">
                <a:latin typeface="Arial MT"/>
                <a:cs typeface="Arial MT"/>
              </a:rPr>
              <a:t> </a:t>
            </a:r>
            <a:r>
              <a:rPr sz="2118" dirty="0">
                <a:latin typeface="Arial MT"/>
                <a:cs typeface="Arial MT"/>
              </a:rPr>
              <a:t>method</a:t>
            </a:r>
            <a:r>
              <a:rPr sz="2118" spc="4" dirty="0">
                <a:latin typeface="Arial MT"/>
                <a:cs typeface="Arial MT"/>
              </a:rPr>
              <a:t> </a:t>
            </a:r>
            <a:r>
              <a:rPr sz="2118" dirty="0">
                <a:latin typeface="Arial MT"/>
                <a:cs typeface="Arial MT"/>
              </a:rPr>
              <a:t>can throw</a:t>
            </a:r>
            <a:r>
              <a:rPr sz="2118" spc="4" dirty="0">
                <a:latin typeface="Arial MT"/>
                <a:cs typeface="Arial MT"/>
              </a:rPr>
              <a:t> two</a:t>
            </a:r>
            <a:r>
              <a:rPr sz="2118" spc="-9" dirty="0">
                <a:latin typeface="Arial MT"/>
                <a:cs typeface="Arial MT"/>
              </a:rPr>
              <a:t> </a:t>
            </a:r>
            <a:r>
              <a:rPr sz="2118" spc="-4" dirty="0">
                <a:latin typeface="Arial MT"/>
                <a:cs typeface="Arial MT"/>
              </a:rPr>
              <a:t>exceptions</a:t>
            </a:r>
            <a:r>
              <a:rPr sz="2118" dirty="0">
                <a:latin typeface="Arial MT"/>
                <a:cs typeface="Arial MT"/>
              </a:rPr>
              <a:t> namely</a:t>
            </a:r>
            <a:r>
              <a:rPr sz="2118" spc="4" dirty="0">
                <a:latin typeface="Arial MT"/>
                <a:cs typeface="Arial MT"/>
              </a:rPr>
              <a:t> </a:t>
            </a:r>
            <a:r>
              <a:rPr sz="2118" dirty="0">
                <a:latin typeface="Arial MT"/>
                <a:cs typeface="Arial MT"/>
              </a:rPr>
              <a:t>as</a:t>
            </a:r>
            <a:r>
              <a:rPr sz="2118" spc="4" dirty="0">
                <a:latin typeface="Arial MT"/>
                <a:cs typeface="Arial MT"/>
              </a:rPr>
              <a:t> </a:t>
            </a:r>
            <a:r>
              <a:rPr sz="2118" dirty="0">
                <a:latin typeface="Arial MT"/>
                <a:cs typeface="Arial MT"/>
              </a:rPr>
              <a:t>follows:</a:t>
            </a:r>
            <a:endParaRPr sz="2118">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7017" y="336690"/>
            <a:ext cx="3632386" cy="255678"/>
          </a:xfrm>
          <a:prstGeom prst="rect">
            <a:avLst/>
          </a:prstGeom>
        </p:spPr>
        <p:txBody>
          <a:bodyPr vert="horz" wrap="square" lIns="0" tIns="11206" rIns="0" bIns="0" rtlCol="0">
            <a:spAutoFit/>
          </a:bodyPr>
          <a:lstStyle/>
          <a:p>
            <a:pPr marL="11206">
              <a:spcBef>
                <a:spcPts val="88"/>
              </a:spcBef>
            </a:pPr>
            <a:r>
              <a:rPr sz="1588" spc="-4" dirty="0">
                <a:latin typeface="Arial MT"/>
                <a:cs typeface="Arial MT"/>
              </a:rPr>
              <a:t>How</a:t>
            </a:r>
            <a:r>
              <a:rPr sz="1588" spc="-40" dirty="0">
                <a:latin typeface="Arial MT"/>
                <a:cs typeface="Arial MT"/>
              </a:rPr>
              <a:t> </a:t>
            </a:r>
            <a:r>
              <a:rPr sz="1588" spc="-9" dirty="0">
                <a:latin typeface="Arial MT"/>
                <a:cs typeface="Arial MT"/>
              </a:rPr>
              <a:t>Does</a:t>
            </a:r>
            <a:r>
              <a:rPr sz="1588" spc="-4" dirty="0">
                <a:latin typeface="Arial MT"/>
                <a:cs typeface="Arial MT"/>
              </a:rPr>
              <a:t> </a:t>
            </a:r>
            <a:r>
              <a:rPr sz="1588" dirty="0">
                <a:latin typeface="Arial MT"/>
                <a:cs typeface="Arial MT"/>
              </a:rPr>
              <a:t>Java</a:t>
            </a:r>
            <a:r>
              <a:rPr sz="1588" spc="-4" dirty="0">
                <a:latin typeface="Arial MT"/>
                <a:cs typeface="Arial MT"/>
              </a:rPr>
              <a:t> Iterator</a:t>
            </a:r>
            <a:r>
              <a:rPr sz="1588" spc="9" dirty="0">
                <a:latin typeface="Arial MT"/>
                <a:cs typeface="Arial MT"/>
              </a:rPr>
              <a:t> </a:t>
            </a:r>
            <a:r>
              <a:rPr sz="1588" spc="-9" dirty="0">
                <a:latin typeface="Arial MT"/>
                <a:cs typeface="Arial MT"/>
              </a:rPr>
              <a:t>Work</a:t>
            </a:r>
            <a:r>
              <a:rPr sz="1588" spc="-4" dirty="0">
                <a:latin typeface="Arial MT"/>
                <a:cs typeface="Arial MT"/>
              </a:rPr>
              <a:t> Internally?</a:t>
            </a:r>
            <a:endParaRPr sz="1588">
              <a:latin typeface="Arial MT"/>
              <a:cs typeface="Arial MT"/>
            </a:endParaRPr>
          </a:p>
        </p:txBody>
      </p:sp>
      <p:grpSp>
        <p:nvGrpSpPr>
          <p:cNvPr id="3" name="object 3"/>
          <p:cNvGrpSpPr/>
          <p:nvPr/>
        </p:nvGrpSpPr>
        <p:grpSpPr>
          <a:xfrm>
            <a:off x="2230867" y="1028504"/>
            <a:ext cx="4888006" cy="5641601"/>
            <a:chOff x="2375916" y="1165637"/>
            <a:chExt cx="5539740" cy="6393815"/>
          </a:xfrm>
        </p:grpSpPr>
        <p:pic>
          <p:nvPicPr>
            <p:cNvPr id="4" name="object 4"/>
            <p:cNvPicPr/>
            <p:nvPr/>
          </p:nvPicPr>
          <p:blipFill>
            <a:blip r:embed="rId2" cstate="print"/>
            <a:stretch>
              <a:fillRect/>
            </a:stretch>
          </p:blipFill>
          <p:spPr>
            <a:xfrm>
              <a:off x="2599921" y="1165637"/>
              <a:ext cx="4885603" cy="1324292"/>
            </a:xfrm>
            <a:prstGeom prst="rect">
              <a:avLst/>
            </a:prstGeom>
          </p:spPr>
        </p:pic>
        <p:pic>
          <p:nvPicPr>
            <p:cNvPr id="5" name="object 5"/>
            <p:cNvPicPr/>
            <p:nvPr/>
          </p:nvPicPr>
          <p:blipFill>
            <a:blip r:embed="rId3" cstate="print"/>
            <a:stretch>
              <a:fillRect/>
            </a:stretch>
          </p:blipFill>
          <p:spPr>
            <a:xfrm>
              <a:off x="2375916" y="2159508"/>
              <a:ext cx="5352287" cy="1799843"/>
            </a:xfrm>
            <a:prstGeom prst="rect">
              <a:avLst/>
            </a:prstGeom>
          </p:spPr>
        </p:pic>
        <p:pic>
          <p:nvPicPr>
            <p:cNvPr id="6" name="object 6"/>
            <p:cNvPicPr/>
            <p:nvPr/>
          </p:nvPicPr>
          <p:blipFill>
            <a:blip r:embed="rId4" cstate="print"/>
            <a:stretch>
              <a:fillRect/>
            </a:stretch>
          </p:blipFill>
          <p:spPr>
            <a:xfrm>
              <a:off x="2663951" y="3375659"/>
              <a:ext cx="5114544" cy="1592579"/>
            </a:xfrm>
            <a:prstGeom prst="rect">
              <a:avLst/>
            </a:prstGeom>
          </p:spPr>
        </p:pic>
        <p:pic>
          <p:nvPicPr>
            <p:cNvPr id="7" name="object 7"/>
            <p:cNvPicPr/>
            <p:nvPr/>
          </p:nvPicPr>
          <p:blipFill>
            <a:blip r:embed="rId5" cstate="print"/>
            <a:stretch>
              <a:fillRect/>
            </a:stretch>
          </p:blipFill>
          <p:spPr>
            <a:xfrm>
              <a:off x="2494788" y="4463796"/>
              <a:ext cx="5352287" cy="1839467"/>
            </a:xfrm>
            <a:prstGeom prst="rect">
              <a:avLst/>
            </a:prstGeom>
          </p:spPr>
        </p:pic>
        <p:pic>
          <p:nvPicPr>
            <p:cNvPr id="8" name="object 8"/>
            <p:cNvPicPr/>
            <p:nvPr/>
          </p:nvPicPr>
          <p:blipFill>
            <a:blip r:embed="rId6" cstate="print"/>
            <a:stretch>
              <a:fillRect/>
            </a:stretch>
          </p:blipFill>
          <p:spPr>
            <a:xfrm>
              <a:off x="2592324" y="5687567"/>
              <a:ext cx="5323331" cy="1871471"/>
            </a:xfrm>
            <a:prstGeom prst="rect">
              <a:avLst/>
            </a:prstGeom>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06131" y="1581064"/>
            <a:ext cx="6412005" cy="377486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3551" y="440105"/>
            <a:ext cx="7861487" cy="5782820"/>
          </a:xfrm>
          <a:prstGeom prst="rect">
            <a:avLst/>
          </a:prstGeom>
        </p:spPr>
        <p:txBody>
          <a:bodyPr vert="horz" wrap="square" lIns="0" tIns="11766" rIns="0" bIns="0" rtlCol="0">
            <a:spAutoFit/>
          </a:bodyPr>
          <a:lstStyle/>
          <a:p>
            <a:pPr marL="11206">
              <a:spcBef>
                <a:spcPts val="93"/>
              </a:spcBef>
            </a:pPr>
            <a:r>
              <a:rPr sz="2118" spc="-4" dirty="0">
                <a:solidFill>
                  <a:srgbClr val="9900FF"/>
                </a:solidFill>
                <a:latin typeface="Arial MT"/>
                <a:cs typeface="Arial MT"/>
              </a:rPr>
              <a:t>Advantages </a:t>
            </a:r>
            <a:r>
              <a:rPr sz="2118" dirty="0">
                <a:solidFill>
                  <a:srgbClr val="9900FF"/>
                </a:solidFill>
                <a:latin typeface="Arial MT"/>
                <a:cs typeface="Arial MT"/>
              </a:rPr>
              <a:t>of</a:t>
            </a:r>
            <a:r>
              <a:rPr sz="2118" spc="22" dirty="0">
                <a:solidFill>
                  <a:srgbClr val="9900FF"/>
                </a:solidFill>
                <a:latin typeface="Arial MT"/>
                <a:cs typeface="Arial MT"/>
              </a:rPr>
              <a:t> </a:t>
            </a:r>
            <a:r>
              <a:rPr sz="2118" spc="-4" dirty="0">
                <a:solidFill>
                  <a:srgbClr val="9900FF"/>
                </a:solidFill>
                <a:latin typeface="Arial MT"/>
                <a:cs typeface="Arial MT"/>
              </a:rPr>
              <a:t>Java</a:t>
            </a:r>
            <a:r>
              <a:rPr sz="2118" spc="-18" dirty="0">
                <a:solidFill>
                  <a:srgbClr val="9900FF"/>
                </a:solidFill>
                <a:latin typeface="Arial MT"/>
                <a:cs typeface="Arial MT"/>
              </a:rPr>
              <a:t> </a:t>
            </a:r>
            <a:r>
              <a:rPr sz="2118" dirty="0">
                <a:solidFill>
                  <a:srgbClr val="9900FF"/>
                </a:solidFill>
                <a:latin typeface="Arial MT"/>
                <a:cs typeface="Arial MT"/>
              </a:rPr>
              <a:t>Iterator</a:t>
            </a:r>
            <a:endParaRPr sz="2118">
              <a:latin typeface="Arial MT"/>
              <a:cs typeface="Arial MT"/>
            </a:endParaRPr>
          </a:p>
          <a:p>
            <a:pPr>
              <a:spcBef>
                <a:spcPts val="49"/>
              </a:spcBef>
            </a:pPr>
            <a:endParaRPr sz="1853">
              <a:latin typeface="Arial MT"/>
              <a:cs typeface="Arial MT"/>
            </a:endParaRPr>
          </a:p>
          <a:p>
            <a:pPr marL="11206">
              <a:lnSpc>
                <a:spcPts val="2453"/>
              </a:lnSpc>
            </a:pPr>
            <a:r>
              <a:rPr sz="2118" spc="-26" dirty="0">
                <a:latin typeface="Arial MT"/>
                <a:cs typeface="Arial MT"/>
              </a:rPr>
              <a:t>We</a:t>
            </a:r>
            <a:r>
              <a:rPr sz="2118" spc="-4" dirty="0">
                <a:latin typeface="Arial MT"/>
                <a:cs typeface="Arial MT"/>
              </a:rPr>
              <a:t> </a:t>
            </a:r>
            <a:r>
              <a:rPr sz="2118" dirty="0">
                <a:latin typeface="Arial MT"/>
                <a:cs typeface="Arial MT"/>
              </a:rPr>
              <a:t>can use</a:t>
            </a:r>
            <a:r>
              <a:rPr sz="2118" spc="-4" dirty="0">
                <a:latin typeface="Arial MT"/>
                <a:cs typeface="Arial MT"/>
              </a:rPr>
              <a:t> </a:t>
            </a:r>
            <a:r>
              <a:rPr sz="2118" dirty="0">
                <a:latin typeface="Arial MT"/>
                <a:cs typeface="Arial MT"/>
              </a:rPr>
              <a:t>it </a:t>
            </a:r>
            <a:r>
              <a:rPr sz="2118" spc="4" dirty="0">
                <a:latin typeface="Arial MT"/>
                <a:cs typeface="Arial MT"/>
              </a:rPr>
              <a:t>for</a:t>
            </a:r>
            <a:r>
              <a:rPr sz="2118" spc="-4" dirty="0">
                <a:latin typeface="Arial MT"/>
                <a:cs typeface="Arial MT"/>
              </a:rPr>
              <a:t> </a:t>
            </a:r>
            <a:r>
              <a:rPr sz="2118" dirty="0">
                <a:latin typeface="Arial MT"/>
                <a:cs typeface="Arial MT"/>
              </a:rPr>
              <a:t>any </a:t>
            </a:r>
            <a:r>
              <a:rPr sz="2118" spc="-4" dirty="0">
                <a:latin typeface="Arial MT"/>
                <a:cs typeface="Arial MT"/>
              </a:rPr>
              <a:t>Collection</a:t>
            </a:r>
            <a:r>
              <a:rPr sz="2118" dirty="0">
                <a:latin typeface="Arial MT"/>
                <a:cs typeface="Arial MT"/>
              </a:rPr>
              <a:t> class.</a:t>
            </a:r>
            <a:endParaRPr sz="2118">
              <a:latin typeface="Arial MT"/>
              <a:cs typeface="Arial MT"/>
            </a:endParaRPr>
          </a:p>
          <a:p>
            <a:pPr marL="11206" marR="1993072">
              <a:lnSpc>
                <a:spcPts val="2365"/>
              </a:lnSpc>
              <a:spcBef>
                <a:spcPts val="137"/>
              </a:spcBef>
            </a:pPr>
            <a:r>
              <a:rPr sz="2118" dirty="0">
                <a:latin typeface="Arial MT"/>
                <a:cs typeface="Arial MT"/>
              </a:rPr>
              <a:t>It</a:t>
            </a:r>
            <a:r>
              <a:rPr sz="2118" spc="-4" dirty="0">
                <a:latin typeface="Arial MT"/>
                <a:cs typeface="Arial MT"/>
              </a:rPr>
              <a:t> </a:t>
            </a:r>
            <a:r>
              <a:rPr sz="2118" dirty="0">
                <a:latin typeface="Arial MT"/>
                <a:cs typeface="Arial MT"/>
              </a:rPr>
              <a:t>supports both</a:t>
            </a:r>
            <a:r>
              <a:rPr sz="2118" spc="26" dirty="0">
                <a:latin typeface="Arial MT"/>
                <a:cs typeface="Arial MT"/>
              </a:rPr>
              <a:t> </a:t>
            </a:r>
            <a:r>
              <a:rPr sz="2118" spc="-4" dirty="0">
                <a:latin typeface="Arial MT"/>
                <a:cs typeface="Arial MT"/>
              </a:rPr>
              <a:t>READ and</a:t>
            </a:r>
            <a:r>
              <a:rPr sz="2118" dirty="0">
                <a:latin typeface="Arial MT"/>
                <a:cs typeface="Arial MT"/>
              </a:rPr>
              <a:t> REMOVE </a:t>
            </a:r>
            <a:r>
              <a:rPr sz="2118" spc="-4" dirty="0">
                <a:latin typeface="Arial MT"/>
                <a:cs typeface="Arial MT"/>
              </a:rPr>
              <a:t>operations. </a:t>
            </a:r>
            <a:r>
              <a:rPr sz="2118" spc="-578" dirty="0">
                <a:latin typeface="Arial MT"/>
                <a:cs typeface="Arial MT"/>
              </a:rPr>
              <a:t> </a:t>
            </a:r>
            <a:r>
              <a:rPr sz="2118" dirty="0">
                <a:latin typeface="Arial MT"/>
                <a:cs typeface="Arial MT"/>
              </a:rPr>
              <a:t>It</a:t>
            </a:r>
            <a:r>
              <a:rPr sz="2118" spc="31" dirty="0">
                <a:latin typeface="Arial MT"/>
                <a:cs typeface="Arial MT"/>
              </a:rPr>
              <a:t> </a:t>
            </a:r>
            <a:r>
              <a:rPr sz="2118" spc="4" dirty="0">
                <a:latin typeface="Arial MT"/>
                <a:cs typeface="Arial MT"/>
              </a:rPr>
              <a:t>is</a:t>
            </a:r>
            <a:r>
              <a:rPr sz="2118" spc="35" dirty="0">
                <a:latin typeface="Arial MT"/>
                <a:cs typeface="Arial MT"/>
              </a:rPr>
              <a:t> </a:t>
            </a:r>
            <a:r>
              <a:rPr sz="2118" dirty="0">
                <a:latin typeface="Arial MT"/>
                <a:cs typeface="Arial MT"/>
              </a:rPr>
              <a:t>a</a:t>
            </a:r>
            <a:r>
              <a:rPr sz="2118" spc="22" dirty="0">
                <a:latin typeface="Arial MT"/>
                <a:cs typeface="Arial MT"/>
              </a:rPr>
              <a:t> </a:t>
            </a:r>
            <a:r>
              <a:rPr sz="2118" dirty="0">
                <a:latin typeface="Arial MT"/>
                <a:cs typeface="Arial MT"/>
              </a:rPr>
              <a:t>Universal</a:t>
            </a:r>
            <a:r>
              <a:rPr sz="2118" spc="35" dirty="0">
                <a:latin typeface="Arial MT"/>
                <a:cs typeface="Arial MT"/>
              </a:rPr>
              <a:t> </a:t>
            </a:r>
            <a:r>
              <a:rPr sz="2118" spc="-4" dirty="0">
                <a:latin typeface="Arial MT"/>
                <a:cs typeface="Arial MT"/>
              </a:rPr>
              <a:t>Cursor</a:t>
            </a:r>
            <a:r>
              <a:rPr sz="2118" spc="44" dirty="0">
                <a:latin typeface="Arial MT"/>
                <a:cs typeface="Arial MT"/>
              </a:rPr>
              <a:t> </a:t>
            </a:r>
            <a:r>
              <a:rPr sz="2118" spc="-4" dirty="0">
                <a:latin typeface="Arial MT"/>
                <a:cs typeface="Arial MT"/>
              </a:rPr>
              <a:t>for</a:t>
            </a:r>
            <a:r>
              <a:rPr sz="2118" spc="49" dirty="0">
                <a:latin typeface="Arial MT"/>
                <a:cs typeface="Arial MT"/>
              </a:rPr>
              <a:t> </a:t>
            </a:r>
            <a:r>
              <a:rPr sz="2118" spc="-4" dirty="0">
                <a:latin typeface="Arial MT"/>
                <a:cs typeface="Arial MT"/>
              </a:rPr>
              <a:t>Collection</a:t>
            </a:r>
            <a:r>
              <a:rPr sz="2118" spc="-79" dirty="0">
                <a:latin typeface="Arial MT"/>
                <a:cs typeface="Arial MT"/>
              </a:rPr>
              <a:t> </a:t>
            </a:r>
            <a:r>
              <a:rPr sz="2118" spc="-4" dirty="0">
                <a:latin typeface="Arial MT"/>
                <a:cs typeface="Arial MT"/>
              </a:rPr>
              <a:t>API. </a:t>
            </a:r>
            <a:r>
              <a:rPr sz="2118" dirty="0">
                <a:latin typeface="Arial MT"/>
                <a:cs typeface="Arial MT"/>
              </a:rPr>
              <a:t> Method</a:t>
            </a:r>
            <a:r>
              <a:rPr sz="2118" spc="-18" dirty="0">
                <a:latin typeface="Arial MT"/>
                <a:cs typeface="Arial MT"/>
              </a:rPr>
              <a:t> </a:t>
            </a:r>
            <a:r>
              <a:rPr sz="2118" dirty="0">
                <a:latin typeface="Arial MT"/>
                <a:cs typeface="Arial MT"/>
              </a:rPr>
              <a:t>names</a:t>
            </a:r>
            <a:r>
              <a:rPr sz="2118" spc="-4" dirty="0">
                <a:latin typeface="Arial MT"/>
                <a:cs typeface="Arial MT"/>
              </a:rPr>
              <a:t> </a:t>
            </a:r>
            <a:r>
              <a:rPr sz="2118" spc="4" dirty="0">
                <a:latin typeface="Arial MT"/>
                <a:cs typeface="Arial MT"/>
              </a:rPr>
              <a:t>are</a:t>
            </a:r>
            <a:r>
              <a:rPr sz="2118" spc="-13" dirty="0">
                <a:latin typeface="Arial MT"/>
                <a:cs typeface="Arial MT"/>
              </a:rPr>
              <a:t> </a:t>
            </a:r>
            <a:r>
              <a:rPr sz="2118" dirty="0">
                <a:latin typeface="Arial MT"/>
                <a:cs typeface="Arial MT"/>
              </a:rPr>
              <a:t>simple</a:t>
            </a:r>
            <a:r>
              <a:rPr sz="2118" spc="-18" dirty="0">
                <a:latin typeface="Arial MT"/>
                <a:cs typeface="Arial MT"/>
              </a:rPr>
              <a:t> </a:t>
            </a:r>
            <a:r>
              <a:rPr sz="2118" dirty="0">
                <a:latin typeface="Arial MT"/>
                <a:cs typeface="Arial MT"/>
              </a:rPr>
              <a:t>and easy</a:t>
            </a:r>
            <a:r>
              <a:rPr sz="2118" spc="-4" dirty="0">
                <a:latin typeface="Arial MT"/>
                <a:cs typeface="Arial MT"/>
              </a:rPr>
              <a:t> </a:t>
            </a:r>
            <a:r>
              <a:rPr sz="2118" dirty="0">
                <a:latin typeface="Arial MT"/>
                <a:cs typeface="Arial MT"/>
              </a:rPr>
              <a:t>to</a:t>
            </a:r>
            <a:r>
              <a:rPr sz="2118" spc="26" dirty="0">
                <a:latin typeface="Arial MT"/>
                <a:cs typeface="Arial MT"/>
              </a:rPr>
              <a:t> </a:t>
            </a:r>
            <a:r>
              <a:rPr sz="2118" spc="-4" dirty="0">
                <a:latin typeface="Arial MT"/>
                <a:cs typeface="Arial MT"/>
              </a:rPr>
              <a:t>use</a:t>
            </a:r>
            <a:r>
              <a:rPr sz="2118" spc="-18" dirty="0">
                <a:latin typeface="Arial MT"/>
                <a:cs typeface="Arial MT"/>
              </a:rPr>
              <a:t> </a:t>
            </a:r>
            <a:r>
              <a:rPr sz="2118" spc="4" dirty="0">
                <a:latin typeface="Arial MT"/>
                <a:cs typeface="Arial MT"/>
              </a:rPr>
              <a:t>them.</a:t>
            </a:r>
            <a:endParaRPr sz="2118">
              <a:latin typeface="Arial MT"/>
              <a:cs typeface="Arial MT"/>
            </a:endParaRPr>
          </a:p>
          <a:p>
            <a:pPr marL="11206">
              <a:lnSpc>
                <a:spcPts val="2453"/>
              </a:lnSpc>
              <a:spcBef>
                <a:spcPts val="1637"/>
              </a:spcBef>
            </a:pPr>
            <a:r>
              <a:rPr sz="2118" spc="-4" dirty="0">
                <a:solidFill>
                  <a:srgbClr val="6600FF"/>
                </a:solidFill>
                <a:latin typeface="Arial MT"/>
                <a:cs typeface="Arial MT"/>
              </a:rPr>
              <a:t>Limitations</a:t>
            </a:r>
            <a:r>
              <a:rPr sz="2118" spc="-9" dirty="0">
                <a:solidFill>
                  <a:srgbClr val="6600FF"/>
                </a:solidFill>
                <a:latin typeface="Arial MT"/>
                <a:cs typeface="Arial MT"/>
              </a:rPr>
              <a:t> </a:t>
            </a:r>
            <a:r>
              <a:rPr sz="2118" dirty="0">
                <a:solidFill>
                  <a:srgbClr val="6600FF"/>
                </a:solidFill>
                <a:latin typeface="Arial MT"/>
                <a:cs typeface="Arial MT"/>
              </a:rPr>
              <a:t>of</a:t>
            </a:r>
            <a:r>
              <a:rPr sz="2118" spc="22" dirty="0">
                <a:solidFill>
                  <a:srgbClr val="6600FF"/>
                </a:solidFill>
                <a:latin typeface="Arial MT"/>
                <a:cs typeface="Arial MT"/>
              </a:rPr>
              <a:t> </a:t>
            </a:r>
            <a:r>
              <a:rPr sz="2118" spc="-4" dirty="0">
                <a:solidFill>
                  <a:srgbClr val="6600FF"/>
                </a:solidFill>
                <a:latin typeface="Arial MT"/>
                <a:cs typeface="Arial MT"/>
              </a:rPr>
              <a:t>Java </a:t>
            </a:r>
            <a:r>
              <a:rPr sz="2118" dirty="0">
                <a:solidFill>
                  <a:srgbClr val="6600FF"/>
                </a:solidFill>
                <a:latin typeface="Arial MT"/>
                <a:cs typeface="Arial MT"/>
              </a:rPr>
              <a:t>Iterator</a:t>
            </a:r>
            <a:endParaRPr sz="2118">
              <a:latin typeface="Arial MT"/>
              <a:cs typeface="Arial MT"/>
            </a:endParaRPr>
          </a:p>
          <a:p>
            <a:pPr marL="11206" marR="419683">
              <a:lnSpc>
                <a:spcPts val="2365"/>
              </a:lnSpc>
              <a:spcBef>
                <a:spcPts val="137"/>
              </a:spcBef>
            </a:pPr>
            <a:r>
              <a:rPr sz="2118" spc="-4" dirty="0">
                <a:latin typeface="Arial MT"/>
                <a:cs typeface="Arial MT"/>
              </a:rPr>
              <a:t>Also,</a:t>
            </a:r>
            <a:r>
              <a:rPr sz="2118" spc="4" dirty="0">
                <a:latin typeface="Arial MT"/>
                <a:cs typeface="Arial MT"/>
              </a:rPr>
              <a:t> there</a:t>
            </a:r>
            <a:r>
              <a:rPr sz="2118" spc="-4" dirty="0">
                <a:latin typeface="Arial MT"/>
                <a:cs typeface="Arial MT"/>
              </a:rPr>
              <a:t> </a:t>
            </a:r>
            <a:r>
              <a:rPr sz="2118" spc="4" dirty="0">
                <a:latin typeface="Arial MT"/>
                <a:cs typeface="Arial MT"/>
              </a:rPr>
              <a:t>are</a:t>
            </a:r>
            <a:r>
              <a:rPr sz="2118" spc="-9" dirty="0">
                <a:latin typeface="Arial MT"/>
                <a:cs typeface="Arial MT"/>
              </a:rPr>
              <a:t> </a:t>
            </a:r>
            <a:r>
              <a:rPr sz="2118" dirty="0">
                <a:latin typeface="Arial MT"/>
                <a:cs typeface="Arial MT"/>
              </a:rPr>
              <a:t>certain</a:t>
            </a:r>
            <a:r>
              <a:rPr sz="2118" spc="9" dirty="0">
                <a:latin typeface="Arial MT"/>
                <a:cs typeface="Arial MT"/>
              </a:rPr>
              <a:t> </a:t>
            </a:r>
            <a:r>
              <a:rPr sz="2118" spc="-4" dirty="0">
                <a:latin typeface="Arial MT"/>
                <a:cs typeface="Arial MT"/>
              </a:rPr>
              <a:t>limitations</a:t>
            </a:r>
            <a:r>
              <a:rPr sz="2118" spc="9" dirty="0">
                <a:latin typeface="Arial MT"/>
                <a:cs typeface="Arial MT"/>
              </a:rPr>
              <a:t> </a:t>
            </a:r>
            <a:r>
              <a:rPr sz="2118" dirty="0">
                <a:latin typeface="Arial MT"/>
                <a:cs typeface="Arial MT"/>
              </a:rPr>
              <a:t>of</a:t>
            </a:r>
            <a:r>
              <a:rPr sz="2118" spc="31" dirty="0">
                <a:latin typeface="Arial MT"/>
                <a:cs typeface="Arial MT"/>
              </a:rPr>
              <a:t> </a:t>
            </a:r>
            <a:r>
              <a:rPr sz="2118" spc="-4" dirty="0">
                <a:latin typeface="Arial MT"/>
                <a:cs typeface="Arial MT"/>
              </a:rPr>
              <a:t>Iterator</a:t>
            </a:r>
            <a:r>
              <a:rPr sz="2118" spc="22" dirty="0">
                <a:latin typeface="Arial MT"/>
                <a:cs typeface="Arial MT"/>
              </a:rPr>
              <a:t> </a:t>
            </a:r>
            <a:r>
              <a:rPr sz="2118" spc="-4" dirty="0">
                <a:latin typeface="Arial MT"/>
                <a:cs typeface="Arial MT"/>
              </a:rPr>
              <a:t>which </a:t>
            </a:r>
            <a:r>
              <a:rPr sz="2118" spc="4" dirty="0">
                <a:latin typeface="Arial MT"/>
                <a:cs typeface="Arial MT"/>
              </a:rPr>
              <a:t>are</a:t>
            </a:r>
            <a:r>
              <a:rPr sz="2118" spc="-9" dirty="0">
                <a:latin typeface="Arial MT"/>
                <a:cs typeface="Arial MT"/>
              </a:rPr>
              <a:t> </a:t>
            </a:r>
            <a:r>
              <a:rPr sz="2118" spc="-4" dirty="0">
                <a:latin typeface="Arial MT"/>
                <a:cs typeface="Arial MT"/>
              </a:rPr>
              <a:t>listed</a:t>
            </a:r>
            <a:r>
              <a:rPr sz="2118" spc="9" dirty="0">
                <a:latin typeface="Arial MT"/>
                <a:cs typeface="Arial MT"/>
              </a:rPr>
              <a:t> </a:t>
            </a:r>
            <a:r>
              <a:rPr sz="2118" dirty="0">
                <a:latin typeface="Arial MT"/>
                <a:cs typeface="Arial MT"/>
              </a:rPr>
              <a:t>as </a:t>
            </a:r>
            <a:r>
              <a:rPr sz="2118" spc="-574" dirty="0">
                <a:latin typeface="Arial MT"/>
                <a:cs typeface="Arial MT"/>
              </a:rPr>
              <a:t> </a:t>
            </a:r>
            <a:r>
              <a:rPr sz="2118" dirty="0">
                <a:latin typeface="Arial MT"/>
                <a:cs typeface="Arial MT"/>
              </a:rPr>
              <a:t>follows:</a:t>
            </a:r>
            <a:endParaRPr sz="2118">
              <a:latin typeface="Arial MT"/>
              <a:cs typeface="Arial MT"/>
            </a:endParaRPr>
          </a:p>
          <a:p>
            <a:pPr>
              <a:spcBef>
                <a:spcPts val="18"/>
              </a:spcBef>
            </a:pPr>
            <a:endParaRPr sz="2030">
              <a:latin typeface="Arial MT"/>
              <a:cs typeface="Arial MT"/>
            </a:endParaRPr>
          </a:p>
          <a:p>
            <a:pPr marL="11206" marR="4483">
              <a:lnSpc>
                <a:spcPts val="2365"/>
              </a:lnSpc>
            </a:pPr>
            <a:r>
              <a:rPr sz="2118" dirty="0">
                <a:latin typeface="Arial MT"/>
                <a:cs typeface="Arial MT"/>
              </a:rPr>
              <a:t>In CRUD</a:t>
            </a:r>
            <a:r>
              <a:rPr sz="2118" spc="-18" dirty="0">
                <a:latin typeface="Arial MT"/>
                <a:cs typeface="Arial MT"/>
              </a:rPr>
              <a:t> </a:t>
            </a:r>
            <a:r>
              <a:rPr sz="2118" dirty="0">
                <a:latin typeface="Arial MT"/>
                <a:cs typeface="Arial MT"/>
              </a:rPr>
              <a:t>Operations,</a:t>
            </a:r>
            <a:r>
              <a:rPr sz="2118" spc="26" dirty="0">
                <a:latin typeface="Arial MT"/>
                <a:cs typeface="Arial MT"/>
              </a:rPr>
              <a:t> </a:t>
            </a:r>
            <a:r>
              <a:rPr sz="2118" dirty="0">
                <a:latin typeface="Arial MT"/>
                <a:cs typeface="Arial MT"/>
              </a:rPr>
              <a:t>it</a:t>
            </a:r>
            <a:r>
              <a:rPr sz="2118" spc="-18" dirty="0">
                <a:latin typeface="Arial MT"/>
                <a:cs typeface="Arial MT"/>
              </a:rPr>
              <a:t> </a:t>
            </a:r>
            <a:r>
              <a:rPr sz="2118" dirty="0">
                <a:latin typeface="Arial MT"/>
                <a:cs typeface="Arial MT"/>
              </a:rPr>
              <a:t>does NOT</a:t>
            </a:r>
            <a:r>
              <a:rPr sz="2118" spc="-44" dirty="0">
                <a:latin typeface="Arial MT"/>
                <a:cs typeface="Arial MT"/>
              </a:rPr>
              <a:t> </a:t>
            </a:r>
            <a:r>
              <a:rPr sz="2118" dirty="0">
                <a:latin typeface="Arial MT"/>
                <a:cs typeface="Arial MT"/>
              </a:rPr>
              <a:t>support</a:t>
            </a:r>
            <a:r>
              <a:rPr sz="2118" spc="4" dirty="0">
                <a:latin typeface="Arial MT"/>
                <a:cs typeface="Arial MT"/>
              </a:rPr>
              <a:t> </a:t>
            </a:r>
            <a:r>
              <a:rPr sz="2118" spc="-31" dirty="0">
                <a:latin typeface="Arial MT"/>
                <a:cs typeface="Arial MT"/>
              </a:rPr>
              <a:t>CREATE</a:t>
            </a:r>
            <a:r>
              <a:rPr sz="2118" spc="-18" dirty="0">
                <a:latin typeface="Arial MT"/>
                <a:cs typeface="Arial MT"/>
              </a:rPr>
              <a:t> </a:t>
            </a:r>
            <a:r>
              <a:rPr sz="2118" dirty="0">
                <a:latin typeface="Arial MT"/>
                <a:cs typeface="Arial MT"/>
              </a:rPr>
              <a:t>and</a:t>
            </a:r>
            <a:r>
              <a:rPr sz="2118" spc="-13" dirty="0">
                <a:latin typeface="Arial MT"/>
                <a:cs typeface="Arial MT"/>
              </a:rPr>
              <a:t> </a:t>
            </a:r>
            <a:r>
              <a:rPr sz="2118" spc="-26" dirty="0">
                <a:latin typeface="Arial MT"/>
                <a:cs typeface="Arial MT"/>
              </a:rPr>
              <a:t>UPDATE </a:t>
            </a:r>
            <a:r>
              <a:rPr sz="2118" spc="-574" dirty="0">
                <a:latin typeface="Arial MT"/>
                <a:cs typeface="Arial MT"/>
              </a:rPr>
              <a:t> </a:t>
            </a:r>
            <a:r>
              <a:rPr sz="2118" spc="-4" dirty="0">
                <a:latin typeface="Arial MT"/>
                <a:cs typeface="Arial MT"/>
              </a:rPr>
              <a:t>operations.</a:t>
            </a:r>
            <a:endParaRPr sz="2118">
              <a:latin typeface="Arial MT"/>
              <a:cs typeface="Arial MT"/>
            </a:endParaRPr>
          </a:p>
          <a:p>
            <a:pPr marL="11206">
              <a:lnSpc>
                <a:spcPts val="2219"/>
              </a:lnSpc>
            </a:pPr>
            <a:r>
              <a:rPr sz="2118" dirty="0">
                <a:latin typeface="Arial MT"/>
                <a:cs typeface="Arial MT"/>
              </a:rPr>
              <a:t>It</a:t>
            </a:r>
            <a:r>
              <a:rPr sz="2118" spc="-4" dirty="0">
                <a:latin typeface="Arial MT"/>
                <a:cs typeface="Arial MT"/>
              </a:rPr>
              <a:t> </a:t>
            </a:r>
            <a:r>
              <a:rPr sz="2118" dirty="0">
                <a:latin typeface="Arial MT"/>
                <a:cs typeface="Arial MT"/>
              </a:rPr>
              <a:t>supports</a:t>
            </a:r>
            <a:r>
              <a:rPr sz="2118" spc="-4" dirty="0">
                <a:latin typeface="Arial MT"/>
                <a:cs typeface="Arial MT"/>
              </a:rPr>
              <a:t> </a:t>
            </a:r>
            <a:r>
              <a:rPr sz="2118" dirty="0">
                <a:latin typeface="Arial MT"/>
                <a:cs typeface="Arial MT"/>
              </a:rPr>
              <a:t>only Forward</a:t>
            </a:r>
            <a:r>
              <a:rPr sz="2118" spc="-18" dirty="0">
                <a:latin typeface="Arial MT"/>
                <a:cs typeface="Arial MT"/>
              </a:rPr>
              <a:t> </a:t>
            </a:r>
            <a:r>
              <a:rPr sz="2118" dirty="0">
                <a:latin typeface="Arial MT"/>
                <a:cs typeface="Arial MT"/>
              </a:rPr>
              <a:t>direction</a:t>
            </a:r>
            <a:r>
              <a:rPr sz="2118" spc="-13" dirty="0">
                <a:latin typeface="Arial MT"/>
                <a:cs typeface="Arial MT"/>
              </a:rPr>
              <a:t> </a:t>
            </a:r>
            <a:r>
              <a:rPr sz="2118" dirty="0">
                <a:latin typeface="Arial MT"/>
                <a:cs typeface="Arial MT"/>
              </a:rPr>
              <a:t>iteration</a:t>
            </a:r>
            <a:r>
              <a:rPr sz="2118" spc="-4" dirty="0">
                <a:latin typeface="Arial MT"/>
                <a:cs typeface="Arial MT"/>
              </a:rPr>
              <a:t> </a:t>
            </a:r>
            <a:r>
              <a:rPr sz="2118" dirty="0">
                <a:latin typeface="Arial MT"/>
                <a:cs typeface="Arial MT"/>
              </a:rPr>
              <a:t>that</a:t>
            </a:r>
            <a:r>
              <a:rPr sz="2118" spc="22" dirty="0">
                <a:latin typeface="Arial MT"/>
                <a:cs typeface="Arial MT"/>
              </a:rPr>
              <a:t> </a:t>
            </a:r>
            <a:r>
              <a:rPr sz="2118" dirty="0">
                <a:latin typeface="Arial MT"/>
                <a:cs typeface="Arial MT"/>
              </a:rPr>
              <a:t>is</a:t>
            </a:r>
            <a:r>
              <a:rPr sz="2118" spc="-22" dirty="0">
                <a:latin typeface="Arial MT"/>
                <a:cs typeface="Arial MT"/>
              </a:rPr>
              <a:t> </a:t>
            </a:r>
            <a:r>
              <a:rPr sz="2118" dirty="0">
                <a:latin typeface="Arial MT"/>
                <a:cs typeface="Arial MT"/>
              </a:rPr>
              <a:t>a</a:t>
            </a:r>
            <a:r>
              <a:rPr sz="2118" spc="-4" dirty="0">
                <a:latin typeface="Arial MT"/>
                <a:cs typeface="Arial MT"/>
              </a:rPr>
              <a:t> </a:t>
            </a:r>
            <a:r>
              <a:rPr sz="2118" dirty="0">
                <a:latin typeface="Arial MT"/>
                <a:cs typeface="Arial MT"/>
              </a:rPr>
              <a:t>Uni-</a:t>
            </a:r>
            <a:endParaRPr sz="2118">
              <a:latin typeface="Arial MT"/>
              <a:cs typeface="Arial MT"/>
            </a:endParaRPr>
          </a:p>
          <a:p>
            <a:pPr marL="11206">
              <a:lnSpc>
                <a:spcPts val="2360"/>
              </a:lnSpc>
            </a:pPr>
            <a:r>
              <a:rPr sz="2118" spc="-4" dirty="0">
                <a:latin typeface="Arial MT"/>
                <a:cs typeface="Arial MT"/>
              </a:rPr>
              <a:t>Directional</a:t>
            </a:r>
            <a:r>
              <a:rPr sz="2118" spc="-22" dirty="0">
                <a:latin typeface="Arial MT"/>
                <a:cs typeface="Arial MT"/>
              </a:rPr>
              <a:t> </a:t>
            </a:r>
            <a:r>
              <a:rPr sz="2118" spc="-9" dirty="0">
                <a:latin typeface="Arial MT"/>
                <a:cs typeface="Arial MT"/>
              </a:rPr>
              <a:t>Iterator.</a:t>
            </a:r>
            <a:endParaRPr sz="2118">
              <a:latin typeface="Arial MT"/>
              <a:cs typeface="Arial MT"/>
            </a:endParaRPr>
          </a:p>
          <a:p>
            <a:pPr marL="11206" marR="393347">
              <a:lnSpc>
                <a:spcPts val="2365"/>
              </a:lnSpc>
              <a:spcBef>
                <a:spcPts val="137"/>
              </a:spcBef>
            </a:pPr>
            <a:r>
              <a:rPr sz="2118" dirty="0">
                <a:latin typeface="Arial MT"/>
                <a:cs typeface="Arial MT"/>
              </a:rPr>
              <a:t>Compare</a:t>
            </a:r>
            <a:r>
              <a:rPr sz="2118" spc="-18" dirty="0">
                <a:latin typeface="Arial MT"/>
                <a:cs typeface="Arial MT"/>
              </a:rPr>
              <a:t> </a:t>
            </a:r>
            <a:r>
              <a:rPr sz="2118" dirty="0">
                <a:latin typeface="Arial MT"/>
                <a:cs typeface="Arial MT"/>
              </a:rPr>
              <a:t>to </a:t>
            </a:r>
            <a:r>
              <a:rPr sz="2118" spc="-9" dirty="0">
                <a:latin typeface="Arial MT"/>
                <a:cs typeface="Arial MT"/>
              </a:rPr>
              <a:t>Spliterator,</a:t>
            </a:r>
            <a:r>
              <a:rPr sz="2118" spc="-4" dirty="0">
                <a:latin typeface="Arial MT"/>
                <a:cs typeface="Arial MT"/>
              </a:rPr>
              <a:t> </a:t>
            </a:r>
            <a:r>
              <a:rPr sz="2118" spc="4" dirty="0">
                <a:latin typeface="Arial MT"/>
                <a:cs typeface="Arial MT"/>
              </a:rPr>
              <a:t>it</a:t>
            </a:r>
            <a:r>
              <a:rPr sz="2118" dirty="0">
                <a:latin typeface="Arial MT"/>
                <a:cs typeface="Arial MT"/>
              </a:rPr>
              <a:t> </a:t>
            </a:r>
            <a:r>
              <a:rPr sz="2118" spc="-4" dirty="0">
                <a:latin typeface="Arial MT"/>
                <a:cs typeface="Arial MT"/>
              </a:rPr>
              <a:t>does</a:t>
            </a:r>
            <a:r>
              <a:rPr sz="2118" dirty="0">
                <a:latin typeface="Arial MT"/>
                <a:cs typeface="Arial MT"/>
              </a:rPr>
              <a:t> NOT</a:t>
            </a:r>
            <a:r>
              <a:rPr sz="2118" spc="-49" dirty="0">
                <a:latin typeface="Arial MT"/>
                <a:cs typeface="Arial MT"/>
              </a:rPr>
              <a:t> </a:t>
            </a:r>
            <a:r>
              <a:rPr sz="2118" dirty="0">
                <a:latin typeface="Arial MT"/>
                <a:cs typeface="Arial MT"/>
              </a:rPr>
              <a:t>support iterating elements </a:t>
            </a:r>
            <a:r>
              <a:rPr sz="2118" spc="-578" dirty="0">
                <a:latin typeface="Arial MT"/>
                <a:cs typeface="Arial MT"/>
              </a:rPr>
              <a:t> </a:t>
            </a:r>
            <a:r>
              <a:rPr sz="2118" spc="-4" dirty="0">
                <a:latin typeface="Arial MT"/>
                <a:cs typeface="Arial MT"/>
              </a:rPr>
              <a:t>parallel</a:t>
            </a:r>
            <a:r>
              <a:rPr sz="2118" dirty="0">
                <a:latin typeface="Arial MT"/>
                <a:cs typeface="Arial MT"/>
              </a:rPr>
              <a:t> </a:t>
            </a:r>
            <a:r>
              <a:rPr sz="2118" spc="-4" dirty="0">
                <a:latin typeface="Arial MT"/>
                <a:cs typeface="Arial MT"/>
              </a:rPr>
              <a:t>which</a:t>
            </a:r>
            <a:r>
              <a:rPr sz="2118" spc="-9" dirty="0">
                <a:latin typeface="Arial MT"/>
                <a:cs typeface="Arial MT"/>
              </a:rPr>
              <a:t> </a:t>
            </a:r>
            <a:r>
              <a:rPr sz="2118" dirty="0">
                <a:latin typeface="Arial MT"/>
                <a:cs typeface="Arial MT"/>
              </a:rPr>
              <a:t>means</a:t>
            </a:r>
            <a:r>
              <a:rPr sz="2118" spc="4" dirty="0">
                <a:latin typeface="Arial MT"/>
                <a:cs typeface="Arial MT"/>
              </a:rPr>
              <a:t> </a:t>
            </a:r>
            <a:r>
              <a:rPr sz="2118" dirty="0">
                <a:latin typeface="Arial MT"/>
                <a:cs typeface="Arial MT"/>
              </a:rPr>
              <a:t>it supports</a:t>
            </a:r>
            <a:r>
              <a:rPr sz="2118" spc="4" dirty="0">
                <a:latin typeface="Arial MT"/>
                <a:cs typeface="Arial MT"/>
              </a:rPr>
              <a:t> </a:t>
            </a:r>
            <a:r>
              <a:rPr sz="2118" spc="-4" dirty="0">
                <a:latin typeface="Arial MT"/>
                <a:cs typeface="Arial MT"/>
              </a:rPr>
              <a:t>only</a:t>
            </a:r>
            <a:r>
              <a:rPr sz="2118" spc="4" dirty="0">
                <a:latin typeface="Arial MT"/>
                <a:cs typeface="Arial MT"/>
              </a:rPr>
              <a:t> </a:t>
            </a:r>
            <a:r>
              <a:rPr sz="2118" spc="-4" dirty="0">
                <a:latin typeface="Arial MT"/>
                <a:cs typeface="Arial MT"/>
              </a:rPr>
              <a:t>Sequential</a:t>
            </a:r>
            <a:r>
              <a:rPr sz="2118" dirty="0">
                <a:latin typeface="Arial MT"/>
                <a:cs typeface="Arial MT"/>
              </a:rPr>
              <a:t> iteration.</a:t>
            </a:r>
            <a:endParaRPr sz="2118">
              <a:latin typeface="Arial MT"/>
              <a:cs typeface="Arial MT"/>
            </a:endParaRPr>
          </a:p>
          <a:p>
            <a:pPr marL="11206">
              <a:lnSpc>
                <a:spcPts val="2219"/>
              </a:lnSpc>
            </a:pPr>
            <a:r>
              <a:rPr sz="2118" dirty="0">
                <a:latin typeface="Arial MT"/>
                <a:cs typeface="Arial MT"/>
              </a:rPr>
              <a:t>Compare</a:t>
            </a:r>
            <a:r>
              <a:rPr sz="2118" spc="-13" dirty="0">
                <a:latin typeface="Arial MT"/>
                <a:cs typeface="Arial MT"/>
              </a:rPr>
              <a:t> </a:t>
            </a:r>
            <a:r>
              <a:rPr sz="2118" dirty="0">
                <a:latin typeface="Arial MT"/>
                <a:cs typeface="Arial MT"/>
              </a:rPr>
              <a:t>to </a:t>
            </a:r>
            <a:r>
              <a:rPr sz="2118" spc="-9" dirty="0">
                <a:latin typeface="Arial MT"/>
                <a:cs typeface="Arial MT"/>
              </a:rPr>
              <a:t>Spliterator,</a:t>
            </a:r>
            <a:r>
              <a:rPr sz="2118" dirty="0">
                <a:latin typeface="Arial MT"/>
                <a:cs typeface="Arial MT"/>
              </a:rPr>
              <a:t> </a:t>
            </a:r>
            <a:r>
              <a:rPr sz="2118" spc="4" dirty="0">
                <a:latin typeface="Arial MT"/>
                <a:cs typeface="Arial MT"/>
              </a:rPr>
              <a:t>it </a:t>
            </a:r>
            <a:r>
              <a:rPr sz="2118" spc="-4" dirty="0">
                <a:latin typeface="Arial MT"/>
                <a:cs typeface="Arial MT"/>
              </a:rPr>
              <a:t>does</a:t>
            </a:r>
            <a:r>
              <a:rPr sz="2118" dirty="0">
                <a:latin typeface="Arial MT"/>
                <a:cs typeface="Arial MT"/>
              </a:rPr>
              <a:t> NOT</a:t>
            </a:r>
            <a:r>
              <a:rPr sz="2118" spc="-44" dirty="0">
                <a:latin typeface="Arial MT"/>
                <a:cs typeface="Arial MT"/>
              </a:rPr>
              <a:t> </a:t>
            </a:r>
            <a:r>
              <a:rPr sz="2118" dirty="0">
                <a:latin typeface="Arial MT"/>
                <a:cs typeface="Arial MT"/>
              </a:rPr>
              <a:t>support</a:t>
            </a:r>
            <a:r>
              <a:rPr sz="2118" spc="4" dirty="0">
                <a:latin typeface="Arial MT"/>
                <a:cs typeface="Arial MT"/>
              </a:rPr>
              <a:t> </a:t>
            </a:r>
            <a:r>
              <a:rPr sz="2118" dirty="0">
                <a:latin typeface="Arial MT"/>
                <a:cs typeface="Arial MT"/>
              </a:rPr>
              <a:t>better performance</a:t>
            </a:r>
            <a:endParaRPr sz="2118">
              <a:latin typeface="Arial MT"/>
              <a:cs typeface="Arial MT"/>
            </a:endParaRPr>
          </a:p>
          <a:p>
            <a:pPr marL="11206">
              <a:lnSpc>
                <a:spcPts val="2453"/>
              </a:lnSpc>
            </a:pPr>
            <a:r>
              <a:rPr sz="2118" dirty="0">
                <a:latin typeface="Arial MT"/>
                <a:cs typeface="Arial MT"/>
              </a:rPr>
              <a:t>to</a:t>
            </a:r>
            <a:r>
              <a:rPr sz="2118" spc="-9" dirty="0">
                <a:latin typeface="Arial MT"/>
                <a:cs typeface="Arial MT"/>
              </a:rPr>
              <a:t> </a:t>
            </a:r>
            <a:r>
              <a:rPr sz="2118" dirty="0">
                <a:latin typeface="Arial MT"/>
                <a:cs typeface="Arial MT"/>
              </a:rPr>
              <a:t>iterate</a:t>
            </a:r>
            <a:r>
              <a:rPr sz="2118" spc="-9" dirty="0">
                <a:latin typeface="Arial MT"/>
                <a:cs typeface="Arial MT"/>
              </a:rPr>
              <a:t> </a:t>
            </a:r>
            <a:r>
              <a:rPr sz="2118" dirty="0">
                <a:latin typeface="Arial MT"/>
                <a:cs typeface="Arial MT"/>
              </a:rPr>
              <a:t>large</a:t>
            </a:r>
            <a:r>
              <a:rPr sz="2118" spc="-22" dirty="0">
                <a:latin typeface="Arial MT"/>
                <a:cs typeface="Arial MT"/>
              </a:rPr>
              <a:t> </a:t>
            </a:r>
            <a:r>
              <a:rPr sz="2118" dirty="0">
                <a:latin typeface="Arial MT"/>
                <a:cs typeface="Arial MT"/>
              </a:rPr>
              <a:t>volumes</a:t>
            </a:r>
            <a:r>
              <a:rPr sz="2118" spc="-4" dirty="0">
                <a:latin typeface="Arial MT"/>
                <a:cs typeface="Arial MT"/>
              </a:rPr>
              <a:t> </a:t>
            </a:r>
            <a:r>
              <a:rPr sz="2118" dirty="0">
                <a:latin typeface="Arial MT"/>
                <a:cs typeface="Arial MT"/>
              </a:rPr>
              <a:t>of</a:t>
            </a:r>
            <a:r>
              <a:rPr sz="2118" spc="-9" dirty="0">
                <a:latin typeface="Arial MT"/>
                <a:cs typeface="Arial MT"/>
              </a:rPr>
              <a:t> </a:t>
            </a:r>
            <a:r>
              <a:rPr sz="2118" dirty="0">
                <a:latin typeface="Arial MT"/>
                <a:cs typeface="Arial MT"/>
              </a:rPr>
              <a:t>data.</a:t>
            </a:r>
            <a:endParaRPr sz="2118">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305D-3855-5CB0-A1B0-73D8D175DE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CF578B-2142-D5EB-D761-4B31F4D02998}"/>
              </a:ext>
            </a:extLst>
          </p:cNvPr>
          <p:cNvPicPr>
            <a:picLocks noGrp="1" noChangeAspect="1"/>
          </p:cNvPicPr>
          <p:nvPr>
            <p:ph idx="1"/>
          </p:nvPr>
        </p:nvPicPr>
        <p:blipFill>
          <a:blip r:embed="rId2"/>
          <a:stretch>
            <a:fillRect/>
          </a:stretch>
        </p:blipFill>
        <p:spPr>
          <a:xfrm>
            <a:off x="769000" y="1600559"/>
            <a:ext cx="7605999" cy="3656882"/>
          </a:xfrm>
        </p:spPr>
      </p:pic>
      <p:sp>
        <p:nvSpPr>
          <p:cNvPr id="6" name="Footer Placeholder 5">
            <a:extLst>
              <a:ext uri="{FF2B5EF4-FFF2-40B4-BE49-F238E27FC236}">
                <a16:creationId xmlns:a16="http://schemas.microsoft.com/office/drawing/2014/main" id="{4A61BC0F-3F13-627C-A9E8-BEB739D7ED60}"/>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906916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9952" y="178564"/>
            <a:ext cx="4509247" cy="688424"/>
          </a:xfrm>
          <a:prstGeom prst="rect">
            <a:avLst/>
          </a:prstGeom>
        </p:spPr>
        <p:txBody>
          <a:bodyPr vert="horz" wrap="square" lIns="0" tIns="11206" rIns="0" bIns="0" rtlCol="0" anchor="ctr">
            <a:spAutoFit/>
          </a:bodyPr>
          <a:lstStyle/>
          <a:p>
            <a:pPr marL="11206">
              <a:spcBef>
                <a:spcPts val="88"/>
              </a:spcBef>
            </a:pPr>
            <a:r>
              <a:rPr dirty="0">
                <a:solidFill>
                  <a:srgbClr val="FF0066"/>
                </a:solidFill>
              </a:rPr>
              <a:t>2.</a:t>
            </a:r>
            <a:r>
              <a:rPr spc="-62" dirty="0">
                <a:solidFill>
                  <a:srgbClr val="FF0066"/>
                </a:solidFill>
              </a:rPr>
              <a:t> </a:t>
            </a:r>
            <a:r>
              <a:rPr dirty="0">
                <a:solidFill>
                  <a:srgbClr val="FF0066"/>
                </a:solidFill>
              </a:rPr>
              <a:t>Enumeration</a:t>
            </a:r>
          </a:p>
        </p:txBody>
      </p:sp>
      <p:sp>
        <p:nvSpPr>
          <p:cNvPr id="3" name="object 3"/>
          <p:cNvSpPr txBox="1"/>
          <p:nvPr/>
        </p:nvSpPr>
        <p:spPr>
          <a:xfrm>
            <a:off x="519953" y="1033120"/>
            <a:ext cx="7992035" cy="1887394"/>
          </a:xfrm>
          <a:prstGeom prst="rect">
            <a:avLst/>
          </a:prstGeom>
        </p:spPr>
        <p:txBody>
          <a:bodyPr vert="horz" wrap="square" lIns="0" tIns="40341" rIns="0" bIns="0" rtlCol="0">
            <a:spAutoFit/>
          </a:bodyPr>
          <a:lstStyle/>
          <a:p>
            <a:pPr marL="11206" marR="4483">
              <a:lnSpc>
                <a:spcPts val="2365"/>
              </a:lnSpc>
              <a:spcBef>
                <a:spcPts val="318"/>
              </a:spcBef>
            </a:pPr>
            <a:r>
              <a:rPr sz="2118" dirty="0">
                <a:latin typeface="Arial MT"/>
                <a:cs typeface="Arial MT"/>
              </a:rPr>
              <a:t>It </a:t>
            </a:r>
            <a:r>
              <a:rPr sz="2118" spc="4" dirty="0">
                <a:latin typeface="Arial MT"/>
                <a:cs typeface="Arial MT"/>
              </a:rPr>
              <a:t>is</a:t>
            </a:r>
            <a:r>
              <a:rPr sz="2118" dirty="0">
                <a:latin typeface="Arial MT"/>
                <a:cs typeface="Arial MT"/>
              </a:rPr>
              <a:t> </a:t>
            </a:r>
            <a:r>
              <a:rPr sz="2118" spc="-4" dirty="0">
                <a:latin typeface="Arial MT"/>
                <a:cs typeface="Arial MT"/>
              </a:rPr>
              <a:t>an</a:t>
            </a:r>
            <a:r>
              <a:rPr sz="2118" dirty="0">
                <a:latin typeface="Arial MT"/>
                <a:cs typeface="Arial MT"/>
              </a:rPr>
              <a:t> interface used</a:t>
            </a:r>
            <a:r>
              <a:rPr sz="2118" spc="-13" dirty="0">
                <a:latin typeface="Arial MT"/>
                <a:cs typeface="Arial MT"/>
              </a:rPr>
              <a:t> </a:t>
            </a:r>
            <a:r>
              <a:rPr sz="2118" spc="9" dirty="0">
                <a:latin typeface="Arial MT"/>
                <a:cs typeface="Arial MT"/>
              </a:rPr>
              <a:t>to</a:t>
            </a:r>
            <a:r>
              <a:rPr sz="2118" spc="-13" dirty="0">
                <a:latin typeface="Arial MT"/>
                <a:cs typeface="Arial MT"/>
              </a:rPr>
              <a:t> </a:t>
            </a:r>
            <a:r>
              <a:rPr sz="2118" spc="-4" dirty="0">
                <a:latin typeface="Arial MT"/>
                <a:cs typeface="Arial MT"/>
              </a:rPr>
              <a:t>get</a:t>
            </a:r>
            <a:r>
              <a:rPr sz="2118" spc="26" dirty="0">
                <a:latin typeface="Arial MT"/>
                <a:cs typeface="Arial MT"/>
              </a:rPr>
              <a:t> </a:t>
            </a:r>
            <a:r>
              <a:rPr sz="2118" spc="-4" dirty="0">
                <a:latin typeface="Arial MT"/>
                <a:cs typeface="Arial MT"/>
              </a:rPr>
              <a:t>elements</a:t>
            </a:r>
            <a:r>
              <a:rPr sz="2118" dirty="0">
                <a:latin typeface="Arial MT"/>
                <a:cs typeface="Arial MT"/>
              </a:rPr>
              <a:t> of</a:t>
            </a:r>
            <a:r>
              <a:rPr sz="2118" spc="26" dirty="0">
                <a:latin typeface="Arial MT"/>
                <a:cs typeface="Arial MT"/>
              </a:rPr>
              <a:t> </a:t>
            </a:r>
            <a:r>
              <a:rPr sz="2118" spc="-4" dirty="0">
                <a:latin typeface="Arial MT"/>
                <a:cs typeface="Arial MT"/>
              </a:rPr>
              <a:t>legacy</a:t>
            </a:r>
            <a:r>
              <a:rPr sz="2118" spc="4" dirty="0">
                <a:latin typeface="Arial MT"/>
                <a:cs typeface="Arial MT"/>
              </a:rPr>
              <a:t> </a:t>
            </a:r>
            <a:r>
              <a:rPr sz="2118" spc="-13" dirty="0">
                <a:latin typeface="Arial MT"/>
                <a:cs typeface="Arial MT"/>
              </a:rPr>
              <a:t>collections(Vector, </a:t>
            </a:r>
            <a:r>
              <a:rPr sz="2118" spc="-9" dirty="0">
                <a:latin typeface="Arial MT"/>
                <a:cs typeface="Arial MT"/>
              </a:rPr>
              <a:t> </a:t>
            </a:r>
            <a:r>
              <a:rPr sz="2118" dirty="0">
                <a:latin typeface="Arial MT"/>
                <a:cs typeface="Arial MT"/>
              </a:rPr>
              <a:t>Hashtable). </a:t>
            </a:r>
            <a:r>
              <a:rPr sz="2118" spc="-4" dirty="0">
                <a:latin typeface="Arial MT"/>
                <a:cs typeface="Arial MT"/>
              </a:rPr>
              <a:t>Enumeration</a:t>
            </a:r>
            <a:r>
              <a:rPr sz="2118" spc="4" dirty="0">
                <a:latin typeface="Arial MT"/>
                <a:cs typeface="Arial MT"/>
              </a:rPr>
              <a:t> is</a:t>
            </a:r>
            <a:r>
              <a:rPr sz="2118" spc="-18" dirty="0">
                <a:latin typeface="Arial MT"/>
                <a:cs typeface="Arial MT"/>
              </a:rPr>
              <a:t> </a:t>
            </a:r>
            <a:r>
              <a:rPr sz="2118" spc="4" dirty="0">
                <a:latin typeface="Arial MT"/>
                <a:cs typeface="Arial MT"/>
              </a:rPr>
              <a:t>the</a:t>
            </a:r>
            <a:r>
              <a:rPr sz="2118" spc="-13" dirty="0">
                <a:latin typeface="Arial MT"/>
                <a:cs typeface="Arial MT"/>
              </a:rPr>
              <a:t> </a:t>
            </a:r>
            <a:r>
              <a:rPr sz="2118" dirty="0">
                <a:latin typeface="Arial MT"/>
                <a:cs typeface="Arial MT"/>
              </a:rPr>
              <a:t>first</a:t>
            </a:r>
            <a:r>
              <a:rPr sz="2118" spc="4" dirty="0">
                <a:latin typeface="Arial MT"/>
                <a:cs typeface="Arial MT"/>
              </a:rPr>
              <a:t> </a:t>
            </a:r>
            <a:r>
              <a:rPr sz="2118" dirty="0">
                <a:latin typeface="Arial MT"/>
                <a:cs typeface="Arial MT"/>
              </a:rPr>
              <a:t>iterator</a:t>
            </a:r>
            <a:r>
              <a:rPr sz="2118" spc="18" dirty="0">
                <a:latin typeface="Arial MT"/>
                <a:cs typeface="Arial MT"/>
              </a:rPr>
              <a:t> </a:t>
            </a:r>
            <a:r>
              <a:rPr sz="2118" spc="-4" dirty="0">
                <a:latin typeface="Arial MT"/>
                <a:cs typeface="Arial MT"/>
              </a:rPr>
              <a:t>present</a:t>
            </a:r>
            <a:r>
              <a:rPr sz="2118" spc="31" dirty="0">
                <a:latin typeface="Arial MT"/>
                <a:cs typeface="Arial MT"/>
              </a:rPr>
              <a:t> </a:t>
            </a:r>
            <a:r>
              <a:rPr sz="2118" spc="-4" dirty="0">
                <a:latin typeface="Arial MT"/>
                <a:cs typeface="Arial MT"/>
              </a:rPr>
              <a:t>from</a:t>
            </a:r>
            <a:r>
              <a:rPr sz="2118" spc="13" dirty="0">
                <a:latin typeface="Arial MT"/>
                <a:cs typeface="Arial MT"/>
              </a:rPr>
              <a:t> </a:t>
            </a:r>
            <a:r>
              <a:rPr sz="2118" dirty="0">
                <a:latin typeface="Arial MT"/>
                <a:cs typeface="Arial MT"/>
              </a:rPr>
              <a:t>JDK</a:t>
            </a:r>
            <a:r>
              <a:rPr sz="2118" spc="-13" dirty="0">
                <a:latin typeface="Arial MT"/>
                <a:cs typeface="Arial MT"/>
              </a:rPr>
              <a:t> </a:t>
            </a:r>
            <a:r>
              <a:rPr sz="2118" dirty="0">
                <a:latin typeface="Arial MT"/>
                <a:cs typeface="Arial MT"/>
              </a:rPr>
              <a:t>1.0, </a:t>
            </a:r>
            <a:r>
              <a:rPr sz="2118" spc="4" dirty="0">
                <a:latin typeface="Arial MT"/>
                <a:cs typeface="Arial MT"/>
              </a:rPr>
              <a:t> </a:t>
            </a:r>
            <a:r>
              <a:rPr sz="2118" dirty="0">
                <a:latin typeface="Arial MT"/>
                <a:cs typeface="Arial MT"/>
              </a:rPr>
              <a:t>rests</a:t>
            </a:r>
            <a:r>
              <a:rPr sz="2118" spc="4" dirty="0">
                <a:latin typeface="Arial MT"/>
                <a:cs typeface="Arial MT"/>
              </a:rPr>
              <a:t> are</a:t>
            </a:r>
            <a:r>
              <a:rPr sz="2118" spc="-4" dirty="0">
                <a:latin typeface="Arial MT"/>
                <a:cs typeface="Arial MT"/>
              </a:rPr>
              <a:t> </a:t>
            </a:r>
            <a:r>
              <a:rPr sz="2118" dirty="0">
                <a:latin typeface="Arial MT"/>
                <a:cs typeface="Arial MT"/>
              </a:rPr>
              <a:t>included</a:t>
            </a:r>
            <a:r>
              <a:rPr sz="2118" spc="-9" dirty="0">
                <a:latin typeface="Arial MT"/>
                <a:cs typeface="Arial MT"/>
              </a:rPr>
              <a:t> </a:t>
            </a:r>
            <a:r>
              <a:rPr sz="2118" spc="4" dirty="0">
                <a:latin typeface="Arial MT"/>
                <a:cs typeface="Arial MT"/>
              </a:rPr>
              <a:t>in</a:t>
            </a:r>
            <a:r>
              <a:rPr sz="2118" spc="-4" dirty="0">
                <a:latin typeface="Arial MT"/>
                <a:cs typeface="Arial MT"/>
              </a:rPr>
              <a:t> </a:t>
            </a:r>
            <a:r>
              <a:rPr sz="2118" dirty="0">
                <a:latin typeface="Arial MT"/>
                <a:cs typeface="Arial MT"/>
              </a:rPr>
              <a:t>JDK</a:t>
            </a:r>
            <a:r>
              <a:rPr sz="2118" spc="-13" dirty="0">
                <a:latin typeface="Arial MT"/>
                <a:cs typeface="Arial MT"/>
              </a:rPr>
              <a:t> </a:t>
            </a:r>
            <a:r>
              <a:rPr sz="2118" dirty="0">
                <a:latin typeface="Arial MT"/>
                <a:cs typeface="Arial MT"/>
              </a:rPr>
              <a:t>1.2</a:t>
            </a:r>
            <a:r>
              <a:rPr sz="2118" spc="35" dirty="0">
                <a:latin typeface="Arial MT"/>
                <a:cs typeface="Arial MT"/>
              </a:rPr>
              <a:t> </a:t>
            </a:r>
            <a:r>
              <a:rPr sz="2118" spc="-9" dirty="0">
                <a:latin typeface="Arial MT"/>
                <a:cs typeface="Arial MT"/>
              </a:rPr>
              <a:t>with</a:t>
            </a:r>
            <a:r>
              <a:rPr sz="2118" spc="4" dirty="0">
                <a:latin typeface="Arial MT"/>
                <a:cs typeface="Arial MT"/>
              </a:rPr>
              <a:t> more</a:t>
            </a:r>
            <a:r>
              <a:rPr sz="2118" spc="-4" dirty="0">
                <a:latin typeface="Arial MT"/>
                <a:cs typeface="Arial MT"/>
              </a:rPr>
              <a:t> </a:t>
            </a:r>
            <a:r>
              <a:rPr sz="2118" spc="-13" dirty="0">
                <a:latin typeface="Arial MT"/>
                <a:cs typeface="Arial MT"/>
              </a:rPr>
              <a:t>functionality.</a:t>
            </a:r>
            <a:r>
              <a:rPr sz="2118" spc="4" dirty="0">
                <a:latin typeface="Arial MT"/>
                <a:cs typeface="Arial MT"/>
              </a:rPr>
              <a:t> </a:t>
            </a:r>
            <a:r>
              <a:rPr sz="2118" spc="-4" dirty="0">
                <a:latin typeface="Arial MT"/>
                <a:cs typeface="Arial MT"/>
              </a:rPr>
              <a:t>Enumerations </a:t>
            </a:r>
            <a:r>
              <a:rPr sz="2118" spc="-574" dirty="0">
                <a:latin typeface="Arial MT"/>
                <a:cs typeface="Arial MT"/>
              </a:rPr>
              <a:t> </a:t>
            </a:r>
            <a:r>
              <a:rPr sz="2118" dirty="0">
                <a:latin typeface="Arial MT"/>
                <a:cs typeface="Arial MT"/>
              </a:rPr>
              <a:t>are also </a:t>
            </a:r>
            <a:r>
              <a:rPr sz="2118" spc="-4" dirty="0">
                <a:latin typeface="Arial MT"/>
                <a:cs typeface="Arial MT"/>
              </a:rPr>
              <a:t>used </a:t>
            </a:r>
            <a:r>
              <a:rPr sz="2118" spc="9" dirty="0">
                <a:latin typeface="Arial MT"/>
                <a:cs typeface="Arial MT"/>
              </a:rPr>
              <a:t>to </a:t>
            </a:r>
            <a:r>
              <a:rPr sz="2118" spc="-4" dirty="0">
                <a:latin typeface="Arial MT"/>
                <a:cs typeface="Arial MT"/>
              </a:rPr>
              <a:t>specify </a:t>
            </a:r>
            <a:r>
              <a:rPr sz="2118" spc="4" dirty="0">
                <a:latin typeface="Arial MT"/>
                <a:cs typeface="Arial MT"/>
              </a:rPr>
              <a:t>the </a:t>
            </a:r>
            <a:r>
              <a:rPr sz="2118" spc="-4" dirty="0">
                <a:latin typeface="Arial MT"/>
                <a:cs typeface="Arial MT"/>
              </a:rPr>
              <a:t>input </a:t>
            </a:r>
            <a:r>
              <a:rPr sz="2118" spc="4" dirty="0">
                <a:latin typeface="Arial MT"/>
                <a:cs typeface="Arial MT"/>
              </a:rPr>
              <a:t>streams </a:t>
            </a:r>
            <a:r>
              <a:rPr sz="2118" dirty="0">
                <a:latin typeface="Arial MT"/>
                <a:cs typeface="Arial MT"/>
              </a:rPr>
              <a:t>to a </a:t>
            </a:r>
            <a:r>
              <a:rPr sz="2118" spc="4" dirty="0">
                <a:latin typeface="Arial MT"/>
                <a:cs typeface="Arial MT"/>
              </a:rPr>
              <a:t> </a:t>
            </a:r>
            <a:r>
              <a:rPr sz="2118" dirty="0">
                <a:latin typeface="Arial MT"/>
                <a:cs typeface="Arial MT"/>
              </a:rPr>
              <a:t>SequenceInputStream. </a:t>
            </a:r>
            <a:r>
              <a:rPr sz="2118" spc="-13" dirty="0">
                <a:latin typeface="Arial MT"/>
                <a:cs typeface="Arial MT"/>
              </a:rPr>
              <a:t>We </a:t>
            </a:r>
            <a:r>
              <a:rPr sz="2118" dirty="0">
                <a:latin typeface="Arial MT"/>
                <a:cs typeface="Arial MT"/>
              </a:rPr>
              <a:t>can create an Enumeration object by </a:t>
            </a:r>
            <a:r>
              <a:rPr sz="2118" spc="4" dirty="0">
                <a:latin typeface="Arial MT"/>
                <a:cs typeface="Arial MT"/>
              </a:rPr>
              <a:t> </a:t>
            </a:r>
            <a:r>
              <a:rPr sz="2118" spc="-4" dirty="0">
                <a:latin typeface="Arial MT"/>
                <a:cs typeface="Arial MT"/>
              </a:rPr>
              <a:t>calling</a:t>
            </a:r>
            <a:r>
              <a:rPr sz="2118" dirty="0">
                <a:latin typeface="Arial MT"/>
                <a:cs typeface="Arial MT"/>
              </a:rPr>
              <a:t> elements() method</a:t>
            </a:r>
            <a:r>
              <a:rPr sz="2118" spc="4" dirty="0">
                <a:latin typeface="Arial MT"/>
                <a:cs typeface="Arial MT"/>
              </a:rPr>
              <a:t> </a:t>
            </a:r>
            <a:r>
              <a:rPr sz="2118" dirty="0">
                <a:latin typeface="Arial MT"/>
                <a:cs typeface="Arial MT"/>
              </a:rPr>
              <a:t>of</a:t>
            </a:r>
            <a:r>
              <a:rPr sz="2118" spc="26" dirty="0">
                <a:latin typeface="Arial MT"/>
                <a:cs typeface="Arial MT"/>
              </a:rPr>
              <a:t> </a:t>
            </a:r>
            <a:r>
              <a:rPr sz="2118" spc="-4" dirty="0">
                <a:latin typeface="Arial MT"/>
                <a:cs typeface="Arial MT"/>
              </a:rPr>
              <a:t>the</a:t>
            </a:r>
            <a:r>
              <a:rPr sz="2118" spc="4" dirty="0">
                <a:latin typeface="Arial MT"/>
                <a:cs typeface="Arial MT"/>
              </a:rPr>
              <a:t> </a:t>
            </a:r>
            <a:r>
              <a:rPr sz="2118" dirty="0">
                <a:latin typeface="Arial MT"/>
                <a:cs typeface="Arial MT"/>
              </a:rPr>
              <a:t>vector</a:t>
            </a:r>
            <a:r>
              <a:rPr sz="2118" spc="13" dirty="0">
                <a:latin typeface="Arial MT"/>
                <a:cs typeface="Arial MT"/>
              </a:rPr>
              <a:t> </a:t>
            </a:r>
            <a:r>
              <a:rPr sz="2118" spc="-4" dirty="0">
                <a:latin typeface="Arial MT"/>
                <a:cs typeface="Arial MT"/>
              </a:rPr>
              <a:t>class</a:t>
            </a:r>
            <a:r>
              <a:rPr sz="2118" dirty="0">
                <a:latin typeface="Arial MT"/>
                <a:cs typeface="Arial MT"/>
              </a:rPr>
              <a:t> on</a:t>
            </a:r>
            <a:r>
              <a:rPr sz="2118" spc="4" dirty="0">
                <a:latin typeface="Arial MT"/>
                <a:cs typeface="Arial MT"/>
              </a:rPr>
              <a:t> </a:t>
            </a:r>
            <a:r>
              <a:rPr sz="2118" dirty="0">
                <a:latin typeface="Arial MT"/>
                <a:cs typeface="Arial MT"/>
              </a:rPr>
              <a:t>any vector</a:t>
            </a:r>
            <a:r>
              <a:rPr sz="2118" spc="18" dirty="0">
                <a:latin typeface="Arial MT"/>
                <a:cs typeface="Arial MT"/>
              </a:rPr>
              <a:t> </a:t>
            </a:r>
            <a:r>
              <a:rPr sz="2118" spc="-4" dirty="0">
                <a:latin typeface="Arial MT"/>
                <a:cs typeface="Arial MT"/>
              </a:rPr>
              <a:t>object</a:t>
            </a:r>
            <a:endParaRPr sz="2118" dirty="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752" y="471890"/>
            <a:ext cx="7790329" cy="816933"/>
          </a:xfrm>
          <a:prstGeom prst="rect">
            <a:avLst/>
          </a:prstGeom>
        </p:spPr>
        <p:txBody>
          <a:bodyPr vert="horz" wrap="square" lIns="0" tIns="39221" rIns="0" bIns="0" rtlCol="0" anchor="ctr">
            <a:spAutoFit/>
          </a:bodyPr>
          <a:lstStyle/>
          <a:p>
            <a:pPr marL="11206" marR="4483">
              <a:lnSpc>
                <a:spcPts val="2815"/>
              </a:lnSpc>
              <a:spcBef>
                <a:spcPts val="309"/>
              </a:spcBef>
            </a:pPr>
            <a:r>
              <a:rPr spc="-4" dirty="0">
                <a:solidFill>
                  <a:srgbClr val="CC0000"/>
                </a:solidFill>
              </a:rPr>
              <a:t>There</a:t>
            </a:r>
            <a:r>
              <a:rPr spc="22" dirty="0">
                <a:solidFill>
                  <a:srgbClr val="CC0000"/>
                </a:solidFill>
              </a:rPr>
              <a:t> </a:t>
            </a:r>
            <a:r>
              <a:rPr spc="-9" dirty="0">
                <a:solidFill>
                  <a:srgbClr val="CC0000"/>
                </a:solidFill>
              </a:rPr>
              <a:t>are</a:t>
            </a:r>
            <a:r>
              <a:rPr dirty="0">
                <a:solidFill>
                  <a:srgbClr val="CC0000"/>
                </a:solidFill>
              </a:rPr>
              <a:t> </a:t>
            </a:r>
            <a:r>
              <a:rPr spc="4" dirty="0">
                <a:solidFill>
                  <a:srgbClr val="CC0000"/>
                </a:solidFill>
              </a:rPr>
              <a:t>two</a:t>
            </a:r>
            <a:r>
              <a:rPr spc="-4" dirty="0">
                <a:solidFill>
                  <a:srgbClr val="CC0000"/>
                </a:solidFill>
              </a:rPr>
              <a:t> </a:t>
            </a:r>
            <a:r>
              <a:rPr dirty="0">
                <a:solidFill>
                  <a:srgbClr val="CC0000"/>
                </a:solidFill>
              </a:rPr>
              <a:t>methods in</a:t>
            </a:r>
            <a:r>
              <a:rPr spc="-4" dirty="0">
                <a:solidFill>
                  <a:srgbClr val="CC0000"/>
                </a:solidFill>
              </a:rPr>
              <a:t> </a:t>
            </a:r>
            <a:r>
              <a:rPr spc="-9" dirty="0">
                <a:solidFill>
                  <a:srgbClr val="CC0000"/>
                </a:solidFill>
              </a:rPr>
              <a:t>the</a:t>
            </a:r>
            <a:r>
              <a:rPr dirty="0">
                <a:solidFill>
                  <a:srgbClr val="CC0000"/>
                </a:solidFill>
              </a:rPr>
              <a:t> Enumeration interface </a:t>
            </a:r>
            <a:r>
              <a:rPr spc="-675" dirty="0">
                <a:solidFill>
                  <a:srgbClr val="CC0000"/>
                </a:solidFill>
              </a:rPr>
              <a:t> </a:t>
            </a:r>
            <a:r>
              <a:rPr dirty="0">
                <a:solidFill>
                  <a:srgbClr val="CC0000"/>
                </a:solidFill>
              </a:rPr>
              <a:t>namely</a:t>
            </a:r>
            <a:r>
              <a:rPr spc="-22" dirty="0">
                <a:solidFill>
                  <a:srgbClr val="CC0000"/>
                </a:solidFill>
              </a:rPr>
              <a:t> </a:t>
            </a:r>
            <a:r>
              <a:rPr dirty="0">
                <a:solidFill>
                  <a:srgbClr val="CC0000"/>
                </a:solidFill>
              </a:rPr>
              <a:t>:</a:t>
            </a:r>
          </a:p>
        </p:txBody>
      </p:sp>
      <p:sp>
        <p:nvSpPr>
          <p:cNvPr id="3" name="object 3"/>
          <p:cNvSpPr txBox="1"/>
          <p:nvPr/>
        </p:nvSpPr>
        <p:spPr>
          <a:xfrm>
            <a:off x="456752" y="1569658"/>
            <a:ext cx="8233522" cy="1892011"/>
          </a:xfrm>
          <a:prstGeom prst="rect">
            <a:avLst/>
          </a:prstGeom>
        </p:spPr>
        <p:txBody>
          <a:bodyPr vert="horz" wrap="square" lIns="0" tIns="40341" rIns="0" bIns="0" rtlCol="0">
            <a:spAutoFit/>
          </a:bodyPr>
          <a:lstStyle/>
          <a:p>
            <a:pPr marL="11206" marR="781092">
              <a:lnSpc>
                <a:spcPts val="2365"/>
              </a:lnSpc>
              <a:spcBef>
                <a:spcPts val="318"/>
              </a:spcBef>
              <a:buAutoNum type="arabicPeriod"/>
              <a:tabLst>
                <a:tab pos="312661" algn="l"/>
              </a:tabLst>
            </a:pPr>
            <a:r>
              <a:rPr sz="2118" spc="-4" dirty="0">
                <a:latin typeface="Arial MT"/>
                <a:cs typeface="Arial MT"/>
              </a:rPr>
              <a:t>public boolean </a:t>
            </a:r>
            <a:r>
              <a:rPr sz="2118" dirty="0">
                <a:latin typeface="Arial MT"/>
                <a:cs typeface="Arial MT"/>
              </a:rPr>
              <a:t>hasMoreElements(): </a:t>
            </a:r>
            <a:r>
              <a:rPr sz="2118" spc="-4" dirty="0">
                <a:latin typeface="Arial MT"/>
                <a:cs typeface="Arial MT"/>
              </a:rPr>
              <a:t>This </a:t>
            </a:r>
            <a:r>
              <a:rPr sz="2118" dirty="0">
                <a:latin typeface="Arial MT"/>
                <a:cs typeface="Arial MT"/>
              </a:rPr>
              <a:t>method tests if this </a:t>
            </a:r>
            <a:r>
              <a:rPr sz="2118" spc="-578" dirty="0">
                <a:latin typeface="Arial MT"/>
                <a:cs typeface="Arial MT"/>
              </a:rPr>
              <a:t> </a:t>
            </a:r>
            <a:r>
              <a:rPr sz="2118" spc="-4" dirty="0">
                <a:latin typeface="Arial MT"/>
                <a:cs typeface="Arial MT"/>
              </a:rPr>
              <a:t>enumeration</a:t>
            </a:r>
            <a:r>
              <a:rPr sz="2118" spc="-13" dirty="0">
                <a:latin typeface="Arial MT"/>
                <a:cs typeface="Arial MT"/>
              </a:rPr>
              <a:t> </a:t>
            </a:r>
            <a:r>
              <a:rPr sz="2118" dirty="0">
                <a:latin typeface="Arial MT"/>
                <a:cs typeface="Arial MT"/>
              </a:rPr>
              <a:t>contains </a:t>
            </a:r>
            <a:r>
              <a:rPr sz="2118" spc="4" dirty="0">
                <a:latin typeface="Arial MT"/>
                <a:cs typeface="Arial MT"/>
              </a:rPr>
              <a:t>more</a:t>
            </a:r>
            <a:r>
              <a:rPr sz="2118" spc="-13" dirty="0">
                <a:latin typeface="Arial MT"/>
                <a:cs typeface="Arial MT"/>
              </a:rPr>
              <a:t> </a:t>
            </a:r>
            <a:r>
              <a:rPr sz="2118" spc="-4" dirty="0">
                <a:latin typeface="Arial MT"/>
                <a:cs typeface="Arial MT"/>
              </a:rPr>
              <a:t>elements</a:t>
            </a:r>
            <a:r>
              <a:rPr sz="2118" spc="26" dirty="0">
                <a:latin typeface="Arial MT"/>
                <a:cs typeface="Arial MT"/>
              </a:rPr>
              <a:t> </a:t>
            </a:r>
            <a:r>
              <a:rPr sz="2118" spc="-9" dirty="0">
                <a:latin typeface="Arial MT"/>
                <a:cs typeface="Arial MT"/>
              </a:rPr>
              <a:t>or</a:t>
            </a:r>
            <a:r>
              <a:rPr sz="2118" dirty="0">
                <a:latin typeface="Arial MT"/>
                <a:cs typeface="Arial MT"/>
              </a:rPr>
              <a:t> not.</a:t>
            </a:r>
            <a:endParaRPr sz="2118">
              <a:latin typeface="Arial MT"/>
              <a:cs typeface="Arial MT"/>
            </a:endParaRPr>
          </a:p>
          <a:p>
            <a:pPr>
              <a:spcBef>
                <a:spcPts val="18"/>
              </a:spcBef>
              <a:buFont typeface="Arial MT"/>
              <a:buAutoNum type="arabicPeriod"/>
            </a:pPr>
            <a:endParaRPr sz="2030">
              <a:latin typeface="Arial MT"/>
              <a:cs typeface="Arial MT"/>
            </a:endParaRPr>
          </a:p>
          <a:p>
            <a:pPr marL="11206" marR="4483">
              <a:lnSpc>
                <a:spcPts val="2365"/>
              </a:lnSpc>
              <a:buAutoNum type="arabicPeriod"/>
              <a:tabLst>
                <a:tab pos="312661" algn="l"/>
              </a:tabLst>
            </a:pPr>
            <a:r>
              <a:rPr sz="2118" spc="-4" dirty="0">
                <a:latin typeface="Arial MT"/>
                <a:cs typeface="Arial MT"/>
              </a:rPr>
              <a:t>public </a:t>
            </a:r>
            <a:r>
              <a:rPr sz="2118" dirty="0">
                <a:latin typeface="Arial MT"/>
                <a:cs typeface="Arial MT"/>
              </a:rPr>
              <a:t>Object nextElement(): </a:t>
            </a:r>
            <a:r>
              <a:rPr sz="2118" spc="-4" dirty="0">
                <a:latin typeface="Arial MT"/>
                <a:cs typeface="Arial MT"/>
              </a:rPr>
              <a:t>This </a:t>
            </a:r>
            <a:r>
              <a:rPr sz="2118" dirty="0">
                <a:latin typeface="Arial MT"/>
                <a:cs typeface="Arial MT"/>
              </a:rPr>
              <a:t>method returns the next </a:t>
            </a:r>
            <a:r>
              <a:rPr sz="2118" spc="-4" dirty="0">
                <a:latin typeface="Arial MT"/>
                <a:cs typeface="Arial MT"/>
              </a:rPr>
              <a:t>element </a:t>
            </a:r>
            <a:r>
              <a:rPr sz="2118" spc="-578" dirty="0">
                <a:latin typeface="Arial MT"/>
                <a:cs typeface="Arial MT"/>
              </a:rPr>
              <a:t> </a:t>
            </a:r>
            <a:r>
              <a:rPr sz="2118" spc="-9" dirty="0">
                <a:latin typeface="Arial MT"/>
                <a:cs typeface="Arial MT"/>
              </a:rPr>
              <a:t>of</a:t>
            </a:r>
            <a:r>
              <a:rPr sz="2118" spc="31" dirty="0">
                <a:latin typeface="Arial MT"/>
                <a:cs typeface="Arial MT"/>
              </a:rPr>
              <a:t> </a:t>
            </a:r>
            <a:r>
              <a:rPr sz="2118" spc="-4" dirty="0">
                <a:latin typeface="Arial MT"/>
                <a:cs typeface="Arial MT"/>
              </a:rPr>
              <a:t>this</a:t>
            </a:r>
            <a:r>
              <a:rPr sz="2118" spc="9" dirty="0">
                <a:latin typeface="Arial MT"/>
                <a:cs typeface="Arial MT"/>
              </a:rPr>
              <a:t> </a:t>
            </a:r>
            <a:r>
              <a:rPr sz="2118" spc="-4" dirty="0">
                <a:latin typeface="Arial MT"/>
                <a:cs typeface="Arial MT"/>
              </a:rPr>
              <a:t>enumeration.</a:t>
            </a:r>
            <a:r>
              <a:rPr sz="2118" spc="4" dirty="0">
                <a:latin typeface="Arial MT"/>
                <a:cs typeface="Arial MT"/>
              </a:rPr>
              <a:t> </a:t>
            </a:r>
            <a:r>
              <a:rPr sz="2118" spc="9" dirty="0">
                <a:latin typeface="Arial MT"/>
                <a:cs typeface="Arial MT"/>
              </a:rPr>
              <a:t>It </a:t>
            </a:r>
            <a:r>
              <a:rPr sz="2118" dirty="0">
                <a:latin typeface="Arial MT"/>
                <a:cs typeface="Arial MT"/>
              </a:rPr>
              <a:t>throws</a:t>
            </a:r>
            <a:r>
              <a:rPr sz="2118" spc="9" dirty="0">
                <a:latin typeface="Arial MT"/>
                <a:cs typeface="Arial MT"/>
              </a:rPr>
              <a:t> </a:t>
            </a:r>
            <a:r>
              <a:rPr sz="2118" spc="-4" dirty="0">
                <a:latin typeface="Arial MT"/>
                <a:cs typeface="Arial MT"/>
              </a:rPr>
              <a:t>NoSuchElementException</a:t>
            </a:r>
            <a:r>
              <a:rPr sz="2118" spc="-9" dirty="0">
                <a:latin typeface="Arial MT"/>
                <a:cs typeface="Arial MT"/>
              </a:rPr>
              <a:t> </a:t>
            </a:r>
            <a:r>
              <a:rPr sz="2118" spc="4" dirty="0">
                <a:latin typeface="Arial MT"/>
                <a:cs typeface="Arial MT"/>
              </a:rPr>
              <a:t>if</a:t>
            </a:r>
            <a:r>
              <a:rPr sz="2118" spc="9" dirty="0">
                <a:latin typeface="Arial MT"/>
                <a:cs typeface="Arial MT"/>
              </a:rPr>
              <a:t> </a:t>
            </a:r>
            <a:r>
              <a:rPr sz="2118" spc="-4" dirty="0">
                <a:latin typeface="Arial MT"/>
                <a:cs typeface="Arial MT"/>
              </a:rPr>
              <a:t>no</a:t>
            </a:r>
            <a:r>
              <a:rPr sz="2118" spc="4" dirty="0">
                <a:latin typeface="Arial MT"/>
                <a:cs typeface="Arial MT"/>
              </a:rPr>
              <a:t> more </a:t>
            </a:r>
            <a:r>
              <a:rPr sz="2118" spc="9" dirty="0">
                <a:latin typeface="Arial MT"/>
                <a:cs typeface="Arial MT"/>
              </a:rPr>
              <a:t> </a:t>
            </a:r>
            <a:r>
              <a:rPr sz="2118" dirty="0">
                <a:latin typeface="Arial MT"/>
                <a:cs typeface="Arial MT"/>
              </a:rPr>
              <a:t>element</a:t>
            </a:r>
            <a:r>
              <a:rPr sz="2118" spc="-4" dirty="0">
                <a:latin typeface="Arial MT"/>
                <a:cs typeface="Arial MT"/>
              </a:rPr>
              <a:t> </a:t>
            </a:r>
            <a:r>
              <a:rPr sz="2118" dirty="0">
                <a:latin typeface="Arial MT"/>
                <a:cs typeface="Arial MT"/>
              </a:rPr>
              <a:t>is present</a:t>
            </a:r>
            <a:endParaRPr sz="2118">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752" y="207116"/>
            <a:ext cx="7138147" cy="1365532"/>
          </a:xfrm>
          <a:prstGeom prst="rect">
            <a:avLst/>
          </a:prstGeom>
        </p:spPr>
        <p:txBody>
          <a:bodyPr vert="horz" wrap="square" lIns="0" tIns="11206" rIns="0" bIns="0" rtlCol="0" anchor="ctr">
            <a:spAutoFit/>
          </a:bodyPr>
          <a:lstStyle/>
          <a:p>
            <a:pPr marL="11206">
              <a:spcBef>
                <a:spcPts val="88"/>
              </a:spcBef>
            </a:pPr>
            <a:r>
              <a:rPr b="0" dirty="0">
                <a:solidFill>
                  <a:srgbClr val="660066"/>
                </a:solidFill>
                <a:latin typeface="Arial MT"/>
                <a:cs typeface="Arial MT"/>
              </a:rPr>
              <a:t>Similarities</a:t>
            </a:r>
            <a:r>
              <a:rPr spc="-9" dirty="0">
                <a:solidFill>
                  <a:srgbClr val="660066"/>
                </a:solidFill>
                <a:latin typeface="Arial MT"/>
                <a:cs typeface="Arial MT"/>
              </a:rPr>
              <a:t> </a:t>
            </a:r>
            <a:r>
              <a:rPr b="0" dirty="0">
                <a:solidFill>
                  <a:srgbClr val="660066"/>
                </a:solidFill>
                <a:latin typeface="Arial MT"/>
                <a:cs typeface="Arial MT"/>
              </a:rPr>
              <a:t>between</a:t>
            </a:r>
            <a:r>
              <a:rPr spc="22" dirty="0">
                <a:solidFill>
                  <a:srgbClr val="660066"/>
                </a:solidFill>
                <a:latin typeface="Arial MT"/>
                <a:cs typeface="Arial MT"/>
              </a:rPr>
              <a:t> </a:t>
            </a:r>
            <a:r>
              <a:rPr b="0" dirty="0">
                <a:solidFill>
                  <a:srgbClr val="660066"/>
                </a:solidFill>
                <a:latin typeface="Arial MT"/>
                <a:cs typeface="Arial MT"/>
              </a:rPr>
              <a:t>Java</a:t>
            </a:r>
            <a:r>
              <a:rPr spc="-4" dirty="0">
                <a:solidFill>
                  <a:srgbClr val="660066"/>
                </a:solidFill>
                <a:latin typeface="Arial MT"/>
                <a:cs typeface="Arial MT"/>
              </a:rPr>
              <a:t> </a:t>
            </a:r>
            <a:r>
              <a:rPr b="0" dirty="0">
                <a:solidFill>
                  <a:srgbClr val="660066"/>
                </a:solidFill>
                <a:latin typeface="Arial MT"/>
                <a:cs typeface="Arial MT"/>
              </a:rPr>
              <a:t>Enumeration</a:t>
            </a:r>
            <a:r>
              <a:rPr spc="-4" dirty="0">
                <a:solidFill>
                  <a:srgbClr val="660066"/>
                </a:solidFill>
                <a:latin typeface="Arial MT"/>
                <a:cs typeface="Arial MT"/>
              </a:rPr>
              <a:t> </a:t>
            </a:r>
            <a:r>
              <a:rPr spc="9" dirty="0">
                <a:solidFill>
                  <a:srgbClr val="660066"/>
                </a:solidFill>
                <a:latin typeface="Arial MT"/>
                <a:cs typeface="Arial MT"/>
              </a:rPr>
              <a:t>and</a:t>
            </a:r>
            <a:r>
              <a:rPr spc="-22" dirty="0">
                <a:solidFill>
                  <a:srgbClr val="660066"/>
                </a:solidFill>
                <a:latin typeface="Arial MT"/>
                <a:cs typeface="Arial MT"/>
              </a:rPr>
              <a:t> </a:t>
            </a:r>
            <a:r>
              <a:rPr b="0" dirty="0">
                <a:solidFill>
                  <a:srgbClr val="660066"/>
                </a:solidFill>
                <a:latin typeface="Arial MT"/>
                <a:cs typeface="Arial MT"/>
              </a:rPr>
              <a:t>Iterator</a:t>
            </a:r>
          </a:p>
        </p:txBody>
      </p:sp>
      <p:sp>
        <p:nvSpPr>
          <p:cNvPr id="3" name="object 3"/>
          <p:cNvSpPr txBox="1"/>
          <p:nvPr/>
        </p:nvSpPr>
        <p:spPr>
          <a:xfrm>
            <a:off x="456752" y="1392157"/>
            <a:ext cx="8046384" cy="2484930"/>
          </a:xfrm>
          <a:prstGeom prst="rect">
            <a:avLst/>
          </a:prstGeom>
        </p:spPr>
        <p:txBody>
          <a:bodyPr vert="horz" wrap="square" lIns="0" tIns="11766" rIns="0" bIns="0" rtlCol="0">
            <a:spAutoFit/>
          </a:bodyPr>
          <a:lstStyle/>
          <a:p>
            <a:pPr marL="11206">
              <a:spcBef>
                <a:spcPts val="93"/>
              </a:spcBef>
            </a:pPr>
            <a:r>
              <a:rPr sz="2118" spc="-4" dirty="0">
                <a:latin typeface="Arial MT"/>
                <a:cs typeface="Arial MT"/>
              </a:rPr>
              <a:t>Both</a:t>
            </a:r>
            <a:r>
              <a:rPr sz="2118" spc="-13" dirty="0">
                <a:latin typeface="Arial MT"/>
                <a:cs typeface="Arial MT"/>
              </a:rPr>
              <a:t> </a:t>
            </a:r>
            <a:r>
              <a:rPr sz="2118" spc="4" dirty="0">
                <a:latin typeface="Arial MT"/>
                <a:cs typeface="Arial MT"/>
              </a:rPr>
              <a:t>are</a:t>
            </a:r>
            <a:r>
              <a:rPr sz="2118" spc="-26" dirty="0">
                <a:latin typeface="Arial MT"/>
                <a:cs typeface="Arial MT"/>
              </a:rPr>
              <a:t> </a:t>
            </a:r>
            <a:r>
              <a:rPr sz="2118" dirty="0">
                <a:latin typeface="Arial MT"/>
                <a:cs typeface="Arial MT"/>
              </a:rPr>
              <a:t>Java</a:t>
            </a:r>
            <a:r>
              <a:rPr sz="2118" spc="-13" dirty="0">
                <a:latin typeface="Arial MT"/>
                <a:cs typeface="Arial MT"/>
              </a:rPr>
              <a:t> </a:t>
            </a:r>
            <a:r>
              <a:rPr sz="2118" dirty="0">
                <a:latin typeface="Arial MT"/>
                <a:cs typeface="Arial MT"/>
              </a:rPr>
              <a:t>Cursors.</a:t>
            </a:r>
            <a:endParaRPr sz="2118">
              <a:latin typeface="Arial MT"/>
              <a:cs typeface="Arial MT"/>
            </a:endParaRPr>
          </a:p>
          <a:p>
            <a:pPr marL="11206" marR="4483">
              <a:lnSpc>
                <a:spcPct val="185800"/>
              </a:lnSpc>
            </a:pPr>
            <a:r>
              <a:rPr sz="2118" spc="-4" dirty="0">
                <a:latin typeface="Arial MT"/>
                <a:cs typeface="Arial MT"/>
              </a:rPr>
              <a:t>Both </a:t>
            </a:r>
            <a:r>
              <a:rPr sz="2118" spc="4" dirty="0">
                <a:latin typeface="Arial MT"/>
                <a:cs typeface="Arial MT"/>
              </a:rPr>
              <a:t>are</a:t>
            </a:r>
            <a:r>
              <a:rPr sz="2118" spc="-13" dirty="0">
                <a:latin typeface="Arial MT"/>
                <a:cs typeface="Arial MT"/>
              </a:rPr>
              <a:t> </a:t>
            </a:r>
            <a:r>
              <a:rPr sz="2118" dirty="0">
                <a:latin typeface="Arial MT"/>
                <a:cs typeface="Arial MT"/>
              </a:rPr>
              <a:t>used to iterate a Collection</a:t>
            </a:r>
            <a:r>
              <a:rPr sz="2118" spc="-18" dirty="0">
                <a:latin typeface="Arial MT"/>
                <a:cs typeface="Arial MT"/>
              </a:rPr>
              <a:t> </a:t>
            </a:r>
            <a:r>
              <a:rPr sz="2118" dirty="0">
                <a:latin typeface="Arial MT"/>
                <a:cs typeface="Arial MT"/>
              </a:rPr>
              <a:t>of</a:t>
            </a:r>
            <a:r>
              <a:rPr sz="2118" spc="26" dirty="0">
                <a:latin typeface="Arial MT"/>
                <a:cs typeface="Arial MT"/>
              </a:rPr>
              <a:t> </a:t>
            </a:r>
            <a:r>
              <a:rPr sz="2118" spc="-4" dirty="0">
                <a:latin typeface="Arial MT"/>
                <a:cs typeface="Arial MT"/>
              </a:rPr>
              <a:t>object</a:t>
            </a:r>
            <a:r>
              <a:rPr sz="2118" dirty="0">
                <a:latin typeface="Arial MT"/>
                <a:cs typeface="Arial MT"/>
              </a:rPr>
              <a:t> elements</a:t>
            </a:r>
            <a:r>
              <a:rPr sz="2118" spc="22" dirty="0">
                <a:latin typeface="Arial MT"/>
                <a:cs typeface="Arial MT"/>
              </a:rPr>
              <a:t> </a:t>
            </a:r>
            <a:r>
              <a:rPr sz="2118" spc="-4" dirty="0">
                <a:latin typeface="Arial MT"/>
                <a:cs typeface="Arial MT"/>
              </a:rPr>
              <a:t>one</a:t>
            </a:r>
            <a:r>
              <a:rPr sz="2118" spc="-13" dirty="0">
                <a:latin typeface="Arial MT"/>
                <a:cs typeface="Arial MT"/>
              </a:rPr>
              <a:t> </a:t>
            </a:r>
            <a:r>
              <a:rPr sz="2118" dirty="0">
                <a:latin typeface="Arial MT"/>
                <a:cs typeface="Arial MT"/>
              </a:rPr>
              <a:t>by</a:t>
            </a:r>
            <a:r>
              <a:rPr sz="2118" spc="4" dirty="0">
                <a:latin typeface="Arial MT"/>
                <a:cs typeface="Arial MT"/>
              </a:rPr>
              <a:t> </a:t>
            </a:r>
            <a:r>
              <a:rPr sz="2118" dirty="0">
                <a:latin typeface="Arial MT"/>
                <a:cs typeface="Arial MT"/>
              </a:rPr>
              <a:t>one. </a:t>
            </a:r>
            <a:r>
              <a:rPr sz="2118" spc="-578" dirty="0">
                <a:latin typeface="Arial MT"/>
                <a:cs typeface="Arial MT"/>
              </a:rPr>
              <a:t> </a:t>
            </a:r>
            <a:r>
              <a:rPr sz="2118" spc="-4" dirty="0">
                <a:latin typeface="Arial MT"/>
                <a:cs typeface="Arial MT"/>
              </a:rPr>
              <a:t>Both</a:t>
            </a:r>
            <a:r>
              <a:rPr sz="2118" dirty="0">
                <a:latin typeface="Arial MT"/>
                <a:cs typeface="Arial MT"/>
              </a:rPr>
              <a:t> support </a:t>
            </a:r>
            <a:r>
              <a:rPr sz="2118" spc="-4" dirty="0">
                <a:latin typeface="Arial MT"/>
                <a:cs typeface="Arial MT"/>
              </a:rPr>
              <a:t>READ</a:t>
            </a:r>
            <a:r>
              <a:rPr sz="2118" dirty="0">
                <a:latin typeface="Arial MT"/>
                <a:cs typeface="Arial MT"/>
              </a:rPr>
              <a:t> </a:t>
            </a:r>
            <a:r>
              <a:rPr sz="2118" spc="-9" dirty="0">
                <a:latin typeface="Arial MT"/>
                <a:cs typeface="Arial MT"/>
              </a:rPr>
              <a:t>or</a:t>
            </a:r>
            <a:r>
              <a:rPr sz="2118" spc="13" dirty="0">
                <a:latin typeface="Arial MT"/>
                <a:cs typeface="Arial MT"/>
              </a:rPr>
              <a:t> </a:t>
            </a:r>
            <a:r>
              <a:rPr sz="2118" spc="-4" dirty="0">
                <a:latin typeface="Arial MT"/>
                <a:cs typeface="Arial MT"/>
              </a:rPr>
              <a:t>Retrieval</a:t>
            </a:r>
            <a:r>
              <a:rPr sz="2118" dirty="0">
                <a:latin typeface="Arial MT"/>
                <a:cs typeface="Arial MT"/>
              </a:rPr>
              <a:t> operation.</a:t>
            </a:r>
            <a:endParaRPr sz="2118">
              <a:latin typeface="Arial MT"/>
              <a:cs typeface="Arial MT"/>
            </a:endParaRPr>
          </a:p>
          <a:p>
            <a:pPr>
              <a:spcBef>
                <a:spcPts val="22"/>
              </a:spcBef>
            </a:pPr>
            <a:endParaRPr sz="2074">
              <a:latin typeface="Arial MT"/>
              <a:cs typeface="Arial MT"/>
            </a:endParaRPr>
          </a:p>
          <a:p>
            <a:pPr marL="11206" marR="368693">
              <a:lnSpc>
                <a:spcPts val="2365"/>
              </a:lnSpc>
            </a:pPr>
            <a:r>
              <a:rPr sz="2118" spc="-4" dirty="0">
                <a:latin typeface="Arial MT"/>
                <a:cs typeface="Arial MT"/>
              </a:rPr>
              <a:t>Both</a:t>
            </a:r>
            <a:r>
              <a:rPr sz="2118" spc="4" dirty="0">
                <a:latin typeface="Arial MT"/>
                <a:cs typeface="Arial MT"/>
              </a:rPr>
              <a:t> are</a:t>
            </a:r>
            <a:r>
              <a:rPr sz="2118" spc="-4" dirty="0">
                <a:latin typeface="Arial MT"/>
                <a:cs typeface="Arial MT"/>
              </a:rPr>
              <a:t> Uni-directional</a:t>
            </a:r>
            <a:r>
              <a:rPr sz="2118" spc="9" dirty="0">
                <a:latin typeface="Arial MT"/>
                <a:cs typeface="Arial MT"/>
              </a:rPr>
              <a:t> </a:t>
            </a:r>
            <a:r>
              <a:rPr sz="2118" dirty="0">
                <a:latin typeface="Arial MT"/>
                <a:cs typeface="Arial MT"/>
              </a:rPr>
              <a:t>Java</a:t>
            </a:r>
            <a:r>
              <a:rPr sz="2118" spc="9" dirty="0">
                <a:latin typeface="Arial MT"/>
                <a:cs typeface="Arial MT"/>
              </a:rPr>
              <a:t> </a:t>
            </a:r>
            <a:r>
              <a:rPr sz="2118" dirty="0">
                <a:latin typeface="Arial MT"/>
                <a:cs typeface="Arial MT"/>
              </a:rPr>
              <a:t>Cursors</a:t>
            </a:r>
            <a:r>
              <a:rPr sz="2118" spc="9" dirty="0">
                <a:latin typeface="Arial MT"/>
                <a:cs typeface="Arial MT"/>
              </a:rPr>
              <a:t> </a:t>
            </a:r>
            <a:r>
              <a:rPr sz="2118" spc="-4" dirty="0">
                <a:latin typeface="Arial MT"/>
                <a:cs typeface="Arial MT"/>
              </a:rPr>
              <a:t>which </a:t>
            </a:r>
            <a:r>
              <a:rPr sz="2118" dirty="0">
                <a:latin typeface="Arial MT"/>
                <a:cs typeface="Arial MT"/>
              </a:rPr>
              <a:t>means</a:t>
            </a:r>
            <a:r>
              <a:rPr sz="2118" spc="9" dirty="0">
                <a:latin typeface="Arial MT"/>
                <a:cs typeface="Arial MT"/>
              </a:rPr>
              <a:t> </a:t>
            </a:r>
            <a:r>
              <a:rPr sz="2118" dirty="0">
                <a:latin typeface="Arial MT"/>
                <a:cs typeface="Arial MT"/>
              </a:rPr>
              <a:t>support</a:t>
            </a:r>
            <a:r>
              <a:rPr sz="2118" spc="9" dirty="0">
                <a:latin typeface="Arial MT"/>
                <a:cs typeface="Arial MT"/>
              </a:rPr>
              <a:t> </a:t>
            </a:r>
            <a:r>
              <a:rPr sz="2118" spc="-4" dirty="0">
                <a:latin typeface="Arial MT"/>
                <a:cs typeface="Arial MT"/>
              </a:rPr>
              <a:t>only </a:t>
            </a:r>
            <a:r>
              <a:rPr sz="2118" spc="-574" dirty="0">
                <a:latin typeface="Arial MT"/>
                <a:cs typeface="Arial MT"/>
              </a:rPr>
              <a:t> </a:t>
            </a:r>
            <a:r>
              <a:rPr sz="2118" dirty="0">
                <a:latin typeface="Arial MT"/>
                <a:cs typeface="Arial MT"/>
              </a:rPr>
              <a:t>Forward</a:t>
            </a:r>
            <a:r>
              <a:rPr sz="2118" spc="-4" dirty="0">
                <a:latin typeface="Arial MT"/>
                <a:cs typeface="Arial MT"/>
              </a:rPr>
              <a:t> </a:t>
            </a:r>
            <a:r>
              <a:rPr sz="2118" dirty="0">
                <a:latin typeface="Arial MT"/>
                <a:cs typeface="Arial MT"/>
              </a:rPr>
              <a:t>Direction</a:t>
            </a:r>
            <a:r>
              <a:rPr sz="2118" spc="-13" dirty="0">
                <a:latin typeface="Arial MT"/>
                <a:cs typeface="Arial MT"/>
              </a:rPr>
              <a:t> </a:t>
            </a:r>
            <a:r>
              <a:rPr sz="2118" dirty="0">
                <a:latin typeface="Arial MT"/>
                <a:cs typeface="Arial MT"/>
              </a:rPr>
              <a:t>Iteration.</a:t>
            </a:r>
            <a:endParaRPr sz="2118">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471" y="190947"/>
            <a:ext cx="8830683" cy="633638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550" y="497259"/>
            <a:ext cx="4178449" cy="688424"/>
          </a:xfrm>
          <a:prstGeom prst="rect">
            <a:avLst/>
          </a:prstGeom>
        </p:spPr>
        <p:txBody>
          <a:bodyPr vert="horz" wrap="square" lIns="0" tIns="11206" rIns="0" bIns="0" rtlCol="0" anchor="ctr">
            <a:spAutoFit/>
          </a:bodyPr>
          <a:lstStyle/>
          <a:p>
            <a:pPr marL="11206">
              <a:spcBef>
                <a:spcPts val="88"/>
              </a:spcBef>
            </a:pPr>
            <a:r>
              <a:rPr i="1" dirty="0">
                <a:solidFill>
                  <a:srgbClr val="9933FF"/>
                </a:solidFill>
                <a:latin typeface="Arial"/>
                <a:cs typeface="Arial"/>
              </a:rPr>
              <a:t>3.</a:t>
            </a:r>
            <a:r>
              <a:rPr i="1" spc="-49" dirty="0">
                <a:solidFill>
                  <a:srgbClr val="9933FF"/>
                </a:solidFill>
                <a:latin typeface="Arial"/>
                <a:cs typeface="Arial"/>
              </a:rPr>
              <a:t> </a:t>
            </a:r>
            <a:r>
              <a:rPr i="1" dirty="0">
                <a:solidFill>
                  <a:srgbClr val="9933FF"/>
                </a:solidFill>
                <a:latin typeface="Arial"/>
                <a:cs typeface="Arial"/>
              </a:rPr>
              <a:t>ListIterator</a:t>
            </a:r>
          </a:p>
        </p:txBody>
      </p:sp>
      <p:sp>
        <p:nvSpPr>
          <p:cNvPr id="3" name="object 3"/>
          <p:cNvSpPr txBox="1"/>
          <p:nvPr/>
        </p:nvSpPr>
        <p:spPr>
          <a:xfrm>
            <a:off x="393551" y="1350470"/>
            <a:ext cx="7897906" cy="2785076"/>
          </a:xfrm>
          <a:prstGeom prst="rect">
            <a:avLst/>
          </a:prstGeom>
        </p:spPr>
        <p:txBody>
          <a:bodyPr vert="horz" wrap="square" lIns="0" tIns="40341" rIns="0" bIns="0" rtlCol="0">
            <a:spAutoFit/>
          </a:bodyPr>
          <a:lstStyle/>
          <a:p>
            <a:pPr marL="11206" marR="461147">
              <a:lnSpc>
                <a:spcPts val="2365"/>
              </a:lnSpc>
              <a:spcBef>
                <a:spcPts val="318"/>
              </a:spcBef>
            </a:pPr>
            <a:r>
              <a:rPr sz="2118" dirty="0">
                <a:latin typeface="Arial MT"/>
                <a:cs typeface="Arial MT"/>
              </a:rPr>
              <a:t>It </a:t>
            </a:r>
            <a:r>
              <a:rPr sz="2118" spc="4" dirty="0">
                <a:latin typeface="Arial MT"/>
                <a:cs typeface="Arial MT"/>
              </a:rPr>
              <a:t>is </a:t>
            </a:r>
            <a:r>
              <a:rPr sz="2118" spc="-4" dirty="0">
                <a:latin typeface="Arial MT"/>
                <a:cs typeface="Arial MT"/>
              </a:rPr>
              <a:t>only applicable </a:t>
            </a:r>
            <a:r>
              <a:rPr sz="2118" dirty="0">
                <a:latin typeface="Arial MT"/>
                <a:cs typeface="Arial MT"/>
              </a:rPr>
              <a:t>for List collection implemented classes </a:t>
            </a:r>
            <a:r>
              <a:rPr sz="2118" spc="-4" dirty="0">
                <a:latin typeface="Arial MT"/>
                <a:cs typeface="Arial MT"/>
              </a:rPr>
              <a:t>like </a:t>
            </a:r>
            <a:r>
              <a:rPr sz="2118" spc="-578" dirty="0">
                <a:latin typeface="Arial MT"/>
                <a:cs typeface="Arial MT"/>
              </a:rPr>
              <a:t> </a:t>
            </a:r>
            <a:r>
              <a:rPr sz="2118" spc="-4" dirty="0">
                <a:latin typeface="Arial MT"/>
                <a:cs typeface="Arial MT"/>
              </a:rPr>
              <a:t>ArrayList, </a:t>
            </a:r>
            <a:r>
              <a:rPr sz="2118" dirty="0">
                <a:latin typeface="Arial MT"/>
                <a:cs typeface="Arial MT"/>
              </a:rPr>
              <a:t>LinkedList, </a:t>
            </a:r>
            <a:r>
              <a:rPr sz="2118" spc="4" dirty="0">
                <a:latin typeface="Arial MT"/>
                <a:cs typeface="Arial MT"/>
              </a:rPr>
              <a:t>etc.</a:t>
            </a:r>
            <a:r>
              <a:rPr sz="2118" dirty="0">
                <a:latin typeface="Arial MT"/>
                <a:cs typeface="Arial MT"/>
              </a:rPr>
              <a:t> It</a:t>
            </a:r>
            <a:r>
              <a:rPr sz="2118" spc="-4" dirty="0">
                <a:latin typeface="Arial MT"/>
                <a:cs typeface="Arial MT"/>
              </a:rPr>
              <a:t> </a:t>
            </a:r>
            <a:r>
              <a:rPr sz="2118" dirty="0">
                <a:latin typeface="Arial MT"/>
                <a:cs typeface="Arial MT"/>
              </a:rPr>
              <a:t>provides bi-directional iteration.</a:t>
            </a:r>
            <a:endParaRPr sz="2118">
              <a:latin typeface="Arial MT"/>
              <a:cs typeface="Arial MT"/>
            </a:endParaRPr>
          </a:p>
          <a:p>
            <a:pPr marL="11206">
              <a:lnSpc>
                <a:spcPts val="2219"/>
              </a:lnSpc>
            </a:pPr>
            <a:r>
              <a:rPr sz="2118" dirty="0">
                <a:latin typeface="Arial MT"/>
                <a:cs typeface="Arial MT"/>
              </a:rPr>
              <a:t>ListIterator</a:t>
            </a:r>
            <a:r>
              <a:rPr sz="2118" spc="13" dirty="0">
                <a:latin typeface="Arial MT"/>
                <a:cs typeface="Arial MT"/>
              </a:rPr>
              <a:t> </a:t>
            </a:r>
            <a:r>
              <a:rPr sz="2118" spc="-4" dirty="0">
                <a:latin typeface="Arial MT"/>
                <a:cs typeface="Arial MT"/>
              </a:rPr>
              <a:t>must</a:t>
            </a:r>
            <a:r>
              <a:rPr sz="2118" spc="26" dirty="0">
                <a:latin typeface="Arial MT"/>
                <a:cs typeface="Arial MT"/>
              </a:rPr>
              <a:t> </a:t>
            </a:r>
            <a:r>
              <a:rPr sz="2118" spc="-4" dirty="0">
                <a:latin typeface="Arial MT"/>
                <a:cs typeface="Arial MT"/>
              </a:rPr>
              <a:t>be</a:t>
            </a:r>
            <a:r>
              <a:rPr sz="2118" spc="-9" dirty="0">
                <a:latin typeface="Arial MT"/>
                <a:cs typeface="Arial MT"/>
              </a:rPr>
              <a:t> </a:t>
            </a:r>
            <a:r>
              <a:rPr sz="2118" dirty="0">
                <a:latin typeface="Arial MT"/>
                <a:cs typeface="Arial MT"/>
              </a:rPr>
              <a:t>used </a:t>
            </a:r>
            <a:r>
              <a:rPr sz="2118" spc="-4" dirty="0">
                <a:latin typeface="Arial MT"/>
                <a:cs typeface="Arial MT"/>
              </a:rPr>
              <a:t>when</a:t>
            </a:r>
            <a:r>
              <a:rPr sz="2118" spc="4" dirty="0">
                <a:latin typeface="Arial MT"/>
                <a:cs typeface="Arial MT"/>
              </a:rPr>
              <a:t> </a:t>
            </a:r>
            <a:r>
              <a:rPr sz="2118" dirty="0">
                <a:latin typeface="Arial MT"/>
                <a:cs typeface="Arial MT"/>
              </a:rPr>
              <a:t>we want to</a:t>
            </a:r>
            <a:r>
              <a:rPr sz="2118" spc="31" dirty="0">
                <a:latin typeface="Arial MT"/>
                <a:cs typeface="Arial MT"/>
              </a:rPr>
              <a:t> </a:t>
            </a:r>
            <a:r>
              <a:rPr sz="2118" spc="-4" dirty="0">
                <a:latin typeface="Arial MT"/>
                <a:cs typeface="Arial MT"/>
              </a:rPr>
              <a:t>enumerate</a:t>
            </a:r>
            <a:r>
              <a:rPr sz="2118" dirty="0">
                <a:latin typeface="Arial MT"/>
                <a:cs typeface="Arial MT"/>
              </a:rPr>
              <a:t> elements</a:t>
            </a:r>
            <a:r>
              <a:rPr sz="2118" spc="4" dirty="0">
                <a:latin typeface="Arial MT"/>
                <a:cs typeface="Arial MT"/>
              </a:rPr>
              <a:t> </a:t>
            </a:r>
            <a:r>
              <a:rPr sz="2118" dirty="0">
                <a:latin typeface="Arial MT"/>
                <a:cs typeface="Arial MT"/>
              </a:rPr>
              <a:t>of</a:t>
            </a:r>
            <a:endParaRPr sz="2118">
              <a:latin typeface="Arial MT"/>
              <a:cs typeface="Arial MT"/>
            </a:endParaRPr>
          </a:p>
          <a:p>
            <a:pPr marL="11206" marR="347401">
              <a:lnSpc>
                <a:spcPts val="2365"/>
              </a:lnSpc>
              <a:spcBef>
                <a:spcPts val="137"/>
              </a:spcBef>
            </a:pPr>
            <a:r>
              <a:rPr sz="2118" spc="-4" dirty="0">
                <a:latin typeface="Arial MT"/>
                <a:cs typeface="Arial MT"/>
              </a:rPr>
              <a:t>List. </a:t>
            </a:r>
            <a:r>
              <a:rPr sz="2118" spc="-9" dirty="0">
                <a:latin typeface="Arial MT"/>
                <a:cs typeface="Arial MT"/>
              </a:rPr>
              <a:t>This </a:t>
            </a:r>
            <a:r>
              <a:rPr sz="2118" dirty="0">
                <a:latin typeface="Arial MT"/>
                <a:cs typeface="Arial MT"/>
              </a:rPr>
              <a:t>cursor has </a:t>
            </a:r>
            <a:r>
              <a:rPr sz="2118" spc="4" dirty="0">
                <a:latin typeface="Arial MT"/>
                <a:cs typeface="Arial MT"/>
              </a:rPr>
              <a:t>more </a:t>
            </a:r>
            <a:r>
              <a:rPr sz="2118" dirty="0">
                <a:latin typeface="Arial MT"/>
                <a:cs typeface="Arial MT"/>
              </a:rPr>
              <a:t>functionality(methods) than </a:t>
            </a:r>
            <a:r>
              <a:rPr sz="2118" spc="-13" dirty="0">
                <a:latin typeface="Arial MT"/>
                <a:cs typeface="Arial MT"/>
              </a:rPr>
              <a:t>iterator. </a:t>
            </a:r>
            <a:r>
              <a:rPr sz="2118" spc="-9" dirty="0">
                <a:latin typeface="Arial MT"/>
                <a:cs typeface="Arial MT"/>
              </a:rPr>
              <a:t> </a:t>
            </a:r>
            <a:r>
              <a:rPr sz="2118" dirty="0">
                <a:latin typeface="Arial MT"/>
                <a:cs typeface="Arial MT"/>
              </a:rPr>
              <a:t>ListIterator</a:t>
            </a:r>
            <a:r>
              <a:rPr sz="2118" spc="18" dirty="0">
                <a:latin typeface="Arial MT"/>
                <a:cs typeface="Arial MT"/>
              </a:rPr>
              <a:t> </a:t>
            </a:r>
            <a:r>
              <a:rPr sz="2118" spc="-4" dirty="0">
                <a:latin typeface="Arial MT"/>
                <a:cs typeface="Arial MT"/>
              </a:rPr>
              <a:t>object</a:t>
            </a:r>
            <a:r>
              <a:rPr sz="2118" spc="4" dirty="0">
                <a:latin typeface="Arial MT"/>
                <a:cs typeface="Arial MT"/>
              </a:rPr>
              <a:t> </a:t>
            </a:r>
            <a:r>
              <a:rPr sz="2118" dirty="0">
                <a:latin typeface="Arial MT"/>
                <a:cs typeface="Arial MT"/>
              </a:rPr>
              <a:t>can</a:t>
            </a:r>
            <a:r>
              <a:rPr sz="2118" spc="4" dirty="0">
                <a:latin typeface="Arial MT"/>
                <a:cs typeface="Arial MT"/>
              </a:rPr>
              <a:t> </a:t>
            </a:r>
            <a:r>
              <a:rPr sz="2118" dirty="0">
                <a:latin typeface="Arial MT"/>
                <a:cs typeface="Arial MT"/>
              </a:rPr>
              <a:t>be</a:t>
            </a:r>
            <a:r>
              <a:rPr sz="2118" spc="4" dirty="0">
                <a:latin typeface="Arial MT"/>
                <a:cs typeface="Arial MT"/>
              </a:rPr>
              <a:t> </a:t>
            </a:r>
            <a:r>
              <a:rPr sz="2118" dirty="0">
                <a:latin typeface="Arial MT"/>
                <a:cs typeface="Arial MT"/>
              </a:rPr>
              <a:t>created</a:t>
            </a:r>
            <a:r>
              <a:rPr sz="2118" spc="4" dirty="0">
                <a:latin typeface="Arial MT"/>
                <a:cs typeface="Arial MT"/>
              </a:rPr>
              <a:t> </a:t>
            </a:r>
            <a:r>
              <a:rPr sz="2118" dirty="0">
                <a:latin typeface="Arial MT"/>
                <a:cs typeface="Arial MT"/>
              </a:rPr>
              <a:t>by</a:t>
            </a:r>
            <a:r>
              <a:rPr sz="2118" spc="9" dirty="0">
                <a:latin typeface="Arial MT"/>
                <a:cs typeface="Arial MT"/>
              </a:rPr>
              <a:t> </a:t>
            </a:r>
            <a:r>
              <a:rPr sz="2118" spc="-4" dirty="0">
                <a:latin typeface="Arial MT"/>
                <a:cs typeface="Arial MT"/>
              </a:rPr>
              <a:t>calling</a:t>
            </a:r>
            <a:r>
              <a:rPr sz="2118" spc="-9" dirty="0">
                <a:latin typeface="Arial MT"/>
                <a:cs typeface="Arial MT"/>
              </a:rPr>
              <a:t> </a:t>
            </a:r>
            <a:r>
              <a:rPr sz="2118" dirty="0">
                <a:latin typeface="Arial MT"/>
                <a:cs typeface="Arial MT"/>
              </a:rPr>
              <a:t>listIterator()</a:t>
            </a:r>
            <a:r>
              <a:rPr sz="2118" spc="4" dirty="0">
                <a:latin typeface="Arial MT"/>
                <a:cs typeface="Arial MT"/>
              </a:rPr>
              <a:t> </a:t>
            </a:r>
            <a:r>
              <a:rPr sz="2118" dirty="0">
                <a:latin typeface="Arial MT"/>
                <a:cs typeface="Arial MT"/>
              </a:rPr>
              <a:t>method </a:t>
            </a:r>
            <a:r>
              <a:rPr sz="2118" spc="-574" dirty="0">
                <a:latin typeface="Arial MT"/>
                <a:cs typeface="Arial MT"/>
              </a:rPr>
              <a:t> </a:t>
            </a:r>
            <a:r>
              <a:rPr sz="2118" dirty="0">
                <a:latin typeface="Arial MT"/>
                <a:cs typeface="Arial MT"/>
              </a:rPr>
              <a:t>present</a:t>
            </a:r>
            <a:r>
              <a:rPr sz="2118" spc="-4" dirty="0">
                <a:latin typeface="Arial MT"/>
                <a:cs typeface="Arial MT"/>
              </a:rPr>
              <a:t> </a:t>
            </a:r>
            <a:r>
              <a:rPr sz="2118" dirty="0">
                <a:latin typeface="Arial MT"/>
                <a:cs typeface="Arial MT"/>
              </a:rPr>
              <a:t>in the List interface.</a:t>
            </a:r>
            <a:endParaRPr sz="2118">
              <a:latin typeface="Arial MT"/>
              <a:cs typeface="Arial MT"/>
            </a:endParaRPr>
          </a:p>
          <a:p>
            <a:pPr marL="11206">
              <a:lnSpc>
                <a:spcPts val="2453"/>
              </a:lnSpc>
              <a:spcBef>
                <a:spcPts val="2122"/>
              </a:spcBef>
            </a:pPr>
            <a:r>
              <a:rPr sz="2118" spc="-4" dirty="0">
                <a:latin typeface="Arial MT"/>
                <a:cs typeface="Arial MT"/>
              </a:rPr>
              <a:t>Syntax</a:t>
            </a:r>
            <a:endParaRPr sz="2118">
              <a:latin typeface="Arial MT"/>
              <a:cs typeface="Arial MT"/>
            </a:endParaRPr>
          </a:p>
          <a:p>
            <a:pPr marL="11206">
              <a:lnSpc>
                <a:spcPts val="2453"/>
              </a:lnSpc>
            </a:pPr>
            <a:r>
              <a:rPr sz="2118" dirty="0">
                <a:latin typeface="Arial MT"/>
                <a:cs typeface="Arial MT"/>
              </a:rPr>
              <a:t>ListIterator ltr</a:t>
            </a:r>
            <a:r>
              <a:rPr sz="2118" spc="-9" dirty="0">
                <a:latin typeface="Arial MT"/>
                <a:cs typeface="Arial MT"/>
              </a:rPr>
              <a:t> </a:t>
            </a:r>
            <a:r>
              <a:rPr sz="2118" dirty="0">
                <a:latin typeface="Arial MT"/>
                <a:cs typeface="Arial MT"/>
              </a:rPr>
              <a:t>= l.listIterator();</a:t>
            </a:r>
            <a:endParaRPr sz="2118">
              <a:latin typeface="Arial MT"/>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349" y="568530"/>
            <a:ext cx="5537051" cy="688424"/>
          </a:xfrm>
          <a:prstGeom prst="rect">
            <a:avLst/>
          </a:prstGeom>
        </p:spPr>
        <p:txBody>
          <a:bodyPr vert="horz" wrap="square" lIns="0" tIns="11206" rIns="0" bIns="0" rtlCol="0" anchor="ctr">
            <a:spAutoFit/>
          </a:bodyPr>
          <a:lstStyle/>
          <a:p>
            <a:pPr marL="11206">
              <a:spcBef>
                <a:spcPts val="88"/>
              </a:spcBef>
            </a:pPr>
            <a:r>
              <a:rPr spc="-9" dirty="0">
                <a:solidFill>
                  <a:srgbClr val="660066"/>
                </a:solidFill>
              </a:rPr>
              <a:t>1.</a:t>
            </a:r>
            <a:r>
              <a:rPr spc="-18" dirty="0">
                <a:solidFill>
                  <a:srgbClr val="660066"/>
                </a:solidFill>
              </a:rPr>
              <a:t> </a:t>
            </a:r>
            <a:r>
              <a:rPr dirty="0">
                <a:solidFill>
                  <a:srgbClr val="660066"/>
                </a:solidFill>
              </a:rPr>
              <a:t>Forward</a:t>
            </a:r>
            <a:r>
              <a:rPr spc="-44" dirty="0">
                <a:solidFill>
                  <a:srgbClr val="660066"/>
                </a:solidFill>
              </a:rPr>
              <a:t> </a:t>
            </a:r>
            <a:r>
              <a:rPr dirty="0">
                <a:solidFill>
                  <a:srgbClr val="660066"/>
                </a:solidFill>
              </a:rPr>
              <a:t>direction</a:t>
            </a:r>
          </a:p>
        </p:txBody>
      </p:sp>
      <p:sp>
        <p:nvSpPr>
          <p:cNvPr id="3" name="object 3"/>
          <p:cNvSpPr txBox="1"/>
          <p:nvPr/>
        </p:nvSpPr>
        <p:spPr>
          <a:xfrm>
            <a:off x="330348" y="1423085"/>
            <a:ext cx="8331574" cy="3385433"/>
          </a:xfrm>
          <a:prstGeom prst="rect">
            <a:avLst/>
          </a:prstGeom>
        </p:spPr>
        <p:txBody>
          <a:bodyPr vert="horz" wrap="square" lIns="0" tIns="11766" rIns="0" bIns="0" rtlCol="0">
            <a:spAutoFit/>
          </a:bodyPr>
          <a:lstStyle/>
          <a:p>
            <a:pPr marL="312100" indent="-301454">
              <a:spcBef>
                <a:spcPts val="93"/>
              </a:spcBef>
              <a:buAutoNum type="arabicPeriod"/>
              <a:tabLst>
                <a:tab pos="312661" algn="l"/>
              </a:tabLst>
            </a:pPr>
            <a:r>
              <a:rPr sz="2118" spc="-4" dirty="0">
                <a:latin typeface="Arial MT"/>
                <a:cs typeface="Arial MT"/>
              </a:rPr>
              <a:t>hasNext():</a:t>
            </a:r>
            <a:r>
              <a:rPr sz="2118" spc="-18" dirty="0">
                <a:latin typeface="Arial MT"/>
                <a:cs typeface="Arial MT"/>
              </a:rPr>
              <a:t> </a:t>
            </a:r>
            <a:r>
              <a:rPr sz="2118" dirty="0">
                <a:latin typeface="Arial MT"/>
                <a:cs typeface="Arial MT"/>
              </a:rPr>
              <a:t>Returns</a:t>
            </a:r>
            <a:r>
              <a:rPr sz="2118" spc="4" dirty="0">
                <a:latin typeface="Arial MT"/>
                <a:cs typeface="Arial MT"/>
              </a:rPr>
              <a:t> </a:t>
            </a:r>
            <a:r>
              <a:rPr sz="2118" dirty="0">
                <a:latin typeface="Arial MT"/>
                <a:cs typeface="Arial MT"/>
              </a:rPr>
              <a:t>true</a:t>
            </a:r>
            <a:r>
              <a:rPr sz="2118" spc="4" dirty="0">
                <a:latin typeface="Arial MT"/>
                <a:cs typeface="Arial MT"/>
              </a:rPr>
              <a:t> </a:t>
            </a:r>
            <a:r>
              <a:rPr sz="2118" dirty="0">
                <a:latin typeface="Arial MT"/>
                <a:cs typeface="Arial MT"/>
              </a:rPr>
              <a:t>if</a:t>
            </a:r>
            <a:r>
              <a:rPr sz="2118" spc="26" dirty="0">
                <a:latin typeface="Arial MT"/>
                <a:cs typeface="Arial MT"/>
              </a:rPr>
              <a:t> </a:t>
            </a:r>
            <a:r>
              <a:rPr sz="2118" spc="-4" dirty="0">
                <a:latin typeface="Arial MT"/>
                <a:cs typeface="Arial MT"/>
              </a:rPr>
              <a:t>the</a:t>
            </a:r>
            <a:r>
              <a:rPr sz="2118" spc="13" dirty="0">
                <a:latin typeface="Arial MT"/>
                <a:cs typeface="Arial MT"/>
              </a:rPr>
              <a:t> </a:t>
            </a:r>
            <a:r>
              <a:rPr sz="2118" spc="-4" dirty="0">
                <a:latin typeface="Arial MT"/>
                <a:cs typeface="Arial MT"/>
              </a:rPr>
              <a:t>iteration</a:t>
            </a:r>
            <a:r>
              <a:rPr sz="2118" spc="-9" dirty="0">
                <a:latin typeface="Arial MT"/>
                <a:cs typeface="Arial MT"/>
              </a:rPr>
              <a:t> </a:t>
            </a:r>
            <a:r>
              <a:rPr sz="2118" spc="-4" dirty="0">
                <a:latin typeface="Arial MT"/>
                <a:cs typeface="Arial MT"/>
              </a:rPr>
              <a:t>has</a:t>
            </a:r>
            <a:r>
              <a:rPr sz="2118" spc="22" dirty="0">
                <a:latin typeface="Arial MT"/>
                <a:cs typeface="Arial MT"/>
              </a:rPr>
              <a:t> </a:t>
            </a:r>
            <a:r>
              <a:rPr sz="2118" dirty="0">
                <a:latin typeface="Arial MT"/>
                <a:cs typeface="Arial MT"/>
              </a:rPr>
              <a:t>more elements</a:t>
            </a:r>
          </a:p>
          <a:p>
            <a:pPr>
              <a:spcBef>
                <a:spcPts val="49"/>
              </a:spcBef>
              <a:buFont typeface="Arial MT"/>
              <a:buAutoNum type="arabicPeriod"/>
            </a:pPr>
            <a:endParaRPr sz="1853" dirty="0">
              <a:latin typeface="Arial MT"/>
              <a:cs typeface="Arial MT"/>
            </a:endParaRPr>
          </a:p>
          <a:p>
            <a:pPr marL="11206">
              <a:lnSpc>
                <a:spcPts val="2453"/>
              </a:lnSpc>
            </a:pPr>
            <a:r>
              <a:rPr sz="2118" spc="-9" dirty="0">
                <a:solidFill>
                  <a:srgbClr val="004485"/>
                </a:solidFill>
                <a:latin typeface="Arial MT"/>
                <a:cs typeface="Arial MT"/>
              </a:rPr>
              <a:t>public</a:t>
            </a:r>
            <a:r>
              <a:rPr sz="2118" spc="9" dirty="0">
                <a:solidFill>
                  <a:srgbClr val="004485"/>
                </a:solidFill>
                <a:latin typeface="Arial MT"/>
                <a:cs typeface="Arial MT"/>
              </a:rPr>
              <a:t> </a:t>
            </a:r>
            <a:r>
              <a:rPr sz="2118" spc="-4" dirty="0">
                <a:solidFill>
                  <a:srgbClr val="004485"/>
                </a:solidFill>
                <a:latin typeface="Arial MT"/>
                <a:cs typeface="Arial MT"/>
              </a:rPr>
              <a:t>boolean</a:t>
            </a:r>
            <a:r>
              <a:rPr sz="2118" spc="-22" dirty="0">
                <a:solidFill>
                  <a:srgbClr val="004485"/>
                </a:solidFill>
                <a:latin typeface="Arial MT"/>
                <a:cs typeface="Arial MT"/>
              </a:rPr>
              <a:t> </a:t>
            </a:r>
            <a:r>
              <a:rPr sz="2118" spc="-4" dirty="0">
                <a:solidFill>
                  <a:srgbClr val="004485"/>
                </a:solidFill>
                <a:latin typeface="Arial MT"/>
                <a:cs typeface="Arial MT"/>
              </a:rPr>
              <a:t>hasNext()</a:t>
            </a:r>
            <a:r>
              <a:rPr sz="2118" spc="-4" dirty="0">
                <a:solidFill>
                  <a:srgbClr val="333300"/>
                </a:solidFill>
                <a:latin typeface="Arial MT"/>
                <a:cs typeface="Arial MT"/>
              </a:rPr>
              <a:t>;</a:t>
            </a:r>
            <a:endParaRPr sz="2118" dirty="0">
              <a:latin typeface="Arial MT"/>
              <a:cs typeface="Arial MT"/>
            </a:endParaRPr>
          </a:p>
          <a:p>
            <a:pPr marL="11206" marR="4483">
              <a:lnSpc>
                <a:spcPts val="2365"/>
              </a:lnSpc>
              <a:spcBef>
                <a:spcPts val="137"/>
              </a:spcBef>
              <a:buAutoNum type="arabicPeriod" startAt="2"/>
              <a:tabLst>
                <a:tab pos="312661" algn="l"/>
              </a:tabLst>
            </a:pPr>
            <a:r>
              <a:rPr sz="2118" spc="-9" dirty="0">
                <a:latin typeface="Arial MT"/>
                <a:cs typeface="Arial MT"/>
              </a:rPr>
              <a:t>next():</a:t>
            </a:r>
            <a:r>
              <a:rPr sz="2118" spc="26" dirty="0">
                <a:latin typeface="Arial MT"/>
                <a:cs typeface="Arial MT"/>
              </a:rPr>
              <a:t> </a:t>
            </a:r>
            <a:r>
              <a:rPr sz="2118" spc="-4" dirty="0">
                <a:latin typeface="Arial MT"/>
                <a:cs typeface="Arial MT"/>
              </a:rPr>
              <a:t>Same</a:t>
            </a:r>
            <a:r>
              <a:rPr sz="2118" spc="-9" dirty="0">
                <a:latin typeface="Arial MT"/>
                <a:cs typeface="Arial MT"/>
              </a:rPr>
              <a:t> </a:t>
            </a:r>
            <a:r>
              <a:rPr sz="2118" dirty="0">
                <a:latin typeface="Arial MT"/>
                <a:cs typeface="Arial MT"/>
              </a:rPr>
              <a:t>as</a:t>
            </a:r>
            <a:r>
              <a:rPr sz="2118" spc="22" dirty="0">
                <a:latin typeface="Arial MT"/>
                <a:cs typeface="Arial MT"/>
              </a:rPr>
              <a:t> </a:t>
            </a:r>
            <a:r>
              <a:rPr sz="2118" spc="-4" dirty="0">
                <a:latin typeface="Arial MT"/>
                <a:cs typeface="Arial MT"/>
              </a:rPr>
              <a:t>next()</a:t>
            </a:r>
            <a:r>
              <a:rPr sz="2118" spc="4" dirty="0">
                <a:latin typeface="Arial MT"/>
                <a:cs typeface="Arial MT"/>
              </a:rPr>
              <a:t> </a:t>
            </a:r>
            <a:r>
              <a:rPr sz="2118" dirty="0">
                <a:latin typeface="Arial MT"/>
                <a:cs typeface="Arial MT"/>
              </a:rPr>
              <a:t>method </a:t>
            </a:r>
            <a:r>
              <a:rPr sz="2118" spc="-9" dirty="0">
                <a:latin typeface="Arial MT"/>
                <a:cs typeface="Arial MT"/>
              </a:rPr>
              <a:t>of</a:t>
            </a:r>
            <a:r>
              <a:rPr sz="2118" spc="31" dirty="0">
                <a:latin typeface="Arial MT"/>
                <a:cs typeface="Arial MT"/>
              </a:rPr>
              <a:t> </a:t>
            </a:r>
            <a:r>
              <a:rPr sz="2118" spc="-13" dirty="0">
                <a:latin typeface="Arial MT"/>
                <a:cs typeface="Arial MT"/>
              </a:rPr>
              <a:t>Iterator.</a:t>
            </a:r>
            <a:r>
              <a:rPr sz="2118" dirty="0">
                <a:latin typeface="Arial MT"/>
                <a:cs typeface="Arial MT"/>
              </a:rPr>
              <a:t> Returns</a:t>
            </a:r>
            <a:r>
              <a:rPr sz="2118" spc="26" dirty="0">
                <a:latin typeface="Arial MT"/>
                <a:cs typeface="Arial MT"/>
              </a:rPr>
              <a:t> </a:t>
            </a:r>
            <a:r>
              <a:rPr sz="2118" dirty="0">
                <a:latin typeface="Arial MT"/>
                <a:cs typeface="Arial MT"/>
              </a:rPr>
              <a:t>the</a:t>
            </a:r>
            <a:r>
              <a:rPr sz="2118" spc="4" dirty="0">
                <a:latin typeface="Arial MT"/>
                <a:cs typeface="Arial MT"/>
              </a:rPr>
              <a:t> </a:t>
            </a:r>
            <a:r>
              <a:rPr sz="2118" spc="-4" dirty="0">
                <a:latin typeface="Arial MT"/>
                <a:cs typeface="Arial MT"/>
              </a:rPr>
              <a:t>next</a:t>
            </a:r>
            <a:r>
              <a:rPr sz="2118" dirty="0">
                <a:latin typeface="Arial MT"/>
                <a:cs typeface="Arial MT"/>
              </a:rPr>
              <a:t> element </a:t>
            </a:r>
            <a:r>
              <a:rPr sz="2118" spc="-574" dirty="0">
                <a:latin typeface="Arial MT"/>
                <a:cs typeface="Arial MT"/>
              </a:rPr>
              <a:t> </a:t>
            </a:r>
            <a:r>
              <a:rPr sz="2118" spc="-13" dirty="0">
                <a:latin typeface="Arial MT"/>
                <a:cs typeface="Arial MT"/>
              </a:rPr>
              <a:t>in</a:t>
            </a:r>
            <a:r>
              <a:rPr sz="2118" spc="-4" dirty="0">
                <a:latin typeface="Arial MT"/>
                <a:cs typeface="Arial MT"/>
              </a:rPr>
              <a:t> </a:t>
            </a:r>
            <a:r>
              <a:rPr sz="2118" spc="4" dirty="0">
                <a:latin typeface="Arial MT"/>
                <a:cs typeface="Arial MT"/>
              </a:rPr>
              <a:t>the</a:t>
            </a:r>
            <a:r>
              <a:rPr sz="2118" dirty="0">
                <a:latin typeface="Arial MT"/>
                <a:cs typeface="Arial MT"/>
              </a:rPr>
              <a:t> iteration.</a:t>
            </a:r>
          </a:p>
          <a:p>
            <a:pPr marL="11206">
              <a:lnSpc>
                <a:spcPts val="2453"/>
              </a:lnSpc>
              <a:spcBef>
                <a:spcPts val="2127"/>
              </a:spcBef>
            </a:pPr>
            <a:r>
              <a:rPr sz="2118" spc="-9" dirty="0">
                <a:solidFill>
                  <a:srgbClr val="004485"/>
                </a:solidFill>
                <a:latin typeface="Arial MT"/>
                <a:cs typeface="Arial MT"/>
              </a:rPr>
              <a:t>public</a:t>
            </a:r>
            <a:r>
              <a:rPr sz="2118" spc="9" dirty="0">
                <a:solidFill>
                  <a:srgbClr val="004485"/>
                </a:solidFill>
                <a:latin typeface="Arial MT"/>
                <a:cs typeface="Arial MT"/>
              </a:rPr>
              <a:t> </a:t>
            </a:r>
            <a:r>
              <a:rPr sz="2118" dirty="0">
                <a:solidFill>
                  <a:srgbClr val="004485"/>
                </a:solidFill>
                <a:latin typeface="Arial MT"/>
                <a:cs typeface="Arial MT"/>
              </a:rPr>
              <a:t>Object</a:t>
            </a:r>
            <a:r>
              <a:rPr sz="2118" spc="-13" dirty="0">
                <a:solidFill>
                  <a:srgbClr val="004485"/>
                </a:solidFill>
                <a:latin typeface="Arial MT"/>
                <a:cs typeface="Arial MT"/>
              </a:rPr>
              <a:t> </a:t>
            </a:r>
            <a:r>
              <a:rPr sz="2118" dirty="0">
                <a:solidFill>
                  <a:srgbClr val="004485"/>
                </a:solidFill>
                <a:latin typeface="Arial MT"/>
                <a:cs typeface="Arial MT"/>
              </a:rPr>
              <a:t>next();</a:t>
            </a:r>
            <a:endParaRPr sz="2118" dirty="0">
              <a:latin typeface="Arial MT"/>
              <a:cs typeface="Arial MT"/>
            </a:endParaRPr>
          </a:p>
          <a:p>
            <a:pPr marL="11206" marR="461147">
              <a:lnSpc>
                <a:spcPts val="2365"/>
              </a:lnSpc>
              <a:spcBef>
                <a:spcPts val="137"/>
              </a:spcBef>
              <a:buAutoNum type="arabicPeriod" startAt="3"/>
              <a:tabLst>
                <a:tab pos="312661" algn="l"/>
              </a:tabLst>
            </a:pPr>
            <a:r>
              <a:rPr sz="2118" spc="-4" dirty="0">
                <a:latin typeface="Arial MT"/>
                <a:cs typeface="Arial MT"/>
              </a:rPr>
              <a:t>nextIndex():</a:t>
            </a:r>
            <a:r>
              <a:rPr sz="2118" spc="-18" dirty="0">
                <a:latin typeface="Arial MT"/>
                <a:cs typeface="Arial MT"/>
              </a:rPr>
              <a:t> </a:t>
            </a:r>
            <a:r>
              <a:rPr sz="2118" dirty="0">
                <a:latin typeface="Arial MT"/>
                <a:cs typeface="Arial MT"/>
              </a:rPr>
              <a:t>Returns</a:t>
            </a:r>
            <a:r>
              <a:rPr sz="2118" spc="22" dirty="0">
                <a:latin typeface="Arial MT"/>
                <a:cs typeface="Arial MT"/>
              </a:rPr>
              <a:t> </a:t>
            </a:r>
            <a:r>
              <a:rPr sz="2118" spc="-4" dirty="0">
                <a:latin typeface="Arial MT"/>
                <a:cs typeface="Arial MT"/>
              </a:rPr>
              <a:t>the</a:t>
            </a:r>
            <a:r>
              <a:rPr sz="2118" spc="4" dirty="0">
                <a:latin typeface="Arial MT"/>
                <a:cs typeface="Arial MT"/>
              </a:rPr>
              <a:t> </a:t>
            </a:r>
            <a:r>
              <a:rPr sz="2118" spc="-4" dirty="0">
                <a:latin typeface="Arial MT"/>
                <a:cs typeface="Arial MT"/>
              </a:rPr>
              <a:t>next</a:t>
            </a:r>
            <a:r>
              <a:rPr sz="2118" dirty="0">
                <a:latin typeface="Arial MT"/>
                <a:cs typeface="Arial MT"/>
              </a:rPr>
              <a:t> element</a:t>
            </a:r>
            <a:r>
              <a:rPr sz="2118" spc="26" dirty="0">
                <a:latin typeface="Arial MT"/>
                <a:cs typeface="Arial MT"/>
              </a:rPr>
              <a:t> </a:t>
            </a:r>
            <a:r>
              <a:rPr sz="2118" spc="-4" dirty="0">
                <a:latin typeface="Arial MT"/>
                <a:cs typeface="Arial MT"/>
              </a:rPr>
              <a:t>index</a:t>
            </a:r>
            <a:r>
              <a:rPr sz="2118" spc="-18" dirty="0">
                <a:latin typeface="Arial MT"/>
                <a:cs typeface="Arial MT"/>
              </a:rPr>
              <a:t> </a:t>
            </a:r>
            <a:r>
              <a:rPr sz="2118" dirty="0">
                <a:latin typeface="Arial MT"/>
                <a:cs typeface="Arial MT"/>
              </a:rPr>
              <a:t>or</a:t>
            </a:r>
            <a:r>
              <a:rPr sz="2118" spc="-4" dirty="0">
                <a:latin typeface="Arial MT"/>
                <a:cs typeface="Arial MT"/>
              </a:rPr>
              <a:t> list</a:t>
            </a:r>
            <a:r>
              <a:rPr sz="2118" dirty="0">
                <a:latin typeface="Arial MT"/>
                <a:cs typeface="Arial MT"/>
              </a:rPr>
              <a:t> size</a:t>
            </a:r>
            <a:r>
              <a:rPr sz="2118" spc="4" dirty="0">
                <a:latin typeface="Arial MT"/>
                <a:cs typeface="Arial MT"/>
              </a:rPr>
              <a:t> if</a:t>
            </a:r>
            <a:r>
              <a:rPr sz="2118" dirty="0">
                <a:latin typeface="Arial MT"/>
                <a:cs typeface="Arial MT"/>
              </a:rPr>
              <a:t> the </a:t>
            </a:r>
            <a:r>
              <a:rPr sz="2118" spc="-4" dirty="0">
                <a:latin typeface="Arial MT"/>
                <a:cs typeface="Arial MT"/>
              </a:rPr>
              <a:t>list </a:t>
            </a:r>
            <a:r>
              <a:rPr sz="2118" spc="-574" dirty="0">
                <a:latin typeface="Arial MT"/>
                <a:cs typeface="Arial MT"/>
              </a:rPr>
              <a:t> </a:t>
            </a:r>
            <a:r>
              <a:rPr sz="2118" spc="-4" dirty="0">
                <a:latin typeface="Arial MT"/>
                <a:cs typeface="Arial MT"/>
              </a:rPr>
              <a:t>iterator </a:t>
            </a:r>
            <a:r>
              <a:rPr sz="2118" spc="4" dirty="0">
                <a:latin typeface="Arial MT"/>
                <a:cs typeface="Arial MT"/>
              </a:rPr>
              <a:t>is</a:t>
            </a:r>
            <a:r>
              <a:rPr sz="2118" dirty="0">
                <a:latin typeface="Arial MT"/>
                <a:cs typeface="Arial MT"/>
              </a:rPr>
              <a:t> </a:t>
            </a:r>
            <a:r>
              <a:rPr sz="2118" spc="-9" dirty="0">
                <a:latin typeface="Arial MT"/>
                <a:cs typeface="Arial MT"/>
              </a:rPr>
              <a:t>at</a:t>
            </a:r>
            <a:r>
              <a:rPr sz="2118" spc="26" dirty="0">
                <a:latin typeface="Arial MT"/>
                <a:cs typeface="Arial MT"/>
              </a:rPr>
              <a:t> </a:t>
            </a:r>
            <a:r>
              <a:rPr sz="2118" spc="-4" dirty="0">
                <a:latin typeface="Arial MT"/>
                <a:cs typeface="Arial MT"/>
              </a:rPr>
              <a:t>the</a:t>
            </a:r>
            <a:r>
              <a:rPr sz="2118" dirty="0">
                <a:latin typeface="Arial MT"/>
                <a:cs typeface="Arial MT"/>
              </a:rPr>
              <a:t> end of </a:t>
            </a:r>
            <a:r>
              <a:rPr sz="2118" spc="4" dirty="0">
                <a:latin typeface="Arial MT"/>
                <a:cs typeface="Arial MT"/>
              </a:rPr>
              <a:t>the</a:t>
            </a:r>
            <a:r>
              <a:rPr sz="2118" spc="-13" dirty="0">
                <a:latin typeface="Arial MT"/>
                <a:cs typeface="Arial MT"/>
              </a:rPr>
              <a:t> </a:t>
            </a:r>
            <a:r>
              <a:rPr sz="2118" spc="-4" dirty="0">
                <a:latin typeface="Arial MT"/>
                <a:cs typeface="Arial MT"/>
              </a:rPr>
              <a:t>list.</a:t>
            </a:r>
            <a:endParaRPr sz="2118" dirty="0">
              <a:latin typeface="Arial MT"/>
              <a:cs typeface="Arial MT"/>
            </a:endParaRPr>
          </a:p>
          <a:p>
            <a:pPr marL="11206">
              <a:spcBef>
                <a:spcPts val="2127"/>
              </a:spcBef>
            </a:pPr>
            <a:r>
              <a:rPr sz="2118" spc="-9" dirty="0">
                <a:solidFill>
                  <a:srgbClr val="0083D1"/>
                </a:solidFill>
                <a:latin typeface="Arial MT"/>
                <a:cs typeface="Arial MT"/>
              </a:rPr>
              <a:t>public</a:t>
            </a:r>
            <a:r>
              <a:rPr sz="2118" spc="4" dirty="0">
                <a:solidFill>
                  <a:srgbClr val="0083D1"/>
                </a:solidFill>
                <a:latin typeface="Arial MT"/>
                <a:cs typeface="Arial MT"/>
              </a:rPr>
              <a:t> </a:t>
            </a:r>
            <a:r>
              <a:rPr sz="2118" spc="-4" dirty="0">
                <a:solidFill>
                  <a:srgbClr val="0083D1"/>
                </a:solidFill>
                <a:latin typeface="Arial MT"/>
                <a:cs typeface="Arial MT"/>
              </a:rPr>
              <a:t>int</a:t>
            </a:r>
            <a:r>
              <a:rPr sz="2118" spc="-13" dirty="0">
                <a:solidFill>
                  <a:srgbClr val="0083D1"/>
                </a:solidFill>
                <a:latin typeface="Arial MT"/>
                <a:cs typeface="Arial MT"/>
              </a:rPr>
              <a:t> </a:t>
            </a:r>
            <a:r>
              <a:rPr sz="2118" dirty="0">
                <a:solidFill>
                  <a:srgbClr val="0083D1"/>
                </a:solidFill>
                <a:latin typeface="Arial MT"/>
                <a:cs typeface="Arial MT"/>
              </a:rPr>
              <a:t>nextIndex();</a:t>
            </a:r>
            <a:endParaRPr sz="2118" dirty="0">
              <a:latin typeface="Arial MT"/>
              <a:cs typeface="Arial 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752" y="232352"/>
            <a:ext cx="5486848" cy="688424"/>
          </a:xfrm>
          <a:prstGeom prst="rect">
            <a:avLst/>
          </a:prstGeom>
        </p:spPr>
        <p:txBody>
          <a:bodyPr vert="horz" wrap="square" lIns="0" tIns="11206" rIns="0" bIns="0" rtlCol="0" anchor="ctr">
            <a:spAutoFit/>
          </a:bodyPr>
          <a:lstStyle/>
          <a:p>
            <a:pPr marL="11206">
              <a:spcBef>
                <a:spcPts val="88"/>
              </a:spcBef>
            </a:pPr>
            <a:r>
              <a:rPr b="0" dirty="0">
                <a:solidFill>
                  <a:srgbClr val="9900FF"/>
                </a:solidFill>
                <a:latin typeface="Arial MT"/>
                <a:cs typeface="Arial MT"/>
              </a:rPr>
              <a:t>2.</a:t>
            </a:r>
            <a:r>
              <a:rPr spc="-31" dirty="0">
                <a:solidFill>
                  <a:srgbClr val="9900FF"/>
                </a:solidFill>
                <a:latin typeface="Arial MT"/>
                <a:cs typeface="Arial MT"/>
              </a:rPr>
              <a:t> </a:t>
            </a:r>
            <a:r>
              <a:rPr b="0" dirty="0">
                <a:solidFill>
                  <a:srgbClr val="9900FF"/>
                </a:solidFill>
                <a:latin typeface="Arial MT"/>
                <a:cs typeface="Arial MT"/>
              </a:rPr>
              <a:t>Backward</a:t>
            </a:r>
            <a:r>
              <a:rPr spc="-49" dirty="0">
                <a:solidFill>
                  <a:srgbClr val="9900FF"/>
                </a:solidFill>
                <a:latin typeface="Arial MT"/>
                <a:cs typeface="Arial MT"/>
              </a:rPr>
              <a:t> </a:t>
            </a:r>
            <a:r>
              <a:rPr spc="4" dirty="0">
                <a:solidFill>
                  <a:srgbClr val="9900FF"/>
                </a:solidFill>
                <a:latin typeface="Arial MT"/>
                <a:cs typeface="Arial MT"/>
              </a:rPr>
              <a:t>direction</a:t>
            </a:r>
          </a:p>
        </p:txBody>
      </p:sp>
      <p:sp>
        <p:nvSpPr>
          <p:cNvPr id="3" name="object 3"/>
          <p:cNvSpPr txBox="1"/>
          <p:nvPr/>
        </p:nvSpPr>
        <p:spPr>
          <a:xfrm>
            <a:off x="456752" y="1077495"/>
            <a:ext cx="7913034" cy="3688080"/>
          </a:xfrm>
          <a:prstGeom prst="rect">
            <a:avLst/>
          </a:prstGeom>
        </p:spPr>
        <p:txBody>
          <a:bodyPr vert="horz" wrap="square" lIns="0" tIns="40341" rIns="0" bIns="0" rtlCol="0">
            <a:spAutoFit/>
          </a:bodyPr>
          <a:lstStyle/>
          <a:p>
            <a:pPr marL="11206" marR="321066">
              <a:lnSpc>
                <a:spcPts val="2365"/>
              </a:lnSpc>
              <a:spcBef>
                <a:spcPts val="318"/>
              </a:spcBef>
              <a:buAutoNum type="arabicPlain"/>
              <a:tabLst>
                <a:tab pos="234776" algn="l"/>
              </a:tabLst>
            </a:pPr>
            <a:r>
              <a:rPr sz="2118" dirty="0">
                <a:latin typeface="Arial MT"/>
                <a:cs typeface="Arial MT"/>
              </a:rPr>
              <a:t>hasPrevious():</a:t>
            </a:r>
            <a:r>
              <a:rPr sz="2118" spc="-4" dirty="0">
                <a:latin typeface="Arial MT"/>
                <a:cs typeface="Arial MT"/>
              </a:rPr>
              <a:t> </a:t>
            </a:r>
            <a:r>
              <a:rPr sz="2118" dirty="0">
                <a:latin typeface="Arial MT"/>
                <a:cs typeface="Arial MT"/>
              </a:rPr>
              <a:t>Returns </a:t>
            </a:r>
            <a:r>
              <a:rPr sz="2118" spc="4" dirty="0">
                <a:latin typeface="Arial MT"/>
                <a:cs typeface="Arial MT"/>
              </a:rPr>
              <a:t>true</a:t>
            </a:r>
            <a:r>
              <a:rPr sz="2118" spc="-13" dirty="0">
                <a:latin typeface="Arial MT"/>
                <a:cs typeface="Arial MT"/>
              </a:rPr>
              <a:t> </a:t>
            </a:r>
            <a:r>
              <a:rPr sz="2118" spc="4" dirty="0">
                <a:latin typeface="Arial MT"/>
                <a:cs typeface="Arial MT"/>
              </a:rPr>
              <a:t>if</a:t>
            </a:r>
            <a:r>
              <a:rPr sz="2118" spc="-4" dirty="0">
                <a:latin typeface="Arial MT"/>
                <a:cs typeface="Arial MT"/>
              </a:rPr>
              <a:t> </a:t>
            </a:r>
            <a:r>
              <a:rPr sz="2118" dirty="0">
                <a:latin typeface="Arial MT"/>
                <a:cs typeface="Arial MT"/>
              </a:rPr>
              <a:t>the iteration has </a:t>
            </a:r>
            <a:r>
              <a:rPr sz="2118" spc="4" dirty="0">
                <a:latin typeface="Arial MT"/>
                <a:cs typeface="Arial MT"/>
              </a:rPr>
              <a:t>more</a:t>
            </a:r>
            <a:r>
              <a:rPr sz="2118" spc="-18" dirty="0">
                <a:latin typeface="Arial MT"/>
                <a:cs typeface="Arial MT"/>
              </a:rPr>
              <a:t> </a:t>
            </a:r>
            <a:r>
              <a:rPr sz="2118" spc="-4" dirty="0">
                <a:latin typeface="Arial MT"/>
                <a:cs typeface="Arial MT"/>
              </a:rPr>
              <a:t>elements </a:t>
            </a:r>
            <a:r>
              <a:rPr sz="2118" spc="-574" dirty="0">
                <a:latin typeface="Arial MT"/>
                <a:cs typeface="Arial MT"/>
              </a:rPr>
              <a:t> </a:t>
            </a:r>
            <a:r>
              <a:rPr sz="2118" spc="-4" dirty="0">
                <a:latin typeface="Arial MT"/>
                <a:cs typeface="Arial MT"/>
              </a:rPr>
              <a:t>while</a:t>
            </a:r>
            <a:r>
              <a:rPr sz="2118" spc="-18" dirty="0">
                <a:latin typeface="Arial MT"/>
                <a:cs typeface="Arial MT"/>
              </a:rPr>
              <a:t> </a:t>
            </a:r>
            <a:r>
              <a:rPr sz="2118" dirty="0">
                <a:latin typeface="Arial MT"/>
                <a:cs typeface="Arial MT"/>
              </a:rPr>
              <a:t>traversing</a:t>
            </a:r>
            <a:r>
              <a:rPr sz="2118" spc="-13" dirty="0">
                <a:latin typeface="Arial MT"/>
                <a:cs typeface="Arial MT"/>
              </a:rPr>
              <a:t> </a:t>
            </a:r>
            <a:r>
              <a:rPr sz="2118" dirty="0">
                <a:latin typeface="Arial MT"/>
                <a:cs typeface="Arial MT"/>
              </a:rPr>
              <a:t>backward.</a:t>
            </a:r>
            <a:endParaRPr sz="2118">
              <a:latin typeface="Arial MT"/>
              <a:cs typeface="Arial MT"/>
            </a:endParaRPr>
          </a:p>
          <a:p>
            <a:pPr marL="11206">
              <a:lnSpc>
                <a:spcPts val="2453"/>
              </a:lnSpc>
              <a:spcBef>
                <a:spcPts val="2127"/>
              </a:spcBef>
            </a:pPr>
            <a:r>
              <a:rPr sz="2118" spc="-4" dirty="0">
                <a:solidFill>
                  <a:srgbClr val="660066"/>
                </a:solidFill>
                <a:latin typeface="Arial MT"/>
                <a:cs typeface="Arial MT"/>
              </a:rPr>
              <a:t>public</a:t>
            </a:r>
            <a:r>
              <a:rPr sz="2118" spc="-13" dirty="0">
                <a:solidFill>
                  <a:srgbClr val="660066"/>
                </a:solidFill>
                <a:latin typeface="Arial MT"/>
                <a:cs typeface="Arial MT"/>
              </a:rPr>
              <a:t> </a:t>
            </a:r>
            <a:r>
              <a:rPr sz="2118" spc="-4" dirty="0">
                <a:solidFill>
                  <a:srgbClr val="660066"/>
                </a:solidFill>
                <a:latin typeface="Arial MT"/>
                <a:cs typeface="Arial MT"/>
              </a:rPr>
              <a:t>boolean</a:t>
            </a:r>
            <a:r>
              <a:rPr sz="2118" spc="-13" dirty="0">
                <a:solidFill>
                  <a:srgbClr val="660066"/>
                </a:solidFill>
                <a:latin typeface="Arial MT"/>
                <a:cs typeface="Arial MT"/>
              </a:rPr>
              <a:t> </a:t>
            </a:r>
            <a:r>
              <a:rPr sz="2118" dirty="0">
                <a:solidFill>
                  <a:srgbClr val="660066"/>
                </a:solidFill>
                <a:latin typeface="Arial MT"/>
                <a:cs typeface="Arial MT"/>
              </a:rPr>
              <a:t>hasPrevious();</a:t>
            </a:r>
            <a:endParaRPr sz="2118">
              <a:latin typeface="Arial MT"/>
              <a:cs typeface="Arial MT"/>
            </a:endParaRPr>
          </a:p>
          <a:p>
            <a:pPr marL="11206" marR="4483">
              <a:lnSpc>
                <a:spcPts val="2365"/>
              </a:lnSpc>
              <a:spcBef>
                <a:spcPts val="137"/>
              </a:spcBef>
              <a:buAutoNum type="arabicPlain" startAt="2"/>
              <a:tabLst>
                <a:tab pos="234776" algn="l"/>
              </a:tabLst>
            </a:pPr>
            <a:r>
              <a:rPr sz="2118" dirty="0">
                <a:latin typeface="Arial MT"/>
                <a:cs typeface="Arial MT"/>
              </a:rPr>
              <a:t>previous(): Returns the previous element in the iteration and can </a:t>
            </a:r>
            <a:r>
              <a:rPr sz="2118" spc="-578" dirty="0">
                <a:latin typeface="Arial MT"/>
                <a:cs typeface="Arial MT"/>
              </a:rPr>
              <a:t> </a:t>
            </a:r>
            <a:r>
              <a:rPr sz="2118" dirty="0">
                <a:latin typeface="Arial MT"/>
                <a:cs typeface="Arial MT"/>
              </a:rPr>
              <a:t>throw </a:t>
            </a:r>
            <a:r>
              <a:rPr sz="2118" spc="-4" dirty="0">
                <a:latin typeface="Arial MT"/>
                <a:cs typeface="Arial MT"/>
              </a:rPr>
              <a:t>NoSuchElementException</a:t>
            </a:r>
            <a:r>
              <a:rPr sz="2118" spc="-13" dirty="0">
                <a:latin typeface="Arial MT"/>
                <a:cs typeface="Arial MT"/>
              </a:rPr>
              <a:t> </a:t>
            </a:r>
            <a:r>
              <a:rPr sz="2118" spc="4" dirty="0">
                <a:latin typeface="Arial MT"/>
                <a:cs typeface="Arial MT"/>
              </a:rPr>
              <a:t>if</a:t>
            </a:r>
            <a:r>
              <a:rPr sz="2118" dirty="0">
                <a:latin typeface="Arial MT"/>
                <a:cs typeface="Arial MT"/>
              </a:rPr>
              <a:t> </a:t>
            </a:r>
            <a:r>
              <a:rPr sz="2118" spc="-4" dirty="0">
                <a:latin typeface="Arial MT"/>
                <a:cs typeface="Arial MT"/>
              </a:rPr>
              <a:t>no</a:t>
            </a:r>
            <a:r>
              <a:rPr sz="2118" dirty="0">
                <a:latin typeface="Arial MT"/>
                <a:cs typeface="Arial MT"/>
              </a:rPr>
              <a:t> </a:t>
            </a:r>
            <a:r>
              <a:rPr sz="2118" spc="4" dirty="0">
                <a:latin typeface="Arial MT"/>
                <a:cs typeface="Arial MT"/>
              </a:rPr>
              <a:t>more</a:t>
            </a:r>
            <a:r>
              <a:rPr sz="2118" spc="-13" dirty="0">
                <a:latin typeface="Arial MT"/>
                <a:cs typeface="Arial MT"/>
              </a:rPr>
              <a:t> </a:t>
            </a:r>
            <a:r>
              <a:rPr sz="2118" dirty="0">
                <a:latin typeface="Arial MT"/>
                <a:cs typeface="Arial MT"/>
              </a:rPr>
              <a:t>element present.</a:t>
            </a:r>
            <a:endParaRPr sz="2118">
              <a:latin typeface="Arial MT"/>
              <a:cs typeface="Arial MT"/>
            </a:endParaRPr>
          </a:p>
          <a:p>
            <a:pPr marL="11206">
              <a:lnSpc>
                <a:spcPts val="2453"/>
              </a:lnSpc>
              <a:spcBef>
                <a:spcPts val="2127"/>
              </a:spcBef>
            </a:pPr>
            <a:r>
              <a:rPr sz="2118" spc="-4" dirty="0">
                <a:solidFill>
                  <a:srgbClr val="7E0021"/>
                </a:solidFill>
                <a:latin typeface="Arial MT"/>
                <a:cs typeface="Arial MT"/>
              </a:rPr>
              <a:t>public</a:t>
            </a:r>
            <a:r>
              <a:rPr sz="2118" spc="-13" dirty="0">
                <a:solidFill>
                  <a:srgbClr val="7E0021"/>
                </a:solidFill>
                <a:latin typeface="Arial MT"/>
                <a:cs typeface="Arial MT"/>
              </a:rPr>
              <a:t> </a:t>
            </a:r>
            <a:r>
              <a:rPr sz="2118" dirty="0">
                <a:solidFill>
                  <a:srgbClr val="7E0021"/>
                </a:solidFill>
                <a:latin typeface="Arial MT"/>
                <a:cs typeface="Arial MT"/>
              </a:rPr>
              <a:t>Object</a:t>
            </a:r>
            <a:r>
              <a:rPr sz="2118" spc="-9" dirty="0">
                <a:solidFill>
                  <a:srgbClr val="7E0021"/>
                </a:solidFill>
                <a:latin typeface="Arial MT"/>
                <a:cs typeface="Arial MT"/>
              </a:rPr>
              <a:t> </a:t>
            </a:r>
            <a:r>
              <a:rPr sz="2118" dirty="0">
                <a:solidFill>
                  <a:srgbClr val="7E0021"/>
                </a:solidFill>
                <a:latin typeface="Arial MT"/>
                <a:cs typeface="Arial MT"/>
              </a:rPr>
              <a:t>previous();</a:t>
            </a:r>
            <a:endParaRPr sz="2118">
              <a:latin typeface="Arial MT"/>
              <a:cs typeface="Arial MT"/>
            </a:endParaRPr>
          </a:p>
          <a:p>
            <a:pPr marL="11206" marR="142883">
              <a:lnSpc>
                <a:spcPts val="2365"/>
              </a:lnSpc>
              <a:spcBef>
                <a:spcPts val="137"/>
              </a:spcBef>
              <a:buAutoNum type="arabicPlain" startAt="3"/>
              <a:tabLst>
                <a:tab pos="234776" algn="l"/>
              </a:tabLst>
            </a:pPr>
            <a:r>
              <a:rPr sz="2118" dirty="0">
                <a:latin typeface="Arial MT"/>
                <a:cs typeface="Arial MT"/>
              </a:rPr>
              <a:t>previousIndex():</a:t>
            </a:r>
            <a:r>
              <a:rPr sz="2118" spc="-4" dirty="0">
                <a:latin typeface="Arial MT"/>
                <a:cs typeface="Arial MT"/>
              </a:rPr>
              <a:t> </a:t>
            </a:r>
            <a:r>
              <a:rPr sz="2118" dirty="0">
                <a:latin typeface="Arial MT"/>
                <a:cs typeface="Arial MT"/>
              </a:rPr>
              <a:t>Returns the previous element </a:t>
            </a:r>
            <a:r>
              <a:rPr sz="2118" spc="-4" dirty="0">
                <a:latin typeface="Arial MT"/>
                <a:cs typeface="Arial MT"/>
              </a:rPr>
              <a:t>index </a:t>
            </a:r>
            <a:r>
              <a:rPr sz="2118" spc="-9" dirty="0">
                <a:latin typeface="Arial MT"/>
                <a:cs typeface="Arial MT"/>
              </a:rPr>
              <a:t>or</a:t>
            </a:r>
            <a:r>
              <a:rPr sz="2118" spc="13" dirty="0">
                <a:latin typeface="Arial MT"/>
                <a:cs typeface="Arial MT"/>
              </a:rPr>
              <a:t> </a:t>
            </a:r>
            <a:r>
              <a:rPr sz="2118" spc="4" dirty="0">
                <a:latin typeface="Arial MT"/>
                <a:cs typeface="Arial MT"/>
              </a:rPr>
              <a:t>-1</a:t>
            </a:r>
            <a:r>
              <a:rPr sz="2118" spc="-13" dirty="0">
                <a:latin typeface="Arial MT"/>
                <a:cs typeface="Arial MT"/>
              </a:rPr>
              <a:t> </a:t>
            </a:r>
            <a:r>
              <a:rPr sz="2118" dirty="0">
                <a:latin typeface="Arial MT"/>
                <a:cs typeface="Arial MT"/>
              </a:rPr>
              <a:t>if the </a:t>
            </a:r>
            <a:r>
              <a:rPr sz="2118" spc="-578" dirty="0">
                <a:latin typeface="Arial MT"/>
                <a:cs typeface="Arial MT"/>
              </a:rPr>
              <a:t> </a:t>
            </a:r>
            <a:r>
              <a:rPr sz="2118" spc="-4" dirty="0">
                <a:latin typeface="Arial MT"/>
                <a:cs typeface="Arial MT"/>
              </a:rPr>
              <a:t>list</a:t>
            </a:r>
            <a:r>
              <a:rPr sz="2118" spc="22" dirty="0">
                <a:latin typeface="Arial MT"/>
                <a:cs typeface="Arial MT"/>
              </a:rPr>
              <a:t> </a:t>
            </a:r>
            <a:r>
              <a:rPr sz="2118" spc="-4" dirty="0">
                <a:latin typeface="Arial MT"/>
                <a:cs typeface="Arial MT"/>
              </a:rPr>
              <a:t>iterator</a:t>
            </a:r>
            <a:r>
              <a:rPr sz="2118" spc="13" dirty="0">
                <a:latin typeface="Arial MT"/>
                <a:cs typeface="Arial MT"/>
              </a:rPr>
              <a:t> </a:t>
            </a:r>
            <a:r>
              <a:rPr sz="2118" dirty="0">
                <a:latin typeface="Arial MT"/>
                <a:cs typeface="Arial MT"/>
              </a:rPr>
              <a:t>is </a:t>
            </a:r>
            <a:r>
              <a:rPr sz="2118" spc="-9" dirty="0">
                <a:latin typeface="Arial MT"/>
                <a:cs typeface="Arial MT"/>
              </a:rPr>
              <a:t>at</a:t>
            </a:r>
            <a:r>
              <a:rPr sz="2118" dirty="0">
                <a:latin typeface="Arial MT"/>
                <a:cs typeface="Arial MT"/>
              </a:rPr>
              <a:t> </a:t>
            </a:r>
            <a:r>
              <a:rPr sz="2118" spc="4" dirty="0">
                <a:latin typeface="Arial MT"/>
                <a:cs typeface="Arial MT"/>
              </a:rPr>
              <a:t>the</a:t>
            </a:r>
            <a:r>
              <a:rPr sz="2118" spc="-13" dirty="0">
                <a:latin typeface="Arial MT"/>
                <a:cs typeface="Arial MT"/>
              </a:rPr>
              <a:t> </a:t>
            </a:r>
            <a:r>
              <a:rPr sz="2118" dirty="0">
                <a:latin typeface="Arial MT"/>
                <a:cs typeface="Arial MT"/>
              </a:rPr>
              <a:t>beginning</a:t>
            </a:r>
            <a:r>
              <a:rPr sz="2118" spc="-13" dirty="0">
                <a:latin typeface="Arial MT"/>
                <a:cs typeface="Arial MT"/>
              </a:rPr>
              <a:t> </a:t>
            </a:r>
            <a:r>
              <a:rPr sz="2118" dirty="0">
                <a:latin typeface="Arial MT"/>
                <a:cs typeface="Arial MT"/>
              </a:rPr>
              <a:t>of</a:t>
            </a:r>
            <a:r>
              <a:rPr sz="2118" spc="26" dirty="0">
                <a:latin typeface="Arial MT"/>
                <a:cs typeface="Arial MT"/>
              </a:rPr>
              <a:t> </a:t>
            </a:r>
            <a:r>
              <a:rPr sz="2118" spc="-4" dirty="0">
                <a:latin typeface="Arial MT"/>
                <a:cs typeface="Arial MT"/>
              </a:rPr>
              <a:t>the</a:t>
            </a:r>
            <a:r>
              <a:rPr sz="2118" dirty="0">
                <a:latin typeface="Arial MT"/>
                <a:cs typeface="Arial MT"/>
              </a:rPr>
              <a:t> list,</a:t>
            </a:r>
            <a:endParaRPr sz="2118">
              <a:latin typeface="Arial MT"/>
              <a:cs typeface="Arial MT"/>
            </a:endParaRPr>
          </a:p>
          <a:p>
            <a:pPr marL="11206">
              <a:spcBef>
                <a:spcPts val="2131"/>
              </a:spcBef>
            </a:pPr>
            <a:r>
              <a:rPr sz="2118" spc="-4" dirty="0">
                <a:solidFill>
                  <a:srgbClr val="7E0021"/>
                </a:solidFill>
                <a:latin typeface="Arial MT"/>
                <a:cs typeface="Arial MT"/>
              </a:rPr>
              <a:t>public</a:t>
            </a:r>
            <a:r>
              <a:rPr sz="2118" spc="-18" dirty="0">
                <a:solidFill>
                  <a:srgbClr val="7E0021"/>
                </a:solidFill>
                <a:latin typeface="Arial MT"/>
                <a:cs typeface="Arial MT"/>
              </a:rPr>
              <a:t> </a:t>
            </a:r>
            <a:r>
              <a:rPr sz="2118" spc="-4" dirty="0">
                <a:solidFill>
                  <a:srgbClr val="7E0021"/>
                </a:solidFill>
                <a:latin typeface="Arial MT"/>
                <a:cs typeface="Arial MT"/>
              </a:rPr>
              <a:t>int</a:t>
            </a:r>
            <a:r>
              <a:rPr sz="2118" spc="-13" dirty="0">
                <a:solidFill>
                  <a:srgbClr val="7E0021"/>
                </a:solidFill>
                <a:latin typeface="Arial MT"/>
                <a:cs typeface="Arial MT"/>
              </a:rPr>
              <a:t> </a:t>
            </a:r>
            <a:r>
              <a:rPr sz="2118" dirty="0">
                <a:solidFill>
                  <a:srgbClr val="7E0021"/>
                </a:solidFill>
                <a:latin typeface="Arial MT"/>
                <a:cs typeface="Arial MT"/>
              </a:rPr>
              <a:t>previousIndex();</a:t>
            </a:r>
            <a:endParaRPr sz="2118">
              <a:latin typeface="Arial MT"/>
              <a:cs typeface="Arial M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8879" y="304800"/>
            <a:ext cx="5558118" cy="688424"/>
          </a:xfrm>
          <a:prstGeom prst="rect">
            <a:avLst/>
          </a:prstGeom>
        </p:spPr>
        <p:txBody>
          <a:bodyPr vert="horz" wrap="square" lIns="0" tIns="11206" rIns="0" bIns="0" rtlCol="0" anchor="ctr">
            <a:spAutoFit/>
          </a:bodyPr>
          <a:lstStyle/>
          <a:p>
            <a:pPr marL="11206">
              <a:spcBef>
                <a:spcPts val="88"/>
              </a:spcBef>
            </a:pPr>
            <a:r>
              <a:rPr dirty="0"/>
              <a:t>3.</a:t>
            </a:r>
            <a:r>
              <a:rPr spc="-26" dirty="0"/>
              <a:t> </a:t>
            </a:r>
            <a:r>
              <a:rPr spc="-4" dirty="0"/>
              <a:t>Other</a:t>
            </a:r>
            <a:r>
              <a:rPr spc="-26" dirty="0"/>
              <a:t> </a:t>
            </a:r>
            <a:r>
              <a:rPr spc="-4" dirty="0"/>
              <a:t>Methods</a:t>
            </a:r>
          </a:p>
        </p:txBody>
      </p:sp>
      <p:sp>
        <p:nvSpPr>
          <p:cNvPr id="3" name="object 3"/>
          <p:cNvSpPr txBox="1">
            <a:spLocks noGrp="1"/>
          </p:cNvSpPr>
          <p:nvPr>
            <p:ph type="body" idx="1"/>
          </p:nvPr>
        </p:nvSpPr>
        <p:spPr>
          <a:xfrm>
            <a:off x="381000" y="1027471"/>
            <a:ext cx="8610600" cy="5183168"/>
          </a:xfrm>
          <a:prstGeom prst="rect">
            <a:avLst/>
          </a:prstGeom>
        </p:spPr>
        <p:txBody>
          <a:bodyPr vert="horz" wrap="square" lIns="0" tIns="40341" rIns="0" bIns="0" rtlCol="0">
            <a:spAutoFit/>
          </a:bodyPr>
          <a:lstStyle/>
          <a:p>
            <a:pPr marL="11206" marR="4483">
              <a:spcBef>
                <a:spcPts val="318"/>
              </a:spcBef>
              <a:buAutoNum type="arabicPlain"/>
              <a:tabLst>
                <a:tab pos="234776" algn="l"/>
              </a:tabLst>
            </a:pPr>
            <a:r>
              <a:rPr sz="2800" dirty="0"/>
              <a:t>remove():</a:t>
            </a:r>
            <a:r>
              <a:rPr sz="2800" spc="-4" dirty="0"/>
              <a:t> </a:t>
            </a:r>
            <a:r>
              <a:rPr sz="2800" dirty="0"/>
              <a:t>Same</a:t>
            </a:r>
            <a:r>
              <a:rPr sz="2800" spc="-13" dirty="0"/>
              <a:t> </a:t>
            </a:r>
            <a:r>
              <a:rPr sz="2800" dirty="0"/>
              <a:t>as remove() method of</a:t>
            </a:r>
            <a:r>
              <a:rPr sz="2800" spc="26" dirty="0"/>
              <a:t> </a:t>
            </a:r>
            <a:r>
              <a:rPr sz="2800" spc="-13" dirty="0"/>
              <a:t>Iterator.</a:t>
            </a:r>
            <a:r>
              <a:rPr sz="2800" spc="-4" dirty="0"/>
              <a:t> </a:t>
            </a:r>
            <a:r>
              <a:rPr sz="2800" dirty="0"/>
              <a:t>Removes </a:t>
            </a:r>
            <a:r>
              <a:rPr sz="2800" spc="4" dirty="0"/>
              <a:t>the</a:t>
            </a:r>
            <a:r>
              <a:rPr sz="2800" spc="-13" dirty="0"/>
              <a:t> </a:t>
            </a:r>
            <a:r>
              <a:rPr sz="2800" dirty="0"/>
              <a:t>next </a:t>
            </a:r>
            <a:r>
              <a:rPr sz="2800" spc="-574" dirty="0"/>
              <a:t> </a:t>
            </a:r>
            <a:r>
              <a:rPr sz="2800" dirty="0"/>
              <a:t>element</a:t>
            </a:r>
            <a:r>
              <a:rPr sz="2800" spc="-4" dirty="0"/>
              <a:t> </a:t>
            </a:r>
            <a:r>
              <a:rPr sz="2800" dirty="0"/>
              <a:t>in the </a:t>
            </a:r>
            <a:r>
              <a:rPr sz="2800" spc="-4" dirty="0"/>
              <a:t>iteration.</a:t>
            </a:r>
          </a:p>
          <a:p>
            <a:pPr marL="11206">
              <a:spcBef>
                <a:spcPts val="2127"/>
              </a:spcBef>
            </a:pPr>
            <a:r>
              <a:rPr sz="2800" spc="-4" dirty="0">
                <a:solidFill>
                  <a:srgbClr val="569C1C"/>
                </a:solidFill>
              </a:rPr>
              <a:t>public</a:t>
            </a:r>
            <a:r>
              <a:rPr sz="2800" spc="-9" dirty="0">
                <a:solidFill>
                  <a:srgbClr val="569C1C"/>
                </a:solidFill>
              </a:rPr>
              <a:t> </a:t>
            </a:r>
            <a:r>
              <a:rPr sz="2800" spc="-4" dirty="0">
                <a:solidFill>
                  <a:srgbClr val="569C1C"/>
                </a:solidFill>
              </a:rPr>
              <a:t>void</a:t>
            </a:r>
            <a:r>
              <a:rPr sz="2800" spc="-9" dirty="0">
                <a:solidFill>
                  <a:srgbClr val="569C1C"/>
                </a:solidFill>
              </a:rPr>
              <a:t> </a:t>
            </a:r>
            <a:r>
              <a:rPr sz="2800" dirty="0">
                <a:solidFill>
                  <a:srgbClr val="569C1C"/>
                </a:solidFill>
              </a:rPr>
              <a:t>remove();</a:t>
            </a:r>
          </a:p>
          <a:p>
            <a:pPr marL="11206" marR="437612">
              <a:spcBef>
                <a:spcPts val="137"/>
              </a:spcBef>
              <a:buAutoNum type="arabicPlain" startAt="2"/>
              <a:tabLst>
                <a:tab pos="234776" algn="l"/>
              </a:tabLst>
            </a:pPr>
            <a:r>
              <a:rPr sz="2800" dirty="0"/>
              <a:t>set(Object obj): Replaces</a:t>
            </a:r>
            <a:r>
              <a:rPr sz="2800" spc="4" dirty="0"/>
              <a:t> </a:t>
            </a:r>
            <a:r>
              <a:rPr sz="2800" dirty="0"/>
              <a:t>the last element</a:t>
            </a:r>
            <a:r>
              <a:rPr sz="2800" spc="4" dirty="0"/>
              <a:t> </a:t>
            </a:r>
            <a:r>
              <a:rPr sz="2800" dirty="0"/>
              <a:t>returned by next() or </a:t>
            </a:r>
            <a:r>
              <a:rPr sz="2800" spc="-578" dirty="0"/>
              <a:t> </a:t>
            </a:r>
            <a:r>
              <a:rPr sz="2800" dirty="0"/>
              <a:t>previous()</a:t>
            </a:r>
            <a:r>
              <a:rPr sz="2800" spc="-4" dirty="0"/>
              <a:t> </a:t>
            </a:r>
            <a:r>
              <a:rPr sz="2800" dirty="0"/>
              <a:t>with</a:t>
            </a:r>
            <a:r>
              <a:rPr sz="2800" spc="-13" dirty="0"/>
              <a:t> </a:t>
            </a:r>
            <a:r>
              <a:rPr sz="2800" dirty="0"/>
              <a:t>the specified</a:t>
            </a:r>
            <a:r>
              <a:rPr sz="2800" spc="-18" dirty="0"/>
              <a:t> </a:t>
            </a:r>
            <a:r>
              <a:rPr sz="2800" dirty="0"/>
              <a:t>element.</a:t>
            </a:r>
          </a:p>
          <a:p>
            <a:pPr marL="11206">
              <a:spcBef>
                <a:spcPts val="2127"/>
              </a:spcBef>
            </a:pPr>
            <a:r>
              <a:rPr sz="2800" spc="-4" dirty="0">
                <a:solidFill>
                  <a:srgbClr val="569C1C"/>
                </a:solidFill>
              </a:rPr>
              <a:t>public void </a:t>
            </a:r>
            <a:r>
              <a:rPr sz="2800" dirty="0">
                <a:solidFill>
                  <a:srgbClr val="569C1C"/>
                </a:solidFill>
              </a:rPr>
              <a:t>set(Object</a:t>
            </a:r>
            <a:r>
              <a:rPr sz="2800" spc="-4" dirty="0">
                <a:solidFill>
                  <a:srgbClr val="569C1C"/>
                </a:solidFill>
              </a:rPr>
              <a:t> </a:t>
            </a:r>
            <a:r>
              <a:rPr sz="2800" dirty="0">
                <a:solidFill>
                  <a:srgbClr val="569C1C"/>
                </a:solidFill>
              </a:rPr>
              <a:t>obj);</a:t>
            </a:r>
          </a:p>
          <a:p>
            <a:pPr marL="11206" marR="419683">
              <a:spcBef>
                <a:spcPts val="137"/>
              </a:spcBef>
              <a:buAutoNum type="arabicPlain" startAt="3"/>
              <a:tabLst>
                <a:tab pos="234776" algn="l"/>
              </a:tabLst>
            </a:pPr>
            <a:r>
              <a:rPr sz="2800" dirty="0"/>
              <a:t>add(Object obj):</a:t>
            </a:r>
            <a:r>
              <a:rPr sz="2800" spc="4" dirty="0"/>
              <a:t> </a:t>
            </a:r>
            <a:r>
              <a:rPr sz="2800" dirty="0"/>
              <a:t>Inserts</a:t>
            </a:r>
            <a:r>
              <a:rPr sz="2800" spc="4" dirty="0"/>
              <a:t> </a:t>
            </a:r>
            <a:r>
              <a:rPr sz="2800" dirty="0"/>
              <a:t>the</a:t>
            </a:r>
            <a:r>
              <a:rPr sz="2800" spc="4" dirty="0"/>
              <a:t> </a:t>
            </a:r>
            <a:r>
              <a:rPr sz="2800" dirty="0"/>
              <a:t>specified</a:t>
            </a:r>
            <a:r>
              <a:rPr sz="2800" spc="4" dirty="0"/>
              <a:t> </a:t>
            </a:r>
            <a:r>
              <a:rPr sz="2800" dirty="0"/>
              <a:t>element</a:t>
            </a:r>
            <a:r>
              <a:rPr sz="2800" spc="4" dirty="0"/>
              <a:t> </a:t>
            </a:r>
            <a:r>
              <a:rPr sz="2800" dirty="0"/>
              <a:t>into</a:t>
            </a:r>
            <a:r>
              <a:rPr sz="2800" spc="4" dirty="0"/>
              <a:t> </a:t>
            </a:r>
            <a:r>
              <a:rPr sz="2800" dirty="0"/>
              <a:t>the</a:t>
            </a:r>
            <a:r>
              <a:rPr sz="2800" spc="4" dirty="0"/>
              <a:t> </a:t>
            </a:r>
            <a:r>
              <a:rPr sz="2800" spc="-4" dirty="0"/>
              <a:t>list</a:t>
            </a:r>
            <a:r>
              <a:rPr sz="2800" spc="31" dirty="0"/>
              <a:t> </a:t>
            </a:r>
            <a:r>
              <a:rPr sz="2800" spc="-9" dirty="0"/>
              <a:t>at</a:t>
            </a:r>
            <a:r>
              <a:rPr sz="2800" dirty="0"/>
              <a:t> the </a:t>
            </a:r>
            <a:r>
              <a:rPr sz="2800" spc="-574" dirty="0"/>
              <a:t> </a:t>
            </a:r>
            <a:r>
              <a:rPr sz="2800" spc="-4" dirty="0"/>
              <a:t>position</a:t>
            </a:r>
            <a:r>
              <a:rPr sz="2800" dirty="0"/>
              <a:t> before</a:t>
            </a:r>
            <a:r>
              <a:rPr sz="2800" spc="-13" dirty="0"/>
              <a:t> </a:t>
            </a:r>
            <a:r>
              <a:rPr sz="2800" dirty="0"/>
              <a:t>the element</a:t>
            </a:r>
            <a:r>
              <a:rPr sz="2800" spc="31" dirty="0"/>
              <a:t> </a:t>
            </a:r>
            <a:r>
              <a:rPr sz="2800" spc="-4" dirty="0"/>
              <a:t>that</a:t>
            </a:r>
            <a:r>
              <a:rPr sz="2800" dirty="0"/>
              <a:t> would</a:t>
            </a:r>
            <a:r>
              <a:rPr sz="2800" spc="-13" dirty="0"/>
              <a:t> </a:t>
            </a:r>
            <a:r>
              <a:rPr sz="2800" dirty="0"/>
              <a:t>be returned</a:t>
            </a:r>
            <a:r>
              <a:rPr sz="2800" spc="-9" dirty="0"/>
              <a:t> </a:t>
            </a:r>
            <a:r>
              <a:rPr sz="2800" dirty="0"/>
              <a:t>by</a:t>
            </a:r>
            <a:r>
              <a:rPr sz="2800" spc="26" dirty="0"/>
              <a:t> </a:t>
            </a:r>
            <a:r>
              <a:rPr sz="2800" spc="-4" dirty="0"/>
              <a:t>next()</a:t>
            </a:r>
          </a:p>
          <a:p>
            <a:pPr marL="11206">
              <a:spcBef>
                <a:spcPts val="2131"/>
              </a:spcBef>
            </a:pPr>
            <a:r>
              <a:rPr sz="2800" spc="-4" dirty="0">
                <a:solidFill>
                  <a:srgbClr val="569C1C"/>
                </a:solidFill>
              </a:rPr>
              <a:t>public</a:t>
            </a:r>
            <a:r>
              <a:rPr sz="2800" spc="-9" dirty="0">
                <a:solidFill>
                  <a:srgbClr val="569C1C"/>
                </a:solidFill>
              </a:rPr>
              <a:t> </a:t>
            </a:r>
            <a:r>
              <a:rPr sz="2800" spc="-4" dirty="0">
                <a:solidFill>
                  <a:srgbClr val="569C1C"/>
                </a:solidFill>
              </a:rPr>
              <a:t>void </a:t>
            </a:r>
            <a:r>
              <a:rPr sz="2800" dirty="0">
                <a:solidFill>
                  <a:srgbClr val="569C1C"/>
                </a:solidFill>
              </a:rPr>
              <a:t>add(Object</a:t>
            </a:r>
            <a:r>
              <a:rPr sz="2800" spc="-9" dirty="0">
                <a:solidFill>
                  <a:srgbClr val="569C1C"/>
                </a:solidFill>
              </a:rPr>
              <a:t> </a:t>
            </a:r>
            <a:r>
              <a:rPr sz="2800" dirty="0">
                <a:solidFill>
                  <a:srgbClr val="569C1C"/>
                </a:solidFill>
              </a:rPr>
              <a:t>obj);</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471" y="0"/>
            <a:ext cx="8875059" cy="667108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CAF0-0881-7FC2-C61B-394EF32C3353}"/>
              </a:ext>
            </a:extLst>
          </p:cNvPr>
          <p:cNvSpPr>
            <a:spLocks noGrp="1"/>
          </p:cNvSpPr>
          <p:nvPr>
            <p:ph type="title"/>
          </p:nvPr>
        </p:nvSpPr>
        <p:spPr>
          <a:xfrm>
            <a:off x="457200" y="274638"/>
            <a:ext cx="2667000" cy="868362"/>
          </a:xfrm>
        </p:spPr>
        <p:txBody>
          <a:bodyPr>
            <a:normAutofit/>
          </a:bodyPr>
          <a:lstStyle/>
          <a:p>
            <a:pPr algn="l"/>
            <a:r>
              <a:rPr lang="en-IN" sz="3200" b="1" u="sng" dirty="0"/>
              <a:t>Stacks:</a:t>
            </a:r>
          </a:p>
        </p:txBody>
      </p:sp>
      <p:sp>
        <p:nvSpPr>
          <p:cNvPr id="3" name="Content Placeholder 2">
            <a:extLst>
              <a:ext uri="{FF2B5EF4-FFF2-40B4-BE49-F238E27FC236}">
                <a16:creationId xmlns:a16="http://schemas.microsoft.com/office/drawing/2014/main" id="{830BBE6B-BC07-430B-1A75-A843F70BC2C3}"/>
              </a:ext>
            </a:extLst>
          </p:cNvPr>
          <p:cNvSpPr>
            <a:spLocks noGrp="1"/>
          </p:cNvSpPr>
          <p:nvPr>
            <p:ph idx="1"/>
          </p:nvPr>
        </p:nvSpPr>
        <p:spPr>
          <a:xfrm>
            <a:off x="457200" y="1141260"/>
            <a:ext cx="8229600" cy="4525963"/>
          </a:xfrm>
        </p:spPr>
        <p:txBody>
          <a:bodyPr>
            <a:normAutofit/>
          </a:bodyPr>
          <a:lstStyle/>
          <a:p>
            <a:r>
              <a:rPr lang="en-IN" sz="2800" b="0" i="0" dirty="0">
                <a:solidFill>
                  <a:srgbClr val="0D0D0D"/>
                </a:solidFill>
                <a:effectLst/>
                <a:highlight>
                  <a:srgbClr val="FFFFFF"/>
                </a:highlight>
              </a:rPr>
              <a:t>A stack is a data structure that follows the </a:t>
            </a:r>
            <a:r>
              <a:rPr lang="en-IN" sz="2800" b="1" i="0" dirty="0">
                <a:solidFill>
                  <a:srgbClr val="0D0D0D"/>
                </a:solidFill>
                <a:effectLst/>
                <a:highlight>
                  <a:srgbClr val="FFFFFF"/>
                </a:highlight>
              </a:rPr>
              <a:t>Last-In, First-Out (LIFO) </a:t>
            </a:r>
            <a:r>
              <a:rPr lang="en-IN" sz="2800" b="0" i="0" dirty="0">
                <a:solidFill>
                  <a:srgbClr val="0D0D0D"/>
                </a:solidFill>
                <a:effectLst/>
                <a:highlight>
                  <a:srgbClr val="FFFFFF"/>
                </a:highlight>
              </a:rPr>
              <a:t>principle.</a:t>
            </a:r>
          </a:p>
          <a:p>
            <a:r>
              <a:rPr lang="en-IN" sz="2800" b="0" i="0" dirty="0">
                <a:solidFill>
                  <a:srgbClr val="0D0D0D"/>
                </a:solidFill>
                <a:effectLst/>
                <a:highlight>
                  <a:srgbClr val="FFFFFF"/>
                </a:highlight>
              </a:rPr>
              <a:t>Elements are inserted and removed from the top of the stack.</a:t>
            </a:r>
          </a:p>
          <a:p>
            <a:r>
              <a:rPr lang="en-IN" sz="2800" b="0" i="0" dirty="0">
                <a:solidFill>
                  <a:srgbClr val="0D0D0D"/>
                </a:solidFill>
                <a:effectLst/>
                <a:highlight>
                  <a:srgbClr val="FFFFFF"/>
                </a:highlight>
              </a:rPr>
              <a:t> The fundamental operations are "push" to add an item to the top of the stack and "pop" to remove the top item. </a:t>
            </a:r>
          </a:p>
          <a:p>
            <a:r>
              <a:rPr lang="en-IN" sz="2800" b="0" i="0" dirty="0">
                <a:solidFill>
                  <a:srgbClr val="0D0D0D"/>
                </a:solidFill>
                <a:effectLst/>
                <a:highlight>
                  <a:srgbClr val="FFFFFF"/>
                </a:highlight>
              </a:rPr>
              <a:t>Stacks find applications in various programming tasks, including function calls, expression parsing,.</a:t>
            </a:r>
            <a:endParaRPr lang="en-IN" sz="2800" dirty="0"/>
          </a:p>
        </p:txBody>
      </p:sp>
      <p:sp>
        <p:nvSpPr>
          <p:cNvPr id="4" name="Footer Placeholder 3">
            <a:extLst>
              <a:ext uri="{FF2B5EF4-FFF2-40B4-BE49-F238E27FC236}">
                <a16:creationId xmlns:a16="http://schemas.microsoft.com/office/drawing/2014/main" id="{6D6C11BF-F507-0D8E-5BA7-B0D424B370CE}"/>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387263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2E3-2960-16B1-9882-6D63E4FD6F88}"/>
              </a:ext>
            </a:extLst>
          </p:cNvPr>
          <p:cNvSpPr>
            <a:spLocks noGrp="1"/>
          </p:cNvSpPr>
          <p:nvPr>
            <p:ph type="title"/>
          </p:nvPr>
        </p:nvSpPr>
        <p:spPr>
          <a:xfrm>
            <a:off x="457200" y="274638"/>
            <a:ext cx="2971800" cy="1143000"/>
          </a:xfrm>
        </p:spPr>
        <p:txBody>
          <a:bodyPr>
            <a:normAutofit fontScale="90000"/>
          </a:bodyPr>
          <a:lstStyle/>
          <a:p>
            <a:r>
              <a:rPr lang="en-IN" b="1" u="sng" dirty="0"/>
              <a:t>Autoboxing:</a:t>
            </a:r>
          </a:p>
        </p:txBody>
      </p:sp>
      <p:sp>
        <p:nvSpPr>
          <p:cNvPr id="3" name="Content Placeholder 2">
            <a:extLst>
              <a:ext uri="{FF2B5EF4-FFF2-40B4-BE49-F238E27FC236}">
                <a16:creationId xmlns:a16="http://schemas.microsoft.com/office/drawing/2014/main" id="{6648D917-8A19-8DD1-283E-4E784124F070}"/>
              </a:ext>
            </a:extLst>
          </p:cNvPr>
          <p:cNvSpPr>
            <a:spLocks noGrp="1"/>
          </p:cNvSpPr>
          <p:nvPr>
            <p:ph idx="1"/>
          </p:nvPr>
        </p:nvSpPr>
        <p:spPr>
          <a:xfrm>
            <a:off x="457200" y="1219200"/>
            <a:ext cx="8229600" cy="4906963"/>
          </a:xfrm>
        </p:spPr>
        <p:txBody>
          <a:bodyPr>
            <a:noAutofit/>
          </a:bodyPr>
          <a:lstStyle/>
          <a:p>
            <a:r>
              <a:rPr lang="en-IN" sz="2800" dirty="0"/>
              <a:t>Autoboxing is when the Java compiler performs the automatic conversion of the primitive data types to the object of their corresponding wrapper classes.</a:t>
            </a:r>
          </a:p>
          <a:p>
            <a:r>
              <a:rPr lang="en-IN" sz="2800" dirty="0"/>
              <a:t> For example, converting an int to Integer, a double to Double, etc. </a:t>
            </a:r>
          </a:p>
          <a:p>
            <a:r>
              <a:rPr lang="en-IN" sz="2800" dirty="0"/>
              <a:t>The Java compiler applies autoboxing when a primitive value is: Passed as a parameter to a method that expects an object of the corresponding wrapper class.</a:t>
            </a:r>
          </a:p>
          <a:p>
            <a:r>
              <a:rPr lang="en-IN" sz="2800" dirty="0"/>
              <a:t> Assigned to a variable of the corresponding wrapper class</a:t>
            </a:r>
          </a:p>
        </p:txBody>
      </p:sp>
      <p:sp>
        <p:nvSpPr>
          <p:cNvPr id="4" name="Footer Placeholder 3">
            <a:extLst>
              <a:ext uri="{FF2B5EF4-FFF2-40B4-BE49-F238E27FC236}">
                <a16:creationId xmlns:a16="http://schemas.microsoft.com/office/drawing/2014/main" id="{7D7E610B-F6BA-9FFA-DCFF-4FFDA94067CF}"/>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470165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CAF0-0881-7FC2-C61B-394EF32C3353}"/>
              </a:ext>
            </a:extLst>
          </p:cNvPr>
          <p:cNvSpPr>
            <a:spLocks noGrp="1"/>
          </p:cNvSpPr>
          <p:nvPr>
            <p:ph type="title"/>
          </p:nvPr>
        </p:nvSpPr>
        <p:spPr>
          <a:xfrm>
            <a:off x="457200" y="274638"/>
            <a:ext cx="4800600" cy="868362"/>
          </a:xfrm>
        </p:spPr>
        <p:txBody>
          <a:bodyPr>
            <a:noAutofit/>
          </a:bodyPr>
          <a:lstStyle/>
          <a:p>
            <a:pPr algn="l"/>
            <a:r>
              <a:rPr lang="en-IN" sz="3200" b="1" dirty="0"/>
              <a:t>Stack Abstract Data Type</a:t>
            </a:r>
            <a:endParaRPr lang="en-IN" sz="3200" b="1" u="sng" dirty="0"/>
          </a:p>
        </p:txBody>
      </p:sp>
      <p:pic>
        <p:nvPicPr>
          <p:cNvPr id="6" name="Content Placeholder 5">
            <a:extLst>
              <a:ext uri="{FF2B5EF4-FFF2-40B4-BE49-F238E27FC236}">
                <a16:creationId xmlns:a16="http://schemas.microsoft.com/office/drawing/2014/main" id="{9F0D6196-FDEE-69D0-30D1-ABDEB16C0CA3}"/>
              </a:ext>
            </a:extLst>
          </p:cNvPr>
          <p:cNvPicPr>
            <a:picLocks noGrp="1" noChangeAspect="1"/>
          </p:cNvPicPr>
          <p:nvPr>
            <p:ph idx="1"/>
          </p:nvPr>
        </p:nvPicPr>
        <p:blipFill>
          <a:blip r:embed="rId2"/>
          <a:stretch>
            <a:fillRect/>
          </a:stretch>
        </p:blipFill>
        <p:spPr>
          <a:xfrm>
            <a:off x="-11987" y="1124164"/>
            <a:ext cx="8996768" cy="3429000"/>
          </a:xfrm>
        </p:spPr>
      </p:pic>
      <p:sp>
        <p:nvSpPr>
          <p:cNvPr id="4" name="Footer Placeholder 3">
            <a:extLst>
              <a:ext uri="{FF2B5EF4-FFF2-40B4-BE49-F238E27FC236}">
                <a16:creationId xmlns:a16="http://schemas.microsoft.com/office/drawing/2014/main" id="{6D6C11BF-F507-0D8E-5BA7-B0D424B370CE}"/>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17615834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C748FA-6A8C-D358-FA65-E7F8F40FD650}"/>
              </a:ext>
            </a:extLst>
          </p:cNvPr>
          <p:cNvPicPr>
            <a:picLocks noGrp="1" noChangeAspect="1"/>
          </p:cNvPicPr>
          <p:nvPr>
            <p:ph idx="1"/>
          </p:nvPr>
        </p:nvPicPr>
        <p:blipFill>
          <a:blip r:embed="rId2"/>
          <a:stretch>
            <a:fillRect/>
          </a:stretch>
        </p:blipFill>
        <p:spPr>
          <a:xfrm>
            <a:off x="304800" y="444357"/>
            <a:ext cx="5260445" cy="6094555"/>
          </a:xfrm>
        </p:spPr>
      </p:pic>
      <p:sp>
        <p:nvSpPr>
          <p:cNvPr id="4" name="Footer Placeholder 3">
            <a:extLst>
              <a:ext uri="{FF2B5EF4-FFF2-40B4-BE49-F238E27FC236}">
                <a16:creationId xmlns:a16="http://schemas.microsoft.com/office/drawing/2014/main" id="{985DE457-AEB7-FF50-0847-BF5FB3618727}"/>
              </a:ext>
            </a:extLst>
          </p:cNvPr>
          <p:cNvSpPr>
            <a:spLocks noGrp="1"/>
          </p:cNvSpPr>
          <p:nvPr>
            <p:ph type="ftr" sz="quarter" idx="11"/>
          </p:nvPr>
        </p:nvSpPr>
        <p:spPr/>
        <p:txBody>
          <a:bodyPr/>
          <a:lstStyle/>
          <a:p>
            <a:r>
              <a:rPr lang="en-US"/>
              <a:t>ADS-JAVA</a:t>
            </a:r>
          </a:p>
        </p:txBody>
      </p:sp>
      <p:pic>
        <p:nvPicPr>
          <p:cNvPr id="8" name="Picture 7">
            <a:extLst>
              <a:ext uri="{FF2B5EF4-FFF2-40B4-BE49-F238E27FC236}">
                <a16:creationId xmlns:a16="http://schemas.microsoft.com/office/drawing/2014/main" id="{02E4F13E-3FB0-1391-69EB-D9099BFB6D23}"/>
              </a:ext>
            </a:extLst>
          </p:cNvPr>
          <p:cNvPicPr>
            <a:picLocks noChangeAspect="1"/>
          </p:cNvPicPr>
          <p:nvPr/>
        </p:nvPicPr>
        <p:blipFill rotWithShape="1">
          <a:blip r:embed="rId3"/>
          <a:srcRect l="9529" t="3071" r="2800" b="-3071"/>
          <a:stretch/>
        </p:blipFill>
        <p:spPr>
          <a:xfrm>
            <a:off x="5565245" y="2855486"/>
            <a:ext cx="3505200" cy="2481172"/>
          </a:xfrm>
          <a:prstGeom prst="rect">
            <a:avLst/>
          </a:prstGeom>
        </p:spPr>
      </p:pic>
      <p:sp>
        <p:nvSpPr>
          <p:cNvPr id="9" name="TextBox 8">
            <a:extLst>
              <a:ext uri="{FF2B5EF4-FFF2-40B4-BE49-F238E27FC236}">
                <a16:creationId xmlns:a16="http://schemas.microsoft.com/office/drawing/2014/main" id="{FC645969-59E2-08E9-B92D-F9799D2D5707}"/>
              </a:ext>
            </a:extLst>
          </p:cNvPr>
          <p:cNvSpPr txBox="1"/>
          <p:nvPr/>
        </p:nvSpPr>
        <p:spPr>
          <a:xfrm>
            <a:off x="5788555" y="2209155"/>
            <a:ext cx="3050645" cy="646331"/>
          </a:xfrm>
          <a:prstGeom prst="rect">
            <a:avLst/>
          </a:prstGeom>
          <a:noFill/>
        </p:spPr>
        <p:txBody>
          <a:bodyPr wrap="square" rtlCol="0">
            <a:spAutoFit/>
          </a:bodyPr>
          <a:lstStyle/>
          <a:p>
            <a:r>
              <a:rPr lang="en-IN" b="1" u="sng" dirty="0"/>
              <a:t>TIME COMPLEXITY IN STACK USING ARRAYS.</a:t>
            </a:r>
          </a:p>
        </p:txBody>
      </p:sp>
    </p:spTree>
    <p:extLst>
      <p:ext uri="{BB962C8B-B14F-4D97-AF65-F5344CB8AC3E}">
        <p14:creationId xmlns:p14="http://schemas.microsoft.com/office/powerpoint/2010/main" val="2880630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EF65-DE37-9756-35A0-F824752F6D7A}"/>
              </a:ext>
            </a:extLst>
          </p:cNvPr>
          <p:cNvSpPr>
            <a:spLocks noGrp="1"/>
          </p:cNvSpPr>
          <p:nvPr>
            <p:ph type="title"/>
          </p:nvPr>
        </p:nvSpPr>
        <p:spPr>
          <a:xfrm>
            <a:off x="381000" y="388936"/>
            <a:ext cx="5181600" cy="685801"/>
          </a:xfrm>
        </p:spPr>
        <p:txBody>
          <a:bodyPr>
            <a:normAutofit/>
          </a:bodyPr>
          <a:lstStyle/>
          <a:p>
            <a:pPr algn="l"/>
            <a:r>
              <a:rPr lang="en-IN" sz="3200" b="1" u="sng" dirty="0"/>
              <a:t>Applications of Stack:</a:t>
            </a:r>
          </a:p>
        </p:txBody>
      </p:sp>
      <p:sp>
        <p:nvSpPr>
          <p:cNvPr id="4" name="Footer Placeholder 3">
            <a:extLst>
              <a:ext uri="{FF2B5EF4-FFF2-40B4-BE49-F238E27FC236}">
                <a16:creationId xmlns:a16="http://schemas.microsoft.com/office/drawing/2014/main" id="{5B710A89-AC86-F5E9-DBA7-AA020C761237}"/>
              </a:ext>
            </a:extLst>
          </p:cNvPr>
          <p:cNvSpPr>
            <a:spLocks noGrp="1"/>
          </p:cNvSpPr>
          <p:nvPr>
            <p:ph type="ftr" sz="quarter" idx="11"/>
          </p:nvPr>
        </p:nvSpPr>
        <p:spPr/>
        <p:txBody>
          <a:bodyPr/>
          <a:lstStyle/>
          <a:p>
            <a:r>
              <a:rPr lang="en-US"/>
              <a:t>ADS-JAVA</a:t>
            </a:r>
          </a:p>
        </p:txBody>
      </p:sp>
      <p:pic>
        <p:nvPicPr>
          <p:cNvPr id="7170" name="Picture 2" descr="Applications of Stack in Data Structure - javatpoint">
            <a:extLst>
              <a:ext uri="{FF2B5EF4-FFF2-40B4-BE49-F238E27FC236}">
                <a16:creationId xmlns:a16="http://schemas.microsoft.com/office/drawing/2014/main" id="{C646FAE9-7D45-1186-2E32-5744C152EC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5" y="2214562"/>
            <a:ext cx="80962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16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B0F4B-5584-7021-253A-3DD289BAC871}"/>
              </a:ext>
            </a:extLst>
          </p:cNvPr>
          <p:cNvSpPr>
            <a:spLocks noGrp="1"/>
          </p:cNvSpPr>
          <p:nvPr>
            <p:ph idx="1"/>
          </p:nvPr>
        </p:nvSpPr>
        <p:spPr>
          <a:xfrm>
            <a:off x="457200" y="1417638"/>
            <a:ext cx="8534400" cy="4708525"/>
          </a:xfrm>
        </p:spPr>
        <p:txBody>
          <a:bodyPr>
            <a:normAutofit fontScale="92500" lnSpcReduction="20000"/>
          </a:bodyPr>
          <a:lstStyle/>
          <a:p>
            <a:pPr marL="355600" marR="256540" indent="-342900">
              <a:lnSpc>
                <a:spcPts val="2300"/>
              </a:lnSpc>
              <a:spcBef>
                <a:spcPts val="660"/>
              </a:spcBef>
              <a:buFont typeface="Arial MT"/>
              <a:buChar char="•"/>
              <a:tabLst>
                <a:tab pos="354965" algn="l"/>
                <a:tab pos="355600" algn="l"/>
              </a:tabLst>
            </a:pPr>
            <a:r>
              <a:rPr lang="en-IN" sz="3200" dirty="0">
                <a:latin typeface="Calibri"/>
                <a:cs typeface="Calibri"/>
              </a:rPr>
              <a:t>An </a:t>
            </a:r>
            <a:r>
              <a:rPr lang="en-IN" sz="3200" spc="-10" dirty="0">
                <a:latin typeface="Calibri"/>
                <a:cs typeface="Calibri"/>
              </a:rPr>
              <a:t>algebraic expression </a:t>
            </a:r>
            <a:r>
              <a:rPr lang="en-IN" sz="3200" dirty="0">
                <a:latin typeface="Calibri"/>
                <a:cs typeface="Calibri"/>
              </a:rPr>
              <a:t>is a </a:t>
            </a:r>
            <a:r>
              <a:rPr lang="en-IN" sz="3200" spc="-10" dirty="0">
                <a:latin typeface="Calibri"/>
                <a:cs typeface="Calibri"/>
              </a:rPr>
              <a:t>legal combination </a:t>
            </a:r>
            <a:r>
              <a:rPr lang="en-IN" sz="3200" spc="-5" dirty="0">
                <a:latin typeface="Calibri"/>
                <a:cs typeface="Calibri"/>
              </a:rPr>
              <a:t>of </a:t>
            </a:r>
            <a:r>
              <a:rPr lang="en-IN" sz="3200" spc="-10" dirty="0">
                <a:latin typeface="Calibri"/>
                <a:cs typeface="Calibri"/>
              </a:rPr>
              <a:t>operands </a:t>
            </a:r>
            <a:r>
              <a:rPr lang="en-IN" sz="3200" dirty="0">
                <a:latin typeface="Calibri"/>
                <a:cs typeface="Calibri"/>
              </a:rPr>
              <a:t>and </a:t>
            </a:r>
            <a:r>
              <a:rPr lang="en-IN" sz="3200" spc="-530" dirty="0">
                <a:latin typeface="Calibri"/>
                <a:cs typeface="Calibri"/>
              </a:rPr>
              <a:t> </a:t>
            </a:r>
            <a:r>
              <a:rPr lang="en-IN" sz="3200" dirty="0">
                <a:latin typeface="Calibri"/>
                <a:cs typeface="Calibri"/>
              </a:rPr>
              <a:t>the</a:t>
            </a:r>
            <a:r>
              <a:rPr lang="en-IN" sz="3200" spc="-15" dirty="0">
                <a:latin typeface="Calibri"/>
                <a:cs typeface="Calibri"/>
              </a:rPr>
              <a:t> </a:t>
            </a:r>
            <a:r>
              <a:rPr lang="en-IN" sz="3200" spc="-20" dirty="0">
                <a:latin typeface="Calibri"/>
                <a:cs typeface="Calibri"/>
              </a:rPr>
              <a:t>operators.</a:t>
            </a:r>
            <a:endParaRPr lang="en-IN" sz="3200" dirty="0">
              <a:latin typeface="Calibri"/>
              <a:cs typeface="Calibri"/>
            </a:endParaRPr>
          </a:p>
          <a:p>
            <a:pPr marL="355600" marR="203835" indent="-342900">
              <a:lnSpc>
                <a:spcPts val="2300"/>
              </a:lnSpc>
              <a:spcBef>
                <a:spcPts val="1450"/>
              </a:spcBef>
              <a:buFont typeface="Arial MT"/>
              <a:buChar char="•"/>
              <a:tabLst>
                <a:tab pos="354965" algn="l"/>
                <a:tab pos="355600" algn="l"/>
              </a:tabLst>
            </a:pPr>
            <a:r>
              <a:rPr lang="en-IN" sz="3200" spc="-10" dirty="0">
                <a:latin typeface="Calibri"/>
                <a:cs typeface="Calibri"/>
              </a:rPr>
              <a:t>Operand </a:t>
            </a:r>
            <a:r>
              <a:rPr lang="en-IN" sz="3200" dirty="0">
                <a:latin typeface="Calibri"/>
                <a:cs typeface="Calibri"/>
              </a:rPr>
              <a:t>is the </a:t>
            </a:r>
            <a:r>
              <a:rPr lang="en-IN" sz="3200" spc="-5" dirty="0">
                <a:latin typeface="Calibri"/>
                <a:cs typeface="Calibri"/>
              </a:rPr>
              <a:t>quantity (unit of </a:t>
            </a:r>
            <a:r>
              <a:rPr lang="en-IN" sz="3200" spc="-15" dirty="0">
                <a:latin typeface="Calibri"/>
                <a:cs typeface="Calibri"/>
              </a:rPr>
              <a:t>data) </a:t>
            </a:r>
            <a:r>
              <a:rPr lang="en-IN" sz="3200" spc="-5" dirty="0">
                <a:latin typeface="Calibri"/>
                <a:cs typeface="Calibri"/>
              </a:rPr>
              <a:t>on which </a:t>
            </a:r>
            <a:r>
              <a:rPr lang="en-IN" sz="3200" dirty="0">
                <a:latin typeface="Calibri"/>
                <a:cs typeface="Calibri"/>
              </a:rPr>
              <a:t>a </a:t>
            </a:r>
            <a:r>
              <a:rPr lang="en-IN" sz="3200" spc="-10" dirty="0">
                <a:latin typeface="Calibri"/>
                <a:cs typeface="Calibri"/>
              </a:rPr>
              <a:t>mathematical </a:t>
            </a:r>
            <a:r>
              <a:rPr lang="en-IN" sz="3200" spc="-530" dirty="0">
                <a:latin typeface="Calibri"/>
                <a:cs typeface="Calibri"/>
              </a:rPr>
              <a:t> </a:t>
            </a:r>
            <a:r>
              <a:rPr lang="en-IN" sz="3200" spc="-10" dirty="0">
                <a:latin typeface="Calibri"/>
                <a:cs typeface="Calibri"/>
              </a:rPr>
              <a:t>operation</a:t>
            </a:r>
            <a:r>
              <a:rPr lang="en-IN" sz="3200" spc="-25" dirty="0">
                <a:latin typeface="Calibri"/>
                <a:cs typeface="Calibri"/>
              </a:rPr>
              <a:t> </a:t>
            </a:r>
            <a:r>
              <a:rPr lang="en-IN" sz="3200" dirty="0">
                <a:latin typeface="Calibri"/>
                <a:cs typeface="Calibri"/>
              </a:rPr>
              <a:t>is </a:t>
            </a:r>
            <a:r>
              <a:rPr lang="en-IN" sz="3200" spc="-10" dirty="0">
                <a:latin typeface="Calibri"/>
                <a:cs typeface="Calibri"/>
              </a:rPr>
              <a:t>performed.</a:t>
            </a:r>
            <a:endParaRPr lang="en-IN" sz="3200" dirty="0">
              <a:latin typeface="Calibri"/>
              <a:cs typeface="Calibri"/>
            </a:endParaRPr>
          </a:p>
          <a:p>
            <a:pPr marL="355600" marR="74930" indent="-342900">
              <a:lnSpc>
                <a:spcPct val="80000"/>
              </a:lnSpc>
              <a:spcBef>
                <a:spcPts val="1465"/>
              </a:spcBef>
              <a:buFont typeface="Arial MT"/>
              <a:buChar char="•"/>
              <a:tabLst>
                <a:tab pos="354965" algn="l"/>
                <a:tab pos="355600" algn="l"/>
              </a:tabLst>
            </a:pPr>
            <a:r>
              <a:rPr lang="en-IN" sz="3200" spc="-10" dirty="0">
                <a:latin typeface="Calibri"/>
                <a:cs typeface="Calibri"/>
              </a:rPr>
              <a:t>Operand</a:t>
            </a:r>
            <a:r>
              <a:rPr lang="en-IN" sz="3200" spc="-20" dirty="0">
                <a:latin typeface="Calibri"/>
                <a:cs typeface="Calibri"/>
              </a:rPr>
              <a:t> </a:t>
            </a:r>
            <a:r>
              <a:rPr lang="en-IN" sz="3200" spc="-15" dirty="0">
                <a:latin typeface="Calibri"/>
                <a:cs typeface="Calibri"/>
              </a:rPr>
              <a:t>may</a:t>
            </a:r>
            <a:r>
              <a:rPr lang="en-IN" sz="3200" spc="-10" dirty="0">
                <a:latin typeface="Calibri"/>
                <a:cs typeface="Calibri"/>
              </a:rPr>
              <a:t> </a:t>
            </a:r>
            <a:r>
              <a:rPr lang="en-IN" sz="3200" spc="-5" dirty="0">
                <a:latin typeface="Calibri"/>
                <a:cs typeface="Calibri"/>
              </a:rPr>
              <a:t>be </a:t>
            </a:r>
            <a:r>
              <a:rPr lang="en-IN" sz="3200" dirty="0">
                <a:latin typeface="Calibri"/>
                <a:cs typeface="Calibri"/>
              </a:rPr>
              <a:t>a</a:t>
            </a:r>
            <a:r>
              <a:rPr lang="en-IN" sz="3200" spc="-5" dirty="0">
                <a:latin typeface="Calibri"/>
                <a:cs typeface="Calibri"/>
              </a:rPr>
              <a:t> </a:t>
            </a:r>
            <a:r>
              <a:rPr lang="en-IN" sz="3200" spc="-10" dirty="0">
                <a:latin typeface="Calibri"/>
                <a:cs typeface="Calibri"/>
              </a:rPr>
              <a:t>variable</a:t>
            </a:r>
            <a:r>
              <a:rPr lang="en-IN" sz="3200" spc="-5" dirty="0">
                <a:latin typeface="Calibri"/>
                <a:cs typeface="Calibri"/>
              </a:rPr>
              <a:t> </a:t>
            </a:r>
            <a:r>
              <a:rPr lang="en-IN" sz="3200" spc="-20" dirty="0">
                <a:latin typeface="Calibri"/>
                <a:cs typeface="Calibri"/>
              </a:rPr>
              <a:t>like </a:t>
            </a:r>
            <a:r>
              <a:rPr lang="en-IN" sz="3200" spc="-5" dirty="0">
                <a:latin typeface="Calibri"/>
                <a:cs typeface="Calibri"/>
              </a:rPr>
              <a:t>x, </a:t>
            </a:r>
            <a:r>
              <a:rPr lang="en-IN" sz="3200" spc="-80" dirty="0">
                <a:latin typeface="Calibri"/>
                <a:cs typeface="Calibri"/>
              </a:rPr>
              <a:t>y,</a:t>
            </a:r>
            <a:r>
              <a:rPr lang="en-IN" sz="3200" spc="-20" dirty="0">
                <a:latin typeface="Calibri"/>
                <a:cs typeface="Calibri"/>
              </a:rPr>
              <a:t> </a:t>
            </a:r>
            <a:r>
              <a:rPr lang="en-IN" sz="3200" dirty="0">
                <a:latin typeface="Calibri"/>
                <a:cs typeface="Calibri"/>
              </a:rPr>
              <a:t>z</a:t>
            </a:r>
            <a:r>
              <a:rPr lang="en-IN" sz="3200" spc="-5" dirty="0">
                <a:latin typeface="Calibri"/>
                <a:cs typeface="Calibri"/>
              </a:rPr>
              <a:t> or</a:t>
            </a:r>
            <a:r>
              <a:rPr lang="en-IN" sz="3200" spc="-15" dirty="0">
                <a:latin typeface="Calibri"/>
                <a:cs typeface="Calibri"/>
              </a:rPr>
              <a:t> </a:t>
            </a:r>
            <a:r>
              <a:rPr lang="en-IN" sz="3200" dirty="0">
                <a:latin typeface="Calibri"/>
                <a:cs typeface="Calibri"/>
              </a:rPr>
              <a:t>a</a:t>
            </a:r>
            <a:r>
              <a:rPr lang="en-IN" sz="3200" spc="-5" dirty="0">
                <a:latin typeface="Calibri"/>
                <a:cs typeface="Calibri"/>
              </a:rPr>
              <a:t> </a:t>
            </a:r>
            <a:r>
              <a:rPr lang="en-IN" sz="3200" spc="-15" dirty="0">
                <a:latin typeface="Calibri"/>
                <a:cs typeface="Calibri"/>
              </a:rPr>
              <a:t>constant </a:t>
            </a:r>
            <a:r>
              <a:rPr lang="en-IN" sz="3200" spc="-20" dirty="0">
                <a:latin typeface="Calibri"/>
                <a:cs typeface="Calibri"/>
              </a:rPr>
              <a:t>like</a:t>
            </a:r>
            <a:r>
              <a:rPr lang="en-IN" sz="3200" spc="-10" dirty="0">
                <a:latin typeface="Calibri"/>
                <a:cs typeface="Calibri"/>
              </a:rPr>
              <a:t> </a:t>
            </a:r>
            <a:r>
              <a:rPr lang="en-IN" sz="3200" dirty="0">
                <a:latin typeface="Calibri"/>
                <a:cs typeface="Calibri"/>
              </a:rPr>
              <a:t>5,</a:t>
            </a:r>
            <a:r>
              <a:rPr lang="en-IN" sz="3200" spc="-20" dirty="0">
                <a:latin typeface="Calibri"/>
                <a:cs typeface="Calibri"/>
              </a:rPr>
              <a:t> </a:t>
            </a:r>
            <a:r>
              <a:rPr lang="en-IN" sz="3200" spc="-5" dirty="0">
                <a:latin typeface="Calibri"/>
                <a:cs typeface="Calibri"/>
              </a:rPr>
              <a:t>4,0,9,1 </a:t>
            </a:r>
            <a:r>
              <a:rPr lang="en-IN" sz="3200" spc="-530" dirty="0">
                <a:latin typeface="Calibri"/>
                <a:cs typeface="Calibri"/>
              </a:rPr>
              <a:t> </a:t>
            </a:r>
            <a:r>
              <a:rPr lang="en-IN" sz="3200" spc="-10" dirty="0">
                <a:latin typeface="Calibri"/>
                <a:cs typeface="Calibri"/>
              </a:rPr>
              <a:t>etc.</a:t>
            </a:r>
            <a:endParaRPr lang="en-IN" sz="3200" dirty="0">
              <a:latin typeface="Calibri"/>
              <a:cs typeface="Calibri"/>
            </a:endParaRPr>
          </a:p>
          <a:p>
            <a:pPr marL="355600" marR="129539" indent="-342900">
              <a:lnSpc>
                <a:spcPts val="2300"/>
              </a:lnSpc>
              <a:spcBef>
                <a:spcPts val="1425"/>
              </a:spcBef>
              <a:buFont typeface="Arial MT"/>
              <a:buChar char="•"/>
              <a:tabLst>
                <a:tab pos="354965" algn="l"/>
                <a:tab pos="355600" algn="l"/>
              </a:tabLst>
            </a:pPr>
            <a:r>
              <a:rPr lang="en-IN" sz="3200" spc="-15" dirty="0">
                <a:latin typeface="Calibri"/>
                <a:cs typeface="Calibri"/>
              </a:rPr>
              <a:t>Operator </a:t>
            </a:r>
            <a:r>
              <a:rPr lang="en-IN" sz="3200" dirty="0">
                <a:latin typeface="Calibri"/>
                <a:cs typeface="Calibri"/>
              </a:rPr>
              <a:t>is a </a:t>
            </a:r>
            <a:r>
              <a:rPr lang="en-IN" sz="3200" spc="-10" dirty="0">
                <a:latin typeface="Calibri"/>
                <a:cs typeface="Calibri"/>
              </a:rPr>
              <a:t>symbol </a:t>
            </a:r>
            <a:r>
              <a:rPr lang="en-IN" sz="3200" dirty="0">
                <a:latin typeface="Calibri"/>
                <a:cs typeface="Calibri"/>
              </a:rPr>
              <a:t>which </a:t>
            </a:r>
            <a:r>
              <a:rPr lang="en-IN" sz="3200" spc="-5" dirty="0">
                <a:latin typeface="Calibri"/>
                <a:cs typeface="Calibri"/>
              </a:rPr>
              <a:t>signifies </a:t>
            </a:r>
            <a:r>
              <a:rPr lang="en-IN" sz="3200" dirty="0">
                <a:latin typeface="Calibri"/>
                <a:cs typeface="Calibri"/>
              </a:rPr>
              <a:t>a </a:t>
            </a:r>
            <a:r>
              <a:rPr lang="en-IN" sz="3200" spc="-10" dirty="0">
                <a:latin typeface="Calibri"/>
                <a:cs typeface="Calibri"/>
              </a:rPr>
              <a:t>mathematical </a:t>
            </a:r>
            <a:r>
              <a:rPr lang="en-IN" sz="3200" spc="-5" dirty="0">
                <a:latin typeface="Calibri"/>
                <a:cs typeface="Calibri"/>
              </a:rPr>
              <a:t>or logical </a:t>
            </a:r>
            <a:r>
              <a:rPr lang="en-IN" sz="3200" dirty="0">
                <a:latin typeface="Calibri"/>
                <a:cs typeface="Calibri"/>
              </a:rPr>
              <a:t> </a:t>
            </a:r>
            <a:r>
              <a:rPr lang="en-IN" sz="3200" spc="-10" dirty="0">
                <a:latin typeface="Calibri"/>
                <a:cs typeface="Calibri"/>
              </a:rPr>
              <a:t>operation </a:t>
            </a:r>
            <a:r>
              <a:rPr lang="en-IN" sz="3200" spc="-5" dirty="0">
                <a:latin typeface="Calibri"/>
                <a:cs typeface="Calibri"/>
              </a:rPr>
              <a:t>between </a:t>
            </a:r>
            <a:r>
              <a:rPr lang="en-IN" sz="3200" dirty="0">
                <a:latin typeface="Calibri"/>
                <a:cs typeface="Calibri"/>
              </a:rPr>
              <a:t>the </a:t>
            </a:r>
            <a:r>
              <a:rPr lang="en-IN" sz="3200" spc="-10" dirty="0">
                <a:latin typeface="Calibri"/>
                <a:cs typeface="Calibri"/>
              </a:rPr>
              <a:t>operands. Example </a:t>
            </a:r>
            <a:r>
              <a:rPr lang="en-IN" sz="3200" spc="-5" dirty="0">
                <a:latin typeface="Calibri"/>
                <a:cs typeface="Calibri"/>
              </a:rPr>
              <a:t>of </a:t>
            </a:r>
            <a:r>
              <a:rPr lang="en-IN" sz="3200" spc="-10" dirty="0">
                <a:latin typeface="Calibri"/>
                <a:cs typeface="Calibri"/>
              </a:rPr>
              <a:t>familiar </a:t>
            </a:r>
            <a:r>
              <a:rPr lang="en-IN" sz="3200" spc="-20" dirty="0">
                <a:latin typeface="Calibri"/>
                <a:cs typeface="Calibri"/>
              </a:rPr>
              <a:t>operators </a:t>
            </a:r>
            <a:r>
              <a:rPr lang="en-IN" sz="3200" spc="-530" dirty="0">
                <a:latin typeface="Calibri"/>
                <a:cs typeface="Calibri"/>
              </a:rPr>
              <a:t> </a:t>
            </a:r>
            <a:r>
              <a:rPr lang="en-IN" sz="3200" dirty="0">
                <a:latin typeface="Calibri"/>
                <a:cs typeface="Calibri"/>
              </a:rPr>
              <a:t>include</a:t>
            </a:r>
            <a:r>
              <a:rPr lang="en-IN" sz="3200" spc="-25" dirty="0">
                <a:latin typeface="Calibri"/>
                <a:cs typeface="Calibri"/>
              </a:rPr>
              <a:t> </a:t>
            </a:r>
            <a:r>
              <a:rPr lang="en-IN" sz="3200" spc="-5" dirty="0">
                <a:latin typeface="Calibri"/>
                <a:cs typeface="Calibri"/>
              </a:rPr>
              <a:t>+,-,*,</a:t>
            </a:r>
            <a:r>
              <a:rPr lang="en-IN" sz="3200" spc="10" dirty="0">
                <a:latin typeface="Calibri"/>
                <a:cs typeface="Calibri"/>
              </a:rPr>
              <a:t> </a:t>
            </a:r>
            <a:r>
              <a:rPr lang="en-IN" sz="3200" spc="-5" dirty="0">
                <a:latin typeface="Calibri"/>
                <a:cs typeface="Calibri"/>
              </a:rPr>
              <a:t>/, </a:t>
            </a:r>
            <a:r>
              <a:rPr lang="en-IN" sz="3200" dirty="0">
                <a:latin typeface="Calibri"/>
                <a:cs typeface="Calibri"/>
              </a:rPr>
              <a:t>^</a:t>
            </a:r>
          </a:p>
          <a:p>
            <a:pPr marL="355600" marR="5080" indent="-342900">
              <a:lnSpc>
                <a:spcPct val="80000"/>
              </a:lnSpc>
              <a:spcBef>
                <a:spcPts val="1470"/>
              </a:spcBef>
              <a:buFont typeface="Arial MT"/>
              <a:buChar char="•"/>
              <a:tabLst>
                <a:tab pos="354965" algn="l"/>
                <a:tab pos="355600" algn="l"/>
              </a:tabLst>
            </a:pPr>
            <a:r>
              <a:rPr lang="en-IN" sz="3200" spc="-5" dirty="0">
                <a:latin typeface="Calibri"/>
                <a:cs typeface="Calibri"/>
              </a:rPr>
              <a:t>Considering </a:t>
            </a:r>
            <a:r>
              <a:rPr lang="en-IN" sz="3200" dirty="0">
                <a:latin typeface="Calibri"/>
                <a:cs typeface="Calibri"/>
              </a:rPr>
              <a:t>these </a:t>
            </a:r>
            <a:r>
              <a:rPr lang="en-IN" sz="3200" spc="-10" dirty="0">
                <a:latin typeface="Calibri"/>
                <a:cs typeface="Calibri"/>
              </a:rPr>
              <a:t>definitions </a:t>
            </a:r>
            <a:r>
              <a:rPr lang="en-IN" sz="3200" spc="-5" dirty="0">
                <a:latin typeface="Calibri"/>
                <a:cs typeface="Calibri"/>
              </a:rPr>
              <a:t>of </a:t>
            </a:r>
            <a:r>
              <a:rPr lang="en-IN" sz="3200" spc="-10" dirty="0">
                <a:latin typeface="Calibri"/>
                <a:cs typeface="Calibri"/>
              </a:rPr>
              <a:t>operands </a:t>
            </a:r>
            <a:r>
              <a:rPr lang="en-IN" sz="3200" dirty="0">
                <a:latin typeface="Calibri"/>
                <a:cs typeface="Calibri"/>
              </a:rPr>
              <a:t>and </a:t>
            </a:r>
            <a:r>
              <a:rPr lang="en-IN" sz="3200" spc="-20" dirty="0">
                <a:latin typeface="Calibri"/>
                <a:cs typeface="Calibri"/>
              </a:rPr>
              <a:t>operators </a:t>
            </a:r>
            <a:r>
              <a:rPr lang="en-IN" sz="3200" spc="-10" dirty="0">
                <a:latin typeface="Calibri"/>
                <a:cs typeface="Calibri"/>
              </a:rPr>
              <a:t>now </a:t>
            </a:r>
            <a:r>
              <a:rPr lang="en-IN" sz="3200" spc="-15" dirty="0">
                <a:latin typeface="Calibri"/>
                <a:cs typeface="Calibri"/>
              </a:rPr>
              <a:t>we </a:t>
            </a:r>
            <a:r>
              <a:rPr lang="en-IN" sz="3200" spc="-530" dirty="0">
                <a:latin typeface="Calibri"/>
                <a:cs typeface="Calibri"/>
              </a:rPr>
              <a:t> </a:t>
            </a:r>
            <a:r>
              <a:rPr lang="en-IN" sz="3200" spc="-10" dirty="0">
                <a:latin typeface="Calibri"/>
                <a:cs typeface="Calibri"/>
              </a:rPr>
              <a:t>can</a:t>
            </a:r>
            <a:r>
              <a:rPr lang="en-IN" sz="3200" spc="-20" dirty="0">
                <a:latin typeface="Calibri"/>
                <a:cs typeface="Calibri"/>
              </a:rPr>
              <a:t> </a:t>
            </a:r>
            <a:r>
              <a:rPr lang="en-IN" sz="3200" spc="-5" dirty="0">
                <a:latin typeface="Calibri"/>
                <a:cs typeface="Calibri"/>
              </a:rPr>
              <a:t>write</a:t>
            </a:r>
            <a:r>
              <a:rPr lang="en-IN" sz="3200" spc="-20" dirty="0">
                <a:latin typeface="Calibri"/>
                <a:cs typeface="Calibri"/>
              </a:rPr>
              <a:t> </a:t>
            </a:r>
            <a:r>
              <a:rPr lang="en-IN" sz="3200" dirty="0">
                <a:latin typeface="Calibri"/>
                <a:cs typeface="Calibri"/>
              </a:rPr>
              <a:t>an</a:t>
            </a:r>
            <a:r>
              <a:rPr lang="en-IN" sz="3200" spc="-5" dirty="0">
                <a:latin typeface="Calibri"/>
                <a:cs typeface="Calibri"/>
              </a:rPr>
              <a:t> </a:t>
            </a:r>
            <a:r>
              <a:rPr lang="en-IN" sz="3200" spc="-15" dirty="0">
                <a:latin typeface="Calibri"/>
                <a:cs typeface="Calibri"/>
              </a:rPr>
              <a:t>example</a:t>
            </a:r>
            <a:r>
              <a:rPr lang="en-IN" sz="3200" spc="-10" dirty="0">
                <a:latin typeface="Calibri"/>
                <a:cs typeface="Calibri"/>
              </a:rPr>
              <a:t> </a:t>
            </a:r>
            <a:r>
              <a:rPr lang="en-IN" sz="3200" spc="-5" dirty="0">
                <a:latin typeface="Calibri"/>
                <a:cs typeface="Calibri"/>
              </a:rPr>
              <a:t>of </a:t>
            </a:r>
            <a:r>
              <a:rPr lang="en-IN" sz="3200" spc="-10" dirty="0">
                <a:latin typeface="Calibri"/>
                <a:cs typeface="Calibri"/>
              </a:rPr>
              <a:t>expression</a:t>
            </a:r>
            <a:r>
              <a:rPr lang="en-IN" sz="3200" dirty="0">
                <a:latin typeface="Calibri"/>
                <a:cs typeface="Calibri"/>
              </a:rPr>
              <a:t> as</a:t>
            </a:r>
            <a:r>
              <a:rPr lang="en-IN" sz="3200" spc="-10" dirty="0">
                <a:latin typeface="Calibri"/>
                <a:cs typeface="Calibri"/>
              </a:rPr>
              <a:t> </a:t>
            </a:r>
            <a:r>
              <a:rPr lang="en-IN" sz="3200" spc="-5" dirty="0" err="1">
                <a:latin typeface="Calibri"/>
                <a:cs typeface="Calibri"/>
              </a:rPr>
              <a:t>x+y</a:t>
            </a:r>
            <a:r>
              <a:rPr lang="en-IN" sz="3200" spc="-5" dirty="0">
                <a:latin typeface="Calibri"/>
                <a:cs typeface="Calibri"/>
              </a:rPr>
              <a:t>*z.</a:t>
            </a:r>
            <a:endParaRPr lang="en-IN" sz="3200" dirty="0">
              <a:latin typeface="Calibri"/>
              <a:cs typeface="Calibri"/>
            </a:endParaRPr>
          </a:p>
          <a:p>
            <a:endParaRPr lang="en-IN" dirty="0"/>
          </a:p>
        </p:txBody>
      </p:sp>
      <p:sp>
        <p:nvSpPr>
          <p:cNvPr id="4" name="Footer Placeholder 3">
            <a:extLst>
              <a:ext uri="{FF2B5EF4-FFF2-40B4-BE49-F238E27FC236}">
                <a16:creationId xmlns:a16="http://schemas.microsoft.com/office/drawing/2014/main" id="{E5422202-FF43-D7C9-3196-716864602EAA}"/>
              </a:ext>
            </a:extLst>
          </p:cNvPr>
          <p:cNvSpPr>
            <a:spLocks noGrp="1"/>
          </p:cNvSpPr>
          <p:nvPr>
            <p:ph type="ftr" sz="quarter" idx="11"/>
          </p:nvPr>
        </p:nvSpPr>
        <p:spPr/>
        <p:txBody>
          <a:bodyPr/>
          <a:lstStyle/>
          <a:p>
            <a:r>
              <a:rPr lang="en-US"/>
              <a:t>ADS-JAVA</a:t>
            </a:r>
          </a:p>
        </p:txBody>
      </p:sp>
      <p:sp>
        <p:nvSpPr>
          <p:cNvPr id="11" name="object 3">
            <a:extLst>
              <a:ext uri="{FF2B5EF4-FFF2-40B4-BE49-F238E27FC236}">
                <a16:creationId xmlns:a16="http://schemas.microsoft.com/office/drawing/2014/main" id="{F7E08457-3718-18A0-56E8-2A3790803155}"/>
              </a:ext>
            </a:extLst>
          </p:cNvPr>
          <p:cNvSpPr txBox="1">
            <a:spLocks noGrp="1"/>
          </p:cNvSpPr>
          <p:nvPr>
            <p:ph type="title"/>
          </p:nvPr>
        </p:nvSpPr>
        <p:spPr>
          <a:xfrm>
            <a:off x="457200" y="274638"/>
            <a:ext cx="8229600" cy="1143000"/>
          </a:xfrm>
          <a:prstGeom prst="rect">
            <a:avLst/>
          </a:prstGeom>
        </p:spPr>
        <p:txBody>
          <a:bodyPr vert="horz" wrap="square" lIns="0" tIns="13335" rIns="0" bIns="0" rtlCol="0">
            <a:spAutoFit/>
          </a:bodyPr>
          <a:lstStyle/>
          <a:p>
            <a:pPr marL="12700">
              <a:lnSpc>
                <a:spcPct val="100000"/>
              </a:lnSpc>
              <a:spcBef>
                <a:spcPts val="105"/>
              </a:spcBef>
            </a:pPr>
            <a:r>
              <a:rPr sz="4400" spc="-15" dirty="0"/>
              <a:t>Algebraic</a:t>
            </a:r>
            <a:r>
              <a:rPr sz="4400" spc="-50" dirty="0"/>
              <a:t> </a:t>
            </a:r>
            <a:r>
              <a:rPr sz="4400" spc="-5" dirty="0"/>
              <a:t>Expression</a:t>
            </a:r>
            <a:endParaRPr sz="4400" dirty="0"/>
          </a:p>
        </p:txBody>
      </p:sp>
    </p:spTree>
    <p:extLst>
      <p:ext uri="{BB962C8B-B14F-4D97-AF65-F5344CB8AC3E}">
        <p14:creationId xmlns:p14="http://schemas.microsoft.com/office/powerpoint/2010/main" val="1846036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A839-EC0B-6C79-2C64-392D5A396AAA}"/>
              </a:ext>
            </a:extLst>
          </p:cNvPr>
          <p:cNvSpPr>
            <a:spLocks noGrp="1"/>
          </p:cNvSpPr>
          <p:nvPr>
            <p:ph type="title"/>
          </p:nvPr>
        </p:nvSpPr>
        <p:spPr/>
        <p:txBody>
          <a:bodyPr/>
          <a:lstStyle/>
          <a:p>
            <a:r>
              <a:rPr lang="fr-FR" sz="4400" spc="-10" dirty="0" err="1"/>
              <a:t>Infix</a:t>
            </a:r>
            <a:r>
              <a:rPr lang="fr-FR" sz="4400" spc="-10" dirty="0"/>
              <a:t>,</a:t>
            </a:r>
            <a:r>
              <a:rPr lang="fr-FR" sz="4400" spc="-35" dirty="0"/>
              <a:t> </a:t>
            </a:r>
            <a:r>
              <a:rPr lang="fr-FR" sz="4400" spc="-20" dirty="0" err="1"/>
              <a:t>Postfix</a:t>
            </a:r>
            <a:r>
              <a:rPr lang="fr-FR" sz="4400" spc="-30" dirty="0"/>
              <a:t> </a:t>
            </a:r>
            <a:r>
              <a:rPr lang="fr-FR" sz="4400" dirty="0"/>
              <a:t>and</a:t>
            </a:r>
            <a:r>
              <a:rPr lang="fr-FR" sz="4400" spc="5" dirty="0"/>
              <a:t> </a:t>
            </a:r>
            <a:r>
              <a:rPr lang="fr-FR" sz="4400" spc="-15" dirty="0" err="1"/>
              <a:t>Prefix</a:t>
            </a:r>
            <a:r>
              <a:rPr lang="fr-FR" sz="4400" spc="-20" dirty="0"/>
              <a:t> </a:t>
            </a:r>
            <a:r>
              <a:rPr lang="fr-FR" sz="4400" spc="-5" dirty="0"/>
              <a:t>Expressions</a:t>
            </a:r>
            <a:endParaRPr lang="en-IN" dirty="0"/>
          </a:p>
        </p:txBody>
      </p:sp>
      <p:sp>
        <p:nvSpPr>
          <p:cNvPr id="3" name="Content Placeholder 2">
            <a:extLst>
              <a:ext uri="{FF2B5EF4-FFF2-40B4-BE49-F238E27FC236}">
                <a16:creationId xmlns:a16="http://schemas.microsoft.com/office/drawing/2014/main" id="{CA3C770B-1587-44C8-43FE-83CC351BE642}"/>
              </a:ext>
            </a:extLst>
          </p:cNvPr>
          <p:cNvSpPr>
            <a:spLocks noGrp="1"/>
          </p:cNvSpPr>
          <p:nvPr>
            <p:ph idx="1"/>
          </p:nvPr>
        </p:nvSpPr>
        <p:spPr>
          <a:xfrm>
            <a:off x="457200" y="1295400"/>
            <a:ext cx="8305800" cy="5060950"/>
          </a:xfrm>
        </p:spPr>
        <p:txBody>
          <a:bodyPr>
            <a:noAutofit/>
          </a:bodyPr>
          <a:lstStyle/>
          <a:p>
            <a:pPr marL="355600" marR="5080" indent="-342900">
              <a:lnSpc>
                <a:spcPct val="80000"/>
              </a:lnSpc>
              <a:spcBef>
                <a:spcPts val="675"/>
              </a:spcBef>
              <a:buFont typeface="Arial MT"/>
              <a:buChar char="•"/>
              <a:tabLst>
                <a:tab pos="354965" algn="l"/>
                <a:tab pos="355600" algn="l"/>
              </a:tabLst>
            </a:pPr>
            <a:r>
              <a:rPr lang="en-IN" sz="2400" b="1" spc="-5" dirty="0">
                <a:solidFill>
                  <a:srgbClr val="00AFEF"/>
                </a:solidFill>
                <a:latin typeface="Calibri"/>
                <a:cs typeface="Calibri"/>
              </a:rPr>
              <a:t>INFIX: </a:t>
            </a:r>
            <a:r>
              <a:rPr lang="en-IN" sz="2400" spc="-15" dirty="0">
                <a:latin typeface="Calibri"/>
                <a:cs typeface="Calibri"/>
              </a:rPr>
              <a:t>From </a:t>
            </a:r>
            <a:r>
              <a:rPr lang="en-IN" sz="2400" spc="-5" dirty="0">
                <a:latin typeface="Calibri"/>
                <a:cs typeface="Calibri"/>
              </a:rPr>
              <a:t>our schools </a:t>
            </a:r>
            <a:r>
              <a:rPr lang="en-IN" sz="2400" dirty="0">
                <a:latin typeface="Calibri"/>
                <a:cs typeface="Calibri"/>
              </a:rPr>
              <a:t>times </a:t>
            </a:r>
            <a:r>
              <a:rPr lang="en-IN" sz="2400" spc="-15" dirty="0">
                <a:latin typeface="Calibri"/>
                <a:cs typeface="Calibri"/>
              </a:rPr>
              <a:t>we </a:t>
            </a:r>
            <a:r>
              <a:rPr lang="en-IN" sz="2400" spc="-20" dirty="0">
                <a:latin typeface="Calibri"/>
                <a:cs typeface="Calibri"/>
              </a:rPr>
              <a:t>have </a:t>
            </a:r>
            <a:r>
              <a:rPr lang="en-IN" sz="2400" spc="-5" dirty="0">
                <a:latin typeface="Calibri"/>
                <a:cs typeface="Calibri"/>
              </a:rPr>
              <a:t>been </a:t>
            </a:r>
            <a:r>
              <a:rPr lang="en-IN" sz="2400" spc="-10" dirty="0">
                <a:latin typeface="Calibri"/>
                <a:cs typeface="Calibri"/>
              </a:rPr>
              <a:t>familiar </a:t>
            </a:r>
            <a:r>
              <a:rPr lang="en-IN" sz="2400" dirty="0">
                <a:latin typeface="Calibri"/>
                <a:cs typeface="Calibri"/>
              </a:rPr>
              <a:t>with the </a:t>
            </a:r>
            <a:r>
              <a:rPr lang="en-IN" sz="2400" spc="-530" dirty="0">
                <a:latin typeface="Calibri"/>
                <a:cs typeface="Calibri"/>
              </a:rPr>
              <a:t> </a:t>
            </a:r>
            <a:r>
              <a:rPr lang="en-IN" sz="2400" spc="-10" dirty="0">
                <a:latin typeface="Calibri"/>
                <a:cs typeface="Calibri"/>
              </a:rPr>
              <a:t>expressions</a:t>
            </a:r>
            <a:r>
              <a:rPr lang="en-IN" sz="2400" spc="-25" dirty="0">
                <a:latin typeface="Calibri"/>
                <a:cs typeface="Calibri"/>
              </a:rPr>
              <a:t> </a:t>
            </a:r>
            <a:r>
              <a:rPr lang="en-IN" sz="2400" dirty="0">
                <a:latin typeface="Calibri"/>
                <a:cs typeface="Calibri"/>
              </a:rPr>
              <a:t>in which</a:t>
            </a:r>
            <a:r>
              <a:rPr lang="en-IN" sz="2400" spc="-15" dirty="0">
                <a:latin typeface="Calibri"/>
                <a:cs typeface="Calibri"/>
              </a:rPr>
              <a:t> </a:t>
            </a:r>
            <a:r>
              <a:rPr lang="en-IN" sz="2400" spc="-10" dirty="0">
                <a:latin typeface="Calibri"/>
                <a:cs typeface="Calibri"/>
              </a:rPr>
              <a:t>operands</a:t>
            </a:r>
            <a:r>
              <a:rPr lang="en-IN" sz="2400" spc="-5" dirty="0">
                <a:latin typeface="Calibri"/>
                <a:cs typeface="Calibri"/>
              </a:rPr>
              <a:t> </a:t>
            </a:r>
            <a:r>
              <a:rPr lang="en-IN" sz="2400" spc="-10" dirty="0">
                <a:latin typeface="Calibri"/>
                <a:cs typeface="Calibri"/>
              </a:rPr>
              <a:t>surround</a:t>
            </a:r>
            <a:r>
              <a:rPr lang="en-IN" sz="2400" spc="-5" dirty="0">
                <a:latin typeface="Calibri"/>
                <a:cs typeface="Calibri"/>
              </a:rPr>
              <a:t> </a:t>
            </a:r>
            <a:r>
              <a:rPr lang="en-IN" sz="2400" dirty="0">
                <a:latin typeface="Calibri"/>
                <a:cs typeface="Calibri"/>
              </a:rPr>
              <a:t>the</a:t>
            </a:r>
            <a:r>
              <a:rPr lang="en-IN" sz="2400" spc="-10" dirty="0">
                <a:latin typeface="Calibri"/>
                <a:cs typeface="Calibri"/>
              </a:rPr>
              <a:t> </a:t>
            </a:r>
            <a:r>
              <a:rPr lang="en-IN" sz="2400" spc="-40" dirty="0">
                <a:latin typeface="Calibri"/>
                <a:cs typeface="Calibri"/>
              </a:rPr>
              <a:t>operator,</a:t>
            </a:r>
          </a:p>
          <a:p>
            <a:pPr marL="355600" marR="5080" indent="-342900">
              <a:spcBef>
                <a:spcPts val="675"/>
              </a:spcBef>
              <a:buFont typeface="Arial MT"/>
              <a:buChar char="•"/>
              <a:tabLst>
                <a:tab pos="354965" algn="l"/>
                <a:tab pos="355600" algn="l"/>
              </a:tabLst>
            </a:pPr>
            <a:r>
              <a:rPr lang="en-IN" sz="2400" spc="5" dirty="0">
                <a:latin typeface="Calibri"/>
                <a:cs typeface="Calibri"/>
              </a:rPr>
              <a:t>e.g. </a:t>
            </a:r>
            <a:r>
              <a:rPr lang="en-IN" sz="2400" spc="10" dirty="0">
                <a:latin typeface="Calibri"/>
                <a:cs typeface="Calibri"/>
              </a:rPr>
              <a:t> </a:t>
            </a:r>
            <a:r>
              <a:rPr lang="en-IN" sz="2400" spc="-45" dirty="0" err="1">
                <a:latin typeface="Calibri"/>
                <a:cs typeface="Calibri"/>
              </a:rPr>
              <a:t>x+y</a:t>
            </a:r>
            <a:r>
              <a:rPr lang="en-IN" sz="2400" spc="-45" dirty="0">
                <a:latin typeface="Calibri"/>
                <a:cs typeface="Calibri"/>
              </a:rPr>
              <a:t>, </a:t>
            </a:r>
            <a:r>
              <a:rPr lang="en-IN" sz="2400" dirty="0">
                <a:latin typeface="Calibri"/>
                <a:cs typeface="Calibri"/>
              </a:rPr>
              <a:t>6*3 </a:t>
            </a:r>
            <a:r>
              <a:rPr lang="en-IN" sz="2400" spc="-15" dirty="0">
                <a:latin typeface="Calibri"/>
                <a:cs typeface="Calibri"/>
              </a:rPr>
              <a:t>etc </a:t>
            </a:r>
            <a:r>
              <a:rPr lang="en-IN" sz="2400" dirty="0">
                <a:latin typeface="Calibri"/>
                <a:cs typeface="Calibri"/>
              </a:rPr>
              <a:t>this </a:t>
            </a:r>
            <a:r>
              <a:rPr lang="en-IN" sz="2400" spc="-30" dirty="0">
                <a:latin typeface="Calibri"/>
                <a:cs typeface="Calibri"/>
              </a:rPr>
              <a:t>way </a:t>
            </a:r>
            <a:r>
              <a:rPr lang="en-IN" sz="2400" spc="-5" dirty="0">
                <a:latin typeface="Calibri"/>
                <a:cs typeface="Calibri"/>
              </a:rPr>
              <a:t>of </a:t>
            </a:r>
            <a:r>
              <a:rPr lang="en-IN" sz="2400" dirty="0">
                <a:latin typeface="Calibri"/>
                <a:cs typeface="Calibri"/>
              </a:rPr>
              <a:t>writing the </a:t>
            </a:r>
            <a:r>
              <a:rPr lang="en-IN" sz="2400" spc="-5" dirty="0">
                <a:latin typeface="Calibri"/>
                <a:cs typeface="Calibri"/>
              </a:rPr>
              <a:t>Expressions </a:t>
            </a:r>
            <a:r>
              <a:rPr lang="en-IN" sz="2400" dirty="0">
                <a:latin typeface="Calibri"/>
                <a:cs typeface="Calibri"/>
              </a:rPr>
              <a:t>is </a:t>
            </a:r>
            <a:r>
              <a:rPr lang="en-IN" sz="2400" spc="-5" dirty="0">
                <a:latin typeface="Calibri"/>
                <a:cs typeface="Calibri"/>
              </a:rPr>
              <a:t>called </a:t>
            </a:r>
            <a:r>
              <a:rPr lang="en-IN" sz="2400" spc="-10" dirty="0">
                <a:latin typeface="Calibri"/>
                <a:cs typeface="Calibri"/>
              </a:rPr>
              <a:t>infix </a:t>
            </a:r>
            <a:r>
              <a:rPr lang="en-IN" sz="2400" spc="-5" dirty="0">
                <a:latin typeface="Calibri"/>
                <a:cs typeface="Calibri"/>
              </a:rPr>
              <a:t> </a:t>
            </a:r>
            <a:r>
              <a:rPr lang="en-IN" sz="2400" spc="-10" dirty="0">
                <a:latin typeface="Calibri"/>
                <a:cs typeface="Calibri"/>
              </a:rPr>
              <a:t>notation.</a:t>
            </a:r>
            <a:endParaRPr lang="en-IN" sz="2400" dirty="0">
              <a:latin typeface="Calibri"/>
              <a:cs typeface="Calibri"/>
            </a:endParaRPr>
          </a:p>
          <a:p>
            <a:pPr marL="355600" marR="266700" indent="-342900" algn="just">
              <a:spcBef>
                <a:spcPts val="5"/>
              </a:spcBef>
              <a:buFont typeface="Arial MT"/>
              <a:buChar char="•"/>
              <a:tabLst>
                <a:tab pos="355600" algn="l"/>
              </a:tabLst>
            </a:pPr>
            <a:r>
              <a:rPr lang="en-IN" sz="2400" b="1" spc="-10" dirty="0">
                <a:solidFill>
                  <a:srgbClr val="00AFEF"/>
                </a:solidFill>
                <a:latin typeface="Calibri"/>
                <a:cs typeface="Calibri"/>
              </a:rPr>
              <a:t>POSTFIX</a:t>
            </a:r>
            <a:r>
              <a:rPr lang="en-IN" sz="2400" spc="-10" dirty="0">
                <a:latin typeface="Calibri"/>
                <a:cs typeface="Calibri"/>
              </a:rPr>
              <a:t>: </a:t>
            </a:r>
            <a:r>
              <a:rPr lang="en-IN" sz="2400" spc="-15" dirty="0">
                <a:latin typeface="Calibri"/>
                <a:cs typeface="Calibri"/>
              </a:rPr>
              <a:t>Postfix </a:t>
            </a:r>
            <a:r>
              <a:rPr lang="en-IN" sz="2400" spc="-10" dirty="0">
                <a:latin typeface="Calibri"/>
                <a:cs typeface="Calibri"/>
              </a:rPr>
              <a:t>notation </a:t>
            </a:r>
            <a:r>
              <a:rPr lang="en-IN" sz="2400" spc="-15" dirty="0">
                <a:latin typeface="Calibri"/>
                <a:cs typeface="Calibri"/>
              </a:rPr>
              <a:t>are </a:t>
            </a:r>
            <a:r>
              <a:rPr lang="en-IN" sz="2400" dirty="0">
                <a:latin typeface="Calibri"/>
                <a:cs typeface="Calibri"/>
              </a:rPr>
              <a:t>also </a:t>
            </a:r>
            <a:r>
              <a:rPr lang="en-IN" sz="2400" spc="-15" dirty="0">
                <a:latin typeface="Calibri"/>
                <a:cs typeface="Calibri"/>
              </a:rPr>
              <a:t>Known </a:t>
            </a:r>
            <a:r>
              <a:rPr lang="en-IN" sz="2400" dirty="0">
                <a:latin typeface="Calibri"/>
                <a:cs typeface="Calibri"/>
              </a:rPr>
              <a:t>as </a:t>
            </a:r>
            <a:r>
              <a:rPr lang="en-IN" sz="2400" spc="-20" dirty="0">
                <a:latin typeface="Calibri"/>
                <a:cs typeface="Calibri"/>
              </a:rPr>
              <a:t>Reverse </a:t>
            </a:r>
            <a:r>
              <a:rPr lang="en-IN" sz="2400" spc="-15" dirty="0">
                <a:latin typeface="Calibri"/>
                <a:cs typeface="Calibri"/>
              </a:rPr>
              <a:t>Polish </a:t>
            </a:r>
            <a:r>
              <a:rPr lang="en-IN" sz="2400" spc="-10" dirty="0">
                <a:latin typeface="Calibri"/>
                <a:cs typeface="Calibri"/>
              </a:rPr>
              <a:t> Notation </a:t>
            </a:r>
            <a:r>
              <a:rPr lang="en-IN" sz="2400" spc="-5" dirty="0">
                <a:latin typeface="Calibri"/>
                <a:cs typeface="Calibri"/>
              </a:rPr>
              <a:t>(RPN). </a:t>
            </a:r>
          </a:p>
          <a:p>
            <a:pPr marL="355600" marR="266700" indent="-342900" algn="just">
              <a:lnSpc>
                <a:spcPct val="80000"/>
              </a:lnSpc>
              <a:spcBef>
                <a:spcPts val="5"/>
              </a:spcBef>
              <a:buFont typeface="Arial MT"/>
              <a:buChar char="•"/>
              <a:tabLst>
                <a:tab pos="355600" algn="l"/>
              </a:tabLst>
            </a:pPr>
            <a:r>
              <a:rPr lang="en-IN" sz="2400" spc="-10" dirty="0">
                <a:latin typeface="Calibri"/>
                <a:cs typeface="Calibri"/>
              </a:rPr>
              <a:t>They </a:t>
            </a:r>
            <a:r>
              <a:rPr lang="en-IN" sz="2400" spc="-15" dirty="0">
                <a:latin typeface="Calibri"/>
                <a:cs typeface="Calibri"/>
              </a:rPr>
              <a:t>are </a:t>
            </a:r>
            <a:r>
              <a:rPr lang="en-IN" sz="2400" spc="-20" dirty="0">
                <a:latin typeface="Calibri"/>
                <a:cs typeface="Calibri"/>
              </a:rPr>
              <a:t>different </a:t>
            </a:r>
            <a:r>
              <a:rPr lang="en-IN" sz="2400" spc="-15" dirty="0">
                <a:latin typeface="Calibri"/>
                <a:cs typeface="Calibri"/>
              </a:rPr>
              <a:t>from </a:t>
            </a:r>
            <a:r>
              <a:rPr lang="en-IN" sz="2400" dirty="0">
                <a:latin typeface="Calibri"/>
                <a:cs typeface="Calibri"/>
              </a:rPr>
              <a:t>the </a:t>
            </a:r>
            <a:r>
              <a:rPr lang="en-IN" sz="2400" spc="-5" dirty="0">
                <a:latin typeface="Calibri"/>
                <a:cs typeface="Calibri"/>
              </a:rPr>
              <a:t>infix </a:t>
            </a:r>
            <a:r>
              <a:rPr lang="en-IN" sz="2400" dirty="0">
                <a:latin typeface="Calibri"/>
                <a:cs typeface="Calibri"/>
              </a:rPr>
              <a:t>and </a:t>
            </a:r>
            <a:r>
              <a:rPr lang="en-IN" sz="2400" spc="-15" dirty="0">
                <a:latin typeface="Calibri"/>
                <a:cs typeface="Calibri"/>
              </a:rPr>
              <a:t>prefix </a:t>
            </a:r>
            <a:r>
              <a:rPr lang="en-IN" sz="2400" spc="-10" dirty="0">
                <a:latin typeface="Calibri"/>
                <a:cs typeface="Calibri"/>
              </a:rPr>
              <a:t> notations </a:t>
            </a:r>
            <a:r>
              <a:rPr lang="en-IN" sz="2400" dirty="0">
                <a:latin typeface="Calibri"/>
                <a:cs typeface="Calibri"/>
              </a:rPr>
              <a:t>in the </a:t>
            </a:r>
            <a:r>
              <a:rPr lang="en-IN" sz="2400" spc="-5" dirty="0">
                <a:latin typeface="Calibri"/>
                <a:cs typeface="Calibri"/>
              </a:rPr>
              <a:t>sense that </a:t>
            </a:r>
            <a:r>
              <a:rPr lang="en-IN" sz="2400" dirty="0">
                <a:latin typeface="Calibri"/>
                <a:cs typeface="Calibri"/>
              </a:rPr>
              <a:t>in the </a:t>
            </a:r>
            <a:r>
              <a:rPr lang="en-IN" sz="2400" spc="-10" dirty="0">
                <a:latin typeface="Calibri"/>
                <a:cs typeface="Calibri"/>
              </a:rPr>
              <a:t>postfix notation, </a:t>
            </a:r>
            <a:r>
              <a:rPr lang="en-IN" sz="2400" spc="-20" dirty="0">
                <a:latin typeface="Calibri"/>
                <a:cs typeface="Calibri"/>
              </a:rPr>
              <a:t>operator </a:t>
            </a:r>
            <a:r>
              <a:rPr lang="en-IN" sz="2400" spc="-530" dirty="0">
                <a:latin typeface="Calibri"/>
                <a:cs typeface="Calibri"/>
              </a:rPr>
              <a:t> </a:t>
            </a:r>
            <a:r>
              <a:rPr lang="en-IN" sz="2400" spc="-10" dirty="0">
                <a:latin typeface="Calibri"/>
                <a:cs typeface="Calibri"/>
              </a:rPr>
              <a:t>comes</a:t>
            </a:r>
            <a:r>
              <a:rPr lang="en-IN" sz="2400" spc="-35" dirty="0">
                <a:latin typeface="Calibri"/>
                <a:cs typeface="Calibri"/>
              </a:rPr>
              <a:t> </a:t>
            </a:r>
            <a:r>
              <a:rPr lang="en-IN" sz="2400" spc="-10" dirty="0">
                <a:latin typeface="Calibri"/>
                <a:cs typeface="Calibri"/>
              </a:rPr>
              <a:t>after </a:t>
            </a:r>
            <a:r>
              <a:rPr lang="en-IN" sz="2400" dirty="0">
                <a:latin typeface="Calibri"/>
                <a:cs typeface="Calibri"/>
              </a:rPr>
              <a:t>the </a:t>
            </a:r>
            <a:r>
              <a:rPr lang="en-IN" sz="2400" spc="-10" dirty="0">
                <a:latin typeface="Calibri"/>
                <a:cs typeface="Calibri"/>
              </a:rPr>
              <a:t>operands,</a:t>
            </a:r>
          </a:p>
          <a:p>
            <a:pPr marL="355600" marR="266700" indent="-342900" algn="just">
              <a:spcBef>
                <a:spcPts val="5"/>
              </a:spcBef>
              <a:buFont typeface="Arial MT"/>
              <a:buChar char="•"/>
              <a:tabLst>
                <a:tab pos="355600" algn="l"/>
              </a:tabLst>
            </a:pPr>
            <a:r>
              <a:rPr lang="en-IN" sz="2400" spc="-5" dirty="0">
                <a:latin typeface="Calibri"/>
                <a:cs typeface="Calibri"/>
              </a:rPr>
              <a:t> </a:t>
            </a:r>
            <a:r>
              <a:rPr lang="en-IN" sz="2400" spc="5" dirty="0">
                <a:latin typeface="Calibri"/>
                <a:cs typeface="Calibri"/>
              </a:rPr>
              <a:t>e.g.</a:t>
            </a:r>
            <a:r>
              <a:rPr lang="en-IN" sz="2400" spc="-10" dirty="0">
                <a:latin typeface="Calibri"/>
                <a:cs typeface="Calibri"/>
              </a:rPr>
              <a:t> </a:t>
            </a:r>
            <a:r>
              <a:rPr lang="en-IN" sz="2400" spc="-5" dirty="0" err="1">
                <a:latin typeface="Calibri"/>
                <a:cs typeface="Calibri"/>
              </a:rPr>
              <a:t>xy</a:t>
            </a:r>
            <a:r>
              <a:rPr lang="en-IN" sz="2400" spc="-5" dirty="0">
                <a:latin typeface="Calibri"/>
                <a:cs typeface="Calibri"/>
              </a:rPr>
              <a:t>+,</a:t>
            </a:r>
            <a:r>
              <a:rPr lang="en-IN" sz="2400" spc="-10" dirty="0">
                <a:latin typeface="Calibri"/>
                <a:cs typeface="Calibri"/>
              </a:rPr>
              <a:t> </a:t>
            </a:r>
            <a:r>
              <a:rPr lang="en-IN" sz="2400" spc="-5" dirty="0" err="1">
                <a:latin typeface="Calibri"/>
                <a:cs typeface="Calibri"/>
              </a:rPr>
              <a:t>xyz</a:t>
            </a:r>
            <a:r>
              <a:rPr lang="en-IN" sz="2400" spc="-5" dirty="0">
                <a:latin typeface="Calibri"/>
                <a:cs typeface="Calibri"/>
              </a:rPr>
              <a:t>+*</a:t>
            </a:r>
            <a:r>
              <a:rPr lang="en-IN" sz="2400" spc="-10" dirty="0">
                <a:latin typeface="Calibri"/>
                <a:cs typeface="Calibri"/>
              </a:rPr>
              <a:t> etc.</a:t>
            </a:r>
            <a:endParaRPr lang="en-IN" sz="2400" dirty="0">
              <a:latin typeface="Calibri"/>
              <a:cs typeface="Calibri"/>
            </a:endParaRPr>
          </a:p>
          <a:p>
            <a:pPr marL="355600" marR="215265" indent="-342900" algn="just">
              <a:buFont typeface="Arial MT"/>
              <a:buChar char="•"/>
              <a:tabLst>
                <a:tab pos="355600" algn="l"/>
              </a:tabLst>
            </a:pPr>
            <a:r>
              <a:rPr lang="en-IN" sz="2400" b="1" spc="-5" dirty="0">
                <a:solidFill>
                  <a:srgbClr val="00AFEF"/>
                </a:solidFill>
                <a:latin typeface="Calibri"/>
                <a:cs typeface="Calibri"/>
              </a:rPr>
              <a:t>PREFIX</a:t>
            </a:r>
            <a:r>
              <a:rPr lang="en-IN" sz="2400" b="1" spc="-5" dirty="0">
                <a:solidFill>
                  <a:srgbClr val="FFFF66"/>
                </a:solidFill>
                <a:latin typeface="Calibri"/>
                <a:cs typeface="Calibri"/>
              </a:rPr>
              <a:t>: </a:t>
            </a:r>
            <a:r>
              <a:rPr lang="en-IN" sz="2400" spc="-15" dirty="0">
                <a:latin typeface="Calibri"/>
                <a:cs typeface="Calibri"/>
              </a:rPr>
              <a:t>Prefix </a:t>
            </a:r>
            <a:r>
              <a:rPr lang="en-IN" sz="2400" spc="-10" dirty="0">
                <a:latin typeface="Calibri"/>
                <a:cs typeface="Calibri"/>
              </a:rPr>
              <a:t>notation </a:t>
            </a:r>
            <a:r>
              <a:rPr lang="en-IN" sz="2400" dirty="0">
                <a:latin typeface="Calibri"/>
                <a:cs typeface="Calibri"/>
              </a:rPr>
              <a:t>also </a:t>
            </a:r>
            <a:r>
              <a:rPr lang="en-IN" sz="2400" spc="-15" dirty="0">
                <a:latin typeface="Calibri"/>
                <a:cs typeface="Calibri"/>
              </a:rPr>
              <a:t>Known </a:t>
            </a:r>
            <a:r>
              <a:rPr lang="en-IN" sz="2400" dirty="0">
                <a:latin typeface="Calibri"/>
                <a:cs typeface="Calibri"/>
              </a:rPr>
              <a:t>as </a:t>
            </a:r>
            <a:r>
              <a:rPr lang="en-IN" sz="2400" spc="-15" dirty="0">
                <a:latin typeface="Calibri"/>
                <a:cs typeface="Calibri"/>
              </a:rPr>
              <a:t>Polish </a:t>
            </a:r>
            <a:r>
              <a:rPr lang="en-IN" sz="2400" spc="-10" dirty="0" err="1">
                <a:latin typeface="Calibri"/>
                <a:cs typeface="Calibri"/>
              </a:rPr>
              <a:t>notation.In</a:t>
            </a:r>
            <a:r>
              <a:rPr lang="en-IN" sz="2400" spc="-10" dirty="0">
                <a:latin typeface="Calibri"/>
                <a:cs typeface="Calibri"/>
              </a:rPr>
              <a:t> </a:t>
            </a:r>
            <a:r>
              <a:rPr lang="en-IN" sz="2400" dirty="0">
                <a:latin typeface="Calibri"/>
                <a:cs typeface="Calibri"/>
              </a:rPr>
              <a:t>the </a:t>
            </a:r>
            <a:r>
              <a:rPr lang="en-IN" sz="2400" spc="-530" dirty="0">
                <a:latin typeface="Calibri"/>
                <a:cs typeface="Calibri"/>
              </a:rPr>
              <a:t> </a:t>
            </a:r>
            <a:r>
              <a:rPr lang="en-IN" sz="2400" spc="-15" dirty="0">
                <a:latin typeface="Calibri"/>
                <a:cs typeface="Calibri"/>
              </a:rPr>
              <a:t>prefix </a:t>
            </a:r>
            <a:r>
              <a:rPr lang="en-IN" sz="2400" spc="-10" dirty="0">
                <a:latin typeface="Calibri"/>
                <a:cs typeface="Calibri"/>
              </a:rPr>
              <a:t>notation, </a:t>
            </a:r>
            <a:r>
              <a:rPr lang="en-IN" sz="2400" dirty="0">
                <a:latin typeface="Calibri"/>
                <a:cs typeface="Calibri"/>
              </a:rPr>
              <a:t>as the </a:t>
            </a:r>
            <a:r>
              <a:rPr lang="en-IN" sz="2400" spc="-5" dirty="0">
                <a:latin typeface="Calibri"/>
                <a:cs typeface="Calibri"/>
              </a:rPr>
              <a:t>name only </a:t>
            </a:r>
            <a:r>
              <a:rPr lang="en-IN" sz="2400" spc="-10" dirty="0">
                <a:latin typeface="Calibri"/>
                <a:cs typeface="Calibri"/>
              </a:rPr>
              <a:t>suggests, </a:t>
            </a:r>
            <a:r>
              <a:rPr lang="en-IN" sz="2400" spc="-15" dirty="0">
                <a:latin typeface="Calibri"/>
                <a:cs typeface="Calibri"/>
              </a:rPr>
              <a:t>operator </a:t>
            </a:r>
            <a:r>
              <a:rPr lang="en-IN" sz="2400" spc="-10" dirty="0">
                <a:latin typeface="Calibri"/>
                <a:cs typeface="Calibri"/>
              </a:rPr>
              <a:t>comes </a:t>
            </a:r>
            <a:r>
              <a:rPr lang="en-IN" sz="2400" spc="-5" dirty="0">
                <a:latin typeface="Calibri"/>
                <a:cs typeface="Calibri"/>
              </a:rPr>
              <a:t> </a:t>
            </a:r>
            <a:r>
              <a:rPr lang="en-IN" sz="2400" spc="-25" dirty="0">
                <a:latin typeface="Calibri"/>
                <a:cs typeface="Calibri"/>
              </a:rPr>
              <a:t>before</a:t>
            </a:r>
            <a:r>
              <a:rPr lang="en-IN" sz="2400" spc="-5" dirty="0">
                <a:latin typeface="Calibri"/>
                <a:cs typeface="Calibri"/>
              </a:rPr>
              <a:t> </a:t>
            </a:r>
            <a:r>
              <a:rPr lang="en-IN" sz="2400" dirty="0">
                <a:latin typeface="Calibri"/>
                <a:cs typeface="Calibri"/>
              </a:rPr>
              <a:t>the </a:t>
            </a:r>
            <a:r>
              <a:rPr lang="en-IN" sz="2400" spc="-10" dirty="0">
                <a:latin typeface="Calibri"/>
                <a:cs typeface="Calibri"/>
              </a:rPr>
              <a:t>operands,</a:t>
            </a:r>
            <a:r>
              <a:rPr lang="en-IN" sz="2400" spc="-5" dirty="0">
                <a:latin typeface="Calibri"/>
                <a:cs typeface="Calibri"/>
              </a:rPr>
              <a:t> </a:t>
            </a:r>
          </a:p>
          <a:p>
            <a:pPr marL="355600" marR="215265" indent="-342900" algn="just">
              <a:lnSpc>
                <a:spcPct val="80000"/>
              </a:lnSpc>
              <a:buFont typeface="Arial MT"/>
              <a:buChar char="•"/>
              <a:tabLst>
                <a:tab pos="355600" algn="l"/>
              </a:tabLst>
            </a:pPr>
            <a:r>
              <a:rPr lang="en-IN" sz="2400" spc="5" dirty="0">
                <a:latin typeface="Calibri"/>
                <a:cs typeface="Calibri"/>
              </a:rPr>
              <a:t>e.g.</a:t>
            </a:r>
            <a:r>
              <a:rPr lang="en-IN" sz="2400" spc="-10" dirty="0">
                <a:latin typeface="Calibri"/>
                <a:cs typeface="Calibri"/>
              </a:rPr>
              <a:t> </a:t>
            </a:r>
            <a:r>
              <a:rPr lang="en-IN" sz="2400" spc="-45" dirty="0">
                <a:latin typeface="Calibri"/>
                <a:cs typeface="Calibri"/>
              </a:rPr>
              <a:t>+</a:t>
            </a:r>
            <a:r>
              <a:rPr lang="en-IN" sz="2400" spc="-45" dirty="0" err="1">
                <a:latin typeface="Calibri"/>
                <a:cs typeface="Calibri"/>
              </a:rPr>
              <a:t>xy</a:t>
            </a:r>
            <a:r>
              <a:rPr lang="en-IN" sz="2400" spc="-45" dirty="0">
                <a:latin typeface="Calibri"/>
                <a:cs typeface="Calibri"/>
              </a:rPr>
              <a:t>,</a:t>
            </a:r>
            <a:r>
              <a:rPr lang="en-IN" sz="2400" spc="-25" dirty="0">
                <a:latin typeface="Calibri"/>
                <a:cs typeface="Calibri"/>
              </a:rPr>
              <a:t> </a:t>
            </a:r>
            <a:r>
              <a:rPr lang="en-IN" sz="2400" spc="-5" dirty="0">
                <a:latin typeface="Calibri"/>
                <a:cs typeface="Calibri"/>
              </a:rPr>
              <a:t>*+</a:t>
            </a:r>
            <a:r>
              <a:rPr lang="en-IN" sz="2400" spc="-5" dirty="0" err="1">
                <a:latin typeface="Calibri"/>
                <a:cs typeface="Calibri"/>
              </a:rPr>
              <a:t>xyz</a:t>
            </a:r>
            <a:r>
              <a:rPr lang="en-IN" sz="2400" spc="-5" dirty="0">
                <a:latin typeface="Calibri"/>
                <a:cs typeface="Calibri"/>
              </a:rPr>
              <a:t> </a:t>
            </a:r>
            <a:r>
              <a:rPr lang="en-IN" sz="2400" spc="-10" dirty="0">
                <a:latin typeface="Calibri"/>
                <a:cs typeface="Calibri"/>
              </a:rPr>
              <a:t>etc.</a:t>
            </a:r>
            <a:endParaRPr lang="en-IN" sz="2400" dirty="0">
              <a:latin typeface="Calibri"/>
              <a:cs typeface="Calibri"/>
            </a:endParaRPr>
          </a:p>
          <a:p>
            <a:endParaRPr lang="en-IN" sz="2400" dirty="0"/>
          </a:p>
        </p:txBody>
      </p:sp>
      <p:sp>
        <p:nvSpPr>
          <p:cNvPr id="4" name="Footer Placeholder 3">
            <a:extLst>
              <a:ext uri="{FF2B5EF4-FFF2-40B4-BE49-F238E27FC236}">
                <a16:creationId xmlns:a16="http://schemas.microsoft.com/office/drawing/2014/main" id="{C197F6B1-5126-C5C8-C4FE-285F5B966CB8}"/>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2285995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6DDB-AC93-D7EB-7C76-8E1449F100D1}"/>
              </a:ext>
            </a:extLst>
          </p:cNvPr>
          <p:cNvSpPr>
            <a:spLocks noGrp="1"/>
          </p:cNvSpPr>
          <p:nvPr>
            <p:ph type="title"/>
          </p:nvPr>
        </p:nvSpPr>
        <p:spPr/>
        <p:txBody>
          <a:bodyPr/>
          <a:lstStyle/>
          <a:p>
            <a:r>
              <a:rPr lang="en-IN" sz="4400" spc="-25" dirty="0"/>
              <a:t>Operator</a:t>
            </a:r>
            <a:r>
              <a:rPr lang="en-IN" sz="4400" spc="-55" dirty="0"/>
              <a:t> </a:t>
            </a:r>
            <a:r>
              <a:rPr lang="en-IN" sz="4400" dirty="0"/>
              <a:t>Priorities</a:t>
            </a:r>
            <a:endParaRPr lang="en-IN" dirty="0"/>
          </a:p>
        </p:txBody>
      </p:sp>
      <p:sp>
        <p:nvSpPr>
          <p:cNvPr id="3" name="Content Placeholder 2">
            <a:extLst>
              <a:ext uri="{FF2B5EF4-FFF2-40B4-BE49-F238E27FC236}">
                <a16:creationId xmlns:a16="http://schemas.microsoft.com/office/drawing/2014/main" id="{876D69E0-AEEB-7FEC-0AE1-46C7E2D437A5}"/>
              </a:ext>
            </a:extLst>
          </p:cNvPr>
          <p:cNvSpPr>
            <a:spLocks noGrp="1"/>
          </p:cNvSpPr>
          <p:nvPr>
            <p:ph idx="1"/>
          </p:nvPr>
        </p:nvSpPr>
        <p:spPr/>
        <p:txBody>
          <a:bodyPr/>
          <a:lstStyle/>
          <a:p>
            <a:pPr marL="355600" marR="786130" indent="-343535" algn="just">
              <a:lnSpc>
                <a:spcPts val="3460"/>
              </a:lnSpc>
              <a:spcBef>
                <a:spcPts val="535"/>
              </a:spcBef>
              <a:buFont typeface="Arial MT"/>
              <a:buChar char="•"/>
              <a:tabLst>
                <a:tab pos="356235" algn="l"/>
              </a:tabLst>
            </a:pPr>
            <a:r>
              <a:rPr lang="en-IN" sz="3200" spc="-5" dirty="0">
                <a:latin typeface="Calibri"/>
                <a:cs typeface="Calibri"/>
              </a:rPr>
              <a:t>How do </a:t>
            </a:r>
            <a:r>
              <a:rPr lang="en-IN" sz="3200" spc="-15" dirty="0">
                <a:latin typeface="Calibri"/>
                <a:cs typeface="Calibri"/>
              </a:rPr>
              <a:t>you </a:t>
            </a:r>
            <a:r>
              <a:rPr lang="en-IN" sz="3200" spc="-10" dirty="0">
                <a:latin typeface="Calibri"/>
                <a:cs typeface="Calibri"/>
              </a:rPr>
              <a:t>figure </a:t>
            </a:r>
            <a:r>
              <a:rPr lang="en-IN" sz="3200" spc="-5" dirty="0">
                <a:latin typeface="Calibri"/>
                <a:cs typeface="Calibri"/>
              </a:rPr>
              <a:t>out </a:t>
            </a:r>
            <a:r>
              <a:rPr lang="en-IN" sz="3200" dirty="0">
                <a:latin typeface="Calibri"/>
                <a:cs typeface="Calibri"/>
              </a:rPr>
              <a:t>the </a:t>
            </a:r>
            <a:r>
              <a:rPr lang="en-IN" sz="3200" spc="-10" dirty="0">
                <a:latin typeface="Calibri"/>
                <a:cs typeface="Calibri"/>
              </a:rPr>
              <a:t>operands </a:t>
            </a:r>
            <a:r>
              <a:rPr lang="en-IN" sz="3200" spc="-5" dirty="0">
                <a:latin typeface="Calibri"/>
                <a:cs typeface="Calibri"/>
              </a:rPr>
              <a:t>of </a:t>
            </a:r>
            <a:r>
              <a:rPr lang="en-IN" sz="3200" dirty="0">
                <a:latin typeface="Calibri"/>
                <a:cs typeface="Calibri"/>
              </a:rPr>
              <a:t>an </a:t>
            </a:r>
            <a:r>
              <a:rPr lang="en-IN" sz="3200" spc="-710" dirty="0">
                <a:latin typeface="Calibri"/>
                <a:cs typeface="Calibri"/>
              </a:rPr>
              <a:t> </a:t>
            </a:r>
            <a:r>
              <a:rPr lang="en-IN" sz="3200" spc="-15" dirty="0">
                <a:latin typeface="Calibri"/>
                <a:cs typeface="Calibri"/>
              </a:rPr>
              <a:t>operator?</a:t>
            </a:r>
            <a:endParaRPr lang="en-IN" sz="3200" dirty="0">
              <a:latin typeface="Calibri"/>
              <a:cs typeface="Calibri"/>
            </a:endParaRPr>
          </a:p>
          <a:p>
            <a:pPr marL="756285" lvl="1" indent="-287020" algn="just">
              <a:lnSpc>
                <a:spcPct val="100000"/>
              </a:lnSpc>
              <a:spcBef>
                <a:spcPts val="300"/>
              </a:spcBef>
              <a:buFont typeface="Arial MT"/>
              <a:buChar char="–"/>
              <a:tabLst>
                <a:tab pos="756920" algn="l"/>
              </a:tabLst>
            </a:pPr>
            <a:r>
              <a:rPr lang="en-IN" sz="2800" spc="-5" dirty="0">
                <a:solidFill>
                  <a:srgbClr val="0000FF"/>
                </a:solidFill>
                <a:latin typeface="Calibri"/>
                <a:cs typeface="Calibri"/>
              </a:rPr>
              <a:t>a</a:t>
            </a:r>
            <a:r>
              <a:rPr lang="en-IN" sz="2800" spc="-25" dirty="0">
                <a:solidFill>
                  <a:srgbClr val="0000FF"/>
                </a:solidFill>
                <a:latin typeface="Calibri"/>
                <a:cs typeface="Calibri"/>
              </a:rPr>
              <a:t> </a:t>
            </a:r>
            <a:r>
              <a:rPr lang="en-IN" sz="2800" spc="-5" dirty="0">
                <a:solidFill>
                  <a:srgbClr val="0000FF"/>
                </a:solidFill>
                <a:latin typeface="Calibri"/>
                <a:cs typeface="Calibri"/>
              </a:rPr>
              <a:t>+</a:t>
            </a:r>
            <a:r>
              <a:rPr lang="en-IN" sz="2800" spc="-20" dirty="0">
                <a:solidFill>
                  <a:srgbClr val="0000FF"/>
                </a:solidFill>
                <a:latin typeface="Calibri"/>
                <a:cs typeface="Calibri"/>
              </a:rPr>
              <a:t> </a:t>
            </a:r>
            <a:r>
              <a:rPr lang="en-IN" sz="2800" spc="-5" dirty="0">
                <a:solidFill>
                  <a:srgbClr val="0000FF"/>
                </a:solidFill>
                <a:latin typeface="Calibri"/>
                <a:cs typeface="Calibri"/>
              </a:rPr>
              <a:t>b * c</a:t>
            </a:r>
            <a:endParaRPr lang="en-IN" sz="2800" dirty="0">
              <a:latin typeface="Calibri"/>
              <a:cs typeface="Calibri"/>
            </a:endParaRPr>
          </a:p>
          <a:p>
            <a:pPr marL="756285" lvl="1" indent="-287020" algn="just">
              <a:lnSpc>
                <a:spcPct val="100000"/>
              </a:lnSpc>
              <a:spcBef>
                <a:spcPts val="335"/>
              </a:spcBef>
              <a:buFont typeface="Arial MT"/>
              <a:buChar char="–"/>
              <a:tabLst>
                <a:tab pos="756920" algn="l"/>
              </a:tabLst>
            </a:pPr>
            <a:r>
              <a:rPr lang="en-IN" sz="2800" spc="-5" dirty="0">
                <a:solidFill>
                  <a:srgbClr val="0000FF"/>
                </a:solidFill>
                <a:latin typeface="Calibri"/>
                <a:cs typeface="Calibri"/>
              </a:rPr>
              <a:t>a</a:t>
            </a:r>
            <a:r>
              <a:rPr lang="en-IN" sz="2800" spc="-20" dirty="0">
                <a:solidFill>
                  <a:srgbClr val="0000FF"/>
                </a:solidFill>
                <a:latin typeface="Calibri"/>
                <a:cs typeface="Calibri"/>
              </a:rPr>
              <a:t> </a:t>
            </a:r>
            <a:r>
              <a:rPr lang="en-IN" sz="2800" spc="-5" dirty="0">
                <a:solidFill>
                  <a:srgbClr val="0000FF"/>
                </a:solidFill>
                <a:latin typeface="Calibri"/>
                <a:cs typeface="Calibri"/>
              </a:rPr>
              <a:t>*</a:t>
            </a:r>
            <a:r>
              <a:rPr lang="en-IN" sz="2800" spc="-15" dirty="0">
                <a:solidFill>
                  <a:srgbClr val="0000FF"/>
                </a:solidFill>
                <a:latin typeface="Calibri"/>
                <a:cs typeface="Calibri"/>
              </a:rPr>
              <a:t> </a:t>
            </a:r>
            <a:r>
              <a:rPr lang="en-IN" sz="2800" spc="-5" dirty="0">
                <a:solidFill>
                  <a:srgbClr val="0000FF"/>
                </a:solidFill>
                <a:latin typeface="Calibri"/>
                <a:cs typeface="Calibri"/>
              </a:rPr>
              <a:t>b</a:t>
            </a:r>
            <a:r>
              <a:rPr lang="en-IN" sz="2800" dirty="0">
                <a:solidFill>
                  <a:srgbClr val="0000FF"/>
                </a:solidFill>
                <a:latin typeface="Calibri"/>
                <a:cs typeface="Calibri"/>
              </a:rPr>
              <a:t> </a:t>
            </a:r>
            <a:r>
              <a:rPr lang="en-IN" sz="2800" spc="-5" dirty="0">
                <a:solidFill>
                  <a:srgbClr val="0000FF"/>
                </a:solidFill>
                <a:latin typeface="Calibri"/>
                <a:cs typeface="Calibri"/>
              </a:rPr>
              <a:t>+</a:t>
            </a:r>
            <a:r>
              <a:rPr lang="en-IN" sz="2800" dirty="0">
                <a:solidFill>
                  <a:srgbClr val="0000FF"/>
                </a:solidFill>
                <a:latin typeface="Calibri"/>
                <a:cs typeface="Calibri"/>
              </a:rPr>
              <a:t> </a:t>
            </a:r>
            <a:r>
              <a:rPr lang="en-IN" sz="2800" spc="-5" dirty="0">
                <a:solidFill>
                  <a:srgbClr val="0000FF"/>
                </a:solidFill>
                <a:latin typeface="Calibri"/>
                <a:cs typeface="Calibri"/>
              </a:rPr>
              <a:t>c /</a:t>
            </a:r>
            <a:r>
              <a:rPr lang="en-IN" sz="2800" dirty="0">
                <a:solidFill>
                  <a:srgbClr val="0000FF"/>
                </a:solidFill>
                <a:latin typeface="Calibri"/>
                <a:cs typeface="Calibri"/>
              </a:rPr>
              <a:t> </a:t>
            </a:r>
            <a:r>
              <a:rPr lang="en-IN" sz="2800" spc="-5" dirty="0">
                <a:solidFill>
                  <a:srgbClr val="0000FF"/>
                </a:solidFill>
                <a:latin typeface="Calibri"/>
                <a:cs typeface="Calibri"/>
              </a:rPr>
              <a:t>d</a:t>
            </a:r>
            <a:endParaRPr lang="en-IN" sz="2800" dirty="0">
              <a:latin typeface="Calibri"/>
              <a:cs typeface="Calibri"/>
            </a:endParaRPr>
          </a:p>
          <a:p>
            <a:pPr marL="355600" indent="-343535" algn="just">
              <a:lnSpc>
                <a:spcPct val="100000"/>
              </a:lnSpc>
              <a:spcBef>
                <a:spcPts val="365"/>
              </a:spcBef>
              <a:buFont typeface="Arial MT"/>
              <a:buChar char="•"/>
              <a:tabLst>
                <a:tab pos="356235" algn="l"/>
              </a:tabLst>
            </a:pPr>
            <a:r>
              <a:rPr lang="en-IN" sz="3200" spc="-5" dirty="0">
                <a:latin typeface="Calibri"/>
                <a:cs typeface="Calibri"/>
              </a:rPr>
              <a:t>This </a:t>
            </a:r>
            <a:r>
              <a:rPr lang="en-IN" sz="3200" dirty="0">
                <a:latin typeface="Calibri"/>
                <a:cs typeface="Calibri"/>
              </a:rPr>
              <a:t>is done </a:t>
            </a:r>
            <a:r>
              <a:rPr lang="en-IN" sz="3200" spc="-10" dirty="0">
                <a:latin typeface="Calibri"/>
                <a:cs typeface="Calibri"/>
              </a:rPr>
              <a:t>by</a:t>
            </a:r>
            <a:r>
              <a:rPr lang="en-IN" sz="3200" dirty="0">
                <a:latin typeface="Calibri"/>
                <a:cs typeface="Calibri"/>
              </a:rPr>
              <a:t> assigning</a:t>
            </a:r>
            <a:r>
              <a:rPr lang="en-IN" sz="3200" spc="25" dirty="0">
                <a:latin typeface="Calibri"/>
                <a:cs typeface="Calibri"/>
              </a:rPr>
              <a:t> </a:t>
            </a:r>
            <a:r>
              <a:rPr lang="en-IN" sz="3200" spc="-20" dirty="0">
                <a:latin typeface="Calibri"/>
                <a:cs typeface="Calibri"/>
              </a:rPr>
              <a:t>operator</a:t>
            </a:r>
            <a:r>
              <a:rPr lang="en-IN" sz="3200" spc="-15" dirty="0">
                <a:latin typeface="Calibri"/>
                <a:cs typeface="Calibri"/>
              </a:rPr>
              <a:t> </a:t>
            </a:r>
            <a:r>
              <a:rPr lang="en-IN" sz="3200" spc="-5" dirty="0">
                <a:latin typeface="Calibri"/>
                <a:cs typeface="Calibri"/>
              </a:rPr>
              <a:t>priorities.</a:t>
            </a:r>
            <a:endParaRPr lang="en-IN" sz="3200" dirty="0">
              <a:latin typeface="Calibri"/>
              <a:cs typeface="Calibri"/>
            </a:endParaRPr>
          </a:p>
          <a:p>
            <a:pPr marL="756285" lvl="1" indent="-287020" algn="just">
              <a:lnSpc>
                <a:spcPct val="100000"/>
              </a:lnSpc>
              <a:spcBef>
                <a:spcPts val="355"/>
              </a:spcBef>
              <a:buFont typeface="Arial MT"/>
              <a:buChar char="–"/>
              <a:tabLst>
                <a:tab pos="756920" algn="l"/>
              </a:tabLst>
            </a:pPr>
            <a:r>
              <a:rPr lang="en-IN" sz="2800" spc="-10" dirty="0">
                <a:solidFill>
                  <a:srgbClr val="0000FF"/>
                </a:solidFill>
                <a:latin typeface="Calibri"/>
                <a:cs typeface="Calibri"/>
              </a:rPr>
              <a:t>priority(*)</a:t>
            </a:r>
            <a:r>
              <a:rPr lang="en-IN" sz="2800" spc="10" dirty="0">
                <a:solidFill>
                  <a:srgbClr val="0000FF"/>
                </a:solidFill>
                <a:latin typeface="Calibri"/>
                <a:cs typeface="Calibri"/>
              </a:rPr>
              <a:t> </a:t>
            </a:r>
            <a:r>
              <a:rPr lang="en-IN" sz="2800" spc="-5" dirty="0">
                <a:solidFill>
                  <a:srgbClr val="0000FF"/>
                </a:solidFill>
                <a:latin typeface="Calibri"/>
                <a:cs typeface="Calibri"/>
              </a:rPr>
              <a:t>=</a:t>
            </a:r>
            <a:r>
              <a:rPr lang="en-IN" sz="2800" spc="15" dirty="0">
                <a:solidFill>
                  <a:srgbClr val="0000FF"/>
                </a:solidFill>
                <a:latin typeface="Calibri"/>
                <a:cs typeface="Calibri"/>
              </a:rPr>
              <a:t> </a:t>
            </a:r>
            <a:r>
              <a:rPr lang="en-IN" sz="2800" spc="-10" dirty="0">
                <a:solidFill>
                  <a:srgbClr val="0000FF"/>
                </a:solidFill>
                <a:latin typeface="Calibri"/>
                <a:cs typeface="Calibri"/>
              </a:rPr>
              <a:t>priority(/)</a:t>
            </a:r>
            <a:r>
              <a:rPr lang="en-IN" sz="2800" spc="40" dirty="0">
                <a:solidFill>
                  <a:srgbClr val="0000FF"/>
                </a:solidFill>
                <a:latin typeface="Calibri"/>
                <a:cs typeface="Calibri"/>
              </a:rPr>
              <a:t> </a:t>
            </a:r>
            <a:r>
              <a:rPr lang="en-IN" sz="2800" spc="-5" dirty="0">
                <a:solidFill>
                  <a:srgbClr val="0000FF"/>
                </a:solidFill>
                <a:latin typeface="Calibri"/>
                <a:cs typeface="Calibri"/>
              </a:rPr>
              <a:t>&gt; priority(+)</a:t>
            </a:r>
            <a:r>
              <a:rPr lang="en-IN" sz="2800" spc="40" dirty="0">
                <a:solidFill>
                  <a:srgbClr val="0000FF"/>
                </a:solidFill>
                <a:latin typeface="Calibri"/>
                <a:cs typeface="Calibri"/>
              </a:rPr>
              <a:t> </a:t>
            </a:r>
            <a:r>
              <a:rPr lang="en-IN" sz="2800" spc="-5" dirty="0">
                <a:solidFill>
                  <a:srgbClr val="0000FF"/>
                </a:solidFill>
                <a:latin typeface="Calibri"/>
                <a:cs typeface="Calibri"/>
              </a:rPr>
              <a:t>=</a:t>
            </a:r>
            <a:r>
              <a:rPr lang="en-IN" sz="2800" dirty="0">
                <a:solidFill>
                  <a:srgbClr val="0000FF"/>
                </a:solidFill>
                <a:latin typeface="Calibri"/>
                <a:cs typeface="Calibri"/>
              </a:rPr>
              <a:t> </a:t>
            </a:r>
            <a:r>
              <a:rPr lang="en-IN" sz="2800" spc="-5" dirty="0">
                <a:solidFill>
                  <a:srgbClr val="0000FF"/>
                </a:solidFill>
                <a:latin typeface="Calibri"/>
                <a:cs typeface="Calibri"/>
              </a:rPr>
              <a:t>priority(-)</a:t>
            </a:r>
            <a:endParaRPr lang="en-IN" sz="2800" dirty="0">
              <a:latin typeface="Calibri"/>
              <a:cs typeface="Calibri"/>
            </a:endParaRPr>
          </a:p>
          <a:p>
            <a:pPr marL="355600" marR="5080" indent="-343535" algn="just">
              <a:lnSpc>
                <a:spcPct val="90000"/>
              </a:lnSpc>
              <a:spcBef>
                <a:spcPts val="755"/>
              </a:spcBef>
              <a:buFont typeface="Arial MT"/>
              <a:buChar char="•"/>
              <a:tabLst>
                <a:tab pos="356235" algn="l"/>
              </a:tabLst>
            </a:pPr>
            <a:r>
              <a:rPr lang="en-IN" sz="3200" dirty="0">
                <a:latin typeface="Calibri"/>
                <a:cs typeface="Calibri"/>
              </a:rPr>
              <a:t>When an </a:t>
            </a:r>
            <a:r>
              <a:rPr lang="en-IN" sz="3200" spc="-10" dirty="0">
                <a:latin typeface="Calibri"/>
                <a:cs typeface="Calibri"/>
              </a:rPr>
              <a:t>operand </a:t>
            </a:r>
            <a:r>
              <a:rPr lang="en-IN" sz="3200" spc="-5" dirty="0">
                <a:latin typeface="Calibri"/>
                <a:cs typeface="Calibri"/>
              </a:rPr>
              <a:t>lies between </a:t>
            </a:r>
            <a:r>
              <a:rPr lang="en-IN" sz="3200" spc="-10" dirty="0">
                <a:latin typeface="Calibri"/>
                <a:cs typeface="Calibri"/>
              </a:rPr>
              <a:t>two </a:t>
            </a:r>
            <a:r>
              <a:rPr lang="en-IN" sz="3200" spc="-20" dirty="0">
                <a:latin typeface="Calibri"/>
                <a:cs typeface="Calibri"/>
              </a:rPr>
              <a:t>operators, </a:t>
            </a:r>
            <a:r>
              <a:rPr lang="en-IN" sz="3200" spc="-710" dirty="0">
                <a:latin typeface="Calibri"/>
                <a:cs typeface="Calibri"/>
              </a:rPr>
              <a:t> </a:t>
            </a:r>
            <a:r>
              <a:rPr lang="en-IN" sz="3200" dirty="0">
                <a:latin typeface="Calibri"/>
                <a:cs typeface="Calibri"/>
              </a:rPr>
              <a:t>the </a:t>
            </a:r>
            <a:r>
              <a:rPr lang="en-IN" sz="3200" spc="-10" dirty="0">
                <a:latin typeface="Calibri"/>
                <a:cs typeface="Calibri"/>
              </a:rPr>
              <a:t>operand </a:t>
            </a:r>
            <a:r>
              <a:rPr lang="en-IN" sz="3200" spc="-5" dirty="0">
                <a:latin typeface="Calibri"/>
                <a:cs typeface="Calibri"/>
              </a:rPr>
              <a:t>associates </a:t>
            </a:r>
            <a:r>
              <a:rPr lang="en-IN" sz="3200" dirty="0">
                <a:latin typeface="Calibri"/>
                <a:cs typeface="Calibri"/>
              </a:rPr>
              <a:t>with the </a:t>
            </a:r>
            <a:r>
              <a:rPr lang="en-IN" sz="3200" spc="-20" dirty="0">
                <a:latin typeface="Calibri"/>
                <a:cs typeface="Calibri"/>
              </a:rPr>
              <a:t>operator </a:t>
            </a:r>
            <a:r>
              <a:rPr lang="en-IN" sz="3200" spc="-5" dirty="0">
                <a:latin typeface="Calibri"/>
                <a:cs typeface="Calibri"/>
              </a:rPr>
              <a:t>that </a:t>
            </a:r>
            <a:r>
              <a:rPr lang="en-IN" sz="3200" dirty="0">
                <a:latin typeface="Calibri"/>
                <a:cs typeface="Calibri"/>
              </a:rPr>
              <a:t> </a:t>
            </a:r>
            <a:r>
              <a:rPr lang="en-IN" sz="3200" spc="-5" dirty="0">
                <a:latin typeface="Calibri"/>
                <a:cs typeface="Calibri"/>
              </a:rPr>
              <a:t>has</a:t>
            </a:r>
            <a:r>
              <a:rPr lang="en-IN" sz="3200" spc="-10" dirty="0">
                <a:latin typeface="Calibri"/>
                <a:cs typeface="Calibri"/>
              </a:rPr>
              <a:t> </a:t>
            </a:r>
            <a:r>
              <a:rPr lang="en-IN" sz="3200" spc="-5" dirty="0">
                <a:latin typeface="Calibri"/>
                <a:cs typeface="Calibri"/>
              </a:rPr>
              <a:t>higher</a:t>
            </a:r>
            <a:r>
              <a:rPr lang="en-IN" sz="3200" spc="20" dirty="0">
                <a:latin typeface="Calibri"/>
                <a:cs typeface="Calibri"/>
              </a:rPr>
              <a:t> </a:t>
            </a:r>
            <a:r>
              <a:rPr lang="en-IN" sz="3200" spc="-30" dirty="0">
                <a:latin typeface="Calibri"/>
                <a:cs typeface="Calibri"/>
              </a:rPr>
              <a:t>priority.</a:t>
            </a:r>
            <a:endParaRPr lang="en-IN" sz="3200" dirty="0">
              <a:latin typeface="Calibri"/>
              <a:cs typeface="Calibri"/>
            </a:endParaRPr>
          </a:p>
          <a:p>
            <a:endParaRPr lang="en-IN" dirty="0"/>
          </a:p>
        </p:txBody>
      </p:sp>
      <p:sp>
        <p:nvSpPr>
          <p:cNvPr id="4" name="Footer Placeholder 3">
            <a:extLst>
              <a:ext uri="{FF2B5EF4-FFF2-40B4-BE49-F238E27FC236}">
                <a16:creationId xmlns:a16="http://schemas.microsoft.com/office/drawing/2014/main" id="{E65C54A7-8948-42D3-9126-EA7C2FAE1FBB}"/>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1425247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E172-0F50-8E6C-F8E8-280A7BFB7563}"/>
              </a:ext>
            </a:extLst>
          </p:cNvPr>
          <p:cNvSpPr>
            <a:spLocks noGrp="1"/>
          </p:cNvSpPr>
          <p:nvPr>
            <p:ph type="title"/>
          </p:nvPr>
        </p:nvSpPr>
        <p:spPr/>
        <p:txBody>
          <a:bodyPr>
            <a:normAutofit fontScale="90000"/>
          </a:bodyPr>
          <a:lstStyle/>
          <a:p>
            <a:r>
              <a:rPr lang="en-IN" spc="-15" dirty="0"/>
              <a:t>Examples</a:t>
            </a:r>
            <a:r>
              <a:rPr lang="en-IN" spc="-5" dirty="0"/>
              <a:t> of </a:t>
            </a:r>
            <a:r>
              <a:rPr lang="en-IN" spc="-10" dirty="0"/>
              <a:t>infix</a:t>
            </a:r>
            <a:r>
              <a:rPr lang="en-IN" spc="-5" dirty="0"/>
              <a:t> </a:t>
            </a:r>
            <a:r>
              <a:rPr lang="en-IN" spc="-15" dirty="0"/>
              <a:t>to</a:t>
            </a:r>
            <a:r>
              <a:rPr lang="en-IN" spc="-5" dirty="0"/>
              <a:t> </a:t>
            </a:r>
            <a:r>
              <a:rPr lang="en-IN" spc="-20" dirty="0"/>
              <a:t>prefix</a:t>
            </a:r>
            <a:r>
              <a:rPr lang="en-IN" dirty="0"/>
              <a:t> </a:t>
            </a:r>
            <a:r>
              <a:rPr lang="en-IN" spc="-5" dirty="0"/>
              <a:t>and </a:t>
            </a:r>
            <a:r>
              <a:rPr lang="en-IN" spc="-15" dirty="0"/>
              <a:t>post</a:t>
            </a:r>
            <a:r>
              <a:rPr lang="en-IN" spc="-10" dirty="0"/>
              <a:t>fix</a:t>
            </a:r>
            <a:endParaRPr lang="en-IN" dirty="0"/>
          </a:p>
        </p:txBody>
      </p:sp>
      <p:pic>
        <p:nvPicPr>
          <p:cNvPr id="6" name="Content Placeholder 5">
            <a:extLst>
              <a:ext uri="{FF2B5EF4-FFF2-40B4-BE49-F238E27FC236}">
                <a16:creationId xmlns:a16="http://schemas.microsoft.com/office/drawing/2014/main" id="{74F0E4B0-2BC3-3609-DBD9-AEF0AFE5D8F9}"/>
              </a:ext>
            </a:extLst>
          </p:cNvPr>
          <p:cNvPicPr>
            <a:picLocks noGrp="1" noChangeAspect="1"/>
          </p:cNvPicPr>
          <p:nvPr>
            <p:ph idx="1"/>
          </p:nvPr>
        </p:nvPicPr>
        <p:blipFill>
          <a:blip r:embed="rId2"/>
          <a:stretch>
            <a:fillRect/>
          </a:stretch>
        </p:blipFill>
        <p:spPr>
          <a:xfrm>
            <a:off x="664450" y="1676400"/>
            <a:ext cx="7815100" cy="4267200"/>
          </a:xfrm>
        </p:spPr>
      </p:pic>
      <p:sp>
        <p:nvSpPr>
          <p:cNvPr id="4" name="Footer Placeholder 3">
            <a:extLst>
              <a:ext uri="{FF2B5EF4-FFF2-40B4-BE49-F238E27FC236}">
                <a16:creationId xmlns:a16="http://schemas.microsoft.com/office/drawing/2014/main" id="{15BBBE3D-8D2D-5F71-A5EE-C11B1DC5FA4A}"/>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2249864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AFFF-7D11-D569-4C43-EDD923E6A21F}"/>
              </a:ext>
            </a:extLst>
          </p:cNvPr>
          <p:cNvSpPr>
            <a:spLocks noGrp="1"/>
          </p:cNvSpPr>
          <p:nvPr>
            <p:ph type="title"/>
          </p:nvPr>
        </p:nvSpPr>
        <p:spPr/>
        <p:txBody>
          <a:bodyPr/>
          <a:lstStyle/>
          <a:p>
            <a:r>
              <a:rPr lang="en-IN" sz="4400" spc="-5" dirty="0"/>
              <a:t>Algorithm</a:t>
            </a:r>
            <a:r>
              <a:rPr lang="en-IN" sz="4400" spc="-20" dirty="0"/>
              <a:t> </a:t>
            </a:r>
            <a:r>
              <a:rPr lang="en-IN" sz="4400" spc="-35" dirty="0"/>
              <a:t>for</a:t>
            </a:r>
            <a:r>
              <a:rPr lang="en-IN" sz="4400" spc="-20" dirty="0"/>
              <a:t> </a:t>
            </a:r>
            <a:r>
              <a:rPr lang="en-IN" sz="4400" spc="-5" dirty="0"/>
              <a:t>Infix</a:t>
            </a:r>
            <a:r>
              <a:rPr lang="en-IN" sz="4400" spc="-15" dirty="0"/>
              <a:t> </a:t>
            </a:r>
            <a:r>
              <a:rPr lang="en-IN" sz="4400" spc="-20" dirty="0"/>
              <a:t>to </a:t>
            </a:r>
            <a:r>
              <a:rPr lang="en-IN" sz="4400" spc="-15" dirty="0"/>
              <a:t>Postfix</a:t>
            </a:r>
            <a:endParaRPr lang="en-IN" dirty="0"/>
          </a:p>
        </p:txBody>
      </p:sp>
      <p:sp>
        <p:nvSpPr>
          <p:cNvPr id="3" name="Content Placeholder 2">
            <a:extLst>
              <a:ext uri="{FF2B5EF4-FFF2-40B4-BE49-F238E27FC236}">
                <a16:creationId xmlns:a16="http://schemas.microsoft.com/office/drawing/2014/main" id="{B9565244-5497-B14B-4FF3-C6D9CB7EFE62}"/>
              </a:ext>
            </a:extLst>
          </p:cNvPr>
          <p:cNvSpPr>
            <a:spLocks noGrp="1"/>
          </p:cNvSpPr>
          <p:nvPr>
            <p:ph idx="1"/>
          </p:nvPr>
        </p:nvSpPr>
        <p:spPr/>
        <p:txBody>
          <a:bodyPr>
            <a:normAutofit lnSpcReduction="10000"/>
          </a:bodyPr>
          <a:lstStyle/>
          <a:p>
            <a:pPr marL="332740" indent="-320040">
              <a:lnSpc>
                <a:spcPct val="100000"/>
              </a:lnSpc>
              <a:spcBef>
                <a:spcPts val="580"/>
              </a:spcBef>
              <a:buAutoNum type="arabicParenR"/>
              <a:tabLst>
                <a:tab pos="332740" algn="l"/>
              </a:tabLst>
            </a:pPr>
            <a:r>
              <a:rPr lang="en-IN" sz="2000" spc="-10" dirty="0">
                <a:latin typeface="Calibri"/>
                <a:cs typeface="Calibri"/>
              </a:rPr>
              <a:t>Examine</a:t>
            </a:r>
            <a:r>
              <a:rPr lang="en-IN" sz="2000" spc="-15" dirty="0">
                <a:latin typeface="Calibri"/>
                <a:cs typeface="Calibri"/>
              </a:rPr>
              <a:t> </a:t>
            </a:r>
            <a:r>
              <a:rPr lang="en-IN" sz="2000" dirty="0">
                <a:latin typeface="Calibri"/>
                <a:cs typeface="Calibri"/>
              </a:rPr>
              <a:t>the</a:t>
            </a:r>
            <a:r>
              <a:rPr lang="en-IN" sz="2000" spc="-5" dirty="0">
                <a:latin typeface="Calibri"/>
                <a:cs typeface="Calibri"/>
              </a:rPr>
              <a:t> </a:t>
            </a:r>
            <a:r>
              <a:rPr lang="en-IN" sz="2000" spc="-10" dirty="0">
                <a:latin typeface="Calibri"/>
                <a:cs typeface="Calibri"/>
              </a:rPr>
              <a:t>next</a:t>
            </a:r>
            <a:r>
              <a:rPr lang="en-IN" sz="2000" dirty="0">
                <a:latin typeface="Calibri"/>
                <a:cs typeface="Calibri"/>
              </a:rPr>
              <a:t> </a:t>
            </a:r>
            <a:r>
              <a:rPr lang="en-IN" sz="2000" spc="-5" dirty="0">
                <a:latin typeface="Calibri"/>
                <a:cs typeface="Calibri"/>
              </a:rPr>
              <a:t>element</a:t>
            </a:r>
            <a:r>
              <a:rPr lang="en-IN" sz="2000" spc="20" dirty="0">
                <a:latin typeface="Calibri"/>
                <a:cs typeface="Calibri"/>
              </a:rPr>
              <a:t> </a:t>
            </a:r>
            <a:r>
              <a:rPr lang="en-IN" sz="2000" dirty="0">
                <a:latin typeface="Calibri"/>
                <a:cs typeface="Calibri"/>
              </a:rPr>
              <a:t>in</a:t>
            </a:r>
            <a:r>
              <a:rPr lang="en-IN" sz="2000" spc="-10" dirty="0">
                <a:latin typeface="Calibri"/>
                <a:cs typeface="Calibri"/>
              </a:rPr>
              <a:t> </a:t>
            </a:r>
            <a:r>
              <a:rPr lang="en-IN" sz="2000" dirty="0">
                <a:latin typeface="Calibri"/>
                <a:cs typeface="Calibri"/>
              </a:rPr>
              <a:t>the</a:t>
            </a:r>
            <a:r>
              <a:rPr lang="en-IN" sz="2000" spc="-5" dirty="0">
                <a:latin typeface="Calibri"/>
                <a:cs typeface="Calibri"/>
              </a:rPr>
              <a:t> input.</a:t>
            </a:r>
            <a:endParaRPr lang="en-IN" sz="2000" dirty="0">
              <a:latin typeface="Calibri"/>
              <a:cs typeface="Calibri"/>
            </a:endParaRPr>
          </a:p>
          <a:p>
            <a:pPr marL="332740" indent="-320040">
              <a:lnSpc>
                <a:spcPct val="100000"/>
              </a:lnSpc>
              <a:spcBef>
                <a:spcPts val="480"/>
              </a:spcBef>
              <a:buAutoNum type="arabicParenR"/>
              <a:tabLst>
                <a:tab pos="332740" algn="l"/>
              </a:tabLst>
            </a:pPr>
            <a:r>
              <a:rPr lang="en-IN" sz="2000" dirty="0">
                <a:latin typeface="Calibri"/>
                <a:cs typeface="Calibri"/>
              </a:rPr>
              <a:t>If</a:t>
            </a:r>
            <a:r>
              <a:rPr lang="en-IN" sz="2000" spc="-20" dirty="0">
                <a:latin typeface="Calibri"/>
                <a:cs typeface="Calibri"/>
              </a:rPr>
              <a:t> </a:t>
            </a:r>
            <a:r>
              <a:rPr lang="en-IN" sz="2000" dirty="0">
                <a:latin typeface="Calibri"/>
                <a:cs typeface="Calibri"/>
              </a:rPr>
              <a:t>it</a:t>
            </a:r>
            <a:r>
              <a:rPr lang="en-IN" sz="2000" spc="-10" dirty="0">
                <a:latin typeface="Calibri"/>
                <a:cs typeface="Calibri"/>
              </a:rPr>
              <a:t> </a:t>
            </a:r>
            <a:r>
              <a:rPr lang="en-IN" sz="2000" spc="-5" dirty="0">
                <a:latin typeface="Calibri"/>
                <a:cs typeface="Calibri"/>
              </a:rPr>
              <a:t>is</a:t>
            </a:r>
            <a:r>
              <a:rPr lang="en-IN" sz="2000" dirty="0">
                <a:latin typeface="Calibri"/>
                <a:cs typeface="Calibri"/>
              </a:rPr>
              <a:t> </a:t>
            </a:r>
            <a:r>
              <a:rPr lang="en-IN" sz="2000" spc="-5" dirty="0">
                <a:solidFill>
                  <a:srgbClr val="0000FF"/>
                </a:solidFill>
                <a:latin typeface="Calibri"/>
                <a:cs typeface="Calibri"/>
              </a:rPr>
              <a:t>operand</a:t>
            </a:r>
            <a:r>
              <a:rPr lang="en-IN" sz="2000" spc="-5" dirty="0">
                <a:latin typeface="Calibri"/>
                <a:cs typeface="Calibri"/>
              </a:rPr>
              <a:t>,</a:t>
            </a:r>
            <a:r>
              <a:rPr lang="en-IN" sz="2000" spc="-35" dirty="0">
                <a:latin typeface="Calibri"/>
                <a:cs typeface="Calibri"/>
              </a:rPr>
              <a:t> </a:t>
            </a:r>
            <a:r>
              <a:rPr lang="en-IN" sz="2000" spc="-5" dirty="0">
                <a:latin typeface="Calibri"/>
                <a:cs typeface="Calibri"/>
              </a:rPr>
              <a:t>output</a:t>
            </a:r>
            <a:r>
              <a:rPr lang="en-IN" sz="2000" spc="-30" dirty="0">
                <a:latin typeface="Calibri"/>
                <a:cs typeface="Calibri"/>
              </a:rPr>
              <a:t> </a:t>
            </a:r>
            <a:r>
              <a:rPr lang="en-IN" sz="2000" dirty="0">
                <a:latin typeface="Calibri"/>
                <a:cs typeface="Calibri"/>
              </a:rPr>
              <a:t>it.</a:t>
            </a:r>
          </a:p>
          <a:p>
            <a:pPr marL="332740" indent="-320040">
              <a:lnSpc>
                <a:spcPct val="100000"/>
              </a:lnSpc>
              <a:spcBef>
                <a:spcPts val="480"/>
              </a:spcBef>
              <a:buAutoNum type="arabicParenR"/>
              <a:tabLst>
                <a:tab pos="332740" algn="l"/>
              </a:tabLst>
            </a:pPr>
            <a:r>
              <a:rPr lang="en-IN" sz="2000" dirty="0">
                <a:latin typeface="Calibri"/>
                <a:cs typeface="Calibri"/>
              </a:rPr>
              <a:t>If</a:t>
            </a:r>
            <a:r>
              <a:rPr lang="en-IN" sz="2000" spc="-15" dirty="0">
                <a:latin typeface="Calibri"/>
                <a:cs typeface="Calibri"/>
              </a:rPr>
              <a:t> </a:t>
            </a:r>
            <a:r>
              <a:rPr lang="en-IN" sz="2000" dirty="0">
                <a:latin typeface="Calibri"/>
                <a:cs typeface="Calibri"/>
              </a:rPr>
              <a:t>it </a:t>
            </a:r>
            <a:r>
              <a:rPr lang="en-IN" sz="2000" spc="-5" dirty="0">
                <a:latin typeface="Calibri"/>
                <a:cs typeface="Calibri"/>
              </a:rPr>
              <a:t>is</a:t>
            </a:r>
            <a:r>
              <a:rPr lang="en-IN" sz="2000" spc="5" dirty="0">
                <a:latin typeface="Calibri"/>
                <a:cs typeface="Calibri"/>
              </a:rPr>
              <a:t> </a:t>
            </a:r>
            <a:r>
              <a:rPr lang="en-IN" sz="2000" spc="-5" dirty="0">
                <a:solidFill>
                  <a:srgbClr val="0000FF"/>
                </a:solidFill>
                <a:latin typeface="Calibri"/>
                <a:cs typeface="Calibri"/>
              </a:rPr>
              <a:t>opening</a:t>
            </a:r>
            <a:r>
              <a:rPr lang="en-IN" sz="2000" spc="-30" dirty="0">
                <a:solidFill>
                  <a:srgbClr val="0000FF"/>
                </a:solidFill>
                <a:latin typeface="Calibri"/>
                <a:cs typeface="Calibri"/>
              </a:rPr>
              <a:t> </a:t>
            </a:r>
            <a:r>
              <a:rPr lang="en-IN" sz="2000" spc="-5" dirty="0">
                <a:solidFill>
                  <a:srgbClr val="0000FF"/>
                </a:solidFill>
                <a:latin typeface="Calibri"/>
                <a:cs typeface="Calibri"/>
              </a:rPr>
              <a:t>parenthesis</a:t>
            </a:r>
            <a:r>
              <a:rPr lang="en-IN" sz="2000" spc="-5" dirty="0">
                <a:latin typeface="Calibri"/>
                <a:cs typeface="Calibri"/>
              </a:rPr>
              <a:t>,</a:t>
            </a:r>
            <a:r>
              <a:rPr lang="en-IN" sz="2000" spc="10" dirty="0">
                <a:latin typeface="Calibri"/>
                <a:cs typeface="Calibri"/>
              </a:rPr>
              <a:t> </a:t>
            </a:r>
            <a:r>
              <a:rPr lang="en-IN" sz="2000" dirty="0">
                <a:latin typeface="Calibri"/>
                <a:cs typeface="Calibri"/>
              </a:rPr>
              <a:t>push</a:t>
            </a:r>
            <a:r>
              <a:rPr lang="en-IN" sz="2000" spc="-10" dirty="0">
                <a:latin typeface="Calibri"/>
                <a:cs typeface="Calibri"/>
              </a:rPr>
              <a:t> </a:t>
            </a:r>
            <a:r>
              <a:rPr lang="en-IN" sz="2000" dirty="0">
                <a:latin typeface="Calibri"/>
                <a:cs typeface="Calibri"/>
              </a:rPr>
              <a:t>it</a:t>
            </a:r>
            <a:r>
              <a:rPr lang="en-IN" sz="2000" spc="-5" dirty="0">
                <a:latin typeface="Calibri"/>
                <a:cs typeface="Calibri"/>
              </a:rPr>
              <a:t> on</a:t>
            </a:r>
            <a:r>
              <a:rPr lang="en-IN" sz="2000" spc="-10" dirty="0">
                <a:latin typeface="Calibri"/>
                <a:cs typeface="Calibri"/>
              </a:rPr>
              <a:t> stack.</a:t>
            </a:r>
            <a:endParaRPr lang="en-IN" sz="2000" dirty="0">
              <a:latin typeface="Calibri"/>
              <a:cs typeface="Calibri"/>
            </a:endParaRPr>
          </a:p>
          <a:p>
            <a:pPr marL="332740" indent="-320040">
              <a:lnSpc>
                <a:spcPct val="100000"/>
              </a:lnSpc>
              <a:spcBef>
                <a:spcPts val="480"/>
              </a:spcBef>
              <a:buAutoNum type="arabicParenR"/>
              <a:tabLst>
                <a:tab pos="332740" algn="l"/>
              </a:tabLst>
            </a:pPr>
            <a:r>
              <a:rPr lang="en-IN" sz="2000" dirty="0">
                <a:latin typeface="Calibri"/>
                <a:cs typeface="Calibri"/>
              </a:rPr>
              <a:t>If</a:t>
            </a:r>
            <a:r>
              <a:rPr lang="en-IN" sz="2000" spc="-20" dirty="0">
                <a:latin typeface="Calibri"/>
                <a:cs typeface="Calibri"/>
              </a:rPr>
              <a:t> </a:t>
            </a:r>
            <a:r>
              <a:rPr lang="en-IN" sz="2000" dirty="0">
                <a:latin typeface="Calibri"/>
                <a:cs typeface="Calibri"/>
              </a:rPr>
              <a:t>it</a:t>
            </a:r>
            <a:r>
              <a:rPr lang="en-IN" sz="2000" spc="-15" dirty="0">
                <a:latin typeface="Calibri"/>
                <a:cs typeface="Calibri"/>
              </a:rPr>
              <a:t> </a:t>
            </a:r>
            <a:r>
              <a:rPr lang="en-IN" sz="2000" spc="-5" dirty="0">
                <a:latin typeface="Calibri"/>
                <a:cs typeface="Calibri"/>
              </a:rPr>
              <a:t>is </a:t>
            </a:r>
            <a:r>
              <a:rPr lang="en-IN" sz="2000" dirty="0">
                <a:latin typeface="Calibri"/>
                <a:cs typeface="Calibri"/>
              </a:rPr>
              <a:t>an</a:t>
            </a:r>
            <a:r>
              <a:rPr lang="en-IN" sz="2000" spc="-20" dirty="0">
                <a:latin typeface="Calibri"/>
                <a:cs typeface="Calibri"/>
              </a:rPr>
              <a:t> </a:t>
            </a:r>
            <a:r>
              <a:rPr lang="en-IN" sz="2000" spc="-30" dirty="0">
                <a:solidFill>
                  <a:srgbClr val="0000FF"/>
                </a:solidFill>
                <a:latin typeface="Calibri"/>
                <a:cs typeface="Calibri"/>
              </a:rPr>
              <a:t>operator</a:t>
            </a:r>
            <a:r>
              <a:rPr lang="en-IN" sz="2000" spc="-30" dirty="0">
                <a:latin typeface="Calibri"/>
                <a:cs typeface="Calibri"/>
              </a:rPr>
              <a:t>,</a:t>
            </a:r>
            <a:r>
              <a:rPr lang="en-IN" sz="2000" spc="-15" dirty="0">
                <a:latin typeface="Calibri"/>
                <a:cs typeface="Calibri"/>
              </a:rPr>
              <a:t> </a:t>
            </a:r>
            <a:r>
              <a:rPr lang="en-IN" sz="2000" dirty="0">
                <a:latin typeface="Calibri"/>
                <a:cs typeface="Calibri"/>
              </a:rPr>
              <a:t>then</a:t>
            </a:r>
          </a:p>
          <a:p>
            <a:pPr marL="661670" lvl="1" indent="-192405">
              <a:lnSpc>
                <a:spcPct val="100000"/>
              </a:lnSpc>
              <a:spcBef>
                <a:spcPts val="480"/>
              </a:spcBef>
              <a:buAutoNum type="romanLcParenR"/>
              <a:tabLst>
                <a:tab pos="662305" algn="l"/>
              </a:tabLst>
            </a:pPr>
            <a:r>
              <a:rPr lang="en-IN" sz="2000" dirty="0">
                <a:latin typeface="Calibri"/>
                <a:cs typeface="Calibri"/>
              </a:rPr>
              <a:t>If</a:t>
            </a:r>
            <a:r>
              <a:rPr lang="en-IN" sz="2000" spc="-15" dirty="0">
                <a:latin typeface="Calibri"/>
                <a:cs typeface="Calibri"/>
              </a:rPr>
              <a:t> </a:t>
            </a:r>
            <a:r>
              <a:rPr lang="en-IN" sz="2000" spc="-10" dirty="0">
                <a:latin typeface="Calibri"/>
                <a:cs typeface="Calibri"/>
              </a:rPr>
              <a:t>stack</a:t>
            </a:r>
            <a:r>
              <a:rPr lang="en-IN" sz="2000" spc="10" dirty="0">
                <a:latin typeface="Calibri"/>
                <a:cs typeface="Calibri"/>
              </a:rPr>
              <a:t> </a:t>
            </a:r>
            <a:r>
              <a:rPr lang="en-IN" sz="2000" dirty="0">
                <a:latin typeface="Calibri"/>
                <a:cs typeface="Calibri"/>
              </a:rPr>
              <a:t>is</a:t>
            </a:r>
            <a:r>
              <a:rPr lang="en-IN" sz="2000" spc="-10" dirty="0">
                <a:latin typeface="Calibri"/>
                <a:cs typeface="Calibri"/>
              </a:rPr>
              <a:t> </a:t>
            </a:r>
            <a:r>
              <a:rPr lang="en-IN" sz="2000" spc="-25" dirty="0">
                <a:latin typeface="Calibri"/>
                <a:cs typeface="Calibri"/>
              </a:rPr>
              <a:t>empty,</a:t>
            </a:r>
            <a:r>
              <a:rPr lang="en-IN" sz="2000" spc="-5" dirty="0">
                <a:latin typeface="Calibri"/>
                <a:cs typeface="Calibri"/>
              </a:rPr>
              <a:t> push</a:t>
            </a:r>
            <a:r>
              <a:rPr lang="en-IN" sz="2000" spc="-10" dirty="0">
                <a:latin typeface="Calibri"/>
                <a:cs typeface="Calibri"/>
              </a:rPr>
              <a:t> </a:t>
            </a:r>
            <a:r>
              <a:rPr lang="en-IN" sz="2000" spc="-15" dirty="0">
                <a:latin typeface="Calibri"/>
                <a:cs typeface="Calibri"/>
              </a:rPr>
              <a:t>operator</a:t>
            </a:r>
            <a:r>
              <a:rPr lang="en-IN" sz="2000" spc="-10" dirty="0">
                <a:latin typeface="Calibri"/>
                <a:cs typeface="Calibri"/>
              </a:rPr>
              <a:t> </a:t>
            </a:r>
            <a:r>
              <a:rPr lang="en-IN" sz="2000" spc="-5" dirty="0">
                <a:latin typeface="Calibri"/>
                <a:cs typeface="Calibri"/>
              </a:rPr>
              <a:t>on</a:t>
            </a:r>
            <a:r>
              <a:rPr lang="en-IN" sz="2000" spc="-25" dirty="0">
                <a:latin typeface="Calibri"/>
                <a:cs typeface="Calibri"/>
              </a:rPr>
              <a:t> </a:t>
            </a:r>
            <a:r>
              <a:rPr lang="en-IN" sz="2000" spc="-10" dirty="0">
                <a:latin typeface="Calibri"/>
                <a:cs typeface="Calibri"/>
              </a:rPr>
              <a:t>stack.</a:t>
            </a:r>
            <a:endParaRPr lang="en-IN" sz="2000" dirty="0">
              <a:latin typeface="Calibri"/>
              <a:cs typeface="Calibri"/>
            </a:endParaRPr>
          </a:p>
          <a:p>
            <a:pPr marL="720725" lvl="1" indent="-251460">
              <a:lnSpc>
                <a:spcPct val="100000"/>
              </a:lnSpc>
              <a:spcBef>
                <a:spcPts val="480"/>
              </a:spcBef>
              <a:buAutoNum type="romanLcParenR"/>
              <a:tabLst>
                <a:tab pos="721360" algn="l"/>
              </a:tabLst>
            </a:pPr>
            <a:r>
              <a:rPr lang="en-IN" sz="2000" dirty="0">
                <a:latin typeface="Calibri"/>
                <a:cs typeface="Calibri"/>
              </a:rPr>
              <a:t>If</a:t>
            </a:r>
            <a:r>
              <a:rPr lang="en-IN" sz="2000" spc="-15" dirty="0">
                <a:latin typeface="Calibri"/>
                <a:cs typeface="Calibri"/>
              </a:rPr>
              <a:t> </a:t>
            </a:r>
            <a:r>
              <a:rPr lang="en-IN" sz="2000" dirty="0">
                <a:latin typeface="Calibri"/>
                <a:cs typeface="Calibri"/>
              </a:rPr>
              <a:t>the</a:t>
            </a:r>
            <a:r>
              <a:rPr lang="en-IN" sz="2000" spc="-10" dirty="0">
                <a:latin typeface="Calibri"/>
                <a:cs typeface="Calibri"/>
              </a:rPr>
              <a:t> top</a:t>
            </a:r>
            <a:r>
              <a:rPr lang="en-IN" sz="2000" dirty="0">
                <a:latin typeface="Calibri"/>
                <a:cs typeface="Calibri"/>
              </a:rPr>
              <a:t> </a:t>
            </a:r>
            <a:r>
              <a:rPr lang="en-IN" sz="2000" spc="-5" dirty="0">
                <a:latin typeface="Calibri"/>
                <a:cs typeface="Calibri"/>
              </a:rPr>
              <a:t>of</a:t>
            </a:r>
            <a:r>
              <a:rPr lang="en-IN" sz="2000" spc="-10" dirty="0">
                <a:latin typeface="Calibri"/>
                <a:cs typeface="Calibri"/>
              </a:rPr>
              <a:t> stack</a:t>
            </a:r>
            <a:r>
              <a:rPr lang="en-IN" sz="2000" spc="5" dirty="0">
                <a:latin typeface="Calibri"/>
                <a:cs typeface="Calibri"/>
              </a:rPr>
              <a:t> </a:t>
            </a:r>
            <a:r>
              <a:rPr lang="en-IN" sz="2000" dirty="0">
                <a:latin typeface="Calibri"/>
                <a:cs typeface="Calibri"/>
              </a:rPr>
              <a:t>is</a:t>
            </a:r>
            <a:r>
              <a:rPr lang="en-IN" sz="2000" spc="5" dirty="0">
                <a:latin typeface="Calibri"/>
                <a:cs typeface="Calibri"/>
              </a:rPr>
              <a:t> </a:t>
            </a:r>
            <a:r>
              <a:rPr lang="en-IN" sz="2000" spc="-5" dirty="0">
                <a:latin typeface="Calibri"/>
                <a:cs typeface="Calibri"/>
              </a:rPr>
              <a:t>opening</a:t>
            </a:r>
            <a:r>
              <a:rPr lang="en-IN" sz="2000" spc="-30" dirty="0">
                <a:latin typeface="Calibri"/>
                <a:cs typeface="Calibri"/>
              </a:rPr>
              <a:t> </a:t>
            </a:r>
            <a:r>
              <a:rPr lang="en-IN" sz="2000" spc="-5" dirty="0">
                <a:latin typeface="Calibri"/>
                <a:cs typeface="Calibri"/>
              </a:rPr>
              <a:t>parenthesis,</a:t>
            </a:r>
            <a:r>
              <a:rPr lang="en-IN" sz="2000" spc="15" dirty="0">
                <a:latin typeface="Calibri"/>
                <a:cs typeface="Calibri"/>
              </a:rPr>
              <a:t> </a:t>
            </a:r>
            <a:r>
              <a:rPr lang="en-IN" sz="2000" dirty="0">
                <a:latin typeface="Calibri"/>
                <a:cs typeface="Calibri"/>
              </a:rPr>
              <a:t>push</a:t>
            </a:r>
            <a:r>
              <a:rPr lang="en-IN" sz="2000" spc="-10" dirty="0">
                <a:latin typeface="Calibri"/>
                <a:cs typeface="Calibri"/>
              </a:rPr>
              <a:t> </a:t>
            </a:r>
            <a:r>
              <a:rPr lang="en-IN" sz="2000" spc="-15" dirty="0">
                <a:latin typeface="Calibri"/>
                <a:cs typeface="Calibri"/>
              </a:rPr>
              <a:t>operator</a:t>
            </a:r>
            <a:r>
              <a:rPr lang="en-IN" sz="2000" spc="-5" dirty="0">
                <a:latin typeface="Calibri"/>
                <a:cs typeface="Calibri"/>
              </a:rPr>
              <a:t> on</a:t>
            </a:r>
            <a:r>
              <a:rPr lang="en-IN" sz="2000" spc="-20" dirty="0">
                <a:latin typeface="Calibri"/>
                <a:cs typeface="Calibri"/>
              </a:rPr>
              <a:t> </a:t>
            </a:r>
            <a:r>
              <a:rPr lang="en-IN" sz="2000" spc="-10" dirty="0">
                <a:latin typeface="Calibri"/>
                <a:cs typeface="Calibri"/>
              </a:rPr>
              <a:t>stack</a:t>
            </a:r>
            <a:endParaRPr lang="en-IN" sz="2000" dirty="0">
              <a:latin typeface="Calibri"/>
              <a:cs typeface="Calibri"/>
            </a:endParaRPr>
          </a:p>
          <a:p>
            <a:pPr marL="779145" lvl="1" indent="-309880">
              <a:lnSpc>
                <a:spcPct val="100000"/>
              </a:lnSpc>
              <a:spcBef>
                <a:spcPts val="480"/>
              </a:spcBef>
              <a:buAutoNum type="romanLcParenR"/>
              <a:tabLst>
                <a:tab pos="779780" algn="l"/>
              </a:tabLst>
            </a:pPr>
            <a:r>
              <a:rPr lang="en-IN" sz="2000" dirty="0">
                <a:latin typeface="Calibri"/>
                <a:cs typeface="Calibri"/>
              </a:rPr>
              <a:t>If</a:t>
            </a:r>
            <a:r>
              <a:rPr lang="en-IN" sz="2000" spc="-10" dirty="0">
                <a:latin typeface="Calibri"/>
                <a:cs typeface="Calibri"/>
              </a:rPr>
              <a:t> </a:t>
            </a:r>
            <a:r>
              <a:rPr lang="en-IN" sz="2000" dirty="0">
                <a:latin typeface="Calibri"/>
                <a:cs typeface="Calibri"/>
              </a:rPr>
              <a:t>it</a:t>
            </a:r>
            <a:r>
              <a:rPr lang="en-IN" sz="2000" spc="15" dirty="0">
                <a:latin typeface="Calibri"/>
                <a:cs typeface="Calibri"/>
              </a:rPr>
              <a:t> </a:t>
            </a:r>
            <a:r>
              <a:rPr lang="en-IN" sz="2000" spc="-5" dirty="0">
                <a:latin typeface="Calibri"/>
                <a:cs typeface="Calibri"/>
              </a:rPr>
              <a:t>has higher</a:t>
            </a:r>
            <a:r>
              <a:rPr lang="en-IN" sz="2000" spc="-10" dirty="0">
                <a:latin typeface="Calibri"/>
                <a:cs typeface="Calibri"/>
              </a:rPr>
              <a:t> </a:t>
            </a:r>
            <a:r>
              <a:rPr lang="en-IN" sz="2000" spc="-5" dirty="0">
                <a:latin typeface="Calibri"/>
                <a:cs typeface="Calibri"/>
              </a:rPr>
              <a:t>priority</a:t>
            </a:r>
            <a:r>
              <a:rPr lang="en-IN" sz="2000" spc="5" dirty="0">
                <a:latin typeface="Calibri"/>
                <a:cs typeface="Calibri"/>
              </a:rPr>
              <a:t> </a:t>
            </a:r>
            <a:r>
              <a:rPr lang="en-IN" sz="2000" dirty="0">
                <a:latin typeface="Calibri"/>
                <a:cs typeface="Calibri"/>
              </a:rPr>
              <a:t>than</a:t>
            </a:r>
            <a:r>
              <a:rPr lang="en-IN" sz="2000" spc="5" dirty="0">
                <a:latin typeface="Calibri"/>
                <a:cs typeface="Calibri"/>
              </a:rPr>
              <a:t> </a:t>
            </a:r>
            <a:r>
              <a:rPr lang="en-IN" sz="2000" dirty="0">
                <a:latin typeface="Calibri"/>
                <a:cs typeface="Calibri"/>
              </a:rPr>
              <a:t>the</a:t>
            </a:r>
            <a:r>
              <a:rPr lang="en-IN" sz="2000" spc="-10" dirty="0">
                <a:latin typeface="Calibri"/>
                <a:cs typeface="Calibri"/>
              </a:rPr>
              <a:t> top</a:t>
            </a:r>
            <a:r>
              <a:rPr lang="en-IN" sz="2000" spc="5" dirty="0">
                <a:latin typeface="Calibri"/>
                <a:cs typeface="Calibri"/>
              </a:rPr>
              <a:t> </a:t>
            </a:r>
            <a:r>
              <a:rPr lang="en-IN" sz="2000" spc="-5" dirty="0">
                <a:latin typeface="Calibri"/>
                <a:cs typeface="Calibri"/>
              </a:rPr>
              <a:t>of </a:t>
            </a:r>
            <a:r>
              <a:rPr lang="en-IN" sz="2000" spc="-10" dirty="0">
                <a:latin typeface="Calibri"/>
                <a:cs typeface="Calibri"/>
              </a:rPr>
              <a:t>stack,</a:t>
            </a:r>
            <a:r>
              <a:rPr lang="en-IN" sz="2000" spc="10" dirty="0">
                <a:latin typeface="Calibri"/>
                <a:cs typeface="Calibri"/>
              </a:rPr>
              <a:t> </a:t>
            </a:r>
            <a:r>
              <a:rPr lang="en-IN" sz="2000" spc="-5" dirty="0">
                <a:latin typeface="Calibri"/>
                <a:cs typeface="Calibri"/>
              </a:rPr>
              <a:t>push</a:t>
            </a:r>
            <a:r>
              <a:rPr lang="en-IN" sz="2000" spc="-15" dirty="0">
                <a:latin typeface="Calibri"/>
                <a:cs typeface="Calibri"/>
              </a:rPr>
              <a:t> operator</a:t>
            </a:r>
            <a:r>
              <a:rPr lang="en-IN" sz="2000" dirty="0">
                <a:latin typeface="Calibri"/>
                <a:cs typeface="Calibri"/>
              </a:rPr>
              <a:t> </a:t>
            </a:r>
            <a:r>
              <a:rPr lang="en-IN" sz="2000" spc="-5" dirty="0">
                <a:latin typeface="Calibri"/>
                <a:cs typeface="Calibri"/>
              </a:rPr>
              <a:t>on</a:t>
            </a:r>
            <a:r>
              <a:rPr lang="en-IN" sz="2000" dirty="0">
                <a:latin typeface="Calibri"/>
                <a:cs typeface="Calibri"/>
              </a:rPr>
              <a:t> </a:t>
            </a:r>
            <a:r>
              <a:rPr lang="en-IN" sz="2000" spc="-10" dirty="0">
                <a:latin typeface="Calibri"/>
                <a:cs typeface="Calibri"/>
              </a:rPr>
              <a:t>stack.</a:t>
            </a:r>
            <a:endParaRPr lang="en-IN" sz="2000" dirty="0">
              <a:latin typeface="Calibri"/>
              <a:cs typeface="Calibri"/>
            </a:endParaRPr>
          </a:p>
          <a:p>
            <a:pPr marL="775970" lvl="1" indent="-306705">
              <a:lnSpc>
                <a:spcPct val="100000"/>
              </a:lnSpc>
              <a:spcBef>
                <a:spcPts val="484"/>
              </a:spcBef>
              <a:buAutoNum type="romanLcParenR"/>
              <a:tabLst>
                <a:tab pos="776605" algn="l"/>
              </a:tabLst>
            </a:pPr>
            <a:r>
              <a:rPr lang="en-IN" sz="2000" spc="-5" dirty="0">
                <a:latin typeface="Calibri"/>
                <a:cs typeface="Calibri"/>
              </a:rPr>
              <a:t>Else</a:t>
            </a:r>
            <a:r>
              <a:rPr lang="en-IN" sz="2000" dirty="0">
                <a:latin typeface="Calibri"/>
                <a:cs typeface="Calibri"/>
              </a:rPr>
              <a:t> </a:t>
            </a:r>
            <a:r>
              <a:rPr lang="en-IN" sz="2000" spc="-5" dirty="0">
                <a:latin typeface="Calibri"/>
                <a:cs typeface="Calibri"/>
              </a:rPr>
              <a:t>pop</a:t>
            </a:r>
            <a:r>
              <a:rPr lang="en-IN" sz="2000" spc="-10" dirty="0">
                <a:latin typeface="Calibri"/>
                <a:cs typeface="Calibri"/>
              </a:rPr>
              <a:t> </a:t>
            </a:r>
            <a:r>
              <a:rPr lang="en-IN" sz="2000" dirty="0">
                <a:latin typeface="Calibri"/>
                <a:cs typeface="Calibri"/>
              </a:rPr>
              <a:t>the</a:t>
            </a:r>
            <a:r>
              <a:rPr lang="en-IN" sz="2000" spc="5" dirty="0">
                <a:latin typeface="Calibri"/>
                <a:cs typeface="Calibri"/>
              </a:rPr>
              <a:t> </a:t>
            </a:r>
            <a:r>
              <a:rPr lang="en-IN" sz="2000" spc="-15" dirty="0">
                <a:latin typeface="Calibri"/>
                <a:cs typeface="Calibri"/>
              </a:rPr>
              <a:t>operator</a:t>
            </a:r>
            <a:r>
              <a:rPr lang="en-IN" sz="2000" dirty="0">
                <a:latin typeface="Calibri"/>
                <a:cs typeface="Calibri"/>
              </a:rPr>
              <a:t> </a:t>
            </a:r>
            <a:r>
              <a:rPr lang="en-IN" sz="2000" spc="-15" dirty="0">
                <a:latin typeface="Calibri"/>
                <a:cs typeface="Calibri"/>
              </a:rPr>
              <a:t>from</a:t>
            </a:r>
            <a:r>
              <a:rPr lang="en-IN" sz="2000" dirty="0">
                <a:latin typeface="Calibri"/>
                <a:cs typeface="Calibri"/>
              </a:rPr>
              <a:t> the</a:t>
            </a:r>
            <a:r>
              <a:rPr lang="en-IN" sz="2000" spc="-5" dirty="0">
                <a:latin typeface="Calibri"/>
                <a:cs typeface="Calibri"/>
              </a:rPr>
              <a:t> </a:t>
            </a:r>
            <a:r>
              <a:rPr lang="en-IN" sz="2000" spc="-10" dirty="0">
                <a:latin typeface="Calibri"/>
                <a:cs typeface="Calibri"/>
              </a:rPr>
              <a:t>stack</a:t>
            </a:r>
            <a:r>
              <a:rPr lang="en-IN" sz="2000" spc="20" dirty="0">
                <a:latin typeface="Calibri"/>
                <a:cs typeface="Calibri"/>
              </a:rPr>
              <a:t> </a:t>
            </a:r>
            <a:r>
              <a:rPr lang="en-IN" sz="2000" dirty="0">
                <a:latin typeface="Calibri"/>
                <a:cs typeface="Calibri"/>
              </a:rPr>
              <a:t>and </a:t>
            </a:r>
            <a:r>
              <a:rPr lang="en-IN" sz="2000" spc="-5" dirty="0">
                <a:latin typeface="Calibri"/>
                <a:cs typeface="Calibri"/>
              </a:rPr>
              <a:t>output</a:t>
            </a:r>
            <a:r>
              <a:rPr lang="en-IN" sz="2000" spc="-15" dirty="0">
                <a:latin typeface="Calibri"/>
                <a:cs typeface="Calibri"/>
              </a:rPr>
              <a:t> </a:t>
            </a:r>
            <a:r>
              <a:rPr lang="en-IN" sz="2000" dirty="0">
                <a:latin typeface="Calibri"/>
                <a:cs typeface="Calibri"/>
              </a:rPr>
              <a:t>it,</a:t>
            </a:r>
            <a:r>
              <a:rPr lang="en-IN" sz="2000" spc="5" dirty="0">
                <a:latin typeface="Calibri"/>
                <a:cs typeface="Calibri"/>
              </a:rPr>
              <a:t> </a:t>
            </a:r>
            <a:r>
              <a:rPr lang="en-IN" sz="2000" spc="-10" dirty="0">
                <a:latin typeface="Calibri"/>
                <a:cs typeface="Calibri"/>
              </a:rPr>
              <a:t>repeat</a:t>
            </a:r>
            <a:r>
              <a:rPr lang="en-IN" sz="2000" spc="5" dirty="0">
                <a:latin typeface="Calibri"/>
                <a:cs typeface="Calibri"/>
              </a:rPr>
              <a:t> </a:t>
            </a:r>
            <a:r>
              <a:rPr lang="en-IN" sz="2000" spc="-15" dirty="0">
                <a:latin typeface="Calibri"/>
                <a:cs typeface="Calibri"/>
              </a:rPr>
              <a:t>step</a:t>
            </a:r>
            <a:r>
              <a:rPr lang="en-IN" sz="2000" spc="20" dirty="0">
                <a:latin typeface="Calibri"/>
                <a:cs typeface="Calibri"/>
              </a:rPr>
              <a:t> </a:t>
            </a:r>
            <a:r>
              <a:rPr lang="en-IN" sz="2000" dirty="0">
                <a:latin typeface="Calibri"/>
                <a:cs typeface="Calibri"/>
              </a:rPr>
              <a:t>4.</a:t>
            </a:r>
          </a:p>
          <a:p>
            <a:pPr marL="332740" marR="5080" indent="-332740">
              <a:lnSpc>
                <a:spcPct val="80000"/>
              </a:lnSpc>
              <a:spcBef>
                <a:spcPts val="960"/>
              </a:spcBef>
              <a:buAutoNum type="arabicParenR"/>
              <a:tabLst>
                <a:tab pos="332740" algn="l"/>
              </a:tabLst>
            </a:pPr>
            <a:r>
              <a:rPr lang="en-IN" sz="2000" dirty="0">
                <a:latin typeface="Calibri"/>
                <a:cs typeface="Calibri"/>
              </a:rPr>
              <a:t>If</a:t>
            </a:r>
            <a:r>
              <a:rPr lang="en-IN" sz="2000" spc="-10" dirty="0">
                <a:latin typeface="Calibri"/>
                <a:cs typeface="Calibri"/>
              </a:rPr>
              <a:t> </a:t>
            </a:r>
            <a:r>
              <a:rPr lang="en-IN" sz="2000" dirty="0">
                <a:latin typeface="Calibri"/>
                <a:cs typeface="Calibri"/>
              </a:rPr>
              <a:t>it</a:t>
            </a:r>
            <a:r>
              <a:rPr lang="en-IN" sz="2000" spc="5" dirty="0">
                <a:latin typeface="Calibri"/>
                <a:cs typeface="Calibri"/>
              </a:rPr>
              <a:t> </a:t>
            </a:r>
            <a:r>
              <a:rPr lang="en-IN" sz="2000" spc="-5" dirty="0">
                <a:latin typeface="Calibri"/>
                <a:cs typeface="Calibri"/>
              </a:rPr>
              <a:t>is</a:t>
            </a:r>
            <a:r>
              <a:rPr lang="en-IN" sz="2000" spc="20" dirty="0">
                <a:latin typeface="Calibri"/>
                <a:cs typeface="Calibri"/>
              </a:rPr>
              <a:t> </a:t>
            </a:r>
            <a:r>
              <a:rPr lang="en-IN" sz="2000" dirty="0">
                <a:latin typeface="Calibri"/>
                <a:cs typeface="Calibri"/>
              </a:rPr>
              <a:t>a</a:t>
            </a:r>
            <a:r>
              <a:rPr lang="en-IN" sz="2000" spc="-10" dirty="0">
                <a:latin typeface="Calibri"/>
                <a:cs typeface="Calibri"/>
              </a:rPr>
              <a:t> </a:t>
            </a:r>
            <a:r>
              <a:rPr lang="en-IN" sz="2000" spc="-5" dirty="0">
                <a:solidFill>
                  <a:srgbClr val="0000FF"/>
                </a:solidFill>
                <a:latin typeface="Calibri"/>
                <a:cs typeface="Calibri"/>
              </a:rPr>
              <a:t>closing</a:t>
            </a:r>
            <a:r>
              <a:rPr lang="en-IN" sz="2000" dirty="0">
                <a:solidFill>
                  <a:srgbClr val="0000FF"/>
                </a:solidFill>
                <a:latin typeface="Calibri"/>
                <a:cs typeface="Calibri"/>
              </a:rPr>
              <a:t> </a:t>
            </a:r>
            <a:r>
              <a:rPr lang="en-IN" sz="2000" spc="-5" dirty="0">
                <a:solidFill>
                  <a:srgbClr val="0000FF"/>
                </a:solidFill>
                <a:latin typeface="Calibri"/>
                <a:cs typeface="Calibri"/>
              </a:rPr>
              <a:t>parenthesis</a:t>
            </a:r>
            <a:r>
              <a:rPr lang="en-IN" sz="2000" spc="-5" dirty="0">
                <a:latin typeface="Calibri"/>
                <a:cs typeface="Calibri"/>
              </a:rPr>
              <a:t>,</a:t>
            </a:r>
            <a:r>
              <a:rPr lang="en-IN" sz="2000" spc="40" dirty="0">
                <a:latin typeface="Calibri"/>
                <a:cs typeface="Calibri"/>
              </a:rPr>
              <a:t> </a:t>
            </a:r>
            <a:r>
              <a:rPr lang="en-IN" sz="2000" spc="-5" dirty="0">
                <a:latin typeface="Calibri"/>
                <a:cs typeface="Calibri"/>
              </a:rPr>
              <a:t>pop</a:t>
            </a:r>
            <a:r>
              <a:rPr lang="en-IN" sz="2000" spc="-10" dirty="0">
                <a:latin typeface="Calibri"/>
                <a:cs typeface="Calibri"/>
              </a:rPr>
              <a:t> </a:t>
            </a:r>
            <a:r>
              <a:rPr lang="en-IN" sz="2000" spc="-20" dirty="0">
                <a:latin typeface="Calibri"/>
                <a:cs typeface="Calibri"/>
              </a:rPr>
              <a:t>operators</a:t>
            </a:r>
            <a:r>
              <a:rPr lang="en-IN" sz="2000" spc="5" dirty="0">
                <a:latin typeface="Calibri"/>
                <a:cs typeface="Calibri"/>
              </a:rPr>
              <a:t> </a:t>
            </a:r>
            <a:r>
              <a:rPr lang="en-IN" sz="2000" spc="-15" dirty="0">
                <a:latin typeface="Calibri"/>
                <a:cs typeface="Calibri"/>
              </a:rPr>
              <a:t>from</a:t>
            </a:r>
            <a:r>
              <a:rPr lang="en-IN" sz="2000" dirty="0">
                <a:latin typeface="Calibri"/>
                <a:cs typeface="Calibri"/>
              </a:rPr>
              <a:t> </a:t>
            </a:r>
            <a:r>
              <a:rPr lang="en-IN" sz="2000" spc="-15" dirty="0">
                <a:latin typeface="Calibri"/>
                <a:cs typeface="Calibri"/>
              </a:rPr>
              <a:t>stack</a:t>
            </a:r>
            <a:r>
              <a:rPr lang="en-IN" sz="2000" spc="20" dirty="0">
                <a:latin typeface="Calibri"/>
                <a:cs typeface="Calibri"/>
              </a:rPr>
              <a:t> </a:t>
            </a:r>
            <a:r>
              <a:rPr lang="en-IN" sz="2000" dirty="0">
                <a:latin typeface="Calibri"/>
                <a:cs typeface="Calibri"/>
              </a:rPr>
              <a:t>and </a:t>
            </a:r>
            <a:r>
              <a:rPr lang="en-IN" sz="2000" spc="-5" dirty="0">
                <a:latin typeface="Calibri"/>
                <a:cs typeface="Calibri"/>
              </a:rPr>
              <a:t>output</a:t>
            </a:r>
            <a:r>
              <a:rPr lang="en-IN" sz="2000" spc="-15" dirty="0">
                <a:latin typeface="Calibri"/>
                <a:cs typeface="Calibri"/>
              </a:rPr>
              <a:t> </a:t>
            </a:r>
            <a:r>
              <a:rPr lang="en-IN" sz="2000" dirty="0">
                <a:latin typeface="Calibri"/>
                <a:cs typeface="Calibri"/>
              </a:rPr>
              <a:t>them </a:t>
            </a:r>
            <a:r>
              <a:rPr lang="en-IN" sz="2000" spc="5" dirty="0">
                <a:latin typeface="Calibri"/>
                <a:cs typeface="Calibri"/>
              </a:rPr>
              <a:t> </a:t>
            </a:r>
            <a:r>
              <a:rPr lang="en-IN" sz="2000" spc="-5" dirty="0">
                <a:latin typeface="Calibri"/>
                <a:cs typeface="Calibri"/>
              </a:rPr>
              <a:t>until </a:t>
            </a:r>
            <a:r>
              <a:rPr lang="en-IN" sz="2000" dirty="0">
                <a:latin typeface="Calibri"/>
                <a:cs typeface="Calibri"/>
              </a:rPr>
              <a:t>an </a:t>
            </a:r>
            <a:r>
              <a:rPr lang="en-IN" sz="2000" spc="-5" dirty="0">
                <a:latin typeface="Calibri"/>
                <a:cs typeface="Calibri"/>
              </a:rPr>
              <a:t>opening parenthesis </a:t>
            </a:r>
            <a:r>
              <a:rPr lang="en-IN" sz="2000" dirty="0">
                <a:latin typeface="Calibri"/>
                <a:cs typeface="Calibri"/>
              </a:rPr>
              <a:t>is </a:t>
            </a:r>
            <a:r>
              <a:rPr lang="en-IN" sz="2000" spc="-5" dirty="0">
                <a:latin typeface="Calibri"/>
                <a:cs typeface="Calibri"/>
              </a:rPr>
              <a:t>encountered. pop </a:t>
            </a:r>
            <a:r>
              <a:rPr lang="en-IN" sz="2000" dirty="0">
                <a:latin typeface="Calibri"/>
                <a:cs typeface="Calibri"/>
              </a:rPr>
              <a:t>and </a:t>
            </a:r>
            <a:r>
              <a:rPr lang="en-IN" sz="2000" spc="-10" dirty="0">
                <a:latin typeface="Calibri"/>
                <a:cs typeface="Calibri"/>
              </a:rPr>
              <a:t>discard </a:t>
            </a:r>
            <a:r>
              <a:rPr lang="en-IN" sz="2000" dirty="0">
                <a:latin typeface="Calibri"/>
                <a:cs typeface="Calibri"/>
              </a:rPr>
              <a:t>the </a:t>
            </a:r>
            <a:r>
              <a:rPr lang="en-IN" sz="2000" spc="-5" dirty="0">
                <a:latin typeface="Calibri"/>
                <a:cs typeface="Calibri"/>
              </a:rPr>
              <a:t>opening </a:t>
            </a:r>
            <a:r>
              <a:rPr lang="en-IN" sz="2000" spc="-440" dirty="0">
                <a:latin typeface="Calibri"/>
                <a:cs typeface="Calibri"/>
              </a:rPr>
              <a:t> </a:t>
            </a:r>
            <a:r>
              <a:rPr lang="en-IN" sz="2000" spc="-5" dirty="0">
                <a:latin typeface="Calibri"/>
                <a:cs typeface="Calibri"/>
              </a:rPr>
              <a:t>parenthesis.</a:t>
            </a:r>
            <a:endParaRPr lang="en-IN" sz="2000" dirty="0">
              <a:latin typeface="Calibri"/>
              <a:cs typeface="Calibri"/>
            </a:endParaRPr>
          </a:p>
          <a:p>
            <a:pPr marL="332740" indent="-320040">
              <a:lnSpc>
                <a:spcPct val="100000"/>
              </a:lnSpc>
              <a:spcBef>
                <a:spcPts val="480"/>
              </a:spcBef>
              <a:buAutoNum type="arabicParenR"/>
              <a:tabLst>
                <a:tab pos="332740" algn="l"/>
              </a:tabLst>
            </a:pPr>
            <a:r>
              <a:rPr lang="en-IN" sz="2000" dirty="0">
                <a:latin typeface="Calibri"/>
                <a:cs typeface="Calibri"/>
              </a:rPr>
              <a:t>If</a:t>
            </a:r>
            <a:r>
              <a:rPr lang="en-IN" sz="2000" spc="-15" dirty="0">
                <a:latin typeface="Calibri"/>
                <a:cs typeface="Calibri"/>
              </a:rPr>
              <a:t> </a:t>
            </a:r>
            <a:r>
              <a:rPr lang="en-IN" sz="2000" spc="-5" dirty="0">
                <a:latin typeface="Calibri"/>
                <a:cs typeface="Calibri"/>
              </a:rPr>
              <a:t>there </a:t>
            </a:r>
            <a:r>
              <a:rPr lang="en-IN" sz="2000" dirty="0">
                <a:latin typeface="Calibri"/>
                <a:cs typeface="Calibri"/>
              </a:rPr>
              <a:t>is</a:t>
            </a:r>
            <a:r>
              <a:rPr lang="en-IN" sz="2000" spc="-5" dirty="0">
                <a:latin typeface="Calibri"/>
                <a:cs typeface="Calibri"/>
              </a:rPr>
              <a:t> </a:t>
            </a:r>
            <a:r>
              <a:rPr lang="en-IN" sz="2000" spc="-10" dirty="0">
                <a:solidFill>
                  <a:srgbClr val="0000FF"/>
                </a:solidFill>
                <a:latin typeface="Calibri"/>
                <a:cs typeface="Calibri"/>
              </a:rPr>
              <a:t>more</a:t>
            </a:r>
            <a:r>
              <a:rPr lang="en-IN" sz="2000" spc="-5" dirty="0">
                <a:solidFill>
                  <a:srgbClr val="0000FF"/>
                </a:solidFill>
                <a:latin typeface="Calibri"/>
                <a:cs typeface="Calibri"/>
              </a:rPr>
              <a:t> </a:t>
            </a:r>
            <a:r>
              <a:rPr lang="en-IN" sz="2000" dirty="0">
                <a:solidFill>
                  <a:srgbClr val="0000FF"/>
                </a:solidFill>
                <a:latin typeface="Calibri"/>
                <a:cs typeface="Calibri"/>
              </a:rPr>
              <a:t>input</a:t>
            </a:r>
            <a:r>
              <a:rPr lang="en-IN" sz="2000" spc="-15" dirty="0">
                <a:solidFill>
                  <a:srgbClr val="0000FF"/>
                </a:solidFill>
                <a:latin typeface="Calibri"/>
                <a:cs typeface="Calibri"/>
              </a:rPr>
              <a:t> </a:t>
            </a:r>
            <a:r>
              <a:rPr lang="en-IN" sz="2000" spc="-5" dirty="0">
                <a:latin typeface="Calibri"/>
                <a:cs typeface="Calibri"/>
              </a:rPr>
              <a:t>go</a:t>
            </a:r>
            <a:r>
              <a:rPr lang="en-IN" sz="2000" spc="-30" dirty="0">
                <a:latin typeface="Calibri"/>
                <a:cs typeface="Calibri"/>
              </a:rPr>
              <a:t> </a:t>
            </a:r>
            <a:r>
              <a:rPr lang="en-IN" sz="2000" spc="-15" dirty="0">
                <a:latin typeface="Calibri"/>
                <a:cs typeface="Calibri"/>
              </a:rPr>
              <a:t>to</a:t>
            </a:r>
            <a:r>
              <a:rPr lang="en-IN" sz="2000" spc="-10" dirty="0">
                <a:latin typeface="Calibri"/>
                <a:cs typeface="Calibri"/>
              </a:rPr>
              <a:t> </a:t>
            </a:r>
            <a:r>
              <a:rPr lang="en-IN" sz="2000" spc="-15" dirty="0">
                <a:latin typeface="Calibri"/>
                <a:cs typeface="Calibri"/>
              </a:rPr>
              <a:t>step</a:t>
            </a:r>
            <a:r>
              <a:rPr lang="en-IN" sz="2000" dirty="0">
                <a:latin typeface="Calibri"/>
                <a:cs typeface="Calibri"/>
              </a:rPr>
              <a:t> 1</a:t>
            </a:r>
          </a:p>
          <a:p>
            <a:pPr marL="332740" indent="-320040">
              <a:lnSpc>
                <a:spcPct val="100000"/>
              </a:lnSpc>
              <a:spcBef>
                <a:spcPts val="480"/>
              </a:spcBef>
              <a:buAutoNum type="arabicParenR"/>
              <a:tabLst>
                <a:tab pos="332740" algn="l"/>
              </a:tabLst>
            </a:pPr>
            <a:r>
              <a:rPr lang="en-IN" sz="2000" dirty="0">
                <a:latin typeface="Calibri"/>
                <a:cs typeface="Calibri"/>
              </a:rPr>
              <a:t>If</a:t>
            </a:r>
            <a:r>
              <a:rPr lang="en-IN" sz="2000" spc="-15" dirty="0">
                <a:latin typeface="Calibri"/>
                <a:cs typeface="Calibri"/>
              </a:rPr>
              <a:t> </a:t>
            </a:r>
            <a:r>
              <a:rPr lang="en-IN" sz="2000" spc="-5" dirty="0">
                <a:latin typeface="Calibri"/>
                <a:cs typeface="Calibri"/>
              </a:rPr>
              <a:t>there is</a:t>
            </a:r>
            <a:r>
              <a:rPr lang="en-IN" sz="2000" spc="-10" dirty="0">
                <a:latin typeface="Calibri"/>
                <a:cs typeface="Calibri"/>
              </a:rPr>
              <a:t> </a:t>
            </a:r>
            <a:r>
              <a:rPr lang="en-IN" sz="2000" dirty="0">
                <a:solidFill>
                  <a:srgbClr val="0000FF"/>
                </a:solidFill>
                <a:latin typeface="Calibri"/>
                <a:cs typeface="Calibri"/>
              </a:rPr>
              <a:t>no</a:t>
            </a:r>
            <a:r>
              <a:rPr lang="en-IN" sz="2000" spc="-10" dirty="0">
                <a:solidFill>
                  <a:srgbClr val="0000FF"/>
                </a:solidFill>
                <a:latin typeface="Calibri"/>
                <a:cs typeface="Calibri"/>
              </a:rPr>
              <a:t> more</a:t>
            </a:r>
            <a:r>
              <a:rPr lang="en-IN" sz="2000" spc="-5" dirty="0">
                <a:solidFill>
                  <a:srgbClr val="0000FF"/>
                </a:solidFill>
                <a:latin typeface="Calibri"/>
                <a:cs typeface="Calibri"/>
              </a:rPr>
              <a:t> </a:t>
            </a:r>
            <a:r>
              <a:rPr lang="en-IN" sz="2000" dirty="0">
                <a:solidFill>
                  <a:srgbClr val="0000FF"/>
                </a:solidFill>
                <a:latin typeface="Calibri"/>
                <a:cs typeface="Calibri"/>
              </a:rPr>
              <a:t>input</a:t>
            </a:r>
            <a:r>
              <a:rPr lang="en-IN" sz="2000" dirty="0">
                <a:latin typeface="Calibri"/>
                <a:cs typeface="Calibri"/>
              </a:rPr>
              <a:t>,</a:t>
            </a:r>
            <a:r>
              <a:rPr lang="en-IN" sz="2000" spc="-25" dirty="0">
                <a:latin typeface="Calibri"/>
                <a:cs typeface="Calibri"/>
              </a:rPr>
              <a:t> </a:t>
            </a:r>
            <a:r>
              <a:rPr lang="en-IN" sz="2000" dirty="0">
                <a:solidFill>
                  <a:srgbClr val="0000FF"/>
                </a:solidFill>
                <a:latin typeface="Calibri"/>
                <a:cs typeface="Calibri"/>
              </a:rPr>
              <a:t>pop</a:t>
            </a:r>
            <a:r>
              <a:rPr lang="en-IN" sz="2000" spc="-20" dirty="0">
                <a:solidFill>
                  <a:srgbClr val="0000FF"/>
                </a:solidFill>
                <a:latin typeface="Calibri"/>
                <a:cs typeface="Calibri"/>
              </a:rPr>
              <a:t> </a:t>
            </a:r>
            <a:r>
              <a:rPr lang="en-IN" sz="2000" dirty="0">
                <a:latin typeface="Calibri"/>
                <a:cs typeface="Calibri"/>
              </a:rPr>
              <a:t>the</a:t>
            </a:r>
            <a:r>
              <a:rPr lang="en-IN" sz="2000" spc="-5" dirty="0">
                <a:latin typeface="Calibri"/>
                <a:cs typeface="Calibri"/>
              </a:rPr>
              <a:t> remaining</a:t>
            </a:r>
            <a:r>
              <a:rPr lang="en-IN" sz="2000" spc="-15" dirty="0">
                <a:latin typeface="Calibri"/>
                <a:cs typeface="Calibri"/>
              </a:rPr>
              <a:t> operators</a:t>
            </a:r>
            <a:r>
              <a:rPr lang="en-IN" sz="2000" spc="5" dirty="0">
                <a:latin typeface="Calibri"/>
                <a:cs typeface="Calibri"/>
              </a:rPr>
              <a:t> </a:t>
            </a:r>
            <a:r>
              <a:rPr lang="en-IN" sz="2000" spc="-10" dirty="0">
                <a:latin typeface="Calibri"/>
                <a:cs typeface="Calibri"/>
              </a:rPr>
              <a:t>to </a:t>
            </a:r>
            <a:r>
              <a:rPr lang="en-IN" sz="2000" dirty="0">
                <a:latin typeface="Calibri"/>
                <a:cs typeface="Calibri"/>
              </a:rPr>
              <a:t>output.</a:t>
            </a:r>
          </a:p>
          <a:p>
            <a:endParaRPr lang="en-IN" dirty="0"/>
          </a:p>
        </p:txBody>
      </p:sp>
      <p:sp>
        <p:nvSpPr>
          <p:cNvPr id="4" name="Footer Placeholder 3">
            <a:extLst>
              <a:ext uri="{FF2B5EF4-FFF2-40B4-BE49-F238E27FC236}">
                <a16:creationId xmlns:a16="http://schemas.microsoft.com/office/drawing/2014/main" id="{A086345B-21BC-4492-8E4B-3B46B7229B36}"/>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2948475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C213-56D4-4D60-E585-D9DFD08D23CB}"/>
              </a:ext>
            </a:extLst>
          </p:cNvPr>
          <p:cNvSpPr>
            <a:spLocks noGrp="1"/>
          </p:cNvSpPr>
          <p:nvPr>
            <p:ph type="title"/>
          </p:nvPr>
        </p:nvSpPr>
        <p:spPr>
          <a:xfrm>
            <a:off x="457200" y="274638"/>
            <a:ext cx="8382000" cy="944562"/>
          </a:xfrm>
        </p:spPr>
        <p:txBody>
          <a:bodyPr>
            <a:noAutofit/>
          </a:bodyPr>
          <a:lstStyle/>
          <a:p>
            <a:r>
              <a:rPr lang="en-IN" sz="3200" b="1" dirty="0">
                <a:latin typeface="Times New Roman"/>
                <a:cs typeface="Times New Roman"/>
              </a:rPr>
              <a:t>Suppose</a:t>
            </a:r>
            <a:r>
              <a:rPr lang="en-IN" sz="3200" b="1" spc="-10" dirty="0">
                <a:latin typeface="Times New Roman"/>
                <a:cs typeface="Times New Roman"/>
              </a:rPr>
              <a:t> we</a:t>
            </a:r>
            <a:r>
              <a:rPr lang="en-IN" sz="3200" b="1" spc="20" dirty="0">
                <a:latin typeface="Times New Roman"/>
                <a:cs typeface="Times New Roman"/>
              </a:rPr>
              <a:t> </a:t>
            </a:r>
            <a:r>
              <a:rPr lang="en-IN" sz="3200" b="1" spc="-5" dirty="0">
                <a:latin typeface="Times New Roman"/>
                <a:cs typeface="Times New Roman"/>
              </a:rPr>
              <a:t>want</a:t>
            </a:r>
            <a:r>
              <a:rPr lang="en-IN" sz="3200" b="1" spc="15" dirty="0">
                <a:latin typeface="Times New Roman"/>
                <a:cs typeface="Times New Roman"/>
              </a:rPr>
              <a:t> </a:t>
            </a:r>
            <a:r>
              <a:rPr lang="en-IN" sz="3200" b="1" dirty="0">
                <a:latin typeface="Times New Roman"/>
                <a:cs typeface="Times New Roman"/>
              </a:rPr>
              <a:t>to</a:t>
            </a:r>
            <a:r>
              <a:rPr lang="en-IN" sz="3200" b="1" spc="-15" dirty="0">
                <a:latin typeface="Times New Roman"/>
                <a:cs typeface="Times New Roman"/>
              </a:rPr>
              <a:t> </a:t>
            </a:r>
            <a:r>
              <a:rPr lang="en-IN" sz="3200" b="1" dirty="0">
                <a:latin typeface="Times New Roman"/>
                <a:cs typeface="Times New Roman"/>
              </a:rPr>
              <a:t>convert</a:t>
            </a:r>
            <a:r>
              <a:rPr lang="en-IN" sz="3200" b="1" spc="-40" dirty="0">
                <a:latin typeface="Times New Roman"/>
                <a:cs typeface="Times New Roman"/>
              </a:rPr>
              <a:t> </a:t>
            </a:r>
            <a:r>
              <a:rPr lang="en-IN" sz="3200" b="1" dirty="0">
                <a:solidFill>
                  <a:srgbClr val="0000FF"/>
                </a:solidFill>
                <a:latin typeface="Times New Roman"/>
                <a:cs typeface="Times New Roman"/>
              </a:rPr>
              <a:t>2*3/(2-1)+5*3</a:t>
            </a:r>
            <a:r>
              <a:rPr lang="en-IN" sz="3200" b="1" spc="-40" dirty="0">
                <a:solidFill>
                  <a:srgbClr val="0000FF"/>
                </a:solidFill>
                <a:latin typeface="Times New Roman"/>
                <a:cs typeface="Times New Roman"/>
              </a:rPr>
              <a:t> </a:t>
            </a:r>
            <a:r>
              <a:rPr lang="en-IN" sz="3200" b="1" dirty="0">
                <a:latin typeface="Times New Roman"/>
                <a:cs typeface="Times New Roman"/>
              </a:rPr>
              <a:t>into</a:t>
            </a:r>
            <a:r>
              <a:rPr lang="en-IN" sz="3200" b="1" spc="-15" dirty="0">
                <a:latin typeface="Times New Roman"/>
                <a:cs typeface="Times New Roman"/>
              </a:rPr>
              <a:t> </a:t>
            </a:r>
            <a:r>
              <a:rPr lang="en-IN" sz="3200" b="1" dirty="0">
                <a:latin typeface="Times New Roman"/>
                <a:cs typeface="Times New Roman"/>
              </a:rPr>
              <a:t>Postfix</a:t>
            </a:r>
            <a:r>
              <a:rPr lang="en-IN" sz="3200" b="1" spc="-15" dirty="0">
                <a:latin typeface="Times New Roman"/>
                <a:cs typeface="Times New Roman"/>
              </a:rPr>
              <a:t> </a:t>
            </a:r>
            <a:r>
              <a:rPr lang="en-IN" sz="3200" b="1" dirty="0">
                <a:latin typeface="Times New Roman"/>
                <a:cs typeface="Times New Roman"/>
              </a:rPr>
              <a:t>form</a:t>
            </a:r>
            <a:r>
              <a:rPr lang="en-IN" sz="3200" b="1" dirty="0">
                <a:solidFill>
                  <a:srgbClr val="0000FF"/>
                </a:solidFill>
                <a:latin typeface="Times New Roman"/>
                <a:cs typeface="Times New Roman"/>
              </a:rPr>
              <a:t>,</a:t>
            </a:r>
            <a:endParaRPr lang="en-IN" sz="3200" dirty="0"/>
          </a:p>
        </p:txBody>
      </p:sp>
      <p:pic>
        <p:nvPicPr>
          <p:cNvPr id="6" name="Content Placeholder 5">
            <a:extLst>
              <a:ext uri="{FF2B5EF4-FFF2-40B4-BE49-F238E27FC236}">
                <a16:creationId xmlns:a16="http://schemas.microsoft.com/office/drawing/2014/main" id="{70D38C6E-2152-77F0-86A3-A37E0F83B680}"/>
              </a:ext>
            </a:extLst>
          </p:cNvPr>
          <p:cNvPicPr>
            <a:picLocks noGrp="1" noChangeAspect="1"/>
          </p:cNvPicPr>
          <p:nvPr>
            <p:ph idx="1"/>
          </p:nvPr>
        </p:nvPicPr>
        <p:blipFill rotWithShape="1">
          <a:blip r:embed="rId2"/>
          <a:srcRect l="1429"/>
          <a:stretch/>
        </p:blipFill>
        <p:spPr>
          <a:xfrm>
            <a:off x="1066800" y="1219200"/>
            <a:ext cx="5257657" cy="4428419"/>
          </a:xfrm>
        </p:spPr>
      </p:pic>
      <p:sp>
        <p:nvSpPr>
          <p:cNvPr id="4" name="Footer Placeholder 3">
            <a:extLst>
              <a:ext uri="{FF2B5EF4-FFF2-40B4-BE49-F238E27FC236}">
                <a16:creationId xmlns:a16="http://schemas.microsoft.com/office/drawing/2014/main" id="{D4DA794C-73BC-003F-5BD5-C554265B072D}"/>
              </a:ext>
            </a:extLst>
          </p:cNvPr>
          <p:cNvSpPr>
            <a:spLocks noGrp="1"/>
          </p:cNvSpPr>
          <p:nvPr>
            <p:ph type="ftr" sz="quarter" idx="11"/>
          </p:nvPr>
        </p:nvSpPr>
        <p:spPr/>
        <p:txBody>
          <a:bodyPr/>
          <a:lstStyle/>
          <a:p>
            <a:r>
              <a:rPr lang="en-US"/>
              <a:t>ADS-JAVA</a:t>
            </a:r>
          </a:p>
        </p:txBody>
      </p:sp>
      <p:sp>
        <p:nvSpPr>
          <p:cNvPr id="8" name="TextBox 7">
            <a:extLst>
              <a:ext uri="{FF2B5EF4-FFF2-40B4-BE49-F238E27FC236}">
                <a16:creationId xmlns:a16="http://schemas.microsoft.com/office/drawing/2014/main" id="{B98FDEA4-9B25-9A17-C481-AE5FCC83D039}"/>
              </a:ext>
            </a:extLst>
          </p:cNvPr>
          <p:cNvSpPr txBox="1"/>
          <p:nvPr/>
        </p:nvSpPr>
        <p:spPr>
          <a:xfrm>
            <a:off x="6477000" y="2971800"/>
            <a:ext cx="2819400" cy="646331"/>
          </a:xfrm>
          <a:prstGeom prst="rect">
            <a:avLst/>
          </a:prstGeom>
          <a:noFill/>
        </p:spPr>
        <p:txBody>
          <a:bodyPr wrap="square">
            <a:spAutoFit/>
          </a:bodyPr>
          <a:lstStyle/>
          <a:p>
            <a:pPr marL="12700">
              <a:lnSpc>
                <a:spcPct val="100000"/>
              </a:lnSpc>
              <a:spcBef>
                <a:spcPts val="100"/>
              </a:spcBef>
            </a:pPr>
            <a:r>
              <a:rPr lang="en-IN" b="1" spc="-5" dirty="0">
                <a:solidFill>
                  <a:srgbClr val="0000FF"/>
                </a:solidFill>
                <a:latin typeface="Times New Roman"/>
                <a:cs typeface="Times New Roman"/>
              </a:rPr>
              <a:t>T</a:t>
            </a:r>
            <a:r>
              <a:rPr lang="en-IN" sz="1800" b="1" spc="-5" dirty="0">
                <a:solidFill>
                  <a:srgbClr val="0000FF"/>
                </a:solidFill>
                <a:latin typeface="Times New Roman"/>
                <a:cs typeface="Times New Roman"/>
              </a:rPr>
              <a:t>he </a:t>
            </a:r>
            <a:r>
              <a:rPr lang="en-IN" sz="1800" b="1" dirty="0">
                <a:solidFill>
                  <a:srgbClr val="0000FF"/>
                </a:solidFill>
                <a:latin typeface="Times New Roman"/>
                <a:cs typeface="Times New Roman"/>
              </a:rPr>
              <a:t>Postfix</a:t>
            </a:r>
            <a:r>
              <a:rPr lang="en-IN" sz="1800" b="1" spc="-10" dirty="0">
                <a:solidFill>
                  <a:srgbClr val="0000FF"/>
                </a:solidFill>
                <a:latin typeface="Times New Roman"/>
                <a:cs typeface="Times New Roman"/>
              </a:rPr>
              <a:t> </a:t>
            </a:r>
            <a:r>
              <a:rPr lang="en-IN" sz="1800" b="1" spc="-5" dirty="0">
                <a:solidFill>
                  <a:srgbClr val="0000FF"/>
                </a:solidFill>
                <a:latin typeface="Times New Roman"/>
                <a:cs typeface="Times New Roman"/>
              </a:rPr>
              <a:t>Expression</a:t>
            </a:r>
            <a:r>
              <a:rPr lang="en-IN" sz="1800" b="1" spc="-10" dirty="0">
                <a:solidFill>
                  <a:srgbClr val="0000FF"/>
                </a:solidFill>
                <a:latin typeface="Times New Roman"/>
                <a:cs typeface="Times New Roman"/>
              </a:rPr>
              <a:t> </a:t>
            </a:r>
            <a:r>
              <a:rPr lang="en-IN" sz="1800" b="1" spc="-5" dirty="0">
                <a:solidFill>
                  <a:srgbClr val="0000FF"/>
                </a:solidFill>
                <a:latin typeface="Times New Roman"/>
                <a:cs typeface="Times New Roman"/>
              </a:rPr>
              <a:t>is </a:t>
            </a:r>
            <a:r>
              <a:rPr lang="en-IN" sz="1800" b="1" dirty="0">
                <a:solidFill>
                  <a:srgbClr val="0000FF"/>
                </a:solidFill>
                <a:latin typeface="Times New Roman"/>
                <a:cs typeface="Times New Roman"/>
              </a:rPr>
              <a:t>23*21-/53*+</a:t>
            </a:r>
            <a:endParaRPr lang="en-IN" sz="1800" dirty="0">
              <a:latin typeface="Times New Roman"/>
              <a:cs typeface="Times New Roman"/>
            </a:endParaRPr>
          </a:p>
        </p:txBody>
      </p:sp>
    </p:spTree>
    <p:extLst>
      <p:ext uri="{BB962C8B-B14F-4D97-AF65-F5344CB8AC3E}">
        <p14:creationId xmlns:p14="http://schemas.microsoft.com/office/powerpoint/2010/main" val="1391704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40ED-EF62-87FA-55FD-0FAFEB63F861}"/>
              </a:ext>
            </a:extLst>
          </p:cNvPr>
          <p:cNvSpPr>
            <a:spLocks noGrp="1"/>
          </p:cNvSpPr>
          <p:nvPr>
            <p:ph type="title"/>
          </p:nvPr>
        </p:nvSpPr>
        <p:spPr/>
        <p:txBody>
          <a:bodyPr/>
          <a:lstStyle/>
          <a:p>
            <a:r>
              <a:rPr lang="en-IN" dirty="0"/>
              <a:t>Converting Exercise</a:t>
            </a:r>
          </a:p>
        </p:txBody>
      </p:sp>
      <p:sp>
        <p:nvSpPr>
          <p:cNvPr id="3" name="Content Placeholder 2">
            <a:extLst>
              <a:ext uri="{FF2B5EF4-FFF2-40B4-BE49-F238E27FC236}">
                <a16:creationId xmlns:a16="http://schemas.microsoft.com/office/drawing/2014/main" id="{8B5C8C17-6E8C-86DF-02AF-D0100028AADF}"/>
              </a:ext>
            </a:extLst>
          </p:cNvPr>
          <p:cNvSpPr>
            <a:spLocks noGrp="1"/>
          </p:cNvSpPr>
          <p:nvPr>
            <p:ph idx="1"/>
          </p:nvPr>
        </p:nvSpPr>
        <p:spPr/>
        <p:txBody>
          <a:bodyPr/>
          <a:lstStyle/>
          <a:p>
            <a:pPr marL="394970" marR="5080" indent="-382905">
              <a:lnSpc>
                <a:spcPct val="100000"/>
              </a:lnSpc>
              <a:spcBef>
                <a:spcPts val="100"/>
              </a:spcBef>
            </a:pPr>
            <a:r>
              <a:rPr lang="en-IN" sz="3200" spc="-5" dirty="0">
                <a:solidFill>
                  <a:schemeClr val="tx1">
                    <a:lumMod val="85000"/>
                    <a:lumOff val="15000"/>
                  </a:schemeClr>
                </a:solidFill>
                <a:latin typeface="Arial MT"/>
                <a:cs typeface="Arial MT"/>
              </a:rPr>
              <a:t>Convert</a:t>
            </a:r>
            <a:r>
              <a:rPr lang="en-IN" sz="3200" spc="10" dirty="0">
                <a:solidFill>
                  <a:schemeClr val="tx1">
                    <a:lumMod val="85000"/>
                    <a:lumOff val="15000"/>
                  </a:schemeClr>
                </a:solidFill>
                <a:latin typeface="Arial MT"/>
                <a:cs typeface="Arial MT"/>
              </a:rPr>
              <a:t> </a:t>
            </a:r>
            <a:r>
              <a:rPr lang="en-IN" sz="3200" spc="-10" dirty="0">
                <a:solidFill>
                  <a:schemeClr val="tx1">
                    <a:lumMod val="85000"/>
                    <a:lumOff val="15000"/>
                  </a:schemeClr>
                </a:solidFill>
                <a:latin typeface="Arial MT"/>
                <a:cs typeface="Arial MT"/>
              </a:rPr>
              <a:t>the</a:t>
            </a:r>
            <a:r>
              <a:rPr lang="en-IN" sz="3200" spc="10" dirty="0">
                <a:solidFill>
                  <a:schemeClr val="tx1">
                    <a:lumMod val="85000"/>
                    <a:lumOff val="15000"/>
                  </a:schemeClr>
                </a:solidFill>
                <a:latin typeface="Arial MT"/>
                <a:cs typeface="Arial MT"/>
              </a:rPr>
              <a:t> </a:t>
            </a:r>
            <a:r>
              <a:rPr lang="en-IN" sz="3200" spc="-5" dirty="0">
                <a:solidFill>
                  <a:schemeClr val="tx1">
                    <a:lumMod val="85000"/>
                    <a:lumOff val="15000"/>
                  </a:schemeClr>
                </a:solidFill>
                <a:latin typeface="Arial MT"/>
                <a:cs typeface="Arial MT"/>
              </a:rPr>
              <a:t>following infix</a:t>
            </a:r>
            <a:r>
              <a:rPr lang="en-IN" sz="3200" spc="-25" dirty="0">
                <a:solidFill>
                  <a:schemeClr val="tx1">
                    <a:lumMod val="85000"/>
                    <a:lumOff val="15000"/>
                  </a:schemeClr>
                </a:solidFill>
                <a:latin typeface="Arial MT"/>
                <a:cs typeface="Arial MT"/>
              </a:rPr>
              <a:t> </a:t>
            </a:r>
            <a:r>
              <a:rPr lang="en-IN" sz="3200" spc="-5" dirty="0">
                <a:solidFill>
                  <a:schemeClr val="tx1">
                    <a:lumMod val="85000"/>
                    <a:lumOff val="15000"/>
                  </a:schemeClr>
                </a:solidFill>
                <a:latin typeface="Arial MT"/>
                <a:cs typeface="Arial MT"/>
              </a:rPr>
              <a:t>expression</a:t>
            </a:r>
            <a:r>
              <a:rPr lang="en-IN" sz="3200" spc="-20"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to </a:t>
            </a:r>
            <a:r>
              <a:rPr lang="en-IN" sz="3200" spc="-819" dirty="0">
                <a:solidFill>
                  <a:schemeClr val="tx1">
                    <a:lumMod val="85000"/>
                    <a:lumOff val="15000"/>
                  </a:schemeClr>
                </a:solidFill>
                <a:latin typeface="Arial MT"/>
                <a:cs typeface="Arial MT"/>
              </a:rPr>
              <a:t> </a:t>
            </a:r>
            <a:r>
              <a:rPr lang="en-IN" sz="3200" spc="-5" dirty="0">
                <a:solidFill>
                  <a:schemeClr val="tx1">
                    <a:lumMod val="85000"/>
                    <a:lumOff val="15000"/>
                  </a:schemeClr>
                </a:solidFill>
                <a:latin typeface="Arial MT"/>
                <a:cs typeface="Arial MT"/>
              </a:rPr>
              <a:t>postfix </a:t>
            </a:r>
            <a:r>
              <a:rPr lang="en-IN" sz="3200" dirty="0">
                <a:solidFill>
                  <a:schemeClr val="tx1">
                    <a:lumMod val="85000"/>
                    <a:lumOff val="15000"/>
                  </a:schemeClr>
                </a:solidFill>
                <a:latin typeface="Arial MT"/>
                <a:cs typeface="Arial MT"/>
              </a:rPr>
              <a:t>using</a:t>
            </a:r>
            <a:r>
              <a:rPr lang="en-IN" sz="3200" spc="-30" dirty="0">
                <a:solidFill>
                  <a:schemeClr val="tx1">
                    <a:lumMod val="85000"/>
                    <a:lumOff val="15000"/>
                  </a:schemeClr>
                </a:solidFill>
                <a:latin typeface="Arial MT"/>
                <a:cs typeface="Arial MT"/>
              </a:rPr>
              <a:t> </a:t>
            </a:r>
            <a:r>
              <a:rPr lang="en-IN" sz="3200" spc="-5" dirty="0">
                <a:solidFill>
                  <a:schemeClr val="tx1">
                    <a:lumMod val="85000"/>
                    <a:lumOff val="15000"/>
                  </a:schemeClr>
                </a:solidFill>
                <a:latin typeface="Arial MT"/>
                <a:cs typeface="Arial MT"/>
              </a:rPr>
              <a:t>stack:</a:t>
            </a:r>
            <a:endParaRPr lang="en-IN" sz="3200" dirty="0">
              <a:solidFill>
                <a:schemeClr val="tx1">
                  <a:lumMod val="85000"/>
                  <a:lumOff val="15000"/>
                </a:schemeClr>
              </a:solidFill>
              <a:latin typeface="Arial MT"/>
              <a:cs typeface="Arial MT"/>
            </a:endParaRPr>
          </a:p>
          <a:p>
            <a:pPr marL="12700">
              <a:lnSpc>
                <a:spcPct val="100000"/>
              </a:lnSpc>
              <a:spcBef>
                <a:spcPts val="720"/>
              </a:spcBef>
              <a:tabLst>
                <a:tab pos="611505" algn="l"/>
              </a:tabLst>
            </a:pPr>
            <a:r>
              <a:rPr lang="en-IN" sz="2800" spc="-5" dirty="0">
                <a:solidFill>
                  <a:schemeClr val="tx1">
                    <a:lumMod val="85000"/>
                    <a:lumOff val="15000"/>
                  </a:schemeClr>
                </a:solidFill>
                <a:latin typeface="Arial MT"/>
                <a:cs typeface="Arial MT"/>
              </a:rPr>
              <a:t>1.	</a:t>
            </a:r>
            <a:r>
              <a:rPr lang="en-IN" sz="3200" dirty="0">
                <a:solidFill>
                  <a:schemeClr val="tx1">
                    <a:lumMod val="85000"/>
                    <a:lumOff val="15000"/>
                  </a:schemeClr>
                </a:solidFill>
                <a:latin typeface="Arial MT"/>
                <a:cs typeface="Arial MT"/>
              </a:rPr>
              <a:t>A</a:t>
            </a:r>
            <a:r>
              <a:rPr lang="en-IN" sz="3200" spc="-190"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a:t>
            </a:r>
            <a:r>
              <a:rPr lang="en-IN" sz="3200" spc="-25"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(B</a:t>
            </a:r>
            <a:r>
              <a:rPr lang="en-IN" sz="3200" spc="-25"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/C)</a:t>
            </a:r>
          </a:p>
          <a:p>
            <a:pPr marL="12700">
              <a:lnSpc>
                <a:spcPct val="100000"/>
              </a:lnSpc>
              <a:spcBef>
                <a:spcPts val="720"/>
              </a:spcBef>
              <a:tabLst>
                <a:tab pos="526415" algn="l"/>
              </a:tabLst>
            </a:pPr>
            <a:r>
              <a:rPr lang="en-IN" sz="2800" spc="-5" dirty="0">
                <a:solidFill>
                  <a:schemeClr val="tx1">
                    <a:lumMod val="85000"/>
                    <a:lumOff val="15000"/>
                  </a:schemeClr>
                </a:solidFill>
                <a:latin typeface="Arial MT"/>
                <a:cs typeface="Arial MT"/>
              </a:rPr>
              <a:t>2.	</a:t>
            </a:r>
            <a:r>
              <a:rPr lang="en-IN" sz="3200" dirty="0">
                <a:solidFill>
                  <a:schemeClr val="tx1">
                    <a:lumMod val="85000"/>
                    <a:lumOff val="15000"/>
                  </a:schemeClr>
                </a:solidFill>
                <a:latin typeface="Arial MT"/>
                <a:cs typeface="Arial MT"/>
              </a:rPr>
              <a:t>((</a:t>
            </a:r>
            <a:r>
              <a:rPr lang="en-IN" sz="3200" spc="-170"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A</a:t>
            </a:r>
            <a:r>
              <a:rPr lang="en-IN" sz="3200" spc="-180"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 (</a:t>
            </a:r>
            <a:r>
              <a:rPr lang="en-IN" sz="3200" spc="-5"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B</a:t>
            </a:r>
            <a:r>
              <a:rPr lang="en-IN" sz="3200" spc="-5"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a:t>
            </a:r>
            <a:r>
              <a:rPr lang="en-IN" sz="3200" spc="-10"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C))</a:t>
            </a:r>
            <a:r>
              <a:rPr lang="en-IN" sz="3200" spc="-5" dirty="0">
                <a:solidFill>
                  <a:schemeClr val="tx1">
                    <a:lumMod val="85000"/>
                    <a:lumOff val="15000"/>
                  </a:schemeClr>
                </a:solidFill>
                <a:latin typeface="Arial MT"/>
                <a:cs typeface="Arial MT"/>
              </a:rPr>
              <a:t> * D)</a:t>
            </a:r>
            <a:r>
              <a:rPr lang="en-IN" sz="3200" spc="-10"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a:t>
            </a:r>
            <a:r>
              <a:rPr lang="en-IN" sz="3200" spc="-5"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(E</a:t>
            </a:r>
            <a:r>
              <a:rPr lang="en-IN" sz="3200" spc="-5" dirty="0">
                <a:solidFill>
                  <a:schemeClr val="tx1">
                    <a:lumMod val="85000"/>
                    <a:lumOff val="15000"/>
                  </a:schemeClr>
                </a:solidFill>
                <a:latin typeface="Arial MT"/>
                <a:cs typeface="Arial MT"/>
              </a:rPr>
              <a:t> </a:t>
            </a:r>
            <a:r>
              <a:rPr lang="en-IN" sz="3200" dirty="0">
                <a:solidFill>
                  <a:schemeClr val="tx1">
                    <a:lumMod val="85000"/>
                    <a:lumOff val="15000"/>
                  </a:schemeClr>
                </a:solidFill>
                <a:latin typeface="Arial MT"/>
                <a:cs typeface="Arial MT"/>
              </a:rPr>
              <a:t>+F)</a:t>
            </a:r>
          </a:p>
          <a:p>
            <a:endParaRPr lang="en-IN" dirty="0">
              <a:solidFill>
                <a:schemeClr val="tx1">
                  <a:lumMod val="85000"/>
                  <a:lumOff val="15000"/>
                </a:schemeClr>
              </a:solidFill>
            </a:endParaRPr>
          </a:p>
        </p:txBody>
      </p:sp>
      <p:sp>
        <p:nvSpPr>
          <p:cNvPr id="4" name="Footer Placeholder 3">
            <a:extLst>
              <a:ext uri="{FF2B5EF4-FFF2-40B4-BE49-F238E27FC236}">
                <a16:creationId xmlns:a16="http://schemas.microsoft.com/office/drawing/2014/main" id="{208233D3-D31E-A439-04FA-A8A5B4588712}"/>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161573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2E3-2960-16B1-9882-6D63E4FD6F88}"/>
              </a:ext>
            </a:extLst>
          </p:cNvPr>
          <p:cNvSpPr>
            <a:spLocks noGrp="1"/>
          </p:cNvSpPr>
          <p:nvPr>
            <p:ph type="title"/>
          </p:nvPr>
        </p:nvSpPr>
        <p:spPr>
          <a:xfrm>
            <a:off x="457200" y="274638"/>
            <a:ext cx="2971800" cy="1143000"/>
          </a:xfrm>
        </p:spPr>
        <p:txBody>
          <a:bodyPr/>
          <a:lstStyle/>
          <a:p>
            <a:r>
              <a:rPr lang="en-IN" b="1" u="sng" dirty="0"/>
              <a:t>Unboxing:</a:t>
            </a:r>
          </a:p>
        </p:txBody>
      </p:sp>
      <p:sp>
        <p:nvSpPr>
          <p:cNvPr id="3" name="Content Placeholder 2">
            <a:extLst>
              <a:ext uri="{FF2B5EF4-FFF2-40B4-BE49-F238E27FC236}">
                <a16:creationId xmlns:a16="http://schemas.microsoft.com/office/drawing/2014/main" id="{6648D917-8A19-8DD1-283E-4E784124F070}"/>
              </a:ext>
            </a:extLst>
          </p:cNvPr>
          <p:cNvSpPr>
            <a:spLocks noGrp="1"/>
          </p:cNvSpPr>
          <p:nvPr>
            <p:ph idx="1"/>
          </p:nvPr>
        </p:nvSpPr>
        <p:spPr>
          <a:xfrm>
            <a:off x="457200" y="1219200"/>
            <a:ext cx="8229600" cy="4906963"/>
          </a:xfrm>
        </p:spPr>
        <p:txBody>
          <a:bodyPr>
            <a:noAutofit/>
          </a:bodyPr>
          <a:lstStyle/>
          <a:p>
            <a:r>
              <a:rPr lang="en-IN" sz="2800" dirty="0"/>
              <a:t>It is just the opposite process of autoboxing.</a:t>
            </a:r>
          </a:p>
          <a:p>
            <a:r>
              <a:rPr lang="en-IN" sz="2800" dirty="0"/>
              <a:t> Unboxing is automatically converting an object of a wrapper type (Integer, for example) to its corresponding primitive (int) value.</a:t>
            </a:r>
          </a:p>
          <a:p>
            <a:r>
              <a:rPr lang="en-IN" sz="2800" dirty="0"/>
              <a:t> The Java compiler applies unboxing when an object of a wrapper class is: Passed as a parameter to a method that expects a value of the corresponding primitive type.</a:t>
            </a:r>
          </a:p>
          <a:p>
            <a:r>
              <a:rPr lang="en-IN" sz="2800" dirty="0"/>
              <a:t> Assigned to a variable of the corresponding primitive type.</a:t>
            </a:r>
          </a:p>
        </p:txBody>
      </p:sp>
      <p:sp>
        <p:nvSpPr>
          <p:cNvPr id="4" name="Footer Placeholder 3">
            <a:extLst>
              <a:ext uri="{FF2B5EF4-FFF2-40B4-BE49-F238E27FC236}">
                <a16:creationId xmlns:a16="http://schemas.microsoft.com/office/drawing/2014/main" id="{4B35DE7A-DC9A-D14D-2F45-9BAD39C1C7BB}"/>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3680495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B7D2-54B3-5AC5-CC31-5935315C7C66}"/>
              </a:ext>
            </a:extLst>
          </p:cNvPr>
          <p:cNvSpPr>
            <a:spLocks noGrp="1"/>
          </p:cNvSpPr>
          <p:nvPr>
            <p:ph type="title"/>
          </p:nvPr>
        </p:nvSpPr>
        <p:spPr>
          <a:xfrm>
            <a:off x="228600" y="2438400"/>
            <a:ext cx="8229600" cy="1143000"/>
          </a:xfrm>
        </p:spPr>
        <p:txBody>
          <a:bodyPr>
            <a:normAutofit fontScale="90000"/>
          </a:bodyPr>
          <a:lstStyle/>
          <a:p>
            <a:r>
              <a:rPr lang="en-IN" sz="3600" b="1" dirty="0"/>
              <a:t>Infix To </a:t>
            </a:r>
            <a:r>
              <a:rPr lang="en-IN" sz="3600" b="1"/>
              <a:t>Prefix Expression</a:t>
            </a:r>
            <a:br>
              <a:rPr lang="en-IN" sz="3600" b="1"/>
            </a:br>
            <a:endParaRPr lang="en-IN" sz="3600" b="1" dirty="0"/>
          </a:p>
        </p:txBody>
      </p:sp>
      <p:sp>
        <p:nvSpPr>
          <p:cNvPr id="3" name="Footer Placeholder 2">
            <a:extLst>
              <a:ext uri="{FF2B5EF4-FFF2-40B4-BE49-F238E27FC236}">
                <a16:creationId xmlns:a16="http://schemas.microsoft.com/office/drawing/2014/main" id="{BC9F76B9-5454-A723-8C42-768A36A39EBA}"/>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4948010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283267"/>
            <a:ext cx="8839200" cy="6291466"/>
          </a:xfrm>
          <a:prstGeom prst="rect">
            <a:avLst/>
          </a:prstGeom>
        </p:spPr>
        <p:txBody>
          <a:bodyPr vert="horz" wrap="square" lIns="0" tIns="12700" rIns="0" bIns="0" rtlCol="0">
            <a:spAutoFit/>
          </a:bodyPr>
          <a:lstStyle/>
          <a:p>
            <a:pPr algn="l">
              <a:buFont typeface="+mj-lt"/>
              <a:buAutoNum type="arabicPeriod"/>
            </a:pPr>
            <a:r>
              <a:rPr lang="en-IN" sz="2400" b="0" i="0" dirty="0">
                <a:solidFill>
                  <a:srgbClr val="0D0D0D"/>
                </a:solidFill>
                <a:effectLst/>
                <a:highlight>
                  <a:srgbClr val="FFFFFF"/>
                </a:highlight>
              </a:rPr>
              <a:t>Reverse the input string.</a:t>
            </a:r>
          </a:p>
          <a:p>
            <a:pPr algn="l">
              <a:buFont typeface="+mj-lt"/>
              <a:buAutoNum type="arabicPeriod"/>
            </a:pPr>
            <a:r>
              <a:rPr lang="en-IN" sz="2400" b="0" i="0" dirty="0">
                <a:solidFill>
                  <a:srgbClr val="0D0D0D"/>
                </a:solidFill>
                <a:effectLst/>
                <a:highlight>
                  <a:srgbClr val="FFFFFF"/>
                </a:highlight>
              </a:rPr>
              <a:t>Iterate through each character in the input:</a:t>
            </a:r>
          </a:p>
          <a:p>
            <a:pPr marL="742950" lvl="1" indent="-285750" algn="l">
              <a:buFont typeface="+mj-lt"/>
              <a:buAutoNum type="arabicPeriod"/>
            </a:pPr>
            <a:r>
              <a:rPr lang="en-IN" sz="2400" b="0" i="0" dirty="0">
                <a:solidFill>
                  <a:srgbClr val="0D0D0D"/>
                </a:solidFill>
                <a:effectLst/>
                <a:highlight>
                  <a:srgbClr val="FFFFFF"/>
                </a:highlight>
              </a:rPr>
              <a:t>If it's an operand, add it to the output.</a:t>
            </a:r>
          </a:p>
          <a:p>
            <a:pPr marL="742950" lvl="1" indent="-285750" algn="l">
              <a:buFont typeface="+mj-lt"/>
              <a:buAutoNum type="arabicPeriod"/>
            </a:pPr>
            <a:r>
              <a:rPr lang="en-IN" sz="2400" b="0" i="0" dirty="0">
                <a:solidFill>
                  <a:srgbClr val="0D0D0D"/>
                </a:solidFill>
                <a:effectLst/>
                <a:highlight>
                  <a:srgbClr val="FFFFFF"/>
                </a:highlight>
              </a:rPr>
              <a:t>If it's a closing parentheses, push it onto the stack.</a:t>
            </a:r>
          </a:p>
          <a:p>
            <a:pPr marL="742950" lvl="1" indent="-285750" algn="l">
              <a:buFont typeface="+mj-lt"/>
              <a:buAutoNum type="arabicPeriod"/>
            </a:pPr>
            <a:r>
              <a:rPr lang="en-IN" sz="2400" b="0" i="0" dirty="0">
                <a:solidFill>
                  <a:srgbClr val="0D0D0D"/>
                </a:solidFill>
                <a:effectLst/>
                <a:highlight>
                  <a:srgbClr val="FFFFFF"/>
                </a:highlight>
              </a:rPr>
              <a:t>If it's an operator:</a:t>
            </a:r>
          </a:p>
          <a:p>
            <a:pPr marL="1143000" lvl="2" indent="-228600" algn="l">
              <a:buFont typeface="+mj-lt"/>
              <a:buAutoNum type="arabicPeriod"/>
            </a:pPr>
            <a:r>
              <a:rPr lang="en-IN" sz="2400" b="0" i="0" dirty="0">
                <a:solidFill>
                  <a:srgbClr val="0D0D0D"/>
                </a:solidFill>
                <a:effectLst/>
                <a:highlight>
                  <a:srgbClr val="FFFFFF"/>
                </a:highlight>
              </a:rPr>
              <a:t>If the stack is empty or the top of the stack is a closing parentheses, push the operator onto the stack.</a:t>
            </a:r>
          </a:p>
          <a:p>
            <a:pPr marL="1143000" lvl="2" indent="-228600" algn="l">
              <a:buFont typeface="+mj-lt"/>
              <a:buAutoNum type="arabicPeriod"/>
            </a:pPr>
            <a:r>
              <a:rPr lang="en-IN" sz="2400" b="0" i="0" dirty="0">
                <a:solidFill>
                  <a:srgbClr val="0D0D0D"/>
                </a:solidFill>
                <a:effectLst/>
                <a:highlight>
                  <a:srgbClr val="FFFFFF"/>
                </a:highlight>
              </a:rPr>
              <a:t>If the operator has the same or higher priority than the top of the stack, push it onto the stack.</a:t>
            </a:r>
          </a:p>
          <a:p>
            <a:pPr marL="1143000" lvl="2" indent="-228600" algn="l">
              <a:buFont typeface="+mj-lt"/>
              <a:buAutoNum type="arabicPeriod"/>
            </a:pPr>
            <a:r>
              <a:rPr lang="en-IN" sz="2400" b="0" i="0" dirty="0">
                <a:solidFill>
                  <a:srgbClr val="0D0D0D"/>
                </a:solidFill>
                <a:effectLst/>
                <a:highlight>
                  <a:srgbClr val="FFFFFF"/>
                </a:highlight>
              </a:rPr>
              <a:t>Otherwise, pop operators from the stack and add them to the output until a lower priority operator is encountered, then push the current operator onto the stack.</a:t>
            </a:r>
          </a:p>
          <a:p>
            <a:pPr marL="742950" lvl="1" indent="-285750" algn="l">
              <a:buFont typeface="+mj-lt"/>
              <a:buAutoNum type="arabicPeriod"/>
            </a:pPr>
            <a:r>
              <a:rPr lang="en-IN" sz="2400" b="0" i="0" dirty="0">
                <a:solidFill>
                  <a:srgbClr val="0D0D0D"/>
                </a:solidFill>
                <a:effectLst/>
                <a:highlight>
                  <a:srgbClr val="FFFFFF"/>
                </a:highlight>
              </a:rPr>
              <a:t>If it's an opening parentheses, pop operators from the stack and add them to the output until a closing parentheses is encountered, then discard the closing parentheses.</a:t>
            </a:r>
          </a:p>
          <a:p>
            <a:pPr algn="l">
              <a:buFont typeface="+mj-lt"/>
              <a:buAutoNum type="arabicPeriod"/>
            </a:pPr>
            <a:r>
              <a:rPr lang="en-IN" sz="2400" b="0" i="0" dirty="0">
                <a:solidFill>
                  <a:srgbClr val="0D0D0D"/>
                </a:solidFill>
                <a:effectLst/>
                <a:highlight>
                  <a:srgbClr val="FFFFFF"/>
                </a:highlight>
              </a:rPr>
              <a:t>Unstack the remaining operators and add them to the output.</a:t>
            </a:r>
          </a:p>
          <a:p>
            <a:pPr algn="l">
              <a:buFont typeface="+mj-lt"/>
              <a:buAutoNum type="arabicPeriod"/>
            </a:pPr>
            <a:r>
              <a:rPr lang="en-IN" sz="2400" b="0" i="0" dirty="0">
                <a:solidFill>
                  <a:srgbClr val="0D0D0D"/>
                </a:solidFill>
                <a:effectLst/>
                <a:highlight>
                  <a:srgbClr val="FFFFFF"/>
                </a:highlight>
              </a:rPr>
              <a:t>Reverse the output string.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06D-4148-30FF-581C-F120AA979CF0}"/>
              </a:ext>
            </a:extLst>
          </p:cNvPr>
          <p:cNvSpPr>
            <a:spLocks noGrp="1"/>
          </p:cNvSpPr>
          <p:nvPr>
            <p:ph type="title"/>
          </p:nvPr>
        </p:nvSpPr>
        <p:spPr>
          <a:xfrm>
            <a:off x="457200" y="274638"/>
            <a:ext cx="5486399" cy="516636"/>
          </a:xfrm>
        </p:spPr>
        <p:txBody>
          <a:bodyPr>
            <a:normAutofit fontScale="90000"/>
          </a:bodyPr>
          <a:lstStyle/>
          <a:p>
            <a:pPr algn="l"/>
            <a:r>
              <a:rPr lang="en-IN" sz="3600" b="1" dirty="0"/>
              <a:t>INFIX TO PREFIX EXPRESSIONS</a:t>
            </a:r>
          </a:p>
        </p:txBody>
      </p:sp>
      <p:sp>
        <p:nvSpPr>
          <p:cNvPr id="4" name="Footer Placeholder 3">
            <a:extLst>
              <a:ext uri="{FF2B5EF4-FFF2-40B4-BE49-F238E27FC236}">
                <a16:creationId xmlns:a16="http://schemas.microsoft.com/office/drawing/2014/main" id="{49096F14-4A32-4910-D221-5E12A0019AA1}"/>
              </a:ext>
            </a:extLst>
          </p:cNvPr>
          <p:cNvSpPr>
            <a:spLocks noGrp="1"/>
          </p:cNvSpPr>
          <p:nvPr>
            <p:ph type="ftr" sz="quarter" idx="11"/>
          </p:nvPr>
        </p:nvSpPr>
        <p:spPr/>
        <p:txBody>
          <a:bodyPr/>
          <a:lstStyle/>
          <a:p>
            <a:r>
              <a:rPr lang="en-US"/>
              <a:t>ADS-JAVA</a:t>
            </a:r>
          </a:p>
        </p:txBody>
      </p:sp>
      <p:pic>
        <p:nvPicPr>
          <p:cNvPr id="8194" name="Picture 2" descr="PPT - Polish Notation Prefix, Postfix, Infix Notation PowerPoint  Presentation - ID:9166963">
            <a:extLst>
              <a:ext uri="{FF2B5EF4-FFF2-40B4-BE49-F238E27FC236}">
                <a16:creationId xmlns:a16="http://schemas.microsoft.com/office/drawing/2014/main" id="{26435F50-6113-EBB3-C88B-87AE32005EEC}"/>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11785" r="23483"/>
          <a:stretch/>
        </p:blipFill>
        <p:spPr bwMode="auto">
          <a:xfrm>
            <a:off x="152400" y="863195"/>
            <a:ext cx="6352985" cy="54931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E3D2AC-8E89-3510-73CE-60BB5A742671}"/>
              </a:ext>
            </a:extLst>
          </p:cNvPr>
          <p:cNvSpPr txBox="1"/>
          <p:nvPr/>
        </p:nvSpPr>
        <p:spPr>
          <a:xfrm>
            <a:off x="6505385" y="1447800"/>
            <a:ext cx="2486215" cy="1384995"/>
          </a:xfrm>
          <a:prstGeom prst="rect">
            <a:avLst/>
          </a:prstGeom>
          <a:noFill/>
        </p:spPr>
        <p:txBody>
          <a:bodyPr wrap="square" rtlCol="0">
            <a:spAutoFit/>
          </a:bodyPr>
          <a:lstStyle/>
          <a:p>
            <a:r>
              <a:rPr lang="en-IN" sz="2800" dirty="0"/>
              <a:t>Use this Infix Expression,</a:t>
            </a:r>
          </a:p>
          <a:p>
            <a:r>
              <a:rPr lang="en-IN" sz="2800" dirty="0"/>
              <a:t>(A+B^C)*D+E^5</a:t>
            </a:r>
          </a:p>
        </p:txBody>
      </p:sp>
    </p:spTree>
    <p:extLst>
      <p:ext uri="{BB962C8B-B14F-4D97-AF65-F5344CB8AC3E}">
        <p14:creationId xmlns:p14="http://schemas.microsoft.com/office/powerpoint/2010/main" val="4261127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0168" y="1785874"/>
            <a:ext cx="7768032" cy="1116331"/>
          </a:xfrm>
          <a:prstGeom prst="rect">
            <a:avLst/>
          </a:prstGeom>
        </p:spPr>
        <p:txBody>
          <a:bodyPr vert="horz" wrap="square" lIns="0" tIns="13335" rIns="0" bIns="0" rtlCol="0">
            <a:spAutoFit/>
          </a:bodyPr>
          <a:lstStyle/>
          <a:p>
            <a:pPr marL="394970" marR="5080" indent="-382905">
              <a:lnSpc>
                <a:spcPct val="100000"/>
              </a:lnSpc>
              <a:spcBef>
                <a:spcPts val="100"/>
              </a:spcBef>
            </a:pPr>
            <a:r>
              <a:rPr lang="en-IN" sz="2000" spc="-5" dirty="0">
                <a:solidFill>
                  <a:schemeClr val="tx1">
                    <a:lumMod val="85000"/>
                    <a:lumOff val="15000"/>
                  </a:schemeClr>
                </a:solidFill>
                <a:latin typeface="Arial MT"/>
                <a:cs typeface="Arial MT"/>
              </a:rPr>
              <a:t>Convert</a:t>
            </a:r>
            <a:r>
              <a:rPr lang="en-IN" sz="2000" spc="10" dirty="0">
                <a:solidFill>
                  <a:schemeClr val="tx1">
                    <a:lumMod val="85000"/>
                    <a:lumOff val="15000"/>
                  </a:schemeClr>
                </a:solidFill>
                <a:latin typeface="Arial MT"/>
                <a:cs typeface="Arial MT"/>
              </a:rPr>
              <a:t> </a:t>
            </a:r>
            <a:r>
              <a:rPr lang="en-IN" sz="2000" spc="-10" dirty="0">
                <a:solidFill>
                  <a:schemeClr val="tx1">
                    <a:lumMod val="85000"/>
                    <a:lumOff val="15000"/>
                  </a:schemeClr>
                </a:solidFill>
                <a:latin typeface="Arial MT"/>
                <a:cs typeface="Arial MT"/>
              </a:rPr>
              <a:t>the</a:t>
            </a:r>
            <a:r>
              <a:rPr lang="en-IN" sz="2000" spc="10" dirty="0">
                <a:solidFill>
                  <a:schemeClr val="tx1">
                    <a:lumMod val="85000"/>
                    <a:lumOff val="15000"/>
                  </a:schemeClr>
                </a:solidFill>
                <a:latin typeface="Arial MT"/>
                <a:cs typeface="Arial MT"/>
              </a:rPr>
              <a:t> </a:t>
            </a:r>
            <a:r>
              <a:rPr lang="en-IN" sz="2000" spc="-5" dirty="0">
                <a:solidFill>
                  <a:schemeClr val="tx1">
                    <a:lumMod val="85000"/>
                    <a:lumOff val="15000"/>
                  </a:schemeClr>
                </a:solidFill>
                <a:latin typeface="Arial MT"/>
                <a:cs typeface="Arial MT"/>
              </a:rPr>
              <a:t>following infix</a:t>
            </a:r>
            <a:r>
              <a:rPr lang="en-IN" sz="2000" spc="-25" dirty="0">
                <a:solidFill>
                  <a:schemeClr val="tx1">
                    <a:lumMod val="85000"/>
                    <a:lumOff val="15000"/>
                  </a:schemeClr>
                </a:solidFill>
                <a:latin typeface="Arial MT"/>
                <a:cs typeface="Arial MT"/>
              </a:rPr>
              <a:t> </a:t>
            </a:r>
            <a:r>
              <a:rPr lang="en-IN" sz="2000" spc="-5" dirty="0">
                <a:solidFill>
                  <a:schemeClr val="tx1">
                    <a:lumMod val="85000"/>
                    <a:lumOff val="15000"/>
                  </a:schemeClr>
                </a:solidFill>
                <a:latin typeface="Arial MT"/>
                <a:cs typeface="Arial MT"/>
              </a:rPr>
              <a:t>expression</a:t>
            </a:r>
            <a:r>
              <a:rPr lang="en-IN" sz="2000" spc="-20"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to </a:t>
            </a:r>
            <a:r>
              <a:rPr lang="en-IN" sz="2000" spc="-819" dirty="0">
                <a:solidFill>
                  <a:schemeClr val="tx1">
                    <a:lumMod val="85000"/>
                    <a:lumOff val="15000"/>
                  </a:schemeClr>
                </a:solidFill>
                <a:latin typeface="Arial MT"/>
                <a:cs typeface="Arial MT"/>
              </a:rPr>
              <a:t> </a:t>
            </a:r>
            <a:r>
              <a:rPr lang="en-IN" sz="2000" spc="-5" dirty="0" err="1">
                <a:solidFill>
                  <a:schemeClr val="tx1">
                    <a:lumMod val="85000"/>
                    <a:lumOff val="15000"/>
                  </a:schemeClr>
                </a:solidFill>
                <a:latin typeface="Arial MT"/>
                <a:cs typeface="Arial MT"/>
              </a:rPr>
              <a:t>pretfix</a:t>
            </a:r>
            <a:r>
              <a:rPr lang="en-IN" sz="2000" spc="-5"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using</a:t>
            </a:r>
            <a:r>
              <a:rPr lang="en-IN" sz="2000" spc="-30" dirty="0">
                <a:solidFill>
                  <a:schemeClr val="tx1">
                    <a:lumMod val="85000"/>
                    <a:lumOff val="15000"/>
                  </a:schemeClr>
                </a:solidFill>
                <a:latin typeface="Arial MT"/>
                <a:cs typeface="Arial MT"/>
              </a:rPr>
              <a:t> </a:t>
            </a:r>
            <a:r>
              <a:rPr lang="en-IN" sz="2000" spc="-5" dirty="0">
                <a:solidFill>
                  <a:schemeClr val="tx1">
                    <a:lumMod val="85000"/>
                    <a:lumOff val="15000"/>
                  </a:schemeClr>
                </a:solidFill>
                <a:latin typeface="Arial MT"/>
                <a:cs typeface="Arial MT"/>
              </a:rPr>
              <a:t>stack:</a:t>
            </a:r>
            <a:endParaRPr lang="en-IN" sz="2000" dirty="0">
              <a:solidFill>
                <a:schemeClr val="tx1">
                  <a:lumMod val="85000"/>
                  <a:lumOff val="15000"/>
                </a:schemeClr>
              </a:solidFill>
              <a:latin typeface="Arial MT"/>
              <a:cs typeface="Arial MT"/>
            </a:endParaRPr>
          </a:p>
          <a:p>
            <a:pPr marL="12700">
              <a:lnSpc>
                <a:spcPct val="100000"/>
              </a:lnSpc>
              <a:spcBef>
                <a:spcPts val="720"/>
              </a:spcBef>
              <a:tabLst>
                <a:tab pos="611505" algn="l"/>
              </a:tabLst>
            </a:pPr>
            <a:r>
              <a:rPr lang="en-IN" sz="1600" spc="-5" dirty="0">
                <a:solidFill>
                  <a:schemeClr val="tx1">
                    <a:lumMod val="85000"/>
                    <a:lumOff val="15000"/>
                  </a:schemeClr>
                </a:solidFill>
                <a:latin typeface="Arial MT"/>
                <a:cs typeface="Arial MT"/>
              </a:rPr>
              <a:t>1.	</a:t>
            </a:r>
            <a:r>
              <a:rPr lang="en-IN" sz="2000" dirty="0">
                <a:solidFill>
                  <a:schemeClr val="tx1">
                    <a:lumMod val="85000"/>
                    <a:lumOff val="15000"/>
                  </a:schemeClr>
                </a:solidFill>
                <a:latin typeface="Arial MT"/>
                <a:cs typeface="Arial MT"/>
              </a:rPr>
              <a:t>A</a:t>
            </a:r>
            <a:r>
              <a:rPr lang="en-IN" sz="2000" spc="-190"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a:t>
            </a:r>
            <a:r>
              <a:rPr lang="en-IN" sz="2000" spc="-25"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(B</a:t>
            </a:r>
            <a:r>
              <a:rPr lang="en-IN" sz="2000" spc="-25"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/C)</a:t>
            </a:r>
          </a:p>
          <a:p>
            <a:pPr marL="12700">
              <a:lnSpc>
                <a:spcPct val="100000"/>
              </a:lnSpc>
              <a:spcBef>
                <a:spcPts val="720"/>
              </a:spcBef>
              <a:tabLst>
                <a:tab pos="526415" algn="l"/>
              </a:tabLst>
            </a:pPr>
            <a:r>
              <a:rPr lang="en-IN" sz="1600" spc="-5" dirty="0">
                <a:solidFill>
                  <a:schemeClr val="tx1">
                    <a:lumMod val="85000"/>
                    <a:lumOff val="15000"/>
                  </a:schemeClr>
                </a:solidFill>
                <a:latin typeface="Arial MT"/>
                <a:cs typeface="Arial MT"/>
              </a:rPr>
              <a:t>2.	</a:t>
            </a:r>
            <a:r>
              <a:rPr lang="en-IN" sz="2000" dirty="0">
                <a:solidFill>
                  <a:schemeClr val="tx1">
                    <a:lumMod val="85000"/>
                    <a:lumOff val="15000"/>
                  </a:schemeClr>
                </a:solidFill>
                <a:latin typeface="Arial MT"/>
                <a:cs typeface="Arial MT"/>
              </a:rPr>
              <a:t>((</a:t>
            </a:r>
            <a:r>
              <a:rPr lang="en-IN" sz="2000" spc="-170"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A</a:t>
            </a:r>
            <a:r>
              <a:rPr lang="en-IN" sz="2000" spc="-180"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 (</a:t>
            </a:r>
            <a:r>
              <a:rPr lang="en-IN" sz="2000" spc="-5"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B</a:t>
            </a:r>
            <a:r>
              <a:rPr lang="en-IN" sz="2000" spc="-5"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a:t>
            </a:r>
            <a:r>
              <a:rPr lang="en-IN" sz="2000" spc="-10"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C))</a:t>
            </a:r>
            <a:r>
              <a:rPr lang="en-IN" sz="2000" spc="-5" dirty="0">
                <a:solidFill>
                  <a:schemeClr val="tx1">
                    <a:lumMod val="85000"/>
                    <a:lumOff val="15000"/>
                  </a:schemeClr>
                </a:solidFill>
                <a:latin typeface="Arial MT"/>
                <a:cs typeface="Arial MT"/>
              </a:rPr>
              <a:t> * D)</a:t>
            </a:r>
            <a:r>
              <a:rPr lang="en-IN" sz="2000" spc="-10"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a:t>
            </a:r>
            <a:r>
              <a:rPr lang="en-IN" sz="2000" spc="-5"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(E</a:t>
            </a:r>
            <a:r>
              <a:rPr lang="en-IN" sz="2000" spc="-5" dirty="0">
                <a:solidFill>
                  <a:schemeClr val="tx1">
                    <a:lumMod val="85000"/>
                    <a:lumOff val="15000"/>
                  </a:schemeClr>
                </a:solidFill>
                <a:latin typeface="Arial MT"/>
                <a:cs typeface="Arial MT"/>
              </a:rPr>
              <a:t> </a:t>
            </a:r>
            <a:r>
              <a:rPr lang="en-IN" sz="2000" dirty="0">
                <a:solidFill>
                  <a:schemeClr val="tx1">
                    <a:lumMod val="85000"/>
                    <a:lumOff val="15000"/>
                  </a:schemeClr>
                </a:solidFill>
                <a:latin typeface="Arial MT"/>
                <a:cs typeface="Arial MT"/>
              </a:rPr>
              <a:t>+F)</a:t>
            </a:r>
          </a:p>
        </p:txBody>
      </p:sp>
      <p:sp>
        <p:nvSpPr>
          <p:cNvPr id="3" name="object 3"/>
          <p:cNvSpPr txBox="1">
            <a:spLocks noGrp="1"/>
          </p:cNvSpPr>
          <p:nvPr>
            <p:ph type="title"/>
          </p:nvPr>
        </p:nvSpPr>
        <p:spPr>
          <a:xfrm>
            <a:off x="690168" y="773683"/>
            <a:ext cx="5031740" cy="696595"/>
          </a:xfrm>
          <a:prstGeom prst="rect">
            <a:avLst/>
          </a:prstGeom>
        </p:spPr>
        <p:txBody>
          <a:bodyPr vert="horz" wrap="square" lIns="0" tIns="13335" rIns="0" bIns="0" rtlCol="0">
            <a:spAutoFit/>
          </a:bodyPr>
          <a:lstStyle/>
          <a:p>
            <a:pPr marL="12700">
              <a:lnSpc>
                <a:spcPct val="100000"/>
              </a:lnSpc>
              <a:spcBef>
                <a:spcPts val="105"/>
              </a:spcBef>
            </a:pPr>
            <a:r>
              <a:rPr sz="4400" dirty="0"/>
              <a:t>Converting</a:t>
            </a:r>
            <a:r>
              <a:rPr sz="4400" spc="-60" dirty="0"/>
              <a:t> </a:t>
            </a:r>
            <a:r>
              <a:rPr sz="4400" dirty="0"/>
              <a:t>Exercise</a:t>
            </a:r>
            <a:endParaRPr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2E3-2960-16B1-9882-6D63E4FD6F88}"/>
              </a:ext>
            </a:extLst>
          </p:cNvPr>
          <p:cNvSpPr>
            <a:spLocks noGrp="1"/>
          </p:cNvSpPr>
          <p:nvPr>
            <p:ph type="title"/>
          </p:nvPr>
        </p:nvSpPr>
        <p:spPr>
          <a:xfrm>
            <a:off x="457200" y="274638"/>
            <a:ext cx="4876800" cy="1143000"/>
          </a:xfrm>
        </p:spPr>
        <p:txBody>
          <a:bodyPr>
            <a:normAutofit/>
          </a:bodyPr>
          <a:lstStyle/>
          <a:p>
            <a:r>
              <a:rPr lang="en-IN" sz="3200" b="1" u="sng" dirty="0"/>
              <a:t>Method Description</a:t>
            </a:r>
          </a:p>
        </p:txBody>
      </p:sp>
      <p:sp>
        <p:nvSpPr>
          <p:cNvPr id="3" name="Content Placeholder 2">
            <a:extLst>
              <a:ext uri="{FF2B5EF4-FFF2-40B4-BE49-F238E27FC236}">
                <a16:creationId xmlns:a16="http://schemas.microsoft.com/office/drawing/2014/main" id="{6648D917-8A19-8DD1-283E-4E784124F070}"/>
              </a:ext>
            </a:extLst>
          </p:cNvPr>
          <p:cNvSpPr>
            <a:spLocks noGrp="1"/>
          </p:cNvSpPr>
          <p:nvPr>
            <p:ph idx="1"/>
          </p:nvPr>
        </p:nvSpPr>
        <p:spPr>
          <a:xfrm>
            <a:off x="457200" y="1219200"/>
            <a:ext cx="8229600" cy="4906963"/>
          </a:xfrm>
        </p:spPr>
        <p:txBody>
          <a:bodyPr>
            <a:noAutofit/>
          </a:bodyPr>
          <a:lstStyle/>
          <a:p>
            <a:r>
              <a:rPr lang="en-IN" sz="2000" b="1" dirty="0" err="1"/>
              <a:t>typeValue</a:t>
            </a:r>
            <a:r>
              <a:rPr lang="en-IN" sz="2000" b="1" dirty="0"/>
              <a:t>() </a:t>
            </a:r>
            <a:r>
              <a:rPr lang="en-IN" sz="2000" dirty="0"/>
              <a:t>Converts the value of a Numeric object such as Integer, Float or Double to the specified primitive data type and returns the value </a:t>
            </a:r>
          </a:p>
          <a:p>
            <a:r>
              <a:rPr lang="en-IN" sz="2000" b="1" dirty="0" err="1"/>
              <a:t>compareTo</a:t>
            </a:r>
            <a:r>
              <a:rPr lang="en-IN" sz="2000" b="1" dirty="0"/>
              <a:t>() </a:t>
            </a:r>
            <a:r>
              <a:rPr lang="en-IN" sz="2000" dirty="0"/>
              <a:t>Compares this Number object to the argument passed </a:t>
            </a:r>
          </a:p>
          <a:p>
            <a:r>
              <a:rPr lang="en-IN" sz="2000" b="1" dirty="0"/>
              <a:t>equals() </a:t>
            </a:r>
            <a:r>
              <a:rPr lang="en-IN" sz="2000" dirty="0"/>
              <a:t>Determines whether this Number object is equal to the argument </a:t>
            </a:r>
          </a:p>
          <a:p>
            <a:r>
              <a:rPr lang="en-IN" sz="2000" b="1" dirty="0" err="1"/>
              <a:t>valueOf</a:t>
            </a:r>
            <a:r>
              <a:rPr lang="en-IN" sz="2000" b="1" dirty="0"/>
              <a:t>() </a:t>
            </a:r>
            <a:r>
              <a:rPr lang="en-IN" sz="2000" dirty="0"/>
              <a:t>Returns an Integer object holding the value of the specified primitive data type value.</a:t>
            </a:r>
          </a:p>
          <a:p>
            <a:r>
              <a:rPr lang="en-IN" sz="2000" b="1" dirty="0" err="1"/>
              <a:t>toString</a:t>
            </a:r>
            <a:r>
              <a:rPr lang="en-IN" sz="2000" b="1" dirty="0"/>
              <a:t>() </a:t>
            </a:r>
            <a:r>
              <a:rPr lang="en-IN" sz="2000" dirty="0"/>
              <a:t>Returns a String object representing the value of specified Integer type argument.</a:t>
            </a:r>
          </a:p>
          <a:p>
            <a:r>
              <a:rPr lang="en-IN" sz="2000" b="1" dirty="0"/>
              <a:t> </a:t>
            </a:r>
            <a:r>
              <a:rPr lang="en-IN" sz="2000" b="1" dirty="0" err="1"/>
              <a:t>parseInt</a:t>
            </a:r>
            <a:r>
              <a:rPr lang="en-IN" sz="2000" b="1" dirty="0"/>
              <a:t>() </a:t>
            </a:r>
            <a:r>
              <a:rPr lang="en-IN" sz="2000" dirty="0"/>
              <a:t>Returns an Integer type value of a specified String representation.</a:t>
            </a:r>
          </a:p>
          <a:p>
            <a:r>
              <a:rPr lang="en-IN" sz="2000" b="1" dirty="0"/>
              <a:t>decode() </a:t>
            </a:r>
            <a:r>
              <a:rPr lang="en-IN" sz="2000" dirty="0"/>
              <a:t>Decodes a String into an integer min() Returns the smaller value after comparison of the two arguments.</a:t>
            </a:r>
          </a:p>
          <a:p>
            <a:r>
              <a:rPr lang="en-IN" sz="2000" b="1" dirty="0"/>
              <a:t>max() </a:t>
            </a:r>
            <a:r>
              <a:rPr lang="en-IN" sz="2000" dirty="0"/>
              <a:t>Returns the larger value after comparison of the two arguments.</a:t>
            </a:r>
          </a:p>
          <a:p>
            <a:r>
              <a:rPr lang="en-IN" sz="2000" b="1" dirty="0"/>
              <a:t> round() </a:t>
            </a:r>
            <a:r>
              <a:rPr lang="en-IN" sz="2000" dirty="0"/>
              <a:t>Returns the closest round off long or int value as per the method return type.</a:t>
            </a:r>
          </a:p>
        </p:txBody>
      </p:sp>
      <p:sp>
        <p:nvSpPr>
          <p:cNvPr id="4" name="Footer Placeholder 3">
            <a:extLst>
              <a:ext uri="{FF2B5EF4-FFF2-40B4-BE49-F238E27FC236}">
                <a16:creationId xmlns:a16="http://schemas.microsoft.com/office/drawing/2014/main" id="{79766CA3-1F44-AB02-CD69-281A77811176}"/>
              </a:ext>
            </a:extLst>
          </p:cNvPr>
          <p:cNvSpPr>
            <a:spLocks noGrp="1"/>
          </p:cNvSpPr>
          <p:nvPr>
            <p:ph type="ftr" sz="quarter" idx="11"/>
          </p:nvPr>
        </p:nvSpPr>
        <p:spPr/>
        <p:txBody>
          <a:bodyPr/>
          <a:lstStyle/>
          <a:p>
            <a:r>
              <a:rPr lang="en-US"/>
              <a:t>ADS-JAVA</a:t>
            </a:r>
          </a:p>
        </p:txBody>
      </p:sp>
    </p:spTree>
    <p:extLst>
      <p:ext uri="{BB962C8B-B14F-4D97-AF65-F5344CB8AC3E}">
        <p14:creationId xmlns:p14="http://schemas.microsoft.com/office/powerpoint/2010/main" val="199364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577E764-7017-2079-96DD-B732AF18DDEF}"/>
              </a:ext>
            </a:extLst>
          </p:cNvPr>
          <p:cNvSpPr>
            <a:spLocks noGrp="1"/>
          </p:cNvSpPr>
          <p:nvPr>
            <p:ph type="title"/>
          </p:nvPr>
        </p:nvSpPr>
        <p:spPr/>
        <p:txBody>
          <a:bodyPr/>
          <a:lstStyle/>
          <a:p>
            <a:r>
              <a:rPr lang="en-US" altLang="en-US" b="1" u="sng" dirty="0"/>
              <a:t>What is Generics?</a:t>
            </a:r>
          </a:p>
        </p:txBody>
      </p:sp>
      <p:sp>
        <p:nvSpPr>
          <p:cNvPr id="3075" name="Content Placeholder 2">
            <a:extLst>
              <a:ext uri="{FF2B5EF4-FFF2-40B4-BE49-F238E27FC236}">
                <a16:creationId xmlns:a16="http://schemas.microsoft.com/office/drawing/2014/main" id="{F9886E01-AFB2-B0C3-A88B-B40889500AB8}"/>
              </a:ext>
            </a:extLst>
          </p:cNvPr>
          <p:cNvSpPr>
            <a:spLocks noGrp="1"/>
          </p:cNvSpPr>
          <p:nvPr>
            <p:ph idx="1"/>
          </p:nvPr>
        </p:nvSpPr>
        <p:spPr/>
        <p:txBody>
          <a:bodyPr/>
          <a:lstStyle/>
          <a:p>
            <a:r>
              <a:rPr lang="en-US" altLang="en-US"/>
              <a:t>Collections can store Objects of any Type</a:t>
            </a:r>
          </a:p>
          <a:p>
            <a:r>
              <a:rPr lang="en-US" altLang="en-US"/>
              <a:t>Generics restricts  the Objects to be put in a collection </a:t>
            </a:r>
          </a:p>
          <a:p>
            <a:r>
              <a:rPr lang="en-US" altLang="en-US"/>
              <a:t>Generics ease identification of runtime errors at compile time</a:t>
            </a:r>
          </a:p>
        </p:txBody>
      </p:sp>
      <p:sp>
        <p:nvSpPr>
          <p:cNvPr id="2" name="Footer Placeholder 1">
            <a:extLst>
              <a:ext uri="{FF2B5EF4-FFF2-40B4-BE49-F238E27FC236}">
                <a16:creationId xmlns:a16="http://schemas.microsoft.com/office/drawing/2014/main" id="{15BDF6FB-9310-7471-EDBD-13704F2529C4}"/>
              </a:ext>
            </a:extLst>
          </p:cNvPr>
          <p:cNvSpPr>
            <a:spLocks noGrp="1"/>
          </p:cNvSpPr>
          <p:nvPr>
            <p:ph type="ftr" sz="quarter" idx="11"/>
          </p:nvPr>
        </p:nvSpPr>
        <p:spPr/>
        <p:txBody>
          <a:bodyPr/>
          <a:lstStyle/>
          <a:p>
            <a:r>
              <a:rPr lang="en-US"/>
              <a:t>ADS-JAVA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760D30D-9A2D-AF56-2229-914B88A8B642}"/>
              </a:ext>
            </a:extLst>
          </p:cNvPr>
          <p:cNvSpPr>
            <a:spLocks noGrp="1"/>
          </p:cNvSpPr>
          <p:nvPr>
            <p:ph type="title"/>
          </p:nvPr>
        </p:nvSpPr>
        <p:spPr/>
        <p:txBody>
          <a:bodyPr/>
          <a:lstStyle/>
          <a:p>
            <a:r>
              <a:rPr lang="en-US" altLang="en-US"/>
              <a:t>How is Generics useful?</a:t>
            </a:r>
          </a:p>
        </p:txBody>
      </p:sp>
      <p:sp>
        <p:nvSpPr>
          <p:cNvPr id="4099" name="Content Placeholder 2">
            <a:extLst>
              <a:ext uri="{FF2B5EF4-FFF2-40B4-BE49-F238E27FC236}">
                <a16:creationId xmlns:a16="http://schemas.microsoft.com/office/drawing/2014/main" id="{6F81B57D-FFE2-31CB-421F-50B6B8E0CF90}"/>
              </a:ext>
            </a:extLst>
          </p:cNvPr>
          <p:cNvSpPr>
            <a:spLocks noGrp="1"/>
          </p:cNvSpPr>
          <p:nvPr>
            <p:ph idx="1"/>
          </p:nvPr>
        </p:nvSpPr>
        <p:spPr/>
        <p:txBody>
          <a:bodyPr>
            <a:normAutofit/>
          </a:bodyPr>
          <a:lstStyle/>
          <a:p>
            <a:pPr>
              <a:buFont typeface="Arial" panose="020B0604020202020204" pitchFamily="34" charset="0"/>
              <a:buNone/>
            </a:pPr>
            <a:r>
              <a:rPr lang="en-US" altLang="en-US" sz="2800" dirty="0"/>
              <a:t>Consider this code snippet</a:t>
            </a:r>
          </a:p>
          <a:p>
            <a:pPr>
              <a:buFont typeface="Arial" panose="020B0604020202020204" pitchFamily="34" charset="0"/>
              <a:buNone/>
            </a:pPr>
            <a:r>
              <a:rPr lang="en-US" altLang="en-US" sz="2800" b="1" dirty="0"/>
              <a:t>	List v = new </a:t>
            </a:r>
            <a:r>
              <a:rPr lang="en-US" altLang="en-US" sz="2800" b="1" dirty="0" err="1"/>
              <a:t>ArrayList</a:t>
            </a:r>
            <a:r>
              <a:rPr lang="en-US" altLang="en-US" sz="2800" b="1" dirty="0"/>
              <a:t>(); </a:t>
            </a:r>
          </a:p>
          <a:p>
            <a:pPr>
              <a:buFont typeface="Arial" panose="020B0604020202020204" pitchFamily="34" charset="0"/>
              <a:buNone/>
            </a:pPr>
            <a:r>
              <a:rPr lang="en-US" altLang="en-US" sz="2800" b="1" dirty="0"/>
              <a:t>	</a:t>
            </a:r>
            <a:r>
              <a:rPr lang="en-US" altLang="en-US" sz="2800" b="1" dirty="0" err="1"/>
              <a:t>v.add</a:t>
            </a:r>
            <a:r>
              <a:rPr lang="en-US" altLang="en-US" sz="2800" b="1" dirty="0"/>
              <a:t>(new String("test")); </a:t>
            </a:r>
          </a:p>
          <a:p>
            <a:pPr>
              <a:buFont typeface="Arial" panose="020B0604020202020204" pitchFamily="34" charset="0"/>
              <a:buNone/>
            </a:pPr>
            <a:r>
              <a:rPr lang="en-US" altLang="en-US" sz="2800" b="1" dirty="0"/>
              <a:t>	Integer </a:t>
            </a:r>
            <a:r>
              <a:rPr lang="en-US" altLang="en-US" sz="2800" b="1" dirty="0" err="1"/>
              <a:t>i</a:t>
            </a:r>
            <a:r>
              <a:rPr lang="en-US" altLang="en-US" sz="2800" b="1" dirty="0"/>
              <a:t> = (Integer)</a:t>
            </a:r>
            <a:r>
              <a:rPr lang="en-US" altLang="en-US" sz="2800" b="1" dirty="0" err="1"/>
              <a:t>v.get</a:t>
            </a:r>
            <a:r>
              <a:rPr lang="en-US" altLang="en-US" sz="2800" b="1" dirty="0"/>
              <a:t>(0);  // Runtime error . Cannot cast from String to Integer </a:t>
            </a:r>
          </a:p>
          <a:p>
            <a:pPr>
              <a:buFont typeface="Arial" panose="020B0604020202020204" pitchFamily="34" charset="0"/>
              <a:buNone/>
            </a:pPr>
            <a:endParaRPr lang="en-US" altLang="en-US" sz="2800" dirty="0"/>
          </a:p>
          <a:p>
            <a:pPr>
              <a:buFont typeface="Arial" panose="020B0604020202020204" pitchFamily="34" charset="0"/>
              <a:buNone/>
            </a:pPr>
            <a:r>
              <a:rPr lang="en-US" altLang="en-US" sz="2800" dirty="0"/>
              <a:t>This error comes up only when we are executing the program and not during compile time.</a:t>
            </a:r>
          </a:p>
        </p:txBody>
      </p:sp>
      <p:sp>
        <p:nvSpPr>
          <p:cNvPr id="2" name="Footer Placeholder 1">
            <a:extLst>
              <a:ext uri="{FF2B5EF4-FFF2-40B4-BE49-F238E27FC236}">
                <a16:creationId xmlns:a16="http://schemas.microsoft.com/office/drawing/2014/main" id="{5FAB2376-D647-2665-D587-62BB2A063A16}"/>
              </a:ext>
            </a:extLst>
          </p:cNvPr>
          <p:cNvSpPr>
            <a:spLocks noGrp="1"/>
          </p:cNvSpPr>
          <p:nvPr>
            <p:ph type="ftr" sz="quarter" idx="11"/>
          </p:nvPr>
        </p:nvSpPr>
        <p:spPr/>
        <p:txBody>
          <a:bodyPr/>
          <a:lstStyle/>
          <a:p>
            <a:r>
              <a:rPr lang="en-US"/>
              <a:t>ADS-JAVA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351</TotalTime>
  <Words>3477</Words>
  <Application>Microsoft Office PowerPoint</Application>
  <PresentationFormat>On-screen Show (4:3)</PresentationFormat>
  <Paragraphs>347</Paragraphs>
  <Slides>63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Arial</vt:lpstr>
      <vt:lpstr>Arial MT</vt:lpstr>
      <vt:lpstr>Book Antiqua</vt:lpstr>
      <vt:lpstr>Calibri</vt:lpstr>
      <vt:lpstr>Manrope</vt:lpstr>
      <vt:lpstr>Nunito</vt:lpstr>
      <vt:lpstr>Poppins</vt:lpstr>
      <vt:lpstr>Söhne</vt:lpstr>
      <vt:lpstr>Söhne Mono</vt:lpstr>
      <vt:lpstr>Times New Roman</vt:lpstr>
      <vt:lpstr>Office Theme</vt:lpstr>
      <vt:lpstr>Advanced Data Structures-JAVA</vt:lpstr>
      <vt:lpstr>Wrapper Classes:</vt:lpstr>
      <vt:lpstr>Why  Wrapper Classes in Java?</vt:lpstr>
      <vt:lpstr>PowerPoint Presentation</vt:lpstr>
      <vt:lpstr>Autoboxing:</vt:lpstr>
      <vt:lpstr>Unboxing:</vt:lpstr>
      <vt:lpstr>Method Description</vt:lpstr>
      <vt:lpstr>What is Generics?</vt:lpstr>
      <vt:lpstr>How is Generics useful?</vt:lpstr>
      <vt:lpstr>How does Generics help?</vt:lpstr>
      <vt:lpstr>What is an algorithm?</vt:lpstr>
      <vt:lpstr>Difference between Algorithm and Program</vt:lpstr>
      <vt:lpstr>PROPERTIES OF AN ALGORITHM</vt:lpstr>
      <vt:lpstr>Ex: Algorithm for addition of two numbers</vt:lpstr>
      <vt:lpstr>PowerPoint Presentation</vt:lpstr>
      <vt:lpstr>PowerPoint Presentation</vt:lpstr>
      <vt:lpstr>ADT  ABSTRACT DATA TYPE</vt:lpstr>
      <vt:lpstr>ADT</vt:lpstr>
      <vt:lpstr>ADT</vt:lpstr>
      <vt:lpstr>List ADT</vt:lpstr>
      <vt:lpstr>Example of List ADT</vt:lpstr>
      <vt:lpstr>Dynamic Arrays: </vt:lpstr>
      <vt:lpstr>ArrayList:</vt:lpstr>
      <vt:lpstr>Creating Array List:</vt:lpstr>
      <vt:lpstr>Vector List:</vt:lpstr>
      <vt:lpstr>Creating vectors:</vt:lpstr>
      <vt:lpstr>Amortized Analysis</vt:lpstr>
      <vt:lpstr>PowerPoint Presentation</vt:lpstr>
      <vt:lpstr>PowerPoint Presentation</vt:lpstr>
      <vt:lpstr>Positional Lists</vt:lpstr>
      <vt:lpstr>Positions</vt:lpstr>
      <vt:lpstr>Positional List Abstract Data Type</vt:lpstr>
      <vt:lpstr>Updated Methods of a Positional List</vt:lpstr>
      <vt:lpstr>PowerPoint Presentation</vt:lpstr>
      <vt:lpstr>1. Iterator</vt:lpstr>
      <vt:lpstr>Methods of Iterator Interface in Java</vt:lpstr>
      <vt:lpstr>PowerPoint Presentation</vt:lpstr>
      <vt:lpstr>PowerPoint Presentation</vt:lpstr>
      <vt:lpstr>PowerPoint Presentation</vt:lpstr>
      <vt:lpstr>2. Enumeration</vt:lpstr>
      <vt:lpstr>There are two methods in the Enumeration interface  namely :</vt:lpstr>
      <vt:lpstr>Similarities between Java Enumeration and Iterator</vt:lpstr>
      <vt:lpstr>PowerPoint Presentation</vt:lpstr>
      <vt:lpstr>3. ListIterator</vt:lpstr>
      <vt:lpstr>1. Forward direction</vt:lpstr>
      <vt:lpstr>2. Backward direction</vt:lpstr>
      <vt:lpstr>3. Other Methods</vt:lpstr>
      <vt:lpstr>PowerPoint Presentation</vt:lpstr>
      <vt:lpstr>Stacks:</vt:lpstr>
      <vt:lpstr>Stack Abstract Data Type</vt:lpstr>
      <vt:lpstr>PowerPoint Presentation</vt:lpstr>
      <vt:lpstr>Applications of Stack:</vt:lpstr>
      <vt:lpstr>Algebraic Expression</vt:lpstr>
      <vt:lpstr>Infix, Postfix and Prefix Expressions</vt:lpstr>
      <vt:lpstr>Operator Priorities</vt:lpstr>
      <vt:lpstr>Examples of infix to prefix and postfix</vt:lpstr>
      <vt:lpstr>Algorithm for Infix to Postfix</vt:lpstr>
      <vt:lpstr>Suppose we want to convert 2*3/(2-1)+5*3 into Postfix form,</vt:lpstr>
      <vt:lpstr>Converting Exercise</vt:lpstr>
      <vt:lpstr>Infix To Prefix Expression </vt:lpstr>
      <vt:lpstr>PowerPoint Presentation</vt:lpstr>
      <vt:lpstr>INFIX TO PREFIX EXPRESSIONS</vt:lpstr>
      <vt:lpstr>Converting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exam2</dc:creator>
  <cp:lastModifiedBy>bhogisetti satya santhi</cp:lastModifiedBy>
  <cp:revision>58</cp:revision>
  <dcterms:created xsi:type="dcterms:W3CDTF">2006-08-16T00:00:00Z</dcterms:created>
  <dcterms:modified xsi:type="dcterms:W3CDTF">2024-04-13T11:19:35Z</dcterms:modified>
</cp:coreProperties>
</file>