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64" r:id="rId6"/>
    <p:sldId id="257" r:id="rId7"/>
    <p:sldId id="258" r:id="rId8"/>
    <p:sldId id="259" r:id="rId9"/>
    <p:sldId id="260" r:id="rId10"/>
    <p:sldId id="266" r:id="rId11"/>
    <p:sldId id="261" r:id="rId12"/>
    <p:sldId id="265"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a:t>Day - 2</a:t>
            </a:r>
            <a:endParaRPr lang="en-US" sz="9600" dirty="0"/>
          </a:p>
        </p:txBody>
      </p:sp>
      <p:pic>
        <p:nvPicPr>
          <p:cNvPr id="4" name="Picture 3"/>
          <p:cNvPicPr>
            <a:picLocks noChangeAspect="1"/>
          </p:cNvPicPr>
          <p:nvPr/>
        </p:nvPicPr>
        <p:blipFill>
          <a:blip r:embed="rId1"/>
          <a:stretch>
            <a:fillRect/>
          </a:stretch>
        </p:blipFill>
        <p:spPr>
          <a:xfrm>
            <a:off x="1238885" y="4422140"/>
            <a:ext cx="10861675" cy="2435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a:t>Heaps</a:t>
            </a:r>
            <a:endParaRPr lang="en-US" sz="4000"/>
          </a:p>
        </p:txBody>
      </p:sp>
      <p:sp>
        <p:nvSpPr>
          <p:cNvPr id="3" name="Content Placeholder 2"/>
          <p:cNvSpPr>
            <a:spLocks noGrp="1"/>
          </p:cNvSpPr>
          <p:nvPr>
            <p:ph idx="1"/>
          </p:nvPr>
        </p:nvSpPr>
        <p:spPr/>
        <p:txBody>
          <a:bodyPr/>
          <a:p>
            <a:r>
              <a:rPr lang="en-US">
                <a:solidFill>
                  <a:schemeClr val="accent2"/>
                </a:solidFill>
              </a:rPr>
              <a:t>Heap</a:t>
            </a:r>
            <a:r>
              <a:rPr lang="en-US"/>
              <a:t> data structure is a </a:t>
            </a:r>
            <a:r>
              <a:rPr lang="en-US">
                <a:solidFill>
                  <a:schemeClr val="accent2"/>
                </a:solidFill>
              </a:rPr>
              <a:t>complete binary tree</a:t>
            </a:r>
            <a:r>
              <a:rPr lang="en-US"/>
              <a:t> that satisfies the heap property, where any given node is</a:t>
            </a:r>
            <a:endParaRPr lang="en-US"/>
          </a:p>
          <a:p>
            <a:r>
              <a:rPr lang="en-US"/>
              <a:t>always </a:t>
            </a:r>
            <a:r>
              <a:rPr lang="en-US">
                <a:solidFill>
                  <a:schemeClr val="accent2"/>
                </a:solidFill>
              </a:rPr>
              <a:t>greater than its child node/s</a:t>
            </a:r>
            <a:r>
              <a:rPr lang="en-US"/>
              <a:t> and the key of the root node is the largest among all other nodes. This property is also called </a:t>
            </a:r>
            <a:r>
              <a:rPr lang="en-US">
                <a:solidFill>
                  <a:schemeClr val="accent2"/>
                </a:solidFill>
              </a:rPr>
              <a:t>max heap</a:t>
            </a:r>
            <a:r>
              <a:rPr lang="en-US"/>
              <a:t> property.</a:t>
            </a:r>
            <a:endParaRPr lang="en-US"/>
          </a:p>
          <a:p>
            <a:r>
              <a:rPr lang="en-US"/>
              <a:t>always </a:t>
            </a:r>
            <a:r>
              <a:rPr lang="en-US">
                <a:solidFill>
                  <a:schemeClr val="accent2"/>
                </a:solidFill>
              </a:rPr>
              <a:t>smaller than the child node/s</a:t>
            </a:r>
            <a:r>
              <a:rPr lang="en-US"/>
              <a:t> and the key of the root node is the smallest among all other nodes. This property is also called </a:t>
            </a:r>
            <a:r>
              <a:rPr lang="en-US">
                <a:solidFill>
                  <a:schemeClr val="accent2"/>
                </a:solidFill>
              </a:rPr>
              <a:t>min heap</a:t>
            </a:r>
            <a:r>
              <a:rPr lang="en-US"/>
              <a:t> property.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40317" y="1354773"/>
            <a:ext cx="5158316" cy="823912"/>
          </a:xfrm>
        </p:spPr>
        <p:txBody>
          <a:bodyPr/>
          <a:p>
            <a:r>
              <a:rPr lang="en-US"/>
              <a:t>Min Heap</a:t>
            </a:r>
            <a:endParaRPr lang="en-US"/>
          </a:p>
        </p:txBody>
      </p:sp>
      <p:sp>
        <p:nvSpPr>
          <p:cNvPr id="7" name="Text Placeholder 6"/>
          <p:cNvSpPr>
            <a:spLocks noGrp="1"/>
          </p:cNvSpPr>
          <p:nvPr>
            <p:ph type="body" sz="quarter" idx="3"/>
          </p:nvPr>
        </p:nvSpPr>
        <p:spPr>
          <a:xfrm>
            <a:off x="6172200" y="1354773"/>
            <a:ext cx="5183717" cy="823912"/>
          </a:xfrm>
        </p:spPr>
        <p:txBody>
          <a:bodyPr/>
          <a:p>
            <a:r>
              <a:rPr lang="en-US"/>
              <a:t>Max Heap</a:t>
            </a:r>
            <a:endParaRPr lang="en-US"/>
          </a:p>
        </p:txBody>
      </p:sp>
      <p:pic>
        <p:nvPicPr>
          <p:cNvPr id="9" name="Content Placeholder 8"/>
          <p:cNvPicPr>
            <a:picLocks noChangeAspect="1"/>
          </p:cNvPicPr>
          <p:nvPr>
            <p:ph sz="half" idx="2"/>
          </p:nvPr>
        </p:nvPicPr>
        <p:blipFill>
          <a:blip r:embed="rId1"/>
          <a:stretch>
            <a:fillRect/>
          </a:stretch>
        </p:blipFill>
        <p:spPr>
          <a:xfrm>
            <a:off x="1037590" y="2737485"/>
            <a:ext cx="4762500" cy="3219450"/>
          </a:xfrm>
          <a:prstGeom prst="rect">
            <a:avLst/>
          </a:prstGeom>
        </p:spPr>
      </p:pic>
      <p:pic>
        <p:nvPicPr>
          <p:cNvPr id="10" name="Content Placeholder 9"/>
          <p:cNvPicPr>
            <a:picLocks noChangeAspect="1"/>
          </p:cNvPicPr>
          <p:nvPr>
            <p:ph sz="quarter" idx="4"/>
          </p:nvPr>
        </p:nvPicPr>
        <p:blipFill>
          <a:blip r:embed="rId2"/>
          <a:stretch>
            <a:fillRect/>
          </a:stretch>
        </p:blipFill>
        <p:spPr>
          <a:xfrm>
            <a:off x="6575425" y="2505075"/>
            <a:ext cx="4375785" cy="3684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ctr"/>
            <a:r>
              <a:rPr lang="en-US"/>
              <a:t>Implementing a Priority Queue with a heap</a:t>
            </a:r>
            <a:endParaRPr lang="en-US"/>
          </a:p>
        </p:txBody>
      </p:sp>
      <p:sp>
        <p:nvSpPr>
          <p:cNvPr id="8" name="Content Placeholder 7"/>
          <p:cNvSpPr>
            <a:spLocks noGrp="1"/>
          </p:cNvSpPr>
          <p:nvPr>
            <p:ph idx="1"/>
          </p:nvPr>
        </p:nvSpPr>
        <p:spPr>
          <a:xfrm>
            <a:off x="609600" y="1174750"/>
            <a:ext cx="10972800" cy="5596890"/>
          </a:xfrm>
        </p:spPr>
        <p:txBody>
          <a:bodyPr/>
          <a:p>
            <a:r>
              <a:rPr lang="en-US" sz="4000">
                <a:solidFill>
                  <a:schemeClr val="accent2"/>
                </a:solidFill>
              </a:rPr>
              <a:t>Adding an Entry to the Heap</a:t>
            </a:r>
            <a:endParaRPr lang="en-US" sz="4000">
              <a:solidFill>
                <a:schemeClr val="accent2"/>
              </a:solidFill>
            </a:endParaRPr>
          </a:p>
          <a:p>
            <a:r>
              <a:rPr lang="en-US">
                <a:solidFill>
                  <a:schemeClr val="tx1"/>
                </a:solidFill>
              </a:rPr>
              <a:t>Let us consider how to perform insert(k, v) on a priority queue implemented with a heap T</a:t>
            </a:r>
            <a:endParaRPr lang="en-US">
              <a:solidFill>
                <a:schemeClr val="tx1"/>
              </a:solidFill>
            </a:endParaRPr>
          </a:p>
          <a:p>
            <a:r>
              <a:rPr lang="en-US">
                <a:solidFill>
                  <a:schemeClr val="tx1"/>
                </a:solidFill>
              </a:rPr>
              <a:t>We store the pair (k,v) as an entry at a new node of the tree</a:t>
            </a:r>
            <a:endParaRPr lang="en-US">
              <a:solidFill>
                <a:schemeClr val="tx1"/>
              </a:solidFill>
            </a:endParaRPr>
          </a:p>
          <a:p>
            <a:r>
              <a:rPr lang="en-US">
                <a:solidFill>
                  <a:schemeClr val="tx1"/>
                </a:solidFill>
              </a:rPr>
              <a:t>To maintain the </a:t>
            </a:r>
            <a:r>
              <a:rPr lang="en-US">
                <a:solidFill>
                  <a:schemeClr val="accent2"/>
                </a:solidFill>
              </a:rPr>
              <a:t>complete binary tree</a:t>
            </a:r>
            <a:r>
              <a:rPr lang="en-US">
                <a:solidFill>
                  <a:schemeClr val="tx1"/>
                </a:solidFill>
              </a:rPr>
              <a:t> property, that new node should be placed at a position </a:t>
            </a:r>
            <a:r>
              <a:rPr lang="en-US">
                <a:solidFill>
                  <a:schemeClr val="accent2"/>
                </a:solidFill>
              </a:rPr>
              <a:t>p</a:t>
            </a:r>
            <a:r>
              <a:rPr lang="en-US">
                <a:solidFill>
                  <a:schemeClr val="tx1"/>
                </a:solidFill>
              </a:rPr>
              <a:t> just beyond the </a:t>
            </a:r>
            <a:r>
              <a:rPr lang="en-US">
                <a:solidFill>
                  <a:schemeClr val="accent2"/>
                </a:solidFill>
              </a:rPr>
              <a:t>rightmost node at the bottom level</a:t>
            </a:r>
            <a:r>
              <a:rPr lang="en-US">
                <a:solidFill>
                  <a:schemeClr val="tx1"/>
                </a:solidFill>
              </a:rPr>
              <a:t> of the tree, or as the leftmost position of a new level, if the bottom level is already full</a:t>
            </a:r>
            <a:endParaRPr lang="en-US">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4325" y="884555"/>
            <a:ext cx="11554460" cy="5605780"/>
          </a:xfrm>
        </p:spPr>
        <p:txBody>
          <a:bodyPr/>
          <a:p>
            <a:r>
              <a:rPr lang="en-US"/>
              <a:t>After this action, the tree T is complete, but it may violate the </a:t>
            </a:r>
            <a:r>
              <a:rPr lang="en-US">
                <a:solidFill>
                  <a:schemeClr val="accent2"/>
                </a:solidFill>
              </a:rPr>
              <a:t>heap-order</a:t>
            </a:r>
            <a:r>
              <a:rPr lang="en-US"/>
              <a:t> property.</a:t>
            </a:r>
            <a:endParaRPr lang="en-US"/>
          </a:p>
          <a:p>
            <a:r>
              <a:rPr lang="en-US"/>
              <a:t>Lets denote  </a:t>
            </a:r>
            <a:r>
              <a:rPr lang="en-US">
                <a:sym typeface="+mn-ea"/>
              </a:rPr>
              <a:t>p’s parent</a:t>
            </a:r>
            <a:r>
              <a:rPr lang="en-US"/>
              <a:t> as q.</a:t>
            </a:r>
            <a:endParaRPr lang="en-US"/>
          </a:p>
          <a:p>
            <a:r>
              <a:rPr lang="en-US"/>
              <a:t> If key </a:t>
            </a:r>
            <a:r>
              <a:rPr lang="en-US">
                <a:solidFill>
                  <a:schemeClr val="accent2"/>
                </a:solidFill>
              </a:rPr>
              <a:t>kp ≥ kq</a:t>
            </a:r>
            <a:r>
              <a:rPr lang="en-US"/>
              <a:t>, the heap-order property is satisfied and the algorithm terminates.</a:t>
            </a:r>
            <a:endParaRPr lang="en-US"/>
          </a:p>
          <a:p>
            <a:r>
              <a:rPr lang="en-US"/>
              <a:t>If instead kp &lt; kq, then we need to restore the heap-order property, which can be locally achieved by swapping the entries stored at positions p and q.</a:t>
            </a:r>
            <a:endParaRPr lang="en-US"/>
          </a:p>
          <a:p>
            <a:r>
              <a:rPr lang="en-US"/>
              <a:t>The upward movement of the newly inserted entry by means of swaps is conventionally called </a:t>
            </a:r>
            <a:r>
              <a:rPr lang="en-US">
                <a:solidFill>
                  <a:schemeClr val="accent2"/>
                </a:solidFill>
              </a:rPr>
              <a:t>up-heap bubbling</a:t>
            </a:r>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13)"/>
          <p:cNvPicPr>
            <a:picLocks noChangeAspect="1"/>
          </p:cNvPicPr>
          <p:nvPr>
            <p:ph idx="1"/>
          </p:nvPr>
        </p:nvPicPr>
        <p:blipFill>
          <a:blip r:embed="rId1"/>
          <a:stretch>
            <a:fillRect/>
          </a:stretch>
        </p:blipFill>
        <p:spPr>
          <a:xfrm>
            <a:off x="356235" y="65405"/>
            <a:ext cx="11630660" cy="68497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Removing the Entry with Minimal Key</a:t>
            </a:r>
            <a:endParaRPr lang="en-US"/>
          </a:p>
        </p:txBody>
      </p:sp>
      <p:sp>
        <p:nvSpPr>
          <p:cNvPr id="3" name="Content Placeholder 2"/>
          <p:cNvSpPr>
            <a:spLocks noGrp="1"/>
          </p:cNvSpPr>
          <p:nvPr>
            <p:ph idx="1"/>
          </p:nvPr>
        </p:nvSpPr>
        <p:spPr/>
        <p:txBody>
          <a:bodyPr/>
          <a:p>
            <a:r>
              <a:rPr lang="en-US"/>
              <a:t>Let us now turn to method </a:t>
            </a:r>
            <a:r>
              <a:rPr lang="en-US">
                <a:solidFill>
                  <a:schemeClr val="accent2"/>
                </a:solidFill>
              </a:rPr>
              <a:t>removeMin</a:t>
            </a:r>
            <a:r>
              <a:rPr lang="en-US"/>
              <a:t> of the priority queue ADT. We know that an entry with the </a:t>
            </a:r>
            <a:r>
              <a:rPr lang="en-US">
                <a:solidFill>
                  <a:schemeClr val="accent2"/>
                </a:solidFill>
              </a:rPr>
              <a:t>smallest key</a:t>
            </a:r>
            <a:r>
              <a:rPr lang="en-US"/>
              <a:t> is stored at the </a:t>
            </a:r>
            <a:r>
              <a:rPr lang="en-US">
                <a:solidFill>
                  <a:schemeClr val="accent2"/>
                </a:solidFill>
              </a:rPr>
              <a:t>root r of T</a:t>
            </a:r>
            <a:endParaRPr lang="en-US">
              <a:solidFill>
                <a:schemeClr val="accent2"/>
              </a:solidFill>
            </a:endParaRPr>
          </a:p>
          <a:p>
            <a:r>
              <a:rPr lang="en-US">
                <a:solidFill>
                  <a:schemeClr val="tx1"/>
                </a:solidFill>
              </a:rPr>
              <a:t>We cannot simply delete node r, because this would leave two disconnected subtrees.</a:t>
            </a:r>
            <a:endParaRPr lang="en-US">
              <a:solidFill>
                <a:schemeClr val="tx1"/>
              </a:solidFill>
            </a:endParaRPr>
          </a:p>
          <a:p>
            <a:r>
              <a:rPr lang="en-US">
                <a:solidFill>
                  <a:schemeClr val="tx1"/>
                </a:solidFill>
              </a:rPr>
              <a:t>We ensure that the shape of the heap respects the complete binary tree property by deleting the leaf at the last position p of T.</a:t>
            </a:r>
            <a:endParaRPr 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6100" y="896620"/>
            <a:ext cx="10972800" cy="5287010"/>
          </a:xfrm>
        </p:spPr>
        <p:txBody>
          <a:bodyPr/>
          <a:p>
            <a:r>
              <a:rPr lang="en-US" sz="2800"/>
              <a:t> If T has only one node (the root), then the heap-order</a:t>
            </a:r>
            <a:endParaRPr lang="en-US" sz="2800"/>
          </a:p>
          <a:p>
            <a:pPr marL="0" indent="0">
              <a:buNone/>
            </a:pPr>
            <a:r>
              <a:rPr lang="en-US" sz="2800"/>
              <a:t>   property is trivially satisfied and the algorithm terminates.        	Otherwise, we distinguish two cases, where p initially denotes the root of T:</a:t>
            </a:r>
            <a:endParaRPr lang="en-US" sz="2800"/>
          </a:p>
          <a:p>
            <a:pPr marL="0" indent="457200">
              <a:buNone/>
            </a:pPr>
            <a:r>
              <a:rPr lang="en-US" sz="2800"/>
              <a:t>• If p has no right child, let c be the left child of p.</a:t>
            </a:r>
            <a:endParaRPr lang="en-US" sz="2800"/>
          </a:p>
          <a:p>
            <a:pPr marL="0" indent="457200">
              <a:buNone/>
            </a:pPr>
            <a:r>
              <a:rPr lang="en-US" sz="2800"/>
              <a:t>• Otherwise (p has both children), let c be a child of p with minimal key</a:t>
            </a:r>
            <a:endParaRPr lang="en-US" sz="2800"/>
          </a:p>
          <a:p>
            <a:pPr marL="0" indent="457200">
              <a:buNone/>
            </a:pPr>
            <a:r>
              <a:rPr lang="en-US" sz="2800"/>
              <a:t>If key kp ≤ kc, the heap-order property is satisfied and the algorithm terminates. If  instead kp &gt; kc, then we need to restore the heap-order property. This can be locally achieved by swapping the entries stored at p and c.</a:t>
            </a:r>
            <a:endParaRPr lang="en-US" sz="2800"/>
          </a:p>
          <a:p>
            <a:pPr marL="0" indent="457200">
              <a:buNone/>
            </a:pPr>
            <a:r>
              <a:rPr lang="en-US" sz="2800"/>
              <a:t>This downward swapping process is called </a:t>
            </a:r>
            <a:r>
              <a:rPr lang="en-US" sz="2800">
                <a:solidFill>
                  <a:schemeClr val="accent2"/>
                </a:solidFill>
              </a:rPr>
              <a:t>down-heap bubbling.</a:t>
            </a:r>
            <a:endParaRPr lang="en-US" sz="2800"/>
          </a:p>
          <a:p>
            <a:pPr marL="0" indent="457200">
              <a:buNone/>
            </a:pP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64795" y="0"/>
            <a:ext cx="11877675" cy="67316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Analysis of Heap Based Priorirty Queue</a:t>
            </a:r>
            <a:endParaRPr lang="en-US"/>
          </a:p>
        </p:txBody>
      </p:sp>
      <p:pic>
        <p:nvPicPr>
          <p:cNvPr id="4" name="Content Placeholder 3" descr="Screenshot (15)"/>
          <p:cNvPicPr>
            <a:picLocks noChangeAspect="1"/>
          </p:cNvPicPr>
          <p:nvPr>
            <p:ph idx="1"/>
          </p:nvPr>
        </p:nvPicPr>
        <p:blipFill>
          <a:blip r:embed="rId1"/>
          <a:stretch>
            <a:fillRect/>
          </a:stretch>
        </p:blipFill>
        <p:spPr>
          <a:xfrm>
            <a:off x="942340" y="1612265"/>
            <a:ext cx="10306050" cy="4076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Bottom Up Heap Construction</a:t>
            </a:r>
            <a:endParaRPr lang="en-US"/>
          </a:p>
        </p:txBody>
      </p:sp>
      <p:pic>
        <p:nvPicPr>
          <p:cNvPr id="4" name="Content Placeholder 3" descr="Screenshot (16)"/>
          <p:cNvPicPr>
            <a:picLocks noChangeAspect="1"/>
          </p:cNvPicPr>
          <p:nvPr>
            <p:ph idx="1"/>
          </p:nvPr>
        </p:nvPicPr>
        <p:blipFill>
          <a:blip r:embed="rId1"/>
          <a:stretch>
            <a:fillRect/>
          </a:stretch>
        </p:blipFill>
        <p:spPr>
          <a:xfrm>
            <a:off x="923290" y="886460"/>
            <a:ext cx="10529570" cy="5972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Queues</a:t>
            </a:r>
            <a:endParaRPr lang="en-US"/>
          </a:p>
        </p:txBody>
      </p:sp>
      <p:sp>
        <p:nvSpPr>
          <p:cNvPr id="3" name="Content Placeholder 2"/>
          <p:cNvSpPr>
            <a:spLocks noGrp="1"/>
          </p:cNvSpPr>
          <p:nvPr>
            <p:ph idx="1"/>
          </p:nvPr>
        </p:nvSpPr>
        <p:spPr/>
        <p:txBody>
          <a:bodyPr/>
          <a:p>
            <a:r>
              <a:rPr lang="en-US"/>
              <a:t>The Queue interface is present in </a:t>
            </a:r>
            <a:r>
              <a:rPr lang="en-US">
                <a:solidFill>
                  <a:schemeClr val="accent2"/>
                </a:solidFill>
              </a:rPr>
              <a:t>java.util</a:t>
            </a:r>
            <a:r>
              <a:rPr lang="en-US"/>
              <a:t> package and extends the </a:t>
            </a:r>
            <a:r>
              <a:rPr lang="en-US">
                <a:solidFill>
                  <a:schemeClr val="accent2"/>
                </a:solidFill>
              </a:rPr>
              <a:t>Collection</a:t>
            </a:r>
            <a:r>
              <a:rPr lang="en-US"/>
              <a:t> interface is used to hold the elements about to be processed in </a:t>
            </a:r>
            <a:r>
              <a:rPr lang="en-US">
                <a:solidFill>
                  <a:schemeClr val="accent2"/>
                </a:solidFill>
              </a:rPr>
              <a:t>FIFO(First In First Out)</a:t>
            </a:r>
            <a:r>
              <a:rPr lang="en-US"/>
              <a:t> order.</a:t>
            </a:r>
            <a:endParaRPr lang="en-US"/>
          </a:p>
          <a:p>
            <a:r>
              <a:rPr lang="en-US"/>
              <a:t>The Queue interface provides several methods for adding, removing, and inspecting elements in the queue. Here are some of the most commonly used methods:</a:t>
            </a:r>
            <a:endParaRPr lang="en-US"/>
          </a:p>
          <a:p>
            <a:r>
              <a:rPr lang="en-US">
                <a:solidFill>
                  <a:schemeClr val="accent2"/>
                </a:solidFill>
              </a:rPr>
              <a:t>add(element):</a:t>
            </a:r>
            <a:r>
              <a:rPr lang="en-US"/>
              <a:t> Adds an element to the rear of the queue. If the queue is full, it throws an exception.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0845" y="831215"/>
            <a:ext cx="10972800" cy="4953000"/>
          </a:xfrm>
        </p:spPr>
        <p:txBody>
          <a:bodyPr/>
          <a:p>
            <a:r>
              <a:rPr lang="en-US">
                <a:solidFill>
                  <a:schemeClr val="accent2"/>
                </a:solidFill>
              </a:rPr>
              <a:t>offer(element):</a:t>
            </a:r>
            <a:r>
              <a:rPr lang="en-US"/>
              <a:t> Adds an element to the rear of the queue. If the queue is full, it returns false.</a:t>
            </a:r>
            <a:endParaRPr lang="en-US"/>
          </a:p>
          <a:p>
            <a:r>
              <a:rPr lang="en-US">
                <a:solidFill>
                  <a:schemeClr val="accent2"/>
                </a:solidFill>
              </a:rPr>
              <a:t>remove():</a:t>
            </a:r>
            <a:r>
              <a:rPr lang="en-US"/>
              <a:t> Removes and returns the element at the front of the queue. If the queue is empty, it throws an exception.</a:t>
            </a:r>
            <a:endParaRPr lang="en-US"/>
          </a:p>
          <a:p>
            <a:r>
              <a:rPr lang="en-US">
                <a:solidFill>
                  <a:schemeClr val="accent2"/>
                </a:solidFill>
              </a:rPr>
              <a:t>poll():</a:t>
            </a:r>
            <a:r>
              <a:rPr lang="en-US"/>
              <a:t> Removes and returns the element at the front of the queue. If the queue is empty, it returns null.</a:t>
            </a:r>
            <a:endParaRPr lang="en-US"/>
          </a:p>
          <a:p>
            <a:r>
              <a:rPr lang="en-US">
                <a:solidFill>
                  <a:schemeClr val="accent2"/>
                </a:solidFill>
              </a:rPr>
              <a:t>element():</a:t>
            </a:r>
            <a:r>
              <a:rPr lang="en-US"/>
              <a:t> Returns the element at the front of the queue without removing it. If the queue is empty, it throws an exception.</a:t>
            </a:r>
            <a:endParaRPr lang="en-US"/>
          </a:p>
          <a:p>
            <a:r>
              <a:rPr lang="en-US">
                <a:solidFill>
                  <a:schemeClr val="accent2"/>
                </a:solidFill>
              </a:rPr>
              <a:t>peek():</a:t>
            </a:r>
            <a:r>
              <a:rPr lang="en-US"/>
              <a:t> Returns the element at the front of the queue without removing it. If the queue is empty, it returns null.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952500"/>
            <a:ext cx="10972800" cy="4953000"/>
          </a:xfrm>
        </p:spPr>
        <p:txBody>
          <a:bodyPr/>
          <a:p>
            <a:r>
              <a:rPr lang="en-US" sz="2800"/>
              <a:t>The Queue interface is implemented by several classes in Java, including LinkedList, ArrayDeque, and PriorityQueue.</a:t>
            </a:r>
            <a:endParaRPr lang="en-US" sz="2800"/>
          </a:p>
          <a:p>
            <a:endParaRPr lang="en-US" sz="2800"/>
          </a:p>
        </p:txBody>
      </p:sp>
      <p:pic>
        <p:nvPicPr>
          <p:cNvPr id="4" name="Picture 3"/>
          <p:cNvPicPr>
            <a:picLocks noChangeAspect="1"/>
          </p:cNvPicPr>
          <p:nvPr/>
        </p:nvPicPr>
        <p:blipFill>
          <a:blip r:embed="rId1"/>
          <a:stretch>
            <a:fillRect/>
          </a:stretch>
        </p:blipFill>
        <p:spPr>
          <a:xfrm>
            <a:off x="1454785" y="1925955"/>
            <a:ext cx="9074150" cy="48120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Priority Queue</a:t>
            </a:r>
            <a:endParaRPr lang="en-US"/>
          </a:p>
        </p:txBody>
      </p:sp>
      <p:sp>
        <p:nvSpPr>
          <p:cNvPr id="3" name="Content Placeholder 2"/>
          <p:cNvSpPr>
            <a:spLocks noGrp="1"/>
          </p:cNvSpPr>
          <p:nvPr>
            <p:ph idx="1"/>
          </p:nvPr>
        </p:nvSpPr>
        <p:spPr/>
        <p:txBody>
          <a:bodyPr/>
          <a:p>
            <a:r>
              <a:rPr lang="en-US" sz="4000"/>
              <a:t> P</a:t>
            </a:r>
            <a:r>
              <a:rPr lang="en-US" sz="4000">
                <a:sym typeface="+mn-ea"/>
              </a:rPr>
              <a:t>riority queue is </a:t>
            </a:r>
            <a:r>
              <a:rPr lang="en-US" sz="4000"/>
              <a:t>a new abstract data type that allows arbitrary element insertion and allows the removal of the element that has first priority.</a:t>
            </a:r>
            <a:endParaRPr lang="en-US" sz="4000"/>
          </a:p>
          <a:p>
            <a:r>
              <a:rPr lang="en-US" sz="4000"/>
              <a:t>When an element is added to a priority queue, the user designates its priority by providing an associated </a:t>
            </a:r>
            <a:r>
              <a:rPr lang="en-US" sz="4000" b="1">
                <a:solidFill>
                  <a:schemeClr val="accent2"/>
                </a:solidFill>
              </a:rPr>
              <a:t>key</a:t>
            </a:r>
            <a:endParaRPr lang="en-US" sz="4000" b="1"/>
          </a:p>
          <a:p>
            <a:endParaRPr lang="en-US" sz="4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The Priority Queue ADT</a:t>
            </a:r>
            <a:endParaRPr lang="en-US"/>
          </a:p>
        </p:txBody>
      </p:sp>
      <p:sp>
        <p:nvSpPr>
          <p:cNvPr id="3" name="Content Placeholder 2"/>
          <p:cNvSpPr>
            <a:spLocks noGrp="1"/>
          </p:cNvSpPr>
          <p:nvPr>
            <p:ph idx="1"/>
          </p:nvPr>
        </p:nvSpPr>
        <p:spPr>
          <a:xfrm>
            <a:off x="609600" y="1174750"/>
            <a:ext cx="10972800" cy="5430520"/>
          </a:xfrm>
        </p:spPr>
        <p:txBody>
          <a:bodyPr/>
          <a:p>
            <a:r>
              <a:rPr lang="en-US" sz="2800">
                <a:solidFill>
                  <a:schemeClr val="accent2"/>
                </a:solidFill>
              </a:rPr>
              <a:t>insert(k, v):</a:t>
            </a:r>
            <a:r>
              <a:rPr lang="en-US" sz="2800"/>
              <a:t> Creates an entry with key k and value v in the priority queue.</a:t>
            </a:r>
            <a:endParaRPr lang="en-US" sz="2800"/>
          </a:p>
          <a:p>
            <a:r>
              <a:rPr lang="en-US" sz="2800">
                <a:solidFill>
                  <a:schemeClr val="accent2"/>
                </a:solidFill>
              </a:rPr>
              <a:t>min( ):</a:t>
            </a:r>
            <a:r>
              <a:rPr lang="en-US" sz="2800"/>
              <a:t> Returns (but does not remove) a priority queue entry (k,v)</a:t>
            </a:r>
            <a:endParaRPr lang="en-US" sz="2800"/>
          </a:p>
          <a:p>
            <a:r>
              <a:rPr lang="en-US" sz="2800"/>
              <a:t>having minimal key; returns null if the priority queue is empty.</a:t>
            </a:r>
            <a:endParaRPr lang="en-US" sz="2800"/>
          </a:p>
          <a:p>
            <a:r>
              <a:rPr lang="en-US" sz="2800">
                <a:solidFill>
                  <a:schemeClr val="accent2"/>
                </a:solidFill>
              </a:rPr>
              <a:t>removeMin( ):</a:t>
            </a:r>
            <a:r>
              <a:rPr lang="en-US" sz="2800"/>
              <a:t> Removes and returns an entry (k,v) having minimal key from the priority queue; returns null if the priority queue is empty.</a:t>
            </a:r>
            <a:endParaRPr lang="en-US" sz="2800"/>
          </a:p>
          <a:p>
            <a:r>
              <a:rPr lang="en-US" sz="2800">
                <a:solidFill>
                  <a:schemeClr val="accent2"/>
                </a:solidFill>
              </a:rPr>
              <a:t>size( ):</a:t>
            </a:r>
            <a:r>
              <a:rPr lang="en-US" sz="2800"/>
              <a:t> Returns the number of entries in the priority queue.</a:t>
            </a:r>
            <a:endParaRPr lang="en-US" sz="2800"/>
          </a:p>
          <a:p>
            <a:r>
              <a:rPr lang="en-US" sz="2800">
                <a:solidFill>
                  <a:schemeClr val="accent2"/>
                </a:solidFill>
              </a:rPr>
              <a:t>isEmpty( ):</a:t>
            </a:r>
            <a:r>
              <a:rPr lang="en-US" sz="2800"/>
              <a:t> Returns a boolean indicating whether the priority queue is empty.</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Screenshot (12)"/>
          <p:cNvPicPr>
            <a:picLocks noChangeAspect="1"/>
          </p:cNvPicPr>
          <p:nvPr>
            <p:ph idx="1"/>
          </p:nvPr>
        </p:nvPicPr>
        <p:blipFill>
          <a:blip r:embed="rId1"/>
          <a:stretch>
            <a:fillRect/>
          </a:stretch>
        </p:blipFill>
        <p:spPr>
          <a:xfrm>
            <a:off x="1999615" y="1174750"/>
            <a:ext cx="8192135" cy="495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The Comparator Interface</a:t>
            </a:r>
            <a:endParaRPr lang="en-US"/>
          </a:p>
        </p:txBody>
      </p:sp>
      <p:sp>
        <p:nvSpPr>
          <p:cNvPr id="3" name="Content Placeholder 2"/>
          <p:cNvSpPr>
            <a:spLocks noGrp="1"/>
          </p:cNvSpPr>
          <p:nvPr>
            <p:ph idx="1"/>
          </p:nvPr>
        </p:nvSpPr>
        <p:spPr/>
        <p:txBody>
          <a:bodyPr/>
          <a:p>
            <a:r>
              <a:rPr lang="en-US"/>
              <a:t>In some applications, we may want to compare objects according to some notion other than their natural ordering. For example, we might be interested in which of two strings is the shortest, or in defining our own complex rules for judging which of two stocks is more promising.</a:t>
            </a:r>
            <a:endParaRPr lang="en-US"/>
          </a:p>
          <a:p>
            <a:r>
              <a:rPr lang="en-US"/>
              <a:t>To support this, </a:t>
            </a:r>
            <a:r>
              <a:rPr lang="en-US">
                <a:solidFill>
                  <a:schemeClr val="accent2"/>
                </a:solidFill>
              </a:rPr>
              <a:t>Java defines the </a:t>
            </a:r>
            <a:r>
              <a:rPr lang="en-US">
                <a:solidFill>
                  <a:schemeClr val="accent1">
                    <a:lumMod val="50000"/>
                  </a:schemeClr>
                </a:solidFill>
              </a:rPr>
              <a:t>java.util.Comparator</a:t>
            </a:r>
            <a:r>
              <a:rPr lang="en-US">
                <a:solidFill>
                  <a:schemeClr val="accent2"/>
                </a:solidFill>
              </a:rPr>
              <a:t> interface. A comparator is an object that is external to the class of the keys it compares.</a:t>
            </a:r>
            <a:endParaRPr lang="en-US">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Complete binary tree</a:t>
            </a:r>
            <a:endParaRPr lang="en-US"/>
          </a:p>
        </p:txBody>
      </p:sp>
      <p:sp>
        <p:nvSpPr>
          <p:cNvPr id="3" name="Content Placeholder 2"/>
          <p:cNvSpPr>
            <a:spLocks noGrp="1"/>
          </p:cNvSpPr>
          <p:nvPr>
            <p:ph idx="1"/>
          </p:nvPr>
        </p:nvSpPr>
        <p:spPr/>
        <p:txBody>
          <a:bodyPr/>
          <a:p>
            <a:r>
              <a:rPr lang="en-US"/>
              <a:t>A complete binary tree is a binary tree in which every level, except possibly the last, is completely filled, and all nodes in the last level are as far left as possible.</a:t>
            </a:r>
            <a:endParaRPr lang="en-US"/>
          </a:p>
          <a:p>
            <a:endParaRPr lang="en-US"/>
          </a:p>
        </p:txBody>
      </p:sp>
      <p:pic>
        <p:nvPicPr>
          <p:cNvPr id="4" name="Picture 3"/>
          <p:cNvPicPr>
            <a:picLocks noChangeAspect="1"/>
          </p:cNvPicPr>
          <p:nvPr/>
        </p:nvPicPr>
        <p:blipFill>
          <a:blip r:embed="rId1"/>
          <a:stretch>
            <a:fillRect/>
          </a:stretch>
        </p:blipFill>
        <p:spPr>
          <a:xfrm>
            <a:off x="1990725" y="3035935"/>
            <a:ext cx="2857500" cy="1333500"/>
          </a:xfrm>
          <a:prstGeom prst="rect">
            <a:avLst/>
          </a:prstGeom>
        </p:spPr>
      </p:pic>
      <p:pic>
        <p:nvPicPr>
          <p:cNvPr id="5" name="Picture 4"/>
          <p:cNvPicPr>
            <a:picLocks noChangeAspect="1"/>
          </p:cNvPicPr>
          <p:nvPr/>
        </p:nvPicPr>
        <p:blipFill>
          <a:blip r:embed="rId2"/>
          <a:stretch>
            <a:fillRect/>
          </a:stretch>
        </p:blipFill>
        <p:spPr>
          <a:xfrm>
            <a:off x="5013325" y="2916555"/>
            <a:ext cx="2857500" cy="1571625"/>
          </a:xfrm>
          <a:prstGeom prst="rect">
            <a:avLst/>
          </a:prstGeom>
        </p:spPr>
      </p:pic>
      <p:pic>
        <p:nvPicPr>
          <p:cNvPr id="6" name="Picture 5"/>
          <p:cNvPicPr>
            <a:picLocks noChangeAspect="1"/>
          </p:cNvPicPr>
          <p:nvPr/>
        </p:nvPicPr>
        <p:blipFill>
          <a:blip r:embed="rId3"/>
          <a:stretch>
            <a:fillRect/>
          </a:stretch>
        </p:blipFill>
        <p:spPr>
          <a:xfrm>
            <a:off x="3373120" y="4897755"/>
            <a:ext cx="2857500" cy="1419225"/>
          </a:xfrm>
          <a:prstGeom prst="rect">
            <a:avLst/>
          </a:prstGeom>
        </p:spPr>
      </p:pic>
      <p:sp>
        <p:nvSpPr>
          <p:cNvPr id="7" name="Text Box 6"/>
          <p:cNvSpPr txBox="1"/>
          <p:nvPr/>
        </p:nvSpPr>
        <p:spPr>
          <a:xfrm>
            <a:off x="7860665" y="3319780"/>
            <a:ext cx="2958465" cy="368300"/>
          </a:xfrm>
          <a:prstGeom prst="rect">
            <a:avLst/>
          </a:prstGeom>
          <a:noFill/>
        </p:spPr>
        <p:txBody>
          <a:bodyPr wrap="square" rtlCol="0">
            <a:spAutoFit/>
          </a:bodyPr>
          <a:p>
            <a:r>
              <a:rPr lang="en-US"/>
              <a:t>Complete Binary Tree</a:t>
            </a:r>
            <a:endParaRPr lang="en-US"/>
          </a:p>
        </p:txBody>
      </p:sp>
      <p:sp>
        <p:nvSpPr>
          <p:cNvPr id="8" name="Text Box 7"/>
          <p:cNvSpPr txBox="1"/>
          <p:nvPr/>
        </p:nvSpPr>
        <p:spPr>
          <a:xfrm>
            <a:off x="6433820" y="5422900"/>
            <a:ext cx="3783330" cy="368300"/>
          </a:xfrm>
          <a:prstGeom prst="rect">
            <a:avLst/>
          </a:prstGeom>
          <a:noFill/>
        </p:spPr>
        <p:txBody>
          <a:bodyPr wrap="square" rtlCol="0">
            <a:spAutoFit/>
          </a:bodyPr>
          <a:p>
            <a:r>
              <a:rPr lang="en-US"/>
              <a:t>Not a Complete Binary Tree</a:t>
            </a:r>
            <a:endParaRPr lang="en-US"/>
          </a:p>
        </p:txBody>
      </p:sp>
      <p:sp>
        <p:nvSpPr>
          <p:cNvPr id="9" name="Rectangles 8"/>
          <p:cNvSpPr/>
          <p:nvPr/>
        </p:nvSpPr>
        <p:spPr>
          <a:xfrm>
            <a:off x="1549400" y="2837815"/>
            <a:ext cx="8883650" cy="1720215"/>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ectangles 9"/>
          <p:cNvSpPr/>
          <p:nvPr/>
        </p:nvSpPr>
        <p:spPr>
          <a:xfrm>
            <a:off x="1645285" y="4815205"/>
            <a:ext cx="8651240" cy="1600200"/>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4971</Words>
  <Application>WPS Presentation</Application>
  <PresentationFormat>Widescreen</PresentationFormat>
  <Paragraphs>87</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SimSun</vt:lpstr>
      <vt:lpstr>Wingdings</vt:lpstr>
      <vt:lpstr>Calibri Light</vt:lpstr>
      <vt:lpstr>Calibri</vt:lpstr>
      <vt:lpstr>Microsoft YaHei</vt:lpstr>
      <vt:lpstr>Arial Unicode MS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- 2</dc:title>
  <dc:creator/>
  <cp:lastModifiedBy>CodeTantra Trainer</cp:lastModifiedBy>
  <cp:revision>2</cp:revision>
  <dcterms:created xsi:type="dcterms:W3CDTF">2024-04-13T09:45:51Z</dcterms:created>
  <dcterms:modified xsi:type="dcterms:W3CDTF">2024-04-13T11:46:16Z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29DC063857F34B569DB41715A535D1A9_12</vt:lpwstr>
  </property>
  <property fmtid="{D5CDD505-2E9C-101B-9397-08002B2CF9AE}" pid="3" name="KSOProductBuildVer">
    <vt:lpwstr>1033-12.2.0.13489</vt:lpwstr>
  </property>
</Properties>
</file>