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7" r:id="rId8"/>
    <p:sldId id="262" r:id="rId9"/>
    <p:sldId id="268" r:id="rId10"/>
    <p:sldId id="269" r:id="rId11"/>
    <p:sldId id="270" r:id="rId12"/>
    <p:sldId id="271" r:id="rId13"/>
    <p:sldId id="264" r:id="rId14"/>
    <p:sldId id="273" r:id="rId15"/>
    <p:sldId id="276" r:id="rId16"/>
    <p:sldId id="274" r:id="rId17"/>
    <p:sldId id="275" r:id="rId18"/>
    <p:sldId id="265" r:id="rId19"/>
    <p:sldId id="277" r:id="rId20"/>
    <p:sldId id="266" r:id="rId21"/>
    <p:sldId id="272"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 y="-11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A39F50-A768-4BAA-A695-2EC6A0D774BC}" type="datetimeFigureOut">
              <a:rPr lang="te-IN" smtClean="0"/>
              <a:t>28-10-2024</a:t>
            </a:fld>
            <a:endParaRPr lang="te-IN"/>
          </a:p>
        </p:txBody>
      </p:sp>
      <p:sp>
        <p:nvSpPr>
          <p:cNvPr id="5" name="Footer Placeholder 4"/>
          <p:cNvSpPr>
            <a:spLocks noGrp="1"/>
          </p:cNvSpPr>
          <p:nvPr>
            <p:ph type="ftr" sz="quarter" idx="11"/>
          </p:nvPr>
        </p:nvSpPr>
        <p:spPr>
          <a:xfrm>
            <a:off x="1127124" y="329307"/>
            <a:ext cx="5943668" cy="309201"/>
          </a:xfrm>
        </p:spPr>
        <p:txBody>
          <a:bodyPr/>
          <a:lstStyle/>
          <a:p>
            <a:endParaRPr lang="te-IN"/>
          </a:p>
        </p:txBody>
      </p:sp>
      <p:sp>
        <p:nvSpPr>
          <p:cNvPr id="6" name="Slide Number Placeholder 5"/>
          <p:cNvSpPr>
            <a:spLocks noGrp="1"/>
          </p:cNvSpPr>
          <p:nvPr>
            <p:ph type="sldNum" sz="quarter" idx="12"/>
          </p:nvPr>
        </p:nvSpPr>
        <p:spPr>
          <a:xfrm>
            <a:off x="9924392" y="134930"/>
            <a:ext cx="811019" cy="503578"/>
          </a:xfrm>
        </p:spPr>
        <p:txBody>
          <a:bodyPr/>
          <a:lstStyle/>
          <a:p>
            <a:fld id="{67A02CBC-072C-436D-8E5F-B9A31F0B28FF}" type="slidenum">
              <a:rPr lang="te-IN" smtClean="0"/>
              <a:t>‹#›</a:t>
            </a:fld>
            <a:endParaRPr lang="te-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78306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39F50-A768-4BAA-A695-2EC6A0D774BC}" type="datetimeFigureOut">
              <a:rPr lang="te-IN" smtClean="0"/>
              <a:t>28-10-2024</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67A02CBC-072C-436D-8E5F-B9A31F0B28FF}" type="slidenum">
              <a:rPr lang="te-IN" smtClean="0"/>
              <a:t>‹#›</a:t>
            </a:fld>
            <a:endParaRPr lang="te-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8832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A39F50-A768-4BAA-A695-2EC6A0D774BC}" type="datetimeFigureOut">
              <a:rPr lang="te-IN" smtClean="0"/>
              <a:t>28-10-2024</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67A02CBC-072C-436D-8E5F-B9A31F0B28FF}" type="slidenum">
              <a:rPr lang="te-IN" smtClean="0"/>
              <a:t>‹#›</a:t>
            </a:fld>
            <a:endParaRPr lang="te-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82858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3EA39F50-A768-4BAA-A695-2EC6A0D774BC}" type="datetimeFigureOut">
              <a:rPr lang="te-IN" smtClean="0"/>
              <a:t>28-10-2024</a:t>
            </a:fld>
            <a:endParaRPr lang="te-IN"/>
          </a:p>
        </p:txBody>
      </p:sp>
      <p:sp>
        <p:nvSpPr>
          <p:cNvPr id="5" name="Footer Placeholder 4"/>
          <p:cNvSpPr>
            <a:spLocks noGrp="1"/>
          </p:cNvSpPr>
          <p:nvPr>
            <p:ph type="ftr" sz="quarter" idx="11"/>
          </p:nvPr>
        </p:nvSpPr>
        <p:spPr/>
        <p:txBody>
          <a:bodyPr/>
          <a:lstStyle>
            <a:lvl1pPr>
              <a:defRPr sz="1200"/>
            </a:lvl1pPr>
          </a:lstStyle>
          <a:p>
            <a:endParaRPr lang="te-IN"/>
          </a:p>
        </p:txBody>
      </p:sp>
      <p:sp>
        <p:nvSpPr>
          <p:cNvPr id="6" name="Slide Number Placeholder 5"/>
          <p:cNvSpPr>
            <a:spLocks noGrp="1"/>
          </p:cNvSpPr>
          <p:nvPr>
            <p:ph type="sldNum" sz="quarter" idx="12"/>
          </p:nvPr>
        </p:nvSpPr>
        <p:spPr/>
        <p:txBody>
          <a:bodyPr/>
          <a:lstStyle/>
          <a:p>
            <a:fld id="{67A02CBC-072C-436D-8E5F-B9A31F0B28FF}" type="slidenum">
              <a:rPr lang="te-IN" smtClean="0"/>
              <a:t>‹#›</a:t>
            </a:fld>
            <a:endParaRPr lang="te-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41420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A39F50-A768-4BAA-A695-2EC6A0D774BC}" type="datetimeFigureOut">
              <a:rPr lang="te-IN" smtClean="0"/>
              <a:t>28-10-2024</a:t>
            </a:fld>
            <a:endParaRPr lang="te-IN"/>
          </a:p>
        </p:txBody>
      </p:sp>
      <p:sp>
        <p:nvSpPr>
          <p:cNvPr id="5" name="Footer Placeholder 4"/>
          <p:cNvSpPr>
            <a:spLocks noGrp="1"/>
          </p:cNvSpPr>
          <p:nvPr>
            <p:ph type="ftr" sz="quarter" idx="11"/>
          </p:nvPr>
        </p:nvSpPr>
        <p:spPr/>
        <p:txBody>
          <a:bodyPr/>
          <a:lstStyle/>
          <a:p>
            <a:endParaRPr lang="te-IN"/>
          </a:p>
        </p:txBody>
      </p:sp>
      <p:sp>
        <p:nvSpPr>
          <p:cNvPr id="6" name="Slide Number Placeholder 5"/>
          <p:cNvSpPr>
            <a:spLocks noGrp="1"/>
          </p:cNvSpPr>
          <p:nvPr>
            <p:ph type="sldNum" sz="quarter" idx="12"/>
          </p:nvPr>
        </p:nvSpPr>
        <p:spPr/>
        <p:txBody>
          <a:bodyPr/>
          <a:lstStyle/>
          <a:p>
            <a:fld id="{67A02CBC-072C-436D-8E5F-B9A31F0B28FF}" type="slidenum">
              <a:rPr lang="te-IN" smtClean="0"/>
              <a:t>‹#›</a:t>
            </a:fld>
            <a:endParaRPr lang="te-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42018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A39F50-A768-4BAA-A695-2EC6A0D774BC}" type="datetimeFigureOut">
              <a:rPr lang="te-IN" smtClean="0"/>
              <a:t>28-10-2024</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67A02CBC-072C-436D-8E5F-B9A31F0B28FF}" type="slidenum">
              <a:rPr lang="te-IN" smtClean="0"/>
              <a:t>‹#›</a:t>
            </a:fld>
            <a:endParaRPr lang="te-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722548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39F50-A768-4BAA-A695-2EC6A0D774BC}" type="datetimeFigureOut">
              <a:rPr lang="te-IN" smtClean="0"/>
              <a:t>28-10-2024</a:t>
            </a:fld>
            <a:endParaRPr lang="te-IN"/>
          </a:p>
        </p:txBody>
      </p:sp>
      <p:sp>
        <p:nvSpPr>
          <p:cNvPr id="8" name="Footer Placeholder 7"/>
          <p:cNvSpPr>
            <a:spLocks noGrp="1"/>
          </p:cNvSpPr>
          <p:nvPr>
            <p:ph type="ftr" sz="quarter" idx="11"/>
          </p:nvPr>
        </p:nvSpPr>
        <p:spPr/>
        <p:txBody>
          <a:bodyPr/>
          <a:lstStyle/>
          <a:p>
            <a:endParaRPr lang="te-IN"/>
          </a:p>
        </p:txBody>
      </p:sp>
      <p:sp>
        <p:nvSpPr>
          <p:cNvPr id="9" name="Slide Number Placeholder 8"/>
          <p:cNvSpPr>
            <a:spLocks noGrp="1"/>
          </p:cNvSpPr>
          <p:nvPr>
            <p:ph type="sldNum" sz="quarter" idx="12"/>
          </p:nvPr>
        </p:nvSpPr>
        <p:spPr/>
        <p:txBody>
          <a:bodyPr/>
          <a:lstStyle/>
          <a:p>
            <a:fld id="{67A02CBC-072C-436D-8E5F-B9A31F0B28FF}" type="slidenum">
              <a:rPr lang="te-IN" smtClean="0"/>
              <a:t>‹#›</a:t>
            </a:fld>
            <a:endParaRPr lang="te-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74387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A39F50-A768-4BAA-A695-2EC6A0D774BC}" type="datetimeFigureOut">
              <a:rPr lang="te-IN" smtClean="0"/>
              <a:t>28-10-2024</a:t>
            </a:fld>
            <a:endParaRPr lang="te-IN"/>
          </a:p>
        </p:txBody>
      </p:sp>
      <p:sp>
        <p:nvSpPr>
          <p:cNvPr id="4" name="Footer Placeholder 3"/>
          <p:cNvSpPr>
            <a:spLocks noGrp="1"/>
          </p:cNvSpPr>
          <p:nvPr>
            <p:ph type="ftr" sz="quarter" idx="11"/>
          </p:nvPr>
        </p:nvSpPr>
        <p:spPr/>
        <p:txBody>
          <a:bodyPr/>
          <a:lstStyle/>
          <a:p>
            <a:endParaRPr lang="te-IN"/>
          </a:p>
        </p:txBody>
      </p:sp>
      <p:sp>
        <p:nvSpPr>
          <p:cNvPr id="5" name="Slide Number Placeholder 4"/>
          <p:cNvSpPr>
            <a:spLocks noGrp="1"/>
          </p:cNvSpPr>
          <p:nvPr>
            <p:ph type="sldNum" sz="quarter" idx="12"/>
          </p:nvPr>
        </p:nvSpPr>
        <p:spPr/>
        <p:txBody>
          <a:bodyPr/>
          <a:lstStyle/>
          <a:p>
            <a:fld id="{67A02CBC-072C-436D-8E5F-B9A31F0B28FF}" type="slidenum">
              <a:rPr lang="te-IN" smtClean="0"/>
              <a:t>‹#›</a:t>
            </a:fld>
            <a:endParaRPr lang="te-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44887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39F50-A768-4BAA-A695-2EC6A0D774BC}" type="datetimeFigureOut">
              <a:rPr lang="te-IN" smtClean="0"/>
              <a:t>28-10-2024</a:t>
            </a:fld>
            <a:endParaRPr lang="te-IN"/>
          </a:p>
        </p:txBody>
      </p:sp>
      <p:sp>
        <p:nvSpPr>
          <p:cNvPr id="3" name="Footer Placeholder 2"/>
          <p:cNvSpPr>
            <a:spLocks noGrp="1"/>
          </p:cNvSpPr>
          <p:nvPr>
            <p:ph type="ftr" sz="quarter" idx="11"/>
          </p:nvPr>
        </p:nvSpPr>
        <p:spPr/>
        <p:txBody>
          <a:bodyPr/>
          <a:lstStyle/>
          <a:p>
            <a:endParaRPr lang="te-IN"/>
          </a:p>
        </p:txBody>
      </p:sp>
      <p:sp>
        <p:nvSpPr>
          <p:cNvPr id="4" name="Slide Number Placeholder 3"/>
          <p:cNvSpPr>
            <a:spLocks noGrp="1"/>
          </p:cNvSpPr>
          <p:nvPr>
            <p:ph type="sldNum" sz="quarter" idx="12"/>
          </p:nvPr>
        </p:nvSpPr>
        <p:spPr/>
        <p:txBody>
          <a:bodyPr/>
          <a:lstStyle/>
          <a:p>
            <a:fld id="{67A02CBC-072C-436D-8E5F-B9A31F0B28FF}" type="slidenum">
              <a:rPr lang="te-IN" smtClean="0"/>
              <a:t>‹#›</a:t>
            </a:fld>
            <a:endParaRPr lang="te-IN"/>
          </a:p>
        </p:txBody>
      </p:sp>
    </p:spTree>
    <p:extLst>
      <p:ext uri="{BB962C8B-B14F-4D97-AF65-F5344CB8AC3E}">
        <p14:creationId xmlns:p14="http://schemas.microsoft.com/office/powerpoint/2010/main" val="23911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A39F50-A768-4BAA-A695-2EC6A0D774BC}" type="datetimeFigureOut">
              <a:rPr lang="te-IN" smtClean="0"/>
              <a:t>28-10-2024</a:t>
            </a:fld>
            <a:endParaRPr lang="te-IN"/>
          </a:p>
        </p:txBody>
      </p:sp>
      <p:sp>
        <p:nvSpPr>
          <p:cNvPr id="6" name="Footer Placeholder 5"/>
          <p:cNvSpPr>
            <a:spLocks noGrp="1"/>
          </p:cNvSpPr>
          <p:nvPr>
            <p:ph type="ftr" sz="quarter" idx="11"/>
          </p:nvPr>
        </p:nvSpPr>
        <p:spPr/>
        <p:txBody>
          <a:bodyPr/>
          <a:lstStyle/>
          <a:p>
            <a:endParaRPr lang="te-IN"/>
          </a:p>
        </p:txBody>
      </p:sp>
      <p:sp>
        <p:nvSpPr>
          <p:cNvPr id="7" name="Slide Number Placeholder 6"/>
          <p:cNvSpPr>
            <a:spLocks noGrp="1"/>
          </p:cNvSpPr>
          <p:nvPr>
            <p:ph type="sldNum" sz="quarter" idx="12"/>
          </p:nvPr>
        </p:nvSpPr>
        <p:spPr/>
        <p:txBody>
          <a:bodyPr/>
          <a:lstStyle/>
          <a:p>
            <a:fld id="{67A02CBC-072C-436D-8E5F-B9A31F0B28FF}" type="slidenum">
              <a:rPr lang="te-IN" smtClean="0"/>
              <a:t>‹#›</a:t>
            </a:fld>
            <a:endParaRPr lang="te-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60307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3EA39F50-A768-4BAA-A695-2EC6A0D774BC}" type="datetimeFigureOut">
              <a:rPr lang="te-IN" smtClean="0"/>
              <a:t>28-10-2024</a:t>
            </a:fld>
            <a:endParaRPr lang="te-IN"/>
          </a:p>
        </p:txBody>
      </p:sp>
      <p:sp>
        <p:nvSpPr>
          <p:cNvPr id="6" name="Footer Placeholder 5"/>
          <p:cNvSpPr>
            <a:spLocks noGrp="1"/>
          </p:cNvSpPr>
          <p:nvPr>
            <p:ph type="ftr" sz="quarter" idx="11"/>
          </p:nvPr>
        </p:nvSpPr>
        <p:spPr>
          <a:xfrm>
            <a:off x="1125300" y="318640"/>
            <a:ext cx="4877818" cy="320931"/>
          </a:xfrm>
        </p:spPr>
        <p:txBody>
          <a:bodyPr/>
          <a:lstStyle/>
          <a:p>
            <a:endParaRPr lang="te-IN"/>
          </a:p>
        </p:txBody>
      </p:sp>
      <p:sp>
        <p:nvSpPr>
          <p:cNvPr id="7" name="Slide Number Placeholder 6"/>
          <p:cNvSpPr>
            <a:spLocks noGrp="1"/>
          </p:cNvSpPr>
          <p:nvPr>
            <p:ph type="sldNum" sz="quarter" idx="12"/>
          </p:nvPr>
        </p:nvSpPr>
        <p:spPr>
          <a:xfrm>
            <a:off x="6176794" y="137408"/>
            <a:ext cx="811019" cy="503578"/>
          </a:xfrm>
        </p:spPr>
        <p:txBody>
          <a:bodyPr/>
          <a:lstStyle/>
          <a:p>
            <a:fld id="{67A02CBC-072C-436D-8E5F-B9A31F0B28FF}" type="slidenum">
              <a:rPr lang="te-IN" smtClean="0"/>
              <a:t>‹#›</a:t>
            </a:fld>
            <a:endParaRPr lang="te-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20655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EA39F50-A768-4BAA-A695-2EC6A0D774BC}" type="datetimeFigureOut">
              <a:rPr lang="te-IN" smtClean="0"/>
              <a:t>28-10-2024</a:t>
            </a:fld>
            <a:endParaRPr lang="te-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e-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7A02CBC-072C-436D-8E5F-B9A31F0B28FF}" type="slidenum">
              <a:rPr lang="te-IN" smtClean="0"/>
              <a:t>‹#›</a:t>
            </a:fld>
            <a:endParaRPr lang="te-IN"/>
          </a:p>
        </p:txBody>
      </p:sp>
    </p:spTree>
    <p:extLst>
      <p:ext uri="{BB962C8B-B14F-4D97-AF65-F5344CB8AC3E}">
        <p14:creationId xmlns:p14="http://schemas.microsoft.com/office/powerpoint/2010/main" val="285563375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B93DB-29A1-48A8-AE6E-41616D02A5FF}"/>
              </a:ext>
            </a:extLst>
          </p:cNvPr>
          <p:cNvSpPr>
            <a:spLocks noGrp="1"/>
          </p:cNvSpPr>
          <p:nvPr>
            <p:ph type="ctrTitle"/>
          </p:nvPr>
        </p:nvSpPr>
        <p:spPr/>
        <p:txBody>
          <a:bodyPr/>
          <a:lstStyle/>
          <a:p>
            <a:r>
              <a:rPr lang="en-IN" dirty="0"/>
              <a:t>UNIT–IV</a:t>
            </a:r>
            <a:endParaRPr lang="te-IN" dirty="0"/>
          </a:p>
        </p:txBody>
      </p:sp>
      <p:sp>
        <p:nvSpPr>
          <p:cNvPr id="3" name="Subtitle 2">
            <a:extLst>
              <a:ext uri="{FF2B5EF4-FFF2-40B4-BE49-F238E27FC236}">
                <a16:creationId xmlns="" xmlns:a16="http://schemas.microsoft.com/office/drawing/2014/main" id="{5771F487-E50C-88AF-EA70-9378E259C249}"/>
              </a:ext>
            </a:extLst>
          </p:cNvPr>
          <p:cNvSpPr>
            <a:spLocks noGrp="1"/>
          </p:cNvSpPr>
          <p:nvPr>
            <p:ph type="subTitle" idx="1"/>
          </p:nvPr>
        </p:nvSpPr>
        <p:spPr/>
        <p:txBody>
          <a:bodyPr>
            <a:normAutofit fontScale="85000" lnSpcReduction="10000"/>
          </a:bodyPr>
          <a:lstStyle/>
          <a:p>
            <a:r>
              <a:rPr lang="en-IN" sz="5400" dirty="0"/>
              <a:t>Feature-Driven Development</a:t>
            </a:r>
            <a:endParaRPr lang="te-IN" sz="5400" dirty="0"/>
          </a:p>
        </p:txBody>
      </p:sp>
    </p:spTree>
    <p:extLst>
      <p:ext uri="{BB962C8B-B14F-4D97-AF65-F5344CB8AC3E}">
        <p14:creationId xmlns:p14="http://schemas.microsoft.com/office/powerpoint/2010/main" val="2890096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066800"/>
            <a:ext cx="9603275" cy="4945811"/>
          </a:xfrm>
        </p:spPr>
        <p:txBody>
          <a:bodyPr>
            <a:normAutofit fontScale="92500"/>
          </a:bodyPr>
          <a:lstStyle/>
          <a:p>
            <a:r>
              <a:rPr lang="en-IN" b="1" dirty="0"/>
              <a:t>Feature-Centric </a:t>
            </a:r>
            <a:r>
              <a:rPr lang="en-IN" b="1" dirty="0" smtClean="0"/>
              <a:t>Development</a:t>
            </a:r>
          </a:p>
          <a:p>
            <a:pPr lvl="1"/>
            <a:r>
              <a:rPr lang="en-US" dirty="0"/>
              <a:t>The term feature-centric is used to refer to </a:t>
            </a:r>
            <a:r>
              <a:rPr lang="en-US" b="1" dirty="0"/>
              <a:t>development processes </a:t>
            </a:r>
            <a:r>
              <a:rPr lang="en-US" dirty="0"/>
              <a:t>that combine the expression of requirements with the </a:t>
            </a:r>
            <a:r>
              <a:rPr lang="en-US" b="1" dirty="0"/>
              <a:t>units of activity </a:t>
            </a:r>
            <a:r>
              <a:rPr lang="en-US" dirty="0"/>
              <a:t>for planning </a:t>
            </a:r>
            <a:r>
              <a:rPr lang="en-US" dirty="0" smtClean="0"/>
              <a:t>purposes</a:t>
            </a:r>
          </a:p>
          <a:p>
            <a:pPr lvl="1"/>
            <a:r>
              <a:rPr lang="en-US" dirty="0"/>
              <a:t>A feature in such a process can be viewed as a unit of “</a:t>
            </a:r>
            <a:r>
              <a:rPr lang="en-US" b="1" dirty="0"/>
              <a:t>plannable functionality</a:t>
            </a:r>
            <a:r>
              <a:rPr lang="en-US" b="1" dirty="0" smtClean="0"/>
              <a:t>.”</a:t>
            </a:r>
          </a:p>
          <a:p>
            <a:pPr lvl="1"/>
            <a:r>
              <a:rPr lang="en-US" dirty="0"/>
              <a:t>A feature is a </a:t>
            </a:r>
            <a:r>
              <a:rPr lang="en-US" b="1" dirty="0"/>
              <a:t>schedulable piece of functionality</a:t>
            </a:r>
            <a:r>
              <a:rPr lang="en-US" dirty="0"/>
              <a:t>, something that delivers value to the user</a:t>
            </a:r>
            <a:r>
              <a:rPr lang="en-US" dirty="0" smtClean="0"/>
              <a:t>.</a:t>
            </a:r>
          </a:p>
          <a:p>
            <a:pPr lvl="1"/>
            <a:r>
              <a:rPr lang="en-US" dirty="0"/>
              <a:t>That is, a feature is derived from a </a:t>
            </a:r>
            <a:r>
              <a:rPr lang="en-US" b="1" dirty="0"/>
              <a:t>planning perspective </a:t>
            </a:r>
            <a:r>
              <a:rPr lang="en-US" dirty="0"/>
              <a:t>rather than from the </a:t>
            </a:r>
            <a:r>
              <a:rPr lang="en-US" b="1" dirty="0"/>
              <a:t>user perspective </a:t>
            </a:r>
            <a:r>
              <a:rPr lang="en-US" dirty="0"/>
              <a:t>or indeed the </a:t>
            </a:r>
            <a:r>
              <a:rPr lang="en-US" dirty="0" smtClean="0"/>
              <a:t>requirements </a:t>
            </a:r>
            <a:r>
              <a:rPr lang="en-US" dirty="0"/>
              <a:t>perspective. </a:t>
            </a:r>
            <a:endParaRPr lang="en-US" dirty="0" smtClean="0"/>
          </a:p>
          <a:p>
            <a:pPr lvl="1"/>
            <a:r>
              <a:rPr lang="en-US" dirty="0" smtClean="0"/>
              <a:t>This </a:t>
            </a:r>
            <a:r>
              <a:rPr lang="en-US" dirty="0"/>
              <a:t>is an important distinction and why features </a:t>
            </a:r>
            <a:r>
              <a:rPr lang="en-US" b="1" dirty="0"/>
              <a:t>differ</a:t>
            </a:r>
            <a:r>
              <a:rPr lang="en-US" dirty="0"/>
              <a:t> from requirements, user stories or use </a:t>
            </a:r>
            <a:r>
              <a:rPr lang="en-US" dirty="0" smtClean="0"/>
              <a:t>cases</a:t>
            </a:r>
          </a:p>
          <a:p>
            <a:pPr lvl="1"/>
            <a:r>
              <a:rPr lang="en-US" dirty="0" smtClean="0"/>
              <a:t>A feature can be defined on the following basis –</a:t>
            </a:r>
          </a:p>
          <a:p>
            <a:pPr lvl="2"/>
            <a:r>
              <a:rPr lang="en-US" dirty="0" smtClean="0"/>
              <a:t> </a:t>
            </a:r>
            <a:r>
              <a:rPr lang="en-US" b="1" dirty="0" smtClean="0"/>
              <a:t>priority </a:t>
            </a:r>
            <a:r>
              <a:rPr lang="en-US" dirty="0"/>
              <a:t>(so that they can be ordered), </a:t>
            </a:r>
            <a:endParaRPr lang="en-US" dirty="0" smtClean="0"/>
          </a:p>
          <a:p>
            <a:pPr lvl="2"/>
            <a:r>
              <a:rPr lang="en-US" b="1" dirty="0" smtClean="0"/>
              <a:t> cost </a:t>
            </a:r>
            <a:r>
              <a:rPr lang="en-US" dirty="0"/>
              <a:t>(so that they can be accounted for), </a:t>
            </a:r>
            <a:endParaRPr lang="en-US" dirty="0" smtClean="0"/>
          </a:p>
          <a:p>
            <a:pPr lvl="2"/>
            <a:r>
              <a:rPr lang="en-US" b="1" dirty="0" smtClean="0"/>
              <a:t>resources</a:t>
            </a:r>
            <a:r>
              <a:rPr lang="en-US" dirty="0" smtClean="0"/>
              <a:t> </a:t>
            </a:r>
            <a:r>
              <a:rPr lang="en-US" dirty="0"/>
              <a:t>(so that they can be scheduled).</a:t>
            </a:r>
            <a:endParaRPr lang="en-IN" b="1" dirty="0"/>
          </a:p>
        </p:txBody>
      </p:sp>
    </p:spTree>
    <p:extLst>
      <p:ext uri="{BB962C8B-B14F-4D97-AF65-F5344CB8AC3E}">
        <p14:creationId xmlns:p14="http://schemas.microsoft.com/office/powerpoint/2010/main" val="303766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075764"/>
            <a:ext cx="9603275" cy="4790197"/>
          </a:xfrm>
        </p:spPr>
        <p:txBody>
          <a:bodyPr>
            <a:normAutofit/>
          </a:bodyPr>
          <a:lstStyle/>
          <a:p>
            <a:r>
              <a:rPr lang="en-IN" b="1" dirty="0" smtClean="0"/>
              <a:t>Time boxing Iterations</a:t>
            </a:r>
          </a:p>
          <a:p>
            <a:pPr marL="0" indent="0">
              <a:buNone/>
            </a:pPr>
            <a:endParaRPr lang="en-IN" b="1" dirty="0" smtClean="0"/>
          </a:p>
          <a:p>
            <a:r>
              <a:rPr lang="en-US" dirty="0" smtClean="0"/>
              <a:t>Time boxing </a:t>
            </a:r>
            <a:r>
              <a:rPr lang="en-US" dirty="0"/>
              <a:t>iteration has a number of benefits including the ability </a:t>
            </a:r>
            <a:r>
              <a:rPr lang="en-US" dirty="0" smtClean="0"/>
              <a:t>to:</a:t>
            </a:r>
          </a:p>
          <a:p>
            <a:pPr lvl="1"/>
            <a:r>
              <a:rPr lang="en-US" dirty="0"/>
              <a:t>schedule and plan for incremental releases of the software, </a:t>
            </a:r>
          </a:p>
          <a:p>
            <a:pPr lvl="1"/>
            <a:r>
              <a:rPr lang="en-US" dirty="0"/>
              <a:t>schedule and implement features, </a:t>
            </a:r>
          </a:p>
          <a:p>
            <a:pPr lvl="1"/>
            <a:r>
              <a:rPr lang="en-US" dirty="0"/>
              <a:t>manage budgets, </a:t>
            </a:r>
          </a:p>
          <a:p>
            <a:pPr lvl="1"/>
            <a:r>
              <a:rPr lang="en-US" dirty="0"/>
              <a:t>monitor progress within fixed time constraints</a:t>
            </a:r>
            <a:r>
              <a:rPr lang="en-US" dirty="0" smtClean="0"/>
              <a:t>.</a:t>
            </a:r>
          </a:p>
          <a:p>
            <a:pPr marL="457200" lvl="1" indent="0">
              <a:buNone/>
            </a:pPr>
            <a:endParaRPr lang="en-US" dirty="0" smtClean="0"/>
          </a:p>
          <a:p>
            <a:r>
              <a:rPr lang="en-US" dirty="0"/>
              <a:t>This also means is that regular reviews (typically on a weekly basis) are required to consider how features and tasks are progressing, which (if any) are behind schedule and why</a:t>
            </a:r>
            <a:endParaRPr lang="en-IN" dirty="0"/>
          </a:p>
          <a:p>
            <a:endParaRPr lang="en-US" dirty="0" smtClean="0"/>
          </a:p>
          <a:p>
            <a:pPr lvl="1"/>
            <a:endParaRPr lang="en-US" dirty="0" smtClean="0"/>
          </a:p>
        </p:txBody>
      </p:sp>
    </p:spTree>
    <p:extLst>
      <p:ext uri="{BB962C8B-B14F-4D97-AF65-F5344CB8AC3E}">
        <p14:creationId xmlns:p14="http://schemas.microsoft.com/office/powerpoint/2010/main" val="167623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272988"/>
            <a:ext cx="9603275" cy="4193357"/>
          </a:xfrm>
        </p:spPr>
        <p:txBody>
          <a:bodyPr>
            <a:normAutofit lnSpcReduction="10000"/>
          </a:bodyPr>
          <a:lstStyle/>
          <a:p>
            <a:r>
              <a:rPr lang="en-IN" b="1" dirty="0"/>
              <a:t>Being Adaptive but </a:t>
            </a:r>
            <a:r>
              <a:rPr lang="en-IN" b="1" dirty="0" smtClean="0"/>
              <a:t>Managed</a:t>
            </a:r>
          </a:p>
          <a:p>
            <a:r>
              <a:rPr lang="en-US" dirty="0"/>
              <a:t>What is required is a </a:t>
            </a:r>
            <a:r>
              <a:rPr lang="en-US" b="1" dirty="0"/>
              <a:t>management process </a:t>
            </a:r>
            <a:r>
              <a:rPr lang="en-US" dirty="0"/>
              <a:t>that is flexible enough to deal with the </a:t>
            </a:r>
            <a:r>
              <a:rPr lang="en-US" b="1" dirty="0"/>
              <a:t>changing requirements </a:t>
            </a:r>
            <a:r>
              <a:rPr lang="en-US" dirty="0"/>
              <a:t>of the business and users, and to deal with the </a:t>
            </a:r>
            <a:r>
              <a:rPr lang="en-US" dirty="0" smtClean="0"/>
              <a:t>emerging </a:t>
            </a:r>
            <a:r>
              <a:rPr lang="en-US" dirty="0"/>
              <a:t>uncertainties</a:t>
            </a:r>
            <a:r>
              <a:rPr lang="en-US" dirty="0" smtClean="0"/>
              <a:t>.</a:t>
            </a:r>
          </a:p>
          <a:p>
            <a:r>
              <a:rPr lang="en-US" dirty="0" smtClean="0"/>
              <a:t> </a:t>
            </a:r>
            <a:r>
              <a:rPr lang="en-US" dirty="0"/>
              <a:t>It also needs to be one in which we can still monitor progress, </a:t>
            </a:r>
            <a:r>
              <a:rPr lang="en-US" dirty="0" smtClean="0"/>
              <a:t>determine resources ,ensure quality and guarantee delivery.</a:t>
            </a:r>
          </a:p>
          <a:p>
            <a:r>
              <a:rPr lang="en-US" dirty="0"/>
              <a:t>an iterative project explicitly acknowledges the need for change and the need for ongoing </a:t>
            </a:r>
            <a:r>
              <a:rPr lang="en-US" dirty="0" smtClean="0"/>
              <a:t>management</a:t>
            </a:r>
          </a:p>
          <a:p>
            <a:r>
              <a:rPr lang="en-US" dirty="0" smtClean="0"/>
              <a:t>There is an </a:t>
            </a:r>
            <a:r>
              <a:rPr lang="en-US" b="1" dirty="0" smtClean="0"/>
              <a:t>overall planning activity </a:t>
            </a:r>
            <a:r>
              <a:rPr lang="en-US" dirty="0"/>
              <a:t>before the whole process starts and then there are </a:t>
            </a:r>
            <a:r>
              <a:rPr lang="en-US" b="1" dirty="0"/>
              <a:t>planning activities at the start of each iteration</a:t>
            </a:r>
            <a:endParaRPr lang="en-IN" b="1" dirty="0"/>
          </a:p>
        </p:txBody>
      </p:sp>
    </p:spTree>
    <p:extLst>
      <p:ext uri="{BB962C8B-B14F-4D97-AF65-F5344CB8AC3E}">
        <p14:creationId xmlns:p14="http://schemas.microsoft.com/office/powerpoint/2010/main" val="360172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D83D38-B624-E2E7-8D15-3A362A942393}"/>
              </a:ext>
            </a:extLst>
          </p:cNvPr>
          <p:cNvSpPr>
            <a:spLocks noGrp="1"/>
          </p:cNvSpPr>
          <p:nvPr>
            <p:ph type="title"/>
          </p:nvPr>
        </p:nvSpPr>
        <p:spPr/>
        <p:txBody>
          <a:bodyPr/>
          <a:lstStyle/>
          <a:p>
            <a:r>
              <a:rPr lang="en-IN" dirty="0"/>
              <a:t>Planning an iterative project</a:t>
            </a:r>
            <a:br>
              <a:rPr lang="en-IN" dirty="0"/>
            </a:br>
            <a:endParaRPr lang="te-IN" dirty="0"/>
          </a:p>
        </p:txBody>
      </p:sp>
      <p:sp>
        <p:nvSpPr>
          <p:cNvPr id="3" name="Content Placeholder 2">
            <a:extLst>
              <a:ext uri="{FF2B5EF4-FFF2-40B4-BE49-F238E27FC236}">
                <a16:creationId xmlns="" xmlns:a16="http://schemas.microsoft.com/office/drawing/2014/main" id="{DED41F63-029B-357B-5124-6AB8673BE2CC}"/>
              </a:ext>
            </a:extLst>
          </p:cNvPr>
          <p:cNvSpPr>
            <a:spLocks noGrp="1"/>
          </p:cNvSpPr>
          <p:nvPr>
            <p:ph idx="1"/>
          </p:nvPr>
        </p:nvSpPr>
        <p:spPr>
          <a:xfrm>
            <a:off x="1130270" y="1576250"/>
            <a:ext cx="9603275" cy="4458789"/>
          </a:xfrm>
        </p:spPr>
        <p:txBody>
          <a:bodyPr>
            <a:normAutofit fontScale="92500" lnSpcReduction="20000"/>
          </a:bodyPr>
          <a:lstStyle/>
          <a:p>
            <a:r>
              <a:rPr lang="en-US" dirty="0"/>
              <a:t>Before any project </a:t>
            </a:r>
            <a:r>
              <a:rPr lang="en-US" dirty="0" smtClean="0"/>
              <a:t>embarks on an iteration development process there </a:t>
            </a:r>
            <a:r>
              <a:rPr lang="en-US" dirty="0"/>
              <a:t>are </a:t>
            </a:r>
            <a:r>
              <a:rPr lang="en-US" dirty="0" smtClean="0"/>
              <a:t>a number </a:t>
            </a:r>
            <a:r>
              <a:rPr lang="en-US" dirty="0"/>
              <a:t>of steps that should be followed. These steps are: </a:t>
            </a:r>
            <a:endParaRPr lang="en-US" dirty="0" smtClean="0"/>
          </a:p>
          <a:p>
            <a:r>
              <a:rPr lang="en-US" dirty="0" smtClean="0"/>
              <a:t>Identify </a:t>
            </a:r>
            <a:r>
              <a:rPr lang="en-US" dirty="0"/>
              <a:t>and </a:t>
            </a:r>
            <a:r>
              <a:rPr lang="en-US" dirty="0" smtClean="0"/>
              <a:t>prioritize </a:t>
            </a:r>
            <a:r>
              <a:rPr lang="en-US" dirty="0"/>
              <a:t>features (the feature list should be continually revised throughout the project</a:t>
            </a:r>
            <a:r>
              <a:rPr lang="en-US" dirty="0" smtClean="0"/>
              <a:t>).</a:t>
            </a:r>
          </a:p>
          <a:p>
            <a:r>
              <a:rPr lang="en-US" dirty="0" smtClean="0"/>
              <a:t> </a:t>
            </a:r>
            <a:r>
              <a:rPr lang="en-US" dirty="0"/>
              <a:t>Roughly identify iterations and allocate features. </a:t>
            </a:r>
            <a:endParaRPr lang="en-US" dirty="0" smtClean="0"/>
          </a:p>
          <a:p>
            <a:r>
              <a:rPr lang="en-US" dirty="0" smtClean="0"/>
              <a:t>Time box </a:t>
            </a:r>
            <a:r>
              <a:rPr lang="en-US" dirty="0"/>
              <a:t>iterations/calculate costs. </a:t>
            </a:r>
            <a:endParaRPr lang="en-US" dirty="0" smtClean="0"/>
          </a:p>
          <a:p>
            <a:r>
              <a:rPr lang="en-US" dirty="0" smtClean="0"/>
              <a:t>For each iteration </a:t>
            </a:r>
          </a:p>
          <a:p>
            <a:pPr marL="0" indent="0">
              <a:buNone/>
            </a:pPr>
            <a:r>
              <a:rPr lang="en-US" dirty="0"/>
              <a:t>	</a:t>
            </a:r>
            <a:r>
              <a:rPr lang="en-US" dirty="0" smtClean="0"/>
              <a:t>◦ </a:t>
            </a:r>
            <a:r>
              <a:rPr lang="en-US" dirty="0"/>
              <a:t>Plan iterations (which should be continually revised during lifetime of </a:t>
            </a:r>
            <a:r>
              <a:rPr lang="en-US" dirty="0" smtClean="0"/>
              <a:t> project</a:t>
            </a:r>
            <a:r>
              <a:rPr lang="en-US" dirty="0"/>
              <a:t>). </a:t>
            </a:r>
            <a:endParaRPr lang="en-US" dirty="0" smtClean="0"/>
          </a:p>
          <a:p>
            <a:pPr marL="0" indent="0">
              <a:buNone/>
            </a:pPr>
            <a:r>
              <a:rPr lang="en-US" dirty="0"/>
              <a:t>	</a:t>
            </a:r>
            <a:r>
              <a:rPr lang="en-US" dirty="0" smtClean="0"/>
              <a:t>◦ </a:t>
            </a:r>
            <a:r>
              <a:rPr lang="en-US" dirty="0"/>
              <a:t>Identify tasks required to implement features. </a:t>
            </a:r>
            <a:endParaRPr lang="en-US" dirty="0" smtClean="0"/>
          </a:p>
          <a:p>
            <a:pPr marL="0" indent="0">
              <a:buNone/>
            </a:pPr>
            <a:r>
              <a:rPr lang="en-US" dirty="0"/>
              <a:t>	</a:t>
            </a:r>
            <a:r>
              <a:rPr lang="en-US" dirty="0" smtClean="0"/>
              <a:t>◦ </a:t>
            </a:r>
            <a:r>
              <a:rPr lang="en-US" dirty="0"/>
              <a:t>Allocate tasks to resources (that is, allocate tasks to project members). </a:t>
            </a:r>
            <a:r>
              <a:rPr lang="en-US" dirty="0" smtClean="0"/>
              <a:t>	◦ </a:t>
            </a:r>
            <a:r>
              <a:rPr lang="en-US" dirty="0"/>
              <a:t>Implement iteration.</a:t>
            </a:r>
            <a:endParaRPr lang="te-IN" dirty="0"/>
          </a:p>
        </p:txBody>
      </p:sp>
    </p:spTree>
    <p:extLst>
      <p:ext uri="{BB962C8B-B14F-4D97-AF65-F5344CB8AC3E}">
        <p14:creationId xmlns:p14="http://schemas.microsoft.com/office/powerpoint/2010/main" val="3478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818606"/>
            <a:ext cx="9603275" cy="4647739"/>
          </a:xfrm>
        </p:spPr>
        <p:txBody>
          <a:bodyPr/>
          <a:lstStyle/>
          <a:p>
            <a:r>
              <a:rPr lang="en-IN" b="1" dirty="0"/>
              <a:t>Iterations, </a:t>
            </a:r>
            <a:r>
              <a:rPr lang="en-IN" b="1" dirty="0" smtClean="0"/>
              <a:t>Time boxes and Releases</a:t>
            </a:r>
          </a:p>
          <a:p>
            <a:r>
              <a:rPr lang="en-US" dirty="0"/>
              <a:t>At the start of the project, the project team along with various project stake holders create a </a:t>
            </a:r>
            <a:r>
              <a:rPr lang="en-US" dirty="0" smtClean="0"/>
              <a:t>prioritized </a:t>
            </a:r>
            <a:r>
              <a:rPr lang="en-US" dirty="0"/>
              <a:t>feature list. </a:t>
            </a:r>
            <a:endParaRPr lang="en-US" dirty="0" smtClean="0"/>
          </a:p>
          <a:p>
            <a:r>
              <a:rPr lang="en-US" dirty="0" smtClean="0"/>
              <a:t>Note </a:t>
            </a:r>
            <a:r>
              <a:rPr lang="en-US" dirty="0"/>
              <a:t>that this cannot be done without the collaboration of those project stakeholders who can state what the priorities of the features should </a:t>
            </a:r>
            <a:r>
              <a:rPr lang="en-US" dirty="0" smtClean="0"/>
              <a:t>be.</a:t>
            </a:r>
          </a:p>
          <a:p>
            <a:r>
              <a:rPr lang="en-US" dirty="0" smtClean="0"/>
              <a:t>Thus</a:t>
            </a:r>
            <a:r>
              <a:rPr lang="en-US" dirty="0"/>
              <a:t>, as with XP, the “business” is an essential part of this process</a:t>
            </a:r>
            <a:r>
              <a:rPr lang="en-US" dirty="0" smtClean="0"/>
              <a:t>.</a:t>
            </a:r>
            <a:endParaRPr lang="en-IN" dirty="0" smtClean="0"/>
          </a:p>
        </p:txBody>
      </p:sp>
    </p:spTree>
    <p:extLst>
      <p:ext uri="{BB962C8B-B14F-4D97-AF65-F5344CB8AC3E}">
        <p14:creationId xmlns:p14="http://schemas.microsoft.com/office/powerpoint/2010/main" val="2526531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4919314" y="0"/>
            <a:ext cx="4503360" cy="6690451"/>
          </a:xfrm>
          <a:prstGeom prst="rect">
            <a:avLst/>
          </a:prstGeom>
        </p:spPr>
      </p:pic>
      <p:pic>
        <p:nvPicPr>
          <p:cNvPr id="8" name="Picture 7"/>
          <p:cNvPicPr>
            <a:picLocks noChangeAspect="1"/>
          </p:cNvPicPr>
          <p:nvPr/>
        </p:nvPicPr>
        <p:blipFill>
          <a:blip r:embed="rId3"/>
          <a:stretch>
            <a:fillRect/>
          </a:stretch>
        </p:blipFill>
        <p:spPr>
          <a:xfrm>
            <a:off x="905276" y="3618665"/>
            <a:ext cx="3689338" cy="448238"/>
          </a:xfrm>
          <a:prstGeom prst="rect">
            <a:avLst/>
          </a:prstGeom>
        </p:spPr>
      </p:pic>
    </p:spTree>
    <p:extLst>
      <p:ext uri="{BB962C8B-B14F-4D97-AF65-F5344CB8AC3E}">
        <p14:creationId xmlns:p14="http://schemas.microsoft.com/office/powerpoint/2010/main" val="294868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888274"/>
            <a:ext cx="9603275" cy="5207726"/>
          </a:xfrm>
        </p:spPr>
        <p:txBody>
          <a:bodyPr/>
          <a:lstStyle/>
          <a:p>
            <a:r>
              <a:rPr lang="en-IN" b="1" dirty="0"/>
              <a:t>Planning an Iteration</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473" y="203739"/>
            <a:ext cx="5619622" cy="5627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2746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949234"/>
            <a:ext cx="9603275" cy="5094515"/>
          </a:xfrm>
        </p:spPr>
        <p:txBody>
          <a:bodyPr/>
          <a:lstStyle/>
          <a:p>
            <a:r>
              <a:rPr lang="en-IN" b="1" dirty="0"/>
              <a:t>Estimating the Cost of a </a:t>
            </a:r>
            <a:r>
              <a:rPr lang="en-IN" b="1" dirty="0" smtClean="0"/>
              <a:t>Feature</a:t>
            </a:r>
          </a:p>
          <a:p>
            <a:r>
              <a:rPr lang="en-US" dirty="0" smtClean="0"/>
              <a:t>Three point </a:t>
            </a:r>
            <a:r>
              <a:rPr lang="en-US" dirty="0"/>
              <a:t>estimating involves producing three estimates of the effort that will be required to implement a feature. These </a:t>
            </a:r>
            <a:r>
              <a:rPr lang="en-US" dirty="0" smtClean="0"/>
              <a:t>are</a:t>
            </a:r>
          </a:p>
          <a:p>
            <a:pPr lvl="1"/>
            <a:r>
              <a:rPr lang="en-US" dirty="0"/>
              <a:t>The best-case scenario. This represents the situations where everything goes as well </a:t>
            </a:r>
            <a:r>
              <a:rPr lang="en-US" dirty="0" smtClean="0"/>
              <a:t>a sit </a:t>
            </a:r>
            <a:r>
              <a:rPr lang="en-US" dirty="0"/>
              <a:t>could and there are absolutely no surprises or problems encountered</a:t>
            </a:r>
            <a:r>
              <a:rPr lang="en-US" dirty="0" smtClean="0"/>
              <a:t>.</a:t>
            </a:r>
          </a:p>
          <a:p>
            <a:pPr lvl="1"/>
            <a:r>
              <a:rPr lang="en-US" dirty="0" smtClean="0"/>
              <a:t>The </a:t>
            </a:r>
            <a:r>
              <a:rPr lang="en-US" dirty="0"/>
              <a:t>best guess at what it will really take. This represents the situation where mostly everything goes okay, but one or two unexpected situations occur which take a little longer than originally expected to handle</a:t>
            </a:r>
            <a:r>
              <a:rPr lang="en-US" dirty="0" smtClean="0"/>
              <a:t>.</a:t>
            </a:r>
          </a:p>
          <a:p>
            <a:pPr lvl="1"/>
            <a:r>
              <a:rPr lang="en-US" dirty="0" smtClean="0"/>
              <a:t>The </a:t>
            </a:r>
            <a:r>
              <a:rPr lang="en-US" dirty="0"/>
              <a:t>worst-case scenario. This represents the situation where major issues were overlooked (because they were not obvious until implementation started).</a:t>
            </a:r>
            <a:endParaRPr lang="en-IN" b="1" dirty="0"/>
          </a:p>
          <a:p>
            <a:endParaRPr lang="en-IN" dirty="0"/>
          </a:p>
        </p:txBody>
      </p:sp>
    </p:spTree>
    <p:extLst>
      <p:ext uri="{BB962C8B-B14F-4D97-AF65-F5344CB8AC3E}">
        <p14:creationId xmlns:p14="http://schemas.microsoft.com/office/powerpoint/2010/main" val="352544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37C878-7763-1D67-502F-D877FD2DA4DC}"/>
              </a:ext>
            </a:extLst>
          </p:cNvPr>
          <p:cNvSpPr>
            <a:spLocks noGrp="1"/>
          </p:cNvSpPr>
          <p:nvPr>
            <p:ph type="title"/>
          </p:nvPr>
        </p:nvSpPr>
        <p:spPr/>
        <p:txBody>
          <a:bodyPr/>
          <a:lstStyle/>
          <a:p>
            <a:r>
              <a:rPr lang="en-IN" dirty="0"/>
              <a:t>Architecture centric</a:t>
            </a:r>
            <a:endParaRPr lang="te-IN" dirty="0"/>
          </a:p>
        </p:txBody>
      </p:sp>
      <p:sp>
        <p:nvSpPr>
          <p:cNvPr id="3" name="Content Placeholder 2">
            <a:extLst>
              <a:ext uri="{FF2B5EF4-FFF2-40B4-BE49-F238E27FC236}">
                <a16:creationId xmlns="" xmlns:a16="http://schemas.microsoft.com/office/drawing/2014/main" id="{9958CA52-0DF8-92B1-8584-778E59E7AD2D}"/>
              </a:ext>
            </a:extLst>
          </p:cNvPr>
          <p:cNvSpPr>
            <a:spLocks noGrp="1"/>
          </p:cNvSpPr>
          <p:nvPr>
            <p:ph idx="1"/>
          </p:nvPr>
        </p:nvSpPr>
        <p:spPr>
          <a:xfrm>
            <a:off x="1130270" y="1637211"/>
            <a:ext cx="9603275" cy="4415246"/>
          </a:xfrm>
        </p:spPr>
        <p:txBody>
          <a:bodyPr>
            <a:normAutofit lnSpcReduction="10000"/>
          </a:bodyPr>
          <a:lstStyle/>
          <a:p>
            <a:r>
              <a:rPr lang="en-IN" dirty="0" smtClean="0"/>
              <a:t>Feature driven development or feature centric development(FCD) is only successful if there is a solid architecture on which each iteration can be built.</a:t>
            </a:r>
          </a:p>
          <a:p>
            <a:r>
              <a:rPr lang="en-US" b="1" dirty="0"/>
              <a:t>Why Architecture Centric</a:t>
            </a:r>
            <a:r>
              <a:rPr lang="en-US" b="1" dirty="0" smtClean="0"/>
              <a:t>?</a:t>
            </a:r>
          </a:p>
          <a:p>
            <a:pPr lvl="1"/>
            <a:r>
              <a:rPr lang="en-US" smtClean="0"/>
              <a:t>dis- organised</a:t>
            </a:r>
            <a:r>
              <a:rPr lang="en-US" dirty="0" smtClean="0"/>
              <a:t> as each iteration progressed</a:t>
            </a:r>
            <a:endParaRPr lang="en-US" b="1" dirty="0" smtClean="0"/>
          </a:p>
          <a:p>
            <a:r>
              <a:rPr lang="en-US" b="1" dirty="0"/>
              <a:t>Architecture </a:t>
            </a:r>
            <a:r>
              <a:rPr lang="en-US" b="1" dirty="0" smtClean="0"/>
              <a:t>Defined</a:t>
            </a:r>
          </a:p>
          <a:p>
            <a:pPr lvl="1"/>
            <a:r>
              <a:rPr lang="en-US" dirty="0"/>
              <a:t>the overall plan for the structure of the </a:t>
            </a:r>
            <a:r>
              <a:rPr lang="en-US" dirty="0" smtClean="0"/>
              <a:t>system</a:t>
            </a:r>
          </a:p>
          <a:p>
            <a:pPr lvl="1"/>
            <a:r>
              <a:rPr lang="en-US" dirty="0"/>
              <a:t>the key structural elements and their </a:t>
            </a:r>
            <a:r>
              <a:rPr lang="en-US" dirty="0" smtClean="0"/>
              <a:t>interfaces</a:t>
            </a:r>
          </a:p>
          <a:p>
            <a:pPr lvl="1"/>
            <a:r>
              <a:rPr lang="en-US" dirty="0" smtClean="0"/>
              <a:t>How those elements interact</a:t>
            </a:r>
          </a:p>
          <a:p>
            <a:pPr lvl="1"/>
            <a:r>
              <a:rPr lang="en-US" dirty="0"/>
              <a:t>how these elements form subsystems and systems</a:t>
            </a:r>
            <a:r>
              <a:rPr lang="en-US" dirty="0" smtClean="0"/>
              <a:t>.</a:t>
            </a:r>
          </a:p>
          <a:p>
            <a:pPr lvl="1"/>
            <a:r>
              <a:rPr lang="en-US" dirty="0"/>
              <a:t>architectural </a:t>
            </a:r>
            <a:r>
              <a:rPr lang="en-US" dirty="0" smtClean="0"/>
              <a:t>style</a:t>
            </a:r>
            <a:endParaRPr lang="en-US" b="1" dirty="0" smtClean="0"/>
          </a:p>
        </p:txBody>
      </p:sp>
    </p:spTree>
    <p:extLst>
      <p:ext uri="{BB962C8B-B14F-4D97-AF65-F5344CB8AC3E}">
        <p14:creationId xmlns:p14="http://schemas.microsoft.com/office/powerpoint/2010/main" val="3275329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078302"/>
            <a:ext cx="9603275" cy="4813540"/>
          </a:xfrm>
        </p:spPr>
        <p:txBody>
          <a:bodyPr>
            <a:normAutofit/>
          </a:bodyPr>
          <a:lstStyle/>
          <a:p>
            <a:r>
              <a:rPr lang="en-US" b="1" dirty="0"/>
              <a:t>Why Have an Architecture?</a:t>
            </a:r>
          </a:p>
          <a:p>
            <a:pPr lvl="1"/>
            <a:r>
              <a:rPr lang="en-US" dirty="0" smtClean="0"/>
              <a:t>Understand the system</a:t>
            </a:r>
          </a:p>
          <a:p>
            <a:pPr lvl="1"/>
            <a:r>
              <a:rPr lang="en-US" dirty="0" smtClean="0"/>
              <a:t>organize development</a:t>
            </a:r>
          </a:p>
          <a:p>
            <a:pPr lvl="1"/>
            <a:r>
              <a:rPr lang="en-US" dirty="0"/>
              <a:t>promote </a:t>
            </a:r>
            <a:r>
              <a:rPr lang="en-US" dirty="0" smtClean="0"/>
              <a:t>reuse</a:t>
            </a:r>
          </a:p>
          <a:p>
            <a:pPr lvl="1"/>
            <a:r>
              <a:rPr lang="en-US" dirty="0"/>
              <a:t>promote continued development</a:t>
            </a:r>
            <a:r>
              <a:rPr lang="en-US" dirty="0" smtClean="0"/>
              <a:t>.</a:t>
            </a:r>
            <a:endParaRPr lang="en-US" b="1" dirty="0" smtClean="0"/>
          </a:p>
          <a:p>
            <a:r>
              <a:rPr lang="en-US" b="1" dirty="0" smtClean="0"/>
              <a:t>Architecture Myths</a:t>
            </a:r>
          </a:p>
          <a:p>
            <a:pPr lvl="1"/>
            <a:r>
              <a:rPr lang="en-US" dirty="0" smtClean="0"/>
              <a:t>It </a:t>
            </a:r>
            <a:r>
              <a:rPr lang="en-US" dirty="0"/>
              <a:t>is important to </a:t>
            </a:r>
            <a:r>
              <a:rPr lang="en-US" dirty="0" smtClean="0"/>
              <a:t>realize </a:t>
            </a:r>
            <a:r>
              <a:rPr lang="en-US" dirty="0"/>
              <a:t>that the architecture and the design are not the same thing</a:t>
            </a:r>
            <a:endParaRPr lang="en-US" b="1" dirty="0"/>
          </a:p>
          <a:p>
            <a:r>
              <a:rPr lang="en-US" b="1" dirty="0"/>
              <a:t>Plan Incremental Build of </a:t>
            </a:r>
            <a:r>
              <a:rPr lang="en-US" b="1" dirty="0" smtClean="0"/>
              <a:t>Software</a:t>
            </a:r>
          </a:p>
          <a:p>
            <a:pPr lvl="1"/>
            <a:r>
              <a:rPr lang="en-US" dirty="0" smtClean="0"/>
              <a:t>FDD provide </a:t>
            </a:r>
            <a:r>
              <a:rPr lang="en-US" dirty="0"/>
              <a:t>the managed, incremental development necessary. While the architecture provides the backbone on which each iteration can be grown.</a:t>
            </a:r>
            <a:endParaRPr lang="en-IN" b="1" dirty="0"/>
          </a:p>
          <a:p>
            <a:endParaRPr lang="en-US" dirty="0"/>
          </a:p>
        </p:txBody>
      </p:sp>
    </p:spTree>
    <p:extLst>
      <p:ext uri="{BB962C8B-B14F-4D97-AF65-F5344CB8AC3E}">
        <p14:creationId xmlns:p14="http://schemas.microsoft.com/office/powerpoint/2010/main" val="1498045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4CA878-FA8D-B1B7-736D-E5FA0B6948B4}"/>
              </a:ext>
            </a:extLst>
          </p:cNvPr>
          <p:cNvSpPr>
            <a:spLocks noGrp="1"/>
          </p:cNvSpPr>
          <p:nvPr>
            <p:ph type="title"/>
          </p:nvPr>
        </p:nvSpPr>
        <p:spPr>
          <a:xfrm>
            <a:off x="1295402" y="1060139"/>
            <a:ext cx="9601196" cy="774749"/>
          </a:xfrm>
        </p:spPr>
        <p:txBody>
          <a:bodyPr/>
          <a:lstStyle/>
          <a:p>
            <a:pPr algn="l"/>
            <a:r>
              <a:rPr lang="en-IN" dirty="0"/>
              <a:t>Feature-Driven Development</a:t>
            </a:r>
            <a:endParaRPr lang="te-IN" dirty="0"/>
          </a:p>
        </p:txBody>
      </p:sp>
      <p:sp>
        <p:nvSpPr>
          <p:cNvPr id="3" name="Content Placeholder 2">
            <a:extLst>
              <a:ext uri="{FF2B5EF4-FFF2-40B4-BE49-F238E27FC236}">
                <a16:creationId xmlns="" xmlns:a16="http://schemas.microsoft.com/office/drawing/2014/main" id="{947CDEF4-C0DB-BDF4-A042-FF78406339B6}"/>
              </a:ext>
            </a:extLst>
          </p:cNvPr>
          <p:cNvSpPr>
            <a:spLocks noGrp="1"/>
          </p:cNvSpPr>
          <p:nvPr>
            <p:ph idx="1"/>
          </p:nvPr>
        </p:nvSpPr>
        <p:spPr>
          <a:xfrm>
            <a:off x="1295402" y="1834888"/>
            <a:ext cx="9601196" cy="3481989"/>
          </a:xfrm>
        </p:spPr>
        <p:txBody>
          <a:bodyPr>
            <a:normAutofit/>
          </a:bodyPr>
          <a:lstStyle/>
          <a:p>
            <a:r>
              <a:rPr lang="en-IN" dirty="0"/>
              <a:t>Introduction</a:t>
            </a:r>
          </a:p>
          <a:p>
            <a:r>
              <a:rPr lang="en-IN" dirty="0"/>
              <a:t>Incremental software development</a:t>
            </a:r>
          </a:p>
          <a:p>
            <a:r>
              <a:rPr lang="en-IN" dirty="0"/>
              <a:t>Regaining </a:t>
            </a:r>
            <a:r>
              <a:rPr lang="en-IN" dirty="0" smtClean="0"/>
              <a:t>Control - The </a:t>
            </a:r>
            <a:r>
              <a:rPr lang="en-IN" dirty="0"/>
              <a:t>motivation behind FDD</a:t>
            </a:r>
          </a:p>
          <a:p>
            <a:r>
              <a:rPr lang="en-IN" dirty="0"/>
              <a:t>Planning an iterative project</a:t>
            </a:r>
          </a:p>
          <a:p>
            <a:r>
              <a:rPr lang="en-IN" dirty="0"/>
              <a:t>Architecture centric</a:t>
            </a:r>
          </a:p>
          <a:p>
            <a:r>
              <a:rPr lang="en-IN" dirty="0"/>
              <a:t>FDD and XP </a:t>
            </a:r>
          </a:p>
          <a:p>
            <a:endParaRPr lang="te-IN" dirty="0"/>
          </a:p>
        </p:txBody>
      </p:sp>
    </p:spTree>
    <p:extLst>
      <p:ext uri="{BB962C8B-B14F-4D97-AF65-F5344CB8AC3E}">
        <p14:creationId xmlns:p14="http://schemas.microsoft.com/office/powerpoint/2010/main" val="2831711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2306E7-811E-9CD1-83E4-6BC58C69261D}"/>
              </a:ext>
            </a:extLst>
          </p:cNvPr>
          <p:cNvSpPr>
            <a:spLocks noGrp="1"/>
          </p:cNvSpPr>
          <p:nvPr>
            <p:ph type="title"/>
          </p:nvPr>
        </p:nvSpPr>
        <p:spPr/>
        <p:txBody>
          <a:bodyPr/>
          <a:lstStyle/>
          <a:p>
            <a:r>
              <a:rPr lang="en-IN" dirty="0"/>
              <a:t>FDD and XP </a:t>
            </a:r>
            <a:br>
              <a:rPr lang="en-IN" dirty="0"/>
            </a:br>
            <a:endParaRPr lang="te-IN" dirty="0"/>
          </a:p>
        </p:txBody>
      </p:sp>
      <p:sp>
        <p:nvSpPr>
          <p:cNvPr id="3" name="Content Placeholder 2">
            <a:extLst>
              <a:ext uri="{FF2B5EF4-FFF2-40B4-BE49-F238E27FC236}">
                <a16:creationId xmlns="" xmlns:a16="http://schemas.microsoft.com/office/drawing/2014/main" id="{68341B4F-A57B-A1B8-46D4-A09AD026ACCC}"/>
              </a:ext>
            </a:extLst>
          </p:cNvPr>
          <p:cNvSpPr>
            <a:spLocks noGrp="1"/>
          </p:cNvSpPr>
          <p:nvPr>
            <p:ph idx="1"/>
          </p:nvPr>
        </p:nvSpPr>
        <p:spPr>
          <a:xfrm>
            <a:off x="1130270" y="1515291"/>
            <a:ext cx="9603275" cy="4545874"/>
          </a:xfrm>
        </p:spPr>
        <p:txBody>
          <a:bodyPr>
            <a:normAutofit fontScale="92500" lnSpcReduction="20000"/>
          </a:bodyPr>
          <a:lstStyle/>
          <a:p>
            <a:r>
              <a:rPr lang="en-US" dirty="0"/>
              <a:t>we have </a:t>
            </a:r>
            <a:r>
              <a:rPr lang="en-US" dirty="0" smtClean="0"/>
              <a:t>focused </a:t>
            </a:r>
            <a:r>
              <a:rPr lang="en-US" dirty="0"/>
              <a:t>almost exclusively on planning an iterative project and how FDD can help with this. But what about modelling your solution or implementing that </a:t>
            </a:r>
            <a:r>
              <a:rPr lang="en-US" dirty="0" smtClean="0"/>
              <a:t>solution</a:t>
            </a:r>
          </a:p>
          <a:p>
            <a:r>
              <a:rPr lang="en-US" dirty="0"/>
              <a:t>This is where agile methods such as Agile Modelling and </a:t>
            </a:r>
            <a:r>
              <a:rPr lang="en-US" dirty="0" err="1"/>
              <a:t>eXtreme</a:t>
            </a:r>
            <a:r>
              <a:rPr lang="en-US" dirty="0"/>
              <a:t> Programming come in. </a:t>
            </a:r>
            <a:endParaRPr lang="en-US" dirty="0" smtClean="0"/>
          </a:p>
          <a:p>
            <a:r>
              <a:rPr lang="en-US" dirty="0"/>
              <a:t>Feature-driven development provides a way of controlling the iterative and incremental nature of agile </a:t>
            </a:r>
            <a:r>
              <a:rPr lang="en-US" dirty="0" smtClean="0"/>
              <a:t>projects</a:t>
            </a:r>
          </a:p>
          <a:p>
            <a:r>
              <a:rPr lang="en-US" dirty="0"/>
              <a:t>Features can be implemented in a variety of different ways using a variety of </a:t>
            </a:r>
            <a:r>
              <a:rPr lang="en-US" dirty="0" smtClean="0"/>
              <a:t>techniques</a:t>
            </a:r>
          </a:p>
          <a:p>
            <a:r>
              <a:rPr lang="en-US" dirty="0"/>
              <a:t>Within a development model in which FDD is used to plan the details of iterations and in which features are treated as the tasks to be performed, then applying Agile Modelling and XP practices can result in a workflow resembling that presented in Figure</a:t>
            </a:r>
            <a:endParaRPr lang="te-IN" dirty="0"/>
          </a:p>
        </p:txBody>
      </p:sp>
    </p:spTree>
    <p:extLst>
      <p:ext uri="{BB962C8B-B14F-4D97-AF65-F5344CB8AC3E}">
        <p14:creationId xmlns:p14="http://schemas.microsoft.com/office/powerpoint/2010/main" val="2569565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46414" y="1"/>
            <a:ext cx="6407780" cy="6858000"/>
          </a:xfrm>
          <a:prstGeom prst="rect">
            <a:avLst/>
          </a:prstGeom>
        </p:spPr>
      </p:pic>
      <p:pic>
        <p:nvPicPr>
          <p:cNvPr id="5" name="Picture 4"/>
          <p:cNvPicPr>
            <a:picLocks noChangeAspect="1"/>
          </p:cNvPicPr>
          <p:nvPr/>
        </p:nvPicPr>
        <p:blipFill>
          <a:blip r:embed="rId3"/>
          <a:stretch>
            <a:fillRect/>
          </a:stretch>
        </p:blipFill>
        <p:spPr>
          <a:xfrm>
            <a:off x="508586" y="6366629"/>
            <a:ext cx="2657846" cy="238158"/>
          </a:xfrm>
          <a:prstGeom prst="rect">
            <a:avLst/>
          </a:prstGeom>
        </p:spPr>
      </p:pic>
    </p:spTree>
    <p:extLst>
      <p:ext uri="{BB962C8B-B14F-4D97-AF65-F5344CB8AC3E}">
        <p14:creationId xmlns:p14="http://schemas.microsoft.com/office/powerpoint/2010/main" val="241716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471030"/>
          </a:xfrm>
        </p:spPr>
        <p:txBody>
          <a:bodyPr>
            <a:normAutofit fontScale="90000"/>
          </a:bodyPr>
          <a:lstStyle/>
          <a:p>
            <a:r>
              <a:rPr lang="en-US" dirty="0" smtClean="0"/>
              <a:t>Planning a iteration</a:t>
            </a:r>
            <a:endParaRPr lang="en-US" dirty="0"/>
          </a:p>
        </p:txBody>
      </p:sp>
      <p:sp>
        <p:nvSpPr>
          <p:cNvPr id="3" name="Content Placeholder 2"/>
          <p:cNvSpPr>
            <a:spLocks noGrp="1"/>
          </p:cNvSpPr>
          <p:nvPr>
            <p:ph idx="1"/>
          </p:nvPr>
        </p:nvSpPr>
        <p:spPr>
          <a:xfrm>
            <a:off x="263770" y="1433146"/>
            <a:ext cx="11614638" cy="4598377"/>
          </a:xfrm>
        </p:spPr>
        <p:txBody>
          <a:bodyPr>
            <a:normAutofit fontScale="47500" lnSpcReduction="20000"/>
          </a:bodyPr>
          <a:lstStyle/>
          <a:p>
            <a:r>
              <a:rPr lang="en-US" dirty="0" smtClean="0"/>
              <a:t>Planning an Iteration Each iteration </a:t>
            </a:r>
            <a:r>
              <a:rPr lang="en-US" dirty="0"/>
              <a:t>will be </a:t>
            </a:r>
            <a:r>
              <a:rPr lang="en-US" dirty="0" smtClean="0"/>
              <a:t>comprised of </a:t>
            </a:r>
            <a:r>
              <a:rPr lang="en-US" smtClean="0"/>
              <a:t>a similar set </a:t>
            </a:r>
            <a:r>
              <a:rPr lang="en-US" dirty="0" smtClean="0"/>
              <a:t>of steps</a:t>
            </a:r>
            <a:r>
              <a:rPr lang="en-US" dirty="0"/>
              <a:t>. These steps are presented graphically in Figure 9.4. The key steps in any iteration are: </a:t>
            </a:r>
            <a:endParaRPr lang="en-US" dirty="0" smtClean="0"/>
          </a:p>
          <a:p>
            <a:r>
              <a:rPr lang="en-US" dirty="0" smtClean="0"/>
              <a:t>1</a:t>
            </a:r>
            <a:r>
              <a:rPr lang="en-US" dirty="0"/>
              <a:t>. Iteration initiation meeting. The length of the iteration should already have beendeterminedbutmayberevisedatthispoint.Thefeaturestobeaddressed in this iteration should be revised and confirmed along with the resources to be applied, etc. This meeting should involve all stakeholders in the project</a:t>
            </a:r>
            <a:r>
              <a:rPr lang="en-US" dirty="0" smtClean="0"/>
              <a:t>.</a:t>
            </a:r>
          </a:p>
          <a:p>
            <a:r>
              <a:rPr lang="en-US" dirty="0"/>
              <a:t>2. Plan features for iteration. Having agreed the features to be addressed, a detailed plan should be produced mapping features to work packages and work packages to tasks. The tasks in turn should be allocated to actual re sources, etc. This plan must be accepted by the key stakeholders (including the clients). 3. Analysetherequirementsassociatedwiththefeatures.Thismayinvolvewriting or revising a use case document, designing new GUI displays, determining the user interaction sequence, etc. The acceptance criteria for this iteration should also be identified and agreed. 4. </a:t>
            </a:r>
            <a:r>
              <a:rPr lang="en-US" dirty="0" err="1"/>
              <a:t>Analyse</a:t>
            </a:r>
            <a:r>
              <a:rPr lang="en-US" dirty="0"/>
              <a:t> impact on the architecture. The architecture is the backbone upon which the iterative process operates, therefore the next step to perform is to </a:t>
            </a:r>
            <a:r>
              <a:rPr lang="en-US" dirty="0" err="1"/>
              <a:t>examinetheimpactanynewfeaturesarelikelytohaveonthearchitecture</a:t>
            </a:r>
            <a:r>
              <a:rPr lang="en-US" dirty="0"/>
              <a:t>. It </a:t>
            </a:r>
            <a:r>
              <a:rPr lang="en-US" dirty="0" err="1"/>
              <a:t>mayalso</a:t>
            </a:r>
            <a:r>
              <a:rPr lang="en-US" dirty="0"/>
              <a:t> involve identifying new architecturally significant entities that feed into the next step. 5. (Optionally) Revise architecture as required. This step involves revisiting and amending the application architecture in response to the features required by this implementation. Note that this may mean that some of the design and analysis work associated with core features may be performed at this stage to determine their architectural impact. 6. Next a new acceptance test plan and specification should be written for this iteration. Note this document may not include all tests as some features may only be implemented if time allows. The specification of the tests for these features should be considered to be a task within the work package that will address that feature. Also, note the difference here between the iteration test specification and the JUnit tests that might be written as part of a feature. The test specification is oriented towards the system as a whole (its overall operation) where as JUnit tests tend to be oriented towards individual class, subsystems or systems. There is therefore a major difference of focus– both are required. 7. The next step involves implementing the features. The features are actually implemented via tasks that should be monitored as normal (although ref </a:t>
            </a:r>
            <a:r>
              <a:rPr lang="en-US" dirty="0" err="1"/>
              <a:t>erence</a:t>
            </a:r>
            <a:r>
              <a:rPr lang="en-US" dirty="0"/>
              <a:t> should be made to the </a:t>
            </a:r>
            <a:r>
              <a:rPr lang="en-US" dirty="0" err="1"/>
              <a:t>timebox</a:t>
            </a:r>
            <a:r>
              <a:rPr lang="en-US" dirty="0"/>
              <a:t> of the iteration). It is recommended that </a:t>
            </a:r>
            <a:r>
              <a:rPr lang="en-US" dirty="0" err="1"/>
              <a:t>eachfeatureshouldhaveasetofassociatedunitteststhatmustbepassed</a:t>
            </a:r>
            <a:r>
              <a:rPr lang="en-US" dirty="0"/>
              <a:t> before </a:t>
            </a:r>
            <a:r>
              <a:rPr lang="en-US" dirty="0" err="1"/>
              <a:t>thefeatureis</a:t>
            </a:r>
            <a:r>
              <a:rPr lang="en-US" dirty="0"/>
              <a:t> </a:t>
            </a:r>
            <a:r>
              <a:rPr lang="en-US" dirty="0" err="1"/>
              <a:t>takentohavebeencompleted.Theseunittestsshouldbe</a:t>
            </a:r>
            <a:r>
              <a:rPr lang="en-US" dirty="0"/>
              <a:t> part of the </a:t>
            </a:r>
            <a:r>
              <a:rPr lang="en-US" dirty="0" err="1"/>
              <a:t>codereleased</a:t>
            </a:r>
            <a:r>
              <a:rPr lang="en-US" dirty="0"/>
              <a:t> for the feature and ideally should be added to a unit test framework (such as JUnit) that can easily be re-run at regular intervals (such as every time a new build of the system occurs). 8. Once the features are implemented, the new system should be tested (this includes the generation of a test report). This includes unit tests and </a:t>
            </a:r>
            <a:r>
              <a:rPr lang="en-US" dirty="0" err="1"/>
              <a:t>accep</a:t>
            </a:r>
            <a:r>
              <a:rPr lang="en-US" dirty="0"/>
              <a:t> </a:t>
            </a:r>
            <a:r>
              <a:rPr lang="en-US" dirty="0" err="1"/>
              <a:t>tance</a:t>
            </a:r>
            <a:r>
              <a:rPr lang="en-US" dirty="0"/>
              <a:t> tests. All tests should pass before the iteration is allowed to proceed. If any tests fail, then the release cannot be deployed and the problems must be corrected. If earlier steps have been adhered to, the unit tests should pass and thus it should only be the acceptance tests that cause a problem. At this point, the project needs to determine why the system/acceptance tests have failed. If this is because of some features that have been moved to a subsequent iteration, then the acceptance tests need to be changed. If it is duetosomemissingorerroneousfunctionalitythenthisfunctionalityneeds 9 ·Feature-Driven Development 173 to be removed (in order to release on time) or if it must be included then the problems must be addressed. In general, time should be allocated to this process to allow for such unforeseen problems (as with the best will in the world they will occur). 9. </a:t>
            </a:r>
            <a:r>
              <a:rPr lang="en-US" dirty="0" err="1"/>
              <a:t>Thenewapplication</a:t>
            </a:r>
            <a:r>
              <a:rPr lang="en-US" dirty="0"/>
              <a:t> should then be deployed to the client who should then perform any agreed user acceptance tests. This may lead to the revision of the deployed system, if and when deficiencies are identified. 10. Apostiterationmeetingshouldreviewtheprogressmadeduringtheiteration, it should consider any issues that arose and re-</a:t>
            </a:r>
            <a:r>
              <a:rPr lang="en-US" dirty="0" err="1"/>
              <a:t>prioritise</a:t>
            </a:r>
            <a:r>
              <a:rPr lang="en-US" dirty="0"/>
              <a:t> any features that were not addressed. Again, this should involve all project stakeholders. 11. At this point, a decision should also be made regarding the validity of the next iteration and whether any further iterations are required.</a:t>
            </a:r>
          </a:p>
        </p:txBody>
      </p:sp>
    </p:spTree>
    <p:extLst>
      <p:ext uri="{BB962C8B-B14F-4D97-AF65-F5344CB8AC3E}">
        <p14:creationId xmlns:p14="http://schemas.microsoft.com/office/powerpoint/2010/main" val="79499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14BA91-92B9-11B2-2748-864F4BB4FCE4}"/>
              </a:ext>
            </a:extLst>
          </p:cNvPr>
          <p:cNvSpPr>
            <a:spLocks noGrp="1"/>
          </p:cNvSpPr>
          <p:nvPr>
            <p:ph type="title"/>
          </p:nvPr>
        </p:nvSpPr>
        <p:spPr>
          <a:xfrm>
            <a:off x="1130270" y="953324"/>
            <a:ext cx="9603275" cy="536429"/>
          </a:xfrm>
        </p:spPr>
        <p:txBody>
          <a:bodyPr>
            <a:normAutofit fontScale="90000"/>
          </a:bodyPr>
          <a:lstStyle/>
          <a:p>
            <a:r>
              <a:rPr lang="en-IN" dirty="0"/>
              <a:t>Introduction</a:t>
            </a:r>
            <a:br>
              <a:rPr lang="en-IN" dirty="0"/>
            </a:br>
            <a:endParaRPr lang="te-IN" dirty="0"/>
          </a:p>
        </p:txBody>
      </p:sp>
      <p:sp>
        <p:nvSpPr>
          <p:cNvPr id="3" name="Content Placeholder 2">
            <a:extLst>
              <a:ext uri="{FF2B5EF4-FFF2-40B4-BE49-F238E27FC236}">
                <a16:creationId xmlns="" xmlns:a16="http://schemas.microsoft.com/office/drawing/2014/main" id="{B818CC93-3C9C-F4CB-9F11-C7EE1A56AC59}"/>
              </a:ext>
            </a:extLst>
          </p:cNvPr>
          <p:cNvSpPr>
            <a:spLocks noGrp="1"/>
          </p:cNvSpPr>
          <p:nvPr>
            <p:ph idx="1"/>
          </p:nvPr>
        </p:nvSpPr>
        <p:spPr>
          <a:xfrm>
            <a:off x="1130270" y="1489752"/>
            <a:ext cx="9603275" cy="4643919"/>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Planning, managing and monitoring projects that are agile, adaptive and incremental can be very difficult</a:t>
            </a:r>
          </a:p>
          <a:p>
            <a:r>
              <a:rPr lang="en-US" sz="2400" dirty="0">
                <a:latin typeface="Times New Roman" panose="02020603050405020304" pitchFamily="18" charset="0"/>
                <a:cs typeface="Times New Roman" panose="02020603050405020304" pitchFamily="18" charset="0"/>
              </a:rPr>
              <a:t>One solution to control the complexity inherent in agile, incremental projects is to apply a feature-centric process. </a:t>
            </a:r>
          </a:p>
          <a:p>
            <a:r>
              <a:rPr lang="en-US" sz="2400" dirty="0">
                <a:latin typeface="Times New Roman" panose="02020603050405020304" pitchFamily="18" charset="0"/>
                <a:cs typeface="Times New Roman" panose="02020603050405020304" pitchFamily="18" charset="0"/>
              </a:rPr>
              <a:t>A feature-centric process is one that tries to provide a way for management to handle questions such as:</a:t>
            </a:r>
          </a:p>
          <a:p>
            <a:pPr lvl="1"/>
            <a:r>
              <a:rPr lang="en-US" sz="2000" dirty="0">
                <a:latin typeface="Times New Roman" panose="02020603050405020304" pitchFamily="18" charset="0"/>
                <a:cs typeface="Times New Roman" panose="02020603050405020304" pitchFamily="18" charset="0"/>
              </a:rPr>
              <a:t>What must we do next to add value to the client?</a:t>
            </a:r>
          </a:p>
          <a:p>
            <a:pPr lvl="1"/>
            <a:r>
              <a:rPr lang="en-US" sz="2000" dirty="0">
                <a:latin typeface="Times New Roman" panose="02020603050405020304" pitchFamily="18" charset="0"/>
                <a:cs typeface="Times New Roman" panose="02020603050405020304" pitchFamily="18" charset="0"/>
              </a:rPr>
              <a:t> How are we progressing against time and budgets? </a:t>
            </a:r>
          </a:p>
          <a:p>
            <a:pPr lvl="1"/>
            <a:r>
              <a:rPr lang="en-US" sz="2000" dirty="0">
                <a:latin typeface="Times New Roman" panose="02020603050405020304" pitchFamily="18" charset="0"/>
                <a:cs typeface="Times New Roman" panose="02020603050405020304" pitchFamily="18" charset="0"/>
              </a:rPr>
              <a:t>What issues and risks does the project face?</a:t>
            </a:r>
          </a:p>
          <a:p>
            <a:pPr lvl="1"/>
            <a:r>
              <a:rPr lang="en-US" sz="2000" dirty="0">
                <a:latin typeface="Times New Roman" panose="02020603050405020304" pitchFamily="18" charset="0"/>
                <a:cs typeface="Times New Roman" panose="02020603050405020304" pitchFamily="18" charset="0"/>
              </a:rPr>
              <a:t>How can the issues and risks be addressed or mitigated? </a:t>
            </a:r>
          </a:p>
          <a:p>
            <a:pPr lvl="1"/>
            <a:r>
              <a:rPr lang="en-US" sz="2000" dirty="0">
                <a:latin typeface="Times New Roman" panose="02020603050405020304" pitchFamily="18" charset="0"/>
                <a:cs typeface="Times New Roman" panose="02020603050405020304" pitchFamily="18" charset="0"/>
              </a:rPr>
              <a:t>What should we do next?</a:t>
            </a:r>
            <a:endParaRPr lang="te-IN" sz="2000" dirty="0">
              <a:latin typeface="Times New Roman" panose="02020603050405020304" pitchFamily="18" charset="0"/>
            </a:endParaRPr>
          </a:p>
        </p:txBody>
      </p:sp>
    </p:spTree>
    <p:extLst>
      <p:ext uri="{BB962C8B-B14F-4D97-AF65-F5344CB8AC3E}">
        <p14:creationId xmlns:p14="http://schemas.microsoft.com/office/powerpoint/2010/main" val="33415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545A46E-5621-1BE4-2AF1-22F397409046}"/>
              </a:ext>
            </a:extLst>
          </p:cNvPr>
          <p:cNvSpPr>
            <a:spLocks noGrp="1"/>
          </p:cNvSpPr>
          <p:nvPr>
            <p:ph idx="1"/>
          </p:nvPr>
        </p:nvSpPr>
        <p:spPr>
          <a:xfrm>
            <a:off x="1068625" y="1148137"/>
            <a:ext cx="9603275" cy="4561726"/>
          </a:xfrm>
        </p:spPr>
        <p:txBody>
          <a:bodyPr>
            <a:normAutofit/>
          </a:bodyPr>
          <a:lstStyle/>
          <a:p>
            <a:r>
              <a:rPr lang="en-US" dirty="0"/>
              <a:t>The term </a:t>
            </a:r>
            <a:r>
              <a:rPr lang="en-US" b="1" dirty="0"/>
              <a:t>feature-centric</a:t>
            </a:r>
            <a:r>
              <a:rPr lang="en-US" dirty="0"/>
              <a:t> refers to development processes that attempt to focus on </a:t>
            </a:r>
            <a:r>
              <a:rPr lang="en-US" b="1" dirty="0"/>
              <a:t>combining the units of requirements</a:t>
            </a:r>
            <a:r>
              <a:rPr lang="en-US" dirty="0"/>
              <a:t>, with the </a:t>
            </a:r>
            <a:r>
              <a:rPr lang="en-US" b="1" dirty="0"/>
              <a:t>units of planning and the units of work</a:t>
            </a:r>
          </a:p>
          <a:p>
            <a:endParaRPr lang="en-US" dirty="0"/>
          </a:p>
          <a:p>
            <a:r>
              <a:rPr lang="en-US" dirty="0"/>
              <a:t>Feature-centric processes do this while retaining the motivations behind the agile movement such as: </a:t>
            </a:r>
          </a:p>
          <a:p>
            <a:pPr marL="457200" indent="-457200">
              <a:buAutoNum type="arabicPeriod"/>
            </a:pPr>
            <a:r>
              <a:rPr lang="en-US" dirty="0"/>
              <a:t>Individuals and interactions over processes and tools. </a:t>
            </a:r>
          </a:p>
          <a:p>
            <a:pPr marL="457200" indent="-457200">
              <a:buAutoNum type="arabicPeriod"/>
            </a:pPr>
            <a:r>
              <a:rPr lang="en-US" dirty="0"/>
              <a:t>Working software over comprehensive documentation. </a:t>
            </a:r>
          </a:p>
          <a:p>
            <a:pPr marL="457200" indent="-457200">
              <a:buAutoNum type="arabicPeriod"/>
            </a:pPr>
            <a:r>
              <a:rPr lang="en-US" dirty="0"/>
              <a:t>Customer collaboration over contract negotiation. </a:t>
            </a:r>
          </a:p>
          <a:p>
            <a:pPr marL="457200" indent="-457200">
              <a:buAutoNum type="arabicPeriod"/>
            </a:pPr>
            <a:r>
              <a:rPr lang="en-US" dirty="0"/>
              <a:t>Responding to change over following a plan. </a:t>
            </a:r>
            <a:endParaRPr lang="te-IN" dirty="0"/>
          </a:p>
        </p:txBody>
      </p:sp>
    </p:spTree>
    <p:extLst>
      <p:ext uri="{BB962C8B-B14F-4D97-AF65-F5344CB8AC3E}">
        <p14:creationId xmlns:p14="http://schemas.microsoft.com/office/powerpoint/2010/main" val="408915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EC18DE-0725-32B2-B7EB-ED54FADAC947}"/>
              </a:ext>
            </a:extLst>
          </p:cNvPr>
          <p:cNvSpPr>
            <a:spLocks noGrp="1"/>
          </p:cNvSpPr>
          <p:nvPr>
            <p:ph idx="1"/>
          </p:nvPr>
        </p:nvSpPr>
        <p:spPr>
          <a:xfrm>
            <a:off x="1130270" y="1345915"/>
            <a:ext cx="9603275" cy="4120430"/>
          </a:xfrm>
        </p:spPr>
        <p:txBody>
          <a:bodyPr/>
          <a:lstStyle/>
          <a:p>
            <a:r>
              <a:rPr lang="en-US" dirty="0"/>
              <a:t>With the key aims being: </a:t>
            </a:r>
          </a:p>
          <a:p>
            <a:pPr marL="457200" indent="-457200">
              <a:buAutoNum type="arabicPeriod"/>
            </a:pPr>
            <a:r>
              <a:rPr lang="en-US" dirty="0"/>
              <a:t>To satisfy the customer. </a:t>
            </a:r>
          </a:p>
          <a:p>
            <a:pPr marL="457200" indent="-457200">
              <a:buAutoNum type="arabicPeriod"/>
            </a:pPr>
            <a:r>
              <a:rPr lang="en-US" dirty="0"/>
              <a:t>Deliver working software that adds value to the customer. </a:t>
            </a:r>
          </a:p>
          <a:p>
            <a:pPr marL="457200" indent="-457200">
              <a:buAutoNum type="arabicPeriod"/>
            </a:pPr>
            <a:r>
              <a:rPr lang="en-US" dirty="0"/>
              <a:t>Working software is the primary measure of progress. </a:t>
            </a:r>
          </a:p>
          <a:p>
            <a:pPr marL="457200" indent="-457200">
              <a:buAutoNum type="arabicPeriod"/>
            </a:pPr>
            <a:r>
              <a:rPr lang="en-US" dirty="0"/>
              <a:t>Promote sustainable development. </a:t>
            </a:r>
          </a:p>
          <a:p>
            <a:pPr marL="457200" indent="-457200">
              <a:buAutoNum type="arabicPeriod"/>
            </a:pPr>
            <a:r>
              <a:rPr lang="en-US" dirty="0"/>
              <a:t>Keep any process as simple as is reasonably possible.</a:t>
            </a:r>
            <a:endParaRPr lang="te-IN" dirty="0"/>
          </a:p>
        </p:txBody>
      </p:sp>
    </p:spTree>
    <p:extLst>
      <p:ext uri="{BB962C8B-B14F-4D97-AF65-F5344CB8AC3E}">
        <p14:creationId xmlns:p14="http://schemas.microsoft.com/office/powerpoint/2010/main" val="152108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3A3170-B2DD-0C8D-B2D4-FC6D2B54E8AE}"/>
              </a:ext>
            </a:extLst>
          </p:cNvPr>
          <p:cNvSpPr>
            <a:spLocks noGrp="1"/>
          </p:cNvSpPr>
          <p:nvPr>
            <p:ph type="title"/>
          </p:nvPr>
        </p:nvSpPr>
        <p:spPr/>
        <p:txBody>
          <a:bodyPr/>
          <a:lstStyle/>
          <a:p>
            <a:r>
              <a:rPr lang="en-IN" dirty="0"/>
              <a:t>Incremental software development</a:t>
            </a:r>
            <a:br>
              <a:rPr lang="en-IN" dirty="0"/>
            </a:br>
            <a:endParaRPr lang="te-IN" dirty="0"/>
          </a:p>
        </p:txBody>
      </p:sp>
      <p:sp>
        <p:nvSpPr>
          <p:cNvPr id="3" name="Content Placeholder 2">
            <a:extLst>
              <a:ext uri="{FF2B5EF4-FFF2-40B4-BE49-F238E27FC236}">
                <a16:creationId xmlns="" xmlns:a16="http://schemas.microsoft.com/office/drawing/2014/main" id="{8A795853-37D8-3304-3971-E93C5B2D0EA3}"/>
              </a:ext>
            </a:extLst>
          </p:cNvPr>
          <p:cNvSpPr>
            <a:spLocks noGrp="1"/>
          </p:cNvSpPr>
          <p:nvPr>
            <p:ph idx="1"/>
          </p:nvPr>
        </p:nvSpPr>
        <p:spPr>
          <a:xfrm>
            <a:off x="1000873" y="1923691"/>
            <a:ext cx="9603275" cy="3545456"/>
          </a:xfrm>
        </p:spPr>
        <p:txBody>
          <a:bodyPr/>
          <a:lstStyle/>
          <a:p>
            <a:r>
              <a:rPr lang="en-US" dirty="0"/>
              <a:t>An incremental software development process is one that does not try to complete the whole </a:t>
            </a:r>
            <a:r>
              <a:rPr lang="en-US" b="1" dirty="0"/>
              <a:t>design task in one go</a:t>
            </a:r>
            <a:r>
              <a:rPr lang="en-US" dirty="0"/>
              <a:t>. This is in contrast to the more traditional waterfall model of software </a:t>
            </a:r>
            <a:r>
              <a:rPr lang="en-US" dirty="0" smtClean="0"/>
              <a:t>development</a:t>
            </a:r>
          </a:p>
          <a:p>
            <a:r>
              <a:rPr lang="en-US" dirty="0"/>
              <a:t>When applying some form of iterative approach, the intention is that each </a:t>
            </a:r>
            <a:r>
              <a:rPr lang="en-US" b="1" dirty="0"/>
              <a:t>iteration adds something </a:t>
            </a:r>
            <a:r>
              <a:rPr lang="en-US" dirty="0"/>
              <a:t>to the evolving system. </a:t>
            </a:r>
            <a:endParaRPr lang="en-US" dirty="0" smtClean="0"/>
          </a:p>
          <a:p>
            <a:r>
              <a:rPr lang="en-US" dirty="0" smtClean="0"/>
              <a:t>Some </a:t>
            </a:r>
            <a:r>
              <a:rPr lang="en-US" dirty="0"/>
              <a:t>iterations may lead to a release of the software system, while others may not. </a:t>
            </a:r>
            <a:endParaRPr lang="te-IN" dirty="0"/>
          </a:p>
        </p:txBody>
      </p:sp>
    </p:spTree>
    <p:extLst>
      <p:ext uri="{BB962C8B-B14F-4D97-AF65-F5344CB8AC3E}">
        <p14:creationId xmlns:p14="http://schemas.microsoft.com/office/powerpoint/2010/main" val="2551597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992038"/>
            <a:ext cx="9603275" cy="4474307"/>
          </a:xfrm>
        </p:spPr>
        <p:txBody>
          <a:bodyPr/>
          <a:lstStyle/>
          <a:p>
            <a:endParaRPr lang="en-US" dirty="0" smtClean="0"/>
          </a:p>
          <a:p>
            <a:r>
              <a:rPr lang="en-US" dirty="0" smtClean="0"/>
              <a:t>Each </a:t>
            </a:r>
            <a:r>
              <a:rPr lang="en-US" dirty="0"/>
              <a:t>iteration: </a:t>
            </a:r>
            <a:endParaRPr lang="en-US" dirty="0" smtClean="0"/>
          </a:p>
          <a:p>
            <a:pPr marL="0" indent="0">
              <a:buNone/>
            </a:pPr>
            <a:endParaRPr lang="en-US" dirty="0" smtClean="0"/>
          </a:p>
          <a:p>
            <a:pPr marL="457200" indent="-457200">
              <a:buAutoNum type="arabicPeriod"/>
            </a:pPr>
            <a:r>
              <a:rPr lang="en-US" dirty="0" smtClean="0"/>
              <a:t>Determines </a:t>
            </a:r>
            <a:r>
              <a:rPr lang="en-US" dirty="0"/>
              <a:t>what will be done during the iteration. </a:t>
            </a:r>
            <a:endParaRPr lang="en-US" dirty="0" smtClean="0"/>
          </a:p>
          <a:p>
            <a:pPr marL="457200" indent="-457200">
              <a:buAutoNum type="arabicPeriod"/>
            </a:pPr>
            <a:r>
              <a:rPr lang="en-US" dirty="0" smtClean="0"/>
              <a:t>Designs </a:t>
            </a:r>
            <a:r>
              <a:rPr lang="en-US" dirty="0"/>
              <a:t>and implements the required functionality. </a:t>
            </a:r>
            <a:endParaRPr lang="en-US" dirty="0" smtClean="0"/>
          </a:p>
          <a:p>
            <a:pPr marL="457200" indent="-457200">
              <a:buAutoNum type="arabicPeriod"/>
            </a:pPr>
            <a:r>
              <a:rPr lang="en-US" dirty="0" smtClean="0"/>
              <a:t>Tests </a:t>
            </a:r>
            <a:r>
              <a:rPr lang="en-US" dirty="0"/>
              <a:t>the new functionality. </a:t>
            </a:r>
            <a:endParaRPr lang="en-US" dirty="0" smtClean="0"/>
          </a:p>
          <a:p>
            <a:pPr marL="457200" indent="-457200">
              <a:buAutoNum type="arabicPeriod"/>
            </a:pPr>
            <a:r>
              <a:rPr lang="en-US" dirty="0" smtClean="0"/>
              <a:t>(</a:t>
            </a:r>
            <a:r>
              <a:rPr lang="en-US" dirty="0"/>
              <a:t>Optionally) Creates a new release. </a:t>
            </a:r>
            <a:endParaRPr lang="en-US" dirty="0" smtClean="0"/>
          </a:p>
          <a:p>
            <a:pPr marL="457200" indent="-457200">
              <a:buAutoNum type="arabicPeriod"/>
            </a:pPr>
            <a:r>
              <a:rPr lang="en-US" dirty="0" smtClean="0"/>
              <a:t>Reviews </a:t>
            </a:r>
            <a:r>
              <a:rPr lang="en-US" dirty="0"/>
              <a:t>what has been done before moving to the next iteration.</a:t>
            </a:r>
            <a:endParaRPr lang="te-IN" dirty="0"/>
          </a:p>
          <a:p>
            <a:endParaRPr lang="en-US" dirty="0"/>
          </a:p>
        </p:txBody>
      </p:sp>
    </p:spTree>
    <p:extLst>
      <p:ext uri="{BB962C8B-B14F-4D97-AF65-F5344CB8AC3E}">
        <p14:creationId xmlns:p14="http://schemas.microsoft.com/office/powerpoint/2010/main" val="375558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42534F-E43F-7CB2-E09F-5F95E98F4C1B}"/>
              </a:ext>
            </a:extLst>
          </p:cNvPr>
          <p:cNvSpPr>
            <a:spLocks noGrp="1"/>
          </p:cNvSpPr>
          <p:nvPr>
            <p:ph type="title"/>
          </p:nvPr>
        </p:nvSpPr>
        <p:spPr>
          <a:xfrm>
            <a:off x="1130270" y="953325"/>
            <a:ext cx="9603275" cy="642394"/>
          </a:xfrm>
        </p:spPr>
        <p:txBody>
          <a:bodyPr>
            <a:normAutofit fontScale="90000"/>
          </a:bodyPr>
          <a:lstStyle/>
          <a:p>
            <a:r>
              <a:rPr lang="en-IN" dirty="0"/>
              <a:t>Regaining </a:t>
            </a:r>
            <a:r>
              <a:rPr lang="en-IN" dirty="0" smtClean="0"/>
              <a:t>Control </a:t>
            </a:r>
            <a:r>
              <a:rPr lang="en-US" dirty="0" smtClean="0"/>
              <a:t>: </a:t>
            </a:r>
            <a:r>
              <a:rPr lang="en-US" dirty="0"/>
              <a:t>The Motivation Behind FDD</a:t>
            </a:r>
            <a:r>
              <a:rPr lang="en-IN" dirty="0"/>
              <a:t/>
            </a:r>
            <a:br>
              <a:rPr lang="en-IN" dirty="0"/>
            </a:br>
            <a:endParaRPr lang="te-IN" dirty="0"/>
          </a:p>
        </p:txBody>
      </p:sp>
      <p:sp>
        <p:nvSpPr>
          <p:cNvPr id="3" name="Content Placeholder 2">
            <a:extLst>
              <a:ext uri="{FF2B5EF4-FFF2-40B4-BE49-F238E27FC236}">
                <a16:creationId xmlns="" xmlns:a16="http://schemas.microsoft.com/office/drawing/2014/main" id="{ED5343F3-8330-3490-0D5A-ADBF47DFA73D}"/>
              </a:ext>
            </a:extLst>
          </p:cNvPr>
          <p:cNvSpPr>
            <a:spLocks noGrp="1"/>
          </p:cNvSpPr>
          <p:nvPr>
            <p:ph idx="1"/>
          </p:nvPr>
        </p:nvSpPr>
        <p:spPr>
          <a:xfrm>
            <a:off x="1130270" y="2062729"/>
            <a:ext cx="9603275" cy="3509935"/>
          </a:xfrm>
        </p:spPr>
        <p:txBody>
          <a:bodyPr/>
          <a:lstStyle/>
          <a:p>
            <a:r>
              <a:rPr lang="en-US" dirty="0"/>
              <a:t>An important aspect to address at this point is the potential explosion in </a:t>
            </a:r>
            <a:r>
              <a:rPr lang="en-US" b="1" dirty="0"/>
              <a:t>planning effort </a:t>
            </a:r>
            <a:r>
              <a:rPr lang="en-US" dirty="0"/>
              <a:t>that may be required to deal with the iterative lifecycle model that is being described here</a:t>
            </a:r>
            <a:r>
              <a:rPr lang="en-US" dirty="0" smtClean="0"/>
              <a:t>.</a:t>
            </a:r>
          </a:p>
          <a:p>
            <a:pPr marL="0" indent="0">
              <a:buNone/>
            </a:pPr>
            <a:endParaRPr lang="en-US" dirty="0" smtClean="0"/>
          </a:p>
          <a:p>
            <a:r>
              <a:rPr lang="en-US" dirty="0" smtClean="0"/>
              <a:t>Feature-centric is </a:t>
            </a:r>
            <a:r>
              <a:rPr lang="en-US" dirty="0"/>
              <a:t>not the only aspect of </a:t>
            </a:r>
            <a:r>
              <a:rPr lang="en-US" b="1" dirty="0"/>
              <a:t>regaining control of an iterative project</a:t>
            </a:r>
            <a:r>
              <a:rPr lang="en-US" dirty="0"/>
              <a:t>; another feature is that of </a:t>
            </a:r>
            <a:r>
              <a:rPr lang="en-US" b="1" dirty="0" smtClean="0"/>
              <a:t>time boxing </a:t>
            </a:r>
            <a:r>
              <a:rPr lang="en-US" dirty="0"/>
              <a:t>each iteration. The final aspect is being adaptive.</a:t>
            </a:r>
            <a:endParaRPr lang="te-IN" dirty="0"/>
          </a:p>
        </p:txBody>
      </p:sp>
    </p:spTree>
    <p:extLst>
      <p:ext uri="{BB962C8B-B14F-4D97-AF65-F5344CB8AC3E}">
        <p14:creationId xmlns:p14="http://schemas.microsoft.com/office/powerpoint/2010/main" val="2235400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057835"/>
            <a:ext cx="9603275" cy="4408510"/>
          </a:xfrm>
        </p:spPr>
        <p:txBody>
          <a:bodyPr/>
          <a:lstStyle/>
          <a:p>
            <a:r>
              <a:rPr lang="en-US" dirty="0" smtClean="0"/>
              <a:t>To regain </a:t>
            </a:r>
            <a:r>
              <a:rPr lang="en-US" dirty="0"/>
              <a:t>control of an iterative project the guidelines are: </a:t>
            </a:r>
            <a:endParaRPr lang="en-US" dirty="0" smtClean="0"/>
          </a:p>
          <a:p>
            <a:pPr marL="0" indent="0">
              <a:buNone/>
            </a:pPr>
            <a:endParaRPr lang="en-US" dirty="0" smtClean="0"/>
          </a:p>
          <a:p>
            <a:r>
              <a:rPr lang="en-US" b="1" dirty="0" smtClean="0"/>
              <a:t>The </a:t>
            </a:r>
            <a:r>
              <a:rPr lang="en-US" b="1" dirty="0"/>
              <a:t>process should be feature-centric</a:t>
            </a:r>
            <a:r>
              <a:rPr lang="en-US" dirty="0"/>
              <a:t>. This means that the units of </a:t>
            </a:r>
            <a:r>
              <a:rPr lang="en-US" dirty="0" smtClean="0"/>
              <a:t>requirements </a:t>
            </a:r>
            <a:r>
              <a:rPr lang="en-US" dirty="0"/>
              <a:t>(e.g., use cases, user stories) should be unified with the units of </a:t>
            </a:r>
            <a:r>
              <a:rPr lang="en-US" dirty="0" smtClean="0"/>
              <a:t>planning </a:t>
            </a:r>
            <a:r>
              <a:rPr lang="en-US" dirty="0"/>
              <a:t>(e.g., work packages and tasks). </a:t>
            </a:r>
            <a:endParaRPr lang="en-US" dirty="0" smtClean="0"/>
          </a:p>
          <a:p>
            <a:r>
              <a:rPr lang="en-US" b="1" dirty="0" smtClean="0"/>
              <a:t>Project </a:t>
            </a:r>
            <a:r>
              <a:rPr lang="en-US" b="1" dirty="0"/>
              <a:t>planning should be based around </a:t>
            </a:r>
            <a:r>
              <a:rPr lang="en-US" b="1" dirty="0" smtClean="0"/>
              <a:t>time boxes </a:t>
            </a:r>
            <a:r>
              <a:rPr lang="en-US" dirty="0"/>
              <a:t>(rather than phases) so that the length of each iteration is known. </a:t>
            </a:r>
            <a:endParaRPr lang="en-US" dirty="0" smtClean="0"/>
          </a:p>
          <a:p>
            <a:r>
              <a:rPr lang="en-US" b="1" dirty="0" smtClean="0"/>
              <a:t>The </a:t>
            </a:r>
            <a:r>
              <a:rPr lang="en-US" b="1" dirty="0"/>
              <a:t>project plan should be adaptive </a:t>
            </a:r>
            <a:r>
              <a:rPr lang="en-US" dirty="0"/>
              <a:t>that is responsive to the changing risks and benefits of the system and business environment.</a:t>
            </a:r>
            <a:endParaRPr lang="en-IN" dirty="0"/>
          </a:p>
        </p:txBody>
      </p:sp>
    </p:spTree>
    <p:extLst>
      <p:ext uri="{BB962C8B-B14F-4D97-AF65-F5344CB8AC3E}">
        <p14:creationId xmlns:p14="http://schemas.microsoft.com/office/powerpoint/2010/main" val="28170305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440</TotalTime>
  <Words>2123</Words>
  <Application>Microsoft Office PowerPoint</Application>
  <PresentationFormat>Custom</PresentationFormat>
  <Paragraphs>124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Gallery</vt:lpstr>
      <vt:lpstr>UNIT–IV</vt:lpstr>
      <vt:lpstr>Feature-Driven Development</vt:lpstr>
      <vt:lpstr>Introduction </vt:lpstr>
      <vt:lpstr>PowerPoint Presentation</vt:lpstr>
      <vt:lpstr>PowerPoint Presentation</vt:lpstr>
      <vt:lpstr>Incremental software development </vt:lpstr>
      <vt:lpstr>PowerPoint Presentation</vt:lpstr>
      <vt:lpstr>Regaining Control : The Motivation Behind FDD </vt:lpstr>
      <vt:lpstr>PowerPoint Presentation</vt:lpstr>
      <vt:lpstr>PowerPoint Presentation</vt:lpstr>
      <vt:lpstr>PowerPoint Presentation</vt:lpstr>
      <vt:lpstr>PowerPoint Presentation</vt:lpstr>
      <vt:lpstr>Planning an iterative project </vt:lpstr>
      <vt:lpstr>PowerPoint Presentation</vt:lpstr>
      <vt:lpstr>PowerPoint Presentation</vt:lpstr>
      <vt:lpstr>PowerPoint Presentation</vt:lpstr>
      <vt:lpstr>PowerPoint Presentation</vt:lpstr>
      <vt:lpstr>Architecture centric</vt:lpstr>
      <vt:lpstr>PowerPoint Presentation</vt:lpstr>
      <vt:lpstr>FDD and XP  </vt:lpstr>
      <vt:lpstr>PowerPoint Presentation</vt:lpstr>
      <vt:lpstr>Planning a iteration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UNIT–IV</dc:title>
  <dc:creator>sowmya saraf</dc:creator>
  <cp:lastModifiedBy>MRUH</cp:lastModifiedBy>
  <cp:revision>86</cp:revision>
  <dcterms:created xsi:type="dcterms:W3CDTF">2024-10-18T13:08:00Z</dcterms:created>
  <dcterms:modified xsi:type="dcterms:W3CDTF">2024-10-28T04:35:36Z</dcterms:modified>
</cp:coreProperties>
</file>