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60" r:id="rId4"/>
    <p:sldId id="261" r:id="rId5"/>
    <p:sldId id="258" r:id="rId6"/>
    <p:sldId id="259" r:id="rId7"/>
    <p:sldId id="262" r:id="rId8"/>
    <p:sldId id="264" r:id="rId9"/>
    <p:sldId id="265" r:id="rId10"/>
    <p:sldId id="266" r:id="rId11"/>
    <p:sldId id="268" r:id="rId12"/>
    <p:sldId id="281" r:id="rId13"/>
    <p:sldId id="271" r:id="rId14"/>
    <p:sldId id="272" r:id="rId15"/>
    <p:sldId id="269" r:id="rId16"/>
    <p:sldId id="273" r:id="rId17"/>
    <p:sldId id="274" r:id="rId18"/>
    <p:sldId id="275" r:id="rId19"/>
    <p:sldId id="276" r:id="rId20"/>
    <p:sldId id="277" r:id="rId21"/>
    <p:sldId id="278" r:id="rId22"/>
    <p:sldId id="279" r:id="rId23"/>
    <p:sldId id="282" r:id="rId24"/>
    <p:sldId id="283" r:id="rId25"/>
    <p:sldId id="286" r:id="rId26"/>
    <p:sldId id="28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3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4B1BBD-CAFB-48BD-A50C-5F45046B4FBE}"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E4E38-3148-4F8F-957D-12642F88AFE1}" type="slidenum">
              <a:rPr lang="en-US" smtClean="0"/>
              <a:t>‹#›</a:t>
            </a:fld>
            <a:endParaRPr lang="en-US"/>
          </a:p>
        </p:txBody>
      </p:sp>
    </p:spTree>
    <p:extLst>
      <p:ext uri="{BB962C8B-B14F-4D97-AF65-F5344CB8AC3E}">
        <p14:creationId xmlns:p14="http://schemas.microsoft.com/office/powerpoint/2010/main" val="1759850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B1BBD-CAFB-48BD-A50C-5F45046B4FBE}"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E4E38-3148-4F8F-957D-12642F88AFE1}" type="slidenum">
              <a:rPr lang="en-US" smtClean="0"/>
              <a:t>‹#›</a:t>
            </a:fld>
            <a:endParaRPr lang="en-US"/>
          </a:p>
        </p:txBody>
      </p:sp>
    </p:spTree>
    <p:extLst>
      <p:ext uri="{BB962C8B-B14F-4D97-AF65-F5344CB8AC3E}">
        <p14:creationId xmlns:p14="http://schemas.microsoft.com/office/powerpoint/2010/main" val="1021514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B1BBD-CAFB-48BD-A50C-5F45046B4FBE}"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E4E38-3148-4F8F-957D-12642F88AFE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082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B1BBD-CAFB-48BD-A50C-5F45046B4FBE}"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E4E38-3148-4F8F-957D-12642F88AFE1}" type="slidenum">
              <a:rPr lang="en-US" smtClean="0"/>
              <a:t>‹#›</a:t>
            </a:fld>
            <a:endParaRPr lang="en-US"/>
          </a:p>
        </p:txBody>
      </p:sp>
    </p:spTree>
    <p:extLst>
      <p:ext uri="{BB962C8B-B14F-4D97-AF65-F5344CB8AC3E}">
        <p14:creationId xmlns:p14="http://schemas.microsoft.com/office/powerpoint/2010/main" val="795135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B1BBD-CAFB-48BD-A50C-5F45046B4FBE}"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E4E38-3148-4F8F-957D-12642F88AFE1}"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2957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B1BBD-CAFB-48BD-A50C-5F45046B4FBE}"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E4E38-3148-4F8F-957D-12642F88AFE1}" type="slidenum">
              <a:rPr lang="en-US" smtClean="0"/>
              <a:t>‹#›</a:t>
            </a:fld>
            <a:endParaRPr lang="en-US"/>
          </a:p>
        </p:txBody>
      </p:sp>
    </p:spTree>
    <p:extLst>
      <p:ext uri="{BB962C8B-B14F-4D97-AF65-F5344CB8AC3E}">
        <p14:creationId xmlns:p14="http://schemas.microsoft.com/office/powerpoint/2010/main" val="1837356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B1BBD-CAFB-48BD-A50C-5F45046B4FBE}"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E4E38-3148-4F8F-957D-12642F88AFE1}" type="slidenum">
              <a:rPr lang="en-US" smtClean="0"/>
              <a:t>‹#›</a:t>
            </a:fld>
            <a:endParaRPr lang="en-US"/>
          </a:p>
        </p:txBody>
      </p:sp>
    </p:spTree>
    <p:extLst>
      <p:ext uri="{BB962C8B-B14F-4D97-AF65-F5344CB8AC3E}">
        <p14:creationId xmlns:p14="http://schemas.microsoft.com/office/powerpoint/2010/main" val="1593667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B1BBD-CAFB-48BD-A50C-5F45046B4FBE}"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E4E38-3148-4F8F-957D-12642F88AFE1}" type="slidenum">
              <a:rPr lang="en-US" smtClean="0"/>
              <a:t>‹#›</a:t>
            </a:fld>
            <a:endParaRPr lang="en-US"/>
          </a:p>
        </p:txBody>
      </p:sp>
    </p:spTree>
    <p:extLst>
      <p:ext uri="{BB962C8B-B14F-4D97-AF65-F5344CB8AC3E}">
        <p14:creationId xmlns:p14="http://schemas.microsoft.com/office/powerpoint/2010/main" val="239218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B1BBD-CAFB-48BD-A50C-5F45046B4FBE}"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E4E38-3148-4F8F-957D-12642F88AFE1}" type="slidenum">
              <a:rPr lang="en-US" smtClean="0"/>
              <a:t>‹#›</a:t>
            </a:fld>
            <a:endParaRPr lang="en-US"/>
          </a:p>
        </p:txBody>
      </p:sp>
    </p:spTree>
    <p:extLst>
      <p:ext uri="{BB962C8B-B14F-4D97-AF65-F5344CB8AC3E}">
        <p14:creationId xmlns:p14="http://schemas.microsoft.com/office/powerpoint/2010/main" val="46734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B1BBD-CAFB-48BD-A50C-5F45046B4FBE}"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FE4E38-3148-4F8F-957D-12642F88AFE1}" type="slidenum">
              <a:rPr lang="en-US" smtClean="0"/>
              <a:t>‹#›</a:t>
            </a:fld>
            <a:endParaRPr lang="en-US"/>
          </a:p>
        </p:txBody>
      </p:sp>
    </p:spTree>
    <p:extLst>
      <p:ext uri="{BB962C8B-B14F-4D97-AF65-F5344CB8AC3E}">
        <p14:creationId xmlns:p14="http://schemas.microsoft.com/office/powerpoint/2010/main" val="96293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4B1BBD-CAFB-48BD-A50C-5F45046B4FBE}"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E4E38-3148-4F8F-957D-12642F88AFE1}" type="slidenum">
              <a:rPr lang="en-US" smtClean="0"/>
              <a:t>‹#›</a:t>
            </a:fld>
            <a:endParaRPr lang="en-US"/>
          </a:p>
        </p:txBody>
      </p:sp>
    </p:spTree>
    <p:extLst>
      <p:ext uri="{BB962C8B-B14F-4D97-AF65-F5344CB8AC3E}">
        <p14:creationId xmlns:p14="http://schemas.microsoft.com/office/powerpoint/2010/main" val="3898212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4B1BBD-CAFB-48BD-A50C-5F45046B4FBE}"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FE4E38-3148-4F8F-957D-12642F88AFE1}" type="slidenum">
              <a:rPr lang="en-US" smtClean="0"/>
              <a:t>‹#›</a:t>
            </a:fld>
            <a:endParaRPr lang="en-US"/>
          </a:p>
        </p:txBody>
      </p:sp>
    </p:spTree>
    <p:extLst>
      <p:ext uri="{BB962C8B-B14F-4D97-AF65-F5344CB8AC3E}">
        <p14:creationId xmlns:p14="http://schemas.microsoft.com/office/powerpoint/2010/main" val="6066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4B1BBD-CAFB-48BD-A50C-5F45046B4FBE}"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FE4E38-3148-4F8F-957D-12642F88AFE1}" type="slidenum">
              <a:rPr lang="en-US" smtClean="0"/>
              <a:t>‹#›</a:t>
            </a:fld>
            <a:endParaRPr lang="en-US"/>
          </a:p>
        </p:txBody>
      </p:sp>
    </p:spTree>
    <p:extLst>
      <p:ext uri="{BB962C8B-B14F-4D97-AF65-F5344CB8AC3E}">
        <p14:creationId xmlns:p14="http://schemas.microsoft.com/office/powerpoint/2010/main" val="152076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B1BBD-CAFB-48BD-A50C-5F45046B4FBE}"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FE4E38-3148-4F8F-957D-12642F88AFE1}" type="slidenum">
              <a:rPr lang="en-US" smtClean="0"/>
              <a:t>‹#›</a:t>
            </a:fld>
            <a:endParaRPr lang="en-US"/>
          </a:p>
        </p:txBody>
      </p:sp>
    </p:spTree>
    <p:extLst>
      <p:ext uri="{BB962C8B-B14F-4D97-AF65-F5344CB8AC3E}">
        <p14:creationId xmlns:p14="http://schemas.microsoft.com/office/powerpoint/2010/main" val="368870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E4B1BBD-CAFB-48BD-A50C-5F45046B4FBE}"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E4E38-3148-4F8F-957D-12642F88AFE1}" type="slidenum">
              <a:rPr lang="en-US" smtClean="0"/>
              <a:t>‹#›</a:t>
            </a:fld>
            <a:endParaRPr lang="en-US"/>
          </a:p>
        </p:txBody>
      </p:sp>
    </p:spTree>
    <p:extLst>
      <p:ext uri="{BB962C8B-B14F-4D97-AF65-F5344CB8AC3E}">
        <p14:creationId xmlns:p14="http://schemas.microsoft.com/office/powerpoint/2010/main" val="3128531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4B1BBD-CAFB-48BD-A50C-5F45046B4FBE}"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FE4E38-3148-4F8F-957D-12642F88AFE1}" type="slidenum">
              <a:rPr lang="en-US" smtClean="0"/>
              <a:t>‹#›</a:t>
            </a:fld>
            <a:endParaRPr lang="en-US"/>
          </a:p>
        </p:txBody>
      </p:sp>
    </p:spTree>
    <p:extLst>
      <p:ext uri="{BB962C8B-B14F-4D97-AF65-F5344CB8AC3E}">
        <p14:creationId xmlns:p14="http://schemas.microsoft.com/office/powerpoint/2010/main" val="525404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4B1BBD-CAFB-48BD-A50C-5F45046B4FBE}" type="datetimeFigureOut">
              <a:rPr lang="en-US" smtClean="0"/>
              <a:t>11/6/2024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8EFE4E38-3148-4F8F-957D-12642F88AFE1}" type="slidenum">
              <a:rPr lang="en-US" smtClean="0"/>
              <a:t>‹#›</a:t>
            </a:fld>
            <a:endParaRPr lang="en-US"/>
          </a:p>
        </p:txBody>
      </p:sp>
    </p:spTree>
    <p:extLst>
      <p:ext uri="{BB962C8B-B14F-4D97-AF65-F5344CB8AC3E}">
        <p14:creationId xmlns:p14="http://schemas.microsoft.com/office/powerpoint/2010/main" val="112077517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96752"/>
            <a:ext cx="7772400" cy="1470025"/>
          </a:xfrm>
        </p:spPr>
        <p:txBody>
          <a:bodyPr/>
          <a:lstStyle/>
          <a:p>
            <a:r>
              <a:rPr lang="en-IN" dirty="0"/>
              <a:t>UNIT–V</a:t>
            </a:r>
            <a:endParaRPr lang="en-US" dirty="0"/>
          </a:p>
        </p:txBody>
      </p:sp>
      <p:sp>
        <p:nvSpPr>
          <p:cNvPr id="3" name="Subtitle 2"/>
          <p:cNvSpPr>
            <a:spLocks noGrp="1"/>
          </p:cNvSpPr>
          <p:nvPr>
            <p:ph type="subTitle" idx="1"/>
          </p:nvPr>
        </p:nvSpPr>
        <p:spPr>
          <a:xfrm>
            <a:off x="1475656" y="2996952"/>
            <a:ext cx="6400800" cy="1752600"/>
          </a:xfrm>
        </p:spPr>
        <p:txBody>
          <a:bodyPr/>
          <a:lstStyle/>
          <a:p>
            <a:r>
              <a:rPr lang="en-IN" dirty="0"/>
              <a:t>Agile Methods with RUP and PRINCE2 and Tools and Obstacles</a:t>
            </a:r>
            <a:endParaRPr lang="en-US" dirty="0"/>
          </a:p>
        </p:txBody>
      </p:sp>
    </p:spTree>
    <p:extLst>
      <p:ext uri="{BB962C8B-B14F-4D97-AF65-F5344CB8AC3E}">
        <p14:creationId xmlns:p14="http://schemas.microsoft.com/office/powerpoint/2010/main" val="362062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BC252-2999-AF0D-CF06-DC7BFE639BBA}"/>
              </a:ext>
            </a:extLst>
          </p:cNvPr>
          <p:cNvSpPr>
            <a:spLocks noGrp="1"/>
          </p:cNvSpPr>
          <p:nvPr>
            <p:ph type="title"/>
          </p:nvPr>
        </p:nvSpPr>
        <p:spPr>
          <a:xfrm>
            <a:off x="609599" y="609600"/>
            <a:ext cx="6347713" cy="659160"/>
          </a:xfrm>
        </p:spPr>
        <p:txBody>
          <a:bodyPr/>
          <a:lstStyle/>
          <a:p>
            <a:r>
              <a:rPr lang="en-IN" dirty="0"/>
              <a:t>FDD and RUP</a:t>
            </a:r>
            <a:endParaRPr lang="te-IN" dirty="0"/>
          </a:p>
        </p:txBody>
      </p:sp>
      <p:sp>
        <p:nvSpPr>
          <p:cNvPr id="3" name="Content Placeholder 2">
            <a:extLst>
              <a:ext uri="{FF2B5EF4-FFF2-40B4-BE49-F238E27FC236}">
                <a16:creationId xmlns:a16="http://schemas.microsoft.com/office/drawing/2014/main" xmlns="" id="{090CCEC9-933C-69A3-924D-4398FD752F87}"/>
              </a:ext>
            </a:extLst>
          </p:cNvPr>
          <p:cNvSpPr>
            <a:spLocks noGrp="1"/>
          </p:cNvSpPr>
          <p:nvPr>
            <p:ph idx="1"/>
          </p:nvPr>
        </p:nvSpPr>
        <p:spPr>
          <a:xfrm>
            <a:off x="609599" y="1268760"/>
            <a:ext cx="6347714" cy="4772603"/>
          </a:xfrm>
        </p:spPr>
        <p:txBody>
          <a:bodyPr>
            <a:normAutofit/>
          </a:bodyPr>
          <a:lstStyle/>
          <a:p>
            <a:r>
              <a:rPr lang="en-US" dirty="0"/>
              <a:t>Agile Modelling is not the only agile methodology that can be usefully applied to a software project that is employing the Unified Process. </a:t>
            </a:r>
          </a:p>
          <a:p>
            <a:r>
              <a:rPr lang="en-US" dirty="0"/>
              <a:t>Feature-Driven Development is another method with things to offer an RUP project</a:t>
            </a:r>
          </a:p>
          <a:p>
            <a:r>
              <a:rPr lang="en-US" dirty="0"/>
              <a:t>One area in which we have found it beneficial to amend the Unified Process is to make it also Feature-Centric</a:t>
            </a:r>
          </a:p>
          <a:p>
            <a:r>
              <a:rPr lang="en-US" dirty="0"/>
              <a:t>Another aspect that I have found again and again can be applied to the Unified Process from Feature-Driven Development is the application of fixed timescale iterations.</a:t>
            </a:r>
          </a:p>
          <a:p>
            <a:r>
              <a:rPr lang="en-US" dirty="0"/>
              <a:t>It is worth refreshing why Feature-Driven Development is very useful for adaptive, incremental software development projects. It helps you to </a:t>
            </a:r>
            <a:r>
              <a:rPr lang="en-US" b="1" dirty="0"/>
              <a:t>regain control of the software development process</a:t>
            </a:r>
            <a:r>
              <a:rPr lang="en-US" dirty="0"/>
              <a:t>.</a:t>
            </a:r>
            <a:endParaRPr lang="te-IN" dirty="0"/>
          </a:p>
        </p:txBody>
      </p:sp>
    </p:spTree>
    <p:extLst>
      <p:ext uri="{BB962C8B-B14F-4D97-AF65-F5344CB8AC3E}">
        <p14:creationId xmlns:p14="http://schemas.microsoft.com/office/powerpoint/2010/main" val="3398538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8E4F3F-25FD-1536-A901-53DFE69E9EDA}"/>
              </a:ext>
            </a:extLst>
          </p:cNvPr>
          <p:cNvSpPr>
            <a:spLocks noGrp="1"/>
          </p:cNvSpPr>
          <p:nvPr>
            <p:ph type="title"/>
          </p:nvPr>
        </p:nvSpPr>
        <p:spPr>
          <a:xfrm>
            <a:off x="609599" y="609600"/>
            <a:ext cx="6347713" cy="947192"/>
          </a:xfrm>
        </p:spPr>
        <p:txBody>
          <a:bodyPr/>
          <a:lstStyle/>
          <a:p>
            <a:r>
              <a:rPr lang="en-IN" dirty="0"/>
              <a:t>Agile Methods and Prince2</a:t>
            </a:r>
            <a:endParaRPr lang="te-IN" dirty="0"/>
          </a:p>
        </p:txBody>
      </p:sp>
      <p:sp>
        <p:nvSpPr>
          <p:cNvPr id="3" name="Content Placeholder 2">
            <a:extLst>
              <a:ext uri="{FF2B5EF4-FFF2-40B4-BE49-F238E27FC236}">
                <a16:creationId xmlns:a16="http://schemas.microsoft.com/office/drawing/2014/main" xmlns="" id="{524CEA12-D314-52FD-CAB0-7DAC7857DD5C}"/>
              </a:ext>
            </a:extLst>
          </p:cNvPr>
          <p:cNvSpPr>
            <a:spLocks noGrp="1"/>
          </p:cNvSpPr>
          <p:nvPr>
            <p:ph idx="1"/>
          </p:nvPr>
        </p:nvSpPr>
        <p:spPr>
          <a:xfrm>
            <a:off x="609599" y="1700808"/>
            <a:ext cx="6770714" cy="4608512"/>
          </a:xfrm>
        </p:spPr>
        <p:txBody>
          <a:bodyPr>
            <a:normAutofit/>
          </a:bodyPr>
          <a:lstStyle/>
          <a:p>
            <a:r>
              <a:rPr lang="en-US" dirty="0"/>
              <a:t>PRINCE, which stands for </a:t>
            </a:r>
            <a:r>
              <a:rPr lang="en-US" b="1" dirty="0"/>
              <a:t>Projects in Controlled Environments</a:t>
            </a:r>
            <a:r>
              <a:rPr lang="en-US" dirty="0"/>
              <a:t>, is a project management method covering the organization, management and control of projects</a:t>
            </a:r>
            <a:r>
              <a:rPr lang="en-US" dirty="0" smtClean="0"/>
              <a:t>.</a:t>
            </a:r>
          </a:p>
          <a:p>
            <a:endParaRPr lang="en-US" dirty="0"/>
          </a:p>
          <a:p>
            <a:r>
              <a:rPr lang="en-US" dirty="0"/>
              <a:t>The PRINCE2 method describes </a:t>
            </a:r>
            <a:r>
              <a:rPr lang="en-US" b="1" dirty="0"/>
              <a:t>how a project is divided into manageable stages </a:t>
            </a:r>
            <a:r>
              <a:rPr lang="en-US" dirty="0"/>
              <a:t>enabling efficient control of resources and regular progress monitoring throughout the project</a:t>
            </a:r>
            <a:r>
              <a:rPr lang="en-US" dirty="0" smtClean="0"/>
              <a:t>.</a:t>
            </a:r>
          </a:p>
          <a:p>
            <a:endParaRPr lang="en-US" dirty="0"/>
          </a:p>
          <a:p>
            <a:r>
              <a:rPr lang="en-US" dirty="0"/>
              <a:t>Project planning using PRINCE2 is </a:t>
            </a:r>
            <a:r>
              <a:rPr lang="en-US" b="1" dirty="0"/>
              <a:t>product-based</a:t>
            </a:r>
            <a:r>
              <a:rPr lang="en-US" dirty="0"/>
              <a:t>, which means the </a:t>
            </a:r>
            <a:r>
              <a:rPr lang="en-US" b="1" dirty="0"/>
              <a:t>project plans </a:t>
            </a:r>
            <a:r>
              <a:rPr lang="en-US" dirty="0"/>
              <a:t>are focused on </a:t>
            </a:r>
            <a:r>
              <a:rPr lang="en-US" b="1" dirty="0"/>
              <a:t>delivering results</a:t>
            </a:r>
            <a:r>
              <a:rPr lang="en-US" dirty="0"/>
              <a:t> and are not simply about </a:t>
            </a:r>
            <a:r>
              <a:rPr lang="en-US" b="1" dirty="0"/>
              <a:t>planning</a:t>
            </a:r>
            <a:r>
              <a:rPr lang="en-US" dirty="0"/>
              <a:t> when the various activities on the project will be done</a:t>
            </a:r>
            <a:r>
              <a:rPr lang="en-US" dirty="0" smtClean="0"/>
              <a:t>.</a:t>
            </a:r>
          </a:p>
        </p:txBody>
      </p:sp>
    </p:spTree>
    <p:extLst>
      <p:ext uri="{BB962C8B-B14F-4D97-AF65-F5344CB8AC3E}">
        <p14:creationId xmlns:p14="http://schemas.microsoft.com/office/powerpoint/2010/main" val="163945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548680"/>
            <a:ext cx="7202761" cy="5616624"/>
          </a:xfrm>
        </p:spPr>
        <p:txBody>
          <a:bodyPr/>
          <a:lstStyle/>
          <a:p>
            <a:r>
              <a:rPr lang="en-US" dirty="0"/>
              <a:t>If you consider the emphasis of the Feature-Driven approach, then similarities with some aspects of PRINCE2 can immediately be seen</a:t>
            </a:r>
            <a:r>
              <a:rPr lang="en-US" dirty="0" smtClean="0"/>
              <a:t>.</a:t>
            </a:r>
          </a:p>
          <a:p>
            <a:endParaRPr lang="en-US" dirty="0"/>
          </a:p>
          <a:p>
            <a:r>
              <a:rPr lang="en-US" dirty="0"/>
              <a:t> For example, </a:t>
            </a:r>
            <a:r>
              <a:rPr lang="en-US" b="1" dirty="0"/>
              <a:t>product /feature-based planning</a:t>
            </a:r>
            <a:r>
              <a:rPr lang="en-US" dirty="0"/>
              <a:t>, the involved partnership of users and developers and the strong emphasis on the underlying  </a:t>
            </a:r>
            <a:r>
              <a:rPr lang="en-US" b="1" dirty="0"/>
              <a:t>business need - case</a:t>
            </a:r>
            <a:r>
              <a:rPr lang="en-US" dirty="0"/>
              <a:t>.</a:t>
            </a:r>
            <a:endParaRPr lang="te-IN" dirty="0"/>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119556"/>
            <a:ext cx="8336628" cy="2757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5149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8DC854-FA5A-C0E7-CD78-21284C72BCB1}"/>
              </a:ext>
            </a:extLst>
          </p:cNvPr>
          <p:cNvSpPr>
            <a:spLocks noGrp="1"/>
          </p:cNvSpPr>
          <p:nvPr>
            <p:ph type="title"/>
          </p:nvPr>
        </p:nvSpPr>
        <p:spPr>
          <a:xfrm>
            <a:off x="107504" y="156237"/>
            <a:ext cx="7560840" cy="660400"/>
          </a:xfrm>
        </p:spPr>
        <p:txBody>
          <a:bodyPr>
            <a:normAutofit fontScale="90000"/>
          </a:bodyPr>
          <a:lstStyle/>
          <a:p>
            <a:r>
              <a:rPr lang="en-IN" b="1" dirty="0"/>
              <a:t>Tools to help with agile development</a:t>
            </a:r>
            <a:endParaRPr lang="te-IN" dirty="0"/>
          </a:p>
        </p:txBody>
      </p:sp>
      <p:sp>
        <p:nvSpPr>
          <p:cNvPr id="3" name="Content Placeholder 2">
            <a:extLst>
              <a:ext uri="{FF2B5EF4-FFF2-40B4-BE49-F238E27FC236}">
                <a16:creationId xmlns:a16="http://schemas.microsoft.com/office/drawing/2014/main" xmlns="" id="{BA449187-8DFB-3F93-4E5E-1400E9B2A9BD}"/>
              </a:ext>
            </a:extLst>
          </p:cNvPr>
          <p:cNvSpPr>
            <a:spLocks noGrp="1"/>
          </p:cNvSpPr>
          <p:nvPr>
            <p:ph idx="1"/>
          </p:nvPr>
        </p:nvSpPr>
        <p:spPr>
          <a:xfrm>
            <a:off x="251520" y="1052736"/>
            <a:ext cx="7848872" cy="5472608"/>
          </a:xfrm>
        </p:spPr>
        <p:txBody>
          <a:bodyPr>
            <a:normAutofit fontScale="92500" lnSpcReduction="10000"/>
          </a:bodyPr>
          <a:lstStyle/>
          <a:p>
            <a:r>
              <a:rPr lang="en-US" dirty="0"/>
              <a:t>So what tools should you use in support of an agile project? </a:t>
            </a:r>
            <a:endParaRPr lang="en-US" dirty="0" smtClean="0"/>
          </a:p>
          <a:p>
            <a:endParaRPr lang="en-US" dirty="0"/>
          </a:p>
          <a:p>
            <a:r>
              <a:rPr lang="en-US" dirty="0"/>
              <a:t>To answer this question, let us first consider </a:t>
            </a:r>
            <a:r>
              <a:rPr lang="en-US" b="1" dirty="0"/>
              <a:t>what tool requirements Agile Software Development imposes on us</a:t>
            </a:r>
            <a:r>
              <a:rPr lang="en-US" dirty="0"/>
              <a:t>. Some of these requirements are presented below</a:t>
            </a:r>
            <a:endParaRPr lang="te-IN" dirty="0"/>
          </a:p>
          <a:p>
            <a:pPr>
              <a:buFont typeface="+mj-lt"/>
              <a:buAutoNum type="arabicPeriod"/>
            </a:pPr>
            <a:r>
              <a:rPr lang="en-US" dirty="0"/>
              <a:t>We should be able to refactor software simply and easily. </a:t>
            </a:r>
          </a:p>
          <a:p>
            <a:pPr>
              <a:buFont typeface="+mj-lt"/>
              <a:buAutoNum type="arabicPeriod"/>
            </a:pPr>
            <a:r>
              <a:rPr lang="en-US" dirty="0"/>
              <a:t>It should be possible to modify existing software securely in the knowledge that we can role back to an earlier version if it all goes horribly wrong. </a:t>
            </a:r>
          </a:p>
          <a:p>
            <a:pPr>
              <a:buFont typeface="+mj-lt"/>
              <a:buAutoNum type="arabicPeriod"/>
            </a:pPr>
            <a:r>
              <a:rPr lang="en-US" dirty="0"/>
              <a:t>We should be able to track changes in the system. </a:t>
            </a:r>
          </a:p>
          <a:p>
            <a:pPr>
              <a:buFont typeface="+mj-lt"/>
              <a:buAutoNum type="arabicPeriod"/>
            </a:pPr>
            <a:r>
              <a:rPr lang="en-US" dirty="0"/>
              <a:t>We should be able to run and re-run test suites simply and to review the results easily and immediately.</a:t>
            </a:r>
          </a:p>
          <a:p>
            <a:pPr>
              <a:buFont typeface="+mj-lt"/>
              <a:buAutoNum type="arabicPeriod"/>
            </a:pPr>
            <a:r>
              <a:rPr lang="en-US" dirty="0"/>
              <a:t>If we are undertaking to perform Agile Modelling, then we should be able to reverse engineer code into models simply and with a minimum of fuss. We should be able to modify code or models and keep both in sync. We should be able to update models without the need to heavy weight tools</a:t>
            </a:r>
          </a:p>
          <a:p>
            <a:pPr>
              <a:buFont typeface="+mj-lt"/>
              <a:buAutoNum type="arabicPeriod"/>
            </a:pPr>
            <a:r>
              <a:rPr lang="en-US" dirty="0"/>
              <a:t>Ideally, we also want something that will tell us when we need to create a new build. </a:t>
            </a:r>
            <a:endParaRPr lang="te-IN" dirty="0"/>
          </a:p>
        </p:txBody>
      </p:sp>
    </p:spTree>
    <p:extLst>
      <p:ext uri="{BB962C8B-B14F-4D97-AF65-F5344CB8AC3E}">
        <p14:creationId xmlns:p14="http://schemas.microsoft.com/office/powerpoint/2010/main" val="241100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0EDC4D1-96CA-D375-3FA5-A0A90C306096}"/>
              </a:ext>
            </a:extLst>
          </p:cNvPr>
          <p:cNvSpPr>
            <a:spLocks noGrp="1"/>
          </p:cNvSpPr>
          <p:nvPr>
            <p:ph idx="1"/>
          </p:nvPr>
        </p:nvSpPr>
        <p:spPr>
          <a:xfrm>
            <a:off x="609598" y="260648"/>
            <a:ext cx="7346777" cy="6336704"/>
          </a:xfrm>
        </p:spPr>
        <p:txBody>
          <a:bodyPr/>
          <a:lstStyle/>
          <a:p>
            <a:endParaRPr lang="en-US" dirty="0"/>
          </a:p>
          <a:p>
            <a:r>
              <a:rPr lang="en-US" dirty="0"/>
              <a:t>The tools listed below are those that have found to be particularly useful. They represent the most common areas that can benefit from tool support within an agile Java development project</a:t>
            </a:r>
          </a:p>
          <a:p>
            <a:endParaRPr lang="en-US" dirty="0"/>
          </a:p>
          <a:p>
            <a:pPr>
              <a:buFont typeface="+mj-lt"/>
              <a:buAutoNum type="arabicPeriod"/>
            </a:pPr>
            <a:r>
              <a:rPr lang="en-US" dirty="0"/>
              <a:t>An</a:t>
            </a:r>
            <a:r>
              <a:rPr lang="en-US" b="1" dirty="0"/>
              <a:t> IDE </a:t>
            </a:r>
            <a:r>
              <a:rPr lang="en-US" dirty="0"/>
              <a:t>that can be integrated with the other tools proposed, which supports refactoring and iterative development. </a:t>
            </a:r>
          </a:p>
          <a:p>
            <a:pPr>
              <a:buFont typeface="+mj-lt"/>
              <a:buAutoNum type="arabicPeriod"/>
            </a:pPr>
            <a:r>
              <a:rPr lang="en-US" dirty="0"/>
              <a:t>A lightweight </a:t>
            </a:r>
            <a:r>
              <a:rPr lang="en-US" b="1" dirty="0"/>
              <a:t>modelling tool </a:t>
            </a:r>
            <a:r>
              <a:rPr lang="en-US" dirty="0"/>
              <a:t>to help with Agile Modelling. </a:t>
            </a:r>
          </a:p>
          <a:p>
            <a:pPr>
              <a:buFont typeface="+mj-lt"/>
              <a:buAutoNum type="arabicPeriod"/>
            </a:pPr>
            <a:r>
              <a:rPr lang="en-US" dirty="0"/>
              <a:t>A </a:t>
            </a:r>
            <a:r>
              <a:rPr lang="en-US" b="1" dirty="0"/>
              <a:t>build tool </a:t>
            </a:r>
            <a:r>
              <a:rPr lang="en-US" dirty="0"/>
              <a:t>to allow simple and rapid rebuilds of the system as and when necessary. </a:t>
            </a:r>
          </a:p>
          <a:p>
            <a:pPr>
              <a:buFont typeface="+mj-lt"/>
              <a:buAutoNum type="arabicPeriod"/>
            </a:pPr>
            <a:r>
              <a:rPr lang="en-US" dirty="0"/>
              <a:t>A </a:t>
            </a:r>
            <a:r>
              <a:rPr lang="en-US" b="1" dirty="0"/>
              <a:t>version control system </a:t>
            </a:r>
            <a:r>
              <a:rPr lang="en-US" dirty="0"/>
              <a:t>to handle the frequent and rapid changes introduced into the software and to allow the software to roll back when necessary.</a:t>
            </a:r>
          </a:p>
          <a:p>
            <a:pPr>
              <a:buFont typeface="+mj-lt"/>
              <a:buAutoNum type="arabicPeriod"/>
            </a:pPr>
            <a:r>
              <a:rPr lang="en-US" dirty="0"/>
              <a:t>A </a:t>
            </a:r>
            <a:r>
              <a:rPr lang="en-US" b="1" dirty="0"/>
              <a:t>test framework </a:t>
            </a:r>
            <a:r>
              <a:rPr lang="en-US" dirty="0"/>
              <a:t>to handle the unit tests so important to agile software development</a:t>
            </a:r>
            <a:endParaRPr lang="te-IN" dirty="0"/>
          </a:p>
        </p:txBody>
      </p:sp>
    </p:spTree>
    <p:extLst>
      <p:ext uri="{BB962C8B-B14F-4D97-AF65-F5344CB8AC3E}">
        <p14:creationId xmlns:p14="http://schemas.microsoft.com/office/powerpoint/2010/main" val="3777080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E043E8-CEF3-D3CE-EFDA-8FF4F6F7EA79}"/>
              </a:ext>
            </a:extLst>
          </p:cNvPr>
          <p:cNvSpPr>
            <a:spLocks noGrp="1"/>
          </p:cNvSpPr>
          <p:nvPr>
            <p:ph type="title"/>
          </p:nvPr>
        </p:nvSpPr>
        <p:spPr>
          <a:xfrm>
            <a:off x="827584" y="620688"/>
            <a:ext cx="6554689" cy="587152"/>
          </a:xfrm>
        </p:spPr>
        <p:txBody>
          <a:bodyPr>
            <a:normAutofit fontScale="90000"/>
          </a:bodyPr>
          <a:lstStyle/>
          <a:p>
            <a:r>
              <a:rPr lang="en-IN" dirty="0"/>
              <a:t>Eclipse: An agile IDE</a:t>
            </a:r>
            <a:br>
              <a:rPr lang="en-IN" dirty="0"/>
            </a:br>
            <a:endParaRPr lang="te-IN" dirty="0"/>
          </a:p>
        </p:txBody>
      </p:sp>
      <p:sp>
        <p:nvSpPr>
          <p:cNvPr id="3" name="Content Placeholder 2">
            <a:extLst>
              <a:ext uri="{FF2B5EF4-FFF2-40B4-BE49-F238E27FC236}">
                <a16:creationId xmlns:a16="http://schemas.microsoft.com/office/drawing/2014/main" xmlns="" id="{B0F34A64-40CF-C30F-A095-5521F7C942AA}"/>
              </a:ext>
            </a:extLst>
          </p:cNvPr>
          <p:cNvSpPr>
            <a:spLocks noGrp="1"/>
          </p:cNvSpPr>
          <p:nvPr>
            <p:ph idx="1"/>
          </p:nvPr>
        </p:nvSpPr>
        <p:spPr>
          <a:xfrm>
            <a:off x="323528" y="1628800"/>
            <a:ext cx="7200799" cy="4964564"/>
          </a:xfrm>
        </p:spPr>
        <p:txBody>
          <a:bodyPr/>
          <a:lstStyle/>
          <a:p>
            <a:r>
              <a:rPr lang="en-US" dirty="0"/>
              <a:t>Eclipse is an extremely powerful open-source IDE that can be used for developing projects in a variety of languages</a:t>
            </a:r>
          </a:p>
          <a:p>
            <a:endParaRPr lang="en-US" dirty="0"/>
          </a:p>
          <a:p>
            <a:r>
              <a:rPr lang="en-US" dirty="0"/>
              <a:t>Eclipse was originally developed by IBM but was moved to an open-source model</a:t>
            </a:r>
          </a:p>
          <a:p>
            <a:endParaRPr lang="en-US" dirty="0"/>
          </a:p>
          <a:p>
            <a:r>
              <a:rPr lang="en-US" dirty="0"/>
              <a:t>Not only is it an open-source system but it is also an open platform that </a:t>
            </a:r>
            <a:r>
              <a:rPr lang="en-US" b="1" dirty="0"/>
              <a:t>allows additional tools to be plugged into it to extend its basic functionality</a:t>
            </a:r>
          </a:p>
          <a:p>
            <a:endParaRPr lang="en-US" dirty="0"/>
          </a:p>
          <a:p>
            <a:r>
              <a:rPr lang="en-US" dirty="0"/>
              <a:t>Eclipse is also fast, lightweight and relatively small. It is written in Java and is thus cross platform - allowing developers on a variety of platforms to all use the same IDE.</a:t>
            </a:r>
          </a:p>
          <a:p>
            <a:endParaRPr lang="te-IN" dirty="0"/>
          </a:p>
        </p:txBody>
      </p:sp>
    </p:spTree>
    <p:extLst>
      <p:ext uri="{BB962C8B-B14F-4D97-AF65-F5344CB8AC3E}">
        <p14:creationId xmlns:p14="http://schemas.microsoft.com/office/powerpoint/2010/main" val="1075925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A5767E7-9AED-367B-DBB6-6D8004D7DC4B}"/>
              </a:ext>
            </a:extLst>
          </p:cNvPr>
          <p:cNvSpPr>
            <a:spLocks noGrp="1"/>
          </p:cNvSpPr>
          <p:nvPr>
            <p:ph idx="1"/>
          </p:nvPr>
        </p:nvSpPr>
        <p:spPr>
          <a:xfrm>
            <a:off x="323528" y="836712"/>
            <a:ext cx="7848872" cy="5616624"/>
          </a:xfrm>
        </p:spPr>
        <p:txBody>
          <a:bodyPr>
            <a:normAutofit fontScale="70000" lnSpcReduction="20000"/>
          </a:bodyPr>
          <a:lstStyle/>
          <a:p>
            <a:r>
              <a:rPr lang="en-US" sz="2600" dirty="0"/>
              <a:t>As an IDE, Eclipse offers the standard suite of features we expect, including:  </a:t>
            </a:r>
          </a:p>
          <a:p>
            <a:pPr marL="0" indent="0">
              <a:buNone/>
            </a:pPr>
            <a:endParaRPr lang="en-US" sz="2600" dirty="0"/>
          </a:p>
          <a:p>
            <a:pPr lvl="1"/>
            <a:r>
              <a:rPr lang="en-US" sz="2600" dirty="0"/>
              <a:t>Syntax analysis of code as it is entered </a:t>
            </a:r>
          </a:p>
          <a:p>
            <a:pPr lvl="1"/>
            <a:r>
              <a:rPr lang="en-US" sz="2600" dirty="0"/>
              <a:t> Integrated context-sensitive help system  </a:t>
            </a:r>
          </a:p>
          <a:p>
            <a:pPr lvl="1"/>
            <a:r>
              <a:rPr lang="en-US" sz="2600" dirty="0"/>
              <a:t>Auto-complete </a:t>
            </a:r>
          </a:p>
          <a:p>
            <a:pPr lvl="1"/>
            <a:r>
              <a:rPr lang="en-US" sz="2600" dirty="0"/>
              <a:t> Pop-up function/procedure prototypes  </a:t>
            </a:r>
          </a:p>
          <a:p>
            <a:pPr lvl="1"/>
            <a:r>
              <a:rPr lang="en-US" sz="2600" dirty="0"/>
              <a:t>View source of supplied components  </a:t>
            </a:r>
          </a:p>
          <a:p>
            <a:pPr lvl="1"/>
            <a:r>
              <a:rPr lang="en-US" sz="2600" dirty="0"/>
              <a:t>Ability to run applications from within the tool  </a:t>
            </a:r>
          </a:p>
          <a:p>
            <a:pPr lvl="1"/>
            <a:r>
              <a:rPr lang="en-US" sz="2600" dirty="0"/>
              <a:t>Integrated debugger  </a:t>
            </a:r>
          </a:p>
          <a:p>
            <a:pPr lvl="1"/>
            <a:r>
              <a:rPr lang="en-US" sz="2600" dirty="0"/>
              <a:t>Variety of wizards for creating different types of Java element  </a:t>
            </a:r>
          </a:p>
          <a:p>
            <a:pPr lvl="1"/>
            <a:r>
              <a:rPr lang="en-US" sz="2600" dirty="0"/>
              <a:t>Integration with version control systems</a:t>
            </a:r>
          </a:p>
          <a:p>
            <a:pPr lvl="1"/>
            <a:r>
              <a:rPr lang="en-US" sz="2600" dirty="0"/>
              <a:t>Sophisticated, context-sensitive, search  </a:t>
            </a:r>
          </a:p>
          <a:p>
            <a:pPr lvl="1"/>
            <a:r>
              <a:rPr lang="en-US" sz="2600" dirty="0"/>
              <a:t>Various perspectives (including code, class, inheritance, etc.)  </a:t>
            </a:r>
          </a:p>
          <a:p>
            <a:pPr lvl="1"/>
            <a:r>
              <a:rPr lang="en-US" sz="2600" dirty="0"/>
              <a:t>Integration with Java development tools such as ANT, Junit, </a:t>
            </a:r>
            <a:r>
              <a:rPr lang="en-US" sz="2600" dirty="0" err="1"/>
              <a:t>etc</a:t>
            </a:r>
            <a:endParaRPr lang="te-IN" sz="2300" dirty="0"/>
          </a:p>
        </p:txBody>
      </p:sp>
    </p:spTree>
    <p:extLst>
      <p:ext uri="{BB962C8B-B14F-4D97-AF65-F5344CB8AC3E}">
        <p14:creationId xmlns:p14="http://schemas.microsoft.com/office/powerpoint/2010/main" val="3564856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700C05-4873-787C-02AB-E24C887B9D34}"/>
              </a:ext>
            </a:extLst>
          </p:cNvPr>
          <p:cNvSpPr>
            <a:spLocks noGrp="1"/>
          </p:cNvSpPr>
          <p:nvPr>
            <p:ph type="title"/>
          </p:nvPr>
        </p:nvSpPr>
        <p:spPr>
          <a:xfrm>
            <a:off x="107504" y="764704"/>
            <a:ext cx="8028384" cy="853712"/>
          </a:xfrm>
        </p:spPr>
        <p:txBody>
          <a:bodyPr>
            <a:normAutofit fontScale="90000"/>
          </a:bodyPr>
          <a:lstStyle/>
          <a:p>
            <a:r>
              <a:rPr lang="en-US" dirty="0"/>
              <a:t>Obstacles to Agile Software Development</a:t>
            </a:r>
            <a:endParaRPr lang="te-IN" dirty="0"/>
          </a:p>
        </p:txBody>
      </p:sp>
      <p:sp>
        <p:nvSpPr>
          <p:cNvPr id="3" name="Content Placeholder 2">
            <a:extLst>
              <a:ext uri="{FF2B5EF4-FFF2-40B4-BE49-F238E27FC236}">
                <a16:creationId xmlns:a16="http://schemas.microsoft.com/office/drawing/2014/main" xmlns="" id="{CCAC7371-ADC4-8291-33F7-4011976BD212}"/>
              </a:ext>
            </a:extLst>
          </p:cNvPr>
          <p:cNvSpPr>
            <a:spLocks noGrp="1"/>
          </p:cNvSpPr>
          <p:nvPr>
            <p:ph idx="1"/>
          </p:nvPr>
        </p:nvSpPr>
        <p:spPr>
          <a:xfrm>
            <a:off x="609599" y="1484784"/>
            <a:ext cx="6347714" cy="4556579"/>
          </a:xfrm>
        </p:spPr>
        <p:txBody>
          <a:bodyPr/>
          <a:lstStyle/>
          <a:p>
            <a:endParaRPr lang="en-IN" dirty="0"/>
          </a:p>
          <a:p>
            <a:r>
              <a:rPr lang="en-IN" sz="3200" dirty="0"/>
              <a:t>Management intransigence </a:t>
            </a:r>
          </a:p>
          <a:p>
            <a:r>
              <a:rPr lang="en-IN" sz="3200" dirty="0"/>
              <a:t>The failed project syndrome</a:t>
            </a:r>
          </a:p>
          <a:p>
            <a:r>
              <a:rPr lang="en-IN" sz="3200" dirty="0"/>
              <a:t>Contractual difficulties</a:t>
            </a:r>
          </a:p>
          <a:p>
            <a:r>
              <a:rPr lang="en-IN" sz="3200" dirty="0"/>
              <a:t>Familiarity with agility</a:t>
            </a:r>
            <a:endParaRPr lang="te-IN" sz="3200" dirty="0"/>
          </a:p>
          <a:p>
            <a:endParaRPr lang="te-IN" dirty="0"/>
          </a:p>
        </p:txBody>
      </p:sp>
    </p:spTree>
    <p:extLst>
      <p:ext uri="{BB962C8B-B14F-4D97-AF65-F5344CB8AC3E}">
        <p14:creationId xmlns:p14="http://schemas.microsoft.com/office/powerpoint/2010/main" val="2697858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047FE55-C87E-AC48-F3FE-420B43CE54F6}"/>
              </a:ext>
            </a:extLst>
          </p:cNvPr>
          <p:cNvSpPr>
            <a:spLocks noGrp="1"/>
          </p:cNvSpPr>
          <p:nvPr>
            <p:ph idx="1"/>
          </p:nvPr>
        </p:nvSpPr>
        <p:spPr>
          <a:xfrm>
            <a:off x="251520" y="260648"/>
            <a:ext cx="7776864" cy="6552728"/>
          </a:xfrm>
        </p:spPr>
        <p:txBody>
          <a:bodyPr>
            <a:normAutofit lnSpcReduction="10000"/>
          </a:bodyPr>
          <a:lstStyle/>
          <a:p>
            <a:pPr marL="0" indent="0">
              <a:buNone/>
            </a:pPr>
            <a:r>
              <a:rPr lang="en-IN" sz="3200" b="1" dirty="0"/>
              <a:t>Management intransigence </a:t>
            </a:r>
            <a:endParaRPr lang="en-IN" sz="3200" b="1" dirty="0" smtClean="0"/>
          </a:p>
          <a:p>
            <a:pPr marL="0" indent="0">
              <a:buNone/>
            </a:pPr>
            <a:endParaRPr lang="en-IN" sz="3200" b="1" dirty="0"/>
          </a:p>
          <a:p>
            <a:pPr algn="just"/>
            <a:r>
              <a:rPr lang="en-US" dirty="0"/>
              <a:t>The drive towards agile software development often comes from the developers themselves or from developer teams. </a:t>
            </a:r>
          </a:p>
          <a:p>
            <a:pPr algn="just"/>
            <a:endParaRPr lang="en-US" dirty="0"/>
          </a:p>
          <a:p>
            <a:pPr algn="just"/>
            <a:r>
              <a:rPr lang="en-US" dirty="0"/>
              <a:t>In such situations, </a:t>
            </a:r>
            <a:r>
              <a:rPr lang="en-US" b="1" dirty="0"/>
              <a:t>management can represent a significant obstacle to adoption </a:t>
            </a:r>
            <a:r>
              <a:rPr lang="en-US" dirty="0"/>
              <a:t>of an agile approach. </a:t>
            </a:r>
          </a:p>
          <a:p>
            <a:pPr algn="just"/>
            <a:endParaRPr lang="en-US" dirty="0"/>
          </a:p>
          <a:p>
            <a:pPr algn="just"/>
            <a:r>
              <a:rPr lang="en-US" dirty="0"/>
              <a:t>This can be for a host of reasons that include: </a:t>
            </a:r>
          </a:p>
          <a:p>
            <a:pPr algn="just"/>
            <a:endParaRPr lang="en-US" dirty="0"/>
          </a:p>
          <a:p>
            <a:pPr algn="just">
              <a:buAutoNum type="arabicPeriod"/>
            </a:pPr>
            <a:r>
              <a:rPr lang="en-US" dirty="0"/>
              <a:t>Lack of familiarity with Agile Software Development methods. </a:t>
            </a:r>
          </a:p>
          <a:p>
            <a:pPr algn="just">
              <a:buAutoNum type="arabicPeriod"/>
            </a:pPr>
            <a:r>
              <a:rPr lang="en-US" dirty="0"/>
              <a:t>Mis-comprehension of what </a:t>
            </a:r>
            <a:r>
              <a:rPr lang="en-US" dirty="0" err="1"/>
              <a:t>eXtreme</a:t>
            </a:r>
            <a:r>
              <a:rPr lang="en-US" dirty="0"/>
              <a:t> Programming and Agile Modelling offers</a:t>
            </a:r>
          </a:p>
          <a:p>
            <a:pPr algn="just">
              <a:buAutoNum type="arabicPeriod"/>
            </a:pPr>
            <a:r>
              <a:rPr lang="en-US" dirty="0"/>
              <a:t>A feeling of losing control - as agile methods are more dynamic in terms of planning activities than traditional approaches.</a:t>
            </a:r>
          </a:p>
          <a:p>
            <a:pPr algn="just">
              <a:buAutoNum type="arabicPeriod"/>
            </a:pPr>
            <a:r>
              <a:rPr lang="en-US" dirty="0"/>
              <a:t>Remoteness from the actual coalface and thus remoteness from development issues. </a:t>
            </a:r>
            <a:endParaRPr lang="te-IN" dirty="0"/>
          </a:p>
        </p:txBody>
      </p:sp>
    </p:spTree>
    <p:extLst>
      <p:ext uri="{BB962C8B-B14F-4D97-AF65-F5344CB8AC3E}">
        <p14:creationId xmlns:p14="http://schemas.microsoft.com/office/powerpoint/2010/main" val="3315785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B9AF1C6-B1E5-3F55-930C-0CF1A060793B}"/>
              </a:ext>
            </a:extLst>
          </p:cNvPr>
          <p:cNvSpPr>
            <a:spLocks noGrp="1"/>
          </p:cNvSpPr>
          <p:nvPr>
            <p:ph idx="1"/>
          </p:nvPr>
        </p:nvSpPr>
        <p:spPr>
          <a:xfrm>
            <a:off x="251520" y="692696"/>
            <a:ext cx="7344816" cy="5400600"/>
          </a:xfrm>
        </p:spPr>
        <p:txBody>
          <a:bodyPr>
            <a:normAutofit lnSpcReduction="10000"/>
          </a:bodyPr>
          <a:lstStyle/>
          <a:p>
            <a:pPr algn="just">
              <a:buFont typeface="+mj-lt"/>
              <a:buAutoNum type="arabicPeriod" startAt="5"/>
            </a:pPr>
            <a:r>
              <a:rPr lang="en-US" dirty="0"/>
              <a:t>The need to feel that they have the whole project planned out in advance. </a:t>
            </a:r>
          </a:p>
          <a:p>
            <a:pPr algn="just">
              <a:buFont typeface="+mj-lt"/>
              <a:buAutoNum type="arabicPeriod" startAt="5"/>
            </a:pPr>
            <a:endParaRPr lang="en-US" dirty="0"/>
          </a:p>
          <a:p>
            <a:pPr algn="just">
              <a:buFont typeface="+mj-lt"/>
              <a:buAutoNum type="arabicPeriod" startAt="5"/>
            </a:pPr>
            <a:r>
              <a:rPr lang="en-US" dirty="0"/>
              <a:t>Lack of suitability for their own review-and-assessment process. That is, if they are assessed on a more traditional waterfall model, then they may have the production of a detailed project plan as one of their aims and objectives to be completed. </a:t>
            </a:r>
          </a:p>
          <a:p>
            <a:pPr algn="just">
              <a:buFont typeface="+mj-lt"/>
              <a:buAutoNum type="arabicPeriod" startAt="5"/>
            </a:pPr>
            <a:endParaRPr lang="en-US" dirty="0"/>
          </a:p>
          <a:p>
            <a:pPr algn="just">
              <a:buFont typeface="+mj-lt"/>
              <a:buAutoNum type="arabicPeriod" startAt="5"/>
            </a:pPr>
            <a:r>
              <a:rPr lang="en-US" dirty="0"/>
              <a:t>Belief that adopting </a:t>
            </a:r>
            <a:r>
              <a:rPr lang="en-US" dirty="0" err="1"/>
              <a:t>eXtreme</a:t>
            </a:r>
            <a:r>
              <a:rPr lang="en-US" dirty="0"/>
              <a:t> Programming (and thus doubling developers up) will actually halve productivity. Although current research indicates that the opposite is actually true. </a:t>
            </a:r>
          </a:p>
          <a:p>
            <a:pPr algn="just">
              <a:buFont typeface="+mj-lt"/>
              <a:buAutoNum type="arabicPeriod" startAt="5"/>
            </a:pPr>
            <a:endParaRPr lang="en-US" dirty="0"/>
          </a:p>
          <a:p>
            <a:pPr algn="just">
              <a:buFont typeface="+mj-lt"/>
              <a:buAutoNum type="arabicPeriod" startAt="5"/>
            </a:pPr>
            <a:r>
              <a:rPr lang="en-US" dirty="0"/>
              <a:t>The parapet syndrome. That is, a manager may not want to risk a different approach to that normally adopted </a:t>
            </a:r>
          </a:p>
          <a:p>
            <a:pPr algn="just">
              <a:buFont typeface="+mj-lt"/>
              <a:buAutoNum type="arabicPeriod" startAt="5"/>
            </a:pPr>
            <a:endParaRPr lang="en-US" dirty="0"/>
          </a:p>
          <a:p>
            <a:pPr algn="just">
              <a:buFont typeface="+mj-lt"/>
              <a:buAutoNum type="arabicPeriod" startAt="5"/>
            </a:pPr>
            <a:r>
              <a:rPr lang="en-US" dirty="0"/>
              <a:t>The fear of the unknown!</a:t>
            </a:r>
            <a:endParaRPr lang="en-IN" b="1" dirty="0"/>
          </a:p>
          <a:p>
            <a:endParaRPr lang="te-IN" dirty="0"/>
          </a:p>
        </p:txBody>
      </p:sp>
    </p:spTree>
    <p:extLst>
      <p:ext uri="{BB962C8B-B14F-4D97-AF65-F5344CB8AC3E}">
        <p14:creationId xmlns:p14="http://schemas.microsoft.com/office/powerpoint/2010/main" val="242488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t>
            </a:r>
            <a:endParaRPr lang="en-US" dirty="0"/>
          </a:p>
        </p:txBody>
      </p:sp>
      <p:sp>
        <p:nvSpPr>
          <p:cNvPr id="3" name="Content Placeholder 2"/>
          <p:cNvSpPr>
            <a:spLocks noGrp="1"/>
          </p:cNvSpPr>
          <p:nvPr>
            <p:ph idx="1"/>
          </p:nvPr>
        </p:nvSpPr>
        <p:spPr>
          <a:xfrm>
            <a:off x="457200" y="1340768"/>
            <a:ext cx="8229600" cy="4785395"/>
          </a:xfrm>
        </p:spPr>
        <p:txBody>
          <a:bodyPr>
            <a:normAutofit/>
          </a:bodyPr>
          <a:lstStyle/>
          <a:p>
            <a:r>
              <a:rPr lang="en-IN" dirty="0"/>
              <a:t>Agile modelling and RUP</a:t>
            </a:r>
          </a:p>
          <a:p>
            <a:r>
              <a:rPr lang="en-IN" dirty="0"/>
              <a:t>FDD and RUP</a:t>
            </a:r>
          </a:p>
          <a:p>
            <a:r>
              <a:rPr lang="en-IN" dirty="0"/>
              <a:t>Agile methods and prince2</a:t>
            </a:r>
          </a:p>
          <a:p>
            <a:pPr marL="0" indent="0">
              <a:buNone/>
            </a:pPr>
            <a:r>
              <a:rPr lang="en-IN" b="1" dirty="0"/>
              <a:t>Tools to help with agile development</a:t>
            </a:r>
            <a:endParaRPr lang="en-IN" dirty="0"/>
          </a:p>
          <a:p>
            <a:r>
              <a:rPr lang="en-IN" dirty="0"/>
              <a:t>Eclipse: An agile IDE</a:t>
            </a:r>
          </a:p>
          <a:p>
            <a:pPr marL="0" indent="0">
              <a:buNone/>
            </a:pPr>
            <a:r>
              <a:rPr lang="en-IN" b="1" dirty="0"/>
              <a:t>Obstacles to agile software development</a:t>
            </a:r>
            <a:endParaRPr lang="en-IN" dirty="0"/>
          </a:p>
          <a:p>
            <a:r>
              <a:rPr lang="en-IN" dirty="0"/>
              <a:t>Management intransigence </a:t>
            </a:r>
          </a:p>
          <a:p>
            <a:r>
              <a:rPr lang="en-IN" dirty="0"/>
              <a:t>The failed project syndrome</a:t>
            </a:r>
          </a:p>
          <a:p>
            <a:r>
              <a:rPr lang="en-IN" dirty="0"/>
              <a:t>Contractual difficulties</a:t>
            </a:r>
          </a:p>
          <a:p>
            <a:r>
              <a:rPr lang="en-IN" dirty="0"/>
              <a:t>Familiarity with agility</a:t>
            </a:r>
            <a:endParaRPr lang="te-IN" dirty="0"/>
          </a:p>
          <a:p>
            <a:endParaRPr lang="en-US" dirty="0"/>
          </a:p>
        </p:txBody>
      </p:sp>
    </p:spTree>
    <p:extLst>
      <p:ext uri="{BB962C8B-B14F-4D97-AF65-F5344CB8AC3E}">
        <p14:creationId xmlns:p14="http://schemas.microsoft.com/office/powerpoint/2010/main" val="18365746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30AF486-B0DD-8083-D20E-532AB48F6EAE}"/>
              </a:ext>
            </a:extLst>
          </p:cNvPr>
          <p:cNvSpPr>
            <a:spLocks noGrp="1"/>
          </p:cNvSpPr>
          <p:nvPr>
            <p:ph idx="1"/>
          </p:nvPr>
        </p:nvSpPr>
        <p:spPr>
          <a:xfrm>
            <a:off x="251520" y="332656"/>
            <a:ext cx="8064896" cy="6264696"/>
          </a:xfrm>
        </p:spPr>
        <p:txBody>
          <a:bodyPr>
            <a:normAutofit fontScale="85000" lnSpcReduction="10000"/>
          </a:bodyPr>
          <a:lstStyle/>
          <a:p>
            <a:r>
              <a:rPr lang="en-IN" sz="2800" b="1" dirty="0"/>
              <a:t>The failed project </a:t>
            </a:r>
            <a:r>
              <a:rPr lang="en-IN" sz="2800" b="1" dirty="0" smtClean="0"/>
              <a:t>syndrome</a:t>
            </a:r>
          </a:p>
          <a:p>
            <a:pPr marL="0" indent="0">
              <a:buNone/>
            </a:pPr>
            <a:endParaRPr lang="en-IN" sz="2800" b="1" dirty="0"/>
          </a:p>
          <a:p>
            <a:r>
              <a:rPr lang="en-US" dirty="0"/>
              <a:t>Having a successful agile project in another part of your organization can really help you to convince management of the benefits of the new approach. </a:t>
            </a:r>
            <a:endParaRPr lang="en-US" dirty="0" smtClean="0"/>
          </a:p>
          <a:p>
            <a:endParaRPr lang="en-US" dirty="0"/>
          </a:p>
          <a:p>
            <a:r>
              <a:rPr lang="en-US" dirty="0"/>
              <a:t>However, the failed agile project can of course have the reverse effect – i.e. merely proving their belief in the futility of this agile thing</a:t>
            </a:r>
            <a:r>
              <a:rPr lang="en-US" dirty="0" smtClean="0"/>
              <a:t>!</a:t>
            </a:r>
          </a:p>
          <a:p>
            <a:endParaRPr lang="en-US" dirty="0"/>
          </a:p>
          <a:p>
            <a:r>
              <a:rPr lang="en-US" dirty="0"/>
              <a:t>In a bid to retain credibility with the client in general, If we drill down and find out what the issues had been with the project. It turned out </a:t>
            </a:r>
            <a:r>
              <a:rPr lang="en-US" dirty="0" smtClean="0"/>
              <a:t>that</a:t>
            </a:r>
          </a:p>
          <a:p>
            <a:pPr marL="0" indent="0">
              <a:buNone/>
            </a:pPr>
            <a:endParaRPr lang="en-US" dirty="0"/>
          </a:p>
          <a:p>
            <a:pPr>
              <a:buFont typeface="+mj-lt"/>
              <a:buAutoNum type="arabicPeriod"/>
            </a:pPr>
            <a:r>
              <a:rPr lang="en-US" dirty="0"/>
              <a:t>No one involved in the project had ever done an agile development before. </a:t>
            </a:r>
          </a:p>
          <a:p>
            <a:pPr>
              <a:buFont typeface="+mj-lt"/>
              <a:buAutoNum type="arabicPeriod"/>
            </a:pPr>
            <a:r>
              <a:rPr lang="en-US" dirty="0"/>
              <a:t>Half the developers had limited commercial software development experience anyway. </a:t>
            </a:r>
          </a:p>
          <a:p>
            <a:pPr>
              <a:buFont typeface="+mj-lt"/>
              <a:buAutoNum type="arabicPeriod"/>
            </a:pPr>
            <a:r>
              <a:rPr lang="en-US" dirty="0"/>
              <a:t>The belief appeared to be that you should never comment code (it was self documenting). </a:t>
            </a:r>
          </a:p>
          <a:p>
            <a:pPr>
              <a:buFont typeface="+mj-lt"/>
              <a:buAutoNum type="arabicPeriod"/>
            </a:pPr>
            <a:r>
              <a:rPr lang="en-US" dirty="0"/>
              <a:t>They never wrote any documentation (believing it not to be the agile way). </a:t>
            </a:r>
          </a:p>
          <a:p>
            <a:pPr>
              <a:buFont typeface="+mj-lt"/>
              <a:buAutoNum type="arabicPeriod"/>
            </a:pPr>
            <a:r>
              <a:rPr lang="en-US" dirty="0"/>
              <a:t>They never did any design (as they considered design to be the antithesis of agility). </a:t>
            </a:r>
          </a:p>
          <a:p>
            <a:pPr>
              <a:buFont typeface="+mj-lt"/>
              <a:buAutoNum type="arabicPeriod"/>
            </a:pPr>
            <a:r>
              <a:rPr lang="en-US" dirty="0"/>
              <a:t>Refactoring appeared to have been an area they considered a waste of time!</a:t>
            </a:r>
          </a:p>
          <a:p>
            <a:endParaRPr lang="en-IN" b="1" dirty="0"/>
          </a:p>
          <a:p>
            <a:endParaRPr lang="te-IN" dirty="0"/>
          </a:p>
        </p:txBody>
      </p:sp>
    </p:spTree>
    <p:extLst>
      <p:ext uri="{BB962C8B-B14F-4D97-AF65-F5344CB8AC3E}">
        <p14:creationId xmlns:p14="http://schemas.microsoft.com/office/powerpoint/2010/main" val="3369563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AAFD983-A8F9-8A7E-8FA2-9A94281F7453}"/>
              </a:ext>
            </a:extLst>
          </p:cNvPr>
          <p:cNvSpPr>
            <a:spLocks noGrp="1"/>
          </p:cNvSpPr>
          <p:nvPr>
            <p:ph idx="1"/>
          </p:nvPr>
        </p:nvSpPr>
        <p:spPr>
          <a:xfrm>
            <a:off x="179512" y="764704"/>
            <a:ext cx="7488832" cy="5040560"/>
          </a:xfrm>
        </p:spPr>
        <p:txBody>
          <a:bodyPr>
            <a:normAutofit/>
          </a:bodyPr>
          <a:lstStyle/>
          <a:p>
            <a:r>
              <a:rPr lang="en-IN" sz="2800" b="1" dirty="0"/>
              <a:t>Contractual </a:t>
            </a:r>
            <a:r>
              <a:rPr lang="en-IN" sz="2800" b="1" dirty="0" smtClean="0"/>
              <a:t>difficulties</a:t>
            </a:r>
          </a:p>
          <a:p>
            <a:pPr marL="0" indent="0">
              <a:buNone/>
            </a:pPr>
            <a:endParaRPr lang="en-IN" sz="2800" b="1" dirty="0"/>
          </a:p>
          <a:p>
            <a:r>
              <a:rPr lang="en-US" dirty="0"/>
              <a:t>contracts traditionally have been based around a waterfall software development </a:t>
            </a:r>
            <a:r>
              <a:rPr lang="en-US" dirty="0" smtClean="0"/>
              <a:t>approach</a:t>
            </a:r>
          </a:p>
          <a:p>
            <a:endParaRPr lang="en-US" dirty="0" smtClean="0"/>
          </a:p>
          <a:p>
            <a:r>
              <a:rPr lang="en-US" dirty="0"/>
              <a:t>In general, we have found that working with clients so that they understand some of the benefits from their side is essential to the adoption of an agile </a:t>
            </a:r>
            <a:r>
              <a:rPr lang="en-US" dirty="0" smtClean="0"/>
              <a:t>development method.</a:t>
            </a:r>
          </a:p>
          <a:p>
            <a:endParaRPr lang="en-US" dirty="0" smtClean="0"/>
          </a:p>
          <a:p>
            <a:pPr lvl="1"/>
            <a:r>
              <a:rPr lang="en-US" dirty="0" smtClean="0"/>
              <a:t>In </a:t>
            </a:r>
            <a:r>
              <a:rPr lang="en-US" dirty="0"/>
              <a:t>particular, we have found </a:t>
            </a:r>
            <a:r>
              <a:rPr lang="en-US" dirty="0" smtClean="0"/>
              <a:t>emphasizing </a:t>
            </a:r>
            <a:r>
              <a:rPr lang="en-US" dirty="0"/>
              <a:t>the following to be </a:t>
            </a:r>
            <a:r>
              <a:rPr lang="en-US" dirty="0" smtClean="0"/>
              <a:t>useful</a:t>
            </a:r>
          </a:p>
          <a:p>
            <a:pPr lvl="1"/>
            <a:r>
              <a:rPr lang="en-US" dirty="0"/>
              <a:t>The level of control/influence they can exert</a:t>
            </a:r>
            <a:r>
              <a:rPr lang="en-US" dirty="0" smtClean="0"/>
              <a:t>.</a:t>
            </a:r>
          </a:p>
          <a:p>
            <a:pPr lvl="1"/>
            <a:r>
              <a:rPr lang="en-US" dirty="0" smtClean="0"/>
              <a:t>The feedback they will receive</a:t>
            </a:r>
          </a:p>
          <a:p>
            <a:pPr lvl="1"/>
            <a:r>
              <a:rPr lang="en-US" dirty="0" smtClean="0"/>
              <a:t>The ability </a:t>
            </a:r>
            <a:r>
              <a:rPr lang="en-US" dirty="0"/>
              <a:t>to </a:t>
            </a:r>
            <a:r>
              <a:rPr lang="en-US" dirty="0" smtClean="0"/>
              <a:t>prioritize </a:t>
            </a:r>
            <a:r>
              <a:rPr lang="en-US" dirty="0"/>
              <a:t>features</a:t>
            </a:r>
            <a:endParaRPr lang="te-IN" dirty="0"/>
          </a:p>
        </p:txBody>
      </p:sp>
    </p:spTree>
    <p:extLst>
      <p:ext uri="{BB962C8B-B14F-4D97-AF65-F5344CB8AC3E}">
        <p14:creationId xmlns:p14="http://schemas.microsoft.com/office/powerpoint/2010/main" val="4016403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0A93AA4-7A0A-E25F-25B5-3F6CBD576810}"/>
              </a:ext>
            </a:extLst>
          </p:cNvPr>
          <p:cNvSpPr>
            <a:spLocks noGrp="1"/>
          </p:cNvSpPr>
          <p:nvPr>
            <p:ph idx="1"/>
          </p:nvPr>
        </p:nvSpPr>
        <p:spPr>
          <a:xfrm>
            <a:off x="179512" y="836712"/>
            <a:ext cx="7776864" cy="5400600"/>
          </a:xfrm>
        </p:spPr>
        <p:txBody>
          <a:bodyPr/>
          <a:lstStyle/>
          <a:p>
            <a:r>
              <a:rPr lang="en-IN" sz="2800" b="1" dirty="0"/>
              <a:t>Familiarity with agility</a:t>
            </a:r>
          </a:p>
          <a:p>
            <a:r>
              <a:rPr lang="en-US" dirty="0"/>
              <a:t>One major obstacle to adopting an agile software development is the lack of knowledge of how to start and run such a </a:t>
            </a:r>
            <a:r>
              <a:rPr lang="en-US" dirty="0" smtClean="0"/>
              <a:t>project</a:t>
            </a:r>
          </a:p>
          <a:p>
            <a:pPr marL="0" indent="0">
              <a:buNone/>
            </a:pPr>
            <a:endParaRPr lang="en-US" dirty="0" smtClean="0"/>
          </a:p>
          <a:p>
            <a:r>
              <a:rPr lang="en-US" dirty="0"/>
              <a:t>However, until you have been involved in </a:t>
            </a:r>
            <a:r>
              <a:rPr lang="en-US" dirty="0" smtClean="0"/>
              <a:t>one or more agile software developments, a great many questions may </a:t>
            </a:r>
            <a:r>
              <a:rPr lang="en-US" dirty="0"/>
              <a:t>stop </a:t>
            </a:r>
            <a:r>
              <a:rPr lang="en-US" dirty="0" smtClean="0"/>
              <a:t>you in your tracks.</a:t>
            </a:r>
          </a:p>
          <a:p>
            <a:pPr marL="0" indent="0">
              <a:buNone/>
            </a:pPr>
            <a:endParaRPr lang="en-US" dirty="0" smtClean="0"/>
          </a:p>
          <a:p>
            <a:r>
              <a:rPr lang="en-US" dirty="0" smtClean="0"/>
              <a:t>For example some of the questions are, </a:t>
            </a:r>
          </a:p>
          <a:p>
            <a:pPr lvl="1"/>
            <a:r>
              <a:rPr lang="en-US" dirty="0" smtClean="0"/>
              <a:t>"how do we estimate the cost of the software </a:t>
            </a:r>
            <a:r>
              <a:rPr lang="en-US" dirty="0"/>
              <a:t>to the clients at the start of a project?” </a:t>
            </a:r>
            <a:r>
              <a:rPr lang="en-US" dirty="0" smtClean="0"/>
              <a:t>	</a:t>
            </a:r>
          </a:p>
          <a:p>
            <a:pPr lvl="1"/>
            <a:r>
              <a:rPr lang="en-US" dirty="0" smtClean="0"/>
              <a:t>“</a:t>
            </a:r>
            <a:r>
              <a:rPr lang="en-US" dirty="0"/>
              <a:t>how do we decide how many iterations will be there?” </a:t>
            </a:r>
            <a:endParaRPr lang="en-US" dirty="0" smtClean="0"/>
          </a:p>
          <a:p>
            <a:pPr lvl="1"/>
            <a:r>
              <a:rPr lang="en-US" dirty="0" smtClean="0"/>
              <a:t>“</a:t>
            </a:r>
            <a:r>
              <a:rPr lang="en-US" dirty="0"/>
              <a:t>how do we know what will be in each iteration?” and </a:t>
            </a:r>
            <a:endParaRPr lang="en-US" dirty="0" smtClean="0"/>
          </a:p>
          <a:p>
            <a:pPr lvl="1"/>
            <a:r>
              <a:rPr lang="en-US" dirty="0" smtClean="0"/>
              <a:t>“</a:t>
            </a:r>
            <a:r>
              <a:rPr lang="en-US" dirty="0"/>
              <a:t>how do </a:t>
            </a:r>
            <a:r>
              <a:rPr lang="en-US" dirty="0" smtClean="0"/>
              <a:t>we decide how long an iteration </a:t>
            </a:r>
            <a:r>
              <a:rPr lang="en-US" dirty="0"/>
              <a:t>should be</a:t>
            </a:r>
            <a:r>
              <a:rPr lang="en-US" dirty="0" smtClean="0"/>
              <a:t>?”</a:t>
            </a:r>
          </a:p>
        </p:txBody>
      </p:sp>
    </p:spTree>
    <p:extLst>
      <p:ext uri="{BB962C8B-B14F-4D97-AF65-F5344CB8AC3E}">
        <p14:creationId xmlns:p14="http://schemas.microsoft.com/office/powerpoint/2010/main" val="2338352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052736"/>
            <a:ext cx="6347714" cy="4988627"/>
          </a:xfrm>
        </p:spPr>
        <p:txBody>
          <a:bodyPr>
            <a:normAutofit fontScale="92500" lnSpcReduction="10000"/>
          </a:bodyPr>
          <a:lstStyle/>
          <a:p>
            <a:r>
              <a:rPr lang="en-US" dirty="0"/>
              <a:t>How do you estimate the cost of the software to the clients? </a:t>
            </a:r>
            <a:endParaRPr lang="en-US" dirty="0" smtClean="0"/>
          </a:p>
          <a:p>
            <a:pPr lvl="1"/>
            <a:r>
              <a:rPr lang="en-US" dirty="0"/>
              <a:t>The issue here may appear to be a question of how can we determine how much this software will cost for us to develop, given that we </a:t>
            </a:r>
            <a:r>
              <a:rPr lang="en-US" b="1" dirty="0"/>
              <a:t>don’t yet know exactly what we will </a:t>
            </a:r>
            <a:r>
              <a:rPr lang="en-US" b="1" dirty="0" smtClean="0"/>
              <a:t>do</a:t>
            </a:r>
          </a:p>
          <a:p>
            <a:pPr marL="457200" lvl="1" indent="0">
              <a:buNone/>
            </a:pPr>
            <a:endParaRPr lang="te-IN" b="1" dirty="0"/>
          </a:p>
          <a:p>
            <a:r>
              <a:rPr lang="en-US" dirty="0" smtClean="0"/>
              <a:t>How </a:t>
            </a:r>
            <a:r>
              <a:rPr lang="en-US" dirty="0"/>
              <a:t>do we decide how many iterations there will </a:t>
            </a:r>
            <a:r>
              <a:rPr lang="en-US" dirty="0" smtClean="0"/>
              <a:t>be?</a:t>
            </a:r>
          </a:p>
          <a:p>
            <a:pPr lvl="1"/>
            <a:r>
              <a:rPr lang="en-US" dirty="0"/>
              <a:t>This may appear as an obstacle because the question being implied here is “how many iterations will it take to implement all the requirements</a:t>
            </a:r>
            <a:r>
              <a:rPr lang="en-US" dirty="0" smtClean="0"/>
              <a:t>?”</a:t>
            </a:r>
          </a:p>
          <a:p>
            <a:endParaRPr lang="en-US" dirty="0" smtClean="0"/>
          </a:p>
          <a:p>
            <a:r>
              <a:rPr lang="en-US" dirty="0" smtClean="0"/>
              <a:t>How do we know what will be in each </a:t>
            </a:r>
            <a:r>
              <a:rPr lang="en-US" dirty="0"/>
              <a:t>iteration? Again this question arises from the </a:t>
            </a:r>
            <a:r>
              <a:rPr lang="en-US" dirty="0" smtClean="0"/>
              <a:t>more traditional waterfall mindset–it is really saying,</a:t>
            </a:r>
          </a:p>
          <a:p>
            <a:pPr lvl="1"/>
            <a:r>
              <a:rPr lang="en-US" dirty="0" smtClean="0"/>
              <a:t>“I want to know exactly what will be done in all iterations of the project.” Whereas, agile methods essentially </a:t>
            </a:r>
            <a:r>
              <a:rPr lang="en-US" dirty="0"/>
              <a:t>say that we will roughly decide </a:t>
            </a:r>
            <a:r>
              <a:rPr lang="en-US" dirty="0" smtClean="0"/>
              <a:t>will </a:t>
            </a:r>
            <a:r>
              <a:rPr lang="en-US" dirty="0"/>
              <a:t>be planned for each </a:t>
            </a:r>
            <a:r>
              <a:rPr lang="en-US" dirty="0" smtClean="0"/>
              <a:t>iteration</a:t>
            </a:r>
          </a:p>
          <a:p>
            <a:pPr marL="457200" lvl="1" indent="0">
              <a:buNone/>
            </a:pPr>
            <a:endParaRPr lang="en-US" dirty="0"/>
          </a:p>
          <a:p>
            <a:pPr lvl="1"/>
            <a:endParaRPr lang="en-US" dirty="0" smtClean="0"/>
          </a:p>
          <a:p>
            <a:pPr lvl="1"/>
            <a:endParaRPr lang="en-US" dirty="0"/>
          </a:p>
          <a:p>
            <a:endParaRPr lang="en-US" dirty="0"/>
          </a:p>
        </p:txBody>
      </p:sp>
    </p:spTree>
    <p:extLst>
      <p:ext uri="{BB962C8B-B14F-4D97-AF65-F5344CB8AC3E}">
        <p14:creationId xmlns:p14="http://schemas.microsoft.com/office/powerpoint/2010/main" val="3440074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052736"/>
            <a:ext cx="6347714" cy="3880773"/>
          </a:xfrm>
        </p:spPr>
        <p:txBody>
          <a:bodyPr/>
          <a:lstStyle/>
          <a:p>
            <a:r>
              <a:rPr lang="en-US" dirty="0" smtClean="0"/>
              <a:t>How do we decide </a:t>
            </a:r>
            <a:r>
              <a:rPr lang="en-US" dirty="0"/>
              <a:t>how long an iteration should be? </a:t>
            </a:r>
            <a:endParaRPr lang="en-US" dirty="0" smtClean="0"/>
          </a:p>
          <a:p>
            <a:pPr lvl="1"/>
            <a:r>
              <a:rPr lang="en-US" dirty="0" smtClean="0"/>
              <a:t>Each </a:t>
            </a:r>
            <a:r>
              <a:rPr lang="en-US" dirty="0"/>
              <a:t>iteration should be large </a:t>
            </a:r>
            <a:r>
              <a:rPr lang="en-US" dirty="0" smtClean="0"/>
              <a:t>enough to contribute something of value to the end-user, but small enough to allow </a:t>
            </a:r>
            <a:r>
              <a:rPr lang="en-US" dirty="0"/>
              <a:t>for </a:t>
            </a:r>
            <a:r>
              <a:rPr lang="en-US" dirty="0" smtClean="0"/>
              <a:t>rapid and useful feedback from those users</a:t>
            </a:r>
            <a:endParaRPr lang="en-US" dirty="0"/>
          </a:p>
        </p:txBody>
      </p:sp>
    </p:spTree>
    <p:extLst>
      <p:ext uri="{BB962C8B-B14F-4D97-AF65-F5344CB8AC3E}">
        <p14:creationId xmlns:p14="http://schemas.microsoft.com/office/powerpoint/2010/main" val="4148620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842721" cy="803176"/>
          </a:xfrm>
        </p:spPr>
        <p:txBody>
          <a:bodyPr/>
          <a:lstStyle/>
          <a:p>
            <a:r>
              <a:rPr lang="en-US" dirty="0"/>
              <a:t>Building Applications with ANT</a:t>
            </a:r>
          </a:p>
        </p:txBody>
      </p:sp>
      <p:sp>
        <p:nvSpPr>
          <p:cNvPr id="3" name="Content Placeholder 2"/>
          <p:cNvSpPr>
            <a:spLocks noGrp="1"/>
          </p:cNvSpPr>
          <p:nvPr>
            <p:ph idx="1"/>
          </p:nvPr>
        </p:nvSpPr>
        <p:spPr>
          <a:xfrm>
            <a:off x="609598" y="1628800"/>
            <a:ext cx="7274769" cy="4968552"/>
          </a:xfrm>
        </p:spPr>
        <p:txBody>
          <a:bodyPr>
            <a:normAutofit fontScale="92500" lnSpcReduction="10000"/>
          </a:bodyPr>
          <a:lstStyle/>
          <a:p>
            <a:r>
              <a:rPr lang="en-US" dirty="0"/>
              <a:t>ANT is the Java build tool</a:t>
            </a:r>
            <a:r>
              <a:rPr lang="en-US" dirty="0" smtClean="0"/>
              <a:t>;</a:t>
            </a:r>
          </a:p>
          <a:p>
            <a:r>
              <a:rPr lang="en-US" dirty="0" smtClean="0"/>
              <a:t>What ANT </a:t>
            </a:r>
            <a:r>
              <a:rPr lang="en-US" dirty="0"/>
              <a:t>can do and highlight its integration with the Eclipse tool. Using ANT, it is possible to: </a:t>
            </a:r>
            <a:endParaRPr lang="en-US" dirty="0" smtClean="0"/>
          </a:p>
          <a:p>
            <a:pPr lvl="1"/>
            <a:r>
              <a:rPr lang="en-US" dirty="0" smtClean="0"/>
              <a:t>Extract </a:t>
            </a:r>
            <a:r>
              <a:rPr lang="en-US" dirty="0"/>
              <a:t>all the current source from a version control system such as CVS</a:t>
            </a:r>
            <a:r>
              <a:rPr lang="en-US" dirty="0" smtClean="0"/>
              <a:t>.</a:t>
            </a:r>
          </a:p>
          <a:p>
            <a:pPr lvl="1"/>
            <a:r>
              <a:rPr lang="en-US" dirty="0" smtClean="0"/>
              <a:t>Compile </a:t>
            </a:r>
            <a:r>
              <a:rPr lang="en-US" dirty="0"/>
              <a:t>all the Java code in a system. </a:t>
            </a:r>
            <a:endParaRPr lang="en-US" dirty="0" smtClean="0"/>
          </a:p>
          <a:p>
            <a:pPr lvl="1"/>
            <a:r>
              <a:rPr lang="en-US" dirty="0" smtClean="0"/>
              <a:t>Automatically </a:t>
            </a:r>
            <a:r>
              <a:rPr lang="en-US" dirty="0"/>
              <a:t>generate a build number, provide a build date stamp, add a version number to a property file, etc</a:t>
            </a:r>
            <a:r>
              <a:rPr lang="en-US" dirty="0" smtClean="0"/>
              <a:t>.</a:t>
            </a:r>
          </a:p>
          <a:p>
            <a:pPr lvl="1"/>
            <a:r>
              <a:rPr lang="en-US" dirty="0" smtClean="0"/>
              <a:t>Jar </a:t>
            </a:r>
            <a:r>
              <a:rPr lang="en-US" dirty="0"/>
              <a:t>that code up into a single file</a:t>
            </a:r>
            <a:r>
              <a:rPr lang="en-US" dirty="0" smtClean="0"/>
              <a:t>.</a:t>
            </a:r>
          </a:p>
          <a:p>
            <a:pPr lvl="1"/>
            <a:r>
              <a:rPr lang="en-US" dirty="0" smtClean="0"/>
              <a:t>Copy </a:t>
            </a:r>
            <a:r>
              <a:rPr lang="en-US" dirty="0"/>
              <a:t>that jar to a deployment location</a:t>
            </a:r>
            <a:r>
              <a:rPr lang="en-US" dirty="0" smtClean="0"/>
              <a:t>.</a:t>
            </a:r>
          </a:p>
          <a:p>
            <a:pPr lvl="1"/>
            <a:r>
              <a:rPr lang="en-US" dirty="0" smtClean="0"/>
              <a:t>Generate </a:t>
            </a:r>
            <a:r>
              <a:rPr lang="en-US" dirty="0"/>
              <a:t>the Javadoc for the compile system</a:t>
            </a:r>
            <a:r>
              <a:rPr lang="en-US" dirty="0" smtClean="0"/>
              <a:t>.</a:t>
            </a:r>
          </a:p>
          <a:p>
            <a:pPr lvl="1"/>
            <a:r>
              <a:rPr lang="en-US" dirty="0" smtClean="0"/>
              <a:t>Copy </a:t>
            </a:r>
            <a:r>
              <a:rPr lang="en-US" dirty="0"/>
              <a:t>the Javadoc to an appropriate location</a:t>
            </a:r>
            <a:r>
              <a:rPr lang="en-US" dirty="0" smtClean="0"/>
              <a:t>.</a:t>
            </a:r>
          </a:p>
          <a:p>
            <a:pPr lvl="1"/>
            <a:r>
              <a:rPr lang="en-US" dirty="0" smtClean="0"/>
              <a:t>Create </a:t>
            </a:r>
            <a:r>
              <a:rPr lang="en-US" dirty="0"/>
              <a:t>Web Archives (WARs</a:t>
            </a:r>
            <a:r>
              <a:rPr lang="en-US" dirty="0" smtClean="0"/>
              <a:t>).</a:t>
            </a:r>
          </a:p>
          <a:p>
            <a:pPr lvl="1"/>
            <a:r>
              <a:rPr lang="en-US" dirty="0" smtClean="0"/>
              <a:t>Create </a:t>
            </a:r>
            <a:r>
              <a:rPr lang="en-US" dirty="0"/>
              <a:t>Enterprise Archives (EARs</a:t>
            </a:r>
            <a:r>
              <a:rPr lang="en-US" dirty="0" smtClean="0"/>
              <a:t>).</a:t>
            </a:r>
          </a:p>
          <a:p>
            <a:pPr lvl="1"/>
            <a:r>
              <a:rPr lang="en-US" dirty="0" smtClean="0"/>
              <a:t>Deploy </a:t>
            </a:r>
            <a:r>
              <a:rPr lang="en-US" dirty="0"/>
              <a:t>WARs and WARs to servers (such as Tomcat or </a:t>
            </a:r>
            <a:r>
              <a:rPr lang="en-US" dirty="0" err="1"/>
              <a:t>JBoss</a:t>
            </a:r>
            <a:r>
              <a:rPr lang="en-US" dirty="0"/>
              <a:t>). </a:t>
            </a:r>
            <a:endParaRPr lang="en-US" dirty="0" smtClean="0"/>
          </a:p>
          <a:p>
            <a:pPr lvl="1"/>
            <a:r>
              <a:rPr lang="en-US" dirty="0" smtClean="0"/>
              <a:t>Start </a:t>
            </a:r>
            <a:r>
              <a:rPr lang="en-US" dirty="0"/>
              <a:t>up servers such as Tomcat and </a:t>
            </a:r>
            <a:r>
              <a:rPr lang="en-US" dirty="0" err="1"/>
              <a:t>JBoss</a:t>
            </a:r>
            <a:r>
              <a:rPr lang="en-US" dirty="0"/>
              <a:t>.</a:t>
            </a:r>
          </a:p>
        </p:txBody>
      </p:sp>
    </p:spTree>
    <p:extLst>
      <p:ext uri="{BB962C8B-B14F-4D97-AF65-F5344CB8AC3E}">
        <p14:creationId xmlns:p14="http://schemas.microsoft.com/office/powerpoint/2010/main" val="1883592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8" y="764704"/>
            <a:ext cx="7202761" cy="5400600"/>
          </a:xfrm>
        </p:spPr>
        <p:txBody>
          <a:bodyPr/>
          <a:lstStyle/>
          <a:p>
            <a:r>
              <a:rPr lang="en-US" dirty="0" smtClean="0"/>
              <a:t>ANT is written in </a:t>
            </a:r>
            <a:r>
              <a:rPr lang="en-US" dirty="0"/>
              <a:t>Java and uses XML configuration files to </a:t>
            </a:r>
            <a:r>
              <a:rPr lang="en-US" dirty="0" smtClean="0"/>
              <a:t>control its </a:t>
            </a:r>
            <a:r>
              <a:rPr lang="en-US" dirty="0"/>
              <a:t>build process. </a:t>
            </a:r>
            <a:endParaRPr lang="en-US" dirty="0" smtClean="0"/>
          </a:p>
          <a:p>
            <a:r>
              <a:rPr lang="en-US" dirty="0" smtClean="0"/>
              <a:t>These </a:t>
            </a:r>
            <a:r>
              <a:rPr lang="en-US" dirty="0"/>
              <a:t>build files, called “build.xml” by default, control what ANT does and how it does </a:t>
            </a:r>
            <a:r>
              <a:rPr lang="en-US" dirty="0" smtClean="0"/>
              <a:t>it</a:t>
            </a:r>
          </a:p>
          <a:p>
            <a:r>
              <a:rPr lang="en-US" dirty="0"/>
              <a:t>Each build file contains one project that describes an </a:t>
            </a:r>
            <a:r>
              <a:rPr lang="en-US" dirty="0" smtClean="0"/>
              <a:t>ANT activity </a:t>
            </a:r>
            <a:r>
              <a:rPr lang="en-US" dirty="0"/>
              <a:t>such as the compilation of </a:t>
            </a:r>
            <a:r>
              <a:rPr lang="en-US" dirty="0" smtClean="0"/>
              <a:t>some Java code</a:t>
            </a:r>
          </a:p>
          <a:p>
            <a:r>
              <a:rPr lang="en-US" dirty="0" smtClean="0"/>
              <a:t>ANT build-all </a:t>
            </a:r>
          </a:p>
          <a:p>
            <a:r>
              <a:rPr lang="en-US" dirty="0" smtClean="0"/>
              <a:t>Eclipses</a:t>
            </a:r>
            <a:r>
              <a:rPr lang="en-US" dirty="0"/>
              <a:t>’ ANT support allows ANT processes to be executed from within the Eclipse tool. </a:t>
            </a:r>
            <a:endParaRPr lang="en-US" dirty="0" smtClean="0"/>
          </a:p>
          <a:p>
            <a:r>
              <a:rPr lang="en-US" dirty="0" smtClean="0"/>
              <a:t>This </a:t>
            </a:r>
            <a:r>
              <a:rPr lang="en-US" dirty="0"/>
              <a:t>allows you to create and run ANT build files from the Eclipse Workbench</a:t>
            </a:r>
            <a:r>
              <a:rPr lang="en-US"/>
              <a:t>. </a:t>
            </a:r>
            <a:endParaRPr lang="en-US" smtClean="0"/>
          </a:p>
          <a:p>
            <a:r>
              <a:rPr lang="en-US" smtClean="0"/>
              <a:t>These </a:t>
            </a:r>
            <a:r>
              <a:rPr lang="en-US" dirty="0"/>
              <a:t>ANT build files can operate on resources in the file system as well as resources in the workspace.</a:t>
            </a:r>
            <a:endParaRPr lang="en-US" dirty="0" smtClean="0"/>
          </a:p>
          <a:p>
            <a:endParaRPr lang="en-US" dirty="0" smtClean="0"/>
          </a:p>
          <a:p>
            <a:endParaRPr lang="en-US" dirty="0"/>
          </a:p>
        </p:txBody>
      </p:sp>
    </p:spTree>
    <p:extLst>
      <p:ext uri="{BB962C8B-B14F-4D97-AF65-F5344CB8AC3E}">
        <p14:creationId xmlns:p14="http://schemas.microsoft.com/office/powerpoint/2010/main" val="131143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4A47107-E887-6531-D1E3-40842810395A}"/>
              </a:ext>
            </a:extLst>
          </p:cNvPr>
          <p:cNvSpPr>
            <a:spLocks noGrp="1"/>
          </p:cNvSpPr>
          <p:nvPr>
            <p:ph idx="1"/>
          </p:nvPr>
        </p:nvSpPr>
        <p:spPr>
          <a:xfrm>
            <a:off x="457200" y="404664"/>
            <a:ext cx="8229600" cy="5721499"/>
          </a:xfrm>
        </p:spPr>
        <p:txBody>
          <a:bodyPr>
            <a:normAutofit/>
          </a:bodyPr>
          <a:lstStyle/>
          <a:p>
            <a:r>
              <a:rPr lang="en-US" sz="2400" dirty="0"/>
              <a:t>Agile and RUP (Rational Unified Process) are distinct software development methodologies with unique characteristics and approaches</a:t>
            </a:r>
          </a:p>
          <a:p>
            <a:endParaRPr lang="te-IN" sz="2400" dirty="0"/>
          </a:p>
        </p:txBody>
      </p:sp>
      <p:pic>
        <p:nvPicPr>
          <p:cNvPr id="5" name="Picture 4">
            <a:extLst>
              <a:ext uri="{FF2B5EF4-FFF2-40B4-BE49-F238E27FC236}">
                <a16:creationId xmlns:a16="http://schemas.microsoft.com/office/drawing/2014/main" xmlns="" id="{9551A89C-D681-96B5-E781-197F61BC4453}"/>
              </a:ext>
            </a:extLst>
          </p:cNvPr>
          <p:cNvPicPr>
            <a:picLocks noChangeAspect="1"/>
          </p:cNvPicPr>
          <p:nvPr/>
        </p:nvPicPr>
        <p:blipFill>
          <a:blip r:embed="rId2"/>
          <a:stretch>
            <a:fillRect/>
          </a:stretch>
        </p:blipFill>
        <p:spPr>
          <a:xfrm>
            <a:off x="611560" y="1949374"/>
            <a:ext cx="8075240" cy="4575970"/>
          </a:xfrm>
          <a:prstGeom prst="rect">
            <a:avLst/>
          </a:prstGeom>
        </p:spPr>
      </p:pic>
    </p:spTree>
    <p:extLst>
      <p:ext uri="{BB962C8B-B14F-4D97-AF65-F5344CB8AC3E}">
        <p14:creationId xmlns:p14="http://schemas.microsoft.com/office/powerpoint/2010/main" val="1542973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0EFECAB-C9B3-233E-2CF3-72DA0FDF6CDA}"/>
              </a:ext>
            </a:extLst>
          </p:cNvPr>
          <p:cNvSpPr>
            <a:spLocks noGrp="1"/>
          </p:cNvSpPr>
          <p:nvPr>
            <p:ph idx="1"/>
          </p:nvPr>
        </p:nvSpPr>
        <p:spPr>
          <a:xfrm>
            <a:off x="609598" y="1052736"/>
            <a:ext cx="6482681" cy="4608511"/>
          </a:xfrm>
        </p:spPr>
        <p:txBody>
          <a:bodyPr>
            <a:normAutofit/>
          </a:bodyPr>
          <a:lstStyle/>
          <a:p>
            <a:endParaRPr lang="en-US" b="0" i="0" dirty="0">
              <a:solidFill>
                <a:srgbClr val="111111"/>
              </a:solidFill>
              <a:effectLst/>
              <a:latin typeface="-apple-system"/>
            </a:endParaRPr>
          </a:p>
          <a:p>
            <a:r>
              <a:rPr lang="en-US" sz="2600" b="0" i="0" dirty="0">
                <a:solidFill>
                  <a:srgbClr val="111111"/>
                </a:solidFill>
                <a:effectLst/>
                <a:latin typeface="-apple-system"/>
              </a:rPr>
              <a:t>Agile is best for projects needing </a:t>
            </a:r>
            <a:r>
              <a:rPr lang="en-US" sz="2600" b="1" i="0" dirty="0">
                <a:solidFill>
                  <a:srgbClr val="111111"/>
                </a:solidFill>
                <a:effectLst/>
                <a:latin typeface="-apple-system"/>
              </a:rPr>
              <a:t>rapid adaptation and continuous feedback</a:t>
            </a:r>
            <a:r>
              <a:rPr lang="en-US" sz="2600" b="0" i="0" dirty="0">
                <a:solidFill>
                  <a:srgbClr val="111111"/>
                </a:solidFill>
                <a:effectLst/>
                <a:latin typeface="-apple-system"/>
              </a:rPr>
              <a:t>, while RUP suits </a:t>
            </a:r>
            <a:r>
              <a:rPr lang="en-US" sz="2600" b="1" i="0" dirty="0">
                <a:solidFill>
                  <a:srgbClr val="111111"/>
                </a:solidFill>
                <a:effectLst/>
                <a:latin typeface="-apple-system"/>
              </a:rPr>
              <a:t>projects requiring a structured approach with detailed documentation </a:t>
            </a:r>
            <a:r>
              <a:rPr lang="en-US" sz="2600" b="0" i="0" dirty="0">
                <a:solidFill>
                  <a:srgbClr val="111111"/>
                </a:solidFill>
                <a:effectLst/>
                <a:latin typeface="-apple-system"/>
              </a:rPr>
              <a:t>and predefined phases.</a:t>
            </a:r>
          </a:p>
          <a:p>
            <a:pPr marL="0" indent="0">
              <a:buNone/>
            </a:pPr>
            <a:endParaRPr lang="en-US" sz="2600" b="0" i="0" dirty="0">
              <a:solidFill>
                <a:srgbClr val="111111"/>
              </a:solidFill>
              <a:effectLst/>
              <a:latin typeface="-apple-system"/>
            </a:endParaRPr>
          </a:p>
          <a:p>
            <a:r>
              <a:rPr lang="en-US" sz="2600" b="0" i="0" dirty="0">
                <a:solidFill>
                  <a:srgbClr val="111111"/>
                </a:solidFill>
                <a:effectLst/>
                <a:latin typeface="-apple-system"/>
              </a:rPr>
              <a:t>Both methodologies have their strengths and can be chosen based on the specific needs and goals of the project.</a:t>
            </a:r>
            <a:endParaRPr lang="te-IN" sz="2600" dirty="0"/>
          </a:p>
        </p:txBody>
      </p:sp>
    </p:spTree>
    <p:extLst>
      <p:ext uri="{BB962C8B-B14F-4D97-AF65-F5344CB8AC3E}">
        <p14:creationId xmlns:p14="http://schemas.microsoft.com/office/powerpoint/2010/main" val="273593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63" y="620688"/>
            <a:ext cx="8229600" cy="922114"/>
          </a:xfrm>
        </p:spPr>
        <p:txBody>
          <a:bodyPr/>
          <a:lstStyle/>
          <a:p>
            <a:r>
              <a:rPr lang="en-IN" dirty="0"/>
              <a:t>Agile modelling and RUP</a:t>
            </a:r>
            <a:endParaRPr lang="en-US" dirty="0"/>
          </a:p>
        </p:txBody>
      </p:sp>
      <p:sp>
        <p:nvSpPr>
          <p:cNvPr id="3" name="Content Placeholder 2"/>
          <p:cNvSpPr>
            <a:spLocks noGrp="1"/>
          </p:cNvSpPr>
          <p:nvPr>
            <p:ph idx="1"/>
          </p:nvPr>
        </p:nvSpPr>
        <p:spPr>
          <a:xfrm>
            <a:off x="457200" y="1916832"/>
            <a:ext cx="8229600" cy="4209331"/>
          </a:xfrm>
        </p:spPr>
        <p:txBody>
          <a:bodyPr/>
          <a:lstStyle/>
          <a:p>
            <a:r>
              <a:rPr lang="en-US" dirty="0"/>
              <a:t>The Rational Unified Process is a framework for handling  the whole lifecycle of a software development project.</a:t>
            </a:r>
          </a:p>
          <a:p>
            <a:r>
              <a:rPr lang="en-US" dirty="0"/>
              <a:t>It is called a process because its primary aim is to define: </a:t>
            </a:r>
          </a:p>
          <a:p>
            <a:pPr lvl="1"/>
            <a:r>
              <a:rPr lang="en-US" dirty="0"/>
              <a:t>Who is doing what? </a:t>
            </a:r>
          </a:p>
          <a:p>
            <a:pPr lvl="1"/>
            <a:r>
              <a:rPr lang="en-US" dirty="0"/>
              <a:t>When they do it? </a:t>
            </a:r>
          </a:p>
          <a:p>
            <a:pPr lvl="1"/>
            <a:r>
              <a:rPr lang="en-US" dirty="0"/>
              <a:t>How to reach a certain goal (i.e. each activity)? </a:t>
            </a:r>
          </a:p>
          <a:p>
            <a:pPr lvl="1"/>
            <a:r>
              <a:rPr lang="en-US" dirty="0"/>
              <a:t>The inputs and outputs of each activity.</a:t>
            </a:r>
          </a:p>
        </p:txBody>
      </p:sp>
    </p:spTree>
    <p:extLst>
      <p:ext uri="{BB962C8B-B14F-4D97-AF65-F5344CB8AC3E}">
        <p14:creationId xmlns:p14="http://schemas.microsoft.com/office/powerpoint/2010/main" val="373415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45FE4EB-4DA4-B0D4-A561-003EBA3FA37A}"/>
              </a:ext>
            </a:extLst>
          </p:cNvPr>
          <p:cNvSpPr>
            <a:spLocks noGrp="1"/>
          </p:cNvSpPr>
          <p:nvPr>
            <p:ph idx="1"/>
          </p:nvPr>
        </p:nvSpPr>
        <p:spPr>
          <a:xfrm>
            <a:off x="457200" y="1412776"/>
            <a:ext cx="7427168" cy="4713387"/>
          </a:xfrm>
        </p:spPr>
        <p:txBody>
          <a:bodyPr>
            <a:normAutofit/>
          </a:bodyPr>
          <a:lstStyle/>
          <a:p>
            <a:r>
              <a:rPr lang="en-US" sz="2800" dirty="0"/>
              <a:t>There are </a:t>
            </a:r>
            <a:r>
              <a:rPr lang="en-US" sz="2800" b="1" dirty="0"/>
              <a:t>four key elements </a:t>
            </a:r>
            <a:r>
              <a:rPr lang="en-US" sz="2800" dirty="0"/>
              <a:t>to the philosophy behind the Unified Process. These four elements are:  </a:t>
            </a:r>
          </a:p>
          <a:p>
            <a:pPr lvl="1"/>
            <a:r>
              <a:rPr lang="en-US" sz="2400" dirty="0"/>
              <a:t>Iterative and incremental</a:t>
            </a:r>
          </a:p>
          <a:p>
            <a:pPr lvl="1"/>
            <a:r>
              <a:rPr lang="en-US" sz="2400" dirty="0"/>
              <a:t> Use-case driven</a:t>
            </a:r>
          </a:p>
          <a:p>
            <a:pPr lvl="1"/>
            <a:r>
              <a:rPr lang="en-US" sz="2400" dirty="0"/>
              <a:t> Architecture-centric</a:t>
            </a:r>
          </a:p>
          <a:p>
            <a:pPr lvl="1"/>
            <a:r>
              <a:rPr lang="en-US" sz="2400" dirty="0"/>
              <a:t> Acknowledges risk</a:t>
            </a:r>
            <a:endParaRPr lang="te-IN" sz="2400" dirty="0"/>
          </a:p>
        </p:txBody>
      </p:sp>
    </p:spTree>
    <p:extLst>
      <p:ext uri="{BB962C8B-B14F-4D97-AF65-F5344CB8AC3E}">
        <p14:creationId xmlns:p14="http://schemas.microsoft.com/office/powerpoint/2010/main" val="348387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961DDD-5B8A-1C46-EECD-AE2B1B31E5BF}"/>
              </a:ext>
            </a:extLst>
          </p:cNvPr>
          <p:cNvSpPr>
            <a:spLocks noGrp="1"/>
          </p:cNvSpPr>
          <p:nvPr>
            <p:ph idx="1"/>
          </p:nvPr>
        </p:nvSpPr>
        <p:spPr>
          <a:xfrm>
            <a:off x="457200" y="404664"/>
            <a:ext cx="8229600" cy="5721499"/>
          </a:xfrm>
        </p:spPr>
        <p:txBody>
          <a:bodyPr/>
          <a:lstStyle/>
          <a:p>
            <a:endParaRPr lang="en-US" dirty="0"/>
          </a:p>
          <a:p>
            <a:pPr marL="0" indent="0">
              <a:buNone/>
            </a:pPr>
            <a:r>
              <a:rPr lang="en-US" sz="2800" b="1" dirty="0"/>
              <a:t>Iterative and incremental</a:t>
            </a:r>
          </a:p>
          <a:p>
            <a:endParaRPr lang="en-US" sz="2800" dirty="0"/>
          </a:p>
          <a:p>
            <a:r>
              <a:rPr lang="en-US" sz="2800" dirty="0"/>
              <a:t>Essentially, the following holds with the iterative approach in the Unified Process:  </a:t>
            </a:r>
          </a:p>
          <a:p>
            <a:pPr lvl="1"/>
            <a:r>
              <a:rPr lang="en-US" sz="2400" dirty="0"/>
              <a:t>You plan a little. </a:t>
            </a:r>
          </a:p>
          <a:p>
            <a:pPr lvl="1"/>
            <a:r>
              <a:rPr lang="en-US" sz="2400" dirty="0"/>
              <a:t> You specify, design and implement a little. </a:t>
            </a:r>
          </a:p>
          <a:p>
            <a:pPr lvl="1"/>
            <a:r>
              <a:rPr lang="en-US" sz="2400" dirty="0"/>
              <a:t> You integrate, test and run.</a:t>
            </a:r>
          </a:p>
          <a:p>
            <a:pPr lvl="1"/>
            <a:r>
              <a:rPr lang="en-US" sz="2400" dirty="0"/>
              <a:t>  You obtain feedback before the next iteration.</a:t>
            </a:r>
            <a:endParaRPr lang="te-IN" sz="2400" dirty="0"/>
          </a:p>
        </p:txBody>
      </p:sp>
    </p:spTree>
    <p:extLst>
      <p:ext uri="{BB962C8B-B14F-4D97-AF65-F5344CB8AC3E}">
        <p14:creationId xmlns:p14="http://schemas.microsoft.com/office/powerpoint/2010/main" val="292139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17E368-035F-0DAA-95B5-7CCEDA5C9016}"/>
              </a:ext>
            </a:extLst>
          </p:cNvPr>
          <p:cNvSpPr>
            <a:spLocks noGrp="1"/>
          </p:cNvSpPr>
          <p:nvPr>
            <p:ph type="title"/>
          </p:nvPr>
        </p:nvSpPr>
        <p:spPr>
          <a:xfrm>
            <a:off x="609599" y="609600"/>
            <a:ext cx="6347713" cy="803176"/>
          </a:xfrm>
        </p:spPr>
        <p:txBody>
          <a:bodyPr/>
          <a:lstStyle/>
          <a:p>
            <a:r>
              <a:rPr lang="en-IN" dirty="0"/>
              <a:t>Lifecycle Phases of RUP</a:t>
            </a:r>
            <a:endParaRPr lang="te-IN" dirty="0"/>
          </a:p>
        </p:txBody>
      </p:sp>
      <p:sp>
        <p:nvSpPr>
          <p:cNvPr id="3" name="Content Placeholder 2">
            <a:extLst>
              <a:ext uri="{FF2B5EF4-FFF2-40B4-BE49-F238E27FC236}">
                <a16:creationId xmlns:a16="http://schemas.microsoft.com/office/drawing/2014/main" xmlns="" id="{607C860A-F3A9-065C-1A97-EF9530ECD57D}"/>
              </a:ext>
            </a:extLst>
          </p:cNvPr>
          <p:cNvSpPr>
            <a:spLocks noGrp="1"/>
          </p:cNvSpPr>
          <p:nvPr>
            <p:ph idx="1"/>
          </p:nvPr>
        </p:nvSpPr>
        <p:spPr>
          <a:xfrm>
            <a:off x="609598" y="1412776"/>
            <a:ext cx="7130753" cy="5184576"/>
          </a:xfrm>
        </p:spPr>
        <p:txBody>
          <a:bodyPr>
            <a:normAutofit lnSpcReduction="10000"/>
          </a:bodyPr>
          <a:lstStyle/>
          <a:p>
            <a:r>
              <a:rPr lang="en-US" sz="2400" dirty="0"/>
              <a:t>The four phases and their roles are outlined below.</a:t>
            </a:r>
          </a:p>
          <a:p>
            <a:r>
              <a:rPr lang="en-US" sz="2400" dirty="0"/>
              <a:t>Inception. </a:t>
            </a:r>
          </a:p>
          <a:p>
            <a:pPr lvl="1"/>
            <a:r>
              <a:rPr lang="en-US" sz="2000" dirty="0"/>
              <a:t>This phase defines the </a:t>
            </a:r>
            <a:r>
              <a:rPr lang="en-US" sz="2000" b="1" dirty="0"/>
              <a:t>scope </a:t>
            </a:r>
            <a:r>
              <a:rPr lang="en-US" sz="2000" dirty="0"/>
              <a:t>of the project and </a:t>
            </a:r>
            <a:r>
              <a:rPr lang="en-US" sz="2000" b="1" dirty="0"/>
              <a:t>develops the business case for the system</a:t>
            </a:r>
            <a:r>
              <a:rPr lang="en-US" sz="2000" dirty="0"/>
              <a:t>.</a:t>
            </a:r>
          </a:p>
          <a:p>
            <a:pPr lvl="1"/>
            <a:r>
              <a:rPr lang="en-US" sz="2000" dirty="0"/>
              <a:t> It also establishes the </a:t>
            </a:r>
            <a:r>
              <a:rPr lang="en-US" sz="2000" b="1" dirty="0"/>
              <a:t>feasibility of the system to be built</a:t>
            </a:r>
            <a:r>
              <a:rPr lang="en-US" sz="2000" dirty="0"/>
              <a:t>. Various prototypes may be developed during this phase to ensure the feasibility of the proposal</a:t>
            </a:r>
          </a:p>
          <a:p>
            <a:r>
              <a:rPr lang="en-US" sz="2400" dirty="0"/>
              <a:t>Elaboration.</a:t>
            </a:r>
          </a:p>
          <a:p>
            <a:pPr lvl="1"/>
            <a:r>
              <a:rPr lang="en-US" sz="2000" dirty="0"/>
              <a:t> This phase captures the </a:t>
            </a:r>
            <a:r>
              <a:rPr lang="en-US" sz="2000" b="1" dirty="0"/>
              <a:t>functional requirements </a:t>
            </a:r>
            <a:r>
              <a:rPr lang="en-US" sz="2000" dirty="0"/>
              <a:t>of the system. </a:t>
            </a:r>
          </a:p>
          <a:p>
            <a:pPr lvl="1"/>
            <a:r>
              <a:rPr lang="en-US" sz="2000" dirty="0"/>
              <a:t>The other primary task for this phase is the creation of the </a:t>
            </a:r>
            <a:r>
              <a:rPr lang="en-US" sz="2000" b="1" dirty="0"/>
              <a:t>architecture</a:t>
            </a:r>
            <a:r>
              <a:rPr lang="en-US" sz="2000" dirty="0"/>
              <a:t> to be used throughout the remainder of the Unified Process. </a:t>
            </a:r>
          </a:p>
        </p:txBody>
      </p:sp>
    </p:spTree>
    <p:extLst>
      <p:ext uri="{BB962C8B-B14F-4D97-AF65-F5344CB8AC3E}">
        <p14:creationId xmlns:p14="http://schemas.microsoft.com/office/powerpoint/2010/main" val="34139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7EB1AF0-6C7A-AA77-C815-8256D4229405}"/>
              </a:ext>
            </a:extLst>
          </p:cNvPr>
          <p:cNvSpPr>
            <a:spLocks noGrp="1"/>
          </p:cNvSpPr>
          <p:nvPr>
            <p:ph idx="1"/>
          </p:nvPr>
        </p:nvSpPr>
        <p:spPr>
          <a:xfrm>
            <a:off x="539552" y="1124744"/>
            <a:ext cx="6347714" cy="3880773"/>
          </a:xfrm>
        </p:spPr>
        <p:txBody>
          <a:bodyPr/>
          <a:lstStyle/>
          <a:p>
            <a:endParaRPr lang="en-US" dirty="0"/>
          </a:p>
          <a:p>
            <a:r>
              <a:rPr lang="en-US" dirty="0"/>
              <a:t>Construction. This phase concentrates on completing the analysis of the system, performing the majority of the design and the implementation of the system. That is, it essentially builds the product.</a:t>
            </a:r>
          </a:p>
          <a:p>
            <a:pPr marL="0" indent="0">
              <a:buNone/>
            </a:pPr>
            <a:r>
              <a:rPr lang="en-US" dirty="0"/>
              <a:t> </a:t>
            </a:r>
          </a:p>
          <a:p>
            <a:r>
              <a:rPr lang="en-US" dirty="0"/>
              <a:t>Transition. The transition phase moves the system into the users environment. This involves activities such as deploying the system and maintaining it.</a:t>
            </a:r>
            <a:endParaRPr lang="te-IN" dirty="0"/>
          </a:p>
          <a:p>
            <a:endParaRPr lang="te-IN" dirty="0"/>
          </a:p>
        </p:txBody>
      </p:sp>
    </p:spTree>
    <p:extLst>
      <p:ext uri="{BB962C8B-B14F-4D97-AF65-F5344CB8AC3E}">
        <p14:creationId xmlns:p14="http://schemas.microsoft.com/office/powerpoint/2010/main" val="51918452"/>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512</TotalTime>
  <Words>2172</Words>
  <Application>Microsoft Office PowerPoint</Application>
  <PresentationFormat>On-screen Show (4:3)</PresentationFormat>
  <Paragraphs>199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UNIT–V</vt:lpstr>
      <vt:lpstr> </vt:lpstr>
      <vt:lpstr>PowerPoint Presentation</vt:lpstr>
      <vt:lpstr>PowerPoint Presentation</vt:lpstr>
      <vt:lpstr>Agile modelling and RUP</vt:lpstr>
      <vt:lpstr>PowerPoint Presentation</vt:lpstr>
      <vt:lpstr>PowerPoint Presentation</vt:lpstr>
      <vt:lpstr>Lifecycle Phases of RUP</vt:lpstr>
      <vt:lpstr>PowerPoint Presentation</vt:lpstr>
      <vt:lpstr>FDD and RUP</vt:lpstr>
      <vt:lpstr>Agile Methods and Prince2</vt:lpstr>
      <vt:lpstr>PowerPoint Presentation</vt:lpstr>
      <vt:lpstr>Tools to help with agile development</vt:lpstr>
      <vt:lpstr>PowerPoint Presentation</vt:lpstr>
      <vt:lpstr>Eclipse: An agile IDE </vt:lpstr>
      <vt:lpstr>PowerPoint Presentation</vt:lpstr>
      <vt:lpstr>Obstacles to Agile Software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Building Applications with ANT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dc:title>
  <dc:creator>MRUH</dc:creator>
  <cp:lastModifiedBy>MRUH</cp:lastModifiedBy>
  <cp:revision>102</cp:revision>
  <dcterms:created xsi:type="dcterms:W3CDTF">2024-10-29T08:47:11Z</dcterms:created>
  <dcterms:modified xsi:type="dcterms:W3CDTF">2024-11-06T04:35:43Z</dcterms:modified>
</cp:coreProperties>
</file>