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3" r:id="rId6"/>
    <p:sldId id="260" r:id="rId7"/>
    <p:sldId id="264" r:id="rId8"/>
    <p:sldId id="266" r:id="rId9"/>
    <p:sldId id="265" r:id="rId10"/>
    <p:sldId id="267" r:id="rId11"/>
    <p:sldId id="261" r:id="rId12"/>
    <p:sldId id="271" r:id="rId13"/>
    <p:sldId id="272" r:id="rId14"/>
    <p:sldId id="273" r:id="rId15"/>
    <p:sldId id="274" r:id="rId16"/>
    <p:sldId id="275" r:id="rId17"/>
    <p:sldId id="276" r:id="rId18"/>
    <p:sldId id="277" r:id="rId19"/>
    <p:sldId id="269" r:id="rId20"/>
    <p:sldId id="278" r:id="rId21"/>
    <p:sldId id="279" r:id="rId22"/>
    <p:sldId id="270" r:id="rId23"/>
    <p:sldId id="284" r:id="rId24"/>
    <p:sldId id="283" r:id="rId25"/>
    <p:sldId id="290" r:id="rId26"/>
    <p:sldId id="291" r:id="rId27"/>
    <p:sldId id="294" r:id="rId28"/>
    <p:sldId id="292" r:id="rId29"/>
    <p:sldId id="281" r:id="rId30"/>
    <p:sldId id="282" r:id="rId31"/>
    <p:sldId id="280" r:id="rId32"/>
    <p:sldId id="268" r:id="rId33"/>
    <p:sldId id="287" r:id="rId34"/>
    <p:sldId id="288" r:id="rId35"/>
    <p:sldId id="289"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65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27BFC73-6BC3-4DCE-A6A6-B6BC9776E4BE}" type="datetimeFigureOut">
              <a:rPr lang="en-US" smtClean="0"/>
              <a:t>10/29/2024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40EA77-51FF-42D1-A029-B844D7CD60FE}"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7BFC73-6BC3-4DCE-A6A6-B6BC9776E4BE}"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40EA77-51FF-42D1-A029-B844D7CD60F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A440EA77-51FF-42D1-A029-B844D7CD60FE}"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27BFC73-6BC3-4DCE-A6A6-B6BC9776E4BE}"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127BFC73-6BC3-4DCE-A6A6-B6BC9776E4BE}"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A440EA77-51FF-42D1-A029-B844D7CD60FE}"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27BFC73-6BC3-4DCE-A6A6-B6BC9776E4BE}" type="datetimeFigureOut">
              <a:rPr lang="en-US" smtClean="0"/>
              <a:t>10/29/2024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440EA77-51FF-42D1-A029-B844D7CD60FE}"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127BFC73-6BC3-4DCE-A6A6-B6BC9776E4BE}" type="datetimeFigureOut">
              <a:rPr lang="en-US" smtClean="0"/>
              <a:t>10/29/2024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40EA77-51FF-42D1-A029-B844D7CD60FE}"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27BFC73-6BC3-4DCE-A6A6-B6BC9776E4BE}" type="datetimeFigureOut">
              <a:rPr lang="en-US" smtClean="0"/>
              <a:t>10/29/2024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A440EA77-51FF-42D1-A029-B844D7CD60FE}"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27BFC73-6BC3-4DCE-A6A6-B6BC9776E4BE}" type="datetimeFigureOut">
              <a:rPr lang="en-US" smtClean="0"/>
              <a:t>10/29/2024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A440EA77-51FF-42D1-A029-B844D7CD60F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27BFC73-6BC3-4DCE-A6A6-B6BC9776E4BE}" type="datetimeFigureOut">
              <a:rPr lang="en-US" smtClean="0"/>
              <a:t>10/29/2024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A440EA77-51FF-42D1-A029-B844D7CD60F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440EA77-51FF-42D1-A029-B844D7CD60FE}"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27BFC73-6BC3-4DCE-A6A6-B6BC9776E4BE}" type="datetimeFigureOut">
              <a:rPr lang="en-US" smtClean="0"/>
              <a:t>10/29/2024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A440EA77-51FF-42D1-A029-B844D7CD60FE}"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27BFC73-6BC3-4DCE-A6A6-B6BC9776E4BE}" type="datetimeFigureOut">
              <a:rPr lang="en-US" smtClean="0"/>
              <a:t>10/29/2024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27BFC73-6BC3-4DCE-A6A6-B6BC9776E4BE}" type="datetimeFigureOut">
              <a:rPr lang="en-US" smtClean="0"/>
              <a:t>10/29/2024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440EA77-51FF-42D1-A029-B844D7CD60FE}"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agilemodeling.com/essays/agileModelingXP.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2800" dirty="0"/>
              <a:t>Agile Modelling and XP</a:t>
            </a:r>
            <a:endParaRPr lang="en-US" sz="2800" dirty="0"/>
          </a:p>
        </p:txBody>
      </p:sp>
      <p:sp>
        <p:nvSpPr>
          <p:cNvPr id="2" name="Title 1"/>
          <p:cNvSpPr>
            <a:spLocks noGrp="1"/>
          </p:cNvSpPr>
          <p:nvPr>
            <p:ph type="ctrTitle"/>
          </p:nvPr>
        </p:nvSpPr>
        <p:spPr/>
        <p:txBody>
          <a:bodyPr/>
          <a:lstStyle/>
          <a:p>
            <a:r>
              <a:rPr lang="en-US" dirty="0"/>
              <a:t>Unit - III</a:t>
            </a:r>
          </a:p>
        </p:txBody>
      </p:sp>
    </p:spTree>
    <p:extLst>
      <p:ext uri="{BB962C8B-B14F-4D97-AF65-F5344CB8AC3E}">
        <p14:creationId xmlns:p14="http://schemas.microsoft.com/office/powerpoint/2010/main" val="1503035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91EA3A-1EEB-A092-65DD-76B41D0788F3}"/>
              </a:ext>
            </a:extLst>
          </p:cNvPr>
          <p:cNvSpPr>
            <a:spLocks noGrp="1"/>
          </p:cNvSpPr>
          <p:nvPr>
            <p:ph type="title"/>
          </p:nvPr>
        </p:nvSpPr>
        <p:spPr/>
        <p:txBody>
          <a:bodyPr/>
          <a:lstStyle/>
          <a:p>
            <a:pPr algn="l"/>
            <a:r>
              <a:rPr lang="en-IN" dirty="0"/>
              <a:t>Common practices</a:t>
            </a:r>
            <a:endParaRPr lang="te-IN" dirty="0"/>
          </a:p>
        </p:txBody>
      </p:sp>
      <p:sp>
        <p:nvSpPr>
          <p:cNvPr id="3" name="Content Placeholder 2">
            <a:extLst>
              <a:ext uri="{FF2B5EF4-FFF2-40B4-BE49-F238E27FC236}">
                <a16:creationId xmlns="" xmlns:a16="http://schemas.microsoft.com/office/drawing/2014/main" id="{82D17022-F697-7682-E5AB-271CFEE2096C}"/>
              </a:ext>
            </a:extLst>
          </p:cNvPr>
          <p:cNvSpPr>
            <a:spLocks noGrp="1"/>
          </p:cNvSpPr>
          <p:nvPr>
            <p:ph sz="quarter" idx="1"/>
          </p:nvPr>
        </p:nvSpPr>
        <p:spPr/>
        <p:txBody>
          <a:bodyPr/>
          <a:lstStyle/>
          <a:p>
            <a:r>
              <a:rPr lang="en-US" dirty="0"/>
              <a:t>Agile Modelling also encourages modelers to work in “small increments” that is similar to XP’s practice of defining a single test, implementing what is needed for that test, before continuing with the next test.</a:t>
            </a:r>
          </a:p>
          <a:p>
            <a:endParaRPr lang="en-US" dirty="0"/>
          </a:p>
          <a:p>
            <a:r>
              <a:rPr lang="en-US" dirty="0"/>
              <a:t>Finally, one way of validating models created in Agile Modelling is to prove those models by implementing them. This is similar to requiring code to pass an individual test before continuing.</a:t>
            </a:r>
            <a:endParaRPr lang="te-IN" dirty="0"/>
          </a:p>
        </p:txBody>
      </p:sp>
    </p:spTree>
    <p:extLst>
      <p:ext uri="{BB962C8B-B14F-4D97-AF65-F5344CB8AC3E}">
        <p14:creationId xmlns:p14="http://schemas.microsoft.com/office/powerpoint/2010/main" val="377482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Modelling specific practices</a:t>
            </a:r>
            <a:endParaRPr lang="en-US" dirty="0"/>
          </a:p>
        </p:txBody>
      </p:sp>
      <p:sp>
        <p:nvSpPr>
          <p:cNvPr id="3" name="Content Placeholder 2"/>
          <p:cNvSpPr>
            <a:spLocks noGrp="1"/>
          </p:cNvSpPr>
          <p:nvPr>
            <p:ph sz="quarter" idx="1"/>
          </p:nvPr>
        </p:nvSpPr>
        <p:spPr/>
        <p:txBody>
          <a:bodyPr>
            <a:normAutofit/>
          </a:bodyPr>
          <a:lstStyle/>
          <a:p>
            <a:r>
              <a:rPr lang="en-US" dirty="0"/>
              <a:t>There are some Agile Modelling practices that may, appear to have no place within XP at all. These practices are</a:t>
            </a:r>
          </a:p>
          <a:p>
            <a:endParaRPr lang="en-US" dirty="0"/>
          </a:p>
          <a:p>
            <a:pPr lvl="1"/>
            <a:r>
              <a:rPr lang="en-US" dirty="0"/>
              <a:t>Model with a purpose</a:t>
            </a:r>
          </a:p>
          <a:p>
            <a:pPr lvl="1"/>
            <a:r>
              <a:rPr lang="en-US" dirty="0"/>
              <a:t>Using multiple models </a:t>
            </a:r>
          </a:p>
          <a:p>
            <a:pPr lvl="1"/>
            <a:r>
              <a:rPr lang="en-US" dirty="0"/>
              <a:t>Know your models.</a:t>
            </a:r>
          </a:p>
          <a:p>
            <a:pPr marL="0" indent="0">
              <a:buNone/>
            </a:pPr>
            <a:endParaRPr lang="en-US" dirty="0"/>
          </a:p>
          <a:p>
            <a:pPr lvl="1"/>
            <a:endParaRPr lang="en-US" dirty="0"/>
          </a:p>
          <a:p>
            <a:pPr lvl="1"/>
            <a:endParaRPr lang="en-US" dirty="0"/>
          </a:p>
        </p:txBody>
      </p:sp>
    </p:spTree>
    <p:extLst>
      <p:ext uri="{BB962C8B-B14F-4D97-AF65-F5344CB8AC3E}">
        <p14:creationId xmlns:p14="http://schemas.microsoft.com/office/powerpoint/2010/main" val="314832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Modelling specific practices</a:t>
            </a:r>
            <a:endParaRPr lang="en-US" dirty="0"/>
          </a:p>
        </p:txBody>
      </p:sp>
      <p:sp>
        <p:nvSpPr>
          <p:cNvPr id="3" name="Content Placeholder 2"/>
          <p:cNvSpPr>
            <a:spLocks noGrp="1"/>
          </p:cNvSpPr>
          <p:nvPr>
            <p:ph sz="quarter" idx="1"/>
          </p:nvPr>
        </p:nvSpPr>
        <p:spPr/>
        <p:txBody>
          <a:bodyPr>
            <a:normAutofit/>
          </a:bodyPr>
          <a:lstStyle/>
          <a:p>
            <a:r>
              <a:rPr lang="en-US" dirty="0"/>
              <a:t>Model with a Purpose – </a:t>
            </a:r>
          </a:p>
          <a:p>
            <a:pPr lvl="1"/>
            <a:r>
              <a:rPr lang="en-US" dirty="0"/>
              <a:t>Model to understand the software – </a:t>
            </a:r>
          </a:p>
          <a:p>
            <a:pPr lvl="2"/>
            <a:r>
              <a:rPr lang="en-US" dirty="0"/>
              <a:t>This is relevant because, before you refactor or extend your code you must understand it.</a:t>
            </a:r>
          </a:p>
          <a:p>
            <a:pPr lvl="2"/>
            <a:r>
              <a:rPr lang="en-US" dirty="0"/>
              <a:t>It may require reviewing how the instances of the classes are created, interacted and are discarded.</a:t>
            </a:r>
          </a:p>
          <a:p>
            <a:pPr lvl="2"/>
            <a:r>
              <a:rPr lang="en-US" dirty="0"/>
              <a:t>It is easier to use diagrams and pictures than by purely examining the source code.</a:t>
            </a:r>
          </a:p>
          <a:p>
            <a:pPr lvl="2"/>
            <a:r>
              <a:rPr lang="en-US" dirty="0"/>
              <a:t>For example, when looking at part of the implementation of the tool developed by a colleague, I need to become familiar with the structure of the main tool.</a:t>
            </a:r>
          </a:p>
          <a:p>
            <a:pPr lvl="2"/>
            <a:r>
              <a:rPr lang="en-US" dirty="0"/>
              <a:t>Not all the time but in some cases we need to take help of software to find out the structure of the code.</a:t>
            </a:r>
          </a:p>
          <a:p>
            <a:pPr lvl="2"/>
            <a:endParaRPr lang="en-US" dirty="0"/>
          </a:p>
          <a:p>
            <a:endParaRPr lang="en-US" dirty="0"/>
          </a:p>
        </p:txBody>
      </p:sp>
    </p:spTree>
    <p:extLst>
      <p:ext uri="{BB962C8B-B14F-4D97-AF65-F5344CB8AC3E}">
        <p14:creationId xmlns:p14="http://schemas.microsoft.com/office/powerpoint/2010/main" val="1296437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Modelling specific practices</a:t>
            </a:r>
            <a:endParaRPr lang="en-US" dirty="0"/>
          </a:p>
        </p:txBody>
      </p:sp>
      <p:sp>
        <p:nvSpPr>
          <p:cNvPr id="3" name="Content Placeholder 2"/>
          <p:cNvSpPr>
            <a:spLocks noGrp="1"/>
          </p:cNvSpPr>
          <p:nvPr>
            <p:ph sz="quarter" idx="1"/>
          </p:nvPr>
        </p:nvSpPr>
        <p:spPr/>
        <p:txBody>
          <a:bodyPr>
            <a:normAutofit fontScale="85000" lnSpcReduction="10000"/>
          </a:bodyPr>
          <a:lstStyle/>
          <a:p>
            <a:pPr marL="274320" lvl="2" indent="0">
              <a:buClr>
                <a:schemeClr val="accent1"/>
              </a:buClr>
              <a:buSzPct val="85000"/>
              <a:buNone/>
            </a:pPr>
            <a:endParaRPr lang="en-US" dirty="0"/>
          </a:p>
          <a:p>
            <a:pPr lvl="1"/>
            <a:r>
              <a:rPr lang="en-US" dirty="0"/>
              <a:t>Model to communicate</a:t>
            </a:r>
          </a:p>
          <a:p>
            <a:pPr lvl="2"/>
            <a:r>
              <a:rPr lang="en-US" dirty="0"/>
              <a:t>Source code is the end result that we all are trying to produce, However, it is not the best way to explain your ideas to one or more other people</a:t>
            </a:r>
          </a:p>
          <a:p>
            <a:pPr lvl="2"/>
            <a:r>
              <a:rPr lang="en-US" dirty="0"/>
              <a:t>Within XP, if a new piece of code is to be implemented, a programmer may call a quick “stand-up” meeting to run through their ideas with their pair-programming partner</a:t>
            </a:r>
          </a:p>
          <a:p>
            <a:pPr lvl="2"/>
            <a:r>
              <a:rPr lang="en-US" dirty="0"/>
              <a:t>At such a meeting, models may well be the best form of communication. Of course, this does not necessarily imply the use of a modelling tool. It may involve white boards, post-it notes, index cards, etc. </a:t>
            </a:r>
            <a:r>
              <a:rPr lang="en-US"/>
              <a:t>But then, that is exactly what Agile Modelling encourages you to use</a:t>
            </a:r>
            <a:endParaRPr lang="en-US" dirty="0"/>
          </a:p>
          <a:p>
            <a:pPr lvl="2"/>
            <a:endParaRPr lang="en-US" dirty="0"/>
          </a:p>
          <a:p>
            <a:pPr marL="274320" lvl="2" indent="0">
              <a:buClr>
                <a:schemeClr val="accent1"/>
              </a:buClr>
              <a:buSzPct val="85000"/>
              <a:buNone/>
            </a:pPr>
            <a:endParaRPr lang="en-US" dirty="0"/>
          </a:p>
          <a:p>
            <a:pPr marL="274320" lvl="2" indent="-274320">
              <a:buClr>
                <a:schemeClr val="accent1"/>
              </a:buClr>
              <a:buSzPct val="85000"/>
              <a:buFont typeface="Wingdings 2"/>
              <a:buChar char=""/>
            </a:pPr>
            <a:r>
              <a:rPr lang="en-US" dirty="0"/>
              <a:t>The key to both of these issues: “Model to understand” and “Model to communicate,” is the need for a “valid purpose.” Stating that XP does not explicitly include modelling is not a valid reason for not to do modelling. Even in XP, there can be “valid reasons” to model</a:t>
            </a:r>
          </a:p>
          <a:p>
            <a:pPr marL="617220" lvl="2" indent="-342900">
              <a:buClr>
                <a:schemeClr val="accent1"/>
              </a:buClr>
              <a:buSzPct val="85000"/>
              <a:buFont typeface="Wingdings" panose="05000000000000000000" pitchFamily="2" charset="2"/>
              <a:buChar char="v"/>
            </a:pPr>
            <a:endParaRPr lang="en-US" dirty="0"/>
          </a:p>
          <a:p>
            <a:endParaRPr lang="en-US" dirty="0"/>
          </a:p>
        </p:txBody>
      </p:sp>
    </p:spTree>
    <p:extLst>
      <p:ext uri="{BB962C8B-B14F-4D97-AF65-F5344CB8AC3E}">
        <p14:creationId xmlns:p14="http://schemas.microsoft.com/office/powerpoint/2010/main" val="196377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Modelling specific practices</a:t>
            </a:r>
            <a:endParaRPr lang="en-US" dirty="0"/>
          </a:p>
        </p:txBody>
      </p:sp>
      <p:sp>
        <p:nvSpPr>
          <p:cNvPr id="3" name="Content Placeholder 2"/>
          <p:cNvSpPr>
            <a:spLocks noGrp="1"/>
          </p:cNvSpPr>
          <p:nvPr>
            <p:ph sz="quarter" idx="1"/>
          </p:nvPr>
        </p:nvSpPr>
        <p:spPr/>
        <p:txBody>
          <a:bodyPr/>
          <a:lstStyle/>
          <a:p>
            <a:pPr marL="274320" lvl="1">
              <a:buClr>
                <a:schemeClr val="accent1"/>
              </a:buClr>
              <a:buSzPct val="85000"/>
              <a:buFont typeface="Wingdings 2"/>
              <a:buChar char=""/>
            </a:pPr>
            <a:r>
              <a:rPr lang="en-US" sz="2700" dirty="0">
                <a:solidFill>
                  <a:schemeClr val="tx1"/>
                </a:solidFill>
              </a:rPr>
              <a:t>Using multiple models </a:t>
            </a:r>
          </a:p>
          <a:p>
            <a:pPr marL="777240" lvl="2" indent="-457200">
              <a:buClr>
                <a:schemeClr val="accent1"/>
              </a:buClr>
              <a:buSzPct val="85000"/>
              <a:buFont typeface="Courier New" panose="02070309020205020404" pitchFamily="49" charset="0"/>
              <a:buChar char="o"/>
            </a:pPr>
            <a:r>
              <a:rPr lang="en-US" sz="2400" dirty="0"/>
              <a:t>If you wish to fully understand your application, then you may well need to consider a class diagram (for the system structure), a sequence diagram (for its behavior), a data diagram (for the database representation), etc. </a:t>
            </a:r>
          </a:p>
          <a:p>
            <a:pPr marL="777240" lvl="2" indent="-457200">
              <a:buClr>
                <a:schemeClr val="accent1"/>
              </a:buClr>
              <a:buSzPct val="85000"/>
              <a:buFont typeface="Courier New" panose="02070309020205020404" pitchFamily="49" charset="0"/>
              <a:buChar char="o"/>
            </a:pPr>
            <a:r>
              <a:rPr lang="en-US" sz="2400" dirty="0"/>
              <a:t>This is still as true for XP as it is for Agile Modelling! You should then switch between the different models as and when required</a:t>
            </a:r>
            <a:endParaRPr lang="en-US" sz="2400" dirty="0">
              <a:solidFill>
                <a:schemeClr val="tx1"/>
              </a:solidFill>
            </a:endParaRPr>
          </a:p>
          <a:p>
            <a:endParaRPr lang="en-US" dirty="0"/>
          </a:p>
        </p:txBody>
      </p:sp>
    </p:spTree>
    <p:extLst>
      <p:ext uri="{BB962C8B-B14F-4D97-AF65-F5344CB8AC3E}">
        <p14:creationId xmlns:p14="http://schemas.microsoft.com/office/powerpoint/2010/main" val="4217546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Modelling specific practices</a:t>
            </a:r>
            <a:endParaRPr lang="en-US" dirty="0"/>
          </a:p>
        </p:txBody>
      </p:sp>
      <p:sp>
        <p:nvSpPr>
          <p:cNvPr id="3" name="Content Placeholder 2"/>
          <p:cNvSpPr>
            <a:spLocks noGrp="1"/>
          </p:cNvSpPr>
          <p:nvPr>
            <p:ph sz="quarter" idx="1"/>
          </p:nvPr>
        </p:nvSpPr>
        <p:spPr/>
        <p:txBody>
          <a:bodyPr>
            <a:noAutofit/>
          </a:bodyPr>
          <a:lstStyle/>
          <a:p>
            <a:r>
              <a:rPr lang="en-US" dirty="0"/>
              <a:t>Know </a:t>
            </a:r>
            <a:r>
              <a:rPr lang="en-US"/>
              <a:t>your models</a:t>
            </a:r>
          </a:p>
          <a:p>
            <a:pPr marL="0" indent="0">
              <a:buNone/>
            </a:pPr>
            <a:endParaRPr lang="en-US" dirty="0"/>
          </a:p>
          <a:p>
            <a:pPr lvl="1">
              <a:buClr>
                <a:schemeClr val="accent1"/>
              </a:buClr>
              <a:buSzPct val="85000"/>
            </a:pPr>
            <a:r>
              <a:rPr lang="en-US" sz="2000" dirty="0">
                <a:solidFill>
                  <a:schemeClr val="tx1"/>
                </a:solidFill>
              </a:rPr>
              <a:t>Whether you are an Agile modeler or an XP developer you need to know the tools available to you. </a:t>
            </a:r>
          </a:p>
          <a:p>
            <a:pPr lvl="1">
              <a:buClr>
                <a:schemeClr val="accent1"/>
              </a:buClr>
              <a:buSzPct val="85000"/>
            </a:pPr>
            <a:r>
              <a:rPr lang="en-US" sz="2000" dirty="0">
                <a:solidFill>
                  <a:schemeClr val="tx1"/>
                </a:solidFill>
              </a:rPr>
              <a:t>Even for those working on an XP project, modelling is relevant (as has already been said). Thus, XP developers need to understand the models available to them just as much as an Agile modeler should.</a:t>
            </a:r>
          </a:p>
          <a:p>
            <a:pPr lvl="1">
              <a:buClr>
                <a:schemeClr val="accent1"/>
              </a:buClr>
              <a:buSzPct val="85000"/>
            </a:pPr>
            <a:r>
              <a:rPr lang="en-US" sz="2000" dirty="0">
                <a:solidFill>
                  <a:schemeClr val="tx1"/>
                </a:solidFill>
              </a:rPr>
              <a:t>That is, they should understand the strengths and weaknesses of different types of models. </a:t>
            </a:r>
          </a:p>
          <a:p>
            <a:pPr lvl="1">
              <a:buClr>
                <a:schemeClr val="accent1"/>
              </a:buClr>
              <a:buSzPct val="85000"/>
            </a:pPr>
            <a:r>
              <a:rPr lang="en-US" sz="2000" dirty="0">
                <a:solidFill>
                  <a:schemeClr val="tx1"/>
                </a:solidFill>
              </a:rPr>
              <a:t>This will help them to keep models as simple as possible, as well as helps to apply appropriate models which will help them to understand the systems under consideration.</a:t>
            </a:r>
          </a:p>
        </p:txBody>
      </p:sp>
    </p:spTree>
    <p:extLst>
      <p:ext uri="{BB962C8B-B14F-4D97-AF65-F5344CB8AC3E}">
        <p14:creationId xmlns:p14="http://schemas.microsoft.com/office/powerpoint/2010/main" val="185689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XP objections to agile modelling</a:t>
            </a:r>
            <a:endParaRPr lang="en-US" dirty="0"/>
          </a:p>
        </p:txBody>
      </p:sp>
      <p:sp>
        <p:nvSpPr>
          <p:cNvPr id="3" name="Content Placeholder 2"/>
          <p:cNvSpPr>
            <a:spLocks noGrp="1"/>
          </p:cNvSpPr>
          <p:nvPr>
            <p:ph sz="quarter" idx="1"/>
          </p:nvPr>
        </p:nvSpPr>
        <p:spPr>
          <a:xfrm>
            <a:off x="301752" y="1527048"/>
            <a:ext cx="8662736" cy="4854280"/>
          </a:xfrm>
        </p:spPr>
        <p:txBody>
          <a:bodyPr>
            <a:normAutofit/>
          </a:bodyPr>
          <a:lstStyle/>
          <a:p>
            <a:pPr marL="0" indent="0">
              <a:buNone/>
            </a:pPr>
            <a:r>
              <a:rPr lang="en-US" sz="2000" dirty="0"/>
              <a:t>Arguments raised by XP practitioners against Agile Modelling include</a:t>
            </a:r>
          </a:p>
          <a:p>
            <a:pPr marL="0" indent="0">
              <a:buNone/>
            </a:pPr>
            <a:endParaRPr lang="en-US" sz="2000" dirty="0"/>
          </a:p>
          <a:p>
            <a:r>
              <a:rPr lang="en-US" sz="2000" b="1" dirty="0"/>
              <a:t>Modelling is all about big up-front design </a:t>
            </a:r>
            <a:endParaRPr lang="en-US" sz="2000" b="1" dirty="0" smtClean="0"/>
          </a:p>
          <a:p>
            <a:pPr lvl="1"/>
            <a:r>
              <a:rPr lang="en-US" sz="1500" dirty="0" smtClean="0"/>
              <a:t>“</a:t>
            </a:r>
            <a:r>
              <a:rPr lang="en-US" sz="1500" dirty="0"/>
              <a:t>Model in Small Increments” and “Prove it with Code.” </a:t>
            </a:r>
          </a:p>
          <a:p>
            <a:endParaRPr lang="en-US" sz="2000" dirty="0"/>
          </a:p>
          <a:p>
            <a:r>
              <a:rPr lang="en-US" sz="2000" b="1" dirty="0"/>
              <a:t>All models are permanent documents </a:t>
            </a:r>
            <a:endParaRPr lang="en-US" sz="2000" b="1" dirty="0" smtClean="0"/>
          </a:p>
          <a:p>
            <a:pPr lvl="1"/>
            <a:r>
              <a:rPr lang="en-US" sz="1500" dirty="0" smtClean="0"/>
              <a:t>The </a:t>
            </a:r>
            <a:r>
              <a:rPr lang="en-US" sz="1500" dirty="0"/>
              <a:t>practices “Discard temporary models,” “Use the simplest tools” and "Update only when it hurts” contradict this view.</a:t>
            </a:r>
          </a:p>
          <a:p>
            <a:endParaRPr lang="en-US" sz="2000" dirty="0"/>
          </a:p>
          <a:p>
            <a:r>
              <a:rPr lang="en-US" sz="2000" b="1" dirty="0"/>
              <a:t>You need to use a complex modelling tool</a:t>
            </a:r>
            <a:r>
              <a:rPr lang="en-US" sz="2000" dirty="0"/>
              <a:t>, </a:t>
            </a:r>
            <a:endParaRPr lang="en-US" sz="2000" dirty="0" smtClean="0"/>
          </a:p>
          <a:p>
            <a:pPr lvl="1"/>
            <a:r>
              <a:rPr lang="en-US" sz="1500" dirty="0" smtClean="0"/>
              <a:t>use </a:t>
            </a:r>
            <a:r>
              <a:rPr lang="en-US" sz="1500" dirty="0"/>
              <a:t>whatever modelling medium is </a:t>
            </a:r>
            <a:r>
              <a:rPr lang="en-US" sz="1500" dirty="0" smtClean="0"/>
              <a:t>appropriate.</a:t>
            </a:r>
            <a:endParaRPr lang="en-US" sz="1500" dirty="0"/>
          </a:p>
        </p:txBody>
      </p:sp>
    </p:spTree>
    <p:extLst>
      <p:ext uri="{BB962C8B-B14F-4D97-AF65-F5344CB8AC3E}">
        <p14:creationId xmlns:p14="http://schemas.microsoft.com/office/powerpoint/2010/main" val="3789248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7B3D83-7F11-4557-14F8-3AC091BC8B8F}"/>
              </a:ext>
            </a:extLst>
          </p:cNvPr>
          <p:cNvSpPr>
            <a:spLocks noGrp="1"/>
          </p:cNvSpPr>
          <p:nvPr>
            <p:ph type="title"/>
          </p:nvPr>
        </p:nvSpPr>
        <p:spPr/>
        <p:txBody>
          <a:bodyPr/>
          <a:lstStyle/>
          <a:p>
            <a:pPr algn="l"/>
            <a:r>
              <a:rPr lang="en-IN" dirty="0"/>
              <a:t>XP objections to agile modelling</a:t>
            </a:r>
            <a:endParaRPr lang="te-IN" dirty="0"/>
          </a:p>
        </p:txBody>
      </p:sp>
      <p:sp>
        <p:nvSpPr>
          <p:cNvPr id="3" name="Content Placeholder 2">
            <a:extLst>
              <a:ext uri="{FF2B5EF4-FFF2-40B4-BE49-F238E27FC236}">
                <a16:creationId xmlns="" xmlns:a16="http://schemas.microsoft.com/office/drawing/2014/main" id="{96E104F5-CD23-8BEF-929E-7323D37D9939}"/>
              </a:ext>
            </a:extLst>
          </p:cNvPr>
          <p:cNvSpPr>
            <a:spLocks noGrp="1"/>
          </p:cNvSpPr>
          <p:nvPr>
            <p:ph sz="quarter" idx="1"/>
          </p:nvPr>
        </p:nvSpPr>
        <p:spPr/>
        <p:txBody>
          <a:bodyPr>
            <a:normAutofit/>
          </a:bodyPr>
          <a:lstStyle/>
          <a:p>
            <a:pPr algn="just"/>
            <a:r>
              <a:rPr lang="en-US" sz="2000" b="1" dirty="0"/>
              <a:t>You need to know, and use, UML to create models</a:t>
            </a:r>
            <a:r>
              <a:rPr lang="en-US" sz="2000" dirty="0"/>
              <a:t>. </a:t>
            </a:r>
            <a:endParaRPr lang="en-US" sz="2000" dirty="0" smtClean="0"/>
          </a:p>
          <a:p>
            <a:pPr lvl="1" algn="just"/>
            <a:r>
              <a:rPr lang="en-US" sz="1500" dirty="0" smtClean="0"/>
              <a:t>focus </a:t>
            </a:r>
            <a:r>
              <a:rPr lang="en-US" sz="1500" dirty="0"/>
              <a:t>on the audience of what they are creating and make sure that it is comprehensible to that audience.</a:t>
            </a:r>
          </a:p>
          <a:p>
            <a:pPr algn="just"/>
            <a:endParaRPr lang="en-US" sz="2000" dirty="0"/>
          </a:p>
          <a:p>
            <a:pPr algn="just"/>
            <a:r>
              <a:rPr lang="en-IN" sz="2100" b="1" dirty="0"/>
              <a:t>XP does not encourage modelling</a:t>
            </a:r>
            <a:r>
              <a:rPr lang="en-IN" sz="2100" dirty="0"/>
              <a:t>. </a:t>
            </a:r>
            <a:endParaRPr lang="en-IN" sz="2100" dirty="0" smtClean="0"/>
          </a:p>
          <a:p>
            <a:pPr lvl="1" algn="just"/>
            <a:r>
              <a:rPr lang="en-IN" sz="1600" dirty="0" smtClean="0"/>
              <a:t>The </a:t>
            </a:r>
            <a:r>
              <a:rPr lang="en-IN" sz="1600" dirty="0"/>
              <a:t>use of index cards for </a:t>
            </a:r>
            <a:r>
              <a:rPr lang="en-IN" sz="1600" dirty="0" smtClean="0"/>
              <a:t>user stories </a:t>
            </a:r>
            <a:r>
              <a:rPr lang="en-IN" sz="1600" dirty="0"/>
              <a:t>and classes is a form of modelling. </a:t>
            </a:r>
            <a:endParaRPr lang="en-IN" sz="1600" dirty="0" smtClean="0"/>
          </a:p>
          <a:p>
            <a:pPr lvl="1" algn="just"/>
            <a:r>
              <a:rPr lang="en-IN" sz="1600" dirty="0" smtClean="0"/>
              <a:t>XP </a:t>
            </a:r>
            <a:r>
              <a:rPr lang="en-IN" sz="1600" dirty="0"/>
              <a:t>practitioners will also often draw diagrams on white boards while trying to consider how to address a problem of refactor code, etc. These are again forms of models. </a:t>
            </a:r>
          </a:p>
        </p:txBody>
      </p:sp>
    </p:spTree>
    <p:extLst>
      <p:ext uri="{BB962C8B-B14F-4D97-AF65-F5344CB8AC3E}">
        <p14:creationId xmlns:p14="http://schemas.microsoft.com/office/powerpoint/2010/main" val="3638155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2C535-E15E-C9C5-4A42-E920DEDD83AE}"/>
              </a:ext>
            </a:extLst>
          </p:cNvPr>
          <p:cNvSpPr>
            <a:spLocks noGrp="1"/>
          </p:cNvSpPr>
          <p:nvPr>
            <p:ph type="title"/>
          </p:nvPr>
        </p:nvSpPr>
        <p:spPr/>
        <p:txBody>
          <a:bodyPr/>
          <a:lstStyle/>
          <a:p>
            <a:pPr algn="l"/>
            <a:r>
              <a:rPr lang="en-IN" dirty="0"/>
              <a:t>XP objections to agile modelling</a:t>
            </a:r>
            <a:endParaRPr lang="te-IN" dirty="0"/>
          </a:p>
        </p:txBody>
      </p:sp>
      <p:sp>
        <p:nvSpPr>
          <p:cNvPr id="3" name="Content Placeholder 2">
            <a:extLst>
              <a:ext uri="{FF2B5EF4-FFF2-40B4-BE49-F238E27FC236}">
                <a16:creationId xmlns="" xmlns:a16="http://schemas.microsoft.com/office/drawing/2014/main" id="{CC6EC396-4CBC-24EC-4BCA-43809BF9FE61}"/>
              </a:ext>
            </a:extLst>
          </p:cNvPr>
          <p:cNvSpPr>
            <a:spLocks noGrp="1"/>
          </p:cNvSpPr>
          <p:nvPr>
            <p:ph sz="quarter" idx="1"/>
          </p:nvPr>
        </p:nvSpPr>
        <p:spPr/>
        <p:txBody>
          <a:bodyPr>
            <a:normAutofit/>
          </a:bodyPr>
          <a:lstStyle/>
          <a:p>
            <a:pPr algn="just"/>
            <a:endParaRPr lang="en-IN" sz="2800" dirty="0"/>
          </a:p>
          <a:p>
            <a:pPr algn="just"/>
            <a:r>
              <a:rPr lang="en-IN" sz="2800" b="1" dirty="0"/>
              <a:t>XP does not create any documentation </a:t>
            </a:r>
            <a:endParaRPr lang="en-IN" sz="2800" b="1" dirty="0" smtClean="0"/>
          </a:p>
          <a:p>
            <a:pPr lvl="1" algn="just"/>
            <a:r>
              <a:rPr lang="en-IN" sz="2300" dirty="0" smtClean="0"/>
              <a:t>XP </a:t>
            </a:r>
            <a:r>
              <a:rPr lang="en-IN" sz="2300" dirty="0"/>
              <a:t>promotes code as the core form of documentation for a system as only code is in sync with code. </a:t>
            </a:r>
            <a:endParaRPr lang="en-IN" sz="2300" dirty="0" smtClean="0"/>
          </a:p>
          <a:p>
            <a:pPr lvl="1" algn="just"/>
            <a:r>
              <a:rPr lang="en-IN" sz="2300" dirty="0" smtClean="0"/>
              <a:t>In </a:t>
            </a:r>
            <a:r>
              <a:rPr lang="en-IN" sz="2300" dirty="0"/>
              <a:t>some cases, models may be a very useful form of documentation for </a:t>
            </a:r>
            <a:r>
              <a:rPr lang="en-IN" sz="2300" dirty="0" smtClean="0"/>
              <a:t>non programmers. </a:t>
            </a:r>
            <a:r>
              <a:rPr lang="en-IN" sz="2300" dirty="0"/>
              <a:t>For example, a UML deployment diagram may be very useful for understanding  how the system will be installed over a network.</a:t>
            </a:r>
            <a:endParaRPr lang="te-IN" sz="2300" dirty="0"/>
          </a:p>
          <a:p>
            <a:endParaRPr lang="te-IN" dirty="0"/>
          </a:p>
        </p:txBody>
      </p:sp>
    </p:spTree>
    <p:extLst>
      <p:ext uri="{BB962C8B-B14F-4D97-AF65-F5344CB8AC3E}">
        <p14:creationId xmlns:p14="http://schemas.microsoft.com/office/powerpoint/2010/main" val="813464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C80DEC-7C16-6957-235B-469B62312A26}"/>
              </a:ext>
            </a:extLst>
          </p:cNvPr>
          <p:cNvSpPr>
            <a:spLocks noGrp="1"/>
          </p:cNvSpPr>
          <p:nvPr>
            <p:ph type="title"/>
          </p:nvPr>
        </p:nvSpPr>
        <p:spPr/>
        <p:txBody>
          <a:bodyPr>
            <a:normAutofit/>
          </a:bodyPr>
          <a:lstStyle/>
          <a:p>
            <a:pPr algn="l"/>
            <a:r>
              <a:rPr lang="en-IN" dirty="0"/>
              <a:t>Agile modelling and planning XP projects</a:t>
            </a:r>
            <a:endParaRPr lang="te-IN" dirty="0"/>
          </a:p>
        </p:txBody>
      </p:sp>
      <p:sp>
        <p:nvSpPr>
          <p:cNvPr id="3" name="Content Placeholder 2">
            <a:extLst>
              <a:ext uri="{FF2B5EF4-FFF2-40B4-BE49-F238E27FC236}">
                <a16:creationId xmlns="" xmlns:a16="http://schemas.microsoft.com/office/drawing/2014/main" id="{6A72D4D1-C48A-D53D-3256-56E5DF4D68D0}"/>
              </a:ext>
            </a:extLst>
          </p:cNvPr>
          <p:cNvSpPr>
            <a:spLocks noGrp="1"/>
          </p:cNvSpPr>
          <p:nvPr>
            <p:ph sz="quarter" idx="1"/>
          </p:nvPr>
        </p:nvSpPr>
        <p:spPr/>
        <p:txBody>
          <a:bodyPr>
            <a:normAutofit/>
          </a:bodyPr>
          <a:lstStyle/>
          <a:p>
            <a:r>
              <a:rPr lang="en-US" sz="2000" dirty="0" smtClean="0"/>
              <a:t>Here we </a:t>
            </a:r>
            <a:r>
              <a:rPr lang="en-US" sz="2000" dirty="0"/>
              <a:t>will consider how and where Agile Modelling fits into the project-planning aspects of an XP </a:t>
            </a:r>
            <a:r>
              <a:rPr lang="en-US" sz="2000" dirty="0" smtClean="0"/>
              <a:t>project</a:t>
            </a:r>
          </a:p>
          <a:p>
            <a:endParaRPr lang="en-US" sz="2000" dirty="0" smtClean="0"/>
          </a:p>
          <a:p>
            <a:r>
              <a:rPr lang="en-US" sz="2000" dirty="0"/>
              <a:t>An XP project is planned at a number of levels and at various points during an XP projects </a:t>
            </a:r>
            <a:r>
              <a:rPr lang="en-US" sz="2000" dirty="0" smtClean="0"/>
              <a:t>lifetime</a:t>
            </a:r>
          </a:p>
          <a:p>
            <a:endParaRPr lang="en-US" sz="2000" dirty="0" smtClean="0"/>
          </a:p>
          <a:p>
            <a:r>
              <a:rPr lang="en-US" sz="2000" dirty="0"/>
              <a:t>This means that Agile Modelling </a:t>
            </a:r>
            <a:r>
              <a:rPr lang="en-US" sz="2000" dirty="0" smtClean="0"/>
              <a:t>practices </a:t>
            </a:r>
            <a:r>
              <a:rPr lang="en-US" sz="2000" dirty="0"/>
              <a:t>may be more or less relevant at different stages during this process. </a:t>
            </a:r>
            <a:endParaRPr lang="en-US" sz="2000" dirty="0" smtClean="0"/>
          </a:p>
          <a:p>
            <a:endParaRPr lang="en-US" sz="2000" dirty="0" smtClean="0"/>
          </a:p>
          <a:p>
            <a:r>
              <a:rPr lang="en-US" sz="2000" dirty="0" smtClean="0"/>
              <a:t>In </a:t>
            </a:r>
            <a:r>
              <a:rPr lang="en-US" sz="2000" dirty="0"/>
              <a:t>the following, we will consider the planning process and where Agile Modelling can be exploited to the benefit of XP</a:t>
            </a:r>
            <a:endParaRPr lang="te-IN" sz="2000" dirty="0"/>
          </a:p>
        </p:txBody>
      </p:sp>
    </p:spTree>
    <p:extLst>
      <p:ext uri="{BB962C8B-B14F-4D97-AF65-F5344CB8AC3E}">
        <p14:creationId xmlns:p14="http://schemas.microsoft.com/office/powerpoint/2010/main" val="100250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IN" dirty="0"/>
              <a:t>Introduction</a:t>
            </a:r>
          </a:p>
          <a:p>
            <a:r>
              <a:rPr lang="en-IN" dirty="0"/>
              <a:t>The fit</a:t>
            </a:r>
          </a:p>
          <a:p>
            <a:r>
              <a:rPr lang="en-IN" dirty="0"/>
              <a:t>Common practices</a:t>
            </a:r>
          </a:p>
          <a:p>
            <a:r>
              <a:rPr lang="en-IN" dirty="0"/>
              <a:t>Modelling specific practices</a:t>
            </a:r>
          </a:p>
          <a:p>
            <a:r>
              <a:rPr lang="en-IN" dirty="0"/>
              <a:t>XP objections to agile modelling</a:t>
            </a:r>
          </a:p>
          <a:p>
            <a:r>
              <a:rPr lang="en-IN" dirty="0"/>
              <a:t>Agile modelling and planning XP projects</a:t>
            </a:r>
          </a:p>
          <a:p>
            <a:r>
              <a:rPr lang="en-IN" dirty="0"/>
              <a:t> XP implementation phase. </a:t>
            </a:r>
          </a:p>
          <a:p>
            <a:endParaRPr lang="en-US" dirty="0"/>
          </a:p>
        </p:txBody>
      </p:sp>
    </p:spTree>
    <p:extLst>
      <p:ext uri="{BB962C8B-B14F-4D97-AF65-F5344CB8AC3E}">
        <p14:creationId xmlns:p14="http://schemas.microsoft.com/office/powerpoint/2010/main" val="1799058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Agile modelling and planning XP projects</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43608" y="1616760"/>
            <a:ext cx="6458852" cy="397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5808315"/>
            <a:ext cx="3219450" cy="21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0169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Agile modelling and planning XP projects</a:t>
            </a:r>
            <a:endParaRPr lang="en-US" dirty="0"/>
          </a:p>
        </p:txBody>
      </p:sp>
      <p:sp>
        <p:nvSpPr>
          <p:cNvPr id="3" name="Content Placeholder 2"/>
          <p:cNvSpPr>
            <a:spLocks noGrp="1"/>
          </p:cNvSpPr>
          <p:nvPr>
            <p:ph sz="quarter" idx="1"/>
          </p:nvPr>
        </p:nvSpPr>
        <p:spPr/>
        <p:txBody>
          <a:bodyPr>
            <a:normAutofit/>
          </a:bodyPr>
          <a:lstStyle/>
          <a:p>
            <a:r>
              <a:rPr lang="en-US" dirty="0"/>
              <a:t>Initial Project </a:t>
            </a:r>
            <a:r>
              <a:rPr lang="en-US" dirty="0" smtClean="0"/>
              <a:t>Planning</a:t>
            </a:r>
          </a:p>
          <a:p>
            <a:pPr lvl="1"/>
            <a:r>
              <a:rPr lang="en-US" dirty="0"/>
              <a:t>There are two primary steps within the initial project-planning phase; these are the </a:t>
            </a:r>
            <a:r>
              <a:rPr lang="en-US" b="1" dirty="0" smtClean="0"/>
              <a:t>Initial </a:t>
            </a:r>
            <a:r>
              <a:rPr lang="en-US" b="1" dirty="0"/>
              <a:t>planning game</a:t>
            </a:r>
            <a:r>
              <a:rPr lang="en-US" dirty="0"/>
              <a:t> and the </a:t>
            </a:r>
            <a:r>
              <a:rPr lang="en-US" b="1" dirty="0" smtClean="0"/>
              <a:t>Elaboration process</a:t>
            </a:r>
          </a:p>
          <a:p>
            <a:pPr lvl="1"/>
            <a:endParaRPr lang="en-US" dirty="0" smtClean="0">
              <a:solidFill>
                <a:schemeClr val="tx1"/>
              </a:solidFill>
            </a:endParaRPr>
          </a:p>
          <a:p>
            <a:pPr lvl="1"/>
            <a:r>
              <a:rPr lang="en-US" b="1" dirty="0">
                <a:solidFill>
                  <a:schemeClr val="tx1"/>
                </a:solidFill>
              </a:rPr>
              <a:t>Elaboration process. </a:t>
            </a:r>
          </a:p>
          <a:p>
            <a:pPr lvl="2"/>
            <a:r>
              <a:rPr lang="en-US" dirty="0" smtClean="0"/>
              <a:t>During </a:t>
            </a:r>
            <a:r>
              <a:rPr lang="en-US" dirty="0"/>
              <a:t>the elaboration process, </a:t>
            </a:r>
            <a:r>
              <a:rPr lang="en-US" dirty="0" smtClean="0">
                <a:solidFill>
                  <a:srgbClr val="FF0000"/>
                </a:solidFill>
              </a:rPr>
              <a:t>various models may </a:t>
            </a:r>
            <a:r>
              <a:rPr lang="en-US" dirty="0">
                <a:solidFill>
                  <a:srgbClr val="FF0000"/>
                </a:solidFill>
              </a:rPr>
              <a:t>be created to help the developers understand what will be required of the system.</a:t>
            </a:r>
            <a:r>
              <a:rPr lang="en-US" dirty="0"/>
              <a:t> This will help to produce better estimates, etc. Again </a:t>
            </a:r>
            <a:r>
              <a:rPr lang="en-US" dirty="0">
                <a:solidFill>
                  <a:srgbClr val="FF0000"/>
                </a:solidFill>
              </a:rPr>
              <a:t>Agile Modelling </a:t>
            </a:r>
            <a:r>
              <a:rPr lang="en-US" dirty="0" smtClean="0">
                <a:solidFill>
                  <a:srgbClr val="FF0000"/>
                </a:solidFill>
              </a:rPr>
              <a:t>practices </a:t>
            </a:r>
            <a:r>
              <a:rPr lang="en-US" dirty="0">
                <a:solidFill>
                  <a:srgbClr val="FF0000"/>
                </a:solidFill>
              </a:rPr>
              <a:t>can be of great help here.</a:t>
            </a:r>
            <a:r>
              <a:rPr lang="en-US" dirty="0" smtClean="0">
                <a:solidFill>
                  <a:srgbClr val="FF0000"/>
                </a:solidFill>
              </a:rPr>
              <a:t> </a:t>
            </a:r>
          </a:p>
          <a:p>
            <a:pPr lvl="1"/>
            <a:endParaRPr lang="en-US" b="1" dirty="0"/>
          </a:p>
        </p:txBody>
      </p:sp>
    </p:spTree>
    <p:extLst>
      <p:ext uri="{BB962C8B-B14F-4D97-AF65-F5344CB8AC3E}">
        <p14:creationId xmlns:p14="http://schemas.microsoft.com/office/powerpoint/2010/main" val="2169049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4C5F5-7C22-5B3E-9463-5940836DACF1}"/>
              </a:ext>
            </a:extLst>
          </p:cNvPr>
          <p:cNvSpPr>
            <a:spLocks noGrp="1"/>
          </p:cNvSpPr>
          <p:nvPr>
            <p:ph type="title"/>
          </p:nvPr>
        </p:nvSpPr>
        <p:spPr/>
        <p:txBody>
          <a:bodyPr/>
          <a:lstStyle/>
          <a:p>
            <a:pPr algn="l"/>
            <a:r>
              <a:rPr lang="en-IN" dirty="0"/>
              <a:t>Agile modelling and planning XP projects</a:t>
            </a:r>
            <a:endParaRPr lang="te-IN" dirty="0"/>
          </a:p>
        </p:txBody>
      </p:sp>
      <p:sp>
        <p:nvSpPr>
          <p:cNvPr id="3" name="Content Placeholder 2">
            <a:extLst>
              <a:ext uri="{FF2B5EF4-FFF2-40B4-BE49-F238E27FC236}">
                <a16:creationId xmlns="" xmlns:a16="http://schemas.microsoft.com/office/drawing/2014/main" id="{CBCAC32A-F118-7B4C-7D0E-43EA6843BA88}"/>
              </a:ext>
            </a:extLst>
          </p:cNvPr>
          <p:cNvSpPr>
            <a:spLocks noGrp="1"/>
          </p:cNvSpPr>
          <p:nvPr>
            <p:ph sz="quarter" idx="1"/>
          </p:nvPr>
        </p:nvSpPr>
        <p:spPr/>
        <p:txBody>
          <a:bodyPr/>
          <a:lstStyle/>
          <a:p>
            <a:pPr lvl="1"/>
            <a:r>
              <a:rPr lang="en-US" b="1" dirty="0">
                <a:solidFill>
                  <a:schemeClr val="tx1"/>
                </a:solidFill>
              </a:rPr>
              <a:t>Initial planning game</a:t>
            </a:r>
            <a:r>
              <a:rPr lang="en-US" dirty="0">
                <a:solidFill>
                  <a:schemeClr val="tx1"/>
                </a:solidFill>
              </a:rPr>
              <a:t>.</a:t>
            </a:r>
          </a:p>
          <a:p>
            <a:pPr lvl="2"/>
            <a:r>
              <a:rPr lang="en-US" dirty="0"/>
              <a:t>During this </a:t>
            </a:r>
            <a:r>
              <a:rPr lang="en-US" dirty="0">
                <a:solidFill>
                  <a:srgbClr val="FF0000"/>
                </a:solidFill>
              </a:rPr>
              <a:t>process, business and development </a:t>
            </a:r>
            <a:r>
              <a:rPr lang="en-US" dirty="0"/>
              <a:t>may resort to modelling to help them clarify the user stories</a:t>
            </a:r>
            <a:r>
              <a:rPr lang="en-US" dirty="0">
                <a:solidFill>
                  <a:srgbClr val="FF0000"/>
                </a:solidFill>
              </a:rPr>
              <a:t>. By applying Agile Modelling practices, this modelling can be controlled and focused</a:t>
            </a:r>
            <a:r>
              <a:rPr lang="en-US" dirty="0" smtClean="0"/>
              <a:t>.</a:t>
            </a:r>
          </a:p>
          <a:p>
            <a:pPr lvl="2"/>
            <a:endParaRPr lang="en-US" dirty="0"/>
          </a:p>
          <a:p>
            <a:pPr lvl="2"/>
            <a:r>
              <a:rPr lang="en-US" dirty="0"/>
              <a:t>An example of where they might do this is when a </a:t>
            </a:r>
            <a:r>
              <a:rPr lang="en-US" dirty="0">
                <a:solidFill>
                  <a:srgbClr val="FF0000"/>
                </a:solidFill>
              </a:rPr>
              <a:t>User Interface mock up might be created, </a:t>
            </a:r>
            <a:r>
              <a:rPr lang="en-US" dirty="0"/>
              <a:t>with some </a:t>
            </a:r>
            <a:r>
              <a:rPr lang="en-US" dirty="0">
                <a:solidFill>
                  <a:srgbClr val="FF0000"/>
                </a:solidFill>
              </a:rPr>
              <a:t>simple flow charts </a:t>
            </a:r>
            <a:r>
              <a:rPr lang="en-US" dirty="0"/>
              <a:t>to </a:t>
            </a:r>
            <a:r>
              <a:rPr lang="en-US" dirty="0">
                <a:solidFill>
                  <a:srgbClr val="FF0000"/>
                </a:solidFill>
              </a:rPr>
              <a:t>prototype system behavior </a:t>
            </a:r>
            <a:r>
              <a:rPr lang="en-US" dirty="0"/>
              <a:t>as a way of elaborating a user story</a:t>
            </a:r>
            <a:r>
              <a:rPr lang="en-US" dirty="0" smtClean="0"/>
              <a:t>.</a:t>
            </a:r>
          </a:p>
          <a:p>
            <a:pPr lvl="2"/>
            <a:endParaRPr lang="en-US" dirty="0"/>
          </a:p>
          <a:p>
            <a:pPr lvl="2"/>
            <a:r>
              <a:rPr lang="en-US" dirty="0"/>
              <a:t>A diagram can be drawn on a white board to consider what fields are needed and what will happen when a user selects the submit option. The flow diagram can be presented to express what happens when the submit button is pressed.</a:t>
            </a:r>
          </a:p>
          <a:p>
            <a:endParaRPr lang="te-IN" dirty="0"/>
          </a:p>
        </p:txBody>
      </p:sp>
    </p:spTree>
    <p:extLst>
      <p:ext uri="{BB962C8B-B14F-4D97-AF65-F5344CB8AC3E}">
        <p14:creationId xmlns:p14="http://schemas.microsoft.com/office/powerpoint/2010/main" val="3993768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Agile modelling and planning XP projects</a:t>
            </a:r>
            <a:endParaRPr lang="en-US" dirty="0"/>
          </a:p>
        </p:txBody>
      </p:sp>
      <p:sp>
        <p:nvSpPr>
          <p:cNvPr id="3" name="Content Placeholder 2"/>
          <p:cNvSpPr>
            <a:spLocks noGrp="1"/>
          </p:cNvSpPr>
          <p:nvPr>
            <p:ph sz="quarter" idx="1"/>
          </p:nvPr>
        </p:nvSpPr>
        <p:spPr/>
        <p:txBody>
          <a:bodyPr>
            <a:normAutofit fontScale="77500" lnSpcReduction="20000"/>
          </a:bodyPr>
          <a:lstStyle/>
          <a:p>
            <a:r>
              <a:rPr lang="en-US" sz="2800" b="1" dirty="0"/>
              <a:t>Iteration/Release Planning</a:t>
            </a:r>
          </a:p>
          <a:p>
            <a:pPr marL="0" indent="0">
              <a:buNone/>
            </a:pPr>
            <a:endParaRPr lang="en-US" dirty="0" smtClean="0"/>
          </a:p>
          <a:p>
            <a:pPr marL="0" indent="0">
              <a:buNone/>
            </a:pPr>
            <a:r>
              <a:rPr lang="en-US" dirty="0" smtClean="0"/>
              <a:t>       During </a:t>
            </a:r>
            <a:r>
              <a:rPr lang="en-US" dirty="0"/>
              <a:t>the iteration/release planning stages, modelling is again important. </a:t>
            </a:r>
            <a:endParaRPr lang="en-US" dirty="0" smtClean="0"/>
          </a:p>
          <a:p>
            <a:endParaRPr lang="en-US" dirty="0" smtClean="0"/>
          </a:p>
          <a:p>
            <a:pPr lvl="1"/>
            <a:r>
              <a:rPr lang="en-US" b="1" dirty="0" smtClean="0">
                <a:solidFill>
                  <a:schemeClr val="tx1"/>
                </a:solidFill>
              </a:rPr>
              <a:t>Release </a:t>
            </a:r>
            <a:r>
              <a:rPr lang="en-US" b="1" dirty="0">
                <a:solidFill>
                  <a:schemeClr val="tx1"/>
                </a:solidFill>
              </a:rPr>
              <a:t>planning game</a:t>
            </a:r>
            <a:r>
              <a:rPr lang="en-US" dirty="0">
                <a:solidFill>
                  <a:schemeClr val="tx1"/>
                </a:solidFill>
              </a:rPr>
              <a:t>. </a:t>
            </a:r>
            <a:r>
              <a:rPr lang="en-US" dirty="0" smtClean="0">
                <a:solidFill>
                  <a:schemeClr val="tx1"/>
                </a:solidFill>
              </a:rPr>
              <a:t>As with </a:t>
            </a:r>
            <a:r>
              <a:rPr lang="en-US" dirty="0">
                <a:solidFill>
                  <a:schemeClr val="tx1"/>
                </a:solidFill>
              </a:rPr>
              <a:t>the initial planning game, </a:t>
            </a:r>
            <a:r>
              <a:rPr lang="en-US" dirty="0" smtClean="0">
                <a:solidFill>
                  <a:srgbClr val="FF0000"/>
                </a:solidFill>
              </a:rPr>
              <a:t>Agile Modelling practices </a:t>
            </a:r>
            <a:r>
              <a:rPr lang="en-US" dirty="0">
                <a:solidFill>
                  <a:srgbClr val="FF0000"/>
                </a:solidFill>
              </a:rPr>
              <a:t>can help focus the modelling activities used to clarify user requirements. </a:t>
            </a:r>
            <a:endParaRPr lang="en-US" dirty="0" smtClean="0">
              <a:solidFill>
                <a:srgbClr val="FF0000"/>
              </a:solidFill>
            </a:endParaRPr>
          </a:p>
          <a:p>
            <a:pPr lvl="1"/>
            <a:endParaRPr lang="en-US" dirty="0" smtClean="0">
              <a:solidFill>
                <a:schemeClr val="tx1"/>
              </a:solidFill>
            </a:endParaRPr>
          </a:p>
          <a:p>
            <a:pPr lvl="1"/>
            <a:r>
              <a:rPr lang="en-US" b="1" dirty="0" smtClean="0">
                <a:solidFill>
                  <a:schemeClr val="tx1"/>
                </a:solidFill>
              </a:rPr>
              <a:t>Elaboration </a:t>
            </a:r>
            <a:r>
              <a:rPr lang="en-US" b="1" dirty="0">
                <a:solidFill>
                  <a:schemeClr val="tx1"/>
                </a:solidFill>
              </a:rPr>
              <a:t>process</a:t>
            </a:r>
            <a:r>
              <a:rPr lang="en-US" dirty="0">
                <a:solidFill>
                  <a:schemeClr val="tx1"/>
                </a:solidFill>
              </a:rPr>
              <a:t>. Although this is typically a shorter process than for the initial project planning phase, some modelling often still takes place and </a:t>
            </a:r>
            <a:r>
              <a:rPr lang="en-US" dirty="0">
                <a:solidFill>
                  <a:srgbClr val="FF0000"/>
                </a:solidFill>
              </a:rPr>
              <a:t>Agile Modelling can be applied to ensure that modelling does not become a burden</a:t>
            </a:r>
            <a:r>
              <a:rPr lang="en-US" dirty="0" smtClean="0">
                <a:solidFill>
                  <a:schemeClr val="tx1"/>
                </a:solidFill>
              </a:rPr>
              <a:t>.</a:t>
            </a:r>
          </a:p>
          <a:p>
            <a:pPr lvl="1"/>
            <a:endParaRPr lang="en-US" dirty="0" smtClean="0">
              <a:solidFill>
                <a:schemeClr val="tx1"/>
              </a:solidFill>
            </a:endParaRPr>
          </a:p>
          <a:p>
            <a:pPr lvl="1"/>
            <a:r>
              <a:rPr lang="en-US" b="1" dirty="0">
                <a:solidFill>
                  <a:schemeClr val="tx1"/>
                </a:solidFill>
              </a:rPr>
              <a:t>Iteration planning</a:t>
            </a:r>
            <a:r>
              <a:rPr lang="en-US" dirty="0">
                <a:solidFill>
                  <a:schemeClr val="tx1"/>
                </a:solidFill>
              </a:rPr>
              <a:t>. In order to break down user stories into tasks, it may be necessary to model </a:t>
            </a:r>
            <a:r>
              <a:rPr lang="en-US" dirty="0">
                <a:solidFill>
                  <a:srgbClr val="FF0000"/>
                </a:solidFill>
              </a:rPr>
              <a:t>how the user stories might be implemented</a:t>
            </a:r>
            <a:r>
              <a:rPr lang="en-US" dirty="0">
                <a:solidFill>
                  <a:schemeClr val="tx1"/>
                </a:solidFill>
              </a:rPr>
              <a:t>. This might involve </a:t>
            </a:r>
            <a:r>
              <a:rPr lang="en-US" dirty="0">
                <a:solidFill>
                  <a:srgbClr val="FF0000"/>
                </a:solidFill>
              </a:rPr>
              <a:t>initial class structures, </a:t>
            </a:r>
            <a:r>
              <a:rPr lang="en-US" dirty="0" smtClean="0">
                <a:solidFill>
                  <a:srgbClr val="FF0000"/>
                </a:solidFill>
              </a:rPr>
              <a:t>behavior, </a:t>
            </a:r>
            <a:r>
              <a:rPr lang="en-US" dirty="0">
                <a:solidFill>
                  <a:srgbClr val="FF0000"/>
                </a:solidFill>
              </a:rPr>
              <a:t>etc</a:t>
            </a:r>
            <a:r>
              <a:rPr lang="en-US" dirty="0">
                <a:solidFill>
                  <a:schemeClr val="tx1"/>
                </a:solidFill>
              </a:rPr>
              <a:t>. This can allow tasks to be identified, clarified or split up. Note that this is not large up-front design, as the models may be discarded and may only be intended to help elaborate the tasks.</a:t>
            </a:r>
          </a:p>
        </p:txBody>
      </p:sp>
    </p:spTree>
    <p:extLst>
      <p:ext uri="{BB962C8B-B14F-4D97-AF65-F5344CB8AC3E}">
        <p14:creationId xmlns:p14="http://schemas.microsoft.com/office/powerpoint/2010/main" val="2591671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XP implementation phase</a:t>
            </a:r>
            <a:endParaRPr lang="en-US" dirty="0"/>
          </a:p>
        </p:txBody>
      </p:sp>
      <p:sp>
        <p:nvSpPr>
          <p:cNvPr id="3" name="Content Placeholder 2"/>
          <p:cNvSpPr>
            <a:spLocks noGrp="1"/>
          </p:cNvSpPr>
          <p:nvPr>
            <p:ph sz="quarter" idx="1"/>
          </p:nvPr>
        </p:nvSpPr>
        <p:spPr>
          <a:xfrm>
            <a:off x="323528" y="1412776"/>
            <a:ext cx="8503920" cy="4998296"/>
          </a:xfrm>
        </p:spPr>
        <p:txBody>
          <a:bodyPr>
            <a:noAutofit/>
          </a:bodyPr>
          <a:lstStyle/>
          <a:p>
            <a:pPr lvl="0"/>
            <a:r>
              <a:rPr lang="en-US" sz="2000" dirty="0"/>
              <a:t>Implementation Phase is where the code actually gets written within an XP project</a:t>
            </a:r>
            <a:r>
              <a:rPr lang="en-US" sz="2000" dirty="0" smtClean="0"/>
              <a:t>.</a:t>
            </a:r>
          </a:p>
          <a:p>
            <a:pPr lvl="0"/>
            <a:endParaRPr lang="en-US" sz="2000" dirty="0"/>
          </a:p>
          <a:p>
            <a:pPr lvl="0"/>
            <a:r>
              <a:rPr lang="en-US" sz="2000" dirty="0"/>
              <a:t>There are various points at which a </a:t>
            </a:r>
            <a:r>
              <a:rPr lang="en-US" sz="2000" dirty="0">
                <a:solidFill>
                  <a:srgbClr val="FF0000"/>
                </a:solidFill>
              </a:rPr>
              <a:t>model may be relevant </a:t>
            </a:r>
            <a:r>
              <a:rPr lang="en-US" sz="2000" dirty="0"/>
              <a:t>and </a:t>
            </a:r>
            <a:r>
              <a:rPr lang="en-US" sz="2000" dirty="0">
                <a:solidFill>
                  <a:srgbClr val="FF0000"/>
                </a:solidFill>
              </a:rPr>
              <a:t>therefore Agile Modelling  practices may be </a:t>
            </a:r>
            <a:r>
              <a:rPr lang="en-US" sz="2000" dirty="0" smtClean="0">
                <a:solidFill>
                  <a:srgbClr val="FF0000"/>
                </a:solidFill>
              </a:rPr>
              <a:t>applied</a:t>
            </a:r>
          </a:p>
          <a:p>
            <a:pPr lvl="0"/>
            <a:endParaRPr lang="en-US" sz="2000" dirty="0">
              <a:solidFill>
                <a:srgbClr val="FF0000"/>
              </a:solidFill>
            </a:endParaRPr>
          </a:p>
          <a:p>
            <a:pPr lvl="0"/>
            <a:r>
              <a:rPr lang="en-US" sz="2000" dirty="0">
                <a:solidFill>
                  <a:srgbClr val="FF0000"/>
                </a:solidFill>
              </a:rPr>
              <a:t>Agile Modelling can complement several implementation-oriented practices </a:t>
            </a:r>
            <a:r>
              <a:rPr lang="en-US" sz="2000" dirty="0"/>
              <a:t>of XP. Such as “Test-first coding,” and “Refactoring</a:t>
            </a:r>
            <a:r>
              <a:rPr lang="en-US" sz="2000" dirty="0" smtClean="0"/>
              <a:t>”.</a:t>
            </a:r>
          </a:p>
          <a:p>
            <a:pPr marL="0" lvl="0" indent="0">
              <a:buNone/>
            </a:pPr>
            <a:endParaRPr lang="en-US" sz="2000" dirty="0"/>
          </a:p>
          <a:p>
            <a:pPr lvl="0"/>
            <a:r>
              <a:rPr lang="en-US" sz="2000" dirty="0"/>
              <a:t>The practices to be looked are: </a:t>
            </a:r>
          </a:p>
          <a:p>
            <a:pPr lvl="1"/>
            <a:r>
              <a:rPr lang="en-US" sz="2000" dirty="0">
                <a:solidFill>
                  <a:schemeClr val="tx1"/>
                </a:solidFill>
              </a:rPr>
              <a:t>R</a:t>
            </a:r>
            <a:r>
              <a:rPr lang="en-US" sz="2000" dirty="0" smtClean="0">
                <a:solidFill>
                  <a:schemeClr val="tx1"/>
                </a:solidFill>
              </a:rPr>
              <a:t>efactoring</a:t>
            </a:r>
            <a:r>
              <a:rPr lang="en-US" sz="2000" dirty="0">
                <a:solidFill>
                  <a:schemeClr val="tx1"/>
                </a:solidFill>
              </a:rPr>
              <a:t>,</a:t>
            </a:r>
          </a:p>
          <a:p>
            <a:pPr lvl="1"/>
            <a:r>
              <a:rPr lang="en-US" sz="2000" smtClean="0">
                <a:solidFill>
                  <a:schemeClr val="tx1"/>
                </a:solidFill>
              </a:rPr>
              <a:t>Test-first </a:t>
            </a:r>
            <a:r>
              <a:rPr lang="en-US" sz="2000" dirty="0">
                <a:solidFill>
                  <a:schemeClr val="tx1"/>
                </a:solidFill>
              </a:rPr>
              <a:t>coding, </a:t>
            </a:r>
          </a:p>
          <a:p>
            <a:pPr lvl="1"/>
            <a:r>
              <a:rPr lang="en-US" sz="2000" dirty="0">
                <a:solidFill>
                  <a:schemeClr val="tx1"/>
                </a:solidFill>
              </a:rPr>
              <a:t>S</a:t>
            </a:r>
            <a:r>
              <a:rPr lang="en-US" sz="2000" dirty="0" smtClean="0">
                <a:solidFill>
                  <a:schemeClr val="tx1"/>
                </a:solidFill>
              </a:rPr>
              <a:t>imple </a:t>
            </a:r>
            <a:r>
              <a:rPr lang="en-US" sz="2000" dirty="0">
                <a:solidFill>
                  <a:schemeClr val="tx1"/>
                </a:solidFill>
              </a:rPr>
              <a:t>design and </a:t>
            </a:r>
          </a:p>
          <a:p>
            <a:pPr lvl="1"/>
            <a:r>
              <a:rPr lang="en-US" sz="2000" dirty="0">
                <a:solidFill>
                  <a:schemeClr val="tx1"/>
                </a:solidFill>
              </a:rPr>
              <a:t>P</a:t>
            </a:r>
            <a:r>
              <a:rPr lang="en-US" sz="2000" dirty="0" smtClean="0">
                <a:solidFill>
                  <a:schemeClr val="tx1"/>
                </a:solidFill>
              </a:rPr>
              <a:t>air </a:t>
            </a:r>
            <a:r>
              <a:rPr lang="en-US" sz="2000" dirty="0">
                <a:solidFill>
                  <a:schemeClr val="tx1"/>
                </a:solidFill>
              </a:rPr>
              <a:t>programming.</a:t>
            </a:r>
          </a:p>
          <a:p>
            <a:pPr lvl="0"/>
            <a:endParaRPr lang="en-US" sz="1600" dirty="0"/>
          </a:p>
        </p:txBody>
      </p:sp>
    </p:spTree>
    <p:extLst>
      <p:ext uri="{BB962C8B-B14F-4D97-AF65-F5344CB8AC3E}">
        <p14:creationId xmlns:p14="http://schemas.microsoft.com/office/powerpoint/2010/main" val="3818070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XP implementation phase</a:t>
            </a:r>
            <a:endParaRPr lang="en-US" dirty="0"/>
          </a:p>
        </p:txBody>
      </p:sp>
      <p:sp>
        <p:nvSpPr>
          <p:cNvPr id="3" name="Content Placeholder 2"/>
          <p:cNvSpPr>
            <a:spLocks noGrp="1"/>
          </p:cNvSpPr>
          <p:nvPr>
            <p:ph sz="quarter" idx="1"/>
          </p:nvPr>
        </p:nvSpPr>
        <p:spPr/>
        <p:txBody>
          <a:bodyPr>
            <a:normAutofit fontScale="85000" lnSpcReduction="10000"/>
          </a:bodyPr>
          <a:lstStyle/>
          <a:p>
            <a:pPr marL="0" lvl="0" indent="0">
              <a:buNone/>
            </a:pPr>
            <a:r>
              <a:rPr lang="en-US" sz="2800" b="1" dirty="0"/>
              <a:t>Refactoring</a:t>
            </a:r>
          </a:p>
          <a:p>
            <a:pPr lvl="0"/>
            <a:r>
              <a:rPr lang="en-US" sz="2800" dirty="0"/>
              <a:t>Refactoring is primarily a code improvement technique; it is compatible with agile modelling activity.</a:t>
            </a:r>
          </a:p>
          <a:p>
            <a:pPr lvl="0"/>
            <a:r>
              <a:rPr lang="en-US" sz="2800" dirty="0"/>
              <a:t>some of the issues to consider when refactoring are</a:t>
            </a:r>
          </a:p>
          <a:p>
            <a:pPr marL="0" indent="0">
              <a:buNone/>
            </a:pPr>
            <a:r>
              <a:rPr lang="en-US" sz="2800" dirty="0" smtClean="0"/>
              <a:t>          </a:t>
            </a:r>
            <a:r>
              <a:rPr lang="en-US" sz="2800" dirty="0"/>
              <a:t>- Make sure you know how to improve the code. </a:t>
            </a:r>
            <a:endParaRPr lang="en-US" sz="2800" dirty="0" smtClean="0"/>
          </a:p>
          <a:p>
            <a:pPr marL="0" indent="0">
              <a:buNone/>
            </a:pPr>
            <a:r>
              <a:rPr lang="en-US" sz="2800" dirty="0" smtClean="0"/>
              <a:t>          - Make sure what you have done has improved the code</a:t>
            </a:r>
          </a:p>
          <a:p>
            <a:pPr lvl="0"/>
            <a:r>
              <a:rPr lang="en-US" sz="2800" dirty="0" smtClean="0"/>
              <a:t>By </a:t>
            </a:r>
            <a:r>
              <a:rPr lang="en-US" sz="2800" dirty="0"/>
              <a:t>applying Agile Modelling practices, it can be determined if the models actually need to be revised or not by considering the following two Agile Modelling practices</a:t>
            </a:r>
          </a:p>
          <a:p>
            <a:pPr marL="0" indent="0">
              <a:buNone/>
            </a:pPr>
            <a:r>
              <a:rPr lang="en-US" sz="2800" dirty="0"/>
              <a:t>         -Update only when it hurts not to do so.</a:t>
            </a:r>
          </a:p>
          <a:p>
            <a:pPr marL="0" indent="0">
              <a:buNone/>
            </a:pPr>
            <a:r>
              <a:rPr lang="en-US" sz="2800" dirty="0"/>
              <a:t>        - Discard temporary models</a:t>
            </a:r>
            <a:r>
              <a:rPr lang="en-US" sz="2800" dirty="0" smtClean="0"/>
              <a:t>.</a:t>
            </a:r>
            <a:endParaRPr lang="en-US" sz="2800" dirty="0"/>
          </a:p>
        </p:txBody>
      </p:sp>
    </p:spTree>
    <p:extLst>
      <p:ext uri="{BB962C8B-B14F-4D97-AF65-F5344CB8AC3E}">
        <p14:creationId xmlns:p14="http://schemas.microsoft.com/office/powerpoint/2010/main" val="2407346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XP implementation phase</a:t>
            </a:r>
            <a:endParaRPr lang="en-US" dirty="0"/>
          </a:p>
        </p:txBody>
      </p:sp>
      <p:sp>
        <p:nvSpPr>
          <p:cNvPr id="3" name="Content Placeholder 2"/>
          <p:cNvSpPr>
            <a:spLocks noGrp="1"/>
          </p:cNvSpPr>
          <p:nvPr>
            <p:ph sz="quarter" idx="1"/>
          </p:nvPr>
        </p:nvSpPr>
        <p:spPr/>
        <p:txBody>
          <a:bodyPr>
            <a:normAutofit fontScale="85000" lnSpcReduction="10000"/>
          </a:bodyPr>
          <a:lstStyle/>
          <a:p>
            <a:pPr lvl="0"/>
            <a:r>
              <a:rPr lang="en-US" sz="2400" b="1" dirty="0"/>
              <a:t>Test-first </a:t>
            </a:r>
            <a:r>
              <a:rPr lang="en-US" sz="2400" b="1" dirty="0" smtClean="0"/>
              <a:t>coding</a:t>
            </a:r>
          </a:p>
          <a:p>
            <a:pPr marL="457200" lvl="0" indent="-457200">
              <a:buAutoNum type="arabicPeriod"/>
            </a:pPr>
            <a:r>
              <a:rPr lang="en-US" sz="2400" dirty="0" smtClean="0"/>
              <a:t>Write </a:t>
            </a:r>
            <a:r>
              <a:rPr lang="en-US" sz="2400" dirty="0"/>
              <a:t>a test. </a:t>
            </a:r>
            <a:endParaRPr lang="en-US" sz="2400" dirty="0" smtClean="0"/>
          </a:p>
          <a:p>
            <a:pPr marL="457200" lvl="0" indent="-457200">
              <a:buAutoNum type="arabicPeriod"/>
            </a:pPr>
            <a:r>
              <a:rPr lang="en-US" sz="2400" dirty="0" smtClean="0"/>
              <a:t>Write </a:t>
            </a:r>
            <a:r>
              <a:rPr lang="en-US" sz="2400" dirty="0"/>
              <a:t>the code to be tested. </a:t>
            </a:r>
            <a:endParaRPr lang="en-US" sz="2400" dirty="0" smtClean="0"/>
          </a:p>
          <a:p>
            <a:pPr marL="457200" lvl="0" indent="-457200">
              <a:buAutoNum type="arabicPeriod"/>
            </a:pPr>
            <a:r>
              <a:rPr lang="en-US" sz="2400" dirty="0" smtClean="0"/>
              <a:t>Run </a:t>
            </a:r>
            <a:r>
              <a:rPr lang="en-US" sz="2400" dirty="0"/>
              <a:t>the test/get the code to work. </a:t>
            </a:r>
            <a:endParaRPr lang="en-US" sz="2400" dirty="0" smtClean="0"/>
          </a:p>
          <a:p>
            <a:pPr marL="457200" lvl="0" indent="-457200">
              <a:buAutoNum type="arabicPeriod"/>
            </a:pPr>
            <a:r>
              <a:rPr lang="en-US" sz="2400" dirty="0" smtClean="0"/>
              <a:t>If </a:t>
            </a:r>
            <a:r>
              <a:rPr lang="en-US" sz="2400" dirty="0"/>
              <a:t>the test has passed, then return to step 1 until </a:t>
            </a:r>
            <a:r>
              <a:rPr lang="en-US" sz="2400" dirty="0" smtClean="0"/>
              <a:t>finished</a:t>
            </a:r>
          </a:p>
          <a:p>
            <a:pPr marL="0" lvl="0" indent="0">
              <a:buNone/>
            </a:pPr>
            <a:endParaRPr lang="en-US" sz="2400" b="1" dirty="0"/>
          </a:p>
          <a:p>
            <a:pPr lvl="0"/>
            <a:r>
              <a:rPr lang="en-US" sz="2400" b="1" dirty="0"/>
              <a:t>Simple </a:t>
            </a:r>
            <a:r>
              <a:rPr lang="en-US" sz="2400" b="1" dirty="0" smtClean="0"/>
              <a:t>design</a:t>
            </a:r>
          </a:p>
          <a:p>
            <a:pPr lvl="0"/>
            <a:r>
              <a:rPr lang="en-US" sz="2400" dirty="0"/>
              <a:t>The XP </a:t>
            </a:r>
            <a:r>
              <a:rPr lang="en-US" sz="2400" dirty="0" smtClean="0"/>
              <a:t>practice </a:t>
            </a:r>
            <a:r>
              <a:rPr lang="en-US" sz="2400" dirty="0"/>
              <a:t>of simple design aims to promote the simplest implementation that will: </a:t>
            </a:r>
            <a:endParaRPr lang="en-US" sz="2400" dirty="0" smtClean="0"/>
          </a:p>
          <a:p>
            <a:pPr marL="457200" lvl="0" indent="-457200">
              <a:buAutoNum type="arabicPeriod"/>
            </a:pPr>
            <a:r>
              <a:rPr lang="en-US" sz="2400" dirty="0" smtClean="0"/>
              <a:t>Run </a:t>
            </a:r>
            <a:r>
              <a:rPr lang="en-US" sz="2400" dirty="0"/>
              <a:t>all the tests. </a:t>
            </a:r>
            <a:endParaRPr lang="en-US" sz="2400" dirty="0" smtClean="0"/>
          </a:p>
          <a:p>
            <a:pPr marL="457200" lvl="0" indent="-457200">
              <a:buAutoNum type="arabicPeriod"/>
            </a:pPr>
            <a:r>
              <a:rPr lang="en-US" sz="2400" dirty="0" smtClean="0"/>
              <a:t>Has </a:t>
            </a:r>
            <a:r>
              <a:rPr lang="en-US" sz="2400" dirty="0"/>
              <a:t>no duplicate code. </a:t>
            </a:r>
            <a:endParaRPr lang="en-US" sz="2400" dirty="0" smtClean="0"/>
          </a:p>
          <a:p>
            <a:pPr marL="457200" lvl="0" indent="-457200">
              <a:buAutoNum type="arabicPeriod"/>
            </a:pPr>
            <a:r>
              <a:rPr lang="en-US" sz="2400" dirty="0" smtClean="0"/>
              <a:t>Makes </a:t>
            </a:r>
            <a:r>
              <a:rPr lang="en-US" sz="2400" dirty="0"/>
              <a:t>it clear to anyone reading the code what it is meant to </a:t>
            </a:r>
            <a:r>
              <a:rPr lang="en-US" sz="2400" dirty="0" smtClean="0"/>
              <a:t>do.</a:t>
            </a:r>
          </a:p>
          <a:p>
            <a:pPr marL="457200" lvl="0" indent="-457200">
              <a:buAutoNum type="arabicPeriod"/>
            </a:pPr>
            <a:r>
              <a:rPr lang="en-US" sz="2400" dirty="0" smtClean="0"/>
              <a:t> </a:t>
            </a:r>
            <a:r>
              <a:rPr lang="en-US" sz="2400" dirty="0"/>
              <a:t>Have the fewest possible classes and methods.</a:t>
            </a:r>
            <a:endParaRPr lang="en-US" sz="2400" b="1" dirty="0"/>
          </a:p>
          <a:p>
            <a:endParaRPr lang="en-US" dirty="0"/>
          </a:p>
        </p:txBody>
      </p:sp>
    </p:spTree>
    <p:extLst>
      <p:ext uri="{BB962C8B-B14F-4D97-AF65-F5344CB8AC3E}">
        <p14:creationId xmlns:p14="http://schemas.microsoft.com/office/powerpoint/2010/main" val="2492061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l"/>
            <a:r>
              <a:rPr lang="en-IN" dirty="0"/>
              <a:t>XP implementation phase</a:t>
            </a:r>
            <a:endParaRPr lang="en-US" dirty="0"/>
          </a:p>
        </p:txBody>
      </p:sp>
      <p:pic>
        <p:nvPicPr>
          <p:cNvPr id="9"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259632" y="1484784"/>
            <a:ext cx="5976664"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6364204"/>
            <a:ext cx="4933950"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23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XP implementation phase</a:t>
            </a:r>
            <a:endParaRPr lang="en-US" dirty="0"/>
          </a:p>
        </p:txBody>
      </p:sp>
      <p:sp>
        <p:nvSpPr>
          <p:cNvPr id="3" name="Content Placeholder 2"/>
          <p:cNvSpPr>
            <a:spLocks noGrp="1"/>
          </p:cNvSpPr>
          <p:nvPr>
            <p:ph sz="quarter" idx="1"/>
          </p:nvPr>
        </p:nvSpPr>
        <p:spPr/>
        <p:txBody>
          <a:bodyPr>
            <a:normAutofit fontScale="62500" lnSpcReduction="20000"/>
          </a:bodyPr>
          <a:lstStyle/>
          <a:p>
            <a:pPr algn="just"/>
            <a:r>
              <a:rPr lang="en-US" sz="2600" b="1" dirty="0"/>
              <a:t>Pair programming</a:t>
            </a:r>
          </a:p>
          <a:p>
            <a:pPr algn="just"/>
            <a:endParaRPr lang="en-US" sz="2800" dirty="0"/>
          </a:p>
          <a:p>
            <a:pPr algn="just"/>
            <a:r>
              <a:rPr lang="en-US" sz="2800" dirty="0"/>
              <a:t>Pair programming, as we know, involves two developers working together at a single machine. </a:t>
            </a:r>
            <a:endParaRPr lang="en-US" sz="2800" dirty="0" smtClean="0"/>
          </a:p>
          <a:p>
            <a:pPr algn="just"/>
            <a:endParaRPr lang="en-US" sz="2800" dirty="0"/>
          </a:p>
          <a:p>
            <a:pPr algn="just"/>
            <a:r>
              <a:rPr lang="en-US" sz="2800" dirty="0"/>
              <a:t>Within the pair, one developer controls the mouse and keyboard (the driver) while the other essentially monitors what the first is doing (the navigator). </a:t>
            </a:r>
            <a:endParaRPr lang="en-US" sz="2800" dirty="0" smtClean="0"/>
          </a:p>
          <a:p>
            <a:pPr algn="just"/>
            <a:endParaRPr lang="en-US" sz="2800" dirty="0"/>
          </a:p>
          <a:p>
            <a:pPr algn="just"/>
            <a:r>
              <a:rPr lang="en-US" sz="2800" dirty="0"/>
              <a:t>It is also important that the navigator understands how the driver is intended to achieve their goals. </a:t>
            </a:r>
            <a:endParaRPr lang="en-US" sz="2800" dirty="0" smtClean="0"/>
          </a:p>
          <a:p>
            <a:pPr algn="just"/>
            <a:endParaRPr lang="en-US" sz="2800" dirty="0"/>
          </a:p>
          <a:p>
            <a:pPr algn="just"/>
            <a:r>
              <a:rPr lang="en-US" sz="2800" dirty="0"/>
              <a:t>There are situations when these goals can be achieved merely by discussing what is to be done while sitting at the </a:t>
            </a:r>
            <a:r>
              <a:rPr lang="en-US" sz="2800" dirty="0" smtClean="0"/>
              <a:t>terminal</a:t>
            </a:r>
          </a:p>
          <a:p>
            <a:pPr algn="just"/>
            <a:endParaRPr lang="en-US" sz="2800" dirty="0"/>
          </a:p>
          <a:p>
            <a:pPr algn="just"/>
            <a:r>
              <a:rPr lang="en-US" sz="2800" dirty="0"/>
              <a:t>Generally it is far better to engage in a modelling session to help analyze the current software, consider alternative solutions and review how we should proceed</a:t>
            </a:r>
          </a:p>
          <a:p>
            <a:pPr marL="0" indent="0">
              <a:buNone/>
            </a:pPr>
            <a:endParaRPr lang="en-US" dirty="0"/>
          </a:p>
        </p:txBody>
      </p:sp>
    </p:spTree>
    <p:extLst>
      <p:ext uri="{BB962C8B-B14F-4D97-AF65-F5344CB8AC3E}">
        <p14:creationId xmlns:p14="http://schemas.microsoft.com/office/powerpoint/2010/main" val="1681176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XP on Large Projects </a:t>
            </a:r>
          </a:p>
        </p:txBody>
      </p:sp>
      <p:sp>
        <p:nvSpPr>
          <p:cNvPr id="3" name="Content Placeholder 2"/>
          <p:cNvSpPr>
            <a:spLocks noGrp="1"/>
          </p:cNvSpPr>
          <p:nvPr>
            <p:ph sz="quarter" idx="1"/>
          </p:nvPr>
        </p:nvSpPr>
        <p:spPr>
          <a:xfrm>
            <a:off x="301752" y="1772816"/>
            <a:ext cx="8503920" cy="4326232"/>
          </a:xfrm>
        </p:spPr>
        <p:txBody>
          <a:bodyPr>
            <a:normAutofit/>
          </a:bodyPr>
          <a:lstStyle/>
          <a:p>
            <a:endParaRPr lang="en-US" sz="2000" dirty="0" smtClean="0"/>
          </a:p>
          <a:p>
            <a:r>
              <a:rPr lang="en-US" sz="2000" dirty="0" smtClean="0"/>
              <a:t>Although most </a:t>
            </a:r>
            <a:r>
              <a:rPr lang="en-US" sz="2000" dirty="0"/>
              <a:t>of the examples of XP projects cited </a:t>
            </a:r>
            <a:r>
              <a:rPr lang="en-US" sz="2000" dirty="0" smtClean="0"/>
              <a:t>appear </a:t>
            </a:r>
            <a:r>
              <a:rPr lang="en-US" sz="2000" dirty="0"/>
              <a:t>to refer to smaller projects of less than 10 developers on projects lasting less than 6 </a:t>
            </a:r>
            <a:r>
              <a:rPr lang="en-US" sz="2000" dirty="0" smtClean="0"/>
              <a:t>months.</a:t>
            </a:r>
          </a:p>
          <a:p>
            <a:endParaRPr lang="en-US" sz="2000" dirty="0" smtClean="0"/>
          </a:p>
          <a:p>
            <a:r>
              <a:rPr lang="en-US" sz="2000" dirty="0" smtClean="0"/>
              <a:t>There </a:t>
            </a:r>
            <a:r>
              <a:rPr lang="en-US" sz="2000" dirty="0"/>
              <a:t>are a number of issues relating specifically to larger projects. These are discussed below</a:t>
            </a:r>
            <a:r>
              <a:rPr lang="en-US" sz="2000" dirty="0" smtClean="0"/>
              <a:t>:</a:t>
            </a:r>
          </a:p>
          <a:p>
            <a:endParaRPr lang="en-US" sz="2000" dirty="0"/>
          </a:p>
          <a:p>
            <a:endParaRPr lang="en-US" sz="2000" dirty="0" smtClean="0"/>
          </a:p>
        </p:txBody>
      </p:sp>
    </p:spTree>
    <p:extLst>
      <p:ext uri="{BB962C8B-B14F-4D97-AF65-F5344CB8AC3E}">
        <p14:creationId xmlns:p14="http://schemas.microsoft.com/office/powerpoint/2010/main" val="1495086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IN" dirty="0"/>
              <a:t>Introduction</a:t>
            </a:r>
            <a:endParaRPr lang="en-US" dirty="0"/>
          </a:p>
        </p:txBody>
      </p:sp>
      <p:sp>
        <p:nvSpPr>
          <p:cNvPr id="5" name="Content Placeholder 4"/>
          <p:cNvSpPr>
            <a:spLocks noGrp="1"/>
          </p:cNvSpPr>
          <p:nvPr>
            <p:ph sz="quarter" idx="1"/>
          </p:nvPr>
        </p:nvSpPr>
        <p:spPr/>
        <p:txBody>
          <a:bodyPr>
            <a:normAutofit/>
          </a:bodyPr>
          <a:lstStyle/>
          <a:p>
            <a:r>
              <a:rPr lang="en-US" sz="2400" b="1" dirty="0"/>
              <a:t>Agile modeling </a:t>
            </a:r>
            <a:r>
              <a:rPr lang="en-US" sz="2400" dirty="0"/>
              <a:t>is a collection of practices and principles that can be used to model software, and </a:t>
            </a:r>
            <a:r>
              <a:rPr lang="en-US" sz="2400" b="1" dirty="0"/>
              <a:t>Extreme Programming</a:t>
            </a:r>
            <a:r>
              <a:rPr lang="en-US" sz="2400" dirty="0"/>
              <a:t> (XP) is a software development methodology that's based on Agile principles</a:t>
            </a:r>
          </a:p>
          <a:p>
            <a:pPr marL="0" indent="0">
              <a:buNone/>
            </a:pPr>
            <a:endParaRPr lang="en-US" sz="2400" dirty="0"/>
          </a:p>
          <a:p>
            <a:r>
              <a:rPr lang="en-US" sz="2400" dirty="0"/>
              <a:t>Both are from the agile concept and both are motivated by the desire to produce better software faster.</a:t>
            </a:r>
          </a:p>
          <a:p>
            <a:pPr marL="0" indent="0">
              <a:buNone/>
            </a:pPr>
            <a:endParaRPr lang="en-US" sz="2400" dirty="0"/>
          </a:p>
          <a:p>
            <a:r>
              <a:rPr lang="en-US" sz="2400" dirty="0"/>
              <a:t>What is the relationship between Agile Modelling and XP? Are they complementary or contradictory? </a:t>
            </a:r>
          </a:p>
          <a:p>
            <a:endParaRPr lang="en-US" dirty="0"/>
          </a:p>
        </p:txBody>
      </p:sp>
    </p:spTree>
    <p:extLst>
      <p:ext uri="{BB962C8B-B14F-4D97-AF65-F5344CB8AC3E}">
        <p14:creationId xmlns:p14="http://schemas.microsoft.com/office/powerpoint/2010/main" val="14316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XP on Large Projects </a:t>
            </a:r>
          </a:p>
        </p:txBody>
      </p:sp>
      <p:sp>
        <p:nvSpPr>
          <p:cNvPr id="3" name="Content Placeholder 2"/>
          <p:cNvSpPr>
            <a:spLocks noGrp="1"/>
          </p:cNvSpPr>
          <p:nvPr>
            <p:ph sz="quarter" idx="1"/>
          </p:nvPr>
        </p:nvSpPr>
        <p:spPr/>
        <p:txBody>
          <a:bodyPr>
            <a:normAutofit/>
          </a:bodyPr>
          <a:lstStyle/>
          <a:p>
            <a:pPr marL="457200" indent="-457200">
              <a:buFont typeface="+mj-lt"/>
              <a:buAutoNum type="arabicPeriod"/>
            </a:pPr>
            <a:r>
              <a:rPr lang="en-US" sz="2200" dirty="0"/>
              <a:t>Pair programming</a:t>
            </a:r>
          </a:p>
          <a:p>
            <a:pPr marL="457200" indent="-457200">
              <a:buFont typeface="+mj-lt"/>
              <a:buAutoNum type="arabicPeriod"/>
            </a:pPr>
            <a:endParaRPr lang="en-US" sz="2200" dirty="0"/>
          </a:p>
          <a:p>
            <a:pPr marL="457200" indent="-457200">
              <a:buFont typeface="+mj-lt"/>
              <a:buAutoNum type="arabicPeriod"/>
            </a:pPr>
            <a:r>
              <a:rPr lang="en-US" sz="2200" dirty="0"/>
              <a:t>Small releases. </a:t>
            </a:r>
          </a:p>
          <a:p>
            <a:pPr marL="514350" indent="-514350">
              <a:buFont typeface="+mj-lt"/>
              <a:buAutoNum type="arabicPeriod" startAt="3"/>
            </a:pPr>
            <a:endParaRPr lang="en-US" sz="2200" dirty="0"/>
          </a:p>
          <a:p>
            <a:pPr marL="514350" indent="-514350">
              <a:buFont typeface="+mj-lt"/>
              <a:buAutoNum type="arabicPeriod" startAt="3"/>
            </a:pPr>
            <a:r>
              <a:rPr lang="en-US" sz="2200" dirty="0"/>
              <a:t>Reviews and testing. </a:t>
            </a:r>
          </a:p>
          <a:p>
            <a:pPr marL="514350" indent="-514350">
              <a:buFont typeface="+mj-lt"/>
              <a:buAutoNum type="arabicPeriod" startAt="3"/>
            </a:pPr>
            <a:endParaRPr lang="en-US" sz="2200" dirty="0"/>
          </a:p>
          <a:p>
            <a:pPr marL="514350" indent="-514350">
              <a:buFont typeface="+mj-lt"/>
              <a:buAutoNum type="arabicPeriod" startAt="3"/>
            </a:pPr>
            <a:r>
              <a:rPr lang="en-US" sz="2200" dirty="0"/>
              <a:t>Architecture and simple design. </a:t>
            </a:r>
          </a:p>
          <a:p>
            <a:pPr marL="514350" indent="-514350">
              <a:buFont typeface="+mj-lt"/>
              <a:buAutoNum type="arabicPeriod" startAt="3"/>
            </a:pPr>
            <a:endParaRPr lang="en-US" sz="2200" dirty="0"/>
          </a:p>
          <a:p>
            <a:pPr marL="514350" indent="-514350">
              <a:buFont typeface="+mj-lt"/>
              <a:buAutoNum type="arabicPeriod" startAt="3"/>
            </a:pPr>
            <a:r>
              <a:rPr lang="en-US" sz="2200" dirty="0"/>
              <a:t>Refactoring. </a:t>
            </a:r>
          </a:p>
          <a:p>
            <a:pPr marL="548640" lvl="2" indent="0">
              <a:buNone/>
            </a:pPr>
            <a:r>
              <a:rPr lang="en-US" sz="2100" dirty="0" smtClean="0"/>
              <a:t> </a:t>
            </a:r>
            <a:endParaRPr lang="en-US" sz="2100" dirty="0"/>
          </a:p>
          <a:p>
            <a:pPr marL="514350" indent="-514350">
              <a:buFont typeface="+mj-lt"/>
              <a:buAutoNum type="arabicPeriod" startAt="3"/>
            </a:pPr>
            <a:endParaRPr lang="en-US" dirty="0"/>
          </a:p>
        </p:txBody>
      </p:sp>
    </p:spTree>
    <p:extLst>
      <p:ext uri="{BB962C8B-B14F-4D97-AF65-F5344CB8AC3E}">
        <p14:creationId xmlns:p14="http://schemas.microsoft.com/office/powerpoint/2010/main" val="2505682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4 Rules of Thumb</a:t>
            </a:r>
            <a:endParaRPr lang="en-US" dirty="0"/>
          </a:p>
        </p:txBody>
      </p:sp>
      <p:sp>
        <p:nvSpPr>
          <p:cNvPr id="3" name="Content Placeholder 2"/>
          <p:cNvSpPr>
            <a:spLocks noGrp="1"/>
          </p:cNvSpPr>
          <p:nvPr>
            <p:ph sz="quarter" idx="1"/>
          </p:nvPr>
        </p:nvSpPr>
        <p:spPr>
          <a:xfrm>
            <a:off x="301752" y="1527048"/>
            <a:ext cx="8503920" cy="4854280"/>
          </a:xfrm>
        </p:spPr>
        <p:txBody>
          <a:bodyPr>
            <a:noAutofit/>
          </a:bodyPr>
          <a:lstStyle/>
          <a:p>
            <a:r>
              <a:rPr lang="en-US" sz="1200" dirty="0"/>
              <a:t>Given all of what has been said above, what can we say about where XP and Agile Modelling should be applied? There are actually a number of rules of thumb that can be identified. Note that these are rules of thumb and are not hard and fast rules. For example, XP can be and has been applied successfully to larger projects. However, it is more difficult and there is a greater potential for failure, particularly for those inexperienced in agile approaches. The rules of thumb that have emerged (and some are quite contentious)include: </a:t>
            </a:r>
          </a:p>
          <a:p>
            <a:endParaRPr lang="en-US" sz="1200" dirty="0" smtClean="0"/>
          </a:p>
          <a:p>
            <a:pPr marL="514350" indent="-514350">
              <a:buFont typeface="+mj-lt"/>
              <a:buAutoNum type="arabicPeriod"/>
            </a:pPr>
            <a:r>
              <a:rPr lang="en-US" sz="1200" b="1" dirty="0" smtClean="0"/>
              <a:t>Smaller </a:t>
            </a:r>
            <a:r>
              <a:rPr lang="en-US" sz="1200" b="1" dirty="0"/>
              <a:t>projects of typically less than 10 people</a:t>
            </a:r>
            <a:r>
              <a:rPr lang="en-US" sz="1200" dirty="0"/>
              <a:t>. The larger the project, the harder it is to manage as a pure XP project. The XP approach, that is to a large extent </a:t>
            </a:r>
            <a:r>
              <a:rPr lang="en-US" sz="1200" dirty="0" smtClean="0"/>
              <a:t>self- </a:t>
            </a:r>
            <a:r>
              <a:rPr lang="en-US" sz="1200" dirty="0" err="1" smtClean="0"/>
              <a:t>organising</a:t>
            </a:r>
            <a:r>
              <a:rPr lang="en-US" sz="1200" dirty="0" smtClean="0"/>
              <a:t> , </a:t>
            </a:r>
            <a:r>
              <a:rPr lang="en-US" sz="1200" dirty="0"/>
              <a:t>becomes difficult with 20 or 30 developers involved. Of course, the team can be broken </a:t>
            </a:r>
            <a:r>
              <a:rPr lang="en-US" sz="1200" dirty="0" smtClean="0"/>
              <a:t>down into </a:t>
            </a:r>
            <a:r>
              <a:rPr lang="en-US" sz="1200" dirty="0"/>
              <a:t>smaller groups and treated as smaller XP projects, but then that’s what you have, smaller XP projects interacting. </a:t>
            </a:r>
            <a:endParaRPr lang="en-US" sz="1200" dirty="0" smtClean="0"/>
          </a:p>
          <a:p>
            <a:pPr marL="514350" indent="-514350">
              <a:buFont typeface="+mj-lt"/>
              <a:buAutoNum type="arabicPeriod"/>
            </a:pPr>
            <a:endParaRPr lang="en-US" sz="1200" dirty="0" smtClean="0"/>
          </a:p>
          <a:p>
            <a:pPr marL="514350" indent="-514350">
              <a:buFont typeface="+mj-lt"/>
              <a:buAutoNum type="arabicPeriod"/>
            </a:pPr>
            <a:r>
              <a:rPr lang="en-US" sz="1200" b="1" dirty="0" smtClean="0"/>
              <a:t>Known </a:t>
            </a:r>
            <a:r>
              <a:rPr lang="en-US" sz="1200" b="1" dirty="0"/>
              <a:t>domain/applications</a:t>
            </a:r>
            <a:r>
              <a:rPr lang="en-US" sz="1200" dirty="0"/>
              <a:t>. For larger projects, XP projects work best where the domain and the type of application are well understood. </a:t>
            </a:r>
            <a:endParaRPr lang="en-US" sz="1200" dirty="0" smtClean="0"/>
          </a:p>
          <a:p>
            <a:pPr marL="514350" indent="-514350">
              <a:buFont typeface="+mj-lt"/>
              <a:buAutoNum type="arabicPeriod"/>
            </a:pPr>
            <a:endParaRPr lang="en-US" sz="1200" dirty="0" smtClean="0"/>
          </a:p>
          <a:p>
            <a:pPr marL="514350" indent="-514350">
              <a:buFont typeface="+mj-lt"/>
              <a:buAutoNum type="arabicPeriod"/>
            </a:pPr>
            <a:r>
              <a:rPr lang="en-US" sz="1200" b="1" dirty="0" smtClean="0"/>
              <a:t>Well-established </a:t>
            </a:r>
            <a:r>
              <a:rPr lang="en-US" sz="1200" b="1" dirty="0"/>
              <a:t>architectures</a:t>
            </a:r>
            <a:r>
              <a:rPr lang="en-US" sz="1200" dirty="0"/>
              <a:t>. This point is related to rule 2 in that the reason that XP works well in well-understood applications is that there is a (possibly) implicit architecture. The developers know what they should do where, when and how. If this is not the case, then an architecture needs to be established within which the XP project can operate. </a:t>
            </a:r>
            <a:endParaRPr lang="en-US" sz="1200" dirty="0" smtClean="0"/>
          </a:p>
          <a:p>
            <a:pPr marL="514350" indent="-514350">
              <a:buFont typeface="+mj-lt"/>
              <a:buAutoNum type="arabicPeriod"/>
            </a:pPr>
            <a:endParaRPr lang="en-US" sz="1200" dirty="0" smtClean="0"/>
          </a:p>
          <a:p>
            <a:pPr marL="514350" indent="-514350">
              <a:buFont typeface="+mj-lt"/>
              <a:buAutoNum type="arabicPeriod"/>
            </a:pPr>
            <a:r>
              <a:rPr lang="en-US" sz="1200" b="1" dirty="0" smtClean="0"/>
              <a:t>Scalability </a:t>
            </a:r>
            <a:r>
              <a:rPr lang="en-US" sz="1200" b="1" dirty="0"/>
              <a:t>not an issue</a:t>
            </a:r>
            <a:r>
              <a:rPr lang="en-US" sz="1200" dirty="0"/>
              <a:t>. If scalability is an issue, it must be considered early on in the project so that it does not become an issue later on. This is typically a problem in larger, longer-lived projects where it is difficult to see the scalability issues early on. Again, an architecture may help.</a:t>
            </a:r>
          </a:p>
        </p:txBody>
      </p:sp>
    </p:spTree>
    <p:extLst>
      <p:ext uri="{BB962C8B-B14F-4D97-AF65-F5344CB8AC3E}">
        <p14:creationId xmlns:p14="http://schemas.microsoft.com/office/powerpoint/2010/main" val="2622988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0DC569-7041-CEF9-FEB8-381118DBD508}"/>
              </a:ext>
            </a:extLst>
          </p:cNvPr>
          <p:cNvSpPr>
            <a:spLocks noGrp="1"/>
          </p:cNvSpPr>
          <p:nvPr>
            <p:ph type="title"/>
          </p:nvPr>
        </p:nvSpPr>
        <p:spPr/>
        <p:txBody>
          <a:bodyPr/>
          <a:lstStyle/>
          <a:p>
            <a:r>
              <a:rPr lang="en-US" dirty="0" smtClean="0"/>
              <a:t>Notes and References</a:t>
            </a:r>
            <a:endParaRPr lang="te-IN" dirty="0"/>
          </a:p>
        </p:txBody>
      </p:sp>
      <p:sp>
        <p:nvSpPr>
          <p:cNvPr id="3" name="Content Placeholder 2">
            <a:extLst>
              <a:ext uri="{FF2B5EF4-FFF2-40B4-BE49-F238E27FC236}">
                <a16:creationId xmlns="" xmlns:a16="http://schemas.microsoft.com/office/drawing/2014/main" id="{8BAF8EE4-72AF-C22D-DF7C-6D85DCBC8FED}"/>
              </a:ext>
            </a:extLst>
          </p:cNvPr>
          <p:cNvSpPr>
            <a:spLocks noGrp="1"/>
          </p:cNvSpPr>
          <p:nvPr>
            <p:ph sz="quarter" idx="1"/>
          </p:nvPr>
        </p:nvSpPr>
        <p:spPr/>
        <p:txBody>
          <a:bodyPr/>
          <a:lstStyle/>
          <a:p>
            <a:r>
              <a:rPr lang="en-US" dirty="0"/>
              <a:t>Explain Common practices between Agile Modelling and </a:t>
            </a:r>
            <a:r>
              <a:rPr lang="en-US" dirty="0" err="1"/>
              <a:t>eXtreme</a:t>
            </a:r>
            <a:r>
              <a:rPr lang="en-US" dirty="0"/>
              <a:t> Programming (XP).</a:t>
            </a:r>
          </a:p>
          <a:p>
            <a:endParaRPr lang="en-US" dirty="0"/>
          </a:p>
          <a:p>
            <a:r>
              <a:rPr lang="en-US" dirty="0"/>
              <a:t>What are some specific practices for incorporating Agile Modelling into XP projects?</a:t>
            </a:r>
          </a:p>
          <a:p>
            <a:endParaRPr lang="en-US" dirty="0"/>
          </a:p>
          <a:p>
            <a:r>
              <a:rPr lang="en-US" dirty="0">
                <a:hlinkClick r:id="rId2"/>
              </a:rPr>
              <a:t>Agile Modeling and </a:t>
            </a:r>
            <a:r>
              <a:rPr lang="en-US" dirty="0" err="1">
                <a:hlinkClick r:id="rId2"/>
              </a:rPr>
              <a:t>eXtreme</a:t>
            </a:r>
            <a:r>
              <a:rPr lang="en-US" dirty="0">
                <a:hlinkClick r:id="rId2"/>
              </a:rPr>
              <a:t> Programming (XP)</a:t>
            </a:r>
            <a:endParaRPr lang="en-US" dirty="0"/>
          </a:p>
          <a:p>
            <a:endParaRPr lang="en-US" dirty="0"/>
          </a:p>
          <a:p>
            <a:endParaRPr lang="te-IN" dirty="0"/>
          </a:p>
        </p:txBody>
      </p:sp>
    </p:spTree>
    <p:extLst>
      <p:ext uri="{BB962C8B-B14F-4D97-AF65-F5344CB8AC3E}">
        <p14:creationId xmlns:p14="http://schemas.microsoft.com/office/powerpoint/2010/main" val="2438105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XP objections to agile modelling</a:t>
            </a:r>
            <a:endParaRPr lang="en-US" dirty="0"/>
          </a:p>
        </p:txBody>
      </p:sp>
      <p:sp>
        <p:nvSpPr>
          <p:cNvPr id="3" name="Content Placeholder 2"/>
          <p:cNvSpPr>
            <a:spLocks noGrp="1"/>
          </p:cNvSpPr>
          <p:nvPr>
            <p:ph sz="quarter" idx="1"/>
          </p:nvPr>
        </p:nvSpPr>
        <p:spPr>
          <a:xfrm>
            <a:off x="301752" y="1527048"/>
            <a:ext cx="8662736" cy="4854280"/>
          </a:xfrm>
        </p:spPr>
        <p:txBody>
          <a:bodyPr>
            <a:normAutofit lnSpcReduction="10000"/>
          </a:bodyPr>
          <a:lstStyle/>
          <a:p>
            <a:pPr marL="0" indent="0">
              <a:buNone/>
            </a:pPr>
            <a:r>
              <a:rPr lang="en-US" sz="2000" dirty="0"/>
              <a:t>Arguments raised by XP practitioners against Agile Modelling include</a:t>
            </a:r>
          </a:p>
          <a:p>
            <a:pPr marL="0" indent="0">
              <a:buNone/>
            </a:pPr>
            <a:endParaRPr lang="en-US" sz="2000" dirty="0"/>
          </a:p>
          <a:p>
            <a:r>
              <a:rPr lang="en-US" sz="2000" b="1" dirty="0"/>
              <a:t>Modelling is all about big up-front design </a:t>
            </a:r>
            <a:r>
              <a:rPr lang="en-US" sz="2000" dirty="0"/>
              <a:t>Agile Modelling clearly does not promote this. This is illustrated by the Agile Modelling practices such as “Model in Small Increments” and “Prove it with Code.” </a:t>
            </a:r>
          </a:p>
          <a:p>
            <a:endParaRPr lang="en-US" sz="2000" dirty="0"/>
          </a:p>
          <a:p>
            <a:r>
              <a:rPr lang="en-US" sz="2000" b="1" dirty="0"/>
              <a:t>All models are permanent documents </a:t>
            </a:r>
            <a:r>
              <a:rPr lang="en-US" sz="2000" dirty="0"/>
              <a:t>that must be updated when any changes are made. This is clearly not what Agile Modelling says. For example, the practices “Discard temporary models,” “Use the simplest tools” and "Update only when it hurts” contradict this view.</a:t>
            </a:r>
          </a:p>
          <a:p>
            <a:endParaRPr lang="en-US" sz="2000" dirty="0"/>
          </a:p>
          <a:p>
            <a:r>
              <a:rPr lang="en-US" sz="2000" b="1" dirty="0"/>
              <a:t>You need to use a complex modelling tool</a:t>
            </a:r>
            <a:r>
              <a:rPr lang="en-US" sz="2000" dirty="0"/>
              <a:t>, such as Rational Rose to carry out any modelling activity. However, as Agile Modelling explicitly debunks that myth, stating you should use whatever modelling medium is appropriate, which may include modelling tools such as Rational Rose, but also white boards, index cards, </a:t>
            </a:r>
            <a:r>
              <a:rPr lang="en-US" sz="2000" dirty="0" err="1"/>
              <a:t>post-it</a:t>
            </a:r>
            <a:r>
              <a:rPr lang="en-US" sz="2000" dirty="0"/>
              <a:t> notes, etc.</a:t>
            </a:r>
          </a:p>
        </p:txBody>
      </p:sp>
    </p:spTree>
    <p:extLst>
      <p:ext uri="{BB962C8B-B14F-4D97-AF65-F5344CB8AC3E}">
        <p14:creationId xmlns:p14="http://schemas.microsoft.com/office/powerpoint/2010/main" val="3223343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7B3D83-7F11-4557-14F8-3AC091BC8B8F}"/>
              </a:ext>
            </a:extLst>
          </p:cNvPr>
          <p:cNvSpPr>
            <a:spLocks noGrp="1"/>
          </p:cNvSpPr>
          <p:nvPr>
            <p:ph type="title"/>
          </p:nvPr>
        </p:nvSpPr>
        <p:spPr/>
        <p:txBody>
          <a:bodyPr/>
          <a:lstStyle/>
          <a:p>
            <a:pPr algn="l"/>
            <a:r>
              <a:rPr lang="en-IN" dirty="0"/>
              <a:t>XP objections to agile modelling</a:t>
            </a:r>
            <a:endParaRPr lang="te-IN" dirty="0"/>
          </a:p>
        </p:txBody>
      </p:sp>
      <p:sp>
        <p:nvSpPr>
          <p:cNvPr id="3" name="Content Placeholder 2">
            <a:extLst>
              <a:ext uri="{FF2B5EF4-FFF2-40B4-BE49-F238E27FC236}">
                <a16:creationId xmlns="" xmlns:a16="http://schemas.microsoft.com/office/drawing/2014/main" id="{96E104F5-CD23-8BEF-929E-7323D37D9939}"/>
              </a:ext>
            </a:extLst>
          </p:cNvPr>
          <p:cNvSpPr>
            <a:spLocks noGrp="1"/>
          </p:cNvSpPr>
          <p:nvPr>
            <p:ph sz="quarter" idx="1"/>
          </p:nvPr>
        </p:nvSpPr>
        <p:spPr/>
        <p:txBody>
          <a:bodyPr>
            <a:normAutofit fontScale="92500"/>
          </a:bodyPr>
          <a:lstStyle/>
          <a:p>
            <a:pPr algn="just"/>
            <a:r>
              <a:rPr lang="en-US" sz="2000" b="1" dirty="0"/>
              <a:t>You need to know, and use, UML to create models</a:t>
            </a:r>
            <a:r>
              <a:rPr lang="en-US" sz="2000" dirty="0"/>
              <a:t>. Agile Modelling does say that you should know how to apply whatever representation you are using in your models and that UML is one example of this. But it does not mandate any particular type of representation and indeed Agile modelers know that something like UML does not cover all the modelling situations you might want. In addition, an Agile modeler will not worry about creating a precise and complete UML diagram. Instead, they will focus on the audience of what they are creating and make sure that it is comprehensible to that audience.</a:t>
            </a:r>
          </a:p>
          <a:p>
            <a:pPr algn="just"/>
            <a:endParaRPr lang="en-US" sz="2000" dirty="0"/>
          </a:p>
          <a:p>
            <a:pPr algn="just"/>
            <a:r>
              <a:rPr lang="en-IN" sz="2100" b="1" dirty="0"/>
              <a:t>XP does not encourage modelling</a:t>
            </a:r>
            <a:r>
              <a:rPr lang="en-IN" sz="2100" dirty="0"/>
              <a:t>. Actually this is wrong. XP does promote the creation and use of models. The use of index cards for </a:t>
            </a:r>
            <a:r>
              <a:rPr lang="en-IN" sz="2100" dirty="0" smtClean="0"/>
              <a:t>user stories </a:t>
            </a:r>
            <a:r>
              <a:rPr lang="en-IN" sz="2100" dirty="0"/>
              <a:t>and classes is a form of modelling. XP practitioners will also often draw diagrams on white boards while trying to consider how to address a problem of refactor code, etc. These are again forms of models. </a:t>
            </a:r>
          </a:p>
        </p:txBody>
      </p:sp>
    </p:spTree>
    <p:extLst>
      <p:ext uri="{BB962C8B-B14F-4D97-AF65-F5344CB8AC3E}">
        <p14:creationId xmlns:p14="http://schemas.microsoft.com/office/powerpoint/2010/main" val="1994627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42C535-E15E-C9C5-4A42-E920DEDD83AE}"/>
              </a:ext>
            </a:extLst>
          </p:cNvPr>
          <p:cNvSpPr>
            <a:spLocks noGrp="1"/>
          </p:cNvSpPr>
          <p:nvPr>
            <p:ph type="title"/>
          </p:nvPr>
        </p:nvSpPr>
        <p:spPr/>
        <p:txBody>
          <a:bodyPr/>
          <a:lstStyle/>
          <a:p>
            <a:pPr algn="l"/>
            <a:r>
              <a:rPr lang="en-IN" dirty="0"/>
              <a:t>XP objections to agile modelling</a:t>
            </a:r>
            <a:endParaRPr lang="te-IN" dirty="0"/>
          </a:p>
        </p:txBody>
      </p:sp>
      <p:sp>
        <p:nvSpPr>
          <p:cNvPr id="3" name="Content Placeholder 2">
            <a:extLst>
              <a:ext uri="{FF2B5EF4-FFF2-40B4-BE49-F238E27FC236}">
                <a16:creationId xmlns="" xmlns:a16="http://schemas.microsoft.com/office/drawing/2014/main" id="{CC6EC396-4CBC-24EC-4BCA-43809BF9FE61}"/>
              </a:ext>
            </a:extLst>
          </p:cNvPr>
          <p:cNvSpPr>
            <a:spLocks noGrp="1"/>
          </p:cNvSpPr>
          <p:nvPr>
            <p:ph sz="quarter" idx="1"/>
          </p:nvPr>
        </p:nvSpPr>
        <p:spPr/>
        <p:txBody>
          <a:bodyPr>
            <a:normAutofit fontScale="85000" lnSpcReduction="10000"/>
          </a:bodyPr>
          <a:lstStyle/>
          <a:p>
            <a:pPr algn="just"/>
            <a:endParaRPr lang="en-IN" sz="2800" dirty="0"/>
          </a:p>
          <a:p>
            <a:pPr algn="just"/>
            <a:r>
              <a:rPr lang="en-IN" sz="2800" b="1" dirty="0"/>
              <a:t>XP does not create any documentation </a:t>
            </a:r>
            <a:r>
              <a:rPr lang="en-IN" sz="2800" dirty="0"/>
              <a:t>and models are a form of unnecessary documentation. XP promotes code as the core form of documentation for a system as only code is in sync with code. However, documentation needs to be appropriate for the reader of that documentation. Source code may be a good source of reference for programmers, but it is unlikely to be appropriate for end users, non-programmers, support personnel, etc. In some cases, models may be a very useful form of documentation for some of these audiences. For example, a UML deployment diagram may be very useful for understanding  </a:t>
            </a:r>
          </a:p>
          <a:p>
            <a:pPr marL="0" indent="0" algn="just">
              <a:buNone/>
            </a:pPr>
            <a:r>
              <a:rPr lang="en-IN" sz="2800" dirty="0"/>
              <a:t>    how the system will be installed over a network.</a:t>
            </a:r>
            <a:endParaRPr lang="te-IN" sz="2800" dirty="0"/>
          </a:p>
          <a:p>
            <a:endParaRPr lang="te-IN" dirty="0"/>
          </a:p>
        </p:txBody>
      </p:sp>
    </p:spTree>
    <p:extLst>
      <p:ext uri="{BB962C8B-B14F-4D97-AF65-F5344CB8AC3E}">
        <p14:creationId xmlns:p14="http://schemas.microsoft.com/office/powerpoint/2010/main" val="35573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The fit</a:t>
            </a:r>
            <a:endParaRPr lang="en-US" dirty="0"/>
          </a:p>
        </p:txBody>
      </p:sp>
      <p:sp>
        <p:nvSpPr>
          <p:cNvPr id="3" name="Content Placeholder 2"/>
          <p:cNvSpPr>
            <a:spLocks noGrp="1"/>
          </p:cNvSpPr>
          <p:nvPr>
            <p:ph sz="quarter" idx="1"/>
          </p:nvPr>
        </p:nvSpPr>
        <p:spPr/>
        <p:txBody>
          <a:bodyPr/>
          <a:lstStyle/>
          <a:p>
            <a:r>
              <a:rPr lang="en-US" dirty="0"/>
              <a:t>Many of the Agile Modelling practices fit straight into XP - </a:t>
            </a:r>
            <a:r>
              <a:rPr lang="en-US" b="1" dirty="0"/>
              <a:t>modelling equivalent of the XP programming</a:t>
            </a:r>
          </a:p>
          <a:p>
            <a:endParaRPr lang="en-US" b="1" dirty="0"/>
          </a:p>
          <a:p>
            <a:r>
              <a:rPr lang="en-US" dirty="0"/>
              <a:t>Agile Modelling’s emphasis is </a:t>
            </a:r>
            <a:r>
              <a:rPr lang="en-US" b="1" dirty="0"/>
              <a:t>modelling</a:t>
            </a:r>
            <a:r>
              <a:rPr lang="en-US" dirty="0"/>
              <a:t> and XP’s is </a:t>
            </a:r>
            <a:r>
              <a:rPr lang="en-US" b="1" dirty="0"/>
              <a:t>programing.</a:t>
            </a:r>
          </a:p>
          <a:p>
            <a:endParaRPr lang="en-US" dirty="0"/>
          </a:p>
          <a:p>
            <a:r>
              <a:rPr lang="en-US" dirty="0"/>
              <a:t>so there are differences and there are practices that are only relevant to one of the methods or the other.</a:t>
            </a:r>
          </a:p>
          <a:p>
            <a:endParaRPr lang="en-US" b="1" dirty="0"/>
          </a:p>
          <a:p>
            <a:endParaRPr lang="en-US" dirty="0"/>
          </a:p>
        </p:txBody>
      </p:sp>
    </p:spTree>
    <p:extLst>
      <p:ext uri="{BB962C8B-B14F-4D97-AF65-F5344CB8AC3E}">
        <p14:creationId xmlns:p14="http://schemas.microsoft.com/office/powerpoint/2010/main" val="2166479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21D193B-6BFD-45E7-35A1-F9DE369EE400}"/>
              </a:ext>
            </a:extLst>
          </p:cNvPr>
          <p:cNvSpPr>
            <a:spLocks noGrp="1"/>
          </p:cNvSpPr>
          <p:nvPr>
            <p:ph sz="quarter" idx="1"/>
          </p:nvPr>
        </p:nvSpPr>
        <p:spPr/>
        <p:txBody>
          <a:bodyPr>
            <a:normAutofit fontScale="92500" lnSpcReduction="10000"/>
          </a:bodyPr>
          <a:lstStyle/>
          <a:p>
            <a:r>
              <a:rPr lang="en-IN" dirty="0"/>
              <a:t>Do the Agile Modelling  practises add any value to the XP practises.</a:t>
            </a:r>
          </a:p>
          <a:p>
            <a:endParaRPr lang="en-IN" dirty="0"/>
          </a:p>
          <a:p>
            <a:r>
              <a:rPr lang="en-IN" dirty="0"/>
              <a:t>Whether Agile Modelling actually fits in with the philosophy of XP</a:t>
            </a:r>
          </a:p>
          <a:p>
            <a:endParaRPr lang="en-IN" dirty="0"/>
          </a:p>
          <a:p>
            <a:r>
              <a:rPr lang="en-IN" dirty="0"/>
              <a:t>Main conflict that can come across is –</a:t>
            </a:r>
          </a:p>
          <a:p>
            <a:pPr marL="0" indent="0">
              <a:buNone/>
            </a:pPr>
            <a:r>
              <a:rPr lang="en-IN" dirty="0"/>
              <a:t>	- XP </a:t>
            </a:r>
            <a:r>
              <a:rPr lang="en-IN" b="1" dirty="0">
                <a:solidFill>
                  <a:srgbClr val="FF0000"/>
                </a:solidFill>
              </a:rPr>
              <a:t>do not need to concentrate </a:t>
            </a:r>
            <a:r>
              <a:rPr lang="en-IN" dirty="0"/>
              <a:t>more on 			   modelling where as </a:t>
            </a:r>
          </a:p>
          <a:p>
            <a:pPr marL="0" indent="0">
              <a:buNone/>
            </a:pPr>
            <a:r>
              <a:rPr lang="en-IN" dirty="0"/>
              <a:t>	-  Agile modelling mainly concentrates </a:t>
            </a:r>
            <a:r>
              <a:rPr lang="en-IN"/>
              <a:t>on </a:t>
            </a:r>
            <a:r>
              <a:rPr lang="en-IN" b="1">
                <a:solidFill>
                  <a:srgbClr val="FF0000"/>
                </a:solidFill>
              </a:rPr>
              <a:t>modelling </a:t>
            </a:r>
            <a:r>
              <a:rPr lang="en-IN" b="1" dirty="0">
                <a:solidFill>
                  <a:srgbClr val="FF0000"/>
                </a:solidFill>
              </a:rPr>
              <a:t>	methodologies</a:t>
            </a:r>
            <a:r>
              <a:rPr lang="en-IN" dirty="0"/>
              <a:t>.</a:t>
            </a:r>
            <a:endParaRPr lang="te-IN" dirty="0"/>
          </a:p>
        </p:txBody>
      </p:sp>
      <p:sp>
        <p:nvSpPr>
          <p:cNvPr id="5" name="TextBox 4">
            <a:extLst>
              <a:ext uri="{FF2B5EF4-FFF2-40B4-BE49-F238E27FC236}">
                <a16:creationId xmlns="" xmlns:a16="http://schemas.microsoft.com/office/drawing/2014/main" id="{C27AF995-C201-4DAA-72C8-8E9701B186F5}"/>
              </a:ext>
            </a:extLst>
          </p:cNvPr>
          <p:cNvSpPr txBox="1"/>
          <p:nvPr/>
        </p:nvSpPr>
        <p:spPr>
          <a:xfrm>
            <a:off x="467544" y="574286"/>
            <a:ext cx="4572000" cy="707886"/>
          </a:xfrm>
          <a:prstGeom prst="rect">
            <a:avLst/>
          </a:prstGeom>
          <a:noFill/>
        </p:spPr>
        <p:txBody>
          <a:bodyPr wrap="square">
            <a:spAutoFit/>
          </a:bodyPr>
          <a:lstStyle/>
          <a:p>
            <a:r>
              <a:rPr lang="en-IN" sz="4000" dirty="0"/>
              <a:t>The fit</a:t>
            </a:r>
            <a:endParaRPr lang="te-IN" sz="4000" dirty="0"/>
          </a:p>
        </p:txBody>
      </p:sp>
    </p:spTree>
    <p:extLst>
      <p:ext uri="{BB962C8B-B14F-4D97-AF65-F5344CB8AC3E}">
        <p14:creationId xmlns:p14="http://schemas.microsoft.com/office/powerpoint/2010/main" val="72190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dirty="0"/>
              <a:t>Common practices</a:t>
            </a:r>
            <a:endParaRPr lang="en-US" dirty="0"/>
          </a:p>
        </p:txBody>
      </p:sp>
      <p:pic>
        <p:nvPicPr>
          <p:cNvPr id="5" name="Content Placeholder 4">
            <a:extLst>
              <a:ext uri="{FF2B5EF4-FFF2-40B4-BE49-F238E27FC236}">
                <a16:creationId xmlns="" xmlns:a16="http://schemas.microsoft.com/office/drawing/2014/main" id="{50FFD377-909D-D052-EFBD-963FFE25734C}"/>
              </a:ext>
            </a:extLst>
          </p:cNvPr>
          <p:cNvPicPr>
            <a:picLocks noGrp="1" noChangeAspect="1"/>
          </p:cNvPicPr>
          <p:nvPr>
            <p:ph sz="quarter" idx="1"/>
          </p:nvPr>
        </p:nvPicPr>
        <p:blipFill>
          <a:blip r:embed="rId2"/>
          <a:stretch>
            <a:fillRect/>
          </a:stretch>
        </p:blipFill>
        <p:spPr>
          <a:xfrm>
            <a:off x="580036" y="2294892"/>
            <a:ext cx="7969180" cy="3600400"/>
          </a:xfrm>
        </p:spPr>
      </p:pic>
      <p:sp>
        <p:nvSpPr>
          <p:cNvPr id="7" name="TextBox 6">
            <a:extLst>
              <a:ext uri="{FF2B5EF4-FFF2-40B4-BE49-F238E27FC236}">
                <a16:creationId xmlns="" xmlns:a16="http://schemas.microsoft.com/office/drawing/2014/main" id="{5BA5B214-6EA4-4654-298A-6F87894E132B}"/>
              </a:ext>
            </a:extLst>
          </p:cNvPr>
          <p:cNvSpPr txBox="1"/>
          <p:nvPr/>
        </p:nvSpPr>
        <p:spPr>
          <a:xfrm>
            <a:off x="580036" y="1628800"/>
            <a:ext cx="7808388" cy="646331"/>
          </a:xfrm>
          <a:prstGeom prst="rect">
            <a:avLst/>
          </a:prstGeom>
          <a:noFill/>
        </p:spPr>
        <p:txBody>
          <a:bodyPr wrap="square">
            <a:spAutoFit/>
          </a:bodyPr>
          <a:lstStyle/>
          <a:p>
            <a:r>
              <a:rPr lang="en-US" dirty="0"/>
              <a:t>This table pairs up various Agile Modelling practices with their equivalent (or near-equivalent) XP practices</a:t>
            </a:r>
            <a:endParaRPr lang="te-IN" dirty="0"/>
          </a:p>
        </p:txBody>
      </p:sp>
      <p:pic>
        <p:nvPicPr>
          <p:cNvPr id="9" name="Picture 8">
            <a:extLst>
              <a:ext uri="{FF2B5EF4-FFF2-40B4-BE49-F238E27FC236}">
                <a16:creationId xmlns="" xmlns:a16="http://schemas.microsoft.com/office/drawing/2014/main" id="{ACCDFC9D-1E24-8406-E3BC-C4EEC31E6732}"/>
              </a:ext>
            </a:extLst>
          </p:cNvPr>
          <p:cNvPicPr>
            <a:picLocks noChangeAspect="1"/>
          </p:cNvPicPr>
          <p:nvPr/>
        </p:nvPicPr>
        <p:blipFill>
          <a:blip r:embed="rId3"/>
          <a:stretch>
            <a:fillRect/>
          </a:stretch>
        </p:blipFill>
        <p:spPr>
          <a:xfrm>
            <a:off x="1043608" y="6021288"/>
            <a:ext cx="6696744" cy="345998"/>
          </a:xfrm>
          <a:prstGeom prst="rect">
            <a:avLst/>
          </a:prstGeom>
        </p:spPr>
      </p:pic>
    </p:spTree>
    <p:extLst>
      <p:ext uri="{BB962C8B-B14F-4D97-AF65-F5344CB8AC3E}">
        <p14:creationId xmlns:p14="http://schemas.microsoft.com/office/powerpoint/2010/main" val="969624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82464CC-5280-A790-5218-F4F6B71F827F}"/>
              </a:ext>
            </a:extLst>
          </p:cNvPr>
          <p:cNvSpPr>
            <a:spLocks noGrp="1"/>
          </p:cNvSpPr>
          <p:nvPr>
            <p:ph type="title"/>
          </p:nvPr>
        </p:nvSpPr>
        <p:spPr/>
        <p:txBody>
          <a:bodyPr/>
          <a:lstStyle/>
          <a:p>
            <a:pPr algn="l"/>
            <a:r>
              <a:rPr lang="en-IN" dirty="0"/>
              <a:t>Common practices</a:t>
            </a:r>
            <a:endParaRPr lang="te-IN" dirty="0"/>
          </a:p>
        </p:txBody>
      </p:sp>
      <p:sp>
        <p:nvSpPr>
          <p:cNvPr id="3" name="Content Placeholder 2">
            <a:extLst>
              <a:ext uri="{FF2B5EF4-FFF2-40B4-BE49-F238E27FC236}">
                <a16:creationId xmlns="" xmlns:a16="http://schemas.microsoft.com/office/drawing/2014/main" id="{B7D49BBC-C3FB-4C02-6C42-014D5CB5A431}"/>
              </a:ext>
            </a:extLst>
          </p:cNvPr>
          <p:cNvSpPr>
            <a:spLocks noGrp="1"/>
          </p:cNvSpPr>
          <p:nvPr>
            <p:ph sz="quarter" idx="1"/>
          </p:nvPr>
        </p:nvSpPr>
        <p:spPr/>
        <p:txBody>
          <a:bodyPr/>
          <a:lstStyle/>
          <a:p>
            <a:r>
              <a:rPr lang="en-US" dirty="0"/>
              <a:t>There is bound to be a slight variation in emphasis within common practices.</a:t>
            </a:r>
          </a:p>
          <a:p>
            <a:r>
              <a:rPr lang="en-US" dirty="0"/>
              <a:t>“Model with Others” is matched to “Pair Programming” because the intention in both cases is that everything produced is examined and thought about by two or more people. </a:t>
            </a:r>
          </a:p>
          <a:p>
            <a:r>
              <a:rPr lang="en-US" dirty="0"/>
              <a:t>Some differences are more obvious; in Agile Modelling we use modelling standards while in </a:t>
            </a:r>
            <a:r>
              <a:rPr lang="en-US" dirty="0" err="1"/>
              <a:t>eXtreme</a:t>
            </a:r>
            <a:r>
              <a:rPr lang="en-US" dirty="0"/>
              <a:t> Programming we use coding standards but again the intention is the same.</a:t>
            </a:r>
            <a:endParaRPr lang="te-IN" dirty="0"/>
          </a:p>
        </p:txBody>
      </p:sp>
    </p:spTree>
    <p:extLst>
      <p:ext uri="{BB962C8B-B14F-4D97-AF65-F5344CB8AC3E}">
        <p14:creationId xmlns:p14="http://schemas.microsoft.com/office/powerpoint/2010/main" val="738140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D13395-C698-6818-77E0-62B6F4C43DDB}"/>
              </a:ext>
            </a:extLst>
          </p:cNvPr>
          <p:cNvSpPr>
            <a:spLocks noGrp="1"/>
          </p:cNvSpPr>
          <p:nvPr>
            <p:ph type="title"/>
          </p:nvPr>
        </p:nvSpPr>
        <p:spPr/>
        <p:txBody>
          <a:bodyPr/>
          <a:lstStyle/>
          <a:p>
            <a:pPr algn="l"/>
            <a:r>
              <a:rPr lang="en-IN" dirty="0"/>
              <a:t>Common practices</a:t>
            </a:r>
            <a:endParaRPr lang="te-IN" dirty="0"/>
          </a:p>
        </p:txBody>
      </p:sp>
      <p:pic>
        <p:nvPicPr>
          <p:cNvPr id="5" name="Content Placeholder 4">
            <a:extLst>
              <a:ext uri="{FF2B5EF4-FFF2-40B4-BE49-F238E27FC236}">
                <a16:creationId xmlns="" xmlns:a16="http://schemas.microsoft.com/office/drawing/2014/main" id="{C2419BF7-F017-4B45-567E-BB4B6C403E1E}"/>
              </a:ext>
            </a:extLst>
          </p:cNvPr>
          <p:cNvPicPr>
            <a:picLocks noGrp="1" noChangeAspect="1"/>
          </p:cNvPicPr>
          <p:nvPr>
            <p:ph sz="quarter" idx="1"/>
          </p:nvPr>
        </p:nvPicPr>
        <p:blipFill>
          <a:blip r:embed="rId2"/>
          <a:stretch>
            <a:fillRect/>
          </a:stretch>
        </p:blipFill>
        <p:spPr>
          <a:xfrm>
            <a:off x="755576" y="1700808"/>
            <a:ext cx="7704856" cy="3168352"/>
          </a:xfrm>
        </p:spPr>
      </p:pic>
      <p:pic>
        <p:nvPicPr>
          <p:cNvPr id="7" name="Picture 6">
            <a:extLst>
              <a:ext uri="{FF2B5EF4-FFF2-40B4-BE49-F238E27FC236}">
                <a16:creationId xmlns="" xmlns:a16="http://schemas.microsoft.com/office/drawing/2014/main" id="{6F028FAA-5B74-92E5-3AC8-4DB0F2759893}"/>
              </a:ext>
            </a:extLst>
          </p:cNvPr>
          <p:cNvPicPr>
            <a:picLocks noChangeAspect="1"/>
          </p:cNvPicPr>
          <p:nvPr/>
        </p:nvPicPr>
        <p:blipFill>
          <a:blip r:embed="rId3"/>
          <a:stretch>
            <a:fillRect/>
          </a:stretch>
        </p:blipFill>
        <p:spPr>
          <a:xfrm>
            <a:off x="1292148" y="5150334"/>
            <a:ext cx="6559703" cy="377377"/>
          </a:xfrm>
          <a:prstGeom prst="rect">
            <a:avLst/>
          </a:prstGeom>
        </p:spPr>
      </p:pic>
    </p:spTree>
    <p:extLst>
      <p:ext uri="{BB962C8B-B14F-4D97-AF65-F5344CB8AC3E}">
        <p14:creationId xmlns:p14="http://schemas.microsoft.com/office/powerpoint/2010/main" val="50733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1F0D0D-027D-EC67-2773-4145E2E5FD14}"/>
              </a:ext>
            </a:extLst>
          </p:cNvPr>
          <p:cNvSpPr>
            <a:spLocks noGrp="1"/>
          </p:cNvSpPr>
          <p:nvPr>
            <p:ph type="title"/>
          </p:nvPr>
        </p:nvSpPr>
        <p:spPr/>
        <p:txBody>
          <a:bodyPr/>
          <a:lstStyle/>
          <a:p>
            <a:pPr algn="l"/>
            <a:r>
              <a:rPr lang="en-IN" dirty="0"/>
              <a:t>Common practices</a:t>
            </a:r>
            <a:endParaRPr lang="te-IN" dirty="0"/>
          </a:p>
        </p:txBody>
      </p:sp>
      <p:sp>
        <p:nvSpPr>
          <p:cNvPr id="3" name="Content Placeholder 2">
            <a:extLst>
              <a:ext uri="{FF2B5EF4-FFF2-40B4-BE49-F238E27FC236}">
                <a16:creationId xmlns="" xmlns:a16="http://schemas.microsoft.com/office/drawing/2014/main" id="{FE926E13-C73C-3C32-4F67-1F8598ACFCE1}"/>
              </a:ext>
            </a:extLst>
          </p:cNvPr>
          <p:cNvSpPr>
            <a:spLocks noGrp="1"/>
          </p:cNvSpPr>
          <p:nvPr>
            <p:ph sz="quarter" idx="1"/>
          </p:nvPr>
        </p:nvSpPr>
        <p:spPr>
          <a:xfrm>
            <a:off x="301752" y="1527048"/>
            <a:ext cx="8503920" cy="4854280"/>
          </a:xfrm>
        </p:spPr>
        <p:txBody>
          <a:bodyPr>
            <a:normAutofit fontScale="92500"/>
          </a:bodyPr>
          <a:lstStyle/>
          <a:p>
            <a:r>
              <a:rPr lang="en-US" dirty="0"/>
              <a:t>Other Agile Modelling practices have potentially less obvious parallels within XP practices. But again if they are examined, it can be seen that they represent the same or similar intention but from the modelling perspective.</a:t>
            </a:r>
          </a:p>
          <a:p>
            <a:endParaRPr lang="en-US" dirty="0"/>
          </a:p>
          <a:p>
            <a:r>
              <a:rPr lang="en-US" dirty="0"/>
              <a:t>For Example when performing Agile Modelling you should con sider how what you are modelling might be tested, How you can model to facilitate testing</a:t>
            </a:r>
          </a:p>
          <a:p>
            <a:endParaRPr lang="en-US" dirty="0"/>
          </a:p>
          <a:p>
            <a:r>
              <a:rPr lang="en-US" dirty="0"/>
              <a:t>This can be then fed into the test-first coding style of XP</a:t>
            </a:r>
          </a:p>
          <a:p>
            <a:endParaRPr lang="te-IN" dirty="0"/>
          </a:p>
        </p:txBody>
      </p:sp>
    </p:spTree>
    <p:extLst>
      <p:ext uri="{BB962C8B-B14F-4D97-AF65-F5344CB8AC3E}">
        <p14:creationId xmlns:p14="http://schemas.microsoft.com/office/powerpoint/2010/main" val="20942667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2699</TotalTime>
  <Words>2974</Words>
  <Application>Microsoft Office PowerPoint</Application>
  <PresentationFormat>On-screen Show (4:3)</PresentationFormat>
  <Paragraphs>231</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Civic</vt:lpstr>
      <vt:lpstr>Unit - III</vt:lpstr>
      <vt:lpstr>PowerPoint Presentation</vt:lpstr>
      <vt:lpstr>Introduction</vt:lpstr>
      <vt:lpstr>The fit</vt:lpstr>
      <vt:lpstr>PowerPoint Presentation</vt:lpstr>
      <vt:lpstr>Common practices</vt:lpstr>
      <vt:lpstr>Common practices</vt:lpstr>
      <vt:lpstr>Common practices</vt:lpstr>
      <vt:lpstr>Common practices</vt:lpstr>
      <vt:lpstr>Common practices</vt:lpstr>
      <vt:lpstr>Modelling specific practices</vt:lpstr>
      <vt:lpstr>Modelling specific practices</vt:lpstr>
      <vt:lpstr>Modelling specific practices</vt:lpstr>
      <vt:lpstr>Modelling specific practices</vt:lpstr>
      <vt:lpstr>Modelling specific practices</vt:lpstr>
      <vt:lpstr>XP objections to agile modelling</vt:lpstr>
      <vt:lpstr>XP objections to agile modelling</vt:lpstr>
      <vt:lpstr>XP objections to agile modelling</vt:lpstr>
      <vt:lpstr>Agile modelling and planning XP projects</vt:lpstr>
      <vt:lpstr>Agile modelling and planning XP projects</vt:lpstr>
      <vt:lpstr>Agile modelling and planning XP projects</vt:lpstr>
      <vt:lpstr>Agile modelling and planning XP projects</vt:lpstr>
      <vt:lpstr>Agile modelling and planning XP projects</vt:lpstr>
      <vt:lpstr>XP implementation phase</vt:lpstr>
      <vt:lpstr>XP implementation phase</vt:lpstr>
      <vt:lpstr>XP implementation phase</vt:lpstr>
      <vt:lpstr>XP implementation phase</vt:lpstr>
      <vt:lpstr>XP implementation phase</vt:lpstr>
      <vt:lpstr>XP on Large Projects </vt:lpstr>
      <vt:lpstr>XP on Large Projects </vt:lpstr>
      <vt:lpstr>4 Rules of Thumb</vt:lpstr>
      <vt:lpstr>Notes and References</vt:lpstr>
      <vt:lpstr>XP objections to agile modelling</vt:lpstr>
      <vt:lpstr>XP objections to agile modelling</vt:lpstr>
      <vt:lpstr>XP objections to agile modelling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dc:title>
  <dc:creator>MRUH</dc:creator>
  <cp:lastModifiedBy>MRUH</cp:lastModifiedBy>
  <cp:revision>134</cp:revision>
  <dcterms:created xsi:type="dcterms:W3CDTF">2024-08-22T08:37:32Z</dcterms:created>
  <dcterms:modified xsi:type="dcterms:W3CDTF">2024-10-29T08:19:38Z</dcterms:modified>
</cp:coreProperties>
</file>