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370" r:id="rId2"/>
    <p:sldId id="371" r:id="rId3"/>
    <p:sldId id="372"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3174426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48583"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84"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85"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6" name="Date Placeholder 27"/>
          <p:cNvSpPr>
            <a:spLocks noGrp="1"/>
          </p:cNvSpPr>
          <p:nvPr>
            <p:ph type="dt" sz="half" idx="10"/>
          </p:nvPr>
        </p:nvSpPr>
        <p:spPr/>
        <p:txBody>
          <a:bodyPr/>
          <a:lstStyle/>
          <a:p>
            <a:fld id="{1D8BD707-D9CF-40AE-B4C6-C98DA3205C09}" type="datetimeFigureOut">
              <a:rPr lang="en-US" smtClean="0"/>
              <a:t>9/10/2024</a:t>
            </a:fld>
            <a:endParaRPr lang="en-US"/>
          </a:p>
        </p:txBody>
      </p:sp>
      <p:sp>
        <p:nvSpPr>
          <p:cNvPr id="1048587" name="Footer Placeholder 16"/>
          <p:cNvSpPr>
            <a:spLocks noGrp="1"/>
          </p:cNvSpPr>
          <p:nvPr>
            <p:ph type="ftr" sz="quarter" idx="11"/>
          </p:nvPr>
        </p:nvSpPr>
        <p:spPr/>
        <p:txBody>
          <a:bodyPr/>
          <a:lstStyle/>
          <a:p>
            <a:endParaRPr lang="en-US"/>
          </a:p>
        </p:txBody>
      </p:sp>
      <p:sp>
        <p:nvSpPr>
          <p:cNvPr id="1048588"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t>‹#›</a:t>
            </a:fld>
            <a:endParaRPr lang="en-US"/>
          </a:p>
        </p:txBody>
      </p:sp>
      <p:sp>
        <p:nvSpPr>
          <p:cNvPr id="1048589"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kumimoji="0" lang="en-US"/>
              <a:t>Click to edit Master title style</a:t>
            </a:r>
          </a:p>
        </p:txBody>
      </p:sp>
      <p:sp>
        <p:nvSpPr>
          <p:cNvPr id="1048667"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104865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655" name="Footer Placeholder 4"/>
          <p:cNvSpPr>
            <a:spLocks noGrp="1"/>
          </p:cNvSpPr>
          <p:nvPr>
            <p:ph type="ftr" sz="quarter" idx="11"/>
          </p:nvPr>
        </p:nvSpPr>
        <p:spPr/>
        <p:txBody>
          <a:bodyPr/>
          <a:lstStyle/>
          <a:p>
            <a:endParaRPr lang="en-US"/>
          </a:p>
        </p:txBody>
      </p:sp>
      <p:sp>
        <p:nvSpPr>
          <p:cNvPr id="104865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kumimoji="0" lang="en-US"/>
              <a:t>Click to edit Master title style</a:t>
            </a:r>
          </a:p>
        </p:txBody>
      </p:sp>
      <p:sp>
        <p:nvSpPr>
          <p:cNvPr id="1048596"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597" name="Footer Placeholder 4"/>
          <p:cNvSpPr>
            <a:spLocks noGrp="1"/>
          </p:cNvSpPr>
          <p:nvPr>
            <p:ph type="ftr" sz="quarter" idx="11"/>
          </p:nvPr>
        </p:nvSpPr>
        <p:spPr/>
        <p:txBody>
          <a:bodyPr/>
          <a:lstStyle/>
          <a:p>
            <a:endParaRPr lang="en-US"/>
          </a:p>
        </p:txBody>
      </p:sp>
      <p:sp>
        <p:nvSpPr>
          <p:cNvPr id="1048598"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048599"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7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672"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673"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1048674"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75"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1048676" name="Footer Placeholder 4"/>
          <p:cNvSpPr>
            <a:spLocks noGrp="1"/>
          </p:cNvSpPr>
          <p:nvPr>
            <p:ph type="ftr" sz="quarter" idx="11"/>
          </p:nvPr>
        </p:nvSpPr>
        <p:spPr>
          <a:xfrm>
            <a:off x="800100" y="6172200"/>
            <a:ext cx="4000500" cy="457200"/>
          </a:xfrm>
        </p:spPr>
        <p:txBody>
          <a:bodyPr/>
          <a:lstStyle/>
          <a:p>
            <a:endParaRPr lang="en-US"/>
          </a:p>
        </p:txBody>
      </p:sp>
      <p:sp>
        <p:nvSpPr>
          <p:cNvPr id="104867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0"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kumimoji="0" lang="en-US"/>
              <a:t>Click to edit Master title style</a:t>
            </a:r>
          </a:p>
        </p:txBody>
      </p:sp>
      <p:sp>
        <p:nvSpPr>
          <p:cNvPr id="1048682"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1048683" name="Footer Placeholder 5"/>
          <p:cNvSpPr>
            <a:spLocks noGrp="1"/>
          </p:cNvSpPr>
          <p:nvPr>
            <p:ph type="ftr" sz="quarter" idx="11"/>
          </p:nvPr>
        </p:nvSpPr>
        <p:spPr/>
        <p:txBody>
          <a:bodyPr/>
          <a:lstStyle/>
          <a:p>
            <a:endParaRPr lang="en-US"/>
          </a:p>
        </p:txBody>
      </p:sp>
      <p:sp>
        <p:nvSpPr>
          <p:cNvPr id="1048684"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048685"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6"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7" name="Title 1"/>
          <p:cNvSpPr>
            <a:spLocks noGrp="1"/>
          </p:cNvSpPr>
          <p:nvPr>
            <p:ph type="title"/>
          </p:nvPr>
        </p:nvSpPr>
        <p:spPr>
          <a:xfrm>
            <a:off x="914400" y="273050"/>
            <a:ext cx="7772400" cy="1143000"/>
          </a:xfrm>
        </p:spPr>
        <p:txBody>
          <a:bodyPr anchor="b" anchorCtr="0"/>
          <a:lstStyle/>
          <a:p>
            <a:r>
              <a:rPr kumimoji="0" lang="en-US"/>
              <a:t>Click to edit Master title style</a:t>
            </a:r>
          </a:p>
        </p:txBody>
      </p:sp>
      <p:sp>
        <p:nvSpPr>
          <p:cNvPr id="1048688"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89"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90"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1048691" name="Footer Placeholder 7"/>
          <p:cNvSpPr>
            <a:spLocks noGrp="1"/>
          </p:cNvSpPr>
          <p:nvPr>
            <p:ph type="ftr" sz="quarter" idx="11"/>
          </p:nvPr>
        </p:nvSpPr>
        <p:spPr/>
        <p:txBody>
          <a:bodyPr/>
          <a:lstStyle/>
          <a:p>
            <a:endParaRPr lang="en-US"/>
          </a:p>
        </p:txBody>
      </p:sp>
      <p:sp>
        <p:nvSpPr>
          <p:cNvPr id="1048692"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048693"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4"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kumimoji="0" lang="en-US"/>
              <a:t>Click to edit Master title style</a:t>
            </a:r>
          </a:p>
        </p:txBody>
      </p:sp>
      <p:sp>
        <p:nvSpPr>
          <p:cNvPr id="1048649"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1048650" name="Footer Placeholder 3"/>
          <p:cNvSpPr>
            <a:spLocks noGrp="1"/>
          </p:cNvSpPr>
          <p:nvPr>
            <p:ph type="ftr" sz="quarter" idx="11"/>
          </p:nvPr>
        </p:nvSpPr>
        <p:spPr/>
        <p:txBody>
          <a:bodyPr/>
          <a:lstStyle/>
          <a:p>
            <a:endParaRPr lang="en-US"/>
          </a:p>
        </p:txBody>
      </p:sp>
      <p:sp>
        <p:nvSpPr>
          <p:cNvPr id="1048651"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9"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1048620" name="Footer Placeholder 2"/>
          <p:cNvSpPr>
            <a:spLocks noGrp="1"/>
          </p:cNvSpPr>
          <p:nvPr>
            <p:ph type="ftr" sz="quarter" idx="11"/>
          </p:nvPr>
        </p:nvSpPr>
        <p:spPr/>
        <p:txBody>
          <a:bodyPr/>
          <a:lstStyle/>
          <a:p>
            <a:endParaRPr lang="en-US"/>
          </a:p>
        </p:txBody>
      </p:sp>
      <p:sp>
        <p:nvSpPr>
          <p:cNvPr id="1048621"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696"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697"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1048698"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99"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1048700" name="Footer Placeholder 5"/>
          <p:cNvSpPr>
            <a:spLocks noGrp="1"/>
          </p:cNvSpPr>
          <p:nvPr>
            <p:ph type="ftr" sz="quarter" idx="11"/>
          </p:nvPr>
        </p:nvSpPr>
        <p:spPr/>
        <p:txBody>
          <a:bodyPr/>
          <a:lstStyle/>
          <a:p>
            <a:endParaRPr lang="en-US"/>
          </a:p>
        </p:txBody>
      </p:sp>
      <p:sp>
        <p:nvSpPr>
          <p:cNvPr id="1048701"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048702"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1048658"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59"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1048660" name="Footer Placeholder 5"/>
          <p:cNvSpPr>
            <a:spLocks noGrp="1"/>
          </p:cNvSpPr>
          <p:nvPr>
            <p:ph type="ftr" sz="quarter" idx="11"/>
          </p:nvPr>
        </p:nvSpPr>
        <p:spPr>
          <a:xfrm>
            <a:off x="914400" y="6172200"/>
            <a:ext cx="3886200" cy="457200"/>
          </a:xfrm>
        </p:spPr>
        <p:txBody>
          <a:bodyPr/>
          <a:lstStyle/>
          <a:p>
            <a:endParaRPr lang="en-US"/>
          </a:p>
        </p:txBody>
      </p:sp>
      <p:sp>
        <p:nvSpPr>
          <p:cNvPr id="1048661"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t>‹#›</a:t>
            </a:fld>
            <a:endParaRPr lang="en-US"/>
          </a:p>
        </p:txBody>
      </p:sp>
      <p:sp>
        <p:nvSpPr>
          <p:cNvPr id="1048662"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3"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4"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5"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77"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78"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048579"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t>9/10/2024</a:t>
            </a:fld>
            <a:endParaRPr lang="en-US"/>
          </a:p>
        </p:txBody>
      </p:sp>
      <p:sp>
        <p:nvSpPr>
          <p:cNvPr id="1048581"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1048582"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c-sharpcorner.com/article/12-core-practices-in-xp/" TargetMode="External"/><Relationship Id="rId2" Type="http://schemas.openxmlformats.org/officeDocument/2006/relationships/hyperlink" Target="https://www.geeksforgeeks.org/software-engineering-extreme-programming-xp/" TargetMode="External"/><Relationship Id="rId1" Type="http://schemas.openxmlformats.org/officeDocument/2006/relationships/slideLayout" Target="../slideLayouts/slideLayout2.xml"/><Relationship Id="rId6" Type="http://schemas.openxmlformats.org/officeDocument/2006/relationships/hyperlink" Target="https://www.8base.com/blog/pair-programming-best-practices#:~:text=10 Pair Programming Best Practices 1 1. Choose,8. Respect Each Other's Ideas ... More items" TargetMode="External"/><Relationship Id="rId5" Type="http://schemas.openxmlformats.org/officeDocument/2006/relationships/hyperlink" Target="http://www.extremeprogramming.org/rules/testfirst.html" TargetMode="External"/><Relationship Id="rId4" Type="http://schemas.openxmlformats.org/officeDocument/2006/relationships/hyperlink" Target="https://www.evergrowingdev.com/p/the-ultimate-guide-to-effective-pai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ubtitle 2"/>
          <p:cNvSpPr>
            <a:spLocks noGrp="1"/>
          </p:cNvSpPr>
          <p:nvPr>
            <p:ph type="subTitle" idx="1"/>
          </p:nvPr>
        </p:nvSpPr>
        <p:spPr/>
        <p:txBody>
          <a:bodyPr/>
          <a:lstStyle/>
          <a:p>
            <a:r>
              <a:rPr lang="en-US" dirty="0"/>
              <a:t>UNIT II</a:t>
            </a:r>
          </a:p>
          <a:p>
            <a:r>
              <a:rPr lang="en-US" dirty="0"/>
              <a:t>Extreme Programming</a:t>
            </a:r>
          </a:p>
          <a:p>
            <a:endParaRPr lang="en-US" dirty="0"/>
          </a:p>
        </p:txBody>
      </p:sp>
      <p:sp>
        <p:nvSpPr>
          <p:cNvPr id="1048594" name="Title 1"/>
          <p:cNvSpPr>
            <a:spLocks noGrp="1"/>
          </p:cNvSpPr>
          <p:nvPr>
            <p:ph type="ctrTitle"/>
          </p:nvPr>
        </p:nvSpPr>
        <p:spPr/>
        <p:txBody>
          <a:bodyPr/>
          <a:lstStyle/>
          <a:p>
            <a:r>
              <a:rPr lang="en-US" dirty="0"/>
              <a:t>Agile Software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
          </p:nvPr>
        </p:nvSpPr>
        <p:spPr>
          <a:xfrm>
            <a:off x="304800" y="609600"/>
            <a:ext cx="8610600" cy="6019800"/>
          </a:xfrm>
        </p:spPr>
        <p:txBody>
          <a:bodyPr/>
          <a:lstStyle/>
          <a:p>
            <a:r>
              <a:rPr lang="en-US" dirty="0"/>
              <a:t>Underlying XP are four basic principles, these are:</a:t>
            </a:r>
          </a:p>
          <a:p>
            <a:pPr marL="0" indent="0">
              <a:buNone/>
            </a:pPr>
            <a:endParaRPr lang="en-US" dirty="0"/>
          </a:p>
          <a:p>
            <a:pPr lvl="1"/>
            <a:r>
              <a:rPr lang="en-US" dirty="0"/>
              <a:t> Communication – it is good to talk (particularly, between users and developers). </a:t>
            </a:r>
          </a:p>
          <a:p>
            <a:pPr lvl="1"/>
            <a:r>
              <a:rPr lang="en-US" dirty="0"/>
              <a:t> Simplicity – keep it simple and grow the system as and when required.</a:t>
            </a:r>
          </a:p>
          <a:p>
            <a:pPr lvl="1"/>
            <a:r>
              <a:rPr lang="en-US" dirty="0"/>
              <a:t> Feedback – let users provide feedback early and often. </a:t>
            </a:r>
          </a:p>
          <a:p>
            <a:pPr lvl="1"/>
            <a:r>
              <a:rPr lang="en-US" dirty="0"/>
              <a:t>Courage – to go with such an approach.</a:t>
            </a:r>
          </a:p>
          <a:p>
            <a:endParaRPr lang="te-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sz="quarter" idx="1"/>
          </p:nvPr>
        </p:nvSpPr>
        <p:spPr>
          <a:xfrm>
            <a:off x="304800" y="609600"/>
            <a:ext cx="8382000" cy="6096000"/>
          </a:xfrm>
        </p:spPr>
        <p:txBody>
          <a:bodyPr/>
          <a:lstStyle/>
          <a:p>
            <a:endParaRPr lang="en-US" dirty="0"/>
          </a:p>
          <a:p>
            <a:r>
              <a:rPr lang="en-US" dirty="0"/>
              <a:t>Core XP Values</a:t>
            </a:r>
            <a:endParaRPr lang="te-IN" dirty="0"/>
          </a:p>
        </p:txBody>
      </p:sp>
      <p:pic>
        <p:nvPicPr>
          <p:cNvPr id="2097154" name="Picture 2"/>
          <p:cNvPicPr>
            <a:picLocks noChangeAspect="1" noChangeArrowheads="1"/>
          </p:cNvPicPr>
          <p:nvPr/>
        </p:nvPicPr>
        <p:blipFill>
          <a:blip r:embed="rId2"/>
          <a:srcRect/>
          <a:stretch>
            <a:fillRect/>
          </a:stretch>
        </p:blipFill>
        <p:spPr bwMode="auto">
          <a:xfrm>
            <a:off x="694426" y="2133600"/>
            <a:ext cx="7619999" cy="3490913"/>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
          </p:nvPr>
        </p:nvSpPr>
        <p:spPr>
          <a:xfrm>
            <a:off x="609600" y="609600"/>
            <a:ext cx="7924800" cy="5562600"/>
          </a:xfrm>
        </p:spPr>
        <p:txBody>
          <a:bodyPr>
            <a:normAutofit/>
          </a:bodyPr>
          <a:lstStyle/>
          <a:p>
            <a:pPr fontAlgn="base"/>
            <a:endParaRPr lang="en-US" b="1" dirty="0"/>
          </a:p>
          <a:p>
            <a:pPr fontAlgn="base"/>
            <a:r>
              <a:rPr lang="en-US" b="1" dirty="0"/>
              <a:t>Communication: </a:t>
            </a:r>
            <a:r>
              <a:rPr lang="en-US" dirty="0"/>
              <a:t>The essence of communication is for information and ideas to be exchanged amongst development team members so that everyone has an understanding of the system requirements and goals. Extreme Programming (XP) supports this by allowing open and frequent communication between members of a team.</a:t>
            </a:r>
          </a:p>
          <a:p>
            <a:pPr fontAlgn="base"/>
            <a:endParaRPr lang="en-US" dirty="0"/>
          </a:p>
          <a:p>
            <a:pPr fontAlgn="base"/>
            <a:r>
              <a:rPr lang="en-US" b="1" dirty="0"/>
              <a:t>Simplicity: </a:t>
            </a:r>
            <a:r>
              <a:rPr lang="en-US" dirty="0"/>
              <a:t>Keeping things as simple as possible helps reduce complexity and makes it easier to understand and maintain the code.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2"/>
          <p:cNvSpPr>
            <a:spLocks noGrp="1"/>
          </p:cNvSpPr>
          <p:nvPr>
            <p:ph sz="quarter" idx="1"/>
          </p:nvPr>
        </p:nvSpPr>
        <p:spPr>
          <a:xfrm>
            <a:off x="457200" y="609600"/>
            <a:ext cx="8153400" cy="5562600"/>
          </a:xfrm>
        </p:spPr>
        <p:txBody>
          <a:bodyPr>
            <a:normAutofit/>
          </a:bodyPr>
          <a:lstStyle/>
          <a:p>
            <a:pPr fontAlgn="base"/>
            <a:r>
              <a:rPr lang="en-US" b="1" dirty="0"/>
              <a:t>Feedback: </a:t>
            </a:r>
            <a:r>
              <a:rPr lang="en-US" dirty="0"/>
              <a:t>Feedback loops which are constant are among testing as well as customer involvements which helps in detecting problems earlier during development. </a:t>
            </a:r>
          </a:p>
          <a:p>
            <a:pPr fontAlgn="base"/>
            <a:endParaRPr lang="en-US" dirty="0"/>
          </a:p>
          <a:p>
            <a:pPr fontAlgn="base"/>
            <a:r>
              <a:rPr lang="en-US" b="1" dirty="0"/>
              <a:t>Courage: </a:t>
            </a:r>
            <a:r>
              <a:rPr lang="en-US" dirty="0"/>
              <a:t>Team members are encouraged to take risks, speak up about problems, and adapt to change without fear of repercussions.</a:t>
            </a:r>
          </a:p>
          <a:p>
            <a:pPr fontAlgn="base"/>
            <a:endParaRPr lang="en-US" dirty="0"/>
          </a:p>
          <a:p>
            <a:pPr fontAlgn="base"/>
            <a:r>
              <a:rPr lang="en-US" b="1" dirty="0"/>
              <a:t>Respect</a:t>
            </a:r>
            <a:r>
              <a:rPr lang="en-US" dirty="0"/>
              <a:t>: Every member’s input or opinion is appreciated which promotes a collective way of working among people who are supportive within a certain group.</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533400" y="228600"/>
            <a:ext cx="4724400" cy="715962"/>
          </a:xfrm>
        </p:spPr>
        <p:txBody>
          <a:bodyPr>
            <a:normAutofit fontScale="90000"/>
          </a:bodyPr>
          <a:lstStyle/>
          <a:p>
            <a:r>
              <a:rPr lang="en-US" dirty="0"/>
              <a:t>The twelve XP practices</a:t>
            </a:r>
          </a:p>
        </p:txBody>
      </p:sp>
      <p:sp>
        <p:nvSpPr>
          <p:cNvPr id="1048612" name="Content Placeholder 2"/>
          <p:cNvSpPr>
            <a:spLocks noGrp="1"/>
          </p:cNvSpPr>
          <p:nvPr>
            <p:ph sz="quarter" idx="1"/>
          </p:nvPr>
        </p:nvSpPr>
        <p:spPr>
          <a:xfrm>
            <a:off x="457200" y="1143000"/>
            <a:ext cx="8305800" cy="5257800"/>
          </a:xfrm>
        </p:spPr>
        <p:txBody>
          <a:bodyPr>
            <a:normAutofit fontScale="88269" lnSpcReduction="20000"/>
          </a:bodyPr>
          <a:lstStyle/>
          <a:p>
            <a:pPr marL="514350" indent="-514350">
              <a:buFont typeface="+mj-lt"/>
              <a:buAutoNum type="arabicPeriod"/>
            </a:pPr>
            <a:r>
              <a:rPr lang="en-US" b="1" dirty="0"/>
              <a:t>The planning game-</a:t>
            </a:r>
            <a:r>
              <a:rPr lang="en-US" dirty="0"/>
              <a:t> This focuses on planning the next release. </a:t>
            </a:r>
          </a:p>
          <a:p>
            <a:pPr marL="514350" indent="-514350">
              <a:buFont typeface="+mj-lt"/>
              <a:buAutoNum type="arabicPeriod"/>
            </a:pPr>
            <a:endParaRPr lang="en-US" dirty="0"/>
          </a:p>
          <a:p>
            <a:pPr marL="514350" indent="-514350">
              <a:buFont typeface="+mj-lt"/>
              <a:buAutoNum type="arabicPeriod"/>
            </a:pPr>
            <a:r>
              <a:rPr lang="en-US" b="1" dirty="0"/>
              <a:t>Small releases-</a:t>
            </a:r>
            <a:r>
              <a:rPr lang="en-US" dirty="0"/>
              <a:t> A software system is developed iteratively with small releases adding system features and allowing rapid feedback. </a:t>
            </a:r>
          </a:p>
          <a:p>
            <a:pPr marL="514350" indent="-514350">
              <a:buFont typeface="+mj-lt"/>
              <a:buAutoNum type="arabicPeriod"/>
            </a:pPr>
            <a:endParaRPr lang="en-US" dirty="0"/>
          </a:p>
          <a:p>
            <a:pPr marL="514350" indent="-514350">
              <a:buFont typeface="+mj-lt"/>
              <a:buAutoNum type="arabicPeriod"/>
            </a:pPr>
            <a:r>
              <a:rPr lang="en-US" b="1" dirty="0"/>
              <a:t>Simple design-</a:t>
            </a:r>
            <a:r>
              <a:rPr lang="en-US" dirty="0"/>
              <a:t> Keep things as simple as possible but not simpler. </a:t>
            </a:r>
          </a:p>
          <a:p>
            <a:pPr marL="514350" indent="-514350">
              <a:buFont typeface="+mj-lt"/>
              <a:buAutoNum type="arabicPeriod"/>
            </a:pPr>
            <a:endParaRPr lang="en-US" dirty="0"/>
          </a:p>
          <a:p>
            <a:pPr marL="514350" indent="-514350">
              <a:buFont typeface="+mj-lt"/>
              <a:buAutoNum type="arabicPeriod"/>
            </a:pPr>
            <a:r>
              <a:rPr lang="en-US" b="1" dirty="0"/>
              <a:t>Testing-</a:t>
            </a:r>
            <a:r>
              <a:rPr lang="en-US" dirty="0"/>
              <a:t> Unit tests and acceptance tests must be continually developed and the code must pass unit tests for development to continue. </a:t>
            </a:r>
          </a:p>
          <a:p>
            <a:pPr marL="514350" indent="-514350">
              <a:buFont typeface="+mj-lt"/>
              <a:buAutoNum type="arabicPeriod"/>
            </a:pPr>
            <a:endParaRPr lang="en-US" dirty="0"/>
          </a:p>
          <a:p>
            <a:pPr marL="514350" indent="-514350">
              <a:buFont typeface="+mj-lt"/>
              <a:buAutoNum type="arabicPeriod"/>
            </a:pPr>
            <a:r>
              <a:rPr lang="en-US" b="1" dirty="0"/>
              <a:t>Refactoring-</a:t>
            </a:r>
            <a:r>
              <a:rPr lang="en-US" dirty="0"/>
              <a:t> This involves improving the system (e.g., to aid simplicity) without changing the functionality. </a:t>
            </a:r>
          </a:p>
          <a:p>
            <a:pPr marL="514350" indent="-514350">
              <a:buFont typeface="+mj-lt"/>
              <a:buAutoNum type="arabicPeriod"/>
            </a:pPr>
            <a:endParaRPr lang="en-US" dirty="0"/>
          </a:p>
          <a:p>
            <a:pPr marL="514350" indent="-514350">
              <a:buFont typeface="+mj-lt"/>
              <a:buAutoNum type="arabicPeriod"/>
            </a:pPr>
            <a:r>
              <a:rPr lang="en-US" b="1" dirty="0"/>
              <a:t>Pair programming-</a:t>
            </a:r>
            <a:r>
              <a:rPr lang="en-US" dirty="0"/>
              <a:t> All code is developed by developers working in pairs (at a single machine).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sz="quarter" idx="1"/>
          </p:nvPr>
        </p:nvSpPr>
        <p:spPr>
          <a:xfrm>
            <a:off x="457200" y="762000"/>
            <a:ext cx="8305800" cy="5943600"/>
          </a:xfrm>
        </p:spPr>
        <p:txBody>
          <a:bodyPr>
            <a:normAutofit fontScale="76923" lnSpcReduction="20000"/>
          </a:bodyPr>
          <a:lstStyle/>
          <a:p>
            <a:pPr marL="514350" indent="-514350">
              <a:buFont typeface="+mj-lt"/>
              <a:buAutoNum type="arabicPeriod" startAt="7"/>
            </a:pPr>
            <a:r>
              <a:rPr lang="en-US" sz="2800" b="1" dirty="0"/>
              <a:t>Collective ownership-</a:t>
            </a:r>
            <a:r>
              <a:rPr lang="en-US" sz="2800" dirty="0"/>
              <a:t> Everyone owns all the code so anyone has the right to change any of the code at any time in order to improve it. </a:t>
            </a:r>
          </a:p>
          <a:p>
            <a:pPr marL="514350" indent="-514350">
              <a:buFont typeface="+mj-lt"/>
              <a:buAutoNum type="arabicPeriod" startAt="7"/>
            </a:pPr>
            <a:endParaRPr lang="en-US" sz="2800" dirty="0"/>
          </a:p>
          <a:p>
            <a:pPr marL="514350" indent="-514350">
              <a:buFont typeface="+mj-lt"/>
              <a:buAutoNum type="arabicPeriod" startAt="7"/>
            </a:pPr>
            <a:r>
              <a:rPr lang="en-US" sz="2800" b="1" dirty="0"/>
              <a:t>Continuous integration-</a:t>
            </a:r>
            <a:r>
              <a:rPr lang="en-US" sz="2800" dirty="0"/>
              <a:t> New code is integrated and the system rebuilt every time a task is completed (which may be many times a day). </a:t>
            </a:r>
          </a:p>
          <a:p>
            <a:pPr marL="514350" indent="-514350">
              <a:buFont typeface="+mj-lt"/>
              <a:buAutoNum type="arabicPeriod" startAt="7"/>
            </a:pPr>
            <a:endParaRPr lang="en-US" sz="2800" dirty="0"/>
          </a:p>
          <a:p>
            <a:pPr marL="514350" indent="-514350">
              <a:buFont typeface="+mj-lt"/>
              <a:buAutoNum type="arabicPeriod" startAt="7"/>
            </a:pPr>
            <a:r>
              <a:rPr lang="en-US" sz="2800" b="1" dirty="0"/>
              <a:t>On-site customer</a:t>
            </a:r>
            <a:r>
              <a:rPr lang="en-US" sz="2800" dirty="0"/>
              <a:t>- Have a real customer as part of the team, so that they are always available to answer questions. </a:t>
            </a:r>
          </a:p>
          <a:p>
            <a:pPr marL="514350" indent="-514350">
              <a:buFont typeface="+mj-lt"/>
              <a:buAutoNum type="arabicPeriod" startAt="7"/>
            </a:pPr>
            <a:endParaRPr lang="en-US" sz="2800" dirty="0"/>
          </a:p>
          <a:p>
            <a:pPr marL="514350" indent="-514350">
              <a:buFont typeface="+mj-lt"/>
              <a:buAutoNum type="arabicPeriod" startAt="7"/>
            </a:pPr>
            <a:r>
              <a:rPr lang="en-US" sz="2800" b="1" dirty="0"/>
              <a:t>Coding standards -</a:t>
            </a:r>
            <a:r>
              <a:rPr lang="en-US" sz="2800" dirty="0"/>
              <a:t> Have them and use them. </a:t>
            </a:r>
          </a:p>
          <a:p>
            <a:pPr marL="514350" indent="-514350">
              <a:buFont typeface="+mj-lt"/>
              <a:buAutoNum type="arabicPeriod" startAt="7"/>
            </a:pPr>
            <a:endParaRPr lang="en-US" sz="2800" dirty="0"/>
          </a:p>
          <a:p>
            <a:pPr marL="514350" indent="-514350">
              <a:buFont typeface="+mj-lt"/>
              <a:buAutoNum type="arabicPeriod" startAt="7"/>
            </a:pPr>
            <a:r>
              <a:rPr lang="en-US" sz="2800" b="1" dirty="0"/>
              <a:t>40-hour week</a:t>
            </a:r>
            <a:r>
              <a:rPr lang="en-US" sz="2800" dirty="0"/>
              <a:t>- Work no more than 40 hours a week so that the developers are always fresh and ready for the challenges facing them.</a:t>
            </a:r>
          </a:p>
          <a:p>
            <a:pPr marL="514350" indent="-514350">
              <a:buFont typeface="+mj-lt"/>
              <a:buAutoNum type="arabicPeriod" startAt="7"/>
            </a:pPr>
            <a:endParaRPr lang="en-US" sz="2800" dirty="0"/>
          </a:p>
          <a:p>
            <a:pPr marL="514350" indent="-514350">
              <a:buFont typeface="+mj-lt"/>
              <a:buAutoNum type="arabicPeriod" startAt="7"/>
            </a:pPr>
            <a:r>
              <a:rPr lang="en-US" sz="2800" dirty="0"/>
              <a:t> </a:t>
            </a:r>
            <a:r>
              <a:rPr lang="en-US" sz="2800" b="1" dirty="0"/>
              <a:t>System metaphor</a:t>
            </a:r>
            <a:r>
              <a:rPr lang="en-US" sz="2800" dirty="0"/>
              <a:t> - Use the system metaphor to guide the whole development. It is a metaphor for how the system operates (it is similar to the architecture of the system but typically simpler).</a:t>
            </a:r>
          </a:p>
          <a:p>
            <a:pPr marL="514350" indent="-514350">
              <a:buFont typeface="+mj-lt"/>
              <a:buAutoNum type="arabicPeriod" startAt="7"/>
            </a:pPr>
            <a:endParaRPr lang="en-US" sz="2800"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33400" y="381000"/>
            <a:ext cx="5334000" cy="838200"/>
          </a:xfrm>
        </p:spPr>
        <p:txBody>
          <a:bodyPr>
            <a:normAutofit/>
          </a:bodyPr>
          <a:lstStyle/>
          <a:p>
            <a:r>
              <a:rPr lang="en-US" dirty="0"/>
              <a:t>Planning XP projects</a:t>
            </a:r>
          </a:p>
        </p:txBody>
      </p:sp>
      <p:sp>
        <p:nvSpPr>
          <p:cNvPr id="1048615" name="Content Placeholder 2"/>
          <p:cNvSpPr>
            <a:spLocks noGrp="1"/>
          </p:cNvSpPr>
          <p:nvPr>
            <p:ph sz="quarter" idx="1"/>
          </p:nvPr>
        </p:nvSpPr>
        <p:spPr>
          <a:xfrm>
            <a:off x="381000" y="1524000"/>
            <a:ext cx="8229600" cy="5029200"/>
          </a:xfrm>
        </p:spPr>
        <p:txBody>
          <a:bodyPr>
            <a:normAutofit fontScale="96154"/>
          </a:bodyPr>
          <a:lstStyle/>
          <a:p>
            <a:r>
              <a:rPr lang="en-US" dirty="0"/>
              <a:t>Planning XP projects –It is a common misconception that XP projects </a:t>
            </a:r>
            <a:r>
              <a:rPr lang="en-US" b="1" dirty="0"/>
              <a:t>do not </a:t>
            </a:r>
            <a:r>
              <a:rPr lang="en-US" dirty="0"/>
              <a:t>need to be planned</a:t>
            </a:r>
            <a:r>
              <a:rPr lang="en-US" dirty="0" smtClean="0"/>
              <a:t>.</a:t>
            </a:r>
          </a:p>
          <a:p>
            <a:endParaRPr lang="en-US" dirty="0"/>
          </a:p>
          <a:p>
            <a:r>
              <a:rPr lang="en-US" dirty="0"/>
              <a:t>un-convinced because the nature of project planning changes</a:t>
            </a:r>
            <a:r>
              <a:rPr lang="en-US" dirty="0" smtClean="0"/>
              <a:t>.</a:t>
            </a:r>
          </a:p>
          <a:p>
            <a:endParaRPr lang="en-US" dirty="0"/>
          </a:p>
          <a:p>
            <a:r>
              <a:rPr lang="en-US" dirty="0"/>
              <a:t>It is to decide on the scope and priorities of the project and of the releases. </a:t>
            </a:r>
            <a:endParaRPr lang="en-US" dirty="0" smtClean="0"/>
          </a:p>
          <a:p>
            <a:endParaRPr lang="en-US" dirty="0"/>
          </a:p>
          <a:p>
            <a:r>
              <a:rPr lang="en-US" dirty="0"/>
              <a:t>It is also to estimate the cost of various features required by the software and to schedule those features into releases.</a:t>
            </a:r>
          </a:p>
          <a:p>
            <a:endParaRPr lang="en-US" dirty="0"/>
          </a:p>
          <a:p>
            <a:endParaRPr lang="te-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533400" y="457200"/>
            <a:ext cx="6096000" cy="715962"/>
          </a:xfrm>
        </p:spPr>
        <p:txBody>
          <a:bodyPr>
            <a:normAutofit fontScale="90000"/>
          </a:bodyPr>
          <a:lstStyle/>
          <a:p>
            <a:r>
              <a:rPr lang="en-US" dirty="0"/>
              <a:t>Planning an XP Project</a:t>
            </a:r>
          </a:p>
        </p:txBody>
      </p:sp>
      <p:sp>
        <p:nvSpPr>
          <p:cNvPr id="1048617" name="Content Placeholder 2"/>
          <p:cNvSpPr>
            <a:spLocks noGrp="1"/>
          </p:cNvSpPr>
          <p:nvPr>
            <p:ph sz="quarter" idx="1"/>
          </p:nvPr>
        </p:nvSpPr>
        <p:spPr>
          <a:xfrm>
            <a:off x="304800" y="1600200"/>
            <a:ext cx="8382000" cy="4800600"/>
          </a:xfrm>
        </p:spPr>
        <p:txBody>
          <a:bodyPr>
            <a:normAutofit/>
          </a:bodyPr>
          <a:lstStyle/>
          <a:p>
            <a:r>
              <a:rPr lang="en-US" dirty="0"/>
              <a:t>In XP, project planning is a more incremental and inclusive process. It is incremental in that an overall plan of the project is created to determine (roughly) when each release will occur and what will be in that release</a:t>
            </a:r>
          </a:p>
          <a:p>
            <a:endParaRPr lang="en-US" dirty="0"/>
          </a:p>
          <a:p>
            <a:r>
              <a:rPr lang="en-US" dirty="0"/>
              <a:t>Although it is a very different form of planning than that which might be found within a more traditional single delivery style of project.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Content Placeholder 2"/>
          <p:cNvSpPr>
            <a:spLocks noGrp="1"/>
          </p:cNvSpPr>
          <p:nvPr>
            <p:ph sz="quarter" idx="1"/>
          </p:nvPr>
        </p:nvSpPr>
        <p:spPr>
          <a:xfrm>
            <a:off x="609600" y="838200"/>
            <a:ext cx="8077200" cy="5257800"/>
          </a:xfrm>
        </p:spPr>
        <p:txBody>
          <a:bodyPr/>
          <a:lstStyle/>
          <a:p>
            <a:r>
              <a:rPr lang="en-US" dirty="0"/>
              <a:t>Then at the start of each iteration, what will be in that iteration or release are determined in detail and an implementation plan for that release is created at that point</a:t>
            </a:r>
          </a:p>
          <a:p>
            <a:endParaRPr lang="en-US" dirty="0"/>
          </a:p>
          <a:p>
            <a:r>
              <a:rPr lang="en-US" dirty="0"/>
              <a:t>There is therefore little chance for the plan and reality to become out of sync.</a:t>
            </a:r>
          </a:p>
          <a:p>
            <a:endParaRPr lang="en-US" dirty="0"/>
          </a:p>
          <a:p>
            <a:r>
              <a:rPr lang="en-US" dirty="0"/>
              <a:t>It also means that if one iteration does go wrong, then the reasons for this can be examined at the start of the next iteration and action taken to avoid this problem in the future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p:cNvPicPr>
            <a:picLocks noChangeAspect="1" noChangeArrowheads="1"/>
          </p:cNvPicPr>
          <p:nvPr/>
        </p:nvPicPr>
        <p:blipFill>
          <a:blip r:embed="rId2"/>
          <a:srcRect/>
          <a:stretch>
            <a:fillRect/>
          </a:stretch>
        </p:blipFill>
        <p:spPr bwMode="auto">
          <a:xfrm>
            <a:off x="774700" y="890588"/>
            <a:ext cx="7593013" cy="5076825"/>
          </a:xfrm>
          <a:prstGeom prst="rect">
            <a:avLst/>
          </a:prstGeom>
          <a:noFill/>
          <a:ln>
            <a:noFill/>
          </a:ln>
          <a:effectLst/>
        </p:spPr>
      </p:pic>
      <p:sp>
        <p:nvSpPr>
          <p:cNvPr id="1048622" name="Text Placeholder 2"/>
          <p:cNvSpPr txBox="1"/>
          <p:nvPr/>
        </p:nvSpPr>
        <p:spPr>
          <a:xfrm>
            <a:off x="3733800" y="6172200"/>
            <a:ext cx="1905000" cy="345375"/>
          </a:xfrm>
          <a:prstGeom prst="rect">
            <a:avLst/>
          </a:prstGeom>
        </p:spPr>
        <p:txBody>
          <a:bodyPr>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1600" b="1" dirty="0"/>
              <a:t>Planning Life 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smtClean="0"/>
              <a:t>Assignment </a:t>
            </a:r>
            <a:endParaRPr lang="en-US" dirty="0"/>
          </a:p>
        </p:txBody>
      </p:sp>
      <p:sp>
        <p:nvSpPr>
          <p:cNvPr id="1048601" name="Content Placeholder 2"/>
          <p:cNvSpPr>
            <a:spLocks noGrp="1"/>
          </p:cNvSpPr>
          <p:nvPr>
            <p:ph sz="quarter" idx="1"/>
          </p:nvPr>
        </p:nvSpPr>
        <p:spPr/>
        <p:txBody>
          <a:bodyPr>
            <a:normAutofit/>
          </a:bodyPr>
          <a:lstStyle/>
          <a:p>
            <a:pPr marL="0" indent="0">
              <a:buNone/>
            </a:pPr>
            <a:r>
              <a:rPr lang="en-US" dirty="0"/>
              <a:t>1.Write a brief note on “Planning XP Projects”</a:t>
            </a:r>
          </a:p>
          <a:p>
            <a:pPr marL="0" indent="0">
              <a:buNone/>
            </a:pPr>
            <a:r>
              <a:rPr lang="en-US" dirty="0"/>
              <a:t>2.Describe about Extreme Programming (XP). Explain FOUR Core XP </a:t>
            </a:r>
            <a:r>
              <a:rPr lang="en-US" dirty="0" smtClean="0"/>
              <a:t> Values</a:t>
            </a:r>
            <a:r>
              <a:rPr lang="en-US" dirty="0"/>
              <a:t>?</a:t>
            </a:r>
          </a:p>
          <a:p>
            <a:pPr marL="0" indent="0">
              <a:buNone/>
            </a:pPr>
            <a:r>
              <a:rPr lang="en-US" dirty="0"/>
              <a:t>3.Explain Twelve XP Practices for agile continuum with suitable </a:t>
            </a:r>
            <a:r>
              <a:rPr lang="en-US" dirty="0" smtClean="0"/>
              <a:t>examples</a:t>
            </a:r>
            <a:r>
              <a:rPr lang="en-US" dirty="0"/>
              <a:t>.</a:t>
            </a:r>
          </a:p>
          <a:p>
            <a:pPr marL="0" indent="0">
              <a:buNone/>
            </a:pPr>
            <a:r>
              <a:rPr lang="en-US" dirty="0"/>
              <a:t>4.What strategies can teams employ to ensure effective pair </a:t>
            </a:r>
          </a:p>
          <a:p>
            <a:pPr marL="0" indent="0">
              <a:buNone/>
            </a:pPr>
            <a:r>
              <a:rPr lang="en-US" dirty="0"/>
              <a:t>  programming in an XP environment, especially when dealing </a:t>
            </a:r>
            <a:r>
              <a:rPr lang="en-US"/>
              <a:t>with </a:t>
            </a:r>
            <a:r>
              <a:rPr lang="en-US" smtClean="0"/>
              <a:t>differences </a:t>
            </a:r>
            <a:r>
              <a:rPr lang="en-US" dirty="0"/>
              <a:t>in skill levels or personalities?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609600" y="228600"/>
            <a:ext cx="6096000" cy="868362"/>
          </a:xfrm>
        </p:spPr>
        <p:txBody>
          <a:bodyPr>
            <a:normAutofit fontScale="90000"/>
          </a:bodyPr>
          <a:lstStyle/>
          <a:p>
            <a:r>
              <a:rPr lang="en-US" dirty="0"/>
              <a:t>About extreme programming</a:t>
            </a:r>
          </a:p>
        </p:txBody>
      </p:sp>
      <p:sp>
        <p:nvSpPr>
          <p:cNvPr id="1048624" name="Content Placeholder 2"/>
          <p:cNvSpPr>
            <a:spLocks noGrp="1"/>
          </p:cNvSpPr>
          <p:nvPr>
            <p:ph sz="quarter" idx="1"/>
          </p:nvPr>
        </p:nvSpPr>
        <p:spPr>
          <a:xfrm>
            <a:off x="533400" y="1447800"/>
            <a:ext cx="8153400" cy="4572000"/>
          </a:xfrm>
        </p:spPr>
        <p:txBody>
          <a:bodyPr>
            <a:normAutofit/>
          </a:bodyPr>
          <a:lstStyle/>
          <a:p>
            <a:r>
              <a:rPr lang="en-US" dirty="0"/>
              <a:t>What is so different, so extreme, about Extreme Programming? The answer lies in a number of places:</a:t>
            </a:r>
          </a:p>
          <a:p>
            <a:pPr marL="0" indent="0">
              <a:buNone/>
            </a:pPr>
            <a:endParaRPr lang="en-US" dirty="0"/>
          </a:p>
          <a:p>
            <a:pPr marL="514350" indent="-514350">
              <a:buFont typeface="+mj-lt"/>
              <a:buAutoNum type="arabicPeriod"/>
            </a:pPr>
            <a:r>
              <a:rPr lang="en-US" dirty="0"/>
              <a:t>Extreme Programming is very lightweight – it really only focuses on the programming of a software system. </a:t>
            </a:r>
          </a:p>
          <a:p>
            <a:pPr marL="514350" indent="-514350">
              <a:buFont typeface="+mj-lt"/>
              <a:buAutoNum type="arabicPeriod"/>
            </a:pPr>
            <a:endParaRPr lang="en-US" dirty="0"/>
          </a:p>
          <a:p>
            <a:pPr marL="514350" indent="-514350">
              <a:buFont typeface="+mj-lt"/>
              <a:buAutoNum type="arabicPeriod" startAt="2"/>
            </a:pPr>
            <a:r>
              <a:rPr lang="en-US" dirty="0"/>
              <a:t>Extreme Programming takes the best practices to their ultimate conclusions. </a:t>
            </a:r>
            <a:endParaRPr lang="te-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
          </p:nvPr>
        </p:nvSpPr>
        <p:spPr>
          <a:xfrm>
            <a:off x="609600" y="609600"/>
            <a:ext cx="8077200" cy="5867400"/>
          </a:xfrm>
        </p:spPr>
        <p:txBody>
          <a:bodyPr>
            <a:normAutofit fontScale="88462"/>
          </a:bodyPr>
          <a:lstStyle/>
          <a:p>
            <a:pPr marL="514350" indent="-514350">
              <a:buFont typeface="+mj-lt"/>
              <a:buAutoNum type="arabicPeriod"/>
            </a:pPr>
            <a:r>
              <a:rPr lang="en-US" dirty="0"/>
              <a:t>If code reviews are good, then review code all the time (pair programming). </a:t>
            </a:r>
            <a:endParaRPr lang="en-US" dirty="0" smtClean="0"/>
          </a:p>
          <a:p>
            <a:pPr marL="514350" indent="-514350">
              <a:buFont typeface="+mj-lt"/>
              <a:buAutoNum type="arabicPeriod"/>
            </a:pPr>
            <a:r>
              <a:rPr lang="en-US" dirty="0" smtClean="0"/>
              <a:t>If </a:t>
            </a:r>
            <a:r>
              <a:rPr lang="en-US" dirty="0"/>
              <a:t>testing is good, everybody will test all the time (unit testing), even customers (acceptance testing). </a:t>
            </a:r>
            <a:endParaRPr lang="en-US" dirty="0" smtClean="0"/>
          </a:p>
          <a:p>
            <a:pPr marL="514350" indent="-514350">
              <a:buFont typeface="+mj-lt"/>
              <a:buAutoNum type="arabicPeriod"/>
            </a:pPr>
            <a:r>
              <a:rPr lang="en-US" dirty="0" smtClean="0"/>
              <a:t>If </a:t>
            </a:r>
            <a:r>
              <a:rPr lang="en-US" dirty="0"/>
              <a:t>designing is good, then make it part of what everyone does every day (</a:t>
            </a:r>
            <a:r>
              <a:rPr lang="en-US" dirty="0" smtClean="0"/>
              <a:t>refactoring</a:t>
            </a:r>
            <a:r>
              <a:rPr lang="en-US" dirty="0"/>
              <a:t>). </a:t>
            </a:r>
            <a:endParaRPr lang="en-US" dirty="0" smtClean="0"/>
          </a:p>
          <a:p>
            <a:pPr marL="514350" indent="-514350">
              <a:buFont typeface="+mj-lt"/>
              <a:buAutoNum type="arabicPeriod"/>
            </a:pPr>
            <a:r>
              <a:rPr lang="en-US" dirty="0" smtClean="0"/>
              <a:t>If </a:t>
            </a:r>
            <a:r>
              <a:rPr lang="en-US" dirty="0"/>
              <a:t>simplicity is good, then always strive for the simplest effective solution (i.e., the simplest solution that works). </a:t>
            </a:r>
            <a:endParaRPr lang="en-US" dirty="0" smtClean="0"/>
          </a:p>
          <a:p>
            <a:pPr marL="514350" indent="-514350">
              <a:buFont typeface="+mj-lt"/>
              <a:buAutoNum type="arabicPeriod"/>
            </a:pPr>
            <a:r>
              <a:rPr lang="en-US" dirty="0" smtClean="0"/>
              <a:t>If </a:t>
            </a:r>
            <a:r>
              <a:rPr lang="en-US" dirty="0"/>
              <a:t>architecture is important, then ensure that everyone is involved in creating and refining the architecture all the time (system metaphor). </a:t>
            </a:r>
            <a:endParaRPr lang="en-US" dirty="0" smtClean="0"/>
          </a:p>
          <a:p>
            <a:pPr marL="514350" indent="-514350">
              <a:buFont typeface="+mj-lt"/>
              <a:buAutoNum type="arabicPeriod"/>
            </a:pPr>
            <a:r>
              <a:rPr lang="en-US" dirty="0" smtClean="0"/>
              <a:t>If </a:t>
            </a:r>
            <a:r>
              <a:rPr lang="en-US" dirty="0"/>
              <a:t>integration testing is good, then integration and testing should be an on going (daily or even hourly) thing (continuous integration). </a:t>
            </a:r>
            <a:endParaRPr lang="en-US" dirty="0" smtClean="0"/>
          </a:p>
          <a:p>
            <a:pPr marL="514350" indent="-514350">
              <a:buFont typeface="+mj-lt"/>
              <a:buAutoNum type="arabicPeriod"/>
            </a:pPr>
            <a:r>
              <a:rPr lang="en-US" dirty="0" smtClean="0"/>
              <a:t>If </a:t>
            </a:r>
            <a:r>
              <a:rPr lang="en-US" dirty="0"/>
              <a:t>short iterations are good, then make them as short as possible, i.e., hours, or days not weeks and months (the Planning Game).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685800" y="304800"/>
            <a:ext cx="4038600" cy="563562"/>
          </a:xfrm>
        </p:spPr>
        <p:txBody>
          <a:bodyPr>
            <a:normAutofit fontScale="90000"/>
          </a:bodyPr>
          <a:lstStyle/>
          <a:p>
            <a:r>
              <a:rPr lang="en-US" dirty="0"/>
              <a:t>Pair Programming</a:t>
            </a:r>
          </a:p>
        </p:txBody>
      </p:sp>
      <p:sp>
        <p:nvSpPr>
          <p:cNvPr id="1048627" name="Content Placeholder 2"/>
          <p:cNvSpPr>
            <a:spLocks noGrp="1"/>
          </p:cNvSpPr>
          <p:nvPr>
            <p:ph sz="quarter" idx="1"/>
          </p:nvPr>
        </p:nvSpPr>
        <p:spPr>
          <a:xfrm>
            <a:off x="457200" y="914400"/>
            <a:ext cx="7772400" cy="5334000"/>
          </a:xfrm>
        </p:spPr>
        <p:txBody>
          <a:bodyPr>
            <a:normAutofit fontScale="95833"/>
          </a:bodyPr>
          <a:lstStyle/>
          <a:p>
            <a:r>
              <a:rPr lang="en-US" dirty="0"/>
              <a:t>For many, pair programming is what they think of when they think of XP. Essentially, two developers working together at one machine, with one keyboard and one mouse, write all software in the system. This is possible because the two developers play different roles: </a:t>
            </a:r>
            <a:r>
              <a:rPr lang="en-US" b="1" dirty="0" smtClean="0"/>
              <a:t>Driver and Navigator</a:t>
            </a:r>
          </a:p>
          <a:p>
            <a:pPr marL="0" indent="0">
              <a:buNone/>
            </a:pPr>
            <a:endParaRPr lang="en-US" b="1" dirty="0"/>
          </a:p>
          <a:p>
            <a:pPr lvl="1"/>
            <a:r>
              <a:rPr lang="en-US" dirty="0" smtClean="0"/>
              <a:t>One </a:t>
            </a:r>
            <a:r>
              <a:rPr lang="en-US" dirty="0"/>
              <a:t>focuses on the method, class or interface, etc. being implemented (this is the one with the keyboard and the </a:t>
            </a:r>
            <a:r>
              <a:rPr lang="en-US"/>
              <a:t>mouse</a:t>
            </a:r>
            <a:r>
              <a:rPr lang="en-US" smtClean="0"/>
              <a:t>).</a:t>
            </a:r>
          </a:p>
          <a:p>
            <a:pPr marL="320040" lvl="1" indent="0">
              <a:buNone/>
            </a:pPr>
            <a:r>
              <a:rPr lang="en-US" smtClean="0"/>
              <a:t> </a:t>
            </a:r>
            <a:endParaRPr lang="en-US" dirty="0"/>
          </a:p>
          <a:p>
            <a:pPr lvl="1"/>
            <a:r>
              <a:rPr lang="en-US" dirty="0"/>
              <a:t>The second focuses on the more strategic issues such as how well does this solution fit with the rest of the system, what are its implications, is there a simpler solution, do the tests cover all possibilities, etc.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Content Placeholder 2"/>
          <p:cNvSpPr>
            <a:spLocks noGrp="1"/>
          </p:cNvSpPr>
          <p:nvPr>
            <p:ph sz="quarter" idx="1"/>
          </p:nvPr>
        </p:nvSpPr>
        <p:spPr>
          <a:xfrm>
            <a:off x="609600" y="838200"/>
            <a:ext cx="8077200" cy="5181600"/>
          </a:xfrm>
        </p:spPr>
        <p:txBody>
          <a:bodyPr/>
          <a:lstStyle/>
          <a:p>
            <a:endParaRPr lang="en-US" dirty="0" smtClean="0"/>
          </a:p>
          <a:p>
            <a:r>
              <a:rPr lang="en-US" dirty="0" smtClean="0"/>
              <a:t>The </a:t>
            </a:r>
            <a:r>
              <a:rPr lang="en-US" dirty="0"/>
              <a:t>pairs that work together are not fixed, even for a particular task. Rather, </a:t>
            </a:r>
            <a:r>
              <a:rPr lang="en-US" b="1" dirty="0"/>
              <a:t>pairs change </a:t>
            </a:r>
            <a:r>
              <a:rPr lang="en-US" dirty="0"/>
              <a:t>as tasks change and as the code being worked on changes. </a:t>
            </a:r>
            <a:endParaRPr lang="en-US" dirty="0" smtClean="0"/>
          </a:p>
          <a:p>
            <a:endParaRPr lang="en-US" dirty="0"/>
          </a:p>
          <a:p>
            <a:r>
              <a:rPr lang="en-US" dirty="0"/>
              <a:t>For example, if you are working on an unfamiliar area of the code, then you might pair with another developer who is more familiar with it. This may change as you move to another area of the code. This may be within a task and thus you may pair with several other developers within a single task. The</a:t>
            </a:r>
          </a:p>
          <a:p>
            <a:endParaRPr lang="te-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Content Placeholder 2"/>
          <p:cNvSpPr>
            <a:spLocks noGrp="1"/>
          </p:cNvSpPr>
          <p:nvPr>
            <p:ph sz="quarter" idx="1"/>
          </p:nvPr>
        </p:nvSpPr>
        <p:spPr>
          <a:xfrm>
            <a:off x="381000" y="762000"/>
            <a:ext cx="8305800" cy="5257800"/>
          </a:xfrm>
        </p:spPr>
        <p:txBody>
          <a:bodyPr>
            <a:normAutofit fontScale="73077" lnSpcReduction="20000"/>
          </a:bodyPr>
          <a:lstStyle/>
          <a:p>
            <a:r>
              <a:rPr lang="en-US" dirty="0"/>
              <a:t>Benefits of this include: </a:t>
            </a:r>
          </a:p>
          <a:p>
            <a:pPr marL="514350" indent="-514350">
              <a:buFont typeface="+mj-lt"/>
              <a:buAutoNum type="arabicPeriod"/>
            </a:pPr>
            <a:r>
              <a:rPr lang="en-US" dirty="0"/>
              <a:t> Two brains are better than one. </a:t>
            </a:r>
            <a:endParaRPr lang="en-US" dirty="0" smtClean="0"/>
          </a:p>
          <a:p>
            <a:pPr marL="514350" indent="-514350">
              <a:buFont typeface="+mj-lt"/>
              <a:buAutoNum type="arabicPeriod"/>
            </a:pPr>
            <a:endParaRPr lang="en-US" dirty="0"/>
          </a:p>
          <a:p>
            <a:pPr marL="514350" indent="-514350">
              <a:buFont typeface="+mj-lt"/>
              <a:buAutoNum type="arabicPeriod"/>
            </a:pPr>
            <a:r>
              <a:rPr lang="en-US" dirty="0"/>
              <a:t>Knowledge of the system is spread amongst the team. </a:t>
            </a:r>
            <a:endParaRPr lang="en-US" dirty="0" smtClean="0"/>
          </a:p>
          <a:p>
            <a:pPr marL="514350" indent="-514350">
              <a:buFont typeface="+mj-lt"/>
              <a:buAutoNum type="arabicPeriod"/>
            </a:pPr>
            <a:endParaRPr lang="en-US" dirty="0"/>
          </a:p>
          <a:p>
            <a:pPr marL="514350" indent="-514350">
              <a:buFont typeface="+mj-lt"/>
              <a:buAutoNum type="arabicPeriod"/>
            </a:pPr>
            <a:r>
              <a:rPr lang="en-US" dirty="0"/>
              <a:t>Test coverage may be better as two people will bring two different perspectives with </a:t>
            </a:r>
            <a:r>
              <a:rPr lang="en-US" dirty="0" smtClean="0"/>
              <a:t>them</a:t>
            </a:r>
          </a:p>
          <a:p>
            <a:pPr marL="514350" indent="-514350">
              <a:buFont typeface="+mj-lt"/>
              <a:buAutoNum type="arabicPeriod"/>
            </a:pPr>
            <a:endParaRPr lang="en-US" dirty="0"/>
          </a:p>
          <a:p>
            <a:pPr marL="514350" indent="-514350">
              <a:buFont typeface="+mj-lt"/>
              <a:buAutoNum type="arabicPeriod"/>
            </a:pPr>
            <a:r>
              <a:rPr lang="en-US" dirty="0"/>
              <a:t>Experience is spread amongst the team. If the team is comprised of a mixture of new graduates and developers with ten years experience within the application domain, then by pair programmer, the experienced developers quickly share their understanding of the domain, the technologies and the programming language with the new graduates. </a:t>
            </a:r>
            <a:endParaRPr lang="en-US" dirty="0" smtClean="0"/>
          </a:p>
          <a:p>
            <a:pPr marL="514350" indent="-514350">
              <a:buFont typeface="+mj-lt"/>
              <a:buAutoNum type="arabicPeriod"/>
            </a:pPr>
            <a:endParaRPr lang="en-US" dirty="0"/>
          </a:p>
          <a:p>
            <a:pPr marL="514350" indent="-514350">
              <a:buFont typeface="+mj-lt"/>
              <a:buAutoNum type="arabicPeriod"/>
            </a:pPr>
            <a:r>
              <a:rPr lang="en-US" dirty="0"/>
              <a:t>All code is dynamically reviewed by at least one other person who also understands the scenario within which it was developed. This greatly helps to avoid the type of review that ends up focusing on the way the code is laid out rather than the quality of what has been produced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914400" y="274638"/>
            <a:ext cx="3733800" cy="715962"/>
          </a:xfrm>
        </p:spPr>
        <p:txBody>
          <a:bodyPr>
            <a:normAutofit fontScale="90000"/>
          </a:bodyPr>
          <a:lstStyle/>
          <a:p>
            <a:r>
              <a:rPr lang="en-US" dirty="0"/>
              <a:t>Test first coding</a:t>
            </a:r>
            <a:endParaRPr lang="te-IN" dirty="0"/>
          </a:p>
        </p:txBody>
      </p:sp>
      <p:sp>
        <p:nvSpPr>
          <p:cNvPr id="1048631" name="Content Placeholder 2"/>
          <p:cNvSpPr>
            <a:spLocks noGrp="1"/>
          </p:cNvSpPr>
          <p:nvPr>
            <p:ph sz="quarter" idx="1"/>
          </p:nvPr>
        </p:nvSpPr>
        <p:spPr>
          <a:xfrm>
            <a:off x="381000" y="1447800"/>
            <a:ext cx="8458200" cy="4953000"/>
          </a:xfrm>
        </p:spPr>
        <p:txBody>
          <a:bodyPr>
            <a:normAutofit fontScale="96154" lnSpcReduction="10000"/>
          </a:bodyPr>
          <a:lstStyle/>
          <a:p>
            <a:r>
              <a:rPr lang="en-US" dirty="0"/>
              <a:t>When you have written some code that is to be used by the rest of the project, you should be sure that it works</a:t>
            </a:r>
          </a:p>
          <a:p>
            <a:endParaRPr lang="en-US" dirty="0"/>
          </a:p>
          <a:p>
            <a:r>
              <a:rPr lang="en-US" dirty="0"/>
              <a:t>If anything changes anyone can re-run your unit tests and check that your code still works </a:t>
            </a:r>
            <a:endParaRPr lang="en-US" b="0" i="0" dirty="0" smtClean="0">
              <a:solidFill>
                <a:srgbClr val="000000"/>
              </a:solidFill>
              <a:effectLst/>
              <a:highlight>
                <a:srgbClr val="FFFFFF"/>
              </a:highlight>
              <a:latin typeface="Times New Roman" panose="02020603050405020304" pitchFamily="18" charset="0"/>
            </a:endParaRPr>
          </a:p>
          <a:p>
            <a:endParaRPr lang="en-US" dirty="0">
              <a:solidFill>
                <a:srgbClr val="000000"/>
              </a:solidFill>
              <a:highlight>
                <a:srgbClr val="FFFFFF"/>
              </a:highlight>
              <a:latin typeface="Times New Roman" panose="02020603050405020304" pitchFamily="18" charset="0"/>
            </a:endParaRPr>
          </a:p>
          <a:p>
            <a:r>
              <a:rPr lang="en-US" b="0" i="0" dirty="0" smtClean="0">
                <a:solidFill>
                  <a:srgbClr val="000000"/>
                </a:solidFill>
                <a:effectLst/>
                <a:highlight>
                  <a:srgbClr val="FFFFFF"/>
                </a:highlight>
                <a:latin typeface="Times New Roman" panose="02020603050405020304" pitchFamily="18" charset="0"/>
              </a:rPr>
              <a:t>When </a:t>
            </a:r>
            <a:r>
              <a:rPr lang="en-US" b="0" i="0" dirty="0">
                <a:solidFill>
                  <a:srgbClr val="000000"/>
                </a:solidFill>
                <a:effectLst/>
                <a:highlight>
                  <a:srgbClr val="FFFFFF"/>
                </a:highlight>
                <a:latin typeface="Times New Roman" panose="02020603050405020304" pitchFamily="18" charset="0"/>
              </a:rPr>
              <a:t>you create your tests first, before the code, you will find it much easier and faster to create your code. </a:t>
            </a:r>
            <a:endParaRPr lang="en-US" b="0" i="0" dirty="0" smtClean="0">
              <a:solidFill>
                <a:srgbClr val="000000"/>
              </a:solidFill>
              <a:effectLst/>
              <a:highlight>
                <a:srgbClr val="FFFFFF"/>
              </a:highlight>
              <a:latin typeface="Times New Roman" panose="02020603050405020304" pitchFamily="18" charset="0"/>
            </a:endParaRPr>
          </a:p>
          <a:p>
            <a:endParaRPr lang="en-US" b="0" i="0" dirty="0">
              <a:solidFill>
                <a:srgbClr val="000000"/>
              </a:solidFill>
              <a:effectLst/>
              <a:highlight>
                <a:srgbClr val="FFFFFF"/>
              </a:highlight>
              <a:latin typeface="Times New Roman" panose="02020603050405020304" pitchFamily="18" charset="0"/>
            </a:endParaRPr>
          </a:p>
          <a:p>
            <a:r>
              <a:rPr lang="en-US" b="0" i="0" dirty="0">
                <a:solidFill>
                  <a:srgbClr val="000000"/>
                </a:solidFill>
                <a:effectLst/>
                <a:highlight>
                  <a:srgbClr val="FFFFFF"/>
                </a:highlight>
                <a:latin typeface="Times New Roman" panose="02020603050405020304" pitchFamily="18" charset="0"/>
              </a:rPr>
              <a:t>Creating a unit test helps a developer to really consider what needs to be done. Requirements are nailed down firmly by </a:t>
            </a:r>
            <a:r>
              <a:rPr lang="en-US" b="0" i="0" dirty="0" smtClean="0">
                <a:solidFill>
                  <a:srgbClr val="000000"/>
                </a:solidFill>
                <a:effectLst/>
                <a:highlight>
                  <a:srgbClr val="FFFFFF"/>
                </a:highlight>
                <a:latin typeface="Times New Roman" panose="02020603050405020304" pitchFamily="18" charset="0"/>
              </a:rPr>
              <a:t>tests</a:t>
            </a:r>
          </a:p>
          <a:p>
            <a:endParaRPr lang="en-US" dirty="0">
              <a:solidFill>
                <a:srgbClr val="000000"/>
              </a:solidFill>
              <a:highlight>
                <a:srgbClr val="FFFFFF"/>
              </a:highlight>
              <a:latin typeface="Times New Roman" panose="02020603050405020304" pitchFamily="18" charset="0"/>
            </a:endParaRPr>
          </a:p>
          <a:p>
            <a:endParaRPr lang="te-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
          </p:nvPr>
        </p:nvSpPr>
        <p:spPr>
          <a:xfrm>
            <a:off x="609600" y="762000"/>
            <a:ext cx="7772400" cy="4572000"/>
          </a:xfrm>
        </p:spPr>
        <p:txBody>
          <a:bodyPr>
            <a:normAutofit fontScale="96154"/>
          </a:bodyPr>
          <a:lstStyle/>
          <a:p>
            <a:r>
              <a:rPr lang="en-US" dirty="0">
                <a:solidFill>
                  <a:srgbClr val="000000"/>
                </a:solidFill>
                <a:highlight>
                  <a:srgbClr val="FFFFFF"/>
                </a:highlight>
                <a:latin typeface="Times New Roman" panose="02020603050405020304" pitchFamily="18" charset="0"/>
              </a:rPr>
              <a:t>You also have immediate feedback while you work.</a:t>
            </a:r>
          </a:p>
          <a:p>
            <a:endParaRPr lang="en-US" dirty="0">
              <a:solidFill>
                <a:srgbClr val="000000"/>
              </a:solidFill>
              <a:highlight>
                <a:srgbClr val="FFFFFF"/>
              </a:highlight>
              <a:latin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rPr>
              <a:t>There is also a benefit to system design. By creating tests first your design will be influence to test everything to your customer.</a:t>
            </a:r>
          </a:p>
          <a:p>
            <a:pPr marL="0" indent="0">
              <a:buNone/>
            </a:pPr>
            <a:endParaRPr lang="en-US" dirty="0" smtClean="0">
              <a:solidFill>
                <a:srgbClr val="000000"/>
              </a:solidFill>
              <a:highlight>
                <a:srgbClr val="FFFFFF"/>
              </a:highlight>
              <a:latin typeface="Times New Roman" panose="02020603050405020304" pitchFamily="18" charset="0"/>
            </a:endParaRPr>
          </a:p>
          <a:p>
            <a:r>
              <a:rPr lang="en-US" dirty="0" smtClean="0">
                <a:solidFill>
                  <a:srgbClr val="000000"/>
                </a:solidFill>
                <a:highlight>
                  <a:srgbClr val="FFFFFF"/>
                </a:highlight>
                <a:latin typeface="Times New Roman" panose="02020603050405020304" pitchFamily="18" charset="0"/>
              </a:rPr>
              <a:t>There </a:t>
            </a:r>
            <a:r>
              <a:rPr lang="en-US" dirty="0">
                <a:solidFill>
                  <a:srgbClr val="000000"/>
                </a:solidFill>
                <a:highlight>
                  <a:srgbClr val="FFFFFF"/>
                </a:highlight>
                <a:latin typeface="Times New Roman" panose="02020603050405020304" pitchFamily="18" charset="0"/>
              </a:rPr>
              <a:t>is a rhythm to developing software unit test first</a:t>
            </a:r>
            <a:r>
              <a:rPr lang="en-US" dirty="0" smtClean="0">
                <a:solidFill>
                  <a:srgbClr val="000000"/>
                </a:solidFill>
                <a:highlight>
                  <a:srgbClr val="FFFFFF"/>
                </a:highlight>
                <a:latin typeface="Times New Roman" panose="02020603050405020304" pitchFamily="18" charset="0"/>
              </a:rPr>
              <a:t>.</a:t>
            </a:r>
          </a:p>
          <a:p>
            <a:endParaRPr lang="en-US" dirty="0">
              <a:solidFill>
                <a:srgbClr val="000000"/>
              </a:solidFill>
              <a:highlight>
                <a:srgbClr val="FFFFFF"/>
              </a:highlight>
              <a:latin typeface="Times New Roman" panose="02020603050405020304" pitchFamily="18" charset="0"/>
            </a:endParaRPr>
          </a:p>
          <a:p>
            <a:r>
              <a:rPr lang="en-US" dirty="0">
                <a:solidFill>
                  <a:srgbClr val="000000"/>
                </a:solidFill>
                <a:highlight>
                  <a:srgbClr val="FFFFFF"/>
                </a:highlight>
                <a:latin typeface="Times New Roman" panose="02020603050405020304" pitchFamily="18" charset="0"/>
              </a:rPr>
              <a:t>The code you will create is simple and concise, implementing only the features you wanted</a:t>
            </a:r>
            <a:r>
              <a:rPr lang="en-US" dirty="0" smtClean="0">
                <a:solidFill>
                  <a:srgbClr val="000000"/>
                </a:solidFill>
                <a:highlight>
                  <a:srgbClr val="FFFFFF"/>
                </a:highlight>
                <a:latin typeface="Times New Roman" panose="02020603050405020304" pitchFamily="18" charset="0"/>
              </a:rPr>
              <a:t>.</a:t>
            </a:r>
          </a:p>
          <a:p>
            <a:endParaRPr lang="en-US" dirty="0">
              <a:solidFill>
                <a:srgbClr val="000000"/>
              </a:solidFill>
              <a:highlight>
                <a:srgbClr val="FFFFFF"/>
              </a:highlight>
              <a:latin typeface="Times New Roman" panose="02020603050405020304" pitchFamily="18" charset="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381000" y="228600"/>
            <a:ext cx="6858000" cy="792162"/>
          </a:xfrm>
        </p:spPr>
        <p:txBody>
          <a:bodyPr>
            <a:normAutofit/>
          </a:bodyPr>
          <a:lstStyle/>
          <a:p>
            <a:r>
              <a:rPr lang="en-US" dirty="0"/>
              <a:t>Making pair programming work</a:t>
            </a:r>
            <a:endParaRPr lang="te-IN" dirty="0"/>
          </a:p>
        </p:txBody>
      </p:sp>
      <p:sp>
        <p:nvSpPr>
          <p:cNvPr id="1048634" name="Content Placeholder 2"/>
          <p:cNvSpPr>
            <a:spLocks noGrp="1"/>
          </p:cNvSpPr>
          <p:nvPr>
            <p:ph sz="quarter" idx="1"/>
          </p:nvPr>
        </p:nvSpPr>
        <p:spPr>
          <a:xfrm>
            <a:off x="457200" y="1219200"/>
            <a:ext cx="8382000" cy="5410200"/>
          </a:xfrm>
        </p:spPr>
        <p:txBody>
          <a:bodyPr/>
          <a:lstStyle/>
          <a:p>
            <a:r>
              <a:rPr lang="en-US" dirty="0"/>
              <a:t>The idea behind pair programming is of course very simple, essentially it comes done to “two heads are better than one</a:t>
            </a:r>
            <a:r>
              <a:rPr lang="en-US" dirty="0" smtClean="0"/>
              <a:t>”</a:t>
            </a:r>
          </a:p>
          <a:p>
            <a:endParaRPr lang="en-US" dirty="0"/>
          </a:p>
          <a:p>
            <a:r>
              <a:rPr lang="en-US" b="1" dirty="0"/>
              <a:t>Pair programming isn’t easy, actually its quite hard</a:t>
            </a:r>
            <a:r>
              <a:rPr lang="en-US" dirty="0" smtClean="0"/>
              <a:t>.</a:t>
            </a:r>
          </a:p>
          <a:p>
            <a:endParaRPr lang="en-US" dirty="0"/>
          </a:p>
          <a:p>
            <a:r>
              <a:rPr lang="en-US" dirty="0"/>
              <a:t>Knowing how to work in pairs is hard because of different way of working, different way of thinking, it involves inter-personal skills, pair dynamics, communication, tolerance </a:t>
            </a:r>
            <a:r>
              <a:rPr lang="en-US"/>
              <a:t>and </a:t>
            </a:r>
            <a:r>
              <a:rPr lang="en-US" smtClean="0"/>
              <a:t>trust</a:t>
            </a:r>
          </a:p>
          <a:p>
            <a:endParaRPr lang="en-US" dirty="0"/>
          </a:p>
          <a:p>
            <a:r>
              <a:rPr lang="en-US" dirty="0"/>
              <a:t>Every one prefer to be a </a:t>
            </a:r>
            <a:r>
              <a:rPr lang="en-US" b="1" dirty="0"/>
              <a:t>Driver</a:t>
            </a:r>
            <a:r>
              <a:rPr lang="en-US" dirty="0"/>
              <a:t> and the </a:t>
            </a:r>
            <a:r>
              <a:rPr lang="en-US" b="1" dirty="0"/>
              <a:t>Navigator</a:t>
            </a:r>
          </a:p>
          <a:p>
            <a:endParaRPr lang="te-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Content Placeholder 2"/>
          <p:cNvSpPr>
            <a:spLocks noGrp="1"/>
          </p:cNvSpPr>
          <p:nvPr>
            <p:ph sz="quarter" idx="1"/>
          </p:nvPr>
        </p:nvSpPr>
        <p:spPr>
          <a:xfrm>
            <a:off x="304800" y="381000"/>
            <a:ext cx="8382000" cy="6172200"/>
          </a:xfrm>
        </p:spPr>
        <p:txBody>
          <a:bodyPr>
            <a:normAutofit/>
          </a:bodyPr>
          <a:lstStyle/>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Engage in a dialogue. </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Listen to each other. </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 Take frequent breaks. </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Make pair programming practical. </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Allowing non-pair time</a:t>
            </a:r>
          </a:p>
          <a:p>
            <a:pPr marL="788670" lvl="1" indent="-514350"/>
            <a:r>
              <a:rPr lang="en-US" sz="2600" dirty="0">
                <a:solidFill>
                  <a:srgbClr val="000000"/>
                </a:solidFill>
                <a:highlight>
                  <a:srgbClr val="FFFFFF"/>
                </a:highlight>
                <a:latin typeface="Times New Roman" panose="02020603050405020304" pitchFamily="18" charset="0"/>
              </a:rPr>
              <a:t>Exploring completing alternative solutions,</a:t>
            </a:r>
          </a:p>
          <a:p>
            <a:pPr marL="788670" lvl="1" indent="-514350"/>
            <a:r>
              <a:rPr lang="en-US" sz="2600" dirty="0">
                <a:solidFill>
                  <a:srgbClr val="000000"/>
                </a:solidFill>
                <a:highlight>
                  <a:srgbClr val="FFFFFF"/>
                </a:highlight>
                <a:latin typeface="Times New Roman" panose="02020603050405020304" pitchFamily="18" charset="0"/>
              </a:rPr>
              <a:t>Following multiple competing lines of investigation during debugging (but not bug fixing).</a:t>
            </a:r>
          </a:p>
          <a:p>
            <a:pPr marL="514350" indent="-514350">
              <a:buFont typeface="+mj-lt"/>
              <a:buAutoNum type="arabicPeriod"/>
            </a:pPr>
            <a:r>
              <a:rPr lang="en-US" dirty="0">
                <a:solidFill>
                  <a:srgbClr val="000000"/>
                </a:solidFill>
                <a:highlight>
                  <a:srgbClr val="FFFFFF"/>
                </a:highlight>
                <a:latin typeface="Times New Roman" panose="02020603050405020304" pitchFamily="18" charset="0"/>
              </a:rPr>
              <a:t>Change partners often</a:t>
            </a:r>
            <a:endParaRPr lang="te-IN" dirty="0">
              <a:solidFill>
                <a:srgbClr val="000000"/>
              </a:solidFill>
              <a:highlight>
                <a:srgbClr val="FFFFFF"/>
              </a:highlight>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p:txBody>
          <a:bodyPr>
            <a:normAutofit/>
          </a:bodyPr>
          <a:lstStyle/>
          <a:p>
            <a:r>
              <a:rPr lang="en-US" dirty="0"/>
              <a:t>NOTES</a:t>
            </a:r>
            <a:endParaRPr lang="te-IN" dirty="0"/>
          </a:p>
        </p:txBody>
      </p:sp>
      <p:sp>
        <p:nvSpPr>
          <p:cNvPr id="1048637" name="Content Placeholder 2"/>
          <p:cNvSpPr>
            <a:spLocks noGrp="1"/>
          </p:cNvSpPr>
          <p:nvPr>
            <p:ph sz="quarter" idx="1"/>
          </p:nvPr>
        </p:nvSpPr>
        <p:spPr/>
        <p:txBody>
          <a:bodyPr>
            <a:normAutofit fontScale="62500" lnSpcReduction="20000"/>
          </a:bodyPr>
          <a:lstStyle/>
          <a:p>
            <a:r>
              <a:rPr lang="en-US" dirty="0"/>
              <a:t>Extreme Programming was originally designed as a way of supporting small development teams working within uncertain and changing requirements. That is, it was a response to many of the more traditional heavyweight approaches that are often overkill for small software developments. However, it was not an attempt to throw everything away and just program (which is a common misinterpretation of XP). Rather, XP was designed as an approach based on software engineering principles, but focused on the timely delivery of software that meets users’ requirements (rather than on the sometimes over bearing processes that surround the development of software). An important aspect of XP is the empowerment of the actual developers – they should be able to react immediately to changing customer requirements, even late in the development life cycle. XP also places great emphasis on the software development team and teamwork. The team, in turn, incorporates management, technical personnel and end users all cooperating towards the common good. It takes as one of its aims that teams communicate and constantly pay attention to all the details necessary to make sure that the software being developed matches the user requirements, to help to produce quality software. </a:t>
            </a:r>
          </a:p>
          <a:p>
            <a:r>
              <a:rPr lang="en-US" dirty="0"/>
              <a:t>Underlying XP are four basic principles, these are:</a:t>
            </a:r>
          </a:p>
          <a:p>
            <a:pPr lvl="1"/>
            <a:r>
              <a:rPr lang="en-US" dirty="0"/>
              <a:t> Communication – it is good to talk (particularly, between users and developers). </a:t>
            </a:r>
          </a:p>
          <a:p>
            <a:pPr lvl="1"/>
            <a:r>
              <a:rPr lang="en-US" dirty="0"/>
              <a:t> Simplicity – keep it simple and grow the system as and when required.</a:t>
            </a:r>
          </a:p>
          <a:p>
            <a:pPr lvl="1"/>
            <a:r>
              <a:rPr lang="en-US" dirty="0"/>
              <a:t> Feedback – let users provide feedback early and often. </a:t>
            </a:r>
          </a:p>
          <a:p>
            <a:pPr lvl="1"/>
            <a:r>
              <a:rPr lang="en-US" dirty="0"/>
              <a:t>Courage – to go with such an approach.</a:t>
            </a:r>
          </a:p>
          <a:p>
            <a:endParaRPr lang="te-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sz="quarter" idx="1"/>
          </p:nvPr>
        </p:nvSpPr>
        <p:spPr>
          <a:xfrm>
            <a:off x="457200" y="304800"/>
            <a:ext cx="7696200" cy="5638800"/>
          </a:xfrm>
        </p:spPr>
        <p:txBody>
          <a:bodyPr/>
          <a:lstStyle/>
          <a:p>
            <a:pPr marL="0" indent="0">
              <a:buNone/>
            </a:pPr>
            <a:endParaRPr lang="en-US" b="1" dirty="0" smtClean="0"/>
          </a:p>
          <a:p>
            <a:pPr marL="0" indent="0">
              <a:buNone/>
            </a:pPr>
            <a:r>
              <a:rPr lang="en-US" b="1" dirty="0" smtClean="0"/>
              <a:t>Extreme Programming</a:t>
            </a:r>
          </a:p>
          <a:p>
            <a:pPr marL="0" indent="0">
              <a:buNone/>
            </a:pPr>
            <a:endParaRPr lang="en-US" b="1" dirty="0"/>
          </a:p>
          <a:p>
            <a:r>
              <a:rPr lang="en-US" dirty="0"/>
              <a:t> Introduction</a:t>
            </a:r>
          </a:p>
          <a:p>
            <a:r>
              <a:rPr lang="en-US" dirty="0"/>
              <a:t>core XP values</a:t>
            </a:r>
          </a:p>
          <a:p>
            <a:r>
              <a:rPr lang="en-US" dirty="0"/>
              <a:t>The twelve XP practices</a:t>
            </a:r>
          </a:p>
          <a:p>
            <a:r>
              <a:rPr lang="en-US" dirty="0"/>
              <a:t>About extreme programming</a:t>
            </a:r>
          </a:p>
          <a:p>
            <a:r>
              <a:rPr lang="en-US" dirty="0"/>
              <a:t>Planning XP projects</a:t>
            </a:r>
          </a:p>
          <a:p>
            <a:r>
              <a:rPr lang="en-US" dirty="0"/>
              <a:t>Test first coding</a:t>
            </a:r>
          </a:p>
          <a:p>
            <a:r>
              <a:rPr lang="en-US" dirty="0"/>
              <a:t>making pair programming work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normAutofit fontScale="90000"/>
          </a:bodyPr>
          <a:lstStyle/>
          <a:p>
            <a:r>
              <a:rPr kumimoji="0" lang="te-IN" altLang="te-IN" b="1" i="0" u="none" strike="noStrike" cap="none" normalizeH="0" baseline="0" dirty="0" err="1">
                <a:ln>
                  <a:noFill/>
                </a:ln>
                <a:solidFill>
                  <a:srgbClr val="363737"/>
                </a:solidFill>
                <a:effectLst/>
                <a:latin typeface="var(--font_family_headings, var(--font_family_headings_preset, var(--font-family-title)))"/>
              </a:rPr>
              <a:t>Benefits</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and</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Setbacks</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of</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Pair</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Programming</a:t>
            </a:r>
            <a:endParaRPr lang="te-IN" dirty="0"/>
          </a:p>
        </p:txBody>
      </p:sp>
      <p:sp>
        <p:nvSpPr>
          <p:cNvPr id="1048639" name="Content Placeholder 2"/>
          <p:cNvSpPr>
            <a:spLocks noGrp="1"/>
          </p:cNvSpPr>
          <p:nvPr>
            <p:ph sz="quarter" idx="1"/>
          </p:nvPr>
        </p:nvSpPr>
        <p:spPr>
          <a:xfrm>
            <a:off x="152400" y="1447800"/>
            <a:ext cx="8534400" cy="5257800"/>
          </a:xfrm>
        </p:spPr>
        <p:txBody>
          <a:bodyPr>
            <a:normAutofit fontScale="47045" lnSpcReduction="20000"/>
          </a:bodyPr>
          <a:lstStyle/>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As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you</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can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imagine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there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are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several</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benefits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doing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pair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programming</a:t>
            </a:r>
            <a:r>
              <a:rPr kumimoji="0" lang="te-IN" altLang="te-IN" sz="3800" b="0" i="0" u="none" strike="noStrike" cap="none" normalizeH="0" baseline="0" dirty="0">
                <a:ln>
                  <a:noFill/>
                </a:ln>
                <a:solidFill>
                  <a:srgbClr val="363737"/>
                </a:solidFill>
                <a:effectLst/>
                <a:latin typeface="SF Pro Display"/>
              </a:rPr>
              <a:t>.</a:t>
            </a:r>
            <a:endParaRPr kumimoji="0" lang="te-IN" altLang="te-I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Here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are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some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key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ones</a:t>
            </a:r>
            <a:r>
              <a:rPr kumimoji="0" lang="te-IN" altLang="te-IN" sz="3800" b="0" i="0" u="none" strike="noStrike" cap="none" normalizeH="0" baseline="0" dirty="0">
                <a:ln>
                  <a:noFill/>
                </a:ln>
                <a:solidFill>
                  <a:srgbClr val="363737"/>
                </a:solidFill>
                <a:effectLst/>
                <a:latin typeface="SF Pro Display"/>
              </a:rPr>
              <a:t>:</a:t>
            </a:r>
            <a:endParaRPr kumimoji="0" lang="te-IN" altLang="te-I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te-IN" altLang="te-IN" sz="3800" b="1" i="0" u="none" strike="noStrike" cap="none" normalizeH="0" baseline="0" dirty="0" err="1">
                <a:ln>
                  <a:noFill/>
                </a:ln>
                <a:solidFill>
                  <a:srgbClr val="363737"/>
                </a:solidFill>
                <a:effectLst/>
                <a:latin typeface="SF Pro Display"/>
              </a:rPr>
              <a:t>Improved</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code</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quality</a:t>
            </a:r>
            <a:endParaRPr kumimoji="0" lang="te-IN" altLang="te-IN" sz="38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It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enables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real-time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code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review</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feedback</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allowing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for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early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detection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of</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issues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better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consistency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coding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standards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higher-quality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code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overall</a:t>
            </a:r>
            <a:r>
              <a:rPr kumimoji="0" lang="te-IN" altLang="te-IN" sz="38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te-IN" altLang="te-IN" sz="3800" b="1" i="0" u="none" strike="noStrike" cap="none" normalizeH="0" baseline="0" dirty="0" err="1">
                <a:ln>
                  <a:noFill/>
                </a:ln>
                <a:solidFill>
                  <a:srgbClr val="363737"/>
                </a:solidFill>
                <a:effectLst/>
                <a:latin typeface="SF Pro Display"/>
              </a:rPr>
              <a:t>Efficient</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communication</a:t>
            </a:r>
            <a:endParaRPr kumimoji="0" lang="te-IN" altLang="te-IN" sz="38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It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encourages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constant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communication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between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developers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leading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faster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problem-solving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effective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coordination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 </a:t>
            </a:r>
            <a:r>
              <a:rPr kumimoji="0" lang="te-IN" altLang="te-IN" sz="3800" b="0" i="0" u="none" strike="noStrike" cap="none" normalizeH="0" baseline="0" dirty="0" err="1">
                <a:ln>
                  <a:noFill/>
                </a:ln>
                <a:solidFill>
                  <a:srgbClr val="363737"/>
                </a:solidFill>
                <a:effectLst/>
                <a:latin typeface="SF Pro Display"/>
              </a:rPr>
              <a:t>shared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understanding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of</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project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goals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requirements</a:t>
            </a:r>
            <a:r>
              <a:rPr kumimoji="0" lang="te-IN" altLang="te-IN" sz="38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te-IN" altLang="te-IN" sz="3800" b="1" i="0" u="none" strike="noStrike" cap="none" normalizeH="0" baseline="0" dirty="0" err="1">
                <a:ln>
                  <a:noFill/>
                </a:ln>
                <a:solidFill>
                  <a:srgbClr val="363737"/>
                </a:solidFill>
                <a:effectLst/>
                <a:latin typeface="SF Pro Display"/>
              </a:rPr>
              <a:t>Fewer</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errors</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and</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debugging</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time</a:t>
            </a:r>
            <a:endParaRPr kumimoji="0" lang="te-IN" altLang="te-IN" sz="38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With</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two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developers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actively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involved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writing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code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pair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programming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helps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catch</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errors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bugs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early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reducing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time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spent</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debugging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minimising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chances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of</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releasing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faulty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software</a:t>
            </a:r>
            <a:r>
              <a:rPr kumimoji="0" lang="te-IN" altLang="te-IN" sz="38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te-IN" altLang="te-IN" sz="3800" b="1" i="0" u="none" strike="noStrike" cap="none" normalizeH="0" baseline="0" dirty="0" err="1">
                <a:ln>
                  <a:noFill/>
                </a:ln>
                <a:solidFill>
                  <a:srgbClr val="363737"/>
                </a:solidFill>
                <a:effectLst/>
                <a:latin typeface="SF Pro Display"/>
              </a:rPr>
              <a:t>More</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knowledge</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sharing</a:t>
            </a:r>
            <a:endParaRPr kumimoji="0" lang="te-IN" altLang="te-IN" sz="38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800" b="0" i="0" u="none" strike="noStrike" cap="none" normalizeH="0" baseline="0" dirty="0" err="1">
                <a:ln>
                  <a:noFill/>
                </a:ln>
                <a:solidFill>
                  <a:srgbClr val="363737"/>
                </a:solidFill>
                <a:effectLst/>
                <a:latin typeface="SF Pro Display"/>
              </a:rPr>
              <a:t>By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working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collaboratively</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pair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programming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promotes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exchange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of</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ideas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techniques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expertise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allowing</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developers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to</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learn</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from</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each</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other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and</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improve</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their</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skills</a:t>
            </a:r>
            <a:r>
              <a:rPr kumimoji="0" lang="te-IN" altLang="te-IN" sz="3800" b="0" i="0" u="none" strike="noStrike" cap="none" normalizeH="0" baseline="0" dirty="0">
                <a:ln>
                  <a:noFill/>
                </a:ln>
                <a:solidFill>
                  <a:srgbClr val="363737"/>
                </a:solidFill>
                <a:effectLst/>
                <a:latin typeface="SF Pro Display"/>
              </a:rPr>
              <a:t> </a:t>
            </a:r>
            <a:r>
              <a:rPr kumimoji="0" lang="te-IN" altLang="te-IN" sz="3800" b="0" i="0" u="none" strike="noStrike" cap="none" normalizeH="0" baseline="0" dirty="0" err="1">
                <a:ln>
                  <a:noFill/>
                </a:ln>
                <a:solidFill>
                  <a:srgbClr val="363737"/>
                </a:solidFill>
                <a:effectLst/>
                <a:latin typeface="SF Pro Display"/>
              </a:rPr>
              <a:t>collectively</a:t>
            </a:r>
            <a:r>
              <a:rPr kumimoji="0" lang="te-IN" altLang="te-IN" sz="38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te-IN" altLang="te-IN" sz="3800" b="1" i="0" u="none" strike="noStrike" cap="none" normalizeH="0" baseline="0" dirty="0" err="1">
                <a:ln>
                  <a:noFill/>
                </a:ln>
                <a:solidFill>
                  <a:srgbClr val="363737"/>
                </a:solidFill>
                <a:effectLst/>
                <a:latin typeface="SF Pro Display"/>
              </a:rPr>
              <a:t>Better</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job</a:t>
            </a:r>
            <a:r>
              <a:rPr kumimoji="0" lang="te-IN" altLang="te-IN" sz="3800" b="1" i="0" u="none" strike="noStrike" cap="none" normalizeH="0" baseline="0" dirty="0">
                <a:ln>
                  <a:noFill/>
                </a:ln>
                <a:solidFill>
                  <a:srgbClr val="363737"/>
                </a:solidFill>
                <a:effectLst/>
                <a:latin typeface="SF Pro Display"/>
              </a:rPr>
              <a:t> </a:t>
            </a:r>
            <a:r>
              <a:rPr kumimoji="0" lang="te-IN" altLang="te-IN" sz="3800" b="1" i="0" u="none" strike="noStrike" cap="none" normalizeH="0" baseline="0" dirty="0" err="1">
                <a:ln>
                  <a:noFill/>
                </a:ln>
                <a:solidFill>
                  <a:srgbClr val="363737"/>
                </a:solidFill>
                <a:effectLst/>
                <a:latin typeface="SF Pro Display"/>
              </a:rPr>
              <a:t>satisfaction</a:t>
            </a:r>
            <a:endParaRPr kumimoji="0" lang="te-IN" altLang="te-IN" sz="3800" b="0" i="0" u="none" strike="noStrike" cap="none" normalizeH="0" baseline="0" dirty="0">
              <a:ln>
                <a:noFill/>
              </a:ln>
              <a:solidFill>
                <a:srgbClr val="363737"/>
              </a:solidFill>
              <a:effectLst/>
              <a:latin typeface="SF Pro Display"/>
            </a:endParaRPr>
          </a:p>
          <a:p>
            <a:endParaRPr lang="te-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normAutofit fontScale="90000"/>
          </a:bodyPr>
          <a:lstStyle/>
          <a:p>
            <a:r>
              <a:rPr kumimoji="0" lang="te-IN" altLang="te-IN" b="1" i="0" u="none" strike="noStrike" cap="none" normalizeH="0" baseline="0" dirty="0" err="1">
                <a:ln>
                  <a:noFill/>
                </a:ln>
                <a:solidFill>
                  <a:srgbClr val="363737"/>
                </a:solidFill>
                <a:effectLst/>
                <a:latin typeface="var(--font_family_headings, var(--font_family_headings_preset, var(--font-family-title)))"/>
              </a:rPr>
              <a:t>Benefits</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and</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Setbacks</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of</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Pair</a:t>
            </a:r>
            <a:r>
              <a:rPr kumimoji="0" lang="te-IN" altLang="te-IN" b="1" i="0" u="none" strike="noStrike" cap="none" normalizeH="0" baseline="0" dirty="0">
                <a:ln>
                  <a:noFill/>
                </a:ln>
                <a:solidFill>
                  <a:srgbClr val="363737"/>
                </a:solidFill>
                <a:effectLst/>
                <a:latin typeface="var(--font_family_headings, var(--font_family_headings_preset, var(--font-family-title)))"/>
              </a:rPr>
              <a:t> </a:t>
            </a:r>
            <a:r>
              <a:rPr kumimoji="0" lang="te-IN" altLang="te-IN" b="1" i="0" u="none" strike="noStrike" cap="none" normalizeH="0" baseline="0" dirty="0" err="1">
                <a:ln>
                  <a:noFill/>
                </a:ln>
                <a:solidFill>
                  <a:srgbClr val="363737"/>
                </a:solidFill>
                <a:effectLst/>
                <a:latin typeface="var(--font_family_headings, var(--font_family_headings_preset, var(--font-family-title)))"/>
              </a:rPr>
              <a:t>Programming</a:t>
            </a:r>
            <a:endParaRPr lang="te-IN" dirty="0"/>
          </a:p>
        </p:txBody>
      </p:sp>
      <p:sp>
        <p:nvSpPr>
          <p:cNvPr id="1048641" name="Content Placeholder 2"/>
          <p:cNvSpPr>
            <a:spLocks noGrp="1"/>
          </p:cNvSpPr>
          <p:nvPr>
            <p:ph sz="quarter" idx="1"/>
          </p:nvPr>
        </p:nvSpPr>
        <p:spPr>
          <a:xfrm>
            <a:off x="228600" y="1447800"/>
            <a:ext cx="8458200" cy="5135562"/>
          </a:xfrm>
        </p:spPr>
        <p:txBody>
          <a:bodyPr>
            <a:normAutofit fontScale="38654" lnSpcReduction="20000"/>
          </a:bodyPr>
          <a:lstStyle/>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It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help</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make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more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enjoyable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well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promote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teamwork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provide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opportunities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continuous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learning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growth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This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leads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increased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job</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satisfaction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among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you’ll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feel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more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engaged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supported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your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However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not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fun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sunshine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some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setbacks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disadvantages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that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also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come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with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pair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programming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such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a:t>
            </a:r>
            <a:endParaRPr kumimoji="0" lang="te-IN" altLang="te-IN"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te-IN" altLang="te-IN" sz="3400" b="1" i="0" u="none" strike="noStrike" cap="none" normalizeH="0" baseline="0" dirty="0" err="1">
                <a:ln>
                  <a:noFill/>
                </a:ln>
                <a:solidFill>
                  <a:srgbClr val="363737"/>
                </a:solidFill>
                <a:effectLst/>
                <a:latin typeface="SF Pro Display"/>
              </a:rPr>
              <a:t>Reduced</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productivity</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Pair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programming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sometimes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result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slower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progress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two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same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task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simultaneously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leading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potential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decrease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overall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productivity</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te-IN" altLang="te-IN" sz="3400" b="1" i="0" u="none" strike="noStrike" cap="none" normalizeH="0" baseline="0" dirty="0" err="1">
                <a:ln>
                  <a:noFill/>
                </a:ln>
                <a:solidFill>
                  <a:srgbClr val="363737"/>
                </a:solidFill>
                <a:effectLst/>
                <a:latin typeface="SF Pro Display"/>
              </a:rPr>
              <a:t>Clash</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of</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personalities</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Conflicting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styles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communication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preferences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personal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differences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between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tension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disagreements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that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hinder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effective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collaboration</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te-IN" altLang="te-IN" sz="3400" b="1" i="0" u="none" strike="noStrike" cap="none" normalizeH="0" baseline="0" dirty="0" err="1">
                <a:ln>
                  <a:noFill/>
                </a:ln>
                <a:solidFill>
                  <a:srgbClr val="363737"/>
                </a:solidFill>
                <a:effectLst/>
                <a:latin typeface="SF Pro Display"/>
              </a:rPr>
              <a:t>Increased</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fatigue</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Working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pairs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extended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periods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mentally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physically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exhausting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potentially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resulting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fatigue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reduced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concentration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which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impact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quality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produced</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te-IN" altLang="te-IN" sz="3400" b="1" i="0" u="none" strike="noStrike" cap="none" normalizeH="0" baseline="0" dirty="0" err="1">
                <a:ln>
                  <a:noFill/>
                </a:ln>
                <a:solidFill>
                  <a:srgbClr val="363737"/>
                </a:solidFill>
                <a:effectLst/>
                <a:latin typeface="SF Pro Display"/>
              </a:rPr>
              <a:t>Unequal</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work</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contributions</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There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is</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possibility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one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dominating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pairing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session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leading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imbalance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contributions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where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one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person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more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engaged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coding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while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other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takes</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passive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role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resulting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uneven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distribution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effort</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te-IN" altLang="te-IN" sz="3400" b="1" i="0" u="none" strike="noStrike" cap="none" normalizeH="0" baseline="0" dirty="0" err="1">
                <a:ln>
                  <a:noFill/>
                </a:ln>
                <a:solidFill>
                  <a:srgbClr val="363737"/>
                </a:solidFill>
                <a:effectLst/>
                <a:latin typeface="SF Pro Display"/>
              </a:rPr>
              <a:t>Higher</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costs</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for</a:t>
            </a:r>
            <a:r>
              <a:rPr kumimoji="0" lang="te-IN" altLang="te-IN" sz="3400" b="1" i="0" u="none" strike="noStrike" cap="none" normalizeH="0" baseline="0" dirty="0">
                <a:ln>
                  <a:noFill/>
                </a:ln>
                <a:solidFill>
                  <a:srgbClr val="363737"/>
                </a:solidFill>
                <a:effectLst/>
                <a:latin typeface="SF Pro Display"/>
              </a:rPr>
              <a:t> </a:t>
            </a:r>
            <a:r>
              <a:rPr kumimoji="0" lang="te-IN" altLang="te-IN" sz="3400" b="1" i="0" u="none" strike="noStrike" cap="none" normalizeH="0" baseline="0" dirty="0" err="1">
                <a:ln>
                  <a:noFill/>
                </a:ln>
                <a:solidFill>
                  <a:srgbClr val="363737"/>
                </a:solidFill>
                <a:effectLst/>
                <a:latin typeface="SF Pro Display"/>
              </a:rPr>
              <a:t>companies</a:t>
            </a:r>
            <a:endParaRPr kumimoji="0" lang="te-IN" altLang="te-IN" sz="3400" b="0" i="0" u="none" strike="noStrike" cap="none" normalizeH="0" baseline="0" dirty="0">
              <a:ln>
                <a:noFill/>
              </a:ln>
              <a:solidFill>
                <a:srgbClr val="363737"/>
              </a:solidFill>
              <a:effectLst/>
              <a:latin typeface="SF Pro Display"/>
            </a:endParaRP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Pair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programming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requires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two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developers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together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which</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increase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costs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for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companies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need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allocate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resources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accordingly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potentially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reducing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number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tasks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that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can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simultaneously</a:t>
            </a:r>
            <a:r>
              <a:rPr kumimoji="0" lang="te-IN" altLang="te-IN" sz="3400" b="0" i="0" u="none" strike="noStrike" cap="none" normalizeH="0" baseline="0" dirty="0">
                <a:ln>
                  <a:noFill/>
                </a:ln>
                <a:solidFill>
                  <a:srgbClr val="363737"/>
                </a:solidFill>
                <a:effectLst/>
                <a:latin typeface="SF Pro Display"/>
              </a:rPr>
              <a:t>.</a:t>
            </a:r>
          </a:p>
          <a:p>
            <a:pPr marL="0" marR="0" lvl="0" indent="0" algn="l" defTabSz="914400" rtl="0" eaLnBrk="0" fontAlgn="base" latinLnBrk="0" hangingPunct="0">
              <a:lnSpc>
                <a:spcPct val="100000"/>
              </a:lnSpc>
              <a:spcBef>
                <a:spcPct val="0"/>
              </a:spcBef>
              <a:spcAft>
                <a:spcPct val="0"/>
              </a:spcAft>
              <a:buClrTx/>
              <a:buSzTx/>
              <a:buFontTx/>
              <a:buNone/>
            </a:pPr>
            <a:r>
              <a:rPr kumimoji="0" lang="te-IN" altLang="te-IN" sz="3400" b="0" i="0" u="none" strike="noStrike" cap="none" normalizeH="0" baseline="0" dirty="0" err="1">
                <a:ln>
                  <a:noFill/>
                </a:ln>
                <a:solidFill>
                  <a:srgbClr val="363737"/>
                </a:solidFill>
                <a:effectLst/>
                <a:latin typeface="SF Pro Display"/>
              </a:rPr>
              <a:t>Whilst</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some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these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benefits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and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setbacks</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specifically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related</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working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as</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developer</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within</a:t>
            </a:r>
            <a:r>
              <a:rPr kumimoji="0" lang="te-IN" altLang="te-IN" sz="3400" b="0" i="0" u="none" strike="noStrike" cap="none" normalizeH="0" baseline="0" dirty="0">
                <a:ln>
                  <a:noFill/>
                </a:ln>
                <a:solidFill>
                  <a:srgbClr val="363737"/>
                </a:solidFill>
                <a:effectLst/>
                <a:latin typeface="SF Pro Display"/>
              </a:rPr>
              <a:t> a </a:t>
            </a:r>
            <a:r>
              <a:rPr kumimoji="0" lang="te-IN" altLang="te-IN" sz="3400" b="0" i="0" u="none" strike="noStrike" cap="none" normalizeH="0" baseline="0" dirty="0" err="1">
                <a:ln>
                  <a:noFill/>
                </a:ln>
                <a:solidFill>
                  <a:srgbClr val="363737"/>
                </a:solidFill>
                <a:effectLst/>
                <a:latin typeface="SF Pro Display"/>
              </a:rPr>
              <a:t>company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many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of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them</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still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apply</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pairing</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general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useful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to</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know</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even</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if</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you’re</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still</a:t>
            </a:r>
            <a:r>
              <a:rPr kumimoji="0" lang="te-IN" altLang="te-IN" sz="3400" b="0" i="0" u="none" strike="noStrike" cap="none" normalizeH="0" baseline="0" dirty="0">
                <a:ln>
                  <a:noFill/>
                </a:ln>
                <a:solidFill>
                  <a:srgbClr val="363737"/>
                </a:solidFill>
                <a:effectLst/>
                <a:latin typeface="SF Pro Display"/>
              </a:rPr>
              <a:t> </a:t>
            </a:r>
            <a:r>
              <a:rPr kumimoji="0" lang="te-IN" altLang="te-IN" sz="3400" b="0" i="0" u="none" strike="noStrike" cap="none" normalizeH="0" baseline="0" dirty="0" err="1">
                <a:ln>
                  <a:noFill/>
                </a:ln>
                <a:solidFill>
                  <a:srgbClr val="363737"/>
                </a:solidFill>
                <a:effectLst/>
                <a:latin typeface="SF Pro Display"/>
              </a:rPr>
              <a:t>learning</a:t>
            </a:r>
            <a:r>
              <a:rPr kumimoji="0" lang="te-IN" altLang="te-IN" sz="3400" b="0" i="0" u="none" strike="noStrike" cap="none" normalizeH="0" baseline="0" dirty="0">
                <a:ln>
                  <a:noFill/>
                </a:ln>
                <a:solidFill>
                  <a:srgbClr val="363737"/>
                </a:solidFill>
                <a:effectLst/>
                <a:latin typeface="SF Pro Display"/>
              </a:rPr>
              <a:t>.</a:t>
            </a:r>
            <a:endParaRPr kumimoji="0" lang="te-IN" altLang="te-IN" sz="4200" b="0" i="0" u="none" strike="noStrike" cap="none" normalizeH="0" baseline="0" dirty="0">
              <a:ln>
                <a:noFill/>
              </a:ln>
              <a:solidFill>
                <a:schemeClr val="tx1"/>
              </a:solidFill>
              <a:effectLst/>
              <a:latin typeface="Arial" panose="020B0604020202020204" pitchFamily="34" charset="0"/>
            </a:endParaRPr>
          </a:p>
          <a:p>
            <a:endParaRPr lang="te-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381000" y="251325"/>
            <a:ext cx="7772400" cy="792162"/>
          </a:xfrm>
        </p:spPr>
        <p:txBody>
          <a:bodyPr>
            <a:noAutofit/>
          </a:bodyPr>
          <a:lstStyle/>
          <a:p>
            <a:r>
              <a:rPr lang="en-US" sz="2400" dirty="0"/>
              <a:t>There are no hard and fast rules to how to do this, there are things that can help in pair programming</a:t>
            </a:r>
            <a:endParaRPr lang="te-IN" sz="2400" dirty="0"/>
          </a:p>
        </p:txBody>
      </p:sp>
      <p:sp>
        <p:nvSpPr>
          <p:cNvPr id="1048643" name="Content Placeholder 2"/>
          <p:cNvSpPr>
            <a:spLocks noGrp="1"/>
          </p:cNvSpPr>
          <p:nvPr>
            <p:ph sz="quarter" idx="1"/>
          </p:nvPr>
        </p:nvSpPr>
        <p:spPr>
          <a:xfrm>
            <a:off x="152400" y="1043487"/>
            <a:ext cx="8534400" cy="5539875"/>
          </a:xfrm>
        </p:spPr>
        <p:txBody>
          <a:bodyPr>
            <a:normAutofit fontScale="92857" lnSpcReduction="10000"/>
          </a:bodyPr>
          <a:lstStyle/>
          <a:p>
            <a:pPr marL="514350" indent="-514350">
              <a:buFont typeface="+mj-lt"/>
              <a:buAutoNum type="arabicPeriod"/>
            </a:pPr>
            <a:r>
              <a:rPr lang="en-US" sz="1600" dirty="0"/>
              <a:t>Engage in a dialogue. The “driver” should try and explain what they are doing. The “navigator” should ask questions in order to understand what is being done. This is not as simple as it sounds. For example, the next time you are in your car and driving, try telling an imaginary passenger what you are doing, what you are considering and what concerns you have about the road ahead (it helps if the passenger is imaginary so that none of your friends think you are mad!). </a:t>
            </a:r>
          </a:p>
          <a:p>
            <a:pPr marL="514350" indent="-514350">
              <a:buFont typeface="+mj-lt"/>
              <a:buAutoNum type="arabicPeriod"/>
            </a:pPr>
            <a:r>
              <a:rPr lang="en-US" sz="1600" dirty="0"/>
              <a:t>Listen to each other. If one member of the pair is doing all the talking then it is probably isn’t working. The one who isn’t saying much might not be clear on what is being done. Try swapping roles, or have a break, or take time out to review where you are. </a:t>
            </a:r>
          </a:p>
          <a:p>
            <a:pPr marL="514350" indent="-514350">
              <a:buFont typeface="+mj-lt"/>
              <a:buAutoNum type="arabicPeriod"/>
            </a:pPr>
            <a:r>
              <a:rPr lang="en-US" sz="1600" dirty="0"/>
              <a:t> Take frequent breaks. Pair programming is intensive. It is intensive in terms of the little grey cells and also in terms of inter-personal communications and dynamics. Have regular breaks, talk about other things, see how others are getting on, catch up on the news, etc. Don’t take a break and discuss the code!</a:t>
            </a:r>
          </a:p>
          <a:p>
            <a:pPr marL="514350" indent="-514350">
              <a:buFont typeface="+mj-lt"/>
              <a:buAutoNum type="arabicPeriod"/>
            </a:pPr>
            <a:r>
              <a:rPr lang="en-US" sz="1600" dirty="0"/>
              <a:t>Make pair programming practical. Providing enough space to allow a pair to work together comfortably isn’t essential but it can help. This may only go as far as having desks that are big enough for two developers to sit next to each other, or it may involve special double size workstation environments. </a:t>
            </a:r>
          </a:p>
          <a:p>
            <a:pPr marL="514350" indent="-514350">
              <a:buFont typeface="+mj-lt"/>
              <a:buAutoNum type="arabicPeriod"/>
            </a:pPr>
            <a:r>
              <a:rPr lang="en-US" sz="1600" dirty="0"/>
              <a:t>Allowing non-pair time. There are some situations where allowing a pair to work alone can be beneficial. This may be a little controversial for some in the XP community, as they will argue that it is always between to work in pairs. However, in the following situations, flying solo may be an alternative (but it should be the rare exception to pair programming):</a:t>
            </a:r>
          </a:p>
          <a:p>
            <a:pPr marL="788670" lvl="1" indent="-514350"/>
            <a:r>
              <a:rPr lang="en-US" sz="1400" dirty="0"/>
              <a:t>Exploring completing alternative solutions,</a:t>
            </a:r>
          </a:p>
          <a:p>
            <a:pPr marL="788670" lvl="1" indent="-514350"/>
            <a:r>
              <a:rPr lang="en-US" sz="1400" dirty="0"/>
              <a:t>Following multiple competing lines of investigation during debugging (but not bug fixing).</a:t>
            </a:r>
          </a:p>
          <a:p>
            <a:pPr marL="514350" indent="-514350">
              <a:buFont typeface="+mj-lt"/>
              <a:buAutoNum type="arabicPeriod"/>
            </a:pPr>
            <a:r>
              <a:rPr lang="en-US" sz="1600" dirty="0"/>
              <a:t>Change partners often. Pairs should not be permanent. Instead, pairs should change as and when required. The typical point at which to change is at the start of a new task. However, if a task ranges over a number of areas, then a “driver” developer may pair with several “navigators” in order to benefit from their different areas of expertise.</a:t>
            </a:r>
            <a:endParaRPr lang="te-IN"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914400" y="457200"/>
            <a:ext cx="7620000" cy="258762"/>
          </a:xfrm>
        </p:spPr>
        <p:txBody>
          <a:bodyPr>
            <a:normAutofit fontScale="90000"/>
          </a:bodyPr>
          <a:lstStyle/>
          <a:p>
            <a:r>
              <a:rPr lang="en-US" dirty="0"/>
              <a:t>Reference Links</a:t>
            </a:r>
          </a:p>
        </p:txBody>
      </p:sp>
      <p:sp>
        <p:nvSpPr>
          <p:cNvPr id="1048645" name="Content Placeholder 2"/>
          <p:cNvSpPr>
            <a:spLocks noGrp="1"/>
          </p:cNvSpPr>
          <p:nvPr>
            <p:ph sz="quarter" idx="1"/>
          </p:nvPr>
        </p:nvSpPr>
        <p:spPr>
          <a:xfrm>
            <a:off x="228600" y="685800"/>
            <a:ext cx="8686800" cy="5867400"/>
          </a:xfrm>
        </p:spPr>
        <p:txBody>
          <a:bodyPr>
            <a:normAutofit/>
          </a:bodyPr>
          <a:lstStyle/>
          <a:p>
            <a:r>
              <a:rPr lang="en-US" dirty="0"/>
              <a:t>XP Intro,Life </a:t>
            </a:r>
            <a:r>
              <a:rPr lang="en-US" dirty="0" err="1"/>
              <a:t>cycle,XP</a:t>
            </a:r>
            <a:r>
              <a:rPr lang="en-US" dirty="0"/>
              <a:t> values</a:t>
            </a:r>
          </a:p>
          <a:p>
            <a:pPr marL="0" indent="0">
              <a:buNone/>
            </a:pPr>
            <a:r>
              <a:rPr lang="en-US" dirty="0">
                <a:hlinkClick r:id="rId2"/>
              </a:rPr>
              <a:t>What is Extreme Programming (XP)? - </a:t>
            </a:r>
            <a:r>
              <a:rPr lang="en-US" dirty="0" err="1">
                <a:hlinkClick r:id="rId2"/>
              </a:rPr>
              <a:t>GeeksforGeeks</a:t>
            </a:r>
            <a:endParaRPr lang="en-US" dirty="0"/>
          </a:p>
          <a:p>
            <a:r>
              <a:rPr lang="en-US" dirty="0"/>
              <a:t>XP Practices</a:t>
            </a:r>
          </a:p>
          <a:p>
            <a:pPr marL="0" indent="0">
              <a:buNone/>
            </a:pPr>
            <a:r>
              <a:rPr lang="en-US" dirty="0">
                <a:hlinkClick r:id="rId3"/>
              </a:rPr>
              <a:t>12 Core Practices In Extreme Programming XP🧙‍♂️ (c-sharpcorner.com)</a:t>
            </a:r>
            <a:endParaRPr lang="en-US" dirty="0"/>
          </a:p>
          <a:p>
            <a:r>
              <a:rPr lang="en-US" dirty="0"/>
              <a:t>Benefits and set backs of pair programming</a:t>
            </a:r>
          </a:p>
          <a:p>
            <a:pPr marL="0" indent="0">
              <a:buNone/>
            </a:pPr>
            <a:r>
              <a:rPr lang="en-US" dirty="0">
                <a:hlinkClick r:id="rId4"/>
              </a:rPr>
              <a:t>👥 The Ultimate Guide to Effective Pair Programming (evergrowingdev.com)</a:t>
            </a:r>
            <a:endParaRPr lang="en-US" dirty="0"/>
          </a:p>
          <a:p>
            <a:r>
              <a:rPr lang="en-US" dirty="0"/>
              <a:t>Test first coding</a:t>
            </a:r>
          </a:p>
          <a:p>
            <a:pPr marL="0" indent="0">
              <a:buNone/>
            </a:pPr>
            <a:r>
              <a:rPr lang="en-IN" dirty="0">
                <a:hlinkClick r:id="rId5"/>
              </a:rPr>
              <a:t>Test First (extremeprogramming.org)</a:t>
            </a:r>
            <a:endParaRPr lang="en-IN" dirty="0"/>
          </a:p>
          <a:p>
            <a:r>
              <a:rPr lang="en-US" dirty="0"/>
              <a:t>How to Get The Most Out of Pair Programming</a:t>
            </a:r>
          </a:p>
          <a:p>
            <a:pPr marL="0" indent="0">
              <a:buNone/>
            </a:pPr>
            <a:r>
              <a:rPr lang="en-US" dirty="0">
                <a:hlinkClick r:id="rId6"/>
              </a:rPr>
              <a:t>How to Get The Most Out of Pair Programming | 8base Blog</a:t>
            </a:r>
            <a:endParaRPr lang="en-US" dirty="0"/>
          </a:p>
          <a:p>
            <a:pPr marL="0" indent="0">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endParaRPr lang="en-US"/>
          </a:p>
        </p:txBody>
      </p:sp>
      <p:sp>
        <p:nvSpPr>
          <p:cNvPr id="1048647" name="Content Placeholder 2"/>
          <p:cNvSpPr>
            <a:spLocks noGrp="1"/>
          </p:cNvSpPr>
          <p:nvPr>
            <p:ph sz="quarter" idx="1"/>
          </p:nvPr>
        </p:nvSpPr>
        <p:spPr/>
        <p:txBody>
          <a:bodyPr>
            <a:normAutofit/>
          </a:bodyPr>
          <a:lstStyle/>
          <a:p>
            <a:pPr marL="0" indent="0">
              <a:buNone/>
            </a:pPr>
            <a:r>
              <a:rPr lang="en-US" dirty="0"/>
              <a:t>1.Write a brief note on “Planning XP Projects”</a:t>
            </a:r>
          </a:p>
          <a:p>
            <a:pPr marL="0" indent="0">
              <a:buNone/>
            </a:pPr>
            <a:r>
              <a:rPr lang="en-US" dirty="0"/>
              <a:t>2.Describe about Extreme Programming (XP). Explain FOUR Core XP Values?</a:t>
            </a:r>
          </a:p>
          <a:p>
            <a:pPr marL="0" indent="0">
              <a:buNone/>
            </a:pPr>
            <a:r>
              <a:rPr lang="en-US" dirty="0"/>
              <a:t>3.Explain Twelve XP Practices for agile continuum with suitable examples.</a:t>
            </a:r>
          </a:p>
          <a:p>
            <a:pPr marL="0" indent="0">
              <a:buNone/>
            </a:pPr>
            <a:r>
              <a:rPr lang="en-US" dirty="0"/>
              <a:t>4.What strategies can teams employ to ensure effective pair </a:t>
            </a:r>
          </a:p>
          <a:p>
            <a:pPr marL="0" indent="0">
              <a:buNone/>
            </a:pPr>
            <a:r>
              <a:rPr lang="en-US" smtClean="0"/>
              <a:t>programming </a:t>
            </a:r>
            <a:r>
              <a:rPr lang="en-US" dirty="0"/>
              <a:t>in an XP environment, especially when dealing </a:t>
            </a:r>
            <a:r>
              <a:rPr lang="en-US"/>
              <a:t>with </a:t>
            </a:r>
            <a:r>
              <a:rPr lang="en-US" smtClean="0"/>
              <a:t>differences </a:t>
            </a:r>
            <a:r>
              <a:rPr lang="en-US" dirty="0"/>
              <a:t>in skill levels or personalities?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sz="quarter" idx="1"/>
          </p:nvPr>
        </p:nvSpPr>
        <p:spPr>
          <a:xfrm>
            <a:off x="457200" y="381000"/>
            <a:ext cx="8229600" cy="5745163"/>
          </a:xfrm>
        </p:spPr>
        <p:txBody>
          <a:bodyPr>
            <a:normAutofit fontScale="96154"/>
          </a:bodyPr>
          <a:lstStyle/>
          <a:p>
            <a:pPr marL="0" indent="0">
              <a:buNone/>
            </a:pPr>
            <a:r>
              <a:rPr lang="en-US" b="1" dirty="0"/>
              <a:t>Extreme Programming</a:t>
            </a:r>
            <a:r>
              <a:rPr lang="en-US" dirty="0"/>
              <a:t> (XP) </a:t>
            </a:r>
          </a:p>
          <a:p>
            <a:endParaRPr lang="en-US" dirty="0"/>
          </a:p>
          <a:p>
            <a:r>
              <a:rPr lang="en-US" dirty="0"/>
              <a:t>Originally designed as a way of supporting small development teams working within uncertain and changing requirements. </a:t>
            </a:r>
          </a:p>
          <a:p>
            <a:pPr marL="0" indent="0">
              <a:buNone/>
            </a:pPr>
            <a:endParaRPr lang="en-US" dirty="0"/>
          </a:p>
          <a:p>
            <a:r>
              <a:rPr lang="en-US" dirty="0"/>
              <a:t>XP was designed as an approach based on software engineering principles, but focused on the timely delivery of software that meets users’ requirements (rather than on the sometimes over bearing processes that surround the development of software).</a:t>
            </a:r>
          </a:p>
          <a:p>
            <a:pPr marL="0" indent="0">
              <a:buNone/>
            </a:pPr>
            <a:r>
              <a:rPr lang="en-US" dirty="0"/>
              <a:t> </a:t>
            </a:r>
          </a:p>
          <a:p>
            <a:r>
              <a:rPr lang="en-US" dirty="0"/>
              <a:t>An important aspect of XP is the empowerment of the actual developers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2"/>
          <p:cNvSpPr>
            <a:spLocks noGrp="1"/>
          </p:cNvSpPr>
          <p:nvPr>
            <p:ph sz="quarter" idx="1"/>
          </p:nvPr>
        </p:nvSpPr>
        <p:spPr>
          <a:xfrm>
            <a:off x="381000" y="990600"/>
            <a:ext cx="8458200" cy="5638800"/>
          </a:xfrm>
        </p:spPr>
        <p:txBody>
          <a:bodyPr/>
          <a:lstStyle/>
          <a:p>
            <a:r>
              <a:rPr lang="en-US" dirty="0"/>
              <a:t>XP also places great emphasis on the </a:t>
            </a:r>
            <a:r>
              <a:rPr lang="en-US" b="1" dirty="0"/>
              <a:t>software development team and teamwork</a:t>
            </a:r>
            <a:r>
              <a:rPr lang="en-US" dirty="0"/>
              <a:t>. </a:t>
            </a:r>
          </a:p>
          <a:p>
            <a:pPr lvl="1"/>
            <a:r>
              <a:rPr lang="en-US" dirty="0"/>
              <a:t>The team, in turn, incorporates management, technical personnel and end users all cooperating towards the common good. </a:t>
            </a:r>
          </a:p>
          <a:p>
            <a:pPr lvl="1"/>
            <a:r>
              <a:rPr lang="en-US" dirty="0"/>
              <a:t>It takes as one of its aims that </a:t>
            </a:r>
            <a:r>
              <a:rPr lang="en-US" b="1" dirty="0"/>
              <a:t>teams communicate and constantly </a:t>
            </a:r>
            <a:r>
              <a:rPr lang="en-US" dirty="0"/>
              <a:t>pay attention to all the details necessary to make sure that the software being </a:t>
            </a:r>
            <a:r>
              <a:rPr lang="en-US" b="1" dirty="0"/>
              <a:t>developed matches the user requirements</a:t>
            </a:r>
            <a:r>
              <a:rPr lang="en-US" dirty="0"/>
              <a:t>, to help to produce quality software. </a:t>
            </a:r>
          </a:p>
          <a:p>
            <a:endParaRPr lang="te-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
          <p:cNvPicPr>
            <a:picLocks noGrp="1" noChangeAspect="1" noChangeArrowheads="1"/>
          </p:cNvPicPr>
          <p:nvPr>
            <p:ph sz="quarter" idx="1"/>
          </p:nvPr>
        </p:nvPicPr>
        <p:blipFill>
          <a:blip r:embed="rId2"/>
          <a:srcRect/>
          <a:stretch>
            <a:fillRect/>
          </a:stretch>
        </p:blipFill>
        <p:spPr bwMode="auto">
          <a:xfrm>
            <a:off x="1143000" y="1371600"/>
            <a:ext cx="7086600" cy="3886200"/>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Grp="1" noChangeAspect="1" noChangeArrowheads="1"/>
          </p:cNvPicPr>
          <p:nvPr>
            <p:ph sz="quarter" idx="1"/>
          </p:nvPr>
        </p:nvPicPr>
        <p:blipFill>
          <a:blip r:embed="rId2"/>
          <a:srcRect/>
          <a:stretch>
            <a:fillRect/>
          </a:stretch>
        </p:blipFill>
        <p:spPr bwMode="auto">
          <a:xfrm>
            <a:off x="1524000" y="914400"/>
            <a:ext cx="5834340" cy="4099428"/>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sz="quarter" idx="1"/>
          </p:nvPr>
        </p:nvSpPr>
        <p:spPr>
          <a:xfrm>
            <a:off x="381000" y="381000"/>
            <a:ext cx="8458200" cy="6172200"/>
          </a:xfrm>
        </p:spPr>
        <p:txBody>
          <a:bodyPr>
            <a:normAutofit fontScale="96154"/>
          </a:bodyPr>
          <a:lstStyle/>
          <a:p>
            <a:pPr fontAlgn="base"/>
            <a:r>
              <a:rPr lang="en-US" b="1" dirty="0"/>
              <a:t>Planning: </a:t>
            </a:r>
            <a:r>
              <a:rPr lang="en-US" dirty="0"/>
              <a:t>The first stage of Extreme Programming is planning. During this phase, clients define their needs in concise descriptions known as user stories. The team calculates the effort required for each story and schedules releases according to priority and effort.</a:t>
            </a:r>
          </a:p>
          <a:p>
            <a:pPr fontAlgn="base"/>
            <a:r>
              <a:rPr lang="en-US" b="1" dirty="0"/>
              <a:t>Design: </a:t>
            </a:r>
            <a:r>
              <a:rPr lang="en-US" dirty="0"/>
              <a:t>The team creates only the essential design needed for current user stories, using a common analogy or story to help everyone understand the overall system architecture and keep the design straightforward and clear.</a:t>
            </a:r>
          </a:p>
          <a:p>
            <a:pPr fontAlgn="base"/>
            <a:r>
              <a:rPr lang="en-US" b="1" dirty="0"/>
              <a:t>Coding: </a:t>
            </a:r>
            <a:r>
              <a:rPr lang="en-US" dirty="0"/>
              <a:t>Extreme Programming (XP) promotes pair programming i.e</a:t>
            </a:r>
            <a:r>
              <a:rPr lang="en-US" b="1" dirty="0"/>
              <a:t>. </a:t>
            </a:r>
            <a:r>
              <a:rPr lang="en-US" dirty="0"/>
              <a:t>wo developers work together at one workstation, enhancing code quality and knowledge sharing.</a:t>
            </a:r>
            <a:r>
              <a:rPr lang="en-US" b="1" dirty="0"/>
              <a:t> </a:t>
            </a:r>
            <a:r>
              <a:rPr lang="en-US" dirty="0"/>
              <a:t>They write tests before coding to ensure functionality from the start (TDD), and frequently integrate their code into a shared repository with automated tests to catch issues early.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sz="quarter" idx="1"/>
          </p:nvPr>
        </p:nvSpPr>
        <p:spPr>
          <a:xfrm>
            <a:off x="457200" y="533400"/>
            <a:ext cx="8077200" cy="5715000"/>
          </a:xfrm>
        </p:spPr>
        <p:txBody>
          <a:bodyPr/>
          <a:lstStyle/>
          <a:p>
            <a:pPr fontAlgn="base"/>
            <a:r>
              <a:rPr lang="en-US" b="1" dirty="0"/>
              <a:t>Testing: </a:t>
            </a:r>
            <a:r>
              <a:rPr lang="en-US" dirty="0"/>
              <a:t>Extreme Programming (XP) gives more importance to testing that consist of both unit tests and acceptance test</a:t>
            </a:r>
            <a:r>
              <a:rPr lang="en-US" b="1" dirty="0"/>
              <a:t>. </a:t>
            </a:r>
            <a:r>
              <a:rPr lang="en-US" dirty="0"/>
              <a:t>Unit tests, which are automated, check if specific features work correctly. Acceptance tests, conducted by customers, ensure that the overall system meets initial requirements. This continuous testing ensures the software’s quality and alignment with customer needs.</a:t>
            </a:r>
          </a:p>
          <a:p>
            <a:pPr fontAlgn="base"/>
            <a:r>
              <a:rPr lang="en-US" b="1" dirty="0"/>
              <a:t>Listening:</a:t>
            </a:r>
            <a:r>
              <a:rPr lang="en-US" dirty="0"/>
              <a:t> In the listening phase regular feedback from customers to ensure the product meets their needs and to adapt to any changes.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2943</Words>
  <Application>Microsoft Office PowerPoint</Application>
  <PresentationFormat>On-screen Show (4:3)</PresentationFormat>
  <Paragraphs>214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Equity</vt:lpstr>
      <vt:lpstr>Agile Software Development</vt:lpstr>
      <vt:lpstr>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twelve XP practices</vt:lpstr>
      <vt:lpstr>PowerPoint Presentation</vt:lpstr>
      <vt:lpstr>Planning XP projects</vt:lpstr>
      <vt:lpstr>Planning an XP Project</vt:lpstr>
      <vt:lpstr>PowerPoint Presentation</vt:lpstr>
      <vt:lpstr>PowerPoint Presentation</vt:lpstr>
      <vt:lpstr>About extreme programming</vt:lpstr>
      <vt:lpstr>PowerPoint Presentation</vt:lpstr>
      <vt:lpstr>Pair Programming</vt:lpstr>
      <vt:lpstr>PowerPoint Presentation</vt:lpstr>
      <vt:lpstr>PowerPoint Presentation</vt:lpstr>
      <vt:lpstr>Test first coding</vt:lpstr>
      <vt:lpstr>PowerPoint Presentation</vt:lpstr>
      <vt:lpstr>Making pair programming work</vt:lpstr>
      <vt:lpstr>PowerPoint Presentation</vt:lpstr>
      <vt:lpstr>NOTES</vt:lpstr>
      <vt:lpstr>Benefits and Setbacks of Pair Programming</vt:lpstr>
      <vt:lpstr>Benefits and Setbacks of Pair Programming</vt:lpstr>
      <vt:lpstr>There are no hard and fast rules to how to do this, there are things that can help in pair programming</vt:lpstr>
      <vt:lpstr>Reference Links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MRUH</dc:creator>
  <cp:lastModifiedBy>MRUH</cp:lastModifiedBy>
  <cp:revision>3</cp:revision>
  <dcterms:created xsi:type="dcterms:W3CDTF">2006-08-15T13:00:00Z</dcterms:created>
  <dcterms:modified xsi:type="dcterms:W3CDTF">2024-09-10T08:19:29Z</dcterms:modified>
</cp:coreProperties>
</file>