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64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3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3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3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3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3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582304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6"/>
          <p:cNvGrpSpPr/>
          <p:nvPr/>
        </p:nvGrpSpPr>
        <p:grpSpPr>
          <a:xfrm>
            <a:off x="-8466" y="-8468"/>
            <a:ext cx="9171316" cy="6874935"/>
            <a:chOff x="-8466" y="-8468"/>
            <a:chExt cx="9171316" cy="6874935"/>
          </a:xfrm>
        </p:grpSpPr>
        <p:cxnSp>
          <p:nvCxnSpPr>
            <p:cNvPr id="3145730" name="Straight Connector 2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89"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00" name="Footer Placeholder 4"/>
          <p:cNvSpPr>
            <a:spLocks noGrp="1"/>
          </p:cNvSpPr>
          <p:nvPr>
            <p:ph type="ftr" sz="quarter" idx="11"/>
          </p:nvPr>
        </p:nvSpPr>
        <p:spPr/>
        <p:txBody>
          <a:bodyPr/>
          <a:lstStyle/>
          <a:p>
            <a:endParaRPr lang="en-US"/>
          </a:p>
        </p:txBody>
      </p:sp>
      <p:sp>
        <p:nvSpPr>
          <p:cNvPr id="104860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04"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1048705"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707" name="Footer Placeholder 4"/>
          <p:cNvSpPr>
            <a:spLocks noGrp="1"/>
          </p:cNvSpPr>
          <p:nvPr>
            <p:ph type="ftr" sz="quarter" idx="11"/>
          </p:nvPr>
        </p:nvSpPr>
        <p:spPr/>
        <p:txBody>
          <a:bodyPr/>
          <a:lstStyle/>
          <a:p>
            <a:endParaRPr lang="en-US"/>
          </a:p>
        </p:txBody>
      </p:sp>
      <p:sp>
        <p:nvSpPr>
          <p:cNvPr id="104870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68"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9"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0"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71" name="Footer Placeholder 4"/>
          <p:cNvSpPr>
            <a:spLocks noGrp="1"/>
          </p:cNvSpPr>
          <p:nvPr>
            <p:ph type="ftr" sz="quarter" idx="11"/>
          </p:nvPr>
        </p:nvSpPr>
        <p:spPr/>
        <p:txBody>
          <a:bodyPr/>
          <a:lstStyle/>
          <a:p>
            <a:endParaRPr lang="en-US"/>
          </a:p>
        </p:txBody>
      </p:sp>
      <p:sp>
        <p:nvSpPr>
          <p:cNvPr id="1048672"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673"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74"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99"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1048700"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1"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702" name="Footer Placeholder 4"/>
          <p:cNvSpPr>
            <a:spLocks noGrp="1"/>
          </p:cNvSpPr>
          <p:nvPr>
            <p:ph type="ftr" sz="quarter" idx="11"/>
          </p:nvPr>
        </p:nvSpPr>
        <p:spPr/>
        <p:txBody>
          <a:bodyPr/>
          <a:lstStyle/>
          <a:p>
            <a:endParaRPr lang="en-US"/>
          </a:p>
        </p:txBody>
      </p:sp>
      <p:sp>
        <p:nvSpPr>
          <p:cNvPr id="104870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59"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60"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61"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63" name="Footer Placeholder 4"/>
          <p:cNvSpPr>
            <a:spLocks noGrp="1"/>
          </p:cNvSpPr>
          <p:nvPr>
            <p:ph type="ftr" sz="quarter" idx="11"/>
          </p:nvPr>
        </p:nvSpPr>
        <p:spPr/>
        <p:txBody>
          <a:bodyPr/>
          <a:lstStyle/>
          <a:p>
            <a:endParaRPr lang="en-US"/>
          </a:p>
        </p:txBody>
      </p:sp>
      <p:sp>
        <p:nvSpPr>
          <p:cNvPr id="1048664"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665"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66"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15"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1048716"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17"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719" name="Footer Placeholder 4"/>
          <p:cNvSpPr>
            <a:spLocks noGrp="1"/>
          </p:cNvSpPr>
          <p:nvPr>
            <p:ph type="ftr" sz="quarter" idx="11"/>
          </p:nvPr>
        </p:nvSpPr>
        <p:spPr/>
        <p:txBody>
          <a:bodyPr/>
          <a:lstStyle/>
          <a:p>
            <a:endParaRPr lang="en-US"/>
          </a:p>
        </p:txBody>
      </p:sp>
      <p:sp>
        <p:nvSpPr>
          <p:cNvPr id="104872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US"/>
              <a:t>Click to edit Master title style</a:t>
            </a:r>
            <a:endParaRPr lang="en-US" dirty="0"/>
          </a:p>
        </p:txBody>
      </p:sp>
      <p:sp>
        <p:nvSpPr>
          <p:cNvPr id="104868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3"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84" name="Footer Placeholder 4"/>
          <p:cNvSpPr>
            <a:spLocks noGrp="1"/>
          </p:cNvSpPr>
          <p:nvPr>
            <p:ph type="ftr" sz="quarter" idx="11"/>
          </p:nvPr>
        </p:nvSpPr>
        <p:spPr/>
        <p:txBody>
          <a:bodyPr/>
          <a:lstStyle/>
          <a:p>
            <a:endParaRPr lang="en-US"/>
          </a:p>
        </p:txBody>
      </p:sp>
      <p:sp>
        <p:nvSpPr>
          <p:cNvPr id="10486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7"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1048728"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9"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730" name="Footer Placeholder 4"/>
          <p:cNvSpPr>
            <a:spLocks noGrp="1"/>
          </p:cNvSpPr>
          <p:nvPr>
            <p:ph type="ftr" sz="quarter" idx="11"/>
          </p:nvPr>
        </p:nvSpPr>
        <p:spPr/>
        <p:txBody>
          <a:bodyPr/>
          <a:lstStyle/>
          <a:p>
            <a:endParaRPr lang="en-US"/>
          </a:p>
        </p:txBody>
      </p:sp>
      <p:sp>
        <p:nvSpPr>
          <p:cNvPr id="104873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0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6"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07" name="Footer Placeholder 4"/>
          <p:cNvSpPr>
            <a:spLocks noGrp="1"/>
          </p:cNvSpPr>
          <p:nvPr>
            <p:ph type="ftr" sz="quarter" idx="11"/>
          </p:nvPr>
        </p:nvSpPr>
        <p:spPr/>
        <p:txBody>
          <a:bodyPr/>
          <a:lstStyle/>
          <a:p>
            <a:endParaRPr lang="en-US"/>
          </a:p>
        </p:txBody>
      </p:sp>
      <p:sp>
        <p:nvSpPr>
          <p:cNvPr id="104860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6"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1048687"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8" name="Date Placeholder 3"/>
          <p:cNvSpPr>
            <a:spLocks noGrp="1"/>
          </p:cNvSpPr>
          <p:nvPr>
            <p:ph type="dt" sz="half" idx="10"/>
          </p:nvPr>
        </p:nvSpPr>
        <p:spPr/>
        <p:txBody>
          <a:bodyPr/>
          <a:lstStyle/>
          <a:p>
            <a:fld id="{1D8BD707-D9CF-40AE-B4C6-C98DA3205C09}" type="datetimeFigureOut">
              <a:rPr lang="en-US" smtClean="0"/>
              <a:t>8/12/2024</a:t>
            </a:fld>
            <a:endParaRPr lang="en-US"/>
          </a:p>
        </p:txBody>
      </p:sp>
      <p:sp>
        <p:nvSpPr>
          <p:cNvPr id="1048689" name="Footer Placeholder 4"/>
          <p:cNvSpPr>
            <a:spLocks noGrp="1"/>
          </p:cNvSpPr>
          <p:nvPr>
            <p:ph type="ftr" sz="quarter" idx="11"/>
          </p:nvPr>
        </p:nvSpPr>
        <p:spPr/>
        <p:txBody>
          <a:bodyPr/>
          <a:lstStyle/>
          <a:p>
            <a:endParaRPr lang="en-US"/>
          </a:p>
        </p:txBody>
      </p:sp>
      <p:sp>
        <p:nvSpPr>
          <p:cNvPr id="104869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09"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1048710"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2" name="Date Placeholder 4"/>
          <p:cNvSpPr>
            <a:spLocks noGrp="1"/>
          </p:cNvSpPr>
          <p:nvPr>
            <p:ph type="dt" sz="half" idx="10"/>
          </p:nvPr>
        </p:nvSpPr>
        <p:spPr/>
        <p:txBody>
          <a:bodyPr/>
          <a:lstStyle/>
          <a:p>
            <a:fld id="{1D8BD707-D9CF-40AE-B4C6-C98DA3205C09}" type="datetimeFigureOut">
              <a:rPr lang="en-US" smtClean="0"/>
              <a:t>8/12/2024</a:t>
            </a:fld>
            <a:endParaRPr lang="en-US"/>
          </a:p>
        </p:txBody>
      </p:sp>
      <p:sp>
        <p:nvSpPr>
          <p:cNvPr id="1048713" name="Footer Placeholder 5"/>
          <p:cNvSpPr>
            <a:spLocks noGrp="1"/>
          </p:cNvSpPr>
          <p:nvPr>
            <p:ph type="ftr" sz="quarter" idx="11"/>
          </p:nvPr>
        </p:nvSpPr>
        <p:spPr/>
        <p:txBody>
          <a:bodyPr/>
          <a:lstStyle/>
          <a:p>
            <a:endParaRPr lang="en-US"/>
          </a:p>
        </p:txBody>
      </p:sp>
      <p:sp>
        <p:nvSpPr>
          <p:cNvPr id="104871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a:xfrm>
            <a:off x="609599" y="609600"/>
            <a:ext cx="6347713" cy="1320800"/>
          </a:xfrm>
        </p:spPr>
        <p:txBody>
          <a:bodyPr/>
          <a:lstStyle/>
          <a:p>
            <a:r>
              <a:rPr lang="en-US"/>
              <a:t>Click to edit Master title style</a:t>
            </a:r>
            <a:endParaRPr lang="en-US" dirty="0"/>
          </a:p>
        </p:txBody>
      </p:sp>
      <p:sp>
        <p:nvSpPr>
          <p:cNvPr id="1048692"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4"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Date Placeholder 6"/>
          <p:cNvSpPr>
            <a:spLocks noGrp="1"/>
          </p:cNvSpPr>
          <p:nvPr>
            <p:ph type="dt" sz="half" idx="10"/>
          </p:nvPr>
        </p:nvSpPr>
        <p:spPr/>
        <p:txBody>
          <a:bodyPr/>
          <a:lstStyle/>
          <a:p>
            <a:fld id="{1D8BD707-D9CF-40AE-B4C6-C98DA3205C09}" type="datetimeFigureOut">
              <a:rPr lang="en-US" smtClean="0"/>
              <a:t>8/12/2024</a:t>
            </a:fld>
            <a:endParaRPr lang="en-US"/>
          </a:p>
        </p:txBody>
      </p:sp>
      <p:sp>
        <p:nvSpPr>
          <p:cNvPr id="1048697" name="Footer Placeholder 7"/>
          <p:cNvSpPr>
            <a:spLocks noGrp="1"/>
          </p:cNvSpPr>
          <p:nvPr>
            <p:ph type="ftr" sz="quarter" idx="11"/>
          </p:nvPr>
        </p:nvSpPr>
        <p:spPr/>
        <p:txBody>
          <a:bodyPr/>
          <a:lstStyle/>
          <a:p>
            <a:endParaRPr lang="en-US"/>
          </a:p>
        </p:txBody>
      </p:sp>
      <p:sp>
        <p:nvSpPr>
          <p:cNvPr id="1048698"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5"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1048656" name="Date Placeholder 2"/>
          <p:cNvSpPr>
            <a:spLocks noGrp="1"/>
          </p:cNvSpPr>
          <p:nvPr>
            <p:ph type="dt" sz="half" idx="10"/>
          </p:nvPr>
        </p:nvSpPr>
        <p:spPr/>
        <p:txBody>
          <a:bodyPr/>
          <a:lstStyle/>
          <a:p>
            <a:fld id="{1D8BD707-D9CF-40AE-B4C6-C98DA3205C09}" type="datetimeFigureOut">
              <a:rPr lang="en-US" smtClean="0"/>
              <a:t>8/12/2024</a:t>
            </a:fld>
            <a:endParaRPr lang="en-US"/>
          </a:p>
        </p:txBody>
      </p:sp>
      <p:sp>
        <p:nvSpPr>
          <p:cNvPr id="1048657" name="Footer Placeholder 3"/>
          <p:cNvSpPr>
            <a:spLocks noGrp="1"/>
          </p:cNvSpPr>
          <p:nvPr>
            <p:ph type="ftr" sz="quarter" idx="11"/>
          </p:nvPr>
        </p:nvSpPr>
        <p:spPr/>
        <p:txBody>
          <a:bodyPr/>
          <a:lstStyle/>
          <a:p>
            <a:endParaRPr lang="en-US"/>
          </a:p>
        </p:txBody>
      </p:sp>
      <p:sp>
        <p:nvSpPr>
          <p:cNvPr id="1048658"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1D8BD707-D9CF-40AE-B4C6-C98DA3205C09}" type="datetimeFigureOut">
              <a:rPr lang="en-US" smtClean="0"/>
              <a:t>8/12/2024</a:t>
            </a:fld>
            <a:endParaRPr lang="en-US"/>
          </a:p>
        </p:txBody>
      </p:sp>
      <p:sp>
        <p:nvSpPr>
          <p:cNvPr id="1048615" name="Footer Placeholder 2"/>
          <p:cNvSpPr>
            <a:spLocks noGrp="1"/>
          </p:cNvSpPr>
          <p:nvPr>
            <p:ph type="ftr" sz="quarter" idx="11"/>
          </p:nvPr>
        </p:nvSpPr>
        <p:spPr/>
        <p:txBody>
          <a:bodyPr/>
          <a:lstStyle/>
          <a:p>
            <a:endParaRPr lang="en-US"/>
          </a:p>
        </p:txBody>
      </p:sp>
      <p:sp>
        <p:nvSpPr>
          <p:cNvPr id="104861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21"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1048722"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3"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48724" name="Date Placeholder 4"/>
          <p:cNvSpPr>
            <a:spLocks noGrp="1"/>
          </p:cNvSpPr>
          <p:nvPr>
            <p:ph type="dt" sz="half" idx="10"/>
          </p:nvPr>
        </p:nvSpPr>
        <p:spPr/>
        <p:txBody>
          <a:bodyPr/>
          <a:lstStyle/>
          <a:p>
            <a:fld id="{1D8BD707-D9CF-40AE-B4C6-C98DA3205C09}" type="datetimeFigureOut">
              <a:rPr lang="en-US" smtClean="0"/>
              <a:t>8/12/2024</a:t>
            </a:fld>
            <a:endParaRPr lang="en-US"/>
          </a:p>
        </p:txBody>
      </p:sp>
      <p:sp>
        <p:nvSpPr>
          <p:cNvPr id="1048725" name="Footer Placeholder 5"/>
          <p:cNvSpPr>
            <a:spLocks noGrp="1"/>
          </p:cNvSpPr>
          <p:nvPr>
            <p:ph type="ftr" sz="quarter" idx="11"/>
          </p:nvPr>
        </p:nvSpPr>
        <p:spPr/>
        <p:txBody>
          <a:bodyPr/>
          <a:lstStyle/>
          <a:p>
            <a:endParaRPr lang="en-US"/>
          </a:p>
        </p:txBody>
      </p:sp>
      <p:sp>
        <p:nvSpPr>
          <p:cNvPr id="104872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75"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1048676"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77"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8" name="Date Placeholder 4"/>
          <p:cNvSpPr>
            <a:spLocks noGrp="1"/>
          </p:cNvSpPr>
          <p:nvPr>
            <p:ph type="dt" sz="half" idx="10"/>
          </p:nvPr>
        </p:nvSpPr>
        <p:spPr/>
        <p:txBody>
          <a:bodyPr/>
          <a:lstStyle/>
          <a:p>
            <a:fld id="{1D8BD707-D9CF-40AE-B4C6-C98DA3205C09}" type="datetimeFigureOut">
              <a:rPr lang="en-US" smtClean="0"/>
              <a:t>8/12/2024</a:t>
            </a:fld>
            <a:endParaRPr lang="en-US"/>
          </a:p>
        </p:txBody>
      </p:sp>
      <p:sp>
        <p:nvSpPr>
          <p:cNvPr id="1048679" name="Footer Placeholder 5"/>
          <p:cNvSpPr>
            <a:spLocks noGrp="1"/>
          </p:cNvSpPr>
          <p:nvPr>
            <p:ph type="ftr" sz="quarter" idx="11"/>
          </p:nvPr>
        </p:nvSpPr>
        <p:spPr/>
        <p:txBody>
          <a:bodyPr/>
          <a:lstStyle/>
          <a:p>
            <a:endParaRPr lang="en-US"/>
          </a:p>
        </p:txBody>
      </p:sp>
      <p:sp>
        <p:nvSpPr>
          <p:cNvPr id="104868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6"/>
          <p:cNvGrpSpPr/>
          <p:nvPr/>
        </p:nvGrpSpPr>
        <p:grpSpPr>
          <a:xfrm>
            <a:off x="-8467" y="-8468"/>
            <a:ext cx="9171317" cy="6874935"/>
            <a:chOff x="-8467" y="-8468"/>
            <a:chExt cx="9171317" cy="6874935"/>
          </a:xfrm>
        </p:grpSpPr>
        <p:sp>
          <p:nvSpPr>
            <p:cNvPr id="1048576"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28" name="Straight Connector 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7"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8/12/2024</a:t>
            </a:fld>
            <a:endParaRPr lang="en-US"/>
          </a:p>
        </p:txBody>
      </p:sp>
      <p:sp>
        <p:nvSpPr>
          <p:cNvPr id="1048587"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eeksforgeeks.org/what-is-agile-methodology/#agile-vs-waterfall-methodology" TargetMode="External"/><Relationship Id="rId7" Type="http://schemas.openxmlformats.org/officeDocument/2006/relationships/hyperlink" Target="https://medium.com/@internationalagilefederation/10-agile-misconceptions-lets-make-them-right-a628d43f85a7#:~:text=Misconception: Agile is often misunderstood,at the expense of quality." TargetMode="External"/><Relationship Id="rId2" Type="http://schemas.openxmlformats.org/officeDocument/2006/relationships/hyperlink" Target="https://www.simplilearn.com/agile-vs-scrum-article" TargetMode="External"/><Relationship Id="rId1" Type="http://schemas.openxmlformats.org/officeDocument/2006/relationships/slideLayout" Target="../slideLayouts/slideLayout2.xml"/><Relationship Id="rId6" Type="http://schemas.openxmlformats.org/officeDocument/2006/relationships/hyperlink" Target="https://agilemodeling.com/essays/fdd.htm" TargetMode="External"/><Relationship Id="rId5" Type="http://schemas.openxmlformats.org/officeDocument/2006/relationships/hyperlink" Target="https://www.geeksforgeeks.org/dynamic-systems-development-method-dsdm/" TargetMode="External"/><Relationship Id="rId4" Type="http://schemas.openxmlformats.org/officeDocument/2006/relationships/hyperlink" Target="https://www.wrike.com/blog/fundamentals-of-the-scrum-methodolog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wrike.com/product-management-guide/product-owner/" TargetMode="External"/><Relationship Id="rId2" Type="http://schemas.openxmlformats.org/officeDocument/2006/relationships/hyperlink" Target="https://www.wrike.com/project-management-guide/faq/what-is-a-project-in-project-management/" TargetMode="External"/><Relationship Id="rId1" Type="http://schemas.openxmlformats.org/officeDocument/2006/relationships/slideLayout" Target="../slideLayouts/slideLayout2.xml"/><Relationship Id="rId5" Type="http://schemas.openxmlformats.org/officeDocument/2006/relationships/hyperlink" Target="https://www.wrike.com/kanban-guide/faq/what-is-a-kanban-product-owner/" TargetMode="External"/><Relationship Id="rId4" Type="http://schemas.openxmlformats.org/officeDocument/2006/relationships/hyperlink" Target="https://www.wrike.com/scrum-guide/scrum-master/"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wrike.com/scrum-guide/scrum-team-roles/" TargetMode="External"/><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 Id="rId4" Type="http://schemas.openxmlformats.org/officeDocument/2006/relationships/hyperlink" Target="https://www.wrike.com/project-management-guide/faq/what-is-a-deliverable-in-project-managemen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p:txBody>
          <a:bodyPr/>
          <a:lstStyle/>
          <a:p>
            <a:pPr algn="ctr"/>
            <a:r>
              <a:rPr lang="en-US" dirty="0"/>
              <a:t>Agile Software Development</a:t>
            </a:r>
          </a:p>
        </p:txBody>
      </p:sp>
      <p:sp>
        <p:nvSpPr>
          <p:cNvPr id="1048603" name="Subtitle 2"/>
          <p:cNvSpPr>
            <a:spLocks noGrp="1"/>
          </p:cNvSpPr>
          <p:nvPr>
            <p:ph type="subTitle" idx="1"/>
          </p:nvPr>
        </p:nvSpPr>
        <p:spPr/>
        <p:txBody>
          <a:bodyPr/>
          <a:lstStyle/>
          <a:p>
            <a:r>
              <a:rPr lang="en-US" dirty="0"/>
              <a:t>UNIT I</a:t>
            </a:r>
          </a:p>
          <a:p>
            <a:r>
              <a:rPr lang="en-US" dirty="0"/>
              <a:t>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a:spLocks noGrp="1"/>
          </p:cNvSpPr>
          <p:nvPr>
            <p:ph idx="1"/>
          </p:nvPr>
        </p:nvSpPr>
        <p:spPr>
          <a:xfrm>
            <a:off x="0" y="152400"/>
            <a:ext cx="8534400" cy="6705600"/>
          </a:xfrm>
        </p:spPr>
        <p:txBody>
          <a:bodyPr>
            <a:normAutofit/>
          </a:bodyPr>
          <a:lstStyle/>
          <a:p>
            <a:r>
              <a:rPr lang="en-US" dirty="0"/>
              <a:t>Based on these value statements, a set of 12 </a:t>
            </a:r>
            <a:r>
              <a:rPr lang="en-US" b="1" dirty="0"/>
              <a:t>principles</a:t>
            </a:r>
            <a:r>
              <a:rPr lang="en-US" dirty="0"/>
              <a:t> have been identified</a:t>
            </a:r>
          </a:p>
          <a:p>
            <a:pPr marL="971550" lvl="1" indent="-514350">
              <a:buFont typeface="+mj-lt"/>
              <a:buAutoNum type="arabicPeriod"/>
            </a:pPr>
            <a:r>
              <a:rPr lang="en-US" sz="1800" dirty="0"/>
              <a:t>Highest priority is to satisfy the customer. </a:t>
            </a:r>
          </a:p>
          <a:p>
            <a:pPr marL="971550" lvl="1" indent="-514350">
              <a:buFont typeface="+mj-lt"/>
              <a:buAutoNum type="arabicPeriod"/>
            </a:pPr>
            <a:r>
              <a:rPr lang="en-US" sz="1800" dirty="0"/>
              <a:t> Welcome change. </a:t>
            </a:r>
          </a:p>
          <a:p>
            <a:pPr marL="971550" lvl="1" indent="-514350">
              <a:buFont typeface="+mj-lt"/>
              <a:buAutoNum type="arabicPeriod"/>
            </a:pPr>
            <a:r>
              <a:rPr lang="en-US" sz="1800" dirty="0"/>
              <a:t> Deliver working software frequently. </a:t>
            </a:r>
          </a:p>
          <a:p>
            <a:pPr marL="971550" lvl="1" indent="-514350">
              <a:buFont typeface="+mj-lt"/>
              <a:buAutoNum type="arabicPeriod"/>
            </a:pPr>
            <a:r>
              <a:rPr lang="en-US" sz="1800" dirty="0"/>
              <a:t>Business people and developers must work together daily. </a:t>
            </a:r>
          </a:p>
          <a:p>
            <a:pPr marL="971550" lvl="1" indent="-514350">
              <a:buFont typeface="+mj-lt"/>
              <a:buAutoNum type="arabicPeriod"/>
            </a:pPr>
            <a:r>
              <a:rPr lang="en-US" sz="1800" dirty="0"/>
              <a:t> Build projects around motivated individuals. </a:t>
            </a:r>
          </a:p>
          <a:p>
            <a:pPr marL="971550" lvl="1" indent="-514350">
              <a:buFont typeface="+mj-lt"/>
              <a:buAutoNum type="arabicPeriod"/>
            </a:pPr>
            <a:r>
              <a:rPr lang="en-US" sz="1800" dirty="0"/>
              <a:t> Face-to-face communication is best. </a:t>
            </a:r>
          </a:p>
          <a:p>
            <a:pPr marL="971550" lvl="1" indent="-514350">
              <a:buFont typeface="+mj-lt"/>
              <a:buAutoNum type="arabicPeriod"/>
            </a:pPr>
            <a:r>
              <a:rPr lang="en-US" sz="1800" dirty="0"/>
              <a:t> Working software is the primary measure of progress. </a:t>
            </a:r>
          </a:p>
          <a:p>
            <a:pPr marL="971550" lvl="1" indent="-514350">
              <a:buFont typeface="+mj-lt"/>
              <a:buAutoNum type="arabicPeriod"/>
            </a:pPr>
            <a:r>
              <a:rPr lang="en-US" sz="1800" dirty="0"/>
              <a:t>Promote sustainable development. </a:t>
            </a:r>
          </a:p>
          <a:p>
            <a:pPr marL="971550" lvl="1" indent="-514350">
              <a:buFont typeface="+mj-lt"/>
              <a:buAutoNum type="arabicPeriod"/>
            </a:pPr>
            <a:r>
              <a:rPr lang="en-US" sz="1800" dirty="0"/>
              <a:t>Continuous attention to technical excellence and good design enhances agility. </a:t>
            </a:r>
          </a:p>
          <a:p>
            <a:pPr marL="971550" lvl="1" indent="-514350">
              <a:buFont typeface="+mj-lt"/>
              <a:buAutoNum type="arabicPeriod"/>
            </a:pPr>
            <a:r>
              <a:rPr lang="en-US" sz="1800" dirty="0"/>
              <a:t> Simplicity – the art of </a:t>
            </a:r>
            <a:r>
              <a:rPr lang="en-US" sz="1800" dirty="0" err="1"/>
              <a:t>maximising</a:t>
            </a:r>
            <a:r>
              <a:rPr lang="en-US" sz="1800" dirty="0"/>
              <a:t> the amount of work not done – is essential. </a:t>
            </a:r>
          </a:p>
          <a:p>
            <a:pPr marL="971550" lvl="1" indent="-514350">
              <a:buFont typeface="+mj-lt"/>
              <a:buAutoNum type="arabicPeriod"/>
            </a:pPr>
            <a:r>
              <a:rPr lang="en-US" sz="1800" dirty="0"/>
              <a:t> The best architectures, requirements and design emerge form self-</a:t>
            </a:r>
            <a:r>
              <a:rPr lang="en-US" sz="1800" dirty="0" err="1"/>
              <a:t>organising</a:t>
            </a:r>
            <a:r>
              <a:rPr lang="en-US" sz="1800" dirty="0"/>
              <a:t> teams. </a:t>
            </a:r>
          </a:p>
          <a:p>
            <a:pPr marL="971550" lvl="1" indent="-514350">
              <a:buFont typeface="+mj-lt"/>
              <a:buAutoNum type="arabicPeriod"/>
            </a:pPr>
            <a:r>
              <a:rPr lang="en-US" sz="1800" dirty="0"/>
              <a:t>Introspection – teams should regularly review itself and its processes to try and improve.</a:t>
            </a:r>
          </a:p>
          <a:p>
            <a:pPr marL="971550" lvl="1" indent="-514350">
              <a:buFont typeface="+mj-lt"/>
              <a:buAutoNum type="arabicPeriod"/>
            </a:pPr>
            <a:endParaRPr lang="te-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ontent Placeholder 2"/>
          <p:cNvSpPr>
            <a:spLocks noGrp="1"/>
          </p:cNvSpPr>
          <p:nvPr>
            <p:ph idx="1"/>
          </p:nvPr>
        </p:nvSpPr>
        <p:spPr>
          <a:xfrm>
            <a:off x="228600" y="152400"/>
            <a:ext cx="7620000" cy="6553200"/>
          </a:xfrm>
        </p:spPr>
        <p:txBody>
          <a:bodyPr>
            <a:normAutofit fontScale="33333" lnSpcReduction="20000"/>
          </a:bodyPr>
          <a:lstStyle/>
          <a:p>
            <a:pPr algn="l" rtl="0" fontAlgn="base"/>
            <a:r>
              <a:rPr lang="en-US" sz="7000" b="1" dirty="0"/>
              <a:t>The advantages of the agile model are as follows</a:t>
            </a:r>
            <a:r>
              <a:rPr lang="en-US" sz="7000" dirty="0"/>
              <a:t>:</a:t>
            </a:r>
          </a:p>
          <a:p>
            <a:pPr marL="0" indent="0" algn="l" rtl="0" fontAlgn="base">
              <a:buNone/>
            </a:pPr>
            <a:endParaRPr lang="en-US" sz="4000" dirty="0"/>
          </a:p>
          <a:p>
            <a:pPr algn="l" fontAlgn="base">
              <a:buFont typeface="+mj-lt"/>
              <a:buAutoNum type="arabicPeriod"/>
            </a:pPr>
            <a:r>
              <a:rPr lang="en-US" sz="5100" b="1" dirty="0"/>
              <a:t>Immediate Feedback</a:t>
            </a:r>
            <a:r>
              <a:rPr lang="en-US" sz="5100" dirty="0"/>
              <a:t>: It allows immediate feedback, which aids software improvement in the next increment.</a:t>
            </a:r>
          </a:p>
          <a:p>
            <a:pPr algn="l" fontAlgn="base">
              <a:buFont typeface="+mj-lt"/>
              <a:buAutoNum type="arabicPeriod"/>
            </a:pPr>
            <a:endParaRPr lang="en-US" sz="5100" dirty="0"/>
          </a:p>
          <a:p>
            <a:pPr algn="l" fontAlgn="base">
              <a:buFont typeface="+mj-lt"/>
              <a:buAutoNum type="arabicPeriod" startAt="2"/>
            </a:pPr>
            <a:r>
              <a:rPr lang="en-US" sz="5100" b="1" dirty="0"/>
              <a:t>Adapts to Changing Requirements</a:t>
            </a:r>
            <a:r>
              <a:rPr lang="en-US" sz="5100" dirty="0"/>
              <a:t>: It is a highly adaptable methodology in which rapidly changing requirements, allowing responsive adjustments.</a:t>
            </a:r>
          </a:p>
          <a:p>
            <a:pPr algn="l" fontAlgn="base">
              <a:buFont typeface="+mj-lt"/>
              <a:buAutoNum type="arabicPeriod" startAt="2"/>
            </a:pPr>
            <a:endParaRPr lang="en-US" sz="5100" dirty="0"/>
          </a:p>
          <a:p>
            <a:pPr algn="l" fontAlgn="base">
              <a:buFont typeface="+mj-lt"/>
              <a:buAutoNum type="arabicPeriod" startAt="3"/>
            </a:pPr>
            <a:r>
              <a:rPr lang="en-US" sz="5100" b="1" dirty="0"/>
              <a:t>Face-to-Face Communication</a:t>
            </a:r>
            <a:r>
              <a:rPr lang="en-US" sz="5100" dirty="0"/>
              <a:t>: Agile methodology encourages effective face-to-face communication.</a:t>
            </a:r>
          </a:p>
          <a:p>
            <a:pPr algn="l" fontAlgn="base">
              <a:buFont typeface="+mj-lt"/>
              <a:buAutoNum type="arabicPeriod" startAt="3"/>
            </a:pPr>
            <a:endParaRPr lang="en-US" sz="5100" dirty="0"/>
          </a:p>
          <a:p>
            <a:pPr algn="l" fontAlgn="base">
              <a:buFont typeface="+mj-lt"/>
              <a:buAutoNum type="arabicPeriod" startAt="4"/>
            </a:pPr>
            <a:r>
              <a:rPr lang="en-US" sz="5100" b="1" dirty="0"/>
              <a:t>Time-Efficient</a:t>
            </a:r>
            <a:r>
              <a:rPr lang="en-US" sz="5100" dirty="0"/>
              <a:t>: It is well-suited for its time-efficient practices, which help in delivering software quickly and reducing time-to-market.</a:t>
            </a:r>
          </a:p>
          <a:p>
            <a:pPr algn="l" fontAlgn="base">
              <a:buFont typeface="+mj-lt"/>
              <a:buAutoNum type="arabicPeriod" startAt="4"/>
            </a:pPr>
            <a:endParaRPr lang="en-US" sz="5100" dirty="0"/>
          </a:p>
          <a:p>
            <a:pPr algn="l" fontAlgn="base">
              <a:buFont typeface="+mj-lt"/>
              <a:buAutoNum type="arabicPeriod" startAt="5"/>
            </a:pPr>
            <a:r>
              <a:rPr lang="en-US" sz="5100" b="1" dirty="0"/>
              <a:t>Frequent Changes</a:t>
            </a:r>
            <a:r>
              <a:rPr lang="en-US" sz="5100" dirty="0"/>
              <a:t>: It effectively manages and accommodates frequent changes in project requirements according to stakeholder convenience.</a:t>
            </a:r>
          </a:p>
          <a:p>
            <a:pPr algn="l" fontAlgn="base">
              <a:buFont typeface="+mj-lt"/>
              <a:buAutoNum type="arabicPeriod" startAt="5"/>
            </a:pPr>
            <a:endParaRPr lang="en-US" sz="5100" dirty="0"/>
          </a:p>
          <a:p>
            <a:pPr algn="l" fontAlgn="base">
              <a:buFont typeface="+mj-lt"/>
              <a:buAutoNum type="arabicPeriod" startAt="6"/>
            </a:pPr>
            <a:r>
              <a:rPr lang="en-US" sz="5100" b="1" dirty="0"/>
              <a:t>Customer Satisfaction</a:t>
            </a:r>
            <a:r>
              <a:rPr lang="en-US" sz="5100" dirty="0"/>
              <a:t>: It prioritizes customer satisfaction.</a:t>
            </a:r>
          </a:p>
          <a:p>
            <a:pPr algn="l" fontAlgn="base">
              <a:buFont typeface="+mj-lt"/>
              <a:buAutoNum type="arabicPeriod" startAt="6"/>
            </a:pPr>
            <a:endParaRPr lang="en-US" sz="5100" dirty="0"/>
          </a:p>
          <a:p>
            <a:pPr algn="l" fontAlgn="base">
              <a:buFont typeface="+mj-lt"/>
              <a:buAutoNum type="arabicPeriod" startAt="7"/>
            </a:pPr>
            <a:r>
              <a:rPr lang="en-US" sz="5100" b="1" dirty="0"/>
              <a:t>Flexibility and Adaptability</a:t>
            </a:r>
            <a:r>
              <a:rPr lang="en-US" sz="5100" dirty="0"/>
              <a:t>: Agile methodologies are known for their flexibility and adaptability.</a:t>
            </a:r>
          </a:p>
          <a:p>
            <a:endParaRPr lang="te-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a:spLocks noGrp="1"/>
          </p:cNvSpPr>
          <p:nvPr>
            <p:ph idx="1"/>
          </p:nvPr>
        </p:nvSpPr>
        <p:spPr>
          <a:xfrm>
            <a:off x="228600" y="76200"/>
            <a:ext cx="7620000" cy="6705600"/>
          </a:xfrm>
        </p:spPr>
        <p:txBody>
          <a:bodyPr>
            <a:normAutofit fontScale="75833" lnSpcReduction="20000"/>
          </a:bodyPr>
          <a:lstStyle/>
          <a:p>
            <a:pPr algn="l" rtl="0" fontAlgn="base"/>
            <a:r>
              <a:rPr lang="en-US" sz="3000" b="1" dirty="0"/>
              <a:t>The disadvantages of the agile model are as follows:</a:t>
            </a:r>
          </a:p>
          <a:p>
            <a:pPr algn="l" rtl="0" fontAlgn="base"/>
            <a:endParaRPr lang="en-US" sz="3000" b="1" dirty="0"/>
          </a:p>
          <a:p>
            <a:pPr algn="l" fontAlgn="base">
              <a:buFont typeface="+mj-lt"/>
              <a:buAutoNum type="arabicPeriod"/>
            </a:pPr>
            <a:r>
              <a:rPr lang="en-US" sz="2600" b="1" dirty="0"/>
              <a:t>Less Documentation</a:t>
            </a:r>
            <a:r>
              <a:rPr lang="en-US" sz="2600" dirty="0"/>
              <a:t>: Agile methodologies focus on less documentation; it prioritizes working on projects rather than paperwork.</a:t>
            </a:r>
          </a:p>
          <a:p>
            <a:pPr algn="l" fontAlgn="base">
              <a:buFont typeface="+mj-lt"/>
              <a:buAutoNum type="arabicPeriod"/>
            </a:pPr>
            <a:endParaRPr lang="en-US" sz="2600" dirty="0"/>
          </a:p>
          <a:p>
            <a:pPr algn="l" fontAlgn="base">
              <a:buFont typeface="+mj-lt"/>
              <a:buAutoNum type="arabicPeriod" startAt="2"/>
            </a:pPr>
            <a:r>
              <a:rPr lang="en-US" sz="2600" b="1" dirty="0"/>
              <a:t>Challenges in Large Organizations</a:t>
            </a:r>
            <a:r>
              <a:rPr lang="en-US" sz="2600" dirty="0"/>
              <a:t>: Busy schedule of clients can make daily meetup and face-to-face communication difficult.</a:t>
            </a:r>
          </a:p>
          <a:p>
            <a:pPr algn="l" fontAlgn="base">
              <a:buFont typeface="+mj-lt"/>
              <a:buAutoNum type="arabicPeriod" startAt="2"/>
            </a:pPr>
            <a:endParaRPr lang="en-US" sz="2600" dirty="0"/>
          </a:p>
          <a:p>
            <a:pPr algn="l" fontAlgn="base">
              <a:buFont typeface="+mj-lt"/>
              <a:buAutoNum type="arabicPeriod" startAt="3"/>
            </a:pPr>
            <a:r>
              <a:rPr lang="en-US" sz="2600" b="1" dirty="0"/>
              <a:t>Need for Senior Programmers</a:t>
            </a:r>
            <a:r>
              <a:rPr lang="en-US" sz="2600" dirty="0"/>
              <a:t>: It may require experienced programmers to make critical decisions during the development of software.</a:t>
            </a:r>
          </a:p>
          <a:p>
            <a:pPr algn="l" fontAlgn="base">
              <a:buFont typeface="+mj-lt"/>
              <a:buAutoNum type="arabicPeriod" startAt="3"/>
            </a:pPr>
            <a:endParaRPr lang="en-US" sz="2600" dirty="0"/>
          </a:p>
          <a:p>
            <a:pPr algn="l" fontAlgn="base">
              <a:buFont typeface="+mj-lt"/>
              <a:buAutoNum type="arabicPeriod" startAt="4"/>
            </a:pPr>
            <a:r>
              <a:rPr lang="en-US" sz="2600" b="1" dirty="0"/>
              <a:t>Limited Scope Control</a:t>
            </a:r>
            <a:r>
              <a:rPr lang="en-US" sz="2600" dirty="0"/>
              <a:t>: It has less rigid scope control, which may not be suitable in certain situations.</a:t>
            </a:r>
          </a:p>
          <a:p>
            <a:pPr algn="l" fontAlgn="base">
              <a:buFont typeface="+mj-lt"/>
              <a:buAutoNum type="arabicPeriod" startAt="4"/>
            </a:pPr>
            <a:endParaRPr lang="en-US" sz="2600" dirty="0"/>
          </a:p>
          <a:p>
            <a:pPr algn="l" fontAlgn="base">
              <a:buFont typeface="+mj-lt"/>
              <a:buAutoNum type="arabicPeriod" startAt="5"/>
            </a:pPr>
            <a:r>
              <a:rPr lang="en-US" sz="2600" b="1" dirty="0"/>
              <a:t>Predictability</a:t>
            </a:r>
            <a:r>
              <a:rPr lang="en-US" sz="2600" dirty="0"/>
              <a:t>: Compared to more structured project management methods, it may lack predictability.</a:t>
            </a:r>
          </a:p>
          <a:p>
            <a:endParaRPr lang="te-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457200" y="228600"/>
            <a:ext cx="8229600" cy="5897563"/>
          </a:xfrm>
        </p:spPr>
        <p:txBody>
          <a:bodyPr/>
          <a:lstStyle/>
          <a:p>
            <a:r>
              <a:rPr lang="en-IN" dirty="0"/>
              <a:t>Agile Methods</a:t>
            </a:r>
            <a:endParaRPr lang="te-IN" dirty="0"/>
          </a:p>
        </p:txBody>
      </p:sp>
      <p:pic>
        <p:nvPicPr>
          <p:cNvPr id="2097153" name="Picture 5"/>
          <p:cNvPicPr>
            <a:picLocks noChangeAspect="1"/>
          </p:cNvPicPr>
          <p:nvPr/>
        </p:nvPicPr>
        <p:blipFill>
          <a:blip r:embed="rId2"/>
          <a:stretch>
            <a:fillRect/>
          </a:stretch>
        </p:blipFill>
        <p:spPr>
          <a:xfrm>
            <a:off x="990600" y="914400"/>
            <a:ext cx="7162800" cy="51053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idx="1"/>
          </p:nvPr>
        </p:nvSpPr>
        <p:spPr>
          <a:xfrm>
            <a:off x="457200" y="381000"/>
            <a:ext cx="8229600" cy="5745163"/>
          </a:xfrm>
        </p:spPr>
        <p:txBody>
          <a:bodyPr/>
          <a:lstStyle/>
          <a:p>
            <a:endParaRPr lang="en-US" dirty="0"/>
          </a:p>
          <a:p>
            <a:r>
              <a:rPr lang="en-US" sz="2400" dirty="0"/>
              <a:t>There are five core methods being worked on and with at </a:t>
            </a:r>
          </a:p>
          <a:p>
            <a:pPr marL="0" indent="0">
              <a:buNone/>
            </a:pPr>
            <a:r>
              <a:rPr lang="en-US" sz="2400" dirty="0"/>
              <a:t>      the present time.</a:t>
            </a:r>
          </a:p>
          <a:p>
            <a:pPr marL="0" indent="0">
              <a:buNone/>
            </a:pPr>
            <a:endParaRPr lang="en-US" sz="2400" dirty="0"/>
          </a:p>
          <a:p>
            <a:pPr lvl="1">
              <a:buFont typeface="Wingdings" panose="05000000000000000000" pitchFamily="2" charset="2"/>
              <a:buChar char="§"/>
            </a:pPr>
            <a:r>
              <a:rPr lang="en-US" sz="2000" dirty="0" err="1"/>
              <a:t>eXtreme</a:t>
            </a:r>
            <a:r>
              <a:rPr lang="en-US" sz="2000" dirty="0"/>
              <a:t> Programming (or XP), </a:t>
            </a:r>
          </a:p>
          <a:p>
            <a:pPr lvl="1">
              <a:buFont typeface="Wingdings" panose="05000000000000000000" pitchFamily="2" charset="2"/>
              <a:buChar char="§"/>
            </a:pPr>
            <a:r>
              <a:rPr lang="en-US" sz="2000" dirty="0"/>
              <a:t>DSDM – Dynamic system development method</a:t>
            </a:r>
          </a:p>
          <a:p>
            <a:pPr lvl="1">
              <a:buFont typeface="Wingdings" panose="05000000000000000000" pitchFamily="2" charset="2"/>
              <a:buChar char="§"/>
            </a:pPr>
            <a:r>
              <a:rPr lang="en-US" sz="2000" dirty="0"/>
              <a:t>SCRUM </a:t>
            </a:r>
          </a:p>
          <a:p>
            <a:pPr lvl="1">
              <a:buFont typeface="Wingdings" panose="05000000000000000000" pitchFamily="2" charset="2"/>
              <a:buChar char="§"/>
            </a:pPr>
            <a:r>
              <a:rPr lang="en-US" sz="2000" dirty="0"/>
              <a:t>FDD - </a:t>
            </a:r>
            <a:r>
              <a:rPr lang="en-IN" sz="2000" dirty="0"/>
              <a:t>Feature-Driven Development</a:t>
            </a:r>
            <a:endParaRPr lang="en-US" sz="2000" dirty="0"/>
          </a:p>
          <a:p>
            <a:pPr lvl="1">
              <a:buFont typeface="Wingdings" panose="05000000000000000000" pitchFamily="2" charset="2"/>
              <a:buChar char="§"/>
            </a:pPr>
            <a:r>
              <a:rPr lang="en-US" sz="2000" dirty="0"/>
              <a:t>Agile Modelling</a:t>
            </a:r>
          </a:p>
          <a:p>
            <a:pPr marL="457200" lvl="1" indent="0">
              <a:buNone/>
            </a:pPr>
            <a:endParaRPr lang="te-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Content Placeholder 2"/>
          <p:cNvSpPr>
            <a:spLocks noGrp="1"/>
          </p:cNvSpPr>
          <p:nvPr>
            <p:ph idx="1"/>
          </p:nvPr>
        </p:nvSpPr>
        <p:spPr>
          <a:xfrm>
            <a:off x="228600" y="228600"/>
            <a:ext cx="7848600" cy="6477000"/>
          </a:xfrm>
        </p:spPr>
        <p:txBody>
          <a:bodyPr>
            <a:normAutofit/>
          </a:bodyPr>
          <a:lstStyle/>
          <a:p>
            <a:pPr fontAlgn="base"/>
            <a:endParaRPr lang="en-US" sz="2800" dirty="0"/>
          </a:p>
          <a:p>
            <a:pPr fontAlgn="base"/>
            <a:r>
              <a:rPr lang="en-US" sz="2200" dirty="0"/>
              <a:t>Extreme Programming (XP): Extreme Programming uses    specific practices like </a:t>
            </a:r>
            <a:r>
              <a:rPr lang="en-US" sz="2200" b="1" dirty="0"/>
              <a:t>pair programming</a:t>
            </a:r>
            <a:r>
              <a:rPr lang="en-US" sz="2200" dirty="0"/>
              <a:t>, continuous     integration, and test-driven development to achieve these goals. Extreme programming is ideal for projects that have </a:t>
            </a:r>
            <a:r>
              <a:rPr lang="en-US" sz="2200" b="1" dirty="0"/>
              <a:t>high levels of uncertainty and require frequent changes</a:t>
            </a:r>
            <a:r>
              <a:rPr lang="en-US" sz="2200" dirty="0"/>
              <a:t>, as it allows for quick adaptation to new requirements and feedback.</a:t>
            </a:r>
          </a:p>
          <a:p>
            <a:pPr fontAlgn="base"/>
            <a:endParaRPr lang="en-US" sz="2200" dirty="0"/>
          </a:p>
          <a:p>
            <a:pPr fontAlgn="base"/>
            <a:r>
              <a:rPr lang="en-US" sz="2200" dirty="0"/>
              <a:t>Scrum: Scrum methodology serves as a framework for tackling </a:t>
            </a:r>
            <a:r>
              <a:rPr lang="en-US" sz="2200" b="1" dirty="0"/>
              <a:t>complex projects </a:t>
            </a:r>
            <a:r>
              <a:rPr lang="en-US" sz="2200" dirty="0"/>
              <a:t>and ensuring their successful completion. It is led by a Scrum Master, who oversees the process, and a Product Owner, who establishes the priorities. The Development Team, accountable for delivering the software, is another key player.</a:t>
            </a:r>
          </a:p>
          <a:p>
            <a:pPr fontAlgn="base"/>
            <a:endParaRPr lang="en-US" sz="2800" dirty="0"/>
          </a:p>
          <a:p>
            <a:pPr fontAlgn="base"/>
            <a:endParaRPr lang="en-US" sz="2800" dirty="0"/>
          </a:p>
          <a:p>
            <a:pPr marL="0" indent="0" algn="l" fontAlgn="base">
              <a:buNone/>
            </a:pP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Content Placeholder 2"/>
          <p:cNvSpPr>
            <a:spLocks noGrp="1"/>
          </p:cNvSpPr>
          <p:nvPr>
            <p:ph idx="1"/>
          </p:nvPr>
        </p:nvSpPr>
        <p:spPr>
          <a:xfrm>
            <a:off x="457200" y="304800"/>
            <a:ext cx="7620000" cy="6400800"/>
          </a:xfrm>
        </p:spPr>
        <p:txBody>
          <a:bodyPr>
            <a:normAutofit/>
          </a:bodyPr>
          <a:lstStyle/>
          <a:p>
            <a:pPr fontAlgn="base"/>
            <a:endParaRPr lang="en-US" sz="3200" dirty="0"/>
          </a:p>
          <a:p>
            <a:pPr fontAlgn="base"/>
            <a:r>
              <a:rPr lang="en-US" sz="2000" dirty="0"/>
              <a:t>Feature-driven development (FDD): FDD approach is implemented by utilizing a series of techniques, like </a:t>
            </a:r>
            <a:r>
              <a:rPr lang="en-US" sz="2000" b="1" dirty="0"/>
              <a:t>creating feature</a:t>
            </a:r>
            <a:r>
              <a:rPr lang="en-US" sz="2000" dirty="0"/>
              <a:t> lists, conducting model evaluations, and implementing a </a:t>
            </a:r>
            <a:r>
              <a:rPr lang="en-US" sz="2000" b="1" dirty="0"/>
              <a:t>design-by-feature</a:t>
            </a:r>
            <a:r>
              <a:rPr lang="en-US" sz="2000" dirty="0"/>
              <a:t> method, to meet its goal. This methodology is particularly effective in ensuring that the end product is delivered on time and that it aligns with the requirements of the customer.</a:t>
            </a:r>
          </a:p>
          <a:p>
            <a:pPr fontAlgn="base"/>
            <a:endParaRPr lang="en-US" sz="2000" dirty="0"/>
          </a:p>
          <a:p>
            <a:pPr fontAlgn="base"/>
            <a:r>
              <a:rPr lang="en-US" sz="2000" dirty="0"/>
              <a:t>Dynamic Systems Development Method (DSDM): DSDSM methodology is tailored for projects with </a:t>
            </a:r>
            <a:r>
              <a:rPr lang="en-US" sz="2000" b="1" dirty="0"/>
              <a:t>moderate to high uncertainty</a:t>
            </a:r>
            <a:r>
              <a:rPr lang="en-US" sz="2000" dirty="0"/>
              <a:t> where </a:t>
            </a:r>
            <a:r>
              <a:rPr lang="en-US" sz="2000" b="1" dirty="0"/>
              <a:t>requirements</a:t>
            </a:r>
            <a:r>
              <a:rPr lang="en-US" sz="2000" dirty="0"/>
              <a:t> are prone to </a:t>
            </a:r>
            <a:r>
              <a:rPr lang="en-US" sz="2000" b="1" dirty="0"/>
              <a:t>change</a:t>
            </a:r>
            <a:r>
              <a:rPr lang="en-US" sz="2000" dirty="0"/>
              <a:t> frequently. Its clear-cut roles and responsibilities focus on delivering working software in </a:t>
            </a:r>
            <a:r>
              <a:rPr lang="en-US" sz="2000" b="1" dirty="0"/>
              <a:t>short time frames</a:t>
            </a:r>
            <a:r>
              <a:rPr lang="en-US" sz="2000" dirty="0"/>
              <a:t>. Governance practices set it apart and make it an effective approach for teams and projects.</a:t>
            </a:r>
          </a:p>
          <a:p>
            <a:pPr algn="l" fontAlgn="base">
              <a:buFont typeface="Arial" panose="020B0604020202020204" pitchFamily="34" charset="0"/>
              <a:buChar char="•"/>
            </a:pPr>
            <a:endParaRPr lang="en-US" sz="3200" dirty="0"/>
          </a:p>
          <a:p>
            <a:endParaRPr lang="te-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28" name="Content Placeholder 2"/>
          <p:cNvSpPr>
            <a:spLocks noGrp="1"/>
          </p:cNvSpPr>
          <p:nvPr>
            <p:ph idx="1"/>
          </p:nvPr>
        </p:nvSpPr>
        <p:spPr>
          <a:xfrm>
            <a:off x="457200" y="228600"/>
            <a:ext cx="7620000" cy="5897563"/>
          </a:xfrm>
        </p:spPr>
        <p:txBody>
          <a:bodyPr/>
          <a:lstStyle/>
          <a:p>
            <a:endParaRPr lang="en-IN" sz="2000" dirty="0"/>
          </a:p>
          <a:p>
            <a:endParaRPr lang="en-IN" sz="2000" dirty="0"/>
          </a:p>
          <a:p>
            <a:pPr marL="0" indent="0">
              <a:buNone/>
            </a:pPr>
            <a:r>
              <a:rPr lang="en-IN" sz="2800" b="1" dirty="0"/>
              <a:t>DSDM- Dynamic systems development </a:t>
            </a:r>
            <a:r>
              <a:rPr lang="en-IN" sz="2800" b="1" dirty="0" smtClean="0"/>
              <a:t>method</a:t>
            </a:r>
          </a:p>
          <a:p>
            <a:pPr marL="0" indent="0">
              <a:buNone/>
            </a:pPr>
            <a:endParaRPr lang="en-IN" sz="2800" b="1" dirty="0"/>
          </a:p>
          <a:p>
            <a:pPr>
              <a:buFont typeface="Wingdings" panose="05000000000000000000" pitchFamily="2" charset="2"/>
              <a:buChar char="v"/>
            </a:pPr>
            <a:r>
              <a:rPr lang="en-US" sz="2000" dirty="0"/>
              <a:t>DSDM is An iterative code method within which every iteration follows the 80% rule that simply enough work is needed for every increment to facilitate movement to the following increment. The remaining detail is often completed later once a lot of business necessities are noted or changes are requested and accommodated</a:t>
            </a:r>
            <a:r>
              <a:rPr lang="en-US" b="0" i="0" dirty="0">
                <a:solidFill>
                  <a:srgbClr val="273239"/>
                </a:solidFill>
                <a:effectLst/>
                <a:highlight>
                  <a:srgbClr val="FFFFFF"/>
                </a:highlight>
                <a:latin typeface="Nunito" pitchFamily="2" charset="0"/>
              </a:rPr>
              <a:t>.</a:t>
            </a:r>
            <a:endParaRPr lang="en-IN" b="0" i="0" dirty="0">
              <a:solidFill>
                <a:srgbClr val="202124"/>
              </a:solidFill>
              <a:effectLst/>
              <a:highlight>
                <a:srgbClr val="FFFFFF"/>
              </a:highlight>
              <a:latin typeface="Google Sans"/>
            </a:endParaRPr>
          </a:p>
          <a:p>
            <a:endParaRPr lang="te-IN"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Content Placeholder 2"/>
          <p:cNvSpPr>
            <a:spLocks noGrp="1"/>
          </p:cNvSpPr>
          <p:nvPr>
            <p:ph idx="1"/>
          </p:nvPr>
        </p:nvSpPr>
        <p:spPr>
          <a:xfrm>
            <a:off x="457200" y="152400"/>
            <a:ext cx="8229600" cy="6553200"/>
          </a:xfrm>
        </p:spPr>
        <p:txBody>
          <a:bodyPr>
            <a:normAutofit/>
          </a:bodyPr>
          <a:lstStyle/>
          <a:p>
            <a:r>
              <a:rPr lang="en-US" sz="2400" dirty="0"/>
              <a:t>DSDM is based on nine overriding principles, these are: </a:t>
            </a:r>
          </a:p>
          <a:p>
            <a:pPr marL="0" indent="0">
              <a:buNone/>
            </a:pPr>
            <a:endParaRPr lang="en-US" sz="2400" dirty="0"/>
          </a:p>
          <a:p>
            <a:pPr marL="457200" indent="-457200">
              <a:buAutoNum type="arabicPeriod"/>
            </a:pPr>
            <a:r>
              <a:rPr lang="en-US" sz="2400" dirty="0"/>
              <a:t>Active user involvement is imperative. </a:t>
            </a:r>
          </a:p>
          <a:p>
            <a:pPr marL="457200" indent="-457200">
              <a:buAutoNum type="arabicPeriod"/>
            </a:pPr>
            <a:r>
              <a:rPr lang="en-US" sz="2400" dirty="0"/>
              <a:t>The team must be empowered to make decisions. </a:t>
            </a:r>
          </a:p>
          <a:p>
            <a:pPr marL="457200" indent="-457200">
              <a:buAutoNum type="arabicPeriod"/>
            </a:pPr>
            <a:r>
              <a:rPr lang="en-US" sz="2400" dirty="0"/>
              <a:t>The focus is on frequent delivery of products. </a:t>
            </a:r>
          </a:p>
          <a:p>
            <a:pPr marL="457200" indent="-457200">
              <a:buAutoNum type="arabicPeriod"/>
            </a:pPr>
            <a:r>
              <a:rPr lang="en-US" sz="2400" dirty="0"/>
              <a:t>Fitness for business purpose is the essential criterion for acceptance of deliverables. </a:t>
            </a:r>
          </a:p>
          <a:p>
            <a:pPr marL="457200" indent="-457200">
              <a:buAutoNum type="arabicPeriod"/>
            </a:pPr>
            <a:r>
              <a:rPr lang="en-US" sz="2400" dirty="0"/>
              <a:t>Iterative and incremental development is necessary to converge on an accurate business solution. </a:t>
            </a:r>
          </a:p>
          <a:p>
            <a:pPr marL="457200" indent="-457200">
              <a:buAutoNum type="arabicPeriod"/>
            </a:pPr>
            <a:r>
              <a:rPr lang="en-US" sz="2400" dirty="0"/>
              <a:t>All changes during development are reversible. </a:t>
            </a:r>
          </a:p>
          <a:p>
            <a:pPr marL="457200" indent="-457200">
              <a:buAutoNum type="arabicPeriod"/>
            </a:pPr>
            <a:r>
              <a:rPr lang="en-US" sz="2400" dirty="0"/>
              <a:t>Requirements are base lined at a high level. </a:t>
            </a:r>
          </a:p>
          <a:p>
            <a:pPr marL="457200" indent="-457200">
              <a:buAutoNum type="arabicPeriod"/>
            </a:pPr>
            <a:r>
              <a:rPr lang="en-US" sz="2400" dirty="0"/>
              <a:t>Testing is integrated throughout the life cycle. </a:t>
            </a:r>
          </a:p>
          <a:p>
            <a:pPr marL="457200" indent="-457200">
              <a:buAutoNum type="arabicPeriod"/>
            </a:pPr>
            <a:r>
              <a:rPr lang="en-US" sz="2400" dirty="0"/>
              <a:t>Collaboration and cooperation between all stakeholders is essential.</a:t>
            </a:r>
            <a:endParaRPr lang="te-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Content Placeholder 2"/>
          <p:cNvSpPr>
            <a:spLocks noGrp="1"/>
          </p:cNvSpPr>
          <p:nvPr>
            <p:ph idx="1"/>
          </p:nvPr>
        </p:nvSpPr>
        <p:spPr>
          <a:xfrm>
            <a:off x="457200" y="228600"/>
            <a:ext cx="8229600" cy="6400800"/>
          </a:xfrm>
        </p:spPr>
        <p:txBody>
          <a:bodyPr>
            <a:normAutofit/>
          </a:bodyPr>
          <a:lstStyle/>
          <a:p>
            <a:pPr marL="0" indent="0">
              <a:buNone/>
            </a:pPr>
            <a:r>
              <a:rPr lang="en-US" sz="3800" b="1" dirty="0"/>
              <a:t>DSDM Life cycle</a:t>
            </a:r>
          </a:p>
          <a:p>
            <a:r>
              <a:rPr lang="en-US" sz="2400" dirty="0"/>
              <a:t>The actual DSDM lifecycle is broken down into seven different phases, these are: </a:t>
            </a:r>
          </a:p>
          <a:p>
            <a:pPr lvl="1"/>
            <a:r>
              <a:rPr lang="en-US" sz="2400" dirty="0"/>
              <a:t>Pre-Project Phase</a:t>
            </a:r>
          </a:p>
          <a:p>
            <a:pPr lvl="1"/>
            <a:r>
              <a:rPr lang="en-US" sz="2400" dirty="0"/>
              <a:t>Feasibility Study</a:t>
            </a:r>
          </a:p>
          <a:p>
            <a:pPr lvl="1"/>
            <a:r>
              <a:rPr lang="en-US" sz="2400" dirty="0"/>
              <a:t> Business Case </a:t>
            </a:r>
            <a:r>
              <a:rPr lang="en-US" sz="2400" dirty="0" smtClean="0"/>
              <a:t>Study</a:t>
            </a:r>
          </a:p>
          <a:p>
            <a:pPr lvl="1"/>
            <a:r>
              <a:rPr lang="en-US" sz="2400" dirty="0" smtClean="0"/>
              <a:t>The </a:t>
            </a:r>
            <a:r>
              <a:rPr lang="en-US" sz="2400" dirty="0"/>
              <a:t>Functional Model Iteration (FMI)</a:t>
            </a:r>
          </a:p>
          <a:p>
            <a:pPr lvl="1"/>
            <a:r>
              <a:rPr lang="en-US" sz="2400" dirty="0"/>
              <a:t> the Design and Build Iteration (DBI)</a:t>
            </a:r>
          </a:p>
          <a:p>
            <a:pPr lvl="1"/>
            <a:r>
              <a:rPr lang="en-US" sz="2400" dirty="0"/>
              <a:t> the Implementation Phase </a:t>
            </a:r>
          </a:p>
          <a:p>
            <a:pPr lvl="1"/>
            <a:r>
              <a:rPr lang="en-US" sz="2400" dirty="0"/>
              <a:t>the Post-Project Phase.</a:t>
            </a:r>
            <a:endParaRPr lang="te-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a:xfrm>
            <a:off x="152400" y="228600"/>
            <a:ext cx="7543800" cy="6629400"/>
          </a:xfrm>
        </p:spPr>
        <p:txBody>
          <a:bodyPr/>
          <a:lstStyle/>
          <a:p>
            <a:r>
              <a:rPr lang="en-IN" dirty="0"/>
              <a:t>UNIT–I: Introduction: The Agile manifesto, Agile methods, XP: Extreme Programming, DSDM, SCRUM, feature- Driven Development, modelling misconceptions, agile modelling, tools of misconceptions, updating agile models. </a:t>
            </a:r>
          </a:p>
          <a:p>
            <a:r>
              <a:rPr lang="en-IN" dirty="0"/>
              <a:t>UNIT–II: Extreme Programming: Introduction, core XP values, the twelve XP practices, about extreme programming, planning XP projects, test first coding, making pair programming work</a:t>
            </a:r>
          </a:p>
          <a:p>
            <a:r>
              <a:rPr lang="en-IN" dirty="0"/>
              <a:t> UNIT–III: Agile Modelling and XP: Introduction, the fit, common practices, modelling specific practices, XP objections to agile modelling, agile modelling and planning XP projects, XP implementation phase. </a:t>
            </a:r>
          </a:p>
          <a:p>
            <a:r>
              <a:rPr lang="en-IN" dirty="0"/>
              <a:t>UNIT–IV: Feature-Driven Development: Introduction, incremental software development, Regaining </a:t>
            </a:r>
            <a:r>
              <a:rPr lang="en-IN" dirty="0" err="1"/>
              <a:t>Control,The</a:t>
            </a:r>
            <a:r>
              <a:rPr lang="en-IN" dirty="0"/>
              <a:t> motivation behind FDD, planning an iterative project, architecture centric, FDD and XP </a:t>
            </a:r>
          </a:p>
          <a:p>
            <a:r>
              <a:rPr lang="en-IN" dirty="0"/>
              <a:t>UNIT–V: Agile Methods with RUP and PRINCE2 and Tools and Obstacles: Agile modelling and RUP, FDD and RUP, agile methods and prince2, tools to help with agile development, Eclipse, An agile IDE, obstacles to agile software development, management intransigence, the failed project syndrome, contractual difficulties, familiarity with agility</a:t>
            </a:r>
            <a:endParaRPr lang="te-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
          <p:cNvPicPr>
            <a:picLocks noChangeAspect="1"/>
          </p:cNvPicPr>
          <p:nvPr/>
        </p:nvPicPr>
        <p:blipFill>
          <a:blip r:embed="rId2"/>
          <a:stretch>
            <a:fillRect/>
          </a:stretch>
        </p:blipFill>
        <p:spPr>
          <a:xfrm>
            <a:off x="685800" y="609601"/>
            <a:ext cx="7696200" cy="4327602"/>
          </a:xfrm>
          <a:prstGeom prst="rect">
            <a:avLst/>
          </a:prstGeom>
        </p:spPr>
      </p:pic>
      <p:pic>
        <p:nvPicPr>
          <p:cNvPr id="2097155" name="Picture 4"/>
          <p:cNvPicPr>
            <a:picLocks noChangeAspect="1"/>
          </p:cNvPicPr>
          <p:nvPr/>
        </p:nvPicPr>
        <p:blipFill>
          <a:blip r:embed="rId3"/>
          <a:stretch>
            <a:fillRect/>
          </a:stretch>
        </p:blipFill>
        <p:spPr>
          <a:xfrm>
            <a:off x="3886200" y="5333999"/>
            <a:ext cx="2667000" cy="6832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31" name="Content Placeholder 2"/>
          <p:cNvSpPr>
            <a:spLocks noGrp="1"/>
          </p:cNvSpPr>
          <p:nvPr>
            <p:ph idx="1"/>
          </p:nvPr>
        </p:nvSpPr>
        <p:spPr>
          <a:xfrm>
            <a:off x="76200" y="152400"/>
            <a:ext cx="8077200" cy="6629400"/>
          </a:xfrm>
        </p:spPr>
        <p:txBody>
          <a:bodyPr>
            <a:normAutofit fontScale="80000" lnSpcReduction="20000"/>
          </a:bodyPr>
          <a:lstStyle/>
          <a:p>
            <a:pPr marL="457200" lvl="1" indent="0" fontAlgn="base">
              <a:buNone/>
            </a:pPr>
            <a:r>
              <a:rPr lang="en-US" sz="3600" dirty="0"/>
              <a:t>DSDM Life cycle</a:t>
            </a:r>
          </a:p>
          <a:p>
            <a:pPr marL="971550" lvl="1" indent="-514350" fontAlgn="base">
              <a:buFont typeface="+mj-lt"/>
              <a:buAutoNum type="arabicPeriod"/>
            </a:pPr>
            <a:endParaRPr lang="en-US" dirty="0"/>
          </a:p>
          <a:p>
            <a:pPr marL="971550" lvl="1" indent="-514350" fontAlgn="base">
              <a:buFont typeface="+mj-lt"/>
              <a:buAutoNum type="arabicPeriod"/>
            </a:pPr>
            <a:r>
              <a:rPr lang="en-US" sz="2000" b="1" dirty="0"/>
              <a:t>Feasibility Study</a:t>
            </a:r>
            <a:r>
              <a:rPr lang="en-US" sz="2000" dirty="0"/>
              <a:t>:</a:t>
            </a:r>
            <a:br>
              <a:rPr lang="en-US" sz="2000" dirty="0"/>
            </a:br>
            <a:r>
              <a:rPr lang="en-US" sz="2000" dirty="0"/>
              <a:t>It establishes the essential </a:t>
            </a:r>
            <a:r>
              <a:rPr lang="en-US" sz="2000" b="1" dirty="0"/>
              <a:t>business necessities </a:t>
            </a:r>
            <a:r>
              <a:rPr lang="en-US" sz="2000" dirty="0"/>
              <a:t>and constraints related to the application to be designed then assesses whether or not the application could be a viable candidate for the DSDM method.</a:t>
            </a:r>
          </a:p>
          <a:p>
            <a:pPr marL="971550" lvl="1" indent="-514350" fontAlgn="base">
              <a:buFont typeface="+mj-lt"/>
              <a:buAutoNum type="arabicPeriod"/>
            </a:pPr>
            <a:endParaRPr lang="en-US" sz="2000" dirty="0"/>
          </a:p>
          <a:p>
            <a:pPr marL="971550" lvl="1" indent="-514350" fontAlgn="base">
              <a:buFont typeface="+mj-lt"/>
              <a:buAutoNum type="arabicPeriod"/>
            </a:pPr>
            <a:r>
              <a:rPr lang="en-US" sz="2000" b="1" dirty="0"/>
              <a:t>Business Study</a:t>
            </a:r>
            <a:r>
              <a:rPr lang="en-US" sz="2000" dirty="0"/>
              <a:t>:</a:t>
            </a:r>
            <a:br>
              <a:rPr lang="en-US" sz="2000" dirty="0"/>
            </a:br>
            <a:r>
              <a:rPr lang="en-US" sz="2000" dirty="0"/>
              <a:t>It establishes the use and </a:t>
            </a:r>
            <a:r>
              <a:rPr lang="en-US" sz="2000" b="1" dirty="0"/>
              <a:t>knowledge necessities </a:t>
            </a:r>
            <a:r>
              <a:rPr lang="en-US" sz="2000" dirty="0"/>
              <a:t>that may permit the application to supply business value; additionally, it is the essential application design and identifies the maintainability necessities for the application </a:t>
            </a:r>
            <a:r>
              <a:rPr lang="en-US" sz="2000" dirty="0" smtClean="0"/>
              <a:t>.</a:t>
            </a:r>
          </a:p>
          <a:p>
            <a:pPr marL="457200" lvl="1" indent="0" fontAlgn="base">
              <a:buNone/>
            </a:pPr>
            <a:r>
              <a:rPr lang="en-US" sz="2000" dirty="0"/>
              <a:t> </a:t>
            </a:r>
            <a:r>
              <a:rPr lang="en-US" sz="2000" dirty="0" smtClean="0"/>
              <a:t>       </a:t>
            </a:r>
            <a:r>
              <a:rPr lang="en-US" dirty="0"/>
              <a:t>The Business Study phase of the project should have three outputs</a:t>
            </a:r>
            <a:endParaRPr lang="en-US" sz="2000" dirty="0" smtClean="0"/>
          </a:p>
          <a:p>
            <a:pPr marL="1257300" lvl="2" indent="-342900">
              <a:buFont typeface="+mj-lt"/>
              <a:buAutoNum type="arabicPeriod"/>
            </a:pPr>
            <a:r>
              <a:rPr lang="en-US" sz="1800" b="1" dirty="0" smtClean="0"/>
              <a:t>Business </a:t>
            </a:r>
            <a:r>
              <a:rPr lang="en-US" sz="1800" b="1" dirty="0"/>
              <a:t>Area Definition</a:t>
            </a:r>
            <a:r>
              <a:rPr lang="en-US" sz="1800" dirty="0"/>
              <a:t>. Identifies the </a:t>
            </a:r>
            <a:r>
              <a:rPr lang="en-US" sz="1800" b="1" dirty="0"/>
              <a:t>high-level requirements </a:t>
            </a:r>
            <a:r>
              <a:rPr lang="en-US" sz="1800" dirty="0"/>
              <a:t>and provides a process description of the end product. </a:t>
            </a:r>
          </a:p>
          <a:p>
            <a:pPr marL="1257300" lvl="2" indent="-342900">
              <a:buFont typeface="+mj-lt"/>
              <a:buAutoNum type="arabicPeriod"/>
            </a:pPr>
            <a:r>
              <a:rPr lang="en-US" sz="1800" b="1" dirty="0" smtClean="0"/>
              <a:t>System </a:t>
            </a:r>
            <a:r>
              <a:rPr lang="en-US" sz="1800" b="1" dirty="0"/>
              <a:t>Architecture Definition</a:t>
            </a:r>
            <a:r>
              <a:rPr lang="en-US" sz="1800" dirty="0"/>
              <a:t>. Sketches out the architecture of end system. </a:t>
            </a:r>
            <a:endParaRPr lang="en-US" sz="1800" dirty="0" smtClean="0"/>
          </a:p>
          <a:p>
            <a:pPr marL="1257300" lvl="2" indent="-342900">
              <a:buFont typeface="+mj-lt"/>
              <a:buAutoNum type="arabicPeriod"/>
            </a:pPr>
            <a:r>
              <a:rPr lang="en-US" sz="1800" b="1" dirty="0" smtClean="0"/>
              <a:t>Outline </a:t>
            </a:r>
            <a:r>
              <a:rPr lang="en-US" sz="1800" b="1" dirty="0"/>
              <a:t>Prototyping Plan</a:t>
            </a:r>
            <a:r>
              <a:rPr lang="en-US" sz="1800" dirty="0"/>
              <a:t>. This states the prototyping strategy to be adopted for the development of the end </a:t>
            </a:r>
            <a:r>
              <a:rPr lang="en-US" sz="1800" dirty="0" smtClean="0"/>
              <a:t>product</a:t>
            </a:r>
            <a:endParaRPr lang="en-US" sz="1800" dirty="0"/>
          </a:p>
          <a:p>
            <a:pPr marL="971550" lvl="1" indent="-514350" fontAlgn="base">
              <a:buFont typeface="+mj-lt"/>
              <a:buAutoNum type="arabicPeriod"/>
            </a:pPr>
            <a:endParaRPr lang="en-US" sz="2000" dirty="0"/>
          </a:p>
          <a:p>
            <a:pPr marL="971550" lvl="1" indent="-514350" fontAlgn="base">
              <a:buFont typeface="+mj-lt"/>
              <a:buAutoNum type="arabicPeriod" startAt="3"/>
            </a:pPr>
            <a:r>
              <a:rPr lang="en-US" sz="2000" b="1" dirty="0"/>
              <a:t>Functional Model Iteration</a:t>
            </a:r>
            <a:r>
              <a:rPr lang="en-US" sz="2000" dirty="0" smtClean="0"/>
              <a:t>:</a:t>
            </a:r>
          </a:p>
          <a:p>
            <a:pPr lvl="2" indent="-285750" fontAlgn="base"/>
            <a:r>
              <a:rPr lang="en-US" sz="1800" dirty="0"/>
              <a:t>Analysis of the features to be designed and </a:t>
            </a:r>
            <a:r>
              <a:rPr lang="en-US" sz="1800" dirty="0" smtClean="0"/>
              <a:t>implemented</a:t>
            </a:r>
          </a:p>
          <a:p>
            <a:pPr lvl="2" indent="-285750" fontAlgn="base"/>
            <a:r>
              <a:rPr lang="en-US" sz="1800" dirty="0" smtClean="0"/>
              <a:t>It </a:t>
            </a:r>
            <a:r>
              <a:rPr lang="en-US" sz="1800" dirty="0"/>
              <a:t>produces a </a:t>
            </a:r>
            <a:r>
              <a:rPr lang="en-US" sz="1800" b="1" dirty="0"/>
              <a:t>collection of progressive prototypes </a:t>
            </a:r>
            <a:r>
              <a:rPr lang="en-US" sz="1800" dirty="0"/>
              <a:t>that demonstrate practicality for the client.</a:t>
            </a:r>
            <a:br>
              <a:rPr lang="en-US" sz="1800" dirty="0"/>
            </a:br>
            <a:r>
              <a:rPr lang="en-US" sz="1800" dirty="0" smtClean="0"/>
              <a:t>The </a:t>
            </a:r>
            <a:r>
              <a:rPr lang="en-US" sz="1800" dirty="0"/>
              <a:t>intent throughout this unvarying cycle is to collect </a:t>
            </a:r>
            <a:r>
              <a:rPr lang="en-US" sz="1800" b="1" dirty="0"/>
              <a:t>further necessities </a:t>
            </a:r>
            <a:r>
              <a:rPr lang="en-US" sz="1800" dirty="0"/>
              <a:t>by eliciting feedback from users as they exercise the paradigm.</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Content Placeholder 2"/>
          <p:cNvSpPr>
            <a:spLocks noGrp="1"/>
          </p:cNvSpPr>
          <p:nvPr>
            <p:ph idx="1"/>
          </p:nvPr>
        </p:nvSpPr>
        <p:spPr>
          <a:xfrm>
            <a:off x="381000" y="152400"/>
            <a:ext cx="7467600" cy="6172200"/>
          </a:xfrm>
        </p:spPr>
        <p:txBody>
          <a:bodyPr>
            <a:normAutofit/>
          </a:bodyPr>
          <a:lstStyle/>
          <a:p>
            <a:pPr marL="971550" lvl="1" indent="-514350" fontAlgn="base">
              <a:buFont typeface="+mj-lt"/>
              <a:buAutoNum type="arabicPeriod" startAt="4"/>
            </a:pPr>
            <a:endParaRPr lang="en-US" sz="2000" dirty="0"/>
          </a:p>
          <a:p>
            <a:pPr marL="971550" lvl="1" indent="-514350" fontAlgn="base">
              <a:buFont typeface="+mj-lt"/>
              <a:buAutoNum type="arabicPeriod" startAt="4"/>
            </a:pPr>
            <a:r>
              <a:rPr lang="en-US" sz="2000" b="1" dirty="0"/>
              <a:t>Design and Build </a:t>
            </a:r>
            <a:r>
              <a:rPr lang="en-US" sz="2000" b="1" dirty="0" smtClean="0"/>
              <a:t>Iteration</a:t>
            </a:r>
            <a:r>
              <a:rPr lang="en-US" sz="2000" dirty="0" smtClean="0"/>
              <a:t>:</a:t>
            </a:r>
          </a:p>
          <a:p>
            <a:pPr marL="1371600" lvl="2" indent="-514350" fontAlgn="base"/>
            <a:r>
              <a:rPr lang="en-US" sz="1800" dirty="0" smtClean="0"/>
              <a:t>Designing </a:t>
            </a:r>
            <a:r>
              <a:rPr lang="en-US" sz="1800" dirty="0"/>
              <a:t>and Building the features to be implemented during this phase. This involves reviewing the designs produced so far, the functional </a:t>
            </a:r>
            <a:r>
              <a:rPr lang="en-US" sz="1800" dirty="0" smtClean="0"/>
              <a:t>prototypes</a:t>
            </a:r>
            <a:r>
              <a:rPr lang="en-US" sz="1800" dirty="0"/>
              <a:t>, as well as the creation of code to implement the required functionality. </a:t>
            </a:r>
            <a:endParaRPr lang="en-US" sz="1800" dirty="0" smtClean="0"/>
          </a:p>
          <a:p>
            <a:pPr marL="1371600" lvl="2" indent="-514350" fontAlgn="base"/>
            <a:r>
              <a:rPr lang="en-US" sz="1800" dirty="0" smtClean="0"/>
              <a:t>The </a:t>
            </a:r>
            <a:r>
              <a:rPr lang="en-US" sz="1800" dirty="0"/>
              <a:t>primary output of this state is the tested system</a:t>
            </a:r>
            <a:br>
              <a:rPr lang="en-US" sz="1800" dirty="0"/>
            </a:br>
            <a:endParaRPr lang="en-US" sz="2000" dirty="0"/>
          </a:p>
          <a:p>
            <a:pPr marL="971550" lvl="1" indent="-514350" fontAlgn="base">
              <a:buFont typeface="+mj-lt"/>
              <a:buAutoNum type="arabicPeriod" startAt="4"/>
            </a:pPr>
            <a:r>
              <a:rPr lang="en-US" sz="2000" b="1" dirty="0"/>
              <a:t>Implementation</a:t>
            </a:r>
            <a:r>
              <a:rPr lang="en-US" sz="2000" dirty="0"/>
              <a:t>:</a:t>
            </a:r>
            <a:br>
              <a:rPr lang="en-US" sz="2000" dirty="0"/>
            </a:br>
            <a:r>
              <a:rPr lang="en-US" sz="2000" dirty="0"/>
              <a:t>It places the newest code increment </a:t>
            </a:r>
            <a:r>
              <a:rPr lang="en-US" sz="2000" dirty="0" smtClean="0"/>
              <a:t>into </a:t>
            </a:r>
            <a:r>
              <a:rPr lang="en-US" sz="2000" dirty="0"/>
              <a:t>the operational surroundings. It ought to be noted that:</a:t>
            </a:r>
          </a:p>
          <a:p>
            <a:pPr marL="457200" lvl="1" indent="0" fontAlgn="base">
              <a:buNone/>
            </a:pPr>
            <a:r>
              <a:rPr lang="en-US" sz="2000" dirty="0"/>
              <a:t>	(a) the increment might not 100% complete or,</a:t>
            </a:r>
          </a:p>
          <a:p>
            <a:pPr marL="457200" lvl="1" indent="0" fontAlgn="base">
              <a:buNone/>
            </a:pPr>
            <a:r>
              <a:rPr lang="en-US" sz="2000" dirty="0"/>
              <a:t>	(b) changes are also requested because the increment </a:t>
            </a:r>
            <a:r>
              <a:rPr lang="en-US" sz="2000" dirty="0" smtClean="0"/>
              <a:t> </a:t>
            </a:r>
            <a:r>
              <a:rPr lang="en-US" sz="2000" dirty="0"/>
              <a:t>is placed into place. In either case, DSDM development work continues by returning to the useful model iteration activity.</a:t>
            </a:r>
          </a:p>
          <a:p>
            <a:endParaRPr lang="te-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Content Placeholder 2"/>
          <p:cNvSpPr>
            <a:spLocks noGrp="1"/>
          </p:cNvSpPr>
          <p:nvPr>
            <p:ph idx="1"/>
          </p:nvPr>
        </p:nvSpPr>
        <p:spPr>
          <a:xfrm>
            <a:off x="457200" y="228601"/>
            <a:ext cx="7543800" cy="5867400"/>
          </a:xfrm>
        </p:spPr>
        <p:txBody>
          <a:bodyPr>
            <a:normAutofit/>
          </a:bodyPr>
          <a:lstStyle/>
          <a:p>
            <a:pPr marL="0" indent="0">
              <a:buNone/>
            </a:pPr>
            <a:r>
              <a:rPr lang="en-IN" b="1" dirty="0"/>
              <a:t>SCRUM</a:t>
            </a:r>
          </a:p>
          <a:p>
            <a:r>
              <a:rPr lang="en-US" sz="2000" dirty="0"/>
              <a:t>SCRUM aims to manage and control the production of software using iterative, incremental and lightweight processes</a:t>
            </a:r>
          </a:p>
          <a:p>
            <a:r>
              <a:rPr lang="en-US" sz="2000" dirty="0"/>
              <a:t>Scrum is an approach to managing complicated projects that may have to adapt to changes in scope or requirements. By emphasizing productivity, focus and collaboration</a:t>
            </a:r>
          </a:p>
          <a:p>
            <a:endParaRPr lang="en-US" sz="2000" dirty="0"/>
          </a:p>
          <a:p>
            <a:pPr marL="0" indent="0">
              <a:buNone/>
            </a:pPr>
            <a:endParaRPr lang="en-US" sz="2000" dirty="0"/>
          </a:p>
          <a:p>
            <a:pPr>
              <a:buFont typeface="Wingdings" panose="05000000000000000000" pitchFamily="2" charset="2"/>
              <a:buChar char="Ø"/>
            </a:pPr>
            <a:endParaRPr lang="en-US" sz="2000" b="1" dirty="0"/>
          </a:p>
        </p:txBody>
      </p:sp>
      <p:pic>
        <p:nvPicPr>
          <p:cNvPr id="2097156" name="Picture 2"/>
          <p:cNvPicPr>
            <a:picLocks noChangeAspect="1" noChangeArrowheads="1"/>
          </p:cNvPicPr>
          <p:nvPr/>
        </p:nvPicPr>
        <p:blipFill>
          <a:blip r:embed="rId2"/>
          <a:srcRect/>
          <a:stretch>
            <a:fillRect/>
          </a:stretch>
        </p:blipFill>
        <p:spPr bwMode="auto">
          <a:xfrm>
            <a:off x="152400" y="2784894"/>
            <a:ext cx="7391400" cy="3753460"/>
          </a:xfrm>
          <a:prstGeom prst="rect">
            <a:avLst/>
          </a:prstGeom>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Content Placeholder 2"/>
          <p:cNvSpPr>
            <a:spLocks noGrp="1"/>
          </p:cNvSpPr>
          <p:nvPr>
            <p:ph idx="1"/>
          </p:nvPr>
        </p:nvSpPr>
        <p:spPr>
          <a:xfrm>
            <a:off x="457200" y="228600"/>
            <a:ext cx="7543800" cy="6248400"/>
          </a:xfrm>
        </p:spPr>
        <p:txBody>
          <a:bodyPr>
            <a:normAutofit fontScale="82500" lnSpcReduction="10000"/>
          </a:bodyPr>
          <a:lstStyle/>
          <a:p>
            <a:r>
              <a:rPr lang="en-US" sz="2800" b="1" dirty="0"/>
              <a:t>Fundamentals of the Scrum Methodology</a:t>
            </a:r>
          </a:p>
          <a:p>
            <a:endParaRPr lang="en-US" sz="2800" dirty="0"/>
          </a:p>
          <a:p>
            <a:pPr>
              <a:buFont typeface="Wingdings" panose="05000000000000000000" pitchFamily="2" charset="2"/>
              <a:buChar char="Ø"/>
            </a:pPr>
            <a:r>
              <a:rPr lang="en-US" sz="2800" dirty="0"/>
              <a:t>The Process</a:t>
            </a:r>
          </a:p>
          <a:p>
            <a:pPr>
              <a:buFont typeface="Wingdings" panose="05000000000000000000" pitchFamily="2" charset="2"/>
              <a:buChar char="Ø"/>
            </a:pPr>
            <a:r>
              <a:rPr lang="en-US" sz="2800" dirty="0"/>
              <a:t>Who’s Who: Scrum Roles</a:t>
            </a:r>
          </a:p>
          <a:p>
            <a:pPr lvl="1"/>
            <a:r>
              <a:rPr lang="en-US" sz="2600" dirty="0"/>
              <a:t>Product Owner</a:t>
            </a:r>
          </a:p>
          <a:p>
            <a:pPr lvl="1"/>
            <a:r>
              <a:rPr lang="en-US" sz="2600" dirty="0"/>
              <a:t>Scrum Master </a:t>
            </a:r>
          </a:p>
          <a:p>
            <a:pPr lvl="1"/>
            <a:r>
              <a:rPr lang="en-US" sz="2600" dirty="0"/>
              <a:t>Development Team</a:t>
            </a:r>
          </a:p>
          <a:p>
            <a:pPr>
              <a:buFont typeface="Wingdings" panose="05000000000000000000" pitchFamily="2" charset="2"/>
              <a:buChar char="Ø"/>
            </a:pPr>
            <a:r>
              <a:rPr lang="en-US" sz="2800" dirty="0"/>
              <a:t>Core Values</a:t>
            </a:r>
          </a:p>
          <a:p>
            <a:pPr lvl="1"/>
            <a:r>
              <a:rPr lang="en-US" sz="2600" dirty="0"/>
              <a:t>As an Agile framework, Scrum shares the values of the Agile Manifesto. But it also creates its own guidelines. These are the five golden rules in Scrum:</a:t>
            </a:r>
          </a:p>
          <a:p>
            <a:pPr lvl="1">
              <a:buFont typeface="Arial" panose="020B0604020202020204" pitchFamily="34" charset="0"/>
              <a:buChar char="•"/>
            </a:pPr>
            <a:r>
              <a:rPr lang="en-US" sz="2000" dirty="0"/>
              <a:t>Openness</a:t>
            </a:r>
          </a:p>
          <a:p>
            <a:pPr lvl="1">
              <a:buFont typeface="Arial" panose="020B0604020202020204" pitchFamily="34" charset="0"/>
              <a:buChar char="•"/>
            </a:pPr>
            <a:r>
              <a:rPr lang="en-US" sz="2000" dirty="0"/>
              <a:t>Focus </a:t>
            </a:r>
          </a:p>
          <a:p>
            <a:pPr lvl="1">
              <a:buFont typeface="Arial" panose="020B0604020202020204" pitchFamily="34" charset="0"/>
              <a:buChar char="•"/>
            </a:pPr>
            <a:r>
              <a:rPr lang="en-US" sz="2000" dirty="0"/>
              <a:t>Courage</a:t>
            </a:r>
          </a:p>
          <a:p>
            <a:pPr lvl="1">
              <a:buFont typeface="Arial" panose="020B0604020202020204" pitchFamily="34" charset="0"/>
              <a:buChar char="•"/>
            </a:pPr>
            <a:r>
              <a:rPr lang="en-US" sz="2000" dirty="0"/>
              <a:t>Commitment</a:t>
            </a:r>
          </a:p>
          <a:p>
            <a:pPr lvl="1">
              <a:buFont typeface="Arial" panose="020B0604020202020204" pitchFamily="34" charset="0"/>
              <a:buChar char="•"/>
            </a:pPr>
            <a:r>
              <a:rPr lang="en-US" sz="2000" dirty="0"/>
              <a:t>Respect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Content Placeholder 2"/>
          <p:cNvSpPr>
            <a:spLocks noGrp="1"/>
          </p:cNvSpPr>
          <p:nvPr>
            <p:ph idx="1"/>
          </p:nvPr>
        </p:nvSpPr>
        <p:spPr>
          <a:xfrm>
            <a:off x="609599" y="304800"/>
            <a:ext cx="6347714" cy="5736563"/>
          </a:xfrm>
        </p:spPr>
        <p:txBody>
          <a:bodyPr>
            <a:normAutofit/>
          </a:bodyPr>
          <a:lstStyle/>
          <a:p>
            <a:pPr marL="0" indent="0">
              <a:buNone/>
            </a:pPr>
            <a:r>
              <a:rPr lang="en-US" dirty="0"/>
              <a:t>The benefits put forward by the proponents of SCRUM </a:t>
            </a:r>
            <a:r>
              <a:rPr lang="en-US" dirty="0" smtClean="0"/>
              <a:t>are</a:t>
            </a:r>
          </a:p>
          <a:p>
            <a:pPr marL="0" indent="0">
              <a:buNone/>
            </a:pPr>
            <a:endParaRPr lang="en-US" dirty="0"/>
          </a:p>
          <a:p>
            <a:r>
              <a:rPr lang="en-US" dirty="0" smtClean="0"/>
              <a:t> </a:t>
            </a:r>
            <a:r>
              <a:rPr lang="en-US" dirty="0"/>
              <a:t>The management and control of development work in an agile manner</a:t>
            </a:r>
            <a:r>
              <a:rPr lang="en-US" dirty="0" smtClean="0"/>
              <a:t>.</a:t>
            </a:r>
          </a:p>
          <a:p>
            <a:r>
              <a:rPr lang="en-US" dirty="0" smtClean="0"/>
              <a:t>It </a:t>
            </a:r>
            <a:r>
              <a:rPr lang="en-US" dirty="0"/>
              <a:t>explicitly acknowledges that requirements may be changing rapidly within its iterative and incremental approach to product development. </a:t>
            </a:r>
            <a:endParaRPr lang="en-US" dirty="0" smtClean="0"/>
          </a:p>
          <a:p>
            <a:r>
              <a:rPr lang="en-US" dirty="0" smtClean="0"/>
              <a:t>It </a:t>
            </a:r>
            <a:r>
              <a:rPr lang="en-US" dirty="0"/>
              <a:t>is possible to still use existing engineering practices within SCRUM (which may help facilitate the introduction of agile methods into an </a:t>
            </a:r>
            <a:r>
              <a:rPr lang="en-US" dirty="0" err="1"/>
              <a:t>organisation</a:t>
            </a:r>
            <a:r>
              <a:rPr lang="en-US" dirty="0"/>
              <a:t>). </a:t>
            </a:r>
            <a:endParaRPr lang="en-US" dirty="0" smtClean="0"/>
          </a:p>
          <a:p>
            <a:r>
              <a:rPr lang="en-US" dirty="0" smtClean="0"/>
              <a:t>It is an inherently </a:t>
            </a:r>
            <a:r>
              <a:rPr lang="en-US" dirty="0"/>
              <a:t>team-based approach and helps </a:t>
            </a:r>
            <a:r>
              <a:rPr lang="en-US" dirty="0" smtClean="0"/>
              <a:t>to improve </a:t>
            </a:r>
            <a:r>
              <a:rPr lang="en-US" dirty="0"/>
              <a:t>communications and co-operation. </a:t>
            </a:r>
            <a:endParaRPr lang="en-US" dirty="0" smtClean="0"/>
          </a:p>
          <a:p>
            <a:r>
              <a:rPr lang="en-US" dirty="0" smtClean="0"/>
              <a:t>It </a:t>
            </a:r>
            <a:r>
              <a:rPr lang="en-US" dirty="0"/>
              <a:t>scales from small projects up to very large projects. </a:t>
            </a:r>
            <a:endParaRPr lang="en-US" dirty="0" smtClean="0"/>
          </a:p>
          <a:p>
            <a:r>
              <a:rPr lang="en-US" dirty="0" smtClean="0"/>
              <a:t>It </a:t>
            </a:r>
            <a:r>
              <a:rPr lang="en-US" dirty="0"/>
              <a:t>helps to identify and then remove any obstacle to the smooth development of the end product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Content Placeholder 2"/>
          <p:cNvSpPr>
            <a:spLocks noGrp="1"/>
          </p:cNvSpPr>
          <p:nvPr>
            <p:ph idx="1"/>
          </p:nvPr>
        </p:nvSpPr>
        <p:spPr>
          <a:xfrm>
            <a:off x="304800" y="304800"/>
            <a:ext cx="7848600" cy="6477000"/>
          </a:xfrm>
        </p:spPr>
        <p:txBody>
          <a:bodyPr>
            <a:normAutofit fontScale="64722" lnSpcReduction="20000"/>
          </a:bodyPr>
          <a:lstStyle/>
          <a:p>
            <a:pPr marL="0" indent="0">
              <a:buNone/>
            </a:pPr>
            <a:r>
              <a:rPr lang="en-IN" sz="5100" dirty="0"/>
              <a:t>Agile Modelling</a:t>
            </a:r>
          </a:p>
          <a:p>
            <a:pPr algn="l"/>
            <a:r>
              <a:rPr lang="en-US" sz="2400" dirty="0"/>
              <a:t>Agile Modeling (AM) is a practice-based methodology for effective modeling and documentation</a:t>
            </a:r>
            <a:r>
              <a:rPr lang="en-US" sz="2400" dirty="0" smtClean="0"/>
              <a:t>.</a:t>
            </a:r>
          </a:p>
          <a:p>
            <a:r>
              <a:rPr lang="en-US" sz="2400" dirty="0"/>
              <a:t>Rather it is an approach to the modelling aspects of a software development method</a:t>
            </a:r>
          </a:p>
          <a:p>
            <a:pPr marL="0" indent="0" algn="l">
              <a:buNone/>
            </a:pPr>
            <a:endParaRPr lang="en-US" sz="2400" dirty="0"/>
          </a:p>
          <a:p>
            <a:pPr marL="0" indent="0" algn="l">
              <a:buNone/>
            </a:pPr>
            <a:r>
              <a:rPr lang="en-US" sz="3400" dirty="0"/>
              <a:t>Some important concepts:</a:t>
            </a:r>
          </a:p>
          <a:p>
            <a:pPr algn="l"/>
            <a:r>
              <a:rPr lang="en-US" sz="2400" dirty="0"/>
              <a:t>Model - A model is an abstraction that expresses important aspects of a thing or concepts. Models may be visual (diagrams), non-visual (text descriptions), or executable (working code or equivalent). Models are sometimes called maps or roadmaps within the agile community.</a:t>
            </a:r>
          </a:p>
          <a:p>
            <a:pPr algn="l"/>
            <a:r>
              <a:rPr lang="en-US" sz="2400" dirty="0"/>
              <a:t>Agile model - Agile models can be something as simple as stickies on a wall, sketches on a whiteboard, diagrams captured digitally via a drawing tool, or detailed models captured using a model-based software engineering (MBSE) tool.</a:t>
            </a:r>
          </a:p>
          <a:p>
            <a:pPr algn="l"/>
            <a:r>
              <a:rPr lang="en-US" sz="2400" dirty="0"/>
              <a:t>Modeling - Modeling is the act of creating a model. Modeling is sometimes called mapping.</a:t>
            </a:r>
          </a:p>
          <a:p>
            <a:pPr algn="l"/>
            <a:r>
              <a:rPr lang="en-US" sz="2400" dirty="0"/>
              <a:t>Agile modeling - Agile modeling is modeling performed in a collaborative and evolutionary manner.</a:t>
            </a:r>
          </a:p>
          <a:p>
            <a:pPr algn="l"/>
            <a:r>
              <a:rPr lang="en-US" sz="2400" dirty="0"/>
              <a:t>Document -  A document is a persistent representation of a thing or concept. A document is a model, but not all models are documents (most models are not persistent).</a:t>
            </a:r>
          </a:p>
          <a:p>
            <a:pPr algn="l"/>
            <a:r>
              <a:rPr lang="en-US" sz="2400" dirty="0"/>
              <a:t>Agile document - Agile documents can be something as simple as point-form notes, detailed text, executable tests, or one or more agile models.</a:t>
            </a:r>
          </a:p>
          <a:p>
            <a:endParaRPr lang="te-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Content Placeholder 2"/>
          <p:cNvSpPr>
            <a:spLocks noGrp="1"/>
          </p:cNvSpPr>
          <p:nvPr>
            <p:ph idx="1"/>
          </p:nvPr>
        </p:nvSpPr>
        <p:spPr>
          <a:xfrm>
            <a:off x="304800" y="228600"/>
            <a:ext cx="7010400" cy="6477000"/>
          </a:xfrm>
        </p:spPr>
        <p:txBody>
          <a:bodyPr/>
          <a:lstStyle/>
          <a:p>
            <a:endParaRPr lang="en-US" sz="2200" dirty="0"/>
          </a:p>
          <a:p>
            <a:r>
              <a:rPr lang="en-US" sz="2200" dirty="0"/>
              <a:t>Agile models are good enough when they exhibit the following traits:</a:t>
            </a:r>
          </a:p>
          <a:p>
            <a:pPr marL="0" indent="0">
              <a:buNone/>
            </a:pPr>
            <a:endParaRPr lang="en-US" sz="2200" dirty="0"/>
          </a:p>
          <a:p>
            <a:pPr marL="914400" lvl="1" indent="-457200">
              <a:buFont typeface="+mj-lt"/>
              <a:buAutoNum type="arabicPeriod"/>
            </a:pPr>
            <a:r>
              <a:rPr lang="en-US" sz="2200" dirty="0"/>
              <a:t>Agile models fulfill their purpose.</a:t>
            </a:r>
          </a:p>
          <a:p>
            <a:pPr marL="914400" lvl="1" indent="-457200">
              <a:buFont typeface="+mj-lt"/>
              <a:buAutoNum type="arabicPeriod"/>
            </a:pPr>
            <a:r>
              <a:rPr lang="en-IN" sz="2200" dirty="0"/>
              <a:t>Agile models are understandable</a:t>
            </a:r>
            <a:endParaRPr lang="en-US" sz="2200" dirty="0"/>
          </a:p>
          <a:p>
            <a:pPr marL="914400" lvl="1" indent="-457200">
              <a:buFont typeface="+mj-lt"/>
              <a:buAutoNum type="arabicPeriod"/>
            </a:pPr>
            <a:r>
              <a:rPr lang="en-US" sz="2200" dirty="0"/>
              <a:t>Agile models are sufficiently accurate</a:t>
            </a:r>
          </a:p>
          <a:p>
            <a:pPr marL="914400" lvl="1" indent="-457200">
              <a:buFont typeface="+mj-lt"/>
              <a:buAutoNum type="arabicPeriod"/>
            </a:pPr>
            <a:r>
              <a:rPr lang="en-IN" sz="2200" dirty="0"/>
              <a:t>Agile models are sufficiently consistent</a:t>
            </a:r>
            <a:endParaRPr lang="en-US" sz="2200" dirty="0"/>
          </a:p>
          <a:p>
            <a:pPr marL="914400" lvl="1" indent="-457200">
              <a:buFont typeface="+mj-lt"/>
              <a:buAutoNum type="arabicPeriod"/>
            </a:pPr>
            <a:r>
              <a:rPr lang="en-US" sz="2200" dirty="0"/>
              <a:t>Agile models are sufficiently detailed</a:t>
            </a:r>
          </a:p>
          <a:p>
            <a:pPr marL="914400" lvl="1" indent="-457200">
              <a:buFont typeface="+mj-lt"/>
              <a:buAutoNum type="arabicPeriod"/>
            </a:pPr>
            <a:r>
              <a:rPr lang="en-IN" sz="2200" dirty="0"/>
              <a:t>Agile models provide positive value</a:t>
            </a:r>
            <a:endParaRPr lang="en-US" sz="2200" dirty="0"/>
          </a:p>
          <a:p>
            <a:pPr marL="914400" lvl="1" indent="-457200">
              <a:buFont typeface="+mj-lt"/>
              <a:buAutoNum type="arabicPeriod"/>
            </a:pPr>
            <a:r>
              <a:rPr lang="en-IN" sz="2200" dirty="0"/>
              <a:t>Agile models are as simple as possible.</a:t>
            </a:r>
            <a:endParaRPr lang="te-IN"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Content Placeholder 2"/>
          <p:cNvSpPr>
            <a:spLocks noGrp="1"/>
          </p:cNvSpPr>
          <p:nvPr>
            <p:ph idx="1"/>
          </p:nvPr>
        </p:nvSpPr>
        <p:spPr>
          <a:xfrm>
            <a:off x="457200" y="152400"/>
            <a:ext cx="7848600" cy="6553200"/>
          </a:xfrm>
        </p:spPr>
        <p:txBody>
          <a:bodyPr>
            <a:normAutofit lnSpcReduction="10000"/>
          </a:bodyPr>
          <a:lstStyle/>
          <a:p>
            <a:pPr marL="0" indent="0">
              <a:buNone/>
            </a:pPr>
            <a:r>
              <a:rPr lang="en-IN" sz="2800" b="1" dirty="0"/>
              <a:t>Feature Driven Development</a:t>
            </a:r>
          </a:p>
          <a:p>
            <a:r>
              <a:rPr lang="en-US" sz="2200" dirty="0"/>
              <a:t>Feature-Driven Development (FDD) is a client-centric, </a:t>
            </a:r>
            <a:r>
              <a:rPr lang="en-US" sz="2200" dirty="0" smtClean="0"/>
              <a:t>architecture-centric software </a:t>
            </a:r>
            <a:r>
              <a:rPr lang="en-US" sz="2200" dirty="0"/>
              <a:t>process.</a:t>
            </a:r>
          </a:p>
          <a:p>
            <a:endParaRPr lang="en-US" sz="2200" dirty="0"/>
          </a:p>
          <a:p>
            <a:r>
              <a:rPr lang="en-US" sz="2200" dirty="0"/>
              <a:t>The big advantage of using a feature-centric approach is managing an agile project, for handling the uncertainties that an agile approach introduces.</a:t>
            </a:r>
          </a:p>
          <a:p>
            <a:endParaRPr lang="en-US" sz="2200" dirty="0"/>
          </a:p>
          <a:p>
            <a:r>
              <a:rPr lang="en-US" sz="2200" dirty="0"/>
              <a:t>A feature is a schedulable requirement associated with the activity used to </a:t>
            </a:r>
            <a:r>
              <a:rPr lang="en-US" sz="2200" dirty="0" smtClean="0"/>
              <a:t>release </a:t>
            </a:r>
            <a:r>
              <a:rPr lang="en-US" sz="2200" dirty="0"/>
              <a:t>it. </a:t>
            </a:r>
          </a:p>
          <a:p>
            <a:pPr lvl="1"/>
            <a:r>
              <a:rPr lang="en-US" sz="2200" dirty="0"/>
              <a:t>These requirements may be user related requirements (i.e., be able to open a bank account)</a:t>
            </a:r>
          </a:p>
          <a:p>
            <a:pPr lvl="1"/>
            <a:r>
              <a:rPr lang="en-US" sz="2200" dirty="0"/>
              <a:t> application </a:t>
            </a:r>
            <a:r>
              <a:rPr lang="en-US" sz="2200" dirty="0" smtClean="0"/>
              <a:t>behavior </a:t>
            </a:r>
            <a:r>
              <a:rPr lang="en-US" sz="2200" dirty="0"/>
              <a:t>requirements (make a backup every 10 min) </a:t>
            </a:r>
          </a:p>
          <a:p>
            <a:pPr lvl="1"/>
            <a:r>
              <a:rPr lang="en-US" sz="2200" dirty="0"/>
              <a:t> internal requirements (provide the ability to turn on debugging for system support).</a:t>
            </a:r>
            <a:endParaRPr lang="en-IN" sz="2200" dirty="0"/>
          </a:p>
          <a:p>
            <a:endParaRPr lang="te-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Content Placeholder 2"/>
          <p:cNvSpPr>
            <a:spLocks noGrp="1"/>
          </p:cNvSpPr>
          <p:nvPr>
            <p:ph idx="1"/>
          </p:nvPr>
        </p:nvSpPr>
        <p:spPr>
          <a:xfrm>
            <a:off x="609599" y="304800"/>
            <a:ext cx="6347714" cy="6400800"/>
          </a:xfrm>
        </p:spPr>
        <p:txBody>
          <a:bodyPr>
            <a:normAutofit/>
          </a:bodyPr>
          <a:lstStyle/>
          <a:p>
            <a:r>
              <a:rPr lang="en-US" sz="2200" dirty="0"/>
              <a:t>Thus, a feature mixes units of requirements with units of management. In addition, features should have the following attributes:  </a:t>
            </a:r>
          </a:p>
          <a:p>
            <a:pPr lvl="1"/>
            <a:r>
              <a:rPr lang="en-US" sz="2200" dirty="0"/>
              <a:t>Features should be small and “useful in the eyes of system stakeholders.” </a:t>
            </a:r>
          </a:p>
          <a:p>
            <a:pPr lvl="1"/>
            <a:r>
              <a:rPr lang="en-US" sz="2200" dirty="0"/>
              <a:t> Features can be grouped into business-related groupings (called variously feature sets or work packages).</a:t>
            </a:r>
          </a:p>
          <a:p>
            <a:pPr lvl="1"/>
            <a:r>
              <a:rPr lang="en-US" sz="2200" dirty="0"/>
              <a:t>  Features focus developers on producing elements within the system that are of tangible benefits to system stakeholders. </a:t>
            </a:r>
          </a:p>
          <a:p>
            <a:pPr lvl="1"/>
            <a:r>
              <a:rPr lang="en-US" sz="2200" dirty="0"/>
              <a:t> Features are </a:t>
            </a:r>
            <a:r>
              <a:rPr lang="en-US" sz="2200" dirty="0" smtClean="0"/>
              <a:t>prioritized. </a:t>
            </a:r>
            <a:endParaRPr lang="en-US" sz="2200" dirty="0"/>
          </a:p>
          <a:p>
            <a:pPr lvl="1"/>
            <a:r>
              <a:rPr lang="en-US" sz="2200" dirty="0"/>
              <a:t> Features are schedulable. </a:t>
            </a:r>
          </a:p>
          <a:p>
            <a:pPr lvl="1"/>
            <a:r>
              <a:rPr lang="en-US" sz="2200" dirty="0"/>
              <a:t> Features have an associated (estimated) cost.  Can be grouped </a:t>
            </a:r>
            <a:r>
              <a:rPr lang="en-US" sz="2200" dirty="0" smtClean="0"/>
              <a:t>together into short iterations </a:t>
            </a:r>
            <a:r>
              <a:rPr lang="en-US" sz="2200" dirty="0"/>
              <a:t>(possibly as short as </a:t>
            </a:r>
            <a:r>
              <a:rPr lang="en-US" sz="2200" dirty="0" smtClean="0"/>
              <a:t>two weeks</a:t>
            </a:r>
            <a:r>
              <a:rPr lang="en-US" sz="2200" dirty="0"/>
              <a:t>).</a:t>
            </a:r>
            <a:endParaRPr lang="te-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en-US" dirty="0"/>
              <a:t>UNIT I</a:t>
            </a:r>
            <a:endParaRPr lang="te-IN" dirty="0"/>
          </a:p>
        </p:txBody>
      </p:sp>
      <p:sp>
        <p:nvSpPr>
          <p:cNvPr id="1048611" name="Content Placeholder 2"/>
          <p:cNvSpPr>
            <a:spLocks noGrp="1"/>
          </p:cNvSpPr>
          <p:nvPr>
            <p:ph idx="1"/>
          </p:nvPr>
        </p:nvSpPr>
        <p:spPr>
          <a:xfrm>
            <a:off x="457200" y="1066800"/>
            <a:ext cx="8229600" cy="5059363"/>
          </a:xfrm>
        </p:spPr>
        <p:txBody>
          <a:bodyPr>
            <a:normAutofit/>
          </a:bodyPr>
          <a:lstStyle/>
          <a:p>
            <a:endParaRPr lang="en-IN" dirty="0"/>
          </a:p>
          <a:p>
            <a:endParaRPr lang="en-IN" dirty="0"/>
          </a:p>
          <a:p>
            <a:r>
              <a:rPr lang="en-IN" dirty="0"/>
              <a:t>Introduction: </a:t>
            </a:r>
          </a:p>
          <a:p>
            <a:pPr lvl="1"/>
            <a:r>
              <a:rPr lang="en-IN" dirty="0"/>
              <a:t>The Agile manifesto, Agile methods, </a:t>
            </a:r>
          </a:p>
          <a:p>
            <a:r>
              <a:rPr lang="en-IN" dirty="0"/>
              <a:t>XP: Extreme Programming, </a:t>
            </a:r>
          </a:p>
          <a:p>
            <a:r>
              <a:rPr lang="en-IN" dirty="0"/>
              <a:t>DSDM -</a:t>
            </a:r>
            <a:r>
              <a:rPr lang="en-IN" b="0" i="0" dirty="0">
                <a:solidFill>
                  <a:srgbClr val="202124"/>
                </a:solidFill>
                <a:effectLst/>
                <a:highlight>
                  <a:srgbClr val="FFFFFF"/>
                </a:highlight>
                <a:latin typeface="Google Sans"/>
              </a:rPr>
              <a:t>Dynamic systems development method</a:t>
            </a:r>
            <a:r>
              <a:rPr lang="en-IN" dirty="0"/>
              <a:t>, </a:t>
            </a:r>
          </a:p>
          <a:p>
            <a:r>
              <a:rPr lang="en-IN" dirty="0"/>
              <a:t>SCRUM ,</a:t>
            </a:r>
          </a:p>
          <a:p>
            <a:r>
              <a:rPr lang="en-IN" dirty="0"/>
              <a:t> feature- Driven Development, </a:t>
            </a:r>
          </a:p>
          <a:p>
            <a:r>
              <a:rPr lang="en-IN" dirty="0"/>
              <a:t>agile modelling</a:t>
            </a:r>
          </a:p>
          <a:p>
            <a:r>
              <a:rPr lang="en-IN" dirty="0"/>
              <a:t>modelling misconceptions</a:t>
            </a:r>
          </a:p>
          <a:p>
            <a:r>
              <a:rPr lang="en-IN" dirty="0"/>
              <a:t>tools of misconceptions</a:t>
            </a:r>
          </a:p>
          <a:p>
            <a:r>
              <a:rPr lang="en-IN" dirty="0"/>
              <a:t>updating agile models</a:t>
            </a:r>
            <a:endParaRPr lang="te-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Content Placeholder 2"/>
          <p:cNvSpPr>
            <a:spLocks noGrp="1"/>
          </p:cNvSpPr>
          <p:nvPr>
            <p:ph idx="1"/>
          </p:nvPr>
        </p:nvSpPr>
        <p:spPr>
          <a:xfrm>
            <a:off x="609598" y="304800"/>
            <a:ext cx="7620001" cy="6400800"/>
          </a:xfrm>
        </p:spPr>
        <p:txBody>
          <a:bodyPr/>
          <a:lstStyle/>
          <a:p>
            <a:endParaRPr lang="en-US" sz="2200" dirty="0"/>
          </a:p>
          <a:p>
            <a:endParaRPr lang="en-US" sz="2200" dirty="0"/>
          </a:p>
          <a:p>
            <a:r>
              <a:rPr lang="en-US" sz="2200" dirty="0"/>
              <a:t>Feature-centric management of agile projects offers present a five-step process that outlines how a feature-centric approach works, these five processes are: </a:t>
            </a:r>
          </a:p>
          <a:p>
            <a:pPr lvl="1"/>
            <a:r>
              <a:rPr lang="en-US" sz="2000" dirty="0"/>
              <a:t>Process 1: Develop an overall model of the domain and create an initial feature list. </a:t>
            </a:r>
          </a:p>
          <a:p>
            <a:pPr lvl="1"/>
            <a:r>
              <a:rPr lang="en-US" sz="2200" dirty="0"/>
              <a:t>Process 2: Build a detailed, </a:t>
            </a:r>
            <a:r>
              <a:rPr lang="en-US" sz="2200" dirty="0" err="1"/>
              <a:t>prioritised</a:t>
            </a:r>
            <a:r>
              <a:rPr lang="en-US" sz="2200" dirty="0"/>
              <a:t> feature list.</a:t>
            </a:r>
          </a:p>
          <a:p>
            <a:pPr lvl="1"/>
            <a:r>
              <a:rPr lang="en-US" sz="2200" dirty="0"/>
              <a:t>Process 3: Plan by feature. </a:t>
            </a:r>
          </a:p>
          <a:p>
            <a:pPr lvl="1"/>
            <a:r>
              <a:rPr lang="en-US" sz="2200" dirty="0"/>
              <a:t>Process 4: Design by feature.</a:t>
            </a:r>
          </a:p>
          <a:p>
            <a:pPr lvl="1"/>
            <a:r>
              <a:rPr lang="en-US" sz="2200" dirty="0"/>
              <a:t> Process 5: Build by feature</a:t>
            </a:r>
            <a:r>
              <a:rPr lang="en-US" dirty="0"/>
              <a:t>.</a:t>
            </a:r>
            <a:endParaRPr lang="te-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Content Placeholder 4"/>
          <p:cNvPicPr>
            <a:picLocks noGrp="1" noChangeAspect="1"/>
          </p:cNvPicPr>
          <p:nvPr>
            <p:ph idx="1"/>
          </p:nvPr>
        </p:nvPicPr>
        <p:blipFill>
          <a:blip r:embed="rId2"/>
          <a:stretch>
            <a:fillRect/>
          </a:stretch>
        </p:blipFill>
        <p:spPr>
          <a:xfrm>
            <a:off x="457200" y="76200"/>
            <a:ext cx="7391400" cy="6781800"/>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Content Placeholder 2"/>
          <p:cNvSpPr>
            <a:spLocks noGrp="1"/>
          </p:cNvSpPr>
          <p:nvPr>
            <p:ph idx="1"/>
          </p:nvPr>
        </p:nvSpPr>
        <p:spPr>
          <a:xfrm>
            <a:off x="457200" y="228600"/>
            <a:ext cx="7162800" cy="6324600"/>
          </a:xfrm>
        </p:spPr>
        <p:txBody>
          <a:bodyPr/>
          <a:lstStyle/>
          <a:p>
            <a:pPr marL="0" indent="0">
              <a:buNone/>
            </a:pPr>
            <a:endParaRPr lang="en-IN" sz="2200" b="1" dirty="0"/>
          </a:p>
          <a:p>
            <a:pPr marL="0" indent="0">
              <a:buNone/>
            </a:pPr>
            <a:r>
              <a:rPr lang="en-IN" sz="2200" b="1" dirty="0"/>
              <a:t>Modelling Misconceptions</a:t>
            </a:r>
          </a:p>
          <a:p>
            <a:pPr marL="0" indent="0">
              <a:buNone/>
            </a:pPr>
            <a:endParaRPr lang="en-IN" sz="2200" b="1" dirty="0"/>
          </a:p>
          <a:p>
            <a:r>
              <a:rPr lang="en-US" sz="2200" dirty="0"/>
              <a:t>Agile methodology can be defined as a software development methodology, which helps the software developers in their process. </a:t>
            </a:r>
          </a:p>
          <a:p>
            <a:r>
              <a:rPr lang="en-US" sz="2200" dirty="0"/>
              <a:t>Though it is a software development methodology but not only used by developers but everyone engaged in delivering software to their organizations. </a:t>
            </a:r>
          </a:p>
          <a:p>
            <a:r>
              <a:rPr lang="en-US" sz="2200" dirty="0"/>
              <a:t>For this reason, this methodology is used by a large number of industries and organizations.</a:t>
            </a:r>
            <a:endParaRPr lang="te-IN" sz="2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Content Placeholder 2"/>
          <p:cNvSpPr>
            <a:spLocks noGrp="1"/>
          </p:cNvSpPr>
          <p:nvPr>
            <p:ph idx="1"/>
          </p:nvPr>
        </p:nvSpPr>
        <p:spPr>
          <a:xfrm>
            <a:off x="609598" y="304800"/>
            <a:ext cx="7086601" cy="6172200"/>
          </a:xfrm>
          <a:ln>
            <a:solidFill>
              <a:schemeClr val="accent1">
                <a:lumMod val="20000"/>
                <a:lumOff val="80000"/>
              </a:schemeClr>
            </a:solidFill>
          </a:ln>
        </p:spPr>
        <p:txBody>
          <a:bodyPr>
            <a:normAutofit lnSpcReduction="10000"/>
          </a:bodyPr>
          <a:lstStyle/>
          <a:p>
            <a:pPr marL="0" indent="0">
              <a:buNone/>
            </a:pPr>
            <a:r>
              <a:rPr lang="en-US" sz="2400" dirty="0"/>
              <a:t>10 common misconceptions about Agile and shed light on the accurate understanding of each concept.</a:t>
            </a:r>
          </a:p>
          <a:p>
            <a:pPr marL="0" indent="0">
              <a:buNone/>
            </a:pPr>
            <a:r>
              <a:rPr lang="en-IN" b="1" dirty="0"/>
              <a:t> </a:t>
            </a:r>
          </a:p>
          <a:p>
            <a:pPr algn="l">
              <a:buFont typeface="+mj-lt"/>
              <a:buAutoNum type="arabicPeriod"/>
            </a:pPr>
            <a:r>
              <a:rPr lang="en-IN" sz="2200" dirty="0"/>
              <a:t>Agile Means No Documentation</a:t>
            </a:r>
          </a:p>
          <a:p>
            <a:pPr>
              <a:buFont typeface="+mj-lt"/>
              <a:buAutoNum type="arabicPeriod"/>
            </a:pPr>
            <a:r>
              <a:rPr lang="en-US" sz="2200" dirty="0"/>
              <a:t>Agile is Chaotic and Unstructured.</a:t>
            </a:r>
            <a:endParaRPr lang="en-IN" sz="2200" dirty="0"/>
          </a:p>
          <a:p>
            <a:pPr>
              <a:buFont typeface="+mj-lt"/>
              <a:buAutoNum type="arabicPeriod"/>
            </a:pPr>
            <a:r>
              <a:rPr lang="en-IN" sz="2200" dirty="0"/>
              <a:t>Agile Means No Planning</a:t>
            </a:r>
          </a:p>
          <a:p>
            <a:pPr>
              <a:buFont typeface="+mj-lt"/>
              <a:buAutoNum type="arabicPeriod"/>
            </a:pPr>
            <a:r>
              <a:rPr lang="en-US" sz="2200" dirty="0"/>
              <a:t>Agile Equates to Rapid Delivery at the Cost of Quality</a:t>
            </a:r>
          </a:p>
          <a:p>
            <a:pPr>
              <a:buFont typeface="+mj-lt"/>
              <a:buAutoNum type="arabicPeriod"/>
            </a:pPr>
            <a:r>
              <a:rPr lang="en-US" sz="2200" dirty="0"/>
              <a:t>Agile Doesn’t Require Leadership or Management</a:t>
            </a:r>
          </a:p>
          <a:p>
            <a:pPr>
              <a:buFont typeface="+mj-lt"/>
              <a:buAutoNum type="arabicPeriod"/>
            </a:pPr>
            <a:r>
              <a:rPr lang="en-US" sz="2200" dirty="0"/>
              <a:t>Agile is Only Suitable for Software Development</a:t>
            </a:r>
          </a:p>
          <a:p>
            <a:pPr>
              <a:buFont typeface="+mj-lt"/>
              <a:buAutoNum type="arabicPeriod"/>
            </a:pPr>
            <a:r>
              <a:rPr lang="en-US" sz="2200" dirty="0"/>
              <a:t>Agile Means No Set Deadlines</a:t>
            </a:r>
          </a:p>
          <a:p>
            <a:pPr>
              <a:buFont typeface="+mj-lt"/>
              <a:buAutoNum type="arabicPeriod"/>
            </a:pPr>
            <a:r>
              <a:rPr lang="en-IN" sz="2200" dirty="0"/>
              <a:t>Agile Doesn’t Require Documentation</a:t>
            </a:r>
          </a:p>
          <a:p>
            <a:pPr>
              <a:buFont typeface="+mj-lt"/>
              <a:buAutoNum type="arabicPeriod"/>
            </a:pPr>
            <a:r>
              <a:rPr lang="en-US" sz="2200" dirty="0"/>
              <a:t>Agile Teams Don’t Need to Follow Processes</a:t>
            </a:r>
          </a:p>
          <a:p>
            <a:pPr>
              <a:buFont typeface="+mj-lt"/>
              <a:buAutoNum type="arabicPeriod"/>
            </a:pPr>
            <a:r>
              <a:rPr lang="en-US" sz="2200" dirty="0"/>
              <a:t>Agile Requires Full Team Consensus</a:t>
            </a:r>
          </a:p>
          <a:p>
            <a:pPr marL="0" indent="0">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6576313" cy="5507963"/>
          </a:xfrm>
        </p:spPr>
        <p:txBody>
          <a:bodyPr>
            <a:normAutofit/>
          </a:bodyPr>
          <a:lstStyle/>
          <a:p>
            <a:r>
              <a:rPr lang="en-US" sz="2400" b="1" dirty="0"/>
              <a:t>Accuracy and Consistency</a:t>
            </a:r>
          </a:p>
          <a:p>
            <a:pPr marL="0" indent="0">
              <a:buNone/>
            </a:pPr>
            <a:endParaRPr lang="en-US" sz="2400" b="1" dirty="0"/>
          </a:p>
          <a:p>
            <a:pPr lvl="1"/>
            <a:r>
              <a:rPr lang="en-US" sz="2200" dirty="0"/>
              <a:t>Another important aspect of Agile Modelling is that the models need to be only sufficiently accurate and consistent</a:t>
            </a:r>
          </a:p>
          <a:p>
            <a:pPr marL="457200" lvl="1" indent="0">
              <a:buNone/>
            </a:pPr>
            <a:endParaRPr lang="en-US" sz="2200" dirty="0"/>
          </a:p>
          <a:p>
            <a:pPr lvl="1"/>
            <a:r>
              <a:rPr lang="en-US" sz="2200" dirty="0"/>
              <a:t>The model should be comprehensible to their intended audience</a:t>
            </a:r>
          </a:p>
          <a:p>
            <a:pPr marL="457200" lvl="1" indent="0">
              <a:buNone/>
            </a:pPr>
            <a:endParaRPr lang="en-US" sz="2200" dirty="0"/>
          </a:p>
          <a:p>
            <a:pPr lvl="1"/>
            <a:r>
              <a:rPr lang="en-US" sz="2200" dirty="0"/>
              <a:t>The models should be as simple as possible without losing their message. That is, unnecessary details need not be included.</a:t>
            </a:r>
          </a:p>
          <a:p>
            <a:endParaRPr lang="en-US" dirty="0"/>
          </a:p>
        </p:txBody>
      </p:sp>
    </p:spTree>
    <p:extLst>
      <p:ext uri="{BB962C8B-B14F-4D97-AF65-F5344CB8AC3E}">
        <p14:creationId xmlns:p14="http://schemas.microsoft.com/office/powerpoint/2010/main" val="2426912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Content Placeholder 2"/>
          <p:cNvSpPr>
            <a:spLocks noGrp="1"/>
          </p:cNvSpPr>
          <p:nvPr>
            <p:ph idx="1"/>
          </p:nvPr>
        </p:nvSpPr>
        <p:spPr>
          <a:xfrm>
            <a:off x="457200" y="228600"/>
            <a:ext cx="7239000" cy="6477000"/>
          </a:xfrm>
        </p:spPr>
        <p:txBody>
          <a:bodyPr/>
          <a:lstStyle/>
          <a:p>
            <a:endParaRPr lang="en-IN" sz="2800" dirty="0"/>
          </a:p>
          <a:p>
            <a:r>
              <a:rPr lang="en-IN" sz="2800" dirty="0"/>
              <a:t>Tools of </a:t>
            </a:r>
            <a:r>
              <a:rPr lang="en-IN" sz="2800" dirty="0" smtClean="0"/>
              <a:t>Misconceptions</a:t>
            </a:r>
          </a:p>
          <a:p>
            <a:pPr marL="0" indent="0">
              <a:buNone/>
            </a:pPr>
            <a:endParaRPr lang="en-IN" sz="2800" dirty="0"/>
          </a:p>
          <a:p>
            <a:pPr lvl="1"/>
            <a:r>
              <a:rPr lang="en-US" sz="2400" dirty="0"/>
              <a:t>UML requires CASE tools</a:t>
            </a:r>
          </a:p>
          <a:p>
            <a:pPr lvl="1"/>
            <a:r>
              <a:rPr lang="en-US" sz="2400" dirty="0"/>
              <a:t>Modelling requires the use of CASE tools</a:t>
            </a:r>
          </a:p>
          <a:p>
            <a:pPr lvl="1"/>
            <a:r>
              <a:rPr lang="en-US" sz="2400" dirty="0"/>
              <a:t>Agile </a:t>
            </a:r>
            <a:r>
              <a:rPr lang="en-US" sz="2400" dirty="0" smtClean="0"/>
              <a:t>modelers </a:t>
            </a:r>
            <a:r>
              <a:rPr lang="en-US" sz="2400" dirty="0"/>
              <a:t>don’t use CASE tools</a:t>
            </a:r>
          </a:p>
          <a:p>
            <a:pPr lvl="1"/>
            <a:r>
              <a:rPr lang="en-US" sz="2400" dirty="0"/>
              <a:t>UML is all you need!</a:t>
            </a:r>
          </a:p>
          <a:p>
            <a:pPr lvl="1"/>
            <a:r>
              <a:rPr lang="en-US" sz="2400" dirty="0"/>
              <a:t>The CASE tool is master</a:t>
            </a:r>
          </a:p>
          <a:p>
            <a:pPr lvl="1"/>
            <a:endParaRPr lang="en-US" dirty="0"/>
          </a:p>
          <a:p>
            <a:pPr lvl="1"/>
            <a:endParaRPr lang="te-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Content Placeholder 2"/>
          <p:cNvSpPr>
            <a:spLocks noGrp="1"/>
          </p:cNvSpPr>
          <p:nvPr>
            <p:ph idx="1"/>
          </p:nvPr>
        </p:nvSpPr>
        <p:spPr>
          <a:xfrm>
            <a:off x="457200" y="228600"/>
            <a:ext cx="7620000" cy="6400800"/>
          </a:xfrm>
        </p:spPr>
        <p:txBody>
          <a:bodyPr>
            <a:normAutofit/>
          </a:bodyPr>
          <a:lstStyle/>
          <a:p>
            <a:r>
              <a:rPr lang="en-IN" sz="2800" b="1" dirty="0"/>
              <a:t>Updating Agile Models</a:t>
            </a:r>
          </a:p>
          <a:p>
            <a:pPr lvl="1"/>
            <a:r>
              <a:rPr lang="en-US" sz="2400" dirty="0"/>
              <a:t>when you should update the models you have created. The general gist of when this should be is “when it hurts not to,” that is when you actually need to</a:t>
            </a:r>
            <a:r>
              <a:rPr lang="en-US" sz="2400" dirty="0" smtClean="0"/>
              <a:t>.</a:t>
            </a:r>
          </a:p>
          <a:p>
            <a:pPr lvl="1"/>
            <a:r>
              <a:rPr lang="en-US" sz="2400" dirty="0" smtClean="0"/>
              <a:t>For example, we create </a:t>
            </a:r>
            <a:r>
              <a:rPr lang="en-US" sz="2400" dirty="0"/>
              <a:t>models of what we would implement, these </a:t>
            </a:r>
            <a:r>
              <a:rPr lang="en-US" sz="2400" dirty="0" smtClean="0"/>
              <a:t>help </a:t>
            </a:r>
            <a:r>
              <a:rPr lang="en-US" sz="2400" dirty="0"/>
              <a:t>us to understand what was required and the structure that would be used</a:t>
            </a:r>
            <a:r>
              <a:rPr lang="en-US" sz="2400" dirty="0" smtClean="0"/>
              <a:t>.</a:t>
            </a:r>
          </a:p>
          <a:p>
            <a:pPr marL="457200" lvl="1" indent="0">
              <a:buNone/>
            </a:pPr>
            <a:r>
              <a:rPr lang="en-US" sz="2400" dirty="0" smtClean="0"/>
              <a:t>		If changes occur </a:t>
            </a:r>
            <a:r>
              <a:rPr lang="en-US" sz="2400" dirty="0"/>
              <a:t>to the </a:t>
            </a:r>
            <a:r>
              <a:rPr lang="en-US" sz="2400" dirty="0" smtClean="0"/>
              <a:t>behavioral </a:t>
            </a:r>
            <a:r>
              <a:rPr lang="en-US" sz="2400" dirty="0"/>
              <a:t>aspects of the system and </a:t>
            </a:r>
            <a:r>
              <a:rPr lang="en-US" sz="2400" dirty="0" smtClean="0"/>
              <a:t>to </a:t>
            </a:r>
            <a:r>
              <a:rPr lang="en-US" sz="2400" dirty="0"/>
              <a:t>the structure of the system</a:t>
            </a:r>
            <a:r>
              <a:rPr lang="en-US" sz="2400" dirty="0" smtClean="0"/>
              <a:t>.</a:t>
            </a:r>
          </a:p>
          <a:p>
            <a:pPr marL="457200" lvl="1" indent="0">
              <a:buNone/>
            </a:pPr>
            <a:r>
              <a:rPr lang="en-US" sz="2400" dirty="0" smtClean="0"/>
              <a:t>		At </a:t>
            </a:r>
            <a:r>
              <a:rPr lang="en-US" sz="2400" dirty="0"/>
              <a:t>that point we </a:t>
            </a:r>
            <a:r>
              <a:rPr lang="en-US" sz="2400" dirty="0" smtClean="0"/>
              <a:t>need </a:t>
            </a:r>
            <a:r>
              <a:rPr lang="en-US" sz="2400" dirty="0"/>
              <a:t>not go back and rework the models as they had served their purpose</a:t>
            </a:r>
            <a:endParaRPr lang="en-US" sz="2400" dirty="0" smtClean="0"/>
          </a:p>
          <a:p>
            <a:pPr lvl="1"/>
            <a:endParaRPr lang="en-US" sz="2400" dirty="0"/>
          </a:p>
          <a:p>
            <a:pPr lvl="1"/>
            <a:endParaRPr lang="te-I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Content Placeholder 2"/>
          <p:cNvSpPr>
            <a:spLocks noGrp="1"/>
          </p:cNvSpPr>
          <p:nvPr>
            <p:ph idx="1"/>
          </p:nvPr>
        </p:nvSpPr>
        <p:spPr>
          <a:xfrm>
            <a:off x="381000" y="304800"/>
            <a:ext cx="7086600" cy="6019800"/>
          </a:xfrm>
        </p:spPr>
        <p:txBody>
          <a:bodyPr>
            <a:normAutofit/>
          </a:bodyPr>
          <a:lstStyle/>
          <a:p>
            <a:r>
              <a:rPr lang="en-US" sz="2400" b="1" dirty="0"/>
              <a:t>Sort of </a:t>
            </a:r>
            <a:r>
              <a:rPr lang="en-US" sz="2400" b="1" dirty="0" smtClean="0"/>
              <a:t>Models</a:t>
            </a:r>
          </a:p>
          <a:p>
            <a:r>
              <a:rPr lang="en-US" sz="2400" dirty="0"/>
              <a:t>Another key idea in Agile Modelling is that content is more important than </a:t>
            </a:r>
            <a:r>
              <a:rPr lang="en-US" sz="2400" dirty="0" smtClean="0"/>
              <a:t>presentation.</a:t>
            </a:r>
          </a:p>
          <a:p>
            <a:r>
              <a:rPr lang="en-US" sz="2400" dirty="0"/>
              <a:t>One more point to note about Agile Modelling is that whatever a diagram or diagrams best suit the information you need to present, discussion or </a:t>
            </a:r>
            <a:r>
              <a:rPr lang="en-US" sz="2400" dirty="0" smtClean="0"/>
              <a:t>understanding </a:t>
            </a:r>
            <a:r>
              <a:rPr lang="en-US" sz="2400" dirty="0"/>
              <a:t>should be done. </a:t>
            </a:r>
            <a:endParaRPr lang="en-US" sz="2400" dirty="0" smtClean="0"/>
          </a:p>
          <a:p>
            <a:r>
              <a:rPr lang="en-US" sz="2400" dirty="0"/>
              <a:t>Also do not feel afraid of mixing diagrams, placing some data modelling on a class diagram, which may well help describe your problem, </a:t>
            </a:r>
            <a:r>
              <a:rPr lang="en-US" sz="2400" dirty="0" err="1" smtClean="0"/>
              <a:t>etc</a:t>
            </a:r>
            <a:endParaRPr lang="en-US" sz="2400" dirty="0" smtClean="0"/>
          </a:p>
          <a:p>
            <a:r>
              <a:rPr lang="en-US" sz="2400" dirty="0"/>
              <a:t>The key here is to use whatever tools and techniques are available to </a:t>
            </a:r>
            <a:r>
              <a:rPr lang="en-US" sz="2400" dirty="0" smtClean="0"/>
              <a:t>fit your needs.</a:t>
            </a:r>
            <a:endParaRPr lang="en-US" sz="2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p:cNvPicPr>
            <a:picLocks noGrp="1" noChangeAspect="1" noChangeArrowheads="1"/>
          </p:cNvPicPr>
          <p:nvPr>
            <p:ph idx="1"/>
          </p:nvPr>
        </p:nvPicPr>
        <p:blipFill>
          <a:blip r:embed="rId2"/>
          <a:srcRect/>
          <a:stretch>
            <a:fillRect/>
          </a:stretch>
        </p:blipFill>
        <p:spPr bwMode="auto">
          <a:xfrm>
            <a:off x="381000" y="381000"/>
            <a:ext cx="6372477" cy="4800600"/>
          </a:xfrm>
          <a:prstGeom prst="rect">
            <a:avLst/>
          </a:prstGeom>
          <a:noFill/>
          <a:ln>
            <a:noFill/>
          </a:ln>
          <a:effectLst/>
        </p:spPr>
      </p:pic>
      <p:pic>
        <p:nvPicPr>
          <p:cNvPr id="2097159" name="Picture 3"/>
          <p:cNvPicPr>
            <a:picLocks noChangeAspect="1" noChangeArrowheads="1"/>
          </p:cNvPicPr>
          <p:nvPr/>
        </p:nvPicPr>
        <p:blipFill>
          <a:blip r:embed="rId3"/>
          <a:srcRect/>
          <a:stretch>
            <a:fillRect/>
          </a:stretch>
        </p:blipFill>
        <p:spPr bwMode="auto">
          <a:xfrm>
            <a:off x="2438400" y="5410200"/>
            <a:ext cx="2371725" cy="285750"/>
          </a:xfrm>
          <a:prstGeom prst="rect">
            <a:avLst/>
          </a:prstGeom>
          <a:noFill/>
          <a:ln>
            <a:noFill/>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NOTES AND REFERENCES</a:t>
            </a:r>
            <a:endParaRPr lang="en-US" b="1" dirty="0">
              <a:solidFill>
                <a:srgbClr val="FF0000"/>
              </a:solidFill>
            </a:endParaRPr>
          </a:p>
        </p:txBody>
      </p:sp>
      <p:sp>
        <p:nvSpPr>
          <p:cNvPr id="1048647" name="Content Placeholder 2"/>
          <p:cNvSpPr>
            <a:spLocks noGrp="1"/>
          </p:cNvSpPr>
          <p:nvPr>
            <p:ph idx="1"/>
          </p:nvPr>
        </p:nvSpPr>
        <p:spPr>
          <a:xfrm>
            <a:off x="609598" y="2160590"/>
            <a:ext cx="7086601" cy="3880773"/>
          </a:xfrm>
        </p:spPr>
        <p:txBody>
          <a:bodyPr>
            <a:normAutofit fontScale="64444" lnSpcReduction="20000"/>
          </a:bodyPr>
          <a:lstStyle/>
          <a:p>
            <a:r>
              <a:rPr lang="en-IN" sz="2000" dirty="0">
                <a:hlinkClick r:id="rId2"/>
              </a:rPr>
              <a:t>https://www.simplilearn.com/agile-vs-scrum-article</a:t>
            </a:r>
            <a:endParaRPr lang="en-IN" sz="2000" dirty="0"/>
          </a:p>
          <a:p>
            <a:r>
              <a:rPr lang="en-US" sz="2000" dirty="0">
                <a:hlinkClick r:id="rId3"/>
              </a:rPr>
              <a:t>What is Agile Methodology? – </a:t>
            </a:r>
            <a:r>
              <a:rPr lang="en-US" sz="2000" dirty="0" err="1">
                <a:hlinkClick r:id="rId3"/>
              </a:rPr>
              <a:t>GeeksforGeeks</a:t>
            </a:r>
            <a:endParaRPr lang="en-US" sz="2000" dirty="0"/>
          </a:p>
          <a:p>
            <a:r>
              <a:rPr lang="en-US" sz="2000" dirty="0"/>
              <a:t>SCRUM</a:t>
            </a:r>
          </a:p>
          <a:p>
            <a:pPr marL="0" indent="0">
              <a:buNone/>
            </a:pPr>
            <a:r>
              <a:rPr lang="en-US" sz="2000" dirty="0">
                <a:hlinkClick r:id="rId4"/>
              </a:rPr>
              <a:t>https://www.wrike.com/blog/fundamentals-of-the-scrum-methodology/</a:t>
            </a:r>
            <a:endParaRPr lang="en-US" sz="2000" dirty="0"/>
          </a:p>
          <a:p>
            <a:r>
              <a:rPr lang="en-US" sz="2000" dirty="0"/>
              <a:t>DSDM </a:t>
            </a:r>
          </a:p>
          <a:p>
            <a:pPr marL="0" indent="0">
              <a:buNone/>
            </a:pPr>
            <a:r>
              <a:rPr lang="en-US" sz="2000" dirty="0">
                <a:hlinkClick r:id="rId5"/>
              </a:rPr>
              <a:t>Dynamic Systems Development Method (DSDM) – </a:t>
            </a:r>
            <a:r>
              <a:rPr lang="en-US" sz="2000" dirty="0" err="1">
                <a:hlinkClick r:id="rId5"/>
              </a:rPr>
              <a:t>GeeksforGeeks</a:t>
            </a:r>
            <a:endParaRPr lang="en-US" sz="2000" dirty="0"/>
          </a:p>
          <a:p>
            <a:r>
              <a:rPr lang="en-US" sz="2000" dirty="0"/>
              <a:t>Example of FDD</a:t>
            </a:r>
          </a:p>
          <a:p>
            <a:pPr marL="0" indent="0">
              <a:buNone/>
            </a:pPr>
            <a:r>
              <a:rPr lang="en-US" sz="2000" dirty="0">
                <a:hlinkClick r:id="rId6"/>
              </a:rPr>
              <a:t>https://agilemodeling.com/essays/fdd.htm</a:t>
            </a:r>
            <a:endParaRPr lang="en-US" sz="2000" dirty="0"/>
          </a:p>
          <a:p>
            <a:r>
              <a:rPr lang="en-US" sz="2000" dirty="0"/>
              <a:t>Agile </a:t>
            </a:r>
            <a:r>
              <a:rPr lang="en-US" sz="2000" dirty="0" err="1"/>
              <a:t>misconseptions</a:t>
            </a:r>
            <a:endParaRPr lang="en-US" sz="2000" dirty="0"/>
          </a:p>
          <a:p>
            <a:pPr marL="0" indent="0">
              <a:buNone/>
            </a:pPr>
            <a:r>
              <a:rPr lang="en-US" sz="2000" dirty="0">
                <a:hlinkClick r:id="rId7"/>
              </a:rPr>
              <a:t>https://medium.com/@internationalagilefederation/10-agile-misconceptions-lets-make-them-right-a628d43f85a7#:~:text=Misconception%3A%20Agile%20is%20often%20misunderstood,at%20the%20expense%20of%20quality.</a:t>
            </a:r>
            <a:endParaRPr lang="en-US" sz="2000" dirty="0"/>
          </a:p>
          <a:p>
            <a:r>
              <a:rPr lang="en-US" sz="2000" dirty="0"/>
              <a:t>Agile modelling</a:t>
            </a:r>
          </a:p>
          <a:p>
            <a:pPr marL="0" indent="0">
              <a:buNone/>
            </a:pPr>
            <a:r>
              <a:rPr lang="en-US" sz="2000" dirty="0">
                <a:hlinkClick r:id="rId6"/>
              </a:rPr>
              <a:t>https://agilemodeling.com/</a:t>
            </a:r>
            <a:endParaRPr lang="en-US" sz="2000" dirty="0"/>
          </a:p>
          <a:p>
            <a:pPr marL="0" indent="0">
              <a:buNone/>
            </a:pPr>
            <a:endParaRPr lang="te-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lstStyle/>
          <a:p>
            <a:r>
              <a:rPr lang="en-IN" dirty="0"/>
              <a:t>What Is Agile Methodology? </a:t>
            </a:r>
            <a:endParaRPr lang="te-IN" dirty="0"/>
          </a:p>
        </p:txBody>
      </p:sp>
      <p:sp>
        <p:nvSpPr>
          <p:cNvPr id="1048613" name="Content Placeholder 2"/>
          <p:cNvSpPr>
            <a:spLocks noGrp="1"/>
          </p:cNvSpPr>
          <p:nvPr>
            <p:ph idx="1"/>
          </p:nvPr>
        </p:nvSpPr>
        <p:spPr/>
        <p:txBody>
          <a:bodyPr>
            <a:normAutofit/>
          </a:bodyPr>
          <a:lstStyle/>
          <a:p>
            <a:r>
              <a:rPr lang="en-US" dirty="0"/>
              <a:t>Agile means ‘</a:t>
            </a:r>
            <a:r>
              <a:rPr lang="en-US" b="1" dirty="0"/>
              <a:t>the ability to move quickly and easily</a:t>
            </a:r>
            <a:r>
              <a:rPr lang="en-US" dirty="0"/>
              <a:t>’ and respond to change rapidly</a:t>
            </a:r>
          </a:p>
          <a:p>
            <a:pPr marL="0" indent="0">
              <a:buNone/>
            </a:pPr>
            <a:endParaRPr lang="en-US" dirty="0"/>
          </a:p>
          <a:p>
            <a:r>
              <a:rPr lang="en-US" dirty="0"/>
              <a:t>Agile methodology is a project management approach that prioritizes cross-functional collaboration and continuous improvement. </a:t>
            </a:r>
          </a:p>
          <a:p>
            <a:endParaRPr lang="en-US" dirty="0"/>
          </a:p>
          <a:p>
            <a:r>
              <a:rPr lang="en-US" dirty="0"/>
              <a:t>It divides projects into </a:t>
            </a:r>
            <a:r>
              <a:rPr lang="en-US" b="1" dirty="0"/>
              <a:t>smaller phases </a:t>
            </a:r>
            <a:r>
              <a:rPr lang="en-US" dirty="0"/>
              <a:t>and guides teams through </a:t>
            </a:r>
            <a:r>
              <a:rPr lang="en-US" b="1" dirty="0"/>
              <a:t>cycles of planning, execution, and evaluation</a:t>
            </a:r>
            <a:r>
              <a:rPr lang="en-US" dirty="0"/>
              <a:t>. </a:t>
            </a:r>
            <a:endParaRPr lang="te-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Content Placeholder 2"/>
          <p:cNvSpPr>
            <a:spLocks noGrp="1"/>
          </p:cNvSpPr>
          <p:nvPr>
            <p:ph idx="1"/>
          </p:nvPr>
        </p:nvSpPr>
        <p:spPr>
          <a:xfrm>
            <a:off x="76200" y="152400"/>
            <a:ext cx="9067799" cy="6705600"/>
          </a:xfrm>
        </p:spPr>
        <p:txBody>
          <a:bodyPr>
            <a:normAutofit fontScale="53611" lnSpcReduction="20000"/>
          </a:bodyPr>
          <a:lstStyle/>
          <a:p>
            <a:r>
              <a:rPr lang="en-US" dirty="0"/>
              <a:t>TWELVE Agile Manifesto Principles</a:t>
            </a:r>
          </a:p>
          <a:p>
            <a:r>
              <a:rPr lang="en-US" dirty="0"/>
              <a:t> 1. Our highest priority is to satisfy the customer through early and continuous delivery of valuable software. You may concentrate on the project's primary goal—delivering what the customer wants, not what you planned—by cutting down on time it takes between the project documentation, reporting to your client, and then obtaining feedback.</a:t>
            </a:r>
          </a:p>
          <a:p>
            <a:r>
              <a:rPr lang="en-US" dirty="0"/>
              <a:t> 2. Welcome changing requirements, even late in development. Agile processes harness change for the customer's competitive advantage. It is time consuming to handle large and complicated work while managing project activities. Therefore, a better strategy is to break the task into manageable, sizeable chunks. In addition, it would be simpler for the team members to see possible bottlenecks and deal with delays if the clients were always kept informed. </a:t>
            </a:r>
          </a:p>
          <a:p>
            <a:r>
              <a:rPr lang="en-US" dirty="0"/>
              <a:t> 3. Deliver working software frequently, from a couple of weeks to a couple of months, with a preference for a shorter timescale. According to the Agile methodology, working software is frequently delivered in a shorter amount of time. Team members must consistently raise their performance standards as a result of this iterative process</a:t>
            </a:r>
          </a:p>
          <a:p>
            <a:r>
              <a:rPr lang="en-US" dirty="0"/>
              <a:t>. 4. Business people and developers must work together daily throughout the project. In order to ensure that the business and development sides of the project can communicate effectively and, more importantly, collaborate, a bridge between them must be built. To facilitate an intellectual exchange that both parties can agree on, make use of the same tools you would have used in managing remote teams.</a:t>
            </a:r>
          </a:p>
          <a:p>
            <a:r>
              <a:rPr lang="en-US" dirty="0"/>
              <a:t> 5. Build projects around motivated individuals. Give them the environment and support they need, and trust them to get the job done. The project manager must establish a supportive and stimulating environment where team members are free to express their ideas and make recommendations for enhancing the output of the group. This results in a massive improvement in their general performance, eventually aiding the project. </a:t>
            </a:r>
          </a:p>
          <a:p>
            <a:r>
              <a:rPr lang="en-US" dirty="0"/>
              <a:t>6. The most efficient and effective method of conveying information to and within a development team is face-to-face conversation. Efficient communication among the parties concerned is stressed strongly in the Agile manifesto. Thanks to improvements in communication technologies, it's now simpler. Instead of having a quick conference in the office, all participants can now meet via video conferencing. </a:t>
            </a:r>
          </a:p>
          <a:p>
            <a:r>
              <a:rPr lang="en-US" dirty="0"/>
              <a:t>7. Working software is the primary measure of progress. Delivering a functional product that pleases the consumer is the single determinant that can guarantee success. Before Agile, numerous success metrics decreased the quality of the finished product. </a:t>
            </a:r>
          </a:p>
          <a:p>
            <a:r>
              <a:rPr lang="en-US" dirty="0"/>
              <a:t>8. Agile processes promote sustainable development. The sponsors, developers, and users should be able to maintain a constant pace indefinitely. Burnout will occur if you work on a project for a long time. It's inevitable. Avoid placing too much of a workload on your employees. The value of your project will be affected. So, assemble the best team for the job that will work hard but refrain from overworking themselves and endangering the project's quality.</a:t>
            </a:r>
          </a:p>
          <a:p>
            <a:r>
              <a:rPr lang="en-US" dirty="0"/>
              <a:t> 9. Continuous attention to technical excellence and good design enhances agility. Any Agile team's main goal should be to provide value to the client. Therefore, a multi-skilled team that can manage all the project's technical components and offers the chance for continual improvement is crucial. </a:t>
            </a:r>
          </a:p>
          <a:p>
            <a:r>
              <a:rPr lang="en-US" dirty="0"/>
              <a:t>10. Simplicity — the art of maximizing the amount of work not done — is essential. You should avoid adding extraneous complexity to a project if you want to complete it swiftly. You can accomplish this in various ways, including by using agile tools, which eliminate busywork and offer you more significant influence over all project-related decisions.</a:t>
            </a:r>
          </a:p>
          <a:p>
            <a:r>
              <a:rPr lang="en-US" dirty="0"/>
              <a:t> 11. The best architectures, requirements, and designs emerge from self-organizing teams. Simply said, a self-organized workforce with decision-making autonomy would function better since each team member would be responsible for meeting client expectations rather than a lone project manager. </a:t>
            </a:r>
          </a:p>
          <a:p>
            <a:r>
              <a:rPr lang="en-US" dirty="0"/>
              <a:t>12. At regular intervals, the team reflects on how to become more effective, then tunes and adjusts its behavior accordingly. Agile techniques are constructed on the notion of iteration, where teams consistently enhance their game by learning from their previous wrongdoings. Project managers should inspire team meetings where everyone evaluates their work and discusses how to develop their management and technical skills</a:t>
            </a:r>
            <a:endParaRPr lang="te-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457200" y="274638"/>
            <a:ext cx="8229600" cy="258762"/>
          </a:xfrm>
        </p:spPr>
        <p:txBody>
          <a:bodyPr>
            <a:normAutofit fontScale="90000"/>
          </a:bodyPr>
          <a:lstStyle/>
          <a:p>
            <a:r>
              <a:rPr lang="en-US" sz="2400" dirty="0"/>
              <a:t>FUNDAMENTALS OF SCRUM…NOTES</a:t>
            </a:r>
          </a:p>
        </p:txBody>
      </p:sp>
      <p:sp>
        <p:nvSpPr>
          <p:cNvPr id="1048650" name="Content Placeholder 2"/>
          <p:cNvSpPr>
            <a:spLocks noGrp="1"/>
          </p:cNvSpPr>
          <p:nvPr>
            <p:ph idx="1"/>
          </p:nvPr>
        </p:nvSpPr>
        <p:spPr>
          <a:xfrm>
            <a:off x="457200" y="609600"/>
            <a:ext cx="8229600" cy="5516563"/>
          </a:xfrm>
        </p:spPr>
        <p:txBody>
          <a:bodyPr>
            <a:normAutofit fontScale="64722" lnSpcReduction="20000"/>
          </a:bodyPr>
          <a:lstStyle/>
          <a:p>
            <a:pPr>
              <a:buFont typeface="Wingdings" panose="05000000000000000000" pitchFamily="2" charset="2"/>
              <a:buChar char="Ø"/>
            </a:pPr>
            <a:r>
              <a:rPr lang="en-US" b="1" dirty="0"/>
              <a:t>The Process</a:t>
            </a:r>
          </a:p>
          <a:p>
            <a:r>
              <a:rPr lang="en-US" dirty="0"/>
              <a:t>When a customer (internal or external) comes to the team with a certain need, the final product is broken up into individual chunks. (Traditionally this has been a software need, but the process also works for any </a:t>
            </a:r>
            <a:r>
              <a:rPr lang="en-US" dirty="0">
                <a:hlinkClick r:id="rId2"/>
              </a:rPr>
              <a:t>project</a:t>
            </a:r>
            <a:r>
              <a:rPr lang="en-US" dirty="0"/>
              <a:t> that is comprised of multiple stages and pieces, such as a marketing launch.) The pieces are prioritized and tackled in a series of short bursts called sprints. Teams can determine their own sprint length, provided it’s less than 4 weeks (one to two weeks is common). At the end of each sprint, the team delivers a product increment — essentially, a version of the product that could be shipped if necessary. Transparency is a key principle in Scrum, so teams and stakeholders review the results of each sprint together. This ensures everyone's on the same page about priorities and deliverables, and any adjustments can be made right away.</a:t>
            </a:r>
          </a:p>
          <a:p>
            <a:r>
              <a:rPr lang="en-US" dirty="0"/>
              <a:t>Teams promote internal transparency through daily standups. During these brief, 15-minute meetings, everyone reports what they accomplished yesterday, what they plan to work on that day, and any current “impediments" (factors that are keeping them from working more efficiently). This visibility helps uncover problems and bring them to the forefront quickly, so the team can tackle and overcome them together.</a:t>
            </a:r>
          </a:p>
          <a:p>
            <a:pPr>
              <a:buFont typeface="Wingdings" panose="05000000000000000000" pitchFamily="2" charset="2"/>
              <a:buChar char="Ø"/>
            </a:pPr>
            <a:r>
              <a:rPr lang="en-US" b="1" dirty="0"/>
              <a:t>Who’s Who: Scrum Roles</a:t>
            </a:r>
          </a:p>
          <a:p>
            <a:r>
              <a:rPr lang="en-US" dirty="0"/>
              <a:t>There are three main roles in Scrum: the </a:t>
            </a:r>
            <a:r>
              <a:rPr lang="en-US" dirty="0">
                <a:hlinkClick r:id="rId3"/>
              </a:rPr>
              <a:t>product owner</a:t>
            </a:r>
            <a:r>
              <a:rPr lang="en-US" dirty="0"/>
              <a:t>, the </a:t>
            </a:r>
            <a:r>
              <a:rPr lang="en-US" dirty="0">
                <a:hlinkClick r:id="rId4"/>
              </a:rPr>
              <a:t>scrum master</a:t>
            </a:r>
            <a:r>
              <a:rPr lang="en-US" dirty="0"/>
              <a:t>, and the development team.</a:t>
            </a:r>
          </a:p>
          <a:p>
            <a:r>
              <a:rPr lang="en-US" b="1" dirty="0"/>
              <a:t>Product Owner: </a:t>
            </a:r>
            <a:r>
              <a:rPr lang="en-US" dirty="0"/>
              <a:t>Product owners represent the customer's interests. They decide what the team will work on next, so the team's efforts stay focused on high-priority tasks that create the most value. The </a:t>
            </a:r>
            <a:r>
              <a:rPr lang="en-US" dirty="0">
                <a:hlinkClick r:id="rId5"/>
              </a:rPr>
              <a:t>Kanban product owner</a:t>
            </a:r>
            <a:r>
              <a:rPr lang="en-US" dirty="0"/>
              <a:t> must always be available to provide input or guidance to the development team, although it's important to note that product owners are not managers — scrum teams self-organize.</a:t>
            </a:r>
          </a:p>
          <a:p>
            <a:r>
              <a:rPr lang="en-US" b="1" dirty="0"/>
              <a:t>Scrum Master:</a:t>
            </a:r>
            <a:r>
              <a:rPr lang="en-US" dirty="0"/>
              <a:t> The Scrum master's #1 goal is to help the development team be self-sufficient. Scrum masters intercept and remove barriers to team progress, and act as a buffer between the team and any outside forces that might interfere with productivity. S/he leads daily standup meetings, so while the product owner is responsible for what the team will produce, the scrum master oversees the how.</a:t>
            </a:r>
          </a:p>
          <a:p>
            <a:r>
              <a:rPr lang="en-US" b="1" dirty="0"/>
              <a:t>Development Team: </a:t>
            </a:r>
            <a:r>
              <a:rPr lang="en-US" dirty="0"/>
              <a:t>Development teams are made up of cross-functional team members, so the group has all the necessary skills to deliver the final product. The team focuses on only one project at a time; members don’t multitask or split their efforts between multiple projects. Once the product owner makes an ordered list of what needs to be done, the development team decides how much they can complete in a single sprint and plan accordingly.</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Content Placeholder 2"/>
          <p:cNvSpPr>
            <a:spLocks noGrp="1"/>
          </p:cNvSpPr>
          <p:nvPr>
            <p:ph idx="1"/>
          </p:nvPr>
        </p:nvSpPr>
        <p:spPr>
          <a:xfrm>
            <a:off x="457200" y="228600"/>
            <a:ext cx="8229600" cy="5897563"/>
          </a:xfrm>
        </p:spPr>
        <p:txBody>
          <a:bodyPr>
            <a:normAutofit fontScale="90833" lnSpcReduction="20000"/>
          </a:bodyPr>
          <a:lstStyle/>
          <a:p>
            <a:pPr>
              <a:buFont typeface="Wingdings" panose="05000000000000000000" pitchFamily="2" charset="2"/>
              <a:buChar char="Ø"/>
            </a:pPr>
            <a:r>
              <a:rPr lang="en-US" b="1" dirty="0"/>
              <a:t>Core Values</a:t>
            </a:r>
          </a:p>
          <a:p>
            <a:r>
              <a:rPr lang="en-US" dirty="0"/>
              <a:t>As an Agile framework, Scrum shares the values of the </a:t>
            </a:r>
            <a:r>
              <a:rPr lang="en-US" dirty="0">
                <a:hlinkClick r:id="rId2"/>
              </a:rPr>
              <a:t>Agile Manifesto</a:t>
            </a:r>
            <a:r>
              <a:rPr lang="en-US" dirty="0"/>
              <a:t>. But it also creates its own guidelines. These are the five golden rules in Scrum:</a:t>
            </a:r>
          </a:p>
          <a:p>
            <a:r>
              <a:rPr lang="en-US" b="1" dirty="0"/>
              <a:t>Openness: </a:t>
            </a:r>
            <a:r>
              <a:rPr lang="en-US" dirty="0"/>
              <a:t>Scrum sees collaboration as the most effective way to create the best possible product. So teamwork and transparency are essential. Rather than anxiously downplaying  problems, </a:t>
            </a:r>
            <a:r>
              <a:rPr lang="en-US" dirty="0">
                <a:hlinkClick r:id="rId3"/>
              </a:rPr>
              <a:t>Scrum team members</a:t>
            </a:r>
            <a:r>
              <a:rPr lang="en-US" dirty="0"/>
              <a:t> are open about their progress and any roadblocks they encounter.</a:t>
            </a:r>
          </a:p>
          <a:p>
            <a:r>
              <a:rPr lang="en-US" b="1" dirty="0"/>
              <a:t>Focus: </a:t>
            </a:r>
            <a:r>
              <a:rPr lang="en-US" dirty="0"/>
              <a:t>With Scrum, multitasking is out. Since productivity is key, splitting the team’s attention across multiple projects, or redirecting their efforts mid-sprint by shifting priorities, is avoided at all costs. Instead, teams concentrate on the task at hand for the highest velocity and best quality product.</a:t>
            </a:r>
          </a:p>
          <a:p>
            <a:r>
              <a:rPr lang="en-US" b="1" dirty="0"/>
              <a:t>Courage:</a:t>
            </a:r>
            <a:r>
              <a:rPr lang="en-US" dirty="0"/>
              <a:t> Teams must have the tenacity to commit to an ambitious (but attainable) amount of work for each sprint. Scrum masters must also be able to stand up to stakeholders if necessary, and the product owner must guide the development team with authority.</a:t>
            </a:r>
          </a:p>
          <a:p>
            <a:r>
              <a:rPr lang="en-US" b="1" dirty="0"/>
              <a:t>Commitment: </a:t>
            </a:r>
            <a:r>
              <a:rPr lang="en-US" dirty="0"/>
              <a:t>Each sprint is itself commitment: teams must agree on what they’re going to accomplish and stick to it. This value is reflected in each team’s unique “Definition of Done,” a list of criteria to determine whether a feature or </a:t>
            </a:r>
            <a:r>
              <a:rPr lang="en-US" dirty="0">
                <a:hlinkClick r:id="rId4"/>
              </a:rPr>
              <a:t>deliverable</a:t>
            </a:r>
            <a:r>
              <a:rPr lang="en-US" dirty="0"/>
              <a:t> is truly finished — that it’s not only fully functional, but meets the team’s standards for quality.</a:t>
            </a:r>
          </a:p>
          <a:p>
            <a:r>
              <a:rPr lang="en-US" b="1" dirty="0"/>
              <a:t>Respect: </a:t>
            </a:r>
            <a:r>
              <a:rPr lang="en-US" dirty="0"/>
              <a:t>In the service of true collaboration, roles and responsibilities are transparent. Each member of the team is respected equally, regardless of job description, seniority, or status. The development team must honor the product owner’s authority in deciding what the team works on, and the product owner needs to respect the team’s need follow whatever work process is best for them.</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Content Placeholder 2"/>
          <p:cNvSpPr>
            <a:spLocks noGrp="1"/>
          </p:cNvSpPr>
          <p:nvPr>
            <p:ph idx="1"/>
          </p:nvPr>
        </p:nvSpPr>
        <p:spPr>
          <a:xfrm>
            <a:off x="609599" y="381000"/>
            <a:ext cx="6347714" cy="5660363"/>
          </a:xfrm>
        </p:spPr>
        <p:txBody>
          <a:bodyPr>
            <a:normAutofit fontScale="70278" lnSpcReduction="20000"/>
          </a:bodyPr>
          <a:lstStyle/>
          <a:p>
            <a:r>
              <a:rPr lang="en-US" dirty="0"/>
              <a:t>We can elaborate on that by considering an iterative feature based lifecycle. This is presented in Figure 2.4. In the diagram above, the flow illustrates the following steps:</a:t>
            </a:r>
          </a:p>
          <a:p>
            <a:pPr marL="0" indent="0">
              <a:buNone/>
            </a:pPr>
            <a:r>
              <a:rPr lang="en-US" dirty="0"/>
              <a:t> 1. First identify a </a:t>
            </a:r>
            <a:r>
              <a:rPr lang="en-US" dirty="0" err="1"/>
              <a:t>prioritised</a:t>
            </a:r>
            <a:r>
              <a:rPr lang="en-US" dirty="0"/>
              <a:t> feature list. This can be done by considering the systems’ requirements. These can be produced in whatever manner is appropriate. For example, through use cases, a formal requirements specification or user stories. What is required is that they are elaborated sufficiently to allow </a:t>
            </a:r>
            <a:r>
              <a:rPr lang="en-US" dirty="0" err="1"/>
              <a:t>prioritisation</a:t>
            </a:r>
            <a:r>
              <a:rPr lang="en-US" dirty="0"/>
              <a:t> and an initial cost estimate to be associated with them. </a:t>
            </a:r>
          </a:p>
          <a:p>
            <a:pPr marL="0" indent="0">
              <a:buNone/>
            </a:pPr>
            <a:r>
              <a:rPr lang="en-US" dirty="0"/>
              <a:t>2. This initial feature list is then used to create a plan of the iterations to be undertaken. Each iteration should have one or more features associated with it and should not be too long. Each iteration should have a timebox associated with it that specifies when it starts and when it finishes. </a:t>
            </a:r>
          </a:p>
          <a:p>
            <a:pPr marL="0" indent="0">
              <a:buNone/>
            </a:pPr>
            <a:r>
              <a:rPr lang="en-US" dirty="0"/>
              <a:t>3. Before each iteration starts, the iteration should be planned in detail. This involves determining which features are still relevant for that iteration, any revised priorities and an ordering to the features. </a:t>
            </a:r>
          </a:p>
          <a:p>
            <a:pPr marL="0" indent="0">
              <a:buNone/>
            </a:pPr>
            <a:r>
              <a:rPr lang="en-US" dirty="0"/>
              <a:t>4. Once a iteration starts, each iteration is addressed in turn based on their priorities. At any one time, one or more features will be worked on depending on the size of the feature and the resources available (note that no assumption is made here about how many people will be needed to implement a feature, there could be one developer </a:t>
            </a:r>
            <a:r>
              <a:rPr lang="en-US" dirty="0" err="1"/>
              <a:t>perfeature</a:t>
            </a:r>
            <a:r>
              <a:rPr lang="en-US" dirty="0"/>
              <a:t>, two </a:t>
            </a:r>
            <a:r>
              <a:rPr lang="en-US" dirty="0" err="1"/>
              <a:t>perfeature</a:t>
            </a:r>
            <a:r>
              <a:rPr lang="en-US" dirty="0"/>
              <a:t> or variable depending upon the step within the feature that is currently being addressed). </a:t>
            </a:r>
          </a:p>
          <a:p>
            <a:pPr marL="0" indent="0">
              <a:buNone/>
            </a:pPr>
            <a:r>
              <a:rPr lang="en-US" dirty="0"/>
              <a:t>5. The iteration stops when the timebox finishes. At the end of the iteration, the current version of the software is tested to ensure it does what it should</a:t>
            </a:r>
          </a:p>
          <a:p>
            <a:pPr marL="0" indent="0">
              <a:buNone/>
            </a:pPr>
            <a:r>
              <a:rPr lang="en-US" dirty="0"/>
              <a:t> 6. If this is the final iteration, then the final version of the system is delivered (if it is not the final iteration, then the current system may still be delivered to end users for early and frequent feedback). This is possible as each feature should be useful in the eyes of the various project stakeholders in their own right.</a:t>
            </a:r>
            <a:endParaRPr lang="te-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Content Placeholder 2"/>
          <p:cNvSpPr>
            <a:spLocks noGrp="1"/>
          </p:cNvSpPr>
          <p:nvPr>
            <p:ph idx="1"/>
          </p:nvPr>
        </p:nvSpPr>
        <p:spPr>
          <a:xfrm>
            <a:off x="609598" y="228600"/>
            <a:ext cx="8305801" cy="6477000"/>
          </a:xfrm>
        </p:spPr>
        <p:txBody>
          <a:bodyPr>
            <a:normAutofit fontScale="70278" lnSpcReduction="20000"/>
          </a:bodyPr>
          <a:lstStyle/>
          <a:p>
            <a:r>
              <a:rPr lang="en-IN" b="1" dirty="0"/>
              <a:t>Tool Misconceptions</a:t>
            </a:r>
            <a:endParaRPr lang="en-US" b="1" dirty="0"/>
          </a:p>
          <a:p>
            <a:r>
              <a:rPr lang="en-US" dirty="0"/>
              <a:t>At this </a:t>
            </a:r>
            <a:r>
              <a:rPr lang="en-US" dirty="0" err="1"/>
              <a:t>point,itisworthwhile</a:t>
            </a:r>
            <a:r>
              <a:rPr lang="en-US" dirty="0"/>
              <a:t> considering </a:t>
            </a:r>
            <a:r>
              <a:rPr lang="en-US" dirty="0" err="1"/>
              <a:t>somemisconceptions</a:t>
            </a:r>
            <a:r>
              <a:rPr lang="en-US" dirty="0"/>
              <a:t> </a:t>
            </a:r>
            <a:r>
              <a:rPr lang="en-US" dirty="0" err="1"/>
              <a:t>andmyths</a:t>
            </a:r>
            <a:r>
              <a:rPr lang="en-US" dirty="0"/>
              <a:t> relating to the use of tools, modelling and UML. </a:t>
            </a:r>
          </a:p>
          <a:p>
            <a:pPr>
              <a:buAutoNum type="arabicPeriod"/>
            </a:pPr>
            <a:r>
              <a:rPr lang="en-US" dirty="0"/>
              <a:t>UML requires CASE tools. This is certainly not true – I can draw a UML diagram freehand on paper, use a simple drawing package such as Paint or indeed with a tool such as Together. It may well be true that to strictly adhere to the UML notation it is easier to use something that knows about UML (and Visio might be such a tool). It may also be true that if you want to generate code from the UML diagrams, using a CASE tool such as Rose or Together makes life easier. But it is not a pre-requisite.</a:t>
            </a:r>
          </a:p>
          <a:p>
            <a:pPr marL="0" indent="0">
              <a:buNone/>
            </a:pPr>
            <a:r>
              <a:rPr lang="en-US" dirty="0"/>
              <a:t> 2. Modelling requires the use of CASE tools. An extension of the last point is that if you are going to create models as part of your design you need a CASE tool that can manage, manipulate, cross reference, etc., your models. While these features may well be useful, they are not necessary. I can (and indeed have) used simpler tools such as Visio to perform all the modelling necessary for the design of a system. Obviously, the larger the system and the larger the amount of modelling performed, the better a CASE tool may be. </a:t>
            </a:r>
          </a:p>
          <a:p>
            <a:pPr marL="0" indent="0">
              <a:buNone/>
            </a:pPr>
            <a:r>
              <a:rPr lang="en-US" dirty="0"/>
              <a:t>3. Agile </a:t>
            </a:r>
            <a:r>
              <a:rPr lang="en-US" dirty="0" err="1"/>
              <a:t>modellers</a:t>
            </a:r>
            <a:r>
              <a:rPr lang="en-US" dirty="0"/>
              <a:t> don’t use CASE tools. This is a common misconception by those starting with Agile Modelling. This is partly due to the emphasis of Agile Modelling on using the simplest appropriate tool and if that tool is a white board or a piece of paper, use it. The key word here is appropriate. If I need to work something through with one of my colleagues, we might well use a white board or a piece of paper and not worry too much about the accuracy of the UML notation being used. If however, I am trying to describe a complex structure that will need to be referenced by a variety of developers, possibly in multiple locations, then a CASE tool might well be the most appropriate. </a:t>
            </a:r>
          </a:p>
          <a:p>
            <a:pPr marL="0" indent="0">
              <a:buNone/>
            </a:pPr>
            <a:r>
              <a:rPr lang="en-US" dirty="0"/>
              <a:t>4. UML is all you need! Some take the view that UML is all you need in terms of notation – if you can’t do it in UML (aka the design tool you are using), then it is either not relevant to an object-oriented system or not important enough to document. This is not true. There are many aspects of a software project that you may wish to document, but do not fit within the remit of a UML diagram, for example, GUI storyboarding, data modelling, etc.</a:t>
            </a:r>
          </a:p>
          <a:p>
            <a:pPr marL="0" indent="0">
              <a:buNone/>
            </a:pPr>
            <a:r>
              <a:rPr lang="en-US" dirty="0"/>
              <a:t> 5. The CASE tool is master. This is more a perception than a misconception. It is a perception because users often feel that they are battling with the CASE tool and that they have to work in the way prescribed by the CASE tool. Certainly, I know that some of the colleagues I have worked with over the years have an almost irrational hatred against one well known CASE tool because of the way it forces them to work. Some of this can be overcome with training and some by choosing a suitable tool. The important thing is that the CASE tool should not be the master but the servant. It should help you with your work and not hinder it. Thus, finding an appropriate tool (or tools) is important. For example, in one case Together proved to be particularly well suited to the </a:t>
            </a:r>
            <a:r>
              <a:rPr lang="en-US" dirty="0" err="1"/>
              <a:t>organisations</a:t>
            </a:r>
            <a:r>
              <a:rPr lang="en-US" dirty="0"/>
              <a:t> way of working and to the developers experience and background</a:t>
            </a:r>
            <a:endParaRPr lang="te-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2"/>
          <p:cNvSpPr>
            <a:spLocks noGrp="1"/>
          </p:cNvSpPr>
          <p:nvPr>
            <p:ph idx="1"/>
          </p:nvPr>
        </p:nvSpPr>
        <p:spPr>
          <a:xfrm>
            <a:off x="152400" y="152400"/>
            <a:ext cx="7848600" cy="6705600"/>
          </a:xfrm>
        </p:spPr>
        <p:txBody>
          <a:bodyPr>
            <a:normAutofit fontScale="81389" lnSpcReduction="20000"/>
          </a:bodyPr>
          <a:lstStyle/>
          <a:p>
            <a:r>
              <a:rPr lang="en-IN" sz="2400" b="1" dirty="0"/>
              <a:t>Updating Agile Models</a:t>
            </a:r>
            <a:endParaRPr lang="en-US" sz="2400" b="1" dirty="0"/>
          </a:p>
          <a:p>
            <a:r>
              <a:rPr lang="en-US" dirty="0"/>
              <a:t>Finally, we come to the question of when you should update the models you have created. The general gist of when this should be is “when it hurts not to,” that is when you actually need to. What does this mean? Take, for example, the case on a recent project I was involved with. On that project, we created models of what we would implement, these helped us to understand what was required and the structure that would be used. However, for various memory and performance reasons, it was found that the implementations had to change to try and reuse as many Java Swing components as possible and to cache any data not actually being displayed. This necessitated quite a few changes to the </a:t>
            </a:r>
            <a:r>
              <a:rPr lang="en-US" dirty="0" err="1"/>
              <a:t>behavioural</a:t>
            </a:r>
            <a:r>
              <a:rPr lang="en-US" dirty="0"/>
              <a:t> aspects of the system and some changes to the structure of the system. However, at that point we did not go back and rework the models as they had served their purpose – they had helped us to understand the requirements and how the system should be structured (in addition, they still gave a </a:t>
            </a:r>
            <a:r>
              <a:rPr lang="en-US" dirty="0" err="1"/>
              <a:t>flavour</a:t>
            </a:r>
            <a:r>
              <a:rPr lang="en-US" dirty="0"/>
              <a:t> of the 3· Agile Modelling 43 system). If those models were never needed again, reworking them would have been a waste. Some 6 months later, this aspect of the system was to be updated. It was at this point that a software engineer updated the models by reverse engineering the classes. He also worked through the code to update the </a:t>
            </a:r>
            <a:r>
              <a:rPr lang="en-US" dirty="0" err="1"/>
              <a:t>behavioural</a:t>
            </a:r>
            <a:r>
              <a:rPr lang="en-US" dirty="0"/>
              <a:t> aspects of the model. This had two effects: first, the models were updated in a timely fashion, and second, the software engineer involved gained a detailed understanding of this part of the system before he commenced further design. In addition, some models may never be required again and can be thrown away. For example, the hand-drawn models used to allow myself and a colleague to understand how two areas of the system will interact do not necessarily need to be saved for posterity. The existing models may be more than suffice. Therefore, the hand-drawn model (created to help our understanding) can be thrown away. This means that it does not need to be maintained, fully documented, recorded, reviewed, etc. This can be taken further for more formal models, created using tools such as Rose. However, I tend towards caution and tend to feel that if the model was established enough to have been created in a CASE tool, then it should at least be stored in a version control tool (such as CVS or SCCS) so that it can be retrieved if necessary at a later date (otherwise the effort used to create the model may be lost altogether!)</a:t>
            </a:r>
            <a:endParaRPr lang="te-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 descr="Lifecycle of Agile Methodology"/>
          <p:cNvPicPr>
            <a:picLocks noChangeAspect="1" noChangeArrowheads="1"/>
          </p:cNvPicPr>
          <p:nvPr/>
        </p:nvPicPr>
        <p:blipFill>
          <a:blip r:embed="rId2"/>
          <a:srcRect/>
          <a:stretch>
            <a:fillRect/>
          </a:stretch>
        </p:blipFill>
        <p:spPr bwMode="auto">
          <a:xfrm>
            <a:off x="457200" y="914400"/>
            <a:ext cx="8001000" cy="563879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Content Placeholder 2"/>
          <p:cNvSpPr>
            <a:spLocks noGrp="1"/>
          </p:cNvSpPr>
          <p:nvPr>
            <p:ph idx="1"/>
          </p:nvPr>
        </p:nvSpPr>
        <p:spPr>
          <a:xfrm>
            <a:off x="228600" y="990600"/>
            <a:ext cx="7162800" cy="4876800"/>
          </a:xfrm>
        </p:spPr>
        <p:txBody>
          <a:bodyPr>
            <a:normAutofit/>
          </a:bodyPr>
          <a:lstStyle/>
          <a:p>
            <a:pPr marL="0" indent="0" fontAlgn="base">
              <a:buNone/>
            </a:pPr>
            <a:r>
              <a:rPr lang="en-US" sz="4700" b="1" dirty="0"/>
              <a:t>  Agile vs Waterfall Methodology</a:t>
            </a:r>
          </a:p>
          <a:p>
            <a:pPr fontAlgn="base"/>
            <a:endParaRPr lang="en-US" dirty="0"/>
          </a:p>
          <a:p>
            <a:pPr algn="l" rtl="0" fontAlgn="base"/>
            <a:r>
              <a:rPr lang="en-US" dirty="0"/>
              <a:t>Agile is like a good fit for projects that need to be flexible and change a lot, such as making computer programs. </a:t>
            </a:r>
          </a:p>
          <a:p>
            <a:pPr algn="l" rtl="0" fontAlgn="base"/>
            <a:endParaRPr lang="en-US" dirty="0"/>
          </a:p>
          <a:p>
            <a:pPr algn="l" rtl="0" fontAlgn="base"/>
            <a:r>
              <a:rPr lang="en-US" dirty="0"/>
              <a:t>It works well when talking with customers and making improvements bit by bit are really important. </a:t>
            </a:r>
          </a:p>
          <a:p>
            <a:endParaRPr lang="te-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idx="1"/>
          </p:nvPr>
        </p:nvSpPr>
        <p:spPr>
          <a:xfrm>
            <a:off x="457200" y="685800"/>
            <a:ext cx="8229600" cy="5440363"/>
          </a:xfrm>
        </p:spPr>
        <p:txBody>
          <a:bodyPr/>
          <a:lstStyle/>
          <a:p>
            <a:pPr algn="l" rtl="0" fontAlgn="base"/>
            <a:endParaRPr lang="en-US" dirty="0"/>
          </a:p>
          <a:p>
            <a:pPr algn="l" rtl="0" fontAlgn="base"/>
            <a:r>
              <a:rPr lang="en-US" dirty="0"/>
              <a:t>On the other side, Waterfall is just right for projects that have </a:t>
            </a:r>
          </a:p>
          <a:p>
            <a:pPr marL="0" indent="0" algn="l" rtl="0" fontAlgn="base">
              <a:buNone/>
            </a:pPr>
            <a:r>
              <a:rPr lang="en-US" dirty="0"/>
              <a:t>     clear steps and simple, straight-ahead plans. It’s like following </a:t>
            </a:r>
          </a:p>
          <a:p>
            <a:pPr marL="0" indent="0" algn="l" rtl="0" fontAlgn="base">
              <a:buNone/>
            </a:pPr>
            <a:r>
              <a:rPr lang="en-US" dirty="0"/>
              <a:t>     a recipe step by step. </a:t>
            </a:r>
          </a:p>
          <a:p>
            <a:pPr marL="0" indent="0" algn="l" rtl="0" fontAlgn="base">
              <a:buNone/>
            </a:pPr>
            <a:endParaRPr lang="en-US" dirty="0"/>
          </a:p>
          <a:p>
            <a:pPr algn="l" rtl="0" fontAlgn="base"/>
            <a:r>
              <a:rPr lang="en-US" dirty="0"/>
              <a:t>So, if your project is all about changes and surprises, go for Agile.</a:t>
            </a:r>
          </a:p>
          <a:p>
            <a:pPr marL="0" indent="0" algn="l" rtl="0" fontAlgn="base">
              <a:buNone/>
            </a:pPr>
            <a:r>
              <a:rPr lang="en-US" dirty="0"/>
              <a:t>     But if it’s more like following a clear plan without many surprises,</a:t>
            </a:r>
          </a:p>
          <a:p>
            <a:pPr marL="0" indent="0" algn="l" rtl="0" fontAlgn="base">
              <a:buNone/>
            </a:pPr>
            <a:r>
              <a:rPr lang="en-US" dirty="0"/>
              <a:t>     Waterfall is the way to go.</a:t>
            </a:r>
          </a:p>
          <a:p>
            <a:endParaRPr lang="te-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extBox 4"/>
          <p:cNvSpPr txBox="1"/>
          <p:nvPr/>
        </p:nvSpPr>
        <p:spPr>
          <a:xfrm>
            <a:off x="304800" y="228600"/>
            <a:ext cx="6172200" cy="400110"/>
          </a:xfrm>
          <a:prstGeom prst="rect">
            <a:avLst/>
          </a:prstGeom>
          <a:noFill/>
        </p:spPr>
        <p:txBody>
          <a:bodyPr wrap="square">
            <a:spAutoFit/>
          </a:bodyPr>
          <a:lstStyle/>
          <a:p>
            <a:pPr algn="l" fontAlgn="base"/>
            <a:r>
              <a:rPr lang="fr-FR" sz="2000" b="1" i="0" dirty="0">
                <a:solidFill>
                  <a:srgbClr val="273239"/>
                </a:solidFill>
                <a:effectLst/>
                <a:highlight>
                  <a:srgbClr val="FFFFFF"/>
                </a:highlight>
                <a:latin typeface="Nunito" pitchFamily="2" charset="0"/>
              </a:rPr>
              <a:t>Agile </a:t>
            </a:r>
            <a:r>
              <a:rPr lang="fr-FR" sz="2000" b="1" i="0" dirty="0" err="1">
                <a:solidFill>
                  <a:srgbClr val="273239"/>
                </a:solidFill>
                <a:effectLst/>
                <a:highlight>
                  <a:srgbClr val="FFFFFF"/>
                </a:highlight>
                <a:latin typeface="Nunito" pitchFamily="2" charset="0"/>
              </a:rPr>
              <a:t>Methodologies</a:t>
            </a:r>
            <a:r>
              <a:rPr lang="fr-FR" sz="2000" b="1" i="0" dirty="0">
                <a:solidFill>
                  <a:srgbClr val="273239"/>
                </a:solidFill>
                <a:effectLst/>
                <a:highlight>
                  <a:srgbClr val="FFFFFF"/>
                </a:highlight>
                <a:latin typeface="Nunito" pitchFamily="2" charset="0"/>
              </a:rPr>
              <a:t> vs </a:t>
            </a:r>
            <a:r>
              <a:rPr lang="fr-FR" sz="2000" b="1" i="0" dirty="0" err="1">
                <a:solidFill>
                  <a:srgbClr val="273239"/>
                </a:solidFill>
                <a:effectLst/>
                <a:highlight>
                  <a:srgbClr val="FFFFFF"/>
                </a:highlight>
                <a:latin typeface="Nunito" pitchFamily="2" charset="0"/>
              </a:rPr>
              <a:t>Traditional</a:t>
            </a:r>
            <a:r>
              <a:rPr lang="fr-FR" sz="2000" b="1" i="0" dirty="0">
                <a:solidFill>
                  <a:srgbClr val="273239"/>
                </a:solidFill>
                <a:effectLst/>
                <a:highlight>
                  <a:srgbClr val="FFFFFF"/>
                </a:highlight>
                <a:latin typeface="Nunito" pitchFamily="2" charset="0"/>
              </a:rPr>
              <a:t> </a:t>
            </a:r>
            <a:r>
              <a:rPr lang="fr-FR" sz="2000" b="1" i="0" dirty="0" err="1">
                <a:solidFill>
                  <a:srgbClr val="273239"/>
                </a:solidFill>
                <a:effectLst/>
                <a:highlight>
                  <a:srgbClr val="FFFFFF"/>
                </a:highlight>
                <a:latin typeface="Nunito" pitchFamily="2" charset="0"/>
              </a:rPr>
              <a:t>Approaches</a:t>
            </a:r>
            <a:endParaRPr lang="fr-FR" sz="2000" b="1" i="0" dirty="0">
              <a:solidFill>
                <a:srgbClr val="273239"/>
              </a:solidFill>
              <a:effectLst/>
              <a:highlight>
                <a:srgbClr val="FFFFFF"/>
              </a:highlight>
              <a:latin typeface="Nunito" pitchFamily="2" charset="0"/>
            </a:endParaRPr>
          </a:p>
        </p:txBody>
      </p:sp>
      <p:graphicFrame>
        <p:nvGraphicFramePr>
          <p:cNvPr id="4194304" name="Table 5"/>
          <p:cNvGraphicFramePr>
            <a:graphicFrameLocks noGrp="1"/>
          </p:cNvGraphicFramePr>
          <p:nvPr/>
        </p:nvGraphicFramePr>
        <p:xfrm>
          <a:off x="304800" y="650481"/>
          <a:ext cx="8686800" cy="6226394"/>
        </p:xfrm>
        <a:graphic>
          <a:graphicData uri="http://schemas.openxmlformats.org/drawingml/2006/table">
            <a:tbl>
              <a:tblPr/>
              <a:tblGrid>
                <a:gridCol w="2895600"/>
                <a:gridCol w="2895600"/>
                <a:gridCol w="2895600"/>
              </a:tblGrid>
              <a:tr h="377915">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Parameters</a:t>
                      </a:r>
                    </a:p>
                  </a:txBody>
                  <a:tcPr marL="27329" marR="27329" marT="45548" marB="4554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Agile Methodology</a:t>
                      </a:r>
                    </a:p>
                  </a:txBody>
                  <a:tcPr marL="45548" marR="45548" marT="45548" marB="4554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Traditional Approach</a:t>
                      </a:r>
                    </a:p>
                  </a:txBody>
                  <a:tcPr marL="45548" marR="45548" marT="45548" marB="45548"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907324">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Definition</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Agile is like building a flexible and adaptable treehouse in stages.</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a:effectLst/>
                        </a:rPr>
                        <a:t>Traditional approaches are like constructing a house with a detailed blueprint.</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907324">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Chronology of operations</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Testing and development processes are performed concurrently.</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Testing is done once the development phase is completed.</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645463">
                <a:tc>
                  <a:txBody>
                    <a:bodyPr/>
                    <a:lstStyle/>
                    <a:p>
                      <a:pPr marL="0" algn="ctr" defTabSz="457200" rtl="0" eaLnBrk="1" fontAlgn="base" latinLnBrk="0" hangingPunct="1"/>
                      <a:r>
                        <a:rPr lang="en-IN" sz="2000" b="1" kern="1200" dirty="0">
                          <a:solidFill>
                            <a:schemeClr val="tx1">
                              <a:lumMod val="75000"/>
                              <a:lumOff val="25000"/>
                            </a:schemeClr>
                          </a:solidFill>
                          <a:latin typeface="+mn-lt"/>
                          <a:ea typeface="+mn-ea"/>
                          <a:cs typeface="+mn-cs"/>
                        </a:rPr>
                        <a:t>Organizational structure</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It follows iterative organizational structure.</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It follows linear organizational structure.</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907324">
                <a:tc>
                  <a:txBody>
                    <a:bodyPr/>
                    <a:lstStyle/>
                    <a:p>
                      <a:pPr algn="ctr" rtl="0" fontAlgn="base"/>
                      <a:r>
                        <a:rPr lang="en-IN" sz="2400" b="1" kern="1200" dirty="0">
                          <a:solidFill>
                            <a:schemeClr val="tx1">
                              <a:lumMod val="75000"/>
                              <a:lumOff val="25000"/>
                            </a:schemeClr>
                          </a:solidFill>
                          <a:latin typeface="+mn-lt"/>
                          <a:ea typeface="+mn-ea"/>
                          <a:cs typeface="+mn-cs"/>
                        </a:rPr>
                        <a:t>Communication</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Agile encourages face-to-face communication.</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Traditional approach encourages formal communication.</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645463">
                <a:tc>
                  <a:txBody>
                    <a:bodyPr/>
                    <a:lstStyle/>
                    <a:p>
                      <a:pPr marL="0" algn="ctr" defTabSz="457200" rtl="0" eaLnBrk="1" fontAlgn="base" latinLnBrk="0" hangingPunct="1"/>
                      <a:r>
                        <a:rPr lang="en-IN" sz="2400" b="1" kern="1200" dirty="0">
                          <a:solidFill>
                            <a:schemeClr val="tx1">
                              <a:lumMod val="75000"/>
                              <a:lumOff val="25000"/>
                            </a:schemeClr>
                          </a:solidFill>
                          <a:latin typeface="+mn-lt"/>
                          <a:ea typeface="+mn-ea"/>
                          <a:cs typeface="+mn-cs"/>
                        </a:rPr>
                        <a:t>Number of phases</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a:effectLst/>
                        </a:rPr>
                        <a:t>It consists of only three phases.</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It consists of five phases.</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645463">
                <a:tc>
                  <a:txBody>
                    <a:bodyPr/>
                    <a:lstStyle/>
                    <a:p>
                      <a:pPr marL="0" algn="ctr" defTabSz="457200" rtl="0" eaLnBrk="1" fontAlgn="base" latinLnBrk="0" hangingPunct="1"/>
                      <a:r>
                        <a:rPr lang="en-IN" sz="2400" b="1" kern="1200" dirty="0">
                          <a:solidFill>
                            <a:schemeClr val="tx1">
                              <a:lumMod val="75000"/>
                              <a:lumOff val="25000"/>
                            </a:schemeClr>
                          </a:solidFill>
                          <a:latin typeface="+mn-lt"/>
                          <a:ea typeface="+mn-ea"/>
                          <a:cs typeface="+mn-cs"/>
                        </a:rPr>
                        <a:t>Development cost</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Less using this methodology.</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More using this methodology.</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907324">
                <a:tc>
                  <a:txBody>
                    <a:bodyPr/>
                    <a:lstStyle/>
                    <a:p>
                      <a:pPr algn="ctr" rtl="0" fontAlgn="base"/>
                      <a:r>
                        <a:rPr lang="en-IN" sz="2400" b="1" kern="1200" dirty="0">
                          <a:solidFill>
                            <a:schemeClr val="tx1">
                              <a:lumMod val="75000"/>
                              <a:lumOff val="25000"/>
                            </a:schemeClr>
                          </a:solidFill>
                          <a:latin typeface="+mn-lt"/>
                          <a:ea typeface="+mn-ea"/>
                          <a:cs typeface="+mn-cs"/>
                        </a:rPr>
                        <a:t>User requirements</a:t>
                      </a:r>
                    </a:p>
                  </a:txBody>
                  <a:tcPr marL="27329" marR="27329" marT="26947" marB="2694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800" b="0" dirty="0">
                          <a:effectLst/>
                        </a:rPr>
                        <a:t>Clearly defined user requirements before coding.</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IN" sz="1800" b="0" dirty="0">
                          <a:effectLst/>
                        </a:rPr>
                        <a:t>Requires interactive user inputs.</a:t>
                      </a:r>
                    </a:p>
                  </a:txBody>
                  <a:tcPr marL="45548" marR="45548" marT="63767" marB="6376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a:xfrm>
            <a:off x="228600" y="304800"/>
            <a:ext cx="7848600" cy="6324600"/>
          </a:xfrm>
        </p:spPr>
        <p:txBody>
          <a:bodyPr>
            <a:normAutofit fontScale="95833"/>
          </a:bodyPr>
          <a:lstStyle/>
          <a:p>
            <a:r>
              <a:rPr lang="en-US" sz="2800" dirty="0"/>
              <a:t>Agile Manifesto</a:t>
            </a:r>
          </a:p>
          <a:p>
            <a:pPr lvl="1">
              <a:buFont typeface="Arial" panose="020B0604020202020204" pitchFamily="34" charset="0"/>
              <a:buChar char="•"/>
            </a:pPr>
            <a:r>
              <a:rPr lang="en-US" sz="2400" dirty="0"/>
              <a:t>The Agile Manifesto for Software Development </a:t>
            </a:r>
          </a:p>
          <a:p>
            <a:pPr marL="457200" lvl="1" indent="0">
              <a:buNone/>
            </a:pPr>
            <a:r>
              <a:rPr lang="en-US" sz="2400" dirty="0"/>
              <a:t>put forth a ground-breaking mindset on delivering</a:t>
            </a:r>
          </a:p>
          <a:p>
            <a:pPr marL="457200" lvl="1" indent="0">
              <a:buNone/>
            </a:pPr>
            <a:r>
              <a:rPr lang="en-US" sz="2400" dirty="0"/>
              <a:t>value and collaborating with customers when it </a:t>
            </a:r>
          </a:p>
          <a:p>
            <a:pPr marL="457200" lvl="1" indent="0">
              <a:buNone/>
            </a:pPr>
            <a:r>
              <a:rPr lang="en-US" sz="2400" dirty="0"/>
              <a:t>was created in 2001. </a:t>
            </a:r>
          </a:p>
          <a:p>
            <a:pPr marL="457200" lvl="1" indent="0">
              <a:buNone/>
            </a:pPr>
            <a:endParaRPr lang="en-US" sz="2400" dirty="0"/>
          </a:p>
          <a:p>
            <a:pPr lvl="1">
              <a:buFont typeface="Arial" panose="020B0604020202020204" pitchFamily="34" charset="0"/>
              <a:buChar char="•"/>
            </a:pPr>
            <a:r>
              <a:rPr lang="en-US" sz="2400" dirty="0" err="1"/>
              <a:t>Agile’s</a:t>
            </a:r>
            <a:r>
              <a:rPr lang="en-US" sz="2400" dirty="0"/>
              <a:t> four main values are: </a:t>
            </a:r>
          </a:p>
          <a:p>
            <a:pPr marL="971550" lvl="1" indent="-514350">
              <a:buAutoNum type="arabicPeriod"/>
            </a:pPr>
            <a:r>
              <a:rPr lang="en-US" sz="2400" b="1" dirty="0"/>
              <a:t>Individuals and interactions </a:t>
            </a:r>
            <a:r>
              <a:rPr lang="en-US" sz="2400" dirty="0"/>
              <a:t>over processes and tools </a:t>
            </a:r>
          </a:p>
          <a:p>
            <a:pPr marL="971550" lvl="1" indent="-514350">
              <a:buAutoNum type="arabicPeriod"/>
            </a:pPr>
            <a:r>
              <a:rPr lang="en-US" sz="2400" b="1" dirty="0"/>
              <a:t>Working software </a:t>
            </a:r>
            <a:r>
              <a:rPr lang="en-US" sz="2400" dirty="0"/>
              <a:t>over comprehensive documentation </a:t>
            </a:r>
          </a:p>
          <a:p>
            <a:pPr marL="971550" lvl="1" indent="-514350">
              <a:buAutoNum type="arabicPeriod"/>
            </a:pPr>
            <a:r>
              <a:rPr lang="en-US" sz="2400" b="1" dirty="0"/>
              <a:t>Customer collaboration </a:t>
            </a:r>
            <a:r>
              <a:rPr lang="en-US" sz="2400" dirty="0"/>
              <a:t>over contract negotiation </a:t>
            </a:r>
          </a:p>
          <a:p>
            <a:pPr marL="971550" lvl="1" indent="-514350">
              <a:buAutoNum type="arabicPeriod"/>
            </a:pPr>
            <a:r>
              <a:rPr lang="en-US" sz="2400" dirty="0"/>
              <a:t>Responding to </a:t>
            </a:r>
            <a:r>
              <a:rPr lang="en-US" sz="2400" b="1" dirty="0"/>
              <a:t>change over </a:t>
            </a:r>
            <a:r>
              <a:rPr lang="en-US" sz="2400" dirty="0"/>
              <a:t>following a plan </a:t>
            </a:r>
            <a:endParaRPr lang="te-IN" sz="24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otalTime>1</TotalTime>
  <Words>4344</Words>
  <Application>Microsoft Office PowerPoint</Application>
  <PresentationFormat>On-screen Show (4:3)</PresentationFormat>
  <Paragraphs>351</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Facet</vt:lpstr>
      <vt:lpstr>Agile Software Development</vt:lpstr>
      <vt:lpstr>PowerPoint Presentation</vt:lpstr>
      <vt:lpstr>UNIT I</vt:lpstr>
      <vt:lpstr>What Is Agile 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NOTES AND REFERENCES</vt:lpstr>
      <vt:lpstr>PowerPoint Presentation</vt:lpstr>
      <vt:lpstr>FUNDAMENTALS OF SCRUM…NOTES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MRUH</dc:creator>
  <cp:lastModifiedBy>MRUH</cp:lastModifiedBy>
  <cp:revision>5</cp:revision>
  <dcterms:created xsi:type="dcterms:W3CDTF">2006-08-15T13:00:00Z</dcterms:created>
  <dcterms:modified xsi:type="dcterms:W3CDTF">2024-08-12T06:29:42Z</dcterms:modified>
</cp:coreProperties>
</file>