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3" r:id="rId6"/>
    <p:sldId id="260" r:id="rId7"/>
    <p:sldId id="264" r:id="rId8"/>
    <p:sldId id="266" r:id="rId9"/>
    <p:sldId id="265" r:id="rId10"/>
    <p:sldId id="267" r:id="rId11"/>
    <p:sldId id="261" r:id="rId12"/>
    <p:sldId id="271" r:id="rId13"/>
    <p:sldId id="272" r:id="rId14"/>
    <p:sldId id="273" r:id="rId15"/>
    <p:sldId id="274" r:id="rId16"/>
    <p:sldId id="275" r:id="rId17"/>
    <p:sldId id="276" r:id="rId18"/>
    <p:sldId id="277" r:id="rId19"/>
    <p:sldId id="262" r:id="rId20"/>
    <p:sldId id="269" r:id="rId21"/>
    <p:sldId id="270"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27BFC73-6BC3-4DCE-A6A6-B6BC9776E4BE}" type="datetimeFigureOut">
              <a:rPr lang="en-US" smtClean="0"/>
              <a:t>9/11/2024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40EA77-51FF-42D1-A029-B844D7CD60FE}"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7BFC73-6BC3-4DCE-A6A6-B6BC9776E4B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0EA77-51FF-42D1-A029-B844D7CD60F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440EA77-51FF-42D1-A029-B844D7CD60FE}"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7BFC73-6BC3-4DCE-A6A6-B6BC9776E4B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27BFC73-6BC3-4DCE-A6A6-B6BC9776E4BE}"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440EA77-51FF-42D1-A029-B844D7CD60FE}"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27BFC73-6BC3-4DCE-A6A6-B6BC9776E4BE}" type="datetimeFigureOut">
              <a:rPr lang="en-US" smtClean="0"/>
              <a:t>9/11/2024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40EA77-51FF-42D1-A029-B844D7CD60FE}"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27BFC73-6BC3-4DCE-A6A6-B6BC9776E4BE}"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0EA77-51FF-42D1-A029-B844D7CD60FE}"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27BFC73-6BC3-4DCE-A6A6-B6BC9776E4BE}" type="datetimeFigureOut">
              <a:rPr lang="en-US" smtClean="0"/>
              <a:t>9/11/2024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440EA77-51FF-42D1-A029-B844D7CD60FE}"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27BFC73-6BC3-4DCE-A6A6-B6BC9776E4BE}"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440EA77-51FF-42D1-A029-B844D7CD60F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27BFC73-6BC3-4DCE-A6A6-B6BC9776E4BE}"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440EA77-51FF-42D1-A029-B844D7CD60F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440EA77-51FF-42D1-A029-B844D7CD60FE}"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27BFC73-6BC3-4DCE-A6A6-B6BC9776E4BE}" type="datetimeFigureOut">
              <a:rPr lang="en-US" smtClean="0"/>
              <a:t>9/11/2024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440EA77-51FF-42D1-A029-B844D7CD60FE}"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27BFC73-6BC3-4DCE-A6A6-B6BC9776E4BE}" type="datetimeFigureOut">
              <a:rPr lang="en-US" smtClean="0"/>
              <a:t>9/11/2024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27BFC73-6BC3-4DCE-A6A6-B6BC9776E4BE}" type="datetimeFigureOut">
              <a:rPr lang="en-US" smtClean="0"/>
              <a:t>9/11/2024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440EA77-51FF-42D1-A029-B844D7CD60FE}"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gilemodeling.com/essays/agileModelingXP.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2800" dirty="0"/>
              <a:t>Agile Modelling and XP</a:t>
            </a:r>
            <a:endParaRPr lang="en-US" sz="2800" dirty="0"/>
          </a:p>
        </p:txBody>
      </p:sp>
      <p:sp>
        <p:nvSpPr>
          <p:cNvPr id="2" name="Title 1"/>
          <p:cNvSpPr>
            <a:spLocks noGrp="1"/>
          </p:cNvSpPr>
          <p:nvPr>
            <p:ph type="ctrTitle"/>
          </p:nvPr>
        </p:nvSpPr>
        <p:spPr/>
        <p:txBody>
          <a:bodyPr/>
          <a:lstStyle/>
          <a:p>
            <a:r>
              <a:rPr lang="en-US" dirty="0"/>
              <a:t>Unit - III</a:t>
            </a:r>
          </a:p>
        </p:txBody>
      </p:sp>
    </p:spTree>
    <p:extLst>
      <p:ext uri="{BB962C8B-B14F-4D97-AF65-F5344CB8AC3E}">
        <p14:creationId xmlns:p14="http://schemas.microsoft.com/office/powerpoint/2010/main" val="150303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1EA3A-1EEB-A092-65DD-76B41D0788F3}"/>
              </a:ext>
            </a:extLst>
          </p:cNvPr>
          <p:cNvSpPr>
            <a:spLocks noGrp="1"/>
          </p:cNvSpPr>
          <p:nvPr>
            <p:ph type="title"/>
          </p:nvPr>
        </p:nvSpPr>
        <p:spPr/>
        <p:txBody>
          <a:bodyPr/>
          <a:lstStyle/>
          <a:p>
            <a:pPr algn="l"/>
            <a:r>
              <a:rPr lang="en-IN" dirty="0"/>
              <a:t>Common practices</a:t>
            </a:r>
            <a:endParaRPr lang="te-IN" dirty="0"/>
          </a:p>
        </p:txBody>
      </p:sp>
      <p:sp>
        <p:nvSpPr>
          <p:cNvPr id="3" name="Content Placeholder 2">
            <a:extLst>
              <a:ext uri="{FF2B5EF4-FFF2-40B4-BE49-F238E27FC236}">
                <a16:creationId xmlns:a16="http://schemas.microsoft.com/office/drawing/2014/main" xmlns="" id="{82D17022-F697-7682-E5AB-271CFEE2096C}"/>
              </a:ext>
            </a:extLst>
          </p:cNvPr>
          <p:cNvSpPr>
            <a:spLocks noGrp="1"/>
          </p:cNvSpPr>
          <p:nvPr>
            <p:ph sz="quarter" idx="1"/>
          </p:nvPr>
        </p:nvSpPr>
        <p:spPr/>
        <p:txBody>
          <a:bodyPr/>
          <a:lstStyle/>
          <a:p>
            <a:r>
              <a:rPr lang="en-US" dirty="0"/>
              <a:t>Agile Modelling also encourages modelers to work in “small increments” that is similar to XP’s practice of defining a single test, implementing what is needed for that test, before continuing with the next test.</a:t>
            </a:r>
          </a:p>
          <a:p>
            <a:endParaRPr lang="en-US" dirty="0"/>
          </a:p>
          <a:p>
            <a:r>
              <a:rPr lang="en-US" dirty="0"/>
              <a:t>Finally, one way of validating models created in Agile Modelling is to prove those models by implementing them. This is similar to requiring code to pass an individual test before continuing.</a:t>
            </a:r>
            <a:endParaRPr lang="te-IN" dirty="0"/>
          </a:p>
        </p:txBody>
      </p:sp>
    </p:spTree>
    <p:extLst>
      <p:ext uri="{BB962C8B-B14F-4D97-AF65-F5344CB8AC3E}">
        <p14:creationId xmlns:p14="http://schemas.microsoft.com/office/powerpoint/2010/main" val="377482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Modelling specific practices</a:t>
            </a:r>
            <a:endParaRPr lang="en-US" dirty="0"/>
          </a:p>
        </p:txBody>
      </p:sp>
      <p:sp>
        <p:nvSpPr>
          <p:cNvPr id="3" name="Content Placeholder 2"/>
          <p:cNvSpPr>
            <a:spLocks noGrp="1"/>
          </p:cNvSpPr>
          <p:nvPr>
            <p:ph sz="quarter" idx="1"/>
          </p:nvPr>
        </p:nvSpPr>
        <p:spPr/>
        <p:txBody>
          <a:bodyPr>
            <a:normAutofit/>
          </a:bodyPr>
          <a:lstStyle/>
          <a:p>
            <a:r>
              <a:rPr lang="en-US" dirty="0"/>
              <a:t>There are some Agile Modelling practices that may, appear to have no place within XP at all. These practices are</a:t>
            </a:r>
          </a:p>
          <a:p>
            <a:endParaRPr lang="en-US" dirty="0"/>
          </a:p>
          <a:p>
            <a:pPr lvl="1"/>
            <a:r>
              <a:rPr lang="en-US" dirty="0"/>
              <a:t>Model with a purpose</a:t>
            </a:r>
          </a:p>
          <a:p>
            <a:pPr lvl="1"/>
            <a:r>
              <a:rPr lang="en-US" dirty="0"/>
              <a:t>Using multiple models </a:t>
            </a:r>
          </a:p>
          <a:p>
            <a:pPr lvl="1"/>
            <a:r>
              <a:rPr lang="en-US" dirty="0"/>
              <a:t>Know your models.</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14832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Modelling specific practices</a:t>
            </a:r>
            <a:endParaRPr lang="en-US" dirty="0"/>
          </a:p>
        </p:txBody>
      </p:sp>
      <p:sp>
        <p:nvSpPr>
          <p:cNvPr id="3" name="Content Placeholder 2"/>
          <p:cNvSpPr>
            <a:spLocks noGrp="1"/>
          </p:cNvSpPr>
          <p:nvPr>
            <p:ph sz="quarter" idx="1"/>
          </p:nvPr>
        </p:nvSpPr>
        <p:spPr/>
        <p:txBody>
          <a:bodyPr>
            <a:normAutofit/>
          </a:bodyPr>
          <a:lstStyle/>
          <a:p>
            <a:r>
              <a:rPr lang="en-US" dirty="0"/>
              <a:t>Model with a Purpose – </a:t>
            </a:r>
          </a:p>
          <a:p>
            <a:pPr lvl="1"/>
            <a:r>
              <a:rPr lang="en-US" dirty="0"/>
              <a:t>Model to understand the software – </a:t>
            </a:r>
          </a:p>
          <a:p>
            <a:pPr lvl="2"/>
            <a:r>
              <a:rPr lang="en-US" dirty="0"/>
              <a:t>This is relevant because, before you refactor or extend your code you must understand it.</a:t>
            </a:r>
          </a:p>
          <a:p>
            <a:pPr lvl="2"/>
            <a:r>
              <a:rPr lang="en-US" dirty="0"/>
              <a:t>It may require reviewing how the instances of the classes are created, interacted and are discarded.</a:t>
            </a:r>
          </a:p>
          <a:p>
            <a:pPr lvl="2"/>
            <a:r>
              <a:rPr lang="en-US" dirty="0"/>
              <a:t>It is easier to use diagrams and pictures than by purely examining the source code.</a:t>
            </a:r>
          </a:p>
          <a:p>
            <a:pPr lvl="2"/>
            <a:r>
              <a:rPr lang="en-US" dirty="0"/>
              <a:t>For example, when looking at part of the implementation of the tool developed by a colleague, I need to become familiar with the structure of the main tool.</a:t>
            </a:r>
          </a:p>
          <a:p>
            <a:pPr lvl="2"/>
            <a:r>
              <a:rPr lang="en-US" dirty="0"/>
              <a:t>Not all the time but in some cases we need to take help of software to find out the structure of the code.</a:t>
            </a:r>
          </a:p>
          <a:p>
            <a:pPr lvl="2"/>
            <a:endParaRPr lang="en-US" dirty="0"/>
          </a:p>
          <a:p>
            <a:endParaRPr lang="en-US" dirty="0"/>
          </a:p>
        </p:txBody>
      </p:sp>
    </p:spTree>
    <p:extLst>
      <p:ext uri="{BB962C8B-B14F-4D97-AF65-F5344CB8AC3E}">
        <p14:creationId xmlns:p14="http://schemas.microsoft.com/office/powerpoint/2010/main" val="129643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Modelling specific practices</a:t>
            </a:r>
            <a:endParaRPr lang="en-US" dirty="0"/>
          </a:p>
        </p:txBody>
      </p:sp>
      <p:sp>
        <p:nvSpPr>
          <p:cNvPr id="3" name="Content Placeholder 2"/>
          <p:cNvSpPr>
            <a:spLocks noGrp="1"/>
          </p:cNvSpPr>
          <p:nvPr>
            <p:ph sz="quarter" idx="1"/>
          </p:nvPr>
        </p:nvSpPr>
        <p:spPr/>
        <p:txBody>
          <a:bodyPr>
            <a:normAutofit fontScale="85000" lnSpcReduction="10000"/>
          </a:bodyPr>
          <a:lstStyle/>
          <a:p>
            <a:pPr marL="274320" lvl="2" indent="0">
              <a:buClr>
                <a:schemeClr val="accent1"/>
              </a:buClr>
              <a:buSzPct val="85000"/>
              <a:buNone/>
            </a:pPr>
            <a:endParaRPr lang="en-US" dirty="0"/>
          </a:p>
          <a:p>
            <a:pPr lvl="1"/>
            <a:r>
              <a:rPr lang="en-US" dirty="0"/>
              <a:t>Model to communicate</a:t>
            </a:r>
          </a:p>
          <a:p>
            <a:pPr lvl="2"/>
            <a:r>
              <a:rPr lang="en-US" dirty="0"/>
              <a:t>Source code is the end result that we all are trying to produce, However, it is not the best way to explain your ideas to one or more other people</a:t>
            </a:r>
          </a:p>
          <a:p>
            <a:pPr lvl="2"/>
            <a:r>
              <a:rPr lang="en-US" dirty="0"/>
              <a:t>Within XP, if a new piece of code is to be implemented, a programmer may call a quick “stand-up” meeting to run through their ideas with their pair-programming partner</a:t>
            </a:r>
          </a:p>
          <a:p>
            <a:pPr lvl="2"/>
            <a:r>
              <a:rPr lang="en-US" dirty="0"/>
              <a:t>At such a meeting, models may well be the best form of communication. Of course, this does not necessarily imply the use of a modelling tool. It may involve white boards, post-it notes, index cards, etc. </a:t>
            </a:r>
            <a:r>
              <a:rPr lang="en-US"/>
              <a:t>But then, that is exactly what Agile Modelling encourages you to use</a:t>
            </a:r>
            <a:endParaRPr lang="en-US" dirty="0"/>
          </a:p>
          <a:p>
            <a:pPr lvl="2"/>
            <a:endParaRPr lang="en-US" dirty="0"/>
          </a:p>
          <a:p>
            <a:pPr marL="274320" lvl="2" indent="0">
              <a:buClr>
                <a:schemeClr val="accent1"/>
              </a:buClr>
              <a:buSzPct val="85000"/>
              <a:buNone/>
            </a:pPr>
            <a:endParaRPr lang="en-US" dirty="0"/>
          </a:p>
          <a:p>
            <a:pPr marL="274320" lvl="2" indent="-274320">
              <a:buClr>
                <a:schemeClr val="accent1"/>
              </a:buClr>
              <a:buSzPct val="85000"/>
              <a:buFont typeface="Wingdings 2"/>
              <a:buChar char=""/>
            </a:pPr>
            <a:r>
              <a:rPr lang="en-US" dirty="0"/>
              <a:t>The key to both of these issues: “Model to understand” and “Model to communicate,” is the need for a “valid purpose.” Stating that XP does not explicitly include modelling is not a valid reason for not to do modelling. Even in XP, there can be “valid reasons” to model</a:t>
            </a:r>
          </a:p>
          <a:p>
            <a:pPr marL="617220" lvl="2" indent="-342900">
              <a:buClr>
                <a:schemeClr val="accent1"/>
              </a:buClr>
              <a:buSzPct val="8500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196377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Modelling specific practices</a:t>
            </a:r>
            <a:endParaRPr lang="en-US" dirty="0"/>
          </a:p>
        </p:txBody>
      </p:sp>
      <p:sp>
        <p:nvSpPr>
          <p:cNvPr id="3" name="Content Placeholder 2"/>
          <p:cNvSpPr>
            <a:spLocks noGrp="1"/>
          </p:cNvSpPr>
          <p:nvPr>
            <p:ph sz="quarter" idx="1"/>
          </p:nvPr>
        </p:nvSpPr>
        <p:spPr/>
        <p:txBody>
          <a:bodyPr/>
          <a:lstStyle/>
          <a:p>
            <a:pPr marL="274320" lvl="1">
              <a:buClr>
                <a:schemeClr val="accent1"/>
              </a:buClr>
              <a:buSzPct val="85000"/>
              <a:buFont typeface="Wingdings 2"/>
              <a:buChar char=""/>
            </a:pPr>
            <a:r>
              <a:rPr lang="en-US" sz="2700" dirty="0">
                <a:solidFill>
                  <a:schemeClr val="tx1"/>
                </a:solidFill>
              </a:rPr>
              <a:t>Using multiple models </a:t>
            </a:r>
          </a:p>
          <a:p>
            <a:pPr marL="777240" lvl="2" indent="-457200">
              <a:buClr>
                <a:schemeClr val="accent1"/>
              </a:buClr>
              <a:buSzPct val="85000"/>
              <a:buFont typeface="Courier New" panose="02070309020205020404" pitchFamily="49" charset="0"/>
              <a:buChar char="o"/>
            </a:pPr>
            <a:r>
              <a:rPr lang="en-US" sz="2400" dirty="0"/>
              <a:t>If you wish to fully understand your application, then you may well need to consider a class diagram (for the system structure), a sequence diagram (for its behavior), a data diagram (for the database representation), etc. </a:t>
            </a:r>
          </a:p>
          <a:p>
            <a:pPr marL="777240" lvl="2" indent="-457200">
              <a:buClr>
                <a:schemeClr val="accent1"/>
              </a:buClr>
              <a:buSzPct val="85000"/>
              <a:buFont typeface="Courier New" panose="02070309020205020404" pitchFamily="49" charset="0"/>
              <a:buChar char="o"/>
            </a:pPr>
            <a:r>
              <a:rPr lang="en-US" sz="2400" dirty="0"/>
              <a:t>This is still as true for XP as it is for Agile Modelling! You should then switch between the different models as and when required</a:t>
            </a:r>
            <a:endParaRPr lang="en-US" sz="2400" dirty="0">
              <a:solidFill>
                <a:schemeClr val="tx1"/>
              </a:solidFill>
            </a:endParaRPr>
          </a:p>
          <a:p>
            <a:endParaRPr lang="en-US" dirty="0"/>
          </a:p>
        </p:txBody>
      </p:sp>
    </p:spTree>
    <p:extLst>
      <p:ext uri="{BB962C8B-B14F-4D97-AF65-F5344CB8AC3E}">
        <p14:creationId xmlns:p14="http://schemas.microsoft.com/office/powerpoint/2010/main" val="4217546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Modelling specific practices</a:t>
            </a:r>
            <a:endParaRPr lang="en-US" dirty="0"/>
          </a:p>
        </p:txBody>
      </p:sp>
      <p:sp>
        <p:nvSpPr>
          <p:cNvPr id="3" name="Content Placeholder 2"/>
          <p:cNvSpPr>
            <a:spLocks noGrp="1"/>
          </p:cNvSpPr>
          <p:nvPr>
            <p:ph sz="quarter" idx="1"/>
          </p:nvPr>
        </p:nvSpPr>
        <p:spPr/>
        <p:txBody>
          <a:bodyPr>
            <a:noAutofit/>
          </a:bodyPr>
          <a:lstStyle/>
          <a:p>
            <a:r>
              <a:rPr lang="en-US" dirty="0"/>
              <a:t>Know </a:t>
            </a:r>
            <a:r>
              <a:rPr lang="en-US"/>
              <a:t>your models</a:t>
            </a:r>
          </a:p>
          <a:p>
            <a:pPr marL="0" indent="0">
              <a:buNone/>
            </a:pPr>
            <a:endParaRPr lang="en-US" dirty="0"/>
          </a:p>
          <a:p>
            <a:pPr lvl="1">
              <a:buClr>
                <a:schemeClr val="accent1"/>
              </a:buClr>
              <a:buSzPct val="85000"/>
            </a:pPr>
            <a:r>
              <a:rPr lang="en-US" sz="2000" dirty="0">
                <a:solidFill>
                  <a:schemeClr val="tx1"/>
                </a:solidFill>
              </a:rPr>
              <a:t>Whether you are an Agile modeler or an XP developer you need to know the tools available to you. </a:t>
            </a:r>
          </a:p>
          <a:p>
            <a:pPr lvl="1">
              <a:buClr>
                <a:schemeClr val="accent1"/>
              </a:buClr>
              <a:buSzPct val="85000"/>
            </a:pPr>
            <a:r>
              <a:rPr lang="en-US" sz="2000" dirty="0">
                <a:solidFill>
                  <a:schemeClr val="tx1"/>
                </a:solidFill>
              </a:rPr>
              <a:t>Even for those working on an XP project, modelling is relevant (as has already been said). Thus, XP developers need to understand the models available to them just as much as an Agile modeler should.</a:t>
            </a:r>
          </a:p>
          <a:p>
            <a:pPr lvl="1">
              <a:buClr>
                <a:schemeClr val="accent1"/>
              </a:buClr>
              <a:buSzPct val="85000"/>
            </a:pPr>
            <a:r>
              <a:rPr lang="en-US" sz="2000" dirty="0">
                <a:solidFill>
                  <a:schemeClr val="tx1"/>
                </a:solidFill>
              </a:rPr>
              <a:t>That is, they should understand the strengths and weaknesses of different types of models. </a:t>
            </a:r>
          </a:p>
          <a:p>
            <a:pPr lvl="1">
              <a:buClr>
                <a:schemeClr val="accent1"/>
              </a:buClr>
              <a:buSzPct val="85000"/>
            </a:pPr>
            <a:r>
              <a:rPr lang="en-US" sz="2000" dirty="0">
                <a:solidFill>
                  <a:schemeClr val="tx1"/>
                </a:solidFill>
              </a:rPr>
              <a:t>This will help them to keep models as simple as possible, as well as helps to apply appropriate models which will help them to understand the systems under consideration.</a:t>
            </a:r>
          </a:p>
        </p:txBody>
      </p:sp>
    </p:spTree>
    <p:extLst>
      <p:ext uri="{BB962C8B-B14F-4D97-AF65-F5344CB8AC3E}">
        <p14:creationId xmlns:p14="http://schemas.microsoft.com/office/powerpoint/2010/main" val="185689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XP objections to agile modelling</a:t>
            </a:r>
            <a:endParaRPr lang="en-US"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pPr marL="0" indent="0">
              <a:buNone/>
            </a:pPr>
            <a:r>
              <a:rPr lang="en-US" sz="2000" dirty="0"/>
              <a:t>Arguments raised by XP practitioners against Agile Modelling include</a:t>
            </a:r>
          </a:p>
          <a:p>
            <a:pPr marL="0" indent="0">
              <a:buNone/>
            </a:pPr>
            <a:endParaRPr lang="en-US" sz="2000" dirty="0"/>
          </a:p>
          <a:p>
            <a:r>
              <a:rPr lang="en-US" sz="2000" b="1" dirty="0"/>
              <a:t>Modelling is all about big up-front design </a:t>
            </a:r>
            <a:r>
              <a:rPr lang="en-US" sz="2000" dirty="0"/>
              <a:t>Agile Modelling clearly does not promote this. This is illustrated by the Agile Modelling practices such as “Model in Small Increments” and “Prove it with Code.” </a:t>
            </a:r>
          </a:p>
          <a:p>
            <a:endParaRPr lang="en-US" sz="2000" dirty="0"/>
          </a:p>
          <a:p>
            <a:r>
              <a:rPr lang="en-US" sz="2000" b="1" dirty="0"/>
              <a:t>All models are permanent documents </a:t>
            </a:r>
            <a:r>
              <a:rPr lang="en-US" sz="2000" dirty="0"/>
              <a:t>that must be updated when any changes are made. This is clearly not what Agile Modelling says. For example, the practices “Discard temporary models,” “Use the simplest tools” and "Update only when it hurts” contradict this view.</a:t>
            </a:r>
          </a:p>
          <a:p>
            <a:endParaRPr lang="en-US" sz="2000" dirty="0"/>
          </a:p>
          <a:p>
            <a:r>
              <a:rPr lang="en-US" sz="2000" b="1" dirty="0"/>
              <a:t>You need to use a complex modelling tool</a:t>
            </a:r>
            <a:r>
              <a:rPr lang="en-US" sz="2000" dirty="0"/>
              <a:t>, such as Rational Rose to carry out any modelling activity. However, as Agile Modelling explicitly debunks that myth, stating you should use whatever modelling medium is appropriate, which may include modelling tools such as Rational Rose, but also white boards, index cards, </a:t>
            </a:r>
            <a:r>
              <a:rPr lang="en-US" sz="2000" dirty="0" err="1"/>
              <a:t>post-it</a:t>
            </a:r>
            <a:r>
              <a:rPr lang="en-US" sz="2000" dirty="0"/>
              <a:t> notes, etc.</a:t>
            </a:r>
          </a:p>
        </p:txBody>
      </p:sp>
    </p:spTree>
    <p:extLst>
      <p:ext uri="{BB962C8B-B14F-4D97-AF65-F5344CB8AC3E}">
        <p14:creationId xmlns:p14="http://schemas.microsoft.com/office/powerpoint/2010/main" val="378924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7B3D83-7F11-4557-14F8-3AC091BC8B8F}"/>
              </a:ext>
            </a:extLst>
          </p:cNvPr>
          <p:cNvSpPr>
            <a:spLocks noGrp="1"/>
          </p:cNvSpPr>
          <p:nvPr>
            <p:ph type="title"/>
          </p:nvPr>
        </p:nvSpPr>
        <p:spPr/>
        <p:txBody>
          <a:bodyPr/>
          <a:lstStyle/>
          <a:p>
            <a:pPr algn="l"/>
            <a:r>
              <a:rPr lang="en-IN" dirty="0"/>
              <a:t>XP objections to agile modelling</a:t>
            </a:r>
            <a:endParaRPr lang="te-IN" dirty="0"/>
          </a:p>
        </p:txBody>
      </p:sp>
      <p:sp>
        <p:nvSpPr>
          <p:cNvPr id="3" name="Content Placeholder 2">
            <a:extLst>
              <a:ext uri="{FF2B5EF4-FFF2-40B4-BE49-F238E27FC236}">
                <a16:creationId xmlns:a16="http://schemas.microsoft.com/office/drawing/2014/main" xmlns="" id="{96E104F5-CD23-8BEF-929E-7323D37D9939}"/>
              </a:ext>
            </a:extLst>
          </p:cNvPr>
          <p:cNvSpPr>
            <a:spLocks noGrp="1"/>
          </p:cNvSpPr>
          <p:nvPr>
            <p:ph sz="quarter" idx="1"/>
          </p:nvPr>
        </p:nvSpPr>
        <p:spPr/>
        <p:txBody>
          <a:bodyPr>
            <a:normAutofit fontScale="92500"/>
          </a:bodyPr>
          <a:lstStyle/>
          <a:p>
            <a:pPr algn="just"/>
            <a:r>
              <a:rPr lang="en-US" sz="2000" b="1" dirty="0"/>
              <a:t>You need to know, and use, UML to create models</a:t>
            </a:r>
            <a:r>
              <a:rPr lang="en-US" sz="2000" dirty="0"/>
              <a:t>. Agile Modelling does say that you should know how to apply whatever representation you are using in your models and that UML is one example of this. But it does not mandate any particular type of representation and indeed Agile modelers know that something like UML does not cover all the modelling situations you might want. In addition, an Agile modeler will not worry about creating a precise and complete UML diagram. Instead, they will focus on the audience of what they are creating and make sure that it is comprehensible to that audience.</a:t>
            </a:r>
          </a:p>
          <a:p>
            <a:pPr algn="just"/>
            <a:endParaRPr lang="en-US" sz="2000" dirty="0"/>
          </a:p>
          <a:p>
            <a:pPr algn="just"/>
            <a:r>
              <a:rPr lang="en-IN" sz="2100" b="1" dirty="0"/>
              <a:t>XP does not encourage modelling</a:t>
            </a:r>
            <a:r>
              <a:rPr lang="en-IN" sz="2100" dirty="0"/>
              <a:t>. Actually this is wrong. XP does promote the creation and use of models. The use of index cards for </a:t>
            </a:r>
            <a:r>
              <a:rPr lang="en-IN" sz="2100" dirty="0" smtClean="0"/>
              <a:t>users </a:t>
            </a:r>
            <a:r>
              <a:rPr lang="en-IN" sz="2100" dirty="0" err="1" smtClean="0"/>
              <a:t>tories</a:t>
            </a:r>
            <a:r>
              <a:rPr lang="en-IN" sz="2100" dirty="0" smtClean="0"/>
              <a:t> </a:t>
            </a:r>
            <a:r>
              <a:rPr lang="en-IN" sz="2100" dirty="0"/>
              <a:t>and classes is a form of modelling. XP practitioners will also often draw diagrams on white boards while trying to consider how to address a problem of refactor code, etc. These are again forms of models. </a:t>
            </a:r>
          </a:p>
        </p:txBody>
      </p:sp>
    </p:spTree>
    <p:extLst>
      <p:ext uri="{BB962C8B-B14F-4D97-AF65-F5344CB8AC3E}">
        <p14:creationId xmlns:p14="http://schemas.microsoft.com/office/powerpoint/2010/main" val="3638155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2C535-E15E-C9C5-4A42-E920DEDD83AE}"/>
              </a:ext>
            </a:extLst>
          </p:cNvPr>
          <p:cNvSpPr>
            <a:spLocks noGrp="1"/>
          </p:cNvSpPr>
          <p:nvPr>
            <p:ph type="title"/>
          </p:nvPr>
        </p:nvSpPr>
        <p:spPr/>
        <p:txBody>
          <a:bodyPr/>
          <a:lstStyle/>
          <a:p>
            <a:pPr algn="l"/>
            <a:r>
              <a:rPr lang="en-IN" dirty="0"/>
              <a:t>XP objections to agile modelling</a:t>
            </a:r>
            <a:endParaRPr lang="te-IN" dirty="0"/>
          </a:p>
        </p:txBody>
      </p:sp>
      <p:sp>
        <p:nvSpPr>
          <p:cNvPr id="3" name="Content Placeholder 2">
            <a:extLst>
              <a:ext uri="{FF2B5EF4-FFF2-40B4-BE49-F238E27FC236}">
                <a16:creationId xmlns:a16="http://schemas.microsoft.com/office/drawing/2014/main" xmlns="" id="{CC6EC396-4CBC-24EC-4BCA-43809BF9FE61}"/>
              </a:ext>
            </a:extLst>
          </p:cNvPr>
          <p:cNvSpPr>
            <a:spLocks noGrp="1"/>
          </p:cNvSpPr>
          <p:nvPr>
            <p:ph sz="quarter" idx="1"/>
          </p:nvPr>
        </p:nvSpPr>
        <p:spPr/>
        <p:txBody>
          <a:bodyPr>
            <a:normAutofit fontScale="85000" lnSpcReduction="10000"/>
          </a:bodyPr>
          <a:lstStyle/>
          <a:p>
            <a:pPr algn="just"/>
            <a:endParaRPr lang="en-IN" sz="2800" dirty="0"/>
          </a:p>
          <a:p>
            <a:pPr algn="just"/>
            <a:r>
              <a:rPr lang="en-IN" sz="2800" b="1" dirty="0"/>
              <a:t>XP does not create any documentation </a:t>
            </a:r>
            <a:r>
              <a:rPr lang="en-IN" sz="2800" dirty="0"/>
              <a:t>and models are a form of unnecessary documentation. XP promotes code as the core form of documentation for a system as only code is in sync with code. However, documentation needs to be appropriate for the reader of that documentation. Source code may be a good source of reference for programmers, but it is unlikely to be appropriate for end users, non-programmers, support personnel, etc. In some cases, models may be a very useful form of documentation for some of these audiences. For example, a UML deployment diagram may be very useful for understanding  </a:t>
            </a:r>
          </a:p>
          <a:p>
            <a:pPr marL="0" indent="0" algn="just">
              <a:buNone/>
            </a:pPr>
            <a:r>
              <a:rPr lang="en-IN" sz="2800" dirty="0"/>
              <a:t>    how the system will be installed over a network.</a:t>
            </a:r>
            <a:endParaRPr lang="te-IN" sz="2800" dirty="0"/>
          </a:p>
          <a:p>
            <a:endParaRPr lang="te-IN" dirty="0"/>
          </a:p>
        </p:txBody>
      </p:sp>
    </p:spTree>
    <p:extLst>
      <p:ext uri="{BB962C8B-B14F-4D97-AF65-F5344CB8AC3E}">
        <p14:creationId xmlns:p14="http://schemas.microsoft.com/office/powerpoint/2010/main" val="813464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XP objections to agile modelling</a:t>
            </a:r>
            <a:endParaRPr lang="en-US" dirty="0"/>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356538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a:t>Introduction</a:t>
            </a:r>
          </a:p>
          <a:p>
            <a:r>
              <a:rPr lang="en-IN" dirty="0"/>
              <a:t>The fit</a:t>
            </a:r>
          </a:p>
          <a:p>
            <a:r>
              <a:rPr lang="en-IN" dirty="0"/>
              <a:t>Common practices</a:t>
            </a:r>
          </a:p>
          <a:p>
            <a:r>
              <a:rPr lang="en-IN" dirty="0"/>
              <a:t>Modelling specific practices</a:t>
            </a:r>
          </a:p>
          <a:p>
            <a:r>
              <a:rPr lang="en-IN" dirty="0"/>
              <a:t>XP objections to agile modelling</a:t>
            </a:r>
          </a:p>
          <a:p>
            <a:r>
              <a:rPr lang="en-IN" dirty="0"/>
              <a:t>Agile modelling and planning XP projects</a:t>
            </a:r>
          </a:p>
          <a:p>
            <a:r>
              <a:rPr lang="en-IN" dirty="0"/>
              <a:t> XP implementation phase. </a:t>
            </a:r>
          </a:p>
          <a:p>
            <a:endParaRPr lang="en-US" dirty="0"/>
          </a:p>
        </p:txBody>
      </p:sp>
    </p:spTree>
    <p:extLst>
      <p:ext uri="{BB962C8B-B14F-4D97-AF65-F5344CB8AC3E}">
        <p14:creationId xmlns:p14="http://schemas.microsoft.com/office/powerpoint/2010/main" val="1799058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C80DEC-7C16-6957-235B-469B62312A26}"/>
              </a:ext>
            </a:extLst>
          </p:cNvPr>
          <p:cNvSpPr>
            <a:spLocks noGrp="1"/>
          </p:cNvSpPr>
          <p:nvPr>
            <p:ph type="title"/>
          </p:nvPr>
        </p:nvSpPr>
        <p:spPr/>
        <p:txBody>
          <a:bodyPr>
            <a:normAutofit/>
          </a:bodyPr>
          <a:lstStyle/>
          <a:p>
            <a:pPr algn="l"/>
            <a:r>
              <a:rPr lang="en-IN" dirty="0"/>
              <a:t>Agile modelling and planning XP projects</a:t>
            </a:r>
            <a:endParaRPr lang="te-IN" dirty="0"/>
          </a:p>
        </p:txBody>
      </p:sp>
      <p:sp>
        <p:nvSpPr>
          <p:cNvPr id="3" name="Content Placeholder 2">
            <a:extLst>
              <a:ext uri="{FF2B5EF4-FFF2-40B4-BE49-F238E27FC236}">
                <a16:creationId xmlns:a16="http://schemas.microsoft.com/office/drawing/2014/main" xmlns="" id="{6A72D4D1-C48A-D53D-3256-56E5DF4D68D0}"/>
              </a:ext>
            </a:extLst>
          </p:cNvPr>
          <p:cNvSpPr>
            <a:spLocks noGrp="1"/>
          </p:cNvSpPr>
          <p:nvPr>
            <p:ph sz="quarter" idx="1"/>
          </p:nvPr>
        </p:nvSpPr>
        <p:spPr/>
        <p:txBody>
          <a:bodyPr/>
          <a:lstStyle/>
          <a:p>
            <a:endParaRPr lang="te-IN"/>
          </a:p>
        </p:txBody>
      </p:sp>
    </p:spTree>
    <p:extLst>
      <p:ext uri="{BB962C8B-B14F-4D97-AF65-F5344CB8AC3E}">
        <p14:creationId xmlns:p14="http://schemas.microsoft.com/office/powerpoint/2010/main" val="1002508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24C5F5-7C22-5B3E-9463-5940836DACF1}"/>
              </a:ext>
            </a:extLst>
          </p:cNvPr>
          <p:cNvSpPr>
            <a:spLocks noGrp="1"/>
          </p:cNvSpPr>
          <p:nvPr>
            <p:ph type="title"/>
          </p:nvPr>
        </p:nvSpPr>
        <p:spPr/>
        <p:txBody>
          <a:bodyPr/>
          <a:lstStyle/>
          <a:p>
            <a:pPr algn="l"/>
            <a:r>
              <a:rPr lang="en-IN" dirty="0"/>
              <a:t>XP implementation phase</a:t>
            </a:r>
            <a:endParaRPr lang="te-IN" dirty="0"/>
          </a:p>
        </p:txBody>
      </p:sp>
      <p:sp>
        <p:nvSpPr>
          <p:cNvPr id="3" name="Content Placeholder 2">
            <a:extLst>
              <a:ext uri="{FF2B5EF4-FFF2-40B4-BE49-F238E27FC236}">
                <a16:creationId xmlns:a16="http://schemas.microsoft.com/office/drawing/2014/main" xmlns="" id="{CBCAC32A-F118-7B4C-7D0E-43EA6843BA88}"/>
              </a:ext>
            </a:extLst>
          </p:cNvPr>
          <p:cNvSpPr>
            <a:spLocks noGrp="1"/>
          </p:cNvSpPr>
          <p:nvPr>
            <p:ph sz="quarter" idx="1"/>
          </p:nvPr>
        </p:nvSpPr>
        <p:spPr/>
        <p:txBody>
          <a:bodyPr/>
          <a:lstStyle/>
          <a:p>
            <a:endParaRPr lang="te-IN"/>
          </a:p>
        </p:txBody>
      </p:sp>
    </p:spTree>
    <p:extLst>
      <p:ext uri="{BB962C8B-B14F-4D97-AF65-F5344CB8AC3E}">
        <p14:creationId xmlns:p14="http://schemas.microsoft.com/office/powerpoint/2010/main" val="399376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DC569-7041-CEF9-FEB8-381118DBD508}"/>
              </a:ext>
            </a:extLst>
          </p:cNvPr>
          <p:cNvSpPr>
            <a:spLocks noGrp="1"/>
          </p:cNvSpPr>
          <p:nvPr>
            <p:ph type="title"/>
          </p:nvPr>
        </p:nvSpPr>
        <p:spPr/>
        <p:txBody>
          <a:bodyPr/>
          <a:lstStyle/>
          <a:p>
            <a:endParaRPr lang="te-IN"/>
          </a:p>
        </p:txBody>
      </p:sp>
      <p:sp>
        <p:nvSpPr>
          <p:cNvPr id="3" name="Content Placeholder 2">
            <a:extLst>
              <a:ext uri="{FF2B5EF4-FFF2-40B4-BE49-F238E27FC236}">
                <a16:creationId xmlns:a16="http://schemas.microsoft.com/office/drawing/2014/main" xmlns="" id="{8BAF8EE4-72AF-C22D-DF7C-6D85DCBC8FED}"/>
              </a:ext>
            </a:extLst>
          </p:cNvPr>
          <p:cNvSpPr>
            <a:spLocks noGrp="1"/>
          </p:cNvSpPr>
          <p:nvPr>
            <p:ph sz="quarter" idx="1"/>
          </p:nvPr>
        </p:nvSpPr>
        <p:spPr/>
        <p:txBody>
          <a:bodyPr/>
          <a:lstStyle/>
          <a:p>
            <a:r>
              <a:rPr lang="en-US" dirty="0"/>
              <a:t>Explain Common practices between Agile Modelling and </a:t>
            </a:r>
            <a:r>
              <a:rPr lang="en-US" dirty="0" err="1"/>
              <a:t>eXtreme</a:t>
            </a:r>
            <a:r>
              <a:rPr lang="en-US" dirty="0"/>
              <a:t> Programming (XP).</a:t>
            </a:r>
          </a:p>
          <a:p>
            <a:endParaRPr lang="en-US" dirty="0"/>
          </a:p>
          <a:p>
            <a:r>
              <a:rPr lang="en-US" dirty="0"/>
              <a:t>What are some specific practices for incorporating Agile Modelling into XP projects?</a:t>
            </a:r>
          </a:p>
          <a:p>
            <a:endParaRPr lang="en-US" dirty="0"/>
          </a:p>
          <a:p>
            <a:r>
              <a:rPr lang="en-US" dirty="0">
                <a:hlinkClick r:id="rId2"/>
              </a:rPr>
              <a:t>Agile Modeling and </a:t>
            </a:r>
            <a:r>
              <a:rPr lang="en-US" dirty="0" err="1">
                <a:hlinkClick r:id="rId2"/>
              </a:rPr>
              <a:t>eXtreme</a:t>
            </a:r>
            <a:r>
              <a:rPr lang="en-US" dirty="0">
                <a:hlinkClick r:id="rId2"/>
              </a:rPr>
              <a:t> Programming (XP)</a:t>
            </a:r>
            <a:endParaRPr lang="en-US" dirty="0"/>
          </a:p>
          <a:p>
            <a:endParaRPr lang="en-US" dirty="0"/>
          </a:p>
          <a:p>
            <a:endParaRPr lang="te-IN" dirty="0"/>
          </a:p>
        </p:txBody>
      </p:sp>
    </p:spTree>
    <p:extLst>
      <p:ext uri="{BB962C8B-B14F-4D97-AF65-F5344CB8AC3E}">
        <p14:creationId xmlns:p14="http://schemas.microsoft.com/office/powerpoint/2010/main" val="243810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IN" dirty="0"/>
              <a:t>Introduction</a:t>
            </a:r>
            <a:endParaRPr lang="en-US" dirty="0"/>
          </a:p>
        </p:txBody>
      </p:sp>
      <p:sp>
        <p:nvSpPr>
          <p:cNvPr id="5" name="Content Placeholder 4"/>
          <p:cNvSpPr>
            <a:spLocks noGrp="1"/>
          </p:cNvSpPr>
          <p:nvPr>
            <p:ph sz="quarter" idx="1"/>
          </p:nvPr>
        </p:nvSpPr>
        <p:spPr/>
        <p:txBody>
          <a:bodyPr>
            <a:normAutofit/>
          </a:bodyPr>
          <a:lstStyle/>
          <a:p>
            <a:r>
              <a:rPr lang="en-US" sz="2400" b="1" dirty="0"/>
              <a:t>Agile modeling </a:t>
            </a:r>
            <a:r>
              <a:rPr lang="en-US" sz="2400" dirty="0"/>
              <a:t>is a collection of practices and principles that can be used to model software, and </a:t>
            </a:r>
            <a:r>
              <a:rPr lang="en-US" sz="2400" b="1" dirty="0"/>
              <a:t>Extreme Programming</a:t>
            </a:r>
            <a:r>
              <a:rPr lang="en-US" sz="2400" dirty="0"/>
              <a:t> (XP) is a software development methodology that's based on Agile principles</a:t>
            </a:r>
          </a:p>
          <a:p>
            <a:pPr marL="0" indent="0">
              <a:buNone/>
            </a:pPr>
            <a:endParaRPr lang="en-US" sz="2400" dirty="0"/>
          </a:p>
          <a:p>
            <a:r>
              <a:rPr lang="en-US" sz="2400" dirty="0"/>
              <a:t>Both are from the agile concept and both are motivated by the desire to produce better software faster.</a:t>
            </a:r>
          </a:p>
          <a:p>
            <a:pPr marL="0" indent="0">
              <a:buNone/>
            </a:pPr>
            <a:endParaRPr lang="en-US" sz="2400" dirty="0"/>
          </a:p>
          <a:p>
            <a:r>
              <a:rPr lang="en-US" sz="2400" dirty="0"/>
              <a:t>What is the relationship between Agile Modelling and XP? Are they complementary or contradictory? </a:t>
            </a:r>
          </a:p>
          <a:p>
            <a:endParaRPr lang="en-US" dirty="0"/>
          </a:p>
        </p:txBody>
      </p:sp>
    </p:spTree>
    <p:extLst>
      <p:ext uri="{BB962C8B-B14F-4D97-AF65-F5344CB8AC3E}">
        <p14:creationId xmlns:p14="http://schemas.microsoft.com/office/powerpoint/2010/main" val="1431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The fit</a:t>
            </a:r>
            <a:endParaRPr lang="en-US" dirty="0"/>
          </a:p>
        </p:txBody>
      </p:sp>
      <p:sp>
        <p:nvSpPr>
          <p:cNvPr id="3" name="Content Placeholder 2"/>
          <p:cNvSpPr>
            <a:spLocks noGrp="1"/>
          </p:cNvSpPr>
          <p:nvPr>
            <p:ph sz="quarter" idx="1"/>
          </p:nvPr>
        </p:nvSpPr>
        <p:spPr/>
        <p:txBody>
          <a:bodyPr/>
          <a:lstStyle/>
          <a:p>
            <a:r>
              <a:rPr lang="en-US" dirty="0"/>
              <a:t>Many of the Agile Modelling practices fit straight into XP - </a:t>
            </a:r>
            <a:r>
              <a:rPr lang="en-US" b="1" dirty="0"/>
              <a:t>modelling equivalent of the XP programming</a:t>
            </a:r>
          </a:p>
          <a:p>
            <a:endParaRPr lang="en-US" b="1" dirty="0"/>
          </a:p>
          <a:p>
            <a:r>
              <a:rPr lang="en-US" dirty="0"/>
              <a:t>Agile Modelling’s emphasis is </a:t>
            </a:r>
            <a:r>
              <a:rPr lang="en-US" b="1" dirty="0"/>
              <a:t>modelling</a:t>
            </a:r>
            <a:r>
              <a:rPr lang="en-US" dirty="0"/>
              <a:t> and XP’s is </a:t>
            </a:r>
            <a:r>
              <a:rPr lang="en-US" b="1" dirty="0"/>
              <a:t>programing.</a:t>
            </a:r>
          </a:p>
          <a:p>
            <a:endParaRPr lang="en-US" dirty="0"/>
          </a:p>
          <a:p>
            <a:r>
              <a:rPr lang="en-US" dirty="0"/>
              <a:t>so there are differences and there are practices that are only relevant to one of the methods or the other.</a:t>
            </a:r>
          </a:p>
          <a:p>
            <a:endParaRPr lang="en-US" b="1" dirty="0"/>
          </a:p>
          <a:p>
            <a:endParaRPr lang="en-US" dirty="0"/>
          </a:p>
        </p:txBody>
      </p:sp>
    </p:spTree>
    <p:extLst>
      <p:ext uri="{BB962C8B-B14F-4D97-AF65-F5344CB8AC3E}">
        <p14:creationId xmlns:p14="http://schemas.microsoft.com/office/powerpoint/2010/main" val="216647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1D193B-6BFD-45E7-35A1-F9DE369EE400}"/>
              </a:ext>
            </a:extLst>
          </p:cNvPr>
          <p:cNvSpPr>
            <a:spLocks noGrp="1"/>
          </p:cNvSpPr>
          <p:nvPr>
            <p:ph sz="quarter" idx="1"/>
          </p:nvPr>
        </p:nvSpPr>
        <p:spPr/>
        <p:txBody>
          <a:bodyPr>
            <a:normAutofit fontScale="92500" lnSpcReduction="10000"/>
          </a:bodyPr>
          <a:lstStyle/>
          <a:p>
            <a:r>
              <a:rPr lang="en-IN" dirty="0"/>
              <a:t>Do the Agile Modelling  practises add any value to the XP practises.</a:t>
            </a:r>
          </a:p>
          <a:p>
            <a:endParaRPr lang="en-IN" dirty="0"/>
          </a:p>
          <a:p>
            <a:r>
              <a:rPr lang="en-IN" dirty="0"/>
              <a:t>Whether Agile Modelling actually fits in with the philosophy of XP</a:t>
            </a:r>
          </a:p>
          <a:p>
            <a:endParaRPr lang="en-IN" dirty="0"/>
          </a:p>
          <a:p>
            <a:r>
              <a:rPr lang="en-IN" dirty="0"/>
              <a:t>Main conflict that can come across is –</a:t>
            </a:r>
          </a:p>
          <a:p>
            <a:pPr marL="0" indent="0">
              <a:buNone/>
            </a:pPr>
            <a:r>
              <a:rPr lang="en-IN" dirty="0"/>
              <a:t>	- XP </a:t>
            </a:r>
            <a:r>
              <a:rPr lang="en-IN" b="1" dirty="0">
                <a:solidFill>
                  <a:srgbClr val="FF0000"/>
                </a:solidFill>
              </a:rPr>
              <a:t>do not need to concentrate </a:t>
            </a:r>
            <a:r>
              <a:rPr lang="en-IN" dirty="0"/>
              <a:t>more on 			   modelling where as </a:t>
            </a:r>
          </a:p>
          <a:p>
            <a:pPr marL="0" indent="0">
              <a:buNone/>
            </a:pPr>
            <a:r>
              <a:rPr lang="en-IN" dirty="0"/>
              <a:t>	-  Agile modelling mainly concentrates </a:t>
            </a:r>
            <a:r>
              <a:rPr lang="en-IN"/>
              <a:t>on </a:t>
            </a:r>
            <a:r>
              <a:rPr lang="en-IN" b="1">
                <a:solidFill>
                  <a:srgbClr val="FF0000"/>
                </a:solidFill>
              </a:rPr>
              <a:t>modelling </a:t>
            </a:r>
            <a:r>
              <a:rPr lang="en-IN" b="1" dirty="0">
                <a:solidFill>
                  <a:srgbClr val="FF0000"/>
                </a:solidFill>
              </a:rPr>
              <a:t>	methodologies</a:t>
            </a:r>
            <a:r>
              <a:rPr lang="en-IN" dirty="0"/>
              <a:t>.</a:t>
            </a:r>
            <a:endParaRPr lang="te-IN" dirty="0"/>
          </a:p>
        </p:txBody>
      </p:sp>
      <p:sp>
        <p:nvSpPr>
          <p:cNvPr id="5" name="TextBox 4">
            <a:extLst>
              <a:ext uri="{FF2B5EF4-FFF2-40B4-BE49-F238E27FC236}">
                <a16:creationId xmlns:a16="http://schemas.microsoft.com/office/drawing/2014/main" xmlns="" id="{C27AF995-C201-4DAA-72C8-8E9701B186F5}"/>
              </a:ext>
            </a:extLst>
          </p:cNvPr>
          <p:cNvSpPr txBox="1"/>
          <p:nvPr/>
        </p:nvSpPr>
        <p:spPr>
          <a:xfrm>
            <a:off x="467544" y="574286"/>
            <a:ext cx="4572000" cy="707886"/>
          </a:xfrm>
          <a:prstGeom prst="rect">
            <a:avLst/>
          </a:prstGeom>
          <a:noFill/>
        </p:spPr>
        <p:txBody>
          <a:bodyPr wrap="square">
            <a:spAutoFit/>
          </a:bodyPr>
          <a:lstStyle/>
          <a:p>
            <a:r>
              <a:rPr lang="en-IN" sz="4000" dirty="0"/>
              <a:t>The fit</a:t>
            </a:r>
            <a:endParaRPr lang="te-IN" sz="4000" dirty="0"/>
          </a:p>
        </p:txBody>
      </p:sp>
    </p:spTree>
    <p:extLst>
      <p:ext uri="{BB962C8B-B14F-4D97-AF65-F5344CB8AC3E}">
        <p14:creationId xmlns:p14="http://schemas.microsoft.com/office/powerpoint/2010/main" val="72190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Common practices</a:t>
            </a:r>
            <a:endParaRPr lang="en-US" dirty="0"/>
          </a:p>
        </p:txBody>
      </p:sp>
      <p:pic>
        <p:nvPicPr>
          <p:cNvPr id="5" name="Content Placeholder 4">
            <a:extLst>
              <a:ext uri="{FF2B5EF4-FFF2-40B4-BE49-F238E27FC236}">
                <a16:creationId xmlns:a16="http://schemas.microsoft.com/office/drawing/2014/main" xmlns="" id="{50FFD377-909D-D052-EFBD-963FFE25734C}"/>
              </a:ext>
            </a:extLst>
          </p:cNvPr>
          <p:cNvPicPr>
            <a:picLocks noGrp="1" noChangeAspect="1"/>
          </p:cNvPicPr>
          <p:nvPr>
            <p:ph sz="quarter" idx="1"/>
          </p:nvPr>
        </p:nvPicPr>
        <p:blipFill>
          <a:blip r:embed="rId2"/>
          <a:stretch>
            <a:fillRect/>
          </a:stretch>
        </p:blipFill>
        <p:spPr>
          <a:xfrm>
            <a:off x="580036" y="2294892"/>
            <a:ext cx="7969180" cy="3600400"/>
          </a:xfrm>
        </p:spPr>
      </p:pic>
      <p:sp>
        <p:nvSpPr>
          <p:cNvPr id="7" name="TextBox 6">
            <a:extLst>
              <a:ext uri="{FF2B5EF4-FFF2-40B4-BE49-F238E27FC236}">
                <a16:creationId xmlns:a16="http://schemas.microsoft.com/office/drawing/2014/main" xmlns="" id="{5BA5B214-6EA4-4654-298A-6F87894E132B}"/>
              </a:ext>
            </a:extLst>
          </p:cNvPr>
          <p:cNvSpPr txBox="1"/>
          <p:nvPr/>
        </p:nvSpPr>
        <p:spPr>
          <a:xfrm>
            <a:off x="580036" y="1628800"/>
            <a:ext cx="7808388" cy="646331"/>
          </a:xfrm>
          <a:prstGeom prst="rect">
            <a:avLst/>
          </a:prstGeom>
          <a:noFill/>
        </p:spPr>
        <p:txBody>
          <a:bodyPr wrap="square">
            <a:spAutoFit/>
          </a:bodyPr>
          <a:lstStyle/>
          <a:p>
            <a:r>
              <a:rPr lang="en-US" dirty="0"/>
              <a:t>This table pairs up various Agile Modelling practices with their equivalent (or near-equivalent) XP practices</a:t>
            </a:r>
            <a:endParaRPr lang="te-IN" dirty="0"/>
          </a:p>
        </p:txBody>
      </p:sp>
      <p:pic>
        <p:nvPicPr>
          <p:cNvPr id="9" name="Picture 8">
            <a:extLst>
              <a:ext uri="{FF2B5EF4-FFF2-40B4-BE49-F238E27FC236}">
                <a16:creationId xmlns:a16="http://schemas.microsoft.com/office/drawing/2014/main" xmlns="" id="{ACCDFC9D-1E24-8406-E3BC-C4EEC31E6732}"/>
              </a:ext>
            </a:extLst>
          </p:cNvPr>
          <p:cNvPicPr>
            <a:picLocks noChangeAspect="1"/>
          </p:cNvPicPr>
          <p:nvPr/>
        </p:nvPicPr>
        <p:blipFill>
          <a:blip r:embed="rId3"/>
          <a:stretch>
            <a:fillRect/>
          </a:stretch>
        </p:blipFill>
        <p:spPr>
          <a:xfrm>
            <a:off x="1043608" y="6021288"/>
            <a:ext cx="6696744" cy="345998"/>
          </a:xfrm>
          <a:prstGeom prst="rect">
            <a:avLst/>
          </a:prstGeom>
        </p:spPr>
      </p:pic>
    </p:spTree>
    <p:extLst>
      <p:ext uri="{BB962C8B-B14F-4D97-AF65-F5344CB8AC3E}">
        <p14:creationId xmlns:p14="http://schemas.microsoft.com/office/powerpoint/2010/main" val="96962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464CC-5280-A790-5218-F4F6B71F827F}"/>
              </a:ext>
            </a:extLst>
          </p:cNvPr>
          <p:cNvSpPr>
            <a:spLocks noGrp="1"/>
          </p:cNvSpPr>
          <p:nvPr>
            <p:ph type="title"/>
          </p:nvPr>
        </p:nvSpPr>
        <p:spPr/>
        <p:txBody>
          <a:bodyPr/>
          <a:lstStyle/>
          <a:p>
            <a:pPr algn="l"/>
            <a:r>
              <a:rPr lang="en-IN" dirty="0"/>
              <a:t>Common practices</a:t>
            </a:r>
            <a:endParaRPr lang="te-IN" dirty="0"/>
          </a:p>
        </p:txBody>
      </p:sp>
      <p:sp>
        <p:nvSpPr>
          <p:cNvPr id="3" name="Content Placeholder 2">
            <a:extLst>
              <a:ext uri="{FF2B5EF4-FFF2-40B4-BE49-F238E27FC236}">
                <a16:creationId xmlns:a16="http://schemas.microsoft.com/office/drawing/2014/main" xmlns="" id="{B7D49BBC-C3FB-4C02-6C42-014D5CB5A431}"/>
              </a:ext>
            </a:extLst>
          </p:cNvPr>
          <p:cNvSpPr>
            <a:spLocks noGrp="1"/>
          </p:cNvSpPr>
          <p:nvPr>
            <p:ph sz="quarter" idx="1"/>
          </p:nvPr>
        </p:nvSpPr>
        <p:spPr/>
        <p:txBody>
          <a:bodyPr/>
          <a:lstStyle/>
          <a:p>
            <a:r>
              <a:rPr lang="en-US" dirty="0"/>
              <a:t>There is bound to be a slight variation in emphasis within common practices.</a:t>
            </a:r>
          </a:p>
          <a:p>
            <a:r>
              <a:rPr lang="en-US" dirty="0"/>
              <a:t>“Model with Others” is matched to “Pair Programming” because the intention in both cases is that everything produced is examined and thought about by two or more people. </a:t>
            </a:r>
          </a:p>
          <a:p>
            <a:r>
              <a:rPr lang="en-US" dirty="0"/>
              <a:t>Some differences are more obvious; in Agile Modelling we use modelling standards while in </a:t>
            </a:r>
            <a:r>
              <a:rPr lang="en-US" dirty="0" err="1"/>
              <a:t>eXtreme</a:t>
            </a:r>
            <a:r>
              <a:rPr lang="en-US" dirty="0"/>
              <a:t> Programming we use coding standards but again the intention is the same.</a:t>
            </a:r>
            <a:endParaRPr lang="te-IN" dirty="0"/>
          </a:p>
        </p:txBody>
      </p:sp>
    </p:spTree>
    <p:extLst>
      <p:ext uri="{BB962C8B-B14F-4D97-AF65-F5344CB8AC3E}">
        <p14:creationId xmlns:p14="http://schemas.microsoft.com/office/powerpoint/2010/main" val="73814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D13395-C698-6818-77E0-62B6F4C43DDB}"/>
              </a:ext>
            </a:extLst>
          </p:cNvPr>
          <p:cNvSpPr>
            <a:spLocks noGrp="1"/>
          </p:cNvSpPr>
          <p:nvPr>
            <p:ph type="title"/>
          </p:nvPr>
        </p:nvSpPr>
        <p:spPr/>
        <p:txBody>
          <a:bodyPr/>
          <a:lstStyle/>
          <a:p>
            <a:pPr algn="l"/>
            <a:r>
              <a:rPr lang="en-IN" dirty="0"/>
              <a:t>Common practices</a:t>
            </a:r>
            <a:endParaRPr lang="te-IN" dirty="0"/>
          </a:p>
        </p:txBody>
      </p:sp>
      <p:pic>
        <p:nvPicPr>
          <p:cNvPr id="5" name="Content Placeholder 4">
            <a:extLst>
              <a:ext uri="{FF2B5EF4-FFF2-40B4-BE49-F238E27FC236}">
                <a16:creationId xmlns:a16="http://schemas.microsoft.com/office/drawing/2014/main" xmlns="" id="{C2419BF7-F017-4B45-567E-BB4B6C403E1E}"/>
              </a:ext>
            </a:extLst>
          </p:cNvPr>
          <p:cNvPicPr>
            <a:picLocks noGrp="1" noChangeAspect="1"/>
          </p:cNvPicPr>
          <p:nvPr>
            <p:ph sz="quarter" idx="1"/>
          </p:nvPr>
        </p:nvPicPr>
        <p:blipFill>
          <a:blip r:embed="rId2"/>
          <a:stretch>
            <a:fillRect/>
          </a:stretch>
        </p:blipFill>
        <p:spPr>
          <a:xfrm>
            <a:off x="755576" y="1700808"/>
            <a:ext cx="7704856" cy="3168352"/>
          </a:xfrm>
        </p:spPr>
      </p:pic>
      <p:pic>
        <p:nvPicPr>
          <p:cNvPr id="7" name="Picture 6">
            <a:extLst>
              <a:ext uri="{FF2B5EF4-FFF2-40B4-BE49-F238E27FC236}">
                <a16:creationId xmlns:a16="http://schemas.microsoft.com/office/drawing/2014/main" xmlns="" id="{6F028FAA-5B74-92E5-3AC8-4DB0F2759893}"/>
              </a:ext>
            </a:extLst>
          </p:cNvPr>
          <p:cNvPicPr>
            <a:picLocks noChangeAspect="1"/>
          </p:cNvPicPr>
          <p:nvPr/>
        </p:nvPicPr>
        <p:blipFill>
          <a:blip r:embed="rId3"/>
          <a:stretch>
            <a:fillRect/>
          </a:stretch>
        </p:blipFill>
        <p:spPr>
          <a:xfrm>
            <a:off x="1292148" y="5150334"/>
            <a:ext cx="6559703" cy="377377"/>
          </a:xfrm>
          <a:prstGeom prst="rect">
            <a:avLst/>
          </a:prstGeom>
        </p:spPr>
      </p:pic>
    </p:spTree>
    <p:extLst>
      <p:ext uri="{BB962C8B-B14F-4D97-AF65-F5344CB8AC3E}">
        <p14:creationId xmlns:p14="http://schemas.microsoft.com/office/powerpoint/2010/main" val="50733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1F0D0D-027D-EC67-2773-4145E2E5FD14}"/>
              </a:ext>
            </a:extLst>
          </p:cNvPr>
          <p:cNvSpPr>
            <a:spLocks noGrp="1"/>
          </p:cNvSpPr>
          <p:nvPr>
            <p:ph type="title"/>
          </p:nvPr>
        </p:nvSpPr>
        <p:spPr/>
        <p:txBody>
          <a:bodyPr/>
          <a:lstStyle/>
          <a:p>
            <a:pPr algn="l"/>
            <a:r>
              <a:rPr lang="en-IN" dirty="0"/>
              <a:t>Common practices</a:t>
            </a:r>
            <a:endParaRPr lang="te-IN" dirty="0"/>
          </a:p>
        </p:txBody>
      </p:sp>
      <p:sp>
        <p:nvSpPr>
          <p:cNvPr id="3" name="Content Placeholder 2">
            <a:extLst>
              <a:ext uri="{FF2B5EF4-FFF2-40B4-BE49-F238E27FC236}">
                <a16:creationId xmlns:a16="http://schemas.microsoft.com/office/drawing/2014/main" xmlns="" id="{FE926E13-C73C-3C32-4F67-1F8598ACFCE1}"/>
              </a:ext>
            </a:extLst>
          </p:cNvPr>
          <p:cNvSpPr>
            <a:spLocks noGrp="1"/>
          </p:cNvSpPr>
          <p:nvPr>
            <p:ph sz="quarter" idx="1"/>
          </p:nvPr>
        </p:nvSpPr>
        <p:spPr>
          <a:xfrm>
            <a:off x="301752" y="1527048"/>
            <a:ext cx="8503920" cy="4854280"/>
          </a:xfrm>
        </p:spPr>
        <p:txBody>
          <a:bodyPr>
            <a:normAutofit fontScale="92500"/>
          </a:bodyPr>
          <a:lstStyle/>
          <a:p>
            <a:r>
              <a:rPr lang="en-US" dirty="0"/>
              <a:t>Other Agile Modelling practices have potentially less obvious parallels within XP practices. But again if they are examined, it can be seen that they represent the same or similar intention but from the modelling perspective.</a:t>
            </a:r>
          </a:p>
          <a:p>
            <a:endParaRPr lang="en-US" dirty="0"/>
          </a:p>
          <a:p>
            <a:r>
              <a:rPr lang="en-US" dirty="0"/>
              <a:t>For Example when performing Agile Modelling you should con sider how what you are modelling might be tested, How you can model to facilitate testing</a:t>
            </a:r>
          </a:p>
          <a:p>
            <a:endParaRPr lang="en-US" dirty="0"/>
          </a:p>
          <a:p>
            <a:r>
              <a:rPr lang="en-US" dirty="0"/>
              <a:t>This can be then fed into the test-first coding style of XP</a:t>
            </a:r>
          </a:p>
          <a:p>
            <a:endParaRPr lang="te-IN" dirty="0"/>
          </a:p>
        </p:txBody>
      </p:sp>
    </p:spTree>
    <p:extLst>
      <p:ext uri="{BB962C8B-B14F-4D97-AF65-F5344CB8AC3E}">
        <p14:creationId xmlns:p14="http://schemas.microsoft.com/office/powerpoint/2010/main" val="20942667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2012</TotalTime>
  <Words>1498</Words>
  <Application>Microsoft Office PowerPoint</Application>
  <PresentationFormat>On-screen Show (4:3)</PresentationFormat>
  <Paragraphs>105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Unit - III</vt:lpstr>
      <vt:lpstr>PowerPoint Presentation</vt:lpstr>
      <vt:lpstr>Introduction</vt:lpstr>
      <vt:lpstr>The fit</vt:lpstr>
      <vt:lpstr>PowerPoint Presentation</vt:lpstr>
      <vt:lpstr>Common practices</vt:lpstr>
      <vt:lpstr>Common practices</vt:lpstr>
      <vt:lpstr>Common practices</vt:lpstr>
      <vt:lpstr>Common practices</vt:lpstr>
      <vt:lpstr>Common practices</vt:lpstr>
      <vt:lpstr>Modelling specific practices</vt:lpstr>
      <vt:lpstr>Modelling specific practices</vt:lpstr>
      <vt:lpstr>Modelling specific practices</vt:lpstr>
      <vt:lpstr>Modelling specific practices</vt:lpstr>
      <vt:lpstr>Modelling specific practices</vt:lpstr>
      <vt:lpstr>XP objections to agile modelling</vt:lpstr>
      <vt:lpstr>XP objections to agile modelling</vt:lpstr>
      <vt:lpstr>XP objections to agile modelling</vt:lpstr>
      <vt:lpstr>XP objections to agile modelling</vt:lpstr>
      <vt:lpstr>Agile modelling and planning XP projects</vt:lpstr>
      <vt:lpstr>XP implementation phase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dc:title>
  <dc:creator>MRUH</dc:creator>
  <cp:lastModifiedBy>MRUH</cp:lastModifiedBy>
  <cp:revision>58</cp:revision>
  <dcterms:created xsi:type="dcterms:W3CDTF">2024-08-22T08:37:32Z</dcterms:created>
  <dcterms:modified xsi:type="dcterms:W3CDTF">2024-09-11T07:48:28Z</dcterms:modified>
</cp:coreProperties>
</file>