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46"/>
  </p:notesMasterIdLst>
  <p:handoutMasterIdLst>
    <p:handoutMasterId r:id="rId47"/>
  </p:handoutMasterIdLst>
  <p:sldIdLst>
    <p:sldId id="256" r:id="rId2"/>
    <p:sldId id="463" r:id="rId3"/>
    <p:sldId id="378" r:id="rId4"/>
    <p:sldId id="464" r:id="rId5"/>
    <p:sldId id="379" r:id="rId6"/>
    <p:sldId id="473" r:id="rId7"/>
    <p:sldId id="381" r:id="rId8"/>
    <p:sldId id="380" r:id="rId9"/>
    <p:sldId id="382" r:id="rId10"/>
    <p:sldId id="384" r:id="rId11"/>
    <p:sldId id="465" r:id="rId12"/>
    <p:sldId id="385" r:id="rId13"/>
    <p:sldId id="466" r:id="rId14"/>
    <p:sldId id="389" r:id="rId15"/>
    <p:sldId id="387" r:id="rId16"/>
    <p:sldId id="467" r:id="rId17"/>
    <p:sldId id="388" r:id="rId18"/>
    <p:sldId id="468" r:id="rId19"/>
    <p:sldId id="386" r:id="rId20"/>
    <p:sldId id="408" r:id="rId21"/>
    <p:sldId id="390" r:id="rId22"/>
    <p:sldId id="391" r:id="rId23"/>
    <p:sldId id="272" r:id="rId24"/>
    <p:sldId id="273" r:id="rId25"/>
    <p:sldId id="274" r:id="rId26"/>
    <p:sldId id="392" r:id="rId27"/>
    <p:sldId id="393" r:id="rId28"/>
    <p:sldId id="411" r:id="rId29"/>
    <p:sldId id="394" r:id="rId30"/>
    <p:sldId id="410" r:id="rId31"/>
    <p:sldId id="397" r:id="rId32"/>
    <p:sldId id="469" r:id="rId33"/>
    <p:sldId id="399" r:id="rId34"/>
    <p:sldId id="412" r:id="rId35"/>
    <p:sldId id="400" r:id="rId36"/>
    <p:sldId id="402" r:id="rId37"/>
    <p:sldId id="401" r:id="rId38"/>
    <p:sldId id="470" r:id="rId39"/>
    <p:sldId id="403" r:id="rId40"/>
    <p:sldId id="471" r:id="rId41"/>
    <p:sldId id="404" r:id="rId42"/>
    <p:sldId id="405" r:id="rId43"/>
    <p:sldId id="472" r:id="rId44"/>
    <p:sldId id="406" r:id="rId45"/>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CC"/>
    <a:srgbClr val="00FF00"/>
    <a:srgbClr val="CC0000"/>
    <a:srgbClr val="FF0066"/>
    <a:srgbClr val="FF66CC"/>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5" autoAdjust="0"/>
    <p:restoredTop sz="94660"/>
  </p:normalViewPr>
  <p:slideViewPr>
    <p:cSldViewPr>
      <p:cViewPr varScale="1">
        <p:scale>
          <a:sx n="116" d="100"/>
          <a:sy n="116" d="100"/>
        </p:scale>
        <p:origin x="1386" y="10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handoutMaster" Target="handoutMasters/handoutMaster1.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 xmlns:a16="http://schemas.microsoft.com/office/drawing/2014/main" id="{4857A4CE-D695-4DEC-87F4-3D7E36F85A7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a:defRPr/>
            </a:pPr>
            <a:endParaRPr lang="en-IN"/>
          </a:p>
        </p:txBody>
      </p:sp>
      <p:sp>
        <p:nvSpPr>
          <p:cNvPr id="3" name="Date Placeholder 2">
            <a:extLst>
              <a:ext uri="{FF2B5EF4-FFF2-40B4-BE49-F238E27FC236}">
                <a16:creationId xmlns="" xmlns:a16="http://schemas.microsoft.com/office/drawing/2014/main" id="{0A6B492A-EBB7-4FB3-A094-89F5831227B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a:defRPr/>
            </a:pPr>
            <a:r>
              <a:rPr lang="en-IN"/>
              <a:t>04-11-2020</a:t>
            </a:r>
          </a:p>
        </p:txBody>
      </p:sp>
      <p:sp>
        <p:nvSpPr>
          <p:cNvPr id="4" name="Footer Placeholder 3">
            <a:extLst>
              <a:ext uri="{FF2B5EF4-FFF2-40B4-BE49-F238E27FC236}">
                <a16:creationId xmlns="" xmlns:a16="http://schemas.microsoft.com/office/drawing/2014/main" id="{7A881F74-D0B5-421F-B111-6A49397829A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a:defRPr/>
            </a:pPr>
            <a:r>
              <a:rPr lang="en-IN"/>
              <a:t>MRU</a:t>
            </a:r>
          </a:p>
        </p:txBody>
      </p:sp>
      <p:sp>
        <p:nvSpPr>
          <p:cNvPr id="5" name="Slide Number Placeholder 4">
            <a:extLst>
              <a:ext uri="{FF2B5EF4-FFF2-40B4-BE49-F238E27FC236}">
                <a16:creationId xmlns="" xmlns:a16="http://schemas.microsoft.com/office/drawing/2014/main" id="{28DC7351-315B-47A7-BF28-D2E413326A8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a:defRPr/>
            </a:pPr>
            <a:fld id="{FDC3A903-1FE7-4195-A4CE-BC2A019A298C}" type="slidenum">
              <a:rPr lang="en-IN"/>
              <a:pPr>
                <a:defRPr/>
              </a:pPr>
              <a:t>‹#›</a:t>
            </a:fld>
            <a:endParaRPr lang="en-IN"/>
          </a:p>
        </p:txBody>
      </p:sp>
    </p:spTree>
    <p:extLst>
      <p:ext uri="{BB962C8B-B14F-4D97-AF65-F5344CB8AC3E}">
        <p14:creationId xmlns:p14="http://schemas.microsoft.com/office/powerpoint/2010/main" val="206729386"/>
      </p:ext>
    </p:extLst>
  </p:cSld>
  <p:clrMap bg1="lt1" tx1="dk1" bg2="lt2" tx2="dk2" accent1="accent1" accent2="accent2" accent3="accent3" accent4="accent4" accent5="accent5" accent6="accent6" hlink="hlink" folHlink="folHlink"/>
  <p:hf sldNum="0" hd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 xmlns:a16="http://schemas.microsoft.com/office/drawing/2014/main" id="{92139E00-78ED-480D-BAD7-2472A63DEEEC}"/>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a:defRPr/>
            </a:pPr>
            <a:endParaRPr lang="en-IN"/>
          </a:p>
        </p:txBody>
      </p:sp>
      <p:sp>
        <p:nvSpPr>
          <p:cNvPr id="3" name="Date Placeholder 2">
            <a:extLst>
              <a:ext uri="{FF2B5EF4-FFF2-40B4-BE49-F238E27FC236}">
                <a16:creationId xmlns="" xmlns:a16="http://schemas.microsoft.com/office/drawing/2014/main" id="{43F739D8-0484-42A9-A3B0-12E5FB99A814}"/>
              </a:ext>
            </a:extLst>
          </p:cNvPr>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a:defRPr/>
            </a:pPr>
            <a:r>
              <a:rPr lang="en-IN"/>
              <a:t>04-11-2020</a:t>
            </a:r>
          </a:p>
        </p:txBody>
      </p:sp>
      <p:sp>
        <p:nvSpPr>
          <p:cNvPr id="4" name="Slide Image Placeholder 3">
            <a:extLst>
              <a:ext uri="{FF2B5EF4-FFF2-40B4-BE49-F238E27FC236}">
                <a16:creationId xmlns="" xmlns:a16="http://schemas.microsoft.com/office/drawing/2014/main" id="{F8ECE49D-CD24-4435-85F6-77528AE9F7A3}"/>
              </a:ext>
            </a:extLst>
          </p:cNvPr>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pPr lvl="0"/>
            <a:endParaRPr lang="en-IN" noProof="0"/>
          </a:p>
        </p:txBody>
      </p:sp>
      <p:sp>
        <p:nvSpPr>
          <p:cNvPr id="5" name="Notes Placeholder 4">
            <a:extLst>
              <a:ext uri="{FF2B5EF4-FFF2-40B4-BE49-F238E27FC236}">
                <a16:creationId xmlns="" xmlns:a16="http://schemas.microsoft.com/office/drawing/2014/main" id="{292F5D49-34E2-4CB7-BD2C-0C2CDA4AC83C}"/>
              </a:ext>
            </a:extLst>
          </p:cNvPr>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IN" noProof="0"/>
          </a:p>
        </p:txBody>
      </p:sp>
      <p:sp>
        <p:nvSpPr>
          <p:cNvPr id="6" name="Footer Placeholder 5">
            <a:extLst>
              <a:ext uri="{FF2B5EF4-FFF2-40B4-BE49-F238E27FC236}">
                <a16:creationId xmlns="" xmlns:a16="http://schemas.microsoft.com/office/drawing/2014/main" id="{127273C3-8327-4428-9888-19E90B5367CB}"/>
              </a:ext>
            </a:extLst>
          </p:cNvPr>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a:defRPr/>
            </a:pPr>
            <a:r>
              <a:rPr lang="en-IN"/>
              <a:t>MRU</a:t>
            </a:r>
          </a:p>
        </p:txBody>
      </p:sp>
      <p:sp>
        <p:nvSpPr>
          <p:cNvPr id="7" name="Slide Number Placeholder 6">
            <a:extLst>
              <a:ext uri="{FF2B5EF4-FFF2-40B4-BE49-F238E27FC236}">
                <a16:creationId xmlns="" xmlns:a16="http://schemas.microsoft.com/office/drawing/2014/main" id="{5EA49224-97FE-4582-955B-B1994B0B60A9}"/>
              </a:ext>
            </a:extLst>
          </p:cNvPr>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a:defRPr/>
            </a:pPr>
            <a:fld id="{DB57C769-9725-46F2-9858-19A7C7AD9BDB}" type="slidenum">
              <a:rPr lang="en-IN"/>
              <a:pPr>
                <a:defRPr/>
              </a:pPr>
              <a:t>‹#›</a:t>
            </a:fld>
            <a:endParaRPr lang="en-IN"/>
          </a:p>
        </p:txBody>
      </p:sp>
    </p:spTree>
    <p:extLst>
      <p:ext uri="{BB962C8B-B14F-4D97-AF65-F5344CB8AC3E}">
        <p14:creationId xmlns:p14="http://schemas.microsoft.com/office/powerpoint/2010/main" val="2119173717"/>
      </p:ext>
    </p:extLst>
  </p:cSld>
  <p:clrMap bg1="lt1" tx1="dk1" bg2="lt2" tx2="dk2" accent1="accent1" accent2="accent2" accent3="accent3" accent4="accent4" accent5="accent5" accent6="accent6" hlink="hlink" folHlink="folHlink"/>
  <p:hf sldNum="0" hdr="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Image Placeholder 1">
            <a:extLst>
              <a:ext uri="{FF2B5EF4-FFF2-40B4-BE49-F238E27FC236}">
                <a16:creationId xmlns="" xmlns:a16="http://schemas.microsoft.com/office/drawing/2014/main" id="{49FABCC6-8E90-4A11-B829-94DD7D38526F}"/>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Notes Placeholder 2">
            <a:extLst>
              <a:ext uri="{FF2B5EF4-FFF2-40B4-BE49-F238E27FC236}">
                <a16:creationId xmlns="" xmlns:a16="http://schemas.microsoft.com/office/drawing/2014/main" id="{ED576E21-6CA3-455F-807D-CC045A0797A1}"/>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IN" altLang="en-US"/>
          </a:p>
        </p:txBody>
      </p:sp>
      <p:sp>
        <p:nvSpPr>
          <p:cNvPr id="14340" name="Date Placeholder 3">
            <a:extLst>
              <a:ext uri="{FF2B5EF4-FFF2-40B4-BE49-F238E27FC236}">
                <a16:creationId xmlns="" xmlns:a16="http://schemas.microsoft.com/office/drawing/2014/main" id="{EE1624D9-1F87-44CB-A43D-EB23DEF4BA61}"/>
              </a:ext>
            </a:extLst>
          </p:cNvPr>
          <p:cNvSpPr>
            <a:spLocks noGrp="1" noChangeArrowheads="1"/>
          </p:cNvSpPr>
          <p:nvPr>
            <p:ph type="dt"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IN" altLang="en-US"/>
              <a:t>04-11-2020</a:t>
            </a:r>
          </a:p>
        </p:txBody>
      </p:sp>
      <p:sp>
        <p:nvSpPr>
          <p:cNvPr id="14341" name="Footer Placeholder 4">
            <a:extLst>
              <a:ext uri="{FF2B5EF4-FFF2-40B4-BE49-F238E27FC236}">
                <a16:creationId xmlns="" xmlns:a16="http://schemas.microsoft.com/office/drawing/2014/main" id="{2E431AFE-FBAA-439B-8E0C-135A10A11FAC}"/>
              </a:ext>
            </a:extLst>
          </p:cNvPr>
          <p:cNvSpPr>
            <a:spLocks noGrp="1" noChangeArrowheads="1"/>
          </p:cNvSpPr>
          <p:nvPr>
            <p:ph type="ftr"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IN" altLang="en-US"/>
              <a:t>MRU</a:t>
            </a:r>
          </a:p>
        </p:txBody>
      </p:sp>
    </p:spTree>
    <p:extLst>
      <p:ext uri="{BB962C8B-B14F-4D97-AF65-F5344CB8AC3E}">
        <p14:creationId xmlns:p14="http://schemas.microsoft.com/office/powerpoint/2010/main" val="20227430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3">
            <a:extLst>
              <a:ext uri="{FF2B5EF4-FFF2-40B4-BE49-F238E27FC236}">
                <a16:creationId xmlns="" xmlns:a16="http://schemas.microsoft.com/office/drawing/2014/main" id="{FD213B7F-C726-47F4-B4B9-4BA26C484F12}"/>
              </a:ext>
            </a:extLst>
          </p:cNvPr>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5" name="Rectangle 4">
            <a:extLst>
              <a:ext uri="{FF2B5EF4-FFF2-40B4-BE49-F238E27FC236}">
                <a16:creationId xmlns="" xmlns:a16="http://schemas.microsoft.com/office/drawing/2014/main" id="{058F15D1-C4B1-453F-A70F-A80992FE41F4}"/>
              </a:ext>
            </a:extLst>
          </p:cNvPr>
          <p:cNvSpPr/>
          <p:nvPr/>
        </p:nvSpPr>
        <p:spPr bwMode="auto">
          <a:xfrm>
            <a:off x="276225" y="0"/>
            <a:ext cx="104775"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6" name="Rectangle 5">
            <a:extLst>
              <a:ext uri="{FF2B5EF4-FFF2-40B4-BE49-F238E27FC236}">
                <a16:creationId xmlns="" xmlns:a16="http://schemas.microsoft.com/office/drawing/2014/main" id="{B478B67F-02FB-4339-946F-568334A42AF6}"/>
              </a:ext>
            </a:extLst>
          </p:cNvPr>
          <p:cNvSpPr/>
          <p:nvPr/>
        </p:nvSpPr>
        <p:spPr bwMode="auto">
          <a:xfrm>
            <a:off x="990600" y="0"/>
            <a:ext cx="182563"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7" name="Rectangle 6">
            <a:extLst>
              <a:ext uri="{FF2B5EF4-FFF2-40B4-BE49-F238E27FC236}">
                <a16:creationId xmlns="" xmlns:a16="http://schemas.microsoft.com/office/drawing/2014/main" id="{AD4A37E4-585B-48F1-937C-943802B753F9}"/>
              </a:ext>
            </a:extLst>
          </p:cNvPr>
          <p:cNvSpPr/>
          <p:nvPr/>
        </p:nvSpPr>
        <p:spPr bwMode="auto">
          <a:xfrm>
            <a:off x="1141413" y="0"/>
            <a:ext cx="230187"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0" name="Straight Connector 9">
            <a:extLst>
              <a:ext uri="{FF2B5EF4-FFF2-40B4-BE49-F238E27FC236}">
                <a16:creationId xmlns="" xmlns:a16="http://schemas.microsoft.com/office/drawing/2014/main" id="{3D22A770-A6AE-46C3-9D45-ECE7CF79006F}"/>
              </a:ext>
            </a:extLst>
          </p:cNvPr>
          <p:cNvSpPr>
            <a:spLocks noChangeShapeType="1"/>
          </p:cNvSpPr>
          <p:nvPr/>
        </p:nvSpPr>
        <p:spPr bwMode="auto">
          <a:xfrm>
            <a:off x="106363"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a:lstStyle/>
          <a:p>
            <a:pPr eaLnBrk="1" fontAlgn="auto" hangingPunct="1">
              <a:spcBef>
                <a:spcPts val="0"/>
              </a:spcBef>
              <a:spcAft>
                <a:spcPts val="0"/>
              </a:spcAft>
              <a:defRPr/>
            </a:pPr>
            <a:endParaRPr lang="en-US">
              <a:latin typeface="+mn-lt"/>
              <a:cs typeface="+mn-cs"/>
            </a:endParaRPr>
          </a:p>
        </p:txBody>
      </p:sp>
      <p:sp>
        <p:nvSpPr>
          <p:cNvPr id="11" name="Straight Connector 10">
            <a:extLst>
              <a:ext uri="{FF2B5EF4-FFF2-40B4-BE49-F238E27FC236}">
                <a16:creationId xmlns="" xmlns:a16="http://schemas.microsoft.com/office/drawing/2014/main" id="{E744C9C8-7AB5-431D-AD00-FC4DA2EF6FC2}"/>
              </a:ext>
            </a:extLst>
          </p:cNvPr>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a:lstStyle/>
          <a:p>
            <a:pPr eaLnBrk="1" fontAlgn="auto" hangingPunct="1">
              <a:spcBef>
                <a:spcPts val="0"/>
              </a:spcBef>
              <a:spcAft>
                <a:spcPts val="0"/>
              </a:spcAft>
              <a:defRPr/>
            </a:pPr>
            <a:endParaRPr lang="en-US">
              <a:latin typeface="+mn-lt"/>
              <a:cs typeface="+mn-cs"/>
            </a:endParaRPr>
          </a:p>
        </p:txBody>
      </p:sp>
      <p:sp>
        <p:nvSpPr>
          <p:cNvPr id="12" name="Straight Connector 11">
            <a:extLst>
              <a:ext uri="{FF2B5EF4-FFF2-40B4-BE49-F238E27FC236}">
                <a16:creationId xmlns="" xmlns:a16="http://schemas.microsoft.com/office/drawing/2014/main" id="{F0715A2A-CF09-442A-B035-A4F3E72D3AB7}"/>
              </a:ext>
            </a:extLst>
          </p:cNvPr>
          <p:cNvSpPr>
            <a:spLocks noChangeShapeType="1"/>
          </p:cNvSpPr>
          <p:nvPr/>
        </p:nvSpPr>
        <p:spPr bwMode="auto">
          <a:xfrm>
            <a:off x="854075"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a:lstStyle/>
          <a:p>
            <a:pPr eaLnBrk="1" fontAlgn="auto" hangingPunct="1">
              <a:spcBef>
                <a:spcPts val="0"/>
              </a:spcBef>
              <a:spcAft>
                <a:spcPts val="0"/>
              </a:spcAft>
              <a:defRPr/>
            </a:pPr>
            <a:endParaRPr lang="en-US">
              <a:latin typeface="+mn-lt"/>
              <a:cs typeface="+mn-cs"/>
            </a:endParaRPr>
          </a:p>
        </p:txBody>
      </p:sp>
      <p:sp>
        <p:nvSpPr>
          <p:cNvPr id="13" name="Straight Connector 12">
            <a:extLst>
              <a:ext uri="{FF2B5EF4-FFF2-40B4-BE49-F238E27FC236}">
                <a16:creationId xmlns="" xmlns:a16="http://schemas.microsoft.com/office/drawing/2014/main" id="{FCC95447-4011-4534-84AF-60D4E73D1725}"/>
              </a:ext>
            </a:extLst>
          </p:cNvPr>
          <p:cNvSpPr>
            <a:spLocks noChangeShapeType="1"/>
          </p:cNvSpPr>
          <p:nvPr/>
        </p:nvSpPr>
        <p:spPr bwMode="auto">
          <a:xfrm>
            <a:off x="172720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a:lstStyle/>
          <a:p>
            <a:pPr eaLnBrk="1" fontAlgn="auto" hangingPunct="1">
              <a:spcBef>
                <a:spcPts val="0"/>
              </a:spcBef>
              <a:spcAft>
                <a:spcPts val="0"/>
              </a:spcAft>
              <a:defRPr/>
            </a:pPr>
            <a:endParaRPr lang="en-US">
              <a:latin typeface="+mn-lt"/>
              <a:cs typeface="+mn-cs"/>
            </a:endParaRPr>
          </a:p>
        </p:txBody>
      </p:sp>
      <p:sp>
        <p:nvSpPr>
          <p:cNvPr id="14" name="Straight Connector 13">
            <a:extLst>
              <a:ext uri="{FF2B5EF4-FFF2-40B4-BE49-F238E27FC236}">
                <a16:creationId xmlns="" xmlns:a16="http://schemas.microsoft.com/office/drawing/2014/main" id="{F4A2A28D-3A1B-4A5B-952C-67743659469C}"/>
              </a:ext>
            </a:extLst>
          </p:cNvPr>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a:lstStyle/>
          <a:p>
            <a:pPr eaLnBrk="1" fontAlgn="auto" hangingPunct="1">
              <a:spcBef>
                <a:spcPts val="0"/>
              </a:spcBef>
              <a:spcAft>
                <a:spcPts val="0"/>
              </a:spcAft>
              <a:defRPr/>
            </a:pPr>
            <a:endParaRPr lang="en-US">
              <a:latin typeface="+mn-lt"/>
              <a:cs typeface="+mn-cs"/>
            </a:endParaRPr>
          </a:p>
        </p:txBody>
      </p:sp>
      <p:sp>
        <p:nvSpPr>
          <p:cNvPr id="15" name="Straight Connector 14">
            <a:extLst>
              <a:ext uri="{FF2B5EF4-FFF2-40B4-BE49-F238E27FC236}">
                <a16:creationId xmlns="" xmlns:a16="http://schemas.microsoft.com/office/drawing/2014/main" id="{419CB762-57F3-46FF-A422-9F1500AFE249}"/>
              </a:ext>
            </a:extLst>
          </p:cNvPr>
          <p:cNvSpPr>
            <a:spLocks noChangeShapeType="1"/>
          </p:cNvSpPr>
          <p:nvPr/>
        </p:nvSpPr>
        <p:spPr bwMode="auto">
          <a:xfrm>
            <a:off x="9113838"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a:lstStyle/>
          <a:p>
            <a:pPr eaLnBrk="1" fontAlgn="auto" hangingPunct="1">
              <a:spcBef>
                <a:spcPts val="0"/>
              </a:spcBef>
              <a:spcAft>
                <a:spcPts val="0"/>
              </a:spcAft>
              <a:defRPr/>
            </a:pPr>
            <a:endParaRPr lang="en-US">
              <a:latin typeface="+mn-lt"/>
              <a:cs typeface="+mn-cs"/>
            </a:endParaRPr>
          </a:p>
        </p:txBody>
      </p:sp>
      <p:sp>
        <p:nvSpPr>
          <p:cNvPr id="16" name="Rectangle 15">
            <a:extLst>
              <a:ext uri="{FF2B5EF4-FFF2-40B4-BE49-F238E27FC236}">
                <a16:creationId xmlns="" xmlns:a16="http://schemas.microsoft.com/office/drawing/2014/main" id="{FB11761A-C585-4E06-B89D-074E871F8864}"/>
              </a:ext>
            </a:extLst>
          </p:cNvPr>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17" name="Oval 16">
            <a:extLst>
              <a:ext uri="{FF2B5EF4-FFF2-40B4-BE49-F238E27FC236}">
                <a16:creationId xmlns="" xmlns:a16="http://schemas.microsoft.com/office/drawing/2014/main" id="{E8F35B35-C806-4658-86F9-F8D966C1B21C}"/>
              </a:ext>
            </a:extLst>
          </p:cNvPr>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18" name="Oval 17">
            <a:extLst>
              <a:ext uri="{FF2B5EF4-FFF2-40B4-BE49-F238E27FC236}">
                <a16:creationId xmlns="" xmlns:a16="http://schemas.microsoft.com/office/drawing/2014/main" id="{FCD09AFA-DCC8-40DE-A98F-10075895C2CA}"/>
              </a:ext>
            </a:extLst>
          </p:cNvPr>
          <p:cNvSpPr/>
          <p:nvPr/>
        </p:nvSpPr>
        <p:spPr bwMode="auto">
          <a:xfrm>
            <a:off x="1309688" y="4867275"/>
            <a:ext cx="641350" cy="64135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19" name="Oval 18">
            <a:extLst>
              <a:ext uri="{FF2B5EF4-FFF2-40B4-BE49-F238E27FC236}">
                <a16:creationId xmlns="" xmlns:a16="http://schemas.microsoft.com/office/drawing/2014/main" id="{3FD802E4-F335-454F-9BD4-140F02898599}"/>
              </a:ext>
            </a:extLst>
          </p:cNvPr>
          <p:cNvSpPr/>
          <p:nvPr/>
        </p:nvSpPr>
        <p:spPr bwMode="auto">
          <a:xfrm>
            <a:off x="1090613" y="5500688"/>
            <a:ext cx="138112" cy="136525"/>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20" name="Oval 19">
            <a:extLst>
              <a:ext uri="{FF2B5EF4-FFF2-40B4-BE49-F238E27FC236}">
                <a16:creationId xmlns="" xmlns:a16="http://schemas.microsoft.com/office/drawing/2014/main" id="{D8546C60-BBAF-47FE-B909-B531E9BB17E5}"/>
              </a:ext>
            </a:extLst>
          </p:cNvPr>
          <p:cNvSpPr/>
          <p:nvPr/>
        </p:nvSpPr>
        <p:spPr bwMode="auto">
          <a:xfrm>
            <a:off x="1663700" y="5788025"/>
            <a:ext cx="274638" cy="274638"/>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21" name="Oval 20">
            <a:extLst>
              <a:ext uri="{FF2B5EF4-FFF2-40B4-BE49-F238E27FC236}">
                <a16:creationId xmlns="" xmlns:a16="http://schemas.microsoft.com/office/drawing/2014/main" id="{23E33350-7AB7-467A-B178-6A0CCB5E32DD}"/>
              </a:ext>
            </a:extLst>
          </p:cNvPr>
          <p:cNvSpPr/>
          <p:nvPr/>
        </p:nvSpPr>
        <p:spPr>
          <a:xfrm>
            <a:off x="1905000" y="4495800"/>
            <a:ext cx="365125" cy="365125"/>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8" name="Title 7"/>
          <p:cNvSpPr>
            <a:spLocks noGrp="1"/>
          </p:cNvSpPr>
          <p:nvPr>
            <p:ph type="ctrTitle"/>
          </p:nvPr>
        </p:nvSpPr>
        <p:spPr>
          <a:xfrm>
            <a:off x="2286000" y="3124200"/>
            <a:ext cx="6172200" cy="1894362"/>
          </a:xfrm>
        </p:spPr>
        <p:txBody>
          <a:bodyPr/>
          <a:lstStyle>
            <a:lvl1pPr>
              <a:defRPr b="1"/>
            </a:lvl1pPr>
          </a:lstStyle>
          <a:p>
            <a:r>
              <a:rPr lang="en-US"/>
              <a:t>Click to edit Master title style</a:t>
            </a:r>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a:t>Click to edit Master subtitle style</a:t>
            </a:r>
          </a:p>
        </p:txBody>
      </p:sp>
      <p:sp>
        <p:nvSpPr>
          <p:cNvPr id="22" name="Date Placeholder 27">
            <a:extLst>
              <a:ext uri="{FF2B5EF4-FFF2-40B4-BE49-F238E27FC236}">
                <a16:creationId xmlns="" xmlns:a16="http://schemas.microsoft.com/office/drawing/2014/main" id="{1CD6F1E5-BD3D-489B-B45D-9F3FEAD50F74}"/>
              </a:ext>
            </a:extLst>
          </p:cNvPr>
          <p:cNvSpPr>
            <a:spLocks noGrp="1"/>
          </p:cNvSpPr>
          <p:nvPr>
            <p:ph type="dt" sz="half" idx="10"/>
          </p:nvPr>
        </p:nvSpPr>
        <p:spPr bwMode="auto">
          <a:xfrm rot="5400000">
            <a:off x="7764463" y="1174750"/>
            <a:ext cx="2286000" cy="381000"/>
          </a:xfrm>
        </p:spPr>
        <p:txBody>
          <a:bodyPr/>
          <a:lstStyle>
            <a:lvl1pPr>
              <a:defRPr/>
            </a:lvl1pPr>
          </a:lstStyle>
          <a:p>
            <a:pPr>
              <a:defRPr/>
            </a:pPr>
            <a:r>
              <a:rPr lang="en-US" smtClean="0"/>
              <a:t>11/5/2020</a:t>
            </a:r>
            <a:endParaRPr lang="en-US"/>
          </a:p>
        </p:txBody>
      </p:sp>
      <p:sp>
        <p:nvSpPr>
          <p:cNvPr id="23" name="Footer Placeholder 16">
            <a:extLst>
              <a:ext uri="{FF2B5EF4-FFF2-40B4-BE49-F238E27FC236}">
                <a16:creationId xmlns="" xmlns:a16="http://schemas.microsoft.com/office/drawing/2014/main" id="{3F8F27F5-19EF-4A89-9C7E-328F0F7E444E}"/>
              </a:ext>
            </a:extLst>
          </p:cNvPr>
          <p:cNvSpPr>
            <a:spLocks noGrp="1"/>
          </p:cNvSpPr>
          <p:nvPr>
            <p:ph type="ftr" sz="quarter" idx="11"/>
          </p:nvPr>
        </p:nvSpPr>
        <p:spPr bwMode="auto">
          <a:xfrm rot="5400000">
            <a:off x="7077076" y="4181475"/>
            <a:ext cx="3657600" cy="384175"/>
          </a:xfrm>
        </p:spPr>
        <p:txBody>
          <a:bodyPr/>
          <a:lstStyle>
            <a:lvl1pPr>
              <a:defRPr/>
            </a:lvl1pPr>
          </a:lstStyle>
          <a:p>
            <a:pPr>
              <a:defRPr/>
            </a:pPr>
            <a:r>
              <a:rPr lang="en-US"/>
              <a:t>MRU 12.4.2022</a:t>
            </a:r>
          </a:p>
        </p:txBody>
      </p:sp>
      <p:sp>
        <p:nvSpPr>
          <p:cNvPr id="24" name="Slide Number Placeholder 28">
            <a:extLst>
              <a:ext uri="{FF2B5EF4-FFF2-40B4-BE49-F238E27FC236}">
                <a16:creationId xmlns="" xmlns:a16="http://schemas.microsoft.com/office/drawing/2014/main" id="{B3076A74-ED59-4C2A-922B-4B5DF8F91189}"/>
              </a:ext>
            </a:extLst>
          </p:cNvPr>
          <p:cNvSpPr>
            <a:spLocks noGrp="1"/>
          </p:cNvSpPr>
          <p:nvPr>
            <p:ph type="sldNum" sz="quarter" idx="12"/>
          </p:nvPr>
        </p:nvSpPr>
        <p:spPr bwMode="auto">
          <a:xfrm>
            <a:off x="1325563" y="4929188"/>
            <a:ext cx="609600" cy="517525"/>
          </a:xfrm>
        </p:spPr>
        <p:txBody>
          <a:bodyPr/>
          <a:lstStyle>
            <a:lvl1pPr>
              <a:defRPr/>
            </a:lvl1pPr>
          </a:lstStyle>
          <a:p>
            <a:pPr>
              <a:defRPr/>
            </a:pPr>
            <a:fld id="{F0192EBD-DB10-4247-A820-69AFEEA8FAE5}" type="slidenum">
              <a:rPr lang="en-US" altLang="en-US"/>
              <a:pPr>
                <a:defRPr/>
              </a:pPr>
              <a:t>‹#›</a:t>
            </a:fld>
            <a:endParaRPr lang="en-US" altLang="en-US"/>
          </a:p>
        </p:txBody>
      </p:sp>
    </p:spTree>
    <p:extLst>
      <p:ext uri="{BB962C8B-B14F-4D97-AF65-F5344CB8AC3E}">
        <p14:creationId xmlns:p14="http://schemas.microsoft.com/office/powerpoint/2010/main" val="3044472291"/>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13">
            <a:extLst>
              <a:ext uri="{FF2B5EF4-FFF2-40B4-BE49-F238E27FC236}">
                <a16:creationId xmlns="" xmlns:a16="http://schemas.microsoft.com/office/drawing/2014/main" id="{E38DD775-465D-41FD-9FA1-BA62ABC2D75C}"/>
              </a:ext>
            </a:extLst>
          </p:cNvPr>
          <p:cNvSpPr>
            <a:spLocks noGrp="1"/>
          </p:cNvSpPr>
          <p:nvPr>
            <p:ph type="dt" sz="half" idx="10"/>
          </p:nvPr>
        </p:nvSpPr>
        <p:spPr/>
        <p:txBody>
          <a:bodyPr/>
          <a:lstStyle>
            <a:lvl1pPr>
              <a:defRPr/>
            </a:lvl1pPr>
          </a:lstStyle>
          <a:p>
            <a:pPr>
              <a:defRPr/>
            </a:pPr>
            <a:r>
              <a:rPr lang="en-US" smtClean="0"/>
              <a:t>11/5/2020</a:t>
            </a:r>
            <a:endParaRPr lang="en-US"/>
          </a:p>
        </p:txBody>
      </p:sp>
      <p:sp>
        <p:nvSpPr>
          <p:cNvPr id="5" name="Footer Placeholder 2">
            <a:extLst>
              <a:ext uri="{FF2B5EF4-FFF2-40B4-BE49-F238E27FC236}">
                <a16:creationId xmlns="" xmlns:a16="http://schemas.microsoft.com/office/drawing/2014/main" id="{97DD1433-3968-430D-B77C-0D310D5EE812}"/>
              </a:ext>
            </a:extLst>
          </p:cNvPr>
          <p:cNvSpPr>
            <a:spLocks noGrp="1"/>
          </p:cNvSpPr>
          <p:nvPr>
            <p:ph type="ftr" sz="quarter" idx="11"/>
          </p:nvPr>
        </p:nvSpPr>
        <p:spPr/>
        <p:txBody>
          <a:bodyPr/>
          <a:lstStyle>
            <a:lvl1pPr>
              <a:defRPr/>
            </a:lvl1pPr>
          </a:lstStyle>
          <a:p>
            <a:pPr>
              <a:defRPr/>
            </a:pPr>
            <a:r>
              <a:rPr lang="en-US"/>
              <a:t>MRU 12.4.2022</a:t>
            </a:r>
          </a:p>
        </p:txBody>
      </p:sp>
      <p:sp>
        <p:nvSpPr>
          <p:cNvPr id="6" name="Slide Number Placeholder 22">
            <a:extLst>
              <a:ext uri="{FF2B5EF4-FFF2-40B4-BE49-F238E27FC236}">
                <a16:creationId xmlns="" xmlns:a16="http://schemas.microsoft.com/office/drawing/2014/main" id="{FA3B87C6-432B-4D13-967F-435E2CE4A982}"/>
              </a:ext>
            </a:extLst>
          </p:cNvPr>
          <p:cNvSpPr>
            <a:spLocks noGrp="1"/>
          </p:cNvSpPr>
          <p:nvPr>
            <p:ph type="sldNum" sz="quarter" idx="12"/>
          </p:nvPr>
        </p:nvSpPr>
        <p:spPr/>
        <p:txBody>
          <a:bodyPr/>
          <a:lstStyle>
            <a:lvl1pPr>
              <a:defRPr/>
            </a:lvl1pPr>
          </a:lstStyle>
          <a:p>
            <a:pPr>
              <a:defRPr/>
            </a:pPr>
            <a:fld id="{CCE91316-E6B1-4DEC-8871-49E40AE1624F}" type="slidenum">
              <a:rPr lang="en-US" altLang="en-US"/>
              <a:pPr>
                <a:defRPr/>
              </a:pPr>
              <a:t>‹#›</a:t>
            </a:fld>
            <a:endParaRPr lang="en-US" altLang="en-US"/>
          </a:p>
        </p:txBody>
      </p:sp>
    </p:spTree>
    <p:extLst>
      <p:ext uri="{BB962C8B-B14F-4D97-AF65-F5344CB8AC3E}">
        <p14:creationId xmlns:p14="http://schemas.microsoft.com/office/powerpoint/2010/main" val="41655278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13">
            <a:extLst>
              <a:ext uri="{FF2B5EF4-FFF2-40B4-BE49-F238E27FC236}">
                <a16:creationId xmlns="" xmlns:a16="http://schemas.microsoft.com/office/drawing/2014/main" id="{DFA2DF06-6B24-4113-8E71-A1699C67938B}"/>
              </a:ext>
            </a:extLst>
          </p:cNvPr>
          <p:cNvSpPr>
            <a:spLocks noGrp="1"/>
          </p:cNvSpPr>
          <p:nvPr>
            <p:ph type="dt" sz="half" idx="10"/>
          </p:nvPr>
        </p:nvSpPr>
        <p:spPr/>
        <p:txBody>
          <a:bodyPr/>
          <a:lstStyle>
            <a:lvl1pPr>
              <a:defRPr/>
            </a:lvl1pPr>
          </a:lstStyle>
          <a:p>
            <a:pPr>
              <a:defRPr/>
            </a:pPr>
            <a:r>
              <a:rPr lang="en-US" smtClean="0"/>
              <a:t>11/5/2020</a:t>
            </a:r>
            <a:endParaRPr lang="en-US"/>
          </a:p>
        </p:txBody>
      </p:sp>
      <p:sp>
        <p:nvSpPr>
          <p:cNvPr id="5" name="Footer Placeholder 2">
            <a:extLst>
              <a:ext uri="{FF2B5EF4-FFF2-40B4-BE49-F238E27FC236}">
                <a16:creationId xmlns="" xmlns:a16="http://schemas.microsoft.com/office/drawing/2014/main" id="{E1C867DE-B2F0-4B29-A1DC-90E5B98A18F7}"/>
              </a:ext>
            </a:extLst>
          </p:cNvPr>
          <p:cNvSpPr>
            <a:spLocks noGrp="1"/>
          </p:cNvSpPr>
          <p:nvPr>
            <p:ph type="ftr" sz="quarter" idx="11"/>
          </p:nvPr>
        </p:nvSpPr>
        <p:spPr/>
        <p:txBody>
          <a:bodyPr/>
          <a:lstStyle>
            <a:lvl1pPr>
              <a:defRPr/>
            </a:lvl1pPr>
          </a:lstStyle>
          <a:p>
            <a:pPr>
              <a:defRPr/>
            </a:pPr>
            <a:r>
              <a:rPr lang="en-US"/>
              <a:t>MRU 12.4.2022</a:t>
            </a:r>
          </a:p>
        </p:txBody>
      </p:sp>
      <p:sp>
        <p:nvSpPr>
          <p:cNvPr id="6" name="Slide Number Placeholder 22">
            <a:extLst>
              <a:ext uri="{FF2B5EF4-FFF2-40B4-BE49-F238E27FC236}">
                <a16:creationId xmlns="" xmlns:a16="http://schemas.microsoft.com/office/drawing/2014/main" id="{2518901D-27F8-4975-9771-3EF27D320D22}"/>
              </a:ext>
            </a:extLst>
          </p:cNvPr>
          <p:cNvSpPr>
            <a:spLocks noGrp="1"/>
          </p:cNvSpPr>
          <p:nvPr>
            <p:ph type="sldNum" sz="quarter" idx="12"/>
          </p:nvPr>
        </p:nvSpPr>
        <p:spPr/>
        <p:txBody>
          <a:bodyPr/>
          <a:lstStyle>
            <a:lvl1pPr>
              <a:defRPr/>
            </a:lvl1pPr>
          </a:lstStyle>
          <a:p>
            <a:pPr>
              <a:defRPr/>
            </a:pPr>
            <a:fld id="{B50B3DC7-D7F9-443E-BE53-6F8353A92473}" type="slidenum">
              <a:rPr lang="en-US" altLang="en-US"/>
              <a:pPr>
                <a:defRPr/>
              </a:pPr>
              <a:t>‹#›</a:t>
            </a:fld>
            <a:endParaRPr lang="en-US" altLang="en-US"/>
          </a:p>
        </p:txBody>
      </p:sp>
    </p:spTree>
    <p:extLst>
      <p:ext uri="{BB962C8B-B14F-4D97-AF65-F5344CB8AC3E}">
        <p14:creationId xmlns:p14="http://schemas.microsoft.com/office/powerpoint/2010/main" val="19731681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8" name="Content Placeholder 7"/>
          <p:cNvSpPr>
            <a:spLocks noGrp="1"/>
          </p:cNvSpPr>
          <p:nvPr>
            <p:ph sz="quarter" idx="1"/>
          </p:nvPr>
        </p:nvSpPr>
        <p:spPr>
          <a:xfrm>
            <a:off x="457200" y="1600200"/>
            <a:ext cx="7467600" cy="48737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6">
            <a:extLst>
              <a:ext uri="{FF2B5EF4-FFF2-40B4-BE49-F238E27FC236}">
                <a16:creationId xmlns="" xmlns:a16="http://schemas.microsoft.com/office/drawing/2014/main" id="{86516DDE-162D-428D-8555-4A8B402336B7}"/>
              </a:ext>
            </a:extLst>
          </p:cNvPr>
          <p:cNvSpPr>
            <a:spLocks noGrp="1"/>
          </p:cNvSpPr>
          <p:nvPr>
            <p:ph type="dt" sz="half" idx="10"/>
          </p:nvPr>
        </p:nvSpPr>
        <p:spPr/>
        <p:txBody>
          <a:bodyPr rtlCol="0"/>
          <a:lstStyle>
            <a:lvl1pPr>
              <a:defRPr/>
            </a:lvl1pPr>
          </a:lstStyle>
          <a:p>
            <a:pPr>
              <a:defRPr/>
            </a:pPr>
            <a:r>
              <a:rPr lang="en-US" smtClean="0"/>
              <a:t>11/5/2020</a:t>
            </a:r>
            <a:endParaRPr lang="en-US"/>
          </a:p>
        </p:txBody>
      </p:sp>
      <p:sp>
        <p:nvSpPr>
          <p:cNvPr id="5" name="Slide Number Placeholder 8">
            <a:extLst>
              <a:ext uri="{FF2B5EF4-FFF2-40B4-BE49-F238E27FC236}">
                <a16:creationId xmlns="" xmlns:a16="http://schemas.microsoft.com/office/drawing/2014/main" id="{AB555B15-F9B2-4926-8CD9-54C793D25CA7}"/>
              </a:ext>
            </a:extLst>
          </p:cNvPr>
          <p:cNvSpPr>
            <a:spLocks noGrp="1"/>
          </p:cNvSpPr>
          <p:nvPr>
            <p:ph type="sldNum" sz="quarter" idx="11"/>
          </p:nvPr>
        </p:nvSpPr>
        <p:spPr/>
        <p:txBody>
          <a:bodyPr/>
          <a:lstStyle>
            <a:lvl1pPr>
              <a:defRPr/>
            </a:lvl1pPr>
          </a:lstStyle>
          <a:p>
            <a:pPr>
              <a:defRPr/>
            </a:pPr>
            <a:fld id="{E2E6EA3D-5529-47BD-9370-60DD5C91D184}" type="slidenum">
              <a:rPr lang="en-US" altLang="en-US"/>
              <a:pPr>
                <a:defRPr/>
              </a:pPr>
              <a:t>‹#›</a:t>
            </a:fld>
            <a:endParaRPr lang="en-US" altLang="en-US"/>
          </a:p>
        </p:txBody>
      </p:sp>
      <p:sp>
        <p:nvSpPr>
          <p:cNvPr id="6" name="Footer Placeholder 9">
            <a:extLst>
              <a:ext uri="{FF2B5EF4-FFF2-40B4-BE49-F238E27FC236}">
                <a16:creationId xmlns="" xmlns:a16="http://schemas.microsoft.com/office/drawing/2014/main" id="{3A31EE89-55DA-4F97-8125-42ABD4209BED}"/>
              </a:ext>
            </a:extLst>
          </p:cNvPr>
          <p:cNvSpPr>
            <a:spLocks noGrp="1"/>
          </p:cNvSpPr>
          <p:nvPr>
            <p:ph type="ftr" sz="quarter" idx="12"/>
          </p:nvPr>
        </p:nvSpPr>
        <p:spPr/>
        <p:txBody>
          <a:bodyPr rtlCol="0"/>
          <a:lstStyle>
            <a:lvl1pPr>
              <a:defRPr/>
            </a:lvl1pPr>
          </a:lstStyle>
          <a:p>
            <a:pPr>
              <a:defRPr/>
            </a:pPr>
            <a:r>
              <a:rPr lang="en-US"/>
              <a:t>MRU 12.4.2022</a:t>
            </a:r>
          </a:p>
        </p:txBody>
      </p:sp>
    </p:spTree>
    <p:extLst>
      <p:ext uri="{BB962C8B-B14F-4D97-AF65-F5344CB8AC3E}">
        <p14:creationId xmlns:p14="http://schemas.microsoft.com/office/powerpoint/2010/main" val="31999681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2"/>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 xmlns:a16="http://schemas.microsoft.com/office/drawing/2014/main" id="{383D20B3-6D94-4D4E-8140-0B0582DF1583}"/>
              </a:ext>
            </a:extLst>
          </p:cNvPr>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5" name="Rectangle 4">
            <a:extLst>
              <a:ext uri="{FF2B5EF4-FFF2-40B4-BE49-F238E27FC236}">
                <a16:creationId xmlns="" xmlns:a16="http://schemas.microsoft.com/office/drawing/2014/main" id="{28BD6CDD-C98C-4EB5-9B55-7D98740EE2D0}"/>
              </a:ext>
            </a:extLst>
          </p:cNvPr>
          <p:cNvSpPr/>
          <p:nvPr/>
        </p:nvSpPr>
        <p:spPr bwMode="auto">
          <a:xfrm>
            <a:off x="276225" y="0"/>
            <a:ext cx="104775"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6" name="Rectangle 5">
            <a:extLst>
              <a:ext uri="{FF2B5EF4-FFF2-40B4-BE49-F238E27FC236}">
                <a16:creationId xmlns="" xmlns:a16="http://schemas.microsoft.com/office/drawing/2014/main" id="{88FE41D5-24B5-4C9B-939C-4CE55307388E}"/>
              </a:ext>
            </a:extLst>
          </p:cNvPr>
          <p:cNvSpPr/>
          <p:nvPr/>
        </p:nvSpPr>
        <p:spPr bwMode="auto">
          <a:xfrm>
            <a:off x="990600" y="0"/>
            <a:ext cx="182563"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7" name="Rectangle 6">
            <a:extLst>
              <a:ext uri="{FF2B5EF4-FFF2-40B4-BE49-F238E27FC236}">
                <a16:creationId xmlns="" xmlns:a16="http://schemas.microsoft.com/office/drawing/2014/main" id="{854EDA61-5FF3-4280-8FB5-1430474EDFF0}"/>
              </a:ext>
            </a:extLst>
          </p:cNvPr>
          <p:cNvSpPr/>
          <p:nvPr/>
        </p:nvSpPr>
        <p:spPr bwMode="auto">
          <a:xfrm>
            <a:off x="1141413" y="0"/>
            <a:ext cx="230187"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8" name="Straight Connector 7">
            <a:extLst>
              <a:ext uri="{FF2B5EF4-FFF2-40B4-BE49-F238E27FC236}">
                <a16:creationId xmlns="" xmlns:a16="http://schemas.microsoft.com/office/drawing/2014/main" id="{7C7C6873-58F1-4448-86D3-FACBCCC139A9}"/>
              </a:ext>
            </a:extLst>
          </p:cNvPr>
          <p:cNvSpPr>
            <a:spLocks noChangeShapeType="1"/>
          </p:cNvSpPr>
          <p:nvPr/>
        </p:nvSpPr>
        <p:spPr bwMode="auto">
          <a:xfrm>
            <a:off x="106363"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a:lstStyle/>
          <a:p>
            <a:pPr eaLnBrk="1" fontAlgn="auto" hangingPunct="1">
              <a:spcBef>
                <a:spcPts val="0"/>
              </a:spcBef>
              <a:spcAft>
                <a:spcPts val="0"/>
              </a:spcAft>
              <a:defRPr/>
            </a:pPr>
            <a:endParaRPr lang="en-US">
              <a:latin typeface="+mn-lt"/>
              <a:cs typeface="+mn-cs"/>
            </a:endParaRPr>
          </a:p>
        </p:txBody>
      </p:sp>
      <p:sp>
        <p:nvSpPr>
          <p:cNvPr id="9" name="Straight Connector 8">
            <a:extLst>
              <a:ext uri="{FF2B5EF4-FFF2-40B4-BE49-F238E27FC236}">
                <a16:creationId xmlns="" xmlns:a16="http://schemas.microsoft.com/office/drawing/2014/main" id="{4C143113-9879-4CC9-90EF-C5FD8905DD53}"/>
              </a:ext>
            </a:extLst>
          </p:cNvPr>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a:lstStyle/>
          <a:p>
            <a:pPr eaLnBrk="1" fontAlgn="auto" hangingPunct="1">
              <a:spcBef>
                <a:spcPts val="0"/>
              </a:spcBef>
              <a:spcAft>
                <a:spcPts val="0"/>
              </a:spcAft>
              <a:defRPr/>
            </a:pPr>
            <a:endParaRPr lang="en-US">
              <a:latin typeface="+mn-lt"/>
              <a:cs typeface="+mn-cs"/>
            </a:endParaRPr>
          </a:p>
        </p:txBody>
      </p:sp>
      <p:sp>
        <p:nvSpPr>
          <p:cNvPr id="10" name="Straight Connector 9">
            <a:extLst>
              <a:ext uri="{FF2B5EF4-FFF2-40B4-BE49-F238E27FC236}">
                <a16:creationId xmlns="" xmlns:a16="http://schemas.microsoft.com/office/drawing/2014/main" id="{852064D5-9A99-4334-A3FB-3E98C8B7DD00}"/>
              </a:ext>
            </a:extLst>
          </p:cNvPr>
          <p:cNvSpPr>
            <a:spLocks noChangeShapeType="1"/>
          </p:cNvSpPr>
          <p:nvPr/>
        </p:nvSpPr>
        <p:spPr bwMode="auto">
          <a:xfrm>
            <a:off x="854075"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a:lstStyle/>
          <a:p>
            <a:pPr eaLnBrk="1" fontAlgn="auto" hangingPunct="1">
              <a:spcBef>
                <a:spcPts val="0"/>
              </a:spcBef>
              <a:spcAft>
                <a:spcPts val="0"/>
              </a:spcAft>
              <a:defRPr/>
            </a:pPr>
            <a:endParaRPr lang="en-US">
              <a:latin typeface="+mn-lt"/>
              <a:cs typeface="+mn-cs"/>
            </a:endParaRPr>
          </a:p>
        </p:txBody>
      </p:sp>
      <p:sp>
        <p:nvSpPr>
          <p:cNvPr id="11" name="Straight Connector 10">
            <a:extLst>
              <a:ext uri="{FF2B5EF4-FFF2-40B4-BE49-F238E27FC236}">
                <a16:creationId xmlns="" xmlns:a16="http://schemas.microsoft.com/office/drawing/2014/main" id="{3091EC6A-B453-49D9-8B14-3975348CDFDD}"/>
              </a:ext>
            </a:extLst>
          </p:cNvPr>
          <p:cNvSpPr>
            <a:spLocks noChangeShapeType="1"/>
          </p:cNvSpPr>
          <p:nvPr/>
        </p:nvSpPr>
        <p:spPr bwMode="auto">
          <a:xfrm>
            <a:off x="172720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a:lstStyle/>
          <a:p>
            <a:pPr eaLnBrk="1" fontAlgn="auto" hangingPunct="1">
              <a:spcBef>
                <a:spcPts val="0"/>
              </a:spcBef>
              <a:spcAft>
                <a:spcPts val="0"/>
              </a:spcAft>
              <a:defRPr/>
            </a:pPr>
            <a:endParaRPr lang="en-US">
              <a:latin typeface="+mn-lt"/>
              <a:cs typeface="+mn-cs"/>
            </a:endParaRPr>
          </a:p>
        </p:txBody>
      </p:sp>
      <p:sp>
        <p:nvSpPr>
          <p:cNvPr id="12" name="Straight Connector 11">
            <a:extLst>
              <a:ext uri="{FF2B5EF4-FFF2-40B4-BE49-F238E27FC236}">
                <a16:creationId xmlns="" xmlns:a16="http://schemas.microsoft.com/office/drawing/2014/main" id="{57792200-FE9F-486B-932D-CD0AA2337BF2}"/>
              </a:ext>
            </a:extLst>
          </p:cNvPr>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a:lstStyle/>
          <a:p>
            <a:pPr eaLnBrk="1" fontAlgn="auto" hangingPunct="1">
              <a:spcBef>
                <a:spcPts val="0"/>
              </a:spcBef>
              <a:spcAft>
                <a:spcPts val="0"/>
              </a:spcAft>
              <a:defRPr/>
            </a:pPr>
            <a:endParaRPr lang="en-US">
              <a:latin typeface="+mn-lt"/>
              <a:cs typeface="+mn-cs"/>
            </a:endParaRPr>
          </a:p>
        </p:txBody>
      </p:sp>
      <p:sp>
        <p:nvSpPr>
          <p:cNvPr id="13" name="Rectangle 12">
            <a:extLst>
              <a:ext uri="{FF2B5EF4-FFF2-40B4-BE49-F238E27FC236}">
                <a16:creationId xmlns="" xmlns:a16="http://schemas.microsoft.com/office/drawing/2014/main" id="{580E1590-7CE9-4D9B-97D3-08CC6EFE1473}"/>
              </a:ext>
            </a:extLst>
          </p:cNvPr>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14" name="Oval 13">
            <a:extLst>
              <a:ext uri="{FF2B5EF4-FFF2-40B4-BE49-F238E27FC236}">
                <a16:creationId xmlns="" xmlns:a16="http://schemas.microsoft.com/office/drawing/2014/main" id="{31F29F44-65AD-4C5C-B671-1937A0BC633D}"/>
              </a:ext>
            </a:extLst>
          </p:cNvPr>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15" name="Oval 14">
            <a:extLst>
              <a:ext uri="{FF2B5EF4-FFF2-40B4-BE49-F238E27FC236}">
                <a16:creationId xmlns="" xmlns:a16="http://schemas.microsoft.com/office/drawing/2014/main" id="{951CE229-7A2E-4FAD-B20F-F453CD252052}"/>
              </a:ext>
            </a:extLst>
          </p:cNvPr>
          <p:cNvSpPr/>
          <p:nvPr/>
        </p:nvSpPr>
        <p:spPr bwMode="auto">
          <a:xfrm>
            <a:off x="1323975" y="4867275"/>
            <a:ext cx="642938" cy="64135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16" name="Oval 15">
            <a:extLst>
              <a:ext uri="{FF2B5EF4-FFF2-40B4-BE49-F238E27FC236}">
                <a16:creationId xmlns="" xmlns:a16="http://schemas.microsoft.com/office/drawing/2014/main" id="{D63A2E8A-969C-429C-9934-B6856583813E}"/>
              </a:ext>
            </a:extLst>
          </p:cNvPr>
          <p:cNvSpPr/>
          <p:nvPr/>
        </p:nvSpPr>
        <p:spPr bwMode="auto">
          <a:xfrm>
            <a:off x="1090613" y="5500688"/>
            <a:ext cx="138112" cy="136525"/>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17" name="Oval 16">
            <a:extLst>
              <a:ext uri="{FF2B5EF4-FFF2-40B4-BE49-F238E27FC236}">
                <a16:creationId xmlns="" xmlns:a16="http://schemas.microsoft.com/office/drawing/2014/main" id="{7BD87901-018D-498C-BEC0-5AA71900C26B}"/>
              </a:ext>
            </a:extLst>
          </p:cNvPr>
          <p:cNvSpPr/>
          <p:nvPr/>
        </p:nvSpPr>
        <p:spPr bwMode="auto">
          <a:xfrm>
            <a:off x="1663700" y="5791200"/>
            <a:ext cx="274638" cy="274638"/>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18" name="Oval 17">
            <a:extLst>
              <a:ext uri="{FF2B5EF4-FFF2-40B4-BE49-F238E27FC236}">
                <a16:creationId xmlns="" xmlns:a16="http://schemas.microsoft.com/office/drawing/2014/main" id="{69CDD7F0-E764-472B-82FB-89F3C21F4130}"/>
              </a:ext>
            </a:extLst>
          </p:cNvPr>
          <p:cNvSpPr/>
          <p:nvPr/>
        </p:nvSpPr>
        <p:spPr bwMode="auto">
          <a:xfrm>
            <a:off x="1879600" y="4479925"/>
            <a:ext cx="365125" cy="365125"/>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19" name="Straight Connector 18">
            <a:extLst>
              <a:ext uri="{FF2B5EF4-FFF2-40B4-BE49-F238E27FC236}">
                <a16:creationId xmlns="" xmlns:a16="http://schemas.microsoft.com/office/drawing/2014/main" id="{6F52F032-5D82-4F2C-9533-BBAF0F6DAA65}"/>
              </a:ext>
            </a:extLst>
          </p:cNvPr>
          <p:cNvSpPr>
            <a:spLocks noChangeShapeType="1"/>
          </p:cNvSpPr>
          <p:nvPr/>
        </p:nvSpPr>
        <p:spPr bwMode="auto">
          <a:xfrm>
            <a:off x="9097963"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a:lstStyle/>
          <a:p>
            <a:pPr eaLnBrk="1" fontAlgn="auto" hangingPunct="1">
              <a:spcBef>
                <a:spcPts val="0"/>
              </a:spcBef>
              <a:spcAft>
                <a:spcPts val="0"/>
              </a:spcAft>
              <a:defRPr/>
            </a:pPr>
            <a:endParaRPr lang="en-US">
              <a:latin typeface="+mn-lt"/>
              <a:cs typeface="+mn-cs"/>
            </a:endParaRPr>
          </a:p>
        </p:txBody>
      </p:sp>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lang="en-US"/>
              <a:t>Click to edit Master title style</a:t>
            </a:r>
          </a:p>
        </p:txBody>
      </p:sp>
      <p:sp>
        <p:nvSpPr>
          <p:cNvPr id="3" name="Text Placeholder 2"/>
          <p:cNvSpPr>
            <a:spLocks noGrp="1"/>
          </p:cNvSpPr>
          <p:nvPr>
            <p:ph type="body" idx="1"/>
          </p:nvPr>
        </p:nvSpPr>
        <p:spPr>
          <a:xfrm>
            <a:off x="2286000" y="5010150"/>
            <a:ext cx="6172200" cy="1371600"/>
          </a:xfrm>
        </p:spPr>
        <p:txBody>
          <a:bodyPr/>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a:t>Click to edit Master text styles</a:t>
            </a:r>
          </a:p>
        </p:txBody>
      </p:sp>
      <p:sp>
        <p:nvSpPr>
          <p:cNvPr id="20" name="Date Placeholder 3">
            <a:extLst>
              <a:ext uri="{FF2B5EF4-FFF2-40B4-BE49-F238E27FC236}">
                <a16:creationId xmlns="" xmlns:a16="http://schemas.microsoft.com/office/drawing/2014/main" id="{8E5C2FBB-F91D-4A64-96F3-C322E030786D}"/>
              </a:ext>
            </a:extLst>
          </p:cNvPr>
          <p:cNvSpPr>
            <a:spLocks noGrp="1"/>
          </p:cNvSpPr>
          <p:nvPr>
            <p:ph type="dt" sz="half" idx="10"/>
          </p:nvPr>
        </p:nvSpPr>
        <p:spPr bwMode="auto">
          <a:xfrm rot="5400000">
            <a:off x="7762875" y="1169988"/>
            <a:ext cx="2286000" cy="381000"/>
          </a:xfrm>
        </p:spPr>
        <p:txBody>
          <a:bodyPr/>
          <a:lstStyle>
            <a:lvl1pPr>
              <a:defRPr/>
            </a:lvl1pPr>
          </a:lstStyle>
          <a:p>
            <a:pPr>
              <a:defRPr/>
            </a:pPr>
            <a:r>
              <a:rPr lang="en-US" smtClean="0"/>
              <a:t>11/5/2020</a:t>
            </a:r>
            <a:endParaRPr lang="en-US"/>
          </a:p>
        </p:txBody>
      </p:sp>
      <p:sp>
        <p:nvSpPr>
          <p:cNvPr id="21" name="Footer Placeholder 4">
            <a:extLst>
              <a:ext uri="{FF2B5EF4-FFF2-40B4-BE49-F238E27FC236}">
                <a16:creationId xmlns="" xmlns:a16="http://schemas.microsoft.com/office/drawing/2014/main" id="{364D62E1-5A26-4866-A6AE-0A83708B0816}"/>
              </a:ext>
            </a:extLst>
          </p:cNvPr>
          <p:cNvSpPr>
            <a:spLocks noGrp="1"/>
          </p:cNvSpPr>
          <p:nvPr>
            <p:ph type="ftr" sz="quarter" idx="11"/>
          </p:nvPr>
        </p:nvSpPr>
        <p:spPr bwMode="auto">
          <a:xfrm rot="5400000">
            <a:off x="7077076" y="4178300"/>
            <a:ext cx="3657600" cy="384175"/>
          </a:xfrm>
        </p:spPr>
        <p:txBody>
          <a:bodyPr/>
          <a:lstStyle>
            <a:lvl1pPr>
              <a:defRPr/>
            </a:lvl1pPr>
          </a:lstStyle>
          <a:p>
            <a:pPr>
              <a:defRPr/>
            </a:pPr>
            <a:r>
              <a:rPr lang="en-US"/>
              <a:t>MRU 12.4.2022</a:t>
            </a:r>
          </a:p>
        </p:txBody>
      </p:sp>
      <p:sp>
        <p:nvSpPr>
          <p:cNvPr id="22" name="Slide Number Placeholder 5">
            <a:extLst>
              <a:ext uri="{FF2B5EF4-FFF2-40B4-BE49-F238E27FC236}">
                <a16:creationId xmlns="" xmlns:a16="http://schemas.microsoft.com/office/drawing/2014/main" id="{401150C1-5574-48F2-881C-DDF163406378}"/>
              </a:ext>
            </a:extLst>
          </p:cNvPr>
          <p:cNvSpPr>
            <a:spLocks noGrp="1"/>
          </p:cNvSpPr>
          <p:nvPr>
            <p:ph type="sldNum" sz="quarter" idx="12"/>
          </p:nvPr>
        </p:nvSpPr>
        <p:spPr bwMode="auto">
          <a:xfrm>
            <a:off x="1339850" y="4929188"/>
            <a:ext cx="609600" cy="517525"/>
          </a:xfrm>
        </p:spPr>
        <p:txBody>
          <a:bodyPr/>
          <a:lstStyle>
            <a:lvl1pPr>
              <a:defRPr/>
            </a:lvl1pPr>
          </a:lstStyle>
          <a:p>
            <a:pPr>
              <a:defRPr/>
            </a:pPr>
            <a:fld id="{3A28D291-E466-4A58-A8CE-C9B1FEC02AF0}" type="slidenum">
              <a:rPr lang="en-US" altLang="en-US"/>
              <a:pPr>
                <a:defRPr/>
              </a:pPr>
              <a:t>‹#›</a:t>
            </a:fld>
            <a:endParaRPr lang="en-US" altLang="en-US"/>
          </a:p>
        </p:txBody>
      </p:sp>
    </p:spTree>
    <p:extLst>
      <p:ext uri="{BB962C8B-B14F-4D97-AF65-F5344CB8AC3E}">
        <p14:creationId xmlns:p14="http://schemas.microsoft.com/office/powerpoint/2010/main" val="1046819727"/>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9" name="Content Placeholder 8"/>
          <p:cNvSpPr>
            <a:spLocks noGrp="1"/>
          </p:cNvSpPr>
          <p:nvPr>
            <p:ph sz="quarter" idx="1"/>
          </p:nvPr>
        </p:nvSpPr>
        <p:spPr>
          <a:xfrm>
            <a:off x="457200" y="1600200"/>
            <a:ext cx="3657600"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Content Placeholder 10"/>
          <p:cNvSpPr>
            <a:spLocks noGrp="1"/>
          </p:cNvSpPr>
          <p:nvPr>
            <p:ph sz="quarter" idx="2"/>
          </p:nvPr>
        </p:nvSpPr>
        <p:spPr>
          <a:xfrm>
            <a:off x="4270248" y="1600200"/>
            <a:ext cx="3657600"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13">
            <a:extLst>
              <a:ext uri="{FF2B5EF4-FFF2-40B4-BE49-F238E27FC236}">
                <a16:creationId xmlns="" xmlns:a16="http://schemas.microsoft.com/office/drawing/2014/main" id="{0D3A9C3D-BFFF-461F-AE24-408255919F16}"/>
              </a:ext>
            </a:extLst>
          </p:cNvPr>
          <p:cNvSpPr>
            <a:spLocks noGrp="1"/>
          </p:cNvSpPr>
          <p:nvPr>
            <p:ph type="dt" sz="half" idx="10"/>
          </p:nvPr>
        </p:nvSpPr>
        <p:spPr/>
        <p:txBody>
          <a:bodyPr/>
          <a:lstStyle>
            <a:lvl1pPr>
              <a:defRPr/>
            </a:lvl1pPr>
          </a:lstStyle>
          <a:p>
            <a:pPr>
              <a:defRPr/>
            </a:pPr>
            <a:r>
              <a:rPr lang="en-US" smtClean="0"/>
              <a:t>11/5/2020</a:t>
            </a:r>
            <a:endParaRPr lang="en-US"/>
          </a:p>
        </p:txBody>
      </p:sp>
      <p:sp>
        <p:nvSpPr>
          <p:cNvPr id="6" name="Footer Placeholder 2">
            <a:extLst>
              <a:ext uri="{FF2B5EF4-FFF2-40B4-BE49-F238E27FC236}">
                <a16:creationId xmlns="" xmlns:a16="http://schemas.microsoft.com/office/drawing/2014/main" id="{970E73FD-9F36-4E56-972D-E9DEF39EA719}"/>
              </a:ext>
            </a:extLst>
          </p:cNvPr>
          <p:cNvSpPr>
            <a:spLocks noGrp="1"/>
          </p:cNvSpPr>
          <p:nvPr>
            <p:ph type="ftr" sz="quarter" idx="11"/>
          </p:nvPr>
        </p:nvSpPr>
        <p:spPr/>
        <p:txBody>
          <a:bodyPr/>
          <a:lstStyle>
            <a:lvl1pPr>
              <a:defRPr/>
            </a:lvl1pPr>
          </a:lstStyle>
          <a:p>
            <a:pPr>
              <a:defRPr/>
            </a:pPr>
            <a:r>
              <a:rPr lang="en-US"/>
              <a:t>MRU 12.4.2022</a:t>
            </a:r>
          </a:p>
        </p:txBody>
      </p:sp>
      <p:sp>
        <p:nvSpPr>
          <p:cNvPr id="7" name="Slide Number Placeholder 22">
            <a:extLst>
              <a:ext uri="{FF2B5EF4-FFF2-40B4-BE49-F238E27FC236}">
                <a16:creationId xmlns="" xmlns:a16="http://schemas.microsoft.com/office/drawing/2014/main" id="{03CCFE80-C5B5-410B-B728-FBE300D617F1}"/>
              </a:ext>
            </a:extLst>
          </p:cNvPr>
          <p:cNvSpPr>
            <a:spLocks noGrp="1"/>
          </p:cNvSpPr>
          <p:nvPr>
            <p:ph type="sldNum" sz="quarter" idx="12"/>
          </p:nvPr>
        </p:nvSpPr>
        <p:spPr/>
        <p:txBody>
          <a:bodyPr/>
          <a:lstStyle>
            <a:lvl1pPr>
              <a:defRPr/>
            </a:lvl1pPr>
          </a:lstStyle>
          <a:p>
            <a:pPr>
              <a:defRPr/>
            </a:pPr>
            <a:fld id="{CE09CC2E-3877-436C-99E6-3C87B5F983A2}" type="slidenum">
              <a:rPr lang="en-US" altLang="en-US"/>
              <a:pPr>
                <a:defRPr/>
              </a:pPr>
              <a:t>‹#›</a:t>
            </a:fld>
            <a:endParaRPr lang="en-US" altLang="en-US"/>
          </a:p>
        </p:txBody>
      </p:sp>
    </p:spTree>
    <p:extLst>
      <p:ext uri="{BB962C8B-B14F-4D97-AF65-F5344CB8AC3E}">
        <p14:creationId xmlns:p14="http://schemas.microsoft.com/office/powerpoint/2010/main" val="27997380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lstStyle>
            <a:lvl1pPr>
              <a:defRPr/>
            </a:lvl1pPr>
          </a:lstStyle>
          <a:p>
            <a:r>
              <a:rPr lang="en-US"/>
              <a:t>Click to edit Master title style</a:t>
            </a:r>
          </a:p>
        </p:txBody>
      </p:sp>
      <p:sp>
        <p:nvSpPr>
          <p:cNvPr id="11" name="Content Placeholder 10"/>
          <p:cNvSpPr>
            <a:spLocks noGrp="1"/>
          </p:cNvSpPr>
          <p:nvPr>
            <p:ph sz="quarter" idx="2"/>
          </p:nvPr>
        </p:nvSpPr>
        <p:spPr>
          <a:xfrm>
            <a:off x="457200" y="2362200"/>
            <a:ext cx="3657600" cy="3886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Content Placeholder 12"/>
          <p:cNvSpPr>
            <a:spLocks noGrp="1"/>
          </p:cNvSpPr>
          <p:nvPr>
            <p:ph sz="quarter" idx="4"/>
          </p:nvPr>
        </p:nvSpPr>
        <p:spPr>
          <a:xfrm>
            <a:off x="4371975" y="2362200"/>
            <a:ext cx="3657600" cy="3886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a:r>
              <a:rPr lang="en-US"/>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a:r>
              <a:rPr lang="en-US"/>
              <a:t>Click to edit Master text styles</a:t>
            </a:r>
          </a:p>
        </p:txBody>
      </p:sp>
      <p:sp>
        <p:nvSpPr>
          <p:cNvPr id="7" name="Date Placeholder 13">
            <a:extLst>
              <a:ext uri="{FF2B5EF4-FFF2-40B4-BE49-F238E27FC236}">
                <a16:creationId xmlns="" xmlns:a16="http://schemas.microsoft.com/office/drawing/2014/main" id="{C51E94D8-6099-4431-BD44-684230299041}"/>
              </a:ext>
            </a:extLst>
          </p:cNvPr>
          <p:cNvSpPr>
            <a:spLocks noGrp="1"/>
          </p:cNvSpPr>
          <p:nvPr>
            <p:ph type="dt" sz="half" idx="10"/>
          </p:nvPr>
        </p:nvSpPr>
        <p:spPr/>
        <p:txBody>
          <a:bodyPr/>
          <a:lstStyle>
            <a:lvl1pPr>
              <a:defRPr/>
            </a:lvl1pPr>
          </a:lstStyle>
          <a:p>
            <a:pPr>
              <a:defRPr/>
            </a:pPr>
            <a:r>
              <a:rPr lang="en-US" smtClean="0"/>
              <a:t>11/5/2020</a:t>
            </a:r>
            <a:endParaRPr lang="en-US"/>
          </a:p>
        </p:txBody>
      </p:sp>
      <p:sp>
        <p:nvSpPr>
          <p:cNvPr id="8" name="Footer Placeholder 2">
            <a:extLst>
              <a:ext uri="{FF2B5EF4-FFF2-40B4-BE49-F238E27FC236}">
                <a16:creationId xmlns="" xmlns:a16="http://schemas.microsoft.com/office/drawing/2014/main" id="{264FB79C-F222-4B8E-BE44-F625B26A26A1}"/>
              </a:ext>
            </a:extLst>
          </p:cNvPr>
          <p:cNvSpPr>
            <a:spLocks noGrp="1"/>
          </p:cNvSpPr>
          <p:nvPr>
            <p:ph type="ftr" sz="quarter" idx="11"/>
          </p:nvPr>
        </p:nvSpPr>
        <p:spPr/>
        <p:txBody>
          <a:bodyPr/>
          <a:lstStyle>
            <a:lvl1pPr>
              <a:defRPr/>
            </a:lvl1pPr>
          </a:lstStyle>
          <a:p>
            <a:pPr>
              <a:defRPr/>
            </a:pPr>
            <a:r>
              <a:rPr lang="en-US"/>
              <a:t>MRU 12.4.2022</a:t>
            </a:r>
          </a:p>
        </p:txBody>
      </p:sp>
      <p:sp>
        <p:nvSpPr>
          <p:cNvPr id="9" name="Slide Number Placeholder 22">
            <a:extLst>
              <a:ext uri="{FF2B5EF4-FFF2-40B4-BE49-F238E27FC236}">
                <a16:creationId xmlns="" xmlns:a16="http://schemas.microsoft.com/office/drawing/2014/main" id="{975F78C8-036E-4379-AF04-629B82CC8E8C}"/>
              </a:ext>
            </a:extLst>
          </p:cNvPr>
          <p:cNvSpPr>
            <a:spLocks noGrp="1"/>
          </p:cNvSpPr>
          <p:nvPr>
            <p:ph type="sldNum" sz="quarter" idx="12"/>
          </p:nvPr>
        </p:nvSpPr>
        <p:spPr/>
        <p:txBody>
          <a:bodyPr/>
          <a:lstStyle>
            <a:lvl1pPr>
              <a:defRPr/>
            </a:lvl1pPr>
          </a:lstStyle>
          <a:p>
            <a:pPr>
              <a:defRPr/>
            </a:pPr>
            <a:fld id="{88492AF8-592A-4464-8184-8C3D1FFA0744}" type="slidenum">
              <a:rPr lang="en-US" altLang="en-US"/>
              <a:pPr>
                <a:defRPr/>
              </a:pPr>
              <a:t>‹#›</a:t>
            </a:fld>
            <a:endParaRPr lang="en-US" altLang="en-US"/>
          </a:p>
        </p:txBody>
      </p:sp>
    </p:spTree>
    <p:extLst>
      <p:ext uri="{BB962C8B-B14F-4D97-AF65-F5344CB8AC3E}">
        <p14:creationId xmlns:p14="http://schemas.microsoft.com/office/powerpoint/2010/main" val="25998719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5">
            <a:extLst>
              <a:ext uri="{FF2B5EF4-FFF2-40B4-BE49-F238E27FC236}">
                <a16:creationId xmlns="" xmlns:a16="http://schemas.microsoft.com/office/drawing/2014/main" id="{A56ADB7C-71BA-456B-B88F-6AAE1CF4D8AC}"/>
              </a:ext>
            </a:extLst>
          </p:cNvPr>
          <p:cNvSpPr>
            <a:spLocks noGrp="1"/>
          </p:cNvSpPr>
          <p:nvPr>
            <p:ph type="dt" sz="half" idx="10"/>
          </p:nvPr>
        </p:nvSpPr>
        <p:spPr/>
        <p:txBody>
          <a:bodyPr rtlCol="0"/>
          <a:lstStyle>
            <a:lvl1pPr>
              <a:defRPr/>
            </a:lvl1pPr>
          </a:lstStyle>
          <a:p>
            <a:pPr>
              <a:defRPr/>
            </a:pPr>
            <a:r>
              <a:rPr lang="en-US" smtClean="0"/>
              <a:t>11/5/2020</a:t>
            </a:r>
            <a:endParaRPr lang="en-US"/>
          </a:p>
        </p:txBody>
      </p:sp>
      <p:sp>
        <p:nvSpPr>
          <p:cNvPr id="4" name="Slide Number Placeholder 6">
            <a:extLst>
              <a:ext uri="{FF2B5EF4-FFF2-40B4-BE49-F238E27FC236}">
                <a16:creationId xmlns="" xmlns:a16="http://schemas.microsoft.com/office/drawing/2014/main" id="{F4CDEDB6-8360-4A21-8EB4-EFEB62E0EB98}"/>
              </a:ext>
            </a:extLst>
          </p:cNvPr>
          <p:cNvSpPr>
            <a:spLocks noGrp="1"/>
          </p:cNvSpPr>
          <p:nvPr>
            <p:ph type="sldNum" sz="quarter" idx="11"/>
          </p:nvPr>
        </p:nvSpPr>
        <p:spPr/>
        <p:txBody>
          <a:bodyPr/>
          <a:lstStyle>
            <a:lvl1pPr>
              <a:defRPr/>
            </a:lvl1pPr>
          </a:lstStyle>
          <a:p>
            <a:pPr>
              <a:defRPr/>
            </a:pPr>
            <a:fld id="{45EBBAF4-AF29-4C09-BEC5-2E2BD909B73A}" type="slidenum">
              <a:rPr lang="en-US" altLang="en-US"/>
              <a:pPr>
                <a:defRPr/>
              </a:pPr>
              <a:t>‹#›</a:t>
            </a:fld>
            <a:endParaRPr lang="en-US" altLang="en-US"/>
          </a:p>
        </p:txBody>
      </p:sp>
      <p:sp>
        <p:nvSpPr>
          <p:cNvPr id="5" name="Footer Placeholder 7">
            <a:extLst>
              <a:ext uri="{FF2B5EF4-FFF2-40B4-BE49-F238E27FC236}">
                <a16:creationId xmlns="" xmlns:a16="http://schemas.microsoft.com/office/drawing/2014/main" id="{A1143427-3952-4637-955F-53C563A3F6D3}"/>
              </a:ext>
            </a:extLst>
          </p:cNvPr>
          <p:cNvSpPr>
            <a:spLocks noGrp="1"/>
          </p:cNvSpPr>
          <p:nvPr>
            <p:ph type="ftr" sz="quarter" idx="12"/>
          </p:nvPr>
        </p:nvSpPr>
        <p:spPr/>
        <p:txBody>
          <a:bodyPr rtlCol="0"/>
          <a:lstStyle>
            <a:lvl1pPr>
              <a:defRPr/>
            </a:lvl1pPr>
          </a:lstStyle>
          <a:p>
            <a:pPr>
              <a:defRPr/>
            </a:pPr>
            <a:r>
              <a:rPr lang="en-US"/>
              <a:t>MRU 12.4.2022</a:t>
            </a:r>
          </a:p>
        </p:txBody>
      </p:sp>
    </p:spTree>
    <p:extLst>
      <p:ext uri="{BB962C8B-B14F-4D97-AF65-F5344CB8AC3E}">
        <p14:creationId xmlns:p14="http://schemas.microsoft.com/office/powerpoint/2010/main" val="22828914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3">
            <a:extLst>
              <a:ext uri="{FF2B5EF4-FFF2-40B4-BE49-F238E27FC236}">
                <a16:creationId xmlns="" xmlns:a16="http://schemas.microsoft.com/office/drawing/2014/main" id="{6860C399-A86E-4ECE-A460-FD6667300DAB}"/>
              </a:ext>
            </a:extLst>
          </p:cNvPr>
          <p:cNvSpPr>
            <a:spLocks noGrp="1"/>
          </p:cNvSpPr>
          <p:nvPr>
            <p:ph type="dt" sz="half" idx="10"/>
          </p:nvPr>
        </p:nvSpPr>
        <p:spPr/>
        <p:txBody>
          <a:bodyPr/>
          <a:lstStyle>
            <a:lvl1pPr>
              <a:defRPr/>
            </a:lvl1pPr>
          </a:lstStyle>
          <a:p>
            <a:pPr>
              <a:defRPr/>
            </a:pPr>
            <a:r>
              <a:rPr lang="en-US" smtClean="0"/>
              <a:t>11/5/2020</a:t>
            </a:r>
            <a:endParaRPr lang="en-US"/>
          </a:p>
        </p:txBody>
      </p:sp>
      <p:sp>
        <p:nvSpPr>
          <p:cNvPr id="3" name="Footer Placeholder 2">
            <a:extLst>
              <a:ext uri="{FF2B5EF4-FFF2-40B4-BE49-F238E27FC236}">
                <a16:creationId xmlns="" xmlns:a16="http://schemas.microsoft.com/office/drawing/2014/main" id="{F0B1FE14-3F06-4330-A0A8-197ECC1B7F5E}"/>
              </a:ext>
            </a:extLst>
          </p:cNvPr>
          <p:cNvSpPr>
            <a:spLocks noGrp="1"/>
          </p:cNvSpPr>
          <p:nvPr>
            <p:ph type="ftr" sz="quarter" idx="11"/>
          </p:nvPr>
        </p:nvSpPr>
        <p:spPr/>
        <p:txBody>
          <a:bodyPr/>
          <a:lstStyle>
            <a:lvl1pPr>
              <a:defRPr/>
            </a:lvl1pPr>
          </a:lstStyle>
          <a:p>
            <a:pPr>
              <a:defRPr/>
            </a:pPr>
            <a:r>
              <a:rPr lang="en-US"/>
              <a:t>MRU 12.4.2022</a:t>
            </a:r>
          </a:p>
        </p:txBody>
      </p:sp>
      <p:sp>
        <p:nvSpPr>
          <p:cNvPr id="4" name="Slide Number Placeholder 22">
            <a:extLst>
              <a:ext uri="{FF2B5EF4-FFF2-40B4-BE49-F238E27FC236}">
                <a16:creationId xmlns="" xmlns:a16="http://schemas.microsoft.com/office/drawing/2014/main" id="{C2480D0A-2F07-45B5-A4DE-03C7E4B94666}"/>
              </a:ext>
            </a:extLst>
          </p:cNvPr>
          <p:cNvSpPr>
            <a:spLocks noGrp="1"/>
          </p:cNvSpPr>
          <p:nvPr>
            <p:ph type="sldNum" sz="quarter" idx="12"/>
          </p:nvPr>
        </p:nvSpPr>
        <p:spPr/>
        <p:txBody>
          <a:bodyPr/>
          <a:lstStyle>
            <a:lvl1pPr>
              <a:defRPr/>
            </a:lvl1pPr>
          </a:lstStyle>
          <a:p>
            <a:pPr>
              <a:defRPr/>
            </a:pPr>
            <a:fld id="{06CE46C9-56C4-485D-97D1-602AC1D85C65}" type="slidenum">
              <a:rPr lang="en-US" altLang="en-US"/>
              <a:pPr>
                <a:defRPr/>
              </a:pPr>
              <a:t>‹#›</a:t>
            </a:fld>
            <a:endParaRPr lang="en-US" altLang="en-US"/>
          </a:p>
        </p:txBody>
      </p:sp>
    </p:spTree>
    <p:extLst>
      <p:ext uri="{BB962C8B-B14F-4D97-AF65-F5344CB8AC3E}">
        <p14:creationId xmlns:p14="http://schemas.microsoft.com/office/powerpoint/2010/main" val="27860623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5" name="Straight Connector 4">
            <a:extLst>
              <a:ext uri="{FF2B5EF4-FFF2-40B4-BE49-F238E27FC236}">
                <a16:creationId xmlns="" xmlns:a16="http://schemas.microsoft.com/office/drawing/2014/main" id="{EB17826E-4962-4E57-9105-3DA7EC5419E2}"/>
              </a:ext>
            </a:extLst>
          </p:cNvPr>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a:lstStyle/>
          <a:p>
            <a:pPr eaLnBrk="1" fontAlgn="auto" hangingPunct="1">
              <a:spcBef>
                <a:spcPts val="0"/>
              </a:spcBef>
              <a:spcAft>
                <a:spcPts val="0"/>
              </a:spcAft>
              <a:defRPr/>
            </a:pPr>
            <a:endParaRPr lang="en-US" dirty="0">
              <a:latin typeface="+mn-lt"/>
              <a:cs typeface="+mn-cs"/>
            </a:endParaRPr>
          </a:p>
        </p:txBody>
      </p:sp>
      <p:sp>
        <p:nvSpPr>
          <p:cNvPr id="6" name="Straight Connector 5">
            <a:extLst>
              <a:ext uri="{FF2B5EF4-FFF2-40B4-BE49-F238E27FC236}">
                <a16:creationId xmlns="" xmlns:a16="http://schemas.microsoft.com/office/drawing/2014/main" id="{7E8F6D5E-AF05-48A4-9646-DD872D2A7E42}"/>
              </a:ext>
            </a:extLst>
          </p:cNvPr>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a:lstStyle/>
          <a:p>
            <a:pPr eaLnBrk="1" fontAlgn="auto" hangingPunct="1">
              <a:spcBef>
                <a:spcPts val="0"/>
              </a:spcBef>
              <a:spcAft>
                <a:spcPts val="0"/>
              </a:spcAft>
              <a:defRPr/>
            </a:pPr>
            <a:endParaRPr lang="en-US" dirty="0">
              <a:latin typeface="+mn-lt"/>
              <a:cs typeface="+mn-cs"/>
            </a:endParaRPr>
          </a:p>
        </p:txBody>
      </p:sp>
      <p:sp>
        <p:nvSpPr>
          <p:cNvPr id="7" name="Straight Connector 16">
            <a:extLst>
              <a:ext uri="{FF2B5EF4-FFF2-40B4-BE49-F238E27FC236}">
                <a16:creationId xmlns="" xmlns:a16="http://schemas.microsoft.com/office/drawing/2014/main" id="{CE107A50-B9F0-4FB3-8A83-C2C1734EDCD2}"/>
              </a:ext>
            </a:extLst>
          </p:cNvPr>
          <p:cNvSpPr>
            <a:spLocks noChangeShapeType="1"/>
          </p:cNvSpPr>
          <p:nvPr/>
        </p:nvSpPr>
        <p:spPr bwMode="auto">
          <a:xfrm>
            <a:off x="6192838" y="0"/>
            <a:ext cx="0" cy="6858000"/>
          </a:xfrm>
          <a:prstGeom prst="line">
            <a:avLst/>
          </a:prstGeom>
          <a:noFill/>
          <a:ln w="12700" algn="ctr">
            <a:solidFill>
              <a:schemeClr val="accent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8" name="Straight Connector 17">
            <a:extLst>
              <a:ext uri="{FF2B5EF4-FFF2-40B4-BE49-F238E27FC236}">
                <a16:creationId xmlns="" xmlns:a16="http://schemas.microsoft.com/office/drawing/2014/main" id="{9268EF2E-04CB-4026-977C-EAF3ADC18791}"/>
              </a:ext>
            </a:extLst>
          </p:cNvPr>
          <p:cNvSpPr>
            <a:spLocks noChangeShapeType="1"/>
          </p:cNvSpPr>
          <p:nvPr/>
        </p:nvSpPr>
        <p:spPr bwMode="auto">
          <a:xfrm>
            <a:off x="8991600" y="0"/>
            <a:ext cx="0" cy="6858000"/>
          </a:xfrm>
          <a:prstGeom prst="line">
            <a:avLst/>
          </a:prstGeom>
          <a:noFill/>
          <a:ln w="19050" algn="ctr">
            <a:solidFill>
              <a:schemeClr val="accent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9" name="Rectangle 8">
            <a:extLst>
              <a:ext uri="{FF2B5EF4-FFF2-40B4-BE49-F238E27FC236}">
                <a16:creationId xmlns="" xmlns:a16="http://schemas.microsoft.com/office/drawing/2014/main" id="{8A27E4AE-E655-40E7-B1BE-3443F2D9BA5C}"/>
              </a:ext>
            </a:extLst>
          </p:cNvPr>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0" name="Straight Connector 19">
            <a:extLst>
              <a:ext uri="{FF2B5EF4-FFF2-40B4-BE49-F238E27FC236}">
                <a16:creationId xmlns="" xmlns:a16="http://schemas.microsoft.com/office/drawing/2014/main" id="{E8536BBA-00EC-4073-BD59-F761CBA77E7E}"/>
              </a:ext>
            </a:extLst>
          </p:cNvPr>
          <p:cNvSpPr>
            <a:spLocks noChangeShapeType="1"/>
          </p:cNvSpPr>
          <p:nvPr/>
        </p:nvSpPr>
        <p:spPr bwMode="auto">
          <a:xfrm>
            <a:off x="8915400" y="0"/>
            <a:ext cx="0" cy="6858000"/>
          </a:xfrm>
          <a:prstGeom prst="line">
            <a:avLst/>
          </a:prstGeom>
          <a:noFill/>
          <a:ln w="9525" algn="ctr">
            <a:solidFill>
              <a:schemeClr val="accent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1" name="Oval 10">
            <a:extLst>
              <a:ext uri="{FF2B5EF4-FFF2-40B4-BE49-F238E27FC236}">
                <a16:creationId xmlns="" xmlns:a16="http://schemas.microsoft.com/office/drawing/2014/main" id="{E3CE97CC-405E-4E85-84C8-0E04E933A088}"/>
              </a:ext>
            </a:extLst>
          </p:cNvPr>
          <p:cNvSpPr/>
          <p:nvPr/>
        </p:nvSpPr>
        <p:spPr>
          <a:xfrm>
            <a:off x="8156575" y="5715000"/>
            <a:ext cx="549275" cy="549275"/>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2" name="Title 1"/>
          <p:cNvSpPr>
            <a:spLocks noGrp="1"/>
          </p:cNvSpPr>
          <p:nvPr>
            <p:ph type="title"/>
          </p:nvPr>
        </p:nvSpPr>
        <p:spPr>
          <a:xfrm rot="5400000">
            <a:off x="3371850" y="3200400"/>
            <a:ext cx="6309360" cy="457200"/>
          </a:xfrm>
        </p:spPr>
        <p:txBody>
          <a:bodyPr/>
          <a:lstStyle>
            <a:lvl1pPr algn="l">
              <a:buNone/>
              <a:defRPr sz="2000" b="1" cap="small" baseline="0"/>
            </a:lvl1pPr>
          </a:lstStyle>
          <a:p>
            <a:r>
              <a:rPr lang="en-US"/>
              <a:t>Click to edit Master title style</a:t>
            </a:r>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a:r>
              <a:rPr lang="en-US"/>
              <a:t>Click to edit Master text styles</a:t>
            </a:r>
          </a:p>
        </p:txBody>
      </p:sp>
      <p:sp>
        <p:nvSpPr>
          <p:cNvPr id="18" name="Content Placeholder 17"/>
          <p:cNvSpPr>
            <a:spLocks noGrp="1"/>
          </p:cNvSpPr>
          <p:nvPr>
            <p:ph sz="quarter" idx="1"/>
          </p:nvPr>
        </p:nvSpPr>
        <p:spPr>
          <a:xfrm>
            <a:off x="304800" y="274320"/>
            <a:ext cx="5638800" cy="632764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Date Placeholder 20">
            <a:extLst>
              <a:ext uri="{FF2B5EF4-FFF2-40B4-BE49-F238E27FC236}">
                <a16:creationId xmlns="" xmlns:a16="http://schemas.microsoft.com/office/drawing/2014/main" id="{F5B94905-916B-41E6-899F-CA9D638C97D3}"/>
              </a:ext>
            </a:extLst>
          </p:cNvPr>
          <p:cNvSpPr>
            <a:spLocks noGrp="1"/>
          </p:cNvSpPr>
          <p:nvPr>
            <p:ph type="dt" sz="half" idx="10"/>
          </p:nvPr>
        </p:nvSpPr>
        <p:spPr/>
        <p:txBody>
          <a:bodyPr rtlCol="0"/>
          <a:lstStyle>
            <a:lvl1pPr>
              <a:defRPr/>
            </a:lvl1pPr>
          </a:lstStyle>
          <a:p>
            <a:pPr>
              <a:defRPr/>
            </a:pPr>
            <a:r>
              <a:rPr lang="en-US" smtClean="0"/>
              <a:t>11/5/2020</a:t>
            </a:r>
            <a:endParaRPr lang="en-US"/>
          </a:p>
        </p:txBody>
      </p:sp>
      <p:sp>
        <p:nvSpPr>
          <p:cNvPr id="13" name="Slide Number Placeholder 21">
            <a:extLst>
              <a:ext uri="{FF2B5EF4-FFF2-40B4-BE49-F238E27FC236}">
                <a16:creationId xmlns="" xmlns:a16="http://schemas.microsoft.com/office/drawing/2014/main" id="{34518447-0B0B-4A3C-B579-40F640FDFEA7}"/>
              </a:ext>
            </a:extLst>
          </p:cNvPr>
          <p:cNvSpPr>
            <a:spLocks noGrp="1"/>
          </p:cNvSpPr>
          <p:nvPr>
            <p:ph type="sldNum" sz="quarter" idx="11"/>
          </p:nvPr>
        </p:nvSpPr>
        <p:spPr/>
        <p:txBody>
          <a:bodyPr/>
          <a:lstStyle>
            <a:lvl1pPr>
              <a:defRPr/>
            </a:lvl1pPr>
          </a:lstStyle>
          <a:p>
            <a:pPr>
              <a:defRPr/>
            </a:pPr>
            <a:fld id="{3EA4DA18-4A6A-43D4-A44E-74D6E7EABAD3}" type="slidenum">
              <a:rPr lang="en-US" altLang="en-US"/>
              <a:pPr>
                <a:defRPr/>
              </a:pPr>
              <a:t>‹#›</a:t>
            </a:fld>
            <a:endParaRPr lang="en-US" altLang="en-US"/>
          </a:p>
        </p:txBody>
      </p:sp>
      <p:sp>
        <p:nvSpPr>
          <p:cNvPr id="14" name="Footer Placeholder 22">
            <a:extLst>
              <a:ext uri="{FF2B5EF4-FFF2-40B4-BE49-F238E27FC236}">
                <a16:creationId xmlns="" xmlns:a16="http://schemas.microsoft.com/office/drawing/2014/main" id="{AB069A26-23E1-4A99-817E-4F48AED35673}"/>
              </a:ext>
            </a:extLst>
          </p:cNvPr>
          <p:cNvSpPr>
            <a:spLocks noGrp="1"/>
          </p:cNvSpPr>
          <p:nvPr>
            <p:ph type="ftr" sz="quarter" idx="12"/>
          </p:nvPr>
        </p:nvSpPr>
        <p:spPr/>
        <p:txBody>
          <a:bodyPr rtlCol="0"/>
          <a:lstStyle>
            <a:lvl1pPr>
              <a:defRPr/>
            </a:lvl1pPr>
          </a:lstStyle>
          <a:p>
            <a:pPr>
              <a:defRPr/>
            </a:pPr>
            <a:r>
              <a:rPr lang="en-US"/>
              <a:t>MRU 12.4.2022</a:t>
            </a:r>
          </a:p>
        </p:txBody>
      </p:sp>
    </p:spTree>
    <p:extLst>
      <p:ext uri="{BB962C8B-B14F-4D97-AF65-F5344CB8AC3E}">
        <p14:creationId xmlns:p14="http://schemas.microsoft.com/office/powerpoint/2010/main" val="487640298"/>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5" name="Straight Connector 4">
            <a:extLst>
              <a:ext uri="{FF2B5EF4-FFF2-40B4-BE49-F238E27FC236}">
                <a16:creationId xmlns="" xmlns:a16="http://schemas.microsoft.com/office/drawing/2014/main" id="{F7DED939-2E25-42FE-8485-A4CB2321A79C}"/>
              </a:ext>
            </a:extLst>
          </p:cNvPr>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a:lstStyle/>
          <a:p>
            <a:pPr eaLnBrk="1" fontAlgn="auto" hangingPunct="1">
              <a:spcBef>
                <a:spcPts val="0"/>
              </a:spcBef>
              <a:spcAft>
                <a:spcPts val="0"/>
              </a:spcAft>
              <a:defRPr/>
            </a:pPr>
            <a:endParaRPr lang="en-US">
              <a:latin typeface="+mn-lt"/>
              <a:cs typeface="+mn-cs"/>
            </a:endParaRPr>
          </a:p>
        </p:txBody>
      </p:sp>
      <p:sp>
        <p:nvSpPr>
          <p:cNvPr id="6" name="Oval 5">
            <a:extLst>
              <a:ext uri="{FF2B5EF4-FFF2-40B4-BE49-F238E27FC236}">
                <a16:creationId xmlns="" xmlns:a16="http://schemas.microsoft.com/office/drawing/2014/main" id="{4ECDAF0A-7551-4AE1-8B63-DDEF8D72EA9B}"/>
              </a:ext>
            </a:extLst>
          </p:cNvPr>
          <p:cNvSpPr/>
          <p:nvPr/>
        </p:nvSpPr>
        <p:spPr>
          <a:xfrm>
            <a:off x="8156575" y="5715000"/>
            <a:ext cx="549275" cy="549275"/>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7" name="Straight Connector 16">
            <a:extLst>
              <a:ext uri="{FF2B5EF4-FFF2-40B4-BE49-F238E27FC236}">
                <a16:creationId xmlns="" xmlns:a16="http://schemas.microsoft.com/office/drawing/2014/main" id="{DA5EF85B-A825-4946-AD5E-076BF86700BC}"/>
              </a:ext>
            </a:extLst>
          </p:cNvPr>
          <p:cNvSpPr>
            <a:spLocks noChangeShapeType="1"/>
          </p:cNvSpPr>
          <p:nvPr/>
        </p:nvSpPr>
        <p:spPr bwMode="auto">
          <a:xfrm>
            <a:off x="8991600" y="0"/>
            <a:ext cx="0" cy="6858000"/>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8" name="Rectangle 7">
            <a:extLst>
              <a:ext uri="{FF2B5EF4-FFF2-40B4-BE49-F238E27FC236}">
                <a16:creationId xmlns="" xmlns:a16="http://schemas.microsoft.com/office/drawing/2014/main" id="{9367DD54-B3BF-4E0E-86D9-EA8B3687821E}"/>
              </a:ext>
            </a:extLst>
          </p:cNvPr>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9" name="Straight Connector 18">
            <a:extLst>
              <a:ext uri="{FF2B5EF4-FFF2-40B4-BE49-F238E27FC236}">
                <a16:creationId xmlns="" xmlns:a16="http://schemas.microsoft.com/office/drawing/2014/main" id="{CA34AE36-1A13-4ABC-A2B4-01B67B6DDAE9}"/>
              </a:ext>
            </a:extLst>
          </p:cNvPr>
          <p:cNvSpPr>
            <a:spLocks noChangeShapeType="1"/>
          </p:cNvSpPr>
          <p:nvPr/>
        </p:nvSpPr>
        <p:spPr bwMode="auto">
          <a:xfrm>
            <a:off x="8915400" y="0"/>
            <a:ext cx="0" cy="6858000"/>
          </a:xfrm>
          <a:prstGeom prst="line">
            <a:avLst/>
          </a:prstGeom>
          <a:noFill/>
          <a:ln w="9525" algn="ctr">
            <a:solidFill>
              <a:schemeClr val="accent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0" name="Straight Connector 9">
            <a:extLst>
              <a:ext uri="{FF2B5EF4-FFF2-40B4-BE49-F238E27FC236}">
                <a16:creationId xmlns="" xmlns:a16="http://schemas.microsoft.com/office/drawing/2014/main" id="{07A1C861-A9DF-4BA3-9A29-7CB4DE0D72D9}"/>
              </a:ext>
            </a:extLst>
          </p:cNvPr>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a:lstStyle/>
          <a:p>
            <a:pPr eaLnBrk="1" fontAlgn="auto" hangingPunct="1">
              <a:spcBef>
                <a:spcPts val="0"/>
              </a:spcBef>
              <a:spcAft>
                <a:spcPts val="0"/>
              </a:spcAft>
              <a:defRPr/>
            </a:pPr>
            <a:endParaRPr lang="en-US" dirty="0">
              <a:latin typeface="+mn-lt"/>
              <a:cs typeface="+mn-cs"/>
            </a:endParaRPr>
          </a:p>
        </p:txBody>
      </p:sp>
      <p:sp>
        <p:nvSpPr>
          <p:cNvPr id="11" name="Straight Connector 20">
            <a:extLst>
              <a:ext uri="{FF2B5EF4-FFF2-40B4-BE49-F238E27FC236}">
                <a16:creationId xmlns="" xmlns:a16="http://schemas.microsoft.com/office/drawing/2014/main" id="{ADABA205-C98F-4EB2-9A65-DC3C4858522C}"/>
              </a:ext>
            </a:extLst>
          </p:cNvPr>
          <p:cNvSpPr>
            <a:spLocks noChangeShapeType="1"/>
          </p:cNvSpPr>
          <p:nvPr/>
        </p:nvSpPr>
        <p:spPr bwMode="auto">
          <a:xfrm>
            <a:off x="6192838" y="0"/>
            <a:ext cx="0" cy="6858000"/>
          </a:xfrm>
          <a:prstGeom prst="line">
            <a:avLst/>
          </a:prstGeom>
          <a:noFill/>
          <a:ln w="12700" algn="ctr">
            <a:solidFill>
              <a:schemeClr val="accent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 name="Title 1"/>
          <p:cNvSpPr>
            <a:spLocks noGrp="1"/>
          </p:cNvSpPr>
          <p:nvPr>
            <p:ph type="title"/>
          </p:nvPr>
        </p:nvSpPr>
        <p:spPr>
          <a:xfrm rot="5400000">
            <a:off x="3350133" y="3200400"/>
            <a:ext cx="6309360" cy="457200"/>
          </a:xfrm>
        </p:spPr>
        <p:txBody>
          <a:bodyPr/>
          <a:lstStyle>
            <a:lvl1pPr algn="l">
              <a:buNone/>
              <a:defRPr sz="2000" b="1"/>
            </a:lvl1pPr>
          </a:lstStyle>
          <a:p>
            <a:r>
              <a:rPr lang="en-US"/>
              <a:t>Click to edit Master title style</a:t>
            </a:r>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ormAutofit/>
          </a:bodyPr>
          <a:lstStyle>
            <a:lvl1pPr marL="0" indent="0">
              <a:buNone/>
              <a:defRPr sz="3200"/>
            </a:lvl1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spcCol="274320" rtlCol="0" fromWordArt="0" forceAA="0">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a:r>
              <a:rPr lang="en-US"/>
              <a:t>Click to edit Master text styles</a:t>
            </a:r>
          </a:p>
        </p:txBody>
      </p:sp>
      <p:sp>
        <p:nvSpPr>
          <p:cNvPr id="12" name="Date Placeholder 16">
            <a:extLst>
              <a:ext uri="{FF2B5EF4-FFF2-40B4-BE49-F238E27FC236}">
                <a16:creationId xmlns="" xmlns:a16="http://schemas.microsoft.com/office/drawing/2014/main" id="{8636A9CB-DFE2-4DAB-9A34-3A228DE6FD13}"/>
              </a:ext>
            </a:extLst>
          </p:cNvPr>
          <p:cNvSpPr>
            <a:spLocks noGrp="1"/>
          </p:cNvSpPr>
          <p:nvPr>
            <p:ph type="dt" sz="half" idx="10"/>
          </p:nvPr>
        </p:nvSpPr>
        <p:spPr/>
        <p:txBody>
          <a:bodyPr rtlCol="0"/>
          <a:lstStyle>
            <a:lvl1pPr>
              <a:defRPr/>
            </a:lvl1pPr>
          </a:lstStyle>
          <a:p>
            <a:pPr>
              <a:defRPr/>
            </a:pPr>
            <a:r>
              <a:rPr lang="en-US" smtClean="0"/>
              <a:t>11/5/2020</a:t>
            </a:r>
            <a:endParaRPr lang="en-US"/>
          </a:p>
        </p:txBody>
      </p:sp>
      <p:sp>
        <p:nvSpPr>
          <p:cNvPr id="13" name="Slide Number Placeholder 17">
            <a:extLst>
              <a:ext uri="{FF2B5EF4-FFF2-40B4-BE49-F238E27FC236}">
                <a16:creationId xmlns="" xmlns:a16="http://schemas.microsoft.com/office/drawing/2014/main" id="{28CA5D94-90EE-4CAE-A7C5-34936A40FE6D}"/>
              </a:ext>
            </a:extLst>
          </p:cNvPr>
          <p:cNvSpPr>
            <a:spLocks noGrp="1"/>
          </p:cNvSpPr>
          <p:nvPr>
            <p:ph type="sldNum" sz="quarter" idx="11"/>
          </p:nvPr>
        </p:nvSpPr>
        <p:spPr/>
        <p:txBody>
          <a:bodyPr/>
          <a:lstStyle>
            <a:lvl1pPr>
              <a:defRPr/>
            </a:lvl1pPr>
          </a:lstStyle>
          <a:p>
            <a:pPr>
              <a:defRPr/>
            </a:pPr>
            <a:fld id="{0AAE7BBB-E702-4ADA-93D2-07F02B0271DF}" type="slidenum">
              <a:rPr lang="en-US" altLang="en-US"/>
              <a:pPr>
                <a:defRPr/>
              </a:pPr>
              <a:t>‹#›</a:t>
            </a:fld>
            <a:endParaRPr lang="en-US" altLang="en-US"/>
          </a:p>
        </p:txBody>
      </p:sp>
      <p:sp>
        <p:nvSpPr>
          <p:cNvPr id="14" name="Footer Placeholder 20">
            <a:extLst>
              <a:ext uri="{FF2B5EF4-FFF2-40B4-BE49-F238E27FC236}">
                <a16:creationId xmlns="" xmlns:a16="http://schemas.microsoft.com/office/drawing/2014/main" id="{0C63F974-EE3A-41CD-BF11-737C0B44C298}"/>
              </a:ext>
            </a:extLst>
          </p:cNvPr>
          <p:cNvSpPr>
            <a:spLocks noGrp="1"/>
          </p:cNvSpPr>
          <p:nvPr>
            <p:ph type="ftr" sz="quarter" idx="12"/>
          </p:nvPr>
        </p:nvSpPr>
        <p:spPr/>
        <p:txBody>
          <a:bodyPr rtlCol="0"/>
          <a:lstStyle>
            <a:lvl1pPr>
              <a:defRPr/>
            </a:lvl1pPr>
          </a:lstStyle>
          <a:p>
            <a:pPr>
              <a:defRPr/>
            </a:pPr>
            <a:r>
              <a:rPr lang="en-US"/>
              <a:t>MRU 12.4.2022</a:t>
            </a:r>
          </a:p>
        </p:txBody>
      </p:sp>
    </p:spTree>
    <p:extLst>
      <p:ext uri="{BB962C8B-B14F-4D97-AF65-F5344CB8AC3E}">
        <p14:creationId xmlns:p14="http://schemas.microsoft.com/office/powerpoint/2010/main" val="5981531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Straight Connector 15">
            <a:extLst>
              <a:ext uri="{FF2B5EF4-FFF2-40B4-BE49-F238E27FC236}">
                <a16:creationId xmlns="" xmlns:a16="http://schemas.microsoft.com/office/drawing/2014/main" id="{EEEFC321-C403-46F0-B036-563648FBAC59}"/>
              </a:ext>
            </a:extLst>
          </p:cNvPr>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a:lstStyle/>
          <a:p>
            <a:pPr eaLnBrk="1" fontAlgn="auto" hangingPunct="1">
              <a:spcBef>
                <a:spcPts val="0"/>
              </a:spcBef>
              <a:spcAft>
                <a:spcPts val="0"/>
              </a:spcAft>
              <a:defRPr/>
            </a:pPr>
            <a:endParaRPr lang="en-US" dirty="0">
              <a:latin typeface="+mn-lt"/>
              <a:cs typeface="+mn-cs"/>
            </a:endParaRPr>
          </a:p>
        </p:txBody>
      </p:sp>
      <p:sp>
        <p:nvSpPr>
          <p:cNvPr id="22" name="Title Placeholder 21">
            <a:extLst>
              <a:ext uri="{FF2B5EF4-FFF2-40B4-BE49-F238E27FC236}">
                <a16:creationId xmlns="" xmlns:a16="http://schemas.microsoft.com/office/drawing/2014/main" id="{346951DD-7A96-4C96-AA3C-E15DD68C6328}"/>
              </a:ext>
            </a:extLst>
          </p:cNvPr>
          <p:cNvSpPr>
            <a:spLocks noGrp="1"/>
          </p:cNvSpPr>
          <p:nvPr>
            <p:ph type="title"/>
          </p:nvPr>
        </p:nvSpPr>
        <p:spPr>
          <a:xfrm>
            <a:off x="457200" y="274638"/>
            <a:ext cx="7467600" cy="1143000"/>
          </a:xfrm>
          <a:prstGeom prst="rect">
            <a:avLst/>
          </a:prstGeom>
        </p:spPr>
        <p:txBody>
          <a:bodyPr vert="horz" anchor="b">
            <a:normAutofit/>
          </a:bodyPr>
          <a:lstStyle/>
          <a:p>
            <a:r>
              <a:rPr lang="en-US"/>
              <a:t>Click to edit Master title style</a:t>
            </a:r>
          </a:p>
        </p:txBody>
      </p:sp>
      <p:sp>
        <p:nvSpPr>
          <p:cNvPr id="1028" name="Text Placeholder 12">
            <a:extLst>
              <a:ext uri="{FF2B5EF4-FFF2-40B4-BE49-F238E27FC236}">
                <a16:creationId xmlns="" xmlns:a16="http://schemas.microsoft.com/office/drawing/2014/main" id="{63328C11-1F82-453E-8BDC-59EE29B9011B}"/>
              </a:ext>
            </a:extLst>
          </p:cNvPr>
          <p:cNvSpPr>
            <a:spLocks noGrp="1"/>
          </p:cNvSpPr>
          <p:nvPr>
            <p:ph type="body" idx="1"/>
          </p:nvPr>
        </p:nvSpPr>
        <p:spPr bwMode="auto">
          <a:xfrm>
            <a:off x="457200" y="1600200"/>
            <a:ext cx="7467600" cy="4873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4" name="Date Placeholder 13">
            <a:extLst>
              <a:ext uri="{FF2B5EF4-FFF2-40B4-BE49-F238E27FC236}">
                <a16:creationId xmlns="" xmlns:a16="http://schemas.microsoft.com/office/drawing/2014/main" id="{0F3C91CE-3645-43C3-961C-C7EA5E115D45}"/>
              </a:ext>
            </a:extLst>
          </p:cNvPr>
          <p:cNvSpPr>
            <a:spLocks noGrp="1"/>
          </p:cNvSpPr>
          <p:nvPr>
            <p:ph type="dt" sz="half" idx="2"/>
          </p:nvPr>
        </p:nvSpPr>
        <p:spPr>
          <a:xfrm rot="5400000">
            <a:off x="7589045" y="1081881"/>
            <a:ext cx="2011362" cy="384175"/>
          </a:xfrm>
          <a:prstGeom prst="rect">
            <a:avLst/>
          </a:prstGeom>
        </p:spPr>
        <p:txBody>
          <a:bodyPr vert="horz" anchor="ctr" anchorCtr="0"/>
          <a:lstStyle>
            <a:lvl1pPr algn="r" eaLnBrk="1" fontAlgn="auto" latinLnBrk="0" hangingPunct="1">
              <a:spcBef>
                <a:spcPts val="0"/>
              </a:spcBef>
              <a:spcAft>
                <a:spcPts val="0"/>
              </a:spcAft>
              <a:defRPr kumimoji="0" sz="1200">
                <a:solidFill>
                  <a:schemeClr val="tx2"/>
                </a:solidFill>
                <a:latin typeface="+mn-lt"/>
                <a:cs typeface="+mn-cs"/>
              </a:defRPr>
            </a:lvl1pPr>
          </a:lstStyle>
          <a:p>
            <a:pPr>
              <a:defRPr/>
            </a:pPr>
            <a:r>
              <a:rPr lang="en-US" smtClean="0"/>
              <a:t>11/5/2020</a:t>
            </a:r>
            <a:endParaRPr lang="en-US"/>
          </a:p>
        </p:txBody>
      </p:sp>
      <p:sp>
        <p:nvSpPr>
          <p:cNvPr id="3" name="Footer Placeholder 2">
            <a:extLst>
              <a:ext uri="{FF2B5EF4-FFF2-40B4-BE49-F238E27FC236}">
                <a16:creationId xmlns="" xmlns:a16="http://schemas.microsoft.com/office/drawing/2014/main" id="{A983C6E7-671A-46A6-9347-6DBB37391700}"/>
              </a:ext>
            </a:extLst>
          </p:cNvPr>
          <p:cNvSpPr>
            <a:spLocks noGrp="1"/>
          </p:cNvSpPr>
          <p:nvPr>
            <p:ph type="ftr" sz="quarter" idx="3"/>
          </p:nvPr>
        </p:nvSpPr>
        <p:spPr>
          <a:xfrm rot="5400000">
            <a:off x="6989763" y="3736975"/>
            <a:ext cx="3200400" cy="365125"/>
          </a:xfrm>
          <a:prstGeom prst="rect">
            <a:avLst/>
          </a:prstGeom>
        </p:spPr>
        <p:txBody>
          <a:bodyPr vert="horz" anchor="ctr" anchorCtr="0"/>
          <a:lstStyle>
            <a:lvl1pPr algn="l" eaLnBrk="1" fontAlgn="auto" latinLnBrk="0" hangingPunct="1">
              <a:spcBef>
                <a:spcPts val="0"/>
              </a:spcBef>
              <a:spcAft>
                <a:spcPts val="0"/>
              </a:spcAft>
              <a:defRPr kumimoji="0" sz="1200">
                <a:solidFill>
                  <a:schemeClr val="tx2"/>
                </a:solidFill>
                <a:latin typeface="+mn-lt"/>
                <a:cs typeface="+mn-cs"/>
              </a:defRPr>
            </a:lvl1pPr>
          </a:lstStyle>
          <a:p>
            <a:pPr>
              <a:defRPr/>
            </a:pPr>
            <a:r>
              <a:rPr lang="en-US"/>
              <a:t>MRU 12.4.2022</a:t>
            </a:r>
          </a:p>
        </p:txBody>
      </p:sp>
      <p:sp>
        <p:nvSpPr>
          <p:cNvPr id="7" name="Straight Connector 6">
            <a:extLst>
              <a:ext uri="{FF2B5EF4-FFF2-40B4-BE49-F238E27FC236}">
                <a16:creationId xmlns="" xmlns:a16="http://schemas.microsoft.com/office/drawing/2014/main" id="{0DC787F3-C09B-4D07-B950-81032CA7AC08}"/>
              </a:ext>
            </a:extLst>
          </p:cNvPr>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a:lstStyle/>
          <a:p>
            <a:pPr eaLnBrk="1" fontAlgn="auto" hangingPunct="1">
              <a:spcBef>
                <a:spcPts val="0"/>
              </a:spcBef>
              <a:spcAft>
                <a:spcPts val="0"/>
              </a:spcAft>
              <a:defRPr/>
            </a:pPr>
            <a:endParaRPr lang="en-US">
              <a:latin typeface="+mn-lt"/>
              <a:cs typeface="+mn-cs"/>
            </a:endParaRPr>
          </a:p>
        </p:txBody>
      </p:sp>
      <p:sp>
        <p:nvSpPr>
          <p:cNvPr id="1032" name="Straight Connector 8">
            <a:extLst>
              <a:ext uri="{FF2B5EF4-FFF2-40B4-BE49-F238E27FC236}">
                <a16:creationId xmlns="" xmlns:a16="http://schemas.microsoft.com/office/drawing/2014/main" id="{3A385FAC-DBA5-4498-9830-AAD382FA94C0}"/>
              </a:ext>
            </a:extLst>
          </p:cNvPr>
          <p:cNvSpPr>
            <a:spLocks noChangeShapeType="1"/>
          </p:cNvSpPr>
          <p:nvPr/>
        </p:nvSpPr>
        <p:spPr bwMode="auto">
          <a:xfrm>
            <a:off x="8991600" y="0"/>
            <a:ext cx="0" cy="6858000"/>
          </a:xfrm>
          <a:prstGeom prst="line">
            <a:avLst/>
          </a:prstGeom>
          <a:noFill/>
          <a:ln w="19050" algn="ctr">
            <a:solidFill>
              <a:schemeClr val="accent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0" name="Rectangle 9">
            <a:extLst>
              <a:ext uri="{FF2B5EF4-FFF2-40B4-BE49-F238E27FC236}">
                <a16:creationId xmlns="" xmlns:a16="http://schemas.microsoft.com/office/drawing/2014/main" id="{FA0D4D16-959F-4338-8227-BC88BE656795}"/>
              </a:ext>
            </a:extLst>
          </p:cNvPr>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034" name="Straight Connector 10">
            <a:extLst>
              <a:ext uri="{FF2B5EF4-FFF2-40B4-BE49-F238E27FC236}">
                <a16:creationId xmlns="" xmlns:a16="http://schemas.microsoft.com/office/drawing/2014/main" id="{09114FFA-14C7-4CAE-8C1C-FBE1F4DD3171}"/>
              </a:ext>
            </a:extLst>
          </p:cNvPr>
          <p:cNvSpPr>
            <a:spLocks noChangeShapeType="1"/>
          </p:cNvSpPr>
          <p:nvPr/>
        </p:nvSpPr>
        <p:spPr bwMode="auto">
          <a:xfrm>
            <a:off x="8915400" y="0"/>
            <a:ext cx="0" cy="6858000"/>
          </a:xfrm>
          <a:prstGeom prst="line">
            <a:avLst/>
          </a:prstGeom>
          <a:noFill/>
          <a:ln w="9525" algn="ctr">
            <a:solidFill>
              <a:schemeClr val="accent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2" name="Oval 11">
            <a:extLst>
              <a:ext uri="{FF2B5EF4-FFF2-40B4-BE49-F238E27FC236}">
                <a16:creationId xmlns="" xmlns:a16="http://schemas.microsoft.com/office/drawing/2014/main" id="{DD9DF54D-F1EB-467B-BB6A-53803B83CE52}"/>
              </a:ext>
            </a:extLst>
          </p:cNvPr>
          <p:cNvSpPr/>
          <p:nvPr/>
        </p:nvSpPr>
        <p:spPr>
          <a:xfrm>
            <a:off x="8156575" y="5715000"/>
            <a:ext cx="549275" cy="549275"/>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23" name="Slide Number Placeholder 22">
            <a:extLst>
              <a:ext uri="{FF2B5EF4-FFF2-40B4-BE49-F238E27FC236}">
                <a16:creationId xmlns="" xmlns:a16="http://schemas.microsoft.com/office/drawing/2014/main" id="{8CEAE9FF-B0EC-4DCA-9B2A-15435923F7D0}"/>
              </a:ext>
            </a:extLst>
          </p:cNvPr>
          <p:cNvSpPr>
            <a:spLocks noGrp="1"/>
          </p:cNvSpPr>
          <p:nvPr>
            <p:ph type="sldNum" sz="quarter" idx="4"/>
          </p:nvPr>
        </p:nvSpPr>
        <p:spPr>
          <a:xfrm>
            <a:off x="8129588" y="5734050"/>
            <a:ext cx="609600" cy="520700"/>
          </a:xfrm>
          <a:prstGeom prst="rect">
            <a:avLst/>
          </a:prstGeom>
        </p:spPr>
        <p:txBody>
          <a:bodyPr vert="horz" wrap="square" lIns="91440" tIns="45720" rIns="91440" bIns="45720" numCol="1" anchor="ctr" anchorCtr="0" compatLnSpc="1">
            <a:prstTxWarp prst="textNoShape">
              <a:avLst/>
            </a:prstTxWarp>
          </a:bodyPr>
          <a:lstStyle>
            <a:lvl1pPr algn="ctr" eaLnBrk="1" hangingPunct="1">
              <a:defRPr sz="1400" b="1">
                <a:solidFill>
                  <a:srgbClr val="FFFFFF"/>
                </a:solidFill>
                <a:latin typeface="Century Schoolbook" panose="02040604050505020304" pitchFamily="18" charset="0"/>
              </a:defRPr>
            </a:lvl1pPr>
          </a:lstStyle>
          <a:p>
            <a:pPr>
              <a:defRPr/>
            </a:pPr>
            <a:fld id="{C9A6E4E7-CAD7-4516-A42A-C74D95CDCEB6}"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4516" r:id="rId1"/>
    <p:sldLayoutId id="2147484517" r:id="rId2"/>
    <p:sldLayoutId id="2147484518" r:id="rId3"/>
    <p:sldLayoutId id="2147484511" r:id="rId4"/>
    <p:sldLayoutId id="2147484512" r:id="rId5"/>
    <p:sldLayoutId id="2147484519" r:id="rId6"/>
    <p:sldLayoutId id="2147484513" r:id="rId7"/>
    <p:sldLayoutId id="2147484520" r:id="rId8"/>
    <p:sldLayoutId id="2147484521" r:id="rId9"/>
    <p:sldLayoutId id="2147484514" r:id="rId10"/>
    <p:sldLayoutId id="2147484515" r:id="rId11"/>
  </p:sldLayoutIdLst>
  <p:hf sldNum="0" hdr="0" ftr="0" dt="0"/>
  <p:txStyles>
    <p:titleStyle>
      <a:lvl1pPr algn="l" rtl="0" eaLnBrk="0" fontAlgn="base" hangingPunct="0">
        <a:spcBef>
          <a:spcPct val="0"/>
        </a:spcBef>
        <a:spcAft>
          <a:spcPct val="0"/>
        </a:spcAft>
        <a:defRPr sz="3000" kern="1200" cap="small">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Century Schoolbook" pitchFamily="18" charset="0"/>
        </a:defRPr>
      </a:lvl2pPr>
      <a:lvl3pPr algn="l" rtl="0" eaLnBrk="0" fontAlgn="base" hangingPunct="0">
        <a:spcBef>
          <a:spcPct val="0"/>
        </a:spcBef>
        <a:spcAft>
          <a:spcPct val="0"/>
        </a:spcAft>
        <a:defRPr sz="3000">
          <a:solidFill>
            <a:schemeClr val="tx2"/>
          </a:solidFill>
          <a:latin typeface="Century Schoolbook" pitchFamily="18" charset="0"/>
        </a:defRPr>
      </a:lvl3pPr>
      <a:lvl4pPr algn="l" rtl="0" eaLnBrk="0" fontAlgn="base" hangingPunct="0">
        <a:spcBef>
          <a:spcPct val="0"/>
        </a:spcBef>
        <a:spcAft>
          <a:spcPct val="0"/>
        </a:spcAft>
        <a:defRPr sz="3000">
          <a:solidFill>
            <a:schemeClr val="tx2"/>
          </a:solidFill>
          <a:latin typeface="Century Schoolbook" pitchFamily="18" charset="0"/>
        </a:defRPr>
      </a:lvl4pPr>
      <a:lvl5pPr algn="l" rtl="0" eaLnBrk="0" fontAlgn="base" hangingPunct="0">
        <a:spcBef>
          <a:spcPct val="0"/>
        </a:spcBef>
        <a:spcAft>
          <a:spcPct val="0"/>
        </a:spcAft>
        <a:defRPr sz="3000">
          <a:solidFill>
            <a:schemeClr val="tx2"/>
          </a:solidFill>
          <a:latin typeface="Century Schoolbook" pitchFamily="18" charset="0"/>
        </a:defRPr>
      </a:lvl5pPr>
      <a:lvl6pPr marL="457200" algn="l" rtl="0" fontAlgn="base">
        <a:spcBef>
          <a:spcPct val="0"/>
        </a:spcBef>
        <a:spcAft>
          <a:spcPct val="0"/>
        </a:spcAft>
        <a:defRPr sz="3000">
          <a:solidFill>
            <a:schemeClr val="tx2"/>
          </a:solidFill>
          <a:latin typeface="Century Schoolbook" pitchFamily="18" charset="0"/>
        </a:defRPr>
      </a:lvl6pPr>
      <a:lvl7pPr marL="914400" algn="l" rtl="0" fontAlgn="base">
        <a:spcBef>
          <a:spcPct val="0"/>
        </a:spcBef>
        <a:spcAft>
          <a:spcPct val="0"/>
        </a:spcAft>
        <a:defRPr sz="3000">
          <a:solidFill>
            <a:schemeClr val="tx2"/>
          </a:solidFill>
          <a:latin typeface="Century Schoolbook" pitchFamily="18" charset="0"/>
        </a:defRPr>
      </a:lvl7pPr>
      <a:lvl8pPr marL="1371600" algn="l" rtl="0" fontAlgn="base">
        <a:spcBef>
          <a:spcPct val="0"/>
        </a:spcBef>
        <a:spcAft>
          <a:spcPct val="0"/>
        </a:spcAft>
        <a:defRPr sz="3000">
          <a:solidFill>
            <a:schemeClr val="tx2"/>
          </a:solidFill>
          <a:latin typeface="Century Schoolbook" pitchFamily="18" charset="0"/>
        </a:defRPr>
      </a:lvl8pPr>
      <a:lvl9pPr marL="1828800" algn="l" rtl="0" fontAlgn="base">
        <a:spcBef>
          <a:spcPct val="0"/>
        </a:spcBef>
        <a:spcAft>
          <a:spcPct val="0"/>
        </a:spcAft>
        <a:defRPr sz="3000">
          <a:solidFill>
            <a:schemeClr val="tx2"/>
          </a:solidFill>
          <a:latin typeface="Century Schoolbook" pitchFamily="18" charset="0"/>
        </a:defRPr>
      </a:lvl9pPr>
    </p:titleStyle>
    <p:bodyStyle>
      <a:lvl1pPr marL="273050" indent="-273050" algn="l" rtl="0" eaLnBrk="0" fontAlgn="base" hangingPunct="0">
        <a:spcBef>
          <a:spcPts val="600"/>
        </a:spcBef>
        <a:spcAft>
          <a:spcPct val="0"/>
        </a:spcAft>
        <a:buClr>
          <a:schemeClr val="accent1"/>
        </a:buClr>
        <a:buSzPct val="70000"/>
        <a:buFont typeface="Wingdings" panose="05000000000000000000" pitchFamily="2" charset="2"/>
        <a:buChar char=""/>
        <a:defRPr sz="2400" kern="1200">
          <a:solidFill>
            <a:schemeClr val="tx1"/>
          </a:solidFill>
          <a:latin typeface="+mn-lt"/>
          <a:ea typeface="+mn-ea"/>
          <a:cs typeface="+mn-cs"/>
        </a:defRPr>
      </a:lvl1pPr>
      <a:lvl2pPr marL="639763" indent="-273050" algn="l" rtl="0" eaLnBrk="0" fontAlgn="base" hangingPunct="0">
        <a:spcBef>
          <a:spcPct val="20000"/>
        </a:spcBef>
        <a:spcAft>
          <a:spcPct val="0"/>
        </a:spcAft>
        <a:buClr>
          <a:schemeClr val="accent1"/>
        </a:buClr>
        <a:buSzPct val="80000"/>
        <a:buFont typeface="Wingdings 2" panose="05020102010507070707" pitchFamily="18" charset="2"/>
        <a:buChar char=""/>
        <a:defRPr sz="2100" kern="1200">
          <a:solidFill>
            <a:schemeClr val="tx1"/>
          </a:solidFill>
          <a:latin typeface="+mn-lt"/>
          <a:ea typeface="+mn-ea"/>
          <a:cs typeface="+mn-cs"/>
        </a:defRPr>
      </a:lvl2pPr>
      <a:lvl3pPr marL="914400" indent="-182563" algn="l" rtl="0" eaLnBrk="0" fontAlgn="base" hangingPunct="0">
        <a:spcBef>
          <a:spcPct val="20000"/>
        </a:spcBef>
        <a:spcAft>
          <a:spcPct val="0"/>
        </a:spcAft>
        <a:buClr>
          <a:srgbClr val="E0752F"/>
        </a:buClr>
        <a:buSzPct val="60000"/>
        <a:buFont typeface="Wingdings" panose="05000000000000000000" pitchFamily="2" charset="2"/>
        <a:buChar char=""/>
        <a:defRPr sz="2400" kern="1200">
          <a:solidFill>
            <a:schemeClr val="tx1"/>
          </a:solidFill>
          <a:latin typeface="+mn-lt"/>
          <a:ea typeface="+mn-ea"/>
          <a:cs typeface="+mn-cs"/>
        </a:defRPr>
      </a:lvl3pPr>
      <a:lvl4pPr marL="1187450" indent="-182563" algn="l" rtl="0" eaLnBrk="0" fontAlgn="base" hangingPunct="0">
        <a:spcBef>
          <a:spcPct val="20000"/>
        </a:spcBef>
        <a:spcAft>
          <a:spcPct val="0"/>
        </a:spcAft>
        <a:buClr>
          <a:srgbClr val="FEC3AE"/>
        </a:buClr>
        <a:buSzPct val="60000"/>
        <a:buFont typeface="Wingdings" panose="05000000000000000000" pitchFamily="2" charset="2"/>
        <a:buChar char=""/>
        <a:defRPr sz="2000" kern="1200">
          <a:solidFill>
            <a:schemeClr val="tx1"/>
          </a:solidFill>
          <a:latin typeface="+mn-lt"/>
          <a:ea typeface="+mn-ea"/>
          <a:cs typeface="+mn-cs"/>
        </a:defRPr>
      </a:lvl4pPr>
      <a:lvl5pPr marL="1462088" indent="-182563" algn="l" rtl="0" eaLnBrk="0" fontAlgn="base" hangingPunct="0">
        <a:spcBef>
          <a:spcPct val="20000"/>
        </a:spcBef>
        <a:spcAft>
          <a:spcPct val="0"/>
        </a:spcAft>
        <a:buClr>
          <a:srgbClr val="BDCAE9"/>
        </a:buClr>
        <a:buSzPct val="68000"/>
        <a:buFont typeface="Wingdings 2" panose="05020102010507070707" pitchFamily="18" charset="2"/>
        <a:buChar char=""/>
        <a:defRPr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24.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2.png"/><Relationship Id="rId7" Type="http://schemas.openxmlformats.org/officeDocument/2006/relationships/image" Target="../media/image23.png"/><Relationship Id="rId2" Type="http://schemas.openxmlformats.org/officeDocument/2006/relationships/image" Target="../media/image19.png"/><Relationship Id="rId1" Type="http://schemas.openxmlformats.org/officeDocument/2006/relationships/slideLayout" Target="../slideLayouts/slideLayout7.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25.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image" Target="../media/image25.png"/><Relationship Id="rId7" Type="http://schemas.openxmlformats.org/officeDocument/2006/relationships/image" Target="../media/image28.pn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27.png"/><Relationship Id="rId5" Type="http://schemas.openxmlformats.org/officeDocument/2006/relationships/image" Target="../media/image26.png"/><Relationship Id="rId10" Type="http://schemas.openxmlformats.org/officeDocument/2006/relationships/image" Target="../media/image31.png"/><Relationship Id="rId4" Type="http://schemas.openxmlformats.org/officeDocument/2006/relationships/image" Target="../media/image21.png"/><Relationship Id="rId9" Type="http://schemas.openxmlformats.org/officeDocument/2006/relationships/image" Target="../media/image30.png"/></Relationships>
</file>

<file path=ppt/slides/_rels/slide2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emf"/><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7.emf"/><Relationship Id="rId2" Type="http://schemas.openxmlformats.org/officeDocument/2006/relationships/image" Target="../media/image36.png"/><Relationship Id="rId1" Type="http://schemas.openxmlformats.org/officeDocument/2006/relationships/slideLayout" Target="../slideLayouts/slideLayout2.xml"/><Relationship Id="rId4" Type="http://schemas.openxmlformats.org/officeDocument/2006/relationships/image" Target="../media/image38.e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9.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43.emf"/><Relationship Id="rId2" Type="http://schemas.openxmlformats.org/officeDocument/2006/relationships/image" Target="../media/image42.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DBA83E5-1069-48B3-B275-22BBF71A2A3B}"/>
              </a:ext>
            </a:extLst>
          </p:cNvPr>
          <p:cNvSpPr>
            <a:spLocks noGrp="1"/>
          </p:cNvSpPr>
          <p:nvPr>
            <p:ph type="ctrTitle"/>
          </p:nvPr>
        </p:nvSpPr>
        <p:spPr>
          <a:xfrm>
            <a:off x="1933575" y="2133600"/>
            <a:ext cx="6524625" cy="1143000"/>
          </a:xfrm>
        </p:spPr>
        <p:txBody>
          <a:bodyPr>
            <a:noAutofit/>
          </a:bodyPr>
          <a:lstStyle/>
          <a:p>
            <a:pPr algn="ctr" eaLnBrk="1" fontAlgn="auto" hangingPunct="1">
              <a:spcAft>
                <a:spcPts val="0"/>
              </a:spcAft>
              <a:defRPr/>
            </a:pPr>
            <a:r>
              <a:rPr lang="en-US" sz="3200" dirty="0" smtClean="0">
                <a:solidFill>
                  <a:srgbClr val="00B050"/>
                </a:solidFill>
              </a:rPr>
              <a:t>UNIT-II</a:t>
            </a:r>
            <a:r>
              <a:rPr lang="en-US" sz="3200" dirty="0">
                <a:solidFill>
                  <a:srgbClr val="00B050"/>
                </a:solidFill>
              </a:rPr>
              <a:t/>
            </a:r>
            <a:br>
              <a:rPr lang="en-US" sz="3200" dirty="0">
                <a:solidFill>
                  <a:srgbClr val="00B050"/>
                </a:solidFill>
              </a:rPr>
            </a:br>
            <a:r>
              <a:rPr lang="en-US" sz="3200" dirty="0">
                <a:solidFill>
                  <a:srgbClr val="FF0000"/>
                </a:solidFill>
              </a:rPr>
              <a:t>FIBER OPTICS </a:t>
            </a:r>
          </a:p>
        </p:txBody>
      </p:sp>
      <p:sp>
        <p:nvSpPr>
          <p:cNvPr id="10243" name="Subtitle 2">
            <a:extLst>
              <a:ext uri="{FF2B5EF4-FFF2-40B4-BE49-F238E27FC236}">
                <a16:creationId xmlns="" xmlns:a16="http://schemas.microsoft.com/office/drawing/2014/main" id="{B563183F-423A-49BD-AE60-31B4CA6D82EA}"/>
              </a:ext>
            </a:extLst>
          </p:cNvPr>
          <p:cNvSpPr>
            <a:spLocks noGrp="1"/>
          </p:cNvSpPr>
          <p:nvPr>
            <p:ph type="subTitle" idx="1"/>
          </p:nvPr>
        </p:nvSpPr>
        <p:spPr>
          <a:xfrm>
            <a:off x="2286000" y="4495800"/>
            <a:ext cx="6172200" cy="1879600"/>
          </a:xfrm>
        </p:spPr>
        <p:txBody>
          <a:bodyPr/>
          <a:lstStyle/>
          <a:p>
            <a:pPr eaLnBrk="1" hangingPunct="1"/>
            <a:r>
              <a:rPr lang="en-US" altLang="en-US" sz="2400">
                <a:solidFill>
                  <a:srgbClr val="0000CC"/>
                </a:solidFill>
              </a:rPr>
              <a:t>Dr.A.Sivakami, </a:t>
            </a:r>
          </a:p>
          <a:p>
            <a:pPr eaLnBrk="1" hangingPunct="1"/>
            <a:r>
              <a:rPr lang="en-US" altLang="en-US" sz="2400">
                <a:solidFill>
                  <a:srgbClr val="0000CC"/>
                </a:solidFill>
              </a:rPr>
              <a:t>Associate Professor, </a:t>
            </a:r>
          </a:p>
          <a:p>
            <a:pPr eaLnBrk="1" hangingPunct="1"/>
            <a:r>
              <a:rPr lang="en-US" altLang="en-US" sz="2400">
                <a:solidFill>
                  <a:srgbClr val="0000CC"/>
                </a:solidFill>
              </a:rPr>
              <a:t>Department of Physics,</a:t>
            </a:r>
          </a:p>
          <a:p>
            <a:pPr eaLnBrk="1" hangingPunct="1"/>
            <a:r>
              <a:rPr lang="en-US" altLang="en-US" sz="2400">
                <a:solidFill>
                  <a:srgbClr val="0000CC"/>
                </a:solidFill>
              </a:rPr>
              <a:t>Malla Reddy University, Hyderabad.</a:t>
            </a:r>
          </a:p>
        </p:txBody>
      </p:sp>
      <p:pic>
        <p:nvPicPr>
          <p:cNvPr id="10244" name="Picture 3" descr="MRU-Logo-1.png">
            <a:extLst>
              <a:ext uri="{FF2B5EF4-FFF2-40B4-BE49-F238E27FC236}">
                <a16:creationId xmlns="" xmlns:a16="http://schemas.microsoft.com/office/drawing/2014/main" id="{EECD3912-796D-4C85-AC66-6075333D6C1A}"/>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65113" y="125413"/>
            <a:ext cx="8505825" cy="1428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3113D7D-A507-43CC-9DA3-607AE81484CD}"/>
              </a:ext>
            </a:extLst>
          </p:cNvPr>
          <p:cNvSpPr>
            <a:spLocks noGrp="1"/>
          </p:cNvSpPr>
          <p:nvPr>
            <p:ph type="title"/>
          </p:nvPr>
        </p:nvSpPr>
        <p:spPr>
          <a:xfrm>
            <a:off x="457200" y="228600"/>
            <a:ext cx="7467600" cy="639762"/>
          </a:xfrm>
        </p:spPr>
        <p:txBody>
          <a:bodyPr/>
          <a:lstStyle/>
          <a:p>
            <a:pPr algn="ctr">
              <a:defRPr/>
            </a:pPr>
            <a:r>
              <a:rPr lang="en-US" b="1" dirty="0">
                <a:solidFill>
                  <a:srgbClr val="0000CC"/>
                </a:solidFill>
              </a:rPr>
              <a:t>STRUCTURE OF OPTICAL FIBER</a:t>
            </a:r>
            <a:endParaRPr lang="en-IN" b="1" dirty="0">
              <a:solidFill>
                <a:srgbClr val="0000CC"/>
              </a:solidFill>
            </a:endParaRPr>
          </a:p>
        </p:txBody>
      </p:sp>
      <p:sp>
        <p:nvSpPr>
          <p:cNvPr id="21507" name="Content Placeholder 2">
            <a:extLst>
              <a:ext uri="{FF2B5EF4-FFF2-40B4-BE49-F238E27FC236}">
                <a16:creationId xmlns="" xmlns:a16="http://schemas.microsoft.com/office/drawing/2014/main" id="{CECB8F5C-042E-41E5-AC2E-F2597EF9596D}"/>
              </a:ext>
            </a:extLst>
          </p:cNvPr>
          <p:cNvSpPr>
            <a:spLocks noGrp="1"/>
          </p:cNvSpPr>
          <p:nvPr>
            <p:ph sz="quarter" idx="1"/>
          </p:nvPr>
        </p:nvSpPr>
        <p:spPr>
          <a:xfrm>
            <a:off x="457200" y="878659"/>
            <a:ext cx="7950200" cy="5592763"/>
          </a:xfrm>
        </p:spPr>
        <p:txBody>
          <a:bodyPr/>
          <a:lstStyle/>
          <a:p>
            <a:pPr marL="0" indent="0" algn="just">
              <a:buFont typeface="Wingdings" panose="05000000000000000000" pitchFamily="2" charset="2"/>
              <a:buNone/>
            </a:pPr>
            <a:r>
              <a:rPr lang="en-US" altLang="en-US" sz="2800" b="1" dirty="0">
                <a:solidFill>
                  <a:srgbClr val="C00000"/>
                </a:solidFill>
              </a:rPr>
              <a:t>CORE</a:t>
            </a:r>
            <a:r>
              <a:rPr lang="en-US" altLang="en-US" sz="2800" dirty="0"/>
              <a:t>: </a:t>
            </a:r>
            <a:r>
              <a:rPr lang="en-US" altLang="en-US" sz="2800" dirty="0">
                <a:solidFill>
                  <a:srgbClr val="000000"/>
                </a:solidFill>
                <a:latin typeface="Times New Roman" panose="02020603050405020304" pitchFamily="18" charset="0"/>
              </a:rPr>
              <a:t>It consists of an inner cylinder made of glass or plastic called core. The core has high refractive index n1. It is </a:t>
            </a:r>
            <a:r>
              <a:rPr lang="en-US" altLang="en-US" sz="2800" b="1" dirty="0">
                <a:solidFill>
                  <a:srgbClr val="FF0066"/>
                </a:solidFill>
                <a:latin typeface="Times New Roman" panose="02020603050405020304" pitchFamily="18" charset="0"/>
              </a:rPr>
              <a:t>the inner light-carrying layer. The core diameter range: 8.5 </a:t>
            </a:r>
            <a:r>
              <a:rPr lang="el-GR" altLang="en-US" sz="2800" b="1" dirty="0">
                <a:solidFill>
                  <a:srgbClr val="FF0066"/>
                </a:solidFill>
                <a:latin typeface="Times New Roman" panose="02020603050405020304" pitchFamily="18" charset="0"/>
              </a:rPr>
              <a:t>μ</a:t>
            </a:r>
            <a:r>
              <a:rPr lang="en-US" altLang="en-US" sz="2800" b="1" dirty="0">
                <a:solidFill>
                  <a:srgbClr val="FF0066"/>
                </a:solidFill>
                <a:latin typeface="Times New Roman" panose="02020603050405020304" pitchFamily="18" charset="0"/>
              </a:rPr>
              <a:t>m to 63.5 </a:t>
            </a:r>
            <a:r>
              <a:rPr lang="el-GR" altLang="en-US" sz="2800" b="1" dirty="0">
                <a:solidFill>
                  <a:srgbClr val="FF0066"/>
                </a:solidFill>
                <a:latin typeface="Times New Roman" panose="02020603050405020304" pitchFamily="18" charset="0"/>
              </a:rPr>
              <a:t>μ</a:t>
            </a:r>
            <a:r>
              <a:rPr lang="en-US" altLang="en-US" sz="2800" b="1" dirty="0">
                <a:solidFill>
                  <a:srgbClr val="FF0066"/>
                </a:solidFill>
                <a:latin typeface="Times New Roman" panose="02020603050405020304" pitchFamily="18" charset="0"/>
              </a:rPr>
              <a:t>m </a:t>
            </a:r>
          </a:p>
          <a:p>
            <a:pPr marL="0" indent="0" algn="just">
              <a:buFont typeface="Wingdings" panose="05000000000000000000" pitchFamily="2" charset="2"/>
              <a:buNone/>
            </a:pPr>
            <a:r>
              <a:rPr lang="en-US" altLang="en-US" sz="2800" b="1" dirty="0">
                <a:solidFill>
                  <a:srgbClr val="C00000"/>
                </a:solidFill>
                <a:latin typeface="Times New Roman" panose="02020603050405020304" pitchFamily="18" charset="0"/>
              </a:rPr>
              <a:t>CLADDING</a:t>
            </a:r>
            <a:r>
              <a:rPr lang="en-US" altLang="en-US" sz="2800" dirty="0">
                <a:solidFill>
                  <a:srgbClr val="000000"/>
                </a:solidFill>
                <a:latin typeface="Times New Roman" panose="02020603050405020304" pitchFamily="18" charset="0"/>
              </a:rPr>
              <a:t>: This core is surrounded by cylindrical shell of glass or plastic called cladding. The cladding has low refractive index n2. It is the middle layer. Light is always launched into the core and striking the core-cladding interface. </a:t>
            </a:r>
            <a:r>
              <a:rPr lang="en-US" altLang="en-US" sz="2800" b="1" dirty="0">
                <a:solidFill>
                  <a:srgbClr val="FF0066"/>
                </a:solidFill>
                <a:latin typeface="Times New Roman" panose="02020603050405020304" pitchFamily="18" charset="0"/>
              </a:rPr>
              <a:t>Diameter range: 125 </a:t>
            </a:r>
            <a:r>
              <a:rPr lang="el-GR" altLang="en-US" sz="2800" b="1" dirty="0">
                <a:solidFill>
                  <a:srgbClr val="FF0066"/>
                </a:solidFill>
                <a:latin typeface="Times New Roman" panose="02020603050405020304" pitchFamily="18" charset="0"/>
              </a:rPr>
              <a:t>μ</a:t>
            </a:r>
            <a:r>
              <a:rPr lang="en-US" altLang="en-US" sz="2800" b="1" dirty="0">
                <a:solidFill>
                  <a:srgbClr val="FF0066"/>
                </a:solidFill>
                <a:latin typeface="Times New Roman" panose="02020603050405020304" pitchFamily="18" charset="0"/>
              </a:rPr>
              <a:t>m </a:t>
            </a:r>
          </a:p>
          <a:p>
            <a:pPr marL="0" indent="0" algn="just">
              <a:buFont typeface="Wingdings" panose="05000000000000000000" pitchFamily="2" charset="2"/>
              <a:buNone/>
            </a:pPr>
            <a:r>
              <a:rPr lang="en-US" altLang="en-US" sz="2800" dirty="0">
                <a:solidFill>
                  <a:srgbClr val="000000"/>
                </a:solidFill>
                <a:latin typeface="Times New Roman" panose="02020603050405020304" pitchFamily="18" charset="0"/>
              </a:rPr>
              <a:t> </a:t>
            </a:r>
            <a:r>
              <a:rPr lang="en-US" altLang="en-US" sz="2800" b="1" dirty="0">
                <a:solidFill>
                  <a:srgbClr val="C00000"/>
                </a:solidFill>
                <a:latin typeface="Times New Roman" panose="02020603050405020304" pitchFamily="18" charset="0"/>
              </a:rPr>
              <a:t>SILICON COATING</a:t>
            </a:r>
            <a:r>
              <a:rPr lang="en-US" altLang="en-US" sz="2800" dirty="0">
                <a:solidFill>
                  <a:srgbClr val="000000"/>
                </a:solidFill>
                <a:latin typeface="Times New Roman" panose="02020603050405020304" pitchFamily="18" charset="0"/>
              </a:rPr>
              <a:t>: It is placed between buffer jacket and cladding to improve the quality of transmission of light.</a:t>
            </a:r>
          </a:p>
          <a:p>
            <a:pPr marL="0" indent="0">
              <a:buFont typeface="Wingdings" panose="05000000000000000000" pitchFamily="2" charset="2"/>
              <a:buNone/>
            </a:pPr>
            <a:endParaRPr lang="en-IN" alt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90619E9-A929-47A2-8D12-E08F89A7875D}"/>
              </a:ext>
            </a:extLst>
          </p:cNvPr>
          <p:cNvSpPr>
            <a:spLocks noGrp="1"/>
          </p:cNvSpPr>
          <p:nvPr>
            <p:ph type="title"/>
          </p:nvPr>
        </p:nvSpPr>
        <p:spPr>
          <a:xfrm>
            <a:off x="457200" y="274638"/>
            <a:ext cx="7467600" cy="639762"/>
          </a:xfrm>
        </p:spPr>
        <p:txBody>
          <a:bodyPr/>
          <a:lstStyle/>
          <a:p>
            <a:pPr algn="ctr">
              <a:defRPr/>
            </a:pPr>
            <a:r>
              <a:rPr lang="en-US" b="1" dirty="0">
                <a:solidFill>
                  <a:srgbClr val="0000CC"/>
                </a:solidFill>
              </a:rPr>
              <a:t>STRUCTURE OF OPTICAL FIBER</a:t>
            </a:r>
            <a:endParaRPr lang="en-IN" b="1" dirty="0">
              <a:solidFill>
                <a:srgbClr val="0000CC"/>
              </a:solidFill>
            </a:endParaRPr>
          </a:p>
        </p:txBody>
      </p:sp>
      <p:sp>
        <p:nvSpPr>
          <p:cNvPr id="22531" name="Content Placeholder 2">
            <a:extLst>
              <a:ext uri="{FF2B5EF4-FFF2-40B4-BE49-F238E27FC236}">
                <a16:creationId xmlns="" xmlns:a16="http://schemas.microsoft.com/office/drawing/2014/main" id="{01B3C7DE-421C-404F-96B5-C30620C2ECD5}"/>
              </a:ext>
            </a:extLst>
          </p:cNvPr>
          <p:cNvSpPr>
            <a:spLocks noGrp="1"/>
          </p:cNvSpPr>
          <p:nvPr>
            <p:ph sz="quarter" idx="1"/>
          </p:nvPr>
        </p:nvSpPr>
        <p:spPr>
          <a:xfrm>
            <a:off x="457200" y="990600"/>
            <a:ext cx="7950200" cy="5592763"/>
          </a:xfrm>
        </p:spPr>
        <p:txBody>
          <a:bodyPr/>
          <a:lstStyle/>
          <a:p>
            <a:pPr marL="0" indent="0" algn="just">
              <a:buFont typeface="Wingdings" panose="05000000000000000000" pitchFamily="2" charset="2"/>
              <a:buNone/>
            </a:pPr>
            <a:r>
              <a:rPr lang="en-US" altLang="en-US" sz="2800" b="1">
                <a:solidFill>
                  <a:srgbClr val="C00000"/>
                </a:solidFill>
                <a:latin typeface="Times New Roman" panose="02020603050405020304" pitchFamily="18" charset="0"/>
              </a:rPr>
              <a:t>BUFFER JACKET</a:t>
            </a:r>
            <a:r>
              <a:rPr lang="en-US" altLang="en-US" sz="2800">
                <a:solidFill>
                  <a:srgbClr val="000000"/>
                </a:solidFill>
                <a:latin typeface="Times New Roman" panose="02020603050405020304" pitchFamily="18" charset="0"/>
              </a:rPr>
              <a:t>: it is made up of plastic and protects the fiber from moisture and abrasion</a:t>
            </a:r>
          </a:p>
          <a:p>
            <a:pPr marL="0" indent="0" algn="just">
              <a:buFont typeface="Wingdings" panose="05000000000000000000" pitchFamily="2" charset="2"/>
              <a:buNone/>
            </a:pPr>
            <a:r>
              <a:rPr lang="en-US" altLang="en-US" sz="2800" b="1">
                <a:solidFill>
                  <a:srgbClr val="C00000"/>
                </a:solidFill>
                <a:latin typeface="Times New Roman" panose="02020603050405020304" pitchFamily="18" charset="0"/>
              </a:rPr>
              <a:t>STRENGTH MEMBERS</a:t>
            </a:r>
            <a:r>
              <a:rPr lang="en-US" altLang="en-US" sz="2800">
                <a:solidFill>
                  <a:srgbClr val="000000"/>
                </a:solidFill>
                <a:latin typeface="Times New Roman" panose="02020603050405020304" pitchFamily="18" charset="0"/>
              </a:rPr>
              <a:t>: In order to provide the necessary toughness and tensile strength it is surrounded the buffer jacket.</a:t>
            </a:r>
          </a:p>
          <a:p>
            <a:pPr marL="0" indent="0" algn="just">
              <a:buFont typeface="Wingdings" panose="05000000000000000000" pitchFamily="2" charset="2"/>
              <a:buNone/>
            </a:pPr>
            <a:r>
              <a:rPr lang="en-US" altLang="en-US" sz="2800" b="1">
                <a:solidFill>
                  <a:srgbClr val="C00000"/>
                </a:solidFill>
                <a:latin typeface="Times New Roman" panose="02020603050405020304" pitchFamily="18" charset="0"/>
              </a:rPr>
              <a:t>OUTER JACKET</a:t>
            </a:r>
            <a:r>
              <a:rPr lang="en-US" altLang="en-US" sz="2800">
                <a:solidFill>
                  <a:srgbClr val="000000"/>
                </a:solidFill>
                <a:latin typeface="Times New Roman" panose="02020603050405020304" pitchFamily="18" charset="0"/>
              </a:rPr>
              <a:t>: It is the outermost layer. It is covered the fiber cable by black polyurethane</a:t>
            </a:r>
          </a:p>
          <a:p>
            <a:pPr marL="0" indent="0" algn="just">
              <a:buFont typeface="Wingdings" panose="05000000000000000000" pitchFamily="2" charset="2"/>
              <a:buNone/>
            </a:pPr>
            <a:r>
              <a:rPr lang="en-US" altLang="en-US" sz="2800">
                <a:solidFill>
                  <a:srgbClr val="000000"/>
                </a:solidFill>
                <a:latin typeface="Times New Roman" panose="02020603050405020304" pitchFamily="18" charset="0"/>
              </a:rPr>
              <a:t>Because of this arrangement it is not damaged during hard pulling, bending, stretching or rolling. </a:t>
            </a:r>
            <a:r>
              <a:rPr lang="en-US" altLang="en-US" sz="2800" b="1">
                <a:solidFill>
                  <a:srgbClr val="FF0066"/>
                </a:solidFill>
                <a:latin typeface="Times New Roman" panose="02020603050405020304" pitchFamily="18" charset="0"/>
              </a:rPr>
              <a:t>Diameter range including from coating to outer jacket: 250 </a:t>
            </a:r>
            <a:r>
              <a:rPr lang="el-GR" altLang="en-US" sz="2800" b="1">
                <a:solidFill>
                  <a:srgbClr val="FF0066"/>
                </a:solidFill>
                <a:latin typeface="Times New Roman" panose="02020603050405020304" pitchFamily="18" charset="0"/>
              </a:rPr>
              <a:t>μ</a:t>
            </a:r>
            <a:r>
              <a:rPr lang="en-US" altLang="en-US" sz="2800" b="1">
                <a:solidFill>
                  <a:srgbClr val="FF0066"/>
                </a:solidFill>
                <a:latin typeface="Times New Roman" panose="02020603050405020304" pitchFamily="18" charset="0"/>
              </a:rPr>
              <a:t>m to 900 </a:t>
            </a:r>
            <a:r>
              <a:rPr lang="el-GR" altLang="en-US" sz="2800" b="1">
                <a:solidFill>
                  <a:srgbClr val="FF0066"/>
                </a:solidFill>
                <a:latin typeface="Times New Roman" panose="02020603050405020304" pitchFamily="18" charset="0"/>
              </a:rPr>
              <a:t>μ</a:t>
            </a:r>
            <a:r>
              <a:rPr lang="en-US" altLang="en-US" sz="2800" b="1">
                <a:solidFill>
                  <a:srgbClr val="FF0066"/>
                </a:solidFill>
                <a:latin typeface="Times New Roman" panose="02020603050405020304" pitchFamily="18" charset="0"/>
              </a:rPr>
              <a:t>m .</a:t>
            </a:r>
          </a:p>
          <a:p>
            <a:pPr marL="0" indent="0">
              <a:buFont typeface="Wingdings" panose="05000000000000000000" pitchFamily="2" charset="2"/>
              <a:buNone/>
            </a:pPr>
            <a:endParaRPr lang="en-IN"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99F9136-A256-42A8-9344-F557D4FFCB8C}"/>
              </a:ext>
            </a:extLst>
          </p:cNvPr>
          <p:cNvSpPr>
            <a:spLocks noGrp="1"/>
          </p:cNvSpPr>
          <p:nvPr>
            <p:ph type="title"/>
          </p:nvPr>
        </p:nvSpPr>
        <p:spPr>
          <a:xfrm>
            <a:off x="457200" y="274638"/>
            <a:ext cx="8229600" cy="1143000"/>
          </a:xfrm>
        </p:spPr>
        <p:txBody>
          <a:bodyPr/>
          <a:lstStyle/>
          <a:p>
            <a:pPr>
              <a:defRPr/>
            </a:pPr>
            <a:r>
              <a:rPr lang="en-US" sz="2400" b="1" dirty="0">
                <a:solidFill>
                  <a:srgbClr val="C00000"/>
                </a:solidFill>
              </a:rPr>
              <a:t>Principle of light propagation through optical fiber</a:t>
            </a:r>
            <a:endParaRPr lang="en-IN" sz="2400" b="1" dirty="0">
              <a:solidFill>
                <a:srgbClr val="C00000"/>
              </a:solidFill>
            </a:endParaRPr>
          </a:p>
        </p:txBody>
      </p:sp>
      <p:sp>
        <p:nvSpPr>
          <p:cNvPr id="23555" name="Content Placeholder 2">
            <a:extLst>
              <a:ext uri="{FF2B5EF4-FFF2-40B4-BE49-F238E27FC236}">
                <a16:creationId xmlns="" xmlns:a16="http://schemas.microsoft.com/office/drawing/2014/main" id="{37BB7E2F-B21F-454A-93F9-B3CFB077D535}"/>
              </a:ext>
            </a:extLst>
          </p:cNvPr>
          <p:cNvSpPr>
            <a:spLocks noGrp="1"/>
          </p:cNvSpPr>
          <p:nvPr>
            <p:ph sz="quarter" idx="1"/>
          </p:nvPr>
        </p:nvSpPr>
        <p:spPr>
          <a:xfrm>
            <a:off x="457200" y="1600200"/>
            <a:ext cx="8229600" cy="4873625"/>
          </a:xfrm>
        </p:spPr>
        <p:txBody>
          <a:bodyPr/>
          <a:lstStyle/>
          <a:p>
            <a:r>
              <a:rPr lang="en-US" altLang="en-US" sz="3200" dirty="0"/>
              <a:t>The principle of optical fiber is </a:t>
            </a:r>
            <a:r>
              <a:rPr lang="en-US" altLang="en-US" sz="3200" b="1" dirty="0">
                <a:solidFill>
                  <a:srgbClr val="0000CC"/>
                </a:solidFill>
              </a:rPr>
              <a:t>TOTAL INTERNAL REFLECTION [TIR] n1-refractive index of core; n2=refractive index of cladding; n0-refractive index of air</a:t>
            </a:r>
          </a:p>
          <a:p>
            <a:pPr algn="just"/>
            <a:r>
              <a:rPr lang="en-US" altLang="en-US" sz="3200" dirty="0">
                <a:solidFill>
                  <a:srgbClr val="000000"/>
                </a:solidFill>
                <a:latin typeface="Times New Roman" panose="02020603050405020304" pitchFamily="18" charset="0"/>
              </a:rPr>
              <a:t>The light launched inside the core at one end of the fiber propagates to the other end due to total internal reflection at the core and cladding interface.</a:t>
            </a:r>
          </a:p>
          <a:p>
            <a:endParaRPr lang="en-IN" alt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7C6D756-BC49-43B5-9EAA-2C6AB946C333}"/>
              </a:ext>
            </a:extLst>
          </p:cNvPr>
          <p:cNvSpPr>
            <a:spLocks noGrp="1"/>
          </p:cNvSpPr>
          <p:nvPr>
            <p:ph type="title"/>
          </p:nvPr>
        </p:nvSpPr>
        <p:spPr>
          <a:xfrm>
            <a:off x="457200" y="274638"/>
            <a:ext cx="8229600" cy="1143000"/>
          </a:xfrm>
        </p:spPr>
        <p:txBody>
          <a:bodyPr/>
          <a:lstStyle/>
          <a:p>
            <a:pPr>
              <a:defRPr/>
            </a:pPr>
            <a:r>
              <a:rPr lang="en-US" sz="2400" b="1" dirty="0">
                <a:solidFill>
                  <a:srgbClr val="C00000"/>
                </a:solidFill>
              </a:rPr>
              <a:t>Principle of light propagation through optical fiber</a:t>
            </a:r>
            <a:endParaRPr lang="en-IN" sz="2400" b="1" dirty="0">
              <a:solidFill>
                <a:srgbClr val="C00000"/>
              </a:solidFill>
            </a:endParaRPr>
          </a:p>
        </p:txBody>
      </p:sp>
      <p:pic>
        <p:nvPicPr>
          <p:cNvPr id="24580" name="Picture 4">
            <a:extLst>
              <a:ext uri="{FF2B5EF4-FFF2-40B4-BE49-F238E27FC236}">
                <a16:creationId xmlns="" xmlns:a16="http://schemas.microsoft.com/office/drawing/2014/main" id="{1BF354E8-CC8A-4744-8F37-A39E3B4FEA9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8150" y="1828800"/>
            <a:ext cx="8248650" cy="403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660C7FC-DE98-4D3D-8E9A-624E11D3631C}"/>
              </a:ext>
            </a:extLst>
          </p:cNvPr>
          <p:cNvSpPr>
            <a:spLocks noGrp="1"/>
          </p:cNvSpPr>
          <p:nvPr>
            <p:ph type="title"/>
          </p:nvPr>
        </p:nvSpPr>
        <p:spPr/>
        <p:txBody>
          <a:bodyPr/>
          <a:lstStyle/>
          <a:p>
            <a:pPr algn="ctr">
              <a:defRPr/>
            </a:pPr>
            <a:r>
              <a:rPr lang="en-US" b="1" dirty="0">
                <a:solidFill>
                  <a:srgbClr val="FF0000"/>
                </a:solidFill>
              </a:rPr>
              <a:t>Snell’s law</a:t>
            </a:r>
            <a:endParaRPr lang="en-IN" b="1" dirty="0">
              <a:solidFill>
                <a:srgbClr val="FF0000"/>
              </a:solidFill>
            </a:endParaRPr>
          </a:p>
        </p:txBody>
      </p:sp>
      <p:pic>
        <p:nvPicPr>
          <p:cNvPr id="25604" name="Picture 2">
            <a:extLst>
              <a:ext uri="{FF2B5EF4-FFF2-40B4-BE49-F238E27FC236}">
                <a16:creationId xmlns="" xmlns:a16="http://schemas.microsoft.com/office/drawing/2014/main" id="{7F99427F-59DC-4CA3-8AFA-4378B4FC7E74}"/>
              </a:ext>
            </a:extLst>
          </p:cNvPr>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a:xfrm>
            <a:off x="660400" y="2376488"/>
            <a:ext cx="3190875" cy="2112962"/>
          </a:xfrm>
          <a:noFill/>
        </p:spPr>
      </p:pic>
      <p:pic>
        <p:nvPicPr>
          <p:cNvPr id="25605" name="Picture 4">
            <a:extLst>
              <a:ext uri="{FF2B5EF4-FFF2-40B4-BE49-F238E27FC236}">
                <a16:creationId xmlns="" xmlns:a16="http://schemas.microsoft.com/office/drawing/2014/main" id="{343BC2C2-FBCE-4C80-B870-B6BE11E7D0E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90988" y="2098675"/>
            <a:ext cx="4413250" cy="2417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Box 8">
            <a:extLst>
              <a:ext uri="{FF2B5EF4-FFF2-40B4-BE49-F238E27FC236}">
                <a16:creationId xmlns="" xmlns:a16="http://schemas.microsoft.com/office/drawing/2014/main" id="{3DF6A6B2-8384-4A80-9F81-957FF8173DAB}"/>
              </a:ext>
            </a:extLst>
          </p:cNvPr>
          <p:cNvSpPr txBox="1">
            <a:spLocks noRot="1" noChangeAspect="1" noMove="1" noResize="1" noEditPoints="1" noAdjustHandles="1" noChangeArrowheads="1" noChangeShapeType="1" noTextEdit="1"/>
          </p:cNvSpPr>
          <p:nvPr/>
        </p:nvSpPr>
        <p:spPr>
          <a:xfrm>
            <a:off x="2046527" y="5151709"/>
            <a:ext cx="4572000" cy="487569"/>
          </a:xfrm>
          <a:prstGeom prst="rect">
            <a:avLst/>
          </a:prstGeom>
          <a:blipFill>
            <a:blip r:embed="rId4"/>
            <a:stretch>
              <a:fillRect b="-7500"/>
            </a:stretch>
          </a:blipFill>
        </p:spPr>
        <p:txBody>
          <a:bodyPr/>
          <a:lstStyle/>
          <a:p>
            <a:pPr>
              <a:defRPr/>
            </a:pPr>
            <a:r>
              <a:rPr lang="en-IN">
                <a:noFill/>
              </a:rPr>
              <a:t> </a:t>
            </a:r>
          </a:p>
        </p:txBody>
      </p:sp>
      <p:sp>
        <p:nvSpPr>
          <p:cNvPr id="25607" name="TextBox 10">
            <a:extLst>
              <a:ext uri="{FF2B5EF4-FFF2-40B4-BE49-F238E27FC236}">
                <a16:creationId xmlns="" xmlns:a16="http://schemas.microsoft.com/office/drawing/2014/main" id="{0E0CE4D8-F4CF-41C7-859C-1C4A60F04750}"/>
              </a:ext>
            </a:extLst>
          </p:cNvPr>
          <p:cNvSpPr txBox="1">
            <a:spLocks noChangeArrowheads="1"/>
          </p:cNvSpPr>
          <p:nvPr/>
        </p:nvSpPr>
        <p:spPr bwMode="auto">
          <a:xfrm>
            <a:off x="2438400" y="5692775"/>
            <a:ext cx="4572000" cy="774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lnSpc>
                <a:spcPct val="107000"/>
              </a:lnSpc>
              <a:spcAft>
                <a:spcPts val="800"/>
              </a:spcAft>
            </a:pPr>
            <a:r>
              <a:rPr lang="en-US" altLang="en-US" b="1">
                <a:latin typeface="Calibri" panose="020F0502020204030204" pitchFamily="34" charset="0"/>
                <a:cs typeface="Times New Roman" panose="02020603050405020304" pitchFamily="18" charset="0"/>
              </a:rPr>
              <a:t>Where, c-velocity of light in vacuum m/s</a:t>
            </a:r>
            <a:endParaRPr lang="en-IN" altLang="en-US" sz="1600">
              <a:latin typeface="Calibri" panose="020F0502020204030204" pitchFamily="34" charset="0"/>
              <a:ea typeface="Calibri" panose="020F0502020204030204" pitchFamily="34" charset="0"/>
              <a:cs typeface="Times New Roman" panose="02020603050405020304" pitchFamily="18" charset="0"/>
            </a:endParaRPr>
          </a:p>
          <a:p>
            <a:pPr algn="ctr">
              <a:lnSpc>
                <a:spcPct val="107000"/>
              </a:lnSpc>
              <a:spcAft>
                <a:spcPts val="800"/>
              </a:spcAft>
            </a:pPr>
            <a:r>
              <a:rPr lang="en-US" altLang="en-US" b="1">
                <a:latin typeface="Calibri" panose="020F0502020204030204" pitchFamily="34" charset="0"/>
                <a:cs typeface="Times New Roman" panose="02020603050405020304" pitchFamily="18" charset="0"/>
              </a:rPr>
              <a:t>v-velocity of light in the medium</a:t>
            </a:r>
            <a:endParaRPr lang="en-IN" altLang="en-US" sz="1600">
              <a:latin typeface="Calibri" panose="020F0502020204030204" pitchFamily="34" charset="0"/>
              <a:cs typeface="Calibri" panose="020F0502020204030204" pitchFamily="34"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Content Placeholder 2">
            <a:extLst>
              <a:ext uri="{FF2B5EF4-FFF2-40B4-BE49-F238E27FC236}">
                <a16:creationId xmlns="" xmlns:a16="http://schemas.microsoft.com/office/drawing/2014/main" id="{E89EC373-4767-4E5A-8163-A024DFAC53D2}"/>
              </a:ext>
            </a:extLst>
          </p:cNvPr>
          <p:cNvSpPr>
            <a:spLocks noGrp="1"/>
          </p:cNvSpPr>
          <p:nvPr>
            <p:ph sz="quarter" idx="1"/>
          </p:nvPr>
        </p:nvSpPr>
        <p:spPr>
          <a:xfrm>
            <a:off x="457200" y="152400"/>
            <a:ext cx="7950200" cy="6553200"/>
          </a:xfrm>
        </p:spPr>
        <p:txBody>
          <a:bodyPr/>
          <a:lstStyle/>
          <a:p>
            <a:pPr marL="336550" indent="0" algn="just">
              <a:lnSpc>
                <a:spcPts val="1350"/>
              </a:lnSpc>
              <a:buFont typeface="Wingdings" panose="05000000000000000000" pitchFamily="2" charset="2"/>
              <a:buNone/>
            </a:pPr>
            <a:endParaRPr lang="en-US" altLang="en-US">
              <a:solidFill>
                <a:srgbClr val="0000CC"/>
              </a:solidFill>
              <a:latin typeface="Times New Roman" panose="02020603050405020304" pitchFamily="18" charset="0"/>
              <a:cs typeface="Times New Roman" panose="02020603050405020304" pitchFamily="18" charset="0"/>
            </a:endParaRPr>
          </a:p>
          <a:p>
            <a:pPr marL="336550" indent="0" algn="just">
              <a:lnSpc>
                <a:spcPts val="1350"/>
              </a:lnSpc>
              <a:buFont typeface="Wingdings" panose="05000000000000000000" pitchFamily="2" charset="2"/>
              <a:buNone/>
            </a:pPr>
            <a:endParaRPr lang="en-US" altLang="en-US">
              <a:solidFill>
                <a:srgbClr val="0000CC"/>
              </a:solidFill>
              <a:latin typeface="Times New Roman" panose="02020603050405020304" pitchFamily="18" charset="0"/>
              <a:cs typeface="Times New Roman" panose="02020603050405020304" pitchFamily="18" charset="0"/>
            </a:endParaRPr>
          </a:p>
          <a:p>
            <a:pPr marL="336550" indent="0" algn="just">
              <a:lnSpc>
                <a:spcPts val="1350"/>
              </a:lnSpc>
              <a:buFont typeface="Wingdings" panose="05000000000000000000" pitchFamily="2" charset="2"/>
              <a:buNone/>
            </a:pPr>
            <a:r>
              <a:rPr lang="en-US" altLang="en-US">
                <a:solidFill>
                  <a:srgbClr val="0000CC"/>
                </a:solidFill>
                <a:latin typeface="Times New Roman" panose="02020603050405020304" pitchFamily="18" charset="0"/>
                <a:cs typeface="Times New Roman" panose="02020603050405020304" pitchFamily="18" charset="0"/>
              </a:rPr>
              <a:t>Let </a:t>
            </a:r>
            <a:r>
              <a:rPr lang="en-US" altLang="en-US" i="1">
                <a:solidFill>
                  <a:srgbClr val="0000CC"/>
                </a:solidFill>
                <a:latin typeface="Times New Roman" panose="02020603050405020304" pitchFamily="18" charset="0"/>
                <a:cs typeface="Times New Roman" panose="02020603050405020304" pitchFamily="18" charset="0"/>
              </a:rPr>
              <a:t>n</a:t>
            </a:r>
            <a:r>
              <a:rPr lang="en-US" altLang="en-US" baseline="-25000">
                <a:solidFill>
                  <a:srgbClr val="0000CC"/>
                </a:solidFill>
                <a:latin typeface="Times New Roman" panose="02020603050405020304" pitchFamily="18" charset="0"/>
                <a:cs typeface="Times New Roman" panose="02020603050405020304" pitchFamily="18" charset="0"/>
              </a:rPr>
              <a:t>1</a:t>
            </a:r>
            <a:r>
              <a:rPr lang="en-US" altLang="en-US">
                <a:solidFill>
                  <a:srgbClr val="0000CC"/>
                </a:solidFill>
                <a:latin typeface="Times New Roman" panose="02020603050405020304" pitchFamily="18" charset="0"/>
                <a:cs typeface="Times New Roman" panose="02020603050405020304" pitchFamily="18" charset="0"/>
              </a:rPr>
              <a:t> and </a:t>
            </a:r>
            <a:r>
              <a:rPr lang="en-US" altLang="en-US" i="1">
                <a:solidFill>
                  <a:srgbClr val="0000CC"/>
                </a:solidFill>
                <a:latin typeface="Times New Roman" panose="02020603050405020304" pitchFamily="18" charset="0"/>
                <a:cs typeface="Times New Roman" panose="02020603050405020304" pitchFamily="18" charset="0"/>
              </a:rPr>
              <a:t>n</a:t>
            </a:r>
            <a:r>
              <a:rPr lang="en-US" altLang="en-US" baseline="-25000">
                <a:solidFill>
                  <a:srgbClr val="0000CC"/>
                </a:solidFill>
                <a:latin typeface="Times New Roman" panose="02020603050405020304" pitchFamily="18" charset="0"/>
                <a:cs typeface="Times New Roman" panose="02020603050405020304" pitchFamily="18" charset="0"/>
              </a:rPr>
              <a:t>2</a:t>
            </a:r>
            <a:r>
              <a:rPr lang="en-US" altLang="en-US">
                <a:solidFill>
                  <a:srgbClr val="0000CC"/>
                </a:solidFill>
                <a:latin typeface="Times New Roman" panose="02020603050405020304" pitchFamily="18" charset="0"/>
                <a:cs typeface="Times New Roman" panose="02020603050405020304" pitchFamily="18" charset="0"/>
              </a:rPr>
              <a:t> be the refractive indices of core and cladding</a:t>
            </a:r>
          </a:p>
          <a:p>
            <a:pPr marL="336550" indent="0" algn="just">
              <a:lnSpc>
                <a:spcPts val="1350"/>
              </a:lnSpc>
              <a:buFont typeface="Wingdings" panose="05000000000000000000" pitchFamily="2" charset="2"/>
              <a:buNone/>
            </a:pPr>
            <a:r>
              <a:rPr lang="en-US" altLang="en-US">
                <a:solidFill>
                  <a:srgbClr val="0000CC"/>
                </a:solidFill>
                <a:latin typeface="Times New Roman" panose="02020603050405020304" pitchFamily="18" charset="0"/>
                <a:cs typeface="Times New Roman" panose="02020603050405020304" pitchFamily="18" charset="0"/>
              </a:rPr>
              <a:t> respectively such that </a:t>
            </a:r>
            <a:r>
              <a:rPr lang="en-US" altLang="en-US" i="1">
                <a:solidFill>
                  <a:srgbClr val="0000CC"/>
                </a:solidFill>
                <a:latin typeface="Times New Roman" panose="02020603050405020304" pitchFamily="18" charset="0"/>
                <a:cs typeface="Times New Roman" panose="02020603050405020304" pitchFamily="18" charset="0"/>
              </a:rPr>
              <a:t>n</a:t>
            </a:r>
            <a:r>
              <a:rPr lang="en-US" altLang="en-US" baseline="-25000">
                <a:solidFill>
                  <a:srgbClr val="0000CC"/>
                </a:solidFill>
                <a:latin typeface="Times New Roman" panose="02020603050405020304" pitchFamily="18" charset="0"/>
                <a:cs typeface="Times New Roman" panose="02020603050405020304" pitchFamily="18" charset="0"/>
              </a:rPr>
              <a:t>1</a:t>
            </a:r>
            <a:r>
              <a:rPr lang="en-US" altLang="en-US">
                <a:solidFill>
                  <a:srgbClr val="0000CC"/>
                </a:solidFill>
                <a:latin typeface="Times New Roman" panose="02020603050405020304" pitchFamily="18" charset="0"/>
                <a:cs typeface="Times New Roman" panose="02020603050405020304" pitchFamily="18" charset="0"/>
              </a:rPr>
              <a:t>&gt;</a:t>
            </a:r>
            <a:r>
              <a:rPr lang="en-US" altLang="en-US" i="1">
                <a:solidFill>
                  <a:srgbClr val="0000CC"/>
                </a:solidFill>
                <a:latin typeface="Times New Roman" panose="02020603050405020304" pitchFamily="18" charset="0"/>
                <a:cs typeface="Times New Roman" panose="02020603050405020304" pitchFamily="18" charset="0"/>
              </a:rPr>
              <a:t>n</a:t>
            </a:r>
            <a:r>
              <a:rPr lang="en-US" altLang="en-US" baseline="-25000">
                <a:solidFill>
                  <a:srgbClr val="0000CC"/>
                </a:solidFill>
                <a:latin typeface="Times New Roman" panose="02020603050405020304" pitchFamily="18" charset="0"/>
                <a:cs typeface="Times New Roman" panose="02020603050405020304" pitchFamily="18" charset="0"/>
              </a:rPr>
              <a:t>2</a:t>
            </a:r>
            <a:r>
              <a:rPr lang="en-US" altLang="en-US">
                <a:solidFill>
                  <a:srgbClr val="0000CC"/>
                </a:solidFill>
                <a:latin typeface="Times New Roman" panose="02020603050405020304" pitchFamily="18" charset="0"/>
                <a:cs typeface="Times New Roman" panose="02020603050405020304" pitchFamily="18" charset="0"/>
              </a:rPr>
              <a:t>.</a:t>
            </a:r>
            <a:endParaRPr lang="en-IN" altLang="en-US">
              <a:solidFill>
                <a:srgbClr val="0000CC"/>
              </a:solidFill>
              <a:latin typeface="Times New Roman" panose="02020603050405020304" pitchFamily="18" charset="0"/>
              <a:cs typeface="Times New Roman" panose="02020603050405020304" pitchFamily="18" charset="0"/>
            </a:endParaRPr>
          </a:p>
          <a:p>
            <a:pPr marL="336550" indent="0" algn="just">
              <a:lnSpc>
                <a:spcPct val="115000"/>
              </a:lnSpc>
              <a:spcBef>
                <a:spcPts val="200"/>
              </a:spcBef>
              <a:buFont typeface="Wingdings" panose="05000000000000000000" pitchFamily="2" charset="2"/>
              <a:buNone/>
            </a:pPr>
            <a:r>
              <a:rPr lang="en-US" altLang="en-US">
                <a:solidFill>
                  <a:srgbClr val="0000CC"/>
                </a:solidFill>
                <a:latin typeface="Times New Roman" panose="02020603050405020304" pitchFamily="18" charset="0"/>
                <a:cs typeface="Times New Roman" panose="02020603050405020304" pitchFamily="18" charset="0"/>
              </a:rPr>
              <a:t>Let a light ray travelling from the medium of refractive index </a:t>
            </a:r>
            <a:r>
              <a:rPr lang="en-US" altLang="en-US" i="1">
                <a:solidFill>
                  <a:srgbClr val="0000CC"/>
                </a:solidFill>
                <a:latin typeface="Times New Roman" panose="02020603050405020304" pitchFamily="18" charset="0"/>
                <a:cs typeface="Times New Roman" panose="02020603050405020304" pitchFamily="18" charset="0"/>
              </a:rPr>
              <a:t>n</a:t>
            </a:r>
            <a:r>
              <a:rPr lang="en-US" altLang="en-US" baseline="-25000">
                <a:solidFill>
                  <a:srgbClr val="0000CC"/>
                </a:solidFill>
                <a:latin typeface="Times New Roman" panose="02020603050405020304" pitchFamily="18" charset="0"/>
                <a:cs typeface="Times New Roman" panose="02020603050405020304" pitchFamily="18" charset="0"/>
              </a:rPr>
              <a:t>1</a:t>
            </a:r>
            <a:r>
              <a:rPr lang="en-US" altLang="en-US">
                <a:solidFill>
                  <a:srgbClr val="0000CC"/>
                </a:solidFill>
                <a:latin typeface="Times New Roman" panose="02020603050405020304" pitchFamily="18" charset="0"/>
                <a:cs typeface="Times New Roman" panose="02020603050405020304" pitchFamily="18" charset="0"/>
              </a:rPr>
              <a:t> to the refractive index </a:t>
            </a:r>
            <a:r>
              <a:rPr lang="en-US" altLang="en-US" i="1">
                <a:solidFill>
                  <a:srgbClr val="0000CC"/>
                </a:solidFill>
                <a:latin typeface="Times New Roman" panose="02020603050405020304" pitchFamily="18" charset="0"/>
                <a:cs typeface="Times New Roman" panose="02020603050405020304" pitchFamily="18" charset="0"/>
              </a:rPr>
              <a:t>n</a:t>
            </a:r>
            <a:r>
              <a:rPr lang="en-US" altLang="en-US" baseline="-25000">
                <a:solidFill>
                  <a:srgbClr val="0000CC"/>
                </a:solidFill>
                <a:latin typeface="Times New Roman" panose="02020603050405020304" pitchFamily="18" charset="0"/>
                <a:cs typeface="Times New Roman" panose="02020603050405020304" pitchFamily="18" charset="0"/>
              </a:rPr>
              <a:t>2</a:t>
            </a:r>
            <a:r>
              <a:rPr lang="en-US" altLang="en-US">
                <a:solidFill>
                  <a:srgbClr val="0000CC"/>
                </a:solidFill>
                <a:latin typeface="Times New Roman" panose="02020603050405020304" pitchFamily="18" charset="0"/>
                <a:cs typeface="Times New Roman" panose="02020603050405020304" pitchFamily="18" charset="0"/>
              </a:rPr>
              <a:t> be incident with an angle of incidence </a:t>
            </a:r>
            <a:r>
              <a:rPr lang="en-US" altLang="en-US" i="1">
                <a:solidFill>
                  <a:srgbClr val="0000CC"/>
                </a:solidFill>
                <a:latin typeface="Times New Roman" panose="02020603050405020304" pitchFamily="18" charset="0"/>
                <a:cs typeface="Times New Roman" panose="02020603050405020304" pitchFamily="18" charset="0"/>
              </a:rPr>
              <a:t>θ </a:t>
            </a:r>
            <a:r>
              <a:rPr lang="en-US" altLang="en-US">
                <a:solidFill>
                  <a:srgbClr val="0000CC"/>
                </a:solidFill>
                <a:latin typeface="Times New Roman" panose="02020603050405020304" pitchFamily="18" charset="0"/>
                <a:cs typeface="Times New Roman" panose="02020603050405020304" pitchFamily="18" charset="0"/>
              </a:rPr>
              <a:t>and the angle of refraction </a:t>
            </a:r>
            <a:r>
              <a:rPr lang="en-US" altLang="en-US" i="1">
                <a:solidFill>
                  <a:srgbClr val="0000CC"/>
                </a:solidFill>
                <a:latin typeface="Times New Roman" panose="02020603050405020304" pitchFamily="18" charset="0"/>
                <a:cs typeface="Times New Roman" panose="02020603050405020304" pitchFamily="18" charset="0"/>
              </a:rPr>
              <a:t>r</a:t>
            </a:r>
            <a:r>
              <a:rPr lang="en-US" altLang="en-US">
                <a:solidFill>
                  <a:srgbClr val="0000CC"/>
                </a:solidFill>
                <a:latin typeface="Times New Roman" panose="02020603050405020304" pitchFamily="18" charset="0"/>
                <a:cs typeface="Times New Roman" panose="02020603050405020304" pitchFamily="18" charset="0"/>
              </a:rPr>
              <a:t>. By Snell’s law,</a:t>
            </a:r>
          </a:p>
          <a:p>
            <a:pPr marL="336550" indent="0" algn="just">
              <a:lnSpc>
                <a:spcPct val="115000"/>
              </a:lnSpc>
              <a:spcBef>
                <a:spcPts val="200"/>
              </a:spcBef>
              <a:buFont typeface="Wingdings" panose="05000000000000000000" pitchFamily="2" charset="2"/>
              <a:buNone/>
            </a:pPr>
            <a:r>
              <a:rPr lang="en-US" altLang="en-US" b="1" i="1">
                <a:solidFill>
                  <a:srgbClr val="FF0000"/>
                </a:solidFill>
                <a:latin typeface="Times New Roman" panose="02020603050405020304" pitchFamily="18" charset="0"/>
                <a:ea typeface="Calibri" panose="020F0502020204030204" pitchFamily="34" charset="0"/>
                <a:cs typeface="Times New Roman" panose="02020603050405020304" pitchFamily="18" charset="0"/>
              </a:rPr>
              <a:t>         n</a:t>
            </a:r>
            <a:r>
              <a:rPr lang="en-US" altLang="en-US" b="1" baseline="-25000">
                <a:solidFill>
                  <a:srgbClr val="FF0000"/>
                </a:solidFill>
                <a:latin typeface="Times New Roman" panose="02020603050405020304" pitchFamily="18" charset="0"/>
                <a:ea typeface="Calibri" panose="020F0502020204030204" pitchFamily="34" charset="0"/>
                <a:cs typeface="Times New Roman" panose="02020603050405020304" pitchFamily="18" charset="0"/>
              </a:rPr>
              <a:t>1</a:t>
            </a:r>
            <a:r>
              <a:rPr lang="en-US" altLang="en-US" b="1">
                <a:solidFill>
                  <a:srgbClr val="FF0000"/>
                </a:solidFill>
                <a:latin typeface="Times New Roman" panose="02020603050405020304" pitchFamily="18" charset="0"/>
                <a:ea typeface="Calibri" panose="020F0502020204030204" pitchFamily="34" charset="0"/>
                <a:cs typeface="Times New Roman" panose="02020603050405020304" pitchFamily="18" charset="0"/>
              </a:rPr>
              <a:t> sin </a:t>
            </a:r>
            <a:r>
              <a:rPr lang="en-US" altLang="en-US" b="1" i="1">
                <a:solidFill>
                  <a:srgbClr val="FF0000"/>
                </a:solidFill>
                <a:latin typeface="Times New Roman" panose="02020603050405020304" pitchFamily="18" charset="0"/>
                <a:ea typeface="Calibri" panose="020F0502020204030204" pitchFamily="34" charset="0"/>
                <a:cs typeface="Times New Roman" panose="02020603050405020304" pitchFamily="18" charset="0"/>
              </a:rPr>
              <a:t>θ </a:t>
            </a:r>
            <a:r>
              <a:rPr lang="en-US" altLang="en-US" b="1">
                <a:solidFill>
                  <a:srgbClr val="FF0000"/>
                </a:solidFill>
                <a:latin typeface="Times New Roman" panose="02020603050405020304" pitchFamily="18" charset="0"/>
                <a:ea typeface="Calibri" panose="020F0502020204030204" pitchFamily="34" charset="0"/>
                <a:cs typeface="Times New Roman" panose="02020603050405020304" pitchFamily="18" charset="0"/>
              </a:rPr>
              <a:t>= </a:t>
            </a:r>
            <a:r>
              <a:rPr lang="en-US" altLang="en-US" b="1" i="1">
                <a:solidFill>
                  <a:srgbClr val="FF0000"/>
                </a:solidFill>
                <a:latin typeface="Times New Roman" panose="02020603050405020304" pitchFamily="18" charset="0"/>
                <a:ea typeface="Calibri" panose="020F0502020204030204" pitchFamily="34" charset="0"/>
                <a:cs typeface="Times New Roman" panose="02020603050405020304" pitchFamily="18" charset="0"/>
              </a:rPr>
              <a:t>n</a:t>
            </a:r>
            <a:r>
              <a:rPr lang="en-US" altLang="en-US" b="1" baseline="-25000">
                <a:solidFill>
                  <a:srgbClr val="FF0000"/>
                </a:solidFill>
                <a:latin typeface="Times New Roman" panose="02020603050405020304" pitchFamily="18" charset="0"/>
                <a:ea typeface="Calibri" panose="020F0502020204030204" pitchFamily="34" charset="0"/>
                <a:cs typeface="Times New Roman" panose="02020603050405020304" pitchFamily="18" charset="0"/>
              </a:rPr>
              <a:t>2</a:t>
            </a:r>
            <a:r>
              <a:rPr lang="en-US" altLang="en-US" b="1">
                <a:solidFill>
                  <a:srgbClr val="FF0000"/>
                </a:solidFill>
                <a:latin typeface="Times New Roman" panose="02020603050405020304" pitchFamily="18" charset="0"/>
                <a:ea typeface="Calibri" panose="020F0502020204030204" pitchFamily="34" charset="0"/>
                <a:cs typeface="Times New Roman" panose="02020603050405020304" pitchFamily="18" charset="0"/>
              </a:rPr>
              <a:t> sin </a:t>
            </a:r>
            <a:r>
              <a:rPr lang="en-US" altLang="en-US" b="1" i="1">
                <a:solidFill>
                  <a:srgbClr val="FF0000"/>
                </a:solidFill>
                <a:latin typeface="Times New Roman" panose="02020603050405020304" pitchFamily="18" charset="0"/>
                <a:ea typeface="Calibri" panose="020F0502020204030204" pitchFamily="34" charset="0"/>
                <a:cs typeface="Times New Roman" panose="02020603050405020304" pitchFamily="18" charset="0"/>
              </a:rPr>
              <a:t>r	----------------------</a:t>
            </a:r>
            <a:r>
              <a:rPr lang="en-US" altLang="en-US" b="1">
                <a:solidFill>
                  <a:srgbClr val="FF0000"/>
                </a:solidFill>
                <a:latin typeface="Times New Roman" panose="02020603050405020304" pitchFamily="18" charset="0"/>
                <a:ea typeface="Calibri" panose="020F0502020204030204" pitchFamily="34" charset="0"/>
                <a:cs typeface="Times New Roman" panose="02020603050405020304" pitchFamily="18" charset="0"/>
              </a:rPr>
              <a:t>(1)</a:t>
            </a:r>
            <a:endParaRPr lang="en-IN" altLang="en-US" b="1">
              <a:solidFill>
                <a:srgbClr val="FF0000"/>
              </a:solidFill>
              <a:latin typeface="Calibri" panose="020F0502020204030204" pitchFamily="34" charset="0"/>
              <a:ea typeface="Calibri" panose="020F0502020204030204" pitchFamily="34" charset="0"/>
              <a:cs typeface="Times New Roman" panose="02020603050405020304" pitchFamily="18" charset="0"/>
            </a:endParaRPr>
          </a:p>
          <a:p>
            <a:pPr marL="336550" indent="0" algn="just">
              <a:lnSpc>
                <a:spcPct val="115000"/>
              </a:lnSpc>
              <a:spcBef>
                <a:spcPts val="200"/>
              </a:spcBef>
              <a:buFont typeface="Wingdings" panose="05000000000000000000" pitchFamily="2" charset="2"/>
              <a:buNone/>
            </a:pPr>
            <a:r>
              <a:rPr lang="en-US" altLang="en-US">
                <a:solidFill>
                  <a:srgbClr val="FF0000"/>
                </a:solidFill>
                <a:latin typeface="Times New Roman" panose="02020603050405020304" pitchFamily="18" charset="0"/>
                <a:cs typeface="Times New Roman" panose="02020603050405020304" pitchFamily="18" charset="0"/>
              </a:rPr>
              <a:t>The refracted ray bends towards the normal as the ray travels from rarer medium to denser medium. On the other hand, the refracted ray bends away from the normal as it travel from denser medium to rarer medium.</a:t>
            </a:r>
            <a:r>
              <a:rPr lang="en-US" altLang="en-US">
                <a:solidFill>
                  <a:srgbClr val="0000CC"/>
                </a:solidFill>
                <a:latin typeface="Times New Roman" panose="02020603050405020304" pitchFamily="18" charset="0"/>
                <a:cs typeface="Times New Roman" panose="02020603050405020304" pitchFamily="18" charset="0"/>
              </a:rPr>
              <a:t> In Optical fiber, the light ray travelled from core (denser) to cladding (rarer) medium, there is possibility of total internal reflection, if the angle of incidence is greater than the critical angle (</a:t>
            </a:r>
            <a:r>
              <a:rPr lang="en-US" altLang="en-US" i="1">
                <a:solidFill>
                  <a:srgbClr val="0000CC"/>
                </a:solidFill>
                <a:latin typeface="Times New Roman" panose="02020603050405020304" pitchFamily="18" charset="0"/>
                <a:cs typeface="Times New Roman" panose="02020603050405020304" pitchFamily="18" charset="0"/>
              </a:rPr>
              <a:t>θ</a:t>
            </a:r>
            <a:r>
              <a:rPr lang="en-US" altLang="en-US" baseline="-25000">
                <a:solidFill>
                  <a:srgbClr val="0000CC"/>
                </a:solidFill>
                <a:latin typeface="Times New Roman" panose="02020603050405020304" pitchFamily="18" charset="0"/>
                <a:cs typeface="Times New Roman" panose="02020603050405020304" pitchFamily="18" charset="0"/>
              </a:rPr>
              <a:t>c</a:t>
            </a:r>
            <a:r>
              <a:rPr lang="en-US" altLang="en-US">
                <a:solidFill>
                  <a:srgbClr val="0000CC"/>
                </a:solidFill>
                <a:latin typeface="Times New Roman" panose="02020603050405020304" pitchFamily="18" charset="0"/>
                <a:cs typeface="Times New Roman" panose="02020603050405020304" pitchFamily="18" charset="0"/>
              </a:rPr>
              <a:t>).</a:t>
            </a:r>
            <a:endParaRPr lang="en-IN" altLang="en-US">
              <a:solidFill>
                <a:srgbClr val="0000CC"/>
              </a:solidFill>
              <a:latin typeface="Times New Roman" panose="02020603050405020304" pitchFamily="18" charset="0"/>
              <a:cs typeface="Times New Roman" panose="02020603050405020304" pitchFamily="18" charset="0"/>
            </a:endParaRPr>
          </a:p>
          <a:p>
            <a:pPr marL="336550" indent="0">
              <a:buFont typeface="Wingdings" panose="05000000000000000000" pitchFamily="2" charset="2"/>
              <a:buNone/>
            </a:pPr>
            <a:r>
              <a:rPr lang="en-US" altLang="en-US">
                <a:latin typeface="Times New Roman" panose="02020603050405020304" pitchFamily="18" charset="0"/>
                <a:cs typeface="Times New Roman" panose="02020603050405020304" pitchFamily="18" charset="0"/>
              </a:rPr>
              <a:t/>
            </a:r>
            <a:br>
              <a:rPr lang="en-US" altLang="en-US">
                <a:latin typeface="Times New Roman" panose="02020603050405020304" pitchFamily="18" charset="0"/>
                <a:cs typeface="Times New Roman" panose="02020603050405020304" pitchFamily="18" charset="0"/>
              </a:rPr>
            </a:br>
            <a:endParaRPr lang="en-IN" altLang="en-US">
              <a:latin typeface="Times New Roman" panose="02020603050405020304" pitchFamily="18" charset="0"/>
              <a:cs typeface="Times New Roman" panose="02020603050405020304" pitchFamily="18" charset="0"/>
            </a:endParaRPr>
          </a:p>
          <a:p>
            <a:pPr marL="336550" indent="0">
              <a:buFont typeface="Wingdings" panose="05000000000000000000" pitchFamily="2" charset="2"/>
              <a:buNone/>
            </a:pPr>
            <a:endParaRPr lang="en-IN" alt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Content Placeholder 2">
            <a:extLst>
              <a:ext uri="{FF2B5EF4-FFF2-40B4-BE49-F238E27FC236}">
                <a16:creationId xmlns="" xmlns:a16="http://schemas.microsoft.com/office/drawing/2014/main" id="{AAD61E83-120D-4231-88E6-C1671538B7BB}"/>
              </a:ext>
            </a:extLst>
          </p:cNvPr>
          <p:cNvSpPr>
            <a:spLocks noGrp="1"/>
          </p:cNvSpPr>
          <p:nvPr>
            <p:ph sz="quarter" idx="1"/>
          </p:nvPr>
        </p:nvSpPr>
        <p:spPr>
          <a:xfrm>
            <a:off x="457200" y="152400"/>
            <a:ext cx="7950200" cy="6553200"/>
          </a:xfrm>
        </p:spPr>
        <p:txBody>
          <a:bodyPr/>
          <a:lstStyle/>
          <a:p>
            <a:pPr marL="336550" indent="0" algn="just">
              <a:lnSpc>
                <a:spcPct val="115000"/>
              </a:lnSpc>
              <a:spcBef>
                <a:spcPts val="200"/>
              </a:spcBef>
              <a:buFont typeface="Wingdings" panose="05000000000000000000" pitchFamily="2" charset="2"/>
              <a:buNone/>
            </a:pPr>
            <a:r>
              <a:rPr lang="en-US" altLang="en-US" sz="2800" b="1">
                <a:solidFill>
                  <a:srgbClr val="FF0066"/>
                </a:solidFill>
                <a:latin typeface="Times New Roman" panose="02020603050405020304" pitchFamily="18" charset="0"/>
                <a:cs typeface="Times New Roman" panose="02020603050405020304" pitchFamily="18" charset="0"/>
              </a:rPr>
              <a:t>Definition of Critical Angle</a:t>
            </a:r>
            <a:r>
              <a:rPr lang="en-US" altLang="en-US" sz="2800" b="1">
                <a:latin typeface="Times New Roman" panose="02020603050405020304" pitchFamily="18" charset="0"/>
                <a:cs typeface="Times New Roman" panose="02020603050405020304" pitchFamily="18" charset="0"/>
              </a:rPr>
              <a:t>: When a light ray moves from high refractive index (core) medium to low refractive index (cladding) medium and for a particular angle of incidence the refraction angle (</a:t>
            </a:r>
            <a:r>
              <a:rPr lang="en-US" altLang="en-US" sz="2800" b="1" i="1">
                <a:latin typeface="Times New Roman" panose="02020603050405020304" pitchFamily="18" charset="0"/>
                <a:cs typeface="Times New Roman" panose="02020603050405020304" pitchFamily="18" charset="0"/>
              </a:rPr>
              <a:t>r</a:t>
            </a:r>
            <a:r>
              <a:rPr lang="en-US" altLang="en-US" sz="2800" b="1">
                <a:latin typeface="Times New Roman" panose="02020603050405020304" pitchFamily="18" charset="0"/>
                <a:cs typeface="Times New Roman" panose="02020603050405020304" pitchFamily="18" charset="0"/>
              </a:rPr>
              <a:t>) is 90</a:t>
            </a:r>
            <a:r>
              <a:rPr lang="en-US" altLang="en-US" sz="2800" b="1" baseline="30000">
                <a:latin typeface="Times New Roman" panose="02020603050405020304" pitchFamily="18" charset="0"/>
                <a:cs typeface="Times New Roman" panose="02020603050405020304" pitchFamily="18" charset="0"/>
              </a:rPr>
              <a:t>o</a:t>
            </a:r>
            <a:r>
              <a:rPr lang="en-US" altLang="en-US" sz="2800" b="1">
                <a:latin typeface="Times New Roman" panose="02020603050405020304" pitchFamily="18" charset="0"/>
                <a:cs typeface="Times New Roman" panose="02020603050405020304" pitchFamily="18" charset="0"/>
              </a:rPr>
              <a:t> then the angle of incidence is known as critical angle (</a:t>
            </a:r>
            <a:r>
              <a:rPr lang="en-US" altLang="en-US" sz="2800" b="1" i="1">
                <a:latin typeface="Times New Roman" panose="02020603050405020304" pitchFamily="18" charset="0"/>
                <a:cs typeface="Times New Roman" panose="02020603050405020304" pitchFamily="18" charset="0"/>
              </a:rPr>
              <a:t>θ</a:t>
            </a:r>
            <a:r>
              <a:rPr lang="en-US" altLang="en-US" sz="2800" b="1" baseline="-25000">
                <a:latin typeface="Times New Roman" panose="02020603050405020304" pitchFamily="18" charset="0"/>
                <a:cs typeface="Times New Roman" panose="02020603050405020304" pitchFamily="18" charset="0"/>
              </a:rPr>
              <a:t>c</a:t>
            </a:r>
            <a:r>
              <a:rPr lang="en-US" altLang="en-US" sz="2800" b="1">
                <a:latin typeface="Times New Roman" panose="02020603050405020304" pitchFamily="18" charset="0"/>
                <a:cs typeface="Times New Roman" panose="02020603050405020304" pitchFamily="18" charset="0"/>
              </a:rPr>
              <a:t>).</a:t>
            </a:r>
            <a:endParaRPr lang="en-IN" altLang="en-US" sz="2800" b="1">
              <a:latin typeface="Times New Roman" panose="02020603050405020304" pitchFamily="18" charset="0"/>
              <a:cs typeface="Times New Roman" panose="02020603050405020304" pitchFamily="18" charset="0"/>
            </a:endParaRPr>
          </a:p>
          <a:p>
            <a:pPr marL="336550" indent="0" algn="just">
              <a:spcBef>
                <a:spcPts val="363"/>
              </a:spcBef>
              <a:buSzPts val="1200"/>
              <a:buFont typeface="Times New Roman" panose="02020603050405020304" pitchFamily="18" charset="0"/>
              <a:buAutoNum type="romanLcPeriod"/>
            </a:pPr>
            <a:r>
              <a:rPr lang="en-US" altLang="en-US" sz="2800">
                <a:solidFill>
                  <a:srgbClr val="0000CC"/>
                </a:solidFill>
                <a:latin typeface="Times New Roman" panose="02020603050405020304" pitchFamily="18" charset="0"/>
                <a:cs typeface="Times New Roman" panose="02020603050405020304" pitchFamily="18" charset="0"/>
              </a:rPr>
              <a:t>When </a:t>
            </a:r>
            <a:r>
              <a:rPr lang="en-US" altLang="en-US" sz="2800" i="1">
                <a:solidFill>
                  <a:srgbClr val="0000CC"/>
                </a:solidFill>
                <a:latin typeface="Times New Roman" panose="02020603050405020304" pitchFamily="18" charset="0"/>
                <a:cs typeface="Times New Roman" panose="02020603050405020304" pitchFamily="18" charset="0"/>
              </a:rPr>
              <a:t>θ </a:t>
            </a:r>
            <a:r>
              <a:rPr lang="en-US" altLang="en-US" sz="2800">
                <a:solidFill>
                  <a:srgbClr val="0000CC"/>
                </a:solidFill>
                <a:latin typeface="Times New Roman" panose="02020603050405020304" pitchFamily="18" charset="0"/>
                <a:cs typeface="Times New Roman" panose="02020603050405020304" pitchFamily="18" charset="0"/>
              </a:rPr>
              <a:t>&lt; </a:t>
            </a:r>
            <a:r>
              <a:rPr lang="en-US" altLang="en-US" sz="2800" i="1">
                <a:solidFill>
                  <a:srgbClr val="0000CC"/>
                </a:solidFill>
                <a:latin typeface="Times New Roman" panose="02020603050405020304" pitchFamily="18" charset="0"/>
                <a:cs typeface="Times New Roman" panose="02020603050405020304" pitchFamily="18" charset="0"/>
              </a:rPr>
              <a:t>θ</a:t>
            </a:r>
            <a:r>
              <a:rPr lang="en-US" altLang="en-US" sz="2800" baseline="-25000">
                <a:solidFill>
                  <a:srgbClr val="0000CC"/>
                </a:solidFill>
                <a:latin typeface="Times New Roman" panose="02020603050405020304" pitchFamily="18" charset="0"/>
                <a:cs typeface="Times New Roman" panose="02020603050405020304" pitchFamily="18" charset="0"/>
              </a:rPr>
              <a:t>c</a:t>
            </a:r>
            <a:r>
              <a:rPr lang="en-US" altLang="en-US" sz="2800">
                <a:solidFill>
                  <a:srgbClr val="0000CC"/>
                </a:solidFill>
                <a:latin typeface="Times New Roman" panose="02020603050405020304" pitchFamily="18" charset="0"/>
                <a:cs typeface="Times New Roman" panose="02020603050405020304" pitchFamily="18" charset="0"/>
              </a:rPr>
              <a:t>, then the ray refracted into the second medium as shown in figure.</a:t>
            </a:r>
            <a:endParaRPr lang="en-IN" altLang="en-US" sz="2800">
              <a:solidFill>
                <a:srgbClr val="0000CC"/>
              </a:solidFill>
              <a:latin typeface="Times New Roman" panose="02020603050405020304" pitchFamily="18" charset="0"/>
              <a:cs typeface="Times New Roman" panose="02020603050405020304" pitchFamily="18" charset="0"/>
            </a:endParaRPr>
          </a:p>
          <a:p>
            <a:pPr marL="336550" indent="0" algn="just">
              <a:spcBef>
                <a:spcPts val="200"/>
              </a:spcBef>
              <a:buSzPts val="1200"/>
              <a:buFont typeface="Times New Roman" panose="02020603050405020304" pitchFamily="18" charset="0"/>
              <a:buAutoNum type="romanLcPeriod"/>
            </a:pPr>
            <a:r>
              <a:rPr lang="en-US" altLang="en-US" sz="2800">
                <a:solidFill>
                  <a:srgbClr val="0000CC"/>
                </a:solidFill>
                <a:latin typeface="Times New Roman" panose="02020603050405020304" pitchFamily="18" charset="0"/>
                <a:cs typeface="Times New Roman" panose="02020603050405020304" pitchFamily="18" charset="0"/>
              </a:rPr>
              <a:t>When </a:t>
            </a:r>
            <a:r>
              <a:rPr lang="en-US" altLang="en-US" sz="2800" i="1">
                <a:solidFill>
                  <a:srgbClr val="0000CC"/>
                </a:solidFill>
                <a:latin typeface="Times New Roman" panose="02020603050405020304" pitchFamily="18" charset="0"/>
                <a:cs typeface="Times New Roman" panose="02020603050405020304" pitchFamily="18" charset="0"/>
              </a:rPr>
              <a:t>θ </a:t>
            </a:r>
            <a:r>
              <a:rPr lang="en-US" altLang="en-US" sz="2800">
                <a:solidFill>
                  <a:srgbClr val="0000CC"/>
                </a:solidFill>
                <a:latin typeface="Times New Roman" panose="02020603050405020304" pitchFamily="18" charset="0"/>
                <a:cs typeface="Times New Roman" panose="02020603050405020304" pitchFamily="18" charset="0"/>
              </a:rPr>
              <a:t>= </a:t>
            </a:r>
            <a:r>
              <a:rPr lang="en-US" altLang="en-US" sz="2800" i="1">
                <a:solidFill>
                  <a:srgbClr val="0000CC"/>
                </a:solidFill>
                <a:latin typeface="Times New Roman" panose="02020603050405020304" pitchFamily="18" charset="0"/>
                <a:cs typeface="Times New Roman" panose="02020603050405020304" pitchFamily="18" charset="0"/>
              </a:rPr>
              <a:t>θ</a:t>
            </a:r>
            <a:r>
              <a:rPr lang="en-US" altLang="en-US" sz="2800" baseline="-25000">
                <a:solidFill>
                  <a:srgbClr val="0000CC"/>
                </a:solidFill>
                <a:latin typeface="Times New Roman" panose="02020603050405020304" pitchFamily="18" charset="0"/>
                <a:cs typeface="Times New Roman" panose="02020603050405020304" pitchFamily="18" charset="0"/>
              </a:rPr>
              <a:t>c</a:t>
            </a:r>
            <a:r>
              <a:rPr lang="en-US" altLang="en-US" sz="2800">
                <a:solidFill>
                  <a:srgbClr val="0000CC"/>
                </a:solidFill>
                <a:latin typeface="Times New Roman" panose="02020603050405020304" pitchFamily="18" charset="0"/>
                <a:cs typeface="Times New Roman" panose="02020603050405020304" pitchFamily="18" charset="0"/>
              </a:rPr>
              <a:t>, then the ray travels along the interface of two media as shown in the above figure.</a:t>
            </a:r>
            <a:endParaRPr lang="en-IN" altLang="en-US" sz="2800">
              <a:solidFill>
                <a:srgbClr val="0000CC"/>
              </a:solidFill>
              <a:latin typeface="Times New Roman" panose="02020603050405020304" pitchFamily="18" charset="0"/>
              <a:cs typeface="Times New Roman" panose="02020603050405020304" pitchFamily="18" charset="0"/>
            </a:endParaRPr>
          </a:p>
          <a:p>
            <a:pPr marL="336550" indent="0" algn="just">
              <a:spcBef>
                <a:spcPts val="200"/>
              </a:spcBef>
              <a:buSzPts val="1200"/>
              <a:buFont typeface="Times New Roman" panose="02020603050405020304" pitchFamily="18" charset="0"/>
              <a:buAutoNum type="romanLcPeriod"/>
            </a:pPr>
            <a:r>
              <a:rPr lang="en-US" altLang="en-US" sz="2800">
                <a:solidFill>
                  <a:srgbClr val="0000CC"/>
                </a:solidFill>
                <a:latin typeface="Times New Roman" panose="02020603050405020304" pitchFamily="18" charset="0"/>
                <a:cs typeface="Times New Roman" panose="02020603050405020304" pitchFamily="18" charset="0"/>
              </a:rPr>
              <a:t>When </a:t>
            </a:r>
            <a:r>
              <a:rPr lang="en-US" altLang="en-US" sz="2800" i="1">
                <a:solidFill>
                  <a:srgbClr val="0000CC"/>
                </a:solidFill>
                <a:latin typeface="Times New Roman" panose="02020603050405020304" pitchFamily="18" charset="0"/>
                <a:cs typeface="Times New Roman" panose="02020603050405020304" pitchFamily="18" charset="0"/>
              </a:rPr>
              <a:t>θ </a:t>
            </a:r>
            <a:r>
              <a:rPr lang="en-US" altLang="en-US" sz="2800">
                <a:solidFill>
                  <a:srgbClr val="0000CC"/>
                </a:solidFill>
                <a:latin typeface="Times New Roman" panose="02020603050405020304" pitchFamily="18" charset="0"/>
                <a:cs typeface="Times New Roman" panose="02020603050405020304" pitchFamily="18" charset="0"/>
              </a:rPr>
              <a:t>&gt; </a:t>
            </a:r>
            <a:r>
              <a:rPr lang="en-US" altLang="en-US" sz="2800" i="1">
                <a:solidFill>
                  <a:srgbClr val="0000CC"/>
                </a:solidFill>
                <a:latin typeface="Times New Roman" panose="02020603050405020304" pitchFamily="18" charset="0"/>
                <a:cs typeface="Times New Roman" panose="02020603050405020304" pitchFamily="18" charset="0"/>
              </a:rPr>
              <a:t>θ</a:t>
            </a:r>
            <a:r>
              <a:rPr lang="en-US" altLang="en-US" sz="2800" baseline="-25000">
                <a:solidFill>
                  <a:srgbClr val="0000CC"/>
                </a:solidFill>
                <a:latin typeface="Times New Roman" panose="02020603050405020304" pitchFamily="18" charset="0"/>
                <a:cs typeface="Times New Roman" panose="02020603050405020304" pitchFamily="18" charset="0"/>
              </a:rPr>
              <a:t>c</a:t>
            </a:r>
            <a:r>
              <a:rPr lang="en-US" altLang="en-US" sz="2800">
                <a:solidFill>
                  <a:srgbClr val="0000CC"/>
                </a:solidFill>
                <a:latin typeface="Times New Roman" panose="02020603050405020304" pitchFamily="18" charset="0"/>
                <a:cs typeface="Times New Roman" panose="02020603050405020304" pitchFamily="18" charset="0"/>
              </a:rPr>
              <a:t>, then the ray totally reflects into the same medium (core) as shown in the above figure.</a:t>
            </a:r>
            <a:endParaRPr lang="en-IN" altLang="en-US" sz="2800">
              <a:solidFill>
                <a:srgbClr val="0000CC"/>
              </a:solidFill>
              <a:latin typeface="Times New Roman" panose="02020603050405020304" pitchFamily="18" charset="0"/>
              <a:cs typeface="Times New Roman" panose="02020603050405020304" pitchFamily="18" charset="0"/>
            </a:endParaRPr>
          </a:p>
          <a:p>
            <a:pPr marL="336550" indent="0"/>
            <a:r>
              <a:rPr lang="en-US" altLang="en-US" sz="2800">
                <a:latin typeface="Times New Roman" panose="02020603050405020304" pitchFamily="18" charset="0"/>
                <a:cs typeface="Times New Roman" panose="02020603050405020304" pitchFamily="18" charset="0"/>
              </a:rPr>
              <a:t/>
            </a:r>
            <a:br>
              <a:rPr lang="en-US" altLang="en-US" sz="2800">
                <a:latin typeface="Times New Roman" panose="02020603050405020304" pitchFamily="18" charset="0"/>
                <a:cs typeface="Times New Roman" panose="02020603050405020304" pitchFamily="18" charset="0"/>
              </a:rPr>
            </a:br>
            <a:endParaRPr lang="en-IN" altLang="en-US" sz="2800">
              <a:latin typeface="Times New Roman" panose="02020603050405020304" pitchFamily="18" charset="0"/>
              <a:cs typeface="Times New Roman" panose="02020603050405020304" pitchFamily="18" charset="0"/>
            </a:endParaRPr>
          </a:p>
          <a:p>
            <a:pPr marL="336550" indent="0">
              <a:buFont typeface="Wingdings" panose="05000000000000000000" pitchFamily="2" charset="2"/>
              <a:buNone/>
            </a:pPr>
            <a:endParaRPr lang="en-IN" alt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Content Placeholder 2">
            <a:extLst>
              <a:ext uri="{FF2B5EF4-FFF2-40B4-BE49-F238E27FC236}">
                <a16:creationId xmlns="" xmlns:a16="http://schemas.microsoft.com/office/drawing/2014/main" id="{ECA326FC-2523-44EC-8681-CA60EE76C388}"/>
              </a:ext>
            </a:extLst>
          </p:cNvPr>
          <p:cNvSpPr>
            <a:spLocks noGrp="1"/>
          </p:cNvSpPr>
          <p:nvPr>
            <p:ph sz="quarter" idx="1"/>
          </p:nvPr>
        </p:nvSpPr>
        <p:spPr>
          <a:xfrm>
            <a:off x="604838" y="457200"/>
            <a:ext cx="7802562" cy="5861050"/>
          </a:xfrm>
        </p:spPr>
        <p:txBody>
          <a:bodyPr/>
          <a:lstStyle/>
          <a:p>
            <a:pPr marL="0" indent="0" algn="just">
              <a:buFont typeface="Wingdings" panose="05000000000000000000" pitchFamily="2" charset="2"/>
              <a:buNone/>
            </a:pPr>
            <a:r>
              <a:rPr lang="en-US" altLang="en-US" sz="2800" b="1">
                <a:solidFill>
                  <a:srgbClr val="0000CC"/>
                </a:solidFill>
                <a:latin typeface="Times New Roman" panose="02020603050405020304" pitchFamily="18" charset="0"/>
                <a:cs typeface="Times New Roman" panose="02020603050405020304" pitchFamily="18" charset="0"/>
              </a:rPr>
              <a:t>The critical angle can calculated from Snell’s law, suppose if </a:t>
            </a:r>
            <a:r>
              <a:rPr lang="en-US" altLang="en-US" sz="2800" b="1" i="1">
                <a:solidFill>
                  <a:srgbClr val="0000CC"/>
                </a:solidFill>
                <a:latin typeface="Times New Roman" panose="02020603050405020304" pitchFamily="18" charset="0"/>
                <a:cs typeface="Times New Roman" panose="02020603050405020304" pitchFamily="18" charset="0"/>
              </a:rPr>
              <a:t>θ </a:t>
            </a:r>
            <a:r>
              <a:rPr lang="en-US" altLang="en-US" sz="2800" b="1">
                <a:solidFill>
                  <a:srgbClr val="0000CC"/>
                </a:solidFill>
                <a:latin typeface="Times New Roman" panose="02020603050405020304" pitchFamily="18" charset="0"/>
                <a:cs typeface="Times New Roman" panose="02020603050405020304" pitchFamily="18" charset="0"/>
              </a:rPr>
              <a:t>= </a:t>
            </a:r>
            <a:r>
              <a:rPr lang="en-US" altLang="en-US" sz="2800" b="1" i="1">
                <a:solidFill>
                  <a:srgbClr val="0000CC"/>
                </a:solidFill>
                <a:latin typeface="Times New Roman" panose="02020603050405020304" pitchFamily="18" charset="0"/>
                <a:cs typeface="Times New Roman" panose="02020603050405020304" pitchFamily="18" charset="0"/>
              </a:rPr>
              <a:t>θ</a:t>
            </a:r>
            <a:r>
              <a:rPr lang="en-US" altLang="en-US" sz="2800" b="1" baseline="-25000">
                <a:solidFill>
                  <a:srgbClr val="0000CC"/>
                </a:solidFill>
                <a:latin typeface="Times New Roman" panose="02020603050405020304" pitchFamily="18" charset="0"/>
                <a:cs typeface="Times New Roman" panose="02020603050405020304" pitchFamily="18" charset="0"/>
              </a:rPr>
              <a:t>c</a:t>
            </a:r>
            <a:r>
              <a:rPr lang="en-US" altLang="en-US" sz="2800" b="1">
                <a:solidFill>
                  <a:srgbClr val="0000CC"/>
                </a:solidFill>
                <a:latin typeface="Times New Roman" panose="02020603050405020304" pitchFamily="18" charset="0"/>
                <a:cs typeface="Times New Roman" panose="02020603050405020304" pitchFamily="18" charset="0"/>
              </a:rPr>
              <a:t> then </a:t>
            </a:r>
            <a:r>
              <a:rPr lang="en-US" altLang="en-US" sz="2800" b="1" i="1">
                <a:solidFill>
                  <a:srgbClr val="0000CC"/>
                </a:solidFill>
                <a:latin typeface="Times New Roman" panose="02020603050405020304" pitchFamily="18" charset="0"/>
                <a:cs typeface="Times New Roman" panose="02020603050405020304" pitchFamily="18" charset="0"/>
              </a:rPr>
              <a:t>r </a:t>
            </a:r>
            <a:r>
              <a:rPr lang="en-US" altLang="en-US" sz="2800" b="1">
                <a:solidFill>
                  <a:srgbClr val="0000CC"/>
                </a:solidFill>
                <a:latin typeface="Times New Roman" panose="02020603050405020304" pitchFamily="18" charset="0"/>
                <a:cs typeface="Times New Roman" panose="02020603050405020304" pitchFamily="18" charset="0"/>
              </a:rPr>
              <a:t>= 90</a:t>
            </a:r>
            <a:r>
              <a:rPr lang="en-US" altLang="en-US" sz="2800" b="1" baseline="30000">
                <a:solidFill>
                  <a:srgbClr val="0000CC"/>
                </a:solidFill>
                <a:latin typeface="Times New Roman" panose="02020603050405020304" pitchFamily="18" charset="0"/>
                <a:cs typeface="Times New Roman" panose="02020603050405020304" pitchFamily="18" charset="0"/>
              </a:rPr>
              <a:t>o</a:t>
            </a:r>
            <a:r>
              <a:rPr lang="en-US" altLang="en-US" sz="2800" b="1">
                <a:solidFill>
                  <a:srgbClr val="0000CC"/>
                </a:solidFill>
                <a:latin typeface="Times New Roman" panose="02020603050405020304" pitchFamily="18" charset="0"/>
                <a:cs typeface="Times New Roman" panose="02020603050405020304" pitchFamily="18" charset="0"/>
              </a:rPr>
              <a:t>, hence</a:t>
            </a:r>
            <a:endParaRPr lang="en-IN" altLang="en-US" sz="2800" b="1">
              <a:solidFill>
                <a:srgbClr val="0000CC"/>
              </a:solidFill>
              <a:latin typeface="Times New Roman" panose="02020603050405020304" pitchFamily="18" charset="0"/>
              <a:cs typeface="Times New Roman" panose="02020603050405020304" pitchFamily="18" charset="0"/>
            </a:endParaRPr>
          </a:p>
          <a:p>
            <a:pPr marL="0" indent="0" algn="just">
              <a:buFont typeface="Wingdings" panose="05000000000000000000" pitchFamily="2" charset="2"/>
              <a:buNone/>
            </a:pPr>
            <a:r>
              <a:rPr lang="en-US" altLang="en-US" sz="2800" b="1" i="1">
                <a:solidFill>
                  <a:srgbClr val="0000CC"/>
                </a:solidFill>
                <a:latin typeface="Times New Roman" panose="02020603050405020304" pitchFamily="18" charset="0"/>
                <a:cs typeface="Times New Roman" panose="02020603050405020304" pitchFamily="18" charset="0"/>
              </a:rPr>
              <a:t>n</a:t>
            </a:r>
            <a:r>
              <a:rPr lang="en-US" altLang="en-US" sz="2800" b="1" baseline="-25000">
                <a:solidFill>
                  <a:srgbClr val="0000CC"/>
                </a:solidFill>
                <a:latin typeface="Times New Roman" panose="02020603050405020304" pitchFamily="18" charset="0"/>
                <a:cs typeface="Times New Roman" panose="02020603050405020304" pitchFamily="18" charset="0"/>
              </a:rPr>
              <a:t>1</a:t>
            </a:r>
            <a:r>
              <a:rPr lang="en-US" altLang="en-US" sz="2800" b="1">
                <a:solidFill>
                  <a:srgbClr val="0000CC"/>
                </a:solidFill>
                <a:latin typeface="Times New Roman" panose="02020603050405020304" pitchFamily="18" charset="0"/>
                <a:cs typeface="Times New Roman" panose="02020603050405020304" pitchFamily="18" charset="0"/>
              </a:rPr>
              <a:t> sin </a:t>
            </a:r>
            <a:r>
              <a:rPr lang="en-US" altLang="en-US" sz="2800" b="1" i="1">
                <a:solidFill>
                  <a:srgbClr val="0000CC"/>
                </a:solidFill>
                <a:latin typeface="Times New Roman" panose="02020603050405020304" pitchFamily="18" charset="0"/>
                <a:cs typeface="Times New Roman" panose="02020603050405020304" pitchFamily="18" charset="0"/>
              </a:rPr>
              <a:t>θ</a:t>
            </a:r>
            <a:r>
              <a:rPr lang="en-US" altLang="en-US" sz="2800" b="1" baseline="-25000">
                <a:solidFill>
                  <a:srgbClr val="0000CC"/>
                </a:solidFill>
                <a:latin typeface="Times New Roman" panose="02020603050405020304" pitchFamily="18" charset="0"/>
                <a:cs typeface="Times New Roman" panose="02020603050405020304" pitchFamily="18" charset="0"/>
              </a:rPr>
              <a:t>c</a:t>
            </a:r>
            <a:r>
              <a:rPr lang="en-US" altLang="en-US" sz="2800" b="1">
                <a:solidFill>
                  <a:srgbClr val="0000CC"/>
                </a:solidFill>
                <a:latin typeface="Times New Roman" panose="02020603050405020304" pitchFamily="18" charset="0"/>
                <a:cs typeface="Times New Roman" panose="02020603050405020304" pitchFamily="18" charset="0"/>
              </a:rPr>
              <a:t> = </a:t>
            </a:r>
            <a:r>
              <a:rPr lang="en-US" altLang="en-US" sz="2800" b="1" i="1">
                <a:solidFill>
                  <a:srgbClr val="0000CC"/>
                </a:solidFill>
                <a:latin typeface="Times New Roman" panose="02020603050405020304" pitchFamily="18" charset="0"/>
                <a:cs typeface="Times New Roman" panose="02020603050405020304" pitchFamily="18" charset="0"/>
              </a:rPr>
              <a:t>n</a:t>
            </a:r>
            <a:r>
              <a:rPr lang="en-US" altLang="en-US" sz="2800" b="1" baseline="-25000">
                <a:solidFill>
                  <a:srgbClr val="0000CC"/>
                </a:solidFill>
                <a:latin typeface="Times New Roman" panose="02020603050405020304" pitchFamily="18" charset="0"/>
                <a:cs typeface="Times New Roman" panose="02020603050405020304" pitchFamily="18" charset="0"/>
              </a:rPr>
              <a:t>2</a:t>
            </a:r>
            <a:r>
              <a:rPr lang="en-US" altLang="en-US" sz="2800" b="1">
                <a:solidFill>
                  <a:srgbClr val="0000CC"/>
                </a:solidFill>
                <a:latin typeface="Times New Roman" panose="02020603050405020304" pitchFamily="18" charset="0"/>
                <a:cs typeface="Times New Roman" panose="02020603050405020304" pitchFamily="18" charset="0"/>
              </a:rPr>
              <a:t> sin 90</a:t>
            </a:r>
            <a:r>
              <a:rPr lang="en-US" altLang="en-US" sz="2800" b="1" baseline="30000">
                <a:solidFill>
                  <a:srgbClr val="0000CC"/>
                </a:solidFill>
                <a:latin typeface="Times New Roman" panose="02020603050405020304" pitchFamily="18" charset="0"/>
                <a:cs typeface="Times New Roman" panose="02020603050405020304" pitchFamily="18" charset="0"/>
              </a:rPr>
              <a:t>o</a:t>
            </a:r>
            <a:endParaRPr lang="en-IN" altLang="en-US" sz="2800" b="1" baseline="30000">
              <a:solidFill>
                <a:srgbClr val="0000CC"/>
              </a:solidFill>
              <a:latin typeface="Times New Roman" panose="02020603050405020304" pitchFamily="18" charset="0"/>
              <a:cs typeface="Times New Roman" panose="02020603050405020304" pitchFamily="18" charset="0"/>
            </a:endParaRPr>
          </a:p>
          <a:p>
            <a:pPr marL="0" indent="0" algn="just">
              <a:buFont typeface="Wingdings" panose="05000000000000000000" pitchFamily="2" charset="2"/>
              <a:buNone/>
            </a:pPr>
            <a:r>
              <a:rPr lang="en-US" altLang="en-US" sz="2800" b="1">
                <a:solidFill>
                  <a:srgbClr val="0000CC"/>
                </a:solidFill>
                <a:latin typeface="Times New Roman" panose="02020603050405020304" pitchFamily="18" charset="0"/>
                <a:cs typeface="Times New Roman" panose="02020603050405020304" pitchFamily="18" charset="0"/>
              </a:rPr>
              <a:t>sin</a:t>
            </a:r>
            <a:r>
              <a:rPr lang="en-US" altLang="en-US" sz="2800" b="1">
                <a:solidFill>
                  <a:srgbClr val="0000CC"/>
                </a:solidFill>
                <a:latin typeface="Cambria Math" panose="02040503050406030204" pitchFamily="18" charset="0"/>
                <a:cs typeface="Times New Roman" panose="02020603050405020304" pitchFamily="18" charset="0"/>
              </a:rPr>
              <a:t>𝜃</a:t>
            </a:r>
            <a:r>
              <a:rPr lang="en-US" altLang="en-US" sz="2800" b="1" baseline="-25000">
                <a:solidFill>
                  <a:srgbClr val="0000CC"/>
                </a:solidFill>
                <a:latin typeface="Times New Roman" panose="02020603050405020304" pitchFamily="18" charset="0"/>
                <a:cs typeface="Times New Roman" panose="02020603050405020304" pitchFamily="18" charset="0"/>
              </a:rPr>
              <a:t>c</a:t>
            </a:r>
            <a:r>
              <a:rPr lang="en-US" altLang="en-US" sz="2800" b="1">
                <a:solidFill>
                  <a:srgbClr val="0000CC"/>
                </a:solidFill>
                <a:latin typeface="Times New Roman" panose="02020603050405020304" pitchFamily="18" charset="0"/>
                <a:ea typeface="Calibri" panose="020F0502020204030204" pitchFamily="34" charset="0"/>
                <a:cs typeface="Times New Roman" panose="02020603050405020304" pitchFamily="18" charset="0"/>
              </a:rPr>
              <a:t>= </a:t>
            </a:r>
            <a:r>
              <a:rPr lang="en-US" altLang="en-US" sz="2800" b="1" u="sng">
                <a:solidFill>
                  <a:srgbClr val="0000CC"/>
                </a:solidFill>
                <a:latin typeface="Times New Roman" panose="02020603050405020304" pitchFamily="18" charset="0"/>
                <a:ea typeface="Calibri" panose="020F0502020204030204" pitchFamily="34" charset="0"/>
                <a:cs typeface="Times New Roman" panose="02020603050405020304" pitchFamily="18" charset="0"/>
              </a:rPr>
              <a:t>n2/</a:t>
            </a:r>
            <a:r>
              <a:rPr lang="en-US" altLang="en-US" sz="2800" b="1">
                <a:solidFill>
                  <a:srgbClr val="0000CC"/>
                </a:solidFill>
                <a:latin typeface="Times New Roman" panose="02020603050405020304" pitchFamily="18" charset="0"/>
                <a:ea typeface="Calibri" panose="020F0502020204030204" pitchFamily="34" charset="0"/>
                <a:cs typeface="Times New Roman" panose="02020603050405020304" pitchFamily="18" charset="0"/>
              </a:rPr>
              <a:t> n</a:t>
            </a:r>
            <a:r>
              <a:rPr lang="en-US" altLang="en-US" sz="2800" b="1" baseline="-25000">
                <a:solidFill>
                  <a:srgbClr val="0000CC"/>
                </a:solidFill>
                <a:latin typeface="Times New Roman" panose="02020603050405020304" pitchFamily="18" charset="0"/>
                <a:ea typeface="Calibri" panose="020F0502020204030204" pitchFamily="34" charset="0"/>
                <a:cs typeface="Times New Roman" panose="02020603050405020304" pitchFamily="18" charset="0"/>
              </a:rPr>
              <a:t>1</a:t>
            </a:r>
            <a:endParaRPr lang="en-IN" altLang="en-US" sz="2800" b="1" baseline="-25000">
              <a:solidFill>
                <a:srgbClr val="0000CC"/>
              </a:solidFill>
              <a:latin typeface="Calibri" panose="020F0502020204030204" pitchFamily="34" charset="0"/>
              <a:ea typeface="Calibri" panose="020F0502020204030204" pitchFamily="34" charset="0"/>
              <a:cs typeface="Times New Roman" panose="02020603050405020304" pitchFamily="18" charset="0"/>
            </a:endParaRPr>
          </a:p>
          <a:p>
            <a:pPr marL="0" indent="0" algn="ctr">
              <a:buFont typeface="Wingdings" panose="05000000000000000000" pitchFamily="2" charset="2"/>
              <a:buNone/>
            </a:pPr>
            <a:r>
              <a:rPr lang="en-US" altLang="en-US" sz="2800" b="1">
                <a:solidFill>
                  <a:srgbClr val="C00000"/>
                </a:solidFill>
                <a:latin typeface="Cambria Math" panose="02040503050406030204" pitchFamily="18" charset="0"/>
                <a:ea typeface="Calibri" panose="020F0502020204030204" pitchFamily="34" charset="0"/>
                <a:cs typeface="Times New Roman" panose="02020603050405020304" pitchFamily="18" charset="0"/>
              </a:rPr>
              <a:t>𝜃</a:t>
            </a:r>
            <a:r>
              <a:rPr lang="en-US" altLang="en-US" sz="2800" b="1">
                <a:solidFill>
                  <a:srgbClr val="C00000"/>
                </a:solidFill>
                <a:latin typeface="Times New Roman" panose="02020603050405020304" pitchFamily="18" charset="0"/>
                <a:ea typeface="Calibri" panose="020F0502020204030204" pitchFamily="34" charset="0"/>
                <a:cs typeface="Times New Roman" panose="02020603050405020304" pitchFamily="18" charset="0"/>
              </a:rPr>
              <a:t>c</a:t>
            </a:r>
            <a:r>
              <a:rPr lang="en-US" altLang="en-US" sz="2800" b="1">
                <a:solidFill>
                  <a:srgbClr val="C00000"/>
                </a:solidFill>
                <a:latin typeface="Times New Roman" panose="02020603050405020304" pitchFamily="18" charset="0"/>
                <a:cs typeface="Arial" panose="020B0604020202020204" pitchFamily="34" charset="0"/>
              </a:rPr>
              <a:t>= sin</a:t>
            </a:r>
            <a:r>
              <a:rPr lang="en-US" altLang="en-US" sz="2800" b="1" baseline="30000">
                <a:solidFill>
                  <a:srgbClr val="C00000"/>
                </a:solidFill>
                <a:latin typeface="Times New Roman" panose="02020603050405020304" pitchFamily="18" charset="0"/>
                <a:cs typeface="Arial" panose="020B0604020202020204" pitchFamily="34" charset="0"/>
              </a:rPr>
              <a:t>–1</a:t>
            </a:r>
            <a:r>
              <a:rPr lang="en-US" altLang="en-US" sz="2800" b="1">
                <a:solidFill>
                  <a:srgbClr val="C00000"/>
                </a:solidFill>
                <a:latin typeface="Times New Roman" panose="02020603050405020304" pitchFamily="18" charset="0"/>
                <a:cs typeface="Arial" panose="020B0604020202020204" pitchFamily="34" charset="0"/>
              </a:rPr>
              <a:t>(n</a:t>
            </a:r>
            <a:r>
              <a:rPr lang="en-US" altLang="en-US" sz="2800" b="1" baseline="-25000">
                <a:solidFill>
                  <a:srgbClr val="C00000"/>
                </a:solidFill>
                <a:latin typeface="Times New Roman" panose="02020603050405020304" pitchFamily="18" charset="0"/>
                <a:cs typeface="Arial" panose="020B0604020202020204" pitchFamily="34" charset="0"/>
              </a:rPr>
              <a:t>2</a:t>
            </a:r>
            <a:r>
              <a:rPr lang="en-US" altLang="en-US" sz="2800" b="1">
                <a:solidFill>
                  <a:srgbClr val="C00000"/>
                </a:solidFill>
                <a:latin typeface="Times New Roman" panose="02020603050405020304" pitchFamily="18" charset="0"/>
                <a:cs typeface="Arial" panose="020B0604020202020204" pitchFamily="34" charset="0"/>
              </a:rPr>
              <a:t>/n</a:t>
            </a:r>
            <a:r>
              <a:rPr lang="en-US" altLang="en-US" sz="2800" b="1" baseline="-25000">
                <a:solidFill>
                  <a:srgbClr val="C00000"/>
                </a:solidFill>
                <a:latin typeface="Times New Roman" panose="02020603050405020304" pitchFamily="18" charset="0"/>
                <a:cs typeface="Arial" panose="020B0604020202020204" pitchFamily="34" charset="0"/>
              </a:rPr>
              <a:t>1</a:t>
            </a:r>
            <a:r>
              <a:rPr lang="en-US" altLang="en-US" sz="2800" b="1">
                <a:solidFill>
                  <a:srgbClr val="C00000"/>
                </a:solidFill>
                <a:latin typeface="Times New Roman" panose="02020603050405020304" pitchFamily="18" charset="0"/>
                <a:cs typeface="Arial" panose="020B0604020202020204" pitchFamily="34" charset="0"/>
              </a:rPr>
              <a:t>)</a:t>
            </a:r>
          </a:p>
          <a:p>
            <a:pPr marL="0" indent="0" algn="just">
              <a:spcBef>
                <a:spcPts val="13"/>
              </a:spcBef>
            </a:pPr>
            <a:r>
              <a:rPr lang="en-US" altLang="en-US" sz="2800" b="1">
                <a:solidFill>
                  <a:srgbClr val="0000CC"/>
                </a:solidFill>
                <a:latin typeface="Times New Roman" panose="02020603050405020304" pitchFamily="18" charset="0"/>
                <a:cs typeface="Times New Roman" panose="02020603050405020304" pitchFamily="18" charset="0"/>
              </a:rPr>
              <a:t>This is known as critical angle of mediums of refractive indices </a:t>
            </a:r>
            <a:r>
              <a:rPr lang="en-US" altLang="en-US" sz="2800" b="1" i="1">
                <a:solidFill>
                  <a:srgbClr val="0000CC"/>
                </a:solidFill>
                <a:latin typeface="Times New Roman" panose="02020603050405020304" pitchFamily="18" charset="0"/>
                <a:cs typeface="Times New Roman" panose="02020603050405020304" pitchFamily="18" charset="0"/>
              </a:rPr>
              <a:t>n</a:t>
            </a:r>
            <a:r>
              <a:rPr lang="en-US" altLang="en-US" sz="2800" b="1" baseline="-25000">
                <a:solidFill>
                  <a:srgbClr val="0000CC"/>
                </a:solidFill>
                <a:latin typeface="Times New Roman" panose="02020603050405020304" pitchFamily="18" charset="0"/>
                <a:cs typeface="Times New Roman" panose="02020603050405020304" pitchFamily="18" charset="0"/>
              </a:rPr>
              <a:t>1</a:t>
            </a:r>
            <a:r>
              <a:rPr lang="en-US" altLang="en-US" sz="2800" b="1">
                <a:solidFill>
                  <a:srgbClr val="0000CC"/>
                </a:solidFill>
                <a:latin typeface="Times New Roman" panose="02020603050405020304" pitchFamily="18" charset="0"/>
                <a:cs typeface="Times New Roman" panose="02020603050405020304" pitchFamily="18" charset="0"/>
              </a:rPr>
              <a:t> and </a:t>
            </a:r>
            <a:r>
              <a:rPr lang="en-US" altLang="en-US" sz="2800" b="1" i="1">
                <a:solidFill>
                  <a:srgbClr val="0000CC"/>
                </a:solidFill>
                <a:latin typeface="Times New Roman" panose="02020603050405020304" pitchFamily="18" charset="0"/>
                <a:cs typeface="Times New Roman" panose="02020603050405020304" pitchFamily="18" charset="0"/>
              </a:rPr>
              <a:t>n</a:t>
            </a:r>
            <a:r>
              <a:rPr lang="en-US" altLang="en-US" sz="2800" b="1" baseline="-25000">
                <a:solidFill>
                  <a:srgbClr val="0000CC"/>
                </a:solidFill>
                <a:latin typeface="Times New Roman" panose="02020603050405020304" pitchFamily="18" charset="0"/>
                <a:cs typeface="Times New Roman" panose="02020603050405020304" pitchFamily="18" charset="0"/>
              </a:rPr>
              <a:t>2</a:t>
            </a:r>
            <a:r>
              <a:rPr lang="en-US" altLang="en-US" sz="2800" b="1">
                <a:solidFill>
                  <a:srgbClr val="0000CC"/>
                </a:solidFill>
                <a:latin typeface="Times New Roman" panose="02020603050405020304" pitchFamily="18" charset="0"/>
                <a:cs typeface="Times New Roman" panose="02020603050405020304" pitchFamily="18" charset="0"/>
              </a:rPr>
              <a:t> (</a:t>
            </a:r>
            <a:r>
              <a:rPr lang="en-US" altLang="en-US" sz="2800" b="1" i="1">
                <a:solidFill>
                  <a:srgbClr val="0000CC"/>
                </a:solidFill>
                <a:latin typeface="Times New Roman" panose="02020603050405020304" pitchFamily="18" charset="0"/>
                <a:cs typeface="Times New Roman" panose="02020603050405020304" pitchFamily="18" charset="0"/>
              </a:rPr>
              <a:t>n</a:t>
            </a:r>
            <a:r>
              <a:rPr lang="en-US" altLang="en-US" sz="2800" b="1" baseline="-25000">
                <a:solidFill>
                  <a:srgbClr val="0000CC"/>
                </a:solidFill>
                <a:latin typeface="Times New Roman" panose="02020603050405020304" pitchFamily="18" charset="0"/>
                <a:cs typeface="Times New Roman" panose="02020603050405020304" pitchFamily="18" charset="0"/>
              </a:rPr>
              <a:t>1</a:t>
            </a:r>
            <a:r>
              <a:rPr lang="en-US" altLang="en-US" sz="2800" b="1">
                <a:solidFill>
                  <a:srgbClr val="0000CC"/>
                </a:solidFill>
                <a:latin typeface="Times New Roman" panose="02020603050405020304" pitchFamily="18" charset="0"/>
                <a:cs typeface="Times New Roman" panose="02020603050405020304" pitchFamily="18" charset="0"/>
              </a:rPr>
              <a:t>&gt; </a:t>
            </a:r>
            <a:r>
              <a:rPr lang="en-US" altLang="en-US" sz="2800" b="1" i="1">
                <a:solidFill>
                  <a:srgbClr val="0000CC"/>
                </a:solidFill>
                <a:latin typeface="Times New Roman" panose="02020603050405020304" pitchFamily="18" charset="0"/>
                <a:cs typeface="Times New Roman" panose="02020603050405020304" pitchFamily="18" charset="0"/>
              </a:rPr>
              <a:t>n</a:t>
            </a:r>
            <a:r>
              <a:rPr lang="en-US" altLang="en-US" sz="2800" b="1" baseline="-25000">
                <a:solidFill>
                  <a:srgbClr val="0000CC"/>
                </a:solidFill>
                <a:latin typeface="Times New Roman" panose="02020603050405020304" pitchFamily="18" charset="0"/>
                <a:cs typeface="Times New Roman" panose="02020603050405020304" pitchFamily="18" charset="0"/>
              </a:rPr>
              <a:t>2</a:t>
            </a:r>
            <a:r>
              <a:rPr lang="en-US" altLang="en-US" sz="2800" b="1">
                <a:solidFill>
                  <a:srgbClr val="0000CC"/>
                </a:solidFill>
                <a:latin typeface="Times New Roman" panose="02020603050405020304" pitchFamily="18" charset="0"/>
                <a:cs typeface="Times New Roman" panose="02020603050405020304" pitchFamily="18" charset="0"/>
              </a:rPr>
              <a:t>).</a:t>
            </a:r>
            <a:endParaRPr lang="en-IN" altLang="en-US" sz="2800" b="1">
              <a:solidFill>
                <a:srgbClr val="0000CC"/>
              </a:solidFill>
              <a:latin typeface="Times New Roman" panose="02020603050405020304" pitchFamily="18" charset="0"/>
              <a:cs typeface="Times New Roman" panose="02020603050405020304" pitchFamily="18" charset="0"/>
            </a:endParaRPr>
          </a:p>
          <a:p>
            <a:pPr marL="0" indent="0">
              <a:buFont typeface="Wingdings" panose="05000000000000000000" pitchFamily="2" charset="2"/>
              <a:buNone/>
            </a:pPr>
            <a:endParaRPr lang="en-IN" altLang="en-US" b="1">
              <a:solidFill>
                <a:srgbClr val="0000CC"/>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Content Placeholder 2">
            <a:extLst>
              <a:ext uri="{FF2B5EF4-FFF2-40B4-BE49-F238E27FC236}">
                <a16:creationId xmlns="" xmlns:a16="http://schemas.microsoft.com/office/drawing/2014/main" id="{A504A288-8CB2-4DC8-B6AD-1B82C50F9A00}"/>
              </a:ext>
            </a:extLst>
          </p:cNvPr>
          <p:cNvSpPr>
            <a:spLocks noGrp="1"/>
          </p:cNvSpPr>
          <p:nvPr>
            <p:ph sz="quarter" idx="1"/>
          </p:nvPr>
        </p:nvSpPr>
        <p:spPr>
          <a:xfrm>
            <a:off x="604838" y="457200"/>
            <a:ext cx="7802562" cy="5861050"/>
          </a:xfrm>
        </p:spPr>
        <p:txBody>
          <a:bodyPr/>
          <a:lstStyle/>
          <a:p>
            <a:pPr marL="0" indent="0" algn="just">
              <a:lnSpc>
                <a:spcPct val="115000"/>
              </a:lnSpc>
              <a:spcBef>
                <a:spcPts val="225"/>
              </a:spcBef>
            </a:pPr>
            <a:r>
              <a:rPr lang="en-US" altLang="en-US" sz="2800" b="1">
                <a:solidFill>
                  <a:srgbClr val="0000CC"/>
                </a:solidFill>
                <a:latin typeface="Times New Roman" panose="02020603050405020304" pitchFamily="18" charset="0"/>
                <a:cs typeface="Times New Roman" panose="02020603050405020304" pitchFamily="18" charset="0"/>
              </a:rPr>
              <a:t>The light signal once entered the fiber and takes total internal reflection within the core as shown in figure, it will continue to propagate till the other end of the fiber.</a:t>
            </a:r>
            <a:endParaRPr lang="en-IN" altLang="en-US" sz="2800" b="1">
              <a:solidFill>
                <a:srgbClr val="0000CC"/>
              </a:solidFill>
              <a:latin typeface="Times New Roman" panose="02020603050405020304" pitchFamily="18" charset="0"/>
              <a:cs typeface="Times New Roman" panose="02020603050405020304" pitchFamily="18" charset="0"/>
            </a:endParaRPr>
          </a:p>
          <a:p>
            <a:pPr marL="0" indent="0">
              <a:buFont typeface="Wingdings" panose="05000000000000000000" pitchFamily="2" charset="2"/>
              <a:buNone/>
            </a:pPr>
            <a:endParaRPr lang="en-IN" altLang="en-US" sz="2800" b="1">
              <a:solidFill>
                <a:srgbClr val="0000CC"/>
              </a:solidFill>
              <a:latin typeface="Arial" panose="020B0604020202020204" pitchFamily="34" charset="0"/>
              <a:cs typeface="Arial" panose="020B0604020202020204" pitchFamily="34" charset="0"/>
            </a:endParaRPr>
          </a:p>
          <a:p>
            <a:pPr marL="0" indent="0">
              <a:buFont typeface="Wingdings" panose="05000000000000000000" pitchFamily="2" charset="2"/>
              <a:buNone/>
            </a:pPr>
            <a:endParaRPr lang="en-IN" altLang="en-US" b="1">
              <a:solidFill>
                <a:srgbClr val="0000CC"/>
              </a:solidFill>
            </a:endParaRPr>
          </a:p>
        </p:txBody>
      </p:sp>
      <p:pic>
        <p:nvPicPr>
          <p:cNvPr id="29700" name="Picture 1">
            <a:extLst>
              <a:ext uri="{FF2B5EF4-FFF2-40B4-BE49-F238E27FC236}">
                <a16:creationId xmlns="" xmlns:a16="http://schemas.microsoft.com/office/drawing/2014/main" id="{495CEE92-4167-4DB9-852B-F5EF85E1596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800" y="2819400"/>
            <a:ext cx="6400800" cy="3525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F06F023-570C-4A60-A152-E481511285F6}"/>
              </a:ext>
            </a:extLst>
          </p:cNvPr>
          <p:cNvSpPr>
            <a:spLocks noGrp="1"/>
          </p:cNvSpPr>
          <p:nvPr>
            <p:ph type="title"/>
          </p:nvPr>
        </p:nvSpPr>
        <p:spPr/>
        <p:txBody>
          <a:bodyPr/>
          <a:lstStyle/>
          <a:p>
            <a:pPr algn="ctr">
              <a:defRPr/>
            </a:pPr>
            <a:r>
              <a:rPr lang="en-US" b="1" dirty="0">
                <a:solidFill>
                  <a:srgbClr val="0000CC"/>
                </a:solidFill>
              </a:rPr>
              <a:t>Conditions of TIR</a:t>
            </a:r>
            <a:endParaRPr lang="en-IN" b="1" dirty="0">
              <a:solidFill>
                <a:srgbClr val="0000CC"/>
              </a:solidFill>
            </a:endParaRPr>
          </a:p>
        </p:txBody>
      </p:sp>
      <p:sp>
        <p:nvSpPr>
          <p:cNvPr id="30723" name="Content Placeholder 2">
            <a:extLst>
              <a:ext uri="{FF2B5EF4-FFF2-40B4-BE49-F238E27FC236}">
                <a16:creationId xmlns="" xmlns:a16="http://schemas.microsoft.com/office/drawing/2014/main" id="{1AE33C87-2627-49AB-9252-014A340240D0}"/>
              </a:ext>
            </a:extLst>
          </p:cNvPr>
          <p:cNvSpPr>
            <a:spLocks noGrp="1"/>
          </p:cNvSpPr>
          <p:nvPr>
            <p:ph sz="quarter" idx="1"/>
          </p:nvPr>
        </p:nvSpPr>
        <p:spPr>
          <a:xfrm>
            <a:off x="457200" y="1600200"/>
            <a:ext cx="7950200" cy="4873625"/>
          </a:xfrm>
        </p:spPr>
        <p:txBody>
          <a:bodyPr/>
          <a:lstStyle/>
          <a:p>
            <a:pPr marL="0" indent="0" algn="just">
              <a:buFont typeface="Wingdings" panose="05000000000000000000" pitchFamily="2" charset="2"/>
              <a:buNone/>
            </a:pPr>
            <a:r>
              <a:rPr lang="en-US" altLang="en-US" sz="2800">
                <a:solidFill>
                  <a:srgbClr val="C00000"/>
                </a:solidFill>
                <a:latin typeface="Times New Roman" panose="02020603050405020304" pitchFamily="18" charset="0"/>
              </a:rPr>
              <a:t>Total internal reflection at the fiber wall can occur only if two conditions are </a:t>
            </a:r>
            <a:r>
              <a:rPr lang="en-IN" altLang="en-US" sz="2800">
                <a:solidFill>
                  <a:srgbClr val="C00000"/>
                </a:solidFill>
                <a:latin typeface="Times New Roman" panose="02020603050405020304" pitchFamily="18" charset="0"/>
              </a:rPr>
              <a:t>Satisfied. </a:t>
            </a:r>
          </a:p>
          <a:p>
            <a:pPr marL="0" indent="0" algn="just">
              <a:buFont typeface="Wingdings" panose="05000000000000000000" pitchFamily="2" charset="2"/>
              <a:buNone/>
            </a:pPr>
            <a:r>
              <a:rPr lang="en-US" altLang="en-US" sz="2800">
                <a:solidFill>
                  <a:srgbClr val="C00000"/>
                </a:solidFill>
                <a:latin typeface="Times New Roman" panose="02020603050405020304" pitchFamily="18" charset="0"/>
              </a:rPr>
              <a:t>1. </a:t>
            </a:r>
            <a:r>
              <a:rPr lang="en-US" altLang="en-US" sz="2800" b="1">
                <a:solidFill>
                  <a:srgbClr val="FF0000"/>
                </a:solidFill>
                <a:latin typeface="Times New Roman" panose="02020603050405020304" pitchFamily="18" charset="0"/>
              </a:rPr>
              <a:t>The refractive index of the core material n1 must be higher than that of the cladding n2 surrounding it. [n1&gt;n2]</a:t>
            </a:r>
          </a:p>
          <a:p>
            <a:pPr marL="0" indent="0" algn="just">
              <a:buFont typeface="Wingdings" panose="05000000000000000000" pitchFamily="2" charset="2"/>
              <a:buNone/>
            </a:pPr>
            <a:r>
              <a:rPr lang="en-US" altLang="en-US" sz="2800" b="1">
                <a:solidFill>
                  <a:srgbClr val="FF0000"/>
                </a:solidFill>
                <a:latin typeface="Times New Roman" panose="02020603050405020304" pitchFamily="18" charset="0"/>
              </a:rPr>
              <a:t>2. At the core – cladding interface, the angle of incidence ( between the ray and normal to the interface) must be greater than the critical angle. [</a:t>
            </a:r>
            <a:r>
              <a:rPr lang="el-GR" altLang="en-US" sz="2800" b="1">
                <a:solidFill>
                  <a:srgbClr val="FF0000"/>
                </a:solidFill>
                <a:latin typeface="Times New Roman" panose="02020603050405020304" pitchFamily="18" charset="0"/>
              </a:rPr>
              <a:t>θ</a:t>
            </a:r>
            <a:r>
              <a:rPr lang="en-US" altLang="en-US" sz="2800" b="1">
                <a:solidFill>
                  <a:srgbClr val="FF0000"/>
                </a:solidFill>
                <a:latin typeface="Times New Roman" panose="02020603050405020304" pitchFamily="18" charset="0"/>
              </a:rPr>
              <a:t>i&gt;</a:t>
            </a:r>
            <a:r>
              <a:rPr lang="el-GR" altLang="en-US" sz="2800" b="1">
                <a:solidFill>
                  <a:srgbClr val="FF0000"/>
                </a:solidFill>
                <a:latin typeface="Times New Roman" panose="02020603050405020304" pitchFamily="18" charset="0"/>
              </a:rPr>
              <a:t>θ</a:t>
            </a:r>
            <a:r>
              <a:rPr lang="en-US" altLang="en-US" sz="2800" b="1">
                <a:solidFill>
                  <a:srgbClr val="FF0000"/>
                </a:solidFill>
                <a:latin typeface="Times New Roman" panose="02020603050405020304" pitchFamily="18" charset="0"/>
              </a:rPr>
              <a:t>c]</a:t>
            </a:r>
          </a:p>
          <a:p>
            <a:pPr marL="0" indent="0">
              <a:buFont typeface="Wingdings" panose="05000000000000000000" pitchFamily="2" charset="2"/>
              <a:buNone/>
            </a:pPr>
            <a:r>
              <a:rPr lang="en-IN" altLang="en-US" sz="2800"/>
              <a:t>  sin</a:t>
            </a:r>
            <a:r>
              <a:rPr lang="el-GR" altLang="en-US" sz="2800"/>
              <a:t>θ</a:t>
            </a:r>
            <a:r>
              <a:rPr lang="en-US" altLang="en-US" sz="2800"/>
              <a:t>c=n2/n1</a:t>
            </a:r>
            <a:endParaRPr lang="en-IN" altLang="en-US" sz="28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6AB952A-C46C-447C-9060-7153C6FBEC56}"/>
              </a:ext>
            </a:extLst>
          </p:cNvPr>
          <p:cNvSpPr>
            <a:spLocks noGrp="1"/>
          </p:cNvSpPr>
          <p:nvPr>
            <p:ph type="title"/>
          </p:nvPr>
        </p:nvSpPr>
        <p:spPr>
          <a:xfrm>
            <a:off x="457200" y="274638"/>
            <a:ext cx="7467600" cy="792162"/>
          </a:xfrm>
        </p:spPr>
        <p:txBody>
          <a:bodyPr/>
          <a:lstStyle/>
          <a:p>
            <a:pPr>
              <a:defRPr/>
            </a:pPr>
            <a:r>
              <a:rPr lang="en-US" b="1" dirty="0" smtClean="0">
                <a:solidFill>
                  <a:srgbClr val="0000CC"/>
                </a:solidFill>
              </a:rPr>
              <a:t>Unit-II: </a:t>
            </a:r>
            <a:r>
              <a:rPr lang="en-US" b="1" dirty="0">
                <a:solidFill>
                  <a:srgbClr val="0000CC"/>
                </a:solidFill>
              </a:rPr>
              <a:t>Fiber optics</a:t>
            </a:r>
            <a:endParaRPr lang="en-IN" b="1" dirty="0">
              <a:solidFill>
                <a:srgbClr val="0000CC"/>
              </a:solidFill>
            </a:endParaRPr>
          </a:p>
        </p:txBody>
      </p:sp>
      <p:sp>
        <p:nvSpPr>
          <p:cNvPr id="13315" name="Content Placeholder 2">
            <a:extLst>
              <a:ext uri="{FF2B5EF4-FFF2-40B4-BE49-F238E27FC236}">
                <a16:creationId xmlns="" xmlns:a16="http://schemas.microsoft.com/office/drawing/2014/main" id="{45B217F7-6199-4D67-9345-4B3868AD10E9}"/>
              </a:ext>
            </a:extLst>
          </p:cNvPr>
          <p:cNvSpPr>
            <a:spLocks noGrp="1"/>
          </p:cNvSpPr>
          <p:nvPr>
            <p:ph sz="quarter" idx="1"/>
          </p:nvPr>
        </p:nvSpPr>
        <p:spPr>
          <a:xfrm>
            <a:off x="457200" y="1600200"/>
            <a:ext cx="7945438" cy="4873625"/>
          </a:xfrm>
        </p:spPr>
        <p:txBody>
          <a:bodyPr/>
          <a:lstStyle/>
          <a:p>
            <a:pPr algn="just">
              <a:lnSpc>
                <a:spcPct val="115000"/>
              </a:lnSpc>
            </a:pPr>
            <a:r>
              <a:rPr lang="en-US" altLang="en-US" sz="3200" b="1" dirty="0">
                <a:latin typeface="Calibri" panose="020F0502020204030204" pitchFamily="34" charset="0"/>
                <a:ea typeface="Times New Roman" panose="02020603050405020304" pitchFamily="18" charset="0"/>
                <a:cs typeface="Calibri" panose="020F0502020204030204" pitchFamily="34" charset="0"/>
              </a:rPr>
              <a:t>FIBER OPTICS: </a:t>
            </a:r>
            <a:r>
              <a:rPr lang="en-US" altLang="en-US" sz="2800" b="1" dirty="0">
                <a:solidFill>
                  <a:srgbClr val="FF0000"/>
                </a:solidFill>
                <a:latin typeface="Calibri" panose="020F0502020204030204" pitchFamily="34" charset="0"/>
                <a:ea typeface="Times New Roman" panose="02020603050405020304" pitchFamily="18" charset="0"/>
                <a:cs typeface="Calibri" panose="020F0502020204030204" pitchFamily="34" charset="0"/>
              </a:rPr>
              <a:t>Introduction to optical fiber, Construction and working principle of an Optical Fiber, Acceptance angle and numerical aperture, Types of Optical fibers - Mode and Propagation through step and graded index fibers, Attenuation in optical fiber, Applications of optical fibers: Optical fiber communication </a:t>
            </a:r>
            <a:r>
              <a:rPr lang="en-US" altLang="en-US" sz="2800" b="1" dirty="0" smtClean="0">
                <a:solidFill>
                  <a:srgbClr val="FF0000"/>
                </a:solidFill>
                <a:latin typeface="Calibri" panose="020F0502020204030204" pitchFamily="34" charset="0"/>
                <a:ea typeface="Times New Roman" panose="02020603050405020304" pitchFamily="18" charset="0"/>
                <a:cs typeface="Calibri" panose="020F0502020204030204" pitchFamily="34" charset="0"/>
              </a:rPr>
              <a:t>system, MEDICAL AND SENSORS: PRESSURE AND LIQUID LEVEL SENSOR</a:t>
            </a:r>
            <a:endParaRPr lang="en-IN" altLang="en-US" sz="2800" b="1" dirty="0">
              <a:solidFill>
                <a:srgbClr val="00B050"/>
              </a:solidFill>
              <a:latin typeface="Calibri" panose="020F0502020204030204" pitchFamily="34" charset="0"/>
              <a:cs typeface="Calibri" panose="020F0502020204030204"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746" name="Content Placeholder 4">
            <a:extLst>
              <a:ext uri="{FF2B5EF4-FFF2-40B4-BE49-F238E27FC236}">
                <a16:creationId xmlns="" xmlns:a16="http://schemas.microsoft.com/office/drawing/2014/main" id="{083EB805-FE0B-475E-A500-64463B22B064}"/>
              </a:ext>
            </a:extLst>
          </p:cNvPr>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a:xfrm>
            <a:off x="812800" y="152400"/>
            <a:ext cx="7518400" cy="5638800"/>
          </a:xfr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97C5C3A-91B1-4CAD-A82B-BB68161E9485}"/>
              </a:ext>
            </a:extLst>
          </p:cNvPr>
          <p:cNvSpPr>
            <a:spLocks noGrp="1"/>
          </p:cNvSpPr>
          <p:nvPr>
            <p:ph type="title"/>
          </p:nvPr>
        </p:nvSpPr>
        <p:spPr>
          <a:xfrm>
            <a:off x="457200" y="274638"/>
            <a:ext cx="7467600" cy="263525"/>
          </a:xfrm>
        </p:spPr>
        <p:txBody>
          <a:bodyPr>
            <a:normAutofit fontScale="90000"/>
          </a:bodyPr>
          <a:lstStyle/>
          <a:p>
            <a:pPr algn="ctr">
              <a:defRPr/>
            </a:pPr>
            <a:r>
              <a:rPr lang="en-US" b="1" dirty="0">
                <a:solidFill>
                  <a:schemeClr val="tx1"/>
                </a:solidFill>
              </a:rPr>
              <a:t>Acceptance angle </a:t>
            </a:r>
            <a:endParaRPr lang="en-IN" b="1" dirty="0">
              <a:solidFill>
                <a:schemeClr val="tx1"/>
              </a:solidFill>
            </a:endParaRPr>
          </a:p>
        </p:txBody>
      </p:sp>
      <p:sp>
        <p:nvSpPr>
          <p:cNvPr id="3" name="Content Placeholder 2">
            <a:extLst>
              <a:ext uri="{FF2B5EF4-FFF2-40B4-BE49-F238E27FC236}">
                <a16:creationId xmlns="" xmlns:a16="http://schemas.microsoft.com/office/drawing/2014/main" id="{3E0857F9-E8E0-4CAB-A766-CD80E2E6931E}"/>
              </a:ext>
            </a:extLst>
          </p:cNvPr>
          <p:cNvSpPr>
            <a:spLocks noGrp="1"/>
          </p:cNvSpPr>
          <p:nvPr>
            <p:ph sz="quarter" idx="1"/>
          </p:nvPr>
        </p:nvSpPr>
        <p:spPr>
          <a:xfrm>
            <a:off x="322263" y="538163"/>
            <a:ext cx="7937500" cy="6042025"/>
          </a:xfrm>
        </p:spPr>
        <p:txBody>
          <a:bodyPr/>
          <a:lstStyle/>
          <a:p>
            <a:pPr>
              <a:defRPr/>
            </a:pPr>
            <a:r>
              <a:rPr lang="en-US" sz="2600" b="1" dirty="0">
                <a:solidFill>
                  <a:srgbClr val="0000CC"/>
                </a:solidFill>
                <a:latin typeface="Calibri" panose="020F0502020204030204" pitchFamily="34" charset="0"/>
                <a:ea typeface="Calibri" panose="020F0502020204030204" pitchFamily="34" charset="0"/>
                <a:cs typeface="Calibri" panose="020F0502020204030204" pitchFamily="34" charset="0"/>
              </a:rPr>
              <a:t>The maximum angle of incidence that a ray can make that will result in total internal reflection is called acceptance angle.</a:t>
            </a:r>
          </a:p>
          <a:p>
            <a:pPr marL="0" indent="0">
              <a:buFont typeface="Wingdings" panose="05000000000000000000" pitchFamily="2" charset="2"/>
              <a:buNone/>
              <a:defRPr/>
            </a:pPr>
            <a:r>
              <a:rPr lang="en-US" sz="2600" b="1" dirty="0">
                <a:latin typeface="Calibri" panose="020F0502020204030204" pitchFamily="34" charset="0"/>
                <a:cs typeface="Calibri" panose="020F0502020204030204" pitchFamily="34" charset="0"/>
              </a:rPr>
              <a:t>(or) </a:t>
            </a:r>
          </a:p>
          <a:p>
            <a:pPr marL="0" indent="0">
              <a:buFont typeface="Wingdings" panose="05000000000000000000" pitchFamily="2" charset="2"/>
              <a:buNone/>
              <a:defRPr/>
            </a:pPr>
            <a:r>
              <a:rPr lang="en-US" sz="2600" dirty="0">
                <a:solidFill>
                  <a:srgbClr val="0000CC"/>
                </a:solidFill>
                <a:latin typeface="Calibri" panose="020F0502020204030204" pitchFamily="34" charset="0"/>
                <a:cs typeface="Calibri" panose="020F0502020204030204" pitchFamily="34" charset="0"/>
              </a:rPr>
              <a:t>the maximum angle at or below which the light can suffer Total Internal Reflection is called acceptance angle</a:t>
            </a:r>
            <a:r>
              <a:rPr lang="en-US" sz="2600" dirty="0">
                <a:solidFill>
                  <a:srgbClr val="000000"/>
                </a:solidFill>
                <a:latin typeface="Times New Roman" panose="02020603050405020304" pitchFamily="18" charset="0"/>
              </a:rPr>
              <a:t>.</a:t>
            </a:r>
          </a:p>
          <a:p>
            <a:pPr marL="0" indent="0">
              <a:buFont typeface="Wingdings" panose="05000000000000000000" pitchFamily="2" charset="2"/>
              <a:buNone/>
              <a:defRPr/>
            </a:pPr>
            <a:r>
              <a:rPr lang="en-US" sz="2600" dirty="0">
                <a:solidFill>
                  <a:srgbClr val="000000"/>
                </a:solidFill>
                <a:latin typeface="Times New Roman" panose="02020603050405020304" pitchFamily="18" charset="0"/>
              </a:rPr>
              <a:t>Let us consider a cross-sectional view of an optical fiber along its length as shown in figure.</a:t>
            </a:r>
          </a:p>
          <a:p>
            <a:pPr marL="0" indent="0">
              <a:buFont typeface="Wingdings" panose="05000000000000000000" pitchFamily="2" charset="2"/>
              <a:buNone/>
              <a:defRPr/>
            </a:pPr>
            <a:endParaRPr lang="en-IN" dirty="0"/>
          </a:p>
        </p:txBody>
      </p:sp>
      <p:sp>
        <p:nvSpPr>
          <p:cNvPr id="32773" name="TextBox 7">
            <a:extLst>
              <a:ext uri="{FF2B5EF4-FFF2-40B4-BE49-F238E27FC236}">
                <a16:creationId xmlns="" xmlns:a16="http://schemas.microsoft.com/office/drawing/2014/main" id="{099DB228-CC78-4461-AEED-BF8B88844C59}"/>
              </a:ext>
            </a:extLst>
          </p:cNvPr>
          <p:cNvSpPr txBox="1">
            <a:spLocks noChangeArrowheads="1"/>
          </p:cNvSpPr>
          <p:nvPr/>
        </p:nvSpPr>
        <p:spPr bwMode="auto">
          <a:xfrm>
            <a:off x="633413" y="4318000"/>
            <a:ext cx="7620000" cy="2492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a:r>
              <a:rPr lang="en-US" altLang="en-US" sz="2600" b="1">
                <a:solidFill>
                  <a:srgbClr val="C00000"/>
                </a:solidFill>
                <a:latin typeface="Calibri" panose="020F0502020204030204" pitchFamily="34" charset="0"/>
                <a:ea typeface="Calibri" panose="020F0502020204030204" pitchFamily="34" charset="0"/>
                <a:cs typeface="Times New Roman" panose="02020603050405020304" pitchFamily="18" charset="0"/>
              </a:rPr>
              <a:t>When we launch the light beam in to the fiber at its one end the entire light may not pass through the core and propagate. Only the rays which make the angle of incidence greater than critical angle undergo total internal reflection and propagate through the core and all other rays are lost.</a:t>
            </a:r>
            <a:endParaRPr lang="en-IN" altLang="en-US" sz="2600" b="1">
              <a:solidFill>
                <a:srgbClr val="C00000"/>
              </a:solidFill>
              <a:ea typeface="Calibri" panose="020F0502020204030204" pitchFamily="34" charset="0"/>
              <a:cs typeface="Times New Roman" panose="02020603050405020304" pitchFamily="18"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Content Placeholder 2">
            <a:extLst>
              <a:ext uri="{FF2B5EF4-FFF2-40B4-BE49-F238E27FC236}">
                <a16:creationId xmlns="" xmlns:a16="http://schemas.microsoft.com/office/drawing/2014/main" id="{DED34711-B24A-4E2B-B84F-82F78638E85C}"/>
              </a:ext>
            </a:extLst>
          </p:cNvPr>
          <p:cNvSpPr>
            <a:spLocks noGrp="1"/>
          </p:cNvSpPr>
          <p:nvPr>
            <p:ph sz="quarter" idx="1"/>
          </p:nvPr>
        </p:nvSpPr>
        <p:spPr>
          <a:xfrm>
            <a:off x="457200" y="420688"/>
            <a:ext cx="7950200" cy="6016625"/>
          </a:xfrm>
        </p:spPr>
        <p:txBody>
          <a:bodyPr/>
          <a:lstStyle/>
          <a:p>
            <a:pPr marL="0" indent="0" algn="just">
              <a:buFont typeface="Wingdings" panose="05000000000000000000" pitchFamily="2" charset="2"/>
              <a:buNone/>
            </a:pPr>
            <a:r>
              <a:rPr lang="en-US" altLang="en-US">
                <a:solidFill>
                  <a:srgbClr val="0000CC"/>
                </a:solidFill>
                <a:latin typeface="Times New Roman" panose="02020603050405020304" pitchFamily="18" charset="0"/>
                <a:cs typeface="Times New Roman" panose="02020603050405020304" pitchFamily="18" charset="0"/>
              </a:rPr>
              <a:t>Let us consider a ray enters the core of refractive index </a:t>
            </a:r>
            <a:r>
              <a:rPr lang="en-US" altLang="en-US" b="1" i="1">
                <a:solidFill>
                  <a:srgbClr val="0000CC"/>
                </a:solidFill>
                <a:latin typeface="Times New Roman" panose="02020603050405020304" pitchFamily="18" charset="0"/>
                <a:cs typeface="Times New Roman" panose="02020603050405020304" pitchFamily="18" charset="0"/>
              </a:rPr>
              <a:t>n</a:t>
            </a:r>
            <a:r>
              <a:rPr lang="en-US" altLang="en-US" b="1" baseline="-25000">
                <a:solidFill>
                  <a:srgbClr val="0000CC"/>
                </a:solidFill>
                <a:latin typeface="Times New Roman" panose="02020603050405020304" pitchFamily="18" charset="0"/>
                <a:cs typeface="Times New Roman" panose="02020603050405020304" pitchFamily="18" charset="0"/>
              </a:rPr>
              <a:t>1</a:t>
            </a:r>
            <a:r>
              <a:rPr lang="en-US" altLang="en-US" b="1">
                <a:solidFill>
                  <a:srgbClr val="0000CC"/>
                </a:solidFill>
                <a:latin typeface="Times New Roman" panose="02020603050405020304" pitchFamily="18" charset="0"/>
                <a:cs typeface="Times New Roman" panose="02020603050405020304" pitchFamily="18" charset="0"/>
              </a:rPr>
              <a:t> </a:t>
            </a:r>
            <a:r>
              <a:rPr lang="en-US" altLang="en-US">
                <a:solidFill>
                  <a:srgbClr val="0000CC"/>
                </a:solidFill>
                <a:latin typeface="Times New Roman" panose="02020603050405020304" pitchFamily="18" charset="0"/>
                <a:cs typeface="Times New Roman" panose="02020603050405020304" pitchFamily="18" charset="0"/>
              </a:rPr>
              <a:t>from air medium of refractive index </a:t>
            </a:r>
            <a:r>
              <a:rPr lang="en-US" altLang="en-US" b="1" i="1">
                <a:solidFill>
                  <a:srgbClr val="0000CC"/>
                </a:solidFill>
                <a:latin typeface="Times New Roman" panose="02020603050405020304" pitchFamily="18" charset="0"/>
                <a:cs typeface="Times New Roman" panose="02020603050405020304" pitchFamily="18" charset="0"/>
              </a:rPr>
              <a:t>n</a:t>
            </a:r>
            <a:r>
              <a:rPr lang="en-US" altLang="en-US" b="1" baseline="-25000">
                <a:solidFill>
                  <a:srgbClr val="0000CC"/>
                </a:solidFill>
                <a:latin typeface="Times New Roman" panose="02020603050405020304" pitchFamily="18" charset="0"/>
                <a:cs typeface="Times New Roman" panose="02020603050405020304" pitchFamily="18" charset="0"/>
              </a:rPr>
              <a:t>o</a:t>
            </a:r>
            <a:r>
              <a:rPr lang="en-US" altLang="en-US" b="1">
                <a:solidFill>
                  <a:srgbClr val="0000CC"/>
                </a:solidFill>
                <a:latin typeface="Times New Roman" panose="02020603050405020304" pitchFamily="18" charset="0"/>
                <a:cs typeface="Times New Roman" panose="02020603050405020304" pitchFamily="18" charset="0"/>
              </a:rPr>
              <a:t> </a:t>
            </a:r>
            <a:r>
              <a:rPr lang="en-US" altLang="en-US">
                <a:solidFill>
                  <a:srgbClr val="0000CC"/>
                </a:solidFill>
                <a:latin typeface="Times New Roman" panose="02020603050405020304" pitchFamily="18" charset="0"/>
                <a:cs typeface="Times New Roman" panose="02020603050405020304" pitchFamily="18" charset="0"/>
              </a:rPr>
              <a:t>with an angle of incidence </a:t>
            </a:r>
            <a:r>
              <a:rPr lang="en-US" altLang="en-US" b="1" i="1">
                <a:solidFill>
                  <a:srgbClr val="0000CC"/>
                </a:solidFill>
                <a:latin typeface="Times New Roman" panose="02020603050405020304" pitchFamily="18" charset="0"/>
                <a:cs typeface="Times New Roman" panose="02020603050405020304" pitchFamily="18" charset="0"/>
              </a:rPr>
              <a:t>α</a:t>
            </a:r>
            <a:r>
              <a:rPr lang="en-US" altLang="en-US" b="1" baseline="-25000">
                <a:solidFill>
                  <a:srgbClr val="0000CC"/>
                </a:solidFill>
                <a:latin typeface="Times New Roman" panose="02020603050405020304" pitchFamily="18" charset="0"/>
                <a:cs typeface="Times New Roman" panose="02020603050405020304" pitchFamily="18" charset="0"/>
              </a:rPr>
              <a:t>i </a:t>
            </a:r>
            <a:r>
              <a:rPr lang="en-US" altLang="en-US" b="1">
                <a:solidFill>
                  <a:srgbClr val="0000CC"/>
                </a:solidFill>
                <a:latin typeface="Times New Roman" panose="02020603050405020304" pitchFamily="18" charset="0"/>
                <a:cs typeface="Times New Roman" panose="02020603050405020304" pitchFamily="18" charset="0"/>
              </a:rPr>
              <a:t> or ‘i’ </a:t>
            </a:r>
            <a:r>
              <a:rPr lang="en-US" altLang="en-US">
                <a:solidFill>
                  <a:srgbClr val="0000CC"/>
                </a:solidFill>
                <a:latin typeface="Times New Roman" panose="02020603050405020304" pitchFamily="18" charset="0"/>
                <a:cs typeface="Times New Roman" panose="02020603050405020304" pitchFamily="18" charset="0"/>
              </a:rPr>
              <a:t>at the interface of air and core and incident at the interface of core and cladding with an angle of incidence </a:t>
            </a:r>
            <a:r>
              <a:rPr lang="en-US" altLang="en-US" b="1" i="1">
                <a:solidFill>
                  <a:srgbClr val="0000CC"/>
                </a:solidFill>
                <a:latin typeface="Times New Roman" panose="02020603050405020304" pitchFamily="18" charset="0"/>
                <a:cs typeface="Times New Roman" panose="02020603050405020304" pitchFamily="18" charset="0"/>
              </a:rPr>
              <a:t>θ </a:t>
            </a:r>
            <a:r>
              <a:rPr lang="en-US" altLang="en-US">
                <a:solidFill>
                  <a:srgbClr val="0000CC"/>
                </a:solidFill>
                <a:latin typeface="Times New Roman" panose="02020603050405020304" pitchFamily="18" charset="0"/>
                <a:cs typeface="Times New Roman" panose="02020603050405020304" pitchFamily="18" charset="0"/>
              </a:rPr>
              <a:t>as shown in below figure.</a:t>
            </a:r>
            <a:endParaRPr lang="en-IN" altLang="en-US">
              <a:solidFill>
                <a:srgbClr val="0000CC"/>
              </a:solidFill>
              <a:latin typeface="Times New Roman" panose="02020603050405020304" pitchFamily="18" charset="0"/>
              <a:cs typeface="Times New Roman" panose="02020603050405020304" pitchFamily="18" charset="0"/>
            </a:endParaRPr>
          </a:p>
          <a:p>
            <a:pPr marL="0" indent="0">
              <a:buFont typeface="Wingdings" panose="05000000000000000000" pitchFamily="2" charset="2"/>
              <a:buNone/>
            </a:pPr>
            <a:endParaRPr lang="en-IN" altLang="en-US"/>
          </a:p>
        </p:txBody>
      </p:sp>
      <p:pic>
        <p:nvPicPr>
          <p:cNvPr id="33796" name="image22.png">
            <a:extLst>
              <a:ext uri="{FF2B5EF4-FFF2-40B4-BE49-F238E27FC236}">
                <a16:creationId xmlns="" xmlns:a16="http://schemas.microsoft.com/office/drawing/2014/main" id="{2F6284EC-2D4A-4C6C-A1DD-52A3A51C456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6963" y="2819400"/>
            <a:ext cx="6670675" cy="2955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 xmlns:a16="http://schemas.microsoft.com/office/drawing/2014/main" id="{7BD9EE2C-4C86-4F54-B1CE-17C01AD33EDE}"/>
              </a:ext>
            </a:extLst>
          </p:cNvPr>
          <p:cNvCxnSpPr/>
          <p:nvPr/>
        </p:nvCxnSpPr>
        <p:spPr>
          <a:xfrm>
            <a:off x="-14288" y="752475"/>
            <a:ext cx="9144001"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Rectangle 2">
            <a:extLst>
              <a:ext uri="{FF2B5EF4-FFF2-40B4-BE49-F238E27FC236}">
                <a16:creationId xmlns="" xmlns:a16="http://schemas.microsoft.com/office/drawing/2014/main" id="{B85ADB1A-EB52-4198-AE88-2086D56546A4}"/>
              </a:ext>
            </a:extLst>
          </p:cNvPr>
          <p:cNvSpPr/>
          <p:nvPr/>
        </p:nvSpPr>
        <p:spPr>
          <a:xfrm>
            <a:off x="246063" y="127000"/>
            <a:ext cx="7751762" cy="522288"/>
          </a:xfrm>
          <a:prstGeom prst="rect">
            <a:avLst/>
          </a:prstGeom>
        </p:spPr>
        <p:txBody>
          <a:bodyPr>
            <a:spAutoFit/>
          </a:bodyPr>
          <a:lstStyle/>
          <a:p>
            <a:pPr algn="ctr">
              <a:defRPr/>
            </a:pPr>
            <a:r>
              <a:rPr lang="en-IN" sz="28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Acceptance Angle and Numerical Aperture</a:t>
            </a:r>
          </a:p>
        </p:txBody>
      </p:sp>
      <p:pic>
        <p:nvPicPr>
          <p:cNvPr id="34820" name="Picture 3" descr="MRU-Logo-1.png">
            <a:extLst>
              <a:ext uri="{FF2B5EF4-FFF2-40B4-BE49-F238E27FC236}">
                <a16:creationId xmlns="" xmlns:a16="http://schemas.microsoft.com/office/drawing/2014/main" id="{81145555-84A4-4A8B-BD53-8BE6B5B0C8D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r="82002"/>
          <a:stretch>
            <a:fillRect/>
          </a:stretch>
        </p:blipFill>
        <p:spPr bwMode="auto">
          <a:xfrm>
            <a:off x="8175625" y="41275"/>
            <a:ext cx="785813" cy="677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821" name="Picture 5">
            <a:extLst>
              <a:ext uri="{FF2B5EF4-FFF2-40B4-BE49-F238E27FC236}">
                <a16:creationId xmlns="" xmlns:a16="http://schemas.microsoft.com/office/drawing/2014/main" id="{F68CD8BC-7CA6-48E7-B49C-A65B6E2D525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97213" y="1514475"/>
            <a:ext cx="1601787"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822" name="Picture 7">
            <a:extLst>
              <a:ext uri="{FF2B5EF4-FFF2-40B4-BE49-F238E27FC236}">
                <a16:creationId xmlns="" xmlns:a16="http://schemas.microsoft.com/office/drawing/2014/main" id="{2D15E77D-CDB7-44A2-88C2-AF4E81BE28E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81313" y="2444750"/>
            <a:ext cx="3354387" cy="377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823" name="Rectangle 8">
            <a:extLst>
              <a:ext uri="{FF2B5EF4-FFF2-40B4-BE49-F238E27FC236}">
                <a16:creationId xmlns="" xmlns:a16="http://schemas.microsoft.com/office/drawing/2014/main" id="{2D372376-C070-4365-A9D7-3F18FFE60D31}"/>
              </a:ext>
            </a:extLst>
          </p:cNvPr>
          <p:cNvSpPr>
            <a:spLocks noChangeArrowheads="1"/>
          </p:cNvSpPr>
          <p:nvPr/>
        </p:nvSpPr>
        <p:spPr bwMode="auto">
          <a:xfrm>
            <a:off x="119063" y="3003550"/>
            <a:ext cx="8878887"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a:r>
              <a:rPr lang="en-IN" altLang="en-US" sz="2000">
                <a:solidFill>
                  <a:srgbClr val="000000"/>
                </a:solidFill>
                <a:latin typeface="Times New Roman" panose="02020603050405020304" pitchFamily="18" charset="0"/>
                <a:cs typeface="Times New Roman" panose="02020603050405020304" pitchFamily="18" charset="0"/>
              </a:rPr>
              <a:t>Let a normal ‘BC’ be drawn from the point ‘B’ to the fiber axis. Then from ∆ABC, we get </a:t>
            </a:r>
            <a:endParaRPr lang="en-IN" altLang="en-US" sz="2000">
              <a:latin typeface="Times New Roman" panose="02020603050405020304" pitchFamily="18" charset="0"/>
              <a:cs typeface="Times New Roman" panose="02020603050405020304" pitchFamily="18" charset="0"/>
            </a:endParaRPr>
          </a:p>
        </p:txBody>
      </p:sp>
      <p:pic>
        <p:nvPicPr>
          <p:cNvPr id="34824" name="Picture 10">
            <a:extLst>
              <a:ext uri="{FF2B5EF4-FFF2-40B4-BE49-F238E27FC236}">
                <a16:creationId xmlns="" xmlns:a16="http://schemas.microsoft.com/office/drawing/2014/main" id="{67361CD0-C340-455E-B38D-C32E4EC2A0F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82950" y="3609975"/>
            <a:ext cx="2311400" cy="560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825" name="Picture 11">
            <a:extLst>
              <a:ext uri="{FF2B5EF4-FFF2-40B4-BE49-F238E27FC236}">
                <a16:creationId xmlns="" xmlns:a16="http://schemas.microsoft.com/office/drawing/2014/main" id="{DA93C90B-AF61-422F-A6FB-BDB87642D32B}"/>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60650" y="4170363"/>
            <a:ext cx="3795713" cy="1797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826" name="Rectangle 12">
            <a:extLst>
              <a:ext uri="{FF2B5EF4-FFF2-40B4-BE49-F238E27FC236}">
                <a16:creationId xmlns="" xmlns:a16="http://schemas.microsoft.com/office/drawing/2014/main" id="{AE34C77F-094C-4C7C-8876-F96196C98A33}"/>
              </a:ext>
            </a:extLst>
          </p:cNvPr>
          <p:cNvSpPr>
            <a:spLocks noChangeArrowheads="1"/>
          </p:cNvSpPr>
          <p:nvPr/>
        </p:nvSpPr>
        <p:spPr bwMode="auto">
          <a:xfrm>
            <a:off x="246063" y="5967413"/>
            <a:ext cx="8715375"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a:r>
              <a:rPr lang="en-IN" altLang="en-US" sz="2000">
                <a:solidFill>
                  <a:srgbClr val="000000"/>
                </a:solidFill>
                <a:latin typeface="Times New Roman" panose="02020603050405020304" pitchFamily="18" charset="0"/>
                <a:cs typeface="Times New Roman" panose="02020603050405020304" pitchFamily="18" charset="0"/>
              </a:rPr>
              <a:t>To get total internal reflection at point B (core-cladding interface) i.e. </a:t>
            </a:r>
            <a:r>
              <a:rPr lang="en-IN" altLang="en-US" sz="2000">
                <a:latin typeface="Times New Roman" panose="02020603050405020304" pitchFamily="18" charset="0"/>
                <a:cs typeface="Times New Roman" panose="02020603050405020304" pitchFamily="18" charset="0"/>
              </a:rPr>
              <a:t>θ &gt; θc </a:t>
            </a:r>
            <a:br>
              <a:rPr lang="en-IN" altLang="en-US" sz="2000">
                <a:latin typeface="Times New Roman" panose="02020603050405020304" pitchFamily="18" charset="0"/>
                <a:cs typeface="Times New Roman" panose="02020603050405020304" pitchFamily="18" charset="0"/>
              </a:rPr>
            </a:br>
            <a:endParaRPr lang="en-IN" altLang="en-US" sz="2000">
              <a:latin typeface="Times New Roman" panose="02020603050405020304" pitchFamily="18" charset="0"/>
              <a:cs typeface="Times New Roman" panose="02020603050405020304" pitchFamily="18" charset="0"/>
            </a:endParaRPr>
          </a:p>
        </p:txBody>
      </p:sp>
      <p:sp>
        <p:nvSpPr>
          <p:cNvPr id="34827" name="TextBox 13">
            <a:extLst>
              <a:ext uri="{FF2B5EF4-FFF2-40B4-BE49-F238E27FC236}">
                <a16:creationId xmlns="" xmlns:a16="http://schemas.microsoft.com/office/drawing/2014/main" id="{ABEA602D-E8F4-42E7-BB36-73C945385F5D}"/>
              </a:ext>
            </a:extLst>
          </p:cNvPr>
          <p:cNvSpPr txBox="1">
            <a:spLocks noChangeArrowheads="1"/>
          </p:cNvSpPr>
          <p:nvPr/>
        </p:nvSpPr>
        <p:spPr bwMode="auto">
          <a:xfrm>
            <a:off x="246063" y="1092200"/>
            <a:ext cx="47466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IN" altLang="en-US" sz="2000">
                <a:latin typeface="Times New Roman" panose="02020603050405020304" pitchFamily="18" charset="0"/>
                <a:cs typeface="Times New Roman" panose="02020603050405020304" pitchFamily="18" charset="0"/>
              </a:rPr>
              <a:t>Applying Snell’s law at air-core interface</a:t>
            </a:r>
          </a:p>
        </p:txBody>
      </p:sp>
      <p:sp>
        <p:nvSpPr>
          <p:cNvPr id="34828" name="TextBox 4">
            <a:extLst>
              <a:ext uri="{FF2B5EF4-FFF2-40B4-BE49-F238E27FC236}">
                <a16:creationId xmlns="" xmlns:a16="http://schemas.microsoft.com/office/drawing/2014/main" id="{88C23D29-CB6F-43B1-986E-150DACD9BDDD}"/>
              </a:ext>
            </a:extLst>
          </p:cNvPr>
          <p:cNvSpPr txBox="1">
            <a:spLocks noChangeArrowheads="1"/>
          </p:cNvSpPr>
          <p:nvPr/>
        </p:nvSpPr>
        <p:spPr bwMode="auto">
          <a:xfrm>
            <a:off x="5383213" y="3462338"/>
            <a:ext cx="188595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en-IN" altLang="en-US" i="1">
                <a:solidFill>
                  <a:srgbClr val="FF0000"/>
                </a:solidFill>
                <a:latin typeface="Times New Roman" panose="02020603050405020304" pitchFamily="18" charset="0"/>
                <a:cs typeface="Times New Roman" panose="02020603050405020304" pitchFamily="18" charset="0"/>
              </a:rPr>
              <a:t>From the figure parallel lines concept</a:t>
            </a:r>
          </a:p>
        </p:txBody>
      </p:sp>
      <p:grpSp>
        <p:nvGrpSpPr>
          <p:cNvPr id="34829" name="Group 19">
            <a:extLst>
              <a:ext uri="{FF2B5EF4-FFF2-40B4-BE49-F238E27FC236}">
                <a16:creationId xmlns="" xmlns:a16="http://schemas.microsoft.com/office/drawing/2014/main" id="{0C1605BC-14E6-4C2B-9FF9-FD3988070643}"/>
              </a:ext>
            </a:extLst>
          </p:cNvPr>
          <p:cNvGrpSpPr>
            <a:grpSpLocks/>
          </p:cNvGrpSpPr>
          <p:nvPr/>
        </p:nvGrpSpPr>
        <p:grpSpPr bwMode="auto">
          <a:xfrm>
            <a:off x="6732588" y="4130675"/>
            <a:ext cx="1651000" cy="1516063"/>
            <a:chOff x="7219667" y="3412444"/>
            <a:chExt cx="1651376" cy="1516263"/>
          </a:xfrm>
        </p:grpSpPr>
        <p:pic>
          <p:nvPicPr>
            <p:cNvPr id="34836" name="Picture 9">
              <a:extLst>
                <a:ext uri="{FF2B5EF4-FFF2-40B4-BE49-F238E27FC236}">
                  <a16:creationId xmlns="" xmlns:a16="http://schemas.microsoft.com/office/drawing/2014/main" id="{BFDFFCFA-D365-4248-BC40-ABFB3C4BBAD1}"/>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219667" y="3412444"/>
              <a:ext cx="1651376" cy="151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34837" name="Group 16">
              <a:extLst>
                <a:ext uri="{FF2B5EF4-FFF2-40B4-BE49-F238E27FC236}">
                  <a16:creationId xmlns="" xmlns:a16="http://schemas.microsoft.com/office/drawing/2014/main" id="{BE1C558F-4133-438A-9E7F-91EDB41CA584}"/>
                </a:ext>
              </a:extLst>
            </p:cNvPr>
            <p:cNvGrpSpPr>
              <a:grpSpLocks/>
            </p:cNvGrpSpPr>
            <p:nvPr/>
          </p:nvGrpSpPr>
          <p:grpSpPr bwMode="auto">
            <a:xfrm>
              <a:off x="8181402" y="3428013"/>
              <a:ext cx="504967" cy="576499"/>
              <a:chOff x="8181402" y="3428013"/>
              <a:chExt cx="504967" cy="576499"/>
            </a:xfrm>
          </p:grpSpPr>
          <p:sp>
            <p:nvSpPr>
              <p:cNvPr id="15" name="Freeform 14">
                <a:extLst>
                  <a:ext uri="{FF2B5EF4-FFF2-40B4-BE49-F238E27FC236}">
                    <a16:creationId xmlns="" xmlns:a16="http://schemas.microsoft.com/office/drawing/2014/main" id="{79D431FB-FF78-47DE-984B-AE8E86A02FB2}"/>
                  </a:ext>
                </a:extLst>
              </p:cNvPr>
              <p:cNvSpPr/>
              <p:nvPr/>
            </p:nvSpPr>
            <p:spPr>
              <a:xfrm>
                <a:off x="8270831" y="3849065"/>
                <a:ext cx="125441" cy="155596"/>
              </a:xfrm>
              <a:custGeom>
                <a:avLst/>
                <a:gdLst>
                  <a:gd name="connsiteX0" fmla="*/ 0 w 124440"/>
                  <a:gd name="connsiteY0" fmla="*/ 0 h 155843"/>
                  <a:gd name="connsiteX1" fmla="*/ 0 w 124440"/>
                  <a:gd name="connsiteY1" fmla="*/ 0 h 155843"/>
                  <a:gd name="connsiteX2" fmla="*/ 68239 w 124440"/>
                  <a:gd name="connsiteY2" fmla="*/ 95534 h 155843"/>
                  <a:gd name="connsiteX3" fmla="*/ 81887 w 124440"/>
                  <a:gd name="connsiteY3" fmla="*/ 136477 h 155843"/>
                  <a:gd name="connsiteX4" fmla="*/ 122830 w 124440"/>
                  <a:gd name="connsiteY4" fmla="*/ 150125 h 155843"/>
                  <a:gd name="connsiteX5" fmla="*/ 68239 w 124440"/>
                  <a:gd name="connsiteY5" fmla="*/ 150125 h 155843"/>
                  <a:gd name="connsiteX6" fmla="*/ 68239 w 124440"/>
                  <a:gd name="connsiteY6" fmla="*/ 150125 h 1558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440" h="155843">
                    <a:moveTo>
                      <a:pt x="0" y="0"/>
                    </a:moveTo>
                    <a:lnTo>
                      <a:pt x="0" y="0"/>
                    </a:lnTo>
                    <a:cubicBezTo>
                      <a:pt x="22746" y="31845"/>
                      <a:pt x="48105" y="61977"/>
                      <a:pt x="68239" y="95534"/>
                    </a:cubicBezTo>
                    <a:cubicBezTo>
                      <a:pt x="75641" y="107870"/>
                      <a:pt x="71715" y="126305"/>
                      <a:pt x="81887" y="136477"/>
                    </a:cubicBezTo>
                    <a:cubicBezTo>
                      <a:pt x="92059" y="146649"/>
                      <a:pt x="133002" y="139953"/>
                      <a:pt x="122830" y="150125"/>
                    </a:cubicBezTo>
                    <a:cubicBezTo>
                      <a:pt x="109963" y="162992"/>
                      <a:pt x="86436" y="150125"/>
                      <a:pt x="68239" y="150125"/>
                    </a:cubicBezTo>
                    <a:lnTo>
                      <a:pt x="68239" y="150125"/>
                    </a:lnTo>
                  </a:path>
                </a:pathLst>
              </a:cu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IN"/>
              </a:p>
            </p:txBody>
          </p:sp>
          <p:sp>
            <p:nvSpPr>
              <p:cNvPr id="34840" name="TextBox 15">
                <a:extLst>
                  <a:ext uri="{FF2B5EF4-FFF2-40B4-BE49-F238E27FC236}">
                    <a16:creationId xmlns="" xmlns:a16="http://schemas.microsoft.com/office/drawing/2014/main" id="{5D959932-BFCD-465D-866B-327F9040048F}"/>
                  </a:ext>
                </a:extLst>
              </p:cNvPr>
              <p:cNvSpPr txBox="1">
                <a:spLocks noChangeArrowheads="1"/>
              </p:cNvSpPr>
              <p:nvPr/>
            </p:nvSpPr>
            <p:spPr bwMode="auto">
              <a:xfrm>
                <a:off x="8181402" y="3428013"/>
                <a:ext cx="50496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el-GR" altLang="en-US" sz="2400">
                    <a:latin typeface="Times New Roman" panose="02020603050405020304" pitchFamily="18" charset="0"/>
                    <a:cs typeface="Times New Roman" panose="02020603050405020304" pitchFamily="18" charset="0"/>
                  </a:rPr>
                  <a:t>α</a:t>
                </a:r>
                <a:r>
                  <a:rPr lang="en-IN" altLang="en-US" sz="2400" baseline="-25000">
                    <a:latin typeface="Times New Roman" panose="02020603050405020304" pitchFamily="18" charset="0"/>
                    <a:cs typeface="Times New Roman" panose="02020603050405020304" pitchFamily="18" charset="0"/>
                  </a:rPr>
                  <a:t>r</a:t>
                </a:r>
              </a:p>
            </p:txBody>
          </p:sp>
        </p:grpSp>
        <p:sp>
          <p:nvSpPr>
            <p:cNvPr id="18" name="Freeform 17">
              <a:extLst>
                <a:ext uri="{FF2B5EF4-FFF2-40B4-BE49-F238E27FC236}">
                  <a16:creationId xmlns="" xmlns:a16="http://schemas.microsoft.com/office/drawing/2014/main" id="{D84FED4D-B9C1-463D-86FB-60D5CC7CCDC8}"/>
                </a:ext>
              </a:extLst>
            </p:cNvPr>
            <p:cNvSpPr/>
            <p:nvPr/>
          </p:nvSpPr>
          <p:spPr>
            <a:xfrm>
              <a:off x="8175560" y="3849065"/>
              <a:ext cx="585920" cy="327068"/>
            </a:xfrm>
            <a:custGeom>
              <a:avLst/>
              <a:gdLst>
                <a:gd name="connsiteX0" fmla="*/ 0 w 586854"/>
                <a:gd name="connsiteY0" fmla="*/ 0 h 327546"/>
                <a:gd name="connsiteX1" fmla="*/ 27295 w 586854"/>
                <a:gd name="connsiteY1" fmla="*/ 313898 h 327546"/>
                <a:gd name="connsiteX2" fmla="*/ 586854 w 586854"/>
                <a:gd name="connsiteY2" fmla="*/ 327546 h 327546"/>
              </a:gdLst>
              <a:ahLst/>
              <a:cxnLst>
                <a:cxn ang="0">
                  <a:pos x="connsiteX0" y="connsiteY0"/>
                </a:cxn>
                <a:cxn ang="0">
                  <a:pos x="connsiteX1" y="connsiteY1"/>
                </a:cxn>
                <a:cxn ang="0">
                  <a:pos x="connsiteX2" y="connsiteY2"/>
                </a:cxn>
              </a:cxnLst>
              <a:rect l="l" t="t" r="r" b="b"/>
              <a:pathLst>
                <a:path w="586854" h="327546">
                  <a:moveTo>
                    <a:pt x="0" y="0"/>
                  </a:moveTo>
                  <a:lnTo>
                    <a:pt x="27295" y="313898"/>
                  </a:lnTo>
                  <a:lnTo>
                    <a:pt x="586854" y="327546"/>
                  </a:lnTo>
                </a:path>
              </a:pathLst>
            </a:custGeom>
            <a:no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IN"/>
            </a:p>
          </p:txBody>
        </p:sp>
      </p:grpSp>
      <p:grpSp>
        <p:nvGrpSpPr>
          <p:cNvPr id="34830" name="Group 20">
            <a:extLst>
              <a:ext uri="{FF2B5EF4-FFF2-40B4-BE49-F238E27FC236}">
                <a16:creationId xmlns="" xmlns:a16="http://schemas.microsoft.com/office/drawing/2014/main" id="{8E24D752-D966-42AB-87A1-1BC2B1B8667A}"/>
              </a:ext>
            </a:extLst>
          </p:cNvPr>
          <p:cNvGrpSpPr>
            <a:grpSpLocks/>
          </p:cNvGrpSpPr>
          <p:nvPr/>
        </p:nvGrpSpPr>
        <p:grpSpPr bwMode="auto">
          <a:xfrm>
            <a:off x="6203950" y="893763"/>
            <a:ext cx="1793875" cy="1584325"/>
            <a:chOff x="6112236" y="894027"/>
            <a:chExt cx="1793269" cy="1585269"/>
          </a:xfrm>
        </p:grpSpPr>
        <p:pic>
          <p:nvPicPr>
            <p:cNvPr id="34834" name="Picture 6">
              <a:extLst>
                <a:ext uri="{FF2B5EF4-FFF2-40B4-BE49-F238E27FC236}">
                  <a16:creationId xmlns="" xmlns:a16="http://schemas.microsoft.com/office/drawing/2014/main" id="{3D143358-720D-4823-9FA1-ACAEF4F31D85}"/>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112236" y="894027"/>
              <a:ext cx="1735227" cy="1585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835" name="TextBox 18">
              <a:extLst>
                <a:ext uri="{FF2B5EF4-FFF2-40B4-BE49-F238E27FC236}">
                  <a16:creationId xmlns="" xmlns:a16="http://schemas.microsoft.com/office/drawing/2014/main" id="{D33219EC-1F6C-4082-85FA-F68E44A7EA2C}"/>
                </a:ext>
              </a:extLst>
            </p:cNvPr>
            <p:cNvSpPr txBox="1">
              <a:spLocks noChangeArrowheads="1"/>
            </p:cNvSpPr>
            <p:nvPr/>
          </p:nvSpPr>
          <p:spPr bwMode="auto">
            <a:xfrm>
              <a:off x="7455129" y="1127351"/>
              <a:ext cx="45037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IN" altLang="en-US"/>
                <a:t>n</a:t>
              </a:r>
              <a:r>
                <a:rPr lang="en-IN" altLang="en-US" baseline="-25000"/>
                <a:t>1</a:t>
              </a:r>
            </a:p>
          </p:txBody>
        </p:sp>
      </p:grpSp>
      <p:sp>
        <p:nvSpPr>
          <p:cNvPr id="34831" name="TextBox 22">
            <a:extLst>
              <a:ext uri="{FF2B5EF4-FFF2-40B4-BE49-F238E27FC236}">
                <a16:creationId xmlns="" xmlns:a16="http://schemas.microsoft.com/office/drawing/2014/main" id="{B619C7B8-0B7D-4271-AE66-280DA901B9C2}"/>
              </a:ext>
            </a:extLst>
          </p:cNvPr>
          <p:cNvSpPr txBox="1">
            <a:spLocks noChangeArrowheads="1"/>
          </p:cNvSpPr>
          <p:nvPr/>
        </p:nvSpPr>
        <p:spPr bwMode="auto">
          <a:xfrm>
            <a:off x="119063" y="839788"/>
            <a:ext cx="904875"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IN" altLang="en-US" sz="1600" b="1" i="1">
                <a:solidFill>
                  <a:srgbClr val="FF0000"/>
                </a:solidFill>
              </a:rPr>
              <a:t>Step-1</a:t>
            </a:r>
          </a:p>
        </p:txBody>
      </p:sp>
      <p:sp>
        <p:nvSpPr>
          <p:cNvPr id="34832" name="TextBox 23">
            <a:extLst>
              <a:ext uri="{FF2B5EF4-FFF2-40B4-BE49-F238E27FC236}">
                <a16:creationId xmlns="" xmlns:a16="http://schemas.microsoft.com/office/drawing/2014/main" id="{4A0613DC-CCBD-4101-9E29-2362FCAA084F}"/>
              </a:ext>
            </a:extLst>
          </p:cNvPr>
          <p:cNvSpPr txBox="1">
            <a:spLocks noChangeArrowheads="1"/>
          </p:cNvSpPr>
          <p:nvPr/>
        </p:nvSpPr>
        <p:spPr bwMode="auto">
          <a:xfrm>
            <a:off x="119063" y="2697163"/>
            <a:ext cx="904875"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IN" altLang="en-US" sz="1600" b="1" i="1">
                <a:solidFill>
                  <a:srgbClr val="FF0000"/>
                </a:solidFill>
              </a:rPr>
              <a:t>Step-2</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842" name="Picture 3">
            <a:extLst>
              <a:ext uri="{FF2B5EF4-FFF2-40B4-BE49-F238E27FC236}">
                <a16:creationId xmlns="" xmlns:a16="http://schemas.microsoft.com/office/drawing/2014/main" id="{167C161A-71DC-400F-A840-EB5EBDEC057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2325" y="804863"/>
            <a:ext cx="7353300" cy="485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5" name="Straight Connector 4">
            <a:extLst>
              <a:ext uri="{FF2B5EF4-FFF2-40B4-BE49-F238E27FC236}">
                <a16:creationId xmlns="" xmlns:a16="http://schemas.microsoft.com/office/drawing/2014/main" id="{C6ADC84C-F72C-4F27-A6B6-72B4BBF2E050}"/>
              </a:ext>
            </a:extLst>
          </p:cNvPr>
          <p:cNvCxnSpPr/>
          <p:nvPr/>
        </p:nvCxnSpPr>
        <p:spPr>
          <a:xfrm>
            <a:off x="-14288" y="752475"/>
            <a:ext cx="9144001"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
        <p:nvSpPr>
          <p:cNvPr id="6" name="Rectangle 5">
            <a:extLst>
              <a:ext uri="{FF2B5EF4-FFF2-40B4-BE49-F238E27FC236}">
                <a16:creationId xmlns="" xmlns:a16="http://schemas.microsoft.com/office/drawing/2014/main" id="{57ACA7B5-490A-428A-81E2-D28DF7EF620C}"/>
              </a:ext>
            </a:extLst>
          </p:cNvPr>
          <p:cNvSpPr/>
          <p:nvPr/>
        </p:nvSpPr>
        <p:spPr>
          <a:xfrm>
            <a:off x="246063" y="127000"/>
            <a:ext cx="7751762" cy="522288"/>
          </a:xfrm>
          <a:prstGeom prst="rect">
            <a:avLst/>
          </a:prstGeom>
        </p:spPr>
        <p:txBody>
          <a:bodyPr>
            <a:spAutoFit/>
          </a:bodyPr>
          <a:lstStyle/>
          <a:p>
            <a:pPr algn="ctr">
              <a:defRPr/>
            </a:pPr>
            <a:r>
              <a:rPr lang="en-IN" sz="28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Acceptance Angle and Numerical Aperture</a:t>
            </a:r>
          </a:p>
        </p:txBody>
      </p:sp>
      <p:pic>
        <p:nvPicPr>
          <p:cNvPr id="35845" name="Picture 6" descr="MRU-Logo-1.png">
            <a:extLst>
              <a:ext uri="{FF2B5EF4-FFF2-40B4-BE49-F238E27FC236}">
                <a16:creationId xmlns="" xmlns:a16="http://schemas.microsoft.com/office/drawing/2014/main" id="{A6D8B10D-D4A1-4364-B9D1-805C33C97FC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r="82002"/>
          <a:stretch>
            <a:fillRect/>
          </a:stretch>
        </p:blipFill>
        <p:spPr bwMode="auto">
          <a:xfrm>
            <a:off x="8175625" y="41275"/>
            <a:ext cx="785813" cy="677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846" name="Rectangle 7">
            <a:extLst>
              <a:ext uri="{FF2B5EF4-FFF2-40B4-BE49-F238E27FC236}">
                <a16:creationId xmlns="" xmlns:a16="http://schemas.microsoft.com/office/drawing/2014/main" id="{9EB0422A-42D0-4DA5-A1DD-8F4529F5412A}"/>
              </a:ext>
            </a:extLst>
          </p:cNvPr>
          <p:cNvSpPr>
            <a:spLocks noChangeArrowheads="1"/>
          </p:cNvSpPr>
          <p:nvPr/>
        </p:nvSpPr>
        <p:spPr bwMode="auto">
          <a:xfrm>
            <a:off x="2771775" y="1270000"/>
            <a:ext cx="31877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IN" altLang="en-US">
                <a:solidFill>
                  <a:srgbClr val="000000"/>
                </a:solidFill>
                <a:latin typeface="Times-Roman"/>
              </a:rPr>
              <a:t>From equation (3), we get </a:t>
            </a:r>
            <a:endParaRPr lang="en-IN" altLang="en-US"/>
          </a:p>
        </p:txBody>
      </p:sp>
      <p:pic>
        <p:nvPicPr>
          <p:cNvPr id="35847" name="Picture 8">
            <a:extLst>
              <a:ext uri="{FF2B5EF4-FFF2-40B4-BE49-F238E27FC236}">
                <a16:creationId xmlns="" xmlns:a16="http://schemas.microsoft.com/office/drawing/2014/main" id="{C48EB064-2AFA-4333-96B5-9F893535BCE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81288" y="1749425"/>
            <a:ext cx="3460750" cy="417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5848" name="Picture 10">
            <a:extLst>
              <a:ext uri="{FF2B5EF4-FFF2-40B4-BE49-F238E27FC236}">
                <a16:creationId xmlns="" xmlns:a16="http://schemas.microsoft.com/office/drawing/2014/main" id="{C2CA939D-70DF-4F3F-B733-424A31E458F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44713" y="2708275"/>
            <a:ext cx="3814762" cy="608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Box 11">
            <a:extLst>
              <a:ext uri="{FF2B5EF4-FFF2-40B4-BE49-F238E27FC236}">
                <a16:creationId xmlns="" xmlns:a16="http://schemas.microsoft.com/office/drawing/2014/main" id="{94CC92C8-E95B-4F69-8DEE-EA0C1F9A9D22}"/>
              </a:ext>
            </a:extLst>
          </p:cNvPr>
          <p:cNvSpPr txBox="1">
            <a:spLocks noRot="1" noChangeAspect="1" noMove="1" noResize="1" noEditPoints="1" noAdjustHandles="1" noChangeArrowheads="1" noChangeShapeType="1" noTextEdit="1"/>
          </p:cNvSpPr>
          <p:nvPr/>
        </p:nvSpPr>
        <p:spPr>
          <a:xfrm>
            <a:off x="5791403" y="2896093"/>
            <a:ext cx="3037973" cy="369332"/>
          </a:xfrm>
          <a:prstGeom prst="rect">
            <a:avLst/>
          </a:prstGeom>
          <a:blipFill>
            <a:blip r:embed="rId6"/>
            <a:stretch>
              <a:fillRect l="-1606" t="-8197" b="-24590"/>
            </a:stretch>
          </a:blipFill>
        </p:spPr>
        <p:txBody>
          <a:bodyPr/>
          <a:lstStyle/>
          <a:p>
            <a:pPr>
              <a:defRPr/>
            </a:pPr>
            <a:r>
              <a:rPr lang="en-IN">
                <a:noFill/>
              </a:rPr>
              <a:t> </a:t>
            </a:r>
          </a:p>
        </p:txBody>
      </p:sp>
      <p:pic>
        <p:nvPicPr>
          <p:cNvPr id="35850" name="Picture 12">
            <a:extLst>
              <a:ext uri="{FF2B5EF4-FFF2-40B4-BE49-F238E27FC236}">
                <a16:creationId xmlns="" xmlns:a16="http://schemas.microsoft.com/office/drawing/2014/main" id="{12163FC9-C435-4C28-BFDE-3679D3B17D1C}"/>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681288" y="3257550"/>
            <a:ext cx="3592512"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5851" name="Picture 13">
            <a:extLst>
              <a:ext uri="{FF2B5EF4-FFF2-40B4-BE49-F238E27FC236}">
                <a16:creationId xmlns="" xmlns:a16="http://schemas.microsoft.com/office/drawing/2014/main" id="{E3887A62-9039-4F74-A2EF-F99E201B24D9}"/>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497138" y="3933825"/>
            <a:ext cx="4546600" cy="2671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852" name="TextBox 1">
            <a:extLst>
              <a:ext uri="{FF2B5EF4-FFF2-40B4-BE49-F238E27FC236}">
                <a16:creationId xmlns="" xmlns:a16="http://schemas.microsoft.com/office/drawing/2014/main" id="{71CF4491-259F-4037-AA70-E6C6C2B032D9}"/>
              </a:ext>
            </a:extLst>
          </p:cNvPr>
          <p:cNvSpPr txBox="1">
            <a:spLocks noChangeArrowheads="1"/>
          </p:cNvSpPr>
          <p:nvPr/>
        </p:nvSpPr>
        <p:spPr bwMode="auto">
          <a:xfrm>
            <a:off x="2771775" y="2206625"/>
            <a:ext cx="32956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IN" altLang="en-US" sz="2000">
                <a:latin typeface="Times New Roman" panose="02020603050405020304" pitchFamily="18" charset="0"/>
                <a:cs typeface="Times New Roman" panose="02020603050405020304" pitchFamily="18" charset="0"/>
              </a:rPr>
              <a:t>when </a:t>
            </a:r>
            <a:r>
              <a:rPr lang="el-GR" altLang="en-US" sz="2000" b="1">
                <a:latin typeface="Times New Roman" panose="02020603050405020304" pitchFamily="18" charset="0"/>
                <a:cs typeface="Times New Roman" panose="02020603050405020304" pitchFamily="18" charset="0"/>
              </a:rPr>
              <a:t>θ</a:t>
            </a:r>
            <a:r>
              <a:rPr lang="en-IN" altLang="en-US" sz="2000" b="1" baseline="-25000">
                <a:latin typeface="Times New Roman" panose="02020603050405020304" pitchFamily="18" charset="0"/>
                <a:cs typeface="Times New Roman" panose="02020603050405020304" pitchFamily="18" charset="0"/>
              </a:rPr>
              <a:t>  </a:t>
            </a:r>
            <a:r>
              <a:rPr lang="en-IN" altLang="en-US" sz="2000" b="1">
                <a:latin typeface="Times New Roman" panose="02020603050405020304" pitchFamily="18" charset="0"/>
                <a:cs typeface="Times New Roman" panose="02020603050405020304" pitchFamily="18" charset="0"/>
              </a:rPr>
              <a:t>=</a:t>
            </a:r>
            <a:r>
              <a:rPr lang="en-IN" altLang="en-US" sz="2000" b="1" baseline="-25000">
                <a:latin typeface="Times New Roman" panose="02020603050405020304" pitchFamily="18" charset="0"/>
                <a:cs typeface="Times New Roman" panose="02020603050405020304" pitchFamily="18" charset="0"/>
              </a:rPr>
              <a:t> </a:t>
            </a:r>
            <a:r>
              <a:rPr lang="el-GR" altLang="en-US" sz="2000" b="1">
                <a:latin typeface="Times New Roman" panose="02020603050405020304" pitchFamily="18" charset="0"/>
                <a:cs typeface="Times New Roman" panose="02020603050405020304" pitchFamily="18" charset="0"/>
              </a:rPr>
              <a:t>θ</a:t>
            </a:r>
            <a:r>
              <a:rPr lang="en-IN" altLang="en-US" sz="2000" b="1" baseline="-25000">
                <a:latin typeface="Times New Roman" panose="02020603050405020304" pitchFamily="18" charset="0"/>
                <a:cs typeface="Times New Roman" panose="02020603050405020304" pitchFamily="18" charset="0"/>
              </a:rPr>
              <a:t>c </a:t>
            </a:r>
            <a:r>
              <a:rPr lang="en-IN" altLang="en-US" sz="2000" b="1">
                <a:latin typeface="Times New Roman" panose="02020603050405020304" pitchFamily="18" charset="0"/>
                <a:cs typeface="Times New Roman" panose="02020603050405020304" pitchFamily="18" charset="0"/>
              </a:rPr>
              <a:t>,</a:t>
            </a:r>
            <a:r>
              <a:rPr lang="en-IN" altLang="en-US" sz="2000" b="1" baseline="-25000">
                <a:latin typeface="Times New Roman" panose="02020603050405020304" pitchFamily="18" charset="0"/>
                <a:cs typeface="Times New Roman" panose="02020603050405020304" pitchFamily="18" charset="0"/>
              </a:rPr>
              <a:t>    </a:t>
            </a:r>
            <a:r>
              <a:rPr lang="el-GR" altLang="en-US" sz="2000" b="1">
                <a:latin typeface="Times New Roman" panose="02020603050405020304" pitchFamily="18" charset="0"/>
                <a:cs typeface="Times New Roman" panose="02020603050405020304" pitchFamily="18" charset="0"/>
              </a:rPr>
              <a:t>α</a:t>
            </a:r>
            <a:r>
              <a:rPr lang="en-IN" altLang="en-US" sz="2000" b="1" baseline="-25000">
                <a:latin typeface="Times New Roman" panose="02020603050405020304" pitchFamily="18" charset="0"/>
                <a:cs typeface="Times New Roman" panose="02020603050405020304" pitchFamily="18" charset="0"/>
              </a:rPr>
              <a:t>i</a:t>
            </a:r>
            <a:r>
              <a:rPr lang="en-IN" altLang="en-US" sz="2000">
                <a:latin typeface="Times New Roman" panose="02020603050405020304" pitchFamily="18" charset="0"/>
                <a:cs typeface="Times New Roman" panose="02020603050405020304" pitchFamily="18" charset="0"/>
              </a:rPr>
              <a:t> = </a:t>
            </a:r>
            <a:r>
              <a:rPr lang="el-GR" altLang="en-US" sz="2000" b="1">
                <a:latin typeface="Times New Roman" panose="02020603050405020304" pitchFamily="18" charset="0"/>
                <a:cs typeface="Times New Roman" panose="02020603050405020304" pitchFamily="18" charset="0"/>
              </a:rPr>
              <a:t>α</a:t>
            </a:r>
            <a:r>
              <a:rPr lang="en-IN" altLang="en-US" sz="2000" b="1" baseline="-25000">
                <a:latin typeface="Times New Roman" panose="02020603050405020304" pitchFamily="18" charset="0"/>
                <a:cs typeface="Times New Roman" panose="02020603050405020304" pitchFamily="18" charset="0"/>
              </a:rPr>
              <a:t>i </a:t>
            </a:r>
            <a:r>
              <a:rPr lang="en-IN" altLang="en-US" sz="2000" b="1">
                <a:latin typeface="Times New Roman" panose="02020603050405020304" pitchFamily="18" charset="0"/>
                <a:cs typeface="Times New Roman" panose="02020603050405020304" pitchFamily="18" charset="0"/>
              </a:rPr>
              <a:t>(max)</a:t>
            </a:r>
            <a:r>
              <a:rPr lang="en-IN" altLang="en-US" sz="2000">
                <a:latin typeface="Times New Roman" panose="02020603050405020304" pitchFamily="18" charset="0"/>
                <a:cs typeface="Times New Roman" panose="02020603050405020304" pitchFamily="18" charset="0"/>
              </a:rPr>
              <a:t> </a:t>
            </a:r>
          </a:p>
        </p:txBody>
      </p:sp>
      <p:sp>
        <p:nvSpPr>
          <p:cNvPr id="35853" name="TextBox 14">
            <a:extLst>
              <a:ext uri="{FF2B5EF4-FFF2-40B4-BE49-F238E27FC236}">
                <a16:creationId xmlns="" xmlns:a16="http://schemas.microsoft.com/office/drawing/2014/main" id="{E01F2619-9408-4E2C-AE0B-36FDDCB7576C}"/>
              </a:ext>
            </a:extLst>
          </p:cNvPr>
          <p:cNvSpPr txBox="1">
            <a:spLocks noChangeArrowheads="1"/>
          </p:cNvSpPr>
          <p:nvPr/>
        </p:nvSpPr>
        <p:spPr bwMode="auto">
          <a:xfrm>
            <a:off x="6142038" y="3365500"/>
            <a:ext cx="2687637"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en-IN" altLang="en-US" i="1">
                <a:solidFill>
                  <a:srgbClr val="FF0000"/>
                </a:solidFill>
                <a:latin typeface="Times New Roman" panose="02020603050405020304" pitchFamily="18" charset="0"/>
                <a:cs typeface="Times New Roman" panose="02020603050405020304" pitchFamily="18" charset="0"/>
              </a:rPr>
              <a:t>From critical angle formula</a:t>
            </a:r>
          </a:p>
        </p:txBody>
      </p:sp>
      <p:sp>
        <p:nvSpPr>
          <p:cNvPr id="35854" name="TextBox 15">
            <a:extLst>
              <a:ext uri="{FF2B5EF4-FFF2-40B4-BE49-F238E27FC236}">
                <a16:creationId xmlns="" xmlns:a16="http://schemas.microsoft.com/office/drawing/2014/main" id="{2F0FD0F1-C53F-410E-B6B2-1A8E0F738BF1}"/>
              </a:ext>
            </a:extLst>
          </p:cNvPr>
          <p:cNvSpPr txBox="1">
            <a:spLocks noChangeArrowheads="1"/>
          </p:cNvSpPr>
          <p:nvPr/>
        </p:nvSpPr>
        <p:spPr bwMode="auto">
          <a:xfrm>
            <a:off x="246063" y="2397125"/>
            <a:ext cx="904875"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IN" altLang="en-US" sz="1600" b="1" i="1">
                <a:solidFill>
                  <a:srgbClr val="FF0000"/>
                </a:solidFill>
              </a:rPr>
              <a:t>Step-3</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 xmlns:a16="http://schemas.microsoft.com/office/drawing/2014/main" id="{9E496157-183F-41E3-98F8-7334E6C9B745}"/>
              </a:ext>
            </a:extLst>
          </p:cNvPr>
          <p:cNvCxnSpPr/>
          <p:nvPr/>
        </p:nvCxnSpPr>
        <p:spPr>
          <a:xfrm>
            <a:off x="-14288" y="752475"/>
            <a:ext cx="9144001"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Rectangle 2">
            <a:extLst>
              <a:ext uri="{FF2B5EF4-FFF2-40B4-BE49-F238E27FC236}">
                <a16:creationId xmlns="" xmlns:a16="http://schemas.microsoft.com/office/drawing/2014/main" id="{8561B7CF-662A-4AC0-B7B7-878C94823B4F}"/>
              </a:ext>
            </a:extLst>
          </p:cNvPr>
          <p:cNvSpPr/>
          <p:nvPr/>
        </p:nvSpPr>
        <p:spPr>
          <a:xfrm>
            <a:off x="246063" y="127000"/>
            <a:ext cx="7751762" cy="522288"/>
          </a:xfrm>
          <a:prstGeom prst="rect">
            <a:avLst/>
          </a:prstGeom>
        </p:spPr>
        <p:txBody>
          <a:bodyPr>
            <a:spAutoFit/>
          </a:bodyPr>
          <a:lstStyle/>
          <a:p>
            <a:pPr algn="ctr">
              <a:defRPr/>
            </a:pPr>
            <a:r>
              <a:rPr lang="en-IN" sz="28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Acceptance Angle and Numerical Aperture</a:t>
            </a:r>
          </a:p>
        </p:txBody>
      </p:sp>
      <p:pic>
        <p:nvPicPr>
          <p:cNvPr id="36868" name="Picture 3" descr="MRU-Logo-1.png">
            <a:extLst>
              <a:ext uri="{FF2B5EF4-FFF2-40B4-BE49-F238E27FC236}">
                <a16:creationId xmlns="" xmlns:a16="http://schemas.microsoft.com/office/drawing/2014/main" id="{6D14B3A5-A0A3-4030-BA93-8E7A4C0B373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r="82002"/>
          <a:stretch>
            <a:fillRect/>
          </a:stretch>
        </p:blipFill>
        <p:spPr bwMode="auto">
          <a:xfrm>
            <a:off x="8175625" y="41275"/>
            <a:ext cx="785813" cy="677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869" name="Picture 5">
            <a:extLst>
              <a:ext uri="{FF2B5EF4-FFF2-40B4-BE49-F238E27FC236}">
                <a16:creationId xmlns="" xmlns:a16="http://schemas.microsoft.com/office/drawing/2014/main" id="{49D747F0-85D3-48AE-B105-4C9FB376DAE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8138" y="854075"/>
            <a:ext cx="4075112" cy="531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870" name="Picture 6">
            <a:extLst>
              <a:ext uri="{FF2B5EF4-FFF2-40B4-BE49-F238E27FC236}">
                <a16:creationId xmlns="" xmlns:a16="http://schemas.microsoft.com/office/drawing/2014/main" id="{673A0985-FCA0-407A-B034-0BC120B32D7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64225" y="844550"/>
            <a:ext cx="3116263"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871" name="Picture 7">
            <a:extLst>
              <a:ext uri="{FF2B5EF4-FFF2-40B4-BE49-F238E27FC236}">
                <a16:creationId xmlns="" xmlns:a16="http://schemas.microsoft.com/office/drawing/2014/main" id="{4E73A894-7A18-440D-B8E9-F9B395A99E4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864225" y="1330325"/>
            <a:ext cx="3009900" cy="666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872" name="Picture 8">
            <a:extLst>
              <a:ext uri="{FF2B5EF4-FFF2-40B4-BE49-F238E27FC236}">
                <a16:creationId xmlns="" xmlns:a16="http://schemas.microsoft.com/office/drawing/2014/main" id="{FF7445B3-0EC6-430E-B4F2-9439B80FBED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098675" y="1487488"/>
            <a:ext cx="3540125" cy="1017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873" name="Picture 10">
            <a:extLst>
              <a:ext uri="{FF2B5EF4-FFF2-40B4-BE49-F238E27FC236}">
                <a16:creationId xmlns="" xmlns:a16="http://schemas.microsoft.com/office/drawing/2014/main" id="{A9E676B2-7103-4D48-91BB-FD9DDC072D75}"/>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098675" y="2716213"/>
            <a:ext cx="3765550" cy="915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874" name="Picture 11">
            <a:extLst>
              <a:ext uri="{FF2B5EF4-FFF2-40B4-BE49-F238E27FC236}">
                <a16:creationId xmlns="" xmlns:a16="http://schemas.microsoft.com/office/drawing/2014/main" id="{CD45D896-D5F0-4B69-B953-1E4DA3B758A4}"/>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854200" y="3735388"/>
            <a:ext cx="4694238" cy="896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875" name="Picture 12">
            <a:extLst>
              <a:ext uri="{FF2B5EF4-FFF2-40B4-BE49-F238E27FC236}">
                <a16:creationId xmlns="" xmlns:a16="http://schemas.microsoft.com/office/drawing/2014/main" id="{51E1DA8A-4E1E-4B47-BC36-DA83959E38C7}"/>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019175" y="4979988"/>
            <a:ext cx="725011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876" name="TextBox 4">
            <a:extLst>
              <a:ext uri="{FF2B5EF4-FFF2-40B4-BE49-F238E27FC236}">
                <a16:creationId xmlns="" xmlns:a16="http://schemas.microsoft.com/office/drawing/2014/main" id="{C7C5848C-0CFC-4ED4-821A-B49DDC2B18EF}"/>
              </a:ext>
            </a:extLst>
          </p:cNvPr>
          <p:cNvSpPr txBox="1">
            <a:spLocks noChangeArrowheads="1"/>
          </p:cNvSpPr>
          <p:nvPr/>
        </p:nvSpPr>
        <p:spPr bwMode="auto">
          <a:xfrm>
            <a:off x="246063" y="5568950"/>
            <a:ext cx="87344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IN" altLang="en-US" sz="2000">
                <a:solidFill>
                  <a:srgbClr val="FF0000"/>
                </a:solidFill>
                <a:latin typeface="Times New Roman" panose="02020603050405020304" pitchFamily="18" charset="0"/>
                <a:cs typeface="Times New Roman" panose="02020603050405020304" pitchFamily="18" charset="0"/>
              </a:rPr>
              <a:t>Quite often the incident ray is launched from air medium thus substitute n</a:t>
            </a:r>
            <a:r>
              <a:rPr lang="en-IN" altLang="en-US" sz="2000" baseline="-25000">
                <a:solidFill>
                  <a:srgbClr val="FF0000"/>
                </a:solidFill>
                <a:latin typeface="Times New Roman" panose="02020603050405020304" pitchFamily="18" charset="0"/>
                <a:cs typeface="Times New Roman" panose="02020603050405020304" pitchFamily="18" charset="0"/>
              </a:rPr>
              <a:t>0 </a:t>
            </a:r>
            <a:r>
              <a:rPr lang="en-IN" altLang="en-US" sz="2000">
                <a:solidFill>
                  <a:srgbClr val="FF0000"/>
                </a:solidFill>
                <a:latin typeface="Times New Roman" panose="02020603050405020304" pitchFamily="18" charset="0"/>
                <a:cs typeface="Times New Roman" panose="02020603050405020304" pitchFamily="18" charset="0"/>
              </a:rPr>
              <a:t>= 1 </a:t>
            </a:r>
          </a:p>
        </p:txBody>
      </p:sp>
      <p:grpSp>
        <p:nvGrpSpPr>
          <p:cNvPr id="36877" name="Group 16">
            <a:extLst>
              <a:ext uri="{FF2B5EF4-FFF2-40B4-BE49-F238E27FC236}">
                <a16:creationId xmlns="" xmlns:a16="http://schemas.microsoft.com/office/drawing/2014/main" id="{2D5A8B53-A1E1-4110-B321-E4F89CB212F2}"/>
              </a:ext>
            </a:extLst>
          </p:cNvPr>
          <p:cNvGrpSpPr>
            <a:grpSpLocks/>
          </p:cNvGrpSpPr>
          <p:nvPr/>
        </p:nvGrpSpPr>
        <p:grpSpPr bwMode="auto">
          <a:xfrm>
            <a:off x="2003425" y="5983288"/>
            <a:ext cx="4965700" cy="419100"/>
            <a:chOff x="2098424" y="6024643"/>
            <a:chExt cx="4965999" cy="419100"/>
          </a:xfrm>
        </p:grpSpPr>
        <p:sp>
          <p:nvSpPr>
            <p:cNvPr id="36880" name="TextBox 9">
              <a:extLst>
                <a:ext uri="{FF2B5EF4-FFF2-40B4-BE49-F238E27FC236}">
                  <a16:creationId xmlns="" xmlns:a16="http://schemas.microsoft.com/office/drawing/2014/main" id="{CC124397-62A0-437C-B140-D310CB434EFA}"/>
                </a:ext>
              </a:extLst>
            </p:cNvPr>
            <p:cNvSpPr txBox="1">
              <a:spLocks noChangeArrowheads="1"/>
            </p:cNvSpPr>
            <p:nvPr/>
          </p:nvSpPr>
          <p:spPr bwMode="auto">
            <a:xfrm>
              <a:off x="2098424" y="6064919"/>
              <a:ext cx="400526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IN" altLang="en-US">
                  <a:latin typeface="Times New Roman" panose="02020603050405020304" pitchFamily="18" charset="0"/>
                  <a:cs typeface="Times New Roman" panose="02020603050405020304" pitchFamily="18" charset="0"/>
                </a:rPr>
                <a:t>Designating </a:t>
              </a:r>
              <a:r>
                <a:rPr lang="el-GR" altLang="en-US">
                  <a:latin typeface="Times New Roman" panose="02020603050405020304" pitchFamily="18" charset="0"/>
                  <a:cs typeface="Times New Roman" panose="02020603050405020304" pitchFamily="18" charset="0"/>
                </a:rPr>
                <a:t>α</a:t>
              </a:r>
              <a:r>
                <a:rPr lang="en-IN" altLang="en-US" baseline="-25000">
                  <a:latin typeface="Times New Roman" panose="02020603050405020304" pitchFamily="18" charset="0"/>
                  <a:cs typeface="Times New Roman" panose="02020603050405020304" pitchFamily="18" charset="0"/>
                </a:rPr>
                <a:t>i</a:t>
              </a:r>
              <a:r>
                <a:rPr lang="en-IN" altLang="en-US">
                  <a:latin typeface="Times New Roman" panose="02020603050405020304" pitchFamily="18" charset="0"/>
                  <a:cs typeface="Times New Roman" panose="02020603050405020304" pitchFamily="18" charset="0"/>
                </a:rPr>
                <a:t>(max) = i</a:t>
              </a:r>
              <a:r>
                <a:rPr lang="en-IN" altLang="en-US" baseline="-25000">
                  <a:latin typeface="Times New Roman" panose="02020603050405020304" pitchFamily="18" charset="0"/>
                  <a:cs typeface="Times New Roman" panose="02020603050405020304" pitchFamily="18" charset="0"/>
                </a:rPr>
                <a:t>0, </a:t>
              </a:r>
              <a:r>
                <a:rPr lang="en-IN" altLang="en-US">
                  <a:latin typeface="Times New Roman" panose="02020603050405020304" pitchFamily="18" charset="0"/>
                  <a:cs typeface="Times New Roman" panose="02020603050405020304" pitchFamily="18" charset="0"/>
                </a:rPr>
                <a:t>hence i</a:t>
              </a:r>
              <a:r>
                <a:rPr lang="en-IN" altLang="en-US" baseline="-25000">
                  <a:latin typeface="Times New Roman" panose="02020603050405020304" pitchFamily="18" charset="0"/>
                  <a:cs typeface="Times New Roman" panose="02020603050405020304" pitchFamily="18" charset="0"/>
                </a:rPr>
                <a:t>0 </a:t>
              </a:r>
              <a:r>
                <a:rPr lang="en-IN" altLang="en-US">
                  <a:latin typeface="Times New Roman" panose="02020603050405020304" pitchFamily="18" charset="0"/>
                  <a:cs typeface="Times New Roman" panose="02020603050405020304" pitchFamily="18" charset="0"/>
                </a:rPr>
                <a:t>= </a:t>
              </a:r>
              <a:r>
                <a:rPr lang="en-IN" altLang="en-US" baseline="-25000">
                  <a:latin typeface="Times New Roman" panose="02020603050405020304" pitchFamily="18" charset="0"/>
                  <a:cs typeface="Times New Roman" panose="02020603050405020304" pitchFamily="18" charset="0"/>
                </a:rPr>
                <a:t> </a:t>
              </a:r>
              <a:r>
                <a:rPr lang="en-IN" altLang="en-US">
                  <a:latin typeface="Times New Roman" panose="02020603050405020304" pitchFamily="18" charset="0"/>
                  <a:cs typeface="Times New Roman" panose="02020603050405020304" pitchFamily="18" charset="0"/>
                </a:rPr>
                <a:t> </a:t>
              </a:r>
              <a:r>
                <a:rPr lang="en-IN" altLang="en-US" baseline="-25000">
                  <a:latin typeface="Times New Roman" panose="02020603050405020304" pitchFamily="18" charset="0"/>
                  <a:cs typeface="Times New Roman" panose="02020603050405020304" pitchFamily="18" charset="0"/>
                </a:rPr>
                <a:t> </a:t>
              </a:r>
              <a:r>
                <a:rPr lang="en-IN" altLang="en-US">
                  <a:latin typeface="Times New Roman" panose="02020603050405020304" pitchFamily="18" charset="0"/>
                  <a:cs typeface="Times New Roman" panose="02020603050405020304" pitchFamily="18" charset="0"/>
                </a:rPr>
                <a:t> </a:t>
              </a:r>
            </a:p>
          </p:txBody>
        </p:sp>
        <p:pic>
          <p:nvPicPr>
            <p:cNvPr id="36881" name="Picture 14">
              <a:extLst>
                <a:ext uri="{FF2B5EF4-FFF2-40B4-BE49-F238E27FC236}">
                  <a16:creationId xmlns="" xmlns:a16="http://schemas.microsoft.com/office/drawing/2014/main" id="{B2DFA1A5-5BEB-4F12-B517-C51FB91E1EBA}"/>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464223" y="6024643"/>
              <a:ext cx="1600200" cy="41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36878" name="TextBox 15">
            <a:extLst>
              <a:ext uri="{FF2B5EF4-FFF2-40B4-BE49-F238E27FC236}">
                <a16:creationId xmlns="" xmlns:a16="http://schemas.microsoft.com/office/drawing/2014/main" id="{CEE303DB-F17E-46AB-ABAA-5605D466965C}"/>
              </a:ext>
            </a:extLst>
          </p:cNvPr>
          <p:cNvSpPr txBox="1">
            <a:spLocks noChangeArrowheads="1"/>
          </p:cNvSpPr>
          <p:nvPr/>
        </p:nvSpPr>
        <p:spPr bwMode="auto">
          <a:xfrm>
            <a:off x="2038350" y="6369050"/>
            <a:ext cx="53308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IN" altLang="en-US" b="1" i="1">
                <a:solidFill>
                  <a:srgbClr val="002060"/>
                </a:solidFill>
                <a:latin typeface="Times New Roman" panose="02020603050405020304" pitchFamily="18" charset="0"/>
                <a:cs typeface="Times New Roman" panose="02020603050405020304" pitchFamily="18" charset="0"/>
              </a:rPr>
              <a:t>The angle i</a:t>
            </a:r>
            <a:r>
              <a:rPr lang="en-IN" altLang="en-US" b="1" i="1" baseline="-25000">
                <a:solidFill>
                  <a:srgbClr val="002060"/>
                </a:solidFill>
                <a:latin typeface="Times New Roman" panose="02020603050405020304" pitchFamily="18" charset="0"/>
                <a:cs typeface="Times New Roman" panose="02020603050405020304" pitchFamily="18" charset="0"/>
              </a:rPr>
              <a:t>0 </a:t>
            </a:r>
            <a:r>
              <a:rPr lang="en-IN" altLang="en-US" b="1" i="1">
                <a:solidFill>
                  <a:srgbClr val="002060"/>
                </a:solidFill>
                <a:latin typeface="Times New Roman" panose="02020603050405020304" pitchFamily="18" charset="0"/>
                <a:cs typeface="Times New Roman" panose="02020603050405020304" pitchFamily="18" charset="0"/>
              </a:rPr>
              <a:t>is called</a:t>
            </a:r>
            <a:r>
              <a:rPr lang="en-IN" altLang="en-US" b="1" i="1" baseline="-25000">
                <a:solidFill>
                  <a:srgbClr val="002060"/>
                </a:solidFill>
                <a:latin typeface="Times New Roman" panose="02020603050405020304" pitchFamily="18" charset="0"/>
                <a:cs typeface="Times New Roman" panose="02020603050405020304" pitchFamily="18" charset="0"/>
              </a:rPr>
              <a:t> </a:t>
            </a:r>
            <a:r>
              <a:rPr lang="en-IN" altLang="en-US" b="1" i="1">
                <a:solidFill>
                  <a:srgbClr val="002060"/>
                </a:solidFill>
                <a:latin typeface="Times New Roman" panose="02020603050405020304" pitchFamily="18" charset="0"/>
                <a:cs typeface="Times New Roman" panose="02020603050405020304" pitchFamily="18" charset="0"/>
              </a:rPr>
              <a:t> the acceptance angle of the fiber </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 xmlns:a16="http://schemas.microsoft.com/office/drawing/2014/main" id="{A01F3E82-F139-44B3-B399-A953A7016BAA}"/>
              </a:ext>
            </a:extLst>
          </p:cNvPr>
          <p:cNvSpPr>
            <a:spLocks noGrp="1"/>
          </p:cNvSpPr>
          <p:nvPr>
            <p:ph type="title"/>
          </p:nvPr>
        </p:nvSpPr>
        <p:spPr>
          <a:xfrm>
            <a:off x="457200" y="274638"/>
            <a:ext cx="7467600" cy="449262"/>
          </a:xfrm>
        </p:spPr>
        <p:txBody>
          <a:bodyPr>
            <a:normAutofit fontScale="90000"/>
          </a:bodyPr>
          <a:lstStyle/>
          <a:p>
            <a:pPr algn="ctr">
              <a:defRPr/>
            </a:pPr>
            <a:r>
              <a:rPr lang="en-US" b="1" dirty="0">
                <a:solidFill>
                  <a:srgbClr val="C00000"/>
                </a:solidFill>
              </a:rPr>
              <a:t>Acceptance cone</a:t>
            </a:r>
            <a:endParaRPr lang="en-IN" b="1" dirty="0">
              <a:solidFill>
                <a:srgbClr val="C00000"/>
              </a:solidFill>
            </a:endParaRPr>
          </a:p>
        </p:txBody>
      </p:sp>
      <p:sp>
        <p:nvSpPr>
          <p:cNvPr id="4" name="Content Placeholder 3">
            <a:extLst>
              <a:ext uri="{FF2B5EF4-FFF2-40B4-BE49-F238E27FC236}">
                <a16:creationId xmlns="" xmlns:a16="http://schemas.microsoft.com/office/drawing/2014/main" id="{5A0FAB0C-6465-4BE7-AFA4-171F5E7E7DCA}"/>
              </a:ext>
            </a:extLst>
          </p:cNvPr>
          <p:cNvSpPr>
            <a:spLocks noGrp="1"/>
          </p:cNvSpPr>
          <p:nvPr>
            <p:ph sz="quarter" idx="1"/>
          </p:nvPr>
        </p:nvSpPr>
        <p:spPr>
          <a:xfrm>
            <a:off x="457200" y="723900"/>
            <a:ext cx="7950200" cy="5859463"/>
          </a:xfrm>
        </p:spPr>
        <p:txBody>
          <a:bodyPr/>
          <a:lstStyle/>
          <a:p>
            <a:pPr algn="just">
              <a:defRPr/>
            </a:pPr>
            <a:r>
              <a:rPr lang="en-US" sz="1800" b="1" dirty="0">
                <a:latin typeface="Times New Roman" panose="02020603050405020304" pitchFamily="18" charset="0"/>
                <a:ea typeface="Times New Roman" panose="02020603050405020304" pitchFamily="18" charset="0"/>
              </a:rPr>
              <a:t>ACCEPTANCE CONE: </a:t>
            </a:r>
            <a:r>
              <a:rPr lang="en-US" b="1" dirty="0">
                <a:solidFill>
                  <a:srgbClr val="0000CC"/>
                </a:solidFill>
                <a:latin typeface="Times New Roman" panose="02020603050405020304" pitchFamily="18" charset="0"/>
                <a:ea typeface="Times New Roman" panose="02020603050405020304" pitchFamily="18" charset="0"/>
              </a:rPr>
              <a:t>The acceptance cone </a:t>
            </a:r>
            <a:r>
              <a:rPr lang="en-US" b="1" spc="-15" dirty="0">
                <a:solidFill>
                  <a:srgbClr val="0000CC"/>
                </a:solidFill>
                <a:latin typeface="Times New Roman" panose="02020603050405020304" pitchFamily="18" charset="0"/>
                <a:ea typeface="Times New Roman" panose="02020603050405020304" pitchFamily="18" charset="0"/>
              </a:rPr>
              <a:t>is </a:t>
            </a:r>
            <a:r>
              <a:rPr lang="en-US" b="1" dirty="0">
                <a:solidFill>
                  <a:srgbClr val="0000CC"/>
                </a:solidFill>
                <a:latin typeface="Times New Roman" panose="02020603050405020304" pitchFamily="18" charset="0"/>
                <a:ea typeface="Times New Roman" panose="02020603050405020304" pitchFamily="18" charset="0"/>
              </a:rPr>
              <a:t>derived by rotating the Acceptance Angle about the fiber axis. Light launched at the fiber end within this acceptance cone alone will be accepted and propagated to the other end of the fiber by total internal reflection. Larger acceptance angles make launching</a:t>
            </a:r>
            <a:r>
              <a:rPr lang="en-US" b="1" spc="60" dirty="0">
                <a:solidFill>
                  <a:srgbClr val="0000CC"/>
                </a:solidFill>
                <a:latin typeface="Times New Roman" panose="02020603050405020304" pitchFamily="18" charset="0"/>
                <a:ea typeface="Times New Roman" panose="02020603050405020304" pitchFamily="18" charset="0"/>
              </a:rPr>
              <a:t> </a:t>
            </a:r>
            <a:r>
              <a:rPr lang="en-US" b="1" dirty="0">
                <a:solidFill>
                  <a:srgbClr val="0000CC"/>
                </a:solidFill>
                <a:latin typeface="Times New Roman" panose="02020603050405020304" pitchFamily="18" charset="0"/>
                <a:ea typeface="Times New Roman" panose="02020603050405020304" pitchFamily="18" charset="0"/>
              </a:rPr>
              <a:t>easier.</a:t>
            </a:r>
          </a:p>
          <a:p>
            <a:pPr algn="just">
              <a:defRPr/>
            </a:pPr>
            <a:r>
              <a:rPr lang="en-IN" b="1" dirty="0">
                <a:solidFill>
                  <a:srgbClr val="FF0000"/>
                </a:solidFill>
                <a:latin typeface="Times New Roman" panose="02020603050405020304" pitchFamily="18" charset="0"/>
                <a:ea typeface="Times New Roman" panose="02020603050405020304" pitchFamily="18" charset="0"/>
              </a:rPr>
              <a:t>Definition: In three dimensions, the light rays contained within the cone having a full angle 2im are accepted and transmitted along the fiber. The cone is called acceptance cone.</a:t>
            </a:r>
          </a:p>
          <a:p>
            <a:pPr algn="just">
              <a:defRPr/>
            </a:pPr>
            <a:r>
              <a:rPr lang="en-US" b="1" dirty="0">
                <a:solidFill>
                  <a:srgbClr val="0000CC"/>
                </a:solidFill>
                <a:latin typeface="Times New Roman" panose="02020603050405020304" pitchFamily="18" charset="0"/>
              </a:rPr>
              <a:t>. </a:t>
            </a:r>
            <a:endParaRPr lang="en-IN" b="1" dirty="0">
              <a:solidFill>
                <a:srgbClr val="0000CC"/>
              </a:solidFill>
            </a:endParaRPr>
          </a:p>
        </p:txBody>
      </p:sp>
      <p:pic>
        <p:nvPicPr>
          <p:cNvPr id="37893" name="Picture 4">
            <a:extLst>
              <a:ext uri="{FF2B5EF4-FFF2-40B4-BE49-F238E27FC236}">
                <a16:creationId xmlns="" xmlns:a16="http://schemas.microsoft.com/office/drawing/2014/main" id="{2860824A-C477-41C5-912A-007E881BDB1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3113" y="4611688"/>
            <a:ext cx="3721100" cy="181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7894" name="Picture 5">
            <a:extLst>
              <a:ext uri="{FF2B5EF4-FFF2-40B4-BE49-F238E27FC236}">
                <a16:creationId xmlns="" xmlns:a16="http://schemas.microsoft.com/office/drawing/2014/main" id="{AAC5B684-6B3D-4428-84D3-8D499BBA775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94213" y="4919663"/>
            <a:ext cx="3876675" cy="150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574A65D-EE51-4BFA-A2E9-B077DE4FB5A9}"/>
              </a:ext>
            </a:extLst>
          </p:cNvPr>
          <p:cNvSpPr>
            <a:spLocks noGrp="1"/>
          </p:cNvSpPr>
          <p:nvPr>
            <p:ph type="title"/>
          </p:nvPr>
        </p:nvSpPr>
        <p:spPr>
          <a:xfrm>
            <a:off x="457200" y="274638"/>
            <a:ext cx="7467600" cy="792162"/>
          </a:xfrm>
        </p:spPr>
        <p:txBody>
          <a:bodyPr/>
          <a:lstStyle/>
          <a:p>
            <a:pPr algn="ctr">
              <a:defRPr/>
            </a:pPr>
            <a:r>
              <a:rPr lang="en-US" b="1" dirty="0">
                <a:solidFill>
                  <a:srgbClr val="0000CC"/>
                </a:solidFill>
              </a:rPr>
              <a:t>Numerical Aperture</a:t>
            </a:r>
            <a:endParaRPr lang="en-IN" b="1" dirty="0">
              <a:solidFill>
                <a:srgbClr val="0000CC"/>
              </a:solidFill>
            </a:endParaRPr>
          </a:p>
        </p:txBody>
      </p:sp>
      <p:sp>
        <p:nvSpPr>
          <p:cNvPr id="3" name="Content Placeholder 2">
            <a:extLst>
              <a:ext uri="{FF2B5EF4-FFF2-40B4-BE49-F238E27FC236}">
                <a16:creationId xmlns="" xmlns:a16="http://schemas.microsoft.com/office/drawing/2014/main" id="{6C850258-BDB7-4168-852C-2CA2447C2BDA}"/>
              </a:ext>
            </a:extLst>
          </p:cNvPr>
          <p:cNvSpPr>
            <a:spLocks noGrp="1" noRot="1" noChangeAspect="1" noMove="1" noResize="1" noEditPoints="1" noAdjustHandles="1" noChangeArrowheads="1" noChangeShapeType="1" noTextEdit="1"/>
          </p:cNvSpPr>
          <p:nvPr>
            <p:ph sz="quarter" idx="1"/>
          </p:nvPr>
        </p:nvSpPr>
        <p:spPr>
          <a:blipFill>
            <a:blip r:embed="rId2"/>
            <a:stretch>
              <a:fillRect l="-327" t="-751" r="-1224"/>
            </a:stretch>
          </a:blipFill>
        </p:spPr>
        <p:txBody>
          <a:bodyPr/>
          <a:lstStyle/>
          <a:p>
            <a:pPr algn="just">
              <a:defRPr/>
            </a:pPr>
            <a:r>
              <a:rPr lang="en-IN">
                <a:noFill/>
              </a:rPr>
              <a:t> </a:t>
            </a:r>
          </a:p>
        </p:txBody>
      </p:sp>
      <p:grpSp>
        <p:nvGrpSpPr>
          <p:cNvPr id="38917" name="Group 4">
            <a:extLst>
              <a:ext uri="{FF2B5EF4-FFF2-40B4-BE49-F238E27FC236}">
                <a16:creationId xmlns="" xmlns:a16="http://schemas.microsoft.com/office/drawing/2014/main" id="{81F737AF-849A-4F2A-83A1-2DF3D63E1FAE}"/>
              </a:ext>
            </a:extLst>
          </p:cNvPr>
          <p:cNvGrpSpPr>
            <a:grpSpLocks/>
          </p:cNvGrpSpPr>
          <p:nvPr/>
        </p:nvGrpSpPr>
        <p:grpSpPr bwMode="auto">
          <a:xfrm>
            <a:off x="1246188" y="4246563"/>
            <a:ext cx="5046662" cy="419100"/>
            <a:chOff x="2088485" y="6234193"/>
            <a:chExt cx="5046669" cy="419100"/>
          </a:xfrm>
        </p:grpSpPr>
        <p:sp>
          <p:nvSpPr>
            <p:cNvPr id="38918" name="TextBox 5">
              <a:extLst>
                <a:ext uri="{FF2B5EF4-FFF2-40B4-BE49-F238E27FC236}">
                  <a16:creationId xmlns="" xmlns:a16="http://schemas.microsoft.com/office/drawing/2014/main" id="{C7FC6A8B-874F-4BBD-8CFC-E1551F9F7693}"/>
                </a:ext>
              </a:extLst>
            </p:cNvPr>
            <p:cNvSpPr txBox="1">
              <a:spLocks noChangeArrowheads="1"/>
            </p:cNvSpPr>
            <p:nvPr/>
          </p:nvSpPr>
          <p:spPr bwMode="auto">
            <a:xfrm>
              <a:off x="2088485" y="6234193"/>
              <a:ext cx="400526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IN" altLang="en-US">
                  <a:latin typeface="Times New Roman" panose="02020603050405020304" pitchFamily="18" charset="0"/>
                  <a:cs typeface="Times New Roman" panose="02020603050405020304" pitchFamily="18" charset="0"/>
                </a:rPr>
                <a:t>Designating </a:t>
              </a:r>
              <a:r>
                <a:rPr lang="el-GR" altLang="en-US">
                  <a:latin typeface="Times New Roman" panose="02020603050405020304" pitchFamily="18" charset="0"/>
                  <a:cs typeface="Times New Roman" panose="02020603050405020304" pitchFamily="18" charset="0"/>
                </a:rPr>
                <a:t>α</a:t>
              </a:r>
              <a:r>
                <a:rPr lang="en-IN" altLang="en-US" baseline="-25000">
                  <a:latin typeface="Times New Roman" panose="02020603050405020304" pitchFamily="18" charset="0"/>
                  <a:cs typeface="Times New Roman" panose="02020603050405020304" pitchFamily="18" charset="0"/>
                </a:rPr>
                <a:t>i</a:t>
              </a:r>
              <a:r>
                <a:rPr lang="en-IN" altLang="en-US">
                  <a:latin typeface="Times New Roman" panose="02020603050405020304" pitchFamily="18" charset="0"/>
                  <a:cs typeface="Times New Roman" panose="02020603050405020304" pitchFamily="18" charset="0"/>
                </a:rPr>
                <a:t>(max) = i</a:t>
              </a:r>
              <a:r>
                <a:rPr lang="en-IN" altLang="en-US" baseline="-25000">
                  <a:latin typeface="Times New Roman" panose="02020603050405020304" pitchFamily="18" charset="0"/>
                  <a:cs typeface="Times New Roman" panose="02020603050405020304" pitchFamily="18" charset="0"/>
                </a:rPr>
                <a:t>0, </a:t>
              </a:r>
              <a:r>
                <a:rPr lang="en-IN" altLang="en-US">
                  <a:latin typeface="Times New Roman" panose="02020603050405020304" pitchFamily="18" charset="0"/>
                  <a:cs typeface="Times New Roman" panose="02020603050405020304" pitchFamily="18" charset="0"/>
                </a:rPr>
                <a:t>hence i</a:t>
              </a:r>
              <a:r>
                <a:rPr lang="en-IN" altLang="en-US" baseline="-25000">
                  <a:latin typeface="Times New Roman" panose="02020603050405020304" pitchFamily="18" charset="0"/>
                  <a:cs typeface="Times New Roman" panose="02020603050405020304" pitchFamily="18" charset="0"/>
                </a:rPr>
                <a:t>0 </a:t>
              </a:r>
              <a:r>
                <a:rPr lang="en-IN" altLang="en-US">
                  <a:latin typeface="Times New Roman" panose="02020603050405020304" pitchFamily="18" charset="0"/>
                  <a:cs typeface="Times New Roman" panose="02020603050405020304" pitchFamily="18" charset="0"/>
                </a:rPr>
                <a:t>= </a:t>
              </a:r>
              <a:r>
                <a:rPr lang="en-IN" altLang="en-US" baseline="-25000">
                  <a:latin typeface="Times New Roman" panose="02020603050405020304" pitchFamily="18" charset="0"/>
                  <a:cs typeface="Times New Roman" panose="02020603050405020304" pitchFamily="18" charset="0"/>
                </a:rPr>
                <a:t> </a:t>
              </a:r>
              <a:r>
                <a:rPr lang="en-IN" altLang="en-US">
                  <a:latin typeface="Times New Roman" panose="02020603050405020304" pitchFamily="18" charset="0"/>
                  <a:cs typeface="Times New Roman" panose="02020603050405020304" pitchFamily="18" charset="0"/>
                </a:rPr>
                <a:t> </a:t>
              </a:r>
              <a:r>
                <a:rPr lang="en-IN" altLang="en-US" baseline="-25000">
                  <a:latin typeface="Times New Roman" panose="02020603050405020304" pitchFamily="18" charset="0"/>
                  <a:cs typeface="Times New Roman" panose="02020603050405020304" pitchFamily="18" charset="0"/>
                </a:rPr>
                <a:t> </a:t>
              </a:r>
              <a:r>
                <a:rPr lang="en-IN" altLang="en-US">
                  <a:latin typeface="Times New Roman" panose="02020603050405020304" pitchFamily="18" charset="0"/>
                  <a:cs typeface="Times New Roman" panose="02020603050405020304" pitchFamily="18" charset="0"/>
                </a:rPr>
                <a:t> </a:t>
              </a:r>
            </a:p>
          </p:txBody>
        </p:sp>
        <p:pic>
          <p:nvPicPr>
            <p:cNvPr id="38919" name="Picture 6">
              <a:extLst>
                <a:ext uri="{FF2B5EF4-FFF2-40B4-BE49-F238E27FC236}">
                  <a16:creationId xmlns="" xmlns:a16="http://schemas.microsoft.com/office/drawing/2014/main" id="{DF211465-0BB8-43B5-A766-9A17E5967A0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34954" y="6234193"/>
              <a:ext cx="1600200" cy="41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BC9FD96-37A2-4E85-B368-A66D5C47F2A4}"/>
              </a:ext>
            </a:extLst>
          </p:cNvPr>
          <p:cNvSpPr>
            <a:spLocks noGrp="1"/>
          </p:cNvSpPr>
          <p:nvPr>
            <p:ph type="title"/>
          </p:nvPr>
        </p:nvSpPr>
        <p:spPr>
          <a:xfrm>
            <a:off x="457200" y="274638"/>
            <a:ext cx="7772400" cy="715962"/>
          </a:xfrm>
        </p:spPr>
        <p:txBody>
          <a:bodyPr/>
          <a:lstStyle/>
          <a:p>
            <a:pPr>
              <a:defRPr/>
            </a:pPr>
            <a:r>
              <a:rPr lang="en-US" sz="2400" b="1" dirty="0">
                <a:solidFill>
                  <a:srgbClr val="FF0066"/>
                </a:solidFill>
              </a:rPr>
              <a:t>FRACTIONAL REFRACTIVE INDEX CHANGE </a:t>
            </a:r>
            <a:endParaRPr lang="en-IN" sz="2400" b="1" dirty="0">
              <a:solidFill>
                <a:srgbClr val="FF0066"/>
              </a:solidFill>
            </a:endParaRPr>
          </a:p>
        </p:txBody>
      </p:sp>
      <p:sp>
        <p:nvSpPr>
          <p:cNvPr id="3" name="Content Placeholder 2">
            <a:extLst>
              <a:ext uri="{FF2B5EF4-FFF2-40B4-BE49-F238E27FC236}">
                <a16:creationId xmlns="" xmlns:a16="http://schemas.microsoft.com/office/drawing/2014/main" id="{7AA28A5F-41B0-4B77-B04E-9BFBC263A197}"/>
              </a:ext>
            </a:extLst>
          </p:cNvPr>
          <p:cNvSpPr>
            <a:spLocks noGrp="1"/>
          </p:cNvSpPr>
          <p:nvPr>
            <p:ph sz="quarter" idx="1"/>
          </p:nvPr>
        </p:nvSpPr>
        <p:spPr>
          <a:xfrm>
            <a:off x="460375" y="1219200"/>
            <a:ext cx="7769225" cy="4876800"/>
          </a:xfrm>
        </p:spPr>
        <p:txBody>
          <a:bodyPr/>
          <a:lstStyle/>
          <a:p>
            <a:pPr algn="just">
              <a:defRPr/>
            </a:pPr>
            <a:r>
              <a:rPr lang="en-US" dirty="0">
                <a:solidFill>
                  <a:srgbClr val="002060"/>
                </a:solidFill>
                <a:latin typeface="+mj-lt"/>
              </a:rPr>
              <a:t>The fractional difference Δ between the refractive indices of the core and the cladding is known as the </a:t>
            </a:r>
            <a:r>
              <a:rPr lang="en-US" i="1" dirty="0">
                <a:solidFill>
                  <a:srgbClr val="002060"/>
                </a:solidFill>
                <a:latin typeface="+mj-lt"/>
              </a:rPr>
              <a:t>fractional refractive index change</a:t>
            </a:r>
            <a:r>
              <a:rPr lang="en-US" dirty="0">
                <a:solidFill>
                  <a:srgbClr val="002060"/>
                </a:solidFill>
                <a:latin typeface="+mj-lt"/>
              </a:rPr>
              <a:t>.</a:t>
            </a:r>
            <a:endParaRPr lang="en-US" dirty="0">
              <a:solidFill>
                <a:srgbClr val="7030A0"/>
              </a:solidFill>
              <a:latin typeface="+mj-lt"/>
            </a:endParaRPr>
          </a:p>
          <a:p>
            <a:pPr algn="just">
              <a:defRPr/>
            </a:pPr>
            <a:r>
              <a:rPr lang="en-US" dirty="0">
                <a:solidFill>
                  <a:srgbClr val="C00000"/>
                </a:solidFill>
                <a:latin typeface="+mj-lt"/>
              </a:rPr>
              <a:t>The value of Δ is always positive because n</a:t>
            </a:r>
            <a:r>
              <a:rPr lang="en-US" baseline="-25000" dirty="0">
                <a:solidFill>
                  <a:srgbClr val="C00000"/>
                </a:solidFill>
                <a:latin typeface="+mj-lt"/>
              </a:rPr>
              <a:t>1 </a:t>
            </a:r>
            <a:r>
              <a:rPr lang="en-US" dirty="0">
                <a:solidFill>
                  <a:srgbClr val="C00000"/>
                </a:solidFill>
                <a:latin typeface="+mj-lt"/>
              </a:rPr>
              <a:t> must be greater than n</a:t>
            </a:r>
            <a:r>
              <a:rPr lang="en-US" baseline="-25000" dirty="0">
                <a:solidFill>
                  <a:srgbClr val="C00000"/>
                </a:solidFill>
                <a:latin typeface="+mj-lt"/>
              </a:rPr>
              <a:t>2 </a:t>
            </a:r>
            <a:r>
              <a:rPr lang="en-US" dirty="0">
                <a:solidFill>
                  <a:srgbClr val="C00000"/>
                </a:solidFill>
                <a:latin typeface="+mj-lt"/>
              </a:rPr>
              <a:t> for the total internal reflection condition.</a:t>
            </a:r>
          </a:p>
          <a:p>
            <a:pPr algn="just">
              <a:defRPr/>
            </a:pPr>
            <a:r>
              <a:rPr lang="en-US" dirty="0">
                <a:latin typeface="+mj-lt"/>
              </a:rPr>
              <a:t> </a:t>
            </a:r>
            <a:r>
              <a:rPr lang="en-US" dirty="0">
                <a:solidFill>
                  <a:schemeClr val="tx2"/>
                </a:solidFill>
                <a:latin typeface="+mj-lt"/>
              </a:rPr>
              <a:t>In order to guide light rays effectively through a </a:t>
            </a:r>
            <a:r>
              <a:rPr lang="en-US" dirty="0" err="1">
                <a:solidFill>
                  <a:schemeClr val="tx2"/>
                </a:solidFill>
                <a:latin typeface="+mj-lt"/>
              </a:rPr>
              <a:t>fibre</a:t>
            </a:r>
            <a:r>
              <a:rPr lang="en-US" dirty="0">
                <a:solidFill>
                  <a:schemeClr val="tx2"/>
                </a:solidFill>
                <a:latin typeface="+mj-lt"/>
              </a:rPr>
              <a:t>, Δ&lt;&lt;1 and Δ is of the order of 0.01</a:t>
            </a:r>
          </a:p>
          <a:p>
            <a:pPr marL="0" indent="0">
              <a:buFont typeface="Wingdings" panose="05000000000000000000" pitchFamily="2" charset="2"/>
              <a:buNone/>
              <a:defRPr/>
            </a:pPr>
            <a:endParaRPr lang="en-IN" dirty="0"/>
          </a:p>
        </p:txBody>
      </p:sp>
      <p:pic>
        <p:nvPicPr>
          <p:cNvPr id="39941" name="Picture 4">
            <a:extLst>
              <a:ext uri="{FF2B5EF4-FFF2-40B4-BE49-F238E27FC236}">
                <a16:creationId xmlns="" xmlns:a16="http://schemas.microsoft.com/office/drawing/2014/main" id="{70C7D296-9355-4471-9A0E-FE13A1B9005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0250" y="4705350"/>
            <a:ext cx="7499350" cy="162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41FA589-6C6A-4E1E-BE1C-EC65739B875C}"/>
              </a:ext>
            </a:extLst>
          </p:cNvPr>
          <p:cNvSpPr>
            <a:spLocks noGrp="1"/>
          </p:cNvSpPr>
          <p:nvPr>
            <p:ph type="title"/>
          </p:nvPr>
        </p:nvSpPr>
        <p:spPr>
          <a:xfrm>
            <a:off x="457200" y="274638"/>
            <a:ext cx="7467600" cy="547687"/>
          </a:xfrm>
        </p:spPr>
        <p:txBody>
          <a:bodyPr>
            <a:normAutofit fontScale="90000"/>
          </a:bodyPr>
          <a:lstStyle/>
          <a:p>
            <a:pPr algn="ctr">
              <a:defRPr/>
            </a:pPr>
            <a:r>
              <a:rPr lang="en-US" b="1" dirty="0">
                <a:solidFill>
                  <a:srgbClr val="FF0000"/>
                </a:solidFill>
              </a:rPr>
              <a:t>Fractional Index Change</a:t>
            </a:r>
            <a:endParaRPr lang="en-IN" b="1" dirty="0">
              <a:solidFill>
                <a:srgbClr val="FF0000"/>
              </a:solidFill>
            </a:endParaRPr>
          </a:p>
        </p:txBody>
      </p:sp>
      <p:sp>
        <p:nvSpPr>
          <p:cNvPr id="3" name="Content Placeholder 2">
            <a:extLst>
              <a:ext uri="{FF2B5EF4-FFF2-40B4-BE49-F238E27FC236}">
                <a16:creationId xmlns="" xmlns:a16="http://schemas.microsoft.com/office/drawing/2014/main" id="{0A10090B-8DD8-45D2-8712-77D3EEEC92F1}"/>
              </a:ext>
            </a:extLst>
          </p:cNvPr>
          <p:cNvSpPr>
            <a:spLocks noGrp="1" noRot="1" noChangeAspect="1" noMove="1" noResize="1" noEditPoints="1" noAdjustHandles="1" noChangeArrowheads="1" noChangeShapeType="1" noTextEdit="1"/>
          </p:cNvSpPr>
          <p:nvPr>
            <p:ph sz="quarter" idx="1"/>
          </p:nvPr>
        </p:nvSpPr>
        <p:spPr>
          <a:xfrm>
            <a:off x="228600" y="822951"/>
            <a:ext cx="8178800" cy="5760411"/>
          </a:xfrm>
          <a:blipFill>
            <a:blip r:embed="rId2"/>
            <a:stretch>
              <a:fillRect l="-1193" t="-635" b="-2646"/>
            </a:stretch>
          </a:blipFill>
        </p:spPr>
        <p:txBody>
          <a:bodyPr/>
          <a:lstStyle/>
          <a:p>
            <a:pPr>
              <a:defRPr/>
            </a:pPr>
            <a:r>
              <a:rPr lang="en-IN">
                <a:noFill/>
              </a:rPr>
              <a:t> </a:t>
            </a:r>
          </a:p>
        </p:txBody>
      </p:sp>
      <p:pic>
        <p:nvPicPr>
          <p:cNvPr id="40965" name="Picture 4">
            <a:extLst>
              <a:ext uri="{FF2B5EF4-FFF2-40B4-BE49-F238E27FC236}">
                <a16:creationId xmlns="" xmlns:a16="http://schemas.microsoft.com/office/drawing/2014/main" id="{BBEFB6AA-FBE9-4AC1-9EC4-DFCF44CD52D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62225" y="1295400"/>
            <a:ext cx="1989138"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966" name="Picture 5">
            <a:extLst>
              <a:ext uri="{FF2B5EF4-FFF2-40B4-BE49-F238E27FC236}">
                <a16:creationId xmlns="" xmlns:a16="http://schemas.microsoft.com/office/drawing/2014/main" id="{FC6008AC-430F-4251-A3FD-B3842598BA1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05000" y="2754313"/>
            <a:ext cx="2874963" cy="1004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54041CC-C476-4EA8-B20C-42701BA67810}"/>
              </a:ext>
            </a:extLst>
          </p:cNvPr>
          <p:cNvSpPr>
            <a:spLocks noGrp="1"/>
          </p:cNvSpPr>
          <p:nvPr>
            <p:ph type="title"/>
          </p:nvPr>
        </p:nvSpPr>
        <p:spPr>
          <a:xfrm>
            <a:off x="1143000" y="274638"/>
            <a:ext cx="6781800" cy="563562"/>
          </a:xfrm>
        </p:spPr>
        <p:txBody>
          <a:bodyPr/>
          <a:lstStyle/>
          <a:p>
            <a:pPr algn="ctr">
              <a:defRPr/>
            </a:pPr>
            <a:r>
              <a:rPr lang="en-US" b="1" dirty="0">
                <a:solidFill>
                  <a:srgbClr val="C00000"/>
                </a:solidFill>
              </a:rPr>
              <a:t>Fiber Optics</a:t>
            </a:r>
            <a:endParaRPr lang="en-IN" b="1" dirty="0">
              <a:solidFill>
                <a:srgbClr val="C00000"/>
              </a:solidFill>
            </a:endParaRPr>
          </a:p>
        </p:txBody>
      </p:sp>
      <p:sp>
        <p:nvSpPr>
          <p:cNvPr id="15363" name="Content Placeholder 2">
            <a:extLst>
              <a:ext uri="{FF2B5EF4-FFF2-40B4-BE49-F238E27FC236}">
                <a16:creationId xmlns="" xmlns:a16="http://schemas.microsoft.com/office/drawing/2014/main" id="{6FF99188-5B3A-404E-BB77-A72F517B11F0}"/>
              </a:ext>
            </a:extLst>
          </p:cNvPr>
          <p:cNvSpPr>
            <a:spLocks noGrp="1"/>
          </p:cNvSpPr>
          <p:nvPr>
            <p:ph sz="quarter" idx="1"/>
          </p:nvPr>
        </p:nvSpPr>
        <p:spPr>
          <a:xfrm>
            <a:off x="457200" y="990600"/>
            <a:ext cx="8077200" cy="5483225"/>
          </a:xfrm>
        </p:spPr>
        <p:txBody>
          <a:bodyPr/>
          <a:lstStyle/>
          <a:p>
            <a:pPr algn="just"/>
            <a:r>
              <a:rPr lang="en-US" altLang="en-US" sz="2600" b="1">
                <a:solidFill>
                  <a:srgbClr val="0000CC"/>
                </a:solidFill>
                <a:latin typeface="Times New Roman" panose="02020603050405020304" pitchFamily="18" charset="0"/>
              </a:rPr>
              <a:t>The development of lasers and optical fiber has brought about a revolution in the field of communication systems. Experiments on the propagation of information – carrying light waves through an open atmosphere were conducted. The atmospheric conditions like rain, fog etc affected the efficiency of communication through light waves. </a:t>
            </a:r>
          </a:p>
          <a:p>
            <a:pPr algn="just"/>
            <a:endParaRPr lang="en-US" altLang="en-US" sz="2600" b="1">
              <a:solidFill>
                <a:srgbClr val="0000CC"/>
              </a:solidFill>
              <a:latin typeface="Times New Roman" panose="02020603050405020304" pitchFamily="18" charset="0"/>
            </a:endParaRPr>
          </a:p>
          <a:p>
            <a:pPr algn="just"/>
            <a:r>
              <a:rPr lang="en-US" altLang="en-US" sz="2600" b="1">
                <a:solidFill>
                  <a:srgbClr val="0000CC"/>
                </a:solidFill>
                <a:latin typeface="Times New Roman" panose="02020603050405020304" pitchFamily="18" charset="0"/>
              </a:rPr>
              <a:t>To have efficient communication systems, the information carried by light waves should need a guiding medium through which it can be transmitted safely. </a:t>
            </a:r>
          </a:p>
          <a:p>
            <a:pPr algn="just"/>
            <a:endParaRPr lang="en-US" altLang="en-US" sz="2600" b="1">
              <a:solidFill>
                <a:srgbClr val="0000CC"/>
              </a:solidFill>
              <a:latin typeface="Times New Roman" panose="02020603050405020304" pitchFamily="18" charset="0"/>
            </a:endParaRPr>
          </a:p>
          <a:p>
            <a:pPr algn="just"/>
            <a:endParaRPr lang="en-US" altLang="en-US" b="1">
              <a:solidFill>
                <a:srgbClr val="0000CC"/>
              </a:solidFill>
              <a:latin typeface="Times New Roman" panose="02020603050405020304" pitchFamily="18"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Content Placeholder 2">
            <a:extLst>
              <a:ext uri="{FF2B5EF4-FFF2-40B4-BE49-F238E27FC236}">
                <a16:creationId xmlns="" xmlns:a16="http://schemas.microsoft.com/office/drawing/2014/main" id="{F740192F-43BA-46F9-8DF5-98F70BA541DE}"/>
              </a:ext>
            </a:extLst>
          </p:cNvPr>
          <p:cNvSpPr>
            <a:spLocks noGrp="1"/>
          </p:cNvSpPr>
          <p:nvPr>
            <p:ph sz="quarter" idx="1"/>
          </p:nvPr>
        </p:nvSpPr>
        <p:spPr>
          <a:xfrm>
            <a:off x="457200" y="533400"/>
            <a:ext cx="7467600" cy="5940425"/>
          </a:xfrm>
        </p:spPr>
        <p:txBody>
          <a:bodyPr/>
          <a:lstStyle/>
          <a:p>
            <a:pPr marL="0" indent="0">
              <a:buFont typeface="Wingdings" panose="05000000000000000000" pitchFamily="2" charset="2"/>
              <a:buNone/>
            </a:pPr>
            <a:r>
              <a:rPr lang="en-US" altLang="en-US"/>
              <a:t>Optical Fiber</a:t>
            </a:r>
            <a:endParaRPr lang="en-IN" altLang="en-US"/>
          </a:p>
        </p:txBody>
      </p:sp>
      <p:pic>
        <p:nvPicPr>
          <p:cNvPr id="41988" name="Content Placeholder 4" descr="1.JPG">
            <a:extLst>
              <a:ext uri="{FF2B5EF4-FFF2-40B4-BE49-F238E27FC236}">
                <a16:creationId xmlns="" xmlns:a16="http://schemas.microsoft.com/office/drawing/2014/main" id="{E01403E3-DFD2-4070-9D28-787B4E36EB9C}"/>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09600" y="1447800"/>
            <a:ext cx="7446963" cy="44196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32D4ED2-DF69-4EC5-98DC-F6E6957F7393}"/>
              </a:ext>
            </a:extLst>
          </p:cNvPr>
          <p:cNvSpPr>
            <a:spLocks noGrp="1"/>
          </p:cNvSpPr>
          <p:nvPr>
            <p:ph type="title"/>
          </p:nvPr>
        </p:nvSpPr>
        <p:spPr>
          <a:xfrm>
            <a:off x="457200" y="274638"/>
            <a:ext cx="7467600" cy="563562"/>
          </a:xfrm>
        </p:spPr>
        <p:txBody>
          <a:bodyPr/>
          <a:lstStyle/>
          <a:p>
            <a:pPr algn="ctr">
              <a:defRPr/>
            </a:pPr>
            <a:r>
              <a:rPr lang="en-US" b="1" dirty="0">
                <a:solidFill>
                  <a:srgbClr val="FF0000"/>
                </a:solidFill>
              </a:rPr>
              <a:t>Types of optical fibers</a:t>
            </a:r>
            <a:endParaRPr lang="en-IN" b="1" dirty="0">
              <a:solidFill>
                <a:srgbClr val="FF0000"/>
              </a:solidFill>
            </a:endParaRPr>
          </a:p>
        </p:txBody>
      </p:sp>
      <p:sp>
        <p:nvSpPr>
          <p:cNvPr id="43011" name="Content Placeholder 2">
            <a:extLst>
              <a:ext uri="{FF2B5EF4-FFF2-40B4-BE49-F238E27FC236}">
                <a16:creationId xmlns="" xmlns:a16="http://schemas.microsoft.com/office/drawing/2014/main" id="{B0CC76AE-1759-4DC1-B368-DFC682126402}"/>
              </a:ext>
            </a:extLst>
          </p:cNvPr>
          <p:cNvSpPr>
            <a:spLocks noGrp="1"/>
          </p:cNvSpPr>
          <p:nvPr>
            <p:ph sz="quarter" idx="1"/>
          </p:nvPr>
        </p:nvSpPr>
        <p:spPr>
          <a:xfrm>
            <a:off x="457200" y="990600"/>
            <a:ext cx="7467600" cy="5483225"/>
          </a:xfrm>
        </p:spPr>
        <p:txBody>
          <a:bodyPr/>
          <a:lstStyle/>
          <a:p>
            <a:pPr marL="0" indent="0">
              <a:buFont typeface="Wingdings" panose="05000000000000000000" pitchFamily="2" charset="2"/>
              <a:buNone/>
            </a:pPr>
            <a:r>
              <a:rPr lang="en-US" altLang="en-US" sz="2800">
                <a:solidFill>
                  <a:srgbClr val="000000"/>
                </a:solidFill>
                <a:latin typeface="Times New Roman" panose="02020603050405020304" pitchFamily="18" charset="0"/>
              </a:rPr>
              <a:t>Optical fibers are classified into three major categories </a:t>
            </a:r>
          </a:p>
          <a:p>
            <a:pPr marL="0" indent="0">
              <a:buFont typeface="Wingdings" panose="05000000000000000000" pitchFamily="2" charset="2"/>
              <a:buNone/>
            </a:pPr>
            <a:r>
              <a:rPr lang="en-US" altLang="en-US" sz="2800">
                <a:solidFill>
                  <a:srgbClr val="000000"/>
                </a:solidFill>
                <a:latin typeface="Times New Roman" panose="02020603050405020304" pitchFamily="18" charset="0"/>
              </a:rPr>
              <a:t>i. The type of material used </a:t>
            </a:r>
          </a:p>
          <a:p>
            <a:pPr marL="0" indent="0">
              <a:buFont typeface="Wingdings" panose="05000000000000000000" pitchFamily="2" charset="2"/>
              <a:buNone/>
            </a:pPr>
            <a:r>
              <a:rPr lang="en-US" altLang="en-US" sz="2800">
                <a:solidFill>
                  <a:srgbClr val="000000"/>
                </a:solidFill>
                <a:latin typeface="Times New Roman" panose="02020603050405020304" pitchFamily="18" charset="0"/>
              </a:rPr>
              <a:t>ii. The number of modes </a:t>
            </a:r>
          </a:p>
          <a:p>
            <a:pPr marL="0" indent="0">
              <a:buFont typeface="Wingdings" panose="05000000000000000000" pitchFamily="2" charset="2"/>
              <a:buNone/>
            </a:pPr>
            <a:r>
              <a:rPr lang="en-US" altLang="en-US" sz="2800">
                <a:solidFill>
                  <a:srgbClr val="000000"/>
                </a:solidFill>
                <a:latin typeface="Times New Roman" panose="02020603050405020304" pitchFamily="18" charset="0"/>
              </a:rPr>
              <a:t>iii. The refractive index profile </a:t>
            </a:r>
          </a:p>
          <a:p>
            <a:pPr marL="0" indent="0">
              <a:buFont typeface="Wingdings" panose="05000000000000000000" pitchFamily="2" charset="2"/>
              <a:buNone/>
            </a:pPr>
            <a:endParaRPr lang="en-IN" alt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B1F9D27-2667-475F-AE46-DC576E2D66DB}"/>
              </a:ext>
            </a:extLst>
          </p:cNvPr>
          <p:cNvSpPr>
            <a:spLocks noGrp="1"/>
          </p:cNvSpPr>
          <p:nvPr>
            <p:ph type="title"/>
          </p:nvPr>
        </p:nvSpPr>
        <p:spPr>
          <a:xfrm>
            <a:off x="457200" y="274638"/>
            <a:ext cx="7467600" cy="563562"/>
          </a:xfrm>
        </p:spPr>
        <p:txBody>
          <a:bodyPr/>
          <a:lstStyle/>
          <a:p>
            <a:pPr algn="ctr">
              <a:defRPr/>
            </a:pPr>
            <a:r>
              <a:rPr lang="en-US" b="1" dirty="0">
                <a:solidFill>
                  <a:srgbClr val="FF0000"/>
                </a:solidFill>
              </a:rPr>
              <a:t>Types of optical fibers</a:t>
            </a:r>
            <a:endParaRPr lang="en-IN" b="1" dirty="0">
              <a:solidFill>
                <a:srgbClr val="FF0000"/>
              </a:solidFill>
            </a:endParaRPr>
          </a:p>
        </p:txBody>
      </p:sp>
      <p:pic>
        <p:nvPicPr>
          <p:cNvPr id="44036" name="Picture 4">
            <a:extLst>
              <a:ext uri="{FF2B5EF4-FFF2-40B4-BE49-F238E27FC236}">
                <a16:creationId xmlns="" xmlns:a16="http://schemas.microsoft.com/office/drawing/2014/main" id="{65E70BFC-C42C-4D27-83ED-FBA50708C3C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1150" y="1066800"/>
            <a:ext cx="7885113" cy="540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316B4B7C-3AC5-41DB-934E-39360EA1960E}"/>
              </a:ext>
            </a:extLst>
          </p:cNvPr>
          <p:cNvSpPr>
            <a:spLocks noGrp="1"/>
          </p:cNvSpPr>
          <p:nvPr>
            <p:ph sz="quarter" idx="1"/>
          </p:nvPr>
        </p:nvSpPr>
        <p:spPr>
          <a:xfrm>
            <a:off x="457200" y="533400"/>
            <a:ext cx="7848600" cy="5940425"/>
          </a:xfrm>
        </p:spPr>
        <p:txBody>
          <a:bodyPr/>
          <a:lstStyle/>
          <a:p>
            <a:pPr>
              <a:defRPr/>
            </a:pPr>
            <a:r>
              <a:rPr lang="en-US" dirty="0">
                <a:solidFill>
                  <a:srgbClr val="FF0000"/>
                </a:solidFill>
                <a:latin typeface="Times New Roman" panose="02020603050405020304" pitchFamily="18" charset="0"/>
              </a:rPr>
              <a:t>Based on the type of the material used, they are classified into two types </a:t>
            </a:r>
          </a:p>
          <a:p>
            <a:pPr marL="0" indent="0">
              <a:buFont typeface="Wingdings" panose="05000000000000000000" pitchFamily="2" charset="2"/>
              <a:buNone/>
              <a:defRPr/>
            </a:pPr>
            <a:endParaRPr lang="en-IN" b="1" dirty="0">
              <a:solidFill>
                <a:srgbClr val="FF0000"/>
              </a:solidFill>
              <a:latin typeface="Times New Roman" panose="02020603050405020304" pitchFamily="18" charset="0"/>
            </a:endParaRPr>
          </a:p>
          <a:p>
            <a:pPr marL="0" indent="0">
              <a:buFont typeface="Wingdings" panose="05000000000000000000" pitchFamily="2" charset="2"/>
              <a:buNone/>
              <a:defRPr/>
            </a:pPr>
            <a:r>
              <a:rPr lang="en-IN" b="1" dirty="0">
                <a:solidFill>
                  <a:srgbClr val="FF0000"/>
                </a:solidFill>
                <a:latin typeface="Times New Roman" panose="02020603050405020304" pitchFamily="18" charset="0"/>
              </a:rPr>
              <a:t>1. Glass fiber: </a:t>
            </a:r>
            <a:endParaRPr lang="en-IN" dirty="0">
              <a:solidFill>
                <a:srgbClr val="FF0000"/>
              </a:solidFill>
              <a:latin typeface="Times New Roman" panose="02020603050405020304" pitchFamily="18" charset="0"/>
            </a:endParaRPr>
          </a:p>
          <a:p>
            <a:pPr marL="0" indent="0">
              <a:buFont typeface="Wingdings" panose="05000000000000000000" pitchFamily="2" charset="2"/>
              <a:buNone/>
              <a:defRPr/>
            </a:pPr>
            <a:r>
              <a:rPr lang="en-IN" dirty="0">
                <a:solidFill>
                  <a:srgbClr val="FF0000"/>
                </a:solidFill>
                <a:latin typeface="Times New Roman" panose="02020603050405020304" pitchFamily="18" charset="0"/>
              </a:rPr>
              <a:t>Example: </a:t>
            </a:r>
          </a:p>
          <a:p>
            <a:pPr>
              <a:defRPr/>
            </a:pPr>
            <a:r>
              <a:rPr lang="en-IN" dirty="0">
                <a:solidFill>
                  <a:srgbClr val="FF0000"/>
                </a:solidFill>
                <a:latin typeface="Times New Roman" panose="02020603050405020304" pitchFamily="18" charset="0"/>
              </a:rPr>
              <a:t>Core: SiO2 Cladding: SiO2 </a:t>
            </a:r>
          </a:p>
          <a:p>
            <a:pPr>
              <a:defRPr/>
            </a:pPr>
            <a:r>
              <a:rPr lang="en-IN" dirty="0">
                <a:solidFill>
                  <a:srgbClr val="FF0000"/>
                </a:solidFill>
                <a:latin typeface="Times New Roman" panose="02020603050405020304" pitchFamily="18" charset="0"/>
              </a:rPr>
              <a:t>Core: GeO2- SiO2 Cladding: SiO2 </a:t>
            </a:r>
          </a:p>
          <a:p>
            <a:pPr marL="0" indent="0">
              <a:buFont typeface="Wingdings" panose="05000000000000000000" pitchFamily="2" charset="2"/>
              <a:buNone/>
              <a:defRPr/>
            </a:pPr>
            <a:r>
              <a:rPr lang="en-IN" dirty="0">
                <a:solidFill>
                  <a:srgbClr val="FF0000"/>
                </a:solidFill>
                <a:latin typeface="Times New Roman" panose="02020603050405020304" pitchFamily="18" charset="0"/>
              </a:rPr>
              <a:t>2. </a:t>
            </a:r>
            <a:r>
              <a:rPr lang="en-IN" b="1" dirty="0">
                <a:solidFill>
                  <a:srgbClr val="FF0000"/>
                </a:solidFill>
                <a:latin typeface="Times New Roman" panose="02020603050405020304" pitchFamily="18" charset="0"/>
              </a:rPr>
              <a:t>Plastic fiber: </a:t>
            </a:r>
            <a:endParaRPr lang="en-IN" dirty="0">
              <a:solidFill>
                <a:srgbClr val="FF0000"/>
              </a:solidFill>
              <a:latin typeface="Times New Roman" panose="02020603050405020304" pitchFamily="18" charset="0"/>
            </a:endParaRPr>
          </a:p>
          <a:p>
            <a:pPr>
              <a:defRPr/>
            </a:pPr>
            <a:r>
              <a:rPr lang="en-IN" dirty="0">
                <a:solidFill>
                  <a:srgbClr val="FF0000"/>
                </a:solidFill>
                <a:latin typeface="Times New Roman" panose="02020603050405020304" pitchFamily="18" charset="0"/>
              </a:rPr>
              <a:t>Example: </a:t>
            </a:r>
          </a:p>
          <a:p>
            <a:pPr>
              <a:defRPr/>
            </a:pPr>
            <a:r>
              <a:rPr lang="en-US" dirty="0">
                <a:solidFill>
                  <a:srgbClr val="FF0000"/>
                </a:solidFill>
                <a:latin typeface="Times New Roman" panose="02020603050405020304" pitchFamily="18" charset="0"/>
              </a:rPr>
              <a:t>Core: polymethyl methacrylate : Cladding: Co- Polymer </a:t>
            </a:r>
          </a:p>
          <a:p>
            <a:pPr>
              <a:defRPr/>
            </a:pPr>
            <a:r>
              <a:rPr lang="en-US" dirty="0">
                <a:solidFill>
                  <a:srgbClr val="FF0000"/>
                </a:solidFill>
                <a:latin typeface="Times New Roman" panose="02020603050405020304" pitchFamily="18" charset="0"/>
              </a:rPr>
              <a:t>Core: Polystyrene : Cladding: Methyl methacrylate </a:t>
            </a:r>
            <a:endParaRPr lang="en-IN" dirty="0">
              <a:solidFill>
                <a:srgbClr val="FF0000"/>
              </a:solidFill>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16C1F19-D9B2-49DD-8364-C08C5849A152}"/>
              </a:ext>
            </a:extLst>
          </p:cNvPr>
          <p:cNvSpPr>
            <a:spLocks noGrp="1"/>
          </p:cNvSpPr>
          <p:nvPr>
            <p:ph type="title"/>
          </p:nvPr>
        </p:nvSpPr>
        <p:spPr>
          <a:xfrm>
            <a:off x="457200" y="274638"/>
            <a:ext cx="7467600" cy="334962"/>
          </a:xfrm>
        </p:spPr>
        <p:txBody>
          <a:bodyPr>
            <a:normAutofit fontScale="90000"/>
          </a:bodyPr>
          <a:lstStyle/>
          <a:p>
            <a:pPr algn="ctr">
              <a:defRPr/>
            </a:pPr>
            <a:r>
              <a:rPr lang="en-US" sz="2800" dirty="0">
                <a:solidFill>
                  <a:srgbClr val="FF0066"/>
                </a:solidFill>
              </a:rPr>
              <a:t>MODES of PROPAGATION</a:t>
            </a:r>
            <a:endParaRPr lang="en-IN" sz="2800" dirty="0">
              <a:solidFill>
                <a:srgbClr val="FF0066"/>
              </a:solidFill>
            </a:endParaRPr>
          </a:p>
        </p:txBody>
      </p:sp>
      <p:sp>
        <p:nvSpPr>
          <p:cNvPr id="3" name="Content Placeholder 2">
            <a:extLst>
              <a:ext uri="{FF2B5EF4-FFF2-40B4-BE49-F238E27FC236}">
                <a16:creationId xmlns="" xmlns:a16="http://schemas.microsoft.com/office/drawing/2014/main" id="{288CB4BC-8E78-4348-9915-5F8A239A25BF}"/>
              </a:ext>
            </a:extLst>
          </p:cNvPr>
          <p:cNvSpPr>
            <a:spLocks noGrp="1" noRot="1" noChangeAspect="1" noMove="1" noResize="1" noEditPoints="1" noAdjustHandles="1" noChangeArrowheads="1" noChangeShapeType="1" noTextEdit="1"/>
          </p:cNvSpPr>
          <p:nvPr>
            <p:ph sz="quarter" idx="1"/>
          </p:nvPr>
        </p:nvSpPr>
        <p:spPr>
          <a:xfrm>
            <a:off x="457200" y="609600"/>
            <a:ext cx="7950200" cy="5973762"/>
          </a:xfrm>
          <a:blipFill>
            <a:blip r:embed="rId2"/>
            <a:stretch>
              <a:fillRect l="-613" t="-510" r="-613"/>
            </a:stretch>
          </a:blipFill>
        </p:spPr>
        <p:txBody>
          <a:bodyPr/>
          <a:lstStyle/>
          <a:p>
            <a:pPr>
              <a:defRPr/>
            </a:pPr>
            <a:r>
              <a:rPr lang="en-IN">
                <a:noFill/>
              </a:rPr>
              <a:t> </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1B6C170-4B7D-4C11-BF29-51C93575505D}"/>
              </a:ext>
            </a:extLst>
          </p:cNvPr>
          <p:cNvSpPr>
            <a:spLocks noGrp="1"/>
          </p:cNvSpPr>
          <p:nvPr>
            <p:ph type="title"/>
          </p:nvPr>
        </p:nvSpPr>
        <p:spPr>
          <a:xfrm>
            <a:off x="457200" y="247650"/>
            <a:ext cx="7467600" cy="477838"/>
          </a:xfrm>
        </p:spPr>
        <p:txBody>
          <a:bodyPr/>
          <a:lstStyle/>
          <a:p>
            <a:pPr algn="ctr">
              <a:defRPr/>
            </a:pPr>
            <a:r>
              <a:rPr lang="en-US" sz="2400" b="1" dirty="0">
                <a:solidFill>
                  <a:srgbClr val="FF0000"/>
                </a:solidFill>
              </a:rPr>
              <a:t>Single mode &amp; Multimode optical fibers</a:t>
            </a:r>
            <a:endParaRPr lang="en-IN" sz="2400" b="1" dirty="0">
              <a:solidFill>
                <a:srgbClr val="FF0000"/>
              </a:solidFill>
            </a:endParaRPr>
          </a:p>
        </p:txBody>
      </p:sp>
      <p:pic>
        <p:nvPicPr>
          <p:cNvPr id="47108" name="Picture 2" descr="Difference between single mode fiber and multi mode fiber | Home">
            <a:extLst>
              <a:ext uri="{FF2B5EF4-FFF2-40B4-BE49-F238E27FC236}">
                <a16:creationId xmlns="" xmlns:a16="http://schemas.microsoft.com/office/drawing/2014/main" id="{03212867-6721-4125-951C-E2B7B05694A4}"/>
              </a:ext>
            </a:extLst>
          </p:cNvPr>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a:xfrm>
            <a:off x="911225" y="709613"/>
            <a:ext cx="7004050" cy="3733800"/>
          </a:xfrm>
          <a:noFill/>
        </p:spPr>
      </p:pic>
      <p:pic>
        <p:nvPicPr>
          <p:cNvPr id="47109" name="Picture 5">
            <a:extLst>
              <a:ext uri="{FF2B5EF4-FFF2-40B4-BE49-F238E27FC236}">
                <a16:creationId xmlns="" xmlns:a16="http://schemas.microsoft.com/office/drawing/2014/main" id="{6AEB2786-0006-4FE0-B54E-9BF698F0678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28750" y="4321175"/>
            <a:ext cx="6419850" cy="2384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8130" name="Content Placeholder 4">
            <a:extLst>
              <a:ext uri="{FF2B5EF4-FFF2-40B4-BE49-F238E27FC236}">
                <a16:creationId xmlns="" xmlns:a16="http://schemas.microsoft.com/office/drawing/2014/main" id="{4AEA7172-AFAE-4A4F-9DD2-EC131D3037F3}"/>
              </a:ext>
            </a:extLst>
          </p:cNvPr>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a:xfrm>
            <a:off x="503238" y="838200"/>
            <a:ext cx="7910512" cy="5181600"/>
          </a:xfrm>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A13E3DD-8493-4C03-970B-5D31422CDBF6}"/>
              </a:ext>
            </a:extLst>
          </p:cNvPr>
          <p:cNvSpPr>
            <a:spLocks noGrp="1"/>
          </p:cNvSpPr>
          <p:nvPr>
            <p:ph type="title"/>
          </p:nvPr>
        </p:nvSpPr>
        <p:spPr>
          <a:xfrm>
            <a:off x="457200" y="274638"/>
            <a:ext cx="7467600" cy="563562"/>
          </a:xfrm>
        </p:spPr>
        <p:txBody>
          <a:bodyPr/>
          <a:lstStyle/>
          <a:p>
            <a:pPr algn="ctr">
              <a:defRPr/>
            </a:pPr>
            <a:r>
              <a:rPr lang="en-US" b="1" dirty="0">
                <a:solidFill>
                  <a:srgbClr val="FF0000"/>
                </a:solidFill>
              </a:rPr>
              <a:t>Single  mode optical fiber [SMF]</a:t>
            </a:r>
            <a:endParaRPr lang="en-IN" b="1" dirty="0">
              <a:solidFill>
                <a:srgbClr val="FF0000"/>
              </a:solidFill>
            </a:endParaRPr>
          </a:p>
        </p:txBody>
      </p:sp>
      <p:sp>
        <p:nvSpPr>
          <p:cNvPr id="39939" name="Content Placeholder 2">
            <a:extLst>
              <a:ext uri="{FF2B5EF4-FFF2-40B4-BE49-F238E27FC236}">
                <a16:creationId xmlns="" xmlns:a16="http://schemas.microsoft.com/office/drawing/2014/main" id="{3BE0738F-2F03-4453-957F-9DC88517009E}"/>
              </a:ext>
            </a:extLst>
          </p:cNvPr>
          <p:cNvSpPr>
            <a:spLocks noGrp="1"/>
          </p:cNvSpPr>
          <p:nvPr>
            <p:ph sz="quarter" idx="1"/>
          </p:nvPr>
        </p:nvSpPr>
        <p:spPr>
          <a:xfrm>
            <a:off x="457200" y="838200"/>
            <a:ext cx="7950200" cy="5635625"/>
          </a:xfrm>
        </p:spPr>
        <p:txBody>
          <a:bodyPr/>
          <a:lstStyle/>
          <a:p>
            <a:pPr algn="just">
              <a:defRPr/>
            </a:pPr>
            <a:r>
              <a:rPr lang="en-US" altLang="en-US" sz="2000" b="1" dirty="0">
                <a:solidFill>
                  <a:srgbClr val="0000CC"/>
                </a:solidFill>
                <a:latin typeface="Arial" panose="020B0604020202020204" pitchFamily="34" charset="0"/>
              </a:rPr>
              <a:t>As its name suggests, in single-mode fiber, only one mode can propagate through the fiber. In this, the diameter of the small core is 5um to 10 micrometer, and the diameter of cladding is 70um. Also, the difference between the refractive indexes of core and cladding is minimal. There is no dispersion of light in the single-mode fiber. there is no degradation of the signal when the light is traveling through the fiber.</a:t>
            </a:r>
          </a:p>
          <a:p>
            <a:pPr marL="0" indent="0" algn="just">
              <a:buFont typeface="Wingdings" panose="05000000000000000000" pitchFamily="2" charset="2"/>
              <a:buNone/>
              <a:defRPr/>
            </a:pPr>
            <a:r>
              <a:rPr lang="en-IN" altLang="en-US" sz="2000" b="1" dirty="0">
                <a:solidFill>
                  <a:srgbClr val="C00000"/>
                </a:solidFill>
              </a:rPr>
              <a:t>Structure of SMF</a:t>
            </a:r>
            <a:endParaRPr lang="en-IN" altLang="en-US" sz="1800" dirty="0">
              <a:latin typeface="Times New Roman" panose="02020603050405020304" pitchFamily="18" charset="0"/>
            </a:endParaRPr>
          </a:p>
          <a:p>
            <a:pPr marL="0" indent="0">
              <a:buFont typeface="Wingdings" panose="05000000000000000000" pitchFamily="2" charset="2"/>
              <a:buNone/>
              <a:defRPr/>
            </a:pPr>
            <a:r>
              <a:rPr lang="en-IN" altLang="en-US" sz="1800" dirty="0">
                <a:solidFill>
                  <a:srgbClr val="000000"/>
                </a:solidFill>
                <a:latin typeface="Times New Roman" panose="02020603050405020304" pitchFamily="18" charset="0"/>
              </a:rPr>
              <a:t>Core diameter 		: 	5-10</a:t>
            </a:r>
            <a:r>
              <a:rPr lang="el-GR" altLang="en-US" sz="1800" dirty="0">
                <a:solidFill>
                  <a:srgbClr val="000000"/>
                </a:solidFill>
                <a:latin typeface="Times New Roman" panose="02020603050405020304" pitchFamily="18" charset="0"/>
              </a:rPr>
              <a:t>μ</a:t>
            </a:r>
            <a:r>
              <a:rPr lang="en-IN" altLang="en-US" sz="1800" dirty="0">
                <a:solidFill>
                  <a:srgbClr val="000000"/>
                </a:solidFill>
                <a:latin typeface="Times New Roman" panose="02020603050405020304" pitchFamily="18" charset="0"/>
              </a:rPr>
              <a:t>m 	</a:t>
            </a:r>
          </a:p>
          <a:p>
            <a:pPr marL="0" indent="0">
              <a:buFont typeface="Wingdings" panose="05000000000000000000" pitchFamily="2" charset="2"/>
              <a:buNone/>
              <a:defRPr/>
            </a:pPr>
            <a:r>
              <a:rPr lang="en-US" altLang="en-US" sz="1800" dirty="0">
                <a:solidFill>
                  <a:srgbClr val="000000"/>
                </a:solidFill>
                <a:latin typeface="Times New Roman" panose="02020603050405020304" pitchFamily="18" charset="0"/>
              </a:rPr>
              <a:t>Cladding diameter 		: 	Generally around 125μm 	</a:t>
            </a:r>
          </a:p>
          <a:p>
            <a:pPr marL="0" indent="0">
              <a:buFont typeface="Wingdings" panose="05000000000000000000" pitchFamily="2" charset="2"/>
              <a:buNone/>
              <a:defRPr/>
            </a:pPr>
            <a:r>
              <a:rPr lang="en-US" altLang="en-US" sz="1800" dirty="0">
                <a:solidFill>
                  <a:srgbClr val="000000"/>
                </a:solidFill>
                <a:latin typeface="Times New Roman" panose="02020603050405020304" pitchFamily="18" charset="0"/>
              </a:rPr>
              <a:t>Protective layer 		: 	250 to 1000μm 	</a:t>
            </a:r>
          </a:p>
          <a:p>
            <a:pPr marL="0" indent="0">
              <a:buFont typeface="Wingdings" panose="05000000000000000000" pitchFamily="2" charset="2"/>
              <a:buNone/>
              <a:defRPr/>
            </a:pPr>
            <a:r>
              <a:rPr lang="en-US" altLang="en-US" sz="1800" dirty="0">
                <a:solidFill>
                  <a:srgbClr val="000000"/>
                </a:solidFill>
                <a:latin typeface="Times New Roman" panose="02020603050405020304" pitchFamily="18" charset="0"/>
              </a:rPr>
              <a:t>Numerical aperture 	: 	0.08 to 0.10 	</a:t>
            </a:r>
          </a:p>
          <a:p>
            <a:pPr marL="0" indent="0">
              <a:buFont typeface="Wingdings" panose="05000000000000000000" pitchFamily="2" charset="2"/>
              <a:buNone/>
              <a:defRPr/>
            </a:pPr>
            <a:r>
              <a:rPr lang="en-US" altLang="en-US" sz="1800" dirty="0">
                <a:solidFill>
                  <a:srgbClr val="000000"/>
                </a:solidFill>
                <a:latin typeface="Times New Roman" panose="02020603050405020304" pitchFamily="18" charset="0"/>
              </a:rPr>
              <a:t>Band width 		: 	More than 50MHz km. 	</a:t>
            </a:r>
          </a:p>
          <a:p>
            <a:pPr algn="just">
              <a:defRPr/>
            </a:pPr>
            <a:endParaRPr lang="en-IN" altLang="en-US" sz="2000" b="1" dirty="0">
              <a:solidFill>
                <a:srgbClr val="C00000"/>
              </a:solidFill>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AC3A8AD-2707-487B-946F-2BD3E033C74E}"/>
              </a:ext>
            </a:extLst>
          </p:cNvPr>
          <p:cNvSpPr>
            <a:spLocks noGrp="1"/>
          </p:cNvSpPr>
          <p:nvPr>
            <p:ph type="title"/>
          </p:nvPr>
        </p:nvSpPr>
        <p:spPr>
          <a:xfrm>
            <a:off x="457200" y="274638"/>
            <a:ext cx="7467600" cy="563562"/>
          </a:xfrm>
        </p:spPr>
        <p:txBody>
          <a:bodyPr/>
          <a:lstStyle/>
          <a:p>
            <a:pPr algn="ctr">
              <a:defRPr/>
            </a:pPr>
            <a:r>
              <a:rPr lang="en-US" b="1" dirty="0">
                <a:solidFill>
                  <a:srgbClr val="FF0000"/>
                </a:solidFill>
              </a:rPr>
              <a:t>Single  mode optical fiber [SMF]</a:t>
            </a:r>
            <a:endParaRPr lang="en-IN" b="1" dirty="0">
              <a:solidFill>
                <a:srgbClr val="FF0000"/>
              </a:solidFill>
            </a:endParaRPr>
          </a:p>
        </p:txBody>
      </p:sp>
      <p:sp>
        <p:nvSpPr>
          <p:cNvPr id="39939" name="Content Placeholder 2">
            <a:extLst>
              <a:ext uri="{FF2B5EF4-FFF2-40B4-BE49-F238E27FC236}">
                <a16:creationId xmlns="" xmlns:a16="http://schemas.microsoft.com/office/drawing/2014/main" id="{622E850C-61BC-4DB2-8CA4-7DAB510F3759}"/>
              </a:ext>
            </a:extLst>
          </p:cNvPr>
          <p:cNvSpPr>
            <a:spLocks noGrp="1"/>
          </p:cNvSpPr>
          <p:nvPr>
            <p:ph sz="quarter" idx="1"/>
          </p:nvPr>
        </p:nvSpPr>
        <p:spPr>
          <a:xfrm>
            <a:off x="457200" y="838200"/>
            <a:ext cx="7950200" cy="5635625"/>
          </a:xfrm>
        </p:spPr>
        <p:txBody>
          <a:bodyPr/>
          <a:lstStyle/>
          <a:p>
            <a:pPr marL="0" indent="0" algn="just">
              <a:buFont typeface="Wingdings" panose="05000000000000000000" pitchFamily="2" charset="2"/>
              <a:buNone/>
              <a:defRPr/>
            </a:pPr>
            <a:endParaRPr lang="en-US" altLang="en-US" sz="2000" b="1" dirty="0">
              <a:solidFill>
                <a:srgbClr val="0000CC"/>
              </a:solidFill>
              <a:latin typeface="Arial" panose="020B0604020202020204" pitchFamily="34" charset="0"/>
            </a:endParaRPr>
          </a:p>
          <a:p>
            <a:pPr marL="0" indent="0" algn="just">
              <a:buFont typeface="Wingdings" panose="05000000000000000000" pitchFamily="2" charset="2"/>
              <a:buNone/>
              <a:defRPr/>
            </a:pPr>
            <a:r>
              <a:rPr lang="en-IN" altLang="en-US" b="1" dirty="0">
                <a:solidFill>
                  <a:srgbClr val="C00000"/>
                </a:solidFill>
              </a:rPr>
              <a:t>Structure of SMF</a:t>
            </a:r>
            <a:endParaRPr lang="en-IN" altLang="en-US" dirty="0">
              <a:latin typeface="Times New Roman" panose="02020603050405020304" pitchFamily="18" charset="0"/>
            </a:endParaRPr>
          </a:p>
          <a:p>
            <a:pPr marL="0" indent="0">
              <a:buFont typeface="Wingdings" panose="05000000000000000000" pitchFamily="2" charset="2"/>
              <a:buNone/>
              <a:defRPr/>
            </a:pPr>
            <a:r>
              <a:rPr lang="en-IN" altLang="en-US" dirty="0">
                <a:solidFill>
                  <a:srgbClr val="000000"/>
                </a:solidFill>
                <a:latin typeface="Times New Roman" panose="02020603050405020304" pitchFamily="18" charset="0"/>
              </a:rPr>
              <a:t>Core diameter 		: 	5-10</a:t>
            </a:r>
            <a:r>
              <a:rPr lang="el-GR" altLang="en-US" dirty="0">
                <a:solidFill>
                  <a:srgbClr val="000000"/>
                </a:solidFill>
                <a:latin typeface="Times New Roman" panose="02020603050405020304" pitchFamily="18" charset="0"/>
              </a:rPr>
              <a:t>μ</a:t>
            </a:r>
            <a:r>
              <a:rPr lang="en-IN" altLang="en-US" dirty="0">
                <a:solidFill>
                  <a:srgbClr val="000000"/>
                </a:solidFill>
                <a:latin typeface="Times New Roman" panose="02020603050405020304" pitchFamily="18" charset="0"/>
              </a:rPr>
              <a:t>m 	</a:t>
            </a:r>
          </a:p>
          <a:p>
            <a:pPr marL="0" indent="0">
              <a:buFont typeface="Wingdings" panose="05000000000000000000" pitchFamily="2" charset="2"/>
              <a:buNone/>
              <a:defRPr/>
            </a:pPr>
            <a:r>
              <a:rPr lang="en-US" altLang="en-US" dirty="0">
                <a:solidFill>
                  <a:srgbClr val="000000"/>
                </a:solidFill>
                <a:latin typeface="Times New Roman" panose="02020603050405020304" pitchFamily="18" charset="0"/>
              </a:rPr>
              <a:t>Cladding diameter 		: 	Generally around 125μm 	</a:t>
            </a:r>
          </a:p>
          <a:p>
            <a:pPr marL="0" indent="0">
              <a:buFont typeface="Wingdings" panose="05000000000000000000" pitchFamily="2" charset="2"/>
              <a:buNone/>
              <a:defRPr/>
            </a:pPr>
            <a:r>
              <a:rPr lang="en-US" altLang="en-US" dirty="0">
                <a:solidFill>
                  <a:srgbClr val="000000"/>
                </a:solidFill>
                <a:latin typeface="Times New Roman" panose="02020603050405020304" pitchFamily="18" charset="0"/>
              </a:rPr>
              <a:t>Protective layer 		: 	250 to 1000μm 	</a:t>
            </a:r>
          </a:p>
          <a:p>
            <a:pPr marL="0" indent="0">
              <a:buFont typeface="Wingdings" panose="05000000000000000000" pitchFamily="2" charset="2"/>
              <a:buNone/>
              <a:defRPr/>
            </a:pPr>
            <a:r>
              <a:rPr lang="en-US" altLang="en-US" dirty="0">
                <a:solidFill>
                  <a:srgbClr val="000000"/>
                </a:solidFill>
                <a:latin typeface="Times New Roman" panose="02020603050405020304" pitchFamily="18" charset="0"/>
              </a:rPr>
              <a:t>Numerical aperture 	: 	0.08 to 0.10 	</a:t>
            </a:r>
          </a:p>
          <a:p>
            <a:pPr marL="0" indent="0">
              <a:buFont typeface="Wingdings" panose="05000000000000000000" pitchFamily="2" charset="2"/>
              <a:buNone/>
              <a:defRPr/>
            </a:pPr>
            <a:r>
              <a:rPr lang="en-US" altLang="en-US" dirty="0">
                <a:solidFill>
                  <a:srgbClr val="000000"/>
                </a:solidFill>
                <a:latin typeface="Times New Roman" panose="02020603050405020304" pitchFamily="18" charset="0"/>
              </a:rPr>
              <a:t>Band width 		: 	More than 50MHz km. 	</a:t>
            </a:r>
          </a:p>
          <a:p>
            <a:pPr algn="just">
              <a:defRPr/>
            </a:pPr>
            <a:endParaRPr lang="en-IN" altLang="en-US" sz="2000" b="1" dirty="0">
              <a:solidFill>
                <a:srgbClr val="C00000"/>
              </a:solidFill>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18D7CC4-82CC-4BA5-BB10-1570AFDAE2EE}"/>
              </a:ext>
            </a:extLst>
          </p:cNvPr>
          <p:cNvSpPr>
            <a:spLocks noGrp="1"/>
          </p:cNvSpPr>
          <p:nvPr>
            <p:ph type="title"/>
          </p:nvPr>
        </p:nvSpPr>
        <p:spPr>
          <a:xfrm>
            <a:off x="457200" y="427038"/>
            <a:ext cx="7467600" cy="487362"/>
          </a:xfrm>
        </p:spPr>
        <p:txBody>
          <a:bodyPr/>
          <a:lstStyle/>
          <a:p>
            <a:pPr algn="ctr">
              <a:defRPr/>
            </a:pPr>
            <a:r>
              <a:rPr lang="en-US" sz="2400" b="1" dirty="0">
                <a:solidFill>
                  <a:srgbClr val="C00000"/>
                </a:solidFill>
              </a:rPr>
              <a:t>Characteristics &amp; applications of SMF</a:t>
            </a:r>
            <a:endParaRPr lang="en-IN" sz="2400" b="1" dirty="0">
              <a:solidFill>
                <a:srgbClr val="C00000"/>
              </a:solidFill>
            </a:endParaRPr>
          </a:p>
        </p:txBody>
      </p:sp>
      <p:sp>
        <p:nvSpPr>
          <p:cNvPr id="3" name="Content Placeholder 2">
            <a:extLst>
              <a:ext uri="{FF2B5EF4-FFF2-40B4-BE49-F238E27FC236}">
                <a16:creationId xmlns="" xmlns:a16="http://schemas.microsoft.com/office/drawing/2014/main" id="{0802387F-62B5-4410-BECC-895AEC11B2DA}"/>
              </a:ext>
            </a:extLst>
          </p:cNvPr>
          <p:cNvSpPr>
            <a:spLocks noGrp="1"/>
          </p:cNvSpPr>
          <p:nvPr>
            <p:ph sz="quarter" idx="1"/>
          </p:nvPr>
        </p:nvSpPr>
        <p:spPr>
          <a:xfrm>
            <a:off x="457200" y="914400"/>
            <a:ext cx="7848600" cy="5486400"/>
          </a:xfrm>
        </p:spPr>
        <p:txBody>
          <a:bodyPr/>
          <a:lstStyle/>
          <a:p>
            <a:pPr algn="just">
              <a:defRPr/>
            </a:pPr>
            <a:r>
              <a:rPr lang="en-US" sz="2500" b="1" dirty="0">
                <a:latin typeface="arial" panose="020B0604020202020204" pitchFamily="34" charset="0"/>
              </a:rPr>
              <a:t>The diameter of glass core in single mode fiber is very small ranging from 8 to 10 microns.</a:t>
            </a:r>
          </a:p>
          <a:p>
            <a:pPr algn="just">
              <a:defRPr/>
            </a:pPr>
            <a:r>
              <a:rPr lang="en-US" sz="2500" b="1" dirty="0">
                <a:latin typeface="arial" panose="020B0604020202020204" pitchFamily="34" charset="0"/>
              </a:rPr>
              <a:t>• In this mode, light can propagate only in a straight line, without bouncing.</a:t>
            </a:r>
          </a:p>
          <a:p>
            <a:pPr algn="just">
              <a:defRPr/>
            </a:pPr>
            <a:r>
              <a:rPr lang="en-US" sz="2500" b="1" dirty="0">
                <a:latin typeface="arial" panose="020B0604020202020204" pitchFamily="34" charset="0"/>
              </a:rPr>
              <a:t>• Fiber glass has lower density (index of refraction) that creates a critical angle close enough to 90° such that the beam propagates in a straight line.</a:t>
            </a:r>
          </a:p>
          <a:p>
            <a:pPr algn="just">
              <a:defRPr/>
            </a:pPr>
            <a:r>
              <a:rPr lang="en-US" sz="2500" b="1" dirty="0">
                <a:latin typeface="arial" panose="020B0604020202020204" pitchFamily="34" charset="0"/>
              </a:rPr>
              <a:t>• In this case, propagation of different beams is almost identical and delays are negligible. The beams arrive at destination together and can be recombined with little distortion to the signal.</a:t>
            </a:r>
          </a:p>
          <a:p>
            <a:pPr marL="0" indent="0" algn="just">
              <a:buFont typeface="Wingdings" panose="05000000000000000000" pitchFamily="2" charset="2"/>
              <a:buNone/>
              <a:defRPr/>
            </a:pPr>
            <a:endParaRPr lang="en-IN" sz="25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9BE0C3D-A4EE-4587-AFA2-E5C1C76E1615}"/>
              </a:ext>
            </a:extLst>
          </p:cNvPr>
          <p:cNvSpPr>
            <a:spLocks noGrp="1"/>
          </p:cNvSpPr>
          <p:nvPr>
            <p:ph type="title"/>
          </p:nvPr>
        </p:nvSpPr>
        <p:spPr>
          <a:xfrm>
            <a:off x="1143000" y="274638"/>
            <a:ext cx="6781800" cy="563562"/>
          </a:xfrm>
        </p:spPr>
        <p:txBody>
          <a:bodyPr/>
          <a:lstStyle/>
          <a:p>
            <a:pPr algn="ctr">
              <a:defRPr/>
            </a:pPr>
            <a:r>
              <a:rPr lang="en-US" b="1" dirty="0">
                <a:solidFill>
                  <a:srgbClr val="C00000"/>
                </a:solidFill>
              </a:rPr>
              <a:t>Fiber Optics</a:t>
            </a:r>
            <a:endParaRPr lang="en-IN" b="1" dirty="0">
              <a:solidFill>
                <a:srgbClr val="C00000"/>
              </a:solidFill>
            </a:endParaRPr>
          </a:p>
        </p:txBody>
      </p:sp>
      <p:sp>
        <p:nvSpPr>
          <p:cNvPr id="13315" name="Content Placeholder 2">
            <a:extLst>
              <a:ext uri="{FF2B5EF4-FFF2-40B4-BE49-F238E27FC236}">
                <a16:creationId xmlns="" xmlns:a16="http://schemas.microsoft.com/office/drawing/2014/main" id="{B2811B0D-4C0F-4114-9912-A51A6D99C9EB}"/>
              </a:ext>
            </a:extLst>
          </p:cNvPr>
          <p:cNvSpPr>
            <a:spLocks noGrp="1"/>
          </p:cNvSpPr>
          <p:nvPr>
            <p:ph sz="quarter" idx="1"/>
          </p:nvPr>
        </p:nvSpPr>
        <p:spPr>
          <a:xfrm>
            <a:off x="457200" y="990600"/>
            <a:ext cx="8077200" cy="5483225"/>
          </a:xfrm>
        </p:spPr>
        <p:txBody>
          <a:bodyPr/>
          <a:lstStyle/>
          <a:p>
            <a:pPr algn="just">
              <a:defRPr/>
            </a:pPr>
            <a:r>
              <a:rPr lang="en-US" altLang="en-US" sz="2600" b="1" dirty="0">
                <a:solidFill>
                  <a:srgbClr val="0000CC"/>
                </a:solidFill>
                <a:latin typeface="Times New Roman" panose="02020603050405020304" pitchFamily="18" charset="0"/>
              </a:rPr>
              <a:t>This guiding mechanism is optical fiber. The communication through optical fiber is known as light wave communication or optical communication</a:t>
            </a:r>
          </a:p>
          <a:p>
            <a:pPr marL="0" indent="0" algn="just">
              <a:buFont typeface="Wingdings" panose="05000000000000000000" pitchFamily="2" charset="2"/>
              <a:buNone/>
              <a:defRPr/>
            </a:pPr>
            <a:endParaRPr lang="en-US" altLang="en-US" sz="2600" b="1" dirty="0">
              <a:solidFill>
                <a:srgbClr val="0000CC"/>
              </a:solidFill>
              <a:latin typeface="Times New Roman" panose="02020603050405020304" pitchFamily="18" charset="0"/>
            </a:endParaRPr>
          </a:p>
          <a:p>
            <a:pPr algn="just">
              <a:defRPr/>
            </a:pPr>
            <a:r>
              <a:rPr lang="en-US" altLang="en-US" sz="2600" b="1" dirty="0">
                <a:solidFill>
                  <a:srgbClr val="0000CC"/>
                </a:solidFill>
                <a:latin typeface="Times New Roman" panose="02020603050405020304" pitchFamily="18" charset="0"/>
              </a:rPr>
              <a:t>A light beam acting as a carrier wave is capable of carrying more information than that of radio waves and microwaves due to its larger bandwidth.</a:t>
            </a:r>
          </a:p>
          <a:p>
            <a:pPr marL="0" indent="0" algn="just">
              <a:buFont typeface="Wingdings" panose="05000000000000000000" pitchFamily="2" charset="2"/>
              <a:buNone/>
              <a:defRPr/>
            </a:pPr>
            <a:endParaRPr lang="en-US" altLang="en-US" sz="2600" b="1" dirty="0">
              <a:solidFill>
                <a:srgbClr val="0000CC"/>
              </a:solidFill>
              <a:latin typeface="Times New Roman" panose="02020603050405020304" pitchFamily="18" charset="0"/>
            </a:endParaRPr>
          </a:p>
          <a:p>
            <a:pPr algn="just">
              <a:defRPr/>
            </a:pPr>
            <a:r>
              <a:rPr lang="en-US" altLang="en-US" sz="2600" b="1" dirty="0">
                <a:solidFill>
                  <a:srgbClr val="0000CC"/>
                </a:solidFill>
                <a:latin typeface="Times New Roman" panose="02020603050405020304" pitchFamily="18" charset="0"/>
              </a:rPr>
              <a:t>Currently in most part of the world, fiber optics is used to transmit voice, video and digital data signals using light waves from one place to other place</a:t>
            </a:r>
            <a:r>
              <a:rPr lang="en-US" altLang="en-US" sz="2600" dirty="0">
                <a:solidFill>
                  <a:srgbClr val="000000"/>
                </a:solidFill>
                <a:latin typeface="Times New Roman" panose="02020603050405020304" pitchFamily="18" charset="0"/>
              </a:rPr>
              <a:t>. </a:t>
            </a:r>
            <a:endParaRPr lang="en-IN" altLang="en-US" sz="2600"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0470508-01ED-4E6E-AED0-99D9466621CD}"/>
              </a:ext>
            </a:extLst>
          </p:cNvPr>
          <p:cNvSpPr>
            <a:spLocks noGrp="1"/>
          </p:cNvSpPr>
          <p:nvPr>
            <p:ph type="title"/>
          </p:nvPr>
        </p:nvSpPr>
        <p:spPr>
          <a:xfrm>
            <a:off x="457200" y="427038"/>
            <a:ext cx="7467600" cy="487362"/>
          </a:xfrm>
        </p:spPr>
        <p:txBody>
          <a:bodyPr/>
          <a:lstStyle/>
          <a:p>
            <a:pPr algn="ctr">
              <a:defRPr/>
            </a:pPr>
            <a:r>
              <a:rPr lang="en-US" sz="2400" b="1" dirty="0">
                <a:solidFill>
                  <a:srgbClr val="C00000"/>
                </a:solidFill>
              </a:rPr>
              <a:t>Characteristics &amp; applications of SMF</a:t>
            </a:r>
            <a:endParaRPr lang="en-IN" sz="2400" b="1" dirty="0">
              <a:solidFill>
                <a:srgbClr val="C00000"/>
              </a:solidFill>
            </a:endParaRPr>
          </a:p>
        </p:txBody>
      </p:sp>
      <p:sp>
        <p:nvSpPr>
          <p:cNvPr id="3" name="Content Placeholder 2">
            <a:extLst>
              <a:ext uri="{FF2B5EF4-FFF2-40B4-BE49-F238E27FC236}">
                <a16:creationId xmlns="" xmlns:a16="http://schemas.microsoft.com/office/drawing/2014/main" id="{A47F78D0-FD35-45D0-857D-D5D214ACD4F9}"/>
              </a:ext>
            </a:extLst>
          </p:cNvPr>
          <p:cNvSpPr>
            <a:spLocks noGrp="1"/>
          </p:cNvSpPr>
          <p:nvPr>
            <p:ph sz="quarter" idx="1"/>
          </p:nvPr>
        </p:nvSpPr>
        <p:spPr>
          <a:xfrm>
            <a:off x="457200" y="914400"/>
            <a:ext cx="7848600" cy="5486400"/>
          </a:xfrm>
        </p:spPr>
        <p:txBody>
          <a:bodyPr/>
          <a:lstStyle/>
          <a:p>
            <a:pPr algn="just">
              <a:defRPr/>
            </a:pPr>
            <a:r>
              <a:rPr lang="en-US" sz="1800" b="1" dirty="0">
                <a:latin typeface="arial" panose="020B0604020202020204" pitchFamily="34" charset="0"/>
              </a:rPr>
              <a:t>• </a:t>
            </a:r>
            <a:r>
              <a:rPr lang="en-US" b="1" dirty="0">
                <a:latin typeface="arial" panose="020B0604020202020204" pitchFamily="34" charset="0"/>
              </a:rPr>
              <a:t>Single mode fibers are more expensive and are widely used for long distance communication.</a:t>
            </a:r>
          </a:p>
          <a:p>
            <a:pPr algn="just">
              <a:defRPr/>
            </a:pPr>
            <a:r>
              <a:rPr lang="en-US" b="1" dirty="0">
                <a:latin typeface="arial" panose="020B0604020202020204" pitchFamily="34" charset="0"/>
              </a:rPr>
              <a:t>• These types of fibers can transmit data at 50 Gbps for 100 kilometers without amplification.</a:t>
            </a:r>
          </a:p>
          <a:p>
            <a:pPr algn="just">
              <a:defRPr/>
            </a:pPr>
            <a:r>
              <a:rPr lang="en-US" b="1" dirty="0">
                <a:latin typeface="arial" panose="020B0604020202020204" pitchFamily="34" charset="0"/>
              </a:rPr>
              <a:t>• It makes use of a laser light source. In this, light pulses are generated by the injection laser diodes (ILD).</a:t>
            </a:r>
          </a:p>
          <a:p>
            <a:pPr algn="just">
              <a:defRPr/>
            </a:pPr>
            <a:r>
              <a:rPr lang="en-US" b="1" dirty="0">
                <a:latin typeface="arial" panose="020B0604020202020204" pitchFamily="34" charset="0"/>
              </a:rPr>
              <a:t>•The light is passed through the laser diode in this mode of fiber.</a:t>
            </a:r>
          </a:p>
          <a:p>
            <a:pPr marL="0" indent="0">
              <a:buFont typeface="Wingdings" panose="05000000000000000000" pitchFamily="2" charset="2"/>
              <a:buNone/>
              <a:defRPr/>
            </a:pPr>
            <a:endParaRPr lang="en-IN"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E949495-C036-450A-B969-9D4A05D97A73}"/>
              </a:ext>
            </a:extLst>
          </p:cNvPr>
          <p:cNvSpPr>
            <a:spLocks noGrp="1"/>
          </p:cNvSpPr>
          <p:nvPr>
            <p:ph type="title"/>
          </p:nvPr>
        </p:nvSpPr>
        <p:spPr/>
        <p:txBody>
          <a:bodyPr/>
          <a:lstStyle/>
          <a:p>
            <a:pPr>
              <a:defRPr/>
            </a:pPr>
            <a:r>
              <a:rPr lang="en-US" b="1" dirty="0">
                <a:solidFill>
                  <a:schemeClr val="tx1"/>
                </a:solidFill>
              </a:rPr>
              <a:t>MULTIMODE Optical fiber [MMF</a:t>
            </a:r>
            <a:r>
              <a:rPr lang="en-US" dirty="0"/>
              <a:t>]</a:t>
            </a:r>
            <a:endParaRPr lang="en-IN" dirty="0"/>
          </a:p>
        </p:txBody>
      </p:sp>
      <p:sp>
        <p:nvSpPr>
          <p:cNvPr id="47107" name="Content Placeholder 2">
            <a:extLst>
              <a:ext uri="{FF2B5EF4-FFF2-40B4-BE49-F238E27FC236}">
                <a16:creationId xmlns="" xmlns:a16="http://schemas.microsoft.com/office/drawing/2014/main" id="{3C516990-35AE-439D-91BC-6B3567385DA9}"/>
              </a:ext>
            </a:extLst>
          </p:cNvPr>
          <p:cNvSpPr>
            <a:spLocks noGrp="1"/>
          </p:cNvSpPr>
          <p:nvPr>
            <p:ph sz="quarter" idx="1"/>
          </p:nvPr>
        </p:nvSpPr>
        <p:spPr>
          <a:xfrm>
            <a:off x="457200" y="1600200"/>
            <a:ext cx="7772400" cy="4873625"/>
          </a:xfrm>
        </p:spPr>
        <p:txBody>
          <a:bodyPr/>
          <a:lstStyle/>
          <a:p>
            <a:pPr>
              <a:defRPr/>
            </a:pPr>
            <a:r>
              <a:rPr lang="en-US" altLang="en-US" sz="2600" dirty="0">
                <a:solidFill>
                  <a:srgbClr val="000000"/>
                </a:solidFill>
                <a:latin typeface="Times New Roman" panose="02020603050405020304" pitchFamily="18" charset="0"/>
              </a:rPr>
              <a:t>It can allow many modes to propagate through it and hence called as Multi mode fibers. The cladding diameter is also larger than the diameter of the single mode fibers. </a:t>
            </a:r>
          </a:p>
          <a:p>
            <a:pPr>
              <a:defRPr/>
            </a:pPr>
            <a:r>
              <a:rPr lang="en-US" altLang="en-US" sz="2600" b="1" dirty="0">
                <a:solidFill>
                  <a:srgbClr val="FF0000"/>
                </a:solidFill>
                <a:latin typeface="Times New Roman" panose="02020603050405020304" pitchFamily="18" charset="0"/>
              </a:rPr>
              <a:t>Structure of MMF</a:t>
            </a:r>
          </a:p>
          <a:p>
            <a:pPr marL="0" indent="0">
              <a:buFont typeface="Wingdings" panose="05000000000000000000" pitchFamily="2" charset="2"/>
              <a:buNone/>
              <a:defRPr/>
            </a:pPr>
            <a:r>
              <a:rPr lang="en-IN" altLang="en-US" sz="2600" b="1" dirty="0">
                <a:solidFill>
                  <a:srgbClr val="FF0000"/>
                </a:solidFill>
                <a:latin typeface="Times New Roman" panose="02020603050405020304" pitchFamily="18" charset="0"/>
              </a:rPr>
              <a:t>Core diameter 		: 	50-350</a:t>
            </a:r>
            <a:r>
              <a:rPr lang="el-GR" altLang="en-US" sz="2600" b="1" dirty="0">
                <a:solidFill>
                  <a:srgbClr val="FF0000"/>
                </a:solidFill>
                <a:latin typeface="Times New Roman" panose="02020603050405020304" pitchFamily="18" charset="0"/>
              </a:rPr>
              <a:t>μ</a:t>
            </a:r>
            <a:r>
              <a:rPr lang="en-IN" altLang="en-US" sz="2600" b="1" dirty="0">
                <a:solidFill>
                  <a:srgbClr val="FF0000"/>
                </a:solidFill>
                <a:latin typeface="Times New Roman" panose="02020603050405020304" pitchFamily="18" charset="0"/>
              </a:rPr>
              <a:t>m 	</a:t>
            </a:r>
          </a:p>
          <a:p>
            <a:pPr marL="0" indent="0">
              <a:buFont typeface="Wingdings" panose="05000000000000000000" pitchFamily="2" charset="2"/>
              <a:buNone/>
              <a:defRPr/>
            </a:pPr>
            <a:r>
              <a:rPr lang="en-IN" altLang="en-US" sz="2600" b="1" dirty="0">
                <a:solidFill>
                  <a:srgbClr val="FF0000"/>
                </a:solidFill>
                <a:latin typeface="Times New Roman" panose="02020603050405020304" pitchFamily="18" charset="0"/>
              </a:rPr>
              <a:t>Cladding diameter 		: 	125</a:t>
            </a:r>
            <a:r>
              <a:rPr lang="el-GR" altLang="en-US" sz="2600" b="1" dirty="0">
                <a:solidFill>
                  <a:srgbClr val="FF0000"/>
                </a:solidFill>
                <a:latin typeface="Times New Roman" panose="02020603050405020304" pitchFamily="18" charset="0"/>
              </a:rPr>
              <a:t>μ</a:t>
            </a:r>
            <a:r>
              <a:rPr lang="en-IN" altLang="en-US" sz="2600" b="1" dirty="0">
                <a:solidFill>
                  <a:srgbClr val="FF0000"/>
                </a:solidFill>
                <a:latin typeface="Times New Roman" panose="02020603050405020304" pitchFamily="18" charset="0"/>
              </a:rPr>
              <a:t>m - 500</a:t>
            </a:r>
            <a:r>
              <a:rPr lang="el-GR" altLang="en-US" sz="2600" b="1" dirty="0">
                <a:solidFill>
                  <a:srgbClr val="FF0000"/>
                </a:solidFill>
                <a:latin typeface="Times New Roman" panose="02020603050405020304" pitchFamily="18" charset="0"/>
              </a:rPr>
              <a:t>μ</a:t>
            </a:r>
            <a:r>
              <a:rPr lang="en-IN" altLang="en-US" sz="2600" b="1" dirty="0">
                <a:solidFill>
                  <a:srgbClr val="FF0000"/>
                </a:solidFill>
                <a:latin typeface="Times New Roman" panose="02020603050405020304" pitchFamily="18" charset="0"/>
              </a:rPr>
              <a:t>m </a:t>
            </a:r>
            <a:r>
              <a:rPr lang="en-US" altLang="en-US" sz="2600" b="1" dirty="0">
                <a:solidFill>
                  <a:srgbClr val="FF0000"/>
                </a:solidFill>
                <a:latin typeface="Times New Roman" panose="02020603050405020304" pitchFamily="18" charset="0"/>
              </a:rPr>
              <a:t>Protective layer 		: 	250 to 1100μm</a:t>
            </a:r>
          </a:p>
          <a:p>
            <a:pPr marL="0" indent="0">
              <a:buFont typeface="Wingdings" panose="05000000000000000000" pitchFamily="2" charset="2"/>
              <a:buNone/>
              <a:defRPr/>
            </a:pPr>
            <a:r>
              <a:rPr lang="en-US" altLang="en-US" sz="2600" b="1" dirty="0">
                <a:solidFill>
                  <a:srgbClr val="FF0000"/>
                </a:solidFill>
                <a:latin typeface="Times New Roman" panose="02020603050405020304" pitchFamily="18" charset="0"/>
              </a:rPr>
              <a:t>Numerical aperture 	: 	0.12 to 0.5 	</a:t>
            </a:r>
          </a:p>
          <a:p>
            <a:pPr marL="0" indent="0">
              <a:buFont typeface="Wingdings" panose="05000000000000000000" pitchFamily="2" charset="2"/>
              <a:buNone/>
              <a:defRPr/>
            </a:pPr>
            <a:r>
              <a:rPr lang="en-US" altLang="en-US" sz="2600" b="1" dirty="0">
                <a:solidFill>
                  <a:srgbClr val="FF0000"/>
                </a:solidFill>
                <a:latin typeface="Times New Roman" panose="02020603050405020304" pitchFamily="18" charset="0"/>
              </a:rPr>
              <a:t>Band width 		: 	Less than 50MHz km. 	</a:t>
            </a:r>
          </a:p>
          <a:p>
            <a:pPr>
              <a:defRPr/>
            </a:pPr>
            <a:endParaRPr lang="en-IN" alt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FBDE37B-941B-46AE-A202-4CCCF6E92A15}"/>
              </a:ext>
            </a:extLst>
          </p:cNvPr>
          <p:cNvSpPr>
            <a:spLocks noGrp="1"/>
          </p:cNvSpPr>
          <p:nvPr>
            <p:ph type="title"/>
          </p:nvPr>
        </p:nvSpPr>
        <p:spPr>
          <a:xfrm>
            <a:off x="457200" y="274638"/>
            <a:ext cx="7467600" cy="487362"/>
          </a:xfrm>
        </p:spPr>
        <p:txBody>
          <a:bodyPr/>
          <a:lstStyle/>
          <a:p>
            <a:pPr>
              <a:defRPr/>
            </a:pPr>
            <a:r>
              <a:rPr lang="en-US" sz="2000" b="1" dirty="0">
                <a:solidFill>
                  <a:srgbClr val="FF0000"/>
                </a:solidFill>
              </a:rPr>
              <a:t>CHARACTERISITCS &amp; APPLICATIONS OF MMF</a:t>
            </a:r>
            <a:endParaRPr lang="en-IN" sz="2000" b="1" dirty="0">
              <a:solidFill>
                <a:srgbClr val="FF0000"/>
              </a:solidFill>
            </a:endParaRPr>
          </a:p>
        </p:txBody>
      </p:sp>
      <p:sp>
        <p:nvSpPr>
          <p:cNvPr id="54275" name="Content Placeholder 2">
            <a:extLst>
              <a:ext uri="{FF2B5EF4-FFF2-40B4-BE49-F238E27FC236}">
                <a16:creationId xmlns="" xmlns:a16="http://schemas.microsoft.com/office/drawing/2014/main" id="{580711BE-CB05-4C11-88E5-247804B98BF7}"/>
              </a:ext>
            </a:extLst>
          </p:cNvPr>
          <p:cNvSpPr>
            <a:spLocks noGrp="1"/>
          </p:cNvSpPr>
          <p:nvPr>
            <p:ph sz="quarter" idx="1"/>
          </p:nvPr>
        </p:nvSpPr>
        <p:spPr>
          <a:xfrm>
            <a:off x="457200" y="1066800"/>
            <a:ext cx="7950200" cy="5407025"/>
          </a:xfrm>
        </p:spPr>
        <p:txBody>
          <a:bodyPr/>
          <a:lstStyle/>
          <a:p>
            <a:pPr algn="just"/>
            <a:r>
              <a:rPr lang="en-US" altLang="en-US" sz="2800" b="1">
                <a:solidFill>
                  <a:srgbClr val="FF0066"/>
                </a:solidFill>
                <a:latin typeface="Arial" panose="020B0604020202020204" pitchFamily="34" charset="0"/>
              </a:rPr>
              <a:t>In multimode fiber, multiple beams travel in the core in different paths.</a:t>
            </a:r>
          </a:p>
          <a:p>
            <a:pPr algn="just"/>
            <a:r>
              <a:rPr lang="en-US" altLang="en-US" sz="2800" b="1">
                <a:solidFill>
                  <a:srgbClr val="FF0066"/>
                </a:solidFill>
                <a:latin typeface="Arial" panose="020B0604020202020204" pitchFamily="34" charset="0"/>
              </a:rPr>
              <a:t> In multimode fiber, the diameter of core is about 50 microns.</a:t>
            </a:r>
          </a:p>
          <a:p>
            <a:pPr algn="just"/>
            <a:r>
              <a:rPr lang="en-US" altLang="en-US" sz="2800" b="1">
                <a:solidFill>
                  <a:srgbClr val="FF0066"/>
                </a:solidFill>
                <a:latin typeface="Arial" panose="020B0604020202020204" pitchFamily="34" charset="0"/>
              </a:rPr>
              <a:t>In this, the diameter of the core is 40um and diameter of cladding is 70um.</a:t>
            </a:r>
          </a:p>
          <a:p>
            <a:pPr algn="just"/>
            <a:r>
              <a:rPr lang="en-US" altLang="en-US" sz="2800" b="1">
                <a:solidFill>
                  <a:srgbClr val="FF0066"/>
                </a:solidFill>
                <a:latin typeface="Arial" panose="020B0604020202020204" pitchFamily="34" charset="0"/>
              </a:rPr>
              <a:t>Due to multi-mode dispersion, there is degradation of signal in this.</a:t>
            </a:r>
          </a:p>
          <a:p>
            <a:pPr algn="just"/>
            <a:r>
              <a:rPr lang="en-US" altLang="en-US" sz="2800" b="1">
                <a:solidFill>
                  <a:srgbClr val="FF0066"/>
                </a:solidFill>
                <a:latin typeface="Arial" panose="020B0604020202020204" pitchFamily="34" charset="0"/>
              </a:rPr>
              <a:t>The relative refractive index difference in multi-mode fiber is more significant than the single-mode fiber.</a:t>
            </a:r>
            <a:br>
              <a:rPr lang="en-US" altLang="en-US" sz="2800" b="1">
                <a:solidFill>
                  <a:srgbClr val="FF0066"/>
                </a:solidFill>
                <a:latin typeface="Arial" panose="020B0604020202020204" pitchFamily="34" charset="0"/>
              </a:rPr>
            </a:br>
            <a:endParaRPr lang="en-US" altLang="en-US" sz="2800" b="1">
              <a:solidFill>
                <a:srgbClr val="FF0066"/>
              </a:solidFill>
              <a:latin typeface="Arial" panose="020B0604020202020204" pitchFamily="34" charset="0"/>
            </a:endParaRPr>
          </a:p>
          <a:p>
            <a:endParaRPr lang="en-IN" altLang="en-US"/>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6ECCFF0-B35A-428F-A684-60C3E04BC58E}"/>
              </a:ext>
            </a:extLst>
          </p:cNvPr>
          <p:cNvSpPr>
            <a:spLocks noGrp="1"/>
          </p:cNvSpPr>
          <p:nvPr>
            <p:ph type="title"/>
          </p:nvPr>
        </p:nvSpPr>
        <p:spPr>
          <a:xfrm>
            <a:off x="457200" y="274638"/>
            <a:ext cx="7467600" cy="487362"/>
          </a:xfrm>
        </p:spPr>
        <p:txBody>
          <a:bodyPr/>
          <a:lstStyle/>
          <a:p>
            <a:pPr>
              <a:defRPr/>
            </a:pPr>
            <a:r>
              <a:rPr lang="en-US" sz="2000" b="1" dirty="0">
                <a:solidFill>
                  <a:srgbClr val="FF0000"/>
                </a:solidFill>
              </a:rPr>
              <a:t>CHARACTERISITCS &amp; APPLICATIONS OF MMF</a:t>
            </a:r>
            <a:endParaRPr lang="en-IN" sz="2000" b="1" dirty="0">
              <a:solidFill>
                <a:srgbClr val="FF0000"/>
              </a:solidFill>
            </a:endParaRPr>
          </a:p>
        </p:txBody>
      </p:sp>
      <p:sp>
        <p:nvSpPr>
          <p:cNvPr id="48131" name="Content Placeholder 2">
            <a:extLst>
              <a:ext uri="{FF2B5EF4-FFF2-40B4-BE49-F238E27FC236}">
                <a16:creationId xmlns="" xmlns:a16="http://schemas.microsoft.com/office/drawing/2014/main" id="{E3886313-5B39-4CF9-97B2-7E7E7ACFA42E}"/>
              </a:ext>
            </a:extLst>
          </p:cNvPr>
          <p:cNvSpPr>
            <a:spLocks noGrp="1"/>
          </p:cNvSpPr>
          <p:nvPr>
            <p:ph sz="quarter" idx="1"/>
          </p:nvPr>
        </p:nvSpPr>
        <p:spPr>
          <a:xfrm>
            <a:off x="457200" y="1066800"/>
            <a:ext cx="7950200" cy="5407025"/>
          </a:xfrm>
        </p:spPr>
        <p:txBody>
          <a:bodyPr/>
          <a:lstStyle/>
          <a:p>
            <a:pPr marL="0" indent="0" algn="just">
              <a:buFont typeface="Wingdings" panose="05000000000000000000" pitchFamily="2" charset="2"/>
              <a:buNone/>
              <a:defRPr/>
            </a:pPr>
            <a:r>
              <a:rPr lang="en-US" altLang="en-US" sz="1800" b="1" dirty="0">
                <a:solidFill>
                  <a:srgbClr val="FF0066"/>
                </a:solidFill>
                <a:latin typeface="Arial" panose="020B0604020202020204" pitchFamily="34" charset="0"/>
              </a:rPr>
              <a:t/>
            </a:r>
            <a:br>
              <a:rPr lang="en-US" altLang="en-US" sz="1800" b="1" dirty="0">
                <a:solidFill>
                  <a:srgbClr val="FF0066"/>
                </a:solidFill>
                <a:latin typeface="Arial" panose="020B0604020202020204" pitchFamily="34" charset="0"/>
              </a:rPr>
            </a:br>
            <a:endParaRPr lang="en-US" altLang="en-US" sz="1800" b="1" dirty="0">
              <a:solidFill>
                <a:srgbClr val="FF0066"/>
              </a:solidFill>
              <a:latin typeface="Arial" panose="020B0604020202020204" pitchFamily="34" charset="0"/>
            </a:endParaRPr>
          </a:p>
          <a:p>
            <a:pPr algn="just">
              <a:defRPr/>
            </a:pPr>
            <a:r>
              <a:rPr lang="en-US" altLang="en-US" sz="2800" b="1" dirty="0">
                <a:solidFill>
                  <a:srgbClr val="FF0066"/>
                </a:solidFill>
                <a:latin typeface="Arial" panose="020B0604020202020204" pitchFamily="34" charset="0"/>
              </a:rPr>
              <a:t>Multi-mode fiber is not suitable for the long-distance communication because of large dispersion and attenuation of the signal.</a:t>
            </a:r>
            <a:br>
              <a:rPr lang="en-US" altLang="en-US" sz="2800" b="1" dirty="0">
                <a:solidFill>
                  <a:srgbClr val="FF0066"/>
                </a:solidFill>
                <a:latin typeface="Arial" panose="020B0604020202020204" pitchFamily="34" charset="0"/>
              </a:rPr>
            </a:br>
            <a:endParaRPr lang="en-US" altLang="en-US" sz="2800" b="1" dirty="0">
              <a:solidFill>
                <a:srgbClr val="FF0066"/>
              </a:solidFill>
              <a:latin typeface="Arial" panose="020B0604020202020204" pitchFamily="34" charset="0"/>
            </a:endParaRPr>
          </a:p>
          <a:p>
            <a:pPr algn="just">
              <a:defRPr/>
            </a:pPr>
            <a:r>
              <a:rPr lang="en-US" altLang="en-US" sz="2800" b="1" dirty="0">
                <a:solidFill>
                  <a:srgbClr val="FF0066"/>
                </a:solidFill>
                <a:latin typeface="Arial" panose="020B0604020202020204" pitchFamily="34" charset="0"/>
              </a:rPr>
              <a:t>It can support less bandwidth as comparative to single-mode fiber.</a:t>
            </a:r>
            <a:br>
              <a:rPr lang="en-US" altLang="en-US" sz="2800" b="1" dirty="0">
                <a:solidFill>
                  <a:srgbClr val="FF0066"/>
                </a:solidFill>
                <a:latin typeface="Arial" panose="020B0604020202020204" pitchFamily="34" charset="0"/>
              </a:rPr>
            </a:br>
            <a:endParaRPr lang="en-US" altLang="en-US" sz="2800" b="1" dirty="0">
              <a:solidFill>
                <a:srgbClr val="FF0066"/>
              </a:solidFill>
              <a:latin typeface="Arial" panose="020B0604020202020204" pitchFamily="34" charset="0"/>
            </a:endParaRPr>
          </a:p>
          <a:p>
            <a:pPr algn="just">
              <a:defRPr/>
            </a:pPr>
            <a:r>
              <a:rPr lang="en-US" altLang="en-US" sz="2800" b="1" dirty="0">
                <a:solidFill>
                  <a:srgbClr val="FF0066"/>
                </a:solidFill>
                <a:latin typeface="Arial" panose="020B0604020202020204" pitchFamily="34" charset="0"/>
              </a:rPr>
              <a:t> In this, the data rate is up to 1 Gbps.</a:t>
            </a:r>
          </a:p>
          <a:p>
            <a:pPr algn="just">
              <a:defRPr/>
            </a:pPr>
            <a:r>
              <a:rPr lang="en-US" altLang="en-US" sz="2800" b="1" dirty="0">
                <a:solidFill>
                  <a:srgbClr val="FF0066"/>
                </a:solidFill>
                <a:latin typeface="Arial" panose="020B0604020202020204" pitchFamily="34" charset="0"/>
              </a:rPr>
              <a:t> Multi-mode fibers are further categorized into Step index fibers and Graded index fibers.</a:t>
            </a:r>
          </a:p>
          <a:p>
            <a:pPr>
              <a:defRPr/>
            </a:pPr>
            <a:endParaRPr lang="en-IN" alt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B32F7C7-81EE-469A-958D-7FFC425D22A1}"/>
              </a:ext>
            </a:extLst>
          </p:cNvPr>
          <p:cNvSpPr>
            <a:spLocks noGrp="1"/>
          </p:cNvSpPr>
          <p:nvPr>
            <p:ph type="title"/>
          </p:nvPr>
        </p:nvSpPr>
        <p:spPr>
          <a:xfrm>
            <a:off x="371475" y="0"/>
            <a:ext cx="7467600" cy="411163"/>
          </a:xfrm>
        </p:spPr>
        <p:txBody>
          <a:bodyPr>
            <a:normAutofit fontScale="90000"/>
          </a:bodyPr>
          <a:lstStyle/>
          <a:p>
            <a:pPr>
              <a:defRPr/>
            </a:pPr>
            <a:r>
              <a:rPr lang="en-US" dirty="0"/>
              <a:t>Difference between SMF &amp; MMF</a:t>
            </a:r>
            <a:endParaRPr lang="en-IN" dirty="0"/>
          </a:p>
        </p:txBody>
      </p:sp>
      <p:graphicFrame>
        <p:nvGraphicFramePr>
          <p:cNvPr id="5" name="Table 5">
            <a:extLst>
              <a:ext uri="{FF2B5EF4-FFF2-40B4-BE49-F238E27FC236}">
                <a16:creationId xmlns="" xmlns:a16="http://schemas.microsoft.com/office/drawing/2014/main" id="{1E182D3D-F9AB-49C9-8B65-219703C7E0BE}"/>
              </a:ext>
            </a:extLst>
          </p:cNvPr>
          <p:cNvGraphicFramePr>
            <a:graphicFrameLocks noGrp="1"/>
          </p:cNvGraphicFramePr>
          <p:nvPr>
            <p:ph sz="quarter" idx="1"/>
          </p:nvPr>
        </p:nvGraphicFramePr>
        <p:xfrm>
          <a:off x="371475" y="398463"/>
          <a:ext cx="8315325" cy="6364419"/>
        </p:xfrm>
        <a:graphic>
          <a:graphicData uri="http://schemas.openxmlformats.org/drawingml/2006/table">
            <a:tbl>
              <a:tblPr firstRow="1" bandRow="1">
                <a:tableStyleId>{5C22544A-7EE6-4342-B048-85BDC9FD1C3A}</a:tableStyleId>
              </a:tblPr>
              <a:tblGrid>
                <a:gridCol w="734085">
                  <a:extLst>
                    <a:ext uri="{9D8B030D-6E8A-4147-A177-3AD203B41FA5}">
                      <a16:colId xmlns="" xmlns:a16="http://schemas.microsoft.com/office/drawing/2014/main" val="20000"/>
                    </a:ext>
                  </a:extLst>
                </a:gridCol>
                <a:gridCol w="4441781">
                  <a:extLst>
                    <a:ext uri="{9D8B030D-6E8A-4147-A177-3AD203B41FA5}">
                      <a16:colId xmlns="" xmlns:a16="http://schemas.microsoft.com/office/drawing/2014/main" val="20001"/>
                    </a:ext>
                  </a:extLst>
                </a:gridCol>
                <a:gridCol w="3139459">
                  <a:extLst>
                    <a:ext uri="{9D8B030D-6E8A-4147-A177-3AD203B41FA5}">
                      <a16:colId xmlns="" xmlns:a16="http://schemas.microsoft.com/office/drawing/2014/main" val="20002"/>
                    </a:ext>
                  </a:extLst>
                </a:gridCol>
              </a:tblGrid>
              <a:tr h="390675">
                <a:tc>
                  <a:txBody>
                    <a:bodyPr/>
                    <a:lstStyle/>
                    <a:p>
                      <a:r>
                        <a:rPr lang="en-US" sz="1800" dirty="0" err="1"/>
                        <a:t>S.No</a:t>
                      </a:r>
                      <a:endParaRPr lang="en-IN" sz="1800" dirty="0"/>
                    </a:p>
                  </a:txBody>
                  <a:tcPr marT="45678" marB="45678"/>
                </a:tc>
                <a:tc>
                  <a:txBody>
                    <a:bodyPr/>
                    <a:lstStyle/>
                    <a:p>
                      <a:r>
                        <a:rPr lang="en-US" sz="1800" dirty="0"/>
                        <a:t>SMF</a:t>
                      </a:r>
                      <a:endParaRPr lang="en-IN" sz="1800" dirty="0"/>
                    </a:p>
                  </a:txBody>
                  <a:tcPr marT="45678" marB="45678"/>
                </a:tc>
                <a:tc>
                  <a:txBody>
                    <a:bodyPr/>
                    <a:lstStyle/>
                    <a:p>
                      <a:r>
                        <a:rPr lang="en-US" sz="1800" dirty="0"/>
                        <a:t>MMF</a:t>
                      </a:r>
                      <a:endParaRPr lang="en-IN" sz="1800" dirty="0"/>
                    </a:p>
                  </a:txBody>
                  <a:tcPr marT="45678" marB="45678"/>
                </a:tc>
                <a:extLst>
                  <a:ext uri="{0D108BD9-81ED-4DB2-BD59-A6C34878D82A}">
                    <a16:rowId xmlns="" xmlns:a16="http://schemas.microsoft.com/office/drawing/2014/main" val="10000"/>
                  </a:ext>
                </a:extLst>
              </a:tr>
              <a:tr h="1066693">
                <a:tc>
                  <a:txBody>
                    <a:bodyPr/>
                    <a:lstStyle/>
                    <a:p>
                      <a:r>
                        <a:rPr lang="en-US" sz="1800" dirty="0"/>
                        <a:t>1</a:t>
                      </a:r>
                      <a:endParaRPr lang="en-IN" sz="1800" dirty="0"/>
                    </a:p>
                  </a:txBody>
                  <a:tcPr marT="45678" marB="45678"/>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baseline="0" dirty="0">
                          <a:solidFill>
                            <a:srgbClr val="C00000"/>
                          </a:solidFill>
                          <a:latin typeface="+mn-lt"/>
                          <a:ea typeface="+mn-ea"/>
                          <a:cs typeface="+mn-cs"/>
                        </a:rPr>
                        <a:t>In single mode fiber only one mode can propagate through the fiber 	</a:t>
                      </a:r>
                    </a:p>
                    <a:p>
                      <a:pPr algn="just"/>
                      <a:endParaRPr lang="en-IN" sz="1600" b="0" dirty="0">
                        <a:solidFill>
                          <a:srgbClr val="C00000"/>
                        </a:solidFill>
                      </a:endParaRPr>
                    </a:p>
                  </a:txBody>
                  <a:tcPr marT="45678" marB="45678"/>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baseline="0" dirty="0">
                          <a:solidFill>
                            <a:srgbClr val="C00000"/>
                          </a:solidFill>
                          <a:latin typeface="+mn-lt"/>
                          <a:ea typeface="+mn-ea"/>
                          <a:cs typeface="+mn-cs"/>
                        </a:rPr>
                        <a:t>In multimode it allows a large number of paths or modes for the light rays travelling through it. 	</a:t>
                      </a:r>
                    </a:p>
                  </a:txBody>
                  <a:tcPr marT="45678" marB="45678"/>
                </a:tc>
                <a:extLst>
                  <a:ext uri="{0D108BD9-81ED-4DB2-BD59-A6C34878D82A}">
                    <a16:rowId xmlns="" xmlns:a16="http://schemas.microsoft.com/office/drawing/2014/main" val="10001"/>
                  </a:ext>
                </a:extLst>
              </a:tr>
              <a:tr h="1066693">
                <a:tc>
                  <a:txBody>
                    <a:bodyPr/>
                    <a:lstStyle/>
                    <a:p>
                      <a:r>
                        <a:rPr lang="en-US" sz="1800" dirty="0"/>
                        <a:t>2</a:t>
                      </a:r>
                      <a:endParaRPr lang="en-IN" sz="1800" dirty="0"/>
                    </a:p>
                  </a:txBody>
                  <a:tcPr marT="45678" marB="45678"/>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baseline="0" dirty="0">
                          <a:solidFill>
                            <a:srgbClr val="C00000"/>
                          </a:solidFill>
                          <a:latin typeface="+mn-lt"/>
                          <a:ea typeface="+mn-ea"/>
                          <a:cs typeface="+mn-cs"/>
                        </a:rPr>
                        <a:t>It has smaller core diameter and the difference between the refractive index of the core and cladding is very small. 	</a:t>
                      </a:r>
                    </a:p>
                    <a:p>
                      <a:pPr algn="just"/>
                      <a:endParaRPr lang="en-IN" sz="1600" b="0" dirty="0">
                        <a:solidFill>
                          <a:srgbClr val="C00000"/>
                        </a:solidFill>
                      </a:endParaRPr>
                    </a:p>
                  </a:txBody>
                  <a:tcPr marT="45678" marB="45678"/>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baseline="0" dirty="0">
                          <a:solidFill>
                            <a:srgbClr val="C00000"/>
                          </a:solidFill>
                          <a:latin typeface="+mn-lt"/>
                          <a:ea typeface="+mn-ea"/>
                          <a:cs typeface="+mn-cs"/>
                        </a:rPr>
                        <a:t>It has larger core diameter and refractive index difference is larger than the single mode fiber </a:t>
                      </a:r>
                    </a:p>
                  </a:txBody>
                  <a:tcPr marT="45678" marB="45678"/>
                </a:tc>
                <a:extLst>
                  <a:ext uri="{0D108BD9-81ED-4DB2-BD59-A6C34878D82A}">
                    <a16:rowId xmlns="" xmlns:a16="http://schemas.microsoft.com/office/drawing/2014/main" val="10002"/>
                  </a:ext>
                </a:extLst>
              </a:tr>
              <a:tr h="2042030">
                <a:tc>
                  <a:txBody>
                    <a:bodyPr/>
                    <a:lstStyle/>
                    <a:p>
                      <a:r>
                        <a:rPr lang="en-US" sz="1800" dirty="0"/>
                        <a:t>3</a:t>
                      </a:r>
                      <a:endParaRPr lang="en-IN" sz="1800" dirty="0"/>
                    </a:p>
                  </a:txBody>
                  <a:tcPr marT="45678" marB="45678"/>
                </a:tc>
                <a:tc>
                  <a:txBody>
                    <a:bodyPr/>
                    <a:lstStyle/>
                    <a:p>
                      <a:pPr algn="just"/>
                      <a:r>
                        <a:rPr kumimoji="0" lang="en-IN" sz="1600" b="0" i="0" u="none" strike="noStrike" kern="1200" baseline="0" dirty="0">
                          <a:solidFill>
                            <a:schemeClr val="tx1"/>
                          </a:solidFill>
                          <a:latin typeface="+mn-lt"/>
                          <a:ea typeface="+mn-ea"/>
                          <a:cs typeface="+mn-cs"/>
                        </a:rPr>
                        <a:t>Advantages: </a:t>
                      </a:r>
                    </a:p>
                    <a:p>
                      <a:pPr algn="just"/>
                      <a:r>
                        <a:rPr kumimoji="0" lang="en-US" sz="1600" b="0" i="0" u="none" strike="noStrike" kern="1200" baseline="0" dirty="0">
                          <a:solidFill>
                            <a:schemeClr val="tx1"/>
                          </a:solidFill>
                          <a:latin typeface="+mn-lt"/>
                          <a:ea typeface="+mn-ea"/>
                          <a:cs typeface="+mn-cs"/>
                        </a:rPr>
                        <a:t>No dispersion(i.e. there is no degradation of signal during propagation) </a:t>
                      </a:r>
                    </a:p>
                    <a:p>
                      <a:pPr algn="just"/>
                      <a:r>
                        <a:rPr kumimoji="0" lang="en-US" sz="1600" b="0" i="0" u="none" strike="noStrike" kern="1200" baseline="0" dirty="0">
                          <a:solidFill>
                            <a:schemeClr val="tx1"/>
                          </a:solidFill>
                          <a:latin typeface="+mn-lt"/>
                          <a:ea typeface="+mn-ea"/>
                          <a:cs typeface="+mn-cs"/>
                        </a:rPr>
                        <a:t>Since the information transmission capacity is inversely proportional to dispersion the fiber can carry information to longer distances. T=1/D 	</a:t>
                      </a:r>
                    </a:p>
                    <a:p>
                      <a:pPr algn="just"/>
                      <a:endParaRPr lang="en-IN" sz="1600" b="0" dirty="0">
                        <a:solidFill>
                          <a:srgbClr val="C00000"/>
                        </a:solidFill>
                      </a:endParaRPr>
                    </a:p>
                  </a:txBody>
                  <a:tcPr marT="45678" marB="45678"/>
                </a:tc>
                <a:tc>
                  <a:txBody>
                    <a:bodyPr/>
                    <a:lstStyle/>
                    <a:p>
                      <a:pPr algn="just"/>
                      <a:r>
                        <a:rPr kumimoji="0" lang="en-IN" sz="1600" b="1" i="0" u="none" strike="noStrike" kern="1200" baseline="0" dirty="0">
                          <a:solidFill>
                            <a:schemeClr val="tx1"/>
                          </a:solidFill>
                          <a:latin typeface="+mn-lt"/>
                          <a:ea typeface="+mn-ea"/>
                          <a:cs typeface="+mn-cs"/>
                        </a:rPr>
                        <a:t>Disadvantages: </a:t>
                      </a:r>
                    </a:p>
                    <a:p>
                      <a:pPr algn="just"/>
                      <a:r>
                        <a:rPr kumimoji="0" lang="en-US" sz="1600" b="1" i="0" u="none" strike="noStrike" kern="1200" baseline="0" dirty="0">
                          <a:solidFill>
                            <a:schemeClr val="tx1"/>
                          </a:solidFill>
                          <a:latin typeface="+mn-lt"/>
                          <a:ea typeface="+mn-ea"/>
                          <a:cs typeface="+mn-cs"/>
                        </a:rPr>
                        <a:t>Dispersion is more due to degradation of signal owing to multimode. </a:t>
                      </a:r>
                    </a:p>
                    <a:p>
                      <a:pPr algn="just"/>
                      <a:r>
                        <a:rPr kumimoji="0" lang="en-US" sz="1600" b="1" i="0" u="none" strike="noStrike" kern="1200" baseline="0" dirty="0">
                          <a:solidFill>
                            <a:schemeClr val="tx1"/>
                          </a:solidFill>
                          <a:latin typeface="+mn-lt"/>
                          <a:ea typeface="+mn-ea"/>
                          <a:cs typeface="+mn-cs"/>
                        </a:rPr>
                        <a:t>Information can be carried to shorter distances only. 	</a:t>
                      </a:r>
                    </a:p>
                    <a:p>
                      <a:pPr algn="just"/>
                      <a:endParaRPr lang="en-IN" sz="1600" b="0" dirty="0">
                        <a:solidFill>
                          <a:srgbClr val="C00000"/>
                        </a:solidFill>
                      </a:endParaRPr>
                    </a:p>
                  </a:txBody>
                  <a:tcPr marT="45678" marB="45678"/>
                </a:tc>
                <a:extLst>
                  <a:ext uri="{0D108BD9-81ED-4DB2-BD59-A6C34878D82A}">
                    <a16:rowId xmlns="" xmlns:a16="http://schemas.microsoft.com/office/drawing/2014/main" val="10003"/>
                  </a:ext>
                </a:extLst>
              </a:tr>
              <a:tr h="1798196">
                <a:tc>
                  <a:txBody>
                    <a:bodyPr/>
                    <a:lstStyle/>
                    <a:p>
                      <a:r>
                        <a:rPr lang="en-US" sz="1800" dirty="0"/>
                        <a:t>4</a:t>
                      </a:r>
                      <a:endParaRPr lang="en-IN" sz="1800" dirty="0"/>
                    </a:p>
                  </a:txBody>
                  <a:tcPr marT="45678" marB="45678"/>
                </a:tc>
                <a:tc>
                  <a:txBody>
                    <a:bodyPr/>
                    <a:lstStyle/>
                    <a:p>
                      <a:pPr algn="just"/>
                      <a:r>
                        <a:rPr lang="en-IN" sz="1600" b="1" i="0" u="none" strike="noStrike" baseline="0" dirty="0">
                          <a:solidFill>
                            <a:srgbClr val="C00000"/>
                          </a:solidFill>
                          <a:latin typeface="Times New Roman" panose="02020603050405020304" pitchFamily="18" charset="0"/>
                        </a:rPr>
                        <a:t>Disadvantages: </a:t>
                      </a:r>
                    </a:p>
                    <a:p>
                      <a:pPr algn="just"/>
                      <a:r>
                        <a:rPr lang="en-US" sz="1600" b="1" i="0" u="none" strike="noStrike" baseline="0" dirty="0">
                          <a:solidFill>
                            <a:srgbClr val="C00000"/>
                          </a:solidFill>
                          <a:latin typeface="Times New Roman" panose="02020603050405020304" pitchFamily="18" charset="0"/>
                        </a:rPr>
                        <a:t>Launching of light and connecting of two fibers difficult. </a:t>
                      </a:r>
                    </a:p>
                    <a:p>
                      <a:pPr algn="just"/>
                      <a:r>
                        <a:rPr lang="en-US" sz="1600" b="1" i="0" u="none" strike="noStrike" baseline="0" dirty="0">
                          <a:solidFill>
                            <a:srgbClr val="C00000"/>
                          </a:solidFill>
                          <a:latin typeface="Times New Roman" panose="02020603050405020304" pitchFamily="18" charset="0"/>
                        </a:rPr>
                        <a:t>Installation (fabrication) is difficult as it is more costly 	</a:t>
                      </a:r>
                    </a:p>
                    <a:p>
                      <a:pPr algn="just"/>
                      <a:endParaRPr lang="en-IN" sz="1600" b="1" dirty="0">
                        <a:solidFill>
                          <a:srgbClr val="C00000"/>
                        </a:solidFill>
                      </a:endParaRPr>
                    </a:p>
                  </a:txBody>
                  <a:tcPr marT="45678" marB="45678"/>
                </a:tc>
                <a:tc>
                  <a:txBody>
                    <a:bodyPr/>
                    <a:lstStyle/>
                    <a:p>
                      <a:pPr algn="just"/>
                      <a:r>
                        <a:rPr kumimoji="0" lang="en-IN" sz="1600" b="1" i="0" u="none" strike="noStrike" kern="1200" baseline="0" dirty="0">
                          <a:solidFill>
                            <a:srgbClr val="C00000"/>
                          </a:solidFill>
                          <a:latin typeface="+mn-lt"/>
                          <a:ea typeface="+mn-ea"/>
                          <a:cs typeface="+mn-cs"/>
                        </a:rPr>
                        <a:t>Advantages: </a:t>
                      </a:r>
                    </a:p>
                    <a:p>
                      <a:pPr algn="just"/>
                      <a:r>
                        <a:rPr kumimoji="0" lang="en-US" sz="1600" b="1" i="0" u="none" strike="noStrike" kern="1200" baseline="0" dirty="0">
                          <a:solidFill>
                            <a:srgbClr val="C00000"/>
                          </a:solidFill>
                          <a:latin typeface="+mn-lt"/>
                          <a:ea typeface="+mn-ea"/>
                          <a:cs typeface="+mn-cs"/>
                        </a:rPr>
                        <a:t>Launching of light and also connecting of two fibers is easy. </a:t>
                      </a:r>
                    </a:p>
                    <a:p>
                      <a:pPr algn="just"/>
                      <a:r>
                        <a:rPr kumimoji="0" lang="en-US" sz="1600" b="1" i="0" u="none" strike="noStrike" kern="1200" baseline="0" dirty="0">
                          <a:solidFill>
                            <a:srgbClr val="C00000"/>
                          </a:solidFill>
                          <a:latin typeface="+mn-lt"/>
                          <a:ea typeface="+mn-ea"/>
                          <a:cs typeface="+mn-cs"/>
                        </a:rPr>
                        <a:t>Fabrication is easy and the installation cost is low. 	</a:t>
                      </a:r>
                    </a:p>
                    <a:p>
                      <a:pPr algn="just"/>
                      <a:endParaRPr lang="en-IN" sz="1600" b="1" dirty="0">
                        <a:solidFill>
                          <a:srgbClr val="C00000"/>
                        </a:solidFill>
                      </a:endParaRPr>
                    </a:p>
                  </a:txBody>
                  <a:tcPr marT="45678" marB="45678"/>
                </a:tc>
                <a:extLst>
                  <a:ext uri="{0D108BD9-81ED-4DB2-BD59-A6C34878D82A}">
                    <a16:rowId xmlns="" xmlns:a16="http://schemas.microsoft.com/office/drawing/2014/main" val="10004"/>
                  </a:ext>
                </a:extLst>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F585475-FAC1-4A08-AFAA-1AC895678118}"/>
              </a:ext>
            </a:extLst>
          </p:cNvPr>
          <p:cNvSpPr>
            <a:spLocks noGrp="1"/>
          </p:cNvSpPr>
          <p:nvPr>
            <p:ph type="title"/>
          </p:nvPr>
        </p:nvSpPr>
        <p:spPr>
          <a:xfrm>
            <a:off x="457200" y="274638"/>
            <a:ext cx="7467600" cy="563562"/>
          </a:xfrm>
        </p:spPr>
        <p:txBody>
          <a:bodyPr/>
          <a:lstStyle/>
          <a:p>
            <a:pPr algn="ctr">
              <a:defRPr/>
            </a:pPr>
            <a:r>
              <a:rPr lang="en-US" b="1" dirty="0">
                <a:solidFill>
                  <a:srgbClr val="C00000"/>
                </a:solidFill>
              </a:rPr>
              <a:t>Father of fiber optics</a:t>
            </a:r>
            <a:endParaRPr lang="en-IN" b="1" dirty="0">
              <a:solidFill>
                <a:srgbClr val="C00000"/>
              </a:solidFill>
            </a:endParaRPr>
          </a:p>
        </p:txBody>
      </p:sp>
      <p:sp>
        <p:nvSpPr>
          <p:cNvPr id="3" name="Content Placeholder 2">
            <a:extLst>
              <a:ext uri="{FF2B5EF4-FFF2-40B4-BE49-F238E27FC236}">
                <a16:creationId xmlns="" xmlns:a16="http://schemas.microsoft.com/office/drawing/2014/main" id="{53BB8D42-8BA2-4FBA-90DA-2D36B10237D8}"/>
              </a:ext>
            </a:extLst>
          </p:cNvPr>
          <p:cNvSpPr>
            <a:spLocks noGrp="1"/>
          </p:cNvSpPr>
          <p:nvPr>
            <p:ph sz="quarter" idx="1"/>
          </p:nvPr>
        </p:nvSpPr>
        <p:spPr>
          <a:xfrm>
            <a:off x="457200" y="914400"/>
            <a:ext cx="7950200" cy="5668963"/>
          </a:xfrm>
        </p:spPr>
        <p:txBody>
          <a:bodyPr/>
          <a:lstStyle/>
          <a:p>
            <a:pPr algn="just">
              <a:defRPr/>
            </a:pPr>
            <a:r>
              <a:rPr lang="en-US" sz="2800" b="1" dirty="0">
                <a:solidFill>
                  <a:srgbClr val="0000CC"/>
                </a:solidFill>
                <a:latin typeface="Comic sans-serif"/>
              </a:rPr>
              <a:t>The first ‘fiber optics’ was invented by Narinder Singh </a:t>
            </a:r>
            <a:r>
              <a:rPr lang="en-US" sz="2800" b="1" dirty="0" err="1">
                <a:solidFill>
                  <a:srgbClr val="0000CC"/>
                </a:solidFill>
                <a:latin typeface="Comic sans-serif"/>
              </a:rPr>
              <a:t>Kapany</a:t>
            </a:r>
            <a:r>
              <a:rPr lang="en-US" sz="2800" b="1" dirty="0">
                <a:solidFill>
                  <a:srgbClr val="0000CC"/>
                </a:solidFill>
                <a:latin typeface="Comic sans-serif"/>
              </a:rPr>
              <a:t> in 1956.</a:t>
            </a:r>
          </a:p>
          <a:p>
            <a:pPr algn="just">
              <a:defRPr/>
            </a:pPr>
            <a:r>
              <a:rPr lang="en-US" sz="2800" b="1" dirty="0">
                <a:solidFill>
                  <a:srgbClr val="0000CC"/>
                </a:solidFill>
                <a:latin typeface="Comic sans-serif"/>
              </a:rPr>
              <a:t>Narinder Singh </a:t>
            </a:r>
            <a:r>
              <a:rPr lang="en-US" sz="2800" b="1" dirty="0" err="1">
                <a:solidFill>
                  <a:srgbClr val="0000CC"/>
                </a:solidFill>
                <a:latin typeface="Comic sans-serif"/>
              </a:rPr>
              <a:t>Kapany</a:t>
            </a:r>
            <a:r>
              <a:rPr lang="en-US" sz="2800" b="1" dirty="0">
                <a:solidFill>
                  <a:srgbClr val="0000CC"/>
                </a:solidFill>
                <a:latin typeface="Comic sans-serif"/>
              </a:rPr>
              <a:t> is an Indian- born Sikh physicist. He is widely recognized as the “Father of Fiber Optics”. He was named and considered among one of the seven ‘Unsung Heroes’ in the ‘Businessmen of the Century’ issue by Fortune. </a:t>
            </a:r>
            <a:r>
              <a:rPr lang="en-US" sz="2800" b="1" dirty="0" err="1">
                <a:solidFill>
                  <a:srgbClr val="0000CC"/>
                </a:solidFill>
                <a:latin typeface="Comic sans-serif"/>
              </a:rPr>
              <a:t>Kapany</a:t>
            </a:r>
            <a:r>
              <a:rPr lang="en-US" sz="2800" b="1" dirty="0">
                <a:solidFill>
                  <a:srgbClr val="0000CC"/>
                </a:solidFill>
                <a:latin typeface="Comic sans-serif"/>
              </a:rPr>
              <a:t> is a prominent entrepreneur, research scholar, philanthropist, and art collector. </a:t>
            </a:r>
          </a:p>
          <a:p>
            <a:pPr>
              <a:defRPr/>
            </a:pPr>
            <a:endParaRPr lang="en-IN" sz="28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F585475-FAC1-4A08-AFAA-1AC895678118}"/>
              </a:ext>
            </a:extLst>
          </p:cNvPr>
          <p:cNvSpPr>
            <a:spLocks noGrp="1"/>
          </p:cNvSpPr>
          <p:nvPr>
            <p:ph type="title"/>
          </p:nvPr>
        </p:nvSpPr>
        <p:spPr>
          <a:xfrm>
            <a:off x="457200" y="274638"/>
            <a:ext cx="7467600" cy="563562"/>
          </a:xfrm>
        </p:spPr>
        <p:txBody>
          <a:bodyPr/>
          <a:lstStyle/>
          <a:p>
            <a:pPr algn="ctr">
              <a:defRPr/>
            </a:pPr>
            <a:r>
              <a:rPr lang="en-US" b="1" dirty="0">
                <a:solidFill>
                  <a:srgbClr val="C00000"/>
                </a:solidFill>
              </a:rPr>
              <a:t>Father of fiber optics</a:t>
            </a:r>
            <a:endParaRPr lang="en-IN" b="1" dirty="0">
              <a:solidFill>
                <a:srgbClr val="C00000"/>
              </a:solidFill>
            </a:endParaRPr>
          </a:p>
        </p:txBody>
      </p:sp>
      <p:sp>
        <p:nvSpPr>
          <p:cNvPr id="3" name="Content Placeholder 2">
            <a:extLst>
              <a:ext uri="{FF2B5EF4-FFF2-40B4-BE49-F238E27FC236}">
                <a16:creationId xmlns="" xmlns:a16="http://schemas.microsoft.com/office/drawing/2014/main" id="{53BB8D42-8BA2-4FBA-90DA-2D36B10237D8}"/>
              </a:ext>
            </a:extLst>
          </p:cNvPr>
          <p:cNvSpPr>
            <a:spLocks noGrp="1"/>
          </p:cNvSpPr>
          <p:nvPr>
            <p:ph sz="quarter" idx="1"/>
          </p:nvPr>
        </p:nvSpPr>
        <p:spPr>
          <a:xfrm>
            <a:off x="457200" y="914400"/>
            <a:ext cx="7950200" cy="5668963"/>
          </a:xfrm>
        </p:spPr>
        <p:txBody>
          <a:bodyPr/>
          <a:lstStyle/>
          <a:p>
            <a:pPr marL="0" indent="0" algn="just">
              <a:buFont typeface="Wingdings" panose="05000000000000000000" pitchFamily="2" charset="2"/>
              <a:buNone/>
              <a:defRPr/>
            </a:pPr>
            <a:r>
              <a:rPr lang="en-US" b="1" dirty="0" err="1" smtClean="0">
                <a:solidFill>
                  <a:srgbClr val="FF0000"/>
                </a:solidFill>
                <a:latin typeface="Comic sans-serif"/>
              </a:rPr>
              <a:t>Kapany’s</a:t>
            </a:r>
            <a:r>
              <a:rPr lang="en-US" b="1" dirty="0" smtClean="0">
                <a:solidFill>
                  <a:srgbClr val="FF0000"/>
                </a:solidFill>
                <a:latin typeface="Comic sans-serif"/>
              </a:rPr>
              <a:t> </a:t>
            </a:r>
            <a:r>
              <a:rPr lang="en-US" b="1" dirty="0">
                <a:solidFill>
                  <a:srgbClr val="FF0000"/>
                </a:solidFill>
                <a:latin typeface="Comic sans-serif"/>
              </a:rPr>
              <a:t>groundbreaking work that </a:t>
            </a:r>
            <a:r>
              <a:rPr lang="en-US" b="1" dirty="0" smtClean="0">
                <a:solidFill>
                  <a:srgbClr val="FF0000"/>
                </a:solidFill>
                <a:latin typeface="Comic sans-serif"/>
              </a:rPr>
              <a:t>the </a:t>
            </a:r>
            <a:r>
              <a:rPr lang="en-US" b="1" dirty="0">
                <a:solidFill>
                  <a:srgbClr val="FF0000"/>
                </a:solidFill>
                <a:latin typeface="Comic sans-serif"/>
              </a:rPr>
              <a:t>world is enjoying </a:t>
            </a:r>
            <a:r>
              <a:rPr lang="en-US" b="1" dirty="0" smtClean="0">
                <a:solidFill>
                  <a:srgbClr val="FF0000"/>
                </a:solidFill>
                <a:latin typeface="Comic sans-serif"/>
              </a:rPr>
              <a:t>high-speed communication </a:t>
            </a:r>
            <a:r>
              <a:rPr lang="en-US" b="1" dirty="0">
                <a:solidFill>
                  <a:srgbClr val="FF0000"/>
                </a:solidFill>
                <a:latin typeface="Comic sans-serif"/>
              </a:rPr>
              <a:t>systems and radical </a:t>
            </a:r>
            <a:r>
              <a:rPr lang="en-US" b="1" dirty="0" smtClean="0">
                <a:solidFill>
                  <a:srgbClr val="FF0000"/>
                </a:solidFill>
                <a:latin typeface="Comic sans-serif"/>
              </a:rPr>
              <a:t> medical </a:t>
            </a:r>
            <a:r>
              <a:rPr lang="en-US" b="1" dirty="0">
                <a:solidFill>
                  <a:srgbClr val="FF0000"/>
                </a:solidFill>
                <a:latin typeface="Comic sans-serif"/>
              </a:rPr>
              <a:t>procedures such as endoscopy,</a:t>
            </a:r>
          </a:p>
          <a:p>
            <a:pPr marL="0" indent="0" algn="just">
              <a:buFont typeface="Wingdings" panose="05000000000000000000" pitchFamily="2" charset="2"/>
              <a:buNone/>
              <a:defRPr/>
            </a:pPr>
            <a:r>
              <a:rPr lang="en-US" b="1" dirty="0">
                <a:solidFill>
                  <a:srgbClr val="FF0000"/>
                </a:solidFill>
                <a:latin typeface="Comic sans-serif"/>
              </a:rPr>
              <a:t>spectroscopy, laser surgeries to name </a:t>
            </a:r>
            <a:r>
              <a:rPr lang="en-US" b="1" dirty="0" smtClean="0">
                <a:solidFill>
                  <a:srgbClr val="FF0000"/>
                </a:solidFill>
                <a:latin typeface="Comic sans-serif"/>
              </a:rPr>
              <a:t>a few</a:t>
            </a:r>
            <a:r>
              <a:rPr lang="en-US" b="1" dirty="0">
                <a:solidFill>
                  <a:srgbClr val="FF0000"/>
                </a:solidFill>
                <a:latin typeface="Comic sans-serif"/>
              </a:rPr>
              <a:t>.</a:t>
            </a:r>
          </a:p>
          <a:p>
            <a:pPr>
              <a:defRPr/>
            </a:pPr>
            <a:endParaRPr lang="en-IN" dirty="0"/>
          </a:p>
        </p:txBody>
      </p:sp>
      <p:pic>
        <p:nvPicPr>
          <p:cNvPr id="17413" name="Picture 4">
            <a:extLst>
              <a:ext uri="{FF2B5EF4-FFF2-40B4-BE49-F238E27FC236}">
                <a16:creationId xmlns="" xmlns:a16="http://schemas.microsoft.com/office/drawing/2014/main" id="{FA3D4266-D7C2-4596-A388-4F708DBCF58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38400" y="2743200"/>
            <a:ext cx="2794564" cy="312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322076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09D5689F-5BDB-4539-8919-F591B271F136}"/>
              </a:ext>
            </a:extLst>
          </p:cNvPr>
          <p:cNvSpPr>
            <a:spLocks noGrp="1"/>
          </p:cNvSpPr>
          <p:nvPr>
            <p:ph sz="quarter" idx="1"/>
          </p:nvPr>
        </p:nvSpPr>
        <p:spPr>
          <a:xfrm>
            <a:off x="457200" y="304800"/>
            <a:ext cx="7950200" cy="5864225"/>
          </a:xfrm>
        </p:spPr>
        <p:txBody>
          <a:bodyPr/>
          <a:lstStyle/>
          <a:p>
            <a:pPr marL="0" indent="0">
              <a:buFont typeface="Wingdings" panose="05000000000000000000" pitchFamily="2" charset="2"/>
              <a:buNone/>
              <a:defRPr/>
            </a:pPr>
            <a:r>
              <a:rPr lang="en-US" sz="2600" dirty="0"/>
              <a:t>Definition</a:t>
            </a:r>
          </a:p>
          <a:p>
            <a:pPr marL="0" indent="0" algn="just">
              <a:buFont typeface="Wingdings" panose="05000000000000000000" pitchFamily="2" charset="2"/>
              <a:buNone/>
              <a:defRPr/>
            </a:pPr>
            <a:r>
              <a:rPr lang="en-US" sz="2600" b="1" dirty="0">
                <a:solidFill>
                  <a:srgbClr val="C00000"/>
                </a:solidFill>
              </a:rPr>
              <a:t>Fiber Optics is a technology in which signals are converted from electrical into optical signals, transmitted through a thin glass fiber and reconverted into electrical signals.</a:t>
            </a:r>
          </a:p>
          <a:p>
            <a:pPr marL="0" indent="0">
              <a:buFont typeface="Wingdings" panose="05000000000000000000" pitchFamily="2" charset="2"/>
              <a:buNone/>
              <a:defRPr/>
            </a:pPr>
            <a:r>
              <a:rPr lang="en-US" sz="2600" b="1" dirty="0"/>
              <a:t>ADVANTAGES OF FIBER OPTIC COMMUNICATION</a:t>
            </a:r>
          </a:p>
          <a:p>
            <a:pPr marL="457200" indent="-457200">
              <a:buFont typeface="Wingdings" panose="05000000000000000000" pitchFamily="2" charset="2"/>
              <a:buAutoNum type="arabicPeriod"/>
              <a:defRPr/>
            </a:pPr>
            <a:r>
              <a:rPr lang="en-US" sz="2600" b="1" dirty="0">
                <a:solidFill>
                  <a:srgbClr val="0000CC"/>
                </a:solidFill>
              </a:rPr>
              <a:t>Higher information carrying capacity</a:t>
            </a:r>
          </a:p>
          <a:p>
            <a:pPr marL="457200" indent="-457200">
              <a:buFont typeface="Wingdings" panose="05000000000000000000" pitchFamily="2" charset="2"/>
              <a:buAutoNum type="arabicPeriod"/>
              <a:defRPr/>
            </a:pPr>
            <a:r>
              <a:rPr lang="en-US" sz="2600" b="1" dirty="0">
                <a:solidFill>
                  <a:srgbClr val="0000CC"/>
                </a:solidFill>
              </a:rPr>
              <a:t>Light in weight and small in size.</a:t>
            </a:r>
          </a:p>
          <a:p>
            <a:pPr marL="457200" indent="-457200">
              <a:buFont typeface="Wingdings" panose="05000000000000000000" pitchFamily="2" charset="2"/>
              <a:buAutoNum type="arabicPeriod"/>
              <a:defRPr/>
            </a:pPr>
            <a:r>
              <a:rPr lang="en-US" sz="2600" b="1" dirty="0">
                <a:solidFill>
                  <a:srgbClr val="0000CC"/>
                </a:solidFill>
              </a:rPr>
              <a:t>No short circuits as in case of metals</a:t>
            </a:r>
          </a:p>
          <a:p>
            <a:pPr marL="457200" indent="-457200">
              <a:buFont typeface="Wingdings" panose="05000000000000000000" pitchFamily="2" charset="2"/>
              <a:buAutoNum type="arabicPeriod"/>
              <a:defRPr/>
            </a:pPr>
            <a:r>
              <a:rPr lang="en-US" sz="2600" b="1" dirty="0">
                <a:solidFill>
                  <a:srgbClr val="0000CC"/>
                </a:solidFill>
              </a:rPr>
              <a:t>Low attenuation and transmission loss</a:t>
            </a:r>
          </a:p>
          <a:p>
            <a:pPr marL="457200" indent="-457200">
              <a:buFont typeface="Wingdings" panose="05000000000000000000" pitchFamily="2" charset="2"/>
              <a:buAutoNum type="arabicPeriod"/>
              <a:defRPr/>
            </a:pPr>
            <a:r>
              <a:rPr lang="en-US" sz="2600" b="1" dirty="0">
                <a:solidFill>
                  <a:srgbClr val="0000CC"/>
                </a:solidFill>
              </a:rPr>
              <a:t>High degree of signal security</a:t>
            </a:r>
          </a:p>
          <a:p>
            <a:pPr marL="457200" indent="-457200">
              <a:buFont typeface="Wingdings" panose="05000000000000000000" pitchFamily="2" charset="2"/>
              <a:buAutoNum type="arabicPeriod"/>
              <a:defRPr/>
            </a:pPr>
            <a:r>
              <a:rPr lang="en-US" sz="2600" b="1" dirty="0">
                <a:solidFill>
                  <a:srgbClr val="0000CC"/>
                </a:solidFill>
              </a:rPr>
              <a:t>Long life span</a:t>
            </a:r>
            <a:endParaRPr lang="en-IN" sz="2600" b="1" dirty="0">
              <a:solidFill>
                <a:srgbClr val="0000CC"/>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464396B-58CF-4551-8A83-FA1DA6F56419}"/>
              </a:ext>
            </a:extLst>
          </p:cNvPr>
          <p:cNvSpPr>
            <a:spLocks noGrp="1"/>
          </p:cNvSpPr>
          <p:nvPr>
            <p:ph type="title"/>
          </p:nvPr>
        </p:nvSpPr>
        <p:spPr>
          <a:xfrm>
            <a:off x="457200" y="274638"/>
            <a:ext cx="7467600" cy="792162"/>
          </a:xfrm>
        </p:spPr>
        <p:txBody>
          <a:bodyPr/>
          <a:lstStyle/>
          <a:p>
            <a:pPr algn="ctr">
              <a:defRPr/>
            </a:pPr>
            <a:r>
              <a:rPr lang="en-US" b="1" dirty="0">
                <a:solidFill>
                  <a:srgbClr val="FF0000"/>
                </a:solidFill>
              </a:rPr>
              <a:t>OPTICAL FIBER</a:t>
            </a:r>
            <a:endParaRPr lang="en-IN" b="1" dirty="0">
              <a:solidFill>
                <a:srgbClr val="FF0000"/>
              </a:solidFill>
            </a:endParaRPr>
          </a:p>
        </p:txBody>
      </p:sp>
      <p:sp>
        <p:nvSpPr>
          <p:cNvPr id="19459" name="Content Placeholder 2">
            <a:extLst>
              <a:ext uri="{FF2B5EF4-FFF2-40B4-BE49-F238E27FC236}">
                <a16:creationId xmlns="" xmlns:a16="http://schemas.microsoft.com/office/drawing/2014/main" id="{8E2F7F6D-7451-45EB-9FFE-EAB62BD50A46}"/>
              </a:ext>
            </a:extLst>
          </p:cNvPr>
          <p:cNvSpPr>
            <a:spLocks noGrp="1"/>
          </p:cNvSpPr>
          <p:nvPr>
            <p:ph sz="quarter" idx="1"/>
          </p:nvPr>
        </p:nvSpPr>
        <p:spPr>
          <a:xfrm>
            <a:off x="457200" y="1600200"/>
            <a:ext cx="7467600" cy="4873625"/>
          </a:xfrm>
        </p:spPr>
        <p:txBody>
          <a:bodyPr/>
          <a:lstStyle/>
          <a:p>
            <a:pPr marL="0" indent="0" algn="just">
              <a:buFont typeface="Wingdings" panose="05000000000000000000" pitchFamily="2" charset="2"/>
              <a:buNone/>
            </a:pPr>
            <a:r>
              <a:rPr lang="en-US" altLang="en-US" b="1" dirty="0">
                <a:solidFill>
                  <a:srgbClr val="00B050"/>
                </a:solidFill>
              </a:rPr>
              <a:t>* </a:t>
            </a:r>
            <a:r>
              <a:rPr lang="en-US" altLang="en-US" sz="3000" b="1" dirty="0">
                <a:solidFill>
                  <a:srgbClr val="00B050"/>
                </a:solidFill>
              </a:rPr>
              <a:t>It is a </a:t>
            </a:r>
            <a:r>
              <a:rPr lang="en-US" altLang="en-US" sz="3000" b="1" dirty="0">
                <a:solidFill>
                  <a:srgbClr val="FF0000"/>
                </a:solidFill>
              </a:rPr>
              <a:t>CYLINDRICAL WAVE GUIDE</a:t>
            </a:r>
          </a:p>
          <a:p>
            <a:pPr marL="0" indent="0" algn="just">
              <a:buFont typeface="Wingdings" panose="05000000000000000000" pitchFamily="2" charset="2"/>
              <a:buNone/>
            </a:pPr>
            <a:r>
              <a:rPr lang="en-US" altLang="en-US" sz="3000" b="1" dirty="0">
                <a:solidFill>
                  <a:srgbClr val="00B050"/>
                </a:solidFill>
              </a:rPr>
              <a:t>* Made up of transparent dielectric such as glass or clear plastic</a:t>
            </a:r>
          </a:p>
          <a:p>
            <a:pPr marL="0" indent="0" algn="just">
              <a:buFont typeface="Wingdings" panose="05000000000000000000" pitchFamily="2" charset="2"/>
              <a:buNone/>
            </a:pPr>
            <a:r>
              <a:rPr lang="en-US" altLang="en-US" sz="3000" b="1" dirty="0">
                <a:solidFill>
                  <a:srgbClr val="0000CC"/>
                </a:solidFill>
              </a:rPr>
              <a:t>* Thin strand of a metal is called a wire.</a:t>
            </a:r>
          </a:p>
          <a:p>
            <a:pPr marL="0" indent="0" algn="just">
              <a:buFont typeface="Wingdings" panose="05000000000000000000" pitchFamily="2" charset="2"/>
              <a:buNone/>
            </a:pPr>
            <a:r>
              <a:rPr lang="en-US" altLang="en-US" sz="3000" b="1" dirty="0">
                <a:solidFill>
                  <a:srgbClr val="0000CC"/>
                </a:solidFill>
              </a:rPr>
              <a:t>* Thin strand of dielectric material is called a fiber</a:t>
            </a:r>
            <a:r>
              <a:rPr lang="en-US" altLang="en-US" sz="3000" dirty="0">
                <a:solidFill>
                  <a:srgbClr val="0000CC"/>
                </a:solidFill>
              </a:rPr>
              <a:t>.</a:t>
            </a:r>
            <a:endParaRPr lang="en-IN" altLang="en-US" sz="3000" dirty="0">
              <a:solidFill>
                <a:srgbClr val="0000CC"/>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E7A9786-B43D-48EB-90D8-C935F1A6FF9D}"/>
              </a:ext>
            </a:extLst>
          </p:cNvPr>
          <p:cNvSpPr>
            <a:spLocks noGrp="1"/>
          </p:cNvSpPr>
          <p:nvPr>
            <p:ph type="title"/>
          </p:nvPr>
        </p:nvSpPr>
        <p:spPr>
          <a:xfrm>
            <a:off x="457200" y="274638"/>
            <a:ext cx="7467600" cy="411162"/>
          </a:xfrm>
        </p:spPr>
        <p:txBody>
          <a:bodyPr>
            <a:normAutofit fontScale="90000"/>
          </a:bodyPr>
          <a:lstStyle/>
          <a:p>
            <a:pPr algn="ctr">
              <a:defRPr/>
            </a:pPr>
            <a:r>
              <a:rPr lang="en-US" b="1" dirty="0">
                <a:solidFill>
                  <a:srgbClr val="FF0000"/>
                </a:solidFill>
              </a:rPr>
              <a:t>Construction of optical fiber</a:t>
            </a:r>
            <a:endParaRPr lang="en-IN" b="1" dirty="0">
              <a:solidFill>
                <a:srgbClr val="FF0000"/>
              </a:solidFill>
            </a:endParaRPr>
          </a:p>
        </p:txBody>
      </p:sp>
      <p:pic>
        <p:nvPicPr>
          <p:cNvPr id="20483" name="Content Placeholder 4">
            <a:extLst>
              <a:ext uri="{FF2B5EF4-FFF2-40B4-BE49-F238E27FC236}">
                <a16:creationId xmlns="" xmlns:a16="http://schemas.microsoft.com/office/drawing/2014/main" id="{D18CC6F9-F3D6-4533-ADF5-6BA120AB3AA4}"/>
              </a:ext>
            </a:extLst>
          </p:cNvPr>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a:xfrm>
            <a:off x="1143000" y="685800"/>
            <a:ext cx="5689600" cy="3200400"/>
          </a:xfrm>
        </p:spPr>
      </p:pic>
      <p:pic>
        <p:nvPicPr>
          <p:cNvPr id="20485" name="Picture 5">
            <a:extLst>
              <a:ext uri="{FF2B5EF4-FFF2-40B4-BE49-F238E27FC236}">
                <a16:creationId xmlns="" xmlns:a16="http://schemas.microsoft.com/office/drawing/2014/main" id="{9CB6C107-7820-4D4D-9087-AC383D54116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00200" y="3962400"/>
            <a:ext cx="5334000" cy="2779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themeOverride>
</file>

<file path=docProps/app.xml><?xml version="1.0" encoding="utf-8"?>
<Properties xmlns="http://schemas.openxmlformats.org/officeDocument/2006/extended-properties" xmlns:vt="http://schemas.openxmlformats.org/officeDocument/2006/docPropsVTypes">
  <Template>Oriel</Template>
  <TotalTime>4758</TotalTime>
  <Words>2086</Words>
  <Application>Microsoft Office PowerPoint</Application>
  <PresentationFormat>On-screen Show (4:3)</PresentationFormat>
  <Paragraphs>209</Paragraphs>
  <Slides>44</Slides>
  <Notes>1</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44</vt:i4>
      </vt:variant>
    </vt:vector>
  </HeadingPairs>
  <TitlesOfParts>
    <vt:vector size="55" baseType="lpstr">
      <vt:lpstr>Arial</vt:lpstr>
      <vt:lpstr>Arial</vt:lpstr>
      <vt:lpstr>Calibri</vt:lpstr>
      <vt:lpstr>Cambria Math</vt:lpstr>
      <vt:lpstr>Century Schoolbook</vt:lpstr>
      <vt:lpstr>Comic sans-serif</vt:lpstr>
      <vt:lpstr>Times New Roman</vt:lpstr>
      <vt:lpstr>Times-Roman</vt:lpstr>
      <vt:lpstr>Wingdings</vt:lpstr>
      <vt:lpstr>Wingdings 2</vt:lpstr>
      <vt:lpstr>Oriel</vt:lpstr>
      <vt:lpstr>UNIT-II FIBER OPTICS </vt:lpstr>
      <vt:lpstr>Unit-II: Fiber optics</vt:lpstr>
      <vt:lpstr>Fiber Optics</vt:lpstr>
      <vt:lpstr>Fiber Optics</vt:lpstr>
      <vt:lpstr>Father of fiber optics</vt:lpstr>
      <vt:lpstr>Father of fiber optics</vt:lpstr>
      <vt:lpstr>PowerPoint Presentation</vt:lpstr>
      <vt:lpstr>OPTICAL FIBER</vt:lpstr>
      <vt:lpstr>Construction of optical fiber</vt:lpstr>
      <vt:lpstr>STRUCTURE OF OPTICAL FIBER</vt:lpstr>
      <vt:lpstr>STRUCTURE OF OPTICAL FIBER</vt:lpstr>
      <vt:lpstr>Principle of light propagation through optical fiber</vt:lpstr>
      <vt:lpstr>Principle of light propagation through optical fiber</vt:lpstr>
      <vt:lpstr>Snell’s law</vt:lpstr>
      <vt:lpstr>PowerPoint Presentation</vt:lpstr>
      <vt:lpstr>PowerPoint Presentation</vt:lpstr>
      <vt:lpstr>PowerPoint Presentation</vt:lpstr>
      <vt:lpstr>PowerPoint Presentation</vt:lpstr>
      <vt:lpstr>Conditions of TIR</vt:lpstr>
      <vt:lpstr>PowerPoint Presentation</vt:lpstr>
      <vt:lpstr>Acceptance angle </vt:lpstr>
      <vt:lpstr>PowerPoint Presentation</vt:lpstr>
      <vt:lpstr>PowerPoint Presentation</vt:lpstr>
      <vt:lpstr>PowerPoint Presentation</vt:lpstr>
      <vt:lpstr>PowerPoint Presentation</vt:lpstr>
      <vt:lpstr>Acceptance cone</vt:lpstr>
      <vt:lpstr>Numerical Aperture</vt:lpstr>
      <vt:lpstr>FRACTIONAL REFRACTIVE INDEX CHANGE </vt:lpstr>
      <vt:lpstr>Fractional Index Change</vt:lpstr>
      <vt:lpstr>PowerPoint Presentation</vt:lpstr>
      <vt:lpstr>Types of optical fibers</vt:lpstr>
      <vt:lpstr>Types of optical fibers</vt:lpstr>
      <vt:lpstr>PowerPoint Presentation</vt:lpstr>
      <vt:lpstr>MODES of PROPAGATION</vt:lpstr>
      <vt:lpstr>Single mode &amp; Multimode optical fibers</vt:lpstr>
      <vt:lpstr>PowerPoint Presentation</vt:lpstr>
      <vt:lpstr>Single  mode optical fiber [SMF]</vt:lpstr>
      <vt:lpstr>Single  mode optical fiber [SMF]</vt:lpstr>
      <vt:lpstr>Characteristics &amp; applications of SMF</vt:lpstr>
      <vt:lpstr>Characteristics &amp; applications of SMF</vt:lpstr>
      <vt:lpstr>MULTIMODE Optical fiber [MMF]</vt:lpstr>
      <vt:lpstr>CHARACTERISITCS &amp; APPLICATIONS OF MMF</vt:lpstr>
      <vt:lpstr>CHARACTERISITCS &amp; APPLICATIONS OF MMF</vt:lpstr>
      <vt:lpstr>Difference between SMF &amp; MMF</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SYLLABUS INTRODUCTION</dc:title>
  <dc:creator>ADMIN</dc:creator>
  <cp:lastModifiedBy>Admin</cp:lastModifiedBy>
  <cp:revision>510</cp:revision>
  <dcterms:created xsi:type="dcterms:W3CDTF">2020-10-29T05:38:15Z</dcterms:created>
  <dcterms:modified xsi:type="dcterms:W3CDTF">2022-10-28T19:08:28Z</dcterms:modified>
</cp:coreProperties>
</file>