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719" r:id="rId2"/>
  </p:sldMasterIdLst>
  <p:sldIdLst>
    <p:sldId id="256" r:id="rId3"/>
    <p:sldId id="288" r:id="rId4"/>
    <p:sldId id="257" r:id="rId5"/>
    <p:sldId id="318" r:id="rId6"/>
    <p:sldId id="319" r:id="rId7"/>
    <p:sldId id="320" r:id="rId8"/>
    <p:sldId id="321" r:id="rId9"/>
    <p:sldId id="322" r:id="rId10"/>
    <p:sldId id="323" r:id="rId11"/>
    <p:sldId id="324" r:id="rId12"/>
    <p:sldId id="342" r:id="rId13"/>
    <p:sldId id="325" r:id="rId14"/>
    <p:sldId id="327" r:id="rId15"/>
    <p:sldId id="394" r:id="rId16"/>
    <p:sldId id="395" r:id="rId17"/>
    <p:sldId id="396" r:id="rId18"/>
    <p:sldId id="397" r:id="rId19"/>
    <p:sldId id="398" r:id="rId20"/>
    <p:sldId id="399" r:id="rId21"/>
    <p:sldId id="400" r:id="rId22"/>
    <p:sldId id="401"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3" r:id="rId36"/>
    <p:sldId id="345" r:id="rId37"/>
    <p:sldId id="346" r:id="rId38"/>
    <p:sldId id="347" r:id="rId39"/>
    <p:sldId id="348" r:id="rId40"/>
    <p:sldId id="349" r:id="rId41"/>
    <p:sldId id="350" r:id="rId42"/>
    <p:sldId id="351" r:id="rId43"/>
    <p:sldId id="352" r:id="rId44"/>
    <p:sldId id="353" r:id="rId45"/>
    <p:sldId id="354" r:id="rId46"/>
    <p:sldId id="355" r:id="rId47"/>
    <p:sldId id="356" r:id="rId48"/>
    <p:sldId id="357" r:id="rId49"/>
    <p:sldId id="358" r:id="rId50"/>
    <p:sldId id="359" r:id="rId51"/>
    <p:sldId id="360" r:id="rId52"/>
    <p:sldId id="361" r:id="rId53"/>
    <p:sldId id="362" r:id="rId54"/>
    <p:sldId id="371" r:id="rId55"/>
    <p:sldId id="363" r:id="rId56"/>
    <p:sldId id="364" r:id="rId57"/>
    <p:sldId id="365" r:id="rId58"/>
    <p:sldId id="366" r:id="rId59"/>
    <p:sldId id="367" r:id="rId60"/>
    <p:sldId id="368" r:id="rId61"/>
    <p:sldId id="369" r:id="rId62"/>
    <p:sldId id="370" r:id="rId63"/>
    <p:sldId id="384" r:id="rId64"/>
    <p:sldId id="385" r:id="rId65"/>
    <p:sldId id="386" r:id="rId66"/>
    <p:sldId id="387" r:id="rId67"/>
    <p:sldId id="388" r:id="rId68"/>
    <p:sldId id="389" r:id="rId69"/>
    <p:sldId id="390" r:id="rId70"/>
    <p:sldId id="392" r:id="rId71"/>
    <p:sldId id="372" r:id="rId72"/>
    <p:sldId id="373" r:id="rId73"/>
    <p:sldId id="374" r:id="rId74"/>
    <p:sldId id="375" r:id="rId75"/>
    <p:sldId id="376" r:id="rId76"/>
    <p:sldId id="377" r:id="rId77"/>
    <p:sldId id="378" r:id="rId78"/>
    <p:sldId id="379" r:id="rId79"/>
    <p:sldId id="380" r:id="rId80"/>
    <p:sldId id="381" r:id="rId81"/>
    <p:sldId id="382" r:id="rId82"/>
    <p:sldId id="383" r:id="rId83"/>
    <p:sldId id="391"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90"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BA932A-6C47-4894-9496-6C144C547E7E}"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619131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A932A-6C47-4894-9496-6C144C547E7E}"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269924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BA932A-6C47-4894-9496-6C144C547E7E}"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719170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BA932A-6C47-4894-9496-6C144C547E7E}"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90170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A932A-6C47-4894-9496-6C144C547E7E}"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2234831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BA932A-6C47-4894-9496-6C144C547E7E}" type="datetimeFigureOut">
              <a:rPr lang="en-US" smtClean="0"/>
              <a:t>8/12/2024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946934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BA932A-6C47-4894-9496-6C144C547E7E}" type="datetimeFigureOut">
              <a:rPr lang="en-US" smtClean="0"/>
              <a:t>8/12/2024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2938927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A932A-6C47-4894-9496-6C144C547E7E}"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1877949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A932A-6C47-4894-9496-6C144C547E7E}"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139108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7D1649-F3A6-4493-8F60-D196609A622E}" type="datetimeFigureOut">
              <a:rPr lang="en-IN" smtClean="0">
                <a:solidFill>
                  <a:prstClr val="black">
                    <a:tint val="75000"/>
                  </a:prstClr>
                </a:solidFill>
              </a:rPr>
              <a:pPr/>
              <a:t>12-08-2024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AE6401A-908B-45EC-90F0-B5565E8E83B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46573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17D1649-F3A6-4493-8F60-D196609A622E}" type="datetimeFigureOut">
              <a:rPr lang="en-IN" smtClean="0">
                <a:solidFill>
                  <a:prstClr val="black">
                    <a:tint val="75000"/>
                  </a:prstClr>
                </a:solidFill>
              </a:rPr>
              <a:pPr/>
              <a:t>12-08-2024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AE6401A-908B-45EC-90F0-B5565E8E83B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73706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BBA932A-6C47-4894-9496-6C144C547E7E}"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6622369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7D1649-F3A6-4493-8F60-D196609A622E}" type="datetimeFigureOut">
              <a:rPr lang="en-IN" smtClean="0">
                <a:solidFill>
                  <a:prstClr val="black">
                    <a:tint val="75000"/>
                  </a:prstClr>
                </a:solidFill>
              </a:rPr>
              <a:pPr/>
              <a:t>12-08-2024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AE6401A-908B-45EC-90F0-B5565E8E83B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55366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7D1649-F3A6-4493-8F60-D196609A622E}" type="datetimeFigureOut">
              <a:rPr lang="en-IN" smtClean="0">
                <a:solidFill>
                  <a:prstClr val="black">
                    <a:tint val="75000"/>
                  </a:prstClr>
                </a:solidFill>
              </a:rPr>
              <a:pPr/>
              <a:t>12-08-2024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EAE6401A-908B-45EC-90F0-B5565E8E83B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31795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7D1649-F3A6-4493-8F60-D196609A622E}" type="datetimeFigureOut">
              <a:rPr lang="en-IN" smtClean="0">
                <a:solidFill>
                  <a:prstClr val="black">
                    <a:tint val="75000"/>
                  </a:prstClr>
                </a:solidFill>
              </a:rPr>
              <a:pPr/>
              <a:t>12-08-2024</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EAE6401A-908B-45EC-90F0-B5565E8E83B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2319921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17D1649-F3A6-4493-8F60-D196609A622E}" type="datetimeFigureOut">
              <a:rPr lang="en-IN" smtClean="0">
                <a:solidFill>
                  <a:prstClr val="black">
                    <a:tint val="75000"/>
                  </a:prstClr>
                </a:solidFill>
              </a:rPr>
              <a:pPr/>
              <a:t>12-08-2024</a:t>
            </a:fld>
            <a:endParaRPr lang="en-IN">
              <a:solidFill>
                <a:prstClr val="black">
                  <a:tint val="75000"/>
                </a:prstClr>
              </a:solidFill>
            </a:endParaRPr>
          </a:p>
        </p:txBody>
      </p:sp>
      <p:sp>
        <p:nvSpPr>
          <p:cNvPr id="5" name="Footer Placeholder 3"/>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4"/>
          <p:cNvSpPr>
            <a:spLocks noGrp="1"/>
          </p:cNvSpPr>
          <p:nvPr>
            <p:ph type="sldNum" sz="quarter" idx="12"/>
          </p:nvPr>
        </p:nvSpPr>
        <p:spPr/>
        <p:txBody>
          <a:bodyPr/>
          <a:lstStyle/>
          <a:p>
            <a:fld id="{EAE6401A-908B-45EC-90F0-B5565E8E83B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274809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17D1649-F3A6-4493-8F60-D196609A622E}" type="datetimeFigureOut">
              <a:rPr lang="en-IN" smtClean="0">
                <a:solidFill>
                  <a:prstClr val="black">
                    <a:tint val="75000"/>
                  </a:prstClr>
                </a:solidFill>
              </a:rPr>
              <a:pPr/>
              <a:t>12-08-2024</a:t>
            </a:fld>
            <a:endParaRPr lang="en-IN">
              <a:solidFill>
                <a:prstClr val="black">
                  <a:tint val="75000"/>
                </a:prstClr>
              </a:solidFill>
            </a:endParaRPr>
          </a:p>
        </p:txBody>
      </p:sp>
      <p:sp>
        <p:nvSpPr>
          <p:cNvPr id="5" name="Footer Placeholder 2"/>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3"/>
          <p:cNvSpPr>
            <a:spLocks noGrp="1"/>
          </p:cNvSpPr>
          <p:nvPr>
            <p:ph type="sldNum" sz="quarter" idx="12"/>
          </p:nvPr>
        </p:nvSpPr>
        <p:spPr/>
        <p:txBody>
          <a:bodyPr/>
          <a:lstStyle/>
          <a:p>
            <a:fld id="{EAE6401A-908B-45EC-90F0-B5565E8E83B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454521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17D1649-F3A6-4493-8F60-D196609A622E}" type="datetimeFigureOut">
              <a:rPr lang="en-IN" smtClean="0">
                <a:solidFill>
                  <a:prstClr val="black">
                    <a:tint val="75000"/>
                  </a:prstClr>
                </a:solidFill>
              </a:rPr>
              <a:pPr/>
              <a:t>12-08-2024</a:t>
            </a:fld>
            <a:endParaRPr lang="en-IN">
              <a:solidFill>
                <a:prstClr val="black">
                  <a:tint val="75000"/>
                </a:prstClr>
              </a:solidFill>
            </a:endParaRPr>
          </a:p>
        </p:txBody>
      </p:sp>
      <p:sp>
        <p:nvSpPr>
          <p:cNvPr id="5" name="Footer Placeholder 5"/>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6"/>
          <p:cNvSpPr>
            <a:spLocks noGrp="1"/>
          </p:cNvSpPr>
          <p:nvPr>
            <p:ph type="sldNum" sz="quarter" idx="12"/>
          </p:nvPr>
        </p:nvSpPr>
        <p:spPr/>
        <p:txBody>
          <a:bodyPr/>
          <a:lstStyle/>
          <a:p>
            <a:fld id="{EAE6401A-908B-45EC-90F0-B5565E8E83B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20370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7D1649-F3A6-4493-8F60-D196609A622E}" type="datetimeFigureOut">
              <a:rPr lang="en-IN" smtClean="0">
                <a:solidFill>
                  <a:prstClr val="black">
                    <a:tint val="75000"/>
                  </a:prstClr>
                </a:solidFill>
              </a:rPr>
              <a:pPr/>
              <a:t>12-08-2024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EAE6401A-908B-45EC-90F0-B5565E8E83B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9743404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7D1649-F3A6-4493-8F60-D196609A622E}" type="datetimeFigureOut">
              <a:rPr lang="en-IN" smtClean="0">
                <a:solidFill>
                  <a:prstClr val="black">
                    <a:tint val="75000"/>
                  </a:prstClr>
                </a:solidFill>
              </a:rPr>
              <a:pPr/>
              <a:t>12-08-2024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EAE6401A-908B-45EC-90F0-B5565E8E83B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2775904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7D1649-F3A6-4493-8F60-D196609A622E}" type="datetimeFigureOut">
              <a:rPr lang="en-IN" smtClean="0">
                <a:solidFill>
                  <a:prstClr val="black">
                    <a:tint val="75000"/>
                  </a:prstClr>
                </a:solidFill>
              </a:rPr>
              <a:pPr/>
              <a:t>12-08-2024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AE6401A-908B-45EC-90F0-B5565E8E83B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9269145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7D1649-F3A6-4493-8F60-D196609A622E}" type="datetimeFigureOut">
              <a:rPr lang="en-IN" smtClean="0">
                <a:solidFill>
                  <a:prstClr val="black">
                    <a:tint val="75000"/>
                  </a:prstClr>
                </a:solidFill>
              </a:rPr>
              <a:pPr/>
              <a:t>12-08-2024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AE6401A-908B-45EC-90F0-B5565E8E83BB}" type="slidenum">
              <a:rPr lang="en-IN" smtClean="0">
                <a:solidFill>
                  <a:prstClr val="black">
                    <a:tint val="75000"/>
                  </a:prstClr>
                </a:solidFill>
              </a:rPr>
              <a:pPr/>
              <a:t>‹#›</a:t>
            </a:fld>
            <a:endParaRPr lang="en-IN">
              <a:solidFill>
                <a:prstClr val="black">
                  <a:tint val="75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14949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A932A-6C47-4894-9496-6C144C547E7E}"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20332475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7D1649-F3A6-4493-8F60-D196609A622E}" type="datetimeFigureOut">
              <a:rPr lang="en-IN" smtClean="0">
                <a:solidFill>
                  <a:prstClr val="black">
                    <a:tint val="75000"/>
                  </a:prstClr>
                </a:solidFill>
              </a:rPr>
              <a:pPr/>
              <a:t>12-08-2024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AE6401A-908B-45EC-90F0-B5565E8E83B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524235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7D1649-F3A6-4493-8F60-D196609A622E}" type="datetimeFigureOut">
              <a:rPr lang="en-IN" smtClean="0">
                <a:solidFill>
                  <a:prstClr val="black">
                    <a:tint val="75000"/>
                  </a:prstClr>
                </a:solidFill>
              </a:rPr>
              <a:pPr/>
              <a:t>12-08-2024</a:t>
            </a:fld>
            <a:endParaRPr lang="en-IN">
              <a:solidFill>
                <a:prstClr val="black">
                  <a:tint val="75000"/>
                </a:prstClr>
              </a:solidFill>
            </a:endParaRPr>
          </a:p>
        </p:txBody>
      </p:sp>
      <p:sp>
        <p:nvSpPr>
          <p:cNvPr id="4"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AE6401A-908B-45EC-90F0-B5565E8E83B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993251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7D1649-F3A6-4493-8F60-D196609A622E}" type="datetimeFigureOut">
              <a:rPr lang="en-IN" smtClean="0">
                <a:solidFill>
                  <a:prstClr val="black">
                    <a:tint val="75000"/>
                  </a:prstClr>
                </a:solidFill>
              </a:rPr>
              <a:pPr/>
              <a:t>12-08-2024</a:t>
            </a:fld>
            <a:endParaRPr lang="en-IN">
              <a:solidFill>
                <a:prstClr val="black">
                  <a:tint val="75000"/>
                </a:prstClr>
              </a:solidFill>
            </a:endParaRPr>
          </a:p>
        </p:txBody>
      </p:sp>
      <p:sp>
        <p:nvSpPr>
          <p:cNvPr id="4"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AE6401A-908B-45EC-90F0-B5565E8E83B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322243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7D1649-F3A6-4493-8F60-D196609A622E}" type="datetimeFigureOut">
              <a:rPr lang="en-IN" smtClean="0">
                <a:solidFill>
                  <a:prstClr val="black">
                    <a:tint val="75000"/>
                  </a:prstClr>
                </a:solidFill>
              </a:rPr>
              <a:pPr/>
              <a:t>12-08-2024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AE6401A-908B-45EC-90F0-B5565E8E83B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923967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7D1649-F3A6-4493-8F60-D196609A622E}" type="datetimeFigureOut">
              <a:rPr lang="en-IN" smtClean="0">
                <a:solidFill>
                  <a:prstClr val="black">
                    <a:tint val="75000"/>
                  </a:prstClr>
                </a:solidFill>
              </a:rPr>
              <a:pPr/>
              <a:t>12-08-2024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AE6401A-908B-45EC-90F0-B5565E8E83B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0441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BA932A-6C47-4894-9496-6C144C547E7E}"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4271676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BA932A-6C47-4894-9496-6C144C547E7E}" type="datetimeFigureOut">
              <a:rPr lang="en-US" smtClean="0"/>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1758822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BBA932A-6C47-4894-9496-6C144C547E7E}" type="datetimeFigureOut">
              <a:rPr lang="en-US" smtClean="0"/>
              <a:t>8/12/2024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87114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BA932A-6C47-4894-9496-6C144C547E7E}" type="datetimeFigureOut">
              <a:rPr lang="en-US" smtClean="0"/>
              <a:t>8/12/2024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76223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BBA932A-6C47-4894-9496-6C144C547E7E}" type="datetimeFigureOut">
              <a:rPr lang="en-US" smtClean="0"/>
              <a:t>8/12/2024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974287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A932A-6C47-4894-9496-6C144C547E7E}"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1842053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4.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BA932A-6C47-4894-9496-6C144C547E7E}" type="datetimeFigureOut">
              <a:rPr lang="en-US" smtClean="0"/>
              <a:t>8/12/2024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58F25ED-F1C5-49B8-A0EB-1C4E5706DFAA}" type="slidenum">
              <a:rPr lang="en-US" smtClean="0"/>
              <a:t>‹#›</a:t>
            </a:fld>
            <a:endParaRPr lang="en-US"/>
          </a:p>
        </p:txBody>
      </p:sp>
    </p:spTree>
    <p:extLst>
      <p:ext uri="{BB962C8B-B14F-4D97-AF65-F5344CB8AC3E}">
        <p14:creationId xmlns:p14="http://schemas.microsoft.com/office/powerpoint/2010/main" val="2951105312"/>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BA932A-6C47-4894-9496-6C144C547E7E}" type="datetimeFigureOut">
              <a:rPr lang="en-US" smtClean="0"/>
              <a:t>8/12/2024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58F25ED-F1C5-49B8-A0EB-1C4E5706DFAA}" type="slidenum">
              <a:rPr lang="en-US" smtClean="0"/>
              <a:t>‹#›</a:t>
            </a:fld>
            <a:endParaRPr lang="en-US"/>
          </a:p>
        </p:txBody>
      </p:sp>
    </p:spTree>
    <p:extLst>
      <p:ext uri="{BB962C8B-B14F-4D97-AF65-F5344CB8AC3E}">
        <p14:creationId xmlns:p14="http://schemas.microsoft.com/office/powerpoint/2010/main" val="352963222"/>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0468"/>
            <a:ext cx="9144000" cy="706437"/>
          </a:xfrm>
        </p:spPr>
        <p:txBody>
          <a:bodyPr>
            <a:no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MALLA REDDY UNIVERSITY</a:t>
            </a:r>
          </a:p>
        </p:txBody>
      </p:sp>
      <p:sp>
        <p:nvSpPr>
          <p:cNvPr id="3" name="Subtitle 2"/>
          <p:cNvSpPr>
            <a:spLocks noGrp="1"/>
          </p:cNvSpPr>
          <p:nvPr>
            <p:ph type="subTitle" idx="1"/>
          </p:nvPr>
        </p:nvSpPr>
        <p:spPr>
          <a:xfrm>
            <a:off x="1091381" y="1267326"/>
            <a:ext cx="9576619" cy="5117432"/>
          </a:xfrm>
        </p:spPr>
        <p:txBody>
          <a:bodyPr/>
          <a:lstStyle/>
          <a:p>
            <a:pPr algn="ctr">
              <a:lnSpc>
                <a:spcPct val="200000"/>
              </a:lnSpc>
            </a:pPr>
            <a:endParaRPr lang="en-US" b="1" dirty="0"/>
          </a:p>
          <a:p>
            <a:pPr algn="ctr">
              <a:lnSpc>
                <a:spcPct val="200000"/>
              </a:lnSpc>
            </a:pPr>
            <a:r>
              <a:rPr lang="en-US" sz="2400" b="1" smtClean="0">
                <a:solidFill>
                  <a:schemeClr val="tx1"/>
                </a:solidFill>
                <a:latin typeface="Times New Roman" panose="02020603050405020304" pitchFamily="18" charset="0"/>
                <a:cs typeface="Times New Roman" panose="02020603050405020304" pitchFamily="18" charset="0"/>
              </a:rPr>
              <a:t>MR22-1CS0105: </a:t>
            </a:r>
            <a:r>
              <a:rPr lang="en-US" sz="2400" b="1" dirty="0" smtClean="0">
                <a:solidFill>
                  <a:schemeClr val="tx1"/>
                </a:solidFill>
                <a:latin typeface="Times New Roman" panose="02020603050405020304" pitchFamily="18" charset="0"/>
                <a:cs typeface="Times New Roman" panose="02020603050405020304" pitchFamily="18" charset="0"/>
              </a:rPr>
              <a:t>ARTIFICIAL INTELLIGENCE</a:t>
            </a:r>
            <a:endParaRPr lang="en-US" sz="2400" b="1" dirty="0">
              <a:solidFill>
                <a:schemeClr val="tx1"/>
              </a:solidFill>
              <a:latin typeface="Times New Roman" panose="02020603050405020304" pitchFamily="18" charset="0"/>
              <a:cs typeface="Times New Roman" panose="02020603050405020304" pitchFamily="18" charset="0"/>
            </a:endParaRPr>
          </a:p>
          <a:p>
            <a:pPr algn="ctr">
              <a:lnSpc>
                <a:spcPct val="200000"/>
              </a:lnSpc>
            </a:pPr>
            <a:r>
              <a:rPr lang="en-US" sz="2400" b="1" dirty="0" err="1" smtClean="0">
                <a:solidFill>
                  <a:schemeClr val="tx1"/>
                </a:solidFill>
                <a:latin typeface="Times New Roman" panose="02020603050405020304" pitchFamily="18" charset="0"/>
                <a:cs typeface="Times New Roman" panose="02020603050405020304" pitchFamily="18" charset="0"/>
              </a:rPr>
              <a:t>IiI</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Year B.Tech. CSE </a:t>
            </a:r>
            <a:r>
              <a:rPr lang="en-US" sz="2400" b="1" dirty="0" smtClean="0">
                <a:solidFill>
                  <a:schemeClr val="tx1"/>
                </a:solidFill>
                <a:latin typeface="Times New Roman" panose="02020603050405020304" pitchFamily="18" charset="0"/>
                <a:cs typeface="Times New Roman" panose="02020603050405020304" pitchFamily="18" charset="0"/>
              </a:rPr>
              <a:t>i </a:t>
            </a:r>
            <a:r>
              <a:rPr lang="en-US" sz="2400" b="1" dirty="0">
                <a:solidFill>
                  <a:schemeClr val="tx1"/>
                </a:solidFill>
                <a:latin typeface="Times New Roman" panose="02020603050405020304" pitchFamily="18" charset="0"/>
                <a:cs typeface="Times New Roman" panose="02020603050405020304" pitchFamily="18" charset="0"/>
              </a:rPr>
              <a:t>- Sem</a:t>
            </a:r>
            <a:endParaRPr lang="en-US" sz="2400" dirty="0">
              <a:solidFill>
                <a:schemeClr val="tx1"/>
              </a:solidFill>
              <a:latin typeface="Times New Roman" panose="02020603050405020304" pitchFamily="18" charset="0"/>
              <a:cs typeface="Times New Roman" panose="02020603050405020304" pitchFamily="18" charset="0"/>
            </a:endParaRPr>
          </a:p>
          <a:p>
            <a:pPr algn="ctr">
              <a:lnSpc>
                <a:spcPct val="200000"/>
              </a:lnSpc>
            </a:pPr>
            <a:r>
              <a:rPr lang="en-US" sz="2400" b="1" dirty="0" smtClean="0">
                <a:solidFill>
                  <a:schemeClr val="tx1"/>
                </a:solidFill>
                <a:latin typeface="Times New Roman" panose="02020603050405020304" pitchFamily="18" charset="0"/>
                <a:cs typeface="Times New Roman" panose="02020603050405020304" pitchFamily="18" charset="0"/>
              </a:rPr>
              <a:t>(MR22-1CS0105)</a:t>
            </a:r>
            <a:endParaRPr lang="en-US" sz="2400" dirty="0">
              <a:solidFill>
                <a:schemeClr val="tx1"/>
              </a:solidFill>
              <a:latin typeface="Times New Roman" panose="02020603050405020304" pitchFamily="18" charset="0"/>
              <a:cs typeface="Times New Roman" panose="02020603050405020304" pitchFamily="18" charset="0"/>
            </a:endParaRPr>
          </a:p>
          <a:p>
            <a:pPr algn="ctr">
              <a:lnSpc>
                <a:spcPct val="200000"/>
              </a:lnSpc>
            </a:pPr>
            <a:r>
              <a:rPr lang="en-US" sz="2400" b="1" dirty="0">
                <a:solidFill>
                  <a:schemeClr val="tx1"/>
                </a:solidFill>
                <a:latin typeface="Times New Roman" panose="02020603050405020304" pitchFamily="18" charset="0"/>
                <a:cs typeface="Times New Roman" panose="02020603050405020304" pitchFamily="18" charset="0"/>
              </a:rPr>
              <a:t>UNIT-I</a:t>
            </a:r>
          </a:p>
          <a:p>
            <a:endParaRPr lang="en-US" dirty="0"/>
          </a:p>
        </p:txBody>
      </p:sp>
    </p:spTree>
    <p:extLst>
      <p:ext uri="{BB962C8B-B14F-4D97-AF65-F5344CB8AC3E}">
        <p14:creationId xmlns:p14="http://schemas.microsoft.com/office/powerpoint/2010/main" val="38269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3" name="Content Placeholder 2"/>
          <p:cNvSpPr>
            <a:spLocks noGrp="1"/>
          </p:cNvSpPr>
          <p:nvPr>
            <p:ph idx="1"/>
          </p:nvPr>
        </p:nvSpPr>
        <p:spPr>
          <a:xfrm>
            <a:off x="1103312" y="1026695"/>
            <a:ext cx="8946541" cy="5582651"/>
          </a:xfrm>
        </p:spPr>
        <p:txBody>
          <a:bodyPr>
            <a:noAutofit/>
          </a:bodyPr>
          <a:lstStyle/>
          <a:p>
            <a:pPr algn="just"/>
            <a:r>
              <a:rPr lang="en-IN" b="1" dirty="0"/>
              <a:t>Optimality:</a:t>
            </a:r>
            <a:r>
              <a:rPr lang="en-IN" dirty="0"/>
              <a:t> This is relevant when the goal is to find the best possible solution, like the shortest path for </a:t>
            </a:r>
            <a:r>
              <a:rPr lang="en-IN" dirty="0" smtClean="0"/>
              <a:t>navigation </a:t>
            </a:r>
            <a:r>
              <a:rPr lang="en-IN" dirty="0"/>
              <a:t>or the minimum cost in resource allocation. An optimal AI guarantees finding the best solution within the defined constraints.</a:t>
            </a:r>
          </a:p>
          <a:p>
            <a:pPr algn="just"/>
            <a:r>
              <a:rPr lang="en-IN" b="1" dirty="0" smtClean="0"/>
              <a:t>Learning </a:t>
            </a:r>
            <a:r>
              <a:rPr lang="en-IN" b="1" dirty="0"/>
              <a:t>Ability:</a:t>
            </a:r>
            <a:r>
              <a:rPr lang="en-IN" dirty="0"/>
              <a:t> As AI systems interact with the world and encounter new data, the ability to learn and </a:t>
            </a:r>
            <a:r>
              <a:rPr lang="en-IN" dirty="0" smtClean="0"/>
              <a:t>improve </a:t>
            </a:r>
            <a:r>
              <a:rPr lang="en-IN" dirty="0"/>
              <a:t>their performance over time is valuable. This is especially important for tasks where the environment is constantly changing.</a:t>
            </a:r>
          </a:p>
          <a:p>
            <a:pPr algn="just"/>
            <a:r>
              <a:rPr lang="en-IN" b="1" dirty="0" err="1" smtClean="0"/>
              <a:t>Explainability</a:t>
            </a:r>
            <a:r>
              <a:rPr lang="en-IN" b="1" dirty="0" smtClean="0"/>
              <a:t> </a:t>
            </a:r>
            <a:r>
              <a:rPr lang="en-IN" b="1" dirty="0"/>
              <a:t>and Transparency:</a:t>
            </a:r>
            <a:r>
              <a:rPr lang="en-IN" dirty="0"/>
              <a:t> Understanding how an AI system arrives at its decisions is crucial for building trust and ensuring fairness. Ideally, the AI's reasoning process should be transparent and explainable to humans.</a:t>
            </a:r>
          </a:p>
          <a:p>
            <a:pPr algn="just"/>
            <a:r>
              <a:rPr lang="en-IN" b="1" dirty="0" smtClean="0"/>
              <a:t>Real-World </a:t>
            </a:r>
            <a:r>
              <a:rPr lang="en-IN" b="1" dirty="0"/>
              <a:t>Impact:</a:t>
            </a:r>
            <a:r>
              <a:rPr lang="en-IN" dirty="0"/>
              <a:t> Ultimately, the success of an AI system is measured by the positive impact it has on the real world. Does it improve efficiency, solve problems, or enhance human capabilities in a meaningful way?</a:t>
            </a: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652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pic>
        <p:nvPicPr>
          <p:cNvPr id="4" name="Content Placeholder 3"/>
          <p:cNvPicPr>
            <a:picLocks noGrp="1" noChangeAspect="1"/>
          </p:cNvPicPr>
          <p:nvPr>
            <p:ph idx="1"/>
          </p:nvPr>
        </p:nvPicPr>
        <p:blipFill>
          <a:blip r:embed="rId2"/>
          <a:stretch>
            <a:fillRect/>
          </a:stretch>
        </p:blipFill>
        <p:spPr>
          <a:xfrm>
            <a:off x="1309092" y="1276709"/>
            <a:ext cx="9173213" cy="5055080"/>
          </a:xfrm>
          <a:prstGeom prst="rect">
            <a:avLst/>
          </a:prstGeom>
        </p:spPr>
      </p:pic>
    </p:spTree>
    <p:extLst>
      <p:ext uri="{BB962C8B-B14F-4D97-AF65-F5344CB8AC3E}">
        <p14:creationId xmlns:p14="http://schemas.microsoft.com/office/powerpoint/2010/main" val="4087110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3" name="Content Placeholder 2"/>
          <p:cNvSpPr>
            <a:spLocks noGrp="1"/>
          </p:cNvSpPr>
          <p:nvPr>
            <p:ph idx="1"/>
          </p:nvPr>
        </p:nvSpPr>
        <p:spPr>
          <a:xfrm>
            <a:off x="1103312" y="1026695"/>
            <a:ext cx="8946541" cy="5582651"/>
          </a:xfrm>
        </p:spPr>
        <p:txBody>
          <a:bodyPr>
            <a:noAutofit/>
          </a:bodyPr>
          <a:lstStyle/>
          <a:p>
            <a:pPr marL="0" indent="0">
              <a:buNone/>
            </a:pPr>
            <a:r>
              <a:rPr lang="en-US" b="1" dirty="0"/>
              <a:t>Defining the problem as State Space Search</a:t>
            </a:r>
            <a:r>
              <a:rPr lang="en-US" dirty="0"/>
              <a:t>:</a:t>
            </a:r>
            <a:endParaRPr lang="en-IN" b="1" dirty="0"/>
          </a:p>
          <a:p>
            <a:r>
              <a:rPr lang="en-US" dirty="0"/>
              <a:t>The state space representation forms the basis of most of the AI methods.</a:t>
            </a:r>
            <a:endParaRPr lang="en-IN" dirty="0"/>
          </a:p>
          <a:p>
            <a:pPr lvl="0"/>
            <a:r>
              <a:rPr lang="en-US" dirty="0"/>
              <a:t>Formulate a problem as a </a:t>
            </a:r>
            <a:r>
              <a:rPr lang="en-US" b="1" dirty="0"/>
              <a:t>state space search </a:t>
            </a:r>
            <a:r>
              <a:rPr lang="en-US" dirty="0"/>
              <a:t>by showing the legal problem states, the legal operators, and the initial and goal states.</a:t>
            </a:r>
            <a:endParaRPr lang="en-IN" dirty="0"/>
          </a:p>
          <a:p>
            <a:pPr lvl="0"/>
            <a:r>
              <a:rPr lang="en-US" dirty="0"/>
              <a:t>A </a:t>
            </a:r>
            <a:r>
              <a:rPr lang="en-US" b="1" dirty="0"/>
              <a:t>state </a:t>
            </a:r>
            <a:r>
              <a:rPr lang="en-US" dirty="0"/>
              <a:t>is defined by the specification of the values of all attributes of interest in the world</a:t>
            </a:r>
            <a:endParaRPr lang="en-IN" dirty="0"/>
          </a:p>
          <a:p>
            <a:pPr lvl="0"/>
            <a:r>
              <a:rPr lang="en-US" dirty="0"/>
              <a:t>An </a:t>
            </a:r>
            <a:r>
              <a:rPr lang="en-US" b="1" dirty="0"/>
              <a:t>operator </a:t>
            </a:r>
            <a:r>
              <a:rPr lang="en-US" dirty="0"/>
              <a:t>changes one state into the other; it has a precondition which is the value of certain attributes prior to the application of the operator, and a set of effects, which are the attributes altered by the operator</a:t>
            </a:r>
            <a:endParaRPr lang="en-IN" dirty="0"/>
          </a:p>
          <a:p>
            <a:pPr lvl="0"/>
            <a:r>
              <a:rPr lang="en-US" dirty="0"/>
              <a:t>The </a:t>
            </a:r>
            <a:r>
              <a:rPr lang="en-US" b="1" dirty="0"/>
              <a:t>initial state </a:t>
            </a:r>
            <a:r>
              <a:rPr lang="en-US" dirty="0"/>
              <a:t>is where you start</a:t>
            </a:r>
            <a:endParaRPr lang="en-IN" dirty="0"/>
          </a:p>
          <a:p>
            <a:pPr lvl="0"/>
            <a:r>
              <a:rPr lang="en-US" dirty="0"/>
              <a:t>The </a:t>
            </a:r>
            <a:r>
              <a:rPr lang="en-US" b="1" dirty="0"/>
              <a:t>goal state </a:t>
            </a:r>
            <a:r>
              <a:rPr lang="en-US" dirty="0"/>
              <a:t>is the partial description of the solution</a:t>
            </a:r>
            <a:endParaRPr lang="en-IN" dirty="0"/>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98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noAutofit/>
          </a:bodyPr>
          <a:lstStyle/>
          <a:p>
            <a:pPr algn="ctr"/>
            <a:r>
              <a:rPr lang="en-US" sz="3200" b="1" dirty="0"/>
              <a:t>INTRODUCTION TO </a:t>
            </a:r>
            <a:r>
              <a:rPr lang="en-US" sz="3200" b="1" dirty="0" smtClean="0"/>
              <a:t>ARTIFICIAL INTELLIGENCE</a:t>
            </a:r>
            <a:endParaRPr lang="en-US" dirty="0"/>
          </a:p>
        </p:txBody>
      </p:sp>
      <p:sp>
        <p:nvSpPr>
          <p:cNvPr id="5" name="Content Placeholder 4"/>
          <p:cNvSpPr>
            <a:spLocks noGrp="1"/>
          </p:cNvSpPr>
          <p:nvPr>
            <p:ph idx="1"/>
          </p:nvPr>
        </p:nvSpPr>
        <p:spPr>
          <a:xfrm>
            <a:off x="1103312" y="1000953"/>
            <a:ext cx="8946541" cy="5772081"/>
          </a:xfrm>
        </p:spPr>
        <p:txBody>
          <a:bodyPr>
            <a:normAutofit/>
          </a:bodyPr>
          <a:lstStyle/>
          <a:p>
            <a:r>
              <a:rPr lang="en-US" b="1" dirty="0"/>
              <a:t>Example: Water Jug Problem</a:t>
            </a:r>
            <a:endParaRPr lang="en-IN" b="1" dirty="0"/>
          </a:p>
          <a:p>
            <a:r>
              <a:rPr lang="en-US" dirty="0"/>
              <a:t>Consider the following problem:</a:t>
            </a:r>
            <a:endParaRPr lang="en-IN" dirty="0"/>
          </a:p>
          <a:p>
            <a:pPr marL="0" indent="0" algn="just">
              <a:buNone/>
            </a:pPr>
            <a:r>
              <a:rPr lang="en-US" dirty="0"/>
              <a:t>A Water Jug Problem: You are given two jugs, a 4-gallon one and a </a:t>
            </a:r>
            <a:r>
              <a:rPr lang="en-US" dirty="0" smtClean="0"/>
              <a:t>               3-gallon </a:t>
            </a:r>
            <a:r>
              <a:rPr lang="en-US" dirty="0"/>
              <a:t>one, a pump which has unlimited water which you can use to fill the jug, and the ground on which water may be poured. Neither jug has any measuring markings on it. How can you get exactly 2 gallons of water in the 4-gallon jug?</a:t>
            </a:r>
            <a:endParaRPr lang="en-IN" dirty="0"/>
          </a:p>
          <a:p>
            <a:endParaRPr lang="en-IN" dirty="0"/>
          </a:p>
        </p:txBody>
      </p:sp>
      <p:pic>
        <p:nvPicPr>
          <p:cNvPr id="6" name="image11.png"/>
          <p:cNvPicPr/>
          <p:nvPr/>
        </p:nvPicPr>
        <p:blipFill>
          <a:blip r:embed="rId2" cstate="print"/>
          <a:stretch>
            <a:fillRect/>
          </a:stretch>
        </p:blipFill>
        <p:spPr>
          <a:xfrm>
            <a:off x="1465056" y="3728166"/>
            <a:ext cx="7646575" cy="2955855"/>
          </a:xfrm>
          <a:prstGeom prst="rect">
            <a:avLst/>
          </a:prstGeom>
        </p:spPr>
      </p:pic>
    </p:spTree>
    <p:extLst>
      <p:ext uri="{BB962C8B-B14F-4D97-AF65-F5344CB8AC3E}">
        <p14:creationId xmlns:p14="http://schemas.microsoft.com/office/powerpoint/2010/main" val="2886104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50E018-CCDB-4DB9-AC2E-522C53A2B2C4}"/>
              </a:ext>
            </a:extLst>
          </p:cNvPr>
          <p:cNvSpPr>
            <a:spLocks noGrp="1"/>
          </p:cNvSpPr>
          <p:nvPr>
            <p:ph type="title"/>
          </p:nvPr>
        </p:nvSpPr>
        <p:spPr>
          <a:xfrm>
            <a:off x="1116627" y="295105"/>
            <a:ext cx="9404723" cy="1400530"/>
          </a:xfrm>
        </p:spPr>
        <p:txBody>
          <a:bodyPr>
            <a:normAutofit/>
          </a:bodyPr>
          <a:lstStyle/>
          <a:p>
            <a:pPr algn="just"/>
            <a:r>
              <a:rPr lang="en-US" sz="3200" b="1" dirty="0"/>
              <a:t>INTRODUCTION TO ARTIFICIAL INTELLIGENCE</a:t>
            </a:r>
            <a:endParaRPr lang="en-IN" sz="3200" dirty="0">
              <a:solidFill>
                <a:schemeClr val="tx1"/>
              </a:solidFill>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12CFF4A-0711-43A9-94BF-DCEE1649049F}"/>
              </a:ext>
            </a:extLst>
          </p:cNvPr>
          <p:cNvSpPr>
            <a:spLocks noGrp="1"/>
          </p:cNvSpPr>
          <p:nvPr>
            <p:ph idx="1"/>
          </p:nvPr>
        </p:nvSpPr>
        <p:spPr>
          <a:xfrm>
            <a:off x="1020932" y="2583401"/>
            <a:ext cx="10332868" cy="3593561"/>
          </a:xfrm>
        </p:spPr>
        <p:txBody>
          <a:bodyPr>
            <a:normAutofit/>
          </a:bodyPr>
          <a:lstStyle/>
          <a:p>
            <a:pPr algn="just"/>
            <a:r>
              <a:rPr lang="en-US" sz="1800" b="0" i="0" dirty="0">
                <a:effectLst/>
                <a:latin typeface="+mn-lt"/>
                <a:cs typeface="Times New Roman" panose="02020603050405020304" pitchFamily="18" charset="0"/>
              </a:rPr>
              <a:t>Since artificial intelligence (AI) is mainly related to the </a:t>
            </a:r>
            <a:r>
              <a:rPr lang="en-US" sz="1800" b="1" i="0" dirty="0">
                <a:effectLst/>
                <a:latin typeface="+mn-lt"/>
                <a:cs typeface="Times New Roman" panose="02020603050405020304" pitchFamily="18" charset="0"/>
              </a:rPr>
              <a:t>search process</a:t>
            </a:r>
            <a:r>
              <a:rPr lang="en-US" sz="1800" b="0" i="0" dirty="0">
                <a:effectLst/>
                <a:latin typeface="+mn-lt"/>
                <a:cs typeface="Times New Roman" panose="02020603050405020304" pitchFamily="18" charset="0"/>
              </a:rPr>
              <a:t>, it is important to have some methodology to choose the best possible solution.</a:t>
            </a:r>
          </a:p>
          <a:p>
            <a:pPr algn="just" fontAlgn="base"/>
            <a:r>
              <a:rPr lang="en-US" sz="1800" b="0" i="0" dirty="0">
                <a:effectLst/>
                <a:latin typeface="+mn-lt"/>
                <a:cs typeface="Times New Roman" panose="02020603050405020304" pitchFamily="18" charset="0"/>
              </a:rPr>
              <a:t>To choose an appropriate method for a particular problem first we need to categorize the problem based on the following characteristics.</a:t>
            </a:r>
          </a:p>
          <a:p>
            <a:pPr algn="just" fontAlgn="base">
              <a:buFont typeface="+mj-lt"/>
              <a:buAutoNum type="arabicPeriod"/>
            </a:pPr>
            <a:r>
              <a:rPr lang="en-US" sz="1800" b="0" i="0" dirty="0">
                <a:effectLst/>
                <a:latin typeface="+mn-lt"/>
                <a:cs typeface="Times New Roman" panose="02020603050405020304" pitchFamily="18" charset="0"/>
              </a:rPr>
              <a:t>Is the problem decomposable into small sub-problems which are easy to solve?</a:t>
            </a:r>
          </a:p>
          <a:p>
            <a:pPr algn="just" fontAlgn="base">
              <a:buFont typeface="+mj-lt"/>
              <a:buAutoNum type="arabicPeriod"/>
            </a:pPr>
            <a:r>
              <a:rPr lang="en-US" sz="1800" b="0" i="0" dirty="0">
                <a:effectLst/>
                <a:latin typeface="+mn-lt"/>
                <a:cs typeface="Times New Roman" panose="02020603050405020304" pitchFamily="18" charset="0"/>
              </a:rPr>
              <a:t>Can solution steps be ignored or undone?</a:t>
            </a:r>
          </a:p>
          <a:p>
            <a:pPr algn="just" fontAlgn="base">
              <a:buFont typeface="+mj-lt"/>
              <a:buAutoNum type="arabicPeriod"/>
            </a:pPr>
            <a:r>
              <a:rPr lang="en-US" sz="1800" b="0" i="0" dirty="0">
                <a:effectLst/>
                <a:latin typeface="+mn-lt"/>
                <a:cs typeface="Times New Roman" panose="02020603050405020304" pitchFamily="18" charset="0"/>
              </a:rPr>
              <a:t>Is the universe of the problem is predictable?</a:t>
            </a:r>
          </a:p>
          <a:p>
            <a:endParaRPr lang="en-IN" sz="1800" dirty="0">
              <a:latin typeface="+mn-lt"/>
            </a:endParaRPr>
          </a:p>
        </p:txBody>
      </p:sp>
      <p:sp>
        <p:nvSpPr>
          <p:cNvPr id="4" name="Rectangle 3"/>
          <p:cNvSpPr/>
          <p:nvPr/>
        </p:nvSpPr>
        <p:spPr>
          <a:xfrm>
            <a:off x="1432263" y="1614386"/>
            <a:ext cx="9336351" cy="954107"/>
          </a:xfrm>
          <a:prstGeom prst="rect">
            <a:avLst/>
          </a:prstGeom>
        </p:spPr>
        <p:txBody>
          <a:bodyPr wrap="square">
            <a:spAutoFit/>
          </a:bodyPr>
          <a:lstStyle/>
          <a:p>
            <a:r>
              <a:rPr lang="en-US" sz="2800" dirty="0">
                <a:cs typeface="Times New Roman" panose="02020603050405020304" pitchFamily="18" charset="0"/>
              </a:rPr>
              <a:t>Problem Characteristics in Artificial Intelligence</a:t>
            </a:r>
            <a:br>
              <a:rPr lang="en-US" sz="2800" dirty="0">
                <a:cs typeface="Times New Roman" panose="02020603050405020304" pitchFamily="18" charset="0"/>
              </a:rPr>
            </a:br>
            <a:endParaRPr lang="en-IN" sz="2800" dirty="0"/>
          </a:p>
        </p:txBody>
      </p:sp>
    </p:spTree>
    <p:extLst>
      <p:ext uri="{BB962C8B-B14F-4D97-AF65-F5344CB8AC3E}">
        <p14:creationId xmlns:p14="http://schemas.microsoft.com/office/powerpoint/2010/main" val="203913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7A810E9-7BF3-43BA-AB4C-BA151D240A7D}"/>
              </a:ext>
            </a:extLst>
          </p:cNvPr>
          <p:cNvSpPr>
            <a:spLocks noGrp="1"/>
          </p:cNvSpPr>
          <p:nvPr>
            <p:ph idx="1"/>
          </p:nvPr>
        </p:nvSpPr>
        <p:spPr>
          <a:xfrm>
            <a:off x="838200" y="372140"/>
            <a:ext cx="10515600" cy="5804823"/>
          </a:xfrm>
        </p:spPr>
        <p:txBody>
          <a:bodyPr>
            <a:normAutofit/>
          </a:bodyPr>
          <a:lstStyle/>
          <a:p>
            <a:pPr marL="514350" indent="-514350" algn="just" fontAlgn="base">
              <a:buFont typeface="+mj-lt"/>
              <a:buAutoNum type="arabicPeriod" startAt="4"/>
            </a:pPr>
            <a:r>
              <a:rPr lang="en-US" b="0" i="0" dirty="0">
                <a:effectLst/>
                <a:latin typeface="+mn-lt"/>
                <a:cs typeface="Times New Roman" panose="02020603050405020304" pitchFamily="18" charset="0"/>
              </a:rPr>
              <a:t>Is a good solution to the problem is absolute or relative?</a:t>
            </a:r>
          </a:p>
          <a:p>
            <a:pPr marL="514350" indent="-514350" algn="just" fontAlgn="base">
              <a:buFont typeface="+mj-lt"/>
              <a:buAutoNum type="arabicPeriod" startAt="4"/>
            </a:pPr>
            <a:r>
              <a:rPr lang="en-US" b="0" i="0" dirty="0">
                <a:effectLst/>
                <a:latin typeface="+mn-lt"/>
                <a:cs typeface="Times New Roman" panose="02020603050405020304" pitchFamily="18" charset="0"/>
              </a:rPr>
              <a:t>Is the solution to the problem a state or a path?</a:t>
            </a:r>
          </a:p>
          <a:p>
            <a:pPr marL="514350" indent="-514350" algn="just" fontAlgn="base">
              <a:buFont typeface="+mj-lt"/>
              <a:buAutoNum type="arabicPeriod" startAt="4"/>
            </a:pPr>
            <a:r>
              <a:rPr lang="en-US" b="0" i="0" dirty="0">
                <a:effectLst/>
                <a:latin typeface="+mn-lt"/>
                <a:cs typeface="Times New Roman" panose="02020603050405020304" pitchFamily="18" charset="0"/>
              </a:rPr>
              <a:t>What is the role of knowledge in solving a problem using artificial intelligence?</a:t>
            </a:r>
          </a:p>
          <a:p>
            <a:pPr marL="514350" indent="-514350" algn="just" fontAlgn="base">
              <a:buFont typeface="+mj-lt"/>
              <a:buAutoNum type="arabicPeriod" startAt="4"/>
            </a:pPr>
            <a:r>
              <a:rPr lang="en-US" b="0" i="0" dirty="0">
                <a:effectLst/>
                <a:latin typeface="+mn-lt"/>
                <a:cs typeface="Times New Roman" panose="02020603050405020304" pitchFamily="18" charset="0"/>
              </a:rPr>
              <a:t>Does the task of solving a problem require human interaction?</a:t>
            </a:r>
          </a:p>
          <a:p>
            <a:pPr marL="0" indent="0" algn="just" fontAlgn="base">
              <a:buNone/>
            </a:pPr>
            <a:endParaRPr lang="en-US" b="1" i="0" dirty="0">
              <a:effectLst/>
              <a:latin typeface="+mn-lt"/>
              <a:cs typeface="Times New Roman" panose="02020603050405020304" pitchFamily="18" charset="0"/>
            </a:endParaRPr>
          </a:p>
          <a:p>
            <a:pPr marL="0" indent="0" algn="just" fontAlgn="base">
              <a:buNone/>
            </a:pPr>
            <a:r>
              <a:rPr lang="en-US" b="1" i="0" dirty="0">
                <a:effectLst/>
                <a:latin typeface="+mn-lt"/>
                <a:cs typeface="Times New Roman" panose="02020603050405020304" pitchFamily="18" charset="0"/>
              </a:rPr>
              <a:t>1. Is the problem decomposable into small sub-problems which are easy to solve?</a:t>
            </a:r>
          </a:p>
          <a:p>
            <a:pPr algn="just" fontAlgn="base"/>
            <a:r>
              <a:rPr lang="en-US" b="0" i="0" dirty="0">
                <a:effectLst/>
                <a:latin typeface="+mn-lt"/>
                <a:cs typeface="Times New Roman" panose="02020603050405020304" pitchFamily="18" charset="0"/>
              </a:rPr>
              <a:t>Can the problem be broken down into smaller problems to be solved independently?</a:t>
            </a:r>
          </a:p>
          <a:p>
            <a:pPr algn="just" fontAlgn="base"/>
            <a:r>
              <a:rPr lang="en-US" b="0" i="0" dirty="0">
                <a:effectLst/>
                <a:latin typeface="+mn-lt"/>
                <a:cs typeface="Times New Roman" panose="02020603050405020304" pitchFamily="18" charset="0"/>
              </a:rPr>
              <a:t>The decomposable problem can be solved easily.</a:t>
            </a:r>
          </a:p>
          <a:p>
            <a:endParaRPr lang="en-IN" sz="1800" dirty="0">
              <a:latin typeface="+mn-lt"/>
            </a:endParaRPr>
          </a:p>
        </p:txBody>
      </p:sp>
    </p:spTree>
    <p:extLst>
      <p:ext uri="{BB962C8B-B14F-4D97-AF65-F5344CB8AC3E}">
        <p14:creationId xmlns:p14="http://schemas.microsoft.com/office/powerpoint/2010/main" val="3898533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6656215-691A-4AE9-AEA8-A2ABC46475C7}"/>
              </a:ext>
            </a:extLst>
          </p:cNvPr>
          <p:cNvSpPr>
            <a:spLocks noGrp="1"/>
          </p:cNvSpPr>
          <p:nvPr>
            <p:ph idx="1"/>
          </p:nvPr>
        </p:nvSpPr>
        <p:spPr>
          <a:xfrm>
            <a:off x="838200" y="202019"/>
            <a:ext cx="10515600" cy="5974944"/>
          </a:xfrm>
        </p:spPr>
        <p:txBody>
          <a:bodyPr>
            <a:normAutofit/>
          </a:bodyPr>
          <a:lstStyle/>
          <a:p>
            <a:pPr algn="just"/>
            <a:r>
              <a:rPr lang="en-US" sz="1800" b="1" i="0" dirty="0">
                <a:effectLst/>
                <a:latin typeface="+mn-lt"/>
                <a:cs typeface="Times New Roman" panose="02020603050405020304" pitchFamily="18" charset="0"/>
              </a:rPr>
              <a:t>Example:</a:t>
            </a:r>
            <a:r>
              <a:rPr lang="en-US" sz="1800" b="0" i="0" dirty="0">
                <a:effectLst/>
                <a:latin typeface="+mn-lt"/>
                <a:cs typeface="Times New Roman" panose="02020603050405020304" pitchFamily="18" charset="0"/>
              </a:rPr>
              <a:t> In this case, the problem is divided into smaller problems. The smaller problems are solved independently. Finally, the result is merged to get the final result.</a:t>
            </a:r>
            <a:endParaRPr lang="en-IN" sz="1800" dirty="0">
              <a:latin typeface="+mn-lt"/>
              <a:cs typeface="Times New Roman" panose="02020603050405020304" pitchFamily="18" charset="0"/>
            </a:endParaRPr>
          </a:p>
        </p:txBody>
      </p:sp>
      <p:pic>
        <p:nvPicPr>
          <p:cNvPr id="5" name="Picture 4">
            <a:extLst>
              <a:ext uri="{FF2B5EF4-FFF2-40B4-BE49-F238E27FC236}">
                <a16:creationId xmlns="" xmlns:a16="http://schemas.microsoft.com/office/drawing/2014/main" id="{054DC597-F566-4F08-88D4-AC944146F80A}"/>
              </a:ext>
            </a:extLst>
          </p:cNvPr>
          <p:cNvPicPr>
            <a:picLocks noChangeAspect="1"/>
          </p:cNvPicPr>
          <p:nvPr/>
        </p:nvPicPr>
        <p:blipFill>
          <a:blip r:embed="rId2"/>
          <a:stretch>
            <a:fillRect/>
          </a:stretch>
        </p:blipFill>
        <p:spPr>
          <a:xfrm>
            <a:off x="1690488" y="1850943"/>
            <a:ext cx="7347186" cy="3692165"/>
          </a:xfrm>
          <a:prstGeom prst="rect">
            <a:avLst/>
          </a:prstGeom>
        </p:spPr>
      </p:pic>
    </p:spTree>
    <p:extLst>
      <p:ext uri="{BB962C8B-B14F-4D97-AF65-F5344CB8AC3E}">
        <p14:creationId xmlns:p14="http://schemas.microsoft.com/office/powerpoint/2010/main" val="3042715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CFAC510-01EB-4867-B2A1-172E9A20B095}"/>
              </a:ext>
            </a:extLst>
          </p:cNvPr>
          <p:cNvSpPr>
            <a:spLocks noGrp="1"/>
          </p:cNvSpPr>
          <p:nvPr>
            <p:ph idx="1"/>
          </p:nvPr>
        </p:nvSpPr>
        <p:spPr>
          <a:xfrm>
            <a:off x="873711" y="356242"/>
            <a:ext cx="10515600" cy="5847354"/>
          </a:xfrm>
        </p:spPr>
        <p:txBody>
          <a:bodyPr/>
          <a:lstStyle/>
          <a:p>
            <a:pPr marL="0" indent="0" algn="just" fontAlgn="base">
              <a:buNone/>
            </a:pPr>
            <a:r>
              <a:rPr lang="en-US" b="1" i="0" dirty="0">
                <a:solidFill>
                  <a:srgbClr val="3A3A3A"/>
                </a:solidFill>
                <a:effectLst/>
                <a:latin typeface="Times New Roman" panose="02020603050405020304" pitchFamily="18" charset="0"/>
                <a:cs typeface="Times New Roman" panose="02020603050405020304" pitchFamily="18" charset="0"/>
              </a:rPr>
              <a:t>2</a:t>
            </a:r>
            <a:r>
              <a:rPr lang="en-US" sz="1800" b="1" i="0" dirty="0">
                <a:solidFill>
                  <a:srgbClr val="3A3A3A"/>
                </a:solidFill>
                <a:effectLst/>
                <a:latin typeface="+mn-lt"/>
                <a:cs typeface="Times New Roman" panose="02020603050405020304" pitchFamily="18" charset="0"/>
              </a:rPr>
              <a:t>. </a:t>
            </a:r>
            <a:r>
              <a:rPr lang="en-US" sz="1800" b="1" i="0" dirty="0">
                <a:effectLst/>
                <a:latin typeface="+mn-lt"/>
                <a:cs typeface="Times New Roman" panose="02020603050405020304" pitchFamily="18" charset="0"/>
              </a:rPr>
              <a:t>Can solution steps be ignored or undone?</a:t>
            </a:r>
          </a:p>
          <a:p>
            <a:pPr algn="just" fontAlgn="base"/>
            <a:r>
              <a:rPr lang="en-US" sz="1800" b="0" i="0" dirty="0">
                <a:effectLst/>
                <a:latin typeface="+mn-lt"/>
                <a:cs typeface="Times New Roman" panose="02020603050405020304" pitchFamily="18" charset="0"/>
              </a:rPr>
              <a:t>In the Theorem Proving problem, a lemma that has been proved can be ignored for the next steps.</a:t>
            </a:r>
          </a:p>
          <a:p>
            <a:pPr algn="just" fontAlgn="base"/>
            <a:r>
              <a:rPr lang="en-US" sz="1800" b="0" i="0" dirty="0">
                <a:effectLst/>
                <a:latin typeface="+mn-lt"/>
                <a:cs typeface="Times New Roman" panose="02020603050405020304" pitchFamily="18" charset="0"/>
              </a:rPr>
              <a:t>Such problems are called </a:t>
            </a:r>
            <a:r>
              <a:rPr lang="en-US" sz="1800" b="1" i="0" dirty="0">
                <a:effectLst/>
                <a:latin typeface="+mn-lt"/>
                <a:cs typeface="Times New Roman" panose="02020603050405020304" pitchFamily="18" charset="0"/>
              </a:rPr>
              <a:t>Ignorable </a:t>
            </a:r>
            <a:r>
              <a:rPr lang="en-US" sz="1800" b="0" i="0" dirty="0">
                <a:effectLst/>
                <a:latin typeface="+mn-lt"/>
                <a:cs typeface="Times New Roman" panose="02020603050405020304" pitchFamily="18" charset="0"/>
              </a:rPr>
              <a:t>problems.</a:t>
            </a:r>
          </a:p>
          <a:p>
            <a:pPr algn="just" fontAlgn="base"/>
            <a:r>
              <a:rPr lang="en-US" sz="1800" b="0" i="0" dirty="0">
                <a:effectLst/>
                <a:latin typeface="+mn-lt"/>
                <a:cs typeface="Times New Roman" panose="02020603050405020304" pitchFamily="18" charset="0"/>
              </a:rPr>
              <a:t>In the 8-Puzzle, Moves can be undone and backtracked.</a:t>
            </a:r>
          </a:p>
          <a:p>
            <a:pPr algn="just" fontAlgn="base"/>
            <a:r>
              <a:rPr lang="en-US" sz="1800" b="0" i="0" dirty="0">
                <a:effectLst/>
                <a:latin typeface="+mn-lt"/>
                <a:cs typeface="Times New Roman" panose="02020603050405020304" pitchFamily="18" charset="0"/>
              </a:rPr>
              <a:t>Such problems are called </a:t>
            </a:r>
            <a:r>
              <a:rPr lang="en-US" sz="1800" b="1" i="0" dirty="0">
                <a:effectLst/>
                <a:latin typeface="+mn-lt"/>
                <a:cs typeface="Times New Roman" panose="02020603050405020304" pitchFamily="18" charset="0"/>
              </a:rPr>
              <a:t>Recoverable </a:t>
            </a:r>
            <a:r>
              <a:rPr lang="en-US" sz="1800" b="0" i="0" dirty="0">
                <a:effectLst/>
                <a:latin typeface="+mn-lt"/>
                <a:cs typeface="Times New Roman" panose="02020603050405020304" pitchFamily="18" charset="0"/>
              </a:rPr>
              <a:t>problems.</a:t>
            </a:r>
          </a:p>
          <a:p>
            <a:pPr algn="just" fontAlgn="base"/>
            <a:endParaRPr lang="en-US" sz="1800" b="0" i="0" dirty="0">
              <a:effectLst/>
              <a:latin typeface="+mn-lt"/>
              <a:cs typeface="Times New Roman" panose="02020603050405020304" pitchFamily="18" charset="0"/>
            </a:endParaRPr>
          </a:p>
          <a:p>
            <a:pPr algn="just"/>
            <a:endParaRPr lang="en-IN" sz="1800" dirty="0">
              <a:latin typeface="+mn-lt"/>
              <a:cs typeface="Times New Roman" panose="02020603050405020304" pitchFamily="18" charset="0"/>
            </a:endParaRPr>
          </a:p>
        </p:txBody>
      </p:sp>
      <p:pic>
        <p:nvPicPr>
          <p:cNvPr id="5" name="Picture 4">
            <a:extLst>
              <a:ext uri="{FF2B5EF4-FFF2-40B4-BE49-F238E27FC236}">
                <a16:creationId xmlns="" xmlns:a16="http://schemas.microsoft.com/office/drawing/2014/main" id="{32B10C4B-E1EA-4A76-83AD-3E2E8593C480}"/>
              </a:ext>
            </a:extLst>
          </p:cNvPr>
          <p:cNvPicPr>
            <a:picLocks noChangeAspect="1"/>
          </p:cNvPicPr>
          <p:nvPr/>
        </p:nvPicPr>
        <p:blipFill>
          <a:blip r:embed="rId2"/>
          <a:stretch>
            <a:fillRect/>
          </a:stretch>
        </p:blipFill>
        <p:spPr>
          <a:xfrm>
            <a:off x="1638809" y="3428999"/>
            <a:ext cx="6602383" cy="2312581"/>
          </a:xfrm>
          <a:prstGeom prst="rect">
            <a:avLst/>
          </a:prstGeom>
        </p:spPr>
      </p:pic>
    </p:spTree>
    <p:extLst>
      <p:ext uri="{BB962C8B-B14F-4D97-AF65-F5344CB8AC3E}">
        <p14:creationId xmlns:p14="http://schemas.microsoft.com/office/powerpoint/2010/main" val="94467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324CD73-859F-48C7-B9A7-31DDCF4CF11C}"/>
              </a:ext>
            </a:extLst>
          </p:cNvPr>
          <p:cNvSpPr>
            <a:spLocks noGrp="1"/>
          </p:cNvSpPr>
          <p:nvPr>
            <p:ph idx="1"/>
          </p:nvPr>
        </p:nvSpPr>
        <p:spPr>
          <a:xfrm>
            <a:off x="838200" y="159488"/>
            <a:ext cx="10515600" cy="6017475"/>
          </a:xfrm>
        </p:spPr>
        <p:txBody>
          <a:bodyPr>
            <a:normAutofit/>
          </a:bodyPr>
          <a:lstStyle/>
          <a:p>
            <a:pPr algn="just" fontAlgn="base"/>
            <a:r>
              <a:rPr lang="en-US" sz="1800" b="0" i="0" dirty="0">
                <a:effectLst/>
                <a:latin typeface="+mn-lt"/>
                <a:cs typeface="Times New Roman" panose="02020603050405020304" pitchFamily="18" charset="0"/>
              </a:rPr>
              <a:t>In Playing Chess, moves can be retracted.</a:t>
            </a:r>
          </a:p>
          <a:p>
            <a:pPr algn="just" fontAlgn="base"/>
            <a:r>
              <a:rPr lang="en-US" sz="1800" b="0" i="0" dirty="0">
                <a:effectLst/>
                <a:latin typeface="+mn-lt"/>
                <a:cs typeface="Times New Roman" panose="02020603050405020304" pitchFamily="18" charset="0"/>
              </a:rPr>
              <a:t>Such problems are called </a:t>
            </a:r>
            <a:r>
              <a:rPr lang="en-US" sz="1800" b="1" i="0" dirty="0">
                <a:effectLst/>
                <a:latin typeface="+mn-lt"/>
                <a:cs typeface="Times New Roman" panose="02020603050405020304" pitchFamily="18" charset="0"/>
              </a:rPr>
              <a:t>Irrecoverable</a:t>
            </a:r>
            <a:r>
              <a:rPr lang="en-US" sz="1800" b="0" i="0" dirty="0">
                <a:effectLst/>
                <a:latin typeface="+mn-lt"/>
                <a:cs typeface="Times New Roman" panose="02020603050405020304" pitchFamily="18" charset="0"/>
              </a:rPr>
              <a:t> problems.</a:t>
            </a:r>
          </a:p>
          <a:p>
            <a:pPr algn="just" fontAlgn="base"/>
            <a:r>
              <a:rPr lang="en-US" sz="1800" b="1" i="0" dirty="0">
                <a:effectLst/>
                <a:latin typeface="+mn-lt"/>
                <a:cs typeface="Times New Roman" panose="02020603050405020304" pitchFamily="18" charset="0"/>
              </a:rPr>
              <a:t>Ignorable </a:t>
            </a:r>
            <a:r>
              <a:rPr lang="en-US" sz="1800" b="0" i="0" dirty="0">
                <a:effectLst/>
                <a:latin typeface="+mn-lt"/>
                <a:cs typeface="Times New Roman" panose="02020603050405020304" pitchFamily="18" charset="0"/>
              </a:rPr>
              <a:t>problems can be solved using a simple control structure that never backtracks. </a:t>
            </a:r>
          </a:p>
          <a:p>
            <a:pPr algn="just" fontAlgn="base"/>
            <a:r>
              <a:rPr lang="en-US" sz="1800" b="1" i="0" dirty="0">
                <a:effectLst/>
                <a:latin typeface="+mn-lt"/>
                <a:cs typeface="Times New Roman" panose="02020603050405020304" pitchFamily="18" charset="0"/>
              </a:rPr>
              <a:t>Recoverable </a:t>
            </a:r>
            <a:r>
              <a:rPr lang="en-US" sz="1800" b="0" i="0" dirty="0">
                <a:effectLst/>
                <a:latin typeface="+mn-lt"/>
                <a:cs typeface="Times New Roman" panose="02020603050405020304" pitchFamily="18" charset="0"/>
              </a:rPr>
              <a:t>problems can be solved using backtracking. </a:t>
            </a:r>
          </a:p>
          <a:p>
            <a:pPr algn="just" fontAlgn="base"/>
            <a:r>
              <a:rPr lang="en-US" sz="1800" b="1" i="0" dirty="0">
                <a:effectLst/>
                <a:latin typeface="+mn-lt"/>
                <a:cs typeface="Times New Roman" panose="02020603050405020304" pitchFamily="18" charset="0"/>
              </a:rPr>
              <a:t>Irrecoverable </a:t>
            </a:r>
            <a:r>
              <a:rPr lang="en-US" sz="1800" b="0" i="0" dirty="0">
                <a:effectLst/>
                <a:latin typeface="+mn-lt"/>
                <a:cs typeface="Times New Roman" panose="02020603050405020304" pitchFamily="18" charset="0"/>
              </a:rPr>
              <a:t>problems can be solved by recoverable style methods via planning.</a:t>
            </a:r>
          </a:p>
          <a:p>
            <a:pPr algn="just" fontAlgn="base"/>
            <a:endParaRPr lang="en-US" sz="1800" b="0" i="0" dirty="0">
              <a:effectLst/>
              <a:latin typeface="+mn-lt"/>
              <a:cs typeface="Times New Roman" panose="02020603050405020304" pitchFamily="18" charset="0"/>
            </a:endParaRPr>
          </a:p>
          <a:p>
            <a:pPr marL="0" indent="0" algn="just" fontAlgn="base">
              <a:buNone/>
            </a:pPr>
            <a:r>
              <a:rPr lang="en-US" sz="1800" b="1" i="0" dirty="0">
                <a:effectLst/>
                <a:latin typeface="+mn-lt"/>
                <a:cs typeface="Times New Roman" panose="02020603050405020304" pitchFamily="18" charset="0"/>
              </a:rPr>
              <a:t>3. Is the universe of the problem is predictable?</a:t>
            </a:r>
          </a:p>
          <a:p>
            <a:pPr algn="just" fontAlgn="base"/>
            <a:r>
              <a:rPr lang="en-US" sz="1800" b="0" i="0" dirty="0">
                <a:effectLst/>
                <a:latin typeface="+mn-lt"/>
                <a:cs typeface="Times New Roman" panose="02020603050405020304" pitchFamily="18" charset="0"/>
              </a:rPr>
              <a:t>In Playing Bridge, We cannot know exactly where all the cards are or what the other players will do on their turns.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711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6DEF94E-6D06-4082-A017-9C5A0D8FE8A8}"/>
              </a:ext>
            </a:extLst>
          </p:cNvPr>
          <p:cNvSpPr>
            <a:spLocks noGrp="1"/>
          </p:cNvSpPr>
          <p:nvPr>
            <p:ph idx="1"/>
          </p:nvPr>
        </p:nvSpPr>
        <p:spPr>
          <a:xfrm>
            <a:off x="838199" y="425302"/>
            <a:ext cx="10793819" cy="6103089"/>
          </a:xfrm>
        </p:spPr>
        <p:txBody>
          <a:bodyPr>
            <a:normAutofit/>
          </a:bodyPr>
          <a:lstStyle/>
          <a:p>
            <a:pPr marL="0" indent="0" algn="just" fontAlgn="base">
              <a:buNone/>
            </a:pPr>
            <a:r>
              <a:rPr lang="en-US" sz="1800" b="0" i="0" dirty="0">
                <a:effectLst/>
                <a:latin typeface="+mn-lt"/>
                <a:cs typeface="Times New Roman" panose="02020603050405020304" pitchFamily="18" charset="0"/>
              </a:rPr>
              <a:t>Uncertain outcome!</a:t>
            </a:r>
          </a:p>
          <a:p>
            <a:pPr algn="just" fontAlgn="base"/>
            <a:r>
              <a:rPr lang="en-US" sz="1800" b="0" i="0" dirty="0">
                <a:effectLst/>
                <a:latin typeface="+mn-lt"/>
                <a:cs typeface="Times New Roman" panose="02020603050405020304" pitchFamily="18" charset="0"/>
              </a:rPr>
              <a:t>For</a:t>
            </a:r>
            <a:r>
              <a:rPr lang="en-US" sz="1800" b="1" i="0" dirty="0">
                <a:effectLst/>
                <a:latin typeface="+mn-lt"/>
                <a:cs typeface="Times New Roman" panose="02020603050405020304" pitchFamily="18" charset="0"/>
              </a:rPr>
              <a:t> certain-outcome problems</a:t>
            </a:r>
            <a:r>
              <a:rPr lang="en-US" sz="1800" b="0" i="0" dirty="0">
                <a:effectLst/>
                <a:latin typeface="+mn-lt"/>
                <a:cs typeface="Times New Roman" panose="02020603050405020304" pitchFamily="18" charset="0"/>
              </a:rPr>
              <a:t>, planning can be used to generate a sequence of operators that is guaranteed to lead to a solution.</a:t>
            </a:r>
          </a:p>
          <a:p>
            <a:pPr algn="just" fontAlgn="base"/>
            <a:r>
              <a:rPr lang="en-US" sz="1800" b="0" i="0" dirty="0">
                <a:effectLst/>
                <a:latin typeface="+mn-lt"/>
                <a:cs typeface="Times New Roman" panose="02020603050405020304" pitchFamily="18" charset="0"/>
              </a:rPr>
              <a:t>For</a:t>
            </a:r>
            <a:r>
              <a:rPr lang="en-US" sz="1800" b="1" i="0" dirty="0">
                <a:effectLst/>
                <a:latin typeface="+mn-lt"/>
                <a:cs typeface="Times New Roman" panose="02020603050405020304" pitchFamily="18" charset="0"/>
              </a:rPr>
              <a:t> uncertain-outcome problems</a:t>
            </a:r>
            <a:r>
              <a:rPr lang="en-US" sz="1800" b="0" i="0" dirty="0">
                <a:effectLst/>
                <a:latin typeface="+mn-lt"/>
                <a:cs typeface="Times New Roman" panose="02020603050405020304" pitchFamily="18" charset="0"/>
              </a:rPr>
              <a:t>, a sequence of generated operators can only have a good probability of leading to a solution. Plan revision is made as the plan is carried out and the necessary feedback is provided.</a:t>
            </a:r>
          </a:p>
          <a:p>
            <a:pPr marL="0" indent="0" algn="just" fontAlgn="base">
              <a:buNone/>
            </a:pPr>
            <a:r>
              <a:rPr lang="en-US" sz="1800" b="1" i="0" dirty="0">
                <a:effectLst/>
                <a:latin typeface="+mn-lt"/>
                <a:cs typeface="Times New Roman" panose="02020603050405020304" pitchFamily="18" charset="0"/>
              </a:rPr>
              <a:t>4. Is a good solution to the problem is absolute or relative?</a:t>
            </a:r>
          </a:p>
          <a:p>
            <a:pPr algn="just" fontAlgn="base"/>
            <a:r>
              <a:rPr lang="en-US" sz="1800" b="0" i="0" dirty="0">
                <a:effectLst/>
                <a:latin typeface="+mn-lt"/>
                <a:cs typeface="Times New Roman" panose="02020603050405020304" pitchFamily="18" charset="0"/>
              </a:rPr>
              <a:t>The Travelling Salesman Problem, we have to try all paths to find the shortest one.</a:t>
            </a:r>
          </a:p>
          <a:p>
            <a:pPr algn="just" fontAlgn="base"/>
            <a:r>
              <a:rPr lang="en-US" sz="1800" b="0" i="0" dirty="0">
                <a:effectLst/>
                <a:latin typeface="+mn-lt"/>
                <a:cs typeface="Times New Roman" panose="02020603050405020304" pitchFamily="18" charset="0"/>
              </a:rPr>
              <a:t>Any path problem can be solved using heuristics that suggest good paths to explore.</a:t>
            </a:r>
          </a:p>
          <a:p>
            <a:pPr algn="just" fontAlgn="base"/>
            <a:r>
              <a:rPr lang="en-US" sz="1800" b="0" i="0" dirty="0">
                <a:effectLst/>
                <a:latin typeface="+mn-lt"/>
                <a:cs typeface="Times New Roman" panose="02020603050405020304" pitchFamily="18" charset="0"/>
              </a:rPr>
              <a:t>For best-path problems, a much more exhaustive search will be performed.</a:t>
            </a:r>
          </a:p>
          <a:p>
            <a:endParaRPr lang="en-IN" sz="1800" dirty="0">
              <a:latin typeface="+mn-lt"/>
            </a:endParaRPr>
          </a:p>
        </p:txBody>
      </p:sp>
    </p:spTree>
    <p:extLst>
      <p:ext uri="{BB962C8B-B14F-4D97-AF65-F5344CB8AC3E}">
        <p14:creationId xmlns:p14="http://schemas.microsoft.com/office/powerpoint/2010/main" val="124255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3058" y="502092"/>
            <a:ext cx="10205884" cy="5853816"/>
          </a:xfrm>
        </p:spPr>
        <p:txBody>
          <a:bodyPr>
            <a:normAutofit/>
          </a:bodyPr>
          <a:lstStyle/>
          <a:p>
            <a:pPr algn="just" eaLnBrk="0" hangingPunct="0"/>
            <a:endParaRPr lang="en-IN" sz="2800" dirty="0"/>
          </a:p>
          <a:p>
            <a:pPr algn="just" fontAlgn="base"/>
            <a:r>
              <a:rPr lang="en-US" sz="2800" b="1" dirty="0"/>
              <a:t>Introduction: </a:t>
            </a:r>
            <a:r>
              <a:rPr lang="en-US" sz="2800" dirty="0"/>
              <a:t>Artificial Intelligence, AI Problems, </a:t>
            </a:r>
            <a:r>
              <a:rPr lang="en-US" sz="2800" dirty="0" smtClean="0"/>
              <a:t> AI </a:t>
            </a:r>
            <a:r>
              <a:rPr lang="en-US" sz="2800" dirty="0"/>
              <a:t>Techniques, the Level of the Model, Criteria for Success. </a:t>
            </a:r>
            <a:endParaRPr lang="en-US" sz="2800" dirty="0" smtClean="0"/>
          </a:p>
          <a:p>
            <a:pPr algn="just" fontAlgn="base"/>
            <a:r>
              <a:rPr lang="en-US" sz="2800" dirty="0" smtClean="0"/>
              <a:t>Defining </a:t>
            </a:r>
            <a:r>
              <a:rPr lang="en-US" sz="2800" dirty="0"/>
              <a:t>the Problem as a State Space Search, Problem Characteristics, Production Systems, </a:t>
            </a:r>
            <a:endParaRPr lang="en-US" sz="2800" dirty="0" smtClean="0"/>
          </a:p>
          <a:p>
            <a:pPr algn="just" fontAlgn="base"/>
            <a:r>
              <a:rPr lang="en-US" sz="2800" dirty="0" smtClean="0"/>
              <a:t>Search</a:t>
            </a:r>
            <a:r>
              <a:rPr lang="en-US" sz="2800" dirty="0"/>
              <a:t>: Issues in the Design of Search Programs, Un-Informed Search, BFS, and DFS.</a:t>
            </a:r>
            <a:endParaRPr lang="en-IN" sz="2800" dirty="0"/>
          </a:p>
          <a:p>
            <a:pPr algn="just"/>
            <a:r>
              <a:rPr lang="en-US" sz="2800" b="1" dirty="0"/>
              <a:t>Heuristic Search Techniques:</a:t>
            </a:r>
            <a:r>
              <a:rPr lang="en-US" sz="2800" dirty="0"/>
              <a:t> Generate-And-Test, Hill Climbing, Best-First </a:t>
            </a:r>
            <a:r>
              <a:rPr lang="en-US" sz="2800" dirty="0" smtClean="0"/>
              <a:t>Search, A</a:t>
            </a:r>
            <a:r>
              <a:rPr lang="en-US" sz="2800" dirty="0"/>
              <a:t>* Algorithm, Problem Reduction, AO* Algorithm.</a:t>
            </a:r>
            <a:endParaRPr lang="en-IN"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40171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4F30121-B4E0-4108-93C6-57BB9B73B988}"/>
              </a:ext>
            </a:extLst>
          </p:cNvPr>
          <p:cNvSpPr>
            <a:spLocks noGrp="1"/>
          </p:cNvSpPr>
          <p:nvPr>
            <p:ph idx="1"/>
          </p:nvPr>
        </p:nvSpPr>
        <p:spPr>
          <a:xfrm>
            <a:off x="838200" y="170121"/>
            <a:ext cx="10515600" cy="6549656"/>
          </a:xfrm>
        </p:spPr>
        <p:txBody>
          <a:bodyPr>
            <a:normAutofit/>
          </a:bodyPr>
          <a:lstStyle/>
          <a:p>
            <a:pPr marL="0" indent="0" algn="just" fontAlgn="base">
              <a:buNone/>
            </a:pPr>
            <a:r>
              <a:rPr lang="en-US" b="1" i="0" dirty="0">
                <a:solidFill>
                  <a:srgbClr val="3A3A3A"/>
                </a:solidFill>
                <a:effectLst/>
                <a:latin typeface="Times New Roman" panose="02020603050405020304" pitchFamily="18" charset="0"/>
                <a:cs typeface="Times New Roman" panose="02020603050405020304" pitchFamily="18" charset="0"/>
              </a:rPr>
              <a:t>5</a:t>
            </a:r>
            <a:r>
              <a:rPr lang="en-US" sz="3000" b="1" i="0" dirty="0">
                <a:solidFill>
                  <a:srgbClr val="3A3A3A"/>
                </a:solidFill>
                <a:effectLst/>
                <a:latin typeface="Times New Roman" panose="02020603050405020304" pitchFamily="18" charset="0"/>
                <a:cs typeface="Times New Roman" panose="02020603050405020304" pitchFamily="18" charset="0"/>
              </a:rPr>
              <a:t>. </a:t>
            </a:r>
            <a:r>
              <a:rPr lang="en-US" sz="1900" b="1" i="0" dirty="0">
                <a:effectLst/>
                <a:latin typeface="+mn-lt"/>
                <a:cs typeface="Times New Roman" panose="02020603050405020304" pitchFamily="18" charset="0"/>
              </a:rPr>
              <a:t>Is the solution to the problem a state or a path</a:t>
            </a:r>
          </a:p>
          <a:p>
            <a:pPr algn="just" fontAlgn="base"/>
            <a:r>
              <a:rPr lang="en-US" sz="1900" b="0" i="0" dirty="0">
                <a:effectLst/>
                <a:latin typeface="+mn-lt"/>
                <a:cs typeface="Times New Roman" panose="02020603050405020304" pitchFamily="18" charset="0"/>
              </a:rPr>
              <a:t>The Water Jug Problem, the path that leads to the goal must be reported.</a:t>
            </a:r>
          </a:p>
          <a:p>
            <a:pPr algn="just"/>
            <a:r>
              <a:rPr lang="en-US" sz="1900" b="0" i="0" dirty="0">
                <a:effectLst/>
                <a:latin typeface="+mn-lt"/>
                <a:cs typeface="Times New Roman" panose="02020603050405020304" pitchFamily="18" charset="0"/>
              </a:rPr>
              <a:t>A path-solution problem can be reformulated as a state-solution problem by describing a state as a partial path to a solution. The question is whether that is natural or not.</a:t>
            </a:r>
          </a:p>
          <a:p>
            <a:pPr marL="0" indent="0" algn="just">
              <a:buNone/>
            </a:pPr>
            <a:endParaRPr lang="en-US" sz="1900" b="0" i="0" dirty="0">
              <a:effectLst/>
              <a:latin typeface="+mn-lt"/>
              <a:cs typeface="Times New Roman" panose="02020603050405020304" pitchFamily="18" charset="0"/>
            </a:endParaRPr>
          </a:p>
          <a:p>
            <a:pPr marL="0" indent="0" algn="just">
              <a:buNone/>
            </a:pPr>
            <a:r>
              <a:rPr lang="en-US" sz="1900" b="1" i="0" dirty="0">
                <a:effectLst/>
                <a:latin typeface="+mn-lt"/>
                <a:cs typeface="Times New Roman" panose="02020603050405020304" pitchFamily="18" charset="0"/>
              </a:rPr>
              <a:t>6. What is the role of knowledge in solving a problem using artificial intelligence?</a:t>
            </a:r>
          </a:p>
          <a:p>
            <a:pPr marL="0" indent="0" algn="just" fontAlgn="base">
              <a:buNone/>
            </a:pPr>
            <a:r>
              <a:rPr lang="en-US" sz="1900" b="1" i="0" dirty="0">
                <a:effectLst/>
                <a:latin typeface="+mn-lt"/>
                <a:cs typeface="Times New Roman" panose="02020603050405020304" pitchFamily="18" charset="0"/>
              </a:rPr>
              <a:t>Playing Chess</a:t>
            </a:r>
          </a:p>
          <a:p>
            <a:pPr algn="just" fontAlgn="base"/>
            <a:r>
              <a:rPr lang="en-US" sz="1900" dirty="0">
                <a:latin typeface="+mn-lt"/>
                <a:cs typeface="Times New Roman" panose="02020603050405020304" pitchFamily="18" charset="0"/>
              </a:rPr>
              <a:t>Consider again the problem of playing chess. Suppose you had unlimited computing power available. </a:t>
            </a:r>
          </a:p>
          <a:p>
            <a:pPr algn="just" fontAlgn="base"/>
            <a:r>
              <a:rPr lang="en-US" sz="1900" dirty="0">
                <a:latin typeface="+mn-lt"/>
                <a:cs typeface="Times New Roman" panose="02020603050405020304" pitchFamily="18" charset="0"/>
              </a:rPr>
              <a:t>How much knowledge would be required by a perfect program? </a:t>
            </a:r>
          </a:p>
          <a:p>
            <a:pPr marL="0" indent="0" algn="just" fontAlgn="base">
              <a:buNone/>
            </a:pPr>
            <a:r>
              <a:rPr lang="en-US" sz="1900" b="0" i="0" dirty="0">
                <a:effectLst/>
                <a:latin typeface="+mn-lt"/>
              </a:rPr>
              <a:t/>
            </a:r>
            <a:br>
              <a:rPr lang="en-US" sz="1900" b="0" i="0" dirty="0">
                <a:effectLst/>
                <a:latin typeface="+mn-lt"/>
              </a:rPr>
            </a:br>
            <a:endParaRPr lang="en-IN" sz="1900" dirty="0">
              <a:latin typeface="+mn-lt"/>
            </a:endParaRPr>
          </a:p>
        </p:txBody>
      </p:sp>
    </p:spTree>
    <p:extLst>
      <p:ext uri="{BB962C8B-B14F-4D97-AF65-F5344CB8AC3E}">
        <p14:creationId xmlns:p14="http://schemas.microsoft.com/office/powerpoint/2010/main" val="2427832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76A0B08-CEDA-4BE3-8924-C02F5F3F5BF3}"/>
              </a:ext>
            </a:extLst>
          </p:cNvPr>
          <p:cNvSpPr>
            <a:spLocks noGrp="1"/>
          </p:cNvSpPr>
          <p:nvPr>
            <p:ph idx="1"/>
          </p:nvPr>
        </p:nvSpPr>
        <p:spPr>
          <a:xfrm>
            <a:off x="562992" y="652612"/>
            <a:ext cx="10515600" cy="5772926"/>
          </a:xfrm>
        </p:spPr>
        <p:txBody>
          <a:bodyPr>
            <a:normAutofit/>
          </a:bodyPr>
          <a:lstStyle/>
          <a:p>
            <a:pPr algn="just"/>
            <a:r>
              <a:rPr lang="en-US" sz="1800" b="0" i="0" dirty="0">
                <a:effectLst/>
                <a:latin typeface="+mn-lt"/>
                <a:cs typeface="Times New Roman" panose="02020603050405020304" pitchFamily="18" charset="0"/>
              </a:rPr>
              <a:t>Additional knowledge about such things as good strategy and tactics could of course help considerably to constrain the search and speed up the execution of the program. Knowledge is important only to constrain the search for a solution.</a:t>
            </a:r>
          </a:p>
          <a:p>
            <a:pPr marL="0" indent="0" algn="just">
              <a:buNone/>
            </a:pPr>
            <a:r>
              <a:rPr lang="en-US" sz="1800" b="1" i="0" dirty="0">
                <a:effectLst/>
                <a:latin typeface="+mn-lt"/>
                <a:cs typeface="Times New Roman" panose="02020603050405020304" pitchFamily="18" charset="0"/>
              </a:rPr>
              <a:t>7. Does the task of solving a problem require human interaction?</a:t>
            </a:r>
          </a:p>
          <a:p>
            <a:pPr algn="just"/>
            <a:r>
              <a:rPr lang="en-US" sz="1800" b="0" i="0" dirty="0">
                <a:effectLst/>
                <a:latin typeface="+mn-lt"/>
                <a:cs typeface="Times New Roman" panose="02020603050405020304" pitchFamily="18" charset="0"/>
              </a:rPr>
              <a:t>we are building programs that require intermediate interaction with people, both to provide additional input to the program and to provide additional reassurance to the user.</a:t>
            </a:r>
            <a:endParaRPr lang="en-US" sz="1800" b="1" dirty="0">
              <a:latin typeface="+mn-lt"/>
              <a:cs typeface="Times New Roman" panose="02020603050405020304" pitchFamily="18" charset="0"/>
            </a:endParaRPr>
          </a:p>
          <a:p>
            <a:pPr algn="just" fontAlgn="base"/>
            <a:r>
              <a:rPr lang="en-US" sz="1800" b="0" i="0" dirty="0">
                <a:effectLst/>
                <a:latin typeface="+mn-lt"/>
                <a:cs typeface="Times New Roman" panose="02020603050405020304" pitchFamily="18" charset="0"/>
              </a:rPr>
              <a:t>The </a:t>
            </a:r>
            <a:r>
              <a:rPr lang="en-US" sz="1800" b="1" i="0" dirty="0">
                <a:effectLst/>
                <a:latin typeface="+mn-lt"/>
                <a:cs typeface="Times New Roman" panose="02020603050405020304" pitchFamily="18" charset="0"/>
              </a:rPr>
              <a:t>solitary problem</a:t>
            </a:r>
            <a:r>
              <a:rPr lang="en-US" sz="1800" b="0" i="0" dirty="0">
                <a:effectLst/>
                <a:latin typeface="+mn-lt"/>
                <a:cs typeface="Times New Roman" panose="02020603050405020304" pitchFamily="18" charset="0"/>
              </a:rPr>
              <a:t>, in which there is no intermediate communication and no demand for an explanation of the reasoning process.</a:t>
            </a:r>
          </a:p>
          <a:p>
            <a:pPr algn="just" fontAlgn="base"/>
            <a:r>
              <a:rPr lang="en-US" sz="1800" b="0" i="0" dirty="0">
                <a:effectLst/>
                <a:latin typeface="+mn-lt"/>
                <a:cs typeface="Times New Roman" panose="02020603050405020304" pitchFamily="18" charset="0"/>
              </a:rPr>
              <a:t>The </a:t>
            </a:r>
            <a:r>
              <a:rPr lang="en-US" sz="1800" b="1" i="0" dirty="0">
                <a:effectLst/>
                <a:latin typeface="+mn-lt"/>
                <a:cs typeface="Times New Roman" panose="02020603050405020304" pitchFamily="18" charset="0"/>
              </a:rPr>
              <a:t>conversational problem,</a:t>
            </a:r>
            <a:r>
              <a:rPr lang="en-US" sz="1800" b="0" i="0" dirty="0">
                <a:effectLst/>
                <a:latin typeface="+mn-lt"/>
                <a:cs typeface="Times New Roman" panose="02020603050405020304" pitchFamily="18" charset="0"/>
              </a:rPr>
              <a:t> in which intermediate communication is to provide either additional assistance to the computer or additional information to the user.</a:t>
            </a:r>
          </a:p>
          <a:p>
            <a:endParaRPr lang="en-US" sz="1800" b="1" i="0" dirty="0">
              <a:effectLst/>
              <a:latin typeface="+mn-lt"/>
            </a:endParaRPr>
          </a:p>
          <a:p>
            <a:endParaRPr lang="en-IN" dirty="0"/>
          </a:p>
        </p:txBody>
      </p:sp>
    </p:spTree>
    <p:extLst>
      <p:ext uri="{BB962C8B-B14F-4D97-AF65-F5344CB8AC3E}">
        <p14:creationId xmlns:p14="http://schemas.microsoft.com/office/powerpoint/2010/main" val="3575633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5" name="Content Placeholder 4"/>
          <p:cNvSpPr>
            <a:spLocks noGrp="1"/>
          </p:cNvSpPr>
          <p:nvPr>
            <p:ph idx="1"/>
          </p:nvPr>
        </p:nvSpPr>
        <p:spPr>
          <a:xfrm>
            <a:off x="1103312" y="1000953"/>
            <a:ext cx="8946541" cy="5772081"/>
          </a:xfrm>
        </p:spPr>
        <p:txBody>
          <a:bodyPr>
            <a:normAutofit fontScale="85000" lnSpcReduction="20000"/>
          </a:bodyPr>
          <a:lstStyle/>
          <a:p>
            <a:pPr fontAlgn="base"/>
            <a:r>
              <a:rPr lang="en-US" b="1" dirty="0"/>
              <a:t>Production System in </a:t>
            </a:r>
            <a:r>
              <a:rPr lang="en-US" b="1" dirty="0" smtClean="0"/>
              <a:t>AI</a:t>
            </a:r>
            <a:endParaRPr lang="en-IN" sz="2800" b="1" dirty="0"/>
          </a:p>
          <a:p>
            <a:pPr algn="just" fontAlgn="base"/>
            <a:r>
              <a:rPr lang="en-IN" dirty="0"/>
              <a:t>In</a:t>
            </a:r>
            <a:r>
              <a:rPr lang="en-IN" u="sng" dirty="0"/>
              <a:t> artificial intelligence (AI)</a:t>
            </a:r>
            <a:r>
              <a:rPr lang="en-IN" dirty="0"/>
              <a:t>, a production system refers to a type of rule-based system that is designed to provide a structured approach to problem solving and decision-making. This framework is particularly influential in the realm of expert systems, where it simulates human decision-making processes using a set of predefined rules and facts.</a:t>
            </a:r>
          </a:p>
          <a:p>
            <a:pPr fontAlgn="base"/>
            <a:r>
              <a:rPr lang="en-IN" dirty="0"/>
              <a:t>Let’s consider an example of</a:t>
            </a:r>
            <a:r>
              <a:rPr lang="en-IN" b="1" dirty="0"/>
              <a:t> Expert System for Medical Diagnosis</a:t>
            </a:r>
            <a:r>
              <a:rPr lang="en-IN" dirty="0"/>
              <a:t>.</a:t>
            </a:r>
          </a:p>
          <a:p>
            <a:pPr fontAlgn="base"/>
            <a:r>
              <a:rPr lang="en-IN" b="1" i="1" dirty="0"/>
              <a:t>      Scenario: A patient comes to a healthcare facility with the following symptoms: fever, severe headache</a:t>
            </a:r>
            <a:r>
              <a:rPr lang="en-IN" b="1" i="1" dirty="0" smtClean="0"/>
              <a:t>, sensitivity </a:t>
            </a:r>
            <a:r>
              <a:rPr lang="en-IN" b="1" i="1" dirty="0"/>
              <a:t>to light, and stiff neck.</a:t>
            </a:r>
            <a:endParaRPr lang="en-IN" dirty="0"/>
          </a:p>
          <a:p>
            <a:pPr fontAlgn="base"/>
            <a:r>
              <a:rPr lang="en-IN" dirty="0"/>
              <a:t>Medical diagnosis operates in the following manner:</a:t>
            </a:r>
          </a:p>
          <a:p>
            <a:pPr lvl="0" fontAlgn="base"/>
            <a:r>
              <a:rPr lang="en-US" b="1" dirty="0"/>
              <a:t>Input</a:t>
            </a:r>
            <a:r>
              <a:rPr lang="en-US" dirty="0"/>
              <a:t>: A healthcare professional inputs the symptoms into </a:t>
            </a:r>
            <a:r>
              <a:rPr lang="en-US" dirty="0" err="1"/>
              <a:t>MediDiagnose</a:t>
            </a:r>
            <a:r>
              <a:rPr lang="en-US" dirty="0"/>
              <a:t>.</a:t>
            </a:r>
            <a:endParaRPr lang="en-IN" sz="1800" dirty="0"/>
          </a:p>
          <a:p>
            <a:pPr lvl="0" fontAlgn="base"/>
            <a:r>
              <a:rPr lang="en-US" b="1" dirty="0" smtClean="0"/>
              <a:t>Processing</a:t>
            </a:r>
            <a:r>
              <a:rPr lang="en-US" dirty="0"/>
              <a:t>:</a:t>
            </a:r>
            <a:endParaRPr lang="en-IN" sz="1800" dirty="0"/>
          </a:p>
          <a:p>
            <a:pPr lvl="1" fontAlgn="base"/>
            <a:r>
              <a:rPr lang="en-US" b="1" dirty="0" err="1"/>
              <a:t>MediDiagnose</a:t>
            </a:r>
            <a:r>
              <a:rPr lang="en-US" dirty="0"/>
              <a:t> reviews its knowledge base for rules that match the given symptoms.</a:t>
            </a:r>
            <a:endParaRPr lang="en-IN" sz="1600" dirty="0"/>
          </a:p>
          <a:p>
            <a:pPr lvl="1" fontAlgn="base"/>
            <a:r>
              <a:rPr lang="en-US" dirty="0"/>
              <a:t>It identifies several potential conditions but recognizes a strong match for meningitis based on the combination of symptoms.</a:t>
            </a:r>
            <a:endParaRPr lang="en-IN" sz="1600" dirty="0"/>
          </a:p>
          <a:p>
            <a:pPr lvl="0" fontAlgn="base"/>
            <a:r>
              <a:rPr lang="en-US" b="1" dirty="0"/>
              <a:t>Output</a:t>
            </a:r>
            <a:r>
              <a:rPr lang="en-US" dirty="0"/>
              <a:t>:</a:t>
            </a:r>
            <a:endParaRPr lang="en-IN" sz="1800" dirty="0"/>
          </a:p>
          <a:p>
            <a:pPr lvl="1" fontAlgn="base"/>
            <a:r>
              <a:rPr lang="en-US" dirty="0"/>
              <a:t>The system suggests that meningitis could be a possible diagnosis and recommends further tests to confirm, such as a lumbar puncture.</a:t>
            </a:r>
            <a:endParaRPr lang="en-IN" sz="1600" dirty="0"/>
          </a:p>
          <a:p>
            <a:pPr lvl="1" fontAlgn="base"/>
            <a:r>
              <a:rPr lang="en-US" dirty="0"/>
              <a:t>It also provides a list of other less likely conditions based on the symptoms for comprehensive differential diagnosis.</a:t>
            </a:r>
            <a:endParaRPr lang="en-IN" sz="1600" dirty="0"/>
          </a:p>
        </p:txBody>
      </p:sp>
    </p:spTree>
    <p:extLst>
      <p:ext uri="{BB962C8B-B14F-4D97-AF65-F5344CB8AC3E}">
        <p14:creationId xmlns:p14="http://schemas.microsoft.com/office/powerpoint/2010/main" val="3385895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5" name="Content Placeholder 4"/>
          <p:cNvSpPr>
            <a:spLocks noGrp="1"/>
          </p:cNvSpPr>
          <p:nvPr>
            <p:ph idx="1"/>
          </p:nvPr>
        </p:nvSpPr>
        <p:spPr>
          <a:xfrm>
            <a:off x="1103312" y="1000953"/>
            <a:ext cx="8946541" cy="5772081"/>
          </a:xfrm>
        </p:spPr>
        <p:txBody>
          <a:bodyPr>
            <a:normAutofit/>
          </a:bodyPr>
          <a:lstStyle/>
          <a:p>
            <a:pPr fontAlgn="base"/>
            <a:r>
              <a:rPr lang="en-IN" b="1" dirty="0"/>
              <a:t>Applications of Production Systems</a:t>
            </a:r>
            <a:endParaRPr lang="en-IN" dirty="0"/>
          </a:p>
          <a:p>
            <a:pPr marL="0" lvl="0" indent="0" algn="just">
              <a:buNone/>
            </a:pPr>
            <a:r>
              <a:rPr lang="en-IN" b="1" dirty="0"/>
              <a:t>Expert Systems:</a:t>
            </a:r>
            <a:endParaRPr lang="en-IN" dirty="0"/>
          </a:p>
          <a:p>
            <a:pPr lvl="1" algn="just"/>
            <a:r>
              <a:rPr lang="en-US" dirty="0"/>
              <a:t>Used in domains such as medical diagnosis, financial analysis, and troubleshooting.</a:t>
            </a:r>
            <a:endParaRPr lang="en-IN" sz="1600" dirty="0"/>
          </a:p>
          <a:p>
            <a:pPr lvl="1" algn="just"/>
            <a:r>
              <a:rPr lang="en-US" b="1" dirty="0"/>
              <a:t>Example:</a:t>
            </a:r>
            <a:r>
              <a:rPr lang="en-US" dirty="0"/>
              <a:t> MYCIN, an early expert system for medical diagnosis.</a:t>
            </a:r>
            <a:endParaRPr lang="en-IN" sz="1600" dirty="0"/>
          </a:p>
          <a:p>
            <a:pPr marL="0" lvl="0" indent="0" algn="just">
              <a:buNone/>
            </a:pPr>
            <a:r>
              <a:rPr lang="en-IN" b="1" dirty="0"/>
              <a:t>Decision Support Systems:</a:t>
            </a:r>
            <a:endParaRPr lang="en-IN" dirty="0"/>
          </a:p>
          <a:p>
            <a:pPr lvl="1" algn="just"/>
            <a:r>
              <a:rPr lang="en-US" dirty="0"/>
              <a:t>Help make business decisions by evaluating rules against large datasets.</a:t>
            </a:r>
            <a:endParaRPr lang="en-IN" sz="1600" dirty="0"/>
          </a:p>
          <a:p>
            <a:pPr lvl="1" algn="just"/>
            <a:r>
              <a:rPr lang="en-US" b="1" dirty="0"/>
              <a:t>Example:</a:t>
            </a:r>
            <a:r>
              <a:rPr lang="en-US" dirty="0"/>
              <a:t> Rule-based systems for credit scoring in financial institutions.</a:t>
            </a:r>
            <a:endParaRPr lang="en-IN" sz="1600" dirty="0"/>
          </a:p>
          <a:p>
            <a:pPr marL="0" lvl="0" indent="0" algn="just">
              <a:buNone/>
            </a:pPr>
            <a:r>
              <a:rPr lang="en-IN" b="1" dirty="0"/>
              <a:t>Automated Planning and Scheduling:</a:t>
            </a:r>
            <a:endParaRPr lang="en-IN" dirty="0"/>
          </a:p>
          <a:p>
            <a:pPr lvl="1" algn="just"/>
            <a:r>
              <a:rPr lang="en-US" dirty="0"/>
              <a:t>Used in robotics, logistics, and operations management to plan and schedule tasks.</a:t>
            </a:r>
            <a:endParaRPr lang="en-IN" sz="1600" dirty="0"/>
          </a:p>
          <a:p>
            <a:pPr lvl="1" algn="just"/>
            <a:r>
              <a:rPr lang="en-US" b="1" dirty="0"/>
              <a:t>Example:</a:t>
            </a:r>
            <a:r>
              <a:rPr lang="en-US" dirty="0"/>
              <a:t> STRIPS (Stanford Research Institute Problem Solver), a planning system.</a:t>
            </a:r>
            <a:endParaRPr lang="en-IN" sz="1600" dirty="0"/>
          </a:p>
          <a:p>
            <a:pPr fontAlgn="base"/>
            <a:endParaRPr lang="en-IN" sz="1600" dirty="0"/>
          </a:p>
        </p:txBody>
      </p:sp>
    </p:spTree>
    <p:extLst>
      <p:ext uri="{BB962C8B-B14F-4D97-AF65-F5344CB8AC3E}">
        <p14:creationId xmlns:p14="http://schemas.microsoft.com/office/powerpoint/2010/main" val="823812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5" name="Content Placeholder 4"/>
          <p:cNvSpPr>
            <a:spLocks noGrp="1"/>
          </p:cNvSpPr>
          <p:nvPr>
            <p:ph idx="1"/>
          </p:nvPr>
        </p:nvSpPr>
        <p:spPr>
          <a:xfrm>
            <a:off x="1103312" y="1000953"/>
            <a:ext cx="8946541" cy="5772081"/>
          </a:xfrm>
        </p:spPr>
        <p:txBody>
          <a:bodyPr>
            <a:normAutofit/>
          </a:bodyPr>
          <a:lstStyle/>
          <a:p>
            <a:pPr marL="0" indent="0">
              <a:buNone/>
            </a:pPr>
            <a:r>
              <a:rPr lang="en-US" b="1" dirty="0"/>
              <a:t>Issues in the Design of Search </a:t>
            </a:r>
            <a:r>
              <a:rPr lang="en-US" b="1" dirty="0" smtClean="0"/>
              <a:t>Programs</a:t>
            </a:r>
            <a:endParaRPr lang="en-IN" dirty="0" smtClean="0"/>
          </a:p>
          <a:p>
            <a:pPr algn="just"/>
            <a:r>
              <a:rPr lang="en-IN" dirty="0" smtClean="0"/>
              <a:t>Designing effective search programs in AI involves addressing several key issues to ensure that they are efficient, scalable, and applicable to a variety of problems. Here are some of the primary challenges:</a:t>
            </a:r>
          </a:p>
          <a:p>
            <a:pPr marL="0" indent="0">
              <a:buNone/>
            </a:pPr>
            <a:r>
              <a:rPr lang="en-US" b="1" dirty="0" smtClean="0"/>
              <a:t>1</a:t>
            </a:r>
            <a:r>
              <a:rPr lang="en-US" b="1" dirty="0"/>
              <a:t>. Problem Definition and State Space Representation</a:t>
            </a:r>
            <a:endParaRPr lang="en-IN" b="1" dirty="0"/>
          </a:p>
          <a:p>
            <a:r>
              <a:rPr lang="en-IN" b="1" dirty="0" smtClean="0"/>
              <a:t>Defining </a:t>
            </a:r>
            <a:r>
              <a:rPr lang="en-IN" b="1" dirty="0"/>
              <a:t>the Problem:</a:t>
            </a:r>
            <a:endParaRPr lang="en-IN" dirty="0"/>
          </a:p>
          <a:p>
            <a:pPr lvl="0"/>
            <a:r>
              <a:rPr lang="en-US" dirty="0"/>
              <a:t>A precise definition of the problem, including the initial state, goal state, and the set of possible actions, is crucial for the search program. Ambiguities in problem definition can lead to inefficient searches or incorrect solutions.</a:t>
            </a:r>
            <a:endParaRPr lang="en-IN" dirty="0"/>
          </a:p>
          <a:p>
            <a:r>
              <a:rPr lang="en-IN" b="1" dirty="0" smtClean="0"/>
              <a:t>State </a:t>
            </a:r>
            <a:r>
              <a:rPr lang="en-IN" b="1" dirty="0"/>
              <a:t>Space Representation:</a:t>
            </a:r>
            <a:endParaRPr lang="en-IN" dirty="0"/>
          </a:p>
          <a:p>
            <a:pPr lvl="0"/>
            <a:r>
              <a:rPr lang="en-US" dirty="0"/>
              <a:t>The way the state space is represented impacts the efficiency of the search. A well-defined state space helps in systematically exploring possible solutions. Complex problems require sophisticated representations to manage the vast number of potential states​ </a:t>
            </a:r>
            <a:r>
              <a:rPr lang="en-US" dirty="0" smtClean="0"/>
              <a:t>.</a:t>
            </a:r>
            <a:endParaRPr lang="en-IN" dirty="0"/>
          </a:p>
        </p:txBody>
      </p:sp>
    </p:spTree>
    <p:extLst>
      <p:ext uri="{BB962C8B-B14F-4D97-AF65-F5344CB8AC3E}">
        <p14:creationId xmlns:p14="http://schemas.microsoft.com/office/powerpoint/2010/main" val="3650286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5" name="Content Placeholder 4"/>
          <p:cNvSpPr>
            <a:spLocks noGrp="1"/>
          </p:cNvSpPr>
          <p:nvPr>
            <p:ph idx="1"/>
          </p:nvPr>
        </p:nvSpPr>
        <p:spPr>
          <a:xfrm>
            <a:off x="1103312" y="1000953"/>
            <a:ext cx="8946541" cy="5772081"/>
          </a:xfrm>
        </p:spPr>
        <p:txBody>
          <a:bodyPr>
            <a:normAutofit/>
          </a:bodyPr>
          <a:lstStyle/>
          <a:p>
            <a:pPr marL="0" indent="0">
              <a:buNone/>
            </a:pPr>
            <a:r>
              <a:rPr lang="en-US" b="1" dirty="0"/>
              <a:t>2. Algorithm Selection and Performance</a:t>
            </a:r>
            <a:endParaRPr lang="en-IN" b="1" dirty="0"/>
          </a:p>
          <a:p>
            <a:r>
              <a:rPr lang="en-IN" b="1" dirty="0"/>
              <a:t>    Choice of Search Algorithm</a:t>
            </a:r>
            <a:r>
              <a:rPr lang="en-IN" b="1" dirty="0" smtClean="0"/>
              <a:t>:</a:t>
            </a:r>
          </a:p>
          <a:p>
            <a:pPr marL="0" lvl="0" indent="0">
              <a:buNone/>
            </a:pPr>
            <a:r>
              <a:rPr lang="en-US" dirty="0"/>
              <a:t>Selecting the appropriate search algorithm (e.g., Breadth-First Search, Depth-First Search, A*, </a:t>
            </a:r>
            <a:r>
              <a:rPr lang="en-US" dirty="0" err="1"/>
              <a:t>Dijkstra's</a:t>
            </a:r>
            <a:r>
              <a:rPr lang="en-US" dirty="0"/>
              <a:t> algorithm) is critical. Each algorithm has its own trade-offs in terms of time complexity, space complexity, completeness, and optimality.​ </a:t>
            </a:r>
            <a:endParaRPr lang="en-IN" dirty="0"/>
          </a:p>
          <a:p>
            <a:r>
              <a:rPr lang="en-IN" b="1" dirty="0"/>
              <a:t>Heuristics:</a:t>
            </a:r>
            <a:endParaRPr lang="en-IN" dirty="0"/>
          </a:p>
          <a:p>
            <a:pPr marL="0" lvl="0" indent="0">
              <a:buNone/>
            </a:pPr>
            <a:r>
              <a:rPr lang="en-US" dirty="0"/>
              <a:t>Informed search algorithms like A* rely on heuristics to guide the search process. Designing effective heuristics that are both admissible and consistent is a significant challenge as they impact the efficiency and accuracy of the search</a:t>
            </a:r>
            <a:r>
              <a:rPr lang="en-US" dirty="0" smtClean="0"/>
              <a:t>​</a:t>
            </a:r>
            <a:endParaRPr lang="en-IN" dirty="0"/>
          </a:p>
        </p:txBody>
      </p:sp>
    </p:spTree>
    <p:extLst>
      <p:ext uri="{BB962C8B-B14F-4D97-AF65-F5344CB8AC3E}">
        <p14:creationId xmlns:p14="http://schemas.microsoft.com/office/powerpoint/2010/main" val="4008421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5" name="Content Placeholder 4"/>
          <p:cNvSpPr>
            <a:spLocks noGrp="1"/>
          </p:cNvSpPr>
          <p:nvPr>
            <p:ph idx="1"/>
          </p:nvPr>
        </p:nvSpPr>
        <p:spPr>
          <a:xfrm>
            <a:off x="1103312" y="1000953"/>
            <a:ext cx="8946541" cy="5772081"/>
          </a:xfrm>
        </p:spPr>
        <p:txBody>
          <a:bodyPr>
            <a:normAutofit lnSpcReduction="10000"/>
          </a:bodyPr>
          <a:lstStyle/>
          <a:p>
            <a:r>
              <a:rPr lang="en-US" b="1" dirty="0"/>
              <a:t>Uninformed Search Methods:</a:t>
            </a:r>
            <a:endParaRPr lang="en-IN" b="1" dirty="0"/>
          </a:p>
          <a:p>
            <a:pPr marL="0" indent="0">
              <a:buNone/>
            </a:pPr>
            <a:r>
              <a:rPr lang="en-US" b="1" dirty="0" smtClean="0"/>
              <a:t>Breadth- </a:t>
            </a:r>
            <a:r>
              <a:rPr lang="en-US" b="1" dirty="0"/>
              <a:t>First -Search:</a:t>
            </a:r>
            <a:endParaRPr lang="en-IN" dirty="0"/>
          </a:p>
          <a:p>
            <a:r>
              <a:rPr lang="en-US" dirty="0"/>
              <a:t>Consider the state space of a problem that takes the form of a tree. Now, if we search the goal along each breadth of the tree, starting from the root and continuing up to the largest depth, we call it </a:t>
            </a:r>
            <a:r>
              <a:rPr lang="en-US" i="1" dirty="0"/>
              <a:t>breadth first </a:t>
            </a:r>
            <a:r>
              <a:rPr lang="en-US" i="1" dirty="0" smtClean="0"/>
              <a:t>search</a:t>
            </a:r>
            <a:r>
              <a:rPr lang="en-US" dirty="0" smtClean="0"/>
              <a:t>.</a:t>
            </a:r>
          </a:p>
          <a:p>
            <a:pPr marL="0" lvl="0" indent="0">
              <a:buNone/>
            </a:pPr>
            <a:r>
              <a:rPr lang="en-US" b="1" dirty="0" smtClean="0"/>
              <a:t>Algorithm</a:t>
            </a:r>
            <a:r>
              <a:rPr lang="en-US" b="1" dirty="0"/>
              <a:t>:</a:t>
            </a:r>
            <a:endParaRPr lang="en-IN" b="1" dirty="0"/>
          </a:p>
          <a:p>
            <a:pPr marL="0" indent="0">
              <a:buNone/>
            </a:pPr>
            <a:r>
              <a:rPr lang="en-US" dirty="0"/>
              <a:t>1. Create a variable called LIST and set it to be the starting state.</a:t>
            </a:r>
            <a:endParaRPr lang="en-IN" dirty="0"/>
          </a:p>
          <a:p>
            <a:pPr marL="0" indent="0">
              <a:buNone/>
            </a:pPr>
            <a:r>
              <a:rPr lang="en-US" dirty="0"/>
              <a:t>2. Loop until a goal state is found or LIST is empty, Do</a:t>
            </a:r>
            <a:endParaRPr lang="en-IN" dirty="0"/>
          </a:p>
          <a:p>
            <a:pPr marL="0" indent="0">
              <a:buNone/>
            </a:pPr>
            <a:r>
              <a:rPr lang="en-US" dirty="0"/>
              <a:t>a. Remove the first element from the LIST and call it E. If the LIST is empty, quit.</a:t>
            </a:r>
            <a:endParaRPr lang="en-IN" dirty="0"/>
          </a:p>
          <a:p>
            <a:pPr marL="0" indent="0">
              <a:buNone/>
            </a:pPr>
            <a:r>
              <a:rPr lang="en-US" dirty="0"/>
              <a:t>b. For every path each rule can match the state E, Do</a:t>
            </a:r>
            <a:endParaRPr lang="en-IN" dirty="0"/>
          </a:p>
          <a:p>
            <a:pPr marL="0" indent="0">
              <a:buNone/>
            </a:pPr>
            <a:r>
              <a:rPr lang="en-US" dirty="0"/>
              <a:t>(</a:t>
            </a:r>
            <a:r>
              <a:rPr lang="en-US" dirty="0" err="1"/>
              <a:t>i</a:t>
            </a:r>
            <a:r>
              <a:rPr lang="en-US" dirty="0"/>
              <a:t>) Apply the rule to generate a new state.</a:t>
            </a:r>
            <a:endParaRPr lang="en-IN" dirty="0"/>
          </a:p>
          <a:p>
            <a:pPr marL="0" indent="0">
              <a:buNone/>
            </a:pPr>
            <a:r>
              <a:rPr lang="en-US" dirty="0"/>
              <a:t>(ii) If the new state is a goal state, quit and return this state.</a:t>
            </a:r>
            <a:endParaRPr lang="en-IN" dirty="0"/>
          </a:p>
          <a:p>
            <a:pPr marL="0" indent="0">
              <a:buNone/>
            </a:pPr>
            <a:r>
              <a:rPr lang="en-US" dirty="0"/>
              <a:t>(iii) Otherwise, add the new state to the end of LIST.</a:t>
            </a:r>
            <a:endParaRPr lang="en-IN" dirty="0"/>
          </a:p>
          <a:p>
            <a:endParaRPr lang="en-IN" dirty="0"/>
          </a:p>
        </p:txBody>
      </p:sp>
    </p:spTree>
    <p:extLst>
      <p:ext uri="{BB962C8B-B14F-4D97-AF65-F5344CB8AC3E}">
        <p14:creationId xmlns:p14="http://schemas.microsoft.com/office/powerpoint/2010/main" val="3436290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5" name="Content Placeholder 4"/>
          <p:cNvSpPr>
            <a:spLocks noGrp="1"/>
          </p:cNvSpPr>
          <p:nvPr>
            <p:ph idx="1"/>
          </p:nvPr>
        </p:nvSpPr>
        <p:spPr>
          <a:xfrm>
            <a:off x="1103312" y="1000953"/>
            <a:ext cx="8946541" cy="5772081"/>
          </a:xfrm>
        </p:spPr>
        <p:txBody>
          <a:bodyPr>
            <a:normAutofit/>
          </a:bodyPr>
          <a:lstStyle/>
          <a:p>
            <a:r>
              <a:rPr lang="en-US" b="1" dirty="0"/>
              <a:t>BFS illustrated:</a:t>
            </a:r>
            <a:endParaRPr lang="en-IN" b="1" dirty="0"/>
          </a:p>
          <a:p>
            <a:r>
              <a:rPr lang="en-US" b="1" dirty="0"/>
              <a:t>Step 1: </a:t>
            </a:r>
            <a:r>
              <a:rPr lang="en-US" dirty="0"/>
              <a:t>Initially fringe contains only one node corresponding to the source state A.</a:t>
            </a:r>
            <a:endParaRPr lang="en-IN" dirty="0"/>
          </a:p>
          <a:p>
            <a:pPr marL="0" indent="0">
              <a:buNone/>
            </a:pPr>
            <a:endParaRPr lang="en-IN" dirty="0"/>
          </a:p>
        </p:txBody>
      </p:sp>
      <p:pic>
        <p:nvPicPr>
          <p:cNvPr id="4" name="image16.png"/>
          <p:cNvPicPr/>
          <p:nvPr/>
        </p:nvPicPr>
        <p:blipFill>
          <a:blip r:embed="rId2" cstate="print"/>
          <a:stretch>
            <a:fillRect/>
          </a:stretch>
        </p:blipFill>
        <p:spPr>
          <a:xfrm>
            <a:off x="3787073" y="2753043"/>
            <a:ext cx="3104899" cy="2053626"/>
          </a:xfrm>
          <a:prstGeom prst="rect">
            <a:avLst/>
          </a:prstGeom>
        </p:spPr>
      </p:pic>
      <p:sp>
        <p:nvSpPr>
          <p:cNvPr id="3" name="Rectangle 2"/>
          <p:cNvSpPr/>
          <p:nvPr/>
        </p:nvSpPr>
        <p:spPr>
          <a:xfrm>
            <a:off x="1235384" y="4933700"/>
            <a:ext cx="9292354" cy="369332"/>
          </a:xfrm>
          <a:prstGeom prst="rect">
            <a:avLst/>
          </a:prstGeom>
        </p:spPr>
        <p:txBody>
          <a:bodyPr wrap="square">
            <a:spAutoFit/>
          </a:bodyPr>
          <a:lstStyle/>
          <a:p>
            <a:r>
              <a:rPr lang="en-US" b="1" dirty="0"/>
              <a:t>FRINGE: A</a:t>
            </a:r>
            <a:endParaRPr lang="en-IN" dirty="0"/>
          </a:p>
        </p:txBody>
      </p:sp>
    </p:spTree>
    <p:extLst>
      <p:ext uri="{BB962C8B-B14F-4D97-AF65-F5344CB8AC3E}">
        <p14:creationId xmlns:p14="http://schemas.microsoft.com/office/powerpoint/2010/main" val="3899984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3" name="Rectangle 2"/>
          <p:cNvSpPr/>
          <p:nvPr/>
        </p:nvSpPr>
        <p:spPr>
          <a:xfrm>
            <a:off x="1042928" y="1294812"/>
            <a:ext cx="9292354" cy="646331"/>
          </a:xfrm>
          <a:prstGeom prst="rect">
            <a:avLst/>
          </a:prstGeom>
        </p:spPr>
        <p:txBody>
          <a:bodyPr wrap="square">
            <a:spAutoFit/>
          </a:bodyPr>
          <a:lstStyle/>
          <a:p>
            <a:r>
              <a:rPr lang="en-US" b="1" dirty="0"/>
              <a:t>Step 2: </a:t>
            </a:r>
            <a:r>
              <a:rPr lang="en-US" dirty="0"/>
              <a:t>A is removed from fringe. The node is expanded, and its children B and C are generated. They are placed at the back of fringe.</a:t>
            </a:r>
            <a:endParaRPr lang="en-IN" dirty="0"/>
          </a:p>
        </p:txBody>
      </p:sp>
      <p:pic>
        <p:nvPicPr>
          <p:cNvPr id="6" name="image17.png"/>
          <p:cNvPicPr>
            <a:picLocks noGrp="1"/>
          </p:cNvPicPr>
          <p:nvPr>
            <p:ph idx="1"/>
          </p:nvPr>
        </p:nvPicPr>
        <p:blipFill>
          <a:blip r:embed="rId2" cstate="print"/>
          <a:stretch>
            <a:fillRect/>
          </a:stretch>
        </p:blipFill>
        <p:spPr>
          <a:xfrm>
            <a:off x="3322561" y="2209260"/>
            <a:ext cx="4311816" cy="2510287"/>
          </a:xfrm>
          <a:prstGeom prst="rect">
            <a:avLst/>
          </a:prstGeom>
        </p:spPr>
      </p:pic>
      <p:sp>
        <p:nvSpPr>
          <p:cNvPr id="9" name="Rectangle 8"/>
          <p:cNvSpPr/>
          <p:nvPr/>
        </p:nvSpPr>
        <p:spPr>
          <a:xfrm>
            <a:off x="784993" y="5030002"/>
            <a:ext cx="2047355" cy="369332"/>
          </a:xfrm>
          <a:prstGeom prst="rect">
            <a:avLst/>
          </a:prstGeom>
        </p:spPr>
        <p:txBody>
          <a:bodyPr wrap="none">
            <a:spAutoFit/>
          </a:bodyPr>
          <a:lstStyle/>
          <a:p>
            <a:pPr marL="445770">
              <a:spcBef>
                <a:spcPts val="615"/>
              </a:spcBef>
              <a:spcAft>
                <a:spcPts val="0"/>
              </a:spcAft>
            </a:pPr>
            <a:r>
              <a:rPr lang="en-US" b="1" dirty="0">
                <a:latin typeface="Times New Roman" panose="02020603050405020304" pitchFamily="18" charset="0"/>
                <a:ea typeface="Times New Roman" panose="02020603050405020304" pitchFamily="18" charset="0"/>
              </a:rPr>
              <a:t>FRINGE:</a:t>
            </a:r>
            <a:r>
              <a:rPr lang="en-US" b="1" spc="5"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B</a:t>
            </a:r>
            <a:r>
              <a:rPr lang="en-US" b="1" spc="10"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C</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99343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3" name="Rectangle 2"/>
          <p:cNvSpPr/>
          <p:nvPr/>
        </p:nvSpPr>
        <p:spPr>
          <a:xfrm>
            <a:off x="1042928" y="1294812"/>
            <a:ext cx="9292354" cy="646331"/>
          </a:xfrm>
          <a:prstGeom prst="rect">
            <a:avLst/>
          </a:prstGeom>
        </p:spPr>
        <p:txBody>
          <a:bodyPr wrap="square">
            <a:spAutoFit/>
          </a:bodyPr>
          <a:lstStyle/>
          <a:p>
            <a:r>
              <a:rPr lang="en-US" b="1" dirty="0"/>
              <a:t>Step 3: </a:t>
            </a:r>
            <a:r>
              <a:rPr lang="en-US" dirty="0"/>
              <a:t>Node B is removed from fringe and is expanded. Its children D, E are generated and put at the back of fringe.</a:t>
            </a:r>
            <a:endParaRPr lang="en-IN" dirty="0"/>
          </a:p>
        </p:txBody>
      </p:sp>
      <p:sp>
        <p:nvSpPr>
          <p:cNvPr id="9" name="Rectangle 8"/>
          <p:cNvSpPr/>
          <p:nvPr/>
        </p:nvSpPr>
        <p:spPr>
          <a:xfrm>
            <a:off x="784993" y="5030002"/>
            <a:ext cx="1697901" cy="369332"/>
          </a:xfrm>
          <a:prstGeom prst="rect">
            <a:avLst/>
          </a:prstGeom>
        </p:spPr>
        <p:txBody>
          <a:bodyPr wrap="none">
            <a:spAutoFit/>
          </a:bodyPr>
          <a:lstStyle/>
          <a:p>
            <a:r>
              <a:rPr lang="en-US" b="1" dirty="0"/>
              <a:t>FRINGE: C D E</a:t>
            </a:r>
            <a:endParaRPr lang="en-IN" dirty="0"/>
          </a:p>
        </p:txBody>
      </p:sp>
      <p:pic>
        <p:nvPicPr>
          <p:cNvPr id="7" name="image18.jpeg"/>
          <p:cNvPicPr/>
          <p:nvPr/>
        </p:nvPicPr>
        <p:blipFill>
          <a:blip r:embed="rId2" cstate="print"/>
          <a:stretch>
            <a:fillRect/>
          </a:stretch>
        </p:blipFill>
        <p:spPr>
          <a:xfrm>
            <a:off x="3485073" y="2736850"/>
            <a:ext cx="3428490" cy="1999052"/>
          </a:xfrm>
          <a:prstGeom prst="rect">
            <a:avLst/>
          </a:prstGeom>
        </p:spPr>
      </p:pic>
    </p:spTree>
    <p:extLst>
      <p:ext uri="{BB962C8B-B14F-4D97-AF65-F5344CB8AC3E}">
        <p14:creationId xmlns:p14="http://schemas.microsoft.com/office/powerpoint/2010/main" val="3264783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3" name="Content Placeholder 2"/>
          <p:cNvSpPr>
            <a:spLocks noGrp="1"/>
          </p:cNvSpPr>
          <p:nvPr>
            <p:ph idx="1"/>
          </p:nvPr>
        </p:nvSpPr>
        <p:spPr>
          <a:xfrm>
            <a:off x="1103312" y="1026695"/>
            <a:ext cx="8946541" cy="5582651"/>
          </a:xfrm>
        </p:spPr>
        <p:txBody>
          <a:bodyPr>
            <a:noAutofit/>
          </a:bodyPr>
          <a:lstStyle/>
          <a:p>
            <a:pPr marL="0" indent="0" algn="just" eaLnBrk="0" hangingPunct="0">
              <a:buNone/>
            </a:pPr>
            <a:endParaRPr lang="en-IN" dirty="0"/>
          </a:p>
          <a:p>
            <a:pPr lvl="0"/>
            <a:r>
              <a:rPr lang="en-US" dirty="0"/>
              <a:t>Artificial Intelligence is composed of two words </a:t>
            </a:r>
            <a:r>
              <a:rPr lang="en-US" b="1" dirty="0"/>
              <a:t>Artificial </a:t>
            </a:r>
            <a:r>
              <a:rPr lang="en-US" dirty="0"/>
              <a:t>and </a:t>
            </a:r>
            <a:r>
              <a:rPr lang="en-US" b="1" dirty="0"/>
              <a:t>Intelligence</a:t>
            </a:r>
            <a:r>
              <a:rPr lang="en-US" dirty="0"/>
              <a:t>, where Artificial defines </a:t>
            </a:r>
            <a:r>
              <a:rPr lang="en-US" i="1" dirty="0"/>
              <a:t>"man-made," </a:t>
            </a:r>
            <a:r>
              <a:rPr lang="en-US" dirty="0"/>
              <a:t>and intelligence defines </a:t>
            </a:r>
            <a:r>
              <a:rPr lang="en-US" i="1" dirty="0"/>
              <a:t>"thinking power"</a:t>
            </a:r>
            <a:r>
              <a:rPr lang="en-US" dirty="0"/>
              <a:t>, hence AI means </a:t>
            </a:r>
            <a:r>
              <a:rPr lang="en-US" i="1" dirty="0"/>
              <a:t>"a man-made thinking power</a:t>
            </a:r>
            <a:r>
              <a:rPr lang="en-US" i="1" dirty="0" smtClean="0"/>
              <a:t>.“</a:t>
            </a:r>
          </a:p>
          <a:p>
            <a:pPr lvl="0"/>
            <a:endParaRPr lang="en-IN" dirty="0"/>
          </a:p>
          <a:p>
            <a:pPr marL="0" lvl="0" indent="0" algn="just" eaLnBrk="0" hangingPunct="0">
              <a:buNone/>
            </a:pPr>
            <a:r>
              <a:rPr lang="en-US" dirty="0"/>
              <a:t>"It is a branch of computer science by which we can create intelligent machines which can behave like a human, think like humans, and able to make decisions."</a:t>
            </a:r>
            <a:endParaRPr lang="en-IN" dirty="0"/>
          </a:p>
          <a:p>
            <a:pPr marL="0" indent="0" algn="just" eaLnBrk="0" hangingPunct="0">
              <a:buNone/>
            </a:pPr>
            <a:endParaRPr lang="en-IN" dirty="0" smtClean="0"/>
          </a:p>
          <a:p>
            <a:pPr marL="0" indent="0" algn="just" eaLnBrk="0" hangingPunct="0">
              <a:buNone/>
            </a:pPr>
            <a:endParaRPr lang="en-IN" dirty="0" smtClean="0"/>
          </a:p>
          <a:p>
            <a:pPr algn="just" eaLnBrk="0" hangingPunct="0"/>
            <a:endParaRPr lang="en-IN"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351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3" name="Rectangle 2"/>
          <p:cNvSpPr/>
          <p:nvPr/>
        </p:nvSpPr>
        <p:spPr>
          <a:xfrm>
            <a:off x="1042928" y="1294812"/>
            <a:ext cx="9292354" cy="646331"/>
          </a:xfrm>
          <a:prstGeom prst="rect">
            <a:avLst/>
          </a:prstGeom>
        </p:spPr>
        <p:txBody>
          <a:bodyPr wrap="square">
            <a:spAutoFit/>
          </a:bodyPr>
          <a:lstStyle/>
          <a:p>
            <a:r>
              <a:rPr lang="en-US" b="1" dirty="0"/>
              <a:t>Step 4: </a:t>
            </a:r>
            <a:r>
              <a:rPr lang="en-US" dirty="0"/>
              <a:t>Node C is removed from fringe and is expanded. Its children D and G are added to the back of fringe.</a:t>
            </a:r>
            <a:endParaRPr lang="en-IN" dirty="0"/>
          </a:p>
        </p:txBody>
      </p:sp>
      <p:sp>
        <p:nvSpPr>
          <p:cNvPr id="9" name="Rectangle 8"/>
          <p:cNvSpPr/>
          <p:nvPr/>
        </p:nvSpPr>
        <p:spPr>
          <a:xfrm>
            <a:off x="784993" y="5030002"/>
            <a:ext cx="1938351" cy="369332"/>
          </a:xfrm>
          <a:prstGeom prst="rect">
            <a:avLst/>
          </a:prstGeom>
        </p:spPr>
        <p:txBody>
          <a:bodyPr wrap="none">
            <a:spAutoFit/>
          </a:bodyPr>
          <a:lstStyle/>
          <a:p>
            <a:r>
              <a:rPr lang="en-US" b="1" dirty="0"/>
              <a:t>FRINGE: D E D G</a:t>
            </a:r>
            <a:endParaRPr lang="en-IN" dirty="0"/>
          </a:p>
        </p:txBody>
      </p:sp>
      <p:pic>
        <p:nvPicPr>
          <p:cNvPr id="6" name="image19.jpeg"/>
          <p:cNvPicPr/>
          <p:nvPr/>
        </p:nvPicPr>
        <p:blipFill>
          <a:blip r:embed="rId2" cstate="print"/>
          <a:stretch>
            <a:fillRect/>
          </a:stretch>
        </p:blipFill>
        <p:spPr>
          <a:xfrm>
            <a:off x="3640347" y="2209260"/>
            <a:ext cx="3148438" cy="1802670"/>
          </a:xfrm>
          <a:prstGeom prst="rect">
            <a:avLst/>
          </a:prstGeom>
        </p:spPr>
      </p:pic>
    </p:spTree>
    <p:extLst>
      <p:ext uri="{BB962C8B-B14F-4D97-AF65-F5344CB8AC3E}">
        <p14:creationId xmlns:p14="http://schemas.microsoft.com/office/powerpoint/2010/main" val="3755267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3" name="Rectangle 2"/>
          <p:cNvSpPr/>
          <p:nvPr/>
        </p:nvSpPr>
        <p:spPr>
          <a:xfrm>
            <a:off x="1042928" y="1294812"/>
            <a:ext cx="9292354" cy="646331"/>
          </a:xfrm>
          <a:prstGeom prst="rect">
            <a:avLst/>
          </a:prstGeom>
        </p:spPr>
        <p:txBody>
          <a:bodyPr wrap="square">
            <a:spAutoFit/>
          </a:bodyPr>
          <a:lstStyle/>
          <a:p>
            <a:r>
              <a:rPr lang="en-US" b="1" dirty="0"/>
              <a:t>Step 5</a:t>
            </a:r>
            <a:r>
              <a:rPr lang="en-US" dirty="0"/>
              <a:t>: Node D is removed from fringe. Its children C and F are generated and added to the back of fringe</a:t>
            </a:r>
            <a:endParaRPr lang="en-IN" dirty="0"/>
          </a:p>
        </p:txBody>
      </p:sp>
      <p:sp>
        <p:nvSpPr>
          <p:cNvPr id="9" name="Rectangle 8"/>
          <p:cNvSpPr/>
          <p:nvPr/>
        </p:nvSpPr>
        <p:spPr>
          <a:xfrm>
            <a:off x="784993" y="5030002"/>
            <a:ext cx="2130711" cy="369332"/>
          </a:xfrm>
          <a:prstGeom prst="rect">
            <a:avLst/>
          </a:prstGeom>
        </p:spPr>
        <p:txBody>
          <a:bodyPr wrap="none">
            <a:spAutoFit/>
          </a:bodyPr>
          <a:lstStyle/>
          <a:p>
            <a:r>
              <a:rPr lang="en-US" b="1" dirty="0"/>
              <a:t>FRINGE: E D G C F</a:t>
            </a:r>
            <a:endParaRPr lang="en-IN" dirty="0"/>
          </a:p>
        </p:txBody>
      </p:sp>
      <p:pic>
        <p:nvPicPr>
          <p:cNvPr id="7" name="image20.jpeg"/>
          <p:cNvPicPr/>
          <p:nvPr/>
        </p:nvPicPr>
        <p:blipFill>
          <a:blip r:embed="rId2" cstate="print"/>
          <a:stretch>
            <a:fillRect/>
          </a:stretch>
        </p:blipFill>
        <p:spPr>
          <a:xfrm>
            <a:off x="3053751" y="2209260"/>
            <a:ext cx="3768689" cy="2026310"/>
          </a:xfrm>
          <a:prstGeom prst="rect">
            <a:avLst/>
          </a:prstGeom>
        </p:spPr>
      </p:pic>
    </p:spTree>
    <p:extLst>
      <p:ext uri="{BB962C8B-B14F-4D97-AF65-F5344CB8AC3E}">
        <p14:creationId xmlns:p14="http://schemas.microsoft.com/office/powerpoint/2010/main" val="1731837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3" name="Rectangle 2"/>
          <p:cNvSpPr/>
          <p:nvPr/>
        </p:nvSpPr>
        <p:spPr>
          <a:xfrm>
            <a:off x="1042928" y="1294812"/>
            <a:ext cx="9292354" cy="369332"/>
          </a:xfrm>
          <a:prstGeom prst="rect">
            <a:avLst/>
          </a:prstGeom>
        </p:spPr>
        <p:txBody>
          <a:bodyPr wrap="square">
            <a:spAutoFit/>
          </a:bodyPr>
          <a:lstStyle/>
          <a:p>
            <a:r>
              <a:rPr lang="en-US" b="1" dirty="0"/>
              <a:t>Step 6</a:t>
            </a:r>
            <a:r>
              <a:rPr lang="en-US" dirty="0"/>
              <a:t>: Node E is removed from fringe. It has no children.</a:t>
            </a:r>
            <a:endParaRPr lang="en-IN" dirty="0"/>
          </a:p>
        </p:txBody>
      </p:sp>
      <p:sp>
        <p:nvSpPr>
          <p:cNvPr id="9" name="Rectangle 8"/>
          <p:cNvSpPr/>
          <p:nvPr/>
        </p:nvSpPr>
        <p:spPr>
          <a:xfrm>
            <a:off x="784993" y="5030002"/>
            <a:ext cx="1946367" cy="369332"/>
          </a:xfrm>
          <a:prstGeom prst="rect">
            <a:avLst/>
          </a:prstGeom>
        </p:spPr>
        <p:txBody>
          <a:bodyPr wrap="none">
            <a:spAutoFit/>
          </a:bodyPr>
          <a:lstStyle/>
          <a:p>
            <a:r>
              <a:rPr lang="en-US" b="1" dirty="0"/>
              <a:t>FRINGE: D G C F</a:t>
            </a:r>
            <a:endParaRPr lang="en-IN" dirty="0"/>
          </a:p>
        </p:txBody>
      </p:sp>
      <p:pic>
        <p:nvPicPr>
          <p:cNvPr id="7" name="image20.jpeg"/>
          <p:cNvPicPr/>
          <p:nvPr/>
        </p:nvPicPr>
        <p:blipFill>
          <a:blip r:embed="rId2" cstate="print"/>
          <a:stretch>
            <a:fillRect/>
          </a:stretch>
        </p:blipFill>
        <p:spPr>
          <a:xfrm>
            <a:off x="3053751" y="2209260"/>
            <a:ext cx="3768689" cy="2026310"/>
          </a:xfrm>
          <a:prstGeom prst="rect">
            <a:avLst/>
          </a:prstGeom>
        </p:spPr>
      </p:pic>
    </p:spTree>
    <p:extLst>
      <p:ext uri="{BB962C8B-B14F-4D97-AF65-F5344CB8AC3E}">
        <p14:creationId xmlns:p14="http://schemas.microsoft.com/office/powerpoint/2010/main" val="3000393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3" name="Rectangle 2"/>
          <p:cNvSpPr/>
          <p:nvPr/>
        </p:nvSpPr>
        <p:spPr>
          <a:xfrm>
            <a:off x="1042928" y="1294812"/>
            <a:ext cx="9292354" cy="369332"/>
          </a:xfrm>
          <a:prstGeom prst="rect">
            <a:avLst/>
          </a:prstGeom>
        </p:spPr>
        <p:txBody>
          <a:bodyPr wrap="square">
            <a:spAutoFit/>
          </a:bodyPr>
          <a:lstStyle/>
          <a:p>
            <a:r>
              <a:rPr lang="en-US" b="1" dirty="0"/>
              <a:t>Step 7</a:t>
            </a:r>
            <a:r>
              <a:rPr lang="en-US" dirty="0"/>
              <a:t>: D is expanded; B and F are put in OPEN.</a:t>
            </a:r>
            <a:endParaRPr lang="en-IN" dirty="0"/>
          </a:p>
        </p:txBody>
      </p:sp>
      <p:sp>
        <p:nvSpPr>
          <p:cNvPr id="9" name="Rectangle 8"/>
          <p:cNvSpPr/>
          <p:nvPr/>
        </p:nvSpPr>
        <p:spPr>
          <a:xfrm>
            <a:off x="784993" y="5030002"/>
            <a:ext cx="2093843" cy="369332"/>
          </a:xfrm>
          <a:prstGeom prst="rect">
            <a:avLst/>
          </a:prstGeom>
        </p:spPr>
        <p:txBody>
          <a:bodyPr wrap="none">
            <a:spAutoFit/>
          </a:bodyPr>
          <a:lstStyle/>
          <a:p>
            <a:r>
              <a:rPr lang="en-US" b="1" dirty="0"/>
              <a:t>FRINGE: G C F B F</a:t>
            </a:r>
            <a:endParaRPr lang="en-IN" dirty="0"/>
          </a:p>
        </p:txBody>
      </p:sp>
      <p:pic>
        <p:nvPicPr>
          <p:cNvPr id="7" name="image20.jpeg"/>
          <p:cNvPicPr/>
          <p:nvPr/>
        </p:nvPicPr>
        <p:blipFill>
          <a:blip r:embed="rId2" cstate="print"/>
          <a:stretch>
            <a:fillRect/>
          </a:stretch>
        </p:blipFill>
        <p:spPr>
          <a:xfrm>
            <a:off x="3053751" y="2209260"/>
            <a:ext cx="3768689" cy="2026310"/>
          </a:xfrm>
          <a:prstGeom prst="rect">
            <a:avLst/>
          </a:prstGeom>
        </p:spPr>
      </p:pic>
      <p:sp>
        <p:nvSpPr>
          <p:cNvPr id="4" name="Rectangle 3"/>
          <p:cNvSpPr/>
          <p:nvPr/>
        </p:nvSpPr>
        <p:spPr>
          <a:xfrm>
            <a:off x="726440" y="5464296"/>
            <a:ext cx="10953726" cy="685059"/>
          </a:xfrm>
          <a:prstGeom prst="rect">
            <a:avLst/>
          </a:prstGeom>
        </p:spPr>
        <p:txBody>
          <a:bodyPr wrap="square">
            <a:spAutoFit/>
          </a:bodyPr>
          <a:lstStyle/>
          <a:p>
            <a:pPr marL="445770" marR="666115">
              <a:lnSpc>
                <a:spcPct val="107000"/>
              </a:lnSpc>
              <a:spcBef>
                <a:spcPts val="520"/>
              </a:spcBef>
              <a:spcAft>
                <a:spcPts val="0"/>
              </a:spcAft>
            </a:pPr>
            <a:r>
              <a:rPr lang="en-US" b="1" spc="-5" dirty="0">
                <a:latin typeface="Times New Roman" panose="02020603050405020304" pitchFamily="18" charset="0"/>
                <a:ea typeface="Times New Roman" panose="02020603050405020304" pitchFamily="18" charset="0"/>
              </a:rPr>
              <a:t>Step</a:t>
            </a:r>
            <a:r>
              <a:rPr lang="en-US" b="1" spc="15" dirty="0">
                <a:latin typeface="Times New Roman" panose="02020603050405020304" pitchFamily="18" charset="0"/>
                <a:ea typeface="Times New Roman" panose="02020603050405020304" pitchFamily="18" charset="0"/>
              </a:rPr>
              <a:t> </a:t>
            </a:r>
            <a:r>
              <a:rPr lang="en-US" b="1" spc="-5" dirty="0">
                <a:latin typeface="Times New Roman" panose="02020603050405020304" pitchFamily="18" charset="0"/>
                <a:ea typeface="Times New Roman" panose="02020603050405020304" pitchFamily="18" charset="0"/>
              </a:rPr>
              <a:t>8</a:t>
            </a:r>
            <a:r>
              <a:rPr lang="en-US" spc="-5" dirty="0">
                <a:latin typeface="Times New Roman" panose="02020603050405020304" pitchFamily="18" charset="0"/>
                <a:ea typeface="Times New Roman" panose="02020603050405020304" pitchFamily="18" charset="0"/>
              </a:rPr>
              <a:t>:</a:t>
            </a:r>
            <a:r>
              <a:rPr lang="en-US" spc="-1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G</a:t>
            </a:r>
            <a:r>
              <a:rPr lang="en-US" spc="-4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is</a:t>
            </a:r>
            <a:r>
              <a:rPr lang="en-US" spc="-2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selected</a:t>
            </a:r>
            <a:r>
              <a:rPr lang="en-US" spc="1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for</a:t>
            </a:r>
            <a:r>
              <a:rPr lang="en-US" spc="1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expansion.</a:t>
            </a:r>
            <a:r>
              <a:rPr lang="en-US" spc="5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It</a:t>
            </a:r>
            <a:r>
              <a:rPr lang="en-US" spc="3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is</a:t>
            </a:r>
            <a:r>
              <a:rPr lang="en-US" spc="2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found</a:t>
            </a:r>
            <a:r>
              <a:rPr lang="en-US" spc="1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to</a:t>
            </a:r>
            <a:r>
              <a:rPr lang="en-US" spc="4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be</a:t>
            </a:r>
            <a:r>
              <a:rPr lang="en-US" spc="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a</a:t>
            </a:r>
            <a:r>
              <a:rPr lang="en-US" spc="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goal</a:t>
            </a:r>
            <a:r>
              <a:rPr lang="en-US" spc="-8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node.</a:t>
            </a:r>
            <a:r>
              <a:rPr lang="en-US" spc="2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So</a:t>
            </a:r>
            <a:r>
              <a:rPr lang="en-US" spc="-1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the</a:t>
            </a:r>
            <a:r>
              <a:rPr lang="en-US" spc="-2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algorithm</a:t>
            </a:r>
            <a:r>
              <a:rPr lang="en-US" spc="-5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returns</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path</a:t>
            </a:r>
            <a:r>
              <a:rPr lang="en-US" spc="-28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A</a:t>
            </a:r>
            <a:r>
              <a:rPr lang="en-US" spc="-4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C</a:t>
            </a:r>
            <a:r>
              <a:rPr lang="en-US" spc="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G</a:t>
            </a:r>
            <a:r>
              <a:rPr lang="en-US" spc="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by</a:t>
            </a:r>
            <a:r>
              <a:rPr lang="en-US" spc="-5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following the</a:t>
            </a:r>
            <a:r>
              <a:rPr lang="en-US" spc="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parent</a:t>
            </a:r>
            <a:r>
              <a:rPr lang="en-US" spc="7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pointers</a:t>
            </a:r>
            <a:r>
              <a:rPr lang="en-US" spc="1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of</a:t>
            </a:r>
            <a:r>
              <a:rPr lang="en-US" spc="-5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the</a:t>
            </a:r>
            <a:r>
              <a:rPr lang="en-US" spc="1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node</a:t>
            </a:r>
            <a:r>
              <a:rPr lang="en-US" spc="-4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corresponding</a:t>
            </a:r>
            <a:r>
              <a:rPr lang="en-US" dirty="0">
                <a:latin typeface="Times New Roman" panose="02020603050405020304" pitchFamily="18" charset="0"/>
                <a:ea typeface="Times New Roman" panose="02020603050405020304" pitchFamily="18" charset="0"/>
              </a:rPr>
              <a:t> to</a:t>
            </a:r>
            <a:r>
              <a:rPr lang="en-US" spc="4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G. The</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algorithm</a:t>
            </a:r>
            <a:r>
              <a:rPr lang="en-US" spc="-7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terminates.</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94668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3" name="Rectangle 2"/>
          <p:cNvSpPr/>
          <p:nvPr/>
        </p:nvSpPr>
        <p:spPr>
          <a:xfrm>
            <a:off x="1042928" y="1294812"/>
            <a:ext cx="9292354" cy="5324535"/>
          </a:xfrm>
          <a:prstGeom prst="rect">
            <a:avLst/>
          </a:prstGeom>
        </p:spPr>
        <p:txBody>
          <a:bodyPr wrap="square">
            <a:spAutoFit/>
          </a:bodyPr>
          <a:lstStyle/>
          <a:p>
            <a:r>
              <a:rPr lang="en-US" b="1" dirty="0"/>
              <a:t>Depth- First- Search.</a:t>
            </a:r>
            <a:endParaRPr lang="en-IN" b="1" dirty="0"/>
          </a:p>
          <a:p>
            <a:r>
              <a:rPr lang="en-US" dirty="0"/>
              <a:t>We may sometimes search the goal along the largest depth of the tree, and move up only when further traversal along the depth is not possible. We then attempt to find alternative offspring of the parent of the node (state) last visited. If we visit the nodes of a tree using the above principles to search the goal, the traversal made is called depth first traversal and consequently the search strategy is called </a:t>
            </a:r>
            <a:r>
              <a:rPr lang="en-US" i="1" dirty="0"/>
              <a:t>depth first search</a:t>
            </a:r>
            <a:r>
              <a:rPr lang="en-US" dirty="0" smtClean="0"/>
              <a:t>.</a:t>
            </a:r>
          </a:p>
          <a:p>
            <a:endParaRPr lang="en-US" dirty="0"/>
          </a:p>
          <a:p>
            <a:pPr lvl="0"/>
            <a:r>
              <a:rPr lang="en-US" b="1" dirty="0"/>
              <a:t>Algorithm:</a:t>
            </a:r>
            <a:endParaRPr lang="en-IN" b="1" dirty="0"/>
          </a:p>
          <a:p>
            <a:pPr marL="342900" lvl="0" indent="-342900">
              <a:buFont typeface="+mj-lt"/>
              <a:buAutoNum type="arabicPeriod"/>
            </a:pPr>
            <a:r>
              <a:rPr lang="en-US" dirty="0"/>
              <a:t>Create a variable called NODE-LIST and set it to initial state</a:t>
            </a:r>
            <a:endParaRPr lang="en-IN" dirty="0"/>
          </a:p>
          <a:p>
            <a:pPr marL="342900" lvl="0" indent="-342900">
              <a:buFont typeface="+mj-lt"/>
              <a:buAutoNum type="arabicPeriod"/>
            </a:pPr>
            <a:r>
              <a:rPr lang="en-US" dirty="0"/>
              <a:t>Until a goal state is found or NODE-LIST is empty do</a:t>
            </a:r>
            <a:endParaRPr lang="en-IN" dirty="0"/>
          </a:p>
          <a:p>
            <a:pPr lvl="1"/>
            <a:r>
              <a:rPr lang="en-US" dirty="0" err="1" smtClean="0"/>
              <a:t>a.Remove</a:t>
            </a:r>
            <a:r>
              <a:rPr lang="en-US" dirty="0" smtClean="0"/>
              <a:t> </a:t>
            </a:r>
            <a:r>
              <a:rPr lang="en-US" dirty="0"/>
              <a:t>the first element from NODE-LIST and call it E. If NODE-LIST was empty, quit</a:t>
            </a:r>
            <a:endParaRPr lang="en-IN" sz="1600" dirty="0"/>
          </a:p>
          <a:p>
            <a:pPr lvl="1"/>
            <a:r>
              <a:rPr lang="en-US" dirty="0" err="1" smtClean="0"/>
              <a:t>b.For</a:t>
            </a:r>
            <a:r>
              <a:rPr lang="en-US" dirty="0" smtClean="0"/>
              <a:t> </a:t>
            </a:r>
            <a:r>
              <a:rPr lang="en-US" dirty="0"/>
              <a:t>each way that each rule can match the state described in E </a:t>
            </a:r>
            <a:r>
              <a:rPr lang="en-US" dirty="0" smtClean="0"/>
              <a:t>do:</a:t>
            </a:r>
          </a:p>
          <a:p>
            <a:pPr lvl="1"/>
            <a:endParaRPr lang="en-IN" sz="1600" dirty="0" smtClean="0"/>
          </a:p>
          <a:p>
            <a:pPr marL="1257300" lvl="2" indent="-342900">
              <a:buFont typeface="+mj-lt"/>
              <a:buAutoNum type="arabicPeriod"/>
            </a:pPr>
            <a:r>
              <a:rPr lang="en-US" dirty="0"/>
              <a:t>Apply the rule to generate a new state</a:t>
            </a:r>
            <a:endParaRPr lang="en-IN" sz="1600" dirty="0"/>
          </a:p>
          <a:p>
            <a:pPr marL="1257300" lvl="2" indent="-342900">
              <a:buFont typeface="+mj-lt"/>
              <a:buAutoNum type="arabicPeriod"/>
            </a:pPr>
            <a:r>
              <a:rPr lang="en-US" dirty="0" smtClean="0"/>
              <a:t>If </a:t>
            </a:r>
            <a:r>
              <a:rPr lang="en-US" dirty="0"/>
              <a:t>the new state is a goal state, quit and return this state</a:t>
            </a:r>
            <a:endParaRPr lang="en-IN" sz="1600" dirty="0"/>
          </a:p>
          <a:p>
            <a:pPr marL="1257300" lvl="2" indent="-342900">
              <a:buFont typeface="+mj-lt"/>
              <a:buAutoNum type="arabicPeriod"/>
            </a:pPr>
            <a:r>
              <a:rPr lang="en-US" dirty="0"/>
              <a:t>Otherwise, add the new state in front of NODE-LIST</a:t>
            </a:r>
            <a:endParaRPr lang="en-IN" sz="1600" dirty="0"/>
          </a:p>
          <a:p>
            <a:endParaRPr lang="en-IN" dirty="0"/>
          </a:p>
        </p:txBody>
      </p:sp>
    </p:spTree>
    <p:extLst>
      <p:ext uri="{BB962C8B-B14F-4D97-AF65-F5344CB8AC3E}">
        <p14:creationId xmlns:p14="http://schemas.microsoft.com/office/powerpoint/2010/main" val="1371602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3" name="Rectangle 2"/>
          <p:cNvSpPr/>
          <p:nvPr/>
        </p:nvSpPr>
        <p:spPr>
          <a:xfrm>
            <a:off x="1042928" y="1294812"/>
            <a:ext cx="9292354" cy="369332"/>
          </a:xfrm>
          <a:prstGeom prst="rect">
            <a:avLst/>
          </a:prstGeom>
        </p:spPr>
        <p:txBody>
          <a:bodyPr wrap="square">
            <a:spAutoFit/>
          </a:bodyPr>
          <a:lstStyle/>
          <a:p>
            <a:r>
              <a:rPr lang="en-US" b="1" dirty="0"/>
              <a:t>Step 1</a:t>
            </a:r>
            <a:r>
              <a:rPr lang="en-US" dirty="0"/>
              <a:t>: Initially fringe contains only the node for A</a:t>
            </a:r>
            <a:r>
              <a:rPr lang="en-US" dirty="0" smtClean="0"/>
              <a:t>.</a:t>
            </a:r>
            <a:endParaRPr lang="en-IN" dirty="0"/>
          </a:p>
        </p:txBody>
      </p:sp>
      <p:sp>
        <p:nvSpPr>
          <p:cNvPr id="9" name="Rectangle 8"/>
          <p:cNvSpPr/>
          <p:nvPr/>
        </p:nvSpPr>
        <p:spPr>
          <a:xfrm>
            <a:off x="784993" y="5030002"/>
            <a:ext cx="1279517" cy="369332"/>
          </a:xfrm>
          <a:prstGeom prst="rect">
            <a:avLst/>
          </a:prstGeom>
        </p:spPr>
        <p:txBody>
          <a:bodyPr wrap="none">
            <a:spAutoFit/>
          </a:bodyPr>
          <a:lstStyle/>
          <a:p>
            <a:r>
              <a:rPr lang="en-US" b="1" dirty="0"/>
              <a:t>FRINGE: </a:t>
            </a:r>
            <a:r>
              <a:rPr lang="en-US" b="1" dirty="0" smtClean="0"/>
              <a:t>A</a:t>
            </a:r>
            <a:endParaRPr lang="en-IN" dirty="0"/>
          </a:p>
        </p:txBody>
      </p:sp>
      <p:pic>
        <p:nvPicPr>
          <p:cNvPr id="8" name="image24.png"/>
          <p:cNvPicPr/>
          <p:nvPr/>
        </p:nvPicPr>
        <p:blipFill>
          <a:blip r:embed="rId2" cstate="print"/>
          <a:stretch>
            <a:fillRect/>
          </a:stretch>
        </p:blipFill>
        <p:spPr>
          <a:xfrm>
            <a:off x="3048000" y="2105892"/>
            <a:ext cx="3844290" cy="1919056"/>
          </a:xfrm>
          <a:prstGeom prst="rect">
            <a:avLst/>
          </a:prstGeom>
        </p:spPr>
      </p:pic>
    </p:spTree>
    <p:extLst>
      <p:ext uri="{BB962C8B-B14F-4D97-AF65-F5344CB8AC3E}">
        <p14:creationId xmlns:p14="http://schemas.microsoft.com/office/powerpoint/2010/main" val="2300465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3" name="Rectangle 2"/>
          <p:cNvSpPr/>
          <p:nvPr/>
        </p:nvSpPr>
        <p:spPr>
          <a:xfrm>
            <a:off x="1042928" y="1294812"/>
            <a:ext cx="9292354" cy="646331"/>
          </a:xfrm>
          <a:prstGeom prst="rect">
            <a:avLst/>
          </a:prstGeom>
        </p:spPr>
        <p:txBody>
          <a:bodyPr wrap="square">
            <a:spAutoFit/>
          </a:bodyPr>
          <a:lstStyle/>
          <a:p>
            <a:r>
              <a:rPr lang="en-US" b="1" dirty="0"/>
              <a:t>Step 2: </a:t>
            </a:r>
            <a:r>
              <a:rPr lang="en-US" dirty="0"/>
              <a:t>A is removed from fringe. A is expanded and its children B and C are put in front of fringe.</a:t>
            </a:r>
            <a:endParaRPr lang="en-IN" dirty="0"/>
          </a:p>
        </p:txBody>
      </p:sp>
      <p:sp>
        <p:nvSpPr>
          <p:cNvPr id="9" name="Rectangle 8"/>
          <p:cNvSpPr/>
          <p:nvPr/>
        </p:nvSpPr>
        <p:spPr>
          <a:xfrm>
            <a:off x="784993" y="5030002"/>
            <a:ext cx="1486304" cy="369332"/>
          </a:xfrm>
          <a:prstGeom prst="rect">
            <a:avLst/>
          </a:prstGeom>
        </p:spPr>
        <p:txBody>
          <a:bodyPr wrap="none">
            <a:spAutoFit/>
          </a:bodyPr>
          <a:lstStyle/>
          <a:p>
            <a:r>
              <a:rPr lang="en-US" b="1" dirty="0"/>
              <a:t>FRINGE: </a:t>
            </a:r>
            <a:r>
              <a:rPr lang="en-US" b="1" dirty="0" smtClean="0"/>
              <a:t>B C</a:t>
            </a:r>
            <a:endParaRPr lang="en-IN" dirty="0"/>
          </a:p>
        </p:txBody>
      </p:sp>
      <p:pic>
        <p:nvPicPr>
          <p:cNvPr id="6" name="image25.png"/>
          <p:cNvPicPr/>
          <p:nvPr/>
        </p:nvPicPr>
        <p:blipFill>
          <a:blip r:embed="rId2" cstate="print"/>
          <a:stretch>
            <a:fillRect/>
          </a:stretch>
        </p:blipFill>
        <p:spPr>
          <a:xfrm>
            <a:off x="3338946" y="2209260"/>
            <a:ext cx="3487622" cy="1823625"/>
          </a:xfrm>
          <a:prstGeom prst="rect">
            <a:avLst/>
          </a:prstGeom>
        </p:spPr>
      </p:pic>
    </p:spTree>
    <p:extLst>
      <p:ext uri="{BB962C8B-B14F-4D97-AF65-F5344CB8AC3E}">
        <p14:creationId xmlns:p14="http://schemas.microsoft.com/office/powerpoint/2010/main" val="40166934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3" name="Rectangle 2"/>
          <p:cNvSpPr/>
          <p:nvPr/>
        </p:nvSpPr>
        <p:spPr>
          <a:xfrm>
            <a:off x="1042928" y="1294812"/>
            <a:ext cx="9292354" cy="646331"/>
          </a:xfrm>
          <a:prstGeom prst="rect">
            <a:avLst/>
          </a:prstGeom>
        </p:spPr>
        <p:txBody>
          <a:bodyPr wrap="square">
            <a:spAutoFit/>
          </a:bodyPr>
          <a:lstStyle/>
          <a:p>
            <a:r>
              <a:rPr lang="en-US" b="1" dirty="0"/>
              <a:t>Step 3: </a:t>
            </a:r>
            <a:r>
              <a:rPr lang="en-US" dirty="0"/>
              <a:t>Node B is removed from fringe, and its children D and E are pushed in front of fringe.</a:t>
            </a:r>
            <a:endParaRPr lang="en-IN" dirty="0"/>
          </a:p>
        </p:txBody>
      </p:sp>
      <p:sp>
        <p:nvSpPr>
          <p:cNvPr id="9" name="Rectangle 8"/>
          <p:cNvSpPr/>
          <p:nvPr/>
        </p:nvSpPr>
        <p:spPr>
          <a:xfrm>
            <a:off x="784993" y="5030002"/>
            <a:ext cx="1697901" cy="369332"/>
          </a:xfrm>
          <a:prstGeom prst="rect">
            <a:avLst/>
          </a:prstGeom>
        </p:spPr>
        <p:txBody>
          <a:bodyPr wrap="none">
            <a:spAutoFit/>
          </a:bodyPr>
          <a:lstStyle/>
          <a:p>
            <a:r>
              <a:rPr lang="en-US" b="1" dirty="0"/>
              <a:t>FRINGE: </a:t>
            </a:r>
            <a:r>
              <a:rPr lang="en-US" b="1" dirty="0" smtClean="0"/>
              <a:t>D E C</a:t>
            </a:r>
            <a:endParaRPr lang="en-IN" dirty="0"/>
          </a:p>
        </p:txBody>
      </p:sp>
      <p:pic>
        <p:nvPicPr>
          <p:cNvPr id="7" name="image26.png"/>
          <p:cNvPicPr/>
          <p:nvPr/>
        </p:nvPicPr>
        <p:blipFill>
          <a:blip r:embed="rId2" cstate="print"/>
          <a:stretch>
            <a:fillRect/>
          </a:stretch>
        </p:blipFill>
        <p:spPr>
          <a:xfrm>
            <a:off x="2812473" y="2209260"/>
            <a:ext cx="4365567" cy="2357429"/>
          </a:xfrm>
          <a:prstGeom prst="rect">
            <a:avLst/>
          </a:prstGeom>
        </p:spPr>
      </p:pic>
    </p:spTree>
    <p:extLst>
      <p:ext uri="{BB962C8B-B14F-4D97-AF65-F5344CB8AC3E}">
        <p14:creationId xmlns:p14="http://schemas.microsoft.com/office/powerpoint/2010/main" val="231599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3" name="Rectangle 2"/>
          <p:cNvSpPr/>
          <p:nvPr/>
        </p:nvSpPr>
        <p:spPr>
          <a:xfrm>
            <a:off x="1042928" y="1294812"/>
            <a:ext cx="9292354" cy="369332"/>
          </a:xfrm>
          <a:prstGeom prst="rect">
            <a:avLst/>
          </a:prstGeom>
        </p:spPr>
        <p:txBody>
          <a:bodyPr wrap="square">
            <a:spAutoFit/>
          </a:bodyPr>
          <a:lstStyle/>
          <a:p>
            <a:r>
              <a:rPr lang="en-US" b="1" dirty="0"/>
              <a:t>Step 4: </a:t>
            </a:r>
            <a:r>
              <a:rPr lang="en-US" dirty="0"/>
              <a:t>Node D is removed from fringe. C and F are pushed in front of fringe.</a:t>
            </a:r>
            <a:endParaRPr lang="en-IN" dirty="0"/>
          </a:p>
        </p:txBody>
      </p:sp>
      <p:sp>
        <p:nvSpPr>
          <p:cNvPr id="9" name="Rectangle 8"/>
          <p:cNvSpPr/>
          <p:nvPr/>
        </p:nvSpPr>
        <p:spPr>
          <a:xfrm>
            <a:off x="784993" y="5030002"/>
            <a:ext cx="1954381" cy="369332"/>
          </a:xfrm>
          <a:prstGeom prst="rect">
            <a:avLst/>
          </a:prstGeom>
        </p:spPr>
        <p:txBody>
          <a:bodyPr wrap="none">
            <a:spAutoFit/>
          </a:bodyPr>
          <a:lstStyle/>
          <a:p>
            <a:r>
              <a:rPr lang="en-US" b="1" dirty="0"/>
              <a:t>FRINGE: </a:t>
            </a:r>
            <a:r>
              <a:rPr lang="en-US" b="1" dirty="0" smtClean="0"/>
              <a:t>C F E C</a:t>
            </a:r>
            <a:endParaRPr lang="en-IN" dirty="0"/>
          </a:p>
        </p:txBody>
      </p:sp>
      <p:pic>
        <p:nvPicPr>
          <p:cNvPr id="6" name="image27.png"/>
          <p:cNvPicPr/>
          <p:nvPr/>
        </p:nvPicPr>
        <p:blipFill>
          <a:blip r:embed="rId2" cstate="print"/>
          <a:stretch>
            <a:fillRect/>
          </a:stretch>
        </p:blipFill>
        <p:spPr>
          <a:xfrm>
            <a:off x="3006437" y="1932261"/>
            <a:ext cx="3917286" cy="2192064"/>
          </a:xfrm>
          <a:prstGeom prst="rect">
            <a:avLst/>
          </a:prstGeom>
        </p:spPr>
      </p:pic>
    </p:spTree>
    <p:extLst>
      <p:ext uri="{BB962C8B-B14F-4D97-AF65-F5344CB8AC3E}">
        <p14:creationId xmlns:p14="http://schemas.microsoft.com/office/powerpoint/2010/main" val="1243167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3" name="Rectangle 2"/>
          <p:cNvSpPr/>
          <p:nvPr/>
        </p:nvSpPr>
        <p:spPr>
          <a:xfrm>
            <a:off x="1042928" y="1294812"/>
            <a:ext cx="9292354" cy="369332"/>
          </a:xfrm>
          <a:prstGeom prst="rect">
            <a:avLst/>
          </a:prstGeom>
        </p:spPr>
        <p:txBody>
          <a:bodyPr wrap="square">
            <a:spAutoFit/>
          </a:bodyPr>
          <a:lstStyle/>
          <a:p>
            <a:r>
              <a:rPr lang="en-US" b="1" dirty="0"/>
              <a:t>Step 5: </a:t>
            </a:r>
            <a:r>
              <a:rPr lang="en-US" dirty="0"/>
              <a:t>Node C is removed from fringe. Its child G is pushed in front of fringe.</a:t>
            </a:r>
            <a:endParaRPr lang="en-IN" dirty="0"/>
          </a:p>
        </p:txBody>
      </p:sp>
      <p:sp>
        <p:nvSpPr>
          <p:cNvPr id="9" name="Rectangle 8"/>
          <p:cNvSpPr/>
          <p:nvPr/>
        </p:nvSpPr>
        <p:spPr>
          <a:xfrm>
            <a:off x="784993" y="5030002"/>
            <a:ext cx="1904689" cy="369332"/>
          </a:xfrm>
          <a:prstGeom prst="rect">
            <a:avLst/>
          </a:prstGeom>
        </p:spPr>
        <p:txBody>
          <a:bodyPr wrap="none">
            <a:spAutoFit/>
          </a:bodyPr>
          <a:lstStyle/>
          <a:p>
            <a:r>
              <a:rPr lang="en-US" b="1" dirty="0"/>
              <a:t>FRINGE: G F E C</a:t>
            </a:r>
            <a:endParaRPr lang="en-IN" dirty="0"/>
          </a:p>
        </p:txBody>
      </p:sp>
      <p:pic>
        <p:nvPicPr>
          <p:cNvPr id="7" name="image28.jpeg"/>
          <p:cNvPicPr/>
          <p:nvPr/>
        </p:nvPicPr>
        <p:blipFill>
          <a:blip r:embed="rId2" cstate="print"/>
          <a:stretch>
            <a:fillRect/>
          </a:stretch>
        </p:blipFill>
        <p:spPr>
          <a:xfrm>
            <a:off x="3075710" y="1932261"/>
            <a:ext cx="3800388" cy="2778283"/>
          </a:xfrm>
          <a:prstGeom prst="rect">
            <a:avLst/>
          </a:prstGeom>
        </p:spPr>
      </p:pic>
    </p:spTree>
    <p:extLst>
      <p:ext uri="{BB962C8B-B14F-4D97-AF65-F5344CB8AC3E}">
        <p14:creationId xmlns:p14="http://schemas.microsoft.com/office/powerpoint/2010/main" val="3051206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3" name="Content Placeholder 2"/>
          <p:cNvSpPr>
            <a:spLocks noGrp="1"/>
          </p:cNvSpPr>
          <p:nvPr>
            <p:ph idx="1"/>
          </p:nvPr>
        </p:nvSpPr>
        <p:spPr>
          <a:xfrm>
            <a:off x="1103312" y="1026695"/>
            <a:ext cx="8946541" cy="5582651"/>
          </a:xfrm>
        </p:spPr>
        <p:txBody>
          <a:bodyPr>
            <a:noAutofit/>
          </a:bodyPr>
          <a:lstStyle/>
          <a:p>
            <a:pPr marL="0" indent="0" algn="just" eaLnBrk="0" hangingPunct="0">
              <a:buNone/>
            </a:pPr>
            <a:endParaRPr lang="en-US" dirty="0" smtClean="0"/>
          </a:p>
          <a:p>
            <a:pPr marL="0" indent="0" algn="just" eaLnBrk="0" hangingPunct="0">
              <a:buNone/>
            </a:pPr>
            <a:r>
              <a:rPr lang="en-US" dirty="0" smtClean="0"/>
              <a:t>Goals </a:t>
            </a:r>
            <a:r>
              <a:rPr lang="en-US" dirty="0"/>
              <a:t>of Artificial Intelligence</a:t>
            </a:r>
          </a:p>
          <a:p>
            <a:pPr lvl="0"/>
            <a:r>
              <a:rPr lang="en-US" dirty="0"/>
              <a:t>Replicate human intelligence</a:t>
            </a:r>
            <a:endParaRPr lang="en-IN" sz="1800" dirty="0"/>
          </a:p>
          <a:p>
            <a:pPr lvl="0"/>
            <a:r>
              <a:rPr lang="en-US" dirty="0" smtClean="0"/>
              <a:t>Building </a:t>
            </a:r>
            <a:r>
              <a:rPr lang="en-US" dirty="0"/>
              <a:t>a machine which can perform tasks that requires human intelligence such as:</a:t>
            </a:r>
            <a:endParaRPr lang="en-IN" sz="1800" dirty="0"/>
          </a:p>
          <a:p>
            <a:pPr lvl="1"/>
            <a:r>
              <a:rPr lang="en-US" dirty="0" smtClean="0"/>
              <a:t>Proving </a:t>
            </a:r>
            <a:r>
              <a:rPr lang="en-US" dirty="0"/>
              <a:t>a theorem</a:t>
            </a:r>
            <a:endParaRPr lang="en-IN" sz="1600" dirty="0"/>
          </a:p>
          <a:p>
            <a:pPr lvl="1"/>
            <a:r>
              <a:rPr lang="en-US" dirty="0"/>
              <a:t>Playing chess</a:t>
            </a:r>
            <a:endParaRPr lang="en-IN" sz="1600" dirty="0"/>
          </a:p>
          <a:p>
            <a:pPr lvl="1"/>
            <a:r>
              <a:rPr lang="en-US" dirty="0"/>
              <a:t>Plan some surgical operation</a:t>
            </a:r>
            <a:endParaRPr lang="en-IN" sz="1600" dirty="0"/>
          </a:p>
          <a:p>
            <a:pPr lvl="1"/>
            <a:r>
              <a:rPr lang="en-US" dirty="0"/>
              <a:t>Driving a car in traffic</a:t>
            </a:r>
            <a:endParaRPr lang="en-IN" sz="1600" dirty="0"/>
          </a:p>
          <a:p>
            <a:pPr lvl="0"/>
            <a:r>
              <a:rPr lang="en-US" dirty="0" smtClean="0"/>
              <a:t>Creating </a:t>
            </a:r>
            <a:r>
              <a:rPr lang="en-US" dirty="0"/>
              <a:t>some system which can exhibit intelligent behavior, learn new things by itself, demonstrate, explain, and can advise to its user.</a:t>
            </a:r>
            <a:endParaRPr lang="en-IN" sz="1800" dirty="0"/>
          </a:p>
          <a:p>
            <a:pPr marL="0" indent="0" algn="just" eaLnBrk="0" hangingPunct="0">
              <a:buNone/>
            </a:pPr>
            <a:endParaRPr lang="en-IN" dirty="0" smtClean="0"/>
          </a:p>
          <a:p>
            <a:pPr marL="0" indent="0" algn="just" eaLnBrk="0" hangingPunct="0">
              <a:buNone/>
            </a:pPr>
            <a:endParaRPr lang="en-IN" dirty="0" smtClean="0"/>
          </a:p>
          <a:p>
            <a:pPr algn="just" eaLnBrk="0" hangingPunct="0"/>
            <a:endParaRPr lang="en-IN"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1873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3" name="Rectangle 2"/>
          <p:cNvSpPr/>
          <p:nvPr/>
        </p:nvSpPr>
        <p:spPr>
          <a:xfrm>
            <a:off x="1042928" y="1294812"/>
            <a:ext cx="9292354" cy="369332"/>
          </a:xfrm>
          <a:prstGeom prst="rect">
            <a:avLst/>
          </a:prstGeom>
        </p:spPr>
        <p:txBody>
          <a:bodyPr wrap="square">
            <a:spAutoFit/>
          </a:bodyPr>
          <a:lstStyle/>
          <a:p>
            <a:r>
              <a:rPr lang="en-US" b="1" dirty="0"/>
              <a:t>Step 6: </a:t>
            </a:r>
            <a:r>
              <a:rPr lang="en-US" dirty="0"/>
              <a:t>Node G is expanded and found to be a goal node.</a:t>
            </a:r>
            <a:endParaRPr lang="en-IN" dirty="0"/>
          </a:p>
        </p:txBody>
      </p:sp>
      <p:sp>
        <p:nvSpPr>
          <p:cNvPr id="9" name="Rectangle 8"/>
          <p:cNvSpPr/>
          <p:nvPr/>
        </p:nvSpPr>
        <p:spPr>
          <a:xfrm>
            <a:off x="784993" y="5030002"/>
            <a:ext cx="1904689" cy="369332"/>
          </a:xfrm>
          <a:prstGeom prst="rect">
            <a:avLst/>
          </a:prstGeom>
        </p:spPr>
        <p:txBody>
          <a:bodyPr wrap="none">
            <a:spAutoFit/>
          </a:bodyPr>
          <a:lstStyle/>
          <a:p>
            <a:r>
              <a:rPr lang="en-US" b="1" dirty="0"/>
              <a:t>FRINGE: </a:t>
            </a:r>
            <a:r>
              <a:rPr lang="en-US" b="1" i="1" dirty="0"/>
              <a:t>G </a:t>
            </a:r>
            <a:r>
              <a:rPr lang="en-US" b="1" dirty="0"/>
              <a:t>F E C</a:t>
            </a:r>
            <a:endParaRPr lang="en-IN" dirty="0"/>
          </a:p>
        </p:txBody>
      </p:sp>
      <p:pic>
        <p:nvPicPr>
          <p:cNvPr id="6" name="image29.jpeg"/>
          <p:cNvPicPr/>
          <p:nvPr/>
        </p:nvPicPr>
        <p:blipFill>
          <a:blip r:embed="rId2" cstate="print"/>
          <a:stretch>
            <a:fillRect/>
          </a:stretch>
        </p:blipFill>
        <p:spPr>
          <a:xfrm>
            <a:off x="2466109" y="1932261"/>
            <a:ext cx="4697643" cy="2612030"/>
          </a:xfrm>
          <a:prstGeom prst="rect">
            <a:avLst/>
          </a:prstGeom>
        </p:spPr>
      </p:pic>
      <p:sp>
        <p:nvSpPr>
          <p:cNvPr id="4" name="Rectangle 3"/>
          <p:cNvSpPr/>
          <p:nvPr/>
        </p:nvSpPr>
        <p:spPr>
          <a:xfrm>
            <a:off x="784993" y="5667451"/>
            <a:ext cx="10561880" cy="369332"/>
          </a:xfrm>
          <a:prstGeom prst="rect">
            <a:avLst/>
          </a:prstGeom>
        </p:spPr>
        <p:txBody>
          <a:bodyPr wrap="square">
            <a:spAutoFit/>
          </a:bodyPr>
          <a:lstStyle/>
          <a:p>
            <a:pPr marL="445770">
              <a:spcBef>
                <a:spcPts val="450"/>
              </a:spcBef>
              <a:spcAft>
                <a:spcPts val="0"/>
              </a:spcAft>
            </a:pPr>
            <a:r>
              <a:rPr lang="en-US" dirty="0">
                <a:latin typeface="Times New Roman" panose="02020603050405020304" pitchFamily="18" charset="0"/>
                <a:ea typeface="Times New Roman" panose="02020603050405020304" pitchFamily="18" charset="0"/>
              </a:rPr>
              <a:t>The</a:t>
            </a:r>
            <a:r>
              <a:rPr lang="en-US" spc="-4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solution</a:t>
            </a:r>
            <a:r>
              <a:rPr lang="en-US" spc="-5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path</a:t>
            </a:r>
            <a:r>
              <a:rPr lang="en-US" spc="-5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A-B-D-C-G</a:t>
            </a:r>
            <a:r>
              <a:rPr lang="en-US" spc="-1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is</a:t>
            </a:r>
            <a:r>
              <a:rPr lang="en-US" spc="-2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returned</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and</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algorithm</a:t>
            </a:r>
            <a:r>
              <a:rPr lang="en-US" spc="-7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terminates.</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315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169B2-2E12-4D09-A046-EAAB8F7838BC}"/>
              </a:ext>
            </a:extLst>
          </p:cNvPr>
          <p:cNvSpPr>
            <a:spLocks noGrp="1"/>
          </p:cNvSpPr>
          <p:nvPr>
            <p:ph type="title"/>
          </p:nvPr>
        </p:nvSpPr>
        <p:spPr/>
        <p:txBody>
          <a:bodyPr/>
          <a:lstStyle/>
          <a:p>
            <a:r>
              <a:rPr lang="en-IN" dirty="0"/>
              <a:t>A * Algorithm</a:t>
            </a:r>
          </a:p>
        </p:txBody>
      </p:sp>
      <p:sp>
        <p:nvSpPr>
          <p:cNvPr id="3" name="Content Placeholder 2">
            <a:extLst>
              <a:ext uri="{FF2B5EF4-FFF2-40B4-BE49-F238E27FC236}">
                <a16:creationId xmlns:a16="http://schemas.microsoft.com/office/drawing/2014/main" xmlns="" id="{FB0DCD55-0DBD-4D89-9C33-C048ED36729E}"/>
              </a:ext>
            </a:extLst>
          </p:cNvPr>
          <p:cNvSpPr>
            <a:spLocks noGrp="1"/>
          </p:cNvSpPr>
          <p:nvPr>
            <p:ph idx="1"/>
          </p:nvPr>
        </p:nvSpPr>
        <p:spPr>
          <a:xfrm>
            <a:off x="838200" y="1311965"/>
            <a:ext cx="10515600" cy="4864998"/>
          </a:xfrm>
        </p:spPr>
        <p:txBody>
          <a:bodyPr>
            <a:normAutofit/>
          </a:bodyPr>
          <a:lstStyle/>
          <a:p>
            <a:pPr algn="just"/>
            <a:r>
              <a:rPr lang="en-US" dirty="0">
                <a:latin typeface="Times New Roman" panose="02020603050405020304" pitchFamily="18" charset="0"/>
                <a:cs typeface="Times New Roman" panose="02020603050405020304" pitchFamily="18" charset="0"/>
              </a:rPr>
              <a:t>Search algorithms are algorithms designed to search for or retrieve elements from a data structure, where they are stored. </a:t>
            </a:r>
          </a:p>
          <a:p>
            <a:pPr algn="just"/>
            <a:r>
              <a:rPr lang="en-US" dirty="0">
                <a:latin typeface="Times New Roman" panose="02020603050405020304" pitchFamily="18" charset="0"/>
                <a:cs typeface="Times New Roman" panose="02020603050405020304" pitchFamily="18" charset="0"/>
              </a:rPr>
              <a:t>A vital aspect of search algorithms is Path Finding, which is used to find paths that can be taken to traverse from one point to another, by finding the most optimum route.</a:t>
            </a:r>
          </a:p>
          <a:p>
            <a:pPr algn="just"/>
            <a:r>
              <a:rPr lang="en-US" dirty="0">
                <a:latin typeface="Times New Roman" panose="02020603050405020304" pitchFamily="18" charset="0"/>
                <a:cs typeface="Times New Roman" panose="02020603050405020304" pitchFamily="18" charset="0"/>
              </a:rPr>
              <a:t>We will be dealing with the A* algorithm, which is a search algorithm that finds the shortest path between two points.</a:t>
            </a:r>
          </a:p>
          <a:p>
            <a:endParaRPr lang="en-IN" dirty="0"/>
          </a:p>
        </p:txBody>
      </p:sp>
    </p:spTree>
    <p:extLst>
      <p:ext uri="{BB962C8B-B14F-4D97-AF65-F5344CB8AC3E}">
        <p14:creationId xmlns:p14="http://schemas.microsoft.com/office/powerpoint/2010/main" val="747461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172211-407A-463E-A2F1-02235A7DE045}"/>
              </a:ext>
            </a:extLst>
          </p:cNvPr>
          <p:cNvSpPr>
            <a:spLocks noGrp="1"/>
          </p:cNvSpPr>
          <p:nvPr>
            <p:ph type="title"/>
          </p:nvPr>
        </p:nvSpPr>
        <p:spPr>
          <a:xfrm>
            <a:off x="838200" y="365125"/>
            <a:ext cx="10515600" cy="708301"/>
          </a:xfrm>
        </p:spPr>
        <p:txBody>
          <a:bodyPr>
            <a:normAutofit fontScale="90000"/>
          </a:bodyPr>
          <a:lstStyle/>
          <a:p>
            <a:r>
              <a:rPr lang="en-US" b="0" i="0" dirty="0">
                <a:solidFill>
                  <a:schemeClr val="tx1"/>
                </a:solidFill>
                <a:effectLst/>
                <a:latin typeface="Times New Roman" panose="02020603050405020304" pitchFamily="18" charset="0"/>
                <a:cs typeface="Times New Roman" panose="02020603050405020304" pitchFamily="18" charset="0"/>
              </a:rPr>
              <a:t>What is an A* Algorithm?</a:t>
            </a:r>
            <a:br>
              <a:rPr lang="en-US" b="0" i="0" dirty="0">
                <a:solidFill>
                  <a:schemeClr val="tx1"/>
                </a:solidFill>
                <a:effectLst/>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F22C14D-D32D-4489-BA23-C48855ED7082}"/>
              </a:ext>
            </a:extLst>
          </p:cNvPr>
          <p:cNvSpPr>
            <a:spLocks noGrp="1"/>
          </p:cNvSpPr>
          <p:nvPr>
            <p:ph idx="1"/>
          </p:nvPr>
        </p:nvSpPr>
        <p:spPr>
          <a:xfrm>
            <a:off x="838200" y="1073426"/>
            <a:ext cx="10515600" cy="5103537"/>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It is a searching algorithm that is used to find the shortest path between an initial and a final point.</a:t>
            </a:r>
          </a:p>
          <a:p>
            <a:pPr algn="just"/>
            <a:r>
              <a:rPr lang="en-US" sz="2400" b="0" i="0" dirty="0">
                <a:effectLst/>
                <a:latin typeface="Times New Roman" panose="02020603050405020304" pitchFamily="18" charset="0"/>
                <a:cs typeface="Times New Roman" panose="02020603050405020304" pitchFamily="18" charset="0"/>
              </a:rPr>
              <a:t>It is a handy algorithm that is often used for map traversal to find the shortest path to be taken. </a:t>
            </a:r>
          </a:p>
          <a:p>
            <a:pPr algn="just"/>
            <a:r>
              <a:rPr lang="en-US" sz="2400" b="0" i="0" dirty="0">
                <a:effectLst/>
                <a:latin typeface="Times New Roman" panose="02020603050405020304" pitchFamily="18" charset="0"/>
                <a:cs typeface="Times New Roman" panose="02020603050405020304" pitchFamily="18" charset="0"/>
              </a:rPr>
              <a:t>A* was initially designed as a graph traversal problem, to help build a robot that can find its own course. </a:t>
            </a:r>
          </a:p>
          <a:p>
            <a:pPr algn="just"/>
            <a:r>
              <a:rPr lang="en-US" sz="2400" b="0" i="0" dirty="0">
                <a:effectLst/>
                <a:latin typeface="Times New Roman" panose="02020603050405020304" pitchFamily="18" charset="0"/>
                <a:cs typeface="Times New Roman" panose="02020603050405020304" pitchFamily="18" charset="0"/>
              </a:rPr>
              <a:t>It searches for shorter paths first, thus making it an optimal and complete algorithm. </a:t>
            </a:r>
          </a:p>
          <a:p>
            <a:pPr algn="just"/>
            <a:r>
              <a:rPr lang="en-US" sz="2400" b="0" i="0" dirty="0">
                <a:effectLst/>
                <a:latin typeface="Times New Roman" panose="02020603050405020304" pitchFamily="18" charset="0"/>
                <a:cs typeface="Times New Roman" panose="02020603050405020304" pitchFamily="18" charset="0"/>
              </a:rPr>
              <a:t>An optimal algorithm will find the least cost outcome for a problem, while a complete algorithm finds all the possible outcomes of a problem.</a:t>
            </a:r>
          </a:p>
          <a:p>
            <a:endParaRPr lang="en-IN" sz="2400" dirty="0"/>
          </a:p>
        </p:txBody>
      </p:sp>
    </p:spTree>
    <p:extLst>
      <p:ext uri="{BB962C8B-B14F-4D97-AF65-F5344CB8AC3E}">
        <p14:creationId xmlns:p14="http://schemas.microsoft.com/office/powerpoint/2010/main" val="12128359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DDBE0D-A6A6-418E-B3FD-9C84524ECC89}"/>
              </a:ext>
            </a:extLst>
          </p:cNvPr>
          <p:cNvSpPr>
            <a:spLocks noGrp="1"/>
          </p:cNvSpPr>
          <p:nvPr>
            <p:ph idx="1"/>
          </p:nvPr>
        </p:nvSpPr>
        <p:spPr>
          <a:xfrm>
            <a:off x="838200" y="417443"/>
            <a:ext cx="10515600" cy="5759520"/>
          </a:xfrm>
        </p:spPr>
        <p:txBody>
          <a:bodyPr>
            <a:normAutofit lnSpcReduction="10000"/>
          </a:bodyPr>
          <a:lstStyle/>
          <a:p>
            <a:pPr algn="just"/>
            <a:r>
              <a:rPr lang="en-US" sz="2400" b="0" i="0" dirty="0">
                <a:effectLst/>
                <a:latin typeface="Times New Roman" panose="02020603050405020304" pitchFamily="18" charset="0"/>
                <a:cs typeface="Times New Roman" panose="02020603050405020304" pitchFamily="18" charset="0"/>
              </a:rPr>
              <a:t>Another aspect that makes A* so powerful is the use of weighted graphs in its implementation. </a:t>
            </a:r>
          </a:p>
          <a:p>
            <a:pPr algn="just"/>
            <a:r>
              <a:rPr lang="en-US" sz="2400" b="0" i="0" dirty="0">
                <a:effectLst/>
                <a:latin typeface="Times New Roman" panose="02020603050405020304" pitchFamily="18" charset="0"/>
                <a:cs typeface="Times New Roman" panose="02020603050405020304" pitchFamily="18" charset="0"/>
              </a:rPr>
              <a:t>A weighted graph uses numbers to represent the cost of taking each path or course of action. </a:t>
            </a:r>
          </a:p>
          <a:p>
            <a:pPr algn="just"/>
            <a:r>
              <a:rPr lang="en-US" sz="2400" b="0" i="0" dirty="0">
                <a:effectLst/>
                <a:latin typeface="Times New Roman" panose="02020603050405020304" pitchFamily="18" charset="0"/>
                <a:cs typeface="Times New Roman" panose="02020603050405020304" pitchFamily="18" charset="0"/>
              </a:rPr>
              <a:t>This means that the algorithms can take the path with the least cost, and find the best route in terms of distance and time.</a:t>
            </a:r>
          </a:p>
          <a:p>
            <a:pPr algn="just"/>
            <a:endParaRPr lang="en-US" dirty="0">
              <a:latin typeface="Times New Roman" panose="02020603050405020304" pitchFamily="18" charset="0"/>
              <a:cs typeface="Times New Roman" panose="02020603050405020304" pitchFamily="18" charset="0"/>
            </a:endParaRPr>
          </a:p>
          <a:p>
            <a:pPr algn="just"/>
            <a:endParaRPr lang="en-US" b="0"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A major drawback of the algorithm is its space and time complexity. It takes a large amount of space to store all possible paths and a lot of time to find them.</a:t>
            </a:r>
          </a:p>
          <a:p>
            <a:pPr algn="just"/>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DE4ADB25-E31C-4214-87C0-32E070E73BF4}"/>
              </a:ext>
            </a:extLst>
          </p:cNvPr>
          <p:cNvPicPr>
            <a:picLocks noChangeAspect="1"/>
          </p:cNvPicPr>
          <p:nvPr/>
        </p:nvPicPr>
        <p:blipFill>
          <a:blip r:embed="rId2"/>
          <a:stretch>
            <a:fillRect/>
          </a:stretch>
        </p:blipFill>
        <p:spPr>
          <a:xfrm>
            <a:off x="6911132" y="2673087"/>
            <a:ext cx="3587903" cy="2338674"/>
          </a:xfrm>
          <a:prstGeom prst="rect">
            <a:avLst/>
          </a:prstGeom>
        </p:spPr>
      </p:pic>
    </p:spTree>
    <p:extLst>
      <p:ext uri="{BB962C8B-B14F-4D97-AF65-F5344CB8AC3E}">
        <p14:creationId xmlns:p14="http://schemas.microsoft.com/office/powerpoint/2010/main" val="2880182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40B675B-14B9-4B8E-B71C-F73B3F415B7D}"/>
              </a:ext>
            </a:extLst>
          </p:cNvPr>
          <p:cNvSpPr>
            <a:spLocks noGrp="1"/>
          </p:cNvSpPr>
          <p:nvPr>
            <p:ph idx="1"/>
          </p:nvPr>
        </p:nvSpPr>
        <p:spPr>
          <a:xfrm>
            <a:off x="838200" y="278296"/>
            <a:ext cx="10515600" cy="5898667"/>
          </a:xfrm>
        </p:spPr>
        <p:txBody>
          <a:bodyPr>
            <a:noAutofit/>
          </a:bodyPr>
          <a:lstStyle/>
          <a:p>
            <a:pPr algn="just"/>
            <a:r>
              <a:rPr lang="en-US" sz="2400" b="0" i="0" dirty="0">
                <a:effectLst/>
                <a:latin typeface="Times New Roman" panose="02020603050405020304" pitchFamily="18" charset="0"/>
                <a:cs typeface="Times New Roman" panose="02020603050405020304" pitchFamily="18" charset="0"/>
              </a:rPr>
              <a:t>In A* search algorithm, we use search heuristic as well as the cost to reach the node. Hence we can combine both costs as following, and this sum is called as a </a:t>
            </a:r>
            <a:r>
              <a:rPr lang="en-US" sz="2400" b="1" i="0" dirty="0">
                <a:effectLst/>
                <a:latin typeface="Times New Roman" panose="02020603050405020304" pitchFamily="18" charset="0"/>
                <a:cs typeface="Times New Roman" panose="02020603050405020304" pitchFamily="18" charset="0"/>
              </a:rPr>
              <a:t>fitness number</a:t>
            </a:r>
            <a:r>
              <a:rPr lang="en-US" sz="2400" b="0" i="0" dirty="0">
                <a:effectLst/>
                <a:latin typeface="Times New Roman" panose="02020603050405020304" pitchFamily="18" charset="0"/>
                <a:cs typeface="Times New Roman" panose="02020603050405020304" pitchFamily="18" charset="0"/>
              </a:rPr>
              <a:t>.</a:t>
            </a:r>
          </a:p>
          <a:p>
            <a:pPr algn="just"/>
            <a:endParaRPr lang="en-US" sz="2400" b="0" i="0" dirty="0">
              <a:effectLst/>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b="0" i="0" dirty="0">
              <a:effectLst/>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0" indent="0" algn="just">
              <a:buNone/>
            </a:pPr>
            <a:r>
              <a:rPr lang="en-US" sz="2400" b="0" i="0" dirty="0">
                <a:effectLst/>
                <a:latin typeface="Times New Roman" panose="02020603050405020304" pitchFamily="18" charset="0"/>
                <a:cs typeface="Times New Roman" panose="02020603050405020304" pitchFamily="18" charset="0"/>
              </a:rPr>
              <a:t>Algorithm of A* search:</a:t>
            </a:r>
          </a:p>
          <a:p>
            <a:pPr algn="just"/>
            <a:r>
              <a:rPr lang="en-US" sz="2400" b="1" i="0" dirty="0">
                <a:effectLst/>
                <a:latin typeface="Times New Roman" panose="02020603050405020304" pitchFamily="18" charset="0"/>
                <a:cs typeface="Times New Roman" panose="02020603050405020304" pitchFamily="18" charset="0"/>
              </a:rPr>
              <a:t>Step1:</a:t>
            </a:r>
            <a:r>
              <a:rPr lang="en-US" sz="2400" b="0" i="0" dirty="0">
                <a:effectLst/>
                <a:latin typeface="Times New Roman" panose="02020603050405020304" pitchFamily="18" charset="0"/>
                <a:cs typeface="Times New Roman" panose="02020603050405020304" pitchFamily="18" charset="0"/>
              </a:rPr>
              <a:t> Place the starting node in the OPEN list.</a:t>
            </a:r>
          </a:p>
          <a:p>
            <a:pPr algn="just"/>
            <a:r>
              <a:rPr lang="en-US" sz="2400" b="1" i="0" dirty="0">
                <a:effectLst/>
                <a:latin typeface="Times New Roman" panose="02020603050405020304" pitchFamily="18" charset="0"/>
                <a:cs typeface="Times New Roman" panose="02020603050405020304" pitchFamily="18" charset="0"/>
              </a:rPr>
              <a:t>Step 2:</a:t>
            </a:r>
            <a:r>
              <a:rPr lang="en-US" sz="2400" b="0" i="0" dirty="0">
                <a:effectLst/>
                <a:latin typeface="Times New Roman" panose="02020603050405020304" pitchFamily="18" charset="0"/>
                <a:cs typeface="Times New Roman" panose="02020603050405020304" pitchFamily="18" charset="0"/>
              </a:rPr>
              <a:t> Check if the OPEN list is empty or not, if the list is empty then return failure and stops.</a:t>
            </a:r>
          </a:p>
          <a:p>
            <a:pPr algn="just"/>
            <a:r>
              <a:rPr lang="en-US" sz="2400" b="1" i="0" dirty="0">
                <a:effectLst/>
                <a:latin typeface="Times New Roman" panose="02020603050405020304" pitchFamily="18" charset="0"/>
                <a:cs typeface="Times New Roman" panose="02020603050405020304" pitchFamily="18" charset="0"/>
              </a:rPr>
              <a:t>Step 3:</a:t>
            </a:r>
            <a:r>
              <a:rPr lang="en-US" sz="2400" b="0" i="0" dirty="0">
                <a:effectLst/>
                <a:latin typeface="Times New Roman" panose="02020603050405020304" pitchFamily="18" charset="0"/>
                <a:cs typeface="Times New Roman" panose="02020603050405020304" pitchFamily="18" charset="0"/>
              </a:rPr>
              <a:t> Select the node from the OPEN list which has the smallest value of evaluation function (</a:t>
            </a:r>
            <a:r>
              <a:rPr lang="en-US" sz="2400" b="0" i="0" dirty="0" err="1">
                <a:effectLst/>
                <a:latin typeface="Times New Roman" panose="02020603050405020304" pitchFamily="18" charset="0"/>
                <a:cs typeface="Times New Roman" panose="02020603050405020304" pitchFamily="18" charset="0"/>
              </a:rPr>
              <a:t>g+h</a:t>
            </a:r>
            <a:r>
              <a:rPr lang="en-US" sz="2400" b="0" i="0" dirty="0">
                <a:effectLst/>
                <a:latin typeface="Times New Roman" panose="02020603050405020304" pitchFamily="18" charset="0"/>
                <a:cs typeface="Times New Roman" panose="02020603050405020304" pitchFamily="18" charset="0"/>
              </a:rPr>
              <a:t>), if node n is goal node then return success and stop,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D5CD08C9-2CE6-4EA9-9E53-820705AC6192}"/>
              </a:ext>
            </a:extLst>
          </p:cNvPr>
          <p:cNvPicPr>
            <a:picLocks noChangeAspect="1"/>
          </p:cNvPicPr>
          <p:nvPr/>
        </p:nvPicPr>
        <p:blipFill>
          <a:blip r:embed="rId2"/>
          <a:stretch>
            <a:fillRect/>
          </a:stretch>
        </p:blipFill>
        <p:spPr>
          <a:xfrm>
            <a:off x="5784948" y="1811009"/>
            <a:ext cx="5369466" cy="1736322"/>
          </a:xfrm>
          <a:prstGeom prst="rect">
            <a:avLst/>
          </a:prstGeom>
        </p:spPr>
      </p:pic>
    </p:spTree>
    <p:extLst>
      <p:ext uri="{BB962C8B-B14F-4D97-AF65-F5344CB8AC3E}">
        <p14:creationId xmlns:p14="http://schemas.microsoft.com/office/powerpoint/2010/main" val="28430543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B5AB8C5-00C3-4F86-BD38-84F48C7EE17F}"/>
              </a:ext>
            </a:extLst>
          </p:cNvPr>
          <p:cNvSpPr>
            <a:spLocks noGrp="1"/>
          </p:cNvSpPr>
          <p:nvPr>
            <p:ph idx="1"/>
          </p:nvPr>
        </p:nvSpPr>
        <p:spPr>
          <a:xfrm>
            <a:off x="838200" y="407504"/>
            <a:ext cx="10515600" cy="5769459"/>
          </a:xfrm>
        </p:spPr>
        <p:txBody>
          <a:bodyPr>
            <a:normAutofit/>
          </a:bodyPr>
          <a:lstStyle/>
          <a:p>
            <a:pPr algn="just"/>
            <a:r>
              <a:rPr lang="en-US" sz="2600" b="1" i="0" dirty="0">
                <a:effectLst/>
                <a:latin typeface="Times New Roman" panose="02020603050405020304" pitchFamily="18" charset="0"/>
                <a:cs typeface="Times New Roman" panose="02020603050405020304" pitchFamily="18" charset="0"/>
              </a:rPr>
              <a:t>Step 4:</a:t>
            </a:r>
            <a:r>
              <a:rPr lang="en-US" sz="2600" b="0" i="0" dirty="0">
                <a:effectLst/>
                <a:latin typeface="Times New Roman" panose="02020603050405020304" pitchFamily="18" charset="0"/>
                <a:cs typeface="Times New Roman" panose="02020603050405020304" pitchFamily="18" charset="0"/>
              </a:rPr>
              <a:t> Expand node n and generate all of its successors, and put n into the closed list. For each successor n', check whether n' is already in the OPEN or CLOSED list, if not then compute evaluation function for n' and place into Open list.</a:t>
            </a:r>
          </a:p>
          <a:p>
            <a:pPr algn="just"/>
            <a:r>
              <a:rPr lang="en-US" sz="2600" b="1" i="0" dirty="0">
                <a:effectLst/>
                <a:latin typeface="Times New Roman" panose="02020603050405020304" pitchFamily="18" charset="0"/>
                <a:cs typeface="Times New Roman" panose="02020603050405020304" pitchFamily="18" charset="0"/>
              </a:rPr>
              <a:t>Step 5:</a:t>
            </a:r>
            <a:r>
              <a:rPr lang="en-US" sz="2600" b="0" i="0" dirty="0">
                <a:effectLst/>
                <a:latin typeface="Times New Roman" panose="02020603050405020304" pitchFamily="18" charset="0"/>
                <a:cs typeface="Times New Roman" panose="02020603050405020304" pitchFamily="18" charset="0"/>
              </a:rPr>
              <a:t> Else if node n' is already in OPEN and CLOSED, then it should be attached to the back pointer which reflects the lowest g(n') value.</a:t>
            </a:r>
          </a:p>
          <a:p>
            <a:pPr algn="just"/>
            <a:r>
              <a:rPr lang="en-US" sz="2600" b="1" i="0" dirty="0">
                <a:effectLst/>
                <a:latin typeface="Times New Roman" panose="02020603050405020304" pitchFamily="18" charset="0"/>
                <a:cs typeface="Times New Roman" panose="02020603050405020304" pitchFamily="18" charset="0"/>
              </a:rPr>
              <a:t>Step 6:</a:t>
            </a:r>
            <a:r>
              <a:rPr lang="en-US" sz="2600" b="0" i="0" dirty="0">
                <a:effectLst/>
                <a:latin typeface="Times New Roman" panose="02020603050405020304" pitchFamily="18" charset="0"/>
                <a:cs typeface="Times New Roman" panose="02020603050405020304" pitchFamily="18" charset="0"/>
              </a:rPr>
              <a:t> Return to </a:t>
            </a:r>
            <a:r>
              <a:rPr lang="en-US" sz="2600" b="1" i="0" dirty="0">
                <a:effectLst/>
                <a:latin typeface="Times New Roman" panose="02020603050405020304" pitchFamily="18" charset="0"/>
                <a:cs typeface="Times New Roman" panose="02020603050405020304" pitchFamily="18" charset="0"/>
              </a:rPr>
              <a:t>Step 2</a:t>
            </a:r>
            <a:r>
              <a:rPr lang="en-US" sz="2600" b="0" i="0" dirty="0">
                <a:effectLst/>
                <a:latin typeface="Times New Roman" panose="02020603050405020304" pitchFamily="18" charset="0"/>
                <a:cs typeface="Times New Roman" panose="02020603050405020304" pitchFamily="18" charset="0"/>
              </a:rPr>
              <a:t>.</a:t>
            </a:r>
          </a:p>
          <a:p>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86972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AC0267-D429-4E53-8A04-EB516058EA79}"/>
              </a:ext>
            </a:extLst>
          </p:cNvPr>
          <p:cNvSpPr>
            <a:spLocks noGrp="1"/>
          </p:cNvSpPr>
          <p:nvPr>
            <p:ph type="title"/>
          </p:nvPr>
        </p:nvSpPr>
        <p:spPr>
          <a:xfrm>
            <a:off x="838200" y="192596"/>
            <a:ext cx="10515600" cy="569153"/>
          </a:xfrm>
        </p:spPr>
        <p:txBody>
          <a:bodyPr>
            <a:normAutofit fontScale="90000"/>
          </a:bodyPr>
          <a:lstStyle/>
          <a:p>
            <a:r>
              <a:rPr lang="en-US" b="0" i="0" dirty="0">
                <a:solidFill>
                  <a:srgbClr val="610B4B"/>
                </a:solidFill>
                <a:effectLst/>
                <a:latin typeface="erdana"/>
              </a:rPr>
              <a:t>Example: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xmlns="" id="{5FE7A27B-F96D-4CAC-BCCA-911FEE5E2009}"/>
              </a:ext>
            </a:extLst>
          </p:cNvPr>
          <p:cNvSpPr>
            <a:spLocks noGrp="1"/>
          </p:cNvSpPr>
          <p:nvPr>
            <p:ph idx="1"/>
          </p:nvPr>
        </p:nvSpPr>
        <p:spPr>
          <a:xfrm>
            <a:off x="838200" y="775252"/>
            <a:ext cx="10515600" cy="5401711"/>
          </a:xfrm>
        </p:spPr>
        <p:txBody>
          <a:bodyPr/>
          <a:lstStyle/>
          <a:p>
            <a:pPr algn="just"/>
            <a:r>
              <a:rPr lang="en-US" b="0" i="0" dirty="0">
                <a:effectLst/>
                <a:latin typeface="inter-regular"/>
              </a:rPr>
              <a:t>In this example, we will traverse the given graph using the A* algorithm. The heuristic value of all states is given in the below table so we will calculate the f(n) of each state using the formula f(n)= g(n) + h(n), where g(n) is the cost to reach any node from start state.</a:t>
            </a:r>
          </a:p>
          <a:p>
            <a:r>
              <a:rPr lang="en-US" b="0" i="0" dirty="0">
                <a:effectLst/>
                <a:latin typeface="inter-regular"/>
              </a:rPr>
              <a:t>Here we will use OPEN and CLOSED list.</a:t>
            </a:r>
            <a:endParaRPr lang="en-IN" dirty="0"/>
          </a:p>
        </p:txBody>
      </p:sp>
      <p:pic>
        <p:nvPicPr>
          <p:cNvPr id="5" name="Picture 4">
            <a:extLst>
              <a:ext uri="{FF2B5EF4-FFF2-40B4-BE49-F238E27FC236}">
                <a16:creationId xmlns:a16="http://schemas.microsoft.com/office/drawing/2014/main" xmlns="" id="{8247F728-CD00-4E36-8D9E-63110E8F0DF9}"/>
              </a:ext>
            </a:extLst>
          </p:cNvPr>
          <p:cNvPicPr>
            <a:picLocks noChangeAspect="1"/>
          </p:cNvPicPr>
          <p:nvPr/>
        </p:nvPicPr>
        <p:blipFill>
          <a:blip r:embed="rId2"/>
          <a:stretch>
            <a:fillRect/>
          </a:stretch>
        </p:blipFill>
        <p:spPr>
          <a:xfrm>
            <a:off x="2767927" y="2902226"/>
            <a:ext cx="5962955" cy="3274737"/>
          </a:xfrm>
          <a:prstGeom prst="rect">
            <a:avLst/>
          </a:prstGeom>
        </p:spPr>
      </p:pic>
    </p:spTree>
    <p:extLst>
      <p:ext uri="{BB962C8B-B14F-4D97-AF65-F5344CB8AC3E}">
        <p14:creationId xmlns:p14="http://schemas.microsoft.com/office/powerpoint/2010/main" val="4102485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F0492316-EFEF-4037-9146-4D08AEE05510}"/>
              </a:ext>
            </a:extLst>
          </p:cNvPr>
          <p:cNvPicPr>
            <a:picLocks noGrp="1" noChangeAspect="1"/>
          </p:cNvPicPr>
          <p:nvPr>
            <p:ph idx="1"/>
          </p:nvPr>
        </p:nvPicPr>
        <p:blipFill>
          <a:blip r:embed="rId2"/>
          <a:stretch>
            <a:fillRect/>
          </a:stretch>
        </p:blipFill>
        <p:spPr>
          <a:xfrm>
            <a:off x="364435" y="1641383"/>
            <a:ext cx="2622685" cy="3575234"/>
          </a:xfrm>
        </p:spPr>
      </p:pic>
      <p:sp>
        <p:nvSpPr>
          <p:cNvPr id="7" name="TextBox 6">
            <a:extLst>
              <a:ext uri="{FF2B5EF4-FFF2-40B4-BE49-F238E27FC236}">
                <a16:creationId xmlns:a16="http://schemas.microsoft.com/office/drawing/2014/main" xmlns="" id="{D767CCA2-65E8-4F71-B74B-9D97652D3FD5}"/>
              </a:ext>
            </a:extLst>
          </p:cNvPr>
          <p:cNvSpPr txBox="1"/>
          <p:nvPr/>
        </p:nvSpPr>
        <p:spPr>
          <a:xfrm>
            <a:off x="3081130" y="576471"/>
            <a:ext cx="8746435" cy="3108543"/>
          </a:xfrm>
          <a:prstGeom prst="rect">
            <a:avLst/>
          </a:prstGeom>
          <a:noFill/>
        </p:spPr>
        <p:txBody>
          <a:bodyPr wrap="square">
            <a:spAutoFit/>
          </a:bodyPr>
          <a:lstStyle/>
          <a:p>
            <a:pPr algn="just"/>
            <a:r>
              <a:rPr lang="en-US" sz="2800" b="1" i="0" dirty="0">
                <a:effectLst/>
                <a:latin typeface="Times New Roman" panose="02020603050405020304" pitchFamily="18" charset="0"/>
                <a:cs typeface="Times New Roman" panose="02020603050405020304" pitchFamily="18" charset="0"/>
              </a:rPr>
              <a:t>Initialization:</a:t>
            </a:r>
            <a:r>
              <a:rPr lang="en-US" sz="2800" b="0" i="0" dirty="0">
                <a:effectLst/>
                <a:latin typeface="Times New Roman" panose="02020603050405020304" pitchFamily="18" charset="0"/>
                <a:cs typeface="Times New Roman" panose="02020603050405020304" pitchFamily="18" charset="0"/>
              </a:rPr>
              <a:t> {(S, 5)}</a:t>
            </a:r>
          </a:p>
          <a:p>
            <a:pPr algn="just"/>
            <a:r>
              <a:rPr lang="en-US" sz="2800" b="1" i="0" dirty="0">
                <a:effectLst/>
                <a:latin typeface="Times New Roman" panose="02020603050405020304" pitchFamily="18" charset="0"/>
                <a:cs typeface="Times New Roman" panose="02020603050405020304" pitchFamily="18" charset="0"/>
              </a:rPr>
              <a:t>Iteration1:</a:t>
            </a:r>
            <a:r>
              <a:rPr lang="en-US" sz="2800" b="0" i="0" dirty="0">
                <a:effectLst/>
                <a:latin typeface="Times New Roman" panose="02020603050405020304" pitchFamily="18" charset="0"/>
                <a:cs typeface="Times New Roman" panose="02020603050405020304" pitchFamily="18" charset="0"/>
              </a:rPr>
              <a:t> {(S--&gt; A, 4), (S--&gt;G, 10)}</a:t>
            </a:r>
          </a:p>
          <a:p>
            <a:pPr algn="just"/>
            <a:r>
              <a:rPr lang="en-US" sz="2800" b="1" i="0" dirty="0">
                <a:effectLst/>
                <a:latin typeface="Times New Roman" panose="02020603050405020304" pitchFamily="18" charset="0"/>
                <a:cs typeface="Times New Roman" panose="02020603050405020304" pitchFamily="18" charset="0"/>
              </a:rPr>
              <a:t>Iteration2:</a:t>
            </a:r>
            <a:r>
              <a:rPr lang="en-US" sz="2800" b="0" i="0" dirty="0">
                <a:effectLst/>
                <a:latin typeface="Times New Roman" panose="02020603050405020304" pitchFamily="18" charset="0"/>
                <a:cs typeface="Times New Roman" panose="02020603050405020304" pitchFamily="18" charset="0"/>
              </a:rPr>
              <a:t> {(S--&gt; A--&gt;C, 4), (S--&gt; A--&gt;B, 7), (S--&gt;G, 10)}</a:t>
            </a:r>
          </a:p>
          <a:p>
            <a:pPr algn="just"/>
            <a:r>
              <a:rPr lang="en-US" sz="2800" b="1" i="0" dirty="0">
                <a:effectLst/>
                <a:latin typeface="Times New Roman" panose="02020603050405020304" pitchFamily="18" charset="0"/>
                <a:cs typeface="Times New Roman" panose="02020603050405020304" pitchFamily="18" charset="0"/>
              </a:rPr>
              <a:t>Iteration3:</a:t>
            </a:r>
            <a:r>
              <a:rPr lang="en-US" sz="2800" b="0" i="0" dirty="0">
                <a:effectLst/>
                <a:latin typeface="Times New Roman" panose="02020603050405020304" pitchFamily="18" charset="0"/>
                <a:cs typeface="Times New Roman" panose="02020603050405020304" pitchFamily="18" charset="0"/>
              </a:rPr>
              <a:t> {(S--&gt; A--&gt;C---&gt;G, 6), (S--&gt; A--&gt;C---&gt;D, 11),</a:t>
            </a:r>
          </a:p>
          <a:p>
            <a:pPr algn="just"/>
            <a:r>
              <a:rPr lang="en-US" sz="2800" b="0" i="0" dirty="0">
                <a:effectLst/>
                <a:latin typeface="Times New Roman" panose="02020603050405020304" pitchFamily="18" charset="0"/>
                <a:cs typeface="Times New Roman" panose="02020603050405020304" pitchFamily="18" charset="0"/>
              </a:rPr>
              <a:t> (S--&gt; A--&gt;B, 7), (S--&gt;G, 10)}</a:t>
            </a:r>
          </a:p>
          <a:p>
            <a:pPr algn="just"/>
            <a:r>
              <a:rPr lang="en-US" sz="2800" b="1" i="0" dirty="0">
                <a:effectLst/>
                <a:latin typeface="Times New Roman" panose="02020603050405020304" pitchFamily="18" charset="0"/>
                <a:cs typeface="Times New Roman" panose="02020603050405020304" pitchFamily="18" charset="0"/>
              </a:rPr>
              <a:t>Iteration 4</a:t>
            </a:r>
            <a:r>
              <a:rPr lang="en-US" sz="2800" b="0" i="0" dirty="0">
                <a:effectLst/>
                <a:latin typeface="Times New Roman" panose="02020603050405020304" pitchFamily="18" charset="0"/>
                <a:cs typeface="Times New Roman" panose="02020603050405020304" pitchFamily="18" charset="0"/>
              </a:rPr>
              <a:t> will give the final result, as </a:t>
            </a:r>
            <a:r>
              <a:rPr lang="en-US" sz="2800" b="1" i="0" dirty="0">
                <a:effectLst/>
                <a:latin typeface="Times New Roman" panose="02020603050405020304" pitchFamily="18" charset="0"/>
                <a:cs typeface="Times New Roman" panose="02020603050405020304" pitchFamily="18" charset="0"/>
              </a:rPr>
              <a:t>S---&gt;A---&gt;C---&gt;G</a:t>
            </a:r>
            <a:r>
              <a:rPr lang="en-US" sz="2800" b="0" i="0" dirty="0">
                <a:effectLst/>
                <a:latin typeface="Times New Roman" panose="02020603050405020304" pitchFamily="18" charset="0"/>
                <a:cs typeface="Times New Roman" panose="02020603050405020304" pitchFamily="18" charset="0"/>
              </a:rPr>
              <a:t> it provides the optimal path with cost 6.</a:t>
            </a:r>
          </a:p>
        </p:txBody>
      </p:sp>
    </p:spTree>
    <p:extLst>
      <p:ext uri="{BB962C8B-B14F-4D97-AF65-F5344CB8AC3E}">
        <p14:creationId xmlns:p14="http://schemas.microsoft.com/office/powerpoint/2010/main" val="32734963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D2E818-41C0-41E1-BD5A-681E778DBC3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Example 1</a:t>
            </a:r>
          </a:p>
        </p:txBody>
      </p:sp>
      <p:pic>
        <p:nvPicPr>
          <p:cNvPr id="5" name="Content Placeholder 4">
            <a:extLst>
              <a:ext uri="{FF2B5EF4-FFF2-40B4-BE49-F238E27FC236}">
                <a16:creationId xmlns:a16="http://schemas.microsoft.com/office/drawing/2014/main" xmlns="" id="{97C339F3-4F3F-4CE2-9674-48EBA0907DB2}"/>
              </a:ext>
            </a:extLst>
          </p:cNvPr>
          <p:cNvPicPr>
            <a:picLocks noGrp="1" noChangeAspect="1"/>
          </p:cNvPicPr>
          <p:nvPr>
            <p:ph idx="1"/>
          </p:nvPr>
        </p:nvPicPr>
        <p:blipFill>
          <a:blip r:embed="rId2"/>
          <a:stretch>
            <a:fillRect/>
          </a:stretch>
        </p:blipFill>
        <p:spPr>
          <a:xfrm>
            <a:off x="2204450" y="1794323"/>
            <a:ext cx="5269776" cy="3565826"/>
          </a:xfrm>
        </p:spPr>
      </p:pic>
    </p:spTree>
    <p:extLst>
      <p:ext uri="{BB962C8B-B14F-4D97-AF65-F5344CB8AC3E}">
        <p14:creationId xmlns:p14="http://schemas.microsoft.com/office/powerpoint/2010/main" val="41677873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1A8D3B-17B5-4433-A21C-D8462D58246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Example: 2</a:t>
            </a:r>
          </a:p>
        </p:txBody>
      </p:sp>
      <p:pic>
        <p:nvPicPr>
          <p:cNvPr id="5" name="Content Placeholder 4">
            <a:extLst>
              <a:ext uri="{FF2B5EF4-FFF2-40B4-BE49-F238E27FC236}">
                <a16:creationId xmlns:a16="http://schemas.microsoft.com/office/drawing/2014/main" xmlns="" id="{D414C83C-6E70-48DD-8A11-CD6190AE52BB}"/>
              </a:ext>
            </a:extLst>
          </p:cNvPr>
          <p:cNvPicPr>
            <a:picLocks noGrp="1" noChangeAspect="1"/>
          </p:cNvPicPr>
          <p:nvPr>
            <p:ph idx="1"/>
          </p:nvPr>
        </p:nvPicPr>
        <p:blipFill>
          <a:blip r:embed="rId2"/>
          <a:stretch>
            <a:fillRect/>
          </a:stretch>
        </p:blipFill>
        <p:spPr>
          <a:xfrm>
            <a:off x="1359041" y="1690688"/>
            <a:ext cx="5712357" cy="3467721"/>
          </a:xfrm>
        </p:spPr>
      </p:pic>
      <p:sp>
        <p:nvSpPr>
          <p:cNvPr id="6" name="Rectangle 1">
            <a:extLst>
              <a:ext uri="{FF2B5EF4-FFF2-40B4-BE49-F238E27FC236}">
                <a16:creationId xmlns:a16="http://schemas.microsoft.com/office/drawing/2014/main" xmlns="" id="{79745CA2-0564-43AE-8717-6F00AE0E5C2A}"/>
              </a:ext>
            </a:extLst>
          </p:cNvPr>
          <p:cNvSpPr>
            <a:spLocks noChangeArrowheads="1"/>
          </p:cNvSpPr>
          <p:nvPr/>
        </p:nvSpPr>
        <p:spPr bwMode="auto">
          <a:xfrm>
            <a:off x="1252330" y="5294136"/>
            <a:ext cx="7742583" cy="441066"/>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A3A3A"/>
                </a:solidFill>
                <a:effectLst/>
                <a:latin typeface="Courier 10 Pitch"/>
              </a:rPr>
              <a:t>Path found: ['A', 'E', 'D', 'G']</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1034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3" name="Content Placeholder 2"/>
          <p:cNvSpPr>
            <a:spLocks noGrp="1"/>
          </p:cNvSpPr>
          <p:nvPr>
            <p:ph idx="1"/>
          </p:nvPr>
        </p:nvSpPr>
        <p:spPr>
          <a:xfrm>
            <a:off x="1103312" y="1026695"/>
            <a:ext cx="8946541" cy="5582651"/>
          </a:xfrm>
        </p:spPr>
        <p:txBody>
          <a:bodyPr>
            <a:noAutofit/>
          </a:bodyPr>
          <a:lstStyle/>
          <a:p>
            <a:pPr marL="0" indent="0">
              <a:buNone/>
            </a:pPr>
            <a:r>
              <a:rPr lang="en-US" b="1" dirty="0" smtClean="0"/>
              <a:t>Advantages </a:t>
            </a:r>
            <a:r>
              <a:rPr lang="en-US" b="1" dirty="0"/>
              <a:t>of Artificial Intelligence</a:t>
            </a:r>
            <a:endParaRPr lang="en-IN" b="1" dirty="0"/>
          </a:p>
          <a:p>
            <a:pPr lvl="0"/>
            <a:r>
              <a:rPr lang="en-US" dirty="0" smtClean="0"/>
              <a:t>High </a:t>
            </a:r>
            <a:r>
              <a:rPr lang="en-US" dirty="0"/>
              <a:t>Accuracy with less errors</a:t>
            </a:r>
            <a:endParaRPr lang="en-IN" dirty="0"/>
          </a:p>
          <a:p>
            <a:pPr lvl="0"/>
            <a:r>
              <a:rPr lang="en-US" dirty="0"/>
              <a:t>High-Speed</a:t>
            </a:r>
            <a:endParaRPr lang="en-IN" dirty="0"/>
          </a:p>
          <a:p>
            <a:pPr lvl="0"/>
            <a:r>
              <a:rPr lang="en-US" dirty="0"/>
              <a:t>High reliability</a:t>
            </a:r>
            <a:endParaRPr lang="en-IN" dirty="0"/>
          </a:p>
          <a:p>
            <a:pPr lvl="0"/>
            <a:r>
              <a:rPr lang="en-US" dirty="0"/>
              <a:t>Useful for risky areas</a:t>
            </a:r>
            <a:endParaRPr lang="en-IN" dirty="0"/>
          </a:p>
          <a:p>
            <a:pPr lvl="0"/>
            <a:r>
              <a:rPr lang="en-US" dirty="0"/>
              <a:t>Digital Assistant</a:t>
            </a:r>
            <a:endParaRPr lang="en-IN" dirty="0"/>
          </a:p>
          <a:p>
            <a:pPr lvl="0"/>
            <a:r>
              <a:rPr lang="en-US" dirty="0"/>
              <a:t>Useful as a public </a:t>
            </a:r>
            <a:r>
              <a:rPr lang="en-US" dirty="0" smtClean="0"/>
              <a:t>utility</a:t>
            </a:r>
          </a:p>
          <a:p>
            <a:pPr lvl="0"/>
            <a:endParaRPr lang="en-IN" dirty="0"/>
          </a:p>
          <a:p>
            <a:pPr marL="0" indent="0">
              <a:buNone/>
            </a:pPr>
            <a:r>
              <a:rPr lang="en-US" b="1" dirty="0" smtClean="0"/>
              <a:t>Disadvantages </a:t>
            </a:r>
            <a:r>
              <a:rPr lang="en-US" b="1" dirty="0"/>
              <a:t>of Artificial Intelligence</a:t>
            </a:r>
            <a:endParaRPr lang="en-IN" b="1" dirty="0"/>
          </a:p>
          <a:p>
            <a:pPr lvl="0"/>
            <a:r>
              <a:rPr lang="en-US" dirty="0" smtClean="0"/>
              <a:t>High </a:t>
            </a:r>
            <a:r>
              <a:rPr lang="en-US" dirty="0"/>
              <a:t>Cost</a:t>
            </a:r>
            <a:endParaRPr lang="en-IN" dirty="0"/>
          </a:p>
          <a:p>
            <a:pPr lvl="0"/>
            <a:r>
              <a:rPr lang="en-US" dirty="0"/>
              <a:t>Can't think out of the box</a:t>
            </a:r>
            <a:endParaRPr lang="en-IN" dirty="0"/>
          </a:p>
          <a:p>
            <a:pPr lvl="0"/>
            <a:r>
              <a:rPr lang="en-US" dirty="0"/>
              <a:t>Increase dependency on machines</a:t>
            </a:r>
            <a:endParaRPr lang="en-IN" dirty="0"/>
          </a:p>
          <a:p>
            <a:pPr lvl="0"/>
            <a:r>
              <a:rPr lang="en-US" dirty="0"/>
              <a:t>No Original Creativity</a:t>
            </a:r>
            <a:endParaRPr lang="en-IN" dirty="0"/>
          </a:p>
          <a:p>
            <a:pPr marL="0" indent="0" algn="just" eaLnBrk="0" hangingPunct="0">
              <a:buNone/>
            </a:pPr>
            <a:endParaRPr lang="en-IN" dirty="0" smtClean="0"/>
          </a:p>
          <a:p>
            <a:pPr algn="just" eaLnBrk="0" hangingPunct="0"/>
            <a:endParaRPr lang="en-IN"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4043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BB4146-3899-4373-8C83-CD4014654246}"/>
              </a:ext>
            </a:extLst>
          </p:cNvPr>
          <p:cNvSpPr>
            <a:spLocks noGrp="1"/>
          </p:cNvSpPr>
          <p:nvPr>
            <p:ph type="title"/>
          </p:nvPr>
        </p:nvSpPr>
        <p:spPr>
          <a:xfrm>
            <a:off x="838200" y="365125"/>
            <a:ext cx="10515600" cy="618849"/>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AO * Algorithm</a:t>
            </a:r>
          </a:p>
        </p:txBody>
      </p:sp>
      <p:sp>
        <p:nvSpPr>
          <p:cNvPr id="3" name="Content Placeholder 2">
            <a:extLst>
              <a:ext uri="{FF2B5EF4-FFF2-40B4-BE49-F238E27FC236}">
                <a16:creationId xmlns="" xmlns:a16="http://schemas.microsoft.com/office/drawing/2014/main" id="{AD5AF5C9-5946-4C5B-B769-943DC22A8C8B}"/>
              </a:ext>
            </a:extLst>
          </p:cNvPr>
          <p:cNvSpPr>
            <a:spLocks noGrp="1"/>
          </p:cNvSpPr>
          <p:nvPr>
            <p:ph idx="1"/>
          </p:nvPr>
        </p:nvSpPr>
        <p:spPr>
          <a:xfrm>
            <a:off x="838200" y="1182757"/>
            <a:ext cx="10515600" cy="4994206"/>
          </a:xfrm>
        </p:spPr>
        <p:txBody>
          <a:bodyPr>
            <a:normAutofit/>
          </a:bodyPr>
          <a:lstStyle/>
          <a:p>
            <a:pPr algn="just" fontAlgn="base"/>
            <a:r>
              <a:rPr lang="en-US" sz="2400" b="0" i="0" dirty="0">
                <a:effectLst/>
                <a:latin typeface="Times New Roman" panose="02020603050405020304" pitchFamily="18" charset="0"/>
                <a:cs typeface="Times New Roman" panose="02020603050405020304" pitchFamily="18" charset="0"/>
              </a:rPr>
              <a:t>AO* algorithm is a best first search algorithm. </a:t>
            </a:r>
          </a:p>
          <a:p>
            <a:pPr algn="just" fontAlgn="base"/>
            <a:r>
              <a:rPr lang="en-US" sz="2400" b="0" i="0" dirty="0">
                <a:effectLst/>
                <a:latin typeface="Times New Roman" panose="02020603050405020304" pitchFamily="18" charset="0"/>
                <a:cs typeface="Times New Roman" panose="02020603050405020304" pitchFamily="18" charset="0"/>
              </a:rPr>
              <a:t>AO* algorithm uses the concept of AND-OR graphs to decompose any complex problem given into smaller set of problems which are further solved. </a:t>
            </a:r>
          </a:p>
          <a:p>
            <a:pPr algn="just" fontAlgn="base"/>
            <a:r>
              <a:rPr lang="en-US" sz="2400" b="0" i="0" dirty="0">
                <a:effectLst/>
                <a:latin typeface="Times New Roman" panose="02020603050405020304" pitchFamily="18" charset="0"/>
                <a:cs typeface="Times New Roman" panose="02020603050405020304" pitchFamily="18" charset="0"/>
              </a:rPr>
              <a:t>AND-OR graphs are specialized graphs that are used in problems that can be broken down into sub problems where AND side of the graph represent a set of task that need to be done to achieve the main goal. </a:t>
            </a:r>
          </a:p>
          <a:p>
            <a:pPr algn="just" fontAlgn="base"/>
            <a:r>
              <a:rPr lang="en-US" sz="2400" b="0" i="0" dirty="0">
                <a:effectLst/>
                <a:latin typeface="Times New Roman" panose="02020603050405020304" pitchFamily="18" charset="0"/>
                <a:cs typeface="Times New Roman" panose="02020603050405020304" pitchFamily="18" charset="0"/>
              </a:rPr>
              <a:t>whereas the or side of the graph represent the different ways of performing task to achieve the same main goal.</a:t>
            </a:r>
          </a:p>
          <a:p>
            <a:pPr marL="0" indent="0">
              <a:buNone/>
            </a:pPr>
            <a:r>
              <a:rPr lang="en-US" sz="2400" dirty="0"/>
              <a:t/>
            </a:r>
            <a:br>
              <a:rPr lang="en-US" sz="2400" dirty="0"/>
            </a:br>
            <a:endParaRPr lang="en-IN" sz="2400" dirty="0"/>
          </a:p>
        </p:txBody>
      </p:sp>
    </p:spTree>
    <p:extLst>
      <p:ext uri="{BB962C8B-B14F-4D97-AF65-F5344CB8AC3E}">
        <p14:creationId xmlns:p14="http://schemas.microsoft.com/office/powerpoint/2010/main" val="25989951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DB16F1E1-C3B3-4A01-94CC-34FC2C6D37FD}"/>
              </a:ext>
            </a:extLst>
          </p:cNvPr>
          <p:cNvPicPr>
            <a:picLocks noGrp="1" noChangeAspect="1"/>
          </p:cNvPicPr>
          <p:nvPr>
            <p:ph idx="1"/>
          </p:nvPr>
        </p:nvPicPr>
        <p:blipFill>
          <a:blip r:embed="rId2"/>
          <a:stretch>
            <a:fillRect/>
          </a:stretch>
        </p:blipFill>
        <p:spPr>
          <a:xfrm>
            <a:off x="2541921" y="425296"/>
            <a:ext cx="5835950" cy="3003704"/>
          </a:xfrm>
        </p:spPr>
      </p:pic>
      <p:sp>
        <p:nvSpPr>
          <p:cNvPr id="7" name="TextBox 6">
            <a:extLst>
              <a:ext uri="{FF2B5EF4-FFF2-40B4-BE49-F238E27FC236}">
                <a16:creationId xmlns="" xmlns:a16="http://schemas.microsoft.com/office/drawing/2014/main" id="{CC846891-5BC3-423F-8AD7-AD8D13C9036A}"/>
              </a:ext>
            </a:extLst>
          </p:cNvPr>
          <p:cNvSpPr txBox="1"/>
          <p:nvPr/>
        </p:nvSpPr>
        <p:spPr>
          <a:xfrm>
            <a:off x="568601" y="3694837"/>
            <a:ext cx="11054798" cy="2246769"/>
          </a:xfrm>
          <a:prstGeom prst="rect">
            <a:avLst/>
          </a:prstGeom>
          <a:noFill/>
        </p:spPr>
        <p:txBody>
          <a:bodyPr wrap="square">
            <a:spAutoFit/>
          </a:bodyPr>
          <a:lstStyle/>
          <a:p>
            <a:pPr marL="285750" indent="-28575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AND part of the graphs are represented by the AND-ARCS, referring that all the sub problems with the AND-ARCS need to be solved for the predecessor node or problem to be completed. </a:t>
            </a:r>
          </a:p>
          <a:p>
            <a:pPr marL="285750" indent="-28575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edges without AND-ARCS are OR sub problems that can be done instead of the sub problems with And-arcs.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1141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6082160-E525-4496-94D1-A653D04CD85F}"/>
              </a:ext>
            </a:extLst>
          </p:cNvPr>
          <p:cNvSpPr>
            <a:spLocks noGrp="1"/>
          </p:cNvSpPr>
          <p:nvPr>
            <p:ph idx="1"/>
          </p:nvPr>
        </p:nvSpPr>
        <p:spPr>
          <a:xfrm>
            <a:off x="838200" y="278296"/>
            <a:ext cx="10515600" cy="6162261"/>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The AO* algorithm is a knowledge-based search technique, meaning the start state and the goal state is already defined , and the best path is found using heuristics. </a:t>
            </a:r>
          </a:p>
          <a:p>
            <a:pPr algn="just"/>
            <a:r>
              <a:rPr lang="en-US" sz="2400" b="0" i="0" dirty="0">
                <a:effectLst/>
                <a:latin typeface="Times New Roman" panose="02020603050405020304" pitchFamily="18" charset="0"/>
                <a:cs typeface="Times New Roman" panose="02020603050405020304" pitchFamily="18" charset="0"/>
              </a:rPr>
              <a:t>The time complexity of the algorithm is significantly reduced due to the informed search technique.</a:t>
            </a:r>
          </a:p>
          <a:p>
            <a:pPr algn="just"/>
            <a:r>
              <a:rPr lang="en-US" sz="2400" b="0" i="0" dirty="0">
                <a:effectLst/>
                <a:latin typeface="Times New Roman" panose="02020603050405020304" pitchFamily="18" charset="0"/>
                <a:cs typeface="Times New Roman" panose="02020603050405020304" pitchFamily="18" charset="0"/>
              </a:rPr>
              <a:t>Compared to the A* algorithm , AO* algorithm is very efficient in searching the AND-OR trees very efficiently.</a:t>
            </a:r>
          </a:p>
          <a:p>
            <a:pPr marL="0" indent="0" algn="l" fontAlgn="base">
              <a:buNone/>
            </a:pPr>
            <a:r>
              <a:rPr lang="en-US" sz="2400" b="1" i="0" dirty="0">
                <a:effectLst/>
                <a:latin typeface="Times New Roman" panose="02020603050405020304" pitchFamily="18" charset="0"/>
                <a:cs typeface="Times New Roman" panose="02020603050405020304" pitchFamily="18" charset="0"/>
              </a:rPr>
              <a:t>Working of AO algorithm:</a:t>
            </a:r>
          </a:p>
          <a:p>
            <a:pPr algn="l" fontAlgn="base"/>
            <a:r>
              <a:rPr lang="en-US" sz="2400" b="0" i="0" dirty="0">
                <a:effectLst/>
                <a:latin typeface="Times New Roman" panose="02020603050405020304" pitchFamily="18" charset="0"/>
                <a:cs typeface="Times New Roman" panose="02020603050405020304" pitchFamily="18" charset="0"/>
              </a:rPr>
              <a:t>The AO* algorithm works on the formula given below :</a:t>
            </a:r>
            <a:br>
              <a:rPr lang="en-US" sz="2400" b="0" i="0" dirty="0">
                <a:effectLst/>
                <a:latin typeface="Times New Roman" panose="02020603050405020304" pitchFamily="18" charset="0"/>
                <a:cs typeface="Times New Roman" panose="02020603050405020304" pitchFamily="18" charset="0"/>
              </a:rPr>
            </a:br>
            <a:r>
              <a:rPr lang="en-US" sz="2400" b="1" i="0" dirty="0">
                <a:effectLst/>
                <a:latin typeface="Times New Roman" panose="02020603050405020304" pitchFamily="18" charset="0"/>
                <a:cs typeface="Times New Roman" panose="02020603050405020304" pitchFamily="18" charset="0"/>
              </a:rPr>
              <a:t>f(n) = g(n) + h(n)</a:t>
            </a:r>
            <a:r>
              <a:rPr lang="en-US" sz="2400" b="0" i="0" dirty="0">
                <a:effectLst/>
                <a:latin typeface="Times New Roman" panose="02020603050405020304" pitchFamily="18" charset="0"/>
                <a:cs typeface="Times New Roman" panose="02020603050405020304" pitchFamily="18" charset="0"/>
              </a:rPr>
              <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where,</a:t>
            </a:r>
          </a:p>
          <a:p>
            <a:pPr lvl="1" fontAlgn="base"/>
            <a:r>
              <a:rPr lang="en-US" sz="2400" b="0" i="0" dirty="0">
                <a:effectLst/>
                <a:latin typeface="Times New Roman" panose="02020603050405020304" pitchFamily="18" charset="0"/>
                <a:cs typeface="Times New Roman" panose="02020603050405020304" pitchFamily="18" charset="0"/>
              </a:rPr>
              <a:t>g(n): The actual cost of traversal from initial state to the current state.</a:t>
            </a:r>
          </a:p>
          <a:p>
            <a:pPr lvl="1" fontAlgn="base"/>
            <a:r>
              <a:rPr lang="en-US" sz="2400" b="0" i="0" dirty="0">
                <a:effectLst/>
                <a:latin typeface="Times New Roman" panose="02020603050405020304" pitchFamily="18" charset="0"/>
                <a:cs typeface="Times New Roman" panose="02020603050405020304" pitchFamily="18" charset="0"/>
              </a:rPr>
              <a:t>h(n): The estimated cost of traversal from the current state to the goal state.</a:t>
            </a:r>
          </a:p>
          <a:p>
            <a:pPr lvl="1" fontAlgn="base"/>
            <a:r>
              <a:rPr lang="en-US" sz="2400" b="0" i="0" dirty="0">
                <a:effectLst/>
                <a:latin typeface="Times New Roman" panose="02020603050405020304" pitchFamily="18" charset="0"/>
                <a:cs typeface="Times New Roman" panose="02020603050405020304" pitchFamily="18" charset="0"/>
              </a:rPr>
              <a:t>f(n): The actual cost of traversal from the initial state to the goal state.</a:t>
            </a:r>
          </a:p>
        </p:txBody>
      </p:sp>
    </p:spTree>
    <p:extLst>
      <p:ext uri="{BB962C8B-B14F-4D97-AF65-F5344CB8AC3E}">
        <p14:creationId xmlns:p14="http://schemas.microsoft.com/office/powerpoint/2010/main" val="2598091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80453"/>
            <a:ext cx="10515600" cy="557901"/>
          </a:xfrm>
        </p:spPr>
        <p:txBody>
          <a:bodyPr>
            <a:normAutofit fontScale="90000"/>
          </a:bodyPr>
          <a:lstStyle/>
          <a:p>
            <a:r>
              <a:rPr lang="en-US" dirty="0" smtClean="0">
                <a:latin typeface="Times New Roman" pitchFamily="18" charset="0"/>
                <a:cs typeface="Times New Roman" pitchFamily="18" charset="0"/>
              </a:rPr>
              <a:t>Algorithm</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509A9A4-C991-440A-BA9D-8FB78DB6D064}"/>
              </a:ext>
            </a:extLst>
          </p:cNvPr>
          <p:cNvSpPr>
            <a:spLocks noGrp="1"/>
          </p:cNvSpPr>
          <p:nvPr>
            <p:ph idx="1"/>
          </p:nvPr>
        </p:nvSpPr>
        <p:spPr>
          <a:xfrm>
            <a:off x="915838" y="655607"/>
            <a:ext cx="10515600" cy="4995144"/>
          </a:xfrm>
        </p:spPr>
        <p:txBody>
          <a:bodyPr>
            <a:noAutofit/>
          </a:bodyPr>
          <a:lstStyle/>
          <a:p>
            <a:r>
              <a:rPr lang="en-US" sz="2800" b="1" dirty="0">
                <a:latin typeface="Times New Roman" pitchFamily="18" charset="0"/>
                <a:cs typeface="Times New Roman" pitchFamily="18" charset="0"/>
              </a:rPr>
              <a:t>Step-1:</a:t>
            </a:r>
            <a:r>
              <a:rPr lang="en-US" sz="2800" dirty="0">
                <a:latin typeface="Times New Roman" pitchFamily="18" charset="0"/>
                <a:cs typeface="Times New Roman" pitchFamily="18" charset="0"/>
              </a:rPr>
              <a:t> Create an initial graph with a single node (start node</a:t>
            </a:r>
            <a:r>
              <a:rPr lang="en-US" sz="2800" dirty="0" smtClean="0">
                <a:latin typeface="Times New Roman" pitchFamily="18" charset="0"/>
                <a:cs typeface="Times New Roman" pitchFamily="18" charset="0"/>
              </a:rPr>
              <a:t>).</a:t>
            </a:r>
          </a:p>
          <a:p>
            <a:r>
              <a:rPr lang="en-US" sz="2800" b="1" dirty="0" smtClean="0">
                <a:latin typeface="Times New Roman" pitchFamily="18" charset="0"/>
                <a:cs typeface="Times New Roman" pitchFamily="18" charset="0"/>
              </a:rPr>
              <a:t>Step-2</a:t>
            </a:r>
            <a:r>
              <a:rPr lang="en-US" sz="2800" b="1" dirty="0">
                <a:latin typeface="Times New Roman" pitchFamily="18" charset="0"/>
                <a:cs typeface="Times New Roman" pitchFamily="18" charset="0"/>
              </a:rPr>
              <a:t>:</a:t>
            </a:r>
            <a:r>
              <a:rPr lang="en-US" sz="2800" dirty="0">
                <a:latin typeface="Times New Roman" pitchFamily="18" charset="0"/>
                <a:cs typeface="Times New Roman" pitchFamily="18" charset="0"/>
              </a:rPr>
              <a:t> Transverse the graph following the current path, accumulating node that has not yet been expanded or solved</a:t>
            </a:r>
            <a:r>
              <a:rPr lang="en-US" sz="2800" dirty="0" smtClean="0">
                <a:latin typeface="Times New Roman" pitchFamily="18" charset="0"/>
                <a:cs typeface="Times New Roman" pitchFamily="18" charset="0"/>
              </a:rPr>
              <a:t>.</a:t>
            </a:r>
          </a:p>
          <a:p>
            <a:r>
              <a:rPr lang="en-US" sz="2800" b="1" dirty="0" smtClean="0">
                <a:latin typeface="Times New Roman" pitchFamily="18" charset="0"/>
                <a:cs typeface="Times New Roman" pitchFamily="18" charset="0"/>
              </a:rPr>
              <a:t>Step-3:</a:t>
            </a:r>
            <a:r>
              <a:rPr lang="en-US" sz="2800" dirty="0" smtClean="0">
                <a:latin typeface="Times New Roman" pitchFamily="18" charset="0"/>
                <a:cs typeface="Times New Roman" pitchFamily="18" charset="0"/>
              </a:rPr>
              <a:t> Select any of these nodes and explore it. If it has no successors then call this value- FUTILITY else calculate f'(n) for each of the successors.</a:t>
            </a:r>
          </a:p>
          <a:p>
            <a:r>
              <a:rPr lang="en-US" sz="2800" b="1" dirty="0" smtClean="0">
                <a:latin typeface="Times New Roman" pitchFamily="18" charset="0"/>
                <a:cs typeface="Times New Roman" pitchFamily="18" charset="0"/>
              </a:rPr>
              <a:t>Step-4</a:t>
            </a:r>
            <a:r>
              <a:rPr lang="en-US" sz="2800" b="1" dirty="0">
                <a:latin typeface="Times New Roman" pitchFamily="18" charset="0"/>
                <a:cs typeface="Times New Roman" pitchFamily="18" charset="0"/>
              </a:rPr>
              <a:t>:</a:t>
            </a:r>
            <a:r>
              <a:rPr lang="en-US" sz="2800" dirty="0">
                <a:latin typeface="Times New Roman" pitchFamily="18" charset="0"/>
                <a:cs typeface="Times New Roman" pitchFamily="18" charset="0"/>
              </a:rPr>
              <a:t> If </a:t>
            </a:r>
            <a:r>
              <a:rPr lang="en-US" sz="2800" b="1" dirty="0">
                <a:latin typeface="Times New Roman" pitchFamily="18" charset="0"/>
                <a:cs typeface="Times New Roman" pitchFamily="18" charset="0"/>
              </a:rPr>
              <a:t>f'(n)=0</a:t>
            </a:r>
            <a:r>
              <a:rPr lang="en-US" sz="2800" dirty="0">
                <a:latin typeface="Times New Roman" pitchFamily="18" charset="0"/>
                <a:cs typeface="Times New Roman" pitchFamily="18" charset="0"/>
              </a:rPr>
              <a:t>, then mark the node as </a:t>
            </a:r>
            <a:r>
              <a:rPr lang="en-US" sz="2800" b="1" dirty="0">
                <a:latin typeface="Times New Roman" pitchFamily="18" charset="0"/>
                <a:cs typeface="Times New Roman" pitchFamily="18" charset="0"/>
              </a:rPr>
              <a:t>SOLVED</a:t>
            </a:r>
            <a:r>
              <a:rPr lang="en-US" sz="2800" dirty="0" smtClean="0">
                <a:latin typeface="Times New Roman" pitchFamily="18" charset="0"/>
                <a:cs typeface="Times New Roman" pitchFamily="18" charset="0"/>
              </a:rPr>
              <a:t>.</a:t>
            </a:r>
          </a:p>
          <a:p>
            <a:r>
              <a:rPr lang="en-US" sz="2800" b="1" dirty="0" smtClean="0">
                <a:latin typeface="Times New Roman" pitchFamily="18" charset="0"/>
                <a:cs typeface="Times New Roman" pitchFamily="18" charset="0"/>
              </a:rPr>
              <a:t>Step-5</a:t>
            </a:r>
            <a:r>
              <a:rPr lang="en-US" sz="2800" b="1" dirty="0">
                <a:latin typeface="Times New Roman" pitchFamily="18" charset="0"/>
                <a:cs typeface="Times New Roman" pitchFamily="18" charset="0"/>
              </a:rPr>
              <a:t>:</a:t>
            </a:r>
            <a:r>
              <a:rPr lang="en-US" sz="2800" dirty="0">
                <a:latin typeface="Times New Roman" pitchFamily="18" charset="0"/>
                <a:cs typeface="Times New Roman" pitchFamily="18" charset="0"/>
              </a:rPr>
              <a:t> Change the value of f'(n) for the newly created node to reflect its successors by </a:t>
            </a:r>
            <a:r>
              <a:rPr lang="en-US" sz="2800" dirty="0" smtClean="0">
                <a:latin typeface="Times New Roman" pitchFamily="18" charset="0"/>
                <a:cs typeface="Times New Roman" pitchFamily="18" charset="0"/>
              </a:rPr>
              <a:t>back propagation.</a:t>
            </a:r>
          </a:p>
          <a:p>
            <a:r>
              <a:rPr lang="en-US" sz="2400" b="1" dirty="0" smtClean="0">
                <a:latin typeface="Times New Roman" pitchFamily="18" charset="0"/>
                <a:cs typeface="Times New Roman" pitchFamily="18" charset="0"/>
              </a:rPr>
              <a:t>Step-6</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Whenever possible use the most promising routes, If a node is marked as SOLVED then mark the parent node as SOLVED</a:t>
            </a:r>
            <a:r>
              <a:rPr lang="en-US" sz="2400" dirty="0" smtClean="0">
                <a:latin typeface="Times New Roman" pitchFamily="18" charset="0"/>
                <a:cs typeface="Times New Roman" pitchFamily="18" charset="0"/>
              </a:rPr>
              <a:t>.</a:t>
            </a:r>
          </a:p>
          <a:p>
            <a:r>
              <a:rPr lang="en-US" sz="2400" b="1" dirty="0" smtClean="0">
                <a:latin typeface="Times New Roman" pitchFamily="18" charset="0"/>
                <a:cs typeface="Times New Roman" pitchFamily="18" charset="0"/>
              </a:rPr>
              <a:t>Step-7</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If the starting node is SOLVED or value is greater </a:t>
            </a:r>
            <a:r>
              <a:rPr lang="en-US" sz="2400" dirty="0" smtClean="0">
                <a:latin typeface="Times New Roman" pitchFamily="18" charset="0"/>
                <a:cs typeface="Times New Roman" pitchFamily="18" charset="0"/>
              </a:rPr>
              <a:t>than</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FUTILITY</a:t>
            </a:r>
            <a:r>
              <a:rPr lang="en-US" sz="2400" dirty="0">
                <a:latin typeface="Times New Roman" pitchFamily="18" charset="0"/>
                <a:cs typeface="Times New Roman" pitchFamily="18" charset="0"/>
              </a:rPr>
              <a:t> then stop else repeat from Step-2.</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4760501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E2F47CA1-FCB0-49EB-8CD6-1018AA4BF5A4}"/>
              </a:ext>
            </a:extLst>
          </p:cNvPr>
          <p:cNvPicPr>
            <a:picLocks noGrp="1" noChangeAspect="1"/>
          </p:cNvPicPr>
          <p:nvPr>
            <p:ph idx="1"/>
          </p:nvPr>
        </p:nvPicPr>
        <p:blipFill>
          <a:blip r:embed="rId2"/>
          <a:stretch>
            <a:fillRect/>
          </a:stretch>
        </p:blipFill>
        <p:spPr>
          <a:xfrm>
            <a:off x="802391" y="624231"/>
            <a:ext cx="10597791" cy="5030324"/>
          </a:xfrm>
        </p:spPr>
      </p:pic>
    </p:spTree>
    <p:extLst>
      <p:ext uri="{BB962C8B-B14F-4D97-AF65-F5344CB8AC3E}">
        <p14:creationId xmlns:p14="http://schemas.microsoft.com/office/powerpoint/2010/main" val="10964583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560BB647-E305-4386-A575-CA93E59F2639}"/>
              </a:ext>
            </a:extLst>
          </p:cNvPr>
          <p:cNvPicPr>
            <a:picLocks noGrp="1" noChangeAspect="1"/>
          </p:cNvPicPr>
          <p:nvPr>
            <p:ph idx="1"/>
          </p:nvPr>
        </p:nvPicPr>
        <p:blipFill>
          <a:blip r:embed="rId2"/>
          <a:stretch>
            <a:fillRect/>
          </a:stretch>
        </p:blipFill>
        <p:spPr>
          <a:xfrm>
            <a:off x="536493" y="657807"/>
            <a:ext cx="11195358" cy="4679506"/>
          </a:xfrm>
        </p:spPr>
      </p:pic>
    </p:spTree>
    <p:extLst>
      <p:ext uri="{BB962C8B-B14F-4D97-AF65-F5344CB8AC3E}">
        <p14:creationId xmlns:p14="http://schemas.microsoft.com/office/powerpoint/2010/main" val="10669479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D5269BB8-E71C-45CA-8811-F9A840EAB960}"/>
              </a:ext>
            </a:extLst>
          </p:cNvPr>
          <p:cNvPicPr>
            <a:picLocks noGrp="1" noChangeAspect="1"/>
          </p:cNvPicPr>
          <p:nvPr>
            <p:ph idx="1"/>
          </p:nvPr>
        </p:nvPicPr>
        <p:blipFill>
          <a:blip r:embed="rId2"/>
          <a:stretch>
            <a:fillRect/>
          </a:stretch>
        </p:blipFill>
        <p:spPr>
          <a:xfrm>
            <a:off x="700978" y="394389"/>
            <a:ext cx="9953770" cy="5546943"/>
          </a:xfrm>
        </p:spPr>
      </p:pic>
    </p:spTree>
    <p:extLst>
      <p:ext uri="{BB962C8B-B14F-4D97-AF65-F5344CB8AC3E}">
        <p14:creationId xmlns:p14="http://schemas.microsoft.com/office/powerpoint/2010/main" val="42566442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6CCF92BC-28AD-4B26-8E20-2762BB9EDBD7}"/>
              </a:ext>
            </a:extLst>
          </p:cNvPr>
          <p:cNvPicPr>
            <a:picLocks noGrp="1" noChangeAspect="1"/>
          </p:cNvPicPr>
          <p:nvPr>
            <p:ph idx="1"/>
          </p:nvPr>
        </p:nvPicPr>
        <p:blipFill>
          <a:blip r:embed="rId2"/>
          <a:stretch>
            <a:fillRect/>
          </a:stretch>
        </p:blipFill>
        <p:spPr>
          <a:xfrm>
            <a:off x="1008183" y="304839"/>
            <a:ext cx="10431756" cy="4485821"/>
          </a:xfrm>
        </p:spPr>
      </p:pic>
    </p:spTree>
    <p:extLst>
      <p:ext uri="{BB962C8B-B14F-4D97-AF65-F5344CB8AC3E}">
        <p14:creationId xmlns:p14="http://schemas.microsoft.com/office/powerpoint/2010/main" val="28026714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AE73E911-D666-4FDA-8FF3-821F1A6BE7CE}"/>
              </a:ext>
            </a:extLst>
          </p:cNvPr>
          <p:cNvPicPr>
            <a:picLocks noGrp="1" noChangeAspect="1"/>
          </p:cNvPicPr>
          <p:nvPr>
            <p:ph idx="1"/>
          </p:nvPr>
        </p:nvPicPr>
        <p:blipFill>
          <a:blip r:embed="rId2"/>
          <a:stretch>
            <a:fillRect/>
          </a:stretch>
        </p:blipFill>
        <p:spPr>
          <a:xfrm>
            <a:off x="1554625" y="484548"/>
            <a:ext cx="8709511" cy="4872643"/>
          </a:xfrm>
        </p:spPr>
      </p:pic>
    </p:spTree>
    <p:extLst>
      <p:ext uri="{BB962C8B-B14F-4D97-AF65-F5344CB8AC3E}">
        <p14:creationId xmlns:p14="http://schemas.microsoft.com/office/powerpoint/2010/main" val="25808231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5F335E56-7F9C-488B-B3C2-7E80B68DF9E6}"/>
              </a:ext>
            </a:extLst>
          </p:cNvPr>
          <p:cNvPicPr>
            <a:picLocks noGrp="1" noChangeAspect="1"/>
          </p:cNvPicPr>
          <p:nvPr>
            <p:ph idx="1"/>
          </p:nvPr>
        </p:nvPicPr>
        <p:blipFill>
          <a:blip r:embed="rId2"/>
          <a:stretch>
            <a:fillRect/>
          </a:stretch>
        </p:blipFill>
        <p:spPr>
          <a:xfrm>
            <a:off x="883256" y="736079"/>
            <a:ext cx="10738752" cy="4621112"/>
          </a:xfrm>
        </p:spPr>
      </p:pic>
    </p:spTree>
    <p:extLst>
      <p:ext uri="{BB962C8B-B14F-4D97-AF65-F5344CB8AC3E}">
        <p14:creationId xmlns:p14="http://schemas.microsoft.com/office/powerpoint/2010/main" val="1247382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3" name="Content Placeholder 2"/>
          <p:cNvSpPr>
            <a:spLocks noGrp="1"/>
          </p:cNvSpPr>
          <p:nvPr>
            <p:ph idx="1"/>
          </p:nvPr>
        </p:nvSpPr>
        <p:spPr>
          <a:xfrm>
            <a:off x="1103312" y="1026695"/>
            <a:ext cx="8946541" cy="5582651"/>
          </a:xfrm>
        </p:spPr>
        <p:txBody>
          <a:bodyPr>
            <a:noAutofit/>
          </a:bodyPr>
          <a:lstStyle/>
          <a:p>
            <a:pPr marL="0" indent="0" algn="just" eaLnBrk="0" hangingPunct="0">
              <a:buNone/>
            </a:pPr>
            <a:endParaRPr lang="en-IN" dirty="0" smtClean="0"/>
          </a:p>
          <a:p>
            <a:pPr algn="just" eaLnBrk="0" hangingPunct="0"/>
            <a:endParaRPr lang="en-IN"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pic>
        <p:nvPicPr>
          <p:cNvPr id="4" name="Image 11" descr="Task Domains of AI"/>
          <p:cNvPicPr/>
          <p:nvPr/>
        </p:nvPicPr>
        <p:blipFill>
          <a:blip r:embed="rId2" cstate="print"/>
          <a:stretch>
            <a:fillRect/>
          </a:stretch>
        </p:blipFill>
        <p:spPr>
          <a:xfrm>
            <a:off x="1445271" y="1440002"/>
            <a:ext cx="8039100" cy="4657725"/>
          </a:xfrm>
          <a:prstGeom prst="rect">
            <a:avLst/>
          </a:prstGeom>
        </p:spPr>
      </p:pic>
      <p:sp>
        <p:nvSpPr>
          <p:cNvPr id="5" name="Title 1"/>
          <p:cNvSpPr txBox="1">
            <a:spLocks/>
          </p:cNvSpPr>
          <p:nvPr/>
        </p:nvSpPr>
        <p:spPr>
          <a:xfrm>
            <a:off x="871340" y="6220991"/>
            <a:ext cx="9404723" cy="57397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smtClean="0"/>
              <a:t>ARTIFICIAL INTELLIGENCE PROBLEMS</a:t>
            </a:r>
            <a:endParaRPr lang="en-US" dirty="0"/>
          </a:p>
        </p:txBody>
      </p:sp>
    </p:spTree>
    <p:extLst>
      <p:ext uri="{BB962C8B-B14F-4D97-AF65-F5344CB8AC3E}">
        <p14:creationId xmlns:p14="http://schemas.microsoft.com/office/powerpoint/2010/main" val="16343610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1CCBA365-2F4D-4886-9E0D-42509FD09A51}"/>
              </a:ext>
            </a:extLst>
          </p:cNvPr>
          <p:cNvPicPr>
            <a:picLocks noGrp="1" noChangeAspect="1"/>
          </p:cNvPicPr>
          <p:nvPr>
            <p:ph idx="1"/>
          </p:nvPr>
        </p:nvPicPr>
        <p:blipFill>
          <a:blip r:embed="rId2"/>
          <a:stretch>
            <a:fillRect/>
          </a:stretch>
        </p:blipFill>
        <p:spPr>
          <a:xfrm>
            <a:off x="875868" y="435532"/>
            <a:ext cx="8794906" cy="4380307"/>
          </a:xfrm>
        </p:spPr>
      </p:pic>
      <p:pic>
        <p:nvPicPr>
          <p:cNvPr id="7" name="Picture 6">
            <a:extLst>
              <a:ext uri="{FF2B5EF4-FFF2-40B4-BE49-F238E27FC236}">
                <a16:creationId xmlns="" xmlns:a16="http://schemas.microsoft.com/office/drawing/2014/main" id="{C2D4B4F4-129D-4056-A13B-9CA5257F79B1}"/>
              </a:ext>
            </a:extLst>
          </p:cNvPr>
          <p:cNvPicPr>
            <a:picLocks noChangeAspect="1"/>
          </p:cNvPicPr>
          <p:nvPr/>
        </p:nvPicPr>
        <p:blipFill>
          <a:blip r:embed="rId3"/>
          <a:stretch>
            <a:fillRect/>
          </a:stretch>
        </p:blipFill>
        <p:spPr>
          <a:xfrm>
            <a:off x="1170100" y="5312796"/>
            <a:ext cx="6234552" cy="425472"/>
          </a:xfrm>
          <a:prstGeom prst="rect">
            <a:avLst/>
          </a:prstGeom>
        </p:spPr>
      </p:pic>
    </p:spTree>
    <p:extLst>
      <p:ext uri="{BB962C8B-B14F-4D97-AF65-F5344CB8AC3E}">
        <p14:creationId xmlns:p14="http://schemas.microsoft.com/office/powerpoint/2010/main" val="27559000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CF8D239-BAC2-4D6C-89F2-819A50180407}"/>
              </a:ext>
            </a:extLst>
          </p:cNvPr>
          <p:cNvSpPr>
            <a:spLocks noGrp="1"/>
          </p:cNvSpPr>
          <p:nvPr>
            <p:ph idx="1"/>
          </p:nvPr>
        </p:nvSpPr>
        <p:spPr>
          <a:xfrm>
            <a:off x="838200" y="367748"/>
            <a:ext cx="10515600" cy="5809215"/>
          </a:xfrm>
        </p:spPr>
        <p:txBody>
          <a:bodyPr>
            <a:normAutofit/>
          </a:bodyPr>
          <a:lstStyle/>
          <a:p>
            <a:pPr marL="0" indent="0" algn="just" fontAlgn="base">
              <a:buNone/>
            </a:pPr>
            <a:r>
              <a:rPr lang="en-IN" sz="2400" b="1" i="0" dirty="0">
                <a:effectLst/>
                <a:latin typeface="Times New Roman" panose="02020603050405020304" pitchFamily="18" charset="0"/>
                <a:cs typeface="Times New Roman" panose="02020603050405020304" pitchFamily="18" charset="0"/>
              </a:rPr>
              <a:t>The difference between A* Algorithm and AO* algorithm?</a:t>
            </a:r>
          </a:p>
          <a:p>
            <a:pPr algn="just" fontAlgn="base">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A* algorithm provides with the optimal solution, whereas AO* stops when it finds any solution.</a:t>
            </a:r>
          </a:p>
          <a:p>
            <a:pPr algn="just" fontAlgn="base">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AO* algorithm requires lesser memory compared to A* algorithm.</a:t>
            </a:r>
          </a:p>
          <a:p>
            <a:pPr algn="just" fontAlgn="base">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AO* algorithm doesn't go into infinite loop whereas the A* algorithm can go into an infinite loop.</a:t>
            </a:r>
          </a:p>
          <a:p>
            <a:endParaRPr lang="en-IN" sz="2400" dirty="0"/>
          </a:p>
        </p:txBody>
      </p:sp>
    </p:spTree>
    <p:extLst>
      <p:ext uri="{BB962C8B-B14F-4D97-AF65-F5344CB8AC3E}">
        <p14:creationId xmlns:p14="http://schemas.microsoft.com/office/powerpoint/2010/main" val="7992346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Times New Roman" pitchFamily="18" charset="0"/>
                <a:cs typeface="Times New Roman" pitchFamily="18" charset="0"/>
              </a:rPr>
              <a:t>Best First </a:t>
            </a:r>
            <a:r>
              <a:rPr lang="en-IN" b="1" dirty="0" smtClean="0">
                <a:latin typeface="Times New Roman" pitchFamily="18" charset="0"/>
                <a:cs typeface="Times New Roman" pitchFamily="18" charset="0"/>
              </a:rPr>
              <a:t>Search</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609600" y="1268760"/>
            <a:ext cx="10972800" cy="4857403"/>
          </a:xfrm>
        </p:spPr>
        <p:txBody>
          <a:bodyPr>
            <a:noAutofit/>
          </a:bodyPr>
          <a:lstStyle/>
          <a:p>
            <a:pPr algn="just"/>
            <a:r>
              <a:rPr lang="en-US" sz="2600" dirty="0">
                <a:latin typeface="Times New Roman" pitchFamily="18" charset="0"/>
                <a:cs typeface="Times New Roman" pitchFamily="18" charset="0"/>
              </a:rPr>
              <a:t>If we consider searching as a form of traversal in a graph, an uninformed search algorithm would blindly traverse to the next node in a given manner without considering the cost associated with that step.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An </a:t>
            </a:r>
            <a:r>
              <a:rPr lang="en-US" sz="2600" dirty="0">
                <a:latin typeface="Times New Roman" pitchFamily="18" charset="0"/>
                <a:cs typeface="Times New Roman" pitchFamily="18" charset="0"/>
              </a:rPr>
              <a:t>informed search, like BFS, on the other hand, would use an evaluation function to decide which among the various available nodes is the most promising (or ‘BEST’) before traversing to that node. </a:t>
            </a:r>
            <a:endParaRPr lang="en-US" sz="2600" dirty="0" smtClean="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BFS uses the concept of a Priority queue and heuristic search. To search the graph space, the BFS method uses two lists for tracking the traversal</a:t>
            </a:r>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521324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8641"/>
            <a:ext cx="10972800" cy="5937523"/>
          </a:xfrm>
        </p:spPr>
        <p:txBody>
          <a:bodyPr>
            <a:normAutofit/>
          </a:bodyPr>
          <a:lstStyle/>
          <a:p>
            <a:pPr algn="just"/>
            <a:r>
              <a:rPr lang="en-US" sz="2600" dirty="0" smtClean="0">
                <a:latin typeface="Times New Roman" pitchFamily="18" charset="0"/>
                <a:cs typeface="Times New Roman" pitchFamily="18" charset="0"/>
              </a:rPr>
              <a:t>An ‘Open’ list that keeps track of the current ‘immediate’ nodes available for traversal and a ‘CLOSED’ list that keeps track of the nodes already traversed. </a:t>
            </a:r>
            <a:endParaRPr lang="en-IN" sz="2600" dirty="0" smtClean="0">
              <a:latin typeface="Times New Roman" pitchFamily="18" charset="0"/>
              <a:cs typeface="Times New Roman" pitchFamily="18" charset="0"/>
            </a:endParaRPr>
          </a:p>
          <a:p>
            <a:r>
              <a:rPr lang="en-IN" sz="2400" b="1" dirty="0">
                <a:latin typeface="Times New Roman" pitchFamily="18" charset="0"/>
                <a:cs typeface="Times New Roman" pitchFamily="18" charset="0"/>
              </a:rPr>
              <a:t>Best First Search Algorithm</a:t>
            </a:r>
          </a:p>
          <a:p>
            <a:pPr lvl="1">
              <a:buFont typeface="Arial" pitchFamily="34" charset="0"/>
              <a:buChar char="•"/>
            </a:pPr>
            <a:r>
              <a:rPr lang="en-US" sz="2400" dirty="0">
                <a:latin typeface="Times New Roman" pitchFamily="18" charset="0"/>
                <a:cs typeface="Times New Roman" pitchFamily="18" charset="0"/>
              </a:rPr>
              <a:t>Step 1 : Create a priorityQueue pqueue. </a:t>
            </a:r>
            <a:endParaRPr lang="en-US" sz="2400" dirty="0" smtClean="0">
              <a:latin typeface="Times New Roman" pitchFamily="18" charset="0"/>
              <a:cs typeface="Times New Roman" pitchFamily="18" charset="0"/>
            </a:endParaRPr>
          </a:p>
          <a:p>
            <a:pPr lvl="1">
              <a:buFont typeface="Arial" pitchFamily="34" charset="0"/>
              <a:buChar char="•"/>
            </a:pPr>
            <a:r>
              <a:rPr lang="en-US" sz="2400" dirty="0" smtClean="0">
                <a:latin typeface="Times New Roman" pitchFamily="18" charset="0"/>
                <a:cs typeface="Times New Roman" pitchFamily="18" charset="0"/>
              </a:rPr>
              <a:t>Step </a:t>
            </a:r>
            <a:r>
              <a:rPr lang="en-US" sz="2400" dirty="0">
                <a:latin typeface="Times New Roman" pitchFamily="18" charset="0"/>
                <a:cs typeface="Times New Roman" pitchFamily="18" charset="0"/>
              </a:rPr>
              <a:t>2 : insert ‘start’ in pqueue : pqueue.insert(start) </a:t>
            </a:r>
            <a:endParaRPr lang="en-US" sz="2400" dirty="0" smtClean="0">
              <a:latin typeface="Times New Roman" pitchFamily="18" charset="0"/>
              <a:cs typeface="Times New Roman" pitchFamily="18" charset="0"/>
            </a:endParaRPr>
          </a:p>
          <a:p>
            <a:pPr lvl="1">
              <a:buFont typeface="Arial" pitchFamily="34" charset="0"/>
              <a:buChar char="•"/>
            </a:pPr>
            <a:r>
              <a:rPr lang="en-US" sz="2400" dirty="0" smtClean="0">
                <a:latin typeface="Times New Roman" pitchFamily="18" charset="0"/>
                <a:cs typeface="Times New Roman" pitchFamily="18" charset="0"/>
              </a:rPr>
              <a:t>Step </a:t>
            </a:r>
            <a:r>
              <a:rPr lang="en-US" sz="2400" dirty="0">
                <a:latin typeface="Times New Roman" pitchFamily="18" charset="0"/>
                <a:cs typeface="Times New Roman" pitchFamily="18" charset="0"/>
              </a:rPr>
              <a:t>3 : delete all elements of pqueue one by one.    </a:t>
            </a:r>
            <a:endParaRPr lang="en-US" sz="2400" dirty="0" smtClean="0">
              <a:latin typeface="Times New Roman" pitchFamily="18" charset="0"/>
              <a:cs typeface="Times New Roman" pitchFamily="18" charset="0"/>
            </a:endParaRPr>
          </a:p>
          <a:p>
            <a:pPr lvl="2"/>
            <a:r>
              <a:rPr lang="en-US" sz="2400" dirty="0" smtClean="0">
                <a:latin typeface="Times New Roman" pitchFamily="18" charset="0"/>
                <a:cs typeface="Times New Roman" pitchFamily="18" charset="0"/>
              </a:rPr>
              <a:t>Step </a:t>
            </a:r>
            <a:r>
              <a:rPr lang="en-US" sz="2400" dirty="0">
                <a:latin typeface="Times New Roman" pitchFamily="18" charset="0"/>
                <a:cs typeface="Times New Roman" pitchFamily="18" charset="0"/>
              </a:rPr>
              <a:t>3.1 : if, the element is goal . Exit.    </a:t>
            </a:r>
            <a:endParaRPr lang="en-US" sz="2400" dirty="0" smtClean="0">
              <a:latin typeface="Times New Roman" pitchFamily="18" charset="0"/>
              <a:cs typeface="Times New Roman" pitchFamily="18" charset="0"/>
            </a:endParaRPr>
          </a:p>
          <a:p>
            <a:pPr lvl="2"/>
            <a:r>
              <a:rPr lang="en-US" sz="2400" dirty="0" smtClean="0">
                <a:latin typeface="Times New Roman" pitchFamily="18" charset="0"/>
                <a:cs typeface="Times New Roman" pitchFamily="18" charset="0"/>
              </a:rPr>
              <a:t>Step </a:t>
            </a:r>
            <a:r>
              <a:rPr lang="en-US" sz="2400" dirty="0">
                <a:latin typeface="Times New Roman" pitchFamily="18" charset="0"/>
                <a:cs typeface="Times New Roman" pitchFamily="18" charset="0"/>
              </a:rPr>
              <a:t>3.2 : else, traverse neighbours and mark the node examined. </a:t>
            </a:r>
            <a:endParaRPr lang="en-US" sz="2400" dirty="0" smtClean="0">
              <a:latin typeface="Times New Roman" pitchFamily="18" charset="0"/>
              <a:cs typeface="Times New Roman" pitchFamily="18" charset="0"/>
            </a:endParaRPr>
          </a:p>
          <a:p>
            <a:pPr lvl="1">
              <a:buFont typeface="Arial" pitchFamily="34" charset="0"/>
              <a:buChar char="•"/>
            </a:pPr>
            <a:r>
              <a:rPr lang="en-US" sz="2400" dirty="0" smtClean="0">
                <a:latin typeface="Times New Roman" pitchFamily="18" charset="0"/>
                <a:cs typeface="Times New Roman" pitchFamily="18" charset="0"/>
              </a:rPr>
              <a:t>Step </a:t>
            </a:r>
            <a:r>
              <a:rPr lang="en-US" sz="2400" dirty="0">
                <a:latin typeface="Times New Roman" pitchFamily="18" charset="0"/>
                <a:cs typeface="Times New Roman" pitchFamily="18" charset="0"/>
              </a:rPr>
              <a:t>4 : End.</a:t>
            </a:r>
          </a:p>
          <a:p>
            <a:endParaRPr lang="en-IN" sz="2400" dirty="0"/>
          </a:p>
        </p:txBody>
      </p:sp>
    </p:spTree>
    <p:extLst>
      <p:ext uri="{BB962C8B-B14F-4D97-AF65-F5344CB8AC3E}">
        <p14:creationId xmlns:p14="http://schemas.microsoft.com/office/powerpoint/2010/main" val="18274927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32657"/>
            <a:ext cx="10972800" cy="5793507"/>
          </a:xfrm>
        </p:spPr>
        <p:txBody>
          <a:bodyPr>
            <a:normAutofit/>
          </a:bodyPr>
          <a:lstStyle/>
          <a:p>
            <a:pPr algn="just"/>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algorithm will traverse the shortest path first in the queue. The time complexity of the algorithm is given by O(n*</a:t>
            </a:r>
            <a:r>
              <a:rPr lang="en-US" sz="2400" dirty="0" err="1">
                <a:latin typeface="Times New Roman" pitchFamily="18" charset="0"/>
                <a:cs typeface="Times New Roman" pitchFamily="18" charset="0"/>
              </a:rPr>
              <a:t>logn</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idea of </a:t>
            </a:r>
            <a:r>
              <a:rPr lang="en-US" sz="2400" b="1" dirty="0">
                <a:latin typeface="Times New Roman" pitchFamily="18" charset="0"/>
                <a:cs typeface="Times New Roman" pitchFamily="18" charset="0"/>
              </a:rPr>
              <a:t>Best First Search</a:t>
            </a:r>
            <a:r>
              <a:rPr lang="en-US" sz="2400" dirty="0">
                <a:latin typeface="Times New Roman" pitchFamily="18" charset="0"/>
                <a:cs typeface="Times New Roman" pitchFamily="18" charset="0"/>
              </a:rPr>
              <a:t> is to use an evaluation function to decide which adjacent is most promising and then explore</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We use a priority queue or heap to store the costs of nodes that have the lowest evaluation function value. So the implementation is a variation of BFS, we just need to change Queue to PriorityQueue.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9968160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7435" y="404664"/>
            <a:ext cx="9601067"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55018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360" y="130665"/>
            <a:ext cx="10273141" cy="3477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07435" y="3717033"/>
            <a:ext cx="10753195" cy="2215991"/>
          </a:xfrm>
          <a:prstGeom prst="rect">
            <a:avLst/>
          </a:prstGeom>
        </p:spPr>
        <p:txBody>
          <a:bodyPr wrap="square">
            <a:spAutoFit/>
          </a:bodyPr>
          <a:lstStyle/>
          <a:p>
            <a:pPr marL="342900" indent="-342900" fontAlgn="base">
              <a:buFont typeface="Arial" pitchFamily="34" charset="0"/>
              <a:buChar char="•"/>
            </a:pPr>
            <a:r>
              <a:rPr lang="en-US" sz="2400" dirty="0">
                <a:latin typeface="Times New Roman" pitchFamily="18" charset="0"/>
                <a:cs typeface="Times New Roman" pitchFamily="18" charset="0"/>
              </a:rPr>
              <a:t>We start from source “S” and search for goal “I” using given costs and Best First search</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342900" indent="-342900" fontAlgn="base">
              <a:buFont typeface="Arial" pitchFamily="34" charset="0"/>
              <a:buChar char="•"/>
            </a:pPr>
            <a:r>
              <a:rPr lang="en-US" sz="2400" dirty="0" err="1">
                <a:latin typeface="Times New Roman" pitchFamily="18" charset="0"/>
                <a:cs typeface="Times New Roman" pitchFamily="18" charset="0"/>
              </a:rPr>
              <a:t>pq</a:t>
            </a:r>
            <a:r>
              <a:rPr lang="en-US" sz="2400" dirty="0">
                <a:latin typeface="Times New Roman" pitchFamily="18" charset="0"/>
                <a:cs typeface="Times New Roman" pitchFamily="18" charset="0"/>
              </a:rPr>
              <a:t> initially contains S</a:t>
            </a:r>
          </a:p>
          <a:p>
            <a:pPr marL="800100" lvl="1" indent="-342900" fontAlgn="base">
              <a:buFont typeface="Arial" pitchFamily="34" charset="0"/>
              <a:buChar char="•"/>
            </a:pPr>
            <a:r>
              <a:rPr lang="en-US" sz="2400" dirty="0">
                <a:latin typeface="Times New Roman" pitchFamily="18" charset="0"/>
                <a:cs typeface="Times New Roman" pitchFamily="18" charset="0"/>
              </a:rPr>
              <a:t>We remove s from and process unvisited neighbors of S to </a:t>
            </a:r>
            <a:r>
              <a:rPr lang="en-US" sz="2400" dirty="0" err="1">
                <a:latin typeface="Times New Roman" pitchFamily="18" charset="0"/>
                <a:cs typeface="Times New Roman" pitchFamily="18" charset="0"/>
              </a:rPr>
              <a:t>pq</a:t>
            </a:r>
            <a:r>
              <a:rPr lang="en-US" sz="2400" dirty="0">
                <a:latin typeface="Times New Roman" pitchFamily="18" charset="0"/>
                <a:cs typeface="Times New Roman" pitchFamily="18" charset="0"/>
              </a:rPr>
              <a:t>.</a:t>
            </a:r>
          </a:p>
          <a:p>
            <a:pPr marL="800100" lvl="1" indent="-342900" fontAlgn="base">
              <a:buFont typeface="Arial" pitchFamily="34" charset="0"/>
              <a:buChar char="•"/>
            </a:pPr>
            <a:r>
              <a:rPr lang="en-US" sz="2400" dirty="0" err="1">
                <a:latin typeface="Times New Roman" pitchFamily="18" charset="0"/>
                <a:cs typeface="Times New Roman" pitchFamily="18" charset="0"/>
              </a:rPr>
              <a:t>pq</a:t>
            </a:r>
            <a:r>
              <a:rPr lang="en-US" sz="2400" dirty="0">
                <a:latin typeface="Times New Roman" pitchFamily="18" charset="0"/>
                <a:cs typeface="Times New Roman" pitchFamily="18" charset="0"/>
              </a:rPr>
              <a:t> now contains {A, C, B} (C is put before B because C has lesser cost)</a:t>
            </a:r>
            <a:r>
              <a:rPr lang="en-US" i="1" dirty="0"/>
              <a:t/>
            </a:r>
            <a:br>
              <a:rPr lang="en-US" i="1" dirty="0"/>
            </a:br>
            <a:r>
              <a:rPr lang="en-US" i="1" dirty="0"/>
              <a:t> </a:t>
            </a:r>
          </a:p>
        </p:txBody>
      </p:sp>
    </p:spTree>
    <p:extLst>
      <p:ext uri="{BB962C8B-B14F-4D97-AF65-F5344CB8AC3E}">
        <p14:creationId xmlns:p14="http://schemas.microsoft.com/office/powerpoint/2010/main" val="37466985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76673"/>
            <a:ext cx="10972800" cy="5649491"/>
          </a:xfrm>
        </p:spPr>
        <p:txBody>
          <a:bodyPr>
            <a:normAutofit/>
          </a:bodyPr>
          <a:lstStyle/>
          <a:p>
            <a:pPr fontAlgn="base"/>
            <a:r>
              <a:rPr lang="en-US" sz="2400" dirty="0">
                <a:latin typeface="Times New Roman" pitchFamily="18" charset="0"/>
                <a:cs typeface="Times New Roman" pitchFamily="18" charset="0"/>
              </a:rPr>
              <a:t>We remove A from </a:t>
            </a:r>
            <a:r>
              <a:rPr lang="en-US" sz="2400" dirty="0" err="1">
                <a:latin typeface="Times New Roman" pitchFamily="18" charset="0"/>
                <a:cs typeface="Times New Roman" pitchFamily="18" charset="0"/>
              </a:rPr>
              <a:t>pq</a:t>
            </a:r>
            <a:r>
              <a:rPr lang="en-US" sz="2400" dirty="0">
                <a:latin typeface="Times New Roman" pitchFamily="18" charset="0"/>
                <a:cs typeface="Times New Roman" pitchFamily="18" charset="0"/>
              </a:rPr>
              <a:t> and process unvisited neighbors of A to </a:t>
            </a:r>
            <a:r>
              <a:rPr lang="en-US" sz="2400" dirty="0" err="1">
                <a:latin typeface="Times New Roman" pitchFamily="18" charset="0"/>
                <a:cs typeface="Times New Roman" pitchFamily="18" charset="0"/>
              </a:rPr>
              <a:t>pq</a:t>
            </a:r>
            <a:r>
              <a:rPr lang="en-US" sz="2400" dirty="0">
                <a:latin typeface="Times New Roman" pitchFamily="18" charset="0"/>
                <a:cs typeface="Times New Roman" pitchFamily="18" charset="0"/>
              </a:rPr>
              <a:t>.</a:t>
            </a:r>
          </a:p>
          <a:p>
            <a:pPr lvl="1" fontAlgn="base"/>
            <a:r>
              <a:rPr lang="en-US" sz="2400" dirty="0" err="1">
                <a:latin typeface="Times New Roman" pitchFamily="18" charset="0"/>
                <a:cs typeface="Times New Roman" pitchFamily="18" charset="0"/>
              </a:rPr>
              <a:t>pq</a:t>
            </a:r>
            <a:r>
              <a:rPr lang="en-US" sz="2400" dirty="0">
                <a:latin typeface="Times New Roman" pitchFamily="18" charset="0"/>
                <a:cs typeface="Times New Roman" pitchFamily="18" charset="0"/>
              </a:rPr>
              <a:t> now contains {C, B, E, D}</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p>
          <a:p>
            <a:pPr fontAlgn="base"/>
            <a:r>
              <a:rPr lang="en-US" sz="2400" dirty="0">
                <a:latin typeface="Times New Roman" pitchFamily="18" charset="0"/>
                <a:cs typeface="Times New Roman" pitchFamily="18" charset="0"/>
              </a:rPr>
              <a:t>We remove C from </a:t>
            </a:r>
            <a:r>
              <a:rPr lang="en-US" sz="2400" dirty="0" err="1">
                <a:latin typeface="Times New Roman" pitchFamily="18" charset="0"/>
                <a:cs typeface="Times New Roman" pitchFamily="18" charset="0"/>
              </a:rPr>
              <a:t>pq</a:t>
            </a:r>
            <a:r>
              <a:rPr lang="en-US" sz="2400" dirty="0">
                <a:latin typeface="Times New Roman" pitchFamily="18" charset="0"/>
                <a:cs typeface="Times New Roman" pitchFamily="18" charset="0"/>
              </a:rPr>
              <a:t> and process unvisited neighbors of C to </a:t>
            </a:r>
            <a:r>
              <a:rPr lang="en-US" sz="2400" dirty="0" err="1">
                <a:latin typeface="Times New Roman" pitchFamily="18" charset="0"/>
                <a:cs typeface="Times New Roman" pitchFamily="18" charset="0"/>
              </a:rPr>
              <a:t>pq</a:t>
            </a:r>
            <a:r>
              <a:rPr lang="en-US" sz="2400" dirty="0">
                <a:latin typeface="Times New Roman" pitchFamily="18" charset="0"/>
                <a:cs typeface="Times New Roman" pitchFamily="18" charset="0"/>
              </a:rPr>
              <a:t>.</a:t>
            </a:r>
          </a:p>
          <a:p>
            <a:pPr lvl="1" fontAlgn="base"/>
            <a:r>
              <a:rPr lang="en-US" sz="2400" dirty="0" err="1">
                <a:latin typeface="Times New Roman" pitchFamily="18" charset="0"/>
                <a:cs typeface="Times New Roman" pitchFamily="18" charset="0"/>
              </a:rPr>
              <a:t>pq</a:t>
            </a:r>
            <a:r>
              <a:rPr lang="en-US" sz="2400" dirty="0">
                <a:latin typeface="Times New Roman" pitchFamily="18" charset="0"/>
                <a:cs typeface="Times New Roman" pitchFamily="18" charset="0"/>
              </a:rPr>
              <a:t> now contains {B, H, E, D}</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p>
          <a:p>
            <a:pPr fontAlgn="base"/>
            <a:r>
              <a:rPr lang="en-US" sz="2400" dirty="0">
                <a:latin typeface="Times New Roman" pitchFamily="18" charset="0"/>
                <a:cs typeface="Times New Roman" pitchFamily="18" charset="0"/>
              </a:rPr>
              <a:t>We remove B from </a:t>
            </a:r>
            <a:r>
              <a:rPr lang="en-US" sz="2400" dirty="0" err="1">
                <a:latin typeface="Times New Roman" pitchFamily="18" charset="0"/>
                <a:cs typeface="Times New Roman" pitchFamily="18" charset="0"/>
              </a:rPr>
              <a:t>pq</a:t>
            </a:r>
            <a:r>
              <a:rPr lang="en-US" sz="2400" dirty="0">
                <a:latin typeface="Times New Roman" pitchFamily="18" charset="0"/>
                <a:cs typeface="Times New Roman" pitchFamily="18" charset="0"/>
              </a:rPr>
              <a:t> and process unvisited neighbors of B to </a:t>
            </a:r>
            <a:r>
              <a:rPr lang="en-US" sz="2400" dirty="0" err="1">
                <a:latin typeface="Times New Roman" pitchFamily="18" charset="0"/>
                <a:cs typeface="Times New Roman" pitchFamily="18" charset="0"/>
              </a:rPr>
              <a:t>pq</a:t>
            </a:r>
            <a:r>
              <a:rPr lang="en-US" sz="2400" dirty="0">
                <a:latin typeface="Times New Roman" pitchFamily="18" charset="0"/>
                <a:cs typeface="Times New Roman" pitchFamily="18" charset="0"/>
              </a:rPr>
              <a:t>.</a:t>
            </a:r>
          </a:p>
          <a:p>
            <a:pPr lvl="1" fontAlgn="base"/>
            <a:r>
              <a:rPr lang="en-US" sz="2400" dirty="0" err="1">
                <a:latin typeface="Times New Roman" pitchFamily="18" charset="0"/>
                <a:cs typeface="Times New Roman" pitchFamily="18" charset="0"/>
              </a:rPr>
              <a:t>pq</a:t>
            </a:r>
            <a:r>
              <a:rPr lang="en-US" sz="2400" dirty="0">
                <a:latin typeface="Times New Roman" pitchFamily="18" charset="0"/>
                <a:cs typeface="Times New Roman" pitchFamily="18" charset="0"/>
              </a:rPr>
              <a:t> now contains {H, E, D, F, G}</a:t>
            </a:r>
          </a:p>
          <a:p>
            <a:pPr fontAlgn="base"/>
            <a:r>
              <a:rPr lang="en-US" sz="2400" dirty="0">
                <a:latin typeface="Times New Roman" pitchFamily="18" charset="0"/>
                <a:cs typeface="Times New Roman" pitchFamily="18" charset="0"/>
              </a:rPr>
              <a:t>We remove H from </a:t>
            </a:r>
            <a:r>
              <a:rPr lang="en-US" sz="2400" dirty="0" err="1">
                <a:latin typeface="Times New Roman" pitchFamily="18" charset="0"/>
                <a:cs typeface="Times New Roman" pitchFamily="18" charset="0"/>
              </a:rPr>
              <a:t>pq</a:t>
            </a:r>
            <a:r>
              <a:rPr lang="en-US" sz="2400" dirty="0">
                <a:latin typeface="Times New Roman" pitchFamily="18" charset="0"/>
                <a:cs typeface="Times New Roman" pitchFamily="18" charset="0"/>
              </a:rPr>
              <a:t>.  </a:t>
            </a:r>
          </a:p>
          <a:p>
            <a:pPr fontAlgn="base"/>
            <a:r>
              <a:rPr lang="en-US" sz="2400" dirty="0">
                <a:latin typeface="Times New Roman" pitchFamily="18" charset="0"/>
                <a:cs typeface="Times New Roman" pitchFamily="18" charset="0"/>
              </a:rPr>
              <a:t>Since our goal “I” is a neighbor of H, we return.</a:t>
            </a: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3179703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181" y="852488"/>
            <a:ext cx="5080719" cy="5508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30663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3498" y="1700808"/>
            <a:ext cx="9742480" cy="4070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8912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3" name="Content Placeholder 2"/>
          <p:cNvSpPr>
            <a:spLocks noGrp="1"/>
          </p:cNvSpPr>
          <p:nvPr>
            <p:ph idx="1"/>
          </p:nvPr>
        </p:nvSpPr>
        <p:spPr>
          <a:xfrm>
            <a:off x="1103312" y="1026695"/>
            <a:ext cx="8946541" cy="5582651"/>
          </a:xfrm>
        </p:spPr>
        <p:txBody>
          <a:bodyPr>
            <a:noAutofit/>
          </a:bodyPr>
          <a:lstStyle/>
          <a:p>
            <a:r>
              <a:rPr lang="en-US" b="1" u="sng" dirty="0"/>
              <a:t>AI TECHNIQUES</a:t>
            </a:r>
            <a:endParaRPr lang="en-IN" dirty="0"/>
          </a:p>
          <a:p>
            <a:pPr marL="0" indent="0" algn="just" eaLnBrk="0" hangingPunct="0">
              <a:buNone/>
            </a:pPr>
            <a:r>
              <a:rPr lang="en-IN" dirty="0"/>
              <a:t>These techniques fuel various applications of AI and can be broadly categorized into several areas:</a:t>
            </a:r>
          </a:p>
          <a:p>
            <a:pPr lvl="0" algn="just"/>
            <a:r>
              <a:rPr lang="en-IN" b="1" dirty="0"/>
              <a:t>Machine Learning:</a:t>
            </a:r>
            <a:r>
              <a:rPr lang="en-IN" dirty="0"/>
              <a:t> This is a core AI technique where machines learn from data without being explicitly programmed. It allows them to identify patterns, make predictions, and improve their performance over time. Here are some subcategories of machine learning:</a:t>
            </a:r>
            <a:endParaRPr lang="en-IN" sz="1800" dirty="0"/>
          </a:p>
          <a:p>
            <a:pPr lvl="1" algn="just"/>
            <a:r>
              <a:rPr lang="en-IN" b="1" dirty="0"/>
              <a:t>Supervised Learning:</a:t>
            </a:r>
            <a:r>
              <a:rPr lang="en-IN" dirty="0"/>
              <a:t> Trains models using </a:t>
            </a:r>
            <a:r>
              <a:rPr lang="en-IN" dirty="0" err="1"/>
              <a:t>labeled</a:t>
            </a:r>
            <a:r>
              <a:rPr lang="en-IN" dirty="0"/>
              <a:t> data (data with known outcomes) for tasks like classification (e.g., spam filtering) and regression (e.g., predicting stock prices).</a:t>
            </a:r>
            <a:endParaRPr lang="en-IN" sz="1600" dirty="0"/>
          </a:p>
          <a:p>
            <a:pPr lvl="1" algn="just"/>
            <a:r>
              <a:rPr lang="en-IN" b="1" dirty="0"/>
              <a:t>Unsupervised Learning:</a:t>
            </a:r>
            <a:r>
              <a:rPr lang="en-IN" dirty="0"/>
              <a:t> Discovers hidden patterns in </a:t>
            </a:r>
            <a:r>
              <a:rPr lang="en-IN" dirty="0" err="1"/>
              <a:t>unlabeled</a:t>
            </a:r>
            <a:r>
              <a:rPr lang="en-IN" dirty="0"/>
              <a:t> data for tasks like clustering (e.g., grouping customers) and dimensionality reduction (e.g., compressing data for analysis).</a:t>
            </a:r>
            <a:endParaRPr lang="en-IN" sz="1600" dirty="0"/>
          </a:p>
          <a:p>
            <a:pPr lvl="1" algn="just"/>
            <a:r>
              <a:rPr lang="en-IN" b="1" dirty="0"/>
              <a:t>Reinforcement Learning:</a:t>
            </a:r>
            <a:r>
              <a:rPr lang="en-IN" dirty="0"/>
              <a:t> Machines learn through trial and error by interacting with an environment and receiving rewards or penalties. This is useful for training AI agents to play games or control robots.</a:t>
            </a:r>
            <a:endParaRPr lang="en-IN" sz="1600" dirty="0"/>
          </a:p>
          <a:p>
            <a:pPr marL="0" indent="0" algn="just" eaLnBrk="0" hangingPunct="0">
              <a:buNone/>
            </a:pPr>
            <a:endParaRPr lang="en-IN" dirty="0" smtClean="0"/>
          </a:p>
          <a:p>
            <a:pPr algn="just" eaLnBrk="0" hangingPunct="0"/>
            <a:endParaRPr lang="en-IN"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0945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normAutofit fontScale="90000"/>
          </a:bodyPr>
          <a:lstStyle/>
          <a:p>
            <a:r>
              <a:rPr lang="en-IN" dirty="0">
                <a:latin typeface="Times New Roman" pitchFamily="18" charset="0"/>
                <a:cs typeface="Times New Roman" pitchFamily="18" charset="0"/>
              </a:rPr>
              <a:t>Introduction to Hill </a:t>
            </a:r>
            <a:r>
              <a:rPr lang="en-IN" dirty="0" smtClean="0">
                <a:latin typeface="Times New Roman" pitchFamily="18" charset="0"/>
                <a:cs typeface="Times New Roman" pitchFamily="18" charset="0"/>
              </a:rPr>
              <a:t>Climbing</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609600" y="980729"/>
            <a:ext cx="10972800" cy="5145435"/>
          </a:xfrm>
        </p:spPr>
        <p:txBody>
          <a:bodyPr>
            <a:normAutofit/>
          </a:bodyPr>
          <a:lstStyle/>
          <a:p>
            <a:pPr algn="just"/>
            <a:r>
              <a:rPr lang="en-US" sz="2400" dirty="0">
                <a:latin typeface="Times New Roman" pitchFamily="18" charset="0"/>
                <a:cs typeface="Times New Roman" pitchFamily="18" charset="0"/>
              </a:rPr>
              <a:t>Hill Climbing is a heuristic search used for mathematical optimization problems in the field of Artificial Intelligence.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Given </a:t>
            </a:r>
            <a:r>
              <a:rPr lang="en-US" sz="2400" dirty="0">
                <a:latin typeface="Times New Roman" pitchFamily="18" charset="0"/>
                <a:cs typeface="Times New Roman" pitchFamily="18" charset="0"/>
              </a:rPr>
              <a:t>a large set of inputs and a good heuristic function, it tries to find a sufficiently good solution to the problem.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solution may not </a:t>
            </a:r>
            <a:r>
              <a:rPr lang="en-US" sz="2400" dirty="0" smtClean="0">
                <a:latin typeface="Times New Roman" pitchFamily="18" charset="0"/>
                <a:cs typeface="Times New Roman" pitchFamily="18" charset="0"/>
              </a:rPr>
              <a:t>be the global optimal maximum</a:t>
            </a:r>
          </a:p>
          <a:p>
            <a:pPr algn="just"/>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the above definition, </a:t>
            </a:r>
            <a:r>
              <a:rPr lang="en-US" sz="2400" b="1" dirty="0">
                <a:latin typeface="Times New Roman" pitchFamily="18" charset="0"/>
                <a:cs typeface="Times New Roman" pitchFamily="18" charset="0"/>
              </a:rPr>
              <a:t>mathematical optimization problems</a:t>
            </a:r>
            <a:r>
              <a:rPr lang="en-US" sz="2400" dirty="0">
                <a:latin typeface="Times New Roman" pitchFamily="18" charset="0"/>
                <a:cs typeface="Times New Roman" pitchFamily="18" charset="0"/>
              </a:rPr>
              <a:t> imply that hill-climbing solves the problems where we need to maximize or minimize a given real function by choosing values from the given inputs.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Example-Travelling </a:t>
            </a:r>
            <a:r>
              <a:rPr lang="en-US" sz="2400" dirty="0">
                <a:latin typeface="Times New Roman" pitchFamily="18" charset="0"/>
                <a:cs typeface="Times New Roman" pitchFamily="18" charset="0"/>
              </a:rPr>
              <a:t>salesman problem where we need to minimize the distance traveled by the salesman.</a:t>
            </a:r>
          </a:p>
          <a:p>
            <a:pPr marL="0" indent="0" algn="just">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1819350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20689"/>
            <a:ext cx="10972800" cy="5505475"/>
          </a:xfrm>
        </p:spPr>
        <p:txBody>
          <a:bodyPr>
            <a:normAutofit/>
          </a:bodyPr>
          <a:lstStyle/>
          <a:p>
            <a:pPr algn="just" fontAlgn="base"/>
            <a:r>
              <a:rPr lang="en-US" sz="2400" dirty="0">
                <a:latin typeface="Times New Roman" pitchFamily="18" charset="0"/>
                <a:cs typeface="Times New Roman" pitchFamily="18" charset="0"/>
              </a:rPr>
              <a:t>‘Heuristic search’ means that this search algorithm may not find the optimal solution to the problem. However, it will give a good solution in a </a:t>
            </a:r>
            <a:r>
              <a:rPr lang="en-US" sz="2400" b="1" dirty="0">
                <a:latin typeface="Times New Roman" pitchFamily="18" charset="0"/>
                <a:cs typeface="Times New Roman" pitchFamily="18" charset="0"/>
              </a:rPr>
              <a:t>reasonable time.</a:t>
            </a:r>
            <a:endParaRPr lang="en-US" sz="2400" dirty="0">
              <a:latin typeface="Times New Roman" pitchFamily="18" charset="0"/>
              <a:cs typeface="Times New Roman" pitchFamily="18" charset="0"/>
            </a:endParaRPr>
          </a:p>
          <a:p>
            <a:pPr algn="just" fontAlgn="base"/>
            <a:r>
              <a:rPr lang="en-US" sz="2400" dirty="0">
                <a:latin typeface="Times New Roman" pitchFamily="18" charset="0"/>
                <a:cs typeface="Times New Roman" pitchFamily="18" charset="0"/>
              </a:rPr>
              <a:t>A </a:t>
            </a:r>
            <a:r>
              <a:rPr lang="en-US" sz="2400" b="1" dirty="0">
                <a:latin typeface="Times New Roman" pitchFamily="18" charset="0"/>
                <a:cs typeface="Times New Roman" pitchFamily="18" charset="0"/>
              </a:rPr>
              <a:t>heuristic function</a:t>
            </a:r>
            <a:r>
              <a:rPr lang="en-US" sz="2400" dirty="0">
                <a:latin typeface="Times New Roman" pitchFamily="18" charset="0"/>
                <a:cs typeface="Times New Roman" pitchFamily="18" charset="0"/>
              </a:rPr>
              <a:t> is a function that will rank all the possible alternatives at any branching step in the search algorithm based on the available information. </a:t>
            </a:r>
            <a:endParaRPr lang="en-US" sz="2400" dirty="0" smtClean="0">
              <a:latin typeface="Times New Roman" pitchFamily="18" charset="0"/>
              <a:cs typeface="Times New Roman" pitchFamily="18" charset="0"/>
            </a:endParaRPr>
          </a:p>
          <a:p>
            <a:pPr algn="just" fontAlgn="base"/>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helps the algorithm to select the best route out of possible routes.</a:t>
            </a:r>
          </a:p>
          <a:p>
            <a:pPr algn="just"/>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1234131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06090"/>
          </a:xfrm>
        </p:spPr>
        <p:txBody>
          <a:bodyPr>
            <a:normAutofit fontScale="90000"/>
          </a:bodyPr>
          <a:lstStyle/>
          <a:p>
            <a:r>
              <a:rPr lang="en-IN" dirty="0">
                <a:latin typeface="Times New Roman" pitchFamily="18" charset="0"/>
                <a:cs typeface="Times New Roman" pitchFamily="18" charset="0"/>
              </a:rPr>
              <a:t>Hill Climbing Algorithm </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609600" y="980728"/>
            <a:ext cx="10959008" cy="5544616"/>
          </a:xfrm>
        </p:spPr>
        <p:txBody>
          <a:bodyPr>
            <a:noAutofit/>
          </a:bodyPr>
          <a:lstStyle/>
          <a:p>
            <a:pPr algn="just"/>
            <a:r>
              <a:rPr lang="en-US" sz="2400" dirty="0">
                <a:latin typeface="Times New Roman" pitchFamily="18" charset="0"/>
                <a:cs typeface="Times New Roman" pitchFamily="18" charset="0"/>
              </a:rPr>
              <a:t>Hill climbing algorithm is a local search algorithm which continuously moves in the direction of increasing elevation/value to find the peak of the mountain or best solution to the problem.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Hill </a:t>
            </a:r>
            <a:r>
              <a:rPr lang="en-US" sz="2400" dirty="0">
                <a:latin typeface="Times New Roman" pitchFamily="18" charset="0"/>
                <a:cs typeface="Times New Roman" pitchFamily="18" charset="0"/>
              </a:rPr>
              <a:t>climbing algorithm is a technique which is used for optimizing the mathematical problems.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also called greedy local search as it only looks to its good immediate neighbor state and not beyond that.</a:t>
            </a:r>
          </a:p>
          <a:p>
            <a:pPr algn="just"/>
            <a:r>
              <a:rPr lang="en-US" sz="2400" dirty="0">
                <a:latin typeface="Times New Roman" pitchFamily="18" charset="0"/>
                <a:cs typeface="Times New Roman" pitchFamily="18" charset="0"/>
              </a:rPr>
              <a:t>A node of hill climbing algorithm has two components which are state and value.</a:t>
            </a:r>
          </a:p>
          <a:p>
            <a:pPr algn="just"/>
            <a:r>
              <a:rPr lang="en-US" sz="2400" dirty="0">
                <a:latin typeface="Times New Roman" pitchFamily="18" charset="0"/>
                <a:cs typeface="Times New Roman" pitchFamily="18" charset="0"/>
              </a:rPr>
              <a:t>Hill Climbing is mostly used when a good heuristic is available.</a:t>
            </a:r>
          </a:p>
          <a:p>
            <a:pPr algn="just"/>
            <a:r>
              <a:rPr lang="en-US" sz="2400" dirty="0">
                <a:latin typeface="Times New Roman" pitchFamily="18" charset="0"/>
                <a:cs typeface="Times New Roman" pitchFamily="18" charset="0"/>
              </a:rPr>
              <a:t>In this algorithm, we don't need to maintain and handle the search tree or graph as it only keeps a single current state</a:t>
            </a:r>
          </a:p>
          <a:p>
            <a:pPr algn="just"/>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0753319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Features of Hill Climbing:</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609600" y="1124745"/>
            <a:ext cx="10972800" cy="5001419"/>
          </a:xfrm>
        </p:spPr>
        <p:txBody>
          <a:bodyPr>
            <a:normAutofit/>
          </a:bodyPr>
          <a:lstStyle/>
          <a:p>
            <a:pPr marL="0" indent="0" algn="just">
              <a:buNone/>
            </a:pPr>
            <a:r>
              <a:rPr lang="en-US" sz="2400" dirty="0">
                <a:latin typeface="Times New Roman" pitchFamily="18" charset="0"/>
                <a:cs typeface="Times New Roman" pitchFamily="18" charset="0"/>
              </a:rPr>
              <a:t>Following are some main features of Hill Climbing Algorithm:</a:t>
            </a:r>
          </a:p>
          <a:p>
            <a:pPr algn="just"/>
            <a:r>
              <a:rPr lang="en-US" sz="2400" b="1" dirty="0">
                <a:latin typeface="Times New Roman" pitchFamily="18" charset="0"/>
                <a:cs typeface="Times New Roman" pitchFamily="18" charset="0"/>
              </a:rPr>
              <a:t>Generate and Test variant:</a:t>
            </a:r>
            <a:r>
              <a:rPr lang="en-US" sz="2400" dirty="0">
                <a:latin typeface="Times New Roman" pitchFamily="18" charset="0"/>
                <a:cs typeface="Times New Roman" pitchFamily="18" charset="0"/>
              </a:rPr>
              <a:t> Hill Climbing is the variant of Generate and Test method. The Generate and Test method produce feedback which helps to decide which direction to move in the search space.</a:t>
            </a:r>
          </a:p>
          <a:p>
            <a:pPr algn="just"/>
            <a:r>
              <a:rPr lang="en-US" sz="2400" b="1" dirty="0">
                <a:latin typeface="Times New Roman" pitchFamily="18" charset="0"/>
                <a:cs typeface="Times New Roman" pitchFamily="18" charset="0"/>
              </a:rPr>
              <a:t>Greedy approach:</a:t>
            </a:r>
            <a:r>
              <a:rPr lang="en-US" sz="2400" dirty="0">
                <a:latin typeface="Times New Roman" pitchFamily="18" charset="0"/>
                <a:cs typeface="Times New Roman" pitchFamily="18" charset="0"/>
              </a:rPr>
              <a:t> Hill-climbing algorithm search moves in the direction which optimizes the cost.</a:t>
            </a:r>
          </a:p>
          <a:p>
            <a:pPr algn="just"/>
            <a:r>
              <a:rPr lang="en-US" sz="2400" b="1" dirty="0">
                <a:latin typeface="Times New Roman" pitchFamily="18" charset="0"/>
                <a:cs typeface="Times New Roman" pitchFamily="18" charset="0"/>
              </a:rPr>
              <a:t>No backtracking:</a:t>
            </a:r>
            <a:r>
              <a:rPr lang="en-US" sz="2400" dirty="0">
                <a:latin typeface="Times New Roman" pitchFamily="18" charset="0"/>
                <a:cs typeface="Times New Roman" pitchFamily="18" charset="0"/>
              </a:rPr>
              <a:t> It does not backtrack the search space, as it does not remember the previous states.</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3554608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78098"/>
          </a:xfrm>
        </p:spPr>
        <p:txBody>
          <a:bodyPr>
            <a:normAutofit fontScale="90000"/>
          </a:bodyPr>
          <a:lstStyle/>
          <a:p>
            <a:r>
              <a:rPr lang="en-US" dirty="0">
                <a:latin typeface="Times New Roman" pitchFamily="18" charset="0"/>
                <a:cs typeface="Times New Roman" pitchFamily="18" charset="0"/>
              </a:rPr>
              <a:t>State-space Diagram for Hill Climbing:</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609600" y="836712"/>
            <a:ext cx="10972800" cy="5289451"/>
          </a:xfrm>
        </p:spPr>
        <p:txBody>
          <a:bodyPr>
            <a:normAutofit/>
          </a:bodyPr>
          <a:lstStyle/>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state-space landscape is a graphical representation of the hill-climbing </a:t>
            </a:r>
            <a:r>
              <a:rPr lang="en-US" sz="2400" dirty="0" smtClean="0">
                <a:latin typeface="Times New Roman" pitchFamily="18" charset="0"/>
                <a:cs typeface="Times New Roman" pitchFamily="18" charset="0"/>
              </a:rPr>
              <a:t>algorithm.</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On Y-axis we have taken the function which can be an objective function or cost function, and state-space on the x-axis.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the function on Y-axis is cost then, the goal of search is to find the global minimum and local minimum</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If the function of Y-axis is Objective function, then the goal of the search is to find the global maximum and local maximum.</a:t>
            </a:r>
          </a:p>
          <a:p>
            <a:pPr marL="0" indent="0">
              <a:buNone/>
            </a:pPr>
            <a:r>
              <a:rPr lang="en-US" dirty="0"/>
              <a:t/>
            </a:r>
            <a:br>
              <a:rPr lang="en-US" dirty="0"/>
            </a:br>
            <a:endParaRPr lang="en-IN" dirty="0"/>
          </a:p>
        </p:txBody>
      </p:sp>
    </p:spTree>
    <p:extLst>
      <p:ext uri="{BB962C8B-B14F-4D97-AF65-F5344CB8AC3E}">
        <p14:creationId xmlns:p14="http://schemas.microsoft.com/office/powerpoint/2010/main" val="40700972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7436" y="260648"/>
            <a:ext cx="6655729" cy="3162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23392" y="3429001"/>
            <a:ext cx="11041227" cy="2831544"/>
          </a:xfrm>
          <a:prstGeom prst="rect">
            <a:avLst/>
          </a:prstGeom>
        </p:spPr>
        <p:txBody>
          <a:bodyPr wrap="square">
            <a:spAutoFit/>
          </a:bodyPr>
          <a:lstStyle/>
          <a:p>
            <a:pPr marL="342900" indent="-342900" algn="just">
              <a:buFont typeface="Arial" pitchFamily="34" charset="0"/>
              <a:buChar char="•"/>
            </a:pPr>
            <a:r>
              <a:rPr lang="en-US" sz="2000" b="1" dirty="0">
                <a:latin typeface="Times New Roman" pitchFamily="18" charset="0"/>
                <a:cs typeface="Times New Roman" pitchFamily="18" charset="0"/>
              </a:rPr>
              <a:t>Local Maximum:</a:t>
            </a:r>
            <a:r>
              <a:rPr lang="en-US" sz="2000" dirty="0">
                <a:latin typeface="Times New Roman" pitchFamily="18" charset="0"/>
                <a:cs typeface="Times New Roman" pitchFamily="18" charset="0"/>
              </a:rPr>
              <a:t> Local maximum is a state which is better than its neighbor states, but there is also another state which is higher than it</a:t>
            </a:r>
            <a:r>
              <a:rPr lang="en-US" sz="2000" dirty="0" smtClean="0">
                <a:latin typeface="Times New Roman" pitchFamily="18" charset="0"/>
                <a:cs typeface="Times New Roman" pitchFamily="18" charset="0"/>
              </a:rPr>
              <a:t>.</a:t>
            </a:r>
          </a:p>
          <a:p>
            <a:pPr marL="342900" indent="-342900" algn="just">
              <a:buFont typeface="Arial" pitchFamily="34" charset="0"/>
              <a:buChar char="•"/>
            </a:pPr>
            <a:r>
              <a:rPr lang="en-US" sz="2000" b="1" dirty="0">
                <a:latin typeface="Times New Roman" pitchFamily="18" charset="0"/>
                <a:cs typeface="Times New Roman" pitchFamily="18" charset="0"/>
              </a:rPr>
              <a:t>Global Maximum:</a:t>
            </a:r>
            <a:r>
              <a:rPr lang="en-US" sz="2000" dirty="0">
                <a:latin typeface="Times New Roman" pitchFamily="18" charset="0"/>
                <a:cs typeface="Times New Roman" pitchFamily="18" charset="0"/>
              </a:rPr>
              <a:t> Global maximum is the best possible state of state space landscape. It has the highest value of objective function.</a:t>
            </a:r>
          </a:p>
          <a:p>
            <a:pPr marL="342900" indent="-342900" algn="just">
              <a:buFont typeface="Arial" pitchFamily="34" charset="0"/>
              <a:buChar char="•"/>
            </a:pPr>
            <a:r>
              <a:rPr lang="en-US" sz="2000" b="1" dirty="0">
                <a:latin typeface="Times New Roman" pitchFamily="18" charset="0"/>
                <a:cs typeface="Times New Roman" pitchFamily="18" charset="0"/>
              </a:rPr>
              <a:t>Current state:</a:t>
            </a:r>
            <a:r>
              <a:rPr lang="en-US" sz="2000" dirty="0">
                <a:latin typeface="Times New Roman" pitchFamily="18" charset="0"/>
                <a:cs typeface="Times New Roman" pitchFamily="18" charset="0"/>
              </a:rPr>
              <a:t> It is a state in a landscape diagram where an agent is currently present.</a:t>
            </a:r>
          </a:p>
          <a:p>
            <a:pPr marL="342900" indent="-342900" algn="just">
              <a:buFont typeface="Arial" pitchFamily="34" charset="0"/>
              <a:buChar char="•"/>
            </a:pPr>
            <a:r>
              <a:rPr lang="en-US" sz="2000" b="1" dirty="0">
                <a:latin typeface="Times New Roman" pitchFamily="18" charset="0"/>
                <a:cs typeface="Times New Roman" pitchFamily="18" charset="0"/>
              </a:rPr>
              <a:t>Flat local maximum:</a:t>
            </a:r>
            <a:r>
              <a:rPr lang="en-US" sz="2000" dirty="0">
                <a:latin typeface="Times New Roman" pitchFamily="18" charset="0"/>
                <a:cs typeface="Times New Roman" pitchFamily="18" charset="0"/>
              </a:rPr>
              <a:t> It is a flat space in the landscape where all the neighbor states of current states have the same value.</a:t>
            </a:r>
          </a:p>
          <a:p>
            <a:pPr marL="342900" indent="-342900" algn="just">
              <a:buFont typeface="Arial" pitchFamily="34" charset="0"/>
              <a:buChar char="•"/>
            </a:pPr>
            <a:r>
              <a:rPr lang="en-US" sz="2000" b="1" dirty="0">
                <a:latin typeface="Times New Roman" pitchFamily="18" charset="0"/>
                <a:cs typeface="Times New Roman" pitchFamily="18" charset="0"/>
              </a:rPr>
              <a:t>Shoulder:</a:t>
            </a:r>
            <a:r>
              <a:rPr lang="en-US" sz="2000" dirty="0">
                <a:latin typeface="Times New Roman" pitchFamily="18" charset="0"/>
                <a:cs typeface="Times New Roman" pitchFamily="18" charset="0"/>
              </a:rPr>
              <a:t> It is a plateau region which has an uphill edge.</a:t>
            </a:r>
          </a:p>
          <a:p>
            <a:endParaRPr lang="en-IN" dirty="0"/>
          </a:p>
        </p:txBody>
      </p:sp>
    </p:spTree>
    <p:extLst>
      <p:ext uri="{BB962C8B-B14F-4D97-AF65-F5344CB8AC3E}">
        <p14:creationId xmlns:p14="http://schemas.microsoft.com/office/powerpoint/2010/main" val="17325982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06090"/>
          </a:xfrm>
        </p:spPr>
        <p:txBody>
          <a:bodyPr>
            <a:normAutofit fontScale="90000"/>
          </a:bodyPr>
          <a:lstStyle/>
          <a:p>
            <a:r>
              <a:rPr lang="en-US" dirty="0">
                <a:latin typeface="Times New Roman" pitchFamily="18" charset="0"/>
                <a:cs typeface="Times New Roman" pitchFamily="18" charset="0"/>
              </a:rPr>
              <a:t>Types of Hill Climbing Algorithm:</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609600" y="764705"/>
            <a:ext cx="10972800" cy="5361459"/>
          </a:xfrm>
        </p:spPr>
        <p:txBody>
          <a:bodyPr>
            <a:normAutofit/>
          </a:bodyPr>
          <a:lstStyle/>
          <a:p>
            <a:r>
              <a:rPr lang="en-US" sz="2400" dirty="0" smtClean="0">
                <a:latin typeface="Times New Roman" pitchFamily="18" charset="0"/>
                <a:cs typeface="Times New Roman" pitchFamily="18" charset="0"/>
              </a:rPr>
              <a:t>Simple </a:t>
            </a:r>
            <a:r>
              <a:rPr lang="en-US" sz="2400" dirty="0">
                <a:latin typeface="Times New Roman" pitchFamily="18" charset="0"/>
                <a:cs typeface="Times New Roman" pitchFamily="18" charset="0"/>
              </a:rPr>
              <a:t>hill Climbing:</a:t>
            </a:r>
          </a:p>
          <a:p>
            <a:r>
              <a:rPr lang="en-US" sz="2400" dirty="0">
                <a:latin typeface="Times New Roman" pitchFamily="18" charset="0"/>
                <a:cs typeface="Times New Roman" pitchFamily="18" charset="0"/>
              </a:rPr>
              <a:t>Steepest-Ascent hill-climbing:</a:t>
            </a:r>
          </a:p>
          <a:p>
            <a:r>
              <a:rPr lang="en-US" sz="2400" dirty="0">
                <a:latin typeface="Times New Roman" pitchFamily="18" charset="0"/>
                <a:cs typeface="Times New Roman" pitchFamily="18" charset="0"/>
              </a:rPr>
              <a:t>Stochastic hill Climbing:</a:t>
            </a:r>
          </a:p>
          <a:p>
            <a:pPr marL="0" indent="0" algn="just">
              <a:buNone/>
            </a:pPr>
            <a:r>
              <a:rPr lang="en-US" sz="2400" dirty="0">
                <a:latin typeface="Times New Roman" pitchFamily="18" charset="0"/>
                <a:cs typeface="Times New Roman" pitchFamily="18" charset="0"/>
              </a:rPr>
              <a:t>1. Simple Hill Climbing:</a:t>
            </a:r>
          </a:p>
          <a:p>
            <a:pPr algn="just"/>
            <a:r>
              <a:rPr lang="en-US" sz="2400" dirty="0">
                <a:latin typeface="Times New Roman" pitchFamily="18" charset="0"/>
                <a:cs typeface="Times New Roman" pitchFamily="18" charset="0"/>
              </a:rPr>
              <a:t>Simple hill climbing is the simplest way to implement a hill climbing algorithm.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only evaluates the neighbor node state at a time and selects the first one which optimizes current cost and set it as a current state</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It only checks it's one successor state, and if it finds better than the current state, then move else be in the same state. This algorithm has the following features:</a:t>
            </a:r>
          </a:p>
          <a:p>
            <a:pPr algn="just"/>
            <a:r>
              <a:rPr lang="en-US" sz="2400" dirty="0">
                <a:latin typeface="Times New Roman" pitchFamily="18" charset="0"/>
                <a:cs typeface="Times New Roman" pitchFamily="18" charset="0"/>
              </a:rPr>
              <a:t>Less time consuming</a:t>
            </a:r>
          </a:p>
          <a:p>
            <a:pPr algn="just"/>
            <a:r>
              <a:rPr lang="en-US" sz="2400" dirty="0">
                <a:latin typeface="Times New Roman" pitchFamily="18" charset="0"/>
                <a:cs typeface="Times New Roman" pitchFamily="18" charset="0"/>
              </a:rPr>
              <a:t>Less optimal solution and the solution is not guaranteed</a:t>
            </a:r>
          </a:p>
          <a:p>
            <a:endParaRPr lang="en-IN" dirty="0"/>
          </a:p>
        </p:txBody>
      </p:sp>
    </p:spTree>
    <p:extLst>
      <p:ext uri="{BB962C8B-B14F-4D97-AF65-F5344CB8AC3E}">
        <p14:creationId xmlns:p14="http://schemas.microsoft.com/office/powerpoint/2010/main" val="28913818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8641"/>
            <a:ext cx="10972800" cy="5937523"/>
          </a:xfrm>
        </p:spPr>
        <p:txBody>
          <a:bodyPr>
            <a:normAutofit/>
          </a:bodyPr>
          <a:lstStyle/>
          <a:p>
            <a:pPr algn="just"/>
            <a:r>
              <a:rPr lang="en-US" sz="2400" dirty="0">
                <a:latin typeface="Times New Roman" pitchFamily="18" charset="0"/>
                <a:cs typeface="Times New Roman" pitchFamily="18" charset="0"/>
              </a:rPr>
              <a:t>Algorithm for Simple Hill Climbing:</a:t>
            </a:r>
          </a:p>
          <a:p>
            <a:pPr marL="0" indent="0" algn="just">
              <a:buNone/>
            </a:pPr>
            <a:r>
              <a:rPr lang="en-US" sz="2400" b="1" dirty="0">
                <a:latin typeface="Times New Roman" pitchFamily="18" charset="0"/>
                <a:cs typeface="Times New Roman" pitchFamily="18" charset="0"/>
              </a:rPr>
              <a:t>Step 1:</a:t>
            </a:r>
            <a:r>
              <a:rPr lang="en-US" sz="2400" dirty="0">
                <a:latin typeface="Times New Roman" pitchFamily="18" charset="0"/>
                <a:cs typeface="Times New Roman" pitchFamily="18" charset="0"/>
              </a:rPr>
              <a:t> Evaluate the initial state, if it is goal state then return success and Stop.</a:t>
            </a:r>
          </a:p>
          <a:p>
            <a:pPr marL="0" indent="0" algn="just">
              <a:buNone/>
            </a:pPr>
            <a:r>
              <a:rPr lang="en-US" sz="2400" b="1" dirty="0">
                <a:latin typeface="Times New Roman" pitchFamily="18" charset="0"/>
                <a:cs typeface="Times New Roman" pitchFamily="18" charset="0"/>
              </a:rPr>
              <a:t>Step 2:</a:t>
            </a:r>
            <a:r>
              <a:rPr lang="en-US" sz="2400" dirty="0">
                <a:latin typeface="Times New Roman" pitchFamily="18" charset="0"/>
                <a:cs typeface="Times New Roman" pitchFamily="18" charset="0"/>
              </a:rPr>
              <a:t> Loop Until a solution is found or there is no new operator left to apply.</a:t>
            </a:r>
          </a:p>
          <a:p>
            <a:pPr marL="0" indent="0" algn="just">
              <a:buNone/>
            </a:pPr>
            <a:r>
              <a:rPr lang="en-US" sz="2400" b="1" dirty="0">
                <a:latin typeface="Times New Roman" pitchFamily="18" charset="0"/>
                <a:cs typeface="Times New Roman" pitchFamily="18" charset="0"/>
              </a:rPr>
              <a:t>Step 3:</a:t>
            </a:r>
            <a:r>
              <a:rPr lang="en-US" sz="2400" dirty="0">
                <a:latin typeface="Times New Roman" pitchFamily="18" charset="0"/>
                <a:cs typeface="Times New Roman" pitchFamily="18" charset="0"/>
              </a:rPr>
              <a:t> Select and apply an operator to the current state.</a:t>
            </a:r>
          </a:p>
          <a:p>
            <a:pPr marL="0" indent="0" algn="just">
              <a:buNone/>
            </a:pPr>
            <a:r>
              <a:rPr lang="en-US" sz="2400" b="1" dirty="0">
                <a:latin typeface="Times New Roman" pitchFamily="18" charset="0"/>
                <a:cs typeface="Times New Roman" pitchFamily="18" charset="0"/>
              </a:rPr>
              <a:t>Step 4:</a:t>
            </a:r>
            <a:r>
              <a:rPr lang="en-US" sz="2400" dirty="0">
                <a:latin typeface="Times New Roman" pitchFamily="18" charset="0"/>
                <a:cs typeface="Times New Roman" pitchFamily="18" charset="0"/>
              </a:rPr>
              <a:t> Check new state:</a:t>
            </a:r>
          </a:p>
          <a:p>
            <a:pPr marL="457200" lvl="1" indent="0" algn="just">
              <a:buNone/>
            </a:pPr>
            <a:r>
              <a:rPr lang="en-US" sz="2400" dirty="0">
                <a:latin typeface="Times New Roman" pitchFamily="18" charset="0"/>
                <a:cs typeface="Times New Roman" pitchFamily="18" charset="0"/>
              </a:rPr>
              <a:t>If it is goal state, then return success and quit.</a:t>
            </a:r>
          </a:p>
          <a:p>
            <a:pPr marL="457200" lvl="1" indent="0" algn="just">
              <a:buNone/>
            </a:pPr>
            <a:r>
              <a:rPr lang="en-US" sz="2400" dirty="0">
                <a:latin typeface="Times New Roman" pitchFamily="18" charset="0"/>
                <a:cs typeface="Times New Roman" pitchFamily="18" charset="0"/>
              </a:rPr>
              <a:t>Else if it is better than the current state then assign new state as a current state.</a:t>
            </a:r>
          </a:p>
          <a:p>
            <a:pPr marL="457200" lvl="1" indent="0" algn="just">
              <a:buNone/>
            </a:pPr>
            <a:r>
              <a:rPr lang="en-US" sz="2400" dirty="0">
                <a:latin typeface="Times New Roman" pitchFamily="18" charset="0"/>
                <a:cs typeface="Times New Roman" pitchFamily="18" charset="0"/>
              </a:rPr>
              <a:t>Else if not better than the current state, then return to step2.</a:t>
            </a:r>
          </a:p>
          <a:p>
            <a:pPr marL="0" indent="0" algn="just">
              <a:buNone/>
            </a:pPr>
            <a:r>
              <a:rPr lang="en-US" sz="2400" b="1" dirty="0">
                <a:latin typeface="Times New Roman" pitchFamily="18" charset="0"/>
                <a:cs typeface="Times New Roman" pitchFamily="18" charset="0"/>
              </a:rPr>
              <a:t>Step 5:</a:t>
            </a:r>
            <a:r>
              <a:rPr lang="en-US" sz="2400" dirty="0">
                <a:latin typeface="Times New Roman" pitchFamily="18" charset="0"/>
                <a:cs typeface="Times New Roman" pitchFamily="18" charset="0"/>
              </a:rPr>
              <a:t> Exit.</a:t>
            </a:r>
          </a:p>
          <a:p>
            <a:pPr algn="just"/>
            <a:endParaRPr lang="en-IN" dirty="0"/>
          </a:p>
        </p:txBody>
      </p:sp>
    </p:spTree>
    <p:extLst>
      <p:ext uri="{BB962C8B-B14F-4D97-AF65-F5344CB8AC3E}">
        <p14:creationId xmlns:p14="http://schemas.microsoft.com/office/powerpoint/2010/main" val="25956849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04665"/>
            <a:ext cx="10972800" cy="5721499"/>
          </a:xfrm>
        </p:spPr>
        <p:txBody>
          <a:bodyPr>
            <a:normAutofit lnSpcReduction="10000"/>
          </a:bodyPr>
          <a:lstStyle/>
          <a:p>
            <a:pPr marL="0" indent="0" algn="just">
              <a:buNone/>
            </a:pPr>
            <a:r>
              <a:rPr lang="en-US" sz="2800" dirty="0" smtClean="0">
                <a:latin typeface="Times New Roman" pitchFamily="18" charset="0"/>
                <a:cs typeface="Times New Roman" pitchFamily="18" charset="0"/>
              </a:rPr>
              <a:t>2. Steepest-Ascent </a:t>
            </a:r>
            <a:r>
              <a:rPr lang="en-US" sz="2800" dirty="0">
                <a:latin typeface="Times New Roman" pitchFamily="18" charset="0"/>
                <a:cs typeface="Times New Roman" pitchFamily="18" charset="0"/>
              </a:rPr>
              <a:t>hill climbing:</a:t>
            </a:r>
          </a:p>
          <a:p>
            <a:pPr algn="just"/>
            <a:r>
              <a:rPr lang="en-US" sz="2800" dirty="0">
                <a:latin typeface="Times New Roman" pitchFamily="18" charset="0"/>
                <a:cs typeface="Times New Roman" pitchFamily="18" charset="0"/>
              </a:rPr>
              <a:t>The steepest-Ascent algorithm is a variation of simple hill climbing algorithm.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This </a:t>
            </a:r>
            <a:r>
              <a:rPr lang="en-US" sz="2800" dirty="0">
                <a:latin typeface="Times New Roman" pitchFamily="18" charset="0"/>
                <a:cs typeface="Times New Roman" pitchFamily="18" charset="0"/>
              </a:rPr>
              <a:t>algorithm examines all the neighboring nodes of the current state and selects one neighbor node which is closest to the goal state.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This </a:t>
            </a:r>
            <a:r>
              <a:rPr lang="en-US" sz="2800" dirty="0">
                <a:latin typeface="Times New Roman" pitchFamily="18" charset="0"/>
                <a:cs typeface="Times New Roman" pitchFamily="18" charset="0"/>
              </a:rPr>
              <a:t>algorithm consumes more time as it searches for multiple neighbors</a:t>
            </a:r>
          </a:p>
          <a:p>
            <a:pPr marL="0" indent="0" algn="just">
              <a:buNone/>
            </a:pP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Algorithm </a:t>
            </a:r>
            <a:r>
              <a:rPr lang="en-US" sz="2800" dirty="0">
                <a:latin typeface="Times New Roman" pitchFamily="18" charset="0"/>
                <a:cs typeface="Times New Roman" pitchFamily="18" charset="0"/>
              </a:rPr>
              <a:t>for Steepest-Ascent hill climbing:</a:t>
            </a:r>
          </a:p>
          <a:p>
            <a:pPr algn="just"/>
            <a:r>
              <a:rPr lang="en-US" sz="2800" b="1" dirty="0">
                <a:latin typeface="Times New Roman" pitchFamily="18" charset="0"/>
                <a:cs typeface="Times New Roman" pitchFamily="18" charset="0"/>
              </a:rPr>
              <a:t>Step 1:</a:t>
            </a:r>
            <a:r>
              <a:rPr lang="en-US" sz="2800" dirty="0">
                <a:latin typeface="Times New Roman" pitchFamily="18" charset="0"/>
                <a:cs typeface="Times New Roman" pitchFamily="18" charset="0"/>
              </a:rPr>
              <a:t> Evaluate the initial state, if it is goal state then return success and stop, else make current state as initial state.</a:t>
            </a:r>
          </a:p>
          <a:p>
            <a:pPr algn="just"/>
            <a:r>
              <a:rPr lang="en-US" sz="2800" b="1" dirty="0">
                <a:latin typeface="Times New Roman" pitchFamily="18" charset="0"/>
                <a:cs typeface="Times New Roman" pitchFamily="18" charset="0"/>
              </a:rPr>
              <a:t>Step 2:</a:t>
            </a:r>
            <a:r>
              <a:rPr lang="en-US" sz="2800" dirty="0">
                <a:latin typeface="Times New Roman" pitchFamily="18" charset="0"/>
                <a:cs typeface="Times New Roman" pitchFamily="18" charset="0"/>
              </a:rPr>
              <a:t> Loop until a solution is found or the current state does not change.</a:t>
            </a:r>
          </a:p>
          <a:p>
            <a:endParaRPr lang="en-IN" dirty="0"/>
          </a:p>
        </p:txBody>
      </p:sp>
    </p:spTree>
    <p:extLst>
      <p:ext uri="{BB962C8B-B14F-4D97-AF65-F5344CB8AC3E}">
        <p14:creationId xmlns:p14="http://schemas.microsoft.com/office/powerpoint/2010/main" val="31261039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76673"/>
            <a:ext cx="10972800" cy="5649491"/>
          </a:xfrm>
        </p:spPr>
        <p:txBody>
          <a:bodyPr>
            <a:noAutofit/>
          </a:bodyPr>
          <a:lstStyle/>
          <a:p>
            <a:pPr lvl="1" algn="just"/>
            <a:r>
              <a:rPr lang="en-US" sz="2400" dirty="0">
                <a:latin typeface="Times New Roman" pitchFamily="18" charset="0"/>
                <a:cs typeface="Times New Roman" pitchFamily="18" charset="0"/>
              </a:rPr>
              <a:t>Let SUCC be a state such that any successor of the current state will be better than it.</a:t>
            </a:r>
          </a:p>
          <a:p>
            <a:pPr lvl="1" algn="just"/>
            <a:r>
              <a:rPr lang="en-US" sz="2400" dirty="0">
                <a:latin typeface="Times New Roman" pitchFamily="18" charset="0"/>
                <a:cs typeface="Times New Roman" pitchFamily="18" charset="0"/>
              </a:rPr>
              <a:t>For each operator that applies to the current state:</a:t>
            </a:r>
          </a:p>
          <a:p>
            <a:pPr lvl="2" algn="just"/>
            <a:r>
              <a:rPr lang="en-US" dirty="0">
                <a:latin typeface="Times New Roman" pitchFamily="18" charset="0"/>
                <a:cs typeface="Times New Roman" pitchFamily="18" charset="0"/>
              </a:rPr>
              <a:t>Apply the new operator and generate a new state.</a:t>
            </a:r>
          </a:p>
          <a:p>
            <a:pPr lvl="2" algn="just"/>
            <a:r>
              <a:rPr lang="en-US" dirty="0">
                <a:latin typeface="Times New Roman" pitchFamily="18" charset="0"/>
                <a:cs typeface="Times New Roman" pitchFamily="18" charset="0"/>
              </a:rPr>
              <a:t>Evaluate the new state.</a:t>
            </a:r>
          </a:p>
          <a:p>
            <a:pPr lvl="2" algn="just"/>
            <a:r>
              <a:rPr lang="en-US" dirty="0">
                <a:latin typeface="Times New Roman" pitchFamily="18" charset="0"/>
                <a:cs typeface="Times New Roman" pitchFamily="18" charset="0"/>
              </a:rPr>
              <a:t>If it is goal state, then return it and quit, else compare it to the SUCC.</a:t>
            </a:r>
          </a:p>
          <a:p>
            <a:pPr lvl="2" algn="just"/>
            <a:r>
              <a:rPr lang="en-US" dirty="0">
                <a:latin typeface="Times New Roman" pitchFamily="18" charset="0"/>
                <a:cs typeface="Times New Roman" pitchFamily="18" charset="0"/>
              </a:rPr>
              <a:t>If it is better than SUCC, then set new state as SUCC.</a:t>
            </a:r>
          </a:p>
          <a:p>
            <a:pPr lvl="2" algn="just"/>
            <a:r>
              <a:rPr lang="en-US" dirty="0">
                <a:latin typeface="Times New Roman" pitchFamily="18" charset="0"/>
                <a:cs typeface="Times New Roman" pitchFamily="18" charset="0"/>
              </a:rPr>
              <a:t>If the SUCC is better than the current state, then set current state to SUCC.</a:t>
            </a:r>
          </a:p>
          <a:p>
            <a:pPr algn="just"/>
            <a:r>
              <a:rPr lang="en-US" sz="2400" b="1" dirty="0">
                <a:latin typeface="Times New Roman" pitchFamily="18" charset="0"/>
                <a:cs typeface="Times New Roman" pitchFamily="18" charset="0"/>
              </a:rPr>
              <a:t>Step 5:</a:t>
            </a:r>
            <a:r>
              <a:rPr lang="en-US" sz="2400" dirty="0">
                <a:latin typeface="Times New Roman" pitchFamily="18" charset="0"/>
                <a:cs typeface="Times New Roman" pitchFamily="18" charset="0"/>
              </a:rPr>
              <a:t> Exit.</a:t>
            </a:r>
          </a:p>
          <a:p>
            <a:pPr algn="just"/>
            <a:endParaRPr lang="en-IN" sz="2400" dirty="0"/>
          </a:p>
        </p:txBody>
      </p:sp>
    </p:spTree>
    <p:extLst>
      <p:ext uri="{BB962C8B-B14F-4D97-AF65-F5344CB8AC3E}">
        <p14:creationId xmlns:p14="http://schemas.microsoft.com/office/powerpoint/2010/main" val="2262351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3" name="Content Placeholder 2"/>
          <p:cNvSpPr>
            <a:spLocks noGrp="1"/>
          </p:cNvSpPr>
          <p:nvPr>
            <p:ph idx="1"/>
          </p:nvPr>
        </p:nvSpPr>
        <p:spPr>
          <a:xfrm>
            <a:off x="1103312" y="1026695"/>
            <a:ext cx="8946541" cy="5582651"/>
          </a:xfrm>
        </p:spPr>
        <p:txBody>
          <a:bodyPr>
            <a:noAutofit/>
          </a:bodyPr>
          <a:lstStyle/>
          <a:p>
            <a:pPr lvl="0" algn="just"/>
            <a:r>
              <a:rPr lang="en-IN" b="1" dirty="0"/>
              <a:t>Deep Learning:</a:t>
            </a:r>
            <a:r>
              <a:rPr lang="en-IN" dirty="0"/>
              <a:t> This is a subfield of machine learning inspired by the structure and function of the human brain. It utilizes artificial neural networks with multiple layers to process complex data like images, text, and speech. Deep learning is a powerful technique for tasks like image recognition, natural language processing, and machine translation.</a:t>
            </a:r>
            <a:endParaRPr lang="en-IN" sz="1800" dirty="0"/>
          </a:p>
          <a:p>
            <a:pPr lvl="0" algn="just"/>
            <a:r>
              <a:rPr lang="en-IN" b="1" dirty="0"/>
              <a:t>Natural Language Processing (NLP):</a:t>
            </a:r>
            <a:r>
              <a:rPr lang="en-IN" dirty="0"/>
              <a:t> This technique equips machines with the ability to understand and process human language. It involves tasks like sentiment analysis (identifying emotions in text), machine translation (converting text from one language to another), and </a:t>
            </a:r>
            <a:r>
              <a:rPr lang="en-IN" dirty="0" err="1"/>
              <a:t>chatbots</a:t>
            </a:r>
            <a:r>
              <a:rPr lang="en-IN" dirty="0"/>
              <a:t> (conversational AI agents).</a:t>
            </a:r>
            <a:endParaRPr lang="en-IN" sz="1800" dirty="0"/>
          </a:p>
          <a:p>
            <a:pPr lvl="0" algn="just"/>
            <a:r>
              <a:rPr lang="en-IN" b="1" dirty="0"/>
              <a:t>Computer Vision:</a:t>
            </a:r>
            <a:r>
              <a:rPr lang="en-IN" dirty="0"/>
              <a:t> This technique allows computers to interpret and understand visual information from the world. It involves tasks like object detection (identifying objects in images), image recognition (classifying images), and facial recognition (identifying people from their faces).</a:t>
            </a:r>
            <a:endParaRPr lang="en-IN" sz="1800" dirty="0"/>
          </a:p>
          <a:p>
            <a:pPr marL="0" indent="0" algn="just" eaLnBrk="0" hangingPunct="0">
              <a:buNone/>
            </a:pPr>
            <a:endParaRPr lang="en-IN" dirty="0" smtClean="0"/>
          </a:p>
          <a:p>
            <a:pPr algn="just" eaLnBrk="0" hangingPunct="0"/>
            <a:endParaRPr lang="en-IN"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16603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04665"/>
            <a:ext cx="10972800" cy="5721499"/>
          </a:xfrm>
        </p:spPr>
        <p:txBody>
          <a:bodyPr>
            <a:normAutofit/>
          </a:bodyPr>
          <a:lstStyle/>
          <a:p>
            <a:pPr marL="0" indent="0" algn="just">
              <a:buNone/>
            </a:pPr>
            <a:r>
              <a:rPr lang="en-US" sz="2400" dirty="0">
                <a:latin typeface="Times New Roman" pitchFamily="18" charset="0"/>
                <a:cs typeface="Times New Roman" pitchFamily="18" charset="0"/>
              </a:rPr>
              <a:t>3. Stochastic hill climbing:</a:t>
            </a:r>
          </a:p>
          <a:p>
            <a:pPr algn="just"/>
            <a:r>
              <a:rPr lang="en-US" sz="2400" dirty="0">
                <a:latin typeface="Times New Roman" pitchFamily="18" charset="0"/>
                <a:cs typeface="Times New Roman" pitchFamily="18" charset="0"/>
              </a:rPr>
              <a:t>Stochastic hill climbing does not examine for all its neighbor before moving. Rather, this search algorithm selects one neighbor node at random and decides whether to choose it as a current state or examine another state</a:t>
            </a:r>
            <a:r>
              <a:rPr lang="en-US" sz="2400" dirty="0" smtClean="0">
                <a:latin typeface="Times New Roman" pitchFamily="18" charset="0"/>
                <a:cs typeface="Times New Roman" pitchFamily="18" charset="0"/>
              </a:rPr>
              <a:t>.</a:t>
            </a:r>
          </a:p>
          <a:p>
            <a:pPr marL="0" indent="0" algn="just">
              <a:buNone/>
            </a:pPr>
            <a:r>
              <a:rPr lang="en-US" sz="2400" b="1" dirty="0">
                <a:latin typeface="Times New Roman" pitchFamily="18" charset="0"/>
                <a:cs typeface="Times New Roman" pitchFamily="18" charset="0"/>
              </a:rPr>
              <a:t>Problems in Hill Climbing Algorithm:</a:t>
            </a:r>
          </a:p>
          <a:p>
            <a:pPr algn="just"/>
            <a:r>
              <a:rPr lang="en-US" sz="2400" b="1" dirty="0" smtClean="0">
                <a:latin typeface="Times New Roman" pitchFamily="18" charset="0"/>
                <a:cs typeface="Times New Roman" pitchFamily="18" charset="0"/>
              </a:rPr>
              <a:t>Local </a:t>
            </a:r>
            <a:r>
              <a:rPr lang="en-US" sz="2400" b="1" dirty="0">
                <a:latin typeface="Times New Roman" pitchFamily="18" charset="0"/>
                <a:cs typeface="Times New Roman" pitchFamily="18" charset="0"/>
              </a:rPr>
              <a:t>Maximum:</a:t>
            </a:r>
            <a:r>
              <a:rPr lang="en-US" sz="2400" dirty="0">
                <a:latin typeface="Times New Roman" pitchFamily="18" charset="0"/>
                <a:cs typeface="Times New Roman" pitchFamily="18" charset="0"/>
              </a:rPr>
              <a:t> A local maximum is a peak state in the landscape which is better than each of its neighboring states, but there is another state also present which is higher than the local maximum</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endParaRPr lang="en-US" sz="2400" b="1" dirty="0" smtClean="0">
              <a:latin typeface="Times New Roman" pitchFamily="18" charset="0"/>
              <a:cs typeface="Times New Roman" pitchFamily="18" charset="0"/>
            </a:endParaRPr>
          </a:p>
          <a:p>
            <a:pPr algn="just"/>
            <a:endParaRPr lang="en-US" sz="2400" b="1" dirty="0">
              <a:latin typeface="Times New Roman" pitchFamily="18" charset="0"/>
              <a:cs typeface="Times New Roman" pitchFamily="18" charset="0"/>
            </a:endParaRP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1745" y="4581128"/>
            <a:ext cx="3173975" cy="1262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55580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92697"/>
            <a:ext cx="10972800" cy="5433467"/>
          </a:xfrm>
        </p:spPr>
        <p:txBody>
          <a:bodyPr>
            <a:normAutofit/>
          </a:bodyPr>
          <a:lstStyle/>
          <a:p>
            <a:pPr algn="just"/>
            <a:r>
              <a:rPr lang="en-US" sz="2400" b="1" dirty="0">
                <a:latin typeface="Times New Roman" pitchFamily="18" charset="0"/>
                <a:cs typeface="Times New Roman" pitchFamily="18" charset="0"/>
              </a:rPr>
              <a:t>Plateau:</a:t>
            </a:r>
            <a:r>
              <a:rPr lang="en-US" sz="2400" dirty="0">
                <a:latin typeface="Times New Roman" pitchFamily="18" charset="0"/>
                <a:cs typeface="Times New Roman" pitchFamily="18" charset="0"/>
              </a:rPr>
              <a:t> A plateau is the flat area of the search space in which all the neighbor states of the current state contains the same value. A hill-climbing search might be lost in the plateau area</a:t>
            </a:r>
            <a:r>
              <a:rPr lang="en-US" sz="2400" dirty="0"/>
              <a:t>.</a:t>
            </a:r>
          </a:p>
          <a:p>
            <a:pPr algn="just"/>
            <a:endParaRPr lang="en-US" sz="2400" b="1" dirty="0" smtClean="0">
              <a:latin typeface="Times New Roman" pitchFamily="18" charset="0"/>
              <a:cs typeface="Times New Roman" pitchFamily="18" charset="0"/>
            </a:endParaRPr>
          </a:p>
          <a:p>
            <a:pPr algn="just"/>
            <a:endParaRPr lang="en-US" sz="2400" b="1" dirty="0">
              <a:latin typeface="Times New Roman" pitchFamily="18" charset="0"/>
              <a:cs typeface="Times New Roman" pitchFamily="18" charset="0"/>
            </a:endParaRPr>
          </a:p>
          <a:p>
            <a:pPr marL="0" indent="0" algn="just">
              <a:buNone/>
            </a:pPr>
            <a:endParaRPr lang="en-US" sz="2400" b="1" dirty="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Ridges</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A ridge is a special form of the local maximum. It has an area which is higher than its surrounding areas, but itself has a slope, and cannot be reached in a single move.</a:t>
            </a:r>
            <a:endParaRPr lang="en-IN" sz="24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844825"/>
            <a:ext cx="4034153" cy="1414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4903061"/>
            <a:ext cx="3840427" cy="1508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8074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92697"/>
            <a:ext cx="10972800" cy="5433467"/>
          </a:xfrm>
        </p:spPr>
        <p:txBody>
          <a:bodyPr>
            <a:normAutofit/>
          </a:bodyPr>
          <a:lstStyle/>
          <a:p>
            <a:pPr algn="just"/>
            <a:endParaRPr lang="en-IN" sz="2400" dirty="0">
              <a:latin typeface="Times New Roman" pitchFamily="18" charset="0"/>
              <a:cs typeface="Times New Roman" pitchFamily="18" charset="0"/>
            </a:endParaRPr>
          </a:p>
        </p:txBody>
      </p:sp>
      <p:pic>
        <p:nvPicPr>
          <p:cNvPr id="6" name="Content Placeholder 4">
            <a:extLst>
              <a:ext uri="{FF2B5EF4-FFF2-40B4-BE49-F238E27FC236}">
                <a16:creationId xmlns:lc="http://schemas.openxmlformats.org/drawingml/2006/lockedCanvas" xmlns:a16="http://schemas.microsoft.com/office/drawing/2014/main" xmlns="" id="{78D70356-79D8-408F-B279-915C75564CF6}"/>
              </a:ext>
            </a:extLst>
          </p:cNvPr>
          <p:cNvPicPr>
            <a:picLocks noGrp="1" noChangeAspect="1"/>
          </p:cNvPicPr>
          <p:nvPr/>
        </p:nvPicPr>
        <p:blipFill>
          <a:blip r:embed="rId2"/>
          <a:stretch>
            <a:fillRect/>
          </a:stretch>
        </p:blipFill>
        <p:spPr>
          <a:xfrm>
            <a:off x="586922" y="251312"/>
            <a:ext cx="11018155" cy="6355377"/>
          </a:xfrm>
          <a:prstGeom prst="rect">
            <a:avLst/>
          </a:prstGeom>
        </p:spPr>
      </p:pic>
    </p:spTree>
    <p:extLst>
      <p:ext uri="{BB962C8B-B14F-4D97-AF65-F5344CB8AC3E}">
        <p14:creationId xmlns:p14="http://schemas.microsoft.com/office/powerpoint/2010/main" val="2043195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ARTIFICIAL INTELLIGENCE</a:t>
            </a:r>
            <a:endParaRPr lang="en-US" dirty="0"/>
          </a:p>
        </p:txBody>
      </p:sp>
      <p:sp>
        <p:nvSpPr>
          <p:cNvPr id="3" name="Content Placeholder 2"/>
          <p:cNvSpPr>
            <a:spLocks noGrp="1"/>
          </p:cNvSpPr>
          <p:nvPr>
            <p:ph idx="1"/>
          </p:nvPr>
        </p:nvSpPr>
        <p:spPr>
          <a:xfrm>
            <a:off x="1103312" y="1026695"/>
            <a:ext cx="8946541" cy="5582651"/>
          </a:xfrm>
        </p:spPr>
        <p:txBody>
          <a:bodyPr>
            <a:noAutofit/>
          </a:bodyPr>
          <a:lstStyle/>
          <a:p>
            <a:pPr lvl="0"/>
            <a:r>
              <a:rPr lang="en-IN" b="1" dirty="0"/>
              <a:t>Robotics:</a:t>
            </a:r>
            <a:r>
              <a:rPr lang="en-IN" dirty="0"/>
              <a:t> This combines AI with mechanical engineering to design and build intelligent robots. AI techniques are used for robot control, navigation, and decision-making, enabling robots to perform tasks autonomously in various environments.</a:t>
            </a:r>
            <a:endParaRPr lang="en-IN" sz="1800" dirty="0"/>
          </a:p>
          <a:p>
            <a:pPr marL="0" indent="0" algn="just" eaLnBrk="0" hangingPunct="0">
              <a:buNone/>
            </a:pPr>
            <a:r>
              <a:rPr lang="en-IN" b="1" u="sng" dirty="0"/>
              <a:t>CRITERIA OF SUCCESS</a:t>
            </a:r>
            <a:endParaRPr lang="en-IN" dirty="0"/>
          </a:p>
          <a:p>
            <a:r>
              <a:rPr lang="en-IN" dirty="0"/>
              <a:t>There are several key criteria to consider when evaluating the success of an AI system:</a:t>
            </a:r>
          </a:p>
          <a:p>
            <a:r>
              <a:rPr lang="en-IN" b="1" dirty="0" smtClean="0"/>
              <a:t>Performance</a:t>
            </a:r>
            <a:r>
              <a:rPr lang="en-IN" b="1" dirty="0"/>
              <a:t>:</a:t>
            </a:r>
            <a:r>
              <a:rPr lang="en-IN" dirty="0"/>
              <a:t> This is the most fundamental criterion. It measures how well the AI achieves its intended goals.          </a:t>
            </a:r>
            <a:endParaRPr lang="en-IN" dirty="0" smtClean="0"/>
          </a:p>
          <a:p>
            <a:pPr lvl="0"/>
            <a:r>
              <a:rPr lang="en-IN" b="1" dirty="0" smtClean="0"/>
              <a:t>Accuracy</a:t>
            </a:r>
            <a:r>
              <a:rPr lang="en-IN" b="1" dirty="0"/>
              <a:t>:</a:t>
            </a:r>
            <a:r>
              <a:rPr lang="en-IN" dirty="0"/>
              <a:t> For tasks like classification (spam filtering) or prediction (stock prices), it refers to how often the AI makes correct decisions.</a:t>
            </a:r>
          </a:p>
          <a:p>
            <a:pPr lvl="0"/>
            <a:r>
              <a:rPr lang="en-IN" b="1" dirty="0"/>
              <a:t>Efficiency:</a:t>
            </a:r>
            <a:r>
              <a:rPr lang="en-IN" dirty="0"/>
              <a:t> This measures how quickly the AI can complete a task. This is important for real-time applications where speed is crucial.</a:t>
            </a:r>
          </a:p>
          <a:p>
            <a:pPr lvl="0"/>
            <a:r>
              <a:rPr lang="en-IN" b="1" dirty="0"/>
              <a:t>Robustness:</a:t>
            </a:r>
            <a:r>
              <a:rPr lang="en-IN" dirty="0"/>
              <a:t> This refers to how well the AI performs under varying conditions or with unexpected inputs. A robust AI can handle noise, errors, and unforeseen situations.</a:t>
            </a:r>
          </a:p>
          <a:p>
            <a:pPr marL="0" indent="0" algn="just" eaLnBrk="0" hangingPunct="0">
              <a:buNone/>
            </a:pPr>
            <a:endParaRPr lang="en-IN" dirty="0" smtClean="0"/>
          </a:p>
          <a:p>
            <a:pPr algn="just" eaLnBrk="0" hangingPunct="0"/>
            <a:endParaRPr lang="en-IN"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8004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600</TotalTime>
  <Words>4052</Words>
  <Application>Microsoft Office PowerPoint</Application>
  <PresentationFormat>Widescreen</PresentationFormat>
  <Paragraphs>428</Paragraphs>
  <Slides>82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82</vt:i4>
      </vt:variant>
    </vt:vector>
  </HeadingPairs>
  <TitlesOfParts>
    <vt:vector size="91" baseType="lpstr">
      <vt:lpstr>Arial</vt:lpstr>
      <vt:lpstr>Century Gothic</vt:lpstr>
      <vt:lpstr>Courier 10 Pitch</vt:lpstr>
      <vt:lpstr>erdana</vt:lpstr>
      <vt:lpstr>inter-regular</vt:lpstr>
      <vt:lpstr>Times New Roman</vt:lpstr>
      <vt:lpstr>Wingdings 3</vt:lpstr>
      <vt:lpstr>Ion</vt:lpstr>
      <vt:lpstr>1_Ion</vt:lpstr>
      <vt:lpstr>MALLA REDDY UNIVERSITY</vt:lpstr>
      <vt:lpstr>PowerPoint Presentation</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INTRODUCTION TO ARTIFICIAL INTELLIGENCE</vt:lpstr>
      <vt:lpstr>A * Algorithm</vt:lpstr>
      <vt:lpstr>What is an A* Algorithm? </vt:lpstr>
      <vt:lpstr>PowerPoint Presentation</vt:lpstr>
      <vt:lpstr>PowerPoint Presentation</vt:lpstr>
      <vt:lpstr>PowerPoint Presentation</vt:lpstr>
      <vt:lpstr>Example: </vt:lpstr>
      <vt:lpstr>PowerPoint Presentation</vt:lpstr>
      <vt:lpstr>Example 1</vt:lpstr>
      <vt:lpstr>Example: 2</vt:lpstr>
      <vt:lpstr>AO * Algorithm</vt:lpstr>
      <vt:lpstr>PowerPoint Presentation</vt:lpstr>
      <vt:lpstr>PowerPoint Presentation</vt:lpstr>
      <vt:lpstr>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Best First 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Hill Climbing</vt:lpstr>
      <vt:lpstr>PowerPoint Presentation</vt:lpstr>
      <vt:lpstr>Hill Climbing Algorithm  </vt:lpstr>
      <vt:lpstr>Features of Hill Climbing: </vt:lpstr>
      <vt:lpstr>State-space Diagram for Hill Climbing: </vt:lpstr>
      <vt:lpstr>PowerPoint Presentation</vt:lpstr>
      <vt:lpstr>Types of Hill Climbing Algorithm: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MALLA REDDY INSTITUTE OF TECHNOLOGY AND SCIENCE</dc:title>
  <dc:creator>JawaharMoni</dc:creator>
  <cp:lastModifiedBy>MRUH</cp:lastModifiedBy>
  <cp:revision>97</cp:revision>
  <dcterms:created xsi:type="dcterms:W3CDTF">2020-08-21T14:58:56Z</dcterms:created>
  <dcterms:modified xsi:type="dcterms:W3CDTF">2024-08-12T09:07:26Z</dcterms:modified>
</cp:coreProperties>
</file>