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944DB-68A5-45B3-9590-E5A82F475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DD0CAE-5EC5-4CDD-9EA6-5A430E880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ACD1B3F-F2F0-4E5B-9013-A84E1661FE6E}"/>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1BA26E0C-6D08-4288-8543-CA8831C73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549F1D-9CA6-4938-A869-FEABEA8412DE}"/>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40083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11853-81C8-4420-997D-9006F6B720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A79A909-BB7C-4D59-A903-2D8DD5366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8A2FF5-0D5C-42A9-A578-963A6AE45C40}"/>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53E7C48E-F65F-45FA-A611-2D3E6C838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75C293-9811-42A3-AFB3-EDF89386EBDE}"/>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316755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24229A2-CFBB-4399-8FF3-5A43E913C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FDDF762-45ED-40B5-BD55-FCBFAD4D0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7A8363-E98C-4C88-9EC0-5C747408E79F}"/>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DF1C84DB-814C-44D1-9E39-9AF6539FC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2A2E30-14F3-488B-914E-CD097D4AA05F}"/>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140487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3DAE8-567B-41ED-8FDC-24B310E3F9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C6591D4-25D0-46B7-B5CF-186B02A48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D6F5B1-F3B3-4EFA-9D75-E9C0D66F1260}"/>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49A49DF6-6488-4CF0-AF50-C98675C06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0390C0-ED3B-4503-9835-B5D06F6CAF5A}"/>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14677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83642-7DD9-4E5F-95FD-D16BB02DC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85A7E3-8420-4F32-B2BD-34098F639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13AC837-9527-4598-B846-E4D0FDA8C829}"/>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D67A4A1F-507A-4F99-ACCC-72FFF90DA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D3AD0A-27AE-4964-B069-5DF0226C9E1B}"/>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146567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7D235-1925-4419-8D31-59659458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336330-4E3D-495F-BD07-468DE0AF6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76E6DFD-A19E-472E-BC33-A7778D762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9D279C9-C27E-4785-82BB-C2D7FC3A5354}"/>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6" name="Footer Placeholder 5">
            <a:extLst>
              <a:ext uri="{FF2B5EF4-FFF2-40B4-BE49-F238E27FC236}">
                <a16:creationId xmlns:a16="http://schemas.microsoft.com/office/drawing/2014/main" xmlns="" id="{F3AE4B53-A24D-4753-87C0-5C9B55AF0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810086-D425-4CFC-8E09-5C17A1B73971}"/>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29034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E2033-D977-4E7E-A4D0-4C8C11028C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501844-9DAC-444A-BC61-2ABC4E942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BEC54ED-3E4F-4218-B8E9-48C258289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169BEC4-F3BB-4F3D-8704-F4659BE0C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4E9AE81-63B7-4DE1-880A-4C34ACC1D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AD0B992-FCDD-4FC9-B77F-D0E4F3AF59C7}"/>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8" name="Footer Placeholder 7">
            <a:extLst>
              <a:ext uri="{FF2B5EF4-FFF2-40B4-BE49-F238E27FC236}">
                <a16:creationId xmlns:a16="http://schemas.microsoft.com/office/drawing/2014/main" xmlns="" id="{35EAE6B0-2795-43FA-A61C-4BA40DBE2A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4AED409-0BA6-44AB-A010-D646B5D05652}"/>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419824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EBD62-2B8A-49BB-B431-268F900E17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D42C3C-F35F-4738-8F0F-CEEEE8D0017F}"/>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4" name="Footer Placeholder 3">
            <a:extLst>
              <a:ext uri="{FF2B5EF4-FFF2-40B4-BE49-F238E27FC236}">
                <a16:creationId xmlns:a16="http://schemas.microsoft.com/office/drawing/2014/main" xmlns="" id="{6789A8C9-4B6A-460F-BBFA-26D78812F6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41E53F1-0DE2-4225-AE8B-EA4A2E8E3739}"/>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228106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17F1B8-15F5-48C5-8555-346D6ED93178}"/>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3" name="Footer Placeholder 2">
            <a:extLst>
              <a:ext uri="{FF2B5EF4-FFF2-40B4-BE49-F238E27FC236}">
                <a16:creationId xmlns:a16="http://schemas.microsoft.com/office/drawing/2014/main" xmlns="" id="{F3087FAB-F15D-4D48-A420-76E5CEE601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9F5C8BF-39A5-46B9-B99B-818135B25DF9}"/>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275125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72567-E4F0-482D-BB7C-43C6F1816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F151E1-A5D6-4384-B5DB-D9C82819B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3D6D540-DF97-4F5F-88BE-CD34F605C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38625E-236E-42B4-A387-AE30AFCCB70C}"/>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6" name="Footer Placeholder 5">
            <a:extLst>
              <a:ext uri="{FF2B5EF4-FFF2-40B4-BE49-F238E27FC236}">
                <a16:creationId xmlns:a16="http://schemas.microsoft.com/office/drawing/2014/main" xmlns="" id="{4CE662E0-114C-4A3F-A0E8-24250688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9740C8E-C0C7-4567-91F6-449854321135}"/>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24904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F72C1E-9E1A-4EAF-9B46-8FB28FF73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7B902F-0027-4E2F-ADCA-20C0DE3AA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8DEC70-6960-477C-B54E-19284CDDC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7949ED-9D6B-46BC-A715-E31C4A8ABEC5}"/>
              </a:ext>
            </a:extLst>
          </p:cNvPr>
          <p:cNvSpPr>
            <a:spLocks noGrp="1"/>
          </p:cNvSpPr>
          <p:nvPr>
            <p:ph type="dt" sz="half" idx="10"/>
          </p:nvPr>
        </p:nvSpPr>
        <p:spPr/>
        <p:txBody>
          <a:bodyPr/>
          <a:lstStyle/>
          <a:p>
            <a:fld id="{EB60D769-AC5D-4DBB-8787-B23AA4D4484B}" type="datetimeFigureOut">
              <a:rPr lang="en-IN" smtClean="0"/>
              <a:t>27-11-2023</a:t>
            </a:fld>
            <a:endParaRPr lang="en-IN"/>
          </a:p>
        </p:txBody>
      </p:sp>
      <p:sp>
        <p:nvSpPr>
          <p:cNvPr id="6" name="Footer Placeholder 5">
            <a:extLst>
              <a:ext uri="{FF2B5EF4-FFF2-40B4-BE49-F238E27FC236}">
                <a16:creationId xmlns:a16="http://schemas.microsoft.com/office/drawing/2014/main" xmlns="" id="{F1025452-A0BF-48A7-A744-B412B7D28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45BC4B2-6016-4AF1-B507-79C1D2623E00}"/>
              </a:ext>
            </a:extLst>
          </p:cNvPr>
          <p:cNvSpPr>
            <a:spLocks noGrp="1"/>
          </p:cNvSpPr>
          <p:nvPr>
            <p:ph type="sldNum" sz="quarter" idx="12"/>
          </p:nvPr>
        </p:nvSpPr>
        <p:spPr/>
        <p:txBody>
          <a:bodyPr/>
          <a:lstStyle/>
          <a:p>
            <a:fld id="{2C59C6D1-5B1A-47D2-BB26-5FBE7BE45446}" type="slidenum">
              <a:rPr lang="en-IN" smtClean="0"/>
              <a:t>‹#›</a:t>
            </a:fld>
            <a:endParaRPr lang="en-IN"/>
          </a:p>
        </p:txBody>
      </p:sp>
    </p:spTree>
    <p:extLst>
      <p:ext uri="{BB962C8B-B14F-4D97-AF65-F5344CB8AC3E}">
        <p14:creationId xmlns:p14="http://schemas.microsoft.com/office/powerpoint/2010/main" val="2801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534EEB-F797-451C-A11E-6BEAF717A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41B084-1BDB-4D3D-97CA-5ED63BF17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920FA9-D7F6-4A33-B52A-6C9C94E58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0D769-AC5D-4DBB-8787-B23AA4D4484B}" type="datetimeFigureOut">
              <a:rPr lang="en-IN" smtClean="0"/>
              <a:t>27-11-2023</a:t>
            </a:fld>
            <a:endParaRPr lang="en-IN"/>
          </a:p>
        </p:txBody>
      </p:sp>
      <p:sp>
        <p:nvSpPr>
          <p:cNvPr id="5" name="Footer Placeholder 4">
            <a:extLst>
              <a:ext uri="{FF2B5EF4-FFF2-40B4-BE49-F238E27FC236}">
                <a16:creationId xmlns:a16="http://schemas.microsoft.com/office/drawing/2014/main" xmlns="" id="{B091A90D-A4D4-4C09-BC39-091DD5F18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3C0041A-B3C7-4766-AEF5-D66BA0900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9C6D1-5B1A-47D2-BB26-5FBE7BE45446}" type="slidenum">
              <a:rPr lang="en-IN" smtClean="0"/>
              <a:t>‹#›</a:t>
            </a:fld>
            <a:endParaRPr lang="en-IN"/>
          </a:p>
        </p:txBody>
      </p:sp>
    </p:spTree>
    <p:extLst>
      <p:ext uri="{BB962C8B-B14F-4D97-AF65-F5344CB8AC3E}">
        <p14:creationId xmlns:p14="http://schemas.microsoft.com/office/powerpoint/2010/main" val="3975130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95606-49B8-4D2B-83BD-B71B7E4FEAE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K Means Clustering</a:t>
            </a:r>
          </a:p>
        </p:txBody>
      </p:sp>
      <p:sp>
        <p:nvSpPr>
          <p:cNvPr id="3" name="Subtitle 2">
            <a:extLst>
              <a:ext uri="{FF2B5EF4-FFF2-40B4-BE49-F238E27FC236}">
                <a16:creationId xmlns:a16="http://schemas.microsoft.com/office/drawing/2014/main" xmlns="" id="{9552284F-240D-406A-817A-FD185C3C616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185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625722-2822-4148-99FF-452D59706298}"/>
              </a:ext>
            </a:extLst>
          </p:cNvPr>
          <p:cNvSpPr>
            <a:spLocks noGrp="1"/>
          </p:cNvSpPr>
          <p:nvPr>
            <p:ph idx="1"/>
          </p:nvPr>
        </p:nvSpPr>
        <p:spPr>
          <a:xfrm>
            <a:off x="838200" y="407504"/>
            <a:ext cx="10515600" cy="5769459"/>
          </a:xfrm>
        </p:spPr>
        <p:txBody>
          <a:bodyPr/>
          <a:lstStyle/>
          <a:p>
            <a:pPr algn="just"/>
            <a:r>
              <a:rPr lang="en-US" b="0" i="0" dirty="0">
                <a:effectLst/>
                <a:latin typeface="Times New Roman" panose="02020603050405020304" pitchFamily="18" charset="0"/>
                <a:cs typeface="Times New Roman" panose="02020603050405020304" pitchFamily="18" charset="0"/>
              </a:rPr>
              <a:t>As we need to find the closest cluster, so we will repeat the process by choosing </a:t>
            </a:r>
            <a:r>
              <a:rPr lang="en-US" b="1" i="0" dirty="0">
                <a:effectLst/>
                <a:latin typeface="Times New Roman" panose="02020603050405020304" pitchFamily="18" charset="0"/>
                <a:cs typeface="Times New Roman" panose="02020603050405020304" pitchFamily="18" charset="0"/>
              </a:rPr>
              <a:t>a new centroid</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To choose the new centroids, we will compute the center of gravity of these centroids, and will find new centroids as below:</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732866A-3BE4-4626-BEDE-79C9FB536890}"/>
              </a:ext>
            </a:extLst>
          </p:cNvPr>
          <p:cNvPicPr>
            <a:picLocks noChangeAspect="1"/>
          </p:cNvPicPr>
          <p:nvPr/>
        </p:nvPicPr>
        <p:blipFill>
          <a:blip r:embed="rId2"/>
          <a:stretch>
            <a:fillRect/>
          </a:stretch>
        </p:blipFill>
        <p:spPr>
          <a:xfrm>
            <a:off x="3416343" y="2673957"/>
            <a:ext cx="3689540" cy="3219615"/>
          </a:xfrm>
          <a:prstGeom prst="rect">
            <a:avLst/>
          </a:prstGeom>
        </p:spPr>
      </p:pic>
    </p:spTree>
    <p:extLst>
      <p:ext uri="{BB962C8B-B14F-4D97-AF65-F5344CB8AC3E}">
        <p14:creationId xmlns:p14="http://schemas.microsoft.com/office/powerpoint/2010/main" val="81218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AB9704-6367-4363-804E-A0881C306C3F}"/>
              </a:ext>
            </a:extLst>
          </p:cNvPr>
          <p:cNvSpPr>
            <a:spLocks noGrp="1"/>
          </p:cNvSpPr>
          <p:nvPr>
            <p:ph idx="1"/>
          </p:nvPr>
        </p:nvSpPr>
        <p:spPr>
          <a:xfrm>
            <a:off x="838200" y="397565"/>
            <a:ext cx="10515600" cy="5779398"/>
          </a:xfrm>
        </p:spPr>
        <p:txBody>
          <a:bodyPr/>
          <a:lstStyle/>
          <a:p>
            <a:pPr algn="just"/>
            <a:r>
              <a:rPr lang="en-US" b="0" i="0" dirty="0">
                <a:effectLst/>
                <a:latin typeface="Times New Roman" panose="02020603050405020304" pitchFamily="18" charset="0"/>
                <a:cs typeface="Times New Roman" panose="02020603050405020304" pitchFamily="18" charset="0"/>
              </a:rPr>
              <a:t>Next, we will reassign each datapoint to the new centroid. For this, we will repeat the same process of finding a median line. </a:t>
            </a:r>
          </a:p>
          <a:p>
            <a:pPr algn="just"/>
            <a:r>
              <a:rPr lang="en-US" b="0" i="0" dirty="0">
                <a:effectLst/>
                <a:latin typeface="Times New Roman" panose="02020603050405020304" pitchFamily="18" charset="0"/>
                <a:cs typeface="Times New Roman" panose="02020603050405020304" pitchFamily="18" charset="0"/>
              </a:rPr>
              <a:t>The median will be like below image: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AB8B81C-858B-4FCC-8325-AD448D4881F7}"/>
              </a:ext>
            </a:extLst>
          </p:cNvPr>
          <p:cNvPicPr>
            <a:picLocks noChangeAspect="1"/>
          </p:cNvPicPr>
          <p:nvPr/>
        </p:nvPicPr>
        <p:blipFill>
          <a:blip r:embed="rId2"/>
          <a:stretch>
            <a:fillRect/>
          </a:stretch>
        </p:blipFill>
        <p:spPr>
          <a:xfrm>
            <a:off x="3744335" y="2332303"/>
            <a:ext cx="3689540" cy="3048157"/>
          </a:xfrm>
          <a:prstGeom prst="rect">
            <a:avLst/>
          </a:prstGeom>
        </p:spPr>
      </p:pic>
    </p:spTree>
    <p:extLst>
      <p:ext uri="{BB962C8B-B14F-4D97-AF65-F5344CB8AC3E}">
        <p14:creationId xmlns:p14="http://schemas.microsoft.com/office/powerpoint/2010/main" val="342761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5793C4-B6A5-421F-904A-438BCD1AC8F3}"/>
              </a:ext>
            </a:extLst>
          </p:cNvPr>
          <p:cNvSpPr>
            <a:spLocks noGrp="1"/>
          </p:cNvSpPr>
          <p:nvPr>
            <p:ph idx="1"/>
          </p:nvPr>
        </p:nvSpPr>
        <p:spPr>
          <a:xfrm>
            <a:off x="838200" y="447261"/>
            <a:ext cx="10515600" cy="5729702"/>
          </a:xfrm>
        </p:spPr>
        <p:txBody>
          <a:bodyPr/>
          <a:lstStyle/>
          <a:p>
            <a:pPr algn="just"/>
            <a:r>
              <a:rPr lang="en-US" b="0" i="0" dirty="0">
                <a:effectLst/>
                <a:latin typeface="Times New Roman" panose="02020603050405020304" pitchFamily="18" charset="0"/>
                <a:cs typeface="Times New Roman" panose="02020603050405020304" pitchFamily="18" charset="0"/>
              </a:rPr>
              <a:t>From the above image, we can see, one yellow point is on the left side of the line, and two blue points are right to the line.</a:t>
            </a:r>
          </a:p>
          <a:p>
            <a:pPr algn="just"/>
            <a:r>
              <a:rPr lang="en-US" b="0" i="0" dirty="0">
                <a:effectLst/>
                <a:latin typeface="Times New Roman" panose="02020603050405020304" pitchFamily="18" charset="0"/>
                <a:cs typeface="Times New Roman" panose="02020603050405020304" pitchFamily="18" charset="0"/>
              </a:rPr>
              <a:t> So, these three points will be assigned to new centroids.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B962B82-C31B-4331-917F-2CD826A8BE1E}"/>
              </a:ext>
            </a:extLst>
          </p:cNvPr>
          <p:cNvPicPr>
            <a:picLocks noChangeAspect="1"/>
          </p:cNvPicPr>
          <p:nvPr/>
        </p:nvPicPr>
        <p:blipFill>
          <a:blip r:embed="rId2"/>
          <a:stretch>
            <a:fillRect/>
          </a:stretch>
        </p:blipFill>
        <p:spPr>
          <a:xfrm>
            <a:off x="3506623" y="2127585"/>
            <a:ext cx="3727642" cy="3079908"/>
          </a:xfrm>
          <a:prstGeom prst="rect">
            <a:avLst/>
          </a:prstGeom>
        </p:spPr>
      </p:pic>
    </p:spTree>
    <p:extLst>
      <p:ext uri="{BB962C8B-B14F-4D97-AF65-F5344CB8AC3E}">
        <p14:creationId xmlns:p14="http://schemas.microsoft.com/office/powerpoint/2010/main" val="54010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FAC02E-3D0A-4798-B5CA-87F8BA6CF85B}"/>
              </a:ext>
            </a:extLst>
          </p:cNvPr>
          <p:cNvSpPr>
            <a:spLocks noGrp="1"/>
          </p:cNvSpPr>
          <p:nvPr>
            <p:ph idx="1"/>
          </p:nvPr>
        </p:nvSpPr>
        <p:spPr>
          <a:xfrm>
            <a:off x="838200" y="327991"/>
            <a:ext cx="10515600" cy="5848972"/>
          </a:xfrm>
        </p:spPr>
        <p:txBody>
          <a:bodyPr/>
          <a:lstStyle/>
          <a:p>
            <a:pPr algn="just"/>
            <a:r>
              <a:rPr lang="en-US" b="0" i="0" dirty="0">
                <a:effectLst/>
                <a:latin typeface="Times New Roman" panose="02020603050405020304" pitchFamily="18" charset="0"/>
                <a:cs typeface="Times New Roman" panose="02020603050405020304" pitchFamily="18" charset="0"/>
              </a:rPr>
              <a:t>As reassignment has taken place, so we will again go to the step-4, which is finding new centroids or K-points.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will repeat the process by finding the center of gravity of centroids, so the new centroids will be as shown in the below image: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5FC4452-5159-4299-B506-1735CCDC0C1B}"/>
              </a:ext>
            </a:extLst>
          </p:cNvPr>
          <p:cNvPicPr>
            <a:picLocks noChangeAspect="1"/>
          </p:cNvPicPr>
          <p:nvPr/>
        </p:nvPicPr>
        <p:blipFill>
          <a:blip r:embed="rId2"/>
          <a:stretch>
            <a:fillRect/>
          </a:stretch>
        </p:blipFill>
        <p:spPr>
          <a:xfrm>
            <a:off x="3398947" y="2638896"/>
            <a:ext cx="3803845" cy="3130711"/>
          </a:xfrm>
          <a:prstGeom prst="rect">
            <a:avLst/>
          </a:prstGeom>
        </p:spPr>
      </p:pic>
    </p:spTree>
    <p:extLst>
      <p:ext uri="{BB962C8B-B14F-4D97-AF65-F5344CB8AC3E}">
        <p14:creationId xmlns:p14="http://schemas.microsoft.com/office/powerpoint/2010/main" val="914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E454ED-7C5F-4DA7-A819-10AE15B1D69F}"/>
              </a:ext>
            </a:extLst>
          </p:cNvPr>
          <p:cNvSpPr>
            <a:spLocks noGrp="1"/>
          </p:cNvSpPr>
          <p:nvPr>
            <p:ph idx="1"/>
          </p:nvPr>
        </p:nvSpPr>
        <p:spPr>
          <a:xfrm>
            <a:off x="838200" y="576470"/>
            <a:ext cx="10515600" cy="5600493"/>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As we got the new centroids so again will draw the median line and reassign the data points. </a:t>
            </a:r>
          </a:p>
          <a:p>
            <a:pPr algn="just"/>
            <a:r>
              <a:rPr lang="en-US" b="0" i="0" dirty="0">
                <a:solidFill>
                  <a:srgbClr val="000000"/>
                </a:solidFill>
                <a:effectLst/>
                <a:latin typeface="Times New Roman" panose="02020603050405020304" pitchFamily="18" charset="0"/>
                <a:cs typeface="Times New Roman" panose="02020603050405020304" pitchFamily="18" charset="0"/>
              </a:rPr>
              <a:t>So, the image will be: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CE59F9A-B8EC-4B6E-ABB9-6BDA86539528}"/>
              </a:ext>
            </a:extLst>
          </p:cNvPr>
          <p:cNvPicPr>
            <a:picLocks noChangeAspect="1"/>
          </p:cNvPicPr>
          <p:nvPr/>
        </p:nvPicPr>
        <p:blipFill>
          <a:blip r:embed="rId2"/>
          <a:stretch>
            <a:fillRect/>
          </a:stretch>
        </p:blipFill>
        <p:spPr>
          <a:xfrm>
            <a:off x="3455819" y="2670261"/>
            <a:ext cx="3829247" cy="3321221"/>
          </a:xfrm>
          <a:prstGeom prst="rect">
            <a:avLst/>
          </a:prstGeom>
        </p:spPr>
      </p:pic>
    </p:spTree>
    <p:extLst>
      <p:ext uri="{BB962C8B-B14F-4D97-AF65-F5344CB8AC3E}">
        <p14:creationId xmlns:p14="http://schemas.microsoft.com/office/powerpoint/2010/main" val="291820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10CA6B-A59F-4936-BC0A-F38772D7063A}"/>
              </a:ext>
            </a:extLst>
          </p:cNvPr>
          <p:cNvSpPr>
            <a:spLocks noGrp="1"/>
          </p:cNvSpPr>
          <p:nvPr>
            <p:ph idx="1"/>
          </p:nvPr>
        </p:nvSpPr>
        <p:spPr>
          <a:xfrm>
            <a:off x="838200" y="367748"/>
            <a:ext cx="10515600" cy="5809215"/>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We can see in the above image; there are no dissimilar data points on either side of the line, which means our model is formed. Consider the below image: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5149365-9E95-4916-AA33-E31B7EAA52F6}"/>
              </a:ext>
            </a:extLst>
          </p:cNvPr>
          <p:cNvPicPr>
            <a:picLocks noChangeAspect="1"/>
          </p:cNvPicPr>
          <p:nvPr/>
        </p:nvPicPr>
        <p:blipFill>
          <a:blip r:embed="rId2"/>
          <a:stretch>
            <a:fillRect/>
          </a:stretch>
        </p:blipFill>
        <p:spPr>
          <a:xfrm>
            <a:off x="1966069" y="1764432"/>
            <a:ext cx="3619722" cy="3183950"/>
          </a:xfrm>
          <a:prstGeom prst="rect">
            <a:avLst/>
          </a:prstGeom>
        </p:spPr>
      </p:pic>
      <p:sp>
        <p:nvSpPr>
          <p:cNvPr id="7" name="TextBox 6">
            <a:extLst>
              <a:ext uri="{FF2B5EF4-FFF2-40B4-BE49-F238E27FC236}">
                <a16:creationId xmlns:a16="http://schemas.microsoft.com/office/drawing/2014/main" xmlns="" id="{97841D68-8A59-4491-99F4-D434A9172D50}"/>
              </a:ext>
            </a:extLst>
          </p:cNvPr>
          <p:cNvSpPr txBox="1"/>
          <p:nvPr/>
        </p:nvSpPr>
        <p:spPr>
          <a:xfrm>
            <a:off x="3535844" y="5313926"/>
            <a:ext cx="7817955" cy="1815882"/>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As our model is ready, so we can now remove the assumed centroids, and the two final clusters will be as shown in the </a:t>
            </a:r>
            <a:r>
              <a:rPr lang="en-US" sz="2800" dirty="0">
                <a:latin typeface="Times New Roman" panose="02020603050405020304" pitchFamily="18" charset="0"/>
                <a:cs typeface="Times New Roman" panose="02020603050405020304" pitchFamily="18" charset="0"/>
              </a:rPr>
              <a:t>above</a:t>
            </a:r>
            <a:r>
              <a:rPr lang="en-US" sz="2800" b="0" i="0" dirty="0">
                <a:effectLst/>
                <a:latin typeface="Times New Roman" panose="02020603050405020304" pitchFamily="18" charset="0"/>
                <a:cs typeface="Times New Roman" panose="02020603050405020304" pitchFamily="18" charset="0"/>
              </a:rPr>
              <a:t> image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26FF38AF-F43D-422B-AEFE-3D61CD847533}"/>
              </a:ext>
            </a:extLst>
          </p:cNvPr>
          <p:cNvPicPr>
            <a:picLocks noChangeAspect="1"/>
          </p:cNvPicPr>
          <p:nvPr/>
        </p:nvPicPr>
        <p:blipFill>
          <a:blip r:embed="rId3"/>
          <a:stretch>
            <a:fillRect/>
          </a:stretch>
        </p:blipFill>
        <p:spPr>
          <a:xfrm>
            <a:off x="8248426" y="2339895"/>
            <a:ext cx="3429176" cy="3092609"/>
          </a:xfrm>
          <a:prstGeom prst="rect">
            <a:avLst/>
          </a:prstGeom>
        </p:spPr>
      </p:pic>
    </p:spTree>
    <p:extLst>
      <p:ext uri="{BB962C8B-B14F-4D97-AF65-F5344CB8AC3E}">
        <p14:creationId xmlns:p14="http://schemas.microsoft.com/office/powerpoint/2010/main" val="107013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9475C7-6DBD-4857-AB69-24025AD08705}"/>
              </a:ext>
            </a:extLst>
          </p:cNvPr>
          <p:cNvSpPr>
            <a:spLocks noGrp="1"/>
          </p:cNvSpPr>
          <p:nvPr>
            <p:ph idx="1"/>
          </p:nvPr>
        </p:nvSpPr>
        <p:spPr>
          <a:xfrm>
            <a:off x="838200" y="417443"/>
            <a:ext cx="10515600" cy="5759520"/>
          </a:xfrm>
        </p:spPr>
        <p:txBody>
          <a:bodyPr/>
          <a:lstStyle/>
          <a:p>
            <a:pPr algn="just"/>
            <a:r>
              <a:rPr lang="en-US" b="0" i="0" dirty="0">
                <a:effectLst/>
                <a:latin typeface="Times New Roman" panose="02020603050405020304" pitchFamily="18" charset="0"/>
                <a:cs typeface="Times New Roman" panose="02020603050405020304" pitchFamily="18" charset="0"/>
              </a:rPr>
              <a:t>How to choose the value of "K number of clusters" in K-means Clustering?</a:t>
            </a:r>
          </a:p>
          <a:p>
            <a:pPr algn="just"/>
            <a:r>
              <a:rPr lang="en-US" dirty="0">
                <a:latin typeface="Times New Roman" panose="02020603050405020304" pitchFamily="18" charset="0"/>
                <a:cs typeface="Times New Roman" panose="02020603050405020304" pitchFamily="18" charset="0"/>
              </a:rPr>
              <a:t>H</a:t>
            </a:r>
            <a:r>
              <a:rPr lang="en-US" b="0" i="0" dirty="0">
                <a:effectLst/>
                <a:latin typeface="Times New Roman" panose="02020603050405020304" pitchFamily="18" charset="0"/>
                <a:cs typeface="Times New Roman" panose="02020603050405020304" pitchFamily="18" charset="0"/>
              </a:rPr>
              <a:t>ere are some different ways to find the optimal number of clusters, but here we are discussing the most appropriate method to find the number of clusters or value of K. The method is given below:</a:t>
            </a:r>
          </a:p>
          <a:p>
            <a:pPr marL="0" indent="0" algn="just">
              <a:buNone/>
            </a:pPr>
            <a:r>
              <a:rPr lang="en-US" b="1" i="0" dirty="0">
                <a:effectLst/>
                <a:latin typeface="Times New Roman" panose="02020603050405020304" pitchFamily="18" charset="0"/>
                <a:cs typeface="Times New Roman" panose="02020603050405020304" pitchFamily="18" charset="0"/>
              </a:rPr>
              <a:t>Elbow Method</a:t>
            </a:r>
          </a:p>
          <a:p>
            <a:pPr algn="just"/>
            <a:r>
              <a:rPr lang="en-US" b="0" i="0" dirty="0">
                <a:effectLst/>
                <a:latin typeface="Times New Roman" panose="02020603050405020304" pitchFamily="18" charset="0"/>
                <a:cs typeface="Times New Roman" panose="02020603050405020304" pitchFamily="18" charset="0"/>
              </a:rPr>
              <a:t>The Elbow method is one of the most popular ways to find the optimal number of clusters. This method uses the concept of WCSS value. </a:t>
            </a:r>
            <a:r>
              <a:rPr lang="en-US" b="1" i="0" dirty="0">
                <a:effectLst/>
                <a:latin typeface="Times New Roman" panose="02020603050405020304" pitchFamily="18" charset="0"/>
                <a:cs typeface="Times New Roman" panose="02020603050405020304" pitchFamily="18" charset="0"/>
              </a:rPr>
              <a:t>WCSS</a:t>
            </a:r>
            <a:r>
              <a:rPr lang="en-US" b="0" i="0" dirty="0">
                <a:effectLst/>
                <a:latin typeface="Times New Roman" panose="02020603050405020304" pitchFamily="18" charset="0"/>
                <a:cs typeface="Times New Roman" panose="02020603050405020304" pitchFamily="18" charset="0"/>
              </a:rPr>
              <a:t> stands for </a:t>
            </a:r>
            <a:r>
              <a:rPr lang="en-US" b="1" i="0" dirty="0">
                <a:effectLst/>
                <a:latin typeface="Times New Roman" panose="02020603050405020304" pitchFamily="18" charset="0"/>
                <a:cs typeface="Times New Roman" panose="02020603050405020304" pitchFamily="18" charset="0"/>
              </a:rPr>
              <a:t>Within Cluster Sum of Squares</a:t>
            </a:r>
            <a:r>
              <a:rPr lang="en-US" b="0" i="0" dirty="0">
                <a:effectLst/>
                <a:latin typeface="Times New Roman" panose="02020603050405020304" pitchFamily="18" charset="0"/>
                <a:cs typeface="Times New Roman" panose="02020603050405020304" pitchFamily="18" charset="0"/>
              </a:rPr>
              <a:t>, which defines the total variations within a cluster. The formula to calculate the value of WCSS (for 3 clusters) is given below:</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BB67695-D366-46C4-BB0E-C617EFEF9360}"/>
              </a:ext>
            </a:extLst>
          </p:cNvPr>
          <p:cNvPicPr>
            <a:picLocks noChangeAspect="1"/>
          </p:cNvPicPr>
          <p:nvPr/>
        </p:nvPicPr>
        <p:blipFill>
          <a:blip r:embed="rId2"/>
          <a:stretch>
            <a:fillRect/>
          </a:stretch>
        </p:blipFill>
        <p:spPr>
          <a:xfrm>
            <a:off x="2226472" y="5257798"/>
            <a:ext cx="8961606" cy="1083367"/>
          </a:xfrm>
          <a:prstGeom prst="rect">
            <a:avLst/>
          </a:prstGeom>
        </p:spPr>
      </p:pic>
    </p:spTree>
    <p:extLst>
      <p:ext uri="{BB962C8B-B14F-4D97-AF65-F5344CB8AC3E}">
        <p14:creationId xmlns:p14="http://schemas.microsoft.com/office/powerpoint/2010/main" val="43536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E5FC3E-312C-4318-BCF4-824240B2BD2C}"/>
              </a:ext>
            </a:extLst>
          </p:cNvPr>
          <p:cNvSpPr>
            <a:spLocks noGrp="1"/>
          </p:cNvSpPr>
          <p:nvPr>
            <p:ph idx="1"/>
          </p:nvPr>
        </p:nvSpPr>
        <p:spPr>
          <a:xfrm>
            <a:off x="838200" y="427383"/>
            <a:ext cx="10515600" cy="5749580"/>
          </a:xfrm>
        </p:spPr>
        <p:txBody>
          <a:bodyP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In the above formula of WCSS,</a:t>
            </a:r>
          </a:p>
          <a:p>
            <a:pPr algn="just"/>
            <a:r>
              <a:rPr lang="en-US" b="0" i="0" dirty="0">
                <a:effectLst/>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 </a:t>
            </a:r>
            <a:r>
              <a:rPr lang="en-US" b="0" i="0" baseline="-25000" dirty="0">
                <a:effectLst/>
                <a:latin typeface="Times New Roman" panose="02020603050405020304" pitchFamily="18" charset="0"/>
                <a:cs typeface="Times New Roman" panose="02020603050405020304" pitchFamily="18" charset="0"/>
              </a:rPr>
              <a:t>in Cluster1</a:t>
            </a:r>
            <a:r>
              <a:rPr lang="en-US" b="0" i="0" dirty="0">
                <a:effectLst/>
                <a:latin typeface="Times New Roman" panose="02020603050405020304" pitchFamily="18" charset="0"/>
                <a:cs typeface="Times New Roman" panose="02020603050405020304" pitchFamily="18" charset="0"/>
              </a:rPr>
              <a:t> distance(P</a:t>
            </a:r>
            <a:r>
              <a:rPr lang="en-US" b="0" i="0" baseline="-25000" dirty="0">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C</a:t>
            </a:r>
            <a:r>
              <a:rPr lang="en-US" b="0" i="0" baseline="-2500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a:t>
            </a:r>
            <a:r>
              <a:rPr lang="en-US" b="0" i="0" baseline="3000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It is the sum of the square of the distances between each data point and its centroid within a cluster1 and the same for the other two terms.</a:t>
            </a:r>
          </a:p>
          <a:p>
            <a:pPr algn="just"/>
            <a:r>
              <a:rPr lang="en-US" b="0" i="0" dirty="0">
                <a:effectLst/>
                <a:latin typeface="Times New Roman" panose="02020603050405020304" pitchFamily="18" charset="0"/>
                <a:cs typeface="Times New Roman" panose="02020603050405020304" pitchFamily="18" charset="0"/>
              </a:rPr>
              <a:t>To measure the distance between data points and centroid, we can use any method such as Euclidean distance or Manhattan distance.</a:t>
            </a:r>
          </a:p>
          <a:p>
            <a:pPr algn="just"/>
            <a:r>
              <a:rPr lang="en-US" b="0" i="0" dirty="0">
                <a:effectLst/>
                <a:latin typeface="Times New Roman" panose="02020603050405020304" pitchFamily="18" charset="0"/>
                <a:cs typeface="Times New Roman" panose="02020603050405020304" pitchFamily="18" charset="0"/>
              </a:rPr>
              <a:t>To find the optimal value of clusters, the elbow method follows the below steps:</a:t>
            </a:r>
          </a:p>
          <a:p>
            <a:pPr lvl="1" algn="just"/>
            <a:r>
              <a:rPr lang="en-US" sz="2800" b="0" i="0" dirty="0">
                <a:effectLst/>
                <a:latin typeface="Times New Roman" panose="02020603050405020304" pitchFamily="18" charset="0"/>
                <a:cs typeface="Times New Roman" panose="02020603050405020304" pitchFamily="18" charset="0"/>
              </a:rPr>
              <a:t>It executes the K-means clustering on a given dataset for different K values (ranges from 1-10).</a:t>
            </a:r>
          </a:p>
          <a:p>
            <a:pPr lvl="1" algn="just"/>
            <a:r>
              <a:rPr lang="en-US" sz="2800" b="0" i="0" dirty="0">
                <a:effectLst/>
                <a:latin typeface="Times New Roman" panose="02020603050405020304" pitchFamily="18" charset="0"/>
                <a:cs typeface="Times New Roman" panose="02020603050405020304" pitchFamily="18" charset="0"/>
              </a:rPr>
              <a:t>For each value of K, calculates the WCSS value.</a:t>
            </a:r>
          </a:p>
          <a:p>
            <a:pPr lvl="1" algn="just"/>
            <a:r>
              <a:rPr lang="en-US" sz="2800" b="0" i="0" dirty="0">
                <a:effectLst/>
                <a:latin typeface="Times New Roman" panose="02020603050405020304" pitchFamily="18" charset="0"/>
                <a:cs typeface="Times New Roman" panose="02020603050405020304" pitchFamily="18" charset="0"/>
              </a:rPr>
              <a:t>Plots a curve between calculated WCSS values and the number of clusters K.</a:t>
            </a:r>
          </a:p>
          <a:p>
            <a:pPr lvl="1" algn="just"/>
            <a:r>
              <a:rPr lang="en-US" sz="2800" b="0" i="0" dirty="0">
                <a:effectLst/>
                <a:latin typeface="Times New Roman" panose="02020603050405020304" pitchFamily="18" charset="0"/>
                <a:cs typeface="Times New Roman" panose="02020603050405020304" pitchFamily="18" charset="0"/>
              </a:rPr>
              <a:t>The sharp point of bend or a point of the plot looks like an arm, then that point is considered as the best value of K.</a:t>
            </a:r>
          </a:p>
          <a:p>
            <a:pPr algn="just"/>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71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C55712-88CF-4160-A40E-2EB9CD2A3E8D}"/>
              </a:ext>
            </a:extLst>
          </p:cNvPr>
          <p:cNvSpPr>
            <a:spLocks noGrp="1"/>
          </p:cNvSpPr>
          <p:nvPr>
            <p:ph idx="1"/>
          </p:nvPr>
        </p:nvSpPr>
        <p:spPr>
          <a:xfrm>
            <a:off x="838200" y="288235"/>
            <a:ext cx="10515600" cy="5888728"/>
          </a:xfrm>
        </p:spPr>
        <p:txBody>
          <a:bodyPr/>
          <a:lstStyle/>
          <a:p>
            <a:pPr algn="just"/>
            <a:r>
              <a:rPr lang="en-US" b="0" i="0" dirty="0">
                <a:effectLst/>
                <a:latin typeface="Times New Roman" panose="02020603050405020304" pitchFamily="18" charset="0"/>
                <a:cs typeface="Times New Roman" panose="02020603050405020304" pitchFamily="18" charset="0"/>
              </a:rPr>
              <a:t>Since the graph shows the sharp bend, which looks like an elbow, hence it is known as the elbow method. The graph for the elbow method looks like the below image: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E1A5D56-40C0-4C1D-815B-B5E61538EA99}"/>
              </a:ext>
            </a:extLst>
          </p:cNvPr>
          <p:cNvPicPr>
            <a:picLocks noChangeAspect="1"/>
          </p:cNvPicPr>
          <p:nvPr/>
        </p:nvPicPr>
        <p:blipFill>
          <a:blip r:embed="rId2"/>
          <a:stretch>
            <a:fillRect/>
          </a:stretch>
        </p:blipFill>
        <p:spPr>
          <a:xfrm>
            <a:off x="2428891" y="1733463"/>
            <a:ext cx="4750044" cy="3391074"/>
          </a:xfrm>
          <a:prstGeom prst="rect">
            <a:avLst/>
          </a:prstGeom>
        </p:spPr>
      </p:pic>
    </p:spTree>
    <p:extLst>
      <p:ext uri="{BB962C8B-B14F-4D97-AF65-F5344CB8AC3E}">
        <p14:creationId xmlns:p14="http://schemas.microsoft.com/office/powerpoint/2010/main" val="66032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5A11B-07D1-4EB3-96AA-C01A72AA8113}"/>
              </a:ext>
            </a:extLst>
          </p:cNvPr>
          <p:cNvSpPr>
            <a:spLocks noGrp="1"/>
          </p:cNvSpPr>
          <p:nvPr>
            <p:ph type="title"/>
          </p:nvPr>
        </p:nvSpPr>
        <p:spPr>
          <a:xfrm>
            <a:off x="838200" y="365126"/>
            <a:ext cx="10515600" cy="609660"/>
          </a:xfrm>
        </p:spPr>
        <p:txBody>
          <a:bodyPr>
            <a:normAutofit fontScale="90000"/>
          </a:bodyPr>
          <a:lstStyle/>
          <a:p>
            <a:r>
              <a:rPr lang="en-US" b="1" dirty="0" err="1">
                <a:latin typeface="Times New Roman" pitchFamily="18" charset="0"/>
                <a:cs typeface="Times New Roman" pitchFamily="18" charset="0"/>
              </a:rPr>
              <a:t>KModes</a:t>
            </a:r>
            <a:r>
              <a:rPr lang="en-US" b="1" dirty="0">
                <a:latin typeface="Times New Roman" pitchFamily="18" charset="0"/>
                <a:cs typeface="Times New Roman" pitchFamily="18" charset="0"/>
              </a:rPr>
              <a:t> clustering</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21E41BC3-F2AF-44EE-91AC-1CAD83923F58}"/>
              </a:ext>
            </a:extLst>
          </p:cNvPr>
          <p:cNvSpPr>
            <a:spLocks noGrp="1"/>
          </p:cNvSpPr>
          <p:nvPr>
            <p:ph idx="1"/>
          </p:nvPr>
        </p:nvSpPr>
        <p:spPr>
          <a:xfrm>
            <a:off x="838200" y="1173192"/>
            <a:ext cx="10515600" cy="5003771"/>
          </a:xfrm>
        </p:spPr>
        <p:txBody>
          <a:bodyPr>
            <a:normAutofit/>
          </a:bodyPr>
          <a:lstStyle/>
          <a:p>
            <a:pPr algn="just"/>
            <a:r>
              <a:rPr lang="en-US" b="1" dirty="0" err="1">
                <a:latin typeface="Times New Roman" pitchFamily="18" charset="0"/>
                <a:cs typeface="Times New Roman" pitchFamily="18" charset="0"/>
              </a:rPr>
              <a:t>KModes</a:t>
            </a:r>
            <a:r>
              <a:rPr lang="en-US" b="1" dirty="0">
                <a:latin typeface="Times New Roman" pitchFamily="18" charset="0"/>
                <a:cs typeface="Times New Roman" pitchFamily="18" charset="0"/>
              </a:rPr>
              <a:t> clustering</a:t>
            </a:r>
            <a:r>
              <a:rPr lang="en-US" dirty="0">
                <a:latin typeface="Times New Roman" pitchFamily="18" charset="0"/>
                <a:cs typeface="Times New Roman" pitchFamily="18" charset="0"/>
              </a:rPr>
              <a:t> is one of the unsupervised Machine Learning algorithms that is used to cluster </a:t>
            </a:r>
            <a:r>
              <a:rPr lang="en-US" b="1" dirty="0">
                <a:latin typeface="Times New Roman" pitchFamily="18" charset="0"/>
                <a:cs typeface="Times New Roman" pitchFamily="18" charset="0"/>
              </a:rPr>
              <a:t>categorical variables.</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KMeans</a:t>
            </a:r>
            <a:r>
              <a:rPr lang="en-US" dirty="0">
                <a:latin typeface="Times New Roman" pitchFamily="18" charset="0"/>
                <a:cs typeface="Times New Roman" pitchFamily="18" charset="0"/>
              </a:rPr>
              <a:t> uses mathematical measures (distance) to cluster continuous data. The lesser the distance, the more similar our data points are. Centroids are updated by Means.</a:t>
            </a:r>
          </a:p>
          <a:p>
            <a:pPr algn="just"/>
            <a:r>
              <a:rPr lang="en-US" dirty="0">
                <a:latin typeface="Times New Roman" pitchFamily="18" charset="0"/>
                <a:cs typeface="Times New Roman" pitchFamily="18" charset="0"/>
              </a:rPr>
              <a:t>But for categorical data points, we cannot calculate the distance. So we go for </a:t>
            </a:r>
            <a:r>
              <a:rPr lang="en-US" dirty="0" err="1">
                <a:latin typeface="Times New Roman" pitchFamily="18" charset="0"/>
                <a:cs typeface="Times New Roman" pitchFamily="18" charset="0"/>
              </a:rPr>
              <a:t>KModes</a:t>
            </a:r>
            <a:r>
              <a:rPr lang="en-US" dirty="0">
                <a:latin typeface="Times New Roman" pitchFamily="18" charset="0"/>
                <a:cs typeface="Times New Roman" pitchFamily="18" charset="0"/>
              </a:rPr>
              <a:t> algorithm. It uses the dissimilarities(total mismatches) between the data points. </a:t>
            </a:r>
          </a:p>
          <a:p>
            <a:pPr algn="just"/>
            <a:r>
              <a:rPr lang="en-US" dirty="0">
                <a:latin typeface="Times New Roman" pitchFamily="18" charset="0"/>
                <a:cs typeface="Times New Roman" pitchFamily="18" charset="0"/>
              </a:rPr>
              <a:t>The lesser the dissimilarities the more similar our data points are. It uses Modes instead of means.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6372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836A7-2D95-457E-9338-898AAEADD221}"/>
              </a:ext>
            </a:extLst>
          </p:cNvPr>
          <p:cNvSpPr>
            <a:spLocks noGrp="1"/>
          </p:cNvSpPr>
          <p:nvPr>
            <p:ph type="title"/>
          </p:nvPr>
        </p:nvSpPr>
        <p:spPr/>
        <p:txBody>
          <a:bodyPr/>
          <a:lstStyle/>
          <a:p>
            <a:r>
              <a:rPr lang="en-IN" b="0" i="0" dirty="0">
                <a:effectLst/>
                <a:latin typeface="Times New Roman" panose="02020603050405020304" pitchFamily="18" charset="0"/>
                <a:cs typeface="Times New Roman" panose="02020603050405020304" pitchFamily="18" charset="0"/>
              </a:rPr>
              <a:t>What is K-Means Algorithm?</a:t>
            </a:r>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32E3E63-6970-4773-9ACF-F5278C5D8797}"/>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K-Means Clustering is an </a:t>
            </a:r>
            <a:r>
              <a:rPr lang="en-US" b="0" i="0" u="none" strike="noStrike" dirty="0">
                <a:effectLst/>
                <a:latin typeface="Times New Roman" panose="02020603050405020304" pitchFamily="18" charset="0"/>
                <a:cs typeface="Times New Roman" panose="02020603050405020304" pitchFamily="18" charset="0"/>
              </a:rPr>
              <a:t>Unsupervised Learning algorithm</a:t>
            </a:r>
            <a:r>
              <a:rPr lang="en-US" b="0" i="0" dirty="0">
                <a:effectLst/>
                <a:latin typeface="Times New Roman" panose="02020603050405020304" pitchFamily="18" charset="0"/>
                <a:cs typeface="Times New Roman" panose="02020603050405020304" pitchFamily="18" charset="0"/>
              </a:rPr>
              <a:t>, which groups the unlabeled dataset into different clusters. </a:t>
            </a:r>
          </a:p>
          <a:p>
            <a:pPr algn="just"/>
            <a:r>
              <a:rPr lang="en-US" b="0" i="0" dirty="0">
                <a:effectLst/>
                <a:latin typeface="Times New Roman" panose="02020603050405020304" pitchFamily="18" charset="0"/>
                <a:cs typeface="Times New Roman" panose="02020603050405020304" pitchFamily="18" charset="0"/>
              </a:rPr>
              <a:t>Here K defines the number of pre-defined clusters that need to be created in the process, as if K=2, there will be two clusters, and for K=3, there will be three clusters, and so on.</a:t>
            </a:r>
          </a:p>
          <a:p>
            <a:pPr algn="just"/>
            <a:r>
              <a:rPr lang="en-US" b="0" i="0" dirty="0">
                <a:effectLst/>
                <a:latin typeface="Times New Roman" panose="02020603050405020304" pitchFamily="18" charset="0"/>
                <a:cs typeface="Times New Roman" panose="02020603050405020304" pitchFamily="18" charset="0"/>
              </a:rPr>
              <a:t>It allows us to cluster the data into different groups and a convenient way to discover the categories of groups in the unlabeled dataset on its own without the need for any training.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252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0C4BB3-EB69-4DB9-A5E8-C9AF1666914A}"/>
              </a:ext>
            </a:extLst>
          </p:cNvPr>
          <p:cNvSpPr>
            <a:spLocks noGrp="1"/>
          </p:cNvSpPr>
          <p:nvPr>
            <p:ph idx="1"/>
          </p:nvPr>
        </p:nvSpPr>
        <p:spPr>
          <a:xfrm>
            <a:off x="838200" y="362309"/>
            <a:ext cx="10515600" cy="5814654"/>
          </a:xfrm>
        </p:spPr>
        <p:txBody>
          <a:bodyPr>
            <a:normAutofit/>
          </a:bodyPr>
          <a:lstStyle/>
          <a:p>
            <a:pPr marL="0" indent="0" algn="just">
              <a:buNone/>
            </a:pPr>
            <a:r>
              <a:rPr lang="en-US" dirty="0">
                <a:latin typeface="Times New Roman" pitchFamily="18" charset="0"/>
                <a:cs typeface="Times New Roman" pitchFamily="18" charset="0"/>
              </a:rPr>
              <a:t>How does the </a:t>
            </a:r>
            <a:r>
              <a:rPr lang="en-US" dirty="0" err="1">
                <a:latin typeface="Times New Roman" pitchFamily="18" charset="0"/>
                <a:cs typeface="Times New Roman" pitchFamily="18" charset="0"/>
              </a:rPr>
              <a:t>KModes</a:t>
            </a:r>
            <a:r>
              <a:rPr lang="en-US" dirty="0">
                <a:latin typeface="Times New Roman" pitchFamily="18" charset="0"/>
                <a:cs typeface="Times New Roman" pitchFamily="18" charset="0"/>
              </a:rPr>
              <a:t> algorithm work?</a:t>
            </a:r>
          </a:p>
          <a:p>
            <a:pPr algn="just"/>
            <a:r>
              <a:rPr lang="en-US" dirty="0">
                <a:latin typeface="Times New Roman" pitchFamily="18" charset="0"/>
                <a:cs typeface="Times New Roman" pitchFamily="18" charset="0"/>
              </a:rPr>
              <a:t>Unlike Hierarchical clustering methods, we need to upfront specify the K.</a:t>
            </a:r>
          </a:p>
          <a:p>
            <a:pPr algn="just"/>
            <a:r>
              <a:rPr lang="en-US" dirty="0">
                <a:latin typeface="Times New Roman" pitchFamily="18" charset="0"/>
                <a:cs typeface="Times New Roman" pitchFamily="18" charset="0"/>
              </a:rPr>
              <a:t>Pick K observations at random and use them as leaders/clusters.</a:t>
            </a:r>
          </a:p>
          <a:p>
            <a:pPr algn="just"/>
            <a:r>
              <a:rPr lang="en-US" dirty="0">
                <a:latin typeface="Times New Roman" pitchFamily="18" charset="0"/>
                <a:cs typeface="Times New Roman" pitchFamily="18" charset="0"/>
              </a:rPr>
              <a:t>Calculate the dissimilarities and assign each observation to its closest cluster.</a:t>
            </a:r>
          </a:p>
          <a:p>
            <a:pPr algn="just"/>
            <a:r>
              <a:rPr lang="en-US" dirty="0">
                <a:latin typeface="Times New Roman" pitchFamily="18" charset="0"/>
                <a:cs typeface="Times New Roman" pitchFamily="18" charset="0"/>
              </a:rPr>
              <a:t>Define new modes for the clusters.</a:t>
            </a:r>
          </a:p>
          <a:p>
            <a:pPr algn="just"/>
            <a:r>
              <a:rPr lang="en-US" dirty="0">
                <a:latin typeface="Times New Roman" pitchFamily="18" charset="0"/>
                <a:cs typeface="Times New Roman" pitchFamily="18" charset="0"/>
              </a:rPr>
              <a:t>Repeat 2–3 steps until there are is no re-assignment required</a:t>
            </a:r>
          </a:p>
          <a:p>
            <a:pPr algn="just"/>
            <a:r>
              <a:rPr lang="en-US" dirty="0">
                <a:latin typeface="Times New Roman" pitchFamily="18" charset="0"/>
                <a:cs typeface="Times New Roman" pitchFamily="18" charset="0"/>
              </a:rPr>
              <a:t>I hope you got the basic idea of the </a:t>
            </a:r>
            <a:r>
              <a:rPr lang="en-US" dirty="0" err="1">
                <a:latin typeface="Times New Roman" pitchFamily="18" charset="0"/>
                <a:cs typeface="Times New Roman" pitchFamily="18" charset="0"/>
              </a:rPr>
              <a:t>KModes</a:t>
            </a:r>
            <a:r>
              <a:rPr lang="en-US" dirty="0">
                <a:latin typeface="Times New Roman" pitchFamily="18" charset="0"/>
                <a:cs typeface="Times New Roman" pitchFamily="18" charset="0"/>
              </a:rPr>
              <a:t> algorithm by now. So let us quickly take an example to illustrate the working step by step.</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7216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99" y="481013"/>
            <a:ext cx="9667276" cy="569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08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0711" y="617927"/>
            <a:ext cx="8003893" cy="55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36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706" y="557541"/>
            <a:ext cx="8616660" cy="539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61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179" y="652432"/>
            <a:ext cx="8563699" cy="534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54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0953" y="626553"/>
            <a:ext cx="8510798" cy="532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404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4455" y="523036"/>
            <a:ext cx="8684934" cy="5693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31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5503" y="410892"/>
            <a:ext cx="8618609" cy="59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847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648" y="255618"/>
            <a:ext cx="9115114" cy="620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60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1E88F5-8DD4-4EC5-B6E2-D86058F99BE2}"/>
              </a:ext>
            </a:extLst>
          </p:cNvPr>
          <p:cNvSpPr>
            <a:spLocks noGrp="1"/>
          </p:cNvSpPr>
          <p:nvPr>
            <p:ph idx="1"/>
          </p:nvPr>
        </p:nvSpPr>
        <p:spPr>
          <a:xfrm>
            <a:off x="838200" y="596348"/>
            <a:ext cx="10515600" cy="5580615"/>
          </a:xfrm>
        </p:spPr>
        <p:txBody>
          <a:bodyPr/>
          <a:lstStyle/>
          <a:p>
            <a:pPr algn="just"/>
            <a:r>
              <a:rPr lang="en-US" b="0" i="0" dirty="0">
                <a:effectLst/>
                <a:latin typeface="Times New Roman" panose="02020603050405020304" pitchFamily="18" charset="0"/>
                <a:cs typeface="Times New Roman" panose="02020603050405020304" pitchFamily="18" charset="0"/>
              </a:rPr>
              <a:t>It is a centroid-based algorithm, where each cluster is associated with a centroid. </a:t>
            </a:r>
          </a:p>
          <a:p>
            <a:pPr algn="just"/>
            <a:r>
              <a:rPr lang="en-US" b="0" i="0" dirty="0">
                <a:effectLst/>
                <a:latin typeface="Times New Roman" panose="02020603050405020304" pitchFamily="18" charset="0"/>
                <a:cs typeface="Times New Roman" panose="02020603050405020304" pitchFamily="18" charset="0"/>
              </a:rPr>
              <a:t>The main aim of this algorithm is to minimize the sum of distances between the data point and their corresponding clusters.</a:t>
            </a:r>
          </a:p>
          <a:p>
            <a:pPr algn="just"/>
            <a:r>
              <a:rPr lang="en-US" b="0" i="0" dirty="0">
                <a:effectLst/>
                <a:latin typeface="Times New Roman" panose="02020603050405020304" pitchFamily="18" charset="0"/>
                <a:cs typeface="Times New Roman" panose="02020603050405020304" pitchFamily="18" charset="0"/>
              </a:rPr>
              <a:t>The algorithm takes the unlabeled dataset as input, divides the dataset into k-number of clusters, and repeats the process until it does not find the best clusters. </a:t>
            </a:r>
          </a:p>
          <a:p>
            <a:pPr algn="just"/>
            <a:r>
              <a:rPr lang="en-US" b="0" i="0" dirty="0">
                <a:effectLst/>
                <a:latin typeface="Times New Roman" panose="02020603050405020304" pitchFamily="18" charset="0"/>
                <a:cs typeface="Times New Roman" panose="02020603050405020304" pitchFamily="18" charset="0"/>
              </a:rPr>
              <a:t>The value of k should be predetermined in this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94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010D47-2B6E-445E-9A0A-EC283898DC05}"/>
              </a:ext>
            </a:extLst>
          </p:cNvPr>
          <p:cNvSpPr>
            <a:spLocks noGrp="1"/>
          </p:cNvSpPr>
          <p:nvPr>
            <p:ph idx="1"/>
          </p:nvPr>
        </p:nvSpPr>
        <p:spPr>
          <a:xfrm>
            <a:off x="838200" y="288235"/>
            <a:ext cx="10515600" cy="5888728"/>
          </a:xfrm>
        </p:spPr>
        <p:txBody>
          <a:bodyPr/>
          <a:lstStyle/>
          <a:p>
            <a:pPr algn="just"/>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k-means </a:t>
            </a:r>
            <a:r>
              <a:rPr lang="en-US" b="0" i="0" u="none" strike="noStrike" dirty="0">
                <a:effectLst/>
                <a:latin typeface="Times New Roman" panose="02020603050405020304" pitchFamily="18" charset="0"/>
                <a:cs typeface="Times New Roman" panose="02020603050405020304" pitchFamily="18" charset="0"/>
              </a:rPr>
              <a:t>clustering</a:t>
            </a:r>
            <a:r>
              <a:rPr lang="en-US" b="0" i="0" dirty="0">
                <a:effectLst/>
                <a:latin typeface="Times New Roman" panose="02020603050405020304" pitchFamily="18" charset="0"/>
                <a:cs typeface="Times New Roman" panose="02020603050405020304" pitchFamily="18" charset="0"/>
              </a:rPr>
              <a:t> algorithm mainly performs two tasks: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Determines the best value for K center points or centroids by an iterative process.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Assigns each data point to its closest k-center. Those data points which are near to the particular k-center, create a cluster.</a:t>
            </a:r>
          </a:p>
          <a:p>
            <a:pPr algn="just"/>
            <a:r>
              <a:rPr lang="en-US" b="0" i="0" dirty="0">
                <a:effectLst/>
                <a:latin typeface="Times New Roman" panose="02020603050405020304" pitchFamily="18" charset="0"/>
                <a:cs typeface="Times New Roman" panose="02020603050405020304" pitchFamily="18" charset="0"/>
              </a:rPr>
              <a:t>Hence each cluster has datapoints with some commonalities, and it is away from other clusters.</a:t>
            </a:r>
          </a:p>
          <a:p>
            <a:pPr algn="just"/>
            <a:r>
              <a:rPr lang="en-US" b="0" i="0" dirty="0">
                <a:effectLst/>
                <a:latin typeface="Times New Roman" panose="02020603050405020304" pitchFamily="18" charset="0"/>
                <a:cs typeface="Times New Roman" panose="02020603050405020304" pitchFamily="18" charset="0"/>
              </a:rPr>
              <a:t>The below diagram explains the working of the K-means Clustering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93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4DA91D0-3F06-4CF3-BAAE-D16EF48F378E}"/>
              </a:ext>
            </a:extLst>
          </p:cNvPr>
          <p:cNvPicPr>
            <a:picLocks noGrp="1" noChangeAspect="1"/>
          </p:cNvPicPr>
          <p:nvPr>
            <p:ph idx="1"/>
          </p:nvPr>
        </p:nvPicPr>
        <p:blipFill>
          <a:blip r:embed="rId2"/>
          <a:stretch>
            <a:fillRect/>
          </a:stretch>
        </p:blipFill>
        <p:spPr>
          <a:xfrm>
            <a:off x="716856" y="148843"/>
            <a:ext cx="4501188" cy="3965957"/>
          </a:xfrm>
        </p:spPr>
      </p:pic>
      <p:sp>
        <p:nvSpPr>
          <p:cNvPr id="7" name="TextBox 6">
            <a:extLst>
              <a:ext uri="{FF2B5EF4-FFF2-40B4-BE49-F238E27FC236}">
                <a16:creationId xmlns:a16="http://schemas.microsoft.com/office/drawing/2014/main" xmlns="" id="{C8A6127E-FF6F-4525-8FED-5A1A623EC89D}"/>
              </a:ext>
            </a:extLst>
          </p:cNvPr>
          <p:cNvSpPr txBox="1"/>
          <p:nvPr/>
        </p:nvSpPr>
        <p:spPr>
          <a:xfrm>
            <a:off x="5148470" y="311429"/>
            <a:ext cx="6631884" cy="637097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How does the K-Means Algorithm Work?</a:t>
            </a:r>
          </a:p>
          <a:p>
            <a:pPr algn="just"/>
            <a:r>
              <a:rPr lang="en-US" sz="2400" b="0" i="0" dirty="0">
                <a:effectLst/>
                <a:latin typeface="Times New Roman" panose="02020603050405020304" pitchFamily="18" charset="0"/>
                <a:cs typeface="Times New Roman" panose="02020603050405020304" pitchFamily="18" charset="0"/>
              </a:rPr>
              <a:t>The working of the K-Means algorithm is explained in the below steps:</a:t>
            </a:r>
          </a:p>
          <a:p>
            <a:pPr algn="just"/>
            <a:r>
              <a:rPr lang="en-US" sz="2400" b="1" i="0" dirty="0">
                <a:effectLst/>
                <a:latin typeface="Times New Roman" panose="02020603050405020304" pitchFamily="18" charset="0"/>
                <a:cs typeface="Times New Roman" panose="02020603050405020304" pitchFamily="18" charset="0"/>
              </a:rPr>
              <a:t>Step-1:</a:t>
            </a:r>
            <a:r>
              <a:rPr lang="en-US" sz="2400" b="0" i="0" dirty="0">
                <a:effectLst/>
                <a:latin typeface="Times New Roman" panose="02020603050405020304" pitchFamily="18" charset="0"/>
                <a:cs typeface="Times New Roman" panose="02020603050405020304" pitchFamily="18" charset="0"/>
              </a:rPr>
              <a:t> Select the number K to decide the number of clusters.</a:t>
            </a:r>
          </a:p>
          <a:p>
            <a:pPr algn="just"/>
            <a:r>
              <a:rPr lang="en-US" sz="2400" b="1" i="0" dirty="0">
                <a:effectLst/>
                <a:latin typeface="Times New Roman" panose="02020603050405020304" pitchFamily="18" charset="0"/>
                <a:cs typeface="Times New Roman" panose="02020603050405020304" pitchFamily="18" charset="0"/>
              </a:rPr>
              <a:t>Step-2:</a:t>
            </a:r>
            <a:r>
              <a:rPr lang="en-US" sz="2400" b="0" i="0" dirty="0">
                <a:effectLst/>
                <a:latin typeface="Times New Roman" panose="02020603050405020304" pitchFamily="18" charset="0"/>
                <a:cs typeface="Times New Roman" panose="02020603050405020304" pitchFamily="18" charset="0"/>
              </a:rPr>
              <a:t> Select random K points or centroids. (It can be other from the input dataset).</a:t>
            </a:r>
          </a:p>
          <a:p>
            <a:pPr algn="just"/>
            <a:r>
              <a:rPr lang="en-US" sz="2400" b="1" i="0" dirty="0">
                <a:effectLst/>
                <a:latin typeface="Times New Roman" panose="02020603050405020304" pitchFamily="18" charset="0"/>
                <a:cs typeface="Times New Roman" panose="02020603050405020304" pitchFamily="18" charset="0"/>
              </a:rPr>
              <a:t>Step-3:</a:t>
            </a:r>
            <a:r>
              <a:rPr lang="en-US" sz="2400" b="0" i="0" dirty="0">
                <a:effectLst/>
                <a:latin typeface="Times New Roman" panose="02020603050405020304" pitchFamily="18" charset="0"/>
                <a:cs typeface="Times New Roman" panose="02020603050405020304" pitchFamily="18" charset="0"/>
              </a:rPr>
              <a:t> Assign each data point to their closest centroid, which will form the predefined K clusters.</a:t>
            </a:r>
          </a:p>
          <a:p>
            <a:pPr algn="just"/>
            <a:r>
              <a:rPr lang="en-US" sz="2400" b="1" i="0" dirty="0">
                <a:effectLst/>
                <a:latin typeface="Times New Roman" panose="02020603050405020304" pitchFamily="18" charset="0"/>
                <a:cs typeface="Times New Roman" panose="02020603050405020304" pitchFamily="18" charset="0"/>
              </a:rPr>
              <a:t>Step-4:</a:t>
            </a:r>
            <a:r>
              <a:rPr lang="en-US" sz="2400" b="0" i="0" dirty="0">
                <a:effectLst/>
                <a:latin typeface="Times New Roman" panose="02020603050405020304" pitchFamily="18" charset="0"/>
                <a:cs typeface="Times New Roman" panose="02020603050405020304" pitchFamily="18" charset="0"/>
              </a:rPr>
              <a:t> Calculate the variance and place a new centroid of each cluster.</a:t>
            </a:r>
          </a:p>
          <a:p>
            <a:pPr algn="just"/>
            <a:r>
              <a:rPr lang="en-US" sz="2400" b="1" i="0" dirty="0">
                <a:effectLst/>
                <a:latin typeface="Times New Roman" panose="02020603050405020304" pitchFamily="18" charset="0"/>
                <a:cs typeface="Times New Roman" panose="02020603050405020304" pitchFamily="18" charset="0"/>
              </a:rPr>
              <a:t>Step-5:</a:t>
            </a:r>
            <a:r>
              <a:rPr lang="en-US" sz="2400" b="0" i="0" dirty="0">
                <a:effectLst/>
                <a:latin typeface="Times New Roman" panose="02020603050405020304" pitchFamily="18" charset="0"/>
                <a:cs typeface="Times New Roman" panose="02020603050405020304" pitchFamily="18" charset="0"/>
              </a:rPr>
              <a:t> Repeat the third steps, which means reassign each datapoint to the new closest centroid of each cluster.</a:t>
            </a:r>
          </a:p>
          <a:p>
            <a:pPr algn="just"/>
            <a:r>
              <a:rPr lang="en-US" sz="2400" b="1" i="0" dirty="0">
                <a:effectLst/>
                <a:latin typeface="Times New Roman" panose="02020603050405020304" pitchFamily="18" charset="0"/>
                <a:cs typeface="Times New Roman" panose="02020603050405020304" pitchFamily="18" charset="0"/>
              </a:rPr>
              <a:t>Step-6:</a:t>
            </a:r>
            <a:r>
              <a:rPr lang="en-US" sz="2400" b="0" i="0" dirty="0">
                <a:effectLst/>
                <a:latin typeface="Times New Roman" panose="02020603050405020304" pitchFamily="18" charset="0"/>
                <a:cs typeface="Times New Roman" panose="02020603050405020304" pitchFamily="18" charset="0"/>
              </a:rPr>
              <a:t> If any reassignment occurs, then go to step-4 else go to FINISH.</a:t>
            </a:r>
          </a:p>
          <a:p>
            <a:pPr algn="just"/>
            <a:r>
              <a:rPr lang="en-US" sz="2400" b="1" i="0" dirty="0">
                <a:effectLst/>
                <a:latin typeface="Times New Roman" panose="02020603050405020304" pitchFamily="18" charset="0"/>
                <a:cs typeface="Times New Roman" panose="02020603050405020304" pitchFamily="18" charset="0"/>
              </a:rPr>
              <a:t>Step-7</a:t>
            </a:r>
            <a:r>
              <a:rPr lang="en-US" sz="2400" b="0" i="0" dirty="0">
                <a:effectLst/>
                <a:latin typeface="Times New Roman" panose="02020603050405020304" pitchFamily="18" charset="0"/>
                <a:cs typeface="Times New Roman" panose="02020603050405020304" pitchFamily="18" charset="0"/>
              </a:rPr>
              <a:t>: The model is ready.</a:t>
            </a:r>
          </a:p>
        </p:txBody>
      </p:sp>
    </p:spTree>
    <p:extLst>
      <p:ext uri="{BB962C8B-B14F-4D97-AF65-F5344CB8AC3E}">
        <p14:creationId xmlns:p14="http://schemas.microsoft.com/office/powerpoint/2010/main" val="23547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BAED79-6A39-4081-A92D-BD4A85B5E8C6}"/>
              </a:ext>
            </a:extLst>
          </p:cNvPr>
          <p:cNvSpPr>
            <a:spLocks noGrp="1"/>
          </p:cNvSpPr>
          <p:nvPr>
            <p:ph idx="1"/>
          </p:nvPr>
        </p:nvSpPr>
        <p:spPr>
          <a:xfrm>
            <a:off x="838200" y="337930"/>
            <a:ext cx="10515600" cy="5839033"/>
          </a:xfrm>
        </p:spPr>
        <p:txBody>
          <a:bodyPr/>
          <a:lstStyle/>
          <a:p>
            <a:pPr algn="just"/>
            <a:r>
              <a:rPr lang="en-US" b="0" i="0" dirty="0">
                <a:effectLst/>
                <a:latin typeface="Times New Roman" panose="02020603050405020304" pitchFamily="18" charset="0"/>
                <a:cs typeface="Times New Roman" panose="02020603050405020304" pitchFamily="18" charset="0"/>
              </a:rPr>
              <a:t>Let's understand the above steps by considering the visual plots:</a:t>
            </a:r>
          </a:p>
          <a:p>
            <a:pPr algn="just"/>
            <a:r>
              <a:rPr lang="en-US" b="0" i="0" dirty="0">
                <a:effectLst/>
                <a:latin typeface="Times New Roman" panose="02020603050405020304" pitchFamily="18" charset="0"/>
                <a:cs typeface="Times New Roman" panose="02020603050405020304" pitchFamily="18" charset="0"/>
              </a:rPr>
              <a:t>Suppose we have two variables M1 and M2. The x-y axis scatter plot of these two variables is given below:</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D809093-07BA-4C12-95FF-A08CC463A588}"/>
              </a:ext>
            </a:extLst>
          </p:cNvPr>
          <p:cNvPicPr>
            <a:picLocks noChangeAspect="1"/>
          </p:cNvPicPr>
          <p:nvPr/>
        </p:nvPicPr>
        <p:blipFill>
          <a:blip r:embed="rId2"/>
          <a:stretch>
            <a:fillRect/>
          </a:stretch>
        </p:blipFill>
        <p:spPr>
          <a:xfrm>
            <a:off x="3472948" y="1863644"/>
            <a:ext cx="3397425" cy="3130711"/>
          </a:xfrm>
          <a:prstGeom prst="rect">
            <a:avLst/>
          </a:prstGeom>
        </p:spPr>
      </p:pic>
      <p:sp>
        <p:nvSpPr>
          <p:cNvPr id="7" name="TextBox 6">
            <a:extLst>
              <a:ext uri="{FF2B5EF4-FFF2-40B4-BE49-F238E27FC236}">
                <a16:creationId xmlns:a16="http://schemas.microsoft.com/office/drawing/2014/main" xmlns="" id="{8CC81FAE-566C-49FE-8231-F2354E60EF34}"/>
              </a:ext>
            </a:extLst>
          </p:cNvPr>
          <p:cNvSpPr txBox="1"/>
          <p:nvPr/>
        </p:nvSpPr>
        <p:spPr>
          <a:xfrm>
            <a:off x="838200" y="5253633"/>
            <a:ext cx="10515600" cy="1200329"/>
          </a:xfrm>
          <a:prstGeom prst="rect">
            <a:avLst/>
          </a:prstGeom>
          <a:noFill/>
        </p:spPr>
        <p:txBody>
          <a:bodyPr wrap="square">
            <a:spAutoFit/>
          </a:bodyPr>
          <a:lstStyle/>
          <a:p>
            <a:pPr marL="611188" lvl="1"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Let's take number k of clusters, i.e., K=2, to identify the dataset and to put them into different clusters. It means here we will try to group these datasets into two different clusters.</a:t>
            </a:r>
          </a:p>
        </p:txBody>
      </p:sp>
    </p:spTree>
    <p:extLst>
      <p:ext uri="{BB962C8B-B14F-4D97-AF65-F5344CB8AC3E}">
        <p14:creationId xmlns:p14="http://schemas.microsoft.com/office/powerpoint/2010/main" val="301625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E55F16-49EA-4A6B-8A49-F7A6ACEA3822}"/>
              </a:ext>
            </a:extLst>
          </p:cNvPr>
          <p:cNvSpPr>
            <a:spLocks noGrp="1"/>
          </p:cNvSpPr>
          <p:nvPr>
            <p:ph idx="1"/>
          </p:nvPr>
        </p:nvSpPr>
        <p:spPr>
          <a:xfrm>
            <a:off x="838200" y="327991"/>
            <a:ext cx="10515600" cy="5848972"/>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We need to choose some random k points or centroid to form the cluster. </a:t>
            </a:r>
          </a:p>
          <a:p>
            <a:pPr algn="just"/>
            <a:r>
              <a:rPr lang="en-US" b="0" i="0" dirty="0">
                <a:solidFill>
                  <a:srgbClr val="000000"/>
                </a:solidFill>
                <a:effectLst/>
                <a:latin typeface="Times New Roman" panose="02020603050405020304" pitchFamily="18" charset="0"/>
                <a:cs typeface="Times New Roman" panose="02020603050405020304" pitchFamily="18" charset="0"/>
              </a:rPr>
              <a:t>These points can be either the points from the dataset or any other point. So, here we are selecting the below two points as k points, which are not the part of our dataset. </a:t>
            </a:r>
          </a:p>
          <a:p>
            <a:pPr algn="just"/>
            <a:r>
              <a:rPr lang="en-US" b="0" i="0" dirty="0">
                <a:solidFill>
                  <a:srgbClr val="000000"/>
                </a:solidFill>
                <a:effectLst/>
                <a:latin typeface="Times New Roman" panose="02020603050405020304" pitchFamily="18" charset="0"/>
                <a:cs typeface="Times New Roman" panose="02020603050405020304" pitchFamily="18" charset="0"/>
              </a:rPr>
              <a:t>Consider the below image: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0E60271-8EDE-4A88-9E55-1741C606C1CB}"/>
              </a:ext>
            </a:extLst>
          </p:cNvPr>
          <p:cNvPicPr>
            <a:picLocks noChangeAspect="1"/>
          </p:cNvPicPr>
          <p:nvPr/>
        </p:nvPicPr>
        <p:blipFill>
          <a:blip r:embed="rId2"/>
          <a:stretch>
            <a:fillRect/>
          </a:stretch>
        </p:blipFill>
        <p:spPr>
          <a:xfrm>
            <a:off x="3416342" y="3014500"/>
            <a:ext cx="3689540" cy="3162463"/>
          </a:xfrm>
          <a:prstGeom prst="rect">
            <a:avLst/>
          </a:prstGeom>
        </p:spPr>
      </p:pic>
    </p:spTree>
    <p:extLst>
      <p:ext uri="{BB962C8B-B14F-4D97-AF65-F5344CB8AC3E}">
        <p14:creationId xmlns:p14="http://schemas.microsoft.com/office/powerpoint/2010/main" val="13337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9E8206-6E7E-4E2B-A54C-6D096C121D13}"/>
              </a:ext>
            </a:extLst>
          </p:cNvPr>
          <p:cNvSpPr>
            <a:spLocks noGrp="1"/>
          </p:cNvSpPr>
          <p:nvPr>
            <p:ph idx="1"/>
          </p:nvPr>
        </p:nvSpPr>
        <p:spPr>
          <a:xfrm>
            <a:off x="838200" y="496957"/>
            <a:ext cx="10515600" cy="5680006"/>
          </a:xfrm>
        </p:spPr>
        <p:txBody>
          <a:bodyPr/>
          <a:lstStyle/>
          <a:p>
            <a:pPr algn="just"/>
            <a:r>
              <a:rPr lang="en-US" b="0" i="0" dirty="0">
                <a:effectLst/>
                <a:latin typeface="Times New Roman" panose="02020603050405020304" pitchFamily="18" charset="0"/>
                <a:cs typeface="Times New Roman" panose="02020603050405020304" pitchFamily="18" charset="0"/>
              </a:rPr>
              <a:t>Now we will assign each data point of the scatter plot to its closest K-point or centroid. </a:t>
            </a:r>
          </a:p>
          <a:p>
            <a:pPr algn="just"/>
            <a:r>
              <a:rPr lang="en-US" b="0" i="0" dirty="0">
                <a:effectLst/>
                <a:latin typeface="Times New Roman" panose="02020603050405020304" pitchFamily="18" charset="0"/>
                <a:cs typeface="Times New Roman" panose="02020603050405020304" pitchFamily="18" charset="0"/>
              </a:rPr>
              <a:t>We will compute it by applying some mathematics that we have studied to calculate the distance between two points. So, we will draw a median between both the centroids. </a:t>
            </a:r>
          </a:p>
          <a:p>
            <a:pPr algn="just"/>
            <a:r>
              <a:rPr lang="en-US" b="0" i="0" dirty="0">
                <a:effectLst/>
                <a:latin typeface="Times New Roman" panose="02020603050405020304" pitchFamily="18" charset="0"/>
                <a:cs typeface="Times New Roman" panose="02020603050405020304" pitchFamily="18" charset="0"/>
              </a:rPr>
              <a:t>Consider the below image: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F4C68C3-E95A-45EE-8061-1A6C25A3FBFB}"/>
              </a:ext>
            </a:extLst>
          </p:cNvPr>
          <p:cNvPicPr>
            <a:picLocks noChangeAspect="1"/>
          </p:cNvPicPr>
          <p:nvPr/>
        </p:nvPicPr>
        <p:blipFill>
          <a:blip r:embed="rId2"/>
          <a:stretch>
            <a:fillRect/>
          </a:stretch>
        </p:blipFill>
        <p:spPr>
          <a:xfrm>
            <a:off x="3535612" y="3265195"/>
            <a:ext cx="3689540" cy="3289469"/>
          </a:xfrm>
          <a:prstGeom prst="rect">
            <a:avLst/>
          </a:prstGeom>
        </p:spPr>
      </p:pic>
    </p:spTree>
    <p:extLst>
      <p:ext uri="{BB962C8B-B14F-4D97-AF65-F5344CB8AC3E}">
        <p14:creationId xmlns:p14="http://schemas.microsoft.com/office/powerpoint/2010/main" val="61239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BC003F-454C-493D-A530-2000A9873B0C}"/>
              </a:ext>
            </a:extLst>
          </p:cNvPr>
          <p:cNvSpPr>
            <a:spLocks noGrp="1"/>
          </p:cNvSpPr>
          <p:nvPr>
            <p:ph idx="1"/>
          </p:nvPr>
        </p:nvSpPr>
        <p:spPr>
          <a:xfrm>
            <a:off x="838200" y="188843"/>
            <a:ext cx="10515600" cy="5988120"/>
          </a:xfrm>
        </p:spPr>
        <p:txBody>
          <a:bodyPr/>
          <a:lstStyle/>
          <a:p>
            <a:pPr algn="just"/>
            <a:r>
              <a:rPr lang="en-US" b="0" i="0" dirty="0">
                <a:effectLst/>
                <a:latin typeface="Times New Roman" panose="02020603050405020304" pitchFamily="18" charset="0"/>
                <a:cs typeface="Times New Roman" panose="02020603050405020304" pitchFamily="18" charset="0"/>
              </a:rPr>
              <a:t>From the above image, it is clear that points left side of the line is near to the K1 or blue centroid, and points to the right of the line are close to the yellow centroid. </a:t>
            </a:r>
          </a:p>
          <a:p>
            <a:pPr algn="just"/>
            <a:r>
              <a:rPr lang="en-US" b="0" i="0" dirty="0">
                <a:effectLst/>
                <a:latin typeface="Times New Roman" panose="02020603050405020304" pitchFamily="18" charset="0"/>
                <a:cs typeface="Times New Roman" panose="02020603050405020304" pitchFamily="18" charset="0"/>
              </a:rPr>
              <a:t>Let's color them as blue and yellow for clear visualization.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EFCE5C3-E4A5-442E-B7D4-D9BD0676495E}"/>
              </a:ext>
            </a:extLst>
          </p:cNvPr>
          <p:cNvPicPr>
            <a:picLocks noChangeAspect="1"/>
          </p:cNvPicPr>
          <p:nvPr/>
        </p:nvPicPr>
        <p:blipFill>
          <a:blip r:embed="rId2"/>
          <a:stretch>
            <a:fillRect/>
          </a:stretch>
        </p:blipFill>
        <p:spPr>
          <a:xfrm>
            <a:off x="3450162" y="3001800"/>
            <a:ext cx="3721291" cy="3175163"/>
          </a:xfrm>
          <a:prstGeom prst="rect">
            <a:avLst/>
          </a:prstGeom>
        </p:spPr>
      </p:pic>
    </p:spTree>
    <p:extLst>
      <p:ext uri="{BB962C8B-B14F-4D97-AF65-F5344CB8AC3E}">
        <p14:creationId xmlns:p14="http://schemas.microsoft.com/office/powerpoint/2010/main" val="2546810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723</Words>
  <Application>Microsoft Office PowerPoint</Application>
  <PresentationFormat>Custom</PresentationFormat>
  <Paragraphs>73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K Means Clustering</vt:lpstr>
      <vt:lpstr>What is K-Means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KModes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dc:title>
  <dc:creator>Naveen Kumar N</dc:creator>
  <cp:lastModifiedBy>Naveen_MRU</cp:lastModifiedBy>
  <cp:revision>7</cp:revision>
  <dcterms:created xsi:type="dcterms:W3CDTF">2022-12-18T18:36:36Z</dcterms:created>
  <dcterms:modified xsi:type="dcterms:W3CDTF">2023-11-27T06:30:48Z</dcterms:modified>
</cp:coreProperties>
</file>