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7"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F191F-69E3-494B-8F40-4FE27806D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07FA800-3538-4782-B8FC-43D5B5387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C2C20BC-8281-42E8-BD05-3A738D084DA3}"/>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4B7EA74A-90F7-4470-AC49-DEDC49CB1B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874A2013-F02D-40B4-BE8F-43AE8D564357}"/>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87884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F6D75-8CA0-4909-B901-B4A4EA1E89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E22198-9A0E-4E3C-87C6-1B301A0AC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3145554-5DE2-40E7-8E7E-DE70F7493DF7}"/>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BB93E87E-85A9-468A-9D40-3CB9B69B48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9E6AFC2-A89D-4CE1-846A-093458E623C8}"/>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175266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48876B-031E-4AE0-A04C-F34200F20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F1568C5-0AE0-48AD-8E6A-85C4245DFF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09491B-E49B-443B-A486-CE558319DDAC}"/>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42A1FC23-9001-480A-BCAA-48FC80B6CD6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958549DA-B2DB-436B-B079-18016A240F65}"/>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412056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59E09-8CFF-42CF-B16E-3E86F8825D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55E6BAB-2FCF-423A-9637-248A23A06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3A3A8D-7616-42F5-9965-7FE18F5D40FD}"/>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8D9C0209-23B4-47B2-A37A-AB41467A58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95A05366-74DE-4BD9-96AF-5749791BB7DF}"/>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32583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6E008-4DD5-40FE-B9AA-699256431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14C5F1-FDA3-4D58-A705-BA1D70D93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19BDC5-0912-426A-BC86-FA0C3E0164C3}"/>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751637FC-C4CB-4380-AB4A-B23659347C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2704F09-BD9E-40AE-905F-759076B10C10}"/>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217729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7F58C-522C-4D2E-AE19-6DE8E108B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4A6256-755D-45D0-85D8-1A76C9D42D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055623C-40D0-47AE-B58D-627832688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6CEC139-97ED-45AF-B2B8-121AA11E0ABE}"/>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6" name="Footer Placeholder 5">
            <a:extLst>
              <a:ext uri="{FF2B5EF4-FFF2-40B4-BE49-F238E27FC236}">
                <a16:creationId xmlns:a16="http://schemas.microsoft.com/office/drawing/2014/main" xmlns="" id="{14258DF8-F2F4-4BDD-931F-359D0942978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BAA607E8-4E6F-4B73-946F-2F67B12A2AA0}"/>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173477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2006B-C2EC-4DDE-A49E-206C9BFE36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C277F3-A84F-499A-9CB4-B82C35FA6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A6DB93-8A43-43BE-BC75-C6AD58FDF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63D61CB-D195-499A-B912-E9A842A00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D5CB12A-0C8A-4A3B-B57E-A4AB85041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9EE9821-7C94-4FF1-A547-B27437375AB4}"/>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8" name="Footer Placeholder 7">
            <a:extLst>
              <a:ext uri="{FF2B5EF4-FFF2-40B4-BE49-F238E27FC236}">
                <a16:creationId xmlns:a16="http://schemas.microsoft.com/office/drawing/2014/main" xmlns="" id="{464CEBBD-CED9-4EDE-9484-7E9257EFCA3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EAE0BF09-C909-4CC0-8F6A-C0181012065A}"/>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15538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50169-8464-440F-B527-E82BF3ABCC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4DFEC0A-3209-4AFA-8089-82016CF35707}"/>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4" name="Footer Placeholder 3">
            <a:extLst>
              <a:ext uri="{FF2B5EF4-FFF2-40B4-BE49-F238E27FC236}">
                <a16:creationId xmlns:a16="http://schemas.microsoft.com/office/drawing/2014/main" xmlns="" id="{DE6EB330-8EC6-40E9-A493-F29EC05A6F1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018C4A85-1175-4D57-BB2F-4ECDF7D0B6A4}"/>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146251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876E2B3-F2B7-431E-9397-7FDA3C285C89}"/>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3" name="Footer Placeholder 2">
            <a:extLst>
              <a:ext uri="{FF2B5EF4-FFF2-40B4-BE49-F238E27FC236}">
                <a16:creationId xmlns:a16="http://schemas.microsoft.com/office/drawing/2014/main" xmlns="" id="{022D0307-BD2C-48E6-ACBB-AE56C18382C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6985D9D6-9CFC-4761-9B73-4E6155AE42D9}"/>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125281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01A17-6EE5-4DD7-92B4-CD243ED42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23C32D5-911B-4D1B-9B7A-30BE0027D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308C0CF-900A-4E5B-8EA3-320437A8F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842C7BB-F5EE-4353-B462-3B78579FE976}"/>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6" name="Footer Placeholder 5">
            <a:extLst>
              <a:ext uri="{FF2B5EF4-FFF2-40B4-BE49-F238E27FC236}">
                <a16:creationId xmlns:a16="http://schemas.microsoft.com/office/drawing/2014/main" xmlns="" id="{516BBE41-8D40-476C-858C-AD95A741F52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C1529369-B32B-412B-8185-312D4AE507D6}"/>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232804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98C21-8369-436D-9CBE-EDC0BB751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397EA93-421C-4B84-8FC6-C7EC819D3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325E4F46-2653-4046-9A59-2FBC114A3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9387592-2295-418B-A0D3-F7C9D7848A95}"/>
              </a:ext>
            </a:extLst>
          </p:cNvPr>
          <p:cNvSpPr>
            <a:spLocks noGrp="1"/>
          </p:cNvSpPr>
          <p:nvPr>
            <p:ph type="dt" sz="half" idx="10"/>
          </p:nvPr>
        </p:nvSpPr>
        <p:spPr/>
        <p:txBody>
          <a:bodyPr/>
          <a:lstStyle/>
          <a:p>
            <a:fld id="{756F28A0-CFC5-41CE-93D0-80F2772EE10A}" type="datetimeFigureOut">
              <a:rPr lang="en-IN" smtClean="0"/>
              <a:t>15-12-2022</a:t>
            </a:fld>
            <a:endParaRPr lang="en-IN" dirty="0"/>
          </a:p>
        </p:txBody>
      </p:sp>
      <p:sp>
        <p:nvSpPr>
          <p:cNvPr id="6" name="Footer Placeholder 5">
            <a:extLst>
              <a:ext uri="{FF2B5EF4-FFF2-40B4-BE49-F238E27FC236}">
                <a16:creationId xmlns:a16="http://schemas.microsoft.com/office/drawing/2014/main" xmlns="" id="{5B312A77-489B-4EAE-A24F-E8575AD173F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472A856A-7CAE-4D17-AC88-57AB5171EF24}"/>
              </a:ext>
            </a:extLst>
          </p:cNvPr>
          <p:cNvSpPr>
            <a:spLocks noGrp="1"/>
          </p:cNvSpPr>
          <p:nvPr>
            <p:ph type="sldNum" sz="quarter" idx="12"/>
          </p:nvPr>
        </p:nvSpPr>
        <p:spPr/>
        <p:txBody>
          <a:bodyPr/>
          <a:lstStyle/>
          <a:p>
            <a:fld id="{BB6D5B16-C7E9-431F-99EC-79E45A3A8B22}" type="slidenum">
              <a:rPr lang="en-IN" smtClean="0"/>
              <a:t>‹#›</a:t>
            </a:fld>
            <a:endParaRPr lang="en-IN" dirty="0"/>
          </a:p>
        </p:txBody>
      </p:sp>
    </p:spTree>
    <p:extLst>
      <p:ext uri="{BB962C8B-B14F-4D97-AF65-F5344CB8AC3E}">
        <p14:creationId xmlns:p14="http://schemas.microsoft.com/office/powerpoint/2010/main" val="302685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C65CCF-87A1-4140-AF8B-A43D71000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5B52D0-015A-4D53-8EB5-C7A37AD3F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3A1764-4F48-4B63-B6B1-48E34F9F2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28A0-CFC5-41CE-93D0-80F2772EE10A}" type="datetimeFigureOut">
              <a:rPr lang="en-IN" smtClean="0"/>
              <a:t>15-12-2022</a:t>
            </a:fld>
            <a:endParaRPr lang="en-IN" dirty="0"/>
          </a:p>
        </p:txBody>
      </p:sp>
      <p:sp>
        <p:nvSpPr>
          <p:cNvPr id="5" name="Footer Placeholder 4">
            <a:extLst>
              <a:ext uri="{FF2B5EF4-FFF2-40B4-BE49-F238E27FC236}">
                <a16:creationId xmlns:a16="http://schemas.microsoft.com/office/drawing/2014/main" xmlns="" id="{9B4CEB42-B3D6-4382-A072-1340B98DE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2850C85D-3BD1-450D-88FC-C4CA30AA9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D5B16-C7E9-431F-99EC-79E45A3A8B22}" type="slidenum">
              <a:rPr lang="en-IN" smtClean="0"/>
              <a:t>‹#›</a:t>
            </a:fld>
            <a:endParaRPr lang="en-IN" dirty="0"/>
          </a:p>
        </p:txBody>
      </p:sp>
    </p:spTree>
    <p:extLst>
      <p:ext uri="{BB962C8B-B14F-4D97-AF65-F5344CB8AC3E}">
        <p14:creationId xmlns:p14="http://schemas.microsoft.com/office/powerpoint/2010/main" val="196159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19789-BC78-495E-A174-32673AE69042}"/>
              </a:ext>
            </a:extLst>
          </p:cNvPr>
          <p:cNvSpPr>
            <a:spLocks noGrp="1"/>
          </p:cNvSpPr>
          <p:nvPr>
            <p:ph type="ctrTitle"/>
          </p:nvPr>
        </p:nvSpPr>
        <p:spPr/>
        <p:txBody>
          <a:bodyPr/>
          <a:lstStyle/>
          <a:p>
            <a:r>
              <a:rPr lang="en-US" dirty="0">
                <a:latin typeface="Times New Roman" pitchFamily="18" charset="0"/>
                <a:cs typeface="Times New Roman" pitchFamily="18" charset="0"/>
              </a:rPr>
              <a:t>Clustering</a:t>
            </a:r>
            <a:endParaRPr lang="en-IN"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E4B7BA40-05E3-4588-AB7F-FE34BB1BC65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92611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8ABF66-3F5E-41FD-A0AD-8DAD65E573C7}"/>
              </a:ext>
            </a:extLst>
          </p:cNvPr>
          <p:cNvSpPr>
            <a:spLocks noGrp="1"/>
          </p:cNvSpPr>
          <p:nvPr>
            <p:ph idx="1"/>
          </p:nvPr>
        </p:nvSpPr>
        <p:spPr>
          <a:xfrm>
            <a:off x="838200" y="496957"/>
            <a:ext cx="10515600" cy="5680006"/>
          </a:xfrm>
        </p:spPr>
        <p:txBody>
          <a:bodyPr/>
          <a:lstStyle/>
          <a:p>
            <a:pPr algn="just"/>
            <a:r>
              <a:rPr lang="en-US" dirty="0">
                <a:latin typeface="Times New Roman" panose="02020603050405020304" pitchFamily="18" charset="0"/>
                <a:cs typeface="Times New Roman" panose="02020603050405020304" pitchFamily="18" charset="0"/>
              </a:rPr>
              <a:t>For ex– The data points in the graph below clustered together can be classified into one single group. We can distinguish the clusters, and we can identify that there are 3 clusters in the below picture.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1751DFF-F5FD-407D-88CA-EB4932A4EA6C}"/>
              </a:ext>
            </a:extLst>
          </p:cNvPr>
          <p:cNvPicPr>
            <a:picLocks noChangeAspect="1"/>
          </p:cNvPicPr>
          <p:nvPr/>
        </p:nvPicPr>
        <p:blipFill>
          <a:blip r:embed="rId2"/>
          <a:stretch>
            <a:fillRect/>
          </a:stretch>
        </p:blipFill>
        <p:spPr>
          <a:xfrm>
            <a:off x="2597407" y="2350126"/>
            <a:ext cx="6102664" cy="2495678"/>
          </a:xfrm>
          <a:prstGeom prst="rect">
            <a:avLst/>
          </a:prstGeom>
        </p:spPr>
      </p:pic>
    </p:spTree>
    <p:extLst>
      <p:ext uri="{BB962C8B-B14F-4D97-AF65-F5344CB8AC3E}">
        <p14:creationId xmlns:p14="http://schemas.microsoft.com/office/powerpoint/2010/main" val="34972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ECDFA6-E114-40C6-AFA7-9CCDD4060EF9}"/>
              </a:ext>
            </a:extLst>
          </p:cNvPr>
          <p:cNvSpPr>
            <a:spLocks noGrp="1"/>
          </p:cNvSpPr>
          <p:nvPr>
            <p:ph idx="1"/>
          </p:nvPr>
        </p:nvSpPr>
        <p:spPr>
          <a:xfrm>
            <a:off x="838200" y="447261"/>
            <a:ext cx="10515600" cy="5729702"/>
          </a:xfrm>
        </p:spPr>
        <p:txBody>
          <a:bodyPr>
            <a:normAutofit fontScale="92500"/>
          </a:bodyPr>
          <a:lstStyle/>
          <a:p>
            <a:pPr marL="0" indent="0" algn="just" fontAlgn="base">
              <a:buNone/>
            </a:pPr>
            <a:r>
              <a:rPr lang="en-US" b="1" dirty="0">
                <a:latin typeface="Times New Roman" panose="02020603050405020304" pitchFamily="18" charset="0"/>
                <a:cs typeface="Times New Roman" panose="02020603050405020304" pitchFamily="18" charset="0"/>
              </a:rPr>
              <a:t>Clustering Methods : </a:t>
            </a:r>
          </a:p>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Density-Based Methods</a:t>
            </a:r>
            <a:r>
              <a:rPr lang="en-US" dirty="0">
                <a:latin typeface="Times New Roman" panose="02020603050405020304" pitchFamily="18" charset="0"/>
                <a:cs typeface="Times New Roman" panose="02020603050405020304" pitchFamily="18" charset="0"/>
              </a:rPr>
              <a:t>: These methods consider the clusters as the dense region having some similarities and differences from the lower dense region of the space. </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methods have good accuracy and the ability to merge two clusters. </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DBSCAN (Density-Based Spatial Clustering of Applications with Noise), OPTICS (Ordering Points to Identify Clustering Structure), etc.</a:t>
            </a:r>
          </a:p>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Hierarchical Based Methods</a:t>
            </a:r>
            <a:r>
              <a:rPr lang="en-US" dirty="0">
                <a:latin typeface="Times New Roman" panose="02020603050405020304" pitchFamily="18" charset="0"/>
                <a:cs typeface="Times New Roman" panose="02020603050405020304" pitchFamily="18" charset="0"/>
              </a:rPr>
              <a:t>: The clusters formed in this method form a tree-type structure based on the hierarchy. </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clusters are formed using the previously formed one. It is divided into two category </a:t>
            </a:r>
          </a:p>
          <a:p>
            <a:pPr marL="742950" lvl="1" indent="-28575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Agglomerative (bottom-up approach)</a:t>
            </a:r>
          </a:p>
          <a:p>
            <a:pPr marL="742950" lvl="1" indent="-28575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Divisive (top-down approach)</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05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841755-E4AC-46A8-BFD8-5E238CDD63DD}"/>
              </a:ext>
            </a:extLst>
          </p:cNvPr>
          <p:cNvSpPr>
            <a:spLocks noGrp="1"/>
          </p:cNvSpPr>
          <p:nvPr>
            <p:ph idx="1"/>
          </p:nvPr>
        </p:nvSpPr>
        <p:spPr>
          <a:xfrm>
            <a:off x="838200" y="516835"/>
            <a:ext cx="10515600" cy="5660128"/>
          </a:xfrm>
        </p:spPr>
        <p:txBody>
          <a:bodyPr/>
          <a:lstStyle/>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Partitioning Methods</a:t>
            </a:r>
            <a:r>
              <a:rPr lang="en-US" dirty="0">
                <a:latin typeface="Times New Roman" panose="02020603050405020304" pitchFamily="18" charset="0"/>
                <a:cs typeface="Times New Roman" panose="02020603050405020304" pitchFamily="18" charset="0"/>
              </a:rPr>
              <a:t>: These methods partition the objects into k clusters and each partition forms one cluster. </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is used to optimize an objective criterion similarity function such as when the distance is a major parameter example K-means, CLARANS (Clustering Large Applications based upon Randomized Search), etc.</a:t>
            </a:r>
          </a:p>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Grid-based Methods</a:t>
            </a:r>
            <a:r>
              <a:rPr lang="en-US" dirty="0">
                <a:latin typeface="Times New Roman" panose="02020603050405020304" pitchFamily="18" charset="0"/>
                <a:cs typeface="Times New Roman" panose="02020603050405020304" pitchFamily="18" charset="0"/>
              </a:rPr>
              <a:t>: In this method, the data space is formulated into a finite number of cells that form a grid-like structure. </a:t>
            </a:r>
          </a:p>
          <a:p>
            <a:pPr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clustering operations done on these grids are fast and independent of the number of data objects example STING (Statistical Information Grid), wave cluster, CLIQUE (</a:t>
            </a:r>
            <a:r>
              <a:rPr lang="en-US" dirty="0" err="1">
                <a:latin typeface="Times New Roman" panose="02020603050405020304" pitchFamily="18" charset="0"/>
                <a:cs typeface="Times New Roman" panose="02020603050405020304" pitchFamily="18" charset="0"/>
              </a:rPr>
              <a:t>CLustering</a:t>
            </a:r>
            <a:r>
              <a:rPr lang="en-US" dirty="0">
                <a:latin typeface="Times New Roman" panose="02020603050405020304" pitchFamily="18" charset="0"/>
                <a:cs typeface="Times New Roman" panose="02020603050405020304" pitchFamily="18" charset="0"/>
              </a:rPr>
              <a:t> In Quest), etc.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7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CA9221-C78D-4D42-ACCA-A145AE1D49B4}"/>
              </a:ext>
            </a:extLst>
          </p:cNvPr>
          <p:cNvSpPr>
            <a:spLocks noGrp="1"/>
          </p:cNvSpPr>
          <p:nvPr>
            <p:ph idx="1"/>
          </p:nvPr>
        </p:nvSpPr>
        <p:spPr>
          <a:xfrm>
            <a:off x="838200" y="546652"/>
            <a:ext cx="10515600" cy="5630311"/>
          </a:xfrm>
        </p:spPr>
        <p:txBody>
          <a:bodyPr>
            <a:normAutofit/>
          </a:bodyPr>
          <a:lstStyle/>
          <a:p>
            <a:pPr algn="just" rtl="0"/>
            <a:r>
              <a:rPr lang="en-US" b="1" dirty="0">
                <a:latin typeface="Times New Roman" panose="02020603050405020304" pitchFamily="18" charset="0"/>
                <a:cs typeface="Times New Roman" panose="02020603050405020304" pitchFamily="18" charset="0"/>
              </a:rPr>
              <a:t>Hierarchical clustering</a:t>
            </a:r>
            <a:r>
              <a:rPr lang="en-US" dirty="0">
                <a:latin typeface="Times New Roman" panose="02020603050405020304" pitchFamily="18" charset="0"/>
                <a:cs typeface="Times New Roman" panose="02020603050405020304" pitchFamily="18" charset="0"/>
              </a:rPr>
              <a:t>, also known as hierarchical cluster analysis or HCA, is an unsupervised machine learning approach for grouping unlabeled datasets into clusters.</a:t>
            </a:r>
          </a:p>
          <a:p>
            <a:pPr algn="just" rtl="0"/>
            <a:r>
              <a:rPr lang="en-US" dirty="0">
                <a:latin typeface="Times New Roman" panose="02020603050405020304" pitchFamily="18" charset="0"/>
                <a:cs typeface="Times New Roman" panose="02020603050405020304" pitchFamily="18" charset="0"/>
              </a:rPr>
              <a:t>The hierarchy of clusters is developed in the form of a tree in this technique, and this tree-shaped structure is known as the dendrogram.</a:t>
            </a:r>
          </a:p>
          <a:p>
            <a:pPr algn="just" rtl="0"/>
            <a:r>
              <a:rPr lang="en-US" dirty="0">
                <a:latin typeface="Times New Roman" panose="02020603050405020304" pitchFamily="18" charset="0"/>
                <a:cs typeface="Times New Roman" panose="02020603050405020304" pitchFamily="18" charset="0"/>
              </a:rPr>
              <a:t>Separating data into groups based on some measure of similarity, finding a technique to quantify how they're alike and different, and limiting down the data is what hierarchical clustering is all about.</a:t>
            </a:r>
          </a:p>
          <a:p>
            <a:pPr algn="just" rtl="0"/>
            <a:endParaRPr lang="en-US" b="0" i="0" dirty="0">
              <a:solidFill>
                <a:srgbClr val="000000"/>
              </a:solidFill>
              <a:effectLst/>
              <a:latin typeface="Times New Roman" panose="02020603050405020304" pitchFamily="18" charset="0"/>
              <a:cs typeface="Times New Roman" panose="02020603050405020304" pitchFamily="18" charset="0"/>
            </a:endParaRPr>
          </a:p>
          <a:p>
            <a:pPr algn="just" rtl="0"/>
            <a:r>
              <a:rPr lang="en-US" b="0" i="0" dirty="0">
                <a:solidFill>
                  <a:srgbClr val="000000"/>
                </a:solidFill>
                <a:effectLst/>
                <a:latin typeface="Times New Roman" panose="02020603050405020304" pitchFamily="18" charset="0"/>
                <a:cs typeface="Times New Roman" panose="02020603050405020304" pitchFamily="18" charset="0"/>
              </a:rPr>
              <a:t>Hierarchical clustering method functions in two approaches-</a:t>
            </a:r>
          </a:p>
          <a:p>
            <a:pPr algn="just" rtl="0">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Agglomerative</a:t>
            </a:r>
          </a:p>
          <a:p>
            <a:pPr algn="just" rtl="0">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Divisive</a:t>
            </a:r>
          </a:p>
          <a:p>
            <a:endParaRPr lang="en-IN" dirty="0"/>
          </a:p>
        </p:txBody>
      </p:sp>
    </p:spTree>
    <p:extLst>
      <p:ext uri="{BB962C8B-B14F-4D97-AF65-F5344CB8AC3E}">
        <p14:creationId xmlns:p14="http://schemas.microsoft.com/office/powerpoint/2010/main" val="19096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21D90C6-B94E-48F7-9DAC-A3912D73260A}"/>
              </a:ext>
            </a:extLst>
          </p:cNvPr>
          <p:cNvPicPr>
            <a:picLocks noGrp="1" noChangeAspect="1"/>
          </p:cNvPicPr>
          <p:nvPr>
            <p:ph idx="1"/>
          </p:nvPr>
        </p:nvPicPr>
        <p:blipFill>
          <a:blip r:embed="rId2"/>
          <a:stretch>
            <a:fillRect/>
          </a:stretch>
        </p:blipFill>
        <p:spPr>
          <a:xfrm>
            <a:off x="993950" y="161084"/>
            <a:ext cx="6619424" cy="2918719"/>
          </a:xfrm>
        </p:spPr>
      </p:pic>
      <p:pic>
        <p:nvPicPr>
          <p:cNvPr id="7" name="Picture 6">
            <a:extLst>
              <a:ext uri="{FF2B5EF4-FFF2-40B4-BE49-F238E27FC236}">
                <a16:creationId xmlns:a16="http://schemas.microsoft.com/office/drawing/2014/main" xmlns="" id="{9C4AD18B-7A12-40BC-8120-A89521DFF613}"/>
              </a:ext>
            </a:extLst>
          </p:cNvPr>
          <p:cNvPicPr>
            <a:picLocks noChangeAspect="1"/>
          </p:cNvPicPr>
          <p:nvPr/>
        </p:nvPicPr>
        <p:blipFill>
          <a:blip r:embed="rId3"/>
          <a:stretch>
            <a:fillRect/>
          </a:stretch>
        </p:blipFill>
        <p:spPr>
          <a:xfrm>
            <a:off x="807501" y="3161970"/>
            <a:ext cx="10662255" cy="3258707"/>
          </a:xfrm>
          <a:prstGeom prst="rect">
            <a:avLst/>
          </a:prstGeom>
        </p:spPr>
      </p:pic>
    </p:spTree>
    <p:extLst>
      <p:ext uri="{BB962C8B-B14F-4D97-AF65-F5344CB8AC3E}">
        <p14:creationId xmlns:p14="http://schemas.microsoft.com/office/powerpoint/2010/main" val="125146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3158311-49B1-4CCA-8C8E-2961A1C81439}"/>
              </a:ext>
            </a:extLst>
          </p:cNvPr>
          <p:cNvPicPr>
            <a:picLocks noGrp="1" noChangeAspect="1"/>
          </p:cNvPicPr>
          <p:nvPr>
            <p:ph idx="1"/>
          </p:nvPr>
        </p:nvPicPr>
        <p:blipFill>
          <a:blip r:embed="rId2"/>
          <a:stretch>
            <a:fillRect/>
          </a:stretch>
        </p:blipFill>
        <p:spPr>
          <a:xfrm>
            <a:off x="474774" y="386129"/>
            <a:ext cx="4514670" cy="4921367"/>
          </a:xfrm>
        </p:spPr>
      </p:pic>
      <p:sp>
        <p:nvSpPr>
          <p:cNvPr id="7" name="TextBox 6">
            <a:extLst>
              <a:ext uri="{FF2B5EF4-FFF2-40B4-BE49-F238E27FC236}">
                <a16:creationId xmlns:a16="http://schemas.microsoft.com/office/drawing/2014/main" xmlns="" id="{85B3051D-92D2-409A-887F-545A32BD17D4}"/>
              </a:ext>
            </a:extLst>
          </p:cNvPr>
          <p:cNvSpPr txBox="1"/>
          <p:nvPr/>
        </p:nvSpPr>
        <p:spPr>
          <a:xfrm>
            <a:off x="5128591" y="564012"/>
            <a:ext cx="6510130" cy="3970318"/>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Before any clustering is performed, it is required to determine the proximity matrix containing the distance between each point using a distance function. </a:t>
            </a:r>
          </a:p>
          <a:p>
            <a:pPr marL="457200" indent="-45720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Then, the matrix is updated to display the distance between each cluster. </a:t>
            </a:r>
          </a:p>
          <a:p>
            <a:pPr marL="457200" indent="-45720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following three methods differ in how the </a:t>
            </a:r>
            <a:r>
              <a:rPr lang="en-US" sz="2800" b="0" i="0" dirty="0">
                <a:effectLst/>
                <a:latin typeface="Times New Roman" panose="02020603050405020304" pitchFamily="18" charset="0"/>
                <a:cs typeface="Times New Roman" panose="02020603050405020304" pitchFamily="18" charset="0"/>
              </a:rPr>
              <a:t>distance</a:t>
            </a:r>
            <a:r>
              <a:rPr lang="en-US" sz="2800" b="0" i="0" dirty="0">
                <a:solidFill>
                  <a:srgbClr val="000000"/>
                </a:solidFill>
                <a:effectLst/>
                <a:latin typeface="Times New Roman" panose="02020603050405020304" pitchFamily="18" charset="0"/>
                <a:cs typeface="Times New Roman" panose="02020603050405020304" pitchFamily="18" charset="0"/>
              </a:rPr>
              <a:t> between each cluster is measured.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17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957F1BF-8954-40D0-91D2-21B7505C2B41}"/>
              </a:ext>
            </a:extLst>
          </p:cNvPr>
          <p:cNvPicPr>
            <a:picLocks noGrp="1" noChangeAspect="1"/>
          </p:cNvPicPr>
          <p:nvPr>
            <p:ph idx="1"/>
          </p:nvPr>
        </p:nvPicPr>
        <p:blipFill>
          <a:blip r:embed="rId2"/>
          <a:stretch>
            <a:fillRect/>
          </a:stretch>
        </p:blipFill>
        <p:spPr>
          <a:xfrm>
            <a:off x="991927" y="738973"/>
            <a:ext cx="10477829" cy="4876635"/>
          </a:xfrm>
        </p:spPr>
      </p:pic>
    </p:spTree>
    <p:extLst>
      <p:ext uri="{BB962C8B-B14F-4D97-AF65-F5344CB8AC3E}">
        <p14:creationId xmlns:p14="http://schemas.microsoft.com/office/powerpoint/2010/main" val="411166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41F1B4E-3244-4AFD-AFA8-D2070D8327D5}"/>
              </a:ext>
            </a:extLst>
          </p:cNvPr>
          <p:cNvPicPr>
            <a:picLocks noGrp="1" noChangeAspect="1"/>
          </p:cNvPicPr>
          <p:nvPr>
            <p:ph idx="1"/>
          </p:nvPr>
        </p:nvPicPr>
        <p:blipFill>
          <a:blip r:embed="rId2"/>
          <a:stretch>
            <a:fillRect/>
          </a:stretch>
        </p:blipFill>
        <p:spPr>
          <a:xfrm>
            <a:off x="897232" y="694936"/>
            <a:ext cx="10828422" cy="4533047"/>
          </a:xfrm>
        </p:spPr>
      </p:pic>
    </p:spTree>
    <p:extLst>
      <p:ext uri="{BB962C8B-B14F-4D97-AF65-F5344CB8AC3E}">
        <p14:creationId xmlns:p14="http://schemas.microsoft.com/office/powerpoint/2010/main" val="196178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1A1EC93-9928-4E13-8C75-756BF18828F9}"/>
              </a:ext>
            </a:extLst>
          </p:cNvPr>
          <p:cNvPicPr>
            <a:picLocks noGrp="1" noChangeAspect="1"/>
          </p:cNvPicPr>
          <p:nvPr>
            <p:ph idx="1"/>
          </p:nvPr>
        </p:nvPicPr>
        <p:blipFill>
          <a:blip r:embed="rId2"/>
          <a:stretch>
            <a:fillRect/>
          </a:stretch>
        </p:blipFill>
        <p:spPr>
          <a:xfrm>
            <a:off x="575312" y="547637"/>
            <a:ext cx="11145588" cy="4938763"/>
          </a:xfrm>
        </p:spPr>
      </p:pic>
    </p:spTree>
    <p:extLst>
      <p:ext uri="{BB962C8B-B14F-4D97-AF65-F5344CB8AC3E}">
        <p14:creationId xmlns:p14="http://schemas.microsoft.com/office/powerpoint/2010/main" val="90875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B4DFFF9-2DDC-47AA-8233-AC7ECF4EC098}"/>
              </a:ext>
            </a:extLst>
          </p:cNvPr>
          <p:cNvPicPr>
            <a:picLocks noGrp="1" noChangeAspect="1"/>
          </p:cNvPicPr>
          <p:nvPr>
            <p:ph idx="1"/>
          </p:nvPr>
        </p:nvPicPr>
        <p:blipFill>
          <a:blip r:embed="rId2"/>
          <a:stretch>
            <a:fillRect/>
          </a:stretch>
        </p:blipFill>
        <p:spPr>
          <a:xfrm>
            <a:off x="512301" y="374512"/>
            <a:ext cx="9377134" cy="5779252"/>
          </a:xfrm>
        </p:spPr>
      </p:pic>
    </p:spTree>
    <p:extLst>
      <p:ext uri="{BB962C8B-B14F-4D97-AF65-F5344CB8AC3E}">
        <p14:creationId xmlns:p14="http://schemas.microsoft.com/office/powerpoint/2010/main" val="176856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5136F2-A1B5-443D-8014-771807CE8A5E}"/>
              </a:ext>
            </a:extLst>
          </p:cNvPr>
          <p:cNvSpPr>
            <a:spLocks noGrp="1"/>
          </p:cNvSpPr>
          <p:nvPr>
            <p:ph idx="1"/>
          </p:nvPr>
        </p:nvSpPr>
        <p:spPr>
          <a:xfrm>
            <a:off x="838200" y="457200"/>
            <a:ext cx="10515600" cy="5719763"/>
          </a:xfrm>
        </p:spPr>
        <p:txBody>
          <a:bodyPr/>
          <a:lstStyle/>
          <a:p>
            <a:pPr algn="just" fontAlgn="base"/>
            <a:r>
              <a:rPr lang="en-US" dirty="0">
                <a:latin typeface="Times New Roman" panose="02020603050405020304" pitchFamily="18" charset="0"/>
                <a:cs typeface="Times New Roman" panose="02020603050405020304" pitchFamily="18" charset="0"/>
              </a:rPr>
              <a:t>Unsupervised learning is the training of a machine using information that is neither classified nor labeled and allowing the algorithm to act on that information without guidance. </a:t>
            </a:r>
          </a:p>
          <a:p>
            <a:pPr algn="just" fontAlgn="base"/>
            <a:r>
              <a:rPr lang="en-US" dirty="0">
                <a:latin typeface="Times New Roman" panose="02020603050405020304" pitchFamily="18" charset="0"/>
                <a:cs typeface="Times New Roman" panose="02020603050405020304" pitchFamily="18" charset="0"/>
              </a:rPr>
              <a:t>Here the task of the machine is to group unsorted information according to similarities, patterns, and differences without any prior training of data. </a:t>
            </a:r>
          </a:p>
          <a:p>
            <a:pPr algn="just" fontAlgn="base"/>
            <a:r>
              <a:rPr lang="en-US" dirty="0">
                <a:latin typeface="Times New Roman" panose="02020603050405020304" pitchFamily="18" charset="0"/>
                <a:cs typeface="Times New Roman" panose="02020603050405020304" pitchFamily="18" charset="0"/>
              </a:rPr>
              <a:t>Unlike supervised learning, no teacher is provided that means no training will be given to the machine.</a:t>
            </a:r>
          </a:p>
          <a:p>
            <a:pPr algn="just" fontAlgn="base"/>
            <a:r>
              <a:rPr lang="en-US" dirty="0">
                <a:latin typeface="Times New Roman" panose="02020603050405020304" pitchFamily="18" charset="0"/>
                <a:cs typeface="Times New Roman" panose="02020603050405020304" pitchFamily="18" charset="0"/>
              </a:rPr>
              <a:t> Therefore the machine is restricted to find the hidden structure in unlabeled data by itself. </a:t>
            </a:r>
          </a:p>
          <a:p>
            <a:pPr algn="just" fontAlgn="base"/>
            <a:r>
              <a:rPr lang="en-US" dirty="0">
                <a:latin typeface="Times New Roman" panose="02020603050405020304" pitchFamily="18" charset="0"/>
                <a:cs typeface="Times New Roman" panose="02020603050405020304" pitchFamily="18" charset="0"/>
              </a:rPr>
              <a:t>For instance, suppose it is given an image having both dogs and cats which it has never seen. </a:t>
            </a:r>
          </a:p>
          <a:p>
            <a:endParaRPr lang="en-IN" dirty="0"/>
          </a:p>
        </p:txBody>
      </p:sp>
    </p:spTree>
    <p:extLst>
      <p:ext uri="{BB962C8B-B14F-4D97-AF65-F5344CB8AC3E}">
        <p14:creationId xmlns:p14="http://schemas.microsoft.com/office/powerpoint/2010/main" val="252211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945B8B8-9049-4F6B-A4C7-7301D5595034}"/>
              </a:ext>
            </a:extLst>
          </p:cNvPr>
          <p:cNvPicPr>
            <a:picLocks noGrp="1" noChangeAspect="1"/>
          </p:cNvPicPr>
          <p:nvPr>
            <p:ph idx="1"/>
          </p:nvPr>
        </p:nvPicPr>
        <p:blipFill>
          <a:blip r:embed="rId2"/>
          <a:stretch>
            <a:fillRect/>
          </a:stretch>
        </p:blipFill>
        <p:spPr>
          <a:xfrm>
            <a:off x="500165" y="384450"/>
            <a:ext cx="10691296" cy="6164271"/>
          </a:xfrm>
        </p:spPr>
      </p:pic>
    </p:spTree>
    <p:extLst>
      <p:ext uri="{BB962C8B-B14F-4D97-AF65-F5344CB8AC3E}">
        <p14:creationId xmlns:p14="http://schemas.microsoft.com/office/powerpoint/2010/main" val="151686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79D55F2-0191-46EE-BCC4-51EAEA7A4FC3}"/>
              </a:ext>
            </a:extLst>
          </p:cNvPr>
          <p:cNvPicPr>
            <a:picLocks noGrp="1" noChangeAspect="1"/>
          </p:cNvPicPr>
          <p:nvPr>
            <p:ph idx="1"/>
          </p:nvPr>
        </p:nvPicPr>
        <p:blipFill>
          <a:blip r:embed="rId2"/>
          <a:stretch>
            <a:fillRect/>
          </a:stretch>
        </p:blipFill>
        <p:spPr>
          <a:xfrm>
            <a:off x="510745" y="364572"/>
            <a:ext cx="10422297" cy="6077349"/>
          </a:xfrm>
        </p:spPr>
      </p:pic>
    </p:spTree>
    <p:extLst>
      <p:ext uri="{BB962C8B-B14F-4D97-AF65-F5344CB8AC3E}">
        <p14:creationId xmlns:p14="http://schemas.microsoft.com/office/powerpoint/2010/main" val="285269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FC414C3-D444-4456-8A09-72F61E5D667B}"/>
              </a:ext>
            </a:extLst>
          </p:cNvPr>
          <p:cNvPicPr>
            <a:picLocks noGrp="1" noChangeAspect="1"/>
          </p:cNvPicPr>
          <p:nvPr>
            <p:ph idx="1"/>
          </p:nvPr>
        </p:nvPicPr>
        <p:blipFill>
          <a:blip r:embed="rId2"/>
          <a:stretch>
            <a:fillRect/>
          </a:stretch>
        </p:blipFill>
        <p:spPr>
          <a:xfrm>
            <a:off x="734056" y="434146"/>
            <a:ext cx="10189047" cy="6099888"/>
          </a:xfrm>
        </p:spPr>
      </p:pic>
    </p:spTree>
    <p:extLst>
      <p:ext uri="{BB962C8B-B14F-4D97-AF65-F5344CB8AC3E}">
        <p14:creationId xmlns:p14="http://schemas.microsoft.com/office/powerpoint/2010/main" val="98362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A94AA0A-2F13-4573-9020-15C48D8E2A4E}"/>
              </a:ext>
            </a:extLst>
          </p:cNvPr>
          <p:cNvPicPr>
            <a:picLocks noGrp="1" noChangeAspect="1"/>
          </p:cNvPicPr>
          <p:nvPr>
            <p:ph idx="1"/>
          </p:nvPr>
        </p:nvPicPr>
        <p:blipFill>
          <a:blip r:embed="rId2"/>
          <a:stretch>
            <a:fillRect/>
          </a:stretch>
        </p:blipFill>
        <p:spPr>
          <a:xfrm>
            <a:off x="1068363" y="483842"/>
            <a:ext cx="8433446" cy="5400365"/>
          </a:xfrm>
        </p:spPr>
      </p:pic>
    </p:spTree>
    <p:extLst>
      <p:ext uri="{BB962C8B-B14F-4D97-AF65-F5344CB8AC3E}">
        <p14:creationId xmlns:p14="http://schemas.microsoft.com/office/powerpoint/2010/main" val="323973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DB5DDF8-EBE8-4417-A8C6-7F4A3B903409}"/>
              </a:ext>
            </a:extLst>
          </p:cNvPr>
          <p:cNvPicPr>
            <a:picLocks noGrp="1" noChangeAspect="1"/>
          </p:cNvPicPr>
          <p:nvPr>
            <p:ph idx="1"/>
          </p:nvPr>
        </p:nvPicPr>
        <p:blipFill>
          <a:blip r:embed="rId2"/>
          <a:stretch>
            <a:fillRect/>
          </a:stretch>
        </p:blipFill>
        <p:spPr>
          <a:xfrm>
            <a:off x="1307854" y="492552"/>
            <a:ext cx="4576111" cy="2020826"/>
          </a:xfrm>
        </p:spPr>
      </p:pic>
      <p:sp>
        <p:nvSpPr>
          <p:cNvPr id="7" name="TextBox 6">
            <a:extLst>
              <a:ext uri="{FF2B5EF4-FFF2-40B4-BE49-F238E27FC236}">
                <a16:creationId xmlns:a16="http://schemas.microsoft.com/office/drawing/2014/main" xmlns="" id="{5EF5A8CF-9B1A-410E-A03F-217D4F257C7C}"/>
              </a:ext>
            </a:extLst>
          </p:cNvPr>
          <p:cNvSpPr txBox="1"/>
          <p:nvPr/>
        </p:nvSpPr>
        <p:spPr>
          <a:xfrm>
            <a:off x="576470" y="2513377"/>
            <a:ext cx="10962861" cy="3970318"/>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Thus the machine has no idea about the features of dogs and cats so we can’t categorize it as ‘dogs and cats ‘.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But it can categorize them according to their similarities, patterns, and differences, i.e., we can easily categorize the above picture into two parts.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first may contain all pics having dogs in them and the second part may contain all pics having cats in them.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Here you didn’t learn anything before, which means no training data or examples.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0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F353AD-B8FA-444B-971F-19BD3993C121}"/>
              </a:ext>
            </a:extLst>
          </p:cNvPr>
          <p:cNvSpPr>
            <a:spLocks noGrp="1"/>
          </p:cNvSpPr>
          <p:nvPr>
            <p:ph idx="1"/>
          </p:nvPr>
        </p:nvSpPr>
        <p:spPr>
          <a:xfrm>
            <a:off x="838200" y="427383"/>
            <a:ext cx="10515600" cy="5749580"/>
          </a:xfrm>
        </p:spPr>
        <p:txBody>
          <a:bodyPr/>
          <a:lstStyle/>
          <a:p>
            <a:pPr algn="just" fontAlgn="base"/>
            <a:r>
              <a:rPr lang="en-US" dirty="0">
                <a:latin typeface="Times New Roman" panose="02020603050405020304" pitchFamily="18" charset="0"/>
                <a:cs typeface="Times New Roman" panose="02020603050405020304" pitchFamily="18" charset="0"/>
              </a:rPr>
              <a:t>It allows the model to work on its own to discover patterns and information that was previously undetected. It mainly deals with </a:t>
            </a:r>
            <a:r>
              <a:rPr lang="en-US" dirty="0" err="1">
                <a:latin typeface="Times New Roman" panose="02020603050405020304" pitchFamily="18" charset="0"/>
                <a:cs typeface="Times New Roman" panose="02020603050405020304" pitchFamily="18" charset="0"/>
              </a:rPr>
              <a:t>unlabelled</a:t>
            </a:r>
            <a:r>
              <a:rPr lang="en-US" dirty="0">
                <a:latin typeface="Times New Roman" panose="02020603050405020304" pitchFamily="18" charset="0"/>
                <a:cs typeface="Times New Roman" panose="02020603050405020304" pitchFamily="18" charset="0"/>
              </a:rPr>
              <a:t> data.</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b="1" dirty="0">
                <a:latin typeface="Times New Roman" panose="02020603050405020304" pitchFamily="18" charset="0"/>
                <a:cs typeface="Times New Roman" panose="02020603050405020304" pitchFamily="18" charset="0"/>
              </a:rPr>
              <a:t>Unsupervised learning is classified into two categories of algorithms:</a:t>
            </a:r>
            <a:r>
              <a:rPr lang="en-US" dirty="0">
                <a:latin typeface="Times New Roman" panose="02020603050405020304" pitchFamily="18" charset="0"/>
                <a:cs typeface="Times New Roman" panose="02020603050405020304" pitchFamily="18" charset="0"/>
              </a:rPr>
              <a:t> </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Clustering: A clustering problem is where you want to discover the inherent groupings in the data, such as grouping customers by purchasing behavior.</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Association: An association rule learning problem is where you want to discover rules that describe large portions of your data, such as people that buy X also tend to buy Y.</a:t>
            </a:r>
          </a:p>
          <a:p>
            <a:endParaRPr lang="en-IN" dirty="0"/>
          </a:p>
        </p:txBody>
      </p:sp>
    </p:spTree>
    <p:extLst>
      <p:ext uri="{BB962C8B-B14F-4D97-AF65-F5344CB8AC3E}">
        <p14:creationId xmlns:p14="http://schemas.microsoft.com/office/powerpoint/2010/main" val="361127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686216-46BB-458D-B627-A16F07B53394}"/>
              </a:ext>
            </a:extLst>
          </p:cNvPr>
          <p:cNvSpPr>
            <a:spLocks noGrp="1"/>
          </p:cNvSpPr>
          <p:nvPr>
            <p:ph idx="1"/>
          </p:nvPr>
        </p:nvSpPr>
        <p:spPr>
          <a:xfrm>
            <a:off x="838200" y="357809"/>
            <a:ext cx="10515600" cy="5819154"/>
          </a:xfrm>
        </p:spPr>
        <p:txBody>
          <a:bodyPr/>
          <a:lstStyle/>
          <a:p>
            <a:pPr algn="just"/>
            <a:r>
              <a:rPr lang="en-US" dirty="0">
                <a:latin typeface="Times New Roman" panose="02020603050405020304" pitchFamily="18" charset="0"/>
                <a:cs typeface="Times New Roman" panose="02020603050405020304" pitchFamily="18" charset="0"/>
              </a:rPr>
              <a:t>Unsupervised machine learning analyzes and clusters unlabeled datasets using machine learning algorithms. </a:t>
            </a:r>
          </a:p>
          <a:p>
            <a:pPr algn="just"/>
            <a:r>
              <a:rPr lang="en-US" dirty="0">
                <a:latin typeface="Times New Roman" panose="02020603050405020304" pitchFamily="18" charset="0"/>
                <a:cs typeface="Times New Roman" panose="02020603050405020304" pitchFamily="18" charset="0"/>
              </a:rPr>
              <a:t>These algorithms find hidden patterns and data without any human intervention, i.e., we don’t give output to our model. </a:t>
            </a:r>
          </a:p>
          <a:p>
            <a:pPr algn="just"/>
            <a:r>
              <a:rPr lang="en-US" dirty="0">
                <a:latin typeface="Times New Roman" panose="02020603050405020304" pitchFamily="18" charset="0"/>
                <a:cs typeface="Times New Roman" panose="02020603050405020304" pitchFamily="18" charset="0"/>
              </a:rPr>
              <a:t>The training model has only input parameter values and discovers the groups or patterns on its own.  </a:t>
            </a:r>
          </a:p>
          <a:p>
            <a:pPr algn="just"/>
            <a:r>
              <a:rPr lang="en-US" dirty="0">
                <a:latin typeface="Times New Roman" panose="02020603050405020304" pitchFamily="18" charset="0"/>
                <a:cs typeface="Times New Roman" panose="02020603050405020304" pitchFamily="18" charset="0"/>
              </a:rPr>
              <a:t>Data-set in Figure A is Mall data that contains information about its clients that subscribe to them. Once subscribed they are provided a membership card and the mall has complete information about the customer and his/her every purchase. </a:t>
            </a:r>
          </a:p>
          <a:p>
            <a:pPr algn="just"/>
            <a:r>
              <a:rPr lang="en-US" dirty="0">
                <a:latin typeface="Times New Roman" panose="02020603050405020304" pitchFamily="18" charset="0"/>
                <a:cs typeface="Times New Roman" panose="02020603050405020304" pitchFamily="18" charset="0"/>
              </a:rPr>
              <a:t>Now using this data and unsupervised learning techniques, the mall can easily group clients based on the parameters we are feeding in.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05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B767959-B1A2-40FD-933C-576DB7EB7279}"/>
              </a:ext>
            </a:extLst>
          </p:cNvPr>
          <p:cNvPicPr>
            <a:picLocks noGrp="1" noChangeAspect="1"/>
          </p:cNvPicPr>
          <p:nvPr>
            <p:ph idx="1"/>
          </p:nvPr>
        </p:nvPicPr>
        <p:blipFill>
          <a:blip r:embed="rId2"/>
          <a:stretch>
            <a:fillRect/>
          </a:stretch>
        </p:blipFill>
        <p:spPr>
          <a:xfrm>
            <a:off x="828656" y="182663"/>
            <a:ext cx="6121715" cy="2806844"/>
          </a:xfrm>
        </p:spPr>
      </p:pic>
      <p:pic>
        <p:nvPicPr>
          <p:cNvPr id="7" name="Picture 6">
            <a:extLst>
              <a:ext uri="{FF2B5EF4-FFF2-40B4-BE49-F238E27FC236}">
                <a16:creationId xmlns:a16="http://schemas.microsoft.com/office/drawing/2014/main" xmlns="" id="{839C333E-8198-44D4-8368-207A576AC514}"/>
              </a:ext>
            </a:extLst>
          </p:cNvPr>
          <p:cNvPicPr>
            <a:picLocks noChangeAspect="1"/>
          </p:cNvPicPr>
          <p:nvPr/>
        </p:nvPicPr>
        <p:blipFill>
          <a:blip r:embed="rId3"/>
          <a:stretch>
            <a:fillRect/>
          </a:stretch>
        </p:blipFill>
        <p:spPr>
          <a:xfrm>
            <a:off x="5428877" y="2621646"/>
            <a:ext cx="4868062" cy="3815508"/>
          </a:xfrm>
          <a:prstGeom prst="rect">
            <a:avLst/>
          </a:prstGeom>
        </p:spPr>
      </p:pic>
    </p:spTree>
    <p:extLst>
      <p:ext uri="{BB962C8B-B14F-4D97-AF65-F5344CB8AC3E}">
        <p14:creationId xmlns:p14="http://schemas.microsoft.com/office/powerpoint/2010/main" val="213657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CF55B8-8C50-485C-825D-301F3F69A3ED}"/>
              </a:ext>
            </a:extLst>
          </p:cNvPr>
          <p:cNvSpPr>
            <a:spLocks noGrp="1"/>
          </p:cNvSpPr>
          <p:nvPr>
            <p:ph idx="1"/>
          </p:nvPr>
        </p:nvSpPr>
        <p:spPr>
          <a:xfrm>
            <a:off x="838200" y="457200"/>
            <a:ext cx="10515600" cy="5719763"/>
          </a:xfrm>
        </p:spPr>
        <p:txBody>
          <a:bodyPr/>
          <a:lstStyle/>
          <a:p>
            <a:pPr marL="0" indent="0" algn="just">
              <a:buNone/>
            </a:pPr>
            <a:r>
              <a:rPr lang="en-US" dirty="0">
                <a:latin typeface="Times New Roman" panose="02020603050405020304" pitchFamily="18" charset="0"/>
                <a:cs typeface="Times New Roman" panose="02020603050405020304" pitchFamily="18" charset="0"/>
              </a:rPr>
              <a:t>The input to the unsupervised learning models is as follows: </a:t>
            </a:r>
          </a:p>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Unstructured data</a:t>
            </a:r>
            <a:r>
              <a:rPr lang="en-US" dirty="0">
                <a:latin typeface="Times New Roman" panose="02020603050405020304" pitchFamily="18" charset="0"/>
                <a:cs typeface="Times New Roman" panose="02020603050405020304" pitchFamily="18" charset="0"/>
              </a:rPr>
              <a:t>: May contain noisy(meaningless) data, missing values, or unknown data</a:t>
            </a:r>
          </a:p>
          <a:p>
            <a:pPr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Unlabeled data</a:t>
            </a:r>
            <a:r>
              <a:rPr lang="en-US" dirty="0">
                <a:latin typeface="Times New Roman" panose="02020603050405020304" pitchFamily="18" charset="0"/>
                <a:cs typeface="Times New Roman" panose="02020603050405020304" pitchFamily="18" charset="0"/>
              </a:rPr>
              <a:t>: Data only contains a value for input parameters, there is no targeted value(output). It is easy to collect as compared to the labeled one in the Supervised approach.</a:t>
            </a: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0B99F14-FE5C-4A29-A25A-C1F3F3148BF3}"/>
              </a:ext>
            </a:extLst>
          </p:cNvPr>
          <p:cNvPicPr>
            <a:picLocks noChangeAspect="1"/>
          </p:cNvPicPr>
          <p:nvPr/>
        </p:nvPicPr>
        <p:blipFill>
          <a:blip r:embed="rId2"/>
          <a:stretch>
            <a:fillRect/>
          </a:stretch>
        </p:blipFill>
        <p:spPr>
          <a:xfrm>
            <a:off x="2537236" y="3542553"/>
            <a:ext cx="5467631" cy="2178162"/>
          </a:xfrm>
          <a:prstGeom prst="rect">
            <a:avLst/>
          </a:prstGeom>
        </p:spPr>
      </p:pic>
    </p:spTree>
    <p:extLst>
      <p:ext uri="{BB962C8B-B14F-4D97-AF65-F5344CB8AC3E}">
        <p14:creationId xmlns:p14="http://schemas.microsoft.com/office/powerpoint/2010/main" val="114578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7009BF-3129-42E9-9EDE-226F761B8B01}"/>
              </a:ext>
            </a:extLst>
          </p:cNvPr>
          <p:cNvSpPr>
            <a:spLocks noGrp="1"/>
          </p:cNvSpPr>
          <p:nvPr>
            <p:ph idx="1"/>
          </p:nvPr>
        </p:nvSpPr>
        <p:spPr>
          <a:xfrm>
            <a:off x="838200" y="526774"/>
            <a:ext cx="10515600" cy="5650189"/>
          </a:xfrm>
        </p:spPr>
        <p:txBody>
          <a:bodyPr>
            <a:normAutofit fontScale="92500" lnSpcReduction="10000"/>
          </a:bodyPr>
          <a:lstStyle/>
          <a:p>
            <a:pPr marL="0" indent="0" algn="l" fontAlgn="base">
              <a:buNone/>
            </a:pPr>
            <a:r>
              <a:rPr lang="en-IN" sz="3000" b="0" i="0" dirty="0">
                <a:solidFill>
                  <a:srgbClr val="273239"/>
                </a:solidFill>
                <a:effectLst/>
                <a:latin typeface="Times New Roman" panose="02020603050405020304" pitchFamily="18" charset="0"/>
                <a:cs typeface="Times New Roman" panose="02020603050405020304" pitchFamily="18" charset="0"/>
              </a:rPr>
              <a:t>Types of Unsupervised Learning:-</a:t>
            </a:r>
          </a:p>
          <a:p>
            <a:pPr marL="0" indent="0" algn="l" fontAlgn="base">
              <a:buNone/>
            </a:pPr>
            <a:r>
              <a:rPr lang="en-IN" sz="3000" b="1" i="0" dirty="0">
                <a:solidFill>
                  <a:srgbClr val="273239"/>
                </a:solidFill>
                <a:effectLst/>
                <a:latin typeface="Times New Roman" panose="02020603050405020304" pitchFamily="18" charset="0"/>
                <a:cs typeface="Times New Roman" panose="02020603050405020304" pitchFamily="18" charset="0"/>
              </a:rPr>
              <a:t>Clustering</a:t>
            </a:r>
            <a:endParaRPr lang="en-IN" sz="3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Exclusive (partitioning)</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Agglomerative</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Overlapping</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Probabilistic</a:t>
            </a:r>
          </a:p>
          <a:p>
            <a:pPr marL="0" indent="0" algn="l" fontAlgn="base">
              <a:buNone/>
            </a:pPr>
            <a:r>
              <a:rPr lang="en-IN" sz="3000" b="1" i="0" dirty="0">
                <a:solidFill>
                  <a:srgbClr val="273239"/>
                </a:solidFill>
                <a:effectLst/>
                <a:latin typeface="Times New Roman" panose="02020603050405020304" pitchFamily="18" charset="0"/>
                <a:cs typeface="Times New Roman" panose="02020603050405020304" pitchFamily="18" charset="0"/>
              </a:rPr>
              <a:t>Clustering Types:-</a:t>
            </a:r>
            <a:endParaRPr lang="en-IN" sz="3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Hierarchical clustering</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K-means clustering</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Principal Component Analysis</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Singular Value Decomposition</a:t>
            </a:r>
          </a:p>
          <a:p>
            <a:pPr algn="l" fontAlgn="base">
              <a:buFont typeface="+mj-lt"/>
              <a:buAutoNum type="arabicPeriod"/>
            </a:pPr>
            <a:r>
              <a:rPr lang="en-IN" sz="3000" b="0" i="0" dirty="0">
                <a:solidFill>
                  <a:srgbClr val="273239"/>
                </a:solidFill>
                <a:effectLst/>
                <a:latin typeface="Times New Roman" panose="02020603050405020304" pitchFamily="18" charset="0"/>
                <a:cs typeface="Times New Roman" panose="02020603050405020304" pitchFamily="18" charset="0"/>
              </a:rPr>
              <a:t>Independent Component Analysis</a:t>
            </a:r>
          </a:p>
          <a:p>
            <a:endParaRPr lang="en-IN" dirty="0"/>
          </a:p>
        </p:txBody>
      </p:sp>
    </p:spTree>
    <p:extLst>
      <p:ext uri="{BB962C8B-B14F-4D97-AF65-F5344CB8AC3E}">
        <p14:creationId xmlns:p14="http://schemas.microsoft.com/office/powerpoint/2010/main" val="407090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796522-4F6E-4851-B115-2CF2AA4CF368}"/>
              </a:ext>
            </a:extLst>
          </p:cNvPr>
          <p:cNvSpPr>
            <a:spLocks noGrp="1"/>
          </p:cNvSpPr>
          <p:nvPr>
            <p:ph idx="1"/>
          </p:nvPr>
        </p:nvSpPr>
        <p:spPr>
          <a:xfrm>
            <a:off x="838200" y="675861"/>
            <a:ext cx="10515600" cy="5501102"/>
          </a:xfrm>
        </p:spPr>
        <p:txBody>
          <a:bodyPr>
            <a:normAutofit lnSpcReduction="10000"/>
          </a:bodyPr>
          <a:lstStyle/>
          <a:p>
            <a:pPr marL="0" indent="0" algn="just" fontAlgn="base">
              <a:buNone/>
            </a:pPr>
            <a:r>
              <a:rPr lang="en-US" b="1" dirty="0">
                <a:latin typeface="Times New Roman" panose="02020603050405020304" pitchFamily="18" charset="0"/>
                <a:cs typeface="Times New Roman" panose="02020603050405020304" pitchFamily="18" charset="0"/>
              </a:rPr>
              <a:t>Introduction to Clustering </a:t>
            </a:r>
          </a:p>
          <a:p>
            <a:pPr algn="just" fontAlgn="base"/>
            <a:r>
              <a:rPr lang="en-US" dirty="0">
                <a:latin typeface="Times New Roman" panose="02020603050405020304" pitchFamily="18" charset="0"/>
                <a:cs typeface="Times New Roman" panose="02020603050405020304" pitchFamily="18" charset="0"/>
              </a:rPr>
              <a:t>An unsupervised learning method is a method in which we draw references from datasets consisting of input data without labeled responses. </a:t>
            </a:r>
          </a:p>
          <a:p>
            <a:pPr algn="just" fontAlgn="base"/>
            <a:r>
              <a:rPr lang="en-US" dirty="0">
                <a:latin typeface="Times New Roman" panose="02020603050405020304" pitchFamily="18" charset="0"/>
                <a:cs typeface="Times New Roman" panose="02020603050405020304" pitchFamily="18" charset="0"/>
              </a:rPr>
              <a:t>Generally, it is used as a process to find meaningful structure, explanatory underlying processes, generative features, and groupings inherent in a set of examples. </a:t>
            </a:r>
          </a:p>
          <a:p>
            <a:pPr algn="just" fontAlgn="base"/>
            <a:r>
              <a:rPr lang="en-US" dirty="0">
                <a:latin typeface="Times New Roman" panose="02020603050405020304" pitchFamily="18" charset="0"/>
                <a:cs typeface="Times New Roman" panose="02020603050405020304" pitchFamily="18" charset="0"/>
              </a:rPr>
              <a:t>Clustering is the task of dividing the population or data points into a number of groups such that data points in the same groups are more similar to other data points in the same group and dissimilar to the data points in other groups. </a:t>
            </a:r>
          </a:p>
          <a:p>
            <a:pPr algn="just" fontAlgn="base"/>
            <a:r>
              <a:rPr lang="en-US" dirty="0">
                <a:latin typeface="Times New Roman" panose="02020603050405020304" pitchFamily="18" charset="0"/>
                <a:cs typeface="Times New Roman" panose="02020603050405020304" pitchFamily="18" charset="0"/>
              </a:rPr>
              <a:t>It is basically a collection of objects on the basis of similarity and dissimilarity between them.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871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434</Words>
  <Application>Microsoft Office PowerPoint</Application>
  <PresentationFormat>Custom</PresentationFormat>
  <Paragraphs>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 N</dc:creator>
  <cp:lastModifiedBy>Naveen Navuri</cp:lastModifiedBy>
  <cp:revision>5</cp:revision>
  <dcterms:created xsi:type="dcterms:W3CDTF">2022-12-13T19:05:53Z</dcterms:created>
  <dcterms:modified xsi:type="dcterms:W3CDTF">2022-12-15T09:03:15Z</dcterms:modified>
</cp:coreProperties>
</file>