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8" r:id="rId3"/>
    <p:sldId id="268" r:id="rId4"/>
    <p:sldId id="273" r:id="rId5"/>
    <p:sldId id="274" r:id="rId6"/>
    <p:sldId id="275" r:id="rId7"/>
    <p:sldId id="278" r:id="rId8"/>
    <p:sldId id="263" r:id="rId9"/>
    <p:sldId id="264" r:id="rId10"/>
    <p:sldId id="265" r:id="rId11"/>
    <p:sldId id="266" r:id="rId12"/>
    <p:sldId id="267" r:id="rId13"/>
    <p:sldId id="279" r:id="rId14"/>
    <p:sldId id="280" r:id="rId15"/>
    <p:sldId id="281" r:id="rId16"/>
    <p:sldId id="282" r:id="rId17"/>
    <p:sldId id="284" r:id="rId18"/>
    <p:sldId id="283" r:id="rId19"/>
    <p:sldId id="286" r:id="rId20"/>
    <p:sldId id="287" r:id="rId21"/>
    <p:sldId id="288" r:id="rId22"/>
    <p:sldId id="285" r:id="rId23"/>
    <p:sldId id="312" r:id="rId24"/>
    <p:sldId id="310" r:id="rId25"/>
    <p:sldId id="309" r:id="rId26"/>
    <p:sldId id="315" r:id="rId27"/>
    <p:sldId id="316" r:id="rId28"/>
    <p:sldId id="304" r:id="rId29"/>
    <p:sldId id="317" r:id="rId30"/>
    <p:sldId id="320" r:id="rId31"/>
    <p:sldId id="321" r:id="rId32"/>
    <p:sldId id="306" r:id="rId33"/>
    <p:sldId id="307" r:id="rId34"/>
    <p:sldId id="30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0" roundtripDataSignature="AMtx7miiIo/0/1VQc2NRo/sOC9967nB/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6488"/>
    <a:srgbClr val="FF9933"/>
    <a:srgbClr val="212D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8E39967-8CD9-4771-A1E6-B4D49CA6922E}">
  <a:tblStyle styleId="{28E39967-8CD9-4771-A1E6-B4D49CA6922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37C2E85-A623-47BD-B707-1CEF1ADE0AB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13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13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13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134"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0746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351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17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1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1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25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34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348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970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211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41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11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17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1"/>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1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1"/>
          <p:cNvSpPr txBox="1">
            <a:spLocks noGrp="1"/>
          </p:cNvSpPr>
          <p:nvPr>
            <p:ph type="title"/>
          </p:nvPr>
        </p:nvSpPr>
        <p:spPr>
          <a:xfrm rot="5400000">
            <a:off x="7133433" y="1956599"/>
            <a:ext cx="5811839"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1"/>
          <p:cNvSpPr txBox="1">
            <a:spLocks noGrp="1"/>
          </p:cNvSpPr>
          <p:nvPr>
            <p:ph type="body" idx="1"/>
          </p:nvPr>
        </p:nvSpPr>
        <p:spPr>
          <a:xfrm rot="5400000">
            <a:off x="1799434" y="-596101"/>
            <a:ext cx="5811839"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25222-04D2-4C9A-AAA5-7D2947EBC0D4}" type="datetimeFigureOut">
              <a:rPr lang="en-IN" smtClean="0"/>
              <a:t>17-03-2025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4DB7D5-2EEB-4FD2-B5AE-F19EDA4B77FF}" type="slidenum">
              <a:rPr lang="en-IN" smtClean="0"/>
              <a:t>‹#›</a:t>
            </a:fld>
            <a:endParaRPr lang="en-IN"/>
          </a:p>
        </p:txBody>
      </p:sp>
    </p:spTree>
    <p:extLst>
      <p:ext uri="{BB962C8B-B14F-4D97-AF65-F5344CB8AC3E}">
        <p14:creationId xmlns:p14="http://schemas.microsoft.com/office/powerpoint/2010/main" val="240982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2"/>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900"/>
              <a:buNone/>
              <a:defRPr sz="19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1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3"/>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3"/>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9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4"/>
          <p:cNvSpPr txBox="1">
            <a:spLocks noGrp="1"/>
          </p:cNvSpPr>
          <p:nvPr>
            <p:ph type="body" idx="1"/>
          </p:nvPr>
        </p:nvSpPr>
        <p:spPr>
          <a:xfrm>
            <a:off x="838200" y="1825625"/>
            <a:ext cx="5181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4"/>
          <p:cNvSpPr txBox="1">
            <a:spLocks noGrp="1"/>
          </p:cNvSpPr>
          <p:nvPr>
            <p:ph type="body" idx="2"/>
          </p:nvPr>
        </p:nvSpPr>
        <p:spPr>
          <a:xfrm>
            <a:off x="6172200" y="1825625"/>
            <a:ext cx="5181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5"/>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9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5"/>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5"/>
          <p:cNvSpPr txBox="1">
            <a:spLocks noGrp="1"/>
          </p:cNvSpPr>
          <p:nvPr>
            <p:ph type="body" idx="3"/>
          </p:nvPr>
        </p:nvSpPr>
        <p:spPr>
          <a:xfrm>
            <a:off x="6172203"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9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5"/>
          <p:cNvSpPr txBox="1">
            <a:spLocks noGrp="1"/>
          </p:cNvSpPr>
          <p:nvPr>
            <p:ph type="body" idx="4"/>
          </p:nvPr>
        </p:nvSpPr>
        <p:spPr>
          <a:xfrm>
            <a:off x="6172203"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8"/>
          <p:cNvSpPr txBox="1">
            <a:spLocks noGrp="1"/>
          </p:cNvSpPr>
          <p:nvPr>
            <p:ph type="body" idx="1"/>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18"/>
          <p:cNvSpPr txBox="1">
            <a:spLocks noGrp="1"/>
          </p:cNvSpPr>
          <p:nvPr>
            <p:ph type="body" idx="2"/>
          </p:nvPr>
        </p:nvSpPr>
        <p:spPr>
          <a:xfrm>
            <a:off x="839788" y="2057403"/>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5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100"/>
              <a:buNone/>
              <a:defRPr sz="1100"/>
            </a:lvl4pPr>
            <a:lvl5pPr marL="2286000" lvl="4" indent="-228600" algn="l">
              <a:lnSpc>
                <a:spcPct val="90000"/>
              </a:lnSpc>
              <a:spcBef>
                <a:spcPts val="500"/>
              </a:spcBef>
              <a:spcAft>
                <a:spcPts val="0"/>
              </a:spcAft>
              <a:buClr>
                <a:schemeClr val="dk1"/>
              </a:buClr>
              <a:buSzPts val="1100"/>
              <a:buNone/>
              <a:defRPr sz="1100"/>
            </a:lvl5pPr>
            <a:lvl6pPr marL="2743200" lvl="5" indent="-228600" algn="l">
              <a:lnSpc>
                <a:spcPct val="90000"/>
              </a:lnSpc>
              <a:spcBef>
                <a:spcPts val="500"/>
              </a:spcBef>
              <a:spcAft>
                <a:spcPts val="0"/>
              </a:spcAft>
              <a:buClr>
                <a:schemeClr val="dk1"/>
              </a:buClr>
              <a:buSzPts val="1100"/>
              <a:buNone/>
              <a:defRPr sz="1100"/>
            </a:lvl6pPr>
            <a:lvl7pPr marL="3200400" lvl="6" indent="-228600" algn="l">
              <a:lnSpc>
                <a:spcPct val="90000"/>
              </a:lnSpc>
              <a:spcBef>
                <a:spcPts val="500"/>
              </a:spcBef>
              <a:spcAft>
                <a:spcPts val="0"/>
              </a:spcAft>
              <a:buClr>
                <a:schemeClr val="dk1"/>
              </a:buClr>
              <a:buSzPts val="1100"/>
              <a:buNone/>
              <a:defRPr sz="1100"/>
            </a:lvl7pPr>
            <a:lvl8pPr marL="3657600" lvl="7" indent="-228600" algn="l">
              <a:lnSpc>
                <a:spcPct val="90000"/>
              </a:lnSpc>
              <a:spcBef>
                <a:spcPts val="500"/>
              </a:spcBef>
              <a:spcAft>
                <a:spcPts val="0"/>
              </a:spcAft>
              <a:buClr>
                <a:schemeClr val="dk1"/>
              </a:buClr>
              <a:buSzPts val="1100"/>
              <a:buNone/>
              <a:defRPr sz="1100"/>
            </a:lvl8pPr>
            <a:lvl9pPr marL="4114800" lvl="8" indent="-228600" algn="l">
              <a:lnSpc>
                <a:spcPct val="90000"/>
              </a:lnSpc>
              <a:spcBef>
                <a:spcPts val="500"/>
              </a:spcBef>
              <a:spcAft>
                <a:spcPts val="0"/>
              </a:spcAft>
              <a:buClr>
                <a:schemeClr val="dk1"/>
              </a:buClr>
              <a:buSzPts val="1100"/>
              <a:buNone/>
              <a:defRPr sz="1100"/>
            </a:lvl9pPr>
          </a:lstStyle>
          <a:p>
            <a:endParaRPr/>
          </a:p>
        </p:txBody>
      </p:sp>
      <p:sp>
        <p:nvSpPr>
          <p:cNvPr id="62" name="Google Shape;62;p11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9"/>
          <p:cNvSpPr>
            <a:spLocks noGrp="1"/>
          </p:cNvSpPr>
          <p:nvPr>
            <p:ph type="pic" idx="2"/>
          </p:nvPr>
        </p:nvSpPr>
        <p:spPr>
          <a:xfrm>
            <a:off x="5183188" y="987429"/>
            <a:ext cx="6172200" cy="4873625"/>
          </a:xfrm>
          <a:prstGeom prst="rect">
            <a:avLst/>
          </a:prstGeom>
          <a:noFill/>
          <a:ln>
            <a:noFill/>
          </a:ln>
        </p:spPr>
      </p:sp>
      <p:sp>
        <p:nvSpPr>
          <p:cNvPr id="68" name="Google Shape;68;p119"/>
          <p:cNvSpPr txBox="1">
            <a:spLocks noGrp="1"/>
          </p:cNvSpPr>
          <p:nvPr>
            <p:ph type="body" idx="1"/>
          </p:nvPr>
        </p:nvSpPr>
        <p:spPr>
          <a:xfrm>
            <a:off x="839788" y="2057403"/>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5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100"/>
              <a:buNone/>
              <a:defRPr sz="1100"/>
            </a:lvl4pPr>
            <a:lvl5pPr marL="2286000" lvl="4" indent="-228600" algn="l">
              <a:lnSpc>
                <a:spcPct val="90000"/>
              </a:lnSpc>
              <a:spcBef>
                <a:spcPts val="500"/>
              </a:spcBef>
              <a:spcAft>
                <a:spcPts val="0"/>
              </a:spcAft>
              <a:buClr>
                <a:schemeClr val="dk1"/>
              </a:buClr>
              <a:buSzPts val="1100"/>
              <a:buNone/>
              <a:defRPr sz="1100"/>
            </a:lvl5pPr>
            <a:lvl6pPr marL="2743200" lvl="5" indent="-228600" algn="l">
              <a:lnSpc>
                <a:spcPct val="90000"/>
              </a:lnSpc>
              <a:spcBef>
                <a:spcPts val="500"/>
              </a:spcBef>
              <a:spcAft>
                <a:spcPts val="0"/>
              </a:spcAft>
              <a:buClr>
                <a:schemeClr val="dk1"/>
              </a:buClr>
              <a:buSzPts val="1100"/>
              <a:buNone/>
              <a:defRPr sz="1100"/>
            </a:lvl6pPr>
            <a:lvl7pPr marL="3200400" lvl="6" indent="-228600" algn="l">
              <a:lnSpc>
                <a:spcPct val="90000"/>
              </a:lnSpc>
              <a:spcBef>
                <a:spcPts val="500"/>
              </a:spcBef>
              <a:spcAft>
                <a:spcPts val="0"/>
              </a:spcAft>
              <a:buClr>
                <a:schemeClr val="dk1"/>
              </a:buClr>
              <a:buSzPts val="1100"/>
              <a:buNone/>
              <a:defRPr sz="1100"/>
            </a:lvl7pPr>
            <a:lvl8pPr marL="3657600" lvl="7" indent="-228600" algn="l">
              <a:lnSpc>
                <a:spcPct val="90000"/>
              </a:lnSpc>
              <a:spcBef>
                <a:spcPts val="500"/>
              </a:spcBef>
              <a:spcAft>
                <a:spcPts val="0"/>
              </a:spcAft>
              <a:buClr>
                <a:schemeClr val="dk1"/>
              </a:buClr>
              <a:buSzPts val="1100"/>
              <a:buNone/>
              <a:defRPr sz="1100"/>
            </a:lvl8pPr>
            <a:lvl9pPr marL="4114800" lvl="8" indent="-228600" algn="l">
              <a:lnSpc>
                <a:spcPct val="90000"/>
              </a:lnSpc>
              <a:spcBef>
                <a:spcPts val="500"/>
              </a:spcBef>
              <a:spcAft>
                <a:spcPts val="0"/>
              </a:spcAft>
              <a:buClr>
                <a:schemeClr val="dk1"/>
              </a:buClr>
              <a:buSzPts val="1100"/>
              <a:buNone/>
              <a:defRPr sz="1100"/>
            </a:lvl9pPr>
          </a:lstStyle>
          <a:p>
            <a:endParaRPr/>
          </a:p>
        </p:txBody>
      </p:sp>
      <p:sp>
        <p:nvSpPr>
          <p:cNvPr id="69" name="Google Shape;69;p11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0"/>
          <p:cNvSpPr txBox="1">
            <a:spLocks noGrp="1"/>
          </p:cNvSpPr>
          <p:nvPr>
            <p:ph type="body" idx="1"/>
          </p:nvPr>
        </p:nvSpPr>
        <p:spPr>
          <a:xfrm rot="5400000">
            <a:off x="3920331" y="-1256505"/>
            <a:ext cx="435133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0" name="Google Shape;10;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0"/>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2" name="Google Shape;12;p11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11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11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cosmos-db/account-databases-containers-item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microsoft-azure-find-orphaned-network-interface-cardsnics/" TargetMode="Externa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s://www.scholarhat.com/tutorial/sqlserv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540689" y="286248"/>
            <a:ext cx="10813111" cy="5836256"/>
          </a:xfrm>
          <a:prstGeom prst="rect">
            <a:avLst/>
          </a:prstGeom>
          <a:noFill/>
          <a:ln>
            <a:noFill/>
          </a:ln>
        </p:spPr>
        <p:txBody>
          <a:bodyPr spcFirstLastPara="1" wrap="square" lIns="91425" tIns="45700" rIns="91425" bIns="45700" anchor="ctr" anchorCtr="0">
            <a:normAutofit/>
          </a:bodyPr>
          <a:lstStyle/>
          <a:p>
            <a:pPr lvl="0" algn="ctr">
              <a:buSzPts val="3200"/>
            </a:pPr>
            <a:r>
              <a:rPr lang="en-US" sz="3200" b="1" dirty="0" smtClean="0">
                <a:solidFill>
                  <a:srgbClr val="002060"/>
                </a:solidFill>
                <a:latin typeface="Times New Roman"/>
                <a:ea typeface="Times New Roman"/>
                <a:cs typeface="Times New Roman"/>
                <a:sym typeface="Times New Roman"/>
              </a:rPr>
              <a:t>MALLA </a:t>
            </a:r>
            <a:r>
              <a:rPr lang="en-US" sz="3200" b="1" dirty="0">
                <a:solidFill>
                  <a:srgbClr val="002060"/>
                </a:solidFill>
                <a:latin typeface="Times New Roman"/>
                <a:ea typeface="Times New Roman"/>
                <a:cs typeface="Times New Roman"/>
                <a:sym typeface="Times New Roman"/>
              </a:rPr>
              <a:t>REDDY UNIVERSITY</a:t>
            </a:r>
            <a:br>
              <a:rPr lang="en-US" sz="3200" b="1" dirty="0">
                <a:solidFill>
                  <a:srgbClr val="002060"/>
                </a:solidFill>
                <a:latin typeface="Times New Roman"/>
                <a:ea typeface="Times New Roman"/>
                <a:cs typeface="Times New Roman"/>
                <a:sym typeface="Times New Roman"/>
              </a:rPr>
            </a:br>
            <a:r>
              <a:rPr lang="en-US" sz="3200" b="1" dirty="0">
                <a:solidFill>
                  <a:srgbClr val="002060"/>
                </a:solidFill>
                <a:latin typeface="Times New Roman"/>
                <a:ea typeface="Times New Roman"/>
                <a:cs typeface="Times New Roman"/>
                <a:sym typeface="Times New Roman"/>
              </a:rPr>
              <a:t/>
            </a:r>
            <a:br>
              <a:rPr lang="en-US" sz="3200" b="1" dirty="0">
                <a:solidFill>
                  <a:srgbClr val="002060"/>
                </a:solidFill>
                <a:latin typeface="Times New Roman"/>
                <a:ea typeface="Times New Roman"/>
                <a:cs typeface="Times New Roman"/>
                <a:sym typeface="Times New Roman"/>
              </a:rPr>
            </a:br>
            <a:r>
              <a:rPr lang="en-US" sz="3200" b="1" dirty="0" smtClean="0">
                <a:solidFill>
                  <a:srgbClr val="002060"/>
                </a:solidFill>
                <a:latin typeface="Times New Roman"/>
                <a:ea typeface="Times New Roman"/>
                <a:cs typeface="Times New Roman"/>
                <a:sym typeface="Times New Roman"/>
              </a:rPr>
              <a:t>R-22</a:t>
            </a:r>
            <a:r>
              <a:rPr lang="en-US" sz="3200" b="1" dirty="0">
                <a:solidFill>
                  <a:srgbClr val="002060"/>
                </a:solidFill>
                <a:latin typeface="Times New Roman"/>
                <a:ea typeface="Times New Roman"/>
                <a:cs typeface="Times New Roman"/>
                <a:sym typeface="Times New Roman"/>
              </a:rPr>
              <a:t/>
            </a:r>
            <a:br>
              <a:rPr lang="en-US" sz="3200" b="1" dirty="0">
                <a:solidFill>
                  <a:srgbClr val="002060"/>
                </a:solidFill>
                <a:latin typeface="Times New Roman"/>
                <a:ea typeface="Times New Roman"/>
                <a:cs typeface="Times New Roman"/>
                <a:sym typeface="Times New Roman"/>
              </a:rPr>
            </a:br>
            <a:r>
              <a:rPr lang="en-US" sz="3200" b="1" dirty="0">
                <a:solidFill>
                  <a:srgbClr val="002060"/>
                </a:solidFill>
                <a:latin typeface="Times New Roman"/>
                <a:ea typeface="Times New Roman"/>
                <a:cs typeface="Times New Roman"/>
                <a:sym typeface="Times New Roman"/>
              </a:rPr>
              <a:t>                               </a:t>
            </a:r>
            <a:br>
              <a:rPr lang="en-US" sz="3200" b="1" dirty="0">
                <a:solidFill>
                  <a:srgbClr val="002060"/>
                </a:solidFill>
                <a:latin typeface="Times New Roman"/>
                <a:ea typeface="Times New Roman"/>
                <a:cs typeface="Times New Roman"/>
                <a:sym typeface="Times New Roman"/>
              </a:rPr>
            </a:br>
            <a:r>
              <a:rPr lang="en-US" sz="3200" b="1" dirty="0">
                <a:solidFill>
                  <a:srgbClr val="002060"/>
                </a:solidFill>
                <a:latin typeface="Times New Roman"/>
                <a:ea typeface="Times New Roman"/>
                <a:cs typeface="Times New Roman"/>
                <a:sym typeface="Times New Roman"/>
              </a:rPr>
              <a:t>III YEAR B.TECH. (CSE) / II – </a:t>
            </a:r>
            <a:r>
              <a:rPr lang="en-US" sz="3200" b="1" dirty="0" smtClean="0">
                <a:solidFill>
                  <a:srgbClr val="002060"/>
                </a:solidFill>
                <a:latin typeface="Times New Roman"/>
                <a:ea typeface="Times New Roman"/>
                <a:cs typeface="Times New Roman"/>
                <a:sym typeface="Times New Roman"/>
              </a:rPr>
              <a:t>SEM</a:t>
            </a:r>
            <a:br>
              <a:rPr lang="en-US" sz="3200" b="1" dirty="0" smtClean="0">
                <a:solidFill>
                  <a:srgbClr val="002060"/>
                </a:solidFill>
                <a:latin typeface="Times New Roman"/>
                <a:ea typeface="Times New Roman"/>
                <a:cs typeface="Times New Roman"/>
                <a:sym typeface="Times New Roman"/>
              </a:rPr>
            </a:br>
            <a:r>
              <a:rPr lang="en-US" sz="3200" b="1" dirty="0">
                <a:solidFill>
                  <a:srgbClr val="002060"/>
                </a:solidFill>
                <a:latin typeface="Times New Roman"/>
                <a:ea typeface="Times New Roman"/>
                <a:cs typeface="Times New Roman"/>
                <a:sym typeface="Times New Roman"/>
              </a:rPr>
              <a:t/>
            </a:r>
            <a:br>
              <a:rPr lang="en-US" sz="3200" b="1" dirty="0">
                <a:solidFill>
                  <a:srgbClr val="002060"/>
                </a:solidFill>
                <a:latin typeface="Times New Roman"/>
                <a:ea typeface="Times New Roman"/>
                <a:cs typeface="Times New Roman"/>
                <a:sym typeface="Times New Roman"/>
              </a:rPr>
            </a:br>
            <a:r>
              <a:rPr lang="en-US" sz="3200" b="1" dirty="0" smtClean="0">
                <a:solidFill>
                  <a:srgbClr val="002060"/>
                </a:solidFill>
                <a:latin typeface="Times New Roman"/>
                <a:ea typeface="Times New Roman"/>
                <a:cs typeface="Times New Roman"/>
                <a:sym typeface="Times New Roman"/>
              </a:rPr>
              <a:t>MR22-1CS0108</a:t>
            </a:r>
            <a:r>
              <a:rPr lang="en-US" sz="3200" b="1" dirty="0">
                <a:solidFill>
                  <a:srgbClr val="002060"/>
                </a:solidFill>
                <a:latin typeface="Times New Roman"/>
                <a:ea typeface="Times New Roman"/>
                <a:cs typeface="Times New Roman"/>
                <a:sym typeface="Times New Roman"/>
              </a:rPr>
              <a:t/>
            </a:r>
            <a:br>
              <a:rPr lang="en-US" sz="3200" b="1" dirty="0">
                <a:solidFill>
                  <a:srgbClr val="002060"/>
                </a:solidFill>
                <a:latin typeface="Times New Roman"/>
                <a:ea typeface="Times New Roman"/>
                <a:cs typeface="Times New Roman"/>
                <a:sym typeface="Times New Roman"/>
              </a:rPr>
            </a:br>
            <a:r>
              <a:rPr lang="en-US" sz="3200" b="1" dirty="0">
                <a:solidFill>
                  <a:srgbClr val="002060"/>
                </a:solidFill>
                <a:latin typeface="Times New Roman"/>
                <a:ea typeface="Times New Roman"/>
                <a:cs typeface="Times New Roman"/>
                <a:sym typeface="Times New Roman"/>
              </a:rPr>
              <a:t/>
            </a:r>
            <a:br>
              <a:rPr lang="en-US" sz="3200" b="1" dirty="0">
                <a:solidFill>
                  <a:srgbClr val="002060"/>
                </a:solidFill>
                <a:latin typeface="Times New Roman"/>
                <a:ea typeface="Times New Roman"/>
                <a:cs typeface="Times New Roman"/>
                <a:sym typeface="Times New Roman"/>
              </a:rPr>
            </a:br>
            <a:r>
              <a:rPr lang="en-US" sz="3200" b="1" dirty="0" smtClean="0">
                <a:solidFill>
                  <a:srgbClr val="002060"/>
                </a:solidFill>
                <a:latin typeface="Times New Roman"/>
                <a:ea typeface="Times New Roman"/>
                <a:cs typeface="Times New Roman"/>
                <a:sym typeface="Times New Roman"/>
              </a:rPr>
              <a:t>Cloud </a:t>
            </a:r>
            <a:r>
              <a:rPr lang="en-US" sz="3200" b="1" dirty="0">
                <a:solidFill>
                  <a:srgbClr val="002060"/>
                </a:solidFill>
                <a:latin typeface="Times New Roman"/>
                <a:ea typeface="Times New Roman"/>
                <a:cs typeface="Times New Roman"/>
                <a:sym typeface="Times New Roman"/>
              </a:rPr>
              <a:t>Computing</a:t>
            </a:r>
            <a:endParaRPr sz="3200" b="1" dirty="0">
              <a:solidFill>
                <a:srgbClr val="002060"/>
              </a:solidFill>
              <a:latin typeface="Times New Roman"/>
              <a:ea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139516"/>
            <a:ext cx="10515600" cy="436216"/>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sz="3600" b="1" dirty="0">
                <a:latin typeface="Times New Roman"/>
                <a:ea typeface="Times New Roman"/>
                <a:cs typeface="Times New Roman"/>
                <a:sym typeface="Times New Roman"/>
              </a:rPr>
              <a:t>Azure SQL Data </a:t>
            </a:r>
            <a:r>
              <a:rPr lang="en-US" sz="3600" b="1" dirty="0" smtClean="0">
                <a:latin typeface="Times New Roman"/>
                <a:ea typeface="Times New Roman"/>
                <a:cs typeface="Times New Roman"/>
                <a:sym typeface="Times New Roman"/>
              </a:rPr>
              <a:t>Warehouse</a:t>
            </a:r>
            <a:endParaRPr lang="en-US" sz="3600" b="1" dirty="0">
              <a:latin typeface="Times New Roman"/>
              <a:ea typeface="Times New Roman"/>
              <a:cs typeface="Times New Roman"/>
              <a:sym typeface="Times New Roman"/>
            </a:endParaRPr>
          </a:p>
        </p:txBody>
      </p:sp>
      <p:sp>
        <p:nvSpPr>
          <p:cNvPr id="100" name="Google Shape;100;p3"/>
          <p:cNvSpPr txBox="1">
            <a:spLocks noGrp="1"/>
          </p:cNvSpPr>
          <p:nvPr>
            <p:ph type="body" idx="1"/>
          </p:nvPr>
        </p:nvSpPr>
        <p:spPr>
          <a:xfrm>
            <a:off x="330200" y="694267"/>
            <a:ext cx="11684000" cy="5901272"/>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The above diagram is a classic example of a modern data warehouse in the Microsoft Azure environment. In Microsoft Azure, we refer to a data lake as Azure Data Lake Storage Gen 2 (ADLS Gen 2</a:t>
            </a:r>
            <a:r>
              <a:rPr lang="en-US" sz="1800" dirty="0" smtClean="0">
                <a:solidFill>
                  <a:schemeClr val="tx1"/>
                </a:solidFill>
                <a:latin typeface="Times New Roman"/>
                <a:ea typeface="Times New Roman"/>
                <a:cs typeface="Times New Roman"/>
                <a:sym typeface="Times New Roman"/>
              </a:rPr>
              <a:t>).</a:t>
            </a:r>
          </a:p>
          <a:p>
            <a:pPr marL="342900" algn="just">
              <a:lnSpc>
                <a:spcPct val="150000"/>
              </a:lnSpc>
              <a:spcBef>
                <a:spcPts val="0"/>
              </a:spcBef>
              <a:buSzPts val="2800"/>
            </a:pPr>
            <a:endParaRPr lang="en-US" sz="1800" dirty="0">
              <a:solidFill>
                <a:schemeClr val="tx1"/>
              </a:solidFill>
              <a:latin typeface="Times New Roman"/>
              <a:ea typeface="Times New Roman"/>
              <a:cs typeface="Times New Roman"/>
              <a:sym typeface="Times New Roman"/>
            </a:endParaRPr>
          </a:p>
          <a:p>
            <a:pPr marL="342900" algn="just">
              <a:lnSpc>
                <a:spcPct val="150000"/>
              </a:lnSpc>
              <a:spcBef>
                <a:spcPts val="0"/>
              </a:spcBef>
              <a:buSzPts val="2800"/>
            </a:pPr>
            <a:r>
              <a:rPr lang="en-US" sz="1800" dirty="0" smtClean="0">
                <a:solidFill>
                  <a:schemeClr val="tx1"/>
                </a:solidFill>
                <a:latin typeface="Times New Roman"/>
                <a:ea typeface="Times New Roman"/>
                <a:cs typeface="Times New Roman"/>
                <a:sym typeface="Times New Roman"/>
              </a:rPr>
              <a:t>Before </a:t>
            </a:r>
            <a:r>
              <a:rPr lang="en-US" sz="1800" dirty="0">
                <a:solidFill>
                  <a:schemeClr val="tx1"/>
                </a:solidFill>
                <a:latin typeface="Times New Roman"/>
                <a:ea typeface="Times New Roman"/>
                <a:cs typeface="Times New Roman"/>
                <a:sym typeface="Times New Roman"/>
              </a:rPr>
              <a:t>Azure Synapse launched, we used multiple tools to manage our data warehouse. For ingesting and processing the data in the data lake, we used Azure Data Factory (ADF) to transform the data and orchestrate the different activities involved in the extract, load and transform (ELT) process</a:t>
            </a:r>
            <a:r>
              <a:rPr lang="en-US" sz="1800" dirty="0" smtClean="0">
                <a:solidFill>
                  <a:schemeClr val="tx1"/>
                </a:solidFill>
                <a:latin typeface="Times New Roman"/>
                <a:ea typeface="Times New Roman"/>
                <a:cs typeface="Times New Roman"/>
                <a:sym typeface="Times New Roman"/>
              </a:rPr>
              <a:t>.</a:t>
            </a:r>
          </a:p>
          <a:p>
            <a:pPr marL="342900" algn="just">
              <a:lnSpc>
                <a:spcPct val="150000"/>
              </a:lnSpc>
              <a:spcBef>
                <a:spcPts val="0"/>
              </a:spcBef>
              <a:buSzPts val="2800"/>
            </a:pPr>
            <a:endParaRPr lang="en-US" sz="1800" dirty="0">
              <a:solidFill>
                <a:schemeClr val="tx1"/>
              </a:solidFill>
              <a:latin typeface="Times New Roman"/>
              <a:ea typeface="Times New Roman"/>
              <a:cs typeface="Times New Roman"/>
              <a:sym typeface="Times New Roman"/>
            </a:endParaRPr>
          </a:p>
          <a:p>
            <a:pPr marL="342900" algn="just">
              <a:lnSpc>
                <a:spcPct val="150000"/>
              </a:lnSpc>
              <a:spcBef>
                <a:spcPts val="0"/>
              </a:spcBef>
              <a:buSzPts val="2800"/>
            </a:pPr>
            <a:r>
              <a:rPr lang="en-US" sz="1800" dirty="0" smtClean="0">
                <a:solidFill>
                  <a:schemeClr val="tx1"/>
                </a:solidFill>
                <a:latin typeface="Times New Roman"/>
                <a:ea typeface="Times New Roman"/>
                <a:cs typeface="Times New Roman"/>
                <a:sym typeface="Times New Roman"/>
              </a:rPr>
              <a:t>To </a:t>
            </a:r>
            <a:r>
              <a:rPr lang="en-US" sz="1800" dirty="0">
                <a:solidFill>
                  <a:schemeClr val="tx1"/>
                </a:solidFill>
                <a:latin typeface="Times New Roman"/>
                <a:ea typeface="Times New Roman"/>
                <a:cs typeface="Times New Roman"/>
                <a:sym typeface="Times New Roman"/>
              </a:rPr>
              <a:t>prepare and transform the data, we used Azure Databricks. To store the processed data, we needed a warehouse so we used Azure SQL Data Warehouse (rebranded as Synapse Analytics in 2020</a:t>
            </a:r>
            <a:r>
              <a:rPr lang="en-US" sz="1800" dirty="0" smtClean="0">
                <a:solidFill>
                  <a:schemeClr val="tx1"/>
                </a:solidFill>
                <a:latin typeface="Times New Roman"/>
                <a:ea typeface="Times New Roman"/>
                <a:cs typeface="Times New Roman"/>
                <a:sym typeface="Times New Roman"/>
              </a:rPr>
              <a:t>).</a:t>
            </a:r>
          </a:p>
          <a:p>
            <a:pPr marL="342900" algn="just">
              <a:lnSpc>
                <a:spcPct val="150000"/>
              </a:lnSpc>
              <a:spcBef>
                <a:spcPts val="0"/>
              </a:spcBef>
              <a:buSzPts val="2800"/>
            </a:pPr>
            <a:endParaRPr lang="en-US" sz="1800" dirty="0">
              <a:solidFill>
                <a:schemeClr val="tx1"/>
              </a:solidFill>
              <a:latin typeface="Times New Roman"/>
              <a:ea typeface="Times New Roman"/>
              <a:cs typeface="Times New Roman"/>
              <a:sym typeface="Times New Roman"/>
            </a:endParaRPr>
          </a:p>
          <a:p>
            <a:pPr marL="342900" algn="just">
              <a:lnSpc>
                <a:spcPct val="150000"/>
              </a:lnSpc>
              <a:spcBef>
                <a:spcPts val="0"/>
              </a:spcBef>
              <a:buSzPts val="2800"/>
            </a:pPr>
            <a:r>
              <a:rPr lang="en-US" sz="1800" dirty="0" smtClean="0">
                <a:solidFill>
                  <a:schemeClr val="tx1"/>
                </a:solidFill>
                <a:latin typeface="Times New Roman"/>
                <a:ea typeface="Times New Roman"/>
                <a:cs typeface="Times New Roman"/>
                <a:sym typeface="Times New Roman"/>
              </a:rPr>
              <a:t>And </a:t>
            </a:r>
            <a:r>
              <a:rPr lang="en-US" sz="1800" dirty="0">
                <a:solidFill>
                  <a:schemeClr val="tx1"/>
                </a:solidFill>
                <a:latin typeface="Times New Roman"/>
                <a:ea typeface="Times New Roman"/>
                <a:cs typeface="Times New Roman"/>
                <a:sym typeface="Times New Roman"/>
              </a:rPr>
              <a:t>finally, we need to integrate with reporting tools like Power BI to create reports on the facts and dimension tables</a:t>
            </a:r>
            <a:r>
              <a:rPr lang="en-US" sz="1800" dirty="0" smtClean="0">
                <a:solidFill>
                  <a:schemeClr val="tx1"/>
                </a:solidFill>
                <a:latin typeface="Times New Roman"/>
                <a:ea typeface="Times New Roman"/>
                <a:cs typeface="Times New Roman"/>
                <a:sym typeface="Times New Roman"/>
              </a:rPr>
              <a:t>.</a:t>
            </a:r>
          </a:p>
          <a:p>
            <a:pPr marL="342900" algn="just">
              <a:lnSpc>
                <a:spcPct val="150000"/>
              </a:lnSpc>
              <a:spcBef>
                <a:spcPts val="0"/>
              </a:spcBef>
              <a:buSzPts val="2800"/>
            </a:pPr>
            <a:endParaRPr lang="en-US" sz="1800" dirty="0">
              <a:solidFill>
                <a:schemeClr val="tx1"/>
              </a:solidFill>
              <a:latin typeface="Times New Roman"/>
              <a:ea typeface="Times New Roman"/>
              <a:cs typeface="Times New Roman"/>
              <a:sym typeface="Times New Roman"/>
            </a:endParaRPr>
          </a:p>
          <a:p>
            <a:pPr marL="342900" algn="just">
              <a:lnSpc>
                <a:spcPct val="150000"/>
              </a:lnSpc>
              <a:spcBef>
                <a:spcPts val="0"/>
              </a:spcBef>
              <a:buSzPts val="2800"/>
            </a:pPr>
            <a:r>
              <a:rPr lang="en-US" sz="1800" dirty="0" smtClean="0">
                <a:solidFill>
                  <a:schemeClr val="tx1"/>
                </a:solidFill>
                <a:latin typeface="Times New Roman"/>
                <a:ea typeface="Times New Roman"/>
                <a:cs typeface="Times New Roman"/>
                <a:sym typeface="Times New Roman"/>
              </a:rPr>
              <a:t>We </a:t>
            </a:r>
            <a:r>
              <a:rPr lang="en-US" sz="1800" dirty="0">
                <a:solidFill>
                  <a:schemeClr val="tx1"/>
                </a:solidFill>
                <a:latin typeface="Times New Roman"/>
                <a:ea typeface="Times New Roman"/>
                <a:cs typeface="Times New Roman"/>
                <a:sym typeface="Times New Roman"/>
              </a:rPr>
              <a:t>needed each of these separate tools to process our data from start to finish.</a:t>
            </a:r>
            <a:endParaRPr lang="en-US" sz="1800" dirty="0" smtClean="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86701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139516"/>
            <a:ext cx="10515600" cy="436216"/>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sz="3600" b="1" dirty="0">
                <a:latin typeface="Times New Roman"/>
                <a:ea typeface="Times New Roman"/>
                <a:cs typeface="Times New Roman"/>
                <a:sym typeface="Times New Roman"/>
              </a:rPr>
              <a:t>Azure SQL Data </a:t>
            </a:r>
            <a:r>
              <a:rPr lang="en-US" sz="3600" b="1" dirty="0" smtClean="0">
                <a:latin typeface="Times New Roman"/>
                <a:ea typeface="Times New Roman"/>
                <a:cs typeface="Times New Roman"/>
                <a:sym typeface="Times New Roman"/>
              </a:rPr>
              <a:t>Warehouse</a:t>
            </a:r>
            <a:endParaRPr lang="en-US" sz="3600" b="1" dirty="0">
              <a:latin typeface="Times New Roman"/>
              <a:ea typeface="Times New Roman"/>
              <a:cs typeface="Times New Roman"/>
              <a:sym typeface="Times New Roman"/>
            </a:endParaRPr>
          </a:p>
        </p:txBody>
      </p:sp>
      <p:sp>
        <p:nvSpPr>
          <p:cNvPr id="100" name="Google Shape;100;p3"/>
          <p:cNvSpPr txBox="1">
            <a:spLocks noGrp="1"/>
          </p:cNvSpPr>
          <p:nvPr>
            <p:ph type="body" idx="1"/>
          </p:nvPr>
        </p:nvSpPr>
        <p:spPr>
          <a:xfrm>
            <a:off x="330200" y="694267"/>
            <a:ext cx="11684000" cy="5901272"/>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2800"/>
              <a:buNone/>
            </a:pPr>
            <a:r>
              <a:rPr lang="en-US" sz="2000" b="1" dirty="0">
                <a:solidFill>
                  <a:srgbClr val="7030A0"/>
                </a:solidFill>
                <a:latin typeface="Times New Roman"/>
                <a:ea typeface="Times New Roman"/>
                <a:cs typeface="Times New Roman"/>
                <a:sym typeface="Times New Roman"/>
              </a:rPr>
              <a:t>How Azure Synapse </a:t>
            </a:r>
            <a:r>
              <a:rPr lang="en-US" sz="2000" b="1" dirty="0" smtClean="0">
                <a:solidFill>
                  <a:srgbClr val="7030A0"/>
                </a:solidFill>
                <a:latin typeface="Times New Roman"/>
                <a:ea typeface="Times New Roman"/>
                <a:cs typeface="Times New Roman"/>
                <a:sym typeface="Times New Roman"/>
              </a:rPr>
              <a:t>Analytics </a:t>
            </a:r>
            <a:r>
              <a:rPr lang="en-US" sz="2000" b="1" dirty="0">
                <a:solidFill>
                  <a:srgbClr val="7030A0"/>
                </a:solidFill>
                <a:latin typeface="Times New Roman"/>
                <a:ea typeface="Times New Roman"/>
                <a:cs typeface="Times New Roman"/>
                <a:sym typeface="Times New Roman"/>
              </a:rPr>
              <a:t>Changed the </a:t>
            </a:r>
            <a:r>
              <a:rPr lang="en-US" sz="2000" b="1" dirty="0" smtClean="0">
                <a:solidFill>
                  <a:srgbClr val="7030A0"/>
                </a:solidFill>
                <a:latin typeface="Times New Roman"/>
                <a:ea typeface="Times New Roman"/>
                <a:cs typeface="Times New Roman"/>
                <a:sym typeface="Times New Roman"/>
              </a:rPr>
              <a:t>Game?</a:t>
            </a:r>
          </a:p>
          <a:p>
            <a:pPr marL="0" indent="0" algn="just">
              <a:lnSpc>
                <a:spcPct val="150000"/>
              </a:lnSpc>
              <a:spcBef>
                <a:spcPts val="0"/>
              </a:spcBef>
              <a:buSzPts val="2800"/>
              <a:buNone/>
            </a:pPr>
            <a:r>
              <a:rPr lang="en-US" sz="2000" dirty="0" smtClean="0">
                <a:solidFill>
                  <a:schemeClr val="tx1"/>
                </a:solidFill>
                <a:latin typeface="Times New Roman"/>
                <a:ea typeface="Times New Roman"/>
                <a:cs typeface="Times New Roman"/>
                <a:sym typeface="Times New Roman"/>
              </a:rPr>
              <a:t>	</a:t>
            </a:r>
            <a:r>
              <a:rPr lang="en-US" sz="1800" dirty="0" smtClean="0">
                <a:solidFill>
                  <a:schemeClr val="tx1"/>
                </a:solidFill>
                <a:latin typeface="Times New Roman"/>
                <a:ea typeface="Times New Roman"/>
                <a:cs typeface="Times New Roman"/>
                <a:sym typeface="Times New Roman"/>
              </a:rPr>
              <a:t>On </a:t>
            </a:r>
            <a:r>
              <a:rPr lang="en-US" sz="1800" dirty="0">
                <a:solidFill>
                  <a:schemeClr val="tx1"/>
                </a:solidFill>
                <a:latin typeface="Times New Roman"/>
                <a:ea typeface="Times New Roman"/>
                <a:cs typeface="Times New Roman"/>
                <a:sym typeface="Times New Roman"/>
              </a:rPr>
              <a:t>November fourth, </a:t>
            </a:r>
            <a:r>
              <a:rPr lang="en-US" sz="1800" dirty="0" smtClean="0">
                <a:solidFill>
                  <a:schemeClr val="tx1"/>
                </a:solidFill>
                <a:latin typeface="Times New Roman"/>
                <a:ea typeface="Times New Roman"/>
                <a:cs typeface="Times New Roman"/>
                <a:sym typeface="Times New Roman"/>
              </a:rPr>
              <a:t>it is </a:t>
            </a:r>
            <a:r>
              <a:rPr lang="en-US" sz="1800" dirty="0">
                <a:solidFill>
                  <a:schemeClr val="tx1"/>
                </a:solidFill>
                <a:latin typeface="Times New Roman"/>
                <a:ea typeface="Times New Roman"/>
                <a:cs typeface="Times New Roman"/>
                <a:sym typeface="Times New Roman"/>
              </a:rPr>
              <a:t>announced </a:t>
            </a:r>
            <a:r>
              <a:rPr lang="en-US" sz="1800" b="1" dirty="0">
                <a:solidFill>
                  <a:srgbClr val="FF0000"/>
                </a:solidFill>
                <a:latin typeface="Times New Roman"/>
                <a:ea typeface="Times New Roman"/>
                <a:cs typeface="Times New Roman"/>
                <a:sym typeface="Times New Roman"/>
              </a:rPr>
              <a:t>Azure Synapse Analytics</a:t>
            </a:r>
            <a:r>
              <a:rPr lang="en-US" sz="1800" dirty="0">
                <a:solidFill>
                  <a:schemeClr val="tx1"/>
                </a:solidFill>
                <a:latin typeface="Times New Roman"/>
                <a:ea typeface="Times New Roman"/>
                <a:cs typeface="Times New Roman"/>
                <a:sym typeface="Times New Roman"/>
              </a:rPr>
              <a:t>, the next evolution of Azure SQL Data Warehouse. Azure Synapse is a limitless analytics service that brings together enterprise data warehousing and Big Data analytics</a:t>
            </a:r>
            <a:r>
              <a:rPr lang="en-US" sz="1800" dirty="0" smtClean="0">
                <a:solidFill>
                  <a:schemeClr val="tx1"/>
                </a:solidFill>
                <a:latin typeface="Times New Roman"/>
                <a:ea typeface="Times New Roman"/>
                <a:cs typeface="Times New Roman"/>
                <a:sym typeface="Times New Roman"/>
              </a:rPr>
              <a:t>.</a:t>
            </a:r>
          </a:p>
          <a:p>
            <a:pPr marL="0" indent="0" algn="just">
              <a:lnSpc>
                <a:spcPct val="150000"/>
              </a:lnSpc>
              <a:spcBef>
                <a:spcPts val="0"/>
              </a:spcBef>
              <a:buSzPts val="2800"/>
              <a:buNone/>
            </a:pPr>
            <a:r>
              <a:rPr lang="en-US" sz="1800" dirty="0" smtClean="0">
                <a:solidFill>
                  <a:schemeClr val="tx1"/>
                </a:solidFill>
                <a:latin typeface="Times New Roman"/>
                <a:ea typeface="Times New Roman"/>
                <a:cs typeface="Times New Roman"/>
                <a:sym typeface="Times New Roman"/>
              </a:rPr>
              <a:t>	Azure </a:t>
            </a:r>
            <a:r>
              <a:rPr lang="en-US" sz="1800" dirty="0">
                <a:solidFill>
                  <a:schemeClr val="tx1"/>
                </a:solidFill>
                <a:latin typeface="Times New Roman"/>
                <a:ea typeface="Times New Roman"/>
                <a:cs typeface="Times New Roman"/>
                <a:sym typeface="Times New Roman"/>
              </a:rPr>
              <a:t>Synapse brings all the platforms of a data engineering project like a data lake, ELT/ETL, a warehouse and reporting under one roof</a:t>
            </a:r>
            <a:r>
              <a:rPr lang="en-US" sz="1800" dirty="0" smtClean="0">
                <a:solidFill>
                  <a:schemeClr val="tx1"/>
                </a:solidFill>
                <a:latin typeface="Times New Roman"/>
                <a:ea typeface="Times New Roman"/>
                <a:cs typeface="Times New Roman"/>
                <a:sym typeface="Times New Roman"/>
              </a:rPr>
              <a:t>.</a:t>
            </a:r>
          </a:p>
          <a:p>
            <a:pPr marL="0" indent="0" algn="just">
              <a:lnSpc>
                <a:spcPct val="150000"/>
              </a:lnSpc>
              <a:spcBef>
                <a:spcPts val="0"/>
              </a:spcBef>
              <a:buSzPts val="2800"/>
              <a:buNone/>
            </a:pPr>
            <a:endParaRPr lang="en-US" sz="1800" dirty="0" smtClean="0">
              <a:solidFill>
                <a:schemeClr val="tx1"/>
              </a:solidFill>
              <a:latin typeface="Times New Roman"/>
              <a:ea typeface="Times New Roman"/>
              <a:cs typeface="Times New Roman"/>
              <a:sym typeface="Times New Roman"/>
            </a:endParaRP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5800" y="3361267"/>
            <a:ext cx="8484658" cy="317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945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139516"/>
            <a:ext cx="10515600" cy="436216"/>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sz="3600" b="1" dirty="0">
                <a:latin typeface="Times New Roman"/>
                <a:ea typeface="Times New Roman"/>
                <a:cs typeface="Times New Roman"/>
                <a:sym typeface="Times New Roman"/>
              </a:rPr>
              <a:t>Azure SQL Data </a:t>
            </a:r>
            <a:r>
              <a:rPr lang="en-US" sz="3600" b="1" dirty="0" smtClean="0">
                <a:latin typeface="Times New Roman"/>
                <a:ea typeface="Times New Roman"/>
                <a:cs typeface="Times New Roman"/>
                <a:sym typeface="Times New Roman"/>
              </a:rPr>
              <a:t>Warehouse</a:t>
            </a:r>
            <a:endParaRPr lang="en-US" sz="3600" b="1" dirty="0">
              <a:latin typeface="Times New Roman"/>
              <a:ea typeface="Times New Roman"/>
              <a:cs typeface="Times New Roman"/>
              <a:sym typeface="Times New Roman"/>
            </a:endParaRPr>
          </a:p>
        </p:txBody>
      </p:sp>
      <p:sp>
        <p:nvSpPr>
          <p:cNvPr id="100" name="Google Shape;100;p3"/>
          <p:cNvSpPr txBox="1">
            <a:spLocks noGrp="1"/>
          </p:cNvSpPr>
          <p:nvPr>
            <p:ph type="body" idx="1"/>
          </p:nvPr>
        </p:nvSpPr>
        <p:spPr>
          <a:xfrm>
            <a:off x="330200" y="694267"/>
            <a:ext cx="11684000" cy="5901272"/>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2800"/>
              <a:buNone/>
            </a:pPr>
            <a:r>
              <a:rPr lang="en-US" sz="2000" b="1" dirty="0">
                <a:solidFill>
                  <a:srgbClr val="FF0000"/>
                </a:solidFill>
                <a:latin typeface="Times New Roman"/>
                <a:ea typeface="Times New Roman"/>
                <a:cs typeface="Times New Roman"/>
                <a:sym typeface="Times New Roman"/>
              </a:rPr>
              <a:t>Azure Synapse Analytics is a unified platform for data engineering projects where the developers can:</a:t>
            </a:r>
          </a:p>
          <a:p>
            <a:pPr marL="285750" indent="-285750" algn="just">
              <a:lnSpc>
                <a:spcPct val="150000"/>
              </a:lnSpc>
              <a:spcBef>
                <a:spcPts val="0"/>
              </a:spcBef>
              <a:buSzPts val="2800"/>
            </a:pPr>
            <a:r>
              <a:rPr lang="en-US" sz="1800" dirty="0" smtClean="0">
                <a:solidFill>
                  <a:schemeClr val="tx1"/>
                </a:solidFill>
                <a:latin typeface="Times New Roman"/>
                <a:ea typeface="Times New Roman"/>
                <a:cs typeface="Times New Roman"/>
                <a:sym typeface="Times New Roman"/>
              </a:rPr>
              <a:t>Interact </a:t>
            </a:r>
            <a:r>
              <a:rPr lang="en-US" sz="1800" dirty="0">
                <a:solidFill>
                  <a:schemeClr val="tx1"/>
                </a:solidFill>
                <a:latin typeface="Times New Roman"/>
                <a:ea typeface="Times New Roman"/>
                <a:cs typeface="Times New Roman"/>
                <a:sym typeface="Times New Roman"/>
              </a:rPr>
              <a:t>with the data present in the data lake (ADLS Gen 2).</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Create Linked services to connect with over 90 source systems.</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Create Spark notebooks or copy activity to copy data from the data lake or source systems.</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Access analytical pools like a </a:t>
            </a:r>
            <a:r>
              <a:rPr lang="en-US" sz="1800" dirty="0" err="1">
                <a:solidFill>
                  <a:schemeClr val="tx1"/>
                </a:solidFill>
                <a:latin typeface="Times New Roman"/>
                <a:ea typeface="Times New Roman"/>
                <a:cs typeface="Times New Roman"/>
                <a:sym typeface="Times New Roman"/>
              </a:rPr>
              <a:t>serverless</a:t>
            </a:r>
            <a:r>
              <a:rPr lang="en-US" sz="1800" dirty="0">
                <a:solidFill>
                  <a:schemeClr val="tx1"/>
                </a:solidFill>
                <a:latin typeface="Times New Roman"/>
                <a:ea typeface="Times New Roman"/>
                <a:cs typeface="Times New Roman"/>
                <a:sym typeface="Times New Roman"/>
              </a:rPr>
              <a:t> SQL pool, dedicated SQL pool and Apache Spark pool to process the data.</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Transform the data using SQL scripts, notebooks and data flows (a graphic user interface or GUI).</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Train models with Azure Machine Learning automated ML.</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Orchestrate different tasks in one pipeline and schedule them to run periodically.</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Create and access Power BI reports.</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Monitor all the tasks running in Azure Synapse Analytics</a:t>
            </a:r>
          </a:p>
          <a:p>
            <a:pPr marL="285750" indent="-285750" algn="just">
              <a:lnSpc>
                <a:spcPct val="150000"/>
              </a:lnSpc>
              <a:spcBef>
                <a:spcPts val="0"/>
              </a:spcBef>
              <a:buSzPts val="2800"/>
            </a:pPr>
            <a:r>
              <a:rPr lang="en-US" sz="1800" dirty="0">
                <a:solidFill>
                  <a:schemeClr val="tx1"/>
                </a:solidFill>
                <a:latin typeface="Times New Roman"/>
                <a:ea typeface="Times New Roman"/>
                <a:cs typeface="Times New Roman"/>
                <a:sym typeface="Times New Roman"/>
              </a:rPr>
              <a:t>Manage all the access controls and credentials based on assigned roles.</a:t>
            </a:r>
            <a:endParaRPr lang="en-US" sz="1800" dirty="0" smtClean="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484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320158" y="139516"/>
            <a:ext cx="7281041" cy="436216"/>
          </a:xfrm>
          <a:prstGeom prst="rect">
            <a:avLst/>
          </a:prstGeom>
          <a:noFill/>
          <a:ln>
            <a:noFill/>
          </a:ln>
        </p:spPr>
        <p:txBody>
          <a:bodyPr spcFirstLastPara="1" wrap="square" lIns="91425" tIns="45700" rIns="91425" bIns="45700" anchor="ctr" anchorCtr="0">
            <a:noAutofit/>
          </a:bodyPr>
          <a:lstStyle/>
          <a:p>
            <a:pPr algn="ctr"/>
            <a:r>
              <a:rPr lang="en-US" sz="3200" b="1" dirty="0">
                <a:latin typeface="Times New Roman"/>
                <a:ea typeface="Times New Roman"/>
                <a:cs typeface="Times New Roman"/>
              </a:rPr>
              <a:t>Introduction to Azure Cosmos DB</a:t>
            </a:r>
          </a:p>
        </p:txBody>
      </p:sp>
      <p:sp>
        <p:nvSpPr>
          <p:cNvPr id="3" name="Rectangle 2"/>
          <p:cNvSpPr/>
          <p:nvPr/>
        </p:nvSpPr>
        <p:spPr>
          <a:xfrm>
            <a:off x="257502" y="478361"/>
            <a:ext cx="11818883" cy="6509474"/>
          </a:xfrm>
          <a:prstGeom prst="rect">
            <a:avLst/>
          </a:prstGeom>
        </p:spPr>
        <p:txBody>
          <a:bodyPr wrap="square">
            <a:spAutoFit/>
          </a:bodyPr>
          <a:lstStyle/>
          <a:p>
            <a:r>
              <a:rPr lang="en-IN" sz="2500" b="1" dirty="0">
                <a:solidFill>
                  <a:srgbClr val="FF0000"/>
                </a:solidFill>
                <a:latin typeface="Times New Roman" pitchFamily="18" charset="0"/>
                <a:cs typeface="Times New Roman" pitchFamily="18" charset="0"/>
              </a:rPr>
              <a:t>Azure Cosmos </a:t>
            </a:r>
            <a:r>
              <a:rPr lang="en-IN" sz="2500" b="1" dirty="0" smtClean="0">
                <a:solidFill>
                  <a:srgbClr val="FF0000"/>
                </a:solidFill>
                <a:latin typeface="Times New Roman" pitchFamily="18" charset="0"/>
                <a:cs typeface="Times New Roman" pitchFamily="18" charset="0"/>
              </a:rPr>
              <a:t>DB:</a:t>
            </a:r>
            <a:endParaRPr lang="en-IN" sz="2500" b="1" dirty="0">
              <a:solidFill>
                <a:srgbClr val="FF0000"/>
              </a:solidFill>
              <a:latin typeface="Times New Roman" pitchFamily="18" charset="0"/>
              <a:cs typeface="Times New Roman" pitchFamily="18" charset="0"/>
            </a:endParaRPr>
          </a:p>
          <a:p>
            <a:r>
              <a:rPr lang="en-IN" sz="2000" dirty="0" smtClean="0">
                <a:latin typeface="Times New Roman" pitchFamily="18" charset="0"/>
                <a:cs typeface="Times New Roman" pitchFamily="18" charset="0"/>
              </a:rPr>
              <a:t>	Cosmos </a:t>
            </a:r>
            <a:r>
              <a:rPr lang="en-IN" sz="2000" dirty="0">
                <a:latin typeface="Times New Roman" pitchFamily="18" charset="0"/>
                <a:cs typeface="Times New Roman" pitchFamily="18" charset="0"/>
              </a:rPr>
              <a:t>Database (DB) is a </a:t>
            </a:r>
            <a:r>
              <a:rPr lang="en-IN" sz="2000" b="1" dirty="0">
                <a:latin typeface="Times New Roman" pitchFamily="18" charset="0"/>
                <a:cs typeface="Times New Roman" pitchFamily="18" charset="0"/>
              </a:rPr>
              <a:t>globally distributed, low latency, multi-model database </a:t>
            </a:r>
            <a:r>
              <a:rPr lang="en-IN" sz="2000" dirty="0">
                <a:latin typeface="Times New Roman" pitchFamily="18" charset="0"/>
                <a:cs typeface="Times New Roman" pitchFamily="18" charset="0"/>
              </a:rPr>
              <a:t>for managing data at large scales. It is a </a:t>
            </a:r>
            <a:r>
              <a:rPr lang="en-IN" sz="2000" b="1" dirty="0">
                <a:latin typeface="Times New Roman" pitchFamily="18" charset="0"/>
                <a:cs typeface="Times New Roman" pitchFamily="18" charset="0"/>
              </a:rPr>
              <a:t>cloud-based </a:t>
            </a:r>
            <a:r>
              <a:rPr lang="en-IN" sz="2000" b="1" dirty="0" err="1">
                <a:latin typeface="Times New Roman" pitchFamily="18" charset="0"/>
                <a:cs typeface="Times New Roman" pitchFamily="18" charset="0"/>
              </a:rPr>
              <a:t>NoSQL</a:t>
            </a:r>
            <a:r>
              <a:rPr lang="en-IN" sz="2000" b="1" dirty="0">
                <a:latin typeface="Times New Roman" pitchFamily="18" charset="0"/>
                <a:cs typeface="Times New Roman" pitchFamily="18" charset="0"/>
              </a:rPr>
              <a:t> database </a:t>
            </a:r>
            <a:r>
              <a:rPr lang="en-IN" sz="2000" dirty="0">
                <a:latin typeface="Times New Roman" pitchFamily="18" charset="0"/>
                <a:cs typeface="Times New Roman" pitchFamily="18" charset="0"/>
              </a:rPr>
              <a:t>offered as a </a:t>
            </a:r>
            <a:r>
              <a:rPr lang="en-IN" sz="2000" b="1" dirty="0" err="1">
                <a:latin typeface="Times New Roman" pitchFamily="18" charset="0"/>
                <a:cs typeface="Times New Roman" pitchFamily="18" charset="0"/>
              </a:rPr>
              <a:t>PaaS</a:t>
            </a:r>
            <a:r>
              <a:rPr lang="en-IN" sz="2000" dirty="0">
                <a:latin typeface="Times New Roman" pitchFamily="18" charset="0"/>
                <a:cs typeface="Times New Roman" pitchFamily="18" charset="0"/>
              </a:rPr>
              <a:t> (Platform as a Service) from Microsoft Azure. It is a highly available, high throughput, reliable database and is often called a </a:t>
            </a:r>
            <a:r>
              <a:rPr lang="en-IN" sz="2000" b="1" dirty="0" err="1">
                <a:latin typeface="Times New Roman" pitchFamily="18" charset="0"/>
                <a:cs typeface="Times New Roman" pitchFamily="18" charset="0"/>
              </a:rPr>
              <a:t>serverless</a:t>
            </a:r>
            <a:r>
              <a:rPr lang="en-IN" sz="2000" b="1" dirty="0">
                <a:latin typeface="Times New Roman" pitchFamily="18" charset="0"/>
                <a:cs typeface="Times New Roman" pitchFamily="18" charset="0"/>
              </a:rPr>
              <a:t> database</a:t>
            </a:r>
            <a:r>
              <a:rPr lang="en-IN" sz="2000" dirty="0">
                <a:latin typeface="Times New Roman" pitchFamily="18" charset="0"/>
                <a:cs typeface="Times New Roman" pitchFamily="18" charset="0"/>
              </a:rPr>
              <a:t>. Cosmos database contains the </a:t>
            </a:r>
            <a:r>
              <a:rPr lang="en-IN" sz="2000" b="1" dirty="0">
                <a:latin typeface="Times New Roman" pitchFamily="18" charset="0"/>
                <a:cs typeface="Times New Roman" pitchFamily="18" charset="0"/>
              </a:rPr>
              <a:t>Azure Document DB</a:t>
            </a:r>
            <a:r>
              <a:rPr lang="en-IN" sz="2000" dirty="0">
                <a:latin typeface="Times New Roman" pitchFamily="18" charset="0"/>
                <a:cs typeface="Times New Roman" pitchFamily="18" charset="0"/>
              </a:rPr>
              <a:t> and is available everywhere</a:t>
            </a:r>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pPr algn="just"/>
            <a:r>
              <a:rPr lang="en-US" sz="2200" b="1" dirty="0" smtClean="0">
                <a:solidFill>
                  <a:srgbClr val="3A3A3A"/>
                </a:solidFill>
                <a:latin typeface="Times New Roman" pitchFamily="18" charset="0"/>
                <a:cs typeface="Times New Roman" pitchFamily="18" charset="0"/>
              </a:rPr>
              <a:t>The </a:t>
            </a:r>
            <a:r>
              <a:rPr lang="en-US" sz="2200" b="1" dirty="0">
                <a:solidFill>
                  <a:srgbClr val="3A3A3A"/>
                </a:solidFill>
                <a:latin typeface="Times New Roman" pitchFamily="18" charset="0"/>
                <a:cs typeface="Times New Roman" pitchFamily="18" charset="0"/>
              </a:rPr>
              <a:t>key features of Cosmos DB are</a:t>
            </a:r>
            <a:r>
              <a:rPr lang="en-US" sz="2000" dirty="0" smtClean="0">
                <a:solidFill>
                  <a:srgbClr val="3A3A3A"/>
                </a:solidFill>
                <a:latin typeface="Times New Roman" pitchFamily="18" charset="0"/>
                <a:cs typeface="Times New Roman" pitchFamily="18" charset="0"/>
              </a:rPr>
              <a:t>:</a:t>
            </a:r>
          </a:p>
          <a:p>
            <a:pPr algn="just"/>
            <a:endParaRPr lang="en-US" sz="2000" dirty="0" smtClean="0">
              <a:solidFill>
                <a:srgbClr val="3A3A3A"/>
              </a:solidFill>
              <a:latin typeface="Times New Roman" pitchFamily="18" charset="0"/>
              <a:cs typeface="Times New Roman" pitchFamily="18" charset="0"/>
            </a:endParaRPr>
          </a:p>
          <a:p>
            <a:pPr algn="just">
              <a:lnSpc>
                <a:spcPct val="150000"/>
              </a:lnSpc>
              <a:buFont typeface="+mj-lt"/>
              <a:buAutoNum type="arabicPeriod"/>
            </a:pPr>
            <a:r>
              <a:rPr lang="en-US" sz="2000" b="1" dirty="0" smtClean="0">
                <a:solidFill>
                  <a:srgbClr val="3A3A3A"/>
                </a:solidFill>
                <a:latin typeface="Times New Roman" pitchFamily="18" charset="0"/>
                <a:cs typeface="Times New Roman" pitchFamily="18" charset="0"/>
              </a:rPr>
              <a:t>Globally </a:t>
            </a:r>
            <a:r>
              <a:rPr lang="en-US" sz="2000" b="1" dirty="0">
                <a:solidFill>
                  <a:srgbClr val="3A3A3A"/>
                </a:solidFill>
                <a:latin typeface="Times New Roman" pitchFamily="18" charset="0"/>
                <a:cs typeface="Times New Roman" pitchFamily="18" charset="0"/>
              </a:rPr>
              <a:t>Distributed</a:t>
            </a:r>
            <a:r>
              <a:rPr lang="en-US" sz="2000" dirty="0">
                <a:solidFill>
                  <a:srgbClr val="3A3A3A"/>
                </a:solidFill>
                <a:latin typeface="Times New Roman" pitchFamily="18" charset="0"/>
                <a:cs typeface="Times New Roman" pitchFamily="18" charset="0"/>
              </a:rPr>
              <a:t>: With Azure regions spread out globally, the data can be replicated globally. </a:t>
            </a:r>
          </a:p>
          <a:p>
            <a:pPr algn="just">
              <a:lnSpc>
                <a:spcPct val="150000"/>
              </a:lnSpc>
              <a:buFont typeface="+mj-lt"/>
              <a:buAutoNum type="arabicPeriod"/>
            </a:pPr>
            <a:r>
              <a:rPr lang="en-US" sz="2000" b="1" dirty="0">
                <a:solidFill>
                  <a:srgbClr val="3A3A3A"/>
                </a:solidFill>
                <a:latin typeface="Times New Roman" pitchFamily="18" charset="0"/>
                <a:cs typeface="Times New Roman" pitchFamily="18" charset="0"/>
              </a:rPr>
              <a:t>Scalability:</a:t>
            </a:r>
            <a:r>
              <a:rPr lang="en-US" sz="2000" dirty="0">
                <a:solidFill>
                  <a:srgbClr val="3A3A3A"/>
                </a:solidFill>
                <a:latin typeface="Times New Roman" pitchFamily="18" charset="0"/>
                <a:cs typeface="Times New Roman" pitchFamily="18" charset="0"/>
              </a:rPr>
              <a:t> Cosmos DB is horizontally scalable to support hundreds of millions of reads and writes per second. </a:t>
            </a:r>
          </a:p>
          <a:p>
            <a:pPr algn="just">
              <a:lnSpc>
                <a:spcPct val="150000"/>
              </a:lnSpc>
              <a:buFont typeface="+mj-lt"/>
              <a:buAutoNum type="arabicPeriod"/>
            </a:pPr>
            <a:r>
              <a:rPr lang="en-US" sz="2000" b="1" dirty="0" smtClean="0">
                <a:solidFill>
                  <a:srgbClr val="3A3A3A"/>
                </a:solidFill>
                <a:latin typeface="Times New Roman" pitchFamily="18" charset="0"/>
                <a:cs typeface="Times New Roman" pitchFamily="18" charset="0"/>
              </a:rPr>
              <a:t>Schema-Indexing</a:t>
            </a:r>
            <a:r>
              <a:rPr lang="en-US" sz="2000" dirty="0">
                <a:solidFill>
                  <a:srgbClr val="3A3A3A"/>
                </a:solidFill>
                <a:latin typeface="Times New Roman" pitchFamily="18" charset="0"/>
                <a:cs typeface="Times New Roman" pitchFamily="18" charset="0"/>
              </a:rPr>
              <a:t>: This enables the automatic indexing of data without schema and index management.</a:t>
            </a:r>
          </a:p>
          <a:p>
            <a:pPr algn="just">
              <a:buFont typeface="+mj-lt"/>
              <a:buAutoNum type="arabicPeriod"/>
            </a:pPr>
            <a:r>
              <a:rPr lang="en-US" sz="2000" b="1" dirty="0">
                <a:solidFill>
                  <a:srgbClr val="3A3A3A"/>
                </a:solidFill>
                <a:latin typeface="Times New Roman" pitchFamily="18" charset="0"/>
                <a:cs typeface="Times New Roman" pitchFamily="18" charset="0"/>
              </a:rPr>
              <a:t>Multi-Model:</a:t>
            </a:r>
            <a:r>
              <a:rPr lang="en-US" sz="2000" dirty="0">
                <a:solidFill>
                  <a:srgbClr val="3A3A3A"/>
                </a:solidFill>
                <a:latin typeface="Times New Roman" pitchFamily="18" charset="0"/>
                <a:cs typeface="Times New Roman" pitchFamily="18" charset="0"/>
              </a:rPr>
              <a:t> It can store data in Key-value Pairs, Document-based, Graph-based, Column Family-based </a:t>
            </a:r>
            <a:r>
              <a:rPr lang="en-US" sz="2000" dirty="0" smtClean="0">
                <a:solidFill>
                  <a:srgbClr val="3A3A3A"/>
                </a:solidFill>
                <a:latin typeface="Times New Roman" pitchFamily="18" charset="0"/>
                <a:cs typeface="Times New Roman" pitchFamily="18" charset="0"/>
              </a:rPr>
              <a:t>		databases</a:t>
            </a:r>
            <a:r>
              <a:rPr lang="en-US" sz="2000" dirty="0">
                <a:solidFill>
                  <a:srgbClr val="3A3A3A"/>
                </a:solidFill>
                <a:latin typeface="Times New Roman" pitchFamily="18" charset="0"/>
                <a:cs typeface="Times New Roman" pitchFamily="18" charset="0"/>
              </a:rPr>
              <a:t>. Global distribution, horizontal partitioning, and automatic indexing capabilities are </a:t>
            </a:r>
            <a:r>
              <a:rPr lang="en-US" sz="2000" dirty="0" smtClean="0">
                <a:solidFill>
                  <a:srgbClr val="3A3A3A"/>
                </a:solidFill>
                <a:latin typeface="Times New Roman" pitchFamily="18" charset="0"/>
                <a:cs typeface="Times New Roman" pitchFamily="18" charset="0"/>
              </a:rPr>
              <a:t>		the </a:t>
            </a:r>
            <a:r>
              <a:rPr lang="en-US" sz="2000" dirty="0">
                <a:solidFill>
                  <a:srgbClr val="3A3A3A"/>
                </a:solidFill>
                <a:latin typeface="Times New Roman" pitchFamily="18" charset="0"/>
                <a:cs typeface="Times New Roman" pitchFamily="18" charset="0"/>
              </a:rPr>
              <a:t>same irrespective of the data model. </a:t>
            </a:r>
          </a:p>
          <a:p>
            <a:pPr algn="just">
              <a:buFont typeface="+mj-lt"/>
              <a:buAutoNum type="arabicPeriod"/>
            </a:pPr>
            <a:r>
              <a:rPr lang="en-US" sz="2000" b="1" dirty="0">
                <a:solidFill>
                  <a:srgbClr val="3A3A3A"/>
                </a:solidFill>
                <a:latin typeface="Times New Roman" pitchFamily="18" charset="0"/>
                <a:cs typeface="Times New Roman" pitchFamily="18" charset="0"/>
              </a:rPr>
              <a:t>High Availability</a:t>
            </a:r>
            <a:r>
              <a:rPr lang="en-US" sz="2000" dirty="0">
                <a:solidFill>
                  <a:srgbClr val="3A3A3A"/>
                </a:solidFill>
                <a:latin typeface="Times New Roman" pitchFamily="18" charset="0"/>
                <a:cs typeface="Times New Roman" pitchFamily="18" charset="0"/>
              </a:rPr>
              <a:t>: It has 99.99 % availability for reads and writes for both multi region and single region Azure </a:t>
            </a:r>
            <a:r>
              <a:rPr lang="en-US" sz="2000" dirty="0" smtClean="0">
                <a:solidFill>
                  <a:srgbClr val="3A3A3A"/>
                </a:solidFill>
                <a:latin typeface="Times New Roman" pitchFamily="18" charset="0"/>
                <a:cs typeface="Times New Roman" pitchFamily="18" charset="0"/>
              </a:rPr>
              <a:t>    		     Cosmos </a:t>
            </a:r>
            <a:r>
              <a:rPr lang="en-US" sz="2000" dirty="0">
                <a:solidFill>
                  <a:srgbClr val="3A3A3A"/>
                </a:solidFill>
                <a:latin typeface="Times New Roman" pitchFamily="18" charset="0"/>
                <a:cs typeface="Times New Roman" pitchFamily="18" charset="0"/>
              </a:rPr>
              <a:t>DB accounts. </a:t>
            </a:r>
          </a:p>
          <a:p>
            <a:pPr algn="just">
              <a:buFont typeface="+mj-lt"/>
              <a:buAutoNum type="arabicPeriod"/>
            </a:pPr>
            <a:r>
              <a:rPr lang="en-US" sz="2000" b="1" dirty="0">
                <a:solidFill>
                  <a:srgbClr val="3A3A3A"/>
                </a:solidFill>
                <a:latin typeface="Times New Roman" pitchFamily="18" charset="0"/>
                <a:cs typeface="Times New Roman" pitchFamily="18" charset="0"/>
              </a:rPr>
              <a:t>Low Latency: </a:t>
            </a:r>
            <a:r>
              <a:rPr lang="en-US" sz="2000" dirty="0">
                <a:solidFill>
                  <a:srgbClr val="3A3A3A"/>
                </a:solidFill>
                <a:latin typeface="Times New Roman" pitchFamily="18" charset="0"/>
                <a:cs typeface="Times New Roman" pitchFamily="18" charset="0"/>
              </a:rPr>
              <a:t>The global availability of Azure regions allows for the global distribution of data, which further </a:t>
            </a:r>
            <a:r>
              <a:rPr lang="en-US" sz="2000" dirty="0" smtClean="0">
                <a:solidFill>
                  <a:srgbClr val="3A3A3A"/>
                </a:solidFill>
                <a:latin typeface="Times New Roman" pitchFamily="18" charset="0"/>
                <a:cs typeface="Times New Roman" pitchFamily="18" charset="0"/>
              </a:rPr>
              <a:t>		makes </a:t>
            </a:r>
            <a:r>
              <a:rPr lang="en-US" sz="2000" dirty="0">
                <a:solidFill>
                  <a:srgbClr val="3A3A3A"/>
                </a:solidFill>
                <a:latin typeface="Times New Roman" pitchFamily="18" charset="0"/>
                <a:cs typeface="Times New Roman" pitchFamily="18" charset="0"/>
              </a:rPr>
              <a:t>it available nearest to the customers. This reduces the latency in retrieving data. </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69796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320158" y="139516"/>
            <a:ext cx="7281041" cy="436216"/>
          </a:xfrm>
          <a:prstGeom prst="rect">
            <a:avLst/>
          </a:prstGeom>
          <a:noFill/>
          <a:ln>
            <a:noFill/>
          </a:ln>
        </p:spPr>
        <p:txBody>
          <a:bodyPr spcFirstLastPara="1" wrap="square" lIns="91425" tIns="45700" rIns="91425" bIns="45700" anchor="ctr" anchorCtr="0">
            <a:noAutofit/>
          </a:bodyPr>
          <a:lstStyle/>
          <a:p>
            <a:pPr algn="ctr"/>
            <a:r>
              <a:rPr lang="en-US" sz="3200" b="1" dirty="0">
                <a:latin typeface="Times New Roman"/>
                <a:ea typeface="Times New Roman"/>
                <a:cs typeface="Times New Roman"/>
              </a:rPr>
              <a:t>Introduction to Azure Cosmos DB</a:t>
            </a:r>
          </a:p>
        </p:txBody>
      </p:sp>
      <p:sp>
        <p:nvSpPr>
          <p:cNvPr id="3" name="Rectangle 2"/>
          <p:cNvSpPr/>
          <p:nvPr/>
        </p:nvSpPr>
        <p:spPr>
          <a:xfrm>
            <a:off x="257501" y="651782"/>
            <a:ext cx="11818883" cy="784830"/>
          </a:xfrm>
          <a:prstGeom prst="rect">
            <a:avLst/>
          </a:prstGeom>
        </p:spPr>
        <p:txBody>
          <a:bodyPr wrap="square">
            <a:spAutoFit/>
          </a:bodyPr>
          <a:lstStyle/>
          <a:p>
            <a:r>
              <a:rPr lang="en-IN" sz="2500" b="1" dirty="0">
                <a:solidFill>
                  <a:srgbClr val="FF0000"/>
                </a:solidFill>
                <a:latin typeface="Times New Roman" pitchFamily="18" charset="0"/>
                <a:cs typeface="Times New Roman" pitchFamily="18" charset="0"/>
              </a:rPr>
              <a:t>Cosmos DB database design :</a:t>
            </a: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294" y="1176338"/>
            <a:ext cx="5411078" cy="424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1" y="1176337"/>
            <a:ext cx="4619296" cy="5338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095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320158" y="139516"/>
            <a:ext cx="7281041" cy="436216"/>
          </a:xfrm>
          <a:prstGeom prst="rect">
            <a:avLst/>
          </a:prstGeom>
          <a:noFill/>
          <a:ln>
            <a:noFill/>
          </a:ln>
        </p:spPr>
        <p:txBody>
          <a:bodyPr spcFirstLastPara="1" wrap="square" lIns="91425" tIns="45700" rIns="91425" bIns="45700" anchor="ctr" anchorCtr="0">
            <a:noAutofit/>
          </a:bodyPr>
          <a:lstStyle/>
          <a:p>
            <a:pPr algn="ctr"/>
            <a:r>
              <a:rPr lang="en-US" sz="3200" b="1" dirty="0">
                <a:latin typeface="Times New Roman"/>
                <a:ea typeface="Times New Roman"/>
                <a:cs typeface="Times New Roman"/>
              </a:rPr>
              <a:t>Introduction to Azure Cosmos DB</a:t>
            </a:r>
          </a:p>
        </p:txBody>
      </p:sp>
      <p:sp>
        <p:nvSpPr>
          <p:cNvPr id="3" name="Rectangle 2"/>
          <p:cNvSpPr/>
          <p:nvPr/>
        </p:nvSpPr>
        <p:spPr>
          <a:xfrm>
            <a:off x="257501" y="651782"/>
            <a:ext cx="11818883" cy="400110"/>
          </a:xfrm>
          <a:prstGeom prst="rect">
            <a:avLst/>
          </a:prstGeom>
        </p:spPr>
        <p:txBody>
          <a:bodyPr wrap="square">
            <a:spAutoFit/>
          </a:bodyPr>
          <a:lstStyle/>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2" name="Rectangle 1"/>
          <p:cNvSpPr/>
          <p:nvPr/>
        </p:nvSpPr>
        <p:spPr>
          <a:xfrm>
            <a:off x="147137" y="537180"/>
            <a:ext cx="11818883" cy="6617196"/>
          </a:xfrm>
          <a:prstGeom prst="rect">
            <a:avLst/>
          </a:prstGeom>
        </p:spPr>
        <p:txBody>
          <a:bodyPr wrap="square">
            <a:spAutoFit/>
          </a:bodyPr>
          <a:lstStyle/>
          <a:p>
            <a:r>
              <a:rPr lang="en-IN" sz="2400" b="1" dirty="0">
                <a:solidFill>
                  <a:srgbClr val="FF0000"/>
                </a:solidFill>
                <a:latin typeface="Times New Roman" pitchFamily="18" charset="0"/>
                <a:cs typeface="Times New Roman" pitchFamily="18" charset="0"/>
              </a:rPr>
              <a:t>Cosmos DB database design :</a:t>
            </a:r>
          </a:p>
          <a:p>
            <a:r>
              <a:rPr lang="en-US" sz="2200" b="1" dirty="0" smtClean="0">
                <a:latin typeface="Times New Roman" pitchFamily="18" charset="0"/>
                <a:cs typeface="Times New Roman" pitchFamily="18" charset="0"/>
              </a:rPr>
              <a:t>Databases</a:t>
            </a:r>
            <a:endParaRPr lang="en-US" sz="22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Cosmos </a:t>
            </a:r>
            <a:r>
              <a:rPr lang="en-US" sz="2000" dirty="0">
                <a:latin typeface="Times New Roman" pitchFamily="18" charset="0"/>
                <a:cs typeface="Times New Roman" pitchFamily="18" charset="0"/>
              </a:rPr>
              <a:t>DB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hlinkClick r:id="rId3"/>
              </a:rPr>
              <a:t>database account</a:t>
            </a:r>
            <a:r>
              <a:rPr lang="en-US" sz="2000" dirty="0">
                <a:latin typeface="Times New Roman" pitchFamily="18" charset="0"/>
                <a:cs typeface="Times New Roman" pitchFamily="18" charset="0"/>
              </a:rPr>
              <a:t>‘ is referred to as the Cosmos DB resource in Azure itself which </a:t>
            </a:r>
            <a:r>
              <a:rPr lang="en-US" sz="2000" b="1" dirty="0">
                <a:latin typeface="Times New Roman" pitchFamily="18" charset="0"/>
                <a:cs typeface="Times New Roman" pitchFamily="18" charset="0"/>
              </a:rPr>
              <a:t>holds one or more databases.</a:t>
            </a:r>
            <a:r>
              <a:rPr lang="en-US" sz="2000" dirty="0">
                <a:latin typeface="Times New Roman" pitchFamily="18" charset="0"/>
                <a:cs typeface="Times New Roman" pitchFamily="18" charset="0"/>
              </a:rPr>
              <a:t> The database is the unit of management for a set of cosmos containers. You can have multiple databases in an account based on your requirements.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There are multiple options for API to choose from for your databases like </a:t>
            </a:r>
            <a:r>
              <a:rPr lang="en-US" sz="2000" b="1" dirty="0">
                <a:solidFill>
                  <a:srgbClr val="FF0000"/>
                </a:solidFill>
                <a:latin typeface="Times New Roman" pitchFamily="18" charset="0"/>
                <a:cs typeface="Times New Roman" pitchFamily="18" charset="0"/>
              </a:rPr>
              <a:t>SQL API, Cassandra, </a:t>
            </a:r>
            <a:r>
              <a:rPr lang="en-US" sz="2000" b="1" dirty="0" err="1">
                <a:solidFill>
                  <a:srgbClr val="FF0000"/>
                </a:solidFill>
                <a:latin typeface="Times New Roman" pitchFamily="18" charset="0"/>
                <a:cs typeface="Times New Roman" pitchFamily="18" charset="0"/>
              </a:rPr>
              <a:t>MongoDB</a:t>
            </a:r>
            <a:r>
              <a:rPr lang="en-US" sz="2000" b="1" dirty="0">
                <a:solidFill>
                  <a:srgbClr val="FF0000"/>
                </a:solidFill>
                <a:latin typeface="Times New Roman" pitchFamily="18" charset="0"/>
                <a:cs typeface="Times New Roman" pitchFamily="18" charset="0"/>
              </a:rPr>
              <a:t>, Table API, and Gremlin. </a:t>
            </a:r>
            <a:r>
              <a:rPr lang="en-US" sz="2000" b="1" dirty="0" err="1">
                <a:solidFill>
                  <a:srgbClr val="FF0000"/>
                </a:solidFill>
                <a:latin typeface="Times New Roman" pitchFamily="18" charset="0"/>
                <a:cs typeface="Times New Roman" pitchFamily="18" charset="0"/>
              </a:rPr>
              <a:t>CosmosDB</a:t>
            </a:r>
            <a:r>
              <a:rPr lang="en-US" sz="2000" dirty="0">
                <a:latin typeface="Times New Roman" pitchFamily="18" charset="0"/>
                <a:cs typeface="Times New Roman" pitchFamily="18" charset="0"/>
              </a:rPr>
              <a:t> handles the different translations and communication for you so that you have a similar experience while working with all types of databases</a:t>
            </a:r>
            <a:r>
              <a:rPr lang="en-US" sz="2000" dirty="0" smtClean="0">
                <a:latin typeface="Times New Roman" pitchFamily="18" charset="0"/>
                <a:cs typeface="Times New Roman" pitchFamily="18" charset="0"/>
              </a:rPr>
              <a:t>.</a:t>
            </a:r>
            <a:r>
              <a:rPr lang="en-US" sz="2000" dirty="0"/>
              <a:t> </a:t>
            </a: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API configured on Account level not in </a:t>
            </a:r>
            <a:r>
              <a:rPr lang="en-US" sz="2000" b="1" dirty="0" smtClean="0">
                <a:latin typeface="Times New Roman" pitchFamily="18" charset="0"/>
                <a:cs typeface="Times New Roman" pitchFamily="18" charset="0"/>
              </a:rPr>
              <a:t>Container. </a:t>
            </a:r>
            <a:r>
              <a:rPr lang="en-US" sz="2000" dirty="0" smtClean="0">
                <a:latin typeface="Times New Roman" pitchFamily="18" charset="0"/>
                <a:cs typeface="Times New Roman" pitchFamily="18" charset="0"/>
              </a:rPr>
              <a:t>So </a:t>
            </a:r>
            <a:r>
              <a:rPr lang="en-US" sz="2000" dirty="0">
                <a:latin typeface="Times New Roman" pitchFamily="18" charset="0"/>
                <a:cs typeface="Times New Roman" pitchFamily="18" charset="0"/>
              </a:rPr>
              <a:t>in case If you created Cosmos DB Account with SQL API this means any container will be created on this Cosmos DB account will be working on SQL API and this configuration can not be changed after creating it</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200" b="1" dirty="0">
                <a:latin typeface="Times New Roman" pitchFamily="18" charset="0"/>
                <a:cs typeface="Times New Roman" pitchFamily="18" charset="0"/>
              </a:rPr>
              <a:t>Containers</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CosmosDB</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containers are the units inside the database that govern scalability for both throughput and storage. Containers are horizontally partitioned and then replicated across multiple regions. The items inside a container are automatically distributed based on the partition key</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200" b="1" dirty="0">
                <a:latin typeface="Times New Roman" pitchFamily="18" charset="0"/>
                <a:cs typeface="Times New Roman" pitchFamily="18" charset="0"/>
              </a:rPr>
              <a:t>Items</a:t>
            </a:r>
          </a:p>
          <a:p>
            <a:r>
              <a:rPr lang="en-US" sz="2000" dirty="0" smtClean="0">
                <a:latin typeface="Times New Roman" pitchFamily="18" charset="0"/>
                <a:cs typeface="Times New Roman" pitchFamily="18" charset="0"/>
              </a:rPr>
              <a:t>	Item </a:t>
            </a:r>
            <a:r>
              <a:rPr lang="en-US" sz="2000" dirty="0">
                <a:latin typeface="Times New Roman" pitchFamily="18" charset="0"/>
                <a:cs typeface="Times New Roman" pitchFamily="18" charset="0"/>
              </a:rPr>
              <a:t>is a unique entry inside a container that holds the data as a document, node, or row. Based on the API used, the items can represent either a document in a collection, a row in a table, or a node/edge in a graph.</a:t>
            </a:r>
          </a:p>
          <a:p>
            <a:endParaRPr lang="en-US" dirty="0"/>
          </a:p>
        </p:txBody>
      </p:sp>
    </p:spTree>
    <p:extLst>
      <p:ext uri="{BB962C8B-B14F-4D97-AF65-F5344CB8AC3E}">
        <p14:creationId xmlns:p14="http://schemas.microsoft.com/office/powerpoint/2010/main" val="343477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5822" y="513536"/>
            <a:ext cx="12056177" cy="6340197"/>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Multi-level Consistency in </a:t>
            </a:r>
            <a:r>
              <a:rPr lang="en-US" sz="2400" b="1" dirty="0" err="1">
                <a:solidFill>
                  <a:srgbClr val="FF0000"/>
                </a:solidFill>
                <a:latin typeface="Times New Roman" pitchFamily="18" charset="0"/>
                <a:cs typeface="Times New Roman" pitchFamily="18" charset="0"/>
              </a:rPr>
              <a:t>CosmoDB</a:t>
            </a:r>
            <a:r>
              <a:rPr lang="en-US" sz="2400" b="1" dirty="0">
                <a:solidFill>
                  <a:srgbClr val="FF0000"/>
                </a:solidFill>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Consistency </a:t>
            </a:r>
            <a:r>
              <a:rPr lang="en-US" sz="2000" dirty="0">
                <a:latin typeface="Times New Roman" pitchFamily="18" charset="0"/>
                <a:cs typeface="Times New Roman" pitchFamily="18" charset="0"/>
              </a:rPr>
              <a:t>indicates whether the data are in sync and are at the same state at any given point in time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Cosmos DB offers multiple levels of consistency with varying performances and </a:t>
            </a:r>
            <a:r>
              <a:rPr lang="en-US" sz="2000" dirty="0" smtClean="0">
                <a:latin typeface="Times New Roman" pitchFamily="18" charset="0"/>
                <a:cs typeface="Times New Roman" pitchFamily="18" charset="0"/>
              </a:rPr>
              <a:t>availability</a:t>
            </a:r>
          </a:p>
          <a:p>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The </a:t>
            </a:r>
            <a:r>
              <a:rPr lang="en-US" sz="2000" b="1" dirty="0">
                <a:solidFill>
                  <a:srgbClr val="FF0000"/>
                </a:solidFill>
                <a:latin typeface="Times New Roman" pitchFamily="18" charset="0"/>
                <a:cs typeface="Times New Roman" pitchFamily="18" charset="0"/>
              </a:rPr>
              <a:t>various consistency levels offered </a:t>
            </a:r>
            <a:r>
              <a:rPr lang="en-US" sz="2000" b="1" dirty="0" smtClean="0">
                <a:solidFill>
                  <a:srgbClr val="FF0000"/>
                </a:solidFill>
                <a:latin typeface="Times New Roman" pitchFamily="18" charset="0"/>
                <a:cs typeface="Times New Roman" pitchFamily="18" charset="0"/>
              </a:rPr>
              <a:t>are</a:t>
            </a:r>
            <a:r>
              <a:rPr lang="en-US" sz="2000" dirty="0" smtClean="0">
                <a:latin typeface="Times New Roman" pitchFamily="18" charset="0"/>
                <a:cs typeface="Times New Roman" pitchFamily="18" charset="0"/>
              </a:rPr>
              <a:t>:</a:t>
            </a:r>
          </a:p>
          <a:p>
            <a:pPr marL="342900" indent="-342900">
              <a:buFont typeface="Wingdings" pitchFamily="2" charset="2"/>
              <a:buChar char="Ø"/>
            </a:pPr>
            <a:r>
              <a:rPr lang="en-US" sz="2000" b="1" dirty="0" smtClean="0">
                <a:latin typeface="Times New Roman" pitchFamily="18" charset="0"/>
                <a:cs typeface="Times New Roman" pitchFamily="18" charset="0"/>
              </a:rPr>
              <a:t>Eventual</a:t>
            </a:r>
            <a:r>
              <a:rPr lang="en-US" sz="2000" dirty="0">
                <a:latin typeface="Times New Roman" pitchFamily="18" charset="0"/>
                <a:cs typeface="Times New Roman" pitchFamily="18" charset="0"/>
              </a:rPr>
              <a:t>: Here the data is written on the primary node and is propagated eventually to read-only secondary nodes. It might take some time for the users to get updated data</a:t>
            </a:r>
            <a:r>
              <a:rPr lang="en-US" sz="2000" dirty="0" smtClean="0">
                <a:latin typeface="Times New Roman" pitchFamily="18" charset="0"/>
                <a:cs typeface="Times New Roman" pitchFamily="18" charset="0"/>
              </a:rPr>
              <a:t>.</a:t>
            </a:r>
          </a:p>
          <a:p>
            <a:pPr marL="285750" indent="-285750">
              <a:buFont typeface="Wingdings" pitchFamily="2" charset="2"/>
              <a:buChar char="Ø"/>
            </a:pPr>
            <a:endParaRPr lang="en-US" dirty="0">
              <a:latin typeface="Times New Roman" pitchFamily="18" charset="0"/>
              <a:cs typeface="Times New Roman" pitchFamily="18" charset="0"/>
            </a:endParaRPr>
          </a:p>
          <a:p>
            <a:pPr marL="342900" indent="-342900">
              <a:buFont typeface="Wingdings" pitchFamily="2" charset="2"/>
              <a:buChar char="Ø"/>
            </a:pPr>
            <a:r>
              <a:rPr lang="en-US" sz="2000" b="1" dirty="0" smtClean="0">
                <a:latin typeface="Times New Roman" pitchFamily="18" charset="0"/>
                <a:cs typeface="Times New Roman" pitchFamily="18" charset="0"/>
              </a:rPr>
              <a:t>Consistent </a:t>
            </a:r>
            <a:r>
              <a:rPr lang="en-US" sz="2000" b="1" dirty="0">
                <a:latin typeface="Times New Roman" pitchFamily="18" charset="0"/>
                <a:cs typeface="Times New Roman" pitchFamily="18" charset="0"/>
              </a:rPr>
              <a:t>Prefix</a:t>
            </a:r>
            <a:r>
              <a:rPr lang="en-US" sz="2000" dirty="0">
                <a:latin typeface="Times New Roman" pitchFamily="18" charset="0"/>
                <a:cs typeface="Times New Roman" pitchFamily="18" charset="0"/>
              </a:rPr>
              <a:t>: Clients can read data in the same order as it is written. </a:t>
            </a:r>
            <a:endParaRPr lang="en-US" sz="2000" dirty="0" smtClean="0">
              <a:latin typeface="Times New Roman" pitchFamily="18" charset="0"/>
              <a:cs typeface="Times New Roman" pitchFamily="18" charset="0"/>
            </a:endParaRPr>
          </a:p>
          <a:p>
            <a:pPr marL="285750" indent="-285750">
              <a:buFont typeface="Wingdings" pitchFamily="2" charset="2"/>
              <a:buChar char="Ø"/>
            </a:pPr>
            <a:endParaRPr lang="en-US" sz="1600" dirty="0">
              <a:latin typeface="Times New Roman" pitchFamily="18" charset="0"/>
              <a:cs typeface="Times New Roman" pitchFamily="18" charset="0"/>
            </a:endParaRPr>
          </a:p>
          <a:p>
            <a:pPr marL="342900" indent="-342900">
              <a:buFont typeface="Wingdings" pitchFamily="2" charset="2"/>
              <a:buChar char="Ø"/>
            </a:pPr>
            <a:r>
              <a:rPr lang="en-US" sz="2000" b="1" dirty="0">
                <a:latin typeface="Times New Roman" pitchFamily="18" charset="0"/>
                <a:cs typeface="Times New Roman" pitchFamily="18" charset="0"/>
              </a:rPr>
              <a:t>Session</a:t>
            </a:r>
            <a:r>
              <a:rPr lang="en-US" sz="2000" dirty="0">
                <a:latin typeface="Times New Roman" pitchFamily="18" charset="0"/>
                <a:cs typeface="Times New Roman" pitchFamily="18" charset="0"/>
              </a:rPr>
              <a:t>: Users who just committed the data will be able to see it but it will take some time for the others to get that data version. </a:t>
            </a:r>
            <a:endParaRPr lang="en-US" sz="2000" dirty="0" smtClean="0">
              <a:latin typeface="Times New Roman" pitchFamily="18" charset="0"/>
              <a:cs typeface="Times New Roman" pitchFamily="18" charset="0"/>
            </a:endParaRPr>
          </a:p>
          <a:p>
            <a:pPr marL="285750" indent="-285750">
              <a:buFont typeface="Wingdings" pitchFamily="2" charset="2"/>
              <a:buChar char="Ø"/>
            </a:pPr>
            <a:endParaRPr lang="en-US" dirty="0">
              <a:latin typeface="Times New Roman" pitchFamily="18" charset="0"/>
              <a:cs typeface="Times New Roman" pitchFamily="18" charset="0"/>
            </a:endParaRPr>
          </a:p>
          <a:p>
            <a:pPr marL="342900" indent="-342900">
              <a:buFont typeface="Wingdings" pitchFamily="2" charset="2"/>
              <a:buChar char="Ø"/>
            </a:pPr>
            <a:r>
              <a:rPr lang="en-US" sz="2000" b="1" dirty="0">
                <a:latin typeface="Times New Roman" pitchFamily="18" charset="0"/>
                <a:cs typeface="Times New Roman" pitchFamily="18" charset="0"/>
              </a:rPr>
              <a:t>Bounded Staleness</a:t>
            </a:r>
            <a:r>
              <a:rPr lang="en-US" sz="2000" dirty="0">
                <a:latin typeface="Times New Roman" pitchFamily="18" charset="0"/>
                <a:cs typeface="Times New Roman" pitchFamily="18" charset="0"/>
              </a:rPr>
              <a:t>: Here a staleness period can be set, for which the data won’t be replicated into the secondary nodes</a:t>
            </a:r>
            <a:r>
              <a:rPr lang="en-US" sz="2000" dirty="0" smtClean="0">
                <a:latin typeface="Times New Roman" pitchFamily="18" charset="0"/>
                <a:cs typeface="Times New Roman" pitchFamily="18" charset="0"/>
              </a:rPr>
              <a:t>.</a:t>
            </a:r>
          </a:p>
          <a:p>
            <a:pPr marL="285750" indent="-285750">
              <a:buFont typeface="Wingdings" pitchFamily="2" charset="2"/>
              <a:buChar char="Ø"/>
            </a:pPr>
            <a:endParaRPr lang="en-US" dirty="0">
              <a:latin typeface="Times New Roman" pitchFamily="18" charset="0"/>
              <a:cs typeface="Times New Roman" pitchFamily="18" charset="0"/>
            </a:endParaRPr>
          </a:p>
          <a:p>
            <a:pPr marL="342900" indent="-342900">
              <a:buFont typeface="Wingdings" pitchFamily="2" charset="2"/>
              <a:buChar char="Ø"/>
            </a:pPr>
            <a:r>
              <a:rPr lang="en-US" sz="2000" b="1" dirty="0">
                <a:latin typeface="Times New Roman" pitchFamily="18" charset="0"/>
                <a:cs typeface="Times New Roman" pitchFamily="18" charset="0"/>
              </a:rPr>
              <a:t>Strong</a:t>
            </a:r>
            <a:r>
              <a:rPr lang="en-US" sz="2000" dirty="0">
                <a:latin typeface="Times New Roman" pitchFamily="18" charset="0"/>
                <a:cs typeface="Times New Roman" pitchFamily="18" charset="0"/>
              </a:rPr>
              <a:t>: This offers the latest copy of data for all the users but gives a relatively low performance.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Cosmos </a:t>
            </a:r>
            <a:r>
              <a:rPr lang="en-US" sz="2000" dirty="0">
                <a:latin typeface="Times New Roman" pitchFamily="18" charset="0"/>
                <a:cs typeface="Times New Roman" pitchFamily="18" charset="0"/>
              </a:rPr>
              <a:t>DB allows us to set a </a:t>
            </a:r>
            <a:r>
              <a:rPr lang="en-US" sz="2000" b="1" dirty="0">
                <a:latin typeface="Times New Roman" pitchFamily="18" charset="0"/>
                <a:cs typeface="Times New Roman" pitchFamily="18" charset="0"/>
              </a:rPr>
              <a:t>default consistency while creating </a:t>
            </a:r>
            <a:r>
              <a:rPr lang="en-US" sz="2000" dirty="0">
                <a:latin typeface="Times New Roman" pitchFamily="18" charset="0"/>
                <a:cs typeface="Times New Roman" pitchFamily="18" charset="0"/>
              </a:rPr>
              <a:t>it and which can be </a:t>
            </a:r>
            <a:r>
              <a:rPr lang="en-US" sz="2000" b="1" dirty="0">
                <a:latin typeface="Times New Roman" pitchFamily="18" charset="0"/>
                <a:cs typeface="Times New Roman" pitchFamily="18" charset="0"/>
              </a:rPr>
              <a:t>changed from the application while retrieving data. </a:t>
            </a:r>
          </a:p>
          <a:p>
            <a:endParaRPr lang="en-IN" sz="2000" b="1" dirty="0">
              <a:solidFill>
                <a:srgbClr val="FF0000"/>
              </a:solidFill>
              <a:latin typeface="Times New Roman" pitchFamily="18" charset="0"/>
              <a:cs typeface="Times New Roman" pitchFamily="18" charset="0"/>
            </a:endParaRPr>
          </a:p>
        </p:txBody>
      </p:sp>
      <p:sp>
        <p:nvSpPr>
          <p:cNvPr id="6" name="Google Shape;99;p3"/>
          <p:cNvSpPr txBox="1">
            <a:spLocks/>
          </p:cNvSpPr>
          <p:nvPr/>
        </p:nvSpPr>
        <p:spPr>
          <a:xfrm>
            <a:off x="2698531" y="77320"/>
            <a:ext cx="7281041" cy="4362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dirty="0" smtClean="0">
                <a:latin typeface="Times New Roman"/>
                <a:ea typeface="Times New Roman"/>
                <a:cs typeface="Times New Roman"/>
              </a:rPr>
              <a:t>Introduction to Azure Cosmos DB</a:t>
            </a:r>
            <a:endParaRPr lang="en-US" sz="3200" b="1" dirty="0">
              <a:latin typeface="Times New Roman"/>
              <a:ea typeface="Times New Roman"/>
              <a:cs typeface="Times New Roman"/>
            </a:endParaRPr>
          </a:p>
        </p:txBody>
      </p:sp>
    </p:spTree>
    <p:extLst>
      <p:ext uri="{BB962C8B-B14F-4D97-AF65-F5344CB8AC3E}">
        <p14:creationId xmlns:p14="http://schemas.microsoft.com/office/powerpoint/2010/main" val="3209635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1681" y="725734"/>
            <a:ext cx="11861736" cy="4832092"/>
          </a:xfrm>
          <a:prstGeom prst="rect">
            <a:avLst/>
          </a:prstGeom>
        </p:spPr>
        <p:txBody>
          <a:bodyPr wrap="square">
            <a:spAutoFit/>
          </a:bodyPr>
          <a:lstStyle/>
          <a:p>
            <a:r>
              <a:rPr lang="en-IN" sz="2400" b="1" dirty="0">
                <a:solidFill>
                  <a:srgbClr val="FF0000"/>
                </a:solidFill>
                <a:latin typeface="Times New Roman" pitchFamily="18" charset="0"/>
                <a:cs typeface="Times New Roman" pitchFamily="18" charset="0"/>
              </a:rPr>
              <a:t>Working of Cosmos </a:t>
            </a:r>
            <a:r>
              <a:rPr lang="en-IN" sz="2400" b="1" dirty="0" smtClean="0">
                <a:solidFill>
                  <a:srgbClr val="FF0000"/>
                </a:solidFill>
                <a:latin typeface="Times New Roman" pitchFamily="18" charset="0"/>
                <a:cs typeface="Times New Roman" pitchFamily="18" charset="0"/>
              </a:rPr>
              <a:t>DB</a:t>
            </a:r>
          </a:p>
          <a:p>
            <a:endParaRPr lang="en-US" sz="2400" dirty="0" smtClean="0">
              <a:latin typeface="Montserrat"/>
            </a:endParaRPr>
          </a:p>
          <a:p>
            <a:r>
              <a:rPr lang="en-US" sz="2000" dirty="0" smtClean="0">
                <a:latin typeface="Times New Roman" pitchFamily="18" charset="0"/>
                <a:cs typeface="Times New Roman" pitchFamily="18" charset="0"/>
              </a:rPr>
              <a:t>For example </a:t>
            </a:r>
          </a:p>
          <a:p>
            <a:r>
              <a:rPr lang="en-US" sz="2000" dirty="0" smtClean="0">
                <a:latin typeface="Times New Roman" pitchFamily="18" charset="0"/>
                <a:cs typeface="Times New Roman" pitchFamily="18" charset="0"/>
              </a:rPr>
              <a:t>	We </a:t>
            </a:r>
            <a:r>
              <a:rPr lang="en-US" sz="2000" dirty="0">
                <a:latin typeface="Times New Roman" pitchFamily="18" charset="0"/>
                <a:cs typeface="Times New Roman" pitchFamily="18" charset="0"/>
              </a:rPr>
              <a:t>are developing a </a:t>
            </a:r>
            <a:r>
              <a:rPr lang="en-US" sz="2000" b="1" dirty="0">
                <a:solidFill>
                  <a:srgbClr val="FF0000"/>
                </a:solidFill>
                <a:latin typeface="Times New Roman" pitchFamily="18" charset="0"/>
                <a:cs typeface="Times New Roman" pitchFamily="18" charset="0"/>
              </a:rPr>
              <a:t>global e-commerce application </a:t>
            </a:r>
            <a:r>
              <a:rPr lang="en-US" sz="2000" dirty="0">
                <a:latin typeface="Times New Roman" pitchFamily="18" charset="0"/>
                <a:cs typeface="Times New Roman" pitchFamily="18" charset="0"/>
              </a:rPr>
              <a:t>with Azure Cosmos DB.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application must store product information, customer data, and transaction </a:t>
            </a:r>
            <a:r>
              <a:rPr lang="en-US" sz="2000" dirty="0" smtClean="0">
                <a:latin typeface="Times New Roman" pitchFamily="18" charset="0"/>
                <a:cs typeface="Times New Roman" pitchFamily="18" charset="0"/>
              </a:rPr>
              <a:t>details.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Azure </a:t>
            </a:r>
            <a:r>
              <a:rPr lang="en-US" sz="2000" dirty="0">
                <a:latin typeface="Times New Roman" pitchFamily="18" charset="0"/>
                <a:cs typeface="Times New Roman" pitchFamily="18" charset="0"/>
              </a:rPr>
              <a:t>Cosmos DB allows you to </a:t>
            </a:r>
            <a:r>
              <a:rPr lang="en-US" sz="2000" b="1" dirty="0">
                <a:latin typeface="Times New Roman" pitchFamily="18" charset="0"/>
                <a:cs typeface="Times New Roman" pitchFamily="18" charset="0"/>
              </a:rPr>
              <a:t>create separate containers </a:t>
            </a:r>
            <a:r>
              <a:rPr lang="en-US" sz="2000" dirty="0">
                <a:latin typeface="Times New Roman" pitchFamily="18" charset="0"/>
                <a:cs typeface="Times New Roman" pitchFamily="18" charset="0"/>
              </a:rPr>
              <a:t>for each data type, </a:t>
            </a:r>
            <a:r>
              <a:rPr lang="en-US" sz="2000" dirty="0" smtClean="0">
                <a:latin typeface="Times New Roman" pitchFamily="18" charset="0"/>
                <a:cs typeface="Times New Roman" pitchFamily="18" charset="0"/>
              </a:rPr>
              <a:t>ensuring </a:t>
            </a:r>
            <a:r>
              <a:rPr lang="en-US" sz="2000" dirty="0">
                <a:latin typeface="Times New Roman" pitchFamily="18" charset="0"/>
                <a:cs typeface="Times New Roman" pitchFamily="18" charset="0"/>
              </a:rPr>
              <a:t>efficient storage and retrieval.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By </a:t>
            </a:r>
            <a:r>
              <a:rPr lang="en-US" sz="2000" b="1" dirty="0">
                <a:latin typeface="Times New Roman" pitchFamily="18" charset="0"/>
                <a:cs typeface="Times New Roman" pitchFamily="18" charset="0"/>
              </a:rPr>
              <a:t>leveraging the global distribution feature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customers </a:t>
            </a:r>
            <a:r>
              <a:rPr lang="en-US" sz="2000" dirty="0">
                <a:latin typeface="Times New Roman" pitchFamily="18" charset="0"/>
                <a:cs typeface="Times New Roman" pitchFamily="18" charset="0"/>
              </a:rPr>
              <a:t>from different regions can quickly access the application and </a:t>
            </a:r>
            <a:r>
              <a:rPr lang="en-US" sz="2000" dirty="0" smtClean="0">
                <a:latin typeface="Times New Roman" pitchFamily="18" charset="0"/>
                <a:cs typeface="Times New Roman" pitchFamily="18" charset="0"/>
              </a:rPr>
              <a:t>retrieve product </a:t>
            </a:r>
            <a:r>
              <a:rPr lang="en-US" sz="2000" dirty="0">
                <a:latin typeface="Times New Roman" pitchFamily="18" charset="0"/>
                <a:cs typeface="Times New Roman" pitchFamily="18" charset="0"/>
              </a:rPr>
              <a:t>information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The </a:t>
            </a:r>
            <a:r>
              <a:rPr lang="en-US" sz="2000" b="1" dirty="0">
                <a:latin typeface="Times New Roman" pitchFamily="18" charset="0"/>
                <a:cs typeface="Times New Roman" pitchFamily="18" charset="0"/>
              </a:rPr>
              <a:t>partitioning capability </a:t>
            </a:r>
            <a:r>
              <a:rPr lang="en-US" sz="2000" dirty="0">
                <a:latin typeface="Times New Roman" pitchFamily="18" charset="0"/>
                <a:cs typeface="Times New Roman" pitchFamily="18" charset="0"/>
              </a:rPr>
              <a:t>ensures that the database scales </a:t>
            </a:r>
            <a:r>
              <a:rPr lang="en-US" sz="2000" dirty="0" smtClean="0">
                <a:latin typeface="Times New Roman" pitchFamily="18" charset="0"/>
                <a:cs typeface="Times New Roman" pitchFamily="18" charset="0"/>
              </a:rPr>
              <a:t>seamlessly </a:t>
            </a:r>
            <a:r>
              <a:rPr lang="en-US" sz="2000" dirty="0">
                <a:latin typeface="Times New Roman" pitchFamily="18" charset="0"/>
                <a:cs typeface="Times New Roman" pitchFamily="18" charset="0"/>
              </a:rPr>
              <a:t>as the number of products and customers grows. </a:t>
            </a:r>
            <a:r>
              <a:rPr lang="en-US" sz="2000" dirty="0" smtClean="0">
                <a:latin typeface="Times New Roman" pitchFamily="18" charset="0"/>
                <a:cs typeface="Times New Roman" pitchFamily="18" charset="0"/>
              </a:rPr>
              <a:t>With </a:t>
            </a:r>
            <a:r>
              <a:rPr lang="en-US" sz="2000" dirty="0">
                <a:latin typeface="Times New Roman" pitchFamily="18" charset="0"/>
                <a:cs typeface="Times New Roman" pitchFamily="18" charset="0"/>
              </a:rPr>
              <a:t>automatic indexing, you can quickly search products based on various </a:t>
            </a:r>
            <a:r>
              <a:rPr lang="en-US" sz="2000" dirty="0" smtClean="0">
                <a:latin typeface="Times New Roman" pitchFamily="18" charset="0"/>
                <a:cs typeface="Times New Roman" pitchFamily="18" charset="0"/>
              </a:rPr>
              <a:t>attributes</a:t>
            </a:r>
          </a:p>
          <a:p>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chosen </a:t>
            </a:r>
            <a:r>
              <a:rPr lang="en-US" sz="2000" b="1" dirty="0">
                <a:latin typeface="Times New Roman" pitchFamily="18" charset="0"/>
                <a:cs typeface="Times New Roman" pitchFamily="18" charset="0"/>
              </a:rPr>
              <a:t>consistency model </a:t>
            </a:r>
            <a:r>
              <a:rPr lang="en-US" sz="2000" dirty="0">
                <a:latin typeface="Times New Roman" pitchFamily="18" charset="0"/>
                <a:cs typeface="Times New Roman" pitchFamily="18" charset="0"/>
              </a:rPr>
              <a:t>ensures customers see the most up-to-date </a:t>
            </a:r>
            <a:r>
              <a:rPr lang="en-US" sz="2000" dirty="0" smtClean="0">
                <a:latin typeface="Times New Roman" pitchFamily="18" charset="0"/>
                <a:cs typeface="Times New Roman" pitchFamily="18" charset="0"/>
              </a:rPr>
              <a:t>product </a:t>
            </a:r>
            <a:r>
              <a:rPr lang="en-US" sz="2000" dirty="0">
                <a:latin typeface="Times New Roman" pitchFamily="18" charset="0"/>
                <a:cs typeface="Times New Roman" pitchFamily="18" charset="0"/>
              </a:rPr>
              <a:t>information during their shopping experience.   </a:t>
            </a:r>
            <a:endParaRPr lang="en-US" sz="2000" b="1" dirty="0">
              <a:solidFill>
                <a:srgbClr val="FF0000"/>
              </a:solidFill>
              <a:latin typeface="Times New Roman" pitchFamily="18" charset="0"/>
              <a:cs typeface="Times New Roman" pitchFamily="18" charset="0"/>
            </a:endParaRPr>
          </a:p>
          <a:p>
            <a:endParaRPr lang="en-IN" sz="2000" b="1" dirty="0">
              <a:solidFill>
                <a:srgbClr val="FF0000"/>
              </a:solidFill>
              <a:latin typeface="Times New Roman" pitchFamily="18" charset="0"/>
              <a:cs typeface="Times New Roman" pitchFamily="18" charset="0"/>
            </a:endParaRPr>
          </a:p>
        </p:txBody>
      </p:sp>
      <p:sp>
        <p:nvSpPr>
          <p:cNvPr id="3" name="Google Shape;99;p3"/>
          <p:cNvSpPr txBox="1">
            <a:spLocks/>
          </p:cNvSpPr>
          <p:nvPr/>
        </p:nvSpPr>
        <p:spPr>
          <a:xfrm>
            <a:off x="2698531" y="77320"/>
            <a:ext cx="7281041" cy="4362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dirty="0" smtClean="0">
                <a:latin typeface="Times New Roman"/>
                <a:ea typeface="Times New Roman"/>
                <a:cs typeface="Times New Roman"/>
              </a:rPr>
              <a:t>Introduction to Azure Cosmos DB</a:t>
            </a:r>
            <a:endParaRPr lang="en-US" sz="3200" b="1" dirty="0">
              <a:latin typeface="Times New Roman"/>
              <a:ea typeface="Times New Roman"/>
              <a:cs typeface="Times New Roman"/>
            </a:endParaRPr>
          </a:p>
        </p:txBody>
      </p:sp>
    </p:spTree>
    <p:extLst>
      <p:ext uri="{BB962C8B-B14F-4D97-AF65-F5344CB8AC3E}">
        <p14:creationId xmlns:p14="http://schemas.microsoft.com/office/powerpoint/2010/main" val="350741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9;p3"/>
          <p:cNvSpPr txBox="1">
            <a:spLocks/>
          </p:cNvSpPr>
          <p:nvPr/>
        </p:nvSpPr>
        <p:spPr>
          <a:xfrm>
            <a:off x="2698531" y="77320"/>
            <a:ext cx="7281041" cy="4362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dirty="0" smtClean="0">
                <a:latin typeface="Times New Roman"/>
                <a:ea typeface="Times New Roman"/>
                <a:cs typeface="Times New Roman"/>
              </a:rPr>
              <a:t>Request Unit of Azure Cosmos DB</a:t>
            </a:r>
            <a:endParaRPr lang="en-US" sz="3200" b="1" dirty="0">
              <a:latin typeface="Times New Roman"/>
              <a:ea typeface="Times New Roman"/>
              <a:cs typeface="Times New Roman"/>
            </a:endParaRPr>
          </a:p>
        </p:txBody>
      </p:sp>
      <p:sp>
        <p:nvSpPr>
          <p:cNvPr id="2" name="Rectangle 1"/>
          <p:cNvSpPr/>
          <p:nvPr/>
        </p:nvSpPr>
        <p:spPr>
          <a:xfrm>
            <a:off x="131379" y="750018"/>
            <a:ext cx="11724290" cy="5016758"/>
          </a:xfrm>
          <a:prstGeom prst="rect">
            <a:avLst/>
          </a:prstGeom>
        </p:spPr>
        <p:txBody>
          <a:bodyPr wrap="square">
            <a:spAutoFit/>
          </a:bodyPr>
          <a:lstStyle/>
          <a:p>
            <a:r>
              <a:rPr lang="en-US" sz="2000" dirty="0" smtClean="0">
                <a:latin typeface="Times New Roman" pitchFamily="18" charset="0"/>
                <a:cs typeface="Times New Roman" pitchFamily="18" charset="0"/>
              </a:rPr>
              <a:t>	Azure </a:t>
            </a:r>
            <a:r>
              <a:rPr lang="en-US" sz="2000" dirty="0">
                <a:latin typeface="Times New Roman" pitchFamily="18" charset="0"/>
                <a:cs typeface="Times New Roman" pitchFamily="18" charset="0"/>
              </a:rPr>
              <a:t>Cosmos DB </a:t>
            </a:r>
            <a:r>
              <a:rPr lang="en-US" sz="2000" b="1" dirty="0">
                <a:latin typeface="Times New Roman" pitchFamily="18" charset="0"/>
                <a:cs typeface="Times New Roman" pitchFamily="18" charset="0"/>
              </a:rPr>
              <a:t>supports many APIs, such as SQL, </a:t>
            </a:r>
            <a:r>
              <a:rPr lang="en-US" sz="2000" b="1" dirty="0" err="1">
                <a:latin typeface="Times New Roman" pitchFamily="18" charset="0"/>
                <a:cs typeface="Times New Roman" pitchFamily="18" charset="0"/>
              </a:rPr>
              <a:t>MongoDB</a:t>
            </a:r>
            <a:r>
              <a:rPr lang="en-US" sz="2000" b="1" dirty="0">
                <a:latin typeface="Times New Roman" pitchFamily="18" charset="0"/>
                <a:cs typeface="Times New Roman" pitchFamily="18" charset="0"/>
              </a:rPr>
              <a:t>, Cassandra, Gremlin, and Table</a:t>
            </a:r>
            <a:r>
              <a:rPr lang="en-US" sz="2000" dirty="0">
                <a:latin typeface="Times New Roman" pitchFamily="18" charset="0"/>
                <a:cs typeface="Times New Roman" pitchFamily="18" charset="0"/>
              </a:rPr>
              <a:t>. Each API has its </a:t>
            </a:r>
            <a:r>
              <a:rPr lang="en-US" sz="2000" b="1" dirty="0">
                <a:latin typeface="Times New Roman" pitchFamily="18" charset="0"/>
                <a:cs typeface="Times New Roman" pitchFamily="18" charset="0"/>
              </a:rPr>
              <a:t>own set of database operations</a:t>
            </a:r>
            <a:r>
              <a:rPr lang="en-US" sz="2000" dirty="0">
                <a:latin typeface="Times New Roman" pitchFamily="18" charset="0"/>
                <a:cs typeface="Times New Roman" pitchFamily="18" charset="0"/>
              </a:rPr>
              <a:t>. These operations range from simple point reads and writes to complex queries. Each database operation consumes system resources based on the complexity of the operation.</a:t>
            </a:r>
          </a:p>
          <a:p>
            <a:r>
              <a:rPr lang="en-US" sz="2000" dirty="0">
                <a:latin typeface="Times New Roman" pitchFamily="18" charset="0"/>
                <a:cs typeface="Times New Roman" pitchFamily="18" charset="0"/>
              </a:rPr>
              <a:t>Azure Cosmos DB </a:t>
            </a:r>
            <a:r>
              <a:rPr lang="en-US" sz="2000" b="1" dirty="0">
                <a:solidFill>
                  <a:srgbClr val="FF0000"/>
                </a:solidFill>
                <a:latin typeface="Times New Roman" pitchFamily="18" charset="0"/>
                <a:cs typeface="Times New Roman" pitchFamily="18" charset="0"/>
              </a:rPr>
              <a:t>normalizes the cost of all database operations using Request Units</a:t>
            </a:r>
            <a:r>
              <a:rPr lang="en-US" sz="2000" dirty="0">
                <a:latin typeface="Times New Roman" pitchFamily="18" charset="0"/>
                <a:cs typeface="Times New Roman" pitchFamily="18" charset="0"/>
              </a:rPr>
              <a:t> (or RUs, for short) and measures </a:t>
            </a:r>
            <a:r>
              <a:rPr lang="en-US" sz="2000" b="1" dirty="0">
                <a:solidFill>
                  <a:srgbClr val="FF0000"/>
                </a:solidFill>
                <a:latin typeface="Times New Roman" pitchFamily="18" charset="0"/>
                <a:cs typeface="Times New Roman" pitchFamily="18" charset="0"/>
              </a:rPr>
              <a:t>cost based on throughput (Request Units per second, RU/s</a:t>
            </a:r>
            <a:r>
              <a:rPr lang="en-US" sz="2000" b="1" dirty="0" smtClean="0">
                <a:solidFill>
                  <a:srgbClr val="FF0000"/>
                </a:solidFill>
                <a:latin typeface="Times New Roman" pitchFamily="18" charset="0"/>
                <a:cs typeface="Times New Roman" pitchFamily="18" charset="0"/>
              </a:rPr>
              <a:t>).</a:t>
            </a:r>
          </a:p>
          <a:p>
            <a:endParaRPr lang="en-US" sz="2000" b="1" dirty="0" smtClean="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Request </a:t>
            </a:r>
            <a:r>
              <a:rPr lang="en-US" sz="2000" b="1" dirty="0">
                <a:solidFill>
                  <a:srgbClr val="FF0000"/>
                </a:solidFill>
                <a:latin typeface="Times New Roman" pitchFamily="18" charset="0"/>
                <a:cs typeface="Times New Roman" pitchFamily="18" charset="0"/>
              </a:rPr>
              <a:t>unit is a performance currency abstracting the system resources such as CPU, IOPS, and memory that are required to perform the database operations </a:t>
            </a:r>
            <a:r>
              <a:rPr lang="en-US" sz="2000" dirty="0">
                <a:latin typeface="Times New Roman" pitchFamily="18" charset="0"/>
                <a:cs typeface="Times New Roman" pitchFamily="18" charset="0"/>
              </a:rPr>
              <a:t>supported by Azure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Cosmos </a:t>
            </a:r>
            <a:r>
              <a:rPr lang="en-US" sz="2000" dirty="0">
                <a:latin typeface="Times New Roman" pitchFamily="18" charset="0"/>
                <a:cs typeface="Times New Roman" pitchFamily="18" charset="0"/>
              </a:rPr>
              <a:t>DB. Whether the database operation is a </a:t>
            </a:r>
            <a:r>
              <a:rPr lang="en-US" sz="2000" b="1" dirty="0">
                <a:solidFill>
                  <a:srgbClr val="FF0000"/>
                </a:solidFill>
                <a:latin typeface="Times New Roman" pitchFamily="18" charset="0"/>
                <a:cs typeface="Times New Roman" pitchFamily="18" charset="0"/>
              </a:rPr>
              <a:t>write, point read, or query, operations </a:t>
            </a:r>
            <a:r>
              <a:rPr lang="en-US" sz="2000" b="1" dirty="0">
                <a:latin typeface="Times New Roman" pitchFamily="18" charset="0"/>
                <a:cs typeface="Times New Roman" pitchFamily="18" charset="0"/>
              </a:rPr>
              <a:t>are always measured in </a:t>
            </a:r>
            <a:r>
              <a:rPr lang="en-US" sz="2000" b="1" dirty="0" err="1">
                <a:latin typeface="Times New Roman" pitchFamily="18" charset="0"/>
                <a:cs typeface="Times New Roman" pitchFamily="18" charset="0"/>
              </a:rPr>
              <a:t>RUs.</a:t>
            </a: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For example,  </a:t>
            </a:r>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point read (fetching a single item by its ID and partition key value</a:t>
            </a:r>
            <a:r>
              <a:rPr lang="en-US" sz="2000" dirty="0">
                <a:latin typeface="Times New Roman" pitchFamily="18" charset="0"/>
                <a:cs typeface="Times New Roman" pitchFamily="18" charset="0"/>
              </a:rPr>
              <a:t>) for a </a:t>
            </a:r>
            <a:r>
              <a:rPr lang="en-US" sz="2000" b="1" dirty="0">
                <a:solidFill>
                  <a:srgbClr val="FF0000"/>
                </a:solidFill>
                <a:latin typeface="Times New Roman" pitchFamily="18" charset="0"/>
                <a:cs typeface="Times New Roman" pitchFamily="18" charset="0"/>
              </a:rPr>
              <a:t>1-KB item is one Request Unit (or one RU</a:t>
            </a:r>
            <a:r>
              <a:rPr lang="en-US" sz="2000" dirty="0">
                <a:latin typeface="Times New Roman" pitchFamily="18" charset="0"/>
                <a:cs typeface="Times New Roman" pitchFamily="18" charset="0"/>
              </a:rPr>
              <a:t>), no matter which API you use to interact with your Azure Cosmos DB container. You can model your throughput costs using the </a:t>
            </a:r>
            <a:r>
              <a:rPr lang="en-US" sz="2000" b="1" dirty="0">
                <a:solidFill>
                  <a:srgbClr val="FF0000"/>
                </a:solidFill>
                <a:latin typeface="Times New Roman" pitchFamily="18" charset="0"/>
                <a:cs typeface="Times New Roman" pitchFamily="18" charset="0"/>
              </a:rPr>
              <a:t>Azure Cosmos DB Capacity Calculator.</a:t>
            </a:r>
          </a:p>
        </p:txBody>
      </p:sp>
    </p:spTree>
    <p:extLst>
      <p:ext uri="{BB962C8B-B14F-4D97-AF65-F5344CB8AC3E}">
        <p14:creationId xmlns:p14="http://schemas.microsoft.com/office/powerpoint/2010/main" val="1858006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9;p3"/>
          <p:cNvSpPr txBox="1">
            <a:spLocks/>
          </p:cNvSpPr>
          <p:nvPr/>
        </p:nvSpPr>
        <p:spPr>
          <a:xfrm>
            <a:off x="2698531" y="-33042"/>
            <a:ext cx="7281041" cy="4362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dirty="0" smtClean="0">
                <a:latin typeface="Times New Roman"/>
                <a:ea typeface="Times New Roman"/>
                <a:cs typeface="Times New Roman"/>
              </a:rPr>
              <a:t>Request Unit of Azure Cosmos DB</a:t>
            </a:r>
            <a:endParaRPr lang="en-US" sz="3200" b="1" dirty="0">
              <a:latin typeface="Times New Roman"/>
              <a:ea typeface="Times New Roman"/>
              <a:cs typeface="Times New Roman"/>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121" y="3029121"/>
            <a:ext cx="6352410" cy="382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583" y="513536"/>
            <a:ext cx="4705350" cy="251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74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
          <p:cNvSpPr txBox="1">
            <a:spLocks noGrp="1"/>
          </p:cNvSpPr>
          <p:nvPr>
            <p:ph type="body" idx="1"/>
          </p:nvPr>
        </p:nvSpPr>
        <p:spPr>
          <a:xfrm>
            <a:off x="660474" y="499534"/>
            <a:ext cx="10972800" cy="5671416"/>
          </a:xfrm>
          <a:prstGeom prst="rect">
            <a:avLst/>
          </a:prstGeom>
          <a:noFill/>
          <a:ln>
            <a:noFill/>
          </a:ln>
        </p:spPr>
        <p:txBody>
          <a:bodyPr spcFirstLastPara="1" wrap="square" lIns="91425" tIns="45700" rIns="91425" bIns="45700" anchor="t" anchorCtr="0">
            <a:normAutofit/>
          </a:bodyPr>
          <a:lstStyle/>
          <a:p>
            <a:pPr marL="114300" indent="0" algn="ctr">
              <a:lnSpc>
                <a:spcPct val="150000"/>
              </a:lnSpc>
              <a:buNone/>
            </a:pPr>
            <a:r>
              <a:rPr lang="en-IN" b="1" dirty="0">
                <a:solidFill>
                  <a:srgbClr val="002060"/>
                </a:solidFill>
                <a:latin typeface="Times New Roman" pitchFamily="18" charset="0"/>
                <a:cs typeface="Times New Roman" pitchFamily="18" charset="0"/>
              </a:rPr>
              <a:t>UNIT </a:t>
            </a:r>
            <a:r>
              <a:rPr lang="en-IN" b="1" dirty="0" smtClean="0">
                <a:solidFill>
                  <a:srgbClr val="002060"/>
                </a:solidFill>
                <a:latin typeface="Times New Roman" pitchFamily="18" charset="0"/>
                <a:cs typeface="Times New Roman" pitchFamily="18" charset="0"/>
              </a:rPr>
              <a:t>V</a:t>
            </a:r>
            <a:endParaRPr lang="en-IN" b="1" dirty="0">
              <a:solidFill>
                <a:srgbClr val="002060"/>
              </a:solidFill>
              <a:latin typeface="Times New Roman" pitchFamily="18" charset="0"/>
              <a:cs typeface="Times New Roman" pitchFamily="18" charset="0"/>
            </a:endParaRPr>
          </a:p>
          <a:p>
            <a:pPr marL="114300" indent="0" algn="just">
              <a:lnSpc>
                <a:spcPct val="150000"/>
              </a:lnSpc>
              <a:buNone/>
            </a:pPr>
            <a:r>
              <a:rPr lang="en-IN" b="1" dirty="0">
                <a:latin typeface="Times New Roman" pitchFamily="18" charset="0"/>
                <a:cs typeface="Times New Roman" pitchFamily="18" charset="0"/>
              </a:rPr>
              <a:t>Azure SQL Database: </a:t>
            </a:r>
            <a:r>
              <a:rPr lang="en-IN" dirty="0">
                <a:latin typeface="Times New Roman" pitchFamily="18" charset="0"/>
                <a:cs typeface="Times New Roman" pitchFamily="18" charset="0"/>
              </a:rPr>
              <a:t>Understanding Database as a service, Azure SQL Data Warehouse.</a:t>
            </a:r>
          </a:p>
          <a:p>
            <a:pPr marL="114300" indent="0" algn="just">
              <a:lnSpc>
                <a:spcPct val="150000"/>
              </a:lnSpc>
              <a:buNone/>
            </a:pPr>
            <a:r>
              <a:rPr lang="en-IN" b="1" dirty="0">
                <a:latin typeface="Times New Roman" pitchFamily="18" charset="0"/>
                <a:cs typeface="Times New Roman" pitchFamily="18" charset="0"/>
              </a:rPr>
              <a:t>Azure Cosmos DB: </a:t>
            </a:r>
            <a:r>
              <a:rPr lang="en-IN" dirty="0">
                <a:latin typeface="Times New Roman" pitchFamily="18" charset="0"/>
                <a:cs typeface="Times New Roman" pitchFamily="18" charset="0"/>
              </a:rPr>
              <a:t>Introduction, request unit, Partition Strategy and Key, Query types</a:t>
            </a:r>
          </a:p>
          <a:p>
            <a:pPr marL="114300" indent="0" algn="just">
              <a:lnSpc>
                <a:spcPct val="150000"/>
              </a:lnSpc>
              <a:buNone/>
            </a:pPr>
            <a:r>
              <a:rPr lang="en-IN" b="1" dirty="0">
                <a:latin typeface="Times New Roman" pitchFamily="18" charset="0"/>
                <a:cs typeface="Times New Roman" pitchFamily="18" charset="0"/>
              </a:rPr>
              <a:t>Networking: </a:t>
            </a:r>
            <a:r>
              <a:rPr lang="en-IN" dirty="0">
                <a:latin typeface="Times New Roman" pitchFamily="18" charset="0"/>
                <a:cs typeface="Times New Roman" pitchFamily="18" charset="0"/>
              </a:rPr>
              <a:t>Azure </a:t>
            </a:r>
            <a:r>
              <a:rPr lang="en-IN" dirty="0" err="1">
                <a:latin typeface="Times New Roman" pitchFamily="18" charset="0"/>
                <a:cs typeface="Times New Roman" pitchFamily="18" charset="0"/>
              </a:rPr>
              <a:t>VNet</a:t>
            </a:r>
            <a:r>
              <a:rPr lang="en-IN" dirty="0">
                <a:latin typeface="Times New Roman" pitchFamily="18" charset="0"/>
                <a:cs typeface="Times New Roman" pitchFamily="18" charset="0"/>
              </a:rPr>
              <a:t>, Traffic Manager.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9;p3"/>
          <p:cNvSpPr txBox="1">
            <a:spLocks/>
          </p:cNvSpPr>
          <p:nvPr/>
        </p:nvSpPr>
        <p:spPr>
          <a:xfrm>
            <a:off x="2698531" y="-33042"/>
            <a:ext cx="7281041" cy="4362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dirty="0" smtClean="0">
                <a:latin typeface="Times New Roman"/>
                <a:ea typeface="Times New Roman"/>
                <a:cs typeface="Times New Roman"/>
              </a:rPr>
              <a:t>Request Unit of Azure Cosmos DB</a:t>
            </a:r>
            <a:endParaRPr lang="en-US" sz="3200" b="1" dirty="0">
              <a:latin typeface="Times New Roman"/>
              <a:ea typeface="Times New Roman"/>
              <a:cs typeface="Times New Roman"/>
            </a:endParaRPr>
          </a:p>
        </p:txBody>
      </p:sp>
      <p:sp>
        <p:nvSpPr>
          <p:cNvPr id="2" name="Rectangle 1"/>
          <p:cNvSpPr/>
          <p:nvPr/>
        </p:nvSpPr>
        <p:spPr>
          <a:xfrm>
            <a:off x="257504" y="742136"/>
            <a:ext cx="11818882" cy="5632311"/>
          </a:xfrm>
          <a:prstGeom prst="rect">
            <a:avLst/>
          </a:prstGeom>
        </p:spPr>
        <p:txBody>
          <a:bodyPr wrap="square">
            <a:spAutoFit/>
          </a:bodyPr>
          <a:lstStyle/>
          <a:p>
            <a:r>
              <a:rPr lang="en-US" sz="2000" dirty="0">
                <a:latin typeface="Times New Roman" pitchFamily="18" charset="0"/>
                <a:cs typeface="Times New Roman" pitchFamily="18" charset="0"/>
              </a:rPr>
              <a:t>The type of Azure Cosmos DB account you're using determines the way consumed RUs get charged</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There are </a:t>
            </a:r>
            <a:r>
              <a:rPr lang="en-US" sz="2000" b="1" dirty="0">
                <a:solidFill>
                  <a:srgbClr val="FF0000"/>
                </a:solidFill>
                <a:latin typeface="Times New Roman" pitchFamily="18" charset="0"/>
                <a:cs typeface="Times New Roman" pitchFamily="18" charset="0"/>
              </a:rPr>
              <a:t>three modes in which you can create an account</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457200" indent="-457200">
              <a:buAutoNum type="arabicPeriod"/>
            </a:pPr>
            <a:r>
              <a:rPr lang="en-US" sz="2000" b="1" dirty="0" smtClean="0">
                <a:latin typeface="Times New Roman" pitchFamily="18" charset="0"/>
                <a:cs typeface="Times New Roman" pitchFamily="18" charset="0"/>
              </a:rPr>
              <a:t>Provisioned </a:t>
            </a:r>
            <a:r>
              <a:rPr lang="en-US" sz="2000" b="1" dirty="0">
                <a:latin typeface="Times New Roman" pitchFamily="18" charset="0"/>
                <a:cs typeface="Times New Roman" pitchFamily="18" charset="0"/>
              </a:rPr>
              <a:t>throughput mode</a:t>
            </a:r>
            <a:r>
              <a:rPr lang="en-US" sz="2000" dirty="0">
                <a:latin typeface="Times New Roman" pitchFamily="18" charset="0"/>
                <a:cs typeface="Times New Roman" pitchFamily="18" charset="0"/>
              </a:rPr>
              <a:t>: In this mode, you assign the </a:t>
            </a:r>
            <a:r>
              <a:rPr lang="en-US" sz="2000" b="1" dirty="0">
                <a:latin typeface="Times New Roman" pitchFamily="18" charset="0"/>
                <a:cs typeface="Times New Roman" pitchFamily="18" charset="0"/>
              </a:rPr>
              <a:t>number of RUs for your application on a per-second basis in increments of 100 RUs per second.</a:t>
            </a:r>
            <a:r>
              <a:rPr lang="en-US" sz="2000" dirty="0">
                <a:latin typeface="Times New Roman" pitchFamily="18" charset="0"/>
                <a:cs typeface="Times New Roman" pitchFamily="18" charset="0"/>
              </a:rPr>
              <a:t> To scale the provisioned throughput for your application, you can increase or decrease the number of RUs at any time in increments or decrements of 100 </a:t>
            </a:r>
            <a:r>
              <a:rPr lang="en-US" sz="2000" dirty="0" err="1">
                <a:latin typeface="Times New Roman" pitchFamily="18" charset="0"/>
                <a:cs typeface="Times New Roman" pitchFamily="18" charset="0"/>
              </a:rPr>
              <a:t>RUs.</a:t>
            </a:r>
            <a:r>
              <a:rPr lang="en-US" sz="2000" dirty="0">
                <a:latin typeface="Times New Roman" pitchFamily="18" charset="0"/>
                <a:cs typeface="Times New Roman" pitchFamily="18" charset="0"/>
              </a:rPr>
              <a:t> You can make your </a:t>
            </a:r>
            <a:r>
              <a:rPr lang="en-US" sz="2000" b="1" dirty="0">
                <a:latin typeface="Times New Roman" pitchFamily="18" charset="0"/>
                <a:cs typeface="Times New Roman" pitchFamily="18" charset="0"/>
              </a:rPr>
              <a:t>changes either programmatically or by using the Azure portal</a:t>
            </a:r>
            <a:r>
              <a:rPr lang="en-US" sz="2000" dirty="0">
                <a:latin typeface="Times New Roman" pitchFamily="18" charset="0"/>
                <a:cs typeface="Times New Roman" pitchFamily="18" charset="0"/>
              </a:rPr>
              <a:t>. You're </a:t>
            </a:r>
            <a:r>
              <a:rPr lang="en-US" sz="2000" b="1" dirty="0">
                <a:solidFill>
                  <a:srgbClr val="FF0000"/>
                </a:solidFill>
                <a:latin typeface="Times New Roman" pitchFamily="18" charset="0"/>
                <a:cs typeface="Times New Roman" pitchFamily="18" charset="0"/>
              </a:rPr>
              <a:t>billed on an hourly basis for the number of RUs per second </a:t>
            </a:r>
            <a:r>
              <a:rPr lang="en-US" sz="2000" dirty="0">
                <a:latin typeface="Times New Roman" pitchFamily="18" charset="0"/>
                <a:cs typeface="Times New Roman" pitchFamily="18" charset="0"/>
              </a:rPr>
              <a:t>you've provisioned</a:t>
            </a:r>
            <a:r>
              <a:rPr lang="en-US" sz="2000" dirty="0" smtClean="0">
                <a:latin typeface="Times New Roman" pitchFamily="18" charset="0"/>
                <a:cs typeface="Times New Roman" pitchFamily="18" charset="0"/>
              </a:rPr>
              <a:t>.</a:t>
            </a:r>
          </a:p>
          <a:p>
            <a:pPr marL="457200" indent="-457200">
              <a:buAutoNum type="arabicPeriod"/>
            </a:pPr>
            <a:endParaRPr lang="en-US" sz="2000" dirty="0" smtClean="0">
              <a:latin typeface="Times New Roman" pitchFamily="18" charset="0"/>
              <a:cs typeface="Times New Roman" pitchFamily="18" charset="0"/>
            </a:endParaRPr>
          </a:p>
          <a:p>
            <a:pPr marL="457200" indent="-457200">
              <a:buAutoNum type="arabicPeriod"/>
            </a:pPr>
            <a:r>
              <a:rPr lang="en-US" sz="2000" b="1" dirty="0" err="1">
                <a:latin typeface="Times New Roman" pitchFamily="18" charset="0"/>
                <a:cs typeface="Times New Roman" pitchFamily="18" charset="0"/>
              </a:rPr>
              <a:t>Serverless</a:t>
            </a:r>
            <a:r>
              <a:rPr lang="en-US" sz="2000" b="1" dirty="0">
                <a:latin typeface="Times New Roman" pitchFamily="18" charset="0"/>
                <a:cs typeface="Times New Roman" pitchFamily="18" charset="0"/>
              </a:rPr>
              <a:t> mode</a:t>
            </a:r>
            <a:r>
              <a:rPr lang="en-US" sz="2000" dirty="0">
                <a:latin typeface="Times New Roman" pitchFamily="18" charset="0"/>
                <a:cs typeface="Times New Roman" pitchFamily="18" charset="0"/>
              </a:rPr>
              <a:t>: In this mode, you </a:t>
            </a:r>
            <a:r>
              <a:rPr lang="en-US" sz="2000" b="1" dirty="0">
                <a:latin typeface="Times New Roman" pitchFamily="18" charset="0"/>
                <a:cs typeface="Times New Roman" pitchFamily="18" charset="0"/>
              </a:rPr>
              <a:t>don't have to assign any throughput when creating resources </a:t>
            </a:r>
            <a:r>
              <a:rPr lang="en-US" sz="2000" dirty="0">
                <a:latin typeface="Times New Roman" pitchFamily="18" charset="0"/>
                <a:cs typeface="Times New Roman" pitchFamily="18" charset="0"/>
              </a:rPr>
              <a:t>in your Azure Cosmos DB account. At the end of your billing period, you </a:t>
            </a:r>
            <a:r>
              <a:rPr lang="en-US" sz="2000" b="1" dirty="0">
                <a:latin typeface="Times New Roman" pitchFamily="18" charset="0"/>
                <a:cs typeface="Times New Roman" pitchFamily="18" charset="0"/>
              </a:rPr>
              <a:t>get billed for the number of Request Units consumed </a:t>
            </a:r>
            <a:r>
              <a:rPr lang="en-US" sz="2000" dirty="0">
                <a:latin typeface="Times New Roman" pitchFamily="18" charset="0"/>
                <a:cs typeface="Times New Roman" pitchFamily="18" charset="0"/>
              </a:rPr>
              <a:t>by your database operations. </a:t>
            </a:r>
            <a:endParaRPr lang="en-US" sz="2000" dirty="0" smtClean="0">
              <a:latin typeface="Times New Roman" pitchFamily="18" charset="0"/>
              <a:cs typeface="Times New Roman" pitchFamily="18" charset="0"/>
            </a:endParaRPr>
          </a:p>
          <a:p>
            <a:pPr marL="457200" indent="-457200">
              <a:buAutoNum type="arabicPeriod"/>
            </a:pPr>
            <a:endParaRPr lang="en-US" sz="2000" dirty="0" smtClean="0">
              <a:latin typeface="Times New Roman" pitchFamily="18" charset="0"/>
              <a:cs typeface="Times New Roman" pitchFamily="18" charset="0"/>
            </a:endParaRPr>
          </a:p>
          <a:p>
            <a:pPr marL="457200" indent="-457200">
              <a:buAutoNum type="arabicPeriod"/>
            </a:pPr>
            <a:r>
              <a:rPr lang="en-US" sz="2000" b="1" dirty="0" err="1">
                <a:latin typeface="Times New Roman" pitchFamily="18" charset="0"/>
                <a:cs typeface="Times New Roman" pitchFamily="18" charset="0"/>
              </a:rPr>
              <a:t>Autoscale</a:t>
            </a:r>
            <a:r>
              <a:rPr lang="en-US" sz="2000" b="1" dirty="0">
                <a:latin typeface="Times New Roman" pitchFamily="18" charset="0"/>
                <a:cs typeface="Times New Roman" pitchFamily="18" charset="0"/>
              </a:rPr>
              <a:t> mode</a:t>
            </a:r>
            <a:r>
              <a:rPr lang="en-US" sz="2000" dirty="0">
                <a:latin typeface="Times New Roman" pitchFamily="18" charset="0"/>
                <a:cs typeface="Times New Roman" pitchFamily="18" charset="0"/>
              </a:rPr>
              <a:t>: In this mode, you can </a:t>
            </a:r>
            <a:r>
              <a:rPr lang="en-US" sz="2000" b="1" dirty="0">
                <a:latin typeface="Times New Roman" pitchFamily="18" charset="0"/>
                <a:cs typeface="Times New Roman" pitchFamily="18" charset="0"/>
              </a:rPr>
              <a:t>automatically and instantly scale the throughput (RU/s) of your database or container based on its usage</a:t>
            </a:r>
            <a:r>
              <a:rPr lang="en-US" sz="2000" dirty="0">
                <a:latin typeface="Times New Roman" pitchFamily="18" charset="0"/>
                <a:cs typeface="Times New Roman" pitchFamily="18" charset="0"/>
              </a:rPr>
              <a:t>. This scaling operation doesn't affect the availability, latency, throughput, or performance of the workload. This mode is well suited for </a:t>
            </a:r>
            <a:r>
              <a:rPr lang="en-US" sz="2000" b="1" dirty="0">
                <a:latin typeface="Times New Roman" pitchFamily="18" charset="0"/>
                <a:cs typeface="Times New Roman" pitchFamily="18" charset="0"/>
              </a:rPr>
              <a:t>mission-critical workloads that have variable or unpredictable traffic patterns, and require SLAs on high performance and scale</a:t>
            </a:r>
            <a:r>
              <a:rPr lang="en-US" sz="2000" b="1" dirty="0"/>
              <a:t>. </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303718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9;p3"/>
          <p:cNvSpPr txBox="1">
            <a:spLocks/>
          </p:cNvSpPr>
          <p:nvPr/>
        </p:nvSpPr>
        <p:spPr>
          <a:xfrm>
            <a:off x="2698531" y="-33042"/>
            <a:ext cx="7281041" cy="4362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dirty="0" smtClean="0">
                <a:latin typeface="Times New Roman"/>
                <a:ea typeface="Times New Roman"/>
                <a:cs typeface="Times New Roman"/>
              </a:rPr>
              <a:t>Request Unit of Azure Cosmos DB</a:t>
            </a:r>
            <a:endParaRPr lang="en-US" sz="3200" b="1" dirty="0">
              <a:latin typeface="Times New Roman"/>
              <a:ea typeface="Times New Roman"/>
              <a:cs typeface="Times New Roman"/>
            </a:endParaRPr>
          </a:p>
        </p:txBody>
      </p:sp>
      <p:sp>
        <p:nvSpPr>
          <p:cNvPr id="4" name="Rectangle 3"/>
          <p:cNvSpPr/>
          <p:nvPr/>
        </p:nvSpPr>
        <p:spPr>
          <a:xfrm>
            <a:off x="134471" y="609835"/>
            <a:ext cx="11770658" cy="5663089"/>
          </a:xfrm>
          <a:prstGeom prst="rect">
            <a:avLst/>
          </a:prstGeom>
        </p:spPr>
        <p:txBody>
          <a:bodyPr wrap="square">
            <a:spAutoFit/>
          </a:bodyPr>
          <a:lstStyle/>
          <a:p>
            <a:r>
              <a:rPr lang="en-US" sz="2200" b="1" dirty="0">
                <a:solidFill>
                  <a:srgbClr val="FF0000"/>
                </a:solidFill>
                <a:latin typeface="Times New Roman" panose="02020603050405020304" pitchFamily="18" charset="0"/>
                <a:cs typeface="Times New Roman" panose="02020603050405020304" pitchFamily="18" charset="0"/>
              </a:rPr>
              <a:t>Request Unit considerations</a:t>
            </a:r>
          </a:p>
          <a:p>
            <a:r>
              <a:rPr lang="en-US" sz="2000" dirty="0">
                <a:solidFill>
                  <a:srgbClr val="161616"/>
                </a:solidFill>
                <a:latin typeface="Times New Roman" panose="02020603050405020304" pitchFamily="18" charset="0"/>
                <a:cs typeface="Times New Roman" panose="02020603050405020304" pitchFamily="18" charset="0"/>
              </a:rPr>
              <a:t>While you estimate the number of RUs consumed by your workload, consider the following factors</a:t>
            </a:r>
            <a:r>
              <a:rPr lang="en-US" sz="2000" dirty="0" smtClean="0">
                <a:solidFill>
                  <a:srgbClr val="161616"/>
                </a:solidFill>
                <a:latin typeface="Times New Roman" panose="02020603050405020304" pitchFamily="18" charset="0"/>
                <a:cs typeface="Times New Roman" panose="02020603050405020304" pitchFamily="18" charset="0"/>
              </a:rPr>
              <a:t>:</a:t>
            </a:r>
          </a:p>
          <a:p>
            <a:endParaRPr lang="en-US" sz="2000" dirty="0">
              <a:solidFill>
                <a:srgbClr val="161616"/>
              </a:solidFill>
              <a:latin typeface="Times New Roman" panose="02020603050405020304" pitchFamily="18" charset="0"/>
              <a:cs typeface="Times New Roman" panose="02020603050405020304" pitchFamily="18" charset="0"/>
            </a:endParaRPr>
          </a:p>
          <a:p>
            <a:pPr marL="179388" indent="-179388">
              <a:buFont typeface="Arial" panose="020B0604020202020204" pitchFamily="34" charset="0"/>
              <a:buChar char="•"/>
            </a:pPr>
            <a:r>
              <a:rPr lang="en-US" sz="2000" b="1" dirty="0">
                <a:solidFill>
                  <a:srgbClr val="161616"/>
                </a:solidFill>
                <a:latin typeface="Times New Roman" panose="02020603050405020304" pitchFamily="18" charset="0"/>
                <a:cs typeface="Times New Roman" panose="02020603050405020304" pitchFamily="18" charset="0"/>
              </a:rPr>
              <a:t>Item size</a:t>
            </a:r>
            <a:r>
              <a:rPr lang="en-US" sz="2000" dirty="0">
                <a:solidFill>
                  <a:srgbClr val="161616"/>
                </a:solidFill>
                <a:latin typeface="Times New Roman" panose="02020603050405020304" pitchFamily="18" charset="0"/>
                <a:cs typeface="Times New Roman" panose="02020603050405020304" pitchFamily="18" charset="0"/>
              </a:rPr>
              <a:t>: As the size of an item increases, the number of RUs consumed to read or write the item also increases</a:t>
            </a:r>
            <a:r>
              <a:rPr lang="en-US" sz="2000" dirty="0" smtClean="0">
                <a:solidFill>
                  <a:srgbClr val="161616"/>
                </a:solidFill>
                <a:latin typeface="Times New Roman" panose="02020603050405020304" pitchFamily="18" charset="0"/>
                <a:cs typeface="Times New Roman" panose="02020603050405020304" pitchFamily="18" charset="0"/>
              </a:rPr>
              <a:t>.</a:t>
            </a:r>
          </a:p>
          <a:p>
            <a:pPr marL="179388" indent="-179388">
              <a:buFont typeface="Arial" panose="020B0604020202020204" pitchFamily="34" charset="0"/>
              <a:buChar char="•"/>
            </a:pPr>
            <a:r>
              <a:rPr lang="en-US" sz="2000" b="1" dirty="0" smtClean="0">
                <a:solidFill>
                  <a:srgbClr val="161616"/>
                </a:solidFill>
                <a:latin typeface="Times New Roman" panose="02020603050405020304" pitchFamily="18" charset="0"/>
                <a:cs typeface="Times New Roman" panose="02020603050405020304" pitchFamily="18" charset="0"/>
              </a:rPr>
              <a:t>Item </a:t>
            </a:r>
            <a:r>
              <a:rPr lang="en-US" sz="2000" b="1" dirty="0">
                <a:solidFill>
                  <a:srgbClr val="161616"/>
                </a:solidFill>
                <a:latin typeface="Times New Roman" panose="02020603050405020304" pitchFamily="18" charset="0"/>
                <a:cs typeface="Times New Roman" panose="02020603050405020304" pitchFamily="18" charset="0"/>
              </a:rPr>
              <a:t>indexing</a:t>
            </a:r>
            <a:r>
              <a:rPr lang="en-US" sz="2000" dirty="0">
                <a:solidFill>
                  <a:srgbClr val="161616"/>
                </a:solidFill>
                <a:latin typeface="Times New Roman" panose="02020603050405020304" pitchFamily="18" charset="0"/>
                <a:cs typeface="Times New Roman" panose="02020603050405020304" pitchFamily="18" charset="0"/>
              </a:rPr>
              <a:t>: By default, each item is automatically indexed. Fewer RUs are consumed if you choose not to index some of your items in a container</a:t>
            </a:r>
            <a:r>
              <a:rPr lang="en-US" sz="2000" dirty="0" smtClean="0">
                <a:solidFill>
                  <a:srgbClr val="161616"/>
                </a:solidFill>
                <a:latin typeface="Times New Roman" panose="02020603050405020304" pitchFamily="18" charset="0"/>
                <a:cs typeface="Times New Roman" panose="02020603050405020304" pitchFamily="18" charset="0"/>
              </a:rPr>
              <a:t>.</a:t>
            </a:r>
          </a:p>
          <a:p>
            <a:pPr marL="179388" indent="-179388">
              <a:buFont typeface="Arial" panose="020B0604020202020204" pitchFamily="34" charset="0"/>
              <a:buChar char="•"/>
            </a:pPr>
            <a:r>
              <a:rPr lang="en-US" sz="2000" b="1" dirty="0" smtClean="0">
                <a:solidFill>
                  <a:srgbClr val="161616"/>
                </a:solidFill>
                <a:latin typeface="Times New Roman" panose="02020603050405020304" pitchFamily="18" charset="0"/>
                <a:cs typeface="Times New Roman" panose="02020603050405020304" pitchFamily="18" charset="0"/>
              </a:rPr>
              <a:t>Item </a:t>
            </a:r>
            <a:r>
              <a:rPr lang="en-US" sz="2000" b="1" dirty="0">
                <a:solidFill>
                  <a:srgbClr val="161616"/>
                </a:solidFill>
                <a:latin typeface="Times New Roman" panose="02020603050405020304" pitchFamily="18" charset="0"/>
                <a:cs typeface="Times New Roman" panose="02020603050405020304" pitchFamily="18" charset="0"/>
              </a:rPr>
              <a:t>property count</a:t>
            </a:r>
            <a:r>
              <a:rPr lang="en-US" sz="2000" dirty="0">
                <a:solidFill>
                  <a:srgbClr val="161616"/>
                </a:solidFill>
                <a:latin typeface="Times New Roman" panose="02020603050405020304" pitchFamily="18" charset="0"/>
                <a:cs typeface="Times New Roman" panose="02020603050405020304" pitchFamily="18" charset="0"/>
              </a:rPr>
              <a:t>: Assuming the default indexing is on all properties, the number of RUs consumed to write an item increases as the item property count increases.</a:t>
            </a:r>
          </a:p>
          <a:p>
            <a:pPr marL="179388" indent="-179388">
              <a:buFont typeface="Arial" panose="020B0604020202020204" pitchFamily="34" charset="0"/>
              <a:buChar char="•"/>
            </a:pPr>
            <a:r>
              <a:rPr lang="en-US" sz="2000" b="1" dirty="0">
                <a:solidFill>
                  <a:srgbClr val="161616"/>
                </a:solidFill>
                <a:latin typeface="Times New Roman" panose="02020603050405020304" pitchFamily="18" charset="0"/>
                <a:cs typeface="Times New Roman" panose="02020603050405020304" pitchFamily="18" charset="0"/>
              </a:rPr>
              <a:t>Indexed properties</a:t>
            </a:r>
            <a:r>
              <a:rPr lang="en-US" sz="2000" dirty="0">
                <a:solidFill>
                  <a:srgbClr val="161616"/>
                </a:solidFill>
                <a:latin typeface="Times New Roman" panose="02020603050405020304" pitchFamily="18" charset="0"/>
                <a:cs typeface="Times New Roman" panose="02020603050405020304" pitchFamily="18" charset="0"/>
              </a:rPr>
              <a:t>: An index policy on each container determines which properties are indexed by default. To reduce the RU consumption for write operations, limit the number of indexed properties.</a:t>
            </a:r>
          </a:p>
          <a:p>
            <a:pPr marL="179388" indent="-179388">
              <a:buFont typeface="Arial" panose="020B0604020202020204" pitchFamily="34" charset="0"/>
              <a:buChar char="•"/>
            </a:pPr>
            <a:r>
              <a:rPr lang="en-US" sz="2000" b="1" dirty="0">
                <a:solidFill>
                  <a:srgbClr val="161616"/>
                </a:solidFill>
                <a:latin typeface="Times New Roman" panose="02020603050405020304" pitchFamily="18" charset="0"/>
                <a:cs typeface="Times New Roman" panose="02020603050405020304" pitchFamily="18" charset="0"/>
              </a:rPr>
              <a:t>Data consistency</a:t>
            </a:r>
            <a:r>
              <a:rPr lang="en-US" sz="2000" dirty="0">
                <a:solidFill>
                  <a:srgbClr val="161616"/>
                </a:solidFill>
                <a:latin typeface="Times New Roman" panose="02020603050405020304" pitchFamily="18" charset="0"/>
                <a:cs typeface="Times New Roman" panose="02020603050405020304" pitchFamily="18" charset="0"/>
              </a:rPr>
              <a:t>: The strong and bounded staleness consistency levels consume approximately two times more RUs while performing read operations when compared to that of other relaxed consistency levels.</a:t>
            </a:r>
          </a:p>
          <a:p>
            <a:pPr marL="179388" indent="-179388">
              <a:buFont typeface="Arial" panose="020B0604020202020204" pitchFamily="34" charset="0"/>
              <a:buChar char="•"/>
            </a:pPr>
            <a:r>
              <a:rPr lang="en-US" sz="2000" b="1" dirty="0">
                <a:solidFill>
                  <a:srgbClr val="161616"/>
                </a:solidFill>
                <a:latin typeface="Times New Roman" panose="02020603050405020304" pitchFamily="18" charset="0"/>
                <a:cs typeface="Times New Roman" panose="02020603050405020304" pitchFamily="18" charset="0"/>
              </a:rPr>
              <a:t>Type of reads</a:t>
            </a:r>
            <a:r>
              <a:rPr lang="en-US" sz="2000" dirty="0">
                <a:solidFill>
                  <a:srgbClr val="161616"/>
                </a:solidFill>
                <a:latin typeface="Times New Roman" panose="02020603050405020304" pitchFamily="18" charset="0"/>
                <a:cs typeface="Times New Roman" panose="02020603050405020304" pitchFamily="18" charset="0"/>
              </a:rPr>
              <a:t>: Point reads cost fewer RUs than queries.</a:t>
            </a:r>
          </a:p>
          <a:p>
            <a:pPr marL="179388" indent="-179388">
              <a:buFont typeface="Arial" panose="020B0604020202020204" pitchFamily="34" charset="0"/>
              <a:buChar char="•"/>
            </a:pPr>
            <a:r>
              <a:rPr lang="en-US" sz="2000" b="1" dirty="0">
                <a:solidFill>
                  <a:srgbClr val="161616"/>
                </a:solidFill>
                <a:latin typeface="Times New Roman" panose="02020603050405020304" pitchFamily="18" charset="0"/>
                <a:cs typeface="Times New Roman" panose="02020603050405020304" pitchFamily="18" charset="0"/>
              </a:rPr>
              <a:t>Query patterns</a:t>
            </a:r>
            <a:r>
              <a:rPr lang="en-US" sz="2000" dirty="0">
                <a:solidFill>
                  <a:srgbClr val="161616"/>
                </a:solidFill>
                <a:latin typeface="Times New Roman" panose="02020603050405020304" pitchFamily="18" charset="0"/>
                <a:cs typeface="Times New Roman" panose="02020603050405020304" pitchFamily="18" charset="0"/>
              </a:rPr>
              <a:t>: The complexity of a query affects how many RUs are consumed for an </a:t>
            </a:r>
            <a:r>
              <a:rPr lang="en-US" sz="2000" dirty="0" smtClean="0">
                <a:solidFill>
                  <a:srgbClr val="161616"/>
                </a:solidFill>
                <a:latin typeface="Times New Roman" panose="02020603050405020304" pitchFamily="18" charset="0"/>
                <a:cs typeface="Times New Roman" panose="02020603050405020304" pitchFamily="18" charset="0"/>
              </a:rPr>
              <a:t>operation live </a:t>
            </a:r>
            <a:r>
              <a:rPr lang="en-IN" sz="2000" dirty="0">
                <a:latin typeface="Times New Roman" panose="02020603050405020304" pitchFamily="18" charset="0"/>
                <a:cs typeface="Times New Roman" panose="02020603050405020304" pitchFamily="18" charset="0"/>
              </a:rPr>
              <a:t>number of query </a:t>
            </a:r>
            <a:r>
              <a:rPr lang="en-IN" sz="2000" dirty="0" smtClean="0">
                <a:latin typeface="Times New Roman" panose="02020603050405020304" pitchFamily="18" charset="0"/>
                <a:cs typeface="Times New Roman" panose="02020603050405020304" pitchFamily="18" charset="0"/>
              </a:rPr>
              <a:t>results, </a:t>
            </a:r>
            <a:r>
              <a:rPr lang="en-US" sz="2000" dirty="0">
                <a:latin typeface="Times New Roman" panose="02020603050405020304" pitchFamily="18" charset="0"/>
                <a:cs typeface="Times New Roman" panose="02020603050405020304" pitchFamily="18" charset="0"/>
              </a:rPr>
              <a:t>size of the source </a:t>
            </a: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size of the result </a:t>
            </a:r>
            <a:r>
              <a:rPr lang="en-US" sz="2000" dirty="0" smtClean="0">
                <a:latin typeface="Times New Roman" panose="02020603050405020304" pitchFamily="18" charset="0"/>
                <a:cs typeface="Times New Roman" panose="02020603050405020304" pitchFamily="18" charset="0"/>
              </a:rPr>
              <a:t>set etc.</a:t>
            </a:r>
            <a:r>
              <a:rPr lang="en-US" sz="2000" dirty="0" smtClean="0">
                <a:solidFill>
                  <a:srgbClr val="161616"/>
                </a:solidFill>
                <a:latin typeface="Times New Roman" panose="02020603050405020304" pitchFamily="18" charset="0"/>
                <a:cs typeface="Times New Roman" panose="02020603050405020304" pitchFamily="18" charset="0"/>
              </a:rPr>
              <a:t>.</a:t>
            </a:r>
          </a:p>
          <a:p>
            <a:pPr marL="179388" indent="-179388">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Script usage</a:t>
            </a:r>
            <a:r>
              <a:rPr lang="en-US" sz="2000" dirty="0">
                <a:latin typeface="Times New Roman" panose="02020603050405020304" pitchFamily="18" charset="0"/>
                <a:cs typeface="Times New Roman" panose="02020603050405020304" pitchFamily="18" charset="0"/>
              </a:rPr>
              <a:t>: As with queries, stored procedures and triggers consume RUs based on the complexity of the operations that are performed. </a:t>
            </a:r>
            <a:endParaRPr lang="en-US"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341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sp>
        <p:nvSpPr>
          <p:cNvPr id="3" name="Rectangle 2"/>
          <p:cNvSpPr/>
          <p:nvPr/>
        </p:nvSpPr>
        <p:spPr>
          <a:xfrm>
            <a:off x="1" y="622171"/>
            <a:ext cx="12191999" cy="5016758"/>
          </a:xfrm>
          <a:prstGeom prst="rect">
            <a:avLst/>
          </a:prstGeom>
        </p:spPr>
        <p:txBody>
          <a:bodyPr wrap="square">
            <a:spAutoFit/>
          </a:bodyPr>
          <a:lstStyle/>
          <a:p>
            <a:r>
              <a:rPr lang="en-IN" sz="2600" b="1" dirty="0" smtClean="0">
                <a:latin typeface="Times New Roman" pitchFamily="18" charset="0"/>
                <a:cs typeface="Times New Roman" pitchFamily="18" charset="0"/>
              </a:rPr>
              <a:t>Azure Cosmos </a:t>
            </a:r>
            <a:r>
              <a:rPr lang="en-IN" sz="2600" b="1" dirty="0">
                <a:latin typeface="Times New Roman" pitchFamily="18" charset="0"/>
                <a:cs typeface="Times New Roman" pitchFamily="18" charset="0"/>
              </a:rPr>
              <a:t>DB Partition </a:t>
            </a:r>
            <a:endParaRPr lang="en-IN" sz="2600" b="1"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US" sz="2200" dirty="0" smtClean="0">
                <a:solidFill>
                  <a:schemeClr val="tx1"/>
                </a:solidFill>
                <a:latin typeface="Times New Roman" pitchFamily="18" charset="0"/>
                <a:cs typeface="Times New Roman" pitchFamily="18" charset="0"/>
              </a:rPr>
              <a:t>Azure Cosmos DB is designed to be used and operate for any size of workloads without any </a:t>
            </a:r>
          </a:p>
          <a:p>
            <a:pPr>
              <a:lnSpc>
                <a:spcPct val="150000"/>
              </a:lnSpc>
            </a:pPr>
            <a:r>
              <a:rPr lang="en-US" sz="2200" dirty="0" smtClean="0">
                <a:solidFill>
                  <a:schemeClr val="tx1"/>
                </a:solidFill>
                <a:latin typeface="Times New Roman" pitchFamily="18" charset="0"/>
                <a:cs typeface="Times New Roman" pitchFamily="18" charset="0"/>
              </a:rPr>
              <a:t>    special configuration required </a:t>
            </a:r>
            <a:r>
              <a:rPr lang="en-US" sz="2200" dirty="0">
                <a:solidFill>
                  <a:schemeClr val="tx1"/>
                </a:solidFill>
                <a:latin typeface="Times New Roman" pitchFamily="18" charset="0"/>
                <a:cs typeface="Times New Roman" pitchFamily="18" charset="0"/>
              </a:rPr>
              <a:t>to adapt to </a:t>
            </a:r>
            <a:r>
              <a:rPr lang="en-US" sz="2200" dirty="0" smtClean="0">
                <a:solidFill>
                  <a:schemeClr val="tx1"/>
                </a:solidFill>
                <a:latin typeface="Times New Roman" pitchFamily="18" charset="0"/>
                <a:cs typeface="Times New Roman" pitchFamily="18" charset="0"/>
              </a:rPr>
              <a:t>workload changes</a:t>
            </a:r>
            <a:r>
              <a:rPr lang="en-US" sz="2200" dirty="0">
                <a:solidFill>
                  <a:schemeClr val="tx1"/>
                </a:solidFill>
                <a:latin typeface="Times New Roman" pitchFamily="18" charset="0"/>
                <a:cs typeface="Times New Roman" pitchFamily="18" charset="0"/>
              </a:rPr>
              <a:t>. </a:t>
            </a:r>
            <a:endParaRPr lang="en-US" sz="2200" dirty="0" smtClean="0">
              <a:solidFill>
                <a:schemeClr val="tx1"/>
              </a:solidFill>
              <a:latin typeface="Times New Roman" pitchFamily="18" charset="0"/>
              <a:cs typeface="Times New Roman" pitchFamily="18" charset="0"/>
            </a:endParaRPr>
          </a:p>
          <a:p>
            <a:pPr marL="342900" indent="-342900">
              <a:lnSpc>
                <a:spcPct val="150000"/>
              </a:lnSpc>
              <a:buFont typeface="Wingdings" pitchFamily="2" charset="2"/>
              <a:buChar char="Ø"/>
            </a:pPr>
            <a:r>
              <a:rPr lang="en-US" sz="2200" dirty="0" smtClean="0">
                <a:solidFill>
                  <a:schemeClr val="tx1"/>
                </a:solidFill>
                <a:latin typeface="Times New Roman" pitchFamily="18" charset="0"/>
                <a:cs typeface="Times New Roman" pitchFamily="18" charset="0"/>
              </a:rPr>
              <a:t>That’s </a:t>
            </a:r>
            <a:r>
              <a:rPr lang="en-US" sz="2200" dirty="0">
                <a:solidFill>
                  <a:schemeClr val="tx1"/>
                </a:solidFill>
                <a:latin typeface="Times New Roman" pitchFamily="18" charset="0"/>
                <a:cs typeface="Times New Roman" pitchFamily="18" charset="0"/>
              </a:rPr>
              <a:t>all possible due to its scalable nature, and most importantly, the </a:t>
            </a:r>
            <a:r>
              <a:rPr lang="en-US" sz="2200" b="1" dirty="0">
                <a:solidFill>
                  <a:schemeClr val="tx1"/>
                </a:solidFill>
                <a:latin typeface="Times New Roman" pitchFamily="18" charset="0"/>
                <a:cs typeface="Times New Roman" pitchFamily="18" charset="0"/>
              </a:rPr>
              <a:t>scalability is all taken care </a:t>
            </a:r>
            <a:r>
              <a:rPr lang="en-US" sz="2200" b="1" dirty="0" smtClean="0">
                <a:solidFill>
                  <a:schemeClr val="tx1"/>
                </a:solidFill>
                <a:latin typeface="Times New Roman" pitchFamily="18" charset="0"/>
                <a:cs typeface="Times New Roman" pitchFamily="18" charset="0"/>
              </a:rPr>
              <a:t>by </a:t>
            </a:r>
            <a:r>
              <a:rPr lang="en-US" sz="2200" b="1" dirty="0">
                <a:solidFill>
                  <a:schemeClr val="tx1"/>
                </a:solidFill>
                <a:latin typeface="Times New Roman" pitchFamily="18" charset="0"/>
                <a:cs typeface="Times New Roman" pitchFamily="18" charset="0"/>
              </a:rPr>
              <a:t>the </a:t>
            </a:r>
            <a:r>
              <a:rPr lang="en-US" sz="2200" b="1" dirty="0" smtClean="0">
                <a:solidFill>
                  <a:schemeClr val="tx1"/>
                </a:solidFill>
                <a:latin typeface="Times New Roman" pitchFamily="18" charset="0"/>
                <a:cs typeface="Times New Roman" pitchFamily="18" charset="0"/>
              </a:rPr>
              <a:t>Azure </a:t>
            </a:r>
            <a:r>
              <a:rPr lang="en-US" sz="2200" b="1" dirty="0">
                <a:solidFill>
                  <a:schemeClr val="tx1"/>
                </a:solidFill>
                <a:latin typeface="Times New Roman" pitchFamily="18" charset="0"/>
                <a:cs typeface="Times New Roman" pitchFamily="18" charset="0"/>
              </a:rPr>
              <a:t>team </a:t>
            </a:r>
            <a:r>
              <a:rPr lang="en-US" sz="2200" dirty="0" smtClean="0">
                <a:solidFill>
                  <a:schemeClr val="tx1"/>
                </a:solidFill>
                <a:latin typeface="Times New Roman" pitchFamily="18" charset="0"/>
                <a:cs typeface="Times New Roman" pitchFamily="18" charset="0"/>
              </a:rPr>
              <a:t>so </a:t>
            </a:r>
            <a:r>
              <a:rPr lang="en-US" sz="2200" dirty="0">
                <a:solidFill>
                  <a:schemeClr val="tx1"/>
                </a:solidFill>
                <a:latin typeface="Times New Roman" pitchFamily="18" charset="0"/>
                <a:cs typeface="Times New Roman" pitchFamily="18" charset="0"/>
              </a:rPr>
              <a:t>that you can spend more time writing efficient code and queries to interact with your data</a:t>
            </a:r>
            <a:r>
              <a:rPr lang="en-US" sz="2200" dirty="0" smtClean="0">
                <a:solidFill>
                  <a:schemeClr val="tx1"/>
                </a:solidFill>
                <a:latin typeface="Times New Roman" pitchFamily="18" charset="0"/>
                <a:cs typeface="Times New Roman" pitchFamily="18" charset="0"/>
              </a:rPr>
              <a:t>.</a:t>
            </a:r>
          </a:p>
          <a:p>
            <a:pPr marL="342900" indent="-342900">
              <a:lnSpc>
                <a:spcPct val="150000"/>
              </a:lnSpc>
              <a:buFont typeface="Wingdings" pitchFamily="2" charset="2"/>
              <a:buChar char="Ø"/>
            </a:pPr>
            <a:r>
              <a:rPr lang="en-US" sz="2200" dirty="0">
                <a:solidFill>
                  <a:schemeClr val="tx1"/>
                </a:solidFill>
                <a:latin typeface="Times New Roman" pitchFamily="18" charset="0"/>
                <a:cs typeface="Times New Roman" pitchFamily="18" charset="0"/>
              </a:rPr>
              <a:t>Azure Cosmos DB </a:t>
            </a:r>
            <a:r>
              <a:rPr lang="en-US" sz="2200" b="1" dirty="0">
                <a:solidFill>
                  <a:srgbClr val="FF0000"/>
                </a:solidFill>
                <a:latin typeface="Times New Roman" pitchFamily="18" charset="0"/>
                <a:cs typeface="Times New Roman" pitchFamily="18" charset="0"/>
              </a:rPr>
              <a:t>uses horizontal partitioning to scale out data</a:t>
            </a:r>
            <a:r>
              <a:rPr lang="en-US" sz="2200" dirty="0">
                <a:solidFill>
                  <a:schemeClr val="tx1"/>
                </a:solidFill>
                <a:latin typeface="Times New Roman" pitchFamily="18" charset="0"/>
                <a:cs typeface="Times New Roman" pitchFamily="18" charset="0"/>
              </a:rPr>
              <a:t>. It then distributes the data across </a:t>
            </a:r>
            <a:r>
              <a:rPr lang="en-US" sz="2200" dirty="0" smtClean="0">
                <a:solidFill>
                  <a:schemeClr val="tx1"/>
                </a:solidFill>
                <a:latin typeface="Times New Roman" pitchFamily="18" charset="0"/>
                <a:cs typeface="Times New Roman" pitchFamily="18" charset="0"/>
              </a:rPr>
              <a:t>many partitions</a:t>
            </a:r>
            <a:r>
              <a:rPr lang="en-US" sz="2200" dirty="0">
                <a:solidFill>
                  <a:schemeClr val="tx1"/>
                </a:solidFill>
                <a:latin typeface="Times New Roman" pitchFamily="18" charset="0"/>
                <a:cs typeface="Times New Roman" pitchFamily="18" charset="0"/>
              </a:rPr>
              <a:t>, each served by a different server. </a:t>
            </a:r>
            <a:endParaRPr lang="en-US" sz="2200" dirty="0" smtClean="0">
              <a:solidFill>
                <a:schemeClr val="tx1"/>
              </a:solidFill>
              <a:latin typeface="Times New Roman" pitchFamily="18" charset="0"/>
              <a:cs typeface="Times New Roman" pitchFamily="18" charset="0"/>
            </a:endParaRPr>
          </a:p>
          <a:p>
            <a:pPr marL="342900" indent="-342900">
              <a:lnSpc>
                <a:spcPct val="150000"/>
              </a:lnSpc>
              <a:buFont typeface="Wingdings" pitchFamily="2" charset="2"/>
              <a:buChar char="Ø"/>
            </a:pPr>
            <a:r>
              <a:rPr lang="en-US" sz="2200" dirty="0" smtClean="0">
                <a:solidFill>
                  <a:schemeClr val="tx1"/>
                </a:solidFill>
                <a:latin typeface="Times New Roman" pitchFamily="18" charset="0"/>
                <a:cs typeface="Times New Roman" pitchFamily="18" charset="0"/>
              </a:rPr>
              <a:t>By </a:t>
            </a:r>
            <a:r>
              <a:rPr lang="en-US" sz="2200" dirty="0">
                <a:solidFill>
                  <a:schemeClr val="tx1"/>
                </a:solidFill>
                <a:latin typeface="Times New Roman" pitchFamily="18" charset="0"/>
                <a:cs typeface="Times New Roman" pitchFamily="18" charset="0"/>
              </a:rPr>
              <a:t>sharing the load across multiple servers, horizontal partitioning helps the database provide </a:t>
            </a:r>
            <a:r>
              <a:rPr lang="en-US" sz="2200" dirty="0" smtClean="0">
                <a:solidFill>
                  <a:schemeClr val="tx1"/>
                </a:solidFill>
                <a:latin typeface="Times New Roman" pitchFamily="18" charset="0"/>
                <a:cs typeface="Times New Roman" pitchFamily="18" charset="0"/>
              </a:rPr>
              <a:t>high </a:t>
            </a:r>
            <a:r>
              <a:rPr lang="en-US" sz="2200" dirty="0">
                <a:solidFill>
                  <a:schemeClr val="tx1"/>
                </a:solidFill>
                <a:latin typeface="Times New Roman" pitchFamily="18" charset="0"/>
                <a:cs typeface="Times New Roman" pitchFamily="18" charset="0"/>
              </a:rPr>
              <a:t>throughput </a:t>
            </a:r>
            <a:r>
              <a:rPr lang="en-US" sz="2200" dirty="0" smtClean="0">
                <a:solidFill>
                  <a:schemeClr val="tx1"/>
                </a:solidFill>
                <a:latin typeface="Times New Roman" pitchFamily="18" charset="0"/>
                <a:cs typeface="Times New Roman" pitchFamily="18" charset="0"/>
              </a:rPr>
              <a:t>and </a:t>
            </a:r>
            <a:r>
              <a:rPr lang="en-US" sz="2200" dirty="0">
                <a:solidFill>
                  <a:schemeClr val="tx1"/>
                </a:solidFill>
                <a:latin typeface="Times New Roman" pitchFamily="18" charset="0"/>
                <a:cs typeface="Times New Roman" pitchFamily="18" charset="0"/>
              </a:rPr>
              <a:t>storage</a:t>
            </a:r>
            <a:r>
              <a:rPr lang="en-US" sz="2200" dirty="0" smtClean="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689763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sp>
        <p:nvSpPr>
          <p:cNvPr id="3" name="Rectangle 2"/>
          <p:cNvSpPr/>
          <p:nvPr/>
        </p:nvSpPr>
        <p:spPr>
          <a:xfrm>
            <a:off x="-5569" y="457277"/>
            <a:ext cx="12087642" cy="6340197"/>
          </a:xfrm>
          <a:prstGeom prst="rect">
            <a:avLst/>
          </a:prstGeom>
        </p:spPr>
        <p:txBody>
          <a:bodyPr wrap="square">
            <a:spAutoFit/>
          </a:bodyPr>
          <a:lstStyle/>
          <a:p>
            <a:r>
              <a:rPr lang="en-IN" sz="2600" b="1" dirty="0" smtClean="0">
                <a:latin typeface="Times New Roman" pitchFamily="18" charset="0"/>
                <a:cs typeface="Times New Roman" pitchFamily="18" charset="0"/>
              </a:rPr>
              <a:t>Azure Cosmos </a:t>
            </a:r>
            <a:r>
              <a:rPr lang="en-IN" sz="2600" b="1" dirty="0">
                <a:latin typeface="Times New Roman" pitchFamily="18" charset="0"/>
                <a:cs typeface="Times New Roman" pitchFamily="18" charset="0"/>
              </a:rPr>
              <a:t>DB Partition </a:t>
            </a:r>
            <a:r>
              <a:rPr lang="en-IN" sz="2600" b="1" dirty="0" smtClean="0">
                <a:latin typeface="Times New Roman" pitchFamily="18" charset="0"/>
                <a:cs typeface="Times New Roman" pitchFamily="18" charset="0"/>
              </a:rPr>
              <a:t>Keys</a:t>
            </a:r>
          </a:p>
          <a:p>
            <a:pPr marL="342900" indent="-342900">
              <a:buFont typeface="Wingdings" pitchFamily="2" charset="2"/>
              <a:buChar char="Ø"/>
            </a:pPr>
            <a:r>
              <a:rPr lang="en-US" sz="2000" dirty="0">
                <a:latin typeface="Times New Roman" pitchFamily="18" charset="0"/>
                <a:cs typeface="Times New Roman" pitchFamily="18" charset="0"/>
              </a:rPr>
              <a:t>The most important element of the </a:t>
            </a:r>
            <a:r>
              <a:rPr lang="en-US" sz="2000" b="1" dirty="0">
                <a:solidFill>
                  <a:srgbClr val="FF0000"/>
                </a:solidFill>
                <a:latin typeface="Times New Roman" pitchFamily="18" charset="0"/>
                <a:cs typeface="Times New Roman" pitchFamily="18" charset="0"/>
              </a:rPr>
              <a:t>horizontal partitioning strategy is the partition key</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 property associated with all the items stored in the container. You define the partition key </a:t>
            </a:r>
            <a:r>
              <a:rPr lang="en-US" sz="2000" b="1" dirty="0">
                <a:latin typeface="Times New Roman" pitchFamily="18" charset="0"/>
                <a:cs typeface="Times New Roman" pitchFamily="18" charset="0"/>
              </a:rPr>
              <a:t>when creating </a:t>
            </a:r>
          </a:p>
          <a:p>
            <a:r>
              <a:rPr lang="en-US" sz="2000" b="1" dirty="0">
                <a:latin typeface="Times New Roman" pitchFamily="18" charset="0"/>
                <a:cs typeface="Times New Roman" pitchFamily="18" charset="0"/>
              </a:rPr>
              <a:t>    a container in Azure Cosmos DB</a:t>
            </a:r>
            <a:r>
              <a:rPr lang="en-US" sz="2000" dirty="0">
                <a:latin typeface="Times New Roman" pitchFamily="18" charset="0"/>
                <a:cs typeface="Times New Roman" pitchFamily="18" charset="0"/>
              </a:rPr>
              <a:t>, and the database then uses this key’s value to decide </a:t>
            </a:r>
            <a:r>
              <a:rPr lang="en-US" sz="2000" b="1" dirty="0">
                <a:latin typeface="Times New Roman" pitchFamily="18" charset="0"/>
                <a:cs typeface="Times New Roman" pitchFamily="18" charset="0"/>
              </a:rPr>
              <a:t>how to distribute</a:t>
            </a:r>
          </a:p>
          <a:p>
            <a:r>
              <a:rPr lang="en-US" sz="2000" b="1" dirty="0">
                <a:latin typeface="Times New Roman" pitchFamily="18" charset="0"/>
                <a:cs typeface="Times New Roman" pitchFamily="18" charset="0"/>
              </a:rPr>
              <a:t>     the items</a:t>
            </a:r>
            <a:r>
              <a:rPr lang="en-US" sz="2000" dirty="0">
                <a:latin typeface="Times New Roman" pitchFamily="18" charset="0"/>
                <a:cs typeface="Times New Roman" pitchFamily="18" charset="0"/>
              </a:rPr>
              <a:t>. </a:t>
            </a:r>
          </a:p>
          <a:p>
            <a:pPr marL="342900" lvl="0" indent="-342900">
              <a:buFont typeface="Wingdings" pitchFamily="2" charset="2"/>
              <a:buChar char="Ø"/>
            </a:pPr>
            <a:r>
              <a:rPr lang="en-US" sz="2000" dirty="0" smtClean="0">
                <a:solidFill>
                  <a:srgbClr val="232323"/>
                </a:solidFill>
                <a:latin typeface="Times New Roman" pitchFamily="18" charset="0"/>
                <a:cs typeface="Times New Roman" pitchFamily="18" charset="0"/>
              </a:rPr>
              <a:t>The </a:t>
            </a:r>
            <a:r>
              <a:rPr lang="en-US" sz="2000" dirty="0">
                <a:solidFill>
                  <a:srgbClr val="232323"/>
                </a:solidFill>
                <a:latin typeface="Times New Roman" pitchFamily="18" charset="0"/>
                <a:cs typeface="Times New Roman" pitchFamily="18" charset="0"/>
              </a:rPr>
              <a:t>partition key plays an important </a:t>
            </a:r>
            <a:r>
              <a:rPr lang="en-US" sz="2000" dirty="0" smtClean="0">
                <a:solidFill>
                  <a:srgbClr val="232323"/>
                </a:solidFill>
                <a:latin typeface="Times New Roman" pitchFamily="18" charset="0"/>
                <a:cs typeface="Times New Roman" pitchFamily="18" charset="0"/>
              </a:rPr>
              <a:t>role. </a:t>
            </a:r>
            <a:r>
              <a:rPr lang="en-US" sz="2000" dirty="0">
                <a:solidFill>
                  <a:srgbClr val="232323"/>
                </a:solidFill>
                <a:latin typeface="Times New Roman" pitchFamily="18" charset="0"/>
                <a:cs typeface="Times New Roman" pitchFamily="18" charset="0"/>
              </a:rPr>
              <a:t>It is associated with each item inside a container, and based on its </a:t>
            </a:r>
          </a:p>
          <a:p>
            <a:pPr lvl="0"/>
            <a:r>
              <a:rPr lang="en-US" sz="2000" dirty="0" smtClean="0">
                <a:solidFill>
                  <a:srgbClr val="232323"/>
                </a:solidFill>
                <a:latin typeface="Times New Roman" pitchFamily="18" charset="0"/>
                <a:cs typeface="Times New Roman" pitchFamily="18" charset="0"/>
              </a:rPr>
              <a:t>  </a:t>
            </a:r>
            <a:r>
              <a:rPr lang="en-US" sz="2000" dirty="0">
                <a:solidFill>
                  <a:srgbClr val="232323"/>
                </a:solidFill>
                <a:latin typeface="Times New Roman" pitchFamily="18" charset="0"/>
                <a:cs typeface="Times New Roman" pitchFamily="18" charset="0"/>
              </a:rPr>
              <a:t>value, the subsets or the partitions are formed. Another critical point to remember here is every item inside a </a:t>
            </a:r>
            <a:r>
              <a:rPr lang="en-US" sz="2000" dirty="0" smtClean="0">
                <a:solidFill>
                  <a:srgbClr val="232323"/>
                </a:solidFill>
                <a:latin typeface="Times New Roman" pitchFamily="18" charset="0"/>
                <a:cs typeface="Times New Roman" pitchFamily="18" charset="0"/>
              </a:rPr>
              <a:t>specific container </a:t>
            </a:r>
            <a:r>
              <a:rPr lang="en-US" sz="2000" dirty="0">
                <a:solidFill>
                  <a:srgbClr val="232323"/>
                </a:solidFill>
                <a:latin typeface="Times New Roman" pitchFamily="18" charset="0"/>
                <a:cs typeface="Times New Roman" pitchFamily="18" charset="0"/>
              </a:rPr>
              <a:t>has the same partition key.</a:t>
            </a:r>
          </a:p>
          <a:p>
            <a:pPr marL="342900" lvl="0" indent="-342900">
              <a:buFont typeface="Wingdings" pitchFamily="2" charset="2"/>
              <a:buChar char="Ø"/>
            </a:pPr>
            <a:r>
              <a:rPr lang="en-US" sz="2000" dirty="0">
                <a:solidFill>
                  <a:srgbClr val="232323"/>
                </a:solidFill>
                <a:latin typeface="Times New Roman" pitchFamily="18" charset="0"/>
                <a:cs typeface="Times New Roman" pitchFamily="18" charset="0"/>
              </a:rPr>
              <a:t>The partition key is nothing but a </a:t>
            </a:r>
            <a:r>
              <a:rPr lang="en-US" sz="2000" b="1" dirty="0">
                <a:solidFill>
                  <a:srgbClr val="FF0000"/>
                </a:solidFill>
                <a:latin typeface="Times New Roman" pitchFamily="18" charset="0"/>
                <a:cs typeface="Times New Roman" pitchFamily="18" charset="0"/>
              </a:rPr>
              <a:t>JSON property that is responsible for distributing data </a:t>
            </a:r>
            <a:r>
              <a:rPr lang="en-US" sz="2000" dirty="0">
                <a:solidFill>
                  <a:srgbClr val="232323"/>
                </a:solidFill>
                <a:latin typeface="Times New Roman" pitchFamily="18" charset="0"/>
                <a:cs typeface="Times New Roman" pitchFamily="18" charset="0"/>
              </a:rPr>
              <a:t>among different partitions.</a:t>
            </a:r>
          </a:p>
          <a:p>
            <a:pPr marL="342900" lvl="0" indent="-342900">
              <a:buFont typeface="Wingdings" pitchFamily="2" charset="2"/>
              <a:buChar char="Ø"/>
            </a:pPr>
            <a:r>
              <a:rPr lang="en-US" sz="2000" dirty="0">
                <a:solidFill>
                  <a:srgbClr val="232323"/>
                </a:solidFill>
                <a:latin typeface="Times New Roman" pitchFamily="18" charset="0"/>
                <a:cs typeface="Times New Roman" pitchFamily="18" charset="0"/>
              </a:rPr>
              <a:t>Behind the scenes, the </a:t>
            </a:r>
            <a:r>
              <a:rPr lang="en-US" sz="2000" b="1" dirty="0">
                <a:solidFill>
                  <a:srgbClr val="232323"/>
                </a:solidFill>
                <a:latin typeface="Times New Roman" pitchFamily="18" charset="0"/>
                <a:cs typeface="Times New Roman" pitchFamily="18" charset="0"/>
              </a:rPr>
              <a:t>partition key only decides where to place a document.</a:t>
            </a:r>
          </a:p>
          <a:p>
            <a:pPr marL="342900" lvl="0" indent="-342900">
              <a:buFont typeface="Wingdings" pitchFamily="2" charset="2"/>
              <a:buChar char="Ø"/>
            </a:pPr>
            <a:r>
              <a:rPr lang="en-US" sz="2000" dirty="0">
                <a:solidFill>
                  <a:srgbClr val="232323"/>
                </a:solidFill>
                <a:latin typeface="Times New Roman" pitchFamily="18" charset="0"/>
                <a:cs typeface="Times New Roman" pitchFamily="18" charset="0"/>
              </a:rPr>
              <a:t>Once you </a:t>
            </a:r>
            <a:r>
              <a:rPr lang="en-US" sz="2000" b="1" dirty="0">
                <a:solidFill>
                  <a:srgbClr val="232323"/>
                </a:solidFill>
                <a:latin typeface="Times New Roman" pitchFamily="18" charset="0"/>
                <a:cs typeface="Times New Roman" pitchFamily="18" charset="0"/>
              </a:rPr>
              <a:t>set the partition key, you cannot change it again.</a:t>
            </a:r>
          </a:p>
          <a:p>
            <a:pPr marL="342900" indent="-342900">
              <a:buFont typeface="Wingdings" pitchFamily="2" charset="2"/>
              <a:buChar char="Ø"/>
            </a:pPr>
            <a:r>
              <a:rPr lang="en-US" sz="2000" dirty="0" smtClean="0">
                <a:latin typeface="Times New Roman" pitchFamily="18" charset="0"/>
                <a:cs typeface="Times New Roman" pitchFamily="18" charset="0"/>
              </a:rPr>
              <a:t>Ideally</a:t>
            </a:r>
            <a:r>
              <a:rPr lang="en-US" sz="2000" dirty="0">
                <a:latin typeface="Times New Roman" pitchFamily="18" charset="0"/>
                <a:cs typeface="Times New Roman" pitchFamily="18" charset="0"/>
              </a:rPr>
              <a:t>, the items are distributed evenly across multiple partitions so that every partition </a:t>
            </a:r>
            <a:r>
              <a:rPr lang="en-US" sz="2000" dirty="0" smtClean="0">
                <a:latin typeface="Times New Roman" pitchFamily="18" charset="0"/>
                <a:cs typeface="Times New Roman" pitchFamily="18" charset="0"/>
              </a:rPr>
              <a:t>has</a:t>
            </a:r>
          </a:p>
          <a:p>
            <a:r>
              <a:rPr lang="en-US" sz="2000" dirty="0" smtClean="0">
                <a:latin typeface="Times New Roman" pitchFamily="18" charset="0"/>
                <a:cs typeface="Times New Roman" pitchFamily="18" charset="0"/>
              </a:rPr>
              <a:t>    approximately </a:t>
            </a:r>
            <a:r>
              <a:rPr lang="en-US" sz="2000" dirty="0">
                <a:latin typeface="Times New Roman" pitchFamily="18" charset="0"/>
                <a:cs typeface="Times New Roman" pitchFamily="18" charset="0"/>
              </a:rPr>
              <a:t>the same amount of data and shares the workload fairly. Balancing the load in this </a:t>
            </a:r>
            <a:r>
              <a:rPr lang="en-US" sz="2000" dirty="0" smtClean="0">
                <a:latin typeface="Times New Roman" pitchFamily="18" charset="0"/>
                <a:cs typeface="Times New Roman" pitchFamily="18" charset="0"/>
              </a:rPr>
              <a:t>way</a:t>
            </a:r>
          </a:p>
          <a:p>
            <a:r>
              <a:rPr lang="en-US" sz="2000" dirty="0" smtClean="0">
                <a:latin typeface="Times New Roman" pitchFamily="18" charset="0"/>
                <a:cs typeface="Times New Roman" pitchFamily="18" charset="0"/>
              </a:rPr>
              <a:t>    enhances </a:t>
            </a:r>
            <a:r>
              <a:rPr lang="en-US" sz="2000" dirty="0">
                <a:latin typeface="Times New Roman" pitchFamily="18" charset="0"/>
                <a:cs typeface="Times New Roman" pitchFamily="18" charset="0"/>
              </a:rPr>
              <a:t>the performance of queries and transactions</a:t>
            </a:r>
            <a:r>
              <a:rPr lang="en-US" sz="2000" dirty="0" smtClean="0">
                <a:latin typeface="Times New Roman" pitchFamily="18" charset="0"/>
                <a:cs typeface="Times New Roman" pitchFamily="18" charset="0"/>
              </a:rPr>
              <a:t>.</a:t>
            </a:r>
          </a:p>
          <a:p>
            <a:pPr marL="342900" indent="-342900">
              <a:buFont typeface="Wingdings" pitchFamily="2" charset="2"/>
              <a:buChar char="Ø"/>
            </a:pPr>
            <a:r>
              <a:rPr lang="en-US" sz="2000" dirty="0" smtClean="0">
                <a:solidFill>
                  <a:schemeClr val="tx1"/>
                </a:solidFill>
                <a:latin typeface="Times New Roman" pitchFamily="18" charset="0"/>
                <a:cs typeface="Times New Roman" pitchFamily="18" charset="0"/>
              </a:rPr>
              <a:t>In </a:t>
            </a:r>
            <a:r>
              <a:rPr lang="en-US" sz="2000" dirty="0">
                <a:solidFill>
                  <a:schemeClr val="tx1"/>
                </a:solidFill>
                <a:latin typeface="Times New Roman" pitchFamily="18" charset="0"/>
                <a:cs typeface="Times New Roman" pitchFamily="18" charset="0"/>
              </a:rPr>
              <a:t>terms of writing efficient queries</a:t>
            </a:r>
            <a:r>
              <a:rPr lang="en-US" sz="2000" b="1" dirty="0">
                <a:solidFill>
                  <a:schemeClr val="tx1"/>
                </a:solidFill>
                <a:latin typeface="Times New Roman" pitchFamily="18" charset="0"/>
                <a:cs typeface="Times New Roman" pitchFamily="18" charset="0"/>
              </a:rPr>
              <a:t>, Cosmos DB allows you to group a set of items or data in your </a:t>
            </a:r>
            <a:r>
              <a:rPr lang="en-US" sz="2000" b="1" dirty="0" smtClean="0">
                <a:solidFill>
                  <a:schemeClr val="tx1"/>
                </a:solidFill>
                <a:latin typeface="Times New Roman" pitchFamily="18" charset="0"/>
                <a:cs typeface="Times New Roman" pitchFamily="18" charset="0"/>
              </a:rPr>
              <a:t>collection</a:t>
            </a:r>
          </a:p>
          <a:p>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by a similar property determined by the</a:t>
            </a:r>
            <a:r>
              <a:rPr lang="en-US" sz="2000" dirty="0">
                <a:solidFill>
                  <a:schemeClr val="tx1"/>
                </a:solidFill>
                <a:latin typeface="Times New Roman" pitchFamily="18" charset="0"/>
                <a:cs typeface="Times New Roman" pitchFamily="18" charset="0"/>
              </a:rPr>
              <a:t> </a:t>
            </a:r>
            <a:r>
              <a:rPr lang="en-US" sz="2000" b="1" i="1" dirty="0">
                <a:solidFill>
                  <a:schemeClr val="tx1"/>
                </a:solidFill>
                <a:latin typeface="Times New Roman" pitchFamily="18" charset="0"/>
                <a:cs typeface="Times New Roman" pitchFamily="18" charset="0"/>
              </a:rPr>
              <a:t>partition key</a:t>
            </a:r>
            <a:r>
              <a:rPr lang="en-US" sz="2000" i="1"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 </a:t>
            </a:r>
            <a:endParaRPr lang="en-US" sz="2000" dirty="0" smtClean="0">
              <a:solidFill>
                <a:schemeClr val="tx1"/>
              </a:solidFill>
              <a:latin typeface="Times New Roman" pitchFamily="18" charset="0"/>
              <a:cs typeface="Times New Roman" pitchFamily="18" charset="0"/>
            </a:endParaRPr>
          </a:p>
          <a:p>
            <a:r>
              <a:rPr lang="en-US" sz="2000" b="1" dirty="0" smtClean="0">
                <a:solidFill>
                  <a:srgbClr val="FF0000"/>
                </a:solidFill>
                <a:latin typeface="Times New Roman" pitchFamily="18" charset="0"/>
                <a:cs typeface="Times New Roman" pitchFamily="18" charset="0"/>
              </a:rPr>
              <a:t>Partition </a:t>
            </a:r>
            <a:r>
              <a:rPr lang="en-US" sz="2000" b="1" dirty="0">
                <a:solidFill>
                  <a:srgbClr val="FF0000"/>
                </a:solidFill>
                <a:latin typeface="Times New Roman" pitchFamily="18" charset="0"/>
                <a:cs typeface="Times New Roman" pitchFamily="18" charset="0"/>
              </a:rPr>
              <a:t>keys are the core element to distributing your data efficiently </a:t>
            </a:r>
            <a:r>
              <a:rPr lang="en-US" sz="2000" dirty="0">
                <a:latin typeface="Times New Roman" pitchFamily="18" charset="0"/>
                <a:cs typeface="Times New Roman" pitchFamily="18" charset="0"/>
              </a:rPr>
              <a:t>into different logical and physical sets</a:t>
            </a:r>
          </a:p>
          <a:p>
            <a:r>
              <a:rPr lang="en-US" sz="2000" dirty="0">
                <a:latin typeface="Times New Roman" pitchFamily="18" charset="0"/>
                <a:cs typeface="Times New Roman" pitchFamily="18" charset="0"/>
              </a:rPr>
              <a:t> so that the queries performed against the database are completed as quickly as possible.</a:t>
            </a:r>
            <a:endParaRPr lang="en-US" sz="2000" dirty="0">
              <a:solidFill>
                <a:srgbClr val="FF0000"/>
              </a:solidFill>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26417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grpSp>
        <p:nvGrpSpPr>
          <p:cNvPr id="5" name="Group 4"/>
          <p:cNvGrpSpPr/>
          <p:nvPr/>
        </p:nvGrpSpPr>
        <p:grpSpPr>
          <a:xfrm>
            <a:off x="1821216" y="1771362"/>
            <a:ext cx="7427054" cy="4854290"/>
            <a:chOff x="2106028" y="759765"/>
            <a:chExt cx="7427054" cy="4037327"/>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028" y="759765"/>
              <a:ext cx="7427054" cy="359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99725" y="4489315"/>
              <a:ext cx="4392549" cy="307777"/>
            </a:xfrm>
            <a:prstGeom prst="rect">
              <a:avLst/>
            </a:prstGeom>
          </p:spPr>
          <p:txBody>
            <a:bodyPr wrap="none">
              <a:spAutoFit/>
            </a:bodyPr>
            <a:lstStyle/>
            <a:p>
              <a:r>
                <a:rPr lang="en-US" i="1" dirty="0"/>
                <a:t>Horizontally partitioning data based on a partition key</a:t>
              </a:r>
              <a:endParaRPr lang="en-IN" dirty="0"/>
            </a:p>
          </p:txBody>
        </p:sp>
      </p:grpSp>
      <p:sp>
        <p:nvSpPr>
          <p:cNvPr id="6" name="Rectangle 5"/>
          <p:cNvSpPr/>
          <p:nvPr/>
        </p:nvSpPr>
        <p:spPr>
          <a:xfrm>
            <a:off x="244840" y="388694"/>
            <a:ext cx="11792262" cy="1015663"/>
          </a:xfrm>
          <a:prstGeom prst="rect">
            <a:avLst/>
          </a:prstGeom>
        </p:spPr>
        <p:txBody>
          <a:bodyPr wrap="square">
            <a:spAutoFit/>
          </a:bodyPr>
          <a:lstStyle/>
          <a:p>
            <a:r>
              <a:rPr lang="en-US" sz="2000" b="1" dirty="0" smtClean="0">
                <a:latin typeface="Times New Roman" pitchFamily="18" charset="0"/>
                <a:cs typeface="Times New Roman" pitchFamily="18" charset="0"/>
              </a:rPr>
              <a:t>Example</a:t>
            </a:r>
          </a:p>
          <a:p>
            <a:r>
              <a:rPr lang="en-US" sz="2000" b="1" dirty="0">
                <a:solidFill>
                  <a:srgbClr val="FF0000"/>
                </a:solidFill>
                <a:latin typeface="Times New Roman" pitchFamily="18" charset="0"/>
                <a:cs typeface="Times New Roman" pitchFamily="18" charset="0"/>
              </a:rPr>
              <a:t>S</a:t>
            </a:r>
            <a:r>
              <a:rPr lang="en-US" sz="2000" b="1" dirty="0" smtClean="0">
                <a:solidFill>
                  <a:srgbClr val="FF0000"/>
                </a:solidFill>
                <a:latin typeface="Times New Roman" pitchFamily="18" charset="0"/>
                <a:cs typeface="Times New Roman" pitchFamily="18" charset="0"/>
              </a:rPr>
              <a:t>erver </a:t>
            </a:r>
            <a:r>
              <a:rPr lang="en-US" sz="2000" b="1" dirty="0">
                <a:solidFill>
                  <a:srgbClr val="FF0000"/>
                </a:solidFill>
                <a:latin typeface="Times New Roman" pitchFamily="18" charset="0"/>
                <a:cs typeface="Times New Roman" pitchFamily="18" charset="0"/>
              </a:rPr>
              <a:t>event data </a:t>
            </a:r>
            <a:r>
              <a:rPr lang="en-US" sz="2000" dirty="0">
                <a:latin typeface="Times New Roman" pitchFamily="18" charset="0"/>
                <a:cs typeface="Times New Roman" pitchFamily="18" charset="0"/>
              </a:rPr>
              <a:t>is divided into shards based on the </a:t>
            </a:r>
            <a:r>
              <a:rPr lang="en-US" sz="2000" dirty="0" err="1">
                <a:latin typeface="Times New Roman" pitchFamily="18" charset="0"/>
                <a:cs typeface="Times New Roman" pitchFamily="18" charset="0"/>
              </a:rPr>
              <a:t>EventType</a:t>
            </a:r>
            <a:r>
              <a:rPr lang="en-US" sz="2000" dirty="0">
                <a:latin typeface="Times New Roman" pitchFamily="18" charset="0"/>
                <a:cs typeface="Times New Roman" pitchFamily="18" charset="0"/>
              </a:rPr>
              <a:t> key. Each shard holds the data for a specific type of event (for example, Error, Info, and Warning).</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39413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sp>
        <p:nvSpPr>
          <p:cNvPr id="5" name="Rectangle 4"/>
          <p:cNvSpPr/>
          <p:nvPr/>
        </p:nvSpPr>
        <p:spPr>
          <a:xfrm>
            <a:off x="139908" y="584775"/>
            <a:ext cx="11732302" cy="5401479"/>
          </a:xfrm>
          <a:prstGeom prst="rect">
            <a:avLst/>
          </a:prstGeom>
        </p:spPr>
        <p:txBody>
          <a:bodyPr wrap="square">
            <a:spAutoFit/>
          </a:bodyPr>
          <a:lstStyle/>
          <a:p>
            <a:r>
              <a:rPr lang="en-US" sz="2500" b="1" dirty="0">
                <a:solidFill>
                  <a:schemeClr val="tx1"/>
                </a:solidFill>
                <a:latin typeface="Times New Roman" pitchFamily="18" charset="0"/>
                <a:cs typeface="Times New Roman" pitchFamily="18" charset="0"/>
              </a:rPr>
              <a:t>Types of Partitions</a:t>
            </a:r>
          </a:p>
          <a:p>
            <a:r>
              <a:rPr lang="en-US" sz="2000" dirty="0">
                <a:solidFill>
                  <a:schemeClr val="tx1"/>
                </a:solidFill>
                <a:latin typeface="Times New Roman" pitchFamily="18" charset="0"/>
                <a:cs typeface="Times New Roman" pitchFamily="18" charset="0"/>
              </a:rPr>
              <a:t>Partitioning in Azure Cosmos DB is used to divide and categorize similar items into different containers called partitions. This approach gives the system flexibility and the ability to maintain and scale as required systemically. Also, it provides a streamlined approach to querying and using data within the application.</a:t>
            </a:r>
          </a:p>
          <a:p>
            <a:r>
              <a:rPr lang="en-US" sz="2000" dirty="0">
                <a:solidFill>
                  <a:schemeClr val="tx1"/>
                </a:solidFill>
                <a:latin typeface="Times New Roman" pitchFamily="18" charset="0"/>
                <a:cs typeface="Times New Roman" pitchFamily="18" charset="0"/>
              </a:rPr>
              <a:t>There are two types of partitions: </a:t>
            </a:r>
            <a:endParaRPr lang="en-US" sz="2000" dirty="0" smtClean="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1</a:t>
            </a:r>
            <a:r>
              <a:rPr lang="en-US" sz="2000" b="1" dirty="0">
                <a:solidFill>
                  <a:srgbClr val="FF0000"/>
                </a:solidFill>
                <a:latin typeface="Times New Roman" pitchFamily="18" charset="0"/>
                <a:cs typeface="Times New Roman" pitchFamily="18" charset="0"/>
              </a:rPr>
              <a:t>) Logical Partitions and </a:t>
            </a:r>
            <a:endParaRPr lang="en-US" sz="2000" b="1" dirty="0" smtClean="0">
              <a:solidFill>
                <a:srgbClr val="FF0000"/>
              </a:solidFill>
              <a:latin typeface="Times New Roman" pitchFamily="18" charset="0"/>
              <a:cs typeface="Times New Roman" pitchFamily="18" charset="0"/>
            </a:endParaRPr>
          </a:p>
          <a:p>
            <a:r>
              <a:rPr lang="en-US" sz="2000" b="1" dirty="0">
                <a:solidFill>
                  <a:srgbClr val="FF0000"/>
                </a:solidFill>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		2</a:t>
            </a:r>
            <a:r>
              <a:rPr lang="en-US" sz="2000" b="1" dirty="0">
                <a:solidFill>
                  <a:srgbClr val="FF0000"/>
                </a:solidFill>
                <a:latin typeface="Times New Roman" pitchFamily="18" charset="0"/>
                <a:cs typeface="Times New Roman" pitchFamily="18" charset="0"/>
              </a:rPr>
              <a:t>) Physical Partitions</a:t>
            </a:r>
            <a:r>
              <a:rPr lang="en-US" sz="2000" b="1" dirty="0" smtClean="0">
                <a:solidFill>
                  <a:srgbClr val="FF0000"/>
                </a:solidFill>
                <a:latin typeface="Times New Roman" pitchFamily="18" charset="0"/>
                <a:cs typeface="Times New Roman" pitchFamily="18" charset="0"/>
              </a:rPr>
              <a:t>.</a:t>
            </a:r>
          </a:p>
          <a:p>
            <a:r>
              <a:rPr lang="en-US" sz="2000" b="1" dirty="0" smtClean="0">
                <a:solidFill>
                  <a:srgbClr val="FF0000"/>
                </a:solidFill>
                <a:latin typeface="Times New Roman" pitchFamily="18" charset="0"/>
                <a:cs typeface="Times New Roman" pitchFamily="18" charset="0"/>
              </a:rPr>
              <a:t>1)  Logical Partitions</a:t>
            </a:r>
          </a:p>
          <a:p>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Logical Partition is a partition where a set of items has the same partition key. In other words, this partition is created based on what data category we would like to look at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Let's use the </a:t>
            </a:r>
            <a:r>
              <a:rPr lang="en-US" sz="2000" b="1" dirty="0">
                <a:latin typeface="Times New Roman" pitchFamily="18" charset="0"/>
                <a:cs typeface="Times New Roman" pitchFamily="18" charset="0"/>
              </a:rPr>
              <a:t>example of car manufacturing</a:t>
            </a:r>
            <a:r>
              <a:rPr lang="en-US" sz="2000" dirty="0">
                <a:latin typeface="Times New Roman" pitchFamily="18" charset="0"/>
                <a:cs typeface="Times New Roman" pitchFamily="18" charset="0"/>
              </a:rPr>
              <a:t>. What if we select the cars to be </a:t>
            </a:r>
            <a:r>
              <a:rPr lang="en-US" sz="2000" b="1" dirty="0">
                <a:latin typeface="Times New Roman" pitchFamily="18" charset="0"/>
                <a:cs typeface="Times New Roman" pitchFamily="18" charset="0"/>
              </a:rPr>
              <a:t>partitioned by car brand type (Ferrari, Ford, Honda, Mercedes, etc</a:t>
            </a:r>
            <a:r>
              <a:rPr lang="en-US" sz="2000" b="1" dirty="0" smtClean="0">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Moreover, a logical partition also explains </a:t>
            </a:r>
            <a:r>
              <a:rPr lang="en-US" sz="2000" b="1" dirty="0">
                <a:solidFill>
                  <a:schemeClr val="tx1"/>
                </a:solidFill>
                <a:latin typeface="Times New Roman" pitchFamily="18" charset="0"/>
                <a:cs typeface="Times New Roman" pitchFamily="18" charset="0"/>
              </a:rPr>
              <a:t>the scope of database transactions</a:t>
            </a:r>
            <a:r>
              <a:rPr lang="en-US" sz="2000" dirty="0">
                <a:solidFill>
                  <a:schemeClr val="tx1"/>
                </a:solidFill>
                <a:latin typeface="Times New Roman" pitchFamily="18" charset="0"/>
                <a:cs typeface="Times New Roman" pitchFamily="18" charset="0"/>
              </a:rPr>
              <a:t>. That is to say, you can update items within a logical partition by using a transaction with snapshot isolation. And, when there is addition of new items to a container, then new logical partitions are transparently created by the system</a:t>
            </a:r>
          </a:p>
          <a:p>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9260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531" y="1284157"/>
            <a:ext cx="4926768" cy="312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24721" y="710040"/>
            <a:ext cx="11552420" cy="707886"/>
          </a:xfrm>
          <a:prstGeom prst="rect">
            <a:avLst/>
          </a:prstGeom>
        </p:spPr>
        <p:txBody>
          <a:bodyPr wrap="square">
            <a:spAutoFit/>
          </a:bodyPr>
          <a:lstStyle/>
          <a:p>
            <a:r>
              <a:rPr lang="en-US" sz="2000" dirty="0" smtClean="0">
                <a:solidFill>
                  <a:schemeClr val="tx1"/>
                </a:solidFill>
                <a:latin typeface="Times New Roman" pitchFamily="18" charset="0"/>
                <a:cs typeface="Times New Roman" pitchFamily="18" charset="0"/>
              </a:rPr>
              <a:t>.There </a:t>
            </a:r>
            <a:r>
              <a:rPr lang="en-US" sz="2000" dirty="0">
                <a:solidFill>
                  <a:schemeClr val="tx1"/>
                </a:solidFill>
                <a:latin typeface="Times New Roman" pitchFamily="18" charset="0"/>
                <a:cs typeface="Times New Roman" pitchFamily="18" charset="0"/>
              </a:rPr>
              <a:t>is no limit to the number of logical partitions in your container as </a:t>
            </a:r>
            <a:r>
              <a:rPr lang="en-US" sz="2000" b="1" dirty="0">
                <a:solidFill>
                  <a:schemeClr val="tx1"/>
                </a:solidFill>
                <a:latin typeface="Times New Roman" pitchFamily="18" charset="0"/>
                <a:cs typeface="Times New Roman" pitchFamily="18" charset="0"/>
              </a:rPr>
              <a:t>each logical partition can store up to 20GB of data. </a:t>
            </a:r>
          </a:p>
        </p:txBody>
      </p:sp>
      <p:sp>
        <p:nvSpPr>
          <p:cNvPr id="4" name="Rectangle 3"/>
          <p:cNvSpPr/>
          <p:nvPr/>
        </p:nvSpPr>
        <p:spPr>
          <a:xfrm>
            <a:off x="279815" y="4468079"/>
            <a:ext cx="11697325" cy="1938992"/>
          </a:xfrm>
          <a:prstGeom prst="rect">
            <a:avLst/>
          </a:prstGeom>
        </p:spPr>
        <p:txBody>
          <a:bodyPr wrap="square">
            <a:spAutoFit/>
          </a:bodyPr>
          <a:lstStyle/>
          <a:p>
            <a:r>
              <a:rPr lang="en-US" sz="2000" b="1" dirty="0">
                <a:solidFill>
                  <a:srgbClr val="FF0000"/>
                </a:solidFill>
                <a:latin typeface="Times New Roman" pitchFamily="18" charset="0"/>
                <a:cs typeface="Times New Roman" pitchFamily="18" charset="0"/>
              </a:rPr>
              <a:t>2)  Physical partitions</a:t>
            </a:r>
            <a:endParaRPr lang="en-US" sz="2000" dirty="0">
              <a:solidFill>
                <a:srgbClr val="FF0000"/>
              </a:solidFill>
              <a:latin typeface="Times New Roman" pitchFamily="18" charset="0"/>
              <a:cs typeface="Times New Roman" pitchFamily="18" charset="0"/>
            </a:endParaRPr>
          </a:p>
          <a:p>
            <a:r>
              <a:rPr lang="en-US" sz="2000" dirty="0">
                <a:solidFill>
                  <a:srgbClr val="333333"/>
                </a:solidFill>
                <a:latin typeface="Times New Roman" pitchFamily="18" charset="0"/>
                <a:cs typeface="Times New Roman" pitchFamily="18" charset="0"/>
              </a:rPr>
              <a:t>	An Azure Cosmos container is scaled by distributing data and throughput across physical partitions. In this, internally there are one or more logical partitions that map to a single physical partition. </a:t>
            </a:r>
            <a:endParaRPr lang="en-US" sz="2000" dirty="0" smtClean="0">
              <a:solidFill>
                <a:srgbClr val="333333"/>
              </a:solidFill>
              <a:latin typeface="Times New Roman" pitchFamily="18" charset="0"/>
              <a:cs typeface="Times New Roman" pitchFamily="18" charset="0"/>
            </a:endParaRPr>
          </a:p>
          <a:p>
            <a:endParaRPr lang="en-US" sz="2000" dirty="0">
              <a:solidFill>
                <a:srgbClr val="333333"/>
              </a:solidFill>
              <a:latin typeface="Times New Roman" pitchFamily="18" charset="0"/>
              <a:cs typeface="Times New Roman" pitchFamily="18" charset="0"/>
            </a:endParaRPr>
          </a:p>
          <a:p>
            <a:r>
              <a:rPr lang="en-US" sz="2000" dirty="0">
                <a:solidFill>
                  <a:srgbClr val="333333"/>
                </a:solidFill>
                <a:latin typeface="Times New Roman" pitchFamily="18" charset="0"/>
                <a:cs typeface="Times New Roman" pitchFamily="18" charset="0"/>
              </a:rPr>
              <a:t>However, most small Cosmos </a:t>
            </a:r>
            <a:r>
              <a:rPr lang="en-US" sz="2000" b="1" dirty="0">
                <a:solidFill>
                  <a:srgbClr val="333333"/>
                </a:solidFill>
                <a:latin typeface="Times New Roman" pitchFamily="18" charset="0"/>
                <a:cs typeface="Times New Roman" pitchFamily="18" charset="0"/>
              </a:rPr>
              <a:t>containers have many logical partitions but only require a single physical partition.</a:t>
            </a:r>
            <a:r>
              <a:rPr lang="en-US" sz="2000" dirty="0">
                <a:solidFill>
                  <a:srgbClr val="333333"/>
                </a:solidFill>
                <a:latin typeface="Times New Roman" pitchFamily="18" charset="0"/>
                <a:cs typeface="Times New Roman" pitchFamily="18" charset="0"/>
              </a:rPr>
              <a:t> Physical partitions are an internal implementation of the system. </a:t>
            </a:r>
          </a:p>
        </p:txBody>
      </p:sp>
    </p:spTree>
    <p:extLst>
      <p:ext uri="{BB962C8B-B14F-4D97-AF65-F5344CB8AC3E}">
        <p14:creationId xmlns:p14="http://schemas.microsoft.com/office/powerpoint/2010/main" val="632797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sp>
        <p:nvSpPr>
          <p:cNvPr id="3" name="Rectangle 2"/>
          <p:cNvSpPr/>
          <p:nvPr/>
        </p:nvSpPr>
        <p:spPr>
          <a:xfrm>
            <a:off x="-1" y="298048"/>
            <a:ext cx="11962151" cy="3785652"/>
          </a:xfrm>
          <a:prstGeom prst="rect">
            <a:avLst/>
          </a:prstGeom>
        </p:spPr>
        <p:txBody>
          <a:bodyPr wrap="square">
            <a:spAutoFit/>
          </a:bodyPr>
          <a:lstStyle/>
          <a:p>
            <a:endParaRPr lang="en-US" sz="2000" dirty="0">
              <a:solidFill>
                <a:srgbClr val="333333"/>
              </a:solidFill>
              <a:latin typeface="Times New Roman" pitchFamily="18" charset="0"/>
              <a:cs typeface="Times New Roman" pitchFamily="18" charset="0"/>
            </a:endParaRPr>
          </a:p>
          <a:p>
            <a:r>
              <a:rPr lang="en-US" sz="2000" dirty="0">
                <a:solidFill>
                  <a:srgbClr val="333333"/>
                </a:solidFill>
                <a:latin typeface="Times New Roman" pitchFamily="18" charset="0"/>
                <a:cs typeface="Times New Roman" pitchFamily="18" charset="0"/>
              </a:rPr>
              <a:t>Further, the number of physical partitions in your Cosmos container depends on the following</a:t>
            </a:r>
            <a:r>
              <a:rPr lang="en-US" sz="2000" dirty="0" smtClean="0">
                <a:solidFill>
                  <a:srgbClr val="333333"/>
                </a:solidFill>
                <a:latin typeface="Times New Roman" pitchFamily="18" charset="0"/>
                <a:cs typeface="Times New Roman" pitchFamily="18" charset="0"/>
              </a:rPr>
              <a:t>:</a:t>
            </a:r>
          </a:p>
          <a:p>
            <a:endParaRPr lang="en-US" sz="2000" dirty="0">
              <a:solidFill>
                <a:srgbClr val="333333"/>
              </a:solidFill>
              <a:latin typeface="Times New Roman" pitchFamily="18" charset="0"/>
              <a:cs typeface="Times New Roman" pitchFamily="18" charset="0"/>
            </a:endParaRPr>
          </a:p>
          <a:p>
            <a:pPr marL="539750" indent="-179388">
              <a:buFont typeface="Arial"/>
              <a:buChar char="•"/>
            </a:pPr>
            <a:r>
              <a:rPr lang="en-US" sz="2000" dirty="0">
                <a:solidFill>
                  <a:srgbClr val="333333"/>
                </a:solidFill>
                <a:latin typeface="Times New Roman" pitchFamily="18" charset="0"/>
                <a:cs typeface="Times New Roman" pitchFamily="18" charset="0"/>
              </a:rPr>
              <a:t>Firstly, the amount of provisioned throughput in which each individual physical partition can provide a throughput of up to 10,000 request units per second.</a:t>
            </a:r>
          </a:p>
          <a:p>
            <a:pPr marL="539750" indent="-179388">
              <a:buFont typeface="Arial"/>
              <a:buChar char="•"/>
            </a:pPr>
            <a:r>
              <a:rPr lang="en-US" sz="2000" dirty="0">
                <a:solidFill>
                  <a:srgbClr val="333333"/>
                </a:solidFill>
                <a:latin typeface="Times New Roman" pitchFamily="18" charset="0"/>
                <a:cs typeface="Times New Roman" pitchFamily="18" charset="0"/>
              </a:rPr>
              <a:t>Secondly, total data storage in which each individual physical partition can store up to 50GB</a:t>
            </a:r>
            <a:r>
              <a:rPr lang="en-US" sz="2000" dirty="0" smtClean="0">
                <a:solidFill>
                  <a:srgbClr val="333333"/>
                </a:solidFill>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However, there is </a:t>
            </a:r>
            <a:r>
              <a:rPr lang="en-US" sz="2000" b="1" dirty="0" smtClean="0">
                <a:latin typeface="Times New Roman" pitchFamily="18" charset="0"/>
                <a:cs typeface="Times New Roman" pitchFamily="18" charset="0"/>
              </a:rPr>
              <a:t>no limit to the total number of physical partitions</a:t>
            </a:r>
            <a:r>
              <a:rPr lang="en-US" sz="2000" dirty="0" smtClean="0">
                <a:latin typeface="Times New Roman" pitchFamily="18" charset="0"/>
                <a:cs typeface="Times New Roman" pitchFamily="18" charset="0"/>
              </a:rPr>
              <a:t> in your container. As provisioned throughput or data size grows, </a:t>
            </a:r>
            <a:r>
              <a:rPr lang="en-US" sz="2000" b="1" dirty="0" smtClean="0">
                <a:latin typeface="Times New Roman" pitchFamily="18" charset="0"/>
                <a:cs typeface="Times New Roman" pitchFamily="18" charset="0"/>
              </a:rPr>
              <a:t>Azure Cosmos DB automatically creates new physical partitions by splitting existing ones</a:t>
            </a:r>
            <a:r>
              <a:rPr lang="en-US" sz="2000" dirty="0" smtClean="0">
                <a:latin typeface="Times New Roman" pitchFamily="18" charset="0"/>
                <a:cs typeface="Times New Roman" pitchFamily="18" charset="0"/>
              </a:rPr>
              <a:t>. And, physical partition splits do not impact your application’s availability.</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Next, after splitting the physical partition, all data within a single logical partition will still be stored on the same physical partition. </a:t>
            </a:r>
            <a:endParaRPr lang="en-US" sz="2000" dirty="0">
              <a:solidFill>
                <a:srgbClr val="333333"/>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844" y="3762531"/>
            <a:ext cx="4830732" cy="309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0032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sp>
        <p:nvSpPr>
          <p:cNvPr id="4" name="Rectangle 3"/>
          <p:cNvSpPr/>
          <p:nvPr/>
        </p:nvSpPr>
        <p:spPr>
          <a:xfrm>
            <a:off x="154744" y="584934"/>
            <a:ext cx="11912338" cy="5478423"/>
          </a:xfrm>
          <a:prstGeom prst="rect">
            <a:avLst/>
          </a:prstGeom>
        </p:spPr>
        <p:txBody>
          <a:bodyPr wrap="square">
            <a:spAutoFit/>
          </a:bodyPr>
          <a:lstStyle/>
          <a:p>
            <a:r>
              <a:rPr lang="en-US" sz="2800" b="1" dirty="0" smtClean="0">
                <a:solidFill>
                  <a:srgbClr val="FF0000"/>
                </a:solidFill>
                <a:latin typeface="Times New Roman" pitchFamily="18" charset="0"/>
                <a:cs typeface="Times New Roman" pitchFamily="18" charset="0"/>
              </a:rPr>
              <a:t>Azure </a:t>
            </a:r>
            <a:r>
              <a:rPr lang="en-US" sz="2800" b="1" dirty="0" err="1">
                <a:solidFill>
                  <a:srgbClr val="FF0000"/>
                </a:solidFill>
                <a:latin typeface="Times New Roman" pitchFamily="18" charset="0"/>
                <a:cs typeface="Times New Roman" pitchFamily="18" charset="0"/>
              </a:rPr>
              <a:t>cosmo</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db</a:t>
            </a:r>
            <a:r>
              <a:rPr lang="en-US" sz="2800" b="1" dirty="0">
                <a:solidFill>
                  <a:srgbClr val="FF0000"/>
                </a:solidFill>
                <a:latin typeface="Times New Roman" pitchFamily="18" charset="0"/>
                <a:cs typeface="Times New Roman" pitchFamily="18" charset="0"/>
              </a:rPr>
              <a:t> partition key </a:t>
            </a:r>
            <a:r>
              <a:rPr lang="en-US" sz="2800" b="1" dirty="0" smtClean="0">
                <a:solidFill>
                  <a:srgbClr val="FF0000"/>
                </a:solidFill>
                <a:latin typeface="Times New Roman" pitchFamily="18" charset="0"/>
                <a:cs typeface="Times New Roman" pitchFamily="18" charset="0"/>
              </a:rPr>
              <a:t>strategy</a:t>
            </a:r>
          </a:p>
          <a:p>
            <a:endParaRPr lang="en-US" sz="2500" b="1" dirty="0" smtClean="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important to carefully choose the partition key to ensure efficient data distribution, scalability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performance. Cosmos DB uses partition keys to distribute data across physical partitions, which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helps </a:t>
            </a:r>
            <a:r>
              <a:rPr lang="en-US" sz="2000" dirty="0">
                <a:latin typeface="Times New Roman" pitchFamily="18" charset="0"/>
                <a:cs typeface="Times New Roman" pitchFamily="18" charset="0"/>
              </a:rPr>
              <a:t>it handle large amounts of data and high throughput workloads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Here are key principles and strategies for selecting a partition key in Azure Cosmos DB</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1. Choose </a:t>
            </a:r>
            <a:r>
              <a:rPr lang="en-US" sz="2000" b="1" dirty="0">
                <a:latin typeface="Times New Roman" pitchFamily="18" charset="0"/>
                <a:cs typeface="Times New Roman" pitchFamily="18" charset="0"/>
              </a:rPr>
              <a:t>a High Cardinality Partition </a:t>
            </a:r>
            <a:r>
              <a:rPr lang="en-US" sz="2000" b="1" dirty="0" smtClean="0">
                <a:latin typeface="Times New Roman" pitchFamily="18" charset="0"/>
                <a:cs typeface="Times New Roman" pitchFamily="18" charset="0"/>
              </a:rPr>
              <a:t>Key</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High Cardinality</a:t>
            </a:r>
            <a:r>
              <a:rPr lang="en-US" sz="2000" dirty="0">
                <a:latin typeface="Times New Roman" pitchFamily="18" charset="0"/>
                <a:cs typeface="Times New Roman" pitchFamily="18" charset="0"/>
              </a:rPr>
              <a:t> means that the partition key should have a large number of unique values. This helps distribute the data evenly across physical partitions and avoids hotspots (where one partition is over-loaded with data</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Example</a:t>
            </a:r>
            <a:r>
              <a:rPr lang="en-US" sz="2000" dirty="0">
                <a:latin typeface="Times New Roman" pitchFamily="18" charset="0"/>
                <a:cs typeface="Times New Roman" pitchFamily="18" charset="0"/>
              </a:rPr>
              <a:t>: If you're building an e-commerce app, using </a:t>
            </a:r>
            <a:r>
              <a:rPr lang="en-US" sz="2000" dirty="0" err="1">
                <a:latin typeface="Times New Roman" pitchFamily="18" charset="0"/>
                <a:cs typeface="Times New Roman" pitchFamily="18" charset="0"/>
              </a:rPr>
              <a:t>CustomerId</a:t>
            </a:r>
            <a:r>
              <a:rPr lang="en-US" sz="2000" dirty="0">
                <a:latin typeface="Times New Roman" pitchFamily="18" charset="0"/>
                <a:cs typeface="Times New Roman" pitchFamily="18" charset="0"/>
              </a:rPr>
              <a:t> as the partition key can help, as each customer would likely have many orders, leading to a large number of partitions based on </a:t>
            </a:r>
            <a:r>
              <a:rPr lang="en-US" sz="2000" dirty="0" err="1">
                <a:latin typeface="Times New Roman" pitchFamily="18" charset="0"/>
                <a:cs typeface="Times New Roman" pitchFamily="18" charset="0"/>
              </a:rPr>
              <a:t>CustomerId</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IN"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66661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sp>
        <p:nvSpPr>
          <p:cNvPr id="5" name="Rectangle 4"/>
          <p:cNvSpPr/>
          <p:nvPr/>
        </p:nvSpPr>
        <p:spPr>
          <a:xfrm>
            <a:off x="219327" y="719053"/>
            <a:ext cx="11712843" cy="4708981"/>
          </a:xfrm>
          <a:prstGeom prst="rect">
            <a:avLst/>
          </a:prstGeom>
        </p:spPr>
        <p:txBody>
          <a:bodyPr wrap="square">
            <a:spAutoFit/>
          </a:bodyPr>
          <a:lstStyle/>
          <a:p>
            <a:r>
              <a:rPr lang="en-US" sz="2000" b="1" dirty="0">
                <a:latin typeface="Times New Roman" pitchFamily="18" charset="0"/>
                <a:cs typeface="Times New Roman" pitchFamily="18" charset="0"/>
              </a:rPr>
              <a:t>2. Ensure Even Data Distribution</a:t>
            </a:r>
          </a:p>
          <a:p>
            <a:r>
              <a:rPr lang="en-US" sz="2000" dirty="0" smtClean="0">
                <a:latin typeface="Times New Roman" pitchFamily="18" charset="0"/>
                <a:cs typeface="Times New Roman" pitchFamily="18" charset="0"/>
              </a:rPr>
              <a:t>	Your </a:t>
            </a:r>
            <a:r>
              <a:rPr lang="en-US" sz="2000" dirty="0">
                <a:latin typeface="Times New Roman" pitchFamily="18" charset="0"/>
                <a:cs typeface="Times New Roman" pitchFamily="18" charset="0"/>
              </a:rPr>
              <a:t>partition key should distribute data evenly across all partitions to avoid bottlenecks. If too much data is concentrated in a single partition, it can cause hot partitions, which can negatively affect throughput and </a:t>
            </a:r>
            <a:r>
              <a:rPr lang="en-US" sz="2000" dirty="0" smtClean="0">
                <a:latin typeface="Times New Roman" pitchFamily="18" charset="0"/>
                <a:cs typeface="Times New Roman" pitchFamily="18" charset="0"/>
              </a:rPr>
              <a:t>performance.</a:t>
            </a:r>
          </a:p>
          <a:p>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(Even Distribution):In a system that stores user activity logs, using </a:t>
            </a:r>
            <a:r>
              <a:rPr lang="en-US" sz="2000" dirty="0" err="1">
                <a:latin typeface="Times New Roman" pitchFamily="18" charset="0"/>
                <a:cs typeface="Times New Roman" pitchFamily="18" charset="0"/>
              </a:rPr>
              <a:t>UserId</a:t>
            </a:r>
            <a:r>
              <a:rPr lang="en-US" sz="2000" dirty="0">
                <a:latin typeface="Times New Roman" pitchFamily="18" charset="0"/>
                <a:cs typeface="Times New Roman" pitchFamily="18" charset="0"/>
              </a:rPr>
              <a:t> as the partition key ensures that logs from different users are evenly distributed across physical partitions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3. Consider Read and Write Patterns</a:t>
            </a:r>
          </a:p>
          <a:p>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partition key should also align with your typical </a:t>
            </a:r>
            <a:r>
              <a:rPr lang="en-US" sz="2000" b="1" dirty="0">
                <a:latin typeface="Times New Roman" pitchFamily="18" charset="0"/>
                <a:cs typeface="Times New Roman" pitchFamily="18" charset="0"/>
              </a:rPr>
              <a:t>query patterns</a:t>
            </a:r>
            <a:r>
              <a:rPr lang="en-US" sz="2000" dirty="0">
                <a:latin typeface="Times New Roman" pitchFamily="18" charset="0"/>
                <a:cs typeface="Times New Roman" pitchFamily="18" charset="0"/>
              </a:rPr>
              <a:t>. If you frequently query by a specific field, it's beneficial to use that field as the partition key to minimize cross-partition queries (which are more expensive in terms of RU consumption).</a:t>
            </a:r>
          </a:p>
          <a:p>
            <a:r>
              <a:rPr lang="en-US" sz="2000" b="1" dirty="0" smtClean="0">
                <a:latin typeface="Times New Roman" pitchFamily="18" charset="0"/>
                <a:cs typeface="Times New Roman" pitchFamily="18" charset="0"/>
              </a:rPr>
              <a:t>Example </a:t>
            </a:r>
            <a:r>
              <a:rPr lang="en-US" sz="2000" b="1" dirty="0">
                <a:latin typeface="Times New Roman" pitchFamily="18" charset="0"/>
                <a:cs typeface="Times New Roman" pitchFamily="18" charset="0"/>
              </a:rPr>
              <a:t>(Query Optimization)</a:t>
            </a:r>
            <a:r>
              <a:rPr lang="en-US" sz="2000" dirty="0">
                <a:latin typeface="Times New Roman" pitchFamily="18" charset="0"/>
                <a:cs typeface="Times New Roman" pitchFamily="18" charset="0"/>
              </a:rPr>
              <a:t>:</a:t>
            </a:r>
          </a:p>
          <a:p>
            <a:pPr>
              <a:buFont typeface="Arial"/>
              <a:buChar char="•"/>
            </a:pPr>
            <a:r>
              <a:rPr lang="en-US" sz="2000" dirty="0">
                <a:latin typeface="Times New Roman" pitchFamily="18" charset="0"/>
                <a:cs typeface="Times New Roman" pitchFamily="18" charset="0"/>
              </a:rPr>
              <a:t>If your application often queries data by </a:t>
            </a:r>
            <a:r>
              <a:rPr lang="en-US" sz="2000" dirty="0" err="1">
                <a:latin typeface="Times New Roman" pitchFamily="18" charset="0"/>
                <a:cs typeface="Times New Roman" pitchFamily="18" charset="0"/>
              </a:rPr>
              <a:t>CustomerId</a:t>
            </a:r>
            <a:r>
              <a:rPr lang="en-US" sz="2000" dirty="0">
                <a:latin typeface="Times New Roman" pitchFamily="18" charset="0"/>
                <a:cs typeface="Times New Roman" pitchFamily="18" charset="0"/>
              </a:rPr>
              <a:t>, using </a:t>
            </a:r>
            <a:r>
              <a:rPr lang="en-US" sz="2000" dirty="0" err="1">
                <a:latin typeface="Times New Roman" pitchFamily="18" charset="0"/>
                <a:cs typeface="Times New Roman" pitchFamily="18" charset="0"/>
              </a:rPr>
              <a:t>CustomerId</a:t>
            </a:r>
            <a:r>
              <a:rPr lang="en-US" sz="2000" dirty="0">
                <a:latin typeface="Times New Roman" pitchFamily="18" charset="0"/>
                <a:cs typeface="Times New Roman" pitchFamily="18" charset="0"/>
              </a:rPr>
              <a:t> as the partition key ensures that these queries are </a:t>
            </a:r>
            <a:r>
              <a:rPr lang="en-US" sz="2000" b="1" dirty="0">
                <a:latin typeface="Times New Roman" pitchFamily="18" charset="0"/>
                <a:cs typeface="Times New Roman" pitchFamily="18" charset="0"/>
              </a:rPr>
              <a:t>efficient</a:t>
            </a:r>
            <a:r>
              <a:rPr lang="en-US" sz="2000" dirty="0">
                <a:latin typeface="Times New Roman" pitchFamily="18" charset="0"/>
                <a:cs typeface="Times New Roman" pitchFamily="18" charset="0"/>
              </a:rPr>
              <a:t> because they’ll only target a single partition.</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18466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3" name="Rectangle 2"/>
          <p:cNvSpPr/>
          <p:nvPr/>
        </p:nvSpPr>
        <p:spPr>
          <a:xfrm>
            <a:off x="2434253" y="-107576"/>
            <a:ext cx="66159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Understanding Database as a service</a:t>
            </a:r>
          </a:p>
        </p:txBody>
      </p:sp>
      <p:sp>
        <p:nvSpPr>
          <p:cNvPr id="4" name="Rectangle 3"/>
          <p:cNvSpPr/>
          <p:nvPr/>
        </p:nvSpPr>
        <p:spPr>
          <a:xfrm>
            <a:off x="251012" y="700788"/>
            <a:ext cx="11725835" cy="4401205"/>
          </a:xfrm>
          <a:prstGeom prst="rect">
            <a:avLst/>
          </a:prstGeom>
        </p:spPr>
        <p:txBody>
          <a:bodyPr wrap="square">
            <a:spAutoFit/>
          </a:bodyPr>
          <a:lstStyle/>
          <a:p>
            <a:pPr algn="just"/>
            <a:r>
              <a:rPr lang="en-US" sz="2000" b="1" dirty="0">
                <a:solidFill>
                  <a:srgbClr val="1450A8"/>
                </a:solidFill>
                <a:latin typeface="Times New Roman" panose="02020603050405020304" pitchFamily="18" charset="0"/>
                <a:cs typeface="Times New Roman" panose="02020603050405020304" pitchFamily="18" charset="0"/>
              </a:rPr>
              <a:t>What is Database-as-a-Service</a:t>
            </a:r>
            <a:r>
              <a:rPr lang="en-US" sz="2000" b="1" dirty="0" smtClean="0">
                <a:solidFill>
                  <a:srgbClr val="1450A8"/>
                </a:solidFill>
                <a:latin typeface="Times New Roman" panose="02020603050405020304" pitchFamily="18" charset="0"/>
                <a:cs typeface="Times New Roman" panose="02020603050405020304" pitchFamily="18" charset="0"/>
              </a:rPr>
              <a:t>?</a:t>
            </a:r>
          </a:p>
          <a:p>
            <a:pPr algn="just"/>
            <a:endParaRPr lang="en-US" sz="2000" b="1" dirty="0">
              <a:solidFill>
                <a:srgbClr val="1450A8"/>
              </a:solidFill>
              <a:latin typeface="Times New Roman" panose="02020603050405020304" pitchFamily="18" charset="0"/>
              <a:cs typeface="Times New Roman" panose="02020603050405020304" pitchFamily="18" charset="0"/>
            </a:endParaRPr>
          </a:p>
          <a:p>
            <a:pPr algn="just"/>
            <a:r>
              <a:rPr lang="en-US" sz="2000" dirty="0" smtClean="0">
                <a:solidFill>
                  <a:srgbClr val="334960"/>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DBaaS</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Database</a:t>
            </a:r>
            <a:r>
              <a:rPr lang="en-US" sz="2000" b="1" dirty="0">
                <a:solidFill>
                  <a:schemeClr val="tx1"/>
                </a:solidFill>
                <a:latin typeface="Times New Roman" panose="02020603050405020304" pitchFamily="18" charset="0"/>
                <a:cs typeface="Times New Roman" panose="02020603050405020304" pitchFamily="18" charset="0"/>
              </a:rPr>
              <a:t> as a service</a:t>
            </a:r>
            <a:r>
              <a:rPr lang="en-US" sz="2000" dirty="0">
                <a:solidFill>
                  <a:schemeClr val="tx1"/>
                </a:solidFill>
                <a:latin typeface="Times New Roman" panose="02020603050405020304" pitchFamily="18" charset="0"/>
                <a:cs typeface="Times New Roman" panose="02020603050405020304" pitchFamily="18" charset="0"/>
              </a:rPr>
              <a:t>) is a cloud computing managed service offering model that enables users to set up, operate, manage and scale with some form of access to a Database without the need for setting it up on physical hardware, installing software, or configuring it for performance, Database management by themselves</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	It </a:t>
            </a:r>
            <a:r>
              <a:rPr lang="en-US" sz="2000" dirty="0">
                <a:solidFill>
                  <a:schemeClr val="tx1"/>
                </a:solidFill>
                <a:latin typeface="Times New Roman" panose="02020603050405020304" pitchFamily="18" charset="0"/>
                <a:cs typeface="Times New Roman" panose="02020603050405020304" pitchFamily="18" charset="0"/>
              </a:rPr>
              <a:t>has come up as a wonderful approach that extends the capabilities of the Private Cloud by Increasing Quality of Service, Faster Deployment, Providing Resource Elasticity, Rapid Provisioning. Moreover, </a:t>
            </a:r>
            <a:r>
              <a:rPr lang="en-US" sz="2000" dirty="0" err="1">
                <a:solidFill>
                  <a:schemeClr val="tx1"/>
                </a:solidFill>
                <a:latin typeface="Times New Roman" panose="02020603050405020304" pitchFamily="18" charset="0"/>
                <a:cs typeface="Times New Roman" panose="02020603050405020304" pitchFamily="18" charset="0"/>
              </a:rPr>
              <a:t>DBaaS</a:t>
            </a:r>
            <a:r>
              <a:rPr lang="en-US" sz="2000" dirty="0">
                <a:solidFill>
                  <a:schemeClr val="tx1"/>
                </a:solidFill>
                <a:latin typeface="Times New Roman" panose="02020603050405020304" pitchFamily="18" charset="0"/>
                <a:cs typeface="Times New Roman" panose="02020603050405020304" pitchFamily="18" charset="0"/>
              </a:rPr>
              <a:t> in Enterprise Manager is implemented by four options, which are: Virtual Machine based, Shared Cluster, Shared installation, Shared Database.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Databases </a:t>
            </a:r>
            <a:r>
              <a:rPr lang="en-US" sz="2000" dirty="0">
                <a:latin typeface="Times New Roman" panose="02020603050405020304" pitchFamily="18" charset="0"/>
                <a:cs typeface="Times New Roman" panose="02020603050405020304" pitchFamily="18" charset="0"/>
              </a:rPr>
              <a:t>are generally available in two forms, namely: SQL and </a:t>
            </a:r>
            <a:r>
              <a:rPr lang="en-US" sz="2000" dirty="0" err="1">
                <a:latin typeface="Times New Roman" panose="02020603050405020304" pitchFamily="18" charset="0"/>
                <a:cs typeface="Times New Roman" panose="02020603050405020304" pitchFamily="18" charset="0"/>
              </a:rPr>
              <a:t>NoSQL</a:t>
            </a:r>
            <a:r>
              <a:rPr lang="en-US" sz="2000" dirty="0">
                <a:latin typeface="Times New Roman" panose="02020603050405020304" pitchFamily="18" charset="0"/>
                <a:cs typeface="Times New Roman" panose="02020603050405020304" pitchFamily="18" charset="0"/>
              </a:rPr>
              <a:t>. SQL (i.e., Search Query Language) is a programming language used to build many Databases</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NoSQL</a:t>
            </a:r>
            <a:r>
              <a:rPr lang="en-US" sz="2000" dirty="0">
                <a:latin typeface="Times New Roman" panose="02020603050405020304" pitchFamily="18" charset="0"/>
                <a:cs typeface="Times New Roman" panose="02020603050405020304" pitchFamily="18" charset="0"/>
              </a:rPr>
              <a:t> Database like </a:t>
            </a:r>
            <a:r>
              <a:rPr lang="en-US" sz="2000" b="1" dirty="0">
                <a:latin typeface="Times New Roman" panose="02020603050405020304" pitchFamily="18" charset="0"/>
                <a:cs typeface="Times New Roman" panose="02020603050405020304" pitchFamily="18" charset="0"/>
                <a:hlinkClick r:id="rId3"/>
              </a:rPr>
              <a:t>MongoDB</a:t>
            </a:r>
            <a:r>
              <a:rPr lang="en-US" sz="2000" dirty="0">
                <a:latin typeface="Times New Roman" panose="02020603050405020304" pitchFamily="18" charset="0"/>
                <a:cs typeface="Times New Roman" panose="02020603050405020304" pitchFamily="18" charset="0"/>
              </a:rPr>
              <a:t> is more flexible and can make changes instantaneously, making it feasible for the queries and information responses to be situational.</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075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sp>
        <p:nvSpPr>
          <p:cNvPr id="5" name="Rectangle 4"/>
          <p:cNvSpPr/>
          <p:nvPr/>
        </p:nvSpPr>
        <p:spPr>
          <a:xfrm>
            <a:off x="219327" y="719053"/>
            <a:ext cx="11712843" cy="5324535"/>
          </a:xfrm>
          <a:prstGeom prst="rect">
            <a:avLst/>
          </a:prstGeom>
        </p:spPr>
        <p:txBody>
          <a:bodyPr wrap="square">
            <a:spAutoFit/>
          </a:bodyPr>
          <a:lstStyle/>
          <a:p>
            <a:r>
              <a:rPr lang="en-US" sz="2000" b="1" dirty="0">
                <a:latin typeface="Times New Roman" pitchFamily="18" charset="0"/>
                <a:cs typeface="Times New Roman" pitchFamily="18" charset="0"/>
              </a:rPr>
              <a:t>4. Plan for Growth and Scalability</a:t>
            </a:r>
          </a:p>
          <a:p>
            <a:r>
              <a:rPr lang="en-US" sz="2000" dirty="0" smtClean="0">
                <a:latin typeface="Times New Roman" pitchFamily="18" charset="0"/>
                <a:cs typeface="Times New Roman" pitchFamily="18" charset="0"/>
              </a:rPr>
              <a:t>	Cosmos </a:t>
            </a:r>
            <a:r>
              <a:rPr lang="en-US" sz="2000" dirty="0">
                <a:latin typeface="Times New Roman" pitchFamily="18" charset="0"/>
                <a:cs typeface="Times New Roman" pitchFamily="18" charset="0"/>
              </a:rPr>
              <a:t>DB automatically distributes data across physical partitions, but as the data grows, it may need to split partitions. It's important to choose a partition key that will scale as the system grows and not hit storage or throughput limits.</a:t>
            </a:r>
          </a:p>
          <a:p>
            <a:r>
              <a:rPr lang="en-US" sz="2000" b="1" dirty="0" smtClean="0">
                <a:latin typeface="Times New Roman" pitchFamily="18" charset="0"/>
                <a:cs typeface="Times New Roman" pitchFamily="18" charset="0"/>
              </a:rPr>
              <a:t>Example </a:t>
            </a:r>
            <a:r>
              <a:rPr lang="en-US" sz="2000" b="1" dirty="0">
                <a:latin typeface="Times New Roman" pitchFamily="18" charset="0"/>
                <a:cs typeface="Times New Roman" pitchFamily="18" charset="0"/>
              </a:rPr>
              <a:t>(Scalability)</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Using </a:t>
            </a:r>
            <a:r>
              <a:rPr lang="en-US" sz="2000" dirty="0" err="1">
                <a:latin typeface="Times New Roman" pitchFamily="18" charset="0"/>
                <a:cs typeface="Times New Roman" pitchFamily="18" charset="0"/>
              </a:rPr>
              <a:t>OrderId</a:t>
            </a:r>
            <a:r>
              <a:rPr lang="en-US" sz="2000" dirty="0">
                <a:latin typeface="Times New Roman" pitchFamily="18" charset="0"/>
                <a:cs typeface="Times New Roman" pitchFamily="18" charset="0"/>
              </a:rPr>
              <a:t> or a timestamp as part of a partition key could help scale a large dataset of order records, ensuring that as your application grows, Cosmos DB can handle an increasing number of logical partitions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5. Avoid "Hot Partition" </a:t>
            </a:r>
            <a:r>
              <a:rPr lang="en-US" sz="2000" b="1" dirty="0" smtClean="0">
                <a:latin typeface="Times New Roman" pitchFamily="18" charset="0"/>
                <a:cs typeface="Times New Roman" pitchFamily="18" charset="0"/>
              </a:rPr>
              <a:t>Scenarios</a:t>
            </a:r>
          </a:p>
          <a:p>
            <a:r>
              <a:rPr lang="en-US" sz="2000" dirty="0" smtClean="0">
                <a:latin typeface="Times New Roman" pitchFamily="18" charset="0"/>
                <a:cs typeface="Times New Roman" pitchFamily="18" charset="0"/>
              </a:rPr>
              <a:t>	A </a:t>
            </a:r>
            <a:r>
              <a:rPr lang="en-US" sz="2000" b="1" dirty="0">
                <a:latin typeface="Times New Roman" pitchFamily="18" charset="0"/>
                <a:cs typeface="Times New Roman" pitchFamily="18" charset="0"/>
              </a:rPr>
              <a:t>hot partition</a:t>
            </a:r>
            <a:r>
              <a:rPr lang="en-US" sz="2000" dirty="0">
                <a:latin typeface="Times New Roman" pitchFamily="18" charset="0"/>
                <a:cs typeface="Times New Roman" pitchFamily="18" charset="0"/>
              </a:rPr>
              <a:t> occurs when a disproportionate amount of requests (reads/writes) are sent to a single partition, overwhelming that partition while other partitions are underutilized.</a:t>
            </a:r>
          </a:p>
          <a:p>
            <a:r>
              <a:rPr lang="en-US" sz="2000" dirty="0">
                <a:latin typeface="Times New Roman" pitchFamily="18" charset="0"/>
                <a:cs typeface="Times New Roman" pitchFamily="18" charset="0"/>
              </a:rPr>
              <a:t>To avoid this, select a partition key that generates a balanced load across all partitions.</a:t>
            </a:r>
          </a:p>
          <a:p>
            <a:r>
              <a:rPr lang="en-US" sz="2000" b="1" dirty="0">
                <a:latin typeface="Times New Roman" pitchFamily="18" charset="0"/>
                <a:cs typeface="Times New Roman" pitchFamily="18" charset="0"/>
              </a:rPr>
              <a:t>Example of Hot Partition Problem</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Using a Region partition key when all traffic is concentrated in a single region, leading to one partition being overloaded while others are idle.</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80981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2062" y="0"/>
            <a:ext cx="50145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Partition </a:t>
            </a:r>
            <a:r>
              <a:rPr lang="en-IN" sz="3200" b="1" dirty="0" smtClean="0">
                <a:solidFill>
                  <a:schemeClr val="dk1"/>
                </a:solidFill>
                <a:latin typeface="Times New Roman"/>
                <a:ea typeface="Times New Roman"/>
                <a:cs typeface="Times New Roman"/>
                <a:sym typeface="Calibri"/>
              </a:rPr>
              <a:t>Strategy and Key </a:t>
            </a:r>
            <a:endParaRPr lang="en-IN" sz="3200" b="1" dirty="0">
              <a:solidFill>
                <a:schemeClr val="dk1"/>
              </a:solidFill>
              <a:latin typeface="Times New Roman"/>
              <a:ea typeface="Times New Roman"/>
              <a:cs typeface="Times New Roman"/>
              <a:sym typeface="Calibri"/>
            </a:endParaRPr>
          </a:p>
        </p:txBody>
      </p:sp>
      <p:sp>
        <p:nvSpPr>
          <p:cNvPr id="5" name="Rectangle 4"/>
          <p:cNvSpPr/>
          <p:nvPr/>
        </p:nvSpPr>
        <p:spPr>
          <a:xfrm>
            <a:off x="219326" y="599290"/>
            <a:ext cx="11712843" cy="6247864"/>
          </a:xfrm>
          <a:prstGeom prst="rect">
            <a:avLst/>
          </a:prstGeom>
        </p:spPr>
        <p:txBody>
          <a:bodyPr wrap="square">
            <a:spAutoFit/>
          </a:bodyPr>
          <a:lstStyle/>
          <a:p>
            <a:r>
              <a:rPr lang="en-US" sz="2000" b="1" dirty="0">
                <a:latin typeface="Times New Roman" pitchFamily="18" charset="0"/>
                <a:cs typeface="Times New Roman" pitchFamily="18" charset="0"/>
              </a:rPr>
              <a:t>6. Consider Write and Read Consistency</a:t>
            </a:r>
          </a:p>
          <a:p>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certain scenarios, you might need to consider </a:t>
            </a:r>
            <a:r>
              <a:rPr lang="en-US" sz="2000" b="1" dirty="0">
                <a:latin typeface="Times New Roman" pitchFamily="18" charset="0"/>
                <a:cs typeface="Times New Roman" pitchFamily="18" charset="0"/>
              </a:rPr>
              <a:t>write and read consistency</a:t>
            </a:r>
            <a:r>
              <a:rPr lang="en-US" sz="2000" dirty="0">
                <a:latin typeface="Times New Roman" pitchFamily="18" charset="0"/>
                <a:cs typeface="Times New Roman" pitchFamily="18" charset="0"/>
              </a:rPr>
              <a:t> for your application. If you need strong consistency, data that is frequently accessed together should be in the same partition.</a:t>
            </a:r>
          </a:p>
          <a:p>
            <a:r>
              <a:rPr lang="en-US" sz="2000" b="1" dirty="0">
                <a:latin typeface="Times New Roman" pitchFamily="18" charset="0"/>
                <a:cs typeface="Times New Roman" pitchFamily="18" charset="0"/>
              </a:rPr>
              <a:t>Example (Consistency Consideration)</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If an application needs to frequently update and read an order's status, using a partition key like </a:t>
            </a:r>
            <a:r>
              <a:rPr lang="en-US" sz="2000" dirty="0" err="1">
                <a:latin typeface="Times New Roman" pitchFamily="18" charset="0"/>
                <a:cs typeface="Times New Roman" pitchFamily="18" charset="0"/>
              </a:rPr>
              <a:t>OrderId</a:t>
            </a:r>
            <a:r>
              <a:rPr lang="en-US" sz="2000" dirty="0">
                <a:latin typeface="Times New Roman" pitchFamily="18" charset="0"/>
                <a:cs typeface="Times New Roman" pitchFamily="18" charset="0"/>
              </a:rPr>
              <a:t> could ensure that related data resides within the same partition, improving consistency and reducing latency</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7. Avoid </a:t>
            </a:r>
            <a:r>
              <a:rPr lang="en-US" sz="2000" b="1" dirty="0">
                <a:latin typeface="Times New Roman" pitchFamily="18" charset="0"/>
                <a:cs typeface="Times New Roman" pitchFamily="18" charset="0"/>
              </a:rPr>
              <a:t>Overly Granular Partition Keys</a:t>
            </a:r>
          </a:p>
          <a:p>
            <a:r>
              <a:rPr lang="en-US" sz="2000" dirty="0" smtClean="0">
                <a:latin typeface="Times New Roman" pitchFamily="18" charset="0"/>
                <a:cs typeface="Times New Roman" pitchFamily="18" charset="0"/>
              </a:rPr>
              <a:t>	While </a:t>
            </a:r>
            <a:r>
              <a:rPr lang="en-US" sz="2000" dirty="0">
                <a:latin typeface="Times New Roman" pitchFamily="18" charset="0"/>
                <a:cs typeface="Times New Roman" pitchFamily="18" charset="0"/>
              </a:rPr>
              <a:t>it is important to distribute data evenly, </a:t>
            </a:r>
            <a:r>
              <a:rPr lang="en-US" sz="2000" b="1" dirty="0">
                <a:latin typeface="Times New Roman" pitchFamily="18" charset="0"/>
                <a:cs typeface="Times New Roman" pitchFamily="18" charset="0"/>
              </a:rPr>
              <a:t>over-partitioning</a:t>
            </a:r>
            <a:r>
              <a:rPr lang="en-US" sz="2000" dirty="0">
                <a:latin typeface="Times New Roman" pitchFamily="18" charset="0"/>
                <a:cs typeface="Times New Roman" pitchFamily="18" charset="0"/>
              </a:rPr>
              <a:t> can occur if the partition key results in too many small partitions that lead to inefficient resource usage.</a:t>
            </a:r>
          </a:p>
          <a:p>
            <a:r>
              <a:rPr lang="en-US" sz="2000" b="1" dirty="0">
                <a:latin typeface="Times New Roman" pitchFamily="18" charset="0"/>
                <a:cs typeface="Times New Roman" pitchFamily="18" charset="0"/>
              </a:rPr>
              <a:t>Example (Over-partitioning)</a:t>
            </a:r>
            <a:r>
              <a:rPr lang="en-US" sz="2000" dirty="0">
                <a:latin typeface="Times New Roman" pitchFamily="18" charset="0"/>
                <a:cs typeface="Times New Roman" pitchFamily="18" charset="0"/>
              </a:rPr>
              <a:t>:</a:t>
            </a:r>
          </a:p>
          <a:p>
            <a:pPr>
              <a:buFont typeface="Arial"/>
              <a:buChar char="•"/>
            </a:pPr>
            <a:r>
              <a:rPr lang="en-US" sz="2000" dirty="0">
                <a:latin typeface="Times New Roman" pitchFamily="18" charset="0"/>
                <a:cs typeface="Times New Roman" pitchFamily="18" charset="0"/>
              </a:rPr>
              <a:t>Using a very granular field like Timestamp (down to the second) might result in a huge number of partitions, each containing very little data, causing unnecessary overhead</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8. Consider </a:t>
            </a:r>
            <a:r>
              <a:rPr lang="en-US" sz="2000" b="1" dirty="0">
                <a:latin typeface="Times New Roman" pitchFamily="18" charset="0"/>
                <a:cs typeface="Times New Roman" pitchFamily="18" charset="0"/>
              </a:rPr>
              <a:t>Throughput and RU Consumption</a:t>
            </a:r>
          </a:p>
          <a:p>
            <a:r>
              <a:rPr lang="en-US" sz="2000" dirty="0" smtClean="0">
                <a:latin typeface="Times New Roman" pitchFamily="18" charset="0"/>
                <a:cs typeface="Times New Roman" pitchFamily="18" charset="0"/>
              </a:rPr>
              <a:t>	Azure </a:t>
            </a:r>
            <a:r>
              <a:rPr lang="en-US" sz="2000" dirty="0">
                <a:latin typeface="Times New Roman" pitchFamily="18" charset="0"/>
                <a:cs typeface="Times New Roman" pitchFamily="18" charset="0"/>
              </a:rPr>
              <a:t>Cosmos DB uses </a:t>
            </a:r>
            <a:r>
              <a:rPr lang="en-US" sz="2000" b="1" dirty="0">
                <a:latin typeface="Times New Roman" pitchFamily="18" charset="0"/>
                <a:cs typeface="Times New Roman" pitchFamily="18" charset="0"/>
              </a:rPr>
              <a:t>Request Units (RUs)</a:t>
            </a:r>
            <a:r>
              <a:rPr lang="en-US" sz="2000" dirty="0">
                <a:latin typeface="Times New Roman" pitchFamily="18" charset="0"/>
                <a:cs typeface="Times New Roman" pitchFamily="18" charset="0"/>
              </a:rPr>
              <a:t> for billing, and cross-partition queries consume more </a:t>
            </a:r>
            <a:r>
              <a:rPr lang="en-US" sz="2000" dirty="0" err="1">
                <a:latin typeface="Times New Roman" pitchFamily="18" charset="0"/>
                <a:cs typeface="Times New Roman" pitchFamily="18" charset="0"/>
              </a:rPr>
              <a:t>RUs.</a:t>
            </a:r>
            <a:r>
              <a:rPr lang="en-US" sz="2000" dirty="0">
                <a:latin typeface="Times New Roman" pitchFamily="18" charset="0"/>
                <a:cs typeface="Times New Roman" pitchFamily="18" charset="0"/>
              </a:rPr>
              <a:t> Therefore, selecting a partition key that aligns with your query patterns helps reduce RU consumption.</a:t>
            </a:r>
          </a:p>
          <a:p>
            <a:endParaRPr lang="en-US" sz="2000" b="1" dirty="0"/>
          </a:p>
          <a:p>
            <a:endParaRPr lang="en-US" sz="2000" dirty="0">
              <a:solidFill>
                <a:srgbClr val="FF0000"/>
              </a:solidFill>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0797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6" y="468234"/>
            <a:ext cx="11923059" cy="594008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Azure Cosmos DB provides several query options to interact with your data, depending on your use case and the type of Cosmos DB API you're using</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Query </a:t>
            </a:r>
            <a:r>
              <a:rPr lang="en-US" sz="2000" b="1" dirty="0">
                <a:solidFill>
                  <a:srgbClr val="FF0000"/>
                </a:solidFill>
                <a:latin typeface="Times New Roman" panose="02020603050405020304" pitchFamily="18" charset="0"/>
                <a:cs typeface="Times New Roman" panose="02020603050405020304" pitchFamily="18" charset="0"/>
              </a:rPr>
              <a:t>types supported across different Cosmos DB APIs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1. SQL (Core) API Queries</a:t>
            </a:r>
          </a:p>
          <a:p>
            <a:r>
              <a:rPr lang="en-IN" sz="2000" b="1" dirty="0" smtClean="0">
                <a:latin typeface="Times New Roman" panose="02020603050405020304" pitchFamily="18" charset="0"/>
                <a:cs typeface="Times New Roman" panose="02020603050405020304" pitchFamily="18" charset="0"/>
              </a:rPr>
              <a:t>	SQL </a:t>
            </a:r>
            <a:r>
              <a:rPr lang="en-IN" sz="2000" b="1" dirty="0">
                <a:latin typeface="Times New Roman" panose="02020603050405020304" pitchFamily="18" charset="0"/>
                <a:cs typeface="Times New Roman" panose="02020603050405020304" pitchFamily="18" charset="0"/>
              </a:rPr>
              <a:t>Queries</a:t>
            </a:r>
            <a:r>
              <a:rPr lang="en-IN" sz="2000" dirty="0">
                <a:latin typeface="Times New Roman" panose="02020603050405020304" pitchFamily="18" charset="0"/>
                <a:cs typeface="Times New Roman" panose="02020603050405020304" pitchFamily="18" charset="0"/>
              </a:rPr>
              <a:t>: Cosmos DB's SQL API allows you to query your data using a SQL-like syntax. These queries are used to retrieve, filter, and manipulate JSON data stored in Cosmos DB containers</a:t>
            </a:r>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 SQL Query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sqlCopySELECT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c.id, c.name FROM c WHERE </a:t>
            </a:r>
            <a:r>
              <a:rPr lang="en-US" sz="2000" dirty="0" err="1">
                <a:latin typeface="Times New Roman" panose="02020603050405020304" pitchFamily="18" charset="0"/>
                <a:cs typeface="Times New Roman" panose="02020603050405020304" pitchFamily="18" charset="0"/>
              </a:rPr>
              <a:t>c.age</a:t>
            </a:r>
            <a:r>
              <a:rPr lang="en-US" sz="2000" dirty="0">
                <a:latin typeface="Times New Roman" panose="02020603050405020304" pitchFamily="18" charset="0"/>
                <a:cs typeface="Times New Roman" panose="02020603050405020304" pitchFamily="18" charset="0"/>
              </a:rPr>
              <a:t> &gt; 25 ORDER BY </a:t>
            </a:r>
            <a:r>
              <a:rPr lang="en-US" sz="2000" dirty="0" smtClean="0">
                <a:latin typeface="Times New Roman" panose="02020603050405020304" pitchFamily="18" charset="0"/>
                <a:cs typeface="Times New Roman" panose="02020603050405020304" pitchFamily="18" charset="0"/>
              </a:rPr>
              <a:t>c.name</a:t>
            </a:r>
          </a:p>
          <a:p>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MongoDB</a:t>
            </a:r>
            <a:r>
              <a:rPr lang="en-US" sz="2000" b="1" dirty="0">
                <a:latin typeface="Times New Roman" panose="02020603050405020304" pitchFamily="18" charset="0"/>
                <a:cs typeface="Times New Roman" panose="02020603050405020304" pitchFamily="18" charset="0"/>
              </a:rPr>
              <a:t> API </a:t>
            </a:r>
            <a:r>
              <a:rPr lang="en-US" sz="2000" b="1" dirty="0" smtClean="0">
                <a:latin typeface="Times New Roman" panose="02020603050405020304" pitchFamily="18" charset="0"/>
                <a:cs typeface="Times New Roman" panose="02020603050405020304" pitchFamily="18" charset="0"/>
              </a:rPr>
              <a:t>Queries:</a:t>
            </a:r>
          </a:p>
          <a:p>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Cosmos </a:t>
            </a:r>
            <a:r>
              <a:rPr lang="en-US" sz="2000" dirty="0">
                <a:latin typeface="Times New Roman" panose="02020603050405020304" pitchFamily="18" charset="0"/>
                <a:cs typeface="Times New Roman" panose="02020603050405020304" pitchFamily="18" charset="0"/>
              </a:rPr>
              <a:t>DB also supports the </a:t>
            </a:r>
            <a:r>
              <a:rPr lang="en-US" sz="2000" dirty="0" err="1">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API, which allows you to use </a:t>
            </a:r>
            <a:r>
              <a:rPr lang="en-US" sz="2000" dirty="0" err="1">
                <a:latin typeface="Times New Roman" panose="02020603050405020304" pitchFamily="18" charset="0"/>
                <a:cs typeface="Times New Roman" panose="02020603050405020304" pitchFamily="18" charset="0"/>
              </a:rPr>
              <a:t>MongoDB's</a:t>
            </a:r>
            <a:r>
              <a:rPr lang="en-US" sz="2000" dirty="0">
                <a:latin typeface="Times New Roman" panose="02020603050405020304" pitchFamily="18" charset="0"/>
                <a:cs typeface="Times New Roman" panose="02020603050405020304" pitchFamily="18" charset="0"/>
              </a:rPr>
              <a:t> query </a:t>
            </a:r>
            <a:r>
              <a:rPr lang="en-US" sz="2000" dirty="0" err="1">
                <a:latin typeface="Times New Roman" panose="02020603050405020304" pitchFamily="18" charset="0"/>
                <a:cs typeface="Times New Roman" panose="02020603050405020304" pitchFamily="18" charset="0"/>
              </a:rPr>
              <a:t>syntax.You</a:t>
            </a:r>
            <a:r>
              <a:rPr lang="en-US" sz="2000" dirty="0">
                <a:latin typeface="Times New Roman" panose="02020603050405020304" pitchFamily="18" charset="0"/>
                <a:cs typeface="Times New Roman" panose="02020603050405020304" pitchFamily="18" charset="0"/>
              </a:rPr>
              <a:t> can execute </a:t>
            </a:r>
            <a:r>
              <a:rPr lang="en-US" sz="2000" b="1" dirty="0" err="1">
                <a:latin typeface="Times New Roman" panose="02020603050405020304" pitchFamily="18" charset="0"/>
                <a:cs typeface="Times New Roman" panose="02020603050405020304" pitchFamily="18" charset="0"/>
              </a:rPr>
              <a:t>MongoDB</a:t>
            </a:r>
            <a:r>
              <a:rPr lang="en-US" sz="2000" b="1" dirty="0">
                <a:latin typeface="Times New Roman" panose="02020603050405020304" pitchFamily="18" charset="0"/>
                <a:cs typeface="Times New Roman" panose="02020603050405020304" pitchFamily="18" charset="0"/>
              </a:rPr>
              <a:t>-style queries </a:t>
            </a:r>
            <a:r>
              <a:rPr lang="en-US" sz="2000" dirty="0">
                <a:latin typeface="Times New Roman" panose="02020603050405020304" pitchFamily="18" charset="0"/>
                <a:cs typeface="Times New Roman" panose="02020603050405020304" pitchFamily="18" charset="0"/>
              </a:rPr>
              <a:t>to interact with the data stored in Cosmos DB, </a:t>
            </a:r>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can </a:t>
            </a:r>
            <a:r>
              <a:rPr lang="en-US" sz="2000" dirty="0" smtClean="0">
                <a:latin typeface="Times New Roman" panose="02020603050405020304" pitchFamily="18" charset="0"/>
                <a:cs typeface="Times New Roman" panose="02020603050405020304" pitchFamily="18" charset="0"/>
              </a:rPr>
              <a:t>also use </a:t>
            </a:r>
            <a:r>
              <a:rPr lang="en-US" sz="2000" dirty="0" err="1">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query operators like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eq</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lt</a:t>
            </a:r>
            <a:r>
              <a:rPr lang="en-US" sz="2000" b="1" dirty="0">
                <a:latin typeface="Times New Roman" panose="02020603050405020304" pitchFamily="18" charset="0"/>
                <a:cs typeface="Times New Roman" panose="02020603050405020304" pitchFamily="18" charset="0"/>
              </a:rPr>
              <a:t>, $in, $or, $and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etc.</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Example </a:t>
            </a:r>
            <a:r>
              <a:rPr lang="en-IN" sz="2000" dirty="0" err="1">
                <a:latin typeface="Times New Roman" panose="02020603050405020304" pitchFamily="18" charset="0"/>
                <a:cs typeface="Times New Roman" panose="02020603050405020304" pitchFamily="18" charset="0"/>
              </a:rPr>
              <a:t>MongoDB</a:t>
            </a:r>
            <a:r>
              <a:rPr lang="en-IN" sz="2000" dirty="0">
                <a:latin typeface="Times New Roman" panose="02020603050405020304" pitchFamily="18" charset="0"/>
                <a:cs typeface="Times New Roman" panose="02020603050405020304" pitchFamily="18" charset="0"/>
              </a:rPr>
              <a:t> Query</a:t>
            </a:r>
            <a:r>
              <a:rPr lang="en-IN" sz="2000" dirty="0" smtClean="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jsonCopydb.users.find</a:t>
            </a:r>
            <a:r>
              <a:rPr lang="en-IN" sz="2000" dirty="0">
                <a:latin typeface="Times New Roman" panose="02020603050405020304" pitchFamily="18" charset="0"/>
                <a:cs typeface="Times New Roman" panose="02020603050405020304" pitchFamily="18" charset="0"/>
              </a:rPr>
              <a:t>({ "age": { "$</a:t>
            </a:r>
            <a:r>
              <a:rPr lang="en-IN" sz="2000" dirty="0" err="1">
                <a:latin typeface="Times New Roman" panose="02020603050405020304" pitchFamily="18" charset="0"/>
                <a:cs typeface="Times New Roman" panose="02020603050405020304" pitchFamily="18" charset="0"/>
              </a:rPr>
              <a:t>gt</a:t>
            </a:r>
            <a:r>
              <a:rPr lang="en-IN" sz="2000" dirty="0">
                <a:latin typeface="Times New Roman" panose="02020603050405020304" pitchFamily="18" charset="0"/>
                <a:cs typeface="Times New Roman" panose="02020603050405020304" pitchFamily="18" charset="0"/>
              </a:rPr>
              <a:t>": 25 }, "status": "active" })</a:t>
            </a:r>
          </a:p>
        </p:txBody>
      </p:sp>
      <p:sp>
        <p:nvSpPr>
          <p:cNvPr id="9" name="Rectangle 8"/>
          <p:cNvSpPr/>
          <p:nvPr/>
        </p:nvSpPr>
        <p:spPr>
          <a:xfrm>
            <a:off x="4927120" y="-116541"/>
            <a:ext cx="2454518" cy="584775"/>
          </a:xfrm>
          <a:prstGeom prst="rect">
            <a:avLst/>
          </a:prstGeom>
        </p:spPr>
        <p:txBody>
          <a:bodyPr wrap="none">
            <a:spAutoFit/>
          </a:bodyPr>
          <a:lstStyle/>
          <a:p>
            <a:r>
              <a:rPr lang="en-IN" sz="3200" b="1" dirty="0" smtClean="0">
                <a:solidFill>
                  <a:schemeClr val="dk1"/>
                </a:solidFill>
                <a:latin typeface="Times New Roman"/>
                <a:ea typeface="Times New Roman"/>
                <a:cs typeface="Times New Roman"/>
                <a:sym typeface="Calibri"/>
              </a:rPr>
              <a:t>Query Types</a:t>
            </a:r>
            <a:endParaRPr lang="en-IN" sz="3200" b="1"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1712688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294" y="809382"/>
            <a:ext cx="11707905" cy="5324535"/>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3. Cassandra API </a:t>
            </a:r>
            <a:r>
              <a:rPr lang="en-IN" sz="2000" b="1" dirty="0" smtClean="0">
                <a:latin typeface="Times New Roman" panose="02020603050405020304" pitchFamily="18" charset="0"/>
                <a:cs typeface="Times New Roman" panose="02020603050405020304" pitchFamily="18" charset="0"/>
              </a:rPr>
              <a:t>Queries:</a:t>
            </a:r>
          </a:p>
          <a:p>
            <a:r>
              <a:rPr lang="en-IN" sz="2000" b="1"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For </a:t>
            </a:r>
            <a:r>
              <a:rPr lang="en-IN" sz="2000" dirty="0">
                <a:solidFill>
                  <a:schemeClr val="tx1"/>
                </a:solidFill>
                <a:latin typeface="Times New Roman" panose="02020603050405020304" pitchFamily="18" charset="0"/>
                <a:cs typeface="Times New Roman" panose="02020603050405020304" pitchFamily="18" charset="0"/>
              </a:rPr>
              <a:t>Cosmos DB configured with the Cassandra API, you use the CQL (Cassandra Query Language) to query the </a:t>
            </a:r>
            <a:r>
              <a:rPr lang="en-IN" sz="2000" dirty="0" err="1">
                <a:solidFill>
                  <a:schemeClr val="tx1"/>
                </a:solidFill>
                <a:latin typeface="Times New Roman" panose="02020603050405020304" pitchFamily="18" charset="0"/>
                <a:cs typeface="Times New Roman" panose="02020603050405020304" pitchFamily="18" charset="0"/>
              </a:rPr>
              <a:t>data.CQL</a:t>
            </a:r>
            <a:r>
              <a:rPr lang="en-IN" sz="2000" dirty="0">
                <a:solidFill>
                  <a:schemeClr val="tx1"/>
                </a:solidFill>
                <a:latin typeface="Times New Roman" panose="02020603050405020304" pitchFamily="18" charset="0"/>
                <a:cs typeface="Times New Roman" panose="02020603050405020304" pitchFamily="18" charset="0"/>
              </a:rPr>
              <a:t> is </a:t>
            </a:r>
            <a:r>
              <a:rPr lang="en-IN" sz="2000" b="1" dirty="0">
                <a:solidFill>
                  <a:schemeClr val="tx1"/>
                </a:solidFill>
                <a:latin typeface="Times New Roman" panose="02020603050405020304" pitchFamily="18" charset="0"/>
                <a:cs typeface="Times New Roman" panose="02020603050405020304" pitchFamily="18" charset="0"/>
              </a:rPr>
              <a:t>similar to SQL </a:t>
            </a:r>
            <a:r>
              <a:rPr lang="en-IN" sz="2000" dirty="0">
                <a:solidFill>
                  <a:schemeClr val="tx1"/>
                </a:solidFill>
                <a:latin typeface="Times New Roman" panose="02020603050405020304" pitchFamily="18" charset="0"/>
                <a:cs typeface="Times New Roman" panose="02020603050405020304" pitchFamily="18" charset="0"/>
              </a:rPr>
              <a:t>but optimized for Cassandra’s distributed architecture. It supports SELECT, INSERT, UPDATE, and DELETE operations</a:t>
            </a:r>
            <a:r>
              <a:rPr lang="en-IN" sz="2000" dirty="0" smtClean="0">
                <a:solidFill>
                  <a:schemeClr val="tx1"/>
                </a:solidFill>
                <a:latin typeface="Times New Roman" panose="02020603050405020304" pitchFamily="18" charset="0"/>
                <a:cs typeface="Times New Roman" panose="02020603050405020304" pitchFamily="18" charset="0"/>
              </a:rPr>
              <a:t>.</a:t>
            </a:r>
          </a:p>
          <a:p>
            <a:endParaRPr lang="en-IN" sz="2000" dirty="0" smtClean="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Example CQL Query</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sqlCopySELECT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name, age FROM users WHERE age &gt; 25 AND status = 'active</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4. Gremlin API Queries (Graph Queries):</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Cosmos </a:t>
            </a:r>
            <a:r>
              <a:rPr lang="en-IN" sz="2000" dirty="0">
                <a:solidFill>
                  <a:schemeClr val="tx1"/>
                </a:solidFill>
                <a:latin typeface="Times New Roman" panose="02020603050405020304" pitchFamily="18" charset="0"/>
                <a:cs typeface="Times New Roman" panose="02020603050405020304" pitchFamily="18" charset="0"/>
              </a:rPr>
              <a:t>DB with the Gremlin API supports </a:t>
            </a:r>
            <a:r>
              <a:rPr lang="en-IN" sz="2000" b="1" dirty="0">
                <a:solidFill>
                  <a:schemeClr val="tx1"/>
                </a:solidFill>
                <a:latin typeface="Times New Roman" panose="02020603050405020304" pitchFamily="18" charset="0"/>
                <a:cs typeface="Times New Roman" panose="02020603050405020304" pitchFamily="18" charset="0"/>
              </a:rPr>
              <a:t>graph queries </a:t>
            </a:r>
            <a:r>
              <a:rPr lang="en-IN" sz="2000" dirty="0">
                <a:solidFill>
                  <a:schemeClr val="tx1"/>
                </a:solidFill>
                <a:latin typeface="Times New Roman" panose="02020603050405020304" pitchFamily="18" charset="0"/>
                <a:cs typeface="Times New Roman" panose="02020603050405020304" pitchFamily="18" charset="0"/>
              </a:rPr>
              <a:t>using the Gremlin query language</a:t>
            </a:r>
            <a:r>
              <a:rPr lang="en-IN" sz="2000" dirty="0" smtClean="0">
                <a:solidFill>
                  <a:schemeClr val="tx1"/>
                </a:solidFill>
                <a:latin typeface="Times New Roman" panose="02020603050405020304" pitchFamily="18" charset="0"/>
                <a:cs typeface="Times New Roman" panose="02020603050405020304" pitchFamily="18" charset="0"/>
              </a:rPr>
              <a:t>.</a:t>
            </a:r>
          </a:p>
          <a:p>
            <a:r>
              <a:rPr lang="en-IN" sz="2000" dirty="0" smtClean="0">
                <a:solidFill>
                  <a:schemeClr val="tx1"/>
                </a:solidFill>
                <a:latin typeface="Times New Roman" panose="02020603050405020304" pitchFamily="18" charset="0"/>
                <a:cs typeface="Times New Roman" panose="02020603050405020304" pitchFamily="18" charset="0"/>
              </a:rPr>
              <a:t>Gremlin </a:t>
            </a:r>
            <a:r>
              <a:rPr lang="en-IN" sz="2000" dirty="0">
                <a:solidFill>
                  <a:schemeClr val="tx1"/>
                </a:solidFill>
                <a:latin typeface="Times New Roman" panose="02020603050405020304" pitchFamily="18" charset="0"/>
                <a:cs typeface="Times New Roman" panose="02020603050405020304" pitchFamily="18" charset="0"/>
              </a:rPr>
              <a:t>is designed for </a:t>
            </a:r>
            <a:r>
              <a:rPr lang="en-IN" sz="2000" b="1" dirty="0">
                <a:solidFill>
                  <a:schemeClr val="tx1"/>
                </a:solidFill>
                <a:latin typeface="Times New Roman" panose="02020603050405020304" pitchFamily="18" charset="0"/>
                <a:cs typeface="Times New Roman" panose="02020603050405020304" pitchFamily="18" charset="0"/>
              </a:rPr>
              <a:t>querying graph databases </a:t>
            </a:r>
            <a:r>
              <a:rPr lang="en-IN" sz="2000" dirty="0">
                <a:solidFill>
                  <a:schemeClr val="tx1"/>
                </a:solidFill>
                <a:latin typeface="Times New Roman" panose="02020603050405020304" pitchFamily="18" charset="0"/>
                <a:cs typeface="Times New Roman" panose="02020603050405020304" pitchFamily="18" charset="0"/>
              </a:rPr>
              <a:t>and supports traversal operations on nodes and edges</a:t>
            </a:r>
            <a:r>
              <a:rPr lang="en-IN" sz="2000" dirty="0" smtClean="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Graph Traversal Operations: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In </a:t>
            </a:r>
            <a:r>
              <a:rPr lang="en-US" sz="2000" dirty="0">
                <a:solidFill>
                  <a:schemeClr val="tx1"/>
                </a:solidFill>
                <a:latin typeface="Times New Roman" panose="02020603050405020304" pitchFamily="18" charset="0"/>
                <a:cs typeface="Times New Roman" panose="02020603050405020304" pitchFamily="18" charset="0"/>
              </a:rPr>
              <a:t>the Gremlin API, queries are composed of traversals to nodes and edges in the graph, using various steps like has(), out(), in(), value(), etc</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Example Gremlin Query</a:t>
            </a:r>
            <a:r>
              <a:rPr lang="en-IN" sz="2000" dirty="0" smtClean="0">
                <a:solidFill>
                  <a:schemeClr val="tx1"/>
                </a:solidFill>
                <a:latin typeface="Times New Roman" panose="02020603050405020304" pitchFamily="18" charset="0"/>
                <a:cs typeface="Times New Roman" panose="02020603050405020304" pitchFamily="18" charset="0"/>
              </a:rPr>
              <a:t>:</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gremlinCopyg.V</a:t>
            </a:r>
            <a:r>
              <a:rPr lang="en-IN" sz="2000" dirty="0">
                <a:solidFill>
                  <a:schemeClr val="tx1"/>
                </a:solidFill>
                <a:latin typeface="Times New Roman" panose="02020603050405020304" pitchFamily="18" charset="0"/>
                <a:cs typeface="Times New Roman" panose="02020603050405020304" pitchFamily="18" charset="0"/>
              </a:rPr>
              <a:t>().</a:t>
            </a:r>
            <a:r>
              <a:rPr lang="en-IN" sz="2000" dirty="0" err="1">
                <a:solidFill>
                  <a:schemeClr val="tx1"/>
                </a:solidFill>
                <a:latin typeface="Times New Roman" panose="02020603050405020304" pitchFamily="18" charset="0"/>
                <a:cs typeface="Times New Roman" panose="02020603050405020304" pitchFamily="18" charset="0"/>
              </a:rPr>
              <a:t>hasLabel</a:t>
            </a:r>
            <a:r>
              <a:rPr lang="en-IN" sz="2000" dirty="0">
                <a:solidFill>
                  <a:schemeClr val="tx1"/>
                </a:solidFill>
                <a:latin typeface="Times New Roman" panose="02020603050405020304" pitchFamily="18" charset="0"/>
                <a:cs typeface="Times New Roman" panose="02020603050405020304" pitchFamily="18" charset="0"/>
              </a:rPr>
              <a:t>('person').has('age', </a:t>
            </a:r>
            <a:r>
              <a:rPr lang="en-IN" sz="2000" dirty="0" err="1">
                <a:solidFill>
                  <a:schemeClr val="tx1"/>
                </a:solidFill>
                <a:latin typeface="Times New Roman" panose="02020603050405020304" pitchFamily="18" charset="0"/>
                <a:cs typeface="Times New Roman" panose="02020603050405020304" pitchFamily="18" charset="0"/>
              </a:rPr>
              <a:t>gt</a:t>
            </a:r>
            <a:r>
              <a:rPr lang="en-IN" sz="2000" dirty="0">
                <a:solidFill>
                  <a:schemeClr val="tx1"/>
                </a:solidFill>
                <a:latin typeface="Times New Roman" panose="02020603050405020304" pitchFamily="18" charset="0"/>
                <a:cs typeface="Times New Roman" panose="02020603050405020304" pitchFamily="18" charset="0"/>
              </a:rPr>
              <a:t>(25)).values('name')</a:t>
            </a:r>
          </a:p>
        </p:txBody>
      </p:sp>
      <p:sp>
        <p:nvSpPr>
          <p:cNvPr id="6" name="Rectangle 5"/>
          <p:cNvSpPr/>
          <p:nvPr/>
        </p:nvSpPr>
        <p:spPr>
          <a:xfrm>
            <a:off x="4469920" y="-8965"/>
            <a:ext cx="2454518" cy="584775"/>
          </a:xfrm>
          <a:prstGeom prst="rect">
            <a:avLst/>
          </a:prstGeom>
        </p:spPr>
        <p:txBody>
          <a:bodyPr wrap="none">
            <a:spAutoFit/>
          </a:bodyPr>
          <a:lstStyle/>
          <a:p>
            <a:r>
              <a:rPr lang="en-IN" sz="3200" b="1" dirty="0" smtClean="0">
                <a:solidFill>
                  <a:schemeClr val="dk1"/>
                </a:solidFill>
                <a:latin typeface="Times New Roman"/>
                <a:ea typeface="Times New Roman"/>
                <a:cs typeface="Times New Roman"/>
                <a:sym typeface="Calibri"/>
              </a:rPr>
              <a:t>Query Types</a:t>
            </a:r>
            <a:endParaRPr lang="en-IN" sz="3200" b="1"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4095276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69920" y="-8965"/>
            <a:ext cx="2454518" cy="584775"/>
          </a:xfrm>
          <a:prstGeom prst="rect">
            <a:avLst/>
          </a:prstGeom>
        </p:spPr>
        <p:txBody>
          <a:bodyPr wrap="none">
            <a:spAutoFit/>
          </a:bodyPr>
          <a:lstStyle/>
          <a:p>
            <a:r>
              <a:rPr lang="en-IN" sz="3200" b="1" dirty="0" smtClean="0">
                <a:solidFill>
                  <a:schemeClr val="dk1"/>
                </a:solidFill>
                <a:latin typeface="Times New Roman"/>
                <a:ea typeface="Times New Roman"/>
                <a:cs typeface="Times New Roman"/>
                <a:sym typeface="Calibri"/>
              </a:rPr>
              <a:t>Query Types</a:t>
            </a:r>
            <a:endParaRPr lang="en-IN" sz="3200" b="1" dirty="0">
              <a:solidFill>
                <a:schemeClr val="dk1"/>
              </a:solidFill>
              <a:latin typeface="Times New Roman"/>
              <a:ea typeface="Times New Roman"/>
              <a:cs typeface="Times New Roman"/>
              <a:sym typeface="Calibri"/>
            </a:endParaRPr>
          </a:p>
        </p:txBody>
      </p:sp>
      <p:sp>
        <p:nvSpPr>
          <p:cNvPr id="2" name="Rectangle 1"/>
          <p:cNvSpPr/>
          <p:nvPr/>
        </p:nvSpPr>
        <p:spPr>
          <a:xfrm>
            <a:off x="403412" y="764559"/>
            <a:ext cx="11465858" cy="532453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5. Table API </a:t>
            </a:r>
            <a:r>
              <a:rPr lang="en-US" sz="2000" b="1" dirty="0" smtClean="0">
                <a:latin typeface="Times New Roman" panose="02020603050405020304" pitchFamily="18" charset="0"/>
                <a:cs typeface="Times New Roman" panose="02020603050405020304" pitchFamily="18" charset="0"/>
              </a:rPr>
              <a:t>Queries</a:t>
            </a:r>
          </a:p>
          <a:p>
            <a:endParaRPr lang="en-US" sz="2000" b="1" dirty="0">
              <a:latin typeface="Times New Roman" panose="02020603050405020304" pitchFamily="18" charset="0"/>
              <a:cs typeface="Times New Roman" panose="02020603050405020304" pitchFamily="18" charset="0"/>
            </a:endParaRPr>
          </a:p>
          <a:p>
            <a:pPr marL="358775" indent="-17938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Cosmos DB configured with the Table API, queries are similar to those used in Azure Table Storage.</a:t>
            </a:r>
          </a:p>
          <a:p>
            <a:pPr marL="358775" indent="-17938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use the </a:t>
            </a:r>
            <a:r>
              <a:rPr lang="en-US" sz="2000" dirty="0" err="1">
                <a:latin typeface="Times New Roman" panose="02020603050405020304" pitchFamily="18" charset="0"/>
                <a:cs typeface="Times New Roman" panose="02020603050405020304" pitchFamily="18" charset="0"/>
              </a:rPr>
              <a:t>OData</a:t>
            </a:r>
            <a:r>
              <a:rPr lang="en-US" sz="2000" dirty="0">
                <a:latin typeface="Times New Roman" panose="02020603050405020304" pitchFamily="18" charset="0"/>
                <a:cs typeface="Times New Roman" panose="02020603050405020304" pitchFamily="18" charset="0"/>
              </a:rPr>
              <a:t> query syntax for filtering and querying data</a:t>
            </a:r>
            <a:r>
              <a:rPr lang="en-US" sz="2000" dirty="0" smtClean="0">
                <a:latin typeface="Times New Roman" panose="02020603050405020304" pitchFamily="18" charset="0"/>
                <a:cs typeface="Times New Roman" panose="02020603050405020304" pitchFamily="18" charset="0"/>
              </a:rPr>
              <a:t>.</a:t>
            </a:r>
          </a:p>
          <a:p>
            <a:pPr marL="358775" indent="-179388">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 Table Query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CopyGET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/tables/Users?$filter=Age </a:t>
            </a:r>
            <a:r>
              <a:rPr lang="en-US" sz="2000" dirty="0" err="1">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25 and Status </a:t>
            </a:r>
            <a:r>
              <a:rPr lang="en-US" sz="2000" dirty="0" err="1">
                <a:latin typeface="Times New Roman" panose="02020603050405020304" pitchFamily="18" charset="0"/>
                <a:cs typeface="Times New Roman" panose="02020603050405020304" pitchFamily="18" charset="0"/>
              </a:rPr>
              <a:t>eq</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'active‘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 Full-text Search (Azure Cosmos DB with Azure Cognitive Search</a:t>
            </a:r>
            <a:r>
              <a:rPr lang="en-US" sz="2000" b="1" dirty="0" smtClean="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you use Cosmos DB with Azure Cognitive Search, you can perform full-text search queries that provide more advanced capabilities like text searching, ranking, and filtering based on text content.</a:t>
            </a:r>
          </a:p>
          <a:p>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queries use the </a:t>
            </a:r>
            <a:r>
              <a:rPr lang="en-US" sz="2000" dirty="0" err="1">
                <a:latin typeface="Times New Roman" panose="02020603050405020304" pitchFamily="18" charset="0"/>
                <a:cs typeface="Times New Roman" panose="02020603050405020304" pitchFamily="18" charset="0"/>
              </a:rPr>
              <a:t>OData</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Lucene</a:t>
            </a:r>
            <a:r>
              <a:rPr lang="en-US" sz="2000" dirty="0">
                <a:latin typeface="Times New Roman" panose="02020603050405020304" pitchFamily="18" charset="0"/>
                <a:cs typeface="Times New Roman" panose="02020603050405020304" pitchFamily="18" charset="0"/>
              </a:rPr>
              <a:t> query syntax and are often used for searching large text fields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 Full-text Search Query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CopyGET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docs?search</a:t>
            </a:r>
            <a:r>
              <a:rPr lang="en-US" sz="2000" dirty="0">
                <a:latin typeface="Times New Roman" panose="02020603050405020304" pitchFamily="18" charset="0"/>
                <a:cs typeface="Times New Roman" panose="02020603050405020304" pitchFamily="18" charset="0"/>
              </a:rPr>
              <a:t>="search term"&amp;$filter=category </a:t>
            </a:r>
            <a:r>
              <a:rPr lang="en-US" sz="2000" dirty="0" err="1">
                <a:latin typeface="Times New Roman" panose="02020603050405020304" pitchFamily="18" charset="0"/>
                <a:cs typeface="Times New Roman" panose="02020603050405020304" pitchFamily="18" charset="0"/>
              </a:rPr>
              <a:t>eq</a:t>
            </a:r>
            <a:r>
              <a:rPr lang="en-US" sz="2000" dirty="0">
                <a:latin typeface="Times New Roman" panose="02020603050405020304" pitchFamily="18" charset="0"/>
                <a:cs typeface="Times New Roman" panose="02020603050405020304" pitchFamily="18" charset="0"/>
              </a:rPr>
              <a:t> 'books'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921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393" y="1412777"/>
            <a:ext cx="8238153" cy="4524315"/>
          </a:xfrm>
          <a:prstGeom prst="rect">
            <a:avLst/>
          </a:prstGeom>
          <a:noFill/>
        </p:spPr>
        <p:txBody>
          <a:bodyPr wrap="none" rtlCol="0">
            <a:spAutoFit/>
          </a:bodyPr>
          <a:lstStyle/>
          <a:p>
            <a:r>
              <a:rPr lang="en-IN" sz="1800" dirty="0" smtClean="0">
                <a:latin typeface="Times New Roman" pitchFamily="18" charset="0"/>
                <a:cs typeface="Times New Roman" pitchFamily="18" charset="0"/>
              </a:rPr>
              <a:t>The Azure Virtual Network empowers secure communication among Azure services</a:t>
            </a:r>
          </a:p>
          <a:p>
            <a:r>
              <a:rPr lang="en-IN" sz="1800" dirty="0" smtClean="0">
                <a:latin typeface="Times New Roman" pitchFamily="18" charset="0"/>
                <a:cs typeface="Times New Roman" pitchFamily="18" charset="0"/>
              </a:rPr>
              <a:t>Connecting them seamlessly to the internet as well as on-premises network</a:t>
            </a:r>
          </a:p>
          <a:p>
            <a:r>
              <a:rPr lang="en-IN" sz="1800" b="1" dirty="0" smtClean="0">
                <a:solidFill>
                  <a:srgbClr val="FF0000"/>
                </a:solidFill>
                <a:latin typeface="Times New Roman" pitchFamily="18" charset="0"/>
                <a:cs typeface="Times New Roman" pitchFamily="18" charset="0"/>
              </a:rPr>
              <a:t>				OR</a:t>
            </a:r>
          </a:p>
          <a:p>
            <a:r>
              <a:rPr lang="en-US" sz="1800" dirty="0">
                <a:latin typeface="Times New Roman" pitchFamily="18" charset="0"/>
                <a:cs typeface="Times New Roman" pitchFamily="18" charset="0"/>
              </a:rPr>
              <a:t>An </a:t>
            </a:r>
            <a:r>
              <a:rPr lang="en-US" sz="1800" dirty="0" smtClean="0">
                <a:latin typeface="Times New Roman" pitchFamily="18" charset="0"/>
                <a:cs typeface="Times New Roman" pitchFamily="18" charset="0"/>
              </a:rPr>
              <a:t>Azure</a:t>
            </a:r>
            <a:r>
              <a:rPr lang="en-US" sz="1800" dirty="0">
                <a:latin typeface="Times New Roman" pitchFamily="18" charset="0"/>
                <a:cs typeface="Times New Roman" pitchFamily="18" charset="0"/>
              </a:rPr>
              <a:t> Virtual Network (</a:t>
            </a:r>
            <a:r>
              <a:rPr lang="en-US" sz="1800" dirty="0" err="1">
                <a:latin typeface="Times New Roman" pitchFamily="18" charset="0"/>
                <a:cs typeface="Times New Roman" pitchFamily="18" charset="0"/>
              </a:rPr>
              <a:t>VNet</a:t>
            </a:r>
            <a:r>
              <a:rPr lang="en-US" sz="1800" dirty="0">
                <a:latin typeface="Times New Roman" pitchFamily="18" charset="0"/>
                <a:cs typeface="Times New Roman" pitchFamily="18" charset="0"/>
              </a:rPr>
              <a:t>) is a network or environment that can be used to run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VMs </a:t>
            </a:r>
            <a:r>
              <a:rPr lang="en-US" sz="1800" dirty="0">
                <a:latin typeface="Times New Roman" pitchFamily="18" charset="0"/>
                <a:cs typeface="Times New Roman" pitchFamily="18" charset="0"/>
              </a:rPr>
              <a:t>and applications in the cloud.</a:t>
            </a:r>
          </a:p>
          <a:p>
            <a:r>
              <a:rPr lang="en-US" sz="1800" dirty="0">
                <a:latin typeface="Times New Roman" pitchFamily="18" charset="0"/>
                <a:cs typeface="Times New Roman" pitchFamily="18" charset="0"/>
              </a:rPr>
              <a:t>When it is created, the services and Virtual Machines within the Azure network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interact </a:t>
            </a:r>
            <a:r>
              <a:rPr lang="en-US" sz="1800" dirty="0">
                <a:latin typeface="Times New Roman" pitchFamily="18" charset="0"/>
                <a:cs typeface="Times New Roman" pitchFamily="18" charset="0"/>
              </a:rPr>
              <a:t>securely with each other</a:t>
            </a:r>
            <a:r>
              <a:rPr lang="en-US" sz="1800" dirty="0" smtClean="0">
                <a:latin typeface="Times New Roman" pitchFamily="18" charset="0"/>
                <a:cs typeface="Times New Roman" pitchFamily="18" charset="0"/>
              </a:rPr>
              <a:t>.</a:t>
            </a:r>
          </a:p>
          <a:p>
            <a:r>
              <a:rPr lang="en-US" sz="1800" b="1" dirty="0" smtClean="0">
                <a:solidFill>
                  <a:srgbClr val="FF0000"/>
                </a:solidFill>
                <a:latin typeface="Times New Roman" pitchFamily="18" charset="0"/>
                <a:cs typeface="Times New Roman" pitchFamily="18" charset="0"/>
              </a:rPr>
              <a:t>				OR</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a representation of the on-premises network on the cloud</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helps us logically isolate the Azure cloud network dedicated to our subscription</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helps us to manage and provision virtual private networks in Azure,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link </a:t>
            </a:r>
            <a:r>
              <a:rPr lang="en-US" sz="1800" dirty="0">
                <a:latin typeface="Times New Roman" pitchFamily="18" charset="0"/>
                <a:cs typeface="Times New Roman" pitchFamily="18" charset="0"/>
              </a:rPr>
              <a:t>the virtual networks with other virtual networks in Azure,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or </a:t>
            </a:r>
            <a:r>
              <a:rPr lang="en-US" sz="1800" dirty="0">
                <a:latin typeface="Times New Roman" pitchFamily="18" charset="0"/>
                <a:cs typeface="Times New Roman" pitchFamily="18" charset="0"/>
              </a:rPr>
              <a:t>with on-premises IT infrastructure and networks that help us create </a:t>
            </a:r>
            <a:r>
              <a:rPr lang="en-US" sz="1800" dirty="0" smtClean="0">
                <a:latin typeface="Times New Roman" pitchFamily="18" charset="0"/>
                <a:cs typeface="Times New Roman" pitchFamily="18" charset="0"/>
              </a:rPr>
              <a:t>hybrid</a:t>
            </a:r>
          </a:p>
          <a:p>
            <a:r>
              <a:rPr lang="en-US" sz="1800" dirty="0" smtClean="0">
                <a:latin typeface="Times New Roman" pitchFamily="18" charset="0"/>
                <a:cs typeface="Times New Roman" pitchFamily="18" charset="0"/>
              </a:rPr>
              <a:t>or </a:t>
            </a:r>
            <a:r>
              <a:rPr lang="en-US" sz="1800" dirty="0">
                <a:latin typeface="Times New Roman" pitchFamily="18" charset="0"/>
                <a:cs typeface="Times New Roman" pitchFamily="18" charset="0"/>
              </a:rPr>
              <a:t>cross-premises solutions. </a:t>
            </a:r>
            <a:endParaRPr lang="en-US" sz="1800" b="1" dirty="0">
              <a:solidFill>
                <a:srgbClr val="FF0000"/>
              </a:solidFill>
              <a:latin typeface="Times New Roman" pitchFamily="18" charset="0"/>
              <a:cs typeface="Times New Roman" pitchFamily="18" charset="0"/>
            </a:endParaRPr>
          </a:p>
          <a:p>
            <a:endParaRPr lang="en-IN" sz="1800" b="1" dirty="0">
              <a:solidFill>
                <a:srgbClr val="FF0000"/>
              </a:solidFill>
              <a:latin typeface="Times New Roman" pitchFamily="18" charset="0"/>
              <a:cs typeface="Times New Roman" pitchFamily="18" charset="0"/>
            </a:endParaRPr>
          </a:p>
        </p:txBody>
      </p:sp>
      <p:sp>
        <p:nvSpPr>
          <p:cNvPr id="3" name="Rectangle 2"/>
          <p:cNvSpPr/>
          <p:nvPr/>
        </p:nvSpPr>
        <p:spPr>
          <a:xfrm>
            <a:off x="719403" y="481028"/>
            <a:ext cx="5880136" cy="584775"/>
          </a:xfrm>
          <a:prstGeom prst="rect">
            <a:avLst/>
          </a:prstGeom>
        </p:spPr>
        <p:txBody>
          <a:bodyPr wrap="none">
            <a:spAutoFit/>
          </a:bodyPr>
          <a:lstStyle/>
          <a:p>
            <a:r>
              <a:rPr lang="en-US" sz="3200" b="1" dirty="0" smtClean="0">
                <a:solidFill>
                  <a:srgbClr val="FF0000"/>
                </a:solidFill>
                <a:latin typeface="Times New Roman" pitchFamily="18" charset="0"/>
                <a:cs typeface="Times New Roman" pitchFamily="18" charset="0"/>
              </a:rPr>
              <a:t>Azure Virtual Network (</a:t>
            </a:r>
            <a:r>
              <a:rPr lang="en-US" sz="3200" b="1" dirty="0" err="1" smtClean="0">
                <a:solidFill>
                  <a:srgbClr val="FF0000"/>
                </a:solidFill>
                <a:latin typeface="Times New Roman" pitchFamily="18" charset="0"/>
                <a:cs typeface="Times New Roman" pitchFamily="18" charset="0"/>
              </a:rPr>
              <a:t>VNet</a:t>
            </a:r>
            <a:r>
              <a:rPr lang="en-US" sz="3200" b="1" dirty="0" smtClean="0">
                <a:solidFill>
                  <a:srgbClr val="FF0000"/>
                </a:solidFill>
                <a:latin typeface="Times New Roman" pitchFamily="18" charset="0"/>
                <a:cs typeface="Times New Roman" pitchFamily="18" charset="0"/>
              </a:rPr>
              <a:t>) </a:t>
            </a:r>
            <a:endParaRPr lang="en-IN" sz="32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48488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381" y="404664"/>
            <a:ext cx="6096000" cy="2585323"/>
          </a:xfrm>
          <a:prstGeom prst="rect">
            <a:avLst/>
          </a:prstGeom>
        </p:spPr>
        <p:txBody>
          <a:bodyPr>
            <a:spAutoFit/>
          </a:bodyPr>
          <a:lstStyle/>
          <a:p>
            <a:r>
              <a:rPr lang="en-US" sz="1800" b="1" dirty="0">
                <a:solidFill>
                  <a:srgbClr val="FF0000"/>
                </a:solidFill>
                <a:latin typeface="Times New Roman" pitchFamily="18" charset="0"/>
                <a:cs typeface="Times New Roman" pitchFamily="18" charset="0"/>
              </a:rPr>
              <a:t>Advantages of Using Azure Virtual Network</a:t>
            </a:r>
          </a:p>
          <a:p>
            <a:pPr marL="285750" indent="-285750">
              <a:buFont typeface="Wingdings" pitchFamily="2" charset="2"/>
              <a:buChar char="§"/>
            </a:pPr>
            <a:r>
              <a:rPr lang="en-US" sz="1800" dirty="0">
                <a:latin typeface="Times New Roman" pitchFamily="18" charset="0"/>
                <a:cs typeface="Times New Roman" pitchFamily="18" charset="0"/>
              </a:rPr>
              <a:t>Some of the major advantages of using Microsoft Azure </a:t>
            </a:r>
            <a:r>
              <a:rPr lang="en-US" sz="1800" dirty="0" err="1">
                <a:latin typeface="Times New Roman" pitchFamily="18" charset="0"/>
                <a:cs typeface="Times New Roman" pitchFamily="18" charset="0"/>
              </a:rPr>
              <a:t>VNet</a:t>
            </a:r>
            <a:r>
              <a:rPr lang="en-US" sz="1800" dirty="0">
                <a:latin typeface="Times New Roman" pitchFamily="18" charset="0"/>
                <a:cs typeface="Times New Roman" pitchFamily="18" charset="0"/>
              </a:rPr>
              <a:t> are as follows:</a:t>
            </a:r>
          </a:p>
          <a:p>
            <a:pPr marL="285750" indent="-285750">
              <a:buFont typeface="Wingdings" pitchFamily="2" charset="2"/>
              <a:buChar char="§"/>
            </a:pPr>
            <a:r>
              <a:rPr lang="en-US" sz="1800" dirty="0">
                <a:latin typeface="Times New Roman" pitchFamily="18" charset="0"/>
                <a:cs typeface="Times New Roman" pitchFamily="18" charset="0"/>
              </a:rPr>
              <a:t>It provides an isolated environment for your applications</a:t>
            </a:r>
          </a:p>
          <a:p>
            <a:pPr marL="285750" indent="-285750">
              <a:buFont typeface="Wingdings" pitchFamily="2" charset="2"/>
              <a:buChar char="§"/>
            </a:pPr>
            <a:r>
              <a:rPr lang="en-US" sz="1800" dirty="0">
                <a:latin typeface="Times New Roman" pitchFamily="18" charset="0"/>
                <a:cs typeface="Times New Roman" pitchFamily="18" charset="0"/>
              </a:rPr>
              <a:t>A subnet in a </a:t>
            </a:r>
            <a:r>
              <a:rPr lang="en-US" sz="1800" dirty="0" err="1">
                <a:latin typeface="Times New Roman" pitchFamily="18" charset="0"/>
                <a:cs typeface="Times New Roman" pitchFamily="18" charset="0"/>
              </a:rPr>
              <a:t>VNet</a:t>
            </a:r>
            <a:r>
              <a:rPr lang="en-US" sz="1800" dirty="0">
                <a:latin typeface="Times New Roman" pitchFamily="18" charset="0"/>
                <a:cs typeface="Times New Roman" pitchFamily="18" charset="0"/>
              </a:rPr>
              <a:t> can access the public internet by default</a:t>
            </a:r>
          </a:p>
          <a:p>
            <a:pPr marL="285750" indent="-285750">
              <a:buFont typeface="Wingdings" pitchFamily="2" charset="2"/>
              <a:buChar char="§"/>
            </a:pPr>
            <a:r>
              <a:rPr lang="en-US" sz="1800" dirty="0">
                <a:latin typeface="Times New Roman" pitchFamily="18" charset="0"/>
                <a:cs typeface="Times New Roman" pitchFamily="18" charset="0"/>
              </a:rPr>
              <a:t>We can easily direct traffic from resources</a:t>
            </a:r>
          </a:p>
          <a:p>
            <a:pPr marL="285750" indent="-285750">
              <a:buFont typeface="Wingdings" pitchFamily="2" charset="2"/>
              <a:buChar char="§"/>
            </a:pPr>
            <a:r>
              <a:rPr lang="en-US" sz="1800" dirty="0">
                <a:latin typeface="Times New Roman" pitchFamily="18" charset="0"/>
                <a:cs typeface="Times New Roman" pitchFamily="18" charset="0"/>
              </a:rPr>
              <a:t>It is a highly secure network</a:t>
            </a:r>
          </a:p>
          <a:p>
            <a:pPr marL="285750" indent="-285750">
              <a:buFont typeface="Wingdings" pitchFamily="2" charset="2"/>
              <a:buChar char="§"/>
            </a:pPr>
            <a:r>
              <a:rPr lang="en-US" sz="1800" dirty="0">
                <a:latin typeface="Times New Roman" pitchFamily="18" charset="0"/>
                <a:cs typeface="Times New Roman" pitchFamily="18" charset="0"/>
              </a:rPr>
              <a:t>It has high network connectivity</a:t>
            </a:r>
          </a:p>
          <a:p>
            <a:pPr marL="285750" indent="-285750">
              <a:buFont typeface="Wingdings" pitchFamily="2" charset="2"/>
              <a:buChar char="§"/>
            </a:pPr>
            <a:r>
              <a:rPr lang="en-US" sz="1800" dirty="0">
                <a:latin typeface="Times New Roman" pitchFamily="18" charset="0"/>
                <a:cs typeface="Times New Roman" pitchFamily="18" charset="0"/>
              </a:rPr>
              <a:t>It builds sophisticated network topologies in a simple manner</a:t>
            </a:r>
          </a:p>
        </p:txBody>
      </p:sp>
      <p:pic>
        <p:nvPicPr>
          <p:cNvPr id="1026" name="Picture 2" descr="C:\Users\SOE III\Downloads\V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957" y="3573016"/>
            <a:ext cx="6858000" cy="2781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24192" y="2446568"/>
            <a:ext cx="1228221" cy="307777"/>
          </a:xfrm>
          <a:prstGeom prst="rect">
            <a:avLst/>
          </a:prstGeom>
          <a:noFill/>
        </p:spPr>
        <p:txBody>
          <a:bodyPr wrap="none" rtlCol="0">
            <a:spAutoFit/>
          </a:bodyPr>
          <a:lstStyle/>
          <a:p>
            <a:r>
              <a:rPr lang="en-IN" b="1" dirty="0" smtClean="0">
                <a:solidFill>
                  <a:srgbClr val="7030A0"/>
                </a:solidFill>
              </a:rPr>
              <a:t>Icon of </a:t>
            </a:r>
            <a:r>
              <a:rPr lang="en-IN" b="1" dirty="0" err="1" smtClean="0">
                <a:solidFill>
                  <a:srgbClr val="7030A0"/>
                </a:solidFill>
              </a:rPr>
              <a:t>VNet</a:t>
            </a:r>
            <a:endParaRPr lang="en-IN" b="1" dirty="0">
              <a:solidFill>
                <a:srgbClr val="7030A0"/>
              </a:solidFill>
            </a:endParaRPr>
          </a:p>
        </p:txBody>
      </p:sp>
    </p:spTree>
    <p:extLst>
      <p:ext uri="{BB962C8B-B14F-4D97-AF65-F5344CB8AC3E}">
        <p14:creationId xmlns:p14="http://schemas.microsoft.com/office/powerpoint/2010/main" val="2016003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E III\Downloads\v-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71" y="2060848"/>
            <a:ext cx="11221797"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4445" y="620689"/>
            <a:ext cx="5314275" cy="461665"/>
          </a:xfrm>
          <a:prstGeom prst="rect">
            <a:avLst/>
          </a:prstGeom>
        </p:spPr>
        <p:txBody>
          <a:bodyPr wrap="none">
            <a:spAutoFit/>
          </a:bodyPr>
          <a:lstStyle/>
          <a:p>
            <a:r>
              <a:rPr lang="en-US" sz="2400" b="1" dirty="0" smtClean="0">
                <a:solidFill>
                  <a:srgbClr val="FF0000"/>
                </a:solidFill>
              </a:rPr>
              <a:t>Elements of Azure Virtual Network:</a:t>
            </a:r>
            <a:endParaRPr lang="en-IN" sz="2400" dirty="0"/>
          </a:p>
        </p:txBody>
      </p:sp>
    </p:spTree>
    <p:extLst>
      <p:ext uri="{BB962C8B-B14F-4D97-AF65-F5344CB8AC3E}">
        <p14:creationId xmlns:p14="http://schemas.microsoft.com/office/powerpoint/2010/main" val="3528887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312" y="332657"/>
            <a:ext cx="12001333" cy="5078313"/>
          </a:xfrm>
          <a:prstGeom prst="rect">
            <a:avLst/>
          </a:prstGeom>
        </p:spPr>
        <p:txBody>
          <a:bodyPr wrap="square">
            <a:spAutoFit/>
          </a:bodyPr>
          <a:lstStyle/>
          <a:p>
            <a:pPr fontAlgn="base"/>
            <a:r>
              <a:rPr lang="en-US" sz="1800" b="1" dirty="0">
                <a:solidFill>
                  <a:srgbClr val="FF0000"/>
                </a:solidFill>
                <a:latin typeface="Times New Roman" pitchFamily="18" charset="0"/>
                <a:cs typeface="Times New Roman" pitchFamily="18" charset="0"/>
              </a:rPr>
              <a:t>Elements of Azure Virtual </a:t>
            </a:r>
            <a:r>
              <a:rPr lang="en-US" sz="1800" b="1" dirty="0" smtClean="0">
                <a:solidFill>
                  <a:srgbClr val="FF0000"/>
                </a:solidFill>
                <a:latin typeface="Times New Roman" pitchFamily="18" charset="0"/>
                <a:cs typeface="Times New Roman" pitchFamily="18" charset="0"/>
              </a:rPr>
              <a:t>Network:</a:t>
            </a: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endParaRPr lang="en-US" sz="1800" b="1" dirty="0">
              <a:latin typeface="Times New Roman" pitchFamily="18" charset="0"/>
              <a:cs typeface="Times New Roman" pitchFamily="18" charset="0"/>
            </a:endParaRPr>
          </a:p>
          <a:p>
            <a:pPr fontAlgn="base"/>
            <a:r>
              <a:rPr lang="en-US" sz="1800" b="1" dirty="0">
                <a:solidFill>
                  <a:srgbClr val="7030A0"/>
                </a:solidFill>
                <a:latin typeface="Times New Roman" pitchFamily="18" charset="0"/>
                <a:cs typeface="Times New Roman" pitchFamily="18" charset="0"/>
              </a:rPr>
              <a:t>Subnets:</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Subnets can be used to split up a virtual network into smaller, simpler networks. It is possible to designate each subnet to a different security zone and control traffic between subnets using network security groups</a:t>
            </a:r>
            <a:r>
              <a:rPr lang="en-US"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fontAlgn="base"/>
            <a:r>
              <a:rPr lang="en-US" sz="1800" b="1" dirty="0">
                <a:solidFill>
                  <a:srgbClr val="7030A0"/>
                </a:solidFill>
                <a:latin typeface="Times New Roman" pitchFamily="18" charset="0"/>
                <a:cs typeface="Times New Roman" pitchFamily="18" charset="0"/>
              </a:rPr>
              <a:t>Network Security Groups:</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Network traffic between subnets or between virtual machines (VMs) inside a subnet is filtered using NSGs. The source or destination IP address, port number, or protocol can all be used to define rules in an NSG that allow or refuse communication</a:t>
            </a:r>
            <a:r>
              <a:rPr lang="en-US"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fontAlgn="base"/>
            <a:r>
              <a:rPr lang="en-US" sz="1800" b="1" dirty="0">
                <a:solidFill>
                  <a:srgbClr val="7030A0"/>
                </a:solidFill>
                <a:latin typeface="Times New Roman" pitchFamily="18" charset="0"/>
                <a:cs typeface="Times New Roman" pitchFamily="18" charset="0"/>
              </a:rPr>
              <a:t>Virtual Network Interface Cards:</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2"/>
              </a:rPr>
              <a:t>Virtual Network Interface Cards</a:t>
            </a:r>
            <a:r>
              <a:rPr lang="en-US" sz="1800" dirty="0">
                <a:latin typeface="Times New Roman" pitchFamily="18" charset="0"/>
                <a:cs typeface="Times New Roman" pitchFamily="18" charset="0"/>
              </a:rPr>
              <a:t> will help our VMs to other resources via the internet. Each VM can have more than one NIC</a:t>
            </a:r>
            <a:r>
              <a:rPr lang="en-US"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fontAlgn="base"/>
            <a:r>
              <a:rPr lang="en-US" sz="1800" b="1" dirty="0">
                <a:solidFill>
                  <a:srgbClr val="7030A0"/>
                </a:solidFill>
                <a:latin typeface="Times New Roman" pitchFamily="18" charset="0"/>
                <a:cs typeface="Times New Roman" pitchFamily="18" charset="0"/>
              </a:rPr>
              <a:t>Virtual Private Network Gateway:</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Virtual Private Network Gateway (VPNG) technology can link on-premises resources to cloud resources</a:t>
            </a:r>
            <a:r>
              <a:rPr lang="en-US"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fontAlgn="base"/>
            <a:r>
              <a:rPr lang="en-US" sz="1800" b="1" dirty="0">
                <a:solidFill>
                  <a:srgbClr val="7030A0"/>
                </a:solidFill>
                <a:latin typeface="Times New Roman" pitchFamily="18" charset="0"/>
                <a:cs typeface="Times New Roman" pitchFamily="18" charset="0"/>
              </a:rPr>
              <a:t>Azure Application Gateway:</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You may manage and scale web applications using the load balancer for web traffic known as Azure Application Gateway. It offers SSL offloading, URL-based routing, cookie-based session affinity, and web application firewall (WAF) features.</a:t>
            </a:r>
          </a:p>
        </p:txBody>
      </p:sp>
    </p:spTree>
    <p:extLst>
      <p:ext uri="{BB962C8B-B14F-4D97-AF65-F5344CB8AC3E}">
        <p14:creationId xmlns:p14="http://schemas.microsoft.com/office/powerpoint/2010/main" val="2344522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350" y="476672"/>
            <a:ext cx="11137237" cy="4739759"/>
          </a:xfrm>
          <a:prstGeom prst="rect">
            <a:avLst/>
          </a:prstGeom>
        </p:spPr>
        <p:txBody>
          <a:bodyPr wrap="square">
            <a:spAutoFit/>
          </a:bodyPr>
          <a:lstStyle/>
          <a:p>
            <a:r>
              <a:rPr lang="en-US" sz="3200" b="1" dirty="0">
                <a:solidFill>
                  <a:srgbClr val="FF0000"/>
                </a:solidFill>
                <a:latin typeface="Times New Roman" pitchFamily="18" charset="0"/>
                <a:cs typeface="Times New Roman" pitchFamily="18" charset="0"/>
              </a:rPr>
              <a:t>Azure Traffic Manager </a:t>
            </a:r>
            <a:r>
              <a:rPr lang="en-US" sz="3200" b="1" dirty="0" smtClean="0">
                <a:solidFill>
                  <a:srgbClr val="FF0000"/>
                </a:solidFill>
                <a:latin typeface="Times New Roman" pitchFamily="18" charset="0"/>
                <a:cs typeface="Times New Roman" pitchFamily="18" charset="0"/>
              </a:rPr>
              <a:t>:</a:t>
            </a:r>
          </a:p>
          <a:p>
            <a:endParaRPr lang="en-US" sz="1800" b="1" dirty="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Azure </a:t>
            </a:r>
            <a:r>
              <a:rPr lang="en-US" sz="1800" b="1" dirty="0">
                <a:latin typeface="Times New Roman" pitchFamily="18" charset="0"/>
                <a:cs typeface="Times New Roman" pitchFamily="18" charset="0"/>
              </a:rPr>
              <a:t>Traffic </a:t>
            </a:r>
            <a:r>
              <a:rPr lang="en-US" sz="1800" b="1" dirty="0" smtClean="0">
                <a:latin typeface="Times New Roman" pitchFamily="18" charset="0"/>
                <a:cs typeface="Times New Roman" pitchFamily="18" charset="0"/>
              </a:rPr>
              <a:t>Manager</a:t>
            </a:r>
            <a:r>
              <a:rPr lang="en-IN" sz="1800" dirty="0">
                <a:latin typeface="Times New Roman" pitchFamily="18" charset="0"/>
                <a:cs typeface="Times New Roman" pitchFamily="18" charset="0"/>
              </a:rPr>
              <a:t>(ATM)</a:t>
            </a:r>
            <a:r>
              <a:rPr lang="en-US" sz="1800" dirty="0">
                <a:latin typeface="Times New Roman" pitchFamily="18" charset="0"/>
                <a:cs typeface="Times New Roman" pitchFamily="18" charset="0"/>
              </a:rPr>
              <a:t> allows you to regulate the distribution of user traffic by using </a:t>
            </a:r>
            <a:r>
              <a:rPr lang="en-US" sz="1800" b="1" dirty="0">
                <a:latin typeface="Times New Roman" pitchFamily="18" charset="0"/>
                <a:cs typeface="Times New Roman" pitchFamily="18" charset="0"/>
              </a:rPr>
              <a:t>DNS</a:t>
            </a:r>
            <a:r>
              <a:rPr lang="en-US" sz="1800" dirty="0">
                <a:latin typeface="Times New Roman" pitchFamily="18" charset="0"/>
                <a:cs typeface="Times New Roman" pitchFamily="18" charset="0"/>
              </a:rPr>
              <a:t> to direct requests to the most appropriate service endpoint supported on a </a:t>
            </a:r>
            <a:r>
              <a:rPr lang="en-US" sz="1800" b="1" dirty="0">
                <a:latin typeface="Times New Roman" pitchFamily="18" charset="0"/>
                <a:cs typeface="Times New Roman" pitchFamily="18" charset="0"/>
              </a:rPr>
              <a:t>traffic-routing method</a:t>
            </a:r>
            <a:r>
              <a:rPr lang="en-US" sz="1800" dirty="0">
                <a:latin typeface="Times New Roman" pitchFamily="18" charset="0"/>
                <a:cs typeface="Times New Roman" pitchFamily="18" charset="0"/>
              </a:rPr>
              <a:t> and therefore the health of the endpoints</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pPr marL="285750" indent="-285750">
              <a:buFont typeface="Wingdings" pitchFamily="2" charset="2"/>
              <a:buChar char="§"/>
            </a:pPr>
            <a:r>
              <a:rPr lang="en-US" sz="1800" dirty="0">
                <a:latin typeface="Times New Roman" pitchFamily="18" charset="0"/>
                <a:cs typeface="Times New Roman" pitchFamily="18" charset="0"/>
              </a:rPr>
              <a:t>Azure traffic manager selects an endpoint based on the configured </a:t>
            </a:r>
            <a:r>
              <a:rPr lang="en-US" sz="1800" b="1" dirty="0">
                <a:latin typeface="Times New Roman" pitchFamily="18" charset="0"/>
                <a:cs typeface="Times New Roman" pitchFamily="18" charset="0"/>
              </a:rPr>
              <a:t>routing method</a:t>
            </a:r>
            <a:r>
              <a:rPr lang="en-US" sz="1800" b="1" dirty="0" smtClean="0">
                <a:latin typeface="Times New Roman" pitchFamily="18" charset="0"/>
                <a:cs typeface="Times New Roman" pitchFamily="18" charset="0"/>
              </a:rPr>
              <a:t>.</a:t>
            </a:r>
          </a:p>
          <a:p>
            <a:endParaRPr lang="en-US" sz="1800" b="1" dirty="0" smtClean="0">
              <a:latin typeface="Times New Roman" pitchFamily="18" charset="0"/>
              <a:cs typeface="Times New Roman" pitchFamily="18" charset="0"/>
            </a:endParaRPr>
          </a:p>
          <a:p>
            <a:pPr marL="285750" indent="-285750">
              <a:buFont typeface="Wingdings" pitchFamily="2" charset="2"/>
              <a:buChar char="§"/>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supports a variety of traffic-routing methods to suit different application needs.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marL="285750" indent="-285750">
              <a:buFont typeface="Wingdings" pitchFamily="2" charset="2"/>
              <a:buChar char="§"/>
            </a:pPr>
            <a:r>
              <a:rPr lang="en-US" sz="1800" dirty="0" smtClean="0">
                <a:latin typeface="Times New Roman" pitchFamily="18" charset="0"/>
                <a:cs typeface="Times New Roman" pitchFamily="18" charset="0"/>
              </a:rPr>
              <a:t>After </a:t>
            </a:r>
            <a:r>
              <a:rPr lang="en-US" sz="1800" dirty="0">
                <a:latin typeface="Times New Roman" pitchFamily="18" charset="0"/>
                <a:cs typeface="Times New Roman" pitchFamily="18" charset="0"/>
              </a:rPr>
              <a:t>the selection of endpoints, the client is connected directly to the appropriate service point.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marL="285750" indent="-285750">
              <a:buFont typeface="Wingdings" pitchFamily="2" charset="2"/>
              <a:buChar char="§"/>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also provides endpoint health checks and automatic failover.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285750" indent="-285750">
              <a:buFont typeface="Wingdings" pitchFamily="2" charset="2"/>
              <a:buChar char="§"/>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also enables you to build a highly available application that is resilient to failure, including the failure of an entire Azure region</a:t>
            </a:r>
          </a:p>
        </p:txBody>
      </p:sp>
    </p:spTree>
    <p:extLst>
      <p:ext uri="{BB962C8B-B14F-4D97-AF65-F5344CB8AC3E}">
        <p14:creationId xmlns:p14="http://schemas.microsoft.com/office/powerpoint/2010/main" val="102509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3" name="Rectangle 2"/>
          <p:cNvSpPr/>
          <p:nvPr/>
        </p:nvSpPr>
        <p:spPr>
          <a:xfrm>
            <a:off x="2434253" y="-107576"/>
            <a:ext cx="66159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Understanding Database as a service</a:t>
            </a:r>
          </a:p>
        </p:txBody>
      </p:sp>
      <p:sp>
        <p:nvSpPr>
          <p:cNvPr id="2" name="Rectangle 1"/>
          <p:cNvSpPr/>
          <p:nvPr/>
        </p:nvSpPr>
        <p:spPr>
          <a:xfrm>
            <a:off x="194872" y="696246"/>
            <a:ext cx="11786288" cy="1107996"/>
          </a:xfrm>
          <a:prstGeom prst="rect">
            <a:avLst/>
          </a:prstGeom>
        </p:spPr>
        <p:txBody>
          <a:bodyPr wrap="square">
            <a:spAutoFit/>
          </a:bodyPr>
          <a:lstStyle/>
          <a:p>
            <a:r>
              <a:rPr lang="en-US" sz="2600" dirty="0">
                <a:solidFill>
                  <a:srgbClr val="2196F3"/>
                </a:solidFill>
                <a:latin typeface="Times New Roman" pitchFamily="18" charset="0"/>
                <a:cs typeface="Times New Roman" pitchFamily="18" charset="0"/>
              </a:rPr>
              <a:t>Types of Azure Database Services</a:t>
            </a:r>
          </a:p>
          <a:p>
            <a:r>
              <a:rPr lang="en-US" sz="2000" b="1" dirty="0" smtClean="0">
                <a:solidFill>
                  <a:srgbClr val="FF0000"/>
                </a:solidFill>
                <a:latin typeface="Times New Roman" panose="02020603050405020304" pitchFamily="18" charset="0"/>
                <a:cs typeface="Times New Roman" panose="02020603050405020304" pitchFamily="18" charset="0"/>
              </a:rPr>
              <a:t>	Azure </a:t>
            </a:r>
            <a:r>
              <a:rPr lang="en-US" sz="2000" b="1" dirty="0">
                <a:solidFill>
                  <a:srgbClr val="FF0000"/>
                </a:solidFill>
                <a:latin typeface="Times New Roman" panose="02020603050405020304" pitchFamily="18" charset="0"/>
                <a:cs typeface="Times New Roman" panose="02020603050405020304" pitchFamily="18" charset="0"/>
              </a:rPr>
              <a:t>offers a wide range of database services </a:t>
            </a:r>
            <a:r>
              <a:rPr lang="en-US" sz="2000" dirty="0">
                <a:solidFill>
                  <a:schemeClr val="tx1"/>
                </a:solidFill>
                <a:latin typeface="Times New Roman" panose="02020603050405020304" pitchFamily="18" charset="0"/>
                <a:cs typeface="Times New Roman" panose="02020603050405020304" pitchFamily="18" charset="0"/>
              </a:rPr>
              <a:t>to cater to different use cases, whether for </a:t>
            </a:r>
            <a:r>
              <a:rPr lang="en-US" sz="2000" b="1" dirty="0">
                <a:solidFill>
                  <a:srgbClr val="FF0000"/>
                </a:solidFill>
                <a:latin typeface="Times New Roman" panose="02020603050405020304" pitchFamily="18" charset="0"/>
                <a:cs typeface="Times New Roman" panose="02020603050405020304" pitchFamily="18" charset="0"/>
              </a:rPr>
              <a:t>relational, </a:t>
            </a:r>
            <a:r>
              <a:rPr lang="en-US" sz="2000" b="1" dirty="0" err="1">
                <a:solidFill>
                  <a:srgbClr val="FF0000"/>
                </a:solidFill>
                <a:latin typeface="Times New Roman" panose="02020603050405020304" pitchFamily="18" charset="0"/>
                <a:cs typeface="Times New Roman" panose="02020603050405020304" pitchFamily="18" charset="0"/>
              </a:rPr>
              <a:t>NoSQL</a:t>
            </a:r>
            <a:r>
              <a:rPr lang="en-US" sz="2000" b="1" dirty="0">
                <a:solidFill>
                  <a:srgbClr val="FF0000"/>
                </a:solidFill>
                <a:latin typeface="Times New Roman" panose="02020603050405020304" pitchFamily="18" charset="0"/>
                <a:cs typeface="Times New Roman" panose="02020603050405020304" pitchFamily="18" charset="0"/>
              </a:rPr>
              <a:t>, or data warehousing </a:t>
            </a:r>
            <a:r>
              <a:rPr lang="en-US" sz="2000" dirty="0">
                <a:solidFill>
                  <a:schemeClr val="tx1"/>
                </a:solidFill>
                <a:latin typeface="Times New Roman" panose="02020603050405020304" pitchFamily="18" charset="0"/>
                <a:cs typeface="Times New Roman" panose="02020603050405020304" pitchFamily="18" charset="0"/>
              </a:rPr>
              <a:t>needs. Some of the primary Azure database services: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2088" y="1939152"/>
            <a:ext cx="41814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79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3" y="1700809"/>
            <a:ext cx="10416116"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90197" y="476809"/>
            <a:ext cx="4738798" cy="584775"/>
          </a:xfrm>
          <a:prstGeom prst="rect">
            <a:avLst/>
          </a:prstGeom>
        </p:spPr>
        <p:txBody>
          <a:bodyPr wrap="none">
            <a:spAutoFit/>
          </a:bodyPr>
          <a:lstStyle/>
          <a:p>
            <a:r>
              <a:rPr lang="en-US" sz="3200" b="1" dirty="0">
                <a:solidFill>
                  <a:srgbClr val="FF0000"/>
                </a:solidFill>
              </a:rPr>
              <a:t>Azure Traffic Manager :</a:t>
            </a:r>
          </a:p>
        </p:txBody>
      </p:sp>
    </p:spTree>
    <p:extLst>
      <p:ext uri="{BB962C8B-B14F-4D97-AF65-F5344CB8AC3E}">
        <p14:creationId xmlns:p14="http://schemas.microsoft.com/office/powerpoint/2010/main" val="3947142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459" y="188641"/>
            <a:ext cx="3857146" cy="584775"/>
          </a:xfrm>
          <a:prstGeom prst="rect">
            <a:avLst/>
          </a:prstGeom>
        </p:spPr>
        <p:txBody>
          <a:bodyPr wrap="none">
            <a:spAutoFit/>
          </a:bodyPr>
          <a:lstStyle/>
          <a:p>
            <a:r>
              <a:rPr lang="en-IN" sz="3200" b="1" dirty="0">
                <a:solidFill>
                  <a:srgbClr val="FF0000"/>
                </a:solidFill>
                <a:latin typeface="Times New Roman" pitchFamily="18" charset="0"/>
                <a:cs typeface="Times New Roman" pitchFamily="18" charset="0"/>
              </a:rPr>
              <a:t>Use Traffic Manager</a:t>
            </a:r>
          </a:p>
        </p:txBody>
      </p:sp>
      <p:sp>
        <p:nvSpPr>
          <p:cNvPr id="3" name="Rectangle 2"/>
          <p:cNvSpPr/>
          <p:nvPr/>
        </p:nvSpPr>
        <p:spPr>
          <a:xfrm>
            <a:off x="426121" y="1757504"/>
            <a:ext cx="10561173" cy="3139321"/>
          </a:xfrm>
          <a:prstGeom prst="rect">
            <a:avLst/>
          </a:prstGeom>
        </p:spPr>
        <p:txBody>
          <a:bodyPr wrap="square">
            <a:spAutoFit/>
          </a:bodyPr>
          <a:lstStyle/>
          <a:p>
            <a:r>
              <a:rPr lang="en-US" sz="1800" dirty="0" smtClean="0">
                <a:latin typeface="Times New Roman" pitchFamily="18" charset="0"/>
                <a:cs typeface="Times New Roman" pitchFamily="18" charset="0"/>
              </a:rPr>
              <a:t>Azure Traffic Manager</a:t>
            </a:r>
            <a:r>
              <a:rPr lang="en-IN" sz="1800" dirty="0">
                <a:latin typeface="Times New Roman" pitchFamily="18" charset="0"/>
                <a:cs typeface="Times New Roman" pitchFamily="18" charset="0"/>
              </a:rPr>
              <a:t>(ATM)</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uses DNS to direct client requests to the most appropriate service endpoint based on a traffic-routing method and the health of the endpoints.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endpoint is any Internet-facing service hosted inside or outside of Azure</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provides a range of traffic-routing methods and endpoint monitoring options to suit different application needs and automatic failover models.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resilient to failure, including the failure of an entire Azure region.</a:t>
            </a:r>
          </a:p>
          <a:p>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778470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7"/>
            <a:ext cx="11376587" cy="1692771"/>
          </a:xfrm>
          <a:prstGeom prst="rect">
            <a:avLst/>
          </a:prstGeom>
        </p:spPr>
        <p:txBody>
          <a:bodyPr wrap="square">
            <a:spAutoFit/>
          </a:bodyPr>
          <a:lstStyle/>
          <a:p>
            <a:r>
              <a:rPr lang="en-US" sz="3200" b="1" dirty="0">
                <a:solidFill>
                  <a:srgbClr val="FF0000"/>
                </a:solidFill>
                <a:latin typeface="Times New Roman" pitchFamily="18" charset="0"/>
                <a:cs typeface="Times New Roman" pitchFamily="18" charset="0"/>
              </a:rPr>
              <a:t>Azure Traffic Manager Routing Methods</a:t>
            </a: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Azure </a:t>
            </a:r>
            <a:r>
              <a:rPr lang="en-US" sz="1800" b="1" dirty="0">
                <a:latin typeface="Times New Roman" pitchFamily="18" charset="0"/>
                <a:cs typeface="Times New Roman" pitchFamily="18" charset="0"/>
              </a:rPr>
              <a:t>Traffic Manager</a:t>
            </a:r>
            <a:r>
              <a:rPr lang="en-US" sz="1800" dirty="0">
                <a:latin typeface="Times New Roman" pitchFamily="18" charset="0"/>
                <a:cs typeface="Times New Roman" pitchFamily="18" charset="0"/>
              </a:rPr>
              <a:t> distributes the traffic based on one of the</a:t>
            </a:r>
            <a:r>
              <a:rPr lang="en-US" sz="1800" b="1" dirty="0">
                <a:latin typeface="Times New Roman" pitchFamily="18" charset="0"/>
                <a:cs typeface="Times New Roman" pitchFamily="18" charset="0"/>
              </a:rPr>
              <a:t> six traffic-routing methods</a:t>
            </a:r>
            <a:r>
              <a:rPr lang="en-US" sz="1800" dirty="0">
                <a:latin typeface="Times New Roman" pitchFamily="18" charset="0"/>
                <a:cs typeface="Times New Roman" pitchFamily="18" charset="0"/>
              </a:rPr>
              <a:t> that determine which endpoint is returned within the DNS response</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p:txBody>
      </p:sp>
      <p:sp>
        <p:nvSpPr>
          <p:cNvPr id="3" name="Rectangle 2"/>
          <p:cNvSpPr/>
          <p:nvPr/>
        </p:nvSpPr>
        <p:spPr>
          <a:xfrm>
            <a:off x="71669" y="2204865"/>
            <a:ext cx="11233248" cy="3970318"/>
          </a:xfrm>
          <a:prstGeom prst="rect">
            <a:avLst/>
          </a:prstGeom>
        </p:spPr>
        <p:txBody>
          <a:bodyPr wrap="square">
            <a:spAutoFit/>
          </a:bodyPr>
          <a:lstStyle/>
          <a:p>
            <a:pPr fontAlgn="base"/>
            <a:r>
              <a:rPr lang="en-US" sz="1800" b="1" dirty="0">
                <a:latin typeface="Times New Roman" pitchFamily="18" charset="0"/>
                <a:cs typeface="Times New Roman" pitchFamily="18" charset="0"/>
              </a:rPr>
              <a:t>Priority Routing- </a:t>
            </a:r>
            <a:r>
              <a:rPr lang="en-US" sz="1800" dirty="0">
                <a:latin typeface="Times New Roman" pitchFamily="18" charset="0"/>
                <a:cs typeface="Times New Roman" pitchFamily="18" charset="0"/>
              </a:rPr>
              <a:t>It has a priority list of service endpoints where the primary service endpoint has the highest priority</a:t>
            </a:r>
            <a:r>
              <a:rPr lang="en-US"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fontAlgn="base"/>
            <a:r>
              <a:rPr lang="en-US" sz="1800" b="1" dirty="0">
                <a:latin typeface="Times New Roman" pitchFamily="18" charset="0"/>
                <a:cs typeface="Times New Roman" pitchFamily="18" charset="0"/>
              </a:rPr>
              <a:t>Weighted Routing - </a:t>
            </a:r>
            <a:r>
              <a:rPr lang="en-US" sz="1800" dirty="0">
                <a:latin typeface="Times New Roman" pitchFamily="18" charset="0"/>
                <a:cs typeface="Times New Roman" pitchFamily="18" charset="0"/>
              </a:rPr>
              <a:t>It is used to distribute traffic evenly across a set of endpoints</a:t>
            </a:r>
            <a:r>
              <a:rPr lang="en-US"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fontAlgn="base"/>
            <a:r>
              <a:rPr lang="en-US" sz="1800" b="1" dirty="0">
                <a:latin typeface="Times New Roman" pitchFamily="18" charset="0"/>
                <a:cs typeface="Times New Roman" pitchFamily="18" charset="0"/>
              </a:rPr>
              <a:t>Performance Routing- </a:t>
            </a:r>
            <a:r>
              <a:rPr lang="en-US" sz="1800" dirty="0">
                <a:latin typeface="Times New Roman" pitchFamily="18" charset="0"/>
                <a:cs typeface="Times New Roman" pitchFamily="18" charset="0"/>
              </a:rPr>
              <a:t>It is used when we want to improve the response time of applications by routing traffic to the location nearest to the </a:t>
            </a:r>
            <a:r>
              <a:rPr lang="en-US" sz="1800" dirty="0" smtClean="0">
                <a:latin typeface="Times New Roman" pitchFamily="18" charset="0"/>
                <a:cs typeface="Times New Roman" pitchFamily="18" charset="0"/>
              </a:rPr>
              <a:t>user</a:t>
            </a:r>
          </a:p>
          <a:p>
            <a:pPr fontAlgn="base"/>
            <a:endParaRPr lang="en-US" sz="1800" dirty="0">
              <a:latin typeface="Times New Roman" pitchFamily="18" charset="0"/>
              <a:cs typeface="Times New Roman" pitchFamily="18" charset="0"/>
            </a:endParaRPr>
          </a:p>
          <a:p>
            <a:pPr fontAlgn="base"/>
            <a:r>
              <a:rPr lang="en-US" sz="1800" b="1" dirty="0" err="1">
                <a:latin typeface="Times New Roman" pitchFamily="18" charset="0"/>
                <a:cs typeface="Times New Roman" pitchFamily="18" charset="0"/>
              </a:rPr>
              <a:t>Geographics</a:t>
            </a:r>
            <a:r>
              <a:rPr lang="en-US" sz="1800" b="1" dirty="0">
                <a:latin typeface="Times New Roman" pitchFamily="18" charset="0"/>
                <a:cs typeface="Times New Roman" pitchFamily="18" charset="0"/>
              </a:rPr>
              <a:t> Routing- </a:t>
            </a:r>
            <a:r>
              <a:rPr lang="en-US" sz="1800" dirty="0">
                <a:latin typeface="Times New Roman" pitchFamily="18" charset="0"/>
                <a:cs typeface="Times New Roman" pitchFamily="18" charset="0"/>
              </a:rPr>
              <a:t>In this the endpoint associated with a traffic manager profile must have a pre defined geographic region assigned to it</a:t>
            </a:r>
            <a:r>
              <a:rPr lang="en-US"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fontAlgn="base"/>
            <a:r>
              <a:rPr lang="en-US" sz="1800" b="1" dirty="0" err="1">
                <a:latin typeface="Times New Roman" pitchFamily="18" charset="0"/>
                <a:cs typeface="Times New Roman" pitchFamily="18" charset="0"/>
              </a:rPr>
              <a:t>Multivalue</a:t>
            </a:r>
            <a:r>
              <a:rPr lang="en-US" sz="1800" b="1" dirty="0">
                <a:latin typeface="Times New Roman" pitchFamily="18" charset="0"/>
                <a:cs typeface="Times New Roman" pitchFamily="18" charset="0"/>
              </a:rPr>
              <a:t> Routing- </a:t>
            </a:r>
            <a:r>
              <a:rPr lang="en-US" sz="1800" dirty="0">
                <a:latin typeface="Times New Roman" pitchFamily="18" charset="0"/>
                <a:cs typeface="Times New Roman" pitchFamily="18" charset="0"/>
              </a:rPr>
              <a:t>It returns multiple endpoint for a single query, it can only be set to IPv4/IPv6 addresses as endpoints</a:t>
            </a:r>
            <a:r>
              <a:rPr lang="en-US" sz="1800" dirty="0" smtClean="0">
                <a:latin typeface="Times New Roman" pitchFamily="18" charset="0"/>
                <a:cs typeface="Times New Roman" pitchFamily="18" charset="0"/>
              </a:rPr>
              <a:t>.</a:t>
            </a:r>
          </a:p>
          <a:p>
            <a:pPr fontAlgn="base"/>
            <a:endParaRPr lang="en-US" sz="1800" dirty="0">
              <a:latin typeface="Times New Roman" pitchFamily="18" charset="0"/>
              <a:cs typeface="Times New Roman" pitchFamily="18" charset="0"/>
            </a:endParaRPr>
          </a:p>
          <a:p>
            <a:pPr fontAlgn="base"/>
            <a:r>
              <a:rPr lang="en-US" sz="1800" b="1" dirty="0">
                <a:latin typeface="Times New Roman" pitchFamily="18" charset="0"/>
                <a:cs typeface="Times New Roman" pitchFamily="18" charset="0"/>
              </a:rPr>
              <a:t>Subnet Routing- </a:t>
            </a:r>
            <a:r>
              <a:rPr lang="en-US" sz="1800" dirty="0">
                <a:latin typeface="Times New Roman" pitchFamily="18" charset="0"/>
                <a:cs typeface="Times New Roman" pitchFamily="18" charset="0"/>
              </a:rPr>
              <a:t>It maps a set of users IP address to a specific endpoint.</a:t>
            </a:r>
          </a:p>
        </p:txBody>
      </p:sp>
    </p:spTree>
    <p:extLst>
      <p:ext uri="{BB962C8B-B14F-4D97-AF65-F5344CB8AC3E}">
        <p14:creationId xmlns:p14="http://schemas.microsoft.com/office/powerpoint/2010/main" val="3120398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382" y="404664"/>
            <a:ext cx="10849205" cy="1969770"/>
          </a:xfrm>
          <a:prstGeom prst="rect">
            <a:avLst/>
          </a:prstGeom>
        </p:spPr>
        <p:txBody>
          <a:bodyPr wrap="square">
            <a:spAutoFit/>
          </a:bodyPr>
          <a:lstStyle/>
          <a:p>
            <a:r>
              <a:rPr lang="en-US" sz="3200" b="1" dirty="0">
                <a:solidFill>
                  <a:srgbClr val="FF000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1) Priority Routing:</a:t>
            </a:r>
          </a:p>
          <a:p>
            <a:endParaRPr lang="en-US"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When you select the </a:t>
            </a:r>
            <a:r>
              <a:rPr lang="en-US" sz="1800" b="1" dirty="0">
                <a:latin typeface="Times New Roman" pitchFamily="18" charset="0"/>
                <a:cs typeface="Times New Roman" pitchFamily="18" charset="0"/>
              </a:rPr>
              <a:t>priority routing method</a:t>
            </a:r>
            <a:r>
              <a:rPr lang="en-US" sz="1800" dirty="0">
                <a:latin typeface="Times New Roman" pitchFamily="18" charset="0"/>
                <a:cs typeface="Times New Roman" pitchFamily="18" charset="0"/>
              </a:rPr>
              <a:t>, it contains a prioritized list of service endpoints where the primary service endpoint has the highest priority for all traffic</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If the primary service endpoint is unavailable, it redirects the traffic to the second priority endpoint and so 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3" y="2452654"/>
            <a:ext cx="72517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997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371" y="332657"/>
            <a:ext cx="10753195" cy="1969770"/>
          </a:xfrm>
          <a:prstGeom prst="rect">
            <a:avLst/>
          </a:prstGeom>
        </p:spPr>
        <p:txBody>
          <a:bodyPr wrap="square">
            <a:spAutoFit/>
          </a:bodyPr>
          <a:lstStyle/>
          <a:p>
            <a:r>
              <a:rPr lang="en-US" sz="3200" b="1" dirty="0" smtClean="0">
                <a:solidFill>
                  <a:srgbClr val="FF0000"/>
                </a:solidFill>
                <a:latin typeface="Times New Roman" pitchFamily="18" charset="0"/>
                <a:cs typeface="Times New Roman" pitchFamily="18" charset="0"/>
              </a:rPr>
              <a:t>2) Weighted </a:t>
            </a:r>
            <a:r>
              <a:rPr lang="en-US" sz="3200" b="1" dirty="0">
                <a:solidFill>
                  <a:srgbClr val="FF000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Routing </a:t>
            </a:r>
            <a:endParaRPr lang="en-US" sz="3200" b="1" dirty="0">
              <a:solidFill>
                <a:srgbClr val="FF0000"/>
              </a:solidFill>
              <a:latin typeface="Times New Roman" pitchFamily="18" charset="0"/>
              <a:cs typeface="Times New Roman" pitchFamily="18" charset="0"/>
            </a:endParaRPr>
          </a:p>
          <a:p>
            <a:r>
              <a:rPr lang="en-US" sz="1800" dirty="0">
                <a:latin typeface="Times New Roman" pitchFamily="18" charset="0"/>
                <a:cs typeface="Times New Roman" pitchFamily="18" charset="0"/>
              </a:rPr>
              <a:t>The weighted routing method is used when you want to </a:t>
            </a:r>
            <a:r>
              <a:rPr lang="en-US" sz="1800" b="1" dirty="0">
                <a:latin typeface="Times New Roman" pitchFamily="18" charset="0"/>
                <a:cs typeface="Times New Roman" pitchFamily="18" charset="0"/>
              </a:rPr>
              <a:t>distribute traffic </a:t>
            </a:r>
            <a:r>
              <a:rPr lang="en-US" sz="1800" dirty="0">
                <a:latin typeface="Times New Roman" pitchFamily="18" charset="0"/>
                <a:cs typeface="Times New Roman" pitchFamily="18" charset="0"/>
              </a:rPr>
              <a:t>evenly or to use </a:t>
            </a:r>
            <a:r>
              <a:rPr lang="en-US" sz="1800" b="1" dirty="0">
                <a:latin typeface="Times New Roman" pitchFamily="18" charset="0"/>
                <a:cs typeface="Times New Roman" pitchFamily="18" charset="0"/>
              </a:rPr>
              <a:t>pre-defined</a:t>
            </a:r>
            <a:r>
              <a:rPr lang="en-US" sz="1800" dirty="0">
                <a:latin typeface="Times New Roman" pitchFamily="18" charset="0"/>
                <a:cs typeface="Times New Roman" pitchFamily="18" charset="0"/>
              </a:rPr>
              <a:t> weights</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across a set of endpoints</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this traffic-routing method, </a:t>
            </a:r>
            <a:r>
              <a:rPr lang="en-US" sz="1800" dirty="0" smtClean="0">
                <a:latin typeface="Times New Roman" pitchFamily="18" charset="0"/>
                <a:cs typeface="Times New Roman" pitchFamily="18" charset="0"/>
              </a:rPr>
              <a:t>allocate </a:t>
            </a:r>
            <a:r>
              <a:rPr lang="en-US" sz="1800" dirty="0">
                <a:latin typeface="Times New Roman" pitchFamily="18" charset="0"/>
                <a:cs typeface="Times New Roman" pitchFamily="18" charset="0"/>
              </a:rPr>
              <a:t>a weight which is an integer from 1 to 1000, to each endpoint in the Microsoft Azure Traffic Manager profile configuration.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2420889"/>
            <a:ext cx="68326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182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371" y="188641"/>
            <a:ext cx="11760629" cy="2431435"/>
          </a:xfrm>
          <a:prstGeom prst="rect">
            <a:avLst/>
          </a:prstGeom>
        </p:spPr>
        <p:txBody>
          <a:bodyPr wrap="square">
            <a:spAutoFit/>
          </a:bodyPr>
          <a:lstStyle/>
          <a:p>
            <a:r>
              <a:rPr lang="en-US" sz="3200" b="1" dirty="0" smtClean="0">
                <a:solidFill>
                  <a:srgbClr val="FF0000"/>
                </a:solidFill>
                <a:latin typeface="Times New Roman" pitchFamily="18" charset="0"/>
                <a:cs typeface="Times New Roman" pitchFamily="18" charset="0"/>
              </a:rPr>
              <a:t>3) Performance Routing</a:t>
            </a:r>
            <a:endParaRPr lang="en-US" sz="3200" b="1" dirty="0">
              <a:solidFill>
                <a:srgbClr val="FF0000"/>
              </a:solidFill>
              <a:latin typeface="Times New Roman" pitchFamily="18" charset="0"/>
              <a:cs typeface="Times New Roman" pitchFamily="18" charset="0"/>
            </a:endParaRPr>
          </a:p>
          <a:p>
            <a:r>
              <a:rPr lang="en-US" sz="2000" dirty="0">
                <a:latin typeface="Times New Roman" pitchFamily="18" charset="0"/>
                <a:cs typeface="Times New Roman" pitchFamily="18" charset="0"/>
              </a:rPr>
              <a:t>This traffic routing method is used when you want to </a:t>
            </a:r>
            <a:r>
              <a:rPr lang="en-US" sz="2000" b="1" dirty="0">
                <a:latin typeface="Times New Roman" pitchFamily="18" charset="0"/>
                <a:cs typeface="Times New Roman" pitchFamily="18" charset="0"/>
              </a:rPr>
              <a:t>improve the responsiveness</a:t>
            </a:r>
            <a:r>
              <a:rPr lang="en-US" sz="2000" dirty="0">
                <a:latin typeface="Times New Roman" pitchFamily="18" charset="0"/>
                <a:cs typeface="Times New Roman" pitchFamily="18" charset="0"/>
              </a:rPr>
              <a:t> of many applications by routing traffic to the location that is </a:t>
            </a:r>
            <a:r>
              <a:rPr lang="en-US" sz="2000" b="1" dirty="0">
                <a:latin typeface="Times New Roman" pitchFamily="18" charset="0"/>
                <a:cs typeface="Times New Roman" pitchFamily="18" charset="0"/>
              </a:rPr>
              <a:t>closest</a:t>
            </a:r>
            <a:r>
              <a:rPr lang="en-US" sz="2000" dirty="0">
                <a:latin typeface="Times New Roman" pitchFamily="18" charset="0"/>
                <a:cs typeface="Times New Roman" pitchFamily="18" charset="0"/>
              </a:rPr>
              <a:t> to the user</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‘closest’ endpoint isn’t necessarily closest as measured by geographic distance.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Instead</a:t>
            </a:r>
            <a:r>
              <a:rPr lang="en-US" sz="2000" dirty="0">
                <a:latin typeface="Times New Roman" pitchFamily="18" charset="0"/>
                <a:cs typeface="Times New Roman" pitchFamily="18" charset="0"/>
              </a:rPr>
              <a:t>, the ‘Performance’ traffic-routing method determines the closest endpoint by measuring </a:t>
            </a:r>
            <a:r>
              <a:rPr lang="en-US" sz="2000" b="1" dirty="0">
                <a:latin typeface="Times New Roman" pitchFamily="18" charset="0"/>
                <a:cs typeface="Times New Roman" pitchFamily="18" charset="0"/>
              </a:rPr>
              <a:t>network latency</a:t>
            </a:r>
            <a:r>
              <a:rPr lang="en-US" sz="2000" dirty="0">
                <a:latin typeface="Times New Roman" pitchFamily="18" charset="0"/>
                <a:cs typeface="Times New Roman" pitchFamily="18"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684" y="2496964"/>
            <a:ext cx="7838017"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5659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371" y="397209"/>
            <a:ext cx="11137237" cy="1969770"/>
          </a:xfrm>
          <a:prstGeom prst="rect">
            <a:avLst/>
          </a:prstGeom>
        </p:spPr>
        <p:txBody>
          <a:bodyPr wrap="square">
            <a:spAutoFit/>
          </a:bodyPr>
          <a:lstStyle/>
          <a:p>
            <a:r>
              <a:rPr lang="en-US" sz="3200" b="1" dirty="0" smtClean="0">
                <a:solidFill>
                  <a:srgbClr val="FF0000"/>
                </a:solidFill>
                <a:latin typeface="Times New Roman" pitchFamily="18" charset="0"/>
                <a:cs typeface="Times New Roman" pitchFamily="18" charset="0"/>
              </a:rPr>
              <a:t>4) Geographic Routing</a:t>
            </a:r>
          </a:p>
          <a:p>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Geographic routing, each endpoint associated with that profile must have a set of </a:t>
            </a:r>
            <a:r>
              <a:rPr lang="en-US" sz="1800" b="1" dirty="0">
                <a:latin typeface="Times New Roman" pitchFamily="18" charset="0"/>
                <a:cs typeface="Times New Roman" pitchFamily="18" charset="0"/>
              </a:rPr>
              <a:t>geographic regions</a:t>
            </a:r>
            <a:r>
              <a:rPr lang="en-US" sz="1800" dirty="0">
                <a:latin typeface="Times New Roman" pitchFamily="18" charset="0"/>
                <a:cs typeface="Times New Roman" pitchFamily="18" charset="0"/>
              </a:rPr>
              <a:t> assigned thereto.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a region or a set of regions is assigned to an endpoint, </a:t>
            </a:r>
            <a:r>
              <a:rPr lang="en-US" sz="1800" b="1" dirty="0">
                <a:latin typeface="Times New Roman" pitchFamily="18" charset="0"/>
                <a:cs typeface="Times New Roman" pitchFamily="18" charset="0"/>
              </a:rPr>
              <a:t>any requests</a:t>
            </a:r>
            <a:r>
              <a:rPr lang="en-US" sz="1800" dirty="0">
                <a:latin typeface="Times New Roman" pitchFamily="18" charset="0"/>
                <a:cs typeface="Times New Roman" pitchFamily="18" charset="0"/>
              </a:rPr>
              <a:t> from those regions get routed only thereto endpoint.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901" y="2155292"/>
            <a:ext cx="7682188" cy="4586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222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476673"/>
            <a:ext cx="10561173" cy="4093428"/>
          </a:xfrm>
          <a:prstGeom prst="rect">
            <a:avLst/>
          </a:prstGeom>
        </p:spPr>
        <p:txBody>
          <a:bodyPr wrap="square">
            <a:spAutoFit/>
          </a:bodyPr>
          <a:lstStyle/>
          <a:p>
            <a:r>
              <a:rPr lang="en-US" sz="3200" b="1" dirty="0" smtClean="0">
                <a:solidFill>
                  <a:srgbClr val="FF0000"/>
                </a:solidFill>
                <a:latin typeface="Times New Roman" pitchFamily="18" charset="0"/>
                <a:cs typeface="Times New Roman" pitchFamily="18" charset="0"/>
              </a:rPr>
              <a:t>5) </a:t>
            </a:r>
            <a:r>
              <a:rPr lang="en-US" sz="3200" b="1" dirty="0" err="1" smtClean="0">
                <a:solidFill>
                  <a:srgbClr val="FF0000"/>
                </a:solidFill>
                <a:latin typeface="Times New Roman" pitchFamily="18" charset="0"/>
                <a:cs typeface="Times New Roman" pitchFamily="18" charset="0"/>
              </a:rPr>
              <a:t>Multivalue</a:t>
            </a:r>
            <a:r>
              <a:rPr lang="en-US" sz="3200" b="1" dirty="0" smtClean="0">
                <a:solidFill>
                  <a:srgbClr val="FF0000"/>
                </a:solidFill>
                <a:latin typeface="Times New Roman" pitchFamily="18" charset="0"/>
                <a:cs typeface="Times New Roman" pitchFamily="18" charset="0"/>
              </a:rPr>
              <a:t> Routing</a:t>
            </a:r>
          </a:p>
          <a:p>
            <a:endParaRPr lang="en-US" b="1" dirty="0"/>
          </a:p>
          <a:p>
            <a:r>
              <a:rPr lang="en-US" sz="1800" dirty="0" smtClean="0">
                <a:latin typeface="Times New Roman" pitchFamily="18" charset="0"/>
                <a:cs typeface="Times New Roman" pitchFamily="18" charset="0"/>
              </a:rPr>
              <a:t>Select</a:t>
            </a:r>
            <a:r>
              <a:rPr lang="en-US" sz="1800" dirty="0">
                <a:latin typeface="Times New Roman" pitchFamily="18" charset="0"/>
                <a:cs typeface="Times New Roman" pitchFamily="18" charset="0"/>
              </a:rPr>
              <a:t> </a:t>
            </a:r>
            <a:r>
              <a:rPr lang="en-US" sz="1800" b="1" dirty="0" err="1">
                <a:latin typeface="Times New Roman" pitchFamily="18" charset="0"/>
                <a:cs typeface="Times New Roman" pitchFamily="18" charset="0"/>
              </a:rPr>
              <a:t>MultiValue</a:t>
            </a:r>
            <a:r>
              <a:rPr lang="en-US" sz="1800" dirty="0">
                <a:latin typeface="Times New Roman" pitchFamily="18" charset="0"/>
                <a:cs typeface="Times New Roman" pitchFamily="18" charset="0"/>
              </a:rPr>
              <a:t> for Azure Traffic Manager profiles which may only have </a:t>
            </a:r>
            <a:r>
              <a:rPr lang="en-US" sz="1800" b="1" dirty="0">
                <a:latin typeface="Times New Roman" pitchFamily="18" charset="0"/>
                <a:cs typeface="Times New Roman" pitchFamily="18" charset="0"/>
              </a:rPr>
              <a:t>IPv4/IPv6</a:t>
            </a:r>
            <a:r>
              <a:rPr lang="en-US" sz="1800" dirty="0">
                <a:latin typeface="Times New Roman" pitchFamily="18" charset="0"/>
                <a:cs typeface="Times New Roman" pitchFamily="18" charset="0"/>
              </a:rPr>
              <a:t> addresses as </a:t>
            </a:r>
            <a:r>
              <a:rPr lang="en-US" sz="1800" dirty="0" smtClean="0">
                <a:latin typeface="Times New Roman" pitchFamily="18" charset="0"/>
                <a:cs typeface="Times New Roman" pitchFamily="18" charset="0"/>
              </a:rPr>
              <a:t>endpoints. </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a question is received for this profile, all healthy endpoints are returned</a:t>
            </a:r>
            <a:r>
              <a:rPr lang="en-US" sz="1800" dirty="0" smtClean="0">
                <a:latin typeface="Times New Roman" pitchFamily="18" charset="0"/>
                <a:cs typeface="Times New Roman" pitchFamily="18" charset="0"/>
              </a:rPr>
              <a:t>.</a:t>
            </a:r>
          </a:p>
          <a:p>
            <a:endParaRPr lang="en-US" dirty="0"/>
          </a:p>
          <a:p>
            <a:r>
              <a:rPr lang="en-US" sz="3200" b="1" dirty="0" smtClean="0">
                <a:solidFill>
                  <a:srgbClr val="FF0000"/>
                </a:solidFill>
                <a:latin typeface="Times New Roman" pitchFamily="18" charset="0"/>
                <a:cs typeface="Times New Roman" pitchFamily="18" charset="0"/>
              </a:rPr>
              <a:t>6) Subnet Routing</a:t>
            </a:r>
          </a:p>
          <a:p>
            <a:endParaRPr lang="en-US" sz="2400" b="1" dirty="0">
              <a:solidFill>
                <a:srgbClr val="FF0000"/>
              </a:solidFill>
            </a:endParaRPr>
          </a:p>
          <a:p>
            <a:r>
              <a:rPr lang="en-US" sz="1800" dirty="0">
                <a:latin typeface="Times New Roman" pitchFamily="18" charset="0"/>
                <a:cs typeface="Times New Roman" pitchFamily="18" charset="0"/>
              </a:rPr>
              <a:t>Select the </a:t>
            </a:r>
            <a:r>
              <a:rPr lang="en-US" sz="1800" b="1" dirty="0">
                <a:latin typeface="Times New Roman" pitchFamily="18" charset="0"/>
                <a:cs typeface="Times New Roman" pitchFamily="18" charset="0"/>
              </a:rPr>
              <a:t>Subnet</a:t>
            </a:r>
            <a:r>
              <a:rPr lang="en-US" sz="1800" dirty="0">
                <a:latin typeface="Times New Roman" pitchFamily="18" charset="0"/>
                <a:cs typeface="Times New Roman" pitchFamily="18" charset="0"/>
              </a:rPr>
              <a:t> traffic-routing method to map sets of end-user IP address ranges to a specific endpoint within an Azure Traffic Manager profile.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a request is received, the endpoint returned are getting to be the one mapped for that request’s source IP address.</a:t>
            </a:r>
          </a:p>
        </p:txBody>
      </p:sp>
    </p:spTree>
    <p:extLst>
      <p:ext uri="{BB962C8B-B14F-4D97-AF65-F5344CB8AC3E}">
        <p14:creationId xmlns:p14="http://schemas.microsoft.com/office/powerpoint/2010/main" val="2880032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350" y="332657"/>
            <a:ext cx="11472597" cy="5109091"/>
          </a:xfrm>
          <a:prstGeom prst="rect">
            <a:avLst/>
          </a:prstGeom>
        </p:spPr>
        <p:txBody>
          <a:bodyPr wrap="square">
            <a:spAutoFit/>
          </a:bodyPr>
          <a:lstStyle/>
          <a:p>
            <a:r>
              <a:rPr lang="en-US" sz="3200" b="1" dirty="0">
                <a:solidFill>
                  <a:srgbClr val="FF0000"/>
                </a:solidFill>
                <a:latin typeface="Times New Roman" pitchFamily="18" charset="0"/>
                <a:cs typeface="Times New Roman" pitchFamily="18" charset="0"/>
              </a:rPr>
              <a:t>Features Of Azure Traffic </a:t>
            </a:r>
            <a:r>
              <a:rPr lang="en-US" sz="3200" b="1" dirty="0" smtClean="0">
                <a:solidFill>
                  <a:srgbClr val="FF0000"/>
                </a:solidFill>
                <a:latin typeface="Times New Roman" pitchFamily="18" charset="0"/>
                <a:cs typeface="Times New Roman" pitchFamily="18" charset="0"/>
              </a:rPr>
              <a:t>Manager</a:t>
            </a:r>
          </a:p>
          <a:p>
            <a:endParaRPr lang="en-US" sz="2400" b="1" dirty="0">
              <a:solidFill>
                <a:srgbClr val="FF0000"/>
              </a:solidFill>
            </a:endParaRPr>
          </a:p>
          <a:p>
            <a:r>
              <a:rPr lang="en-US" sz="1800" b="1" dirty="0" smtClean="0">
                <a:solidFill>
                  <a:srgbClr val="7030A0"/>
                </a:solidFill>
                <a:latin typeface="Times New Roman" pitchFamily="18" charset="0"/>
                <a:cs typeface="Times New Roman" pitchFamily="18" charset="0"/>
              </a:rPr>
              <a:t>1</a:t>
            </a:r>
            <a:r>
              <a:rPr lang="en-US" sz="1800" b="1" dirty="0">
                <a:solidFill>
                  <a:srgbClr val="7030A0"/>
                </a:solidFill>
                <a:latin typeface="Times New Roman" pitchFamily="18" charset="0"/>
                <a:cs typeface="Times New Roman" pitchFamily="18" charset="0"/>
              </a:rPr>
              <a:t>) Increase application availability</a:t>
            </a:r>
          </a:p>
          <a:p>
            <a:r>
              <a:rPr lang="en-US" sz="1800" dirty="0">
                <a:latin typeface="Times New Roman" pitchFamily="18" charset="0"/>
                <a:cs typeface="Times New Roman" pitchFamily="18" charset="0"/>
              </a:rPr>
              <a:t>It provides high availability for your critical applications by </a:t>
            </a:r>
            <a:r>
              <a:rPr lang="en-US" sz="1800" b="1" dirty="0">
                <a:latin typeface="Times New Roman" pitchFamily="18" charset="0"/>
                <a:cs typeface="Times New Roman" pitchFamily="18" charset="0"/>
              </a:rPr>
              <a:t>monitoring your endpoints</a:t>
            </a:r>
            <a:r>
              <a:rPr lang="en-US" sz="1800" dirty="0">
                <a:latin typeface="Times New Roman" pitchFamily="18" charset="0"/>
                <a:cs typeface="Times New Roman" pitchFamily="18" charset="0"/>
              </a:rPr>
              <a:t> and delivering automatic failover when an endpoint goes down.</a:t>
            </a:r>
          </a:p>
          <a:p>
            <a:r>
              <a:rPr lang="en-US" sz="1800" b="1" dirty="0">
                <a:solidFill>
                  <a:srgbClr val="7030A0"/>
                </a:solidFill>
                <a:latin typeface="Times New Roman" pitchFamily="18" charset="0"/>
                <a:cs typeface="Times New Roman" pitchFamily="18" charset="0"/>
              </a:rPr>
              <a:t>2) Improve application performance</a:t>
            </a:r>
          </a:p>
          <a:p>
            <a:r>
              <a:rPr lang="en-US" sz="1800" dirty="0">
                <a:latin typeface="Times New Roman" pitchFamily="18" charset="0"/>
                <a:cs typeface="Times New Roman" pitchFamily="18" charset="0"/>
              </a:rPr>
              <a:t>Azure allows you to run cloud services or websites in data </a:t>
            </a:r>
            <a:r>
              <a:rPr lang="en-US" sz="1800" dirty="0" err="1">
                <a:latin typeface="Times New Roman" pitchFamily="18" charset="0"/>
                <a:cs typeface="Times New Roman" pitchFamily="18" charset="0"/>
              </a:rPr>
              <a:t>centres</a:t>
            </a:r>
            <a:r>
              <a:rPr lang="en-US" sz="1800" dirty="0">
                <a:latin typeface="Times New Roman" pitchFamily="18" charset="0"/>
                <a:cs typeface="Times New Roman" pitchFamily="18" charset="0"/>
              </a:rPr>
              <a:t> located all over the world. It enhances application </a:t>
            </a:r>
            <a:r>
              <a:rPr lang="en-US" sz="1800" b="1" dirty="0">
                <a:latin typeface="Times New Roman" pitchFamily="18" charset="0"/>
                <a:cs typeface="Times New Roman" pitchFamily="18" charset="0"/>
              </a:rPr>
              <a:t>responsiveness</a:t>
            </a:r>
            <a:r>
              <a:rPr lang="en-US" sz="1800" dirty="0">
                <a:latin typeface="Times New Roman" pitchFamily="18" charset="0"/>
                <a:cs typeface="Times New Roman" pitchFamily="18" charset="0"/>
              </a:rPr>
              <a:t> by directing traffic to the endpoint with the lowest network latency for the client.</a:t>
            </a:r>
          </a:p>
          <a:p>
            <a:r>
              <a:rPr lang="en-US" sz="1800" b="1" dirty="0">
                <a:solidFill>
                  <a:srgbClr val="7030A0"/>
                </a:solidFill>
                <a:latin typeface="Times New Roman" pitchFamily="18" charset="0"/>
                <a:cs typeface="Times New Roman" pitchFamily="18" charset="0"/>
              </a:rPr>
              <a:t>3) Perform service maintenance without downtime</a:t>
            </a:r>
          </a:p>
          <a:p>
            <a:r>
              <a:rPr lang="en-US" sz="1800" dirty="0" smtClean="0">
                <a:latin typeface="Times New Roman" pitchFamily="18" charset="0"/>
                <a:cs typeface="Times New Roman" pitchFamily="18" charset="0"/>
              </a:rPr>
              <a:t>It perform </a:t>
            </a:r>
            <a:r>
              <a:rPr lang="en-US" sz="1800" dirty="0">
                <a:latin typeface="Times New Roman" pitchFamily="18" charset="0"/>
                <a:cs typeface="Times New Roman" pitchFamily="18" charset="0"/>
              </a:rPr>
              <a:t>planned </a:t>
            </a:r>
            <a:r>
              <a:rPr lang="en-US" sz="1800" b="1" dirty="0">
                <a:latin typeface="Times New Roman" pitchFamily="18" charset="0"/>
                <a:cs typeface="Times New Roman" pitchFamily="18" charset="0"/>
              </a:rPr>
              <a:t>maintenance operations</a:t>
            </a:r>
            <a:r>
              <a:rPr lang="en-US" sz="1800" dirty="0">
                <a:latin typeface="Times New Roman" pitchFamily="18" charset="0"/>
                <a:cs typeface="Times New Roman" pitchFamily="18" charset="0"/>
              </a:rPr>
              <a:t> on your applications without downtime. It can direct traffic to alternative endpoints while the </a:t>
            </a:r>
            <a:r>
              <a:rPr lang="en-US" sz="1800" dirty="0" err="1">
                <a:latin typeface="Times New Roman" pitchFamily="18" charset="0"/>
                <a:cs typeface="Times New Roman" pitchFamily="18" charset="0"/>
              </a:rPr>
              <a:t>unkeep</a:t>
            </a:r>
            <a:r>
              <a:rPr lang="en-US" sz="1800" dirty="0">
                <a:latin typeface="Times New Roman" pitchFamily="18" charset="0"/>
                <a:cs typeface="Times New Roman" pitchFamily="18" charset="0"/>
              </a:rPr>
              <a:t> is ongoing.</a:t>
            </a:r>
          </a:p>
          <a:p>
            <a:r>
              <a:rPr lang="en-US" sz="1800" b="1" dirty="0">
                <a:solidFill>
                  <a:srgbClr val="7030A0"/>
                </a:solidFill>
                <a:latin typeface="Times New Roman" pitchFamily="18" charset="0"/>
                <a:cs typeface="Times New Roman" pitchFamily="18" charset="0"/>
              </a:rPr>
              <a:t>4) Combine hybrid applications</a:t>
            </a:r>
          </a:p>
          <a:p>
            <a:r>
              <a:rPr lang="en-US" sz="1800" dirty="0">
                <a:latin typeface="Times New Roman" pitchFamily="18" charset="0"/>
                <a:cs typeface="Times New Roman" pitchFamily="18" charset="0"/>
              </a:rPr>
              <a:t>Microsoft Azure Traffic Manager supports external, non-Azure endpoints enabling it to be used with hybrid cloud and on-premises deployments, including the </a:t>
            </a:r>
            <a:r>
              <a:rPr lang="en-US" sz="1800" b="1" dirty="0">
                <a:latin typeface="Times New Roman" pitchFamily="18" charset="0"/>
                <a:cs typeface="Times New Roman" pitchFamily="18" charset="0"/>
              </a:rPr>
              <a:t>“burst-to-cloud”, “migrate-to-cloud,” and “failover-to-cloud”</a:t>
            </a:r>
            <a:r>
              <a:rPr lang="en-US" sz="1800" dirty="0">
                <a:latin typeface="Times New Roman" pitchFamily="18" charset="0"/>
                <a:cs typeface="Times New Roman" pitchFamily="18" charset="0"/>
              </a:rPr>
              <a:t> scenarios.</a:t>
            </a:r>
          </a:p>
          <a:p>
            <a:r>
              <a:rPr lang="en-US" sz="1800" b="1" dirty="0">
                <a:solidFill>
                  <a:srgbClr val="7030A0"/>
                </a:solidFill>
                <a:latin typeface="Times New Roman" pitchFamily="18" charset="0"/>
                <a:cs typeface="Times New Roman" pitchFamily="18" charset="0"/>
              </a:rPr>
              <a:t>5) Distribute traffic for complex deployments</a:t>
            </a:r>
          </a:p>
          <a:p>
            <a:r>
              <a:rPr lang="en-US" sz="1800" dirty="0">
                <a:latin typeface="Times New Roman" pitchFamily="18" charset="0"/>
                <a:cs typeface="Times New Roman" pitchFamily="18" charset="0"/>
              </a:rPr>
              <a:t>Using nested Azure Traffic Manager profiles, multiple traffic-routing methods are often combined to make sophisticated and versatile rules to scale to the requirements of larger, more complex deployments.</a:t>
            </a:r>
          </a:p>
        </p:txBody>
      </p:sp>
    </p:spTree>
    <p:extLst>
      <p:ext uri="{BB962C8B-B14F-4D97-AF65-F5344CB8AC3E}">
        <p14:creationId xmlns:p14="http://schemas.microsoft.com/office/powerpoint/2010/main" val="166235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4253" y="-107576"/>
            <a:ext cx="66159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Understanding Database as a service</a:t>
            </a:r>
          </a:p>
        </p:txBody>
      </p:sp>
      <p:sp>
        <p:nvSpPr>
          <p:cNvPr id="5" name="Rectangle 4"/>
          <p:cNvSpPr/>
          <p:nvPr/>
        </p:nvSpPr>
        <p:spPr>
          <a:xfrm>
            <a:off x="0" y="500498"/>
            <a:ext cx="12192000" cy="6986528"/>
          </a:xfrm>
          <a:prstGeom prst="rect">
            <a:avLst/>
          </a:prstGeom>
        </p:spPr>
        <p:txBody>
          <a:bodyPr wrap="square">
            <a:spAutoFit/>
          </a:bodyPr>
          <a:lstStyle/>
          <a:p>
            <a:r>
              <a:rPr lang="en-IN" sz="2300" b="1" dirty="0" smtClean="0">
                <a:solidFill>
                  <a:srgbClr val="FF0000"/>
                </a:solidFill>
                <a:latin typeface="Times New Roman" pitchFamily="18" charset="0"/>
                <a:cs typeface="Times New Roman" pitchFamily="18" charset="0"/>
              </a:rPr>
              <a:t>1. Azure </a:t>
            </a:r>
            <a:r>
              <a:rPr lang="en-IN" sz="2300" b="1" dirty="0">
                <a:solidFill>
                  <a:srgbClr val="FF0000"/>
                </a:solidFill>
                <a:latin typeface="Times New Roman" pitchFamily="18" charset="0"/>
                <a:cs typeface="Times New Roman" pitchFamily="18" charset="0"/>
              </a:rPr>
              <a:t>SQL </a:t>
            </a:r>
            <a:r>
              <a:rPr lang="en-IN" sz="2300" b="1" dirty="0" smtClean="0">
                <a:solidFill>
                  <a:srgbClr val="FF0000"/>
                </a:solidFill>
                <a:latin typeface="Times New Roman" pitchFamily="18" charset="0"/>
                <a:cs typeface="Times New Roman" pitchFamily="18" charset="0"/>
              </a:rPr>
              <a:t>Database:</a:t>
            </a:r>
          </a:p>
          <a:p>
            <a:pPr marL="436562" indent="-342900">
              <a:buFont typeface="Wingdings" pitchFamily="2" charset="2"/>
              <a:buChar char="Ø"/>
            </a:pPr>
            <a:r>
              <a:rPr lang="en-US" sz="2000" dirty="0" smtClean="0">
                <a:latin typeface="Times New Roman" pitchFamily="18" charset="0"/>
                <a:cs typeface="Times New Roman" pitchFamily="18" charset="0"/>
              </a:rPr>
              <a:t>Azure </a:t>
            </a:r>
            <a:r>
              <a:rPr lang="en-US" sz="2000" dirty="0">
                <a:latin typeface="Times New Roman" pitchFamily="18" charset="0"/>
                <a:cs typeface="Times New Roman" pitchFamily="18" charset="0"/>
              </a:rPr>
              <a:t>SQL Database performs similarly to a fully managed </a:t>
            </a:r>
            <a:r>
              <a:rPr lang="en-US" sz="2000" b="1" dirty="0">
                <a:latin typeface="Times New Roman" pitchFamily="18" charset="0"/>
                <a:cs typeface="Times New Roman" pitchFamily="18" charset="0"/>
              </a:rPr>
              <a:t>SQL Server</a:t>
            </a:r>
            <a:r>
              <a:rPr lang="en-US" sz="2000" dirty="0">
                <a:latin typeface="Times New Roman" pitchFamily="18" charset="0"/>
                <a:cs typeface="Times New Roman" pitchFamily="18" charset="0"/>
              </a:rPr>
              <a:t> instance. If you've ever handled</a:t>
            </a:r>
            <a:r>
              <a:rPr lang="en-US" sz="2000" dirty="0">
                <a:latin typeface="Times New Roman" pitchFamily="18" charset="0"/>
                <a:cs typeface="Times New Roman" pitchFamily="18" charset="0"/>
                <a:hlinkClick r:id="rId2"/>
              </a:rPr>
              <a:t> </a:t>
            </a:r>
            <a:r>
              <a:rPr lang="en-US" sz="2000" b="1" dirty="0">
                <a:latin typeface="Times New Roman" pitchFamily="18" charset="0"/>
                <a:cs typeface="Times New Roman" pitchFamily="18" charset="0"/>
              </a:rPr>
              <a:t>SQL Server</a:t>
            </a:r>
            <a:r>
              <a:rPr lang="en-US" sz="2000" dirty="0">
                <a:latin typeface="Times New Roman" pitchFamily="18" charset="0"/>
                <a:cs typeface="Times New Roman" pitchFamily="18" charset="0"/>
              </a:rPr>
              <a:t> on-premises, you'll appreciate the ease </a:t>
            </a:r>
            <a:r>
              <a:rPr lang="en-US" sz="2000" b="1" dirty="0">
                <a:latin typeface="Times New Roman" pitchFamily="18" charset="0"/>
                <a:cs typeface="Times New Roman" pitchFamily="18" charset="0"/>
              </a:rPr>
              <a:t>Azure</a:t>
            </a:r>
            <a:r>
              <a:rPr lang="en-US" sz="2000" dirty="0">
                <a:latin typeface="Times New Roman" pitchFamily="18" charset="0"/>
                <a:cs typeface="Times New Roman" pitchFamily="18" charset="0"/>
              </a:rPr>
              <a:t> offers. Azure </a:t>
            </a:r>
            <a:r>
              <a:rPr lang="en-US" sz="2000" b="1" dirty="0">
                <a:latin typeface="Times New Roman" pitchFamily="18" charset="0"/>
                <a:cs typeface="Times New Roman" pitchFamily="18" charset="0"/>
              </a:rPr>
              <a:t>provides </a:t>
            </a:r>
            <a:r>
              <a:rPr lang="en-US" sz="2000" b="1" dirty="0" smtClean="0">
                <a:latin typeface="Times New Roman" pitchFamily="18" charset="0"/>
                <a:cs typeface="Times New Roman" pitchFamily="18" charset="0"/>
              </a:rPr>
              <a:t>infrastructure(</a:t>
            </a:r>
            <a:r>
              <a:rPr lang="en-US" sz="2000" b="1" dirty="0" err="1" smtClean="0">
                <a:latin typeface="Times New Roman" pitchFamily="18" charset="0"/>
                <a:cs typeface="Times New Roman" pitchFamily="18" charset="0"/>
              </a:rPr>
              <a:t>IaaS</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you, so there's no need to manage it. </a:t>
            </a:r>
            <a:endParaRPr lang="en-US" sz="2000" dirty="0" smtClean="0">
              <a:latin typeface="Times New Roman" pitchFamily="18" charset="0"/>
              <a:cs typeface="Times New Roman" pitchFamily="18" charset="0"/>
            </a:endParaRPr>
          </a:p>
          <a:p>
            <a:pPr marL="436562" indent="-342900">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also includes modern technologies like AI and machine learning to boost performance</a:t>
            </a:r>
            <a:r>
              <a:rPr lang="en-US" sz="2000" dirty="0" smtClean="0">
                <a:latin typeface="Times New Roman" pitchFamily="18" charset="0"/>
                <a:cs typeface="Times New Roman" pitchFamily="18" charset="0"/>
              </a:rPr>
              <a:t>.</a:t>
            </a:r>
          </a:p>
          <a:p>
            <a:pPr marL="436562" indent="-342900">
              <a:buFont typeface="Wingdings" pitchFamily="2" charset="2"/>
              <a:buChar char="Ø"/>
            </a:pPr>
            <a:r>
              <a:rPr lang="en-US" sz="2000" dirty="0" smtClean="0">
                <a:solidFill>
                  <a:srgbClr val="022144"/>
                </a:solidFill>
                <a:latin typeface="Times New Roman" pitchFamily="18" charset="0"/>
                <a:cs typeface="Times New Roman" pitchFamily="18" charset="0"/>
              </a:rPr>
              <a:t>It follows </a:t>
            </a:r>
            <a:r>
              <a:rPr lang="en-US" sz="2000" b="1" dirty="0" smtClean="0">
                <a:solidFill>
                  <a:srgbClr val="022144"/>
                </a:solidFill>
                <a:latin typeface="Times New Roman" pitchFamily="18" charset="0"/>
                <a:cs typeface="Times New Roman" pitchFamily="18" charset="0"/>
              </a:rPr>
              <a:t>Multi-Tenant Architecture</a:t>
            </a:r>
            <a:r>
              <a:rPr lang="en-US" sz="2000" dirty="0">
                <a:solidFill>
                  <a:srgbClr val="022144"/>
                </a:solidFill>
                <a:latin typeface="Times New Roman" pitchFamily="18" charset="0"/>
                <a:cs typeface="Times New Roman" pitchFamily="18" charset="0"/>
              </a:rPr>
              <a:t> </a:t>
            </a:r>
            <a:r>
              <a:rPr lang="en-US" sz="2000" dirty="0" err="1" smtClean="0">
                <a:solidFill>
                  <a:srgbClr val="022144"/>
                </a:solidFill>
                <a:latin typeface="Times New Roman" pitchFamily="18" charset="0"/>
                <a:cs typeface="Times New Roman" pitchFamily="18" charset="0"/>
              </a:rPr>
              <a:t>i.e</a:t>
            </a:r>
            <a:r>
              <a:rPr lang="en-US" sz="2000" dirty="0" smtClean="0">
                <a:solidFill>
                  <a:srgbClr val="022144"/>
                </a:solidFill>
                <a:latin typeface="Times New Roman" pitchFamily="18" charset="0"/>
                <a:cs typeface="Times New Roman" pitchFamily="18" charset="0"/>
              </a:rPr>
              <a:t> it Operates </a:t>
            </a:r>
            <a:r>
              <a:rPr lang="en-US" sz="2000" dirty="0">
                <a:solidFill>
                  <a:srgbClr val="022144"/>
                </a:solidFill>
                <a:latin typeface="Times New Roman" pitchFamily="18" charset="0"/>
                <a:cs typeface="Times New Roman" pitchFamily="18" charset="0"/>
              </a:rPr>
              <a:t>on a </a:t>
            </a:r>
            <a:r>
              <a:rPr lang="en-US" sz="2000" b="1" dirty="0">
                <a:solidFill>
                  <a:srgbClr val="022144"/>
                </a:solidFill>
                <a:latin typeface="Times New Roman" pitchFamily="18" charset="0"/>
                <a:cs typeface="Times New Roman" pitchFamily="18" charset="0"/>
              </a:rPr>
              <a:t>shared-resource</a:t>
            </a:r>
            <a:r>
              <a:rPr lang="en-US" sz="2000" dirty="0">
                <a:solidFill>
                  <a:srgbClr val="022144"/>
                </a:solidFill>
                <a:latin typeface="Times New Roman" pitchFamily="18" charset="0"/>
                <a:cs typeface="Times New Roman" pitchFamily="18" charset="0"/>
              </a:rPr>
              <a:t> model but ensures you get the performance you need through resource governance. </a:t>
            </a:r>
            <a:endParaRPr lang="en-US" sz="2000" dirty="0" smtClean="0">
              <a:solidFill>
                <a:srgbClr val="022144"/>
              </a:solidFill>
              <a:latin typeface="Times New Roman" pitchFamily="18" charset="0"/>
              <a:cs typeface="Times New Roman" pitchFamily="18" charset="0"/>
            </a:endParaRPr>
          </a:p>
          <a:p>
            <a:pPr marL="436562" indent="-342900">
              <a:buFont typeface="Wingdings" pitchFamily="2" charset="2"/>
              <a:buChar char="Ø"/>
            </a:pPr>
            <a:r>
              <a:rPr lang="en-US" sz="2000" dirty="0" smtClean="0">
                <a:solidFill>
                  <a:srgbClr val="022144"/>
                </a:solidFill>
                <a:latin typeface="Times New Roman" pitchFamily="18" charset="0"/>
                <a:cs typeface="Times New Roman" pitchFamily="18" charset="0"/>
              </a:rPr>
              <a:t>These </a:t>
            </a:r>
            <a:r>
              <a:rPr lang="en-US" sz="2000" dirty="0">
                <a:solidFill>
                  <a:srgbClr val="022144"/>
                </a:solidFill>
                <a:latin typeface="Times New Roman" pitchFamily="18" charset="0"/>
                <a:cs typeface="Times New Roman" pitchFamily="18" charset="0"/>
              </a:rPr>
              <a:t>include general purpose, business-critical, and hyper-scale tiers to suit different performance needs.</a:t>
            </a:r>
          </a:p>
          <a:p>
            <a:pPr marL="93662"/>
            <a:endParaRPr lang="en-US" sz="2000" dirty="0">
              <a:solidFill>
                <a:srgbClr val="022144"/>
              </a:solidFill>
              <a:latin typeface="Times New Roman" pitchFamily="18" charset="0"/>
              <a:cs typeface="Times New Roman" pitchFamily="18" charset="0"/>
            </a:endParaRPr>
          </a:p>
          <a:p>
            <a:pPr marL="93662"/>
            <a:r>
              <a:rPr lang="en-IN" sz="2300" b="1" dirty="0" smtClean="0">
                <a:solidFill>
                  <a:srgbClr val="FF0000"/>
                </a:solidFill>
                <a:latin typeface="Times New Roman" pitchFamily="18" charset="0"/>
                <a:cs typeface="Times New Roman" pitchFamily="18" charset="0"/>
              </a:rPr>
              <a:t>2. Azure Cosmos DB</a:t>
            </a:r>
            <a:endParaRPr lang="en-IN" sz="2300" b="1" dirty="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000" b="1" dirty="0">
                <a:latin typeface="Times New Roman" pitchFamily="18" charset="0"/>
                <a:cs typeface="Times New Roman" pitchFamily="18" charset="0"/>
              </a:rPr>
              <a:t>Global Distribution: Cosmos DB </a:t>
            </a:r>
            <a:r>
              <a:rPr lang="en-US" sz="2000" dirty="0">
                <a:latin typeface="Times New Roman" pitchFamily="18" charset="0"/>
                <a:cs typeface="Times New Roman" pitchFamily="18" charset="0"/>
              </a:rPr>
              <a:t>is a </a:t>
            </a:r>
            <a:r>
              <a:rPr lang="en-US" sz="2000" b="1" dirty="0">
                <a:latin typeface="Times New Roman" pitchFamily="18" charset="0"/>
                <a:cs typeface="Times New Roman" pitchFamily="18" charset="0"/>
              </a:rPr>
              <a:t>globally </a:t>
            </a:r>
            <a:r>
              <a:rPr lang="en-US" sz="2000" b="1" dirty="0" smtClean="0">
                <a:latin typeface="Times New Roman" pitchFamily="18" charset="0"/>
                <a:cs typeface="Times New Roman" pitchFamily="18" charset="0"/>
              </a:rPr>
              <a:t>distributed </a:t>
            </a:r>
            <a:r>
              <a:rPr lang="en-IN" sz="2000" b="1" dirty="0" err="1">
                <a:latin typeface="Times New Roman" pitchFamily="18" charset="0"/>
                <a:cs typeface="Times New Roman" pitchFamily="18" charset="0"/>
              </a:rPr>
              <a:t>NoSQL</a:t>
            </a:r>
            <a:r>
              <a:rPr lang="en-IN" sz="2000" b="1" dirty="0">
                <a:latin typeface="Times New Roman" pitchFamily="18" charset="0"/>
                <a:cs typeface="Times New Roman" pitchFamily="18" charset="0"/>
              </a:rPr>
              <a:t> database service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hence, your data will be made available for users in other regions with</a:t>
            </a:r>
            <a:r>
              <a:rPr lang="en-US" sz="2000" b="1" dirty="0">
                <a:latin typeface="Times New Roman" pitchFamily="18" charset="0"/>
                <a:cs typeface="Times New Roman" pitchFamily="18" charset="0"/>
              </a:rPr>
              <a:t> low-latency performance</a:t>
            </a:r>
            <a:r>
              <a:rPr lang="en-US" sz="2000" dirty="0">
                <a:latin typeface="Times New Roman" pitchFamily="18" charset="0"/>
                <a:cs typeface="Times New Roman" pitchFamily="18" charset="0"/>
              </a:rPr>
              <a:t>.</a:t>
            </a:r>
          </a:p>
          <a:p>
            <a:pPr marL="342900" indent="-342900">
              <a:buFont typeface="Wingdings" pitchFamily="2" charset="2"/>
              <a:buChar char="Ø"/>
            </a:pPr>
            <a:r>
              <a:rPr lang="en-US" sz="2000" b="1" dirty="0">
                <a:latin typeface="Times New Roman" pitchFamily="18" charset="0"/>
                <a:cs typeface="Times New Roman" pitchFamily="18" charset="0"/>
              </a:rPr>
              <a:t>Multiple Data Models: </a:t>
            </a:r>
            <a:r>
              <a:rPr lang="en-US" sz="2000" dirty="0">
                <a:latin typeface="Times New Roman" pitchFamily="18" charset="0"/>
                <a:cs typeface="Times New Roman" pitchFamily="18" charset="0"/>
              </a:rPr>
              <a:t>It supports various models, such as key-value, document, graph, and column family representation of data, making it flexible with respect to different applications.</a:t>
            </a:r>
          </a:p>
          <a:p>
            <a:pPr marL="342900" indent="-342900">
              <a:buFont typeface="Wingdings" pitchFamily="2" charset="2"/>
              <a:buChar char="Ø"/>
            </a:pPr>
            <a:r>
              <a:rPr lang="en-US" sz="2000" b="1" dirty="0">
                <a:latin typeface="Times New Roman" pitchFamily="18" charset="0"/>
                <a:cs typeface="Times New Roman" pitchFamily="18" charset="0"/>
              </a:rPr>
              <a:t>Automatic Scaling: </a:t>
            </a:r>
            <a:r>
              <a:rPr lang="en-US" sz="2000" dirty="0">
                <a:latin typeface="Times New Roman" pitchFamily="18" charset="0"/>
                <a:cs typeface="Times New Roman" pitchFamily="18" charset="0"/>
              </a:rPr>
              <a:t>Cosmos DB can automatically scale to demand requirements for throughput and storage in your application and efficiently process volumes that are very high.</a:t>
            </a:r>
          </a:p>
          <a:p>
            <a:pPr marL="342900" indent="-342900">
              <a:buFont typeface="Wingdings" pitchFamily="2" charset="2"/>
              <a:buChar char="Ø"/>
            </a:pPr>
            <a:r>
              <a:rPr lang="en-US" sz="2000" b="1" dirty="0">
                <a:latin typeface="Times New Roman" pitchFamily="18" charset="0"/>
                <a:cs typeface="Times New Roman" pitchFamily="18" charset="0"/>
              </a:rPr>
              <a:t>Multi-Master Replication: </a:t>
            </a:r>
            <a:r>
              <a:rPr lang="en-US" sz="2000" dirty="0">
                <a:latin typeface="Times New Roman" pitchFamily="18" charset="0"/>
                <a:cs typeface="Times New Roman" pitchFamily="18" charset="0"/>
              </a:rPr>
              <a:t>This feature provides</a:t>
            </a:r>
            <a:r>
              <a:rPr lang="en-US" sz="2000" b="1" dirty="0">
                <a:latin typeface="Times New Roman" pitchFamily="18" charset="0"/>
                <a:cs typeface="Times New Roman" pitchFamily="18" charset="0"/>
              </a:rPr>
              <a:t> high availability</a:t>
            </a:r>
            <a:r>
              <a:rPr lang="en-US" sz="2000" dirty="0">
                <a:latin typeface="Times New Roman" pitchFamily="18" charset="0"/>
                <a:cs typeface="Times New Roman" pitchFamily="18" charset="0"/>
              </a:rPr>
              <a:t> through replication across multiple regions, ensuring consistency in data.</a:t>
            </a:r>
          </a:p>
          <a:p>
            <a:pPr marL="342900" indent="-342900">
              <a:buFont typeface="Wingdings" pitchFamily="2" charset="2"/>
              <a:buChar char="Ø"/>
            </a:pPr>
            <a:r>
              <a:rPr lang="en-US" sz="2000" b="1" dirty="0">
                <a:latin typeface="Times New Roman" pitchFamily="18" charset="0"/>
                <a:cs typeface="Times New Roman" pitchFamily="18" charset="0"/>
              </a:rPr>
              <a:t>Guaranteed SLAs:</a:t>
            </a:r>
            <a:r>
              <a:rPr lang="en-US" sz="2000" dirty="0">
                <a:latin typeface="Times New Roman" pitchFamily="18" charset="0"/>
                <a:cs typeface="Times New Roman" pitchFamily="18" charset="0"/>
              </a:rPr>
              <a:t> It comes with guaranteed </a:t>
            </a:r>
            <a:r>
              <a:rPr lang="en-US" sz="2000" b="1" dirty="0">
                <a:latin typeface="Times New Roman" pitchFamily="18" charset="0"/>
                <a:cs typeface="Times New Roman" pitchFamily="18" charset="0"/>
              </a:rPr>
              <a:t>SLAs </a:t>
            </a:r>
            <a:r>
              <a:rPr lang="en-US" sz="2000" dirty="0">
                <a:latin typeface="Times New Roman" pitchFamily="18" charset="0"/>
                <a:cs typeface="Times New Roman" pitchFamily="18" charset="0"/>
              </a:rPr>
              <a:t>where throughput, </a:t>
            </a:r>
            <a:r>
              <a:rPr lang="en-US" sz="2000" b="1" dirty="0">
                <a:latin typeface="Times New Roman" pitchFamily="18" charset="0"/>
                <a:cs typeface="Times New Roman" pitchFamily="18" charset="0"/>
              </a:rPr>
              <a:t>latency</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consistency</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availability </a:t>
            </a:r>
            <a:r>
              <a:rPr lang="en-US" sz="2000" dirty="0">
                <a:latin typeface="Times New Roman" pitchFamily="18" charset="0"/>
                <a:cs typeface="Times New Roman" pitchFamily="18" charset="0"/>
              </a:rPr>
              <a:t>are guaranteed to provide predictable user experiences.</a:t>
            </a:r>
          </a:p>
          <a:p>
            <a:pPr marL="436562" indent="-342900">
              <a:buFont typeface="Wingdings" pitchFamily="2" charset="2"/>
              <a:buChar char="Ø"/>
            </a:pPr>
            <a:endParaRPr lang="en-US" sz="2000" dirty="0">
              <a:solidFill>
                <a:srgbClr val="022144"/>
              </a:solidFill>
              <a:latin typeface="Times New Roman" pitchFamily="18" charset="0"/>
              <a:cs typeface="Times New Roman" pitchFamily="18" charset="0"/>
            </a:endParaRPr>
          </a:p>
          <a:p>
            <a:endParaRPr lang="en-IN" sz="22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77920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4253" y="-107576"/>
            <a:ext cx="66159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Understanding Database as a service</a:t>
            </a:r>
          </a:p>
        </p:txBody>
      </p:sp>
      <p:sp>
        <p:nvSpPr>
          <p:cNvPr id="2" name="Rectangle 1"/>
          <p:cNvSpPr/>
          <p:nvPr/>
        </p:nvSpPr>
        <p:spPr>
          <a:xfrm>
            <a:off x="0" y="500498"/>
            <a:ext cx="12423227" cy="6647974"/>
          </a:xfrm>
          <a:prstGeom prst="rect">
            <a:avLst/>
          </a:prstGeom>
        </p:spPr>
        <p:txBody>
          <a:bodyPr wrap="square">
            <a:spAutoFit/>
          </a:bodyPr>
          <a:lstStyle/>
          <a:p>
            <a:r>
              <a:rPr lang="en-IN" sz="2300" b="1" dirty="0">
                <a:solidFill>
                  <a:srgbClr val="FF0000"/>
                </a:solidFill>
                <a:latin typeface="Times New Roman" pitchFamily="18" charset="0"/>
                <a:cs typeface="Times New Roman" pitchFamily="18" charset="0"/>
              </a:rPr>
              <a:t>3. Azure Database for </a:t>
            </a:r>
            <a:r>
              <a:rPr lang="en-IN" sz="2300" b="1" dirty="0" smtClean="0">
                <a:solidFill>
                  <a:srgbClr val="FF0000"/>
                </a:solidFill>
                <a:latin typeface="Times New Roman" pitchFamily="18" charset="0"/>
                <a:cs typeface="Times New Roman" pitchFamily="18" charset="0"/>
              </a:rPr>
              <a:t>MySQL</a:t>
            </a:r>
          </a:p>
          <a:p>
            <a:endParaRPr lang="en-IN" sz="2300" b="1" dirty="0" smtClean="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000" b="1" dirty="0" smtClean="0">
                <a:latin typeface="Times New Roman" pitchFamily="18" charset="0"/>
                <a:cs typeface="Times New Roman" pitchFamily="18" charset="0"/>
              </a:rPr>
              <a:t>Setting </a:t>
            </a:r>
            <a:r>
              <a:rPr lang="en-US" sz="2000" b="1" dirty="0">
                <a:latin typeface="Times New Roman" pitchFamily="18" charset="0"/>
                <a:cs typeface="Times New Roman" pitchFamily="18" charset="0"/>
              </a:rPr>
              <a:t>up</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running</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scaling </a:t>
            </a:r>
            <a:r>
              <a:rPr lang="en-US" sz="2000" dirty="0">
                <a:latin typeface="Times New Roman" pitchFamily="18" charset="0"/>
                <a:cs typeface="Times New Roman" pitchFamily="18" charset="0"/>
              </a:rPr>
              <a:t>MySQL databases on the cloud is made simple with </a:t>
            </a:r>
            <a:r>
              <a:rPr lang="en-US" sz="2000" b="1" dirty="0">
                <a:latin typeface="Times New Roman" pitchFamily="18" charset="0"/>
                <a:cs typeface="Times New Roman" pitchFamily="18" charset="0"/>
              </a:rPr>
              <a:t>Azure Database for </a:t>
            </a:r>
            <a:r>
              <a:rPr lang="en-US" sz="2000" b="1" dirty="0" smtClean="0">
                <a:latin typeface="Times New Roman" pitchFamily="18" charset="0"/>
                <a:cs typeface="Times New Roman" pitchFamily="18" charset="0"/>
              </a:rPr>
              <a:t>  MySQL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fully managed </a:t>
            </a:r>
            <a:r>
              <a:rPr lang="en-US" sz="2000" b="1" dirty="0">
                <a:latin typeface="Times New Roman" pitchFamily="18" charset="0"/>
                <a:cs typeface="Times New Roman" pitchFamily="18" charset="0"/>
              </a:rPr>
              <a:t>MySQL database </a:t>
            </a:r>
            <a:r>
              <a:rPr lang="en-US" sz="2000" dirty="0">
                <a:latin typeface="Times New Roman" pitchFamily="18" charset="0"/>
                <a:cs typeface="Times New Roman" pitchFamily="18" charset="0"/>
              </a:rPr>
              <a:t>service. </a:t>
            </a: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may utilize your MySQL database just like any other, but much more </a:t>
            </a:r>
            <a:r>
              <a:rPr lang="en-US" sz="2000" dirty="0" smtClean="0">
                <a:latin typeface="Times New Roman" pitchFamily="18" charset="0"/>
                <a:cs typeface="Times New Roman" pitchFamily="18" charset="0"/>
              </a:rPr>
              <a:t>conveniently, </a:t>
            </a:r>
            <a:r>
              <a:rPr lang="en-US" sz="2000" b="1" dirty="0" smtClean="0">
                <a:latin typeface="Times New Roman" pitchFamily="18" charset="0"/>
                <a:cs typeface="Times New Roman" pitchFamily="18" charset="0"/>
              </a:rPr>
              <a:t>Azure </a:t>
            </a:r>
            <a:r>
              <a:rPr lang="en-US" sz="2000" b="1" dirty="0">
                <a:latin typeface="Times New Roman" pitchFamily="18" charset="0"/>
                <a:cs typeface="Times New Roman" pitchFamily="18" charset="0"/>
              </a:rPr>
              <a:t>take</a:t>
            </a:r>
            <a:r>
              <a:rPr lang="en-US" sz="2000" dirty="0">
                <a:latin typeface="Times New Roman" pitchFamily="18" charset="0"/>
                <a:cs typeface="Times New Roman" pitchFamily="18" charset="0"/>
              </a:rPr>
              <a:t> care of the </a:t>
            </a:r>
            <a:r>
              <a:rPr lang="en-US" sz="2000" dirty="0" smtClean="0">
                <a:latin typeface="Times New Roman" pitchFamily="18" charset="0"/>
                <a:cs typeface="Times New Roman" pitchFamily="18" charset="0"/>
              </a:rPr>
              <a:t>infrastructure, security</a:t>
            </a:r>
            <a:r>
              <a:rPr lang="en-US" sz="2000" dirty="0">
                <a:latin typeface="Times New Roman" pitchFamily="18" charset="0"/>
                <a:cs typeface="Times New Roman" pitchFamily="18" charset="0"/>
              </a:rPr>
              <a:t>, and patching</a:t>
            </a:r>
            <a:r>
              <a:rPr lang="en-US" sz="2000" dirty="0" smtClean="0">
                <a:latin typeface="Times New Roman" pitchFamily="18" charset="0"/>
                <a:cs typeface="Times New Roman" pitchFamily="18" charset="0"/>
              </a:rPr>
              <a:t>.</a:t>
            </a:r>
          </a:p>
          <a:p>
            <a:pPr marL="342900" indent="-342900">
              <a:buFont typeface="Wingdings" pitchFamily="2" charset="2"/>
              <a:buChar char="Ø"/>
            </a:pPr>
            <a:r>
              <a:rPr lang="en-US" sz="2000" dirty="0">
                <a:latin typeface="Times New Roman" pitchFamily="18" charset="0"/>
                <a:cs typeface="Times New Roman" pitchFamily="18" charset="0"/>
              </a:rPr>
              <a:t>Includes encryption of data, </a:t>
            </a:r>
            <a:r>
              <a:rPr lang="en-US" sz="2000" b="1" dirty="0">
                <a:latin typeface="Times New Roman" pitchFamily="18" charset="0"/>
                <a:cs typeface="Times New Roman" pitchFamily="18" charset="0"/>
              </a:rPr>
              <a:t>security</a:t>
            </a:r>
            <a:r>
              <a:rPr lang="en-US" sz="2000" dirty="0">
                <a:latin typeface="Times New Roman" pitchFamily="18" charset="0"/>
                <a:cs typeface="Times New Roman" pitchFamily="18" charset="0"/>
              </a:rPr>
              <a:t>, and compliance with industrial standards to keep your data protected.</a:t>
            </a: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 It </a:t>
            </a:r>
            <a:r>
              <a:rPr lang="en-US" sz="2000" dirty="0">
                <a:latin typeface="Times New Roman" pitchFamily="18" charset="0"/>
                <a:cs typeface="Times New Roman" pitchFamily="18" charset="0"/>
              </a:rPr>
              <a:t>offers excellent availability and </a:t>
            </a:r>
            <a:r>
              <a:rPr lang="en-US" sz="2000" dirty="0" smtClean="0">
                <a:latin typeface="Times New Roman" pitchFamily="18" charset="0"/>
                <a:cs typeface="Times New Roman" pitchFamily="18" charset="0"/>
              </a:rPr>
              <a:t>Automatic Scaling designed </a:t>
            </a:r>
            <a:r>
              <a:rPr lang="en-US" sz="2000" dirty="0">
                <a:latin typeface="Times New Roman" pitchFamily="18" charset="0"/>
                <a:cs typeface="Times New Roman" pitchFamily="18" charset="0"/>
              </a:rPr>
              <a:t>to grow with the needs of your application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Offers </a:t>
            </a:r>
            <a:r>
              <a:rPr lang="en-US" sz="2000" b="1" dirty="0">
                <a:latin typeface="Times New Roman" pitchFamily="18" charset="0"/>
                <a:cs typeface="Times New Roman" pitchFamily="18" charset="0"/>
              </a:rPr>
              <a:t>different pricing tiers</a:t>
            </a:r>
            <a:r>
              <a:rPr lang="en-US" sz="2000" dirty="0">
                <a:latin typeface="Times New Roman" pitchFamily="18" charset="0"/>
                <a:cs typeface="Times New Roman" pitchFamily="18" charset="0"/>
              </a:rPr>
              <a:t>. Every customer pays for what they use and scales up when needed</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300" b="1" dirty="0">
                <a:solidFill>
                  <a:srgbClr val="FF0000"/>
                </a:solidFill>
                <a:latin typeface="Times New Roman" pitchFamily="18" charset="0"/>
                <a:cs typeface="Times New Roman" pitchFamily="18" charset="0"/>
              </a:rPr>
              <a:t>4. Azure Database for </a:t>
            </a:r>
            <a:r>
              <a:rPr lang="en-US" sz="2300" b="1" dirty="0" err="1" smtClean="0">
                <a:solidFill>
                  <a:srgbClr val="FF0000"/>
                </a:solidFill>
                <a:latin typeface="Times New Roman" pitchFamily="18" charset="0"/>
                <a:cs typeface="Times New Roman" pitchFamily="18" charset="0"/>
              </a:rPr>
              <a:t>PostgreSQL</a:t>
            </a:r>
            <a:endParaRPr lang="en-US" sz="2300" b="1" dirty="0" smtClean="0">
              <a:solidFill>
                <a:srgbClr val="FF0000"/>
              </a:solidFill>
              <a:latin typeface="Times New Roman" pitchFamily="18" charset="0"/>
              <a:cs typeface="Times New Roman" pitchFamily="18" charset="0"/>
            </a:endParaRPr>
          </a:p>
          <a:p>
            <a:endParaRPr lang="en-US" sz="2300" b="1" dirty="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A completely managed service built on top of the </a:t>
            </a:r>
            <a:r>
              <a:rPr lang="en-US" sz="2000" b="1" dirty="0">
                <a:latin typeface="Times New Roman" pitchFamily="18" charset="0"/>
                <a:cs typeface="Times New Roman" pitchFamily="18" charset="0"/>
              </a:rPr>
              <a:t>open-source</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PostgreSQL</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architecture is </a:t>
            </a:r>
            <a:r>
              <a:rPr lang="en-US" sz="2000" b="1" dirty="0">
                <a:latin typeface="Times New Roman" pitchFamily="18" charset="0"/>
                <a:cs typeface="Times New Roman" pitchFamily="18" charset="0"/>
              </a:rPr>
              <a:t>Azure Database</a:t>
            </a:r>
            <a:r>
              <a:rPr lang="en-US" sz="2000" dirty="0">
                <a:latin typeface="Times New Roman" pitchFamily="18" charset="0"/>
                <a:cs typeface="Times New Roman" pitchFamily="18" charset="0"/>
              </a:rPr>
              <a:t> for </a:t>
            </a:r>
            <a:r>
              <a:rPr lang="en-US" sz="2000" dirty="0" err="1">
                <a:latin typeface="Times New Roman" pitchFamily="18" charset="0"/>
                <a:cs typeface="Times New Roman" pitchFamily="18" charset="0"/>
              </a:rPr>
              <a:t>PostgreSQL</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solution streamlines </a:t>
            </a:r>
            <a:r>
              <a:rPr lang="en-US" sz="2000" dirty="0" err="1">
                <a:latin typeface="Times New Roman" pitchFamily="18" charset="0"/>
                <a:cs typeface="Times New Roman" pitchFamily="18" charset="0"/>
              </a:rPr>
              <a:t>PostgreSQL</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database deployment</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administration</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scalability </a:t>
            </a:r>
            <a:r>
              <a:rPr lang="en-US" sz="2000" dirty="0">
                <a:latin typeface="Times New Roman" pitchFamily="18" charset="0"/>
                <a:cs typeface="Times New Roman" pitchFamily="18" charset="0"/>
              </a:rPr>
              <a:t>in the </a:t>
            </a:r>
            <a:r>
              <a:rPr lang="en-US" sz="2000" b="1" dirty="0">
                <a:latin typeface="Times New Roman" pitchFamily="18" charset="0"/>
                <a:cs typeface="Times New Roman" pitchFamily="18" charset="0"/>
              </a:rPr>
              <a:t>cloud</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can concentrate on developing your applications while taking advantage of enhanced performance, security, scalability, and high availability when your application needs to expand by using</a:t>
            </a:r>
            <a:r>
              <a:rPr lang="en-US" sz="2000" b="1" dirty="0">
                <a:latin typeface="Times New Roman" pitchFamily="18" charset="0"/>
                <a:cs typeface="Times New Roman" pitchFamily="18" charset="0"/>
              </a:rPr>
              <a:t> Azure infrastructure</a:t>
            </a:r>
            <a:r>
              <a:rPr lang="en-US" sz="2000" dirty="0" smtClean="0">
                <a:latin typeface="Times New Roman" pitchFamily="18" charset="0"/>
                <a:cs typeface="Times New Roman" pitchFamily="18" charset="0"/>
              </a:rPr>
              <a:t>.</a:t>
            </a:r>
          </a:p>
          <a:p>
            <a:pPr marL="342900" indent="-342900">
              <a:buFont typeface="Wingdings" pitchFamily="2" charset="2"/>
              <a:buChar char="Ø"/>
            </a:pPr>
            <a:r>
              <a:rPr lang="en-US" sz="2000" dirty="0">
                <a:latin typeface="Times New Roman" pitchFamily="18" charset="0"/>
                <a:cs typeface="Times New Roman" pitchFamily="18" charset="0"/>
              </a:rPr>
              <a:t>Offers </a:t>
            </a:r>
            <a:r>
              <a:rPr lang="en-US" sz="2000" b="1" dirty="0" smtClean="0">
                <a:latin typeface="Times New Roman" pitchFamily="18" charset="0"/>
                <a:cs typeface="Times New Roman" pitchFamily="18" charset="0"/>
              </a:rPr>
              <a:t>multitier </a:t>
            </a:r>
            <a:r>
              <a:rPr lang="en-US" sz="2000" b="1" dirty="0">
                <a:latin typeface="Times New Roman" pitchFamily="18" charset="0"/>
                <a:cs typeface="Times New Roman" pitchFamily="18" charset="0"/>
              </a:rPr>
              <a:t>pricing</a:t>
            </a:r>
            <a:r>
              <a:rPr lang="en-US" sz="2000" dirty="0">
                <a:latin typeface="Times New Roman" pitchFamily="18" charset="0"/>
                <a:cs typeface="Times New Roman" pitchFamily="18" charset="0"/>
              </a:rPr>
              <a:t>, pays for what you use and scales up as demand grows</a:t>
            </a:r>
            <a:r>
              <a:rPr lang="en-US" sz="2000" dirty="0"/>
              <a:t>.</a:t>
            </a:r>
            <a:endParaRPr lang="en-US" sz="2000" dirty="0">
              <a:latin typeface="Times New Roman" pitchFamily="18" charset="0"/>
              <a:cs typeface="Times New Roman" pitchFamily="18" charset="0"/>
            </a:endParaRPr>
          </a:p>
          <a:p>
            <a:pPr marL="342900" indent="-342900">
              <a:buFont typeface="Wingdings" pitchFamily="2" charset="2"/>
              <a:buChar char="Ø"/>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90211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4253" y="-107576"/>
            <a:ext cx="6615914" cy="584775"/>
          </a:xfrm>
          <a:prstGeom prst="rect">
            <a:avLst/>
          </a:prstGeom>
        </p:spPr>
        <p:txBody>
          <a:bodyPr wrap="none">
            <a:spAutoFit/>
          </a:bodyPr>
          <a:lstStyle/>
          <a:p>
            <a:r>
              <a:rPr lang="en-IN" sz="3200" b="1" dirty="0">
                <a:solidFill>
                  <a:schemeClr val="dk1"/>
                </a:solidFill>
                <a:latin typeface="Times New Roman"/>
                <a:ea typeface="Times New Roman"/>
                <a:cs typeface="Times New Roman"/>
                <a:sym typeface="Calibri"/>
              </a:rPr>
              <a:t>Understanding Database as a service</a:t>
            </a:r>
          </a:p>
        </p:txBody>
      </p:sp>
      <p:sp>
        <p:nvSpPr>
          <p:cNvPr id="2" name="Rectangle 1"/>
          <p:cNvSpPr/>
          <p:nvPr/>
        </p:nvSpPr>
        <p:spPr>
          <a:xfrm>
            <a:off x="-63062" y="500498"/>
            <a:ext cx="12123683" cy="6432530"/>
          </a:xfrm>
          <a:prstGeom prst="rect">
            <a:avLst/>
          </a:prstGeom>
        </p:spPr>
        <p:txBody>
          <a:bodyPr wrap="square">
            <a:spAutoFit/>
          </a:bodyPr>
          <a:lstStyle/>
          <a:p>
            <a:r>
              <a:rPr lang="en-US" sz="2300" b="1" dirty="0">
                <a:solidFill>
                  <a:srgbClr val="FF0000"/>
                </a:solidFill>
                <a:latin typeface="Times New Roman" pitchFamily="18" charset="0"/>
                <a:cs typeface="Times New Roman" pitchFamily="18" charset="0"/>
              </a:rPr>
              <a:t>5. Azure Database for </a:t>
            </a:r>
            <a:r>
              <a:rPr lang="en-US" sz="2300" b="1" dirty="0" err="1" smtClean="0">
                <a:solidFill>
                  <a:srgbClr val="FF0000"/>
                </a:solidFill>
                <a:latin typeface="Times New Roman" pitchFamily="18" charset="0"/>
                <a:cs typeface="Times New Roman" pitchFamily="18" charset="0"/>
              </a:rPr>
              <a:t>MariaDB</a:t>
            </a:r>
            <a:endParaRPr lang="en-US" sz="2300" b="1" dirty="0" smtClean="0">
              <a:solidFill>
                <a:srgbClr val="FF0000"/>
              </a:solidFill>
              <a:latin typeface="Times New Roman" pitchFamily="18" charset="0"/>
              <a:cs typeface="Times New Roman" pitchFamily="18" charset="0"/>
            </a:endParaRPr>
          </a:p>
          <a:p>
            <a:endParaRPr lang="en-US" sz="2300" b="1" dirty="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000" b="1" dirty="0">
                <a:latin typeface="Times New Roman" pitchFamily="18" charset="0"/>
                <a:cs typeface="Times New Roman" pitchFamily="18" charset="0"/>
              </a:rPr>
              <a:t>Azure Database for </a:t>
            </a:r>
            <a:r>
              <a:rPr lang="en-US" sz="2000" b="1" dirty="0" err="1">
                <a:latin typeface="Times New Roman" pitchFamily="18" charset="0"/>
                <a:cs typeface="Times New Roman" pitchFamily="18" charset="0"/>
              </a:rPr>
              <a:t>MariaDB</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is a</a:t>
            </a:r>
            <a:r>
              <a:rPr lang="en-US" sz="2000" b="1" dirty="0">
                <a:latin typeface="Times New Roman" pitchFamily="18" charset="0"/>
                <a:cs typeface="Times New Roman" pitchFamily="18" charset="0"/>
              </a:rPr>
              <a:t> cloud-based </a:t>
            </a:r>
            <a:r>
              <a:rPr lang="en-US" sz="2000" b="1" dirty="0" err="1">
                <a:latin typeface="Times New Roman" pitchFamily="18" charset="0"/>
                <a:cs typeface="Times New Roman" pitchFamily="18" charset="0"/>
              </a:rPr>
              <a:t>MariaDB</a:t>
            </a:r>
            <a:r>
              <a:rPr lang="en-US" sz="2000" b="1" dirty="0">
                <a:latin typeface="Times New Roman" pitchFamily="18" charset="0"/>
                <a:cs typeface="Times New Roman" pitchFamily="18" charset="0"/>
              </a:rPr>
              <a:t> service</a:t>
            </a:r>
            <a:r>
              <a:rPr lang="en-US" sz="2000" dirty="0">
                <a:latin typeface="Times New Roman" pitchFamily="18" charset="0"/>
                <a:cs typeface="Times New Roman" pitchFamily="18" charset="0"/>
              </a:rPr>
              <a:t> that makes it easier to run, manage, and scale </a:t>
            </a:r>
            <a:r>
              <a:rPr lang="en-US" sz="2000" b="1" dirty="0" err="1">
                <a:latin typeface="Times New Roman" pitchFamily="18" charset="0"/>
                <a:cs typeface="Times New Roman" pitchFamily="18" charset="0"/>
              </a:rPr>
              <a:t>MariaDB</a:t>
            </a:r>
            <a:r>
              <a:rPr lang="en-US" sz="2000" dirty="0">
                <a:latin typeface="Times New Roman" pitchFamily="18" charset="0"/>
                <a:cs typeface="Times New Roman" pitchFamily="18" charset="0"/>
              </a:rPr>
              <a:t> databases. </a:t>
            </a: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b="1" dirty="0" smtClean="0">
                <a:latin typeface="Times New Roman" pitchFamily="18" charset="0"/>
                <a:cs typeface="Times New Roman" pitchFamily="18" charset="0"/>
              </a:rPr>
              <a:t>Azure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handles </a:t>
            </a:r>
            <a:r>
              <a:rPr lang="en-US" sz="2000" b="1" dirty="0">
                <a:latin typeface="Times New Roman" pitchFamily="18" charset="0"/>
                <a:cs typeface="Times New Roman" pitchFamily="18" charset="0"/>
              </a:rPr>
              <a:t>infrastructure duties</a:t>
            </a:r>
            <a:r>
              <a:rPr lang="en-US" sz="2000" dirty="0">
                <a:latin typeface="Times New Roman" pitchFamily="18" charset="0"/>
                <a:cs typeface="Times New Roman" pitchFamily="18" charset="0"/>
              </a:rPr>
              <a:t> like </a:t>
            </a:r>
            <a:r>
              <a:rPr lang="en-US" sz="2000" b="1" dirty="0">
                <a:latin typeface="Times New Roman" pitchFamily="18" charset="0"/>
                <a:cs typeface="Times New Roman" pitchFamily="18" charset="0"/>
              </a:rPr>
              <a:t>backups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security</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upgrades </a:t>
            </a:r>
            <a:r>
              <a:rPr lang="en-US" sz="2000" dirty="0">
                <a:latin typeface="Times New Roman" pitchFamily="18" charset="0"/>
                <a:cs typeface="Times New Roman" pitchFamily="18" charset="0"/>
              </a:rPr>
              <a:t>so you can focus on developing and expanding your apps. </a:t>
            </a: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designed to expand to meet the demands of your application while preserving performance and availability</a:t>
            </a:r>
            <a:r>
              <a:rPr lang="en-US" sz="2000" dirty="0" smtClean="0">
                <a:latin typeface="Times New Roman" pitchFamily="18" charset="0"/>
                <a:cs typeface="Times New Roman" pitchFamily="18" charset="0"/>
              </a:rPr>
              <a:t>.</a:t>
            </a:r>
          </a:p>
          <a:p>
            <a:pPr marL="342900" indent="-342900">
              <a:buFont typeface="Wingdings" pitchFamily="2" charset="2"/>
              <a:buChar char="Ø"/>
            </a:pPr>
            <a:r>
              <a:rPr lang="en-US" sz="2000" dirty="0">
                <a:latin typeface="Times New Roman" pitchFamily="18" charset="0"/>
                <a:cs typeface="Times New Roman" pitchFamily="18" charset="0"/>
              </a:rPr>
              <a:t>It provides a wide range of security measures for blocking unauthorized access to the data, including encryption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and </a:t>
            </a:r>
            <a:r>
              <a:rPr lang="en-US" sz="2000" dirty="0">
                <a:latin typeface="Times New Roman" pitchFamily="18" charset="0"/>
                <a:cs typeface="Times New Roman" pitchFamily="18" charset="0"/>
              </a:rPr>
              <a:t>adherence to the relevant regulations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300" b="1" dirty="0">
                <a:solidFill>
                  <a:srgbClr val="FF0000"/>
                </a:solidFill>
                <a:latin typeface="Times New Roman" pitchFamily="18" charset="0"/>
                <a:cs typeface="Times New Roman" pitchFamily="18" charset="0"/>
              </a:rPr>
              <a:t>6. </a:t>
            </a:r>
            <a:r>
              <a:rPr lang="en-US" sz="2300" b="1" dirty="0" err="1">
                <a:solidFill>
                  <a:srgbClr val="FF0000"/>
                </a:solidFill>
                <a:latin typeface="Times New Roman" pitchFamily="18" charset="0"/>
                <a:cs typeface="Times New Roman" pitchFamily="18" charset="0"/>
              </a:rPr>
              <a:t>Redis</a:t>
            </a:r>
            <a:r>
              <a:rPr lang="en-US" sz="2300" b="1" dirty="0">
                <a:solidFill>
                  <a:srgbClr val="FF0000"/>
                </a:solidFill>
                <a:latin typeface="Times New Roman" pitchFamily="18" charset="0"/>
                <a:cs typeface="Times New Roman" pitchFamily="18" charset="0"/>
              </a:rPr>
              <a:t> Cache in </a:t>
            </a:r>
            <a:r>
              <a:rPr lang="en-US" sz="2300" b="1" dirty="0" smtClean="0">
                <a:solidFill>
                  <a:srgbClr val="FF0000"/>
                </a:solidFill>
                <a:latin typeface="Times New Roman" pitchFamily="18" charset="0"/>
                <a:cs typeface="Times New Roman" pitchFamily="18" charset="0"/>
              </a:rPr>
              <a:t>Azure</a:t>
            </a:r>
          </a:p>
          <a:p>
            <a:endParaRPr lang="en-US" sz="2300" b="1" dirty="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000" b="1" dirty="0">
                <a:latin typeface="Times New Roman" pitchFamily="18" charset="0"/>
                <a:cs typeface="Times New Roman" pitchFamily="18" charset="0"/>
              </a:rPr>
              <a:t>Azure Cache for </a:t>
            </a:r>
            <a:r>
              <a:rPr lang="en-US" sz="2000" b="1" dirty="0" err="1">
                <a:latin typeface="Times New Roman" pitchFamily="18" charset="0"/>
                <a:cs typeface="Times New Roman" pitchFamily="18" charset="0"/>
              </a:rPr>
              <a:t>Redis</a:t>
            </a:r>
            <a:r>
              <a:rPr lang="en-US" sz="2000" dirty="0">
                <a:latin typeface="Times New Roman" pitchFamily="18" charset="0"/>
                <a:cs typeface="Times New Roman" pitchFamily="18" charset="0"/>
              </a:rPr>
              <a:t> is a distributed, </a:t>
            </a:r>
            <a:r>
              <a:rPr lang="en-US" sz="2000" b="1" dirty="0">
                <a:latin typeface="Times New Roman" pitchFamily="18" charset="0"/>
                <a:cs typeface="Times New Roman" pitchFamily="18" charset="0"/>
              </a:rPr>
              <a:t>in-memory cache solution </a:t>
            </a:r>
            <a:r>
              <a:rPr lang="en-US" sz="2000" dirty="0">
                <a:latin typeface="Times New Roman" pitchFamily="18" charset="0"/>
                <a:cs typeface="Times New Roman" pitchFamily="18" charset="0"/>
              </a:rPr>
              <a:t>that provides faster and scalable caching to applications. </a:t>
            </a: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performance of an application is improved by </a:t>
            </a:r>
            <a:r>
              <a:rPr lang="en-US" sz="2000" b="1" dirty="0">
                <a:latin typeface="Times New Roman" pitchFamily="18" charset="0"/>
                <a:cs typeface="Times New Roman" pitchFamily="18" charset="0"/>
              </a:rPr>
              <a:t>storing the frequently accessed data in memory</a:t>
            </a:r>
            <a:r>
              <a:rPr lang="en-US" sz="2000" dirty="0">
                <a:latin typeface="Times New Roman" pitchFamily="18" charset="0"/>
                <a:cs typeface="Times New Roman" pitchFamily="18" charset="0"/>
              </a:rPr>
              <a:t>, which reduces the load on your backend to ensure data access with minimal latency while </a:t>
            </a:r>
            <a:r>
              <a:rPr lang="en-US" sz="2000" b="1" dirty="0">
                <a:latin typeface="Times New Roman" pitchFamily="18" charset="0"/>
                <a:cs typeface="Times New Roman" pitchFamily="18" charset="0"/>
              </a:rPr>
              <a:t>security </a:t>
            </a:r>
            <a:r>
              <a:rPr lang="en-US" sz="2000" dirty="0">
                <a:latin typeface="Times New Roman" pitchFamily="18" charset="0"/>
                <a:cs typeface="Times New Roman" pitchFamily="18" charset="0"/>
              </a:rPr>
              <a:t>and </a:t>
            </a:r>
            <a:r>
              <a:rPr lang="en-US" sz="2000" b="1" dirty="0">
                <a:latin typeface="Times New Roman" pitchFamily="18" charset="0"/>
                <a:cs typeface="Times New Roman" pitchFamily="18" charset="0"/>
              </a:rPr>
              <a:t>availability </a:t>
            </a:r>
            <a:r>
              <a:rPr lang="en-US" sz="2000" dirty="0">
                <a:latin typeface="Times New Roman" pitchFamily="18" charset="0"/>
                <a:cs typeface="Times New Roman" pitchFamily="18" charset="0"/>
              </a:rPr>
              <a:t>are maintained, scaling seamlessly into </a:t>
            </a:r>
            <a:r>
              <a:rPr lang="en-US" sz="2000" b="1" dirty="0">
                <a:latin typeface="Times New Roman" pitchFamily="18" charset="0"/>
                <a:cs typeface="Times New Roman" pitchFamily="18" charset="0"/>
              </a:rPr>
              <a:t>Azure</a:t>
            </a:r>
            <a:r>
              <a:rPr lang="en-US" sz="2000" dirty="0" smtClean="0">
                <a:latin typeface="Times New Roman" pitchFamily="18" charset="0"/>
                <a:cs typeface="Times New Roman" pitchFamily="18" charset="0"/>
              </a:rPr>
              <a:t>.</a:t>
            </a:r>
          </a:p>
          <a:p>
            <a:pPr marL="342900" indent="-342900">
              <a:buFont typeface="Wingdings" pitchFamily="2" charset="2"/>
              <a:buChar char="Ø"/>
            </a:pPr>
            <a:r>
              <a:rPr lang="en-US" sz="2000" dirty="0">
                <a:latin typeface="Times New Roman" pitchFamily="18" charset="0"/>
                <a:cs typeface="Times New Roman" pitchFamily="18" charset="0"/>
              </a:rPr>
              <a:t>Offers </a:t>
            </a:r>
            <a:r>
              <a:rPr lang="en-US" sz="2000" b="1" dirty="0">
                <a:latin typeface="Times New Roman" pitchFamily="18" charset="0"/>
                <a:cs typeface="Times New Roman" pitchFamily="18" charset="0"/>
              </a:rPr>
              <a:t>data persistence options</a:t>
            </a:r>
            <a:r>
              <a:rPr lang="en-US" sz="2000" dirty="0">
                <a:latin typeface="Times New Roman" pitchFamily="18" charset="0"/>
                <a:cs typeface="Times New Roman" pitchFamily="18" charset="0"/>
              </a:rPr>
              <a:t>, allowing you to save your cache data to disk for backup and recovery</a:t>
            </a:r>
            <a:r>
              <a:rPr lang="en-US" sz="2000" dirty="0"/>
              <a:t>.</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8966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139516"/>
            <a:ext cx="10515600" cy="436216"/>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sz="3600" b="1" dirty="0">
                <a:latin typeface="Times New Roman"/>
                <a:ea typeface="Times New Roman"/>
                <a:cs typeface="Times New Roman"/>
                <a:sym typeface="Times New Roman"/>
              </a:rPr>
              <a:t>Azure SQL Data </a:t>
            </a:r>
            <a:r>
              <a:rPr lang="en-US" sz="3600" b="1" dirty="0" smtClean="0">
                <a:latin typeface="Times New Roman"/>
                <a:ea typeface="Times New Roman"/>
                <a:cs typeface="Times New Roman"/>
                <a:sym typeface="Times New Roman"/>
              </a:rPr>
              <a:t>Warehouse</a:t>
            </a:r>
            <a:endParaRPr lang="en-US" sz="3600" b="1" dirty="0">
              <a:latin typeface="Times New Roman"/>
              <a:ea typeface="Times New Roman"/>
              <a:cs typeface="Times New Roman"/>
              <a:sym typeface="Times New Roman"/>
            </a:endParaRPr>
          </a:p>
        </p:txBody>
      </p:sp>
      <p:sp>
        <p:nvSpPr>
          <p:cNvPr id="100" name="Google Shape;100;p3"/>
          <p:cNvSpPr txBox="1">
            <a:spLocks noGrp="1"/>
          </p:cNvSpPr>
          <p:nvPr>
            <p:ph type="body" idx="1"/>
          </p:nvPr>
        </p:nvSpPr>
        <p:spPr>
          <a:xfrm>
            <a:off x="330200" y="694267"/>
            <a:ext cx="11684000" cy="5901272"/>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spcBef>
                <a:spcPts val="0"/>
              </a:spcBef>
              <a:buSzPts val="2800"/>
            </a:pPr>
            <a:r>
              <a:rPr lang="en-US" sz="1800" dirty="0" smtClean="0">
                <a:latin typeface="Times New Roman"/>
                <a:ea typeface="Times New Roman"/>
                <a:cs typeface="Times New Roman"/>
                <a:sym typeface="Times New Roman"/>
              </a:rPr>
              <a:t>Azure </a:t>
            </a:r>
            <a:r>
              <a:rPr lang="en-US" sz="1800" dirty="0">
                <a:latin typeface="Times New Roman"/>
                <a:ea typeface="Times New Roman"/>
                <a:cs typeface="Times New Roman"/>
                <a:sym typeface="Times New Roman"/>
              </a:rPr>
              <a:t>SQL Data Warehouse is a managed </a:t>
            </a:r>
            <a:r>
              <a:rPr lang="en-US" sz="1800" b="1" dirty="0">
                <a:solidFill>
                  <a:srgbClr val="FF0000"/>
                </a:solidFill>
                <a:latin typeface="Times New Roman"/>
                <a:ea typeface="Times New Roman"/>
                <a:cs typeface="Times New Roman"/>
                <a:sym typeface="Times New Roman"/>
              </a:rPr>
              <a:t>Data Warehouse-as-a Service (</a:t>
            </a:r>
            <a:r>
              <a:rPr lang="en-US" sz="1800" b="1" dirty="0" err="1" smtClean="0">
                <a:solidFill>
                  <a:srgbClr val="FF0000"/>
                </a:solidFill>
                <a:latin typeface="Times New Roman"/>
                <a:ea typeface="Times New Roman"/>
                <a:cs typeface="Times New Roman"/>
                <a:sym typeface="Times New Roman"/>
              </a:rPr>
              <a:t>DWaaS</a:t>
            </a:r>
            <a:r>
              <a:rPr lang="en-US" sz="1800" b="1" dirty="0" smtClean="0">
                <a:solidFill>
                  <a:srgbClr val="FF0000"/>
                </a:solidFill>
                <a:latin typeface="Times New Roman"/>
                <a:ea typeface="Times New Roman"/>
                <a:cs typeface="Times New Roman"/>
                <a:sym typeface="Times New Roman"/>
              </a:rPr>
              <a:t>)</a:t>
            </a:r>
            <a:r>
              <a:rPr lang="en-US" sz="1800" dirty="0" smtClean="0">
                <a:latin typeface="Times New Roman"/>
                <a:ea typeface="Times New Roman"/>
                <a:cs typeface="Times New Roman"/>
                <a:sym typeface="Times New Roman"/>
              </a:rPr>
              <a:t> provided </a:t>
            </a:r>
            <a:r>
              <a:rPr lang="en-US" sz="1800" dirty="0">
                <a:latin typeface="Times New Roman"/>
                <a:ea typeface="Times New Roman"/>
                <a:cs typeface="Times New Roman"/>
                <a:sym typeface="Times New Roman"/>
              </a:rPr>
              <a:t>by Microsoft Azure. </a:t>
            </a:r>
            <a:endParaRPr lang="en-US" sz="1800" dirty="0" smtClean="0">
              <a:latin typeface="Times New Roman"/>
              <a:ea typeface="Times New Roman"/>
              <a:cs typeface="Times New Roman"/>
              <a:sym typeface="Times New Roman"/>
            </a:endParaRPr>
          </a:p>
          <a:p>
            <a:pPr marL="285750" indent="-285750" algn="just">
              <a:lnSpc>
                <a:spcPct val="150000"/>
              </a:lnSpc>
              <a:spcBef>
                <a:spcPts val="0"/>
              </a:spcBef>
              <a:buSzPts val="2800"/>
            </a:pPr>
            <a:r>
              <a:rPr lang="en-US" sz="1800" dirty="0" smtClean="0">
                <a:latin typeface="Times New Roman"/>
                <a:ea typeface="Times New Roman"/>
                <a:cs typeface="Times New Roman"/>
                <a:sym typeface="Times New Roman"/>
              </a:rPr>
              <a:t>A </a:t>
            </a:r>
            <a:r>
              <a:rPr lang="en-US" sz="1800" b="1" dirty="0">
                <a:solidFill>
                  <a:srgbClr val="FF0000"/>
                </a:solidFill>
                <a:latin typeface="Times New Roman"/>
                <a:ea typeface="Times New Roman"/>
                <a:cs typeface="Times New Roman"/>
                <a:sym typeface="Times New Roman"/>
              </a:rPr>
              <a:t>data warehouse is a federated repository </a:t>
            </a:r>
            <a:r>
              <a:rPr lang="en-US" sz="1800" dirty="0">
                <a:latin typeface="Times New Roman"/>
                <a:ea typeface="Times New Roman"/>
                <a:cs typeface="Times New Roman"/>
                <a:sym typeface="Times New Roman"/>
              </a:rPr>
              <a:t>for data collected by an enterprise's operational systems. </a:t>
            </a:r>
            <a:endParaRPr lang="en-US" sz="1800" dirty="0" smtClean="0">
              <a:latin typeface="Times New Roman"/>
              <a:ea typeface="Times New Roman"/>
              <a:cs typeface="Times New Roman"/>
              <a:sym typeface="Times New Roman"/>
            </a:endParaRPr>
          </a:p>
          <a:p>
            <a:pPr marL="285750" indent="-285750" algn="just">
              <a:lnSpc>
                <a:spcPct val="150000"/>
              </a:lnSpc>
              <a:spcBef>
                <a:spcPts val="0"/>
              </a:spcBef>
              <a:buSzPts val="2800"/>
            </a:pPr>
            <a:r>
              <a:rPr lang="en-US" sz="1800" dirty="0" smtClean="0">
                <a:latin typeface="Times New Roman"/>
                <a:ea typeface="Times New Roman"/>
                <a:cs typeface="Times New Roman"/>
                <a:sym typeface="Times New Roman"/>
              </a:rPr>
              <a:t>Azure </a:t>
            </a:r>
            <a:r>
              <a:rPr lang="en-US" sz="1800" dirty="0">
                <a:latin typeface="Times New Roman"/>
                <a:ea typeface="Times New Roman"/>
                <a:cs typeface="Times New Roman"/>
                <a:sym typeface="Times New Roman"/>
              </a:rPr>
              <a:t>SQL Data Warehouse was first released in July of 2016 and enables businesses to centrally consolidate and provide global access to their data warehouse for analytics and reporting. </a:t>
            </a:r>
            <a:endParaRPr lang="en-US" sz="1800" dirty="0" smtClean="0">
              <a:latin typeface="Times New Roman"/>
              <a:ea typeface="Times New Roman"/>
              <a:cs typeface="Times New Roman"/>
              <a:sym typeface="Times New Roman"/>
            </a:endParaRPr>
          </a:p>
          <a:p>
            <a:pPr marL="285750" indent="-285750" algn="just">
              <a:lnSpc>
                <a:spcPct val="150000"/>
              </a:lnSpc>
              <a:spcBef>
                <a:spcPts val="0"/>
              </a:spcBef>
              <a:buSzPts val="2800"/>
            </a:pPr>
            <a:r>
              <a:rPr lang="en-US" sz="1800" dirty="0" smtClean="0">
                <a:latin typeface="Times New Roman"/>
                <a:ea typeface="Times New Roman"/>
                <a:cs typeface="Times New Roman"/>
                <a:sym typeface="Times New Roman"/>
              </a:rPr>
              <a:t>This </a:t>
            </a:r>
            <a:r>
              <a:rPr lang="en-US" sz="1800" dirty="0">
                <a:latin typeface="Times New Roman"/>
                <a:ea typeface="Times New Roman"/>
                <a:cs typeface="Times New Roman"/>
                <a:sym typeface="Times New Roman"/>
              </a:rPr>
              <a:t>service includes </a:t>
            </a:r>
            <a:r>
              <a:rPr lang="en-US" sz="1800" b="1" dirty="0">
                <a:solidFill>
                  <a:srgbClr val="FF0000"/>
                </a:solidFill>
                <a:latin typeface="Times New Roman"/>
                <a:ea typeface="Times New Roman"/>
                <a:cs typeface="Times New Roman"/>
                <a:sym typeface="Times New Roman"/>
              </a:rPr>
              <a:t>scalability</a:t>
            </a:r>
            <a:r>
              <a:rPr lang="en-US" sz="1800" dirty="0">
                <a:latin typeface="Times New Roman"/>
                <a:ea typeface="Times New Roman"/>
                <a:cs typeface="Times New Roman"/>
                <a:sym typeface="Times New Roman"/>
              </a:rPr>
              <a:t> with Azure cloud resources and </a:t>
            </a:r>
            <a:r>
              <a:rPr lang="en-US" sz="1800" b="1" dirty="0">
                <a:solidFill>
                  <a:srgbClr val="FF0000"/>
                </a:solidFill>
                <a:latin typeface="Times New Roman"/>
                <a:ea typeface="Times New Roman"/>
                <a:cs typeface="Times New Roman"/>
                <a:sym typeface="Times New Roman"/>
              </a:rPr>
              <a:t>utilizes Massively Parallel Processing (MPP) </a:t>
            </a:r>
            <a:r>
              <a:rPr lang="en-US" sz="1800" dirty="0">
                <a:latin typeface="Times New Roman"/>
                <a:ea typeface="Times New Roman"/>
                <a:cs typeface="Times New Roman"/>
                <a:sym typeface="Times New Roman"/>
              </a:rPr>
              <a:t>to deliver rapid query execution over large amounts of data</a:t>
            </a:r>
            <a:r>
              <a:rPr lang="en-US" sz="1800" dirty="0" smtClean="0">
                <a:latin typeface="Times New Roman"/>
                <a:ea typeface="Times New Roman"/>
                <a:cs typeface="Times New Roman"/>
                <a:sym typeface="Times New Roman"/>
              </a:rPr>
              <a:t>.</a:t>
            </a:r>
          </a:p>
          <a:p>
            <a:pPr marL="285750" indent="-285750" algn="just">
              <a:lnSpc>
                <a:spcPct val="150000"/>
              </a:lnSpc>
              <a:spcBef>
                <a:spcPts val="0"/>
              </a:spcBef>
              <a:buSzPts val="2800"/>
            </a:pPr>
            <a:r>
              <a:rPr lang="en-US" sz="1800" dirty="0">
                <a:latin typeface="Times New Roman"/>
                <a:ea typeface="Times New Roman"/>
                <a:cs typeface="Times New Roman"/>
                <a:sym typeface="Times New Roman"/>
              </a:rPr>
              <a:t>Traditional or enterprise data warehousing solutions simply aren’t scalable enough or cost-effective to support the petabytes of data we generate. </a:t>
            </a:r>
            <a:endParaRPr lang="en-US" sz="1800" dirty="0" smtClean="0">
              <a:latin typeface="Times New Roman"/>
              <a:ea typeface="Times New Roman"/>
              <a:cs typeface="Times New Roman"/>
              <a:sym typeface="Times New Roman"/>
            </a:endParaRPr>
          </a:p>
          <a:p>
            <a:pPr marL="285750" indent="-285750" algn="just">
              <a:lnSpc>
                <a:spcPct val="150000"/>
              </a:lnSpc>
              <a:spcBef>
                <a:spcPts val="0"/>
              </a:spcBef>
              <a:buSzPts val="2800"/>
            </a:pPr>
            <a:r>
              <a:rPr lang="en-US" sz="1800" b="1" dirty="0" smtClean="0">
                <a:latin typeface="Times New Roman"/>
                <a:ea typeface="Times New Roman"/>
                <a:cs typeface="Times New Roman"/>
                <a:sym typeface="Times New Roman"/>
              </a:rPr>
              <a:t>The </a:t>
            </a:r>
            <a:r>
              <a:rPr lang="en-US" sz="1800" b="1" dirty="0">
                <a:latin typeface="Times New Roman"/>
                <a:ea typeface="Times New Roman"/>
                <a:cs typeface="Times New Roman"/>
                <a:sym typeface="Times New Roman"/>
              </a:rPr>
              <a:t>need to mitigate the risks and issues in a traditional data warehouse inspired change that led to the birth of cloud or modern data warehousing</a:t>
            </a:r>
            <a:r>
              <a:rPr lang="en-US" sz="1800" b="1" dirty="0" smtClean="0">
                <a:latin typeface="Times New Roman"/>
                <a:ea typeface="Times New Roman"/>
                <a:cs typeface="Times New Roman"/>
                <a:sym typeface="Times New Roman"/>
              </a:rPr>
              <a:t>.</a:t>
            </a:r>
          </a:p>
          <a:p>
            <a:pPr marL="285750" indent="-285750" algn="just">
              <a:lnSpc>
                <a:spcPct val="150000"/>
              </a:lnSpc>
              <a:spcBef>
                <a:spcPts val="0"/>
              </a:spcBef>
              <a:buSzPts val="2800"/>
            </a:pPr>
            <a:r>
              <a:rPr lang="en-US" sz="1800" dirty="0">
                <a:latin typeface="Times New Roman"/>
                <a:ea typeface="Times New Roman"/>
                <a:cs typeface="Times New Roman"/>
                <a:sym typeface="Times New Roman"/>
              </a:rPr>
              <a:t>A modern data warehouse lets you bring together all your data at any scale easily. It allows access to insights through analytical dashboards, operational reports or advanced analytics for all your users. And, it combines all your structured, unstructured, semi-structured and streaming data.</a:t>
            </a:r>
            <a:endParaRPr lang="en-US" sz="1800" dirty="0" smtClean="0">
              <a:latin typeface="Times New Roman"/>
              <a:ea typeface="Times New Roman"/>
              <a:cs typeface="Times New Roman"/>
              <a:sym typeface="Times New Roman"/>
            </a:endParaRPr>
          </a:p>
        </p:txBody>
      </p:sp>
    </p:spTree>
    <p:extLst>
      <p:ext uri="{BB962C8B-B14F-4D97-AF65-F5344CB8AC3E}">
        <p14:creationId xmlns:p14="http://schemas.microsoft.com/office/powerpoint/2010/main" val="1609419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139516"/>
            <a:ext cx="10515600" cy="436216"/>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sz="3600" b="1" dirty="0">
                <a:latin typeface="Times New Roman"/>
                <a:ea typeface="Times New Roman"/>
                <a:cs typeface="Times New Roman"/>
                <a:sym typeface="Times New Roman"/>
              </a:rPr>
              <a:t>Azure SQL Data </a:t>
            </a:r>
            <a:r>
              <a:rPr lang="en-US" sz="3600" b="1" dirty="0" smtClean="0">
                <a:latin typeface="Times New Roman"/>
                <a:ea typeface="Times New Roman"/>
                <a:cs typeface="Times New Roman"/>
                <a:sym typeface="Times New Roman"/>
              </a:rPr>
              <a:t>Warehouse</a:t>
            </a:r>
            <a:endParaRPr lang="en-US" sz="3600" b="1" dirty="0">
              <a:latin typeface="Times New Roman"/>
              <a:ea typeface="Times New Roman"/>
              <a:cs typeface="Times New Roman"/>
              <a:sym typeface="Times New Roman"/>
            </a:endParaRPr>
          </a:p>
        </p:txBody>
      </p:sp>
      <p:sp>
        <p:nvSpPr>
          <p:cNvPr id="100" name="Google Shape;100;p3"/>
          <p:cNvSpPr txBox="1">
            <a:spLocks noGrp="1"/>
          </p:cNvSpPr>
          <p:nvPr>
            <p:ph type="body" idx="1"/>
          </p:nvPr>
        </p:nvSpPr>
        <p:spPr>
          <a:xfrm>
            <a:off x="330200" y="694267"/>
            <a:ext cx="11684000" cy="5901272"/>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2800"/>
              <a:buNone/>
            </a:pPr>
            <a:r>
              <a:rPr lang="en-US" sz="2000" b="1" dirty="0">
                <a:solidFill>
                  <a:srgbClr val="7030A0"/>
                </a:solidFill>
                <a:latin typeface="Times New Roman"/>
                <a:ea typeface="Times New Roman"/>
                <a:cs typeface="Times New Roman"/>
                <a:sym typeface="Times New Roman"/>
              </a:rPr>
              <a:t>Modern Data Warehousing Before Azure Synapse </a:t>
            </a:r>
            <a:r>
              <a:rPr lang="en-US" sz="2000" b="1" dirty="0" smtClean="0">
                <a:solidFill>
                  <a:srgbClr val="7030A0"/>
                </a:solidFill>
                <a:latin typeface="Times New Roman"/>
                <a:ea typeface="Times New Roman"/>
                <a:cs typeface="Times New Roman"/>
                <a:sym typeface="Times New Roman"/>
              </a:rPr>
              <a:t>Analytics:</a:t>
            </a:r>
            <a:endParaRPr lang="en-US" sz="2000" b="1" dirty="0">
              <a:solidFill>
                <a:srgbClr val="7030A0"/>
              </a:solidFill>
              <a:latin typeface="Times New Roman"/>
              <a:ea typeface="Times New Roman"/>
              <a:cs typeface="Times New Roman"/>
              <a:sym typeface="Times New Roman"/>
            </a:endParaRPr>
          </a:p>
          <a:p>
            <a:pPr marL="285750" indent="-285750" algn="just">
              <a:lnSpc>
                <a:spcPct val="150000"/>
              </a:lnSpc>
              <a:spcBef>
                <a:spcPts val="0"/>
              </a:spcBef>
              <a:buSzPts val="2800"/>
            </a:pPr>
            <a:r>
              <a:rPr lang="en-US" sz="1800" dirty="0">
                <a:latin typeface="Times New Roman"/>
                <a:ea typeface="Times New Roman"/>
                <a:cs typeface="Times New Roman"/>
                <a:sym typeface="Times New Roman"/>
              </a:rPr>
              <a:t>When it comes to cloud storage at an enterprise level, we all think about a data lake, which is raw storage of all structured and unstructured data. Some companies use Delta Lake on top of their data lake, which is like a software layer to implement the atomicity, consistency, isolation and durability (ACID) transactions and many more features to the Data Lake</a:t>
            </a:r>
            <a:r>
              <a:rPr lang="en-US" sz="1800" dirty="0" smtClean="0">
                <a:latin typeface="Times New Roman"/>
                <a:ea typeface="Times New Roman"/>
                <a:cs typeface="Times New Roman"/>
                <a:sym typeface="Times New Roman"/>
              </a:rPr>
              <a:t>.</a:t>
            </a:r>
          </a:p>
          <a:p>
            <a:pPr marL="285750" indent="-285750" algn="just">
              <a:lnSpc>
                <a:spcPct val="150000"/>
              </a:lnSpc>
              <a:spcBef>
                <a:spcPts val="0"/>
              </a:spcBef>
              <a:buSzPts val="2800"/>
            </a:pPr>
            <a:endParaRPr lang="en-US" sz="1800" dirty="0" smtClean="0">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62526" y="2963337"/>
            <a:ext cx="9332473" cy="340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499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2564</TotalTime>
  <Words>2321</Words>
  <Application>Microsoft Office PowerPoint</Application>
  <PresentationFormat>Custom</PresentationFormat>
  <Paragraphs>447</Paragraphs>
  <Slides>48</Slides>
  <Notes>12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MALLA REDDY UNIVERSITY  R-22                                 III YEAR B.TECH. (CSE) / II – SEM  MR22-1CS0108  Cloud Computing</vt:lpstr>
      <vt:lpstr>PowerPoint Presentation</vt:lpstr>
      <vt:lpstr>PowerPoint Presentation</vt:lpstr>
      <vt:lpstr>PowerPoint Presentation</vt:lpstr>
      <vt:lpstr>PowerPoint Presentation</vt:lpstr>
      <vt:lpstr>PowerPoint Presentation</vt:lpstr>
      <vt:lpstr>PowerPoint Presentation</vt:lpstr>
      <vt:lpstr>Azure SQL Data Warehouse</vt:lpstr>
      <vt:lpstr>Azure SQL Data Warehouse</vt:lpstr>
      <vt:lpstr>Azure SQL Data Warehouse</vt:lpstr>
      <vt:lpstr>Azure SQL Data Warehouse</vt:lpstr>
      <vt:lpstr>Azure SQL Data Warehouse</vt:lpstr>
      <vt:lpstr>Introduction to Azure Cosmos DB</vt:lpstr>
      <vt:lpstr>Introduction to Azure Cosmos DB</vt:lpstr>
      <vt:lpstr>Introduction to Azure Cosmos 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UNIVERSITY      R-22                                     III YEAR B.TECH. (CSE) / I – SEM       MR22-1CS0155                                       Salesforce Platform Developer</dc:title>
  <dc:creator>MRUH</dc:creator>
  <cp:lastModifiedBy>SOE III</cp:lastModifiedBy>
  <cp:revision>575</cp:revision>
  <dcterms:created xsi:type="dcterms:W3CDTF">2022-04-07T21:01:01Z</dcterms:created>
  <dcterms:modified xsi:type="dcterms:W3CDTF">2025-03-17T04:47:24Z</dcterms:modified>
</cp:coreProperties>
</file>