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7"/>
  </p:notesMasterIdLst>
  <p:sldIdLst>
    <p:sldId id="379" r:id="rId2"/>
    <p:sldId id="380" r:id="rId3"/>
    <p:sldId id="256" r:id="rId4"/>
    <p:sldId id="257" r:id="rId5"/>
    <p:sldId id="262" r:id="rId6"/>
    <p:sldId id="263" r:id="rId7"/>
    <p:sldId id="301" r:id="rId8"/>
    <p:sldId id="302" r:id="rId9"/>
    <p:sldId id="303" r:id="rId10"/>
    <p:sldId id="304" r:id="rId11"/>
    <p:sldId id="305" r:id="rId12"/>
    <p:sldId id="306" r:id="rId13"/>
    <p:sldId id="258" r:id="rId14"/>
    <p:sldId id="259" r:id="rId15"/>
    <p:sldId id="260" r:id="rId16"/>
    <p:sldId id="261" r:id="rId17"/>
    <p:sldId id="264" r:id="rId18"/>
    <p:sldId id="307" r:id="rId19"/>
    <p:sldId id="265" r:id="rId20"/>
    <p:sldId id="266" r:id="rId21"/>
    <p:sldId id="267" r:id="rId22"/>
    <p:sldId id="268" r:id="rId23"/>
    <p:sldId id="271" r:id="rId24"/>
    <p:sldId id="270"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323" r:id="rId46"/>
    <p:sldId id="324" r:id="rId47"/>
    <p:sldId id="325" r:id="rId48"/>
    <p:sldId id="326" r:id="rId49"/>
    <p:sldId id="327" r:id="rId50"/>
    <p:sldId id="328" r:id="rId51"/>
    <p:sldId id="329" r:id="rId52"/>
    <p:sldId id="330" r:id="rId53"/>
    <p:sldId id="331" r:id="rId54"/>
    <p:sldId id="332" r:id="rId55"/>
    <p:sldId id="333" r:id="rId56"/>
    <p:sldId id="334" r:id="rId57"/>
    <p:sldId id="385" r:id="rId58"/>
    <p:sldId id="386" r:id="rId59"/>
    <p:sldId id="335" r:id="rId60"/>
    <p:sldId id="336" r:id="rId61"/>
    <p:sldId id="337" r:id="rId62"/>
    <p:sldId id="338" r:id="rId63"/>
    <p:sldId id="339" r:id="rId64"/>
    <p:sldId id="340" r:id="rId65"/>
    <p:sldId id="341" r:id="rId66"/>
    <p:sldId id="342" r:id="rId67"/>
    <p:sldId id="343" r:id="rId68"/>
    <p:sldId id="344" r:id="rId69"/>
    <p:sldId id="345" r:id="rId70"/>
    <p:sldId id="347" r:id="rId71"/>
    <p:sldId id="367" r:id="rId72"/>
    <p:sldId id="368" r:id="rId73"/>
    <p:sldId id="369" r:id="rId74"/>
    <p:sldId id="370" r:id="rId75"/>
    <p:sldId id="371" r:id="rId76"/>
    <p:sldId id="372" r:id="rId77"/>
    <p:sldId id="373" r:id="rId78"/>
    <p:sldId id="374" r:id="rId79"/>
    <p:sldId id="375" r:id="rId80"/>
    <p:sldId id="376" r:id="rId81"/>
    <p:sldId id="377" r:id="rId82"/>
    <p:sldId id="346" r:id="rId83"/>
    <p:sldId id="349" r:id="rId84"/>
    <p:sldId id="350" r:id="rId85"/>
    <p:sldId id="351" r:id="rId86"/>
    <p:sldId id="353" r:id="rId87"/>
    <p:sldId id="354" r:id="rId88"/>
    <p:sldId id="355" r:id="rId89"/>
    <p:sldId id="378" r:id="rId90"/>
    <p:sldId id="387" r:id="rId91"/>
    <p:sldId id="388" r:id="rId92"/>
    <p:sldId id="356" r:id="rId93"/>
    <p:sldId id="357" r:id="rId94"/>
    <p:sldId id="358" r:id="rId95"/>
    <p:sldId id="359" r:id="rId96"/>
    <p:sldId id="360" r:id="rId97"/>
    <p:sldId id="361" r:id="rId98"/>
    <p:sldId id="362" r:id="rId99"/>
    <p:sldId id="363" r:id="rId100"/>
    <p:sldId id="364" r:id="rId101"/>
    <p:sldId id="365" r:id="rId102"/>
    <p:sldId id="366" r:id="rId103"/>
    <p:sldId id="309" r:id="rId104"/>
    <p:sldId id="310" r:id="rId105"/>
    <p:sldId id="311" r:id="rId106"/>
    <p:sldId id="312" r:id="rId107"/>
    <p:sldId id="313" r:id="rId108"/>
    <p:sldId id="314" r:id="rId109"/>
    <p:sldId id="381" r:id="rId110"/>
    <p:sldId id="382" r:id="rId111"/>
    <p:sldId id="383" r:id="rId112"/>
    <p:sldId id="384" r:id="rId113"/>
    <p:sldId id="315" r:id="rId114"/>
    <p:sldId id="316" r:id="rId115"/>
    <p:sldId id="317" r:id="rId116"/>
    <p:sldId id="318" r:id="rId117"/>
    <p:sldId id="319" r:id="rId118"/>
    <p:sldId id="320" r:id="rId119"/>
    <p:sldId id="321" r:id="rId120"/>
    <p:sldId id="322" r:id="rId121"/>
    <p:sldId id="293" r:id="rId122"/>
    <p:sldId id="294" r:id="rId123"/>
    <p:sldId id="295" r:id="rId124"/>
    <p:sldId id="296" r:id="rId125"/>
    <p:sldId id="297" r:id="rId1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AAB724C-CFF7-4706-B9C4-0E9764BFC041}">
          <p14:sldIdLst>
            <p14:sldId id="379"/>
            <p14:sldId id="380"/>
            <p14:sldId id="256"/>
            <p14:sldId id="257"/>
            <p14:sldId id="262"/>
            <p14:sldId id="263"/>
            <p14:sldId id="301"/>
            <p14:sldId id="302"/>
            <p14:sldId id="303"/>
            <p14:sldId id="304"/>
            <p14:sldId id="305"/>
            <p14:sldId id="306"/>
            <p14:sldId id="258"/>
            <p14:sldId id="259"/>
            <p14:sldId id="260"/>
            <p14:sldId id="261"/>
            <p14:sldId id="264"/>
            <p14:sldId id="307"/>
            <p14:sldId id="265"/>
          </p14:sldIdLst>
        </p14:section>
        <p14:section name="Untitled Section" id="{0899E973-148C-493F-95BE-EE53810C8DF6}">
          <p14:sldIdLst>
            <p14:sldId id="266"/>
            <p14:sldId id="267"/>
            <p14:sldId id="268"/>
            <p14:sldId id="271"/>
            <p14:sldId id="270"/>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323"/>
            <p14:sldId id="324"/>
            <p14:sldId id="325"/>
            <p14:sldId id="326"/>
            <p14:sldId id="327"/>
            <p14:sldId id="328"/>
            <p14:sldId id="329"/>
            <p14:sldId id="330"/>
            <p14:sldId id="331"/>
            <p14:sldId id="332"/>
            <p14:sldId id="333"/>
            <p14:sldId id="334"/>
            <p14:sldId id="385"/>
            <p14:sldId id="386"/>
            <p14:sldId id="335"/>
            <p14:sldId id="336"/>
            <p14:sldId id="337"/>
            <p14:sldId id="338"/>
            <p14:sldId id="339"/>
            <p14:sldId id="340"/>
            <p14:sldId id="341"/>
            <p14:sldId id="342"/>
            <p14:sldId id="343"/>
            <p14:sldId id="344"/>
            <p14:sldId id="345"/>
            <p14:sldId id="347"/>
            <p14:sldId id="367"/>
            <p14:sldId id="368"/>
            <p14:sldId id="369"/>
            <p14:sldId id="370"/>
            <p14:sldId id="371"/>
            <p14:sldId id="372"/>
            <p14:sldId id="373"/>
            <p14:sldId id="374"/>
            <p14:sldId id="375"/>
            <p14:sldId id="376"/>
            <p14:sldId id="377"/>
            <p14:sldId id="346"/>
            <p14:sldId id="349"/>
            <p14:sldId id="350"/>
            <p14:sldId id="351"/>
            <p14:sldId id="353"/>
            <p14:sldId id="354"/>
            <p14:sldId id="355"/>
            <p14:sldId id="378"/>
            <p14:sldId id="387"/>
            <p14:sldId id="388"/>
            <p14:sldId id="356"/>
            <p14:sldId id="357"/>
            <p14:sldId id="358"/>
            <p14:sldId id="359"/>
            <p14:sldId id="360"/>
            <p14:sldId id="361"/>
            <p14:sldId id="362"/>
            <p14:sldId id="363"/>
            <p14:sldId id="364"/>
            <p14:sldId id="365"/>
            <p14:sldId id="366"/>
            <p14:sldId id="309"/>
            <p14:sldId id="310"/>
            <p14:sldId id="311"/>
            <p14:sldId id="312"/>
            <p14:sldId id="313"/>
            <p14:sldId id="314"/>
            <p14:sldId id="381"/>
            <p14:sldId id="382"/>
            <p14:sldId id="383"/>
            <p14:sldId id="384"/>
            <p14:sldId id="315"/>
            <p14:sldId id="316"/>
            <p14:sldId id="317"/>
            <p14:sldId id="318"/>
            <p14:sldId id="319"/>
            <p14:sldId id="320"/>
            <p14:sldId id="321"/>
            <p14:sldId id="322"/>
            <p14:sldId id="293"/>
            <p14:sldId id="294"/>
            <p14:sldId id="295"/>
            <p14:sldId id="296"/>
            <p14:sldId id="29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2B156B-3E41-434D-8C29-7BC2716C5B59}" type="datetimeFigureOut">
              <a:rPr lang="en-GB" smtClean="0"/>
              <a:t>08/08/2024</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F6B26D-2F49-44AF-AF2F-0435626C4EB1}" type="slidenum">
              <a:rPr lang="en-GB" smtClean="0"/>
              <a:t>‹#›</a:t>
            </a:fld>
            <a:endParaRPr lang="en-GB" dirty="0"/>
          </a:p>
        </p:txBody>
      </p:sp>
    </p:spTree>
    <p:extLst>
      <p:ext uri="{BB962C8B-B14F-4D97-AF65-F5344CB8AC3E}">
        <p14:creationId xmlns:p14="http://schemas.microsoft.com/office/powerpoint/2010/main" val="845744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F6B26D-2F49-44AF-AF2F-0435626C4EB1}" type="slidenum">
              <a:rPr lang="en-GB" smtClean="0"/>
              <a:t>116</a:t>
            </a:fld>
            <a:endParaRPr lang="en-GB" dirty="0"/>
          </a:p>
        </p:txBody>
      </p:sp>
    </p:spTree>
    <p:extLst>
      <p:ext uri="{BB962C8B-B14F-4D97-AF65-F5344CB8AC3E}">
        <p14:creationId xmlns:p14="http://schemas.microsoft.com/office/powerpoint/2010/main" val="3384096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CF6B26D-2F49-44AF-AF2F-0435626C4EB1}" type="slidenum">
              <a:rPr lang="en-GB" smtClean="0"/>
              <a:t>122</a:t>
            </a:fld>
            <a:endParaRPr lang="en-GB" dirty="0"/>
          </a:p>
        </p:txBody>
      </p:sp>
    </p:spTree>
    <p:extLst>
      <p:ext uri="{BB962C8B-B14F-4D97-AF65-F5344CB8AC3E}">
        <p14:creationId xmlns:p14="http://schemas.microsoft.com/office/powerpoint/2010/main" val="2132270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CE3E1F7-34F2-4761-B9BD-2F426727642E}" type="datetimeFigureOut">
              <a:rPr lang="en-GB" smtClean="0"/>
              <a:t>08/08/2024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CDCF58E8-F986-4D4E-80DA-85C38C9013E5}" type="slidenum">
              <a:rPr lang="en-GB" smtClean="0"/>
              <a:t>‹#›</a:t>
            </a:fld>
            <a:endParaRPr lang="en-GB" dirty="0"/>
          </a:p>
        </p:txBody>
      </p:sp>
    </p:spTree>
    <p:extLst>
      <p:ext uri="{BB962C8B-B14F-4D97-AF65-F5344CB8AC3E}">
        <p14:creationId xmlns:p14="http://schemas.microsoft.com/office/powerpoint/2010/main" val="4019009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CE3E1F7-34F2-4761-B9BD-2F426727642E}" type="datetimeFigureOut">
              <a:rPr lang="en-GB" smtClean="0"/>
              <a:t>08/08/2024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CDCF58E8-F986-4D4E-80DA-85C38C9013E5}" type="slidenum">
              <a:rPr lang="en-GB" smtClean="0"/>
              <a:t>‹#›</a:t>
            </a:fld>
            <a:endParaRPr lang="en-GB" dirty="0"/>
          </a:p>
        </p:txBody>
      </p:sp>
    </p:spTree>
    <p:extLst>
      <p:ext uri="{BB962C8B-B14F-4D97-AF65-F5344CB8AC3E}">
        <p14:creationId xmlns:p14="http://schemas.microsoft.com/office/powerpoint/2010/main" val="1775748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CE3E1F7-34F2-4761-B9BD-2F426727642E}" type="datetimeFigureOut">
              <a:rPr lang="en-GB" smtClean="0"/>
              <a:t>08/08/2024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CDCF58E8-F986-4D4E-80DA-85C38C9013E5}" type="slidenum">
              <a:rPr lang="en-GB" smtClean="0"/>
              <a:t>‹#›</a:t>
            </a:fld>
            <a:endParaRPr lang="en-GB" dirty="0"/>
          </a:p>
        </p:txBody>
      </p:sp>
    </p:spTree>
    <p:extLst>
      <p:ext uri="{BB962C8B-B14F-4D97-AF65-F5344CB8AC3E}">
        <p14:creationId xmlns:p14="http://schemas.microsoft.com/office/powerpoint/2010/main" val="3997684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CE3E1F7-34F2-4761-B9BD-2F426727642E}" type="datetimeFigureOut">
              <a:rPr lang="en-GB" smtClean="0"/>
              <a:t>08/08/2024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CDCF58E8-F986-4D4E-80DA-85C38C9013E5}" type="slidenum">
              <a:rPr lang="en-GB" smtClean="0"/>
              <a:t>‹#›</a:t>
            </a:fld>
            <a:endParaRPr lang="en-GB" dirty="0"/>
          </a:p>
        </p:txBody>
      </p:sp>
    </p:spTree>
    <p:extLst>
      <p:ext uri="{BB962C8B-B14F-4D97-AF65-F5344CB8AC3E}">
        <p14:creationId xmlns:p14="http://schemas.microsoft.com/office/powerpoint/2010/main" val="1749730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E3E1F7-34F2-4761-B9BD-2F426727642E}" type="datetimeFigureOut">
              <a:rPr lang="en-GB" smtClean="0"/>
              <a:t>08/08/2024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CDCF58E8-F986-4D4E-80DA-85C38C9013E5}" type="slidenum">
              <a:rPr lang="en-GB" smtClean="0"/>
              <a:t>‹#›</a:t>
            </a:fld>
            <a:endParaRPr lang="en-GB" dirty="0"/>
          </a:p>
        </p:txBody>
      </p:sp>
    </p:spTree>
    <p:extLst>
      <p:ext uri="{BB962C8B-B14F-4D97-AF65-F5344CB8AC3E}">
        <p14:creationId xmlns:p14="http://schemas.microsoft.com/office/powerpoint/2010/main" val="2387470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CE3E1F7-34F2-4761-B9BD-2F426727642E}" type="datetimeFigureOut">
              <a:rPr lang="en-GB" smtClean="0"/>
              <a:t>08/08/2024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CDCF58E8-F986-4D4E-80DA-85C38C9013E5}" type="slidenum">
              <a:rPr lang="en-GB" smtClean="0"/>
              <a:t>‹#›</a:t>
            </a:fld>
            <a:endParaRPr lang="en-GB" dirty="0"/>
          </a:p>
        </p:txBody>
      </p:sp>
    </p:spTree>
    <p:extLst>
      <p:ext uri="{BB962C8B-B14F-4D97-AF65-F5344CB8AC3E}">
        <p14:creationId xmlns:p14="http://schemas.microsoft.com/office/powerpoint/2010/main" val="3894159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CE3E1F7-34F2-4761-B9BD-2F426727642E}" type="datetimeFigureOut">
              <a:rPr lang="en-GB" smtClean="0"/>
              <a:t>08/08/2024</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CDCF58E8-F986-4D4E-80DA-85C38C9013E5}" type="slidenum">
              <a:rPr lang="en-GB" smtClean="0"/>
              <a:t>‹#›</a:t>
            </a:fld>
            <a:endParaRPr lang="en-GB" dirty="0"/>
          </a:p>
        </p:txBody>
      </p:sp>
    </p:spTree>
    <p:extLst>
      <p:ext uri="{BB962C8B-B14F-4D97-AF65-F5344CB8AC3E}">
        <p14:creationId xmlns:p14="http://schemas.microsoft.com/office/powerpoint/2010/main" val="58803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CE3E1F7-34F2-4761-B9BD-2F426727642E}" type="datetimeFigureOut">
              <a:rPr lang="en-GB" smtClean="0"/>
              <a:t>08/08/2024</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CDCF58E8-F986-4D4E-80DA-85C38C9013E5}" type="slidenum">
              <a:rPr lang="en-GB" smtClean="0"/>
              <a:t>‹#›</a:t>
            </a:fld>
            <a:endParaRPr lang="en-GB" dirty="0"/>
          </a:p>
        </p:txBody>
      </p:sp>
    </p:spTree>
    <p:extLst>
      <p:ext uri="{BB962C8B-B14F-4D97-AF65-F5344CB8AC3E}">
        <p14:creationId xmlns:p14="http://schemas.microsoft.com/office/powerpoint/2010/main" val="994152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E3E1F7-34F2-4761-B9BD-2F426727642E}" type="datetimeFigureOut">
              <a:rPr lang="en-GB" smtClean="0"/>
              <a:t>08/08/2024</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CDCF58E8-F986-4D4E-80DA-85C38C9013E5}" type="slidenum">
              <a:rPr lang="en-GB" smtClean="0"/>
              <a:t>‹#›</a:t>
            </a:fld>
            <a:endParaRPr lang="en-GB" dirty="0"/>
          </a:p>
        </p:txBody>
      </p:sp>
    </p:spTree>
    <p:extLst>
      <p:ext uri="{BB962C8B-B14F-4D97-AF65-F5344CB8AC3E}">
        <p14:creationId xmlns:p14="http://schemas.microsoft.com/office/powerpoint/2010/main" val="3321963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E3E1F7-34F2-4761-B9BD-2F426727642E}" type="datetimeFigureOut">
              <a:rPr lang="en-GB" smtClean="0"/>
              <a:t>08/08/2024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CDCF58E8-F986-4D4E-80DA-85C38C9013E5}" type="slidenum">
              <a:rPr lang="en-GB" smtClean="0"/>
              <a:t>‹#›</a:t>
            </a:fld>
            <a:endParaRPr lang="en-GB" dirty="0"/>
          </a:p>
        </p:txBody>
      </p:sp>
    </p:spTree>
    <p:extLst>
      <p:ext uri="{BB962C8B-B14F-4D97-AF65-F5344CB8AC3E}">
        <p14:creationId xmlns:p14="http://schemas.microsoft.com/office/powerpoint/2010/main" val="1333114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E3E1F7-34F2-4761-B9BD-2F426727642E}" type="datetimeFigureOut">
              <a:rPr lang="en-GB" smtClean="0"/>
              <a:t>08/08/2024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CDCF58E8-F986-4D4E-80DA-85C38C9013E5}" type="slidenum">
              <a:rPr lang="en-GB" smtClean="0"/>
              <a:t>‹#›</a:t>
            </a:fld>
            <a:endParaRPr lang="en-GB" dirty="0"/>
          </a:p>
        </p:txBody>
      </p:sp>
    </p:spTree>
    <p:extLst>
      <p:ext uri="{BB962C8B-B14F-4D97-AF65-F5344CB8AC3E}">
        <p14:creationId xmlns:p14="http://schemas.microsoft.com/office/powerpoint/2010/main" val="1734528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E3E1F7-34F2-4761-B9BD-2F426727642E}" type="datetimeFigureOut">
              <a:rPr lang="en-GB" smtClean="0"/>
              <a:t>08/08/2024</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CF58E8-F986-4D4E-80DA-85C38C9013E5}" type="slidenum">
              <a:rPr lang="en-GB" smtClean="0"/>
              <a:t>‹#›</a:t>
            </a:fld>
            <a:endParaRPr lang="en-GB" dirty="0"/>
          </a:p>
        </p:txBody>
      </p:sp>
    </p:spTree>
    <p:extLst>
      <p:ext uri="{BB962C8B-B14F-4D97-AF65-F5344CB8AC3E}">
        <p14:creationId xmlns:p14="http://schemas.microsoft.com/office/powerpoint/2010/main" val="2650945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easyexamnotes.com/definition-of-dfa/"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easyexamnotes.com/definition-of-dfa/"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easyexamnotes.com/definition-of-dfa/"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easyexamnotes.com/definition-of-dfa/"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easyexamnotes.com/definition-of-dfa/"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easyexamnotes.com/definition-of-dfa/"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easyexamnotes.com/definition-of-dfa/"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easyexamnotes.com/definition-of-dfa/" TargetMode="Externa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easyexamnotes.com/definition-of-dfa/"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easyexamnotes.com/definition-of-dfa/"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jpe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image" Target="../media/image57.jpe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xml"/><Relationship Id="rId4" Type="http://schemas.openxmlformats.org/officeDocument/2006/relationships/image" Target="../media/image7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552697" y="116632"/>
            <a:ext cx="4075118" cy="576064"/>
          </a:xfrm>
          <a:prstGeom prst="rect">
            <a:avLst/>
          </a:prstGeom>
        </p:spPr>
      </p:pic>
      <p:pic>
        <p:nvPicPr>
          <p:cNvPr id="6" name="Picture 5"/>
          <p:cNvPicPr>
            <a:picLocks noChangeAspect="1"/>
          </p:cNvPicPr>
          <p:nvPr/>
        </p:nvPicPr>
        <p:blipFill>
          <a:blip r:embed="rId3"/>
          <a:stretch>
            <a:fillRect/>
          </a:stretch>
        </p:blipFill>
        <p:spPr>
          <a:xfrm>
            <a:off x="179512" y="620687"/>
            <a:ext cx="8712968" cy="4032449"/>
          </a:xfrm>
          <a:prstGeom prst="rect">
            <a:avLst/>
          </a:prstGeom>
        </p:spPr>
      </p:pic>
      <p:pic>
        <p:nvPicPr>
          <p:cNvPr id="7" name="Picture 6"/>
          <p:cNvPicPr>
            <a:picLocks noChangeAspect="1"/>
          </p:cNvPicPr>
          <p:nvPr/>
        </p:nvPicPr>
        <p:blipFill>
          <a:blip r:embed="rId4"/>
          <a:stretch>
            <a:fillRect/>
          </a:stretch>
        </p:blipFill>
        <p:spPr>
          <a:xfrm>
            <a:off x="2123728" y="5877272"/>
            <a:ext cx="5431458" cy="432048"/>
          </a:xfrm>
          <a:prstGeom prst="rect">
            <a:avLst/>
          </a:prstGeom>
        </p:spPr>
      </p:pic>
    </p:spTree>
    <p:extLst>
      <p:ext uri="{BB962C8B-B14F-4D97-AF65-F5344CB8AC3E}">
        <p14:creationId xmlns:p14="http://schemas.microsoft.com/office/powerpoint/2010/main" val="302398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332656"/>
            <a:ext cx="7848872" cy="954107"/>
          </a:xfrm>
          <a:prstGeom prst="rect">
            <a:avLst/>
          </a:prstGeom>
        </p:spPr>
        <p:txBody>
          <a:bodyPr wrap="square">
            <a:spAutoFit/>
          </a:bodyPr>
          <a:lstStyle/>
          <a:p>
            <a:r>
              <a:rPr lang="en-GB" sz="2800" b="1" dirty="0">
                <a:solidFill>
                  <a:srgbClr val="0070C0"/>
                </a:solidFill>
              </a:rPr>
              <a:t>Transition function</a:t>
            </a:r>
          </a:p>
          <a:p>
            <a:pPr marL="457200" indent="-457200">
              <a:buFont typeface="Wingdings" pitchFamily="2" charset="2"/>
              <a:buChar char="Ø"/>
            </a:pPr>
            <a:r>
              <a:rPr lang="en-GB" sz="2800" dirty="0"/>
              <a:t>The </a:t>
            </a:r>
            <a:r>
              <a:rPr lang="en-GB" sz="2800" dirty="0" smtClean="0"/>
              <a:t>transition </a:t>
            </a:r>
            <a:r>
              <a:rPr lang="en-GB" sz="2800" dirty="0"/>
              <a:t>function is denoted by δ.</a:t>
            </a:r>
          </a:p>
        </p:txBody>
      </p:sp>
      <p:sp>
        <p:nvSpPr>
          <p:cNvPr id="3" name="Rectangle 2"/>
          <p:cNvSpPr/>
          <p:nvPr/>
        </p:nvSpPr>
        <p:spPr>
          <a:xfrm>
            <a:off x="323528" y="1286763"/>
            <a:ext cx="8352928" cy="1384995"/>
          </a:xfrm>
          <a:prstGeom prst="rect">
            <a:avLst/>
          </a:prstGeom>
        </p:spPr>
        <p:txBody>
          <a:bodyPr wrap="square">
            <a:spAutoFit/>
          </a:bodyPr>
          <a:lstStyle/>
          <a:p>
            <a:pPr marL="457200" indent="-457200" algn="just">
              <a:buFont typeface="Wingdings" pitchFamily="2" charset="2"/>
              <a:buChar char="Ø"/>
            </a:pPr>
            <a:r>
              <a:rPr lang="en-GB" sz="2800" dirty="0"/>
              <a:t>The transition function returns a state which can be called as the next state.</a:t>
            </a:r>
          </a:p>
          <a:p>
            <a:pPr algn="just"/>
            <a:r>
              <a:rPr lang="en-GB" sz="2800" b="1" dirty="0"/>
              <a:t>δ (</a:t>
            </a:r>
            <a:r>
              <a:rPr lang="en-GB" sz="2800" b="1" dirty="0" err="1"/>
              <a:t>current_state</a:t>
            </a:r>
            <a:r>
              <a:rPr lang="en-GB" sz="2800" b="1" dirty="0"/>
              <a:t>, </a:t>
            </a:r>
            <a:r>
              <a:rPr lang="en-GB" sz="2800" b="1" dirty="0" err="1"/>
              <a:t>current_input_symbol</a:t>
            </a:r>
            <a:r>
              <a:rPr lang="en-GB" sz="2800" b="1" dirty="0"/>
              <a:t>) = </a:t>
            </a:r>
            <a:r>
              <a:rPr lang="en-GB" sz="2800" b="1" dirty="0" err="1"/>
              <a:t>next_state</a:t>
            </a:r>
            <a:endParaRPr lang="en-GB" sz="2800" dirty="0"/>
          </a:p>
        </p:txBody>
      </p:sp>
      <p:sp>
        <p:nvSpPr>
          <p:cNvPr id="4" name="Rectangle 3"/>
          <p:cNvSpPr/>
          <p:nvPr/>
        </p:nvSpPr>
        <p:spPr>
          <a:xfrm>
            <a:off x="971600" y="3645024"/>
            <a:ext cx="2028119" cy="584775"/>
          </a:xfrm>
          <a:prstGeom prst="rect">
            <a:avLst/>
          </a:prstGeom>
        </p:spPr>
        <p:txBody>
          <a:bodyPr wrap="none">
            <a:spAutoFit/>
          </a:bodyPr>
          <a:lstStyle/>
          <a:p>
            <a:r>
              <a:rPr lang="el-GR" sz="3200" b="1" dirty="0"/>
              <a:t>δ(</a:t>
            </a:r>
            <a:r>
              <a:rPr lang="en-GB" sz="3200" b="1" dirty="0"/>
              <a:t>q0,a)=q1</a:t>
            </a:r>
          </a:p>
        </p:txBody>
      </p:sp>
      <p:sp>
        <p:nvSpPr>
          <p:cNvPr id="5" name="TextBox 4"/>
          <p:cNvSpPr txBox="1"/>
          <p:nvPr/>
        </p:nvSpPr>
        <p:spPr>
          <a:xfrm>
            <a:off x="395536" y="2967335"/>
            <a:ext cx="1706493" cy="584775"/>
          </a:xfrm>
          <a:prstGeom prst="rect">
            <a:avLst/>
          </a:prstGeom>
          <a:noFill/>
        </p:spPr>
        <p:txBody>
          <a:bodyPr wrap="none" rtlCol="0">
            <a:spAutoFit/>
          </a:bodyPr>
          <a:lstStyle/>
          <a:p>
            <a:r>
              <a:rPr lang="en-GB" sz="3200" dirty="0" smtClean="0"/>
              <a:t>Example:</a:t>
            </a:r>
            <a:endParaRPr lang="en-GB" sz="3200" dirty="0"/>
          </a:p>
        </p:txBody>
      </p:sp>
    </p:spTree>
    <p:extLst>
      <p:ext uri="{BB962C8B-B14F-4D97-AF65-F5344CB8AC3E}">
        <p14:creationId xmlns:p14="http://schemas.microsoft.com/office/powerpoint/2010/main" val="138182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260648"/>
            <a:ext cx="8496944" cy="1938992"/>
          </a:xfrm>
          <a:prstGeom prst="rect">
            <a:avLst/>
          </a:prstGeom>
        </p:spPr>
        <p:txBody>
          <a:bodyPr wrap="square">
            <a:spAutoFit/>
          </a:bodyPr>
          <a:lstStyle/>
          <a:p>
            <a:pPr algn="just"/>
            <a:r>
              <a:rPr lang="en-GB" sz="3600" b="1" dirty="0">
                <a:solidFill>
                  <a:srgbClr val="C00000"/>
                </a:solidFill>
              </a:rPr>
              <a:t>Removal of Useless Symbols </a:t>
            </a:r>
            <a:endParaRPr lang="en-GB" sz="3600" b="1" dirty="0" smtClean="0">
              <a:solidFill>
                <a:srgbClr val="C00000"/>
              </a:solidFill>
            </a:endParaRPr>
          </a:p>
          <a:p>
            <a:pPr marL="571500" indent="-571500" algn="just">
              <a:buFont typeface="Wingdings" pitchFamily="2" charset="2"/>
              <a:buChar char="Ø"/>
            </a:pPr>
            <a:r>
              <a:rPr lang="en-GB" sz="2800" dirty="0" smtClean="0"/>
              <a:t>A </a:t>
            </a:r>
            <a:r>
              <a:rPr lang="en-GB" sz="2800" dirty="0"/>
              <a:t>symbol can be useless if it does not appear on the right-hand side of the production rule and does not take part in the derivation of any string.</a:t>
            </a:r>
          </a:p>
        </p:txBody>
      </p:sp>
      <p:sp>
        <p:nvSpPr>
          <p:cNvPr id="3" name="Rectangle 2"/>
          <p:cNvSpPr/>
          <p:nvPr/>
        </p:nvSpPr>
        <p:spPr>
          <a:xfrm>
            <a:off x="323528" y="2276872"/>
            <a:ext cx="8496944" cy="4524315"/>
          </a:xfrm>
          <a:prstGeom prst="rect">
            <a:avLst/>
          </a:prstGeom>
        </p:spPr>
        <p:txBody>
          <a:bodyPr wrap="square">
            <a:spAutoFit/>
          </a:bodyPr>
          <a:lstStyle/>
          <a:p>
            <a:r>
              <a:rPr lang="en-GB" sz="3200" b="1" dirty="0" smtClean="0">
                <a:solidFill>
                  <a:srgbClr val="92D050"/>
                </a:solidFill>
              </a:rPr>
              <a:t>Example</a:t>
            </a:r>
            <a:r>
              <a:rPr lang="en-GB" sz="3200" b="1" dirty="0">
                <a:solidFill>
                  <a:srgbClr val="92D050"/>
                </a:solidFill>
              </a:rPr>
              <a:t>: </a:t>
            </a:r>
            <a:r>
              <a:rPr lang="en-GB" sz="3200" dirty="0"/>
              <a:t>T → </a:t>
            </a:r>
            <a:r>
              <a:rPr lang="en-GB" sz="3200" dirty="0" err="1"/>
              <a:t>aaB</a:t>
            </a:r>
            <a:r>
              <a:rPr lang="en-GB" sz="3200" dirty="0"/>
              <a:t> | </a:t>
            </a:r>
            <a:r>
              <a:rPr lang="en-GB" sz="3200" dirty="0" err="1"/>
              <a:t>aaT</a:t>
            </a:r>
            <a:r>
              <a:rPr lang="en-GB" sz="3200" dirty="0"/>
              <a:t> </a:t>
            </a:r>
            <a:endParaRPr lang="en-GB" sz="3200" dirty="0" smtClean="0"/>
          </a:p>
          <a:p>
            <a:r>
              <a:rPr lang="en-GB" sz="3200" dirty="0" smtClean="0"/>
              <a:t>                  A </a:t>
            </a:r>
            <a:r>
              <a:rPr lang="en-GB" sz="3200" dirty="0"/>
              <a:t>→ </a:t>
            </a:r>
            <a:r>
              <a:rPr lang="en-GB" sz="3200" dirty="0" err="1" smtClean="0"/>
              <a:t>aA</a:t>
            </a:r>
            <a:endParaRPr lang="en-GB" sz="3200" dirty="0" smtClean="0"/>
          </a:p>
          <a:p>
            <a:r>
              <a:rPr lang="en-GB" sz="3200" dirty="0" smtClean="0"/>
              <a:t>	        B → ab | b </a:t>
            </a:r>
          </a:p>
          <a:p>
            <a:r>
              <a:rPr lang="en-GB" sz="3200" dirty="0" smtClean="0"/>
              <a:t>	        C </a:t>
            </a:r>
            <a:r>
              <a:rPr lang="en-GB" sz="3200" dirty="0"/>
              <a:t>→ </a:t>
            </a:r>
            <a:r>
              <a:rPr lang="en-GB" sz="3200" dirty="0" smtClean="0"/>
              <a:t>ad </a:t>
            </a:r>
          </a:p>
          <a:p>
            <a:endParaRPr lang="en-GB" sz="3200" dirty="0"/>
          </a:p>
          <a:p>
            <a:r>
              <a:rPr lang="en-GB" sz="3200" dirty="0" smtClean="0"/>
              <a:t>A </a:t>
            </a:r>
            <a:r>
              <a:rPr lang="en-GB" sz="3200" dirty="0"/>
              <a:t>→ </a:t>
            </a:r>
            <a:r>
              <a:rPr lang="en-GB" sz="3200" dirty="0" err="1"/>
              <a:t>aA</a:t>
            </a:r>
            <a:r>
              <a:rPr lang="en-GB" sz="3200" dirty="0"/>
              <a:t> //useless because there is no way to terminate A </a:t>
            </a:r>
            <a:endParaRPr lang="en-GB" sz="3200" dirty="0" smtClean="0"/>
          </a:p>
          <a:p>
            <a:r>
              <a:rPr lang="en-GB" sz="3200" dirty="0"/>
              <a:t>C → ad // useless the variable 'C' will never occur in the derivation of any string</a:t>
            </a:r>
          </a:p>
        </p:txBody>
      </p:sp>
    </p:spTree>
    <p:extLst>
      <p:ext uri="{BB962C8B-B14F-4D97-AF65-F5344CB8AC3E}">
        <p14:creationId xmlns:p14="http://schemas.microsoft.com/office/powerpoint/2010/main" val="126804753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1902" y="260648"/>
            <a:ext cx="2935227" cy="1569660"/>
          </a:xfrm>
          <a:prstGeom prst="rect">
            <a:avLst/>
          </a:prstGeom>
        </p:spPr>
        <p:txBody>
          <a:bodyPr wrap="none">
            <a:spAutoFit/>
          </a:bodyPr>
          <a:lstStyle/>
          <a:p>
            <a:r>
              <a:rPr lang="en-GB" sz="3200" dirty="0"/>
              <a:t>After </a:t>
            </a:r>
            <a:r>
              <a:rPr lang="en-GB" sz="3200" dirty="0" smtClean="0"/>
              <a:t>reduction: </a:t>
            </a:r>
          </a:p>
          <a:p>
            <a:r>
              <a:rPr lang="en-GB" sz="3200" dirty="0" smtClean="0"/>
              <a:t>T </a:t>
            </a:r>
            <a:r>
              <a:rPr lang="en-GB" sz="3200" dirty="0"/>
              <a:t>→ </a:t>
            </a:r>
            <a:r>
              <a:rPr lang="en-GB" sz="3200" dirty="0" err="1"/>
              <a:t>aaB</a:t>
            </a:r>
            <a:r>
              <a:rPr lang="en-GB" sz="3200" dirty="0"/>
              <a:t> | </a:t>
            </a:r>
            <a:r>
              <a:rPr lang="en-GB" sz="3200" dirty="0" err="1"/>
              <a:t>aaT</a:t>
            </a:r>
            <a:r>
              <a:rPr lang="en-GB" sz="3200" dirty="0"/>
              <a:t> </a:t>
            </a:r>
            <a:endParaRPr lang="en-GB" sz="3200" dirty="0" smtClean="0"/>
          </a:p>
          <a:p>
            <a:r>
              <a:rPr lang="en-GB" sz="3200" dirty="0" smtClean="0"/>
              <a:t>B </a:t>
            </a:r>
            <a:r>
              <a:rPr lang="en-GB" sz="3200" dirty="0"/>
              <a:t>→ </a:t>
            </a:r>
            <a:r>
              <a:rPr lang="en-GB" sz="3200" dirty="0" err="1"/>
              <a:t>ab</a:t>
            </a:r>
            <a:r>
              <a:rPr lang="en-GB" sz="3200" dirty="0"/>
              <a:t> | b </a:t>
            </a:r>
          </a:p>
        </p:txBody>
      </p:sp>
      <p:sp>
        <p:nvSpPr>
          <p:cNvPr id="3" name="Rectangle 2"/>
          <p:cNvSpPr/>
          <p:nvPr/>
        </p:nvSpPr>
        <p:spPr>
          <a:xfrm>
            <a:off x="430610" y="2060848"/>
            <a:ext cx="4816575" cy="584775"/>
          </a:xfrm>
          <a:prstGeom prst="rect">
            <a:avLst/>
          </a:prstGeom>
        </p:spPr>
        <p:txBody>
          <a:bodyPr wrap="none">
            <a:spAutoFit/>
          </a:bodyPr>
          <a:lstStyle/>
          <a:p>
            <a:r>
              <a:rPr lang="en-GB" sz="3200" b="1" dirty="0">
                <a:solidFill>
                  <a:srgbClr val="C00000"/>
                </a:solidFill>
              </a:rPr>
              <a:t>Elimination of </a:t>
            </a:r>
            <a:r>
              <a:rPr lang="el-GR" sz="3200" b="1" dirty="0">
                <a:solidFill>
                  <a:srgbClr val="C00000"/>
                </a:solidFill>
              </a:rPr>
              <a:t>ε </a:t>
            </a:r>
            <a:r>
              <a:rPr lang="en-GB" sz="3200" b="1" dirty="0">
                <a:solidFill>
                  <a:srgbClr val="C00000"/>
                </a:solidFill>
              </a:rPr>
              <a:t>Production</a:t>
            </a:r>
          </a:p>
        </p:txBody>
      </p:sp>
      <p:sp>
        <p:nvSpPr>
          <p:cNvPr id="4" name="Rectangle 3"/>
          <p:cNvSpPr/>
          <p:nvPr/>
        </p:nvSpPr>
        <p:spPr>
          <a:xfrm>
            <a:off x="107504" y="2780928"/>
            <a:ext cx="8339583" cy="2554545"/>
          </a:xfrm>
          <a:prstGeom prst="rect">
            <a:avLst/>
          </a:prstGeom>
        </p:spPr>
        <p:txBody>
          <a:bodyPr wrap="square">
            <a:spAutoFit/>
          </a:bodyPr>
          <a:lstStyle/>
          <a:p>
            <a:pPr marL="457200" indent="-457200" algn="just">
              <a:buFont typeface="Wingdings" pitchFamily="2" charset="2"/>
              <a:buChar char="Ø"/>
            </a:pPr>
            <a:r>
              <a:rPr lang="en-GB" sz="3200" dirty="0"/>
              <a:t>The productions of type S → ε are called ε productions. </a:t>
            </a:r>
            <a:endParaRPr lang="en-GB" sz="3200" dirty="0" smtClean="0"/>
          </a:p>
          <a:p>
            <a:pPr marL="457200" indent="-457200" algn="just">
              <a:buFont typeface="Wingdings" pitchFamily="2" charset="2"/>
              <a:buChar char="Ø"/>
            </a:pPr>
            <a:r>
              <a:rPr lang="en-GB" sz="3200" dirty="0" smtClean="0"/>
              <a:t>These </a:t>
            </a:r>
            <a:r>
              <a:rPr lang="en-GB" sz="3200" dirty="0"/>
              <a:t>type of productions can only be removed from those grammars that do not generate ε</a:t>
            </a:r>
          </a:p>
        </p:txBody>
      </p:sp>
    </p:spTree>
    <p:extLst>
      <p:ext uri="{BB962C8B-B14F-4D97-AF65-F5344CB8AC3E}">
        <p14:creationId xmlns:p14="http://schemas.microsoft.com/office/powerpoint/2010/main" val="395866993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260648"/>
            <a:ext cx="8568952" cy="3046988"/>
          </a:xfrm>
          <a:prstGeom prst="rect">
            <a:avLst/>
          </a:prstGeom>
        </p:spPr>
        <p:txBody>
          <a:bodyPr wrap="square">
            <a:spAutoFit/>
          </a:bodyPr>
          <a:lstStyle/>
          <a:p>
            <a:pPr algn="just"/>
            <a:r>
              <a:rPr lang="en-GB" sz="3200" b="1" dirty="0">
                <a:solidFill>
                  <a:srgbClr val="C00000"/>
                </a:solidFill>
              </a:rPr>
              <a:t>Step 1: </a:t>
            </a:r>
            <a:r>
              <a:rPr lang="en-GB" sz="3200" dirty="0"/>
              <a:t>First find out all </a:t>
            </a:r>
            <a:r>
              <a:rPr lang="en-GB" sz="3200" dirty="0" err="1"/>
              <a:t>nullable</a:t>
            </a:r>
            <a:r>
              <a:rPr lang="en-GB" sz="3200" dirty="0"/>
              <a:t> non-terminal </a:t>
            </a:r>
            <a:r>
              <a:rPr lang="en-GB" sz="3200" dirty="0" smtClean="0"/>
              <a:t>       variable </a:t>
            </a:r>
            <a:r>
              <a:rPr lang="en-GB" sz="3200" dirty="0"/>
              <a:t>which derives ε. </a:t>
            </a:r>
            <a:endParaRPr lang="en-GB" sz="3200" dirty="0" smtClean="0"/>
          </a:p>
          <a:p>
            <a:pPr algn="just"/>
            <a:r>
              <a:rPr lang="en-GB" sz="3200" b="1" dirty="0" smtClean="0">
                <a:solidFill>
                  <a:srgbClr val="C00000"/>
                </a:solidFill>
              </a:rPr>
              <a:t>Step </a:t>
            </a:r>
            <a:r>
              <a:rPr lang="en-GB" sz="3200" b="1" dirty="0">
                <a:solidFill>
                  <a:srgbClr val="C00000"/>
                </a:solidFill>
              </a:rPr>
              <a:t>2: </a:t>
            </a:r>
            <a:r>
              <a:rPr lang="en-GB" sz="3200" dirty="0"/>
              <a:t>For each production A → ε, replace each occurrence of A with ε </a:t>
            </a:r>
            <a:endParaRPr lang="en-GB" sz="3200" dirty="0" smtClean="0"/>
          </a:p>
          <a:p>
            <a:pPr algn="just"/>
            <a:r>
              <a:rPr lang="en-GB" sz="3200" b="1" dirty="0" smtClean="0">
                <a:solidFill>
                  <a:srgbClr val="C00000"/>
                </a:solidFill>
              </a:rPr>
              <a:t>Step </a:t>
            </a:r>
            <a:r>
              <a:rPr lang="en-GB" sz="3200" b="1" dirty="0">
                <a:solidFill>
                  <a:srgbClr val="C00000"/>
                </a:solidFill>
              </a:rPr>
              <a:t>3: </a:t>
            </a:r>
            <a:r>
              <a:rPr lang="en-GB" sz="3200" dirty="0"/>
              <a:t>Now combine the result of step 2 with the original production and remove ε productions. </a:t>
            </a:r>
          </a:p>
        </p:txBody>
      </p:sp>
      <p:sp>
        <p:nvSpPr>
          <p:cNvPr id="3" name="Rectangle 2"/>
          <p:cNvSpPr/>
          <p:nvPr/>
        </p:nvSpPr>
        <p:spPr>
          <a:xfrm>
            <a:off x="323528" y="3468148"/>
            <a:ext cx="4464496" cy="1569660"/>
          </a:xfrm>
          <a:prstGeom prst="rect">
            <a:avLst/>
          </a:prstGeom>
        </p:spPr>
        <p:txBody>
          <a:bodyPr wrap="square">
            <a:spAutoFit/>
          </a:bodyPr>
          <a:lstStyle/>
          <a:p>
            <a:r>
              <a:rPr lang="es-ES" sz="3200" b="1" dirty="0">
                <a:solidFill>
                  <a:srgbClr val="92D050"/>
                </a:solidFill>
              </a:rPr>
              <a:t>EXAMPLE</a:t>
            </a:r>
            <a:r>
              <a:rPr lang="es-ES" sz="3200" b="1" dirty="0" smtClean="0">
                <a:solidFill>
                  <a:srgbClr val="92D050"/>
                </a:solidFill>
              </a:rPr>
              <a:t>: </a:t>
            </a:r>
            <a:r>
              <a:rPr lang="es-ES" sz="3200" dirty="0"/>
              <a:t>1. S → XYX </a:t>
            </a:r>
            <a:r>
              <a:rPr lang="es-ES" sz="3200" dirty="0" smtClean="0"/>
              <a:t>		2</a:t>
            </a:r>
            <a:r>
              <a:rPr lang="es-ES" sz="3200" dirty="0"/>
              <a:t>. X → 0X | ε </a:t>
            </a:r>
            <a:r>
              <a:rPr lang="es-ES" sz="3200" dirty="0" smtClean="0"/>
              <a:t>	  	3</a:t>
            </a:r>
            <a:r>
              <a:rPr lang="es-ES" sz="3200" dirty="0"/>
              <a:t>. Y → 1Y | ε </a:t>
            </a:r>
            <a:endParaRPr lang="en-GB" sz="3200" dirty="0"/>
          </a:p>
        </p:txBody>
      </p:sp>
      <p:sp>
        <p:nvSpPr>
          <p:cNvPr id="5" name="Rectangle 4"/>
          <p:cNvSpPr/>
          <p:nvPr/>
        </p:nvSpPr>
        <p:spPr>
          <a:xfrm>
            <a:off x="323528" y="5229200"/>
            <a:ext cx="6454844" cy="584775"/>
          </a:xfrm>
          <a:prstGeom prst="rect">
            <a:avLst/>
          </a:prstGeom>
        </p:spPr>
        <p:txBody>
          <a:bodyPr wrap="none">
            <a:spAutoFit/>
          </a:bodyPr>
          <a:lstStyle/>
          <a:p>
            <a:r>
              <a:rPr lang="en-GB" sz="3200" dirty="0"/>
              <a:t>Here </a:t>
            </a:r>
            <a:r>
              <a:rPr lang="en-GB" sz="3200" dirty="0" err="1"/>
              <a:t>nullable</a:t>
            </a:r>
            <a:r>
              <a:rPr lang="en-GB" sz="3200" dirty="0"/>
              <a:t> non-terminals are X &amp; Y</a:t>
            </a:r>
          </a:p>
        </p:txBody>
      </p:sp>
    </p:spTree>
    <p:extLst>
      <p:ext uri="{BB962C8B-B14F-4D97-AF65-F5344CB8AC3E}">
        <p14:creationId xmlns:p14="http://schemas.microsoft.com/office/powerpoint/2010/main" val="268368894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3528" y="332656"/>
            <a:ext cx="8496944" cy="6001643"/>
          </a:xfrm>
          <a:prstGeom prst="rect">
            <a:avLst/>
          </a:prstGeom>
        </p:spPr>
        <p:txBody>
          <a:bodyPr wrap="square">
            <a:spAutoFit/>
          </a:bodyPr>
          <a:lstStyle/>
          <a:p>
            <a:r>
              <a:rPr lang="en-GB" sz="3200" dirty="0"/>
              <a:t>Let us take 1st production rule replace X with ε </a:t>
            </a:r>
            <a:endParaRPr lang="en-GB" sz="3200" dirty="0" smtClean="0"/>
          </a:p>
          <a:p>
            <a:r>
              <a:rPr lang="en-GB" sz="3200" dirty="0" smtClean="0"/>
              <a:t>a)S </a:t>
            </a:r>
            <a:r>
              <a:rPr lang="en-GB" sz="3200" dirty="0"/>
              <a:t>→ XYX </a:t>
            </a:r>
            <a:endParaRPr lang="en-GB" sz="3200" dirty="0" smtClean="0"/>
          </a:p>
          <a:p>
            <a:r>
              <a:rPr lang="en-GB" sz="3200" dirty="0" smtClean="0"/>
              <a:t>b)S </a:t>
            </a:r>
            <a:r>
              <a:rPr lang="en-GB" sz="3200" dirty="0"/>
              <a:t>→ YX //If the first X at RHS is ε. </a:t>
            </a:r>
            <a:endParaRPr lang="en-GB" sz="3200" dirty="0" smtClean="0"/>
          </a:p>
          <a:p>
            <a:r>
              <a:rPr lang="en-GB" sz="3200" dirty="0" smtClean="0"/>
              <a:t>c)S </a:t>
            </a:r>
            <a:r>
              <a:rPr lang="en-GB" sz="3200" dirty="0"/>
              <a:t>→ XY //If the last X at RHS is ε. </a:t>
            </a:r>
            <a:endParaRPr lang="en-GB" sz="3200" dirty="0" smtClean="0"/>
          </a:p>
          <a:p>
            <a:r>
              <a:rPr lang="en-GB" sz="3200" dirty="0" smtClean="0"/>
              <a:t>d)S </a:t>
            </a:r>
            <a:r>
              <a:rPr lang="en-GB" sz="3200" dirty="0"/>
              <a:t>→ Y // If both X are replaced by ε </a:t>
            </a:r>
            <a:endParaRPr lang="en-GB" sz="3200" dirty="0" smtClean="0"/>
          </a:p>
          <a:p>
            <a:endParaRPr lang="en-GB" sz="3200" dirty="0"/>
          </a:p>
          <a:p>
            <a:r>
              <a:rPr lang="en-GB" sz="3200" dirty="0" smtClean="0"/>
              <a:t>Now </a:t>
            </a:r>
            <a:r>
              <a:rPr lang="en-GB" sz="3200" dirty="0"/>
              <a:t>replace Y with ε on above rules </a:t>
            </a:r>
            <a:r>
              <a:rPr lang="en-GB" sz="3200" dirty="0" err="1"/>
              <a:t>a,b,c,d</a:t>
            </a:r>
            <a:r>
              <a:rPr lang="en-GB" sz="3200" dirty="0"/>
              <a:t> </a:t>
            </a:r>
            <a:endParaRPr lang="en-GB" sz="3200" dirty="0" smtClean="0"/>
          </a:p>
          <a:p>
            <a:r>
              <a:rPr lang="en-GB" sz="3200" dirty="0" smtClean="0"/>
              <a:t>S </a:t>
            </a:r>
            <a:r>
              <a:rPr lang="en-GB" sz="3200" dirty="0"/>
              <a:t>→ XX // If Y = ε on rule  </a:t>
            </a:r>
            <a:r>
              <a:rPr lang="en-GB" sz="3200" dirty="0" smtClean="0"/>
              <a:t>(a)</a:t>
            </a:r>
          </a:p>
          <a:p>
            <a:r>
              <a:rPr lang="en-GB" sz="3200" dirty="0" smtClean="0"/>
              <a:t>S </a:t>
            </a:r>
            <a:r>
              <a:rPr lang="en-GB" sz="3200" dirty="0"/>
              <a:t>→ X // If Y = ε on rule </a:t>
            </a:r>
            <a:r>
              <a:rPr lang="en-GB" sz="3200" dirty="0" smtClean="0"/>
              <a:t>(b</a:t>
            </a:r>
            <a:r>
              <a:rPr lang="en-GB" sz="3200" dirty="0"/>
              <a:t>) / (c) </a:t>
            </a:r>
            <a:endParaRPr lang="en-GB" sz="3200" dirty="0" smtClean="0"/>
          </a:p>
          <a:p>
            <a:endParaRPr lang="en-GB" sz="3200" dirty="0"/>
          </a:p>
          <a:p>
            <a:r>
              <a:rPr lang="en-GB" sz="3200" dirty="0" smtClean="0"/>
              <a:t>Now</a:t>
            </a:r>
            <a:r>
              <a:rPr lang="en-GB" sz="3200" dirty="0"/>
              <a:t>, after ε elimination on (1)S → XYX </a:t>
            </a:r>
            <a:endParaRPr lang="en-GB" sz="3200" dirty="0" smtClean="0"/>
          </a:p>
          <a:p>
            <a:r>
              <a:rPr lang="en-GB" sz="3200" dirty="0" smtClean="0"/>
              <a:t>S </a:t>
            </a:r>
            <a:r>
              <a:rPr lang="en-GB" sz="3200" dirty="0"/>
              <a:t>→ XYX | XY | YX | Y | XX | X ---------------1</a:t>
            </a:r>
          </a:p>
        </p:txBody>
      </p:sp>
    </p:spTree>
    <p:extLst>
      <p:ext uri="{BB962C8B-B14F-4D97-AF65-F5344CB8AC3E}">
        <p14:creationId xmlns:p14="http://schemas.microsoft.com/office/powerpoint/2010/main" val="328187443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88640"/>
            <a:ext cx="8352928" cy="6494085"/>
          </a:xfrm>
          <a:prstGeom prst="rect">
            <a:avLst/>
          </a:prstGeom>
        </p:spPr>
        <p:txBody>
          <a:bodyPr wrap="square">
            <a:spAutoFit/>
          </a:bodyPr>
          <a:lstStyle/>
          <a:p>
            <a:r>
              <a:rPr lang="en-GB" sz="3200" dirty="0"/>
              <a:t>Let us take 2nd production rule </a:t>
            </a:r>
            <a:endParaRPr lang="en-GB" sz="3200" dirty="0" smtClean="0"/>
          </a:p>
          <a:p>
            <a:r>
              <a:rPr lang="en-GB" sz="3200" dirty="0" smtClean="0"/>
              <a:t>X </a:t>
            </a:r>
            <a:r>
              <a:rPr lang="en-GB" sz="3200" dirty="0"/>
              <a:t>→ 0X | ε </a:t>
            </a:r>
            <a:endParaRPr lang="en-GB" sz="3200" dirty="0" smtClean="0"/>
          </a:p>
          <a:p>
            <a:r>
              <a:rPr lang="en-GB" sz="3200" dirty="0" smtClean="0"/>
              <a:t>X </a:t>
            </a:r>
            <a:r>
              <a:rPr lang="en-GB" sz="3200" dirty="0"/>
              <a:t>→ 0 //If the X is ε Now, </a:t>
            </a:r>
            <a:endParaRPr lang="en-GB" sz="3200" dirty="0" smtClean="0"/>
          </a:p>
          <a:p>
            <a:endParaRPr lang="en-GB" sz="3200" dirty="0" smtClean="0"/>
          </a:p>
          <a:p>
            <a:r>
              <a:rPr lang="en-GB" sz="3200" dirty="0" smtClean="0"/>
              <a:t>after </a:t>
            </a:r>
            <a:r>
              <a:rPr lang="en-GB" sz="3200" dirty="0"/>
              <a:t>ε elimination on (2) X → 0X | ε </a:t>
            </a:r>
            <a:endParaRPr lang="en-GB" sz="3200" dirty="0" smtClean="0"/>
          </a:p>
          <a:p>
            <a:r>
              <a:rPr lang="en-GB" sz="3200" dirty="0" smtClean="0"/>
              <a:t>X </a:t>
            </a:r>
            <a:r>
              <a:rPr lang="en-GB" sz="3200" dirty="0"/>
              <a:t>→ 0X | 0------------------------------------------2 </a:t>
            </a:r>
            <a:endParaRPr lang="en-GB" sz="3200" dirty="0" smtClean="0"/>
          </a:p>
          <a:p>
            <a:endParaRPr lang="en-GB" sz="3200" dirty="0"/>
          </a:p>
          <a:p>
            <a:r>
              <a:rPr lang="en-GB" sz="3200" dirty="0" smtClean="0"/>
              <a:t>Let </a:t>
            </a:r>
            <a:r>
              <a:rPr lang="en-GB" sz="3200" dirty="0"/>
              <a:t>us take 3rd production rule </a:t>
            </a:r>
            <a:endParaRPr lang="en-GB" sz="3200" dirty="0" smtClean="0"/>
          </a:p>
          <a:p>
            <a:r>
              <a:rPr lang="en-GB" sz="3200" dirty="0" smtClean="0"/>
              <a:t>Y </a:t>
            </a:r>
            <a:r>
              <a:rPr lang="en-GB" sz="3200" dirty="0"/>
              <a:t>→ 1Y | ε </a:t>
            </a:r>
            <a:endParaRPr lang="en-GB" sz="3200" dirty="0" smtClean="0"/>
          </a:p>
          <a:p>
            <a:r>
              <a:rPr lang="en-GB" sz="3200" dirty="0" smtClean="0"/>
              <a:t>Y </a:t>
            </a:r>
            <a:r>
              <a:rPr lang="en-GB" sz="3200" dirty="0"/>
              <a:t>→ 1 //If the Y is ε </a:t>
            </a:r>
            <a:endParaRPr lang="en-GB" sz="3200" dirty="0" smtClean="0"/>
          </a:p>
          <a:p>
            <a:endParaRPr lang="en-GB" sz="3200" dirty="0"/>
          </a:p>
          <a:p>
            <a:r>
              <a:rPr lang="en-GB" sz="3200" dirty="0" smtClean="0"/>
              <a:t>Now</a:t>
            </a:r>
            <a:r>
              <a:rPr lang="en-GB" sz="3200" dirty="0"/>
              <a:t>, after ε elimination on (3) Y → 1Y | ε </a:t>
            </a:r>
            <a:endParaRPr lang="en-GB" sz="3200" dirty="0" smtClean="0"/>
          </a:p>
          <a:p>
            <a:r>
              <a:rPr lang="en-GB" sz="3200" dirty="0" smtClean="0"/>
              <a:t>Y </a:t>
            </a:r>
            <a:r>
              <a:rPr lang="en-GB" sz="3200" dirty="0"/>
              <a:t>→ 1Y | 1--------------------------------------------3</a:t>
            </a:r>
          </a:p>
        </p:txBody>
      </p:sp>
    </p:spTree>
    <p:extLst>
      <p:ext uri="{BB962C8B-B14F-4D97-AF65-F5344CB8AC3E}">
        <p14:creationId xmlns:p14="http://schemas.microsoft.com/office/powerpoint/2010/main" val="328187443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211268"/>
            <a:ext cx="6336704" cy="1569660"/>
          </a:xfrm>
          <a:prstGeom prst="rect">
            <a:avLst/>
          </a:prstGeom>
        </p:spPr>
        <p:txBody>
          <a:bodyPr wrap="square">
            <a:spAutoFit/>
          </a:bodyPr>
          <a:lstStyle/>
          <a:p>
            <a:r>
              <a:rPr lang="en-GB" sz="3200" dirty="0"/>
              <a:t>S → XYX | XY | YX | Y| XX | X </a:t>
            </a:r>
            <a:endParaRPr lang="en-GB" sz="3200" dirty="0" smtClean="0"/>
          </a:p>
          <a:p>
            <a:r>
              <a:rPr lang="en-GB" sz="3200" dirty="0" smtClean="0"/>
              <a:t>X </a:t>
            </a:r>
            <a:r>
              <a:rPr lang="en-GB" sz="3200" dirty="0"/>
              <a:t>→ 0X | 0 </a:t>
            </a:r>
            <a:endParaRPr lang="en-GB" sz="3200" dirty="0" smtClean="0"/>
          </a:p>
          <a:p>
            <a:r>
              <a:rPr lang="en-GB" sz="3200" dirty="0" smtClean="0"/>
              <a:t>Y </a:t>
            </a:r>
            <a:r>
              <a:rPr lang="en-GB" sz="3200" dirty="0"/>
              <a:t>→ 1Y | 1 </a:t>
            </a:r>
          </a:p>
        </p:txBody>
      </p:sp>
      <p:sp>
        <p:nvSpPr>
          <p:cNvPr id="3" name="Rectangle 2"/>
          <p:cNvSpPr/>
          <p:nvPr/>
        </p:nvSpPr>
        <p:spPr>
          <a:xfrm>
            <a:off x="395536" y="404664"/>
            <a:ext cx="2935227" cy="584775"/>
          </a:xfrm>
          <a:prstGeom prst="rect">
            <a:avLst/>
          </a:prstGeom>
        </p:spPr>
        <p:txBody>
          <a:bodyPr wrap="none">
            <a:spAutoFit/>
          </a:bodyPr>
          <a:lstStyle/>
          <a:p>
            <a:r>
              <a:rPr lang="en-GB" sz="3200" dirty="0"/>
              <a:t>After reduction: </a:t>
            </a:r>
          </a:p>
        </p:txBody>
      </p:sp>
    </p:spTree>
    <p:extLst>
      <p:ext uri="{BB962C8B-B14F-4D97-AF65-F5344CB8AC3E}">
        <p14:creationId xmlns:p14="http://schemas.microsoft.com/office/powerpoint/2010/main" val="328187443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8128" y="260648"/>
            <a:ext cx="4833952" cy="584775"/>
          </a:xfrm>
          <a:prstGeom prst="rect">
            <a:avLst/>
          </a:prstGeom>
        </p:spPr>
        <p:txBody>
          <a:bodyPr wrap="none">
            <a:spAutoFit/>
          </a:bodyPr>
          <a:lstStyle/>
          <a:p>
            <a:r>
              <a:rPr lang="en-GB" sz="3200" b="1" dirty="0">
                <a:solidFill>
                  <a:srgbClr val="C00000"/>
                </a:solidFill>
              </a:rPr>
              <a:t>Removing Unit Productions</a:t>
            </a:r>
          </a:p>
        </p:txBody>
      </p:sp>
      <p:sp>
        <p:nvSpPr>
          <p:cNvPr id="3" name="Rectangle 2"/>
          <p:cNvSpPr/>
          <p:nvPr/>
        </p:nvSpPr>
        <p:spPr>
          <a:xfrm>
            <a:off x="35496" y="847932"/>
            <a:ext cx="8581992" cy="2554545"/>
          </a:xfrm>
          <a:prstGeom prst="rect">
            <a:avLst/>
          </a:prstGeom>
        </p:spPr>
        <p:txBody>
          <a:bodyPr wrap="square">
            <a:spAutoFit/>
          </a:bodyPr>
          <a:lstStyle/>
          <a:p>
            <a:pPr marL="457200" indent="-457200" algn="just">
              <a:buFont typeface="Wingdings" pitchFamily="2" charset="2"/>
              <a:buChar char="Ø"/>
            </a:pPr>
            <a:r>
              <a:rPr lang="en-GB" sz="3200" dirty="0"/>
              <a:t>The unit productions are the productions in which one non-terminal gives another non-terminal. </a:t>
            </a:r>
            <a:endParaRPr lang="en-GB" sz="3200" dirty="0" smtClean="0"/>
          </a:p>
          <a:p>
            <a:pPr marL="457200" indent="-457200" algn="just">
              <a:buFont typeface="Wingdings" pitchFamily="2" charset="2"/>
              <a:buChar char="Ø"/>
            </a:pPr>
            <a:r>
              <a:rPr lang="en-GB" sz="3200" dirty="0" smtClean="0"/>
              <a:t>Use </a:t>
            </a:r>
            <a:r>
              <a:rPr lang="en-GB" sz="3200" dirty="0"/>
              <a:t>the following steps to remove unit production:</a:t>
            </a:r>
          </a:p>
        </p:txBody>
      </p:sp>
      <p:sp>
        <p:nvSpPr>
          <p:cNvPr id="4" name="Rectangle 3"/>
          <p:cNvSpPr/>
          <p:nvPr/>
        </p:nvSpPr>
        <p:spPr>
          <a:xfrm>
            <a:off x="179512" y="3501008"/>
            <a:ext cx="8496944" cy="2246769"/>
          </a:xfrm>
          <a:prstGeom prst="rect">
            <a:avLst/>
          </a:prstGeom>
        </p:spPr>
        <p:txBody>
          <a:bodyPr wrap="square">
            <a:spAutoFit/>
          </a:bodyPr>
          <a:lstStyle/>
          <a:p>
            <a:pPr algn="just"/>
            <a:r>
              <a:rPr lang="en-GB" sz="2800" b="1" dirty="0">
                <a:solidFill>
                  <a:srgbClr val="C00000"/>
                </a:solidFill>
              </a:rPr>
              <a:t>Step 1: </a:t>
            </a:r>
            <a:r>
              <a:rPr lang="en-GB" sz="2800" dirty="0"/>
              <a:t>To remove X → Y, add production X → a to the grammar rule whenever Y → a occurs in the grammar. </a:t>
            </a:r>
            <a:r>
              <a:rPr lang="en-GB" sz="2800" b="1" dirty="0">
                <a:solidFill>
                  <a:srgbClr val="C00000"/>
                </a:solidFill>
              </a:rPr>
              <a:t>Step 2: </a:t>
            </a:r>
            <a:r>
              <a:rPr lang="en-GB" sz="2800" dirty="0"/>
              <a:t>Now delete X → Y from the grammar. </a:t>
            </a:r>
            <a:endParaRPr lang="en-GB" sz="2800" dirty="0" smtClean="0"/>
          </a:p>
          <a:p>
            <a:pPr algn="just"/>
            <a:r>
              <a:rPr lang="en-GB" sz="2800" b="1" dirty="0" smtClean="0">
                <a:solidFill>
                  <a:srgbClr val="C00000"/>
                </a:solidFill>
              </a:rPr>
              <a:t>Step </a:t>
            </a:r>
            <a:r>
              <a:rPr lang="en-GB" sz="2800" b="1" dirty="0">
                <a:solidFill>
                  <a:srgbClr val="C00000"/>
                </a:solidFill>
              </a:rPr>
              <a:t>3:</a:t>
            </a:r>
            <a:r>
              <a:rPr lang="en-GB" sz="2800" dirty="0"/>
              <a:t> Repeat step 1 and step 2 until all unit productions are removed. </a:t>
            </a:r>
          </a:p>
        </p:txBody>
      </p:sp>
    </p:spTree>
    <p:extLst>
      <p:ext uri="{BB962C8B-B14F-4D97-AF65-F5344CB8AC3E}">
        <p14:creationId xmlns:p14="http://schemas.microsoft.com/office/powerpoint/2010/main" val="328187443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260648"/>
            <a:ext cx="5616624" cy="2062103"/>
          </a:xfrm>
          <a:prstGeom prst="rect">
            <a:avLst/>
          </a:prstGeom>
        </p:spPr>
        <p:txBody>
          <a:bodyPr wrap="square">
            <a:spAutoFit/>
          </a:bodyPr>
          <a:lstStyle/>
          <a:p>
            <a:r>
              <a:rPr lang="en-GB" sz="3200" b="1" dirty="0" smtClean="0">
                <a:solidFill>
                  <a:srgbClr val="92D050"/>
                </a:solidFill>
              </a:rPr>
              <a:t>Example:</a:t>
            </a:r>
            <a:r>
              <a:rPr lang="en-GB" sz="3200" dirty="0" smtClean="0"/>
              <a:t> </a:t>
            </a:r>
            <a:r>
              <a:rPr lang="en-GB" sz="3200" dirty="0"/>
              <a:t>S → 0A | 1B | C </a:t>
            </a:r>
            <a:endParaRPr lang="en-GB" sz="3200" dirty="0" smtClean="0"/>
          </a:p>
          <a:p>
            <a:r>
              <a:rPr lang="en-GB" sz="3200" dirty="0"/>
              <a:t>	 </a:t>
            </a:r>
            <a:r>
              <a:rPr lang="en-GB" sz="3200" dirty="0" smtClean="0"/>
              <a:t>      A </a:t>
            </a:r>
            <a:r>
              <a:rPr lang="en-GB" sz="3200" dirty="0"/>
              <a:t>→ 0S | 00 </a:t>
            </a:r>
            <a:endParaRPr lang="en-GB" sz="3200" dirty="0" smtClean="0"/>
          </a:p>
          <a:p>
            <a:r>
              <a:rPr lang="en-GB" sz="3200" dirty="0"/>
              <a:t>	 </a:t>
            </a:r>
            <a:r>
              <a:rPr lang="en-GB" sz="3200" dirty="0" smtClean="0"/>
              <a:t>      B </a:t>
            </a:r>
            <a:r>
              <a:rPr lang="en-GB" sz="3200" dirty="0"/>
              <a:t>→ 1 | A </a:t>
            </a:r>
            <a:endParaRPr lang="en-GB" sz="3200" dirty="0" smtClean="0"/>
          </a:p>
          <a:p>
            <a:r>
              <a:rPr lang="en-GB" sz="3200" dirty="0"/>
              <a:t>	</a:t>
            </a:r>
            <a:r>
              <a:rPr lang="en-GB" sz="3200" dirty="0" smtClean="0"/>
              <a:t>       C </a:t>
            </a:r>
            <a:r>
              <a:rPr lang="en-GB" sz="3200" dirty="0"/>
              <a:t>→ 01</a:t>
            </a:r>
          </a:p>
        </p:txBody>
      </p:sp>
      <p:sp>
        <p:nvSpPr>
          <p:cNvPr id="3" name="Rectangle 2"/>
          <p:cNvSpPr/>
          <p:nvPr/>
        </p:nvSpPr>
        <p:spPr>
          <a:xfrm>
            <a:off x="107504" y="2276872"/>
            <a:ext cx="8784976" cy="4401205"/>
          </a:xfrm>
          <a:prstGeom prst="rect">
            <a:avLst/>
          </a:prstGeom>
        </p:spPr>
        <p:txBody>
          <a:bodyPr wrap="square">
            <a:spAutoFit/>
          </a:bodyPr>
          <a:lstStyle/>
          <a:p>
            <a:pPr marL="457200" indent="-457200">
              <a:buFont typeface="Wingdings" pitchFamily="2" charset="2"/>
              <a:buChar char="Ø"/>
            </a:pPr>
            <a:r>
              <a:rPr lang="en-GB" sz="2800" dirty="0"/>
              <a:t>Here S → C &amp; B →A are unit productions </a:t>
            </a:r>
            <a:endParaRPr lang="en-GB" sz="2800" dirty="0" smtClean="0"/>
          </a:p>
          <a:p>
            <a:pPr marL="457200" indent="-457200">
              <a:buFont typeface="Wingdings" pitchFamily="2" charset="2"/>
              <a:buChar char="Ø"/>
            </a:pPr>
            <a:r>
              <a:rPr lang="en-GB" sz="2800" dirty="0" smtClean="0"/>
              <a:t>To </a:t>
            </a:r>
            <a:r>
              <a:rPr lang="en-GB" sz="2800" dirty="0"/>
              <a:t>remove C , add rules of C (</a:t>
            </a:r>
            <a:r>
              <a:rPr lang="en-GB" sz="2800" dirty="0" err="1"/>
              <a:t>i.e</a:t>
            </a:r>
            <a:r>
              <a:rPr lang="en-GB" sz="2800" dirty="0"/>
              <a:t>, C → 01 ) to </a:t>
            </a:r>
            <a:r>
              <a:rPr lang="en-GB" sz="2800" dirty="0" smtClean="0"/>
              <a:t>S</a:t>
            </a:r>
          </a:p>
          <a:p>
            <a:pPr marL="457200" indent="-457200">
              <a:buFont typeface="Wingdings" pitchFamily="2" charset="2"/>
              <a:buChar char="Ø"/>
            </a:pPr>
            <a:r>
              <a:rPr lang="en-GB" sz="2800" dirty="0" smtClean="0"/>
              <a:t>Similarly </a:t>
            </a:r>
            <a:r>
              <a:rPr lang="en-GB" sz="2800" dirty="0"/>
              <a:t>to remove A, add rules of A (</a:t>
            </a:r>
            <a:r>
              <a:rPr lang="en-GB" sz="2800" dirty="0" err="1"/>
              <a:t>i.e</a:t>
            </a:r>
            <a:r>
              <a:rPr lang="en-GB" sz="2800" dirty="0"/>
              <a:t>, A → 0S | 00) to B </a:t>
            </a:r>
            <a:endParaRPr lang="en-GB" sz="2800" dirty="0" smtClean="0"/>
          </a:p>
          <a:p>
            <a:pPr marL="457200" indent="-457200">
              <a:buFont typeface="Wingdings" pitchFamily="2" charset="2"/>
              <a:buChar char="Ø"/>
            </a:pPr>
            <a:r>
              <a:rPr lang="en-GB" sz="2800" dirty="0" smtClean="0"/>
              <a:t>Thus </a:t>
            </a:r>
            <a:r>
              <a:rPr lang="en-GB" sz="2800" dirty="0"/>
              <a:t>finally we can write CFG without unit production </a:t>
            </a:r>
            <a:r>
              <a:rPr lang="en-GB" sz="2800" dirty="0" smtClean="0"/>
              <a:t>as: </a:t>
            </a:r>
          </a:p>
          <a:p>
            <a:r>
              <a:rPr lang="en-GB" sz="2800" dirty="0" smtClean="0"/>
              <a:t>	</a:t>
            </a:r>
            <a:r>
              <a:rPr lang="en-GB" sz="2800" dirty="0" smtClean="0">
                <a:solidFill>
                  <a:srgbClr val="C00000"/>
                </a:solidFill>
              </a:rPr>
              <a:t>S </a:t>
            </a:r>
            <a:r>
              <a:rPr lang="en-GB" sz="2800" dirty="0">
                <a:solidFill>
                  <a:srgbClr val="C00000"/>
                </a:solidFill>
              </a:rPr>
              <a:t>→ 0A | 1B | 01 </a:t>
            </a:r>
            <a:endParaRPr lang="en-GB" sz="2800" dirty="0" smtClean="0">
              <a:solidFill>
                <a:srgbClr val="C00000"/>
              </a:solidFill>
            </a:endParaRPr>
          </a:p>
          <a:p>
            <a:r>
              <a:rPr lang="en-GB" sz="2800" dirty="0" smtClean="0">
                <a:solidFill>
                  <a:srgbClr val="C00000"/>
                </a:solidFill>
              </a:rPr>
              <a:t>	A </a:t>
            </a:r>
            <a:r>
              <a:rPr lang="en-GB" sz="2800" dirty="0">
                <a:solidFill>
                  <a:srgbClr val="C00000"/>
                </a:solidFill>
              </a:rPr>
              <a:t>→ 0S | 00 </a:t>
            </a:r>
            <a:endParaRPr lang="en-GB" sz="2800" dirty="0" smtClean="0">
              <a:solidFill>
                <a:srgbClr val="C00000"/>
              </a:solidFill>
            </a:endParaRPr>
          </a:p>
          <a:p>
            <a:r>
              <a:rPr lang="en-GB" sz="2800" dirty="0" smtClean="0">
                <a:solidFill>
                  <a:srgbClr val="C00000"/>
                </a:solidFill>
              </a:rPr>
              <a:t>	B → 1 | 0S | 00 </a:t>
            </a:r>
          </a:p>
          <a:p>
            <a:r>
              <a:rPr lang="en-GB" sz="2800" dirty="0" smtClean="0">
                <a:solidFill>
                  <a:srgbClr val="C00000"/>
                </a:solidFill>
              </a:rPr>
              <a:t>	C </a:t>
            </a:r>
            <a:r>
              <a:rPr lang="en-GB" sz="2800" dirty="0">
                <a:solidFill>
                  <a:srgbClr val="C00000"/>
                </a:solidFill>
              </a:rPr>
              <a:t>→ 01 </a:t>
            </a:r>
          </a:p>
        </p:txBody>
      </p:sp>
    </p:spTree>
    <p:extLst>
      <p:ext uri="{BB962C8B-B14F-4D97-AF65-F5344CB8AC3E}">
        <p14:creationId xmlns:p14="http://schemas.microsoft.com/office/powerpoint/2010/main" val="328187443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83510" y="44624"/>
            <a:ext cx="3548857" cy="1107996"/>
          </a:xfrm>
          <a:prstGeom prst="rect">
            <a:avLst/>
          </a:prstGeom>
          <a:noFill/>
        </p:spPr>
        <p:txBody>
          <a:bodyPr wrap="none" lIns="91440" tIns="45720" rIns="91440" bIns="45720">
            <a:spAutoFit/>
          </a:bodyPr>
          <a:lstStyle/>
          <a:p>
            <a:pPr algn="ctr"/>
            <a:r>
              <a:rPr lang="en-US" sz="6600" b="0" cap="none" spc="0" dirty="0" smtClean="0">
                <a:ln w="0"/>
                <a:solidFill>
                  <a:schemeClr val="tx1"/>
                </a:solidFill>
                <a:effectLst>
                  <a:outerShdw blurRad="38100" dist="19050" dir="2700000" algn="tl" rotWithShape="0">
                    <a:schemeClr val="dk1">
                      <a:alpha val="40000"/>
                    </a:schemeClr>
                  </a:outerShdw>
                </a:effectLst>
              </a:rPr>
              <a:t>Recursion</a:t>
            </a:r>
            <a:endParaRPr lang="en-US" sz="66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p:cNvSpPr/>
          <p:nvPr/>
        </p:nvSpPr>
        <p:spPr>
          <a:xfrm>
            <a:off x="179512" y="1129246"/>
            <a:ext cx="8784976" cy="1384995"/>
          </a:xfrm>
          <a:prstGeom prst="rect">
            <a:avLst/>
          </a:prstGeom>
        </p:spPr>
        <p:txBody>
          <a:bodyPr wrap="square">
            <a:spAutoFit/>
          </a:bodyPr>
          <a:lstStyle/>
          <a:p>
            <a:pPr marL="457200" indent="-457200" algn="just">
              <a:buFont typeface="Wingdings" panose="05000000000000000000" pitchFamily="2" charset="2"/>
              <a:buChar char="Ø"/>
            </a:pPr>
            <a:r>
              <a:rPr lang="en-US" sz="2800" dirty="0"/>
              <a:t>A grammar is said to be recursive if it contains at least one production that has the same variable at both its LHS and RHS.</a:t>
            </a:r>
            <a:endParaRPr lang="en-IN" sz="2800" dirty="0"/>
          </a:p>
        </p:txBody>
      </p:sp>
      <p:pic>
        <p:nvPicPr>
          <p:cNvPr id="6" name="Picture 5"/>
          <p:cNvPicPr>
            <a:picLocks noChangeAspect="1"/>
          </p:cNvPicPr>
          <p:nvPr/>
        </p:nvPicPr>
        <p:blipFill>
          <a:blip r:embed="rId2"/>
          <a:stretch>
            <a:fillRect/>
          </a:stretch>
        </p:blipFill>
        <p:spPr>
          <a:xfrm>
            <a:off x="110879" y="2060848"/>
            <a:ext cx="8922241" cy="4680520"/>
          </a:xfrm>
          <a:prstGeom prst="rect">
            <a:avLst/>
          </a:prstGeom>
        </p:spPr>
      </p:pic>
    </p:spTree>
    <p:extLst>
      <p:ext uri="{BB962C8B-B14F-4D97-AF65-F5344CB8AC3E}">
        <p14:creationId xmlns:p14="http://schemas.microsoft.com/office/powerpoint/2010/main" val="328187443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520" y="116632"/>
            <a:ext cx="4139531" cy="523220"/>
          </a:xfrm>
          <a:prstGeom prst="rect">
            <a:avLst/>
          </a:prstGeom>
        </p:spPr>
        <p:txBody>
          <a:bodyPr wrap="none">
            <a:spAutoFit/>
          </a:bodyPr>
          <a:lstStyle/>
          <a:p>
            <a:r>
              <a:rPr lang="en-IN" sz="2800" b="1" dirty="0">
                <a:solidFill>
                  <a:srgbClr val="C00000"/>
                </a:solidFill>
              </a:rPr>
              <a:t>Removal of Left Recursion </a:t>
            </a:r>
          </a:p>
        </p:txBody>
      </p:sp>
      <p:sp>
        <p:nvSpPr>
          <p:cNvPr id="4" name="Rectangle 3"/>
          <p:cNvSpPr/>
          <p:nvPr/>
        </p:nvSpPr>
        <p:spPr>
          <a:xfrm>
            <a:off x="251520" y="836712"/>
            <a:ext cx="8640960" cy="3785652"/>
          </a:xfrm>
          <a:prstGeom prst="rect">
            <a:avLst/>
          </a:prstGeom>
        </p:spPr>
        <p:txBody>
          <a:bodyPr wrap="square">
            <a:spAutoFit/>
          </a:bodyPr>
          <a:lstStyle/>
          <a:p>
            <a:pPr algn="just"/>
            <a:r>
              <a:rPr lang="en-US" sz="2400" dirty="0">
                <a:solidFill>
                  <a:srgbClr val="000000"/>
                </a:solidFill>
                <a:latin typeface="Verdana" panose="020B0604030504040204" pitchFamily="34" charset="0"/>
              </a:rPr>
              <a:t>A Grammar G (V, T, P, S) is left recursive if it has a production in the form.</a:t>
            </a:r>
          </a:p>
          <a:p>
            <a:pPr algn="just"/>
            <a:r>
              <a:rPr lang="en-US" sz="2400" dirty="0" smtClean="0">
                <a:solidFill>
                  <a:srgbClr val="000000"/>
                </a:solidFill>
                <a:latin typeface="Verdana" panose="020B0604030504040204" pitchFamily="34" charset="0"/>
              </a:rPr>
              <a:t>		</a:t>
            </a:r>
            <a:r>
              <a:rPr lang="en-US" sz="2400" b="1" dirty="0" smtClean="0">
                <a:solidFill>
                  <a:srgbClr val="0070C0"/>
                </a:solidFill>
                <a:latin typeface="Verdana" panose="020B0604030504040204" pitchFamily="34" charset="0"/>
              </a:rPr>
              <a:t>	</a:t>
            </a:r>
            <a:r>
              <a:rPr lang="en-US" sz="2400" b="1" dirty="0" smtClean="0">
                <a:solidFill>
                  <a:srgbClr val="FF0000"/>
                </a:solidFill>
                <a:latin typeface="Verdana" panose="020B0604030504040204" pitchFamily="34" charset="0"/>
              </a:rPr>
              <a:t>A </a:t>
            </a:r>
            <a:r>
              <a:rPr lang="en-US" sz="2400" b="1" dirty="0">
                <a:solidFill>
                  <a:srgbClr val="FF0000"/>
                </a:solidFill>
                <a:latin typeface="Verdana" panose="020B0604030504040204" pitchFamily="34" charset="0"/>
              </a:rPr>
              <a:t>→ A α |</a:t>
            </a:r>
            <a:r>
              <a:rPr lang="en-US" sz="2400" b="1" dirty="0" smtClean="0">
                <a:solidFill>
                  <a:srgbClr val="FF0000"/>
                </a:solidFill>
                <a:latin typeface="Verdana" panose="020B0604030504040204" pitchFamily="34" charset="0"/>
              </a:rPr>
              <a:t>β</a:t>
            </a:r>
            <a:endParaRPr lang="en-US" sz="2400" b="1" dirty="0">
              <a:solidFill>
                <a:srgbClr val="FF0000"/>
              </a:solidFill>
              <a:latin typeface="Verdana" panose="020B0604030504040204" pitchFamily="34" charset="0"/>
            </a:endParaRPr>
          </a:p>
          <a:p>
            <a:pPr algn="just"/>
            <a:endParaRPr lang="en-US" sz="2400" dirty="0" smtClean="0">
              <a:solidFill>
                <a:srgbClr val="000000"/>
              </a:solidFill>
              <a:latin typeface="Verdana" panose="020B0604030504040204" pitchFamily="34" charset="0"/>
            </a:endParaRPr>
          </a:p>
          <a:p>
            <a:pPr algn="just"/>
            <a:r>
              <a:rPr lang="en-US" sz="2400" dirty="0" smtClean="0">
                <a:solidFill>
                  <a:srgbClr val="000000"/>
                </a:solidFill>
                <a:latin typeface="Verdana" panose="020B0604030504040204" pitchFamily="34" charset="0"/>
              </a:rPr>
              <a:t>The </a:t>
            </a:r>
            <a:r>
              <a:rPr lang="en-US" sz="2400" dirty="0">
                <a:solidFill>
                  <a:srgbClr val="000000"/>
                </a:solidFill>
                <a:latin typeface="Verdana" panose="020B0604030504040204" pitchFamily="34" charset="0"/>
              </a:rPr>
              <a:t>above Grammar is left recursive because the left of production is occurring at a first position on the right side of production. It can eliminate left recursion by replacing a pair of production with</a:t>
            </a:r>
          </a:p>
          <a:p>
            <a:pPr lvl="6" algn="just"/>
            <a:r>
              <a:rPr lang="en-US" sz="2400" b="1" dirty="0">
                <a:solidFill>
                  <a:srgbClr val="FF0000"/>
                </a:solidFill>
                <a:latin typeface="Verdana" panose="020B0604030504040204" pitchFamily="34" charset="0"/>
              </a:rPr>
              <a:t>A → βA′</a:t>
            </a:r>
          </a:p>
          <a:p>
            <a:pPr lvl="6" algn="just"/>
            <a:r>
              <a:rPr lang="en-US" sz="2400" b="1" dirty="0" smtClean="0">
                <a:solidFill>
                  <a:srgbClr val="FF0000"/>
                </a:solidFill>
                <a:latin typeface="Verdana" panose="020B0604030504040204" pitchFamily="34" charset="0"/>
              </a:rPr>
              <a:t>A’ </a:t>
            </a:r>
            <a:r>
              <a:rPr lang="en-US" sz="2400" b="1" dirty="0">
                <a:solidFill>
                  <a:srgbClr val="FF0000"/>
                </a:solidFill>
                <a:latin typeface="Verdana" panose="020B0604030504040204" pitchFamily="34" charset="0"/>
              </a:rPr>
              <a:t>→ αA′|ϵ</a:t>
            </a:r>
            <a:endParaRPr lang="en-US" sz="2400" b="1" i="0" dirty="0">
              <a:solidFill>
                <a:srgbClr val="FF0000"/>
              </a:solidFill>
              <a:effectLst/>
              <a:latin typeface="Verdana" panose="020B0604030504040204" pitchFamily="34" charset="0"/>
            </a:endParaRPr>
          </a:p>
        </p:txBody>
      </p:sp>
    </p:spTree>
    <p:extLst>
      <p:ext uri="{BB962C8B-B14F-4D97-AF65-F5344CB8AC3E}">
        <p14:creationId xmlns:p14="http://schemas.microsoft.com/office/powerpoint/2010/main" val="9220059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332656"/>
            <a:ext cx="9036495" cy="6336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325094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260648"/>
            <a:ext cx="5186035" cy="461665"/>
          </a:xfrm>
          <a:prstGeom prst="rect">
            <a:avLst/>
          </a:prstGeom>
        </p:spPr>
        <p:txBody>
          <a:bodyPr wrap="none">
            <a:spAutoFit/>
          </a:bodyPr>
          <a:lstStyle/>
          <a:p>
            <a:r>
              <a:rPr lang="en-IN" sz="2400" b="1" dirty="0">
                <a:solidFill>
                  <a:srgbClr val="C00000"/>
                </a:solidFill>
                <a:latin typeface="Verdana" panose="020B0604030504040204" pitchFamily="34" charset="0"/>
              </a:rPr>
              <a:t>Elimination of Left Recursion</a:t>
            </a:r>
            <a:endParaRPr lang="en-IN" sz="2400" dirty="0">
              <a:solidFill>
                <a:srgbClr val="C00000"/>
              </a:solidFill>
            </a:endParaRPr>
          </a:p>
        </p:txBody>
      </p:sp>
      <p:sp>
        <p:nvSpPr>
          <p:cNvPr id="3" name="Rectangle 2"/>
          <p:cNvSpPr/>
          <p:nvPr/>
        </p:nvSpPr>
        <p:spPr>
          <a:xfrm>
            <a:off x="300599" y="722313"/>
            <a:ext cx="8807905" cy="646331"/>
          </a:xfrm>
          <a:prstGeom prst="rect">
            <a:avLst/>
          </a:prstGeom>
        </p:spPr>
        <p:txBody>
          <a:bodyPr wrap="square">
            <a:spAutoFit/>
          </a:bodyPr>
          <a:lstStyle/>
          <a:p>
            <a:r>
              <a:rPr lang="en-US" dirty="0">
                <a:solidFill>
                  <a:srgbClr val="000000"/>
                </a:solidFill>
                <a:latin typeface="Verdana" panose="020B0604030504040204" pitchFamily="34" charset="0"/>
              </a:rPr>
              <a:t>Left Recursion can be eliminated by introducing new non-terminal A such that.</a:t>
            </a:r>
            <a:endParaRPr lang="en-IN" dirty="0"/>
          </a:p>
        </p:txBody>
      </p:sp>
      <p:pic>
        <p:nvPicPr>
          <p:cNvPr id="1026" name="Picture 2" descr="https://www.tutorialspoint.com/assets/questions/media/58660/7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830309"/>
            <a:ext cx="7388837" cy="2950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48513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88640"/>
            <a:ext cx="8784976" cy="1631216"/>
          </a:xfrm>
          <a:prstGeom prst="rect">
            <a:avLst/>
          </a:prstGeom>
        </p:spPr>
        <p:txBody>
          <a:bodyPr wrap="square">
            <a:spAutoFit/>
          </a:bodyPr>
          <a:lstStyle/>
          <a:p>
            <a:pPr algn="just"/>
            <a:r>
              <a:rPr lang="en-IN" sz="2000" b="1" dirty="0">
                <a:solidFill>
                  <a:srgbClr val="00B050"/>
                </a:solidFill>
                <a:latin typeface="inherit"/>
              </a:rPr>
              <a:t>Example1</a:t>
            </a:r>
            <a:r>
              <a:rPr lang="en-IN" sz="2000" dirty="0">
                <a:solidFill>
                  <a:srgbClr val="000000"/>
                </a:solidFill>
                <a:latin typeface="Verdana" panose="020B0604030504040204" pitchFamily="34" charset="0"/>
              </a:rPr>
              <a:t> − Consider the Left Recursion from the Grammar.</a:t>
            </a:r>
          </a:p>
          <a:p>
            <a:pPr lvl="4" algn="just"/>
            <a:r>
              <a:rPr lang="en-IN" sz="2000" dirty="0">
                <a:solidFill>
                  <a:srgbClr val="00B050"/>
                </a:solidFill>
                <a:latin typeface="Verdana" panose="020B0604030504040204" pitchFamily="34" charset="0"/>
              </a:rPr>
              <a:t>E → E + T|T</a:t>
            </a:r>
          </a:p>
          <a:p>
            <a:pPr lvl="4" algn="just"/>
            <a:r>
              <a:rPr lang="en-IN" sz="2000" dirty="0">
                <a:solidFill>
                  <a:srgbClr val="00B050"/>
                </a:solidFill>
                <a:latin typeface="Verdana" panose="020B0604030504040204" pitchFamily="34" charset="0"/>
              </a:rPr>
              <a:t>T → T * F|F</a:t>
            </a:r>
          </a:p>
          <a:p>
            <a:pPr lvl="4" algn="just"/>
            <a:r>
              <a:rPr lang="en-IN" sz="2000" dirty="0">
                <a:solidFill>
                  <a:srgbClr val="00B050"/>
                </a:solidFill>
                <a:latin typeface="Verdana" panose="020B0604030504040204" pitchFamily="34" charset="0"/>
              </a:rPr>
              <a:t>F → (E)|id</a:t>
            </a:r>
          </a:p>
          <a:p>
            <a:pPr algn="just"/>
            <a:r>
              <a:rPr lang="en-IN" sz="2000" dirty="0">
                <a:solidFill>
                  <a:srgbClr val="000000"/>
                </a:solidFill>
                <a:latin typeface="Verdana" panose="020B0604030504040204" pitchFamily="34" charset="0"/>
              </a:rPr>
              <a:t>Eliminate immediate left recursion from the Grammar.</a:t>
            </a:r>
            <a:endParaRPr lang="en-IN" sz="2000" b="0" i="0" dirty="0">
              <a:solidFill>
                <a:srgbClr val="000000"/>
              </a:solidFill>
              <a:effectLst/>
              <a:latin typeface="Verdana" panose="020B0604030504040204" pitchFamily="34" charset="0"/>
            </a:endParaRPr>
          </a:p>
        </p:txBody>
      </p:sp>
      <p:sp>
        <p:nvSpPr>
          <p:cNvPr id="3" name="Rectangle 2"/>
          <p:cNvSpPr/>
          <p:nvPr/>
        </p:nvSpPr>
        <p:spPr>
          <a:xfrm>
            <a:off x="251520" y="2060848"/>
            <a:ext cx="7128792" cy="707886"/>
          </a:xfrm>
          <a:prstGeom prst="rect">
            <a:avLst/>
          </a:prstGeom>
        </p:spPr>
        <p:txBody>
          <a:bodyPr wrap="square">
            <a:spAutoFit/>
          </a:bodyPr>
          <a:lstStyle/>
          <a:p>
            <a:pPr algn="just"/>
            <a:r>
              <a:rPr lang="en-IN" sz="2000" b="1" dirty="0">
                <a:solidFill>
                  <a:srgbClr val="00B050"/>
                </a:solidFill>
                <a:latin typeface="inherit"/>
              </a:rPr>
              <a:t>Solution</a:t>
            </a:r>
            <a:endParaRPr lang="en-IN" sz="2000" dirty="0">
              <a:solidFill>
                <a:srgbClr val="00B050"/>
              </a:solidFill>
              <a:latin typeface="Verdana" panose="020B0604030504040204" pitchFamily="34" charset="0"/>
            </a:endParaRPr>
          </a:p>
          <a:p>
            <a:pPr algn="just"/>
            <a:r>
              <a:rPr lang="en-IN" sz="2000" dirty="0">
                <a:solidFill>
                  <a:srgbClr val="000000"/>
                </a:solidFill>
                <a:latin typeface="Verdana" panose="020B0604030504040204" pitchFamily="34" charset="0"/>
              </a:rPr>
              <a:t>Comparing </a:t>
            </a:r>
            <a:r>
              <a:rPr lang="en-IN" sz="2000" dirty="0">
                <a:solidFill>
                  <a:srgbClr val="C00000"/>
                </a:solidFill>
                <a:latin typeface="Verdana" panose="020B0604030504040204" pitchFamily="34" charset="0"/>
              </a:rPr>
              <a:t>E → E + T|T </a:t>
            </a:r>
            <a:r>
              <a:rPr lang="en-IN" sz="2000" dirty="0">
                <a:solidFill>
                  <a:srgbClr val="000000"/>
                </a:solidFill>
                <a:latin typeface="Verdana" panose="020B0604030504040204" pitchFamily="34" charset="0"/>
              </a:rPr>
              <a:t>with </a:t>
            </a:r>
            <a:r>
              <a:rPr lang="en-IN" sz="2000" dirty="0">
                <a:solidFill>
                  <a:srgbClr val="C00000"/>
                </a:solidFill>
                <a:latin typeface="Verdana" panose="020B0604030504040204" pitchFamily="34" charset="0"/>
              </a:rPr>
              <a:t>A → A </a:t>
            </a:r>
            <a:r>
              <a:rPr lang="el-GR" sz="2000" dirty="0">
                <a:solidFill>
                  <a:srgbClr val="C00000"/>
                </a:solidFill>
                <a:latin typeface="Verdana" panose="020B0604030504040204" pitchFamily="34" charset="0"/>
              </a:rPr>
              <a:t>α |β</a:t>
            </a:r>
            <a:endParaRPr lang="el-GR" sz="2000" b="0" i="0" dirty="0">
              <a:solidFill>
                <a:srgbClr val="C00000"/>
              </a:solidFill>
              <a:effectLst/>
              <a:latin typeface="Verdana" panose="020B0604030504040204" pitchFamily="34" charset="0"/>
            </a:endParaRPr>
          </a:p>
        </p:txBody>
      </p:sp>
      <p:pic>
        <p:nvPicPr>
          <p:cNvPr id="5" name="Picture 4"/>
          <p:cNvPicPr>
            <a:picLocks noChangeAspect="1"/>
          </p:cNvPicPr>
          <p:nvPr/>
        </p:nvPicPr>
        <p:blipFill>
          <a:blip r:embed="rId2"/>
          <a:stretch>
            <a:fillRect/>
          </a:stretch>
        </p:blipFill>
        <p:spPr>
          <a:xfrm>
            <a:off x="323528" y="2846010"/>
            <a:ext cx="7920880" cy="1591102"/>
          </a:xfrm>
          <a:prstGeom prst="rect">
            <a:avLst/>
          </a:prstGeom>
        </p:spPr>
      </p:pic>
      <p:sp>
        <p:nvSpPr>
          <p:cNvPr id="6" name="Rectangle 5"/>
          <p:cNvSpPr/>
          <p:nvPr/>
        </p:nvSpPr>
        <p:spPr>
          <a:xfrm>
            <a:off x="323528" y="4653136"/>
            <a:ext cx="8640960" cy="1569660"/>
          </a:xfrm>
          <a:prstGeom prst="rect">
            <a:avLst/>
          </a:prstGeom>
        </p:spPr>
        <p:txBody>
          <a:bodyPr wrap="square">
            <a:spAutoFit/>
          </a:bodyPr>
          <a:lstStyle/>
          <a:p>
            <a:pPr algn="just"/>
            <a:r>
              <a:rPr lang="en-IN" sz="2400" dirty="0">
                <a:solidFill>
                  <a:srgbClr val="000000"/>
                </a:solidFill>
                <a:latin typeface="Verdana" panose="020B0604030504040204" pitchFamily="34" charset="0"/>
              </a:rPr>
              <a:t>∴ A = E, </a:t>
            </a:r>
            <a:r>
              <a:rPr lang="el-GR" sz="2400" dirty="0">
                <a:solidFill>
                  <a:srgbClr val="000000"/>
                </a:solidFill>
                <a:latin typeface="Verdana" panose="020B0604030504040204" pitchFamily="34" charset="0"/>
              </a:rPr>
              <a:t>α = +</a:t>
            </a:r>
            <a:r>
              <a:rPr lang="en-IN" sz="2400" dirty="0">
                <a:solidFill>
                  <a:srgbClr val="000000"/>
                </a:solidFill>
                <a:latin typeface="Verdana" panose="020B0604030504040204" pitchFamily="34" charset="0"/>
              </a:rPr>
              <a:t>T, </a:t>
            </a:r>
            <a:r>
              <a:rPr lang="el-GR" sz="2400" dirty="0">
                <a:solidFill>
                  <a:srgbClr val="000000"/>
                </a:solidFill>
                <a:latin typeface="Verdana" panose="020B0604030504040204" pitchFamily="34" charset="0"/>
              </a:rPr>
              <a:t>β = </a:t>
            </a:r>
            <a:r>
              <a:rPr lang="en-IN" sz="2400" dirty="0">
                <a:solidFill>
                  <a:srgbClr val="000000"/>
                </a:solidFill>
                <a:latin typeface="Verdana" panose="020B0604030504040204" pitchFamily="34" charset="0"/>
              </a:rPr>
              <a:t>T</a:t>
            </a:r>
          </a:p>
          <a:p>
            <a:pPr algn="just"/>
            <a:r>
              <a:rPr lang="en-IN" sz="2400" dirty="0">
                <a:solidFill>
                  <a:srgbClr val="000000"/>
                </a:solidFill>
                <a:latin typeface="Verdana" panose="020B0604030504040204" pitchFamily="34" charset="0"/>
              </a:rPr>
              <a:t>∴ A → A </a:t>
            </a:r>
            <a:r>
              <a:rPr lang="el-GR" sz="2400" dirty="0">
                <a:solidFill>
                  <a:srgbClr val="000000"/>
                </a:solidFill>
                <a:latin typeface="Verdana" panose="020B0604030504040204" pitchFamily="34" charset="0"/>
              </a:rPr>
              <a:t>α |β </a:t>
            </a:r>
            <a:r>
              <a:rPr lang="en-IN" sz="2400" dirty="0">
                <a:solidFill>
                  <a:srgbClr val="000000"/>
                </a:solidFill>
                <a:latin typeface="Verdana" panose="020B0604030504040204" pitchFamily="34" charset="0"/>
              </a:rPr>
              <a:t>is changed to A → </a:t>
            </a:r>
            <a:r>
              <a:rPr lang="el-GR" sz="2400" dirty="0">
                <a:solidFill>
                  <a:srgbClr val="000000"/>
                </a:solidFill>
                <a:latin typeface="Verdana" panose="020B0604030504040204" pitchFamily="34" charset="0"/>
              </a:rPr>
              <a:t>β</a:t>
            </a:r>
            <a:r>
              <a:rPr lang="en-IN" sz="2400" dirty="0" err="1">
                <a:solidFill>
                  <a:srgbClr val="000000"/>
                </a:solidFill>
                <a:latin typeface="Verdana" panose="020B0604030504040204" pitchFamily="34" charset="0"/>
              </a:rPr>
              <a:t>A′and</a:t>
            </a:r>
            <a:r>
              <a:rPr lang="en-IN" sz="2400" dirty="0">
                <a:solidFill>
                  <a:srgbClr val="000000"/>
                </a:solidFill>
                <a:latin typeface="Verdana" panose="020B0604030504040204" pitchFamily="34" charset="0"/>
              </a:rPr>
              <a:t> A′ → </a:t>
            </a:r>
            <a:r>
              <a:rPr lang="el-GR" sz="2400" dirty="0">
                <a:solidFill>
                  <a:srgbClr val="000000"/>
                </a:solidFill>
                <a:latin typeface="Verdana" panose="020B0604030504040204" pitchFamily="34" charset="0"/>
              </a:rPr>
              <a:t>α </a:t>
            </a:r>
            <a:r>
              <a:rPr lang="en-IN" sz="2400" dirty="0">
                <a:solidFill>
                  <a:srgbClr val="000000"/>
                </a:solidFill>
                <a:latin typeface="Verdana" panose="020B0604030504040204" pitchFamily="34" charset="0"/>
              </a:rPr>
              <a:t>A′|</a:t>
            </a:r>
            <a:r>
              <a:rPr lang="el-GR" sz="2400" dirty="0">
                <a:solidFill>
                  <a:srgbClr val="000000"/>
                </a:solidFill>
                <a:latin typeface="Verdana" panose="020B0604030504040204" pitchFamily="34" charset="0"/>
              </a:rPr>
              <a:t>ε</a:t>
            </a:r>
          </a:p>
          <a:p>
            <a:pPr algn="just"/>
            <a:r>
              <a:rPr lang="el-GR" sz="2400" dirty="0">
                <a:solidFill>
                  <a:srgbClr val="000000"/>
                </a:solidFill>
                <a:latin typeface="Verdana" panose="020B0604030504040204" pitchFamily="34" charset="0"/>
              </a:rPr>
              <a:t>∴ </a:t>
            </a:r>
            <a:r>
              <a:rPr lang="en-IN" sz="2400" dirty="0">
                <a:solidFill>
                  <a:srgbClr val="C00000"/>
                </a:solidFill>
                <a:latin typeface="Verdana" panose="020B0604030504040204" pitchFamily="34" charset="0"/>
              </a:rPr>
              <a:t>A → </a:t>
            </a:r>
            <a:r>
              <a:rPr lang="el-GR" sz="2400" dirty="0">
                <a:solidFill>
                  <a:srgbClr val="C00000"/>
                </a:solidFill>
                <a:latin typeface="Verdana" panose="020B0604030504040204" pitchFamily="34" charset="0"/>
              </a:rPr>
              <a:t>β</a:t>
            </a:r>
            <a:r>
              <a:rPr lang="en-IN" sz="2400" dirty="0">
                <a:solidFill>
                  <a:srgbClr val="C00000"/>
                </a:solidFill>
                <a:latin typeface="Verdana" panose="020B0604030504040204" pitchFamily="34" charset="0"/>
              </a:rPr>
              <a:t>A′ </a:t>
            </a:r>
            <a:r>
              <a:rPr lang="en-IN" sz="2400" dirty="0">
                <a:solidFill>
                  <a:srgbClr val="000000"/>
                </a:solidFill>
                <a:latin typeface="Verdana" panose="020B0604030504040204" pitchFamily="34" charset="0"/>
              </a:rPr>
              <a:t>means </a:t>
            </a:r>
            <a:r>
              <a:rPr lang="en-IN" sz="2400" dirty="0">
                <a:solidFill>
                  <a:srgbClr val="00B050"/>
                </a:solidFill>
                <a:latin typeface="Verdana" panose="020B0604030504040204" pitchFamily="34" charset="0"/>
              </a:rPr>
              <a:t>E → TE′</a:t>
            </a:r>
          </a:p>
          <a:p>
            <a:pPr algn="just"/>
            <a:r>
              <a:rPr lang="en-IN" sz="2400" dirty="0">
                <a:solidFill>
                  <a:srgbClr val="C00000"/>
                </a:solidFill>
                <a:latin typeface="Verdana" panose="020B0604030504040204" pitchFamily="34" charset="0"/>
              </a:rPr>
              <a:t>A′ → </a:t>
            </a:r>
            <a:r>
              <a:rPr lang="el-GR" sz="2400" dirty="0">
                <a:solidFill>
                  <a:srgbClr val="C00000"/>
                </a:solidFill>
                <a:latin typeface="Verdana" panose="020B0604030504040204" pitchFamily="34" charset="0"/>
              </a:rPr>
              <a:t>α </a:t>
            </a:r>
            <a:r>
              <a:rPr lang="en-IN" sz="2400" dirty="0">
                <a:solidFill>
                  <a:srgbClr val="C00000"/>
                </a:solidFill>
                <a:latin typeface="Verdana" panose="020B0604030504040204" pitchFamily="34" charset="0"/>
              </a:rPr>
              <a:t>A′|</a:t>
            </a:r>
            <a:r>
              <a:rPr lang="el-GR" sz="2400" dirty="0">
                <a:solidFill>
                  <a:srgbClr val="C00000"/>
                </a:solidFill>
                <a:latin typeface="Verdana" panose="020B0604030504040204" pitchFamily="34" charset="0"/>
              </a:rPr>
              <a:t>ε </a:t>
            </a:r>
            <a:r>
              <a:rPr lang="en-IN" sz="2400" dirty="0">
                <a:solidFill>
                  <a:srgbClr val="000000"/>
                </a:solidFill>
                <a:latin typeface="Verdana" panose="020B0604030504040204" pitchFamily="34" charset="0"/>
              </a:rPr>
              <a:t>means </a:t>
            </a:r>
            <a:r>
              <a:rPr lang="en-IN" sz="2400" dirty="0">
                <a:solidFill>
                  <a:srgbClr val="00B050"/>
                </a:solidFill>
                <a:latin typeface="Verdana" panose="020B0604030504040204" pitchFamily="34" charset="0"/>
              </a:rPr>
              <a:t>E′ → +TE′|</a:t>
            </a:r>
            <a:r>
              <a:rPr lang="el-GR" sz="2400" dirty="0">
                <a:solidFill>
                  <a:srgbClr val="00B050"/>
                </a:solidFill>
                <a:latin typeface="Verdana" panose="020B0604030504040204" pitchFamily="34" charset="0"/>
              </a:rPr>
              <a:t>ε</a:t>
            </a:r>
            <a:endParaRPr lang="el-GR" sz="2400" b="0" i="0" dirty="0">
              <a:solidFill>
                <a:srgbClr val="00B050"/>
              </a:solidFill>
              <a:effectLst/>
              <a:latin typeface="Verdana" panose="020B0604030504040204" pitchFamily="34" charset="0"/>
            </a:endParaRPr>
          </a:p>
        </p:txBody>
      </p:sp>
    </p:spTree>
    <p:extLst>
      <p:ext uri="{BB962C8B-B14F-4D97-AF65-F5344CB8AC3E}">
        <p14:creationId xmlns:p14="http://schemas.microsoft.com/office/powerpoint/2010/main" val="3933286652"/>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332656"/>
            <a:ext cx="7056784" cy="830997"/>
          </a:xfrm>
          <a:prstGeom prst="rect">
            <a:avLst/>
          </a:prstGeom>
        </p:spPr>
        <p:txBody>
          <a:bodyPr wrap="square">
            <a:spAutoFit/>
          </a:bodyPr>
          <a:lstStyle/>
          <a:p>
            <a:r>
              <a:rPr lang="en-US" sz="2400" dirty="0">
                <a:solidFill>
                  <a:srgbClr val="000000"/>
                </a:solidFill>
                <a:latin typeface="Verdana" panose="020B0604030504040204" pitchFamily="34" charset="0"/>
              </a:rPr>
              <a:t>Comparing T → T ∗ F|F with A → Aα|β</a:t>
            </a:r>
            <a:r>
              <a:rPr lang="en-US" sz="2400" dirty="0"/>
              <a:t/>
            </a:r>
            <a:br>
              <a:rPr lang="en-US" sz="2400" dirty="0"/>
            </a:br>
            <a:endParaRPr lang="en-IN" sz="2400" dirty="0"/>
          </a:p>
        </p:txBody>
      </p:sp>
      <p:pic>
        <p:nvPicPr>
          <p:cNvPr id="3" name="Picture 2"/>
          <p:cNvPicPr>
            <a:picLocks noChangeAspect="1"/>
          </p:cNvPicPr>
          <p:nvPr/>
        </p:nvPicPr>
        <p:blipFill>
          <a:blip r:embed="rId2"/>
          <a:stretch>
            <a:fillRect/>
          </a:stretch>
        </p:blipFill>
        <p:spPr>
          <a:xfrm>
            <a:off x="395536" y="836712"/>
            <a:ext cx="7920880" cy="1245149"/>
          </a:xfrm>
          <a:prstGeom prst="rect">
            <a:avLst/>
          </a:prstGeom>
        </p:spPr>
      </p:pic>
      <p:sp>
        <p:nvSpPr>
          <p:cNvPr id="4" name="Rectangle 3"/>
          <p:cNvSpPr/>
          <p:nvPr/>
        </p:nvSpPr>
        <p:spPr>
          <a:xfrm>
            <a:off x="251520" y="2081861"/>
            <a:ext cx="8568952" cy="1569660"/>
          </a:xfrm>
          <a:prstGeom prst="rect">
            <a:avLst/>
          </a:prstGeom>
        </p:spPr>
        <p:txBody>
          <a:bodyPr wrap="square">
            <a:spAutoFit/>
          </a:bodyPr>
          <a:lstStyle/>
          <a:p>
            <a:pPr algn="just"/>
            <a:r>
              <a:rPr lang="en-IN" sz="2400" dirty="0">
                <a:solidFill>
                  <a:srgbClr val="000000"/>
                </a:solidFill>
                <a:latin typeface="Verdana" panose="020B0604030504040204" pitchFamily="34" charset="0"/>
              </a:rPr>
              <a:t>∴ A = T, </a:t>
            </a:r>
            <a:r>
              <a:rPr lang="el-GR" sz="2400" dirty="0">
                <a:solidFill>
                  <a:srgbClr val="000000"/>
                </a:solidFill>
                <a:latin typeface="Verdana" panose="020B0604030504040204" pitchFamily="34" charset="0"/>
              </a:rPr>
              <a:t>α =∗ </a:t>
            </a:r>
            <a:r>
              <a:rPr lang="en-IN" sz="2400" dirty="0">
                <a:solidFill>
                  <a:srgbClr val="000000"/>
                </a:solidFill>
                <a:latin typeface="Verdana" panose="020B0604030504040204" pitchFamily="34" charset="0"/>
              </a:rPr>
              <a:t>F, </a:t>
            </a:r>
            <a:r>
              <a:rPr lang="el-GR" sz="2400" dirty="0">
                <a:solidFill>
                  <a:srgbClr val="000000"/>
                </a:solidFill>
                <a:latin typeface="Verdana" panose="020B0604030504040204" pitchFamily="34" charset="0"/>
              </a:rPr>
              <a:t>β = </a:t>
            </a:r>
            <a:r>
              <a:rPr lang="en-IN" sz="2400" dirty="0">
                <a:solidFill>
                  <a:srgbClr val="000000"/>
                </a:solidFill>
                <a:latin typeface="Verdana" panose="020B0604030504040204" pitchFamily="34" charset="0"/>
              </a:rPr>
              <a:t>F</a:t>
            </a:r>
          </a:p>
          <a:p>
            <a:pPr algn="just"/>
            <a:r>
              <a:rPr lang="en-IN" sz="2400" dirty="0">
                <a:solidFill>
                  <a:srgbClr val="000000"/>
                </a:solidFill>
                <a:latin typeface="Verdana" panose="020B0604030504040204" pitchFamily="34" charset="0"/>
              </a:rPr>
              <a:t>∴ </a:t>
            </a:r>
            <a:r>
              <a:rPr lang="en-IN" sz="2400" dirty="0">
                <a:solidFill>
                  <a:srgbClr val="C00000"/>
                </a:solidFill>
                <a:latin typeface="Verdana" panose="020B0604030504040204" pitchFamily="34" charset="0"/>
              </a:rPr>
              <a:t>A → </a:t>
            </a:r>
            <a:r>
              <a:rPr lang="el-GR" sz="2400" dirty="0">
                <a:solidFill>
                  <a:srgbClr val="C00000"/>
                </a:solidFill>
                <a:latin typeface="Verdana" panose="020B0604030504040204" pitchFamily="34" charset="0"/>
              </a:rPr>
              <a:t>β </a:t>
            </a:r>
            <a:r>
              <a:rPr lang="en-IN" sz="2400" dirty="0">
                <a:solidFill>
                  <a:srgbClr val="C00000"/>
                </a:solidFill>
                <a:latin typeface="Verdana" panose="020B0604030504040204" pitchFamily="34" charset="0"/>
              </a:rPr>
              <a:t>A′ </a:t>
            </a:r>
            <a:r>
              <a:rPr lang="en-IN" sz="2400" dirty="0">
                <a:solidFill>
                  <a:srgbClr val="000000"/>
                </a:solidFill>
                <a:latin typeface="Verdana" panose="020B0604030504040204" pitchFamily="34" charset="0"/>
              </a:rPr>
              <a:t>means </a:t>
            </a:r>
            <a:r>
              <a:rPr lang="en-IN" sz="2400" dirty="0">
                <a:solidFill>
                  <a:srgbClr val="00B050"/>
                </a:solidFill>
                <a:latin typeface="Verdana" panose="020B0604030504040204" pitchFamily="34" charset="0"/>
              </a:rPr>
              <a:t>T → FT′</a:t>
            </a:r>
          </a:p>
          <a:p>
            <a:pPr algn="just"/>
            <a:r>
              <a:rPr lang="en-IN" sz="2400" dirty="0" smtClean="0">
                <a:solidFill>
                  <a:srgbClr val="C00000"/>
                </a:solidFill>
                <a:latin typeface="Verdana" panose="020B0604030504040204" pitchFamily="34" charset="0"/>
              </a:rPr>
              <a:t>A’ </a:t>
            </a:r>
            <a:r>
              <a:rPr lang="en-IN" sz="2400" dirty="0">
                <a:solidFill>
                  <a:srgbClr val="C00000"/>
                </a:solidFill>
                <a:latin typeface="Verdana" panose="020B0604030504040204" pitchFamily="34" charset="0"/>
              </a:rPr>
              <a:t>→ </a:t>
            </a:r>
            <a:r>
              <a:rPr lang="el-GR" sz="2400" dirty="0">
                <a:solidFill>
                  <a:srgbClr val="C00000"/>
                </a:solidFill>
                <a:latin typeface="Verdana" panose="020B0604030504040204" pitchFamily="34" charset="0"/>
              </a:rPr>
              <a:t>α </a:t>
            </a:r>
            <a:r>
              <a:rPr lang="en-IN" sz="2400" dirty="0">
                <a:solidFill>
                  <a:srgbClr val="C00000"/>
                </a:solidFill>
                <a:latin typeface="Verdana" panose="020B0604030504040204" pitchFamily="34" charset="0"/>
              </a:rPr>
              <a:t>A′|</a:t>
            </a:r>
            <a:r>
              <a:rPr lang="el-GR" sz="2400" dirty="0">
                <a:solidFill>
                  <a:srgbClr val="C00000"/>
                </a:solidFill>
                <a:latin typeface="Verdana" panose="020B0604030504040204" pitchFamily="34" charset="0"/>
              </a:rPr>
              <a:t>ε </a:t>
            </a:r>
            <a:r>
              <a:rPr lang="en-IN" sz="2400" dirty="0">
                <a:solidFill>
                  <a:srgbClr val="000000"/>
                </a:solidFill>
                <a:latin typeface="Verdana" panose="020B0604030504040204" pitchFamily="34" charset="0"/>
              </a:rPr>
              <a:t>means </a:t>
            </a:r>
            <a:r>
              <a:rPr lang="en-IN" sz="2400" dirty="0">
                <a:solidFill>
                  <a:srgbClr val="00B050"/>
                </a:solidFill>
                <a:latin typeface="Verdana" panose="020B0604030504040204" pitchFamily="34" charset="0"/>
              </a:rPr>
              <a:t>T′ →* FT′|</a:t>
            </a:r>
            <a:r>
              <a:rPr lang="el-GR" sz="2400" dirty="0">
                <a:solidFill>
                  <a:srgbClr val="00B050"/>
                </a:solidFill>
                <a:latin typeface="Verdana" panose="020B0604030504040204" pitchFamily="34" charset="0"/>
              </a:rPr>
              <a:t>ε</a:t>
            </a:r>
          </a:p>
          <a:p>
            <a:pPr algn="just"/>
            <a:r>
              <a:rPr lang="en-IN" sz="2400" dirty="0">
                <a:solidFill>
                  <a:srgbClr val="000000"/>
                </a:solidFill>
                <a:latin typeface="Verdana" panose="020B0604030504040204" pitchFamily="34" charset="0"/>
              </a:rPr>
              <a:t>Production </a:t>
            </a:r>
            <a:r>
              <a:rPr lang="en-IN" sz="2400" dirty="0">
                <a:solidFill>
                  <a:srgbClr val="0070C0"/>
                </a:solidFill>
                <a:latin typeface="Verdana" panose="020B0604030504040204" pitchFamily="34" charset="0"/>
              </a:rPr>
              <a:t>F → (E)|id </a:t>
            </a:r>
            <a:r>
              <a:rPr lang="en-IN" sz="2400" dirty="0">
                <a:solidFill>
                  <a:srgbClr val="000000"/>
                </a:solidFill>
                <a:latin typeface="Verdana" panose="020B0604030504040204" pitchFamily="34" charset="0"/>
              </a:rPr>
              <a:t>does not have any left recursion</a:t>
            </a:r>
            <a:endParaRPr lang="en-IN" sz="2400" b="0" i="0" dirty="0">
              <a:solidFill>
                <a:srgbClr val="000000"/>
              </a:solidFill>
              <a:effectLst/>
              <a:latin typeface="Verdana" panose="020B0604030504040204" pitchFamily="34" charset="0"/>
            </a:endParaRPr>
          </a:p>
        </p:txBody>
      </p:sp>
      <p:sp>
        <p:nvSpPr>
          <p:cNvPr id="5" name="Rectangle 4"/>
          <p:cNvSpPr/>
          <p:nvPr/>
        </p:nvSpPr>
        <p:spPr>
          <a:xfrm>
            <a:off x="251520" y="3651521"/>
            <a:ext cx="7344816" cy="461665"/>
          </a:xfrm>
          <a:prstGeom prst="rect">
            <a:avLst/>
          </a:prstGeom>
        </p:spPr>
        <p:txBody>
          <a:bodyPr wrap="square">
            <a:spAutoFit/>
          </a:bodyPr>
          <a:lstStyle/>
          <a:p>
            <a:r>
              <a:rPr lang="en-US" sz="2400" dirty="0">
                <a:solidFill>
                  <a:srgbClr val="000000"/>
                </a:solidFill>
                <a:latin typeface="Verdana" panose="020B0604030504040204" pitchFamily="34" charset="0"/>
              </a:rPr>
              <a:t>∴ Combining productions </a:t>
            </a:r>
            <a:r>
              <a:rPr lang="en-US" sz="2400" dirty="0" smtClean="0">
                <a:solidFill>
                  <a:srgbClr val="000000"/>
                </a:solidFill>
                <a:latin typeface="Verdana" panose="020B0604030504040204" pitchFamily="34" charset="0"/>
              </a:rPr>
              <a:t>we </a:t>
            </a:r>
            <a:r>
              <a:rPr lang="en-US" sz="2400" dirty="0">
                <a:solidFill>
                  <a:srgbClr val="000000"/>
                </a:solidFill>
                <a:latin typeface="Verdana" panose="020B0604030504040204" pitchFamily="34" charset="0"/>
              </a:rPr>
              <a:t>get</a:t>
            </a:r>
            <a:endParaRPr lang="en-IN" sz="2400" dirty="0"/>
          </a:p>
        </p:txBody>
      </p:sp>
      <p:sp>
        <p:nvSpPr>
          <p:cNvPr id="6" name="Rectangle 1"/>
          <p:cNvSpPr>
            <a:spLocks noChangeArrowheads="1"/>
          </p:cNvSpPr>
          <p:nvPr/>
        </p:nvSpPr>
        <p:spPr bwMode="auto">
          <a:xfrm>
            <a:off x="2735796" y="4221088"/>
            <a:ext cx="374441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B050"/>
                </a:solidFill>
                <a:effectLst/>
                <a:latin typeface="inherit"/>
              </a:rPr>
              <a:t>E → TE′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B050"/>
                </a:solidFill>
                <a:effectLst/>
                <a:latin typeface="inherit"/>
              </a:rPr>
              <a:t>E′ → +TE′| ε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B050"/>
                </a:solidFill>
                <a:effectLst/>
                <a:latin typeface="inherit"/>
              </a:rPr>
              <a:t>T → 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smtClean="0">
                <a:ln>
                  <a:noFill/>
                </a:ln>
                <a:solidFill>
                  <a:srgbClr val="00B050"/>
                </a:solidFill>
                <a:effectLst/>
                <a:latin typeface="inherit"/>
              </a:rPr>
              <a:t>T’ →</a:t>
            </a:r>
            <a:r>
              <a:rPr kumimoji="0" lang="en-US" altLang="en-US" sz="2800" b="0" i="0" u="none" strike="noStrike" cap="none" normalizeH="0" baseline="0" dirty="0" smtClean="0">
                <a:ln>
                  <a:noFill/>
                </a:ln>
                <a:solidFill>
                  <a:srgbClr val="00B050"/>
                </a:solidFill>
                <a:effectLst/>
                <a:latin typeface="inherit"/>
              </a:rPr>
              <a:t>* </a:t>
            </a:r>
            <a:r>
              <a:rPr kumimoji="0" lang="en-US" altLang="en-US" sz="2800" b="0" i="0" u="none" strike="noStrike" cap="none" normalizeH="0" baseline="0" dirty="0" err="1" smtClean="0">
                <a:ln>
                  <a:noFill/>
                </a:ln>
                <a:solidFill>
                  <a:srgbClr val="00B050"/>
                </a:solidFill>
                <a:effectLst/>
                <a:latin typeface="inherit"/>
              </a:rPr>
              <a:t>FT′|ε</a:t>
            </a:r>
            <a:r>
              <a:rPr kumimoji="0" lang="en-US" altLang="en-US" sz="2800" b="0" i="0" u="none" strike="noStrike" cap="none" normalizeH="0" baseline="0" dirty="0" smtClean="0">
                <a:ln>
                  <a:noFill/>
                </a:ln>
                <a:solidFill>
                  <a:srgbClr val="00B050"/>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B050"/>
                </a:solidFill>
                <a:effectLst/>
                <a:latin typeface="inherit"/>
              </a:rPr>
              <a:t>F → (E)| id</a:t>
            </a:r>
            <a:r>
              <a:rPr kumimoji="0" lang="en-US" altLang="en-US" sz="1200" b="0" i="0" u="none" strike="noStrike" cap="none" normalizeH="0" baseline="0" dirty="0" smtClean="0">
                <a:ln>
                  <a:noFill/>
                </a:ln>
                <a:solidFill>
                  <a:srgbClr val="00B050"/>
                </a:solidFill>
                <a:effectLst/>
              </a:rPr>
              <a:t> </a:t>
            </a:r>
            <a:endParaRPr kumimoji="0" lang="en-US" altLang="en-US" sz="4400" b="0" i="0" u="none" strike="noStrike" cap="none" normalizeH="0" baseline="0" dirty="0" smtClean="0">
              <a:ln>
                <a:noFill/>
              </a:ln>
              <a:solidFill>
                <a:srgbClr val="00B050"/>
              </a:solidFill>
              <a:effectLst/>
              <a:latin typeface="Arial" panose="020B0604020202020204" pitchFamily="34" charset="0"/>
            </a:endParaRPr>
          </a:p>
        </p:txBody>
      </p:sp>
    </p:spTree>
    <p:extLst>
      <p:ext uri="{BB962C8B-B14F-4D97-AF65-F5344CB8AC3E}">
        <p14:creationId xmlns:p14="http://schemas.microsoft.com/office/powerpoint/2010/main" val="336343810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29401" y="37073"/>
            <a:ext cx="4710200" cy="1015663"/>
          </a:xfrm>
          <a:prstGeom prst="rect">
            <a:avLst/>
          </a:prstGeom>
          <a:noFill/>
        </p:spPr>
        <p:txBody>
          <a:bodyPr wrap="none" lIns="91440" tIns="45720" rIns="91440" bIns="45720">
            <a:spAutoFit/>
          </a:bodyPr>
          <a:lstStyle/>
          <a:p>
            <a:pPr algn="ctr"/>
            <a:r>
              <a:rPr lang="en-US" sz="60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Normal Forms</a:t>
            </a:r>
            <a:endParaRPr lang="en-US" sz="6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4" name="Rectangle 3"/>
          <p:cNvSpPr/>
          <p:nvPr/>
        </p:nvSpPr>
        <p:spPr>
          <a:xfrm>
            <a:off x="179512" y="1052736"/>
            <a:ext cx="8712968" cy="2246769"/>
          </a:xfrm>
          <a:prstGeom prst="rect">
            <a:avLst/>
          </a:prstGeom>
        </p:spPr>
        <p:txBody>
          <a:bodyPr wrap="square">
            <a:spAutoFit/>
          </a:bodyPr>
          <a:lstStyle/>
          <a:p>
            <a:pPr marL="457200" indent="-457200" algn="just">
              <a:buFont typeface="Wingdings" panose="05000000000000000000" pitchFamily="2" charset="2"/>
              <a:buChar char="Ø"/>
            </a:pPr>
            <a:r>
              <a:rPr lang="en-US" sz="2800" dirty="0">
                <a:solidFill>
                  <a:srgbClr val="000000"/>
                </a:solidFill>
                <a:latin typeface="Calibri" panose="020F0502020204030204" pitchFamily="34" charset="0"/>
              </a:rPr>
              <a:t>N</a:t>
            </a:r>
            <a:r>
              <a:rPr lang="en-US" sz="2800" dirty="0" smtClean="0">
                <a:solidFill>
                  <a:srgbClr val="000000"/>
                </a:solidFill>
                <a:latin typeface="Calibri" panose="020F0502020204030204" pitchFamily="34" charset="0"/>
              </a:rPr>
              <a:t>ormalization </a:t>
            </a:r>
            <a:r>
              <a:rPr lang="en-US" sz="2800" dirty="0">
                <a:solidFill>
                  <a:srgbClr val="000000"/>
                </a:solidFill>
                <a:latin typeface="Calibri" panose="020F0502020204030204" pitchFamily="34" charset="0"/>
              </a:rPr>
              <a:t>is the process of standardizing the grammar rules of a certain language. It puts some restrictions on the grammar rules without changing the language. </a:t>
            </a:r>
          </a:p>
          <a:p>
            <a:pPr marL="457200" indent="-457200" algn="just">
              <a:buFont typeface="Wingdings" panose="05000000000000000000" pitchFamily="2" charset="2"/>
              <a:buChar char="Ø"/>
            </a:pPr>
            <a:endParaRPr lang="en-IN" sz="2800" dirty="0">
              <a:latin typeface="Calibri" panose="020F0502020204030204" pitchFamily="34" charset="0"/>
            </a:endParaRPr>
          </a:p>
        </p:txBody>
      </p:sp>
      <p:pic>
        <p:nvPicPr>
          <p:cNvPr id="6" name="Picture 5"/>
          <p:cNvPicPr>
            <a:picLocks noChangeAspect="1"/>
          </p:cNvPicPr>
          <p:nvPr/>
        </p:nvPicPr>
        <p:blipFill>
          <a:blip r:embed="rId2"/>
          <a:stretch>
            <a:fillRect/>
          </a:stretch>
        </p:blipFill>
        <p:spPr>
          <a:xfrm>
            <a:off x="647564" y="2996952"/>
            <a:ext cx="7776864" cy="2762315"/>
          </a:xfrm>
          <a:prstGeom prst="rect">
            <a:avLst/>
          </a:prstGeom>
        </p:spPr>
      </p:pic>
    </p:spTree>
    <p:extLst>
      <p:ext uri="{BB962C8B-B14F-4D97-AF65-F5344CB8AC3E}">
        <p14:creationId xmlns:p14="http://schemas.microsoft.com/office/powerpoint/2010/main" val="328187443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260648"/>
            <a:ext cx="5501827" cy="523220"/>
          </a:xfrm>
          <a:prstGeom prst="rect">
            <a:avLst/>
          </a:prstGeom>
        </p:spPr>
        <p:txBody>
          <a:bodyPr wrap="none">
            <a:spAutoFit/>
          </a:bodyPr>
          <a:lstStyle/>
          <a:p>
            <a:pPr algn="just"/>
            <a:r>
              <a:rPr lang="en-IN" sz="2800" b="1" dirty="0">
                <a:solidFill>
                  <a:srgbClr val="610B38"/>
                </a:solidFill>
                <a:latin typeface="erdana"/>
              </a:rPr>
              <a:t>Chomsky's Normal Form (CNF)</a:t>
            </a:r>
            <a:endParaRPr lang="en-IN" sz="2800" b="1" i="0" dirty="0">
              <a:solidFill>
                <a:srgbClr val="610B38"/>
              </a:solidFill>
              <a:effectLst/>
              <a:latin typeface="erdana"/>
            </a:endParaRPr>
          </a:p>
        </p:txBody>
      </p:sp>
      <p:sp>
        <p:nvSpPr>
          <p:cNvPr id="3" name="Rectangle 1"/>
          <p:cNvSpPr>
            <a:spLocks noChangeArrowheads="1"/>
          </p:cNvSpPr>
          <p:nvPr/>
        </p:nvSpPr>
        <p:spPr bwMode="auto">
          <a:xfrm>
            <a:off x="35496" y="980728"/>
            <a:ext cx="8928992" cy="48705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smtClean="0">
                <a:ln>
                  <a:noFill/>
                </a:ln>
                <a:effectLst/>
                <a:latin typeface="inter-regular"/>
              </a:rPr>
              <a:t>CNF stands for Chomsky normal form. </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smtClean="0">
                <a:ln>
                  <a:noFill/>
                </a:ln>
                <a:effectLst/>
                <a:latin typeface="inter-regular"/>
              </a:rPr>
              <a:t>A CFG(context free grammar) is in CNF(Chomsky normal form) if all production rules satisfy one of the following conditions:</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050" b="0" i="0" u="none" strike="noStrike" cap="none" normalizeH="0" baseline="0" dirty="0" smtClean="0">
              <a:ln>
                <a:noFill/>
              </a:ln>
              <a:solidFill>
                <a:schemeClr val="tx1"/>
              </a:solidFill>
              <a:effectLst/>
            </a:endParaRPr>
          </a:p>
          <a:p>
            <a:pPr marL="342900" indent="-342900">
              <a:buFont typeface="Wingdings" panose="05000000000000000000" pitchFamily="2" charset="2"/>
              <a:buChar char="ü"/>
            </a:pPr>
            <a:r>
              <a:rPr lang="en-US" sz="2400" dirty="0" smtClean="0"/>
              <a:t>Start </a:t>
            </a:r>
            <a:r>
              <a:rPr lang="en-US" sz="2400" dirty="0"/>
              <a:t>symbol generating ε. </a:t>
            </a:r>
            <a:endParaRPr lang="en-US" sz="2400" dirty="0" smtClean="0"/>
          </a:p>
          <a:p>
            <a:r>
              <a:rPr lang="en-US" sz="2400" dirty="0"/>
              <a:t> </a:t>
            </a:r>
            <a:r>
              <a:rPr lang="en-US" sz="2400" dirty="0" smtClean="0"/>
              <a:t>             For </a:t>
            </a:r>
            <a:r>
              <a:rPr lang="en-US" sz="2400" dirty="0"/>
              <a:t>example, A → ε.</a:t>
            </a:r>
          </a:p>
          <a:p>
            <a:pPr marL="342900" indent="-342900">
              <a:buFont typeface="Wingdings" panose="05000000000000000000" pitchFamily="2" charset="2"/>
              <a:buChar char="ü"/>
            </a:pPr>
            <a:r>
              <a:rPr lang="en-US" sz="2400" dirty="0"/>
              <a:t>A non-terminal generating two non-terminals. </a:t>
            </a:r>
            <a:endParaRPr lang="en-US" sz="2400" dirty="0" smtClean="0"/>
          </a:p>
          <a:p>
            <a:r>
              <a:rPr lang="en-US" sz="2400" dirty="0"/>
              <a:t> </a:t>
            </a:r>
            <a:r>
              <a:rPr lang="en-US" sz="2400" dirty="0" smtClean="0"/>
              <a:t>             For </a:t>
            </a:r>
            <a:r>
              <a:rPr lang="en-US" sz="2400" dirty="0"/>
              <a:t>example, S → AB.</a:t>
            </a:r>
          </a:p>
          <a:p>
            <a:pPr marL="342900" indent="-342900">
              <a:buFont typeface="Wingdings" panose="05000000000000000000" pitchFamily="2" charset="2"/>
              <a:buChar char="ü"/>
            </a:pPr>
            <a:r>
              <a:rPr lang="en-US" sz="2400" dirty="0"/>
              <a:t>A non-terminal generating a terminal. </a:t>
            </a:r>
            <a:endParaRPr lang="en-US" sz="2400" dirty="0" smtClean="0"/>
          </a:p>
          <a:p>
            <a:r>
              <a:rPr lang="en-US" sz="2400" dirty="0"/>
              <a:t> </a:t>
            </a:r>
            <a:r>
              <a:rPr lang="en-US" sz="2400" dirty="0" smtClean="0"/>
              <a:t>             For </a:t>
            </a:r>
            <a:r>
              <a:rPr lang="en-US" sz="2400" dirty="0"/>
              <a:t>example, S → a.</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2400" b="0" i="0" u="none" strike="noStrike" cap="none" normalizeH="0" baseline="0" dirty="0" smtClean="0">
              <a:ln>
                <a:noFill/>
              </a:ln>
              <a:solidFill>
                <a:srgbClr val="333333"/>
              </a:solidFill>
              <a:effectLst/>
              <a:latin typeface="inter-regular"/>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187443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836" y="116632"/>
            <a:ext cx="1782860" cy="523220"/>
          </a:xfrm>
          <a:prstGeom prst="rect">
            <a:avLst/>
          </a:prstGeom>
        </p:spPr>
        <p:txBody>
          <a:bodyPr wrap="none">
            <a:spAutoFit/>
          </a:bodyPr>
          <a:lstStyle/>
          <a:p>
            <a:pPr algn="just"/>
            <a:r>
              <a:rPr lang="en-IN" sz="2800" b="1" dirty="0" smtClean="0">
                <a:solidFill>
                  <a:srgbClr val="00B050"/>
                </a:solidFill>
                <a:latin typeface="erdana"/>
              </a:rPr>
              <a:t>Example</a:t>
            </a:r>
            <a:r>
              <a:rPr lang="en-IN" sz="2800" b="1" dirty="0">
                <a:solidFill>
                  <a:srgbClr val="00B050"/>
                </a:solidFill>
                <a:latin typeface="erdana"/>
              </a:rPr>
              <a:t>:</a:t>
            </a:r>
            <a:endParaRPr lang="en-IN" sz="2800" b="1" i="0" dirty="0">
              <a:solidFill>
                <a:srgbClr val="00B050"/>
              </a:solidFill>
              <a:effectLst/>
              <a:latin typeface="erdana"/>
            </a:endParaRPr>
          </a:p>
        </p:txBody>
      </p:sp>
      <p:sp>
        <p:nvSpPr>
          <p:cNvPr id="3" name="Rectangle 2"/>
          <p:cNvSpPr/>
          <p:nvPr/>
        </p:nvSpPr>
        <p:spPr>
          <a:xfrm>
            <a:off x="1043608" y="836712"/>
            <a:ext cx="6048672" cy="1200329"/>
          </a:xfrm>
          <a:prstGeom prst="rect">
            <a:avLst/>
          </a:prstGeom>
        </p:spPr>
        <p:txBody>
          <a:bodyPr wrap="square">
            <a:spAutoFit/>
          </a:bodyPr>
          <a:lstStyle/>
          <a:p>
            <a:pPr algn="just"/>
            <a:r>
              <a:rPr lang="en-IN" sz="2400" dirty="0">
                <a:solidFill>
                  <a:srgbClr val="000000"/>
                </a:solidFill>
                <a:latin typeface="inter-regular"/>
              </a:rPr>
              <a:t>G1 = {S → AB, S → c, A → a, B → b} </a:t>
            </a:r>
            <a:endParaRPr lang="en-IN" sz="2400" dirty="0" smtClean="0">
              <a:solidFill>
                <a:srgbClr val="000000"/>
              </a:solidFill>
              <a:latin typeface="inter-regular"/>
            </a:endParaRPr>
          </a:p>
          <a:p>
            <a:pPr algn="just"/>
            <a:r>
              <a:rPr lang="en-IN" sz="2400" dirty="0">
                <a:solidFill>
                  <a:srgbClr val="000000"/>
                </a:solidFill>
                <a:latin typeface="inter-regular"/>
              </a:rPr>
              <a:t> </a:t>
            </a:r>
          </a:p>
          <a:p>
            <a:pPr algn="just"/>
            <a:r>
              <a:rPr lang="en-IN" sz="2400" dirty="0">
                <a:solidFill>
                  <a:srgbClr val="000000"/>
                </a:solidFill>
                <a:latin typeface="inter-regular"/>
              </a:rPr>
              <a:t>G2 = {S → </a:t>
            </a:r>
            <a:r>
              <a:rPr lang="en-IN" sz="2400" dirty="0" err="1">
                <a:solidFill>
                  <a:srgbClr val="000000"/>
                </a:solidFill>
                <a:latin typeface="inter-regular"/>
              </a:rPr>
              <a:t>aA</a:t>
            </a:r>
            <a:r>
              <a:rPr lang="en-IN" sz="2400" dirty="0">
                <a:solidFill>
                  <a:srgbClr val="000000"/>
                </a:solidFill>
                <a:latin typeface="inter-regular"/>
              </a:rPr>
              <a:t>, A → a, B → c}  </a:t>
            </a:r>
            <a:endParaRPr lang="en-IN" sz="2400" b="0" i="0" dirty="0">
              <a:solidFill>
                <a:srgbClr val="000000"/>
              </a:solidFill>
              <a:effectLst/>
              <a:latin typeface="inter-regular"/>
            </a:endParaRPr>
          </a:p>
        </p:txBody>
      </p:sp>
      <p:sp>
        <p:nvSpPr>
          <p:cNvPr id="4" name="Rectangle 3"/>
          <p:cNvSpPr/>
          <p:nvPr/>
        </p:nvSpPr>
        <p:spPr>
          <a:xfrm>
            <a:off x="107504" y="2233901"/>
            <a:ext cx="8784976" cy="2308324"/>
          </a:xfrm>
          <a:prstGeom prst="rect">
            <a:avLst/>
          </a:prstGeom>
        </p:spPr>
        <p:txBody>
          <a:bodyPr wrap="square">
            <a:spAutoFit/>
          </a:bodyPr>
          <a:lstStyle/>
          <a:p>
            <a:pPr marL="342900" indent="-342900" algn="just">
              <a:buFont typeface="Wingdings" panose="05000000000000000000" pitchFamily="2" charset="2"/>
              <a:buChar char="Ø"/>
            </a:pPr>
            <a:r>
              <a:rPr lang="en-US" sz="2400" dirty="0">
                <a:solidFill>
                  <a:srgbClr val="333333"/>
                </a:solidFill>
                <a:latin typeface="inter-regular"/>
              </a:rPr>
              <a:t>The production rules of Grammar G1 satisfy the rules specified for CNF, so the grammar G1 is in CNF. </a:t>
            </a:r>
            <a:endParaRPr lang="en-US" sz="2400" dirty="0" smtClean="0">
              <a:solidFill>
                <a:srgbClr val="333333"/>
              </a:solidFill>
              <a:latin typeface="inter-regular"/>
            </a:endParaRPr>
          </a:p>
          <a:p>
            <a:pPr marL="342900" indent="-342900" algn="just">
              <a:buFont typeface="Wingdings" panose="05000000000000000000" pitchFamily="2" charset="2"/>
              <a:buChar char="Ø"/>
            </a:pPr>
            <a:r>
              <a:rPr lang="en-US" sz="2400" dirty="0" smtClean="0">
                <a:solidFill>
                  <a:srgbClr val="333333"/>
                </a:solidFill>
                <a:latin typeface="inter-regular"/>
              </a:rPr>
              <a:t>However</a:t>
            </a:r>
            <a:r>
              <a:rPr lang="en-US" sz="2400" dirty="0">
                <a:solidFill>
                  <a:srgbClr val="333333"/>
                </a:solidFill>
                <a:latin typeface="inter-regular"/>
              </a:rPr>
              <a:t>, the production rule of Grammar G2 does not satisfy the rules specified for CNF as S → </a:t>
            </a:r>
            <a:r>
              <a:rPr lang="en-US" sz="2400" dirty="0" err="1">
                <a:solidFill>
                  <a:srgbClr val="333333"/>
                </a:solidFill>
                <a:latin typeface="inter-regular"/>
              </a:rPr>
              <a:t>aZ</a:t>
            </a:r>
            <a:r>
              <a:rPr lang="en-US" sz="2400" dirty="0">
                <a:solidFill>
                  <a:srgbClr val="333333"/>
                </a:solidFill>
                <a:latin typeface="inter-regular"/>
              </a:rPr>
              <a:t> contains terminal followed by non-terminal. </a:t>
            </a:r>
            <a:r>
              <a:rPr lang="en-US" sz="2400" dirty="0" smtClean="0">
                <a:solidFill>
                  <a:srgbClr val="333333"/>
                </a:solidFill>
                <a:latin typeface="inter-regular"/>
              </a:rPr>
              <a:t>So </a:t>
            </a:r>
            <a:r>
              <a:rPr lang="en-US" sz="2400" dirty="0">
                <a:solidFill>
                  <a:srgbClr val="333333"/>
                </a:solidFill>
                <a:latin typeface="inter-regular"/>
              </a:rPr>
              <a:t>the grammar G2 is not in CNF.</a:t>
            </a:r>
            <a:endParaRPr lang="en-IN" sz="2400" dirty="0"/>
          </a:p>
        </p:txBody>
      </p:sp>
    </p:spTree>
    <p:extLst>
      <p:ext uri="{BB962C8B-B14F-4D97-AF65-F5344CB8AC3E}">
        <p14:creationId xmlns:p14="http://schemas.microsoft.com/office/powerpoint/2010/main" val="328187443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701" y="116632"/>
            <a:ext cx="5378395" cy="461665"/>
          </a:xfrm>
          <a:prstGeom prst="rect">
            <a:avLst/>
          </a:prstGeom>
        </p:spPr>
        <p:txBody>
          <a:bodyPr wrap="none">
            <a:spAutoFit/>
          </a:bodyPr>
          <a:lstStyle/>
          <a:p>
            <a:pPr algn="just"/>
            <a:r>
              <a:rPr lang="en-US" sz="2400" b="1" dirty="0">
                <a:solidFill>
                  <a:srgbClr val="610B38"/>
                </a:solidFill>
                <a:latin typeface="erdana"/>
              </a:rPr>
              <a:t>Steps for converting CFG into </a:t>
            </a:r>
            <a:r>
              <a:rPr lang="en-US" sz="2400" b="1" dirty="0" smtClean="0">
                <a:solidFill>
                  <a:srgbClr val="610B38"/>
                </a:solidFill>
                <a:latin typeface="erdana"/>
              </a:rPr>
              <a:t>CNF:</a:t>
            </a:r>
            <a:endParaRPr lang="en-US" sz="2400" b="1" i="0" dirty="0">
              <a:solidFill>
                <a:srgbClr val="610B38"/>
              </a:solidFill>
              <a:effectLst/>
              <a:latin typeface="erdana"/>
            </a:endParaRPr>
          </a:p>
        </p:txBody>
      </p:sp>
      <p:sp>
        <p:nvSpPr>
          <p:cNvPr id="3" name="Rectangle 2"/>
          <p:cNvSpPr/>
          <p:nvPr/>
        </p:nvSpPr>
        <p:spPr>
          <a:xfrm>
            <a:off x="35496" y="620688"/>
            <a:ext cx="8856984" cy="1938992"/>
          </a:xfrm>
          <a:prstGeom prst="rect">
            <a:avLst/>
          </a:prstGeom>
        </p:spPr>
        <p:txBody>
          <a:bodyPr wrap="square">
            <a:spAutoFit/>
          </a:bodyPr>
          <a:lstStyle/>
          <a:p>
            <a:pPr algn="just"/>
            <a:r>
              <a:rPr lang="en-US" sz="2400" b="1" dirty="0">
                <a:solidFill>
                  <a:srgbClr val="00B050"/>
                </a:solidFill>
                <a:latin typeface="inter-bold"/>
              </a:rPr>
              <a:t>Step 1:</a:t>
            </a:r>
            <a:r>
              <a:rPr lang="en-US" sz="2400" dirty="0">
                <a:solidFill>
                  <a:srgbClr val="333333"/>
                </a:solidFill>
                <a:latin typeface="inter-regular"/>
              </a:rPr>
              <a:t> Eliminate start symbol from the RHS. If the start symbol T is at the right-hand side of any production, create a new production </a:t>
            </a:r>
            <a:r>
              <a:rPr lang="en-US" sz="2400" dirty="0" smtClean="0">
                <a:solidFill>
                  <a:srgbClr val="333333"/>
                </a:solidFill>
                <a:latin typeface="inter-regular"/>
              </a:rPr>
              <a:t>as:</a:t>
            </a:r>
          </a:p>
          <a:p>
            <a:pPr algn="just"/>
            <a:r>
              <a:rPr lang="en-US" sz="2400" dirty="0">
                <a:solidFill>
                  <a:srgbClr val="333333"/>
                </a:solidFill>
                <a:latin typeface="inter-regular"/>
              </a:rPr>
              <a:t>	</a:t>
            </a:r>
            <a:r>
              <a:rPr lang="en-US" sz="2400" dirty="0" smtClean="0">
                <a:solidFill>
                  <a:srgbClr val="333333"/>
                </a:solidFill>
                <a:latin typeface="inter-regular"/>
              </a:rPr>
              <a:t>			</a:t>
            </a:r>
            <a:r>
              <a:rPr lang="en-US" sz="2400" dirty="0" smtClean="0">
                <a:solidFill>
                  <a:srgbClr val="FF0000"/>
                </a:solidFill>
                <a:latin typeface="inter-regular"/>
              </a:rPr>
              <a:t>S1</a:t>
            </a:r>
            <a:r>
              <a:rPr lang="en-US" sz="2400" dirty="0">
                <a:solidFill>
                  <a:srgbClr val="FF0000"/>
                </a:solidFill>
                <a:latin typeface="inter-regular"/>
              </a:rPr>
              <a:t> → S </a:t>
            </a:r>
            <a:r>
              <a:rPr lang="en-US" sz="2400" dirty="0">
                <a:solidFill>
                  <a:srgbClr val="000000"/>
                </a:solidFill>
                <a:latin typeface="inter-regular"/>
              </a:rPr>
              <a:t> </a:t>
            </a:r>
          </a:p>
          <a:p>
            <a:pPr algn="just"/>
            <a:r>
              <a:rPr lang="en-US" sz="2400" dirty="0">
                <a:solidFill>
                  <a:srgbClr val="333333"/>
                </a:solidFill>
                <a:latin typeface="inter-regular"/>
              </a:rPr>
              <a:t>Where </a:t>
            </a:r>
            <a:r>
              <a:rPr lang="en-US" sz="2400" dirty="0">
                <a:solidFill>
                  <a:srgbClr val="FF0000"/>
                </a:solidFill>
                <a:latin typeface="inter-regular"/>
              </a:rPr>
              <a:t>S1</a:t>
            </a:r>
            <a:r>
              <a:rPr lang="en-US" sz="2400" dirty="0">
                <a:solidFill>
                  <a:srgbClr val="333333"/>
                </a:solidFill>
                <a:latin typeface="inter-regular"/>
              </a:rPr>
              <a:t> is the new start symbol.</a:t>
            </a:r>
            <a:endParaRPr lang="en-US" sz="2400" b="0" i="0" dirty="0">
              <a:solidFill>
                <a:srgbClr val="333333"/>
              </a:solidFill>
              <a:effectLst/>
              <a:latin typeface="inter-regular"/>
            </a:endParaRPr>
          </a:p>
        </p:txBody>
      </p:sp>
      <p:sp>
        <p:nvSpPr>
          <p:cNvPr id="4" name="Rectangle 3"/>
          <p:cNvSpPr/>
          <p:nvPr/>
        </p:nvSpPr>
        <p:spPr>
          <a:xfrm>
            <a:off x="57700" y="2559680"/>
            <a:ext cx="8978796" cy="830997"/>
          </a:xfrm>
          <a:prstGeom prst="rect">
            <a:avLst/>
          </a:prstGeom>
        </p:spPr>
        <p:txBody>
          <a:bodyPr wrap="square">
            <a:spAutoFit/>
          </a:bodyPr>
          <a:lstStyle/>
          <a:p>
            <a:pPr algn="just"/>
            <a:r>
              <a:rPr lang="en-US" sz="2400" b="1" dirty="0">
                <a:solidFill>
                  <a:srgbClr val="00B050"/>
                </a:solidFill>
                <a:latin typeface="inter-bold"/>
              </a:rPr>
              <a:t>Step 2:</a:t>
            </a:r>
            <a:r>
              <a:rPr lang="en-US" sz="2400" dirty="0">
                <a:solidFill>
                  <a:srgbClr val="333333"/>
                </a:solidFill>
                <a:latin typeface="inter-regular"/>
              </a:rPr>
              <a:t> In the grammar, remove the null, unit and useless productions. </a:t>
            </a:r>
            <a:endParaRPr lang="en-IN" sz="2400" dirty="0"/>
          </a:p>
        </p:txBody>
      </p:sp>
      <p:sp>
        <p:nvSpPr>
          <p:cNvPr id="5" name="Rectangle 4"/>
          <p:cNvSpPr/>
          <p:nvPr/>
        </p:nvSpPr>
        <p:spPr>
          <a:xfrm>
            <a:off x="57700" y="3390677"/>
            <a:ext cx="8978796" cy="1200329"/>
          </a:xfrm>
          <a:prstGeom prst="rect">
            <a:avLst/>
          </a:prstGeom>
        </p:spPr>
        <p:txBody>
          <a:bodyPr wrap="square">
            <a:spAutoFit/>
          </a:bodyPr>
          <a:lstStyle/>
          <a:p>
            <a:pPr algn="just"/>
            <a:r>
              <a:rPr lang="en-US" sz="2400" b="1" dirty="0">
                <a:solidFill>
                  <a:srgbClr val="00B050"/>
                </a:solidFill>
                <a:latin typeface="inter-bold"/>
              </a:rPr>
              <a:t>Step 3:</a:t>
            </a:r>
            <a:r>
              <a:rPr lang="en-US" sz="2400" dirty="0">
                <a:solidFill>
                  <a:srgbClr val="333333"/>
                </a:solidFill>
                <a:latin typeface="inter-regular"/>
              </a:rPr>
              <a:t> Eliminate terminals from the RHS of the production if they exist with other non-terminals or terminals. For example, production S → </a:t>
            </a:r>
            <a:r>
              <a:rPr lang="en-US" sz="2400" dirty="0" err="1">
                <a:solidFill>
                  <a:srgbClr val="333333"/>
                </a:solidFill>
                <a:latin typeface="inter-regular"/>
              </a:rPr>
              <a:t>aA</a:t>
            </a:r>
            <a:r>
              <a:rPr lang="en-US" sz="2400" dirty="0">
                <a:solidFill>
                  <a:srgbClr val="333333"/>
                </a:solidFill>
                <a:latin typeface="inter-regular"/>
              </a:rPr>
              <a:t> can be decomposed as:</a:t>
            </a:r>
            <a:endParaRPr lang="en-IN" sz="2400" dirty="0"/>
          </a:p>
        </p:txBody>
      </p:sp>
      <p:sp>
        <p:nvSpPr>
          <p:cNvPr id="6" name="Rectangle 5"/>
          <p:cNvSpPr/>
          <p:nvPr/>
        </p:nvSpPr>
        <p:spPr>
          <a:xfrm>
            <a:off x="3851920" y="4941168"/>
            <a:ext cx="4572000" cy="830997"/>
          </a:xfrm>
          <a:prstGeom prst="rect">
            <a:avLst/>
          </a:prstGeom>
        </p:spPr>
        <p:txBody>
          <a:bodyPr>
            <a:spAutoFit/>
          </a:bodyPr>
          <a:lstStyle/>
          <a:p>
            <a:pPr algn="just"/>
            <a:r>
              <a:rPr lang="en-IN" sz="2400" dirty="0">
                <a:solidFill>
                  <a:srgbClr val="FF0000"/>
                </a:solidFill>
                <a:latin typeface="inter-regular"/>
              </a:rPr>
              <a:t>S → RA  </a:t>
            </a:r>
          </a:p>
          <a:p>
            <a:pPr algn="just"/>
            <a:r>
              <a:rPr lang="en-IN" sz="2400" dirty="0">
                <a:solidFill>
                  <a:srgbClr val="FF0000"/>
                </a:solidFill>
                <a:latin typeface="inter-regular"/>
              </a:rPr>
              <a:t>R → a  </a:t>
            </a:r>
            <a:endParaRPr lang="en-IN" sz="2400" b="0" i="0" dirty="0">
              <a:solidFill>
                <a:srgbClr val="FF0000"/>
              </a:solidFill>
              <a:effectLst/>
              <a:latin typeface="inter-regular"/>
            </a:endParaRPr>
          </a:p>
        </p:txBody>
      </p:sp>
    </p:spTree>
    <p:extLst>
      <p:ext uri="{BB962C8B-B14F-4D97-AF65-F5344CB8AC3E}">
        <p14:creationId xmlns:p14="http://schemas.microsoft.com/office/powerpoint/2010/main" val="328187443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88640"/>
            <a:ext cx="8856984" cy="830997"/>
          </a:xfrm>
          <a:prstGeom prst="rect">
            <a:avLst/>
          </a:prstGeom>
        </p:spPr>
        <p:txBody>
          <a:bodyPr wrap="square">
            <a:spAutoFit/>
          </a:bodyPr>
          <a:lstStyle/>
          <a:p>
            <a:r>
              <a:rPr lang="en-US" sz="2400" b="1" dirty="0">
                <a:solidFill>
                  <a:srgbClr val="00B050"/>
                </a:solidFill>
                <a:latin typeface="inter-bold"/>
              </a:rPr>
              <a:t>Step 4:</a:t>
            </a:r>
            <a:r>
              <a:rPr lang="en-US" sz="2400" dirty="0">
                <a:solidFill>
                  <a:srgbClr val="333333"/>
                </a:solidFill>
                <a:latin typeface="inter-regular"/>
              </a:rPr>
              <a:t> Eliminate RHS with more than two </a:t>
            </a:r>
            <a:r>
              <a:rPr lang="en-US" sz="2400" dirty="0" smtClean="0">
                <a:solidFill>
                  <a:srgbClr val="333333"/>
                </a:solidFill>
                <a:latin typeface="inter-regular"/>
              </a:rPr>
              <a:t>non-terminals.</a:t>
            </a:r>
          </a:p>
          <a:p>
            <a:r>
              <a:rPr lang="en-US" sz="2400" dirty="0" smtClean="0">
                <a:solidFill>
                  <a:srgbClr val="333333"/>
                </a:solidFill>
                <a:latin typeface="inter-regular"/>
              </a:rPr>
              <a:t>For </a:t>
            </a:r>
            <a:r>
              <a:rPr lang="en-US" sz="2400" dirty="0">
                <a:solidFill>
                  <a:srgbClr val="333333"/>
                </a:solidFill>
                <a:latin typeface="inter-regular"/>
              </a:rPr>
              <a:t>example, S → ASB can be decomposed as:</a:t>
            </a:r>
            <a:endParaRPr lang="en-IN" sz="2400" dirty="0"/>
          </a:p>
        </p:txBody>
      </p:sp>
      <p:sp>
        <p:nvSpPr>
          <p:cNvPr id="3" name="Rectangle 2"/>
          <p:cNvSpPr/>
          <p:nvPr/>
        </p:nvSpPr>
        <p:spPr>
          <a:xfrm>
            <a:off x="3275856" y="1124744"/>
            <a:ext cx="4572000" cy="830997"/>
          </a:xfrm>
          <a:prstGeom prst="rect">
            <a:avLst/>
          </a:prstGeom>
        </p:spPr>
        <p:txBody>
          <a:bodyPr>
            <a:spAutoFit/>
          </a:bodyPr>
          <a:lstStyle/>
          <a:p>
            <a:pPr algn="just"/>
            <a:r>
              <a:rPr lang="en-IN" sz="2400" dirty="0">
                <a:solidFill>
                  <a:srgbClr val="FF0000"/>
                </a:solidFill>
                <a:latin typeface="inter-regular"/>
              </a:rPr>
              <a:t>S → RS  </a:t>
            </a:r>
          </a:p>
          <a:p>
            <a:pPr algn="just"/>
            <a:r>
              <a:rPr lang="en-IN" sz="2400" dirty="0">
                <a:solidFill>
                  <a:srgbClr val="FF0000"/>
                </a:solidFill>
                <a:latin typeface="inter-regular"/>
              </a:rPr>
              <a:t>R → AS </a:t>
            </a:r>
            <a:endParaRPr lang="en-IN" sz="2400" b="0" i="0" dirty="0">
              <a:solidFill>
                <a:srgbClr val="FF0000"/>
              </a:solidFill>
              <a:effectLst/>
              <a:latin typeface="inter-regular"/>
            </a:endParaRPr>
          </a:p>
        </p:txBody>
      </p:sp>
      <p:sp>
        <p:nvSpPr>
          <p:cNvPr id="4" name="Rectangle 3"/>
          <p:cNvSpPr/>
          <p:nvPr/>
        </p:nvSpPr>
        <p:spPr>
          <a:xfrm>
            <a:off x="124844" y="2060848"/>
            <a:ext cx="1782860" cy="523220"/>
          </a:xfrm>
          <a:prstGeom prst="rect">
            <a:avLst/>
          </a:prstGeom>
        </p:spPr>
        <p:txBody>
          <a:bodyPr wrap="none">
            <a:spAutoFit/>
          </a:bodyPr>
          <a:lstStyle/>
          <a:p>
            <a:pPr algn="just"/>
            <a:r>
              <a:rPr lang="en-IN" sz="2800" b="1" dirty="0">
                <a:solidFill>
                  <a:srgbClr val="00B050"/>
                </a:solidFill>
                <a:latin typeface="erdana"/>
              </a:rPr>
              <a:t>Example:</a:t>
            </a:r>
            <a:endParaRPr lang="en-IN" sz="2800" b="1" i="0" dirty="0">
              <a:solidFill>
                <a:srgbClr val="00B050"/>
              </a:solidFill>
              <a:effectLst/>
              <a:latin typeface="erdana"/>
            </a:endParaRPr>
          </a:p>
        </p:txBody>
      </p:sp>
      <p:sp>
        <p:nvSpPr>
          <p:cNvPr id="5" name="Rectangle 4"/>
          <p:cNvSpPr/>
          <p:nvPr/>
        </p:nvSpPr>
        <p:spPr>
          <a:xfrm>
            <a:off x="1835696" y="2138080"/>
            <a:ext cx="7157728" cy="1938992"/>
          </a:xfrm>
          <a:prstGeom prst="rect">
            <a:avLst/>
          </a:prstGeom>
        </p:spPr>
        <p:txBody>
          <a:bodyPr wrap="square">
            <a:spAutoFit/>
          </a:bodyPr>
          <a:lstStyle/>
          <a:p>
            <a:pPr algn="just"/>
            <a:r>
              <a:rPr lang="en-IN" sz="2400" dirty="0">
                <a:solidFill>
                  <a:srgbClr val="333333"/>
                </a:solidFill>
                <a:latin typeface="inter-regular"/>
              </a:rPr>
              <a:t>Convert the given CFG to CNF. Consider the given grammar G1:</a:t>
            </a:r>
          </a:p>
          <a:p>
            <a:pPr lvl="3" algn="just"/>
            <a:r>
              <a:rPr lang="en-IN" sz="2400" dirty="0">
                <a:solidFill>
                  <a:srgbClr val="C00000"/>
                </a:solidFill>
                <a:latin typeface="inter-regular"/>
              </a:rPr>
              <a:t>S → a | </a:t>
            </a:r>
            <a:r>
              <a:rPr lang="en-IN" sz="2400" dirty="0" err="1">
                <a:solidFill>
                  <a:srgbClr val="C00000"/>
                </a:solidFill>
                <a:latin typeface="inter-regular"/>
              </a:rPr>
              <a:t>aA</a:t>
            </a:r>
            <a:r>
              <a:rPr lang="en-IN" sz="2400" dirty="0">
                <a:solidFill>
                  <a:srgbClr val="C00000"/>
                </a:solidFill>
                <a:latin typeface="inter-regular"/>
              </a:rPr>
              <a:t> | B  </a:t>
            </a:r>
          </a:p>
          <a:p>
            <a:pPr lvl="3" algn="just"/>
            <a:r>
              <a:rPr lang="en-IN" sz="2400" dirty="0">
                <a:solidFill>
                  <a:srgbClr val="C00000"/>
                </a:solidFill>
                <a:latin typeface="inter-regular"/>
              </a:rPr>
              <a:t>A → </a:t>
            </a:r>
            <a:r>
              <a:rPr lang="en-IN" sz="2400" dirty="0" err="1">
                <a:solidFill>
                  <a:srgbClr val="C00000"/>
                </a:solidFill>
                <a:latin typeface="inter-regular"/>
              </a:rPr>
              <a:t>aBB</a:t>
            </a:r>
            <a:r>
              <a:rPr lang="en-IN" sz="2400" dirty="0">
                <a:solidFill>
                  <a:srgbClr val="C00000"/>
                </a:solidFill>
                <a:latin typeface="inter-regular"/>
              </a:rPr>
              <a:t> | </a:t>
            </a:r>
            <a:r>
              <a:rPr lang="el-GR" sz="2400" dirty="0">
                <a:solidFill>
                  <a:srgbClr val="C00000"/>
                </a:solidFill>
                <a:latin typeface="inter-regular"/>
              </a:rPr>
              <a:t>ε  </a:t>
            </a:r>
          </a:p>
          <a:p>
            <a:pPr lvl="3" algn="just"/>
            <a:r>
              <a:rPr lang="en-IN" sz="2400" dirty="0">
                <a:solidFill>
                  <a:srgbClr val="C00000"/>
                </a:solidFill>
                <a:latin typeface="inter-regular"/>
              </a:rPr>
              <a:t>B → Aa | b</a:t>
            </a:r>
            <a:r>
              <a:rPr lang="en-IN" sz="2400" dirty="0">
                <a:solidFill>
                  <a:srgbClr val="000000"/>
                </a:solidFill>
                <a:latin typeface="inter-regular"/>
              </a:rPr>
              <a:t>  </a:t>
            </a:r>
            <a:endParaRPr lang="en-IN" sz="2400" b="0" i="0" dirty="0">
              <a:solidFill>
                <a:srgbClr val="000000"/>
              </a:solidFill>
              <a:effectLst/>
              <a:latin typeface="inter-regular"/>
            </a:endParaRPr>
          </a:p>
        </p:txBody>
      </p:sp>
      <p:sp>
        <p:nvSpPr>
          <p:cNvPr id="6" name="Rectangle 5"/>
          <p:cNvSpPr/>
          <p:nvPr/>
        </p:nvSpPr>
        <p:spPr>
          <a:xfrm>
            <a:off x="179512" y="3861048"/>
            <a:ext cx="1515158" cy="461665"/>
          </a:xfrm>
          <a:prstGeom prst="rect">
            <a:avLst/>
          </a:prstGeom>
        </p:spPr>
        <p:txBody>
          <a:bodyPr wrap="none">
            <a:spAutoFit/>
          </a:bodyPr>
          <a:lstStyle/>
          <a:p>
            <a:r>
              <a:rPr lang="en-IN" sz="2400" b="1" dirty="0">
                <a:solidFill>
                  <a:srgbClr val="00B050"/>
                </a:solidFill>
                <a:latin typeface="inter-bold"/>
              </a:rPr>
              <a:t>Solution:</a:t>
            </a:r>
            <a:endParaRPr lang="en-IN" sz="2400" dirty="0">
              <a:solidFill>
                <a:srgbClr val="00B050"/>
              </a:solidFill>
            </a:endParaRPr>
          </a:p>
        </p:txBody>
      </p:sp>
      <p:sp>
        <p:nvSpPr>
          <p:cNvPr id="7" name="Rectangle 6"/>
          <p:cNvSpPr/>
          <p:nvPr/>
        </p:nvSpPr>
        <p:spPr>
          <a:xfrm>
            <a:off x="179512" y="4293096"/>
            <a:ext cx="8712968" cy="830997"/>
          </a:xfrm>
          <a:prstGeom prst="rect">
            <a:avLst/>
          </a:prstGeom>
        </p:spPr>
        <p:txBody>
          <a:bodyPr wrap="square">
            <a:spAutoFit/>
          </a:bodyPr>
          <a:lstStyle/>
          <a:p>
            <a:pPr algn="just"/>
            <a:r>
              <a:rPr lang="en-US" sz="2400" b="1" dirty="0">
                <a:solidFill>
                  <a:srgbClr val="333333"/>
                </a:solidFill>
                <a:latin typeface="inter-bold"/>
              </a:rPr>
              <a:t>Step 1:</a:t>
            </a:r>
            <a:r>
              <a:rPr lang="en-US" sz="2400" dirty="0">
                <a:solidFill>
                  <a:srgbClr val="333333"/>
                </a:solidFill>
                <a:latin typeface="inter-regular"/>
              </a:rPr>
              <a:t> We will create a new production S1 → S, as the start symbol S appears on the RHS. The grammar will be:</a:t>
            </a:r>
            <a:endParaRPr lang="en-IN" sz="2400" dirty="0"/>
          </a:p>
        </p:txBody>
      </p:sp>
      <p:sp>
        <p:nvSpPr>
          <p:cNvPr id="8" name="Rectangle 7"/>
          <p:cNvSpPr/>
          <p:nvPr/>
        </p:nvSpPr>
        <p:spPr>
          <a:xfrm>
            <a:off x="3128560" y="5156703"/>
            <a:ext cx="4572000" cy="1569660"/>
          </a:xfrm>
          <a:prstGeom prst="rect">
            <a:avLst/>
          </a:prstGeom>
        </p:spPr>
        <p:txBody>
          <a:bodyPr>
            <a:spAutoFit/>
          </a:bodyPr>
          <a:lstStyle/>
          <a:p>
            <a:pPr algn="just"/>
            <a:r>
              <a:rPr lang="en-IN" sz="2400" dirty="0" smtClean="0">
                <a:solidFill>
                  <a:srgbClr val="C00000"/>
                </a:solidFill>
                <a:latin typeface="inter-regular"/>
              </a:rPr>
              <a:t>S1</a:t>
            </a:r>
            <a:r>
              <a:rPr lang="en-IN" sz="2400" dirty="0">
                <a:solidFill>
                  <a:srgbClr val="C00000"/>
                </a:solidFill>
                <a:latin typeface="inter-regular"/>
              </a:rPr>
              <a:t> → S  </a:t>
            </a:r>
          </a:p>
          <a:p>
            <a:pPr algn="just"/>
            <a:r>
              <a:rPr lang="en-IN" sz="2400" dirty="0">
                <a:solidFill>
                  <a:srgbClr val="C00000"/>
                </a:solidFill>
                <a:latin typeface="inter-regular"/>
              </a:rPr>
              <a:t>S → a | </a:t>
            </a:r>
            <a:r>
              <a:rPr lang="en-IN" sz="2400" dirty="0" err="1">
                <a:solidFill>
                  <a:srgbClr val="C00000"/>
                </a:solidFill>
                <a:latin typeface="inter-regular"/>
              </a:rPr>
              <a:t>aA</a:t>
            </a:r>
            <a:r>
              <a:rPr lang="en-IN" sz="2400" dirty="0">
                <a:solidFill>
                  <a:srgbClr val="C00000"/>
                </a:solidFill>
                <a:latin typeface="inter-regular"/>
              </a:rPr>
              <a:t> | B  </a:t>
            </a:r>
          </a:p>
          <a:p>
            <a:pPr algn="just"/>
            <a:r>
              <a:rPr lang="en-IN" sz="2400" dirty="0">
                <a:solidFill>
                  <a:srgbClr val="C00000"/>
                </a:solidFill>
                <a:latin typeface="inter-regular"/>
              </a:rPr>
              <a:t>A → </a:t>
            </a:r>
            <a:r>
              <a:rPr lang="en-IN" sz="2400" dirty="0" err="1">
                <a:solidFill>
                  <a:srgbClr val="C00000"/>
                </a:solidFill>
                <a:latin typeface="inter-regular"/>
              </a:rPr>
              <a:t>aBB</a:t>
            </a:r>
            <a:r>
              <a:rPr lang="en-IN" sz="2400" dirty="0">
                <a:solidFill>
                  <a:srgbClr val="C00000"/>
                </a:solidFill>
                <a:latin typeface="inter-regular"/>
              </a:rPr>
              <a:t> | </a:t>
            </a:r>
            <a:r>
              <a:rPr lang="el-GR" sz="2400" dirty="0">
                <a:solidFill>
                  <a:srgbClr val="C00000"/>
                </a:solidFill>
                <a:latin typeface="inter-regular"/>
              </a:rPr>
              <a:t>ε  </a:t>
            </a:r>
          </a:p>
          <a:p>
            <a:pPr algn="just"/>
            <a:r>
              <a:rPr lang="en-IN" sz="2400" dirty="0">
                <a:solidFill>
                  <a:srgbClr val="C00000"/>
                </a:solidFill>
                <a:latin typeface="inter-regular"/>
              </a:rPr>
              <a:t>B → Aa | b </a:t>
            </a:r>
            <a:r>
              <a:rPr lang="en-IN" sz="2400" dirty="0">
                <a:solidFill>
                  <a:srgbClr val="000000"/>
                </a:solidFill>
                <a:latin typeface="inter-regular"/>
              </a:rPr>
              <a:t> </a:t>
            </a:r>
            <a:endParaRPr lang="en-IN" sz="2400" b="0" i="0" dirty="0">
              <a:solidFill>
                <a:srgbClr val="000000"/>
              </a:solidFill>
              <a:effectLst/>
              <a:latin typeface="inter-regular"/>
            </a:endParaRPr>
          </a:p>
        </p:txBody>
      </p:sp>
    </p:spTree>
    <p:extLst>
      <p:ext uri="{BB962C8B-B14F-4D97-AF65-F5344CB8AC3E}">
        <p14:creationId xmlns:p14="http://schemas.microsoft.com/office/powerpoint/2010/main" val="328187443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16632"/>
            <a:ext cx="9036496" cy="830997"/>
          </a:xfrm>
          <a:prstGeom prst="rect">
            <a:avLst/>
          </a:prstGeom>
        </p:spPr>
        <p:txBody>
          <a:bodyPr wrap="square">
            <a:spAutoFit/>
          </a:bodyPr>
          <a:lstStyle/>
          <a:p>
            <a:pPr algn="just"/>
            <a:r>
              <a:rPr lang="en-US" sz="2400" b="1" dirty="0">
                <a:solidFill>
                  <a:srgbClr val="333333"/>
                </a:solidFill>
                <a:latin typeface="inter-bold"/>
              </a:rPr>
              <a:t>Step 2:</a:t>
            </a:r>
            <a:r>
              <a:rPr lang="en-US" sz="2400" dirty="0">
                <a:solidFill>
                  <a:srgbClr val="333333"/>
                </a:solidFill>
                <a:latin typeface="inter-regular"/>
              </a:rPr>
              <a:t> As grammar G1 contains A → ε null production, its removal from the grammar yields:</a:t>
            </a:r>
            <a:endParaRPr lang="en-IN" sz="2400" dirty="0"/>
          </a:p>
        </p:txBody>
      </p:sp>
      <p:sp>
        <p:nvSpPr>
          <p:cNvPr id="3" name="Rectangle 2"/>
          <p:cNvSpPr/>
          <p:nvPr/>
        </p:nvSpPr>
        <p:spPr>
          <a:xfrm>
            <a:off x="3275856" y="908720"/>
            <a:ext cx="4572000" cy="1569660"/>
          </a:xfrm>
          <a:prstGeom prst="rect">
            <a:avLst/>
          </a:prstGeom>
        </p:spPr>
        <p:txBody>
          <a:bodyPr>
            <a:spAutoFit/>
          </a:bodyPr>
          <a:lstStyle/>
          <a:p>
            <a:pPr algn="just"/>
            <a:r>
              <a:rPr lang="en-IN" sz="2400" dirty="0">
                <a:solidFill>
                  <a:srgbClr val="C00000"/>
                </a:solidFill>
                <a:latin typeface="inter-regular"/>
              </a:rPr>
              <a:t>S1 → S  </a:t>
            </a:r>
          </a:p>
          <a:p>
            <a:pPr algn="just"/>
            <a:r>
              <a:rPr lang="en-IN" sz="2400" dirty="0">
                <a:solidFill>
                  <a:srgbClr val="C00000"/>
                </a:solidFill>
                <a:latin typeface="inter-regular"/>
              </a:rPr>
              <a:t>S → a | </a:t>
            </a:r>
            <a:r>
              <a:rPr lang="en-IN" sz="2400" dirty="0" err="1">
                <a:solidFill>
                  <a:srgbClr val="C00000"/>
                </a:solidFill>
                <a:latin typeface="inter-regular"/>
              </a:rPr>
              <a:t>aA</a:t>
            </a:r>
            <a:r>
              <a:rPr lang="en-IN" sz="2400" dirty="0">
                <a:solidFill>
                  <a:srgbClr val="C00000"/>
                </a:solidFill>
                <a:latin typeface="inter-regular"/>
              </a:rPr>
              <a:t> | B  </a:t>
            </a:r>
          </a:p>
          <a:p>
            <a:pPr algn="just"/>
            <a:r>
              <a:rPr lang="en-IN" sz="2400" dirty="0">
                <a:solidFill>
                  <a:srgbClr val="C00000"/>
                </a:solidFill>
                <a:latin typeface="inter-regular"/>
              </a:rPr>
              <a:t>A → </a:t>
            </a:r>
            <a:r>
              <a:rPr lang="en-IN" sz="2400" dirty="0" err="1">
                <a:solidFill>
                  <a:srgbClr val="C00000"/>
                </a:solidFill>
                <a:latin typeface="inter-regular"/>
              </a:rPr>
              <a:t>aBB</a:t>
            </a:r>
            <a:r>
              <a:rPr lang="en-IN" sz="2400" dirty="0">
                <a:solidFill>
                  <a:srgbClr val="C00000"/>
                </a:solidFill>
                <a:latin typeface="inter-regular"/>
              </a:rPr>
              <a:t>  </a:t>
            </a:r>
          </a:p>
          <a:p>
            <a:pPr algn="just"/>
            <a:r>
              <a:rPr lang="en-IN" sz="2400" dirty="0">
                <a:solidFill>
                  <a:srgbClr val="C00000"/>
                </a:solidFill>
                <a:latin typeface="inter-regular"/>
              </a:rPr>
              <a:t>B → Aa | b | a  </a:t>
            </a:r>
            <a:endParaRPr lang="en-IN" sz="2400" b="0" i="0" dirty="0">
              <a:solidFill>
                <a:srgbClr val="C00000"/>
              </a:solidFill>
              <a:effectLst/>
              <a:latin typeface="inter-regular"/>
            </a:endParaRPr>
          </a:p>
        </p:txBody>
      </p:sp>
      <p:sp>
        <p:nvSpPr>
          <p:cNvPr id="4" name="Rectangle 3"/>
          <p:cNvSpPr/>
          <p:nvPr/>
        </p:nvSpPr>
        <p:spPr>
          <a:xfrm>
            <a:off x="179512" y="2596842"/>
            <a:ext cx="8856984" cy="400110"/>
          </a:xfrm>
          <a:prstGeom prst="rect">
            <a:avLst/>
          </a:prstGeom>
        </p:spPr>
        <p:txBody>
          <a:bodyPr wrap="square">
            <a:spAutoFit/>
          </a:bodyPr>
          <a:lstStyle/>
          <a:p>
            <a:r>
              <a:rPr lang="en-US" sz="2000" dirty="0">
                <a:latin typeface="inter-regular"/>
              </a:rPr>
              <a:t>Now, as grammar G1 contains Unit production S → B, its removal yield:</a:t>
            </a:r>
            <a:endParaRPr lang="en-IN" sz="2000" dirty="0"/>
          </a:p>
        </p:txBody>
      </p:sp>
      <p:sp>
        <p:nvSpPr>
          <p:cNvPr id="5" name="Rectangle 4"/>
          <p:cNvSpPr/>
          <p:nvPr/>
        </p:nvSpPr>
        <p:spPr>
          <a:xfrm>
            <a:off x="3384376" y="2996952"/>
            <a:ext cx="4572000" cy="1569660"/>
          </a:xfrm>
          <a:prstGeom prst="rect">
            <a:avLst/>
          </a:prstGeom>
        </p:spPr>
        <p:txBody>
          <a:bodyPr>
            <a:spAutoFit/>
          </a:bodyPr>
          <a:lstStyle/>
          <a:p>
            <a:pPr algn="just"/>
            <a:r>
              <a:rPr lang="en-IN" sz="2400" dirty="0">
                <a:solidFill>
                  <a:srgbClr val="C00000"/>
                </a:solidFill>
                <a:latin typeface="inter-regular"/>
              </a:rPr>
              <a:t>S1 → S  </a:t>
            </a:r>
          </a:p>
          <a:p>
            <a:pPr algn="just"/>
            <a:r>
              <a:rPr lang="en-IN" sz="2400" dirty="0">
                <a:solidFill>
                  <a:srgbClr val="C00000"/>
                </a:solidFill>
                <a:latin typeface="inter-regular"/>
              </a:rPr>
              <a:t>S → a | </a:t>
            </a:r>
            <a:r>
              <a:rPr lang="en-IN" sz="2400" dirty="0" err="1">
                <a:solidFill>
                  <a:srgbClr val="C00000"/>
                </a:solidFill>
                <a:latin typeface="inter-regular"/>
              </a:rPr>
              <a:t>aA</a:t>
            </a:r>
            <a:r>
              <a:rPr lang="en-IN" sz="2400" dirty="0">
                <a:solidFill>
                  <a:srgbClr val="C00000"/>
                </a:solidFill>
                <a:latin typeface="inter-regular"/>
              </a:rPr>
              <a:t> | Aa | b  </a:t>
            </a:r>
          </a:p>
          <a:p>
            <a:pPr algn="just"/>
            <a:r>
              <a:rPr lang="en-IN" sz="2400" dirty="0">
                <a:solidFill>
                  <a:srgbClr val="C00000"/>
                </a:solidFill>
                <a:latin typeface="inter-regular"/>
              </a:rPr>
              <a:t>A → </a:t>
            </a:r>
            <a:r>
              <a:rPr lang="en-IN" sz="2400" dirty="0" err="1">
                <a:solidFill>
                  <a:srgbClr val="C00000"/>
                </a:solidFill>
                <a:latin typeface="inter-regular"/>
              </a:rPr>
              <a:t>aBB</a:t>
            </a:r>
            <a:r>
              <a:rPr lang="en-IN" sz="2400" dirty="0">
                <a:solidFill>
                  <a:srgbClr val="C00000"/>
                </a:solidFill>
                <a:latin typeface="inter-regular"/>
              </a:rPr>
              <a:t>  </a:t>
            </a:r>
          </a:p>
          <a:p>
            <a:pPr algn="just"/>
            <a:r>
              <a:rPr lang="en-IN" sz="2400" dirty="0">
                <a:solidFill>
                  <a:srgbClr val="C00000"/>
                </a:solidFill>
                <a:latin typeface="inter-regular"/>
              </a:rPr>
              <a:t>B → Aa | b | a </a:t>
            </a:r>
            <a:endParaRPr lang="en-IN" sz="2400" b="0" i="0" dirty="0">
              <a:solidFill>
                <a:srgbClr val="C00000"/>
              </a:solidFill>
              <a:effectLst/>
              <a:latin typeface="inter-regular"/>
            </a:endParaRPr>
          </a:p>
        </p:txBody>
      </p:sp>
      <p:sp>
        <p:nvSpPr>
          <p:cNvPr id="6" name="Rectangle 5"/>
          <p:cNvSpPr/>
          <p:nvPr/>
        </p:nvSpPr>
        <p:spPr>
          <a:xfrm>
            <a:off x="251520" y="4566612"/>
            <a:ext cx="8496944" cy="707886"/>
          </a:xfrm>
          <a:prstGeom prst="rect">
            <a:avLst/>
          </a:prstGeom>
        </p:spPr>
        <p:txBody>
          <a:bodyPr wrap="square">
            <a:spAutoFit/>
          </a:bodyPr>
          <a:lstStyle/>
          <a:p>
            <a:r>
              <a:rPr lang="en-US" sz="2000" dirty="0">
                <a:latin typeface="inter-regular"/>
              </a:rPr>
              <a:t>Also remove the unit production S1 → S, its removal from the grammar yields:</a:t>
            </a:r>
            <a:endParaRPr lang="en-IN" sz="2000" dirty="0"/>
          </a:p>
        </p:txBody>
      </p:sp>
      <p:sp>
        <p:nvSpPr>
          <p:cNvPr id="7" name="Rectangle 6"/>
          <p:cNvSpPr/>
          <p:nvPr/>
        </p:nvSpPr>
        <p:spPr>
          <a:xfrm>
            <a:off x="3384376" y="5027692"/>
            <a:ext cx="4572000" cy="1569660"/>
          </a:xfrm>
          <a:prstGeom prst="rect">
            <a:avLst/>
          </a:prstGeom>
        </p:spPr>
        <p:txBody>
          <a:bodyPr>
            <a:spAutoFit/>
          </a:bodyPr>
          <a:lstStyle/>
          <a:p>
            <a:pPr algn="just"/>
            <a:r>
              <a:rPr lang="en-IN" sz="2400" dirty="0">
                <a:solidFill>
                  <a:srgbClr val="C00000"/>
                </a:solidFill>
                <a:latin typeface="inter-regular"/>
              </a:rPr>
              <a:t>S0 → a | </a:t>
            </a:r>
            <a:r>
              <a:rPr lang="en-IN" sz="2400" dirty="0" err="1">
                <a:solidFill>
                  <a:srgbClr val="C00000"/>
                </a:solidFill>
                <a:latin typeface="inter-regular"/>
              </a:rPr>
              <a:t>aA</a:t>
            </a:r>
            <a:r>
              <a:rPr lang="en-IN" sz="2400" dirty="0">
                <a:solidFill>
                  <a:srgbClr val="C00000"/>
                </a:solidFill>
                <a:latin typeface="inter-regular"/>
              </a:rPr>
              <a:t> | Aa | b  </a:t>
            </a:r>
          </a:p>
          <a:p>
            <a:pPr algn="just"/>
            <a:r>
              <a:rPr lang="en-IN" sz="2400" dirty="0">
                <a:solidFill>
                  <a:srgbClr val="C00000"/>
                </a:solidFill>
                <a:latin typeface="inter-regular"/>
              </a:rPr>
              <a:t>S → a | </a:t>
            </a:r>
            <a:r>
              <a:rPr lang="en-IN" sz="2400" dirty="0" err="1">
                <a:solidFill>
                  <a:srgbClr val="C00000"/>
                </a:solidFill>
                <a:latin typeface="inter-regular"/>
              </a:rPr>
              <a:t>aA</a:t>
            </a:r>
            <a:r>
              <a:rPr lang="en-IN" sz="2400" dirty="0">
                <a:solidFill>
                  <a:srgbClr val="C00000"/>
                </a:solidFill>
                <a:latin typeface="inter-regular"/>
              </a:rPr>
              <a:t> | Aa | b  </a:t>
            </a:r>
          </a:p>
          <a:p>
            <a:pPr algn="just"/>
            <a:r>
              <a:rPr lang="en-IN" sz="2400" dirty="0">
                <a:solidFill>
                  <a:srgbClr val="C00000"/>
                </a:solidFill>
                <a:latin typeface="inter-regular"/>
              </a:rPr>
              <a:t>A → </a:t>
            </a:r>
            <a:r>
              <a:rPr lang="en-IN" sz="2400" dirty="0" err="1">
                <a:solidFill>
                  <a:srgbClr val="C00000"/>
                </a:solidFill>
                <a:latin typeface="inter-regular"/>
              </a:rPr>
              <a:t>aBB</a:t>
            </a:r>
            <a:r>
              <a:rPr lang="en-IN" sz="2400" dirty="0">
                <a:solidFill>
                  <a:srgbClr val="C00000"/>
                </a:solidFill>
                <a:latin typeface="inter-regular"/>
              </a:rPr>
              <a:t>  </a:t>
            </a:r>
          </a:p>
          <a:p>
            <a:pPr algn="just"/>
            <a:r>
              <a:rPr lang="en-IN" sz="2400" dirty="0">
                <a:solidFill>
                  <a:srgbClr val="C00000"/>
                </a:solidFill>
                <a:latin typeface="inter-regular"/>
              </a:rPr>
              <a:t>B → Aa | b | a  </a:t>
            </a:r>
            <a:endParaRPr lang="en-IN" sz="2400" b="0" i="0" dirty="0">
              <a:solidFill>
                <a:srgbClr val="C00000"/>
              </a:solidFill>
              <a:effectLst/>
              <a:latin typeface="inter-regular"/>
            </a:endParaRPr>
          </a:p>
        </p:txBody>
      </p:sp>
    </p:spTree>
    <p:extLst>
      <p:ext uri="{BB962C8B-B14F-4D97-AF65-F5344CB8AC3E}">
        <p14:creationId xmlns:p14="http://schemas.microsoft.com/office/powerpoint/2010/main" val="3281874430"/>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88640"/>
            <a:ext cx="9001000" cy="1938992"/>
          </a:xfrm>
          <a:prstGeom prst="rect">
            <a:avLst/>
          </a:prstGeom>
        </p:spPr>
        <p:txBody>
          <a:bodyPr wrap="square">
            <a:spAutoFit/>
          </a:bodyPr>
          <a:lstStyle/>
          <a:p>
            <a:pPr algn="just"/>
            <a:r>
              <a:rPr lang="en-US" sz="2400" b="1" dirty="0">
                <a:latin typeface="inter-bold"/>
              </a:rPr>
              <a:t>Step 3:</a:t>
            </a:r>
            <a:r>
              <a:rPr lang="en-US" sz="2400" dirty="0"/>
              <a:t> In the production rule S0 → </a:t>
            </a:r>
            <a:r>
              <a:rPr lang="en-US" sz="2400" dirty="0" err="1"/>
              <a:t>aA</a:t>
            </a:r>
            <a:r>
              <a:rPr lang="en-US" sz="2400" dirty="0"/>
              <a:t> | Aa, S → </a:t>
            </a:r>
            <a:r>
              <a:rPr lang="en-US" sz="2400" dirty="0" err="1"/>
              <a:t>aA</a:t>
            </a:r>
            <a:r>
              <a:rPr lang="en-US" sz="2400" dirty="0"/>
              <a:t> | Aa, A → </a:t>
            </a:r>
            <a:r>
              <a:rPr lang="en-US" sz="2400" dirty="0" err="1"/>
              <a:t>aBB</a:t>
            </a:r>
            <a:r>
              <a:rPr lang="en-US" sz="2400" dirty="0"/>
              <a:t> and B → Aa, terminal a exists on RHS with non-terminals. So we will replace terminal a with X:</a:t>
            </a:r>
          </a:p>
          <a:p>
            <a:pPr algn="just"/>
            <a:r>
              <a:rPr lang="en-US" sz="2400" dirty="0">
                <a:solidFill>
                  <a:srgbClr val="333333"/>
                </a:solidFill>
                <a:latin typeface="inter-regular"/>
              </a:rPr>
              <a:t/>
            </a:r>
            <a:br>
              <a:rPr lang="en-US" sz="2400" dirty="0">
                <a:solidFill>
                  <a:srgbClr val="333333"/>
                </a:solidFill>
                <a:latin typeface="inter-regular"/>
              </a:rPr>
            </a:br>
            <a:endParaRPr lang="en-IN" sz="2400" dirty="0"/>
          </a:p>
        </p:txBody>
      </p:sp>
      <p:sp>
        <p:nvSpPr>
          <p:cNvPr id="3" name="Rectangle 2"/>
          <p:cNvSpPr/>
          <p:nvPr/>
        </p:nvSpPr>
        <p:spPr>
          <a:xfrm>
            <a:off x="2915816" y="1484784"/>
            <a:ext cx="4572000" cy="1631216"/>
          </a:xfrm>
          <a:prstGeom prst="rect">
            <a:avLst/>
          </a:prstGeom>
        </p:spPr>
        <p:txBody>
          <a:bodyPr>
            <a:spAutoFit/>
          </a:bodyPr>
          <a:lstStyle/>
          <a:p>
            <a:pPr algn="just"/>
            <a:r>
              <a:rPr lang="en-IN" sz="2000" dirty="0">
                <a:solidFill>
                  <a:srgbClr val="C00000"/>
                </a:solidFill>
                <a:latin typeface="inter-regular"/>
              </a:rPr>
              <a:t>S0 → a | XA | AX | b  </a:t>
            </a:r>
          </a:p>
          <a:p>
            <a:pPr algn="just"/>
            <a:r>
              <a:rPr lang="en-IN" sz="2000" dirty="0">
                <a:solidFill>
                  <a:srgbClr val="C00000"/>
                </a:solidFill>
                <a:latin typeface="inter-regular"/>
              </a:rPr>
              <a:t>S → a | XA | AX | b  </a:t>
            </a:r>
          </a:p>
          <a:p>
            <a:pPr algn="just"/>
            <a:r>
              <a:rPr lang="en-IN" sz="2000" dirty="0">
                <a:solidFill>
                  <a:srgbClr val="C00000"/>
                </a:solidFill>
                <a:latin typeface="inter-regular"/>
              </a:rPr>
              <a:t>A → XBB  </a:t>
            </a:r>
          </a:p>
          <a:p>
            <a:pPr algn="just"/>
            <a:r>
              <a:rPr lang="en-IN" sz="2000" dirty="0">
                <a:solidFill>
                  <a:srgbClr val="C00000"/>
                </a:solidFill>
                <a:latin typeface="inter-regular"/>
              </a:rPr>
              <a:t>B → AX | b | a  </a:t>
            </a:r>
          </a:p>
          <a:p>
            <a:pPr algn="just"/>
            <a:r>
              <a:rPr lang="en-IN" sz="2000" dirty="0">
                <a:solidFill>
                  <a:srgbClr val="C00000"/>
                </a:solidFill>
                <a:latin typeface="inter-regular"/>
              </a:rPr>
              <a:t>X → a  </a:t>
            </a:r>
            <a:endParaRPr lang="en-IN" sz="2000" b="0" i="0" dirty="0">
              <a:solidFill>
                <a:srgbClr val="C00000"/>
              </a:solidFill>
              <a:effectLst/>
              <a:latin typeface="inter-regular"/>
            </a:endParaRPr>
          </a:p>
        </p:txBody>
      </p:sp>
      <p:sp>
        <p:nvSpPr>
          <p:cNvPr id="4" name="Rectangle 3"/>
          <p:cNvSpPr/>
          <p:nvPr/>
        </p:nvSpPr>
        <p:spPr>
          <a:xfrm>
            <a:off x="179512" y="3116000"/>
            <a:ext cx="8856984" cy="830997"/>
          </a:xfrm>
          <a:prstGeom prst="rect">
            <a:avLst/>
          </a:prstGeom>
        </p:spPr>
        <p:txBody>
          <a:bodyPr wrap="square">
            <a:spAutoFit/>
          </a:bodyPr>
          <a:lstStyle/>
          <a:p>
            <a:pPr algn="just"/>
            <a:r>
              <a:rPr lang="en-US" sz="2400" b="1" dirty="0">
                <a:latin typeface="inter-bold"/>
              </a:rPr>
              <a:t>Step 4:</a:t>
            </a:r>
            <a:r>
              <a:rPr lang="en-US" sz="2400" dirty="0">
                <a:latin typeface="inter-regular"/>
              </a:rPr>
              <a:t> In the production rule A → XBB, RHS has more than two symbols, removing it from grammar yield:</a:t>
            </a:r>
            <a:endParaRPr lang="en-IN" sz="2400" dirty="0"/>
          </a:p>
        </p:txBody>
      </p:sp>
      <p:sp>
        <p:nvSpPr>
          <p:cNvPr id="5" name="Rectangle 4"/>
          <p:cNvSpPr/>
          <p:nvPr/>
        </p:nvSpPr>
        <p:spPr>
          <a:xfrm>
            <a:off x="2952328" y="4058202"/>
            <a:ext cx="4572000" cy="1938992"/>
          </a:xfrm>
          <a:prstGeom prst="rect">
            <a:avLst/>
          </a:prstGeom>
        </p:spPr>
        <p:txBody>
          <a:bodyPr>
            <a:spAutoFit/>
          </a:bodyPr>
          <a:lstStyle/>
          <a:p>
            <a:pPr algn="just"/>
            <a:r>
              <a:rPr lang="en-IN" sz="2000" dirty="0">
                <a:solidFill>
                  <a:srgbClr val="C00000"/>
                </a:solidFill>
                <a:latin typeface="inter-regular"/>
              </a:rPr>
              <a:t>S0 → a | XA | AX | b  </a:t>
            </a:r>
          </a:p>
          <a:p>
            <a:pPr algn="just"/>
            <a:r>
              <a:rPr lang="en-IN" sz="2000" dirty="0">
                <a:solidFill>
                  <a:srgbClr val="C00000"/>
                </a:solidFill>
                <a:latin typeface="inter-regular"/>
              </a:rPr>
              <a:t>S → a | XA | AX | b  </a:t>
            </a:r>
          </a:p>
          <a:p>
            <a:pPr algn="just"/>
            <a:r>
              <a:rPr lang="en-IN" sz="2000" dirty="0">
                <a:solidFill>
                  <a:srgbClr val="C00000"/>
                </a:solidFill>
                <a:latin typeface="inter-regular"/>
              </a:rPr>
              <a:t>A → RB  </a:t>
            </a:r>
          </a:p>
          <a:p>
            <a:pPr algn="just"/>
            <a:r>
              <a:rPr lang="en-IN" sz="2000" dirty="0">
                <a:solidFill>
                  <a:srgbClr val="C00000"/>
                </a:solidFill>
                <a:latin typeface="inter-regular"/>
              </a:rPr>
              <a:t>B → AX | b | a  </a:t>
            </a:r>
          </a:p>
          <a:p>
            <a:pPr algn="just"/>
            <a:r>
              <a:rPr lang="en-IN" sz="2000" dirty="0">
                <a:solidFill>
                  <a:srgbClr val="C00000"/>
                </a:solidFill>
                <a:latin typeface="inter-regular"/>
              </a:rPr>
              <a:t>X → a  </a:t>
            </a:r>
          </a:p>
          <a:p>
            <a:pPr algn="just"/>
            <a:r>
              <a:rPr lang="en-IN" sz="2000" dirty="0">
                <a:solidFill>
                  <a:srgbClr val="C00000"/>
                </a:solidFill>
                <a:latin typeface="inter-regular"/>
              </a:rPr>
              <a:t>R → XB  </a:t>
            </a:r>
            <a:endParaRPr lang="en-IN" sz="2000" b="0" i="0" dirty="0">
              <a:solidFill>
                <a:srgbClr val="C00000"/>
              </a:solidFill>
              <a:effectLst/>
              <a:latin typeface="inter-regular"/>
            </a:endParaRPr>
          </a:p>
        </p:txBody>
      </p:sp>
      <p:sp>
        <p:nvSpPr>
          <p:cNvPr id="6" name="Rectangle 5"/>
          <p:cNvSpPr/>
          <p:nvPr/>
        </p:nvSpPr>
        <p:spPr>
          <a:xfrm>
            <a:off x="251520" y="6021288"/>
            <a:ext cx="7920880" cy="400110"/>
          </a:xfrm>
          <a:prstGeom prst="rect">
            <a:avLst/>
          </a:prstGeom>
        </p:spPr>
        <p:txBody>
          <a:bodyPr wrap="square">
            <a:spAutoFit/>
          </a:bodyPr>
          <a:lstStyle/>
          <a:p>
            <a:r>
              <a:rPr lang="en-US" sz="2000" dirty="0">
                <a:latin typeface="inter-regular"/>
              </a:rPr>
              <a:t>Hence, for the given grammar, this is the required CNF.</a:t>
            </a:r>
            <a:endParaRPr lang="en-IN" sz="2000" dirty="0"/>
          </a:p>
        </p:txBody>
      </p:sp>
    </p:spTree>
    <p:extLst>
      <p:ext uri="{BB962C8B-B14F-4D97-AF65-F5344CB8AC3E}">
        <p14:creationId xmlns:p14="http://schemas.microsoft.com/office/powerpoint/2010/main" val="32818744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90" y="764704"/>
            <a:ext cx="9124194"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109483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1281" y="188640"/>
            <a:ext cx="5174815" cy="523220"/>
          </a:xfrm>
          <a:prstGeom prst="rect">
            <a:avLst/>
          </a:prstGeom>
        </p:spPr>
        <p:txBody>
          <a:bodyPr wrap="none">
            <a:spAutoFit/>
          </a:bodyPr>
          <a:lstStyle/>
          <a:p>
            <a:pPr algn="just"/>
            <a:r>
              <a:rPr lang="en-IN" sz="2800" b="1" dirty="0" err="1">
                <a:solidFill>
                  <a:srgbClr val="610B38"/>
                </a:solidFill>
                <a:latin typeface="erdana"/>
              </a:rPr>
              <a:t>Greibach</a:t>
            </a:r>
            <a:r>
              <a:rPr lang="en-IN" sz="2800" b="1" dirty="0">
                <a:solidFill>
                  <a:srgbClr val="610B38"/>
                </a:solidFill>
                <a:latin typeface="erdana"/>
              </a:rPr>
              <a:t> Normal Form (GNF)</a:t>
            </a:r>
            <a:endParaRPr lang="en-IN" sz="2800" b="1" i="0" dirty="0">
              <a:solidFill>
                <a:srgbClr val="610B38"/>
              </a:solidFill>
              <a:effectLst/>
              <a:latin typeface="erdana"/>
            </a:endParaRPr>
          </a:p>
        </p:txBody>
      </p:sp>
      <p:sp>
        <p:nvSpPr>
          <p:cNvPr id="3" name="Rectangle 2"/>
          <p:cNvSpPr/>
          <p:nvPr/>
        </p:nvSpPr>
        <p:spPr>
          <a:xfrm>
            <a:off x="-81065" y="730334"/>
            <a:ext cx="9189569" cy="1200329"/>
          </a:xfrm>
          <a:prstGeom prst="rect">
            <a:avLst/>
          </a:prstGeom>
        </p:spPr>
        <p:txBody>
          <a:bodyPr wrap="square">
            <a:spAutoFit/>
          </a:bodyPr>
          <a:lstStyle/>
          <a:p>
            <a:pPr marL="342900" indent="-342900">
              <a:buFont typeface="Wingdings" panose="05000000000000000000" pitchFamily="2" charset="2"/>
              <a:buChar char="Ø"/>
            </a:pPr>
            <a:r>
              <a:rPr lang="en-US" sz="2400" dirty="0">
                <a:latin typeface="inter-regular"/>
              </a:rPr>
              <a:t>GNF stands for </a:t>
            </a:r>
            <a:r>
              <a:rPr lang="en-US" sz="2400" dirty="0" err="1">
                <a:latin typeface="inter-regular"/>
              </a:rPr>
              <a:t>Greibach</a:t>
            </a:r>
            <a:r>
              <a:rPr lang="en-US" sz="2400" dirty="0">
                <a:latin typeface="inter-regular"/>
              </a:rPr>
              <a:t> normal form. </a:t>
            </a:r>
            <a:endParaRPr lang="en-US" sz="2400" dirty="0" smtClean="0">
              <a:latin typeface="inter-regular"/>
            </a:endParaRPr>
          </a:p>
          <a:p>
            <a:pPr marL="342900" indent="-342900">
              <a:buFont typeface="Wingdings" panose="05000000000000000000" pitchFamily="2" charset="2"/>
              <a:buChar char="Ø"/>
            </a:pPr>
            <a:r>
              <a:rPr lang="en-US" sz="2400" dirty="0" smtClean="0">
                <a:latin typeface="inter-regular"/>
              </a:rPr>
              <a:t>A </a:t>
            </a:r>
            <a:r>
              <a:rPr lang="en-US" sz="2400" dirty="0">
                <a:latin typeface="inter-regular"/>
              </a:rPr>
              <a:t>CFG(context free grammar) is in GNF(</a:t>
            </a:r>
            <a:r>
              <a:rPr lang="en-US" sz="2400" dirty="0" err="1">
                <a:latin typeface="inter-regular"/>
              </a:rPr>
              <a:t>Greibach</a:t>
            </a:r>
            <a:r>
              <a:rPr lang="en-US" sz="2400" dirty="0">
                <a:latin typeface="inter-regular"/>
              </a:rPr>
              <a:t> normal form) if all the production rules satisfy one of the following conditions:</a:t>
            </a:r>
            <a:endParaRPr lang="en-IN" sz="2400" dirty="0"/>
          </a:p>
        </p:txBody>
      </p:sp>
      <p:sp>
        <p:nvSpPr>
          <p:cNvPr id="4" name="Rectangle 3"/>
          <p:cNvSpPr/>
          <p:nvPr/>
        </p:nvSpPr>
        <p:spPr>
          <a:xfrm>
            <a:off x="35496" y="2060848"/>
            <a:ext cx="9001000" cy="1569660"/>
          </a:xfrm>
          <a:prstGeom prst="rect">
            <a:avLst/>
          </a:prstGeom>
        </p:spPr>
        <p:txBody>
          <a:bodyPr wrap="square">
            <a:spAutoFit/>
          </a:bodyPr>
          <a:lstStyle/>
          <a:p>
            <a:pPr marL="342900" indent="-342900" algn="just">
              <a:buFont typeface="Wingdings" panose="05000000000000000000" pitchFamily="2" charset="2"/>
              <a:buChar char="ü"/>
            </a:pPr>
            <a:r>
              <a:rPr lang="en-US" sz="2400" dirty="0">
                <a:solidFill>
                  <a:srgbClr val="000000"/>
                </a:solidFill>
                <a:latin typeface="inter-regular"/>
              </a:rPr>
              <a:t>A start symbol generating ε. For example, S → ε.</a:t>
            </a:r>
          </a:p>
          <a:p>
            <a:pPr marL="342900" indent="-342900" algn="just">
              <a:buFont typeface="Wingdings" panose="05000000000000000000" pitchFamily="2" charset="2"/>
              <a:buChar char="ü"/>
            </a:pPr>
            <a:r>
              <a:rPr lang="en-US" sz="2400" dirty="0">
                <a:solidFill>
                  <a:srgbClr val="000000"/>
                </a:solidFill>
                <a:latin typeface="inter-regular"/>
              </a:rPr>
              <a:t>A non-terminal generating a terminal. For example, A → a.</a:t>
            </a:r>
          </a:p>
          <a:p>
            <a:pPr marL="342900" indent="-342900" algn="just">
              <a:buFont typeface="Wingdings" panose="05000000000000000000" pitchFamily="2" charset="2"/>
              <a:buChar char="ü"/>
            </a:pPr>
            <a:r>
              <a:rPr lang="en-US" sz="2400" dirty="0">
                <a:solidFill>
                  <a:srgbClr val="000000"/>
                </a:solidFill>
                <a:latin typeface="inter-regular"/>
              </a:rPr>
              <a:t>A non-terminal generating a terminal which is followed by any number of non-terminals. For example, S → </a:t>
            </a:r>
            <a:r>
              <a:rPr lang="en-US" sz="2400" dirty="0" err="1">
                <a:solidFill>
                  <a:srgbClr val="000000"/>
                </a:solidFill>
                <a:latin typeface="inter-regular"/>
              </a:rPr>
              <a:t>aASB</a:t>
            </a:r>
            <a:r>
              <a:rPr lang="en-US" sz="2400" dirty="0">
                <a:solidFill>
                  <a:srgbClr val="000000"/>
                </a:solidFill>
                <a:latin typeface="inter-regular"/>
              </a:rPr>
              <a:t>.</a:t>
            </a:r>
            <a:endParaRPr lang="en-US" sz="2400" b="0" i="0" dirty="0">
              <a:solidFill>
                <a:srgbClr val="000000"/>
              </a:solidFill>
              <a:effectLst/>
              <a:latin typeface="inter-regular"/>
            </a:endParaRPr>
          </a:p>
        </p:txBody>
      </p:sp>
    </p:spTree>
    <p:extLst>
      <p:ext uri="{BB962C8B-B14F-4D97-AF65-F5344CB8AC3E}">
        <p14:creationId xmlns:p14="http://schemas.microsoft.com/office/powerpoint/2010/main" val="328187443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16632"/>
            <a:ext cx="1782860" cy="523220"/>
          </a:xfrm>
          <a:prstGeom prst="rect">
            <a:avLst/>
          </a:prstGeom>
        </p:spPr>
        <p:txBody>
          <a:bodyPr wrap="none">
            <a:spAutoFit/>
          </a:bodyPr>
          <a:lstStyle/>
          <a:p>
            <a:pPr algn="just"/>
            <a:r>
              <a:rPr lang="en-IN" sz="2800" b="1" dirty="0">
                <a:solidFill>
                  <a:srgbClr val="00B050"/>
                </a:solidFill>
                <a:latin typeface="erdana"/>
              </a:rPr>
              <a:t>Example:</a:t>
            </a:r>
            <a:endParaRPr lang="en-IN" sz="2800" b="1" i="0" dirty="0">
              <a:solidFill>
                <a:srgbClr val="00B050"/>
              </a:solidFill>
              <a:effectLst/>
              <a:latin typeface="erdana"/>
            </a:endParaRPr>
          </a:p>
        </p:txBody>
      </p:sp>
      <p:sp>
        <p:nvSpPr>
          <p:cNvPr id="3" name="Rectangle 2"/>
          <p:cNvSpPr/>
          <p:nvPr/>
        </p:nvSpPr>
        <p:spPr>
          <a:xfrm>
            <a:off x="1854858" y="116632"/>
            <a:ext cx="6749590" cy="830997"/>
          </a:xfrm>
          <a:prstGeom prst="rect">
            <a:avLst/>
          </a:prstGeom>
        </p:spPr>
        <p:txBody>
          <a:bodyPr wrap="square">
            <a:spAutoFit/>
          </a:bodyPr>
          <a:lstStyle/>
          <a:p>
            <a:pPr algn="just"/>
            <a:r>
              <a:rPr lang="en-IN" sz="2400" dirty="0">
                <a:solidFill>
                  <a:srgbClr val="000000"/>
                </a:solidFill>
                <a:latin typeface="inter-regular"/>
              </a:rPr>
              <a:t>G1 = {S → </a:t>
            </a:r>
            <a:r>
              <a:rPr lang="en-IN" sz="2400" dirty="0" err="1">
                <a:solidFill>
                  <a:srgbClr val="000000"/>
                </a:solidFill>
                <a:latin typeface="inter-regular"/>
              </a:rPr>
              <a:t>aAB</a:t>
            </a:r>
            <a:r>
              <a:rPr lang="en-IN" sz="2400" dirty="0">
                <a:solidFill>
                  <a:srgbClr val="000000"/>
                </a:solidFill>
                <a:latin typeface="inter-regular"/>
              </a:rPr>
              <a:t> | </a:t>
            </a:r>
            <a:r>
              <a:rPr lang="en-IN" sz="2400" dirty="0" err="1">
                <a:solidFill>
                  <a:srgbClr val="000000"/>
                </a:solidFill>
                <a:latin typeface="inter-regular"/>
              </a:rPr>
              <a:t>aB</a:t>
            </a:r>
            <a:r>
              <a:rPr lang="en-IN" sz="2400" dirty="0">
                <a:solidFill>
                  <a:srgbClr val="000000"/>
                </a:solidFill>
                <a:latin typeface="inter-regular"/>
              </a:rPr>
              <a:t>, A → </a:t>
            </a:r>
            <a:r>
              <a:rPr lang="en-IN" sz="2400" dirty="0" err="1">
                <a:solidFill>
                  <a:srgbClr val="000000"/>
                </a:solidFill>
                <a:latin typeface="inter-regular"/>
              </a:rPr>
              <a:t>aA</a:t>
            </a:r>
            <a:r>
              <a:rPr lang="en-IN" sz="2400" dirty="0">
                <a:solidFill>
                  <a:srgbClr val="000000"/>
                </a:solidFill>
                <a:latin typeface="inter-regular"/>
              </a:rPr>
              <a:t>| a, B → </a:t>
            </a:r>
            <a:r>
              <a:rPr lang="en-IN" sz="2400" dirty="0" err="1">
                <a:solidFill>
                  <a:srgbClr val="000000"/>
                </a:solidFill>
                <a:latin typeface="inter-regular"/>
              </a:rPr>
              <a:t>bB</a:t>
            </a:r>
            <a:r>
              <a:rPr lang="en-IN" sz="2400" dirty="0">
                <a:solidFill>
                  <a:srgbClr val="000000"/>
                </a:solidFill>
                <a:latin typeface="inter-regular"/>
              </a:rPr>
              <a:t> | b}  </a:t>
            </a:r>
          </a:p>
          <a:p>
            <a:pPr algn="just"/>
            <a:r>
              <a:rPr lang="en-IN" sz="2400" dirty="0">
                <a:solidFill>
                  <a:srgbClr val="000000"/>
                </a:solidFill>
                <a:latin typeface="inter-regular"/>
              </a:rPr>
              <a:t>G2 = {S → </a:t>
            </a:r>
            <a:r>
              <a:rPr lang="en-IN" sz="2400" dirty="0" err="1">
                <a:solidFill>
                  <a:srgbClr val="000000"/>
                </a:solidFill>
                <a:latin typeface="inter-regular"/>
              </a:rPr>
              <a:t>aAB</a:t>
            </a:r>
            <a:r>
              <a:rPr lang="en-IN" sz="2400" dirty="0">
                <a:solidFill>
                  <a:srgbClr val="000000"/>
                </a:solidFill>
                <a:latin typeface="inter-regular"/>
              </a:rPr>
              <a:t> | </a:t>
            </a:r>
            <a:r>
              <a:rPr lang="en-IN" sz="2400" dirty="0" err="1">
                <a:solidFill>
                  <a:srgbClr val="000000"/>
                </a:solidFill>
                <a:latin typeface="inter-regular"/>
              </a:rPr>
              <a:t>aB</a:t>
            </a:r>
            <a:r>
              <a:rPr lang="en-IN" sz="2400" dirty="0">
                <a:solidFill>
                  <a:srgbClr val="000000"/>
                </a:solidFill>
                <a:latin typeface="inter-regular"/>
              </a:rPr>
              <a:t>, A → </a:t>
            </a:r>
            <a:r>
              <a:rPr lang="en-IN" sz="2400" dirty="0" err="1">
                <a:solidFill>
                  <a:srgbClr val="000000"/>
                </a:solidFill>
                <a:latin typeface="inter-regular"/>
              </a:rPr>
              <a:t>aA</a:t>
            </a:r>
            <a:r>
              <a:rPr lang="en-IN" sz="2400" dirty="0">
                <a:solidFill>
                  <a:srgbClr val="000000"/>
                </a:solidFill>
                <a:latin typeface="inter-regular"/>
              </a:rPr>
              <a:t> | </a:t>
            </a:r>
            <a:r>
              <a:rPr lang="el-GR" sz="2400" dirty="0">
                <a:solidFill>
                  <a:srgbClr val="000000"/>
                </a:solidFill>
                <a:latin typeface="inter-regular"/>
              </a:rPr>
              <a:t>ε, </a:t>
            </a:r>
            <a:r>
              <a:rPr lang="en-IN" sz="2400" dirty="0">
                <a:solidFill>
                  <a:srgbClr val="000000"/>
                </a:solidFill>
                <a:latin typeface="inter-regular"/>
              </a:rPr>
              <a:t>B → </a:t>
            </a:r>
            <a:r>
              <a:rPr lang="en-IN" sz="2400" dirty="0" err="1">
                <a:solidFill>
                  <a:srgbClr val="000000"/>
                </a:solidFill>
                <a:latin typeface="inter-regular"/>
              </a:rPr>
              <a:t>bB</a:t>
            </a:r>
            <a:r>
              <a:rPr lang="en-IN" sz="2400" dirty="0">
                <a:solidFill>
                  <a:srgbClr val="000000"/>
                </a:solidFill>
                <a:latin typeface="inter-regular"/>
              </a:rPr>
              <a:t> | </a:t>
            </a:r>
            <a:r>
              <a:rPr lang="el-GR" sz="2400" dirty="0">
                <a:solidFill>
                  <a:srgbClr val="000000"/>
                </a:solidFill>
                <a:latin typeface="inter-regular"/>
              </a:rPr>
              <a:t>ε}  </a:t>
            </a:r>
            <a:endParaRPr lang="el-GR" sz="2400" b="0" i="0" dirty="0">
              <a:solidFill>
                <a:srgbClr val="000000"/>
              </a:solidFill>
              <a:effectLst/>
              <a:latin typeface="inter-regular"/>
            </a:endParaRPr>
          </a:p>
        </p:txBody>
      </p:sp>
      <p:sp>
        <p:nvSpPr>
          <p:cNvPr id="4" name="Rectangle 3"/>
          <p:cNvSpPr/>
          <p:nvPr/>
        </p:nvSpPr>
        <p:spPr>
          <a:xfrm>
            <a:off x="107504" y="1077704"/>
            <a:ext cx="8856984" cy="2308324"/>
          </a:xfrm>
          <a:prstGeom prst="rect">
            <a:avLst/>
          </a:prstGeom>
        </p:spPr>
        <p:txBody>
          <a:bodyPr wrap="square">
            <a:spAutoFit/>
          </a:bodyPr>
          <a:lstStyle/>
          <a:p>
            <a:pPr marL="342900" indent="-342900" algn="just">
              <a:buFont typeface="Wingdings" panose="05000000000000000000" pitchFamily="2" charset="2"/>
              <a:buChar char="Ø"/>
            </a:pPr>
            <a:r>
              <a:rPr lang="en-US" sz="2400" dirty="0">
                <a:latin typeface="inter-regular"/>
              </a:rPr>
              <a:t>The production rules of Grammar G1 satisfy the rules specified for GNF, so the grammar G1 is in GNF. </a:t>
            </a:r>
            <a:endParaRPr lang="en-US" sz="2400" dirty="0" smtClean="0">
              <a:latin typeface="inter-regular"/>
            </a:endParaRPr>
          </a:p>
          <a:p>
            <a:pPr marL="342900" indent="-342900" algn="just">
              <a:buFont typeface="Wingdings" panose="05000000000000000000" pitchFamily="2" charset="2"/>
              <a:buChar char="Ø"/>
            </a:pPr>
            <a:r>
              <a:rPr lang="en-US" sz="2400" dirty="0" smtClean="0">
                <a:latin typeface="inter-regular"/>
              </a:rPr>
              <a:t>However</a:t>
            </a:r>
            <a:r>
              <a:rPr lang="en-US" sz="2400" dirty="0">
                <a:latin typeface="inter-regular"/>
              </a:rPr>
              <a:t>, the production rule of Grammar G2 does not satisfy the rules specified for GNF as A → ε and B → ε contains ε(only start symbol can generate ε). So the grammar G2 is not in GNF.</a:t>
            </a:r>
            <a:endParaRPr lang="en-IN" sz="2400" dirty="0"/>
          </a:p>
        </p:txBody>
      </p:sp>
      <p:sp>
        <p:nvSpPr>
          <p:cNvPr id="5" name="Rectangle 4"/>
          <p:cNvSpPr/>
          <p:nvPr/>
        </p:nvSpPr>
        <p:spPr>
          <a:xfrm>
            <a:off x="41671" y="3429000"/>
            <a:ext cx="5394425" cy="461665"/>
          </a:xfrm>
          <a:prstGeom prst="rect">
            <a:avLst/>
          </a:prstGeom>
        </p:spPr>
        <p:txBody>
          <a:bodyPr wrap="none">
            <a:spAutoFit/>
          </a:bodyPr>
          <a:lstStyle/>
          <a:p>
            <a:pPr algn="just"/>
            <a:r>
              <a:rPr lang="en-US" sz="2400" b="1" dirty="0">
                <a:solidFill>
                  <a:srgbClr val="610B38"/>
                </a:solidFill>
                <a:latin typeface="erdana"/>
              </a:rPr>
              <a:t>Steps for converting CFG into </a:t>
            </a:r>
            <a:r>
              <a:rPr lang="en-US" sz="2400" b="1" dirty="0" smtClean="0">
                <a:solidFill>
                  <a:srgbClr val="610B38"/>
                </a:solidFill>
                <a:latin typeface="erdana"/>
              </a:rPr>
              <a:t>GNF:</a:t>
            </a:r>
            <a:endParaRPr lang="en-US" sz="2400" b="1" i="0" dirty="0">
              <a:solidFill>
                <a:srgbClr val="610B38"/>
              </a:solidFill>
              <a:effectLst/>
              <a:latin typeface="erdana"/>
            </a:endParaRPr>
          </a:p>
        </p:txBody>
      </p:sp>
      <p:sp>
        <p:nvSpPr>
          <p:cNvPr id="6" name="Rectangle 5"/>
          <p:cNvSpPr/>
          <p:nvPr/>
        </p:nvSpPr>
        <p:spPr>
          <a:xfrm>
            <a:off x="35496" y="3933637"/>
            <a:ext cx="5555880" cy="461665"/>
          </a:xfrm>
          <a:prstGeom prst="rect">
            <a:avLst/>
          </a:prstGeom>
        </p:spPr>
        <p:txBody>
          <a:bodyPr wrap="none">
            <a:spAutoFit/>
          </a:bodyPr>
          <a:lstStyle/>
          <a:p>
            <a:r>
              <a:rPr lang="en-US" sz="2400" b="1" dirty="0">
                <a:latin typeface="inter-bold"/>
              </a:rPr>
              <a:t>Step 1:</a:t>
            </a:r>
            <a:r>
              <a:rPr lang="en-US" sz="2400" dirty="0">
                <a:latin typeface="inter-regular"/>
              </a:rPr>
              <a:t> Convert the grammar into CNF.</a:t>
            </a:r>
            <a:endParaRPr lang="en-IN" sz="2400" dirty="0"/>
          </a:p>
        </p:txBody>
      </p:sp>
      <p:sp>
        <p:nvSpPr>
          <p:cNvPr id="7" name="Rectangle 6"/>
          <p:cNvSpPr/>
          <p:nvPr/>
        </p:nvSpPr>
        <p:spPr>
          <a:xfrm>
            <a:off x="35496" y="4395302"/>
            <a:ext cx="8293554" cy="461665"/>
          </a:xfrm>
          <a:prstGeom prst="rect">
            <a:avLst/>
          </a:prstGeom>
        </p:spPr>
        <p:txBody>
          <a:bodyPr wrap="square">
            <a:spAutoFit/>
          </a:bodyPr>
          <a:lstStyle/>
          <a:p>
            <a:r>
              <a:rPr lang="en-US" sz="2400" b="1" dirty="0">
                <a:latin typeface="inter-bold"/>
              </a:rPr>
              <a:t>Step 2:</a:t>
            </a:r>
            <a:r>
              <a:rPr lang="en-US" sz="2400" dirty="0">
                <a:latin typeface="inter-regular"/>
              </a:rPr>
              <a:t> If the grammar exists left recursion, eliminate it.</a:t>
            </a:r>
            <a:endParaRPr lang="en-IN" sz="2400" dirty="0"/>
          </a:p>
        </p:txBody>
      </p:sp>
      <p:sp>
        <p:nvSpPr>
          <p:cNvPr id="8" name="Rectangle 7"/>
          <p:cNvSpPr/>
          <p:nvPr/>
        </p:nvSpPr>
        <p:spPr>
          <a:xfrm>
            <a:off x="35496" y="4831035"/>
            <a:ext cx="8709075" cy="830997"/>
          </a:xfrm>
          <a:prstGeom prst="rect">
            <a:avLst/>
          </a:prstGeom>
        </p:spPr>
        <p:txBody>
          <a:bodyPr wrap="square">
            <a:spAutoFit/>
          </a:bodyPr>
          <a:lstStyle/>
          <a:p>
            <a:r>
              <a:rPr lang="en-US" sz="2400" b="1" dirty="0">
                <a:latin typeface="inter-bold"/>
              </a:rPr>
              <a:t>Step 3:</a:t>
            </a:r>
            <a:r>
              <a:rPr lang="en-US" sz="2400" dirty="0">
                <a:latin typeface="inter-regular"/>
              </a:rPr>
              <a:t> In the grammar, convert the given production rule </a:t>
            </a:r>
            <a:r>
              <a:rPr lang="en-US" sz="2400" dirty="0" smtClean="0">
                <a:latin typeface="inter-regular"/>
              </a:rPr>
              <a:t>into</a:t>
            </a:r>
          </a:p>
          <a:p>
            <a:r>
              <a:rPr lang="en-US" sz="2400" dirty="0">
                <a:latin typeface="inter-regular"/>
              </a:rPr>
              <a:t> </a:t>
            </a:r>
            <a:r>
              <a:rPr lang="en-US" sz="2400" dirty="0" smtClean="0">
                <a:latin typeface="inter-regular"/>
              </a:rPr>
              <a:t>           GNF </a:t>
            </a:r>
            <a:r>
              <a:rPr lang="en-US" sz="2400" dirty="0">
                <a:latin typeface="inter-regular"/>
              </a:rPr>
              <a:t>form.</a:t>
            </a:r>
            <a:endParaRPr lang="en-IN" sz="2400" dirty="0"/>
          </a:p>
        </p:txBody>
      </p:sp>
    </p:spTree>
    <p:extLst>
      <p:ext uri="{BB962C8B-B14F-4D97-AF65-F5344CB8AC3E}">
        <p14:creationId xmlns:p14="http://schemas.microsoft.com/office/powerpoint/2010/main" val="342288582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16632"/>
            <a:ext cx="1782860" cy="523220"/>
          </a:xfrm>
          <a:prstGeom prst="rect">
            <a:avLst/>
          </a:prstGeom>
        </p:spPr>
        <p:txBody>
          <a:bodyPr wrap="none">
            <a:spAutoFit/>
          </a:bodyPr>
          <a:lstStyle/>
          <a:p>
            <a:pPr algn="just"/>
            <a:r>
              <a:rPr lang="en-IN" sz="2800" b="1" dirty="0">
                <a:solidFill>
                  <a:srgbClr val="00B050"/>
                </a:solidFill>
                <a:latin typeface="erdana"/>
              </a:rPr>
              <a:t>Example:</a:t>
            </a:r>
            <a:endParaRPr lang="en-IN" sz="2800" b="1" i="0" dirty="0">
              <a:solidFill>
                <a:srgbClr val="00B050"/>
              </a:solidFill>
              <a:effectLst/>
              <a:latin typeface="erdana"/>
            </a:endParaRPr>
          </a:p>
        </p:txBody>
      </p:sp>
      <p:sp>
        <p:nvSpPr>
          <p:cNvPr id="3" name="Rectangle 2"/>
          <p:cNvSpPr/>
          <p:nvPr/>
        </p:nvSpPr>
        <p:spPr>
          <a:xfrm>
            <a:off x="2699792" y="692696"/>
            <a:ext cx="4572000" cy="1569660"/>
          </a:xfrm>
          <a:prstGeom prst="rect">
            <a:avLst/>
          </a:prstGeom>
        </p:spPr>
        <p:txBody>
          <a:bodyPr>
            <a:spAutoFit/>
          </a:bodyPr>
          <a:lstStyle/>
          <a:p>
            <a:pPr algn="just"/>
            <a:r>
              <a:rPr lang="pt-BR" sz="2400" dirty="0">
                <a:solidFill>
                  <a:srgbClr val="C00000"/>
                </a:solidFill>
                <a:latin typeface="inter-regular"/>
              </a:rPr>
              <a:t>S → XB | AA  </a:t>
            </a:r>
          </a:p>
          <a:p>
            <a:pPr algn="just"/>
            <a:r>
              <a:rPr lang="pt-BR" sz="2400" dirty="0">
                <a:solidFill>
                  <a:srgbClr val="C00000"/>
                </a:solidFill>
                <a:latin typeface="inter-regular"/>
              </a:rPr>
              <a:t>A → a | SA  </a:t>
            </a:r>
          </a:p>
          <a:p>
            <a:pPr algn="just"/>
            <a:r>
              <a:rPr lang="pt-BR" sz="2400" dirty="0">
                <a:solidFill>
                  <a:srgbClr val="C00000"/>
                </a:solidFill>
                <a:latin typeface="inter-regular"/>
              </a:rPr>
              <a:t>B → b  </a:t>
            </a:r>
          </a:p>
          <a:p>
            <a:pPr algn="just"/>
            <a:r>
              <a:rPr lang="pt-BR" sz="2400" dirty="0">
                <a:solidFill>
                  <a:srgbClr val="C00000"/>
                </a:solidFill>
                <a:latin typeface="inter-regular"/>
              </a:rPr>
              <a:t>X → a  </a:t>
            </a:r>
            <a:endParaRPr lang="pt-BR" sz="2400" b="0" i="0" dirty="0">
              <a:solidFill>
                <a:srgbClr val="C00000"/>
              </a:solidFill>
              <a:effectLst/>
              <a:latin typeface="inter-regular"/>
            </a:endParaRPr>
          </a:p>
        </p:txBody>
      </p:sp>
      <p:sp>
        <p:nvSpPr>
          <p:cNvPr id="4" name="Rectangle 3"/>
          <p:cNvSpPr/>
          <p:nvPr/>
        </p:nvSpPr>
        <p:spPr>
          <a:xfrm>
            <a:off x="1890364" y="188640"/>
            <a:ext cx="4544386" cy="461665"/>
          </a:xfrm>
          <a:prstGeom prst="rect">
            <a:avLst/>
          </a:prstGeom>
        </p:spPr>
        <p:txBody>
          <a:bodyPr wrap="none">
            <a:spAutoFit/>
          </a:bodyPr>
          <a:lstStyle/>
          <a:p>
            <a:r>
              <a:rPr lang="en-IN" sz="2400" dirty="0">
                <a:solidFill>
                  <a:srgbClr val="333333"/>
                </a:solidFill>
                <a:latin typeface="inter-regular"/>
              </a:rPr>
              <a:t>Convert the given CFG to </a:t>
            </a:r>
            <a:r>
              <a:rPr lang="en-IN" sz="2400" dirty="0" smtClean="0">
                <a:solidFill>
                  <a:srgbClr val="333333"/>
                </a:solidFill>
                <a:latin typeface="inter-regular"/>
              </a:rPr>
              <a:t>GNF</a:t>
            </a:r>
            <a:r>
              <a:rPr lang="en-IN" sz="2400" dirty="0">
                <a:solidFill>
                  <a:srgbClr val="333333"/>
                </a:solidFill>
                <a:latin typeface="inter-regular"/>
              </a:rPr>
              <a:t>. </a:t>
            </a:r>
            <a:endParaRPr lang="en-IN" sz="2400" dirty="0"/>
          </a:p>
        </p:txBody>
      </p:sp>
      <p:sp>
        <p:nvSpPr>
          <p:cNvPr id="5" name="Rectangle 4"/>
          <p:cNvSpPr/>
          <p:nvPr/>
        </p:nvSpPr>
        <p:spPr>
          <a:xfrm>
            <a:off x="107504" y="1988840"/>
            <a:ext cx="1515158" cy="461665"/>
          </a:xfrm>
          <a:prstGeom prst="rect">
            <a:avLst/>
          </a:prstGeom>
        </p:spPr>
        <p:txBody>
          <a:bodyPr wrap="none">
            <a:spAutoFit/>
          </a:bodyPr>
          <a:lstStyle/>
          <a:p>
            <a:r>
              <a:rPr lang="en-IN" sz="2400" b="1" dirty="0">
                <a:solidFill>
                  <a:srgbClr val="00B050"/>
                </a:solidFill>
                <a:latin typeface="inter-bold"/>
              </a:rPr>
              <a:t>Solution:</a:t>
            </a:r>
            <a:endParaRPr lang="en-IN" sz="2400" dirty="0">
              <a:solidFill>
                <a:srgbClr val="00B050"/>
              </a:solidFill>
            </a:endParaRPr>
          </a:p>
        </p:txBody>
      </p:sp>
      <p:sp>
        <p:nvSpPr>
          <p:cNvPr id="6" name="Rectangle 5"/>
          <p:cNvSpPr/>
          <p:nvPr/>
        </p:nvSpPr>
        <p:spPr>
          <a:xfrm>
            <a:off x="111396" y="2450505"/>
            <a:ext cx="8637067" cy="1938992"/>
          </a:xfrm>
          <a:prstGeom prst="rect">
            <a:avLst/>
          </a:prstGeom>
        </p:spPr>
        <p:txBody>
          <a:bodyPr wrap="square">
            <a:spAutoFit/>
          </a:bodyPr>
          <a:lstStyle/>
          <a:p>
            <a:pPr marL="342900" indent="-342900" algn="just">
              <a:buFont typeface="Wingdings" panose="05000000000000000000" pitchFamily="2" charset="2"/>
              <a:buChar char="Ø"/>
            </a:pPr>
            <a:r>
              <a:rPr lang="en-US" sz="2400" dirty="0">
                <a:latin typeface="inter-regular"/>
              </a:rPr>
              <a:t>As the given grammar G is already in CNF and there is no left recursion, so we can skip step 1 and step 2 and directly go to step 3.</a:t>
            </a:r>
          </a:p>
          <a:p>
            <a:pPr marL="342900" indent="-342900" algn="just">
              <a:buFont typeface="Wingdings" panose="05000000000000000000" pitchFamily="2" charset="2"/>
              <a:buChar char="Ø"/>
            </a:pPr>
            <a:r>
              <a:rPr lang="en-US" sz="2400" dirty="0">
                <a:latin typeface="inter-regular"/>
              </a:rPr>
              <a:t>The production rule A → SA is not in GNF, so we substitute S → XB | AA in the production rule A → SA as:</a:t>
            </a:r>
            <a:endParaRPr lang="en-US" sz="2400" b="0" i="0" dirty="0">
              <a:effectLst/>
              <a:latin typeface="inter-regular"/>
            </a:endParaRPr>
          </a:p>
        </p:txBody>
      </p:sp>
      <p:sp>
        <p:nvSpPr>
          <p:cNvPr id="7" name="Rectangle 6"/>
          <p:cNvSpPr/>
          <p:nvPr/>
        </p:nvSpPr>
        <p:spPr>
          <a:xfrm>
            <a:off x="2555776" y="4647241"/>
            <a:ext cx="4572000" cy="1569660"/>
          </a:xfrm>
          <a:prstGeom prst="rect">
            <a:avLst/>
          </a:prstGeom>
        </p:spPr>
        <p:txBody>
          <a:bodyPr>
            <a:spAutoFit/>
          </a:bodyPr>
          <a:lstStyle/>
          <a:p>
            <a:pPr algn="just"/>
            <a:r>
              <a:rPr lang="en-IN" sz="2400" dirty="0">
                <a:solidFill>
                  <a:srgbClr val="C00000"/>
                </a:solidFill>
                <a:latin typeface="inter-regular"/>
              </a:rPr>
              <a:t>S → XB | AA  </a:t>
            </a:r>
          </a:p>
          <a:p>
            <a:pPr algn="just"/>
            <a:r>
              <a:rPr lang="en-IN" sz="2400" dirty="0">
                <a:solidFill>
                  <a:srgbClr val="C00000"/>
                </a:solidFill>
                <a:latin typeface="inter-regular"/>
              </a:rPr>
              <a:t>A → a | XBA | AAA  </a:t>
            </a:r>
          </a:p>
          <a:p>
            <a:pPr algn="just"/>
            <a:r>
              <a:rPr lang="en-IN" sz="2400" dirty="0">
                <a:solidFill>
                  <a:srgbClr val="C00000"/>
                </a:solidFill>
                <a:latin typeface="inter-regular"/>
              </a:rPr>
              <a:t>B → b  </a:t>
            </a:r>
          </a:p>
          <a:p>
            <a:pPr algn="just"/>
            <a:r>
              <a:rPr lang="en-IN" sz="2400" dirty="0">
                <a:solidFill>
                  <a:srgbClr val="C00000"/>
                </a:solidFill>
                <a:latin typeface="inter-regular"/>
              </a:rPr>
              <a:t>X → a  </a:t>
            </a:r>
            <a:endParaRPr lang="en-IN" sz="2400" b="0" i="0" dirty="0">
              <a:solidFill>
                <a:srgbClr val="C00000"/>
              </a:solidFill>
              <a:effectLst/>
              <a:latin typeface="inter-regular"/>
            </a:endParaRPr>
          </a:p>
        </p:txBody>
      </p:sp>
    </p:spTree>
    <p:extLst>
      <p:ext uri="{BB962C8B-B14F-4D97-AF65-F5344CB8AC3E}">
        <p14:creationId xmlns:p14="http://schemas.microsoft.com/office/powerpoint/2010/main" val="3422885824"/>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16632"/>
            <a:ext cx="8928992" cy="1200329"/>
          </a:xfrm>
          <a:prstGeom prst="rect">
            <a:avLst/>
          </a:prstGeom>
        </p:spPr>
        <p:txBody>
          <a:bodyPr wrap="square">
            <a:spAutoFit/>
          </a:bodyPr>
          <a:lstStyle/>
          <a:p>
            <a:pPr algn="just"/>
            <a:r>
              <a:rPr lang="en-US" sz="2400" dirty="0" smtClean="0">
                <a:latin typeface="inter-regular"/>
              </a:rPr>
              <a:t>The production rule S → XB and B → XBA is not in GNF, so we substitute X → a in the production rule S → XB and B → XBA as:</a:t>
            </a:r>
            <a:endParaRPr lang="en-IN" sz="2400" dirty="0"/>
          </a:p>
        </p:txBody>
      </p:sp>
      <p:sp>
        <p:nvSpPr>
          <p:cNvPr id="3" name="Rectangle 2"/>
          <p:cNvSpPr/>
          <p:nvPr/>
        </p:nvSpPr>
        <p:spPr>
          <a:xfrm>
            <a:off x="3059832" y="1052736"/>
            <a:ext cx="4572000" cy="1569660"/>
          </a:xfrm>
          <a:prstGeom prst="rect">
            <a:avLst/>
          </a:prstGeom>
        </p:spPr>
        <p:txBody>
          <a:bodyPr>
            <a:spAutoFit/>
          </a:bodyPr>
          <a:lstStyle/>
          <a:p>
            <a:pPr algn="just"/>
            <a:r>
              <a:rPr lang="en-IN" sz="2400" dirty="0">
                <a:solidFill>
                  <a:srgbClr val="C00000"/>
                </a:solidFill>
                <a:latin typeface="inter-regular"/>
              </a:rPr>
              <a:t>S → </a:t>
            </a:r>
            <a:r>
              <a:rPr lang="en-IN" sz="2400" dirty="0" err="1">
                <a:solidFill>
                  <a:srgbClr val="C00000"/>
                </a:solidFill>
                <a:latin typeface="inter-regular"/>
              </a:rPr>
              <a:t>aB</a:t>
            </a:r>
            <a:r>
              <a:rPr lang="en-IN" sz="2400" dirty="0">
                <a:solidFill>
                  <a:srgbClr val="C00000"/>
                </a:solidFill>
                <a:latin typeface="inter-regular"/>
              </a:rPr>
              <a:t> | AA  </a:t>
            </a:r>
          </a:p>
          <a:p>
            <a:pPr algn="just"/>
            <a:r>
              <a:rPr lang="en-IN" sz="2400" dirty="0">
                <a:solidFill>
                  <a:srgbClr val="C00000"/>
                </a:solidFill>
                <a:latin typeface="inter-regular"/>
              </a:rPr>
              <a:t>A → a | </a:t>
            </a:r>
            <a:r>
              <a:rPr lang="en-IN" sz="2400" dirty="0" err="1">
                <a:solidFill>
                  <a:srgbClr val="C00000"/>
                </a:solidFill>
                <a:latin typeface="inter-regular"/>
              </a:rPr>
              <a:t>aBA</a:t>
            </a:r>
            <a:r>
              <a:rPr lang="en-IN" sz="2400" dirty="0">
                <a:solidFill>
                  <a:srgbClr val="C00000"/>
                </a:solidFill>
                <a:latin typeface="inter-regular"/>
              </a:rPr>
              <a:t> | AAA  </a:t>
            </a:r>
          </a:p>
          <a:p>
            <a:pPr algn="just"/>
            <a:r>
              <a:rPr lang="en-IN" sz="2400" dirty="0">
                <a:solidFill>
                  <a:srgbClr val="C00000"/>
                </a:solidFill>
                <a:latin typeface="inter-regular"/>
              </a:rPr>
              <a:t>B → b  </a:t>
            </a:r>
          </a:p>
          <a:p>
            <a:pPr algn="just"/>
            <a:r>
              <a:rPr lang="en-IN" sz="2400" dirty="0">
                <a:solidFill>
                  <a:srgbClr val="C00000"/>
                </a:solidFill>
                <a:latin typeface="inter-regular"/>
              </a:rPr>
              <a:t>X → a  </a:t>
            </a:r>
            <a:endParaRPr lang="en-IN" sz="2400" b="0" i="0" dirty="0">
              <a:solidFill>
                <a:srgbClr val="C00000"/>
              </a:solidFill>
              <a:effectLst/>
              <a:latin typeface="inter-regular"/>
            </a:endParaRPr>
          </a:p>
        </p:txBody>
      </p:sp>
      <p:sp>
        <p:nvSpPr>
          <p:cNvPr id="4" name="Rectangle 3"/>
          <p:cNvSpPr/>
          <p:nvPr/>
        </p:nvSpPr>
        <p:spPr>
          <a:xfrm>
            <a:off x="179512" y="2642095"/>
            <a:ext cx="8280920" cy="461665"/>
          </a:xfrm>
          <a:prstGeom prst="rect">
            <a:avLst/>
          </a:prstGeom>
        </p:spPr>
        <p:txBody>
          <a:bodyPr wrap="square">
            <a:spAutoFit/>
          </a:bodyPr>
          <a:lstStyle/>
          <a:p>
            <a:r>
              <a:rPr lang="en-US" sz="2400" dirty="0">
                <a:latin typeface="inter-regular"/>
              </a:rPr>
              <a:t>Now we will remove left recursion (A → AAA), we get:</a:t>
            </a:r>
            <a:endParaRPr lang="en-IN" sz="2400" dirty="0"/>
          </a:p>
        </p:txBody>
      </p:sp>
      <p:sp>
        <p:nvSpPr>
          <p:cNvPr id="5" name="Rectangle 4"/>
          <p:cNvSpPr/>
          <p:nvPr/>
        </p:nvSpPr>
        <p:spPr>
          <a:xfrm>
            <a:off x="3044806" y="3284984"/>
            <a:ext cx="4572000" cy="1938992"/>
          </a:xfrm>
          <a:prstGeom prst="rect">
            <a:avLst/>
          </a:prstGeom>
        </p:spPr>
        <p:txBody>
          <a:bodyPr wrap="square">
            <a:spAutoFit/>
          </a:bodyPr>
          <a:lstStyle/>
          <a:p>
            <a:pPr algn="just"/>
            <a:r>
              <a:rPr lang="en-IN" sz="2400" dirty="0">
                <a:solidFill>
                  <a:srgbClr val="C00000"/>
                </a:solidFill>
                <a:latin typeface="inter-regular"/>
              </a:rPr>
              <a:t>S → </a:t>
            </a:r>
            <a:r>
              <a:rPr lang="en-IN" sz="2400" dirty="0" err="1">
                <a:solidFill>
                  <a:srgbClr val="C00000"/>
                </a:solidFill>
                <a:latin typeface="inter-regular"/>
              </a:rPr>
              <a:t>aB</a:t>
            </a:r>
            <a:r>
              <a:rPr lang="en-IN" sz="2400" dirty="0">
                <a:solidFill>
                  <a:srgbClr val="C00000"/>
                </a:solidFill>
                <a:latin typeface="inter-regular"/>
              </a:rPr>
              <a:t> | AA  </a:t>
            </a:r>
          </a:p>
          <a:p>
            <a:pPr algn="just"/>
            <a:r>
              <a:rPr lang="en-IN" sz="2400" dirty="0">
                <a:solidFill>
                  <a:srgbClr val="C00000"/>
                </a:solidFill>
                <a:latin typeface="inter-regular"/>
              </a:rPr>
              <a:t>A → </a:t>
            </a:r>
            <a:r>
              <a:rPr lang="en-IN" sz="2400" dirty="0" err="1">
                <a:solidFill>
                  <a:srgbClr val="C00000"/>
                </a:solidFill>
                <a:latin typeface="inter-regular"/>
              </a:rPr>
              <a:t>aC</a:t>
            </a:r>
            <a:r>
              <a:rPr lang="en-IN" sz="2400" dirty="0">
                <a:solidFill>
                  <a:srgbClr val="C00000"/>
                </a:solidFill>
                <a:latin typeface="inter-regular"/>
              </a:rPr>
              <a:t> | </a:t>
            </a:r>
            <a:r>
              <a:rPr lang="en-IN" sz="2400" dirty="0" err="1">
                <a:solidFill>
                  <a:srgbClr val="C00000"/>
                </a:solidFill>
                <a:latin typeface="inter-regular"/>
              </a:rPr>
              <a:t>aBAC</a:t>
            </a:r>
            <a:r>
              <a:rPr lang="en-IN" sz="2400" dirty="0">
                <a:solidFill>
                  <a:srgbClr val="C00000"/>
                </a:solidFill>
                <a:latin typeface="inter-regular"/>
              </a:rPr>
              <a:t>  </a:t>
            </a:r>
          </a:p>
          <a:p>
            <a:pPr algn="just"/>
            <a:r>
              <a:rPr lang="en-IN" sz="2400" dirty="0">
                <a:solidFill>
                  <a:srgbClr val="C00000"/>
                </a:solidFill>
                <a:latin typeface="inter-regular"/>
              </a:rPr>
              <a:t>C → AAC |  </a:t>
            </a:r>
            <a:r>
              <a:rPr lang="el-GR" sz="2400" dirty="0">
                <a:solidFill>
                  <a:srgbClr val="C00000"/>
                </a:solidFill>
                <a:latin typeface="inter-regular"/>
              </a:rPr>
              <a:t>ε  </a:t>
            </a:r>
          </a:p>
          <a:p>
            <a:pPr algn="just"/>
            <a:r>
              <a:rPr lang="en-IN" sz="2400" dirty="0">
                <a:solidFill>
                  <a:srgbClr val="C00000"/>
                </a:solidFill>
                <a:latin typeface="inter-regular"/>
              </a:rPr>
              <a:t>B → b  </a:t>
            </a:r>
          </a:p>
          <a:p>
            <a:pPr algn="just"/>
            <a:r>
              <a:rPr lang="en-IN" sz="2400" dirty="0">
                <a:solidFill>
                  <a:srgbClr val="C00000"/>
                </a:solidFill>
                <a:latin typeface="inter-regular"/>
              </a:rPr>
              <a:t>X → a  </a:t>
            </a:r>
            <a:endParaRPr lang="en-IN" sz="2400" b="0" i="0" dirty="0">
              <a:solidFill>
                <a:srgbClr val="C00000"/>
              </a:solidFill>
              <a:effectLst/>
              <a:latin typeface="inter-regular"/>
            </a:endParaRPr>
          </a:p>
        </p:txBody>
      </p:sp>
    </p:spTree>
    <p:extLst>
      <p:ext uri="{BB962C8B-B14F-4D97-AF65-F5344CB8AC3E}">
        <p14:creationId xmlns:p14="http://schemas.microsoft.com/office/powerpoint/2010/main" val="342288582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88640"/>
            <a:ext cx="8568952" cy="461665"/>
          </a:xfrm>
          <a:prstGeom prst="rect">
            <a:avLst/>
          </a:prstGeom>
        </p:spPr>
        <p:txBody>
          <a:bodyPr wrap="square">
            <a:spAutoFit/>
          </a:bodyPr>
          <a:lstStyle/>
          <a:p>
            <a:r>
              <a:rPr lang="en-US" sz="2400" dirty="0">
                <a:solidFill>
                  <a:srgbClr val="333333"/>
                </a:solidFill>
                <a:latin typeface="inter-regular"/>
              </a:rPr>
              <a:t>Now we will remove null production C → ε, we get:</a:t>
            </a:r>
            <a:endParaRPr lang="en-IN" sz="2400" dirty="0"/>
          </a:p>
        </p:txBody>
      </p:sp>
      <p:sp>
        <p:nvSpPr>
          <p:cNvPr id="3" name="Rectangle 2"/>
          <p:cNvSpPr/>
          <p:nvPr/>
        </p:nvSpPr>
        <p:spPr>
          <a:xfrm>
            <a:off x="2699792" y="692696"/>
            <a:ext cx="4572000" cy="1938992"/>
          </a:xfrm>
          <a:prstGeom prst="rect">
            <a:avLst/>
          </a:prstGeom>
        </p:spPr>
        <p:txBody>
          <a:bodyPr>
            <a:spAutoFit/>
          </a:bodyPr>
          <a:lstStyle/>
          <a:p>
            <a:pPr algn="just"/>
            <a:r>
              <a:rPr lang="en-IN" sz="2400" dirty="0">
                <a:solidFill>
                  <a:srgbClr val="C00000"/>
                </a:solidFill>
                <a:latin typeface="inter-regular"/>
              </a:rPr>
              <a:t>S → </a:t>
            </a:r>
            <a:r>
              <a:rPr lang="en-IN" sz="2400" dirty="0" err="1">
                <a:solidFill>
                  <a:srgbClr val="C00000"/>
                </a:solidFill>
                <a:latin typeface="inter-regular"/>
              </a:rPr>
              <a:t>aB</a:t>
            </a:r>
            <a:r>
              <a:rPr lang="en-IN" sz="2400" dirty="0">
                <a:solidFill>
                  <a:srgbClr val="C00000"/>
                </a:solidFill>
                <a:latin typeface="inter-regular"/>
              </a:rPr>
              <a:t> | AA  </a:t>
            </a:r>
          </a:p>
          <a:p>
            <a:pPr algn="just"/>
            <a:r>
              <a:rPr lang="en-IN" sz="2400" dirty="0">
                <a:solidFill>
                  <a:srgbClr val="C00000"/>
                </a:solidFill>
                <a:latin typeface="inter-regular"/>
              </a:rPr>
              <a:t>A → </a:t>
            </a:r>
            <a:r>
              <a:rPr lang="en-IN" sz="2400" dirty="0" err="1">
                <a:solidFill>
                  <a:srgbClr val="C00000"/>
                </a:solidFill>
                <a:latin typeface="inter-regular"/>
              </a:rPr>
              <a:t>aC</a:t>
            </a:r>
            <a:r>
              <a:rPr lang="en-IN" sz="2400" dirty="0">
                <a:solidFill>
                  <a:srgbClr val="C00000"/>
                </a:solidFill>
                <a:latin typeface="inter-regular"/>
              </a:rPr>
              <a:t> | </a:t>
            </a:r>
            <a:r>
              <a:rPr lang="en-IN" sz="2400" dirty="0" err="1">
                <a:solidFill>
                  <a:srgbClr val="C00000"/>
                </a:solidFill>
                <a:latin typeface="inter-regular"/>
              </a:rPr>
              <a:t>aBAC</a:t>
            </a:r>
            <a:r>
              <a:rPr lang="en-IN" sz="2400" dirty="0">
                <a:solidFill>
                  <a:srgbClr val="C00000"/>
                </a:solidFill>
                <a:latin typeface="inter-regular"/>
              </a:rPr>
              <a:t> | a | </a:t>
            </a:r>
            <a:r>
              <a:rPr lang="en-IN" sz="2400" dirty="0" err="1">
                <a:solidFill>
                  <a:srgbClr val="C00000"/>
                </a:solidFill>
                <a:latin typeface="inter-regular"/>
              </a:rPr>
              <a:t>aBA</a:t>
            </a:r>
            <a:r>
              <a:rPr lang="en-IN" sz="2400" dirty="0">
                <a:solidFill>
                  <a:srgbClr val="C00000"/>
                </a:solidFill>
                <a:latin typeface="inter-regular"/>
              </a:rPr>
              <a:t>  </a:t>
            </a:r>
          </a:p>
          <a:p>
            <a:pPr algn="just"/>
            <a:r>
              <a:rPr lang="en-IN" sz="2400" dirty="0">
                <a:solidFill>
                  <a:srgbClr val="C00000"/>
                </a:solidFill>
                <a:latin typeface="inter-regular"/>
              </a:rPr>
              <a:t>C → AAC |  AA  </a:t>
            </a:r>
          </a:p>
          <a:p>
            <a:pPr algn="just"/>
            <a:r>
              <a:rPr lang="en-IN" sz="2400" dirty="0">
                <a:solidFill>
                  <a:srgbClr val="C00000"/>
                </a:solidFill>
                <a:latin typeface="inter-regular"/>
              </a:rPr>
              <a:t>B → b  </a:t>
            </a:r>
          </a:p>
          <a:p>
            <a:pPr algn="just"/>
            <a:r>
              <a:rPr lang="en-IN" sz="2400" dirty="0">
                <a:solidFill>
                  <a:srgbClr val="C00000"/>
                </a:solidFill>
                <a:latin typeface="inter-regular"/>
              </a:rPr>
              <a:t>X → a  </a:t>
            </a:r>
            <a:endParaRPr lang="en-IN" sz="2400" b="0" i="0" dirty="0">
              <a:solidFill>
                <a:srgbClr val="C00000"/>
              </a:solidFill>
              <a:effectLst/>
              <a:latin typeface="inter-regular"/>
            </a:endParaRPr>
          </a:p>
        </p:txBody>
      </p:sp>
      <p:sp>
        <p:nvSpPr>
          <p:cNvPr id="4" name="Rectangle 3"/>
          <p:cNvSpPr/>
          <p:nvPr/>
        </p:nvSpPr>
        <p:spPr>
          <a:xfrm>
            <a:off x="107504" y="2566645"/>
            <a:ext cx="8712968" cy="830997"/>
          </a:xfrm>
          <a:prstGeom prst="rect">
            <a:avLst/>
          </a:prstGeom>
        </p:spPr>
        <p:txBody>
          <a:bodyPr wrap="square">
            <a:spAutoFit/>
          </a:bodyPr>
          <a:lstStyle/>
          <a:p>
            <a:r>
              <a:rPr lang="en-US" sz="2400" dirty="0">
                <a:latin typeface="inter-regular"/>
              </a:rPr>
              <a:t>The production rule S → AA is not in GNF, so we substitute </a:t>
            </a:r>
            <a:endParaRPr lang="en-US" sz="2400" dirty="0" smtClean="0">
              <a:latin typeface="inter-regular"/>
            </a:endParaRPr>
          </a:p>
          <a:p>
            <a:r>
              <a:rPr lang="en-US" sz="2400" dirty="0" smtClean="0">
                <a:latin typeface="inter-regular"/>
              </a:rPr>
              <a:t>A </a:t>
            </a:r>
            <a:r>
              <a:rPr lang="en-US" sz="2400" dirty="0">
                <a:latin typeface="inter-regular"/>
              </a:rPr>
              <a:t>→ </a:t>
            </a:r>
            <a:r>
              <a:rPr lang="en-US" sz="2400" dirty="0" err="1">
                <a:latin typeface="inter-regular"/>
              </a:rPr>
              <a:t>aC</a:t>
            </a:r>
            <a:r>
              <a:rPr lang="en-US" sz="2400" dirty="0">
                <a:latin typeface="inter-regular"/>
              </a:rPr>
              <a:t> | </a:t>
            </a:r>
            <a:r>
              <a:rPr lang="en-US" sz="2400" dirty="0" err="1">
                <a:latin typeface="inter-regular"/>
              </a:rPr>
              <a:t>aBAC</a:t>
            </a:r>
            <a:r>
              <a:rPr lang="en-US" sz="2400" dirty="0">
                <a:latin typeface="inter-regular"/>
              </a:rPr>
              <a:t> | a | </a:t>
            </a:r>
            <a:r>
              <a:rPr lang="en-US" sz="2400" dirty="0" err="1">
                <a:latin typeface="inter-regular"/>
              </a:rPr>
              <a:t>aBA</a:t>
            </a:r>
            <a:r>
              <a:rPr lang="en-US" sz="2400" dirty="0">
                <a:latin typeface="inter-regular"/>
              </a:rPr>
              <a:t> in production rule S → AA as:</a:t>
            </a:r>
            <a:endParaRPr lang="en-IN" sz="2400" dirty="0"/>
          </a:p>
        </p:txBody>
      </p:sp>
      <p:sp>
        <p:nvSpPr>
          <p:cNvPr id="5" name="Rectangle 4"/>
          <p:cNvSpPr/>
          <p:nvPr/>
        </p:nvSpPr>
        <p:spPr>
          <a:xfrm>
            <a:off x="2677198" y="3670865"/>
            <a:ext cx="5495201" cy="2308324"/>
          </a:xfrm>
          <a:prstGeom prst="rect">
            <a:avLst/>
          </a:prstGeom>
        </p:spPr>
        <p:txBody>
          <a:bodyPr wrap="square">
            <a:spAutoFit/>
          </a:bodyPr>
          <a:lstStyle/>
          <a:p>
            <a:pPr algn="just"/>
            <a:r>
              <a:rPr lang="en-IN" sz="2400" dirty="0">
                <a:solidFill>
                  <a:srgbClr val="C00000"/>
                </a:solidFill>
                <a:latin typeface="inter-regular"/>
              </a:rPr>
              <a:t>S → </a:t>
            </a:r>
            <a:r>
              <a:rPr lang="en-IN" sz="2400" dirty="0" err="1">
                <a:solidFill>
                  <a:srgbClr val="C00000"/>
                </a:solidFill>
                <a:latin typeface="inter-regular"/>
              </a:rPr>
              <a:t>aB</a:t>
            </a:r>
            <a:r>
              <a:rPr lang="en-IN" sz="2400" dirty="0">
                <a:solidFill>
                  <a:srgbClr val="C00000"/>
                </a:solidFill>
                <a:latin typeface="inter-regular"/>
              </a:rPr>
              <a:t> | </a:t>
            </a:r>
            <a:r>
              <a:rPr lang="en-IN" sz="2400" dirty="0" err="1">
                <a:solidFill>
                  <a:srgbClr val="C00000"/>
                </a:solidFill>
                <a:latin typeface="inter-regular"/>
              </a:rPr>
              <a:t>aCA</a:t>
            </a:r>
            <a:r>
              <a:rPr lang="en-IN" sz="2400" dirty="0">
                <a:solidFill>
                  <a:srgbClr val="C00000"/>
                </a:solidFill>
                <a:latin typeface="inter-regular"/>
              </a:rPr>
              <a:t> | </a:t>
            </a:r>
            <a:r>
              <a:rPr lang="en-IN" sz="2400" dirty="0" err="1">
                <a:solidFill>
                  <a:srgbClr val="C00000"/>
                </a:solidFill>
                <a:latin typeface="inter-regular"/>
              </a:rPr>
              <a:t>aBACA</a:t>
            </a:r>
            <a:r>
              <a:rPr lang="en-IN" sz="2400" dirty="0">
                <a:solidFill>
                  <a:srgbClr val="C00000"/>
                </a:solidFill>
                <a:latin typeface="inter-regular"/>
              </a:rPr>
              <a:t> | </a:t>
            </a:r>
            <a:r>
              <a:rPr lang="en-IN" sz="2400" dirty="0" err="1">
                <a:solidFill>
                  <a:srgbClr val="C00000"/>
                </a:solidFill>
                <a:latin typeface="inter-regular"/>
              </a:rPr>
              <a:t>aA</a:t>
            </a:r>
            <a:r>
              <a:rPr lang="en-IN" sz="2400" dirty="0">
                <a:solidFill>
                  <a:srgbClr val="C00000"/>
                </a:solidFill>
                <a:latin typeface="inter-regular"/>
              </a:rPr>
              <a:t> | </a:t>
            </a:r>
            <a:r>
              <a:rPr lang="en-IN" sz="2400" dirty="0" err="1">
                <a:solidFill>
                  <a:srgbClr val="C00000"/>
                </a:solidFill>
                <a:latin typeface="inter-regular"/>
              </a:rPr>
              <a:t>aBAA</a:t>
            </a:r>
            <a:r>
              <a:rPr lang="en-IN" sz="2400" dirty="0">
                <a:solidFill>
                  <a:srgbClr val="C00000"/>
                </a:solidFill>
                <a:latin typeface="inter-regular"/>
              </a:rPr>
              <a:t>  </a:t>
            </a:r>
          </a:p>
          <a:p>
            <a:pPr algn="just"/>
            <a:r>
              <a:rPr lang="en-IN" sz="2400" dirty="0">
                <a:solidFill>
                  <a:srgbClr val="C00000"/>
                </a:solidFill>
                <a:latin typeface="inter-regular"/>
              </a:rPr>
              <a:t>A → </a:t>
            </a:r>
            <a:r>
              <a:rPr lang="en-IN" sz="2400" dirty="0" err="1">
                <a:solidFill>
                  <a:srgbClr val="C00000"/>
                </a:solidFill>
                <a:latin typeface="inter-regular"/>
              </a:rPr>
              <a:t>aC</a:t>
            </a:r>
            <a:r>
              <a:rPr lang="en-IN" sz="2400" dirty="0">
                <a:solidFill>
                  <a:srgbClr val="C00000"/>
                </a:solidFill>
                <a:latin typeface="inter-regular"/>
              </a:rPr>
              <a:t> | </a:t>
            </a:r>
            <a:r>
              <a:rPr lang="en-IN" sz="2400" dirty="0" err="1">
                <a:solidFill>
                  <a:srgbClr val="C00000"/>
                </a:solidFill>
                <a:latin typeface="inter-regular"/>
              </a:rPr>
              <a:t>aBAC</a:t>
            </a:r>
            <a:r>
              <a:rPr lang="en-IN" sz="2400" dirty="0">
                <a:solidFill>
                  <a:srgbClr val="C00000"/>
                </a:solidFill>
                <a:latin typeface="inter-regular"/>
              </a:rPr>
              <a:t> | a | </a:t>
            </a:r>
            <a:r>
              <a:rPr lang="en-IN" sz="2400" dirty="0" err="1">
                <a:solidFill>
                  <a:srgbClr val="C00000"/>
                </a:solidFill>
                <a:latin typeface="inter-regular"/>
              </a:rPr>
              <a:t>aBA</a:t>
            </a:r>
            <a:r>
              <a:rPr lang="en-IN" sz="2400" dirty="0">
                <a:solidFill>
                  <a:srgbClr val="C00000"/>
                </a:solidFill>
                <a:latin typeface="inter-regular"/>
              </a:rPr>
              <a:t>  </a:t>
            </a:r>
          </a:p>
          <a:p>
            <a:pPr algn="just"/>
            <a:r>
              <a:rPr lang="en-IN" sz="2400" dirty="0">
                <a:solidFill>
                  <a:srgbClr val="C00000"/>
                </a:solidFill>
                <a:latin typeface="inter-regular"/>
              </a:rPr>
              <a:t>C → AAC  </a:t>
            </a:r>
          </a:p>
          <a:p>
            <a:pPr algn="just"/>
            <a:r>
              <a:rPr lang="en-IN" sz="2400" dirty="0">
                <a:solidFill>
                  <a:srgbClr val="C00000"/>
                </a:solidFill>
                <a:latin typeface="inter-regular"/>
              </a:rPr>
              <a:t>C → </a:t>
            </a:r>
            <a:r>
              <a:rPr lang="en-IN" sz="2400" dirty="0" err="1">
                <a:solidFill>
                  <a:srgbClr val="C00000"/>
                </a:solidFill>
                <a:latin typeface="inter-regular"/>
              </a:rPr>
              <a:t>aCA</a:t>
            </a:r>
            <a:r>
              <a:rPr lang="en-IN" sz="2400" dirty="0">
                <a:solidFill>
                  <a:srgbClr val="C00000"/>
                </a:solidFill>
                <a:latin typeface="inter-regular"/>
              </a:rPr>
              <a:t> | </a:t>
            </a:r>
            <a:r>
              <a:rPr lang="en-IN" sz="2400" dirty="0" err="1">
                <a:solidFill>
                  <a:srgbClr val="C00000"/>
                </a:solidFill>
                <a:latin typeface="inter-regular"/>
              </a:rPr>
              <a:t>aBACA</a:t>
            </a:r>
            <a:r>
              <a:rPr lang="en-IN" sz="2400" dirty="0">
                <a:solidFill>
                  <a:srgbClr val="C00000"/>
                </a:solidFill>
                <a:latin typeface="inter-regular"/>
              </a:rPr>
              <a:t> | </a:t>
            </a:r>
            <a:r>
              <a:rPr lang="en-IN" sz="2400" dirty="0" err="1">
                <a:solidFill>
                  <a:srgbClr val="C00000"/>
                </a:solidFill>
                <a:latin typeface="inter-regular"/>
              </a:rPr>
              <a:t>aA</a:t>
            </a:r>
            <a:r>
              <a:rPr lang="en-IN" sz="2400" dirty="0">
                <a:solidFill>
                  <a:srgbClr val="C00000"/>
                </a:solidFill>
                <a:latin typeface="inter-regular"/>
              </a:rPr>
              <a:t> | </a:t>
            </a:r>
            <a:r>
              <a:rPr lang="en-IN" sz="2400" dirty="0" err="1">
                <a:solidFill>
                  <a:srgbClr val="C00000"/>
                </a:solidFill>
                <a:latin typeface="inter-regular"/>
              </a:rPr>
              <a:t>aBAA</a:t>
            </a:r>
            <a:r>
              <a:rPr lang="en-IN" sz="2400" dirty="0">
                <a:solidFill>
                  <a:srgbClr val="C00000"/>
                </a:solidFill>
                <a:latin typeface="inter-regular"/>
              </a:rPr>
              <a:t>  </a:t>
            </a:r>
          </a:p>
          <a:p>
            <a:pPr algn="just"/>
            <a:r>
              <a:rPr lang="en-IN" sz="2400" dirty="0">
                <a:solidFill>
                  <a:srgbClr val="C00000"/>
                </a:solidFill>
                <a:latin typeface="inter-regular"/>
              </a:rPr>
              <a:t>B → b  </a:t>
            </a:r>
          </a:p>
          <a:p>
            <a:pPr algn="just"/>
            <a:r>
              <a:rPr lang="en-IN" sz="2400" dirty="0">
                <a:solidFill>
                  <a:srgbClr val="C00000"/>
                </a:solidFill>
                <a:latin typeface="inter-regular"/>
              </a:rPr>
              <a:t>X → a </a:t>
            </a:r>
            <a:endParaRPr lang="en-IN" sz="2400" b="0" i="0" dirty="0">
              <a:solidFill>
                <a:srgbClr val="C00000"/>
              </a:solidFill>
              <a:effectLst/>
              <a:latin typeface="inter-regular"/>
            </a:endParaRPr>
          </a:p>
        </p:txBody>
      </p:sp>
    </p:spTree>
    <p:extLst>
      <p:ext uri="{BB962C8B-B14F-4D97-AF65-F5344CB8AC3E}">
        <p14:creationId xmlns:p14="http://schemas.microsoft.com/office/powerpoint/2010/main" val="342288582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07504" y="172378"/>
            <a:ext cx="8856984"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The production rule C → AAC is not in GNF, so we substitute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A → </a:t>
            </a:r>
            <a:r>
              <a:rPr kumimoji="0" lang="en-US" altLang="en-US" sz="2400" b="0" i="0" u="none" strike="noStrike" cap="none" normalizeH="0" baseline="0" dirty="0" err="1" smtClean="0">
                <a:ln>
                  <a:noFill/>
                </a:ln>
                <a:solidFill>
                  <a:schemeClr val="tx1"/>
                </a:solidFill>
                <a:effectLst/>
                <a:latin typeface="Arial" panose="020B0604020202020204" pitchFamily="34" charset="0"/>
              </a:rPr>
              <a:t>aC</a:t>
            </a:r>
            <a:r>
              <a:rPr kumimoji="0" lang="en-US" altLang="en-US" sz="2400" b="0" i="0" u="none" strike="noStrike" cap="none" normalizeH="0" baseline="0" dirty="0" smtClean="0">
                <a:ln>
                  <a:noFill/>
                </a:ln>
                <a:solidFill>
                  <a:schemeClr val="tx1"/>
                </a:solidFill>
                <a:effectLst/>
                <a:latin typeface="Arial" panose="020B0604020202020204" pitchFamily="34" charset="0"/>
              </a:rPr>
              <a:t> | </a:t>
            </a:r>
            <a:r>
              <a:rPr kumimoji="0" lang="en-US" altLang="en-US" sz="2400" b="0" i="0" u="none" strike="noStrike" cap="none" normalizeH="0" baseline="0" dirty="0" err="1" smtClean="0">
                <a:ln>
                  <a:noFill/>
                </a:ln>
                <a:solidFill>
                  <a:schemeClr val="tx1"/>
                </a:solidFill>
                <a:effectLst/>
                <a:latin typeface="Arial" panose="020B0604020202020204" pitchFamily="34" charset="0"/>
              </a:rPr>
              <a:t>aBAC</a:t>
            </a:r>
            <a:r>
              <a:rPr kumimoji="0" lang="en-US" altLang="en-US" sz="2400" b="0" i="0" u="none" strike="noStrike" cap="none" normalizeH="0" baseline="0" dirty="0" smtClean="0">
                <a:ln>
                  <a:noFill/>
                </a:ln>
                <a:solidFill>
                  <a:schemeClr val="tx1"/>
                </a:solidFill>
                <a:effectLst/>
                <a:latin typeface="Arial" panose="020B0604020202020204" pitchFamily="34" charset="0"/>
              </a:rPr>
              <a:t> | a | </a:t>
            </a:r>
            <a:r>
              <a:rPr kumimoji="0" lang="en-US" altLang="en-US" sz="2400" b="0" i="0" u="none" strike="noStrike" cap="none" normalizeH="0" baseline="0" dirty="0" err="1" smtClean="0">
                <a:ln>
                  <a:noFill/>
                </a:ln>
                <a:solidFill>
                  <a:schemeClr val="tx1"/>
                </a:solidFill>
                <a:effectLst/>
                <a:latin typeface="Arial" panose="020B0604020202020204" pitchFamily="34" charset="0"/>
              </a:rPr>
              <a:t>aBA</a:t>
            </a:r>
            <a:r>
              <a:rPr kumimoji="0" lang="en-US" altLang="en-US" sz="2400" b="0" i="0" u="none" strike="noStrike" cap="none" normalizeH="0" baseline="0" dirty="0" smtClean="0">
                <a:ln>
                  <a:noFill/>
                </a:ln>
                <a:solidFill>
                  <a:schemeClr val="tx1"/>
                </a:solidFill>
                <a:effectLst/>
                <a:latin typeface="Arial" panose="020B0604020202020204" pitchFamily="34" charset="0"/>
              </a:rPr>
              <a:t> in production rule C → AAC as: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inter-regular"/>
              </a:rPr>
              <a:t/>
            </a:r>
            <a:br>
              <a:rPr kumimoji="0" lang="en-US" altLang="en-US" sz="1600" b="0" i="0" u="none" strike="noStrike" cap="none" normalizeH="0" baseline="0" dirty="0" smtClean="0">
                <a:ln>
                  <a:noFill/>
                </a:ln>
                <a:solidFill>
                  <a:srgbClr val="333333"/>
                </a:solidFill>
                <a:effectLst/>
                <a:latin typeface="inter-regular"/>
              </a:rPr>
            </a:br>
            <a:endParaRPr kumimoji="0" lang="en-US" altLang="en-US" sz="1600" b="0" i="0" u="none" strike="noStrike" cap="none" normalizeH="0" baseline="0" dirty="0" smtClean="0">
              <a:ln>
                <a:noFill/>
              </a:ln>
              <a:solidFill>
                <a:srgbClr val="333333"/>
              </a:solidFill>
              <a:effectLst/>
              <a:latin typeface="inter-regular"/>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p:nvPr/>
        </p:nvSpPr>
        <p:spPr>
          <a:xfrm>
            <a:off x="2267744" y="1052736"/>
            <a:ext cx="5544616" cy="2308324"/>
          </a:xfrm>
          <a:prstGeom prst="rect">
            <a:avLst/>
          </a:prstGeom>
        </p:spPr>
        <p:txBody>
          <a:bodyPr wrap="square">
            <a:spAutoFit/>
          </a:bodyPr>
          <a:lstStyle/>
          <a:p>
            <a:pPr algn="just"/>
            <a:r>
              <a:rPr lang="en-IN" sz="2400" dirty="0">
                <a:solidFill>
                  <a:srgbClr val="C00000"/>
                </a:solidFill>
                <a:latin typeface="inter-regular"/>
              </a:rPr>
              <a:t>S → </a:t>
            </a:r>
            <a:r>
              <a:rPr lang="en-IN" sz="2400" dirty="0" err="1">
                <a:solidFill>
                  <a:srgbClr val="C00000"/>
                </a:solidFill>
                <a:latin typeface="inter-regular"/>
              </a:rPr>
              <a:t>aB</a:t>
            </a:r>
            <a:r>
              <a:rPr lang="en-IN" sz="2400" dirty="0">
                <a:solidFill>
                  <a:srgbClr val="C00000"/>
                </a:solidFill>
                <a:latin typeface="inter-regular"/>
              </a:rPr>
              <a:t> | </a:t>
            </a:r>
            <a:r>
              <a:rPr lang="en-IN" sz="2400" dirty="0" err="1">
                <a:solidFill>
                  <a:srgbClr val="C00000"/>
                </a:solidFill>
                <a:latin typeface="inter-regular"/>
              </a:rPr>
              <a:t>aCA</a:t>
            </a:r>
            <a:r>
              <a:rPr lang="en-IN" sz="2400" dirty="0">
                <a:solidFill>
                  <a:srgbClr val="C00000"/>
                </a:solidFill>
                <a:latin typeface="inter-regular"/>
              </a:rPr>
              <a:t> | </a:t>
            </a:r>
            <a:r>
              <a:rPr lang="en-IN" sz="2400" dirty="0" err="1">
                <a:solidFill>
                  <a:srgbClr val="C00000"/>
                </a:solidFill>
                <a:latin typeface="inter-regular"/>
              </a:rPr>
              <a:t>aBACA</a:t>
            </a:r>
            <a:r>
              <a:rPr lang="en-IN" sz="2400" dirty="0">
                <a:solidFill>
                  <a:srgbClr val="C00000"/>
                </a:solidFill>
                <a:latin typeface="inter-regular"/>
              </a:rPr>
              <a:t> | </a:t>
            </a:r>
            <a:r>
              <a:rPr lang="en-IN" sz="2400" dirty="0" err="1">
                <a:solidFill>
                  <a:srgbClr val="C00000"/>
                </a:solidFill>
                <a:latin typeface="inter-regular"/>
              </a:rPr>
              <a:t>aA</a:t>
            </a:r>
            <a:r>
              <a:rPr lang="en-IN" sz="2400" dirty="0">
                <a:solidFill>
                  <a:srgbClr val="C00000"/>
                </a:solidFill>
                <a:latin typeface="inter-regular"/>
              </a:rPr>
              <a:t> | </a:t>
            </a:r>
            <a:r>
              <a:rPr lang="en-IN" sz="2400" dirty="0" err="1">
                <a:solidFill>
                  <a:srgbClr val="C00000"/>
                </a:solidFill>
                <a:latin typeface="inter-regular"/>
              </a:rPr>
              <a:t>aBAA</a:t>
            </a:r>
            <a:r>
              <a:rPr lang="en-IN" sz="2400" dirty="0">
                <a:solidFill>
                  <a:srgbClr val="C00000"/>
                </a:solidFill>
                <a:latin typeface="inter-regular"/>
              </a:rPr>
              <a:t>  </a:t>
            </a:r>
          </a:p>
          <a:p>
            <a:pPr algn="just"/>
            <a:r>
              <a:rPr lang="en-IN" sz="2400" dirty="0">
                <a:solidFill>
                  <a:srgbClr val="C00000"/>
                </a:solidFill>
                <a:latin typeface="inter-regular"/>
              </a:rPr>
              <a:t>A → </a:t>
            </a:r>
            <a:r>
              <a:rPr lang="en-IN" sz="2400" dirty="0" err="1">
                <a:solidFill>
                  <a:srgbClr val="C00000"/>
                </a:solidFill>
                <a:latin typeface="inter-regular"/>
              </a:rPr>
              <a:t>aC</a:t>
            </a:r>
            <a:r>
              <a:rPr lang="en-IN" sz="2400" dirty="0">
                <a:solidFill>
                  <a:srgbClr val="C00000"/>
                </a:solidFill>
                <a:latin typeface="inter-regular"/>
              </a:rPr>
              <a:t> | </a:t>
            </a:r>
            <a:r>
              <a:rPr lang="en-IN" sz="2400" dirty="0" err="1">
                <a:solidFill>
                  <a:srgbClr val="C00000"/>
                </a:solidFill>
                <a:latin typeface="inter-regular"/>
              </a:rPr>
              <a:t>aBAC</a:t>
            </a:r>
            <a:r>
              <a:rPr lang="en-IN" sz="2400" dirty="0">
                <a:solidFill>
                  <a:srgbClr val="C00000"/>
                </a:solidFill>
                <a:latin typeface="inter-regular"/>
              </a:rPr>
              <a:t> | a | </a:t>
            </a:r>
            <a:r>
              <a:rPr lang="en-IN" sz="2400" dirty="0" err="1">
                <a:solidFill>
                  <a:srgbClr val="C00000"/>
                </a:solidFill>
                <a:latin typeface="inter-regular"/>
              </a:rPr>
              <a:t>aBA</a:t>
            </a:r>
            <a:r>
              <a:rPr lang="en-IN" sz="2400" dirty="0">
                <a:solidFill>
                  <a:srgbClr val="C00000"/>
                </a:solidFill>
                <a:latin typeface="inter-regular"/>
              </a:rPr>
              <a:t>  </a:t>
            </a:r>
          </a:p>
          <a:p>
            <a:pPr algn="just"/>
            <a:r>
              <a:rPr lang="en-IN" sz="2400" dirty="0">
                <a:solidFill>
                  <a:srgbClr val="C00000"/>
                </a:solidFill>
                <a:latin typeface="inter-regular"/>
              </a:rPr>
              <a:t>C →  </a:t>
            </a:r>
            <a:r>
              <a:rPr lang="en-IN" sz="2400" dirty="0" err="1">
                <a:solidFill>
                  <a:srgbClr val="C00000"/>
                </a:solidFill>
                <a:latin typeface="inter-regular"/>
              </a:rPr>
              <a:t>aCAC</a:t>
            </a:r>
            <a:r>
              <a:rPr lang="en-IN" sz="2400" dirty="0">
                <a:solidFill>
                  <a:srgbClr val="C00000"/>
                </a:solidFill>
                <a:latin typeface="inter-regular"/>
              </a:rPr>
              <a:t> | </a:t>
            </a:r>
            <a:r>
              <a:rPr lang="en-IN" sz="2400" dirty="0" err="1">
                <a:solidFill>
                  <a:srgbClr val="C00000"/>
                </a:solidFill>
                <a:latin typeface="inter-regular"/>
              </a:rPr>
              <a:t>aBACAC</a:t>
            </a:r>
            <a:r>
              <a:rPr lang="en-IN" sz="2400" dirty="0">
                <a:solidFill>
                  <a:srgbClr val="C00000"/>
                </a:solidFill>
                <a:latin typeface="inter-regular"/>
              </a:rPr>
              <a:t> | </a:t>
            </a:r>
            <a:r>
              <a:rPr lang="en-IN" sz="2400" dirty="0" err="1">
                <a:solidFill>
                  <a:srgbClr val="C00000"/>
                </a:solidFill>
                <a:latin typeface="inter-regular"/>
              </a:rPr>
              <a:t>aAC</a:t>
            </a:r>
            <a:r>
              <a:rPr lang="en-IN" sz="2400" dirty="0">
                <a:solidFill>
                  <a:srgbClr val="C00000"/>
                </a:solidFill>
                <a:latin typeface="inter-regular"/>
              </a:rPr>
              <a:t> | </a:t>
            </a:r>
            <a:r>
              <a:rPr lang="en-IN" sz="2400" dirty="0" err="1">
                <a:solidFill>
                  <a:srgbClr val="C00000"/>
                </a:solidFill>
                <a:latin typeface="inter-regular"/>
              </a:rPr>
              <a:t>aBAAC</a:t>
            </a:r>
            <a:r>
              <a:rPr lang="en-IN" sz="2400" dirty="0">
                <a:solidFill>
                  <a:srgbClr val="C00000"/>
                </a:solidFill>
                <a:latin typeface="inter-regular"/>
              </a:rPr>
              <a:t>  </a:t>
            </a:r>
          </a:p>
          <a:p>
            <a:pPr algn="just"/>
            <a:r>
              <a:rPr lang="en-IN" sz="2400" dirty="0">
                <a:solidFill>
                  <a:srgbClr val="C00000"/>
                </a:solidFill>
                <a:latin typeface="inter-regular"/>
              </a:rPr>
              <a:t>C → </a:t>
            </a:r>
            <a:r>
              <a:rPr lang="en-IN" sz="2400" dirty="0" err="1">
                <a:solidFill>
                  <a:srgbClr val="C00000"/>
                </a:solidFill>
                <a:latin typeface="inter-regular"/>
              </a:rPr>
              <a:t>aCA</a:t>
            </a:r>
            <a:r>
              <a:rPr lang="en-IN" sz="2400" dirty="0">
                <a:solidFill>
                  <a:srgbClr val="C00000"/>
                </a:solidFill>
                <a:latin typeface="inter-regular"/>
              </a:rPr>
              <a:t> | </a:t>
            </a:r>
            <a:r>
              <a:rPr lang="en-IN" sz="2400" dirty="0" err="1">
                <a:solidFill>
                  <a:srgbClr val="C00000"/>
                </a:solidFill>
                <a:latin typeface="inter-regular"/>
              </a:rPr>
              <a:t>aBACA</a:t>
            </a:r>
            <a:r>
              <a:rPr lang="en-IN" sz="2400" dirty="0">
                <a:solidFill>
                  <a:srgbClr val="C00000"/>
                </a:solidFill>
                <a:latin typeface="inter-regular"/>
              </a:rPr>
              <a:t> | </a:t>
            </a:r>
            <a:r>
              <a:rPr lang="en-IN" sz="2400" dirty="0" err="1">
                <a:solidFill>
                  <a:srgbClr val="C00000"/>
                </a:solidFill>
                <a:latin typeface="inter-regular"/>
              </a:rPr>
              <a:t>aA</a:t>
            </a:r>
            <a:r>
              <a:rPr lang="en-IN" sz="2400" dirty="0">
                <a:solidFill>
                  <a:srgbClr val="C00000"/>
                </a:solidFill>
                <a:latin typeface="inter-regular"/>
              </a:rPr>
              <a:t> | </a:t>
            </a:r>
            <a:r>
              <a:rPr lang="en-IN" sz="2400" dirty="0" err="1">
                <a:solidFill>
                  <a:srgbClr val="C00000"/>
                </a:solidFill>
                <a:latin typeface="inter-regular"/>
              </a:rPr>
              <a:t>aBAA</a:t>
            </a:r>
            <a:r>
              <a:rPr lang="en-IN" sz="2400" dirty="0">
                <a:solidFill>
                  <a:srgbClr val="C00000"/>
                </a:solidFill>
                <a:latin typeface="inter-regular"/>
              </a:rPr>
              <a:t>  </a:t>
            </a:r>
          </a:p>
          <a:p>
            <a:pPr algn="just"/>
            <a:r>
              <a:rPr lang="en-IN" sz="2400" dirty="0">
                <a:solidFill>
                  <a:srgbClr val="C00000"/>
                </a:solidFill>
                <a:latin typeface="inter-regular"/>
              </a:rPr>
              <a:t>B → b  </a:t>
            </a:r>
          </a:p>
          <a:p>
            <a:pPr algn="just"/>
            <a:r>
              <a:rPr lang="en-IN" sz="2400" dirty="0">
                <a:solidFill>
                  <a:srgbClr val="C00000"/>
                </a:solidFill>
                <a:latin typeface="inter-regular"/>
              </a:rPr>
              <a:t>X → a  </a:t>
            </a:r>
            <a:endParaRPr lang="en-IN" sz="2400" b="0" i="0" dirty="0">
              <a:solidFill>
                <a:srgbClr val="C00000"/>
              </a:solidFill>
              <a:effectLst/>
              <a:latin typeface="inter-regular"/>
            </a:endParaRPr>
          </a:p>
        </p:txBody>
      </p:sp>
      <p:sp>
        <p:nvSpPr>
          <p:cNvPr id="4" name="Rectangle 3"/>
          <p:cNvSpPr/>
          <p:nvPr/>
        </p:nvSpPr>
        <p:spPr>
          <a:xfrm>
            <a:off x="133210" y="3573016"/>
            <a:ext cx="8759270" cy="1200329"/>
          </a:xfrm>
          <a:prstGeom prst="rect">
            <a:avLst/>
          </a:prstGeom>
        </p:spPr>
        <p:txBody>
          <a:bodyPr wrap="square">
            <a:spAutoFit/>
          </a:bodyPr>
          <a:lstStyle/>
          <a:p>
            <a:pPr algn="just"/>
            <a:r>
              <a:rPr lang="en-US" sz="2400" dirty="0">
                <a:latin typeface="inter-regular"/>
              </a:rPr>
              <a:t>Hence, this is the GNF form for the grammar G.</a:t>
            </a:r>
          </a:p>
          <a:p>
            <a:r>
              <a:rPr lang="en-US" sz="2400" dirty="0"/>
              <a:t/>
            </a:r>
            <a:br>
              <a:rPr lang="en-US" sz="2400" dirty="0"/>
            </a:br>
            <a:endParaRPr lang="en-IN" sz="2400" dirty="0"/>
          </a:p>
        </p:txBody>
      </p:sp>
    </p:spTree>
    <p:extLst>
      <p:ext uri="{BB962C8B-B14F-4D97-AF65-F5344CB8AC3E}">
        <p14:creationId xmlns:p14="http://schemas.microsoft.com/office/powerpoint/2010/main" val="34228858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476672"/>
            <a:ext cx="5262787" cy="707886"/>
          </a:xfrm>
          <a:prstGeom prst="rect">
            <a:avLst/>
          </a:prstGeom>
        </p:spPr>
        <p:txBody>
          <a:bodyPr wrap="none">
            <a:spAutoFit/>
          </a:bodyPr>
          <a:lstStyle/>
          <a:p>
            <a:r>
              <a:rPr lang="en-GB" sz="4000" b="1" dirty="0">
                <a:solidFill>
                  <a:srgbClr val="C00000"/>
                </a:solidFill>
              </a:rPr>
              <a:t>Finite Automata Model:</a:t>
            </a:r>
          </a:p>
        </p:txBody>
      </p:sp>
      <p:sp>
        <p:nvSpPr>
          <p:cNvPr id="3" name="Rectangle 2"/>
          <p:cNvSpPr/>
          <p:nvPr/>
        </p:nvSpPr>
        <p:spPr>
          <a:xfrm>
            <a:off x="539552" y="1340768"/>
            <a:ext cx="8208912" cy="954107"/>
          </a:xfrm>
          <a:prstGeom prst="rect">
            <a:avLst/>
          </a:prstGeom>
        </p:spPr>
        <p:txBody>
          <a:bodyPr wrap="square">
            <a:spAutoFit/>
          </a:bodyPr>
          <a:lstStyle/>
          <a:p>
            <a:r>
              <a:rPr lang="en-GB" sz="2800" dirty="0"/>
              <a:t>Finite automata can be represented by input tape and finite control.</a:t>
            </a:r>
          </a:p>
        </p:txBody>
      </p:sp>
      <p:sp>
        <p:nvSpPr>
          <p:cNvPr id="4" name="Rectangle 3"/>
          <p:cNvSpPr/>
          <p:nvPr/>
        </p:nvSpPr>
        <p:spPr>
          <a:xfrm>
            <a:off x="539552" y="2420888"/>
            <a:ext cx="7952572" cy="2677656"/>
          </a:xfrm>
          <a:prstGeom prst="rect">
            <a:avLst/>
          </a:prstGeom>
        </p:spPr>
        <p:txBody>
          <a:bodyPr wrap="square">
            <a:spAutoFit/>
          </a:bodyPr>
          <a:lstStyle/>
          <a:p>
            <a:pPr algn="just"/>
            <a:r>
              <a:rPr lang="en-GB" sz="2800" b="1" dirty="0"/>
              <a:t>Input tape:</a:t>
            </a:r>
            <a:r>
              <a:rPr lang="en-GB" sz="2800" dirty="0"/>
              <a:t> It is a linear tape having some number of cells. Each input symbol is placed in each cell.</a:t>
            </a:r>
          </a:p>
          <a:p>
            <a:pPr algn="just"/>
            <a:r>
              <a:rPr lang="en-GB" sz="2800" b="1" dirty="0"/>
              <a:t>Finite control:</a:t>
            </a:r>
            <a:r>
              <a:rPr lang="en-GB" sz="2800" dirty="0"/>
              <a:t> The finite control decides the next state on receiving particular input from input tape. The tape reader reads the cells one by one from left to right, and at a time only one input symbol is read.</a:t>
            </a:r>
          </a:p>
        </p:txBody>
      </p:sp>
    </p:spTree>
    <p:extLst>
      <p:ext uri="{BB962C8B-B14F-4D97-AF65-F5344CB8AC3E}">
        <p14:creationId xmlns:p14="http://schemas.microsoft.com/office/powerpoint/2010/main" val="34228858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nite Autom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32656"/>
            <a:ext cx="7882052" cy="5688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8858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260648"/>
            <a:ext cx="4340932" cy="707886"/>
          </a:xfrm>
          <a:prstGeom prst="rect">
            <a:avLst/>
          </a:prstGeom>
        </p:spPr>
        <p:txBody>
          <a:bodyPr wrap="none">
            <a:spAutoFit/>
          </a:bodyPr>
          <a:lstStyle/>
          <a:p>
            <a:r>
              <a:rPr lang="en-GB" sz="4000" b="1" dirty="0">
                <a:solidFill>
                  <a:srgbClr val="C00000"/>
                </a:solidFill>
              </a:rPr>
              <a:t>Types of Automata:</a:t>
            </a:r>
          </a:p>
        </p:txBody>
      </p:sp>
      <p:sp>
        <p:nvSpPr>
          <p:cNvPr id="3" name="Rectangle 2"/>
          <p:cNvSpPr/>
          <p:nvPr/>
        </p:nvSpPr>
        <p:spPr>
          <a:xfrm>
            <a:off x="395536" y="980728"/>
            <a:ext cx="8064896" cy="1754326"/>
          </a:xfrm>
          <a:prstGeom prst="rect">
            <a:avLst/>
          </a:prstGeom>
        </p:spPr>
        <p:txBody>
          <a:bodyPr wrap="square">
            <a:spAutoFit/>
          </a:bodyPr>
          <a:lstStyle/>
          <a:p>
            <a:r>
              <a:rPr lang="en-GB" sz="3600" dirty="0"/>
              <a:t>There are two types of finite automata:</a:t>
            </a:r>
          </a:p>
          <a:p>
            <a:pPr marL="571500" indent="-571500">
              <a:buFont typeface="Wingdings" pitchFamily="2" charset="2"/>
              <a:buChar char="Ø"/>
            </a:pPr>
            <a:r>
              <a:rPr lang="en-GB" sz="3600" dirty="0">
                <a:solidFill>
                  <a:srgbClr val="FF0000"/>
                </a:solidFill>
              </a:rPr>
              <a:t>DFA(deterministic finite automata)</a:t>
            </a:r>
          </a:p>
          <a:p>
            <a:pPr marL="571500" indent="-571500">
              <a:buFont typeface="Wingdings" pitchFamily="2" charset="2"/>
              <a:buChar char="Ø"/>
            </a:pPr>
            <a:r>
              <a:rPr lang="en-GB" sz="3600" dirty="0">
                <a:solidFill>
                  <a:srgbClr val="FF0000"/>
                </a:solidFill>
              </a:rPr>
              <a:t>NFA(non-deterministic finite automata)</a:t>
            </a:r>
          </a:p>
        </p:txBody>
      </p:sp>
      <p:pic>
        <p:nvPicPr>
          <p:cNvPr id="2050" name="Picture 2" descr="Finite Autom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909663"/>
            <a:ext cx="7947006" cy="3436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88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16632"/>
            <a:ext cx="8640960" cy="3539430"/>
          </a:xfrm>
          <a:prstGeom prst="rect">
            <a:avLst/>
          </a:prstGeom>
        </p:spPr>
        <p:txBody>
          <a:bodyPr wrap="square">
            <a:spAutoFit/>
          </a:bodyPr>
          <a:lstStyle/>
          <a:p>
            <a:pPr algn="just"/>
            <a:r>
              <a:rPr lang="en-GB" sz="3200" b="1" dirty="0"/>
              <a:t>1. DFA</a:t>
            </a:r>
            <a:endParaRPr lang="en-GB" sz="3200" dirty="0"/>
          </a:p>
          <a:p>
            <a:pPr marL="457200" indent="-457200" algn="just">
              <a:buFont typeface="Wingdings" pitchFamily="2" charset="2"/>
              <a:buChar char="Ø"/>
            </a:pPr>
            <a:r>
              <a:rPr lang="en-GB" sz="3200" dirty="0"/>
              <a:t>DFA refers to deterministic finite automata. Deterministic refers to the uniqueness of the computation. </a:t>
            </a:r>
            <a:endParaRPr lang="en-GB" sz="3200" dirty="0" smtClean="0"/>
          </a:p>
          <a:p>
            <a:pPr marL="457200" indent="-457200" algn="just">
              <a:buFont typeface="Wingdings" pitchFamily="2" charset="2"/>
              <a:buChar char="Ø"/>
            </a:pPr>
            <a:r>
              <a:rPr lang="en-GB" sz="3200" dirty="0" smtClean="0"/>
              <a:t>In </a:t>
            </a:r>
            <a:r>
              <a:rPr lang="en-GB" sz="3200" dirty="0"/>
              <a:t>the DFA, the machine goes to one state only for a particular input </a:t>
            </a:r>
            <a:r>
              <a:rPr lang="en-GB" sz="3200" dirty="0" smtClean="0"/>
              <a:t>character</a:t>
            </a:r>
            <a:r>
              <a:rPr lang="en-GB" sz="3200" dirty="0"/>
              <a:t>. </a:t>
            </a:r>
            <a:endParaRPr lang="en-GB" sz="3200" dirty="0" smtClean="0"/>
          </a:p>
          <a:p>
            <a:pPr marL="457200" indent="-457200" algn="just">
              <a:buFont typeface="Wingdings" pitchFamily="2" charset="2"/>
              <a:buChar char="Ø"/>
            </a:pPr>
            <a:r>
              <a:rPr lang="en-GB" sz="3200" dirty="0" smtClean="0"/>
              <a:t>DFA </a:t>
            </a:r>
            <a:r>
              <a:rPr lang="en-GB" sz="3200" dirty="0"/>
              <a:t>does not accept the null move.</a:t>
            </a:r>
          </a:p>
        </p:txBody>
      </p:sp>
      <p:sp>
        <p:nvSpPr>
          <p:cNvPr id="4" name="AutoShape 2" descr="Deterministic finite automaton - Wikipedi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4" descr="Deterministic finite automaton - Wikipedi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6" descr="Deterministic finite automaton - Wikipedia"/>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 name="AutoShape 8" descr="Deterministic finite automaton - Wikipedia"/>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512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8518" y="3656062"/>
            <a:ext cx="5486000" cy="241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288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129"/>
                                        </p:tgtEl>
                                        <p:attrNameLst>
                                          <p:attrName>style.visibility</p:attrName>
                                        </p:attrNameLst>
                                      </p:cBhvr>
                                      <p:to>
                                        <p:strVal val="visible"/>
                                      </p:to>
                                    </p:set>
                                    <p:animEffect transition="in" filter="wipe(down)">
                                      <p:cBhvr>
                                        <p:cTn id="7" dur="500"/>
                                        <p:tgtEl>
                                          <p:spTgt spid="5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773" y="38975"/>
            <a:ext cx="8676456" cy="1815882"/>
          </a:xfrm>
          <a:prstGeom prst="rect">
            <a:avLst/>
          </a:prstGeom>
        </p:spPr>
        <p:txBody>
          <a:bodyPr wrap="square">
            <a:spAutoFit/>
          </a:bodyPr>
          <a:lstStyle/>
          <a:p>
            <a:pPr algn="just"/>
            <a:r>
              <a:rPr lang="en-GB" sz="2800" b="1" dirty="0"/>
              <a:t>2. NFA</a:t>
            </a:r>
            <a:endParaRPr lang="en-GB" sz="2800" dirty="0"/>
          </a:p>
          <a:p>
            <a:pPr marL="457200" indent="-457200" algn="just">
              <a:buFont typeface="Wingdings" pitchFamily="2" charset="2"/>
              <a:buChar char="Ø"/>
            </a:pPr>
            <a:r>
              <a:rPr lang="en-GB" sz="2800" dirty="0"/>
              <a:t>NFA stands for non-deterministic finite automata. </a:t>
            </a:r>
            <a:endParaRPr lang="en-GB" sz="2800" dirty="0" smtClean="0"/>
          </a:p>
          <a:p>
            <a:pPr marL="457200" indent="-457200" algn="just">
              <a:buFont typeface="Wingdings" pitchFamily="2" charset="2"/>
              <a:buChar char="Ø"/>
            </a:pPr>
            <a:r>
              <a:rPr lang="en-GB" sz="2800" dirty="0" smtClean="0"/>
              <a:t>It </a:t>
            </a:r>
            <a:r>
              <a:rPr lang="en-GB" sz="2800" dirty="0"/>
              <a:t>is used to transmit any number of states for a particular input. It can accept the null move.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874802"/>
            <a:ext cx="6192688" cy="2418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descr="Difference Between DFA and NFA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498" y="4149080"/>
            <a:ext cx="6597837" cy="2381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88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down)">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2656"/>
            <a:ext cx="9144000" cy="6048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95343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1706" y="260648"/>
            <a:ext cx="8533426" cy="646331"/>
          </a:xfrm>
          <a:prstGeom prst="rect">
            <a:avLst/>
          </a:prstGeom>
        </p:spPr>
        <p:txBody>
          <a:bodyPr wrap="none">
            <a:spAutoFit/>
          </a:bodyPr>
          <a:lstStyle/>
          <a:p>
            <a:r>
              <a:rPr lang="en-GB" sz="3600" b="1" dirty="0">
                <a:solidFill>
                  <a:srgbClr val="C00000"/>
                </a:solidFill>
              </a:rPr>
              <a:t>Some important points about DFA and NFA:</a:t>
            </a:r>
            <a:endParaRPr lang="en-GB" sz="3600" dirty="0">
              <a:solidFill>
                <a:srgbClr val="C00000"/>
              </a:solidFill>
            </a:endParaRPr>
          </a:p>
        </p:txBody>
      </p:sp>
      <p:sp>
        <p:nvSpPr>
          <p:cNvPr id="3" name="Rectangle 2"/>
          <p:cNvSpPr/>
          <p:nvPr/>
        </p:nvSpPr>
        <p:spPr>
          <a:xfrm>
            <a:off x="395536" y="1213008"/>
            <a:ext cx="8280920" cy="3416320"/>
          </a:xfrm>
          <a:prstGeom prst="rect">
            <a:avLst/>
          </a:prstGeom>
        </p:spPr>
        <p:txBody>
          <a:bodyPr wrap="square">
            <a:spAutoFit/>
          </a:bodyPr>
          <a:lstStyle/>
          <a:p>
            <a:pPr marL="571500" indent="-571500" algn="just">
              <a:buFont typeface="Wingdings" pitchFamily="2" charset="2"/>
              <a:buChar char="Ø"/>
            </a:pPr>
            <a:r>
              <a:rPr lang="en-GB" sz="3600" dirty="0"/>
              <a:t>Every DFA is NFA, but NFA is not DFA.</a:t>
            </a:r>
          </a:p>
          <a:p>
            <a:pPr marL="571500" indent="-571500" algn="just">
              <a:buFont typeface="Wingdings" pitchFamily="2" charset="2"/>
              <a:buChar char="Ø"/>
            </a:pPr>
            <a:r>
              <a:rPr lang="en-GB" sz="3600" dirty="0"/>
              <a:t>There can be multiple final states in both NFA and DFA.</a:t>
            </a:r>
          </a:p>
          <a:p>
            <a:pPr marL="571500" indent="-571500" algn="just">
              <a:buFont typeface="Wingdings" pitchFamily="2" charset="2"/>
              <a:buChar char="Ø"/>
            </a:pPr>
            <a:r>
              <a:rPr lang="en-GB" sz="3600" dirty="0"/>
              <a:t>DFA is used in Lexical Analysis in Compiler.</a:t>
            </a:r>
          </a:p>
          <a:p>
            <a:pPr marL="571500" indent="-571500" algn="just">
              <a:buFont typeface="Wingdings" pitchFamily="2" charset="2"/>
              <a:buChar char="Ø"/>
            </a:pPr>
            <a:r>
              <a:rPr lang="en-GB" sz="3600" dirty="0"/>
              <a:t>NFA is more of a theoretical concept.</a:t>
            </a:r>
          </a:p>
        </p:txBody>
      </p:sp>
    </p:spTree>
    <p:extLst>
      <p:ext uri="{BB962C8B-B14F-4D97-AF65-F5344CB8AC3E}">
        <p14:creationId xmlns:p14="http://schemas.microsoft.com/office/powerpoint/2010/main" val="34228858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7504" y="1124744"/>
            <a:ext cx="8784976" cy="3024336"/>
          </a:xfrm>
          <a:prstGeom prst="rect">
            <a:avLst/>
          </a:prstGeom>
        </p:spPr>
      </p:pic>
    </p:spTree>
    <p:extLst>
      <p:ext uri="{BB962C8B-B14F-4D97-AF65-F5344CB8AC3E}">
        <p14:creationId xmlns:p14="http://schemas.microsoft.com/office/powerpoint/2010/main" val="3246813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260648"/>
            <a:ext cx="8228406" cy="707886"/>
          </a:xfrm>
          <a:prstGeom prst="rect">
            <a:avLst/>
          </a:prstGeom>
        </p:spPr>
        <p:txBody>
          <a:bodyPr wrap="none">
            <a:spAutoFit/>
          </a:bodyPr>
          <a:lstStyle/>
          <a:p>
            <a:pPr fontAlgn="base"/>
            <a:r>
              <a:rPr lang="en-GB" sz="4000" b="1" dirty="0">
                <a:solidFill>
                  <a:srgbClr val="C00000"/>
                </a:solidFill>
              </a:rPr>
              <a:t>Practice problems on finite </a:t>
            </a:r>
            <a:r>
              <a:rPr lang="en-GB" sz="4000" b="1" dirty="0" smtClean="0">
                <a:solidFill>
                  <a:srgbClr val="C00000"/>
                </a:solidFill>
              </a:rPr>
              <a:t>automata:</a:t>
            </a:r>
            <a:endParaRPr lang="en-GB" sz="4000" b="1" dirty="0">
              <a:solidFill>
                <a:srgbClr val="C00000"/>
              </a:solidFill>
            </a:endParaRPr>
          </a:p>
        </p:txBody>
      </p:sp>
      <p:sp>
        <p:nvSpPr>
          <p:cNvPr id="4" name="Rectangle 3"/>
          <p:cNvSpPr/>
          <p:nvPr/>
        </p:nvSpPr>
        <p:spPr>
          <a:xfrm>
            <a:off x="251520" y="764704"/>
            <a:ext cx="8784976" cy="1384995"/>
          </a:xfrm>
          <a:prstGeom prst="rect">
            <a:avLst/>
          </a:prstGeom>
        </p:spPr>
        <p:txBody>
          <a:bodyPr wrap="square">
            <a:spAutoFit/>
          </a:bodyPr>
          <a:lstStyle/>
          <a:p>
            <a:r>
              <a:rPr lang="en-GB" sz="2800" b="1" dirty="0">
                <a:solidFill>
                  <a:srgbClr val="00B050"/>
                </a:solidFill>
              </a:rPr>
              <a:t>Example 1:</a:t>
            </a:r>
          </a:p>
          <a:p>
            <a:r>
              <a:rPr lang="en-GB" sz="2800" b="1" dirty="0"/>
              <a:t>Design a FA with ∑ = {0, 1} accepts those string which starts with 1 and ends with 0.</a:t>
            </a:r>
          </a:p>
        </p:txBody>
      </p:sp>
      <p:sp>
        <p:nvSpPr>
          <p:cNvPr id="5" name="Rectangle 4"/>
          <p:cNvSpPr/>
          <p:nvPr/>
        </p:nvSpPr>
        <p:spPr>
          <a:xfrm>
            <a:off x="292362" y="2149699"/>
            <a:ext cx="8477450" cy="1384995"/>
          </a:xfrm>
          <a:prstGeom prst="rect">
            <a:avLst/>
          </a:prstGeom>
        </p:spPr>
        <p:txBody>
          <a:bodyPr wrap="square">
            <a:spAutoFit/>
          </a:bodyPr>
          <a:lstStyle/>
          <a:p>
            <a:pPr algn="just"/>
            <a:r>
              <a:rPr lang="en-GB" sz="2800" b="1" dirty="0">
                <a:solidFill>
                  <a:srgbClr val="00B050"/>
                </a:solidFill>
              </a:rPr>
              <a:t>Solution:</a:t>
            </a:r>
            <a:endParaRPr lang="en-GB" sz="2800" dirty="0">
              <a:solidFill>
                <a:srgbClr val="00B050"/>
              </a:solidFill>
            </a:endParaRPr>
          </a:p>
          <a:p>
            <a:pPr marL="457200" indent="-457200" algn="just">
              <a:buFont typeface="Wingdings" pitchFamily="2" charset="2"/>
              <a:buChar char="Ø"/>
            </a:pPr>
            <a:r>
              <a:rPr lang="en-GB" sz="2800" dirty="0"/>
              <a:t>The FA will have a start state q0 from which only the edge with input 1 will go to the next state.</a:t>
            </a:r>
          </a:p>
        </p:txBody>
      </p:sp>
      <p:pic>
        <p:nvPicPr>
          <p:cNvPr id="8194" name="Picture 2" descr="Examples of Deterministic finite autom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876480"/>
            <a:ext cx="7938882" cy="1512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88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additive="base">
                                        <p:cTn id="7" dur="500" fill="hold"/>
                                        <p:tgtEl>
                                          <p:spTgt spid="8194"/>
                                        </p:tgtEl>
                                        <p:attrNameLst>
                                          <p:attrName>ppt_x</p:attrName>
                                        </p:attrNameLst>
                                      </p:cBhvr>
                                      <p:tavLst>
                                        <p:tav tm="0">
                                          <p:val>
                                            <p:strVal val="#ppt_x"/>
                                          </p:val>
                                        </p:tav>
                                        <p:tav tm="100000">
                                          <p:val>
                                            <p:strVal val="#ppt_x"/>
                                          </p:val>
                                        </p:tav>
                                      </p:tavLst>
                                    </p:anim>
                                    <p:anim calcmode="lin" valueType="num">
                                      <p:cBhvr additive="base">
                                        <p:cTn id="8"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88640"/>
            <a:ext cx="8640960" cy="1569660"/>
          </a:xfrm>
          <a:prstGeom prst="rect">
            <a:avLst/>
          </a:prstGeom>
        </p:spPr>
        <p:txBody>
          <a:bodyPr wrap="square">
            <a:spAutoFit/>
          </a:bodyPr>
          <a:lstStyle/>
          <a:p>
            <a:r>
              <a:rPr lang="en-GB" sz="3200" b="1" dirty="0">
                <a:solidFill>
                  <a:srgbClr val="00B050"/>
                </a:solidFill>
              </a:rPr>
              <a:t>Example 2:</a:t>
            </a:r>
          </a:p>
          <a:p>
            <a:r>
              <a:rPr lang="en-GB" sz="3200" b="1" dirty="0"/>
              <a:t>Design a FA with ∑ = {0, 1} accepts the only input 101.</a:t>
            </a:r>
          </a:p>
        </p:txBody>
      </p:sp>
      <p:sp>
        <p:nvSpPr>
          <p:cNvPr id="3" name="Rectangle 2"/>
          <p:cNvSpPr/>
          <p:nvPr/>
        </p:nvSpPr>
        <p:spPr>
          <a:xfrm>
            <a:off x="179512" y="1743218"/>
            <a:ext cx="4572000" cy="1569660"/>
          </a:xfrm>
          <a:prstGeom prst="rect">
            <a:avLst/>
          </a:prstGeom>
        </p:spPr>
        <p:txBody>
          <a:bodyPr>
            <a:spAutoFit/>
          </a:bodyPr>
          <a:lstStyle/>
          <a:p>
            <a:r>
              <a:rPr lang="en-GB" sz="3200" b="1" dirty="0">
                <a:solidFill>
                  <a:srgbClr val="00B050"/>
                </a:solidFill>
              </a:rPr>
              <a:t>Solution:</a:t>
            </a:r>
            <a:endParaRPr lang="en-GB" sz="3200" dirty="0">
              <a:solidFill>
                <a:srgbClr val="00B050"/>
              </a:solidFill>
            </a:endParaRPr>
          </a:p>
          <a:p>
            <a:r>
              <a:rPr lang="en-GB" sz="3200" dirty="0" smtClean="0"/>
              <a:t/>
            </a:r>
            <a:br>
              <a:rPr lang="en-GB" sz="3200" dirty="0" smtClean="0"/>
            </a:br>
            <a:endParaRPr lang="en-GB" sz="3200" dirty="0"/>
          </a:p>
        </p:txBody>
      </p:sp>
      <p:pic>
        <p:nvPicPr>
          <p:cNvPr id="9218" name="Picture 2" descr="Examples of Deterministic finite autom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528047"/>
            <a:ext cx="6120680" cy="90070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26976" y="3428755"/>
            <a:ext cx="8277472" cy="1384995"/>
          </a:xfrm>
          <a:prstGeom prst="rect">
            <a:avLst/>
          </a:prstGeom>
        </p:spPr>
        <p:txBody>
          <a:bodyPr wrap="square">
            <a:spAutoFit/>
          </a:bodyPr>
          <a:lstStyle/>
          <a:p>
            <a:pPr marL="457200" indent="-457200" algn="just">
              <a:buFont typeface="Wingdings" pitchFamily="2" charset="2"/>
              <a:buChar char="Ø"/>
            </a:pPr>
            <a:r>
              <a:rPr lang="en-GB" sz="2800" dirty="0"/>
              <a:t>In the given solution, we can see that only input 101 will be accepted. Hence, for input 101, there is no other path shown for other input.</a:t>
            </a:r>
          </a:p>
        </p:txBody>
      </p:sp>
    </p:spTree>
    <p:extLst>
      <p:ext uri="{BB962C8B-B14F-4D97-AF65-F5344CB8AC3E}">
        <p14:creationId xmlns:p14="http://schemas.microsoft.com/office/powerpoint/2010/main" val="342288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barn(inVertical)">
                                      <p:cBhvr>
                                        <p:cTn id="7"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88640"/>
            <a:ext cx="8784976" cy="1384995"/>
          </a:xfrm>
          <a:prstGeom prst="rect">
            <a:avLst/>
          </a:prstGeom>
        </p:spPr>
        <p:txBody>
          <a:bodyPr wrap="square">
            <a:spAutoFit/>
          </a:bodyPr>
          <a:lstStyle/>
          <a:p>
            <a:r>
              <a:rPr lang="en-GB" sz="2800" b="1" dirty="0">
                <a:solidFill>
                  <a:srgbClr val="00B050"/>
                </a:solidFill>
              </a:rPr>
              <a:t>Example 3:</a:t>
            </a:r>
          </a:p>
          <a:p>
            <a:r>
              <a:rPr lang="en-GB" sz="2800" b="1" dirty="0"/>
              <a:t>Design FA with ∑ = {0, 1} accepts the set of all strings with three consecutive 0's.</a:t>
            </a:r>
          </a:p>
        </p:txBody>
      </p:sp>
      <p:sp>
        <p:nvSpPr>
          <p:cNvPr id="3" name="Rectangle 2"/>
          <p:cNvSpPr/>
          <p:nvPr/>
        </p:nvSpPr>
        <p:spPr>
          <a:xfrm>
            <a:off x="251520" y="1617569"/>
            <a:ext cx="1524776" cy="523220"/>
          </a:xfrm>
          <a:prstGeom prst="rect">
            <a:avLst/>
          </a:prstGeom>
        </p:spPr>
        <p:txBody>
          <a:bodyPr wrap="none">
            <a:spAutoFit/>
          </a:bodyPr>
          <a:lstStyle/>
          <a:p>
            <a:r>
              <a:rPr lang="en-GB" sz="2800" b="1" dirty="0">
                <a:solidFill>
                  <a:srgbClr val="00B050"/>
                </a:solidFill>
              </a:rPr>
              <a:t>Solution:</a:t>
            </a:r>
            <a:endParaRPr lang="en-GB" sz="2800" dirty="0">
              <a:solidFill>
                <a:srgbClr val="00B050"/>
              </a:solidFill>
            </a:endParaRPr>
          </a:p>
        </p:txBody>
      </p:sp>
      <p:sp>
        <p:nvSpPr>
          <p:cNvPr id="4" name="Rectangle 3"/>
          <p:cNvSpPr/>
          <p:nvPr/>
        </p:nvSpPr>
        <p:spPr>
          <a:xfrm>
            <a:off x="260260" y="2140789"/>
            <a:ext cx="8488204" cy="1815882"/>
          </a:xfrm>
          <a:prstGeom prst="rect">
            <a:avLst/>
          </a:prstGeom>
        </p:spPr>
        <p:txBody>
          <a:bodyPr wrap="square">
            <a:spAutoFit/>
          </a:bodyPr>
          <a:lstStyle/>
          <a:p>
            <a:pPr marL="342900" indent="-342900" algn="just">
              <a:buFont typeface="Wingdings" pitchFamily="2" charset="2"/>
              <a:buChar char="Ø"/>
            </a:pPr>
            <a:r>
              <a:rPr lang="en-GB" sz="2800" dirty="0"/>
              <a:t>The strings that will be generated for this particular languages are 000, 0001, 1000, 10001, .... in which 0 always appears in a clump of 3. The transition graph is as follows:</a:t>
            </a:r>
          </a:p>
        </p:txBody>
      </p:sp>
      <p:pic>
        <p:nvPicPr>
          <p:cNvPr id="10244" name="Picture 4" descr="Examples of Deterministic finite autom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029" y="3926970"/>
            <a:ext cx="7790665" cy="159026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07917" y="5556447"/>
            <a:ext cx="7992888" cy="830997"/>
          </a:xfrm>
          <a:prstGeom prst="rect">
            <a:avLst/>
          </a:prstGeom>
        </p:spPr>
        <p:txBody>
          <a:bodyPr wrap="square">
            <a:spAutoFit/>
          </a:bodyPr>
          <a:lstStyle/>
          <a:p>
            <a:r>
              <a:rPr lang="en-GB" sz="2400" dirty="0"/>
              <a:t>Note that the sequence of triple zeros is maintained to reach the final state.</a:t>
            </a:r>
          </a:p>
        </p:txBody>
      </p:sp>
    </p:spTree>
    <p:extLst>
      <p:ext uri="{BB962C8B-B14F-4D97-AF65-F5344CB8AC3E}">
        <p14:creationId xmlns:p14="http://schemas.microsoft.com/office/powerpoint/2010/main" val="342288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circle(in)">
                                      <p:cBhvr>
                                        <p:cTn id="7" dur="20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9512" y="188640"/>
            <a:ext cx="8856984" cy="1384995"/>
          </a:xfrm>
          <a:prstGeom prst="rect">
            <a:avLst/>
          </a:prstGeom>
        </p:spPr>
        <p:txBody>
          <a:bodyPr wrap="square">
            <a:spAutoFit/>
          </a:bodyPr>
          <a:lstStyle/>
          <a:p>
            <a:r>
              <a:rPr lang="en-GB" sz="2800" b="1" dirty="0" smtClean="0">
                <a:solidFill>
                  <a:srgbClr val="00B050"/>
                </a:solidFill>
              </a:rPr>
              <a:t>Example  4:</a:t>
            </a:r>
            <a:endParaRPr lang="en-GB" sz="2800" b="1" dirty="0">
              <a:solidFill>
                <a:srgbClr val="00B050"/>
              </a:solidFill>
            </a:endParaRPr>
          </a:p>
          <a:p>
            <a:r>
              <a:rPr lang="en-GB" sz="2800" b="1" dirty="0"/>
              <a:t>Design a FA with ∑ = {0, 1} accepts the strings with an even number of 0's followed by single 1.</a:t>
            </a:r>
          </a:p>
        </p:txBody>
      </p:sp>
      <p:sp>
        <p:nvSpPr>
          <p:cNvPr id="4" name="Rectangle 3"/>
          <p:cNvSpPr/>
          <p:nvPr/>
        </p:nvSpPr>
        <p:spPr>
          <a:xfrm>
            <a:off x="179512" y="1556792"/>
            <a:ext cx="1524776" cy="523220"/>
          </a:xfrm>
          <a:prstGeom prst="rect">
            <a:avLst/>
          </a:prstGeom>
        </p:spPr>
        <p:txBody>
          <a:bodyPr wrap="none">
            <a:spAutoFit/>
          </a:bodyPr>
          <a:lstStyle/>
          <a:p>
            <a:r>
              <a:rPr lang="en-GB" sz="2800" b="1" dirty="0">
                <a:solidFill>
                  <a:srgbClr val="00B050"/>
                </a:solidFill>
              </a:rPr>
              <a:t>Solution:</a:t>
            </a:r>
            <a:endParaRPr lang="en-GB" sz="2800" dirty="0">
              <a:solidFill>
                <a:srgbClr val="00B050"/>
              </a:solidFill>
            </a:endParaRPr>
          </a:p>
        </p:txBody>
      </p:sp>
      <p:pic>
        <p:nvPicPr>
          <p:cNvPr id="12291" name="Picture 3" descr="Examples of Deterministic finite autom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156033"/>
            <a:ext cx="4609524" cy="2857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88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2291"/>
                                        </p:tgtEl>
                                        <p:attrNameLst>
                                          <p:attrName>style.visibility</p:attrName>
                                        </p:attrNameLst>
                                      </p:cBhvr>
                                      <p:to>
                                        <p:strVal val="visible"/>
                                      </p:to>
                                    </p:set>
                                    <p:anim calcmode="lin" valueType="num">
                                      <p:cBhvr>
                                        <p:cTn id="7" dur="500" fill="hold"/>
                                        <p:tgtEl>
                                          <p:spTgt spid="12291"/>
                                        </p:tgtEl>
                                        <p:attrNameLst>
                                          <p:attrName>ppt_w</p:attrName>
                                        </p:attrNameLst>
                                      </p:cBhvr>
                                      <p:tavLst>
                                        <p:tav tm="0">
                                          <p:val>
                                            <p:fltVal val="0"/>
                                          </p:val>
                                        </p:tav>
                                        <p:tav tm="100000">
                                          <p:val>
                                            <p:strVal val="#ppt_w"/>
                                          </p:val>
                                        </p:tav>
                                      </p:tavLst>
                                    </p:anim>
                                    <p:anim calcmode="lin" valueType="num">
                                      <p:cBhvr>
                                        <p:cTn id="8" dur="500" fill="hold"/>
                                        <p:tgtEl>
                                          <p:spTgt spid="12291"/>
                                        </p:tgtEl>
                                        <p:attrNameLst>
                                          <p:attrName>ppt_h</p:attrName>
                                        </p:attrNameLst>
                                      </p:cBhvr>
                                      <p:tavLst>
                                        <p:tav tm="0">
                                          <p:val>
                                            <p:fltVal val="0"/>
                                          </p:val>
                                        </p:tav>
                                        <p:tav tm="100000">
                                          <p:val>
                                            <p:strVal val="#ppt_h"/>
                                          </p:val>
                                        </p:tav>
                                      </p:tavLst>
                                    </p:anim>
                                    <p:animEffect transition="in" filter="fade">
                                      <p:cBhvr>
                                        <p:cTn id="9"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747861"/>
            <a:ext cx="8280920" cy="1384995"/>
          </a:xfrm>
          <a:prstGeom prst="rect">
            <a:avLst/>
          </a:prstGeom>
        </p:spPr>
        <p:txBody>
          <a:bodyPr wrap="square">
            <a:spAutoFit/>
          </a:bodyPr>
          <a:lstStyle/>
          <a:p>
            <a:r>
              <a:rPr lang="en-GB" sz="2800" b="1" dirty="0">
                <a:solidFill>
                  <a:srgbClr val="00B050"/>
                </a:solidFill>
              </a:rPr>
              <a:t>Example 1</a:t>
            </a:r>
            <a:r>
              <a:rPr lang="en-GB" sz="2800" b="1" dirty="0" smtClean="0">
                <a:solidFill>
                  <a:srgbClr val="00B050"/>
                </a:solidFill>
              </a:rPr>
              <a:t>:</a:t>
            </a:r>
            <a:endParaRPr lang="en-GB" sz="2800" b="1" dirty="0">
              <a:solidFill>
                <a:srgbClr val="00B050"/>
              </a:solidFill>
            </a:endParaRPr>
          </a:p>
          <a:p>
            <a:r>
              <a:rPr lang="en-GB" sz="2800" b="1" dirty="0"/>
              <a:t>Draw a </a:t>
            </a:r>
            <a:r>
              <a:rPr lang="en-GB" sz="2800" b="1" dirty="0">
                <a:hlinkClick r:id="rId2" tooltip="Definition of Deterministic Finite Automata"/>
              </a:rPr>
              <a:t>DFA</a:t>
            </a:r>
            <a:r>
              <a:rPr lang="en-GB" sz="2800" b="1" dirty="0"/>
              <a:t> for the language accepting strings ending with ‘0’ over input alphabets ∑={0, 1} ? </a:t>
            </a:r>
          </a:p>
        </p:txBody>
      </p:sp>
      <p:sp>
        <p:nvSpPr>
          <p:cNvPr id="3" name="Rectangle 2"/>
          <p:cNvSpPr/>
          <p:nvPr/>
        </p:nvSpPr>
        <p:spPr>
          <a:xfrm>
            <a:off x="359772" y="2113692"/>
            <a:ext cx="1524776" cy="523220"/>
          </a:xfrm>
          <a:prstGeom prst="rect">
            <a:avLst/>
          </a:prstGeom>
        </p:spPr>
        <p:txBody>
          <a:bodyPr wrap="none">
            <a:spAutoFit/>
          </a:bodyPr>
          <a:lstStyle/>
          <a:p>
            <a:r>
              <a:rPr lang="en-GB" sz="2800" b="1" dirty="0">
                <a:solidFill>
                  <a:srgbClr val="00B050"/>
                </a:solidFill>
              </a:rPr>
              <a:t>Solution:</a:t>
            </a:r>
            <a:endParaRPr lang="en-GB" sz="2800" dirty="0">
              <a:solidFill>
                <a:srgbClr val="00B050"/>
              </a:solidFill>
            </a:endParaRPr>
          </a:p>
        </p:txBody>
      </p:sp>
      <p:sp>
        <p:nvSpPr>
          <p:cNvPr id="7" name="Rectangle 6"/>
          <p:cNvSpPr/>
          <p:nvPr/>
        </p:nvSpPr>
        <p:spPr>
          <a:xfrm>
            <a:off x="251520" y="260648"/>
            <a:ext cx="7124212" cy="646331"/>
          </a:xfrm>
          <a:prstGeom prst="rect">
            <a:avLst/>
          </a:prstGeom>
        </p:spPr>
        <p:txBody>
          <a:bodyPr wrap="square">
            <a:spAutoFit/>
          </a:bodyPr>
          <a:lstStyle/>
          <a:p>
            <a:pPr fontAlgn="base"/>
            <a:r>
              <a:rPr lang="en-GB" sz="3600" b="1" dirty="0" smtClean="0">
                <a:solidFill>
                  <a:srgbClr val="C00000"/>
                </a:solidFill>
              </a:rPr>
              <a:t>Practice problems on DFA:</a:t>
            </a:r>
            <a:endParaRPr lang="en-GB" sz="3600" b="1" dirty="0">
              <a:solidFill>
                <a:srgbClr val="C00000"/>
              </a:solidFill>
            </a:endParaRPr>
          </a:p>
        </p:txBody>
      </p:sp>
      <p:pic>
        <p:nvPicPr>
          <p:cNvPr id="11270" name="Picture 6" descr="https://lh3.googleusercontent.com/-zJLW-DkLlkg/X5rAwaLH0XI/AAAAAAAAGdA/tjmxZnyz6jwYTap61fHCl-0qWf_MySHRwCLcBGAsYHQ/w400-h246/im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105" y="2598017"/>
            <a:ext cx="4847692" cy="2343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88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270"/>
                                        </p:tgtEl>
                                        <p:attrNameLst>
                                          <p:attrName>style.visibility</p:attrName>
                                        </p:attrNameLst>
                                      </p:cBhvr>
                                      <p:to>
                                        <p:strVal val="visible"/>
                                      </p:to>
                                    </p:set>
                                    <p:animEffect transition="in" filter="fade">
                                      <p:cBhvr>
                                        <p:cTn id="7" dur="1000"/>
                                        <p:tgtEl>
                                          <p:spTgt spid="11270"/>
                                        </p:tgtEl>
                                      </p:cBhvr>
                                    </p:animEffect>
                                    <p:anim calcmode="lin" valueType="num">
                                      <p:cBhvr>
                                        <p:cTn id="8" dur="1000" fill="hold"/>
                                        <p:tgtEl>
                                          <p:spTgt spid="11270"/>
                                        </p:tgtEl>
                                        <p:attrNameLst>
                                          <p:attrName>ppt_x</p:attrName>
                                        </p:attrNameLst>
                                      </p:cBhvr>
                                      <p:tavLst>
                                        <p:tav tm="0">
                                          <p:val>
                                            <p:strVal val="#ppt_x"/>
                                          </p:val>
                                        </p:tav>
                                        <p:tav tm="100000">
                                          <p:val>
                                            <p:strVal val="#ppt_x"/>
                                          </p:val>
                                        </p:tav>
                                      </p:tavLst>
                                    </p:anim>
                                    <p:anim calcmode="lin" valueType="num">
                                      <p:cBhvr>
                                        <p:cTn id="9" dur="1000" fill="hold"/>
                                        <p:tgtEl>
                                          <p:spTgt spid="112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260648"/>
            <a:ext cx="8712968" cy="1384995"/>
          </a:xfrm>
          <a:prstGeom prst="rect">
            <a:avLst/>
          </a:prstGeom>
        </p:spPr>
        <p:txBody>
          <a:bodyPr wrap="square">
            <a:spAutoFit/>
          </a:bodyPr>
          <a:lstStyle/>
          <a:p>
            <a:r>
              <a:rPr lang="en-GB" sz="2800" b="1" dirty="0">
                <a:solidFill>
                  <a:srgbClr val="00B050"/>
                </a:solidFill>
              </a:rPr>
              <a:t>Example 2: </a:t>
            </a:r>
            <a:endParaRPr lang="en-GB" sz="2800" b="1" dirty="0" smtClean="0">
              <a:solidFill>
                <a:srgbClr val="00B050"/>
              </a:solidFill>
            </a:endParaRPr>
          </a:p>
          <a:p>
            <a:r>
              <a:rPr lang="en-GB" sz="2800" b="1" dirty="0" smtClean="0"/>
              <a:t>Draw </a:t>
            </a:r>
            <a:r>
              <a:rPr lang="en-GB" sz="2800" b="1" dirty="0"/>
              <a:t>a </a:t>
            </a:r>
            <a:r>
              <a:rPr lang="en-GB" sz="2800" b="1" dirty="0">
                <a:hlinkClick r:id="rId2" tooltip="Definition of Deterministic Finite Automata"/>
              </a:rPr>
              <a:t>DFA</a:t>
            </a:r>
            <a:r>
              <a:rPr lang="en-GB" sz="2800" b="1" dirty="0"/>
              <a:t> for the language accepting strings ending with ‘01’ over input alphabets ∑={0, 1} ?</a:t>
            </a:r>
          </a:p>
        </p:txBody>
      </p:sp>
      <p:sp>
        <p:nvSpPr>
          <p:cNvPr id="3" name="Rectangle 2"/>
          <p:cNvSpPr/>
          <p:nvPr/>
        </p:nvSpPr>
        <p:spPr>
          <a:xfrm>
            <a:off x="251520" y="1645643"/>
            <a:ext cx="1606530" cy="523220"/>
          </a:xfrm>
          <a:prstGeom prst="rect">
            <a:avLst/>
          </a:prstGeom>
        </p:spPr>
        <p:txBody>
          <a:bodyPr wrap="none">
            <a:spAutoFit/>
          </a:bodyPr>
          <a:lstStyle/>
          <a:p>
            <a:r>
              <a:rPr lang="en-GB" sz="2800" b="1" dirty="0">
                <a:solidFill>
                  <a:srgbClr val="00B050"/>
                </a:solidFill>
              </a:rPr>
              <a:t>Solution: </a:t>
            </a:r>
          </a:p>
        </p:txBody>
      </p:sp>
      <p:pic>
        <p:nvPicPr>
          <p:cNvPr id="15362" name="Picture 2" descr="https://lh3.googleusercontent.com/-lEVQhPSK_A0/X5vrUMZ_4gI/AAAAAAAAGjM/BggAKEJiWsUuEKRucXMvsAuqeOBAWIK_QCLcBGAsYHQ/w400-h214/im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8050" y="2492896"/>
            <a:ext cx="4441615" cy="2376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88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wipe(down)">
                                      <p:cBhvr>
                                        <p:cTn id="7" dur="5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332656"/>
            <a:ext cx="8568952" cy="1384995"/>
          </a:xfrm>
          <a:prstGeom prst="rect">
            <a:avLst/>
          </a:prstGeom>
        </p:spPr>
        <p:txBody>
          <a:bodyPr wrap="square">
            <a:spAutoFit/>
          </a:bodyPr>
          <a:lstStyle/>
          <a:p>
            <a:r>
              <a:rPr lang="en-GB" sz="2800" b="1" dirty="0">
                <a:solidFill>
                  <a:srgbClr val="00B050"/>
                </a:solidFill>
              </a:rPr>
              <a:t>Example 3</a:t>
            </a:r>
            <a:r>
              <a:rPr lang="en-GB" sz="2800" b="1" dirty="0" smtClean="0">
                <a:solidFill>
                  <a:srgbClr val="00B050"/>
                </a:solidFill>
              </a:rPr>
              <a:t>:</a:t>
            </a:r>
          </a:p>
          <a:p>
            <a:r>
              <a:rPr lang="en-GB" sz="2800" b="1" dirty="0" smtClean="0"/>
              <a:t>Draw </a:t>
            </a:r>
            <a:r>
              <a:rPr lang="en-GB" sz="2800" b="1" dirty="0"/>
              <a:t>a </a:t>
            </a:r>
            <a:r>
              <a:rPr lang="en-GB" sz="2800" b="1" dirty="0">
                <a:hlinkClick r:id="rId2" tooltip="Definition of Deterministic Finite Automata"/>
              </a:rPr>
              <a:t>DFA</a:t>
            </a:r>
            <a:r>
              <a:rPr lang="en-GB" sz="2800" b="1" dirty="0"/>
              <a:t> for the language accepting strings ending with ‘00’ over input alphabets ∑={0, 1} ?  </a:t>
            </a:r>
          </a:p>
        </p:txBody>
      </p:sp>
      <p:pic>
        <p:nvPicPr>
          <p:cNvPr id="16386" name="Picture 2" descr="https://lh3.googleusercontent.com/-DZWAjHa6SPs/X5vsUiIB2fI/AAAAAAAAGjY/VXpqIPVyuX04MsOlqs8KjfU5EaN5wKslwCLcBGAsYHQ/w400-h180/im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2924944"/>
            <a:ext cx="4610089" cy="207454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54045" y="1945769"/>
            <a:ext cx="1606530" cy="523220"/>
          </a:xfrm>
          <a:prstGeom prst="rect">
            <a:avLst/>
          </a:prstGeom>
        </p:spPr>
        <p:txBody>
          <a:bodyPr wrap="none">
            <a:spAutoFit/>
          </a:bodyPr>
          <a:lstStyle/>
          <a:p>
            <a:r>
              <a:rPr lang="en-GB" sz="2800" b="1" dirty="0">
                <a:solidFill>
                  <a:srgbClr val="00B050"/>
                </a:solidFill>
              </a:rPr>
              <a:t>Solution: </a:t>
            </a:r>
          </a:p>
        </p:txBody>
      </p:sp>
    </p:spTree>
    <p:extLst>
      <p:ext uri="{BB962C8B-B14F-4D97-AF65-F5344CB8AC3E}">
        <p14:creationId xmlns:p14="http://schemas.microsoft.com/office/powerpoint/2010/main" val="342288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circle(in)">
                                      <p:cBhvr>
                                        <p:cTn id="7" dur="20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332656"/>
            <a:ext cx="8424936" cy="1384995"/>
          </a:xfrm>
          <a:prstGeom prst="rect">
            <a:avLst/>
          </a:prstGeom>
        </p:spPr>
        <p:txBody>
          <a:bodyPr wrap="square">
            <a:spAutoFit/>
          </a:bodyPr>
          <a:lstStyle/>
          <a:p>
            <a:pPr algn="just"/>
            <a:r>
              <a:rPr lang="en-GB" sz="2800" b="1" dirty="0">
                <a:solidFill>
                  <a:srgbClr val="00B050"/>
                </a:solidFill>
              </a:rPr>
              <a:t>Example 4: </a:t>
            </a:r>
            <a:endParaRPr lang="en-GB" sz="2800" b="1" dirty="0" smtClean="0">
              <a:solidFill>
                <a:srgbClr val="00B050"/>
              </a:solidFill>
            </a:endParaRPr>
          </a:p>
          <a:p>
            <a:pPr algn="just"/>
            <a:r>
              <a:rPr lang="en-GB" sz="2800" b="1" dirty="0" smtClean="0"/>
              <a:t>Draw </a:t>
            </a:r>
            <a:r>
              <a:rPr lang="en-GB" sz="2800" b="1" dirty="0"/>
              <a:t>a </a:t>
            </a:r>
            <a:r>
              <a:rPr lang="en-GB" sz="2800" b="1" dirty="0">
                <a:hlinkClick r:id="rId2" tooltip="Definition of Deterministic Finite Automata"/>
              </a:rPr>
              <a:t>DFA</a:t>
            </a:r>
            <a:r>
              <a:rPr lang="en-GB" sz="2800" b="1" dirty="0"/>
              <a:t> for the language accepting strings ending with ‘011’ over input alphabets ∑ = {0, 1} ?</a:t>
            </a:r>
          </a:p>
        </p:txBody>
      </p:sp>
      <p:sp>
        <p:nvSpPr>
          <p:cNvPr id="3" name="Rectangle 2"/>
          <p:cNvSpPr/>
          <p:nvPr/>
        </p:nvSpPr>
        <p:spPr>
          <a:xfrm>
            <a:off x="454045" y="1916832"/>
            <a:ext cx="1606530" cy="523220"/>
          </a:xfrm>
          <a:prstGeom prst="rect">
            <a:avLst/>
          </a:prstGeom>
        </p:spPr>
        <p:txBody>
          <a:bodyPr wrap="none">
            <a:spAutoFit/>
          </a:bodyPr>
          <a:lstStyle/>
          <a:p>
            <a:r>
              <a:rPr lang="en-GB" sz="2800" b="1" dirty="0">
                <a:solidFill>
                  <a:srgbClr val="00B050"/>
                </a:solidFill>
              </a:rPr>
              <a:t>Solution: </a:t>
            </a:r>
          </a:p>
        </p:txBody>
      </p:sp>
      <p:pic>
        <p:nvPicPr>
          <p:cNvPr id="17410" name="Picture 2" descr="https://lh3.googleusercontent.com/-2S1ViG_56yQ/X5q9gxjEjhI/AAAAAAAAGcY/qZnhmCLLIrgbG-2SCxbzotBrqz3ApgjXACLcBGAsYHQ/w400-h163/im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310" y="2780928"/>
            <a:ext cx="5641836" cy="2284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88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fade">
                                      <p:cBhvr>
                                        <p:cTn id="7" dur="1000"/>
                                        <p:tgtEl>
                                          <p:spTgt spid="17410"/>
                                        </p:tgtEl>
                                      </p:cBhvr>
                                    </p:animEffect>
                                    <p:anim calcmode="lin" valueType="num">
                                      <p:cBhvr>
                                        <p:cTn id="8" dur="1000" fill="hold"/>
                                        <p:tgtEl>
                                          <p:spTgt spid="17410"/>
                                        </p:tgtEl>
                                        <p:attrNameLst>
                                          <p:attrName>ppt_x</p:attrName>
                                        </p:attrNameLst>
                                      </p:cBhvr>
                                      <p:tavLst>
                                        <p:tav tm="0">
                                          <p:val>
                                            <p:strVal val="#ppt_x"/>
                                          </p:val>
                                        </p:tav>
                                        <p:tav tm="100000">
                                          <p:val>
                                            <p:strVal val="#ppt_x"/>
                                          </p:val>
                                        </p:tav>
                                      </p:tavLst>
                                    </p:anim>
                                    <p:anim calcmode="lin" valueType="num">
                                      <p:cBhvr>
                                        <p:cTn id="9" dur="1000" fill="hold"/>
                                        <p:tgtEl>
                                          <p:spTgt spid="174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332656"/>
            <a:ext cx="8496944" cy="1384995"/>
          </a:xfrm>
          <a:prstGeom prst="rect">
            <a:avLst/>
          </a:prstGeom>
        </p:spPr>
        <p:txBody>
          <a:bodyPr wrap="square">
            <a:spAutoFit/>
          </a:bodyPr>
          <a:lstStyle/>
          <a:p>
            <a:pPr algn="just"/>
            <a:r>
              <a:rPr lang="en-GB" sz="2800" b="1" dirty="0">
                <a:solidFill>
                  <a:srgbClr val="00B050"/>
                </a:solidFill>
              </a:rPr>
              <a:t>Example 5: </a:t>
            </a:r>
            <a:endParaRPr lang="en-GB" sz="2800" b="1" dirty="0" smtClean="0">
              <a:solidFill>
                <a:srgbClr val="00B050"/>
              </a:solidFill>
            </a:endParaRPr>
          </a:p>
          <a:p>
            <a:pPr algn="just"/>
            <a:r>
              <a:rPr lang="en-GB" sz="2800" b="1" dirty="0" smtClean="0"/>
              <a:t>Draw </a:t>
            </a:r>
            <a:r>
              <a:rPr lang="en-GB" sz="2800" b="1" dirty="0"/>
              <a:t>a </a:t>
            </a:r>
            <a:r>
              <a:rPr lang="en-GB" sz="2800" b="1" dirty="0">
                <a:hlinkClick r:id="rId2" tooltip="Definition of Deterministic Finite Automata"/>
              </a:rPr>
              <a:t>DFA</a:t>
            </a:r>
            <a:r>
              <a:rPr lang="en-GB" sz="2800" b="1" dirty="0"/>
              <a:t> for the language accepting strings ending with ‘0110’ over input alphabets ∑ = {0, 1} ?</a:t>
            </a:r>
          </a:p>
        </p:txBody>
      </p:sp>
      <p:sp>
        <p:nvSpPr>
          <p:cNvPr id="3" name="Rectangle 2"/>
          <p:cNvSpPr/>
          <p:nvPr/>
        </p:nvSpPr>
        <p:spPr>
          <a:xfrm>
            <a:off x="454045" y="1916832"/>
            <a:ext cx="1606530" cy="523220"/>
          </a:xfrm>
          <a:prstGeom prst="rect">
            <a:avLst/>
          </a:prstGeom>
        </p:spPr>
        <p:txBody>
          <a:bodyPr wrap="none">
            <a:spAutoFit/>
          </a:bodyPr>
          <a:lstStyle/>
          <a:p>
            <a:r>
              <a:rPr lang="en-GB" sz="2800" b="1" dirty="0">
                <a:solidFill>
                  <a:srgbClr val="00B050"/>
                </a:solidFill>
              </a:rPr>
              <a:t>Solution: </a:t>
            </a:r>
          </a:p>
        </p:txBody>
      </p:sp>
      <p:pic>
        <p:nvPicPr>
          <p:cNvPr id="18434" name="Picture 2" descr="https://lh3.googleusercontent.com/-7irh-FFgVyg/X5q_MIHbwTI/AAAAAAAAGcs/J-BceT2CC94ctC4sGnLoRzmqJHauXF4kQCLcBGAsYHQ/w400-h149/im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2564904"/>
            <a:ext cx="5643870" cy="2088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88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8434"/>
                                        </p:tgtEl>
                                        <p:attrNameLst>
                                          <p:attrName>style.visibility</p:attrName>
                                        </p:attrNameLst>
                                      </p:cBhvr>
                                      <p:to>
                                        <p:strVal val="visible"/>
                                      </p:to>
                                    </p:set>
                                    <p:anim calcmode="lin" valueType="num">
                                      <p:cBhvr>
                                        <p:cTn id="7" dur="1000" fill="hold"/>
                                        <p:tgtEl>
                                          <p:spTgt spid="18434"/>
                                        </p:tgtEl>
                                        <p:attrNameLst>
                                          <p:attrName>ppt_w</p:attrName>
                                        </p:attrNameLst>
                                      </p:cBhvr>
                                      <p:tavLst>
                                        <p:tav tm="0">
                                          <p:val>
                                            <p:fltVal val="0"/>
                                          </p:val>
                                        </p:tav>
                                        <p:tav tm="100000">
                                          <p:val>
                                            <p:strVal val="#ppt_w"/>
                                          </p:val>
                                        </p:tav>
                                      </p:tavLst>
                                    </p:anim>
                                    <p:anim calcmode="lin" valueType="num">
                                      <p:cBhvr>
                                        <p:cTn id="8" dur="1000" fill="hold"/>
                                        <p:tgtEl>
                                          <p:spTgt spid="18434"/>
                                        </p:tgtEl>
                                        <p:attrNameLst>
                                          <p:attrName>ppt_h</p:attrName>
                                        </p:attrNameLst>
                                      </p:cBhvr>
                                      <p:tavLst>
                                        <p:tav tm="0">
                                          <p:val>
                                            <p:fltVal val="0"/>
                                          </p:val>
                                        </p:tav>
                                        <p:tav tm="100000">
                                          <p:val>
                                            <p:strVal val="#ppt_h"/>
                                          </p:val>
                                        </p:tav>
                                      </p:tavLst>
                                    </p:anim>
                                    <p:anim calcmode="lin" valueType="num">
                                      <p:cBhvr>
                                        <p:cTn id="9" dur="1000" fill="hold"/>
                                        <p:tgtEl>
                                          <p:spTgt spid="18434"/>
                                        </p:tgtEl>
                                        <p:attrNameLst>
                                          <p:attrName>style.rotation</p:attrName>
                                        </p:attrNameLst>
                                      </p:cBhvr>
                                      <p:tavLst>
                                        <p:tav tm="0">
                                          <p:val>
                                            <p:fltVal val="90"/>
                                          </p:val>
                                        </p:tav>
                                        <p:tav tm="100000">
                                          <p:val>
                                            <p:fltVal val="0"/>
                                          </p:val>
                                        </p:tav>
                                      </p:tavLst>
                                    </p:anim>
                                    <p:animEffect transition="in" filter="fade">
                                      <p:cBhvr>
                                        <p:cTn id="10" dur="1000"/>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332656"/>
            <a:ext cx="8568952" cy="1384995"/>
          </a:xfrm>
          <a:prstGeom prst="rect">
            <a:avLst/>
          </a:prstGeom>
        </p:spPr>
        <p:txBody>
          <a:bodyPr wrap="square">
            <a:spAutoFit/>
          </a:bodyPr>
          <a:lstStyle/>
          <a:p>
            <a:pPr algn="just"/>
            <a:r>
              <a:rPr lang="en-GB" sz="2800" b="1" dirty="0">
                <a:solidFill>
                  <a:srgbClr val="00B050"/>
                </a:solidFill>
              </a:rPr>
              <a:t>Example 6: </a:t>
            </a:r>
            <a:endParaRPr lang="en-GB" sz="2800" b="1" dirty="0" smtClean="0">
              <a:solidFill>
                <a:srgbClr val="00B050"/>
              </a:solidFill>
            </a:endParaRPr>
          </a:p>
          <a:p>
            <a:pPr algn="just"/>
            <a:r>
              <a:rPr lang="en-GB" sz="2800" b="1" dirty="0" smtClean="0"/>
              <a:t>Draw </a:t>
            </a:r>
            <a:r>
              <a:rPr lang="en-GB" sz="2800" b="1" dirty="0"/>
              <a:t>a </a:t>
            </a:r>
            <a:r>
              <a:rPr lang="en-GB" sz="2800" b="1" dirty="0">
                <a:hlinkClick r:id="rId2" tooltip="Definition of Deterministic Finite Automata"/>
              </a:rPr>
              <a:t>DFA</a:t>
            </a:r>
            <a:r>
              <a:rPr lang="en-GB" sz="2800" b="1" dirty="0"/>
              <a:t> for the language accepting strings ending with ‘0011’ over input alphabets ∑ = {0, 1} ?</a:t>
            </a:r>
          </a:p>
        </p:txBody>
      </p:sp>
      <p:pic>
        <p:nvPicPr>
          <p:cNvPr id="19458" name="Picture 2" descr="https://lh3.googleusercontent.com/-0Qbu541YLm0/X5q__UxA7qI/AAAAAAAAGc4/Tr99MMi1aHYOfcxlZNwZQ5W4106P0QYXwCLcBGAsYHQ/w400-h156/im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8801" y="2708920"/>
            <a:ext cx="6132294" cy="237626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95536" y="1916832"/>
            <a:ext cx="1606530" cy="523220"/>
          </a:xfrm>
          <a:prstGeom prst="rect">
            <a:avLst/>
          </a:prstGeom>
        </p:spPr>
        <p:txBody>
          <a:bodyPr wrap="none">
            <a:spAutoFit/>
          </a:bodyPr>
          <a:lstStyle/>
          <a:p>
            <a:r>
              <a:rPr lang="en-GB" sz="2800" b="1" dirty="0">
                <a:solidFill>
                  <a:srgbClr val="00B050"/>
                </a:solidFill>
              </a:rPr>
              <a:t>Solution: </a:t>
            </a:r>
          </a:p>
        </p:txBody>
      </p:sp>
    </p:spTree>
    <p:extLst>
      <p:ext uri="{BB962C8B-B14F-4D97-AF65-F5344CB8AC3E}">
        <p14:creationId xmlns:p14="http://schemas.microsoft.com/office/powerpoint/2010/main" val="342288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fade">
                                      <p:cBhvr>
                                        <p:cTn id="7" dur="1000"/>
                                        <p:tgtEl>
                                          <p:spTgt spid="19458"/>
                                        </p:tgtEl>
                                      </p:cBhvr>
                                    </p:animEffect>
                                    <p:anim calcmode="lin" valueType="num">
                                      <p:cBhvr>
                                        <p:cTn id="8" dur="1000" fill="hold"/>
                                        <p:tgtEl>
                                          <p:spTgt spid="19458"/>
                                        </p:tgtEl>
                                        <p:attrNameLst>
                                          <p:attrName>ppt_x</p:attrName>
                                        </p:attrNameLst>
                                      </p:cBhvr>
                                      <p:tavLst>
                                        <p:tav tm="0">
                                          <p:val>
                                            <p:strVal val="#ppt_x"/>
                                          </p:val>
                                        </p:tav>
                                        <p:tav tm="100000">
                                          <p:val>
                                            <p:strVal val="#ppt_x"/>
                                          </p:val>
                                        </p:tav>
                                      </p:tavLst>
                                    </p:anim>
                                    <p:anim calcmode="lin" valueType="num">
                                      <p:cBhvr>
                                        <p:cTn id="9" dur="1000" fill="hold"/>
                                        <p:tgtEl>
                                          <p:spTgt spid="194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23728" y="332656"/>
            <a:ext cx="4906984" cy="830997"/>
          </a:xfrm>
          <a:prstGeom prst="rect">
            <a:avLst/>
          </a:prstGeom>
        </p:spPr>
        <p:txBody>
          <a:bodyPr wrap="none">
            <a:spAutoFit/>
          </a:bodyPr>
          <a:lstStyle/>
          <a:p>
            <a:r>
              <a:rPr lang="en-GB" sz="4800" b="1" dirty="0" smtClean="0">
                <a:solidFill>
                  <a:srgbClr val="C00000"/>
                </a:solidFill>
                <a:latin typeface="+mj-lt"/>
                <a:cs typeface="Times New Roman" pitchFamily="18" charset="0"/>
              </a:rPr>
              <a:t>FINITE AUTOMATA</a:t>
            </a:r>
            <a:endParaRPr lang="en-GB" sz="4800" b="1" dirty="0">
              <a:solidFill>
                <a:srgbClr val="C00000"/>
              </a:solidFill>
              <a:latin typeface="+mj-lt"/>
              <a:cs typeface="Times New Roman" pitchFamily="18" charset="0"/>
            </a:endParaRPr>
          </a:p>
        </p:txBody>
      </p:sp>
      <p:sp>
        <p:nvSpPr>
          <p:cNvPr id="5" name="Rectangle 4"/>
          <p:cNvSpPr/>
          <p:nvPr/>
        </p:nvSpPr>
        <p:spPr>
          <a:xfrm>
            <a:off x="539552" y="1484784"/>
            <a:ext cx="8208912" cy="4401205"/>
          </a:xfrm>
          <a:prstGeom prst="rect">
            <a:avLst/>
          </a:prstGeom>
        </p:spPr>
        <p:txBody>
          <a:bodyPr wrap="square">
            <a:spAutoFit/>
          </a:bodyPr>
          <a:lstStyle/>
          <a:p>
            <a:pPr marL="342900" indent="-342900" algn="just">
              <a:buFont typeface="Wingdings" pitchFamily="2" charset="2"/>
              <a:buChar char="Ø"/>
            </a:pPr>
            <a:r>
              <a:rPr lang="en-GB" sz="2800" dirty="0"/>
              <a:t>Finite automata are used to recognize patterns.</a:t>
            </a:r>
          </a:p>
          <a:p>
            <a:pPr marL="342900" indent="-342900" algn="just">
              <a:buFont typeface="Wingdings" pitchFamily="2" charset="2"/>
              <a:buChar char="Ø"/>
            </a:pPr>
            <a:r>
              <a:rPr lang="en-GB" sz="2800" dirty="0"/>
              <a:t>It takes the string of symbol as input and changes its state accordingly. When the desired symbol is found, then the transition occurs.</a:t>
            </a:r>
          </a:p>
          <a:p>
            <a:pPr marL="342900" indent="-342900" algn="just">
              <a:buFont typeface="Wingdings" pitchFamily="2" charset="2"/>
              <a:buChar char="Ø"/>
            </a:pPr>
            <a:r>
              <a:rPr lang="en-GB" sz="2800" dirty="0"/>
              <a:t>At the time of transition, the automata can either move to the next state or stay in the same state.</a:t>
            </a:r>
          </a:p>
          <a:p>
            <a:pPr marL="342900" indent="-342900" algn="just">
              <a:buFont typeface="Wingdings" pitchFamily="2" charset="2"/>
              <a:buChar char="Ø"/>
            </a:pPr>
            <a:r>
              <a:rPr lang="en-GB" sz="2800" dirty="0"/>
              <a:t>Finite automata have two states, </a:t>
            </a:r>
            <a:r>
              <a:rPr lang="en-GB" sz="2800" b="1" dirty="0"/>
              <a:t>Accept state</a:t>
            </a:r>
            <a:r>
              <a:rPr lang="en-GB" sz="2800" dirty="0"/>
              <a:t> or </a:t>
            </a:r>
            <a:r>
              <a:rPr lang="en-GB" sz="2800" b="1" dirty="0"/>
              <a:t>Reject state</a:t>
            </a:r>
            <a:r>
              <a:rPr lang="en-GB" sz="2800" dirty="0"/>
              <a:t>. When the input string is processed successfully, and the automata reached its final state, then it will accept.</a:t>
            </a:r>
          </a:p>
        </p:txBody>
      </p:sp>
    </p:spTree>
    <p:extLst>
      <p:ext uri="{BB962C8B-B14F-4D97-AF65-F5344CB8AC3E}">
        <p14:creationId xmlns:p14="http://schemas.microsoft.com/office/powerpoint/2010/main" val="13570793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332656"/>
            <a:ext cx="8496944" cy="1384995"/>
          </a:xfrm>
          <a:prstGeom prst="rect">
            <a:avLst/>
          </a:prstGeom>
        </p:spPr>
        <p:txBody>
          <a:bodyPr wrap="square">
            <a:spAutoFit/>
          </a:bodyPr>
          <a:lstStyle/>
          <a:p>
            <a:pPr algn="just"/>
            <a:r>
              <a:rPr lang="en-GB" sz="2800" b="1" dirty="0">
                <a:solidFill>
                  <a:srgbClr val="00B050"/>
                </a:solidFill>
              </a:rPr>
              <a:t>Example 7: </a:t>
            </a:r>
            <a:endParaRPr lang="en-GB" sz="2800" b="1" dirty="0" smtClean="0">
              <a:solidFill>
                <a:srgbClr val="00B050"/>
              </a:solidFill>
            </a:endParaRPr>
          </a:p>
          <a:p>
            <a:pPr algn="just"/>
            <a:r>
              <a:rPr lang="en-GB" sz="2800" b="1" dirty="0" smtClean="0"/>
              <a:t>Draw </a:t>
            </a:r>
            <a:r>
              <a:rPr lang="en-GB" sz="2800" b="1" dirty="0"/>
              <a:t>a </a:t>
            </a:r>
            <a:r>
              <a:rPr lang="en-GB" sz="2800" b="1" dirty="0">
                <a:hlinkClick r:id="rId2" tooltip="Definition of Deterministic Finite Automata"/>
              </a:rPr>
              <a:t>DFA</a:t>
            </a:r>
            <a:r>
              <a:rPr lang="en-GB" sz="2800" b="1" dirty="0"/>
              <a:t> for the language accepting strings with ‘0’ only over input alphabets ∑={0, 1} ?  </a:t>
            </a:r>
          </a:p>
        </p:txBody>
      </p:sp>
      <p:pic>
        <p:nvPicPr>
          <p:cNvPr id="20482" name="Picture 2" descr="https://lh3.googleusercontent.com/-0Gl-26obkzM/X5rDiDomgJI/AAAAAAAAGdc/MPKJWgW40ucUiFhngoWtXnyTC7X5KB1ewCLcBGAsYHQ/w400-h281/im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1396" y="2780928"/>
            <a:ext cx="4498834" cy="316835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95536" y="1916832"/>
            <a:ext cx="1606530" cy="523220"/>
          </a:xfrm>
          <a:prstGeom prst="rect">
            <a:avLst/>
          </a:prstGeom>
        </p:spPr>
        <p:txBody>
          <a:bodyPr wrap="none">
            <a:spAutoFit/>
          </a:bodyPr>
          <a:lstStyle/>
          <a:p>
            <a:r>
              <a:rPr lang="en-GB" sz="2800" b="1" dirty="0">
                <a:solidFill>
                  <a:srgbClr val="00B050"/>
                </a:solidFill>
              </a:rPr>
              <a:t>Solution: </a:t>
            </a:r>
          </a:p>
        </p:txBody>
      </p:sp>
    </p:spTree>
    <p:extLst>
      <p:ext uri="{BB962C8B-B14F-4D97-AF65-F5344CB8AC3E}">
        <p14:creationId xmlns:p14="http://schemas.microsoft.com/office/powerpoint/2010/main" val="342288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fade">
                                      <p:cBhvr>
                                        <p:cTn id="7" dur="1000"/>
                                        <p:tgtEl>
                                          <p:spTgt spid="20482"/>
                                        </p:tgtEl>
                                      </p:cBhvr>
                                    </p:animEffect>
                                    <p:anim calcmode="lin" valueType="num">
                                      <p:cBhvr>
                                        <p:cTn id="8" dur="1000" fill="hold"/>
                                        <p:tgtEl>
                                          <p:spTgt spid="20482"/>
                                        </p:tgtEl>
                                        <p:attrNameLst>
                                          <p:attrName>ppt_x</p:attrName>
                                        </p:attrNameLst>
                                      </p:cBhvr>
                                      <p:tavLst>
                                        <p:tav tm="0">
                                          <p:val>
                                            <p:strVal val="#ppt_x"/>
                                          </p:val>
                                        </p:tav>
                                        <p:tav tm="100000">
                                          <p:val>
                                            <p:strVal val="#ppt_x"/>
                                          </p:val>
                                        </p:tav>
                                      </p:tavLst>
                                    </p:anim>
                                    <p:anim calcmode="lin" valueType="num">
                                      <p:cBhvr>
                                        <p:cTn id="9" dur="1000" fill="hold"/>
                                        <p:tgtEl>
                                          <p:spTgt spid="204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404664"/>
            <a:ext cx="8424936" cy="1384995"/>
          </a:xfrm>
          <a:prstGeom prst="rect">
            <a:avLst/>
          </a:prstGeom>
        </p:spPr>
        <p:txBody>
          <a:bodyPr wrap="square">
            <a:spAutoFit/>
          </a:bodyPr>
          <a:lstStyle/>
          <a:p>
            <a:pPr algn="just"/>
            <a:r>
              <a:rPr lang="en-GB" sz="2800" b="1" dirty="0">
                <a:solidFill>
                  <a:srgbClr val="00B050"/>
                </a:solidFill>
              </a:rPr>
              <a:t>Example </a:t>
            </a:r>
            <a:r>
              <a:rPr lang="en-GB" sz="2800" b="1" dirty="0" smtClean="0">
                <a:solidFill>
                  <a:srgbClr val="00B050"/>
                </a:solidFill>
              </a:rPr>
              <a:t>8: </a:t>
            </a:r>
          </a:p>
          <a:p>
            <a:pPr algn="just"/>
            <a:r>
              <a:rPr lang="en-GB" sz="2800" b="1" dirty="0" smtClean="0"/>
              <a:t>Draw </a:t>
            </a:r>
            <a:r>
              <a:rPr lang="en-GB" sz="2800" b="1" dirty="0"/>
              <a:t>a </a:t>
            </a:r>
            <a:r>
              <a:rPr lang="en-GB" sz="2800" b="1" dirty="0">
                <a:hlinkClick r:id="rId2" tooltip="Definition of Deterministic Finite Automata"/>
              </a:rPr>
              <a:t>DFA</a:t>
            </a:r>
            <a:r>
              <a:rPr lang="en-GB" sz="2800" b="1" dirty="0"/>
              <a:t> for the language accepting strings starting with ‘0’ over input alphabets ∑={0, 1} ?  </a:t>
            </a:r>
          </a:p>
        </p:txBody>
      </p:sp>
      <p:pic>
        <p:nvPicPr>
          <p:cNvPr id="21506" name="Picture 2" descr="https://lh3.googleusercontent.com/-VzMji1XFbEA/X5rHgGJTbOI/AAAAAAAAGeI/g9GOfACg2bs8cc7YWOX915CU5DwpuAC4wCLcBGAsYHQ/w400-h291/im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574" y="2560012"/>
            <a:ext cx="4311625" cy="313670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95536" y="1916832"/>
            <a:ext cx="1606530" cy="523220"/>
          </a:xfrm>
          <a:prstGeom prst="rect">
            <a:avLst/>
          </a:prstGeom>
        </p:spPr>
        <p:txBody>
          <a:bodyPr wrap="none">
            <a:spAutoFit/>
          </a:bodyPr>
          <a:lstStyle/>
          <a:p>
            <a:r>
              <a:rPr lang="en-GB" sz="2800" b="1" dirty="0">
                <a:solidFill>
                  <a:srgbClr val="00B050"/>
                </a:solidFill>
              </a:rPr>
              <a:t>Solution: </a:t>
            </a:r>
          </a:p>
        </p:txBody>
      </p:sp>
    </p:spTree>
    <p:extLst>
      <p:ext uri="{BB962C8B-B14F-4D97-AF65-F5344CB8AC3E}">
        <p14:creationId xmlns:p14="http://schemas.microsoft.com/office/powerpoint/2010/main" val="342288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fade">
                                      <p:cBhvr>
                                        <p:cTn id="7" dur="1000"/>
                                        <p:tgtEl>
                                          <p:spTgt spid="21506"/>
                                        </p:tgtEl>
                                      </p:cBhvr>
                                    </p:animEffect>
                                    <p:anim calcmode="lin" valueType="num">
                                      <p:cBhvr>
                                        <p:cTn id="8" dur="1000" fill="hold"/>
                                        <p:tgtEl>
                                          <p:spTgt spid="21506"/>
                                        </p:tgtEl>
                                        <p:attrNameLst>
                                          <p:attrName>ppt_x</p:attrName>
                                        </p:attrNameLst>
                                      </p:cBhvr>
                                      <p:tavLst>
                                        <p:tav tm="0">
                                          <p:val>
                                            <p:strVal val="#ppt_x"/>
                                          </p:val>
                                        </p:tav>
                                        <p:tav tm="100000">
                                          <p:val>
                                            <p:strVal val="#ppt_x"/>
                                          </p:val>
                                        </p:tav>
                                      </p:tavLst>
                                    </p:anim>
                                    <p:anim calcmode="lin" valueType="num">
                                      <p:cBhvr>
                                        <p:cTn id="9" dur="1000" fill="hold"/>
                                        <p:tgtEl>
                                          <p:spTgt spid="215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332656"/>
            <a:ext cx="8568952" cy="1384995"/>
          </a:xfrm>
          <a:prstGeom prst="rect">
            <a:avLst/>
          </a:prstGeom>
        </p:spPr>
        <p:txBody>
          <a:bodyPr wrap="square">
            <a:spAutoFit/>
          </a:bodyPr>
          <a:lstStyle/>
          <a:p>
            <a:pPr algn="just"/>
            <a:r>
              <a:rPr lang="en-GB" sz="2800" b="1" dirty="0">
                <a:solidFill>
                  <a:srgbClr val="00B050"/>
                </a:solidFill>
              </a:rPr>
              <a:t>Example 9</a:t>
            </a:r>
            <a:r>
              <a:rPr lang="en-GB" sz="2800" b="1" dirty="0" smtClean="0">
                <a:solidFill>
                  <a:srgbClr val="00B050"/>
                </a:solidFill>
              </a:rPr>
              <a:t>: </a:t>
            </a:r>
          </a:p>
          <a:p>
            <a:pPr algn="just"/>
            <a:r>
              <a:rPr lang="en-GB" sz="2800" b="1" dirty="0" smtClean="0"/>
              <a:t>Draw </a:t>
            </a:r>
            <a:r>
              <a:rPr lang="en-GB" sz="2800" b="1" dirty="0"/>
              <a:t>a </a:t>
            </a:r>
            <a:r>
              <a:rPr lang="en-GB" sz="2800" b="1" dirty="0">
                <a:hlinkClick r:id="rId2" tooltip="Definition of Deterministic Finite Automata"/>
              </a:rPr>
              <a:t>DFA</a:t>
            </a:r>
            <a:r>
              <a:rPr lang="en-GB" sz="2800" b="1" dirty="0"/>
              <a:t> for the language accepting strings starting with ‘01’ over input alphabets ∑={0, 1} ?</a:t>
            </a:r>
          </a:p>
        </p:txBody>
      </p:sp>
      <p:sp>
        <p:nvSpPr>
          <p:cNvPr id="3" name="Rectangle 2"/>
          <p:cNvSpPr/>
          <p:nvPr/>
        </p:nvSpPr>
        <p:spPr>
          <a:xfrm>
            <a:off x="395536" y="1916832"/>
            <a:ext cx="1606530" cy="523220"/>
          </a:xfrm>
          <a:prstGeom prst="rect">
            <a:avLst/>
          </a:prstGeom>
        </p:spPr>
        <p:txBody>
          <a:bodyPr wrap="none">
            <a:spAutoFit/>
          </a:bodyPr>
          <a:lstStyle/>
          <a:p>
            <a:r>
              <a:rPr lang="en-GB" sz="2800" b="1" dirty="0">
                <a:solidFill>
                  <a:srgbClr val="00B050"/>
                </a:solidFill>
              </a:rPr>
              <a:t>Solution: </a:t>
            </a:r>
          </a:p>
        </p:txBody>
      </p:sp>
      <p:pic>
        <p:nvPicPr>
          <p:cNvPr id="22530" name="Picture 2" descr="https://lh3.googleusercontent.com/-FFZLMwMhIts/X5rHFllJLmI/AAAAAAAAGeA/fVO1c2DHE7kOm9dYNTK7dcMnge6TZPXjwCLcBGAsYHQ/w400-h254/im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2448583"/>
            <a:ext cx="3810000" cy="2409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88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fade">
                                      <p:cBhvr>
                                        <p:cTn id="7" dur="1000"/>
                                        <p:tgtEl>
                                          <p:spTgt spid="22530"/>
                                        </p:tgtEl>
                                      </p:cBhvr>
                                    </p:animEffect>
                                    <p:anim calcmode="lin" valueType="num">
                                      <p:cBhvr>
                                        <p:cTn id="8" dur="1000" fill="hold"/>
                                        <p:tgtEl>
                                          <p:spTgt spid="22530"/>
                                        </p:tgtEl>
                                        <p:attrNameLst>
                                          <p:attrName>ppt_x</p:attrName>
                                        </p:attrNameLst>
                                      </p:cBhvr>
                                      <p:tavLst>
                                        <p:tav tm="0">
                                          <p:val>
                                            <p:strVal val="#ppt_x"/>
                                          </p:val>
                                        </p:tav>
                                        <p:tav tm="100000">
                                          <p:val>
                                            <p:strVal val="#ppt_x"/>
                                          </p:val>
                                        </p:tav>
                                      </p:tavLst>
                                    </p:anim>
                                    <p:anim calcmode="lin" valueType="num">
                                      <p:cBhvr>
                                        <p:cTn id="9" dur="1000" fill="hold"/>
                                        <p:tgtEl>
                                          <p:spTgt spid="225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88640"/>
            <a:ext cx="8640960" cy="1384995"/>
          </a:xfrm>
          <a:prstGeom prst="rect">
            <a:avLst/>
          </a:prstGeom>
        </p:spPr>
        <p:txBody>
          <a:bodyPr wrap="square">
            <a:spAutoFit/>
          </a:bodyPr>
          <a:lstStyle/>
          <a:p>
            <a:pPr algn="just"/>
            <a:r>
              <a:rPr lang="en-GB" sz="2800" b="1" dirty="0">
                <a:solidFill>
                  <a:srgbClr val="00B050"/>
                </a:solidFill>
              </a:rPr>
              <a:t>Example </a:t>
            </a:r>
            <a:r>
              <a:rPr lang="en-GB" sz="2800" b="1" dirty="0" smtClean="0">
                <a:solidFill>
                  <a:srgbClr val="00B050"/>
                </a:solidFill>
              </a:rPr>
              <a:t>10: </a:t>
            </a:r>
          </a:p>
          <a:p>
            <a:pPr algn="just"/>
            <a:r>
              <a:rPr lang="en-GB" sz="2800" b="1" dirty="0" smtClean="0"/>
              <a:t>Draw </a:t>
            </a:r>
            <a:r>
              <a:rPr lang="en-GB" sz="2800" b="1" dirty="0"/>
              <a:t>a </a:t>
            </a:r>
            <a:r>
              <a:rPr lang="en-GB" sz="2800" b="1" dirty="0">
                <a:hlinkClick r:id="rId2" tooltip="Definition of Deterministic Finite Automata"/>
              </a:rPr>
              <a:t>DFA</a:t>
            </a:r>
            <a:r>
              <a:rPr lang="en-GB" sz="2800" b="1" dirty="0"/>
              <a:t> for the language accepting strings starting with ‘00’ over input alphabets ∑={0, 1} ? </a:t>
            </a:r>
          </a:p>
        </p:txBody>
      </p:sp>
      <p:sp>
        <p:nvSpPr>
          <p:cNvPr id="3" name="Rectangle 2"/>
          <p:cNvSpPr/>
          <p:nvPr/>
        </p:nvSpPr>
        <p:spPr>
          <a:xfrm>
            <a:off x="323528" y="1772816"/>
            <a:ext cx="1606530" cy="523220"/>
          </a:xfrm>
          <a:prstGeom prst="rect">
            <a:avLst/>
          </a:prstGeom>
        </p:spPr>
        <p:txBody>
          <a:bodyPr wrap="none">
            <a:spAutoFit/>
          </a:bodyPr>
          <a:lstStyle/>
          <a:p>
            <a:r>
              <a:rPr lang="en-GB" sz="2800" b="1" dirty="0">
                <a:solidFill>
                  <a:srgbClr val="00B050"/>
                </a:solidFill>
              </a:rPr>
              <a:t>Solution: </a:t>
            </a:r>
          </a:p>
        </p:txBody>
      </p:sp>
      <p:pic>
        <p:nvPicPr>
          <p:cNvPr id="23554" name="Picture 2" descr="https://lh3.googleusercontent.com/-ChinKpRqqy4/X5rH5Ejbg8I/AAAAAAAAGeU/G5I-YP9nOcAF6gd_3LnovqygP08UCIblACLcBGAsYHQ/w400-h244/im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1" y="2430248"/>
            <a:ext cx="4824536" cy="2942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88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fade">
                                      <p:cBhvr>
                                        <p:cTn id="7" dur="1000"/>
                                        <p:tgtEl>
                                          <p:spTgt spid="23554"/>
                                        </p:tgtEl>
                                      </p:cBhvr>
                                    </p:animEffect>
                                    <p:anim calcmode="lin" valueType="num">
                                      <p:cBhvr>
                                        <p:cTn id="8" dur="1000" fill="hold"/>
                                        <p:tgtEl>
                                          <p:spTgt spid="23554"/>
                                        </p:tgtEl>
                                        <p:attrNameLst>
                                          <p:attrName>ppt_x</p:attrName>
                                        </p:attrNameLst>
                                      </p:cBhvr>
                                      <p:tavLst>
                                        <p:tav tm="0">
                                          <p:val>
                                            <p:strVal val="#ppt_x"/>
                                          </p:val>
                                        </p:tav>
                                        <p:tav tm="100000">
                                          <p:val>
                                            <p:strVal val="#ppt_x"/>
                                          </p:val>
                                        </p:tav>
                                      </p:tavLst>
                                    </p:anim>
                                    <p:anim calcmode="lin" valueType="num">
                                      <p:cBhvr>
                                        <p:cTn id="9" dur="1000" fill="hold"/>
                                        <p:tgtEl>
                                          <p:spTgt spid="235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260648"/>
            <a:ext cx="7124212" cy="646331"/>
          </a:xfrm>
          <a:prstGeom prst="rect">
            <a:avLst/>
          </a:prstGeom>
        </p:spPr>
        <p:txBody>
          <a:bodyPr wrap="square">
            <a:spAutoFit/>
          </a:bodyPr>
          <a:lstStyle/>
          <a:p>
            <a:pPr fontAlgn="base"/>
            <a:r>
              <a:rPr lang="en-GB" sz="3600" b="1" dirty="0" smtClean="0">
                <a:solidFill>
                  <a:srgbClr val="C00000"/>
                </a:solidFill>
              </a:rPr>
              <a:t>Practice problems on NFA:</a:t>
            </a:r>
            <a:endParaRPr lang="en-GB" sz="3600" b="1" dirty="0">
              <a:solidFill>
                <a:srgbClr val="C00000"/>
              </a:solidFill>
            </a:endParaRPr>
          </a:p>
        </p:txBody>
      </p:sp>
      <p:sp>
        <p:nvSpPr>
          <p:cNvPr id="4" name="Rectangle 3"/>
          <p:cNvSpPr/>
          <p:nvPr/>
        </p:nvSpPr>
        <p:spPr>
          <a:xfrm>
            <a:off x="251520" y="836712"/>
            <a:ext cx="1814086" cy="523220"/>
          </a:xfrm>
          <a:prstGeom prst="rect">
            <a:avLst/>
          </a:prstGeom>
        </p:spPr>
        <p:txBody>
          <a:bodyPr wrap="none">
            <a:spAutoFit/>
          </a:bodyPr>
          <a:lstStyle/>
          <a:p>
            <a:r>
              <a:rPr lang="en-GB" sz="2800" b="1" dirty="0">
                <a:solidFill>
                  <a:srgbClr val="00B050"/>
                </a:solidFill>
              </a:rPr>
              <a:t>Example 1:</a:t>
            </a:r>
          </a:p>
        </p:txBody>
      </p:sp>
      <p:sp>
        <p:nvSpPr>
          <p:cNvPr id="5" name="Rectangle 4"/>
          <p:cNvSpPr/>
          <p:nvPr/>
        </p:nvSpPr>
        <p:spPr>
          <a:xfrm>
            <a:off x="274470" y="1376203"/>
            <a:ext cx="8546001" cy="954107"/>
          </a:xfrm>
          <a:prstGeom prst="rect">
            <a:avLst/>
          </a:prstGeom>
        </p:spPr>
        <p:txBody>
          <a:bodyPr wrap="square">
            <a:spAutoFit/>
          </a:bodyPr>
          <a:lstStyle/>
          <a:p>
            <a:r>
              <a:rPr lang="en-GB" sz="2800" b="1" dirty="0"/>
              <a:t>Design an NFA with ∑ = {0, 1} accepts all string ending with 01.</a:t>
            </a:r>
          </a:p>
        </p:txBody>
      </p:sp>
      <p:sp>
        <p:nvSpPr>
          <p:cNvPr id="6" name="Rectangle 5"/>
          <p:cNvSpPr/>
          <p:nvPr/>
        </p:nvSpPr>
        <p:spPr>
          <a:xfrm>
            <a:off x="323528" y="2357453"/>
            <a:ext cx="1606530" cy="523220"/>
          </a:xfrm>
          <a:prstGeom prst="rect">
            <a:avLst/>
          </a:prstGeom>
        </p:spPr>
        <p:txBody>
          <a:bodyPr wrap="none">
            <a:spAutoFit/>
          </a:bodyPr>
          <a:lstStyle/>
          <a:p>
            <a:r>
              <a:rPr lang="en-GB" sz="2800" b="1" dirty="0">
                <a:solidFill>
                  <a:srgbClr val="00B050"/>
                </a:solidFill>
              </a:rPr>
              <a:t>Solution: </a:t>
            </a:r>
          </a:p>
        </p:txBody>
      </p:sp>
      <p:pic>
        <p:nvPicPr>
          <p:cNvPr id="4098" name="Picture 2" descr="Examples of NF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212976"/>
            <a:ext cx="7208793" cy="1224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88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88640"/>
            <a:ext cx="8712968" cy="1384995"/>
          </a:xfrm>
          <a:prstGeom prst="rect">
            <a:avLst/>
          </a:prstGeom>
        </p:spPr>
        <p:txBody>
          <a:bodyPr wrap="square">
            <a:spAutoFit/>
          </a:bodyPr>
          <a:lstStyle/>
          <a:p>
            <a:r>
              <a:rPr lang="en-GB" sz="2800" b="1" dirty="0">
                <a:solidFill>
                  <a:srgbClr val="00B050"/>
                </a:solidFill>
              </a:rPr>
              <a:t>Example </a:t>
            </a:r>
            <a:r>
              <a:rPr lang="en-GB" sz="2800" b="1" dirty="0" smtClean="0">
                <a:solidFill>
                  <a:srgbClr val="00B050"/>
                </a:solidFill>
              </a:rPr>
              <a:t>2:</a:t>
            </a:r>
            <a:endParaRPr lang="en-GB" sz="2800" b="1" dirty="0">
              <a:solidFill>
                <a:srgbClr val="00B050"/>
              </a:solidFill>
            </a:endParaRPr>
          </a:p>
          <a:p>
            <a:r>
              <a:rPr lang="en-GB" sz="2800" b="1" dirty="0"/>
              <a:t>Design an NFA with ∑ = {0, 1} in which double '1' is followed by double '0'.</a:t>
            </a:r>
          </a:p>
        </p:txBody>
      </p:sp>
      <p:sp>
        <p:nvSpPr>
          <p:cNvPr id="3" name="Rectangle 2"/>
          <p:cNvSpPr/>
          <p:nvPr/>
        </p:nvSpPr>
        <p:spPr>
          <a:xfrm>
            <a:off x="251520" y="1603524"/>
            <a:ext cx="1606530" cy="523220"/>
          </a:xfrm>
          <a:prstGeom prst="rect">
            <a:avLst/>
          </a:prstGeom>
        </p:spPr>
        <p:txBody>
          <a:bodyPr wrap="none">
            <a:spAutoFit/>
          </a:bodyPr>
          <a:lstStyle/>
          <a:p>
            <a:r>
              <a:rPr lang="en-GB" sz="2800" b="1" dirty="0">
                <a:solidFill>
                  <a:srgbClr val="00B050"/>
                </a:solidFill>
              </a:rPr>
              <a:t>Solution: </a:t>
            </a:r>
          </a:p>
        </p:txBody>
      </p:sp>
      <p:pic>
        <p:nvPicPr>
          <p:cNvPr id="5122" name="Picture 2" descr="Examples of NF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276871"/>
            <a:ext cx="8208912" cy="990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88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1000"/>
                                        <p:tgtEl>
                                          <p:spTgt spid="5122"/>
                                        </p:tgtEl>
                                      </p:cBhvr>
                                    </p:animEffect>
                                    <p:anim calcmode="lin" valueType="num">
                                      <p:cBhvr>
                                        <p:cTn id="8" dur="1000" fill="hold"/>
                                        <p:tgtEl>
                                          <p:spTgt spid="5122"/>
                                        </p:tgtEl>
                                        <p:attrNameLst>
                                          <p:attrName>ppt_x</p:attrName>
                                        </p:attrNameLst>
                                      </p:cBhvr>
                                      <p:tavLst>
                                        <p:tav tm="0">
                                          <p:val>
                                            <p:strVal val="#ppt_x"/>
                                          </p:val>
                                        </p:tav>
                                        <p:tav tm="100000">
                                          <p:val>
                                            <p:strVal val="#ppt_x"/>
                                          </p:val>
                                        </p:tav>
                                      </p:tavLst>
                                    </p:anim>
                                    <p:anim calcmode="lin" valueType="num">
                                      <p:cBhvr>
                                        <p:cTn id="9"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88640"/>
            <a:ext cx="8640960" cy="1384995"/>
          </a:xfrm>
          <a:prstGeom prst="rect">
            <a:avLst/>
          </a:prstGeom>
        </p:spPr>
        <p:txBody>
          <a:bodyPr wrap="square">
            <a:spAutoFit/>
          </a:bodyPr>
          <a:lstStyle/>
          <a:p>
            <a:r>
              <a:rPr lang="en-GB" sz="2800" b="1" dirty="0">
                <a:solidFill>
                  <a:srgbClr val="00B050"/>
                </a:solidFill>
              </a:rPr>
              <a:t>Example </a:t>
            </a:r>
            <a:r>
              <a:rPr lang="en-GB" sz="2800" b="1" dirty="0" smtClean="0">
                <a:solidFill>
                  <a:srgbClr val="00B050"/>
                </a:solidFill>
              </a:rPr>
              <a:t>3:</a:t>
            </a:r>
            <a:endParaRPr lang="en-GB" sz="2800" b="1" dirty="0">
              <a:solidFill>
                <a:srgbClr val="00B050"/>
              </a:solidFill>
            </a:endParaRPr>
          </a:p>
          <a:p>
            <a:r>
              <a:rPr lang="en-GB" sz="2800" b="1" dirty="0"/>
              <a:t>Design an NFA in which all the string contain a substring 1110.</a:t>
            </a:r>
          </a:p>
        </p:txBody>
      </p:sp>
      <p:sp>
        <p:nvSpPr>
          <p:cNvPr id="3" name="Rectangle 2"/>
          <p:cNvSpPr/>
          <p:nvPr/>
        </p:nvSpPr>
        <p:spPr>
          <a:xfrm>
            <a:off x="179512" y="1603524"/>
            <a:ext cx="1606530" cy="523220"/>
          </a:xfrm>
          <a:prstGeom prst="rect">
            <a:avLst/>
          </a:prstGeom>
        </p:spPr>
        <p:txBody>
          <a:bodyPr wrap="none">
            <a:spAutoFit/>
          </a:bodyPr>
          <a:lstStyle/>
          <a:p>
            <a:r>
              <a:rPr lang="en-GB" sz="2800" b="1" dirty="0">
                <a:solidFill>
                  <a:srgbClr val="00B050"/>
                </a:solidFill>
              </a:rPr>
              <a:t>Solution: </a:t>
            </a:r>
          </a:p>
        </p:txBody>
      </p:sp>
      <p:pic>
        <p:nvPicPr>
          <p:cNvPr id="6146" name="Picture 2" descr="Examples of NF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421" y="2554869"/>
            <a:ext cx="8021141" cy="990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88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arn(inVertical)">
                                      <p:cBhvr>
                                        <p:cTn id="7"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88640"/>
            <a:ext cx="8784976" cy="2246769"/>
          </a:xfrm>
          <a:prstGeom prst="rect">
            <a:avLst/>
          </a:prstGeom>
        </p:spPr>
        <p:txBody>
          <a:bodyPr wrap="square">
            <a:spAutoFit/>
          </a:bodyPr>
          <a:lstStyle/>
          <a:p>
            <a:r>
              <a:rPr lang="en-GB" sz="2800" b="1" dirty="0">
                <a:solidFill>
                  <a:srgbClr val="00B050"/>
                </a:solidFill>
              </a:rPr>
              <a:t>Example </a:t>
            </a:r>
            <a:r>
              <a:rPr lang="en-GB" sz="2800" b="1" dirty="0" smtClean="0">
                <a:solidFill>
                  <a:srgbClr val="00B050"/>
                </a:solidFill>
              </a:rPr>
              <a:t>4:</a:t>
            </a:r>
            <a:endParaRPr lang="en-GB" sz="2800" b="1" dirty="0">
              <a:solidFill>
                <a:srgbClr val="00B050"/>
              </a:solidFill>
            </a:endParaRPr>
          </a:p>
          <a:p>
            <a:r>
              <a:rPr lang="en-GB" sz="2800" b="1" dirty="0"/>
              <a:t>Design an NFA with ∑ = {0, 1} accepts all string in which the third symbol from the right end is always 0.</a:t>
            </a:r>
          </a:p>
          <a:p>
            <a:r>
              <a:rPr lang="en-GB" sz="2800" b="1" dirty="0"/>
              <a:t/>
            </a:r>
            <a:br>
              <a:rPr lang="en-GB" sz="2800" b="1" dirty="0"/>
            </a:br>
            <a:endParaRPr lang="en-GB" sz="2800" b="1" dirty="0"/>
          </a:p>
        </p:txBody>
      </p:sp>
      <p:sp>
        <p:nvSpPr>
          <p:cNvPr id="3" name="Rectangle 2"/>
          <p:cNvSpPr/>
          <p:nvPr/>
        </p:nvSpPr>
        <p:spPr>
          <a:xfrm>
            <a:off x="179512" y="1603524"/>
            <a:ext cx="1606530" cy="523220"/>
          </a:xfrm>
          <a:prstGeom prst="rect">
            <a:avLst/>
          </a:prstGeom>
        </p:spPr>
        <p:txBody>
          <a:bodyPr wrap="none">
            <a:spAutoFit/>
          </a:bodyPr>
          <a:lstStyle/>
          <a:p>
            <a:r>
              <a:rPr lang="en-GB" sz="2800" b="1" dirty="0">
                <a:solidFill>
                  <a:srgbClr val="00B050"/>
                </a:solidFill>
              </a:rPr>
              <a:t>Solution: </a:t>
            </a:r>
          </a:p>
        </p:txBody>
      </p:sp>
      <p:pic>
        <p:nvPicPr>
          <p:cNvPr id="7170" name="Picture 2" descr="Examples of NF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435409"/>
            <a:ext cx="649605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88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1000"/>
                                        <p:tgtEl>
                                          <p:spTgt spid="7170"/>
                                        </p:tgtEl>
                                      </p:cBhvr>
                                    </p:animEffect>
                                    <p:anim calcmode="lin" valueType="num">
                                      <p:cBhvr>
                                        <p:cTn id="8" dur="1000" fill="hold"/>
                                        <p:tgtEl>
                                          <p:spTgt spid="7170"/>
                                        </p:tgtEl>
                                        <p:attrNameLst>
                                          <p:attrName>ppt_x</p:attrName>
                                        </p:attrNameLst>
                                      </p:cBhvr>
                                      <p:tavLst>
                                        <p:tav tm="0">
                                          <p:val>
                                            <p:strVal val="#ppt_x"/>
                                          </p:val>
                                        </p:tav>
                                        <p:tav tm="100000">
                                          <p:val>
                                            <p:strVal val="#ppt_x"/>
                                          </p:val>
                                        </p:tav>
                                      </p:tavLst>
                                    </p:anim>
                                    <p:anim calcmode="lin" valueType="num">
                                      <p:cBhvr>
                                        <p:cTn id="9"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9672" y="-27384"/>
            <a:ext cx="6024919"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Accepting the Union</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3" name="Rectangle 2"/>
          <p:cNvSpPr/>
          <p:nvPr/>
        </p:nvSpPr>
        <p:spPr>
          <a:xfrm>
            <a:off x="395536" y="895946"/>
            <a:ext cx="8568952" cy="830997"/>
          </a:xfrm>
          <a:prstGeom prst="rect">
            <a:avLst/>
          </a:prstGeom>
        </p:spPr>
        <p:txBody>
          <a:bodyPr wrap="square">
            <a:spAutoFit/>
          </a:bodyPr>
          <a:lstStyle/>
          <a:p>
            <a:pPr algn="just"/>
            <a:r>
              <a:rPr lang="en-GB" sz="2400" b="1" dirty="0"/>
              <a:t>To perform the union operation on two deterministic finite automata (DFAs), the following steps can be taken:</a:t>
            </a:r>
            <a:endParaRPr lang="en-GB" sz="2400" dirty="0"/>
          </a:p>
        </p:txBody>
      </p:sp>
      <p:sp>
        <p:nvSpPr>
          <p:cNvPr id="4" name="Rectangle 3"/>
          <p:cNvSpPr/>
          <p:nvPr/>
        </p:nvSpPr>
        <p:spPr>
          <a:xfrm>
            <a:off x="35496" y="1628800"/>
            <a:ext cx="8928992" cy="5262979"/>
          </a:xfrm>
          <a:prstGeom prst="rect">
            <a:avLst/>
          </a:prstGeom>
        </p:spPr>
        <p:txBody>
          <a:bodyPr wrap="square">
            <a:spAutoFit/>
          </a:bodyPr>
          <a:lstStyle/>
          <a:p>
            <a:pPr marL="285750" indent="-285750" algn="just" fontAlgn="base">
              <a:buFont typeface="Wingdings" pitchFamily="2" charset="2"/>
              <a:buChar char="Ø"/>
            </a:pPr>
            <a:r>
              <a:rPr lang="en-GB" sz="2400" dirty="0"/>
              <a:t>Create a new DFA with a new set of states, consisting of all the states from both original DFAs.</a:t>
            </a:r>
          </a:p>
          <a:p>
            <a:pPr marL="285750" indent="-285750" algn="just" fontAlgn="base">
              <a:buFont typeface="Wingdings" pitchFamily="2" charset="2"/>
              <a:buChar char="Ø"/>
            </a:pPr>
            <a:r>
              <a:rPr lang="en-GB" sz="2400" dirty="0"/>
              <a:t>Define the initial state of the new DFA to be the tuple (q1, q2), where q1 and q2 are the initial states of the original DFAs.</a:t>
            </a:r>
          </a:p>
          <a:p>
            <a:pPr marL="285750" indent="-285750" algn="just" fontAlgn="base">
              <a:buFont typeface="Wingdings" pitchFamily="2" charset="2"/>
              <a:buChar char="Ø"/>
            </a:pPr>
            <a:r>
              <a:rPr lang="en-GB" sz="2400" dirty="0"/>
              <a:t>For each state in the new DFA, define the transition function by taking the union of the transition functions of the original DFAs. For example, if the transition function for the first DFA is δ1(q1, a) = q2, and the transition function for the second DFA is δ2(q3, a) = q4, then the transition function for the new DFA is δ( (q1,q3), a ) = (q2,q4). </a:t>
            </a:r>
          </a:p>
          <a:p>
            <a:pPr marL="285750" indent="-285750" algn="just" fontAlgn="base">
              <a:buFont typeface="Wingdings" pitchFamily="2" charset="2"/>
              <a:buChar char="Ø"/>
            </a:pPr>
            <a:r>
              <a:rPr lang="en-GB" sz="2400" dirty="0"/>
              <a:t>Define the set of final states of the new DFA to be the union of the sets of final states of the original DFAs.</a:t>
            </a:r>
          </a:p>
          <a:p>
            <a:pPr marL="285750" indent="-285750" algn="just" fontAlgn="base">
              <a:buFont typeface="Wingdings" pitchFamily="2" charset="2"/>
              <a:buChar char="Ø"/>
            </a:pPr>
            <a:r>
              <a:rPr lang="en-GB" sz="2400" dirty="0"/>
              <a:t>The resulting DFA will recognize the language that is the union of the languages recognized by the original DFAs.</a:t>
            </a:r>
          </a:p>
        </p:txBody>
      </p:sp>
    </p:spTree>
    <p:extLst>
      <p:ext uri="{BB962C8B-B14F-4D97-AF65-F5344CB8AC3E}">
        <p14:creationId xmlns:p14="http://schemas.microsoft.com/office/powerpoint/2010/main" val="34228858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764704"/>
            <a:ext cx="8784976" cy="1384995"/>
          </a:xfrm>
          <a:prstGeom prst="rect">
            <a:avLst/>
          </a:prstGeom>
        </p:spPr>
        <p:txBody>
          <a:bodyPr wrap="square">
            <a:spAutoFit/>
          </a:bodyPr>
          <a:lstStyle/>
          <a:p>
            <a:pPr algn="just"/>
            <a:r>
              <a:rPr lang="en-GB" sz="2800" b="1" dirty="0"/>
              <a:t>Designing a DFA for the set of string over {a, b} such that the string of the language start and end with different symbols.</a:t>
            </a:r>
          </a:p>
        </p:txBody>
      </p:sp>
      <p:sp>
        <p:nvSpPr>
          <p:cNvPr id="3" name="Rectangle 2"/>
          <p:cNvSpPr/>
          <p:nvPr/>
        </p:nvSpPr>
        <p:spPr>
          <a:xfrm>
            <a:off x="179512" y="188640"/>
            <a:ext cx="1744388" cy="584775"/>
          </a:xfrm>
          <a:prstGeom prst="rect">
            <a:avLst/>
          </a:prstGeom>
        </p:spPr>
        <p:txBody>
          <a:bodyPr wrap="none">
            <a:spAutoFit/>
          </a:bodyPr>
          <a:lstStyle/>
          <a:p>
            <a:r>
              <a:rPr lang="en-GB" sz="3200" b="1" dirty="0" smtClean="0">
                <a:solidFill>
                  <a:srgbClr val="00B050"/>
                </a:solidFill>
              </a:rPr>
              <a:t>Example:</a:t>
            </a:r>
            <a:endParaRPr lang="en-GB" sz="3200" dirty="0"/>
          </a:p>
        </p:txBody>
      </p:sp>
      <p:sp>
        <p:nvSpPr>
          <p:cNvPr id="5" name="Rectangle 1"/>
          <p:cNvSpPr>
            <a:spLocks noChangeArrowheads="1"/>
          </p:cNvSpPr>
          <p:nvPr/>
        </p:nvSpPr>
        <p:spPr bwMode="auto">
          <a:xfrm>
            <a:off x="323528" y="2636912"/>
            <a:ext cx="6006574" cy="861774"/>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Consolas" pitchFamily="49" charset="0"/>
                <a:cs typeface="Arial" pitchFamily="34" charset="0"/>
              </a:rPr>
              <a:t>L</a:t>
            </a:r>
            <a:r>
              <a:rPr kumimoji="0" lang="en-US" sz="1600" b="1" i="0" u="none" strike="noStrike" cap="none" normalizeH="0" baseline="-30000" dirty="0" smtClean="0">
                <a:ln>
                  <a:noFill/>
                </a:ln>
                <a:solidFill>
                  <a:schemeClr val="tx1"/>
                </a:solidFill>
                <a:effectLst/>
                <a:latin typeface="Consolas" pitchFamily="49" charset="0"/>
                <a:cs typeface="Arial" pitchFamily="34" charset="0"/>
              </a:rPr>
              <a:t>1</a:t>
            </a:r>
            <a:r>
              <a:rPr kumimoji="0" lang="en-US" sz="2800" b="1" i="0" u="none" strike="noStrike" cap="none" normalizeH="0" baseline="0" dirty="0" smtClean="0">
                <a:ln>
                  <a:noFill/>
                </a:ln>
                <a:solidFill>
                  <a:schemeClr val="tx1"/>
                </a:solidFill>
                <a:effectLst/>
                <a:latin typeface="Consolas" pitchFamily="49" charset="0"/>
                <a:cs typeface="Arial" pitchFamily="34" charset="0"/>
              </a:rPr>
              <a:t> = {</a:t>
            </a:r>
            <a:r>
              <a:rPr kumimoji="0" lang="en-US" sz="2800" b="1" i="0" u="none" strike="noStrike" cap="none" normalizeH="0" baseline="0" dirty="0" err="1" smtClean="0">
                <a:ln>
                  <a:noFill/>
                </a:ln>
                <a:solidFill>
                  <a:schemeClr val="tx1"/>
                </a:solidFill>
                <a:effectLst/>
                <a:latin typeface="Consolas" pitchFamily="49" charset="0"/>
                <a:cs typeface="Arial" pitchFamily="34" charset="0"/>
              </a:rPr>
              <a:t>ab</a:t>
            </a:r>
            <a:r>
              <a:rPr kumimoji="0" lang="en-US" sz="2800" b="1" i="0" u="none" strike="noStrike" cap="none" normalizeH="0" baseline="0" dirty="0" smtClean="0">
                <a:ln>
                  <a:noFill/>
                </a:ln>
                <a:solidFill>
                  <a:schemeClr val="tx1"/>
                </a:solidFill>
                <a:effectLst/>
                <a:latin typeface="Consolas" pitchFamily="49" charset="0"/>
                <a:cs typeface="Arial" pitchFamily="34" charset="0"/>
              </a:rPr>
              <a:t>, </a:t>
            </a:r>
            <a:r>
              <a:rPr kumimoji="0" lang="en-US" sz="2800" b="1" i="0" u="none" strike="noStrike" cap="none" normalizeH="0" baseline="0" dirty="0" err="1" smtClean="0">
                <a:ln>
                  <a:noFill/>
                </a:ln>
                <a:solidFill>
                  <a:schemeClr val="tx1"/>
                </a:solidFill>
                <a:effectLst/>
                <a:latin typeface="Consolas" pitchFamily="49" charset="0"/>
                <a:cs typeface="Arial" pitchFamily="34" charset="0"/>
              </a:rPr>
              <a:t>aab</a:t>
            </a:r>
            <a:r>
              <a:rPr kumimoji="0" lang="en-US" sz="2800" b="1" i="0" u="none" strike="noStrike" cap="none" normalizeH="0" baseline="0" dirty="0" smtClean="0">
                <a:ln>
                  <a:noFill/>
                </a:ln>
                <a:solidFill>
                  <a:schemeClr val="tx1"/>
                </a:solidFill>
                <a:effectLst/>
                <a:latin typeface="Consolas" pitchFamily="49" charset="0"/>
                <a:cs typeface="Arial" pitchFamily="34" charset="0"/>
              </a:rPr>
              <a:t>, </a:t>
            </a:r>
            <a:r>
              <a:rPr kumimoji="0" lang="en-US" sz="2800" b="1" i="0" u="none" strike="noStrike" cap="none" normalizeH="0" baseline="0" dirty="0" err="1" smtClean="0">
                <a:ln>
                  <a:noFill/>
                </a:ln>
                <a:solidFill>
                  <a:schemeClr val="tx1"/>
                </a:solidFill>
                <a:effectLst/>
                <a:latin typeface="Consolas" pitchFamily="49" charset="0"/>
                <a:cs typeface="Arial" pitchFamily="34" charset="0"/>
              </a:rPr>
              <a:t>aabab</a:t>
            </a:r>
            <a:r>
              <a:rPr kumimoji="0" lang="en-US" sz="2800" b="1" i="0" u="none" strike="noStrike" cap="none" normalizeH="0" baseline="0" dirty="0" smtClean="0">
                <a:ln>
                  <a:noFill/>
                </a:ln>
                <a:solidFill>
                  <a:schemeClr val="tx1"/>
                </a:solidFill>
                <a:effectLst/>
                <a:latin typeface="Consolas" pitchFamily="49" charset="0"/>
                <a:cs typeface="Arial" pitchFamily="34" charset="0"/>
              </a:rPr>
              <a:t>, .......} L</a:t>
            </a:r>
            <a:r>
              <a:rPr kumimoji="0" lang="en-US" sz="1600" b="1" i="0" u="none" strike="noStrike" cap="none" normalizeH="0" baseline="-30000" dirty="0" smtClean="0">
                <a:ln>
                  <a:noFill/>
                </a:ln>
                <a:solidFill>
                  <a:schemeClr val="tx1"/>
                </a:solidFill>
                <a:effectLst/>
                <a:latin typeface="Consolas" pitchFamily="49" charset="0"/>
                <a:cs typeface="Arial" pitchFamily="34" charset="0"/>
              </a:rPr>
              <a:t>2</a:t>
            </a:r>
            <a:r>
              <a:rPr kumimoji="0" lang="en-US" sz="2800" b="1" i="0" u="none" strike="noStrike" cap="none" normalizeH="0" baseline="0" dirty="0" smtClean="0">
                <a:ln>
                  <a:noFill/>
                </a:ln>
                <a:solidFill>
                  <a:schemeClr val="tx1"/>
                </a:solidFill>
                <a:effectLst/>
                <a:latin typeface="Consolas" pitchFamily="49" charset="0"/>
                <a:cs typeface="Arial" pitchFamily="34" charset="0"/>
              </a:rPr>
              <a:t> = {</a:t>
            </a:r>
            <a:r>
              <a:rPr kumimoji="0" lang="en-US" sz="2800" b="1" i="0" u="none" strike="noStrike" cap="none" normalizeH="0" baseline="0" dirty="0" err="1" smtClean="0">
                <a:ln>
                  <a:noFill/>
                </a:ln>
                <a:solidFill>
                  <a:schemeClr val="tx1"/>
                </a:solidFill>
                <a:effectLst/>
                <a:latin typeface="Consolas" pitchFamily="49" charset="0"/>
                <a:cs typeface="Arial" pitchFamily="34" charset="0"/>
              </a:rPr>
              <a:t>ba</a:t>
            </a:r>
            <a:r>
              <a:rPr kumimoji="0" lang="en-US" sz="2800" b="1" i="0" u="none" strike="noStrike" cap="none" normalizeH="0" baseline="0" dirty="0" smtClean="0">
                <a:ln>
                  <a:noFill/>
                </a:ln>
                <a:solidFill>
                  <a:schemeClr val="tx1"/>
                </a:solidFill>
                <a:effectLst/>
                <a:latin typeface="Consolas" pitchFamily="49" charset="0"/>
                <a:cs typeface="Arial" pitchFamily="34" charset="0"/>
              </a:rPr>
              <a:t>, </a:t>
            </a:r>
            <a:r>
              <a:rPr kumimoji="0" lang="en-US" sz="2800" b="1" i="0" u="none" strike="noStrike" cap="none" normalizeH="0" baseline="0" dirty="0" err="1" smtClean="0">
                <a:ln>
                  <a:noFill/>
                </a:ln>
                <a:solidFill>
                  <a:schemeClr val="tx1"/>
                </a:solidFill>
                <a:effectLst/>
                <a:latin typeface="Consolas" pitchFamily="49" charset="0"/>
                <a:cs typeface="Arial" pitchFamily="34" charset="0"/>
              </a:rPr>
              <a:t>bba</a:t>
            </a:r>
            <a:r>
              <a:rPr kumimoji="0" lang="en-US" sz="2800" b="1" i="0" u="none" strike="noStrike" cap="none" normalizeH="0" baseline="0" dirty="0" smtClean="0">
                <a:ln>
                  <a:noFill/>
                </a:ln>
                <a:solidFill>
                  <a:schemeClr val="tx1"/>
                </a:solidFill>
                <a:effectLst/>
                <a:latin typeface="Consolas" pitchFamily="49" charset="0"/>
                <a:cs typeface="Arial" pitchFamily="34" charset="0"/>
              </a:rPr>
              <a:t>, </a:t>
            </a:r>
            <a:r>
              <a:rPr kumimoji="0" lang="en-US" sz="2800" b="1" i="0" u="none" strike="noStrike" cap="none" normalizeH="0" baseline="0" dirty="0" err="1" smtClean="0">
                <a:ln>
                  <a:noFill/>
                </a:ln>
                <a:solidFill>
                  <a:schemeClr val="tx1"/>
                </a:solidFill>
                <a:effectLst/>
                <a:latin typeface="Consolas" pitchFamily="49" charset="0"/>
                <a:cs typeface="Arial" pitchFamily="34" charset="0"/>
              </a:rPr>
              <a:t>bbaba</a:t>
            </a:r>
            <a:r>
              <a:rPr kumimoji="0" lang="en-US" sz="2800" b="1" i="0" u="none" strike="noStrike" cap="none" normalizeH="0" baseline="0" dirty="0" smtClean="0">
                <a:ln>
                  <a:noFill/>
                </a:ln>
                <a:solidFill>
                  <a:schemeClr val="tx1"/>
                </a:solidFill>
                <a:effectLst/>
                <a:latin typeface="Consolas" pitchFamily="49" charset="0"/>
                <a:cs typeface="Arial" pitchFamily="34" charset="0"/>
              </a:rPr>
              <a:t>, .......} </a:t>
            </a:r>
            <a:endParaRPr kumimoji="0" lang="en-US" sz="4000" b="1"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203557" y="2126744"/>
            <a:ext cx="1606530" cy="523220"/>
          </a:xfrm>
          <a:prstGeom prst="rect">
            <a:avLst/>
          </a:prstGeom>
        </p:spPr>
        <p:txBody>
          <a:bodyPr wrap="none">
            <a:spAutoFit/>
          </a:bodyPr>
          <a:lstStyle/>
          <a:p>
            <a:r>
              <a:rPr lang="en-GB" sz="2800" b="1" dirty="0">
                <a:solidFill>
                  <a:srgbClr val="00B050"/>
                </a:solidFill>
              </a:rPr>
              <a:t>Solution: </a:t>
            </a:r>
          </a:p>
        </p:txBody>
      </p:sp>
      <p:sp>
        <p:nvSpPr>
          <p:cNvPr id="7" name="Rectangle 6"/>
          <p:cNvSpPr/>
          <p:nvPr/>
        </p:nvSpPr>
        <p:spPr>
          <a:xfrm>
            <a:off x="323528" y="3879273"/>
            <a:ext cx="8640960" cy="2062103"/>
          </a:xfrm>
          <a:prstGeom prst="rect">
            <a:avLst/>
          </a:prstGeom>
        </p:spPr>
        <p:txBody>
          <a:bodyPr wrap="square">
            <a:spAutoFit/>
          </a:bodyPr>
          <a:lstStyle/>
          <a:p>
            <a:pPr algn="just"/>
            <a:r>
              <a:rPr lang="en-GB" sz="3200" dirty="0"/>
              <a:t>L</a:t>
            </a:r>
            <a:r>
              <a:rPr lang="en-GB" sz="3200" baseline="-25000" dirty="0"/>
              <a:t>1</a:t>
            </a:r>
            <a:r>
              <a:rPr lang="en-GB" sz="3200" dirty="0"/>
              <a:t>= {starts with a and ends with b } and </a:t>
            </a:r>
            <a:endParaRPr lang="en-GB" sz="3200" dirty="0" smtClean="0"/>
          </a:p>
          <a:p>
            <a:pPr algn="just"/>
            <a:r>
              <a:rPr lang="en-GB" sz="3200" dirty="0" smtClean="0"/>
              <a:t>L</a:t>
            </a:r>
            <a:r>
              <a:rPr lang="en-GB" sz="3200" baseline="-25000" dirty="0" smtClean="0"/>
              <a:t>2</a:t>
            </a:r>
            <a:r>
              <a:rPr lang="en-GB" sz="3200" dirty="0"/>
              <a:t>= {</a:t>
            </a:r>
            <a:r>
              <a:rPr lang="en-GB" sz="3200" dirty="0" smtClean="0"/>
              <a:t>starts with </a:t>
            </a:r>
            <a:r>
              <a:rPr lang="en-GB" sz="3200" dirty="0"/>
              <a:t>b and ends with a}. </a:t>
            </a:r>
            <a:endParaRPr lang="en-GB" sz="3200" dirty="0" smtClean="0"/>
          </a:p>
          <a:p>
            <a:pPr algn="just"/>
            <a:r>
              <a:rPr lang="en-GB" sz="3200" dirty="0" smtClean="0">
                <a:solidFill>
                  <a:srgbClr val="C00000"/>
                </a:solidFill>
              </a:rPr>
              <a:t>Then </a:t>
            </a:r>
            <a:r>
              <a:rPr lang="en-GB" sz="3200" dirty="0">
                <a:solidFill>
                  <a:srgbClr val="C00000"/>
                </a:solidFill>
              </a:rPr>
              <a:t>L= L</a:t>
            </a:r>
            <a:r>
              <a:rPr lang="en-GB" sz="3200" baseline="-25000" dirty="0">
                <a:solidFill>
                  <a:srgbClr val="C00000"/>
                </a:solidFill>
              </a:rPr>
              <a:t>1</a:t>
            </a:r>
            <a:r>
              <a:rPr lang="en-GB" sz="3200" dirty="0">
                <a:solidFill>
                  <a:srgbClr val="C00000"/>
                </a:solidFill>
              </a:rPr>
              <a:t> ∪ L</a:t>
            </a:r>
            <a:r>
              <a:rPr lang="en-GB" sz="3200" baseline="-25000" dirty="0">
                <a:solidFill>
                  <a:srgbClr val="C00000"/>
                </a:solidFill>
              </a:rPr>
              <a:t>2</a:t>
            </a:r>
            <a:r>
              <a:rPr lang="en-GB" sz="3200" dirty="0">
                <a:solidFill>
                  <a:srgbClr val="C00000"/>
                </a:solidFill>
              </a:rPr>
              <a:t> or </a:t>
            </a:r>
            <a:endParaRPr lang="en-GB" sz="3200" dirty="0" smtClean="0">
              <a:solidFill>
                <a:srgbClr val="C00000"/>
              </a:solidFill>
            </a:endParaRPr>
          </a:p>
          <a:p>
            <a:pPr algn="just"/>
            <a:r>
              <a:rPr lang="en-GB" sz="3200" dirty="0">
                <a:solidFill>
                  <a:srgbClr val="C00000"/>
                </a:solidFill>
              </a:rPr>
              <a:t> </a:t>
            </a:r>
            <a:r>
              <a:rPr lang="en-GB" sz="3200" dirty="0" smtClean="0">
                <a:solidFill>
                  <a:srgbClr val="C00000"/>
                </a:solidFill>
              </a:rPr>
              <a:t>         L= L</a:t>
            </a:r>
            <a:r>
              <a:rPr lang="en-GB" sz="3200" baseline="-25000" dirty="0" smtClean="0">
                <a:solidFill>
                  <a:srgbClr val="C00000"/>
                </a:solidFill>
              </a:rPr>
              <a:t>1</a:t>
            </a:r>
            <a:r>
              <a:rPr lang="en-GB" sz="3200" dirty="0">
                <a:solidFill>
                  <a:srgbClr val="C00000"/>
                </a:solidFill>
              </a:rPr>
              <a:t> + L</a:t>
            </a:r>
            <a:r>
              <a:rPr lang="en-GB" sz="3200" baseline="-25000" dirty="0">
                <a:solidFill>
                  <a:srgbClr val="C00000"/>
                </a:solidFill>
              </a:rPr>
              <a:t>2</a:t>
            </a:r>
            <a:r>
              <a:rPr lang="en-GB" sz="3200" dirty="0">
                <a:solidFill>
                  <a:srgbClr val="C00000"/>
                </a:solidFill>
              </a:rPr>
              <a:t> </a:t>
            </a:r>
          </a:p>
        </p:txBody>
      </p:sp>
    </p:spTree>
    <p:extLst>
      <p:ext uri="{BB962C8B-B14F-4D97-AF65-F5344CB8AC3E}">
        <p14:creationId xmlns:p14="http://schemas.microsoft.com/office/powerpoint/2010/main" val="34228858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620688"/>
            <a:ext cx="8784976" cy="954107"/>
          </a:xfrm>
          <a:prstGeom prst="rect">
            <a:avLst/>
          </a:prstGeom>
        </p:spPr>
        <p:txBody>
          <a:bodyPr wrap="square">
            <a:spAutoFit/>
          </a:bodyPr>
          <a:lstStyle/>
          <a:p>
            <a:r>
              <a:rPr lang="en-GB" sz="2800" dirty="0"/>
              <a:t>A finite automaton is a collection of 5-tuple (Q, ∑, δ, q0, F), where:</a:t>
            </a:r>
          </a:p>
        </p:txBody>
      </p:sp>
      <p:sp>
        <p:nvSpPr>
          <p:cNvPr id="3" name="Rectangle 2"/>
          <p:cNvSpPr/>
          <p:nvPr/>
        </p:nvSpPr>
        <p:spPr>
          <a:xfrm>
            <a:off x="683568" y="1700808"/>
            <a:ext cx="6552728" cy="2862322"/>
          </a:xfrm>
          <a:prstGeom prst="rect">
            <a:avLst/>
          </a:prstGeom>
        </p:spPr>
        <p:txBody>
          <a:bodyPr wrap="square">
            <a:spAutoFit/>
          </a:bodyPr>
          <a:lstStyle/>
          <a:p>
            <a:r>
              <a:rPr lang="en-GB" sz="3600" dirty="0"/>
              <a:t>Q: finite set of states  </a:t>
            </a:r>
          </a:p>
          <a:p>
            <a:r>
              <a:rPr lang="en-GB" sz="3600" dirty="0"/>
              <a:t>∑: finite set of the input symbol  </a:t>
            </a:r>
          </a:p>
          <a:p>
            <a:r>
              <a:rPr lang="en-GB" sz="3600" dirty="0"/>
              <a:t>q0: initial state   </a:t>
            </a:r>
          </a:p>
          <a:p>
            <a:r>
              <a:rPr lang="en-GB" sz="3600" dirty="0"/>
              <a:t>F: final state  </a:t>
            </a:r>
          </a:p>
          <a:p>
            <a:r>
              <a:rPr lang="en-GB" sz="3600" dirty="0"/>
              <a:t>δ: Transition function  </a:t>
            </a:r>
          </a:p>
        </p:txBody>
      </p:sp>
    </p:spTree>
    <p:extLst>
      <p:ext uri="{BB962C8B-B14F-4D97-AF65-F5344CB8AC3E}">
        <p14:creationId xmlns:p14="http://schemas.microsoft.com/office/powerpoint/2010/main" val="34228858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96" y="35913"/>
            <a:ext cx="7848559" cy="584775"/>
          </a:xfrm>
          <a:prstGeom prst="rect">
            <a:avLst/>
          </a:prstGeom>
        </p:spPr>
        <p:txBody>
          <a:bodyPr wrap="none">
            <a:spAutoFit/>
          </a:bodyPr>
          <a:lstStyle/>
          <a:p>
            <a:r>
              <a:rPr lang="en-GB" sz="3200" b="1" dirty="0">
                <a:solidFill>
                  <a:srgbClr val="00B0F0"/>
                </a:solidFill>
              </a:rPr>
              <a:t>State Transition Diagram for the language L</a:t>
            </a:r>
            <a:r>
              <a:rPr lang="en-GB" sz="3200" b="1" baseline="-25000" dirty="0">
                <a:solidFill>
                  <a:srgbClr val="00B0F0"/>
                </a:solidFill>
              </a:rPr>
              <a:t>1</a:t>
            </a:r>
            <a:r>
              <a:rPr lang="en-GB" sz="3200" b="1" dirty="0">
                <a:solidFill>
                  <a:srgbClr val="00B0F0"/>
                </a:solidFill>
              </a:rPr>
              <a:t>:</a:t>
            </a:r>
            <a:r>
              <a:rPr lang="en-GB" sz="3200" dirty="0">
                <a:solidFill>
                  <a:srgbClr val="00B0F0"/>
                </a:solidFill>
              </a:rPr>
              <a:t> </a:t>
            </a:r>
          </a:p>
        </p:txBody>
      </p:sp>
      <p:pic>
        <p:nvPicPr>
          <p:cNvPr id="2050" name="Picture 2" descr="https://media.geeksforgeeks.org/wp-content/uploads/TOC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692696"/>
            <a:ext cx="4781550" cy="24860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5496" y="3212976"/>
            <a:ext cx="7848559" cy="584775"/>
          </a:xfrm>
          <a:prstGeom prst="rect">
            <a:avLst/>
          </a:prstGeom>
        </p:spPr>
        <p:txBody>
          <a:bodyPr wrap="none">
            <a:spAutoFit/>
          </a:bodyPr>
          <a:lstStyle/>
          <a:p>
            <a:r>
              <a:rPr lang="en-GB" sz="3200" b="1" dirty="0">
                <a:solidFill>
                  <a:srgbClr val="00B0F0"/>
                </a:solidFill>
              </a:rPr>
              <a:t>State Transition Diagram for the language </a:t>
            </a:r>
            <a:r>
              <a:rPr lang="en-GB" sz="3200" b="1" dirty="0" smtClean="0">
                <a:solidFill>
                  <a:srgbClr val="00B0F0"/>
                </a:solidFill>
              </a:rPr>
              <a:t>L</a:t>
            </a:r>
            <a:r>
              <a:rPr lang="en-GB" sz="3200" b="1" baseline="-25000" dirty="0">
                <a:solidFill>
                  <a:srgbClr val="00B0F0"/>
                </a:solidFill>
              </a:rPr>
              <a:t>2</a:t>
            </a:r>
            <a:r>
              <a:rPr lang="en-GB" sz="3200" b="1" dirty="0" smtClean="0">
                <a:solidFill>
                  <a:srgbClr val="00B0F0"/>
                </a:solidFill>
              </a:rPr>
              <a:t>:</a:t>
            </a:r>
            <a:r>
              <a:rPr lang="en-GB" sz="3200" dirty="0">
                <a:solidFill>
                  <a:srgbClr val="00B0F0"/>
                </a:solidFill>
              </a:rPr>
              <a:t> </a:t>
            </a:r>
          </a:p>
        </p:txBody>
      </p:sp>
      <p:pic>
        <p:nvPicPr>
          <p:cNvPr id="2052" name="Picture 4" descr="https://media.geeksforgeeks.org/wp-content/uploads/TOC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6405" y="4017655"/>
            <a:ext cx="5100212" cy="2651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88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nodeType="clickEffect">
                                  <p:stCondLst>
                                    <p:cond delay="0"/>
                                  </p:stCondLst>
                                  <p:childTnLst>
                                    <p:set>
                                      <p:cBhvr>
                                        <p:cTn id="13" dur="1" fill="hold">
                                          <p:stCondLst>
                                            <p:cond delay="0"/>
                                          </p:stCondLst>
                                        </p:cTn>
                                        <p:tgtEl>
                                          <p:spTgt spid="2052"/>
                                        </p:tgtEl>
                                        <p:attrNameLst>
                                          <p:attrName>style.visibility</p:attrName>
                                        </p:attrNameLst>
                                      </p:cBhvr>
                                      <p:to>
                                        <p:strVal val="visible"/>
                                      </p:to>
                                    </p:set>
                                    <p:animEffect transition="in" filter="fade">
                                      <p:cBhvr>
                                        <p:cTn id="14" dur="2000"/>
                                        <p:tgtEl>
                                          <p:spTgt spid="2052"/>
                                        </p:tgtEl>
                                      </p:cBhvr>
                                    </p:animEffect>
                                    <p:anim calcmode="lin" valueType="num">
                                      <p:cBhvr>
                                        <p:cTn id="15" dur="2000" fill="hold"/>
                                        <p:tgtEl>
                                          <p:spTgt spid="2052"/>
                                        </p:tgtEl>
                                        <p:attrNameLst>
                                          <p:attrName>ppt_w</p:attrName>
                                        </p:attrNameLst>
                                      </p:cBhvr>
                                      <p:tavLst>
                                        <p:tav tm="0" fmla="#ppt_w*sin(2.5*pi*$)">
                                          <p:val>
                                            <p:fltVal val="0"/>
                                          </p:val>
                                        </p:tav>
                                        <p:tav tm="100000">
                                          <p:val>
                                            <p:fltVal val="1"/>
                                          </p:val>
                                        </p:tav>
                                      </p:tavLst>
                                    </p:anim>
                                    <p:anim calcmode="lin" valueType="num">
                                      <p:cBhvr>
                                        <p:cTn id="16" dur="2000" fill="hold"/>
                                        <p:tgtEl>
                                          <p:spTgt spid="205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260648"/>
            <a:ext cx="6192080" cy="584775"/>
          </a:xfrm>
          <a:prstGeom prst="rect">
            <a:avLst/>
          </a:prstGeom>
        </p:spPr>
        <p:txBody>
          <a:bodyPr wrap="none">
            <a:spAutoFit/>
          </a:bodyPr>
          <a:lstStyle/>
          <a:p>
            <a:r>
              <a:rPr lang="en-GB" sz="3200" b="1" dirty="0">
                <a:solidFill>
                  <a:srgbClr val="00B0F0"/>
                </a:solidFill>
              </a:rPr>
              <a:t>State Transition Diagram of L</a:t>
            </a:r>
            <a:r>
              <a:rPr lang="en-GB" sz="3200" b="1" baseline="-25000" dirty="0">
                <a:solidFill>
                  <a:srgbClr val="00B0F0"/>
                </a:solidFill>
              </a:rPr>
              <a:t>1</a:t>
            </a:r>
            <a:r>
              <a:rPr lang="en-GB" sz="3200" b="1" dirty="0">
                <a:solidFill>
                  <a:srgbClr val="00B0F0"/>
                </a:solidFill>
              </a:rPr>
              <a:t> ∪ L</a:t>
            </a:r>
            <a:r>
              <a:rPr lang="en-GB" sz="3200" b="1" baseline="-25000" dirty="0">
                <a:solidFill>
                  <a:srgbClr val="00B0F0"/>
                </a:solidFill>
              </a:rPr>
              <a:t>2</a:t>
            </a:r>
            <a:r>
              <a:rPr lang="en-GB" sz="3200" b="1" dirty="0">
                <a:solidFill>
                  <a:srgbClr val="00B0F0"/>
                </a:solidFill>
              </a:rPr>
              <a:t>:</a:t>
            </a:r>
            <a:r>
              <a:rPr lang="en-GB" sz="3200" dirty="0">
                <a:solidFill>
                  <a:srgbClr val="00B0F0"/>
                </a:solidFill>
              </a:rPr>
              <a:t> </a:t>
            </a:r>
          </a:p>
        </p:txBody>
      </p:sp>
      <p:pic>
        <p:nvPicPr>
          <p:cNvPr id="3074" name="Picture 2" descr="https://media.geeksforgeeks.org/wp-content/uploads/TOC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9991" y="1076431"/>
            <a:ext cx="5916809" cy="460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88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0530" y="-27384"/>
            <a:ext cx="7723205"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Accepting the Intersection</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3" name="Rectangle 2"/>
          <p:cNvSpPr/>
          <p:nvPr/>
        </p:nvSpPr>
        <p:spPr>
          <a:xfrm>
            <a:off x="334146" y="1412776"/>
            <a:ext cx="8558334" cy="954107"/>
          </a:xfrm>
          <a:prstGeom prst="rect">
            <a:avLst/>
          </a:prstGeom>
        </p:spPr>
        <p:txBody>
          <a:bodyPr wrap="square">
            <a:spAutoFit/>
          </a:bodyPr>
          <a:lstStyle/>
          <a:p>
            <a:r>
              <a:rPr lang="en-GB" sz="2800" b="1" dirty="0"/>
              <a:t>Designing a DFA for the set of string over {0, 1} such that it ends with 01 and has even number of 1’s. </a:t>
            </a:r>
          </a:p>
        </p:txBody>
      </p:sp>
      <p:sp>
        <p:nvSpPr>
          <p:cNvPr id="4" name="Rectangle 3"/>
          <p:cNvSpPr/>
          <p:nvPr/>
        </p:nvSpPr>
        <p:spPr>
          <a:xfrm>
            <a:off x="323528" y="895946"/>
            <a:ext cx="1744388" cy="584775"/>
          </a:xfrm>
          <a:prstGeom prst="rect">
            <a:avLst/>
          </a:prstGeom>
        </p:spPr>
        <p:txBody>
          <a:bodyPr wrap="none">
            <a:spAutoFit/>
          </a:bodyPr>
          <a:lstStyle/>
          <a:p>
            <a:r>
              <a:rPr lang="en-GB" sz="3200" b="1" dirty="0" smtClean="0">
                <a:solidFill>
                  <a:srgbClr val="00B050"/>
                </a:solidFill>
              </a:rPr>
              <a:t>Example:</a:t>
            </a:r>
            <a:endParaRPr lang="en-GB" sz="3200" dirty="0"/>
          </a:p>
        </p:txBody>
      </p:sp>
      <p:sp>
        <p:nvSpPr>
          <p:cNvPr id="5" name="Rectangle 4"/>
          <p:cNvSpPr/>
          <p:nvPr/>
        </p:nvSpPr>
        <p:spPr>
          <a:xfrm>
            <a:off x="323528" y="2348880"/>
            <a:ext cx="1606530" cy="523220"/>
          </a:xfrm>
          <a:prstGeom prst="rect">
            <a:avLst/>
          </a:prstGeom>
        </p:spPr>
        <p:txBody>
          <a:bodyPr wrap="none">
            <a:spAutoFit/>
          </a:bodyPr>
          <a:lstStyle/>
          <a:p>
            <a:r>
              <a:rPr lang="en-GB" sz="2800" b="1" dirty="0">
                <a:solidFill>
                  <a:srgbClr val="00B050"/>
                </a:solidFill>
              </a:rPr>
              <a:t>Solution: </a:t>
            </a:r>
          </a:p>
        </p:txBody>
      </p:sp>
      <p:sp>
        <p:nvSpPr>
          <p:cNvPr id="6" name="Rectangle 1"/>
          <p:cNvSpPr>
            <a:spLocks noChangeArrowheads="1"/>
          </p:cNvSpPr>
          <p:nvPr/>
        </p:nvSpPr>
        <p:spPr bwMode="auto">
          <a:xfrm>
            <a:off x="406154" y="2996952"/>
            <a:ext cx="8414318" cy="2277547"/>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Consolas" pitchFamily="49" charset="0"/>
                <a:cs typeface="Arial" pitchFamily="34" charset="0"/>
              </a:rPr>
              <a:t>L</a:t>
            </a:r>
            <a:r>
              <a:rPr kumimoji="0" lang="en-US" sz="1600" b="0" i="0" u="none" strike="noStrike" cap="none" normalizeH="0" baseline="-30000" dirty="0" smtClean="0">
                <a:ln>
                  <a:noFill/>
                </a:ln>
                <a:solidFill>
                  <a:schemeClr val="tx1"/>
                </a:solidFill>
                <a:effectLst/>
                <a:latin typeface="Consolas" pitchFamily="49" charset="0"/>
                <a:cs typeface="Arial" pitchFamily="34" charset="0"/>
              </a:rPr>
              <a:t>1</a:t>
            </a:r>
            <a:r>
              <a:rPr kumimoji="0" lang="en-US" sz="2800" b="0" i="0" u="none" strike="noStrike" cap="none" normalizeH="0" baseline="0" dirty="0" smtClean="0">
                <a:ln>
                  <a:noFill/>
                </a:ln>
                <a:solidFill>
                  <a:schemeClr val="tx1"/>
                </a:solidFill>
                <a:effectLst/>
                <a:latin typeface="Consolas" pitchFamily="49" charset="0"/>
                <a:cs typeface="Arial" pitchFamily="34" charset="0"/>
              </a:rPr>
              <a:t>= {01, 001, 101, 0101, 1001, 1101, ....} L</a:t>
            </a:r>
            <a:r>
              <a:rPr kumimoji="0" lang="en-US" sz="1600" b="0" i="0" u="none" strike="noStrike" cap="none" normalizeH="0" baseline="-30000" dirty="0" smtClean="0">
                <a:ln>
                  <a:noFill/>
                </a:ln>
                <a:solidFill>
                  <a:schemeClr val="tx1"/>
                </a:solidFill>
                <a:effectLst/>
                <a:latin typeface="Consolas" pitchFamily="49" charset="0"/>
                <a:cs typeface="Arial" pitchFamily="34" charset="0"/>
              </a:rPr>
              <a:t>2</a:t>
            </a:r>
            <a:r>
              <a:rPr kumimoji="0" lang="en-US" sz="2800" b="0" i="0" u="none" strike="noStrike" cap="none" normalizeH="0" baseline="0" dirty="0" smtClean="0">
                <a:ln>
                  <a:noFill/>
                </a:ln>
                <a:solidFill>
                  <a:schemeClr val="tx1"/>
                </a:solidFill>
                <a:effectLst/>
                <a:latin typeface="Consolas" pitchFamily="49" charset="0"/>
                <a:cs typeface="Arial" pitchFamily="34" charset="0"/>
              </a:rPr>
              <a:t>= {11, 011, 101, 110, 0011, 1100, .....}</a:t>
            </a:r>
          </a:p>
          <a:p>
            <a:pPr marL="0" marR="0" lvl="0" indent="0" algn="l" defTabSz="914400" rtl="0" eaLnBrk="1" fontAlgn="base" latinLnBrk="0" hangingPunct="1">
              <a:lnSpc>
                <a:spcPct val="100000"/>
              </a:lnSpc>
              <a:spcBef>
                <a:spcPct val="0"/>
              </a:spcBef>
              <a:spcAft>
                <a:spcPct val="0"/>
              </a:spcAft>
              <a:buClrTx/>
              <a:buSzTx/>
              <a:buFontTx/>
              <a:buNone/>
              <a:tabLst/>
            </a:pPr>
            <a:r>
              <a:rPr lang="en-US" sz="2800" dirty="0" smtClean="0">
                <a:solidFill>
                  <a:srgbClr val="C00000"/>
                </a:solidFill>
                <a:latin typeface="Consolas" pitchFamily="49" charset="0"/>
                <a:cs typeface="Arial" pitchFamily="34" charset="0"/>
              </a:rPr>
              <a:t>Then</a:t>
            </a:r>
          </a:p>
          <a:p>
            <a:pPr lvl="0" fontAlgn="base">
              <a:spcBef>
                <a:spcPct val="0"/>
              </a:spcBef>
              <a:spcAft>
                <a:spcPct val="0"/>
              </a:spcAft>
            </a:pPr>
            <a:r>
              <a:rPr lang="en-GB" sz="3200" dirty="0">
                <a:solidFill>
                  <a:srgbClr val="C00000"/>
                </a:solidFill>
              </a:rPr>
              <a:t>L = L</a:t>
            </a:r>
            <a:r>
              <a:rPr lang="en-GB" sz="3200" baseline="-25000" dirty="0">
                <a:solidFill>
                  <a:srgbClr val="C00000"/>
                </a:solidFill>
              </a:rPr>
              <a:t>1</a:t>
            </a:r>
            <a:r>
              <a:rPr lang="en-GB" sz="3200" dirty="0">
                <a:solidFill>
                  <a:srgbClr val="C00000"/>
                </a:solidFill>
              </a:rPr>
              <a:t> and L</a:t>
            </a:r>
            <a:r>
              <a:rPr lang="en-GB" sz="3200" baseline="-25000" dirty="0">
                <a:solidFill>
                  <a:srgbClr val="C00000"/>
                </a:solidFill>
              </a:rPr>
              <a:t>2</a:t>
            </a:r>
            <a:r>
              <a:rPr lang="en-GB" sz="3200" dirty="0">
                <a:solidFill>
                  <a:srgbClr val="C00000"/>
                </a:solidFill>
              </a:rPr>
              <a:t> </a:t>
            </a:r>
            <a:r>
              <a:rPr lang="en-GB" sz="3200" dirty="0" smtClean="0">
                <a:solidFill>
                  <a:srgbClr val="C00000"/>
                </a:solidFill>
              </a:rPr>
              <a:t> or</a:t>
            </a:r>
          </a:p>
          <a:p>
            <a:pPr lvl="0" fontAlgn="base">
              <a:spcBef>
                <a:spcPct val="0"/>
              </a:spcBef>
              <a:spcAft>
                <a:spcPct val="0"/>
              </a:spcAft>
            </a:pPr>
            <a:r>
              <a:rPr lang="en-GB" sz="3200" dirty="0" smtClean="0">
                <a:solidFill>
                  <a:srgbClr val="C00000"/>
                </a:solidFill>
              </a:rPr>
              <a:t>L = </a:t>
            </a:r>
            <a:r>
              <a:rPr lang="en-GB" sz="3200" dirty="0">
                <a:solidFill>
                  <a:srgbClr val="C00000"/>
                </a:solidFill>
              </a:rPr>
              <a:t>L</a:t>
            </a:r>
            <a:r>
              <a:rPr lang="en-GB" sz="3200" baseline="-25000" dirty="0">
                <a:solidFill>
                  <a:srgbClr val="C00000"/>
                </a:solidFill>
              </a:rPr>
              <a:t>1</a:t>
            </a:r>
            <a:r>
              <a:rPr lang="en-GB" sz="3200" dirty="0">
                <a:solidFill>
                  <a:srgbClr val="C00000"/>
                </a:solidFill>
              </a:rPr>
              <a:t> ∩ L</a:t>
            </a:r>
            <a:r>
              <a:rPr lang="en-GB" sz="3200" baseline="-25000" dirty="0">
                <a:solidFill>
                  <a:srgbClr val="C00000"/>
                </a:solidFill>
              </a:rPr>
              <a:t>2</a:t>
            </a:r>
            <a:r>
              <a:rPr kumimoji="0" lang="en-US" sz="3200" b="0" i="0" u="none" strike="noStrike" cap="none" normalizeH="0" baseline="0" dirty="0" smtClean="0">
                <a:ln>
                  <a:noFill/>
                </a:ln>
                <a:solidFill>
                  <a:srgbClr val="C00000"/>
                </a:solidFill>
                <a:effectLst/>
                <a:latin typeface="Arial" pitchFamily="34" charset="0"/>
                <a:cs typeface="Arial" pitchFamily="34" charset="0"/>
              </a:rPr>
              <a:t> </a:t>
            </a:r>
            <a:endParaRPr kumimoji="0" lang="en-US" sz="7200" b="0" i="0" u="none" strike="noStrike" cap="none" normalizeH="0" baseline="0" dirty="0" smtClean="0">
              <a:ln>
                <a:noFill/>
              </a:ln>
              <a:solidFill>
                <a:srgbClr val="C00000"/>
              </a:solidFill>
              <a:effectLst/>
              <a:latin typeface="Arial" pitchFamily="34" charset="0"/>
              <a:cs typeface="Arial" pitchFamily="34" charset="0"/>
            </a:endParaRPr>
          </a:p>
        </p:txBody>
      </p:sp>
    </p:spTree>
    <p:extLst>
      <p:ext uri="{BB962C8B-B14F-4D97-AF65-F5344CB8AC3E}">
        <p14:creationId xmlns:p14="http://schemas.microsoft.com/office/powerpoint/2010/main" val="342288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260648"/>
            <a:ext cx="6984413" cy="523220"/>
          </a:xfrm>
          <a:prstGeom prst="rect">
            <a:avLst/>
          </a:prstGeom>
        </p:spPr>
        <p:txBody>
          <a:bodyPr wrap="none">
            <a:spAutoFit/>
          </a:bodyPr>
          <a:lstStyle/>
          <a:p>
            <a:r>
              <a:rPr lang="en-GB" sz="2800" b="1" dirty="0">
                <a:solidFill>
                  <a:srgbClr val="00B0F0"/>
                </a:solidFill>
              </a:rPr>
              <a:t>State Transition Diagram for the language L</a:t>
            </a:r>
            <a:r>
              <a:rPr lang="en-GB" sz="2800" b="1" baseline="-25000" dirty="0">
                <a:solidFill>
                  <a:srgbClr val="00B0F0"/>
                </a:solidFill>
              </a:rPr>
              <a:t>1</a:t>
            </a:r>
            <a:r>
              <a:rPr lang="en-GB" sz="2800" b="1" dirty="0">
                <a:solidFill>
                  <a:srgbClr val="00B0F0"/>
                </a:solidFill>
              </a:rPr>
              <a:t> :</a:t>
            </a:r>
            <a:r>
              <a:rPr lang="en-GB" sz="2800" dirty="0">
                <a:solidFill>
                  <a:srgbClr val="00B0F0"/>
                </a:solidFill>
              </a:rPr>
              <a:t> </a:t>
            </a:r>
          </a:p>
        </p:txBody>
      </p:sp>
      <p:pic>
        <p:nvPicPr>
          <p:cNvPr id="5122" name="Picture 2" descr="https://media.geeksforgeeks.org/wp-content/cdn-uploads/20200701143409/15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831583"/>
            <a:ext cx="6336704" cy="24514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95899" y="3284984"/>
            <a:ext cx="6984413" cy="523220"/>
          </a:xfrm>
          <a:prstGeom prst="rect">
            <a:avLst/>
          </a:prstGeom>
        </p:spPr>
        <p:txBody>
          <a:bodyPr wrap="none">
            <a:spAutoFit/>
          </a:bodyPr>
          <a:lstStyle/>
          <a:p>
            <a:r>
              <a:rPr lang="en-GB" sz="2800" b="1" dirty="0">
                <a:solidFill>
                  <a:srgbClr val="00B0F0"/>
                </a:solidFill>
              </a:rPr>
              <a:t>State Transition Diagram for the language </a:t>
            </a:r>
            <a:r>
              <a:rPr lang="en-GB" sz="2800" b="1" dirty="0" smtClean="0">
                <a:solidFill>
                  <a:srgbClr val="00B0F0"/>
                </a:solidFill>
              </a:rPr>
              <a:t>L</a:t>
            </a:r>
            <a:r>
              <a:rPr lang="en-GB" sz="2800" b="1" baseline="-25000" dirty="0">
                <a:solidFill>
                  <a:srgbClr val="00B0F0"/>
                </a:solidFill>
              </a:rPr>
              <a:t>2</a:t>
            </a:r>
            <a:r>
              <a:rPr lang="en-GB" sz="2800" b="1" dirty="0">
                <a:solidFill>
                  <a:srgbClr val="00B0F0"/>
                </a:solidFill>
              </a:rPr>
              <a:t> :</a:t>
            </a:r>
            <a:r>
              <a:rPr lang="en-GB" sz="2800" dirty="0">
                <a:solidFill>
                  <a:srgbClr val="00B0F0"/>
                </a:solidFill>
              </a:rPr>
              <a:t> </a:t>
            </a:r>
          </a:p>
        </p:txBody>
      </p:sp>
      <p:pic>
        <p:nvPicPr>
          <p:cNvPr id="5124" name="Picture 4" descr="https://media.geeksforgeeks.org/wp-content/cdn-uploads/20200701143213/23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2205" y="3849959"/>
            <a:ext cx="5343525" cy="2819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88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5124"/>
                                        </p:tgtEl>
                                        <p:attrNameLst>
                                          <p:attrName>style.visibility</p:attrName>
                                        </p:attrNameLst>
                                      </p:cBhvr>
                                      <p:to>
                                        <p:strVal val="visible"/>
                                      </p:to>
                                    </p:set>
                                    <p:animEffect transition="in" filter="wipe(down)">
                                      <p:cBhvr>
                                        <p:cTn id="13" dur="580">
                                          <p:stCondLst>
                                            <p:cond delay="0"/>
                                          </p:stCondLst>
                                        </p:cTn>
                                        <p:tgtEl>
                                          <p:spTgt spid="5124"/>
                                        </p:tgtEl>
                                      </p:cBhvr>
                                    </p:animEffect>
                                    <p:anim calcmode="lin" valueType="num">
                                      <p:cBhvr>
                                        <p:cTn id="14" dur="1822" tmFilter="0,0; 0.14,0.36; 0.43,0.73; 0.71,0.91; 1.0,1.0">
                                          <p:stCondLst>
                                            <p:cond delay="0"/>
                                          </p:stCondLst>
                                        </p:cTn>
                                        <p:tgtEl>
                                          <p:spTgt spid="5124"/>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5124"/>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5124"/>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5124"/>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5124"/>
                                        </p:tgtEl>
                                        <p:attrNameLst>
                                          <p:attrName>ppt_y</p:attrName>
                                        </p:attrNameLst>
                                      </p:cBhvr>
                                      <p:tavLst>
                                        <p:tav tm="0" fmla="#ppt_y-sin(pi*$)/81">
                                          <p:val>
                                            <p:fltVal val="0"/>
                                          </p:val>
                                        </p:tav>
                                        <p:tav tm="100000">
                                          <p:val>
                                            <p:fltVal val="1"/>
                                          </p:val>
                                        </p:tav>
                                      </p:tavLst>
                                    </p:anim>
                                    <p:animScale>
                                      <p:cBhvr>
                                        <p:cTn id="19" dur="26">
                                          <p:stCondLst>
                                            <p:cond delay="650"/>
                                          </p:stCondLst>
                                        </p:cTn>
                                        <p:tgtEl>
                                          <p:spTgt spid="5124"/>
                                        </p:tgtEl>
                                      </p:cBhvr>
                                      <p:to x="100000" y="60000"/>
                                    </p:animScale>
                                    <p:animScale>
                                      <p:cBhvr>
                                        <p:cTn id="20" dur="166" decel="50000">
                                          <p:stCondLst>
                                            <p:cond delay="676"/>
                                          </p:stCondLst>
                                        </p:cTn>
                                        <p:tgtEl>
                                          <p:spTgt spid="5124"/>
                                        </p:tgtEl>
                                      </p:cBhvr>
                                      <p:to x="100000" y="100000"/>
                                    </p:animScale>
                                    <p:animScale>
                                      <p:cBhvr>
                                        <p:cTn id="21" dur="26">
                                          <p:stCondLst>
                                            <p:cond delay="1312"/>
                                          </p:stCondLst>
                                        </p:cTn>
                                        <p:tgtEl>
                                          <p:spTgt spid="5124"/>
                                        </p:tgtEl>
                                      </p:cBhvr>
                                      <p:to x="100000" y="80000"/>
                                    </p:animScale>
                                    <p:animScale>
                                      <p:cBhvr>
                                        <p:cTn id="22" dur="166" decel="50000">
                                          <p:stCondLst>
                                            <p:cond delay="1338"/>
                                          </p:stCondLst>
                                        </p:cTn>
                                        <p:tgtEl>
                                          <p:spTgt spid="5124"/>
                                        </p:tgtEl>
                                      </p:cBhvr>
                                      <p:to x="100000" y="100000"/>
                                    </p:animScale>
                                    <p:animScale>
                                      <p:cBhvr>
                                        <p:cTn id="23" dur="26">
                                          <p:stCondLst>
                                            <p:cond delay="1642"/>
                                          </p:stCondLst>
                                        </p:cTn>
                                        <p:tgtEl>
                                          <p:spTgt spid="5124"/>
                                        </p:tgtEl>
                                      </p:cBhvr>
                                      <p:to x="100000" y="90000"/>
                                    </p:animScale>
                                    <p:animScale>
                                      <p:cBhvr>
                                        <p:cTn id="24" dur="166" decel="50000">
                                          <p:stCondLst>
                                            <p:cond delay="1668"/>
                                          </p:stCondLst>
                                        </p:cTn>
                                        <p:tgtEl>
                                          <p:spTgt spid="5124"/>
                                        </p:tgtEl>
                                      </p:cBhvr>
                                      <p:to x="100000" y="100000"/>
                                    </p:animScale>
                                    <p:animScale>
                                      <p:cBhvr>
                                        <p:cTn id="25" dur="26">
                                          <p:stCondLst>
                                            <p:cond delay="1808"/>
                                          </p:stCondLst>
                                        </p:cTn>
                                        <p:tgtEl>
                                          <p:spTgt spid="5124"/>
                                        </p:tgtEl>
                                      </p:cBhvr>
                                      <p:to x="100000" y="95000"/>
                                    </p:animScale>
                                    <p:animScale>
                                      <p:cBhvr>
                                        <p:cTn id="26" dur="166" decel="50000">
                                          <p:stCondLst>
                                            <p:cond delay="1834"/>
                                          </p:stCondLst>
                                        </p:cTn>
                                        <p:tgtEl>
                                          <p:spTgt spid="512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260648"/>
            <a:ext cx="6299481" cy="584775"/>
          </a:xfrm>
          <a:prstGeom prst="rect">
            <a:avLst/>
          </a:prstGeom>
        </p:spPr>
        <p:txBody>
          <a:bodyPr wrap="none">
            <a:spAutoFit/>
          </a:bodyPr>
          <a:lstStyle/>
          <a:p>
            <a:r>
              <a:rPr lang="en-GB" sz="3200" b="1" dirty="0">
                <a:solidFill>
                  <a:srgbClr val="00B0F0"/>
                </a:solidFill>
              </a:rPr>
              <a:t>State Transition Diagram of L</a:t>
            </a:r>
            <a:r>
              <a:rPr lang="en-GB" sz="3200" b="1" baseline="-25000" dirty="0">
                <a:solidFill>
                  <a:srgbClr val="00B0F0"/>
                </a:solidFill>
              </a:rPr>
              <a:t>1</a:t>
            </a:r>
            <a:r>
              <a:rPr lang="en-GB" sz="3200" b="1" dirty="0">
                <a:solidFill>
                  <a:srgbClr val="00B0F0"/>
                </a:solidFill>
              </a:rPr>
              <a:t> ∩ L</a:t>
            </a:r>
            <a:r>
              <a:rPr lang="en-GB" sz="3200" b="1" baseline="-25000" dirty="0">
                <a:solidFill>
                  <a:srgbClr val="00B0F0"/>
                </a:solidFill>
              </a:rPr>
              <a:t>2</a:t>
            </a:r>
            <a:r>
              <a:rPr lang="en-GB" sz="3200" b="1" dirty="0">
                <a:solidFill>
                  <a:srgbClr val="00B0F0"/>
                </a:solidFill>
              </a:rPr>
              <a:t> : </a:t>
            </a:r>
            <a:endParaRPr lang="en-GB" sz="3200" dirty="0">
              <a:solidFill>
                <a:srgbClr val="00B0F0"/>
              </a:solidFill>
            </a:endParaRPr>
          </a:p>
        </p:txBody>
      </p:sp>
      <p:sp>
        <p:nvSpPr>
          <p:cNvPr id="3" name="Rectangle 2"/>
          <p:cNvSpPr/>
          <p:nvPr/>
        </p:nvSpPr>
        <p:spPr>
          <a:xfrm>
            <a:off x="251520" y="861786"/>
            <a:ext cx="8568952" cy="1384995"/>
          </a:xfrm>
          <a:prstGeom prst="rect">
            <a:avLst/>
          </a:prstGeom>
        </p:spPr>
        <p:txBody>
          <a:bodyPr wrap="square">
            <a:spAutoFit/>
          </a:bodyPr>
          <a:lstStyle/>
          <a:p>
            <a:pPr algn="just"/>
            <a:r>
              <a:rPr lang="en-GB" sz="2800" dirty="0"/>
              <a:t>Intersection of L</a:t>
            </a:r>
            <a:r>
              <a:rPr lang="en-GB" sz="2800" baseline="-25000" dirty="0"/>
              <a:t>1</a:t>
            </a:r>
            <a:r>
              <a:rPr lang="en-GB" sz="2800" dirty="0"/>
              <a:t> and L</a:t>
            </a:r>
            <a:r>
              <a:rPr lang="en-GB" sz="2800" baseline="-25000" dirty="0"/>
              <a:t>2</a:t>
            </a:r>
            <a:r>
              <a:rPr lang="en-GB" sz="2800" dirty="0"/>
              <a:t> can be explained by language that a string over {0, 1} accept such that it ends with 01 and has even number of 1’s. </a:t>
            </a:r>
          </a:p>
        </p:txBody>
      </p:sp>
      <p:sp>
        <p:nvSpPr>
          <p:cNvPr id="5" name="Rectangle 1"/>
          <p:cNvSpPr>
            <a:spLocks noChangeArrowheads="1"/>
          </p:cNvSpPr>
          <p:nvPr/>
        </p:nvSpPr>
        <p:spPr bwMode="auto">
          <a:xfrm>
            <a:off x="179512" y="2397240"/>
            <a:ext cx="8844136" cy="430887"/>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smtClean="0">
                <a:ln>
                  <a:noFill/>
                </a:ln>
                <a:solidFill>
                  <a:srgbClr val="C00000"/>
                </a:solidFill>
                <a:effectLst/>
                <a:latin typeface="Consolas" pitchFamily="49" charset="0"/>
                <a:cs typeface="Arial" pitchFamily="34" charset="0"/>
              </a:rPr>
              <a:t>L = L</a:t>
            </a:r>
            <a:r>
              <a:rPr kumimoji="0" lang="en-US" sz="1600" b="0" i="0" u="none" strike="noStrike" cap="none" normalizeH="0" baseline="-30000" smtClean="0">
                <a:ln>
                  <a:noFill/>
                </a:ln>
                <a:solidFill>
                  <a:srgbClr val="C00000"/>
                </a:solidFill>
                <a:effectLst/>
                <a:latin typeface="Consolas" pitchFamily="49" charset="0"/>
                <a:cs typeface="Arial" pitchFamily="34" charset="0"/>
              </a:rPr>
              <a:t>1</a:t>
            </a:r>
            <a:r>
              <a:rPr kumimoji="0" lang="en-US" sz="2800" b="0" i="0" u="none" strike="noStrike" cap="none" normalizeH="0" baseline="0" smtClean="0">
                <a:ln>
                  <a:noFill/>
                </a:ln>
                <a:solidFill>
                  <a:srgbClr val="C00000"/>
                </a:solidFill>
                <a:effectLst/>
                <a:latin typeface="Consolas" pitchFamily="49" charset="0"/>
                <a:cs typeface="Arial" pitchFamily="34" charset="0"/>
              </a:rPr>
              <a:t> ∩ L</a:t>
            </a:r>
            <a:r>
              <a:rPr kumimoji="0" lang="en-US" sz="1600" b="0" i="0" u="none" strike="noStrike" cap="none" normalizeH="0" baseline="-30000" smtClean="0">
                <a:ln>
                  <a:noFill/>
                </a:ln>
                <a:solidFill>
                  <a:srgbClr val="C00000"/>
                </a:solidFill>
                <a:effectLst/>
                <a:latin typeface="Consolas" pitchFamily="49" charset="0"/>
                <a:cs typeface="Arial" pitchFamily="34" charset="0"/>
              </a:rPr>
              <a:t>2</a:t>
            </a:r>
            <a:r>
              <a:rPr kumimoji="0" lang="en-US" sz="2800" b="0" i="0" u="none" strike="noStrike" cap="none" normalizeH="0" baseline="0" smtClean="0">
                <a:ln>
                  <a:noFill/>
                </a:ln>
                <a:solidFill>
                  <a:srgbClr val="C00000"/>
                </a:solidFill>
                <a:effectLst/>
                <a:latin typeface="Consolas" pitchFamily="49" charset="0"/>
                <a:cs typeface="Arial" pitchFamily="34" charset="0"/>
              </a:rPr>
              <a:t> = {1001, 0101, 01001, 10001, ....} </a:t>
            </a:r>
            <a:endParaRPr kumimoji="0" lang="en-US" sz="4000" b="0" i="0" u="none" strike="noStrike" cap="none" normalizeH="0" baseline="0" smtClean="0">
              <a:ln>
                <a:noFill/>
              </a:ln>
              <a:solidFill>
                <a:srgbClr val="C00000"/>
              </a:solidFill>
              <a:effectLst/>
              <a:latin typeface="Arial" pitchFamily="34" charset="0"/>
              <a:cs typeface="Arial" pitchFamily="34" charset="0"/>
            </a:endParaRPr>
          </a:p>
        </p:txBody>
      </p:sp>
      <p:pic>
        <p:nvPicPr>
          <p:cNvPr id="6147" name="Picture 3" descr="https://media.geeksforgeeks.org/wp-content/uploads/20230416175246/im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938" y="2924944"/>
            <a:ext cx="5924462" cy="385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88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 calcmode="lin" valueType="num">
                                      <p:cBhvr>
                                        <p:cTn id="7" dur="1000" fill="hold"/>
                                        <p:tgtEl>
                                          <p:spTgt spid="6147"/>
                                        </p:tgtEl>
                                        <p:attrNameLst>
                                          <p:attrName>ppt_w</p:attrName>
                                        </p:attrNameLst>
                                      </p:cBhvr>
                                      <p:tavLst>
                                        <p:tav tm="0">
                                          <p:val>
                                            <p:fltVal val="0"/>
                                          </p:val>
                                        </p:tav>
                                        <p:tav tm="100000">
                                          <p:val>
                                            <p:strVal val="#ppt_w"/>
                                          </p:val>
                                        </p:tav>
                                      </p:tavLst>
                                    </p:anim>
                                    <p:anim calcmode="lin" valueType="num">
                                      <p:cBhvr>
                                        <p:cTn id="8" dur="1000" fill="hold"/>
                                        <p:tgtEl>
                                          <p:spTgt spid="6147"/>
                                        </p:tgtEl>
                                        <p:attrNameLst>
                                          <p:attrName>ppt_h</p:attrName>
                                        </p:attrNameLst>
                                      </p:cBhvr>
                                      <p:tavLst>
                                        <p:tav tm="0">
                                          <p:val>
                                            <p:fltVal val="0"/>
                                          </p:val>
                                        </p:tav>
                                        <p:tav tm="100000">
                                          <p:val>
                                            <p:strVal val="#ppt_h"/>
                                          </p:val>
                                        </p:tav>
                                      </p:tavLst>
                                    </p:anim>
                                    <p:anim calcmode="lin" valueType="num">
                                      <p:cBhvr>
                                        <p:cTn id="9" dur="1000" fill="hold"/>
                                        <p:tgtEl>
                                          <p:spTgt spid="6147"/>
                                        </p:tgtEl>
                                        <p:attrNameLst>
                                          <p:attrName>style.rotation</p:attrName>
                                        </p:attrNameLst>
                                      </p:cBhvr>
                                      <p:tavLst>
                                        <p:tav tm="0">
                                          <p:val>
                                            <p:fltVal val="90"/>
                                          </p:val>
                                        </p:tav>
                                        <p:tav tm="100000">
                                          <p:val>
                                            <p:fltVal val="0"/>
                                          </p:val>
                                        </p:tav>
                                      </p:tavLst>
                                    </p:anim>
                                    <p:animEffect transition="in" filter="fade">
                                      <p:cBhvr>
                                        <p:cTn id="10" dur="10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7585"/>
            <a:ext cx="8297721"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Conversion from NFA to DFA</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Rectangle 2"/>
          <p:cNvSpPr/>
          <p:nvPr/>
        </p:nvSpPr>
        <p:spPr>
          <a:xfrm>
            <a:off x="304800" y="857071"/>
            <a:ext cx="8763000" cy="1631216"/>
          </a:xfrm>
          <a:prstGeom prst="rect">
            <a:avLst/>
          </a:prstGeom>
        </p:spPr>
        <p:txBody>
          <a:bodyPr wrap="square">
            <a:spAutoFit/>
          </a:bodyPr>
          <a:lstStyle/>
          <a:p>
            <a:pPr marL="342900" indent="-342900" algn="just">
              <a:buFont typeface="Wingdings" panose="05000000000000000000" pitchFamily="2" charset="2"/>
              <a:buChar char="Ø"/>
            </a:pPr>
            <a:r>
              <a:rPr lang="en-US" sz="2000" dirty="0">
                <a:solidFill>
                  <a:srgbClr val="273239"/>
                </a:solidFill>
                <a:latin typeface="Nunito"/>
              </a:rPr>
              <a:t>An NFA can have zero, one or more than one move from a given state on a given input symbol. An NFA can also have NULL moves (moves without input symbol). </a:t>
            </a:r>
            <a:endParaRPr lang="en-US" sz="2000" dirty="0" smtClean="0">
              <a:solidFill>
                <a:srgbClr val="273239"/>
              </a:solidFill>
              <a:latin typeface="Nunito"/>
            </a:endParaRPr>
          </a:p>
          <a:p>
            <a:pPr marL="342900" indent="-342900" algn="just">
              <a:buFont typeface="Wingdings" panose="05000000000000000000" pitchFamily="2" charset="2"/>
              <a:buChar char="Ø"/>
            </a:pPr>
            <a:r>
              <a:rPr lang="en-US" sz="2000" dirty="0" smtClean="0">
                <a:solidFill>
                  <a:srgbClr val="273239"/>
                </a:solidFill>
                <a:latin typeface="Nunito"/>
              </a:rPr>
              <a:t>On </a:t>
            </a:r>
            <a:r>
              <a:rPr lang="en-US" sz="2000" dirty="0">
                <a:solidFill>
                  <a:srgbClr val="273239"/>
                </a:solidFill>
                <a:latin typeface="Nunito"/>
              </a:rPr>
              <a:t>the other hand, DFA has one and only one move from a given state on a given input symbol. </a:t>
            </a:r>
            <a:endParaRPr lang="en-IN" sz="2000" dirty="0"/>
          </a:p>
        </p:txBody>
      </p:sp>
      <p:sp>
        <p:nvSpPr>
          <p:cNvPr id="4" name="Rectangle 3"/>
          <p:cNvSpPr/>
          <p:nvPr/>
        </p:nvSpPr>
        <p:spPr>
          <a:xfrm>
            <a:off x="304800" y="2514600"/>
            <a:ext cx="5044458" cy="461665"/>
          </a:xfrm>
          <a:prstGeom prst="rect">
            <a:avLst/>
          </a:prstGeom>
        </p:spPr>
        <p:txBody>
          <a:bodyPr wrap="none">
            <a:spAutoFit/>
          </a:bodyPr>
          <a:lstStyle/>
          <a:p>
            <a:pPr algn="just" fontAlgn="base"/>
            <a:r>
              <a:rPr lang="en-US" sz="2400" b="1" dirty="0">
                <a:solidFill>
                  <a:srgbClr val="C00000"/>
                </a:solidFill>
                <a:latin typeface="Nunito"/>
              </a:rPr>
              <a:t>Steps for converting NFA to DFA:</a:t>
            </a:r>
            <a:endParaRPr lang="en-US" sz="2400" b="1" i="0" dirty="0">
              <a:solidFill>
                <a:srgbClr val="C00000"/>
              </a:solidFill>
              <a:effectLst/>
              <a:latin typeface="Nunito"/>
            </a:endParaRPr>
          </a:p>
        </p:txBody>
      </p:sp>
      <p:sp>
        <p:nvSpPr>
          <p:cNvPr id="5" name="Rectangle 4"/>
          <p:cNvSpPr/>
          <p:nvPr/>
        </p:nvSpPr>
        <p:spPr>
          <a:xfrm>
            <a:off x="300706" y="3124200"/>
            <a:ext cx="8233694" cy="369332"/>
          </a:xfrm>
          <a:prstGeom prst="rect">
            <a:avLst/>
          </a:prstGeom>
        </p:spPr>
        <p:txBody>
          <a:bodyPr wrap="square">
            <a:spAutoFit/>
          </a:bodyPr>
          <a:lstStyle/>
          <a:p>
            <a:r>
              <a:rPr lang="en-US" b="1" dirty="0">
                <a:solidFill>
                  <a:srgbClr val="273239"/>
                </a:solidFill>
                <a:latin typeface="Nunito"/>
              </a:rPr>
              <a:t>Step 1: Convert the given NFA to its equivalent transition table</a:t>
            </a:r>
            <a:endParaRPr lang="en-IN" dirty="0"/>
          </a:p>
        </p:txBody>
      </p:sp>
      <p:sp>
        <p:nvSpPr>
          <p:cNvPr id="6" name="Rectangle 5"/>
          <p:cNvSpPr/>
          <p:nvPr/>
        </p:nvSpPr>
        <p:spPr>
          <a:xfrm>
            <a:off x="300706" y="3528701"/>
            <a:ext cx="4010585" cy="369332"/>
          </a:xfrm>
          <a:prstGeom prst="rect">
            <a:avLst/>
          </a:prstGeom>
        </p:spPr>
        <p:txBody>
          <a:bodyPr wrap="none">
            <a:spAutoFit/>
          </a:bodyPr>
          <a:lstStyle/>
          <a:p>
            <a:r>
              <a:rPr lang="en-US" b="1" dirty="0">
                <a:solidFill>
                  <a:srgbClr val="273239"/>
                </a:solidFill>
                <a:latin typeface="Nunito"/>
              </a:rPr>
              <a:t>Step 2: Create the DFA’s start state</a:t>
            </a:r>
            <a:endParaRPr lang="en-IN" dirty="0"/>
          </a:p>
        </p:txBody>
      </p:sp>
      <p:sp>
        <p:nvSpPr>
          <p:cNvPr id="7" name="Rectangle 6"/>
          <p:cNvSpPr/>
          <p:nvPr/>
        </p:nvSpPr>
        <p:spPr>
          <a:xfrm>
            <a:off x="300706" y="3922949"/>
            <a:ext cx="4562018" cy="369332"/>
          </a:xfrm>
          <a:prstGeom prst="rect">
            <a:avLst/>
          </a:prstGeom>
        </p:spPr>
        <p:txBody>
          <a:bodyPr wrap="none">
            <a:spAutoFit/>
          </a:bodyPr>
          <a:lstStyle/>
          <a:p>
            <a:r>
              <a:rPr lang="en-US" b="1" dirty="0">
                <a:solidFill>
                  <a:srgbClr val="273239"/>
                </a:solidFill>
                <a:latin typeface="Nunito"/>
              </a:rPr>
              <a:t>Step 3: Create the DFA’s transition table</a:t>
            </a:r>
            <a:endParaRPr lang="en-IN" dirty="0"/>
          </a:p>
        </p:txBody>
      </p:sp>
      <p:sp>
        <p:nvSpPr>
          <p:cNvPr id="8" name="Rectangle 7"/>
          <p:cNvSpPr/>
          <p:nvPr/>
        </p:nvSpPr>
        <p:spPr>
          <a:xfrm>
            <a:off x="300706" y="4292281"/>
            <a:ext cx="4113177" cy="369332"/>
          </a:xfrm>
          <a:prstGeom prst="rect">
            <a:avLst/>
          </a:prstGeom>
        </p:spPr>
        <p:txBody>
          <a:bodyPr wrap="none">
            <a:spAutoFit/>
          </a:bodyPr>
          <a:lstStyle/>
          <a:p>
            <a:r>
              <a:rPr lang="en-US" b="1" dirty="0">
                <a:solidFill>
                  <a:srgbClr val="273239"/>
                </a:solidFill>
                <a:latin typeface="Nunito"/>
              </a:rPr>
              <a:t>Step 4: Create the DFA’s final states</a:t>
            </a:r>
            <a:endParaRPr lang="en-IN" dirty="0"/>
          </a:p>
        </p:txBody>
      </p:sp>
      <p:sp>
        <p:nvSpPr>
          <p:cNvPr id="9" name="Rectangle 8"/>
          <p:cNvSpPr/>
          <p:nvPr/>
        </p:nvSpPr>
        <p:spPr>
          <a:xfrm>
            <a:off x="300706" y="4636761"/>
            <a:ext cx="2852127" cy="369332"/>
          </a:xfrm>
          <a:prstGeom prst="rect">
            <a:avLst/>
          </a:prstGeom>
        </p:spPr>
        <p:txBody>
          <a:bodyPr wrap="none">
            <a:spAutoFit/>
          </a:bodyPr>
          <a:lstStyle/>
          <a:p>
            <a:r>
              <a:rPr lang="en-US" b="1" dirty="0">
                <a:solidFill>
                  <a:srgbClr val="273239"/>
                </a:solidFill>
                <a:latin typeface="Nunito"/>
              </a:rPr>
              <a:t>Step 5: Simplify the DFA</a:t>
            </a:r>
            <a:endParaRPr lang="en-IN" dirty="0"/>
          </a:p>
        </p:txBody>
      </p:sp>
      <p:sp>
        <p:nvSpPr>
          <p:cNvPr id="10" name="Rectangle 9"/>
          <p:cNvSpPr/>
          <p:nvPr/>
        </p:nvSpPr>
        <p:spPr>
          <a:xfrm>
            <a:off x="290724" y="5027407"/>
            <a:ext cx="8015076" cy="369332"/>
          </a:xfrm>
          <a:prstGeom prst="rect">
            <a:avLst/>
          </a:prstGeom>
        </p:spPr>
        <p:txBody>
          <a:bodyPr wrap="square">
            <a:spAutoFit/>
          </a:bodyPr>
          <a:lstStyle/>
          <a:p>
            <a:r>
              <a:rPr lang="en-US" b="1" dirty="0">
                <a:solidFill>
                  <a:srgbClr val="273239"/>
                </a:solidFill>
                <a:latin typeface="Nunito"/>
              </a:rPr>
              <a:t>Step 6: Repeat steps 3-5 until no further simplification is possible</a:t>
            </a:r>
            <a:endParaRPr lang="en-IN" dirty="0"/>
          </a:p>
        </p:txBody>
      </p:sp>
    </p:spTree>
    <p:extLst>
      <p:ext uri="{BB962C8B-B14F-4D97-AF65-F5344CB8AC3E}">
        <p14:creationId xmlns:p14="http://schemas.microsoft.com/office/powerpoint/2010/main" val="8213047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76200"/>
            <a:ext cx="8554265" cy="461665"/>
          </a:xfrm>
          <a:prstGeom prst="rect">
            <a:avLst/>
          </a:prstGeom>
        </p:spPr>
        <p:txBody>
          <a:bodyPr wrap="none">
            <a:spAutoFit/>
          </a:bodyPr>
          <a:lstStyle/>
          <a:p>
            <a:r>
              <a:rPr lang="en-US" sz="2400" b="1" dirty="0" smtClean="0">
                <a:solidFill>
                  <a:srgbClr val="00B050"/>
                </a:solidFill>
                <a:latin typeface="Nunito"/>
              </a:rPr>
              <a:t>Example 1:</a:t>
            </a:r>
            <a:r>
              <a:rPr lang="en-US" sz="2400" dirty="0">
                <a:solidFill>
                  <a:srgbClr val="273239"/>
                </a:solidFill>
                <a:latin typeface="Nunito"/>
              </a:rPr>
              <a:t> Consider the following </a:t>
            </a:r>
            <a:r>
              <a:rPr lang="en-US" sz="2400" dirty="0" smtClean="0">
                <a:solidFill>
                  <a:srgbClr val="273239"/>
                </a:solidFill>
                <a:latin typeface="Nunito"/>
              </a:rPr>
              <a:t>NFA and convert into DFA</a:t>
            </a:r>
            <a:endParaRPr lang="en-IN" sz="2400" dirty="0"/>
          </a:p>
        </p:txBody>
      </p:sp>
      <p:pic>
        <p:nvPicPr>
          <p:cNvPr id="1026" name="Picture 2" descr="https://media.geeksforgeeks.org/wp-content/cdn-uploads/nfatofdfa_Figur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0" y="533400"/>
            <a:ext cx="5924550" cy="21320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media.geeksforgeeks.org/wp-content/cdn-uploads/nfatofdfa_tabl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8850" y="3886200"/>
            <a:ext cx="2571750" cy="20193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27892" y="2961106"/>
            <a:ext cx="8001000" cy="369332"/>
          </a:xfrm>
          <a:prstGeom prst="rect">
            <a:avLst/>
          </a:prstGeom>
        </p:spPr>
        <p:txBody>
          <a:bodyPr wrap="square">
            <a:spAutoFit/>
          </a:bodyPr>
          <a:lstStyle/>
          <a:p>
            <a:r>
              <a:rPr lang="en-US" dirty="0">
                <a:solidFill>
                  <a:srgbClr val="273239"/>
                </a:solidFill>
                <a:latin typeface="Nunito"/>
              </a:rPr>
              <a:t>Following are the various parameters for NFA. </a:t>
            </a:r>
            <a:endParaRPr lang="en-IN" dirty="0"/>
          </a:p>
        </p:txBody>
      </p:sp>
      <p:sp>
        <p:nvSpPr>
          <p:cNvPr id="4" name="Rectangle 3"/>
          <p:cNvSpPr/>
          <p:nvPr/>
        </p:nvSpPr>
        <p:spPr>
          <a:xfrm>
            <a:off x="152400" y="2493212"/>
            <a:ext cx="1184940" cy="369332"/>
          </a:xfrm>
          <a:prstGeom prst="rect">
            <a:avLst/>
          </a:prstGeom>
        </p:spPr>
        <p:txBody>
          <a:bodyPr wrap="none">
            <a:spAutoFit/>
          </a:bodyPr>
          <a:lstStyle/>
          <a:p>
            <a:r>
              <a:rPr lang="en-US" b="1" dirty="0" smtClean="0">
                <a:solidFill>
                  <a:srgbClr val="00B050"/>
                </a:solidFill>
                <a:latin typeface="Nunito"/>
              </a:rPr>
              <a:t>Solution:</a:t>
            </a:r>
            <a:endParaRPr lang="en-IN" dirty="0"/>
          </a:p>
        </p:txBody>
      </p:sp>
      <p:sp>
        <p:nvSpPr>
          <p:cNvPr id="5" name="Rectangle 4"/>
          <p:cNvSpPr/>
          <p:nvPr/>
        </p:nvSpPr>
        <p:spPr>
          <a:xfrm>
            <a:off x="427892" y="3429000"/>
            <a:ext cx="1109599" cy="400110"/>
          </a:xfrm>
          <a:prstGeom prst="rect">
            <a:avLst/>
          </a:prstGeom>
        </p:spPr>
        <p:txBody>
          <a:bodyPr wrap="none">
            <a:spAutoFit/>
          </a:bodyPr>
          <a:lstStyle/>
          <a:p>
            <a:r>
              <a:rPr lang="en-US" sz="2000" b="1" dirty="0">
                <a:solidFill>
                  <a:srgbClr val="273239"/>
                </a:solidFill>
                <a:latin typeface="Nunito"/>
              </a:rPr>
              <a:t>Step 1: </a:t>
            </a:r>
            <a:endParaRPr lang="en-IN" sz="2000" dirty="0"/>
          </a:p>
        </p:txBody>
      </p:sp>
      <p:sp>
        <p:nvSpPr>
          <p:cNvPr id="6" name="Rectangle 5"/>
          <p:cNvSpPr/>
          <p:nvPr/>
        </p:nvSpPr>
        <p:spPr>
          <a:xfrm>
            <a:off x="1308891" y="3440668"/>
            <a:ext cx="6996909" cy="369332"/>
          </a:xfrm>
          <a:prstGeom prst="rect">
            <a:avLst/>
          </a:prstGeom>
        </p:spPr>
        <p:txBody>
          <a:bodyPr wrap="square">
            <a:spAutoFit/>
          </a:bodyPr>
          <a:lstStyle/>
          <a:p>
            <a:r>
              <a:rPr lang="en-US" b="1" dirty="0">
                <a:solidFill>
                  <a:srgbClr val="273239"/>
                </a:solidFill>
                <a:latin typeface="Nunito"/>
              </a:rPr>
              <a:t>Convert the given NFA to its equivalent transition table</a:t>
            </a:r>
            <a:endParaRPr lang="en-IN" dirty="0"/>
          </a:p>
        </p:txBody>
      </p:sp>
    </p:spTree>
    <p:extLst>
      <p:ext uri="{BB962C8B-B14F-4D97-AF65-F5344CB8AC3E}">
        <p14:creationId xmlns:p14="http://schemas.microsoft.com/office/powerpoint/2010/main" val="3920806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heel(1)">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randombar(horizontal)">
                                      <p:cBhvr>
                                        <p:cTn id="12"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1109599" cy="400110"/>
          </a:xfrm>
          <a:prstGeom prst="rect">
            <a:avLst/>
          </a:prstGeom>
        </p:spPr>
        <p:txBody>
          <a:bodyPr wrap="none">
            <a:spAutoFit/>
          </a:bodyPr>
          <a:lstStyle/>
          <a:p>
            <a:r>
              <a:rPr lang="en-US" sz="2000" b="1" dirty="0">
                <a:solidFill>
                  <a:srgbClr val="273239"/>
                </a:solidFill>
                <a:latin typeface="Nunito"/>
              </a:rPr>
              <a:t>Step 2: </a:t>
            </a:r>
            <a:endParaRPr lang="en-IN" sz="2000" dirty="0"/>
          </a:p>
        </p:txBody>
      </p:sp>
      <p:pic>
        <p:nvPicPr>
          <p:cNvPr id="2050" name="Picture 2" descr="https://media.geeksforgeeks.org/wp-content/cdn-uploads/nfatofdfa_tabl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583279"/>
            <a:ext cx="3166972" cy="134488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143000" y="234462"/>
            <a:ext cx="3177024" cy="369332"/>
          </a:xfrm>
          <a:prstGeom prst="rect">
            <a:avLst/>
          </a:prstGeom>
        </p:spPr>
        <p:txBody>
          <a:bodyPr wrap="none">
            <a:spAutoFit/>
          </a:bodyPr>
          <a:lstStyle/>
          <a:p>
            <a:r>
              <a:rPr lang="en-US" b="1" dirty="0">
                <a:solidFill>
                  <a:srgbClr val="273239"/>
                </a:solidFill>
                <a:latin typeface="Nunito"/>
              </a:rPr>
              <a:t>Create the DFA’s start state</a:t>
            </a:r>
            <a:endParaRPr lang="en-IN" dirty="0"/>
          </a:p>
        </p:txBody>
      </p:sp>
      <p:sp>
        <p:nvSpPr>
          <p:cNvPr id="5" name="Rectangle 4"/>
          <p:cNvSpPr/>
          <p:nvPr/>
        </p:nvSpPr>
        <p:spPr>
          <a:xfrm>
            <a:off x="205154" y="2133600"/>
            <a:ext cx="4562018" cy="369332"/>
          </a:xfrm>
          <a:prstGeom prst="rect">
            <a:avLst/>
          </a:prstGeom>
        </p:spPr>
        <p:txBody>
          <a:bodyPr wrap="none">
            <a:spAutoFit/>
          </a:bodyPr>
          <a:lstStyle/>
          <a:p>
            <a:r>
              <a:rPr lang="en-US" b="1" dirty="0">
                <a:solidFill>
                  <a:srgbClr val="273239"/>
                </a:solidFill>
                <a:latin typeface="Nunito"/>
              </a:rPr>
              <a:t>Step 3: Create the DFA’s transition table</a:t>
            </a:r>
            <a:endParaRPr lang="en-IN" dirty="0"/>
          </a:p>
        </p:txBody>
      </p:sp>
      <p:pic>
        <p:nvPicPr>
          <p:cNvPr id="2052" name="Picture 4" descr="https://media.geeksforgeeks.org/wp-content/cdn-uploads/nfatofdfa_table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433494"/>
            <a:ext cx="3422268" cy="1650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media.geeksforgeeks.org/wp-content/cdn-uploads/nfatofdfa_table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4201122"/>
            <a:ext cx="3217617" cy="227587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749587" y="1039670"/>
            <a:ext cx="4572000" cy="646331"/>
          </a:xfrm>
          <a:prstGeom prst="rect">
            <a:avLst/>
          </a:prstGeom>
        </p:spPr>
        <p:txBody>
          <a:bodyPr>
            <a:spAutoFit/>
          </a:bodyPr>
          <a:lstStyle/>
          <a:p>
            <a:r>
              <a:rPr lang="en-US" dirty="0">
                <a:solidFill>
                  <a:srgbClr val="273239"/>
                </a:solidFill>
                <a:latin typeface="Nunito"/>
              </a:rPr>
              <a:t>Now { q0, q1 } will be considered as a single state.</a:t>
            </a:r>
            <a:endParaRPr lang="en-IN" dirty="0"/>
          </a:p>
        </p:txBody>
      </p:sp>
      <p:sp>
        <p:nvSpPr>
          <p:cNvPr id="6" name="Rectangle 5"/>
          <p:cNvSpPr/>
          <p:nvPr/>
        </p:nvSpPr>
        <p:spPr>
          <a:xfrm>
            <a:off x="4767172" y="3048000"/>
            <a:ext cx="4572000" cy="646331"/>
          </a:xfrm>
          <a:prstGeom prst="rect">
            <a:avLst/>
          </a:prstGeom>
        </p:spPr>
        <p:txBody>
          <a:bodyPr>
            <a:spAutoFit/>
          </a:bodyPr>
          <a:lstStyle/>
          <a:p>
            <a:r>
              <a:rPr lang="en-US" dirty="0">
                <a:solidFill>
                  <a:srgbClr val="273239"/>
                </a:solidFill>
                <a:latin typeface="Nunito"/>
              </a:rPr>
              <a:t>Now { q0, q2 } will be considered as a single state.</a:t>
            </a:r>
            <a:endParaRPr lang="en-IN" dirty="0"/>
          </a:p>
        </p:txBody>
      </p:sp>
      <p:sp>
        <p:nvSpPr>
          <p:cNvPr id="7" name="Rectangle 6"/>
          <p:cNvSpPr/>
          <p:nvPr/>
        </p:nvSpPr>
        <p:spPr>
          <a:xfrm>
            <a:off x="4542692" y="5056330"/>
            <a:ext cx="4572000" cy="646331"/>
          </a:xfrm>
          <a:prstGeom prst="rect">
            <a:avLst/>
          </a:prstGeom>
        </p:spPr>
        <p:txBody>
          <a:bodyPr>
            <a:spAutoFit/>
          </a:bodyPr>
          <a:lstStyle/>
          <a:p>
            <a:r>
              <a:rPr lang="en-US" dirty="0">
                <a:solidFill>
                  <a:srgbClr val="273239"/>
                </a:solidFill>
                <a:latin typeface="Nunito"/>
              </a:rPr>
              <a:t>As there is no new state generated, we are done with the conversion.</a:t>
            </a:r>
            <a:endParaRPr lang="en-IN" dirty="0"/>
          </a:p>
        </p:txBody>
      </p:sp>
    </p:spTree>
    <p:extLst>
      <p:ext uri="{BB962C8B-B14F-4D97-AF65-F5344CB8AC3E}">
        <p14:creationId xmlns:p14="http://schemas.microsoft.com/office/powerpoint/2010/main" val="15070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arn(inVertical)">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fade">
                                      <p:cBhvr>
                                        <p:cTn id="12" dur="1000"/>
                                        <p:tgtEl>
                                          <p:spTgt spid="2052"/>
                                        </p:tgtEl>
                                      </p:cBhvr>
                                    </p:animEffect>
                                    <p:anim calcmode="lin" valueType="num">
                                      <p:cBhvr>
                                        <p:cTn id="13" dur="1000" fill="hold"/>
                                        <p:tgtEl>
                                          <p:spTgt spid="2052"/>
                                        </p:tgtEl>
                                        <p:attrNameLst>
                                          <p:attrName>ppt_x</p:attrName>
                                        </p:attrNameLst>
                                      </p:cBhvr>
                                      <p:tavLst>
                                        <p:tav tm="0">
                                          <p:val>
                                            <p:strVal val="#ppt_x"/>
                                          </p:val>
                                        </p:tav>
                                        <p:tav tm="100000">
                                          <p:val>
                                            <p:strVal val="#ppt_x"/>
                                          </p:val>
                                        </p:tav>
                                      </p:tavLst>
                                    </p:anim>
                                    <p:anim calcmode="lin" valueType="num">
                                      <p:cBhvr>
                                        <p:cTn id="14"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054"/>
                                        </p:tgtEl>
                                        <p:attrNameLst>
                                          <p:attrName>style.visibility</p:attrName>
                                        </p:attrNameLst>
                                      </p:cBhvr>
                                      <p:to>
                                        <p:strVal val="visible"/>
                                      </p:to>
                                    </p:set>
                                    <p:animEffect transition="in" filter="fade">
                                      <p:cBhvr>
                                        <p:cTn id="19"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4113177" cy="369332"/>
          </a:xfrm>
          <a:prstGeom prst="rect">
            <a:avLst/>
          </a:prstGeom>
        </p:spPr>
        <p:txBody>
          <a:bodyPr wrap="none">
            <a:spAutoFit/>
          </a:bodyPr>
          <a:lstStyle/>
          <a:p>
            <a:r>
              <a:rPr lang="en-US" b="1" dirty="0">
                <a:solidFill>
                  <a:srgbClr val="273239"/>
                </a:solidFill>
                <a:latin typeface="Nunito"/>
              </a:rPr>
              <a:t>Step 4: Create the DFA’s final states</a:t>
            </a:r>
            <a:endParaRPr lang="en-IN" dirty="0"/>
          </a:p>
        </p:txBody>
      </p:sp>
      <p:sp>
        <p:nvSpPr>
          <p:cNvPr id="3" name="Rectangle 2"/>
          <p:cNvSpPr/>
          <p:nvPr/>
        </p:nvSpPr>
        <p:spPr>
          <a:xfrm>
            <a:off x="180084" y="636032"/>
            <a:ext cx="8811515" cy="707886"/>
          </a:xfrm>
          <a:prstGeom prst="rect">
            <a:avLst/>
          </a:prstGeom>
        </p:spPr>
        <p:txBody>
          <a:bodyPr wrap="square">
            <a:spAutoFit/>
          </a:bodyPr>
          <a:lstStyle/>
          <a:p>
            <a:pPr marL="342900" indent="-342900" algn="just">
              <a:buFont typeface="Wingdings" panose="05000000000000000000" pitchFamily="2" charset="2"/>
              <a:buChar char="Ø"/>
            </a:pPr>
            <a:r>
              <a:rPr lang="en-US" sz="2000" dirty="0">
                <a:solidFill>
                  <a:srgbClr val="273239"/>
                </a:solidFill>
                <a:latin typeface="Nunito"/>
              </a:rPr>
              <a:t>Final state of DFA will be state which has q2 as its component i.e., { q0, q2 } Following are the various parameters for DFA.</a:t>
            </a:r>
            <a:endParaRPr lang="en-IN" sz="2000" dirty="0"/>
          </a:p>
        </p:txBody>
      </p:sp>
      <p:sp>
        <p:nvSpPr>
          <p:cNvPr id="4" name="Rectangle 3"/>
          <p:cNvSpPr/>
          <p:nvPr/>
        </p:nvSpPr>
        <p:spPr>
          <a:xfrm>
            <a:off x="152400" y="1524000"/>
            <a:ext cx="2852127" cy="369332"/>
          </a:xfrm>
          <a:prstGeom prst="rect">
            <a:avLst/>
          </a:prstGeom>
        </p:spPr>
        <p:txBody>
          <a:bodyPr wrap="none">
            <a:spAutoFit/>
          </a:bodyPr>
          <a:lstStyle/>
          <a:p>
            <a:r>
              <a:rPr lang="en-US" b="1" dirty="0">
                <a:solidFill>
                  <a:srgbClr val="273239"/>
                </a:solidFill>
                <a:latin typeface="Nunito"/>
              </a:rPr>
              <a:t>Step 5: Simplify the DFA</a:t>
            </a:r>
            <a:endParaRPr lang="en-IN" dirty="0"/>
          </a:p>
        </p:txBody>
      </p:sp>
      <p:pic>
        <p:nvPicPr>
          <p:cNvPr id="3074" name="Picture 2" descr="https://media.geeksforgeeks.org/wp-content/cdn-uploads/nfatofdfa_Figur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914" y="2209800"/>
            <a:ext cx="5267325" cy="27527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04800" y="5007114"/>
            <a:ext cx="8458200" cy="707886"/>
          </a:xfrm>
          <a:prstGeom prst="rect">
            <a:avLst/>
          </a:prstGeom>
        </p:spPr>
        <p:txBody>
          <a:bodyPr wrap="square">
            <a:spAutoFit/>
          </a:bodyPr>
          <a:lstStyle/>
          <a:p>
            <a:pPr algn="just"/>
            <a:r>
              <a:rPr lang="en-US" sz="2000" b="1" dirty="0">
                <a:solidFill>
                  <a:srgbClr val="273239"/>
                </a:solidFill>
                <a:latin typeface="Nunito"/>
              </a:rPr>
              <a:t>Note :</a:t>
            </a:r>
            <a:r>
              <a:rPr lang="en-US" sz="2000" dirty="0">
                <a:solidFill>
                  <a:srgbClr val="273239"/>
                </a:solidFill>
                <a:latin typeface="Nunito"/>
              </a:rPr>
              <a:t> Sometimes, it is not easy to convert regular expression to DFA. First you can convert regular expression to NFA and then NFA to DFA.</a:t>
            </a:r>
            <a:endParaRPr lang="en-IN" sz="2000" dirty="0"/>
          </a:p>
        </p:txBody>
      </p:sp>
    </p:spTree>
    <p:extLst>
      <p:ext uri="{BB962C8B-B14F-4D97-AF65-F5344CB8AC3E}">
        <p14:creationId xmlns:p14="http://schemas.microsoft.com/office/powerpoint/2010/main" val="660628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circle(in)">
                                      <p:cBhvr>
                                        <p:cTn id="7"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76200"/>
            <a:ext cx="8839200" cy="830997"/>
          </a:xfrm>
          <a:prstGeom prst="rect">
            <a:avLst/>
          </a:prstGeom>
        </p:spPr>
        <p:txBody>
          <a:bodyPr wrap="square">
            <a:spAutoFit/>
          </a:bodyPr>
          <a:lstStyle/>
          <a:p>
            <a:r>
              <a:rPr lang="en-US" sz="2400" b="1" dirty="0" smtClean="0">
                <a:solidFill>
                  <a:srgbClr val="00B050"/>
                </a:solidFill>
                <a:latin typeface="Nunito"/>
              </a:rPr>
              <a:t>Example 2:</a:t>
            </a:r>
            <a:r>
              <a:rPr lang="en-US" sz="2400" dirty="0">
                <a:solidFill>
                  <a:srgbClr val="273239"/>
                </a:solidFill>
                <a:latin typeface="Nunito"/>
              </a:rPr>
              <a:t> Consider the following </a:t>
            </a:r>
            <a:r>
              <a:rPr lang="en-US" sz="2400" dirty="0" smtClean="0">
                <a:solidFill>
                  <a:srgbClr val="273239"/>
                </a:solidFill>
                <a:latin typeface="Nunito"/>
              </a:rPr>
              <a:t>NFA to DFA or Find the equivalence of DFA from the following NFA</a:t>
            </a:r>
            <a:endParaRPr lang="en-IN" sz="2400" dirty="0"/>
          </a:p>
        </p:txBody>
      </p:sp>
      <p:pic>
        <p:nvPicPr>
          <p:cNvPr id="3" name="image8.png"/>
          <p:cNvPicPr/>
          <p:nvPr/>
        </p:nvPicPr>
        <p:blipFill>
          <a:blip r:embed="rId2" cstate="print"/>
          <a:stretch>
            <a:fillRect/>
          </a:stretch>
        </p:blipFill>
        <p:spPr>
          <a:xfrm>
            <a:off x="1905000" y="1752600"/>
            <a:ext cx="4953000" cy="3657600"/>
          </a:xfrm>
          <a:prstGeom prst="rect">
            <a:avLst/>
          </a:prstGeom>
        </p:spPr>
      </p:pic>
    </p:spTree>
    <p:extLst>
      <p:ext uri="{BB962C8B-B14F-4D97-AF65-F5344CB8AC3E}">
        <p14:creationId xmlns:p14="http://schemas.microsoft.com/office/powerpoint/2010/main" val="2156693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UNIT 1 (8 Lectures) Introduction to Automata: The Methods Introduction to  Finite Automata, Structural Representations, Autom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116632"/>
            <a:ext cx="4519118" cy="178386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95536" y="2204864"/>
            <a:ext cx="8352928" cy="4031873"/>
          </a:xfrm>
          <a:prstGeom prst="rect">
            <a:avLst/>
          </a:prstGeom>
        </p:spPr>
        <p:txBody>
          <a:bodyPr wrap="square">
            <a:spAutoFit/>
          </a:bodyPr>
          <a:lstStyle/>
          <a:p>
            <a:r>
              <a:rPr lang="en-GB" sz="3200" dirty="0" smtClean="0"/>
              <a:t>Q: finite set of states  = q0,q1</a:t>
            </a:r>
          </a:p>
          <a:p>
            <a:r>
              <a:rPr lang="en-GB" sz="3200" dirty="0" smtClean="0"/>
              <a:t>∑: finite set of the input symbol  = 0,1 </a:t>
            </a:r>
          </a:p>
          <a:p>
            <a:r>
              <a:rPr lang="en-GB" sz="3200" dirty="0" smtClean="0"/>
              <a:t>q0: initial state  = q0  </a:t>
            </a:r>
          </a:p>
          <a:p>
            <a:r>
              <a:rPr lang="en-GB" sz="3200" dirty="0" smtClean="0"/>
              <a:t>F: final state  = q1</a:t>
            </a:r>
          </a:p>
          <a:p>
            <a:r>
              <a:rPr lang="en-GB" sz="3200" dirty="0" smtClean="0"/>
              <a:t>δ: Transition function = δ(q0,0)</a:t>
            </a:r>
            <a:r>
              <a:rPr lang="en-GB" sz="3200" dirty="0" smtClean="0">
                <a:sym typeface="Wingdings" pitchFamily="2" charset="2"/>
              </a:rPr>
              <a:t> q0,</a:t>
            </a:r>
          </a:p>
          <a:p>
            <a:r>
              <a:rPr lang="en-GB" sz="3200" dirty="0">
                <a:sym typeface="Wingdings" pitchFamily="2" charset="2"/>
              </a:rPr>
              <a:t> </a:t>
            </a:r>
            <a:r>
              <a:rPr lang="en-GB" sz="3200" dirty="0" smtClean="0">
                <a:sym typeface="Wingdings" pitchFamily="2" charset="2"/>
              </a:rPr>
              <a:t>                                         </a:t>
            </a:r>
            <a:r>
              <a:rPr lang="en-GB" sz="3200" dirty="0" smtClean="0"/>
              <a:t>δ(q0,1)</a:t>
            </a:r>
            <a:r>
              <a:rPr lang="en-GB" sz="3200" dirty="0" smtClean="0">
                <a:sym typeface="Wingdings" pitchFamily="2" charset="2"/>
              </a:rPr>
              <a:t> q1,     </a:t>
            </a:r>
          </a:p>
          <a:p>
            <a:r>
              <a:rPr lang="en-GB" sz="3200" dirty="0">
                <a:sym typeface="Wingdings" pitchFamily="2" charset="2"/>
              </a:rPr>
              <a:t> </a:t>
            </a:r>
            <a:r>
              <a:rPr lang="en-GB" sz="3200" dirty="0" smtClean="0">
                <a:sym typeface="Wingdings" pitchFamily="2" charset="2"/>
              </a:rPr>
              <a:t>                                         </a:t>
            </a:r>
            <a:r>
              <a:rPr lang="en-GB" sz="3200" dirty="0" smtClean="0"/>
              <a:t>δ(q1,0)</a:t>
            </a:r>
            <a:r>
              <a:rPr lang="en-GB" sz="3200" dirty="0" smtClean="0">
                <a:sym typeface="Wingdings" pitchFamily="2" charset="2"/>
              </a:rPr>
              <a:t> q1, </a:t>
            </a:r>
          </a:p>
          <a:p>
            <a:r>
              <a:rPr lang="en-GB" sz="3200" dirty="0">
                <a:sym typeface="Wingdings" pitchFamily="2" charset="2"/>
              </a:rPr>
              <a:t> </a:t>
            </a:r>
            <a:r>
              <a:rPr lang="en-GB" sz="3200" dirty="0" smtClean="0">
                <a:sym typeface="Wingdings" pitchFamily="2" charset="2"/>
              </a:rPr>
              <a:t>                                         </a:t>
            </a:r>
            <a:r>
              <a:rPr lang="en-GB" sz="3200" dirty="0" smtClean="0"/>
              <a:t>δ(q1,1)</a:t>
            </a:r>
            <a:r>
              <a:rPr lang="en-GB" sz="3200" dirty="0" smtClean="0">
                <a:sym typeface="Wingdings" pitchFamily="2" charset="2"/>
              </a:rPr>
              <a:t> q1  </a:t>
            </a:r>
            <a:endParaRPr lang="en-GB" sz="3200" dirty="0"/>
          </a:p>
        </p:txBody>
      </p:sp>
    </p:spTree>
    <p:extLst>
      <p:ext uri="{BB962C8B-B14F-4D97-AF65-F5344CB8AC3E}">
        <p14:creationId xmlns:p14="http://schemas.microsoft.com/office/powerpoint/2010/main" val="34228858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47935"/>
            <a:ext cx="8534400" cy="523220"/>
          </a:xfrm>
          <a:prstGeom prst="rect">
            <a:avLst/>
          </a:prstGeom>
        </p:spPr>
        <p:txBody>
          <a:bodyPr wrap="square">
            <a:spAutoFit/>
          </a:bodyPr>
          <a:lstStyle/>
          <a:p>
            <a:pPr algn="ctr"/>
            <a:r>
              <a:rPr lang="en-US" sz="2800" b="1" dirty="0" smtClean="0">
                <a:solidFill>
                  <a:srgbClr val="C00000"/>
                </a:solidFill>
                <a:latin typeface="var(--ff-lato)"/>
              </a:rPr>
              <a:t>Convert </a:t>
            </a:r>
            <a:r>
              <a:rPr lang="en-US" sz="2800" b="1" dirty="0">
                <a:solidFill>
                  <a:srgbClr val="C00000"/>
                </a:solidFill>
                <a:latin typeface="var(--ff-lato)"/>
              </a:rPr>
              <a:t>NFA with epsilon </a:t>
            </a:r>
            <a:r>
              <a:rPr lang="en-US" sz="2800" b="1" dirty="0" smtClean="0">
                <a:solidFill>
                  <a:srgbClr val="C00000"/>
                </a:solidFill>
                <a:latin typeface="var(--ff-lato)"/>
              </a:rPr>
              <a:t>to NFA </a:t>
            </a:r>
            <a:r>
              <a:rPr lang="en-US" sz="2800" b="1" dirty="0">
                <a:solidFill>
                  <a:srgbClr val="C00000"/>
                </a:solidFill>
                <a:latin typeface="var(--ff-lato)"/>
              </a:rPr>
              <a:t>without epsilon</a:t>
            </a:r>
            <a:endParaRPr lang="en-US" sz="2800" b="1" i="0" dirty="0">
              <a:solidFill>
                <a:srgbClr val="C00000"/>
              </a:solidFill>
              <a:effectLst/>
              <a:latin typeface="var(--ff-lato)"/>
            </a:endParaRPr>
          </a:p>
        </p:txBody>
      </p:sp>
      <p:sp>
        <p:nvSpPr>
          <p:cNvPr id="3" name="Rectangle 2"/>
          <p:cNvSpPr/>
          <p:nvPr/>
        </p:nvSpPr>
        <p:spPr>
          <a:xfrm>
            <a:off x="304800" y="926068"/>
            <a:ext cx="7162800" cy="369332"/>
          </a:xfrm>
          <a:prstGeom prst="rect">
            <a:avLst/>
          </a:prstGeom>
        </p:spPr>
        <p:txBody>
          <a:bodyPr wrap="square">
            <a:spAutoFit/>
          </a:bodyPr>
          <a:lstStyle/>
          <a:p>
            <a:r>
              <a:rPr lang="en-US" b="1" dirty="0">
                <a:solidFill>
                  <a:srgbClr val="000000"/>
                </a:solidFill>
                <a:latin typeface="Verdana" panose="020B0604030504040204" pitchFamily="34" charset="0"/>
              </a:rPr>
              <a:t>Step 1</a:t>
            </a:r>
            <a:r>
              <a:rPr lang="en-US" dirty="0">
                <a:solidFill>
                  <a:srgbClr val="000000"/>
                </a:solidFill>
                <a:latin typeface="Verdana" panose="020B0604030504040204" pitchFamily="34" charset="0"/>
              </a:rPr>
              <a:t> − Find out all the ε-transitions from each state</a:t>
            </a:r>
            <a:endParaRPr lang="en-IN" dirty="0"/>
          </a:p>
        </p:txBody>
      </p:sp>
      <p:sp>
        <p:nvSpPr>
          <p:cNvPr id="4" name="Rectangle 3"/>
          <p:cNvSpPr/>
          <p:nvPr/>
        </p:nvSpPr>
        <p:spPr>
          <a:xfrm>
            <a:off x="304800" y="1371600"/>
            <a:ext cx="8458200" cy="646331"/>
          </a:xfrm>
          <a:prstGeom prst="rect">
            <a:avLst/>
          </a:prstGeom>
        </p:spPr>
        <p:txBody>
          <a:bodyPr wrap="square">
            <a:spAutoFit/>
          </a:bodyPr>
          <a:lstStyle/>
          <a:p>
            <a:pPr algn="just"/>
            <a:r>
              <a:rPr lang="en-US" b="1" dirty="0">
                <a:solidFill>
                  <a:srgbClr val="000000"/>
                </a:solidFill>
                <a:latin typeface="inherit"/>
              </a:rPr>
              <a:t>Step 2</a:t>
            </a:r>
            <a:r>
              <a:rPr lang="en-US" dirty="0">
                <a:solidFill>
                  <a:srgbClr val="000000"/>
                </a:solidFill>
                <a:latin typeface="inherit"/>
              </a:rPr>
              <a:t> − Then, </a:t>
            </a:r>
            <a:r>
              <a:rPr lang="en-US" dirty="0" smtClean="0">
                <a:solidFill>
                  <a:srgbClr val="000000"/>
                </a:solidFill>
                <a:latin typeface="inherit"/>
              </a:rPr>
              <a:t>determine 𝛿</a:t>
            </a:r>
            <a:r>
              <a:rPr lang="en-US" dirty="0">
                <a:solidFill>
                  <a:srgbClr val="000000"/>
                </a:solidFill>
                <a:latin typeface="inherit"/>
              </a:rPr>
              <a:t>1 </a:t>
            </a:r>
            <a:r>
              <a:rPr lang="en-US" dirty="0" smtClean="0">
                <a:solidFill>
                  <a:srgbClr val="000000"/>
                </a:solidFill>
                <a:latin typeface="inherit"/>
              </a:rPr>
              <a:t>transitions. </a:t>
            </a:r>
            <a:r>
              <a:rPr lang="en-US" dirty="0">
                <a:solidFill>
                  <a:srgbClr val="000000"/>
                </a:solidFill>
                <a:latin typeface="inherit"/>
              </a:rPr>
              <a:t>The 𝛿1 transitions means an ε-closure on 𝛿 moves.</a:t>
            </a:r>
            <a:endParaRPr lang="en-US" b="0" i="0" dirty="0">
              <a:solidFill>
                <a:srgbClr val="000000"/>
              </a:solidFill>
              <a:effectLst/>
              <a:latin typeface="inherit"/>
            </a:endParaRPr>
          </a:p>
        </p:txBody>
      </p:sp>
      <p:sp>
        <p:nvSpPr>
          <p:cNvPr id="5" name="Rectangle 4"/>
          <p:cNvSpPr/>
          <p:nvPr/>
        </p:nvSpPr>
        <p:spPr>
          <a:xfrm>
            <a:off x="304800" y="2017931"/>
            <a:ext cx="8458200" cy="646331"/>
          </a:xfrm>
          <a:prstGeom prst="rect">
            <a:avLst/>
          </a:prstGeom>
        </p:spPr>
        <p:txBody>
          <a:bodyPr wrap="square">
            <a:spAutoFit/>
          </a:bodyPr>
          <a:lstStyle/>
          <a:p>
            <a:pPr algn="just"/>
            <a:r>
              <a:rPr lang="en-US" b="1" dirty="0">
                <a:solidFill>
                  <a:srgbClr val="000000"/>
                </a:solidFill>
                <a:latin typeface="Verdana" panose="020B0604030504040204" pitchFamily="34" charset="0"/>
              </a:rPr>
              <a:t>Step 3</a:t>
            </a:r>
            <a:r>
              <a:rPr lang="en-US" dirty="0">
                <a:solidFill>
                  <a:srgbClr val="000000"/>
                </a:solidFill>
                <a:latin typeface="Verdana" panose="020B0604030504040204" pitchFamily="34" charset="0"/>
              </a:rPr>
              <a:t> − Step 2 is repeated for each input symbol and for each state of given NFA</a:t>
            </a:r>
            <a:endParaRPr lang="en-IN" dirty="0"/>
          </a:p>
        </p:txBody>
      </p:sp>
      <p:sp>
        <p:nvSpPr>
          <p:cNvPr id="6" name="Rectangle 5"/>
          <p:cNvSpPr/>
          <p:nvPr/>
        </p:nvSpPr>
        <p:spPr>
          <a:xfrm>
            <a:off x="304800" y="2664262"/>
            <a:ext cx="8382000" cy="369332"/>
          </a:xfrm>
          <a:prstGeom prst="rect">
            <a:avLst/>
          </a:prstGeom>
        </p:spPr>
        <p:txBody>
          <a:bodyPr wrap="square">
            <a:spAutoFit/>
          </a:bodyPr>
          <a:lstStyle/>
          <a:p>
            <a:pPr algn="just"/>
            <a:r>
              <a:rPr lang="en-US" b="1" dirty="0">
                <a:solidFill>
                  <a:srgbClr val="000000"/>
                </a:solidFill>
                <a:latin typeface="Verdana" panose="020B0604030504040204" pitchFamily="34" charset="0"/>
              </a:rPr>
              <a:t>Step 4</a:t>
            </a:r>
            <a:r>
              <a:rPr lang="en-US" dirty="0">
                <a:solidFill>
                  <a:srgbClr val="000000"/>
                </a:solidFill>
                <a:latin typeface="Verdana" panose="020B0604030504040204" pitchFamily="34" charset="0"/>
              </a:rPr>
              <a:t> − </a:t>
            </a:r>
            <a:r>
              <a:rPr lang="en-US" dirty="0" smtClean="0">
                <a:solidFill>
                  <a:srgbClr val="000000"/>
                </a:solidFill>
                <a:latin typeface="Verdana" panose="020B0604030504040204" pitchFamily="34" charset="0"/>
              </a:rPr>
              <a:t>Construct NFA without epsilon</a:t>
            </a:r>
            <a:endParaRPr lang="en-IN" dirty="0"/>
          </a:p>
        </p:txBody>
      </p:sp>
    </p:spTree>
    <p:extLst>
      <p:ext uri="{BB962C8B-B14F-4D97-AF65-F5344CB8AC3E}">
        <p14:creationId xmlns:p14="http://schemas.microsoft.com/office/powerpoint/2010/main" val="31106630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76200"/>
            <a:ext cx="7467600" cy="369332"/>
          </a:xfrm>
          <a:prstGeom prst="rect">
            <a:avLst/>
          </a:prstGeom>
        </p:spPr>
        <p:txBody>
          <a:bodyPr wrap="square">
            <a:spAutoFit/>
          </a:bodyPr>
          <a:lstStyle/>
          <a:p>
            <a:r>
              <a:rPr lang="en-US" dirty="0">
                <a:solidFill>
                  <a:srgbClr val="000000"/>
                </a:solidFill>
                <a:latin typeface="Verdana" panose="020B0604030504040204" pitchFamily="34" charset="0"/>
              </a:rPr>
              <a:t>Convert the given NFA with epsilon to NFA without epsilon.</a:t>
            </a:r>
            <a:endParaRPr lang="en-IN" dirty="0"/>
          </a:p>
        </p:txBody>
      </p:sp>
      <p:sp>
        <p:nvSpPr>
          <p:cNvPr id="3" name="Rectangle 2"/>
          <p:cNvSpPr/>
          <p:nvPr/>
        </p:nvSpPr>
        <p:spPr>
          <a:xfrm>
            <a:off x="8792" y="76200"/>
            <a:ext cx="1402948" cy="369332"/>
          </a:xfrm>
          <a:prstGeom prst="rect">
            <a:avLst/>
          </a:prstGeom>
        </p:spPr>
        <p:txBody>
          <a:bodyPr wrap="none">
            <a:spAutoFit/>
          </a:bodyPr>
          <a:lstStyle/>
          <a:p>
            <a:r>
              <a:rPr lang="en-US" b="1" dirty="0">
                <a:solidFill>
                  <a:srgbClr val="00B050"/>
                </a:solidFill>
                <a:latin typeface="Nunito"/>
              </a:rPr>
              <a:t>Example 1:</a:t>
            </a:r>
            <a:endParaRPr lang="en-IN" dirty="0"/>
          </a:p>
        </p:txBody>
      </p:sp>
      <p:pic>
        <p:nvPicPr>
          <p:cNvPr id="4098" name="Picture 2" descr="https://www.tutorialspoint.com/assets/questions/media/53119/without_epsil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609600"/>
            <a:ext cx="4171950" cy="17716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52400" y="2493212"/>
            <a:ext cx="1184940" cy="369332"/>
          </a:xfrm>
          <a:prstGeom prst="rect">
            <a:avLst/>
          </a:prstGeom>
        </p:spPr>
        <p:txBody>
          <a:bodyPr wrap="none">
            <a:spAutoFit/>
          </a:bodyPr>
          <a:lstStyle/>
          <a:p>
            <a:r>
              <a:rPr lang="en-US" b="1" dirty="0" smtClean="0">
                <a:solidFill>
                  <a:srgbClr val="00B050"/>
                </a:solidFill>
                <a:latin typeface="Nunito"/>
              </a:rPr>
              <a:t>Solution:</a:t>
            </a:r>
            <a:endParaRPr lang="en-IN" dirty="0"/>
          </a:p>
        </p:txBody>
      </p:sp>
      <p:sp>
        <p:nvSpPr>
          <p:cNvPr id="4" name="Rectangle 3"/>
          <p:cNvSpPr/>
          <p:nvPr/>
        </p:nvSpPr>
        <p:spPr>
          <a:xfrm>
            <a:off x="190500" y="3657600"/>
            <a:ext cx="8572500" cy="1754326"/>
          </a:xfrm>
          <a:prstGeom prst="rect">
            <a:avLst/>
          </a:prstGeom>
        </p:spPr>
        <p:txBody>
          <a:bodyPr wrap="square">
            <a:spAutoFit/>
          </a:bodyPr>
          <a:lstStyle/>
          <a:p>
            <a:pPr algn="just"/>
            <a:r>
              <a:rPr lang="en-IN" dirty="0">
                <a:solidFill>
                  <a:srgbClr val="000000"/>
                </a:solidFill>
                <a:latin typeface="Verdana" panose="020B0604030504040204" pitchFamily="34" charset="0"/>
              </a:rPr>
              <a:t>We will first obtain </a:t>
            </a:r>
            <a:r>
              <a:rPr lang="el-GR" dirty="0">
                <a:solidFill>
                  <a:srgbClr val="000000"/>
                </a:solidFill>
                <a:latin typeface="Verdana" panose="020B0604030504040204" pitchFamily="34" charset="0"/>
              </a:rPr>
              <a:t>ε-</a:t>
            </a:r>
            <a:r>
              <a:rPr lang="en-IN" dirty="0">
                <a:solidFill>
                  <a:srgbClr val="000000"/>
                </a:solidFill>
                <a:latin typeface="Verdana" panose="020B0604030504040204" pitchFamily="34" charset="0"/>
              </a:rPr>
              <a:t>closure of each state i.e., we will find </a:t>
            </a:r>
            <a:r>
              <a:rPr lang="el-GR" dirty="0">
                <a:solidFill>
                  <a:srgbClr val="000000"/>
                </a:solidFill>
                <a:latin typeface="Verdana" panose="020B0604030504040204" pitchFamily="34" charset="0"/>
              </a:rPr>
              <a:t>ε-</a:t>
            </a:r>
            <a:r>
              <a:rPr lang="en-IN" dirty="0">
                <a:solidFill>
                  <a:srgbClr val="000000"/>
                </a:solidFill>
                <a:latin typeface="Verdana" panose="020B0604030504040204" pitchFamily="34" charset="0"/>
              </a:rPr>
              <a:t>reachable states from the current state.</a:t>
            </a:r>
          </a:p>
          <a:p>
            <a:pPr algn="just"/>
            <a:r>
              <a:rPr lang="en-IN" dirty="0">
                <a:solidFill>
                  <a:srgbClr val="000000"/>
                </a:solidFill>
                <a:latin typeface="Verdana" panose="020B0604030504040204" pitchFamily="34" charset="0"/>
              </a:rPr>
              <a:t>Hence,</a:t>
            </a:r>
          </a:p>
          <a:p>
            <a:pPr algn="just">
              <a:buFont typeface="Arial" panose="020B0604020202020204" pitchFamily="34" charset="0"/>
              <a:buChar char="•"/>
            </a:pPr>
            <a:r>
              <a:rPr lang="el-GR" b="1" dirty="0">
                <a:solidFill>
                  <a:srgbClr val="0070C0"/>
                </a:solidFill>
                <a:latin typeface="inherit"/>
              </a:rPr>
              <a:t>ε-</a:t>
            </a:r>
            <a:r>
              <a:rPr lang="en-IN" b="1" dirty="0">
                <a:solidFill>
                  <a:srgbClr val="0070C0"/>
                </a:solidFill>
                <a:latin typeface="inherit"/>
              </a:rPr>
              <a:t>closure(q0) = {q0,q1,q2}</a:t>
            </a:r>
          </a:p>
          <a:p>
            <a:pPr algn="just">
              <a:buFont typeface="Arial" panose="020B0604020202020204" pitchFamily="34" charset="0"/>
              <a:buChar char="•"/>
            </a:pPr>
            <a:r>
              <a:rPr lang="el-GR" b="1" dirty="0">
                <a:solidFill>
                  <a:srgbClr val="0070C0"/>
                </a:solidFill>
                <a:latin typeface="inherit"/>
              </a:rPr>
              <a:t>ε-</a:t>
            </a:r>
            <a:r>
              <a:rPr lang="en-IN" b="1" dirty="0">
                <a:solidFill>
                  <a:srgbClr val="0070C0"/>
                </a:solidFill>
                <a:latin typeface="inherit"/>
              </a:rPr>
              <a:t>closure(q1) = {q1,q2}</a:t>
            </a:r>
          </a:p>
          <a:p>
            <a:pPr algn="just">
              <a:buFont typeface="Arial" panose="020B0604020202020204" pitchFamily="34" charset="0"/>
              <a:buChar char="•"/>
            </a:pPr>
            <a:r>
              <a:rPr lang="el-GR" b="1" dirty="0">
                <a:solidFill>
                  <a:srgbClr val="0070C0"/>
                </a:solidFill>
                <a:latin typeface="inherit"/>
              </a:rPr>
              <a:t>ε-</a:t>
            </a:r>
            <a:r>
              <a:rPr lang="en-IN" b="1" dirty="0">
                <a:solidFill>
                  <a:srgbClr val="0070C0"/>
                </a:solidFill>
                <a:latin typeface="inherit"/>
              </a:rPr>
              <a:t>closure(q2) = {q2}</a:t>
            </a:r>
            <a:endParaRPr lang="en-IN" b="1" i="0" dirty="0">
              <a:solidFill>
                <a:srgbClr val="0070C0"/>
              </a:solidFill>
              <a:effectLst/>
              <a:latin typeface="inherit"/>
            </a:endParaRPr>
          </a:p>
        </p:txBody>
      </p:sp>
      <p:sp>
        <p:nvSpPr>
          <p:cNvPr id="7" name="Rectangle 6"/>
          <p:cNvSpPr/>
          <p:nvPr/>
        </p:nvSpPr>
        <p:spPr>
          <a:xfrm>
            <a:off x="190500" y="2991641"/>
            <a:ext cx="7162800" cy="369332"/>
          </a:xfrm>
          <a:prstGeom prst="rect">
            <a:avLst/>
          </a:prstGeom>
        </p:spPr>
        <p:txBody>
          <a:bodyPr wrap="square">
            <a:spAutoFit/>
          </a:bodyPr>
          <a:lstStyle/>
          <a:p>
            <a:r>
              <a:rPr lang="en-US" b="1" dirty="0">
                <a:solidFill>
                  <a:srgbClr val="000000"/>
                </a:solidFill>
                <a:latin typeface="Verdana" panose="020B0604030504040204" pitchFamily="34" charset="0"/>
              </a:rPr>
              <a:t>Step 1</a:t>
            </a:r>
            <a:r>
              <a:rPr lang="en-US" dirty="0">
                <a:solidFill>
                  <a:srgbClr val="000000"/>
                </a:solidFill>
                <a:latin typeface="Verdana" panose="020B0604030504040204" pitchFamily="34" charset="0"/>
              </a:rPr>
              <a:t> − Find out all the ε-transitions from each state</a:t>
            </a:r>
            <a:endParaRPr lang="en-IN" dirty="0"/>
          </a:p>
        </p:txBody>
      </p:sp>
    </p:spTree>
    <p:extLst>
      <p:ext uri="{BB962C8B-B14F-4D97-AF65-F5344CB8AC3E}">
        <p14:creationId xmlns:p14="http://schemas.microsoft.com/office/powerpoint/2010/main" val="131352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ppt_w</p:attrName>
                                        </p:attrNameLst>
                                      </p:cBhvr>
                                      <p:tavLst>
                                        <p:tav tm="0">
                                          <p:val>
                                            <p:fltVal val="0"/>
                                          </p:val>
                                        </p:tav>
                                        <p:tav tm="100000">
                                          <p:val>
                                            <p:strVal val="#ppt_w"/>
                                          </p:val>
                                        </p:tav>
                                      </p:tavLst>
                                    </p:anim>
                                    <p:anim calcmode="lin" valueType="num">
                                      <p:cBhvr>
                                        <p:cTn id="8" dur="500" fill="hold"/>
                                        <p:tgtEl>
                                          <p:spTgt spid="4098"/>
                                        </p:tgtEl>
                                        <p:attrNameLst>
                                          <p:attrName>ppt_h</p:attrName>
                                        </p:attrNameLst>
                                      </p:cBhvr>
                                      <p:tavLst>
                                        <p:tav tm="0">
                                          <p:val>
                                            <p:fltVal val="0"/>
                                          </p:val>
                                        </p:tav>
                                        <p:tav tm="100000">
                                          <p:val>
                                            <p:strVal val="#ppt_h"/>
                                          </p:val>
                                        </p:tav>
                                      </p:tavLst>
                                    </p:anim>
                                    <p:animEffect transition="in" filter="fade">
                                      <p:cBhvr>
                                        <p:cTn id="9" dur="500"/>
                                        <p:tgtEl>
                                          <p:spTgt spid="4098"/>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barn(inVertical)">
                                      <p:cBhvr>
                                        <p:cTn id="14" dur="500"/>
                                        <p:tgtEl>
                                          <p:spTgt spid="4">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barn(inVertical)">
                                      <p:cBhvr>
                                        <p:cTn id="19" dur="500"/>
                                        <p:tgtEl>
                                          <p:spTgt spid="4">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barn(inVertical)">
                                      <p:cBhvr>
                                        <p:cTn id="24"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228600"/>
            <a:ext cx="8686800" cy="646331"/>
          </a:xfrm>
          <a:prstGeom prst="rect">
            <a:avLst/>
          </a:prstGeom>
        </p:spPr>
        <p:txBody>
          <a:bodyPr wrap="square">
            <a:spAutoFit/>
          </a:bodyPr>
          <a:lstStyle/>
          <a:p>
            <a:pPr algn="just"/>
            <a:r>
              <a:rPr lang="en-US" b="1" dirty="0">
                <a:solidFill>
                  <a:srgbClr val="000000"/>
                </a:solidFill>
                <a:latin typeface="inherit"/>
              </a:rPr>
              <a:t>Step 2</a:t>
            </a:r>
            <a:r>
              <a:rPr lang="en-US" dirty="0">
                <a:solidFill>
                  <a:srgbClr val="000000"/>
                </a:solidFill>
                <a:latin typeface="inherit"/>
              </a:rPr>
              <a:t> − Then, </a:t>
            </a:r>
            <a:r>
              <a:rPr lang="en-US" dirty="0" smtClean="0">
                <a:solidFill>
                  <a:srgbClr val="000000"/>
                </a:solidFill>
                <a:latin typeface="inherit"/>
              </a:rPr>
              <a:t>determine </a:t>
            </a:r>
            <a:r>
              <a:rPr lang="en-US" dirty="0" smtClean="0">
                <a:solidFill>
                  <a:srgbClr val="C00000"/>
                </a:solidFill>
                <a:latin typeface="inherit"/>
              </a:rPr>
              <a:t>𝛿’ </a:t>
            </a:r>
            <a:r>
              <a:rPr lang="en-US" dirty="0" smtClean="0">
                <a:solidFill>
                  <a:srgbClr val="000000"/>
                </a:solidFill>
                <a:latin typeface="inherit"/>
              </a:rPr>
              <a:t>transitions. </a:t>
            </a:r>
            <a:r>
              <a:rPr lang="en-US" dirty="0">
                <a:solidFill>
                  <a:srgbClr val="000000"/>
                </a:solidFill>
                <a:latin typeface="inherit"/>
              </a:rPr>
              <a:t>The 𝛿1 transitions means an ε-closure on 𝛿 moves.</a:t>
            </a:r>
            <a:endParaRPr lang="en-US" b="0" i="0" dirty="0">
              <a:solidFill>
                <a:srgbClr val="000000"/>
              </a:solidFill>
              <a:effectLst/>
              <a:latin typeface="inherit"/>
            </a:endParaRPr>
          </a:p>
        </p:txBody>
      </p:sp>
      <p:sp>
        <p:nvSpPr>
          <p:cNvPr id="3" name="Rectangle 2"/>
          <p:cNvSpPr/>
          <p:nvPr/>
        </p:nvSpPr>
        <p:spPr>
          <a:xfrm>
            <a:off x="87922" y="990600"/>
            <a:ext cx="8903677" cy="369332"/>
          </a:xfrm>
          <a:prstGeom prst="rect">
            <a:avLst/>
          </a:prstGeom>
        </p:spPr>
        <p:txBody>
          <a:bodyPr wrap="square">
            <a:spAutoFit/>
          </a:bodyPr>
          <a:lstStyle/>
          <a:p>
            <a:pPr marL="285750" indent="-285750">
              <a:buFont typeface="Wingdings" panose="05000000000000000000" pitchFamily="2" charset="2"/>
              <a:buChar char="Ø"/>
            </a:pPr>
            <a:r>
              <a:rPr lang="en-US" dirty="0">
                <a:solidFill>
                  <a:srgbClr val="000000"/>
                </a:solidFill>
                <a:latin typeface="Verdana" panose="020B0604030504040204" pitchFamily="34" charset="0"/>
              </a:rPr>
              <a:t>Now we will obtain </a:t>
            </a:r>
            <a:r>
              <a:rPr lang="en-US" dirty="0" smtClean="0">
                <a:solidFill>
                  <a:srgbClr val="C00000"/>
                </a:solidFill>
                <a:latin typeface="Verdana" panose="020B0604030504040204" pitchFamily="34" charset="0"/>
              </a:rPr>
              <a:t>𝛿’ </a:t>
            </a:r>
            <a:r>
              <a:rPr lang="en-US" dirty="0">
                <a:solidFill>
                  <a:srgbClr val="000000"/>
                </a:solidFill>
                <a:latin typeface="Verdana" panose="020B0604030504040204" pitchFamily="34" charset="0"/>
              </a:rPr>
              <a:t>transitions for each state on each input symbol</a:t>
            </a:r>
            <a:endParaRPr lang="en-IN" dirty="0"/>
          </a:p>
        </p:txBody>
      </p:sp>
      <p:sp>
        <p:nvSpPr>
          <p:cNvPr id="4" name="Rectangle 1"/>
          <p:cNvSpPr>
            <a:spLocks noChangeArrowheads="1"/>
          </p:cNvSpPr>
          <p:nvPr/>
        </p:nvSpPr>
        <p:spPr bwMode="auto">
          <a:xfrm>
            <a:off x="304800" y="1524000"/>
            <a:ext cx="6781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400" b="0" i="0" u="none" strike="noStrike" cap="none" normalizeH="0" baseline="0" dirty="0" smtClean="0">
                <a:ln>
                  <a:noFill/>
                </a:ln>
                <a:solidFill>
                  <a:srgbClr val="00B050"/>
                </a:solidFill>
                <a:effectLst/>
                <a:latin typeface="inherit"/>
              </a:rPr>
              <a:t>δ'(q0, 0) = ε-closure(δ(</a:t>
            </a:r>
            <a:r>
              <a:rPr lang="en-US" altLang="en-US" sz="2400" dirty="0">
                <a:solidFill>
                  <a:srgbClr val="00B050"/>
                </a:solidFill>
                <a:latin typeface="inherit"/>
              </a:rPr>
              <a:t>ε-closure</a:t>
            </a:r>
            <a:r>
              <a:rPr kumimoji="0" lang="en-US" altLang="en-US" sz="2400" b="0" i="0" u="none" strike="noStrike" cap="none" normalizeH="0" baseline="0" dirty="0" smtClean="0">
                <a:ln>
                  <a:noFill/>
                </a:ln>
                <a:solidFill>
                  <a:srgbClr val="00B050"/>
                </a:solidFill>
                <a:effectLst/>
                <a:latin typeface="inherit"/>
              </a:rPr>
              <a:t>(q0, ε),0))</a:t>
            </a:r>
            <a:r>
              <a:rPr kumimoji="0" lang="en-US" altLang="en-US" sz="1100" b="0" i="0" u="none" strike="noStrike" cap="none" normalizeH="0" baseline="0" dirty="0" smtClean="0">
                <a:ln>
                  <a:noFill/>
                </a:ln>
                <a:solidFill>
                  <a:srgbClr val="00B050"/>
                </a:solidFill>
                <a:effectLst/>
              </a:rPr>
              <a:t> </a:t>
            </a:r>
            <a:endParaRPr kumimoji="0" lang="en-US" altLang="en-US" sz="4000" b="0" i="0" u="none" strike="noStrike" cap="none" normalizeH="0" baseline="0" dirty="0" smtClean="0">
              <a:ln>
                <a:noFill/>
              </a:ln>
              <a:solidFill>
                <a:srgbClr val="00B050"/>
              </a:solidFill>
              <a:effectLst/>
              <a:latin typeface="Arial" panose="020B0604020202020204" pitchFamily="34" charset="0"/>
            </a:endParaRPr>
          </a:p>
        </p:txBody>
      </p:sp>
      <p:sp>
        <p:nvSpPr>
          <p:cNvPr id="5" name="Rectangle 2"/>
          <p:cNvSpPr>
            <a:spLocks noChangeArrowheads="1"/>
          </p:cNvSpPr>
          <p:nvPr/>
        </p:nvSpPr>
        <p:spPr bwMode="auto">
          <a:xfrm>
            <a:off x="1524000" y="1905000"/>
            <a:ext cx="77724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inherit"/>
              </a:rPr>
              <a:t>= ε-closure(δ(ε-closure(q0),0))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inherit"/>
              </a:rPr>
              <a:t>= ε-closure(δ(q0,q1,q2),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inherit"/>
              </a:rPr>
              <a:t>= ε-closure(δ(q0, 0) ∪ δ(q1, 0) U δ(q2, 0)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inherit"/>
              </a:rPr>
              <a:t>= ε-closure(q0 U Φ ∪ Φ)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inherit"/>
              </a:rPr>
              <a:t>= ε-closure(q0) = {q0,q1, q2} </a:t>
            </a:r>
            <a:r>
              <a:rPr kumimoji="0" lang="en-US" altLang="en-US" sz="1100" b="0" i="0" u="none" strike="noStrike" cap="none" normalizeH="0" baseline="0" dirty="0" smtClean="0">
                <a:ln>
                  <a:noFill/>
                </a:ln>
                <a:solidFill>
                  <a:schemeClr val="tx1"/>
                </a:solidFill>
                <a:effectLst/>
              </a:rPr>
              <a:t/>
            </a:r>
            <a:br>
              <a:rPr kumimoji="0" lang="en-US" altLang="en-US" sz="1100" b="0" i="0" u="none" strike="noStrike" cap="none" normalizeH="0" baseline="0" dirty="0" smtClean="0">
                <a:ln>
                  <a:noFill/>
                </a:ln>
                <a:solidFill>
                  <a:schemeClr val="tx1"/>
                </a:solidFill>
                <a:effectLst/>
              </a:rPr>
            </a:b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304800" y="3962400"/>
            <a:ext cx="6019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400" b="0" i="0" u="none" strike="noStrike" cap="none" normalizeH="0" baseline="0" dirty="0" smtClean="0">
                <a:ln>
                  <a:noFill/>
                </a:ln>
                <a:solidFill>
                  <a:srgbClr val="00B050"/>
                </a:solidFill>
                <a:effectLst/>
                <a:latin typeface="inherit"/>
              </a:rPr>
              <a:t>δ'(q0, 1) = ε-closure(δ(</a:t>
            </a:r>
            <a:r>
              <a:rPr lang="en-US" altLang="en-US" sz="2400" dirty="0">
                <a:solidFill>
                  <a:srgbClr val="00B050"/>
                </a:solidFill>
                <a:latin typeface="inherit"/>
              </a:rPr>
              <a:t>ε-closure</a:t>
            </a:r>
            <a:r>
              <a:rPr kumimoji="0" lang="en-US" altLang="en-US" sz="2400" b="0" i="0" u="none" strike="noStrike" cap="none" normalizeH="0" baseline="0" dirty="0" smtClean="0">
                <a:ln>
                  <a:noFill/>
                </a:ln>
                <a:solidFill>
                  <a:srgbClr val="00B050"/>
                </a:solidFill>
                <a:effectLst/>
                <a:latin typeface="inherit"/>
              </a:rPr>
              <a:t>(q0, ε),1))</a:t>
            </a:r>
            <a:r>
              <a:rPr kumimoji="0" lang="en-US" altLang="en-US" sz="1100" b="0" i="0" u="none" strike="noStrike" cap="none" normalizeH="0" baseline="0" dirty="0" smtClean="0">
                <a:ln>
                  <a:noFill/>
                </a:ln>
                <a:solidFill>
                  <a:srgbClr val="00B050"/>
                </a:solidFill>
                <a:effectLst/>
              </a:rPr>
              <a:t> </a:t>
            </a:r>
            <a:endParaRPr kumimoji="0" lang="en-US" altLang="en-US" sz="4000" b="0" i="0" u="none" strike="noStrike" cap="none" normalizeH="0" baseline="0" dirty="0" smtClean="0">
              <a:ln>
                <a:noFill/>
              </a:ln>
              <a:solidFill>
                <a:srgbClr val="00B050"/>
              </a:solidFill>
              <a:effectLst/>
              <a:latin typeface="Arial" panose="020B0604020202020204" pitchFamily="34" charset="0"/>
            </a:endParaRPr>
          </a:p>
        </p:txBody>
      </p:sp>
      <p:sp>
        <p:nvSpPr>
          <p:cNvPr id="7" name="Rectangle 4"/>
          <p:cNvSpPr>
            <a:spLocks noChangeArrowheads="1"/>
          </p:cNvSpPr>
          <p:nvPr/>
        </p:nvSpPr>
        <p:spPr bwMode="auto">
          <a:xfrm>
            <a:off x="1524000" y="4403550"/>
            <a:ext cx="7239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inherit"/>
              </a:rPr>
              <a:t>= ε-closure(δ(q0,q1,q2),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inherit"/>
              </a:rPr>
              <a:t>= ε-closure(δ(q0, 1) ∪ δ(q1, 1) U δ(q2, 1)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inherit"/>
              </a:rPr>
              <a:t>= ε-closure(Φ ∪q1 U Φ)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inherit"/>
              </a:rPr>
              <a:t>= ε-closure(q1) = {q1, q2}</a:t>
            </a:r>
            <a:r>
              <a:rPr kumimoji="0" lang="en-US" altLang="en-US" sz="11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37126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wheel(1)">
                                      <p:cBhvr>
                                        <p:cTn id="20" dur="2000"/>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5" dur="500"/>
                                        <p:tgtEl>
                                          <p:spTgt spid="5">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5">
                                            <p:txEl>
                                              <p:pRg st="3" end="3"/>
                                            </p:txEl>
                                          </p:spTgt>
                                        </p:tgtEl>
                                        <p:attrNameLst>
                                          <p:attrName>style.visibility</p:attrName>
                                        </p:attrNameLst>
                                      </p:cBhvr>
                                      <p:to>
                                        <p:strVal val="visible"/>
                                      </p:to>
                                    </p:set>
                                    <p:animEffect transition="in" filter="fade">
                                      <p:cBhvr>
                                        <p:cTn id="30" dur="1000"/>
                                        <p:tgtEl>
                                          <p:spTgt spid="5">
                                            <p:txEl>
                                              <p:pRg st="3" end="3"/>
                                            </p:txEl>
                                          </p:spTgt>
                                        </p:tgtEl>
                                      </p:cBhvr>
                                    </p:animEffect>
                                    <p:anim calcmode="lin" valueType="num">
                                      <p:cBhvr>
                                        <p:cTn id="31"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 calcmode="lin" valueType="num">
                                      <p:cBhvr>
                                        <p:cTn id="37"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38" dur="500" fill="hold"/>
                                        <p:tgtEl>
                                          <p:spTgt spid="5">
                                            <p:txEl>
                                              <p:pRg st="4" end="4"/>
                                            </p:txEl>
                                          </p:spTgt>
                                        </p:tgtEl>
                                        <p:attrNameLst>
                                          <p:attrName>ppt_h</p:attrName>
                                        </p:attrNameLst>
                                      </p:cBhvr>
                                      <p:tavLst>
                                        <p:tav tm="0">
                                          <p:val>
                                            <p:fltVal val="0"/>
                                          </p:val>
                                        </p:tav>
                                        <p:tav tm="100000">
                                          <p:val>
                                            <p:strVal val="#ppt_h"/>
                                          </p:val>
                                        </p:tav>
                                      </p:tavLst>
                                    </p:anim>
                                    <p:animEffect transition="in" filter="fade">
                                      <p:cBhvr>
                                        <p:cTn id="39" dur="500"/>
                                        <p:tgtEl>
                                          <p:spTgt spid="5">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circle(in)">
                                      <p:cBhvr>
                                        <p:cTn id="44" dur="20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0" end="0"/>
                                            </p:txEl>
                                          </p:spTgt>
                                        </p:tgtEl>
                                        <p:attrNameLst>
                                          <p:attrName>style.visibility</p:attrName>
                                        </p:attrNameLst>
                                      </p:cBhvr>
                                      <p:to>
                                        <p:strVal val="visible"/>
                                      </p:to>
                                    </p:set>
                                    <p:animEffect transition="in" filter="fade">
                                      <p:cBhvr>
                                        <p:cTn id="49" dur="1000"/>
                                        <p:tgtEl>
                                          <p:spTgt spid="7">
                                            <p:txEl>
                                              <p:pRg st="0" end="0"/>
                                            </p:txEl>
                                          </p:spTgt>
                                        </p:tgtEl>
                                      </p:cBhvr>
                                    </p:animEffect>
                                    <p:anim calcmode="lin" valueType="num">
                                      <p:cBhvr>
                                        <p:cTn id="50"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7">
                                            <p:txEl>
                                              <p:pRg st="1" end="1"/>
                                            </p:txEl>
                                          </p:spTgt>
                                        </p:tgtEl>
                                        <p:attrNameLst>
                                          <p:attrName>style.visibility</p:attrName>
                                        </p:attrNameLst>
                                      </p:cBhvr>
                                      <p:to>
                                        <p:strVal val="visible"/>
                                      </p:to>
                                    </p:set>
                                    <p:animEffect transition="in" filter="fade">
                                      <p:cBhvr>
                                        <p:cTn id="56" dur="1000"/>
                                        <p:tgtEl>
                                          <p:spTgt spid="7">
                                            <p:txEl>
                                              <p:pRg st="1" end="1"/>
                                            </p:txEl>
                                          </p:spTgt>
                                        </p:tgtEl>
                                      </p:cBhvr>
                                    </p:animEffect>
                                    <p:anim calcmode="lin" valueType="num">
                                      <p:cBhvr>
                                        <p:cTn id="57"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nodeType="clickEffect">
                                  <p:stCondLst>
                                    <p:cond delay="0"/>
                                  </p:stCondLst>
                                  <p:childTnLst>
                                    <p:set>
                                      <p:cBhvr>
                                        <p:cTn id="62" dur="1" fill="hold">
                                          <p:stCondLst>
                                            <p:cond delay="0"/>
                                          </p:stCondLst>
                                        </p:cTn>
                                        <p:tgtEl>
                                          <p:spTgt spid="7">
                                            <p:txEl>
                                              <p:pRg st="2" end="2"/>
                                            </p:txEl>
                                          </p:spTgt>
                                        </p:tgtEl>
                                        <p:attrNameLst>
                                          <p:attrName>style.visibility</p:attrName>
                                        </p:attrNameLst>
                                      </p:cBhvr>
                                      <p:to>
                                        <p:strVal val="visible"/>
                                      </p:to>
                                    </p:set>
                                    <p:animEffect transition="in" filter="barn(inVertical)">
                                      <p:cBhvr>
                                        <p:cTn id="63" dur="500"/>
                                        <p:tgtEl>
                                          <p:spTgt spid="7">
                                            <p:txEl>
                                              <p:pRg st="2" end="2"/>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1" presetClass="entr" presetSubtype="0" fill="hold" nodeType="clickEffect">
                                  <p:stCondLst>
                                    <p:cond delay="0"/>
                                  </p:stCondLst>
                                  <p:childTnLst>
                                    <p:set>
                                      <p:cBhvr>
                                        <p:cTn id="67" dur="1" fill="hold">
                                          <p:stCondLst>
                                            <p:cond delay="0"/>
                                          </p:stCondLst>
                                        </p:cTn>
                                        <p:tgtEl>
                                          <p:spTgt spid="7">
                                            <p:txEl>
                                              <p:pRg st="3" end="3"/>
                                            </p:txEl>
                                          </p:spTgt>
                                        </p:tgtEl>
                                        <p:attrNameLst>
                                          <p:attrName>style.visibility</p:attrName>
                                        </p:attrNameLst>
                                      </p:cBhvr>
                                      <p:to>
                                        <p:strVal val="visible"/>
                                      </p:to>
                                    </p:set>
                                    <p:anim calcmode="lin" valueType="num">
                                      <p:cBhvr>
                                        <p:cTn id="68" dur="1000" fill="hold"/>
                                        <p:tgtEl>
                                          <p:spTgt spid="7">
                                            <p:txEl>
                                              <p:pRg st="3" end="3"/>
                                            </p:txEl>
                                          </p:spTgt>
                                        </p:tgtEl>
                                        <p:attrNameLst>
                                          <p:attrName>ppt_w</p:attrName>
                                        </p:attrNameLst>
                                      </p:cBhvr>
                                      <p:tavLst>
                                        <p:tav tm="0">
                                          <p:val>
                                            <p:fltVal val="0"/>
                                          </p:val>
                                        </p:tav>
                                        <p:tav tm="100000">
                                          <p:val>
                                            <p:strVal val="#ppt_w"/>
                                          </p:val>
                                        </p:tav>
                                      </p:tavLst>
                                    </p:anim>
                                    <p:anim calcmode="lin" valueType="num">
                                      <p:cBhvr>
                                        <p:cTn id="69" dur="1000" fill="hold"/>
                                        <p:tgtEl>
                                          <p:spTgt spid="7">
                                            <p:txEl>
                                              <p:pRg st="3" end="3"/>
                                            </p:txEl>
                                          </p:spTgt>
                                        </p:tgtEl>
                                        <p:attrNameLst>
                                          <p:attrName>ppt_h</p:attrName>
                                        </p:attrNameLst>
                                      </p:cBhvr>
                                      <p:tavLst>
                                        <p:tav tm="0">
                                          <p:val>
                                            <p:fltVal val="0"/>
                                          </p:val>
                                        </p:tav>
                                        <p:tav tm="100000">
                                          <p:val>
                                            <p:strVal val="#ppt_h"/>
                                          </p:val>
                                        </p:tav>
                                      </p:tavLst>
                                    </p:anim>
                                    <p:anim calcmode="lin" valueType="num">
                                      <p:cBhvr>
                                        <p:cTn id="70" dur="1000" fill="hold"/>
                                        <p:tgtEl>
                                          <p:spTgt spid="7">
                                            <p:txEl>
                                              <p:pRg st="3" end="3"/>
                                            </p:txEl>
                                          </p:spTgt>
                                        </p:tgtEl>
                                        <p:attrNameLst>
                                          <p:attrName>style.rotation</p:attrName>
                                        </p:attrNameLst>
                                      </p:cBhvr>
                                      <p:tavLst>
                                        <p:tav tm="0">
                                          <p:val>
                                            <p:fltVal val="90"/>
                                          </p:val>
                                        </p:tav>
                                        <p:tav tm="100000">
                                          <p:val>
                                            <p:fltVal val="0"/>
                                          </p:val>
                                        </p:tav>
                                      </p:tavLst>
                                    </p:anim>
                                    <p:animEffect transition="in" filter="fade">
                                      <p:cBhvr>
                                        <p:cTn id="71" dur="10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2400" y="74712"/>
            <a:ext cx="7467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400" b="0" i="0" u="none" strike="noStrike" cap="none" normalizeH="0" baseline="0" dirty="0" smtClean="0">
                <a:ln>
                  <a:noFill/>
                </a:ln>
                <a:solidFill>
                  <a:srgbClr val="00B050"/>
                </a:solidFill>
                <a:effectLst/>
                <a:latin typeface="inherit"/>
              </a:rPr>
              <a:t>δ'(q0, 2) = ε-closure(δ(</a:t>
            </a:r>
            <a:r>
              <a:rPr lang="en-US" altLang="en-US" sz="2400" dirty="0">
                <a:solidFill>
                  <a:srgbClr val="00B050"/>
                </a:solidFill>
                <a:latin typeface="inherit"/>
              </a:rPr>
              <a:t>ε-closure</a:t>
            </a:r>
            <a:r>
              <a:rPr kumimoji="0" lang="en-US" altLang="en-US" sz="2400" b="0" i="0" u="none" strike="noStrike" cap="none" normalizeH="0" baseline="0" dirty="0" smtClean="0">
                <a:ln>
                  <a:noFill/>
                </a:ln>
                <a:solidFill>
                  <a:srgbClr val="00B050"/>
                </a:solidFill>
                <a:effectLst/>
                <a:latin typeface="inherit"/>
              </a:rPr>
              <a:t>(q0, ε),2)) </a:t>
            </a:r>
          </a:p>
          <a:p>
            <a:pPr lvl="0" eaLnBrk="0" fontAlgn="base" hangingPunct="0">
              <a:spcBef>
                <a:spcPct val="0"/>
              </a:spcBef>
              <a:spcAft>
                <a:spcPct val="0"/>
              </a:spcAft>
            </a:pPr>
            <a:r>
              <a:rPr lang="en-US" altLang="en-US" sz="2400" dirty="0">
                <a:solidFill>
                  <a:srgbClr val="000000"/>
                </a:solidFill>
                <a:latin typeface="inherit"/>
              </a:rPr>
              <a:t> </a:t>
            </a:r>
            <a:r>
              <a:rPr lang="en-US" altLang="en-US" sz="2400" dirty="0" smtClean="0">
                <a:solidFill>
                  <a:srgbClr val="000000"/>
                </a:solidFill>
                <a:latin typeface="inherit"/>
              </a:rPr>
              <a:t>             </a:t>
            </a:r>
            <a:r>
              <a:rPr kumimoji="0" lang="en-US" altLang="en-US" sz="2400" b="0" i="0" u="none" strike="noStrike" cap="none" normalizeH="0" baseline="0" dirty="0" smtClean="0">
                <a:ln>
                  <a:noFill/>
                </a:ln>
                <a:solidFill>
                  <a:srgbClr val="000000"/>
                </a:solidFill>
                <a:effectLst/>
                <a:latin typeface="inherit"/>
              </a:rPr>
              <a:t>= ε-closure(δ(q0,q1,q2), 2)) </a:t>
            </a:r>
          </a:p>
          <a:p>
            <a:pPr lvl="0" eaLnBrk="0" fontAlgn="base" hangingPunct="0">
              <a:spcBef>
                <a:spcPct val="0"/>
              </a:spcBef>
              <a:spcAft>
                <a:spcPct val="0"/>
              </a:spcAft>
            </a:pPr>
            <a:r>
              <a:rPr lang="en-US" altLang="en-US" sz="2400" dirty="0">
                <a:solidFill>
                  <a:srgbClr val="000000"/>
                </a:solidFill>
                <a:latin typeface="inherit"/>
              </a:rPr>
              <a:t> </a:t>
            </a:r>
            <a:r>
              <a:rPr lang="en-US" altLang="en-US" sz="2400" dirty="0" smtClean="0">
                <a:solidFill>
                  <a:srgbClr val="000000"/>
                </a:solidFill>
                <a:latin typeface="inherit"/>
              </a:rPr>
              <a:t>             </a:t>
            </a:r>
            <a:r>
              <a:rPr kumimoji="0" lang="en-US" altLang="en-US" sz="2400" b="0" i="0" u="none" strike="noStrike" cap="none" normalizeH="0" baseline="0" dirty="0" smtClean="0">
                <a:ln>
                  <a:noFill/>
                </a:ln>
                <a:solidFill>
                  <a:srgbClr val="000000"/>
                </a:solidFill>
                <a:effectLst/>
                <a:latin typeface="inherit"/>
              </a:rPr>
              <a:t>= ε-closure(δ(q0, 2) ∪ δ(q1, 2) U δ(q2, 2) ) </a:t>
            </a:r>
          </a:p>
          <a:p>
            <a:pPr lvl="0" eaLnBrk="0" fontAlgn="base" hangingPunct="0">
              <a:spcBef>
                <a:spcPct val="0"/>
              </a:spcBef>
              <a:spcAft>
                <a:spcPct val="0"/>
              </a:spcAft>
            </a:pPr>
            <a:r>
              <a:rPr lang="en-US" altLang="en-US" sz="2400" dirty="0">
                <a:solidFill>
                  <a:srgbClr val="000000"/>
                </a:solidFill>
                <a:latin typeface="inherit"/>
              </a:rPr>
              <a:t> </a:t>
            </a:r>
            <a:r>
              <a:rPr lang="en-US" altLang="en-US" sz="2400" dirty="0" smtClean="0">
                <a:solidFill>
                  <a:srgbClr val="000000"/>
                </a:solidFill>
                <a:latin typeface="inherit"/>
              </a:rPr>
              <a:t>             </a:t>
            </a:r>
            <a:r>
              <a:rPr kumimoji="0" lang="en-US" altLang="en-US" sz="2400" b="0" i="0" u="none" strike="noStrike" cap="none" normalizeH="0" baseline="0" dirty="0" smtClean="0">
                <a:ln>
                  <a:noFill/>
                </a:ln>
                <a:solidFill>
                  <a:srgbClr val="000000"/>
                </a:solidFill>
                <a:effectLst/>
                <a:latin typeface="inherit"/>
              </a:rPr>
              <a:t>= ε-closure(Φ U ΦU q2) </a:t>
            </a:r>
          </a:p>
          <a:p>
            <a:pPr lvl="0" eaLnBrk="0" fontAlgn="base" hangingPunct="0">
              <a:spcBef>
                <a:spcPct val="0"/>
              </a:spcBef>
              <a:spcAft>
                <a:spcPct val="0"/>
              </a:spcAft>
            </a:pPr>
            <a:r>
              <a:rPr lang="en-US" altLang="en-US" sz="2400" dirty="0">
                <a:solidFill>
                  <a:srgbClr val="000000"/>
                </a:solidFill>
                <a:latin typeface="inherit"/>
              </a:rPr>
              <a:t> </a:t>
            </a:r>
            <a:r>
              <a:rPr lang="en-US" altLang="en-US" sz="2400" dirty="0" smtClean="0">
                <a:solidFill>
                  <a:srgbClr val="000000"/>
                </a:solidFill>
                <a:latin typeface="inherit"/>
              </a:rPr>
              <a:t>             </a:t>
            </a:r>
            <a:r>
              <a:rPr kumimoji="0" lang="en-US" altLang="en-US" sz="2400" b="0" i="0" u="none" strike="noStrike" cap="none" normalizeH="0" baseline="0" dirty="0" smtClean="0">
                <a:ln>
                  <a:noFill/>
                </a:ln>
                <a:solidFill>
                  <a:srgbClr val="000000"/>
                </a:solidFill>
                <a:effectLst/>
                <a:latin typeface="inherit"/>
              </a:rPr>
              <a:t>= ε-closure(q2) = {q2}</a:t>
            </a:r>
            <a:r>
              <a:rPr kumimoji="0" lang="en-US" altLang="en-US" sz="2400" b="0" i="0" u="none" strike="noStrike" cap="none" normalizeH="0" baseline="0" dirty="0" smtClean="0">
                <a:ln>
                  <a:noFill/>
                </a:ln>
                <a:solidFill>
                  <a:schemeClr val="tx1"/>
                </a:solidFill>
                <a:effectLst/>
              </a:rPr>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158262" y="1981200"/>
            <a:ext cx="7461738" cy="4893647"/>
          </a:xfrm>
          <a:prstGeom prst="rect">
            <a:avLst/>
          </a:prstGeom>
        </p:spPr>
        <p:txBody>
          <a:bodyPr wrap="square">
            <a:spAutoFit/>
          </a:bodyPr>
          <a:lstStyle/>
          <a:p>
            <a:r>
              <a:rPr lang="el-GR" sz="2400" dirty="0">
                <a:solidFill>
                  <a:srgbClr val="00B050"/>
                </a:solidFill>
              </a:rPr>
              <a:t>δ'(</a:t>
            </a:r>
            <a:r>
              <a:rPr lang="en-IN" sz="2400" dirty="0">
                <a:solidFill>
                  <a:srgbClr val="00B050"/>
                </a:solidFill>
              </a:rPr>
              <a:t>q1, 0) = </a:t>
            </a:r>
            <a:r>
              <a:rPr lang="el-GR" sz="2400" dirty="0">
                <a:solidFill>
                  <a:srgbClr val="00B050"/>
                </a:solidFill>
              </a:rPr>
              <a:t>ε-</a:t>
            </a:r>
            <a:r>
              <a:rPr lang="en-IN" sz="2400" dirty="0">
                <a:solidFill>
                  <a:srgbClr val="00B050"/>
                </a:solidFill>
              </a:rPr>
              <a:t>closure(</a:t>
            </a:r>
            <a:r>
              <a:rPr lang="el-GR" sz="2400" dirty="0" smtClean="0">
                <a:solidFill>
                  <a:srgbClr val="00B050"/>
                </a:solidFill>
              </a:rPr>
              <a:t>δ(</a:t>
            </a:r>
            <a:r>
              <a:rPr lang="el-GR" sz="2400" dirty="0">
                <a:solidFill>
                  <a:srgbClr val="00B050"/>
                </a:solidFill>
              </a:rPr>
              <a:t>ε-</a:t>
            </a:r>
            <a:r>
              <a:rPr lang="en-IN" sz="2400" dirty="0">
                <a:solidFill>
                  <a:srgbClr val="00B050"/>
                </a:solidFill>
              </a:rPr>
              <a:t>closure</a:t>
            </a:r>
            <a:r>
              <a:rPr lang="el-GR" sz="2400" dirty="0" smtClean="0">
                <a:solidFill>
                  <a:srgbClr val="00B050"/>
                </a:solidFill>
              </a:rPr>
              <a:t>(</a:t>
            </a:r>
            <a:r>
              <a:rPr lang="en-IN" sz="2400" dirty="0">
                <a:solidFill>
                  <a:srgbClr val="00B050"/>
                </a:solidFill>
              </a:rPr>
              <a:t>q1, </a:t>
            </a:r>
            <a:r>
              <a:rPr lang="el-GR" sz="2400" dirty="0">
                <a:solidFill>
                  <a:srgbClr val="00B050"/>
                </a:solidFill>
              </a:rPr>
              <a:t>ε),0))</a:t>
            </a:r>
          </a:p>
          <a:p>
            <a:r>
              <a:rPr lang="en-IN" sz="2400" dirty="0" smtClean="0"/>
              <a:t> 	   </a:t>
            </a:r>
            <a:r>
              <a:rPr lang="el-GR" sz="2400" dirty="0" smtClean="0"/>
              <a:t>= </a:t>
            </a:r>
            <a:r>
              <a:rPr lang="el-GR" sz="2400" dirty="0"/>
              <a:t>ε-</a:t>
            </a:r>
            <a:r>
              <a:rPr lang="en-IN" sz="2400" dirty="0"/>
              <a:t>closure(</a:t>
            </a:r>
            <a:r>
              <a:rPr lang="el-GR" sz="2400" dirty="0"/>
              <a:t>δ(</a:t>
            </a:r>
            <a:r>
              <a:rPr lang="en-IN" sz="2400" dirty="0"/>
              <a:t>q1,q2), 0))</a:t>
            </a:r>
          </a:p>
          <a:p>
            <a:r>
              <a:rPr lang="en-IN" sz="2400" dirty="0" smtClean="0"/>
              <a:t>	   = </a:t>
            </a:r>
            <a:r>
              <a:rPr lang="el-GR" sz="2400" dirty="0"/>
              <a:t>ε-</a:t>
            </a:r>
            <a:r>
              <a:rPr lang="en-IN" sz="2400" dirty="0"/>
              <a:t>closure(</a:t>
            </a:r>
            <a:r>
              <a:rPr lang="el-GR" sz="2400" dirty="0"/>
              <a:t>δ(</a:t>
            </a:r>
            <a:r>
              <a:rPr lang="en-IN" sz="2400" dirty="0"/>
              <a:t>q1, 0) U </a:t>
            </a:r>
            <a:r>
              <a:rPr lang="el-GR" sz="2400" dirty="0"/>
              <a:t>δ(</a:t>
            </a:r>
            <a:r>
              <a:rPr lang="en-IN" sz="2400" dirty="0"/>
              <a:t>q2, 0) )</a:t>
            </a:r>
          </a:p>
          <a:p>
            <a:r>
              <a:rPr lang="en-IN" sz="2400" dirty="0" smtClean="0"/>
              <a:t> 	   = </a:t>
            </a:r>
            <a:r>
              <a:rPr lang="el-GR" sz="2400" dirty="0"/>
              <a:t>ε-</a:t>
            </a:r>
            <a:r>
              <a:rPr lang="en-IN" sz="2400" dirty="0"/>
              <a:t>closure(</a:t>
            </a:r>
            <a:r>
              <a:rPr lang="el-GR" sz="2400" dirty="0"/>
              <a:t>Φ ∪ Φ)</a:t>
            </a:r>
          </a:p>
          <a:p>
            <a:r>
              <a:rPr lang="en-IN" sz="2400" dirty="0" smtClean="0"/>
              <a:t>	   </a:t>
            </a:r>
            <a:r>
              <a:rPr lang="el-GR" sz="2400" dirty="0" smtClean="0"/>
              <a:t>= </a:t>
            </a:r>
            <a:r>
              <a:rPr lang="el-GR" sz="2400" dirty="0"/>
              <a:t>ε-</a:t>
            </a:r>
            <a:r>
              <a:rPr lang="en-IN" sz="2400" dirty="0"/>
              <a:t>closure(</a:t>
            </a:r>
            <a:r>
              <a:rPr lang="el-GR" sz="2400" dirty="0"/>
              <a:t>Φ)</a:t>
            </a:r>
          </a:p>
          <a:p>
            <a:r>
              <a:rPr lang="en-IN" sz="2400" dirty="0" smtClean="0"/>
              <a:t>	   </a:t>
            </a:r>
            <a:r>
              <a:rPr lang="el-GR" sz="2400" dirty="0" smtClean="0"/>
              <a:t>= </a:t>
            </a:r>
            <a:r>
              <a:rPr lang="el-GR" sz="2400" dirty="0"/>
              <a:t>Φ</a:t>
            </a:r>
          </a:p>
          <a:p>
            <a:endParaRPr lang="el-GR" sz="2400" dirty="0"/>
          </a:p>
          <a:p>
            <a:r>
              <a:rPr lang="el-GR" sz="2400" dirty="0">
                <a:solidFill>
                  <a:srgbClr val="00B050"/>
                </a:solidFill>
              </a:rPr>
              <a:t>δ'(</a:t>
            </a:r>
            <a:r>
              <a:rPr lang="en-IN" sz="2400" dirty="0">
                <a:solidFill>
                  <a:srgbClr val="00B050"/>
                </a:solidFill>
              </a:rPr>
              <a:t>q1,1) = </a:t>
            </a:r>
            <a:r>
              <a:rPr lang="el-GR" sz="2400" dirty="0">
                <a:solidFill>
                  <a:srgbClr val="00B050"/>
                </a:solidFill>
              </a:rPr>
              <a:t>ε-</a:t>
            </a:r>
            <a:r>
              <a:rPr lang="en-IN" sz="2400" dirty="0">
                <a:solidFill>
                  <a:srgbClr val="00B050"/>
                </a:solidFill>
              </a:rPr>
              <a:t>closure(</a:t>
            </a:r>
            <a:r>
              <a:rPr lang="el-GR" sz="2400" dirty="0">
                <a:solidFill>
                  <a:srgbClr val="00B050"/>
                </a:solidFill>
              </a:rPr>
              <a:t>δ(δ^(</a:t>
            </a:r>
            <a:r>
              <a:rPr lang="en-IN" sz="2400" dirty="0">
                <a:solidFill>
                  <a:srgbClr val="00B050"/>
                </a:solidFill>
              </a:rPr>
              <a:t>q1, </a:t>
            </a:r>
            <a:r>
              <a:rPr lang="el-GR" sz="2400" dirty="0">
                <a:solidFill>
                  <a:srgbClr val="00B050"/>
                </a:solidFill>
              </a:rPr>
              <a:t>ε),1))</a:t>
            </a:r>
          </a:p>
          <a:p>
            <a:r>
              <a:rPr lang="en-IN" sz="2400" dirty="0" smtClean="0"/>
              <a:t>	  </a:t>
            </a:r>
            <a:r>
              <a:rPr lang="el-GR" sz="2400" dirty="0" smtClean="0"/>
              <a:t>= </a:t>
            </a:r>
            <a:r>
              <a:rPr lang="el-GR" sz="2400" dirty="0"/>
              <a:t>ε-</a:t>
            </a:r>
            <a:r>
              <a:rPr lang="en-IN" sz="2400" dirty="0"/>
              <a:t>closure(</a:t>
            </a:r>
            <a:r>
              <a:rPr lang="el-GR" sz="2400" dirty="0"/>
              <a:t>δ(</a:t>
            </a:r>
            <a:r>
              <a:rPr lang="en-IN" sz="2400" dirty="0"/>
              <a:t>q1,q2), 1))</a:t>
            </a:r>
          </a:p>
          <a:p>
            <a:r>
              <a:rPr lang="en-IN" sz="2400" dirty="0" smtClean="0"/>
              <a:t>	  = </a:t>
            </a:r>
            <a:r>
              <a:rPr lang="el-GR" sz="2400" dirty="0"/>
              <a:t>ε-</a:t>
            </a:r>
            <a:r>
              <a:rPr lang="en-IN" sz="2400" dirty="0"/>
              <a:t>closure(</a:t>
            </a:r>
            <a:r>
              <a:rPr lang="el-GR" sz="2400" dirty="0"/>
              <a:t>δ(</a:t>
            </a:r>
            <a:r>
              <a:rPr lang="en-IN" sz="2400" dirty="0"/>
              <a:t>q1, 1) U </a:t>
            </a:r>
            <a:r>
              <a:rPr lang="el-GR" sz="2400" dirty="0"/>
              <a:t>δ(</a:t>
            </a:r>
            <a:r>
              <a:rPr lang="en-IN" sz="2400" dirty="0"/>
              <a:t>q2, 1) )</a:t>
            </a:r>
          </a:p>
          <a:p>
            <a:r>
              <a:rPr lang="en-IN" sz="2400" dirty="0" smtClean="0"/>
              <a:t>	  = </a:t>
            </a:r>
            <a:r>
              <a:rPr lang="el-GR" sz="2400" dirty="0"/>
              <a:t>ε-</a:t>
            </a:r>
            <a:r>
              <a:rPr lang="en-IN" sz="2400" dirty="0"/>
              <a:t>closure(q1 ∪ </a:t>
            </a:r>
            <a:r>
              <a:rPr lang="el-GR" sz="2400" dirty="0"/>
              <a:t>Φ)</a:t>
            </a:r>
          </a:p>
          <a:p>
            <a:r>
              <a:rPr lang="en-IN" sz="2400" dirty="0" smtClean="0"/>
              <a:t>	  </a:t>
            </a:r>
            <a:r>
              <a:rPr lang="el-GR" sz="2400" dirty="0" smtClean="0"/>
              <a:t>= </a:t>
            </a:r>
            <a:r>
              <a:rPr lang="el-GR" sz="2400" dirty="0"/>
              <a:t>ε-</a:t>
            </a:r>
            <a:r>
              <a:rPr lang="en-IN" sz="2400" dirty="0"/>
              <a:t>closure(q1)</a:t>
            </a:r>
          </a:p>
          <a:p>
            <a:r>
              <a:rPr lang="en-IN" sz="2400" dirty="0" smtClean="0"/>
              <a:t>	  = </a:t>
            </a:r>
            <a:r>
              <a:rPr lang="en-IN" sz="2400" dirty="0"/>
              <a:t>{q1,q2}</a:t>
            </a:r>
          </a:p>
        </p:txBody>
      </p:sp>
    </p:spTree>
    <p:extLst>
      <p:ext uri="{BB962C8B-B14F-4D97-AF65-F5344CB8AC3E}">
        <p14:creationId xmlns:p14="http://schemas.microsoft.com/office/powerpoint/2010/main" val="317749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wipe(down)">
                                      <p:cBhvr>
                                        <p:cTn id="24" dur="500"/>
                                        <p:tgtEl>
                                          <p:spTgt spid="2">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Effect transition="in" filter="circle(in)">
                                      <p:cBhvr>
                                        <p:cTn id="29" dur="2000"/>
                                        <p:tgtEl>
                                          <p:spTgt spid="2">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4">
                                            <p:txEl>
                                              <p:pRg st="0" end="0"/>
                                            </p:txEl>
                                          </p:spTgt>
                                        </p:tgtEl>
                                        <p:attrNameLst>
                                          <p:attrName>style.visibility</p:attrName>
                                        </p:attrNameLst>
                                      </p:cBhvr>
                                      <p:to>
                                        <p:strVal val="visible"/>
                                      </p:to>
                                    </p:set>
                                    <p:animEffect transition="in" filter="circle(in)">
                                      <p:cBhvr>
                                        <p:cTn id="34" dur="2000"/>
                                        <p:tgtEl>
                                          <p:spTgt spid="4">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4">
                                            <p:txEl>
                                              <p:pRg st="1" end="1"/>
                                            </p:txEl>
                                          </p:spTgt>
                                        </p:tgtEl>
                                        <p:attrNameLst>
                                          <p:attrName>style.visibility</p:attrName>
                                        </p:attrNameLst>
                                      </p:cBhvr>
                                      <p:to>
                                        <p:strVal val="visible"/>
                                      </p:to>
                                    </p:set>
                                    <p:animEffect transition="in" filter="randombar(horizontal)">
                                      <p:cBhvr>
                                        <p:cTn id="39" dur="500"/>
                                        <p:tgtEl>
                                          <p:spTgt spid="4">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4">
                                            <p:txEl>
                                              <p:pRg st="2" end="2"/>
                                            </p:txEl>
                                          </p:spTgt>
                                        </p:tgtEl>
                                        <p:attrNameLst>
                                          <p:attrName>style.visibility</p:attrName>
                                        </p:attrNameLst>
                                      </p:cBhvr>
                                      <p:to>
                                        <p:strVal val="visible"/>
                                      </p:to>
                                    </p:set>
                                    <p:anim calcmode="lin" valueType="num">
                                      <p:cBhvr>
                                        <p:cTn id="44"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45"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46" dur="500"/>
                                        <p:tgtEl>
                                          <p:spTgt spid="4">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4">
                                            <p:txEl>
                                              <p:pRg st="3" end="3"/>
                                            </p:txEl>
                                          </p:spTgt>
                                        </p:tgtEl>
                                        <p:attrNameLst>
                                          <p:attrName>style.visibility</p:attrName>
                                        </p:attrNameLst>
                                      </p:cBhvr>
                                      <p:to>
                                        <p:strVal val="visible"/>
                                      </p:to>
                                    </p:set>
                                    <p:animEffect transition="in" filter="barn(inVertical)">
                                      <p:cBhvr>
                                        <p:cTn id="51" dur="500"/>
                                        <p:tgtEl>
                                          <p:spTgt spid="4">
                                            <p:txEl>
                                              <p:pRg st="3" end="3"/>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4">
                                            <p:txEl>
                                              <p:pRg st="4" end="4"/>
                                            </p:txEl>
                                          </p:spTgt>
                                        </p:tgtEl>
                                        <p:attrNameLst>
                                          <p:attrName>style.visibility</p:attrName>
                                        </p:attrNameLst>
                                      </p:cBhvr>
                                      <p:to>
                                        <p:strVal val="visible"/>
                                      </p:to>
                                    </p:set>
                                    <p:animEffect transition="in" filter="wipe(down)">
                                      <p:cBhvr>
                                        <p:cTn id="56" dur="500"/>
                                        <p:tgtEl>
                                          <p:spTgt spid="4">
                                            <p:txEl>
                                              <p:pRg st="4" end="4"/>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6" presetClass="entr" presetSubtype="16" fill="hold" nodeType="clickEffect">
                                  <p:stCondLst>
                                    <p:cond delay="0"/>
                                  </p:stCondLst>
                                  <p:childTnLst>
                                    <p:set>
                                      <p:cBhvr>
                                        <p:cTn id="60" dur="1" fill="hold">
                                          <p:stCondLst>
                                            <p:cond delay="0"/>
                                          </p:stCondLst>
                                        </p:cTn>
                                        <p:tgtEl>
                                          <p:spTgt spid="4">
                                            <p:txEl>
                                              <p:pRg st="5" end="5"/>
                                            </p:txEl>
                                          </p:spTgt>
                                        </p:tgtEl>
                                        <p:attrNameLst>
                                          <p:attrName>style.visibility</p:attrName>
                                        </p:attrNameLst>
                                      </p:cBhvr>
                                      <p:to>
                                        <p:strVal val="visible"/>
                                      </p:to>
                                    </p:set>
                                    <p:animEffect transition="in" filter="circle(in)">
                                      <p:cBhvr>
                                        <p:cTn id="61" dur="2000"/>
                                        <p:tgtEl>
                                          <p:spTgt spid="4">
                                            <p:txEl>
                                              <p:pRg st="5" end="5"/>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6" presetClass="entr" presetSubtype="16" fill="hold" nodeType="clickEffect">
                                  <p:stCondLst>
                                    <p:cond delay="0"/>
                                  </p:stCondLst>
                                  <p:childTnLst>
                                    <p:set>
                                      <p:cBhvr>
                                        <p:cTn id="65" dur="1" fill="hold">
                                          <p:stCondLst>
                                            <p:cond delay="0"/>
                                          </p:stCondLst>
                                        </p:cTn>
                                        <p:tgtEl>
                                          <p:spTgt spid="4">
                                            <p:txEl>
                                              <p:pRg st="7" end="7"/>
                                            </p:txEl>
                                          </p:spTgt>
                                        </p:tgtEl>
                                        <p:attrNameLst>
                                          <p:attrName>style.visibility</p:attrName>
                                        </p:attrNameLst>
                                      </p:cBhvr>
                                      <p:to>
                                        <p:strVal val="visible"/>
                                      </p:to>
                                    </p:set>
                                    <p:animEffect transition="in" filter="circle(in)">
                                      <p:cBhvr>
                                        <p:cTn id="66" dur="2000"/>
                                        <p:tgtEl>
                                          <p:spTgt spid="4">
                                            <p:txEl>
                                              <p:pRg st="7" end="7"/>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1" presetClass="entr" presetSubtype="1" fill="hold" nodeType="clickEffect">
                                  <p:stCondLst>
                                    <p:cond delay="0"/>
                                  </p:stCondLst>
                                  <p:childTnLst>
                                    <p:set>
                                      <p:cBhvr>
                                        <p:cTn id="70" dur="1" fill="hold">
                                          <p:stCondLst>
                                            <p:cond delay="0"/>
                                          </p:stCondLst>
                                        </p:cTn>
                                        <p:tgtEl>
                                          <p:spTgt spid="4">
                                            <p:txEl>
                                              <p:pRg st="8" end="8"/>
                                            </p:txEl>
                                          </p:spTgt>
                                        </p:tgtEl>
                                        <p:attrNameLst>
                                          <p:attrName>style.visibility</p:attrName>
                                        </p:attrNameLst>
                                      </p:cBhvr>
                                      <p:to>
                                        <p:strVal val="visible"/>
                                      </p:to>
                                    </p:set>
                                    <p:animEffect transition="in" filter="wheel(1)">
                                      <p:cBhvr>
                                        <p:cTn id="71" dur="2000"/>
                                        <p:tgtEl>
                                          <p:spTgt spid="4">
                                            <p:txEl>
                                              <p:pRg st="8" end="8"/>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4">
                                            <p:txEl>
                                              <p:pRg st="9" end="9"/>
                                            </p:txEl>
                                          </p:spTgt>
                                        </p:tgtEl>
                                        <p:attrNameLst>
                                          <p:attrName>style.visibility</p:attrName>
                                        </p:attrNameLst>
                                      </p:cBhvr>
                                      <p:to>
                                        <p:strVal val="visible"/>
                                      </p:to>
                                    </p:set>
                                    <p:anim calcmode="lin" valueType="num">
                                      <p:cBhvr additive="base">
                                        <p:cTn id="76"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1" presetClass="entr" presetSubtype="1" fill="hold" nodeType="clickEffect">
                                  <p:stCondLst>
                                    <p:cond delay="0"/>
                                  </p:stCondLst>
                                  <p:childTnLst>
                                    <p:set>
                                      <p:cBhvr>
                                        <p:cTn id="81" dur="1" fill="hold">
                                          <p:stCondLst>
                                            <p:cond delay="0"/>
                                          </p:stCondLst>
                                        </p:cTn>
                                        <p:tgtEl>
                                          <p:spTgt spid="4">
                                            <p:txEl>
                                              <p:pRg st="10" end="10"/>
                                            </p:txEl>
                                          </p:spTgt>
                                        </p:tgtEl>
                                        <p:attrNameLst>
                                          <p:attrName>style.visibility</p:attrName>
                                        </p:attrNameLst>
                                      </p:cBhvr>
                                      <p:to>
                                        <p:strVal val="visible"/>
                                      </p:to>
                                    </p:set>
                                    <p:animEffect transition="in" filter="wheel(1)">
                                      <p:cBhvr>
                                        <p:cTn id="82" dur="2000"/>
                                        <p:tgtEl>
                                          <p:spTgt spid="4">
                                            <p:txEl>
                                              <p:pRg st="10" end="1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4">
                                            <p:txEl>
                                              <p:pRg st="11" end="11"/>
                                            </p:txEl>
                                          </p:spTgt>
                                        </p:tgtEl>
                                        <p:attrNameLst>
                                          <p:attrName>style.visibility</p:attrName>
                                        </p:attrNameLst>
                                      </p:cBhvr>
                                      <p:to>
                                        <p:strVal val="visible"/>
                                      </p:to>
                                    </p:set>
                                    <p:animEffect transition="in" filter="wipe(down)">
                                      <p:cBhvr>
                                        <p:cTn id="87" dur="500"/>
                                        <p:tgtEl>
                                          <p:spTgt spid="4">
                                            <p:txEl>
                                              <p:pRg st="11" end="11"/>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1" presetClass="entr" presetSubtype="0" fill="hold" nodeType="clickEffect">
                                  <p:stCondLst>
                                    <p:cond delay="0"/>
                                  </p:stCondLst>
                                  <p:childTnLst>
                                    <p:set>
                                      <p:cBhvr>
                                        <p:cTn id="91" dur="1" fill="hold">
                                          <p:stCondLst>
                                            <p:cond delay="0"/>
                                          </p:stCondLst>
                                        </p:cTn>
                                        <p:tgtEl>
                                          <p:spTgt spid="4">
                                            <p:txEl>
                                              <p:pRg st="12" end="12"/>
                                            </p:txEl>
                                          </p:spTgt>
                                        </p:tgtEl>
                                        <p:attrNameLst>
                                          <p:attrName>style.visibility</p:attrName>
                                        </p:attrNameLst>
                                      </p:cBhvr>
                                      <p:to>
                                        <p:strVal val="visible"/>
                                      </p:to>
                                    </p:set>
                                    <p:anim calcmode="lin" valueType="num">
                                      <p:cBhvr>
                                        <p:cTn id="92" dur="1000" fill="hold"/>
                                        <p:tgtEl>
                                          <p:spTgt spid="4">
                                            <p:txEl>
                                              <p:pRg st="12" end="12"/>
                                            </p:txEl>
                                          </p:spTgt>
                                        </p:tgtEl>
                                        <p:attrNameLst>
                                          <p:attrName>ppt_w</p:attrName>
                                        </p:attrNameLst>
                                      </p:cBhvr>
                                      <p:tavLst>
                                        <p:tav tm="0">
                                          <p:val>
                                            <p:fltVal val="0"/>
                                          </p:val>
                                        </p:tav>
                                        <p:tav tm="100000">
                                          <p:val>
                                            <p:strVal val="#ppt_w"/>
                                          </p:val>
                                        </p:tav>
                                      </p:tavLst>
                                    </p:anim>
                                    <p:anim calcmode="lin" valueType="num">
                                      <p:cBhvr>
                                        <p:cTn id="93" dur="1000" fill="hold"/>
                                        <p:tgtEl>
                                          <p:spTgt spid="4">
                                            <p:txEl>
                                              <p:pRg st="12" end="12"/>
                                            </p:txEl>
                                          </p:spTgt>
                                        </p:tgtEl>
                                        <p:attrNameLst>
                                          <p:attrName>ppt_h</p:attrName>
                                        </p:attrNameLst>
                                      </p:cBhvr>
                                      <p:tavLst>
                                        <p:tav tm="0">
                                          <p:val>
                                            <p:fltVal val="0"/>
                                          </p:val>
                                        </p:tav>
                                        <p:tav tm="100000">
                                          <p:val>
                                            <p:strVal val="#ppt_h"/>
                                          </p:val>
                                        </p:tav>
                                      </p:tavLst>
                                    </p:anim>
                                    <p:anim calcmode="lin" valueType="num">
                                      <p:cBhvr>
                                        <p:cTn id="94" dur="1000" fill="hold"/>
                                        <p:tgtEl>
                                          <p:spTgt spid="4">
                                            <p:txEl>
                                              <p:pRg st="12" end="12"/>
                                            </p:txEl>
                                          </p:spTgt>
                                        </p:tgtEl>
                                        <p:attrNameLst>
                                          <p:attrName>style.rotation</p:attrName>
                                        </p:attrNameLst>
                                      </p:cBhvr>
                                      <p:tavLst>
                                        <p:tav tm="0">
                                          <p:val>
                                            <p:fltVal val="90"/>
                                          </p:val>
                                        </p:tav>
                                        <p:tav tm="100000">
                                          <p:val>
                                            <p:fltVal val="0"/>
                                          </p:val>
                                        </p:tav>
                                      </p:tavLst>
                                    </p:anim>
                                    <p:animEffect transition="in" filter="fade">
                                      <p:cBhvr>
                                        <p:cTn id="95" dur="10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7010400" cy="6740307"/>
          </a:xfrm>
          <a:prstGeom prst="rect">
            <a:avLst/>
          </a:prstGeom>
        </p:spPr>
        <p:txBody>
          <a:bodyPr wrap="square">
            <a:spAutoFit/>
          </a:bodyPr>
          <a:lstStyle/>
          <a:p>
            <a:r>
              <a:rPr lang="el-GR" sz="2400" dirty="0">
                <a:solidFill>
                  <a:srgbClr val="00B050"/>
                </a:solidFill>
              </a:rPr>
              <a:t>δ'(</a:t>
            </a:r>
            <a:r>
              <a:rPr lang="en-IN" sz="2400" dirty="0">
                <a:solidFill>
                  <a:srgbClr val="00B050"/>
                </a:solidFill>
              </a:rPr>
              <a:t>q1, 2) = </a:t>
            </a:r>
            <a:r>
              <a:rPr lang="el-GR" sz="2400" dirty="0">
                <a:solidFill>
                  <a:srgbClr val="00B050"/>
                </a:solidFill>
              </a:rPr>
              <a:t>ε-</a:t>
            </a:r>
            <a:r>
              <a:rPr lang="en-IN" sz="2400" dirty="0">
                <a:solidFill>
                  <a:srgbClr val="00B050"/>
                </a:solidFill>
              </a:rPr>
              <a:t>closure(</a:t>
            </a:r>
            <a:r>
              <a:rPr lang="el-GR" sz="2400" dirty="0" smtClean="0">
                <a:solidFill>
                  <a:srgbClr val="00B050"/>
                </a:solidFill>
              </a:rPr>
              <a:t>δ(</a:t>
            </a:r>
            <a:r>
              <a:rPr lang="el-GR" sz="2400" dirty="0">
                <a:solidFill>
                  <a:srgbClr val="00B050"/>
                </a:solidFill>
              </a:rPr>
              <a:t>ε-</a:t>
            </a:r>
            <a:r>
              <a:rPr lang="en-IN" sz="2400" dirty="0">
                <a:solidFill>
                  <a:srgbClr val="00B050"/>
                </a:solidFill>
              </a:rPr>
              <a:t>closure</a:t>
            </a:r>
            <a:r>
              <a:rPr lang="el-GR" sz="2400" dirty="0" smtClean="0">
                <a:solidFill>
                  <a:srgbClr val="00B050"/>
                </a:solidFill>
              </a:rPr>
              <a:t>(</a:t>
            </a:r>
            <a:r>
              <a:rPr lang="en-IN" sz="2400" dirty="0">
                <a:solidFill>
                  <a:srgbClr val="00B050"/>
                </a:solidFill>
              </a:rPr>
              <a:t>q1, </a:t>
            </a:r>
            <a:r>
              <a:rPr lang="el-GR" sz="2400" dirty="0">
                <a:solidFill>
                  <a:srgbClr val="00B050"/>
                </a:solidFill>
              </a:rPr>
              <a:t>ε),2))</a:t>
            </a:r>
          </a:p>
          <a:p>
            <a:r>
              <a:rPr lang="en-IN" sz="2400" dirty="0" smtClean="0"/>
              <a:t>	  </a:t>
            </a:r>
            <a:r>
              <a:rPr lang="el-GR" sz="2400" dirty="0" smtClean="0"/>
              <a:t>= </a:t>
            </a:r>
            <a:r>
              <a:rPr lang="el-GR" sz="2400" dirty="0"/>
              <a:t>ε-</a:t>
            </a:r>
            <a:r>
              <a:rPr lang="en-IN" sz="2400" dirty="0"/>
              <a:t>closure(</a:t>
            </a:r>
            <a:r>
              <a:rPr lang="el-GR" sz="2400" dirty="0"/>
              <a:t>δ(</a:t>
            </a:r>
            <a:r>
              <a:rPr lang="en-IN" sz="2400" dirty="0"/>
              <a:t>q1,q2), 2))</a:t>
            </a:r>
          </a:p>
          <a:p>
            <a:r>
              <a:rPr lang="en-IN" sz="2400" dirty="0" smtClean="0"/>
              <a:t>	  = </a:t>
            </a:r>
            <a:r>
              <a:rPr lang="el-GR" sz="2400" dirty="0"/>
              <a:t>ε-</a:t>
            </a:r>
            <a:r>
              <a:rPr lang="en-IN" sz="2400" dirty="0"/>
              <a:t>closure(</a:t>
            </a:r>
            <a:r>
              <a:rPr lang="el-GR" sz="2400" dirty="0"/>
              <a:t>δ(</a:t>
            </a:r>
            <a:r>
              <a:rPr lang="en-IN" sz="2400" dirty="0"/>
              <a:t>q1, 2) U </a:t>
            </a:r>
            <a:r>
              <a:rPr lang="el-GR" sz="2400" dirty="0"/>
              <a:t>δ(</a:t>
            </a:r>
            <a:r>
              <a:rPr lang="en-IN" sz="2400" dirty="0"/>
              <a:t>q2, 2) )</a:t>
            </a:r>
          </a:p>
          <a:p>
            <a:r>
              <a:rPr lang="en-IN" sz="2400" dirty="0" smtClean="0"/>
              <a:t>	  = </a:t>
            </a:r>
            <a:r>
              <a:rPr lang="el-GR" sz="2400" dirty="0"/>
              <a:t>ε-</a:t>
            </a:r>
            <a:r>
              <a:rPr lang="en-IN" sz="2400" dirty="0"/>
              <a:t>closure(</a:t>
            </a:r>
            <a:r>
              <a:rPr lang="el-GR" sz="2400" dirty="0"/>
              <a:t>Φ ∪ </a:t>
            </a:r>
            <a:r>
              <a:rPr lang="en-IN" sz="2400" dirty="0"/>
              <a:t>q2)</a:t>
            </a:r>
          </a:p>
          <a:p>
            <a:r>
              <a:rPr lang="en-IN" sz="2400" dirty="0" smtClean="0"/>
              <a:t>	  = </a:t>
            </a:r>
            <a:r>
              <a:rPr lang="el-GR" sz="2400" dirty="0"/>
              <a:t>ε-</a:t>
            </a:r>
            <a:r>
              <a:rPr lang="en-IN" sz="2400" dirty="0"/>
              <a:t>closure(q2)</a:t>
            </a:r>
          </a:p>
          <a:p>
            <a:r>
              <a:rPr lang="en-IN" sz="2400" dirty="0" smtClean="0"/>
              <a:t>	  = </a:t>
            </a:r>
            <a:r>
              <a:rPr lang="en-IN" sz="2400" dirty="0"/>
              <a:t>{q2}</a:t>
            </a:r>
          </a:p>
          <a:p>
            <a:endParaRPr lang="en-IN" sz="2400" dirty="0"/>
          </a:p>
          <a:p>
            <a:r>
              <a:rPr lang="el-GR" sz="2400" dirty="0">
                <a:solidFill>
                  <a:srgbClr val="00B050"/>
                </a:solidFill>
              </a:rPr>
              <a:t>δ'(</a:t>
            </a:r>
            <a:r>
              <a:rPr lang="en-IN" sz="2400" dirty="0">
                <a:solidFill>
                  <a:srgbClr val="00B050"/>
                </a:solidFill>
              </a:rPr>
              <a:t>q2, 0) = </a:t>
            </a:r>
            <a:r>
              <a:rPr lang="el-GR" sz="2400" dirty="0">
                <a:solidFill>
                  <a:srgbClr val="00B050"/>
                </a:solidFill>
              </a:rPr>
              <a:t>ε-</a:t>
            </a:r>
            <a:r>
              <a:rPr lang="en-IN" sz="2400" dirty="0">
                <a:solidFill>
                  <a:srgbClr val="00B050"/>
                </a:solidFill>
              </a:rPr>
              <a:t>closure(</a:t>
            </a:r>
            <a:r>
              <a:rPr lang="el-GR" sz="2400" dirty="0" smtClean="0">
                <a:solidFill>
                  <a:srgbClr val="00B050"/>
                </a:solidFill>
              </a:rPr>
              <a:t>δ(</a:t>
            </a:r>
            <a:r>
              <a:rPr lang="el-GR" sz="2400" dirty="0">
                <a:solidFill>
                  <a:srgbClr val="00B050"/>
                </a:solidFill>
              </a:rPr>
              <a:t>ε-</a:t>
            </a:r>
            <a:r>
              <a:rPr lang="en-IN" sz="2400" dirty="0">
                <a:solidFill>
                  <a:srgbClr val="00B050"/>
                </a:solidFill>
              </a:rPr>
              <a:t>closure</a:t>
            </a:r>
            <a:r>
              <a:rPr lang="el-GR" sz="2400" dirty="0" smtClean="0">
                <a:solidFill>
                  <a:srgbClr val="00B050"/>
                </a:solidFill>
              </a:rPr>
              <a:t>(</a:t>
            </a:r>
            <a:r>
              <a:rPr lang="en-IN" sz="2400" dirty="0">
                <a:solidFill>
                  <a:srgbClr val="00B050"/>
                </a:solidFill>
              </a:rPr>
              <a:t>q2, </a:t>
            </a:r>
            <a:r>
              <a:rPr lang="el-GR" sz="2400" dirty="0">
                <a:solidFill>
                  <a:srgbClr val="00B050"/>
                </a:solidFill>
              </a:rPr>
              <a:t>ε),0))</a:t>
            </a:r>
          </a:p>
          <a:p>
            <a:r>
              <a:rPr lang="en-IN" sz="2400" dirty="0" smtClean="0"/>
              <a:t>	   </a:t>
            </a:r>
            <a:r>
              <a:rPr lang="el-GR" sz="2400" dirty="0" smtClean="0"/>
              <a:t>= </a:t>
            </a:r>
            <a:r>
              <a:rPr lang="el-GR" sz="2400" dirty="0"/>
              <a:t>ε-</a:t>
            </a:r>
            <a:r>
              <a:rPr lang="en-IN" sz="2400" dirty="0"/>
              <a:t>closure(</a:t>
            </a:r>
            <a:r>
              <a:rPr lang="el-GR" sz="2400" dirty="0"/>
              <a:t>δ(</a:t>
            </a:r>
            <a:r>
              <a:rPr lang="en-IN" sz="2400" dirty="0"/>
              <a:t>q2), 0))</a:t>
            </a:r>
          </a:p>
          <a:p>
            <a:r>
              <a:rPr lang="en-IN" sz="2400" dirty="0" smtClean="0"/>
              <a:t>	   = </a:t>
            </a:r>
            <a:r>
              <a:rPr lang="el-GR" sz="2400" dirty="0"/>
              <a:t>ε-</a:t>
            </a:r>
            <a:r>
              <a:rPr lang="en-IN" sz="2400" dirty="0"/>
              <a:t>closure(</a:t>
            </a:r>
            <a:r>
              <a:rPr lang="el-GR" sz="2400" dirty="0"/>
              <a:t>δ(</a:t>
            </a:r>
            <a:r>
              <a:rPr lang="en-IN" sz="2400" dirty="0"/>
              <a:t>q2, 0))</a:t>
            </a:r>
          </a:p>
          <a:p>
            <a:r>
              <a:rPr lang="en-IN" sz="2400" dirty="0" smtClean="0"/>
              <a:t>	   = </a:t>
            </a:r>
            <a:r>
              <a:rPr lang="el-GR" sz="2400" dirty="0"/>
              <a:t>ε-</a:t>
            </a:r>
            <a:r>
              <a:rPr lang="en-IN" sz="2400" dirty="0"/>
              <a:t>closure(</a:t>
            </a:r>
            <a:r>
              <a:rPr lang="el-GR" sz="2400" dirty="0"/>
              <a:t>Φ)</a:t>
            </a:r>
          </a:p>
          <a:p>
            <a:r>
              <a:rPr lang="en-IN" sz="2400" dirty="0" smtClean="0"/>
              <a:t>	   </a:t>
            </a:r>
            <a:r>
              <a:rPr lang="el-GR" sz="2400" dirty="0" smtClean="0"/>
              <a:t>= </a:t>
            </a:r>
            <a:r>
              <a:rPr lang="el-GR" sz="2400" dirty="0"/>
              <a:t>Φ</a:t>
            </a:r>
          </a:p>
          <a:p>
            <a:endParaRPr lang="el-GR" sz="2400" dirty="0"/>
          </a:p>
          <a:p>
            <a:r>
              <a:rPr lang="el-GR" sz="2400" dirty="0">
                <a:solidFill>
                  <a:srgbClr val="00B050"/>
                </a:solidFill>
              </a:rPr>
              <a:t>δ'(</a:t>
            </a:r>
            <a:r>
              <a:rPr lang="en-IN" sz="2400" dirty="0">
                <a:solidFill>
                  <a:srgbClr val="00B050"/>
                </a:solidFill>
              </a:rPr>
              <a:t>q2, 1) = </a:t>
            </a:r>
            <a:r>
              <a:rPr lang="el-GR" sz="2400" dirty="0">
                <a:solidFill>
                  <a:srgbClr val="00B050"/>
                </a:solidFill>
              </a:rPr>
              <a:t>ε-</a:t>
            </a:r>
            <a:r>
              <a:rPr lang="en-IN" sz="2400" dirty="0">
                <a:solidFill>
                  <a:srgbClr val="00B050"/>
                </a:solidFill>
              </a:rPr>
              <a:t>closure(</a:t>
            </a:r>
            <a:r>
              <a:rPr lang="el-GR" sz="2400" dirty="0" smtClean="0">
                <a:solidFill>
                  <a:srgbClr val="00B050"/>
                </a:solidFill>
              </a:rPr>
              <a:t>δ(</a:t>
            </a:r>
            <a:r>
              <a:rPr lang="el-GR" sz="2400" dirty="0">
                <a:solidFill>
                  <a:srgbClr val="00B050"/>
                </a:solidFill>
              </a:rPr>
              <a:t>ε-</a:t>
            </a:r>
            <a:r>
              <a:rPr lang="en-IN" sz="2400" dirty="0">
                <a:solidFill>
                  <a:srgbClr val="00B050"/>
                </a:solidFill>
              </a:rPr>
              <a:t>closure</a:t>
            </a:r>
            <a:r>
              <a:rPr lang="el-GR" sz="2400" dirty="0" smtClean="0">
                <a:solidFill>
                  <a:srgbClr val="00B050"/>
                </a:solidFill>
              </a:rPr>
              <a:t>(</a:t>
            </a:r>
            <a:r>
              <a:rPr lang="en-IN" sz="2400" dirty="0">
                <a:solidFill>
                  <a:srgbClr val="00B050"/>
                </a:solidFill>
              </a:rPr>
              <a:t>q2, </a:t>
            </a:r>
            <a:r>
              <a:rPr lang="el-GR" sz="2400" dirty="0">
                <a:solidFill>
                  <a:srgbClr val="00B050"/>
                </a:solidFill>
              </a:rPr>
              <a:t>ε),1))</a:t>
            </a:r>
          </a:p>
          <a:p>
            <a:r>
              <a:rPr lang="en-IN" sz="2400" dirty="0" smtClean="0"/>
              <a:t>	   </a:t>
            </a:r>
            <a:r>
              <a:rPr lang="el-GR" sz="2400" dirty="0" smtClean="0"/>
              <a:t>= </a:t>
            </a:r>
            <a:r>
              <a:rPr lang="el-GR" sz="2400" dirty="0"/>
              <a:t>ε-</a:t>
            </a:r>
            <a:r>
              <a:rPr lang="en-IN" sz="2400" dirty="0"/>
              <a:t>closure(</a:t>
            </a:r>
            <a:r>
              <a:rPr lang="el-GR" sz="2400" dirty="0"/>
              <a:t>δ(</a:t>
            </a:r>
            <a:r>
              <a:rPr lang="en-IN" sz="2400" dirty="0"/>
              <a:t>q2), 1)</a:t>
            </a:r>
          </a:p>
          <a:p>
            <a:r>
              <a:rPr lang="en-IN" sz="2400" dirty="0" smtClean="0"/>
              <a:t>	   = </a:t>
            </a:r>
            <a:r>
              <a:rPr lang="el-GR" sz="2400" dirty="0"/>
              <a:t>ε-</a:t>
            </a:r>
            <a:r>
              <a:rPr lang="en-IN" sz="2400" dirty="0"/>
              <a:t>closure(</a:t>
            </a:r>
            <a:r>
              <a:rPr lang="el-GR" sz="2400" dirty="0"/>
              <a:t>δ(</a:t>
            </a:r>
            <a:r>
              <a:rPr lang="en-IN" sz="2400" dirty="0"/>
              <a:t>q2, 1))</a:t>
            </a:r>
          </a:p>
          <a:p>
            <a:r>
              <a:rPr lang="en-IN" sz="2400" dirty="0" smtClean="0"/>
              <a:t>	   = </a:t>
            </a:r>
            <a:r>
              <a:rPr lang="el-GR" sz="2400" dirty="0"/>
              <a:t>ε-</a:t>
            </a:r>
            <a:r>
              <a:rPr lang="en-IN" sz="2400" dirty="0"/>
              <a:t>closure(</a:t>
            </a:r>
            <a:r>
              <a:rPr lang="el-GR" sz="2400" dirty="0"/>
              <a:t>Φ)</a:t>
            </a:r>
          </a:p>
          <a:p>
            <a:r>
              <a:rPr lang="en-IN" sz="2400" dirty="0" smtClean="0"/>
              <a:t>	   </a:t>
            </a:r>
            <a:r>
              <a:rPr lang="el-GR" sz="2400" dirty="0" smtClean="0"/>
              <a:t>= </a:t>
            </a:r>
            <a:r>
              <a:rPr lang="el-GR" sz="2400" dirty="0"/>
              <a:t>Φ</a:t>
            </a:r>
          </a:p>
        </p:txBody>
      </p:sp>
    </p:spTree>
    <p:extLst>
      <p:ext uri="{BB962C8B-B14F-4D97-AF65-F5344CB8AC3E}">
        <p14:creationId xmlns:p14="http://schemas.microsoft.com/office/powerpoint/2010/main" val="2328477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circle(in)">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heel(1)">
                                      <p:cBhvr>
                                        <p:cTn id="17" dur="2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circle(in)">
                                      <p:cBhvr>
                                        <p:cTn id="22" dur="20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 calcmode="lin" valueType="num">
                                      <p:cBhvr additive="base">
                                        <p:cTn id="3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anim calcmode="lin" valueType="num">
                                      <p:cBhvr additive="base">
                                        <p:cTn id="43"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
                                            <p:txEl>
                                              <p:pRg st="9" end="9"/>
                                            </p:txEl>
                                          </p:spTgt>
                                        </p:tgtEl>
                                        <p:attrNameLst>
                                          <p:attrName>style.visibility</p:attrName>
                                        </p:attrNameLst>
                                      </p:cBhvr>
                                      <p:to>
                                        <p:strVal val="visible"/>
                                      </p:to>
                                    </p:set>
                                    <p:anim calcmode="lin" valueType="num">
                                      <p:cBhvr additive="base">
                                        <p:cTn id="49"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2">
                                            <p:txEl>
                                              <p:pRg st="11" end="11"/>
                                            </p:txEl>
                                          </p:spTgt>
                                        </p:tgtEl>
                                        <p:attrNameLst>
                                          <p:attrName>style.visibility</p:attrName>
                                        </p:attrNameLst>
                                      </p:cBhvr>
                                      <p:to>
                                        <p:strVal val="visible"/>
                                      </p:to>
                                    </p:set>
                                    <p:animEffect transition="in" filter="wipe(down)">
                                      <p:cBhvr>
                                        <p:cTn id="59" dur="500"/>
                                        <p:tgtEl>
                                          <p:spTgt spid="2">
                                            <p:txEl>
                                              <p:pRg st="11" end="11"/>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nodeType="clickEffect">
                                  <p:stCondLst>
                                    <p:cond delay="0"/>
                                  </p:stCondLst>
                                  <p:childTnLst>
                                    <p:set>
                                      <p:cBhvr>
                                        <p:cTn id="63" dur="1" fill="hold">
                                          <p:stCondLst>
                                            <p:cond delay="0"/>
                                          </p:stCondLst>
                                        </p:cTn>
                                        <p:tgtEl>
                                          <p:spTgt spid="2">
                                            <p:txEl>
                                              <p:pRg st="13" end="13"/>
                                            </p:txEl>
                                          </p:spTgt>
                                        </p:tgtEl>
                                        <p:attrNameLst>
                                          <p:attrName>style.visibility</p:attrName>
                                        </p:attrNameLst>
                                      </p:cBhvr>
                                      <p:to>
                                        <p:strVal val="visible"/>
                                      </p:to>
                                    </p:set>
                                    <p:animEffect transition="in" filter="barn(inVertical)">
                                      <p:cBhvr>
                                        <p:cTn id="64" dur="500"/>
                                        <p:tgtEl>
                                          <p:spTgt spid="2">
                                            <p:txEl>
                                              <p:pRg st="13" end="13"/>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6" presetClass="entr" presetSubtype="16" fill="hold" nodeType="clickEffect">
                                  <p:stCondLst>
                                    <p:cond delay="0"/>
                                  </p:stCondLst>
                                  <p:childTnLst>
                                    <p:set>
                                      <p:cBhvr>
                                        <p:cTn id="68" dur="1" fill="hold">
                                          <p:stCondLst>
                                            <p:cond delay="0"/>
                                          </p:stCondLst>
                                        </p:cTn>
                                        <p:tgtEl>
                                          <p:spTgt spid="2">
                                            <p:txEl>
                                              <p:pRg st="14" end="14"/>
                                            </p:txEl>
                                          </p:spTgt>
                                        </p:tgtEl>
                                        <p:attrNameLst>
                                          <p:attrName>style.visibility</p:attrName>
                                        </p:attrNameLst>
                                      </p:cBhvr>
                                      <p:to>
                                        <p:strVal val="visible"/>
                                      </p:to>
                                    </p:set>
                                    <p:animEffect transition="in" filter="circle(in)">
                                      <p:cBhvr>
                                        <p:cTn id="69" dur="2000"/>
                                        <p:tgtEl>
                                          <p:spTgt spid="2">
                                            <p:txEl>
                                              <p:pRg st="14" end="14"/>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2">
                                            <p:txEl>
                                              <p:pRg st="15" end="15"/>
                                            </p:txEl>
                                          </p:spTgt>
                                        </p:tgtEl>
                                        <p:attrNameLst>
                                          <p:attrName>style.visibility</p:attrName>
                                        </p:attrNameLst>
                                      </p:cBhvr>
                                      <p:to>
                                        <p:strVal val="visible"/>
                                      </p:to>
                                    </p:set>
                                    <p:animEffect transition="in" filter="wipe(down)">
                                      <p:cBhvr>
                                        <p:cTn id="74" dur="500"/>
                                        <p:tgtEl>
                                          <p:spTgt spid="2">
                                            <p:txEl>
                                              <p:pRg st="15" end="1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1" presetClass="entr" presetSubtype="1" fill="hold" nodeType="clickEffect">
                                  <p:stCondLst>
                                    <p:cond delay="0"/>
                                  </p:stCondLst>
                                  <p:childTnLst>
                                    <p:set>
                                      <p:cBhvr>
                                        <p:cTn id="78" dur="1" fill="hold">
                                          <p:stCondLst>
                                            <p:cond delay="0"/>
                                          </p:stCondLst>
                                        </p:cTn>
                                        <p:tgtEl>
                                          <p:spTgt spid="2">
                                            <p:txEl>
                                              <p:pRg st="16" end="16"/>
                                            </p:txEl>
                                          </p:spTgt>
                                        </p:tgtEl>
                                        <p:attrNameLst>
                                          <p:attrName>style.visibility</p:attrName>
                                        </p:attrNameLst>
                                      </p:cBhvr>
                                      <p:to>
                                        <p:strVal val="visible"/>
                                      </p:to>
                                    </p:set>
                                    <p:animEffect transition="in" filter="wheel(1)">
                                      <p:cBhvr>
                                        <p:cTn id="79" dur="2000"/>
                                        <p:tgtEl>
                                          <p:spTgt spid="2">
                                            <p:txEl>
                                              <p:pRg st="16" end="16"/>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nodeType="clickEffect">
                                  <p:stCondLst>
                                    <p:cond delay="0"/>
                                  </p:stCondLst>
                                  <p:childTnLst>
                                    <p:set>
                                      <p:cBhvr>
                                        <p:cTn id="83" dur="1" fill="hold">
                                          <p:stCondLst>
                                            <p:cond delay="0"/>
                                          </p:stCondLst>
                                        </p:cTn>
                                        <p:tgtEl>
                                          <p:spTgt spid="2">
                                            <p:txEl>
                                              <p:pRg st="17" end="17"/>
                                            </p:txEl>
                                          </p:spTgt>
                                        </p:tgtEl>
                                        <p:attrNameLst>
                                          <p:attrName>style.visibility</p:attrName>
                                        </p:attrNameLst>
                                      </p:cBhvr>
                                      <p:to>
                                        <p:strVal val="visible"/>
                                      </p:to>
                                    </p:set>
                                    <p:anim calcmode="lin" valueType="num">
                                      <p:cBhvr additive="base">
                                        <p:cTn id="84" dur="500" fill="hold"/>
                                        <p:tgtEl>
                                          <p:spTgt spid="2">
                                            <p:txEl>
                                              <p:pRg st="17" end="17"/>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2">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6629400" cy="1938992"/>
          </a:xfrm>
          <a:prstGeom prst="rect">
            <a:avLst/>
          </a:prstGeom>
        </p:spPr>
        <p:txBody>
          <a:bodyPr wrap="square">
            <a:spAutoFit/>
          </a:bodyPr>
          <a:lstStyle/>
          <a:p>
            <a:r>
              <a:rPr lang="el-GR" sz="2400" dirty="0">
                <a:solidFill>
                  <a:srgbClr val="00B050"/>
                </a:solidFill>
              </a:rPr>
              <a:t>δ'(</a:t>
            </a:r>
            <a:r>
              <a:rPr lang="en-IN" sz="2400" dirty="0">
                <a:solidFill>
                  <a:srgbClr val="00B050"/>
                </a:solidFill>
              </a:rPr>
              <a:t>q2, 2) = </a:t>
            </a:r>
            <a:r>
              <a:rPr lang="el-GR" sz="2400" dirty="0">
                <a:solidFill>
                  <a:srgbClr val="00B050"/>
                </a:solidFill>
              </a:rPr>
              <a:t>ε-</a:t>
            </a:r>
            <a:r>
              <a:rPr lang="en-IN" sz="2400" dirty="0">
                <a:solidFill>
                  <a:srgbClr val="00B050"/>
                </a:solidFill>
              </a:rPr>
              <a:t>closure(</a:t>
            </a:r>
            <a:r>
              <a:rPr lang="el-GR" sz="2400" dirty="0" smtClean="0">
                <a:solidFill>
                  <a:srgbClr val="00B050"/>
                </a:solidFill>
              </a:rPr>
              <a:t>δ(</a:t>
            </a:r>
            <a:r>
              <a:rPr lang="el-GR" sz="2400" dirty="0">
                <a:solidFill>
                  <a:srgbClr val="00B050"/>
                </a:solidFill>
              </a:rPr>
              <a:t>ε-</a:t>
            </a:r>
            <a:r>
              <a:rPr lang="en-IN" sz="2400" dirty="0">
                <a:solidFill>
                  <a:srgbClr val="00B050"/>
                </a:solidFill>
              </a:rPr>
              <a:t>closure</a:t>
            </a:r>
            <a:r>
              <a:rPr lang="el-GR" sz="2400" dirty="0" smtClean="0">
                <a:solidFill>
                  <a:srgbClr val="00B050"/>
                </a:solidFill>
              </a:rPr>
              <a:t>(</a:t>
            </a:r>
            <a:r>
              <a:rPr lang="en-IN" sz="2400" dirty="0">
                <a:solidFill>
                  <a:srgbClr val="00B050"/>
                </a:solidFill>
              </a:rPr>
              <a:t>q2, </a:t>
            </a:r>
            <a:r>
              <a:rPr lang="el-GR" sz="2400" dirty="0">
                <a:solidFill>
                  <a:srgbClr val="00B050"/>
                </a:solidFill>
              </a:rPr>
              <a:t>ε</a:t>
            </a:r>
            <a:r>
              <a:rPr lang="el-GR" sz="2400" dirty="0" smtClean="0">
                <a:solidFill>
                  <a:srgbClr val="00B050"/>
                </a:solidFill>
              </a:rPr>
              <a:t>),</a:t>
            </a:r>
            <a:r>
              <a:rPr lang="en-US" sz="2400" dirty="0" smtClean="0">
                <a:solidFill>
                  <a:srgbClr val="00B050"/>
                </a:solidFill>
              </a:rPr>
              <a:t>2</a:t>
            </a:r>
            <a:r>
              <a:rPr lang="el-GR" sz="2400" dirty="0" smtClean="0">
                <a:solidFill>
                  <a:srgbClr val="00B050"/>
                </a:solidFill>
              </a:rPr>
              <a:t>))</a:t>
            </a:r>
            <a:endParaRPr lang="el-GR" sz="2400" dirty="0">
              <a:solidFill>
                <a:srgbClr val="00B050"/>
              </a:solidFill>
            </a:endParaRPr>
          </a:p>
          <a:p>
            <a:r>
              <a:rPr lang="el-GR" sz="2400" dirty="0"/>
              <a:t>= ε-</a:t>
            </a:r>
            <a:r>
              <a:rPr lang="en-IN" sz="2400" dirty="0"/>
              <a:t>closure(</a:t>
            </a:r>
            <a:r>
              <a:rPr lang="el-GR" sz="2400" dirty="0"/>
              <a:t>δ(</a:t>
            </a:r>
            <a:r>
              <a:rPr lang="en-IN" sz="2400" dirty="0"/>
              <a:t>q2), 2))</a:t>
            </a:r>
          </a:p>
          <a:p>
            <a:r>
              <a:rPr lang="en-IN" sz="2400" dirty="0"/>
              <a:t>= </a:t>
            </a:r>
            <a:r>
              <a:rPr lang="el-GR" sz="2400" dirty="0"/>
              <a:t>ε-</a:t>
            </a:r>
            <a:r>
              <a:rPr lang="en-IN" sz="2400" dirty="0"/>
              <a:t>closure(</a:t>
            </a:r>
            <a:r>
              <a:rPr lang="el-GR" sz="2400" dirty="0"/>
              <a:t>δ(</a:t>
            </a:r>
            <a:r>
              <a:rPr lang="en-IN" sz="2400" dirty="0"/>
              <a:t>q2, 2))</a:t>
            </a:r>
          </a:p>
          <a:p>
            <a:r>
              <a:rPr lang="en-IN" sz="2400" dirty="0"/>
              <a:t>= </a:t>
            </a:r>
            <a:r>
              <a:rPr lang="el-GR" sz="2400" dirty="0"/>
              <a:t>ε-</a:t>
            </a:r>
            <a:r>
              <a:rPr lang="en-IN" sz="2400" dirty="0"/>
              <a:t>closure(q2)</a:t>
            </a:r>
          </a:p>
          <a:p>
            <a:r>
              <a:rPr lang="en-IN" sz="2400" dirty="0"/>
              <a:t>= {q2}</a:t>
            </a:r>
          </a:p>
        </p:txBody>
      </p:sp>
      <p:sp>
        <p:nvSpPr>
          <p:cNvPr id="3" name="Rectangle 2"/>
          <p:cNvSpPr/>
          <p:nvPr/>
        </p:nvSpPr>
        <p:spPr>
          <a:xfrm>
            <a:off x="152400" y="2362200"/>
            <a:ext cx="8686800" cy="369332"/>
          </a:xfrm>
          <a:prstGeom prst="rect">
            <a:avLst/>
          </a:prstGeom>
        </p:spPr>
        <p:txBody>
          <a:bodyPr wrap="square">
            <a:spAutoFit/>
          </a:bodyPr>
          <a:lstStyle/>
          <a:p>
            <a:r>
              <a:rPr lang="en-US" dirty="0">
                <a:solidFill>
                  <a:srgbClr val="C00000"/>
                </a:solidFill>
                <a:latin typeface="Verdana" panose="020B0604030504040204" pitchFamily="34" charset="0"/>
              </a:rPr>
              <a:t>Now, we will summarize all the computed δ' transitions as given below −</a:t>
            </a:r>
            <a:endParaRPr lang="en-IN" dirty="0">
              <a:solidFill>
                <a:srgbClr val="C00000"/>
              </a:solidFill>
            </a:endParaRPr>
          </a:p>
        </p:txBody>
      </p:sp>
      <p:sp>
        <p:nvSpPr>
          <p:cNvPr id="4" name="Rectangle 3"/>
          <p:cNvSpPr/>
          <p:nvPr/>
        </p:nvSpPr>
        <p:spPr>
          <a:xfrm>
            <a:off x="228600" y="2849940"/>
            <a:ext cx="4572000" cy="3477875"/>
          </a:xfrm>
          <a:prstGeom prst="rect">
            <a:avLst/>
          </a:prstGeom>
        </p:spPr>
        <p:txBody>
          <a:bodyPr>
            <a:spAutoFit/>
          </a:bodyPr>
          <a:lstStyle/>
          <a:p>
            <a:r>
              <a:rPr lang="el-GR" sz="2000" dirty="0"/>
              <a:t>δ'(</a:t>
            </a:r>
            <a:r>
              <a:rPr lang="en-IN" sz="2000" dirty="0"/>
              <a:t>q0,0)={q0,q1,q2}</a:t>
            </a:r>
          </a:p>
          <a:p>
            <a:r>
              <a:rPr lang="el-GR" sz="2000" dirty="0"/>
              <a:t>δ'(</a:t>
            </a:r>
            <a:r>
              <a:rPr lang="en-IN" sz="2000" dirty="0"/>
              <a:t>q0,1)={q1,q2}</a:t>
            </a:r>
          </a:p>
          <a:p>
            <a:r>
              <a:rPr lang="el-GR" sz="2000" dirty="0"/>
              <a:t>δ'(</a:t>
            </a:r>
            <a:r>
              <a:rPr lang="en-IN" sz="2000" dirty="0"/>
              <a:t>q0,2)={q2}</a:t>
            </a:r>
          </a:p>
          <a:p>
            <a:endParaRPr lang="en-IN" sz="2000" dirty="0"/>
          </a:p>
          <a:p>
            <a:r>
              <a:rPr lang="el-GR" sz="2000" dirty="0"/>
              <a:t>δ'(</a:t>
            </a:r>
            <a:r>
              <a:rPr lang="en-IN" sz="2000" dirty="0"/>
              <a:t>q1,0)= { </a:t>
            </a:r>
            <a:r>
              <a:rPr lang="el-GR" sz="2000" dirty="0"/>
              <a:t>Φ }</a:t>
            </a:r>
          </a:p>
          <a:p>
            <a:r>
              <a:rPr lang="el-GR" sz="2000" dirty="0"/>
              <a:t>δ'(</a:t>
            </a:r>
            <a:r>
              <a:rPr lang="en-IN" sz="2000" dirty="0"/>
              <a:t>q1,1)={q1,q2}</a:t>
            </a:r>
          </a:p>
          <a:p>
            <a:r>
              <a:rPr lang="el-GR" sz="2000" dirty="0"/>
              <a:t>δ'(</a:t>
            </a:r>
            <a:r>
              <a:rPr lang="en-IN" sz="2000" dirty="0"/>
              <a:t>q1,2)={q2}</a:t>
            </a:r>
          </a:p>
          <a:p>
            <a:endParaRPr lang="en-IN" sz="2000" dirty="0"/>
          </a:p>
          <a:p>
            <a:r>
              <a:rPr lang="el-GR" sz="2000" dirty="0"/>
              <a:t>δ'(</a:t>
            </a:r>
            <a:r>
              <a:rPr lang="en-IN" sz="2000" dirty="0"/>
              <a:t>q2,0)={ </a:t>
            </a:r>
            <a:r>
              <a:rPr lang="el-GR" sz="2000" dirty="0"/>
              <a:t>Φ }</a:t>
            </a:r>
          </a:p>
          <a:p>
            <a:r>
              <a:rPr lang="el-GR" sz="2000" dirty="0"/>
              <a:t>δ'(</a:t>
            </a:r>
            <a:r>
              <a:rPr lang="en-IN" sz="2000" dirty="0"/>
              <a:t>q2,1)={ </a:t>
            </a:r>
            <a:r>
              <a:rPr lang="el-GR" sz="2000" dirty="0"/>
              <a:t>Φ }</a:t>
            </a:r>
          </a:p>
          <a:p>
            <a:r>
              <a:rPr lang="el-GR" sz="2000" dirty="0"/>
              <a:t>δ'(</a:t>
            </a:r>
            <a:r>
              <a:rPr lang="en-IN" sz="2000" dirty="0"/>
              <a:t>q2,2)={q2}</a:t>
            </a:r>
          </a:p>
        </p:txBody>
      </p:sp>
    </p:spTree>
    <p:extLst>
      <p:ext uri="{BB962C8B-B14F-4D97-AF65-F5344CB8AC3E}">
        <p14:creationId xmlns:p14="http://schemas.microsoft.com/office/powerpoint/2010/main" val="1598647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circle(in)">
                                      <p:cBhvr>
                                        <p:cTn id="17" dur="2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circle(in)">
                                      <p:cBhvr>
                                        <p:cTn id="22" dur="20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circle(in)">
                                      <p:cBhvr>
                                        <p:cTn id="27" dur="20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down)">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wipe(down)">
                                      <p:cBhvr>
                                        <p:cTn id="37" dur="500"/>
                                        <p:tgtEl>
                                          <p:spTgt spid="4">
                                            <p:txEl>
                                              <p:pRg st="0" end="0"/>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4">
                                            <p:txEl>
                                              <p:pRg st="1" end="1"/>
                                            </p:txEl>
                                          </p:spTgt>
                                        </p:tgtEl>
                                        <p:attrNameLst>
                                          <p:attrName>style.visibility</p:attrName>
                                        </p:attrNameLst>
                                      </p:cBhvr>
                                      <p:to>
                                        <p:strVal val="visible"/>
                                      </p:to>
                                    </p:set>
                                    <p:animEffect transition="in" filter="wipe(down)">
                                      <p:cBhvr>
                                        <p:cTn id="40" dur="500"/>
                                        <p:tgtEl>
                                          <p:spTgt spid="4">
                                            <p:txEl>
                                              <p:pRg st="1" end="1"/>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4">
                                            <p:txEl>
                                              <p:pRg st="2" end="2"/>
                                            </p:txEl>
                                          </p:spTgt>
                                        </p:tgtEl>
                                        <p:attrNameLst>
                                          <p:attrName>style.visibility</p:attrName>
                                        </p:attrNameLst>
                                      </p:cBhvr>
                                      <p:to>
                                        <p:strVal val="visible"/>
                                      </p:to>
                                    </p:set>
                                    <p:animEffect transition="in" filter="wipe(down)">
                                      <p:cBhvr>
                                        <p:cTn id="43" dur="500"/>
                                        <p:tgtEl>
                                          <p:spTgt spid="4">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nodeType="clickEffect">
                                  <p:stCondLst>
                                    <p:cond delay="0"/>
                                  </p:stCondLst>
                                  <p:childTnLst>
                                    <p:set>
                                      <p:cBhvr>
                                        <p:cTn id="47" dur="1" fill="hold">
                                          <p:stCondLst>
                                            <p:cond delay="0"/>
                                          </p:stCondLst>
                                        </p:cTn>
                                        <p:tgtEl>
                                          <p:spTgt spid="4">
                                            <p:txEl>
                                              <p:pRg st="4" end="4"/>
                                            </p:txEl>
                                          </p:spTgt>
                                        </p:tgtEl>
                                        <p:attrNameLst>
                                          <p:attrName>style.visibility</p:attrName>
                                        </p:attrNameLst>
                                      </p:cBhvr>
                                      <p:to>
                                        <p:strVal val="visible"/>
                                      </p:to>
                                    </p:set>
                                    <p:animEffect transition="in" filter="circle(in)">
                                      <p:cBhvr>
                                        <p:cTn id="48" dur="2000"/>
                                        <p:tgtEl>
                                          <p:spTgt spid="4">
                                            <p:txEl>
                                              <p:pRg st="4" end="4"/>
                                            </p:txEl>
                                          </p:spTgt>
                                        </p:tgtEl>
                                      </p:cBhvr>
                                    </p:animEffect>
                                  </p:childTnLst>
                                </p:cTn>
                              </p:par>
                              <p:par>
                                <p:cTn id="49" presetID="6" presetClass="entr" presetSubtype="16" fill="hold" nodeType="withEffect">
                                  <p:stCondLst>
                                    <p:cond delay="0"/>
                                  </p:stCondLst>
                                  <p:childTnLst>
                                    <p:set>
                                      <p:cBhvr>
                                        <p:cTn id="50" dur="1" fill="hold">
                                          <p:stCondLst>
                                            <p:cond delay="0"/>
                                          </p:stCondLst>
                                        </p:cTn>
                                        <p:tgtEl>
                                          <p:spTgt spid="4">
                                            <p:txEl>
                                              <p:pRg st="5" end="5"/>
                                            </p:txEl>
                                          </p:spTgt>
                                        </p:tgtEl>
                                        <p:attrNameLst>
                                          <p:attrName>style.visibility</p:attrName>
                                        </p:attrNameLst>
                                      </p:cBhvr>
                                      <p:to>
                                        <p:strVal val="visible"/>
                                      </p:to>
                                    </p:set>
                                    <p:animEffect transition="in" filter="circle(in)">
                                      <p:cBhvr>
                                        <p:cTn id="51" dur="2000"/>
                                        <p:tgtEl>
                                          <p:spTgt spid="4">
                                            <p:txEl>
                                              <p:pRg st="5" end="5"/>
                                            </p:txEl>
                                          </p:spTgt>
                                        </p:tgtEl>
                                      </p:cBhvr>
                                    </p:animEffect>
                                  </p:childTnLst>
                                </p:cTn>
                              </p:par>
                              <p:par>
                                <p:cTn id="52" presetID="6" presetClass="entr" presetSubtype="16" fill="hold" nodeType="withEffect">
                                  <p:stCondLst>
                                    <p:cond delay="0"/>
                                  </p:stCondLst>
                                  <p:childTnLst>
                                    <p:set>
                                      <p:cBhvr>
                                        <p:cTn id="53" dur="1" fill="hold">
                                          <p:stCondLst>
                                            <p:cond delay="0"/>
                                          </p:stCondLst>
                                        </p:cTn>
                                        <p:tgtEl>
                                          <p:spTgt spid="4">
                                            <p:txEl>
                                              <p:pRg st="6" end="6"/>
                                            </p:txEl>
                                          </p:spTgt>
                                        </p:tgtEl>
                                        <p:attrNameLst>
                                          <p:attrName>style.visibility</p:attrName>
                                        </p:attrNameLst>
                                      </p:cBhvr>
                                      <p:to>
                                        <p:strVal val="visible"/>
                                      </p:to>
                                    </p:set>
                                    <p:animEffect transition="in" filter="circle(in)">
                                      <p:cBhvr>
                                        <p:cTn id="54" dur="2000"/>
                                        <p:tgtEl>
                                          <p:spTgt spid="4">
                                            <p:txEl>
                                              <p:pRg st="6" end="6"/>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1" presetClass="entr" presetSubtype="1" fill="hold" nodeType="clickEffect">
                                  <p:stCondLst>
                                    <p:cond delay="0"/>
                                  </p:stCondLst>
                                  <p:childTnLst>
                                    <p:set>
                                      <p:cBhvr>
                                        <p:cTn id="58" dur="1" fill="hold">
                                          <p:stCondLst>
                                            <p:cond delay="0"/>
                                          </p:stCondLst>
                                        </p:cTn>
                                        <p:tgtEl>
                                          <p:spTgt spid="4">
                                            <p:txEl>
                                              <p:pRg st="8" end="8"/>
                                            </p:txEl>
                                          </p:spTgt>
                                        </p:tgtEl>
                                        <p:attrNameLst>
                                          <p:attrName>style.visibility</p:attrName>
                                        </p:attrNameLst>
                                      </p:cBhvr>
                                      <p:to>
                                        <p:strVal val="visible"/>
                                      </p:to>
                                    </p:set>
                                    <p:animEffect transition="in" filter="wheel(1)">
                                      <p:cBhvr>
                                        <p:cTn id="59" dur="2000"/>
                                        <p:tgtEl>
                                          <p:spTgt spid="4">
                                            <p:txEl>
                                              <p:pRg st="8" end="8"/>
                                            </p:txEl>
                                          </p:spTgt>
                                        </p:tgtEl>
                                      </p:cBhvr>
                                    </p:animEffect>
                                  </p:childTnLst>
                                </p:cTn>
                              </p:par>
                              <p:par>
                                <p:cTn id="60" presetID="21" presetClass="entr" presetSubtype="1" fill="hold" nodeType="withEffect">
                                  <p:stCondLst>
                                    <p:cond delay="0"/>
                                  </p:stCondLst>
                                  <p:childTnLst>
                                    <p:set>
                                      <p:cBhvr>
                                        <p:cTn id="61" dur="1" fill="hold">
                                          <p:stCondLst>
                                            <p:cond delay="0"/>
                                          </p:stCondLst>
                                        </p:cTn>
                                        <p:tgtEl>
                                          <p:spTgt spid="4">
                                            <p:txEl>
                                              <p:pRg st="9" end="9"/>
                                            </p:txEl>
                                          </p:spTgt>
                                        </p:tgtEl>
                                        <p:attrNameLst>
                                          <p:attrName>style.visibility</p:attrName>
                                        </p:attrNameLst>
                                      </p:cBhvr>
                                      <p:to>
                                        <p:strVal val="visible"/>
                                      </p:to>
                                    </p:set>
                                    <p:animEffect transition="in" filter="wheel(1)">
                                      <p:cBhvr>
                                        <p:cTn id="62" dur="2000"/>
                                        <p:tgtEl>
                                          <p:spTgt spid="4">
                                            <p:txEl>
                                              <p:pRg st="9" end="9"/>
                                            </p:txEl>
                                          </p:spTgt>
                                        </p:tgtEl>
                                      </p:cBhvr>
                                    </p:animEffect>
                                  </p:childTnLst>
                                </p:cTn>
                              </p:par>
                              <p:par>
                                <p:cTn id="63" presetID="21" presetClass="entr" presetSubtype="1" fill="hold" nodeType="withEffect">
                                  <p:stCondLst>
                                    <p:cond delay="0"/>
                                  </p:stCondLst>
                                  <p:childTnLst>
                                    <p:set>
                                      <p:cBhvr>
                                        <p:cTn id="64" dur="1" fill="hold">
                                          <p:stCondLst>
                                            <p:cond delay="0"/>
                                          </p:stCondLst>
                                        </p:cTn>
                                        <p:tgtEl>
                                          <p:spTgt spid="4">
                                            <p:txEl>
                                              <p:pRg st="10" end="10"/>
                                            </p:txEl>
                                          </p:spTgt>
                                        </p:tgtEl>
                                        <p:attrNameLst>
                                          <p:attrName>style.visibility</p:attrName>
                                        </p:attrNameLst>
                                      </p:cBhvr>
                                      <p:to>
                                        <p:strVal val="visible"/>
                                      </p:to>
                                    </p:set>
                                    <p:animEffect transition="in" filter="wheel(1)">
                                      <p:cBhvr>
                                        <p:cTn id="65" dur="20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228600"/>
            <a:ext cx="8382000" cy="369332"/>
          </a:xfrm>
          <a:prstGeom prst="rect">
            <a:avLst/>
          </a:prstGeom>
        </p:spPr>
        <p:txBody>
          <a:bodyPr wrap="square">
            <a:spAutoFit/>
          </a:bodyPr>
          <a:lstStyle/>
          <a:p>
            <a:pPr algn="just"/>
            <a:r>
              <a:rPr lang="en-US" b="1" dirty="0">
                <a:solidFill>
                  <a:srgbClr val="000000"/>
                </a:solidFill>
                <a:latin typeface="Verdana" panose="020B0604030504040204" pitchFamily="34" charset="0"/>
              </a:rPr>
              <a:t>Step 4</a:t>
            </a:r>
            <a:r>
              <a:rPr lang="en-US" dirty="0">
                <a:solidFill>
                  <a:srgbClr val="000000"/>
                </a:solidFill>
                <a:latin typeface="Verdana" panose="020B0604030504040204" pitchFamily="34" charset="0"/>
              </a:rPr>
              <a:t> − </a:t>
            </a:r>
            <a:r>
              <a:rPr lang="en-US" dirty="0" smtClean="0">
                <a:solidFill>
                  <a:srgbClr val="000000"/>
                </a:solidFill>
                <a:latin typeface="Verdana" panose="020B0604030504040204" pitchFamily="34" charset="0"/>
              </a:rPr>
              <a:t>Construct NFA without epsilon</a:t>
            </a:r>
            <a:endParaRPr lang="en-IN" dirty="0"/>
          </a:p>
        </p:txBody>
      </p:sp>
      <p:pic>
        <p:nvPicPr>
          <p:cNvPr id="4" name="Picture 3"/>
          <p:cNvPicPr>
            <a:picLocks noChangeAspect="1"/>
          </p:cNvPicPr>
          <p:nvPr/>
        </p:nvPicPr>
        <p:blipFill>
          <a:blip r:embed="rId2"/>
          <a:stretch>
            <a:fillRect/>
          </a:stretch>
        </p:blipFill>
        <p:spPr>
          <a:xfrm>
            <a:off x="381000" y="762000"/>
            <a:ext cx="8697539" cy="1381318"/>
          </a:xfrm>
          <a:prstGeom prst="rect">
            <a:avLst/>
          </a:prstGeom>
        </p:spPr>
      </p:pic>
    </p:spTree>
    <p:extLst>
      <p:ext uri="{BB962C8B-B14F-4D97-AF65-F5344CB8AC3E}">
        <p14:creationId xmlns:p14="http://schemas.microsoft.com/office/powerpoint/2010/main" val="3202429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7704" y="404664"/>
            <a:ext cx="7128792" cy="707886"/>
          </a:xfrm>
          <a:prstGeom prst="rect">
            <a:avLst/>
          </a:prstGeom>
        </p:spPr>
        <p:txBody>
          <a:bodyPr wrap="square">
            <a:spAutoFit/>
          </a:bodyPr>
          <a:lstStyle/>
          <a:p>
            <a:r>
              <a:rPr lang="en-US" sz="2000" dirty="0">
                <a:solidFill>
                  <a:srgbClr val="000000"/>
                </a:solidFill>
                <a:latin typeface="Verdana" panose="020B0604030504040204" pitchFamily="34" charset="0"/>
              </a:rPr>
              <a:t>Convert the given NFA with epsilon to NFA without epsilon.</a:t>
            </a:r>
            <a:endParaRPr lang="en-IN" sz="2000" dirty="0"/>
          </a:p>
        </p:txBody>
      </p:sp>
      <p:sp>
        <p:nvSpPr>
          <p:cNvPr id="5" name="Rectangle 4"/>
          <p:cNvSpPr/>
          <p:nvPr/>
        </p:nvSpPr>
        <p:spPr>
          <a:xfrm>
            <a:off x="154080" y="369713"/>
            <a:ext cx="1810111" cy="461665"/>
          </a:xfrm>
          <a:prstGeom prst="rect">
            <a:avLst/>
          </a:prstGeom>
        </p:spPr>
        <p:txBody>
          <a:bodyPr wrap="none">
            <a:spAutoFit/>
          </a:bodyPr>
          <a:lstStyle/>
          <a:p>
            <a:r>
              <a:rPr lang="en-US" sz="2400" b="1" dirty="0">
                <a:solidFill>
                  <a:srgbClr val="00B050"/>
                </a:solidFill>
                <a:latin typeface="Nunito"/>
              </a:rPr>
              <a:t>Example </a:t>
            </a:r>
            <a:r>
              <a:rPr lang="en-US" sz="2400" b="1" dirty="0" smtClean="0">
                <a:solidFill>
                  <a:srgbClr val="00B050"/>
                </a:solidFill>
                <a:latin typeface="Nunito"/>
              </a:rPr>
              <a:t>2:</a:t>
            </a:r>
            <a:endParaRPr lang="en-IN" sz="2400" dirty="0"/>
          </a:p>
        </p:txBody>
      </p:sp>
      <p:pic>
        <p:nvPicPr>
          <p:cNvPr id="1026" name="Picture 2" descr="Eliminating Null Transi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772816"/>
            <a:ext cx="6423114" cy="144016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364088" y="3820398"/>
            <a:ext cx="2880320" cy="2308324"/>
          </a:xfrm>
          <a:prstGeom prst="rect">
            <a:avLst/>
          </a:prstGeom>
        </p:spPr>
        <p:txBody>
          <a:bodyPr wrap="square">
            <a:spAutoFit/>
          </a:bodyPr>
          <a:lstStyle/>
          <a:p>
            <a:pPr algn="just"/>
            <a:r>
              <a:rPr lang="el-GR" sz="2400" dirty="0">
                <a:solidFill>
                  <a:srgbClr val="000000"/>
                </a:solidFill>
                <a:latin typeface="inter-regular"/>
              </a:rPr>
              <a:t>δ'(</a:t>
            </a:r>
            <a:r>
              <a:rPr lang="en-IN" sz="2400" dirty="0">
                <a:solidFill>
                  <a:srgbClr val="000000"/>
                </a:solidFill>
                <a:latin typeface="inter-regular"/>
              </a:rPr>
              <a:t>q0, a) = {</a:t>
            </a:r>
            <a:r>
              <a:rPr lang="en-IN" sz="2400" dirty="0" smtClean="0">
                <a:solidFill>
                  <a:srgbClr val="000000"/>
                </a:solidFill>
                <a:latin typeface="inter-regular"/>
              </a:rPr>
              <a:t>q1,</a:t>
            </a:r>
            <a:r>
              <a:rPr lang="en-IN" sz="2400" dirty="0">
                <a:solidFill>
                  <a:srgbClr val="000000"/>
                </a:solidFill>
                <a:latin typeface="inter-regular"/>
              </a:rPr>
              <a:t> </a:t>
            </a:r>
            <a:r>
              <a:rPr lang="en-IN" sz="2400" dirty="0" smtClean="0">
                <a:solidFill>
                  <a:srgbClr val="000000"/>
                </a:solidFill>
                <a:latin typeface="inter-regular"/>
              </a:rPr>
              <a:t>q2}</a:t>
            </a:r>
            <a:r>
              <a:rPr lang="en-IN" sz="2400" dirty="0">
                <a:solidFill>
                  <a:srgbClr val="000000"/>
                </a:solidFill>
                <a:latin typeface="inter-regular"/>
              </a:rPr>
              <a:t>  </a:t>
            </a:r>
          </a:p>
          <a:p>
            <a:pPr algn="just"/>
            <a:r>
              <a:rPr lang="el-GR" sz="2400" dirty="0">
                <a:solidFill>
                  <a:srgbClr val="000000"/>
                </a:solidFill>
                <a:latin typeface="inter-regular"/>
              </a:rPr>
              <a:t>δ'(</a:t>
            </a:r>
            <a:r>
              <a:rPr lang="en-IN" sz="2400" dirty="0">
                <a:solidFill>
                  <a:srgbClr val="000000"/>
                </a:solidFill>
                <a:latin typeface="inter-regular"/>
              </a:rPr>
              <a:t>q0, b) = </a:t>
            </a:r>
            <a:r>
              <a:rPr lang="az-Cyrl-AZ" sz="2400" dirty="0">
                <a:solidFill>
                  <a:srgbClr val="000000"/>
                </a:solidFill>
                <a:latin typeface="inter-regular"/>
              </a:rPr>
              <a:t>Ф  </a:t>
            </a:r>
          </a:p>
          <a:p>
            <a:pPr algn="just"/>
            <a:r>
              <a:rPr lang="el-GR" sz="2400" dirty="0">
                <a:solidFill>
                  <a:srgbClr val="000000"/>
                </a:solidFill>
                <a:latin typeface="inter-regular"/>
              </a:rPr>
              <a:t>δ'(</a:t>
            </a:r>
            <a:r>
              <a:rPr lang="en-IN" sz="2400" dirty="0">
                <a:solidFill>
                  <a:srgbClr val="000000"/>
                </a:solidFill>
                <a:latin typeface="inter-regular"/>
              </a:rPr>
              <a:t>q1, a) = </a:t>
            </a:r>
            <a:r>
              <a:rPr lang="az-Cyrl-AZ" sz="2400" dirty="0">
                <a:solidFill>
                  <a:srgbClr val="000000"/>
                </a:solidFill>
                <a:latin typeface="inter-regular"/>
              </a:rPr>
              <a:t>Ф  </a:t>
            </a:r>
          </a:p>
          <a:p>
            <a:pPr algn="just"/>
            <a:r>
              <a:rPr lang="el-GR" sz="2400" dirty="0">
                <a:solidFill>
                  <a:srgbClr val="000000"/>
                </a:solidFill>
                <a:latin typeface="inter-regular"/>
              </a:rPr>
              <a:t>δ'(</a:t>
            </a:r>
            <a:r>
              <a:rPr lang="en-IN" sz="2400" dirty="0">
                <a:solidFill>
                  <a:srgbClr val="000000"/>
                </a:solidFill>
                <a:latin typeface="inter-regular"/>
              </a:rPr>
              <a:t>q1, b) = {q2}  </a:t>
            </a:r>
          </a:p>
          <a:p>
            <a:pPr algn="just"/>
            <a:r>
              <a:rPr lang="el-GR" sz="2400" dirty="0">
                <a:solidFill>
                  <a:srgbClr val="000000"/>
                </a:solidFill>
                <a:latin typeface="inter-regular"/>
              </a:rPr>
              <a:t>δ'(</a:t>
            </a:r>
            <a:r>
              <a:rPr lang="en-IN" sz="2400" dirty="0">
                <a:solidFill>
                  <a:srgbClr val="000000"/>
                </a:solidFill>
                <a:latin typeface="inter-regular"/>
              </a:rPr>
              <a:t>q2, a) = </a:t>
            </a:r>
            <a:r>
              <a:rPr lang="az-Cyrl-AZ" sz="2400" dirty="0">
                <a:solidFill>
                  <a:srgbClr val="000000"/>
                </a:solidFill>
                <a:latin typeface="inter-regular"/>
              </a:rPr>
              <a:t>Ф  </a:t>
            </a:r>
          </a:p>
          <a:p>
            <a:pPr algn="just"/>
            <a:r>
              <a:rPr lang="el-GR" sz="2400" dirty="0">
                <a:solidFill>
                  <a:srgbClr val="000000"/>
                </a:solidFill>
                <a:latin typeface="inter-regular"/>
              </a:rPr>
              <a:t>δ'(</a:t>
            </a:r>
            <a:r>
              <a:rPr lang="en-IN" sz="2400" dirty="0">
                <a:solidFill>
                  <a:srgbClr val="000000"/>
                </a:solidFill>
                <a:latin typeface="inter-regular"/>
              </a:rPr>
              <a:t>q2, b) = {q2}  </a:t>
            </a:r>
            <a:endParaRPr lang="en-IN" sz="2400" b="0" i="0" dirty="0">
              <a:solidFill>
                <a:srgbClr val="000000"/>
              </a:solidFill>
              <a:effectLst/>
              <a:latin typeface="inter-regular"/>
            </a:endParaRPr>
          </a:p>
        </p:txBody>
      </p:sp>
      <p:sp>
        <p:nvSpPr>
          <p:cNvPr id="7" name="Rectangle 6"/>
          <p:cNvSpPr/>
          <p:nvPr/>
        </p:nvSpPr>
        <p:spPr>
          <a:xfrm>
            <a:off x="395536" y="4005064"/>
            <a:ext cx="4392488" cy="1384995"/>
          </a:xfrm>
          <a:prstGeom prst="rect">
            <a:avLst/>
          </a:prstGeom>
        </p:spPr>
        <p:txBody>
          <a:bodyPr wrap="square">
            <a:spAutoFit/>
          </a:bodyPr>
          <a:lstStyle/>
          <a:p>
            <a:pPr algn="just"/>
            <a:r>
              <a:rPr lang="el-GR" sz="2800" dirty="0">
                <a:solidFill>
                  <a:srgbClr val="000000"/>
                </a:solidFill>
                <a:latin typeface="inter-regular"/>
              </a:rPr>
              <a:t>ε-</a:t>
            </a:r>
            <a:r>
              <a:rPr lang="en-IN" sz="2800" dirty="0">
                <a:solidFill>
                  <a:srgbClr val="000000"/>
                </a:solidFill>
                <a:latin typeface="inter-regular"/>
              </a:rPr>
              <a:t>closure(q0) = {q0}  </a:t>
            </a:r>
          </a:p>
          <a:p>
            <a:pPr algn="just"/>
            <a:r>
              <a:rPr lang="el-GR" sz="2800" dirty="0" smtClean="0">
                <a:solidFill>
                  <a:srgbClr val="000000"/>
                </a:solidFill>
                <a:latin typeface="inter-regular"/>
              </a:rPr>
              <a:t>ε-</a:t>
            </a:r>
            <a:r>
              <a:rPr lang="en-IN" sz="2800" dirty="0" smtClean="0">
                <a:solidFill>
                  <a:srgbClr val="000000"/>
                </a:solidFill>
                <a:latin typeface="inter-regular"/>
              </a:rPr>
              <a:t>closure(q1</a:t>
            </a:r>
            <a:r>
              <a:rPr lang="en-IN" sz="2800" dirty="0">
                <a:solidFill>
                  <a:srgbClr val="000000"/>
                </a:solidFill>
                <a:latin typeface="inter-regular"/>
              </a:rPr>
              <a:t>) = {q1, q2}  </a:t>
            </a:r>
          </a:p>
          <a:p>
            <a:pPr algn="just"/>
            <a:r>
              <a:rPr lang="el-GR" sz="2800" dirty="0">
                <a:solidFill>
                  <a:srgbClr val="000000"/>
                </a:solidFill>
                <a:latin typeface="inter-regular"/>
              </a:rPr>
              <a:t>ε-</a:t>
            </a:r>
            <a:r>
              <a:rPr lang="en-IN" sz="2800" dirty="0">
                <a:solidFill>
                  <a:srgbClr val="000000"/>
                </a:solidFill>
                <a:latin typeface="inter-regular"/>
              </a:rPr>
              <a:t>closure(q2) = {q2}  </a:t>
            </a:r>
            <a:endParaRPr lang="en-IN" sz="2800" b="0" i="0" dirty="0">
              <a:solidFill>
                <a:srgbClr val="000000"/>
              </a:solidFill>
              <a:effectLst/>
              <a:latin typeface="inter-regular"/>
            </a:endParaRPr>
          </a:p>
        </p:txBody>
      </p:sp>
    </p:spTree>
    <p:extLst>
      <p:ext uri="{BB962C8B-B14F-4D97-AF65-F5344CB8AC3E}">
        <p14:creationId xmlns:p14="http://schemas.microsoft.com/office/powerpoint/2010/main" val="409671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496" y="404664"/>
            <a:ext cx="9036496" cy="3096344"/>
          </a:xfrm>
          <a:prstGeom prst="rect">
            <a:avLst/>
          </a:prstGeom>
        </p:spPr>
      </p:pic>
    </p:spTree>
    <p:extLst>
      <p:ext uri="{BB962C8B-B14F-4D97-AF65-F5344CB8AC3E}">
        <p14:creationId xmlns:p14="http://schemas.microsoft.com/office/powerpoint/2010/main" val="320834145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09800" y="67270"/>
            <a:ext cx="5607369" cy="923330"/>
          </a:xfrm>
          <a:prstGeom prst="rect">
            <a:avLst/>
          </a:prstGeom>
          <a:noFill/>
        </p:spPr>
        <p:txBody>
          <a:bodyPr wrap="none" lIns="91440" tIns="45720" rIns="91440" bIns="45720">
            <a:spAutoFit/>
          </a:bodyPr>
          <a:lstStyle/>
          <a:p>
            <a:pPr algn="ctr"/>
            <a:r>
              <a:rPr lang="en-US" sz="5400" b="1" cap="none" spc="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Regular Expression</a:t>
            </a:r>
            <a:endParaRPr lang="en-US" sz="54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
        <p:nvSpPr>
          <p:cNvPr id="6" name="Rectangle 5"/>
          <p:cNvSpPr/>
          <p:nvPr/>
        </p:nvSpPr>
        <p:spPr>
          <a:xfrm>
            <a:off x="107504" y="1196752"/>
            <a:ext cx="8928992" cy="4832092"/>
          </a:xfrm>
          <a:prstGeom prst="rect">
            <a:avLst/>
          </a:prstGeom>
        </p:spPr>
        <p:txBody>
          <a:bodyPr wrap="square">
            <a:spAutoFit/>
          </a:bodyPr>
          <a:lstStyle/>
          <a:p>
            <a:pPr algn="just">
              <a:buFont typeface="Wingdings" pitchFamily="2" charset="2"/>
              <a:buChar char="Ø"/>
            </a:pPr>
            <a:r>
              <a:rPr lang="en-US" sz="2800" dirty="0"/>
              <a:t>The language accepted by finite automata can be easily described by simple expressions called Regular Expressions. It is the most effective way to represent any language.</a:t>
            </a:r>
          </a:p>
          <a:p>
            <a:pPr algn="just">
              <a:buFont typeface="Wingdings" pitchFamily="2" charset="2"/>
              <a:buChar char="Ø"/>
            </a:pPr>
            <a:r>
              <a:rPr lang="en-US" sz="2800" dirty="0"/>
              <a:t>The languages accepted by some regular expression are referred to as Regular languages.</a:t>
            </a:r>
          </a:p>
          <a:p>
            <a:pPr algn="just">
              <a:buFont typeface="Wingdings" pitchFamily="2" charset="2"/>
              <a:buChar char="Ø"/>
            </a:pPr>
            <a:r>
              <a:rPr lang="en-US" sz="2800" dirty="0"/>
              <a:t>A regular expression can also be described as a sequence of pattern that defines a string.</a:t>
            </a:r>
          </a:p>
          <a:p>
            <a:pPr algn="just">
              <a:buFont typeface="Wingdings" pitchFamily="2" charset="2"/>
              <a:buChar char="Ø"/>
            </a:pPr>
            <a:r>
              <a:rPr lang="en-US" sz="2800" dirty="0"/>
              <a:t>Regular expressions are used to match character combinations in strings. </a:t>
            </a:r>
            <a:endParaRPr lang="en-US" sz="2800" dirty="0" smtClean="0"/>
          </a:p>
          <a:p>
            <a:pPr algn="just">
              <a:buFont typeface="Wingdings" pitchFamily="2" charset="2"/>
              <a:buChar char="Ø"/>
            </a:pPr>
            <a:r>
              <a:rPr lang="en-US" sz="2800" dirty="0" smtClean="0"/>
              <a:t>String </a:t>
            </a:r>
            <a:r>
              <a:rPr lang="en-US" sz="2800" dirty="0"/>
              <a:t>searching algorithm used this pattern to find the operations on a string.</a:t>
            </a:r>
          </a:p>
        </p:txBody>
      </p:sp>
    </p:spTree>
    <p:extLst>
      <p:ext uri="{BB962C8B-B14F-4D97-AF65-F5344CB8AC3E}">
        <p14:creationId xmlns:p14="http://schemas.microsoft.com/office/powerpoint/2010/main" val="29951866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DFA : definition, representations, application ( Deterministic Finite  Automata ) | Engineer's Port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7" y="260648"/>
            <a:ext cx="6192688" cy="178079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1" descr="Reversing Deterministic Finite Automata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2420888"/>
            <a:ext cx="5263846" cy="1688154"/>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hapter 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9358" y="4522551"/>
            <a:ext cx="5338946" cy="2013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88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098"/>
                                        </p:tgtEl>
                                        <p:attrNameLst>
                                          <p:attrName>style.visibility</p:attrName>
                                        </p:attrNameLst>
                                      </p:cBhvr>
                                      <p:to>
                                        <p:strVal val="visible"/>
                                      </p:to>
                                    </p:set>
                                    <p:anim calcmode="lin" valueType="num">
                                      <p:cBhvr additive="base">
                                        <p:cTn id="17" dur="500" fill="hold"/>
                                        <p:tgtEl>
                                          <p:spTgt spid="4098"/>
                                        </p:tgtEl>
                                        <p:attrNameLst>
                                          <p:attrName>ppt_x</p:attrName>
                                        </p:attrNameLst>
                                      </p:cBhvr>
                                      <p:tavLst>
                                        <p:tav tm="0">
                                          <p:val>
                                            <p:strVal val="#ppt_x"/>
                                          </p:val>
                                        </p:tav>
                                        <p:tav tm="100000">
                                          <p:val>
                                            <p:strVal val="#ppt_x"/>
                                          </p:val>
                                        </p:tav>
                                      </p:tavLst>
                                    </p:anim>
                                    <p:anim calcmode="lin" valueType="num">
                                      <p:cBhvr additive="base">
                                        <p:cTn id="1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1815882"/>
          </a:xfrm>
          <a:prstGeom prst="rect">
            <a:avLst/>
          </a:prstGeom>
        </p:spPr>
        <p:txBody>
          <a:bodyPr wrap="square">
            <a:spAutoFit/>
          </a:bodyPr>
          <a:lstStyle/>
          <a:p>
            <a:pPr algn="just">
              <a:buFont typeface="Wingdings" pitchFamily="2" charset="2"/>
              <a:buChar char="Ø"/>
            </a:pPr>
            <a:r>
              <a:rPr lang="en-US" sz="2800" dirty="0"/>
              <a:t>In a regular expression, </a:t>
            </a:r>
            <a:r>
              <a:rPr lang="en-US" sz="2800" dirty="0">
                <a:solidFill>
                  <a:srgbClr val="FF0000"/>
                </a:solidFill>
              </a:rPr>
              <a:t>x* </a:t>
            </a:r>
            <a:r>
              <a:rPr lang="en-US" sz="2800" dirty="0"/>
              <a:t>means zero or more occurrence of x. It can generate {</a:t>
            </a:r>
            <a:r>
              <a:rPr lang="en-US" sz="2800" dirty="0">
                <a:solidFill>
                  <a:srgbClr val="0070C0"/>
                </a:solidFill>
              </a:rPr>
              <a:t>e, x, xx, xxx, </a:t>
            </a:r>
            <a:r>
              <a:rPr lang="en-US" sz="2800" dirty="0" err="1">
                <a:solidFill>
                  <a:srgbClr val="0070C0"/>
                </a:solidFill>
              </a:rPr>
              <a:t>xxxx</a:t>
            </a:r>
            <a:r>
              <a:rPr lang="en-US" sz="2800" dirty="0">
                <a:solidFill>
                  <a:srgbClr val="0070C0"/>
                </a:solidFill>
              </a:rPr>
              <a:t>, .....</a:t>
            </a:r>
            <a:r>
              <a:rPr lang="en-US" sz="2800" dirty="0"/>
              <a:t>}</a:t>
            </a:r>
          </a:p>
          <a:p>
            <a:pPr algn="just">
              <a:buFont typeface="Wingdings" pitchFamily="2" charset="2"/>
              <a:buChar char="Ø"/>
            </a:pPr>
            <a:r>
              <a:rPr lang="en-US" sz="2800" dirty="0"/>
              <a:t>In a regular expression, </a:t>
            </a:r>
            <a:r>
              <a:rPr lang="en-US" sz="2800" dirty="0">
                <a:solidFill>
                  <a:srgbClr val="FF0000"/>
                </a:solidFill>
              </a:rPr>
              <a:t>x</a:t>
            </a:r>
            <a:r>
              <a:rPr lang="en-US" sz="2800" baseline="30000" dirty="0">
                <a:solidFill>
                  <a:srgbClr val="FF0000"/>
                </a:solidFill>
              </a:rPr>
              <a:t>+</a:t>
            </a:r>
            <a:r>
              <a:rPr lang="en-US" sz="2800" dirty="0"/>
              <a:t> means one or more occurrence of x. It can generate {</a:t>
            </a:r>
            <a:r>
              <a:rPr lang="en-US" sz="2800" dirty="0">
                <a:solidFill>
                  <a:srgbClr val="0070C0"/>
                </a:solidFill>
              </a:rPr>
              <a:t>x, xx, xxx, </a:t>
            </a:r>
            <a:r>
              <a:rPr lang="en-US" sz="2800" dirty="0" err="1">
                <a:solidFill>
                  <a:srgbClr val="0070C0"/>
                </a:solidFill>
              </a:rPr>
              <a:t>xxxx</a:t>
            </a:r>
            <a:r>
              <a:rPr lang="en-US" sz="2800" dirty="0">
                <a:solidFill>
                  <a:srgbClr val="0070C0"/>
                </a:solidFill>
              </a:rPr>
              <a:t>, .....</a:t>
            </a:r>
            <a:r>
              <a:rPr lang="en-US" sz="2800" dirty="0"/>
              <a:t>}</a:t>
            </a:r>
          </a:p>
        </p:txBody>
      </p:sp>
      <p:sp>
        <p:nvSpPr>
          <p:cNvPr id="3" name="Rectangle 2"/>
          <p:cNvSpPr/>
          <p:nvPr/>
        </p:nvSpPr>
        <p:spPr>
          <a:xfrm>
            <a:off x="228600" y="2133600"/>
            <a:ext cx="5109604" cy="523220"/>
          </a:xfrm>
          <a:prstGeom prst="rect">
            <a:avLst/>
          </a:prstGeom>
        </p:spPr>
        <p:txBody>
          <a:bodyPr wrap="none">
            <a:spAutoFit/>
          </a:bodyPr>
          <a:lstStyle/>
          <a:p>
            <a:r>
              <a:rPr lang="en-US" sz="2800" b="1" dirty="0">
                <a:solidFill>
                  <a:srgbClr val="C00000"/>
                </a:solidFill>
              </a:rPr>
              <a:t>Operations on Regular </a:t>
            </a:r>
            <a:r>
              <a:rPr lang="en-US" sz="2800" b="1" dirty="0" smtClean="0">
                <a:solidFill>
                  <a:srgbClr val="C00000"/>
                </a:solidFill>
              </a:rPr>
              <a:t>Language:</a:t>
            </a:r>
            <a:endParaRPr lang="en-US" sz="2800" b="1" dirty="0">
              <a:solidFill>
                <a:srgbClr val="C00000"/>
              </a:solidFill>
            </a:endParaRPr>
          </a:p>
        </p:txBody>
      </p:sp>
      <p:sp>
        <p:nvSpPr>
          <p:cNvPr id="4" name="Rectangle 3"/>
          <p:cNvSpPr/>
          <p:nvPr/>
        </p:nvSpPr>
        <p:spPr>
          <a:xfrm>
            <a:off x="228600" y="2667000"/>
            <a:ext cx="7467600" cy="523220"/>
          </a:xfrm>
          <a:prstGeom prst="rect">
            <a:avLst/>
          </a:prstGeom>
        </p:spPr>
        <p:txBody>
          <a:bodyPr wrap="square">
            <a:spAutoFit/>
          </a:bodyPr>
          <a:lstStyle/>
          <a:p>
            <a:r>
              <a:rPr lang="en-US" sz="2800" dirty="0"/>
              <a:t>The various operations on regular language are:</a:t>
            </a:r>
          </a:p>
        </p:txBody>
      </p:sp>
      <p:sp>
        <p:nvSpPr>
          <p:cNvPr id="5" name="Rectangle 4"/>
          <p:cNvSpPr/>
          <p:nvPr/>
        </p:nvSpPr>
        <p:spPr>
          <a:xfrm>
            <a:off x="304800" y="3200400"/>
            <a:ext cx="8382000" cy="369332"/>
          </a:xfrm>
          <a:prstGeom prst="rect">
            <a:avLst/>
          </a:prstGeom>
        </p:spPr>
        <p:txBody>
          <a:bodyPr wrap="square">
            <a:spAutoFit/>
          </a:bodyPr>
          <a:lstStyle/>
          <a:p>
            <a:r>
              <a:rPr lang="en-US" b="1" dirty="0"/>
              <a:t>Union:</a:t>
            </a:r>
            <a:r>
              <a:rPr lang="en-US" dirty="0"/>
              <a:t> If </a:t>
            </a:r>
            <a:r>
              <a:rPr lang="en-US" dirty="0" smtClean="0"/>
              <a:t>L</a:t>
            </a:r>
            <a:r>
              <a:rPr lang="en-US" sz="1600" dirty="0" smtClean="0"/>
              <a:t>1</a:t>
            </a:r>
            <a:r>
              <a:rPr lang="en-US" dirty="0" smtClean="0"/>
              <a:t> </a:t>
            </a:r>
            <a:r>
              <a:rPr lang="en-US" dirty="0"/>
              <a:t>and </a:t>
            </a:r>
            <a:r>
              <a:rPr lang="en-US" dirty="0" smtClean="0"/>
              <a:t>L2 </a:t>
            </a:r>
            <a:r>
              <a:rPr lang="en-US" dirty="0"/>
              <a:t>are two regular languages then their union </a:t>
            </a:r>
            <a:r>
              <a:rPr lang="en-US" dirty="0" smtClean="0"/>
              <a:t>L1 </a:t>
            </a:r>
            <a:r>
              <a:rPr lang="en-US" dirty="0"/>
              <a:t>U </a:t>
            </a:r>
            <a:r>
              <a:rPr lang="en-US" dirty="0" smtClean="0"/>
              <a:t>L2 </a:t>
            </a:r>
            <a:r>
              <a:rPr lang="en-US" dirty="0"/>
              <a:t>is also a union.</a:t>
            </a:r>
          </a:p>
        </p:txBody>
      </p:sp>
      <p:sp>
        <p:nvSpPr>
          <p:cNvPr id="6" name="Rectangle 5"/>
          <p:cNvSpPr/>
          <p:nvPr/>
        </p:nvSpPr>
        <p:spPr>
          <a:xfrm>
            <a:off x="2514600" y="3733800"/>
            <a:ext cx="3558988" cy="369332"/>
          </a:xfrm>
          <a:prstGeom prst="rect">
            <a:avLst/>
          </a:prstGeom>
        </p:spPr>
        <p:txBody>
          <a:bodyPr wrap="none">
            <a:spAutoFit/>
          </a:bodyPr>
          <a:lstStyle/>
          <a:p>
            <a:r>
              <a:rPr lang="en-US" b="1" dirty="0" smtClean="0">
                <a:solidFill>
                  <a:srgbClr val="C00000"/>
                </a:solidFill>
              </a:rPr>
              <a:t>L1 U</a:t>
            </a:r>
            <a:r>
              <a:rPr lang="en-US" b="1" dirty="0">
                <a:solidFill>
                  <a:srgbClr val="C00000"/>
                </a:solidFill>
              </a:rPr>
              <a:t> </a:t>
            </a:r>
            <a:r>
              <a:rPr lang="en-US" b="1" dirty="0" smtClean="0">
                <a:solidFill>
                  <a:srgbClr val="C00000"/>
                </a:solidFill>
              </a:rPr>
              <a:t>L2</a:t>
            </a:r>
            <a:r>
              <a:rPr lang="en-US" b="1" dirty="0">
                <a:solidFill>
                  <a:srgbClr val="C00000"/>
                </a:solidFill>
              </a:rPr>
              <a:t> = {s | s is in </a:t>
            </a:r>
            <a:r>
              <a:rPr lang="en-US" b="1" dirty="0" smtClean="0">
                <a:solidFill>
                  <a:srgbClr val="C00000"/>
                </a:solidFill>
              </a:rPr>
              <a:t>L1</a:t>
            </a:r>
            <a:r>
              <a:rPr lang="en-US" b="1" dirty="0">
                <a:solidFill>
                  <a:srgbClr val="C00000"/>
                </a:solidFill>
              </a:rPr>
              <a:t> or s is in </a:t>
            </a:r>
            <a:r>
              <a:rPr lang="en-US" b="1" dirty="0" smtClean="0">
                <a:solidFill>
                  <a:srgbClr val="C00000"/>
                </a:solidFill>
              </a:rPr>
              <a:t>L2}</a:t>
            </a:r>
            <a:r>
              <a:rPr lang="en-US" b="1" dirty="0">
                <a:solidFill>
                  <a:srgbClr val="C00000"/>
                </a:solidFill>
              </a:rPr>
              <a:t>  </a:t>
            </a:r>
          </a:p>
        </p:txBody>
      </p:sp>
      <p:sp>
        <p:nvSpPr>
          <p:cNvPr id="7" name="Rectangle 6"/>
          <p:cNvSpPr/>
          <p:nvPr/>
        </p:nvSpPr>
        <p:spPr>
          <a:xfrm>
            <a:off x="304800" y="4114800"/>
            <a:ext cx="8382000" cy="369332"/>
          </a:xfrm>
          <a:prstGeom prst="rect">
            <a:avLst/>
          </a:prstGeom>
        </p:spPr>
        <p:txBody>
          <a:bodyPr wrap="square">
            <a:spAutoFit/>
          </a:bodyPr>
          <a:lstStyle/>
          <a:p>
            <a:pPr algn="just"/>
            <a:r>
              <a:rPr lang="en-US" b="1" dirty="0"/>
              <a:t>Intersection:</a:t>
            </a:r>
            <a:r>
              <a:rPr lang="en-US" dirty="0"/>
              <a:t> If </a:t>
            </a:r>
            <a:r>
              <a:rPr lang="en-US" dirty="0" smtClean="0"/>
              <a:t>L</a:t>
            </a:r>
            <a:r>
              <a:rPr lang="en-US" sz="1600" dirty="0" smtClean="0"/>
              <a:t>1</a:t>
            </a:r>
            <a:r>
              <a:rPr lang="en-US" dirty="0" smtClean="0"/>
              <a:t> and L2 are </a:t>
            </a:r>
            <a:r>
              <a:rPr lang="en-US" dirty="0"/>
              <a:t>two regular languages then </a:t>
            </a:r>
            <a:r>
              <a:rPr lang="en-US" dirty="0" smtClean="0"/>
              <a:t>L1 </a:t>
            </a:r>
            <a:r>
              <a:rPr lang="en-US" dirty="0"/>
              <a:t>⋂ </a:t>
            </a:r>
            <a:r>
              <a:rPr lang="en-US" dirty="0" smtClean="0"/>
              <a:t>L2 is </a:t>
            </a:r>
            <a:r>
              <a:rPr lang="en-US" dirty="0"/>
              <a:t>also an intersection.</a:t>
            </a:r>
          </a:p>
        </p:txBody>
      </p:sp>
      <p:sp>
        <p:nvSpPr>
          <p:cNvPr id="8" name="Rectangle 7"/>
          <p:cNvSpPr/>
          <p:nvPr/>
        </p:nvSpPr>
        <p:spPr>
          <a:xfrm>
            <a:off x="2514600" y="4572000"/>
            <a:ext cx="3804888" cy="369332"/>
          </a:xfrm>
          <a:prstGeom prst="rect">
            <a:avLst/>
          </a:prstGeom>
        </p:spPr>
        <p:txBody>
          <a:bodyPr wrap="none">
            <a:spAutoFit/>
          </a:bodyPr>
          <a:lstStyle/>
          <a:p>
            <a:r>
              <a:rPr lang="en-US" b="1" dirty="0" smtClean="0">
                <a:solidFill>
                  <a:srgbClr val="C00000"/>
                </a:solidFill>
              </a:rPr>
              <a:t>L1</a:t>
            </a:r>
            <a:r>
              <a:rPr lang="en-US" b="1" dirty="0">
                <a:solidFill>
                  <a:srgbClr val="C00000"/>
                </a:solidFill>
              </a:rPr>
              <a:t> ⋂ </a:t>
            </a:r>
            <a:r>
              <a:rPr lang="en-US" b="1" dirty="0" smtClean="0">
                <a:solidFill>
                  <a:srgbClr val="C00000"/>
                </a:solidFill>
              </a:rPr>
              <a:t>L2</a:t>
            </a:r>
            <a:r>
              <a:rPr lang="en-US" b="1" dirty="0">
                <a:solidFill>
                  <a:srgbClr val="C00000"/>
                </a:solidFill>
              </a:rPr>
              <a:t> = {</a:t>
            </a:r>
            <a:r>
              <a:rPr lang="en-US" b="1" dirty="0" err="1">
                <a:solidFill>
                  <a:srgbClr val="C00000"/>
                </a:solidFill>
              </a:rPr>
              <a:t>st</a:t>
            </a:r>
            <a:r>
              <a:rPr lang="en-US" b="1" dirty="0">
                <a:solidFill>
                  <a:srgbClr val="C00000"/>
                </a:solidFill>
              </a:rPr>
              <a:t> | s is in </a:t>
            </a:r>
            <a:r>
              <a:rPr lang="en-US" b="1" dirty="0" smtClean="0">
                <a:solidFill>
                  <a:srgbClr val="C00000"/>
                </a:solidFill>
              </a:rPr>
              <a:t>L1</a:t>
            </a:r>
            <a:r>
              <a:rPr lang="en-US" b="1" dirty="0">
                <a:solidFill>
                  <a:srgbClr val="C00000"/>
                </a:solidFill>
              </a:rPr>
              <a:t> and t is in </a:t>
            </a:r>
            <a:r>
              <a:rPr lang="en-US" b="1" dirty="0" smtClean="0">
                <a:solidFill>
                  <a:srgbClr val="C00000"/>
                </a:solidFill>
              </a:rPr>
              <a:t>L2}</a:t>
            </a:r>
            <a:r>
              <a:rPr lang="en-US" b="1" dirty="0">
                <a:solidFill>
                  <a:srgbClr val="C00000"/>
                </a:solidFill>
              </a:rPr>
              <a:t>  </a:t>
            </a:r>
          </a:p>
        </p:txBody>
      </p:sp>
      <p:sp>
        <p:nvSpPr>
          <p:cNvPr id="9" name="Rectangle 8"/>
          <p:cNvSpPr/>
          <p:nvPr/>
        </p:nvSpPr>
        <p:spPr>
          <a:xfrm>
            <a:off x="304800" y="5029200"/>
            <a:ext cx="8382000" cy="646331"/>
          </a:xfrm>
          <a:prstGeom prst="rect">
            <a:avLst/>
          </a:prstGeom>
        </p:spPr>
        <p:txBody>
          <a:bodyPr wrap="square">
            <a:spAutoFit/>
          </a:bodyPr>
          <a:lstStyle/>
          <a:p>
            <a:pPr algn="just"/>
            <a:r>
              <a:rPr lang="en-US" b="1" dirty="0"/>
              <a:t>Kleen closure:</a:t>
            </a:r>
            <a:r>
              <a:rPr lang="en-US" dirty="0"/>
              <a:t> If L is a regular language then its Kleen closure L1* will also be a regular language.</a:t>
            </a:r>
          </a:p>
        </p:txBody>
      </p:sp>
      <p:sp>
        <p:nvSpPr>
          <p:cNvPr id="10" name="Rectangle 9"/>
          <p:cNvSpPr/>
          <p:nvPr/>
        </p:nvSpPr>
        <p:spPr>
          <a:xfrm>
            <a:off x="2438400" y="5638800"/>
            <a:ext cx="4267200" cy="369332"/>
          </a:xfrm>
          <a:prstGeom prst="rect">
            <a:avLst/>
          </a:prstGeom>
        </p:spPr>
        <p:txBody>
          <a:bodyPr wrap="square">
            <a:spAutoFit/>
          </a:bodyPr>
          <a:lstStyle/>
          <a:p>
            <a:r>
              <a:rPr lang="en-US" b="1" dirty="0">
                <a:solidFill>
                  <a:srgbClr val="C00000"/>
                </a:solidFill>
              </a:rPr>
              <a:t>L* = Zero or more occurrence of language </a:t>
            </a:r>
            <a:r>
              <a:rPr lang="en-US" b="1" dirty="0" smtClean="0">
                <a:solidFill>
                  <a:srgbClr val="C00000"/>
                </a:solidFill>
              </a:rPr>
              <a:t>L</a:t>
            </a:r>
            <a:endParaRPr lang="en-US" b="1" dirty="0">
              <a:solidFill>
                <a:srgbClr val="C00000"/>
              </a:solidFill>
            </a:endParaRPr>
          </a:p>
        </p:txBody>
      </p:sp>
    </p:spTree>
    <p:extLst>
      <p:ext uri="{BB962C8B-B14F-4D97-AF65-F5344CB8AC3E}">
        <p14:creationId xmlns:p14="http://schemas.microsoft.com/office/powerpoint/2010/main" val="383311514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1579278" cy="461665"/>
          </a:xfrm>
          <a:prstGeom prst="rect">
            <a:avLst/>
          </a:prstGeom>
        </p:spPr>
        <p:txBody>
          <a:bodyPr wrap="none">
            <a:spAutoFit/>
          </a:bodyPr>
          <a:lstStyle/>
          <a:p>
            <a:r>
              <a:rPr lang="en-US" sz="2400" b="1" dirty="0">
                <a:solidFill>
                  <a:srgbClr val="00B050"/>
                </a:solidFill>
              </a:rPr>
              <a:t>Example 1:</a:t>
            </a:r>
          </a:p>
        </p:txBody>
      </p:sp>
      <p:sp>
        <p:nvSpPr>
          <p:cNvPr id="3" name="Rectangle 2"/>
          <p:cNvSpPr/>
          <p:nvPr/>
        </p:nvSpPr>
        <p:spPr>
          <a:xfrm>
            <a:off x="152400" y="685800"/>
            <a:ext cx="8686800" cy="707886"/>
          </a:xfrm>
          <a:prstGeom prst="rect">
            <a:avLst/>
          </a:prstGeom>
        </p:spPr>
        <p:txBody>
          <a:bodyPr wrap="square">
            <a:spAutoFit/>
          </a:bodyPr>
          <a:lstStyle/>
          <a:p>
            <a:pPr algn="just"/>
            <a:r>
              <a:rPr lang="en-US" sz="2000" b="1" dirty="0"/>
              <a:t>Write the regular expression for the language accepting all combinations of </a:t>
            </a:r>
            <a:r>
              <a:rPr lang="en-US" sz="2000" b="1" dirty="0" err="1"/>
              <a:t>a's</a:t>
            </a:r>
            <a:r>
              <a:rPr lang="en-US" sz="2000" b="1" dirty="0"/>
              <a:t>, over the set ∑ = {a}</a:t>
            </a:r>
          </a:p>
        </p:txBody>
      </p:sp>
      <p:sp>
        <p:nvSpPr>
          <p:cNvPr id="4" name="Rectangle 3"/>
          <p:cNvSpPr/>
          <p:nvPr/>
        </p:nvSpPr>
        <p:spPr>
          <a:xfrm>
            <a:off x="152400" y="1524000"/>
            <a:ext cx="1334020" cy="461665"/>
          </a:xfrm>
          <a:prstGeom prst="rect">
            <a:avLst/>
          </a:prstGeom>
        </p:spPr>
        <p:txBody>
          <a:bodyPr wrap="none">
            <a:spAutoFit/>
          </a:bodyPr>
          <a:lstStyle/>
          <a:p>
            <a:r>
              <a:rPr lang="en-US" sz="2400" b="1" dirty="0">
                <a:solidFill>
                  <a:srgbClr val="00B050"/>
                </a:solidFill>
              </a:rPr>
              <a:t>Solution:</a:t>
            </a:r>
            <a:endParaRPr lang="en-US" sz="2400" dirty="0">
              <a:solidFill>
                <a:srgbClr val="00B050"/>
              </a:solidFill>
            </a:endParaRPr>
          </a:p>
        </p:txBody>
      </p:sp>
      <p:sp>
        <p:nvSpPr>
          <p:cNvPr id="31745" name="Rectangle 1"/>
          <p:cNvSpPr>
            <a:spLocks noChangeArrowheads="1"/>
          </p:cNvSpPr>
          <p:nvPr/>
        </p:nvSpPr>
        <p:spPr bwMode="auto">
          <a:xfrm>
            <a:off x="228600" y="2057400"/>
            <a:ext cx="8534400" cy="1754326"/>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 typeface="Wingdings" pitchFamily="2" charset="2"/>
              <a:buChar char="Ø"/>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All combinations of </a:t>
            </a:r>
            <a:r>
              <a:rPr kumimoji="0" lang="en-US" sz="1800" b="0" i="0" u="none" strike="noStrike" cap="none" normalizeH="0" baseline="0" dirty="0" err="1" smtClean="0">
                <a:ln>
                  <a:noFill/>
                </a:ln>
                <a:solidFill>
                  <a:schemeClr val="tx1"/>
                </a:solidFill>
                <a:effectLst/>
                <a:latin typeface="Arial" pitchFamily="34" charset="0"/>
                <a:cs typeface="Arial" pitchFamily="34" charset="0"/>
              </a:rPr>
              <a:t>a's</a:t>
            </a:r>
            <a:r>
              <a:rPr kumimoji="0" lang="en-US" sz="1800" b="0" i="0" u="none" strike="noStrike" cap="none" normalizeH="0" baseline="0" dirty="0" smtClean="0">
                <a:ln>
                  <a:noFill/>
                </a:ln>
                <a:solidFill>
                  <a:schemeClr val="tx1"/>
                </a:solidFill>
                <a:effectLst/>
                <a:latin typeface="Arial" pitchFamily="34" charset="0"/>
                <a:cs typeface="Arial" pitchFamily="34" charset="0"/>
              </a:rPr>
              <a:t> means a may be zero, single, double and so on. </a:t>
            </a:r>
          </a:p>
          <a:p>
            <a:pPr marL="0" marR="0" lvl="0" indent="0" algn="just" defTabSz="914400" rtl="0" eaLnBrk="1" fontAlgn="base" latinLnBrk="0" hangingPunct="1">
              <a:lnSpc>
                <a:spcPct val="100000"/>
              </a:lnSpc>
              <a:spcBef>
                <a:spcPct val="0"/>
              </a:spcBef>
              <a:spcAft>
                <a:spcPct val="0"/>
              </a:spcAft>
              <a:buClrTx/>
              <a:buSzTx/>
              <a:buFont typeface="Wingdings" pitchFamily="2" charset="2"/>
              <a:buChar char="Ø"/>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If a is appearing zero times, that means a null string. </a:t>
            </a:r>
          </a:p>
          <a:p>
            <a:pPr marL="0" marR="0" lvl="0" indent="0" algn="just" defTabSz="914400" rtl="0" eaLnBrk="1" fontAlgn="base" latinLnBrk="0" hangingPunct="1">
              <a:lnSpc>
                <a:spcPct val="100000"/>
              </a:lnSpc>
              <a:spcBef>
                <a:spcPct val="0"/>
              </a:spcBef>
              <a:spcAft>
                <a:spcPct val="0"/>
              </a:spcAft>
              <a:buClrTx/>
              <a:buSzTx/>
              <a:buFont typeface="Wingdings" pitchFamily="2" charset="2"/>
              <a:buChar char="Ø"/>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That is we expect the set of {ε, a, </a:t>
            </a:r>
            <a:r>
              <a:rPr kumimoji="0" lang="en-US" sz="1800" b="0" i="0" u="none" strike="noStrike" cap="none" normalizeH="0" baseline="0" dirty="0" err="1" smtClean="0">
                <a:ln>
                  <a:noFill/>
                </a:ln>
                <a:solidFill>
                  <a:schemeClr val="tx1"/>
                </a:solidFill>
                <a:effectLst/>
                <a:latin typeface="Arial" pitchFamily="34" charset="0"/>
                <a:cs typeface="Arial" pitchFamily="34" charset="0"/>
              </a:rPr>
              <a:t>aa</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sz="1800" b="0" i="0" u="none" strike="noStrike" cap="none" normalizeH="0" baseline="0" dirty="0" err="1" smtClean="0">
                <a:ln>
                  <a:noFill/>
                </a:ln>
                <a:solidFill>
                  <a:schemeClr val="tx1"/>
                </a:solidFill>
                <a:effectLst/>
                <a:latin typeface="Arial" pitchFamily="34" charset="0"/>
                <a:cs typeface="Arial" pitchFamily="34" charset="0"/>
              </a:rPr>
              <a:t>aaa</a:t>
            </a:r>
            <a:r>
              <a:rPr kumimoji="0" lang="en-US" sz="1800" b="0" i="0" u="none" strike="noStrike" cap="none" normalizeH="0" baseline="0" dirty="0" smtClean="0">
                <a:ln>
                  <a:noFill/>
                </a:ln>
                <a:solidFill>
                  <a:schemeClr val="tx1"/>
                </a:solidFill>
                <a:effectLst/>
                <a:latin typeface="Arial" pitchFamily="34" charset="0"/>
                <a:cs typeface="Arial" pitchFamily="34" charset="0"/>
              </a:rPr>
              <a:t>, ....}. So we give a regular expression for this as: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inter-regular"/>
                <a:cs typeface="Arial" pitchFamily="34" charset="0"/>
              </a:rPr>
              <a:t/>
            </a:r>
            <a:br>
              <a:rPr kumimoji="0" lang="en-US" sz="1200" b="0" i="0" u="none" strike="noStrike" cap="none" normalizeH="0" baseline="0" dirty="0" smtClean="0">
                <a:ln>
                  <a:noFill/>
                </a:ln>
                <a:solidFill>
                  <a:srgbClr val="333333"/>
                </a:solidFill>
                <a:effectLst/>
                <a:latin typeface="inter-regular"/>
                <a:cs typeface="Arial" pitchFamily="34" charset="0"/>
              </a:rPr>
            </a:br>
            <a:endParaRPr kumimoji="0" lang="en-US" sz="1200" b="0" i="0" u="none" strike="noStrike" cap="none" normalizeH="0" baseline="0" dirty="0" smtClean="0">
              <a:ln>
                <a:noFill/>
              </a:ln>
              <a:solidFill>
                <a:srgbClr val="333333"/>
              </a:solidFill>
              <a:effectLst/>
              <a:latin typeface="inter-regular"/>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3403090" y="3244334"/>
            <a:ext cx="1361398" cy="523220"/>
          </a:xfrm>
          <a:prstGeom prst="rect">
            <a:avLst/>
          </a:prstGeom>
        </p:spPr>
        <p:txBody>
          <a:bodyPr wrap="none">
            <a:spAutoFit/>
          </a:bodyPr>
          <a:lstStyle/>
          <a:p>
            <a:r>
              <a:rPr lang="en-US" sz="2800" b="1" dirty="0" smtClean="0">
                <a:solidFill>
                  <a:srgbClr val="C00000"/>
                </a:solidFill>
              </a:rPr>
              <a:t>R.E: </a:t>
            </a:r>
            <a:r>
              <a:rPr lang="en-US" sz="2800" b="1" dirty="0">
                <a:solidFill>
                  <a:srgbClr val="C00000"/>
                </a:solidFill>
              </a:rPr>
              <a:t> a* </a:t>
            </a:r>
          </a:p>
        </p:txBody>
      </p:sp>
      <p:sp>
        <p:nvSpPr>
          <p:cNvPr id="7" name="Rectangle 6"/>
          <p:cNvSpPr/>
          <p:nvPr/>
        </p:nvSpPr>
        <p:spPr>
          <a:xfrm>
            <a:off x="228600" y="3733800"/>
            <a:ext cx="3362908" cy="461665"/>
          </a:xfrm>
          <a:prstGeom prst="rect">
            <a:avLst/>
          </a:prstGeom>
        </p:spPr>
        <p:txBody>
          <a:bodyPr wrap="none">
            <a:spAutoFit/>
          </a:bodyPr>
          <a:lstStyle/>
          <a:p>
            <a:r>
              <a:rPr lang="en-US" sz="2400" dirty="0"/>
              <a:t>That is Kleen closure of a.</a:t>
            </a:r>
          </a:p>
        </p:txBody>
      </p:sp>
    </p:spTree>
    <p:extLst>
      <p:ext uri="{BB962C8B-B14F-4D97-AF65-F5344CB8AC3E}">
        <p14:creationId xmlns:p14="http://schemas.microsoft.com/office/powerpoint/2010/main" val="28719604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1579278" cy="461665"/>
          </a:xfrm>
          <a:prstGeom prst="rect">
            <a:avLst/>
          </a:prstGeom>
        </p:spPr>
        <p:txBody>
          <a:bodyPr wrap="none">
            <a:spAutoFit/>
          </a:bodyPr>
          <a:lstStyle/>
          <a:p>
            <a:r>
              <a:rPr lang="en-US" sz="2400" b="1" dirty="0">
                <a:solidFill>
                  <a:srgbClr val="00B050"/>
                </a:solidFill>
              </a:rPr>
              <a:t>Example </a:t>
            </a:r>
            <a:r>
              <a:rPr lang="en-US" sz="2400" b="1" dirty="0" smtClean="0">
                <a:solidFill>
                  <a:srgbClr val="00B050"/>
                </a:solidFill>
              </a:rPr>
              <a:t>2:</a:t>
            </a:r>
            <a:endParaRPr lang="en-US" sz="2400" b="1" dirty="0">
              <a:solidFill>
                <a:srgbClr val="00B050"/>
              </a:solidFill>
            </a:endParaRPr>
          </a:p>
        </p:txBody>
      </p:sp>
      <p:sp>
        <p:nvSpPr>
          <p:cNvPr id="3" name="Rectangle 2"/>
          <p:cNvSpPr/>
          <p:nvPr/>
        </p:nvSpPr>
        <p:spPr>
          <a:xfrm>
            <a:off x="152400" y="1447800"/>
            <a:ext cx="1334020" cy="461665"/>
          </a:xfrm>
          <a:prstGeom prst="rect">
            <a:avLst/>
          </a:prstGeom>
        </p:spPr>
        <p:txBody>
          <a:bodyPr wrap="none">
            <a:spAutoFit/>
          </a:bodyPr>
          <a:lstStyle/>
          <a:p>
            <a:r>
              <a:rPr lang="en-US" sz="2400" b="1" dirty="0">
                <a:solidFill>
                  <a:srgbClr val="00B050"/>
                </a:solidFill>
              </a:rPr>
              <a:t>Solution:</a:t>
            </a:r>
            <a:endParaRPr lang="en-US" sz="2400" dirty="0">
              <a:solidFill>
                <a:srgbClr val="00B050"/>
              </a:solidFill>
            </a:endParaRPr>
          </a:p>
        </p:txBody>
      </p:sp>
      <p:sp>
        <p:nvSpPr>
          <p:cNvPr id="4" name="Rectangle 3"/>
          <p:cNvSpPr/>
          <p:nvPr/>
        </p:nvSpPr>
        <p:spPr>
          <a:xfrm>
            <a:off x="152400" y="685800"/>
            <a:ext cx="8458200" cy="707886"/>
          </a:xfrm>
          <a:prstGeom prst="rect">
            <a:avLst/>
          </a:prstGeom>
        </p:spPr>
        <p:txBody>
          <a:bodyPr wrap="square">
            <a:spAutoFit/>
          </a:bodyPr>
          <a:lstStyle/>
          <a:p>
            <a:pPr algn="just"/>
            <a:r>
              <a:rPr lang="en-US" sz="2000" b="1" dirty="0"/>
              <a:t>Write the regular expression for the language accepting all combinations of </a:t>
            </a:r>
            <a:r>
              <a:rPr lang="en-US" sz="2000" b="1" dirty="0" err="1"/>
              <a:t>a's</a:t>
            </a:r>
            <a:r>
              <a:rPr lang="en-US" sz="2000" b="1" dirty="0"/>
              <a:t> except the null string, over the set ∑ = {a}</a:t>
            </a:r>
          </a:p>
        </p:txBody>
      </p:sp>
      <p:sp>
        <p:nvSpPr>
          <p:cNvPr id="5" name="Rectangle 4"/>
          <p:cNvSpPr/>
          <p:nvPr/>
        </p:nvSpPr>
        <p:spPr>
          <a:xfrm>
            <a:off x="152400" y="1905000"/>
            <a:ext cx="7696200" cy="461665"/>
          </a:xfrm>
          <a:prstGeom prst="rect">
            <a:avLst/>
          </a:prstGeom>
        </p:spPr>
        <p:txBody>
          <a:bodyPr wrap="square">
            <a:spAutoFit/>
          </a:bodyPr>
          <a:lstStyle/>
          <a:p>
            <a:r>
              <a:rPr lang="en-US" sz="2400" dirty="0"/>
              <a:t>The regular expression has to be built for the </a:t>
            </a:r>
            <a:r>
              <a:rPr lang="en-US" sz="2400" dirty="0" smtClean="0"/>
              <a:t>language:</a:t>
            </a:r>
            <a:endParaRPr lang="en-US" sz="2400" dirty="0"/>
          </a:p>
        </p:txBody>
      </p:sp>
      <p:sp>
        <p:nvSpPr>
          <p:cNvPr id="6" name="Rectangle 5"/>
          <p:cNvSpPr/>
          <p:nvPr/>
        </p:nvSpPr>
        <p:spPr>
          <a:xfrm>
            <a:off x="176472" y="2438400"/>
            <a:ext cx="2566728" cy="461665"/>
          </a:xfrm>
          <a:prstGeom prst="rect">
            <a:avLst/>
          </a:prstGeom>
        </p:spPr>
        <p:txBody>
          <a:bodyPr wrap="none">
            <a:spAutoFit/>
          </a:bodyPr>
          <a:lstStyle/>
          <a:p>
            <a:r>
              <a:rPr lang="en-US" sz="2400" dirty="0"/>
              <a:t>L = {a, </a:t>
            </a:r>
            <a:r>
              <a:rPr lang="en-US" sz="2400" dirty="0" err="1"/>
              <a:t>aa</a:t>
            </a:r>
            <a:r>
              <a:rPr lang="en-US" sz="2400" dirty="0"/>
              <a:t>, </a:t>
            </a:r>
            <a:r>
              <a:rPr lang="en-US" sz="2400" dirty="0" err="1"/>
              <a:t>aaa</a:t>
            </a:r>
            <a:r>
              <a:rPr lang="en-US" sz="2400" dirty="0"/>
              <a:t>, ....}  </a:t>
            </a:r>
          </a:p>
        </p:txBody>
      </p:sp>
      <p:sp>
        <p:nvSpPr>
          <p:cNvPr id="7" name="Rectangle 6"/>
          <p:cNvSpPr/>
          <p:nvPr/>
        </p:nvSpPr>
        <p:spPr>
          <a:xfrm>
            <a:off x="152400" y="2971800"/>
            <a:ext cx="8686800" cy="707886"/>
          </a:xfrm>
          <a:prstGeom prst="rect">
            <a:avLst/>
          </a:prstGeom>
        </p:spPr>
        <p:txBody>
          <a:bodyPr wrap="square">
            <a:spAutoFit/>
          </a:bodyPr>
          <a:lstStyle/>
          <a:p>
            <a:pPr algn="just"/>
            <a:r>
              <a:rPr lang="en-US" sz="2000" dirty="0"/>
              <a:t>This set indicates that there is no null string. So we can denote regular expression as:</a:t>
            </a:r>
          </a:p>
        </p:txBody>
      </p:sp>
      <p:sp>
        <p:nvSpPr>
          <p:cNvPr id="30721" name="Rectangle 1"/>
          <p:cNvSpPr>
            <a:spLocks noChangeArrowheads="1"/>
          </p:cNvSpPr>
          <p:nvPr/>
        </p:nvSpPr>
        <p:spPr bwMode="auto">
          <a:xfrm>
            <a:off x="3352800" y="3581400"/>
            <a:ext cx="1447800" cy="433432"/>
          </a:xfrm>
          <a:prstGeom prst="rect">
            <a:avLst/>
          </a:prstGeom>
          <a:noFill/>
          <a:ln w="9525">
            <a:noFill/>
            <a:miter lim="800000"/>
            <a:headEnd/>
            <a:tailEnd/>
          </a:ln>
          <a:effectLst/>
        </p:spPr>
        <p:txBody>
          <a:bodyPr vert="horz" wrap="square" lIns="47610" tIns="31740" rIns="91440" bIns="31740" numCol="1" anchor="ctr" anchorCtr="0" compatLnSpc="1">
            <a:prstTxWarp prst="textNoShape">
              <a:avLst/>
            </a:prstTxWarp>
            <a:spAutoFit/>
          </a:bodyPr>
          <a:lstStyle/>
          <a:p>
            <a:pPr lvl="0" algn="just" fontAlgn="base">
              <a:spcBef>
                <a:spcPct val="0"/>
              </a:spcBef>
              <a:spcAft>
                <a:spcPct val="0"/>
              </a:spcAft>
            </a:pPr>
            <a:r>
              <a:rPr lang="en-US" sz="2400" b="1" dirty="0">
                <a:solidFill>
                  <a:srgbClr val="C00000"/>
                </a:solidFill>
              </a:rPr>
              <a:t>R.E: </a:t>
            </a:r>
            <a:r>
              <a:rPr kumimoji="0" lang="en-US" sz="2400" b="1" i="0" u="none" strike="noStrike" cap="none" normalizeH="0" baseline="0" dirty="0" smtClean="0">
                <a:ln>
                  <a:noFill/>
                </a:ln>
                <a:solidFill>
                  <a:srgbClr val="C00000"/>
                </a:solidFill>
                <a:effectLst/>
                <a:latin typeface="Arial Unicode MS" pitchFamily="34" charset="-128"/>
                <a:cs typeface="Arial" pitchFamily="34" charset="0"/>
              </a:rPr>
              <a:t>a</a:t>
            </a:r>
            <a:r>
              <a:rPr kumimoji="0" lang="en-US" sz="2400" b="1" i="0" u="none" strike="noStrike" cap="none" normalizeH="0" baseline="30000" dirty="0" smtClean="0">
                <a:ln>
                  <a:noFill/>
                </a:ln>
                <a:solidFill>
                  <a:srgbClr val="C00000"/>
                </a:solidFill>
                <a:effectLst/>
                <a:latin typeface="Arial Unicode MS" pitchFamily="34" charset="-128"/>
                <a:cs typeface="Arial" pitchFamily="34" charset="0"/>
              </a:rPr>
              <a:t>+</a:t>
            </a:r>
            <a:r>
              <a:rPr kumimoji="0" lang="en-US" sz="1050" b="1" i="0" u="none" strike="noStrike" cap="none" normalizeH="0" baseline="0" dirty="0" smtClean="0">
                <a:ln>
                  <a:noFill/>
                </a:ln>
                <a:solidFill>
                  <a:srgbClr val="C00000"/>
                </a:solidFill>
                <a:effectLst/>
                <a:latin typeface="Arial" pitchFamily="34" charset="0"/>
                <a:cs typeface="Arial" pitchFamily="34" charset="0"/>
              </a:rPr>
              <a:t> </a:t>
            </a:r>
            <a:endParaRPr kumimoji="0" lang="en-US" sz="3600" b="1" i="0" u="none" strike="noStrike" cap="none" normalizeH="0" baseline="0" dirty="0" smtClean="0">
              <a:ln>
                <a:noFill/>
              </a:ln>
              <a:solidFill>
                <a:srgbClr val="C00000"/>
              </a:solidFill>
              <a:effectLst/>
              <a:latin typeface="Arial" pitchFamily="34" charset="0"/>
              <a:cs typeface="Arial" pitchFamily="34" charset="0"/>
            </a:endParaRPr>
          </a:p>
        </p:txBody>
      </p:sp>
    </p:spTree>
    <p:extLst>
      <p:ext uri="{BB962C8B-B14F-4D97-AF65-F5344CB8AC3E}">
        <p14:creationId xmlns:p14="http://schemas.microsoft.com/office/powerpoint/2010/main" val="395612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0721"/>
                                        </p:tgtEl>
                                        <p:attrNameLst>
                                          <p:attrName>style.visibility</p:attrName>
                                        </p:attrNameLst>
                                      </p:cBhvr>
                                      <p:to>
                                        <p:strVal val="visible"/>
                                      </p:to>
                                    </p:set>
                                    <p:anim calcmode="lin" valueType="num">
                                      <p:cBhvr>
                                        <p:cTn id="7" dur="1000" fill="hold"/>
                                        <p:tgtEl>
                                          <p:spTgt spid="30721"/>
                                        </p:tgtEl>
                                        <p:attrNameLst>
                                          <p:attrName>ppt_w</p:attrName>
                                        </p:attrNameLst>
                                      </p:cBhvr>
                                      <p:tavLst>
                                        <p:tav tm="0">
                                          <p:val>
                                            <p:fltVal val="0"/>
                                          </p:val>
                                        </p:tav>
                                        <p:tav tm="100000">
                                          <p:val>
                                            <p:strVal val="#ppt_w"/>
                                          </p:val>
                                        </p:tav>
                                      </p:tavLst>
                                    </p:anim>
                                    <p:anim calcmode="lin" valueType="num">
                                      <p:cBhvr>
                                        <p:cTn id="8" dur="1000" fill="hold"/>
                                        <p:tgtEl>
                                          <p:spTgt spid="30721"/>
                                        </p:tgtEl>
                                        <p:attrNameLst>
                                          <p:attrName>ppt_h</p:attrName>
                                        </p:attrNameLst>
                                      </p:cBhvr>
                                      <p:tavLst>
                                        <p:tav tm="0">
                                          <p:val>
                                            <p:fltVal val="0"/>
                                          </p:val>
                                        </p:tav>
                                        <p:tav tm="100000">
                                          <p:val>
                                            <p:strVal val="#ppt_h"/>
                                          </p:val>
                                        </p:tav>
                                      </p:tavLst>
                                    </p:anim>
                                    <p:anim calcmode="lin" valueType="num">
                                      <p:cBhvr>
                                        <p:cTn id="9" dur="1000" fill="hold"/>
                                        <p:tgtEl>
                                          <p:spTgt spid="30721"/>
                                        </p:tgtEl>
                                        <p:attrNameLst>
                                          <p:attrName>style.rotation</p:attrName>
                                        </p:attrNameLst>
                                      </p:cBhvr>
                                      <p:tavLst>
                                        <p:tav tm="0">
                                          <p:val>
                                            <p:fltVal val="90"/>
                                          </p:val>
                                        </p:tav>
                                        <p:tav tm="100000">
                                          <p:val>
                                            <p:fltVal val="0"/>
                                          </p:val>
                                        </p:tav>
                                      </p:tavLst>
                                    </p:anim>
                                    <p:animEffect transition="in" filter="fade">
                                      <p:cBhvr>
                                        <p:cTn id="10" dur="1000"/>
                                        <p:tgtEl>
                                          <p:spTgt spid="307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1579278" cy="461665"/>
          </a:xfrm>
          <a:prstGeom prst="rect">
            <a:avLst/>
          </a:prstGeom>
        </p:spPr>
        <p:txBody>
          <a:bodyPr wrap="none">
            <a:spAutoFit/>
          </a:bodyPr>
          <a:lstStyle/>
          <a:p>
            <a:r>
              <a:rPr lang="en-US" sz="2400" b="1" dirty="0">
                <a:solidFill>
                  <a:srgbClr val="00B050"/>
                </a:solidFill>
              </a:rPr>
              <a:t>Example 3</a:t>
            </a:r>
            <a:r>
              <a:rPr lang="en-US" sz="2400" b="1" dirty="0" smtClean="0">
                <a:solidFill>
                  <a:srgbClr val="00B050"/>
                </a:solidFill>
              </a:rPr>
              <a:t>:</a:t>
            </a:r>
            <a:endParaRPr lang="en-US" sz="2400" b="1" dirty="0">
              <a:solidFill>
                <a:srgbClr val="00B050"/>
              </a:solidFill>
            </a:endParaRPr>
          </a:p>
        </p:txBody>
      </p:sp>
      <p:sp>
        <p:nvSpPr>
          <p:cNvPr id="3" name="Rectangle 2"/>
          <p:cNvSpPr/>
          <p:nvPr/>
        </p:nvSpPr>
        <p:spPr>
          <a:xfrm>
            <a:off x="152400" y="1447800"/>
            <a:ext cx="1334020" cy="461665"/>
          </a:xfrm>
          <a:prstGeom prst="rect">
            <a:avLst/>
          </a:prstGeom>
        </p:spPr>
        <p:txBody>
          <a:bodyPr wrap="none">
            <a:spAutoFit/>
          </a:bodyPr>
          <a:lstStyle/>
          <a:p>
            <a:r>
              <a:rPr lang="en-US" sz="2400" b="1" dirty="0">
                <a:solidFill>
                  <a:srgbClr val="00B050"/>
                </a:solidFill>
              </a:rPr>
              <a:t>Solution:</a:t>
            </a:r>
            <a:endParaRPr lang="en-US" sz="2400" dirty="0">
              <a:solidFill>
                <a:srgbClr val="00B050"/>
              </a:solidFill>
            </a:endParaRPr>
          </a:p>
        </p:txBody>
      </p:sp>
      <p:sp>
        <p:nvSpPr>
          <p:cNvPr id="4" name="Rectangle 3"/>
          <p:cNvSpPr/>
          <p:nvPr/>
        </p:nvSpPr>
        <p:spPr>
          <a:xfrm>
            <a:off x="152400" y="587514"/>
            <a:ext cx="8686800" cy="707886"/>
          </a:xfrm>
          <a:prstGeom prst="rect">
            <a:avLst/>
          </a:prstGeom>
        </p:spPr>
        <p:txBody>
          <a:bodyPr wrap="square">
            <a:spAutoFit/>
          </a:bodyPr>
          <a:lstStyle/>
          <a:p>
            <a:pPr algn="just"/>
            <a:r>
              <a:rPr lang="en-US" sz="2000" b="1" dirty="0"/>
              <a:t>Write the regular expression for the language accepting all the string containing any number of </a:t>
            </a:r>
            <a:r>
              <a:rPr lang="en-US" sz="2000" b="1" dirty="0" err="1"/>
              <a:t>a's</a:t>
            </a:r>
            <a:r>
              <a:rPr lang="en-US" sz="2000" b="1" dirty="0"/>
              <a:t> and </a:t>
            </a:r>
            <a:r>
              <a:rPr lang="en-US" sz="2000" b="1" dirty="0" err="1"/>
              <a:t>b's</a:t>
            </a:r>
            <a:r>
              <a:rPr lang="en-US" sz="2000" b="1" dirty="0"/>
              <a:t>.</a:t>
            </a:r>
          </a:p>
        </p:txBody>
      </p:sp>
      <p:sp>
        <p:nvSpPr>
          <p:cNvPr id="5" name="Rectangle 4"/>
          <p:cNvSpPr/>
          <p:nvPr/>
        </p:nvSpPr>
        <p:spPr>
          <a:xfrm>
            <a:off x="228600" y="2057400"/>
            <a:ext cx="3980642" cy="461665"/>
          </a:xfrm>
          <a:prstGeom prst="rect">
            <a:avLst/>
          </a:prstGeom>
        </p:spPr>
        <p:txBody>
          <a:bodyPr wrap="none">
            <a:spAutoFit/>
          </a:bodyPr>
          <a:lstStyle/>
          <a:p>
            <a:r>
              <a:rPr lang="en-US" sz="2400" dirty="0"/>
              <a:t>The regular expression will be:</a:t>
            </a:r>
          </a:p>
        </p:txBody>
      </p:sp>
      <p:sp>
        <p:nvSpPr>
          <p:cNvPr id="6" name="Rectangle 5"/>
          <p:cNvSpPr/>
          <p:nvPr/>
        </p:nvSpPr>
        <p:spPr>
          <a:xfrm>
            <a:off x="2667000" y="2667000"/>
            <a:ext cx="1838837" cy="461665"/>
          </a:xfrm>
          <a:prstGeom prst="rect">
            <a:avLst/>
          </a:prstGeom>
        </p:spPr>
        <p:txBody>
          <a:bodyPr wrap="none">
            <a:spAutoFit/>
          </a:bodyPr>
          <a:lstStyle/>
          <a:p>
            <a:r>
              <a:rPr lang="en-US" sz="2400" b="1" dirty="0">
                <a:solidFill>
                  <a:srgbClr val="C00000"/>
                </a:solidFill>
              </a:rPr>
              <a:t>R.E:  (a + b)* </a:t>
            </a:r>
          </a:p>
        </p:txBody>
      </p:sp>
      <p:sp>
        <p:nvSpPr>
          <p:cNvPr id="7" name="Rectangle 6"/>
          <p:cNvSpPr/>
          <p:nvPr/>
        </p:nvSpPr>
        <p:spPr>
          <a:xfrm>
            <a:off x="228600" y="3429000"/>
            <a:ext cx="8382000" cy="1569660"/>
          </a:xfrm>
          <a:prstGeom prst="rect">
            <a:avLst/>
          </a:prstGeom>
        </p:spPr>
        <p:txBody>
          <a:bodyPr wrap="square">
            <a:spAutoFit/>
          </a:bodyPr>
          <a:lstStyle/>
          <a:p>
            <a:pPr algn="just">
              <a:buFont typeface="Wingdings" pitchFamily="2" charset="2"/>
              <a:buChar char="Ø"/>
            </a:pPr>
            <a:r>
              <a:rPr lang="en-US" sz="2400" dirty="0"/>
              <a:t>This will give the set as L = {ε, a, </a:t>
            </a:r>
            <a:r>
              <a:rPr lang="en-US" sz="2400" dirty="0" err="1"/>
              <a:t>aa</a:t>
            </a:r>
            <a:r>
              <a:rPr lang="en-US" sz="2400" dirty="0"/>
              <a:t>, b, bb, </a:t>
            </a:r>
            <a:r>
              <a:rPr lang="en-US" sz="2400" dirty="0" err="1"/>
              <a:t>ab</a:t>
            </a:r>
            <a:r>
              <a:rPr lang="en-US" sz="2400" dirty="0"/>
              <a:t>, </a:t>
            </a:r>
            <a:r>
              <a:rPr lang="en-US" sz="2400" dirty="0" err="1"/>
              <a:t>ba</a:t>
            </a:r>
            <a:r>
              <a:rPr lang="en-US" sz="2400" dirty="0"/>
              <a:t>, </a:t>
            </a:r>
            <a:r>
              <a:rPr lang="en-US" sz="2400" dirty="0" err="1"/>
              <a:t>aba</a:t>
            </a:r>
            <a:r>
              <a:rPr lang="en-US" sz="2400" dirty="0"/>
              <a:t>, </a:t>
            </a:r>
            <a:r>
              <a:rPr lang="en-US" sz="2400" dirty="0" err="1"/>
              <a:t>bab</a:t>
            </a:r>
            <a:r>
              <a:rPr lang="en-US" sz="2400" dirty="0"/>
              <a:t>, .....}, any combination of a and b.</a:t>
            </a:r>
          </a:p>
          <a:p>
            <a:pPr algn="just">
              <a:buFont typeface="Wingdings" pitchFamily="2" charset="2"/>
              <a:buChar char="Ø"/>
            </a:pPr>
            <a:r>
              <a:rPr lang="en-US" sz="2400" dirty="0"/>
              <a:t>The (a + b)* shows any combination with a and b even a null string.</a:t>
            </a:r>
          </a:p>
        </p:txBody>
      </p:sp>
    </p:spTree>
    <p:extLst>
      <p:ext uri="{BB962C8B-B14F-4D97-AF65-F5344CB8AC3E}">
        <p14:creationId xmlns:p14="http://schemas.microsoft.com/office/powerpoint/2010/main" val="3777408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ppt_w</p:attrName>
                                        </p:attrNameLst>
                                      </p:cBhvr>
                                      <p:tavLst>
                                        <p:tav tm="0" fmla="#ppt_w*sin(2.5*pi*$)">
                                          <p:val>
                                            <p:fltVal val="0"/>
                                          </p:val>
                                        </p:tav>
                                        <p:tav tm="100000">
                                          <p:val>
                                            <p:fltVal val="1"/>
                                          </p:val>
                                        </p:tav>
                                      </p:tavLst>
                                    </p:anim>
                                    <p:anim calcmode="lin" valueType="num">
                                      <p:cBhvr>
                                        <p:cTn id="9"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1579278" cy="461665"/>
          </a:xfrm>
          <a:prstGeom prst="rect">
            <a:avLst/>
          </a:prstGeom>
        </p:spPr>
        <p:txBody>
          <a:bodyPr wrap="none">
            <a:spAutoFit/>
          </a:bodyPr>
          <a:lstStyle/>
          <a:p>
            <a:r>
              <a:rPr lang="en-US" sz="2400" b="1" dirty="0">
                <a:solidFill>
                  <a:srgbClr val="00B050"/>
                </a:solidFill>
              </a:rPr>
              <a:t>Example </a:t>
            </a:r>
            <a:r>
              <a:rPr lang="en-US" sz="2400" b="1" dirty="0" smtClean="0">
                <a:solidFill>
                  <a:srgbClr val="00B050"/>
                </a:solidFill>
              </a:rPr>
              <a:t>4:</a:t>
            </a:r>
            <a:endParaRPr lang="en-US" sz="2400" b="1" dirty="0">
              <a:solidFill>
                <a:srgbClr val="00B050"/>
              </a:solidFill>
            </a:endParaRPr>
          </a:p>
        </p:txBody>
      </p:sp>
      <p:sp>
        <p:nvSpPr>
          <p:cNvPr id="3" name="Rectangle 2"/>
          <p:cNvSpPr/>
          <p:nvPr/>
        </p:nvSpPr>
        <p:spPr>
          <a:xfrm>
            <a:off x="189980" y="1295400"/>
            <a:ext cx="1334020" cy="461665"/>
          </a:xfrm>
          <a:prstGeom prst="rect">
            <a:avLst/>
          </a:prstGeom>
        </p:spPr>
        <p:txBody>
          <a:bodyPr wrap="none">
            <a:spAutoFit/>
          </a:bodyPr>
          <a:lstStyle/>
          <a:p>
            <a:r>
              <a:rPr lang="en-US" sz="2400" b="1" dirty="0">
                <a:solidFill>
                  <a:srgbClr val="00B050"/>
                </a:solidFill>
              </a:rPr>
              <a:t>Solution:</a:t>
            </a:r>
            <a:endParaRPr lang="en-US" sz="2400" dirty="0">
              <a:solidFill>
                <a:srgbClr val="00B050"/>
              </a:solidFill>
            </a:endParaRPr>
          </a:p>
        </p:txBody>
      </p:sp>
      <p:sp>
        <p:nvSpPr>
          <p:cNvPr id="4" name="Rectangle 3"/>
          <p:cNvSpPr/>
          <p:nvPr/>
        </p:nvSpPr>
        <p:spPr>
          <a:xfrm>
            <a:off x="228600" y="609600"/>
            <a:ext cx="8534400" cy="707886"/>
          </a:xfrm>
          <a:prstGeom prst="rect">
            <a:avLst/>
          </a:prstGeom>
        </p:spPr>
        <p:txBody>
          <a:bodyPr wrap="square">
            <a:spAutoFit/>
          </a:bodyPr>
          <a:lstStyle/>
          <a:p>
            <a:pPr algn="just"/>
            <a:r>
              <a:rPr lang="en-US" sz="2000" b="1" dirty="0"/>
              <a:t>Write the regular expression for the language accepting all the string which are starting with 1 and ending with 0, over ∑ = {0, 1}.</a:t>
            </a:r>
          </a:p>
        </p:txBody>
      </p:sp>
      <p:sp>
        <p:nvSpPr>
          <p:cNvPr id="5" name="Rectangle 4"/>
          <p:cNvSpPr/>
          <p:nvPr/>
        </p:nvSpPr>
        <p:spPr>
          <a:xfrm>
            <a:off x="228600" y="1806714"/>
            <a:ext cx="8534400" cy="830997"/>
          </a:xfrm>
          <a:prstGeom prst="rect">
            <a:avLst/>
          </a:prstGeom>
        </p:spPr>
        <p:txBody>
          <a:bodyPr wrap="square">
            <a:spAutoFit/>
          </a:bodyPr>
          <a:lstStyle/>
          <a:p>
            <a:pPr algn="just"/>
            <a:r>
              <a:rPr lang="en-US" sz="2400" dirty="0"/>
              <a:t>In a regular expression, the first symbol should be 1, and the last symbol should be 0. The </a:t>
            </a:r>
            <a:r>
              <a:rPr lang="en-US" sz="2400" dirty="0" err="1"/>
              <a:t>r.e</a:t>
            </a:r>
            <a:r>
              <a:rPr lang="en-US" sz="2400" dirty="0"/>
              <a:t>. is as follows:</a:t>
            </a:r>
          </a:p>
        </p:txBody>
      </p:sp>
      <p:sp>
        <p:nvSpPr>
          <p:cNvPr id="6" name="Rectangle 5"/>
          <p:cNvSpPr/>
          <p:nvPr/>
        </p:nvSpPr>
        <p:spPr>
          <a:xfrm>
            <a:off x="3048000" y="2590800"/>
            <a:ext cx="2743200" cy="523220"/>
          </a:xfrm>
          <a:prstGeom prst="rect">
            <a:avLst/>
          </a:prstGeom>
        </p:spPr>
        <p:txBody>
          <a:bodyPr wrap="square">
            <a:spAutoFit/>
          </a:bodyPr>
          <a:lstStyle/>
          <a:p>
            <a:r>
              <a:rPr lang="en-US" sz="2800" b="1" dirty="0">
                <a:solidFill>
                  <a:srgbClr val="C00000"/>
                </a:solidFill>
              </a:rPr>
              <a:t>R.E: 1 (0+1)* 0  </a:t>
            </a:r>
          </a:p>
        </p:txBody>
      </p:sp>
      <p:sp>
        <p:nvSpPr>
          <p:cNvPr id="7" name="Rectangle 6"/>
          <p:cNvSpPr/>
          <p:nvPr/>
        </p:nvSpPr>
        <p:spPr>
          <a:xfrm>
            <a:off x="304800" y="3200400"/>
            <a:ext cx="1579278" cy="461665"/>
          </a:xfrm>
          <a:prstGeom prst="rect">
            <a:avLst/>
          </a:prstGeom>
        </p:spPr>
        <p:txBody>
          <a:bodyPr wrap="none">
            <a:spAutoFit/>
          </a:bodyPr>
          <a:lstStyle/>
          <a:p>
            <a:r>
              <a:rPr lang="en-US" sz="2400" b="1" dirty="0">
                <a:solidFill>
                  <a:srgbClr val="00B050"/>
                </a:solidFill>
              </a:rPr>
              <a:t>Example 5</a:t>
            </a:r>
            <a:r>
              <a:rPr lang="en-US" sz="2400" b="1" dirty="0" smtClean="0">
                <a:solidFill>
                  <a:srgbClr val="00B050"/>
                </a:solidFill>
              </a:rPr>
              <a:t>:</a:t>
            </a:r>
            <a:endParaRPr lang="en-US" sz="2400" b="1" dirty="0">
              <a:solidFill>
                <a:srgbClr val="00B050"/>
              </a:solidFill>
            </a:endParaRPr>
          </a:p>
        </p:txBody>
      </p:sp>
      <p:sp>
        <p:nvSpPr>
          <p:cNvPr id="8" name="Rectangle 7"/>
          <p:cNvSpPr/>
          <p:nvPr/>
        </p:nvSpPr>
        <p:spPr>
          <a:xfrm>
            <a:off x="381000" y="4419600"/>
            <a:ext cx="1334020" cy="461665"/>
          </a:xfrm>
          <a:prstGeom prst="rect">
            <a:avLst/>
          </a:prstGeom>
        </p:spPr>
        <p:txBody>
          <a:bodyPr wrap="none">
            <a:spAutoFit/>
          </a:bodyPr>
          <a:lstStyle/>
          <a:p>
            <a:r>
              <a:rPr lang="en-US" sz="2400" b="1" dirty="0">
                <a:solidFill>
                  <a:srgbClr val="00B050"/>
                </a:solidFill>
              </a:rPr>
              <a:t>Solution:</a:t>
            </a:r>
            <a:endParaRPr lang="en-US" sz="2400" dirty="0">
              <a:solidFill>
                <a:srgbClr val="00B050"/>
              </a:solidFill>
            </a:endParaRPr>
          </a:p>
        </p:txBody>
      </p:sp>
      <p:sp>
        <p:nvSpPr>
          <p:cNvPr id="9" name="Rectangle 8"/>
          <p:cNvSpPr/>
          <p:nvPr/>
        </p:nvSpPr>
        <p:spPr>
          <a:xfrm>
            <a:off x="304800" y="3711714"/>
            <a:ext cx="8458200" cy="707886"/>
          </a:xfrm>
          <a:prstGeom prst="rect">
            <a:avLst/>
          </a:prstGeom>
        </p:spPr>
        <p:txBody>
          <a:bodyPr wrap="square">
            <a:spAutoFit/>
          </a:bodyPr>
          <a:lstStyle/>
          <a:p>
            <a:pPr algn="just"/>
            <a:r>
              <a:rPr lang="en-US" sz="2000" b="1" dirty="0"/>
              <a:t>Write the regular expression for the language starting and ending with a and having any </a:t>
            </a:r>
            <a:r>
              <a:rPr lang="en-US" sz="2000" b="1" dirty="0" smtClean="0"/>
              <a:t>combination </a:t>
            </a:r>
            <a:r>
              <a:rPr lang="en-US" sz="2000" b="1" dirty="0"/>
              <a:t>of </a:t>
            </a:r>
            <a:r>
              <a:rPr lang="en-US" sz="2000" b="1" dirty="0" err="1"/>
              <a:t>b's</a:t>
            </a:r>
            <a:r>
              <a:rPr lang="en-US" sz="2000" b="1" dirty="0"/>
              <a:t> in between.</a:t>
            </a:r>
          </a:p>
        </p:txBody>
      </p:sp>
      <p:sp>
        <p:nvSpPr>
          <p:cNvPr id="10" name="Rectangle 9"/>
          <p:cNvSpPr/>
          <p:nvPr/>
        </p:nvSpPr>
        <p:spPr>
          <a:xfrm>
            <a:off x="381000" y="4876800"/>
            <a:ext cx="3980642" cy="461665"/>
          </a:xfrm>
          <a:prstGeom prst="rect">
            <a:avLst/>
          </a:prstGeom>
        </p:spPr>
        <p:txBody>
          <a:bodyPr wrap="none">
            <a:spAutoFit/>
          </a:bodyPr>
          <a:lstStyle/>
          <a:p>
            <a:r>
              <a:rPr lang="en-US" sz="2400" dirty="0"/>
              <a:t>The regular expression will be:</a:t>
            </a:r>
          </a:p>
        </p:txBody>
      </p:sp>
      <p:sp>
        <p:nvSpPr>
          <p:cNvPr id="11" name="Rectangle 10"/>
          <p:cNvSpPr/>
          <p:nvPr/>
        </p:nvSpPr>
        <p:spPr>
          <a:xfrm>
            <a:off x="3200400" y="5410200"/>
            <a:ext cx="1976951" cy="523220"/>
          </a:xfrm>
          <a:prstGeom prst="rect">
            <a:avLst/>
          </a:prstGeom>
        </p:spPr>
        <p:txBody>
          <a:bodyPr wrap="none">
            <a:spAutoFit/>
          </a:bodyPr>
          <a:lstStyle/>
          <a:p>
            <a:r>
              <a:rPr lang="en-US" sz="2800" b="1" dirty="0">
                <a:solidFill>
                  <a:srgbClr val="C00000"/>
                </a:solidFill>
              </a:rPr>
              <a:t>R.E:  a b* </a:t>
            </a:r>
            <a:r>
              <a:rPr lang="en-US" sz="2800" b="1" dirty="0" smtClean="0">
                <a:solidFill>
                  <a:srgbClr val="C00000"/>
                </a:solidFill>
              </a:rPr>
              <a:t>a</a:t>
            </a:r>
            <a:r>
              <a:rPr lang="en-US" sz="2800" b="1" dirty="0">
                <a:solidFill>
                  <a:srgbClr val="C00000"/>
                </a:solidFill>
              </a:rPr>
              <a:t>  </a:t>
            </a:r>
          </a:p>
        </p:txBody>
      </p:sp>
    </p:spTree>
    <p:extLst>
      <p:ext uri="{BB962C8B-B14F-4D97-AF65-F5344CB8AC3E}">
        <p14:creationId xmlns:p14="http://schemas.microsoft.com/office/powerpoint/2010/main" val="372111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1000" fill="hold"/>
                                        <p:tgtEl>
                                          <p:spTgt spid="11"/>
                                        </p:tgtEl>
                                        <p:attrNameLst>
                                          <p:attrName>ppt_w</p:attrName>
                                        </p:attrNameLst>
                                      </p:cBhvr>
                                      <p:tavLst>
                                        <p:tav tm="0">
                                          <p:val>
                                            <p:fltVal val="0"/>
                                          </p:val>
                                        </p:tav>
                                        <p:tav tm="100000">
                                          <p:val>
                                            <p:strVal val="#ppt_w"/>
                                          </p:val>
                                        </p:tav>
                                      </p:tavLst>
                                    </p:anim>
                                    <p:anim calcmode="lin" valueType="num">
                                      <p:cBhvr>
                                        <p:cTn id="26" dur="1000" fill="hold"/>
                                        <p:tgtEl>
                                          <p:spTgt spid="11"/>
                                        </p:tgtEl>
                                        <p:attrNameLst>
                                          <p:attrName>ppt_h</p:attrName>
                                        </p:attrNameLst>
                                      </p:cBhvr>
                                      <p:tavLst>
                                        <p:tav tm="0">
                                          <p:val>
                                            <p:fltVal val="0"/>
                                          </p:val>
                                        </p:tav>
                                        <p:tav tm="100000">
                                          <p:val>
                                            <p:strVal val="#ppt_h"/>
                                          </p:val>
                                        </p:tav>
                                      </p:tavLst>
                                    </p:anim>
                                    <p:anim calcmode="lin" valueType="num">
                                      <p:cBhvr>
                                        <p:cTn id="27" dur="1000" fill="hold"/>
                                        <p:tgtEl>
                                          <p:spTgt spid="11"/>
                                        </p:tgtEl>
                                        <p:attrNameLst>
                                          <p:attrName>style.rotation</p:attrName>
                                        </p:attrNameLst>
                                      </p:cBhvr>
                                      <p:tavLst>
                                        <p:tav tm="0">
                                          <p:val>
                                            <p:fltVal val="90"/>
                                          </p:val>
                                        </p:tav>
                                        <p:tav tm="100000">
                                          <p:val>
                                            <p:fltVal val="0"/>
                                          </p:val>
                                        </p:tav>
                                      </p:tavLst>
                                    </p:anim>
                                    <p:animEffect transition="in" filter="fade">
                                      <p:cBhvr>
                                        <p:cTn id="28"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1579278" cy="461665"/>
          </a:xfrm>
          <a:prstGeom prst="rect">
            <a:avLst/>
          </a:prstGeom>
        </p:spPr>
        <p:txBody>
          <a:bodyPr wrap="none">
            <a:spAutoFit/>
          </a:bodyPr>
          <a:lstStyle/>
          <a:p>
            <a:r>
              <a:rPr lang="en-US" sz="2400" b="1" dirty="0">
                <a:solidFill>
                  <a:srgbClr val="00B050"/>
                </a:solidFill>
              </a:rPr>
              <a:t>Example </a:t>
            </a:r>
            <a:r>
              <a:rPr lang="en-US" sz="2400" b="1" dirty="0" smtClean="0">
                <a:solidFill>
                  <a:srgbClr val="00B050"/>
                </a:solidFill>
              </a:rPr>
              <a:t>6:</a:t>
            </a:r>
            <a:endParaRPr lang="en-US" sz="2400" b="1" dirty="0">
              <a:solidFill>
                <a:srgbClr val="00B050"/>
              </a:solidFill>
            </a:endParaRPr>
          </a:p>
        </p:txBody>
      </p:sp>
      <p:sp>
        <p:nvSpPr>
          <p:cNvPr id="3" name="Rectangle 2"/>
          <p:cNvSpPr/>
          <p:nvPr/>
        </p:nvSpPr>
        <p:spPr>
          <a:xfrm>
            <a:off x="152400" y="1524000"/>
            <a:ext cx="1334020" cy="461665"/>
          </a:xfrm>
          <a:prstGeom prst="rect">
            <a:avLst/>
          </a:prstGeom>
        </p:spPr>
        <p:txBody>
          <a:bodyPr wrap="none">
            <a:spAutoFit/>
          </a:bodyPr>
          <a:lstStyle/>
          <a:p>
            <a:r>
              <a:rPr lang="en-US" sz="2400" b="1" dirty="0">
                <a:solidFill>
                  <a:srgbClr val="00B050"/>
                </a:solidFill>
              </a:rPr>
              <a:t>Solution:</a:t>
            </a:r>
            <a:endParaRPr lang="en-US" sz="2400" dirty="0">
              <a:solidFill>
                <a:srgbClr val="00B050"/>
              </a:solidFill>
            </a:endParaRPr>
          </a:p>
        </p:txBody>
      </p:sp>
      <p:sp>
        <p:nvSpPr>
          <p:cNvPr id="4" name="Rectangle 3"/>
          <p:cNvSpPr/>
          <p:nvPr/>
        </p:nvSpPr>
        <p:spPr>
          <a:xfrm>
            <a:off x="152400" y="685800"/>
            <a:ext cx="8534400" cy="707886"/>
          </a:xfrm>
          <a:prstGeom prst="rect">
            <a:avLst/>
          </a:prstGeom>
        </p:spPr>
        <p:txBody>
          <a:bodyPr wrap="square">
            <a:spAutoFit/>
          </a:bodyPr>
          <a:lstStyle/>
          <a:p>
            <a:pPr algn="just"/>
            <a:r>
              <a:rPr lang="en-US" sz="2000" b="1" dirty="0"/>
              <a:t>Write the regular expression for the language starting with a but not having consecutive </a:t>
            </a:r>
            <a:r>
              <a:rPr lang="en-US" sz="2000" b="1" dirty="0" err="1"/>
              <a:t>b's</a:t>
            </a:r>
            <a:r>
              <a:rPr lang="en-US" sz="2000" b="1" dirty="0"/>
              <a:t>.</a:t>
            </a:r>
          </a:p>
        </p:txBody>
      </p:sp>
      <p:sp>
        <p:nvSpPr>
          <p:cNvPr id="5" name="Rectangle 4"/>
          <p:cNvSpPr/>
          <p:nvPr/>
        </p:nvSpPr>
        <p:spPr>
          <a:xfrm>
            <a:off x="152400" y="2057400"/>
            <a:ext cx="7467600" cy="461665"/>
          </a:xfrm>
          <a:prstGeom prst="rect">
            <a:avLst/>
          </a:prstGeom>
        </p:spPr>
        <p:txBody>
          <a:bodyPr wrap="square">
            <a:spAutoFit/>
          </a:bodyPr>
          <a:lstStyle/>
          <a:p>
            <a:pPr>
              <a:buFont typeface="Wingdings" pitchFamily="2" charset="2"/>
              <a:buChar char="Ø"/>
            </a:pPr>
            <a:r>
              <a:rPr lang="en-US" sz="2400" dirty="0"/>
              <a:t>The regular expression has to be built for the language:</a:t>
            </a:r>
          </a:p>
        </p:txBody>
      </p:sp>
      <p:sp>
        <p:nvSpPr>
          <p:cNvPr id="6" name="Rectangle 5"/>
          <p:cNvSpPr/>
          <p:nvPr/>
        </p:nvSpPr>
        <p:spPr>
          <a:xfrm>
            <a:off x="246262" y="2590800"/>
            <a:ext cx="4706738" cy="461665"/>
          </a:xfrm>
          <a:prstGeom prst="rect">
            <a:avLst/>
          </a:prstGeom>
        </p:spPr>
        <p:txBody>
          <a:bodyPr wrap="none">
            <a:spAutoFit/>
          </a:bodyPr>
          <a:lstStyle/>
          <a:p>
            <a:r>
              <a:rPr lang="es-ES" sz="2400" dirty="0"/>
              <a:t>L = {a, aba, </a:t>
            </a:r>
            <a:r>
              <a:rPr lang="es-ES" sz="2400" dirty="0" err="1"/>
              <a:t>aab</a:t>
            </a:r>
            <a:r>
              <a:rPr lang="es-ES" sz="2400" dirty="0"/>
              <a:t>, aba, </a:t>
            </a:r>
            <a:r>
              <a:rPr lang="es-ES" sz="2400" dirty="0" err="1"/>
              <a:t>aaa</a:t>
            </a:r>
            <a:r>
              <a:rPr lang="es-ES" sz="2400" dirty="0"/>
              <a:t>, abab, .....} </a:t>
            </a:r>
            <a:endParaRPr lang="en-US" sz="2400" dirty="0"/>
          </a:p>
        </p:txBody>
      </p:sp>
      <p:sp>
        <p:nvSpPr>
          <p:cNvPr id="7" name="Rectangle 6"/>
          <p:cNvSpPr/>
          <p:nvPr/>
        </p:nvSpPr>
        <p:spPr>
          <a:xfrm>
            <a:off x="152400" y="3200400"/>
            <a:ext cx="7696200" cy="461665"/>
          </a:xfrm>
          <a:prstGeom prst="rect">
            <a:avLst/>
          </a:prstGeom>
        </p:spPr>
        <p:txBody>
          <a:bodyPr wrap="square">
            <a:spAutoFit/>
          </a:bodyPr>
          <a:lstStyle/>
          <a:p>
            <a:pPr>
              <a:buFont typeface="Wingdings" pitchFamily="2" charset="2"/>
              <a:buChar char="Ø"/>
            </a:pPr>
            <a:r>
              <a:rPr lang="en-US" sz="2400" dirty="0"/>
              <a:t>The regular expression for the above language is:</a:t>
            </a:r>
          </a:p>
        </p:txBody>
      </p:sp>
      <p:sp>
        <p:nvSpPr>
          <p:cNvPr id="8" name="Rectangle 7"/>
          <p:cNvSpPr/>
          <p:nvPr/>
        </p:nvSpPr>
        <p:spPr>
          <a:xfrm>
            <a:off x="3429000" y="3886200"/>
            <a:ext cx="2074479" cy="461665"/>
          </a:xfrm>
          <a:prstGeom prst="rect">
            <a:avLst/>
          </a:prstGeom>
        </p:spPr>
        <p:txBody>
          <a:bodyPr wrap="none">
            <a:spAutoFit/>
          </a:bodyPr>
          <a:lstStyle/>
          <a:p>
            <a:r>
              <a:rPr lang="en-US" sz="2400" b="1" dirty="0">
                <a:solidFill>
                  <a:srgbClr val="C00000"/>
                </a:solidFill>
              </a:rPr>
              <a:t>R.E:  </a:t>
            </a:r>
            <a:r>
              <a:rPr lang="en-US" sz="2400" b="1" dirty="0" smtClean="0">
                <a:solidFill>
                  <a:srgbClr val="C00000"/>
                </a:solidFill>
              </a:rPr>
              <a:t>a</a:t>
            </a:r>
            <a:r>
              <a:rPr lang="en-US" sz="2400" b="1" dirty="0">
                <a:solidFill>
                  <a:srgbClr val="C00000"/>
                </a:solidFill>
              </a:rPr>
              <a:t> + </a:t>
            </a:r>
            <a:r>
              <a:rPr lang="en-US" sz="2400" b="1" dirty="0" smtClean="0">
                <a:solidFill>
                  <a:srgbClr val="C00000"/>
                </a:solidFill>
              </a:rPr>
              <a:t>(aba)*</a:t>
            </a:r>
            <a:endParaRPr lang="en-US" sz="2400" b="1" dirty="0">
              <a:solidFill>
                <a:srgbClr val="C00000"/>
              </a:solidFill>
            </a:endParaRPr>
          </a:p>
        </p:txBody>
      </p:sp>
    </p:spTree>
    <p:extLst>
      <p:ext uri="{BB962C8B-B14F-4D97-AF65-F5344CB8AC3E}">
        <p14:creationId xmlns:p14="http://schemas.microsoft.com/office/powerpoint/2010/main" val="3856060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1579278" cy="461665"/>
          </a:xfrm>
          <a:prstGeom prst="rect">
            <a:avLst/>
          </a:prstGeom>
        </p:spPr>
        <p:txBody>
          <a:bodyPr wrap="none">
            <a:spAutoFit/>
          </a:bodyPr>
          <a:lstStyle/>
          <a:p>
            <a:r>
              <a:rPr lang="en-US" sz="2400" b="1" dirty="0">
                <a:solidFill>
                  <a:srgbClr val="00B050"/>
                </a:solidFill>
              </a:rPr>
              <a:t>Example 7</a:t>
            </a:r>
            <a:r>
              <a:rPr lang="en-US" sz="2400" b="1" dirty="0" smtClean="0">
                <a:solidFill>
                  <a:srgbClr val="00B050"/>
                </a:solidFill>
              </a:rPr>
              <a:t>:</a:t>
            </a:r>
            <a:endParaRPr lang="en-US" sz="2400" b="1" dirty="0">
              <a:solidFill>
                <a:srgbClr val="00B050"/>
              </a:solidFill>
            </a:endParaRPr>
          </a:p>
        </p:txBody>
      </p:sp>
      <p:sp>
        <p:nvSpPr>
          <p:cNvPr id="3" name="Rectangle 2"/>
          <p:cNvSpPr/>
          <p:nvPr/>
        </p:nvSpPr>
        <p:spPr>
          <a:xfrm>
            <a:off x="152400" y="1524000"/>
            <a:ext cx="1334020" cy="461665"/>
          </a:xfrm>
          <a:prstGeom prst="rect">
            <a:avLst/>
          </a:prstGeom>
        </p:spPr>
        <p:txBody>
          <a:bodyPr wrap="none">
            <a:spAutoFit/>
          </a:bodyPr>
          <a:lstStyle/>
          <a:p>
            <a:r>
              <a:rPr lang="en-US" sz="2400" b="1" dirty="0">
                <a:solidFill>
                  <a:srgbClr val="00B050"/>
                </a:solidFill>
              </a:rPr>
              <a:t>Solution:</a:t>
            </a:r>
            <a:endParaRPr lang="en-US" sz="2400" dirty="0">
              <a:solidFill>
                <a:srgbClr val="00B050"/>
              </a:solidFill>
            </a:endParaRPr>
          </a:p>
        </p:txBody>
      </p:sp>
      <p:sp>
        <p:nvSpPr>
          <p:cNvPr id="4" name="Rectangle 3"/>
          <p:cNvSpPr/>
          <p:nvPr/>
        </p:nvSpPr>
        <p:spPr>
          <a:xfrm>
            <a:off x="152400" y="533400"/>
            <a:ext cx="8763000" cy="1015663"/>
          </a:xfrm>
          <a:prstGeom prst="rect">
            <a:avLst/>
          </a:prstGeom>
        </p:spPr>
        <p:txBody>
          <a:bodyPr wrap="square">
            <a:spAutoFit/>
          </a:bodyPr>
          <a:lstStyle/>
          <a:p>
            <a:pPr algn="just"/>
            <a:r>
              <a:rPr lang="en-US" sz="2000" b="1" dirty="0"/>
              <a:t>Write the regular expression for the language accepting all the string in which any number of </a:t>
            </a:r>
            <a:r>
              <a:rPr lang="en-US" sz="2000" b="1" dirty="0" err="1"/>
              <a:t>a's</a:t>
            </a:r>
            <a:r>
              <a:rPr lang="en-US" sz="2000" b="1" dirty="0"/>
              <a:t> is followed by any number of </a:t>
            </a:r>
            <a:r>
              <a:rPr lang="en-US" sz="2000" b="1" dirty="0" err="1"/>
              <a:t>b's</a:t>
            </a:r>
            <a:r>
              <a:rPr lang="en-US" sz="2000" b="1" dirty="0"/>
              <a:t> is followed by any number of </a:t>
            </a:r>
            <a:r>
              <a:rPr lang="en-US" sz="2000" b="1" dirty="0" err="1"/>
              <a:t>c's</a:t>
            </a:r>
            <a:r>
              <a:rPr lang="en-US" sz="2000" b="1" dirty="0"/>
              <a:t>.</a:t>
            </a:r>
          </a:p>
        </p:txBody>
      </p:sp>
      <p:sp>
        <p:nvSpPr>
          <p:cNvPr id="5" name="Rectangle 4"/>
          <p:cNvSpPr/>
          <p:nvPr/>
        </p:nvSpPr>
        <p:spPr>
          <a:xfrm>
            <a:off x="152400" y="1981200"/>
            <a:ext cx="8686800" cy="1569660"/>
          </a:xfrm>
          <a:prstGeom prst="rect">
            <a:avLst/>
          </a:prstGeom>
        </p:spPr>
        <p:txBody>
          <a:bodyPr wrap="square">
            <a:spAutoFit/>
          </a:bodyPr>
          <a:lstStyle/>
          <a:p>
            <a:pPr algn="just"/>
            <a:r>
              <a:rPr lang="en-US" sz="2400" dirty="0" smtClean="0"/>
              <a:t>Any </a:t>
            </a:r>
            <a:r>
              <a:rPr lang="en-US" sz="2400" dirty="0"/>
              <a:t>number of </a:t>
            </a:r>
            <a:r>
              <a:rPr lang="en-US" sz="2400" dirty="0" err="1"/>
              <a:t>a's</a:t>
            </a:r>
            <a:r>
              <a:rPr lang="en-US" sz="2400" dirty="0"/>
              <a:t> means a* any number of </a:t>
            </a:r>
            <a:r>
              <a:rPr lang="en-US" sz="2400" dirty="0" err="1"/>
              <a:t>b's</a:t>
            </a:r>
            <a:r>
              <a:rPr lang="en-US" sz="2400" dirty="0"/>
              <a:t> means b*, any number of </a:t>
            </a:r>
            <a:r>
              <a:rPr lang="en-US" sz="2400" dirty="0" err="1"/>
              <a:t>c's</a:t>
            </a:r>
            <a:r>
              <a:rPr lang="en-US" sz="2400" dirty="0"/>
              <a:t> means c*. Since as given in problem statement, </a:t>
            </a:r>
            <a:r>
              <a:rPr lang="en-US" sz="2400" dirty="0" err="1"/>
              <a:t>b's</a:t>
            </a:r>
            <a:r>
              <a:rPr lang="en-US" sz="2400" dirty="0"/>
              <a:t> appear after </a:t>
            </a:r>
            <a:r>
              <a:rPr lang="en-US" sz="2400" dirty="0" err="1"/>
              <a:t>a's</a:t>
            </a:r>
            <a:r>
              <a:rPr lang="en-US" sz="2400" dirty="0"/>
              <a:t> and </a:t>
            </a:r>
            <a:r>
              <a:rPr lang="en-US" sz="2400" dirty="0" err="1"/>
              <a:t>c's</a:t>
            </a:r>
            <a:r>
              <a:rPr lang="en-US" sz="2400" dirty="0"/>
              <a:t> appear after </a:t>
            </a:r>
            <a:r>
              <a:rPr lang="en-US" sz="2400" dirty="0" err="1"/>
              <a:t>b's</a:t>
            </a:r>
            <a:r>
              <a:rPr lang="en-US" sz="2400" dirty="0"/>
              <a:t>. So the regular expression could be:</a:t>
            </a:r>
          </a:p>
        </p:txBody>
      </p:sp>
      <p:sp>
        <p:nvSpPr>
          <p:cNvPr id="6" name="Rectangle 5"/>
          <p:cNvSpPr/>
          <p:nvPr/>
        </p:nvSpPr>
        <p:spPr>
          <a:xfrm>
            <a:off x="3352800" y="3657600"/>
            <a:ext cx="2316788" cy="1446550"/>
          </a:xfrm>
          <a:prstGeom prst="rect">
            <a:avLst/>
          </a:prstGeom>
        </p:spPr>
        <p:txBody>
          <a:bodyPr wrap="none">
            <a:spAutoFit/>
          </a:bodyPr>
          <a:lstStyle/>
          <a:p>
            <a:r>
              <a:rPr lang="en-US" sz="2800" b="1" dirty="0">
                <a:solidFill>
                  <a:srgbClr val="C00000"/>
                </a:solidFill>
              </a:rPr>
              <a:t>R.E: </a:t>
            </a:r>
            <a:r>
              <a:rPr lang="en-IN" sz="2800" dirty="0"/>
              <a:t> </a:t>
            </a:r>
            <a:r>
              <a:rPr lang="en-IN" sz="3200" b="1" dirty="0">
                <a:solidFill>
                  <a:srgbClr val="C00000"/>
                </a:solidFill>
              </a:rPr>
              <a:t>a* b* c*</a:t>
            </a:r>
          </a:p>
          <a:p>
            <a:r>
              <a:rPr lang="en-IN" sz="2800" dirty="0"/>
              <a:t/>
            </a:r>
            <a:br>
              <a:rPr lang="en-IN" sz="2800" dirty="0"/>
            </a:br>
            <a:r>
              <a:rPr lang="en-US" sz="2800" b="1" dirty="0">
                <a:solidFill>
                  <a:srgbClr val="C00000"/>
                </a:solidFill>
              </a:rPr>
              <a:t> </a:t>
            </a:r>
          </a:p>
        </p:txBody>
      </p:sp>
    </p:spTree>
    <p:extLst>
      <p:ext uri="{BB962C8B-B14F-4D97-AF65-F5344CB8AC3E}">
        <p14:creationId xmlns:p14="http://schemas.microsoft.com/office/powerpoint/2010/main" val="585632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1579278" cy="461665"/>
          </a:xfrm>
          <a:prstGeom prst="rect">
            <a:avLst/>
          </a:prstGeom>
        </p:spPr>
        <p:txBody>
          <a:bodyPr wrap="none">
            <a:spAutoFit/>
          </a:bodyPr>
          <a:lstStyle/>
          <a:p>
            <a:r>
              <a:rPr lang="en-US" sz="2400" b="1" dirty="0">
                <a:solidFill>
                  <a:srgbClr val="00B050"/>
                </a:solidFill>
              </a:rPr>
              <a:t>Example </a:t>
            </a:r>
            <a:r>
              <a:rPr lang="en-US" sz="2400" b="1" dirty="0" smtClean="0">
                <a:solidFill>
                  <a:srgbClr val="00B050"/>
                </a:solidFill>
              </a:rPr>
              <a:t>8:</a:t>
            </a:r>
            <a:endParaRPr lang="en-US" sz="2400" b="1" dirty="0">
              <a:solidFill>
                <a:srgbClr val="00B050"/>
              </a:solidFill>
            </a:endParaRPr>
          </a:p>
        </p:txBody>
      </p:sp>
      <p:sp>
        <p:nvSpPr>
          <p:cNvPr id="3" name="Rectangle 2"/>
          <p:cNvSpPr/>
          <p:nvPr/>
        </p:nvSpPr>
        <p:spPr>
          <a:xfrm>
            <a:off x="152400" y="1524000"/>
            <a:ext cx="1334020" cy="461665"/>
          </a:xfrm>
          <a:prstGeom prst="rect">
            <a:avLst/>
          </a:prstGeom>
        </p:spPr>
        <p:txBody>
          <a:bodyPr wrap="none">
            <a:spAutoFit/>
          </a:bodyPr>
          <a:lstStyle/>
          <a:p>
            <a:r>
              <a:rPr lang="en-US" sz="2400" b="1" dirty="0">
                <a:solidFill>
                  <a:srgbClr val="00B050"/>
                </a:solidFill>
              </a:rPr>
              <a:t>Solution:</a:t>
            </a:r>
            <a:endParaRPr lang="en-US" sz="2400" dirty="0">
              <a:solidFill>
                <a:srgbClr val="00B050"/>
              </a:solidFill>
            </a:endParaRPr>
          </a:p>
        </p:txBody>
      </p:sp>
      <p:sp>
        <p:nvSpPr>
          <p:cNvPr id="4" name="Rectangle 3"/>
          <p:cNvSpPr/>
          <p:nvPr/>
        </p:nvSpPr>
        <p:spPr>
          <a:xfrm>
            <a:off x="152400" y="685800"/>
            <a:ext cx="8610600" cy="707886"/>
          </a:xfrm>
          <a:prstGeom prst="rect">
            <a:avLst/>
          </a:prstGeom>
        </p:spPr>
        <p:txBody>
          <a:bodyPr wrap="square">
            <a:spAutoFit/>
          </a:bodyPr>
          <a:lstStyle/>
          <a:p>
            <a:pPr algn="just"/>
            <a:r>
              <a:rPr lang="en-US" sz="2000" b="1" dirty="0"/>
              <a:t>Write the regular expression for the language over ∑ = {0} having even length of the string.</a:t>
            </a:r>
          </a:p>
        </p:txBody>
      </p:sp>
      <p:sp>
        <p:nvSpPr>
          <p:cNvPr id="5" name="Rectangle 4"/>
          <p:cNvSpPr/>
          <p:nvPr/>
        </p:nvSpPr>
        <p:spPr>
          <a:xfrm>
            <a:off x="152400" y="2057400"/>
            <a:ext cx="7696200" cy="461665"/>
          </a:xfrm>
          <a:prstGeom prst="rect">
            <a:avLst/>
          </a:prstGeom>
        </p:spPr>
        <p:txBody>
          <a:bodyPr wrap="square">
            <a:spAutoFit/>
          </a:bodyPr>
          <a:lstStyle/>
          <a:p>
            <a:r>
              <a:rPr lang="en-US" sz="2400" dirty="0"/>
              <a:t>The regular expression has to be built for the language:</a:t>
            </a:r>
          </a:p>
        </p:txBody>
      </p:sp>
      <p:sp>
        <p:nvSpPr>
          <p:cNvPr id="6" name="Rectangle 5"/>
          <p:cNvSpPr/>
          <p:nvPr/>
        </p:nvSpPr>
        <p:spPr>
          <a:xfrm>
            <a:off x="228600" y="2667000"/>
            <a:ext cx="3986989" cy="461665"/>
          </a:xfrm>
          <a:prstGeom prst="rect">
            <a:avLst/>
          </a:prstGeom>
        </p:spPr>
        <p:txBody>
          <a:bodyPr wrap="none">
            <a:spAutoFit/>
          </a:bodyPr>
          <a:lstStyle/>
          <a:p>
            <a:r>
              <a:rPr lang="el-GR" sz="2400" dirty="0"/>
              <a:t>L = {ε, 00, 0000, 000000, ......}  </a:t>
            </a:r>
          </a:p>
        </p:txBody>
      </p:sp>
      <p:sp>
        <p:nvSpPr>
          <p:cNvPr id="7" name="Rectangle 6"/>
          <p:cNvSpPr/>
          <p:nvPr/>
        </p:nvSpPr>
        <p:spPr>
          <a:xfrm>
            <a:off x="152400" y="3276600"/>
            <a:ext cx="7848600" cy="461665"/>
          </a:xfrm>
          <a:prstGeom prst="rect">
            <a:avLst/>
          </a:prstGeom>
        </p:spPr>
        <p:txBody>
          <a:bodyPr wrap="square">
            <a:spAutoFit/>
          </a:bodyPr>
          <a:lstStyle/>
          <a:p>
            <a:r>
              <a:rPr lang="en-US" sz="2400" dirty="0"/>
              <a:t>The regular expression for the above language is:</a:t>
            </a:r>
          </a:p>
        </p:txBody>
      </p:sp>
      <p:sp>
        <p:nvSpPr>
          <p:cNvPr id="8" name="Rectangle 7"/>
          <p:cNvSpPr/>
          <p:nvPr/>
        </p:nvSpPr>
        <p:spPr>
          <a:xfrm>
            <a:off x="3127374" y="3962400"/>
            <a:ext cx="1444626" cy="461665"/>
          </a:xfrm>
          <a:prstGeom prst="rect">
            <a:avLst/>
          </a:prstGeom>
        </p:spPr>
        <p:txBody>
          <a:bodyPr wrap="none">
            <a:spAutoFit/>
          </a:bodyPr>
          <a:lstStyle/>
          <a:p>
            <a:r>
              <a:rPr lang="en-US" sz="2400" b="1" dirty="0">
                <a:solidFill>
                  <a:srgbClr val="C00000"/>
                </a:solidFill>
              </a:rPr>
              <a:t>R = (00)*  </a:t>
            </a:r>
          </a:p>
        </p:txBody>
      </p:sp>
    </p:spTree>
    <p:extLst>
      <p:ext uri="{BB962C8B-B14F-4D97-AF65-F5344CB8AC3E}">
        <p14:creationId xmlns:p14="http://schemas.microsoft.com/office/powerpoint/2010/main" val="3642206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1579278" cy="461665"/>
          </a:xfrm>
          <a:prstGeom prst="rect">
            <a:avLst/>
          </a:prstGeom>
        </p:spPr>
        <p:txBody>
          <a:bodyPr wrap="none">
            <a:spAutoFit/>
          </a:bodyPr>
          <a:lstStyle/>
          <a:p>
            <a:r>
              <a:rPr lang="en-US" sz="2400" b="1" dirty="0">
                <a:solidFill>
                  <a:srgbClr val="00B050"/>
                </a:solidFill>
              </a:rPr>
              <a:t>Example 9</a:t>
            </a:r>
            <a:r>
              <a:rPr lang="en-US" sz="2400" b="1" dirty="0" smtClean="0">
                <a:solidFill>
                  <a:srgbClr val="00B050"/>
                </a:solidFill>
              </a:rPr>
              <a:t>:</a:t>
            </a:r>
            <a:endParaRPr lang="en-US" sz="2400" b="1" dirty="0">
              <a:solidFill>
                <a:srgbClr val="00B050"/>
              </a:solidFill>
            </a:endParaRPr>
          </a:p>
        </p:txBody>
      </p:sp>
      <p:sp>
        <p:nvSpPr>
          <p:cNvPr id="3" name="Rectangle 2"/>
          <p:cNvSpPr/>
          <p:nvPr/>
        </p:nvSpPr>
        <p:spPr>
          <a:xfrm>
            <a:off x="152400" y="1600200"/>
            <a:ext cx="1334020" cy="461665"/>
          </a:xfrm>
          <a:prstGeom prst="rect">
            <a:avLst/>
          </a:prstGeom>
        </p:spPr>
        <p:txBody>
          <a:bodyPr wrap="none">
            <a:spAutoFit/>
          </a:bodyPr>
          <a:lstStyle/>
          <a:p>
            <a:r>
              <a:rPr lang="en-US" sz="2400" b="1" dirty="0">
                <a:solidFill>
                  <a:srgbClr val="00B050"/>
                </a:solidFill>
              </a:rPr>
              <a:t>Solution:</a:t>
            </a:r>
            <a:endParaRPr lang="en-US" sz="2400" dirty="0">
              <a:solidFill>
                <a:srgbClr val="00B050"/>
              </a:solidFill>
            </a:endParaRPr>
          </a:p>
        </p:txBody>
      </p:sp>
      <p:sp>
        <p:nvSpPr>
          <p:cNvPr id="4" name="Rectangle 3"/>
          <p:cNvSpPr/>
          <p:nvPr/>
        </p:nvSpPr>
        <p:spPr>
          <a:xfrm>
            <a:off x="152400" y="685800"/>
            <a:ext cx="8382000" cy="461665"/>
          </a:xfrm>
          <a:prstGeom prst="rect">
            <a:avLst/>
          </a:prstGeom>
        </p:spPr>
        <p:txBody>
          <a:bodyPr wrap="square">
            <a:spAutoFit/>
          </a:bodyPr>
          <a:lstStyle/>
          <a:p>
            <a:r>
              <a:rPr lang="en-US" sz="2400" b="1" dirty="0"/>
              <a:t>Describe the language denoted by following regular expression</a:t>
            </a:r>
          </a:p>
        </p:txBody>
      </p:sp>
      <p:sp>
        <p:nvSpPr>
          <p:cNvPr id="5" name="Rectangle 4"/>
          <p:cNvSpPr/>
          <p:nvPr/>
        </p:nvSpPr>
        <p:spPr>
          <a:xfrm>
            <a:off x="228600" y="1143000"/>
            <a:ext cx="2427139" cy="400110"/>
          </a:xfrm>
          <a:prstGeom prst="rect">
            <a:avLst/>
          </a:prstGeom>
        </p:spPr>
        <p:txBody>
          <a:bodyPr wrap="none">
            <a:spAutoFit/>
          </a:bodyPr>
          <a:lstStyle/>
          <a:p>
            <a:r>
              <a:rPr lang="en-US" sz="2000" b="1" dirty="0" err="1"/>
              <a:t>r.e</a:t>
            </a:r>
            <a:r>
              <a:rPr lang="en-US" sz="2000" b="1" dirty="0"/>
              <a:t>. = (b* (</a:t>
            </a:r>
            <a:r>
              <a:rPr lang="en-US" sz="2000" b="1" dirty="0" err="1"/>
              <a:t>aaa</a:t>
            </a:r>
            <a:r>
              <a:rPr lang="en-US" sz="2000" b="1" dirty="0"/>
              <a:t>)* b*)* </a:t>
            </a:r>
          </a:p>
        </p:txBody>
      </p:sp>
      <p:sp>
        <p:nvSpPr>
          <p:cNvPr id="6" name="Rectangle 5"/>
          <p:cNvSpPr/>
          <p:nvPr/>
        </p:nvSpPr>
        <p:spPr>
          <a:xfrm>
            <a:off x="152400" y="2133600"/>
            <a:ext cx="8686800" cy="1200329"/>
          </a:xfrm>
          <a:prstGeom prst="rect">
            <a:avLst/>
          </a:prstGeom>
        </p:spPr>
        <p:txBody>
          <a:bodyPr wrap="square">
            <a:spAutoFit/>
          </a:bodyPr>
          <a:lstStyle/>
          <a:p>
            <a:pPr algn="just"/>
            <a:r>
              <a:rPr lang="en-US" sz="2400" dirty="0"/>
              <a:t>The language can be predicted from the regular expression by finding the meaning of it. We will first split the regular expression as:</a:t>
            </a:r>
          </a:p>
          <a:p>
            <a:pPr algn="just"/>
            <a:r>
              <a:rPr lang="en-US" sz="2400" dirty="0" err="1"/>
              <a:t>r.e</a:t>
            </a:r>
            <a:r>
              <a:rPr lang="en-US" sz="2400" dirty="0"/>
              <a:t>. = (any combination of </a:t>
            </a:r>
            <a:r>
              <a:rPr lang="en-US" sz="2400" dirty="0" err="1"/>
              <a:t>b's</a:t>
            </a:r>
            <a:r>
              <a:rPr lang="en-US" sz="2400" dirty="0"/>
              <a:t>) (</a:t>
            </a:r>
            <a:r>
              <a:rPr lang="en-US" sz="2400" dirty="0" err="1"/>
              <a:t>aaa</a:t>
            </a:r>
            <a:r>
              <a:rPr lang="en-US" sz="2400" dirty="0"/>
              <a:t>)* (any combination of </a:t>
            </a:r>
            <a:r>
              <a:rPr lang="en-US" sz="2400" dirty="0" err="1"/>
              <a:t>b's</a:t>
            </a:r>
            <a:r>
              <a:rPr lang="en-US" sz="2400" dirty="0"/>
              <a:t>)</a:t>
            </a:r>
          </a:p>
        </p:txBody>
      </p:sp>
      <p:sp>
        <p:nvSpPr>
          <p:cNvPr id="7" name="Rectangle 6"/>
          <p:cNvSpPr/>
          <p:nvPr/>
        </p:nvSpPr>
        <p:spPr>
          <a:xfrm>
            <a:off x="152400" y="3581400"/>
            <a:ext cx="8610600" cy="830997"/>
          </a:xfrm>
          <a:prstGeom prst="rect">
            <a:avLst/>
          </a:prstGeom>
        </p:spPr>
        <p:txBody>
          <a:bodyPr wrap="square">
            <a:spAutoFit/>
          </a:bodyPr>
          <a:lstStyle/>
          <a:p>
            <a:r>
              <a:rPr lang="en-US" sz="2400" b="1" dirty="0">
                <a:solidFill>
                  <a:srgbClr val="C00000"/>
                </a:solidFill>
              </a:rPr>
              <a:t>L = {The language consists of the string in which </a:t>
            </a:r>
            <a:r>
              <a:rPr lang="en-US" sz="2400" b="1" dirty="0" err="1">
                <a:solidFill>
                  <a:srgbClr val="C00000"/>
                </a:solidFill>
              </a:rPr>
              <a:t>a's</a:t>
            </a:r>
            <a:r>
              <a:rPr lang="en-US" sz="2400" b="1" dirty="0">
                <a:solidFill>
                  <a:srgbClr val="C00000"/>
                </a:solidFill>
              </a:rPr>
              <a:t> appear triples, there is no restriction on the number of </a:t>
            </a:r>
            <a:r>
              <a:rPr lang="en-US" sz="2400" b="1" dirty="0" err="1">
                <a:solidFill>
                  <a:srgbClr val="C00000"/>
                </a:solidFill>
              </a:rPr>
              <a:t>b's</a:t>
            </a:r>
            <a:r>
              <a:rPr lang="en-US" sz="2400" b="1" dirty="0">
                <a:solidFill>
                  <a:srgbClr val="C00000"/>
                </a:solidFill>
              </a:rPr>
              <a:t>}</a:t>
            </a:r>
          </a:p>
        </p:txBody>
      </p:sp>
    </p:spTree>
    <p:extLst>
      <p:ext uri="{BB962C8B-B14F-4D97-AF65-F5344CB8AC3E}">
        <p14:creationId xmlns:p14="http://schemas.microsoft.com/office/powerpoint/2010/main" val="12087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1734770" cy="461665"/>
          </a:xfrm>
          <a:prstGeom prst="rect">
            <a:avLst/>
          </a:prstGeom>
        </p:spPr>
        <p:txBody>
          <a:bodyPr wrap="none">
            <a:spAutoFit/>
          </a:bodyPr>
          <a:lstStyle/>
          <a:p>
            <a:r>
              <a:rPr lang="en-US" sz="2400" b="1" dirty="0">
                <a:solidFill>
                  <a:srgbClr val="00B050"/>
                </a:solidFill>
              </a:rPr>
              <a:t>Example </a:t>
            </a:r>
            <a:r>
              <a:rPr lang="en-US" sz="2400" b="1" dirty="0" smtClean="0">
                <a:solidFill>
                  <a:srgbClr val="00B050"/>
                </a:solidFill>
              </a:rPr>
              <a:t>10:</a:t>
            </a:r>
            <a:endParaRPr lang="en-US" sz="2400" b="1" dirty="0">
              <a:solidFill>
                <a:srgbClr val="00B050"/>
              </a:solidFill>
            </a:endParaRPr>
          </a:p>
        </p:txBody>
      </p:sp>
      <p:sp>
        <p:nvSpPr>
          <p:cNvPr id="3" name="Rectangle 2"/>
          <p:cNvSpPr/>
          <p:nvPr/>
        </p:nvSpPr>
        <p:spPr>
          <a:xfrm>
            <a:off x="152400" y="1447800"/>
            <a:ext cx="1334020" cy="461665"/>
          </a:xfrm>
          <a:prstGeom prst="rect">
            <a:avLst/>
          </a:prstGeom>
        </p:spPr>
        <p:txBody>
          <a:bodyPr wrap="none">
            <a:spAutoFit/>
          </a:bodyPr>
          <a:lstStyle/>
          <a:p>
            <a:r>
              <a:rPr lang="en-US" sz="2400" b="1" dirty="0">
                <a:solidFill>
                  <a:srgbClr val="00B050"/>
                </a:solidFill>
              </a:rPr>
              <a:t>Solution:</a:t>
            </a:r>
            <a:endParaRPr lang="en-US" sz="2400" dirty="0">
              <a:solidFill>
                <a:srgbClr val="00B050"/>
              </a:solidFill>
            </a:endParaRPr>
          </a:p>
        </p:txBody>
      </p:sp>
      <p:sp>
        <p:nvSpPr>
          <p:cNvPr id="4" name="Rectangle 3"/>
          <p:cNvSpPr/>
          <p:nvPr/>
        </p:nvSpPr>
        <p:spPr>
          <a:xfrm>
            <a:off x="152400" y="685800"/>
            <a:ext cx="8686800" cy="707886"/>
          </a:xfrm>
          <a:prstGeom prst="rect">
            <a:avLst/>
          </a:prstGeom>
        </p:spPr>
        <p:txBody>
          <a:bodyPr wrap="square">
            <a:spAutoFit/>
          </a:bodyPr>
          <a:lstStyle/>
          <a:p>
            <a:r>
              <a:rPr lang="en-US" sz="2000" b="1" dirty="0"/>
              <a:t>Write the regular expression for the language L over ∑ = {0, 1} such that all the string do not contain the substring 01.</a:t>
            </a:r>
          </a:p>
        </p:txBody>
      </p:sp>
      <p:sp>
        <p:nvSpPr>
          <p:cNvPr id="5" name="Rectangle 4"/>
          <p:cNvSpPr/>
          <p:nvPr/>
        </p:nvSpPr>
        <p:spPr>
          <a:xfrm>
            <a:off x="228600" y="1905000"/>
            <a:ext cx="3544432" cy="461665"/>
          </a:xfrm>
          <a:prstGeom prst="rect">
            <a:avLst/>
          </a:prstGeom>
        </p:spPr>
        <p:txBody>
          <a:bodyPr wrap="none">
            <a:spAutoFit/>
          </a:bodyPr>
          <a:lstStyle/>
          <a:p>
            <a:r>
              <a:rPr lang="en-US" sz="2400" dirty="0"/>
              <a:t>The Language is as follows:</a:t>
            </a:r>
          </a:p>
        </p:txBody>
      </p:sp>
      <p:sp>
        <p:nvSpPr>
          <p:cNvPr id="6" name="Rectangle 5"/>
          <p:cNvSpPr/>
          <p:nvPr/>
        </p:nvSpPr>
        <p:spPr>
          <a:xfrm>
            <a:off x="304800" y="2438400"/>
            <a:ext cx="3530134" cy="400110"/>
          </a:xfrm>
          <a:prstGeom prst="rect">
            <a:avLst/>
          </a:prstGeom>
        </p:spPr>
        <p:txBody>
          <a:bodyPr wrap="none">
            <a:spAutoFit/>
          </a:bodyPr>
          <a:lstStyle/>
          <a:p>
            <a:r>
              <a:rPr lang="el-GR" sz="2000" dirty="0"/>
              <a:t>L = {ε, 0, 1, 00, 11, 10, 100, .....}  </a:t>
            </a:r>
          </a:p>
        </p:txBody>
      </p:sp>
      <p:sp>
        <p:nvSpPr>
          <p:cNvPr id="7" name="Rectangle 6"/>
          <p:cNvSpPr/>
          <p:nvPr/>
        </p:nvSpPr>
        <p:spPr>
          <a:xfrm>
            <a:off x="228600" y="2895600"/>
            <a:ext cx="8001000" cy="461665"/>
          </a:xfrm>
          <a:prstGeom prst="rect">
            <a:avLst/>
          </a:prstGeom>
        </p:spPr>
        <p:txBody>
          <a:bodyPr wrap="square">
            <a:spAutoFit/>
          </a:bodyPr>
          <a:lstStyle/>
          <a:p>
            <a:r>
              <a:rPr lang="en-US" sz="2400" dirty="0"/>
              <a:t>The regular expression for the above language is as follows:</a:t>
            </a:r>
          </a:p>
        </p:txBody>
      </p:sp>
      <p:sp>
        <p:nvSpPr>
          <p:cNvPr id="8" name="Rectangle 7"/>
          <p:cNvSpPr/>
          <p:nvPr/>
        </p:nvSpPr>
        <p:spPr>
          <a:xfrm>
            <a:off x="3207638" y="3505200"/>
            <a:ext cx="1516762" cy="461665"/>
          </a:xfrm>
          <a:prstGeom prst="rect">
            <a:avLst/>
          </a:prstGeom>
        </p:spPr>
        <p:txBody>
          <a:bodyPr wrap="none">
            <a:spAutoFit/>
          </a:bodyPr>
          <a:lstStyle/>
          <a:p>
            <a:r>
              <a:rPr lang="en-US" sz="2400" b="1" dirty="0">
                <a:solidFill>
                  <a:srgbClr val="C00000"/>
                </a:solidFill>
              </a:rPr>
              <a:t>R = (1* 0*)</a:t>
            </a:r>
          </a:p>
        </p:txBody>
      </p:sp>
    </p:spTree>
    <p:extLst>
      <p:ext uri="{BB962C8B-B14F-4D97-AF65-F5344CB8AC3E}">
        <p14:creationId xmlns:p14="http://schemas.microsoft.com/office/powerpoint/2010/main" val="120031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216" y="274638"/>
            <a:ext cx="8229600" cy="1143000"/>
          </a:xfrm>
        </p:spPr>
        <p:txBody>
          <a:bodyPr>
            <a:noAutofit/>
          </a:bodyPr>
          <a:lstStyle/>
          <a:p>
            <a:r>
              <a:rPr lang="en-GB" sz="4000" b="1" dirty="0">
                <a:solidFill>
                  <a:srgbClr val="C00000"/>
                </a:solidFill>
              </a:rPr>
              <a:t>Finite Automata Representation</a:t>
            </a:r>
            <a:br>
              <a:rPr lang="en-GB" sz="4000" b="1" dirty="0">
                <a:solidFill>
                  <a:srgbClr val="C00000"/>
                </a:solidFill>
              </a:rPr>
            </a:br>
            <a:endParaRPr lang="en-GB" sz="4000" b="1" dirty="0">
              <a:solidFill>
                <a:srgbClr val="C00000"/>
              </a:solidFill>
            </a:endParaRPr>
          </a:p>
        </p:txBody>
      </p:sp>
      <p:sp>
        <p:nvSpPr>
          <p:cNvPr id="4" name="Rectangle 3"/>
          <p:cNvSpPr/>
          <p:nvPr/>
        </p:nvSpPr>
        <p:spPr>
          <a:xfrm>
            <a:off x="395536" y="980728"/>
            <a:ext cx="8496944" cy="2862322"/>
          </a:xfrm>
          <a:prstGeom prst="rect">
            <a:avLst/>
          </a:prstGeom>
        </p:spPr>
        <p:txBody>
          <a:bodyPr wrap="square">
            <a:spAutoFit/>
          </a:bodyPr>
          <a:lstStyle/>
          <a:p>
            <a:r>
              <a:rPr lang="en-GB" sz="3600" dirty="0"/>
              <a:t>The finite automata can be represented in three ways, as given below −</a:t>
            </a:r>
          </a:p>
          <a:p>
            <a:pPr marL="457200" indent="-457200">
              <a:buFont typeface="Wingdings" pitchFamily="2" charset="2"/>
              <a:buChar char="Ø"/>
            </a:pPr>
            <a:r>
              <a:rPr lang="en-GB" sz="3600" dirty="0">
                <a:solidFill>
                  <a:srgbClr val="0070C0"/>
                </a:solidFill>
              </a:rPr>
              <a:t>Graphical (Transition diagram)</a:t>
            </a:r>
          </a:p>
          <a:p>
            <a:pPr marL="457200" indent="-457200">
              <a:buFont typeface="Wingdings" pitchFamily="2" charset="2"/>
              <a:buChar char="Ø"/>
            </a:pPr>
            <a:r>
              <a:rPr lang="en-GB" sz="3600" dirty="0">
                <a:solidFill>
                  <a:srgbClr val="0070C0"/>
                </a:solidFill>
              </a:rPr>
              <a:t>Tabular (Transition table)</a:t>
            </a:r>
          </a:p>
          <a:p>
            <a:pPr marL="457200" indent="-457200">
              <a:buFont typeface="Wingdings" pitchFamily="2" charset="2"/>
              <a:buChar char="Ø"/>
            </a:pPr>
            <a:r>
              <a:rPr lang="en-GB" sz="3600" dirty="0">
                <a:solidFill>
                  <a:srgbClr val="0070C0"/>
                </a:solidFill>
              </a:rPr>
              <a:t>Mathematical (Transition function)</a:t>
            </a:r>
          </a:p>
        </p:txBody>
      </p:sp>
    </p:spTree>
    <p:extLst>
      <p:ext uri="{BB962C8B-B14F-4D97-AF65-F5344CB8AC3E}">
        <p14:creationId xmlns:p14="http://schemas.microsoft.com/office/powerpoint/2010/main" val="166807947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5616" y="116632"/>
            <a:ext cx="7090275" cy="923330"/>
          </a:xfrm>
          <a:prstGeom prst="rect">
            <a:avLst/>
          </a:prstGeom>
          <a:noFill/>
        </p:spPr>
        <p:txBody>
          <a:bodyPr wrap="none" lIns="91440" tIns="45720" rIns="91440" bIns="45720">
            <a:spAutoFit/>
          </a:bodyPr>
          <a:lstStyle/>
          <a:p>
            <a:pPr algn="ctr"/>
            <a:r>
              <a:rPr lang="en-US" sz="5400" b="1" cap="none" spc="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Conversion of RE to NFA</a:t>
            </a:r>
            <a:endParaRPr lang="en-US" sz="54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3" name="Rectangle 2"/>
          <p:cNvSpPr/>
          <p:nvPr/>
        </p:nvSpPr>
        <p:spPr>
          <a:xfrm>
            <a:off x="251520" y="1213008"/>
            <a:ext cx="8784976" cy="1815882"/>
          </a:xfrm>
          <a:prstGeom prst="rect">
            <a:avLst/>
          </a:prstGeom>
        </p:spPr>
        <p:txBody>
          <a:bodyPr wrap="square">
            <a:spAutoFit/>
          </a:bodyPr>
          <a:lstStyle/>
          <a:p>
            <a:pPr marL="457200" indent="-457200">
              <a:buFont typeface="Wingdings" pitchFamily="2" charset="2"/>
              <a:buChar char="Ø"/>
            </a:pPr>
            <a:r>
              <a:rPr lang="en-GB" sz="2800" dirty="0"/>
              <a:t>Algorithm for the conversion of Regular Expression to NFA</a:t>
            </a:r>
          </a:p>
          <a:p>
            <a:r>
              <a:rPr lang="en-GB" sz="2800" b="1" dirty="0"/>
              <a:t>Input</a:t>
            </a:r>
            <a:r>
              <a:rPr lang="en-GB" sz="2800" dirty="0"/>
              <a:t> − A Regular Expression R</a:t>
            </a:r>
          </a:p>
          <a:p>
            <a:r>
              <a:rPr lang="en-GB" sz="2800" b="1" dirty="0"/>
              <a:t>Output</a:t>
            </a:r>
            <a:r>
              <a:rPr lang="en-GB" sz="2800" dirty="0"/>
              <a:t> − NFA accepting language denoted by R</a:t>
            </a:r>
          </a:p>
        </p:txBody>
      </p:sp>
      <p:sp>
        <p:nvSpPr>
          <p:cNvPr id="4" name="Rectangle 3"/>
          <p:cNvSpPr/>
          <p:nvPr/>
        </p:nvSpPr>
        <p:spPr>
          <a:xfrm>
            <a:off x="323528" y="3613666"/>
            <a:ext cx="2257926" cy="584775"/>
          </a:xfrm>
          <a:prstGeom prst="rect">
            <a:avLst/>
          </a:prstGeom>
        </p:spPr>
        <p:txBody>
          <a:bodyPr wrap="none">
            <a:spAutoFit/>
          </a:bodyPr>
          <a:lstStyle/>
          <a:p>
            <a:r>
              <a:rPr lang="en-GB" sz="3200" b="1" dirty="0"/>
              <a:t>For</a:t>
            </a:r>
            <a:r>
              <a:rPr lang="en-GB" sz="3200" b="1" dirty="0">
                <a:solidFill>
                  <a:srgbClr val="C00000"/>
                </a:solidFill>
              </a:rPr>
              <a:t> </a:t>
            </a:r>
            <a:r>
              <a:rPr lang="el-GR" sz="3200" b="1" dirty="0">
                <a:solidFill>
                  <a:srgbClr val="C00000"/>
                </a:solidFill>
              </a:rPr>
              <a:t>ε, </a:t>
            </a:r>
            <a:r>
              <a:rPr lang="en-GB" sz="3200" b="1" dirty="0"/>
              <a:t>NFA is</a:t>
            </a:r>
          </a:p>
        </p:txBody>
      </p:sp>
      <p:pic>
        <p:nvPicPr>
          <p:cNvPr id="1026" name="Picture 2" descr="https://www.tutorialspoint.com/assets/questions/media/58411/express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198441"/>
            <a:ext cx="7012750" cy="1122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851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332656"/>
            <a:ext cx="2272353" cy="584775"/>
          </a:xfrm>
          <a:prstGeom prst="rect">
            <a:avLst/>
          </a:prstGeom>
        </p:spPr>
        <p:txBody>
          <a:bodyPr wrap="none">
            <a:spAutoFit/>
          </a:bodyPr>
          <a:lstStyle/>
          <a:p>
            <a:r>
              <a:rPr lang="en-GB" sz="3200" b="1" dirty="0"/>
              <a:t>For </a:t>
            </a:r>
            <a:r>
              <a:rPr lang="en-GB" sz="3200" b="1" dirty="0" smtClean="0">
                <a:solidFill>
                  <a:srgbClr val="C00000"/>
                </a:solidFill>
              </a:rPr>
              <a:t>a</a:t>
            </a:r>
            <a:r>
              <a:rPr lang="en-GB" sz="3200" b="1" dirty="0" smtClean="0"/>
              <a:t>, </a:t>
            </a:r>
            <a:r>
              <a:rPr lang="en-GB" sz="3200" b="1" dirty="0"/>
              <a:t>NFA is</a:t>
            </a:r>
          </a:p>
        </p:txBody>
      </p:sp>
      <p:pic>
        <p:nvPicPr>
          <p:cNvPr id="2050" name="Picture 2" descr="https://www.tutorialspoint.com/assets/questions/media/58411/expression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864" y="1052736"/>
            <a:ext cx="5230392" cy="122413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31461" y="2306951"/>
            <a:ext cx="2976071" cy="584775"/>
          </a:xfrm>
          <a:prstGeom prst="rect">
            <a:avLst/>
          </a:prstGeom>
        </p:spPr>
        <p:txBody>
          <a:bodyPr wrap="none">
            <a:spAutoFit/>
          </a:bodyPr>
          <a:lstStyle/>
          <a:p>
            <a:r>
              <a:rPr lang="en-GB" sz="3200" b="1" dirty="0"/>
              <a:t>For </a:t>
            </a:r>
            <a:r>
              <a:rPr lang="en-GB" sz="3200" b="1" dirty="0">
                <a:solidFill>
                  <a:srgbClr val="C00000"/>
                </a:solidFill>
              </a:rPr>
              <a:t>a + b</a:t>
            </a:r>
            <a:r>
              <a:rPr lang="en-GB" sz="3200" b="1" dirty="0"/>
              <a:t>, </a:t>
            </a:r>
            <a:r>
              <a:rPr lang="en-GB" sz="3200" b="1" dirty="0" smtClean="0"/>
              <a:t> </a:t>
            </a:r>
            <a:r>
              <a:rPr lang="en-GB" sz="3200" b="1" dirty="0"/>
              <a:t>NFA is</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552" y="3212976"/>
            <a:ext cx="6669016" cy="2068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2724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2000"/>
                                        <p:tgtEl>
                                          <p:spTgt spid="2050"/>
                                        </p:tgtEl>
                                      </p:cBhvr>
                                    </p:animEffect>
                                    <p:anim calcmode="lin" valueType="num">
                                      <p:cBhvr>
                                        <p:cTn id="8" dur="2000" fill="hold"/>
                                        <p:tgtEl>
                                          <p:spTgt spid="2050"/>
                                        </p:tgtEl>
                                        <p:attrNameLst>
                                          <p:attrName>ppt_w</p:attrName>
                                        </p:attrNameLst>
                                      </p:cBhvr>
                                      <p:tavLst>
                                        <p:tav tm="0" fmla="#ppt_w*sin(2.5*pi*$)">
                                          <p:val>
                                            <p:fltVal val="0"/>
                                          </p:val>
                                        </p:tav>
                                        <p:tav tm="100000">
                                          <p:val>
                                            <p:fltVal val="1"/>
                                          </p:val>
                                        </p:tav>
                                      </p:tavLst>
                                    </p:anim>
                                    <p:anim calcmode="lin" valueType="num">
                                      <p:cBhvr>
                                        <p:cTn id="9" dur="2000" fill="hold"/>
                                        <p:tgtEl>
                                          <p:spTgt spid="2050"/>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2051"/>
                                        </p:tgtEl>
                                        <p:attrNameLst>
                                          <p:attrName>style.visibility</p:attrName>
                                        </p:attrNameLst>
                                      </p:cBhvr>
                                      <p:to>
                                        <p:strVal val="visible"/>
                                      </p:to>
                                    </p:set>
                                    <p:animEffect transition="in" filter="wipe(down)">
                                      <p:cBhvr>
                                        <p:cTn id="14" dur="580">
                                          <p:stCondLst>
                                            <p:cond delay="0"/>
                                          </p:stCondLst>
                                        </p:cTn>
                                        <p:tgtEl>
                                          <p:spTgt spid="2051"/>
                                        </p:tgtEl>
                                      </p:cBhvr>
                                    </p:animEffect>
                                    <p:anim calcmode="lin" valueType="num">
                                      <p:cBhvr>
                                        <p:cTn id="15" dur="1822" tmFilter="0,0; 0.14,0.36; 0.43,0.73; 0.71,0.91; 1.0,1.0">
                                          <p:stCondLst>
                                            <p:cond delay="0"/>
                                          </p:stCondLst>
                                        </p:cTn>
                                        <p:tgtEl>
                                          <p:spTgt spid="2051"/>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2051"/>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2051"/>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2051"/>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2051"/>
                                        </p:tgtEl>
                                        <p:attrNameLst>
                                          <p:attrName>ppt_y</p:attrName>
                                        </p:attrNameLst>
                                      </p:cBhvr>
                                      <p:tavLst>
                                        <p:tav tm="0" fmla="#ppt_y-sin(pi*$)/81">
                                          <p:val>
                                            <p:fltVal val="0"/>
                                          </p:val>
                                        </p:tav>
                                        <p:tav tm="100000">
                                          <p:val>
                                            <p:fltVal val="1"/>
                                          </p:val>
                                        </p:tav>
                                      </p:tavLst>
                                    </p:anim>
                                    <p:animScale>
                                      <p:cBhvr>
                                        <p:cTn id="20" dur="26">
                                          <p:stCondLst>
                                            <p:cond delay="650"/>
                                          </p:stCondLst>
                                        </p:cTn>
                                        <p:tgtEl>
                                          <p:spTgt spid="2051"/>
                                        </p:tgtEl>
                                      </p:cBhvr>
                                      <p:to x="100000" y="60000"/>
                                    </p:animScale>
                                    <p:animScale>
                                      <p:cBhvr>
                                        <p:cTn id="21" dur="166" decel="50000">
                                          <p:stCondLst>
                                            <p:cond delay="676"/>
                                          </p:stCondLst>
                                        </p:cTn>
                                        <p:tgtEl>
                                          <p:spTgt spid="2051"/>
                                        </p:tgtEl>
                                      </p:cBhvr>
                                      <p:to x="100000" y="100000"/>
                                    </p:animScale>
                                    <p:animScale>
                                      <p:cBhvr>
                                        <p:cTn id="22" dur="26">
                                          <p:stCondLst>
                                            <p:cond delay="1312"/>
                                          </p:stCondLst>
                                        </p:cTn>
                                        <p:tgtEl>
                                          <p:spTgt spid="2051"/>
                                        </p:tgtEl>
                                      </p:cBhvr>
                                      <p:to x="100000" y="80000"/>
                                    </p:animScale>
                                    <p:animScale>
                                      <p:cBhvr>
                                        <p:cTn id="23" dur="166" decel="50000">
                                          <p:stCondLst>
                                            <p:cond delay="1338"/>
                                          </p:stCondLst>
                                        </p:cTn>
                                        <p:tgtEl>
                                          <p:spTgt spid="2051"/>
                                        </p:tgtEl>
                                      </p:cBhvr>
                                      <p:to x="100000" y="100000"/>
                                    </p:animScale>
                                    <p:animScale>
                                      <p:cBhvr>
                                        <p:cTn id="24" dur="26">
                                          <p:stCondLst>
                                            <p:cond delay="1642"/>
                                          </p:stCondLst>
                                        </p:cTn>
                                        <p:tgtEl>
                                          <p:spTgt spid="2051"/>
                                        </p:tgtEl>
                                      </p:cBhvr>
                                      <p:to x="100000" y="90000"/>
                                    </p:animScale>
                                    <p:animScale>
                                      <p:cBhvr>
                                        <p:cTn id="25" dur="166" decel="50000">
                                          <p:stCondLst>
                                            <p:cond delay="1668"/>
                                          </p:stCondLst>
                                        </p:cTn>
                                        <p:tgtEl>
                                          <p:spTgt spid="2051"/>
                                        </p:tgtEl>
                                      </p:cBhvr>
                                      <p:to x="100000" y="100000"/>
                                    </p:animScale>
                                    <p:animScale>
                                      <p:cBhvr>
                                        <p:cTn id="26" dur="26">
                                          <p:stCondLst>
                                            <p:cond delay="1808"/>
                                          </p:stCondLst>
                                        </p:cTn>
                                        <p:tgtEl>
                                          <p:spTgt spid="2051"/>
                                        </p:tgtEl>
                                      </p:cBhvr>
                                      <p:to x="100000" y="95000"/>
                                    </p:animScale>
                                    <p:animScale>
                                      <p:cBhvr>
                                        <p:cTn id="27" dur="166" decel="50000">
                                          <p:stCondLst>
                                            <p:cond delay="1834"/>
                                          </p:stCondLst>
                                        </p:cTn>
                                        <p:tgtEl>
                                          <p:spTgt spid="205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260648"/>
            <a:ext cx="2491964" cy="584775"/>
          </a:xfrm>
          <a:prstGeom prst="rect">
            <a:avLst/>
          </a:prstGeom>
        </p:spPr>
        <p:txBody>
          <a:bodyPr wrap="none">
            <a:spAutoFit/>
          </a:bodyPr>
          <a:lstStyle/>
          <a:p>
            <a:r>
              <a:rPr lang="en-GB" sz="3200" b="1" dirty="0"/>
              <a:t>For </a:t>
            </a:r>
            <a:r>
              <a:rPr lang="en-GB" sz="3200" b="1" dirty="0" err="1">
                <a:solidFill>
                  <a:srgbClr val="C00000"/>
                </a:solidFill>
              </a:rPr>
              <a:t>ab</a:t>
            </a:r>
            <a:r>
              <a:rPr lang="en-GB" sz="3200" b="1" dirty="0"/>
              <a:t>, NFA is</a:t>
            </a:r>
          </a:p>
        </p:txBody>
      </p:sp>
      <p:pic>
        <p:nvPicPr>
          <p:cNvPr id="3074" name="Picture 2" descr="https://www.tutorialspoint.com/assets/questions/media/58411/expression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088263"/>
            <a:ext cx="7353618" cy="86409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67544" y="2276872"/>
            <a:ext cx="2477538" cy="584775"/>
          </a:xfrm>
          <a:prstGeom prst="rect">
            <a:avLst/>
          </a:prstGeom>
        </p:spPr>
        <p:txBody>
          <a:bodyPr wrap="none">
            <a:spAutoFit/>
          </a:bodyPr>
          <a:lstStyle/>
          <a:p>
            <a:r>
              <a:rPr lang="en-GB" sz="3200" b="1" dirty="0"/>
              <a:t>For </a:t>
            </a:r>
            <a:r>
              <a:rPr lang="en-GB" sz="3200" b="1" dirty="0">
                <a:solidFill>
                  <a:srgbClr val="C00000"/>
                </a:solidFill>
              </a:rPr>
              <a:t>a*</a:t>
            </a:r>
            <a:r>
              <a:rPr lang="en-GB" sz="3200" b="1" dirty="0"/>
              <a:t>,</a:t>
            </a:r>
            <a:r>
              <a:rPr lang="en-GB" sz="3200" b="1" dirty="0">
                <a:solidFill>
                  <a:srgbClr val="C00000"/>
                </a:solidFill>
              </a:rPr>
              <a:t> </a:t>
            </a:r>
            <a:r>
              <a:rPr lang="en-GB" sz="3200" b="1" dirty="0"/>
              <a:t>NFA is</a:t>
            </a:r>
          </a:p>
        </p:txBody>
      </p:sp>
      <p:pic>
        <p:nvPicPr>
          <p:cNvPr id="3076" name="Picture 4" descr="https://www.tutorialspoint.com/assets/questions/media/58411/expression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7891" y="2996952"/>
            <a:ext cx="6411302" cy="1872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724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p:cTn id="7" dur="1000" fill="hold"/>
                                        <p:tgtEl>
                                          <p:spTgt spid="3074"/>
                                        </p:tgtEl>
                                        <p:attrNameLst>
                                          <p:attrName>ppt_w</p:attrName>
                                        </p:attrNameLst>
                                      </p:cBhvr>
                                      <p:tavLst>
                                        <p:tav tm="0">
                                          <p:val>
                                            <p:fltVal val="0"/>
                                          </p:val>
                                        </p:tav>
                                        <p:tav tm="100000">
                                          <p:val>
                                            <p:strVal val="#ppt_w"/>
                                          </p:val>
                                        </p:tav>
                                      </p:tavLst>
                                    </p:anim>
                                    <p:anim calcmode="lin" valueType="num">
                                      <p:cBhvr>
                                        <p:cTn id="8" dur="1000" fill="hold"/>
                                        <p:tgtEl>
                                          <p:spTgt spid="3074"/>
                                        </p:tgtEl>
                                        <p:attrNameLst>
                                          <p:attrName>ppt_h</p:attrName>
                                        </p:attrNameLst>
                                      </p:cBhvr>
                                      <p:tavLst>
                                        <p:tav tm="0">
                                          <p:val>
                                            <p:fltVal val="0"/>
                                          </p:val>
                                        </p:tav>
                                        <p:tav tm="100000">
                                          <p:val>
                                            <p:strVal val="#ppt_h"/>
                                          </p:val>
                                        </p:tav>
                                      </p:tavLst>
                                    </p:anim>
                                    <p:anim calcmode="lin" valueType="num">
                                      <p:cBhvr>
                                        <p:cTn id="9" dur="1000" fill="hold"/>
                                        <p:tgtEl>
                                          <p:spTgt spid="3074"/>
                                        </p:tgtEl>
                                        <p:attrNameLst>
                                          <p:attrName>style.rotation</p:attrName>
                                        </p:attrNameLst>
                                      </p:cBhvr>
                                      <p:tavLst>
                                        <p:tav tm="0">
                                          <p:val>
                                            <p:fltVal val="90"/>
                                          </p:val>
                                        </p:tav>
                                        <p:tav tm="100000">
                                          <p:val>
                                            <p:fltVal val="0"/>
                                          </p:val>
                                        </p:tav>
                                      </p:tavLst>
                                    </p:anim>
                                    <p:animEffect transition="in" filter="fade">
                                      <p:cBhvr>
                                        <p:cTn id="10" dur="1000"/>
                                        <p:tgtEl>
                                          <p:spTgt spid="3074"/>
                                        </p:tgtEl>
                                      </p:cBhvr>
                                    </p:animEffect>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nodeType="clickEffect">
                                  <p:stCondLst>
                                    <p:cond delay="0"/>
                                  </p:stCondLst>
                                  <p:childTnLst>
                                    <p:set>
                                      <p:cBhvr>
                                        <p:cTn id="14" dur="1" fill="hold">
                                          <p:stCondLst>
                                            <p:cond delay="0"/>
                                          </p:stCondLst>
                                        </p:cTn>
                                        <p:tgtEl>
                                          <p:spTgt spid="3076"/>
                                        </p:tgtEl>
                                        <p:attrNameLst>
                                          <p:attrName>style.visibility</p:attrName>
                                        </p:attrNameLst>
                                      </p:cBhvr>
                                      <p:to>
                                        <p:strVal val="visible"/>
                                      </p:to>
                                    </p:set>
                                    <p:animEffect transition="in" filter="fade">
                                      <p:cBhvr>
                                        <p:cTn id="15" dur="2000"/>
                                        <p:tgtEl>
                                          <p:spTgt spid="3076"/>
                                        </p:tgtEl>
                                      </p:cBhvr>
                                    </p:animEffect>
                                    <p:anim calcmode="lin" valueType="num">
                                      <p:cBhvr>
                                        <p:cTn id="16" dur="2000" fill="hold"/>
                                        <p:tgtEl>
                                          <p:spTgt spid="3076"/>
                                        </p:tgtEl>
                                        <p:attrNameLst>
                                          <p:attrName>ppt_w</p:attrName>
                                        </p:attrNameLst>
                                      </p:cBhvr>
                                      <p:tavLst>
                                        <p:tav tm="0" fmla="#ppt_w*sin(2.5*pi*$)">
                                          <p:val>
                                            <p:fltVal val="0"/>
                                          </p:val>
                                        </p:tav>
                                        <p:tav tm="100000">
                                          <p:val>
                                            <p:fltVal val="1"/>
                                          </p:val>
                                        </p:tav>
                                      </p:tavLst>
                                    </p:anim>
                                    <p:anim calcmode="lin" valueType="num">
                                      <p:cBhvr>
                                        <p:cTn id="17" dur="2000" fill="hold"/>
                                        <p:tgtEl>
                                          <p:spTgt spid="307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332656"/>
            <a:ext cx="8496944" cy="1077218"/>
          </a:xfrm>
          <a:prstGeom prst="rect">
            <a:avLst/>
          </a:prstGeom>
        </p:spPr>
        <p:txBody>
          <a:bodyPr wrap="square">
            <a:spAutoFit/>
          </a:bodyPr>
          <a:lstStyle/>
          <a:p>
            <a:r>
              <a:rPr lang="en-GB" sz="3200" b="1" dirty="0">
                <a:solidFill>
                  <a:srgbClr val="92D050"/>
                </a:solidFill>
              </a:rPr>
              <a:t>Example1</a:t>
            </a:r>
            <a:r>
              <a:rPr lang="en-GB" sz="3200" dirty="0"/>
              <a:t> − Draw NFA for the Regular </a:t>
            </a:r>
            <a:r>
              <a:rPr lang="en-GB" sz="3200" dirty="0" smtClean="0"/>
              <a:t>Expression</a:t>
            </a:r>
          </a:p>
          <a:p>
            <a:r>
              <a:rPr lang="en-GB" sz="3200" dirty="0"/>
              <a:t>	</a:t>
            </a:r>
            <a:r>
              <a:rPr lang="en-GB" sz="3200" dirty="0" smtClean="0"/>
              <a:t>            </a:t>
            </a:r>
            <a:r>
              <a:rPr lang="en-GB" sz="3200" dirty="0" smtClean="0">
                <a:solidFill>
                  <a:srgbClr val="FF0000"/>
                </a:solidFill>
              </a:rPr>
              <a:t>a(</a:t>
            </a:r>
            <a:r>
              <a:rPr lang="en-GB" sz="3200" dirty="0" err="1" smtClean="0">
                <a:solidFill>
                  <a:srgbClr val="FF0000"/>
                </a:solidFill>
              </a:rPr>
              <a:t>a+b</a:t>
            </a:r>
            <a:r>
              <a:rPr lang="en-GB" sz="3200" dirty="0">
                <a:solidFill>
                  <a:srgbClr val="FF0000"/>
                </a:solidFill>
              </a:rPr>
              <a:t>)*</a:t>
            </a:r>
            <a:r>
              <a:rPr lang="en-GB" sz="3200" dirty="0" err="1">
                <a:solidFill>
                  <a:srgbClr val="FF0000"/>
                </a:solidFill>
              </a:rPr>
              <a:t>ab</a:t>
            </a:r>
            <a:endParaRPr lang="en-GB" sz="3200" dirty="0">
              <a:solidFill>
                <a:srgbClr val="FF0000"/>
              </a:solidFill>
            </a:endParaRPr>
          </a:p>
        </p:txBody>
      </p:sp>
      <p:sp>
        <p:nvSpPr>
          <p:cNvPr id="3" name="Rectangle 2"/>
          <p:cNvSpPr/>
          <p:nvPr/>
        </p:nvSpPr>
        <p:spPr>
          <a:xfrm>
            <a:off x="323528" y="1700808"/>
            <a:ext cx="1425390" cy="523220"/>
          </a:xfrm>
          <a:prstGeom prst="rect">
            <a:avLst/>
          </a:prstGeom>
        </p:spPr>
        <p:txBody>
          <a:bodyPr wrap="none">
            <a:spAutoFit/>
          </a:bodyPr>
          <a:lstStyle/>
          <a:p>
            <a:r>
              <a:rPr lang="en-GB" sz="2800" b="1" dirty="0">
                <a:solidFill>
                  <a:srgbClr val="92D050"/>
                </a:solidFill>
              </a:rPr>
              <a:t>Solution</a:t>
            </a:r>
            <a:endParaRPr lang="en-GB" sz="2800" dirty="0">
              <a:solidFill>
                <a:srgbClr val="92D050"/>
              </a:solidFill>
            </a:endParaRPr>
          </a:p>
        </p:txBody>
      </p:sp>
      <p:pic>
        <p:nvPicPr>
          <p:cNvPr id="4098" name="Picture 2" descr="https://www.tutorialspoint.com/assets/questions/media/58411/expression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224028"/>
            <a:ext cx="8227750" cy="3077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724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circle(in)">
                                      <p:cBhvr>
                                        <p:cTn id="7" dur="2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260648"/>
            <a:ext cx="6137065" cy="584775"/>
          </a:xfrm>
          <a:prstGeom prst="rect">
            <a:avLst/>
          </a:prstGeom>
        </p:spPr>
        <p:txBody>
          <a:bodyPr wrap="none">
            <a:spAutoFit/>
          </a:bodyPr>
          <a:lstStyle/>
          <a:p>
            <a:r>
              <a:rPr lang="en-GB" sz="3200" b="1" dirty="0">
                <a:solidFill>
                  <a:srgbClr val="92D050"/>
                </a:solidFill>
              </a:rPr>
              <a:t>Example2</a:t>
            </a:r>
            <a:r>
              <a:rPr lang="en-GB" sz="3200" dirty="0"/>
              <a:t> − Draw NFA for </a:t>
            </a:r>
            <a:r>
              <a:rPr lang="en-GB" sz="3200" dirty="0">
                <a:solidFill>
                  <a:srgbClr val="FF0000"/>
                </a:solidFill>
              </a:rPr>
              <a:t>a + b + </a:t>
            </a:r>
            <a:r>
              <a:rPr lang="en-GB" sz="3200" dirty="0" err="1">
                <a:solidFill>
                  <a:srgbClr val="FF0000"/>
                </a:solidFill>
              </a:rPr>
              <a:t>ab</a:t>
            </a:r>
            <a:endParaRPr lang="en-GB" sz="3200" dirty="0">
              <a:solidFill>
                <a:srgbClr val="FF0000"/>
              </a:solidFill>
            </a:endParaRPr>
          </a:p>
        </p:txBody>
      </p:sp>
      <p:sp>
        <p:nvSpPr>
          <p:cNvPr id="3" name="Rectangle 2"/>
          <p:cNvSpPr/>
          <p:nvPr/>
        </p:nvSpPr>
        <p:spPr>
          <a:xfrm>
            <a:off x="323528" y="1124744"/>
            <a:ext cx="1425390" cy="523220"/>
          </a:xfrm>
          <a:prstGeom prst="rect">
            <a:avLst/>
          </a:prstGeom>
        </p:spPr>
        <p:txBody>
          <a:bodyPr wrap="none">
            <a:spAutoFit/>
          </a:bodyPr>
          <a:lstStyle/>
          <a:p>
            <a:r>
              <a:rPr lang="en-GB" sz="2800" b="1" dirty="0">
                <a:solidFill>
                  <a:srgbClr val="92D050"/>
                </a:solidFill>
              </a:rPr>
              <a:t>Solution</a:t>
            </a:r>
            <a:endParaRPr lang="en-GB" sz="2800" dirty="0">
              <a:solidFill>
                <a:srgbClr val="92D050"/>
              </a:solidFill>
            </a:endParaRPr>
          </a:p>
        </p:txBody>
      </p:sp>
      <p:pic>
        <p:nvPicPr>
          <p:cNvPr id="5122" name="Picture 2" descr="https://www.tutorialspoint.com/assets/questions/media/58411/expression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845" y="1647964"/>
            <a:ext cx="7036761" cy="3293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724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1000"/>
                                        <p:tgtEl>
                                          <p:spTgt spid="5122"/>
                                        </p:tgtEl>
                                      </p:cBhvr>
                                    </p:animEffect>
                                    <p:anim calcmode="lin" valueType="num">
                                      <p:cBhvr>
                                        <p:cTn id="8" dur="1000" fill="hold"/>
                                        <p:tgtEl>
                                          <p:spTgt spid="5122"/>
                                        </p:tgtEl>
                                        <p:attrNameLst>
                                          <p:attrName>ppt_x</p:attrName>
                                        </p:attrNameLst>
                                      </p:cBhvr>
                                      <p:tavLst>
                                        <p:tav tm="0">
                                          <p:val>
                                            <p:strVal val="#ppt_x"/>
                                          </p:val>
                                        </p:tav>
                                        <p:tav tm="100000">
                                          <p:val>
                                            <p:strVal val="#ppt_x"/>
                                          </p:val>
                                        </p:tav>
                                      </p:tavLst>
                                    </p:anim>
                                    <p:anim calcmode="lin" valueType="num">
                                      <p:cBhvr>
                                        <p:cTn id="9"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260648"/>
            <a:ext cx="7833811" cy="584775"/>
          </a:xfrm>
          <a:prstGeom prst="rect">
            <a:avLst/>
          </a:prstGeom>
        </p:spPr>
        <p:txBody>
          <a:bodyPr wrap="none">
            <a:spAutoFit/>
          </a:bodyPr>
          <a:lstStyle/>
          <a:p>
            <a:r>
              <a:rPr lang="en-GB" sz="3200" b="1" dirty="0">
                <a:solidFill>
                  <a:srgbClr val="92D050"/>
                </a:solidFill>
              </a:rPr>
              <a:t>Example3</a:t>
            </a:r>
            <a:r>
              <a:rPr lang="en-GB" sz="3200" dirty="0"/>
              <a:t> − Draw NFA for </a:t>
            </a:r>
            <a:r>
              <a:rPr lang="en-GB" sz="3200" dirty="0">
                <a:solidFill>
                  <a:srgbClr val="FF0000"/>
                </a:solidFill>
              </a:rPr>
              <a:t>letter (</a:t>
            </a:r>
            <a:r>
              <a:rPr lang="en-GB" sz="3200" dirty="0" err="1">
                <a:solidFill>
                  <a:srgbClr val="FF0000"/>
                </a:solidFill>
              </a:rPr>
              <a:t>letter+digit</a:t>
            </a:r>
            <a:r>
              <a:rPr lang="en-GB" sz="3200" dirty="0">
                <a:solidFill>
                  <a:srgbClr val="FF0000"/>
                </a:solidFill>
              </a:rPr>
              <a:t>)*</a:t>
            </a:r>
          </a:p>
        </p:txBody>
      </p:sp>
      <p:sp>
        <p:nvSpPr>
          <p:cNvPr id="3" name="Rectangle 2"/>
          <p:cNvSpPr/>
          <p:nvPr/>
        </p:nvSpPr>
        <p:spPr>
          <a:xfrm>
            <a:off x="323528" y="1124744"/>
            <a:ext cx="1425390" cy="523220"/>
          </a:xfrm>
          <a:prstGeom prst="rect">
            <a:avLst/>
          </a:prstGeom>
        </p:spPr>
        <p:txBody>
          <a:bodyPr wrap="none">
            <a:spAutoFit/>
          </a:bodyPr>
          <a:lstStyle/>
          <a:p>
            <a:r>
              <a:rPr lang="en-GB" sz="2800" b="1" dirty="0" smtClean="0">
                <a:solidFill>
                  <a:srgbClr val="92D050"/>
                </a:solidFill>
              </a:rPr>
              <a:t>Solution</a:t>
            </a:r>
            <a:endParaRPr lang="en-GB" sz="2800" dirty="0">
              <a:solidFill>
                <a:srgbClr val="92D050"/>
              </a:solidFill>
            </a:endParaRPr>
          </a:p>
        </p:txBody>
      </p:sp>
      <p:pic>
        <p:nvPicPr>
          <p:cNvPr id="6146" name="Picture 2" descr="https://www.tutorialspoint.com/assets/questions/media/58411/expression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194" y="1577544"/>
            <a:ext cx="8452141" cy="3507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724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1000"/>
                                        <p:tgtEl>
                                          <p:spTgt spid="6146"/>
                                        </p:tgtEl>
                                      </p:cBhvr>
                                    </p:animEffect>
                                    <p:anim calcmode="lin" valueType="num">
                                      <p:cBhvr>
                                        <p:cTn id="8" dur="1000" fill="hold"/>
                                        <p:tgtEl>
                                          <p:spTgt spid="6146"/>
                                        </p:tgtEl>
                                        <p:attrNameLst>
                                          <p:attrName>ppt_x</p:attrName>
                                        </p:attrNameLst>
                                      </p:cBhvr>
                                      <p:tavLst>
                                        <p:tav tm="0">
                                          <p:val>
                                            <p:strVal val="#ppt_x"/>
                                          </p:val>
                                        </p:tav>
                                        <p:tav tm="100000">
                                          <p:val>
                                            <p:strVal val="#ppt_x"/>
                                          </p:val>
                                        </p:tav>
                                      </p:tavLst>
                                    </p:anim>
                                    <p:anim calcmode="lin" valueType="num">
                                      <p:cBhvr>
                                        <p:cTn id="9" dur="1000" fill="hold"/>
                                        <p:tgtEl>
                                          <p:spTgt spid="61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260648"/>
            <a:ext cx="8640960" cy="523220"/>
          </a:xfrm>
          <a:prstGeom prst="rect">
            <a:avLst/>
          </a:prstGeom>
        </p:spPr>
        <p:txBody>
          <a:bodyPr wrap="square">
            <a:spAutoFit/>
          </a:bodyPr>
          <a:lstStyle/>
          <a:p>
            <a:r>
              <a:rPr lang="en-GB" sz="2800" b="1" dirty="0">
                <a:solidFill>
                  <a:srgbClr val="92D050"/>
                </a:solidFill>
              </a:rPr>
              <a:t>Example4</a:t>
            </a:r>
            <a:r>
              <a:rPr lang="en-GB" sz="2800" dirty="0"/>
              <a:t> − Draw NFA corresponding to (0+1)*1(0+1)</a:t>
            </a:r>
          </a:p>
        </p:txBody>
      </p:sp>
      <p:sp>
        <p:nvSpPr>
          <p:cNvPr id="3" name="Rectangle 2"/>
          <p:cNvSpPr/>
          <p:nvPr/>
        </p:nvSpPr>
        <p:spPr>
          <a:xfrm>
            <a:off x="323528" y="1124744"/>
            <a:ext cx="1425390" cy="523220"/>
          </a:xfrm>
          <a:prstGeom prst="rect">
            <a:avLst/>
          </a:prstGeom>
        </p:spPr>
        <p:txBody>
          <a:bodyPr wrap="none">
            <a:spAutoFit/>
          </a:bodyPr>
          <a:lstStyle/>
          <a:p>
            <a:r>
              <a:rPr lang="en-GB" sz="2800" b="1" dirty="0" smtClean="0">
                <a:solidFill>
                  <a:srgbClr val="92D050"/>
                </a:solidFill>
              </a:rPr>
              <a:t>Solution</a:t>
            </a:r>
            <a:endParaRPr lang="en-GB" sz="2800" dirty="0">
              <a:solidFill>
                <a:srgbClr val="92D050"/>
              </a:solidFill>
            </a:endParaRPr>
          </a:p>
        </p:txBody>
      </p:sp>
      <p:pic>
        <p:nvPicPr>
          <p:cNvPr id="7170" name="Picture 2" descr="https://www.tutorialspoint.com/assets/questions/media/58411/expression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621890"/>
            <a:ext cx="7866021" cy="3823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724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1000"/>
                                        <p:tgtEl>
                                          <p:spTgt spid="7170"/>
                                        </p:tgtEl>
                                      </p:cBhvr>
                                    </p:animEffect>
                                    <p:anim calcmode="lin" valueType="num">
                                      <p:cBhvr>
                                        <p:cTn id="8" dur="1000" fill="hold"/>
                                        <p:tgtEl>
                                          <p:spTgt spid="7170"/>
                                        </p:tgtEl>
                                        <p:attrNameLst>
                                          <p:attrName>ppt_x</p:attrName>
                                        </p:attrNameLst>
                                      </p:cBhvr>
                                      <p:tavLst>
                                        <p:tav tm="0">
                                          <p:val>
                                            <p:strVal val="#ppt_x"/>
                                          </p:val>
                                        </p:tav>
                                        <p:tav tm="100000">
                                          <p:val>
                                            <p:strVal val="#ppt_x"/>
                                          </p:val>
                                        </p:tav>
                                      </p:tavLst>
                                    </p:anim>
                                    <p:anim calcmode="lin" valueType="num">
                                      <p:cBhvr>
                                        <p:cTn id="9"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3608" y="116632"/>
            <a:ext cx="7069436" cy="923330"/>
          </a:xfrm>
          <a:prstGeom prst="rect">
            <a:avLst/>
          </a:prstGeom>
          <a:noFill/>
        </p:spPr>
        <p:txBody>
          <a:bodyPr wrap="none" lIns="91440" tIns="45720" rIns="91440" bIns="45720">
            <a:spAutoFit/>
          </a:bodyPr>
          <a:lstStyle/>
          <a:p>
            <a:pPr algn="ctr"/>
            <a:r>
              <a:rPr lang="en-US" sz="5400" b="1" cap="none" spc="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Conversion of RE to DFA</a:t>
            </a:r>
            <a:endParaRPr lang="en-US" sz="54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3" name="Rectangle 2"/>
          <p:cNvSpPr/>
          <p:nvPr/>
        </p:nvSpPr>
        <p:spPr>
          <a:xfrm>
            <a:off x="107504" y="1097889"/>
            <a:ext cx="8424936" cy="2554545"/>
          </a:xfrm>
          <a:prstGeom prst="rect">
            <a:avLst/>
          </a:prstGeom>
        </p:spPr>
        <p:txBody>
          <a:bodyPr wrap="square">
            <a:spAutoFit/>
          </a:bodyPr>
          <a:lstStyle/>
          <a:p>
            <a:pPr marL="457200" indent="-457200" algn="just">
              <a:buFont typeface="Wingdings" pitchFamily="2" charset="2"/>
              <a:buChar char="Ø"/>
            </a:pPr>
            <a:r>
              <a:rPr lang="en-GB" sz="3200" dirty="0"/>
              <a:t>To convert the regular expression (RE) to </a:t>
            </a:r>
            <a:r>
              <a:rPr lang="en-GB" sz="3200" dirty="0" smtClean="0"/>
              <a:t>Deterministic Finite </a:t>
            </a:r>
            <a:r>
              <a:rPr lang="en-GB" sz="3200" dirty="0"/>
              <a:t>Automata (FA), we can use the Subset method.</a:t>
            </a:r>
          </a:p>
          <a:p>
            <a:pPr marL="457200" indent="-457200" algn="just">
              <a:buFont typeface="Wingdings" pitchFamily="2" charset="2"/>
              <a:buChar char="Ø"/>
            </a:pPr>
            <a:r>
              <a:rPr lang="en-GB" sz="3200" dirty="0"/>
              <a:t>Subset method is used to obtain </a:t>
            </a:r>
            <a:r>
              <a:rPr lang="en-GB" sz="3200" dirty="0" smtClean="0"/>
              <a:t>DFA </a:t>
            </a:r>
            <a:r>
              <a:rPr lang="en-GB" sz="3200" dirty="0"/>
              <a:t>from the given RE.</a:t>
            </a:r>
          </a:p>
        </p:txBody>
      </p:sp>
      <p:sp>
        <p:nvSpPr>
          <p:cNvPr id="4" name="Rectangle 3"/>
          <p:cNvSpPr/>
          <p:nvPr/>
        </p:nvSpPr>
        <p:spPr>
          <a:xfrm>
            <a:off x="467544" y="3717032"/>
            <a:ext cx="8352928" cy="3046988"/>
          </a:xfrm>
          <a:prstGeom prst="rect">
            <a:avLst/>
          </a:prstGeom>
        </p:spPr>
        <p:txBody>
          <a:bodyPr wrap="square">
            <a:spAutoFit/>
          </a:bodyPr>
          <a:lstStyle/>
          <a:p>
            <a:pPr algn="just"/>
            <a:r>
              <a:rPr lang="en-GB" sz="3200" b="1" dirty="0" smtClean="0">
                <a:solidFill>
                  <a:srgbClr val="C00000"/>
                </a:solidFill>
              </a:rPr>
              <a:t>Step1</a:t>
            </a:r>
            <a:r>
              <a:rPr lang="en-GB" sz="3200" dirty="0"/>
              <a:t> − Construct a Transition diagram for a given RE by using Non-deterministic finite automata (NFA) with </a:t>
            </a:r>
            <a:r>
              <a:rPr lang="el-GR" sz="3200" dirty="0"/>
              <a:t>ε </a:t>
            </a:r>
            <a:r>
              <a:rPr lang="en-GB" sz="3200" dirty="0"/>
              <a:t>moves.</a:t>
            </a:r>
          </a:p>
          <a:p>
            <a:pPr algn="just"/>
            <a:r>
              <a:rPr lang="en-GB" sz="3200" b="1" dirty="0" smtClean="0">
                <a:solidFill>
                  <a:srgbClr val="C00000"/>
                </a:solidFill>
              </a:rPr>
              <a:t>Step2</a:t>
            </a:r>
            <a:r>
              <a:rPr lang="en-GB" sz="3200" dirty="0"/>
              <a:t> − Convert NFA with </a:t>
            </a:r>
            <a:r>
              <a:rPr lang="el-GR" sz="3200" dirty="0"/>
              <a:t>ε </a:t>
            </a:r>
            <a:r>
              <a:rPr lang="en-GB" sz="3200" dirty="0"/>
              <a:t>to NFA without </a:t>
            </a:r>
            <a:r>
              <a:rPr lang="el-GR" sz="3200" dirty="0"/>
              <a:t>ε.</a:t>
            </a:r>
          </a:p>
          <a:p>
            <a:pPr algn="just"/>
            <a:r>
              <a:rPr lang="en-GB" sz="3200" b="1" dirty="0" smtClean="0">
                <a:solidFill>
                  <a:srgbClr val="C00000"/>
                </a:solidFill>
              </a:rPr>
              <a:t>Step3</a:t>
            </a:r>
            <a:r>
              <a:rPr lang="en-GB" sz="3200" dirty="0"/>
              <a:t> − Convert the NFA to the equivalent Deterministic Finite Automata (DFA).</a:t>
            </a:r>
          </a:p>
        </p:txBody>
      </p:sp>
    </p:spTree>
    <p:extLst>
      <p:ext uri="{BB962C8B-B14F-4D97-AF65-F5344CB8AC3E}">
        <p14:creationId xmlns:p14="http://schemas.microsoft.com/office/powerpoint/2010/main" val="116504467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260648"/>
            <a:ext cx="8640960" cy="1077218"/>
          </a:xfrm>
          <a:prstGeom prst="rect">
            <a:avLst/>
          </a:prstGeom>
        </p:spPr>
        <p:txBody>
          <a:bodyPr wrap="square">
            <a:spAutoFit/>
          </a:bodyPr>
          <a:lstStyle/>
          <a:p>
            <a:r>
              <a:rPr lang="en-GB" sz="3200" b="1" dirty="0">
                <a:solidFill>
                  <a:srgbClr val="92D050"/>
                </a:solidFill>
              </a:rPr>
              <a:t>Example 1:</a:t>
            </a:r>
          </a:p>
          <a:p>
            <a:r>
              <a:rPr lang="en-GB" sz="3200" dirty="0"/>
              <a:t>Design D</a:t>
            </a:r>
            <a:r>
              <a:rPr lang="en-GB" sz="3200" dirty="0" smtClean="0"/>
              <a:t>FA </a:t>
            </a:r>
            <a:r>
              <a:rPr lang="en-GB" sz="3200" dirty="0"/>
              <a:t>from given </a:t>
            </a:r>
            <a:r>
              <a:rPr lang="en-GB" sz="3200" dirty="0" smtClean="0"/>
              <a:t>RE  </a:t>
            </a:r>
            <a:r>
              <a:rPr lang="en-GB" sz="3200" dirty="0" smtClean="0">
                <a:solidFill>
                  <a:srgbClr val="FF0000"/>
                </a:solidFill>
              </a:rPr>
              <a:t>10 </a:t>
            </a:r>
            <a:r>
              <a:rPr lang="en-GB" sz="3200" dirty="0">
                <a:solidFill>
                  <a:srgbClr val="FF0000"/>
                </a:solidFill>
              </a:rPr>
              <a:t>+ (0 + 11)0* 1.</a:t>
            </a:r>
          </a:p>
        </p:txBody>
      </p:sp>
      <p:sp>
        <p:nvSpPr>
          <p:cNvPr id="3" name="Rectangle 2"/>
          <p:cNvSpPr/>
          <p:nvPr/>
        </p:nvSpPr>
        <p:spPr>
          <a:xfrm>
            <a:off x="251520" y="1249596"/>
            <a:ext cx="1524776" cy="523220"/>
          </a:xfrm>
          <a:prstGeom prst="rect">
            <a:avLst/>
          </a:prstGeom>
        </p:spPr>
        <p:txBody>
          <a:bodyPr wrap="none">
            <a:spAutoFit/>
          </a:bodyPr>
          <a:lstStyle/>
          <a:p>
            <a:r>
              <a:rPr lang="en-GB" sz="2800" b="1" dirty="0" smtClean="0">
                <a:solidFill>
                  <a:srgbClr val="92D050"/>
                </a:solidFill>
              </a:rPr>
              <a:t>Solution:</a:t>
            </a:r>
            <a:endParaRPr lang="en-GB" sz="2800" dirty="0">
              <a:solidFill>
                <a:srgbClr val="92D050"/>
              </a:solidFill>
            </a:endParaRPr>
          </a:p>
        </p:txBody>
      </p:sp>
      <p:sp>
        <p:nvSpPr>
          <p:cNvPr id="4" name="Rectangle 3"/>
          <p:cNvSpPr/>
          <p:nvPr/>
        </p:nvSpPr>
        <p:spPr>
          <a:xfrm>
            <a:off x="1619672" y="1301859"/>
            <a:ext cx="7272808" cy="954107"/>
          </a:xfrm>
          <a:prstGeom prst="rect">
            <a:avLst/>
          </a:prstGeom>
        </p:spPr>
        <p:txBody>
          <a:bodyPr wrap="square">
            <a:spAutoFit/>
          </a:bodyPr>
          <a:lstStyle/>
          <a:p>
            <a:pPr algn="just"/>
            <a:r>
              <a:rPr lang="en-GB" sz="2800" dirty="0"/>
              <a:t>First we will construct the transition diagram for a given regular expression.</a:t>
            </a:r>
          </a:p>
        </p:txBody>
      </p:sp>
      <p:sp>
        <p:nvSpPr>
          <p:cNvPr id="6" name="Rectangle 5"/>
          <p:cNvSpPr/>
          <p:nvPr/>
        </p:nvSpPr>
        <p:spPr>
          <a:xfrm>
            <a:off x="395536" y="2420888"/>
            <a:ext cx="1212640" cy="523220"/>
          </a:xfrm>
          <a:prstGeom prst="rect">
            <a:avLst/>
          </a:prstGeom>
        </p:spPr>
        <p:txBody>
          <a:bodyPr wrap="none">
            <a:spAutoFit/>
          </a:bodyPr>
          <a:lstStyle/>
          <a:p>
            <a:r>
              <a:rPr lang="en-GB" sz="2800" b="1" dirty="0">
                <a:solidFill>
                  <a:srgbClr val="C00000"/>
                </a:solidFill>
              </a:rPr>
              <a:t>Step 1:</a:t>
            </a:r>
          </a:p>
        </p:txBody>
      </p:sp>
      <p:pic>
        <p:nvPicPr>
          <p:cNvPr id="8196" name="Picture 4" descr="Conversion of RE to F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584594"/>
            <a:ext cx="4608512" cy="122079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14861" y="4005064"/>
            <a:ext cx="1212640" cy="523220"/>
          </a:xfrm>
          <a:prstGeom prst="rect">
            <a:avLst/>
          </a:prstGeom>
        </p:spPr>
        <p:txBody>
          <a:bodyPr wrap="none">
            <a:spAutoFit/>
          </a:bodyPr>
          <a:lstStyle/>
          <a:p>
            <a:r>
              <a:rPr lang="en-GB" sz="2800" b="1" dirty="0">
                <a:solidFill>
                  <a:srgbClr val="C00000"/>
                </a:solidFill>
              </a:rPr>
              <a:t>Step 2:</a:t>
            </a:r>
          </a:p>
        </p:txBody>
      </p:sp>
      <p:pic>
        <p:nvPicPr>
          <p:cNvPr id="8198" name="Picture 6" descr="Conversion of RE to F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4033307"/>
            <a:ext cx="4540062" cy="2226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044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wipe(down)">
                                      <p:cBhvr>
                                        <p:cTn id="7" dur="500"/>
                                        <p:tgtEl>
                                          <p:spTgt spid="819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198"/>
                                        </p:tgtEl>
                                        <p:attrNameLst>
                                          <p:attrName>style.visibility</p:attrName>
                                        </p:attrNameLst>
                                      </p:cBhvr>
                                      <p:to>
                                        <p:strVal val="visible"/>
                                      </p:to>
                                    </p:set>
                                    <p:animEffect transition="in" filter="fade">
                                      <p:cBhvr>
                                        <p:cTn id="12" dur="1000"/>
                                        <p:tgtEl>
                                          <p:spTgt spid="8198"/>
                                        </p:tgtEl>
                                      </p:cBhvr>
                                    </p:animEffect>
                                    <p:anim calcmode="lin" valueType="num">
                                      <p:cBhvr>
                                        <p:cTn id="13" dur="1000" fill="hold"/>
                                        <p:tgtEl>
                                          <p:spTgt spid="8198"/>
                                        </p:tgtEl>
                                        <p:attrNameLst>
                                          <p:attrName>ppt_x</p:attrName>
                                        </p:attrNameLst>
                                      </p:cBhvr>
                                      <p:tavLst>
                                        <p:tav tm="0">
                                          <p:val>
                                            <p:strVal val="#ppt_x"/>
                                          </p:val>
                                        </p:tav>
                                        <p:tav tm="100000">
                                          <p:val>
                                            <p:strVal val="#ppt_x"/>
                                          </p:val>
                                        </p:tav>
                                      </p:tavLst>
                                    </p:anim>
                                    <p:anim calcmode="lin" valueType="num">
                                      <p:cBhvr>
                                        <p:cTn id="14" dur="1000" fill="hold"/>
                                        <p:tgtEl>
                                          <p:spTgt spid="81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88640"/>
            <a:ext cx="1212640" cy="523220"/>
          </a:xfrm>
          <a:prstGeom prst="rect">
            <a:avLst/>
          </a:prstGeom>
        </p:spPr>
        <p:txBody>
          <a:bodyPr wrap="none">
            <a:spAutoFit/>
          </a:bodyPr>
          <a:lstStyle/>
          <a:p>
            <a:r>
              <a:rPr lang="en-GB" sz="2800" b="1" dirty="0">
                <a:solidFill>
                  <a:srgbClr val="C00000"/>
                </a:solidFill>
              </a:rPr>
              <a:t>Step 3:</a:t>
            </a:r>
            <a:endParaRPr lang="en-GB" sz="2800" dirty="0">
              <a:solidFill>
                <a:srgbClr val="C00000"/>
              </a:solidFill>
            </a:endParaRPr>
          </a:p>
        </p:txBody>
      </p:sp>
      <p:pic>
        <p:nvPicPr>
          <p:cNvPr id="10242" name="Picture 2" descr="Conversion of RE to F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3" y="443300"/>
            <a:ext cx="4904569" cy="240963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35897" y="3059668"/>
            <a:ext cx="1212640" cy="523220"/>
          </a:xfrm>
          <a:prstGeom prst="rect">
            <a:avLst/>
          </a:prstGeom>
        </p:spPr>
        <p:txBody>
          <a:bodyPr wrap="none">
            <a:spAutoFit/>
          </a:bodyPr>
          <a:lstStyle/>
          <a:p>
            <a:r>
              <a:rPr lang="en-GB" sz="2800" b="1" dirty="0">
                <a:solidFill>
                  <a:srgbClr val="C00000"/>
                </a:solidFill>
              </a:rPr>
              <a:t>Step 4:</a:t>
            </a:r>
            <a:endParaRPr lang="en-GB" sz="2800" dirty="0">
              <a:solidFill>
                <a:srgbClr val="C00000"/>
              </a:solidFill>
            </a:endParaRPr>
          </a:p>
        </p:txBody>
      </p:sp>
      <p:pic>
        <p:nvPicPr>
          <p:cNvPr id="10244" name="Picture 4" descr="Conversion of RE to F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1687" y="3582888"/>
            <a:ext cx="4880513" cy="2734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044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fade">
                                      <p:cBhvr>
                                        <p:cTn id="7" dur="500"/>
                                        <p:tgtEl>
                                          <p:spTgt spid="1024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244"/>
                                        </p:tgtEl>
                                        <p:attrNameLst>
                                          <p:attrName>style.visibility</p:attrName>
                                        </p:attrNameLst>
                                      </p:cBhvr>
                                      <p:to>
                                        <p:strVal val="visible"/>
                                      </p:to>
                                    </p:set>
                                    <p:anim calcmode="lin" valueType="num">
                                      <p:cBhvr additive="base">
                                        <p:cTn id="12" dur="500" fill="hold"/>
                                        <p:tgtEl>
                                          <p:spTgt spid="10244"/>
                                        </p:tgtEl>
                                        <p:attrNameLst>
                                          <p:attrName>ppt_x</p:attrName>
                                        </p:attrNameLst>
                                      </p:cBhvr>
                                      <p:tavLst>
                                        <p:tav tm="0">
                                          <p:val>
                                            <p:strVal val="#ppt_x"/>
                                          </p:val>
                                        </p:tav>
                                        <p:tav tm="100000">
                                          <p:val>
                                            <p:strVal val="#ppt_x"/>
                                          </p:val>
                                        </p:tav>
                                      </p:tavLst>
                                    </p:anim>
                                    <p:anim calcmode="lin" valueType="num">
                                      <p:cBhvr additive="base">
                                        <p:cTn id="13" dur="500" fill="hold"/>
                                        <p:tgtEl>
                                          <p:spTgt spid="102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260648"/>
            <a:ext cx="8568952" cy="2062103"/>
          </a:xfrm>
          <a:prstGeom prst="rect">
            <a:avLst/>
          </a:prstGeom>
        </p:spPr>
        <p:txBody>
          <a:bodyPr wrap="square">
            <a:spAutoFit/>
          </a:bodyPr>
          <a:lstStyle/>
          <a:p>
            <a:pPr algn="just"/>
            <a:r>
              <a:rPr lang="en-GB" sz="3200" b="1" dirty="0">
                <a:solidFill>
                  <a:srgbClr val="0070C0"/>
                </a:solidFill>
              </a:rPr>
              <a:t>Transition Diagram</a:t>
            </a:r>
          </a:p>
          <a:p>
            <a:pPr marL="457200" indent="-457200" algn="just">
              <a:buFont typeface="Wingdings" pitchFamily="2" charset="2"/>
              <a:buChar char="Ø"/>
            </a:pPr>
            <a:r>
              <a:rPr lang="en-GB" sz="3200" dirty="0"/>
              <a:t>It is a directed graph associated with the vertices of the graph corresponding to the state of finite automata.</a:t>
            </a:r>
          </a:p>
        </p:txBody>
      </p:sp>
      <p:pic>
        <p:nvPicPr>
          <p:cNvPr id="13314" name="Picture 2" descr="https://www.tutorialspoint.com/assets/questions/media/53090/transition_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226430"/>
            <a:ext cx="6147161" cy="271473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39552" y="4365104"/>
            <a:ext cx="5328592" cy="2246769"/>
          </a:xfrm>
          <a:prstGeom prst="rect">
            <a:avLst/>
          </a:prstGeom>
        </p:spPr>
        <p:txBody>
          <a:bodyPr wrap="square">
            <a:spAutoFit/>
          </a:bodyPr>
          <a:lstStyle/>
          <a:p>
            <a:r>
              <a:rPr lang="en-GB" sz="2800" dirty="0"/>
              <a:t>Here,</a:t>
            </a:r>
          </a:p>
          <a:p>
            <a:r>
              <a:rPr lang="en-GB" sz="2800" dirty="0"/>
              <a:t>{0,1}: Inputs</a:t>
            </a:r>
          </a:p>
          <a:p>
            <a:r>
              <a:rPr lang="en-GB" sz="2800" dirty="0"/>
              <a:t>q1: Initial state</a:t>
            </a:r>
          </a:p>
          <a:p>
            <a:r>
              <a:rPr lang="en-GB" sz="2800" dirty="0"/>
              <a:t>q2: Intermediate state</a:t>
            </a:r>
          </a:p>
          <a:p>
            <a:r>
              <a:rPr lang="en-GB" sz="2800" dirty="0" err="1"/>
              <a:t>qf</a:t>
            </a:r>
            <a:r>
              <a:rPr lang="en-GB" sz="2800" dirty="0"/>
              <a:t>: Final state</a:t>
            </a:r>
          </a:p>
        </p:txBody>
      </p:sp>
    </p:spTree>
    <p:extLst>
      <p:ext uri="{BB962C8B-B14F-4D97-AF65-F5344CB8AC3E}">
        <p14:creationId xmlns:p14="http://schemas.microsoft.com/office/powerpoint/2010/main" val="3266532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fade">
                                      <p:cBhvr>
                                        <p:cTn id="7" dur="1000"/>
                                        <p:tgtEl>
                                          <p:spTgt spid="13314"/>
                                        </p:tgtEl>
                                      </p:cBhvr>
                                    </p:animEffect>
                                    <p:anim calcmode="lin" valueType="num">
                                      <p:cBhvr>
                                        <p:cTn id="8" dur="1000" fill="hold"/>
                                        <p:tgtEl>
                                          <p:spTgt spid="13314"/>
                                        </p:tgtEl>
                                        <p:attrNameLst>
                                          <p:attrName>ppt_x</p:attrName>
                                        </p:attrNameLst>
                                      </p:cBhvr>
                                      <p:tavLst>
                                        <p:tav tm="0">
                                          <p:val>
                                            <p:strVal val="#ppt_x"/>
                                          </p:val>
                                        </p:tav>
                                        <p:tav tm="100000">
                                          <p:val>
                                            <p:strVal val="#ppt_x"/>
                                          </p:val>
                                        </p:tav>
                                      </p:tavLst>
                                    </p:anim>
                                    <p:anim calcmode="lin" valueType="num">
                                      <p:cBhvr>
                                        <p:cTn id="9" dur="1000" fill="hold"/>
                                        <p:tgtEl>
                                          <p:spTgt spid="133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260648"/>
            <a:ext cx="1212640" cy="523220"/>
          </a:xfrm>
          <a:prstGeom prst="rect">
            <a:avLst/>
          </a:prstGeom>
        </p:spPr>
        <p:txBody>
          <a:bodyPr wrap="none">
            <a:spAutoFit/>
          </a:bodyPr>
          <a:lstStyle/>
          <a:p>
            <a:r>
              <a:rPr lang="en-GB" sz="2800" b="1" dirty="0">
                <a:solidFill>
                  <a:srgbClr val="C00000"/>
                </a:solidFill>
              </a:rPr>
              <a:t>Step 5:</a:t>
            </a:r>
            <a:endParaRPr lang="en-GB" sz="2800" dirty="0">
              <a:solidFill>
                <a:srgbClr val="C00000"/>
              </a:solidFill>
            </a:endParaRPr>
          </a:p>
        </p:txBody>
      </p:sp>
      <p:pic>
        <p:nvPicPr>
          <p:cNvPr id="11266" name="Picture 2" descr="Conversion of RE to F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552849"/>
            <a:ext cx="5472608" cy="2533651"/>
          </a:xfrm>
          <a:prstGeom prst="rect">
            <a:avLst/>
          </a:prstGeom>
          <a:noFill/>
          <a:extLst>
            <a:ext uri="{909E8E84-426E-40DD-AFC4-6F175D3DCCD1}">
              <a14:hiddenFill xmlns:a14="http://schemas.microsoft.com/office/drawing/2010/main">
                <a:solidFill>
                  <a:srgbClr val="FFFFFF"/>
                </a:solidFill>
              </a14:hiddenFill>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3230516"/>
            <a:ext cx="7238110" cy="3366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5044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circle(in)">
                                      <p:cBhvr>
                                        <p:cTn id="7" dur="2000"/>
                                        <p:tgtEl>
                                          <p:spTgt spid="1126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wheel(1)">
                                      <p:cBhvr>
                                        <p:cTn id="12" dur="20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902" y="224043"/>
            <a:ext cx="4124975" cy="523220"/>
          </a:xfrm>
          <a:prstGeom prst="rect">
            <a:avLst/>
          </a:prstGeom>
        </p:spPr>
        <p:txBody>
          <a:bodyPr wrap="none">
            <a:spAutoFit/>
          </a:bodyPr>
          <a:lstStyle/>
          <a:p>
            <a:r>
              <a:rPr lang="en-GB" sz="2800" dirty="0"/>
              <a:t>The equivalent DFA will be:</a:t>
            </a:r>
          </a:p>
        </p:txBody>
      </p:sp>
      <p:pic>
        <p:nvPicPr>
          <p:cNvPr id="122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30121"/>
          <a:stretch/>
        </p:blipFill>
        <p:spPr bwMode="auto">
          <a:xfrm>
            <a:off x="251520" y="980728"/>
            <a:ext cx="8701521"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p:cNvPicPr>
          <p:nvPr/>
        </p:nvPicPr>
        <p:blipFill>
          <a:blip r:embed="rId3"/>
          <a:stretch>
            <a:fillRect/>
          </a:stretch>
        </p:blipFill>
        <p:spPr>
          <a:xfrm>
            <a:off x="6660232" y="3140968"/>
            <a:ext cx="419158" cy="266737"/>
          </a:xfrm>
          <a:prstGeom prst="rect">
            <a:avLst/>
          </a:prstGeom>
        </p:spPr>
      </p:pic>
      <p:pic>
        <p:nvPicPr>
          <p:cNvPr id="4" name="Picture 3"/>
          <p:cNvPicPr>
            <a:picLocks noChangeAspect="1"/>
          </p:cNvPicPr>
          <p:nvPr/>
        </p:nvPicPr>
        <p:blipFill>
          <a:blip r:embed="rId4"/>
          <a:stretch>
            <a:fillRect/>
          </a:stretch>
        </p:blipFill>
        <p:spPr>
          <a:xfrm>
            <a:off x="323528" y="2352869"/>
            <a:ext cx="8629513" cy="1940228"/>
          </a:xfrm>
          <a:prstGeom prst="rect">
            <a:avLst/>
          </a:prstGeom>
        </p:spPr>
      </p:pic>
    </p:spTree>
    <p:extLst>
      <p:ext uri="{BB962C8B-B14F-4D97-AF65-F5344CB8AC3E}">
        <p14:creationId xmlns:p14="http://schemas.microsoft.com/office/powerpoint/2010/main" val="1165044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p:cTn id="7" dur="500" fill="hold"/>
                                        <p:tgtEl>
                                          <p:spTgt spid="12290"/>
                                        </p:tgtEl>
                                        <p:attrNameLst>
                                          <p:attrName>ppt_w</p:attrName>
                                        </p:attrNameLst>
                                      </p:cBhvr>
                                      <p:tavLst>
                                        <p:tav tm="0">
                                          <p:val>
                                            <p:fltVal val="0"/>
                                          </p:val>
                                        </p:tav>
                                        <p:tav tm="100000">
                                          <p:val>
                                            <p:strVal val="#ppt_w"/>
                                          </p:val>
                                        </p:tav>
                                      </p:tavLst>
                                    </p:anim>
                                    <p:anim calcmode="lin" valueType="num">
                                      <p:cBhvr>
                                        <p:cTn id="8" dur="500" fill="hold"/>
                                        <p:tgtEl>
                                          <p:spTgt spid="12290"/>
                                        </p:tgtEl>
                                        <p:attrNameLst>
                                          <p:attrName>ppt_h</p:attrName>
                                        </p:attrNameLst>
                                      </p:cBhvr>
                                      <p:tavLst>
                                        <p:tav tm="0">
                                          <p:val>
                                            <p:fltVal val="0"/>
                                          </p:val>
                                        </p:tav>
                                        <p:tav tm="100000">
                                          <p:val>
                                            <p:strVal val="#ppt_h"/>
                                          </p:val>
                                        </p:tav>
                                      </p:tavLst>
                                    </p:anim>
                                    <p:animEffect transition="in" filter="fade">
                                      <p:cBhvr>
                                        <p:cTn id="9"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1164" y="116632"/>
            <a:ext cx="8695778" cy="1015663"/>
          </a:xfrm>
          <a:prstGeom prst="rect">
            <a:avLst/>
          </a:prstGeom>
          <a:noFill/>
        </p:spPr>
        <p:txBody>
          <a:bodyPr wrap="none" lIns="91440" tIns="45720" rIns="91440" bIns="45720">
            <a:spAutoFit/>
          </a:bodyPr>
          <a:lstStyle/>
          <a:p>
            <a:pPr algn="ctr"/>
            <a:r>
              <a:rPr lang="en-US" sz="6000" b="1" cap="none" spc="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CONTEXT FREE GRAMMAR</a:t>
            </a:r>
            <a:endParaRPr lang="en-US" sz="60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
        <p:nvSpPr>
          <p:cNvPr id="4" name="Rectangle 3"/>
          <p:cNvSpPr/>
          <p:nvPr/>
        </p:nvSpPr>
        <p:spPr>
          <a:xfrm>
            <a:off x="107504" y="1340768"/>
            <a:ext cx="8717430" cy="1384995"/>
          </a:xfrm>
          <a:prstGeom prst="rect">
            <a:avLst/>
          </a:prstGeom>
        </p:spPr>
        <p:txBody>
          <a:bodyPr wrap="square">
            <a:spAutoFit/>
          </a:bodyPr>
          <a:lstStyle/>
          <a:p>
            <a:pPr marL="457200" indent="-457200" algn="just">
              <a:buFont typeface="Wingdings" pitchFamily="2" charset="2"/>
              <a:buChar char="Ø"/>
            </a:pPr>
            <a:r>
              <a:rPr lang="en-GB" sz="2800" dirty="0"/>
              <a:t>Context free grammar is a formal grammar which is used to generate all possible strings in a given formal language.</a:t>
            </a:r>
          </a:p>
        </p:txBody>
      </p:sp>
      <p:sp>
        <p:nvSpPr>
          <p:cNvPr id="5" name="Rectangle 4"/>
          <p:cNvSpPr/>
          <p:nvPr/>
        </p:nvSpPr>
        <p:spPr>
          <a:xfrm>
            <a:off x="103042" y="2798940"/>
            <a:ext cx="8789438" cy="954107"/>
          </a:xfrm>
          <a:prstGeom prst="rect">
            <a:avLst/>
          </a:prstGeom>
        </p:spPr>
        <p:txBody>
          <a:bodyPr wrap="square">
            <a:spAutoFit/>
          </a:bodyPr>
          <a:lstStyle/>
          <a:p>
            <a:pPr marL="457200" indent="-457200">
              <a:buFont typeface="Wingdings" pitchFamily="2" charset="2"/>
              <a:buChar char="Ø"/>
            </a:pPr>
            <a:r>
              <a:rPr lang="en-GB" sz="2800" dirty="0"/>
              <a:t>Context free grammar G can be defined by four tuples as:</a:t>
            </a:r>
          </a:p>
        </p:txBody>
      </p:sp>
      <p:sp>
        <p:nvSpPr>
          <p:cNvPr id="6" name="Rectangle 5"/>
          <p:cNvSpPr/>
          <p:nvPr/>
        </p:nvSpPr>
        <p:spPr>
          <a:xfrm>
            <a:off x="2915816" y="3429000"/>
            <a:ext cx="2339679" cy="584775"/>
          </a:xfrm>
          <a:prstGeom prst="rect">
            <a:avLst/>
          </a:prstGeom>
        </p:spPr>
        <p:txBody>
          <a:bodyPr wrap="none">
            <a:spAutoFit/>
          </a:bodyPr>
          <a:lstStyle/>
          <a:p>
            <a:r>
              <a:rPr lang="en-GB" sz="3200" b="1" dirty="0">
                <a:solidFill>
                  <a:srgbClr val="C00000"/>
                </a:solidFill>
              </a:rPr>
              <a:t>G= (V, T, P, S)</a:t>
            </a:r>
          </a:p>
        </p:txBody>
      </p:sp>
      <p:sp>
        <p:nvSpPr>
          <p:cNvPr id="7" name="Rectangle 6"/>
          <p:cNvSpPr/>
          <p:nvPr/>
        </p:nvSpPr>
        <p:spPr>
          <a:xfrm>
            <a:off x="611560" y="3995678"/>
            <a:ext cx="4572000" cy="830997"/>
          </a:xfrm>
          <a:prstGeom prst="rect">
            <a:avLst/>
          </a:prstGeom>
        </p:spPr>
        <p:txBody>
          <a:bodyPr>
            <a:spAutoFit/>
          </a:bodyPr>
          <a:lstStyle/>
          <a:p>
            <a:r>
              <a:rPr lang="en-GB" sz="2400" dirty="0"/>
              <a:t>Where,</a:t>
            </a:r>
          </a:p>
          <a:p>
            <a:r>
              <a:rPr lang="en-GB" sz="2400" b="1" dirty="0"/>
              <a:t>G</a:t>
            </a:r>
            <a:r>
              <a:rPr lang="en-GB" sz="2400" dirty="0"/>
              <a:t> describes the grammar</a:t>
            </a:r>
          </a:p>
        </p:txBody>
      </p:sp>
      <p:sp>
        <p:nvSpPr>
          <p:cNvPr id="8" name="Rectangle 7"/>
          <p:cNvSpPr/>
          <p:nvPr/>
        </p:nvSpPr>
        <p:spPr>
          <a:xfrm>
            <a:off x="611560" y="4653136"/>
            <a:ext cx="7920953" cy="1569660"/>
          </a:xfrm>
          <a:prstGeom prst="rect">
            <a:avLst/>
          </a:prstGeom>
        </p:spPr>
        <p:txBody>
          <a:bodyPr wrap="square">
            <a:spAutoFit/>
          </a:bodyPr>
          <a:lstStyle/>
          <a:p>
            <a:r>
              <a:rPr lang="en-GB" sz="2400" b="1" dirty="0" smtClean="0"/>
              <a:t>V</a:t>
            </a:r>
            <a:r>
              <a:rPr lang="en-GB" sz="2400" dirty="0"/>
              <a:t> describes a finite set of non-terminal </a:t>
            </a:r>
            <a:r>
              <a:rPr lang="en-GB" sz="2400" dirty="0" smtClean="0"/>
              <a:t>symbols</a:t>
            </a:r>
          </a:p>
          <a:p>
            <a:r>
              <a:rPr lang="en-GB" sz="2400" b="1" dirty="0"/>
              <a:t>T</a:t>
            </a:r>
            <a:r>
              <a:rPr lang="en-GB" sz="2400" dirty="0"/>
              <a:t> describes a finite set of terminal </a:t>
            </a:r>
            <a:r>
              <a:rPr lang="en-GB" sz="2400" dirty="0" smtClean="0"/>
              <a:t>symbols</a:t>
            </a:r>
            <a:endParaRPr lang="en-GB" sz="2400" dirty="0"/>
          </a:p>
          <a:p>
            <a:r>
              <a:rPr lang="en-GB" sz="2400" b="1" dirty="0"/>
              <a:t>P</a:t>
            </a:r>
            <a:r>
              <a:rPr lang="en-GB" sz="2400" dirty="0"/>
              <a:t> describes a set of production </a:t>
            </a:r>
            <a:r>
              <a:rPr lang="en-GB" sz="2400" dirty="0" smtClean="0"/>
              <a:t>rules</a:t>
            </a:r>
            <a:endParaRPr lang="en-GB" sz="2400" dirty="0"/>
          </a:p>
          <a:p>
            <a:r>
              <a:rPr lang="en-GB" sz="2400" b="1" dirty="0"/>
              <a:t>S</a:t>
            </a:r>
            <a:r>
              <a:rPr lang="en-GB" sz="2400" dirty="0"/>
              <a:t> is the start symbol.</a:t>
            </a:r>
          </a:p>
        </p:txBody>
      </p:sp>
    </p:spTree>
    <p:extLst>
      <p:ext uri="{BB962C8B-B14F-4D97-AF65-F5344CB8AC3E}">
        <p14:creationId xmlns:p14="http://schemas.microsoft.com/office/powerpoint/2010/main" val="1322327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88640"/>
            <a:ext cx="8640960" cy="1077218"/>
          </a:xfrm>
          <a:prstGeom prst="rect">
            <a:avLst/>
          </a:prstGeom>
        </p:spPr>
        <p:txBody>
          <a:bodyPr wrap="square">
            <a:spAutoFit/>
          </a:bodyPr>
          <a:lstStyle/>
          <a:p>
            <a:r>
              <a:rPr lang="en-GB" sz="3200" dirty="0"/>
              <a:t>The grammar G=(V,T,P,S) is said to be a CFG if the productions of G are of the form:</a:t>
            </a:r>
          </a:p>
        </p:txBody>
      </p:sp>
      <p:sp>
        <p:nvSpPr>
          <p:cNvPr id="5" name="Rectangle 4"/>
          <p:cNvSpPr/>
          <p:nvPr/>
        </p:nvSpPr>
        <p:spPr>
          <a:xfrm>
            <a:off x="179512" y="1299911"/>
            <a:ext cx="7128792" cy="3970318"/>
          </a:xfrm>
          <a:prstGeom prst="rect">
            <a:avLst/>
          </a:prstGeom>
        </p:spPr>
        <p:txBody>
          <a:bodyPr wrap="square">
            <a:spAutoFit/>
          </a:bodyPr>
          <a:lstStyle/>
          <a:p>
            <a:r>
              <a:rPr lang="pt-BR" sz="3600" dirty="0" smtClean="0">
                <a:solidFill>
                  <a:srgbClr val="FF0000"/>
                </a:solidFill>
              </a:rPr>
              <a:t>Example: </a:t>
            </a:r>
          </a:p>
          <a:p>
            <a:r>
              <a:rPr lang="pt-BR" sz="3600" dirty="0" smtClean="0"/>
              <a:t>S</a:t>
            </a:r>
            <a:r>
              <a:rPr lang="pt-BR" sz="3600" dirty="0" smtClean="0">
                <a:sym typeface="Wingdings" panose="05000000000000000000" pitchFamily="2" charset="2"/>
              </a:rPr>
              <a:t></a:t>
            </a:r>
            <a:r>
              <a:rPr lang="pt-BR" sz="3600" dirty="0" smtClean="0"/>
              <a:t>aAB</a:t>
            </a:r>
          </a:p>
          <a:p>
            <a:r>
              <a:rPr lang="pt-BR" sz="3600" dirty="0" smtClean="0"/>
              <a:t>S</a:t>
            </a:r>
            <a:r>
              <a:rPr lang="pt-BR" sz="3600" dirty="0" smtClean="0">
                <a:sym typeface="Wingdings" panose="05000000000000000000" pitchFamily="2" charset="2"/>
              </a:rPr>
              <a:t> (a)</a:t>
            </a:r>
            <a:endParaRPr lang="pt-BR" sz="3600" dirty="0" smtClean="0"/>
          </a:p>
          <a:p>
            <a:r>
              <a:rPr lang="pt-BR" sz="3600" dirty="0" smtClean="0"/>
              <a:t>A</a:t>
            </a:r>
            <a:r>
              <a:rPr lang="pt-BR" sz="3600" dirty="0" smtClean="0">
                <a:sym typeface="Wingdings" panose="05000000000000000000" pitchFamily="2" charset="2"/>
              </a:rPr>
              <a:t></a:t>
            </a:r>
            <a:r>
              <a:rPr lang="pt-BR" sz="3600" dirty="0" smtClean="0"/>
              <a:t>bBb </a:t>
            </a:r>
          </a:p>
          <a:p>
            <a:r>
              <a:rPr lang="pt-BR" sz="3600" dirty="0" smtClean="0"/>
              <a:t>A</a:t>
            </a:r>
            <a:r>
              <a:rPr lang="pt-BR" sz="3600" dirty="0" smtClean="0">
                <a:sym typeface="Wingdings" panose="05000000000000000000" pitchFamily="2" charset="2"/>
              </a:rPr>
              <a:t>b.a</a:t>
            </a:r>
            <a:endParaRPr lang="pt-BR" sz="3600" dirty="0" smtClean="0"/>
          </a:p>
          <a:p>
            <a:r>
              <a:rPr lang="pt-BR" sz="3600" dirty="0" smtClean="0"/>
              <a:t>B-</a:t>
            </a:r>
            <a:r>
              <a:rPr lang="pt-BR" sz="3600" dirty="0"/>
              <a:t>&gt;A </a:t>
            </a:r>
            <a:endParaRPr lang="pt-BR" sz="3600" dirty="0" smtClean="0"/>
          </a:p>
          <a:p>
            <a:r>
              <a:rPr lang="pt-BR" sz="3600" dirty="0" smtClean="0"/>
              <a:t>B-</a:t>
            </a:r>
            <a:r>
              <a:rPr lang="pt-BR" sz="3600" dirty="0"/>
              <a:t>&gt; </a:t>
            </a:r>
            <a:r>
              <a:rPr lang="pt-BR" sz="3600" dirty="0" smtClean="0"/>
              <a:t>ε</a:t>
            </a:r>
          </a:p>
        </p:txBody>
      </p:sp>
      <p:sp>
        <p:nvSpPr>
          <p:cNvPr id="6" name="Rectangle 5"/>
          <p:cNvSpPr/>
          <p:nvPr/>
        </p:nvSpPr>
        <p:spPr>
          <a:xfrm>
            <a:off x="200209" y="5157192"/>
            <a:ext cx="8820472" cy="1569660"/>
          </a:xfrm>
          <a:prstGeom prst="rect">
            <a:avLst/>
          </a:prstGeom>
        </p:spPr>
        <p:txBody>
          <a:bodyPr wrap="square">
            <a:spAutoFit/>
          </a:bodyPr>
          <a:lstStyle/>
          <a:p>
            <a:r>
              <a:rPr lang="en-GB" sz="2400" b="1" dirty="0" smtClean="0"/>
              <a:t>V</a:t>
            </a:r>
            <a:r>
              <a:rPr lang="en-GB" sz="2400" dirty="0"/>
              <a:t> </a:t>
            </a:r>
            <a:r>
              <a:rPr lang="en-GB" sz="2400" dirty="0" smtClean="0"/>
              <a:t>=set </a:t>
            </a:r>
            <a:r>
              <a:rPr lang="en-GB" sz="2400" dirty="0"/>
              <a:t>of </a:t>
            </a:r>
            <a:r>
              <a:rPr lang="en-GB" sz="2400" dirty="0" smtClean="0"/>
              <a:t>non-terminals= S,A,B</a:t>
            </a:r>
          </a:p>
          <a:p>
            <a:r>
              <a:rPr lang="en-GB" sz="2400" b="1" dirty="0"/>
              <a:t>T</a:t>
            </a:r>
            <a:r>
              <a:rPr lang="en-GB" sz="2400" dirty="0"/>
              <a:t> </a:t>
            </a:r>
            <a:r>
              <a:rPr lang="en-GB" sz="2400" dirty="0" smtClean="0"/>
              <a:t>=set </a:t>
            </a:r>
            <a:r>
              <a:rPr lang="en-GB" sz="2400" dirty="0"/>
              <a:t>of </a:t>
            </a:r>
            <a:r>
              <a:rPr lang="en-GB" sz="2400" dirty="0" smtClean="0"/>
              <a:t>terminals=</a:t>
            </a:r>
            <a:r>
              <a:rPr lang="en-GB" sz="2400" dirty="0" err="1" smtClean="0"/>
              <a:t>a,b</a:t>
            </a:r>
            <a:r>
              <a:rPr lang="en-GB" sz="2400" dirty="0" smtClean="0"/>
              <a:t>,</a:t>
            </a:r>
            <a:r>
              <a:rPr lang="pt-BR" sz="2400" dirty="0" smtClean="0"/>
              <a:t>ε,(,),.</a:t>
            </a:r>
            <a:endParaRPr lang="en-GB" sz="2400" dirty="0"/>
          </a:p>
          <a:p>
            <a:r>
              <a:rPr lang="en-GB" sz="2400" b="1" dirty="0" smtClean="0"/>
              <a:t>P=</a:t>
            </a:r>
            <a:r>
              <a:rPr lang="en-GB" sz="2400" dirty="0" smtClean="0"/>
              <a:t>set </a:t>
            </a:r>
            <a:r>
              <a:rPr lang="en-GB" sz="2400" dirty="0"/>
              <a:t>of production </a:t>
            </a:r>
            <a:r>
              <a:rPr lang="en-GB" sz="2400" dirty="0" smtClean="0"/>
              <a:t>rules=</a:t>
            </a:r>
            <a:r>
              <a:rPr lang="pt-BR" sz="2400" dirty="0"/>
              <a:t>S-</a:t>
            </a:r>
            <a:r>
              <a:rPr lang="pt-BR" sz="2400" dirty="0" smtClean="0"/>
              <a:t>&gt;Aab | (a), A-</a:t>
            </a:r>
            <a:r>
              <a:rPr lang="pt-BR" sz="2400" dirty="0"/>
              <a:t>&gt;</a:t>
            </a:r>
            <a:r>
              <a:rPr lang="pt-BR" sz="2400" dirty="0" smtClean="0"/>
              <a:t>bBb | b.a, B-</a:t>
            </a:r>
            <a:r>
              <a:rPr lang="pt-BR" sz="2400" dirty="0"/>
              <a:t>&gt;</a:t>
            </a:r>
            <a:r>
              <a:rPr lang="pt-BR" sz="2400" dirty="0" smtClean="0"/>
              <a:t>A, B-</a:t>
            </a:r>
            <a:r>
              <a:rPr lang="pt-BR" sz="2400" dirty="0"/>
              <a:t>&gt; ε</a:t>
            </a:r>
          </a:p>
          <a:p>
            <a:r>
              <a:rPr lang="en-GB" sz="2400" b="1" dirty="0" smtClean="0"/>
              <a:t>S</a:t>
            </a:r>
            <a:r>
              <a:rPr lang="en-GB" sz="2400" dirty="0" smtClean="0"/>
              <a:t>=start symbol=S</a:t>
            </a:r>
            <a:endParaRPr lang="en-GB" sz="2400" dirty="0"/>
          </a:p>
        </p:txBody>
      </p:sp>
    </p:spTree>
    <p:extLst>
      <p:ext uri="{BB962C8B-B14F-4D97-AF65-F5344CB8AC3E}">
        <p14:creationId xmlns:p14="http://schemas.microsoft.com/office/powerpoint/2010/main" val="1420038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332656"/>
            <a:ext cx="8496944" cy="1077218"/>
          </a:xfrm>
          <a:prstGeom prst="rect">
            <a:avLst/>
          </a:prstGeom>
        </p:spPr>
        <p:txBody>
          <a:bodyPr wrap="square">
            <a:spAutoFit/>
          </a:bodyPr>
          <a:lstStyle/>
          <a:p>
            <a:r>
              <a:rPr lang="en-GB" sz="3200" b="1" dirty="0" smtClean="0">
                <a:solidFill>
                  <a:srgbClr val="92D050"/>
                </a:solidFill>
              </a:rPr>
              <a:t>Example1: </a:t>
            </a:r>
            <a:r>
              <a:rPr lang="en-GB" sz="3200" dirty="0" smtClean="0"/>
              <a:t>What </a:t>
            </a:r>
            <a:r>
              <a:rPr lang="en-GB" sz="3200" dirty="0"/>
              <a:t>is the language generated by the grammar </a:t>
            </a:r>
          </a:p>
        </p:txBody>
      </p:sp>
      <p:sp>
        <p:nvSpPr>
          <p:cNvPr id="3" name="Rectangle 2"/>
          <p:cNvSpPr/>
          <p:nvPr/>
        </p:nvSpPr>
        <p:spPr>
          <a:xfrm>
            <a:off x="2195736" y="1434104"/>
            <a:ext cx="1872208" cy="1200329"/>
          </a:xfrm>
          <a:prstGeom prst="rect">
            <a:avLst/>
          </a:prstGeom>
        </p:spPr>
        <p:txBody>
          <a:bodyPr wrap="square">
            <a:spAutoFit/>
          </a:bodyPr>
          <a:lstStyle/>
          <a:p>
            <a:r>
              <a:rPr lang="en-GB" sz="3600" dirty="0"/>
              <a:t>S-&gt;</a:t>
            </a:r>
            <a:r>
              <a:rPr lang="en-GB" sz="3600" dirty="0" err="1"/>
              <a:t>aSb</a:t>
            </a:r>
            <a:r>
              <a:rPr lang="en-GB" sz="3600" dirty="0"/>
              <a:t> S-&gt;</a:t>
            </a:r>
            <a:r>
              <a:rPr lang="en-GB" sz="3600" dirty="0" err="1"/>
              <a:t>ab</a:t>
            </a:r>
            <a:r>
              <a:rPr lang="en-GB" sz="3600" dirty="0"/>
              <a:t> </a:t>
            </a:r>
          </a:p>
        </p:txBody>
      </p:sp>
      <p:sp>
        <p:nvSpPr>
          <p:cNvPr id="4" name="Rectangle 3"/>
          <p:cNvSpPr/>
          <p:nvPr/>
        </p:nvSpPr>
        <p:spPr>
          <a:xfrm>
            <a:off x="251520" y="2492896"/>
            <a:ext cx="1524776" cy="523220"/>
          </a:xfrm>
          <a:prstGeom prst="rect">
            <a:avLst/>
          </a:prstGeom>
        </p:spPr>
        <p:txBody>
          <a:bodyPr wrap="none">
            <a:spAutoFit/>
          </a:bodyPr>
          <a:lstStyle/>
          <a:p>
            <a:r>
              <a:rPr lang="en-GB" sz="2800" b="1" dirty="0" smtClean="0">
                <a:solidFill>
                  <a:srgbClr val="92D050"/>
                </a:solidFill>
              </a:rPr>
              <a:t>Solution:</a:t>
            </a:r>
            <a:endParaRPr lang="en-GB" sz="2800" dirty="0"/>
          </a:p>
        </p:txBody>
      </p:sp>
      <p:sp>
        <p:nvSpPr>
          <p:cNvPr id="5" name="Rectangle 4"/>
          <p:cNvSpPr/>
          <p:nvPr/>
        </p:nvSpPr>
        <p:spPr>
          <a:xfrm>
            <a:off x="1761270" y="2771411"/>
            <a:ext cx="5022304" cy="2308324"/>
          </a:xfrm>
          <a:prstGeom prst="rect">
            <a:avLst/>
          </a:prstGeom>
        </p:spPr>
        <p:txBody>
          <a:bodyPr wrap="square">
            <a:spAutoFit/>
          </a:bodyPr>
          <a:lstStyle/>
          <a:p>
            <a:r>
              <a:rPr lang="en-GB" sz="3600" dirty="0"/>
              <a:t>S-&gt;</a:t>
            </a:r>
            <a:r>
              <a:rPr lang="en-GB" sz="3600" dirty="0" err="1"/>
              <a:t>a</a:t>
            </a:r>
            <a:r>
              <a:rPr lang="en-GB" sz="3600" dirty="0" err="1">
                <a:solidFill>
                  <a:srgbClr val="FF0000"/>
                </a:solidFill>
              </a:rPr>
              <a:t>S</a:t>
            </a:r>
            <a:r>
              <a:rPr lang="en-GB" sz="3600" dirty="0" err="1"/>
              <a:t>b</a:t>
            </a:r>
            <a:r>
              <a:rPr lang="en-GB" sz="3600" dirty="0"/>
              <a:t>  </a:t>
            </a:r>
            <a:r>
              <a:rPr lang="en-GB" sz="3600" dirty="0" smtClean="0"/>
              <a:t> // </a:t>
            </a:r>
            <a:r>
              <a:rPr lang="en-GB" sz="3600" dirty="0"/>
              <a:t>S-&gt;</a:t>
            </a:r>
            <a:r>
              <a:rPr lang="en-GB" sz="3600" dirty="0" err="1"/>
              <a:t>aSb</a:t>
            </a:r>
            <a:r>
              <a:rPr lang="en-GB" sz="3600" dirty="0"/>
              <a:t> </a:t>
            </a:r>
            <a:endParaRPr lang="en-GB" sz="3600" dirty="0" smtClean="0"/>
          </a:p>
          <a:p>
            <a:r>
              <a:rPr lang="en-GB" sz="3600" dirty="0" smtClean="0"/>
              <a:t>-&gt;</a:t>
            </a:r>
            <a:r>
              <a:rPr lang="en-GB" sz="3600" dirty="0" err="1"/>
              <a:t>aa</a:t>
            </a:r>
            <a:r>
              <a:rPr lang="en-GB" sz="3600" dirty="0" err="1">
                <a:solidFill>
                  <a:srgbClr val="FF0000"/>
                </a:solidFill>
              </a:rPr>
              <a:t>S</a:t>
            </a:r>
            <a:r>
              <a:rPr lang="en-GB" sz="3600" dirty="0" err="1"/>
              <a:t>bb</a:t>
            </a:r>
            <a:r>
              <a:rPr lang="en-GB" sz="3600" dirty="0"/>
              <a:t> // S-&gt;</a:t>
            </a:r>
            <a:r>
              <a:rPr lang="en-GB" sz="3600" dirty="0" err="1"/>
              <a:t>aSb</a:t>
            </a:r>
            <a:r>
              <a:rPr lang="en-GB" sz="3600" dirty="0"/>
              <a:t> </a:t>
            </a:r>
            <a:endParaRPr lang="en-GB" sz="3600" dirty="0" smtClean="0"/>
          </a:p>
          <a:p>
            <a:r>
              <a:rPr lang="en-GB" sz="3600" dirty="0" smtClean="0"/>
              <a:t>-&gt;</a:t>
            </a:r>
            <a:r>
              <a:rPr lang="en-GB" sz="3600" dirty="0" err="1"/>
              <a:t>aaa</a:t>
            </a:r>
            <a:r>
              <a:rPr lang="en-GB" sz="3600" dirty="0" err="1">
                <a:solidFill>
                  <a:srgbClr val="FF0000"/>
                </a:solidFill>
              </a:rPr>
              <a:t>S</a:t>
            </a:r>
            <a:r>
              <a:rPr lang="en-GB" sz="3600" dirty="0" err="1"/>
              <a:t>bbb</a:t>
            </a:r>
            <a:r>
              <a:rPr lang="en-GB" sz="3600" dirty="0"/>
              <a:t> // S-&gt;</a:t>
            </a:r>
            <a:r>
              <a:rPr lang="en-GB" sz="3600" dirty="0" err="1"/>
              <a:t>ab</a:t>
            </a:r>
            <a:r>
              <a:rPr lang="en-GB" sz="3600" dirty="0"/>
              <a:t> </a:t>
            </a:r>
            <a:endParaRPr lang="en-GB" sz="3600" dirty="0" smtClean="0"/>
          </a:p>
          <a:p>
            <a:r>
              <a:rPr lang="en-GB" sz="3600" dirty="0" smtClean="0"/>
              <a:t>-&gt;</a:t>
            </a:r>
            <a:r>
              <a:rPr lang="en-GB" sz="3600" dirty="0" err="1"/>
              <a:t>aaaabbbb</a:t>
            </a:r>
            <a:endParaRPr lang="en-GB" sz="3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244" y="5264440"/>
            <a:ext cx="8160196" cy="90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1554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wipe(down)">
                                      <p:cBhvr>
                                        <p:cTn id="14" dur="500"/>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barn(inVertical)">
                                      <p:cBhvr>
                                        <p:cTn id="25" dur="500"/>
                                        <p:tgtEl>
                                          <p:spTgt spid="5">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5">
                                            <p:txEl>
                                              <p:pRg st="3" end="3"/>
                                            </p:txEl>
                                          </p:spTgt>
                                        </p:tgtEl>
                                        <p:attrNameLst>
                                          <p:attrName>style.visibility</p:attrName>
                                        </p:attrNameLst>
                                      </p:cBhvr>
                                      <p:to>
                                        <p:strVal val="visible"/>
                                      </p:to>
                                    </p:set>
                                    <p:animEffect transition="in" filter="barn(inVertical)">
                                      <p:cBhvr>
                                        <p:cTn id="30" dur="500"/>
                                        <p:tgtEl>
                                          <p:spTgt spid="5">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2050"/>
                                        </p:tgtEl>
                                        <p:attrNameLst>
                                          <p:attrName>style.visibility</p:attrName>
                                        </p:attrNameLst>
                                      </p:cBhvr>
                                      <p:to>
                                        <p:strVal val="visible"/>
                                      </p:to>
                                    </p:set>
                                    <p:animEffect transition="in" filter="barn(inVertical)">
                                      <p:cBhvr>
                                        <p:cTn id="35"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88640"/>
            <a:ext cx="2045753" cy="584775"/>
          </a:xfrm>
          <a:prstGeom prst="rect">
            <a:avLst/>
          </a:prstGeom>
        </p:spPr>
        <p:txBody>
          <a:bodyPr wrap="none">
            <a:spAutoFit/>
          </a:bodyPr>
          <a:lstStyle/>
          <a:p>
            <a:r>
              <a:rPr lang="en-GB" sz="3200" b="1" dirty="0" smtClean="0">
                <a:solidFill>
                  <a:srgbClr val="92D050"/>
                </a:solidFill>
              </a:rPr>
              <a:t>Example2: </a:t>
            </a:r>
            <a:endParaRPr lang="en-GB" sz="3200" dirty="0"/>
          </a:p>
        </p:txBody>
      </p:sp>
      <p:sp>
        <p:nvSpPr>
          <p:cNvPr id="3" name="Rectangle 2"/>
          <p:cNvSpPr/>
          <p:nvPr/>
        </p:nvSpPr>
        <p:spPr>
          <a:xfrm>
            <a:off x="2051720" y="188640"/>
            <a:ext cx="6471026" cy="1077218"/>
          </a:xfrm>
          <a:prstGeom prst="rect">
            <a:avLst/>
          </a:prstGeom>
        </p:spPr>
        <p:txBody>
          <a:bodyPr wrap="square">
            <a:spAutoFit/>
          </a:bodyPr>
          <a:lstStyle/>
          <a:p>
            <a:r>
              <a:rPr lang="en-GB" sz="3200" dirty="0"/>
              <a:t>Construct a CFG for the language </a:t>
            </a:r>
            <a:endParaRPr lang="en-GB" sz="3200" dirty="0" smtClean="0"/>
          </a:p>
          <a:p>
            <a:r>
              <a:rPr lang="en-GB" sz="3200" dirty="0" smtClean="0"/>
              <a:t>                </a:t>
            </a:r>
            <a:r>
              <a:rPr lang="en-GB" sz="3200" dirty="0"/>
              <a:t>where n&gt;=1.</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2259" y="803332"/>
            <a:ext cx="1295165" cy="370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763688" y="1196752"/>
            <a:ext cx="6818458" cy="1384995"/>
          </a:xfrm>
          <a:prstGeom prst="rect">
            <a:avLst/>
          </a:prstGeom>
        </p:spPr>
        <p:txBody>
          <a:bodyPr wrap="square">
            <a:spAutoFit/>
          </a:bodyPr>
          <a:lstStyle/>
          <a:p>
            <a:pPr algn="just"/>
            <a:r>
              <a:rPr lang="en-GB" sz="2800" dirty="0"/>
              <a:t>The string that can be generated for a given language is {</a:t>
            </a:r>
            <a:r>
              <a:rPr lang="en-GB" sz="2800" dirty="0" err="1"/>
              <a:t>abb</a:t>
            </a:r>
            <a:r>
              <a:rPr lang="en-GB" sz="2800" dirty="0"/>
              <a:t>, </a:t>
            </a:r>
            <a:r>
              <a:rPr lang="en-GB" sz="2800" dirty="0" err="1"/>
              <a:t>aabbbb</a:t>
            </a:r>
            <a:r>
              <a:rPr lang="en-GB" sz="2800" dirty="0"/>
              <a:t>, </a:t>
            </a:r>
            <a:r>
              <a:rPr lang="en-GB" sz="2800" dirty="0" err="1"/>
              <a:t>aaabbbbbb</a:t>
            </a:r>
            <a:r>
              <a:rPr lang="en-GB" sz="2800" dirty="0"/>
              <a:t>....}. The grammar could be:</a:t>
            </a:r>
          </a:p>
        </p:txBody>
      </p:sp>
      <p:sp>
        <p:nvSpPr>
          <p:cNvPr id="6" name="Rectangle 5"/>
          <p:cNvSpPr/>
          <p:nvPr/>
        </p:nvSpPr>
        <p:spPr>
          <a:xfrm>
            <a:off x="323528" y="1196752"/>
            <a:ext cx="1524776" cy="523220"/>
          </a:xfrm>
          <a:prstGeom prst="rect">
            <a:avLst/>
          </a:prstGeom>
        </p:spPr>
        <p:txBody>
          <a:bodyPr wrap="none">
            <a:spAutoFit/>
          </a:bodyPr>
          <a:lstStyle/>
          <a:p>
            <a:r>
              <a:rPr lang="en-GB" sz="2800" b="1" dirty="0" smtClean="0">
                <a:solidFill>
                  <a:srgbClr val="92D050"/>
                </a:solidFill>
              </a:rPr>
              <a:t>Solution:</a:t>
            </a:r>
            <a:endParaRPr lang="en-GB" sz="2800" dirty="0"/>
          </a:p>
        </p:txBody>
      </p:sp>
      <p:sp>
        <p:nvSpPr>
          <p:cNvPr id="5" name="Rectangle 4"/>
          <p:cNvSpPr/>
          <p:nvPr/>
        </p:nvSpPr>
        <p:spPr>
          <a:xfrm>
            <a:off x="1859601" y="2708920"/>
            <a:ext cx="1843774" cy="1077218"/>
          </a:xfrm>
          <a:prstGeom prst="rect">
            <a:avLst/>
          </a:prstGeom>
        </p:spPr>
        <p:txBody>
          <a:bodyPr wrap="none">
            <a:spAutoFit/>
          </a:bodyPr>
          <a:lstStyle/>
          <a:p>
            <a:r>
              <a:rPr lang="en-GB" sz="3200" dirty="0">
                <a:solidFill>
                  <a:srgbClr val="FF0000"/>
                </a:solidFill>
              </a:rPr>
              <a:t>S →</a:t>
            </a:r>
            <a:r>
              <a:rPr lang="en-GB" sz="3200" dirty="0" err="1">
                <a:solidFill>
                  <a:srgbClr val="FF0000"/>
                </a:solidFill>
              </a:rPr>
              <a:t>abb</a:t>
            </a:r>
            <a:endParaRPr lang="en-GB" sz="3200" dirty="0">
              <a:solidFill>
                <a:srgbClr val="FF0000"/>
              </a:solidFill>
            </a:endParaRPr>
          </a:p>
          <a:p>
            <a:r>
              <a:rPr lang="en-GB" sz="3200" dirty="0" smtClean="0">
                <a:solidFill>
                  <a:srgbClr val="FF0000"/>
                </a:solidFill>
              </a:rPr>
              <a:t>S </a:t>
            </a:r>
            <a:r>
              <a:rPr lang="en-GB" sz="3200" dirty="0">
                <a:solidFill>
                  <a:srgbClr val="FF0000"/>
                </a:solidFill>
              </a:rPr>
              <a:t>→ </a:t>
            </a:r>
            <a:r>
              <a:rPr lang="en-GB" sz="3200" dirty="0" err="1">
                <a:solidFill>
                  <a:srgbClr val="FF0000"/>
                </a:solidFill>
              </a:rPr>
              <a:t>aSbb</a:t>
            </a:r>
            <a:r>
              <a:rPr lang="en-GB" sz="3200" dirty="0">
                <a:solidFill>
                  <a:srgbClr val="FF0000"/>
                </a:solidFill>
              </a:rPr>
              <a:t> </a:t>
            </a:r>
            <a:endParaRPr lang="en-GB" sz="3200" dirty="0" smtClean="0">
              <a:solidFill>
                <a:srgbClr val="FF0000"/>
              </a:solidFill>
            </a:endParaRPr>
          </a:p>
        </p:txBody>
      </p:sp>
      <p:sp>
        <p:nvSpPr>
          <p:cNvPr id="7" name="Rectangle 6"/>
          <p:cNvSpPr/>
          <p:nvPr/>
        </p:nvSpPr>
        <p:spPr>
          <a:xfrm>
            <a:off x="271443" y="3717032"/>
            <a:ext cx="8621037" cy="3046988"/>
          </a:xfrm>
          <a:prstGeom prst="rect">
            <a:avLst/>
          </a:prstGeom>
        </p:spPr>
        <p:txBody>
          <a:bodyPr wrap="square">
            <a:spAutoFit/>
          </a:bodyPr>
          <a:lstStyle/>
          <a:p>
            <a:r>
              <a:rPr lang="en-GB" sz="3200" dirty="0"/>
              <a:t>Therefore the CFG can be </a:t>
            </a:r>
            <a:r>
              <a:rPr lang="en-GB" sz="3200" dirty="0" smtClean="0"/>
              <a:t>constructed </a:t>
            </a:r>
            <a:r>
              <a:rPr lang="en-GB" sz="3200" dirty="0"/>
              <a:t>as G=(V,T,P,S) </a:t>
            </a:r>
            <a:endParaRPr lang="en-GB" sz="3200" dirty="0" smtClean="0"/>
          </a:p>
          <a:p>
            <a:r>
              <a:rPr lang="en-GB" sz="3200" dirty="0" smtClean="0"/>
              <a:t>Where </a:t>
            </a:r>
            <a:r>
              <a:rPr lang="en-GB" sz="3200" dirty="0"/>
              <a:t>V={S} </a:t>
            </a:r>
            <a:endParaRPr lang="en-GB" sz="3200" dirty="0" smtClean="0"/>
          </a:p>
          <a:p>
            <a:r>
              <a:rPr lang="en-GB" sz="3200" dirty="0"/>
              <a:t> </a:t>
            </a:r>
            <a:r>
              <a:rPr lang="en-GB" sz="3200" dirty="0" smtClean="0"/>
              <a:t>            T</a:t>
            </a:r>
            <a:r>
              <a:rPr lang="en-GB" sz="3200" dirty="0"/>
              <a:t>={</a:t>
            </a:r>
            <a:r>
              <a:rPr lang="en-GB" sz="3200" dirty="0" err="1"/>
              <a:t>a,b</a:t>
            </a:r>
            <a:r>
              <a:rPr lang="en-GB" sz="3200" dirty="0"/>
              <a:t>} </a:t>
            </a:r>
            <a:endParaRPr lang="en-GB" sz="3200" dirty="0" smtClean="0"/>
          </a:p>
          <a:p>
            <a:r>
              <a:rPr lang="en-GB" sz="3200" dirty="0"/>
              <a:t> </a:t>
            </a:r>
            <a:r>
              <a:rPr lang="en-GB" sz="3200" dirty="0" smtClean="0"/>
              <a:t>            P=S </a:t>
            </a:r>
            <a:r>
              <a:rPr lang="en-GB" sz="3200" dirty="0"/>
              <a:t>→ </a:t>
            </a:r>
            <a:r>
              <a:rPr lang="en-GB" sz="3200" dirty="0" err="1"/>
              <a:t>aSbb</a:t>
            </a:r>
            <a:r>
              <a:rPr lang="en-GB" sz="3200" dirty="0"/>
              <a:t> | </a:t>
            </a:r>
            <a:r>
              <a:rPr lang="en-GB" sz="3200" dirty="0" err="1"/>
              <a:t>abb</a:t>
            </a:r>
            <a:r>
              <a:rPr lang="en-GB" sz="3200" dirty="0"/>
              <a:t> </a:t>
            </a:r>
            <a:endParaRPr lang="en-GB" sz="3200" dirty="0" smtClean="0"/>
          </a:p>
          <a:p>
            <a:r>
              <a:rPr lang="en-GB" sz="3200" dirty="0"/>
              <a:t> </a:t>
            </a:r>
            <a:r>
              <a:rPr lang="en-GB" sz="3200" dirty="0" smtClean="0"/>
              <a:t>            S</a:t>
            </a:r>
            <a:r>
              <a:rPr lang="en-GB" sz="3200" dirty="0"/>
              <a:t>={S} </a:t>
            </a:r>
          </a:p>
        </p:txBody>
      </p:sp>
    </p:spTree>
    <p:extLst>
      <p:ext uri="{BB962C8B-B14F-4D97-AF65-F5344CB8AC3E}">
        <p14:creationId xmlns:p14="http://schemas.microsoft.com/office/powerpoint/2010/main" val="312004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p:tgtEl>
                                          <p:spTgt spid="7"/>
                                        </p:tgtEl>
                                        <p:attrNameLst>
                                          <p:attrName>ppt_y</p:attrName>
                                        </p:attrNameLst>
                                      </p:cBhvr>
                                      <p:tavLst>
                                        <p:tav tm="0">
                                          <p:val>
                                            <p:strVal val="#ppt_y+#ppt_h*1.125000"/>
                                          </p:val>
                                        </p:tav>
                                        <p:tav tm="100000">
                                          <p:val>
                                            <p:strVal val="#ppt_y"/>
                                          </p:val>
                                        </p:tav>
                                      </p:tavLst>
                                    </p:anim>
                                    <p:animEffect transition="in" filter="wipe(up)">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332656"/>
            <a:ext cx="8496944" cy="4401205"/>
          </a:xfrm>
          <a:prstGeom prst="rect">
            <a:avLst/>
          </a:prstGeom>
        </p:spPr>
        <p:txBody>
          <a:bodyPr wrap="square">
            <a:spAutoFit/>
          </a:bodyPr>
          <a:lstStyle/>
          <a:p>
            <a:pPr algn="just"/>
            <a:r>
              <a:rPr lang="en-GB" sz="2800" b="1" dirty="0" smtClean="0">
                <a:solidFill>
                  <a:srgbClr val="92D050"/>
                </a:solidFill>
              </a:rPr>
              <a:t>Example3: </a:t>
            </a:r>
            <a:r>
              <a:rPr lang="en-GB" sz="2800" dirty="0"/>
              <a:t>W</a:t>
            </a:r>
            <a:r>
              <a:rPr lang="en-GB" sz="2800" dirty="0" smtClean="0"/>
              <a:t>hat </a:t>
            </a:r>
            <a:r>
              <a:rPr lang="en-GB" sz="2800" dirty="0"/>
              <a:t>is the language generated by the grammar Let G=(V,T,P,S) where V={S,C} , T={</a:t>
            </a:r>
            <a:r>
              <a:rPr lang="en-GB" sz="2800" dirty="0" err="1"/>
              <a:t>a,b</a:t>
            </a:r>
            <a:r>
              <a:rPr lang="en-GB" sz="2800" dirty="0"/>
              <a:t>} </a:t>
            </a:r>
            <a:endParaRPr lang="en-GB" sz="2800" dirty="0" smtClean="0"/>
          </a:p>
          <a:p>
            <a:pPr algn="just"/>
            <a:r>
              <a:rPr lang="en-GB" sz="2800" dirty="0" smtClean="0"/>
              <a:t>P</a:t>
            </a:r>
            <a:r>
              <a:rPr lang="en-GB" sz="2800" dirty="0"/>
              <a:t>={ S-&gt;0A | ε </a:t>
            </a:r>
            <a:endParaRPr lang="en-GB" sz="2800" dirty="0" smtClean="0"/>
          </a:p>
          <a:p>
            <a:pPr algn="just"/>
            <a:r>
              <a:rPr lang="en-GB" sz="2800" dirty="0"/>
              <a:t> </a:t>
            </a:r>
            <a:r>
              <a:rPr lang="en-GB" sz="2800" dirty="0" smtClean="0"/>
              <a:t>      A-</a:t>
            </a:r>
            <a:r>
              <a:rPr lang="en-GB" sz="2800" dirty="0"/>
              <a:t>&gt;1S } </a:t>
            </a:r>
            <a:endParaRPr lang="en-GB" sz="2800" dirty="0" smtClean="0"/>
          </a:p>
          <a:p>
            <a:pPr algn="just"/>
            <a:endParaRPr lang="en-GB" sz="2800" dirty="0" smtClean="0"/>
          </a:p>
          <a:p>
            <a:pPr algn="just"/>
            <a:r>
              <a:rPr lang="en-GB" sz="2800" dirty="0" smtClean="0"/>
              <a:t>S-</a:t>
            </a:r>
            <a:r>
              <a:rPr lang="en-GB" sz="2800" dirty="0"/>
              <a:t>&gt;0</a:t>
            </a:r>
            <a:r>
              <a:rPr lang="en-GB" sz="2800" dirty="0">
                <a:solidFill>
                  <a:srgbClr val="FF0000"/>
                </a:solidFill>
              </a:rPr>
              <a:t>A</a:t>
            </a:r>
            <a:r>
              <a:rPr lang="en-GB" sz="2800" dirty="0"/>
              <a:t> //A-&gt;1S </a:t>
            </a:r>
            <a:endParaRPr lang="en-GB" sz="2800" dirty="0" smtClean="0"/>
          </a:p>
          <a:p>
            <a:pPr algn="just"/>
            <a:r>
              <a:rPr lang="en-GB" sz="2800" dirty="0"/>
              <a:t> </a:t>
            </a:r>
            <a:r>
              <a:rPr lang="en-GB" sz="2800" dirty="0" smtClean="0"/>
              <a:t> -&gt; </a:t>
            </a:r>
            <a:r>
              <a:rPr lang="en-GB" sz="2800" dirty="0"/>
              <a:t>01</a:t>
            </a:r>
            <a:r>
              <a:rPr lang="en-GB" sz="2800" dirty="0">
                <a:solidFill>
                  <a:srgbClr val="FF0000"/>
                </a:solidFill>
              </a:rPr>
              <a:t>S</a:t>
            </a:r>
            <a:r>
              <a:rPr lang="en-GB" sz="2800" dirty="0"/>
              <a:t> //S-&gt;0A </a:t>
            </a:r>
            <a:endParaRPr lang="en-GB" sz="2800" dirty="0" smtClean="0"/>
          </a:p>
          <a:p>
            <a:pPr algn="just"/>
            <a:r>
              <a:rPr lang="en-GB" sz="2800" dirty="0"/>
              <a:t> </a:t>
            </a:r>
            <a:r>
              <a:rPr lang="en-GB" sz="2800" dirty="0" smtClean="0"/>
              <a:t> -&gt;</a:t>
            </a:r>
            <a:r>
              <a:rPr lang="en-GB" sz="2800" dirty="0"/>
              <a:t>010</a:t>
            </a:r>
            <a:r>
              <a:rPr lang="en-GB" sz="2800" dirty="0">
                <a:solidFill>
                  <a:srgbClr val="FF0000"/>
                </a:solidFill>
              </a:rPr>
              <a:t>A</a:t>
            </a:r>
            <a:r>
              <a:rPr lang="en-GB" sz="2800" dirty="0"/>
              <a:t> // A-&gt;1S </a:t>
            </a:r>
            <a:endParaRPr lang="en-GB" sz="2800" dirty="0" smtClean="0"/>
          </a:p>
          <a:p>
            <a:pPr algn="just"/>
            <a:r>
              <a:rPr lang="en-GB" sz="2800" dirty="0"/>
              <a:t> </a:t>
            </a:r>
            <a:r>
              <a:rPr lang="en-GB" sz="2800" dirty="0" smtClean="0"/>
              <a:t> -&gt;</a:t>
            </a:r>
            <a:r>
              <a:rPr lang="en-GB" sz="2800" dirty="0"/>
              <a:t>0101</a:t>
            </a:r>
            <a:r>
              <a:rPr lang="en-GB" sz="2800" dirty="0">
                <a:solidFill>
                  <a:srgbClr val="FF0000"/>
                </a:solidFill>
              </a:rPr>
              <a:t>S</a:t>
            </a:r>
            <a:r>
              <a:rPr lang="en-GB" sz="2800" dirty="0"/>
              <a:t> //S-&gt;ε </a:t>
            </a:r>
            <a:endParaRPr lang="en-GB" sz="2800" dirty="0" smtClean="0"/>
          </a:p>
          <a:p>
            <a:pPr algn="just"/>
            <a:r>
              <a:rPr lang="en-GB" sz="2800" dirty="0"/>
              <a:t> </a:t>
            </a:r>
            <a:r>
              <a:rPr lang="en-GB" sz="2800" dirty="0" smtClean="0"/>
              <a:t> -&gt;</a:t>
            </a:r>
            <a:r>
              <a:rPr lang="en-GB" sz="2800" dirty="0"/>
              <a:t>0101</a:t>
            </a:r>
          </a:p>
        </p:txBody>
      </p:sp>
      <p:sp>
        <p:nvSpPr>
          <p:cNvPr id="3" name="Rectangle 2"/>
          <p:cNvSpPr/>
          <p:nvPr/>
        </p:nvSpPr>
        <p:spPr>
          <a:xfrm>
            <a:off x="329177" y="1886927"/>
            <a:ext cx="1524776" cy="523220"/>
          </a:xfrm>
          <a:prstGeom prst="rect">
            <a:avLst/>
          </a:prstGeom>
        </p:spPr>
        <p:txBody>
          <a:bodyPr wrap="none">
            <a:spAutoFit/>
          </a:bodyPr>
          <a:lstStyle/>
          <a:p>
            <a:r>
              <a:rPr lang="en-GB" sz="2800" b="1" dirty="0">
                <a:solidFill>
                  <a:srgbClr val="92D050"/>
                </a:solidFill>
              </a:rPr>
              <a:t>Solution:</a:t>
            </a:r>
            <a:endParaRPr lang="en-GB" sz="28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004" y="4880667"/>
            <a:ext cx="828092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9905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 calcmode="lin" valueType="num">
                                      <p:cBhvr>
                                        <p:cTn id="7"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8" dur="500" fill="hold"/>
                                        <p:tgtEl>
                                          <p:spTgt spid="2">
                                            <p:txEl>
                                              <p:pRg st="4" end="4"/>
                                            </p:txEl>
                                          </p:spTgt>
                                        </p:tgtEl>
                                        <p:attrNameLst>
                                          <p:attrName>ppt_h</p:attrName>
                                        </p:attrNameLst>
                                      </p:cBhvr>
                                      <p:tavLst>
                                        <p:tav tm="0">
                                          <p:val>
                                            <p:fltVal val="0"/>
                                          </p:val>
                                        </p:tav>
                                        <p:tav tm="100000">
                                          <p:val>
                                            <p:strVal val="#ppt_h"/>
                                          </p:val>
                                        </p:tav>
                                      </p:tavLst>
                                    </p:anim>
                                    <p:animEffect transition="in" filter="fade">
                                      <p:cBhvr>
                                        <p:cTn id="9" dur="500"/>
                                        <p:tgtEl>
                                          <p:spTgt spid="2">
                                            <p:txEl>
                                              <p:pRg st="4" end="4"/>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
                                            <p:txEl>
                                              <p:pRg st="5" end="5"/>
                                            </p:txEl>
                                          </p:spTgt>
                                        </p:tgtEl>
                                        <p:attrNameLst>
                                          <p:attrName>style.visibility</p:attrName>
                                        </p:attrNameLst>
                                      </p:cBhvr>
                                      <p:to>
                                        <p:strVal val="visible"/>
                                      </p:to>
                                    </p:set>
                                    <p:anim calcmode="lin" valueType="num">
                                      <p:cBhvr>
                                        <p:cTn id="14" dur="500" fill="hold"/>
                                        <p:tgtEl>
                                          <p:spTgt spid="2">
                                            <p:txEl>
                                              <p:pRg st="5" end="5"/>
                                            </p:txEl>
                                          </p:spTgt>
                                        </p:tgtEl>
                                        <p:attrNameLst>
                                          <p:attrName>ppt_w</p:attrName>
                                        </p:attrNameLst>
                                      </p:cBhvr>
                                      <p:tavLst>
                                        <p:tav tm="0">
                                          <p:val>
                                            <p:fltVal val="0"/>
                                          </p:val>
                                        </p:tav>
                                        <p:tav tm="100000">
                                          <p:val>
                                            <p:strVal val="#ppt_w"/>
                                          </p:val>
                                        </p:tav>
                                      </p:tavLst>
                                    </p:anim>
                                    <p:anim calcmode="lin" valueType="num">
                                      <p:cBhvr>
                                        <p:cTn id="15" dur="500" fill="hold"/>
                                        <p:tgtEl>
                                          <p:spTgt spid="2">
                                            <p:txEl>
                                              <p:pRg st="5" end="5"/>
                                            </p:txEl>
                                          </p:spTgt>
                                        </p:tgtEl>
                                        <p:attrNameLst>
                                          <p:attrName>ppt_h</p:attrName>
                                        </p:attrNameLst>
                                      </p:cBhvr>
                                      <p:tavLst>
                                        <p:tav tm="0">
                                          <p:val>
                                            <p:fltVal val="0"/>
                                          </p:val>
                                        </p:tav>
                                        <p:tav tm="100000">
                                          <p:val>
                                            <p:strVal val="#ppt_h"/>
                                          </p:val>
                                        </p:tav>
                                      </p:tavLst>
                                    </p:anim>
                                    <p:animEffect transition="in" filter="fade">
                                      <p:cBhvr>
                                        <p:cTn id="16" dur="500"/>
                                        <p:tgtEl>
                                          <p:spTgt spid="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wheel(1)">
                                      <p:cBhvr>
                                        <p:cTn id="21" dur="2000"/>
                                        <p:tgtEl>
                                          <p:spTgt spid="2">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fade">
                                      <p:cBhvr>
                                        <p:cTn id="26" dur="1000"/>
                                        <p:tgtEl>
                                          <p:spTgt spid="2">
                                            <p:txEl>
                                              <p:pRg st="7" end="7"/>
                                            </p:txEl>
                                          </p:spTgt>
                                        </p:tgtEl>
                                      </p:cBhvr>
                                    </p:animEffect>
                                    <p:anim calcmode="lin" valueType="num">
                                      <p:cBhvr>
                                        <p:cTn id="27"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anim calcmode="lin" valueType="num">
                                      <p:cBhvr>
                                        <p:cTn id="33" dur="500" fill="hold"/>
                                        <p:tgtEl>
                                          <p:spTgt spid="2">
                                            <p:txEl>
                                              <p:pRg st="8" end="8"/>
                                            </p:txEl>
                                          </p:spTgt>
                                        </p:tgtEl>
                                        <p:attrNameLst>
                                          <p:attrName>ppt_w</p:attrName>
                                        </p:attrNameLst>
                                      </p:cBhvr>
                                      <p:tavLst>
                                        <p:tav tm="0">
                                          <p:val>
                                            <p:fltVal val="0"/>
                                          </p:val>
                                        </p:tav>
                                        <p:tav tm="100000">
                                          <p:val>
                                            <p:strVal val="#ppt_w"/>
                                          </p:val>
                                        </p:tav>
                                      </p:tavLst>
                                    </p:anim>
                                    <p:anim calcmode="lin" valueType="num">
                                      <p:cBhvr>
                                        <p:cTn id="34" dur="500" fill="hold"/>
                                        <p:tgtEl>
                                          <p:spTgt spid="2">
                                            <p:txEl>
                                              <p:pRg st="8" end="8"/>
                                            </p:txEl>
                                          </p:spTgt>
                                        </p:tgtEl>
                                        <p:attrNameLst>
                                          <p:attrName>ppt_h</p:attrName>
                                        </p:attrNameLst>
                                      </p:cBhvr>
                                      <p:tavLst>
                                        <p:tav tm="0">
                                          <p:val>
                                            <p:fltVal val="0"/>
                                          </p:val>
                                        </p:tav>
                                        <p:tav tm="100000">
                                          <p:val>
                                            <p:strVal val="#ppt_h"/>
                                          </p:val>
                                        </p:tav>
                                      </p:tavLst>
                                    </p:anim>
                                    <p:animEffect transition="in" filter="fade">
                                      <p:cBhvr>
                                        <p:cTn id="35" dur="500"/>
                                        <p:tgtEl>
                                          <p:spTgt spid="2">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0" presetClass="entr" presetSubtype="0" fill="hold" nodeType="clickEffect">
                                  <p:stCondLst>
                                    <p:cond delay="0"/>
                                  </p:stCondLst>
                                  <p:childTnLst>
                                    <p:set>
                                      <p:cBhvr>
                                        <p:cTn id="39" dur="1" fill="hold">
                                          <p:stCondLst>
                                            <p:cond delay="0"/>
                                          </p:stCondLst>
                                        </p:cTn>
                                        <p:tgtEl>
                                          <p:spTgt spid="5122"/>
                                        </p:tgtEl>
                                        <p:attrNameLst>
                                          <p:attrName>style.visibility</p:attrName>
                                        </p:attrNameLst>
                                      </p:cBhvr>
                                      <p:to>
                                        <p:strVal val="visible"/>
                                      </p:to>
                                    </p:set>
                                    <p:animEffect transition="in" filter="fade">
                                      <p:cBhvr>
                                        <p:cTn id="40" dur="800" decel="100000"/>
                                        <p:tgtEl>
                                          <p:spTgt spid="5122"/>
                                        </p:tgtEl>
                                      </p:cBhvr>
                                    </p:animEffect>
                                    <p:anim calcmode="lin" valueType="num">
                                      <p:cBhvr>
                                        <p:cTn id="41" dur="800" decel="100000" fill="hold"/>
                                        <p:tgtEl>
                                          <p:spTgt spid="5122"/>
                                        </p:tgtEl>
                                        <p:attrNameLst>
                                          <p:attrName>style.rotation</p:attrName>
                                        </p:attrNameLst>
                                      </p:cBhvr>
                                      <p:tavLst>
                                        <p:tav tm="0">
                                          <p:val>
                                            <p:fltVal val="-90"/>
                                          </p:val>
                                        </p:tav>
                                        <p:tav tm="100000">
                                          <p:val>
                                            <p:fltVal val="0"/>
                                          </p:val>
                                        </p:tav>
                                      </p:tavLst>
                                    </p:anim>
                                    <p:anim calcmode="lin" valueType="num">
                                      <p:cBhvr>
                                        <p:cTn id="42" dur="800" decel="100000" fill="hold"/>
                                        <p:tgtEl>
                                          <p:spTgt spid="5122"/>
                                        </p:tgtEl>
                                        <p:attrNameLst>
                                          <p:attrName>ppt_x</p:attrName>
                                        </p:attrNameLst>
                                      </p:cBhvr>
                                      <p:tavLst>
                                        <p:tav tm="0">
                                          <p:val>
                                            <p:strVal val="#ppt_x+0.4"/>
                                          </p:val>
                                        </p:tav>
                                        <p:tav tm="100000">
                                          <p:val>
                                            <p:strVal val="#ppt_x-0.05"/>
                                          </p:val>
                                        </p:tav>
                                      </p:tavLst>
                                    </p:anim>
                                    <p:anim calcmode="lin" valueType="num">
                                      <p:cBhvr>
                                        <p:cTn id="43" dur="800" decel="100000" fill="hold"/>
                                        <p:tgtEl>
                                          <p:spTgt spid="5122"/>
                                        </p:tgtEl>
                                        <p:attrNameLst>
                                          <p:attrName>ppt_y</p:attrName>
                                        </p:attrNameLst>
                                      </p:cBhvr>
                                      <p:tavLst>
                                        <p:tav tm="0">
                                          <p:val>
                                            <p:strVal val="#ppt_y-0.4"/>
                                          </p:val>
                                        </p:tav>
                                        <p:tav tm="100000">
                                          <p:val>
                                            <p:strVal val="#ppt_y+0.1"/>
                                          </p:val>
                                        </p:tav>
                                      </p:tavLst>
                                    </p:anim>
                                    <p:anim calcmode="lin" valueType="num">
                                      <p:cBhvr>
                                        <p:cTn id="44" dur="200" accel="100000" fill="hold">
                                          <p:stCondLst>
                                            <p:cond delay="800"/>
                                          </p:stCondLst>
                                        </p:cTn>
                                        <p:tgtEl>
                                          <p:spTgt spid="5122"/>
                                        </p:tgtEl>
                                        <p:attrNameLst>
                                          <p:attrName>ppt_x</p:attrName>
                                        </p:attrNameLst>
                                      </p:cBhvr>
                                      <p:tavLst>
                                        <p:tav tm="0">
                                          <p:val>
                                            <p:strVal val="#ppt_x-0.05"/>
                                          </p:val>
                                        </p:tav>
                                        <p:tav tm="100000">
                                          <p:val>
                                            <p:strVal val="#ppt_x"/>
                                          </p:val>
                                        </p:tav>
                                      </p:tavLst>
                                    </p:anim>
                                    <p:anim calcmode="lin" valueType="num">
                                      <p:cBhvr>
                                        <p:cTn id="45" dur="200" accel="100000" fill="hold">
                                          <p:stCondLst>
                                            <p:cond delay="800"/>
                                          </p:stCondLst>
                                        </p:cTn>
                                        <p:tgtEl>
                                          <p:spTgt spid="5122"/>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3808" y="188640"/>
            <a:ext cx="3191386"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Derivation</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3" name="Rectangle 2"/>
          <p:cNvSpPr/>
          <p:nvPr/>
        </p:nvSpPr>
        <p:spPr>
          <a:xfrm>
            <a:off x="179512" y="1128333"/>
            <a:ext cx="8640960" cy="2246769"/>
          </a:xfrm>
          <a:prstGeom prst="rect">
            <a:avLst/>
          </a:prstGeom>
        </p:spPr>
        <p:txBody>
          <a:bodyPr wrap="square">
            <a:spAutoFit/>
          </a:bodyPr>
          <a:lstStyle/>
          <a:p>
            <a:pPr marL="457200" indent="-457200" algn="just">
              <a:buFont typeface="Wingdings" pitchFamily="2" charset="2"/>
              <a:buChar char="Ø"/>
            </a:pPr>
            <a:r>
              <a:rPr lang="en-GB" sz="2800" dirty="0"/>
              <a:t>Derivation is a sequence of production rules. </a:t>
            </a:r>
            <a:endParaRPr lang="en-GB" sz="2800" dirty="0" smtClean="0"/>
          </a:p>
          <a:p>
            <a:pPr marL="457200" indent="-457200" algn="just">
              <a:buFont typeface="Wingdings" pitchFamily="2" charset="2"/>
              <a:buChar char="Ø"/>
            </a:pPr>
            <a:r>
              <a:rPr lang="en-GB" sz="2800" dirty="0" smtClean="0"/>
              <a:t>It </a:t>
            </a:r>
            <a:r>
              <a:rPr lang="en-GB" sz="2800" dirty="0"/>
              <a:t>is used to get the input string through these production rules. </a:t>
            </a:r>
            <a:endParaRPr lang="en-GB" sz="2800" dirty="0" smtClean="0"/>
          </a:p>
          <a:p>
            <a:pPr marL="457200" indent="-457200" algn="just">
              <a:buFont typeface="Wingdings" pitchFamily="2" charset="2"/>
              <a:buChar char="Ø"/>
            </a:pPr>
            <a:r>
              <a:rPr lang="en-GB" sz="2800" dirty="0" smtClean="0"/>
              <a:t>During </a:t>
            </a:r>
            <a:r>
              <a:rPr lang="en-GB" sz="2800" dirty="0"/>
              <a:t>parsing we have to take two decisions. These are as follows:</a:t>
            </a:r>
          </a:p>
        </p:txBody>
      </p:sp>
      <p:sp>
        <p:nvSpPr>
          <p:cNvPr id="4" name="Rectangle 3"/>
          <p:cNvSpPr/>
          <p:nvPr/>
        </p:nvSpPr>
        <p:spPr>
          <a:xfrm>
            <a:off x="440668" y="3404090"/>
            <a:ext cx="8379804" cy="1815882"/>
          </a:xfrm>
          <a:prstGeom prst="rect">
            <a:avLst/>
          </a:prstGeom>
        </p:spPr>
        <p:txBody>
          <a:bodyPr wrap="square">
            <a:spAutoFit/>
          </a:bodyPr>
          <a:lstStyle/>
          <a:p>
            <a:pPr marL="457200" indent="-457200" algn="just">
              <a:buFont typeface="Wingdings" pitchFamily="2" charset="2"/>
              <a:buChar char="v"/>
            </a:pPr>
            <a:r>
              <a:rPr lang="en-GB" sz="2800" dirty="0"/>
              <a:t>We have to decide the non-terminal which is to be replaced.</a:t>
            </a:r>
          </a:p>
          <a:p>
            <a:pPr marL="457200" indent="-457200" algn="just">
              <a:buFont typeface="Wingdings" pitchFamily="2" charset="2"/>
              <a:buChar char="v"/>
            </a:pPr>
            <a:r>
              <a:rPr lang="en-GB" sz="2800" dirty="0"/>
              <a:t>We have to decide the production rule by which the non-terminal will be replaced.</a:t>
            </a:r>
          </a:p>
        </p:txBody>
      </p:sp>
    </p:spTree>
    <p:extLst>
      <p:ext uri="{BB962C8B-B14F-4D97-AF65-F5344CB8AC3E}">
        <p14:creationId xmlns:p14="http://schemas.microsoft.com/office/powerpoint/2010/main" val="268727784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332656"/>
            <a:ext cx="8568952" cy="954107"/>
          </a:xfrm>
          <a:prstGeom prst="rect">
            <a:avLst/>
          </a:prstGeom>
        </p:spPr>
        <p:txBody>
          <a:bodyPr wrap="square">
            <a:spAutoFit/>
          </a:bodyPr>
          <a:lstStyle/>
          <a:p>
            <a:r>
              <a:rPr lang="en-GB" sz="2800" dirty="0"/>
              <a:t>We have two options to decide which non-terminal to be replaced with production rule.</a:t>
            </a:r>
          </a:p>
        </p:txBody>
      </p:sp>
      <p:sp>
        <p:nvSpPr>
          <p:cNvPr id="3" name="Rectangle 2"/>
          <p:cNvSpPr/>
          <p:nvPr/>
        </p:nvSpPr>
        <p:spPr>
          <a:xfrm>
            <a:off x="251520" y="1268760"/>
            <a:ext cx="8424936" cy="2246769"/>
          </a:xfrm>
          <a:prstGeom prst="rect">
            <a:avLst/>
          </a:prstGeom>
        </p:spPr>
        <p:txBody>
          <a:bodyPr wrap="square">
            <a:spAutoFit/>
          </a:bodyPr>
          <a:lstStyle/>
          <a:p>
            <a:pPr algn="just"/>
            <a:r>
              <a:rPr lang="en-GB" sz="2800" b="1" dirty="0">
                <a:solidFill>
                  <a:srgbClr val="C00000"/>
                </a:solidFill>
              </a:rPr>
              <a:t>Left-most Derivation</a:t>
            </a:r>
          </a:p>
          <a:p>
            <a:pPr algn="just"/>
            <a:r>
              <a:rPr lang="en-GB" sz="2800" dirty="0"/>
              <a:t>In the left most derivation, the input is scanned and replaced with the production rule from left to right. So in left most derivatives we read the input string from left to right.</a:t>
            </a:r>
          </a:p>
        </p:txBody>
      </p:sp>
      <p:sp>
        <p:nvSpPr>
          <p:cNvPr id="4" name="Rectangle 3"/>
          <p:cNvSpPr/>
          <p:nvPr/>
        </p:nvSpPr>
        <p:spPr>
          <a:xfrm>
            <a:off x="193456" y="3573016"/>
            <a:ext cx="8483000" cy="2246769"/>
          </a:xfrm>
          <a:prstGeom prst="rect">
            <a:avLst/>
          </a:prstGeom>
        </p:spPr>
        <p:txBody>
          <a:bodyPr wrap="square">
            <a:spAutoFit/>
          </a:bodyPr>
          <a:lstStyle/>
          <a:p>
            <a:pPr algn="just"/>
            <a:r>
              <a:rPr lang="en-GB" sz="2800" b="1" dirty="0">
                <a:solidFill>
                  <a:srgbClr val="C00000"/>
                </a:solidFill>
              </a:rPr>
              <a:t>Right-most Derivation</a:t>
            </a:r>
          </a:p>
          <a:p>
            <a:pPr algn="just"/>
            <a:r>
              <a:rPr lang="en-GB" sz="2800" dirty="0"/>
              <a:t>In the right most derivation, the input is scanned and replaced with the production rule from right to left. So in right most derivatives we read the input string from right to left.</a:t>
            </a:r>
          </a:p>
        </p:txBody>
      </p:sp>
    </p:spTree>
    <p:extLst>
      <p:ext uri="{BB962C8B-B14F-4D97-AF65-F5344CB8AC3E}">
        <p14:creationId xmlns:p14="http://schemas.microsoft.com/office/powerpoint/2010/main" val="223081084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0648"/>
            <a:ext cx="9144000" cy="561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93034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528" y="404664"/>
            <a:ext cx="8424936" cy="2554545"/>
          </a:xfrm>
          <a:prstGeom prst="rect">
            <a:avLst/>
          </a:prstGeom>
        </p:spPr>
        <p:txBody>
          <a:bodyPr wrap="square">
            <a:spAutoFit/>
          </a:bodyPr>
          <a:lstStyle/>
          <a:p>
            <a:pPr algn="just"/>
            <a:r>
              <a:rPr lang="en-GB" sz="3200" b="1" dirty="0">
                <a:solidFill>
                  <a:srgbClr val="0070C0"/>
                </a:solidFill>
              </a:rPr>
              <a:t>Transition table</a:t>
            </a:r>
          </a:p>
          <a:p>
            <a:pPr marL="457200" indent="-457200" algn="just">
              <a:buFont typeface="Wingdings" pitchFamily="2" charset="2"/>
              <a:buChar char="Ø"/>
            </a:pPr>
            <a:r>
              <a:rPr lang="en-GB" sz="3200" dirty="0"/>
              <a:t>It is basically a tabular representation of the transition function that takes two arguments (a state &amp; a symbol) and returns a value (the ‘next state’).</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940" y="3035409"/>
            <a:ext cx="8137898" cy="2697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0753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fade">
                                      <p:cBhvr>
                                        <p:cTn id="7" dur="1000"/>
                                        <p:tgtEl>
                                          <p:spTgt spid="14338"/>
                                        </p:tgtEl>
                                      </p:cBhvr>
                                    </p:animEffect>
                                    <p:anim calcmode="lin" valueType="num">
                                      <p:cBhvr>
                                        <p:cTn id="8" dur="1000" fill="hold"/>
                                        <p:tgtEl>
                                          <p:spTgt spid="14338"/>
                                        </p:tgtEl>
                                        <p:attrNameLst>
                                          <p:attrName>ppt_x</p:attrName>
                                        </p:attrNameLst>
                                      </p:cBhvr>
                                      <p:tavLst>
                                        <p:tav tm="0">
                                          <p:val>
                                            <p:strVal val="#ppt_x"/>
                                          </p:val>
                                        </p:tav>
                                        <p:tav tm="100000">
                                          <p:val>
                                            <p:strVal val="#ppt_x"/>
                                          </p:val>
                                        </p:tav>
                                      </p:tavLst>
                                    </p:anim>
                                    <p:anim calcmode="lin" valueType="num">
                                      <p:cBhvr>
                                        <p:cTn id="9" dur="1000" fill="hold"/>
                                        <p:tgtEl>
                                          <p:spTgt spid="143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36095"/>
            <a:ext cx="1744388" cy="584775"/>
          </a:xfrm>
          <a:prstGeom prst="rect">
            <a:avLst/>
          </a:prstGeom>
        </p:spPr>
        <p:txBody>
          <a:bodyPr wrap="none">
            <a:spAutoFit/>
          </a:bodyPr>
          <a:lstStyle/>
          <a:p>
            <a:r>
              <a:rPr lang="en-GB" sz="3200" b="1" dirty="0" smtClean="0">
                <a:solidFill>
                  <a:srgbClr val="92D050"/>
                </a:solidFill>
              </a:rPr>
              <a:t>Example:</a:t>
            </a:r>
            <a:endParaRPr lang="en-GB" sz="3200" dirty="0"/>
          </a:p>
        </p:txBody>
      </p:sp>
      <p:sp>
        <p:nvSpPr>
          <p:cNvPr id="5" name="Rectangle 4"/>
          <p:cNvSpPr/>
          <p:nvPr/>
        </p:nvSpPr>
        <p:spPr>
          <a:xfrm>
            <a:off x="179512" y="2201849"/>
            <a:ext cx="1524776" cy="523220"/>
          </a:xfrm>
          <a:prstGeom prst="rect">
            <a:avLst/>
          </a:prstGeom>
        </p:spPr>
        <p:txBody>
          <a:bodyPr wrap="none">
            <a:spAutoFit/>
          </a:bodyPr>
          <a:lstStyle/>
          <a:p>
            <a:r>
              <a:rPr lang="en-GB" sz="2800" b="1" dirty="0">
                <a:solidFill>
                  <a:srgbClr val="92D050"/>
                </a:solidFill>
              </a:rPr>
              <a:t>Solution:</a:t>
            </a:r>
            <a:endParaRPr lang="en-GB" sz="2800" dirty="0"/>
          </a:p>
        </p:txBody>
      </p:sp>
      <p:sp>
        <p:nvSpPr>
          <p:cNvPr id="7" name="Rectangle 6"/>
          <p:cNvSpPr/>
          <p:nvPr/>
        </p:nvSpPr>
        <p:spPr>
          <a:xfrm>
            <a:off x="1907704" y="-27384"/>
            <a:ext cx="7128791" cy="2308324"/>
          </a:xfrm>
          <a:prstGeom prst="rect">
            <a:avLst/>
          </a:prstGeom>
        </p:spPr>
        <p:txBody>
          <a:bodyPr wrap="square">
            <a:spAutoFit/>
          </a:bodyPr>
          <a:lstStyle/>
          <a:p>
            <a:r>
              <a:rPr lang="en-GB" sz="2400" dirty="0" smtClean="0"/>
              <a:t>Derive the string </a:t>
            </a:r>
            <a:r>
              <a:rPr lang="en-GB" sz="2400" dirty="0" smtClean="0">
                <a:solidFill>
                  <a:srgbClr val="C00000"/>
                </a:solidFill>
              </a:rPr>
              <a:t>w=</a:t>
            </a:r>
            <a:r>
              <a:rPr lang="en-GB" sz="2400" dirty="0" err="1" smtClean="0">
                <a:solidFill>
                  <a:srgbClr val="C00000"/>
                </a:solidFill>
              </a:rPr>
              <a:t>abab</a:t>
            </a:r>
            <a:r>
              <a:rPr lang="en-GB" sz="2400" dirty="0" smtClean="0"/>
              <a:t> using LMD,RMD from the following grammar. </a:t>
            </a:r>
          </a:p>
          <a:p>
            <a:r>
              <a:rPr lang="en-GB" sz="2400" dirty="0"/>
              <a:t>S → AA</a:t>
            </a:r>
          </a:p>
          <a:p>
            <a:r>
              <a:rPr lang="en-GB" sz="2400" dirty="0"/>
              <a:t>A → </a:t>
            </a:r>
            <a:r>
              <a:rPr lang="en-US" sz="2400" dirty="0" smtClean="0"/>
              <a:t>a</a:t>
            </a:r>
            <a:r>
              <a:rPr lang="en-GB" sz="2400" dirty="0" smtClean="0"/>
              <a:t>B</a:t>
            </a:r>
          </a:p>
          <a:p>
            <a:r>
              <a:rPr lang="en-GB" sz="2400" dirty="0" smtClean="0"/>
              <a:t>B </a:t>
            </a:r>
            <a:r>
              <a:rPr lang="en-GB" sz="2400" dirty="0"/>
              <a:t>→ b</a:t>
            </a:r>
          </a:p>
          <a:p>
            <a:r>
              <a:rPr lang="en-GB" sz="2400" dirty="0"/>
              <a:t>B → </a:t>
            </a:r>
            <a:r>
              <a:rPr lang="el-GR" sz="2400" dirty="0"/>
              <a:t>ε</a:t>
            </a:r>
            <a:endParaRPr lang="en-GB" sz="2400" dirty="0"/>
          </a:p>
        </p:txBody>
      </p:sp>
      <p:sp>
        <p:nvSpPr>
          <p:cNvPr id="9" name="Rectangle 8"/>
          <p:cNvSpPr/>
          <p:nvPr/>
        </p:nvSpPr>
        <p:spPr>
          <a:xfrm>
            <a:off x="179512" y="2673048"/>
            <a:ext cx="3960440" cy="523220"/>
          </a:xfrm>
          <a:prstGeom prst="rect">
            <a:avLst/>
          </a:prstGeom>
        </p:spPr>
        <p:txBody>
          <a:bodyPr wrap="square">
            <a:spAutoFit/>
          </a:bodyPr>
          <a:lstStyle/>
          <a:p>
            <a:r>
              <a:rPr lang="en-GB" sz="2800" b="1" dirty="0">
                <a:solidFill>
                  <a:srgbClr val="C00000"/>
                </a:solidFill>
              </a:rPr>
              <a:t>Leftmost </a:t>
            </a:r>
            <a:r>
              <a:rPr lang="en-GB" sz="2800" b="1" dirty="0" smtClean="0">
                <a:solidFill>
                  <a:srgbClr val="C00000"/>
                </a:solidFill>
              </a:rPr>
              <a:t>Derivation</a:t>
            </a:r>
            <a:endParaRPr lang="en-GB" sz="2800" b="1" dirty="0">
              <a:solidFill>
                <a:srgbClr val="C00000"/>
              </a:solidFill>
            </a:endParaRPr>
          </a:p>
        </p:txBody>
      </p:sp>
      <p:sp>
        <p:nvSpPr>
          <p:cNvPr id="10" name="Rectangle 9"/>
          <p:cNvSpPr/>
          <p:nvPr/>
        </p:nvSpPr>
        <p:spPr>
          <a:xfrm>
            <a:off x="107504" y="3198455"/>
            <a:ext cx="4572000" cy="2246769"/>
          </a:xfrm>
          <a:prstGeom prst="rect">
            <a:avLst/>
          </a:prstGeom>
        </p:spPr>
        <p:txBody>
          <a:bodyPr>
            <a:spAutoFit/>
          </a:bodyPr>
          <a:lstStyle/>
          <a:p>
            <a:r>
              <a:rPr lang="pt-BR" sz="2800" dirty="0" smtClean="0"/>
              <a:t> S ⇒ </a:t>
            </a:r>
            <a:r>
              <a:rPr lang="pt-BR" sz="2800" dirty="0">
                <a:solidFill>
                  <a:srgbClr val="FF0000"/>
                </a:solidFill>
              </a:rPr>
              <a:t>A</a:t>
            </a:r>
            <a:r>
              <a:rPr lang="pt-BR" sz="2800" dirty="0"/>
              <a:t> </a:t>
            </a:r>
            <a:r>
              <a:rPr lang="pt-BR" sz="2800" dirty="0" smtClean="0"/>
              <a:t>A    //A-&gt; aB</a:t>
            </a:r>
            <a:endParaRPr lang="pt-BR" sz="2800" dirty="0"/>
          </a:p>
          <a:p>
            <a:r>
              <a:rPr lang="pt-BR" sz="2800" dirty="0" smtClean="0"/>
              <a:t>    ⇒a </a:t>
            </a:r>
            <a:r>
              <a:rPr lang="pt-BR" sz="2800" dirty="0" smtClean="0">
                <a:solidFill>
                  <a:srgbClr val="FF0000"/>
                </a:solidFill>
              </a:rPr>
              <a:t>B</a:t>
            </a:r>
            <a:r>
              <a:rPr lang="pt-BR" sz="2800" dirty="0" smtClean="0"/>
              <a:t> A  //B-&gt;b</a:t>
            </a:r>
            <a:endParaRPr lang="pt-BR" sz="2800" dirty="0"/>
          </a:p>
          <a:p>
            <a:r>
              <a:rPr lang="pt-BR" sz="2800" dirty="0" smtClean="0"/>
              <a:t>    ⇒a </a:t>
            </a:r>
            <a:r>
              <a:rPr lang="pt-BR" sz="2800" dirty="0"/>
              <a:t>b </a:t>
            </a:r>
            <a:r>
              <a:rPr lang="pt-BR" sz="2800" dirty="0" smtClean="0">
                <a:solidFill>
                  <a:srgbClr val="FF0000"/>
                </a:solidFill>
              </a:rPr>
              <a:t>A  </a:t>
            </a:r>
            <a:r>
              <a:rPr lang="pt-BR" sz="2800" dirty="0" smtClean="0"/>
              <a:t>//</a:t>
            </a:r>
            <a:r>
              <a:rPr lang="pt-BR" sz="2800" dirty="0"/>
              <a:t>A-&gt; aB</a:t>
            </a:r>
          </a:p>
          <a:p>
            <a:r>
              <a:rPr lang="pt-BR" sz="2800" dirty="0" smtClean="0"/>
              <a:t>    ⇒ </a:t>
            </a:r>
            <a:r>
              <a:rPr lang="pt-BR" sz="2800" dirty="0"/>
              <a:t>a b a </a:t>
            </a:r>
            <a:r>
              <a:rPr lang="pt-BR" sz="2800" dirty="0" smtClean="0">
                <a:solidFill>
                  <a:srgbClr val="FF0000"/>
                </a:solidFill>
              </a:rPr>
              <a:t>B  </a:t>
            </a:r>
            <a:r>
              <a:rPr lang="pt-BR" sz="2800" dirty="0"/>
              <a:t>//B-&gt;b</a:t>
            </a:r>
          </a:p>
          <a:p>
            <a:r>
              <a:rPr lang="pt-BR" sz="2800" dirty="0" smtClean="0"/>
              <a:t>    ⇒ </a:t>
            </a:r>
            <a:r>
              <a:rPr lang="pt-BR" sz="2800" dirty="0">
                <a:solidFill>
                  <a:srgbClr val="C00000"/>
                </a:solidFill>
              </a:rPr>
              <a:t>a b a </a:t>
            </a:r>
            <a:r>
              <a:rPr lang="pt-BR" sz="2800" dirty="0" smtClean="0">
                <a:solidFill>
                  <a:srgbClr val="C00000"/>
                </a:solidFill>
              </a:rPr>
              <a:t>b</a:t>
            </a:r>
            <a:endParaRPr lang="en-GB" sz="2800" dirty="0">
              <a:solidFill>
                <a:srgbClr val="C00000"/>
              </a:solidFill>
            </a:endParaRPr>
          </a:p>
        </p:txBody>
      </p:sp>
      <p:sp>
        <p:nvSpPr>
          <p:cNvPr id="11" name="Rectangle 10"/>
          <p:cNvSpPr/>
          <p:nvPr/>
        </p:nvSpPr>
        <p:spPr>
          <a:xfrm>
            <a:off x="4644008" y="3196268"/>
            <a:ext cx="4104456" cy="2246769"/>
          </a:xfrm>
          <a:prstGeom prst="rect">
            <a:avLst/>
          </a:prstGeom>
        </p:spPr>
        <p:txBody>
          <a:bodyPr wrap="square">
            <a:spAutoFit/>
          </a:bodyPr>
          <a:lstStyle/>
          <a:p>
            <a:r>
              <a:rPr lang="en-IN" sz="2800" dirty="0"/>
              <a:t>S </a:t>
            </a:r>
            <a:r>
              <a:rPr lang="en-IN" sz="2800" dirty="0" smtClean="0"/>
              <a:t>⇒ </a:t>
            </a:r>
            <a:r>
              <a:rPr lang="en-IN" sz="2800" dirty="0"/>
              <a:t>A </a:t>
            </a:r>
            <a:r>
              <a:rPr lang="en-IN" sz="2800" dirty="0" err="1" smtClean="0">
                <a:solidFill>
                  <a:srgbClr val="FF0000"/>
                </a:solidFill>
              </a:rPr>
              <a:t>A</a:t>
            </a:r>
            <a:r>
              <a:rPr lang="en-IN" sz="2800" dirty="0" smtClean="0">
                <a:solidFill>
                  <a:srgbClr val="FF0000"/>
                </a:solidFill>
              </a:rPr>
              <a:t>      </a:t>
            </a:r>
            <a:r>
              <a:rPr lang="pt-BR" sz="2800" dirty="0" smtClean="0"/>
              <a:t>//</a:t>
            </a:r>
            <a:r>
              <a:rPr lang="pt-BR" sz="2800" dirty="0"/>
              <a:t>A-&gt; aB</a:t>
            </a:r>
            <a:endParaRPr lang="en-IN" sz="2800" dirty="0" smtClean="0">
              <a:solidFill>
                <a:srgbClr val="FF0000"/>
              </a:solidFill>
            </a:endParaRPr>
          </a:p>
          <a:p>
            <a:r>
              <a:rPr lang="en-IN" sz="2800" dirty="0"/>
              <a:t> </a:t>
            </a:r>
            <a:r>
              <a:rPr lang="en-IN" sz="2800" dirty="0" smtClean="0"/>
              <a:t>  ⇒ </a:t>
            </a:r>
            <a:r>
              <a:rPr lang="en-IN" sz="2800" dirty="0"/>
              <a:t>A </a:t>
            </a:r>
            <a:r>
              <a:rPr lang="en-IN" sz="2800" dirty="0" err="1"/>
              <a:t>a</a:t>
            </a:r>
            <a:r>
              <a:rPr lang="en-IN" sz="2800" dirty="0"/>
              <a:t> </a:t>
            </a:r>
            <a:r>
              <a:rPr lang="en-IN" sz="2800" dirty="0" smtClean="0">
                <a:solidFill>
                  <a:srgbClr val="FF0000"/>
                </a:solidFill>
              </a:rPr>
              <a:t>B   </a:t>
            </a:r>
            <a:r>
              <a:rPr lang="pt-BR" sz="2800" dirty="0"/>
              <a:t>//B-&gt;</a:t>
            </a:r>
            <a:r>
              <a:rPr lang="pt-BR" sz="2800" dirty="0" smtClean="0"/>
              <a:t>b</a:t>
            </a:r>
            <a:endParaRPr lang="en-IN" sz="2800" dirty="0" smtClean="0">
              <a:solidFill>
                <a:srgbClr val="FF0000"/>
              </a:solidFill>
            </a:endParaRPr>
          </a:p>
          <a:p>
            <a:r>
              <a:rPr lang="en-IN" sz="2800" dirty="0" smtClean="0"/>
              <a:t>   ⇒</a:t>
            </a:r>
            <a:r>
              <a:rPr lang="en-IN" sz="2800" dirty="0" smtClean="0">
                <a:solidFill>
                  <a:srgbClr val="FF0000"/>
                </a:solidFill>
              </a:rPr>
              <a:t>A</a:t>
            </a:r>
            <a:r>
              <a:rPr lang="en-IN" sz="2800" dirty="0" smtClean="0"/>
              <a:t> </a:t>
            </a:r>
            <a:r>
              <a:rPr lang="en-IN" sz="2800" dirty="0" err="1"/>
              <a:t>a</a:t>
            </a:r>
            <a:r>
              <a:rPr lang="en-IN" sz="2800" dirty="0"/>
              <a:t> </a:t>
            </a:r>
            <a:r>
              <a:rPr lang="en-IN" sz="2800" dirty="0" smtClean="0"/>
              <a:t>b   </a:t>
            </a:r>
            <a:r>
              <a:rPr lang="pt-BR" sz="2800" dirty="0" smtClean="0"/>
              <a:t>//</a:t>
            </a:r>
            <a:r>
              <a:rPr lang="pt-BR" sz="2800" dirty="0"/>
              <a:t>A-&gt; aB</a:t>
            </a:r>
            <a:endParaRPr lang="en-IN" sz="2800" dirty="0"/>
          </a:p>
          <a:p>
            <a:r>
              <a:rPr lang="en-IN" sz="2800" dirty="0" smtClean="0"/>
              <a:t>   ⇒ </a:t>
            </a:r>
            <a:r>
              <a:rPr lang="en-IN" sz="2800" dirty="0"/>
              <a:t>a </a:t>
            </a:r>
            <a:r>
              <a:rPr lang="en-IN" sz="2800" dirty="0" smtClean="0">
                <a:solidFill>
                  <a:srgbClr val="FF0000"/>
                </a:solidFill>
              </a:rPr>
              <a:t>B</a:t>
            </a:r>
            <a:r>
              <a:rPr lang="en-IN" sz="2800" dirty="0" smtClean="0"/>
              <a:t> </a:t>
            </a:r>
            <a:r>
              <a:rPr lang="en-IN" sz="2800" dirty="0"/>
              <a:t>a </a:t>
            </a:r>
            <a:r>
              <a:rPr lang="en-IN" sz="2800" dirty="0" smtClean="0"/>
              <a:t>b  </a:t>
            </a:r>
            <a:r>
              <a:rPr lang="pt-BR" sz="2800" dirty="0"/>
              <a:t>//B-&gt;b</a:t>
            </a:r>
            <a:endParaRPr lang="en-IN" sz="2800" dirty="0">
              <a:solidFill>
                <a:srgbClr val="FF0000"/>
              </a:solidFill>
            </a:endParaRPr>
          </a:p>
          <a:p>
            <a:r>
              <a:rPr lang="en-IN" sz="2800" dirty="0" smtClean="0"/>
              <a:t>   ⇒</a:t>
            </a:r>
            <a:r>
              <a:rPr lang="en-IN" sz="2800" dirty="0" smtClean="0">
                <a:solidFill>
                  <a:srgbClr val="C00000"/>
                </a:solidFill>
              </a:rPr>
              <a:t>a </a:t>
            </a:r>
            <a:r>
              <a:rPr lang="en-IN" sz="2800" dirty="0">
                <a:solidFill>
                  <a:srgbClr val="C00000"/>
                </a:solidFill>
              </a:rPr>
              <a:t>b a b</a:t>
            </a:r>
          </a:p>
        </p:txBody>
      </p:sp>
      <p:sp>
        <p:nvSpPr>
          <p:cNvPr id="12" name="Rectangle 11"/>
          <p:cNvSpPr/>
          <p:nvPr/>
        </p:nvSpPr>
        <p:spPr>
          <a:xfrm>
            <a:off x="4644008" y="2734707"/>
            <a:ext cx="3384376" cy="523220"/>
          </a:xfrm>
          <a:prstGeom prst="rect">
            <a:avLst/>
          </a:prstGeom>
        </p:spPr>
        <p:txBody>
          <a:bodyPr wrap="square">
            <a:spAutoFit/>
          </a:bodyPr>
          <a:lstStyle/>
          <a:p>
            <a:r>
              <a:rPr lang="en-GB" sz="2800" b="1" dirty="0" smtClean="0">
                <a:solidFill>
                  <a:srgbClr val="C00000"/>
                </a:solidFill>
              </a:rPr>
              <a:t>Rightmost Derivation</a:t>
            </a:r>
            <a:endParaRPr lang="en-GB" sz="2800" b="1" dirty="0">
              <a:solidFill>
                <a:srgbClr val="C00000"/>
              </a:solidFill>
            </a:endParaRPr>
          </a:p>
        </p:txBody>
      </p:sp>
    </p:spTree>
    <p:extLst>
      <p:ext uri="{BB962C8B-B14F-4D97-AF65-F5344CB8AC3E}">
        <p14:creationId xmlns:p14="http://schemas.microsoft.com/office/powerpoint/2010/main" val="1571061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1000"/>
                                        <p:tgtEl>
                                          <p:spTgt spid="10">
                                            <p:txEl>
                                              <p:pRg st="0" end="0"/>
                                            </p:txEl>
                                          </p:spTgt>
                                        </p:tgtEl>
                                      </p:cBhvr>
                                    </p:animEffect>
                                    <p:anim calcmode="lin" valueType="num">
                                      <p:cBhvr>
                                        <p:cTn id="1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10">
                                            <p:txEl>
                                              <p:pRg st="1" end="1"/>
                                            </p:txEl>
                                          </p:spTgt>
                                        </p:tgtEl>
                                        <p:attrNameLst>
                                          <p:attrName>style.visibility</p:attrName>
                                        </p:attrNameLst>
                                      </p:cBhvr>
                                      <p:to>
                                        <p:strVal val="visible"/>
                                      </p:to>
                                    </p:set>
                                    <p:animEffect transition="in" filter="circle(in)">
                                      <p:cBhvr>
                                        <p:cTn id="24" dur="2000"/>
                                        <p:tgtEl>
                                          <p:spTgt spid="10">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0">
                                            <p:txEl>
                                              <p:pRg st="2" end="2"/>
                                            </p:txEl>
                                          </p:spTgt>
                                        </p:tgtEl>
                                        <p:attrNameLst>
                                          <p:attrName>style.visibility</p:attrName>
                                        </p:attrNameLst>
                                      </p:cBhvr>
                                      <p:to>
                                        <p:strVal val="visible"/>
                                      </p:to>
                                    </p:set>
                                    <p:animEffect transition="in" filter="fade">
                                      <p:cBhvr>
                                        <p:cTn id="29" dur="1000"/>
                                        <p:tgtEl>
                                          <p:spTgt spid="10">
                                            <p:txEl>
                                              <p:pRg st="2" end="2"/>
                                            </p:txEl>
                                          </p:spTgt>
                                        </p:tgtEl>
                                      </p:cBhvr>
                                    </p:animEffect>
                                    <p:anim calcmode="lin" valueType="num">
                                      <p:cBhvr>
                                        <p:cTn id="30"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10">
                                            <p:txEl>
                                              <p:pRg st="3" end="3"/>
                                            </p:txEl>
                                          </p:spTgt>
                                        </p:tgtEl>
                                        <p:attrNameLst>
                                          <p:attrName>style.visibility</p:attrName>
                                        </p:attrNameLst>
                                      </p:cBhvr>
                                      <p:to>
                                        <p:strVal val="visible"/>
                                      </p:to>
                                    </p:set>
                                    <p:animEffect transition="in" filter="wipe(down)">
                                      <p:cBhvr>
                                        <p:cTn id="36" dur="500"/>
                                        <p:tgtEl>
                                          <p:spTgt spid="10">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10">
                                            <p:txEl>
                                              <p:pRg st="4" end="4"/>
                                            </p:txEl>
                                          </p:spTgt>
                                        </p:tgtEl>
                                        <p:attrNameLst>
                                          <p:attrName>style.visibility</p:attrName>
                                        </p:attrNameLst>
                                      </p:cBhvr>
                                      <p:to>
                                        <p:strVal val="visible"/>
                                      </p:to>
                                    </p:set>
                                    <p:animEffect transition="in" filter="barn(inVertical)">
                                      <p:cBhvr>
                                        <p:cTn id="41" dur="500"/>
                                        <p:tgtEl>
                                          <p:spTgt spid="10">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11">
                                            <p:txEl>
                                              <p:pRg st="0" end="0"/>
                                            </p:txEl>
                                          </p:spTgt>
                                        </p:tgtEl>
                                        <p:attrNameLst>
                                          <p:attrName>style.visibility</p:attrName>
                                        </p:attrNameLst>
                                      </p:cBhvr>
                                      <p:to>
                                        <p:strVal val="visible"/>
                                      </p:to>
                                    </p:set>
                                    <p:animEffect transition="in" filter="barn(inVertical)">
                                      <p:cBhvr>
                                        <p:cTn id="46" dur="500"/>
                                        <p:tgtEl>
                                          <p:spTgt spid="11">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nodeType="clickEffect">
                                  <p:stCondLst>
                                    <p:cond delay="0"/>
                                  </p:stCondLst>
                                  <p:childTnLst>
                                    <p:set>
                                      <p:cBhvr>
                                        <p:cTn id="50" dur="1" fill="hold">
                                          <p:stCondLst>
                                            <p:cond delay="0"/>
                                          </p:stCondLst>
                                        </p:cTn>
                                        <p:tgtEl>
                                          <p:spTgt spid="11">
                                            <p:txEl>
                                              <p:pRg st="1" end="1"/>
                                            </p:txEl>
                                          </p:spTgt>
                                        </p:tgtEl>
                                        <p:attrNameLst>
                                          <p:attrName>style.visibility</p:attrName>
                                        </p:attrNameLst>
                                      </p:cBhvr>
                                      <p:to>
                                        <p:strVal val="visible"/>
                                      </p:to>
                                    </p:set>
                                    <p:animEffect transition="in" filter="circle(in)">
                                      <p:cBhvr>
                                        <p:cTn id="51" dur="2000"/>
                                        <p:tgtEl>
                                          <p:spTgt spid="11">
                                            <p:txEl>
                                              <p:pRg st="1" end="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1">
                                            <p:txEl>
                                              <p:pRg st="2" end="2"/>
                                            </p:txEl>
                                          </p:spTgt>
                                        </p:tgtEl>
                                        <p:attrNameLst>
                                          <p:attrName>style.visibility</p:attrName>
                                        </p:attrNameLst>
                                      </p:cBhvr>
                                      <p:to>
                                        <p:strVal val="visible"/>
                                      </p:to>
                                    </p:set>
                                    <p:animEffect transition="in" filter="fade">
                                      <p:cBhvr>
                                        <p:cTn id="56" dur="1000"/>
                                        <p:tgtEl>
                                          <p:spTgt spid="11">
                                            <p:txEl>
                                              <p:pRg st="2" end="2"/>
                                            </p:txEl>
                                          </p:spTgt>
                                        </p:tgtEl>
                                      </p:cBhvr>
                                    </p:animEffect>
                                    <p:anim calcmode="lin" valueType="num">
                                      <p:cBhvr>
                                        <p:cTn id="57"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58"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1">
                                            <p:txEl>
                                              <p:pRg st="3" end="3"/>
                                            </p:txEl>
                                          </p:spTgt>
                                        </p:tgtEl>
                                        <p:attrNameLst>
                                          <p:attrName>style.visibility</p:attrName>
                                        </p:attrNameLst>
                                      </p:cBhvr>
                                      <p:to>
                                        <p:strVal val="visible"/>
                                      </p:to>
                                    </p:set>
                                    <p:animEffect transition="in" filter="fade">
                                      <p:cBhvr>
                                        <p:cTn id="63" dur="500"/>
                                        <p:tgtEl>
                                          <p:spTgt spid="11">
                                            <p:txEl>
                                              <p:pRg st="3" end="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11">
                                            <p:txEl>
                                              <p:pRg st="4" end="4"/>
                                            </p:txEl>
                                          </p:spTgt>
                                        </p:tgtEl>
                                        <p:attrNameLst>
                                          <p:attrName>style.visibility</p:attrName>
                                        </p:attrNameLst>
                                      </p:cBhvr>
                                      <p:to>
                                        <p:strVal val="visible"/>
                                      </p:to>
                                    </p:set>
                                    <p:animEffect transition="in" filter="fade">
                                      <p:cBhvr>
                                        <p:cTn id="68" dur="1000"/>
                                        <p:tgtEl>
                                          <p:spTgt spid="11">
                                            <p:txEl>
                                              <p:pRg st="4" end="4"/>
                                            </p:txEl>
                                          </p:spTgt>
                                        </p:tgtEl>
                                      </p:cBhvr>
                                    </p:animEffect>
                                    <p:anim calcmode="lin" valueType="num">
                                      <p:cBhvr>
                                        <p:cTn id="69"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70"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91680" y="56311"/>
            <a:ext cx="7128791" cy="1200329"/>
          </a:xfrm>
          <a:prstGeom prst="rect">
            <a:avLst/>
          </a:prstGeom>
        </p:spPr>
        <p:txBody>
          <a:bodyPr wrap="square">
            <a:spAutoFit/>
          </a:bodyPr>
          <a:lstStyle/>
          <a:p>
            <a:r>
              <a:rPr lang="en-GB" sz="2400" dirty="0" smtClean="0"/>
              <a:t>Derive the string </a:t>
            </a:r>
            <a:r>
              <a:rPr lang="en-GB" sz="2400" dirty="0" smtClean="0">
                <a:solidFill>
                  <a:srgbClr val="C00000"/>
                </a:solidFill>
              </a:rPr>
              <a:t>w=</a:t>
            </a:r>
            <a:r>
              <a:rPr lang="en-IN" sz="2400" dirty="0" err="1" smtClean="0">
                <a:solidFill>
                  <a:srgbClr val="C00000"/>
                </a:solidFill>
              </a:rPr>
              <a:t>id+id</a:t>
            </a:r>
            <a:r>
              <a:rPr lang="en-IN" sz="2400" dirty="0" err="1">
                <a:solidFill>
                  <a:srgbClr val="C00000"/>
                </a:solidFill>
              </a:rPr>
              <a:t>+id</a:t>
            </a:r>
            <a:r>
              <a:rPr lang="en-IN" sz="2400" dirty="0" smtClean="0">
                <a:solidFill>
                  <a:srgbClr val="C00000"/>
                </a:solidFill>
              </a:rPr>
              <a:t>*id</a:t>
            </a:r>
            <a:r>
              <a:rPr lang="en-GB" sz="2400" dirty="0" smtClean="0"/>
              <a:t> using LMD, RMD from the following grammar. </a:t>
            </a:r>
          </a:p>
          <a:p>
            <a:r>
              <a:rPr lang="en-GB" sz="2400" dirty="0"/>
              <a:t>E → E+E</a:t>
            </a:r>
            <a:r>
              <a:rPr lang="en-GB" sz="2400" dirty="0" smtClean="0"/>
              <a:t>| E </a:t>
            </a:r>
            <a:r>
              <a:rPr lang="en-GB" sz="2400" dirty="0"/>
              <a:t>* </a:t>
            </a:r>
            <a:r>
              <a:rPr lang="en-GB" sz="2400" dirty="0" smtClean="0"/>
              <a:t>E | id</a:t>
            </a:r>
            <a:endParaRPr lang="en-GB" sz="2400" dirty="0"/>
          </a:p>
        </p:txBody>
      </p:sp>
      <p:sp>
        <p:nvSpPr>
          <p:cNvPr id="5" name="Rectangle 4"/>
          <p:cNvSpPr/>
          <p:nvPr/>
        </p:nvSpPr>
        <p:spPr>
          <a:xfrm>
            <a:off x="20361" y="21142"/>
            <a:ext cx="1744388" cy="584775"/>
          </a:xfrm>
          <a:prstGeom prst="rect">
            <a:avLst/>
          </a:prstGeom>
        </p:spPr>
        <p:txBody>
          <a:bodyPr wrap="none">
            <a:spAutoFit/>
          </a:bodyPr>
          <a:lstStyle/>
          <a:p>
            <a:r>
              <a:rPr lang="en-GB" sz="3200" b="1" dirty="0" smtClean="0">
                <a:solidFill>
                  <a:srgbClr val="92D050"/>
                </a:solidFill>
              </a:rPr>
              <a:t>Example:</a:t>
            </a:r>
            <a:endParaRPr lang="en-GB" sz="3200" dirty="0"/>
          </a:p>
        </p:txBody>
      </p:sp>
      <p:sp>
        <p:nvSpPr>
          <p:cNvPr id="6" name="Rectangle 5"/>
          <p:cNvSpPr/>
          <p:nvPr/>
        </p:nvSpPr>
        <p:spPr>
          <a:xfrm>
            <a:off x="59126" y="1124744"/>
            <a:ext cx="1524776" cy="523220"/>
          </a:xfrm>
          <a:prstGeom prst="rect">
            <a:avLst/>
          </a:prstGeom>
        </p:spPr>
        <p:txBody>
          <a:bodyPr wrap="none">
            <a:spAutoFit/>
          </a:bodyPr>
          <a:lstStyle/>
          <a:p>
            <a:r>
              <a:rPr lang="en-GB" sz="2800" b="1" dirty="0">
                <a:solidFill>
                  <a:srgbClr val="92D050"/>
                </a:solidFill>
              </a:rPr>
              <a:t>Solution:</a:t>
            </a:r>
            <a:endParaRPr lang="en-GB" sz="2800" dirty="0"/>
          </a:p>
        </p:txBody>
      </p:sp>
      <p:sp>
        <p:nvSpPr>
          <p:cNvPr id="7" name="Rectangle 6"/>
          <p:cNvSpPr/>
          <p:nvPr/>
        </p:nvSpPr>
        <p:spPr>
          <a:xfrm>
            <a:off x="24363" y="1513857"/>
            <a:ext cx="3960440" cy="523220"/>
          </a:xfrm>
          <a:prstGeom prst="rect">
            <a:avLst/>
          </a:prstGeom>
        </p:spPr>
        <p:txBody>
          <a:bodyPr wrap="square">
            <a:spAutoFit/>
          </a:bodyPr>
          <a:lstStyle/>
          <a:p>
            <a:r>
              <a:rPr lang="en-GB" sz="2800" b="1" dirty="0">
                <a:solidFill>
                  <a:srgbClr val="C00000"/>
                </a:solidFill>
              </a:rPr>
              <a:t>Leftmost </a:t>
            </a:r>
            <a:r>
              <a:rPr lang="en-GB" sz="2800" b="1" dirty="0" smtClean="0">
                <a:solidFill>
                  <a:srgbClr val="C00000"/>
                </a:solidFill>
              </a:rPr>
              <a:t>Derivation</a:t>
            </a:r>
            <a:endParaRPr lang="en-GB" sz="2800" b="1" dirty="0">
              <a:solidFill>
                <a:srgbClr val="C00000"/>
              </a:solidFill>
            </a:endParaRPr>
          </a:p>
        </p:txBody>
      </p:sp>
      <p:sp>
        <p:nvSpPr>
          <p:cNvPr id="8" name="Rectangle 7"/>
          <p:cNvSpPr/>
          <p:nvPr/>
        </p:nvSpPr>
        <p:spPr>
          <a:xfrm>
            <a:off x="4499992" y="1513857"/>
            <a:ext cx="3384376" cy="523220"/>
          </a:xfrm>
          <a:prstGeom prst="rect">
            <a:avLst/>
          </a:prstGeom>
        </p:spPr>
        <p:txBody>
          <a:bodyPr wrap="square">
            <a:spAutoFit/>
          </a:bodyPr>
          <a:lstStyle/>
          <a:p>
            <a:r>
              <a:rPr lang="en-GB" sz="2800" b="1" dirty="0" smtClean="0">
                <a:solidFill>
                  <a:srgbClr val="C00000"/>
                </a:solidFill>
              </a:rPr>
              <a:t>Rightmost Derivation</a:t>
            </a:r>
            <a:endParaRPr lang="en-GB" sz="2800" b="1" dirty="0">
              <a:solidFill>
                <a:srgbClr val="C00000"/>
              </a:solidFill>
            </a:endParaRPr>
          </a:p>
        </p:txBody>
      </p:sp>
      <p:sp>
        <p:nvSpPr>
          <p:cNvPr id="10" name="Rectangle 9"/>
          <p:cNvSpPr/>
          <p:nvPr/>
        </p:nvSpPr>
        <p:spPr>
          <a:xfrm>
            <a:off x="35496" y="2132856"/>
            <a:ext cx="4572000" cy="2677656"/>
          </a:xfrm>
          <a:prstGeom prst="rect">
            <a:avLst/>
          </a:prstGeom>
        </p:spPr>
        <p:txBody>
          <a:bodyPr>
            <a:spAutoFit/>
          </a:bodyPr>
          <a:lstStyle/>
          <a:p>
            <a:r>
              <a:rPr lang="en-IN" sz="2400" dirty="0"/>
              <a:t>E ⇒ </a:t>
            </a:r>
            <a:r>
              <a:rPr lang="en-IN" sz="2400" dirty="0" smtClean="0">
                <a:solidFill>
                  <a:srgbClr val="FF0000"/>
                </a:solidFill>
              </a:rPr>
              <a:t>E</a:t>
            </a:r>
            <a:r>
              <a:rPr lang="en-IN" sz="2400" dirty="0" smtClean="0"/>
              <a:t>+E</a:t>
            </a:r>
            <a:endParaRPr lang="en-IN" sz="2400" dirty="0"/>
          </a:p>
          <a:p>
            <a:r>
              <a:rPr lang="en-IN" sz="2400" dirty="0" smtClean="0"/>
              <a:t>   ⇒ </a:t>
            </a:r>
            <a:r>
              <a:rPr lang="en-IN" sz="2400" dirty="0" err="1"/>
              <a:t>id+</a:t>
            </a:r>
            <a:r>
              <a:rPr lang="en-IN" sz="2400" dirty="0" err="1">
                <a:solidFill>
                  <a:srgbClr val="FF0000"/>
                </a:solidFill>
              </a:rPr>
              <a:t>E</a:t>
            </a:r>
            <a:r>
              <a:rPr lang="en-IN" sz="2400" dirty="0" err="1"/>
              <a:t>+E</a:t>
            </a:r>
            <a:endParaRPr lang="en-IN" sz="2400" dirty="0"/>
          </a:p>
          <a:p>
            <a:r>
              <a:rPr lang="en-IN" sz="2400" dirty="0" smtClean="0"/>
              <a:t>   ⇒ </a:t>
            </a:r>
            <a:r>
              <a:rPr lang="en-IN" sz="2400" dirty="0" err="1"/>
              <a:t>id+id+</a:t>
            </a:r>
            <a:r>
              <a:rPr lang="en-IN" sz="2400" dirty="0" err="1">
                <a:solidFill>
                  <a:srgbClr val="FF0000"/>
                </a:solidFill>
              </a:rPr>
              <a:t>E</a:t>
            </a:r>
            <a:endParaRPr lang="en-IN" sz="2400" dirty="0">
              <a:solidFill>
                <a:srgbClr val="FF0000"/>
              </a:solidFill>
            </a:endParaRPr>
          </a:p>
          <a:p>
            <a:r>
              <a:rPr lang="en-IN" sz="2400" dirty="0" smtClean="0"/>
              <a:t>   ⇒ </a:t>
            </a:r>
            <a:r>
              <a:rPr lang="en-IN" sz="2400" dirty="0" err="1" smtClean="0"/>
              <a:t>id+id+</a:t>
            </a:r>
            <a:r>
              <a:rPr lang="en-IN" sz="2400" dirty="0" err="1" smtClean="0">
                <a:solidFill>
                  <a:srgbClr val="FF0000"/>
                </a:solidFill>
              </a:rPr>
              <a:t>E</a:t>
            </a:r>
            <a:r>
              <a:rPr lang="en-IN" sz="2400" dirty="0" smtClean="0"/>
              <a:t>*E</a:t>
            </a:r>
          </a:p>
          <a:p>
            <a:r>
              <a:rPr lang="en-US" sz="2400" dirty="0"/>
              <a:t> </a:t>
            </a:r>
            <a:r>
              <a:rPr lang="en-US" sz="2400" dirty="0" smtClean="0"/>
              <a:t>  </a:t>
            </a:r>
            <a:r>
              <a:rPr lang="en-IN" sz="2400" dirty="0"/>
              <a:t>⇒ </a:t>
            </a:r>
            <a:r>
              <a:rPr lang="en-IN" sz="2400" dirty="0" err="1" smtClean="0"/>
              <a:t>id+id+id</a:t>
            </a:r>
            <a:r>
              <a:rPr lang="en-IN" sz="2400" dirty="0" smtClean="0"/>
              <a:t>*</a:t>
            </a:r>
            <a:r>
              <a:rPr lang="en-IN" sz="2400" dirty="0" smtClean="0">
                <a:solidFill>
                  <a:srgbClr val="FF0000"/>
                </a:solidFill>
              </a:rPr>
              <a:t>E</a:t>
            </a:r>
            <a:endParaRPr lang="en-IN" sz="2400" dirty="0">
              <a:solidFill>
                <a:srgbClr val="FF0000"/>
              </a:solidFill>
            </a:endParaRPr>
          </a:p>
          <a:p>
            <a:r>
              <a:rPr lang="en-US" sz="2400" dirty="0"/>
              <a:t> </a:t>
            </a:r>
            <a:r>
              <a:rPr lang="en-US" sz="2400" dirty="0" smtClean="0"/>
              <a:t>  </a:t>
            </a:r>
            <a:r>
              <a:rPr lang="en-IN" sz="2400" dirty="0" smtClean="0"/>
              <a:t>⇒ </a:t>
            </a:r>
            <a:r>
              <a:rPr lang="en-IN" sz="2400" dirty="0" err="1" smtClean="0"/>
              <a:t>id+id+id</a:t>
            </a:r>
            <a:r>
              <a:rPr lang="en-IN" sz="2400" dirty="0" smtClean="0"/>
              <a:t>*id</a:t>
            </a:r>
            <a:endParaRPr lang="en-IN" sz="2400" dirty="0"/>
          </a:p>
          <a:p>
            <a:endParaRPr lang="en-IN" sz="2400" dirty="0"/>
          </a:p>
        </p:txBody>
      </p:sp>
      <p:sp>
        <p:nvSpPr>
          <p:cNvPr id="11" name="Rectangle 10"/>
          <p:cNvSpPr/>
          <p:nvPr/>
        </p:nvSpPr>
        <p:spPr>
          <a:xfrm>
            <a:off x="4572000" y="2132856"/>
            <a:ext cx="3888432" cy="3785652"/>
          </a:xfrm>
          <a:prstGeom prst="rect">
            <a:avLst/>
          </a:prstGeom>
        </p:spPr>
        <p:txBody>
          <a:bodyPr wrap="square">
            <a:spAutoFit/>
          </a:bodyPr>
          <a:lstStyle/>
          <a:p>
            <a:r>
              <a:rPr lang="en-IN" sz="2400" dirty="0"/>
              <a:t>E ⇒ </a:t>
            </a:r>
            <a:r>
              <a:rPr lang="en-IN" sz="2400" dirty="0" smtClean="0"/>
              <a:t>E+</a:t>
            </a:r>
            <a:r>
              <a:rPr lang="en-IN" sz="2400" dirty="0" smtClean="0">
                <a:solidFill>
                  <a:srgbClr val="FF0000"/>
                </a:solidFill>
              </a:rPr>
              <a:t>E</a:t>
            </a:r>
          </a:p>
          <a:p>
            <a:r>
              <a:rPr lang="en-IN" sz="2400" dirty="0"/>
              <a:t> </a:t>
            </a:r>
            <a:r>
              <a:rPr lang="en-IN" sz="2400" dirty="0" smtClean="0"/>
              <a:t>  ⇒ </a:t>
            </a:r>
            <a:r>
              <a:rPr lang="en-IN" sz="2400" dirty="0"/>
              <a:t>E</a:t>
            </a:r>
            <a:r>
              <a:rPr lang="en-IN" sz="2400" dirty="0" smtClean="0"/>
              <a:t>+</a:t>
            </a:r>
            <a:r>
              <a:rPr lang="en-GB" sz="2400" dirty="0"/>
              <a:t> </a:t>
            </a:r>
            <a:r>
              <a:rPr lang="en-GB" sz="2400" dirty="0" smtClean="0"/>
              <a:t>E*</a:t>
            </a:r>
            <a:r>
              <a:rPr lang="en-GB" sz="2400" dirty="0" smtClean="0">
                <a:solidFill>
                  <a:srgbClr val="FF0000"/>
                </a:solidFill>
              </a:rPr>
              <a:t>E</a:t>
            </a:r>
          </a:p>
          <a:p>
            <a:r>
              <a:rPr lang="en-GB" sz="2400" dirty="0">
                <a:solidFill>
                  <a:srgbClr val="FF0000"/>
                </a:solidFill>
              </a:rPr>
              <a:t> </a:t>
            </a:r>
            <a:r>
              <a:rPr lang="en-GB" sz="2400" dirty="0" smtClean="0">
                <a:solidFill>
                  <a:srgbClr val="FF0000"/>
                </a:solidFill>
              </a:rPr>
              <a:t>  </a:t>
            </a:r>
            <a:r>
              <a:rPr lang="en-IN" sz="2400" dirty="0"/>
              <a:t>⇒ </a:t>
            </a:r>
            <a:r>
              <a:rPr lang="en-IN" sz="2400" dirty="0" smtClean="0"/>
              <a:t>E+</a:t>
            </a:r>
            <a:r>
              <a:rPr lang="en-GB" sz="2400" dirty="0">
                <a:solidFill>
                  <a:srgbClr val="FF0000"/>
                </a:solidFill>
              </a:rPr>
              <a:t>E</a:t>
            </a:r>
            <a:r>
              <a:rPr lang="en-GB" sz="2400" dirty="0"/>
              <a:t>*</a:t>
            </a:r>
            <a:r>
              <a:rPr lang="en-IN" sz="2400" dirty="0" smtClean="0"/>
              <a:t>id</a:t>
            </a:r>
            <a:endParaRPr lang="en-IN" sz="2400" dirty="0"/>
          </a:p>
          <a:p>
            <a:r>
              <a:rPr lang="en-GB" sz="2400" dirty="0" smtClean="0"/>
              <a:t>   </a:t>
            </a:r>
            <a:r>
              <a:rPr lang="en-IN" sz="2400" dirty="0" smtClean="0"/>
              <a:t>⇒ </a:t>
            </a:r>
            <a:r>
              <a:rPr lang="en-IN" sz="2400" dirty="0" err="1" smtClean="0">
                <a:solidFill>
                  <a:srgbClr val="FF0000"/>
                </a:solidFill>
              </a:rPr>
              <a:t>E</a:t>
            </a:r>
            <a:r>
              <a:rPr lang="en-IN" sz="2400" dirty="0" err="1" smtClean="0"/>
              <a:t>+id</a:t>
            </a:r>
            <a:r>
              <a:rPr lang="en-GB" sz="2400" dirty="0"/>
              <a:t>*</a:t>
            </a:r>
            <a:r>
              <a:rPr lang="en-IN" sz="2400" dirty="0"/>
              <a:t>id</a:t>
            </a:r>
          </a:p>
          <a:p>
            <a:r>
              <a:rPr lang="en-IN" sz="2400" dirty="0" smtClean="0"/>
              <a:t>   ⇒ </a:t>
            </a:r>
            <a:r>
              <a:rPr lang="en-IN" sz="2400" dirty="0" err="1" smtClean="0"/>
              <a:t>E+</a:t>
            </a:r>
            <a:r>
              <a:rPr lang="en-IN" sz="2400" dirty="0" err="1" smtClean="0">
                <a:solidFill>
                  <a:srgbClr val="FF0000"/>
                </a:solidFill>
              </a:rPr>
              <a:t>E</a:t>
            </a:r>
            <a:r>
              <a:rPr lang="en-IN" sz="2400" dirty="0" err="1" smtClean="0"/>
              <a:t>+id</a:t>
            </a:r>
            <a:r>
              <a:rPr lang="en-GB" sz="2400" dirty="0"/>
              <a:t>*</a:t>
            </a:r>
            <a:r>
              <a:rPr lang="en-IN" sz="2400" dirty="0" smtClean="0"/>
              <a:t>id</a:t>
            </a:r>
          </a:p>
          <a:p>
            <a:r>
              <a:rPr lang="en-US" sz="2400" dirty="0"/>
              <a:t> </a:t>
            </a:r>
            <a:r>
              <a:rPr lang="en-US" sz="2400" dirty="0" smtClean="0"/>
              <a:t>  </a:t>
            </a:r>
            <a:r>
              <a:rPr lang="en-IN" sz="2400" dirty="0"/>
              <a:t>⇒ </a:t>
            </a:r>
            <a:r>
              <a:rPr lang="en-IN" sz="2400" dirty="0" err="1" smtClean="0">
                <a:solidFill>
                  <a:srgbClr val="FF0000"/>
                </a:solidFill>
              </a:rPr>
              <a:t>E</a:t>
            </a:r>
            <a:r>
              <a:rPr lang="en-IN" sz="2400" dirty="0" err="1" smtClean="0"/>
              <a:t>+id+id</a:t>
            </a:r>
            <a:r>
              <a:rPr lang="en-GB" sz="2400" dirty="0"/>
              <a:t>*</a:t>
            </a:r>
            <a:r>
              <a:rPr lang="en-IN" sz="2400" dirty="0" smtClean="0"/>
              <a:t>id</a:t>
            </a:r>
          </a:p>
          <a:p>
            <a:r>
              <a:rPr lang="en-US" sz="2400" dirty="0"/>
              <a:t> </a:t>
            </a:r>
            <a:r>
              <a:rPr lang="en-US" sz="2400" dirty="0" smtClean="0"/>
              <a:t>  </a:t>
            </a:r>
            <a:r>
              <a:rPr lang="en-IN" sz="2400" dirty="0"/>
              <a:t>⇒ </a:t>
            </a:r>
            <a:r>
              <a:rPr lang="en-IN" sz="2400" dirty="0" err="1" smtClean="0"/>
              <a:t>id+id+id</a:t>
            </a:r>
            <a:r>
              <a:rPr lang="en-GB" sz="2400" dirty="0"/>
              <a:t>*</a:t>
            </a:r>
            <a:r>
              <a:rPr lang="en-IN" sz="2400" dirty="0"/>
              <a:t>id</a:t>
            </a:r>
          </a:p>
          <a:p>
            <a:endParaRPr lang="en-IN" sz="2400" dirty="0"/>
          </a:p>
          <a:p>
            <a:endParaRPr lang="en-IN" sz="2400" dirty="0"/>
          </a:p>
          <a:p>
            <a:endParaRPr lang="en-IN" sz="2400" dirty="0"/>
          </a:p>
        </p:txBody>
      </p:sp>
    </p:spTree>
    <p:extLst>
      <p:ext uri="{BB962C8B-B14F-4D97-AF65-F5344CB8AC3E}">
        <p14:creationId xmlns:p14="http://schemas.microsoft.com/office/powerpoint/2010/main" val="593858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36095"/>
            <a:ext cx="1744388" cy="584775"/>
          </a:xfrm>
          <a:prstGeom prst="rect">
            <a:avLst/>
          </a:prstGeom>
        </p:spPr>
        <p:txBody>
          <a:bodyPr wrap="none">
            <a:spAutoFit/>
          </a:bodyPr>
          <a:lstStyle/>
          <a:p>
            <a:r>
              <a:rPr lang="en-GB" sz="3200" b="1" dirty="0" smtClean="0">
                <a:solidFill>
                  <a:srgbClr val="92D050"/>
                </a:solidFill>
              </a:rPr>
              <a:t>Example:</a:t>
            </a:r>
            <a:endParaRPr lang="en-GB" sz="3200" dirty="0"/>
          </a:p>
        </p:txBody>
      </p:sp>
      <p:sp>
        <p:nvSpPr>
          <p:cNvPr id="5" name="Rectangle 4"/>
          <p:cNvSpPr/>
          <p:nvPr/>
        </p:nvSpPr>
        <p:spPr>
          <a:xfrm>
            <a:off x="275424" y="1628800"/>
            <a:ext cx="1524776" cy="523220"/>
          </a:xfrm>
          <a:prstGeom prst="rect">
            <a:avLst/>
          </a:prstGeom>
        </p:spPr>
        <p:txBody>
          <a:bodyPr wrap="none">
            <a:spAutoFit/>
          </a:bodyPr>
          <a:lstStyle/>
          <a:p>
            <a:r>
              <a:rPr lang="en-GB" sz="2800" b="1" dirty="0">
                <a:solidFill>
                  <a:srgbClr val="92D050"/>
                </a:solidFill>
              </a:rPr>
              <a:t>Solution:</a:t>
            </a:r>
            <a:endParaRPr lang="en-GB" sz="2800" dirty="0"/>
          </a:p>
        </p:txBody>
      </p:sp>
      <p:sp>
        <p:nvSpPr>
          <p:cNvPr id="7" name="Rectangle 6"/>
          <p:cNvSpPr/>
          <p:nvPr/>
        </p:nvSpPr>
        <p:spPr>
          <a:xfrm>
            <a:off x="1907704" y="-27384"/>
            <a:ext cx="6738345" cy="1815882"/>
          </a:xfrm>
          <a:prstGeom prst="rect">
            <a:avLst/>
          </a:prstGeom>
        </p:spPr>
        <p:txBody>
          <a:bodyPr wrap="square">
            <a:spAutoFit/>
          </a:bodyPr>
          <a:lstStyle/>
          <a:p>
            <a:r>
              <a:rPr lang="en-GB" sz="2800" dirty="0"/>
              <a:t>Consider the following grammar</a:t>
            </a:r>
          </a:p>
          <a:p>
            <a:r>
              <a:rPr lang="en-GB" sz="2800" dirty="0" smtClean="0"/>
              <a:t>S </a:t>
            </a:r>
            <a:r>
              <a:rPr lang="en-GB" sz="2800" dirty="0"/>
              <a:t>→ </a:t>
            </a:r>
            <a:r>
              <a:rPr lang="en-GB" sz="2800" dirty="0" err="1"/>
              <a:t>aB</a:t>
            </a:r>
            <a:r>
              <a:rPr lang="en-GB" sz="2800" dirty="0"/>
              <a:t> / </a:t>
            </a:r>
            <a:r>
              <a:rPr lang="en-GB" sz="2800" dirty="0" err="1"/>
              <a:t>bA</a:t>
            </a:r>
            <a:r>
              <a:rPr lang="en-GB" sz="2800" dirty="0"/>
              <a:t> </a:t>
            </a:r>
            <a:endParaRPr lang="en-GB" sz="2800" dirty="0" smtClean="0"/>
          </a:p>
          <a:p>
            <a:r>
              <a:rPr lang="en-GB" sz="2800" dirty="0"/>
              <a:t>A</a:t>
            </a:r>
            <a:r>
              <a:rPr lang="en-GB" sz="2800" dirty="0" smtClean="0"/>
              <a:t> </a:t>
            </a:r>
            <a:r>
              <a:rPr lang="en-GB" sz="2800" dirty="0"/>
              <a:t>→ </a:t>
            </a:r>
            <a:r>
              <a:rPr lang="en-GB" sz="2800" dirty="0" err="1"/>
              <a:t>aS</a:t>
            </a:r>
            <a:r>
              <a:rPr lang="en-GB" sz="2800" dirty="0"/>
              <a:t> / </a:t>
            </a:r>
            <a:r>
              <a:rPr lang="en-GB" sz="2800" dirty="0" err="1"/>
              <a:t>bAA</a:t>
            </a:r>
            <a:r>
              <a:rPr lang="en-GB" sz="2800" dirty="0"/>
              <a:t> / a </a:t>
            </a:r>
            <a:endParaRPr lang="en-GB" sz="2800" dirty="0" smtClean="0"/>
          </a:p>
          <a:p>
            <a:r>
              <a:rPr lang="en-GB" sz="2800" dirty="0" smtClean="0"/>
              <a:t>B </a:t>
            </a:r>
            <a:r>
              <a:rPr lang="en-GB" sz="2800" dirty="0"/>
              <a:t>→ </a:t>
            </a:r>
            <a:r>
              <a:rPr lang="en-GB" sz="2800" dirty="0" err="1"/>
              <a:t>bS</a:t>
            </a:r>
            <a:r>
              <a:rPr lang="en-GB" sz="2800" dirty="0"/>
              <a:t> / </a:t>
            </a:r>
            <a:r>
              <a:rPr lang="en-GB" sz="2800" dirty="0" err="1"/>
              <a:t>aBB</a:t>
            </a:r>
            <a:r>
              <a:rPr lang="en-GB" sz="2800" dirty="0"/>
              <a:t> / b</a:t>
            </a:r>
          </a:p>
        </p:txBody>
      </p:sp>
      <p:sp>
        <p:nvSpPr>
          <p:cNvPr id="8" name="Rectangle 7"/>
          <p:cNvSpPr/>
          <p:nvPr/>
        </p:nvSpPr>
        <p:spPr>
          <a:xfrm>
            <a:off x="1763688" y="1628800"/>
            <a:ext cx="6951099" cy="523220"/>
          </a:xfrm>
          <a:prstGeom prst="rect">
            <a:avLst/>
          </a:prstGeom>
        </p:spPr>
        <p:txBody>
          <a:bodyPr wrap="square">
            <a:spAutoFit/>
          </a:bodyPr>
          <a:lstStyle/>
          <a:p>
            <a:r>
              <a:rPr lang="en-GB" sz="2800" dirty="0"/>
              <a:t>Let us consider a string w = </a:t>
            </a:r>
            <a:r>
              <a:rPr lang="en-GB" sz="2800" dirty="0" err="1"/>
              <a:t>aaabbabbba</a:t>
            </a:r>
            <a:r>
              <a:rPr lang="en-GB" sz="2800" dirty="0"/>
              <a:t> </a:t>
            </a:r>
          </a:p>
        </p:txBody>
      </p:sp>
      <p:sp>
        <p:nvSpPr>
          <p:cNvPr id="9" name="Rectangle 8"/>
          <p:cNvSpPr/>
          <p:nvPr/>
        </p:nvSpPr>
        <p:spPr>
          <a:xfrm>
            <a:off x="275424" y="2060848"/>
            <a:ext cx="8153138" cy="4832092"/>
          </a:xfrm>
          <a:prstGeom prst="rect">
            <a:avLst/>
          </a:prstGeom>
        </p:spPr>
        <p:txBody>
          <a:bodyPr wrap="square">
            <a:spAutoFit/>
          </a:bodyPr>
          <a:lstStyle/>
          <a:p>
            <a:r>
              <a:rPr lang="en-GB" sz="2800" b="1" dirty="0">
                <a:solidFill>
                  <a:srgbClr val="C00000"/>
                </a:solidFill>
              </a:rPr>
              <a:t>Leftmost Derivation</a:t>
            </a:r>
          </a:p>
          <a:p>
            <a:r>
              <a:rPr lang="en-GB" sz="2800" dirty="0" smtClean="0"/>
              <a:t>S </a:t>
            </a:r>
            <a:r>
              <a:rPr lang="en-GB" sz="2800" dirty="0"/>
              <a:t>→ </a:t>
            </a:r>
            <a:r>
              <a:rPr lang="en-GB" sz="2800" dirty="0" err="1"/>
              <a:t>a</a:t>
            </a:r>
            <a:r>
              <a:rPr lang="en-GB" sz="2800" dirty="0" err="1">
                <a:solidFill>
                  <a:srgbClr val="FF0000"/>
                </a:solidFill>
              </a:rPr>
              <a:t>B</a:t>
            </a:r>
            <a:r>
              <a:rPr lang="en-GB" sz="2800" dirty="0"/>
              <a:t> </a:t>
            </a:r>
            <a:endParaRPr lang="en-GB" sz="2800" dirty="0" smtClean="0"/>
          </a:p>
          <a:p>
            <a:r>
              <a:rPr lang="en-GB" sz="2800" dirty="0"/>
              <a:t> </a:t>
            </a:r>
            <a:r>
              <a:rPr lang="en-GB" sz="2800" dirty="0" smtClean="0"/>
              <a:t>  → </a:t>
            </a:r>
            <a:r>
              <a:rPr lang="en-GB" sz="2800" dirty="0" err="1"/>
              <a:t>aa</a:t>
            </a:r>
            <a:r>
              <a:rPr lang="en-GB" sz="2800" dirty="0" err="1">
                <a:solidFill>
                  <a:srgbClr val="FF0000"/>
                </a:solidFill>
              </a:rPr>
              <a:t>B</a:t>
            </a:r>
            <a:r>
              <a:rPr lang="en-GB" sz="2800" dirty="0" err="1"/>
              <a:t>B</a:t>
            </a:r>
            <a:r>
              <a:rPr lang="en-GB" sz="2800" dirty="0"/>
              <a:t> (Using B → </a:t>
            </a:r>
            <a:r>
              <a:rPr lang="en-GB" sz="2800" dirty="0" err="1"/>
              <a:t>aBB</a:t>
            </a:r>
            <a:r>
              <a:rPr lang="en-GB" sz="2800" dirty="0"/>
              <a:t>) </a:t>
            </a:r>
            <a:endParaRPr lang="en-GB" sz="2800" dirty="0" smtClean="0"/>
          </a:p>
          <a:p>
            <a:r>
              <a:rPr lang="en-GB" sz="2800" dirty="0"/>
              <a:t> </a:t>
            </a:r>
            <a:r>
              <a:rPr lang="en-GB" sz="2800" dirty="0" smtClean="0"/>
              <a:t>  → </a:t>
            </a:r>
            <a:r>
              <a:rPr lang="en-GB" sz="2800" dirty="0" err="1"/>
              <a:t>aaa</a:t>
            </a:r>
            <a:r>
              <a:rPr lang="en-GB" sz="2800" dirty="0" err="1">
                <a:solidFill>
                  <a:srgbClr val="FF0000"/>
                </a:solidFill>
              </a:rPr>
              <a:t>B</a:t>
            </a:r>
            <a:r>
              <a:rPr lang="en-GB" sz="2800" dirty="0" err="1"/>
              <a:t>BB</a:t>
            </a:r>
            <a:r>
              <a:rPr lang="en-GB" sz="2800" dirty="0"/>
              <a:t> (Using B → </a:t>
            </a:r>
            <a:r>
              <a:rPr lang="en-GB" sz="2800" dirty="0" err="1"/>
              <a:t>aBB</a:t>
            </a:r>
            <a:r>
              <a:rPr lang="en-GB" sz="2800" dirty="0"/>
              <a:t>) </a:t>
            </a:r>
            <a:endParaRPr lang="en-GB" sz="2800" dirty="0" smtClean="0"/>
          </a:p>
          <a:p>
            <a:r>
              <a:rPr lang="en-GB" sz="2800" dirty="0"/>
              <a:t> </a:t>
            </a:r>
            <a:r>
              <a:rPr lang="en-GB" sz="2800" dirty="0" smtClean="0"/>
              <a:t>  → </a:t>
            </a:r>
            <a:r>
              <a:rPr lang="en-GB" sz="2800" dirty="0" err="1"/>
              <a:t>aaab</a:t>
            </a:r>
            <a:r>
              <a:rPr lang="en-GB" sz="2800" dirty="0" err="1">
                <a:solidFill>
                  <a:srgbClr val="FF0000"/>
                </a:solidFill>
              </a:rPr>
              <a:t>B</a:t>
            </a:r>
            <a:r>
              <a:rPr lang="en-GB" sz="2800" dirty="0" err="1"/>
              <a:t>B</a:t>
            </a:r>
            <a:r>
              <a:rPr lang="en-GB" sz="2800" dirty="0"/>
              <a:t> (Using B → b) </a:t>
            </a:r>
            <a:endParaRPr lang="en-GB" sz="2800" dirty="0" smtClean="0"/>
          </a:p>
          <a:p>
            <a:r>
              <a:rPr lang="en-GB" sz="2800" dirty="0"/>
              <a:t> </a:t>
            </a:r>
            <a:r>
              <a:rPr lang="en-GB" sz="2800" dirty="0" smtClean="0"/>
              <a:t>  → </a:t>
            </a:r>
            <a:r>
              <a:rPr lang="en-GB" sz="2800" dirty="0" err="1"/>
              <a:t>aaabb</a:t>
            </a:r>
            <a:r>
              <a:rPr lang="en-GB" sz="2800" dirty="0" err="1">
                <a:solidFill>
                  <a:srgbClr val="FF0000"/>
                </a:solidFill>
              </a:rPr>
              <a:t>B</a:t>
            </a:r>
            <a:r>
              <a:rPr lang="en-GB" sz="2800" dirty="0"/>
              <a:t> (Using B → b) </a:t>
            </a:r>
            <a:endParaRPr lang="en-GB" sz="2800" dirty="0" smtClean="0"/>
          </a:p>
          <a:p>
            <a:r>
              <a:rPr lang="en-GB" sz="2800" dirty="0"/>
              <a:t> </a:t>
            </a:r>
            <a:r>
              <a:rPr lang="en-GB" sz="2800" dirty="0" smtClean="0"/>
              <a:t>  → </a:t>
            </a:r>
            <a:r>
              <a:rPr lang="en-GB" sz="2800" dirty="0" err="1"/>
              <a:t>aaabba</a:t>
            </a:r>
            <a:r>
              <a:rPr lang="en-GB" sz="2800" dirty="0" err="1">
                <a:solidFill>
                  <a:srgbClr val="FF0000"/>
                </a:solidFill>
              </a:rPr>
              <a:t>B</a:t>
            </a:r>
            <a:r>
              <a:rPr lang="en-GB" sz="2800" dirty="0" err="1"/>
              <a:t>B</a:t>
            </a:r>
            <a:r>
              <a:rPr lang="en-GB" sz="2800" dirty="0"/>
              <a:t> (Using B → </a:t>
            </a:r>
            <a:r>
              <a:rPr lang="en-GB" sz="2800" dirty="0" err="1"/>
              <a:t>aBB</a:t>
            </a:r>
            <a:r>
              <a:rPr lang="en-GB" sz="2800" dirty="0"/>
              <a:t>) </a:t>
            </a:r>
            <a:endParaRPr lang="en-GB" sz="2800" dirty="0" smtClean="0"/>
          </a:p>
          <a:p>
            <a:r>
              <a:rPr lang="en-GB" sz="2800" dirty="0"/>
              <a:t> </a:t>
            </a:r>
            <a:r>
              <a:rPr lang="en-GB" sz="2800" dirty="0" smtClean="0"/>
              <a:t>  → </a:t>
            </a:r>
            <a:r>
              <a:rPr lang="en-GB" sz="2800" dirty="0" err="1"/>
              <a:t>aaabbab</a:t>
            </a:r>
            <a:r>
              <a:rPr lang="en-GB" sz="2800" dirty="0" err="1">
                <a:solidFill>
                  <a:srgbClr val="FF0000"/>
                </a:solidFill>
              </a:rPr>
              <a:t>B</a:t>
            </a:r>
            <a:r>
              <a:rPr lang="en-GB" sz="2800" dirty="0"/>
              <a:t> (Using B → b) </a:t>
            </a:r>
            <a:endParaRPr lang="en-GB" sz="2800" dirty="0" smtClean="0"/>
          </a:p>
          <a:p>
            <a:r>
              <a:rPr lang="en-GB" sz="2800" dirty="0"/>
              <a:t> </a:t>
            </a:r>
            <a:r>
              <a:rPr lang="en-GB" sz="2800" dirty="0" smtClean="0"/>
              <a:t>  → </a:t>
            </a:r>
            <a:r>
              <a:rPr lang="en-GB" sz="2800" dirty="0" err="1"/>
              <a:t>aaabbabb</a:t>
            </a:r>
            <a:r>
              <a:rPr lang="en-GB" sz="2800" dirty="0" err="1">
                <a:solidFill>
                  <a:srgbClr val="FF0000"/>
                </a:solidFill>
              </a:rPr>
              <a:t>S</a:t>
            </a:r>
            <a:r>
              <a:rPr lang="en-GB" sz="2800" dirty="0"/>
              <a:t> (Using B → </a:t>
            </a:r>
            <a:r>
              <a:rPr lang="en-GB" sz="2800" dirty="0" err="1"/>
              <a:t>bS</a:t>
            </a:r>
            <a:r>
              <a:rPr lang="en-GB" sz="2800" dirty="0"/>
              <a:t>) </a:t>
            </a:r>
            <a:endParaRPr lang="en-GB" sz="2800" dirty="0" smtClean="0"/>
          </a:p>
          <a:p>
            <a:r>
              <a:rPr lang="en-GB" sz="2800" dirty="0"/>
              <a:t> </a:t>
            </a:r>
            <a:r>
              <a:rPr lang="en-GB" sz="2800" dirty="0" smtClean="0"/>
              <a:t>  → </a:t>
            </a:r>
            <a:r>
              <a:rPr lang="en-GB" sz="2800" dirty="0" err="1"/>
              <a:t>aaabbabbb</a:t>
            </a:r>
            <a:r>
              <a:rPr lang="en-GB" sz="2800" dirty="0" err="1">
                <a:solidFill>
                  <a:srgbClr val="FF0000"/>
                </a:solidFill>
              </a:rPr>
              <a:t>A</a:t>
            </a:r>
            <a:r>
              <a:rPr lang="en-GB" sz="2800" dirty="0"/>
              <a:t> (Using S → </a:t>
            </a:r>
            <a:r>
              <a:rPr lang="en-GB" sz="2800" dirty="0" err="1"/>
              <a:t>bA</a:t>
            </a:r>
            <a:r>
              <a:rPr lang="en-GB" sz="2800" dirty="0"/>
              <a:t>) </a:t>
            </a:r>
            <a:endParaRPr lang="en-GB" sz="2800" dirty="0" smtClean="0"/>
          </a:p>
          <a:p>
            <a:r>
              <a:rPr lang="en-GB" sz="2800" dirty="0"/>
              <a:t> </a:t>
            </a:r>
            <a:r>
              <a:rPr lang="en-GB" sz="2800" dirty="0" smtClean="0"/>
              <a:t>  → </a:t>
            </a:r>
            <a:r>
              <a:rPr lang="en-GB" sz="2800" dirty="0" err="1"/>
              <a:t>aaabbabbba</a:t>
            </a:r>
            <a:r>
              <a:rPr lang="en-GB" sz="2800" dirty="0"/>
              <a:t> (Using A → a)</a:t>
            </a:r>
          </a:p>
        </p:txBody>
      </p:sp>
    </p:spTree>
    <p:extLst>
      <p:ext uri="{BB962C8B-B14F-4D97-AF65-F5344CB8AC3E}">
        <p14:creationId xmlns:p14="http://schemas.microsoft.com/office/powerpoint/2010/main" val="3298521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 calcmode="lin" valueType="num">
                                      <p:cBhvr additive="base">
                                        <p:cTn id="12"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
                                            <p:txEl>
                                              <p:pRg st="2" end="2"/>
                                            </p:txEl>
                                          </p:spTgt>
                                        </p:tgtEl>
                                        <p:attrNameLst>
                                          <p:attrName>style.visibility</p:attrName>
                                        </p:attrNameLst>
                                      </p:cBhvr>
                                      <p:to>
                                        <p:strVal val="visible"/>
                                      </p:to>
                                    </p:set>
                                    <p:anim calcmode="lin" valueType="num">
                                      <p:cBhvr additive="base">
                                        <p:cTn id="18"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9">
                                            <p:txEl>
                                              <p:pRg st="3" end="3"/>
                                            </p:txEl>
                                          </p:spTgt>
                                        </p:tgtEl>
                                        <p:attrNameLst>
                                          <p:attrName>style.visibility</p:attrName>
                                        </p:attrNameLst>
                                      </p:cBhvr>
                                      <p:to>
                                        <p:strVal val="visible"/>
                                      </p:to>
                                    </p:set>
                                    <p:animEffect transition="in" filter="fade">
                                      <p:cBhvr>
                                        <p:cTn id="24" dur="1000"/>
                                        <p:tgtEl>
                                          <p:spTgt spid="9">
                                            <p:txEl>
                                              <p:pRg st="3" end="3"/>
                                            </p:txEl>
                                          </p:spTgt>
                                        </p:tgtEl>
                                      </p:cBhvr>
                                    </p:animEffect>
                                    <p:anim calcmode="lin" valueType="num">
                                      <p:cBhvr>
                                        <p:cTn id="25"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Effect transition="in" filter="barn(inVertical)">
                                      <p:cBhvr>
                                        <p:cTn id="31" dur="500"/>
                                        <p:tgtEl>
                                          <p:spTgt spid="9">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9">
                                            <p:txEl>
                                              <p:pRg st="5" end="5"/>
                                            </p:txEl>
                                          </p:spTgt>
                                        </p:tgtEl>
                                        <p:attrNameLst>
                                          <p:attrName>style.visibility</p:attrName>
                                        </p:attrNameLst>
                                      </p:cBhvr>
                                      <p:to>
                                        <p:strVal val="visible"/>
                                      </p:to>
                                    </p:set>
                                    <p:animEffect transition="in" filter="wipe(down)">
                                      <p:cBhvr>
                                        <p:cTn id="36" dur="500"/>
                                        <p:tgtEl>
                                          <p:spTgt spid="9">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9">
                                            <p:txEl>
                                              <p:pRg st="6" end="6"/>
                                            </p:txEl>
                                          </p:spTgt>
                                        </p:tgtEl>
                                        <p:attrNameLst>
                                          <p:attrName>style.visibility</p:attrName>
                                        </p:attrNameLst>
                                      </p:cBhvr>
                                      <p:to>
                                        <p:strVal val="visible"/>
                                      </p:to>
                                    </p:set>
                                    <p:animEffect transition="in" filter="wipe(down)">
                                      <p:cBhvr>
                                        <p:cTn id="41" dur="500"/>
                                        <p:tgtEl>
                                          <p:spTgt spid="9">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9">
                                            <p:txEl>
                                              <p:pRg st="7" end="7"/>
                                            </p:txEl>
                                          </p:spTgt>
                                        </p:tgtEl>
                                        <p:attrNameLst>
                                          <p:attrName>style.visibility</p:attrName>
                                        </p:attrNameLst>
                                      </p:cBhvr>
                                      <p:to>
                                        <p:strVal val="visible"/>
                                      </p:to>
                                    </p:set>
                                    <p:animEffect transition="in" filter="barn(inVertical)">
                                      <p:cBhvr>
                                        <p:cTn id="46" dur="500"/>
                                        <p:tgtEl>
                                          <p:spTgt spid="9">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nodeType="clickEffect">
                                  <p:stCondLst>
                                    <p:cond delay="0"/>
                                  </p:stCondLst>
                                  <p:childTnLst>
                                    <p:set>
                                      <p:cBhvr>
                                        <p:cTn id="50" dur="1" fill="hold">
                                          <p:stCondLst>
                                            <p:cond delay="0"/>
                                          </p:stCondLst>
                                        </p:cTn>
                                        <p:tgtEl>
                                          <p:spTgt spid="9">
                                            <p:txEl>
                                              <p:pRg st="8" end="8"/>
                                            </p:txEl>
                                          </p:spTgt>
                                        </p:tgtEl>
                                        <p:attrNameLst>
                                          <p:attrName>style.visibility</p:attrName>
                                        </p:attrNameLst>
                                      </p:cBhvr>
                                      <p:to>
                                        <p:strVal val="visible"/>
                                      </p:to>
                                    </p:set>
                                    <p:animEffect transition="in" filter="circle(in)">
                                      <p:cBhvr>
                                        <p:cTn id="51" dur="2000"/>
                                        <p:tgtEl>
                                          <p:spTgt spid="9">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9">
                                            <p:txEl>
                                              <p:pRg st="9" end="9"/>
                                            </p:txEl>
                                          </p:spTgt>
                                        </p:tgtEl>
                                        <p:attrNameLst>
                                          <p:attrName>style.visibility</p:attrName>
                                        </p:attrNameLst>
                                      </p:cBhvr>
                                      <p:to>
                                        <p:strVal val="visible"/>
                                      </p:to>
                                    </p:set>
                                    <p:animEffect transition="in" filter="fade">
                                      <p:cBhvr>
                                        <p:cTn id="56" dur="1000"/>
                                        <p:tgtEl>
                                          <p:spTgt spid="9">
                                            <p:txEl>
                                              <p:pRg st="9" end="9"/>
                                            </p:txEl>
                                          </p:spTgt>
                                        </p:tgtEl>
                                      </p:cBhvr>
                                    </p:animEffect>
                                    <p:anim calcmode="lin" valueType="num">
                                      <p:cBhvr>
                                        <p:cTn id="57" dur="1000" fill="hold"/>
                                        <p:tgtEl>
                                          <p:spTgt spid="9">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9">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9">
                                            <p:txEl>
                                              <p:pRg st="10" end="10"/>
                                            </p:txEl>
                                          </p:spTgt>
                                        </p:tgtEl>
                                        <p:attrNameLst>
                                          <p:attrName>style.visibility</p:attrName>
                                        </p:attrNameLst>
                                      </p:cBhvr>
                                      <p:to>
                                        <p:strVal val="visible"/>
                                      </p:to>
                                    </p:set>
                                    <p:animEffect transition="in" filter="fade">
                                      <p:cBhvr>
                                        <p:cTn id="63" dur="1000"/>
                                        <p:tgtEl>
                                          <p:spTgt spid="9">
                                            <p:txEl>
                                              <p:pRg st="10" end="10"/>
                                            </p:txEl>
                                          </p:spTgt>
                                        </p:tgtEl>
                                      </p:cBhvr>
                                    </p:animEffect>
                                    <p:anim calcmode="lin" valueType="num">
                                      <p:cBhvr>
                                        <p:cTn id="64" dur="1000" fill="hold"/>
                                        <p:tgtEl>
                                          <p:spTgt spid="9">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9">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382013"/>
            <a:ext cx="7056784" cy="5509200"/>
          </a:xfrm>
          <a:prstGeom prst="rect">
            <a:avLst/>
          </a:prstGeom>
        </p:spPr>
        <p:txBody>
          <a:bodyPr wrap="square">
            <a:spAutoFit/>
          </a:bodyPr>
          <a:lstStyle/>
          <a:p>
            <a:r>
              <a:rPr lang="en-GB" sz="3200" b="1" dirty="0">
                <a:solidFill>
                  <a:srgbClr val="C00000"/>
                </a:solidFill>
              </a:rPr>
              <a:t>Rightmost Derivation</a:t>
            </a:r>
          </a:p>
          <a:p>
            <a:r>
              <a:rPr lang="en-GB" sz="3200" dirty="0" smtClean="0"/>
              <a:t>S </a:t>
            </a:r>
            <a:r>
              <a:rPr lang="en-GB" sz="3200" dirty="0"/>
              <a:t>→ </a:t>
            </a:r>
            <a:r>
              <a:rPr lang="en-GB" sz="3200" dirty="0" err="1"/>
              <a:t>a</a:t>
            </a:r>
            <a:r>
              <a:rPr lang="en-GB" sz="3200" dirty="0" err="1">
                <a:solidFill>
                  <a:srgbClr val="FF0000"/>
                </a:solidFill>
              </a:rPr>
              <a:t>B</a:t>
            </a:r>
            <a:r>
              <a:rPr lang="en-GB" sz="3200" dirty="0"/>
              <a:t> </a:t>
            </a:r>
            <a:endParaRPr lang="en-GB" sz="3200" dirty="0" smtClean="0"/>
          </a:p>
          <a:p>
            <a:r>
              <a:rPr lang="en-GB" sz="3200" dirty="0" smtClean="0"/>
              <a:t>   → </a:t>
            </a:r>
            <a:r>
              <a:rPr lang="en-GB" sz="3200" dirty="0" err="1"/>
              <a:t>aaB</a:t>
            </a:r>
            <a:r>
              <a:rPr lang="en-GB" sz="3200" dirty="0" err="1">
                <a:solidFill>
                  <a:srgbClr val="FF0000"/>
                </a:solidFill>
              </a:rPr>
              <a:t>B</a:t>
            </a:r>
            <a:r>
              <a:rPr lang="en-GB" sz="3200" dirty="0"/>
              <a:t> (Using B → </a:t>
            </a:r>
            <a:r>
              <a:rPr lang="en-GB" sz="3200" dirty="0" err="1"/>
              <a:t>aBB</a:t>
            </a:r>
            <a:r>
              <a:rPr lang="en-GB" sz="3200" dirty="0"/>
              <a:t>) </a:t>
            </a:r>
            <a:endParaRPr lang="en-GB" sz="3200" dirty="0" smtClean="0"/>
          </a:p>
          <a:p>
            <a:r>
              <a:rPr lang="en-GB" sz="3200" dirty="0"/>
              <a:t> </a:t>
            </a:r>
            <a:r>
              <a:rPr lang="en-GB" sz="3200" dirty="0" smtClean="0"/>
              <a:t>  → </a:t>
            </a:r>
            <a:r>
              <a:rPr lang="en-GB" sz="3200" dirty="0" err="1"/>
              <a:t>aaBaB</a:t>
            </a:r>
            <a:r>
              <a:rPr lang="en-GB" sz="3200" dirty="0" err="1">
                <a:solidFill>
                  <a:srgbClr val="FF0000"/>
                </a:solidFill>
              </a:rPr>
              <a:t>B</a:t>
            </a:r>
            <a:r>
              <a:rPr lang="en-GB" sz="3200" dirty="0"/>
              <a:t> (Using B → </a:t>
            </a:r>
            <a:r>
              <a:rPr lang="en-GB" sz="3200" dirty="0" err="1"/>
              <a:t>aBB</a:t>
            </a:r>
            <a:r>
              <a:rPr lang="en-GB" sz="3200" dirty="0"/>
              <a:t>) </a:t>
            </a:r>
            <a:endParaRPr lang="en-GB" sz="3200" dirty="0" smtClean="0"/>
          </a:p>
          <a:p>
            <a:r>
              <a:rPr lang="en-GB" sz="3200" dirty="0"/>
              <a:t> </a:t>
            </a:r>
            <a:r>
              <a:rPr lang="en-GB" sz="3200" dirty="0" smtClean="0"/>
              <a:t>  → </a:t>
            </a:r>
            <a:r>
              <a:rPr lang="en-GB" sz="3200" dirty="0" err="1"/>
              <a:t>aaBaBb</a:t>
            </a:r>
            <a:r>
              <a:rPr lang="en-GB" sz="3200" dirty="0" err="1">
                <a:solidFill>
                  <a:srgbClr val="FF0000"/>
                </a:solidFill>
              </a:rPr>
              <a:t>S</a:t>
            </a:r>
            <a:r>
              <a:rPr lang="en-GB" sz="3200" dirty="0"/>
              <a:t> (Using B → </a:t>
            </a:r>
            <a:r>
              <a:rPr lang="en-GB" sz="3200" dirty="0" err="1"/>
              <a:t>bS</a:t>
            </a:r>
            <a:r>
              <a:rPr lang="en-GB" sz="3200" dirty="0"/>
              <a:t>) </a:t>
            </a:r>
            <a:endParaRPr lang="en-GB" sz="3200" dirty="0" smtClean="0"/>
          </a:p>
          <a:p>
            <a:r>
              <a:rPr lang="en-GB" sz="3200" dirty="0"/>
              <a:t> </a:t>
            </a:r>
            <a:r>
              <a:rPr lang="en-GB" sz="3200" dirty="0" smtClean="0"/>
              <a:t>  → </a:t>
            </a:r>
            <a:r>
              <a:rPr lang="en-GB" sz="3200" dirty="0" err="1"/>
              <a:t>aaBaBbb</a:t>
            </a:r>
            <a:r>
              <a:rPr lang="en-GB" sz="3200" dirty="0" err="1">
                <a:solidFill>
                  <a:srgbClr val="FF0000"/>
                </a:solidFill>
              </a:rPr>
              <a:t>A</a:t>
            </a:r>
            <a:r>
              <a:rPr lang="en-GB" sz="3200" dirty="0"/>
              <a:t> (Using S → </a:t>
            </a:r>
            <a:r>
              <a:rPr lang="en-GB" sz="3200" dirty="0" err="1"/>
              <a:t>bA</a:t>
            </a:r>
            <a:r>
              <a:rPr lang="en-GB" sz="3200" dirty="0"/>
              <a:t>) </a:t>
            </a:r>
            <a:endParaRPr lang="en-GB" sz="3200" dirty="0" smtClean="0"/>
          </a:p>
          <a:p>
            <a:r>
              <a:rPr lang="en-GB" sz="3200" dirty="0"/>
              <a:t> </a:t>
            </a:r>
            <a:r>
              <a:rPr lang="en-GB" sz="3200" dirty="0" smtClean="0"/>
              <a:t>  → </a:t>
            </a:r>
            <a:r>
              <a:rPr lang="en-GB" sz="3200" dirty="0" err="1"/>
              <a:t>aaBa</a:t>
            </a:r>
            <a:r>
              <a:rPr lang="en-GB" sz="3200" dirty="0" err="1">
                <a:solidFill>
                  <a:srgbClr val="FF0000"/>
                </a:solidFill>
              </a:rPr>
              <a:t>B</a:t>
            </a:r>
            <a:r>
              <a:rPr lang="en-GB" sz="3200" dirty="0" err="1"/>
              <a:t>bba</a:t>
            </a:r>
            <a:r>
              <a:rPr lang="en-GB" sz="3200" dirty="0"/>
              <a:t> (Using A → a) </a:t>
            </a:r>
            <a:endParaRPr lang="en-GB" sz="3200" dirty="0" smtClean="0"/>
          </a:p>
          <a:p>
            <a:r>
              <a:rPr lang="en-GB" sz="3200" dirty="0"/>
              <a:t> </a:t>
            </a:r>
            <a:r>
              <a:rPr lang="en-GB" sz="3200" dirty="0" smtClean="0"/>
              <a:t>  → </a:t>
            </a:r>
            <a:r>
              <a:rPr lang="en-GB" sz="3200" dirty="0" err="1"/>
              <a:t>aa</a:t>
            </a:r>
            <a:r>
              <a:rPr lang="en-GB" sz="3200" dirty="0" err="1">
                <a:solidFill>
                  <a:srgbClr val="FF0000"/>
                </a:solidFill>
              </a:rPr>
              <a:t>B</a:t>
            </a:r>
            <a:r>
              <a:rPr lang="en-GB" sz="3200" dirty="0" err="1"/>
              <a:t>abbba</a:t>
            </a:r>
            <a:r>
              <a:rPr lang="en-GB" sz="3200" dirty="0"/>
              <a:t> (Using B → b) </a:t>
            </a:r>
            <a:endParaRPr lang="en-GB" sz="3200" dirty="0" smtClean="0"/>
          </a:p>
          <a:p>
            <a:r>
              <a:rPr lang="en-GB" sz="3200" dirty="0"/>
              <a:t> </a:t>
            </a:r>
            <a:r>
              <a:rPr lang="en-GB" sz="3200" dirty="0" smtClean="0"/>
              <a:t>  → </a:t>
            </a:r>
            <a:r>
              <a:rPr lang="en-GB" sz="3200" dirty="0" err="1"/>
              <a:t>aaaB</a:t>
            </a:r>
            <a:r>
              <a:rPr lang="en-GB" sz="3200" dirty="0" err="1">
                <a:solidFill>
                  <a:srgbClr val="FF0000"/>
                </a:solidFill>
              </a:rPr>
              <a:t>B</a:t>
            </a:r>
            <a:r>
              <a:rPr lang="en-GB" sz="3200" dirty="0" err="1"/>
              <a:t>abbba</a:t>
            </a:r>
            <a:r>
              <a:rPr lang="en-GB" sz="3200" dirty="0"/>
              <a:t> (Using B → </a:t>
            </a:r>
            <a:r>
              <a:rPr lang="en-GB" sz="3200" dirty="0" err="1"/>
              <a:t>aBB</a:t>
            </a:r>
            <a:r>
              <a:rPr lang="en-GB" sz="3200" dirty="0"/>
              <a:t>) </a:t>
            </a:r>
            <a:endParaRPr lang="en-GB" sz="3200" dirty="0" smtClean="0"/>
          </a:p>
          <a:p>
            <a:r>
              <a:rPr lang="en-GB" sz="3200" dirty="0"/>
              <a:t> </a:t>
            </a:r>
            <a:r>
              <a:rPr lang="en-GB" sz="3200" dirty="0" smtClean="0"/>
              <a:t>  → </a:t>
            </a:r>
            <a:r>
              <a:rPr lang="en-GB" sz="3200" dirty="0" err="1"/>
              <a:t>aaa</a:t>
            </a:r>
            <a:r>
              <a:rPr lang="en-GB" sz="3200" dirty="0" err="1">
                <a:solidFill>
                  <a:srgbClr val="FF0000"/>
                </a:solidFill>
              </a:rPr>
              <a:t>B</a:t>
            </a:r>
            <a:r>
              <a:rPr lang="en-GB" sz="3200" dirty="0" err="1"/>
              <a:t>babbba</a:t>
            </a:r>
            <a:r>
              <a:rPr lang="en-GB" sz="3200" dirty="0"/>
              <a:t> (Using B → b) </a:t>
            </a:r>
            <a:endParaRPr lang="en-GB" sz="3200" dirty="0" smtClean="0"/>
          </a:p>
          <a:p>
            <a:r>
              <a:rPr lang="en-GB" sz="3200" dirty="0"/>
              <a:t> </a:t>
            </a:r>
            <a:r>
              <a:rPr lang="en-GB" sz="3200" dirty="0" smtClean="0"/>
              <a:t>  → </a:t>
            </a:r>
            <a:r>
              <a:rPr lang="en-GB" sz="3200" dirty="0" err="1"/>
              <a:t>aaabbabbba</a:t>
            </a:r>
            <a:r>
              <a:rPr lang="en-GB" sz="3200" dirty="0"/>
              <a:t> (Using B → b)</a:t>
            </a:r>
          </a:p>
        </p:txBody>
      </p:sp>
    </p:spTree>
    <p:extLst>
      <p:ext uri="{BB962C8B-B14F-4D97-AF65-F5344CB8AC3E}">
        <p14:creationId xmlns:p14="http://schemas.microsoft.com/office/powerpoint/2010/main" val="198938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Effect transition="in" filter="barn(inVertical)">
                                      <p:cBhvr>
                                        <p:cTn id="26" dur="500"/>
                                        <p:tgtEl>
                                          <p:spTgt spid="2">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barn(inVertical)">
                                      <p:cBhvr>
                                        <p:cTn id="31" dur="500"/>
                                        <p:tgtEl>
                                          <p:spTgt spid="2">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2">
                                            <p:txEl>
                                              <p:pRg st="5" end="5"/>
                                            </p:txEl>
                                          </p:spTgt>
                                        </p:tgtEl>
                                        <p:attrNameLst>
                                          <p:attrName>style.visibility</p:attrName>
                                        </p:attrNameLst>
                                      </p:cBhvr>
                                      <p:to>
                                        <p:strVal val="visible"/>
                                      </p:to>
                                    </p:set>
                                    <p:animEffect transition="in" filter="wipe(down)">
                                      <p:cBhvr>
                                        <p:cTn id="36" dur="500"/>
                                        <p:tgtEl>
                                          <p:spTgt spid="2">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nodeType="clickEffect">
                                  <p:stCondLst>
                                    <p:cond delay="0"/>
                                  </p:stCondLst>
                                  <p:childTnLst>
                                    <p:set>
                                      <p:cBhvr>
                                        <p:cTn id="40" dur="1" fill="hold">
                                          <p:stCondLst>
                                            <p:cond delay="0"/>
                                          </p:stCondLst>
                                        </p:cTn>
                                        <p:tgtEl>
                                          <p:spTgt spid="2">
                                            <p:txEl>
                                              <p:pRg st="6" end="6"/>
                                            </p:txEl>
                                          </p:spTgt>
                                        </p:tgtEl>
                                        <p:attrNameLst>
                                          <p:attrName>style.visibility</p:attrName>
                                        </p:attrNameLst>
                                      </p:cBhvr>
                                      <p:to>
                                        <p:strVal val="visible"/>
                                      </p:to>
                                    </p:set>
                                    <p:animEffect transition="in" filter="circle(in)">
                                      <p:cBhvr>
                                        <p:cTn id="41" dur="2000"/>
                                        <p:tgtEl>
                                          <p:spTgt spid="2">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
                                            <p:txEl>
                                              <p:pRg st="7" end="7"/>
                                            </p:txEl>
                                          </p:spTgt>
                                        </p:tgtEl>
                                        <p:attrNameLst>
                                          <p:attrName>style.visibility</p:attrName>
                                        </p:attrNameLst>
                                      </p:cBhvr>
                                      <p:to>
                                        <p:strVal val="visible"/>
                                      </p:to>
                                    </p:set>
                                    <p:animEffect transition="in" filter="fade">
                                      <p:cBhvr>
                                        <p:cTn id="46" dur="500"/>
                                        <p:tgtEl>
                                          <p:spTgt spid="2">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2">
                                            <p:txEl>
                                              <p:pRg st="8" end="8"/>
                                            </p:txEl>
                                          </p:spTgt>
                                        </p:tgtEl>
                                        <p:attrNameLst>
                                          <p:attrName>style.visibility</p:attrName>
                                        </p:attrNameLst>
                                      </p:cBhvr>
                                      <p:to>
                                        <p:strVal val="visible"/>
                                      </p:to>
                                    </p:set>
                                    <p:animEffect transition="in" filter="wipe(down)">
                                      <p:cBhvr>
                                        <p:cTn id="51" dur="500"/>
                                        <p:tgtEl>
                                          <p:spTgt spid="2">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1" presetClass="entr" presetSubtype="0" fill="hold" nodeType="clickEffect">
                                  <p:stCondLst>
                                    <p:cond delay="0"/>
                                  </p:stCondLst>
                                  <p:childTnLst>
                                    <p:set>
                                      <p:cBhvr>
                                        <p:cTn id="55" dur="1" fill="hold">
                                          <p:stCondLst>
                                            <p:cond delay="0"/>
                                          </p:stCondLst>
                                        </p:cTn>
                                        <p:tgtEl>
                                          <p:spTgt spid="2">
                                            <p:txEl>
                                              <p:pRg st="9" end="9"/>
                                            </p:txEl>
                                          </p:spTgt>
                                        </p:tgtEl>
                                        <p:attrNameLst>
                                          <p:attrName>style.visibility</p:attrName>
                                        </p:attrNameLst>
                                      </p:cBhvr>
                                      <p:to>
                                        <p:strVal val="visible"/>
                                      </p:to>
                                    </p:set>
                                    <p:anim calcmode="lin" valueType="num">
                                      <p:cBhvr>
                                        <p:cTn id="56" dur="1000" fill="hold"/>
                                        <p:tgtEl>
                                          <p:spTgt spid="2">
                                            <p:txEl>
                                              <p:pRg st="9" end="9"/>
                                            </p:txEl>
                                          </p:spTgt>
                                        </p:tgtEl>
                                        <p:attrNameLst>
                                          <p:attrName>ppt_w</p:attrName>
                                        </p:attrNameLst>
                                      </p:cBhvr>
                                      <p:tavLst>
                                        <p:tav tm="0">
                                          <p:val>
                                            <p:fltVal val="0"/>
                                          </p:val>
                                        </p:tav>
                                        <p:tav tm="100000">
                                          <p:val>
                                            <p:strVal val="#ppt_w"/>
                                          </p:val>
                                        </p:tav>
                                      </p:tavLst>
                                    </p:anim>
                                    <p:anim calcmode="lin" valueType="num">
                                      <p:cBhvr>
                                        <p:cTn id="57" dur="1000" fill="hold"/>
                                        <p:tgtEl>
                                          <p:spTgt spid="2">
                                            <p:txEl>
                                              <p:pRg st="9" end="9"/>
                                            </p:txEl>
                                          </p:spTgt>
                                        </p:tgtEl>
                                        <p:attrNameLst>
                                          <p:attrName>ppt_h</p:attrName>
                                        </p:attrNameLst>
                                      </p:cBhvr>
                                      <p:tavLst>
                                        <p:tav tm="0">
                                          <p:val>
                                            <p:fltVal val="0"/>
                                          </p:val>
                                        </p:tav>
                                        <p:tav tm="100000">
                                          <p:val>
                                            <p:strVal val="#ppt_h"/>
                                          </p:val>
                                        </p:tav>
                                      </p:tavLst>
                                    </p:anim>
                                    <p:anim calcmode="lin" valueType="num">
                                      <p:cBhvr>
                                        <p:cTn id="58" dur="1000" fill="hold"/>
                                        <p:tgtEl>
                                          <p:spTgt spid="2">
                                            <p:txEl>
                                              <p:pRg st="9" end="9"/>
                                            </p:txEl>
                                          </p:spTgt>
                                        </p:tgtEl>
                                        <p:attrNameLst>
                                          <p:attrName>style.rotation</p:attrName>
                                        </p:attrNameLst>
                                      </p:cBhvr>
                                      <p:tavLst>
                                        <p:tav tm="0">
                                          <p:val>
                                            <p:fltVal val="90"/>
                                          </p:val>
                                        </p:tav>
                                        <p:tav tm="100000">
                                          <p:val>
                                            <p:fltVal val="0"/>
                                          </p:val>
                                        </p:tav>
                                      </p:tavLst>
                                    </p:anim>
                                    <p:animEffect transition="in" filter="fade">
                                      <p:cBhvr>
                                        <p:cTn id="59" dur="1000"/>
                                        <p:tgtEl>
                                          <p:spTgt spid="2">
                                            <p:txEl>
                                              <p:pRg st="9" end="9"/>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31" presetClass="entr" presetSubtype="0" fill="hold" nodeType="clickEffect">
                                  <p:stCondLst>
                                    <p:cond delay="0"/>
                                  </p:stCondLst>
                                  <p:childTnLst>
                                    <p:set>
                                      <p:cBhvr>
                                        <p:cTn id="63" dur="1" fill="hold">
                                          <p:stCondLst>
                                            <p:cond delay="0"/>
                                          </p:stCondLst>
                                        </p:cTn>
                                        <p:tgtEl>
                                          <p:spTgt spid="2">
                                            <p:txEl>
                                              <p:pRg st="10" end="10"/>
                                            </p:txEl>
                                          </p:spTgt>
                                        </p:tgtEl>
                                        <p:attrNameLst>
                                          <p:attrName>style.visibility</p:attrName>
                                        </p:attrNameLst>
                                      </p:cBhvr>
                                      <p:to>
                                        <p:strVal val="visible"/>
                                      </p:to>
                                    </p:set>
                                    <p:anim calcmode="lin" valueType="num">
                                      <p:cBhvr>
                                        <p:cTn id="64" dur="1000" fill="hold"/>
                                        <p:tgtEl>
                                          <p:spTgt spid="2">
                                            <p:txEl>
                                              <p:pRg st="10" end="10"/>
                                            </p:txEl>
                                          </p:spTgt>
                                        </p:tgtEl>
                                        <p:attrNameLst>
                                          <p:attrName>ppt_w</p:attrName>
                                        </p:attrNameLst>
                                      </p:cBhvr>
                                      <p:tavLst>
                                        <p:tav tm="0">
                                          <p:val>
                                            <p:fltVal val="0"/>
                                          </p:val>
                                        </p:tav>
                                        <p:tav tm="100000">
                                          <p:val>
                                            <p:strVal val="#ppt_w"/>
                                          </p:val>
                                        </p:tav>
                                      </p:tavLst>
                                    </p:anim>
                                    <p:anim calcmode="lin" valueType="num">
                                      <p:cBhvr>
                                        <p:cTn id="65" dur="1000" fill="hold"/>
                                        <p:tgtEl>
                                          <p:spTgt spid="2">
                                            <p:txEl>
                                              <p:pRg st="10" end="10"/>
                                            </p:txEl>
                                          </p:spTgt>
                                        </p:tgtEl>
                                        <p:attrNameLst>
                                          <p:attrName>ppt_h</p:attrName>
                                        </p:attrNameLst>
                                      </p:cBhvr>
                                      <p:tavLst>
                                        <p:tav tm="0">
                                          <p:val>
                                            <p:fltVal val="0"/>
                                          </p:val>
                                        </p:tav>
                                        <p:tav tm="100000">
                                          <p:val>
                                            <p:strVal val="#ppt_h"/>
                                          </p:val>
                                        </p:tav>
                                      </p:tavLst>
                                    </p:anim>
                                    <p:anim calcmode="lin" valueType="num">
                                      <p:cBhvr>
                                        <p:cTn id="66" dur="1000" fill="hold"/>
                                        <p:tgtEl>
                                          <p:spTgt spid="2">
                                            <p:txEl>
                                              <p:pRg st="10" end="10"/>
                                            </p:txEl>
                                          </p:spTgt>
                                        </p:tgtEl>
                                        <p:attrNameLst>
                                          <p:attrName>style.rotation</p:attrName>
                                        </p:attrNameLst>
                                      </p:cBhvr>
                                      <p:tavLst>
                                        <p:tav tm="0">
                                          <p:val>
                                            <p:fltVal val="90"/>
                                          </p:val>
                                        </p:tav>
                                        <p:tav tm="100000">
                                          <p:val>
                                            <p:fltVal val="0"/>
                                          </p:val>
                                        </p:tav>
                                      </p:tavLst>
                                    </p:anim>
                                    <p:animEffect transition="in" filter="fade">
                                      <p:cBhvr>
                                        <p:cTn id="67" dur="10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526410"/>
            <a:ext cx="8964488" cy="4855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3830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wheel(1)">
                                      <p:cBhvr>
                                        <p:cTn id="7" dur="20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9076" y="44624"/>
            <a:ext cx="3805850" cy="1107996"/>
          </a:xfrm>
          <a:prstGeom prst="rect">
            <a:avLst/>
          </a:prstGeom>
          <a:noFill/>
        </p:spPr>
        <p:txBody>
          <a:bodyPr wrap="none" lIns="91440" tIns="45720" rIns="91440" bIns="45720">
            <a:spAutoFit/>
          </a:bodyPr>
          <a:lstStyle/>
          <a:p>
            <a:pPr algn="ctr"/>
            <a:r>
              <a:rPr lang="en-US" sz="6600" b="1"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Ambiguity</a:t>
            </a:r>
            <a:endParaRPr lang="en-US" sz="66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3" name="Rectangle 2"/>
          <p:cNvSpPr/>
          <p:nvPr/>
        </p:nvSpPr>
        <p:spPr>
          <a:xfrm>
            <a:off x="383076" y="1152620"/>
            <a:ext cx="8509404" cy="1815882"/>
          </a:xfrm>
          <a:prstGeom prst="rect">
            <a:avLst/>
          </a:prstGeom>
        </p:spPr>
        <p:txBody>
          <a:bodyPr wrap="square">
            <a:spAutoFit/>
          </a:bodyPr>
          <a:lstStyle/>
          <a:p>
            <a:pPr marL="457200" indent="-457200" algn="just">
              <a:buFont typeface="Wingdings" pitchFamily="2" charset="2"/>
              <a:buChar char="Ø"/>
            </a:pPr>
            <a:r>
              <a:rPr lang="en-GB" sz="2800" dirty="0"/>
              <a:t>A grammar is said to ambiguous if for any string generated by it, it produces more than </a:t>
            </a:r>
            <a:r>
              <a:rPr lang="en-GB" sz="2800" dirty="0">
                <a:solidFill>
                  <a:srgbClr val="FF0000"/>
                </a:solidFill>
              </a:rPr>
              <a:t>one-Parse tree </a:t>
            </a:r>
            <a:r>
              <a:rPr lang="en-GB" sz="2800" dirty="0"/>
              <a:t>Or </a:t>
            </a:r>
            <a:r>
              <a:rPr lang="en-GB" sz="2800" dirty="0">
                <a:solidFill>
                  <a:srgbClr val="FF0000"/>
                </a:solidFill>
              </a:rPr>
              <a:t>derivation tree </a:t>
            </a:r>
            <a:r>
              <a:rPr lang="en-GB" sz="2800" dirty="0"/>
              <a:t>Or syntax tree Or leftmost derivation Or rightmost derivation </a:t>
            </a:r>
          </a:p>
        </p:txBody>
      </p:sp>
      <p:sp>
        <p:nvSpPr>
          <p:cNvPr id="4" name="Rectangle 3"/>
          <p:cNvSpPr/>
          <p:nvPr/>
        </p:nvSpPr>
        <p:spPr>
          <a:xfrm>
            <a:off x="397109" y="3244334"/>
            <a:ext cx="5290807" cy="584775"/>
          </a:xfrm>
          <a:prstGeom prst="rect">
            <a:avLst/>
          </a:prstGeom>
        </p:spPr>
        <p:txBody>
          <a:bodyPr wrap="none">
            <a:spAutoFit/>
          </a:bodyPr>
          <a:lstStyle/>
          <a:p>
            <a:r>
              <a:rPr lang="en-GB" sz="3200" b="1" dirty="0" smtClean="0">
                <a:solidFill>
                  <a:srgbClr val="92D050"/>
                </a:solidFill>
              </a:rPr>
              <a:t>Example:</a:t>
            </a:r>
            <a:r>
              <a:rPr lang="en-GB" sz="3200" dirty="0" smtClean="0"/>
              <a:t> </a:t>
            </a:r>
            <a:r>
              <a:rPr lang="en-GB" sz="3200" dirty="0"/>
              <a:t>X → X+X | X*X |X| a</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875" y="3793851"/>
            <a:ext cx="6687805" cy="2974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8298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1000"/>
                                        <p:tgtEl>
                                          <p:spTgt spid="8194"/>
                                        </p:tgtEl>
                                      </p:cBhvr>
                                    </p:animEffect>
                                    <p:anim calcmode="lin" valueType="num">
                                      <p:cBhvr>
                                        <p:cTn id="8" dur="1000" fill="hold"/>
                                        <p:tgtEl>
                                          <p:spTgt spid="8194"/>
                                        </p:tgtEl>
                                        <p:attrNameLst>
                                          <p:attrName>ppt_x</p:attrName>
                                        </p:attrNameLst>
                                      </p:cBhvr>
                                      <p:tavLst>
                                        <p:tav tm="0">
                                          <p:val>
                                            <p:strVal val="#ppt_x"/>
                                          </p:val>
                                        </p:tav>
                                        <p:tav tm="100000">
                                          <p:val>
                                            <p:strVal val="#ppt_x"/>
                                          </p:val>
                                        </p:tav>
                                      </p:tavLst>
                                    </p:anim>
                                    <p:anim calcmode="lin" valueType="num">
                                      <p:cBhvr>
                                        <p:cTn id="9" dur="1000" fill="hold"/>
                                        <p:tgtEl>
                                          <p:spTgt spid="81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1937518" cy="646331"/>
          </a:xfrm>
          <a:prstGeom prst="rect">
            <a:avLst/>
          </a:prstGeom>
        </p:spPr>
        <p:txBody>
          <a:bodyPr wrap="none">
            <a:spAutoFit/>
          </a:bodyPr>
          <a:lstStyle/>
          <a:p>
            <a:r>
              <a:rPr lang="en-GB" sz="3600" b="1" dirty="0" smtClean="0">
                <a:solidFill>
                  <a:srgbClr val="92D050"/>
                </a:solidFill>
              </a:rPr>
              <a:t>Example:</a:t>
            </a:r>
            <a:endParaRPr lang="en-GB" sz="3600" dirty="0"/>
          </a:p>
        </p:txBody>
      </p:sp>
      <p:sp>
        <p:nvSpPr>
          <p:cNvPr id="3" name="Rectangle 2"/>
          <p:cNvSpPr/>
          <p:nvPr/>
        </p:nvSpPr>
        <p:spPr>
          <a:xfrm>
            <a:off x="2267744" y="260648"/>
            <a:ext cx="4572000" cy="1077218"/>
          </a:xfrm>
          <a:prstGeom prst="rect">
            <a:avLst/>
          </a:prstGeom>
        </p:spPr>
        <p:txBody>
          <a:bodyPr>
            <a:spAutoFit/>
          </a:bodyPr>
          <a:lstStyle/>
          <a:p>
            <a:r>
              <a:rPr lang="en-GB" sz="3200" dirty="0"/>
              <a:t>S = </a:t>
            </a:r>
            <a:r>
              <a:rPr lang="en-GB" sz="3200" dirty="0" err="1"/>
              <a:t>aSb</a:t>
            </a:r>
            <a:r>
              <a:rPr lang="en-GB" sz="3200" dirty="0"/>
              <a:t> | SS  </a:t>
            </a:r>
          </a:p>
          <a:p>
            <a:r>
              <a:rPr lang="en-GB" sz="3200" dirty="0"/>
              <a:t>S = ∈</a:t>
            </a:r>
          </a:p>
        </p:txBody>
      </p:sp>
      <p:sp>
        <p:nvSpPr>
          <p:cNvPr id="4" name="Rectangle 3"/>
          <p:cNvSpPr/>
          <p:nvPr/>
        </p:nvSpPr>
        <p:spPr>
          <a:xfrm>
            <a:off x="251520" y="1395701"/>
            <a:ext cx="8640960" cy="1077218"/>
          </a:xfrm>
          <a:prstGeom prst="rect">
            <a:avLst/>
          </a:prstGeom>
        </p:spPr>
        <p:txBody>
          <a:bodyPr wrap="square">
            <a:spAutoFit/>
          </a:bodyPr>
          <a:lstStyle/>
          <a:p>
            <a:r>
              <a:rPr lang="en-GB" sz="3200" dirty="0"/>
              <a:t>For the string </a:t>
            </a:r>
            <a:r>
              <a:rPr lang="en-GB" sz="3200" dirty="0" err="1">
                <a:solidFill>
                  <a:srgbClr val="FF0000"/>
                </a:solidFill>
              </a:rPr>
              <a:t>aabb</a:t>
            </a:r>
            <a:r>
              <a:rPr lang="en-GB" sz="3200" dirty="0"/>
              <a:t>, the above grammar generates two parse trees:</a:t>
            </a:r>
          </a:p>
        </p:txBody>
      </p:sp>
      <p:pic>
        <p:nvPicPr>
          <p:cNvPr id="1026" name="Picture 2" descr="Ambigu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472919"/>
            <a:ext cx="3816424" cy="39521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mbiguity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6614" y="2564903"/>
            <a:ext cx="3731810" cy="3600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844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barn(inVertical)">
                                      <p:cBhvr>
                                        <p:cTn id="12"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0918" y="44624"/>
            <a:ext cx="6062173" cy="1107996"/>
          </a:xfrm>
          <a:prstGeom prst="rect">
            <a:avLst/>
          </a:prstGeom>
          <a:noFill/>
        </p:spPr>
        <p:txBody>
          <a:bodyPr wrap="none" lIns="91440" tIns="45720" rIns="91440" bIns="45720">
            <a:spAutoFit/>
          </a:bodyPr>
          <a:lstStyle/>
          <a:p>
            <a:pPr algn="ctr"/>
            <a:r>
              <a:rPr lang="en-US" sz="66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Simplified Forms</a:t>
            </a:r>
            <a:endParaRPr lang="en-US" sz="66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Rectangle 2"/>
          <p:cNvSpPr/>
          <p:nvPr/>
        </p:nvSpPr>
        <p:spPr>
          <a:xfrm>
            <a:off x="395536" y="1152620"/>
            <a:ext cx="8496944" cy="3539430"/>
          </a:xfrm>
          <a:prstGeom prst="rect">
            <a:avLst/>
          </a:prstGeom>
        </p:spPr>
        <p:txBody>
          <a:bodyPr wrap="square">
            <a:spAutoFit/>
          </a:bodyPr>
          <a:lstStyle/>
          <a:p>
            <a:pPr marL="457200" indent="-457200" algn="just">
              <a:buFont typeface="Wingdings" pitchFamily="2" charset="2"/>
              <a:buChar char="Ø"/>
            </a:pPr>
            <a:r>
              <a:rPr lang="en-GB" sz="3200" dirty="0" smtClean="0"/>
              <a:t>All </a:t>
            </a:r>
            <a:r>
              <a:rPr lang="en-GB" sz="3200" dirty="0"/>
              <a:t>the grammar are not always optimized that means the grammar may consist of some extra symbols(non-terminal). </a:t>
            </a:r>
            <a:endParaRPr lang="en-GB" sz="3200" dirty="0" smtClean="0"/>
          </a:p>
          <a:p>
            <a:pPr marL="457200" indent="-457200" algn="just">
              <a:buFont typeface="Wingdings" pitchFamily="2" charset="2"/>
              <a:buChar char="Ø"/>
            </a:pPr>
            <a:r>
              <a:rPr lang="en-GB" sz="3200" dirty="0" smtClean="0"/>
              <a:t>Having </a:t>
            </a:r>
            <a:r>
              <a:rPr lang="en-GB" sz="3200" dirty="0"/>
              <a:t>extra symbols, unnecessary increase the length of </a:t>
            </a:r>
            <a:r>
              <a:rPr lang="en-GB" sz="3200" dirty="0" smtClean="0"/>
              <a:t>grammar.</a:t>
            </a:r>
          </a:p>
          <a:p>
            <a:pPr marL="457200" indent="-457200" algn="just">
              <a:buFont typeface="Wingdings" pitchFamily="2" charset="2"/>
              <a:buChar char="Ø"/>
            </a:pPr>
            <a:r>
              <a:rPr lang="en-GB" sz="3200" dirty="0" smtClean="0"/>
              <a:t>Simplification </a:t>
            </a:r>
            <a:r>
              <a:rPr lang="en-GB" sz="3200" dirty="0"/>
              <a:t>of grammar means reduction of grammar by removing useless symbols.</a:t>
            </a:r>
          </a:p>
        </p:txBody>
      </p:sp>
    </p:spTree>
    <p:extLst>
      <p:ext uri="{BB962C8B-B14F-4D97-AF65-F5344CB8AC3E}">
        <p14:creationId xmlns:p14="http://schemas.microsoft.com/office/powerpoint/2010/main" val="185759049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6335"/>
            <a:ext cx="8907512"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4029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circle(in)">
                                      <p:cBhvr>
                                        <p:cTn id="7"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404664"/>
            <a:ext cx="6352958" cy="646331"/>
          </a:xfrm>
          <a:prstGeom prst="rect">
            <a:avLst/>
          </a:prstGeom>
        </p:spPr>
        <p:txBody>
          <a:bodyPr wrap="none">
            <a:spAutoFit/>
          </a:bodyPr>
          <a:lstStyle/>
          <a:p>
            <a:r>
              <a:rPr lang="en-GB" sz="3600" b="1" dirty="0">
                <a:solidFill>
                  <a:srgbClr val="C00000"/>
                </a:solidFill>
              </a:rPr>
              <a:t>Properties of Reduced Grammar</a:t>
            </a:r>
          </a:p>
        </p:txBody>
      </p:sp>
      <p:sp>
        <p:nvSpPr>
          <p:cNvPr id="3" name="Rectangle 2"/>
          <p:cNvSpPr/>
          <p:nvPr/>
        </p:nvSpPr>
        <p:spPr>
          <a:xfrm>
            <a:off x="251520" y="1257722"/>
            <a:ext cx="8496944" cy="3539430"/>
          </a:xfrm>
          <a:prstGeom prst="rect">
            <a:avLst/>
          </a:prstGeom>
        </p:spPr>
        <p:txBody>
          <a:bodyPr wrap="square">
            <a:spAutoFit/>
          </a:bodyPr>
          <a:lstStyle/>
          <a:p>
            <a:pPr marL="457200" indent="-457200" algn="just">
              <a:buFont typeface="Wingdings" pitchFamily="2" charset="2"/>
              <a:buChar char="Ø"/>
            </a:pPr>
            <a:r>
              <a:rPr lang="en-GB" sz="3200" dirty="0"/>
              <a:t>Each variable (i.e. non-terminal) and each terminal of G appears in the derivation of some word in L. </a:t>
            </a:r>
          </a:p>
          <a:p>
            <a:pPr marL="457200" indent="-457200" algn="just">
              <a:buFont typeface="Wingdings" pitchFamily="2" charset="2"/>
              <a:buChar char="Ø"/>
            </a:pPr>
            <a:r>
              <a:rPr lang="en-GB" sz="3200" dirty="0" smtClean="0"/>
              <a:t>There </a:t>
            </a:r>
            <a:r>
              <a:rPr lang="en-GB" sz="3200" dirty="0"/>
              <a:t>should not be any production as X → Y where X and Y are non-terminal. </a:t>
            </a:r>
          </a:p>
          <a:p>
            <a:pPr marL="457200" indent="-457200" algn="just">
              <a:buFont typeface="Wingdings" pitchFamily="2" charset="2"/>
              <a:buChar char="Ø"/>
            </a:pPr>
            <a:r>
              <a:rPr lang="en-GB" sz="3200" dirty="0" smtClean="0"/>
              <a:t>If </a:t>
            </a:r>
            <a:r>
              <a:rPr lang="en-GB" sz="3200" dirty="0"/>
              <a:t>ε is not in the language L then there need not to be the production X → ε. </a:t>
            </a:r>
          </a:p>
        </p:txBody>
      </p:sp>
    </p:spTree>
    <p:extLst>
      <p:ext uri="{BB962C8B-B14F-4D97-AF65-F5344CB8AC3E}">
        <p14:creationId xmlns:p14="http://schemas.microsoft.com/office/powerpoint/2010/main" val="24918011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2603</TotalTime>
  <Words>5187</Words>
  <Application>Microsoft Office PowerPoint</Application>
  <PresentationFormat>On-screen Show (4:3)</PresentationFormat>
  <Paragraphs>770</Paragraphs>
  <Slides>125</Slides>
  <Notes>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125</vt:i4>
      </vt:variant>
    </vt:vector>
  </HeadingPairs>
  <TitlesOfParts>
    <vt:vector size="139" baseType="lpstr">
      <vt:lpstr>Arial Unicode MS</vt:lpstr>
      <vt:lpstr>Arial</vt:lpstr>
      <vt:lpstr>Calibri</vt:lpstr>
      <vt:lpstr>Consolas</vt:lpstr>
      <vt:lpstr>erdana</vt:lpstr>
      <vt:lpstr>inherit</vt:lpstr>
      <vt:lpstr>inter-bold</vt:lpstr>
      <vt:lpstr>inter-regular</vt:lpstr>
      <vt:lpstr>Nunito</vt:lpstr>
      <vt:lpstr>Times New Roman</vt:lpstr>
      <vt:lpstr>var(--ff-lato)</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Finite Automata Representation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MRUH</cp:lastModifiedBy>
  <cp:revision>115</cp:revision>
  <dcterms:created xsi:type="dcterms:W3CDTF">2024-07-12T12:17:21Z</dcterms:created>
  <dcterms:modified xsi:type="dcterms:W3CDTF">2024-08-08T07:49:29Z</dcterms:modified>
</cp:coreProperties>
</file>