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330" r:id="rId17"/>
    <p:sldId id="271" r:id="rId18"/>
    <p:sldId id="272" r:id="rId19"/>
    <p:sldId id="273" r:id="rId20"/>
    <p:sldId id="274" r:id="rId21"/>
    <p:sldId id="275" r:id="rId22"/>
    <p:sldId id="277" r:id="rId23"/>
    <p:sldId id="278" r:id="rId24"/>
    <p:sldId id="279" r:id="rId25"/>
    <p:sldId id="280" r:id="rId26"/>
    <p:sldId id="281" r:id="rId27"/>
    <p:sldId id="282" r:id="rId28"/>
    <p:sldId id="35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88612" autoAdjust="0"/>
  </p:normalViewPr>
  <p:slideViewPr>
    <p:cSldViewPr>
      <p:cViewPr varScale="1">
        <p:scale>
          <a:sx n="69" d="100"/>
          <a:sy n="69" d="100"/>
        </p:scale>
        <p:origin x="1891"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3B90528-CEAD-4CAD-BF3F-D361B9873D69}" type="datetimeFigureOut">
              <a:rPr lang="en-GB" smtClean="0"/>
              <a:t>03/12/2024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675186-9F83-4C55-A971-3EFC7674B6C2}" type="slidenum">
              <a:rPr lang="en-GB" smtClean="0"/>
              <a:t>‹#›</a:t>
            </a:fld>
            <a:endParaRPr lang="en-GB"/>
          </a:p>
        </p:txBody>
      </p:sp>
    </p:spTree>
    <p:extLst>
      <p:ext uri="{BB962C8B-B14F-4D97-AF65-F5344CB8AC3E}">
        <p14:creationId xmlns:p14="http://schemas.microsoft.com/office/powerpoint/2010/main" val="173732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675186-9F83-4C55-A971-3EFC7674B6C2}" type="slidenum">
              <a:rPr lang="en-GB" smtClean="0"/>
              <a:t>10</a:t>
            </a:fld>
            <a:endParaRPr lang="en-GB"/>
          </a:p>
        </p:txBody>
      </p:sp>
    </p:spTree>
    <p:extLst>
      <p:ext uri="{BB962C8B-B14F-4D97-AF65-F5344CB8AC3E}">
        <p14:creationId xmlns:p14="http://schemas.microsoft.com/office/powerpoint/2010/main" val="819754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5675186-9F83-4C55-A971-3EFC7674B6C2}" type="slidenum">
              <a:rPr lang="en-GB" smtClean="0"/>
              <a:t>20</a:t>
            </a:fld>
            <a:endParaRPr lang="en-GB"/>
          </a:p>
        </p:txBody>
      </p:sp>
    </p:spTree>
    <p:extLst>
      <p:ext uri="{BB962C8B-B14F-4D97-AF65-F5344CB8AC3E}">
        <p14:creationId xmlns:p14="http://schemas.microsoft.com/office/powerpoint/2010/main" val="287905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7F03997-B15A-4A2C-85FD-E653922979C8}" type="datetimeFigureOut">
              <a:rPr lang="en-GB" smtClean="0"/>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251293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F03997-B15A-4A2C-85FD-E653922979C8}" type="datetimeFigureOut">
              <a:rPr lang="en-GB" smtClean="0"/>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174510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F03997-B15A-4A2C-85FD-E653922979C8}" type="datetimeFigureOut">
              <a:rPr lang="en-GB" smtClean="0"/>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125593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7F03997-B15A-4A2C-85FD-E653922979C8}" type="datetimeFigureOut">
              <a:rPr lang="en-GB" smtClean="0"/>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1067897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F03997-B15A-4A2C-85FD-E653922979C8}" type="datetimeFigureOut">
              <a:rPr lang="en-GB" smtClean="0"/>
              <a:t>03/12/2024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2002285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7F03997-B15A-4A2C-85FD-E653922979C8}" type="datetimeFigureOut">
              <a:rPr lang="en-GB" smtClean="0"/>
              <a:t>03/12/2024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2252350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7F03997-B15A-4A2C-85FD-E653922979C8}" type="datetimeFigureOut">
              <a:rPr lang="en-GB" smtClean="0"/>
              <a:t>03/12/2024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232675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7F03997-B15A-4A2C-85FD-E653922979C8}" type="datetimeFigureOut">
              <a:rPr lang="en-GB" smtClean="0"/>
              <a:t>03/12/2024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266792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F03997-B15A-4A2C-85FD-E653922979C8}" type="datetimeFigureOut">
              <a:rPr lang="en-GB" smtClean="0"/>
              <a:t>03/12/2024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1713367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03997-B15A-4A2C-85FD-E653922979C8}" type="datetimeFigureOut">
              <a:rPr lang="en-GB" smtClean="0"/>
              <a:t>03/12/2024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848199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F03997-B15A-4A2C-85FD-E653922979C8}" type="datetimeFigureOut">
              <a:rPr lang="en-GB" smtClean="0"/>
              <a:t>03/12/2024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843C5EB-6F66-437E-8BE1-E9C47F396802}" type="slidenum">
              <a:rPr lang="en-GB" smtClean="0"/>
              <a:t>‹#›</a:t>
            </a:fld>
            <a:endParaRPr lang="en-GB"/>
          </a:p>
        </p:txBody>
      </p:sp>
    </p:spTree>
    <p:extLst>
      <p:ext uri="{BB962C8B-B14F-4D97-AF65-F5344CB8AC3E}">
        <p14:creationId xmlns:p14="http://schemas.microsoft.com/office/powerpoint/2010/main" val="207827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03997-B15A-4A2C-85FD-E653922979C8}" type="datetimeFigureOut">
              <a:rPr lang="en-GB" smtClean="0"/>
              <a:t>03/12/2024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43C5EB-6F66-437E-8BE1-E9C47F396802}" type="slidenum">
              <a:rPr lang="en-GB" smtClean="0"/>
              <a:t>‹#›</a:t>
            </a:fld>
            <a:endParaRPr lang="en-GB"/>
          </a:p>
        </p:txBody>
      </p:sp>
    </p:spTree>
    <p:extLst>
      <p:ext uri="{BB962C8B-B14F-4D97-AF65-F5344CB8AC3E}">
        <p14:creationId xmlns:p14="http://schemas.microsoft.com/office/powerpoint/2010/main" val="149760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www.geeksforgeeks.org/introduction-of-finite-automata/" TargetMode="External"/><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utorialspoint.com/compiler_design/compiler_design_lexical_analysis.htm"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07751" y="44624"/>
            <a:ext cx="5528501"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Compiler design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556792"/>
            <a:ext cx="8856984" cy="331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3"/>
          <a:stretch>
            <a:fillRect/>
          </a:stretch>
        </p:blipFill>
        <p:spPr>
          <a:xfrm>
            <a:off x="1043608" y="5733256"/>
            <a:ext cx="7241944" cy="576064"/>
          </a:xfrm>
          <a:prstGeom prst="rect">
            <a:avLst/>
          </a:prstGeom>
        </p:spPr>
      </p:pic>
    </p:spTree>
    <p:extLst>
      <p:ext uri="{BB962C8B-B14F-4D97-AF65-F5344CB8AC3E}">
        <p14:creationId xmlns:p14="http://schemas.microsoft.com/office/powerpoint/2010/main" val="958425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8352928" cy="2554545"/>
          </a:xfrm>
          <a:prstGeom prst="rect">
            <a:avLst/>
          </a:prstGeom>
        </p:spPr>
        <p:txBody>
          <a:bodyPr wrap="square">
            <a:spAutoFit/>
          </a:bodyPr>
          <a:lstStyle/>
          <a:p>
            <a:pPr marL="457200" indent="-457200" algn="just">
              <a:buFont typeface="Wingdings" pitchFamily="2" charset="2"/>
              <a:buChar char="Ø"/>
            </a:pPr>
            <a:r>
              <a:rPr lang="en-GB" sz="3200" dirty="0"/>
              <a:t>A compiler can be characterized by three languages:</a:t>
            </a:r>
          </a:p>
          <a:p>
            <a:pPr marL="1428750" lvl="2" indent="-514350" algn="just">
              <a:buFont typeface="+mj-lt"/>
              <a:buAutoNum type="arabicPeriod"/>
            </a:pPr>
            <a:r>
              <a:rPr lang="en-GB" sz="3200" dirty="0"/>
              <a:t>Source Language</a:t>
            </a:r>
          </a:p>
          <a:p>
            <a:pPr marL="1428750" lvl="2" indent="-514350" algn="just">
              <a:buFont typeface="+mj-lt"/>
              <a:buAutoNum type="arabicPeriod"/>
            </a:pPr>
            <a:r>
              <a:rPr lang="en-GB" sz="3200" dirty="0"/>
              <a:t>Target Language</a:t>
            </a:r>
          </a:p>
          <a:p>
            <a:pPr marL="1428750" lvl="2" indent="-514350" algn="just">
              <a:buFont typeface="+mj-lt"/>
              <a:buAutoNum type="arabicPeriod"/>
            </a:pPr>
            <a:r>
              <a:rPr lang="en-GB" sz="3200" dirty="0"/>
              <a:t>Implementation Language</a:t>
            </a:r>
          </a:p>
        </p:txBody>
      </p:sp>
      <p:sp>
        <p:nvSpPr>
          <p:cNvPr id="3" name="Rectangle 1"/>
          <p:cNvSpPr>
            <a:spLocks noChangeArrowheads="1"/>
          </p:cNvSpPr>
          <p:nvPr/>
        </p:nvSpPr>
        <p:spPr bwMode="auto">
          <a:xfrm>
            <a:off x="323528" y="3039561"/>
            <a:ext cx="835292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sz="3200" b="0" i="0" u="none" strike="noStrike" cap="none" normalizeH="0" baseline="0" dirty="0">
                <a:ln>
                  <a:noFill/>
                </a:ln>
                <a:effectLst/>
                <a:cs typeface="Arial" pitchFamily="34" charset="0"/>
              </a:rPr>
              <a:t> The T- diagram shows a compiler </a:t>
            </a:r>
            <a:r>
              <a:rPr kumimoji="0" lang="en-US" sz="3200" b="0" i="0" u="none" strike="noStrike" cap="none" normalizeH="0" baseline="30000" dirty="0">
                <a:ln>
                  <a:noFill/>
                </a:ln>
                <a:effectLst/>
                <a:cs typeface="Arial" pitchFamily="34" charset="0"/>
              </a:rPr>
              <a:t>S</a:t>
            </a:r>
            <a:r>
              <a:rPr kumimoji="0" lang="en-US" sz="3200" b="0" i="0" u="none" strike="noStrike" cap="none" normalizeH="0" baseline="0" dirty="0">
                <a:ln>
                  <a:noFill/>
                </a:ln>
                <a:effectLst/>
                <a:cs typeface="Arial" pitchFamily="34" charset="0"/>
              </a:rPr>
              <a:t>C</a:t>
            </a:r>
            <a:r>
              <a:rPr kumimoji="0" lang="en-US" sz="3200" b="0" i="0" u="none" strike="noStrike" cap="none" normalizeH="0" baseline="-30000" dirty="0">
                <a:ln>
                  <a:noFill/>
                </a:ln>
                <a:effectLst/>
                <a:cs typeface="Arial" pitchFamily="34" charset="0"/>
              </a:rPr>
              <a:t>I</a:t>
            </a:r>
            <a:r>
              <a:rPr kumimoji="0" lang="en-US" sz="3200" b="0" i="0" u="none" strike="noStrike" cap="none" normalizeH="0" baseline="30000" dirty="0">
                <a:ln>
                  <a:noFill/>
                </a:ln>
                <a:effectLst/>
                <a:cs typeface="Arial" pitchFamily="34" charset="0"/>
              </a:rPr>
              <a:t>T</a:t>
            </a:r>
            <a:r>
              <a:rPr kumimoji="0" lang="en-US" sz="3200" b="0" i="0" u="none" strike="noStrike" cap="none" normalizeH="0" baseline="0" dirty="0">
                <a:ln>
                  <a:noFill/>
                </a:ln>
                <a:effectLst/>
                <a:cs typeface="Arial" pitchFamily="34" charset="0"/>
              </a:rPr>
              <a:t> for Source S, Target T, implemented in I.</a:t>
            </a:r>
          </a:p>
          <a:p>
            <a:pPr marR="0" lvl="0" algn="l" defTabSz="914400" rtl="0" eaLnBrk="0" fontAlgn="base" latinLnBrk="0" hangingPunct="0">
              <a:lnSpc>
                <a:spcPct val="100000"/>
              </a:lnSpc>
              <a:spcBef>
                <a:spcPct val="0"/>
              </a:spcBef>
              <a:spcAft>
                <a:spcPct val="0"/>
              </a:spcAft>
              <a:buClrTx/>
              <a:buSzTx/>
              <a:tabLst/>
            </a:pPr>
            <a:r>
              <a:rPr kumimoji="0" lang="en-US" sz="3200" b="0" i="0" u="none" strike="noStrike" cap="none" normalizeH="0" baseline="0" dirty="0">
                <a:ln>
                  <a:noFill/>
                </a:ln>
                <a:effectLst/>
                <a:cs typeface="Arial" pitchFamily="34" charset="0"/>
              </a:rPr>
              <a:t>   </a:t>
            </a:r>
          </a:p>
        </p:txBody>
      </p:sp>
      <p:pic>
        <p:nvPicPr>
          <p:cNvPr id="1026" name="Picture 2" descr="Compiler Bootstrapping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4946" y="4339182"/>
            <a:ext cx="3230091" cy="2416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8496944" cy="2554545"/>
          </a:xfrm>
          <a:prstGeom prst="rect">
            <a:avLst/>
          </a:prstGeom>
        </p:spPr>
        <p:txBody>
          <a:bodyPr wrap="square">
            <a:spAutoFit/>
          </a:bodyPr>
          <a:lstStyle/>
          <a:p>
            <a:pPr algn="just"/>
            <a:r>
              <a:rPr lang="en-GB" sz="3200" dirty="0"/>
              <a:t>Follow some steps to produce a new language </a:t>
            </a:r>
            <a:r>
              <a:rPr lang="en-GB" sz="3200" b="1" dirty="0"/>
              <a:t>L</a:t>
            </a:r>
            <a:r>
              <a:rPr lang="en-GB" sz="3200" dirty="0"/>
              <a:t> for machine </a:t>
            </a:r>
            <a:r>
              <a:rPr lang="en-GB" sz="3200" b="1" dirty="0"/>
              <a:t>A</a:t>
            </a:r>
            <a:r>
              <a:rPr lang="en-GB" sz="3200" dirty="0"/>
              <a:t>:</a:t>
            </a:r>
          </a:p>
          <a:p>
            <a:pPr algn="just"/>
            <a:r>
              <a:rPr lang="en-GB" sz="3200" dirty="0"/>
              <a:t>1. Create a compiler </a:t>
            </a:r>
            <a:r>
              <a:rPr lang="en-GB" sz="3200" baseline="30000" dirty="0"/>
              <a:t>S</a:t>
            </a:r>
            <a:r>
              <a:rPr lang="en-GB" sz="3200" dirty="0"/>
              <a:t>C</a:t>
            </a:r>
            <a:r>
              <a:rPr lang="en-GB" sz="3200" baseline="-25000" dirty="0"/>
              <a:t>A</a:t>
            </a:r>
            <a:r>
              <a:rPr lang="en-GB" sz="3200" baseline="30000" dirty="0"/>
              <a:t>A</a:t>
            </a:r>
            <a:r>
              <a:rPr lang="en-GB" sz="3200" dirty="0"/>
              <a:t> for subset, S of the desired language, L using language "A" and that compiler runs on machine A.</a:t>
            </a:r>
          </a:p>
        </p:txBody>
      </p:sp>
      <p:pic>
        <p:nvPicPr>
          <p:cNvPr id="2050" name="Picture 2" descr="Compiler Bootstrapping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3256480"/>
            <a:ext cx="4752528" cy="283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32656"/>
            <a:ext cx="8496944" cy="1077218"/>
          </a:xfrm>
          <a:prstGeom prst="rect">
            <a:avLst/>
          </a:prstGeom>
        </p:spPr>
        <p:txBody>
          <a:bodyPr wrap="square">
            <a:spAutoFit/>
          </a:bodyPr>
          <a:lstStyle/>
          <a:p>
            <a:pPr algn="just"/>
            <a:r>
              <a:rPr lang="en-GB" sz="3200" dirty="0"/>
              <a:t>2. Create a compiler </a:t>
            </a:r>
            <a:r>
              <a:rPr lang="en-GB" sz="3200" baseline="30000" dirty="0"/>
              <a:t>L</a:t>
            </a:r>
            <a:r>
              <a:rPr lang="en-GB" sz="3200" dirty="0"/>
              <a:t>C</a:t>
            </a:r>
            <a:r>
              <a:rPr lang="en-GB" sz="3200" baseline="-25000" dirty="0"/>
              <a:t>S</a:t>
            </a:r>
            <a:r>
              <a:rPr lang="en-GB" sz="3200" baseline="30000" dirty="0"/>
              <a:t>A</a:t>
            </a:r>
            <a:r>
              <a:rPr lang="en-GB" sz="3200" dirty="0"/>
              <a:t> for language L written in a subset of L.</a:t>
            </a:r>
          </a:p>
        </p:txBody>
      </p:sp>
      <p:pic>
        <p:nvPicPr>
          <p:cNvPr id="3074" name="Picture 2" descr="Compiler Bootstrapping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060848"/>
            <a:ext cx="4248472" cy="3115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2062103"/>
          </a:xfrm>
          <a:prstGeom prst="rect">
            <a:avLst/>
          </a:prstGeom>
        </p:spPr>
        <p:txBody>
          <a:bodyPr wrap="square">
            <a:spAutoFit/>
          </a:bodyPr>
          <a:lstStyle/>
          <a:p>
            <a:pPr algn="just"/>
            <a:r>
              <a:rPr lang="en-GB" sz="3200" dirty="0"/>
              <a:t>3. Compile </a:t>
            </a:r>
            <a:r>
              <a:rPr lang="en-GB" sz="3200" baseline="30000" dirty="0"/>
              <a:t>L</a:t>
            </a:r>
            <a:r>
              <a:rPr lang="en-GB" sz="3200" dirty="0"/>
              <a:t>C</a:t>
            </a:r>
            <a:r>
              <a:rPr lang="en-GB" sz="3200" baseline="-25000" dirty="0"/>
              <a:t>S</a:t>
            </a:r>
            <a:r>
              <a:rPr lang="en-GB" sz="3200" baseline="30000" dirty="0"/>
              <a:t>A</a:t>
            </a:r>
            <a:r>
              <a:rPr lang="en-GB" sz="3200" dirty="0"/>
              <a:t> using the compiler </a:t>
            </a:r>
            <a:r>
              <a:rPr lang="en-GB" sz="3200" baseline="30000" dirty="0"/>
              <a:t>S</a:t>
            </a:r>
            <a:r>
              <a:rPr lang="en-GB" sz="3200" dirty="0"/>
              <a:t>C</a:t>
            </a:r>
            <a:r>
              <a:rPr lang="en-GB" sz="3200" baseline="-25000" dirty="0"/>
              <a:t>A</a:t>
            </a:r>
            <a:r>
              <a:rPr lang="en-GB" sz="3200" baseline="30000" dirty="0"/>
              <a:t>A</a:t>
            </a:r>
            <a:r>
              <a:rPr lang="en-GB" sz="3200" dirty="0"/>
              <a:t> to obtain </a:t>
            </a:r>
            <a:r>
              <a:rPr lang="en-GB" sz="3200" baseline="30000" dirty="0"/>
              <a:t>L</a:t>
            </a:r>
            <a:r>
              <a:rPr lang="en-GB" sz="3200" dirty="0"/>
              <a:t>C</a:t>
            </a:r>
            <a:r>
              <a:rPr lang="en-GB" sz="3200" baseline="-25000" dirty="0"/>
              <a:t>A</a:t>
            </a:r>
            <a:r>
              <a:rPr lang="en-GB" sz="3200" baseline="30000" dirty="0"/>
              <a:t>A</a:t>
            </a:r>
            <a:r>
              <a:rPr lang="en-GB" sz="3200" dirty="0"/>
              <a:t>. </a:t>
            </a:r>
            <a:r>
              <a:rPr lang="en-GB" sz="3200" baseline="30000" dirty="0"/>
              <a:t>L</a:t>
            </a:r>
            <a:r>
              <a:rPr lang="en-GB" sz="3200" dirty="0"/>
              <a:t>C</a:t>
            </a:r>
            <a:r>
              <a:rPr lang="en-GB" sz="3200" baseline="-25000" dirty="0"/>
              <a:t>A</a:t>
            </a:r>
            <a:r>
              <a:rPr lang="en-GB" sz="3200" baseline="30000" dirty="0"/>
              <a:t>A</a:t>
            </a:r>
            <a:r>
              <a:rPr lang="en-GB" sz="3200" dirty="0"/>
              <a:t> is a compiler for language L, which runs on machine A and produces code for machine A.</a:t>
            </a:r>
          </a:p>
        </p:txBody>
      </p:sp>
      <p:pic>
        <p:nvPicPr>
          <p:cNvPr id="4098" name="Picture 2" descr="Compiler Bootstrapping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5" y="2492896"/>
            <a:ext cx="7416824" cy="124536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mpiler Bootstrapping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465" y="3573016"/>
            <a:ext cx="4968552" cy="256328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3528" y="5813133"/>
            <a:ext cx="8352928" cy="954107"/>
          </a:xfrm>
          <a:prstGeom prst="rect">
            <a:avLst/>
          </a:prstGeom>
        </p:spPr>
        <p:txBody>
          <a:bodyPr wrap="square">
            <a:spAutoFit/>
          </a:bodyPr>
          <a:lstStyle/>
          <a:p>
            <a:r>
              <a:rPr lang="en-GB" sz="2800" dirty="0"/>
              <a:t>The process described by the T-diagrams is called bootstrapping.</a:t>
            </a:r>
          </a:p>
        </p:txBody>
      </p:sp>
    </p:spTree>
    <p:extLst>
      <p:ext uri="{BB962C8B-B14F-4D97-AF65-F5344CB8AC3E}">
        <p14:creationId xmlns:p14="http://schemas.microsoft.com/office/powerpoint/2010/main" val="1344373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5616" y="116632"/>
            <a:ext cx="6912768" cy="923330"/>
          </a:xfrm>
          <a:prstGeom prst="rect">
            <a:avLst/>
          </a:prstGeom>
          <a:noFill/>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Phases of Compiler</a:t>
            </a:r>
          </a:p>
        </p:txBody>
      </p:sp>
      <p:pic>
        <p:nvPicPr>
          <p:cNvPr id="5122" name="Picture 2" descr="Phases of a Compiler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052736"/>
            <a:ext cx="9001000" cy="5781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20457"/>
            <a:ext cx="8640960" cy="3108543"/>
          </a:xfrm>
          <a:prstGeom prst="rect">
            <a:avLst/>
          </a:prstGeom>
        </p:spPr>
        <p:txBody>
          <a:bodyPr wrap="square">
            <a:spAutoFit/>
          </a:bodyPr>
          <a:lstStyle/>
          <a:p>
            <a:pPr marL="457200" indent="-457200" algn="just">
              <a:buFont typeface="Wingdings" pitchFamily="2" charset="2"/>
              <a:buChar char="Ø"/>
            </a:pPr>
            <a:r>
              <a:rPr lang="en-GB" sz="2800" dirty="0"/>
              <a:t>A compiler is a software program that converts the high-level source code written in a programming language into low-level machine code that can be executed by the computer hardware. </a:t>
            </a:r>
          </a:p>
          <a:p>
            <a:pPr marL="457200" indent="-457200" algn="just">
              <a:buFont typeface="Wingdings" pitchFamily="2" charset="2"/>
              <a:buChar char="Ø"/>
            </a:pPr>
            <a:r>
              <a:rPr lang="en-GB" sz="2800" dirty="0"/>
              <a:t>The process of converting the source code into machine code involves several phases or stages, which are collectively known as the </a:t>
            </a:r>
            <a:r>
              <a:rPr lang="en-GB" sz="2800" b="1" dirty="0">
                <a:solidFill>
                  <a:srgbClr val="00B050"/>
                </a:solidFill>
              </a:rPr>
              <a:t>phases of a compiler</a:t>
            </a:r>
            <a:r>
              <a:rPr lang="en-GB" sz="2800" dirty="0"/>
              <a:t>.</a:t>
            </a:r>
          </a:p>
        </p:txBody>
      </p:sp>
      <p:sp>
        <p:nvSpPr>
          <p:cNvPr id="3" name="Rectangle 2"/>
          <p:cNvSpPr/>
          <p:nvPr/>
        </p:nvSpPr>
        <p:spPr>
          <a:xfrm>
            <a:off x="179512" y="3356992"/>
            <a:ext cx="8712968" cy="2246769"/>
          </a:xfrm>
          <a:prstGeom prst="rect">
            <a:avLst/>
          </a:prstGeom>
        </p:spPr>
        <p:txBody>
          <a:bodyPr wrap="square">
            <a:spAutoFit/>
          </a:bodyPr>
          <a:lstStyle/>
          <a:p>
            <a:pPr marL="457200" indent="-457200" algn="just">
              <a:buFont typeface="Wingdings" pitchFamily="2" charset="2"/>
              <a:buChar char="Ø"/>
            </a:pPr>
            <a:r>
              <a:rPr lang="en-GB" sz="2800" dirty="0"/>
              <a:t>We basically have two phases of compilers, namely the </a:t>
            </a:r>
            <a:r>
              <a:rPr lang="en-GB" sz="2800" dirty="0">
                <a:solidFill>
                  <a:srgbClr val="C00000"/>
                </a:solidFill>
              </a:rPr>
              <a:t>Analysis phase </a:t>
            </a:r>
            <a:r>
              <a:rPr lang="en-GB" sz="2800" dirty="0"/>
              <a:t>and </a:t>
            </a:r>
            <a:r>
              <a:rPr lang="en-GB" sz="2800" dirty="0">
                <a:solidFill>
                  <a:srgbClr val="C00000"/>
                </a:solidFill>
              </a:rPr>
              <a:t>Synthesis phase</a:t>
            </a:r>
            <a:r>
              <a:rPr lang="en-GB" sz="2800" dirty="0"/>
              <a:t>. The analysis phase creates an intermediate representation from the given source code. The synthesis phase creates an equivalent target program from the intermediate representation. </a:t>
            </a:r>
          </a:p>
        </p:txBody>
      </p:sp>
    </p:spTree>
    <p:extLst>
      <p:ext uri="{BB962C8B-B14F-4D97-AF65-F5344CB8AC3E}">
        <p14:creationId xmlns:p14="http://schemas.microsoft.com/office/powerpoint/2010/main" val="134437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260648"/>
            <a:ext cx="8496944" cy="2246769"/>
          </a:xfrm>
          <a:prstGeom prst="rect">
            <a:avLst/>
          </a:prstGeom>
        </p:spPr>
        <p:txBody>
          <a:bodyPr wrap="square">
            <a:spAutoFit/>
          </a:bodyPr>
          <a:lstStyle/>
          <a:p>
            <a:pPr marL="457200" indent="-457200" algn="just">
              <a:buFont typeface="Wingdings" pitchFamily="2" charset="2"/>
              <a:buChar char="Ø"/>
            </a:pPr>
            <a:r>
              <a:rPr lang="en-GB" sz="2800" dirty="0"/>
              <a:t>The compiler has two modules namely the front end and the back end. Front-end constitutes the Lexical </a:t>
            </a:r>
            <a:r>
              <a:rPr lang="en-GB" sz="2800" dirty="0" err="1"/>
              <a:t>analyzer</a:t>
            </a:r>
            <a:r>
              <a:rPr lang="en-GB" sz="2800" dirty="0"/>
              <a:t>, semantic </a:t>
            </a:r>
            <a:r>
              <a:rPr lang="en-GB" sz="2800" dirty="0" err="1"/>
              <a:t>analyzer</a:t>
            </a:r>
            <a:r>
              <a:rPr lang="en-GB" sz="2800" dirty="0"/>
              <a:t>, syntax </a:t>
            </a:r>
            <a:r>
              <a:rPr lang="en-GB" sz="2800" dirty="0" err="1"/>
              <a:t>analyzer</a:t>
            </a:r>
            <a:r>
              <a:rPr lang="en-GB" sz="2800" dirty="0"/>
              <a:t>, and intermediate code generator. And the rest are assembled to form the back end. </a:t>
            </a:r>
          </a:p>
        </p:txBody>
      </p:sp>
    </p:spTree>
    <p:extLst>
      <p:ext uri="{BB962C8B-B14F-4D97-AF65-F5344CB8AC3E}">
        <p14:creationId xmlns:p14="http://schemas.microsoft.com/office/powerpoint/2010/main" val="56024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8496944" cy="2677656"/>
          </a:xfrm>
          <a:prstGeom prst="rect">
            <a:avLst/>
          </a:prstGeom>
        </p:spPr>
        <p:txBody>
          <a:bodyPr wrap="square">
            <a:spAutoFit/>
          </a:bodyPr>
          <a:lstStyle/>
          <a:p>
            <a:pPr algn="just" fontAlgn="base"/>
            <a:r>
              <a:rPr lang="en-GB" sz="2800" b="1" dirty="0">
                <a:solidFill>
                  <a:srgbClr val="C00000"/>
                </a:solidFill>
              </a:rPr>
              <a:t>1. Lexical Analysis: </a:t>
            </a:r>
            <a:r>
              <a:rPr lang="en-GB" sz="2800" dirty="0"/>
              <a:t>The first phase of a compiler is lexical analysis. It is also called a </a:t>
            </a:r>
            <a:r>
              <a:rPr lang="en-GB" sz="2800" b="1" dirty="0">
                <a:solidFill>
                  <a:srgbClr val="009900"/>
                </a:solidFill>
              </a:rPr>
              <a:t>scanner</a:t>
            </a:r>
            <a:r>
              <a:rPr lang="en-GB" sz="2800" dirty="0"/>
              <a:t>. This phase reads the source code and breaks it into a stream of tokens, which are the basic units of the programming language. The tokens are then passed on to the next phase for further processing.</a:t>
            </a:r>
          </a:p>
        </p:txBody>
      </p:sp>
      <p:sp>
        <p:nvSpPr>
          <p:cNvPr id="3" name="Rectangle 2"/>
          <p:cNvSpPr/>
          <p:nvPr/>
        </p:nvSpPr>
        <p:spPr>
          <a:xfrm>
            <a:off x="323528" y="2996952"/>
            <a:ext cx="8424936" cy="3108543"/>
          </a:xfrm>
          <a:prstGeom prst="rect">
            <a:avLst/>
          </a:prstGeom>
        </p:spPr>
        <p:txBody>
          <a:bodyPr wrap="square">
            <a:spAutoFit/>
          </a:bodyPr>
          <a:lstStyle/>
          <a:p>
            <a:pPr algn="just" fontAlgn="base"/>
            <a:r>
              <a:rPr lang="en-GB" sz="2800" b="1" dirty="0">
                <a:solidFill>
                  <a:srgbClr val="C00000"/>
                </a:solidFill>
              </a:rPr>
              <a:t>2. Syntax Analysis: </a:t>
            </a:r>
            <a:r>
              <a:rPr lang="en-GB" sz="2800" dirty="0"/>
              <a:t>The second phase of a compiler is syntax analysis.  It is sometimes called a </a:t>
            </a:r>
            <a:r>
              <a:rPr lang="en-GB" sz="2800" b="1" dirty="0">
                <a:solidFill>
                  <a:srgbClr val="009900"/>
                </a:solidFill>
              </a:rPr>
              <a:t>parser</a:t>
            </a:r>
            <a:r>
              <a:rPr lang="en-GB" sz="2800" dirty="0"/>
              <a:t>. It constructs the parse tree.  This phase takes the stream of tokens generated by the lexical analysis phase and checks whether they conform to the grammar of the programming language. The output of this phase is usually an Abstract Syntax Tree (AST).</a:t>
            </a:r>
          </a:p>
        </p:txBody>
      </p:sp>
    </p:spTree>
    <p:extLst>
      <p:ext uri="{BB962C8B-B14F-4D97-AF65-F5344CB8AC3E}">
        <p14:creationId xmlns:p14="http://schemas.microsoft.com/office/powerpoint/2010/main" val="1344373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8568952" cy="4832092"/>
          </a:xfrm>
          <a:prstGeom prst="rect">
            <a:avLst/>
          </a:prstGeom>
        </p:spPr>
        <p:txBody>
          <a:bodyPr wrap="square">
            <a:spAutoFit/>
          </a:bodyPr>
          <a:lstStyle/>
          <a:p>
            <a:pPr algn="just" fontAlgn="base"/>
            <a:r>
              <a:rPr lang="en-GB" sz="2800" b="1" dirty="0">
                <a:solidFill>
                  <a:srgbClr val="C00000"/>
                </a:solidFill>
              </a:rPr>
              <a:t>3. Semantic Analysis: </a:t>
            </a:r>
            <a:r>
              <a:rPr lang="en-GB" sz="2800" dirty="0"/>
              <a:t>The third phase of a compiler is semantic analysis. This phase checks whether the code is semantically correct, i.e., whether it conforms to the language’s type system and other semantic rules. In this stage, the compiler checks the meaning of the source code to ensure that it makes sense. The compiler performs type checking, which ensures that variables are used correctly and that operations are performed on compatible data types. The compiler also checks for other semantic errors, such as undeclared variables and incorrect function calls.</a:t>
            </a:r>
          </a:p>
        </p:txBody>
      </p:sp>
    </p:spTree>
    <p:extLst>
      <p:ext uri="{BB962C8B-B14F-4D97-AF65-F5344CB8AC3E}">
        <p14:creationId xmlns:p14="http://schemas.microsoft.com/office/powerpoint/2010/main" val="1344373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568952" cy="1815882"/>
          </a:xfrm>
          <a:prstGeom prst="rect">
            <a:avLst/>
          </a:prstGeom>
        </p:spPr>
        <p:txBody>
          <a:bodyPr wrap="square">
            <a:spAutoFit/>
          </a:bodyPr>
          <a:lstStyle/>
          <a:p>
            <a:pPr algn="just" fontAlgn="base"/>
            <a:r>
              <a:rPr lang="en-GB" sz="2800" b="1" dirty="0">
                <a:solidFill>
                  <a:srgbClr val="C00000"/>
                </a:solidFill>
              </a:rPr>
              <a:t>4. Intermediate Code Generator: </a:t>
            </a:r>
            <a:r>
              <a:rPr lang="en-GB" sz="2800" dirty="0"/>
              <a:t>The fourth phase of a compiler is intermediate code generation. This phase generates an intermediate representation of the source code that can be easily translated into machine code.</a:t>
            </a:r>
          </a:p>
        </p:txBody>
      </p:sp>
      <p:sp>
        <p:nvSpPr>
          <p:cNvPr id="3" name="Rectangle 2"/>
          <p:cNvSpPr/>
          <p:nvPr/>
        </p:nvSpPr>
        <p:spPr>
          <a:xfrm>
            <a:off x="323528" y="2204864"/>
            <a:ext cx="8568952" cy="1815882"/>
          </a:xfrm>
          <a:prstGeom prst="rect">
            <a:avLst/>
          </a:prstGeom>
        </p:spPr>
        <p:txBody>
          <a:bodyPr wrap="square">
            <a:spAutoFit/>
          </a:bodyPr>
          <a:lstStyle/>
          <a:p>
            <a:pPr algn="just" fontAlgn="base"/>
            <a:r>
              <a:rPr lang="en-GB" sz="2800" b="1" dirty="0">
                <a:solidFill>
                  <a:srgbClr val="C00000"/>
                </a:solidFill>
              </a:rPr>
              <a:t>5. Code Optimizer: </a:t>
            </a:r>
            <a:r>
              <a:rPr lang="en-GB" sz="2800" dirty="0"/>
              <a:t>The fifth phase of a compiler is optimization. This phase applies various optimization techniques to the intermediate code to improve the performance of the generated machine code.</a:t>
            </a:r>
          </a:p>
        </p:txBody>
      </p:sp>
      <p:sp>
        <p:nvSpPr>
          <p:cNvPr id="4" name="Rectangle 3"/>
          <p:cNvSpPr/>
          <p:nvPr/>
        </p:nvSpPr>
        <p:spPr>
          <a:xfrm>
            <a:off x="323528" y="4149080"/>
            <a:ext cx="8568952" cy="1815882"/>
          </a:xfrm>
          <a:prstGeom prst="rect">
            <a:avLst/>
          </a:prstGeom>
        </p:spPr>
        <p:txBody>
          <a:bodyPr wrap="square">
            <a:spAutoFit/>
          </a:bodyPr>
          <a:lstStyle/>
          <a:p>
            <a:pPr algn="just" fontAlgn="base"/>
            <a:r>
              <a:rPr lang="en-GB" sz="2800" b="1" dirty="0">
                <a:solidFill>
                  <a:srgbClr val="C00000"/>
                </a:solidFill>
              </a:rPr>
              <a:t>6. Code Generator: </a:t>
            </a:r>
            <a:r>
              <a:rPr lang="en-GB" sz="2800" dirty="0"/>
              <a:t>The final phase of a compiler is code generation. This phase takes the optimized intermediate code and generates the actual machine code that can be executed by the target hardware.</a:t>
            </a:r>
          </a:p>
        </p:txBody>
      </p:sp>
    </p:spTree>
    <p:extLst>
      <p:ext uri="{BB962C8B-B14F-4D97-AF65-F5344CB8AC3E}">
        <p14:creationId xmlns:p14="http://schemas.microsoft.com/office/powerpoint/2010/main" val="1344373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040" y="260648"/>
            <a:ext cx="6068136" cy="769441"/>
          </a:xfrm>
          <a:prstGeom prst="rect">
            <a:avLst/>
          </a:prstGeom>
          <a:noFill/>
        </p:spPr>
        <p:txBody>
          <a:bodyPr wrap="none" lIns="91440" tIns="45720" rIns="91440" bIns="45720">
            <a:spAutoFit/>
          </a:bodyPr>
          <a:lstStyle/>
          <a:p>
            <a:pPr algn="ctr"/>
            <a:r>
              <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Introduction to compiler:</a:t>
            </a:r>
          </a:p>
        </p:txBody>
      </p:sp>
      <p:sp>
        <p:nvSpPr>
          <p:cNvPr id="3" name="Rectangle 2"/>
          <p:cNvSpPr/>
          <p:nvPr/>
        </p:nvSpPr>
        <p:spPr>
          <a:xfrm>
            <a:off x="251520" y="1125899"/>
            <a:ext cx="8568952" cy="5693866"/>
          </a:xfrm>
          <a:prstGeom prst="rect">
            <a:avLst/>
          </a:prstGeom>
        </p:spPr>
        <p:txBody>
          <a:bodyPr wrap="square">
            <a:spAutoFit/>
          </a:bodyPr>
          <a:lstStyle/>
          <a:p>
            <a:pPr marL="342900" indent="-342900" algn="just">
              <a:buFont typeface="Wingdings" pitchFamily="2" charset="2"/>
              <a:buChar char="Ø"/>
            </a:pPr>
            <a:r>
              <a:rPr lang="en-GB" sz="2800" dirty="0"/>
              <a:t>A compiler is a translator that converts the high-level language into the machine language.</a:t>
            </a:r>
          </a:p>
          <a:p>
            <a:pPr marL="342900" indent="-342900" algn="just">
              <a:buFont typeface="Wingdings" pitchFamily="2" charset="2"/>
              <a:buChar char="Ø"/>
            </a:pPr>
            <a:r>
              <a:rPr lang="en-GB" sz="2800" dirty="0"/>
              <a:t>High-level language is written by a developer and machine language can be understood by the processor.</a:t>
            </a:r>
          </a:p>
          <a:p>
            <a:pPr marL="342900" indent="-342900" algn="just">
              <a:buFont typeface="Wingdings" pitchFamily="2" charset="2"/>
              <a:buChar char="Ø"/>
            </a:pPr>
            <a:r>
              <a:rPr lang="en-GB" sz="2800" dirty="0"/>
              <a:t>Compiler is used to show errors to the programmer.</a:t>
            </a:r>
          </a:p>
          <a:p>
            <a:pPr marL="342900" indent="-342900" algn="just">
              <a:buFont typeface="Wingdings" pitchFamily="2" charset="2"/>
              <a:buChar char="Ø"/>
            </a:pPr>
            <a:r>
              <a:rPr lang="en-GB" sz="2800" dirty="0"/>
              <a:t>When you execute a program which is written in HLL programming language then it executes into two parts.</a:t>
            </a:r>
          </a:p>
          <a:p>
            <a:pPr marL="342900" indent="-342900" algn="just">
              <a:buFont typeface="Wingdings" pitchFamily="2" charset="2"/>
              <a:buChar char="Ø"/>
            </a:pPr>
            <a:r>
              <a:rPr lang="en-GB" sz="2800" dirty="0"/>
              <a:t>In the first part, the source program compiled and translated into the object program (low level language).</a:t>
            </a:r>
          </a:p>
          <a:p>
            <a:pPr marL="342900" indent="-342900" algn="just">
              <a:buFont typeface="Wingdings" pitchFamily="2" charset="2"/>
              <a:buChar char="Ø"/>
            </a:pPr>
            <a:r>
              <a:rPr lang="en-GB" sz="2800" dirty="0"/>
              <a:t>In the second part, object program translated into the target program through the assembler.</a:t>
            </a:r>
          </a:p>
          <a:p>
            <a:pPr algn="just"/>
            <a:br>
              <a:rPr lang="en-GB" sz="2800" dirty="0"/>
            </a:br>
            <a:endParaRPr lang="en-GB" sz="2800" dirty="0"/>
          </a:p>
        </p:txBody>
      </p:sp>
    </p:spTree>
    <p:extLst>
      <p:ext uri="{BB962C8B-B14F-4D97-AF65-F5344CB8AC3E}">
        <p14:creationId xmlns:p14="http://schemas.microsoft.com/office/powerpoint/2010/main" val="13443731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954107"/>
          </a:xfrm>
          <a:prstGeom prst="rect">
            <a:avLst/>
          </a:prstGeom>
        </p:spPr>
        <p:txBody>
          <a:bodyPr wrap="square">
            <a:spAutoFit/>
          </a:bodyPr>
          <a:lstStyle/>
          <a:p>
            <a:pPr algn="just" fontAlgn="base"/>
            <a:r>
              <a:rPr lang="en-GB" sz="2800" b="1" dirty="0">
                <a:solidFill>
                  <a:srgbClr val="C00000"/>
                </a:solidFill>
              </a:rPr>
              <a:t>The advantages of using a compiler to translate high-level programming languages into machine code are:</a:t>
            </a:r>
          </a:p>
        </p:txBody>
      </p:sp>
      <p:sp>
        <p:nvSpPr>
          <p:cNvPr id="3" name="Rectangle 2"/>
          <p:cNvSpPr/>
          <p:nvPr/>
        </p:nvSpPr>
        <p:spPr>
          <a:xfrm>
            <a:off x="251520" y="1241343"/>
            <a:ext cx="8640960" cy="5324535"/>
          </a:xfrm>
          <a:prstGeom prst="rect">
            <a:avLst/>
          </a:prstGeom>
        </p:spPr>
        <p:txBody>
          <a:bodyPr wrap="square">
            <a:spAutoFit/>
          </a:bodyPr>
          <a:lstStyle/>
          <a:p>
            <a:pPr algn="just" fontAlgn="base"/>
            <a:r>
              <a:rPr lang="en-GB" sz="2000" b="1" dirty="0">
                <a:solidFill>
                  <a:srgbClr val="C00000"/>
                </a:solidFill>
              </a:rPr>
              <a:t>Portability: </a:t>
            </a:r>
            <a:r>
              <a:rPr lang="en-GB" sz="2000" dirty="0"/>
              <a:t>Compilers allow programs to be written in a high-level programming language, which can be executed on different hardware platforms without the need for modification. This means that programs can be written once and run on multiple platforms, making them more portable.</a:t>
            </a:r>
          </a:p>
          <a:p>
            <a:pPr algn="just" fontAlgn="base"/>
            <a:r>
              <a:rPr lang="en-GB" sz="2000" b="1" dirty="0">
                <a:solidFill>
                  <a:srgbClr val="C00000"/>
                </a:solidFill>
              </a:rPr>
              <a:t>Optimization: </a:t>
            </a:r>
            <a:r>
              <a:rPr lang="en-GB" sz="2000" dirty="0"/>
              <a:t>Compilers can apply various optimization techniques to the code, such as loop unrolling, dead code elimination, and constant propagation, which can significantly improve the performance of the generated machine code.</a:t>
            </a:r>
          </a:p>
          <a:p>
            <a:pPr algn="just" fontAlgn="base"/>
            <a:r>
              <a:rPr lang="en-GB" sz="2000" b="1" dirty="0">
                <a:solidFill>
                  <a:srgbClr val="C00000"/>
                </a:solidFill>
              </a:rPr>
              <a:t>Error Checking: </a:t>
            </a:r>
            <a:r>
              <a:rPr lang="en-GB" sz="2000" dirty="0"/>
              <a:t>Compilers perform a thorough check of the source code, which can detect syntax and semantic errors at compile-time, thereby reducing the likelihood of runtime errors.</a:t>
            </a:r>
          </a:p>
          <a:p>
            <a:pPr algn="just" fontAlgn="base"/>
            <a:r>
              <a:rPr lang="en-GB" sz="2000" b="1" dirty="0">
                <a:solidFill>
                  <a:srgbClr val="C00000"/>
                </a:solidFill>
              </a:rPr>
              <a:t>Maintainability: </a:t>
            </a:r>
            <a:r>
              <a:rPr lang="en-GB" sz="2000" dirty="0"/>
              <a:t>Programs written in high-level languages are easier to understand and maintain than programs written in low-level assembly language. Compilers help in translating high-level code into machine code, making programs easier to maintain and modify.</a:t>
            </a:r>
          </a:p>
          <a:p>
            <a:pPr algn="just" fontAlgn="base"/>
            <a:r>
              <a:rPr lang="en-GB" sz="2000" b="1" dirty="0">
                <a:solidFill>
                  <a:srgbClr val="C00000"/>
                </a:solidFill>
              </a:rPr>
              <a:t>Productivity: </a:t>
            </a:r>
            <a:r>
              <a:rPr lang="en-GB" sz="2000" dirty="0"/>
              <a:t>High-level programming languages and compilers help in increasing the productivity of developers. Developers can write code faster in high-level languages, which can be compiled into efficient machine code.</a:t>
            </a:r>
          </a:p>
        </p:txBody>
      </p:sp>
    </p:spTree>
    <p:extLst>
      <p:ext uri="{BB962C8B-B14F-4D97-AF65-F5344CB8AC3E}">
        <p14:creationId xmlns:p14="http://schemas.microsoft.com/office/powerpoint/2010/main" val="1344373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1937518" cy="646331"/>
          </a:xfrm>
          <a:prstGeom prst="rect">
            <a:avLst/>
          </a:prstGeom>
        </p:spPr>
        <p:txBody>
          <a:bodyPr wrap="none">
            <a:spAutoFit/>
          </a:bodyPr>
          <a:lstStyle/>
          <a:p>
            <a:r>
              <a:rPr lang="en-GB" sz="3600" b="1" dirty="0">
                <a:solidFill>
                  <a:srgbClr val="C00000"/>
                </a:solidFill>
              </a:rPr>
              <a:t>Example:</a:t>
            </a:r>
            <a:endParaRPr lang="en-GB" sz="3600" dirty="0">
              <a:solidFill>
                <a:srgbClr val="C00000"/>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16632"/>
            <a:ext cx="6048671"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373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108"/>
            <a:ext cx="6408712" cy="6688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4373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16632"/>
            <a:ext cx="5336269"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Lexical analysis</a:t>
            </a:r>
          </a:p>
        </p:txBody>
      </p:sp>
      <p:sp>
        <p:nvSpPr>
          <p:cNvPr id="3" name="Rectangle 2"/>
          <p:cNvSpPr/>
          <p:nvPr/>
        </p:nvSpPr>
        <p:spPr>
          <a:xfrm>
            <a:off x="107504" y="1124744"/>
            <a:ext cx="8640960" cy="4401205"/>
          </a:xfrm>
          <a:prstGeom prst="rect">
            <a:avLst/>
          </a:prstGeom>
        </p:spPr>
        <p:txBody>
          <a:bodyPr wrap="square">
            <a:spAutoFit/>
          </a:bodyPr>
          <a:lstStyle/>
          <a:p>
            <a:pPr marL="457200" indent="-457200" algn="just">
              <a:buFont typeface="Wingdings" pitchFamily="2" charset="2"/>
              <a:buChar char="Ø"/>
            </a:pPr>
            <a:r>
              <a:rPr lang="en-GB" sz="2800" dirty="0"/>
              <a:t>Lexical Analysis is the first phase of the compiler also known as a scanner. </a:t>
            </a:r>
          </a:p>
          <a:p>
            <a:pPr marL="457200" indent="-457200" algn="just">
              <a:buFont typeface="Wingdings" pitchFamily="2" charset="2"/>
              <a:buChar char="Ø"/>
            </a:pPr>
            <a:r>
              <a:rPr lang="en-GB" sz="2800" dirty="0"/>
              <a:t>The lexical </a:t>
            </a:r>
            <a:r>
              <a:rPr lang="en-GB" sz="2800" dirty="0" err="1"/>
              <a:t>analyzer</a:t>
            </a:r>
            <a:r>
              <a:rPr lang="en-GB" sz="2800" dirty="0"/>
              <a:t> breaks these syntaxes into a </a:t>
            </a:r>
            <a:r>
              <a:rPr lang="en-GB" sz="2800" dirty="0">
                <a:solidFill>
                  <a:srgbClr val="FF0000"/>
                </a:solidFill>
              </a:rPr>
              <a:t>series of tokens</a:t>
            </a:r>
            <a:r>
              <a:rPr lang="en-GB" sz="2800" dirty="0"/>
              <a:t>, by removing any whitespace or comments in the source code.</a:t>
            </a:r>
          </a:p>
          <a:p>
            <a:pPr marL="457200" indent="-457200" algn="just">
              <a:buFont typeface="Wingdings" pitchFamily="2" charset="2"/>
              <a:buChar char="Ø"/>
            </a:pPr>
            <a:r>
              <a:rPr lang="en-GB" sz="2800" dirty="0"/>
              <a:t>If the lexical </a:t>
            </a:r>
            <a:r>
              <a:rPr lang="en-GB" sz="2800" dirty="0" err="1"/>
              <a:t>analyzer</a:t>
            </a:r>
            <a:r>
              <a:rPr lang="en-GB" sz="2800" dirty="0"/>
              <a:t> finds a token invalid, it generates an error. </a:t>
            </a:r>
          </a:p>
          <a:p>
            <a:pPr marL="457200" indent="-457200" algn="just">
              <a:buFont typeface="Wingdings" pitchFamily="2" charset="2"/>
              <a:buChar char="Ø"/>
            </a:pPr>
            <a:r>
              <a:rPr lang="en-GB" sz="2800" dirty="0"/>
              <a:t>It reads character streams from the source code, checks for legal tokens, and passes the data to the syntax </a:t>
            </a:r>
            <a:r>
              <a:rPr lang="en-GB" sz="2800" dirty="0" err="1"/>
              <a:t>analyzer</a:t>
            </a:r>
            <a:r>
              <a:rPr lang="en-GB" sz="2800" dirty="0"/>
              <a:t> when it demands.</a:t>
            </a:r>
          </a:p>
        </p:txBody>
      </p:sp>
    </p:spTree>
    <p:extLst>
      <p:ext uri="{BB962C8B-B14F-4D97-AF65-F5344CB8AC3E}">
        <p14:creationId xmlns:p14="http://schemas.microsoft.com/office/powerpoint/2010/main" val="1344373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xical_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99" y="2276872"/>
            <a:ext cx="7334015" cy="30243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82122" y="332656"/>
            <a:ext cx="8712968" cy="2246769"/>
          </a:xfrm>
          <a:prstGeom prst="rect">
            <a:avLst/>
          </a:prstGeom>
        </p:spPr>
        <p:txBody>
          <a:bodyPr wrap="square">
            <a:spAutoFit/>
          </a:bodyPr>
          <a:lstStyle/>
          <a:p>
            <a:pPr marL="514350" indent="-514350" fontAlgn="base">
              <a:buFont typeface="+mj-lt"/>
              <a:buAutoNum type="arabicPeriod"/>
            </a:pPr>
            <a:r>
              <a:rPr lang="en-GB" sz="2800" dirty="0"/>
              <a:t>Lexical Analysis can be implemented with the </a:t>
            </a:r>
            <a:r>
              <a:rPr lang="en-GB" sz="2800" u="sng" dirty="0">
                <a:hlinkClick r:id="rId3"/>
              </a:rPr>
              <a:t>Deterministic finite Automata</a:t>
            </a:r>
            <a:r>
              <a:rPr lang="en-GB" sz="2800" dirty="0"/>
              <a:t>.</a:t>
            </a:r>
          </a:p>
          <a:p>
            <a:pPr marL="514350" indent="-514350" fontAlgn="base">
              <a:buFont typeface="+mj-lt"/>
              <a:buAutoNum type="arabicPeriod"/>
            </a:pPr>
            <a:r>
              <a:rPr lang="en-GB" sz="2800" dirty="0"/>
              <a:t>The output is a sequence of tokens that is sent to the parser for syntax analysis.</a:t>
            </a:r>
            <a:br>
              <a:rPr lang="en-GB" sz="2800" dirty="0"/>
            </a:br>
            <a:endParaRPr lang="en-GB" sz="2800" dirty="0"/>
          </a:p>
        </p:txBody>
      </p:sp>
    </p:spTree>
    <p:extLst>
      <p:ext uri="{BB962C8B-B14F-4D97-AF65-F5344CB8AC3E}">
        <p14:creationId xmlns:p14="http://schemas.microsoft.com/office/powerpoint/2010/main" val="1344373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5823004" cy="2062103"/>
          </a:xfrm>
          <a:prstGeom prst="rect">
            <a:avLst/>
          </a:prstGeom>
        </p:spPr>
        <p:txBody>
          <a:bodyPr wrap="none">
            <a:spAutoFit/>
          </a:bodyPr>
          <a:lstStyle/>
          <a:p>
            <a:r>
              <a:rPr lang="en-GB" sz="3200" b="1" dirty="0"/>
              <a:t>There are three important terms:</a:t>
            </a:r>
          </a:p>
          <a:p>
            <a:pPr marL="2343150" lvl="4" indent="-514350">
              <a:buAutoNum type="arabicPeriod"/>
            </a:pPr>
            <a:r>
              <a:rPr lang="en-GB" sz="3200" b="1" dirty="0"/>
              <a:t>Tokens</a:t>
            </a:r>
          </a:p>
          <a:p>
            <a:pPr marL="2343150" lvl="4" indent="-514350">
              <a:buAutoNum type="arabicPeriod"/>
            </a:pPr>
            <a:r>
              <a:rPr lang="en-GB" sz="3200" b="1" dirty="0"/>
              <a:t>Lexemes</a:t>
            </a:r>
          </a:p>
          <a:p>
            <a:pPr marL="2343150" lvl="4" indent="-514350">
              <a:buAutoNum type="arabicPeriod"/>
            </a:pPr>
            <a:r>
              <a:rPr lang="en-GB" sz="3200" b="1" dirty="0"/>
              <a:t>Patterns</a:t>
            </a:r>
            <a:endParaRPr lang="en-GB" sz="3200" dirty="0"/>
          </a:p>
        </p:txBody>
      </p:sp>
      <p:sp>
        <p:nvSpPr>
          <p:cNvPr id="3" name="Rectangle 2"/>
          <p:cNvSpPr/>
          <p:nvPr/>
        </p:nvSpPr>
        <p:spPr>
          <a:xfrm>
            <a:off x="107504" y="2196147"/>
            <a:ext cx="8856984" cy="4462760"/>
          </a:xfrm>
          <a:prstGeom prst="rect">
            <a:avLst/>
          </a:prstGeom>
        </p:spPr>
        <p:txBody>
          <a:bodyPr wrap="square">
            <a:spAutoFit/>
          </a:bodyPr>
          <a:lstStyle/>
          <a:p>
            <a:pPr algn="just"/>
            <a:r>
              <a:rPr lang="en-GB" sz="3200" b="1" dirty="0">
                <a:solidFill>
                  <a:srgbClr val="00B050"/>
                </a:solidFill>
              </a:rPr>
              <a:t>1. Tokens</a:t>
            </a:r>
            <a:r>
              <a:rPr lang="en-GB" sz="3200" dirty="0">
                <a:solidFill>
                  <a:srgbClr val="00B050"/>
                </a:solidFill>
              </a:rPr>
              <a:t>: </a:t>
            </a:r>
            <a:r>
              <a:rPr lang="en-GB" sz="2800" dirty="0"/>
              <a:t>A Token is a pre-defined sequence of characters that cannot be broken down further. It is like an abstract symbol that represents a unit. A token can have an optional attribute value. There are different types of tokens:</a:t>
            </a:r>
          </a:p>
          <a:p>
            <a:pPr marL="914400" lvl="1" indent="-457200" algn="just">
              <a:buFont typeface="Wingdings" pitchFamily="2" charset="2"/>
              <a:buChar char="ü"/>
            </a:pPr>
            <a:r>
              <a:rPr lang="en-GB" sz="2800" dirty="0"/>
              <a:t>Identifiers (user-defined)</a:t>
            </a:r>
          </a:p>
          <a:p>
            <a:pPr marL="914400" lvl="1" indent="-457200" algn="just">
              <a:buFont typeface="Wingdings" pitchFamily="2" charset="2"/>
              <a:buChar char="ü"/>
            </a:pPr>
            <a:r>
              <a:rPr lang="en-GB" sz="2800" dirty="0"/>
              <a:t>Delimiters/ punctuations (;, ,, {}, etc.)</a:t>
            </a:r>
          </a:p>
          <a:p>
            <a:pPr marL="914400" lvl="1" indent="-457200" algn="just">
              <a:buFont typeface="Wingdings" pitchFamily="2" charset="2"/>
              <a:buChar char="ü"/>
            </a:pPr>
            <a:r>
              <a:rPr lang="en-GB" sz="2800" dirty="0"/>
              <a:t>Operators (+, -, *, /, etc.)</a:t>
            </a:r>
          </a:p>
          <a:p>
            <a:pPr marL="914400" lvl="1" indent="-457200" algn="just">
              <a:buFont typeface="Wingdings" pitchFamily="2" charset="2"/>
              <a:buChar char="ü"/>
            </a:pPr>
            <a:r>
              <a:rPr lang="en-GB" sz="2800" dirty="0"/>
              <a:t>Special symbols</a:t>
            </a:r>
          </a:p>
          <a:p>
            <a:pPr marL="914400" lvl="1" indent="-457200" algn="just">
              <a:buFont typeface="Wingdings" pitchFamily="2" charset="2"/>
              <a:buChar char="ü"/>
            </a:pPr>
            <a:r>
              <a:rPr lang="en-GB" sz="2800" dirty="0"/>
              <a:t>Keywords</a:t>
            </a:r>
          </a:p>
          <a:p>
            <a:pPr marL="914400" lvl="1" indent="-457200" algn="just">
              <a:buFont typeface="Wingdings" pitchFamily="2" charset="2"/>
              <a:buChar char="ü"/>
            </a:pPr>
            <a:r>
              <a:rPr lang="en-GB" sz="2800" dirty="0"/>
              <a:t>Numbers</a:t>
            </a:r>
          </a:p>
        </p:txBody>
      </p:sp>
    </p:spTree>
    <p:extLst>
      <p:ext uri="{BB962C8B-B14F-4D97-AF65-F5344CB8AC3E}">
        <p14:creationId xmlns:p14="http://schemas.microsoft.com/office/powerpoint/2010/main" val="1344373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496" y="188640"/>
            <a:ext cx="8856984" cy="5816977"/>
          </a:xfrm>
          <a:prstGeom prst="rect">
            <a:avLst/>
          </a:prstGeom>
        </p:spPr>
        <p:txBody>
          <a:bodyPr wrap="square">
            <a:spAutoFit/>
          </a:bodyPr>
          <a:lstStyle/>
          <a:p>
            <a:pPr algn="just"/>
            <a:r>
              <a:rPr lang="en-GB" sz="3200" b="1" dirty="0">
                <a:solidFill>
                  <a:srgbClr val="00B050"/>
                </a:solidFill>
              </a:rPr>
              <a:t>2. </a:t>
            </a:r>
            <a:r>
              <a:rPr lang="en-GB" sz="3200" b="1" dirty="0" err="1">
                <a:solidFill>
                  <a:srgbClr val="00B050"/>
                </a:solidFill>
              </a:rPr>
              <a:t>Lexemes</a:t>
            </a:r>
            <a:r>
              <a:rPr lang="en-GB" sz="3200" dirty="0" err="1">
                <a:solidFill>
                  <a:srgbClr val="00B050"/>
                </a:solidFill>
              </a:rPr>
              <a:t>:</a:t>
            </a:r>
            <a:r>
              <a:rPr lang="en-GB" sz="2800" dirty="0" err="1"/>
              <a:t>A</a:t>
            </a:r>
            <a:r>
              <a:rPr lang="en-GB" sz="2800" dirty="0"/>
              <a:t> lexeme is a sequence of characters matched in the source program that matches the pattern of a token.</a:t>
            </a:r>
            <a:br>
              <a:rPr lang="en-GB" sz="2800" dirty="0"/>
            </a:br>
            <a:endParaRPr lang="en-GB" sz="2800" dirty="0"/>
          </a:p>
          <a:p>
            <a:pPr algn="just"/>
            <a:r>
              <a:rPr lang="en-GB" sz="2800" b="1" dirty="0">
                <a:solidFill>
                  <a:srgbClr val="C00000"/>
                </a:solidFill>
              </a:rPr>
              <a:t>Example</a:t>
            </a:r>
            <a:r>
              <a:rPr lang="en-GB" sz="2800" dirty="0">
                <a:solidFill>
                  <a:srgbClr val="C00000"/>
                </a:solidFill>
              </a:rPr>
              <a:t>: </a:t>
            </a:r>
            <a:r>
              <a:rPr lang="en-GB" sz="2800" dirty="0"/>
              <a:t>(, ) are lexemes of type punctuation where punctuation is the token.</a:t>
            </a:r>
          </a:p>
          <a:p>
            <a:pPr algn="just"/>
            <a:endParaRPr lang="en-GB" sz="2800" b="1" dirty="0"/>
          </a:p>
          <a:p>
            <a:pPr algn="just"/>
            <a:r>
              <a:rPr lang="en-GB" sz="3200" b="1" dirty="0">
                <a:solidFill>
                  <a:srgbClr val="00B050"/>
                </a:solidFill>
              </a:rPr>
              <a:t>3. Patterns:</a:t>
            </a:r>
            <a:r>
              <a:rPr lang="en-GB" sz="2800" dirty="0"/>
              <a:t> A pattern is a set of rules a scanner follows to match a lexeme in the input program to identify a valid token. </a:t>
            </a:r>
          </a:p>
          <a:p>
            <a:pPr algn="just"/>
            <a:endParaRPr lang="en-GB" sz="2800" b="1" dirty="0"/>
          </a:p>
          <a:p>
            <a:pPr algn="just"/>
            <a:r>
              <a:rPr lang="en-GB" sz="2800" b="1" dirty="0">
                <a:solidFill>
                  <a:srgbClr val="C00000"/>
                </a:solidFill>
              </a:rPr>
              <a:t>Example</a:t>
            </a:r>
            <a:r>
              <a:rPr lang="en-GB" sz="2800" dirty="0">
                <a:solidFill>
                  <a:srgbClr val="C00000"/>
                </a:solidFill>
              </a:rPr>
              <a:t>: </a:t>
            </a:r>
            <a:r>
              <a:rPr lang="en-GB" sz="2800" dirty="0"/>
              <a:t>the characters in the keyword are the pattern to identify a keyword. To identify an identifier the pre-defined set of rules to create an identifier is the pattern</a:t>
            </a:r>
          </a:p>
        </p:txBody>
      </p:sp>
    </p:spTree>
    <p:extLst>
      <p:ext uri="{BB962C8B-B14F-4D97-AF65-F5344CB8AC3E}">
        <p14:creationId xmlns:p14="http://schemas.microsoft.com/office/powerpoint/2010/main" val="134437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138741721"/>
              </p:ext>
            </p:extLst>
          </p:nvPr>
        </p:nvGraphicFramePr>
        <p:xfrm>
          <a:off x="395535" y="294636"/>
          <a:ext cx="8496945" cy="5865072"/>
        </p:xfrm>
        <a:graphic>
          <a:graphicData uri="http://schemas.openxmlformats.org/drawingml/2006/table">
            <a:tbl>
              <a:tblPr/>
              <a:tblGrid>
                <a:gridCol w="2832315">
                  <a:extLst>
                    <a:ext uri="{9D8B030D-6E8A-4147-A177-3AD203B41FA5}">
                      <a16:colId xmlns:a16="http://schemas.microsoft.com/office/drawing/2014/main" val="20000"/>
                    </a:ext>
                  </a:extLst>
                </a:gridCol>
                <a:gridCol w="2832315">
                  <a:extLst>
                    <a:ext uri="{9D8B030D-6E8A-4147-A177-3AD203B41FA5}">
                      <a16:colId xmlns:a16="http://schemas.microsoft.com/office/drawing/2014/main" val="20001"/>
                    </a:ext>
                  </a:extLst>
                </a:gridCol>
                <a:gridCol w="2832315">
                  <a:extLst>
                    <a:ext uri="{9D8B030D-6E8A-4147-A177-3AD203B41FA5}">
                      <a16:colId xmlns:a16="http://schemas.microsoft.com/office/drawing/2014/main" val="20002"/>
                    </a:ext>
                  </a:extLst>
                </a:gridCol>
              </a:tblGrid>
              <a:tr h="552282">
                <a:tc>
                  <a:txBody>
                    <a:bodyPr/>
                    <a:lstStyle/>
                    <a:p>
                      <a:pPr algn="l" fontAlgn="t"/>
                      <a:r>
                        <a:rPr lang="en-GB" sz="2400" b="1">
                          <a:solidFill>
                            <a:srgbClr val="000000"/>
                          </a:solidFill>
                          <a:effectLst/>
                          <a:latin typeface="times new roman"/>
                        </a:rPr>
                        <a:t>Token</a:t>
                      </a:r>
                    </a:p>
                  </a:txBody>
                  <a:tcPr marL="103806" marR="103806" marT="103806" marB="103806">
                    <a:lnL w="9525" cap="flat" cmpd="sng" algn="ctr">
                      <a:solidFill>
                        <a:srgbClr val="C076E5"/>
                      </a:solidFill>
                      <a:prstDash val="solid"/>
                      <a:round/>
                      <a:headEnd type="none" w="med" len="med"/>
                      <a:tailEnd type="none" w="med" len="med"/>
                    </a:lnL>
                    <a:lnR w="9525" cap="flat" cmpd="sng" algn="ctr">
                      <a:solidFill>
                        <a:srgbClr val="C076E5"/>
                      </a:solidFill>
                      <a:prstDash val="solid"/>
                      <a:round/>
                      <a:headEnd type="none" w="med" len="med"/>
                      <a:tailEnd type="none" w="med" len="med"/>
                    </a:lnR>
                    <a:lnT w="9525" cap="flat" cmpd="sng" algn="ctr">
                      <a:solidFill>
                        <a:srgbClr val="C076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2400" b="1">
                          <a:solidFill>
                            <a:srgbClr val="000000"/>
                          </a:solidFill>
                          <a:effectLst/>
                          <a:latin typeface="times new roman"/>
                        </a:rPr>
                        <a:t>Lexeme</a:t>
                      </a:r>
                    </a:p>
                  </a:txBody>
                  <a:tcPr marL="103806" marR="103806" marT="103806" marB="103806">
                    <a:lnL w="9525" cap="flat" cmpd="sng" algn="ctr">
                      <a:solidFill>
                        <a:srgbClr val="C076E5"/>
                      </a:solidFill>
                      <a:prstDash val="solid"/>
                      <a:round/>
                      <a:headEnd type="none" w="med" len="med"/>
                      <a:tailEnd type="none" w="med" len="med"/>
                    </a:lnL>
                    <a:lnR w="9525" cap="flat" cmpd="sng" algn="ctr">
                      <a:solidFill>
                        <a:srgbClr val="C076E5"/>
                      </a:solidFill>
                      <a:prstDash val="solid"/>
                      <a:round/>
                      <a:headEnd type="none" w="med" len="med"/>
                      <a:tailEnd type="none" w="med" len="med"/>
                    </a:lnR>
                    <a:lnT w="9525" cap="flat" cmpd="sng" algn="ctr">
                      <a:solidFill>
                        <a:srgbClr val="C076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GB" sz="2400" b="1" dirty="0">
                          <a:solidFill>
                            <a:srgbClr val="000000"/>
                          </a:solidFill>
                          <a:effectLst/>
                          <a:latin typeface="times new roman"/>
                        </a:rPr>
                        <a:t>Pattern</a:t>
                      </a:r>
                    </a:p>
                  </a:txBody>
                  <a:tcPr marL="103806" marR="103806" marT="103806" marB="103806">
                    <a:lnL w="9525" cap="flat" cmpd="sng" algn="ctr">
                      <a:solidFill>
                        <a:srgbClr val="C076E5"/>
                      </a:solidFill>
                      <a:prstDash val="solid"/>
                      <a:round/>
                      <a:headEnd type="none" w="med" len="med"/>
                      <a:tailEnd type="none" w="med" len="med"/>
                    </a:lnL>
                    <a:lnR w="9525" cap="flat" cmpd="sng" algn="ctr">
                      <a:solidFill>
                        <a:srgbClr val="C076E5"/>
                      </a:solidFill>
                      <a:prstDash val="solid"/>
                      <a:round/>
                      <a:headEnd type="none" w="med" len="med"/>
                      <a:tailEnd type="none" w="med" len="med"/>
                    </a:lnR>
                    <a:lnT w="9525" cap="flat" cmpd="sng" algn="ctr">
                      <a:solidFill>
                        <a:srgbClr val="C076E5"/>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68603">
                <a:tc>
                  <a:txBody>
                    <a:bodyPr/>
                    <a:lstStyle/>
                    <a:p>
                      <a:pPr algn="just" fontAlgn="t"/>
                      <a:r>
                        <a:rPr lang="en-GB" sz="2400">
                          <a:solidFill>
                            <a:srgbClr val="333333"/>
                          </a:solidFill>
                          <a:effectLst/>
                          <a:latin typeface="inter-regular"/>
                        </a:rPr>
                        <a:t>Keyword</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400">
                          <a:solidFill>
                            <a:srgbClr val="333333"/>
                          </a:solidFill>
                          <a:effectLst/>
                          <a:latin typeface="inter-regular"/>
                        </a:rPr>
                        <a:t>while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400">
                          <a:solidFill>
                            <a:srgbClr val="333333"/>
                          </a:solidFill>
                          <a:effectLst/>
                          <a:latin typeface="inter-regular"/>
                        </a:rPr>
                        <a:t>w-h-i-l-e</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8603">
                <a:tc>
                  <a:txBody>
                    <a:bodyPr/>
                    <a:lstStyle/>
                    <a:p>
                      <a:pPr algn="just" fontAlgn="t"/>
                      <a:r>
                        <a:rPr lang="en-GB" sz="2400">
                          <a:solidFill>
                            <a:srgbClr val="333333"/>
                          </a:solidFill>
                          <a:effectLst/>
                          <a:latin typeface="inter-regular"/>
                        </a:rPr>
                        <a:t>Relop</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400">
                          <a:solidFill>
                            <a:srgbClr val="333333"/>
                          </a:solidFill>
                          <a:effectLst/>
                          <a:latin typeface="inter-regular"/>
                        </a:rPr>
                        <a:t>&lt;</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400">
                          <a:solidFill>
                            <a:srgbClr val="333333"/>
                          </a:solidFill>
                          <a:effectLst/>
                          <a:latin typeface="inter-regular"/>
                        </a:rPr>
                        <a:t>&lt;, &gt;, &gt;=, &lt;=, !=, ==</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071091">
                <a:tc>
                  <a:txBody>
                    <a:bodyPr/>
                    <a:lstStyle/>
                    <a:p>
                      <a:pPr algn="just" fontAlgn="t"/>
                      <a:r>
                        <a:rPr lang="en-GB" sz="2400">
                          <a:solidFill>
                            <a:srgbClr val="333333"/>
                          </a:solidFill>
                          <a:effectLst/>
                          <a:latin typeface="inter-regular"/>
                        </a:rPr>
                        <a:t>Integer</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400">
                          <a:solidFill>
                            <a:srgbClr val="333333"/>
                          </a:solidFill>
                          <a:effectLst/>
                          <a:latin typeface="inter-regular"/>
                        </a:rPr>
                        <a:t>7</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400">
                          <a:solidFill>
                            <a:srgbClr val="333333"/>
                          </a:solidFill>
                          <a:effectLst/>
                          <a:latin typeface="inter-regular"/>
                        </a:rPr>
                        <a:t>(0 - 9)*-&gt; Sequence of digits with at least one digit</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769847">
                <a:tc>
                  <a:txBody>
                    <a:bodyPr/>
                    <a:lstStyle/>
                    <a:p>
                      <a:pPr algn="just" fontAlgn="t"/>
                      <a:r>
                        <a:rPr lang="en-GB" sz="2400">
                          <a:solidFill>
                            <a:srgbClr val="333333"/>
                          </a:solidFill>
                          <a:effectLst/>
                          <a:latin typeface="inter-regular"/>
                        </a:rPr>
                        <a:t>String</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400">
                          <a:solidFill>
                            <a:srgbClr val="333333"/>
                          </a:solidFill>
                          <a:effectLst/>
                          <a:latin typeface="inter-regular"/>
                        </a:rPr>
                        <a:t>"Hi"</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400">
                          <a:solidFill>
                            <a:srgbClr val="333333"/>
                          </a:solidFill>
                          <a:effectLst/>
                          <a:latin typeface="inter-regular"/>
                        </a:rPr>
                        <a:t>Characters enclosed by " "</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468603">
                <a:tc>
                  <a:txBody>
                    <a:bodyPr/>
                    <a:lstStyle/>
                    <a:p>
                      <a:pPr algn="just" fontAlgn="t"/>
                      <a:r>
                        <a:rPr lang="en-GB" sz="2400">
                          <a:solidFill>
                            <a:srgbClr val="333333"/>
                          </a:solidFill>
                          <a:effectLst/>
                          <a:latin typeface="inter-regular"/>
                        </a:rPr>
                        <a:t>Punctuation</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400">
                          <a:solidFill>
                            <a:srgbClr val="333333"/>
                          </a:solidFill>
                          <a:effectLst/>
                          <a:latin typeface="inter-regular"/>
                        </a:rPr>
                        <a:t>,</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GB" sz="2400">
                          <a:solidFill>
                            <a:srgbClr val="333333"/>
                          </a:solidFill>
                          <a:effectLst/>
                          <a:latin typeface="inter-regular"/>
                        </a:rPr>
                        <a:t>; , . ! etc.</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1673580">
                <a:tc>
                  <a:txBody>
                    <a:bodyPr/>
                    <a:lstStyle/>
                    <a:p>
                      <a:pPr algn="just" fontAlgn="t"/>
                      <a:r>
                        <a:rPr lang="en-GB" sz="2400">
                          <a:solidFill>
                            <a:srgbClr val="333333"/>
                          </a:solidFill>
                          <a:effectLst/>
                          <a:latin typeface="inter-regular"/>
                        </a:rPr>
                        <a:t>Identifier</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GB" sz="2400">
                          <a:solidFill>
                            <a:srgbClr val="333333"/>
                          </a:solidFill>
                          <a:effectLst/>
                          <a:latin typeface="inter-regular"/>
                        </a:rPr>
                        <a:t>number</a:t>
                      </a: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GB" sz="2400" dirty="0">
                          <a:solidFill>
                            <a:srgbClr val="333333"/>
                          </a:solidFill>
                          <a:effectLst/>
                          <a:latin typeface="inter-regular"/>
                        </a:rPr>
                        <a:t>A - Z, a - z A sequence of characters and numbers initiated by a character.</a:t>
                      </a:r>
                      <a:r>
                        <a:rPr lang="en-GB" sz="2400" baseline="0" dirty="0">
                          <a:solidFill>
                            <a:srgbClr val="333333"/>
                          </a:solidFill>
                          <a:effectLst/>
                          <a:latin typeface="inter-regular"/>
                        </a:rPr>
                        <a:t> </a:t>
                      </a:r>
                      <a:endParaRPr lang="en-GB" sz="2400" dirty="0">
                        <a:solidFill>
                          <a:srgbClr val="333333"/>
                        </a:solidFill>
                        <a:effectLst/>
                        <a:latin typeface="inter-regular"/>
                      </a:endParaRPr>
                    </a:p>
                  </a:txBody>
                  <a:tcPr marL="69204" marR="69204" marT="69204" marB="6920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43731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742697579"/>
              </p:ext>
            </p:extLst>
          </p:nvPr>
        </p:nvGraphicFramePr>
        <p:xfrm>
          <a:off x="467544" y="-36454"/>
          <a:ext cx="8394918" cy="8055652"/>
        </p:xfrm>
        <a:graphic>
          <a:graphicData uri="http://schemas.openxmlformats.org/drawingml/2006/table">
            <a:tbl>
              <a:tblPr/>
              <a:tblGrid>
                <a:gridCol w="1138293">
                  <a:extLst>
                    <a:ext uri="{9D8B030D-6E8A-4147-A177-3AD203B41FA5}">
                      <a16:colId xmlns:a16="http://schemas.microsoft.com/office/drawing/2014/main" val="20000"/>
                    </a:ext>
                  </a:extLst>
                </a:gridCol>
                <a:gridCol w="2418875">
                  <a:extLst>
                    <a:ext uri="{9D8B030D-6E8A-4147-A177-3AD203B41FA5}">
                      <a16:colId xmlns:a16="http://schemas.microsoft.com/office/drawing/2014/main" val="20001"/>
                    </a:ext>
                  </a:extLst>
                </a:gridCol>
                <a:gridCol w="2418875">
                  <a:extLst>
                    <a:ext uri="{9D8B030D-6E8A-4147-A177-3AD203B41FA5}">
                      <a16:colId xmlns:a16="http://schemas.microsoft.com/office/drawing/2014/main" val="20002"/>
                    </a:ext>
                  </a:extLst>
                </a:gridCol>
                <a:gridCol w="2418875">
                  <a:extLst>
                    <a:ext uri="{9D8B030D-6E8A-4147-A177-3AD203B41FA5}">
                      <a16:colId xmlns:a16="http://schemas.microsoft.com/office/drawing/2014/main" val="20003"/>
                    </a:ext>
                  </a:extLst>
                </a:gridCol>
              </a:tblGrid>
              <a:tr h="382636">
                <a:tc>
                  <a:txBody>
                    <a:bodyPr/>
                    <a:lstStyle/>
                    <a:p>
                      <a:pPr algn="ctr" fontAlgn="base"/>
                      <a:endParaRPr lang="en-IN" sz="1050" b="1" dirty="0">
                        <a:effectLst/>
                      </a:endParaRPr>
                    </a:p>
                  </a:txBody>
                  <a:tcPr marL="24833" marR="24833" marT="62084" marB="620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dirty="0">
                          <a:effectLst/>
                        </a:rPr>
                        <a:t>Token</a:t>
                      </a:r>
                    </a:p>
                  </a:txBody>
                  <a:tcPr marL="62084" marR="62084" marT="62084" marB="620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rPr>
                        <a:t>Lexeme</a:t>
                      </a:r>
                    </a:p>
                  </a:txBody>
                  <a:tcPr marL="62084" marR="62084" marT="62084" marB="620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rPr>
                        <a:t>Pattern</a:t>
                      </a:r>
                    </a:p>
                  </a:txBody>
                  <a:tcPr marL="62084" marR="62084" marT="62084" marB="6208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867898">
                <a:tc>
                  <a:txBody>
                    <a:bodyPr/>
                    <a:lstStyle/>
                    <a:p>
                      <a:pPr algn="ctr" fontAlgn="base"/>
                      <a:endParaRPr lang="en-IN" sz="1600" b="1" dirty="0">
                        <a:effectLst/>
                      </a:endParaRPr>
                    </a:p>
                  </a:txBody>
                  <a:tcPr marL="24833" marR="24833" marT="60724" marB="607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Token is basically a sequence of characters that are treated as a unit as it cannot be further broken down.</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It is a sequence of characters in the source code that are matched by given predefined language rules for every lexeme to be specified as a valid token.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It specifies a set of rules that a scanner follows to create a token.</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028901">
                <a:tc>
                  <a:txBody>
                    <a:bodyPr/>
                    <a:lstStyle/>
                    <a:p>
                      <a:pPr algn="ctr" fontAlgn="base"/>
                      <a:endParaRPr lang="en-IN" sz="1600" b="1" dirty="0">
                        <a:effectLst/>
                      </a:endParaRPr>
                    </a:p>
                  </a:txBody>
                  <a:tcPr marL="24833" marR="24833" marT="60724" marB="607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all the reserved keywords of that language(main, </a:t>
                      </a:r>
                      <a:r>
                        <a:rPr lang="en-US" sz="1800" b="0" dirty="0" err="1">
                          <a:effectLst/>
                        </a:rPr>
                        <a:t>printf</a:t>
                      </a:r>
                      <a:r>
                        <a:rPr lang="en-US" sz="1800" b="0" dirty="0">
                          <a:effectLst/>
                        </a:rPr>
                        <a:t>, etc.)</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err="1">
                          <a:effectLst/>
                        </a:rPr>
                        <a:t>int</a:t>
                      </a:r>
                      <a:r>
                        <a:rPr lang="en-IN" sz="1800" b="0" dirty="0">
                          <a:effectLst/>
                        </a:rPr>
                        <a:t>, </a:t>
                      </a:r>
                      <a:r>
                        <a:rPr lang="en-IN" sz="1800" b="0" dirty="0" err="1">
                          <a:effectLst/>
                        </a:rPr>
                        <a:t>goto</a:t>
                      </a:r>
                      <a:endParaRPr lang="en-IN" sz="1800" b="0" dirty="0">
                        <a:effectLst/>
                      </a:endParaRP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The sequence of characters that make the keyword.</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729669">
                <a:tc>
                  <a:txBody>
                    <a:bodyPr/>
                    <a:lstStyle/>
                    <a:p>
                      <a:pPr algn="ctr" fontAlgn="base"/>
                      <a:endParaRPr lang="en-IN" sz="1600" b="1" dirty="0">
                        <a:effectLst/>
                      </a:endParaRPr>
                    </a:p>
                  </a:txBody>
                  <a:tcPr marL="24833" marR="24833" marT="60724" marB="607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name of a variable, function, </a:t>
                      </a:r>
                      <a:r>
                        <a:rPr lang="en-US" sz="1800" b="0" dirty="0" err="1">
                          <a:effectLst/>
                        </a:rPr>
                        <a:t>etc</a:t>
                      </a:r>
                      <a:endParaRPr lang="en-US" sz="1800" b="0" dirty="0">
                        <a:effectLst/>
                      </a:endParaRP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main, a</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it must start with the alphabet, followed by the alphabet or a digit.</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44441">
                <a:tc>
                  <a:txBody>
                    <a:bodyPr/>
                    <a:lstStyle/>
                    <a:p>
                      <a:pPr algn="ctr" fontAlgn="base"/>
                      <a:endParaRPr lang="en-IN" sz="1600" b="1" dirty="0">
                        <a:effectLst/>
                      </a:endParaRPr>
                    </a:p>
                  </a:txBody>
                  <a:tcPr marL="24833" marR="24833" marT="60724" marB="607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all the operators are considered tokens.</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133824">
                <a:tc>
                  <a:txBody>
                    <a:bodyPr/>
                    <a:lstStyle/>
                    <a:p>
                      <a:pPr algn="ctr" fontAlgn="base"/>
                      <a:endParaRPr lang="en-IN" sz="1600" b="1" dirty="0">
                        <a:effectLst/>
                      </a:endParaRPr>
                    </a:p>
                  </a:txBody>
                  <a:tcPr marL="24833" marR="24833" marT="60724" marB="607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each kind of punctuation is considered a token. e.g. semicolon, bracket, comma, etc.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 ), {,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 ), {,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889133">
                <a:tc>
                  <a:txBody>
                    <a:bodyPr/>
                    <a:lstStyle/>
                    <a:p>
                      <a:pPr algn="ctr" fontAlgn="base"/>
                      <a:endParaRPr lang="en-IN" sz="1600" b="1" dirty="0">
                        <a:effectLst/>
                      </a:endParaRPr>
                    </a:p>
                  </a:txBody>
                  <a:tcPr marL="24833" marR="24833" marT="60724" marB="607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a grammar rule or </a:t>
                      </a:r>
                      <a:r>
                        <a:rPr lang="en-US" sz="1800" b="0" dirty="0" err="1">
                          <a:effectLst/>
                        </a:rPr>
                        <a:t>boolean</a:t>
                      </a:r>
                      <a:r>
                        <a:rPr lang="en-US" sz="1800" b="0" dirty="0">
                          <a:effectLst/>
                        </a:rPr>
                        <a:t> literal.</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IN" sz="1800" b="0" dirty="0">
                          <a:effectLst/>
                        </a:rPr>
                        <a:t>“Welcome to </a:t>
                      </a:r>
                      <a:r>
                        <a:rPr lang="en-IN" sz="1800" b="0" dirty="0" err="1">
                          <a:effectLst/>
                        </a:rPr>
                        <a:t>GeeksforGeeks</a:t>
                      </a:r>
                      <a:r>
                        <a:rPr lang="en-IN" sz="1800" b="0" dirty="0">
                          <a:effectLst/>
                        </a:rPr>
                        <a:t>!”</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any string of characters (except ‘ ‘) between ” and “</a:t>
                      </a:r>
                    </a:p>
                  </a:txBody>
                  <a:tcPr marL="62084" marR="62084" marT="86917" marB="86917"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a:off x="3851920" y="355247"/>
            <a:ext cx="72008" cy="7317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516216" y="332656"/>
            <a:ext cx="72008" cy="73174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1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554" y="188640"/>
            <a:ext cx="7105791" cy="923330"/>
          </a:xfrm>
          <a:prstGeom prst="rect">
            <a:avLst/>
          </a:prstGeom>
          <a:noFill/>
        </p:spPr>
        <p:txBody>
          <a:bodyPr wrap="none" lIns="91440" tIns="45720" rIns="91440" bIns="45720">
            <a:spAutoFit/>
          </a:bodyPr>
          <a:lstStyle/>
          <a:p>
            <a:pPr algn="ctr"/>
            <a:r>
              <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Role of Lexical Analyzer:</a:t>
            </a:r>
          </a:p>
        </p:txBody>
      </p:sp>
      <p:sp>
        <p:nvSpPr>
          <p:cNvPr id="3" name="Rectangle 2"/>
          <p:cNvSpPr/>
          <p:nvPr/>
        </p:nvSpPr>
        <p:spPr>
          <a:xfrm>
            <a:off x="-36512" y="1229205"/>
            <a:ext cx="9001000" cy="4893647"/>
          </a:xfrm>
          <a:prstGeom prst="rect">
            <a:avLst/>
          </a:prstGeom>
        </p:spPr>
        <p:txBody>
          <a:bodyPr wrap="square">
            <a:spAutoFit/>
          </a:bodyPr>
          <a:lstStyle/>
          <a:p>
            <a:pPr marL="342900" indent="-342900" algn="just">
              <a:buFont typeface="Wingdings" pitchFamily="2" charset="2"/>
              <a:buChar char="Ø"/>
            </a:pPr>
            <a:r>
              <a:rPr lang="en-GB" sz="2400" dirty="0"/>
              <a:t>The </a:t>
            </a:r>
            <a:r>
              <a:rPr lang="en-GB" sz="2400" b="1" dirty="0">
                <a:hlinkClick r:id="rId2"/>
              </a:rPr>
              <a:t>lexical analysis</a:t>
            </a:r>
            <a:r>
              <a:rPr lang="en-GB" sz="2400" dirty="0"/>
              <a:t> is the first phase of the compiler where a lexical analyser operate as an interface between the source code and the rest of the phases of a compiler. </a:t>
            </a:r>
          </a:p>
          <a:p>
            <a:pPr marL="342900" indent="-342900" algn="just">
              <a:buFont typeface="Wingdings" pitchFamily="2" charset="2"/>
              <a:buChar char="Ø"/>
            </a:pPr>
            <a:r>
              <a:rPr lang="en-GB" sz="2400" dirty="0"/>
              <a:t>It reads the input characters of the source program, groups them into lexemes, and produces a sequence of tokens for each lexeme. The tokens are sent to the parser for syntax analysis.</a:t>
            </a:r>
          </a:p>
          <a:p>
            <a:pPr marL="342900" indent="-342900" algn="just">
              <a:buFont typeface="Wingdings" pitchFamily="2" charset="2"/>
              <a:buChar char="Ø"/>
            </a:pPr>
            <a:r>
              <a:rPr lang="en-GB" sz="2400" dirty="0"/>
              <a:t>If the lexical </a:t>
            </a:r>
            <a:r>
              <a:rPr lang="en-GB" sz="2400" dirty="0" err="1"/>
              <a:t>analyzer</a:t>
            </a:r>
            <a:r>
              <a:rPr lang="en-GB" sz="2400" dirty="0"/>
              <a:t> is located as a separate pass in the compiler it can need an intermediate file to locate its output, from which the parser would then takes its input. </a:t>
            </a:r>
          </a:p>
          <a:p>
            <a:pPr marL="342900" indent="-342900" algn="just">
              <a:buFont typeface="Wingdings" pitchFamily="2" charset="2"/>
              <a:buChar char="Ø"/>
            </a:pPr>
            <a:r>
              <a:rPr lang="en-GB" sz="2400" dirty="0"/>
              <a:t>It can eliminate the need for the intermediate file, the lexical </a:t>
            </a:r>
            <a:r>
              <a:rPr lang="en-GB" sz="2400" dirty="0" err="1"/>
              <a:t>analyzer</a:t>
            </a:r>
            <a:r>
              <a:rPr lang="en-GB" sz="2400" dirty="0"/>
              <a:t> and the syntactic analyser (parser) are often grouped into the same pass where the lexical analyser operates either under the control of the parser or as a subroutine with the parser.</a:t>
            </a:r>
          </a:p>
        </p:txBody>
      </p:sp>
    </p:spTree>
    <p:extLst>
      <p:ext uri="{BB962C8B-B14F-4D97-AF65-F5344CB8AC3E}">
        <p14:creationId xmlns:p14="http://schemas.microsoft.com/office/powerpoint/2010/main" val="134437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9054" y="260648"/>
            <a:ext cx="5466113" cy="769441"/>
          </a:xfrm>
          <a:prstGeom prst="rect">
            <a:avLst/>
          </a:prstGeom>
          <a:noFill/>
        </p:spPr>
        <p:txBody>
          <a:bodyPr wrap="none" lIns="91440" tIns="45720" rIns="91440" bIns="45720">
            <a:spAutoFit/>
          </a:bodyPr>
          <a:lstStyle/>
          <a:p>
            <a:pPr algn="ctr"/>
            <a:r>
              <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Definition of compiler:</a:t>
            </a:r>
          </a:p>
        </p:txBody>
      </p:sp>
      <p:sp>
        <p:nvSpPr>
          <p:cNvPr id="5" name="Rectangle 4"/>
          <p:cNvSpPr/>
          <p:nvPr/>
        </p:nvSpPr>
        <p:spPr>
          <a:xfrm>
            <a:off x="35496" y="1196752"/>
            <a:ext cx="8856984" cy="4832092"/>
          </a:xfrm>
          <a:prstGeom prst="rect">
            <a:avLst/>
          </a:prstGeom>
        </p:spPr>
        <p:txBody>
          <a:bodyPr wrap="square">
            <a:spAutoFit/>
          </a:bodyPr>
          <a:lstStyle/>
          <a:p>
            <a:pPr marL="457200" indent="-457200" algn="just">
              <a:buFont typeface="Wingdings" pitchFamily="2" charset="2"/>
              <a:buChar char="Ø"/>
            </a:pPr>
            <a:r>
              <a:rPr lang="en-GB" sz="2800" dirty="0"/>
              <a:t>A compiler is a software program that follows the syntax rule of programming language to convert a source code to machine code. </a:t>
            </a:r>
          </a:p>
          <a:p>
            <a:pPr marL="457200" indent="-457200" algn="just">
              <a:buFont typeface="Wingdings" pitchFamily="2" charset="2"/>
              <a:buChar char="Ø"/>
            </a:pPr>
            <a:r>
              <a:rPr lang="en-GB" sz="2800" dirty="0"/>
              <a:t>It cannot fix any error if present in a program; it generates an error message, and you have to correct it yourself in the program's syntax. </a:t>
            </a:r>
          </a:p>
          <a:p>
            <a:pPr marL="457200" indent="-457200" algn="just">
              <a:buFont typeface="Wingdings" pitchFamily="2" charset="2"/>
              <a:buChar char="Ø"/>
            </a:pPr>
            <a:r>
              <a:rPr lang="en-GB" sz="2800" dirty="0"/>
              <a:t>If your written program is correct (contains no error), then the compiler will convert your entire source code into machine code. A compiler </a:t>
            </a:r>
            <a:r>
              <a:rPr lang="en-GB" sz="2800" b="1" dirty="0"/>
              <a:t>converts complete source code</a:t>
            </a:r>
            <a:r>
              <a:rPr lang="en-GB" sz="2800" dirty="0"/>
              <a:t> into machine code </a:t>
            </a:r>
            <a:r>
              <a:rPr lang="en-GB" sz="2800" b="1" dirty="0">
                <a:solidFill>
                  <a:srgbClr val="FF0000"/>
                </a:solidFill>
              </a:rPr>
              <a:t>at once</a:t>
            </a:r>
            <a:r>
              <a:rPr lang="en-GB" sz="2800" b="1" dirty="0"/>
              <a:t>. </a:t>
            </a:r>
            <a:r>
              <a:rPr lang="en-GB" sz="2800" dirty="0"/>
              <a:t>And finally, your program get executes.</a:t>
            </a:r>
          </a:p>
        </p:txBody>
      </p:sp>
    </p:spTree>
    <p:extLst>
      <p:ext uri="{BB962C8B-B14F-4D97-AF65-F5344CB8AC3E}">
        <p14:creationId xmlns:p14="http://schemas.microsoft.com/office/powerpoint/2010/main" val="13443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07677"/>
            <a:ext cx="8712968" cy="6001643"/>
          </a:xfrm>
          <a:prstGeom prst="rect">
            <a:avLst/>
          </a:prstGeom>
        </p:spPr>
        <p:txBody>
          <a:bodyPr wrap="square">
            <a:spAutoFit/>
          </a:bodyPr>
          <a:lstStyle/>
          <a:p>
            <a:pPr marL="342900" indent="-342900" algn="just">
              <a:buFont typeface="Wingdings" pitchFamily="2" charset="2"/>
              <a:buChar char="Ø"/>
            </a:pPr>
            <a:r>
              <a:rPr lang="en-GB" sz="2400" dirty="0"/>
              <a:t>The lexical </a:t>
            </a:r>
            <a:r>
              <a:rPr lang="en-GB" sz="2400" dirty="0" err="1"/>
              <a:t>analyzer</a:t>
            </a:r>
            <a:r>
              <a:rPr lang="en-GB" sz="2400" dirty="0"/>
              <a:t> also interacts with the symbol table while passing tokens to the parser. </a:t>
            </a:r>
          </a:p>
          <a:p>
            <a:pPr marL="342900" indent="-342900" algn="just">
              <a:buFont typeface="Wingdings" pitchFamily="2" charset="2"/>
              <a:buChar char="Ø"/>
            </a:pPr>
            <a:r>
              <a:rPr lang="en-GB" sz="2400" dirty="0"/>
              <a:t>Whenever a token is discovered, the lexical </a:t>
            </a:r>
            <a:r>
              <a:rPr lang="en-GB" sz="2400" dirty="0" err="1"/>
              <a:t>analyzer</a:t>
            </a:r>
            <a:r>
              <a:rPr lang="en-GB" sz="2400" dirty="0"/>
              <a:t> returns a representation for that token to the parser. If the token is a simple construct including parenthesis, comma, or a colon, then it returns an integer program. If the token is a more complex items including an identifier or another token with a value, the value is also passed to the parser.</a:t>
            </a:r>
          </a:p>
          <a:p>
            <a:pPr marL="342900" indent="-342900" algn="just">
              <a:buFont typeface="Wingdings" pitchFamily="2" charset="2"/>
              <a:buChar char="Ø"/>
            </a:pPr>
            <a:r>
              <a:rPr lang="en-GB" sz="2400" dirty="0"/>
              <a:t>Lexical </a:t>
            </a:r>
            <a:r>
              <a:rPr lang="en-GB" sz="2400" dirty="0" err="1"/>
              <a:t>analyzer</a:t>
            </a:r>
            <a:r>
              <a:rPr lang="en-GB" sz="2400" dirty="0"/>
              <a:t> separates the characters of the source language into groups that logically belong together, called tokens. </a:t>
            </a:r>
          </a:p>
          <a:p>
            <a:pPr marL="342900" indent="-342900" algn="just">
              <a:buFont typeface="Wingdings" pitchFamily="2" charset="2"/>
              <a:buChar char="Ø"/>
            </a:pPr>
            <a:r>
              <a:rPr lang="en-GB" sz="2400" dirty="0"/>
              <a:t>It includes the token name which is an abstract symbol that define a type of lexical unit and an optional attribute value called token values. Tokens can be identifiers, keywords, constants, operators, and punctuation symbols including commas and parenthesis. A rule that represent a group of input strings for which the equal token is make as output is called the pattern.</a:t>
            </a:r>
          </a:p>
        </p:txBody>
      </p:sp>
    </p:spTree>
    <p:extLst>
      <p:ext uri="{BB962C8B-B14F-4D97-AF65-F5344CB8AC3E}">
        <p14:creationId xmlns:p14="http://schemas.microsoft.com/office/powerpoint/2010/main" val="1344373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5693866"/>
          </a:xfrm>
          <a:prstGeom prst="rect">
            <a:avLst/>
          </a:prstGeom>
        </p:spPr>
        <p:txBody>
          <a:bodyPr wrap="square">
            <a:spAutoFit/>
          </a:bodyPr>
          <a:lstStyle/>
          <a:p>
            <a:pPr marL="457200" indent="-457200" algn="just">
              <a:buFont typeface="Wingdings" pitchFamily="2" charset="2"/>
              <a:buChar char="Ø"/>
            </a:pPr>
            <a:r>
              <a:rPr lang="en-GB" sz="2800" dirty="0"/>
              <a:t>The lexical </a:t>
            </a:r>
            <a:r>
              <a:rPr lang="en-GB" sz="2800" dirty="0" err="1"/>
              <a:t>analyzer</a:t>
            </a:r>
            <a:r>
              <a:rPr lang="en-GB" sz="2800" dirty="0"/>
              <a:t> also handles issues including stripping out the comments and whitespace (tab, newline, blank, and other characters that are used to separate tokens in the input). </a:t>
            </a:r>
          </a:p>
          <a:p>
            <a:pPr marL="457200" indent="-457200" algn="just">
              <a:buFont typeface="Wingdings" pitchFamily="2" charset="2"/>
              <a:buChar char="Ø"/>
            </a:pPr>
            <a:r>
              <a:rPr lang="en-GB" sz="2800" dirty="0"/>
              <a:t>The correlating error messages that are generated by the compiler during lexical </a:t>
            </a:r>
            <a:r>
              <a:rPr lang="en-GB" sz="2800" dirty="0" err="1"/>
              <a:t>analyzer</a:t>
            </a:r>
            <a:r>
              <a:rPr lang="en-GB" sz="2800" dirty="0"/>
              <a:t> with the source program.</a:t>
            </a:r>
          </a:p>
          <a:p>
            <a:pPr marL="457200" indent="-457200" algn="just">
              <a:buFont typeface="Wingdings" pitchFamily="2" charset="2"/>
              <a:buChar char="Ø"/>
            </a:pPr>
            <a:r>
              <a:rPr lang="en-GB" sz="2800" dirty="0"/>
              <a:t>For example, it can maintain track of all newline characters so that it can relate an ambiguous statement line number with each error message.</a:t>
            </a:r>
          </a:p>
          <a:p>
            <a:pPr marL="457200" indent="-457200" algn="just">
              <a:buFont typeface="Wingdings" pitchFamily="2" charset="2"/>
              <a:buChar char="Ø"/>
            </a:pPr>
            <a:r>
              <a:rPr lang="en-GB" sz="2800" dirty="0"/>
              <a:t>It can be implementing the expansion of macros, in the case of macro, pre-processors are used in the source program.</a:t>
            </a:r>
          </a:p>
        </p:txBody>
      </p:sp>
    </p:spTree>
    <p:extLst>
      <p:ext uri="{BB962C8B-B14F-4D97-AF65-F5344CB8AC3E}">
        <p14:creationId xmlns:p14="http://schemas.microsoft.com/office/powerpoint/2010/main" val="13443731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5736" y="116632"/>
            <a:ext cx="5020220" cy="1015663"/>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Input Buffering</a:t>
            </a:r>
          </a:p>
        </p:txBody>
      </p:sp>
      <p:sp>
        <p:nvSpPr>
          <p:cNvPr id="3" name="Rectangle 2"/>
          <p:cNvSpPr/>
          <p:nvPr/>
        </p:nvSpPr>
        <p:spPr>
          <a:xfrm>
            <a:off x="179512" y="1268760"/>
            <a:ext cx="8712968" cy="1815882"/>
          </a:xfrm>
          <a:prstGeom prst="rect">
            <a:avLst/>
          </a:prstGeom>
        </p:spPr>
        <p:txBody>
          <a:bodyPr wrap="square">
            <a:spAutoFit/>
          </a:bodyPr>
          <a:lstStyle/>
          <a:p>
            <a:pPr marL="342900" indent="-342900" algn="just">
              <a:buFont typeface="Wingdings" pitchFamily="2" charset="2"/>
              <a:buChar char="Ø"/>
            </a:pPr>
            <a:r>
              <a:rPr lang="en-GB" sz="2800" dirty="0"/>
              <a:t>The lexical </a:t>
            </a:r>
            <a:r>
              <a:rPr lang="en-GB" sz="2800" dirty="0" err="1"/>
              <a:t>analyzer</a:t>
            </a:r>
            <a:r>
              <a:rPr lang="en-GB" sz="2800" dirty="0"/>
              <a:t> scans the input from left to right one character at a time. It uses two pointers </a:t>
            </a:r>
            <a:r>
              <a:rPr lang="en-GB" sz="2800" b="1" dirty="0"/>
              <a:t>begin </a:t>
            </a:r>
            <a:r>
              <a:rPr lang="en-GB" sz="2800" b="1" dirty="0" err="1"/>
              <a:t>ptr</a:t>
            </a:r>
            <a:r>
              <a:rPr lang="en-GB" sz="2800" dirty="0"/>
              <a:t>(</a:t>
            </a:r>
            <a:r>
              <a:rPr lang="en-GB" sz="2800" b="1" dirty="0" err="1"/>
              <a:t>bp</a:t>
            </a:r>
            <a:r>
              <a:rPr lang="en-GB" sz="2800" dirty="0"/>
              <a:t>) and </a:t>
            </a:r>
            <a:r>
              <a:rPr lang="en-GB" sz="2800" b="1" dirty="0"/>
              <a:t>forward </a:t>
            </a:r>
            <a:r>
              <a:rPr lang="en-GB" sz="2800" b="1" dirty="0" err="1"/>
              <a:t>ptr</a:t>
            </a:r>
            <a:r>
              <a:rPr lang="en-GB" sz="2800" dirty="0"/>
              <a:t>(</a:t>
            </a:r>
            <a:r>
              <a:rPr lang="en-GB" sz="2800" b="1" dirty="0" err="1"/>
              <a:t>fp</a:t>
            </a:r>
            <a:r>
              <a:rPr lang="en-GB" sz="2800" dirty="0"/>
              <a:t>) to keep track of the pointer of the input scanned. </a:t>
            </a:r>
          </a:p>
        </p:txBody>
      </p:sp>
      <p:sp>
        <p:nvSpPr>
          <p:cNvPr id="4" name="Rectangle 3"/>
          <p:cNvSpPr/>
          <p:nvPr/>
        </p:nvSpPr>
        <p:spPr>
          <a:xfrm>
            <a:off x="35496" y="2996952"/>
            <a:ext cx="8856984" cy="3539430"/>
          </a:xfrm>
          <a:prstGeom prst="rect">
            <a:avLst/>
          </a:prstGeom>
        </p:spPr>
        <p:txBody>
          <a:bodyPr wrap="square">
            <a:spAutoFit/>
          </a:bodyPr>
          <a:lstStyle/>
          <a:p>
            <a:pPr marL="457200" indent="-457200" algn="just">
              <a:buFont typeface="Wingdings" pitchFamily="2" charset="2"/>
              <a:buChar char="Ø"/>
            </a:pPr>
            <a:r>
              <a:rPr lang="en-GB" sz="2800" dirty="0"/>
              <a:t>Input buffering is an important concept in compiler design that refers to the way in which the compiler reads input from the source code. In many cases, the compiler reads input one character at a time, which can be a slow and inefficient process. </a:t>
            </a:r>
          </a:p>
          <a:p>
            <a:pPr marL="457200" indent="-457200" algn="just">
              <a:buFont typeface="Wingdings" pitchFamily="2" charset="2"/>
              <a:buChar char="Ø"/>
            </a:pPr>
            <a:r>
              <a:rPr lang="en-GB" sz="2800" dirty="0"/>
              <a:t>Input buffering is a technique that allows the compiler to read input in larger chunks, which can improve performance and reduce overhead.</a:t>
            </a:r>
          </a:p>
        </p:txBody>
      </p:sp>
    </p:spTree>
    <p:extLst>
      <p:ext uri="{BB962C8B-B14F-4D97-AF65-F5344CB8AC3E}">
        <p14:creationId xmlns:p14="http://schemas.microsoft.com/office/powerpoint/2010/main" val="1344373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640960" cy="2246769"/>
          </a:xfrm>
          <a:prstGeom prst="rect">
            <a:avLst/>
          </a:prstGeom>
        </p:spPr>
        <p:txBody>
          <a:bodyPr wrap="square">
            <a:spAutoFit/>
          </a:bodyPr>
          <a:lstStyle/>
          <a:p>
            <a:pPr algn="just"/>
            <a:r>
              <a:rPr lang="en-GB" sz="2800" b="1" dirty="0"/>
              <a:t>For example, </a:t>
            </a:r>
            <a:r>
              <a:rPr lang="en-GB" sz="2800" dirty="0"/>
              <a:t>if the size of the buffer is too large, it may consume too much memory, leading to slower performance or even crashes. Additionally, if the buffer is not properly managed, it can lead to errors in the output of the compiler.</a:t>
            </a:r>
          </a:p>
        </p:txBody>
      </p:sp>
      <p:sp>
        <p:nvSpPr>
          <p:cNvPr id="3" name="Rectangle 2"/>
          <p:cNvSpPr/>
          <p:nvPr/>
        </p:nvSpPr>
        <p:spPr>
          <a:xfrm>
            <a:off x="179512" y="2420888"/>
            <a:ext cx="8640960" cy="2677656"/>
          </a:xfrm>
          <a:prstGeom prst="rect">
            <a:avLst/>
          </a:prstGeom>
        </p:spPr>
        <p:txBody>
          <a:bodyPr wrap="square">
            <a:spAutoFit/>
          </a:bodyPr>
          <a:lstStyle/>
          <a:p>
            <a:pPr algn="just" fontAlgn="base"/>
            <a:r>
              <a:rPr lang="en-GB" sz="2800" dirty="0"/>
              <a:t>Overall, input buffering is an important technique in compiler design that can help improve performance and reduce overhead. However, it must be used carefully and appropriately to avoid potential problems.</a:t>
            </a:r>
          </a:p>
          <a:p>
            <a:pPr algn="just"/>
            <a:br>
              <a:rPr lang="en-GB" sz="2800" dirty="0"/>
            </a:br>
            <a:endParaRPr lang="en-GB" sz="2800" dirty="0"/>
          </a:p>
        </p:txBody>
      </p:sp>
    </p:spTree>
    <p:extLst>
      <p:ext uri="{BB962C8B-B14F-4D97-AF65-F5344CB8AC3E}">
        <p14:creationId xmlns:p14="http://schemas.microsoft.com/office/powerpoint/2010/main" val="13443731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edia.geeksforgeeks.org/wp-content/uploads/20190401013238/Untitled-Diagram-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88640"/>
            <a:ext cx="8748464" cy="32403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4016" y="3791942"/>
            <a:ext cx="8748464" cy="1077218"/>
          </a:xfrm>
          <a:prstGeom prst="rect">
            <a:avLst/>
          </a:prstGeom>
        </p:spPr>
        <p:txBody>
          <a:bodyPr wrap="square">
            <a:spAutoFit/>
          </a:bodyPr>
          <a:lstStyle/>
          <a:p>
            <a:pPr algn="just"/>
            <a:r>
              <a:rPr lang="en-GB" sz="3200" dirty="0"/>
              <a:t>Initially both the pointers point to the first character of the input string as shown below</a:t>
            </a:r>
          </a:p>
        </p:txBody>
      </p:sp>
    </p:spTree>
    <p:extLst>
      <p:ext uri="{BB962C8B-B14F-4D97-AF65-F5344CB8AC3E}">
        <p14:creationId xmlns:p14="http://schemas.microsoft.com/office/powerpoint/2010/main" val="1344373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edia.geeksforgeeks.org/wp-content/uploads/20190401013001/Untitled-Diagram-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93" y="260648"/>
            <a:ext cx="8656687" cy="6336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784976" cy="5632311"/>
          </a:xfrm>
          <a:prstGeom prst="rect">
            <a:avLst/>
          </a:prstGeom>
        </p:spPr>
        <p:txBody>
          <a:bodyPr wrap="square">
            <a:spAutoFit/>
          </a:bodyPr>
          <a:lstStyle/>
          <a:p>
            <a:pPr marL="457200" indent="-457200" algn="just">
              <a:buFont typeface="Wingdings" pitchFamily="2" charset="2"/>
              <a:buChar char="Ø"/>
            </a:pPr>
            <a:r>
              <a:rPr lang="en-GB" sz="2400" dirty="0"/>
              <a:t>The forward </a:t>
            </a:r>
            <a:r>
              <a:rPr lang="en-GB" sz="2400" dirty="0" err="1"/>
              <a:t>ptr</a:t>
            </a:r>
            <a:r>
              <a:rPr lang="en-GB" sz="2400" dirty="0"/>
              <a:t> moves ahead to search for end of lexeme. As soon as the blank space is encountered, it indicates end of lexeme. </a:t>
            </a:r>
          </a:p>
          <a:p>
            <a:pPr marL="457200" indent="-457200" algn="just">
              <a:buFont typeface="Wingdings" pitchFamily="2" charset="2"/>
              <a:buChar char="Ø"/>
            </a:pPr>
            <a:r>
              <a:rPr lang="en-GB" sz="2400" dirty="0"/>
              <a:t>In above example as soon as </a:t>
            </a:r>
            <a:r>
              <a:rPr lang="en-GB" sz="2400" dirty="0" err="1"/>
              <a:t>ptr</a:t>
            </a:r>
            <a:r>
              <a:rPr lang="en-GB" sz="2400" dirty="0"/>
              <a:t> (</a:t>
            </a:r>
            <a:r>
              <a:rPr lang="en-GB" sz="2400" dirty="0" err="1"/>
              <a:t>fp</a:t>
            </a:r>
            <a:r>
              <a:rPr lang="en-GB" sz="2400" dirty="0"/>
              <a:t>) encounters a blank space the lexeme “</a:t>
            </a:r>
            <a:r>
              <a:rPr lang="en-GB" sz="2400" dirty="0" err="1"/>
              <a:t>int</a:t>
            </a:r>
            <a:r>
              <a:rPr lang="en-GB" sz="2400" dirty="0"/>
              <a:t>” is identified. The </a:t>
            </a:r>
            <a:r>
              <a:rPr lang="en-GB" sz="2400" dirty="0" err="1"/>
              <a:t>fp</a:t>
            </a:r>
            <a:r>
              <a:rPr lang="en-GB" sz="2400" dirty="0"/>
              <a:t> will be moved ahead at white space, when </a:t>
            </a:r>
            <a:r>
              <a:rPr lang="en-GB" sz="2400" dirty="0" err="1"/>
              <a:t>fp</a:t>
            </a:r>
            <a:r>
              <a:rPr lang="en-GB" sz="2400" dirty="0"/>
              <a:t> encounters white space, it ignore and moves ahead. then both the begin </a:t>
            </a:r>
            <a:r>
              <a:rPr lang="en-GB" sz="2400" dirty="0" err="1"/>
              <a:t>ptr</a:t>
            </a:r>
            <a:r>
              <a:rPr lang="en-GB" sz="2400" dirty="0"/>
              <a:t>(</a:t>
            </a:r>
            <a:r>
              <a:rPr lang="en-GB" sz="2400" dirty="0" err="1"/>
              <a:t>bp</a:t>
            </a:r>
            <a:r>
              <a:rPr lang="en-GB" sz="2400" dirty="0"/>
              <a:t>) and forward </a:t>
            </a:r>
            <a:r>
              <a:rPr lang="en-GB" sz="2400" dirty="0" err="1"/>
              <a:t>ptr</a:t>
            </a:r>
            <a:r>
              <a:rPr lang="en-GB" sz="2400" dirty="0"/>
              <a:t>(</a:t>
            </a:r>
            <a:r>
              <a:rPr lang="en-GB" sz="2400" dirty="0" err="1"/>
              <a:t>fp</a:t>
            </a:r>
            <a:r>
              <a:rPr lang="en-GB" sz="2400" dirty="0"/>
              <a:t>) are set at next token. </a:t>
            </a:r>
          </a:p>
          <a:p>
            <a:pPr marL="457200" indent="-457200" algn="just">
              <a:buFont typeface="Wingdings" pitchFamily="2" charset="2"/>
              <a:buChar char="Ø"/>
            </a:pPr>
            <a:r>
              <a:rPr lang="en-GB" sz="2400" dirty="0"/>
              <a:t>The input character is thus read from secondary storage, but reading in this way from secondary storage is costly. hence buffering technique is used.</a:t>
            </a:r>
          </a:p>
          <a:p>
            <a:pPr marL="457200" indent="-457200" algn="just">
              <a:buFont typeface="Wingdings" pitchFamily="2" charset="2"/>
              <a:buChar char="Ø"/>
            </a:pPr>
            <a:r>
              <a:rPr lang="en-GB" sz="2400" dirty="0"/>
              <a:t>A block of data is first read into a buffer, and then second by lexical </a:t>
            </a:r>
            <a:r>
              <a:rPr lang="en-GB" sz="2400" dirty="0" err="1"/>
              <a:t>analyzer</a:t>
            </a:r>
            <a:r>
              <a:rPr lang="en-GB" sz="2400" dirty="0"/>
              <a:t>. there are two methods used in this context: One Buffer Scheme, and Two Buffer Scheme. These are explained as following below.</a:t>
            </a:r>
          </a:p>
        </p:txBody>
      </p:sp>
    </p:spTree>
    <p:extLst>
      <p:ext uri="{BB962C8B-B14F-4D97-AF65-F5344CB8AC3E}">
        <p14:creationId xmlns:p14="http://schemas.microsoft.com/office/powerpoint/2010/main" val="1344373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ttps://media.geeksforgeeks.org/wp-content/uploads/20190401013638/Untitled-Diagram-3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620688"/>
            <a:ext cx="8712968"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2246769"/>
          </a:xfrm>
          <a:prstGeom prst="rect">
            <a:avLst/>
          </a:prstGeom>
        </p:spPr>
        <p:txBody>
          <a:bodyPr wrap="square">
            <a:spAutoFit/>
          </a:bodyPr>
          <a:lstStyle/>
          <a:p>
            <a:pPr algn="just"/>
            <a:r>
              <a:rPr lang="en-GB" sz="2800" b="1" dirty="0">
                <a:solidFill>
                  <a:srgbClr val="C00000"/>
                </a:solidFill>
              </a:rPr>
              <a:t>One Buffer Scheme:</a:t>
            </a:r>
            <a:r>
              <a:rPr lang="en-GB" sz="2800" dirty="0"/>
              <a:t> In this scheme, only one buffer is used to store the input string but the problem with this scheme is that if lexeme is very long then it crosses the buffer boundary, to scan rest of the lexeme the buffer has to be refilled, that makes overwriting the first of lexeme.</a:t>
            </a:r>
          </a:p>
        </p:txBody>
      </p:sp>
      <p:pic>
        <p:nvPicPr>
          <p:cNvPr id="7170" name="Picture 2" descr="https://media.geeksforgeeks.org/wp-content/uploads/20190401012723/Untitled-Diagram1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703536"/>
            <a:ext cx="8640960" cy="353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63661"/>
            <a:ext cx="8640960" cy="6001643"/>
          </a:xfrm>
          <a:prstGeom prst="rect">
            <a:avLst/>
          </a:prstGeom>
        </p:spPr>
        <p:txBody>
          <a:bodyPr wrap="square">
            <a:spAutoFit/>
          </a:bodyPr>
          <a:lstStyle/>
          <a:p>
            <a:pPr algn="just"/>
            <a:r>
              <a:rPr lang="en-GB" sz="3200" b="1" dirty="0">
                <a:solidFill>
                  <a:srgbClr val="C00000"/>
                </a:solidFill>
              </a:rPr>
              <a:t>Two Buffer Scheme:</a:t>
            </a:r>
            <a:r>
              <a:rPr lang="en-GB" sz="3200" dirty="0"/>
              <a:t> </a:t>
            </a:r>
          </a:p>
          <a:p>
            <a:pPr marL="457200" indent="-457200" algn="just">
              <a:buFont typeface="Wingdings" pitchFamily="2" charset="2"/>
              <a:buChar char="Ø"/>
            </a:pPr>
            <a:r>
              <a:rPr lang="en-GB" sz="3200" dirty="0"/>
              <a:t>To overcome the problem of one buffer scheme, in this method two buffers are used to store the input string. the first buffer and second buffer are scanned alternately. </a:t>
            </a:r>
          </a:p>
          <a:p>
            <a:pPr marL="457200" indent="-457200" algn="just">
              <a:buFont typeface="Wingdings" pitchFamily="2" charset="2"/>
              <a:buChar char="Ø"/>
            </a:pPr>
            <a:r>
              <a:rPr lang="en-GB" sz="3200" dirty="0"/>
              <a:t>When end of current buffer is reached the other buffer is filled. the only problem with this method is that if length of the lexeme is longer than length of the buffer then scanning input cannot be scanned completely. Initially both the </a:t>
            </a:r>
            <a:r>
              <a:rPr lang="en-GB" sz="3200" dirty="0" err="1"/>
              <a:t>bp</a:t>
            </a:r>
            <a:r>
              <a:rPr lang="en-GB" sz="3200" dirty="0"/>
              <a:t> and </a:t>
            </a:r>
            <a:r>
              <a:rPr lang="en-GB" sz="3200" dirty="0" err="1"/>
              <a:t>fp</a:t>
            </a:r>
            <a:r>
              <a:rPr lang="en-GB" sz="3200" dirty="0"/>
              <a:t> are pointing to the first character of first buffer. </a:t>
            </a:r>
          </a:p>
        </p:txBody>
      </p:sp>
    </p:spTree>
    <p:extLst>
      <p:ext uri="{BB962C8B-B14F-4D97-AF65-F5344CB8AC3E}">
        <p14:creationId xmlns:p14="http://schemas.microsoft.com/office/powerpoint/2010/main" val="1344373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ompiler vs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636712"/>
            <a:ext cx="8633437" cy="5456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188640"/>
            <a:ext cx="8568952" cy="6001643"/>
          </a:xfrm>
          <a:prstGeom prst="rect">
            <a:avLst/>
          </a:prstGeom>
        </p:spPr>
        <p:txBody>
          <a:bodyPr wrap="square">
            <a:spAutoFit/>
          </a:bodyPr>
          <a:lstStyle/>
          <a:p>
            <a:pPr marL="457200" indent="-457200" algn="just">
              <a:buFont typeface="Wingdings" pitchFamily="2" charset="2"/>
              <a:buChar char="Ø"/>
            </a:pPr>
            <a:r>
              <a:rPr lang="en-GB" sz="3200" dirty="0"/>
              <a:t>Then the </a:t>
            </a:r>
            <a:r>
              <a:rPr lang="en-GB" sz="3200" dirty="0" err="1"/>
              <a:t>fp</a:t>
            </a:r>
            <a:r>
              <a:rPr lang="en-GB" sz="3200" dirty="0"/>
              <a:t> moves towards right in search of end of lexeme. as soon as blank character is recognized, the string between </a:t>
            </a:r>
            <a:r>
              <a:rPr lang="en-GB" sz="3200" dirty="0" err="1"/>
              <a:t>bp</a:t>
            </a:r>
            <a:r>
              <a:rPr lang="en-GB" sz="3200" dirty="0"/>
              <a:t> and </a:t>
            </a:r>
            <a:r>
              <a:rPr lang="en-GB" sz="3200" dirty="0" err="1"/>
              <a:t>fp</a:t>
            </a:r>
            <a:r>
              <a:rPr lang="en-GB" sz="3200" dirty="0"/>
              <a:t> is identified as corresponding token. to identify, the boundary of first buffer end of buffer character should be placed at the end first buffer. </a:t>
            </a:r>
          </a:p>
          <a:p>
            <a:pPr marL="457200" indent="-457200" algn="just">
              <a:buFont typeface="Wingdings" pitchFamily="2" charset="2"/>
              <a:buChar char="Ø"/>
            </a:pPr>
            <a:r>
              <a:rPr lang="en-GB" sz="3200" dirty="0"/>
              <a:t>Similarly end of second buffer is also recognized by the end of buffer mark present at the end of second buffer. when </a:t>
            </a:r>
            <a:r>
              <a:rPr lang="en-GB" sz="3200" dirty="0" err="1"/>
              <a:t>fp</a:t>
            </a:r>
            <a:r>
              <a:rPr lang="en-GB" sz="3200" dirty="0"/>
              <a:t> encounters first </a:t>
            </a:r>
            <a:r>
              <a:rPr lang="en-GB" sz="3200" b="1" dirty="0" err="1"/>
              <a:t>eof</a:t>
            </a:r>
            <a:r>
              <a:rPr lang="en-GB" sz="3200" dirty="0"/>
              <a:t>, then one can recognize end of first buffer and hence filling up second buffer is started. </a:t>
            </a:r>
          </a:p>
        </p:txBody>
      </p:sp>
    </p:spTree>
    <p:extLst>
      <p:ext uri="{BB962C8B-B14F-4D97-AF65-F5344CB8AC3E}">
        <p14:creationId xmlns:p14="http://schemas.microsoft.com/office/powerpoint/2010/main" val="13443731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260648"/>
            <a:ext cx="8568952" cy="3539430"/>
          </a:xfrm>
          <a:prstGeom prst="rect">
            <a:avLst/>
          </a:prstGeom>
        </p:spPr>
        <p:txBody>
          <a:bodyPr wrap="square">
            <a:spAutoFit/>
          </a:bodyPr>
          <a:lstStyle/>
          <a:p>
            <a:pPr marL="285750" indent="-285750" algn="just">
              <a:buFont typeface="Wingdings" pitchFamily="2" charset="2"/>
              <a:buChar char="Ø"/>
            </a:pPr>
            <a:r>
              <a:rPr lang="en-GB" sz="3200" dirty="0"/>
              <a:t>In the same way when second </a:t>
            </a:r>
            <a:r>
              <a:rPr lang="en-GB" sz="3200" b="1" dirty="0" err="1"/>
              <a:t>eof</a:t>
            </a:r>
            <a:r>
              <a:rPr lang="en-GB" sz="3200" dirty="0"/>
              <a:t> is obtained then it indicates of second buffer. alternatively both the buffers can be filled up until end of the input program and stream of tokens is identified.</a:t>
            </a:r>
          </a:p>
          <a:p>
            <a:pPr marL="285750" indent="-285750" algn="just">
              <a:buFont typeface="Wingdings" pitchFamily="2" charset="2"/>
              <a:buChar char="Ø"/>
            </a:pPr>
            <a:r>
              <a:rPr lang="en-GB" sz="3200" dirty="0"/>
              <a:t>This </a:t>
            </a:r>
            <a:r>
              <a:rPr lang="en-GB" sz="3200" b="1" dirty="0" err="1"/>
              <a:t>eof</a:t>
            </a:r>
            <a:r>
              <a:rPr lang="en-GB" sz="3200" dirty="0"/>
              <a:t> character introduced at the end is calling </a:t>
            </a:r>
            <a:r>
              <a:rPr lang="en-GB" sz="3200" b="1" dirty="0"/>
              <a:t>Sentinel</a:t>
            </a:r>
            <a:r>
              <a:rPr lang="en-GB" sz="3200" dirty="0"/>
              <a:t> which is used to identify the end of buffer.</a:t>
            </a:r>
          </a:p>
        </p:txBody>
      </p:sp>
    </p:spTree>
    <p:extLst>
      <p:ext uri="{BB962C8B-B14F-4D97-AF65-F5344CB8AC3E}">
        <p14:creationId xmlns:p14="http://schemas.microsoft.com/office/powerpoint/2010/main" val="13443731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edia.geeksforgeeks.org/wp-content/uploads/20190401014427/Untitled-Diagram-4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7992888" cy="4676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73413" y="216223"/>
            <a:ext cx="5010218" cy="692497"/>
          </a:xfrm>
          <a:prstGeom prst="rect">
            <a:avLst/>
          </a:prstGeom>
          <a:noFill/>
        </p:spPr>
        <p:txBody>
          <a:bodyPr wrap="none" lIns="68580" tIns="34290" rIns="68580" bIns="34290">
            <a:spAutoFit/>
          </a:bodyPr>
          <a:lstStyle/>
          <a:p>
            <a:pPr algn="ctr"/>
            <a:r>
              <a:rPr lang="en-US" sz="4050" b="1" dirty="0">
                <a:ln w="9525">
                  <a:solidFill>
                    <a:schemeClr val="bg1"/>
                  </a:solidFill>
                  <a:prstDash val="solid"/>
                </a:ln>
                <a:effectLst>
                  <a:outerShdw blurRad="12700" dist="38100" dir="2700000" algn="tl" rotWithShape="0">
                    <a:schemeClr val="bg1">
                      <a:lumMod val="50000"/>
                    </a:schemeClr>
                  </a:outerShdw>
                </a:effectLst>
              </a:rPr>
              <a:t>Specification of tokens</a:t>
            </a:r>
          </a:p>
        </p:txBody>
      </p:sp>
      <p:sp>
        <p:nvSpPr>
          <p:cNvPr id="5" name="Rectangle 4"/>
          <p:cNvSpPr/>
          <p:nvPr/>
        </p:nvSpPr>
        <p:spPr>
          <a:xfrm>
            <a:off x="292894" y="1743009"/>
            <a:ext cx="5600700" cy="1569660"/>
          </a:xfrm>
          <a:prstGeom prst="rect">
            <a:avLst/>
          </a:prstGeom>
        </p:spPr>
        <p:txBody>
          <a:bodyPr wrap="square">
            <a:spAutoFit/>
          </a:bodyPr>
          <a:lstStyle/>
          <a:p>
            <a:r>
              <a:rPr lang="en-US" sz="2400" dirty="0">
                <a:latin typeface="system-ui"/>
              </a:rPr>
              <a:t>There are 3 specifications of tokens:</a:t>
            </a:r>
            <a:br>
              <a:rPr lang="en-US" sz="2400" dirty="0"/>
            </a:br>
            <a:r>
              <a:rPr lang="en-US" sz="2400" dirty="0"/>
              <a:t>1. </a:t>
            </a:r>
            <a:r>
              <a:rPr lang="en-US" sz="2400" dirty="0">
                <a:latin typeface="system-ui"/>
              </a:rPr>
              <a:t>String</a:t>
            </a:r>
          </a:p>
          <a:p>
            <a:r>
              <a:rPr lang="en-US" sz="2400" dirty="0">
                <a:latin typeface="system-ui"/>
              </a:rPr>
              <a:t>2. Language</a:t>
            </a:r>
          </a:p>
          <a:p>
            <a:r>
              <a:rPr lang="en-US" sz="2400" dirty="0">
                <a:latin typeface="system-ui"/>
              </a:rPr>
              <a:t>3. Regular Expression</a:t>
            </a:r>
          </a:p>
        </p:txBody>
      </p:sp>
      <p:sp>
        <p:nvSpPr>
          <p:cNvPr id="6" name="Rectangle 5"/>
          <p:cNvSpPr/>
          <p:nvPr/>
        </p:nvSpPr>
        <p:spPr>
          <a:xfrm>
            <a:off x="285750" y="3270029"/>
            <a:ext cx="8543925" cy="2308324"/>
          </a:xfrm>
          <a:prstGeom prst="rect">
            <a:avLst/>
          </a:prstGeom>
        </p:spPr>
        <p:txBody>
          <a:bodyPr wrap="square">
            <a:spAutoFit/>
          </a:bodyPr>
          <a:lstStyle/>
          <a:p>
            <a:r>
              <a:rPr lang="en-US" sz="2400" b="1" dirty="0">
                <a:solidFill>
                  <a:srgbClr val="C00000"/>
                </a:solidFill>
                <a:latin typeface="system-ui"/>
              </a:rPr>
              <a:t>1. String: </a:t>
            </a:r>
          </a:p>
          <a:p>
            <a:pPr>
              <a:buFont typeface="Arial" panose="020B0604020202020204" pitchFamily="34" charset="0"/>
              <a:buChar char="•"/>
            </a:pPr>
            <a:r>
              <a:rPr lang="en-US" sz="2000" dirty="0">
                <a:latin typeface="system-ui"/>
              </a:rPr>
              <a:t>An </a:t>
            </a:r>
            <a:r>
              <a:rPr lang="en-US" sz="2000" b="1" dirty="0">
                <a:latin typeface="system-ui"/>
              </a:rPr>
              <a:t>alphabet</a:t>
            </a:r>
            <a:r>
              <a:rPr lang="en-US" sz="2000" dirty="0">
                <a:latin typeface="system-ui"/>
              </a:rPr>
              <a:t> or character class is a finite set of symbols.</a:t>
            </a:r>
          </a:p>
          <a:p>
            <a:pPr>
              <a:buFont typeface="Arial" panose="020B0604020202020204" pitchFamily="34" charset="0"/>
              <a:buChar char="•"/>
            </a:pPr>
            <a:r>
              <a:rPr lang="en-US" sz="2000" dirty="0">
                <a:latin typeface="system-ui"/>
              </a:rPr>
              <a:t>A </a:t>
            </a:r>
            <a:r>
              <a:rPr lang="en-US" sz="2000" b="1" dirty="0">
                <a:latin typeface="system-ui"/>
              </a:rPr>
              <a:t>string</a:t>
            </a:r>
            <a:r>
              <a:rPr lang="en-US" sz="2000" dirty="0">
                <a:latin typeface="system-ui"/>
              </a:rPr>
              <a:t> over an alphabet is a finite sequence of symbols drawn from that alphabet.</a:t>
            </a:r>
          </a:p>
          <a:p>
            <a:pPr>
              <a:buFont typeface="Arial" panose="020B0604020202020204" pitchFamily="34" charset="0"/>
              <a:buChar char="•"/>
            </a:pPr>
            <a:r>
              <a:rPr lang="en-US" sz="2000" dirty="0">
                <a:latin typeface="system-ui"/>
              </a:rPr>
              <a:t>The length of a string s, usually written |s|, is the number of occurrences of symbols in s. For example, "banana" is a string of length </a:t>
            </a:r>
            <a:r>
              <a:rPr lang="en-US" sz="2000" dirty="0">
                <a:solidFill>
                  <a:srgbClr val="C00000"/>
                </a:solidFill>
                <a:latin typeface="system-ui"/>
              </a:rPr>
              <a:t>six</a:t>
            </a:r>
            <a:r>
              <a:rPr lang="en-US" sz="2000" dirty="0">
                <a:latin typeface="system-ui"/>
              </a:rPr>
              <a:t>. </a:t>
            </a:r>
          </a:p>
          <a:p>
            <a:pPr>
              <a:buFont typeface="Arial" panose="020B0604020202020204" pitchFamily="34" charset="0"/>
              <a:buChar char="•"/>
            </a:pPr>
            <a:r>
              <a:rPr lang="en-US" sz="2000" dirty="0">
                <a:latin typeface="system-ui"/>
              </a:rPr>
              <a:t>The empty string, denoted </a:t>
            </a:r>
            <a:r>
              <a:rPr lang="en-US" sz="2000" b="1" dirty="0">
                <a:latin typeface="system-ui"/>
              </a:rPr>
              <a:t>ε</a:t>
            </a:r>
            <a:r>
              <a:rPr lang="en-US" sz="2000" dirty="0">
                <a:latin typeface="system-ui"/>
              </a:rPr>
              <a:t>, is the string of length </a:t>
            </a:r>
            <a:r>
              <a:rPr lang="en-US" sz="2000" dirty="0">
                <a:solidFill>
                  <a:srgbClr val="C00000"/>
                </a:solidFill>
                <a:latin typeface="system-ui"/>
              </a:rPr>
              <a:t>zero</a:t>
            </a:r>
            <a:r>
              <a:rPr lang="en-US" sz="2000" dirty="0">
                <a:latin typeface="system-ui"/>
              </a:rPr>
              <a:t>.</a:t>
            </a:r>
          </a:p>
        </p:txBody>
      </p:sp>
    </p:spTree>
    <p:extLst>
      <p:ext uri="{BB962C8B-B14F-4D97-AF65-F5344CB8AC3E}">
        <p14:creationId xmlns:p14="http://schemas.microsoft.com/office/powerpoint/2010/main" val="8646506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71" y="332656"/>
            <a:ext cx="9051129" cy="5539978"/>
          </a:xfrm>
          <a:prstGeom prst="rect">
            <a:avLst/>
          </a:prstGeom>
        </p:spPr>
        <p:txBody>
          <a:bodyPr wrap="square">
            <a:spAutoFit/>
          </a:bodyPr>
          <a:lstStyle/>
          <a:p>
            <a:r>
              <a:rPr lang="en-US" sz="2400" b="1" dirty="0">
                <a:solidFill>
                  <a:schemeClr val="accent2">
                    <a:lumMod val="75000"/>
                  </a:schemeClr>
                </a:solidFill>
                <a:latin typeface="system-ui"/>
              </a:rPr>
              <a:t>Operations on String:</a:t>
            </a:r>
          </a:p>
          <a:p>
            <a:endParaRPr lang="en-US" b="1" dirty="0">
              <a:solidFill>
                <a:srgbClr val="0070C0"/>
              </a:solidFill>
              <a:latin typeface="system-ui"/>
            </a:endParaRPr>
          </a:p>
          <a:p>
            <a:r>
              <a:rPr lang="en-US" sz="2400" b="1" dirty="0">
                <a:solidFill>
                  <a:srgbClr val="0070C0"/>
                </a:solidFill>
                <a:latin typeface="system-ui"/>
              </a:rPr>
              <a:t>1. Prefix of String</a:t>
            </a:r>
            <a:endParaRPr lang="en-US" sz="2400" dirty="0">
              <a:solidFill>
                <a:srgbClr val="0070C0"/>
              </a:solidFill>
              <a:latin typeface="system-ui"/>
            </a:endParaRPr>
          </a:p>
          <a:p>
            <a:r>
              <a:rPr lang="en-US" dirty="0">
                <a:latin typeface="system-ui"/>
              </a:rPr>
              <a:t>The prefix of the string is the preceding symbols present in the string and the string(s) itself.</a:t>
            </a:r>
          </a:p>
          <a:p>
            <a:br>
              <a:rPr lang="en-US" dirty="0">
                <a:latin typeface="system-ui"/>
              </a:rPr>
            </a:br>
            <a:r>
              <a:rPr lang="en-US" b="1" dirty="0">
                <a:solidFill>
                  <a:schemeClr val="accent6">
                    <a:lumMod val="75000"/>
                  </a:schemeClr>
                </a:solidFill>
                <a:latin typeface="system-ui"/>
              </a:rPr>
              <a:t>Example:</a:t>
            </a:r>
            <a:r>
              <a:rPr lang="en-US" i="1" dirty="0">
                <a:latin typeface="system-ui"/>
              </a:rPr>
              <a:t> </a:t>
            </a:r>
            <a:r>
              <a:rPr lang="en-US" dirty="0">
                <a:latin typeface="system-ui"/>
              </a:rPr>
              <a:t>s = </a:t>
            </a:r>
            <a:r>
              <a:rPr lang="en-US" dirty="0" err="1">
                <a:latin typeface="system-ui"/>
              </a:rPr>
              <a:t>abcd</a:t>
            </a:r>
            <a:endParaRPr lang="en-US" dirty="0">
              <a:latin typeface="system-ui"/>
            </a:endParaRPr>
          </a:p>
          <a:p>
            <a:br>
              <a:rPr lang="en-US" dirty="0">
                <a:latin typeface="system-ui"/>
              </a:rPr>
            </a:br>
            <a:r>
              <a:rPr lang="en-US" dirty="0">
                <a:latin typeface="system-ui"/>
              </a:rPr>
              <a:t>The prefix of the string </a:t>
            </a:r>
            <a:r>
              <a:rPr lang="en-US" dirty="0" err="1">
                <a:latin typeface="system-ui"/>
              </a:rPr>
              <a:t>abcd</a:t>
            </a:r>
            <a:r>
              <a:rPr lang="en-US" dirty="0">
                <a:latin typeface="system-ui"/>
              </a:rPr>
              <a:t>: </a:t>
            </a:r>
            <a:r>
              <a:rPr lang="en-US" dirty="0">
                <a:solidFill>
                  <a:srgbClr val="7030A0"/>
                </a:solidFill>
                <a:latin typeface="system-ui"/>
              </a:rPr>
              <a:t>∈, a, ab, </a:t>
            </a:r>
            <a:r>
              <a:rPr lang="en-US" dirty="0" err="1">
                <a:solidFill>
                  <a:srgbClr val="7030A0"/>
                </a:solidFill>
                <a:latin typeface="system-ui"/>
              </a:rPr>
              <a:t>abc</a:t>
            </a:r>
            <a:r>
              <a:rPr lang="en-US" dirty="0">
                <a:solidFill>
                  <a:srgbClr val="7030A0"/>
                </a:solidFill>
                <a:latin typeface="system-ui"/>
              </a:rPr>
              <a:t>, </a:t>
            </a:r>
            <a:r>
              <a:rPr lang="en-US" dirty="0" err="1">
                <a:solidFill>
                  <a:srgbClr val="7030A0"/>
                </a:solidFill>
                <a:latin typeface="system-ui"/>
              </a:rPr>
              <a:t>abcd</a:t>
            </a:r>
            <a:br>
              <a:rPr lang="en-US" dirty="0">
                <a:solidFill>
                  <a:srgbClr val="7030A0"/>
                </a:solidFill>
                <a:latin typeface="system-ui"/>
              </a:rPr>
            </a:br>
            <a:br>
              <a:rPr lang="en-US" dirty="0">
                <a:latin typeface="system-ui"/>
              </a:rPr>
            </a:br>
            <a:r>
              <a:rPr lang="en-US" sz="2400" b="1" dirty="0">
                <a:solidFill>
                  <a:srgbClr val="0070C0"/>
                </a:solidFill>
                <a:latin typeface="system-ui"/>
              </a:rPr>
              <a:t>2. Suffix of String</a:t>
            </a:r>
            <a:endParaRPr lang="en-US" sz="2400" dirty="0">
              <a:solidFill>
                <a:srgbClr val="0070C0"/>
              </a:solidFill>
              <a:latin typeface="system-ui"/>
            </a:endParaRPr>
          </a:p>
          <a:p>
            <a:r>
              <a:rPr lang="en-US" dirty="0">
                <a:latin typeface="system-ui"/>
              </a:rPr>
              <a:t>Suffix of the string is the ending symbols of the string and the string(s) itself.</a:t>
            </a:r>
          </a:p>
          <a:p>
            <a:br>
              <a:rPr lang="en-US" dirty="0">
                <a:latin typeface="system-ui"/>
              </a:rPr>
            </a:br>
            <a:r>
              <a:rPr lang="en-US" b="1" dirty="0">
                <a:solidFill>
                  <a:schemeClr val="accent6">
                    <a:lumMod val="75000"/>
                  </a:schemeClr>
                </a:solidFill>
                <a:latin typeface="system-ui"/>
              </a:rPr>
              <a:t>Example: </a:t>
            </a:r>
            <a:r>
              <a:rPr lang="en-US" i="1" dirty="0">
                <a:latin typeface="system-ui"/>
              </a:rPr>
              <a:t> </a:t>
            </a:r>
            <a:r>
              <a:rPr lang="en-US" dirty="0">
                <a:latin typeface="system-ui"/>
              </a:rPr>
              <a:t>s = </a:t>
            </a:r>
            <a:r>
              <a:rPr lang="en-US" dirty="0" err="1">
                <a:latin typeface="system-ui"/>
              </a:rPr>
              <a:t>abcd</a:t>
            </a:r>
            <a:endParaRPr lang="en-US" dirty="0">
              <a:latin typeface="system-ui"/>
            </a:endParaRPr>
          </a:p>
          <a:p>
            <a:endParaRPr lang="en-US" dirty="0">
              <a:latin typeface="system-ui"/>
            </a:endParaRPr>
          </a:p>
          <a:p>
            <a:r>
              <a:rPr lang="en-US" dirty="0">
                <a:latin typeface="system-ui"/>
              </a:rPr>
              <a:t>Suffix of the string </a:t>
            </a:r>
            <a:r>
              <a:rPr lang="en-US" dirty="0" err="1">
                <a:latin typeface="system-ui"/>
              </a:rPr>
              <a:t>abcd</a:t>
            </a:r>
            <a:r>
              <a:rPr lang="en-US" dirty="0">
                <a:latin typeface="system-ui"/>
              </a:rPr>
              <a:t>: </a:t>
            </a:r>
            <a:r>
              <a:rPr lang="en-US" dirty="0">
                <a:solidFill>
                  <a:srgbClr val="7030A0"/>
                </a:solidFill>
                <a:latin typeface="system-ui"/>
              </a:rPr>
              <a:t>∈, d, cd, </a:t>
            </a:r>
            <a:r>
              <a:rPr lang="en-US" dirty="0" err="1">
                <a:solidFill>
                  <a:srgbClr val="7030A0"/>
                </a:solidFill>
                <a:latin typeface="system-ui"/>
              </a:rPr>
              <a:t>bcd</a:t>
            </a:r>
            <a:r>
              <a:rPr lang="en-US" dirty="0">
                <a:solidFill>
                  <a:srgbClr val="7030A0"/>
                </a:solidFill>
                <a:latin typeface="system-ui"/>
              </a:rPr>
              <a:t>, </a:t>
            </a:r>
            <a:r>
              <a:rPr lang="en-US" dirty="0" err="1">
                <a:solidFill>
                  <a:srgbClr val="7030A0"/>
                </a:solidFill>
                <a:latin typeface="system-ui"/>
              </a:rPr>
              <a:t>abcd</a:t>
            </a:r>
            <a:br>
              <a:rPr lang="en-US" dirty="0">
                <a:solidFill>
                  <a:srgbClr val="7030A0"/>
                </a:solidFill>
                <a:latin typeface="system-ui"/>
              </a:rPr>
            </a:br>
            <a:br>
              <a:rPr lang="en-US" sz="1600" dirty="0">
                <a:latin typeface="system-ui"/>
              </a:rPr>
            </a:br>
            <a:br>
              <a:rPr lang="en-US" sz="1600" dirty="0">
                <a:latin typeface="system-ui"/>
              </a:rPr>
            </a:br>
            <a:endParaRPr lang="en-US" sz="1600" dirty="0">
              <a:latin typeface="system-ui"/>
            </a:endParaRPr>
          </a:p>
        </p:txBody>
      </p:sp>
    </p:spTree>
    <p:extLst>
      <p:ext uri="{BB962C8B-B14F-4D97-AF65-F5344CB8AC3E}">
        <p14:creationId xmlns:p14="http://schemas.microsoft.com/office/powerpoint/2010/main" val="2042174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548680"/>
            <a:ext cx="8484715" cy="5262979"/>
          </a:xfrm>
          <a:prstGeom prst="rect">
            <a:avLst/>
          </a:prstGeom>
        </p:spPr>
        <p:txBody>
          <a:bodyPr wrap="square">
            <a:spAutoFit/>
          </a:bodyPr>
          <a:lstStyle/>
          <a:p>
            <a:r>
              <a:rPr lang="en-US" sz="2800" b="1" dirty="0">
                <a:solidFill>
                  <a:srgbClr val="0070C0"/>
                </a:solidFill>
                <a:latin typeface="system-ui"/>
              </a:rPr>
              <a:t>3. Proper Prefix of String</a:t>
            </a:r>
            <a:endParaRPr lang="en-US" sz="2800" dirty="0">
              <a:solidFill>
                <a:srgbClr val="0070C0"/>
              </a:solidFill>
              <a:latin typeface="system-ui"/>
            </a:endParaRPr>
          </a:p>
          <a:p>
            <a:r>
              <a:rPr lang="en-US" sz="2800" dirty="0">
                <a:latin typeface="system-ui"/>
              </a:rPr>
              <a:t>The proper prefix of the string includes all the prefixes of the string excluding ∈ and the string(s) itself.</a:t>
            </a:r>
          </a:p>
          <a:p>
            <a:br>
              <a:rPr lang="en-US" sz="2800" dirty="0">
                <a:latin typeface="system-ui"/>
              </a:rPr>
            </a:br>
            <a:r>
              <a:rPr lang="en-US" sz="2800" dirty="0">
                <a:latin typeface="system-ui"/>
              </a:rPr>
              <a:t>Proper Prefix of the string </a:t>
            </a:r>
            <a:r>
              <a:rPr lang="en-US" sz="2800" dirty="0" err="1">
                <a:latin typeface="system-ui"/>
              </a:rPr>
              <a:t>abcd</a:t>
            </a:r>
            <a:r>
              <a:rPr lang="en-US" sz="2800" dirty="0">
                <a:latin typeface="system-ui"/>
              </a:rPr>
              <a:t>: </a:t>
            </a:r>
            <a:r>
              <a:rPr lang="en-US" sz="2800" dirty="0">
                <a:solidFill>
                  <a:srgbClr val="7030A0"/>
                </a:solidFill>
                <a:latin typeface="system-ui"/>
              </a:rPr>
              <a:t>a, ab, </a:t>
            </a:r>
            <a:r>
              <a:rPr lang="en-US" sz="2800" dirty="0" err="1">
                <a:solidFill>
                  <a:srgbClr val="7030A0"/>
                </a:solidFill>
                <a:latin typeface="system-ui"/>
              </a:rPr>
              <a:t>abc</a:t>
            </a:r>
            <a:br>
              <a:rPr lang="en-US" sz="2800" dirty="0">
                <a:solidFill>
                  <a:srgbClr val="7030A0"/>
                </a:solidFill>
                <a:latin typeface="system-ui"/>
              </a:rPr>
            </a:br>
            <a:br>
              <a:rPr lang="en-US" sz="2800" dirty="0">
                <a:solidFill>
                  <a:srgbClr val="0070C0"/>
                </a:solidFill>
                <a:latin typeface="system-ui"/>
              </a:rPr>
            </a:br>
            <a:r>
              <a:rPr lang="en-US" sz="2800" b="1" dirty="0">
                <a:solidFill>
                  <a:srgbClr val="0070C0"/>
                </a:solidFill>
                <a:latin typeface="system-ui"/>
              </a:rPr>
              <a:t>4. Proper Suffix of String</a:t>
            </a:r>
            <a:br>
              <a:rPr lang="en-US" sz="2800" dirty="0">
                <a:solidFill>
                  <a:srgbClr val="0070C0"/>
                </a:solidFill>
                <a:latin typeface="system-ui"/>
              </a:rPr>
            </a:br>
            <a:r>
              <a:rPr lang="en-US" sz="2800" dirty="0">
                <a:latin typeface="system-ui"/>
              </a:rPr>
              <a:t>The proper suffix of the string includes all the suffixes excluding ∈ and the string(s) itself.</a:t>
            </a:r>
            <a:br>
              <a:rPr lang="en-US" sz="2800" dirty="0">
                <a:latin typeface="system-ui"/>
              </a:rPr>
            </a:br>
            <a:br>
              <a:rPr lang="en-US" sz="2800" dirty="0">
                <a:latin typeface="system-ui"/>
              </a:rPr>
            </a:br>
            <a:r>
              <a:rPr lang="en-US" sz="2800" dirty="0">
                <a:latin typeface="system-ui"/>
              </a:rPr>
              <a:t>Proper Suffix of the string </a:t>
            </a:r>
            <a:r>
              <a:rPr lang="en-US" sz="2800" dirty="0" err="1">
                <a:latin typeface="system-ui"/>
              </a:rPr>
              <a:t>abcd</a:t>
            </a:r>
            <a:r>
              <a:rPr lang="en-US" sz="2800" dirty="0">
                <a:latin typeface="system-ui"/>
              </a:rPr>
              <a:t>: </a:t>
            </a:r>
            <a:r>
              <a:rPr lang="en-US" sz="2800" dirty="0">
                <a:solidFill>
                  <a:srgbClr val="7030A0"/>
                </a:solidFill>
                <a:latin typeface="system-ui"/>
              </a:rPr>
              <a:t>d, cd, </a:t>
            </a:r>
            <a:r>
              <a:rPr lang="en-US" sz="2800" dirty="0" err="1">
                <a:solidFill>
                  <a:srgbClr val="7030A0"/>
                </a:solidFill>
                <a:latin typeface="system-ui"/>
              </a:rPr>
              <a:t>bcd</a:t>
            </a:r>
            <a:endParaRPr lang="en-IN" sz="2800" dirty="0">
              <a:solidFill>
                <a:srgbClr val="7030A0"/>
              </a:solidFill>
            </a:endParaRPr>
          </a:p>
        </p:txBody>
      </p:sp>
    </p:spTree>
    <p:extLst>
      <p:ext uri="{BB962C8B-B14F-4D97-AF65-F5344CB8AC3E}">
        <p14:creationId xmlns:p14="http://schemas.microsoft.com/office/powerpoint/2010/main" val="15620780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469" y="476672"/>
            <a:ext cx="8536781" cy="5693866"/>
          </a:xfrm>
          <a:prstGeom prst="rect">
            <a:avLst/>
          </a:prstGeom>
        </p:spPr>
        <p:txBody>
          <a:bodyPr wrap="square">
            <a:spAutoFit/>
          </a:bodyPr>
          <a:lstStyle/>
          <a:p>
            <a:r>
              <a:rPr lang="en-US" sz="2800" b="1" dirty="0">
                <a:solidFill>
                  <a:srgbClr val="0070C0"/>
                </a:solidFill>
                <a:latin typeface="system-ui"/>
              </a:rPr>
              <a:t>5. Substring of String</a:t>
            </a:r>
            <a:br>
              <a:rPr lang="en-US" sz="2800" dirty="0"/>
            </a:br>
            <a:r>
              <a:rPr lang="en-US" sz="2800" dirty="0">
                <a:latin typeface="system-ui"/>
              </a:rPr>
              <a:t>The substring of a string s is obtained by deleting any prefix or suffix from the string.</a:t>
            </a:r>
            <a:br>
              <a:rPr lang="en-US" sz="2800" dirty="0"/>
            </a:br>
            <a:br>
              <a:rPr lang="en-US" sz="2800" dirty="0"/>
            </a:br>
            <a:r>
              <a:rPr lang="en-US" sz="2800" dirty="0">
                <a:latin typeface="system-ui"/>
              </a:rPr>
              <a:t>Substring of the string </a:t>
            </a:r>
            <a:r>
              <a:rPr lang="en-US" sz="2800" dirty="0" err="1">
                <a:latin typeface="system-ui"/>
              </a:rPr>
              <a:t>abcd</a:t>
            </a:r>
            <a:r>
              <a:rPr lang="en-US" sz="2800" dirty="0">
                <a:latin typeface="system-ui"/>
              </a:rPr>
              <a:t>: </a:t>
            </a:r>
            <a:r>
              <a:rPr lang="en-US" sz="2800" dirty="0">
                <a:solidFill>
                  <a:srgbClr val="7030A0"/>
                </a:solidFill>
                <a:latin typeface="system-ui"/>
              </a:rPr>
              <a:t>∈, </a:t>
            </a:r>
            <a:r>
              <a:rPr lang="en-US" sz="2800" dirty="0" err="1">
                <a:solidFill>
                  <a:srgbClr val="7030A0"/>
                </a:solidFill>
                <a:latin typeface="system-ui"/>
              </a:rPr>
              <a:t>abcd</a:t>
            </a:r>
            <a:r>
              <a:rPr lang="en-US" sz="2800" dirty="0">
                <a:solidFill>
                  <a:srgbClr val="7030A0"/>
                </a:solidFill>
                <a:latin typeface="system-ui"/>
              </a:rPr>
              <a:t>, </a:t>
            </a:r>
            <a:r>
              <a:rPr lang="en-US" sz="2800" dirty="0" err="1">
                <a:solidFill>
                  <a:srgbClr val="7030A0"/>
                </a:solidFill>
                <a:latin typeface="system-ui"/>
              </a:rPr>
              <a:t>bcd</a:t>
            </a:r>
            <a:r>
              <a:rPr lang="en-US" sz="2800" dirty="0">
                <a:solidFill>
                  <a:srgbClr val="7030A0"/>
                </a:solidFill>
                <a:latin typeface="system-ui"/>
              </a:rPr>
              <a:t>, </a:t>
            </a:r>
            <a:r>
              <a:rPr lang="en-US" sz="2800" dirty="0" err="1">
                <a:solidFill>
                  <a:srgbClr val="7030A0"/>
                </a:solidFill>
                <a:latin typeface="system-ui"/>
              </a:rPr>
              <a:t>abc</a:t>
            </a:r>
            <a:r>
              <a:rPr lang="en-US" sz="2800" dirty="0">
                <a:solidFill>
                  <a:srgbClr val="7030A0"/>
                </a:solidFill>
                <a:latin typeface="system-ui"/>
              </a:rPr>
              <a:t>, …</a:t>
            </a:r>
          </a:p>
          <a:p>
            <a:endParaRPr lang="en-US" sz="2800" dirty="0">
              <a:latin typeface="system-ui"/>
            </a:endParaRPr>
          </a:p>
          <a:p>
            <a:r>
              <a:rPr lang="en-US" sz="2800" b="1" dirty="0">
                <a:solidFill>
                  <a:srgbClr val="0070C0"/>
                </a:solidFill>
              </a:rPr>
              <a:t>6. Proper Substring of String</a:t>
            </a:r>
            <a:br>
              <a:rPr lang="en-US" sz="2800" dirty="0"/>
            </a:br>
            <a:r>
              <a:rPr lang="en-US" sz="2800" dirty="0"/>
              <a:t>The proper substring of a string s includes all the substrings of s excluding ∈ and the string(s) itself.</a:t>
            </a:r>
            <a:br>
              <a:rPr lang="en-US" sz="2800" dirty="0"/>
            </a:br>
            <a:br>
              <a:rPr lang="en-US" sz="2800" dirty="0"/>
            </a:br>
            <a:r>
              <a:rPr lang="en-US" sz="2800" dirty="0"/>
              <a:t>Proper Substring of the string </a:t>
            </a:r>
            <a:r>
              <a:rPr lang="en-US" sz="2800" dirty="0" err="1"/>
              <a:t>abcd</a:t>
            </a:r>
            <a:r>
              <a:rPr lang="en-US" sz="2800" dirty="0"/>
              <a:t>: </a:t>
            </a:r>
            <a:r>
              <a:rPr lang="en-US" sz="2800" dirty="0" err="1">
                <a:solidFill>
                  <a:srgbClr val="7030A0"/>
                </a:solidFill>
              </a:rPr>
              <a:t>bcd</a:t>
            </a:r>
            <a:r>
              <a:rPr lang="en-US" sz="2800" dirty="0">
                <a:solidFill>
                  <a:srgbClr val="7030A0"/>
                </a:solidFill>
              </a:rPr>
              <a:t>, </a:t>
            </a:r>
            <a:r>
              <a:rPr lang="en-US" sz="2800" dirty="0" err="1">
                <a:solidFill>
                  <a:srgbClr val="7030A0"/>
                </a:solidFill>
              </a:rPr>
              <a:t>abc</a:t>
            </a:r>
            <a:r>
              <a:rPr lang="en-US" sz="2800" dirty="0">
                <a:solidFill>
                  <a:srgbClr val="7030A0"/>
                </a:solidFill>
              </a:rPr>
              <a:t>, cd, ab…</a:t>
            </a:r>
            <a:br>
              <a:rPr lang="en-US" sz="2800" dirty="0">
                <a:solidFill>
                  <a:srgbClr val="7030A0"/>
                </a:solidFill>
              </a:rPr>
            </a:br>
            <a:endParaRPr lang="en-US" sz="2800" dirty="0">
              <a:solidFill>
                <a:srgbClr val="7030A0"/>
              </a:solidFill>
              <a:latin typeface="system-ui"/>
            </a:endParaRPr>
          </a:p>
          <a:p>
            <a:endParaRPr lang="en-IN" sz="2800" dirty="0"/>
          </a:p>
        </p:txBody>
      </p:sp>
    </p:spTree>
    <p:extLst>
      <p:ext uri="{BB962C8B-B14F-4D97-AF65-F5344CB8AC3E}">
        <p14:creationId xmlns:p14="http://schemas.microsoft.com/office/powerpoint/2010/main" val="1932014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8708231" cy="6124754"/>
          </a:xfrm>
          <a:prstGeom prst="rect">
            <a:avLst/>
          </a:prstGeom>
        </p:spPr>
        <p:txBody>
          <a:bodyPr wrap="square">
            <a:spAutoFit/>
          </a:bodyPr>
          <a:lstStyle/>
          <a:p>
            <a:r>
              <a:rPr lang="en-US" sz="2800" b="1" dirty="0">
                <a:solidFill>
                  <a:srgbClr val="0070C0"/>
                </a:solidFill>
                <a:latin typeface="system-ui"/>
              </a:rPr>
              <a:t>7. Subsequence of String</a:t>
            </a:r>
            <a:br>
              <a:rPr lang="en-US" sz="2800" dirty="0"/>
            </a:br>
            <a:r>
              <a:rPr lang="en-US" sz="2800" dirty="0">
                <a:latin typeface="system-ui"/>
              </a:rPr>
              <a:t>The subsequence of the string is obtained by eliminating zero or more (not necessarily consecutive) symbols from the string.</a:t>
            </a:r>
            <a:br>
              <a:rPr lang="en-US" sz="2800" dirty="0"/>
            </a:br>
            <a:br>
              <a:rPr lang="en-US" sz="2800" dirty="0"/>
            </a:br>
            <a:r>
              <a:rPr lang="en-US" sz="2800" dirty="0">
                <a:latin typeface="system-ui"/>
              </a:rPr>
              <a:t>A subsequence of the string </a:t>
            </a:r>
            <a:r>
              <a:rPr lang="en-US" sz="2800" dirty="0" err="1">
                <a:latin typeface="system-ui"/>
              </a:rPr>
              <a:t>abcd</a:t>
            </a:r>
            <a:r>
              <a:rPr lang="en-US" sz="2800" dirty="0">
                <a:latin typeface="system-ui"/>
              </a:rPr>
              <a:t>: </a:t>
            </a:r>
            <a:r>
              <a:rPr lang="en-US" sz="2800" dirty="0" err="1">
                <a:solidFill>
                  <a:srgbClr val="7030A0"/>
                </a:solidFill>
                <a:latin typeface="system-ui"/>
              </a:rPr>
              <a:t>abd</a:t>
            </a:r>
            <a:r>
              <a:rPr lang="en-US" sz="2800" dirty="0">
                <a:solidFill>
                  <a:srgbClr val="7030A0"/>
                </a:solidFill>
                <a:latin typeface="system-ui"/>
              </a:rPr>
              <a:t>, </a:t>
            </a:r>
            <a:r>
              <a:rPr lang="en-US" sz="2800" dirty="0" err="1">
                <a:solidFill>
                  <a:srgbClr val="7030A0"/>
                </a:solidFill>
                <a:latin typeface="system-ui"/>
              </a:rPr>
              <a:t>bcd</a:t>
            </a:r>
            <a:r>
              <a:rPr lang="en-US" sz="2800" dirty="0">
                <a:solidFill>
                  <a:srgbClr val="7030A0"/>
                </a:solidFill>
                <a:latin typeface="system-ui"/>
              </a:rPr>
              <a:t>, </a:t>
            </a:r>
            <a:r>
              <a:rPr lang="en-US" sz="2800" dirty="0" err="1">
                <a:solidFill>
                  <a:srgbClr val="7030A0"/>
                </a:solidFill>
                <a:latin typeface="system-ui"/>
              </a:rPr>
              <a:t>bd</a:t>
            </a:r>
            <a:r>
              <a:rPr lang="en-US" sz="2800" dirty="0">
                <a:solidFill>
                  <a:srgbClr val="7030A0"/>
                </a:solidFill>
                <a:latin typeface="system-ui"/>
              </a:rPr>
              <a:t>, …</a:t>
            </a:r>
            <a:br>
              <a:rPr lang="en-US" sz="2800" dirty="0">
                <a:solidFill>
                  <a:srgbClr val="7030A0"/>
                </a:solidFill>
              </a:rPr>
            </a:br>
            <a:br>
              <a:rPr lang="en-US" sz="2800" dirty="0">
                <a:solidFill>
                  <a:srgbClr val="0070C0"/>
                </a:solidFill>
              </a:rPr>
            </a:br>
            <a:r>
              <a:rPr lang="en-US" sz="2800" b="1" dirty="0">
                <a:solidFill>
                  <a:srgbClr val="0070C0"/>
                </a:solidFill>
                <a:latin typeface="system-ui"/>
              </a:rPr>
              <a:t>8. Concatenation of  String</a:t>
            </a:r>
            <a:br>
              <a:rPr lang="en-US" sz="2800" dirty="0">
                <a:solidFill>
                  <a:srgbClr val="0070C0"/>
                </a:solidFill>
              </a:rPr>
            </a:br>
            <a:r>
              <a:rPr lang="en-US" sz="2800" dirty="0">
                <a:latin typeface="system-ui"/>
              </a:rPr>
              <a:t>If s and t are two strings, then </a:t>
            </a:r>
            <a:r>
              <a:rPr lang="en-US" sz="2800" dirty="0" err="1">
                <a:latin typeface="system-ui"/>
              </a:rPr>
              <a:t>st</a:t>
            </a:r>
            <a:r>
              <a:rPr lang="en-US" sz="2800" dirty="0">
                <a:latin typeface="system-ui"/>
              </a:rPr>
              <a:t> denotes concatenation.</a:t>
            </a:r>
            <a:br>
              <a:rPr lang="en-US" sz="2800" dirty="0"/>
            </a:br>
            <a:br>
              <a:rPr lang="en-US" sz="2800" dirty="0"/>
            </a:br>
            <a:r>
              <a:rPr lang="en-US" sz="2800" dirty="0">
                <a:latin typeface="system-ui"/>
              </a:rPr>
              <a:t>s = </a:t>
            </a:r>
            <a:r>
              <a:rPr lang="en-US" sz="2800" dirty="0" err="1">
                <a:latin typeface="system-ui"/>
              </a:rPr>
              <a:t>abc</a:t>
            </a:r>
            <a:r>
              <a:rPr lang="en-US" sz="2800" dirty="0">
                <a:latin typeface="system-ui"/>
              </a:rPr>
              <a:t>  t = </a:t>
            </a:r>
            <a:r>
              <a:rPr lang="en-US" sz="2800" dirty="0" err="1">
                <a:latin typeface="system-ui"/>
              </a:rPr>
              <a:t>def</a:t>
            </a:r>
            <a:br>
              <a:rPr lang="en-US" sz="2800" dirty="0"/>
            </a:br>
            <a:br>
              <a:rPr lang="en-US" sz="2800" dirty="0"/>
            </a:br>
            <a:r>
              <a:rPr lang="en-US" sz="2800" dirty="0">
                <a:latin typeface="system-ui"/>
              </a:rPr>
              <a:t>Concatenation of string s and t i.e. </a:t>
            </a:r>
            <a:r>
              <a:rPr lang="en-US" sz="2800" dirty="0" err="1">
                <a:latin typeface="system-ui"/>
              </a:rPr>
              <a:t>st</a:t>
            </a:r>
            <a:r>
              <a:rPr lang="en-US" sz="2800" dirty="0">
                <a:latin typeface="system-ui"/>
              </a:rPr>
              <a:t> = </a:t>
            </a:r>
            <a:r>
              <a:rPr lang="en-US" sz="2800" dirty="0" err="1">
                <a:solidFill>
                  <a:srgbClr val="7030A0"/>
                </a:solidFill>
                <a:latin typeface="system-ui"/>
              </a:rPr>
              <a:t>abcdef</a:t>
            </a:r>
            <a:endParaRPr lang="en-IN" sz="2800" dirty="0">
              <a:solidFill>
                <a:srgbClr val="7030A0"/>
              </a:solidFill>
            </a:endParaRPr>
          </a:p>
        </p:txBody>
      </p:sp>
    </p:spTree>
    <p:extLst>
      <p:ext uri="{BB962C8B-B14F-4D97-AF65-F5344CB8AC3E}">
        <p14:creationId xmlns:p14="http://schemas.microsoft.com/office/powerpoint/2010/main" val="117133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736806" cy="6001643"/>
          </a:xfrm>
          <a:prstGeom prst="rect">
            <a:avLst/>
          </a:prstGeom>
        </p:spPr>
        <p:txBody>
          <a:bodyPr wrap="square">
            <a:spAutoFit/>
          </a:bodyPr>
          <a:lstStyle/>
          <a:p>
            <a:r>
              <a:rPr lang="en-US" sz="2400" b="1" dirty="0">
                <a:solidFill>
                  <a:srgbClr val="C00000"/>
                </a:solidFill>
                <a:latin typeface="system-ui"/>
              </a:rPr>
              <a:t>2. Language: </a:t>
            </a:r>
            <a:r>
              <a:rPr lang="en-US" sz="2000" dirty="0">
                <a:latin typeface="system-ui"/>
              </a:rPr>
              <a:t>A </a:t>
            </a:r>
            <a:r>
              <a:rPr lang="en-US" sz="2000" b="1" dirty="0">
                <a:latin typeface="system-ui"/>
              </a:rPr>
              <a:t>language</a:t>
            </a:r>
            <a:r>
              <a:rPr lang="en-US" sz="2000" dirty="0">
                <a:latin typeface="system-ui"/>
              </a:rPr>
              <a:t> is any countable set of strings over some fixed alphabet.</a:t>
            </a:r>
          </a:p>
          <a:p>
            <a:endParaRPr lang="en-US" sz="2000" dirty="0">
              <a:solidFill>
                <a:schemeClr val="accent2"/>
              </a:solidFill>
              <a:latin typeface="system-ui"/>
            </a:endParaRPr>
          </a:p>
          <a:p>
            <a:r>
              <a:rPr lang="en-US" sz="2000" b="1" dirty="0">
                <a:solidFill>
                  <a:schemeClr val="accent2"/>
                </a:solidFill>
                <a:latin typeface="system-ui"/>
              </a:rPr>
              <a:t>Operation on Language</a:t>
            </a:r>
          </a:p>
          <a:p>
            <a:r>
              <a:rPr lang="en-US" sz="2000" dirty="0">
                <a:latin typeface="system-ui"/>
              </a:rPr>
              <a:t>As we have learnt language is a set of strings that are constructed over some fixed alphabets. Now the operation that can be performed on languages are:</a:t>
            </a:r>
          </a:p>
          <a:p>
            <a:endParaRPr lang="en-US" sz="2000" dirty="0">
              <a:latin typeface="system-ui"/>
            </a:endParaRPr>
          </a:p>
          <a:p>
            <a:r>
              <a:rPr lang="en-US" sz="2000" b="1" dirty="0">
                <a:solidFill>
                  <a:srgbClr val="0070C0"/>
                </a:solidFill>
                <a:latin typeface="system-ui"/>
              </a:rPr>
              <a:t>1. Union</a:t>
            </a:r>
            <a:br>
              <a:rPr lang="en-US" sz="2000" dirty="0">
                <a:latin typeface="system-ui"/>
              </a:rPr>
            </a:br>
            <a:r>
              <a:rPr lang="en-US" sz="2000" dirty="0">
                <a:latin typeface="system-ui"/>
              </a:rPr>
              <a:t>Union is the most common set operation. Consider the two languages L and M. Then the union of these two languages is denoted by:</a:t>
            </a:r>
          </a:p>
          <a:p>
            <a:br>
              <a:rPr lang="en-US" sz="2000" dirty="0">
                <a:latin typeface="system-ui"/>
              </a:rPr>
            </a:br>
            <a:r>
              <a:rPr lang="en-US" sz="2000" dirty="0">
                <a:latin typeface="system-ui"/>
              </a:rPr>
              <a:t>L ∪ M = { s | s is in L or s is in M}</a:t>
            </a:r>
          </a:p>
          <a:p>
            <a:br>
              <a:rPr lang="en-US" sz="2000" dirty="0">
                <a:latin typeface="system-ui"/>
              </a:rPr>
            </a:br>
            <a:r>
              <a:rPr lang="en-US" sz="2000" dirty="0">
                <a:latin typeface="system-ui"/>
              </a:rPr>
              <a:t>That means the string s from the union of two languages can either be from language L or from language M.</a:t>
            </a:r>
            <a:br>
              <a:rPr lang="en-US" sz="2000" dirty="0">
                <a:latin typeface="system-ui"/>
              </a:rPr>
            </a:br>
            <a:br>
              <a:rPr lang="en-US" sz="2000" dirty="0">
                <a:latin typeface="system-ui"/>
              </a:rPr>
            </a:br>
            <a:r>
              <a:rPr lang="en-US" sz="2000" dirty="0">
                <a:latin typeface="system-ui"/>
              </a:rPr>
              <a:t>If  L = {a, b} and M = {c, d} Then </a:t>
            </a:r>
            <a:r>
              <a:rPr lang="en-US" sz="2000" dirty="0">
                <a:solidFill>
                  <a:srgbClr val="7030A0"/>
                </a:solidFill>
                <a:latin typeface="system-ui"/>
              </a:rPr>
              <a:t>L ∪ M = {a, b, c, d}</a:t>
            </a:r>
            <a:br>
              <a:rPr lang="en-US" sz="2000" dirty="0">
                <a:latin typeface="system-ui"/>
              </a:rPr>
            </a:br>
            <a:endParaRPr lang="en-US" sz="2000" dirty="0">
              <a:latin typeface="system-ui"/>
            </a:endParaRPr>
          </a:p>
        </p:txBody>
      </p:sp>
    </p:spTree>
    <p:extLst>
      <p:ext uri="{BB962C8B-B14F-4D97-AF65-F5344CB8AC3E}">
        <p14:creationId xmlns:p14="http://schemas.microsoft.com/office/powerpoint/2010/main" val="20797942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2656"/>
            <a:ext cx="8601075" cy="6001643"/>
          </a:xfrm>
          <a:prstGeom prst="rect">
            <a:avLst/>
          </a:prstGeom>
        </p:spPr>
        <p:txBody>
          <a:bodyPr wrap="square">
            <a:spAutoFit/>
          </a:bodyPr>
          <a:lstStyle/>
          <a:p>
            <a:r>
              <a:rPr lang="en-US" sz="2400" b="1" dirty="0">
                <a:solidFill>
                  <a:srgbClr val="0070C0"/>
                </a:solidFill>
                <a:latin typeface="system-ui"/>
              </a:rPr>
              <a:t>2. Concatenation</a:t>
            </a:r>
            <a:br>
              <a:rPr lang="en-US" sz="2400" dirty="0"/>
            </a:br>
            <a:r>
              <a:rPr lang="en-US" sz="2400" dirty="0" err="1">
                <a:latin typeface="system-ui"/>
              </a:rPr>
              <a:t>Concatenation</a:t>
            </a:r>
            <a:r>
              <a:rPr lang="en-US" sz="2400" dirty="0">
                <a:latin typeface="system-ui"/>
              </a:rPr>
              <a:t> links the string from one language to the string of another language in a series in all possible ways. The concatenation of two different languages is denoted by:</a:t>
            </a:r>
            <a:br>
              <a:rPr lang="en-US" sz="2400" dirty="0"/>
            </a:br>
            <a:br>
              <a:rPr lang="en-US" sz="2400" dirty="0"/>
            </a:br>
            <a:r>
              <a:rPr lang="en-US" sz="2400" dirty="0">
                <a:latin typeface="system-ui"/>
              </a:rPr>
              <a:t>L ⋅ M = {</a:t>
            </a:r>
            <a:r>
              <a:rPr lang="en-US" sz="2400" dirty="0" err="1">
                <a:latin typeface="system-ui"/>
              </a:rPr>
              <a:t>st</a:t>
            </a:r>
            <a:r>
              <a:rPr lang="en-US" sz="2400" dirty="0">
                <a:latin typeface="system-ui"/>
              </a:rPr>
              <a:t> | s is in L and t is in M} If  L = {a, b} and M = {c, d}</a:t>
            </a:r>
            <a:br>
              <a:rPr lang="en-US" sz="2400" dirty="0"/>
            </a:br>
            <a:br>
              <a:rPr lang="en-US" sz="2400" dirty="0"/>
            </a:br>
            <a:r>
              <a:rPr lang="en-US" sz="2400" dirty="0">
                <a:latin typeface="system-ui"/>
              </a:rPr>
              <a:t>Then </a:t>
            </a:r>
            <a:r>
              <a:rPr lang="en-US" sz="2400" dirty="0">
                <a:solidFill>
                  <a:srgbClr val="7030A0"/>
                </a:solidFill>
                <a:latin typeface="system-ui"/>
              </a:rPr>
              <a:t>L ⋅ M = {ac, ad, </a:t>
            </a:r>
            <a:r>
              <a:rPr lang="en-US" sz="2400" dirty="0" err="1">
                <a:solidFill>
                  <a:srgbClr val="7030A0"/>
                </a:solidFill>
                <a:latin typeface="system-ui"/>
              </a:rPr>
              <a:t>bc</a:t>
            </a:r>
            <a:r>
              <a:rPr lang="en-US" sz="2400" dirty="0">
                <a:solidFill>
                  <a:srgbClr val="7030A0"/>
                </a:solidFill>
                <a:latin typeface="system-ui"/>
              </a:rPr>
              <a:t>, </a:t>
            </a:r>
            <a:r>
              <a:rPr lang="en-US" sz="2400" dirty="0" err="1">
                <a:solidFill>
                  <a:srgbClr val="7030A0"/>
                </a:solidFill>
                <a:latin typeface="system-ui"/>
              </a:rPr>
              <a:t>bd</a:t>
            </a:r>
            <a:r>
              <a:rPr lang="en-US" sz="2400" dirty="0">
                <a:solidFill>
                  <a:srgbClr val="7030A0"/>
                </a:solidFill>
                <a:latin typeface="system-ui"/>
              </a:rPr>
              <a:t>}</a:t>
            </a:r>
            <a:br>
              <a:rPr lang="en-US" sz="2400" dirty="0"/>
            </a:br>
            <a:br>
              <a:rPr lang="en-US" sz="2400" dirty="0"/>
            </a:br>
            <a:r>
              <a:rPr lang="en-US" sz="2400" b="1" dirty="0">
                <a:solidFill>
                  <a:srgbClr val="0070C0"/>
                </a:solidFill>
                <a:latin typeface="system-ui"/>
              </a:rPr>
              <a:t>3. Kleene Closure</a:t>
            </a:r>
            <a:br>
              <a:rPr lang="en-US" sz="2400" b="1" dirty="0">
                <a:latin typeface="system-ui"/>
              </a:rPr>
            </a:br>
            <a:r>
              <a:rPr lang="en-US" sz="2400" dirty="0">
                <a:latin typeface="system-ui"/>
              </a:rPr>
              <a:t>Kleene closure of a language L provides you with a set of strings. This set of strings is obtained by concatenating L </a:t>
            </a:r>
            <a:r>
              <a:rPr lang="en-US" sz="2400" dirty="0">
                <a:solidFill>
                  <a:srgbClr val="7030A0"/>
                </a:solidFill>
                <a:latin typeface="system-ui"/>
              </a:rPr>
              <a:t>zero or more time</a:t>
            </a:r>
            <a:r>
              <a:rPr lang="en-US" sz="2400" dirty="0">
                <a:latin typeface="system-ui"/>
              </a:rPr>
              <a:t>. The Kleene closure of the language L is denoted by:</a:t>
            </a:r>
            <a:br>
              <a:rPr lang="en-US" sz="2400" dirty="0"/>
            </a:br>
            <a:br>
              <a:rPr lang="en-US" sz="2400" dirty="0"/>
            </a:br>
            <a:r>
              <a:rPr lang="en-US" sz="2400" dirty="0">
                <a:latin typeface="system-ui"/>
              </a:rPr>
              <a:t>If  L = {a, b} then </a:t>
            </a:r>
            <a:r>
              <a:rPr lang="en-US" sz="2400" dirty="0">
                <a:solidFill>
                  <a:srgbClr val="7030A0"/>
                </a:solidFill>
                <a:latin typeface="system-ui"/>
              </a:rPr>
              <a:t>L* = {∈, a, b, aa, bb, </a:t>
            </a:r>
            <a:r>
              <a:rPr lang="en-US" sz="2400" dirty="0" err="1">
                <a:solidFill>
                  <a:srgbClr val="7030A0"/>
                </a:solidFill>
                <a:latin typeface="system-ui"/>
              </a:rPr>
              <a:t>aaa</a:t>
            </a:r>
            <a:r>
              <a:rPr lang="en-US" sz="2400" dirty="0">
                <a:solidFill>
                  <a:srgbClr val="7030A0"/>
                </a:solidFill>
                <a:latin typeface="system-ui"/>
              </a:rPr>
              <a:t>, </a:t>
            </a:r>
            <a:r>
              <a:rPr lang="en-US" sz="2400" dirty="0" err="1">
                <a:solidFill>
                  <a:srgbClr val="7030A0"/>
                </a:solidFill>
                <a:latin typeface="system-ui"/>
              </a:rPr>
              <a:t>bbb</a:t>
            </a:r>
            <a:r>
              <a:rPr lang="en-US" sz="2400" dirty="0">
                <a:solidFill>
                  <a:srgbClr val="7030A0"/>
                </a:solidFill>
                <a:latin typeface="system-ui"/>
              </a:rPr>
              <a:t>, …}</a:t>
            </a:r>
            <a:endParaRPr lang="en-IN" sz="2400" dirty="0">
              <a:solidFill>
                <a:srgbClr val="7030A0"/>
              </a:solidFill>
            </a:endParaRPr>
          </a:p>
        </p:txBody>
      </p:sp>
    </p:spTree>
    <p:extLst>
      <p:ext uri="{BB962C8B-B14F-4D97-AF65-F5344CB8AC3E}">
        <p14:creationId xmlns:p14="http://schemas.microsoft.com/office/powerpoint/2010/main" val="35870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345430"/>
            <a:ext cx="8352928" cy="954107"/>
          </a:xfrm>
          <a:prstGeom prst="rect">
            <a:avLst/>
          </a:prstGeom>
        </p:spPr>
        <p:txBody>
          <a:bodyPr wrap="square">
            <a:spAutoFit/>
          </a:bodyPr>
          <a:lstStyle/>
          <a:p>
            <a:pPr marL="457200" indent="-457200" algn="just">
              <a:buFont typeface="Wingdings" pitchFamily="2" charset="2"/>
              <a:buChar char="Ø"/>
            </a:pPr>
            <a:r>
              <a:rPr lang="en-GB" sz="2800" dirty="0"/>
              <a:t>The entire compilation steps of source code are operated into two phases: </a:t>
            </a:r>
          </a:p>
        </p:txBody>
      </p:sp>
      <p:sp>
        <p:nvSpPr>
          <p:cNvPr id="3" name="Rectangle 2"/>
          <p:cNvSpPr/>
          <p:nvPr/>
        </p:nvSpPr>
        <p:spPr>
          <a:xfrm>
            <a:off x="176004" y="1312093"/>
            <a:ext cx="8784976" cy="5262979"/>
          </a:xfrm>
          <a:prstGeom prst="rect">
            <a:avLst/>
          </a:prstGeom>
        </p:spPr>
        <p:txBody>
          <a:bodyPr wrap="square">
            <a:spAutoFit/>
          </a:bodyPr>
          <a:lstStyle/>
          <a:p>
            <a:pPr algn="just"/>
            <a:r>
              <a:rPr lang="en-GB" sz="2800" b="1" dirty="0"/>
              <a:t>1. Analysis Phase:</a:t>
            </a:r>
            <a:r>
              <a:rPr lang="en-GB" sz="2800" dirty="0"/>
              <a:t> This compiler phase is also known as the </a:t>
            </a:r>
            <a:r>
              <a:rPr lang="en-GB" sz="2800" dirty="0">
                <a:solidFill>
                  <a:srgbClr val="C00000"/>
                </a:solidFill>
              </a:rPr>
              <a:t>front end </a:t>
            </a:r>
            <a:r>
              <a:rPr lang="en-GB" sz="2800" dirty="0"/>
              <a:t>phase in which a source code is divided into fundamental parts to check grammar, syntax, and semantic of code; after that, the </a:t>
            </a:r>
            <a:r>
              <a:rPr lang="en-GB" sz="2800" i="1" dirty="0"/>
              <a:t>intermediate</a:t>
            </a:r>
            <a:r>
              <a:rPr lang="en-GB" sz="2800" dirty="0"/>
              <a:t> code is generated. The analysis phase of the compilation process includes a </a:t>
            </a:r>
            <a:r>
              <a:rPr lang="en-GB" sz="2800" dirty="0">
                <a:solidFill>
                  <a:srgbClr val="FF0000"/>
                </a:solidFill>
              </a:rPr>
              <a:t>lexical </a:t>
            </a:r>
            <a:r>
              <a:rPr lang="en-GB" sz="2800" dirty="0" err="1">
                <a:solidFill>
                  <a:srgbClr val="FF0000"/>
                </a:solidFill>
              </a:rPr>
              <a:t>analyzer</a:t>
            </a:r>
            <a:r>
              <a:rPr lang="en-GB" sz="2800" dirty="0">
                <a:solidFill>
                  <a:srgbClr val="FF0000"/>
                </a:solidFill>
              </a:rPr>
              <a:t>, semantic </a:t>
            </a:r>
            <a:r>
              <a:rPr lang="en-GB" sz="2800" dirty="0" err="1">
                <a:solidFill>
                  <a:srgbClr val="FF0000"/>
                </a:solidFill>
              </a:rPr>
              <a:t>analyzer</a:t>
            </a:r>
            <a:r>
              <a:rPr lang="en-GB" sz="2800" dirty="0">
                <a:solidFill>
                  <a:srgbClr val="FF0000"/>
                </a:solidFill>
              </a:rPr>
              <a:t>, </a:t>
            </a:r>
            <a:r>
              <a:rPr lang="en-GB" sz="2800" dirty="0"/>
              <a:t>and </a:t>
            </a:r>
            <a:r>
              <a:rPr lang="en-GB" sz="2800" dirty="0">
                <a:solidFill>
                  <a:srgbClr val="FF0000"/>
                </a:solidFill>
              </a:rPr>
              <a:t>syntax </a:t>
            </a:r>
            <a:r>
              <a:rPr lang="en-GB" sz="2800" dirty="0" err="1">
                <a:solidFill>
                  <a:srgbClr val="FF0000"/>
                </a:solidFill>
              </a:rPr>
              <a:t>analyzer</a:t>
            </a:r>
            <a:r>
              <a:rPr lang="en-GB" sz="2800" dirty="0">
                <a:solidFill>
                  <a:srgbClr val="FF0000"/>
                </a:solidFill>
              </a:rPr>
              <a:t>.</a:t>
            </a:r>
          </a:p>
          <a:p>
            <a:pPr algn="just"/>
            <a:r>
              <a:rPr lang="en-GB" sz="2800" b="1" dirty="0"/>
              <a:t>2. Synthesis Phase:</a:t>
            </a:r>
            <a:r>
              <a:rPr lang="en-GB" sz="2800" dirty="0"/>
              <a:t> The Synthesis phase is also known as the </a:t>
            </a:r>
            <a:r>
              <a:rPr lang="en-GB" sz="2800" dirty="0">
                <a:solidFill>
                  <a:srgbClr val="C00000"/>
                </a:solidFill>
              </a:rPr>
              <a:t>back end </a:t>
            </a:r>
            <a:r>
              <a:rPr lang="en-GB" sz="2800" dirty="0"/>
              <a:t>phase in which the </a:t>
            </a:r>
            <a:r>
              <a:rPr lang="en-GB" sz="2800" i="1" dirty="0"/>
              <a:t>intermediate</a:t>
            </a:r>
            <a:r>
              <a:rPr lang="en-GB" sz="2800" dirty="0"/>
              <a:t> code (which was generated in Analysis Phase) is optimized and generated into </a:t>
            </a:r>
            <a:r>
              <a:rPr lang="en-GB" sz="2800" i="1" dirty="0"/>
              <a:t>target </a:t>
            </a:r>
            <a:r>
              <a:rPr lang="en-GB" sz="2800" dirty="0"/>
              <a:t>machine code. The synthesis phase of the compilation process includes </a:t>
            </a:r>
            <a:r>
              <a:rPr lang="en-GB" sz="2800" dirty="0">
                <a:solidFill>
                  <a:srgbClr val="FF0000"/>
                </a:solidFill>
              </a:rPr>
              <a:t>code optimizer </a:t>
            </a:r>
            <a:r>
              <a:rPr lang="en-GB" sz="2800" dirty="0"/>
              <a:t>and </a:t>
            </a:r>
            <a:r>
              <a:rPr lang="en-GB" sz="2800" dirty="0">
                <a:solidFill>
                  <a:srgbClr val="FF0000"/>
                </a:solidFill>
              </a:rPr>
              <a:t>code generator </a:t>
            </a:r>
            <a:r>
              <a:rPr lang="en-GB" sz="2800" dirty="0"/>
              <a:t>tasks.</a:t>
            </a:r>
          </a:p>
        </p:txBody>
      </p:sp>
    </p:spTree>
    <p:extLst>
      <p:ext uri="{BB962C8B-B14F-4D97-AF65-F5344CB8AC3E}">
        <p14:creationId xmlns:p14="http://schemas.microsoft.com/office/powerpoint/2010/main" val="1344373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76672"/>
            <a:ext cx="8479631" cy="4524315"/>
          </a:xfrm>
          <a:prstGeom prst="rect">
            <a:avLst/>
          </a:prstGeom>
        </p:spPr>
        <p:txBody>
          <a:bodyPr wrap="square">
            <a:spAutoFit/>
          </a:bodyPr>
          <a:lstStyle/>
          <a:p>
            <a:r>
              <a:rPr lang="en-US" sz="2400" b="1" dirty="0">
                <a:solidFill>
                  <a:srgbClr val="0070C0"/>
                </a:solidFill>
                <a:latin typeface="system-ui"/>
              </a:rPr>
              <a:t>4. Positive Closure</a:t>
            </a:r>
            <a:br>
              <a:rPr lang="en-US" sz="2400" b="1" dirty="0">
                <a:latin typeface="system-ui"/>
              </a:rPr>
            </a:br>
            <a:r>
              <a:rPr lang="en-US" sz="2400" dirty="0">
                <a:latin typeface="system-ui"/>
              </a:rPr>
              <a:t>The positive closure on a language L provides a set of strings. This set of strings is obtained by concatenating ‘L’ </a:t>
            </a:r>
            <a:r>
              <a:rPr lang="en-US" sz="2400" dirty="0">
                <a:solidFill>
                  <a:srgbClr val="7030A0"/>
                </a:solidFill>
                <a:latin typeface="system-ui"/>
              </a:rPr>
              <a:t>one or more times</a:t>
            </a:r>
            <a:r>
              <a:rPr lang="en-US" sz="2400" dirty="0">
                <a:latin typeface="system-ui"/>
              </a:rPr>
              <a:t>. It is denoted by:</a:t>
            </a:r>
          </a:p>
          <a:p>
            <a:br>
              <a:rPr lang="en-US" sz="2400" dirty="0">
                <a:latin typeface="system-ui"/>
              </a:rPr>
            </a:br>
            <a:r>
              <a:rPr lang="en-US" sz="2400" dirty="0">
                <a:latin typeface="system-ui"/>
              </a:rPr>
              <a:t>It is similar to the Kleene closure. Except for the term L</a:t>
            </a:r>
            <a:r>
              <a:rPr lang="en-US" sz="2400" baseline="30000" dirty="0">
                <a:latin typeface="system-ui"/>
              </a:rPr>
              <a:t>0</a:t>
            </a:r>
            <a:r>
              <a:rPr lang="en-US" sz="2400" dirty="0">
                <a:latin typeface="system-ui"/>
              </a:rPr>
              <a:t>, i.e. L</a:t>
            </a:r>
            <a:r>
              <a:rPr lang="en-US" sz="2400" baseline="30000" dirty="0">
                <a:latin typeface="system-ui"/>
              </a:rPr>
              <a:t>+</a:t>
            </a:r>
            <a:r>
              <a:rPr lang="en-US" sz="2400" dirty="0">
                <a:latin typeface="system-ui"/>
              </a:rPr>
              <a:t> excludes ∈ until it is in L itself.</a:t>
            </a:r>
            <a:br>
              <a:rPr lang="en-US" sz="2400" dirty="0">
                <a:latin typeface="system-ui"/>
              </a:rPr>
            </a:br>
            <a:br>
              <a:rPr lang="en-US" sz="2400" dirty="0">
                <a:latin typeface="system-ui"/>
              </a:rPr>
            </a:br>
            <a:r>
              <a:rPr lang="en-US" sz="2400" dirty="0">
                <a:latin typeface="system-ui"/>
              </a:rPr>
              <a:t>If  L = {a, b} then </a:t>
            </a:r>
            <a:r>
              <a:rPr lang="en-US" sz="2400" dirty="0">
                <a:solidFill>
                  <a:srgbClr val="7030A0"/>
                </a:solidFill>
                <a:latin typeface="system-ui"/>
              </a:rPr>
              <a:t>L+ = {a, b, aa, bb, </a:t>
            </a:r>
            <a:r>
              <a:rPr lang="en-US" sz="2400" dirty="0" err="1">
                <a:solidFill>
                  <a:srgbClr val="7030A0"/>
                </a:solidFill>
                <a:latin typeface="system-ui"/>
              </a:rPr>
              <a:t>aaa</a:t>
            </a:r>
            <a:r>
              <a:rPr lang="en-US" sz="2400" dirty="0">
                <a:solidFill>
                  <a:srgbClr val="7030A0"/>
                </a:solidFill>
                <a:latin typeface="system-ui"/>
              </a:rPr>
              <a:t>, </a:t>
            </a:r>
            <a:r>
              <a:rPr lang="en-US" sz="2400" dirty="0" err="1">
                <a:solidFill>
                  <a:srgbClr val="7030A0"/>
                </a:solidFill>
                <a:latin typeface="system-ui"/>
              </a:rPr>
              <a:t>bbb</a:t>
            </a:r>
            <a:r>
              <a:rPr lang="en-US" sz="2400" dirty="0">
                <a:solidFill>
                  <a:srgbClr val="7030A0"/>
                </a:solidFill>
                <a:latin typeface="system-ui"/>
              </a:rPr>
              <a:t>, …}</a:t>
            </a:r>
            <a:br>
              <a:rPr lang="en-US" sz="2400" dirty="0">
                <a:solidFill>
                  <a:srgbClr val="7030A0"/>
                </a:solidFill>
                <a:latin typeface="system-ui"/>
              </a:rPr>
            </a:br>
            <a:br>
              <a:rPr lang="en-US" sz="2400" dirty="0">
                <a:latin typeface="system-ui"/>
              </a:rPr>
            </a:br>
            <a:r>
              <a:rPr lang="en-US" sz="2400" dirty="0">
                <a:latin typeface="system-ui"/>
              </a:rPr>
              <a:t>So, these are the four operations that can be performed on the languages in the lexical analysis phase.</a:t>
            </a:r>
          </a:p>
        </p:txBody>
      </p:sp>
    </p:spTree>
    <p:extLst>
      <p:ext uri="{BB962C8B-B14F-4D97-AF65-F5344CB8AC3E}">
        <p14:creationId xmlns:p14="http://schemas.microsoft.com/office/powerpoint/2010/main" val="1964384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8901113" cy="5724644"/>
          </a:xfrm>
          <a:prstGeom prst="rect">
            <a:avLst/>
          </a:prstGeom>
        </p:spPr>
        <p:txBody>
          <a:bodyPr wrap="square">
            <a:spAutoFit/>
          </a:bodyPr>
          <a:lstStyle/>
          <a:p>
            <a:r>
              <a:rPr lang="en-US" sz="2400" b="1" dirty="0">
                <a:solidFill>
                  <a:srgbClr val="C00000"/>
                </a:solidFill>
                <a:latin typeface="system-ui"/>
              </a:rPr>
              <a:t>3. Regular Expression: </a:t>
            </a:r>
            <a:r>
              <a:rPr lang="en-US" dirty="0">
                <a:latin typeface="system-ui"/>
              </a:rPr>
              <a:t>A regular expression is a sequence of symbols used to specify lexeme patterns. A regular expression is helpful in describing the languages that can be built using operators such as union, concatenation, and closure over the symbols.</a:t>
            </a:r>
          </a:p>
          <a:p>
            <a:br>
              <a:rPr lang="en-US" dirty="0">
                <a:latin typeface="system-ui"/>
              </a:rPr>
            </a:br>
            <a:r>
              <a:rPr lang="en-US" dirty="0">
                <a:latin typeface="system-ui"/>
              </a:rPr>
              <a:t>A regular expression ‘r’ that denotes a language L(r) is built recursively over the smaller regular expression using the rules given below.</a:t>
            </a:r>
            <a:br>
              <a:rPr lang="en-US" dirty="0">
                <a:latin typeface="system-ui"/>
              </a:rPr>
            </a:br>
            <a:br>
              <a:rPr lang="en-US" dirty="0">
                <a:latin typeface="system-ui"/>
              </a:rPr>
            </a:br>
            <a:r>
              <a:rPr lang="en-US" dirty="0">
                <a:latin typeface="system-ui"/>
              </a:rPr>
              <a:t>The following rules define the regular expression over some alphabet Σ and the languages denoted by these regular expressions.</a:t>
            </a:r>
          </a:p>
          <a:p>
            <a:pPr>
              <a:buFont typeface="+mj-lt"/>
              <a:buAutoNum type="arabicPeriod"/>
            </a:pPr>
            <a:r>
              <a:rPr lang="en-US" dirty="0">
                <a:latin typeface="system-ui"/>
              </a:rPr>
              <a:t>∈ is a regular expression that denotes a language L(∈). The language L(∈) has a set of strings {∈} which means that this language has a single empty string.</a:t>
            </a:r>
          </a:p>
          <a:p>
            <a:pPr>
              <a:buFont typeface="+mj-lt"/>
              <a:buAutoNum type="arabicPeriod"/>
            </a:pPr>
            <a:r>
              <a:rPr lang="en-US" dirty="0">
                <a:latin typeface="system-ui"/>
              </a:rPr>
              <a:t>If there is a symbol ‘a’ in Σ then ‘a’ is a regular expression that denotes a language L(a). The language L(a) = {a} i.e. the language has only one string of length one and the string holds ‘a’ in the first position.</a:t>
            </a:r>
          </a:p>
          <a:p>
            <a:pPr>
              <a:buFont typeface="+mj-lt"/>
              <a:buAutoNum type="arabicPeriod"/>
            </a:pPr>
            <a:r>
              <a:rPr lang="en-US" dirty="0">
                <a:latin typeface="system-ui"/>
              </a:rPr>
              <a:t>Consider the two regular expressions r and s then:</a:t>
            </a:r>
          </a:p>
          <a:p>
            <a:pPr>
              <a:buFont typeface="Arial" panose="020B0604020202020204" pitchFamily="34" charset="0"/>
              <a:buChar char="•"/>
            </a:pPr>
            <a:r>
              <a:rPr lang="en-US" dirty="0" err="1">
                <a:latin typeface="system-ui"/>
              </a:rPr>
              <a:t>r|s</a:t>
            </a:r>
            <a:r>
              <a:rPr lang="en-US" dirty="0">
                <a:latin typeface="system-ui"/>
              </a:rPr>
              <a:t> denotes the language L(r) ∪ L(s).</a:t>
            </a:r>
          </a:p>
          <a:p>
            <a:pPr>
              <a:buFont typeface="Arial" panose="020B0604020202020204" pitchFamily="34" charset="0"/>
              <a:buChar char="•"/>
            </a:pPr>
            <a:r>
              <a:rPr lang="en-US" dirty="0">
                <a:latin typeface="system-ui"/>
              </a:rPr>
              <a:t>(r) (s) denotes the language L(r) ⋅ L(s).</a:t>
            </a:r>
          </a:p>
          <a:p>
            <a:pPr>
              <a:buFont typeface="Arial" panose="020B0604020202020204" pitchFamily="34" charset="0"/>
              <a:buChar char="•"/>
            </a:pPr>
            <a:r>
              <a:rPr lang="en-US" dirty="0">
                <a:latin typeface="system-ui"/>
              </a:rPr>
              <a:t>(r)* denotes the language (L(r))*.</a:t>
            </a:r>
          </a:p>
          <a:p>
            <a:pPr>
              <a:buFont typeface="Arial" panose="020B0604020202020204" pitchFamily="34" charset="0"/>
              <a:buChar char="•"/>
            </a:pPr>
            <a:r>
              <a:rPr lang="en-US" dirty="0">
                <a:latin typeface="system-ui"/>
              </a:rPr>
              <a:t>(r)+ denotes the language L(r).</a:t>
            </a:r>
          </a:p>
        </p:txBody>
      </p:sp>
    </p:spTree>
    <p:extLst>
      <p:ext uri="{BB962C8B-B14F-4D97-AF65-F5344CB8AC3E}">
        <p14:creationId xmlns:p14="http://schemas.microsoft.com/office/powerpoint/2010/main" val="24683602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24407" y="260648"/>
            <a:ext cx="5716565" cy="807913"/>
          </a:xfrm>
          <a:prstGeom prst="rect">
            <a:avLst/>
          </a:prstGeom>
          <a:noFill/>
        </p:spPr>
        <p:txBody>
          <a:bodyPr wrap="none" lIns="68580" tIns="34290" rIns="68580" bIns="34290">
            <a:spAutoFit/>
          </a:bodyPr>
          <a:lstStyle/>
          <a:p>
            <a:pPr algn="ctr"/>
            <a:r>
              <a:rPr lang="en-US" sz="4800" b="1" dirty="0">
                <a:ln w="22225">
                  <a:solidFill>
                    <a:schemeClr val="accent2"/>
                  </a:solidFill>
                  <a:prstDash val="solid"/>
                </a:ln>
                <a:solidFill>
                  <a:schemeClr val="accent2">
                    <a:lumMod val="40000"/>
                    <a:lumOff val="60000"/>
                  </a:schemeClr>
                </a:solidFill>
              </a:rPr>
              <a:t>Recognition of Tokens</a:t>
            </a:r>
          </a:p>
        </p:txBody>
      </p:sp>
      <p:sp>
        <p:nvSpPr>
          <p:cNvPr id="4" name="TextBox 3"/>
          <p:cNvSpPr txBox="1"/>
          <p:nvPr/>
        </p:nvSpPr>
        <p:spPr>
          <a:xfrm>
            <a:off x="395536" y="1484784"/>
            <a:ext cx="8501063" cy="3539430"/>
          </a:xfrm>
          <a:prstGeom prst="rect">
            <a:avLst/>
          </a:prstGeom>
          <a:noFill/>
        </p:spPr>
        <p:txBody>
          <a:bodyPr wrap="square" rtlCol="0">
            <a:spAutoFit/>
          </a:bodyPr>
          <a:lstStyle/>
          <a:p>
            <a:pPr marL="342900" indent="-342900" algn="just">
              <a:buFont typeface="Wingdings" panose="05000000000000000000" pitchFamily="2" charset="2"/>
              <a:buChar char="Ø"/>
            </a:pPr>
            <a:r>
              <a:rPr lang="en-US" sz="2800" dirty="0"/>
              <a:t>As we know Lexical Analyzer reads our source program character by character and produces a stream of tokens. </a:t>
            </a:r>
          </a:p>
          <a:p>
            <a:pPr marL="342900" indent="-342900" algn="just">
              <a:buFont typeface="Wingdings" panose="05000000000000000000" pitchFamily="2" charset="2"/>
              <a:buChar char="Ø"/>
            </a:pPr>
            <a:r>
              <a:rPr lang="en-US" sz="2800" dirty="0"/>
              <a:t>Here Token may be an Identifier such as variable or operator or constant or keyword.</a:t>
            </a:r>
          </a:p>
          <a:p>
            <a:pPr marL="342900" indent="-342900" algn="just">
              <a:buFont typeface="Wingdings" panose="05000000000000000000" pitchFamily="2" charset="2"/>
              <a:buChar char="Ø"/>
            </a:pPr>
            <a:r>
              <a:rPr lang="en-US" sz="2800" dirty="0"/>
              <a:t>Tokens are specified with the help of Regular Expressions and after that we have to recognize the tokens with the help of </a:t>
            </a:r>
            <a:r>
              <a:rPr lang="en-US" sz="2800" dirty="0">
                <a:solidFill>
                  <a:srgbClr val="7030A0"/>
                </a:solidFill>
              </a:rPr>
              <a:t>Transition Diagrams</a:t>
            </a:r>
            <a:r>
              <a:rPr lang="en-US" sz="2800" dirty="0"/>
              <a:t>.</a:t>
            </a:r>
            <a:endParaRPr lang="en-IN" sz="2800" dirty="0"/>
          </a:p>
        </p:txBody>
      </p:sp>
    </p:spTree>
    <p:extLst>
      <p:ext uri="{BB962C8B-B14F-4D97-AF65-F5344CB8AC3E}">
        <p14:creationId xmlns:p14="http://schemas.microsoft.com/office/powerpoint/2010/main" val="6814431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252" y="476672"/>
            <a:ext cx="8797244" cy="3970318"/>
          </a:xfrm>
          <a:prstGeom prst="rect">
            <a:avLst/>
          </a:prstGeom>
        </p:spPr>
        <p:txBody>
          <a:bodyPr wrap="square">
            <a:spAutoFit/>
          </a:bodyPr>
          <a:lstStyle/>
          <a:p>
            <a:r>
              <a:rPr lang="en-US" sz="2800" b="1" dirty="0">
                <a:solidFill>
                  <a:schemeClr val="accent6">
                    <a:lumMod val="75000"/>
                  </a:schemeClr>
                </a:solidFill>
                <a:latin typeface="system-ui"/>
              </a:rPr>
              <a:t>Example:</a:t>
            </a:r>
          </a:p>
          <a:p>
            <a:pPr marL="385763" indent="-385763">
              <a:buAutoNum type="arabicPeriod"/>
            </a:pPr>
            <a:r>
              <a:rPr lang="en-US" sz="2800" b="1" dirty="0">
                <a:solidFill>
                  <a:srgbClr val="C00000"/>
                </a:solidFill>
                <a:latin typeface="system-ui"/>
              </a:rPr>
              <a:t>Recognition of identifiers</a:t>
            </a:r>
          </a:p>
          <a:p>
            <a:pPr marL="385763" indent="-385763">
              <a:buAutoNum type="arabicPeriod"/>
            </a:pPr>
            <a:r>
              <a:rPr lang="en-US" sz="2800" b="1" dirty="0">
                <a:solidFill>
                  <a:srgbClr val="C00000"/>
                </a:solidFill>
                <a:latin typeface="system-ui"/>
              </a:rPr>
              <a:t>Recognition of delimiter</a:t>
            </a:r>
          </a:p>
          <a:p>
            <a:pPr marL="385763" indent="-385763">
              <a:buFontTx/>
              <a:buAutoNum type="arabicPeriod"/>
            </a:pPr>
            <a:r>
              <a:rPr lang="en-US" sz="2800" b="1" dirty="0">
                <a:solidFill>
                  <a:srgbClr val="C00000"/>
                </a:solidFill>
                <a:latin typeface="system-ui"/>
              </a:rPr>
              <a:t>Recognition of relational operators</a:t>
            </a:r>
          </a:p>
          <a:p>
            <a:pPr marL="385763" indent="-385763">
              <a:buFontTx/>
              <a:buAutoNum type="arabicPeriod"/>
            </a:pPr>
            <a:r>
              <a:rPr lang="en-US" sz="2800" b="1" dirty="0">
                <a:solidFill>
                  <a:srgbClr val="C00000"/>
                </a:solidFill>
                <a:latin typeface="system-ui"/>
              </a:rPr>
              <a:t>Recognition of keywords such as if, else, for……</a:t>
            </a:r>
          </a:p>
          <a:p>
            <a:pPr marL="385763" indent="-385763">
              <a:buFontTx/>
              <a:buAutoNum type="arabicPeriod"/>
            </a:pPr>
            <a:r>
              <a:rPr lang="en-US" sz="2800" b="1" dirty="0">
                <a:solidFill>
                  <a:srgbClr val="C00000"/>
                </a:solidFill>
                <a:latin typeface="system-ui"/>
              </a:rPr>
              <a:t>Recognition of numbers (</a:t>
            </a:r>
            <a:r>
              <a:rPr lang="en-US" sz="2800" b="1" dirty="0" err="1">
                <a:solidFill>
                  <a:srgbClr val="C00000"/>
                </a:solidFill>
                <a:latin typeface="system-ui"/>
              </a:rPr>
              <a:t>int</a:t>
            </a:r>
            <a:r>
              <a:rPr lang="en-US" sz="2800" b="1" dirty="0">
                <a:solidFill>
                  <a:srgbClr val="C00000"/>
                </a:solidFill>
                <a:latin typeface="system-ui"/>
              </a:rPr>
              <a:t> | float,….)</a:t>
            </a:r>
          </a:p>
          <a:p>
            <a:pPr marL="385763" indent="-385763">
              <a:buAutoNum type="arabicPeriod"/>
            </a:pPr>
            <a:endParaRPr lang="en-US" sz="2800" b="1" dirty="0">
              <a:solidFill>
                <a:schemeClr val="accent6">
                  <a:lumMod val="75000"/>
                </a:schemeClr>
              </a:solidFill>
              <a:latin typeface="system-ui"/>
            </a:endParaRPr>
          </a:p>
          <a:p>
            <a:pPr marL="385763" indent="-385763">
              <a:buAutoNum type="arabicPeriod"/>
            </a:pPr>
            <a:endParaRPr lang="en-US" sz="2800" b="1" dirty="0">
              <a:solidFill>
                <a:schemeClr val="accent6">
                  <a:lumMod val="75000"/>
                </a:schemeClr>
              </a:solidFill>
              <a:latin typeface="system-ui"/>
            </a:endParaRPr>
          </a:p>
        </p:txBody>
      </p:sp>
    </p:spTree>
    <p:extLst>
      <p:ext uri="{BB962C8B-B14F-4D97-AF65-F5344CB8AC3E}">
        <p14:creationId xmlns:p14="http://schemas.microsoft.com/office/powerpoint/2010/main" val="409822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138" y="256975"/>
            <a:ext cx="4280659" cy="461665"/>
          </a:xfrm>
          <a:prstGeom prst="rect">
            <a:avLst/>
          </a:prstGeom>
        </p:spPr>
        <p:txBody>
          <a:bodyPr wrap="none">
            <a:spAutoFit/>
          </a:bodyPr>
          <a:lstStyle/>
          <a:p>
            <a:pPr marL="385763" indent="-385763">
              <a:buAutoNum type="arabicPeriod"/>
            </a:pPr>
            <a:r>
              <a:rPr lang="en-US" sz="2400" b="1" dirty="0">
                <a:solidFill>
                  <a:srgbClr val="C00000"/>
                </a:solidFill>
                <a:latin typeface="system-ui"/>
              </a:rPr>
              <a:t>Recognition of identifiers</a:t>
            </a:r>
          </a:p>
        </p:txBody>
      </p:sp>
      <p:sp>
        <p:nvSpPr>
          <p:cNvPr id="3" name="TextBox 2"/>
          <p:cNvSpPr txBox="1"/>
          <p:nvPr/>
        </p:nvSpPr>
        <p:spPr>
          <a:xfrm>
            <a:off x="575783" y="884877"/>
            <a:ext cx="3256533" cy="2677656"/>
          </a:xfrm>
          <a:prstGeom prst="rect">
            <a:avLst/>
          </a:prstGeom>
          <a:noFill/>
        </p:spPr>
        <p:txBody>
          <a:bodyPr wrap="none" rtlCol="0">
            <a:spAutoFit/>
          </a:bodyPr>
          <a:lstStyle/>
          <a:p>
            <a:r>
              <a:rPr lang="en-US" sz="2400" dirty="0"/>
              <a:t>Letter </a:t>
            </a:r>
            <a:r>
              <a:rPr lang="en-US" sz="2400" dirty="0">
                <a:sym typeface="Wingdings" panose="05000000000000000000" pitchFamily="2" charset="2"/>
              </a:rPr>
              <a:t> </a:t>
            </a:r>
            <a:r>
              <a:rPr lang="en-US" sz="2400" dirty="0" err="1">
                <a:sym typeface="Wingdings" panose="05000000000000000000" pitchFamily="2" charset="2"/>
              </a:rPr>
              <a:t>a|b|c</a:t>
            </a:r>
            <a:r>
              <a:rPr lang="en-US" sz="2400" dirty="0">
                <a:sym typeface="Wingdings" panose="05000000000000000000" pitchFamily="2" charset="2"/>
              </a:rPr>
              <a:t>…..z</a:t>
            </a:r>
          </a:p>
          <a:p>
            <a:r>
              <a:rPr lang="en-US" sz="2400" dirty="0">
                <a:sym typeface="Wingdings" panose="05000000000000000000" pitchFamily="2" charset="2"/>
              </a:rPr>
              <a:t>                A|B|C…..Z</a:t>
            </a:r>
          </a:p>
          <a:p>
            <a:r>
              <a:rPr lang="en-US" sz="2400" dirty="0">
                <a:sym typeface="Wingdings" panose="05000000000000000000" pitchFamily="2" charset="2"/>
              </a:rPr>
              <a:t>Digit   0|1|2…9</a:t>
            </a:r>
          </a:p>
          <a:p>
            <a:endParaRPr lang="en-US" sz="2400" dirty="0">
              <a:sym typeface="Wingdings" panose="05000000000000000000" pitchFamily="2" charset="2"/>
            </a:endParaRPr>
          </a:p>
          <a:p>
            <a:r>
              <a:rPr lang="en-US" sz="2400" dirty="0">
                <a:solidFill>
                  <a:srgbClr val="0070C0"/>
                </a:solidFill>
                <a:sym typeface="Wingdings" panose="05000000000000000000" pitchFamily="2" charset="2"/>
              </a:rPr>
              <a:t>R.E:</a:t>
            </a:r>
          </a:p>
          <a:p>
            <a:r>
              <a:rPr lang="en-US" sz="2400" dirty="0">
                <a:solidFill>
                  <a:srgbClr val="C00000"/>
                </a:solidFill>
                <a:sym typeface="Wingdings" panose="05000000000000000000" pitchFamily="2" charset="2"/>
              </a:rPr>
              <a:t>Id  letter(</a:t>
            </a:r>
            <a:r>
              <a:rPr lang="en-US" sz="2400" dirty="0" err="1">
                <a:solidFill>
                  <a:srgbClr val="C00000"/>
                </a:solidFill>
                <a:sym typeface="Wingdings" panose="05000000000000000000" pitchFamily="2" charset="2"/>
              </a:rPr>
              <a:t>letter|digit</a:t>
            </a:r>
            <a:r>
              <a:rPr lang="en-US" sz="2400" dirty="0">
                <a:solidFill>
                  <a:srgbClr val="C00000"/>
                </a:solidFill>
                <a:sym typeface="Wingdings" panose="05000000000000000000" pitchFamily="2" charset="2"/>
              </a:rPr>
              <a:t>)*</a:t>
            </a:r>
          </a:p>
          <a:p>
            <a:endParaRPr lang="en-IN" sz="2400" dirty="0">
              <a:solidFill>
                <a:srgbClr val="C00000"/>
              </a:solidFill>
            </a:endParaRPr>
          </a:p>
        </p:txBody>
      </p:sp>
      <p:cxnSp>
        <p:nvCxnSpPr>
          <p:cNvPr id="5" name="Straight Arrow Connector 4"/>
          <p:cNvCxnSpPr/>
          <p:nvPr/>
        </p:nvCxnSpPr>
        <p:spPr>
          <a:xfrm>
            <a:off x="1092994" y="4321969"/>
            <a:ext cx="78581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p:cNvSpPr/>
          <p:nvPr/>
        </p:nvSpPr>
        <p:spPr>
          <a:xfrm>
            <a:off x="1878806" y="3979069"/>
            <a:ext cx="800100" cy="6447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q0</a:t>
            </a:r>
            <a:endParaRPr lang="en-IN" sz="2000" b="1" dirty="0"/>
          </a:p>
        </p:txBody>
      </p:sp>
      <p:cxnSp>
        <p:nvCxnSpPr>
          <p:cNvPr id="8" name="Straight Arrow Connector 7"/>
          <p:cNvCxnSpPr>
            <a:endCxn id="9" idx="2"/>
          </p:cNvCxnSpPr>
          <p:nvPr/>
        </p:nvCxnSpPr>
        <p:spPr>
          <a:xfrm>
            <a:off x="2678906" y="4314825"/>
            <a:ext cx="1585913" cy="7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Oval 8"/>
          <p:cNvSpPr/>
          <p:nvPr/>
        </p:nvSpPr>
        <p:spPr>
          <a:xfrm>
            <a:off x="4264819" y="3999607"/>
            <a:ext cx="800100" cy="6447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t>q1</a:t>
            </a:r>
            <a:endParaRPr lang="en-IN" sz="2000" b="1" dirty="0"/>
          </a:p>
        </p:txBody>
      </p:sp>
      <p:sp>
        <p:nvSpPr>
          <p:cNvPr id="16" name="TextBox 15"/>
          <p:cNvSpPr txBox="1"/>
          <p:nvPr/>
        </p:nvSpPr>
        <p:spPr>
          <a:xfrm>
            <a:off x="2914650" y="3993356"/>
            <a:ext cx="1106894" cy="400110"/>
          </a:xfrm>
          <a:prstGeom prst="rect">
            <a:avLst/>
          </a:prstGeom>
          <a:noFill/>
        </p:spPr>
        <p:txBody>
          <a:bodyPr wrap="square" rtlCol="0">
            <a:spAutoFit/>
          </a:bodyPr>
          <a:lstStyle/>
          <a:p>
            <a:r>
              <a:rPr lang="en-US" sz="2000" dirty="0"/>
              <a:t>letter</a:t>
            </a:r>
            <a:endParaRPr lang="en-IN" sz="2000" dirty="0"/>
          </a:p>
        </p:txBody>
      </p:sp>
      <p:sp>
        <p:nvSpPr>
          <p:cNvPr id="18" name="Freeform 17"/>
          <p:cNvSpPr/>
          <p:nvPr/>
        </p:nvSpPr>
        <p:spPr>
          <a:xfrm>
            <a:off x="4622007" y="3736181"/>
            <a:ext cx="378619" cy="357188"/>
          </a:xfrm>
          <a:custGeom>
            <a:avLst/>
            <a:gdLst>
              <a:gd name="connsiteX0" fmla="*/ 0 w 504825"/>
              <a:gd name="connsiteY0" fmla="*/ 352425 h 476250"/>
              <a:gd name="connsiteX1" fmla="*/ 9525 w 504825"/>
              <a:gd name="connsiteY1" fmla="*/ 142875 h 476250"/>
              <a:gd name="connsiteX2" fmla="*/ 19050 w 504825"/>
              <a:gd name="connsiteY2" fmla="*/ 114300 h 476250"/>
              <a:gd name="connsiteX3" fmla="*/ 38100 w 504825"/>
              <a:gd name="connsiteY3" fmla="*/ 85725 h 476250"/>
              <a:gd name="connsiteX4" fmla="*/ 95250 w 504825"/>
              <a:gd name="connsiteY4" fmla="*/ 47625 h 476250"/>
              <a:gd name="connsiteX5" fmla="*/ 123825 w 504825"/>
              <a:gd name="connsiteY5" fmla="*/ 28575 h 476250"/>
              <a:gd name="connsiteX6" fmla="*/ 180975 w 504825"/>
              <a:gd name="connsiteY6" fmla="*/ 9525 h 476250"/>
              <a:gd name="connsiteX7" fmla="*/ 209550 w 504825"/>
              <a:gd name="connsiteY7" fmla="*/ 0 h 476250"/>
              <a:gd name="connsiteX8" fmla="*/ 381000 w 504825"/>
              <a:gd name="connsiteY8" fmla="*/ 28575 h 476250"/>
              <a:gd name="connsiteX9" fmla="*/ 438150 w 504825"/>
              <a:gd name="connsiteY9" fmla="*/ 66675 h 476250"/>
              <a:gd name="connsiteX10" fmla="*/ 457200 w 504825"/>
              <a:gd name="connsiteY10" fmla="*/ 95250 h 476250"/>
              <a:gd name="connsiteX11" fmla="*/ 485775 w 504825"/>
              <a:gd name="connsiteY11" fmla="*/ 114300 h 476250"/>
              <a:gd name="connsiteX12" fmla="*/ 504825 w 504825"/>
              <a:gd name="connsiteY12" fmla="*/ 171450 h 476250"/>
              <a:gd name="connsiteX13" fmla="*/ 476250 w 504825"/>
              <a:gd name="connsiteY13" fmla="*/ 409575 h 476250"/>
              <a:gd name="connsiteX14" fmla="*/ 466725 w 504825"/>
              <a:gd name="connsiteY14" fmla="*/ 438150 h 476250"/>
              <a:gd name="connsiteX15" fmla="*/ 457200 w 504825"/>
              <a:gd name="connsiteY15" fmla="*/ 466725 h 476250"/>
              <a:gd name="connsiteX16" fmla="*/ 447675 w 504825"/>
              <a:gd name="connsiteY16" fmla="*/ 4762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4825" h="476250">
                <a:moveTo>
                  <a:pt x="0" y="352425"/>
                </a:moveTo>
                <a:cubicBezTo>
                  <a:pt x="3175" y="282575"/>
                  <a:pt x="3949" y="212574"/>
                  <a:pt x="9525" y="142875"/>
                </a:cubicBezTo>
                <a:cubicBezTo>
                  <a:pt x="10326" y="132867"/>
                  <a:pt x="14560" y="123280"/>
                  <a:pt x="19050" y="114300"/>
                </a:cubicBezTo>
                <a:cubicBezTo>
                  <a:pt x="24170" y="104061"/>
                  <a:pt x="29485" y="93263"/>
                  <a:pt x="38100" y="85725"/>
                </a:cubicBezTo>
                <a:cubicBezTo>
                  <a:pt x="55330" y="70648"/>
                  <a:pt x="76200" y="60325"/>
                  <a:pt x="95250" y="47625"/>
                </a:cubicBezTo>
                <a:cubicBezTo>
                  <a:pt x="104775" y="41275"/>
                  <a:pt x="112965" y="32195"/>
                  <a:pt x="123825" y="28575"/>
                </a:cubicBezTo>
                <a:lnTo>
                  <a:pt x="180975" y="9525"/>
                </a:lnTo>
                <a:lnTo>
                  <a:pt x="209550" y="0"/>
                </a:lnTo>
                <a:cubicBezTo>
                  <a:pt x="242223" y="2723"/>
                  <a:pt x="340963" y="1884"/>
                  <a:pt x="381000" y="28575"/>
                </a:cubicBezTo>
                <a:lnTo>
                  <a:pt x="438150" y="66675"/>
                </a:lnTo>
                <a:cubicBezTo>
                  <a:pt x="444500" y="76200"/>
                  <a:pt x="449105" y="87155"/>
                  <a:pt x="457200" y="95250"/>
                </a:cubicBezTo>
                <a:cubicBezTo>
                  <a:pt x="465295" y="103345"/>
                  <a:pt x="479708" y="104592"/>
                  <a:pt x="485775" y="114300"/>
                </a:cubicBezTo>
                <a:cubicBezTo>
                  <a:pt x="496418" y="131328"/>
                  <a:pt x="504825" y="171450"/>
                  <a:pt x="504825" y="171450"/>
                </a:cubicBezTo>
                <a:cubicBezTo>
                  <a:pt x="494245" y="372478"/>
                  <a:pt x="514403" y="295116"/>
                  <a:pt x="476250" y="409575"/>
                </a:cubicBezTo>
                <a:lnTo>
                  <a:pt x="466725" y="438150"/>
                </a:lnTo>
                <a:cubicBezTo>
                  <a:pt x="463550" y="447675"/>
                  <a:pt x="464300" y="459625"/>
                  <a:pt x="457200" y="466725"/>
                </a:cubicBezTo>
                <a:lnTo>
                  <a:pt x="447675" y="476250"/>
                </a:ln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N" sz="1400"/>
          </a:p>
        </p:txBody>
      </p:sp>
      <p:sp>
        <p:nvSpPr>
          <p:cNvPr id="20" name="Freeform 19"/>
          <p:cNvSpPr/>
          <p:nvPr/>
        </p:nvSpPr>
        <p:spPr>
          <a:xfrm>
            <a:off x="4914900" y="3964781"/>
            <a:ext cx="200025" cy="142875"/>
          </a:xfrm>
          <a:custGeom>
            <a:avLst/>
            <a:gdLst>
              <a:gd name="connsiteX0" fmla="*/ 0 w 266700"/>
              <a:gd name="connsiteY0" fmla="*/ 0 h 190500"/>
              <a:gd name="connsiteX1" fmla="*/ 38100 w 266700"/>
              <a:gd name="connsiteY1" fmla="*/ 104775 h 190500"/>
              <a:gd name="connsiteX2" fmla="*/ 47625 w 266700"/>
              <a:gd name="connsiteY2" fmla="*/ 133350 h 190500"/>
              <a:gd name="connsiteX3" fmla="*/ 76200 w 266700"/>
              <a:gd name="connsiteY3" fmla="*/ 190500 h 190500"/>
              <a:gd name="connsiteX4" fmla="*/ 200025 w 266700"/>
              <a:gd name="connsiteY4" fmla="*/ 180975 h 190500"/>
              <a:gd name="connsiteX5" fmla="*/ 238125 w 266700"/>
              <a:gd name="connsiteY5" fmla="*/ 171450 h 190500"/>
              <a:gd name="connsiteX6" fmla="*/ 266700 w 266700"/>
              <a:gd name="connsiteY6" fmla="*/ 16192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6700" h="190500">
                <a:moveTo>
                  <a:pt x="0" y="0"/>
                </a:moveTo>
                <a:cubicBezTo>
                  <a:pt x="26508" y="66269"/>
                  <a:pt x="13643" y="31405"/>
                  <a:pt x="38100" y="104775"/>
                </a:cubicBezTo>
                <a:cubicBezTo>
                  <a:pt x="41275" y="114300"/>
                  <a:pt x="42056" y="124996"/>
                  <a:pt x="47625" y="133350"/>
                </a:cubicBezTo>
                <a:cubicBezTo>
                  <a:pt x="72244" y="170279"/>
                  <a:pt x="63055" y="151065"/>
                  <a:pt x="76200" y="190500"/>
                </a:cubicBezTo>
                <a:cubicBezTo>
                  <a:pt x="117475" y="187325"/>
                  <a:pt x="158912" y="185812"/>
                  <a:pt x="200025" y="180975"/>
                </a:cubicBezTo>
                <a:cubicBezTo>
                  <a:pt x="213026" y="179445"/>
                  <a:pt x="225538" y="175046"/>
                  <a:pt x="238125" y="171450"/>
                </a:cubicBezTo>
                <a:cubicBezTo>
                  <a:pt x="247779" y="168692"/>
                  <a:pt x="266700" y="161925"/>
                  <a:pt x="266700" y="161925"/>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IN" sz="1400"/>
          </a:p>
        </p:txBody>
      </p:sp>
      <p:sp>
        <p:nvSpPr>
          <p:cNvPr id="21" name="TextBox 20"/>
          <p:cNvSpPr txBox="1"/>
          <p:nvPr/>
        </p:nvSpPr>
        <p:spPr>
          <a:xfrm>
            <a:off x="4811315" y="3355665"/>
            <a:ext cx="1475185" cy="369332"/>
          </a:xfrm>
          <a:prstGeom prst="rect">
            <a:avLst/>
          </a:prstGeom>
          <a:noFill/>
        </p:spPr>
        <p:txBody>
          <a:bodyPr wrap="square" rtlCol="0">
            <a:spAutoFit/>
          </a:bodyPr>
          <a:lstStyle/>
          <a:p>
            <a:r>
              <a:rPr lang="en-US" dirty="0"/>
              <a:t>Letter/digit</a:t>
            </a:r>
            <a:endParaRPr lang="en-IN" dirty="0"/>
          </a:p>
        </p:txBody>
      </p:sp>
      <p:sp>
        <p:nvSpPr>
          <p:cNvPr id="22" name="Oval 21"/>
          <p:cNvSpPr/>
          <p:nvPr/>
        </p:nvSpPr>
        <p:spPr>
          <a:xfrm>
            <a:off x="4350544" y="4064794"/>
            <a:ext cx="635794" cy="5161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q1</a:t>
            </a:r>
            <a:endParaRPr lang="en-IN" sz="1400" b="1" dirty="0"/>
          </a:p>
        </p:txBody>
      </p:sp>
      <p:sp>
        <p:nvSpPr>
          <p:cNvPr id="23" name="Rectangle 22"/>
          <p:cNvSpPr/>
          <p:nvPr/>
        </p:nvSpPr>
        <p:spPr>
          <a:xfrm>
            <a:off x="752217" y="5155042"/>
            <a:ext cx="3492623" cy="461665"/>
          </a:xfrm>
          <a:prstGeom prst="rect">
            <a:avLst/>
          </a:prstGeom>
        </p:spPr>
        <p:txBody>
          <a:bodyPr wrap="none">
            <a:spAutoFit/>
          </a:bodyPr>
          <a:lstStyle/>
          <a:p>
            <a:r>
              <a:rPr lang="en-US" sz="2400" dirty="0">
                <a:sym typeface="Wingdings" panose="05000000000000000000" pitchFamily="2" charset="2"/>
              </a:rPr>
              <a:t>Ex: abc12ab,a43,Aa2aZ……</a:t>
            </a:r>
          </a:p>
        </p:txBody>
      </p:sp>
    </p:spTree>
    <p:extLst>
      <p:ext uri="{BB962C8B-B14F-4D97-AF65-F5344CB8AC3E}">
        <p14:creationId xmlns:p14="http://schemas.microsoft.com/office/powerpoint/2010/main" val="174358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barn(inVertical)">
                                      <p:cBhvr>
                                        <p:cTn id="16" dur="500"/>
                                        <p:tgtEl>
                                          <p:spTgt spid="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arn(inVertical)">
                                      <p:cBhvr>
                                        <p:cTn id="19" dur="500"/>
                                        <p:tgtEl>
                                          <p:spTgt spid="16"/>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arn(inVertical)">
                                      <p:cBhvr>
                                        <p:cTn id="22" dur="500"/>
                                        <p:tgtEl>
                                          <p:spTgt spid="18"/>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barn(inVertical)">
                                      <p:cBhvr>
                                        <p:cTn id="28" dur="500"/>
                                        <p:tgtEl>
                                          <p:spTgt spid="2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barn(inVertical)">
                                      <p:cBhvr>
                                        <p:cTn id="3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6" grpId="0"/>
      <p:bldP spid="18" grpId="0" animBg="1"/>
      <p:bldP spid="20" grpId="0" animBg="1"/>
      <p:bldP spid="21" grpId="0"/>
      <p:bldP spid="2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79" y="280680"/>
            <a:ext cx="8722503" cy="2246769"/>
          </a:xfrm>
          <a:prstGeom prst="rect">
            <a:avLst/>
          </a:prstGeom>
        </p:spPr>
        <p:txBody>
          <a:bodyPr wrap="square">
            <a:spAutoFit/>
          </a:bodyPr>
          <a:lstStyle/>
          <a:p>
            <a:r>
              <a:rPr lang="en-US" sz="2800" b="1" dirty="0">
                <a:solidFill>
                  <a:srgbClr val="C00000"/>
                </a:solidFill>
                <a:latin typeface="system-ui"/>
              </a:rPr>
              <a:t>2. Recognition of delimiter</a:t>
            </a:r>
          </a:p>
          <a:p>
            <a:r>
              <a:rPr lang="en-US" sz="2800" dirty="0"/>
              <a:t>There are different types of delimiters like white space, newline character, tab space, etc. </a:t>
            </a:r>
          </a:p>
          <a:p>
            <a:r>
              <a:rPr lang="en-IN" sz="2800" dirty="0"/>
              <a:t>Delimiter -</a:t>
            </a:r>
            <a:r>
              <a:rPr lang="en-IN" sz="2800" b="1" dirty="0"/>
              <a:t>&gt;</a:t>
            </a:r>
            <a:r>
              <a:rPr lang="en-IN" sz="2800" dirty="0"/>
              <a:t> ' ', '\t', '\n'  </a:t>
            </a:r>
          </a:p>
          <a:p>
            <a:endParaRPr lang="en-US" sz="2800" b="1" dirty="0">
              <a:solidFill>
                <a:srgbClr val="C00000"/>
              </a:solidFill>
              <a:latin typeface="system-ui"/>
            </a:endParaRPr>
          </a:p>
        </p:txBody>
      </p:sp>
      <p:sp>
        <p:nvSpPr>
          <p:cNvPr id="3" name="Rectangle 2"/>
          <p:cNvSpPr/>
          <p:nvPr/>
        </p:nvSpPr>
        <p:spPr>
          <a:xfrm>
            <a:off x="157180" y="2447539"/>
            <a:ext cx="4549707" cy="954107"/>
          </a:xfrm>
          <a:prstGeom prst="rect">
            <a:avLst/>
          </a:prstGeom>
        </p:spPr>
        <p:txBody>
          <a:bodyPr wrap="none">
            <a:spAutoFit/>
          </a:bodyPr>
          <a:lstStyle/>
          <a:p>
            <a:r>
              <a:rPr lang="en-US" sz="2800" dirty="0">
                <a:solidFill>
                  <a:srgbClr val="0070C0"/>
                </a:solidFill>
                <a:sym typeface="Wingdings" panose="05000000000000000000" pitchFamily="2" charset="2"/>
              </a:rPr>
              <a:t>R.E:</a:t>
            </a:r>
          </a:p>
          <a:p>
            <a:r>
              <a:rPr lang="en-US" sz="2800" dirty="0">
                <a:solidFill>
                  <a:srgbClr val="0070C0"/>
                </a:solidFill>
                <a:sym typeface="Wingdings" panose="05000000000000000000" pitchFamily="2" charset="2"/>
              </a:rPr>
              <a:t>    </a:t>
            </a:r>
            <a:r>
              <a:rPr lang="en-US" sz="2800" dirty="0" err="1">
                <a:sym typeface="Wingdings" panose="05000000000000000000" pitchFamily="2" charset="2"/>
              </a:rPr>
              <a:t>ws</a:t>
            </a:r>
            <a:r>
              <a:rPr lang="en-US" sz="2800" dirty="0">
                <a:sym typeface="Wingdings" panose="05000000000000000000" pitchFamily="2" charset="2"/>
              </a:rPr>
              <a:t>  </a:t>
            </a:r>
            <a:r>
              <a:rPr lang="en-US" sz="2800" dirty="0" err="1">
                <a:sym typeface="Wingdings" panose="05000000000000000000" pitchFamily="2" charset="2"/>
              </a:rPr>
              <a:t>delimeter</a:t>
            </a:r>
            <a:r>
              <a:rPr lang="en-US" sz="2800" dirty="0">
                <a:sym typeface="Wingdings" panose="05000000000000000000" pitchFamily="2" charset="2"/>
              </a:rPr>
              <a:t>(delimiter)*</a:t>
            </a:r>
          </a:p>
        </p:txBody>
      </p:sp>
      <p:pic>
        <p:nvPicPr>
          <p:cNvPr id="2050" name="Picture 2" descr="The Phases of a compiler-Lexic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618" y="3861048"/>
            <a:ext cx="7254538" cy="1944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91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arn(inVertical)">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467" y="260648"/>
            <a:ext cx="6556603" cy="523220"/>
          </a:xfrm>
          <a:prstGeom prst="rect">
            <a:avLst/>
          </a:prstGeom>
        </p:spPr>
        <p:txBody>
          <a:bodyPr wrap="none">
            <a:spAutoFit/>
          </a:bodyPr>
          <a:lstStyle/>
          <a:p>
            <a:r>
              <a:rPr lang="en-US" sz="2800" b="1" dirty="0">
                <a:solidFill>
                  <a:srgbClr val="C00000"/>
                </a:solidFill>
                <a:latin typeface="system-ui"/>
              </a:rPr>
              <a:t>3. Recognition of relational operators</a:t>
            </a:r>
          </a:p>
        </p:txBody>
      </p:sp>
      <p:sp>
        <p:nvSpPr>
          <p:cNvPr id="3" name="Rectangle 2"/>
          <p:cNvSpPr/>
          <p:nvPr/>
        </p:nvSpPr>
        <p:spPr>
          <a:xfrm>
            <a:off x="155467" y="983605"/>
            <a:ext cx="4572000" cy="2308324"/>
          </a:xfrm>
          <a:prstGeom prst="rect">
            <a:avLst/>
          </a:prstGeom>
        </p:spPr>
        <p:txBody>
          <a:bodyPr>
            <a:spAutoFit/>
          </a:bodyPr>
          <a:lstStyle/>
          <a:p>
            <a:pPr algn="just"/>
            <a:r>
              <a:rPr lang="en-US" sz="2400" b="1" dirty="0">
                <a:solidFill>
                  <a:srgbClr val="333333"/>
                </a:solidFill>
              </a:rPr>
              <a:t>GE</a:t>
            </a:r>
            <a:r>
              <a:rPr lang="en-US" sz="2400" dirty="0">
                <a:solidFill>
                  <a:srgbClr val="333333"/>
                </a:solidFill>
              </a:rPr>
              <a:t>: Greater than or equal to</a:t>
            </a:r>
          </a:p>
          <a:p>
            <a:pPr algn="just"/>
            <a:r>
              <a:rPr lang="en-US" sz="2400" b="1" dirty="0">
                <a:solidFill>
                  <a:srgbClr val="333333"/>
                </a:solidFill>
              </a:rPr>
              <a:t>LE</a:t>
            </a:r>
            <a:r>
              <a:rPr lang="en-US" sz="2400" dirty="0">
                <a:solidFill>
                  <a:srgbClr val="333333"/>
                </a:solidFill>
              </a:rPr>
              <a:t>: Less than or equal to</a:t>
            </a:r>
          </a:p>
          <a:p>
            <a:pPr algn="just"/>
            <a:r>
              <a:rPr lang="en-US" sz="2400" b="1" dirty="0">
                <a:solidFill>
                  <a:srgbClr val="333333"/>
                </a:solidFill>
              </a:rPr>
              <a:t>GT</a:t>
            </a:r>
            <a:r>
              <a:rPr lang="en-US" sz="2400" dirty="0">
                <a:solidFill>
                  <a:srgbClr val="333333"/>
                </a:solidFill>
              </a:rPr>
              <a:t>: Greater than</a:t>
            </a:r>
          </a:p>
          <a:p>
            <a:pPr algn="just"/>
            <a:r>
              <a:rPr lang="en-US" sz="2400" b="1" dirty="0">
                <a:solidFill>
                  <a:srgbClr val="333333"/>
                </a:solidFill>
              </a:rPr>
              <a:t>LT</a:t>
            </a:r>
            <a:r>
              <a:rPr lang="en-US" sz="2400" dirty="0">
                <a:solidFill>
                  <a:srgbClr val="333333"/>
                </a:solidFill>
              </a:rPr>
              <a:t>: Less than</a:t>
            </a:r>
          </a:p>
          <a:p>
            <a:pPr algn="just"/>
            <a:r>
              <a:rPr lang="en-US" sz="2400" b="1" dirty="0">
                <a:solidFill>
                  <a:srgbClr val="333333"/>
                </a:solidFill>
              </a:rPr>
              <a:t>EQ</a:t>
            </a:r>
            <a:r>
              <a:rPr lang="en-US" sz="2400" dirty="0">
                <a:solidFill>
                  <a:srgbClr val="333333"/>
                </a:solidFill>
              </a:rPr>
              <a:t>: Equals to</a:t>
            </a:r>
          </a:p>
          <a:p>
            <a:pPr algn="just"/>
            <a:r>
              <a:rPr lang="en-IN" sz="2400" b="1" dirty="0"/>
              <a:t>NE</a:t>
            </a:r>
            <a:r>
              <a:rPr lang="en-IN" sz="2400" dirty="0"/>
              <a:t>: Not equal to</a:t>
            </a:r>
            <a:endParaRPr lang="en-US" sz="2400" dirty="0">
              <a:solidFill>
                <a:srgbClr val="333333"/>
              </a:solidFill>
            </a:endParaRPr>
          </a:p>
        </p:txBody>
      </p:sp>
      <p:pic>
        <p:nvPicPr>
          <p:cNvPr id="1026" name="Picture 2" descr="The Phases of a compiler-Lexic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996952"/>
            <a:ext cx="5164075" cy="3305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936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4267515" cy="461665"/>
          </a:xfrm>
          <a:prstGeom prst="rect">
            <a:avLst/>
          </a:prstGeom>
        </p:spPr>
        <p:txBody>
          <a:bodyPr wrap="none">
            <a:spAutoFit/>
          </a:bodyPr>
          <a:lstStyle/>
          <a:p>
            <a:r>
              <a:rPr lang="en-US" sz="2400" b="1" dirty="0">
                <a:solidFill>
                  <a:srgbClr val="C00000"/>
                </a:solidFill>
                <a:latin typeface="system-ui"/>
              </a:rPr>
              <a:t>4. Recognition of keywords </a:t>
            </a:r>
            <a:endParaRPr lang="en-IN" sz="2400" dirty="0"/>
          </a:p>
        </p:txBody>
      </p:sp>
      <p:sp>
        <p:nvSpPr>
          <p:cNvPr id="3" name="Rectangle 2"/>
          <p:cNvSpPr/>
          <p:nvPr/>
        </p:nvSpPr>
        <p:spPr>
          <a:xfrm>
            <a:off x="141332" y="730495"/>
            <a:ext cx="8773379" cy="707886"/>
          </a:xfrm>
          <a:prstGeom prst="rect">
            <a:avLst/>
          </a:prstGeom>
        </p:spPr>
        <p:txBody>
          <a:bodyPr wrap="square">
            <a:spAutoFit/>
          </a:bodyPr>
          <a:lstStyle/>
          <a:p>
            <a:r>
              <a:rPr lang="en-US" sz="2000" dirty="0">
                <a:latin typeface="inter-regular"/>
              </a:rPr>
              <a:t>Identifies if, else, and for. As mentioned earlier, a keyword's letters are the pattern to identify a keyword.</a:t>
            </a:r>
            <a:endParaRPr lang="en-IN" sz="2000" dirty="0"/>
          </a:p>
        </p:txBody>
      </p:sp>
      <p:pic>
        <p:nvPicPr>
          <p:cNvPr id="3074" name="Picture 2" descr="The Phases of a compiler-Lexic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26" y="2204864"/>
            <a:ext cx="7688985" cy="3024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7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260648"/>
            <a:ext cx="4147289" cy="461665"/>
          </a:xfrm>
          <a:prstGeom prst="rect">
            <a:avLst/>
          </a:prstGeom>
        </p:spPr>
        <p:txBody>
          <a:bodyPr wrap="none">
            <a:spAutoFit/>
          </a:bodyPr>
          <a:lstStyle/>
          <a:p>
            <a:r>
              <a:rPr lang="en-US" sz="2400" b="1" dirty="0">
                <a:solidFill>
                  <a:srgbClr val="C00000"/>
                </a:solidFill>
                <a:latin typeface="system-ui"/>
              </a:rPr>
              <a:t>5. Recognition of numbers </a:t>
            </a:r>
            <a:endParaRPr lang="en-IN" sz="2400" dirty="0"/>
          </a:p>
        </p:txBody>
      </p:sp>
      <p:sp>
        <p:nvSpPr>
          <p:cNvPr id="3" name="Rectangle 2"/>
          <p:cNvSpPr/>
          <p:nvPr/>
        </p:nvSpPr>
        <p:spPr>
          <a:xfrm>
            <a:off x="137133" y="722313"/>
            <a:ext cx="7182379" cy="1569660"/>
          </a:xfrm>
          <a:prstGeom prst="rect">
            <a:avLst/>
          </a:prstGeom>
        </p:spPr>
        <p:txBody>
          <a:bodyPr wrap="square">
            <a:spAutoFit/>
          </a:bodyPr>
          <a:lstStyle/>
          <a:p>
            <a:pPr algn="just"/>
            <a:r>
              <a:rPr lang="en-US" sz="2400" dirty="0">
                <a:latin typeface="inter-regular"/>
              </a:rPr>
              <a:t>A number can be in the form of:</a:t>
            </a:r>
          </a:p>
          <a:p>
            <a:pPr algn="just">
              <a:buFont typeface="+mj-lt"/>
              <a:buAutoNum type="arabicPeriod"/>
            </a:pPr>
            <a:r>
              <a:rPr lang="en-US" sz="2400" dirty="0">
                <a:latin typeface="inter-regular"/>
              </a:rPr>
              <a:t>A whole number (0, 1, 2...)</a:t>
            </a:r>
          </a:p>
          <a:p>
            <a:pPr algn="just">
              <a:buFont typeface="+mj-lt"/>
              <a:buAutoNum type="arabicPeriod"/>
            </a:pPr>
            <a:r>
              <a:rPr lang="en-US" sz="2400" dirty="0">
                <a:latin typeface="inter-regular"/>
              </a:rPr>
              <a:t>A decimal number (0.1, 0.2...)</a:t>
            </a:r>
          </a:p>
          <a:p>
            <a:pPr algn="just">
              <a:buFont typeface="+mj-lt"/>
              <a:buAutoNum type="arabicPeriod"/>
            </a:pPr>
            <a:r>
              <a:rPr lang="en-US" sz="2400" dirty="0">
                <a:latin typeface="inter-regular"/>
              </a:rPr>
              <a:t>Scientific notation(1.25E), (1.25E23)</a:t>
            </a:r>
          </a:p>
        </p:txBody>
      </p:sp>
      <p:sp>
        <p:nvSpPr>
          <p:cNvPr id="4" name="Rectangle 3"/>
          <p:cNvSpPr/>
          <p:nvPr/>
        </p:nvSpPr>
        <p:spPr>
          <a:xfrm>
            <a:off x="137133" y="2420888"/>
            <a:ext cx="7553855" cy="1569660"/>
          </a:xfrm>
          <a:prstGeom prst="rect">
            <a:avLst/>
          </a:prstGeom>
        </p:spPr>
        <p:txBody>
          <a:bodyPr wrap="square">
            <a:spAutoFit/>
          </a:bodyPr>
          <a:lstStyle/>
          <a:p>
            <a:pPr algn="just"/>
            <a:r>
              <a:rPr lang="de-DE" sz="2400" dirty="0">
                <a:solidFill>
                  <a:srgbClr val="000000"/>
                </a:solidFill>
                <a:latin typeface="inter-regular"/>
              </a:rPr>
              <a:t>Regular grammar:</a:t>
            </a:r>
          </a:p>
          <a:p>
            <a:pPr algn="just">
              <a:buFont typeface="+mj-lt"/>
              <a:buAutoNum type="arabicPeriod"/>
            </a:pPr>
            <a:r>
              <a:rPr lang="de-DE" sz="2400" dirty="0">
                <a:solidFill>
                  <a:srgbClr val="000000"/>
                </a:solidFill>
                <a:latin typeface="inter-regular"/>
              </a:rPr>
              <a:t>Digit -</a:t>
            </a:r>
            <a:r>
              <a:rPr lang="de-DE" sz="2400" b="1" dirty="0">
                <a:solidFill>
                  <a:srgbClr val="006699"/>
                </a:solidFill>
                <a:latin typeface="inter-regular"/>
              </a:rPr>
              <a:t>&gt;</a:t>
            </a:r>
            <a:r>
              <a:rPr lang="de-DE" sz="2400" dirty="0">
                <a:solidFill>
                  <a:srgbClr val="000000"/>
                </a:solidFill>
                <a:latin typeface="inter-regular"/>
              </a:rPr>
              <a:t> 0|1|....9  </a:t>
            </a:r>
          </a:p>
          <a:p>
            <a:pPr algn="just">
              <a:buFont typeface="+mj-lt"/>
              <a:buAutoNum type="arabicPeriod"/>
            </a:pPr>
            <a:r>
              <a:rPr lang="de-DE" sz="2400" dirty="0">
                <a:solidFill>
                  <a:srgbClr val="000000"/>
                </a:solidFill>
                <a:latin typeface="inter-regular"/>
              </a:rPr>
              <a:t>Digits -</a:t>
            </a:r>
            <a:r>
              <a:rPr lang="de-DE" sz="2400" b="1" dirty="0">
                <a:solidFill>
                  <a:srgbClr val="006699"/>
                </a:solidFill>
                <a:latin typeface="inter-regular"/>
              </a:rPr>
              <a:t>&gt;</a:t>
            </a:r>
            <a:r>
              <a:rPr lang="de-DE" sz="2400" dirty="0">
                <a:solidFill>
                  <a:srgbClr val="000000"/>
                </a:solidFill>
                <a:latin typeface="inter-regular"/>
              </a:rPr>
              <a:t> Digit (Digit)*  </a:t>
            </a:r>
          </a:p>
          <a:p>
            <a:pPr algn="just">
              <a:buFont typeface="+mj-lt"/>
              <a:buAutoNum type="arabicPeriod"/>
            </a:pPr>
            <a:r>
              <a:rPr lang="de-DE" sz="2400" dirty="0">
                <a:solidFill>
                  <a:srgbClr val="000000"/>
                </a:solidFill>
                <a:latin typeface="inter-regular"/>
              </a:rPr>
              <a:t>Number -</a:t>
            </a:r>
            <a:r>
              <a:rPr lang="de-DE" sz="2400" b="1" dirty="0">
                <a:solidFill>
                  <a:srgbClr val="006699"/>
                </a:solidFill>
                <a:latin typeface="inter-regular"/>
              </a:rPr>
              <a:t>&gt;</a:t>
            </a:r>
            <a:r>
              <a:rPr lang="de-DE" sz="2400" dirty="0">
                <a:solidFill>
                  <a:srgbClr val="000000"/>
                </a:solidFill>
                <a:latin typeface="inter-regular"/>
              </a:rPr>
              <a:t> Digits (.Digits)? (E[+ -] ? Digits)?     </a:t>
            </a:r>
          </a:p>
        </p:txBody>
      </p:sp>
    </p:spTree>
    <p:extLst>
      <p:ext uri="{BB962C8B-B14F-4D97-AF65-F5344CB8AC3E}">
        <p14:creationId xmlns:p14="http://schemas.microsoft.com/office/powerpoint/2010/main" val="4100573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Phases of a compiler-Lexical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134791"/>
            <a:ext cx="8451056" cy="332303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7175" y="476672"/>
            <a:ext cx="6403057" cy="461665"/>
          </a:xfrm>
          <a:prstGeom prst="rect">
            <a:avLst/>
          </a:prstGeom>
        </p:spPr>
        <p:txBody>
          <a:bodyPr wrap="square">
            <a:spAutoFit/>
          </a:bodyPr>
          <a:lstStyle/>
          <a:p>
            <a:r>
              <a:rPr lang="de-DE" sz="2400" dirty="0">
                <a:solidFill>
                  <a:srgbClr val="000000"/>
                </a:solidFill>
                <a:latin typeface="inter-regular"/>
              </a:rPr>
              <a:t>Number -</a:t>
            </a:r>
            <a:r>
              <a:rPr lang="de-DE" sz="2400" b="1" dirty="0">
                <a:solidFill>
                  <a:srgbClr val="006699"/>
                </a:solidFill>
                <a:latin typeface="inter-regular"/>
              </a:rPr>
              <a:t>&gt;</a:t>
            </a:r>
            <a:r>
              <a:rPr lang="de-DE" sz="2400" dirty="0">
                <a:solidFill>
                  <a:srgbClr val="000000"/>
                </a:solidFill>
                <a:latin typeface="inter-regular"/>
              </a:rPr>
              <a:t> Digits (.Digits)? (E[+ -] ? Digits)?   </a:t>
            </a:r>
            <a:endParaRPr lang="en-IN" sz="2400" dirty="0"/>
          </a:p>
        </p:txBody>
      </p:sp>
    </p:spTree>
    <p:extLst>
      <p:ext uri="{BB962C8B-B14F-4D97-AF65-F5344CB8AC3E}">
        <p14:creationId xmlns:p14="http://schemas.microsoft.com/office/powerpoint/2010/main" val="2189227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barn(inVertical)">
                                      <p:cBhvr>
                                        <p:cTn id="7" dur="5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260648"/>
            <a:ext cx="2911053" cy="769441"/>
          </a:xfrm>
          <a:prstGeom prst="rect">
            <a:avLst/>
          </a:prstGeom>
        </p:spPr>
        <p:txBody>
          <a:bodyPr wrap="none">
            <a:spAutoFit/>
          </a:bodyPr>
          <a:lstStyle/>
          <a:p>
            <a:r>
              <a:rPr lang="en-US" sz="4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Interpreter:</a:t>
            </a:r>
            <a:endParaRPr lang="en-GB" sz="4400" dirty="0"/>
          </a:p>
        </p:txBody>
      </p:sp>
      <p:sp>
        <p:nvSpPr>
          <p:cNvPr id="3" name="Rectangle 2"/>
          <p:cNvSpPr/>
          <p:nvPr/>
        </p:nvSpPr>
        <p:spPr>
          <a:xfrm>
            <a:off x="179512" y="1196752"/>
            <a:ext cx="8640960" cy="2246769"/>
          </a:xfrm>
          <a:prstGeom prst="rect">
            <a:avLst/>
          </a:prstGeom>
        </p:spPr>
        <p:txBody>
          <a:bodyPr wrap="square">
            <a:spAutoFit/>
          </a:bodyPr>
          <a:lstStyle/>
          <a:p>
            <a:pPr marL="457200" indent="-457200" algn="just">
              <a:buFont typeface="Wingdings" pitchFamily="2" charset="2"/>
              <a:buChar char="Ø"/>
            </a:pPr>
            <a:r>
              <a:rPr lang="en-GB" sz="2800" dirty="0"/>
              <a:t>An interpreter is also a software program that translates a source code into a machine language.</a:t>
            </a:r>
          </a:p>
          <a:p>
            <a:pPr marL="457200" indent="-457200" algn="just">
              <a:buFont typeface="Wingdings" pitchFamily="2" charset="2"/>
              <a:buChar char="Ø"/>
            </a:pPr>
            <a:r>
              <a:rPr lang="en-GB" sz="2800" dirty="0"/>
              <a:t> However, an interpreter converts high-level programming language into machine language</a:t>
            </a:r>
            <a:r>
              <a:rPr lang="en-GB" sz="2800" dirty="0">
                <a:solidFill>
                  <a:srgbClr val="C00000"/>
                </a:solidFill>
              </a:rPr>
              <a:t> </a:t>
            </a:r>
            <a:r>
              <a:rPr lang="en-GB" sz="2800" b="1" dirty="0">
                <a:solidFill>
                  <a:srgbClr val="C00000"/>
                </a:solidFill>
              </a:rPr>
              <a:t>line-by-line</a:t>
            </a:r>
            <a:r>
              <a:rPr lang="en-GB" sz="2800" dirty="0"/>
              <a:t> while interpreting and running the program.</a:t>
            </a:r>
          </a:p>
        </p:txBody>
      </p:sp>
    </p:spTree>
    <p:extLst>
      <p:ext uri="{BB962C8B-B14F-4D97-AF65-F5344CB8AC3E}">
        <p14:creationId xmlns:p14="http://schemas.microsoft.com/office/powerpoint/2010/main" val="13443731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6186" y="87578"/>
            <a:ext cx="9120767" cy="692497"/>
          </a:xfrm>
          <a:prstGeom prst="rect">
            <a:avLst/>
          </a:prstGeom>
          <a:noFill/>
        </p:spPr>
        <p:txBody>
          <a:bodyPr wrap="none" lIns="68580" tIns="34290" rIns="68580" bIns="34290">
            <a:spAutoFit/>
          </a:bodyPr>
          <a:lstStyle/>
          <a:p>
            <a:pPr algn="ctr"/>
            <a:r>
              <a:rPr lang="en-US" sz="405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 language for specifying lexical analyzers</a:t>
            </a:r>
          </a:p>
        </p:txBody>
      </p:sp>
      <p:sp>
        <p:nvSpPr>
          <p:cNvPr id="3" name="Rectangle 2"/>
          <p:cNvSpPr/>
          <p:nvPr/>
        </p:nvSpPr>
        <p:spPr>
          <a:xfrm>
            <a:off x="86186" y="768611"/>
            <a:ext cx="8886825" cy="2308324"/>
          </a:xfrm>
          <a:prstGeom prst="rect">
            <a:avLst/>
          </a:prstGeom>
        </p:spPr>
        <p:txBody>
          <a:bodyPr wrap="square">
            <a:spAutoFit/>
          </a:bodyPr>
          <a:lstStyle/>
          <a:p>
            <a:pPr algn="just"/>
            <a:r>
              <a:rPr lang="en-IN" sz="2400" dirty="0"/>
              <a:t>There is a wide range of tools for constructing lexical </a:t>
            </a:r>
            <a:r>
              <a:rPr lang="en-IN" sz="2400" dirty="0" err="1"/>
              <a:t>analyzers</a:t>
            </a:r>
            <a:r>
              <a:rPr lang="en-IN" sz="2400" dirty="0"/>
              <a:t>.</a:t>
            </a:r>
          </a:p>
          <a:p>
            <a:pPr algn="just"/>
            <a:r>
              <a:rPr lang="en-IN" sz="2400" dirty="0"/>
              <a:t>1. Lex</a:t>
            </a:r>
          </a:p>
          <a:p>
            <a:pPr algn="just"/>
            <a:r>
              <a:rPr lang="en-IN" sz="2400" dirty="0"/>
              <a:t>2. YACC</a:t>
            </a:r>
          </a:p>
          <a:p>
            <a:pPr algn="just"/>
            <a:endParaRPr lang="en-IN" sz="2400" dirty="0"/>
          </a:p>
          <a:p>
            <a:pPr algn="just"/>
            <a:r>
              <a:rPr lang="en-IN" sz="2400" dirty="0"/>
              <a:t>Lex is a computer program that generates lexical </a:t>
            </a:r>
            <a:r>
              <a:rPr lang="en-IN" sz="2400" dirty="0" err="1"/>
              <a:t>analyzers</a:t>
            </a:r>
            <a:r>
              <a:rPr lang="en-IN" sz="2400" dirty="0"/>
              <a:t>. Lex is commonly used with the </a:t>
            </a:r>
            <a:r>
              <a:rPr lang="en-IN" sz="2400" dirty="0" err="1"/>
              <a:t>yacc</a:t>
            </a:r>
            <a:r>
              <a:rPr lang="en-IN" sz="2400" dirty="0"/>
              <a:t> parser generator.</a:t>
            </a:r>
          </a:p>
        </p:txBody>
      </p:sp>
      <p:sp>
        <p:nvSpPr>
          <p:cNvPr id="4" name="Rectangle 3"/>
          <p:cNvSpPr/>
          <p:nvPr/>
        </p:nvSpPr>
        <p:spPr>
          <a:xfrm>
            <a:off x="86186" y="3181032"/>
            <a:ext cx="8886825" cy="3416320"/>
          </a:xfrm>
          <a:prstGeom prst="rect">
            <a:avLst/>
          </a:prstGeom>
        </p:spPr>
        <p:txBody>
          <a:bodyPr wrap="square">
            <a:spAutoFit/>
          </a:bodyPr>
          <a:lstStyle/>
          <a:p>
            <a:r>
              <a:rPr lang="en-IN" sz="2400" b="1" dirty="0">
                <a:solidFill>
                  <a:srgbClr val="C00000"/>
                </a:solidFill>
              </a:rPr>
              <a:t>Creating a lexical </a:t>
            </a:r>
            <a:r>
              <a:rPr lang="en-IN" sz="2400" b="1" dirty="0" err="1">
                <a:solidFill>
                  <a:srgbClr val="C00000"/>
                </a:solidFill>
              </a:rPr>
              <a:t>analyzer</a:t>
            </a:r>
            <a:endParaRPr lang="en-IN" sz="2400" dirty="0"/>
          </a:p>
          <a:p>
            <a:r>
              <a:rPr lang="en-IN" sz="2400" dirty="0"/>
              <a:t>•First, a specification of a lexical </a:t>
            </a:r>
            <a:r>
              <a:rPr lang="en-IN" sz="2400" dirty="0" err="1"/>
              <a:t>analyzer</a:t>
            </a:r>
            <a:r>
              <a:rPr lang="en-IN" sz="2400" dirty="0"/>
              <a:t> is prepared by creating a program </a:t>
            </a:r>
            <a:r>
              <a:rPr lang="en-IN" sz="2400" dirty="0" err="1">
                <a:solidFill>
                  <a:srgbClr val="C00000"/>
                </a:solidFill>
              </a:rPr>
              <a:t>lex.l</a:t>
            </a:r>
            <a:r>
              <a:rPr lang="en-IN" sz="2400" dirty="0"/>
              <a:t> in the Lex language.</a:t>
            </a:r>
          </a:p>
          <a:p>
            <a:r>
              <a:rPr lang="en-IN" sz="2400" dirty="0"/>
              <a:t>Then, </a:t>
            </a:r>
            <a:r>
              <a:rPr lang="en-IN" sz="2400" dirty="0" err="1">
                <a:solidFill>
                  <a:srgbClr val="C00000"/>
                </a:solidFill>
              </a:rPr>
              <a:t>lex.l</a:t>
            </a:r>
            <a:r>
              <a:rPr lang="en-IN" sz="2400" dirty="0"/>
              <a:t> is run through the Lex compiler to produce a C program </a:t>
            </a:r>
            <a:r>
              <a:rPr lang="en-IN" sz="2400" dirty="0" err="1">
                <a:solidFill>
                  <a:srgbClr val="C00000"/>
                </a:solidFill>
              </a:rPr>
              <a:t>lex.yy.c</a:t>
            </a:r>
            <a:r>
              <a:rPr lang="en-IN" sz="2400" dirty="0"/>
              <a:t>.</a:t>
            </a:r>
          </a:p>
          <a:p>
            <a:endParaRPr lang="en-IN" sz="2400" dirty="0"/>
          </a:p>
          <a:p>
            <a:r>
              <a:rPr lang="en-IN" sz="2400" dirty="0"/>
              <a:t>•Finally, </a:t>
            </a:r>
            <a:r>
              <a:rPr lang="en-IN" sz="2400" dirty="0" err="1">
                <a:solidFill>
                  <a:srgbClr val="C00000"/>
                </a:solidFill>
              </a:rPr>
              <a:t>lex.yy.c</a:t>
            </a:r>
            <a:r>
              <a:rPr lang="en-IN" sz="2400" dirty="0"/>
              <a:t> is run through the C compiler to produce an object program </a:t>
            </a:r>
            <a:r>
              <a:rPr lang="en-IN" sz="2400" dirty="0" err="1">
                <a:solidFill>
                  <a:srgbClr val="C00000"/>
                </a:solidFill>
              </a:rPr>
              <a:t>a.out</a:t>
            </a:r>
            <a:r>
              <a:rPr lang="en-IN" sz="2400" dirty="0"/>
              <a:t>, which is the lexical </a:t>
            </a:r>
            <a:r>
              <a:rPr lang="en-IN" sz="2400" dirty="0" err="1"/>
              <a:t>analyzer</a:t>
            </a:r>
            <a:r>
              <a:rPr lang="en-IN" sz="2400" dirty="0"/>
              <a:t> that transforms an input stream into a sequence of tokens.</a:t>
            </a:r>
          </a:p>
        </p:txBody>
      </p:sp>
    </p:spTree>
    <p:extLst>
      <p:ext uri="{BB962C8B-B14F-4D97-AF65-F5344CB8AC3E}">
        <p14:creationId xmlns:p14="http://schemas.microsoft.com/office/powerpoint/2010/main" val="28343693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E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76672"/>
            <a:ext cx="8015288" cy="298034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57176" y="3928988"/>
            <a:ext cx="8579643" cy="2554545"/>
          </a:xfrm>
          <a:prstGeom prst="rect">
            <a:avLst/>
          </a:prstGeom>
        </p:spPr>
        <p:txBody>
          <a:bodyPr wrap="square">
            <a:spAutoFit/>
          </a:bodyPr>
          <a:lstStyle/>
          <a:p>
            <a:pPr algn="just"/>
            <a:r>
              <a:rPr lang="en-US" sz="2000" b="1" dirty="0">
                <a:solidFill>
                  <a:srgbClr val="C00000"/>
                </a:solidFill>
                <a:latin typeface="erdana"/>
              </a:rPr>
              <a:t>Lex file format</a:t>
            </a:r>
          </a:p>
          <a:p>
            <a:pPr algn="just"/>
            <a:r>
              <a:rPr lang="en-US" sz="2000" dirty="0">
                <a:latin typeface="inter-regular"/>
              </a:rPr>
              <a:t>A Lex program is separated into three sections by %% delimiters. The format of Lex source is as follows:</a:t>
            </a:r>
          </a:p>
          <a:p>
            <a:pPr algn="just"/>
            <a:r>
              <a:rPr lang="en-US" sz="2000" dirty="0">
                <a:latin typeface="inter-regular"/>
              </a:rPr>
              <a:t>{ definitions }   </a:t>
            </a:r>
          </a:p>
          <a:p>
            <a:pPr algn="just"/>
            <a:r>
              <a:rPr lang="en-US" sz="2000" dirty="0">
                <a:latin typeface="inter-regular"/>
              </a:rPr>
              <a:t>%%  </a:t>
            </a:r>
          </a:p>
          <a:p>
            <a:pPr algn="just"/>
            <a:r>
              <a:rPr lang="en-US" sz="2000" dirty="0">
                <a:latin typeface="inter-regular"/>
              </a:rPr>
              <a:t>      { rules }   </a:t>
            </a:r>
          </a:p>
          <a:p>
            <a:pPr algn="just"/>
            <a:r>
              <a:rPr lang="en-US" sz="2000" dirty="0">
                <a:latin typeface="inter-regular"/>
              </a:rPr>
              <a:t>%%   </a:t>
            </a:r>
          </a:p>
          <a:p>
            <a:pPr algn="just"/>
            <a:r>
              <a:rPr lang="en-US" sz="2000" dirty="0">
                <a:latin typeface="inter-regular"/>
              </a:rPr>
              <a:t>{ user subroutines }  </a:t>
            </a:r>
          </a:p>
        </p:txBody>
      </p:sp>
    </p:spTree>
    <p:extLst>
      <p:ext uri="{BB962C8B-B14F-4D97-AF65-F5344CB8AC3E}">
        <p14:creationId xmlns:p14="http://schemas.microsoft.com/office/powerpoint/2010/main" val="39948815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94" y="332656"/>
            <a:ext cx="8751094" cy="3785652"/>
          </a:xfrm>
          <a:prstGeom prst="rect">
            <a:avLst/>
          </a:prstGeom>
        </p:spPr>
        <p:txBody>
          <a:bodyPr wrap="square">
            <a:spAutoFit/>
          </a:bodyPr>
          <a:lstStyle/>
          <a:p>
            <a:pPr algn="just"/>
            <a:r>
              <a:rPr lang="en-US" sz="2400" b="1" dirty="0">
                <a:solidFill>
                  <a:srgbClr val="C00000"/>
                </a:solidFill>
                <a:latin typeface="inter-bold"/>
              </a:rPr>
              <a:t>Definitions</a:t>
            </a:r>
            <a:r>
              <a:rPr lang="en-US" sz="2400" dirty="0">
                <a:solidFill>
                  <a:srgbClr val="C00000"/>
                </a:solidFill>
                <a:latin typeface="inter-regular"/>
              </a:rPr>
              <a:t> </a:t>
            </a:r>
            <a:r>
              <a:rPr lang="en-US" sz="2400" dirty="0">
                <a:latin typeface="inter-regular"/>
              </a:rPr>
              <a:t>include declarations of constant, variable and regular definitions.</a:t>
            </a:r>
          </a:p>
          <a:p>
            <a:pPr algn="just"/>
            <a:r>
              <a:rPr lang="en-US" sz="2400" b="1" dirty="0">
                <a:solidFill>
                  <a:srgbClr val="C00000"/>
                </a:solidFill>
                <a:latin typeface="inter-bold"/>
              </a:rPr>
              <a:t>Rules</a:t>
            </a:r>
            <a:r>
              <a:rPr lang="en-US" sz="2400" dirty="0">
                <a:latin typeface="inter-regular"/>
              </a:rPr>
              <a:t> define the statement of form p1 {action1} p2 {action2}....</a:t>
            </a:r>
            <a:r>
              <a:rPr lang="en-US" sz="2400" dirty="0" err="1">
                <a:latin typeface="inter-regular"/>
              </a:rPr>
              <a:t>pn</a:t>
            </a:r>
            <a:r>
              <a:rPr lang="en-US" sz="2400" dirty="0">
                <a:latin typeface="inter-regular"/>
              </a:rPr>
              <a:t> {action}.</a:t>
            </a:r>
          </a:p>
          <a:p>
            <a:pPr algn="just"/>
            <a:r>
              <a:rPr lang="en-US" sz="2400" dirty="0">
                <a:latin typeface="inter-regular"/>
              </a:rPr>
              <a:t>Where </a:t>
            </a:r>
            <a:r>
              <a:rPr lang="en-US" sz="2400" b="1" dirty="0">
                <a:latin typeface="inter-bold"/>
              </a:rPr>
              <a:t>pi</a:t>
            </a:r>
            <a:r>
              <a:rPr lang="en-US" sz="2400" dirty="0">
                <a:latin typeface="inter-regular"/>
              </a:rPr>
              <a:t> describes the regular expression and </a:t>
            </a:r>
            <a:r>
              <a:rPr lang="en-US" sz="2400" b="1" dirty="0">
                <a:latin typeface="inter-bold"/>
              </a:rPr>
              <a:t>action1</a:t>
            </a:r>
            <a:r>
              <a:rPr lang="en-US" sz="2400" dirty="0">
                <a:latin typeface="inter-regular"/>
              </a:rPr>
              <a:t> describes the actions what action the lexical analyzer should take when pattern pi matches a lexeme.</a:t>
            </a:r>
          </a:p>
          <a:p>
            <a:pPr algn="just"/>
            <a:r>
              <a:rPr lang="en-US" sz="2400" b="1" dirty="0">
                <a:solidFill>
                  <a:srgbClr val="C00000"/>
                </a:solidFill>
              </a:rPr>
              <a:t>User subroutines</a:t>
            </a:r>
            <a:r>
              <a:rPr lang="en-US" sz="2400" dirty="0"/>
              <a:t> are auxiliary procedures needed by the actions. The subroutine can be loaded with the lexical analyzer and compiled separately.</a:t>
            </a:r>
            <a:endParaRPr lang="en-US" sz="2400" dirty="0">
              <a:latin typeface="inter-regular"/>
            </a:endParaRPr>
          </a:p>
        </p:txBody>
      </p:sp>
    </p:spTree>
    <p:extLst>
      <p:ext uri="{BB962C8B-B14F-4D97-AF65-F5344CB8AC3E}">
        <p14:creationId xmlns:p14="http://schemas.microsoft.com/office/powerpoint/2010/main" val="18548714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4624"/>
            <a:ext cx="8901113" cy="6740307"/>
          </a:xfrm>
          <a:prstGeom prst="rect">
            <a:avLst/>
          </a:prstGeom>
        </p:spPr>
        <p:txBody>
          <a:bodyPr wrap="square">
            <a:spAutoFit/>
          </a:bodyPr>
          <a:lstStyle/>
          <a:p>
            <a:r>
              <a:rPr lang="en-IN" sz="2400" b="1" dirty="0"/>
              <a:t>The following Lex Program counts the number of words-</a:t>
            </a:r>
          </a:p>
          <a:p>
            <a:r>
              <a:rPr lang="en-IN" sz="2400" dirty="0"/>
              <a:t>%{</a:t>
            </a:r>
          </a:p>
          <a:p>
            <a:r>
              <a:rPr lang="en-IN" sz="2400" dirty="0"/>
              <a:t>	#include&lt;</a:t>
            </a:r>
            <a:r>
              <a:rPr lang="en-IN" sz="2400" dirty="0" err="1"/>
              <a:t>stdio.h</a:t>
            </a:r>
            <a:r>
              <a:rPr lang="en-IN" sz="2400" dirty="0"/>
              <a:t>&gt;</a:t>
            </a:r>
          </a:p>
          <a:p>
            <a:r>
              <a:rPr lang="en-IN" sz="2400" dirty="0"/>
              <a:t>	#include&lt;</a:t>
            </a:r>
            <a:r>
              <a:rPr lang="en-IN" sz="2400" dirty="0" err="1"/>
              <a:t>string.h</a:t>
            </a:r>
            <a:r>
              <a:rPr lang="en-IN" sz="2400" dirty="0"/>
              <a:t>&gt;</a:t>
            </a:r>
          </a:p>
          <a:p>
            <a:r>
              <a:rPr lang="en-IN" sz="2400" dirty="0"/>
              <a:t>	</a:t>
            </a:r>
            <a:r>
              <a:rPr lang="en-IN" sz="2400" dirty="0" err="1"/>
              <a:t>int</a:t>
            </a:r>
            <a:r>
              <a:rPr lang="en-IN" sz="2400" dirty="0"/>
              <a:t> count = 0;</a:t>
            </a:r>
          </a:p>
          <a:p>
            <a:r>
              <a:rPr lang="en-IN" sz="2400" dirty="0"/>
              <a:t>%}</a:t>
            </a:r>
          </a:p>
          <a:p>
            <a:r>
              <a:rPr lang="en-IN" sz="2400" dirty="0"/>
              <a:t>/* Rules Section*/</a:t>
            </a:r>
          </a:p>
          <a:p>
            <a:r>
              <a:rPr lang="en-IN" sz="2400" dirty="0"/>
              <a:t>%%</a:t>
            </a:r>
          </a:p>
          <a:p>
            <a:r>
              <a:rPr lang="en-IN" sz="2400" dirty="0"/>
              <a:t>	([a-zA-Z0-9])* {count++;} </a:t>
            </a:r>
          </a:p>
          <a:p>
            <a:r>
              <a:rPr lang="en-IN" sz="2400" dirty="0"/>
              <a:t>	"\n"{</a:t>
            </a:r>
            <a:r>
              <a:rPr lang="en-IN" sz="2400" dirty="0" err="1"/>
              <a:t>printf</a:t>
            </a:r>
            <a:r>
              <a:rPr lang="en-IN" sz="2400" dirty="0"/>
              <a:t>("Total Number of Words : %d\n", count); count = 0;}</a:t>
            </a:r>
          </a:p>
          <a:p>
            <a:r>
              <a:rPr lang="en-IN" sz="2400" dirty="0"/>
              <a:t>%%</a:t>
            </a:r>
          </a:p>
          <a:p>
            <a:r>
              <a:rPr lang="en-IN" sz="2400" dirty="0" err="1"/>
              <a:t>int</a:t>
            </a:r>
            <a:r>
              <a:rPr lang="en-IN" sz="2400" dirty="0"/>
              <a:t> </a:t>
            </a:r>
            <a:r>
              <a:rPr lang="en-IN" sz="2400" dirty="0" err="1"/>
              <a:t>yywrap</a:t>
            </a:r>
            <a:r>
              <a:rPr lang="en-IN" sz="2400" dirty="0"/>
              <a:t>(void){}</a:t>
            </a:r>
          </a:p>
          <a:p>
            <a:r>
              <a:rPr lang="en-IN" sz="2400" dirty="0" err="1"/>
              <a:t>int</a:t>
            </a:r>
            <a:r>
              <a:rPr lang="en-IN" sz="2400" dirty="0"/>
              <a:t> main()</a:t>
            </a:r>
          </a:p>
          <a:p>
            <a:r>
              <a:rPr lang="en-IN" sz="2400" dirty="0"/>
              <a:t>{</a:t>
            </a:r>
          </a:p>
          <a:p>
            <a:r>
              <a:rPr lang="en-IN" sz="2400" dirty="0"/>
              <a:t>	</a:t>
            </a:r>
            <a:r>
              <a:rPr lang="en-IN" sz="2400" dirty="0" err="1"/>
              <a:t>yylex</a:t>
            </a:r>
            <a:r>
              <a:rPr lang="en-IN" sz="2400" dirty="0"/>
              <a:t>();</a:t>
            </a:r>
          </a:p>
          <a:p>
            <a:r>
              <a:rPr lang="en-IN" sz="2400" dirty="0"/>
              <a:t>	return 0;</a:t>
            </a:r>
          </a:p>
          <a:p>
            <a:r>
              <a:rPr lang="en-IN" sz="2400" dirty="0"/>
              <a:t>}</a:t>
            </a:r>
          </a:p>
        </p:txBody>
      </p:sp>
      <p:sp>
        <p:nvSpPr>
          <p:cNvPr id="3" name="Rectangle 2"/>
          <p:cNvSpPr/>
          <p:nvPr/>
        </p:nvSpPr>
        <p:spPr>
          <a:xfrm>
            <a:off x="5650707" y="4247965"/>
            <a:ext cx="2736056" cy="1323439"/>
          </a:xfrm>
          <a:prstGeom prst="rect">
            <a:avLst/>
          </a:prstGeom>
        </p:spPr>
        <p:txBody>
          <a:bodyPr wrap="square">
            <a:spAutoFit/>
          </a:bodyPr>
          <a:lstStyle/>
          <a:p>
            <a:r>
              <a:rPr lang="en-IN" sz="2000" b="1" dirty="0">
                <a:solidFill>
                  <a:srgbClr val="FF0000"/>
                </a:solidFill>
              </a:rPr>
              <a:t>How to execute</a:t>
            </a:r>
          </a:p>
          <a:p>
            <a:r>
              <a:rPr lang="en-IN" sz="2000" dirty="0">
                <a:solidFill>
                  <a:srgbClr val="FF0000"/>
                </a:solidFill>
              </a:rPr>
              <a:t>Type </a:t>
            </a:r>
            <a:r>
              <a:rPr lang="en-IN" sz="2000" dirty="0" err="1">
                <a:solidFill>
                  <a:srgbClr val="FF0000"/>
                </a:solidFill>
              </a:rPr>
              <a:t>lex</a:t>
            </a:r>
            <a:r>
              <a:rPr lang="en-IN" sz="2000" dirty="0">
                <a:solidFill>
                  <a:srgbClr val="FF0000"/>
                </a:solidFill>
              </a:rPr>
              <a:t> </a:t>
            </a:r>
            <a:r>
              <a:rPr lang="en-IN" sz="2000" dirty="0" err="1">
                <a:solidFill>
                  <a:srgbClr val="FF0000"/>
                </a:solidFill>
              </a:rPr>
              <a:t>lexfile.l</a:t>
            </a:r>
            <a:endParaRPr lang="en-IN" sz="2000" dirty="0">
              <a:solidFill>
                <a:srgbClr val="FF0000"/>
              </a:solidFill>
            </a:endParaRPr>
          </a:p>
          <a:p>
            <a:r>
              <a:rPr lang="en-IN" sz="2000" dirty="0">
                <a:solidFill>
                  <a:srgbClr val="FF0000"/>
                </a:solidFill>
              </a:rPr>
              <a:t>Type </a:t>
            </a:r>
            <a:r>
              <a:rPr lang="en-IN" sz="2000" dirty="0" err="1">
                <a:solidFill>
                  <a:srgbClr val="FF0000"/>
                </a:solidFill>
              </a:rPr>
              <a:t>gcc</a:t>
            </a:r>
            <a:r>
              <a:rPr lang="en-IN" sz="2000" dirty="0">
                <a:solidFill>
                  <a:srgbClr val="FF0000"/>
                </a:solidFill>
              </a:rPr>
              <a:t> </a:t>
            </a:r>
            <a:r>
              <a:rPr lang="en-IN" sz="2000" dirty="0" err="1">
                <a:solidFill>
                  <a:srgbClr val="FF0000"/>
                </a:solidFill>
              </a:rPr>
              <a:t>lex.yy.c</a:t>
            </a:r>
            <a:r>
              <a:rPr lang="en-IN" sz="2000" dirty="0">
                <a:solidFill>
                  <a:srgbClr val="FF0000"/>
                </a:solidFill>
              </a:rPr>
              <a:t>.</a:t>
            </a:r>
          </a:p>
          <a:p>
            <a:r>
              <a:rPr lang="en-IN" sz="2000" dirty="0">
                <a:solidFill>
                  <a:srgbClr val="FF0000"/>
                </a:solidFill>
              </a:rPr>
              <a:t>Type ./a.exe</a:t>
            </a:r>
          </a:p>
        </p:txBody>
      </p:sp>
    </p:spTree>
    <p:extLst>
      <p:ext uri="{BB962C8B-B14F-4D97-AF65-F5344CB8AC3E}">
        <p14:creationId xmlns:p14="http://schemas.microsoft.com/office/powerpoint/2010/main" val="390491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iler vs 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550" y="692696"/>
            <a:ext cx="8539922" cy="5112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37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46365"/>
            <a:ext cx="8976432" cy="646331"/>
          </a:xfrm>
          <a:prstGeom prst="rect">
            <a:avLst/>
          </a:prstGeom>
        </p:spPr>
        <p:txBody>
          <a:bodyPr wrap="none">
            <a:spAutoFit/>
          </a:bodyPr>
          <a:lstStyle/>
          <a:p>
            <a:r>
              <a:rPr lang="en-GB" sz="3600" b="1" dirty="0">
                <a:solidFill>
                  <a:srgbClr val="C00000"/>
                </a:solidFill>
              </a:rPr>
              <a:t>Difference between Compiler and Interpreter:</a:t>
            </a:r>
          </a:p>
        </p:txBody>
      </p:sp>
      <p:graphicFrame>
        <p:nvGraphicFramePr>
          <p:cNvPr id="5" name="Table 4"/>
          <p:cNvGraphicFramePr>
            <a:graphicFrameLocks noGrp="1"/>
          </p:cNvGraphicFramePr>
          <p:nvPr>
            <p:extLst>
              <p:ext uri="{D42A27DB-BD31-4B8C-83A1-F6EECF244321}">
                <p14:modId xmlns:p14="http://schemas.microsoft.com/office/powerpoint/2010/main" val="3435247396"/>
              </p:ext>
            </p:extLst>
          </p:nvPr>
        </p:nvGraphicFramePr>
        <p:xfrm>
          <a:off x="179512" y="660670"/>
          <a:ext cx="8760408" cy="6039170"/>
        </p:xfrm>
        <a:graphic>
          <a:graphicData uri="http://schemas.openxmlformats.org/drawingml/2006/table">
            <a:tbl>
              <a:tblPr/>
              <a:tblGrid>
                <a:gridCol w="2920136">
                  <a:extLst>
                    <a:ext uri="{9D8B030D-6E8A-4147-A177-3AD203B41FA5}">
                      <a16:colId xmlns:a16="http://schemas.microsoft.com/office/drawing/2014/main" val="20000"/>
                    </a:ext>
                  </a:extLst>
                </a:gridCol>
                <a:gridCol w="2920136">
                  <a:extLst>
                    <a:ext uri="{9D8B030D-6E8A-4147-A177-3AD203B41FA5}">
                      <a16:colId xmlns:a16="http://schemas.microsoft.com/office/drawing/2014/main" val="20001"/>
                    </a:ext>
                  </a:extLst>
                </a:gridCol>
                <a:gridCol w="2920136">
                  <a:extLst>
                    <a:ext uri="{9D8B030D-6E8A-4147-A177-3AD203B41FA5}">
                      <a16:colId xmlns:a16="http://schemas.microsoft.com/office/drawing/2014/main" val="20002"/>
                    </a:ext>
                  </a:extLst>
                </a:gridCol>
              </a:tblGrid>
              <a:tr h="215069">
                <a:tc>
                  <a:txBody>
                    <a:bodyPr/>
                    <a:lstStyle/>
                    <a:p>
                      <a:pPr algn="ctr"/>
                      <a:r>
                        <a:rPr lang="en-GB" sz="1400" b="1" dirty="0">
                          <a:effectLst/>
                          <a:latin typeface="inherit"/>
                        </a:rPr>
                        <a:t>Parameter</a:t>
                      </a:r>
                    </a:p>
                  </a:txBody>
                  <a:tcPr marL="26131" marR="26131" marT="26131" marB="26131" anchor="ctr">
                    <a:lnL>
                      <a:noFill/>
                    </a:lnL>
                    <a:lnR>
                      <a:noFill/>
                    </a:lnR>
                    <a:lnT>
                      <a:noFill/>
                    </a:lnT>
                    <a:lnB>
                      <a:noFill/>
                    </a:lnB>
                  </a:tcPr>
                </a:tc>
                <a:tc>
                  <a:txBody>
                    <a:bodyPr/>
                    <a:lstStyle/>
                    <a:p>
                      <a:pPr algn="ctr"/>
                      <a:r>
                        <a:rPr lang="en-GB" sz="1400" b="1">
                          <a:effectLst/>
                          <a:latin typeface="inherit"/>
                        </a:rPr>
                        <a:t>Compiler</a:t>
                      </a:r>
                    </a:p>
                  </a:txBody>
                  <a:tcPr marL="26131" marR="26131" marT="26131" marB="26131" anchor="ctr">
                    <a:lnL>
                      <a:noFill/>
                    </a:lnL>
                    <a:lnR>
                      <a:noFill/>
                    </a:lnR>
                    <a:lnT>
                      <a:noFill/>
                    </a:lnT>
                    <a:lnB>
                      <a:noFill/>
                    </a:lnB>
                  </a:tcPr>
                </a:tc>
                <a:tc>
                  <a:txBody>
                    <a:bodyPr/>
                    <a:lstStyle/>
                    <a:p>
                      <a:pPr algn="ctr"/>
                      <a:r>
                        <a:rPr lang="en-GB" sz="1400" b="1">
                          <a:effectLst/>
                          <a:latin typeface="inherit"/>
                        </a:rPr>
                        <a:t>Interpreter</a:t>
                      </a:r>
                    </a:p>
                  </a:txBody>
                  <a:tcPr marL="26131" marR="26131" marT="26131" marB="26131" anchor="ctr">
                    <a:lnL>
                      <a:noFill/>
                    </a:lnL>
                    <a:lnR>
                      <a:noFill/>
                    </a:lnR>
                    <a:lnT>
                      <a:noFill/>
                    </a:lnT>
                    <a:lnB>
                      <a:noFill/>
                    </a:lnB>
                  </a:tcPr>
                </a:tc>
                <a:extLst>
                  <a:ext uri="{0D108BD9-81ED-4DB2-BD59-A6C34878D82A}">
                    <a16:rowId xmlns:a16="http://schemas.microsoft.com/office/drawing/2014/main" val="10000"/>
                  </a:ext>
                </a:extLst>
              </a:tr>
              <a:tr h="535367">
                <a:tc>
                  <a:txBody>
                    <a:bodyPr/>
                    <a:lstStyle/>
                    <a:p>
                      <a:pPr algn="l"/>
                      <a:r>
                        <a:rPr lang="en-GB" sz="1400">
                          <a:effectLst/>
                        </a:rPr>
                        <a:t>Program scanning</a:t>
                      </a:r>
                    </a:p>
                  </a:txBody>
                  <a:tcPr marL="26131" marR="26131" marT="26131" marB="26131" anchor="ctr">
                    <a:lnL>
                      <a:noFill/>
                    </a:lnL>
                    <a:lnR>
                      <a:noFill/>
                    </a:lnR>
                    <a:lnT>
                      <a:noFill/>
                    </a:lnT>
                    <a:lnB>
                      <a:noFill/>
                    </a:lnB>
                  </a:tcPr>
                </a:tc>
                <a:tc>
                  <a:txBody>
                    <a:bodyPr/>
                    <a:lstStyle/>
                    <a:p>
                      <a:pPr algn="l"/>
                      <a:r>
                        <a:rPr lang="en-GB" sz="1400">
                          <a:effectLst/>
                        </a:rPr>
                        <a:t>Compilers scan the entire program in one go.</a:t>
                      </a:r>
                    </a:p>
                  </a:txBody>
                  <a:tcPr marL="26131" marR="26131" marT="26131" marB="26131" anchor="ctr">
                    <a:lnL>
                      <a:noFill/>
                    </a:lnL>
                    <a:lnR>
                      <a:noFill/>
                    </a:lnR>
                    <a:lnT>
                      <a:noFill/>
                    </a:lnT>
                    <a:lnB>
                      <a:noFill/>
                    </a:lnB>
                  </a:tcPr>
                </a:tc>
                <a:tc>
                  <a:txBody>
                    <a:bodyPr/>
                    <a:lstStyle/>
                    <a:p>
                      <a:pPr algn="l"/>
                      <a:r>
                        <a:rPr lang="en-GB" sz="1400">
                          <a:effectLst/>
                        </a:rPr>
                        <a:t>The program is interpreted/translated one line at a time.</a:t>
                      </a:r>
                    </a:p>
                  </a:txBody>
                  <a:tcPr marL="26131" marR="26131" marT="26131" marB="26131" anchor="ctr">
                    <a:lnL>
                      <a:noFill/>
                    </a:lnL>
                    <a:lnR>
                      <a:noFill/>
                    </a:lnR>
                    <a:lnT>
                      <a:noFill/>
                    </a:lnT>
                    <a:lnB>
                      <a:noFill/>
                    </a:lnB>
                  </a:tcPr>
                </a:tc>
                <a:extLst>
                  <a:ext uri="{0D108BD9-81ED-4DB2-BD59-A6C34878D82A}">
                    <a16:rowId xmlns:a16="http://schemas.microsoft.com/office/drawing/2014/main" val="10001"/>
                  </a:ext>
                </a:extLst>
              </a:tr>
              <a:tr h="716139">
                <a:tc>
                  <a:txBody>
                    <a:bodyPr/>
                    <a:lstStyle/>
                    <a:p>
                      <a:pPr algn="l"/>
                      <a:r>
                        <a:rPr lang="en-GB" sz="1400">
                          <a:effectLst/>
                        </a:rPr>
                        <a:t>Error detection</a:t>
                      </a:r>
                    </a:p>
                  </a:txBody>
                  <a:tcPr marL="26131" marR="26131" marT="26131" marB="26131" anchor="ctr">
                    <a:lnL>
                      <a:noFill/>
                    </a:lnL>
                    <a:lnR>
                      <a:noFill/>
                    </a:lnR>
                    <a:lnT>
                      <a:noFill/>
                    </a:lnT>
                    <a:lnB>
                      <a:noFill/>
                    </a:lnB>
                  </a:tcPr>
                </a:tc>
                <a:tc>
                  <a:txBody>
                    <a:bodyPr/>
                    <a:lstStyle/>
                    <a:p>
                      <a:pPr algn="l"/>
                      <a:r>
                        <a:rPr lang="en-GB" sz="1400">
                          <a:effectLst/>
                        </a:rPr>
                        <a:t>As and when scanning is performed, all the errors are shown in the end together, not line by line.</a:t>
                      </a:r>
                    </a:p>
                  </a:txBody>
                  <a:tcPr marL="26131" marR="26131" marT="26131" marB="26131" anchor="ctr">
                    <a:lnL>
                      <a:noFill/>
                    </a:lnL>
                    <a:lnR>
                      <a:noFill/>
                    </a:lnR>
                    <a:lnT>
                      <a:noFill/>
                    </a:lnT>
                    <a:lnB>
                      <a:noFill/>
                    </a:lnB>
                  </a:tcPr>
                </a:tc>
                <a:tc>
                  <a:txBody>
                    <a:bodyPr/>
                    <a:lstStyle/>
                    <a:p>
                      <a:pPr algn="l"/>
                      <a:r>
                        <a:rPr lang="en-GB" sz="1400">
                          <a:effectLst/>
                        </a:rPr>
                        <a:t>One line of code is scanned, and errors encountered are shown.</a:t>
                      </a:r>
                    </a:p>
                  </a:txBody>
                  <a:tcPr marL="26131" marR="26131" marT="26131" marB="26131" anchor="ctr">
                    <a:lnL>
                      <a:noFill/>
                    </a:lnL>
                    <a:lnR>
                      <a:noFill/>
                    </a:lnR>
                    <a:lnT>
                      <a:noFill/>
                    </a:lnT>
                    <a:lnB>
                      <a:noFill/>
                    </a:lnB>
                  </a:tcPr>
                </a:tc>
                <a:extLst>
                  <a:ext uri="{0D108BD9-81ED-4DB2-BD59-A6C34878D82A}">
                    <a16:rowId xmlns:a16="http://schemas.microsoft.com/office/drawing/2014/main" val="10002"/>
                  </a:ext>
                </a:extLst>
              </a:tr>
              <a:tr h="535367">
                <a:tc>
                  <a:txBody>
                    <a:bodyPr/>
                    <a:lstStyle/>
                    <a:p>
                      <a:pPr algn="l"/>
                      <a:r>
                        <a:rPr lang="en-GB" sz="1400" dirty="0">
                          <a:effectLst/>
                        </a:rPr>
                        <a:t>Object code</a:t>
                      </a:r>
                    </a:p>
                  </a:txBody>
                  <a:tcPr marL="26131" marR="26131" marT="26131" marB="26131" anchor="ctr">
                    <a:lnL>
                      <a:noFill/>
                    </a:lnL>
                    <a:lnR>
                      <a:noFill/>
                    </a:lnR>
                    <a:lnT>
                      <a:noFill/>
                    </a:lnT>
                    <a:lnB>
                      <a:noFill/>
                    </a:lnB>
                  </a:tcPr>
                </a:tc>
                <a:tc>
                  <a:txBody>
                    <a:bodyPr/>
                    <a:lstStyle/>
                    <a:p>
                      <a:pPr algn="l"/>
                      <a:r>
                        <a:rPr lang="en-GB" sz="1400">
                          <a:effectLst/>
                        </a:rPr>
                        <a:t>Compilers convert the source code to object code.</a:t>
                      </a:r>
                    </a:p>
                  </a:txBody>
                  <a:tcPr marL="26131" marR="26131" marT="26131" marB="26131" anchor="ctr">
                    <a:lnL>
                      <a:noFill/>
                    </a:lnL>
                    <a:lnR>
                      <a:noFill/>
                    </a:lnR>
                    <a:lnT>
                      <a:noFill/>
                    </a:lnT>
                    <a:lnB>
                      <a:noFill/>
                    </a:lnB>
                  </a:tcPr>
                </a:tc>
                <a:tc>
                  <a:txBody>
                    <a:bodyPr/>
                    <a:lstStyle/>
                    <a:p>
                      <a:pPr algn="l"/>
                      <a:r>
                        <a:rPr lang="en-GB" sz="1400">
                          <a:effectLst/>
                        </a:rPr>
                        <a:t>Interpreters do not convert the source code into object code.</a:t>
                      </a:r>
                    </a:p>
                  </a:txBody>
                  <a:tcPr marL="26131" marR="26131" marT="26131" marB="26131" anchor="ctr">
                    <a:lnL>
                      <a:noFill/>
                    </a:lnL>
                    <a:lnR>
                      <a:noFill/>
                    </a:lnR>
                    <a:lnT>
                      <a:noFill/>
                    </a:lnT>
                    <a:lnB>
                      <a:noFill/>
                    </a:lnB>
                  </a:tcPr>
                </a:tc>
                <a:extLst>
                  <a:ext uri="{0D108BD9-81ED-4DB2-BD59-A6C34878D82A}">
                    <a16:rowId xmlns:a16="http://schemas.microsoft.com/office/drawing/2014/main" val="10003"/>
                  </a:ext>
                </a:extLst>
              </a:tr>
              <a:tr h="934622">
                <a:tc>
                  <a:txBody>
                    <a:bodyPr/>
                    <a:lstStyle/>
                    <a:p>
                      <a:pPr algn="l"/>
                      <a:r>
                        <a:rPr lang="en-GB" sz="1400" dirty="0">
                          <a:effectLst/>
                        </a:rPr>
                        <a:t>Execution time</a:t>
                      </a:r>
                    </a:p>
                  </a:txBody>
                  <a:tcPr marL="26131" marR="26131" marT="26131" marB="26131" anchor="ctr">
                    <a:lnL>
                      <a:noFill/>
                    </a:lnL>
                    <a:lnR>
                      <a:noFill/>
                    </a:lnR>
                    <a:lnT>
                      <a:noFill/>
                    </a:lnT>
                    <a:lnB>
                      <a:noFill/>
                    </a:lnB>
                  </a:tcPr>
                </a:tc>
                <a:tc>
                  <a:txBody>
                    <a:bodyPr/>
                    <a:lstStyle/>
                    <a:p>
                      <a:pPr algn="l"/>
                      <a:r>
                        <a:rPr lang="en-GB" sz="1400">
                          <a:effectLst/>
                        </a:rPr>
                        <a:t>The execution time of compiler is less, hence it is preferred.</a:t>
                      </a:r>
                    </a:p>
                  </a:txBody>
                  <a:tcPr marL="26131" marR="26131" marT="26131" marB="26131" anchor="ctr">
                    <a:lnL>
                      <a:noFill/>
                    </a:lnL>
                    <a:lnR>
                      <a:noFill/>
                    </a:lnR>
                    <a:lnT>
                      <a:noFill/>
                    </a:lnT>
                    <a:lnB>
                      <a:noFill/>
                    </a:lnB>
                  </a:tcPr>
                </a:tc>
                <a:tc>
                  <a:txBody>
                    <a:bodyPr/>
                    <a:lstStyle/>
                    <a:p>
                      <a:pPr algn="l"/>
                      <a:r>
                        <a:rPr lang="en-GB" sz="1400" dirty="0">
                          <a:effectLst/>
                        </a:rPr>
                        <a:t>It is not preferred due to its slow speed. Usually, interpreter is slow, and hence takes more time to execute the object code.</a:t>
                      </a:r>
                    </a:p>
                  </a:txBody>
                  <a:tcPr marL="26131" marR="26131" marT="26131" marB="26131" anchor="ctr">
                    <a:lnL>
                      <a:noFill/>
                    </a:lnL>
                    <a:lnR>
                      <a:noFill/>
                    </a:lnR>
                    <a:lnT>
                      <a:noFill/>
                    </a:lnT>
                    <a:lnB>
                      <a:noFill/>
                    </a:lnB>
                  </a:tcPr>
                </a:tc>
                <a:extLst>
                  <a:ext uri="{0D108BD9-81ED-4DB2-BD59-A6C34878D82A}">
                    <a16:rowId xmlns:a16="http://schemas.microsoft.com/office/drawing/2014/main" val="10004"/>
                  </a:ext>
                </a:extLst>
              </a:tr>
              <a:tr h="535367">
                <a:tc>
                  <a:txBody>
                    <a:bodyPr/>
                    <a:lstStyle/>
                    <a:p>
                      <a:pPr algn="l"/>
                      <a:r>
                        <a:rPr lang="en-GB" sz="1400">
                          <a:effectLst/>
                        </a:rPr>
                        <a:t>Need of source code</a:t>
                      </a:r>
                    </a:p>
                  </a:txBody>
                  <a:tcPr marL="26131" marR="26131" marT="26131" marB="26131" anchor="ctr">
                    <a:lnL>
                      <a:noFill/>
                    </a:lnL>
                    <a:lnR>
                      <a:noFill/>
                    </a:lnR>
                    <a:lnT>
                      <a:noFill/>
                    </a:lnT>
                    <a:lnB>
                      <a:noFill/>
                    </a:lnB>
                  </a:tcPr>
                </a:tc>
                <a:tc>
                  <a:txBody>
                    <a:bodyPr/>
                    <a:lstStyle/>
                    <a:p>
                      <a:pPr algn="l"/>
                      <a:r>
                        <a:rPr lang="en-GB" sz="1400">
                          <a:effectLst/>
                        </a:rPr>
                        <a:t>Compiler doesn’t require the source code for execution later.</a:t>
                      </a:r>
                    </a:p>
                  </a:txBody>
                  <a:tcPr marL="26131" marR="26131" marT="26131" marB="26131" anchor="ctr">
                    <a:lnL>
                      <a:noFill/>
                    </a:lnL>
                    <a:lnR>
                      <a:noFill/>
                    </a:lnR>
                    <a:lnT>
                      <a:noFill/>
                    </a:lnT>
                    <a:lnB>
                      <a:noFill/>
                    </a:lnB>
                  </a:tcPr>
                </a:tc>
                <a:tc>
                  <a:txBody>
                    <a:bodyPr/>
                    <a:lstStyle/>
                    <a:p>
                      <a:pPr algn="l"/>
                      <a:r>
                        <a:rPr lang="en-GB" sz="1400">
                          <a:effectLst/>
                        </a:rPr>
                        <a:t>It requires the source code for execution later.</a:t>
                      </a:r>
                    </a:p>
                  </a:txBody>
                  <a:tcPr marL="26131" marR="26131" marT="26131" marB="26131" anchor="ctr">
                    <a:lnL>
                      <a:noFill/>
                    </a:lnL>
                    <a:lnR>
                      <a:noFill/>
                    </a:lnR>
                    <a:lnT>
                      <a:noFill/>
                    </a:lnT>
                    <a:lnB>
                      <a:noFill/>
                    </a:lnB>
                  </a:tcPr>
                </a:tc>
                <a:extLst>
                  <a:ext uri="{0D108BD9-81ED-4DB2-BD59-A6C34878D82A}">
                    <a16:rowId xmlns:a16="http://schemas.microsoft.com/office/drawing/2014/main" val="10005"/>
                  </a:ext>
                </a:extLst>
              </a:tr>
              <a:tr h="695516">
                <a:tc>
                  <a:txBody>
                    <a:bodyPr/>
                    <a:lstStyle/>
                    <a:p>
                      <a:pPr algn="l"/>
                      <a:r>
                        <a:rPr lang="en-GB" sz="1400">
                          <a:effectLst/>
                        </a:rPr>
                        <a:t>Programming languages</a:t>
                      </a:r>
                    </a:p>
                  </a:txBody>
                  <a:tcPr marL="26131" marR="26131" marT="26131" marB="26131" anchor="ctr">
                    <a:lnL>
                      <a:noFill/>
                    </a:lnL>
                    <a:lnR>
                      <a:noFill/>
                    </a:lnR>
                    <a:lnT>
                      <a:noFill/>
                    </a:lnT>
                    <a:lnB>
                      <a:noFill/>
                    </a:lnB>
                  </a:tcPr>
                </a:tc>
                <a:tc>
                  <a:txBody>
                    <a:bodyPr/>
                    <a:lstStyle/>
                    <a:p>
                      <a:pPr algn="l"/>
                      <a:r>
                        <a:rPr lang="en-GB" sz="1400">
                          <a:effectLst/>
                        </a:rPr>
                        <a:t>Programming languages that use compilers include C, C++, C#, etc..</a:t>
                      </a:r>
                    </a:p>
                  </a:txBody>
                  <a:tcPr marL="26131" marR="26131" marT="26131" marB="26131" anchor="ctr">
                    <a:lnL>
                      <a:noFill/>
                    </a:lnL>
                    <a:lnR>
                      <a:noFill/>
                    </a:lnR>
                    <a:lnT>
                      <a:noFill/>
                    </a:lnT>
                    <a:lnB>
                      <a:noFill/>
                    </a:lnB>
                  </a:tcPr>
                </a:tc>
                <a:tc>
                  <a:txBody>
                    <a:bodyPr/>
                    <a:lstStyle/>
                    <a:p>
                      <a:pPr algn="l"/>
                      <a:r>
                        <a:rPr lang="en-GB" sz="1400">
                          <a:effectLst/>
                        </a:rPr>
                        <a:t>Programming languages that uses interpreter include Python, Ruby, Perl, MATLAB, etc.</a:t>
                      </a:r>
                    </a:p>
                  </a:txBody>
                  <a:tcPr marL="26131" marR="26131" marT="26131" marB="26131" anchor="ctr">
                    <a:lnL>
                      <a:noFill/>
                    </a:lnL>
                    <a:lnR>
                      <a:noFill/>
                    </a:lnR>
                    <a:lnT>
                      <a:noFill/>
                    </a:lnT>
                    <a:lnB>
                      <a:noFill/>
                    </a:lnB>
                  </a:tcPr>
                </a:tc>
                <a:extLst>
                  <a:ext uri="{0D108BD9-81ED-4DB2-BD59-A6C34878D82A}">
                    <a16:rowId xmlns:a16="http://schemas.microsoft.com/office/drawing/2014/main" val="10006"/>
                  </a:ext>
                </a:extLst>
              </a:tr>
              <a:tr h="695516">
                <a:tc>
                  <a:txBody>
                    <a:bodyPr/>
                    <a:lstStyle/>
                    <a:p>
                      <a:pPr algn="l"/>
                      <a:r>
                        <a:rPr lang="en-GB" sz="1400">
                          <a:effectLst/>
                        </a:rPr>
                        <a:t>Types of errors detected</a:t>
                      </a:r>
                    </a:p>
                  </a:txBody>
                  <a:tcPr marL="26131" marR="26131" marT="26131" marB="26131" anchor="ctr">
                    <a:lnL>
                      <a:noFill/>
                    </a:lnL>
                    <a:lnR>
                      <a:noFill/>
                    </a:lnR>
                    <a:lnT>
                      <a:noFill/>
                    </a:lnT>
                    <a:lnB>
                      <a:noFill/>
                    </a:lnB>
                  </a:tcPr>
                </a:tc>
                <a:tc>
                  <a:txBody>
                    <a:bodyPr/>
                    <a:lstStyle/>
                    <a:p>
                      <a:pPr algn="l"/>
                      <a:r>
                        <a:rPr lang="en-GB" sz="1400">
                          <a:effectLst/>
                        </a:rPr>
                        <a:t>Compiler can check syntactic and semantic errors in the program simultaneously.</a:t>
                      </a:r>
                    </a:p>
                  </a:txBody>
                  <a:tcPr marL="26131" marR="26131" marT="26131" marB="26131" anchor="ctr">
                    <a:lnL>
                      <a:noFill/>
                    </a:lnL>
                    <a:lnR>
                      <a:noFill/>
                    </a:lnR>
                    <a:lnT>
                      <a:noFill/>
                    </a:lnT>
                    <a:lnB>
                      <a:noFill/>
                    </a:lnB>
                  </a:tcPr>
                </a:tc>
                <a:tc>
                  <a:txBody>
                    <a:bodyPr/>
                    <a:lstStyle/>
                    <a:p>
                      <a:pPr algn="l"/>
                      <a:r>
                        <a:rPr lang="en-GB" sz="1400">
                          <a:effectLst/>
                        </a:rPr>
                        <a:t>Interpreter checks the syntactic errors only.</a:t>
                      </a:r>
                    </a:p>
                  </a:txBody>
                  <a:tcPr marL="26131" marR="26131" marT="26131" marB="26131" anchor="ctr">
                    <a:lnL>
                      <a:noFill/>
                    </a:lnL>
                    <a:lnR>
                      <a:noFill/>
                    </a:lnR>
                    <a:lnT>
                      <a:noFill/>
                    </a:lnT>
                    <a:lnB>
                      <a:noFill/>
                    </a:lnB>
                  </a:tcPr>
                </a:tc>
                <a:extLst>
                  <a:ext uri="{0D108BD9-81ED-4DB2-BD59-A6C34878D82A}">
                    <a16:rowId xmlns:a16="http://schemas.microsoft.com/office/drawing/2014/main" val="10007"/>
                  </a:ext>
                </a:extLst>
              </a:tr>
              <a:tr h="375218">
                <a:tc>
                  <a:txBody>
                    <a:bodyPr/>
                    <a:lstStyle/>
                    <a:p>
                      <a:pPr algn="l"/>
                      <a:r>
                        <a:rPr lang="en-GB" sz="1400">
                          <a:effectLst/>
                        </a:rPr>
                        <a:t>Size</a:t>
                      </a:r>
                    </a:p>
                  </a:txBody>
                  <a:tcPr marL="26131" marR="26131" marT="26131" marB="26131" anchor="ctr">
                    <a:lnL>
                      <a:noFill/>
                    </a:lnL>
                    <a:lnR>
                      <a:noFill/>
                    </a:lnR>
                    <a:lnT>
                      <a:noFill/>
                    </a:lnT>
                    <a:lnB>
                      <a:noFill/>
                    </a:lnB>
                  </a:tcPr>
                </a:tc>
                <a:tc>
                  <a:txBody>
                    <a:bodyPr/>
                    <a:lstStyle/>
                    <a:p>
                      <a:pPr algn="l"/>
                      <a:r>
                        <a:rPr lang="en-GB" sz="1400">
                          <a:effectLst/>
                        </a:rPr>
                        <a:t>Compiler are larger in size.</a:t>
                      </a:r>
                    </a:p>
                  </a:txBody>
                  <a:tcPr marL="26131" marR="26131" marT="26131" marB="26131" anchor="ctr">
                    <a:lnL>
                      <a:noFill/>
                    </a:lnL>
                    <a:lnR>
                      <a:noFill/>
                    </a:lnR>
                    <a:lnT>
                      <a:noFill/>
                    </a:lnT>
                    <a:lnB>
                      <a:noFill/>
                    </a:lnB>
                  </a:tcPr>
                </a:tc>
                <a:tc>
                  <a:txBody>
                    <a:bodyPr/>
                    <a:lstStyle/>
                    <a:p>
                      <a:pPr algn="l"/>
                      <a:r>
                        <a:rPr lang="en-GB" sz="1400">
                          <a:effectLst/>
                        </a:rPr>
                        <a:t>Interpreters are smaller in size.</a:t>
                      </a:r>
                    </a:p>
                  </a:txBody>
                  <a:tcPr marL="26131" marR="26131" marT="26131" marB="26131" anchor="ctr">
                    <a:lnL>
                      <a:noFill/>
                    </a:lnL>
                    <a:lnR>
                      <a:noFill/>
                    </a:lnR>
                    <a:lnT>
                      <a:noFill/>
                    </a:lnT>
                    <a:lnB>
                      <a:noFill/>
                    </a:lnB>
                  </a:tcPr>
                </a:tc>
                <a:extLst>
                  <a:ext uri="{0D108BD9-81ED-4DB2-BD59-A6C34878D82A}">
                    <a16:rowId xmlns:a16="http://schemas.microsoft.com/office/drawing/2014/main" val="10008"/>
                  </a:ext>
                </a:extLst>
              </a:tr>
              <a:tr h="375218">
                <a:tc>
                  <a:txBody>
                    <a:bodyPr/>
                    <a:lstStyle/>
                    <a:p>
                      <a:pPr algn="l"/>
                      <a:r>
                        <a:rPr lang="en-GB" sz="1400">
                          <a:effectLst/>
                        </a:rPr>
                        <a:t>Flexibility</a:t>
                      </a:r>
                    </a:p>
                  </a:txBody>
                  <a:tcPr marL="26131" marR="26131" marT="26131" marB="26131" anchor="ctr">
                    <a:lnL>
                      <a:noFill/>
                    </a:lnL>
                    <a:lnR>
                      <a:noFill/>
                    </a:lnR>
                    <a:lnT>
                      <a:noFill/>
                    </a:lnT>
                    <a:lnB>
                      <a:noFill/>
                    </a:lnB>
                  </a:tcPr>
                </a:tc>
                <a:tc>
                  <a:txBody>
                    <a:bodyPr/>
                    <a:lstStyle/>
                    <a:p>
                      <a:pPr algn="l"/>
                      <a:r>
                        <a:rPr lang="en-GB" sz="1400">
                          <a:effectLst/>
                        </a:rPr>
                        <a:t>Compilers are not flexible.</a:t>
                      </a:r>
                    </a:p>
                  </a:txBody>
                  <a:tcPr marL="26131" marR="26131" marT="26131" marB="26131" anchor="ctr">
                    <a:lnL>
                      <a:noFill/>
                    </a:lnL>
                    <a:lnR>
                      <a:noFill/>
                    </a:lnR>
                    <a:lnT>
                      <a:noFill/>
                    </a:lnT>
                    <a:lnB>
                      <a:noFill/>
                    </a:lnB>
                  </a:tcPr>
                </a:tc>
                <a:tc>
                  <a:txBody>
                    <a:bodyPr/>
                    <a:lstStyle/>
                    <a:p>
                      <a:pPr algn="l"/>
                      <a:r>
                        <a:rPr lang="en-GB" sz="1400">
                          <a:effectLst/>
                        </a:rPr>
                        <a:t>Interpreters are relatively flexible.</a:t>
                      </a:r>
                    </a:p>
                  </a:txBody>
                  <a:tcPr marL="26131" marR="26131" marT="26131" marB="26131" anchor="ctr">
                    <a:lnL>
                      <a:noFill/>
                    </a:lnL>
                    <a:lnR>
                      <a:noFill/>
                    </a:lnR>
                    <a:lnT>
                      <a:noFill/>
                    </a:lnT>
                    <a:lnB>
                      <a:noFill/>
                    </a:lnB>
                  </a:tcPr>
                </a:tc>
                <a:extLst>
                  <a:ext uri="{0D108BD9-81ED-4DB2-BD59-A6C34878D82A}">
                    <a16:rowId xmlns:a16="http://schemas.microsoft.com/office/drawing/2014/main" val="10009"/>
                  </a:ext>
                </a:extLst>
              </a:tr>
              <a:tr h="375218">
                <a:tc>
                  <a:txBody>
                    <a:bodyPr/>
                    <a:lstStyle/>
                    <a:p>
                      <a:pPr algn="l"/>
                      <a:r>
                        <a:rPr lang="en-GB" sz="1400">
                          <a:effectLst/>
                        </a:rPr>
                        <a:t>Efficiency</a:t>
                      </a:r>
                    </a:p>
                  </a:txBody>
                  <a:tcPr marL="26131" marR="26131" marT="26131" marB="26131" anchor="ctr">
                    <a:lnL>
                      <a:noFill/>
                    </a:lnL>
                    <a:lnR>
                      <a:noFill/>
                    </a:lnR>
                    <a:lnT>
                      <a:noFill/>
                    </a:lnT>
                    <a:lnB>
                      <a:noFill/>
                    </a:lnB>
                  </a:tcPr>
                </a:tc>
                <a:tc>
                  <a:txBody>
                    <a:bodyPr/>
                    <a:lstStyle/>
                    <a:p>
                      <a:pPr algn="l"/>
                      <a:r>
                        <a:rPr lang="en-GB" sz="1400">
                          <a:effectLst/>
                        </a:rPr>
                        <a:t>Compilers are more efficient.</a:t>
                      </a:r>
                    </a:p>
                  </a:txBody>
                  <a:tcPr marL="26131" marR="26131" marT="26131" marB="26131" anchor="ctr">
                    <a:lnL>
                      <a:noFill/>
                    </a:lnL>
                    <a:lnR>
                      <a:noFill/>
                    </a:lnR>
                    <a:lnT>
                      <a:noFill/>
                    </a:lnT>
                    <a:lnB>
                      <a:noFill/>
                    </a:lnB>
                  </a:tcPr>
                </a:tc>
                <a:tc>
                  <a:txBody>
                    <a:bodyPr/>
                    <a:lstStyle/>
                    <a:p>
                      <a:pPr algn="l"/>
                      <a:r>
                        <a:rPr lang="en-GB" sz="1400" dirty="0">
                          <a:effectLst/>
                        </a:rPr>
                        <a:t>Interpreters are less efficient.</a:t>
                      </a:r>
                    </a:p>
                  </a:txBody>
                  <a:tcPr marL="26131" marR="26131" marT="26131" marB="26131" anchor="ctr">
                    <a:lnL>
                      <a:noFill/>
                    </a:lnL>
                    <a:lnR>
                      <a:noFill/>
                    </a:lnR>
                    <a:lnT>
                      <a:noFill/>
                    </a:lnT>
                    <a:lnB>
                      <a:noFill/>
                    </a:lnB>
                  </a:tcPr>
                </a:tc>
                <a:extLst>
                  <a:ext uri="{0D108BD9-81ED-4DB2-BD59-A6C34878D82A}">
                    <a16:rowId xmlns:a16="http://schemas.microsoft.com/office/drawing/2014/main" val="10010"/>
                  </a:ext>
                </a:extLst>
              </a:tr>
            </a:tbl>
          </a:graphicData>
        </a:graphic>
      </p:graphicFrame>
      <p:sp>
        <p:nvSpPr>
          <p:cNvPr id="6" name="Rectangle 1"/>
          <p:cNvSpPr>
            <a:spLocks noChangeArrowheads="1"/>
          </p:cNvSpPr>
          <p:nvPr/>
        </p:nvSpPr>
        <p:spPr bwMode="auto">
          <a:xfrm>
            <a:off x="3475038" y="1600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pitchFamily="34"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34437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0945" y="188640"/>
            <a:ext cx="512544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Bootstrapping</a:t>
            </a:r>
          </a:p>
        </p:txBody>
      </p:sp>
      <p:sp>
        <p:nvSpPr>
          <p:cNvPr id="3" name="Rectangle 2"/>
          <p:cNvSpPr/>
          <p:nvPr/>
        </p:nvSpPr>
        <p:spPr>
          <a:xfrm>
            <a:off x="179512" y="1471702"/>
            <a:ext cx="8712968" cy="4524315"/>
          </a:xfrm>
          <a:prstGeom prst="rect">
            <a:avLst/>
          </a:prstGeom>
        </p:spPr>
        <p:txBody>
          <a:bodyPr wrap="square">
            <a:spAutoFit/>
          </a:bodyPr>
          <a:lstStyle/>
          <a:p>
            <a:pPr marL="457200" indent="-457200" algn="just">
              <a:buFont typeface="Wingdings" pitchFamily="2" charset="2"/>
              <a:buChar char="Ø"/>
            </a:pPr>
            <a:r>
              <a:rPr lang="en-GB" sz="3200" dirty="0"/>
              <a:t>Bootstrapping is widely used in the compilation development.</a:t>
            </a:r>
          </a:p>
          <a:p>
            <a:pPr marL="457200" indent="-457200" algn="just">
              <a:buFont typeface="Wingdings" pitchFamily="2" charset="2"/>
              <a:buChar char="Ø"/>
            </a:pPr>
            <a:r>
              <a:rPr lang="en-GB" sz="3200" dirty="0"/>
              <a:t>Bootstrapping is used to produce a self-hosting compiler. Self-hosting compiler is a type of compiler that can compile its own source code.</a:t>
            </a:r>
          </a:p>
          <a:p>
            <a:pPr marL="457200" indent="-457200" algn="just">
              <a:buFont typeface="Wingdings" pitchFamily="2" charset="2"/>
              <a:buChar char="Ø"/>
            </a:pPr>
            <a:r>
              <a:rPr lang="en-GB" sz="3200" dirty="0"/>
              <a:t>Bootstrap compiler is used to compile the compiler and then you can use this compiled compiler to compile everything else as well as future versions of itself.</a:t>
            </a:r>
          </a:p>
        </p:txBody>
      </p:sp>
    </p:spTree>
    <p:extLst>
      <p:ext uri="{BB962C8B-B14F-4D97-AF65-F5344CB8AC3E}">
        <p14:creationId xmlns:p14="http://schemas.microsoft.com/office/powerpoint/2010/main" val="1344373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983</TotalTime>
  <Words>5003</Words>
  <Application>Microsoft Office PowerPoint</Application>
  <PresentationFormat>On-screen Show (4:3)</PresentationFormat>
  <Paragraphs>324</Paragraphs>
  <Slides>63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63</vt:i4>
      </vt:variant>
    </vt:vector>
  </HeadingPairs>
  <TitlesOfParts>
    <vt:vector size="73" baseType="lpstr">
      <vt:lpstr>Arial</vt:lpstr>
      <vt:lpstr>Calibri</vt:lpstr>
      <vt:lpstr>erdana</vt:lpstr>
      <vt:lpstr>inherit</vt:lpstr>
      <vt:lpstr>inter-bold</vt:lpstr>
      <vt:lpstr>inter-regular</vt:lpstr>
      <vt:lpstr>system-ui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Subhapreet Patro</cp:lastModifiedBy>
  <cp:revision>39</cp:revision>
  <dcterms:created xsi:type="dcterms:W3CDTF">2024-07-21T13:02:15Z</dcterms:created>
  <dcterms:modified xsi:type="dcterms:W3CDTF">2024-12-03T09:57:04Z</dcterms:modified>
</cp:coreProperties>
</file>