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311"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F4B5B-82DB-49AA-B43A-D3F7E85AB3B7}" type="datetimeFigureOut">
              <a:rPr lang="en-IN" smtClean="0"/>
              <a:t>19-04-2023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9BE11-2C05-45C1-A7A6-3C93B125681E}" type="slidenum">
              <a:rPr lang="en-IN" smtClean="0"/>
              <a:t>‹#›</a:t>
            </a:fld>
            <a:endParaRPr lang="en-IN"/>
          </a:p>
        </p:txBody>
      </p:sp>
    </p:spTree>
    <p:extLst>
      <p:ext uri="{BB962C8B-B14F-4D97-AF65-F5344CB8AC3E}">
        <p14:creationId xmlns:p14="http://schemas.microsoft.com/office/powerpoint/2010/main" val="233156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a:t>
            </a:fld>
            <a:endParaRPr lang="en-US"/>
          </a:p>
        </p:txBody>
      </p:sp>
    </p:spTree>
    <p:extLst>
      <p:ext uri="{BB962C8B-B14F-4D97-AF65-F5344CB8AC3E}">
        <p14:creationId xmlns:p14="http://schemas.microsoft.com/office/powerpoint/2010/main" val="1766052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12</a:t>
            </a:fld>
            <a:endParaRPr lang="en-US"/>
          </a:p>
        </p:txBody>
      </p:sp>
    </p:spTree>
    <p:extLst>
      <p:ext uri="{BB962C8B-B14F-4D97-AF65-F5344CB8AC3E}">
        <p14:creationId xmlns:p14="http://schemas.microsoft.com/office/powerpoint/2010/main" val="2670684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13</a:t>
            </a:fld>
            <a:endParaRPr lang="en-US"/>
          </a:p>
        </p:txBody>
      </p:sp>
    </p:spTree>
    <p:extLst>
      <p:ext uri="{BB962C8B-B14F-4D97-AF65-F5344CB8AC3E}">
        <p14:creationId xmlns:p14="http://schemas.microsoft.com/office/powerpoint/2010/main" val="2200591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14</a:t>
            </a:fld>
            <a:endParaRPr lang="en-US"/>
          </a:p>
        </p:txBody>
      </p:sp>
    </p:spTree>
    <p:extLst>
      <p:ext uri="{BB962C8B-B14F-4D97-AF65-F5344CB8AC3E}">
        <p14:creationId xmlns:p14="http://schemas.microsoft.com/office/powerpoint/2010/main" val="21077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15</a:t>
            </a:fld>
            <a:endParaRPr lang="en-US"/>
          </a:p>
        </p:txBody>
      </p:sp>
    </p:spTree>
    <p:extLst>
      <p:ext uri="{BB962C8B-B14F-4D97-AF65-F5344CB8AC3E}">
        <p14:creationId xmlns:p14="http://schemas.microsoft.com/office/powerpoint/2010/main" val="3908702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16</a:t>
            </a:fld>
            <a:endParaRPr lang="en-US"/>
          </a:p>
        </p:txBody>
      </p:sp>
    </p:spTree>
    <p:extLst>
      <p:ext uri="{BB962C8B-B14F-4D97-AF65-F5344CB8AC3E}">
        <p14:creationId xmlns:p14="http://schemas.microsoft.com/office/powerpoint/2010/main" val="2106710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17</a:t>
            </a:fld>
            <a:endParaRPr lang="en-US"/>
          </a:p>
        </p:txBody>
      </p:sp>
    </p:spTree>
    <p:extLst>
      <p:ext uri="{BB962C8B-B14F-4D97-AF65-F5344CB8AC3E}">
        <p14:creationId xmlns:p14="http://schemas.microsoft.com/office/powerpoint/2010/main" val="3750772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18</a:t>
            </a:fld>
            <a:endParaRPr lang="en-US"/>
          </a:p>
        </p:txBody>
      </p:sp>
    </p:spTree>
    <p:extLst>
      <p:ext uri="{BB962C8B-B14F-4D97-AF65-F5344CB8AC3E}">
        <p14:creationId xmlns:p14="http://schemas.microsoft.com/office/powerpoint/2010/main" val="3781335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19</a:t>
            </a:fld>
            <a:endParaRPr lang="en-US"/>
          </a:p>
        </p:txBody>
      </p:sp>
    </p:spTree>
    <p:extLst>
      <p:ext uri="{BB962C8B-B14F-4D97-AF65-F5344CB8AC3E}">
        <p14:creationId xmlns:p14="http://schemas.microsoft.com/office/powerpoint/2010/main" val="1553652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20</a:t>
            </a:fld>
            <a:endParaRPr lang="en-US"/>
          </a:p>
        </p:txBody>
      </p:sp>
    </p:spTree>
    <p:extLst>
      <p:ext uri="{BB962C8B-B14F-4D97-AF65-F5344CB8AC3E}">
        <p14:creationId xmlns:p14="http://schemas.microsoft.com/office/powerpoint/2010/main" val="291525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21</a:t>
            </a:fld>
            <a:endParaRPr lang="en-US"/>
          </a:p>
        </p:txBody>
      </p:sp>
    </p:spTree>
    <p:extLst>
      <p:ext uri="{BB962C8B-B14F-4D97-AF65-F5344CB8AC3E}">
        <p14:creationId xmlns:p14="http://schemas.microsoft.com/office/powerpoint/2010/main" val="173020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a:t>
            </a:fld>
            <a:endParaRPr lang="en-US"/>
          </a:p>
        </p:txBody>
      </p:sp>
    </p:spTree>
    <p:extLst>
      <p:ext uri="{BB962C8B-B14F-4D97-AF65-F5344CB8AC3E}">
        <p14:creationId xmlns:p14="http://schemas.microsoft.com/office/powerpoint/2010/main" val="3746016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22</a:t>
            </a:fld>
            <a:endParaRPr lang="en-US"/>
          </a:p>
        </p:txBody>
      </p:sp>
    </p:spTree>
    <p:extLst>
      <p:ext uri="{BB962C8B-B14F-4D97-AF65-F5344CB8AC3E}">
        <p14:creationId xmlns:p14="http://schemas.microsoft.com/office/powerpoint/2010/main" val="4138003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23</a:t>
            </a:fld>
            <a:endParaRPr lang="en-US"/>
          </a:p>
        </p:txBody>
      </p:sp>
    </p:spTree>
    <p:extLst>
      <p:ext uri="{BB962C8B-B14F-4D97-AF65-F5344CB8AC3E}">
        <p14:creationId xmlns:p14="http://schemas.microsoft.com/office/powerpoint/2010/main" val="581520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24</a:t>
            </a:fld>
            <a:endParaRPr lang="en-US"/>
          </a:p>
        </p:txBody>
      </p:sp>
    </p:spTree>
    <p:extLst>
      <p:ext uri="{BB962C8B-B14F-4D97-AF65-F5344CB8AC3E}">
        <p14:creationId xmlns:p14="http://schemas.microsoft.com/office/powerpoint/2010/main" val="2498789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25</a:t>
            </a:fld>
            <a:endParaRPr lang="en-US"/>
          </a:p>
        </p:txBody>
      </p:sp>
    </p:spTree>
    <p:extLst>
      <p:ext uri="{BB962C8B-B14F-4D97-AF65-F5344CB8AC3E}">
        <p14:creationId xmlns:p14="http://schemas.microsoft.com/office/powerpoint/2010/main" val="1632267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26</a:t>
            </a:fld>
            <a:endParaRPr lang="en-US"/>
          </a:p>
        </p:txBody>
      </p:sp>
    </p:spTree>
    <p:extLst>
      <p:ext uri="{BB962C8B-B14F-4D97-AF65-F5344CB8AC3E}">
        <p14:creationId xmlns:p14="http://schemas.microsoft.com/office/powerpoint/2010/main" val="1365133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27</a:t>
            </a:fld>
            <a:endParaRPr lang="en-US"/>
          </a:p>
        </p:txBody>
      </p:sp>
    </p:spTree>
    <p:extLst>
      <p:ext uri="{BB962C8B-B14F-4D97-AF65-F5344CB8AC3E}">
        <p14:creationId xmlns:p14="http://schemas.microsoft.com/office/powerpoint/2010/main" val="1744509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28</a:t>
            </a:fld>
            <a:endParaRPr lang="en-US"/>
          </a:p>
        </p:txBody>
      </p:sp>
    </p:spTree>
    <p:extLst>
      <p:ext uri="{BB962C8B-B14F-4D97-AF65-F5344CB8AC3E}">
        <p14:creationId xmlns:p14="http://schemas.microsoft.com/office/powerpoint/2010/main" val="119840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29</a:t>
            </a:fld>
            <a:endParaRPr lang="en-US"/>
          </a:p>
        </p:txBody>
      </p:sp>
    </p:spTree>
    <p:extLst>
      <p:ext uri="{BB962C8B-B14F-4D97-AF65-F5344CB8AC3E}">
        <p14:creationId xmlns:p14="http://schemas.microsoft.com/office/powerpoint/2010/main" val="4706876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30</a:t>
            </a:fld>
            <a:endParaRPr lang="en-US"/>
          </a:p>
        </p:txBody>
      </p:sp>
    </p:spTree>
    <p:extLst>
      <p:ext uri="{BB962C8B-B14F-4D97-AF65-F5344CB8AC3E}">
        <p14:creationId xmlns:p14="http://schemas.microsoft.com/office/powerpoint/2010/main" val="49131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31</a:t>
            </a:fld>
            <a:endParaRPr lang="en-US"/>
          </a:p>
        </p:txBody>
      </p:sp>
    </p:spTree>
    <p:extLst>
      <p:ext uri="{BB962C8B-B14F-4D97-AF65-F5344CB8AC3E}">
        <p14:creationId xmlns:p14="http://schemas.microsoft.com/office/powerpoint/2010/main" val="297890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5</a:t>
            </a:fld>
            <a:endParaRPr lang="en-US"/>
          </a:p>
        </p:txBody>
      </p:sp>
    </p:spTree>
    <p:extLst>
      <p:ext uri="{BB962C8B-B14F-4D97-AF65-F5344CB8AC3E}">
        <p14:creationId xmlns:p14="http://schemas.microsoft.com/office/powerpoint/2010/main" val="32843060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32</a:t>
            </a:fld>
            <a:endParaRPr lang="en-US"/>
          </a:p>
        </p:txBody>
      </p:sp>
    </p:spTree>
    <p:extLst>
      <p:ext uri="{BB962C8B-B14F-4D97-AF65-F5344CB8AC3E}">
        <p14:creationId xmlns:p14="http://schemas.microsoft.com/office/powerpoint/2010/main" val="3566634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33</a:t>
            </a:fld>
            <a:endParaRPr lang="en-US"/>
          </a:p>
        </p:txBody>
      </p:sp>
    </p:spTree>
    <p:extLst>
      <p:ext uri="{BB962C8B-B14F-4D97-AF65-F5344CB8AC3E}">
        <p14:creationId xmlns:p14="http://schemas.microsoft.com/office/powerpoint/2010/main" val="3762213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34</a:t>
            </a:fld>
            <a:endParaRPr lang="en-US"/>
          </a:p>
        </p:txBody>
      </p:sp>
    </p:spTree>
    <p:extLst>
      <p:ext uri="{BB962C8B-B14F-4D97-AF65-F5344CB8AC3E}">
        <p14:creationId xmlns:p14="http://schemas.microsoft.com/office/powerpoint/2010/main" val="108420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35</a:t>
            </a:fld>
            <a:endParaRPr lang="en-US"/>
          </a:p>
        </p:txBody>
      </p:sp>
    </p:spTree>
    <p:extLst>
      <p:ext uri="{BB962C8B-B14F-4D97-AF65-F5344CB8AC3E}">
        <p14:creationId xmlns:p14="http://schemas.microsoft.com/office/powerpoint/2010/main" val="25412741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36</a:t>
            </a:fld>
            <a:endParaRPr lang="en-US"/>
          </a:p>
        </p:txBody>
      </p:sp>
    </p:spTree>
    <p:extLst>
      <p:ext uri="{BB962C8B-B14F-4D97-AF65-F5344CB8AC3E}">
        <p14:creationId xmlns:p14="http://schemas.microsoft.com/office/powerpoint/2010/main" val="122301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37</a:t>
            </a:fld>
            <a:endParaRPr lang="en-US"/>
          </a:p>
        </p:txBody>
      </p:sp>
    </p:spTree>
    <p:extLst>
      <p:ext uri="{BB962C8B-B14F-4D97-AF65-F5344CB8AC3E}">
        <p14:creationId xmlns:p14="http://schemas.microsoft.com/office/powerpoint/2010/main" val="2624805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38</a:t>
            </a:fld>
            <a:endParaRPr lang="en-US"/>
          </a:p>
        </p:txBody>
      </p:sp>
    </p:spTree>
    <p:extLst>
      <p:ext uri="{BB962C8B-B14F-4D97-AF65-F5344CB8AC3E}">
        <p14:creationId xmlns:p14="http://schemas.microsoft.com/office/powerpoint/2010/main" val="4555453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39</a:t>
            </a:fld>
            <a:endParaRPr lang="en-US"/>
          </a:p>
        </p:txBody>
      </p:sp>
    </p:spTree>
    <p:extLst>
      <p:ext uri="{BB962C8B-B14F-4D97-AF65-F5344CB8AC3E}">
        <p14:creationId xmlns:p14="http://schemas.microsoft.com/office/powerpoint/2010/main" val="19389553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40</a:t>
            </a:fld>
            <a:endParaRPr lang="en-US"/>
          </a:p>
        </p:txBody>
      </p:sp>
    </p:spTree>
    <p:extLst>
      <p:ext uri="{BB962C8B-B14F-4D97-AF65-F5344CB8AC3E}">
        <p14:creationId xmlns:p14="http://schemas.microsoft.com/office/powerpoint/2010/main" val="1623376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41</a:t>
            </a:fld>
            <a:endParaRPr lang="en-US"/>
          </a:p>
        </p:txBody>
      </p:sp>
    </p:spTree>
    <p:extLst>
      <p:ext uri="{BB962C8B-B14F-4D97-AF65-F5344CB8AC3E}">
        <p14:creationId xmlns:p14="http://schemas.microsoft.com/office/powerpoint/2010/main" val="315241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6</a:t>
            </a:fld>
            <a:endParaRPr lang="en-US"/>
          </a:p>
        </p:txBody>
      </p:sp>
    </p:spTree>
    <p:extLst>
      <p:ext uri="{BB962C8B-B14F-4D97-AF65-F5344CB8AC3E}">
        <p14:creationId xmlns:p14="http://schemas.microsoft.com/office/powerpoint/2010/main" val="26871991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42</a:t>
            </a:fld>
            <a:endParaRPr lang="en-US"/>
          </a:p>
        </p:txBody>
      </p:sp>
    </p:spTree>
    <p:extLst>
      <p:ext uri="{BB962C8B-B14F-4D97-AF65-F5344CB8AC3E}">
        <p14:creationId xmlns:p14="http://schemas.microsoft.com/office/powerpoint/2010/main" val="612887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43</a:t>
            </a:fld>
            <a:endParaRPr lang="en-US"/>
          </a:p>
        </p:txBody>
      </p:sp>
    </p:spTree>
    <p:extLst>
      <p:ext uri="{BB962C8B-B14F-4D97-AF65-F5344CB8AC3E}">
        <p14:creationId xmlns:p14="http://schemas.microsoft.com/office/powerpoint/2010/main" val="3076101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44</a:t>
            </a:fld>
            <a:endParaRPr lang="en-US"/>
          </a:p>
        </p:txBody>
      </p:sp>
    </p:spTree>
    <p:extLst>
      <p:ext uri="{BB962C8B-B14F-4D97-AF65-F5344CB8AC3E}">
        <p14:creationId xmlns:p14="http://schemas.microsoft.com/office/powerpoint/2010/main" val="490952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45</a:t>
            </a:fld>
            <a:endParaRPr lang="en-US"/>
          </a:p>
        </p:txBody>
      </p:sp>
    </p:spTree>
    <p:extLst>
      <p:ext uri="{BB962C8B-B14F-4D97-AF65-F5344CB8AC3E}">
        <p14:creationId xmlns:p14="http://schemas.microsoft.com/office/powerpoint/2010/main" val="788089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46</a:t>
            </a:fld>
            <a:endParaRPr lang="en-US"/>
          </a:p>
        </p:txBody>
      </p:sp>
    </p:spTree>
    <p:extLst>
      <p:ext uri="{BB962C8B-B14F-4D97-AF65-F5344CB8AC3E}">
        <p14:creationId xmlns:p14="http://schemas.microsoft.com/office/powerpoint/2010/main" val="26843526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47</a:t>
            </a:fld>
            <a:endParaRPr lang="en-US"/>
          </a:p>
        </p:txBody>
      </p:sp>
    </p:spTree>
    <p:extLst>
      <p:ext uri="{BB962C8B-B14F-4D97-AF65-F5344CB8AC3E}">
        <p14:creationId xmlns:p14="http://schemas.microsoft.com/office/powerpoint/2010/main" val="36919981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48</a:t>
            </a:fld>
            <a:endParaRPr lang="en-US"/>
          </a:p>
        </p:txBody>
      </p:sp>
    </p:spTree>
    <p:extLst>
      <p:ext uri="{BB962C8B-B14F-4D97-AF65-F5344CB8AC3E}">
        <p14:creationId xmlns:p14="http://schemas.microsoft.com/office/powerpoint/2010/main" val="30884443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49</a:t>
            </a:fld>
            <a:endParaRPr lang="en-US"/>
          </a:p>
        </p:txBody>
      </p:sp>
    </p:spTree>
    <p:extLst>
      <p:ext uri="{BB962C8B-B14F-4D97-AF65-F5344CB8AC3E}">
        <p14:creationId xmlns:p14="http://schemas.microsoft.com/office/powerpoint/2010/main" val="10088316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50</a:t>
            </a:fld>
            <a:endParaRPr lang="en-US"/>
          </a:p>
        </p:txBody>
      </p:sp>
    </p:spTree>
    <p:extLst>
      <p:ext uri="{BB962C8B-B14F-4D97-AF65-F5344CB8AC3E}">
        <p14:creationId xmlns:p14="http://schemas.microsoft.com/office/powerpoint/2010/main" val="37618158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51</a:t>
            </a:fld>
            <a:endParaRPr lang="en-US"/>
          </a:p>
        </p:txBody>
      </p:sp>
    </p:spTree>
    <p:extLst>
      <p:ext uri="{BB962C8B-B14F-4D97-AF65-F5344CB8AC3E}">
        <p14:creationId xmlns:p14="http://schemas.microsoft.com/office/powerpoint/2010/main" val="38666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7</a:t>
            </a:fld>
            <a:endParaRPr lang="en-US"/>
          </a:p>
        </p:txBody>
      </p:sp>
    </p:spTree>
    <p:extLst>
      <p:ext uri="{BB962C8B-B14F-4D97-AF65-F5344CB8AC3E}">
        <p14:creationId xmlns:p14="http://schemas.microsoft.com/office/powerpoint/2010/main" val="5668098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52</a:t>
            </a:fld>
            <a:endParaRPr lang="en-US"/>
          </a:p>
        </p:txBody>
      </p:sp>
    </p:spTree>
    <p:extLst>
      <p:ext uri="{BB962C8B-B14F-4D97-AF65-F5344CB8AC3E}">
        <p14:creationId xmlns:p14="http://schemas.microsoft.com/office/powerpoint/2010/main" val="39648044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53</a:t>
            </a:fld>
            <a:endParaRPr lang="en-US"/>
          </a:p>
        </p:txBody>
      </p:sp>
    </p:spTree>
    <p:extLst>
      <p:ext uri="{BB962C8B-B14F-4D97-AF65-F5344CB8AC3E}">
        <p14:creationId xmlns:p14="http://schemas.microsoft.com/office/powerpoint/2010/main" val="21634504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54</a:t>
            </a:fld>
            <a:endParaRPr lang="en-US"/>
          </a:p>
        </p:txBody>
      </p:sp>
    </p:spTree>
    <p:extLst>
      <p:ext uri="{BB962C8B-B14F-4D97-AF65-F5344CB8AC3E}">
        <p14:creationId xmlns:p14="http://schemas.microsoft.com/office/powerpoint/2010/main" val="234509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8</a:t>
            </a:fld>
            <a:endParaRPr lang="en-US"/>
          </a:p>
        </p:txBody>
      </p:sp>
    </p:spTree>
    <p:extLst>
      <p:ext uri="{BB962C8B-B14F-4D97-AF65-F5344CB8AC3E}">
        <p14:creationId xmlns:p14="http://schemas.microsoft.com/office/powerpoint/2010/main" val="270768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9</a:t>
            </a:fld>
            <a:endParaRPr lang="en-US"/>
          </a:p>
        </p:txBody>
      </p:sp>
    </p:spTree>
    <p:extLst>
      <p:ext uri="{BB962C8B-B14F-4D97-AF65-F5344CB8AC3E}">
        <p14:creationId xmlns:p14="http://schemas.microsoft.com/office/powerpoint/2010/main" val="939005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10</a:t>
            </a:fld>
            <a:endParaRPr lang="en-US"/>
          </a:p>
        </p:txBody>
      </p:sp>
    </p:spTree>
    <p:extLst>
      <p:ext uri="{BB962C8B-B14F-4D97-AF65-F5344CB8AC3E}">
        <p14:creationId xmlns:p14="http://schemas.microsoft.com/office/powerpoint/2010/main" val="37524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11</a:t>
            </a:fld>
            <a:endParaRPr lang="en-US"/>
          </a:p>
        </p:txBody>
      </p:sp>
    </p:spTree>
    <p:extLst>
      <p:ext uri="{BB962C8B-B14F-4D97-AF65-F5344CB8AC3E}">
        <p14:creationId xmlns:p14="http://schemas.microsoft.com/office/powerpoint/2010/main" val="342601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8D43E2E-2C5F-467B-8527-D5470EA1386B}"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608C6E-C21B-4DAA-B312-C0C296E4E449}" type="slidenum">
              <a:rPr lang="en-IN" smtClean="0"/>
              <a:t>‹#›</a:t>
            </a:fld>
            <a:endParaRPr lang="en-IN"/>
          </a:p>
        </p:txBody>
      </p:sp>
    </p:spTree>
    <p:extLst>
      <p:ext uri="{BB962C8B-B14F-4D97-AF65-F5344CB8AC3E}">
        <p14:creationId xmlns:p14="http://schemas.microsoft.com/office/powerpoint/2010/main" val="88658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D43E2E-2C5F-467B-8527-D5470EA1386B}"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608C6E-C21B-4DAA-B312-C0C296E4E449}" type="slidenum">
              <a:rPr lang="en-IN" smtClean="0"/>
              <a:t>‹#›</a:t>
            </a:fld>
            <a:endParaRPr lang="en-IN"/>
          </a:p>
        </p:txBody>
      </p:sp>
    </p:spTree>
    <p:extLst>
      <p:ext uri="{BB962C8B-B14F-4D97-AF65-F5344CB8AC3E}">
        <p14:creationId xmlns:p14="http://schemas.microsoft.com/office/powerpoint/2010/main" val="382179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D43E2E-2C5F-467B-8527-D5470EA1386B}"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608C6E-C21B-4DAA-B312-C0C296E4E449}" type="slidenum">
              <a:rPr lang="en-IN" smtClean="0"/>
              <a:t>‹#›</a:t>
            </a:fld>
            <a:endParaRPr lang="en-IN"/>
          </a:p>
        </p:txBody>
      </p:sp>
    </p:spTree>
    <p:extLst>
      <p:ext uri="{BB962C8B-B14F-4D97-AF65-F5344CB8AC3E}">
        <p14:creationId xmlns:p14="http://schemas.microsoft.com/office/powerpoint/2010/main" val="3955400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7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8D43E2E-2C5F-467B-8527-D5470EA1386B}"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608C6E-C21B-4DAA-B312-C0C296E4E449}" type="slidenum">
              <a:rPr lang="en-IN" smtClean="0"/>
              <a:t>‹#›</a:t>
            </a:fld>
            <a:endParaRPr lang="en-IN"/>
          </a:p>
        </p:txBody>
      </p:sp>
    </p:spTree>
    <p:extLst>
      <p:ext uri="{BB962C8B-B14F-4D97-AF65-F5344CB8AC3E}">
        <p14:creationId xmlns:p14="http://schemas.microsoft.com/office/powerpoint/2010/main" val="256507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D43E2E-2C5F-467B-8527-D5470EA1386B}"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608C6E-C21B-4DAA-B312-C0C296E4E449}" type="slidenum">
              <a:rPr lang="en-IN" smtClean="0"/>
              <a:t>‹#›</a:t>
            </a:fld>
            <a:endParaRPr lang="en-IN"/>
          </a:p>
        </p:txBody>
      </p:sp>
    </p:spTree>
    <p:extLst>
      <p:ext uri="{BB962C8B-B14F-4D97-AF65-F5344CB8AC3E}">
        <p14:creationId xmlns:p14="http://schemas.microsoft.com/office/powerpoint/2010/main" val="59721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8D43E2E-2C5F-467B-8527-D5470EA1386B}"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608C6E-C21B-4DAA-B312-C0C296E4E449}" type="slidenum">
              <a:rPr lang="en-IN" smtClean="0"/>
              <a:t>‹#›</a:t>
            </a:fld>
            <a:endParaRPr lang="en-IN"/>
          </a:p>
        </p:txBody>
      </p:sp>
    </p:spTree>
    <p:extLst>
      <p:ext uri="{BB962C8B-B14F-4D97-AF65-F5344CB8AC3E}">
        <p14:creationId xmlns:p14="http://schemas.microsoft.com/office/powerpoint/2010/main" val="3723372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8D43E2E-2C5F-467B-8527-D5470EA1386B}" type="datetimeFigureOut">
              <a:rPr lang="en-IN" smtClean="0"/>
              <a:t>19-04-2023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608C6E-C21B-4DAA-B312-C0C296E4E449}" type="slidenum">
              <a:rPr lang="en-IN" smtClean="0"/>
              <a:t>‹#›</a:t>
            </a:fld>
            <a:endParaRPr lang="en-IN"/>
          </a:p>
        </p:txBody>
      </p:sp>
    </p:spTree>
    <p:extLst>
      <p:ext uri="{BB962C8B-B14F-4D97-AF65-F5344CB8AC3E}">
        <p14:creationId xmlns:p14="http://schemas.microsoft.com/office/powerpoint/2010/main" val="313784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8D43E2E-2C5F-467B-8527-D5470EA1386B}" type="datetimeFigureOut">
              <a:rPr lang="en-IN" smtClean="0"/>
              <a:t>19-04-2023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608C6E-C21B-4DAA-B312-C0C296E4E449}" type="slidenum">
              <a:rPr lang="en-IN" smtClean="0"/>
              <a:t>‹#›</a:t>
            </a:fld>
            <a:endParaRPr lang="en-IN"/>
          </a:p>
        </p:txBody>
      </p:sp>
    </p:spTree>
    <p:extLst>
      <p:ext uri="{BB962C8B-B14F-4D97-AF65-F5344CB8AC3E}">
        <p14:creationId xmlns:p14="http://schemas.microsoft.com/office/powerpoint/2010/main" val="59163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43E2E-2C5F-467B-8527-D5470EA1386B}" type="datetimeFigureOut">
              <a:rPr lang="en-IN" smtClean="0"/>
              <a:t>19-04-2023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608C6E-C21B-4DAA-B312-C0C296E4E449}" type="slidenum">
              <a:rPr lang="en-IN" smtClean="0"/>
              <a:t>‹#›</a:t>
            </a:fld>
            <a:endParaRPr lang="en-IN"/>
          </a:p>
        </p:txBody>
      </p:sp>
    </p:spTree>
    <p:extLst>
      <p:ext uri="{BB962C8B-B14F-4D97-AF65-F5344CB8AC3E}">
        <p14:creationId xmlns:p14="http://schemas.microsoft.com/office/powerpoint/2010/main" val="310853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43E2E-2C5F-467B-8527-D5470EA1386B}"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608C6E-C21B-4DAA-B312-C0C296E4E449}" type="slidenum">
              <a:rPr lang="en-IN" smtClean="0"/>
              <a:t>‹#›</a:t>
            </a:fld>
            <a:endParaRPr lang="en-IN"/>
          </a:p>
        </p:txBody>
      </p:sp>
    </p:spTree>
    <p:extLst>
      <p:ext uri="{BB962C8B-B14F-4D97-AF65-F5344CB8AC3E}">
        <p14:creationId xmlns:p14="http://schemas.microsoft.com/office/powerpoint/2010/main" val="1148102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43E2E-2C5F-467B-8527-D5470EA1386B}"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608C6E-C21B-4DAA-B312-C0C296E4E449}" type="slidenum">
              <a:rPr lang="en-IN" smtClean="0"/>
              <a:t>‹#›</a:t>
            </a:fld>
            <a:endParaRPr lang="en-IN"/>
          </a:p>
        </p:txBody>
      </p:sp>
    </p:spTree>
    <p:extLst>
      <p:ext uri="{BB962C8B-B14F-4D97-AF65-F5344CB8AC3E}">
        <p14:creationId xmlns:p14="http://schemas.microsoft.com/office/powerpoint/2010/main" val="218589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43E2E-2C5F-467B-8527-D5470EA1386B}" type="datetimeFigureOut">
              <a:rPr lang="en-IN" smtClean="0"/>
              <a:t>19-04-2023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08C6E-C21B-4DAA-B312-C0C296E4E449}" type="slidenum">
              <a:rPr lang="en-IN" smtClean="0"/>
              <a:t>‹#›</a:t>
            </a:fld>
            <a:endParaRPr lang="en-IN"/>
          </a:p>
        </p:txBody>
      </p:sp>
    </p:spTree>
    <p:extLst>
      <p:ext uri="{BB962C8B-B14F-4D97-AF65-F5344CB8AC3E}">
        <p14:creationId xmlns:p14="http://schemas.microsoft.com/office/powerpoint/2010/main" val="329234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26593" y="696687"/>
            <a:ext cx="7738814" cy="892628"/>
          </a:xfrm>
        </p:spPr>
        <p:txBody>
          <a:bodyPr>
            <a:normAutofit fontScale="90000"/>
          </a:bodyPr>
          <a:lstStyle/>
          <a:p>
            <a:r>
              <a:rPr lang="en-US" dirty="0"/>
              <a:t>Unit 3</a:t>
            </a:r>
          </a:p>
        </p:txBody>
      </p:sp>
      <p:sp>
        <p:nvSpPr>
          <p:cNvPr id="6" name="Title 3"/>
          <p:cNvSpPr txBox="1"/>
          <p:nvPr/>
        </p:nvSpPr>
        <p:spPr>
          <a:xfrm>
            <a:off x="2016370" y="2242457"/>
            <a:ext cx="8160053" cy="1872343"/>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6600" b="1" kern="1200" cap="all" spc="600" baseline="0">
                <a:solidFill>
                  <a:schemeClr val="tx2"/>
                </a:solidFill>
                <a:latin typeface="+mj-lt"/>
                <a:ea typeface="+mj-ea"/>
                <a:cs typeface="+mj-cs"/>
              </a:defRPr>
            </a:lvl1pPr>
          </a:lstStyle>
          <a:p>
            <a:r>
              <a:rPr lang="en-US" sz="3600" dirty="0"/>
              <a:t>PROJECTIONS OF </a:t>
            </a:r>
            <a:r>
              <a:rPr lang="en-US" sz="3600" dirty="0" smtClean="0"/>
              <a:t>PLANES</a:t>
            </a:r>
          </a:p>
          <a:p>
            <a:r>
              <a:rPr lang="en-US" sz="3600" dirty="0" smtClean="0"/>
              <a:t>AND </a:t>
            </a:r>
            <a:r>
              <a:rPr lang="en-US" sz="3600" dirty="0"/>
              <a:t>PROJECTIONS OF SOLIDS</a:t>
            </a:r>
          </a:p>
        </p:txBody>
      </p:sp>
    </p:spTree>
    <p:extLst>
      <p:ext uri="{BB962C8B-B14F-4D97-AF65-F5344CB8AC3E}">
        <p14:creationId xmlns:p14="http://schemas.microsoft.com/office/powerpoint/2010/main" val="22942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9250" y="1181687"/>
            <a:ext cx="7849773" cy="2800767"/>
          </a:xfrm>
          <a:prstGeom prst="rect">
            <a:avLst/>
          </a:prstGeom>
          <a:noFill/>
        </p:spPr>
        <p:txBody>
          <a:bodyPr wrap="square" rtlCol="0">
            <a:spAutoFit/>
          </a:bodyPr>
          <a:lstStyle/>
          <a:p>
            <a:pPr marL="342900" indent="-342900"/>
            <a:r>
              <a:rPr lang="en-US" sz="1600" b="1" dirty="0"/>
              <a:t>SOL. b)</a:t>
            </a:r>
          </a:p>
          <a:p>
            <a:pPr marL="342900" indent="-342900"/>
            <a:r>
              <a:rPr lang="en-US" sz="1600" dirty="0"/>
              <a:t>8. the Hexagonal plane is parallel to V.P. SO, true shape (hexagon) will be in the front view and shortest shape (line) will be in the top view.</a:t>
            </a:r>
          </a:p>
          <a:p>
            <a:pPr marL="342900" indent="-342900"/>
            <a:r>
              <a:rPr lang="en-US" sz="1600" dirty="0"/>
              <a:t>9. Draw a Hexagon plane of side 25 mm with side perpendicular to H.P using polygon command POL.</a:t>
            </a:r>
          </a:p>
          <a:p>
            <a:pPr marL="342900" indent="-342900"/>
            <a:r>
              <a:rPr lang="en-US" sz="1600" dirty="0"/>
              <a:t>10.Draw projection lines from a‘, b‘, c‘, d‘, e‘, f‘ to top view ( below XY line) using line command L.</a:t>
            </a:r>
          </a:p>
          <a:p>
            <a:pPr marL="342900" indent="-342900"/>
            <a:r>
              <a:rPr lang="en-US" sz="1600" dirty="0"/>
              <a:t>11.Create a line at a distance 20 mm from XY line using offset command O. Trim the extra lines using trim TR.</a:t>
            </a:r>
          </a:p>
          <a:p>
            <a:pPr marL="342900" indent="-342900"/>
            <a:r>
              <a:rPr lang="en-US" sz="1600" dirty="0"/>
              <a:t>12. Mark the annotations using MTEXT command.</a:t>
            </a:r>
          </a:p>
          <a:p>
            <a:pPr marL="342900" indent="-342900"/>
            <a:r>
              <a:rPr lang="en-US" sz="1600" dirty="0"/>
              <a:t>13.	Mark the dimensions using DIMLIN command.</a:t>
            </a:r>
          </a:p>
        </p:txBody>
      </p:sp>
      <p:pic>
        <p:nvPicPr>
          <p:cNvPr id="4098" name="Picture 2"/>
          <p:cNvPicPr>
            <a:picLocks noChangeAspect="1" noChangeArrowheads="1"/>
          </p:cNvPicPr>
          <p:nvPr/>
        </p:nvPicPr>
        <p:blipFill>
          <a:blip r:embed="rId3"/>
          <a:srcRect/>
          <a:stretch>
            <a:fillRect/>
          </a:stretch>
        </p:blipFill>
        <p:spPr bwMode="auto">
          <a:xfrm>
            <a:off x="3662291" y="3982453"/>
            <a:ext cx="4390345" cy="2502108"/>
          </a:xfrm>
          <a:prstGeom prst="rect">
            <a:avLst/>
          </a:prstGeom>
          <a:noFill/>
          <a:ln w="9525">
            <a:noFill/>
            <a:miter lim="800000"/>
            <a:headEnd/>
            <a:tailEnd/>
          </a:ln>
          <a:effectLst/>
        </p:spPr>
      </p:pic>
    </p:spTree>
    <p:extLst>
      <p:ext uri="{BB962C8B-B14F-4D97-AF65-F5344CB8AC3E}">
        <p14:creationId xmlns:p14="http://schemas.microsoft.com/office/powerpoint/2010/main" val="2253865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71992" y="1181686"/>
            <a:ext cx="7862962" cy="1815882"/>
          </a:xfrm>
          <a:prstGeom prst="rect">
            <a:avLst/>
          </a:prstGeom>
          <a:noFill/>
        </p:spPr>
        <p:txBody>
          <a:bodyPr wrap="square" rtlCol="0">
            <a:spAutoFit/>
          </a:bodyPr>
          <a:lstStyle/>
          <a:p>
            <a:pPr marL="342900" indent="-342900"/>
            <a:r>
              <a:rPr lang="en-US" sz="1600" b="1" dirty="0"/>
              <a:t>SOL. C)</a:t>
            </a:r>
          </a:p>
          <a:p>
            <a:pPr marL="342900" indent="-342900"/>
            <a:r>
              <a:rPr lang="en-US" sz="1600" dirty="0"/>
              <a:t>14. Draw a line at an angle of 45° from XY line using line command L.</a:t>
            </a:r>
          </a:p>
          <a:p>
            <a:pPr marL="342900" indent="-342900"/>
            <a:r>
              <a:rPr lang="en-US" sz="1600" dirty="0"/>
              <a:t>15. Draw a hexagon with 25 mm side on the inclined line using POL command. In POL command, take Edge option.</a:t>
            </a:r>
          </a:p>
          <a:p>
            <a:pPr marL="342900" indent="-342900"/>
            <a:r>
              <a:rPr lang="en-US" sz="1600" dirty="0"/>
              <a:t>16. Draw the projection lines from hexagon (F.V) to line (T.V). Using line command L.</a:t>
            </a:r>
          </a:p>
          <a:p>
            <a:pPr marL="342900" indent="-342900"/>
            <a:r>
              <a:rPr lang="en-US" sz="1600" dirty="0"/>
              <a:t>17. Mark the annotations using MTEXT command.</a:t>
            </a:r>
          </a:p>
          <a:p>
            <a:pPr marL="342900" indent="-342900"/>
            <a:r>
              <a:rPr lang="en-US" sz="1600" dirty="0"/>
              <a:t>18. Mark the dimensions using DIMANG command.</a:t>
            </a:r>
          </a:p>
        </p:txBody>
      </p:sp>
      <p:pic>
        <p:nvPicPr>
          <p:cNvPr id="5124" name="Picture 4"/>
          <p:cNvPicPr>
            <a:picLocks noChangeAspect="1" noChangeArrowheads="1"/>
          </p:cNvPicPr>
          <p:nvPr/>
        </p:nvPicPr>
        <p:blipFill>
          <a:blip r:embed="rId3"/>
          <a:srcRect/>
          <a:stretch>
            <a:fillRect/>
          </a:stretch>
        </p:blipFill>
        <p:spPr bwMode="auto">
          <a:xfrm>
            <a:off x="2396732" y="3179299"/>
            <a:ext cx="7638222" cy="3362179"/>
          </a:xfrm>
          <a:prstGeom prst="rect">
            <a:avLst/>
          </a:prstGeom>
          <a:noFill/>
          <a:ln w="9525">
            <a:noFill/>
            <a:miter lim="800000"/>
            <a:headEnd/>
            <a:tailEnd/>
          </a:ln>
          <a:effectLst/>
        </p:spPr>
      </p:pic>
    </p:spTree>
    <p:extLst>
      <p:ext uri="{BB962C8B-B14F-4D97-AF65-F5344CB8AC3E}">
        <p14:creationId xmlns:p14="http://schemas.microsoft.com/office/powerpoint/2010/main" val="337165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B23B1EA-B9FC-4479-B9B5-A4A897CB9DA0}"/>
              </a:ext>
            </a:extLst>
          </p:cNvPr>
          <p:cNvPicPr>
            <a:picLocks noChangeAspect="1"/>
          </p:cNvPicPr>
          <p:nvPr/>
        </p:nvPicPr>
        <p:blipFill rotWithShape="1">
          <a:blip r:embed="rId3"/>
          <a:srcRect t="46780"/>
          <a:stretch/>
        </p:blipFill>
        <p:spPr>
          <a:xfrm>
            <a:off x="2297722" y="1728101"/>
            <a:ext cx="7839198" cy="3655662"/>
          </a:xfrm>
          <a:prstGeom prst="rect">
            <a:avLst/>
          </a:prstGeom>
        </p:spPr>
      </p:pic>
    </p:spTree>
    <p:extLst>
      <p:ext uri="{BB962C8B-B14F-4D97-AF65-F5344CB8AC3E}">
        <p14:creationId xmlns:p14="http://schemas.microsoft.com/office/powerpoint/2010/main" val="344311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3504" y="1294229"/>
            <a:ext cx="2575250" cy="24006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b="1" dirty="0"/>
          </a:p>
          <a:p>
            <a:r>
              <a:rPr lang="en-US" sz="1600" dirty="0"/>
              <a:t>Side in HP</a:t>
            </a:r>
            <a:br>
              <a:rPr lang="en-US" sz="1600" dirty="0"/>
            </a:br>
            <a:r>
              <a:rPr lang="en-US" sz="1600" dirty="0"/>
              <a:t>Edge in HP</a:t>
            </a:r>
          </a:p>
          <a:p>
            <a:r>
              <a:rPr lang="en-US" sz="1600" dirty="0"/>
              <a:t>Corner in HP</a:t>
            </a:r>
          </a:p>
          <a:p>
            <a:r>
              <a:rPr lang="en-US" sz="1600" dirty="0"/>
              <a:t>Surface inclined to HP</a:t>
            </a:r>
          </a:p>
          <a:p>
            <a:r>
              <a:rPr lang="en-US" sz="1600" dirty="0"/>
              <a:t>Plane inclined to HP</a:t>
            </a:r>
          </a:p>
          <a:p>
            <a:r>
              <a:rPr lang="en-US" sz="1600" dirty="0"/>
              <a:t>Edge parallel to HP</a:t>
            </a:r>
          </a:p>
          <a:p>
            <a:endParaRPr lang="en-US" b="1" dirty="0"/>
          </a:p>
          <a:p>
            <a:endParaRPr lang="en-US" b="1" dirty="0"/>
          </a:p>
        </p:txBody>
      </p:sp>
      <p:sp>
        <p:nvSpPr>
          <p:cNvPr id="8" name="TextBox 7">
            <a:extLst>
              <a:ext uri="{FF2B5EF4-FFF2-40B4-BE49-F238E27FC236}">
                <a16:creationId xmlns:a16="http://schemas.microsoft.com/office/drawing/2014/main" xmlns="" id="{A8029E0D-9098-493F-93BE-A5E446E3B482}"/>
              </a:ext>
            </a:extLst>
          </p:cNvPr>
          <p:cNvSpPr txBox="1"/>
          <p:nvPr/>
        </p:nvSpPr>
        <p:spPr>
          <a:xfrm>
            <a:off x="2016728" y="371591"/>
            <a:ext cx="7907337" cy="584775"/>
          </a:xfrm>
          <a:prstGeom prst="rect">
            <a:avLst/>
          </a:prstGeom>
          <a:noFill/>
        </p:spPr>
        <p:txBody>
          <a:bodyPr wrap="square">
            <a:spAutoFit/>
          </a:bodyPr>
          <a:lstStyle/>
          <a:p>
            <a:r>
              <a:rPr lang="en-US" sz="3200" b="1" dirty="0">
                <a:solidFill>
                  <a:srgbClr val="FF0000"/>
                </a:solidFill>
              </a:rPr>
              <a:t>RULES TO DRAW TRUE SHAPE</a:t>
            </a:r>
          </a:p>
        </p:txBody>
      </p:sp>
      <p:sp>
        <p:nvSpPr>
          <p:cNvPr id="7" name="Arrow: Right 6">
            <a:extLst>
              <a:ext uri="{FF2B5EF4-FFF2-40B4-BE49-F238E27FC236}">
                <a16:creationId xmlns:a16="http://schemas.microsoft.com/office/drawing/2014/main" xmlns="" id="{43BE4A48-EACC-4F51-82B7-7136289781BE}"/>
              </a:ext>
            </a:extLst>
          </p:cNvPr>
          <p:cNvSpPr/>
          <p:nvPr/>
        </p:nvSpPr>
        <p:spPr>
          <a:xfrm>
            <a:off x="4771053" y="2118050"/>
            <a:ext cx="2398686" cy="65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66E7E91C-5DE6-47DB-A471-22A4FEA1056E}"/>
              </a:ext>
            </a:extLst>
          </p:cNvPr>
          <p:cNvSpPr/>
          <p:nvPr/>
        </p:nvSpPr>
        <p:spPr>
          <a:xfrm>
            <a:off x="7169739" y="1294228"/>
            <a:ext cx="2398686" cy="2192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 SHAPE TO BE DRAWN BELOW XY LINE</a:t>
            </a:r>
            <a:endParaRPr lang="en-IN" dirty="0"/>
          </a:p>
        </p:txBody>
      </p:sp>
      <p:sp>
        <p:nvSpPr>
          <p:cNvPr id="13" name="TextBox 12">
            <a:extLst>
              <a:ext uri="{FF2B5EF4-FFF2-40B4-BE49-F238E27FC236}">
                <a16:creationId xmlns:a16="http://schemas.microsoft.com/office/drawing/2014/main" xmlns="" id="{FA33ABCE-1122-48C7-B203-DF52BAA4E3EB}"/>
              </a:ext>
            </a:extLst>
          </p:cNvPr>
          <p:cNvSpPr txBox="1"/>
          <p:nvPr/>
        </p:nvSpPr>
        <p:spPr>
          <a:xfrm>
            <a:off x="2163504" y="3866330"/>
            <a:ext cx="2575250" cy="240065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b="1" dirty="0"/>
          </a:p>
          <a:p>
            <a:r>
              <a:rPr lang="en-US" sz="1600" dirty="0"/>
              <a:t>Side in VP</a:t>
            </a:r>
            <a:br>
              <a:rPr lang="en-US" sz="1600" dirty="0"/>
            </a:br>
            <a:r>
              <a:rPr lang="en-US" sz="1600" dirty="0"/>
              <a:t>Edge in VP</a:t>
            </a:r>
          </a:p>
          <a:p>
            <a:r>
              <a:rPr lang="en-US" sz="1600" dirty="0"/>
              <a:t>Corner in VP</a:t>
            </a:r>
          </a:p>
          <a:p>
            <a:r>
              <a:rPr lang="en-US" sz="1600" dirty="0"/>
              <a:t>Surface inclined to VP</a:t>
            </a:r>
          </a:p>
          <a:p>
            <a:r>
              <a:rPr lang="en-US" sz="1600" dirty="0"/>
              <a:t>Plane inclined to VP</a:t>
            </a:r>
          </a:p>
          <a:p>
            <a:r>
              <a:rPr lang="en-US" sz="1600" dirty="0"/>
              <a:t>Edge parallel to VP</a:t>
            </a:r>
          </a:p>
          <a:p>
            <a:endParaRPr lang="en-US" b="1" dirty="0"/>
          </a:p>
          <a:p>
            <a:endParaRPr lang="en-US" b="1" dirty="0"/>
          </a:p>
        </p:txBody>
      </p:sp>
      <p:sp>
        <p:nvSpPr>
          <p:cNvPr id="14" name="Arrow: Right 13">
            <a:extLst>
              <a:ext uri="{FF2B5EF4-FFF2-40B4-BE49-F238E27FC236}">
                <a16:creationId xmlns:a16="http://schemas.microsoft.com/office/drawing/2014/main" xmlns="" id="{0C0F8DF3-251F-452A-BAC1-DF2B2450CC65}"/>
              </a:ext>
            </a:extLst>
          </p:cNvPr>
          <p:cNvSpPr/>
          <p:nvPr/>
        </p:nvSpPr>
        <p:spPr>
          <a:xfrm>
            <a:off x="4771053" y="4560334"/>
            <a:ext cx="2398686" cy="65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DE5CA7F1-56AA-4F12-A881-0CD585C5FE3B}"/>
              </a:ext>
            </a:extLst>
          </p:cNvPr>
          <p:cNvSpPr/>
          <p:nvPr/>
        </p:nvSpPr>
        <p:spPr>
          <a:xfrm>
            <a:off x="7322139" y="3866329"/>
            <a:ext cx="2398686" cy="2192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 SHAPE TO BE DRAWN ABOVE  XY LINE </a:t>
            </a:r>
            <a:endParaRPr lang="en-IN" dirty="0"/>
          </a:p>
        </p:txBody>
      </p:sp>
    </p:spTree>
    <p:extLst>
      <p:ext uri="{BB962C8B-B14F-4D97-AF65-F5344CB8AC3E}">
        <p14:creationId xmlns:p14="http://schemas.microsoft.com/office/powerpoint/2010/main" val="259038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3504" y="1378203"/>
            <a:ext cx="2575250" cy="1415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b="1" dirty="0"/>
          </a:p>
          <a:p>
            <a:r>
              <a:rPr lang="en-US" sz="1600" dirty="0"/>
              <a:t>Side in HP/VP</a:t>
            </a:r>
            <a:br>
              <a:rPr lang="en-US" sz="1600" dirty="0"/>
            </a:br>
            <a:r>
              <a:rPr lang="en-US" sz="1600" dirty="0"/>
              <a:t>Edge in HP/VP</a:t>
            </a:r>
          </a:p>
          <a:p>
            <a:endParaRPr lang="en-US" b="1" dirty="0"/>
          </a:p>
          <a:p>
            <a:endParaRPr lang="en-US" b="1" dirty="0"/>
          </a:p>
        </p:txBody>
      </p:sp>
      <p:sp>
        <p:nvSpPr>
          <p:cNvPr id="8" name="TextBox 7">
            <a:extLst>
              <a:ext uri="{FF2B5EF4-FFF2-40B4-BE49-F238E27FC236}">
                <a16:creationId xmlns:a16="http://schemas.microsoft.com/office/drawing/2014/main" xmlns="" id="{A8029E0D-9098-493F-93BE-A5E446E3B482}"/>
              </a:ext>
            </a:extLst>
          </p:cNvPr>
          <p:cNvSpPr txBox="1"/>
          <p:nvPr/>
        </p:nvSpPr>
        <p:spPr>
          <a:xfrm>
            <a:off x="2016728" y="371591"/>
            <a:ext cx="7907337" cy="584775"/>
          </a:xfrm>
          <a:prstGeom prst="rect">
            <a:avLst/>
          </a:prstGeom>
          <a:noFill/>
        </p:spPr>
        <p:txBody>
          <a:bodyPr wrap="square">
            <a:spAutoFit/>
          </a:bodyPr>
          <a:lstStyle/>
          <a:p>
            <a:r>
              <a:rPr lang="en-US" sz="3200" b="1" dirty="0">
                <a:solidFill>
                  <a:srgbClr val="FF0000"/>
                </a:solidFill>
              </a:rPr>
              <a:t>TRUE LENGTH</a:t>
            </a:r>
          </a:p>
        </p:txBody>
      </p:sp>
      <p:sp>
        <p:nvSpPr>
          <p:cNvPr id="7" name="Arrow: Right 6">
            <a:extLst>
              <a:ext uri="{FF2B5EF4-FFF2-40B4-BE49-F238E27FC236}">
                <a16:creationId xmlns:a16="http://schemas.microsoft.com/office/drawing/2014/main" xmlns="" id="{43BE4A48-EACC-4F51-82B7-7136289781BE}"/>
              </a:ext>
            </a:extLst>
          </p:cNvPr>
          <p:cNvSpPr/>
          <p:nvPr/>
        </p:nvSpPr>
        <p:spPr>
          <a:xfrm>
            <a:off x="4738755" y="1567544"/>
            <a:ext cx="2430985" cy="65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66E7E91C-5DE6-47DB-A471-22A4FEA1056E}"/>
              </a:ext>
            </a:extLst>
          </p:cNvPr>
          <p:cNvSpPr/>
          <p:nvPr/>
        </p:nvSpPr>
        <p:spPr>
          <a:xfrm>
            <a:off x="7169739" y="1292291"/>
            <a:ext cx="2398686" cy="1501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 LENGTH TO BE DRAWN IN XY</a:t>
            </a:r>
            <a:endParaRPr lang="en-IN" dirty="0"/>
          </a:p>
        </p:txBody>
      </p:sp>
      <p:sp>
        <p:nvSpPr>
          <p:cNvPr id="13" name="TextBox 12">
            <a:extLst>
              <a:ext uri="{FF2B5EF4-FFF2-40B4-BE49-F238E27FC236}">
                <a16:creationId xmlns:a16="http://schemas.microsoft.com/office/drawing/2014/main" xmlns="" id="{FA33ABCE-1122-48C7-B203-DF52BAA4E3EB}"/>
              </a:ext>
            </a:extLst>
          </p:cNvPr>
          <p:cNvSpPr txBox="1"/>
          <p:nvPr/>
        </p:nvSpPr>
        <p:spPr>
          <a:xfrm>
            <a:off x="2195803" y="4179019"/>
            <a:ext cx="2575250" cy="1415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b="1" dirty="0"/>
          </a:p>
          <a:p>
            <a:r>
              <a:rPr lang="en-US" sz="1600" dirty="0"/>
              <a:t>Edge parallel to HP/VP</a:t>
            </a:r>
          </a:p>
          <a:p>
            <a:r>
              <a:rPr lang="en-US" sz="1600" dirty="0"/>
              <a:t>Side parallel to HP/VP</a:t>
            </a:r>
          </a:p>
          <a:p>
            <a:endParaRPr lang="en-US" b="1" dirty="0"/>
          </a:p>
          <a:p>
            <a:endParaRPr lang="en-US" b="1" dirty="0"/>
          </a:p>
        </p:txBody>
      </p:sp>
      <p:sp>
        <p:nvSpPr>
          <p:cNvPr id="14" name="Arrow: Right 13">
            <a:extLst>
              <a:ext uri="{FF2B5EF4-FFF2-40B4-BE49-F238E27FC236}">
                <a16:creationId xmlns:a16="http://schemas.microsoft.com/office/drawing/2014/main" xmlns="" id="{0C0F8DF3-251F-452A-BAC1-DF2B2450CC65}"/>
              </a:ext>
            </a:extLst>
          </p:cNvPr>
          <p:cNvSpPr/>
          <p:nvPr/>
        </p:nvSpPr>
        <p:spPr>
          <a:xfrm>
            <a:off x="4771053" y="4560334"/>
            <a:ext cx="2398686" cy="65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DE5CA7F1-56AA-4F12-A881-0CD585C5FE3B}"/>
              </a:ext>
            </a:extLst>
          </p:cNvPr>
          <p:cNvSpPr/>
          <p:nvPr/>
        </p:nvSpPr>
        <p:spPr>
          <a:xfrm>
            <a:off x="7169739" y="4179019"/>
            <a:ext cx="2398686" cy="1415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 LENGTH TO BE DRAWN PARALLEL  TO  XY</a:t>
            </a:r>
            <a:endParaRPr lang="en-IN" dirty="0"/>
          </a:p>
        </p:txBody>
      </p:sp>
    </p:spTree>
    <p:extLst>
      <p:ext uri="{BB962C8B-B14F-4D97-AF65-F5344CB8AC3E}">
        <p14:creationId xmlns:p14="http://schemas.microsoft.com/office/powerpoint/2010/main" val="12052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5803" y="1378203"/>
            <a:ext cx="2575250" cy="1415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b="1" dirty="0"/>
          </a:p>
          <a:p>
            <a:r>
              <a:rPr lang="en-US" sz="1600" dirty="0"/>
              <a:t>Surface inclined to HP</a:t>
            </a:r>
            <a:br>
              <a:rPr lang="en-US" sz="1600" dirty="0"/>
            </a:br>
            <a:r>
              <a:rPr lang="en-US" sz="1600" dirty="0"/>
              <a:t>Plane inclined to HP</a:t>
            </a:r>
          </a:p>
          <a:p>
            <a:endParaRPr lang="en-US" b="1" dirty="0"/>
          </a:p>
          <a:p>
            <a:endParaRPr lang="en-US" b="1" dirty="0"/>
          </a:p>
        </p:txBody>
      </p:sp>
      <p:sp>
        <p:nvSpPr>
          <p:cNvPr id="8" name="TextBox 7">
            <a:extLst>
              <a:ext uri="{FF2B5EF4-FFF2-40B4-BE49-F238E27FC236}">
                <a16:creationId xmlns:a16="http://schemas.microsoft.com/office/drawing/2014/main" xmlns="" id="{A8029E0D-9098-493F-93BE-A5E446E3B482}"/>
              </a:ext>
            </a:extLst>
          </p:cNvPr>
          <p:cNvSpPr txBox="1"/>
          <p:nvPr/>
        </p:nvSpPr>
        <p:spPr>
          <a:xfrm>
            <a:off x="2016728" y="371591"/>
            <a:ext cx="7907337" cy="584775"/>
          </a:xfrm>
          <a:prstGeom prst="rect">
            <a:avLst/>
          </a:prstGeom>
          <a:noFill/>
        </p:spPr>
        <p:txBody>
          <a:bodyPr wrap="square">
            <a:spAutoFit/>
          </a:bodyPr>
          <a:lstStyle/>
          <a:p>
            <a:r>
              <a:rPr lang="en-US" sz="3200" b="1" dirty="0">
                <a:solidFill>
                  <a:srgbClr val="FF0000"/>
                </a:solidFill>
              </a:rPr>
              <a:t>TRUE LENGTH</a:t>
            </a:r>
          </a:p>
        </p:txBody>
      </p:sp>
      <p:sp>
        <p:nvSpPr>
          <p:cNvPr id="7" name="Arrow: Right 6">
            <a:extLst>
              <a:ext uri="{FF2B5EF4-FFF2-40B4-BE49-F238E27FC236}">
                <a16:creationId xmlns:a16="http://schemas.microsoft.com/office/drawing/2014/main" xmlns="" id="{43BE4A48-EACC-4F51-82B7-7136289781BE}"/>
              </a:ext>
            </a:extLst>
          </p:cNvPr>
          <p:cNvSpPr/>
          <p:nvPr/>
        </p:nvSpPr>
        <p:spPr>
          <a:xfrm>
            <a:off x="4771054" y="1644524"/>
            <a:ext cx="2398685" cy="65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66E7E91C-5DE6-47DB-A471-22A4FEA1056E}"/>
              </a:ext>
            </a:extLst>
          </p:cNvPr>
          <p:cNvSpPr/>
          <p:nvPr/>
        </p:nvSpPr>
        <p:spPr>
          <a:xfrm>
            <a:off x="7169739" y="1378203"/>
            <a:ext cx="2398686" cy="1501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 LENGTH IS INCLINED AT AN ANGLE θ</a:t>
            </a:r>
          </a:p>
          <a:p>
            <a:pPr algn="ctr"/>
            <a:r>
              <a:rPr lang="en-US" dirty="0"/>
              <a:t>ABOVE XY</a:t>
            </a:r>
            <a:endParaRPr lang="en-IN" dirty="0"/>
          </a:p>
        </p:txBody>
      </p:sp>
      <p:sp>
        <p:nvSpPr>
          <p:cNvPr id="13" name="TextBox 12">
            <a:extLst>
              <a:ext uri="{FF2B5EF4-FFF2-40B4-BE49-F238E27FC236}">
                <a16:creationId xmlns:a16="http://schemas.microsoft.com/office/drawing/2014/main" xmlns="" id="{FA33ABCE-1122-48C7-B203-DF52BAA4E3EB}"/>
              </a:ext>
            </a:extLst>
          </p:cNvPr>
          <p:cNvSpPr txBox="1"/>
          <p:nvPr/>
        </p:nvSpPr>
        <p:spPr>
          <a:xfrm>
            <a:off x="2195803" y="4179019"/>
            <a:ext cx="2575250" cy="1415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b="1" dirty="0"/>
          </a:p>
          <a:p>
            <a:r>
              <a:rPr lang="en-US" sz="1600" dirty="0"/>
              <a:t>Surface inclined to VP</a:t>
            </a:r>
            <a:br>
              <a:rPr lang="en-US" sz="1600" dirty="0"/>
            </a:br>
            <a:r>
              <a:rPr lang="en-US" sz="1600" dirty="0"/>
              <a:t>Plane inclined to VP</a:t>
            </a:r>
          </a:p>
          <a:p>
            <a:endParaRPr lang="en-US" b="1" dirty="0"/>
          </a:p>
          <a:p>
            <a:endParaRPr lang="en-US" b="1" dirty="0"/>
          </a:p>
        </p:txBody>
      </p:sp>
      <p:sp>
        <p:nvSpPr>
          <p:cNvPr id="14" name="Arrow: Right 13">
            <a:extLst>
              <a:ext uri="{FF2B5EF4-FFF2-40B4-BE49-F238E27FC236}">
                <a16:creationId xmlns:a16="http://schemas.microsoft.com/office/drawing/2014/main" xmlns="" id="{0C0F8DF3-251F-452A-BAC1-DF2B2450CC65}"/>
              </a:ext>
            </a:extLst>
          </p:cNvPr>
          <p:cNvSpPr/>
          <p:nvPr/>
        </p:nvSpPr>
        <p:spPr>
          <a:xfrm>
            <a:off x="4771053" y="4560334"/>
            <a:ext cx="2398686" cy="65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DE5CA7F1-56AA-4F12-A881-0CD585C5FE3B}"/>
              </a:ext>
            </a:extLst>
          </p:cNvPr>
          <p:cNvSpPr/>
          <p:nvPr/>
        </p:nvSpPr>
        <p:spPr>
          <a:xfrm>
            <a:off x="7169739" y="4179019"/>
            <a:ext cx="2398686" cy="1415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 LENGTH IS INCLINED AT AN ANGLE </a:t>
            </a:r>
            <a:r>
              <a:rPr lang="el-GR" dirty="0"/>
              <a:t>ϕ</a:t>
            </a:r>
            <a:endParaRPr lang="en-US" dirty="0"/>
          </a:p>
          <a:p>
            <a:pPr algn="ctr"/>
            <a:r>
              <a:rPr lang="en-US" dirty="0"/>
              <a:t>BELOW  XY</a:t>
            </a:r>
            <a:endParaRPr lang="en-IN" dirty="0"/>
          </a:p>
        </p:txBody>
      </p:sp>
    </p:spTree>
    <p:extLst>
      <p:ext uri="{BB962C8B-B14F-4D97-AF65-F5344CB8AC3E}">
        <p14:creationId xmlns:p14="http://schemas.microsoft.com/office/powerpoint/2010/main" val="375752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xmlns="" id="{5BB0874A-75BA-4178-A95E-CD5D01325FE0}"/>
              </a:ext>
            </a:extLst>
          </p:cNvPr>
          <p:cNvCxnSpPr>
            <a:cxnSpLocks/>
          </p:cNvCxnSpPr>
          <p:nvPr/>
        </p:nvCxnSpPr>
        <p:spPr>
          <a:xfrm flipV="1">
            <a:off x="3464768" y="3918860"/>
            <a:ext cx="4581331" cy="3732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581F20F0-49C7-4CAB-918B-46535481A0A4}"/>
              </a:ext>
            </a:extLst>
          </p:cNvPr>
          <p:cNvSpPr/>
          <p:nvPr/>
        </p:nvSpPr>
        <p:spPr>
          <a:xfrm>
            <a:off x="4030219" y="4301413"/>
            <a:ext cx="1076736" cy="634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 SHAPE</a:t>
            </a:r>
            <a:endParaRPr lang="en-IN" dirty="0"/>
          </a:p>
        </p:txBody>
      </p:sp>
      <p:cxnSp>
        <p:nvCxnSpPr>
          <p:cNvPr id="12" name="Straight Connector 11">
            <a:extLst>
              <a:ext uri="{FF2B5EF4-FFF2-40B4-BE49-F238E27FC236}">
                <a16:creationId xmlns:a16="http://schemas.microsoft.com/office/drawing/2014/main" xmlns="" id="{8156AFD5-A6DA-4459-B179-1BB501974B5A}"/>
              </a:ext>
            </a:extLst>
          </p:cNvPr>
          <p:cNvCxnSpPr>
            <a:cxnSpLocks/>
          </p:cNvCxnSpPr>
          <p:nvPr/>
        </p:nvCxnSpPr>
        <p:spPr>
          <a:xfrm>
            <a:off x="3819332" y="3620278"/>
            <a:ext cx="1362269"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D1BACB7D-D4D6-4896-95B2-94C30D2AFACD}"/>
              </a:ext>
            </a:extLst>
          </p:cNvPr>
          <p:cNvSpPr txBox="1"/>
          <p:nvPr/>
        </p:nvSpPr>
        <p:spPr>
          <a:xfrm>
            <a:off x="3642998" y="3177633"/>
            <a:ext cx="1925822" cy="338554"/>
          </a:xfrm>
          <a:prstGeom prst="rect">
            <a:avLst/>
          </a:prstGeom>
          <a:noFill/>
        </p:spPr>
        <p:txBody>
          <a:bodyPr wrap="square" rtlCol="0">
            <a:spAutoFit/>
          </a:bodyPr>
          <a:lstStyle/>
          <a:p>
            <a:r>
              <a:rPr lang="en-US" sz="1600" dirty="0"/>
              <a:t>TRUE LENGTH </a:t>
            </a:r>
            <a:endParaRPr lang="en-IN" sz="1600" dirty="0"/>
          </a:p>
        </p:txBody>
      </p:sp>
      <p:cxnSp>
        <p:nvCxnSpPr>
          <p:cNvPr id="20" name="Straight Connector 19">
            <a:extLst>
              <a:ext uri="{FF2B5EF4-FFF2-40B4-BE49-F238E27FC236}">
                <a16:creationId xmlns:a16="http://schemas.microsoft.com/office/drawing/2014/main" xmlns="" id="{8BC448D0-5C17-4DCB-A1F2-916B767B45AD}"/>
              </a:ext>
            </a:extLst>
          </p:cNvPr>
          <p:cNvCxnSpPr>
            <a:cxnSpLocks/>
          </p:cNvCxnSpPr>
          <p:nvPr/>
        </p:nvCxnSpPr>
        <p:spPr>
          <a:xfrm flipH="1">
            <a:off x="6207968" y="2717820"/>
            <a:ext cx="979715" cy="902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F74D3E71-D72B-4D0C-B8A0-8405FB755C9B}"/>
              </a:ext>
            </a:extLst>
          </p:cNvPr>
          <p:cNvCxnSpPr>
            <a:cxnSpLocks/>
          </p:cNvCxnSpPr>
          <p:nvPr/>
        </p:nvCxnSpPr>
        <p:spPr>
          <a:xfrm>
            <a:off x="6207967" y="3620278"/>
            <a:ext cx="145557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xmlns="" id="{392913DD-129C-415D-8BCB-C844F33A2B02}"/>
              </a:ext>
            </a:extLst>
          </p:cNvPr>
          <p:cNvSpPr/>
          <p:nvPr/>
        </p:nvSpPr>
        <p:spPr>
          <a:xfrm>
            <a:off x="5969852" y="3384725"/>
            <a:ext cx="914400" cy="914400"/>
          </a:xfrm>
          <a:prstGeom prst="arc">
            <a:avLst>
              <a:gd name="adj1" fmla="val 16423885"/>
              <a:gd name="adj2" fmla="val 198049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TextBox 32">
            <a:extLst>
              <a:ext uri="{FF2B5EF4-FFF2-40B4-BE49-F238E27FC236}">
                <a16:creationId xmlns:a16="http://schemas.microsoft.com/office/drawing/2014/main" xmlns="" id="{2B79D83C-5F4B-4718-85E3-411DE6E87935}"/>
              </a:ext>
            </a:extLst>
          </p:cNvPr>
          <p:cNvSpPr txBox="1"/>
          <p:nvPr/>
        </p:nvSpPr>
        <p:spPr>
          <a:xfrm>
            <a:off x="6628155" y="3216075"/>
            <a:ext cx="335655" cy="369332"/>
          </a:xfrm>
          <a:prstGeom prst="rect">
            <a:avLst/>
          </a:prstGeom>
          <a:noFill/>
        </p:spPr>
        <p:txBody>
          <a:bodyPr wrap="square">
            <a:spAutoFit/>
          </a:bodyPr>
          <a:lstStyle/>
          <a:p>
            <a:r>
              <a:rPr lang="en-US" dirty="0"/>
              <a:t>θ</a:t>
            </a:r>
            <a:endParaRPr lang="en-IN" dirty="0"/>
          </a:p>
        </p:txBody>
      </p:sp>
      <p:sp>
        <p:nvSpPr>
          <p:cNvPr id="34" name="Rectangle 33">
            <a:extLst>
              <a:ext uri="{FF2B5EF4-FFF2-40B4-BE49-F238E27FC236}">
                <a16:creationId xmlns:a16="http://schemas.microsoft.com/office/drawing/2014/main" xmlns="" id="{FD5CD3CC-B2F3-4EA0-9833-58C982EF4CAE}"/>
              </a:ext>
            </a:extLst>
          </p:cNvPr>
          <p:cNvSpPr/>
          <p:nvPr/>
        </p:nvSpPr>
        <p:spPr>
          <a:xfrm>
            <a:off x="6518685" y="4343302"/>
            <a:ext cx="1076736" cy="634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VIEW</a:t>
            </a:r>
            <a:endParaRPr lang="en-IN" dirty="0"/>
          </a:p>
        </p:txBody>
      </p:sp>
    </p:spTree>
    <p:extLst>
      <p:ext uri="{BB962C8B-B14F-4D97-AF65-F5344CB8AC3E}">
        <p14:creationId xmlns:p14="http://schemas.microsoft.com/office/powerpoint/2010/main" val="2434078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xmlns="" id="{5BB0874A-75BA-4178-A95E-CD5D01325FE0}"/>
              </a:ext>
            </a:extLst>
          </p:cNvPr>
          <p:cNvCxnSpPr>
            <a:cxnSpLocks/>
          </p:cNvCxnSpPr>
          <p:nvPr/>
        </p:nvCxnSpPr>
        <p:spPr>
          <a:xfrm flipV="1">
            <a:off x="3642999" y="2647613"/>
            <a:ext cx="4581331" cy="3732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581F20F0-49C7-4CAB-918B-46535481A0A4}"/>
              </a:ext>
            </a:extLst>
          </p:cNvPr>
          <p:cNvSpPr/>
          <p:nvPr/>
        </p:nvSpPr>
        <p:spPr>
          <a:xfrm>
            <a:off x="3908921" y="1749650"/>
            <a:ext cx="1076736" cy="634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TRUE SHAPE</a:t>
            </a:r>
            <a:endParaRPr lang="en-IN" dirty="0"/>
          </a:p>
        </p:txBody>
      </p:sp>
      <p:cxnSp>
        <p:nvCxnSpPr>
          <p:cNvPr id="12" name="Straight Connector 11">
            <a:extLst>
              <a:ext uri="{FF2B5EF4-FFF2-40B4-BE49-F238E27FC236}">
                <a16:creationId xmlns:a16="http://schemas.microsoft.com/office/drawing/2014/main" xmlns="" id="{8156AFD5-A6DA-4459-B179-1BB501974B5A}"/>
              </a:ext>
            </a:extLst>
          </p:cNvPr>
          <p:cNvCxnSpPr>
            <a:cxnSpLocks/>
          </p:cNvCxnSpPr>
          <p:nvPr/>
        </p:nvCxnSpPr>
        <p:spPr>
          <a:xfrm>
            <a:off x="4030220" y="3620278"/>
            <a:ext cx="115138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D1BACB7D-D4D6-4896-95B2-94C30D2AFACD}"/>
              </a:ext>
            </a:extLst>
          </p:cNvPr>
          <p:cNvSpPr txBox="1"/>
          <p:nvPr/>
        </p:nvSpPr>
        <p:spPr>
          <a:xfrm>
            <a:off x="3642998" y="3177633"/>
            <a:ext cx="1925822" cy="338554"/>
          </a:xfrm>
          <a:prstGeom prst="rect">
            <a:avLst/>
          </a:prstGeom>
          <a:noFill/>
        </p:spPr>
        <p:txBody>
          <a:bodyPr wrap="square" rtlCol="0">
            <a:spAutoFit/>
          </a:bodyPr>
          <a:lstStyle/>
          <a:p>
            <a:r>
              <a:rPr lang="en-US" sz="1600" dirty="0"/>
              <a:t>TRUE LENGTH </a:t>
            </a:r>
            <a:endParaRPr lang="en-IN" sz="1600" dirty="0"/>
          </a:p>
        </p:txBody>
      </p:sp>
      <p:cxnSp>
        <p:nvCxnSpPr>
          <p:cNvPr id="20" name="Straight Connector 19">
            <a:extLst>
              <a:ext uri="{FF2B5EF4-FFF2-40B4-BE49-F238E27FC236}">
                <a16:creationId xmlns:a16="http://schemas.microsoft.com/office/drawing/2014/main" xmlns="" id="{8BC448D0-5C17-4DCB-A1F2-916B767B45AD}"/>
              </a:ext>
            </a:extLst>
          </p:cNvPr>
          <p:cNvCxnSpPr>
            <a:cxnSpLocks/>
          </p:cNvCxnSpPr>
          <p:nvPr/>
        </p:nvCxnSpPr>
        <p:spPr>
          <a:xfrm flipH="1">
            <a:off x="6207968" y="2717820"/>
            <a:ext cx="979715" cy="902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F74D3E71-D72B-4D0C-B8A0-8405FB755C9B}"/>
              </a:ext>
            </a:extLst>
          </p:cNvPr>
          <p:cNvCxnSpPr>
            <a:cxnSpLocks/>
          </p:cNvCxnSpPr>
          <p:nvPr/>
        </p:nvCxnSpPr>
        <p:spPr>
          <a:xfrm>
            <a:off x="6207967" y="3620278"/>
            <a:ext cx="145557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xmlns="" id="{392913DD-129C-415D-8BCB-C844F33A2B02}"/>
              </a:ext>
            </a:extLst>
          </p:cNvPr>
          <p:cNvSpPr/>
          <p:nvPr/>
        </p:nvSpPr>
        <p:spPr>
          <a:xfrm>
            <a:off x="5969852" y="3384725"/>
            <a:ext cx="914400" cy="914400"/>
          </a:xfrm>
          <a:prstGeom prst="arc">
            <a:avLst>
              <a:gd name="adj1" fmla="val 16423885"/>
              <a:gd name="adj2" fmla="val 198049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TextBox 32">
            <a:extLst>
              <a:ext uri="{FF2B5EF4-FFF2-40B4-BE49-F238E27FC236}">
                <a16:creationId xmlns:a16="http://schemas.microsoft.com/office/drawing/2014/main" xmlns="" id="{2B79D83C-5F4B-4718-85E3-411DE6E87935}"/>
              </a:ext>
            </a:extLst>
          </p:cNvPr>
          <p:cNvSpPr txBox="1"/>
          <p:nvPr/>
        </p:nvSpPr>
        <p:spPr>
          <a:xfrm>
            <a:off x="6628155" y="3216075"/>
            <a:ext cx="335655" cy="369332"/>
          </a:xfrm>
          <a:prstGeom prst="rect">
            <a:avLst/>
          </a:prstGeom>
          <a:noFill/>
        </p:spPr>
        <p:txBody>
          <a:bodyPr wrap="square">
            <a:spAutoFit/>
          </a:bodyPr>
          <a:lstStyle/>
          <a:p>
            <a:r>
              <a:rPr lang="el-GR" dirty="0"/>
              <a:t>ϕ</a:t>
            </a:r>
            <a:endParaRPr lang="en-IN" dirty="0"/>
          </a:p>
        </p:txBody>
      </p:sp>
      <p:sp>
        <p:nvSpPr>
          <p:cNvPr id="34" name="Rectangle 33">
            <a:extLst>
              <a:ext uri="{FF2B5EF4-FFF2-40B4-BE49-F238E27FC236}">
                <a16:creationId xmlns:a16="http://schemas.microsoft.com/office/drawing/2014/main" xmlns="" id="{FD5CD3CC-B2F3-4EA0-9833-58C982EF4CAE}"/>
              </a:ext>
            </a:extLst>
          </p:cNvPr>
          <p:cNvSpPr/>
          <p:nvPr/>
        </p:nvSpPr>
        <p:spPr>
          <a:xfrm>
            <a:off x="6427052" y="1796676"/>
            <a:ext cx="1076736" cy="634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 VIEW</a:t>
            </a:r>
            <a:endParaRPr lang="en-IN" dirty="0"/>
          </a:p>
        </p:txBody>
      </p:sp>
    </p:spTree>
    <p:extLst>
      <p:ext uri="{BB962C8B-B14F-4D97-AF65-F5344CB8AC3E}">
        <p14:creationId xmlns:p14="http://schemas.microsoft.com/office/powerpoint/2010/main" val="397202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D69B6F28-886D-4B14-9AFB-2C501D85F381}"/>
              </a:ext>
            </a:extLst>
          </p:cNvPr>
          <p:cNvPicPr>
            <a:picLocks noChangeAspect="1"/>
          </p:cNvPicPr>
          <p:nvPr/>
        </p:nvPicPr>
        <p:blipFill rotWithShape="1">
          <a:blip r:embed="rId3"/>
          <a:srcRect l="4804" t="3075"/>
          <a:stretch/>
        </p:blipFill>
        <p:spPr>
          <a:xfrm>
            <a:off x="3856654" y="1408922"/>
            <a:ext cx="4133461" cy="5051846"/>
          </a:xfrm>
          <a:prstGeom prst="rect">
            <a:avLst/>
          </a:prstGeom>
        </p:spPr>
      </p:pic>
    </p:spTree>
    <p:extLst>
      <p:ext uri="{BB962C8B-B14F-4D97-AF65-F5344CB8AC3E}">
        <p14:creationId xmlns:p14="http://schemas.microsoft.com/office/powerpoint/2010/main" val="71413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7046" y="1181686"/>
            <a:ext cx="7891976" cy="3046988"/>
          </a:xfrm>
          <a:prstGeom prst="rect">
            <a:avLst/>
          </a:prstGeom>
          <a:noFill/>
        </p:spPr>
        <p:txBody>
          <a:bodyPr wrap="square" rtlCol="0">
            <a:spAutoFit/>
          </a:bodyPr>
          <a:lstStyle/>
          <a:p>
            <a:pPr marL="342900" indent="-342900"/>
            <a:endParaRPr lang="en-US" sz="1600" dirty="0">
              <a:solidFill>
                <a:srgbClr val="FF0000"/>
              </a:solidFill>
            </a:endParaRPr>
          </a:p>
          <a:p>
            <a:pPr marL="342900" indent="-342900"/>
            <a:r>
              <a:rPr lang="en-US" sz="1600" dirty="0"/>
              <a:t>When the surface of the plane is inclined at </a:t>
            </a:r>
            <a:r>
              <a:rPr lang="el-GR" sz="1600" dirty="0"/>
              <a:t>θ</a:t>
            </a:r>
            <a:r>
              <a:rPr lang="en-US" sz="1600" dirty="0"/>
              <a:t> to </a:t>
            </a:r>
            <a:r>
              <a:rPr lang="en-US" sz="1600" dirty="0" smtClean="0"/>
              <a:t>HP and </a:t>
            </a:r>
            <a:r>
              <a:rPr lang="en-US" sz="1600" dirty="0"/>
              <a:t>perpendicular to VP, the projections are obtained in two stages. </a:t>
            </a:r>
          </a:p>
          <a:p>
            <a:pPr marL="342900" indent="-342900"/>
            <a:endParaRPr lang="en-US" sz="1600" dirty="0"/>
          </a:p>
          <a:p>
            <a:pPr marL="342900" indent="-342900">
              <a:buFont typeface="Wingdings" panose="05000000000000000000" pitchFamily="2" charset="2"/>
              <a:buChar char="Ø"/>
            </a:pPr>
            <a:r>
              <a:rPr lang="en-US" sz="1600" dirty="0"/>
              <a:t>In the first stage, the plane is assumed to lie on the H.P. The true shape of the plane is viewed in the top view and a straight line lying on </a:t>
            </a:r>
            <a:r>
              <a:rPr lang="en-US" sz="1600" dirty="0" err="1"/>
              <a:t>xy</a:t>
            </a:r>
            <a:r>
              <a:rPr lang="en-US" sz="1600" dirty="0"/>
              <a:t> in the front view. </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dirty="0"/>
              <a:t>In the second stage, the plane is tilted at </a:t>
            </a:r>
            <a:r>
              <a:rPr lang="el-GR" sz="1600" dirty="0"/>
              <a:t>θ</a:t>
            </a:r>
            <a:r>
              <a:rPr lang="en-US" sz="1600" dirty="0"/>
              <a:t> to  </a:t>
            </a:r>
            <a:r>
              <a:rPr lang="en-US" sz="1600" dirty="0" err="1"/>
              <a:t>xy</a:t>
            </a:r>
            <a:r>
              <a:rPr lang="en-US" sz="1600" dirty="0"/>
              <a:t>.</a:t>
            </a:r>
          </a:p>
          <a:p>
            <a:endParaRPr lang="en-US" sz="1600" dirty="0"/>
          </a:p>
          <a:p>
            <a:pPr marL="342900" indent="-342900">
              <a:buFont typeface="Wingdings" panose="05000000000000000000" pitchFamily="2" charset="2"/>
              <a:buChar char="Ø"/>
            </a:pPr>
            <a:r>
              <a:rPr lang="en-US" sz="1600" dirty="0"/>
              <a:t>The final top view is obtained by joining the points of intersection of the vertical projectors of the corners from the front view with the horizontal projectors of the corners from the top view of the preceding stage.</a:t>
            </a:r>
          </a:p>
        </p:txBody>
      </p:sp>
      <p:sp>
        <p:nvSpPr>
          <p:cNvPr id="4" name="TextBox 3">
            <a:extLst>
              <a:ext uri="{FF2B5EF4-FFF2-40B4-BE49-F238E27FC236}">
                <a16:creationId xmlns:a16="http://schemas.microsoft.com/office/drawing/2014/main" xmlns="" id="{1A1C7BE4-CFE0-4228-9451-64D33729D24D}"/>
              </a:ext>
            </a:extLst>
          </p:cNvPr>
          <p:cNvSpPr txBox="1"/>
          <p:nvPr/>
        </p:nvSpPr>
        <p:spPr>
          <a:xfrm>
            <a:off x="2157046" y="534096"/>
            <a:ext cx="6588848" cy="369332"/>
          </a:xfrm>
          <a:prstGeom prst="rect">
            <a:avLst/>
          </a:prstGeom>
          <a:noFill/>
        </p:spPr>
        <p:txBody>
          <a:bodyPr wrap="square">
            <a:spAutoFit/>
          </a:bodyPr>
          <a:lstStyle/>
          <a:p>
            <a:r>
              <a:rPr lang="en-US" b="1" dirty="0">
                <a:solidFill>
                  <a:srgbClr val="FF0000"/>
                </a:solidFill>
              </a:rPr>
              <a:t>PLANE INCLINED TO H.P AND PERPENDICULAR TO VP.</a:t>
            </a:r>
          </a:p>
        </p:txBody>
      </p:sp>
    </p:spTree>
    <p:extLst>
      <p:ext uri="{BB962C8B-B14F-4D97-AF65-F5344CB8AC3E}">
        <p14:creationId xmlns:p14="http://schemas.microsoft.com/office/powerpoint/2010/main" val="339350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xmlns="" id="{AD76A94A-E9B4-443F-93F9-6ACDD5431DCE}"/>
              </a:ext>
            </a:extLst>
          </p:cNvPr>
          <p:cNvSpPr txBox="1">
            <a:spLocks noChangeArrowheads="1"/>
          </p:cNvSpPr>
          <p:nvPr/>
        </p:nvSpPr>
        <p:spPr bwMode="auto">
          <a:xfrm>
            <a:off x="2428969" y="2516971"/>
            <a:ext cx="7873271" cy="2123658"/>
          </a:xfrm>
          <a:prstGeom prst="rect">
            <a:avLst/>
          </a:prstGeom>
          <a:solidFill>
            <a:schemeClr val="hlink"/>
          </a:solidFill>
          <a:ln w="57150">
            <a:solidFill>
              <a:schemeClr val="accent2"/>
            </a:solidFill>
            <a:miter lim="800000"/>
            <a:headEnd/>
            <a:tailEnd/>
          </a:ln>
          <a:effectLst/>
        </p:spPr>
        <p:txBody>
          <a:bodyPr wrap="square">
            <a:spAutoFit/>
          </a:bodyPr>
          <a:lstStyle/>
          <a:p>
            <a:pPr algn="ctr" eaLnBrk="1" hangingPunct="1"/>
            <a:r>
              <a:rPr lang="en-US" sz="6600" dirty="0">
                <a:solidFill>
                  <a:srgbClr val="C00000"/>
                </a:solidFill>
                <a:latin typeface="Arial Black" pitchFamily="34" charset="0"/>
              </a:rPr>
              <a:t>PROJECTIONS OF PLANES</a:t>
            </a:r>
          </a:p>
        </p:txBody>
      </p:sp>
    </p:spTree>
    <p:extLst>
      <p:ext uri="{BB962C8B-B14F-4D97-AF65-F5344CB8AC3E}">
        <p14:creationId xmlns:p14="http://schemas.microsoft.com/office/powerpoint/2010/main" val="89607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7046" y="1181686"/>
            <a:ext cx="7891976" cy="3447098"/>
          </a:xfrm>
          <a:prstGeom prst="rect">
            <a:avLst/>
          </a:prstGeom>
          <a:noFill/>
        </p:spPr>
        <p:txBody>
          <a:bodyPr wrap="square" rtlCol="0">
            <a:spAutoFit/>
          </a:bodyPr>
          <a:lstStyle/>
          <a:p>
            <a:pPr marL="342900" indent="-342900"/>
            <a:r>
              <a:rPr lang="en-US" sz="1600" b="1" dirty="0"/>
              <a:t>3.</a:t>
            </a:r>
            <a:r>
              <a:rPr lang="en-US" sz="1600" dirty="0"/>
              <a:t>	A  hexagonal plane of side 30 mm has an edge on the H.P. The surface is inclined at 45° to the H.P. and perpendicular to the V.P. Draw its projections.</a:t>
            </a:r>
          </a:p>
          <a:p>
            <a:pPr marL="342900" indent="-342900"/>
            <a:r>
              <a:rPr lang="en-US" sz="1600" b="1" dirty="0"/>
              <a:t>SOL. </a:t>
            </a:r>
          </a:p>
          <a:p>
            <a:pPr marL="342900" indent="-342900">
              <a:buAutoNum type="arabicPeriod"/>
            </a:pPr>
            <a:r>
              <a:rPr lang="en-US" sz="1400" dirty="0"/>
              <a:t>Draw XY line.</a:t>
            </a:r>
          </a:p>
          <a:p>
            <a:pPr marL="342900" indent="-342900"/>
            <a:r>
              <a:rPr lang="en-US" sz="1400" dirty="0"/>
              <a:t>2. The plane has an edge on the H.P., so consider that initially the hexagonal placed on the H.P with side AB perpendicular to the V.P.</a:t>
            </a:r>
          </a:p>
          <a:p>
            <a:pPr marL="342900" indent="-342900"/>
            <a:r>
              <a:rPr lang="en-US" sz="1400" b="1" dirty="0"/>
              <a:t>First Stage</a:t>
            </a:r>
          </a:p>
          <a:p>
            <a:pPr marL="342900" indent="-342900"/>
            <a:r>
              <a:rPr lang="en-US" sz="1400" dirty="0"/>
              <a:t>3. Draw a hexagon </a:t>
            </a:r>
            <a:r>
              <a:rPr lang="en-US" sz="1400" dirty="0" err="1"/>
              <a:t>abcdef</a:t>
            </a:r>
            <a:r>
              <a:rPr lang="en-US" sz="1400" dirty="0"/>
              <a:t> of length 30mm keeping </a:t>
            </a:r>
            <a:r>
              <a:rPr lang="en-US" sz="1400" dirty="0" err="1"/>
              <a:t>ab</a:t>
            </a:r>
            <a:r>
              <a:rPr lang="en-US" sz="1400" dirty="0"/>
              <a:t> perpendicular to </a:t>
            </a:r>
            <a:r>
              <a:rPr lang="en-US" sz="1400" dirty="0" err="1"/>
              <a:t>xy</a:t>
            </a:r>
            <a:r>
              <a:rPr lang="en-US" sz="1400" dirty="0"/>
              <a:t> to represent the top view using Polygon command POL. In polygon command, use </a:t>
            </a:r>
            <a:r>
              <a:rPr lang="en-US" sz="1400" b="1" dirty="0"/>
              <a:t>Edge </a:t>
            </a:r>
            <a:r>
              <a:rPr lang="en-US" sz="1400" dirty="0"/>
              <a:t>Option. </a:t>
            </a:r>
          </a:p>
          <a:p>
            <a:pPr marL="342900" indent="-342900"/>
            <a:r>
              <a:rPr lang="en-US" sz="1400" dirty="0"/>
              <a:t>4. Dimension the edge using DIMLIN command. Mark a, b, c, d, e, f using MTEXT command.</a:t>
            </a:r>
          </a:p>
          <a:p>
            <a:pPr marL="342900" indent="-342900"/>
            <a:r>
              <a:rPr lang="en-US" sz="1400" dirty="0"/>
              <a:t>5. Project the corners to </a:t>
            </a:r>
            <a:r>
              <a:rPr lang="en-US" sz="1400" dirty="0" err="1"/>
              <a:t>xy</a:t>
            </a:r>
            <a:r>
              <a:rPr lang="en-US" sz="1400" dirty="0"/>
              <a:t> using Line command L. Mark the  respective  points as a’, b’, c’, d’, e’, f’. using MTEXT command.</a:t>
            </a:r>
          </a:p>
          <a:p>
            <a:pPr marL="342900" indent="-342900"/>
            <a:r>
              <a:rPr lang="en-US" sz="1400" dirty="0"/>
              <a:t>6. Draw a line joining the points using Line command L to represent the front view.</a:t>
            </a:r>
          </a:p>
          <a:p>
            <a:pPr marL="342900" indent="-342900"/>
            <a:endParaRPr lang="en-US" sz="1400" dirty="0"/>
          </a:p>
          <a:p>
            <a:pPr marL="342900" indent="-342900"/>
            <a:endParaRPr lang="en-US" sz="1600" dirty="0"/>
          </a:p>
        </p:txBody>
      </p:sp>
    </p:spTree>
    <p:extLst>
      <p:ext uri="{BB962C8B-B14F-4D97-AF65-F5344CB8AC3E}">
        <p14:creationId xmlns:p14="http://schemas.microsoft.com/office/powerpoint/2010/main" val="193650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3"/>
          <a:srcRect/>
          <a:stretch>
            <a:fillRect/>
          </a:stretch>
        </p:blipFill>
        <p:spPr bwMode="auto">
          <a:xfrm>
            <a:off x="3183988" y="1461698"/>
            <a:ext cx="6485206" cy="4038771"/>
          </a:xfrm>
          <a:prstGeom prst="rect">
            <a:avLst/>
          </a:prstGeom>
          <a:noFill/>
          <a:ln w="9525">
            <a:noFill/>
            <a:miter lim="800000"/>
            <a:headEnd/>
            <a:tailEnd/>
          </a:ln>
          <a:effectLst/>
        </p:spPr>
      </p:pic>
    </p:spTree>
    <p:extLst>
      <p:ext uri="{BB962C8B-B14F-4D97-AF65-F5344CB8AC3E}">
        <p14:creationId xmlns:p14="http://schemas.microsoft.com/office/powerpoint/2010/main" val="207848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85182" y="1181687"/>
            <a:ext cx="7948246" cy="2923877"/>
          </a:xfrm>
          <a:prstGeom prst="rect">
            <a:avLst/>
          </a:prstGeom>
          <a:noFill/>
        </p:spPr>
        <p:txBody>
          <a:bodyPr wrap="square" rtlCol="0">
            <a:spAutoFit/>
          </a:bodyPr>
          <a:lstStyle/>
          <a:p>
            <a:pPr marL="342900" indent="-342900"/>
            <a:r>
              <a:rPr lang="en-US" sz="1400" b="1" dirty="0"/>
              <a:t>Second Stage</a:t>
            </a:r>
          </a:p>
          <a:p>
            <a:pPr marL="342900" indent="-342900"/>
            <a:r>
              <a:rPr lang="en-US" sz="1400" dirty="0"/>
              <a:t>7. Measure the distances </a:t>
            </a:r>
            <a:r>
              <a:rPr lang="en-US" sz="1400" dirty="0" err="1"/>
              <a:t>ae</a:t>
            </a:r>
            <a:r>
              <a:rPr lang="en-US" sz="1400" dirty="0"/>
              <a:t> and </a:t>
            </a:r>
            <a:r>
              <a:rPr lang="en-US" sz="1400" dirty="0" err="1"/>
              <a:t>af</a:t>
            </a:r>
            <a:r>
              <a:rPr lang="en-US" sz="1400" dirty="0"/>
              <a:t>.</a:t>
            </a:r>
          </a:p>
          <a:p>
            <a:pPr marL="342900" indent="-342900"/>
            <a:r>
              <a:rPr lang="en-US" sz="1400" dirty="0"/>
              <a:t>8. Draw a line at an angle of 45° to </a:t>
            </a:r>
            <a:r>
              <a:rPr lang="en-US" sz="1400" dirty="0" err="1"/>
              <a:t>xy</a:t>
            </a:r>
            <a:r>
              <a:rPr lang="en-US" sz="1400" dirty="0"/>
              <a:t> with length equal to </a:t>
            </a:r>
            <a:r>
              <a:rPr lang="en-US" sz="1400" dirty="0" err="1"/>
              <a:t>ae</a:t>
            </a:r>
            <a:r>
              <a:rPr lang="en-US" sz="1400" dirty="0"/>
              <a:t> (@51.96&lt;45) using Line command L. Mark a point on the line with length equal to </a:t>
            </a:r>
            <a:r>
              <a:rPr lang="en-US" sz="1400" dirty="0" err="1"/>
              <a:t>af</a:t>
            </a:r>
            <a:r>
              <a:rPr lang="en-US" sz="1400" dirty="0"/>
              <a:t> (25.46mm) using Point command PO. Dimension the angle using DIMANG command.</a:t>
            </a:r>
          </a:p>
          <a:p>
            <a:pPr marL="342900" indent="-342900"/>
            <a:r>
              <a:rPr lang="en-US" sz="1400" dirty="0"/>
              <a:t>9. Mark the  respective  points as a’, b’, c’, d’, e’, f’. using MTEXT command.</a:t>
            </a:r>
          </a:p>
          <a:p>
            <a:pPr marL="342900" indent="-342900"/>
            <a:r>
              <a:rPr lang="en-US" sz="1400" dirty="0"/>
              <a:t>10. Draw  the projection lines (Vertical lines from front view) and locus lines (Horizontal lines from Top view) using Line command L.</a:t>
            </a:r>
          </a:p>
          <a:p>
            <a:pPr marL="342900" indent="-342900"/>
            <a:r>
              <a:rPr lang="en-US" sz="1400" dirty="0"/>
              <a:t>11. Mark the points as a, b, c, d, e, f at the corresponding intersections of projectors and locus lines using MTEXT command.</a:t>
            </a:r>
          </a:p>
          <a:p>
            <a:pPr marL="342900" indent="-342900"/>
            <a:r>
              <a:rPr lang="en-US" sz="1400" dirty="0"/>
              <a:t>12. Draw lines joining the points using Line command L to represent the final top view.</a:t>
            </a:r>
          </a:p>
          <a:p>
            <a:pPr marL="342900" indent="-342900"/>
            <a:endParaRPr lang="en-US" sz="1400" dirty="0"/>
          </a:p>
          <a:p>
            <a:pPr marL="342900" indent="-342900"/>
            <a:endParaRPr lang="en-US" sz="1600" dirty="0"/>
          </a:p>
        </p:txBody>
      </p:sp>
    </p:spTree>
    <p:extLst>
      <p:ext uri="{BB962C8B-B14F-4D97-AF65-F5344CB8AC3E}">
        <p14:creationId xmlns:p14="http://schemas.microsoft.com/office/powerpoint/2010/main" val="123620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3"/>
          <a:srcRect/>
          <a:stretch>
            <a:fillRect/>
          </a:stretch>
        </p:blipFill>
        <p:spPr bwMode="auto">
          <a:xfrm>
            <a:off x="3000375" y="1357679"/>
            <a:ext cx="6191250" cy="4705350"/>
          </a:xfrm>
          <a:prstGeom prst="rect">
            <a:avLst/>
          </a:prstGeom>
          <a:noFill/>
          <a:ln w="9525">
            <a:noFill/>
            <a:miter lim="800000"/>
            <a:headEnd/>
            <a:tailEnd/>
          </a:ln>
          <a:effectLst/>
        </p:spPr>
      </p:pic>
    </p:spTree>
    <p:extLst>
      <p:ext uri="{BB962C8B-B14F-4D97-AF65-F5344CB8AC3E}">
        <p14:creationId xmlns:p14="http://schemas.microsoft.com/office/powerpoint/2010/main" val="3411782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7046" y="1181686"/>
            <a:ext cx="7891976" cy="5047536"/>
          </a:xfrm>
          <a:prstGeom prst="rect">
            <a:avLst/>
          </a:prstGeom>
          <a:noFill/>
        </p:spPr>
        <p:txBody>
          <a:bodyPr wrap="square" rtlCol="0">
            <a:spAutoFit/>
          </a:bodyPr>
          <a:lstStyle/>
          <a:p>
            <a:pPr marL="342900" indent="-342900"/>
            <a:endParaRPr lang="en-US" sz="1600" dirty="0"/>
          </a:p>
          <a:p>
            <a:pPr algn="l"/>
            <a:r>
              <a:rPr lang="en-US" dirty="0">
                <a:latin typeface="Generic209-Regular"/>
              </a:rPr>
              <a:t>When the surface of the plane is inclined at </a:t>
            </a:r>
            <a:r>
              <a:rPr lang="en-US" dirty="0">
                <a:latin typeface="Generic219-Regular"/>
              </a:rPr>
              <a:t>f </a:t>
            </a:r>
            <a:r>
              <a:rPr lang="en-US" dirty="0">
                <a:latin typeface="Generic209-Regular"/>
              </a:rPr>
              <a:t>to the V.P. and perpendicular to the H.P., the projections are drawn in two stages. </a:t>
            </a:r>
          </a:p>
          <a:p>
            <a:pPr algn="l"/>
            <a:endParaRPr lang="en-US" dirty="0">
              <a:latin typeface="Generic209-Regular"/>
            </a:endParaRPr>
          </a:p>
          <a:p>
            <a:pPr marL="285750" indent="-285750">
              <a:buFont typeface="Wingdings" panose="05000000000000000000" pitchFamily="2" charset="2"/>
              <a:buChar char="Ø"/>
            </a:pPr>
            <a:r>
              <a:rPr lang="en-US" dirty="0">
                <a:latin typeface="Generic209-Regular"/>
              </a:rPr>
              <a:t>In the first stage, the plane is assumed to lie in the V.P. The true shape of the plane is viewed in the front view and a straight line lying on </a:t>
            </a:r>
            <a:r>
              <a:rPr lang="en-US" dirty="0" err="1">
                <a:latin typeface="Generic210-Regular"/>
              </a:rPr>
              <a:t>xy</a:t>
            </a:r>
            <a:r>
              <a:rPr lang="en-US" dirty="0">
                <a:latin typeface="Generic210-Regular"/>
              </a:rPr>
              <a:t> </a:t>
            </a:r>
            <a:r>
              <a:rPr lang="en-US" dirty="0">
                <a:latin typeface="Generic209-Regular"/>
              </a:rPr>
              <a:t>in the top view.</a:t>
            </a:r>
          </a:p>
          <a:p>
            <a:pPr marL="285750" indent="-285750">
              <a:buFont typeface="Wingdings" panose="05000000000000000000" pitchFamily="2" charset="2"/>
              <a:buChar char="Ø"/>
            </a:pPr>
            <a:r>
              <a:rPr lang="en-US" dirty="0">
                <a:latin typeface="Generic209-Regular"/>
              </a:rPr>
              <a:t>In the second stage, the plane is tilted at </a:t>
            </a:r>
            <a:r>
              <a:rPr lang="en-US" dirty="0">
                <a:latin typeface="Generic219-Regular"/>
              </a:rPr>
              <a:t>f </a:t>
            </a:r>
            <a:r>
              <a:rPr lang="en-US" dirty="0">
                <a:latin typeface="Generic209-Regular"/>
              </a:rPr>
              <a:t>to the V.P. The top view is redrawn inclined at </a:t>
            </a:r>
            <a:r>
              <a:rPr lang="en-US" dirty="0">
                <a:latin typeface="Generic219-Regular"/>
              </a:rPr>
              <a:t>f </a:t>
            </a:r>
            <a:r>
              <a:rPr lang="en-US" dirty="0">
                <a:latin typeface="Generic209-Regular"/>
              </a:rPr>
              <a:t>to the </a:t>
            </a:r>
            <a:r>
              <a:rPr lang="en-US" dirty="0" err="1">
                <a:latin typeface="Generic210-Regular"/>
              </a:rPr>
              <a:t>xy</a:t>
            </a:r>
            <a:r>
              <a:rPr lang="en-US" dirty="0">
                <a:latin typeface="Generic209-Regular"/>
              </a:rPr>
              <a:t>. </a:t>
            </a:r>
          </a:p>
          <a:p>
            <a:pPr marL="285750" indent="-285750">
              <a:buFont typeface="Wingdings" panose="05000000000000000000" pitchFamily="2" charset="2"/>
              <a:buChar char="Ø"/>
            </a:pPr>
            <a:r>
              <a:rPr lang="en-US" dirty="0">
                <a:latin typeface="Generic209-Regular"/>
              </a:rPr>
              <a:t>The final front view is obtained by joining the points of intersection of the vertical projectors of the corners from the top view with the horizontal projectors of the corners from the front view of the preceding stage.</a:t>
            </a:r>
          </a:p>
          <a:p>
            <a:pPr algn="l"/>
            <a:endParaRPr lang="en-US" dirty="0">
              <a:latin typeface="Generic217-Regular"/>
            </a:endParaRPr>
          </a:p>
          <a:p>
            <a:pPr algn="l"/>
            <a:r>
              <a:rPr lang="en-US" dirty="0">
                <a:solidFill>
                  <a:srgbClr val="FF0000"/>
                </a:solidFill>
                <a:latin typeface="Generic217-Regular"/>
              </a:rPr>
              <a:t>Note 1:</a:t>
            </a:r>
            <a:r>
              <a:rPr lang="en-US" dirty="0">
                <a:latin typeface="Generic217-Regular"/>
              </a:rPr>
              <a:t> </a:t>
            </a:r>
            <a:r>
              <a:rPr lang="en-US" dirty="0">
                <a:latin typeface="Generic209-Regular"/>
              </a:rPr>
              <a:t>If the plane has a side parallel to the V.P. or in the V.P., then keep an edge of the plane perpendicular to </a:t>
            </a:r>
            <a:r>
              <a:rPr lang="en-US" dirty="0" err="1">
                <a:latin typeface="Generic210-Regular"/>
              </a:rPr>
              <a:t>xy</a:t>
            </a:r>
            <a:r>
              <a:rPr lang="en-US" dirty="0">
                <a:latin typeface="Generic210-Regular"/>
              </a:rPr>
              <a:t> </a:t>
            </a:r>
            <a:r>
              <a:rPr lang="en-US" dirty="0">
                <a:latin typeface="Generic209-Regular"/>
              </a:rPr>
              <a:t>in the front view of the first stage.</a:t>
            </a:r>
          </a:p>
          <a:p>
            <a:pPr algn="l"/>
            <a:r>
              <a:rPr lang="en-US" dirty="0">
                <a:solidFill>
                  <a:srgbClr val="FF0000"/>
                </a:solidFill>
                <a:latin typeface="Generic217-Regular"/>
              </a:rPr>
              <a:t>Note 2: </a:t>
            </a:r>
            <a:r>
              <a:rPr lang="en-US" dirty="0">
                <a:latin typeface="Generic209-Regular"/>
              </a:rPr>
              <a:t>If the plane has a corner in the V.P., then keep the line joining a corner and the </a:t>
            </a:r>
            <a:r>
              <a:rPr lang="en-US" dirty="0" err="1">
                <a:latin typeface="Generic209-Regular"/>
              </a:rPr>
              <a:t>centre</a:t>
            </a:r>
            <a:r>
              <a:rPr lang="en-US" dirty="0">
                <a:latin typeface="Generic209-Regular"/>
              </a:rPr>
              <a:t> of the plane parallel to </a:t>
            </a:r>
            <a:r>
              <a:rPr lang="en-US" dirty="0" err="1">
                <a:latin typeface="Generic210-Regular"/>
              </a:rPr>
              <a:t>xy</a:t>
            </a:r>
            <a:r>
              <a:rPr lang="en-US" dirty="0">
                <a:latin typeface="Generic210-Regular"/>
              </a:rPr>
              <a:t> </a:t>
            </a:r>
            <a:r>
              <a:rPr lang="en-US" dirty="0">
                <a:latin typeface="Generic209-Regular"/>
              </a:rPr>
              <a:t>in the front view of the first stage.</a:t>
            </a:r>
            <a:endParaRPr lang="en-US" sz="1600" dirty="0"/>
          </a:p>
        </p:txBody>
      </p:sp>
      <p:sp>
        <p:nvSpPr>
          <p:cNvPr id="4" name="TextBox 3">
            <a:extLst>
              <a:ext uri="{FF2B5EF4-FFF2-40B4-BE49-F238E27FC236}">
                <a16:creationId xmlns:a16="http://schemas.microsoft.com/office/drawing/2014/main" xmlns="" id="{BCA54731-65DF-4508-9E7F-99DEF53D183A}"/>
              </a:ext>
            </a:extLst>
          </p:cNvPr>
          <p:cNvSpPr txBox="1"/>
          <p:nvPr/>
        </p:nvSpPr>
        <p:spPr>
          <a:xfrm>
            <a:off x="2157046" y="409288"/>
            <a:ext cx="6654163" cy="369332"/>
          </a:xfrm>
          <a:prstGeom prst="rect">
            <a:avLst/>
          </a:prstGeom>
          <a:noFill/>
        </p:spPr>
        <p:txBody>
          <a:bodyPr wrap="square">
            <a:spAutoFit/>
          </a:bodyPr>
          <a:lstStyle/>
          <a:p>
            <a:r>
              <a:rPr lang="en-US" b="1" dirty="0">
                <a:solidFill>
                  <a:srgbClr val="FF0000"/>
                </a:solidFill>
              </a:rPr>
              <a:t>PLANE INCLINED TO V.P AND PERPENDICULAR TO H.P</a:t>
            </a:r>
          </a:p>
        </p:txBody>
      </p:sp>
    </p:spTree>
    <p:extLst>
      <p:ext uri="{BB962C8B-B14F-4D97-AF65-F5344CB8AC3E}">
        <p14:creationId xmlns:p14="http://schemas.microsoft.com/office/powerpoint/2010/main" val="2313764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41453" y="1181687"/>
            <a:ext cx="7849773" cy="4524315"/>
          </a:xfrm>
          <a:prstGeom prst="rect">
            <a:avLst/>
          </a:prstGeom>
          <a:noFill/>
        </p:spPr>
        <p:txBody>
          <a:bodyPr wrap="square" rtlCol="0">
            <a:spAutoFit/>
          </a:bodyPr>
          <a:lstStyle/>
          <a:p>
            <a:pPr marL="342900" indent="-342900"/>
            <a:r>
              <a:rPr lang="en-US" sz="1600" b="1" dirty="0"/>
              <a:t>4.	</a:t>
            </a:r>
            <a:r>
              <a:rPr lang="en-US" sz="1600" dirty="0"/>
              <a:t>A  hexagonal plane of side 30 mm has an corner in the V.P. The surface of the plane is inclined at 45° to the V.P. and perpendicular to the H.P. Draw its projections when the diagonal through the corner in the V.P. is parallel to the H.P.</a:t>
            </a:r>
          </a:p>
          <a:p>
            <a:pPr marL="342900" indent="-342900"/>
            <a:r>
              <a:rPr lang="en-US" sz="1600" b="1" dirty="0"/>
              <a:t>SOL. </a:t>
            </a:r>
          </a:p>
          <a:p>
            <a:pPr marL="342900" indent="-342900">
              <a:buAutoNum type="arabicPeriod"/>
            </a:pPr>
            <a:r>
              <a:rPr lang="en-US" sz="1600" dirty="0"/>
              <a:t>Draw XY line.</a:t>
            </a:r>
          </a:p>
          <a:p>
            <a:pPr marL="342900" indent="-342900"/>
            <a:r>
              <a:rPr lang="en-US" sz="1600" dirty="0"/>
              <a:t>2. The plane has a corner in the V.P., so consider plane ABCDEF is placed on the V.P with line joining the corner A to the centre of the plane parallel to the V.P.</a:t>
            </a:r>
          </a:p>
          <a:p>
            <a:pPr marL="342900" indent="-342900"/>
            <a:r>
              <a:rPr lang="en-US" sz="1600" b="1" dirty="0"/>
              <a:t>First Stage</a:t>
            </a:r>
          </a:p>
          <a:p>
            <a:pPr marL="342900" indent="-342900"/>
            <a:r>
              <a:rPr lang="en-US" sz="1600" dirty="0"/>
              <a:t>3. Draw a hexagon </a:t>
            </a:r>
            <a:r>
              <a:rPr lang="en-US" sz="1600" dirty="0" err="1"/>
              <a:t>a'b'c'd'e'f</a:t>
            </a:r>
            <a:r>
              <a:rPr lang="en-US" sz="1600" dirty="0"/>
              <a:t>' of length 30mm keeping </a:t>
            </a:r>
            <a:r>
              <a:rPr lang="en-US" sz="1600" dirty="0" err="1"/>
              <a:t>a‘d</a:t>
            </a:r>
            <a:r>
              <a:rPr lang="en-US" sz="1600" dirty="0"/>
              <a:t>’ parallel to </a:t>
            </a:r>
            <a:r>
              <a:rPr lang="en-US" sz="1600" dirty="0" err="1"/>
              <a:t>xy</a:t>
            </a:r>
            <a:r>
              <a:rPr lang="en-US" sz="1600" dirty="0"/>
              <a:t> to represent the front view using Polygon command POL. In polygon command, use </a:t>
            </a:r>
            <a:r>
              <a:rPr lang="en-US" sz="1600" b="1" dirty="0"/>
              <a:t>Edge </a:t>
            </a:r>
            <a:r>
              <a:rPr lang="en-US" sz="1600" dirty="0"/>
              <a:t>Option. </a:t>
            </a:r>
          </a:p>
          <a:p>
            <a:pPr marL="342900" indent="-342900"/>
            <a:r>
              <a:rPr lang="en-US" sz="1600" dirty="0"/>
              <a:t>4. Dimension the edge using DIMLIN command. Mark a‘, b‘, c‘, d‘, e‘, f' using MTEXT command.</a:t>
            </a:r>
          </a:p>
          <a:p>
            <a:pPr marL="342900" indent="-342900"/>
            <a:r>
              <a:rPr lang="en-US" sz="1600" dirty="0"/>
              <a:t>5. Project the corners to </a:t>
            </a:r>
            <a:r>
              <a:rPr lang="en-US" sz="1600" dirty="0" err="1"/>
              <a:t>xy</a:t>
            </a:r>
            <a:r>
              <a:rPr lang="en-US" sz="1600" dirty="0"/>
              <a:t> using Line command L. Mark the  respective  points as a, b, c, d, e, f. using MTEXT command.</a:t>
            </a:r>
          </a:p>
          <a:p>
            <a:pPr marL="342900" indent="-342900"/>
            <a:r>
              <a:rPr lang="en-US" sz="1600" dirty="0"/>
              <a:t>6. Draw a line joining the points using Line command L to represent the top view.</a:t>
            </a:r>
          </a:p>
          <a:p>
            <a:pPr marL="342900" indent="-342900"/>
            <a:endParaRPr lang="en-US" sz="1600" b="1" dirty="0"/>
          </a:p>
          <a:p>
            <a:pPr marL="342900" indent="-342900"/>
            <a:endParaRPr lang="en-US" sz="1600" b="1" dirty="0"/>
          </a:p>
          <a:p>
            <a:pPr marL="342900" indent="-342900"/>
            <a:endParaRPr lang="en-US" sz="1600" dirty="0"/>
          </a:p>
        </p:txBody>
      </p:sp>
    </p:spTree>
    <p:extLst>
      <p:ext uri="{BB962C8B-B14F-4D97-AF65-F5344CB8AC3E}">
        <p14:creationId xmlns:p14="http://schemas.microsoft.com/office/powerpoint/2010/main" val="3188340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3142886" y="1771223"/>
            <a:ext cx="6160550" cy="3010734"/>
          </a:xfrm>
          <a:prstGeom prst="rect">
            <a:avLst/>
          </a:prstGeom>
          <a:noFill/>
          <a:ln w="9525">
            <a:noFill/>
            <a:miter lim="800000"/>
            <a:headEnd/>
            <a:tailEnd/>
          </a:ln>
          <a:effectLst/>
        </p:spPr>
      </p:pic>
    </p:spTree>
    <p:extLst>
      <p:ext uri="{BB962C8B-B14F-4D97-AF65-F5344CB8AC3E}">
        <p14:creationId xmlns:p14="http://schemas.microsoft.com/office/powerpoint/2010/main" val="2430222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7386" y="1181687"/>
            <a:ext cx="7793501" cy="2062103"/>
          </a:xfrm>
          <a:prstGeom prst="rect">
            <a:avLst/>
          </a:prstGeom>
          <a:noFill/>
        </p:spPr>
        <p:txBody>
          <a:bodyPr wrap="square" rtlCol="0">
            <a:spAutoFit/>
          </a:bodyPr>
          <a:lstStyle/>
          <a:p>
            <a:pPr marL="342900" indent="-342900"/>
            <a:r>
              <a:rPr lang="en-US" sz="1600" b="1" dirty="0"/>
              <a:t>Second Stage</a:t>
            </a:r>
          </a:p>
          <a:p>
            <a:pPr marL="342900" indent="-342900"/>
            <a:r>
              <a:rPr lang="en-US" sz="1600" dirty="0"/>
              <a:t>7. Measure the distances </a:t>
            </a:r>
            <a:r>
              <a:rPr lang="en-US" sz="1600" dirty="0" err="1"/>
              <a:t>ab</a:t>
            </a:r>
            <a:r>
              <a:rPr lang="en-US" sz="1600" dirty="0"/>
              <a:t>, ac and </a:t>
            </a:r>
            <a:r>
              <a:rPr lang="en-US" sz="1600" dirty="0" err="1"/>
              <a:t>ad.</a:t>
            </a:r>
            <a:endParaRPr lang="en-US" sz="1600" dirty="0"/>
          </a:p>
          <a:p>
            <a:pPr marL="342900" indent="-342900"/>
            <a:r>
              <a:rPr lang="en-US" sz="1600" dirty="0"/>
              <a:t>8. Draw a line at an angle of 45° to </a:t>
            </a:r>
            <a:r>
              <a:rPr lang="en-US" sz="1600" dirty="0" err="1"/>
              <a:t>xy</a:t>
            </a:r>
            <a:r>
              <a:rPr lang="en-US" sz="1600" dirty="0"/>
              <a:t> with length equal to ad (@60&lt;315) using Line command L. Mark points on the line with lengths equal to </a:t>
            </a:r>
            <a:r>
              <a:rPr lang="en-US" sz="1600" dirty="0" err="1"/>
              <a:t>ab</a:t>
            </a:r>
            <a:r>
              <a:rPr lang="en-US" sz="1600" dirty="0"/>
              <a:t> (15mm) and ac (45mm) using Point command PO. Dimension the angle using DIMANG command.</a:t>
            </a:r>
          </a:p>
          <a:p>
            <a:pPr marL="342900" indent="-342900"/>
            <a:r>
              <a:rPr lang="en-US" sz="1600" dirty="0"/>
              <a:t>9. Mark the  respective  points as a, b, c, d, e, f. using MTEXT command.</a:t>
            </a:r>
          </a:p>
          <a:p>
            <a:pPr marL="342900" indent="-342900"/>
            <a:r>
              <a:rPr lang="en-US" sz="1600" dirty="0"/>
              <a:t>10. Draw  the projection lines (Vertical lines from front view) and locus lines (Horizontal lines from Top view) using Line command L.</a:t>
            </a:r>
          </a:p>
        </p:txBody>
      </p:sp>
      <p:pic>
        <p:nvPicPr>
          <p:cNvPr id="5122" name="Picture 2"/>
          <p:cNvPicPr>
            <a:picLocks noChangeAspect="1" noChangeArrowheads="1"/>
          </p:cNvPicPr>
          <p:nvPr/>
        </p:nvPicPr>
        <p:blipFill>
          <a:blip r:embed="rId3"/>
          <a:srcRect/>
          <a:stretch>
            <a:fillRect/>
          </a:stretch>
        </p:blipFill>
        <p:spPr bwMode="auto">
          <a:xfrm>
            <a:off x="3892636" y="3490010"/>
            <a:ext cx="4200975" cy="3099186"/>
          </a:xfrm>
          <a:prstGeom prst="rect">
            <a:avLst/>
          </a:prstGeom>
          <a:noFill/>
          <a:ln w="9525">
            <a:noFill/>
            <a:miter lim="800000"/>
            <a:headEnd/>
            <a:tailEnd/>
          </a:ln>
          <a:effectLst/>
        </p:spPr>
      </p:pic>
    </p:spTree>
    <p:extLst>
      <p:ext uri="{BB962C8B-B14F-4D97-AF65-F5344CB8AC3E}">
        <p14:creationId xmlns:p14="http://schemas.microsoft.com/office/powerpoint/2010/main" val="252084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77908" cy="1077218"/>
          </a:xfrm>
          <a:prstGeom prst="rect">
            <a:avLst/>
          </a:prstGeom>
          <a:noFill/>
        </p:spPr>
        <p:txBody>
          <a:bodyPr wrap="square" rtlCol="0">
            <a:spAutoFit/>
          </a:bodyPr>
          <a:lstStyle/>
          <a:p>
            <a:pPr marL="342900" indent="-342900"/>
            <a:r>
              <a:rPr lang="en-US" sz="1600" dirty="0"/>
              <a:t>11. Mark the points as a', b', c', d', e', f' at the corresponding intersections of projectors and locus lines using MTEXT command.</a:t>
            </a:r>
          </a:p>
          <a:p>
            <a:pPr marL="342900" indent="-342900"/>
            <a:r>
              <a:rPr lang="en-US" sz="1600" dirty="0"/>
              <a:t>12. Draw lines joining the points using Line command L to represent the final front view.</a:t>
            </a:r>
          </a:p>
          <a:p>
            <a:pPr marL="342900" indent="-342900"/>
            <a:endParaRPr lang="en-US" sz="1600" dirty="0"/>
          </a:p>
        </p:txBody>
      </p:sp>
      <p:pic>
        <p:nvPicPr>
          <p:cNvPr id="14338" name="Picture 2"/>
          <p:cNvPicPr>
            <a:picLocks noChangeAspect="1" noChangeArrowheads="1"/>
          </p:cNvPicPr>
          <p:nvPr/>
        </p:nvPicPr>
        <p:blipFill>
          <a:blip r:embed="rId3"/>
          <a:srcRect/>
          <a:stretch>
            <a:fillRect/>
          </a:stretch>
        </p:blipFill>
        <p:spPr bwMode="auto">
          <a:xfrm>
            <a:off x="3141048" y="2258904"/>
            <a:ext cx="5881032" cy="4323824"/>
          </a:xfrm>
          <a:prstGeom prst="rect">
            <a:avLst/>
          </a:prstGeom>
          <a:noFill/>
          <a:ln w="9525">
            <a:noFill/>
            <a:miter lim="800000"/>
            <a:headEnd/>
            <a:tailEnd/>
          </a:ln>
          <a:effectLst/>
        </p:spPr>
      </p:pic>
    </p:spTree>
    <p:extLst>
      <p:ext uri="{BB962C8B-B14F-4D97-AF65-F5344CB8AC3E}">
        <p14:creationId xmlns:p14="http://schemas.microsoft.com/office/powerpoint/2010/main" val="4138454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19F50F-F776-4E11-B970-060CB7E4D4D5}"/>
              </a:ext>
            </a:extLst>
          </p:cNvPr>
          <p:cNvSpPr txBox="1"/>
          <p:nvPr/>
        </p:nvSpPr>
        <p:spPr>
          <a:xfrm>
            <a:off x="2213319" y="597159"/>
            <a:ext cx="5692821" cy="369332"/>
          </a:xfrm>
          <a:prstGeom prst="rect">
            <a:avLst/>
          </a:prstGeom>
          <a:noFill/>
        </p:spPr>
        <p:txBody>
          <a:bodyPr wrap="square" rtlCol="0">
            <a:spAutoFit/>
          </a:bodyPr>
          <a:lstStyle/>
          <a:p>
            <a:r>
              <a:rPr lang="en-US" b="1" dirty="0">
                <a:solidFill>
                  <a:srgbClr val="FF0000"/>
                </a:solidFill>
              </a:rPr>
              <a:t>PROBLEMS  - INCLINED TO ONE PLANE </a:t>
            </a:r>
            <a:endParaRPr lang="en-IN" b="1" dirty="0">
              <a:solidFill>
                <a:srgbClr val="FF0000"/>
              </a:solidFill>
            </a:endParaRPr>
          </a:p>
        </p:txBody>
      </p:sp>
      <p:sp>
        <p:nvSpPr>
          <p:cNvPr id="6" name="TextBox 5">
            <a:extLst>
              <a:ext uri="{FF2B5EF4-FFF2-40B4-BE49-F238E27FC236}">
                <a16:creationId xmlns:a16="http://schemas.microsoft.com/office/drawing/2014/main" xmlns="" id="{11BD99D5-0B0E-4C1A-8D4E-A1B58AFDEDCC}"/>
              </a:ext>
            </a:extLst>
          </p:cNvPr>
          <p:cNvSpPr txBox="1"/>
          <p:nvPr/>
        </p:nvSpPr>
        <p:spPr>
          <a:xfrm>
            <a:off x="2213318" y="1241001"/>
            <a:ext cx="8006813" cy="1323439"/>
          </a:xfrm>
          <a:prstGeom prst="rect">
            <a:avLst/>
          </a:prstGeom>
          <a:noFill/>
        </p:spPr>
        <p:txBody>
          <a:bodyPr wrap="square">
            <a:spAutoFit/>
          </a:bodyPr>
          <a:lstStyle/>
          <a:p>
            <a:pPr algn="l"/>
            <a:r>
              <a:rPr lang="en-US" sz="1600" b="1" dirty="0">
                <a:latin typeface="Calibri" panose="020F0502020204030204" pitchFamily="34" charset="0"/>
                <a:cs typeface="Calibri" panose="020F0502020204030204" pitchFamily="34" charset="0"/>
              </a:rPr>
              <a:t>5.</a:t>
            </a:r>
            <a:r>
              <a:rPr lang="en-US" sz="1600" dirty="0">
                <a:latin typeface="Calibri" panose="020F0502020204030204" pitchFamily="34" charset="0"/>
                <a:cs typeface="Calibri" panose="020F0502020204030204" pitchFamily="34" charset="0"/>
              </a:rPr>
              <a:t> A circular plane of diameter 50 mm is resting on a point of the circumference on the H.P. The plane is inclined at 30° to the H.P. and its </a:t>
            </a:r>
            <a:r>
              <a:rPr lang="en-US" sz="1600" dirty="0" err="1">
                <a:latin typeface="Calibri" panose="020F0502020204030204" pitchFamily="34" charset="0"/>
                <a:cs typeface="Calibri" panose="020F0502020204030204" pitchFamily="34" charset="0"/>
              </a:rPr>
              <a:t>centre</a:t>
            </a:r>
            <a:r>
              <a:rPr lang="en-US" sz="1600" dirty="0">
                <a:latin typeface="Calibri" panose="020F0502020204030204" pitchFamily="34" charset="0"/>
                <a:cs typeface="Calibri" panose="020F0502020204030204" pitchFamily="34" charset="0"/>
              </a:rPr>
              <a:t> is 35 mm in front of the V.P. Draw its projections.</a:t>
            </a:r>
          </a:p>
          <a:p>
            <a:pPr algn="l"/>
            <a:endParaRPr lang="en-US" sz="1600" dirty="0">
              <a:latin typeface="Calibri" panose="020F0502020204030204" pitchFamily="34" charset="0"/>
              <a:cs typeface="Calibri" panose="020F0502020204030204" pitchFamily="34" charset="0"/>
            </a:endParaRPr>
          </a:p>
          <a:p>
            <a:pPr algn="l"/>
            <a:r>
              <a:rPr lang="en-US" sz="1600" dirty="0">
                <a:solidFill>
                  <a:srgbClr val="FF0000"/>
                </a:solidFill>
                <a:latin typeface="Calibri" panose="020F0502020204030204" pitchFamily="34" charset="0"/>
                <a:cs typeface="Calibri" panose="020F0502020204030204" pitchFamily="34" charset="0"/>
              </a:rPr>
              <a:t>Note: Divide the circle in to 12 equal parts.</a:t>
            </a:r>
            <a:endParaRPr lang="en-IN" sz="1600" dirty="0">
              <a:solidFill>
                <a:srgbClr val="FF000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xmlns="" id="{2C55F4F5-A413-4A15-9F9E-4EF6F84E03BD}"/>
              </a:ext>
            </a:extLst>
          </p:cNvPr>
          <p:cNvPicPr>
            <a:picLocks noChangeAspect="1"/>
          </p:cNvPicPr>
          <p:nvPr/>
        </p:nvPicPr>
        <p:blipFill rotWithShape="1">
          <a:blip r:embed="rId3"/>
          <a:srcRect t="2242"/>
          <a:stretch/>
        </p:blipFill>
        <p:spPr>
          <a:xfrm>
            <a:off x="3041196" y="2687217"/>
            <a:ext cx="5848350" cy="3733897"/>
          </a:xfrm>
          <a:prstGeom prst="rect">
            <a:avLst/>
          </a:prstGeom>
        </p:spPr>
      </p:pic>
    </p:spTree>
    <p:extLst>
      <p:ext uri="{BB962C8B-B14F-4D97-AF65-F5344CB8AC3E}">
        <p14:creationId xmlns:p14="http://schemas.microsoft.com/office/powerpoint/2010/main" val="399586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l="12547" t="32427" r="11084"/>
          <a:stretch>
            <a:fillRect/>
          </a:stretch>
        </p:blipFill>
        <p:spPr bwMode="auto">
          <a:xfrm>
            <a:off x="2663484" y="2287897"/>
            <a:ext cx="6710289" cy="4183589"/>
          </a:xfrm>
          <a:prstGeom prst="rect">
            <a:avLst/>
          </a:prstGeom>
          <a:noFill/>
          <a:ln w="9525">
            <a:noFill/>
            <a:miter lim="800000"/>
            <a:headEnd/>
            <a:tailEnd/>
          </a:ln>
          <a:effectLst/>
        </p:spPr>
      </p:pic>
      <p:sp>
        <p:nvSpPr>
          <p:cNvPr id="6" name="TextBox 5"/>
          <p:cNvSpPr txBox="1"/>
          <p:nvPr/>
        </p:nvSpPr>
        <p:spPr>
          <a:xfrm>
            <a:off x="2086709" y="1364566"/>
            <a:ext cx="7512147" cy="923330"/>
          </a:xfrm>
          <a:prstGeom prst="rect">
            <a:avLst/>
          </a:prstGeom>
          <a:noFill/>
        </p:spPr>
        <p:txBody>
          <a:bodyPr wrap="square" rtlCol="0">
            <a:spAutoFit/>
          </a:bodyPr>
          <a:lstStyle/>
          <a:p>
            <a:r>
              <a:rPr lang="en-US" dirty="0"/>
              <a:t>A plane is a two dimensional object having length and breadth only. Its thickness is always neglected. Various shapes of plane figures considered such as square, rectangle, circle, pentagon, hexagon, etc.</a:t>
            </a:r>
          </a:p>
        </p:txBody>
      </p:sp>
    </p:spTree>
    <p:extLst>
      <p:ext uri="{BB962C8B-B14F-4D97-AF65-F5344CB8AC3E}">
        <p14:creationId xmlns:p14="http://schemas.microsoft.com/office/powerpoint/2010/main" val="3226189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19F50F-F776-4E11-B970-060CB7E4D4D5}"/>
              </a:ext>
            </a:extLst>
          </p:cNvPr>
          <p:cNvSpPr txBox="1"/>
          <p:nvPr/>
        </p:nvSpPr>
        <p:spPr>
          <a:xfrm>
            <a:off x="2213319" y="597159"/>
            <a:ext cx="5692821" cy="369332"/>
          </a:xfrm>
          <a:prstGeom prst="rect">
            <a:avLst/>
          </a:prstGeom>
          <a:noFill/>
        </p:spPr>
        <p:txBody>
          <a:bodyPr wrap="square" rtlCol="0">
            <a:spAutoFit/>
          </a:bodyPr>
          <a:lstStyle/>
          <a:p>
            <a:r>
              <a:rPr lang="en-US" b="1" dirty="0">
                <a:solidFill>
                  <a:srgbClr val="FF0000"/>
                </a:solidFill>
              </a:rPr>
              <a:t>PROBLEMS  - INCLINED TO ONE PLANE </a:t>
            </a:r>
            <a:endParaRPr lang="en-IN" b="1" dirty="0">
              <a:solidFill>
                <a:srgbClr val="FF0000"/>
              </a:solidFill>
            </a:endParaRPr>
          </a:p>
        </p:txBody>
      </p:sp>
      <p:sp>
        <p:nvSpPr>
          <p:cNvPr id="6" name="TextBox 5">
            <a:extLst>
              <a:ext uri="{FF2B5EF4-FFF2-40B4-BE49-F238E27FC236}">
                <a16:creationId xmlns:a16="http://schemas.microsoft.com/office/drawing/2014/main" xmlns="" id="{11BD99D5-0B0E-4C1A-8D4E-A1B58AFDEDCC}"/>
              </a:ext>
            </a:extLst>
          </p:cNvPr>
          <p:cNvSpPr txBox="1"/>
          <p:nvPr/>
        </p:nvSpPr>
        <p:spPr>
          <a:xfrm>
            <a:off x="2213318" y="1241001"/>
            <a:ext cx="8006813" cy="830997"/>
          </a:xfrm>
          <a:prstGeom prst="rect">
            <a:avLst/>
          </a:prstGeom>
          <a:noFill/>
        </p:spPr>
        <p:txBody>
          <a:bodyPr wrap="square">
            <a:spAutoFit/>
          </a:bodyPr>
          <a:lstStyle/>
          <a:p>
            <a:pPr algn="l"/>
            <a:r>
              <a:rPr lang="en-US" sz="1600" b="1" dirty="0">
                <a:latin typeface="Calibri" panose="020F0502020204030204" pitchFamily="34" charset="0"/>
                <a:cs typeface="Calibri" panose="020F0502020204030204" pitchFamily="34" charset="0"/>
              </a:rPr>
              <a:t>6.</a:t>
            </a:r>
            <a:r>
              <a:rPr lang="en-US" sz="1600" dirty="0">
                <a:latin typeface="Calibri" panose="020F0502020204030204" pitchFamily="34" charset="0"/>
                <a:cs typeface="Calibri" panose="020F0502020204030204" pitchFamily="34" charset="0"/>
              </a:rPr>
              <a:t> A rectangular plane of sides 70 mm and 35 mm has a shorter side on the H.P. The</a:t>
            </a:r>
          </a:p>
          <a:p>
            <a:pPr algn="l"/>
            <a:r>
              <a:rPr lang="en-US" sz="1600" dirty="0">
                <a:latin typeface="Calibri" panose="020F0502020204030204" pitchFamily="34" charset="0"/>
                <a:cs typeface="Calibri" panose="020F0502020204030204" pitchFamily="34" charset="0"/>
              </a:rPr>
              <a:t>surface of the plane is inclined at 60° to the H.P. and perpendicular to the V.P. Draw its projections.</a:t>
            </a:r>
          </a:p>
        </p:txBody>
      </p:sp>
      <p:pic>
        <p:nvPicPr>
          <p:cNvPr id="4" name="Picture 3">
            <a:extLst>
              <a:ext uri="{FF2B5EF4-FFF2-40B4-BE49-F238E27FC236}">
                <a16:creationId xmlns:a16="http://schemas.microsoft.com/office/drawing/2014/main" xmlns="" id="{737699A5-D994-4EAB-B741-6EA400B4FA52}"/>
              </a:ext>
            </a:extLst>
          </p:cNvPr>
          <p:cNvPicPr>
            <a:picLocks noChangeAspect="1"/>
          </p:cNvPicPr>
          <p:nvPr/>
        </p:nvPicPr>
        <p:blipFill>
          <a:blip r:embed="rId3"/>
          <a:stretch>
            <a:fillRect/>
          </a:stretch>
        </p:blipFill>
        <p:spPr>
          <a:xfrm>
            <a:off x="3753239" y="2260244"/>
            <a:ext cx="4152900" cy="3438525"/>
          </a:xfrm>
          <a:prstGeom prst="rect">
            <a:avLst/>
          </a:prstGeom>
        </p:spPr>
      </p:pic>
    </p:spTree>
    <p:extLst>
      <p:ext uri="{BB962C8B-B14F-4D97-AF65-F5344CB8AC3E}">
        <p14:creationId xmlns:p14="http://schemas.microsoft.com/office/powerpoint/2010/main" val="837690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19F50F-F776-4E11-B970-060CB7E4D4D5}"/>
              </a:ext>
            </a:extLst>
          </p:cNvPr>
          <p:cNvSpPr txBox="1"/>
          <p:nvPr/>
        </p:nvSpPr>
        <p:spPr>
          <a:xfrm>
            <a:off x="2213319" y="597159"/>
            <a:ext cx="5692821" cy="369332"/>
          </a:xfrm>
          <a:prstGeom prst="rect">
            <a:avLst/>
          </a:prstGeom>
          <a:noFill/>
        </p:spPr>
        <p:txBody>
          <a:bodyPr wrap="square" rtlCol="0">
            <a:spAutoFit/>
          </a:bodyPr>
          <a:lstStyle/>
          <a:p>
            <a:r>
              <a:rPr lang="en-US" b="1" dirty="0">
                <a:solidFill>
                  <a:srgbClr val="FF0000"/>
                </a:solidFill>
              </a:rPr>
              <a:t>PROBLEMS  - INCLINED TO ONE PLANE </a:t>
            </a:r>
            <a:endParaRPr lang="en-IN" b="1" dirty="0">
              <a:solidFill>
                <a:srgbClr val="FF0000"/>
              </a:solidFill>
            </a:endParaRPr>
          </a:p>
        </p:txBody>
      </p:sp>
      <p:sp>
        <p:nvSpPr>
          <p:cNvPr id="6" name="TextBox 5">
            <a:extLst>
              <a:ext uri="{FF2B5EF4-FFF2-40B4-BE49-F238E27FC236}">
                <a16:creationId xmlns:a16="http://schemas.microsoft.com/office/drawing/2014/main" xmlns="" id="{11BD99D5-0B0E-4C1A-8D4E-A1B58AFDEDCC}"/>
              </a:ext>
            </a:extLst>
          </p:cNvPr>
          <p:cNvSpPr txBox="1"/>
          <p:nvPr/>
        </p:nvSpPr>
        <p:spPr>
          <a:xfrm>
            <a:off x="2213318" y="1241001"/>
            <a:ext cx="8006813" cy="830997"/>
          </a:xfrm>
          <a:prstGeom prst="rect">
            <a:avLst/>
          </a:prstGeom>
          <a:noFill/>
        </p:spPr>
        <p:txBody>
          <a:bodyPr wrap="square">
            <a:spAutoFit/>
          </a:bodyPr>
          <a:lstStyle/>
          <a:p>
            <a:pPr algn="l"/>
            <a:r>
              <a:rPr lang="en-US" sz="1600" b="1" dirty="0">
                <a:latin typeface="Calibri" panose="020F0502020204030204" pitchFamily="34" charset="0"/>
                <a:cs typeface="Calibri" panose="020F0502020204030204" pitchFamily="34" charset="0"/>
              </a:rPr>
              <a:t>7.</a:t>
            </a:r>
            <a:r>
              <a:rPr lang="en-US" sz="1600" dirty="0">
                <a:latin typeface="Calibri" panose="020F0502020204030204" pitchFamily="34" charset="0"/>
                <a:cs typeface="Calibri" panose="020F0502020204030204" pitchFamily="34" charset="0"/>
              </a:rPr>
              <a:t> A rhombus of diagonals 70 mm and 45 mm is placed on an end of the major diagonal</a:t>
            </a:r>
          </a:p>
          <a:p>
            <a:pPr algn="l"/>
            <a:r>
              <a:rPr lang="en-US" sz="1600" dirty="0">
                <a:latin typeface="Calibri" panose="020F0502020204030204" pitchFamily="34" charset="0"/>
                <a:cs typeface="Calibri" panose="020F0502020204030204" pitchFamily="34" charset="0"/>
              </a:rPr>
              <a:t>on the H.P. Its surface is inclined at 50° to the H.P. and perpendicular to the V.P. Draw its projections.</a:t>
            </a:r>
          </a:p>
        </p:txBody>
      </p:sp>
      <p:pic>
        <p:nvPicPr>
          <p:cNvPr id="5" name="Picture 4">
            <a:extLst>
              <a:ext uri="{FF2B5EF4-FFF2-40B4-BE49-F238E27FC236}">
                <a16:creationId xmlns:a16="http://schemas.microsoft.com/office/drawing/2014/main" xmlns="" id="{51BD2F8A-7D6C-4AA3-BBA9-08CE45809126}"/>
              </a:ext>
            </a:extLst>
          </p:cNvPr>
          <p:cNvPicPr>
            <a:picLocks noChangeAspect="1"/>
          </p:cNvPicPr>
          <p:nvPr/>
        </p:nvPicPr>
        <p:blipFill>
          <a:blip r:embed="rId3"/>
          <a:stretch>
            <a:fillRect/>
          </a:stretch>
        </p:blipFill>
        <p:spPr>
          <a:xfrm>
            <a:off x="4086615" y="2235751"/>
            <a:ext cx="3819525" cy="3095625"/>
          </a:xfrm>
          <a:prstGeom prst="rect">
            <a:avLst/>
          </a:prstGeom>
        </p:spPr>
      </p:pic>
    </p:spTree>
    <p:extLst>
      <p:ext uri="{BB962C8B-B14F-4D97-AF65-F5344CB8AC3E}">
        <p14:creationId xmlns:p14="http://schemas.microsoft.com/office/powerpoint/2010/main" val="2908558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19F50F-F776-4E11-B970-060CB7E4D4D5}"/>
              </a:ext>
            </a:extLst>
          </p:cNvPr>
          <p:cNvSpPr txBox="1"/>
          <p:nvPr/>
        </p:nvSpPr>
        <p:spPr>
          <a:xfrm>
            <a:off x="2213319" y="597159"/>
            <a:ext cx="5692821" cy="369332"/>
          </a:xfrm>
          <a:prstGeom prst="rect">
            <a:avLst/>
          </a:prstGeom>
          <a:noFill/>
        </p:spPr>
        <p:txBody>
          <a:bodyPr wrap="square" rtlCol="0">
            <a:spAutoFit/>
          </a:bodyPr>
          <a:lstStyle/>
          <a:p>
            <a:r>
              <a:rPr lang="en-US" b="1" dirty="0">
                <a:solidFill>
                  <a:srgbClr val="FF0000"/>
                </a:solidFill>
              </a:rPr>
              <a:t>PROBLEMS  - INCLINED TO ONE PLANE </a:t>
            </a:r>
            <a:endParaRPr lang="en-IN" b="1" dirty="0">
              <a:solidFill>
                <a:srgbClr val="FF0000"/>
              </a:solidFill>
            </a:endParaRPr>
          </a:p>
        </p:txBody>
      </p:sp>
      <p:sp>
        <p:nvSpPr>
          <p:cNvPr id="6" name="TextBox 5">
            <a:extLst>
              <a:ext uri="{FF2B5EF4-FFF2-40B4-BE49-F238E27FC236}">
                <a16:creationId xmlns:a16="http://schemas.microsoft.com/office/drawing/2014/main" xmlns="" id="{11BD99D5-0B0E-4C1A-8D4E-A1B58AFDEDCC}"/>
              </a:ext>
            </a:extLst>
          </p:cNvPr>
          <p:cNvSpPr txBox="1"/>
          <p:nvPr/>
        </p:nvSpPr>
        <p:spPr>
          <a:xfrm>
            <a:off x="2213318" y="1241001"/>
            <a:ext cx="8006813" cy="584775"/>
          </a:xfrm>
          <a:prstGeom prst="rect">
            <a:avLst/>
          </a:prstGeom>
          <a:noFill/>
        </p:spPr>
        <p:txBody>
          <a:bodyPr wrap="square">
            <a:spAutoFit/>
          </a:bodyPr>
          <a:lstStyle/>
          <a:p>
            <a:pPr algn="l"/>
            <a:r>
              <a:rPr lang="en-US" sz="1600" b="1" dirty="0">
                <a:latin typeface="Calibri" panose="020F0502020204030204" pitchFamily="34" charset="0"/>
                <a:cs typeface="Calibri" panose="020F0502020204030204" pitchFamily="34" charset="0"/>
              </a:rPr>
              <a:t>8.</a:t>
            </a:r>
            <a:r>
              <a:rPr lang="en-US" sz="1600" dirty="0">
                <a:latin typeface="Calibri" panose="020F0502020204030204" pitchFamily="34" charset="0"/>
                <a:cs typeface="Calibri" panose="020F0502020204030204" pitchFamily="34" charset="0"/>
              </a:rPr>
              <a:t> A regular pentagon of side 25mm has one side on the ground its plane is inclined 45deg to the HP and perpendicular to the VP. Draw its projections.</a:t>
            </a:r>
          </a:p>
        </p:txBody>
      </p:sp>
      <p:pic>
        <p:nvPicPr>
          <p:cNvPr id="4" name="Picture 3">
            <a:extLst>
              <a:ext uri="{FF2B5EF4-FFF2-40B4-BE49-F238E27FC236}">
                <a16:creationId xmlns:a16="http://schemas.microsoft.com/office/drawing/2014/main" xmlns="" id="{F5A7EBCC-32A9-4A02-A4E4-38DDE8E17873}"/>
              </a:ext>
            </a:extLst>
          </p:cNvPr>
          <p:cNvPicPr>
            <a:picLocks noChangeAspect="1"/>
          </p:cNvPicPr>
          <p:nvPr/>
        </p:nvPicPr>
        <p:blipFill>
          <a:blip r:embed="rId3"/>
          <a:stretch>
            <a:fillRect/>
          </a:stretch>
        </p:blipFill>
        <p:spPr>
          <a:xfrm>
            <a:off x="2558540" y="1866812"/>
            <a:ext cx="7316366" cy="3165414"/>
          </a:xfrm>
          <a:prstGeom prst="rect">
            <a:avLst/>
          </a:prstGeom>
        </p:spPr>
      </p:pic>
    </p:spTree>
    <p:extLst>
      <p:ext uri="{BB962C8B-B14F-4D97-AF65-F5344CB8AC3E}">
        <p14:creationId xmlns:p14="http://schemas.microsoft.com/office/powerpoint/2010/main" val="2223538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19F50F-F776-4E11-B970-060CB7E4D4D5}"/>
              </a:ext>
            </a:extLst>
          </p:cNvPr>
          <p:cNvSpPr txBox="1"/>
          <p:nvPr/>
        </p:nvSpPr>
        <p:spPr>
          <a:xfrm>
            <a:off x="2213319" y="597159"/>
            <a:ext cx="5692821" cy="369332"/>
          </a:xfrm>
          <a:prstGeom prst="rect">
            <a:avLst/>
          </a:prstGeom>
          <a:noFill/>
        </p:spPr>
        <p:txBody>
          <a:bodyPr wrap="square" rtlCol="0">
            <a:spAutoFit/>
          </a:bodyPr>
          <a:lstStyle/>
          <a:p>
            <a:r>
              <a:rPr lang="en-US" b="1" dirty="0">
                <a:solidFill>
                  <a:srgbClr val="FF0000"/>
                </a:solidFill>
              </a:rPr>
              <a:t>PROBLEMS  - INCLINED TO ONE PLANE </a:t>
            </a:r>
            <a:endParaRPr lang="en-IN" b="1" dirty="0">
              <a:solidFill>
                <a:srgbClr val="FF0000"/>
              </a:solidFill>
            </a:endParaRPr>
          </a:p>
        </p:txBody>
      </p:sp>
      <p:sp>
        <p:nvSpPr>
          <p:cNvPr id="6" name="TextBox 5">
            <a:extLst>
              <a:ext uri="{FF2B5EF4-FFF2-40B4-BE49-F238E27FC236}">
                <a16:creationId xmlns:a16="http://schemas.microsoft.com/office/drawing/2014/main" xmlns="" id="{11BD99D5-0B0E-4C1A-8D4E-A1B58AFDEDCC}"/>
              </a:ext>
            </a:extLst>
          </p:cNvPr>
          <p:cNvSpPr txBox="1"/>
          <p:nvPr/>
        </p:nvSpPr>
        <p:spPr>
          <a:xfrm>
            <a:off x="2213318" y="1241001"/>
            <a:ext cx="8006813" cy="584775"/>
          </a:xfrm>
          <a:prstGeom prst="rect">
            <a:avLst/>
          </a:prstGeom>
          <a:noFill/>
        </p:spPr>
        <p:txBody>
          <a:bodyPr wrap="square">
            <a:spAutoFit/>
          </a:bodyPr>
          <a:lstStyle/>
          <a:p>
            <a:pPr algn="l"/>
            <a:r>
              <a:rPr lang="en-US" sz="1600" b="1" dirty="0">
                <a:latin typeface="Calibri" panose="020F0502020204030204" pitchFamily="34" charset="0"/>
                <a:cs typeface="Calibri" panose="020F0502020204030204" pitchFamily="34" charset="0"/>
              </a:rPr>
              <a:t>9.</a:t>
            </a:r>
            <a:r>
              <a:rPr lang="en-US" sz="1600" dirty="0">
                <a:latin typeface="Calibri" panose="020F0502020204030204" pitchFamily="34" charset="0"/>
                <a:cs typeface="Calibri" panose="020F0502020204030204" pitchFamily="34" charset="0"/>
              </a:rPr>
              <a:t> A circular plane of diameter 50mm is resting on a point on the circumference on the VP. The plane is inclined at 30deg to the VP and the </a:t>
            </a:r>
            <a:r>
              <a:rPr lang="en-US" sz="1600" dirty="0" err="1">
                <a:latin typeface="Calibri" panose="020F0502020204030204" pitchFamily="34" charset="0"/>
                <a:cs typeface="Calibri" panose="020F0502020204030204" pitchFamily="34" charset="0"/>
              </a:rPr>
              <a:t>centre</a:t>
            </a:r>
            <a:r>
              <a:rPr lang="en-US" sz="1600" dirty="0">
                <a:latin typeface="Calibri" panose="020F0502020204030204" pitchFamily="34" charset="0"/>
                <a:cs typeface="Calibri" panose="020F0502020204030204" pitchFamily="34" charset="0"/>
              </a:rPr>
              <a:t> is 45mm above the HP. Draw its projections.</a:t>
            </a:r>
          </a:p>
        </p:txBody>
      </p:sp>
      <p:pic>
        <p:nvPicPr>
          <p:cNvPr id="5" name="Picture 4">
            <a:extLst>
              <a:ext uri="{FF2B5EF4-FFF2-40B4-BE49-F238E27FC236}">
                <a16:creationId xmlns:a16="http://schemas.microsoft.com/office/drawing/2014/main" xmlns="" id="{F685339F-2B99-453B-9FF4-5D00AA57893C}"/>
              </a:ext>
            </a:extLst>
          </p:cNvPr>
          <p:cNvPicPr>
            <a:picLocks noChangeAspect="1"/>
          </p:cNvPicPr>
          <p:nvPr/>
        </p:nvPicPr>
        <p:blipFill>
          <a:blip r:embed="rId3"/>
          <a:stretch>
            <a:fillRect/>
          </a:stretch>
        </p:blipFill>
        <p:spPr>
          <a:xfrm>
            <a:off x="2757488" y="2100284"/>
            <a:ext cx="6677025" cy="3848100"/>
          </a:xfrm>
          <a:prstGeom prst="rect">
            <a:avLst/>
          </a:prstGeom>
        </p:spPr>
      </p:pic>
    </p:spTree>
    <p:extLst>
      <p:ext uri="{BB962C8B-B14F-4D97-AF65-F5344CB8AC3E}">
        <p14:creationId xmlns:p14="http://schemas.microsoft.com/office/powerpoint/2010/main" val="3373992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819F50F-F776-4E11-B970-060CB7E4D4D5}"/>
              </a:ext>
            </a:extLst>
          </p:cNvPr>
          <p:cNvSpPr txBox="1"/>
          <p:nvPr/>
        </p:nvSpPr>
        <p:spPr>
          <a:xfrm>
            <a:off x="2213319" y="597159"/>
            <a:ext cx="5692821" cy="369332"/>
          </a:xfrm>
          <a:prstGeom prst="rect">
            <a:avLst/>
          </a:prstGeom>
          <a:noFill/>
        </p:spPr>
        <p:txBody>
          <a:bodyPr wrap="square" rtlCol="0">
            <a:spAutoFit/>
          </a:bodyPr>
          <a:lstStyle/>
          <a:p>
            <a:r>
              <a:rPr lang="en-US" b="1" dirty="0">
                <a:solidFill>
                  <a:srgbClr val="FF0000"/>
                </a:solidFill>
              </a:rPr>
              <a:t>PROBLEMS  - INCLINED TO ONE PLANE </a:t>
            </a:r>
            <a:endParaRPr lang="en-IN" b="1" dirty="0">
              <a:solidFill>
                <a:srgbClr val="FF0000"/>
              </a:solidFill>
            </a:endParaRPr>
          </a:p>
        </p:txBody>
      </p:sp>
      <p:sp>
        <p:nvSpPr>
          <p:cNvPr id="6" name="TextBox 5">
            <a:extLst>
              <a:ext uri="{FF2B5EF4-FFF2-40B4-BE49-F238E27FC236}">
                <a16:creationId xmlns:a16="http://schemas.microsoft.com/office/drawing/2014/main" xmlns="" id="{11BD99D5-0B0E-4C1A-8D4E-A1B58AFDEDCC}"/>
              </a:ext>
            </a:extLst>
          </p:cNvPr>
          <p:cNvSpPr txBox="1"/>
          <p:nvPr/>
        </p:nvSpPr>
        <p:spPr>
          <a:xfrm>
            <a:off x="2213318" y="1241001"/>
            <a:ext cx="8006813" cy="584775"/>
          </a:xfrm>
          <a:prstGeom prst="rect">
            <a:avLst/>
          </a:prstGeom>
          <a:noFill/>
        </p:spPr>
        <p:txBody>
          <a:bodyPr wrap="square">
            <a:spAutoFit/>
          </a:bodyPr>
          <a:lstStyle/>
          <a:p>
            <a:pPr algn="l"/>
            <a:r>
              <a:rPr lang="en-US" sz="1600" b="1" dirty="0">
                <a:latin typeface="Calibri" panose="020F0502020204030204" pitchFamily="34" charset="0"/>
                <a:cs typeface="Calibri" panose="020F0502020204030204" pitchFamily="34" charset="0"/>
              </a:rPr>
              <a:t>10.</a:t>
            </a:r>
            <a:r>
              <a:rPr lang="en-US" sz="1600" dirty="0">
                <a:latin typeface="Calibri" panose="020F0502020204030204" pitchFamily="34" charset="0"/>
                <a:cs typeface="Calibri" panose="020F0502020204030204" pitchFamily="34" charset="0"/>
              </a:rPr>
              <a:t> A regular pentagon of 25mm side has corner on the VP its plane is inclined 45deg to VP. Draw its projections.</a:t>
            </a:r>
          </a:p>
        </p:txBody>
      </p:sp>
      <p:pic>
        <p:nvPicPr>
          <p:cNvPr id="4" name="Picture 3">
            <a:extLst>
              <a:ext uri="{FF2B5EF4-FFF2-40B4-BE49-F238E27FC236}">
                <a16:creationId xmlns:a16="http://schemas.microsoft.com/office/drawing/2014/main" xmlns="" id="{77A29AC5-7464-4B60-A331-F6F5B966FE64}"/>
              </a:ext>
            </a:extLst>
          </p:cNvPr>
          <p:cNvPicPr>
            <a:picLocks noChangeAspect="1"/>
          </p:cNvPicPr>
          <p:nvPr/>
        </p:nvPicPr>
        <p:blipFill>
          <a:blip r:embed="rId3"/>
          <a:stretch>
            <a:fillRect/>
          </a:stretch>
        </p:blipFill>
        <p:spPr>
          <a:xfrm>
            <a:off x="3143250" y="2100284"/>
            <a:ext cx="5905500" cy="3695700"/>
          </a:xfrm>
          <a:prstGeom prst="rect">
            <a:avLst/>
          </a:prstGeom>
        </p:spPr>
      </p:pic>
    </p:spTree>
    <p:extLst>
      <p:ext uri="{BB962C8B-B14F-4D97-AF65-F5344CB8AC3E}">
        <p14:creationId xmlns:p14="http://schemas.microsoft.com/office/powerpoint/2010/main" val="4166947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4308872"/>
          </a:xfrm>
          <a:prstGeom prst="rect">
            <a:avLst/>
          </a:prstGeom>
          <a:noFill/>
        </p:spPr>
        <p:txBody>
          <a:bodyPr wrap="square" rtlCol="0">
            <a:spAutoFit/>
          </a:bodyPr>
          <a:lstStyle/>
          <a:p>
            <a:r>
              <a:rPr lang="en-US" b="1" dirty="0"/>
              <a:t>11. </a:t>
            </a:r>
            <a:r>
              <a:rPr lang="en-US" sz="1600" dirty="0"/>
              <a:t>A rectangular plane of edges 35 mm and 70 mm is resting on an edge in the H.P. The surface is inclined to the H.P. such that the top view appears as a square. Draw its projections when the edge resting on the H.P. is inclined at 30° to the V.P.</a:t>
            </a:r>
          </a:p>
          <a:p>
            <a:r>
              <a:rPr lang="en-US" sz="1600" b="1" dirty="0"/>
              <a:t>SOL. </a:t>
            </a:r>
          </a:p>
          <a:p>
            <a:pPr marL="342900" indent="-342900">
              <a:buAutoNum type="arabicPeriod"/>
            </a:pPr>
            <a:r>
              <a:rPr lang="en-US" sz="1600" dirty="0"/>
              <a:t>Draw XY line.</a:t>
            </a:r>
          </a:p>
          <a:p>
            <a:pPr marL="342900" indent="-342900"/>
            <a:r>
              <a:rPr lang="en-US" sz="1600" dirty="0"/>
              <a:t>2. A rectangular plane is inclined to the H.P. and perpendicular to the V.P. can appear as a square in the top view, when the shorter edge of the plane is in the H.P. or parallel to H.P.</a:t>
            </a:r>
          </a:p>
          <a:p>
            <a:pPr marL="342900" indent="-342900"/>
            <a:r>
              <a:rPr lang="en-US" sz="1600" b="1" dirty="0"/>
              <a:t>First Stage</a:t>
            </a:r>
          </a:p>
          <a:p>
            <a:pPr marL="342900" indent="-342900"/>
            <a:r>
              <a:rPr lang="en-US" sz="1600" dirty="0"/>
              <a:t>3. Draw a rectangle </a:t>
            </a:r>
            <a:r>
              <a:rPr lang="en-US" sz="1600" dirty="0" err="1"/>
              <a:t>abcd</a:t>
            </a:r>
            <a:r>
              <a:rPr lang="en-US" sz="1600" dirty="0"/>
              <a:t> of length 70mm X 35mm keeping side </a:t>
            </a:r>
            <a:r>
              <a:rPr lang="en-US" sz="1600" dirty="0" err="1"/>
              <a:t>ab</a:t>
            </a:r>
            <a:r>
              <a:rPr lang="en-US" sz="1600" dirty="0"/>
              <a:t> perpendicular to </a:t>
            </a:r>
            <a:r>
              <a:rPr lang="en-US" sz="1600" dirty="0" err="1"/>
              <a:t>xy</a:t>
            </a:r>
            <a:r>
              <a:rPr lang="en-US" sz="1600" dirty="0"/>
              <a:t> to represent the top view using Rectangle command REC. </a:t>
            </a:r>
          </a:p>
          <a:p>
            <a:pPr marL="342900" indent="-342900"/>
            <a:r>
              <a:rPr lang="en-US" sz="1600" dirty="0"/>
              <a:t>4. Dimension the edges using DIMLIN command. Mark a, b, c, d using MTEXT command.</a:t>
            </a:r>
          </a:p>
          <a:p>
            <a:pPr marL="342900" indent="-342900"/>
            <a:r>
              <a:rPr lang="en-US" sz="1600" dirty="0"/>
              <a:t>5. Project the corners to </a:t>
            </a:r>
            <a:r>
              <a:rPr lang="en-US" sz="1600" dirty="0" err="1"/>
              <a:t>xy</a:t>
            </a:r>
            <a:r>
              <a:rPr lang="en-US" sz="1600" dirty="0"/>
              <a:t> using Line command L. Mark the  respective  points as a', b', c', d', using MTEXT command.</a:t>
            </a:r>
          </a:p>
          <a:p>
            <a:pPr marL="342900" indent="-342900"/>
            <a:r>
              <a:rPr lang="en-US" sz="1600" dirty="0"/>
              <a:t>6. Draw a line joining the points using Line command L to represent the front view.</a:t>
            </a:r>
          </a:p>
          <a:p>
            <a:endParaRPr lang="en-US" sz="1600" b="1" dirty="0"/>
          </a:p>
          <a:p>
            <a:pPr marL="342900" indent="-342900"/>
            <a:endParaRPr lang="en-US" sz="1600" dirty="0"/>
          </a:p>
        </p:txBody>
      </p:sp>
      <p:sp>
        <p:nvSpPr>
          <p:cNvPr id="4" name="TextBox 3">
            <a:extLst>
              <a:ext uri="{FF2B5EF4-FFF2-40B4-BE49-F238E27FC236}">
                <a16:creationId xmlns:a16="http://schemas.microsoft.com/office/drawing/2014/main" xmlns="" id="{A3DB4D5E-8980-4C06-86F1-5BCC18D7B32D}"/>
              </a:ext>
            </a:extLst>
          </p:cNvPr>
          <p:cNvSpPr txBox="1"/>
          <p:nvPr/>
        </p:nvSpPr>
        <p:spPr>
          <a:xfrm>
            <a:off x="2213318" y="464301"/>
            <a:ext cx="7969490" cy="369332"/>
          </a:xfrm>
          <a:prstGeom prst="rect">
            <a:avLst/>
          </a:prstGeom>
          <a:noFill/>
        </p:spPr>
        <p:txBody>
          <a:bodyPr wrap="square">
            <a:spAutoFit/>
          </a:bodyPr>
          <a:lstStyle/>
          <a:p>
            <a:r>
              <a:rPr lang="en-US" b="1" dirty="0">
                <a:solidFill>
                  <a:srgbClr val="FF0000"/>
                </a:solidFill>
              </a:rPr>
              <a:t>PLANE INCLINED TO BOTH THE REFERENCE PLANES (edge in the H.P.)</a:t>
            </a:r>
          </a:p>
        </p:txBody>
      </p:sp>
    </p:spTree>
    <p:extLst>
      <p:ext uri="{BB962C8B-B14F-4D97-AF65-F5344CB8AC3E}">
        <p14:creationId xmlns:p14="http://schemas.microsoft.com/office/powerpoint/2010/main" val="416118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3371850" y="1505243"/>
            <a:ext cx="5448300" cy="3460652"/>
          </a:xfrm>
          <a:prstGeom prst="rect">
            <a:avLst/>
          </a:prstGeom>
          <a:noFill/>
          <a:ln w="9525">
            <a:noFill/>
            <a:miter lim="800000"/>
            <a:headEnd/>
            <a:tailEnd/>
          </a:ln>
          <a:effectLst/>
        </p:spPr>
      </p:pic>
    </p:spTree>
    <p:extLst>
      <p:ext uri="{BB962C8B-B14F-4D97-AF65-F5344CB8AC3E}">
        <p14:creationId xmlns:p14="http://schemas.microsoft.com/office/powerpoint/2010/main" val="3101011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9250" y="1181687"/>
            <a:ext cx="7835705" cy="2554545"/>
          </a:xfrm>
          <a:prstGeom prst="rect">
            <a:avLst/>
          </a:prstGeom>
          <a:noFill/>
        </p:spPr>
        <p:txBody>
          <a:bodyPr wrap="square" rtlCol="0">
            <a:spAutoFit/>
          </a:bodyPr>
          <a:lstStyle/>
          <a:p>
            <a:pPr marL="342900" indent="-342900"/>
            <a:r>
              <a:rPr lang="en-US" sz="1600" b="1" dirty="0"/>
              <a:t>Second Stage</a:t>
            </a:r>
          </a:p>
          <a:p>
            <a:pPr marL="342900" indent="-342900"/>
            <a:r>
              <a:rPr lang="en-US" sz="1600" dirty="0"/>
              <a:t>7. Draw al line with length 70mm at an angle of 60° from </a:t>
            </a:r>
            <a:r>
              <a:rPr lang="en-US" sz="1600" dirty="0" err="1"/>
              <a:t>xy</a:t>
            </a:r>
            <a:r>
              <a:rPr lang="en-US" sz="1600" dirty="0"/>
              <a:t> (@70&lt;60) using Line command L.</a:t>
            </a:r>
          </a:p>
          <a:p>
            <a:pPr marL="342900" indent="-342900">
              <a:buAutoNum type="arabicPeriod" startAt="8"/>
            </a:pPr>
            <a:r>
              <a:rPr lang="en-US" sz="1600" dirty="0"/>
              <a:t>Draw the horizontal locus lines from points a, b, c and d and vertical projection lines using Line command L.</a:t>
            </a:r>
          </a:p>
          <a:p>
            <a:pPr marL="342900" indent="-342900">
              <a:buAutoNum type="arabicPeriod" startAt="8"/>
            </a:pPr>
            <a:r>
              <a:rPr lang="en-US" sz="1600" dirty="0"/>
              <a:t>Draw a square </a:t>
            </a:r>
            <a:r>
              <a:rPr lang="en-US" sz="1600" dirty="0" err="1"/>
              <a:t>abcd</a:t>
            </a:r>
            <a:r>
              <a:rPr lang="en-US" sz="1600" dirty="0"/>
              <a:t> at the intersection of projection and locus lines using Line command L. Dimension using DIMLIN command.</a:t>
            </a:r>
          </a:p>
          <a:p>
            <a:pPr marL="342900" indent="-342900"/>
            <a:r>
              <a:rPr lang="en-US" sz="1600" dirty="0"/>
              <a:t>10. Mark the  respective  points as a, b, c, d using MTEXT command.</a:t>
            </a:r>
          </a:p>
          <a:p>
            <a:r>
              <a:rPr lang="en-US" sz="1600" b="1" dirty="0"/>
              <a:t> </a:t>
            </a:r>
          </a:p>
          <a:p>
            <a:pPr marL="342900" indent="-342900"/>
            <a:endParaRPr lang="en-US" sz="1600" dirty="0"/>
          </a:p>
        </p:txBody>
      </p:sp>
      <p:pic>
        <p:nvPicPr>
          <p:cNvPr id="8196" name="Picture 4"/>
          <p:cNvPicPr>
            <a:picLocks noChangeAspect="1" noChangeArrowheads="1"/>
          </p:cNvPicPr>
          <p:nvPr/>
        </p:nvPicPr>
        <p:blipFill>
          <a:blip r:embed="rId3"/>
          <a:srcRect/>
          <a:stretch>
            <a:fillRect/>
          </a:stretch>
        </p:blipFill>
        <p:spPr bwMode="auto">
          <a:xfrm>
            <a:off x="3634155" y="3232448"/>
            <a:ext cx="5110909" cy="3339802"/>
          </a:xfrm>
          <a:prstGeom prst="rect">
            <a:avLst/>
          </a:prstGeom>
          <a:noFill/>
          <a:ln w="9525">
            <a:noFill/>
            <a:miter lim="800000"/>
            <a:headEnd/>
            <a:tailEnd/>
          </a:ln>
          <a:effectLst/>
        </p:spPr>
      </p:pic>
    </p:spTree>
    <p:extLst>
      <p:ext uri="{BB962C8B-B14F-4D97-AF65-F5344CB8AC3E}">
        <p14:creationId xmlns:p14="http://schemas.microsoft.com/office/powerpoint/2010/main" val="2152159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85183" y="1181686"/>
            <a:ext cx="7891975" cy="2308324"/>
          </a:xfrm>
          <a:prstGeom prst="rect">
            <a:avLst/>
          </a:prstGeom>
          <a:noFill/>
        </p:spPr>
        <p:txBody>
          <a:bodyPr wrap="square" rtlCol="0">
            <a:spAutoFit/>
          </a:bodyPr>
          <a:lstStyle/>
          <a:p>
            <a:pPr marL="342900" indent="-342900"/>
            <a:r>
              <a:rPr lang="en-US" sz="1600" b="1" dirty="0"/>
              <a:t>Third Stage</a:t>
            </a:r>
          </a:p>
          <a:p>
            <a:pPr marL="342900" indent="-342900"/>
            <a:r>
              <a:rPr lang="en-US" sz="1600" dirty="0"/>
              <a:t>11. Copy the square from second stage using Copy command CO.</a:t>
            </a:r>
          </a:p>
          <a:p>
            <a:pPr marL="342900" indent="-342900"/>
            <a:r>
              <a:rPr lang="en-US" sz="1600" dirty="0"/>
              <a:t>12. Rotate the square with an angle 210° with </a:t>
            </a:r>
            <a:r>
              <a:rPr lang="en-US" sz="1600" dirty="0" err="1"/>
              <a:t>xy</a:t>
            </a:r>
            <a:r>
              <a:rPr lang="en-US" sz="1600" dirty="0"/>
              <a:t> using Rotate command RO. Dimension the angle using DIMANG command. Mark the  respective  points as a, b, c, d using MTEXT command.</a:t>
            </a:r>
          </a:p>
          <a:p>
            <a:pPr marL="342900" indent="-342900"/>
            <a:r>
              <a:rPr lang="en-US" sz="1600" dirty="0"/>
              <a:t>13. Draw the projection lines to front view from a, b, c, d using Line command L.</a:t>
            </a:r>
          </a:p>
          <a:p>
            <a:r>
              <a:rPr lang="en-US" sz="1600" b="1" dirty="0"/>
              <a:t> </a:t>
            </a:r>
          </a:p>
          <a:p>
            <a:endParaRPr lang="en-US" sz="1600" b="1" dirty="0"/>
          </a:p>
          <a:p>
            <a:pPr marL="342900" indent="-342900"/>
            <a:endParaRPr lang="en-US" sz="1600" dirty="0"/>
          </a:p>
        </p:txBody>
      </p:sp>
      <p:pic>
        <p:nvPicPr>
          <p:cNvPr id="9218" name="Picture 2"/>
          <p:cNvPicPr>
            <a:picLocks noChangeAspect="1" noChangeArrowheads="1"/>
          </p:cNvPicPr>
          <p:nvPr/>
        </p:nvPicPr>
        <p:blipFill>
          <a:blip r:embed="rId3"/>
          <a:srcRect/>
          <a:stretch>
            <a:fillRect/>
          </a:stretch>
        </p:blipFill>
        <p:spPr bwMode="auto">
          <a:xfrm>
            <a:off x="3236816" y="2949234"/>
            <a:ext cx="5324475" cy="3238500"/>
          </a:xfrm>
          <a:prstGeom prst="rect">
            <a:avLst/>
          </a:prstGeom>
          <a:noFill/>
          <a:ln w="9525">
            <a:noFill/>
            <a:miter lim="800000"/>
            <a:headEnd/>
            <a:tailEnd/>
          </a:ln>
          <a:effectLst/>
        </p:spPr>
      </p:pic>
    </p:spTree>
    <p:extLst>
      <p:ext uri="{BB962C8B-B14F-4D97-AF65-F5344CB8AC3E}">
        <p14:creationId xmlns:p14="http://schemas.microsoft.com/office/powerpoint/2010/main" val="2673461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41452" y="1181687"/>
            <a:ext cx="7863840" cy="1323439"/>
          </a:xfrm>
          <a:prstGeom prst="rect">
            <a:avLst/>
          </a:prstGeom>
          <a:noFill/>
        </p:spPr>
        <p:txBody>
          <a:bodyPr wrap="square" rtlCol="0">
            <a:spAutoFit/>
          </a:bodyPr>
          <a:lstStyle/>
          <a:p>
            <a:r>
              <a:rPr lang="en-US" sz="1600" dirty="0"/>
              <a:t>14. Draw the lines </a:t>
            </a:r>
            <a:r>
              <a:rPr lang="en-US" sz="1600" dirty="0" err="1"/>
              <a:t>a’b</a:t>
            </a:r>
            <a:r>
              <a:rPr lang="en-US" sz="1600" dirty="0"/>
              <a:t>’, </a:t>
            </a:r>
            <a:r>
              <a:rPr lang="en-US" sz="1600" dirty="0" err="1"/>
              <a:t>b’c</a:t>
            </a:r>
            <a:r>
              <a:rPr lang="en-US" sz="1600" dirty="0"/>
              <a:t>’, </a:t>
            </a:r>
            <a:r>
              <a:rPr lang="en-US" sz="1600" dirty="0" err="1"/>
              <a:t>c’d</a:t>
            </a:r>
            <a:r>
              <a:rPr lang="en-US" sz="1600" dirty="0"/>
              <a:t>’ and </a:t>
            </a:r>
            <a:r>
              <a:rPr lang="en-US" sz="1600" dirty="0" err="1"/>
              <a:t>d’a</a:t>
            </a:r>
            <a:r>
              <a:rPr lang="en-US" sz="1600" dirty="0"/>
              <a:t>‘ at the intersection points of projection lines and locus lines using Line command L.</a:t>
            </a:r>
          </a:p>
          <a:p>
            <a:r>
              <a:rPr lang="en-US" sz="1600" dirty="0"/>
              <a:t>15. Mark the  respective  points as a', b', c', d', using MTEXT command.</a:t>
            </a:r>
          </a:p>
          <a:p>
            <a:endParaRPr lang="en-US" sz="1600" dirty="0"/>
          </a:p>
          <a:p>
            <a:pPr marL="342900" indent="-342900"/>
            <a:endParaRPr lang="en-US" sz="1600" dirty="0"/>
          </a:p>
        </p:txBody>
      </p:sp>
      <p:pic>
        <p:nvPicPr>
          <p:cNvPr id="10243" name="Picture 3"/>
          <p:cNvPicPr>
            <a:picLocks noChangeAspect="1" noChangeArrowheads="1"/>
          </p:cNvPicPr>
          <p:nvPr/>
        </p:nvPicPr>
        <p:blipFill>
          <a:blip r:embed="rId3"/>
          <a:srcRect/>
          <a:stretch>
            <a:fillRect/>
          </a:stretch>
        </p:blipFill>
        <p:spPr bwMode="auto">
          <a:xfrm>
            <a:off x="2858965" y="2223771"/>
            <a:ext cx="6315041" cy="3774780"/>
          </a:xfrm>
          <a:prstGeom prst="rect">
            <a:avLst/>
          </a:prstGeom>
          <a:noFill/>
          <a:ln w="9525">
            <a:noFill/>
            <a:miter lim="800000"/>
            <a:headEnd/>
            <a:tailEnd/>
          </a:ln>
          <a:effectLst/>
        </p:spPr>
      </p:pic>
    </p:spTree>
    <p:extLst>
      <p:ext uri="{BB962C8B-B14F-4D97-AF65-F5344CB8AC3E}">
        <p14:creationId xmlns:p14="http://schemas.microsoft.com/office/powerpoint/2010/main" val="349633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7723" y="1294228"/>
            <a:ext cx="6921305" cy="369332"/>
          </a:xfrm>
          <a:prstGeom prst="rect">
            <a:avLst/>
          </a:prstGeom>
          <a:noFill/>
        </p:spPr>
        <p:txBody>
          <a:bodyPr wrap="square" rtlCol="0">
            <a:spAutoFit/>
          </a:bodyPr>
          <a:lstStyle/>
          <a:p>
            <a:r>
              <a:rPr lang="en-US" b="1" dirty="0"/>
              <a:t>Notation of object in Space </a:t>
            </a:r>
          </a:p>
        </p:txBody>
      </p:sp>
      <p:pic>
        <p:nvPicPr>
          <p:cNvPr id="12290" name="Picture 2"/>
          <p:cNvPicPr>
            <a:picLocks noChangeAspect="1" noChangeArrowheads="1"/>
          </p:cNvPicPr>
          <p:nvPr/>
        </p:nvPicPr>
        <p:blipFill>
          <a:blip r:embed="rId3"/>
          <a:srcRect/>
          <a:stretch>
            <a:fillRect/>
          </a:stretch>
        </p:blipFill>
        <p:spPr bwMode="auto">
          <a:xfrm>
            <a:off x="2297722" y="1995488"/>
            <a:ext cx="7554352" cy="4541106"/>
          </a:xfrm>
          <a:prstGeom prst="rect">
            <a:avLst/>
          </a:prstGeom>
          <a:noFill/>
          <a:ln w="9525">
            <a:noFill/>
            <a:miter lim="800000"/>
            <a:headEnd/>
            <a:tailEnd/>
          </a:ln>
          <a:effectLst/>
        </p:spPr>
      </p:pic>
    </p:spTree>
    <p:extLst>
      <p:ext uri="{BB962C8B-B14F-4D97-AF65-F5344CB8AC3E}">
        <p14:creationId xmlns:p14="http://schemas.microsoft.com/office/powerpoint/2010/main" val="395855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71115" y="1181686"/>
            <a:ext cx="7906043" cy="2708434"/>
          </a:xfrm>
          <a:prstGeom prst="rect">
            <a:avLst/>
          </a:prstGeom>
          <a:noFill/>
        </p:spPr>
        <p:txBody>
          <a:bodyPr wrap="square" rtlCol="0">
            <a:spAutoFit/>
          </a:bodyPr>
          <a:lstStyle/>
          <a:p>
            <a:endParaRPr lang="en-US" sz="1400" b="1" dirty="0"/>
          </a:p>
          <a:p>
            <a:r>
              <a:rPr lang="en-US" sz="1400" b="1" dirty="0"/>
              <a:t>12.  </a:t>
            </a:r>
            <a:r>
              <a:rPr lang="en-US" sz="1400" dirty="0"/>
              <a:t>A Semi circular plane of diameter 70 mm has its straight edge on the V.P. and inclined at 30° to the H.P. Draw the projections of the plane when its surface is inclined at 45° to the V.P.</a:t>
            </a:r>
          </a:p>
          <a:p>
            <a:r>
              <a:rPr lang="en-US" sz="1400" b="1" dirty="0"/>
              <a:t>SOL.</a:t>
            </a:r>
          </a:p>
          <a:p>
            <a:pPr marL="342900" indent="-342900">
              <a:buAutoNum type="arabicPeriod"/>
            </a:pPr>
            <a:r>
              <a:rPr lang="en-US" sz="1400" dirty="0"/>
              <a:t>Draw </a:t>
            </a:r>
            <a:r>
              <a:rPr lang="en-US" sz="1400" dirty="0" err="1"/>
              <a:t>xy</a:t>
            </a:r>
            <a:r>
              <a:rPr lang="en-US" sz="1400" dirty="0"/>
              <a:t> line. </a:t>
            </a:r>
          </a:p>
          <a:p>
            <a:pPr marL="342900" indent="-342900">
              <a:buAutoNum type="arabicPeriod"/>
            </a:pPr>
            <a:r>
              <a:rPr lang="en-US" sz="1400" dirty="0"/>
              <a:t>A semi circle has its straight edge on the V.P. can appear as a semi circle in the front view. </a:t>
            </a:r>
          </a:p>
          <a:p>
            <a:pPr marL="342900" indent="-342900"/>
            <a:r>
              <a:rPr lang="en-US" sz="1400" b="1" dirty="0"/>
              <a:t>First Stage</a:t>
            </a:r>
          </a:p>
          <a:p>
            <a:pPr marL="342900" indent="-342900"/>
            <a:r>
              <a:rPr lang="en-US" sz="1400" dirty="0"/>
              <a:t>3. Draw a line of length 70mm using Line command L. Draw an arc with 35mm radius with line middle point as centre to represent the front view.</a:t>
            </a:r>
          </a:p>
          <a:p>
            <a:pPr marL="342900" indent="-342900"/>
            <a:r>
              <a:rPr lang="en-US" sz="1400" dirty="0"/>
              <a:t>4. Divide the semi circle in to 6 equal parts using DIV command. Mark a‘, b‘, c‘, d‘, e‘, f‘, g' using MTEXT command. Dimension using DIMLIN command.</a:t>
            </a:r>
          </a:p>
          <a:p>
            <a:pPr marL="342900" indent="-342900"/>
            <a:endParaRPr lang="en-US" sz="1600" dirty="0"/>
          </a:p>
        </p:txBody>
      </p:sp>
      <p:pic>
        <p:nvPicPr>
          <p:cNvPr id="1026" name="Picture 2"/>
          <p:cNvPicPr>
            <a:picLocks noChangeAspect="1" noChangeArrowheads="1"/>
          </p:cNvPicPr>
          <p:nvPr/>
        </p:nvPicPr>
        <p:blipFill>
          <a:blip r:embed="rId3"/>
          <a:srcRect/>
          <a:stretch>
            <a:fillRect/>
          </a:stretch>
        </p:blipFill>
        <p:spPr bwMode="auto">
          <a:xfrm>
            <a:off x="3638395" y="3713872"/>
            <a:ext cx="4317907" cy="2811832"/>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xmlns="" id="{69AFFA8D-94CE-49FD-B91A-0DA58D71EEF8}"/>
              </a:ext>
            </a:extLst>
          </p:cNvPr>
          <p:cNvSpPr txBox="1"/>
          <p:nvPr/>
        </p:nvSpPr>
        <p:spPr>
          <a:xfrm>
            <a:off x="2171114" y="349699"/>
            <a:ext cx="7227923" cy="369332"/>
          </a:xfrm>
          <a:prstGeom prst="rect">
            <a:avLst/>
          </a:prstGeom>
          <a:noFill/>
        </p:spPr>
        <p:txBody>
          <a:bodyPr wrap="square">
            <a:spAutoFit/>
          </a:bodyPr>
          <a:lstStyle/>
          <a:p>
            <a:r>
              <a:rPr lang="en-US" b="1" dirty="0">
                <a:solidFill>
                  <a:srgbClr val="FF0000"/>
                </a:solidFill>
              </a:rPr>
              <a:t>PLANE INCLINED TO BOTH THE PLANES (edge in the V.P.)</a:t>
            </a:r>
            <a:endParaRPr lang="en-IN" dirty="0">
              <a:solidFill>
                <a:srgbClr val="FF0000"/>
              </a:solidFill>
            </a:endParaRPr>
          </a:p>
        </p:txBody>
      </p:sp>
    </p:spTree>
    <p:extLst>
      <p:ext uri="{BB962C8B-B14F-4D97-AF65-F5344CB8AC3E}">
        <p14:creationId xmlns:p14="http://schemas.microsoft.com/office/powerpoint/2010/main" val="1189134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41453" y="1181686"/>
            <a:ext cx="7835705" cy="1077218"/>
          </a:xfrm>
          <a:prstGeom prst="rect">
            <a:avLst/>
          </a:prstGeom>
          <a:noFill/>
        </p:spPr>
        <p:txBody>
          <a:bodyPr wrap="square" rtlCol="0">
            <a:spAutoFit/>
          </a:bodyPr>
          <a:lstStyle/>
          <a:p>
            <a:r>
              <a:rPr lang="en-US" sz="1600" dirty="0"/>
              <a:t>5. Draw vertical projection lines from a‘, b‘, c‘, d‘, e‘, f‘, g‘ to </a:t>
            </a:r>
            <a:r>
              <a:rPr lang="en-US" sz="1600" dirty="0" err="1"/>
              <a:t>xy</a:t>
            </a:r>
            <a:r>
              <a:rPr lang="en-US" sz="1600" dirty="0"/>
              <a:t> line.</a:t>
            </a:r>
          </a:p>
          <a:p>
            <a:r>
              <a:rPr lang="en-US" sz="1600" dirty="0"/>
              <a:t>6. Mark a, b, c, d, e, f, g using MTEXT command at the respective intersection points.</a:t>
            </a:r>
          </a:p>
          <a:p>
            <a:r>
              <a:rPr lang="en-US" sz="1600" dirty="0"/>
              <a:t>7. Draw a line by joining the points to represent the top view using Line command L.</a:t>
            </a:r>
          </a:p>
          <a:p>
            <a:pPr marL="342900" indent="-342900"/>
            <a:endParaRPr lang="en-US" sz="1600" dirty="0"/>
          </a:p>
        </p:txBody>
      </p:sp>
      <p:pic>
        <p:nvPicPr>
          <p:cNvPr id="2050" name="Picture 2"/>
          <p:cNvPicPr>
            <a:picLocks noChangeAspect="1" noChangeArrowheads="1"/>
          </p:cNvPicPr>
          <p:nvPr/>
        </p:nvPicPr>
        <p:blipFill>
          <a:blip r:embed="rId3"/>
          <a:srcRect/>
          <a:stretch>
            <a:fillRect/>
          </a:stretch>
        </p:blipFill>
        <p:spPr bwMode="auto">
          <a:xfrm>
            <a:off x="3490474" y="2505125"/>
            <a:ext cx="5267325" cy="3390900"/>
          </a:xfrm>
          <a:prstGeom prst="rect">
            <a:avLst/>
          </a:prstGeom>
          <a:noFill/>
          <a:ln w="9525">
            <a:noFill/>
            <a:miter lim="800000"/>
            <a:headEnd/>
            <a:tailEnd/>
          </a:ln>
          <a:effectLst/>
        </p:spPr>
      </p:pic>
    </p:spTree>
    <p:extLst>
      <p:ext uri="{BB962C8B-B14F-4D97-AF65-F5344CB8AC3E}">
        <p14:creationId xmlns:p14="http://schemas.microsoft.com/office/powerpoint/2010/main" val="3664018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85183" y="1181687"/>
            <a:ext cx="7891975" cy="2554545"/>
          </a:xfrm>
          <a:prstGeom prst="rect">
            <a:avLst/>
          </a:prstGeom>
          <a:noFill/>
        </p:spPr>
        <p:txBody>
          <a:bodyPr wrap="square" rtlCol="0">
            <a:spAutoFit/>
          </a:bodyPr>
          <a:lstStyle/>
          <a:p>
            <a:r>
              <a:rPr lang="en-US" sz="1600" b="1" dirty="0"/>
              <a:t>Second Stage</a:t>
            </a:r>
          </a:p>
          <a:p>
            <a:r>
              <a:rPr lang="en-US" sz="1600" dirty="0"/>
              <a:t>8. Measure the distances </a:t>
            </a:r>
            <a:r>
              <a:rPr lang="en-US" sz="1600" dirty="0" err="1"/>
              <a:t>ab</a:t>
            </a:r>
            <a:r>
              <a:rPr lang="en-US" sz="1600" dirty="0"/>
              <a:t>, </a:t>
            </a:r>
            <a:r>
              <a:rPr lang="en-US" sz="1600" dirty="0" err="1"/>
              <a:t>bc</a:t>
            </a:r>
            <a:r>
              <a:rPr lang="en-US" sz="1600" dirty="0"/>
              <a:t>, </a:t>
            </a:r>
            <a:r>
              <a:rPr lang="en-US" sz="1600" dirty="0" err="1"/>
              <a:t>cd</a:t>
            </a:r>
            <a:r>
              <a:rPr lang="en-US" sz="1600" dirty="0"/>
              <a:t> using DIMLIN command.</a:t>
            </a:r>
          </a:p>
          <a:p>
            <a:pPr marL="342900" indent="-342900">
              <a:buAutoNum type="arabicPeriod" startAt="9"/>
            </a:pPr>
            <a:r>
              <a:rPr lang="en-US" sz="1600" dirty="0"/>
              <a:t>Draw a line of length 35mm (equal to ad) at an angle of 315° (@35&lt;315)</a:t>
            </a:r>
          </a:p>
          <a:p>
            <a:pPr marL="342900" indent="-342900">
              <a:buAutoNum type="arabicPeriod" startAt="9"/>
            </a:pPr>
            <a:r>
              <a:rPr lang="en-US" sz="1600" dirty="0"/>
              <a:t>Create points on the ad line with distance equal to 17.5mm, 12.81mm, 4.69mm. Use Parametric – Dimensional Constraints – Aligned – Change to required dimensions.</a:t>
            </a:r>
          </a:p>
          <a:p>
            <a:pPr marL="342900" indent="-342900">
              <a:buAutoNum type="arabicPeriod" startAt="9"/>
            </a:pPr>
            <a:r>
              <a:rPr lang="en-US" sz="1600" dirty="0"/>
              <a:t>Dimension using DIMALI command.</a:t>
            </a:r>
          </a:p>
          <a:p>
            <a:pPr marL="342900" indent="-342900">
              <a:buAutoNum type="arabicPeriod" startAt="9"/>
            </a:pPr>
            <a:r>
              <a:rPr lang="en-US" sz="1600" dirty="0"/>
              <a:t>Draw projection lines from a, b, c, d, e, f, g to front view using Line command L.</a:t>
            </a:r>
          </a:p>
          <a:p>
            <a:pPr marL="342900" indent="-342900">
              <a:buAutoNum type="arabicPeriod" startAt="9"/>
            </a:pPr>
            <a:endParaRPr lang="en-US" sz="1600" dirty="0"/>
          </a:p>
          <a:p>
            <a:r>
              <a:rPr lang="en-US" sz="1600" b="1" dirty="0"/>
              <a:t> </a:t>
            </a:r>
          </a:p>
          <a:p>
            <a:pPr marL="342900" indent="-342900"/>
            <a:endParaRPr lang="en-US" sz="1600" dirty="0"/>
          </a:p>
        </p:txBody>
      </p:sp>
      <p:pic>
        <p:nvPicPr>
          <p:cNvPr id="3074" name="Picture 2"/>
          <p:cNvPicPr>
            <a:picLocks noChangeAspect="1" noChangeArrowheads="1"/>
          </p:cNvPicPr>
          <p:nvPr/>
        </p:nvPicPr>
        <p:blipFill>
          <a:blip r:embed="rId3"/>
          <a:srcRect/>
          <a:stretch>
            <a:fillRect/>
          </a:stretch>
        </p:blipFill>
        <p:spPr bwMode="auto">
          <a:xfrm>
            <a:off x="3985641" y="3390315"/>
            <a:ext cx="3474927" cy="3148171"/>
          </a:xfrm>
          <a:prstGeom prst="rect">
            <a:avLst/>
          </a:prstGeom>
          <a:noFill/>
          <a:ln w="9525">
            <a:noFill/>
            <a:miter lim="800000"/>
            <a:headEnd/>
            <a:tailEnd/>
          </a:ln>
          <a:effectLst/>
        </p:spPr>
      </p:pic>
    </p:spTree>
    <p:extLst>
      <p:ext uri="{BB962C8B-B14F-4D97-AF65-F5344CB8AC3E}">
        <p14:creationId xmlns:p14="http://schemas.microsoft.com/office/powerpoint/2010/main" val="1759559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9250" y="1181686"/>
            <a:ext cx="7835705" cy="1815882"/>
          </a:xfrm>
          <a:prstGeom prst="rect">
            <a:avLst/>
          </a:prstGeom>
          <a:noFill/>
        </p:spPr>
        <p:txBody>
          <a:bodyPr wrap="square" rtlCol="0">
            <a:spAutoFit/>
          </a:bodyPr>
          <a:lstStyle/>
          <a:p>
            <a:r>
              <a:rPr lang="en-US" sz="1600" dirty="0"/>
              <a:t>13. Draw horizontal locus lines from first stage front view a‘, b‘, c‘, d‘, e‘, f‘, g‘ using Line command L.</a:t>
            </a:r>
          </a:p>
          <a:p>
            <a:r>
              <a:rPr lang="en-US" sz="1600" dirty="0"/>
              <a:t>14. Draw a line joining the intersection points  of a‘, g‘ using Line command L.</a:t>
            </a:r>
          </a:p>
          <a:p>
            <a:r>
              <a:rPr lang="en-US" sz="1600" dirty="0"/>
              <a:t>15. Draw a </a:t>
            </a:r>
            <a:r>
              <a:rPr lang="en-US" sz="1600" dirty="0" err="1"/>
              <a:t>spline</a:t>
            </a:r>
            <a:r>
              <a:rPr lang="en-US" sz="1600" dirty="0"/>
              <a:t> joining the intersection points a‘, b‘, c‘, d‘, e‘, f‘, g‘  using SPL command.</a:t>
            </a:r>
          </a:p>
          <a:p>
            <a:r>
              <a:rPr lang="en-US" sz="1600" dirty="0"/>
              <a:t>16. Mark a‘, b‘, c‘, d‘, e‘, f‘, g' using MTEXT command.</a:t>
            </a:r>
          </a:p>
          <a:p>
            <a:endParaRPr lang="en-US" sz="1600" b="1" dirty="0"/>
          </a:p>
          <a:p>
            <a:pPr marL="342900" indent="-342900"/>
            <a:endParaRPr lang="en-US" sz="1600" dirty="0"/>
          </a:p>
        </p:txBody>
      </p:sp>
      <p:pic>
        <p:nvPicPr>
          <p:cNvPr id="5122" name="Picture 2"/>
          <p:cNvPicPr>
            <a:picLocks noChangeAspect="1" noChangeArrowheads="1"/>
          </p:cNvPicPr>
          <p:nvPr/>
        </p:nvPicPr>
        <p:blipFill>
          <a:blip r:embed="rId3"/>
          <a:srcRect/>
          <a:stretch>
            <a:fillRect/>
          </a:stretch>
        </p:blipFill>
        <p:spPr bwMode="auto">
          <a:xfrm>
            <a:off x="3212123" y="2800978"/>
            <a:ext cx="5472333" cy="3822341"/>
          </a:xfrm>
          <a:prstGeom prst="rect">
            <a:avLst/>
          </a:prstGeom>
          <a:noFill/>
          <a:ln w="9525">
            <a:noFill/>
            <a:miter lim="800000"/>
            <a:headEnd/>
            <a:tailEnd/>
          </a:ln>
          <a:effectLst/>
        </p:spPr>
      </p:pic>
    </p:spTree>
    <p:extLst>
      <p:ext uri="{BB962C8B-B14F-4D97-AF65-F5344CB8AC3E}">
        <p14:creationId xmlns:p14="http://schemas.microsoft.com/office/powerpoint/2010/main" val="3891450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41453" y="1181687"/>
            <a:ext cx="7751299" cy="3293209"/>
          </a:xfrm>
          <a:prstGeom prst="rect">
            <a:avLst/>
          </a:prstGeom>
          <a:noFill/>
        </p:spPr>
        <p:txBody>
          <a:bodyPr wrap="square" rtlCol="0">
            <a:spAutoFit/>
          </a:bodyPr>
          <a:lstStyle/>
          <a:p>
            <a:r>
              <a:rPr lang="en-US" sz="1600" b="1" dirty="0"/>
              <a:t>Third Stage</a:t>
            </a:r>
          </a:p>
          <a:p>
            <a:r>
              <a:rPr lang="en-US" sz="1600" dirty="0"/>
              <a:t>17. Mark the horizontal and vertical dimensions in second stage front view at every point</a:t>
            </a:r>
          </a:p>
          <a:p>
            <a:r>
              <a:rPr lang="en-US" sz="1600" dirty="0"/>
              <a:t>18. Draw locus lines from Second Stage Top view using Line command L.</a:t>
            </a:r>
          </a:p>
          <a:p>
            <a:r>
              <a:rPr lang="en-US" sz="1600" dirty="0"/>
              <a:t>19. Copy second stage front view shortest shape of semi circle using Copy command CO.</a:t>
            </a:r>
          </a:p>
          <a:p>
            <a:r>
              <a:rPr lang="en-US" sz="1600" dirty="0"/>
              <a:t>20. Rotate the copied semi circle at an angle of 150° from </a:t>
            </a:r>
            <a:r>
              <a:rPr lang="en-US" sz="1600" dirty="0" err="1"/>
              <a:t>xy</a:t>
            </a:r>
            <a:r>
              <a:rPr lang="en-US" sz="1600" dirty="0"/>
              <a:t> line using RO command. Mark a‘, b‘, c‘, d‘, e‘, f‘, g' using MTEXT command.</a:t>
            </a:r>
          </a:p>
          <a:p>
            <a:r>
              <a:rPr lang="en-US" sz="1600" dirty="0"/>
              <a:t>21. Create points on the line with lengths equal to vertical dimensions using Point command PO. Change the dimensions using Parametric – Dimensional Constraints – Aligned.</a:t>
            </a:r>
          </a:p>
          <a:p>
            <a:pPr marL="342900" indent="-342900">
              <a:buAutoNum type="arabicPeriod" startAt="22"/>
            </a:pPr>
            <a:r>
              <a:rPr lang="en-US" sz="1600" dirty="0"/>
              <a:t>Offset the line with distances equal to horizontal dimensions using Offset command O.</a:t>
            </a:r>
          </a:p>
          <a:p>
            <a:pPr marL="342900" indent="-342900">
              <a:buAutoNum type="arabicPeriod" startAt="22"/>
            </a:pPr>
            <a:r>
              <a:rPr lang="en-US" sz="1600" dirty="0"/>
              <a:t>Draw lines from points to the intersection points of semi circle and offset lines using Line command L.</a:t>
            </a:r>
          </a:p>
          <a:p>
            <a:pPr marL="342900" indent="-342900">
              <a:buAutoNum type="arabicPeriod" startAt="22"/>
            </a:pPr>
            <a:r>
              <a:rPr lang="en-US" sz="1600" dirty="0"/>
              <a:t>Dimension using DIMALI command.</a:t>
            </a:r>
          </a:p>
        </p:txBody>
      </p:sp>
    </p:spTree>
    <p:extLst>
      <p:ext uri="{BB962C8B-B14F-4D97-AF65-F5344CB8AC3E}">
        <p14:creationId xmlns:p14="http://schemas.microsoft.com/office/powerpoint/2010/main" val="1092732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2469509" y="1520240"/>
            <a:ext cx="7255957" cy="4343046"/>
          </a:xfrm>
          <a:prstGeom prst="rect">
            <a:avLst/>
          </a:prstGeom>
          <a:noFill/>
          <a:ln w="9525">
            <a:noFill/>
            <a:miter lim="800000"/>
            <a:headEnd/>
            <a:tailEnd/>
          </a:ln>
          <a:effectLst/>
        </p:spPr>
      </p:pic>
    </p:spTree>
    <p:extLst>
      <p:ext uri="{BB962C8B-B14F-4D97-AF65-F5344CB8AC3E}">
        <p14:creationId xmlns:p14="http://schemas.microsoft.com/office/powerpoint/2010/main" val="2708603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41452" y="1181687"/>
            <a:ext cx="7779434" cy="1323439"/>
          </a:xfrm>
          <a:prstGeom prst="rect">
            <a:avLst/>
          </a:prstGeom>
          <a:noFill/>
        </p:spPr>
        <p:txBody>
          <a:bodyPr wrap="square" rtlCol="0">
            <a:spAutoFit/>
          </a:bodyPr>
          <a:lstStyle/>
          <a:p>
            <a:pPr marL="342900" indent="-342900">
              <a:buAutoNum type="arabicPeriod" startAt="25"/>
            </a:pPr>
            <a:r>
              <a:rPr lang="en-US" sz="1600" dirty="0"/>
              <a:t>Draw projection and locus lines using Line command L.</a:t>
            </a:r>
          </a:p>
          <a:p>
            <a:pPr marL="342900" indent="-342900">
              <a:buAutoNum type="arabicPeriod" startAt="25"/>
            </a:pPr>
            <a:r>
              <a:rPr lang="en-US" sz="1600" dirty="0"/>
              <a:t>Draw </a:t>
            </a:r>
            <a:r>
              <a:rPr lang="en-US" sz="1600" dirty="0" err="1"/>
              <a:t>spline</a:t>
            </a:r>
            <a:r>
              <a:rPr lang="en-US" sz="1600" dirty="0"/>
              <a:t> joining intersection points of projection and locus lines using SPL command.</a:t>
            </a:r>
          </a:p>
          <a:p>
            <a:pPr marL="342900" indent="-342900">
              <a:buAutoNum type="arabicPeriod" startAt="25"/>
            </a:pPr>
            <a:r>
              <a:rPr lang="en-US" sz="1600" dirty="0"/>
              <a:t>. Mark a, b, c, d, e, f, g using MTEXT command at the respective intersection points.</a:t>
            </a:r>
          </a:p>
          <a:p>
            <a:pPr marL="342900" indent="-342900"/>
            <a:endParaRPr lang="en-US" sz="1600" dirty="0"/>
          </a:p>
          <a:p>
            <a:pPr marL="342900" indent="-342900"/>
            <a:endParaRPr lang="en-US" sz="1600" dirty="0"/>
          </a:p>
        </p:txBody>
      </p:sp>
      <p:pic>
        <p:nvPicPr>
          <p:cNvPr id="7170" name="Picture 2"/>
          <p:cNvPicPr>
            <a:picLocks noChangeAspect="1" noChangeArrowheads="1"/>
          </p:cNvPicPr>
          <p:nvPr/>
        </p:nvPicPr>
        <p:blipFill>
          <a:blip r:embed="rId3"/>
          <a:srcRect/>
          <a:stretch>
            <a:fillRect/>
          </a:stretch>
        </p:blipFill>
        <p:spPr bwMode="auto">
          <a:xfrm>
            <a:off x="3099583" y="2548936"/>
            <a:ext cx="6133513" cy="3712780"/>
          </a:xfrm>
          <a:prstGeom prst="rect">
            <a:avLst/>
          </a:prstGeom>
          <a:noFill/>
          <a:ln w="9525">
            <a:noFill/>
            <a:miter lim="800000"/>
            <a:headEnd/>
            <a:tailEnd/>
          </a:ln>
          <a:effectLst/>
        </p:spPr>
      </p:pic>
    </p:spTree>
    <p:extLst>
      <p:ext uri="{BB962C8B-B14F-4D97-AF65-F5344CB8AC3E}">
        <p14:creationId xmlns:p14="http://schemas.microsoft.com/office/powerpoint/2010/main" val="2058602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2410266" y="1547446"/>
            <a:ext cx="7366049" cy="4587240"/>
          </a:xfrm>
          <a:prstGeom prst="rect">
            <a:avLst/>
          </a:prstGeom>
          <a:noFill/>
          <a:ln w="9525">
            <a:noFill/>
            <a:miter lim="800000"/>
            <a:headEnd/>
            <a:tailEnd/>
          </a:ln>
          <a:effectLst/>
        </p:spPr>
      </p:pic>
    </p:spTree>
    <p:extLst>
      <p:ext uri="{BB962C8B-B14F-4D97-AF65-F5344CB8AC3E}">
        <p14:creationId xmlns:p14="http://schemas.microsoft.com/office/powerpoint/2010/main" val="3866745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14. </a:t>
            </a:r>
            <a:r>
              <a:rPr lang="en-US" dirty="0">
                <a:latin typeface="Generic213-Regular"/>
              </a:rPr>
              <a:t>A hexagonal plane of side 30 mm has an edge on the H.P. Its surface is inclined at 45° to the H.P. and the edge on which the plane rests is inclined at 30° to the V.P. Draw its projections.</a:t>
            </a:r>
            <a:endParaRPr lang="en-US" sz="1600" dirty="0"/>
          </a:p>
        </p:txBody>
      </p:sp>
      <p:sp>
        <p:nvSpPr>
          <p:cNvPr id="4" name="TextBox 3">
            <a:extLst>
              <a:ext uri="{FF2B5EF4-FFF2-40B4-BE49-F238E27FC236}">
                <a16:creationId xmlns:a16="http://schemas.microsoft.com/office/drawing/2014/main" xmlns="" id="{A3DB4D5E-8980-4C06-86F1-5BCC18D7B32D}"/>
              </a:ext>
            </a:extLst>
          </p:cNvPr>
          <p:cNvSpPr txBox="1"/>
          <p:nvPr/>
        </p:nvSpPr>
        <p:spPr>
          <a:xfrm>
            <a:off x="2213318" y="464301"/>
            <a:ext cx="7969490" cy="369332"/>
          </a:xfrm>
          <a:prstGeom prst="rect">
            <a:avLst/>
          </a:prstGeom>
          <a:noFill/>
        </p:spPr>
        <p:txBody>
          <a:bodyPr wrap="square">
            <a:spAutoFit/>
          </a:bodyPr>
          <a:lstStyle/>
          <a:p>
            <a:r>
              <a:rPr lang="en-US" b="1" dirty="0">
                <a:solidFill>
                  <a:srgbClr val="FF0000"/>
                </a:solidFill>
              </a:rPr>
              <a:t>PLANE INCLINED TO BOTH THE REFERENCE PLANES (edge in the H.P.)</a:t>
            </a:r>
          </a:p>
        </p:txBody>
      </p:sp>
      <p:pic>
        <p:nvPicPr>
          <p:cNvPr id="3" name="Picture 2">
            <a:extLst>
              <a:ext uri="{FF2B5EF4-FFF2-40B4-BE49-F238E27FC236}">
                <a16:creationId xmlns:a16="http://schemas.microsoft.com/office/drawing/2014/main" xmlns="" id="{F864BB6D-426A-40CC-A6E0-44FD4F3ABD03}"/>
              </a:ext>
            </a:extLst>
          </p:cNvPr>
          <p:cNvPicPr>
            <a:picLocks noChangeAspect="1"/>
          </p:cNvPicPr>
          <p:nvPr/>
        </p:nvPicPr>
        <p:blipFill>
          <a:blip r:embed="rId3"/>
          <a:stretch>
            <a:fillRect/>
          </a:stretch>
        </p:blipFill>
        <p:spPr>
          <a:xfrm>
            <a:off x="3100388" y="2259272"/>
            <a:ext cx="5991225" cy="3533775"/>
          </a:xfrm>
          <a:prstGeom prst="rect">
            <a:avLst/>
          </a:prstGeom>
        </p:spPr>
      </p:pic>
    </p:spTree>
    <p:extLst>
      <p:ext uri="{BB962C8B-B14F-4D97-AF65-F5344CB8AC3E}">
        <p14:creationId xmlns:p14="http://schemas.microsoft.com/office/powerpoint/2010/main" val="1768292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15. </a:t>
            </a:r>
            <a:r>
              <a:rPr lang="en-US" dirty="0">
                <a:latin typeface="Generic213-Regular"/>
              </a:rPr>
              <a:t>A pentagonal plane of side 30 mm is resting on a corner in the H.P. The side opposite to the corner in the H.P. is parallel to and 35 mm above H.P. and inclined at 45° to the V.P. Draw its three principal views.</a:t>
            </a:r>
            <a:endParaRPr lang="en-US" sz="1600" dirty="0"/>
          </a:p>
        </p:txBody>
      </p:sp>
      <p:sp>
        <p:nvSpPr>
          <p:cNvPr id="4" name="TextBox 3">
            <a:extLst>
              <a:ext uri="{FF2B5EF4-FFF2-40B4-BE49-F238E27FC236}">
                <a16:creationId xmlns:a16="http://schemas.microsoft.com/office/drawing/2014/main" xmlns="" id="{A3DB4D5E-8980-4C06-86F1-5BCC18D7B32D}"/>
              </a:ext>
            </a:extLst>
          </p:cNvPr>
          <p:cNvSpPr txBox="1"/>
          <p:nvPr/>
        </p:nvSpPr>
        <p:spPr>
          <a:xfrm>
            <a:off x="2213318" y="464301"/>
            <a:ext cx="7969490" cy="369332"/>
          </a:xfrm>
          <a:prstGeom prst="rect">
            <a:avLst/>
          </a:prstGeom>
          <a:noFill/>
        </p:spPr>
        <p:txBody>
          <a:bodyPr wrap="square">
            <a:spAutoFit/>
          </a:bodyPr>
          <a:lstStyle/>
          <a:p>
            <a:r>
              <a:rPr lang="en-US" b="1" dirty="0">
                <a:solidFill>
                  <a:srgbClr val="FF0000"/>
                </a:solidFill>
              </a:rPr>
              <a:t>PLANE INCLINED TO BOTH THE REFERENCE PLANES (edge in the H.P.)</a:t>
            </a:r>
          </a:p>
        </p:txBody>
      </p:sp>
      <p:pic>
        <p:nvPicPr>
          <p:cNvPr id="6" name="Picture 5">
            <a:extLst>
              <a:ext uri="{FF2B5EF4-FFF2-40B4-BE49-F238E27FC236}">
                <a16:creationId xmlns:a16="http://schemas.microsoft.com/office/drawing/2014/main" xmlns="" id="{37E2FFF1-B97D-4AE2-9165-E8312AA02851}"/>
              </a:ext>
            </a:extLst>
          </p:cNvPr>
          <p:cNvPicPr>
            <a:picLocks noChangeAspect="1"/>
          </p:cNvPicPr>
          <p:nvPr/>
        </p:nvPicPr>
        <p:blipFill rotWithShape="1">
          <a:blip r:embed="rId3"/>
          <a:srcRect r="28986"/>
          <a:stretch/>
        </p:blipFill>
        <p:spPr>
          <a:xfrm>
            <a:off x="3127719" y="2452007"/>
            <a:ext cx="5431564" cy="3390900"/>
          </a:xfrm>
          <a:prstGeom prst="rect">
            <a:avLst/>
          </a:prstGeom>
        </p:spPr>
      </p:pic>
    </p:spTree>
    <p:extLst>
      <p:ext uri="{BB962C8B-B14F-4D97-AF65-F5344CB8AC3E}">
        <p14:creationId xmlns:p14="http://schemas.microsoft.com/office/powerpoint/2010/main" val="385384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B23B1EA-B9FC-4479-B9B5-A4A897CB9DA0}"/>
              </a:ext>
            </a:extLst>
          </p:cNvPr>
          <p:cNvPicPr>
            <a:picLocks noChangeAspect="1"/>
          </p:cNvPicPr>
          <p:nvPr/>
        </p:nvPicPr>
        <p:blipFill rotWithShape="1">
          <a:blip r:embed="rId3"/>
          <a:srcRect r="31826" b="52472"/>
          <a:stretch/>
        </p:blipFill>
        <p:spPr>
          <a:xfrm>
            <a:off x="2635348" y="1620800"/>
            <a:ext cx="6921305" cy="3343086"/>
          </a:xfrm>
          <a:prstGeom prst="rect">
            <a:avLst/>
          </a:prstGeom>
        </p:spPr>
      </p:pic>
    </p:spTree>
    <p:extLst>
      <p:ext uri="{BB962C8B-B14F-4D97-AF65-F5344CB8AC3E}">
        <p14:creationId xmlns:p14="http://schemas.microsoft.com/office/powerpoint/2010/main" val="766830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16. </a:t>
            </a:r>
            <a:r>
              <a:rPr lang="en-US" dirty="0">
                <a:latin typeface="Generic213-Regular"/>
              </a:rPr>
              <a:t>A hexagonal plane of side 30 mm has an edge in the V.P. The surface of the plane is inclined at 45° to the V.P. and the edge on which it rests is inclined at 30° to the H.P. Draw its projections.</a:t>
            </a:r>
            <a:endParaRPr lang="en-US" sz="1600" dirty="0"/>
          </a:p>
        </p:txBody>
      </p:sp>
      <p:sp>
        <p:nvSpPr>
          <p:cNvPr id="4" name="TextBox 3">
            <a:extLst>
              <a:ext uri="{FF2B5EF4-FFF2-40B4-BE49-F238E27FC236}">
                <a16:creationId xmlns:a16="http://schemas.microsoft.com/office/drawing/2014/main" xmlns="" id="{A3DB4D5E-8980-4C06-86F1-5BCC18D7B32D}"/>
              </a:ext>
            </a:extLst>
          </p:cNvPr>
          <p:cNvSpPr txBox="1"/>
          <p:nvPr/>
        </p:nvSpPr>
        <p:spPr>
          <a:xfrm>
            <a:off x="2213318" y="464301"/>
            <a:ext cx="7969490" cy="369332"/>
          </a:xfrm>
          <a:prstGeom prst="rect">
            <a:avLst/>
          </a:prstGeom>
          <a:noFill/>
        </p:spPr>
        <p:txBody>
          <a:bodyPr wrap="square">
            <a:spAutoFit/>
          </a:bodyPr>
          <a:lstStyle/>
          <a:p>
            <a:r>
              <a:rPr lang="en-US" b="1" dirty="0">
                <a:solidFill>
                  <a:srgbClr val="FF0000"/>
                </a:solidFill>
              </a:rPr>
              <a:t>PLANE INCLINED TO BOTH THE REFERENCE PLANES (edge in the H.P.)</a:t>
            </a:r>
          </a:p>
        </p:txBody>
      </p:sp>
      <p:pic>
        <p:nvPicPr>
          <p:cNvPr id="3" name="Picture 2">
            <a:extLst>
              <a:ext uri="{FF2B5EF4-FFF2-40B4-BE49-F238E27FC236}">
                <a16:creationId xmlns:a16="http://schemas.microsoft.com/office/drawing/2014/main" xmlns="" id="{88154BCC-7FAF-4CCA-9A78-2E57254E6D82}"/>
              </a:ext>
            </a:extLst>
          </p:cNvPr>
          <p:cNvPicPr>
            <a:picLocks noChangeAspect="1"/>
          </p:cNvPicPr>
          <p:nvPr/>
        </p:nvPicPr>
        <p:blipFill rotWithShape="1">
          <a:blip r:embed="rId3"/>
          <a:srcRect t="3341"/>
          <a:stretch/>
        </p:blipFill>
        <p:spPr>
          <a:xfrm>
            <a:off x="3044891" y="2313992"/>
            <a:ext cx="6544355" cy="3989702"/>
          </a:xfrm>
          <a:prstGeom prst="rect">
            <a:avLst/>
          </a:prstGeom>
        </p:spPr>
      </p:pic>
    </p:spTree>
    <p:extLst>
      <p:ext uri="{BB962C8B-B14F-4D97-AF65-F5344CB8AC3E}">
        <p14:creationId xmlns:p14="http://schemas.microsoft.com/office/powerpoint/2010/main" val="3207255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17. </a:t>
            </a:r>
            <a:r>
              <a:rPr lang="en-US" dirty="0"/>
              <a:t>A pentagonal plane with a 30mm side rests on the H.P. on the edge such that the surface is inclined 45deg to the H.P. and the edge on which its rests is inclined at 30deg to the V.P. Draw its projections.</a:t>
            </a:r>
            <a:endParaRPr lang="en-US" sz="1600" dirty="0"/>
          </a:p>
        </p:txBody>
      </p:sp>
      <p:sp>
        <p:nvSpPr>
          <p:cNvPr id="4" name="TextBox 3">
            <a:extLst>
              <a:ext uri="{FF2B5EF4-FFF2-40B4-BE49-F238E27FC236}">
                <a16:creationId xmlns:a16="http://schemas.microsoft.com/office/drawing/2014/main" xmlns="" id="{A3DB4D5E-8980-4C06-86F1-5BCC18D7B32D}"/>
              </a:ext>
            </a:extLst>
          </p:cNvPr>
          <p:cNvSpPr txBox="1"/>
          <p:nvPr/>
        </p:nvSpPr>
        <p:spPr>
          <a:xfrm>
            <a:off x="2213318" y="464301"/>
            <a:ext cx="7969490" cy="369332"/>
          </a:xfrm>
          <a:prstGeom prst="rect">
            <a:avLst/>
          </a:prstGeom>
          <a:noFill/>
        </p:spPr>
        <p:txBody>
          <a:bodyPr wrap="square">
            <a:spAutoFit/>
          </a:bodyPr>
          <a:lstStyle/>
          <a:p>
            <a:r>
              <a:rPr lang="en-US" b="1" dirty="0">
                <a:solidFill>
                  <a:srgbClr val="FF0000"/>
                </a:solidFill>
              </a:rPr>
              <a:t>PLANE INCLINED TO BOTH THE REFERENCE PLANES (edge in the H.P.)</a:t>
            </a:r>
          </a:p>
        </p:txBody>
      </p:sp>
      <p:pic>
        <p:nvPicPr>
          <p:cNvPr id="6" name="Picture 5">
            <a:extLst>
              <a:ext uri="{FF2B5EF4-FFF2-40B4-BE49-F238E27FC236}">
                <a16:creationId xmlns:a16="http://schemas.microsoft.com/office/drawing/2014/main" xmlns="" id="{95300712-D5A9-46D8-B7A4-0BABF040AF19}"/>
              </a:ext>
            </a:extLst>
          </p:cNvPr>
          <p:cNvPicPr>
            <a:picLocks noChangeAspect="1"/>
          </p:cNvPicPr>
          <p:nvPr/>
        </p:nvPicPr>
        <p:blipFill>
          <a:blip r:embed="rId3"/>
          <a:stretch>
            <a:fillRect/>
          </a:stretch>
        </p:blipFill>
        <p:spPr>
          <a:xfrm>
            <a:off x="2631330" y="2176071"/>
            <a:ext cx="7445829" cy="3661883"/>
          </a:xfrm>
          <a:prstGeom prst="rect">
            <a:avLst/>
          </a:prstGeom>
        </p:spPr>
      </p:pic>
    </p:spTree>
    <p:extLst>
      <p:ext uri="{BB962C8B-B14F-4D97-AF65-F5344CB8AC3E}">
        <p14:creationId xmlns:p14="http://schemas.microsoft.com/office/powerpoint/2010/main" val="3160248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18. </a:t>
            </a:r>
            <a:r>
              <a:rPr lang="en-US" dirty="0"/>
              <a:t>A hexagonal plane of side 30mm has a corner on the H.P. Its surface is inclined at 45deg to the H.P. and the corner on which the plane rests is inclined at 60deg to the V.P. Draw its projections.</a:t>
            </a:r>
            <a:endParaRPr lang="en-US" sz="1600" dirty="0"/>
          </a:p>
        </p:txBody>
      </p:sp>
      <p:sp>
        <p:nvSpPr>
          <p:cNvPr id="4" name="TextBox 3">
            <a:extLst>
              <a:ext uri="{FF2B5EF4-FFF2-40B4-BE49-F238E27FC236}">
                <a16:creationId xmlns:a16="http://schemas.microsoft.com/office/drawing/2014/main" xmlns="" id="{A3DB4D5E-8980-4C06-86F1-5BCC18D7B32D}"/>
              </a:ext>
            </a:extLst>
          </p:cNvPr>
          <p:cNvSpPr txBox="1"/>
          <p:nvPr/>
        </p:nvSpPr>
        <p:spPr>
          <a:xfrm>
            <a:off x="2213318" y="464301"/>
            <a:ext cx="7969490" cy="369332"/>
          </a:xfrm>
          <a:prstGeom prst="rect">
            <a:avLst/>
          </a:prstGeom>
          <a:noFill/>
        </p:spPr>
        <p:txBody>
          <a:bodyPr wrap="square">
            <a:spAutoFit/>
          </a:bodyPr>
          <a:lstStyle/>
          <a:p>
            <a:r>
              <a:rPr lang="en-US" b="1" dirty="0">
                <a:solidFill>
                  <a:srgbClr val="FF0000"/>
                </a:solidFill>
              </a:rPr>
              <a:t>PLANE INCLINED TO BOTH THE REFERENCE PLANES (edge in the H.P.)</a:t>
            </a:r>
          </a:p>
        </p:txBody>
      </p:sp>
      <p:pic>
        <p:nvPicPr>
          <p:cNvPr id="3" name="Picture 2">
            <a:extLst>
              <a:ext uri="{FF2B5EF4-FFF2-40B4-BE49-F238E27FC236}">
                <a16:creationId xmlns:a16="http://schemas.microsoft.com/office/drawing/2014/main" xmlns="" id="{84A5926C-164B-4CFA-A7E5-7DD3CCC53FD9}"/>
              </a:ext>
            </a:extLst>
          </p:cNvPr>
          <p:cNvPicPr>
            <a:picLocks noChangeAspect="1"/>
          </p:cNvPicPr>
          <p:nvPr/>
        </p:nvPicPr>
        <p:blipFill rotWithShape="1">
          <a:blip r:embed="rId3"/>
          <a:srcRect l="3968"/>
          <a:stretch/>
        </p:blipFill>
        <p:spPr>
          <a:xfrm>
            <a:off x="2690327" y="2105016"/>
            <a:ext cx="7232650" cy="4023032"/>
          </a:xfrm>
          <a:prstGeom prst="rect">
            <a:avLst/>
          </a:prstGeom>
        </p:spPr>
      </p:pic>
    </p:spTree>
    <p:extLst>
      <p:ext uri="{BB962C8B-B14F-4D97-AF65-F5344CB8AC3E}">
        <p14:creationId xmlns:p14="http://schemas.microsoft.com/office/powerpoint/2010/main" val="2889349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863840" cy="923330"/>
          </a:xfrm>
          <a:prstGeom prst="rect">
            <a:avLst/>
          </a:prstGeom>
          <a:noFill/>
        </p:spPr>
        <p:txBody>
          <a:bodyPr wrap="square" rtlCol="0">
            <a:spAutoFit/>
          </a:bodyPr>
          <a:lstStyle/>
          <a:p>
            <a:pPr algn="l"/>
            <a:r>
              <a:rPr lang="en-US" b="1" dirty="0"/>
              <a:t>19. </a:t>
            </a:r>
            <a:r>
              <a:rPr lang="en-US" dirty="0"/>
              <a:t>The diagonals of a rhombus measure 100 mm and 40 mm. The longer diagonal is inclined at 30° to H.P. with an end in H.P. and the smaller diagonal is parallel to both the principal planes. Draw its projections.</a:t>
            </a:r>
            <a:endParaRPr lang="en-US" sz="1600" dirty="0"/>
          </a:p>
        </p:txBody>
      </p:sp>
      <p:sp>
        <p:nvSpPr>
          <p:cNvPr id="4" name="TextBox 3">
            <a:extLst>
              <a:ext uri="{FF2B5EF4-FFF2-40B4-BE49-F238E27FC236}">
                <a16:creationId xmlns:a16="http://schemas.microsoft.com/office/drawing/2014/main" xmlns="" id="{A3DB4D5E-8980-4C06-86F1-5BCC18D7B32D}"/>
              </a:ext>
            </a:extLst>
          </p:cNvPr>
          <p:cNvSpPr txBox="1"/>
          <p:nvPr/>
        </p:nvSpPr>
        <p:spPr>
          <a:xfrm>
            <a:off x="2213318" y="464301"/>
            <a:ext cx="7969490" cy="369332"/>
          </a:xfrm>
          <a:prstGeom prst="rect">
            <a:avLst/>
          </a:prstGeom>
          <a:noFill/>
        </p:spPr>
        <p:txBody>
          <a:bodyPr wrap="square">
            <a:spAutoFit/>
          </a:bodyPr>
          <a:lstStyle/>
          <a:p>
            <a:r>
              <a:rPr lang="en-US" b="1" dirty="0">
                <a:solidFill>
                  <a:srgbClr val="FF0000"/>
                </a:solidFill>
              </a:rPr>
              <a:t>PLANE INCLINED TO BOTH THE REFERENCE PLANES (edge in the H.P.)</a:t>
            </a:r>
          </a:p>
        </p:txBody>
      </p:sp>
      <p:pic>
        <p:nvPicPr>
          <p:cNvPr id="6" name="Picture 5">
            <a:extLst>
              <a:ext uri="{FF2B5EF4-FFF2-40B4-BE49-F238E27FC236}">
                <a16:creationId xmlns:a16="http://schemas.microsoft.com/office/drawing/2014/main" xmlns="" id="{CB5E895A-6E91-489A-BEF1-EBF32ECE55F7}"/>
              </a:ext>
            </a:extLst>
          </p:cNvPr>
          <p:cNvPicPr>
            <a:picLocks noChangeAspect="1"/>
          </p:cNvPicPr>
          <p:nvPr/>
        </p:nvPicPr>
        <p:blipFill rotWithShape="1">
          <a:blip r:embed="rId3"/>
          <a:srcRect l="5550"/>
          <a:stretch/>
        </p:blipFill>
        <p:spPr>
          <a:xfrm>
            <a:off x="2541037" y="2245365"/>
            <a:ext cx="6985965" cy="3940831"/>
          </a:xfrm>
          <a:prstGeom prst="rect">
            <a:avLst/>
          </a:prstGeom>
        </p:spPr>
      </p:pic>
    </p:spTree>
    <p:extLst>
      <p:ext uri="{BB962C8B-B14F-4D97-AF65-F5344CB8AC3E}">
        <p14:creationId xmlns:p14="http://schemas.microsoft.com/office/powerpoint/2010/main" val="4043741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7"/>
            <a:ext cx="7863840" cy="1200329"/>
          </a:xfrm>
          <a:prstGeom prst="rect">
            <a:avLst/>
          </a:prstGeom>
          <a:noFill/>
        </p:spPr>
        <p:txBody>
          <a:bodyPr wrap="square" rtlCol="0">
            <a:spAutoFit/>
          </a:bodyPr>
          <a:lstStyle/>
          <a:p>
            <a:pPr algn="l"/>
            <a:r>
              <a:rPr lang="en-US" b="1" dirty="0"/>
              <a:t>20. </a:t>
            </a:r>
            <a:r>
              <a:rPr lang="en-US" dirty="0"/>
              <a:t>Draw the projections of a circular plane of diameter 50mm resting on a point A of the circumference on the H.P. Such that its surface is inclined 45deg to the H.P. and (a) the top view of the diameter through point A is inclined at 30deg to the V.P.</a:t>
            </a:r>
            <a:endParaRPr lang="en-US" sz="1600" dirty="0"/>
          </a:p>
        </p:txBody>
      </p:sp>
      <p:sp>
        <p:nvSpPr>
          <p:cNvPr id="4" name="TextBox 3">
            <a:extLst>
              <a:ext uri="{FF2B5EF4-FFF2-40B4-BE49-F238E27FC236}">
                <a16:creationId xmlns:a16="http://schemas.microsoft.com/office/drawing/2014/main" xmlns="" id="{A3DB4D5E-8980-4C06-86F1-5BCC18D7B32D}"/>
              </a:ext>
            </a:extLst>
          </p:cNvPr>
          <p:cNvSpPr txBox="1"/>
          <p:nvPr/>
        </p:nvSpPr>
        <p:spPr>
          <a:xfrm>
            <a:off x="2213318" y="464301"/>
            <a:ext cx="7969490" cy="369332"/>
          </a:xfrm>
          <a:prstGeom prst="rect">
            <a:avLst/>
          </a:prstGeom>
          <a:noFill/>
        </p:spPr>
        <p:txBody>
          <a:bodyPr wrap="square">
            <a:spAutoFit/>
          </a:bodyPr>
          <a:lstStyle/>
          <a:p>
            <a:r>
              <a:rPr lang="en-US" b="1" dirty="0">
                <a:solidFill>
                  <a:srgbClr val="FF0000"/>
                </a:solidFill>
              </a:rPr>
              <a:t>PLANE INCLINED TO BOTH THE REFERENCE PLANES (edge in the H.P.)</a:t>
            </a:r>
          </a:p>
        </p:txBody>
      </p:sp>
      <p:pic>
        <p:nvPicPr>
          <p:cNvPr id="3" name="Picture 2">
            <a:extLst>
              <a:ext uri="{FF2B5EF4-FFF2-40B4-BE49-F238E27FC236}">
                <a16:creationId xmlns:a16="http://schemas.microsoft.com/office/drawing/2014/main" xmlns="" id="{0A22EB6C-74E4-451C-8E1A-840763438818}"/>
              </a:ext>
            </a:extLst>
          </p:cNvPr>
          <p:cNvPicPr>
            <a:picLocks noChangeAspect="1"/>
          </p:cNvPicPr>
          <p:nvPr/>
        </p:nvPicPr>
        <p:blipFill rotWithShape="1">
          <a:blip r:embed="rId3"/>
          <a:srcRect t="5839" r="4465"/>
          <a:stretch/>
        </p:blipFill>
        <p:spPr>
          <a:xfrm>
            <a:off x="2830286" y="2453070"/>
            <a:ext cx="6923314" cy="3928013"/>
          </a:xfrm>
          <a:prstGeom prst="rect">
            <a:avLst/>
          </a:prstGeom>
        </p:spPr>
      </p:pic>
    </p:spTree>
    <p:extLst>
      <p:ext uri="{BB962C8B-B14F-4D97-AF65-F5344CB8AC3E}">
        <p14:creationId xmlns:p14="http://schemas.microsoft.com/office/powerpoint/2010/main" val="40220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7046" y="1181686"/>
            <a:ext cx="7891976" cy="2677656"/>
          </a:xfrm>
          <a:prstGeom prst="rect">
            <a:avLst/>
          </a:prstGeom>
          <a:noFill/>
        </p:spPr>
        <p:txBody>
          <a:bodyPr wrap="square" rtlCol="0">
            <a:spAutoFit/>
          </a:bodyPr>
          <a:lstStyle/>
          <a:p>
            <a:pPr marL="342900" indent="-342900"/>
            <a:r>
              <a:rPr lang="en-US" sz="1400" b="1" dirty="0"/>
              <a:t>1.	</a:t>
            </a:r>
            <a:r>
              <a:rPr lang="en-US" sz="1400" dirty="0"/>
              <a:t>A Square plane of side 40 mm has its surface parallel to and 20 mm above the H.P. Draw its projections when a) a side is parallel to the H.P. b) one side is inclined at 30° to the V.P. </a:t>
            </a:r>
          </a:p>
          <a:p>
            <a:pPr marL="342900" indent="-342900"/>
            <a:r>
              <a:rPr lang="en-US" sz="1400" b="1" dirty="0"/>
              <a:t>SOL</a:t>
            </a:r>
            <a:r>
              <a:rPr lang="en-US" sz="1400" dirty="0"/>
              <a:t>. </a:t>
            </a:r>
            <a:r>
              <a:rPr lang="en-US" sz="1400" b="1" dirty="0"/>
              <a:t>a)</a:t>
            </a:r>
          </a:p>
          <a:p>
            <a:pPr marL="342900" indent="-342900">
              <a:buAutoNum type="arabicPeriod"/>
            </a:pPr>
            <a:r>
              <a:rPr lang="en-US" sz="1400" dirty="0"/>
              <a:t>Draw XY line.</a:t>
            </a:r>
          </a:p>
          <a:p>
            <a:pPr marL="342900" indent="-342900">
              <a:buAutoNum type="arabicPeriod"/>
            </a:pPr>
            <a:r>
              <a:rPr lang="en-US" sz="1400" dirty="0"/>
              <a:t>From the question, the Square plane is parallel to H.P. SO, true shape (square) will be in the top view and shortest shape (line) will be in the front view.</a:t>
            </a:r>
          </a:p>
          <a:p>
            <a:pPr marL="342900" indent="-342900">
              <a:buAutoNum type="arabicPeriod"/>
            </a:pPr>
            <a:r>
              <a:rPr lang="en-US" sz="1400" dirty="0"/>
              <a:t>Draw a square of side 40 mm using Rectangle command Rec.</a:t>
            </a:r>
          </a:p>
          <a:p>
            <a:pPr marL="342900" indent="-342900">
              <a:buAutoNum type="arabicPeriod"/>
            </a:pPr>
            <a:r>
              <a:rPr lang="en-US" sz="1400" dirty="0"/>
              <a:t>Draw projection lines from a, d to front view ( above XY line) using line command L.</a:t>
            </a:r>
          </a:p>
          <a:p>
            <a:pPr marL="342900" indent="-342900">
              <a:buAutoNum type="arabicPeriod"/>
            </a:pPr>
            <a:r>
              <a:rPr lang="en-US" sz="1400" dirty="0"/>
              <a:t>Create a line at a distance 20 mm from XY line using offset command O. Trim the extra lines using trim TR.</a:t>
            </a:r>
          </a:p>
          <a:p>
            <a:pPr marL="342900" indent="-342900">
              <a:buAutoNum type="arabicPeriod"/>
            </a:pPr>
            <a:r>
              <a:rPr lang="en-US" sz="1400" dirty="0"/>
              <a:t>Mark the annotations using MTEXT command.</a:t>
            </a:r>
          </a:p>
          <a:p>
            <a:pPr marL="342900" indent="-342900">
              <a:buAutoNum type="arabicPeriod"/>
            </a:pPr>
            <a:r>
              <a:rPr lang="en-US" sz="1400" dirty="0"/>
              <a:t>Mark the dimensions using DIMLIN command.</a:t>
            </a:r>
          </a:p>
        </p:txBody>
      </p:sp>
      <p:pic>
        <p:nvPicPr>
          <p:cNvPr id="1027" name="Picture 3"/>
          <p:cNvPicPr>
            <a:picLocks noChangeAspect="1" noChangeArrowheads="1"/>
          </p:cNvPicPr>
          <p:nvPr/>
        </p:nvPicPr>
        <p:blipFill>
          <a:blip r:embed="rId3"/>
          <a:srcRect/>
          <a:stretch>
            <a:fillRect/>
          </a:stretch>
        </p:blipFill>
        <p:spPr bwMode="auto">
          <a:xfrm>
            <a:off x="3718560" y="4074787"/>
            <a:ext cx="4789035" cy="2251255"/>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xmlns="" id="{67E9F54D-74ED-4F83-A8F0-498DFA6BCA8E}"/>
              </a:ext>
            </a:extLst>
          </p:cNvPr>
          <p:cNvSpPr txBox="1"/>
          <p:nvPr/>
        </p:nvSpPr>
        <p:spPr>
          <a:xfrm>
            <a:off x="2157046" y="596911"/>
            <a:ext cx="4572000" cy="461665"/>
          </a:xfrm>
          <a:prstGeom prst="rect">
            <a:avLst/>
          </a:prstGeom>
          <a:noFill/>
        </p:spPr>
        <p:txBody>
          <a:bodyPr wrap="square">
            <a:spAutoFit/>
          </a:bodyPr>
          <a:lstStyle/>
          <a:p>
            <a:r>
              <a:rPr lang="en-US" sz="2400" b="1" dirty="0">
                <a:solidFill>
                  <a:srgbClr val="FF0000"/>
                </a:solidFill>
              </a:rPr>
              <a:t>PLANE PARALLEL TO H.P.</a:t>
            </a:r>
          </a:p>
        </p:txBody>
      </p:sp>
    </p:spTree>
    <p:extLst>
      <p:ext uri="{BB962C8B-B14F-4D97-AF65-F5344CB8AC3E}">
        <p14:creationId xmlns:p14="http://schemas.microsoft.com/office/powerpoint/2010/main" val="1484760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318" y="1181686"/>
            <a:ext cx="7793501" cy="1569660"/>
          </a:xfrm>
          <a:prstGeom prst="rect">
            <a:avLst/>
          </a:prstGeom>
          <a:noFill/>
        </p:spPr>
        <p:txBody>
          <a:bodyPr wrap="square" rtlCol="0">
            <a:spAutoFit/>
          </a:bodyPr>
          <a:lstStyle/>
          <a:p>
            <a:pPr marL="342900" indent="-342900"/>
            <a:r>
              <a:rPr lang="en-US" sz="1600" b="1" dirty="0"/>
              <a:t>SOL. B)</a:t>
            </a:r>
            <a:endParaRPr lang="en-US" sz="1600" dirty="0"/>
          </a:p>
          <a:p>
            <a:pPr marL="342900" indent="-342900"/>
            <a:r>
              <a:rPr lang="en-US" sz="1600" dirty="0"/>
              <a:t>8. Draw a Square at an angle of 30° from XY line with 40 mm side using REC command.</a:t>
            </a:r>
          </a:p>
          <a:p>
            <a:pPr marL="342900" indent="-342900"/>
            <a:r>
              <a:rPr lang="en-US" sz="1600" dirty="0"/>
              <a:t>9. Draw the projection lines from square (F.V) to line (T.V). Using line command L.</a:t>
            </a:r>
          </a:p>
          <a:p>
            <a:pPr marL="342900" indent="-342900"/>
            <a:r>
              <a:rPr lang="en-US" sz="1600" dirty="0"/>
              <a:t>10 . Mark the annotations using MTEXT command.</a:t>
            </a:r>
          </a:p>
          <a:p>
            <a:pPr marL="342900" indent="-342900"/>
            <a:r>
              <a:rPr lang="en-US" sz="1600" dirty="0"/>
              <a:t>11. Mark the dimensions using DIMANG command.</a:t>
            </a:r>
          </a:p>
          <a:p>
            <a:pPr marL="342900" indent="-342900"/>
            <a:endParaRPr lang="en-US" sz="1600" dirty="0"/>
          </a:p>
        </p:txBody>
      </p:sp>
      <p:pic>
        <p:nvPicPr>
          <p:cNvPr id="2050" name="Picture 2"/>
          <p:cNvPicPr>
            <a:picLocks noChangeAspect="1" noChangeArrowheads="1"/>
          </p:cNvPicPr>
          <p:nvPr/>
        </p:nvPicPr>
        <p:blipFill>
          <a:blip r:embed="rId3"/>
          <a:srcRect/>
          <a:stretch>
            <a:fillRect/>
          </a:stretch>
        </p:blipFill>
        <p:spPr bwMode="auto">
          <a:xfrm>
            <a:off x="3043750" y="2813539"/>
            <a:ext cx="5429250" cy="3629025"/>
          </a:xfrm>
          <a:prstGeom prst="rect">
            <a:avLst/>
          </a:prstGeom>
          <a:noFill/>
          <a:ln w="9525">
            <a:noFill/>
            <a:miter lim="800000"/>
            <a:headEnd/>
            <a:tailEnd/>
          </a:ln>
          <a:effectLst/>
        </p:spPr>
      </p:pic>
    </p:spTree>
    <p:extLst>
      <p:ext uri="{BB962C8B-B14F-4D97-AF65-F5344CB8AC3E}">
        <p14:creationId xmlns:p14="http://schemas.microsoft.com/office/powerpoint/2010/main" val="99832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85182" y="1181686"/>
            <a:ext cx="7863840" cy="3785652"/>
          </a:xfrm>
          <a:prstGeom prst="rect">
            <a:avLst/>
          </a:prstGeom>
          <a:noFill/>
        </p:spPr>
        <p:txBody>
          <a:bodyPr wrap="square" rtlCol="0">
            <a:spAutoFit/>
          </a:bodyPr>
          <a:lstStyle/>
          <a:p>
            <a:pPr marL="342900" indent="-342900"/>
            <a:r>
              <a:rPr lang="en-US" sz="1600" b="1" dirty="0"/>
              <a:t>2.</a:t>
            </a:r>
            <a:r>
              <a:rPr lang="en-US" sz="1600" dirty="0"/>
              <a:t>	A Hexagonal plane of side 25 mm has its surface parallel to and 20 mm in front of V.P. Draw its projections when a side is a) parallel to the H.P. b) perpendicular to the H.P. C) inclined at 45° to the H.P. </a:t>
            </a:r>
          </a:p>
          <a:p>
            <a:pPr marL="342900" indent="-342900"/>
            <a:r>
              <a:rPr lang="en-US" sz="1600" b="1" dirty="0"/>
              <a:t>SOL. a)</a:t>
            </a:r>
          </a:p>
          <a:p>
            <a:pPr marL="342900" indent="-342900">
              <a:buAutoNum type="arabicPeriod"/>
            </a:pPr>
            <a:r>
              <a:rPr lang="en-US" sz="1600" dirty="0"/>
              <a:t>Draw XY line.</a:t>
            </a:r>
          </a:p>
          <a:p>
            <a:pPr marL="342900" indent="-342900">
              <a:buAutoNum type="arabicPeriod"/>
            </a:pPr>
            <a:r>
              <a:rPr lang="en-US" sz="1600" dirty="0"/>
              <a:t>From the question, the Hexagonal plane is parallel to V.P. SO, true shape (hexagon) will be in the front view and shortest shape (line) will be in the top view.</a:t>
            </a:r>
          </a:p>
          <a:p>
            <a:pPr marL="342900" indent="-342900">
              <a:buAutoNum type="arabicPeriod"/>
            </a:pPr>
            <a:r>
              <a:rPr lang="en-US" sz="1600" dirty="0"/>
              <a:t>Draw a Hexagon plane of side 25 mm with side parallel to H.P. using polygon command POL.</a:t>
            </a:r>
          </a:p>
          <a:p>
            <a:pPr marL="342900" indent="-342900">
              <a:buAutoNum type="arabicPeriod"/>
            </a:pPr>
            <a:r>
              <a:rPr lang="en-US" sz="1600" dirty="0"/>
              <a:t>Draw projection lines from a‘, b‘, c‘, d‘, e‘, f‘ to top view ( below XY line) using line command L.</a:t>
            </a:r>
          </a:p>
          <a:p>
            <a:pPr marL="342900" indent="-342900">
              <a:buAutoNum type="arabicPeriod"/>
            </a:pPr>
            <a:r>
              <a:rPr lang="en-US" sz="1600" dirty="0"/>
              <a:t>Create a line at a distance 20 mm from XY line using offset command O. Trim the extra lines using trim TR.</a:t>
            </a:r>
          </a:p>
          <a:p>
            <a:pPr marL="342900" indent="-342900">
              <a:buAutoNum type="arabicPeriod"/>
            </a:pPr>
            <a:r>
              <a:rPr lang="en-US" sz="1600" dirty="0"/>
              <a:t>Mark the annotations using MTEXT command.</a:t>
            </a:r>
          </a:p>
          <a:p>
            <a:pPr marL="342900" indent="-342900">
              <a:buAutoNum type="arabicPeriod"/>
            </a:pPr>
            <a:r>
              <a:rPr lang="en-US" sz="1600" dirty="0"/>
              <a:t>Mark the dimensions using DIMLIN command.</a:t>
            </a:r>
          </a:p>
        </p:txBody>
      </p:sp>
      <p:sp>
        <p:nvSpPr>
          <p:cNvPr id="4" name="TextBox 3">
            <a:extLst>
              <a:ext uri="{FF2B5EF4-FFF2-40B4-BE49-F238E27FC236}">
                <a16:creationId xmlns:a16="http://schemas.microsoft.com/office/drawing/2014/main" xmlns="" id="{0BE19A7F-F6CB-4AB3-A377-3B754B4DA2C6}"/>
              </a:ext>
            </a:extLst>
          </p:cNvPr>
          <p:cNvSpPr txBox="1"/>
          <p:nvPr/>
        </p:nvSpPr>
        <p:spPr>
          <a:xfrm>
            <a:off x="2185182" y="641094"/>
            <a:ext cx="4572000" cy="461665"/>
          </a:xfrm>
          <a:prstGeom prst="rect">
            <a:avLst/>
          </a:prstGeom>
          <a:noFill/>
        </p:spPr>
        <p:txBody>
          <a:bodyPr wrap="square">
            <a:spAutoFit/>
          </a:bodyPr>
          <a:lstStyle/>
          <a:p>
            <a:r>
              <a:rPr lang="en-US" sz="2400" b="1" dirty="0">
                <a:solidFill>
                  <a:srgbClr val="FF0000"/>
                </a:solidFill>
              </a:rPr>
              <a:t>PLANE PARALLEL TO V.P.</a:t>
            </a:r>
          </a:p>
        </p:txBody>
      </p:sp>
    </p:spTree>
    <p:extLst>
      <p:ext uri="{BB962C8B-B14F-4D97-AF65-F5344CB8AC3E}">
        <p14:creationId xmlns:p14="http://schemas.microsoft.com/office/powerpoint/2010/main" val="290413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3205164" y="1838325"/>
            <a:ext cx="5781675" cy="3181350"/>
          </a:xfrm>
          <a:prstGeom prst="rect">
            <a:avLst/>
          </a:prstGeom>
          <a:noFill/>
          <a:ln w="9525">
            <a:noFill/>
            <a:miter lim="800000"/>
            <a:headEnd/>
            <a:tailEnd/>
          </a:ln>
          <a:effectLst/>
        </p:spPr>
      </p:pic>
    </p:spTree>
    <p:extLst>
      <p:ext uri="{BB962C8B-B14F-4D97-AF65-F5344CB8AC3E}">
        <p14:creationId xmlns:p14="http://schemas.microsoft.com/office/powerpoint/2010/main" val="2853992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2952</Words>
  <Application>Microsoft Office PowerPoint</Application>
  <PresentationFormat>Widescreen</PresentationFormat>
  <Paragraphs>277</Paragraphs>
  <Slides>54</Slides>
  <Notes>52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Arial</vt:lpstr>
      <vt:lpstr>Arial Black</vt:lpstr>
      <vt:lpstr>Calibri</vt:lpstr>
      <vt:lpstr>Calibri Light</vt:lpstr>
      <vt:lpstr>Generic209-Regular</vt:lpstr>
      <vt:lpstr>Generic210-Regular</vt:lpstr>
      <vt:lpstr>Generic213-Regular</vt:lpstr>
      <vt:lpstr>Generic217-Regular</vt:lpstr>
      <vt:lpstr>Generic219-Regular</vt:lpstr>
      <vt:lpstr>Wingdings</vt:lpstr>
      <vt:lpstr>Office Theme</vt:lpstr>
      <vt:lpstr>Unit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Microsoft account</dc:creator>
  <cp:lastModifiedBy>Microsoft account</cp:lastModifiedBy>
  <cp:revision>4</cp:revision>
  <dcterms:created xsi:type="dcterms:W3CDTF">2023-03-13T04:33:21Z</dcterms:created>
  <dcterms:modified xsi:type="dcterms:W3CDTF">2023-04-19T14:29:50Z</dcterms:modified>
</cp:coreProperties>
</file>