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257" r:id="rId2"/>
    <p:sldId id="280"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4" r:id="rId19"/>
    <p:sldId id="275" r:id="rId20"/>
    <p:sldId id="276" r:id="rId21"/>
    <p:sldId id="277" r:id="rId22"/>
    <p:sldId id="278" r:id="rId23"/>
    <p:sldId id="279"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4" d="100"/>
          <a:sy n="74" d="100"/>
        </p:scale>
        <p:origin x="57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D75AC8-163E-4B61-B160-418B1B61C97A}" type="datetimeFigureOut">
              <a:rPr lang="en-IN" smtClean="0"/>
              <a:t>13-03-2023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70E4276-CE91-4693-96D5-A626E6736944}" type="slidenum">
              <a:rPr lang="en-IN" smtClean="0"/>
              <a:t>‹#›</a:t>
            </a:fld>
            <a:endParaRPr lang="en-IN"/>
          </a:p>
        </p:txBody>
      </p:sp>
    </p:spTree>
    <p:extLst>
      <p:ext uri="{BB962C8B-B14F-4D97-AF65-F5344CB8AC3E}">
        <p14:creationId xmlns:p14="http://schemas.microsoft.com/office/powerpoint/2010/main" val="3055135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3</a:t>
            </a:fld>
            <a:endParaRPr lang="en-US"/>
          </a:p>
        </p:txBody>
      </p:sp>
    </p:spTree>
    <p:extLst>
      <p:ext uri="{BB962C8B-B14F-4D97-AF65-F5344CB8AC3E}">
        <p14:creationId xmlns:p14="http://schemas.microsoft.com/office/powerpoint/2010/main" val="377875119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12</a:t>
            </a:fld>
            <a:endParaRPr lang="en-US"/>
          </a:p>
        </p:txBody>
      </p:sp>
    </p:spTree>
    <p:extLst>
      <p:ext uri="{BB962C8B-B14F-4D97-AF65-F5344CB8AC3E}">
        <p14:creationId xmlns:p14="http://schemas.microsoft.com/office/powerpoint/2010/main" val="150234467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13</a:t>
            </a:fld>
            <a:endParaRPr lang="en-US"/>
          </a:p>
        </p:txBody>
      </p:sp>
    </p:spTree>
    <p:extLst>
      <p:ext uri="{BB962C8B-B14F-4D97-AF65-F5344CB8AC3E}">
        <p14:creationId xmlns:p14="http://schemas.microsoft.com/office/powerpoint/2010/main" val="100754952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14</a:t>
            </a:fld>
            <a:endParaRPr lang="en-US"/>
          </a:p>
        </p:txBody>
      </p:sp>
    </p:spTree>
    <p:extLst>
      <p:ext uri="{BB962C8B-B14F-4D97-AF65-F5344CB8AC3E}">
        <p14:creationId xmlns:p14="http://schemas.microsoft.com/office/powerpoint/2010/main" val="304726922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15</a:t>
            </a:fld>
            <a:endParaRPr lang="en-US"/>
          </a:p>
        </p:txBody>
      </p:sp>
    </p:spTree>
    <p:extLst>
      <p:ext uri="{BB962C8B-B14F-4D97-AF65-F5344CB8AC3E}">
        <p14:creationId xmlns:p14="http://schemas.microsoft.com/office/powerpoint/2010/main" val="46539631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16</a:t>
            </a:fld>
            <a:endParaRPr lang="en-US"/>
          </a:p>
        </p:txBody>
      </p:sp>
    </p:spTree>
    <p:extLst>
      <p:ext uri="{BB962C8B-B14F-4D97-AF65-F5344CB8AC3E}">
        <p14:creationId xmlns:p14="http://schemas.microsoft.com/office/powerpoint/2010/main" val="396634716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17</a:t>
            </a:fld>
            <a:endParaRPr lang="en-US"/>
          </a:p>
        </p:txBody>
      </p:sp>
    </p:spTree>
    <p:extLst>
      <p:ext uri="{BB962C8B-B14F-4D97-AF65-F5344CB8AC3E}">
        <p14:creationId xmlns:p14="http://schemas.microsoft.com/office/powerpoint/2010/main" val="231510753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18</a:t>
            </a:fld>
            <a:endParaRPr lang="en-US"/>
          </a:p>
        </p:txBody>
      </p:sp>
    </p:spTree>
    <p:extLst>
      <p:ext uri="{BB962C8B-B14F-4D97-AF65-F5344CB8AC3E}">
        <p14:creationId xmlns:p14="http://schemas.microsoft.com/office/powerpoint/2010/main" val="6944319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19</a:t>
            </a:fld>
            <a:endParaRPr lang="en-US"/>
          </a:p>
        </p:txBody>
      </p:sp>
    </p:spTree>
    <p:extLst>
      <p:ext uri="{BB962C8B-B14F-4D97-AF65-F5344CB8AC3E}">
        <p14:creationId xmlns:p14="http://schemas.microsoft.com/office/powerpoint/2010/main" val="14732292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20</a:t>
            </a:fld>
            <a:endParaRPr lang="en-US"/>
          </a:p>
        </p:txBody>
      </p:sp>
    </p:spTree>
    <p:extLst>
      <p:ext uri="{BB962C8B-B14F-4D97-AF65-F5344CB8AC3E}">
        <p14:creationId xmlns:p14="http://schemas.microsoft.com/office/powerpoint/2010/main" val="165192500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21</a:t>
            </a:fld>
            <a:endParaRPr lang="en-US"/>
          </a:p>
        </p:txBody>
      </p:sp>
    </p:spTree>
    <p:extLst>
      <p:ext uri="{BB962C8B-B14F-4D97-AF65-F5344CB8AC3E}">
        <p14:creationId xmlns:p14="http://schemas.microsoft.com/office/powerpoint/2010/main" val="258469996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4</a:t>
            </a:fld>
            <a:endParaRPr lang="en-US"/>
          </a:p>
        </p:txBody>
      </p:sp>
    </p:spTree>
    <p:extLst>
      <p:ext uri="{BB962C8B-B14F-4D97-AF65-F5344CB8AC3E}">
        <p14:creationId xmlns:p14="http://schemas.microsoft.com/office/powerpoint/2010/main" val="337743990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22</a:t>
            </a:fld>
            <a:endParaRPr lang="en-US"/>
          </a:p>
        </p:txBody>
      </p:sp>
    </p:spTree>
    <p:extLst>
      <p:ext uri="{BB962C8B-B14F-4D97-AF65-F5344CB8AC3E}">
        <p14:creationId xmlns:p14="http://schemas.microsoft.com/office/powerpoint/2010/main" val="358653050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23</a:t>
            </a:fld>
            <a:endParaRPr lang="en-US"/>
          </a:p>
        </p:txBody>
      </p:sp>
    </p:spTree>
    <p:extLst>
      <p:ext uri="{BB962C8B-B14F-4D97-AF65-F5344CB8AC3E}">
        <p14:creationId xmlns:p14="http://schemas.microsoft.com/office/powerpoint/2010/main" val="1103971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5</a:t>
            </a:fld>
            <a:endParaRPr lang="en-US"/>
          </a:p>
        </p:txBody>
      </p:sp>
    </p:spTree>
    <p:extLst>
      <p:ext uri="{BB962C8B-B14F-4D97-AF65-F5344CB8AC3E}">
        <p14:creationId xmlns:p14="http://schemas.microsoft.com/office/powerpoint/2010/main" val="334556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6</a:t>
            </a:fld>
            <a:endParaRPr lang="en-US"/>
          </a:p>
        </p:txBody>
      </p:sp>
    </p:spTree>
    <p:extLst>
      <p:ext uri="{BB962C8B-B14F-4D97-AF65-F5344CB8AC3E}">
        <p14:creationId xmlns:p14="http://schemas.microsoft.com/office/powerpoint/2010/main" val="3492636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7</a:t>
            </a:fld>
            <a:endParaRPr lang="en-US"/>
          </a:p>
        </p:txBody>
      </p:sp>
    </p:spTree>
    <p:extLst>
      <p:ext uri="{BB962C8B-B14F-4D97-AF65-F5344CB8AC3E}">
        <p14:creationId xmlns:p14="http://schemas.microsoft.com/office/powerpoint/2010/main" val="5607836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8</a:t>
            </a:fld>
            <a:endParaRPr lang="en-US"/>
          </a:p>
        </p:txBody>
      </p:sp>
    </p:spTree>
    <p:extLst>
      <p:ext uri="{BB962C8B-B14F-4D97-AF65-F5344CB8AC3E}">
        <p14:creationId xmlns:p14="http://schemas.microsoft.com/office/powerpoint/2010/main" val="27211459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9</a:t>
            </a:fld>
            <a:endParaRPr lang="en-US"/>
          </a:p>
        </p:txBody>
      </p:sp>
    </p:spTree>
    <p:extLst>
      <p:ext uri="{BB962C8B-B14F-4D97-AF65-F5344CB8AC3E}">
        <p14:creationId xmlns:p14="http://schemas.microsoft.com/office/powerpoint/2010/main" val="8678163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10</a:t>
            </a:fld>
            <a:endParaRPr lang="en-US"/>
          </a:p>
        </p:txBody>
      </p:sp>
    </p:spTree>
    <p:extLst>
      <p:ext uri="{BB962C8B-B14F-4D97-AF65-F5344CB8AC3E}">
        <p14:creationId xmlns:p14="http://schemas.microsoft.com/office/powerpoint/2010/main" val="123138333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DA279675-F68F-4DE9-AE4B-478B47B697C3}" type="slidenum">
              <a:rPr lang="en-US" smtClean="0"/>
              <a:pPr/>
              <a:t>11</a:t>
            </a:fld>
            <a:endParaRPr lang="en-US"/>
          </a:p>
        </p:txBody>
      </p:sp>
    </p:spTree>
    <p:extLst>
      <p:ext uri="{BB962C8B-B14F-4D97-AF65-F5344CB8AC3E}">
        <p14:creationId xmlns:p14="http://schemas.microsoft.com/office/powerpoint/2010/main" val="3779324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C492DF2A-F562-4F65-8384-EF0AC6277E33}"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3EB15-1E7B-4B99-BABB-4D16D58880E2}" type="slidenum">
              <a:rPr lang="en-IN" smtClean="0"/>
              <a:t>‹#›</a:t>
            </a:fld>
            <a:endParaRPr lang="en-IN"/>
          </a:p>
        </p:txBody>
      </p:sp>
    </p:spTree>
    <p:extLst>
      <p:ext uri="{BB962C8B-B14F-4D97-AF65-F5344CB8AC3E}">
        <p14:creationId xmlns:p14="http://schemas.microsoft.com/office/powerpoint/2010/main" val="1504671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92DF2A-F562-4F65-8384-EF0AC6277E33}"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3EB15-1E7B-4B99-BABB-4D16D58880E2}" type="slidenum">
              <a:rPr lang="en-IN" smtClean="0"/>
              <a:t>‹#›</a:t>
            </a:fld>
            <a:endParaRPr lang="en-IN"/>
          </a:p>
        </p:txBody>
      </p:sp>
    </p:spTree>
    <p:extLst>
      <p:ext uri="{BB962C8B-B14F-4D97-AF65-F5344CB8AC3E}">
        <p14:creationId xmlns:p14="http://schemas.microsoft.com/office/powerpoint/2010/main" val="37080123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92DF2A-F562-4F65-8384-EF0AC6277E33}"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3EB15-1E7B-4B99-BABB-4D16D58880E2}" type="slidenum">
              <a:rPr lang="en-IN" smtClean="0"/>
              <a:t>‹#›</a:t>
            </a:fld>
            <a:endParaRPr lang="en-IN"/>
          </a:p>
        </p:txBody>
      </p:sp>
    </p:spTree>
    <p:extLst>
      <p:ext uri="{BB962C8B-B14F-4D97-AF65-F5344CB8AC3E}">
        <p14:creationId xmlns:p14="http://schemas.microsoft.com/office/powerpoint/2010/main" val="26017382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userDrawn="1">
  <p:cSld name="Custom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253821765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C492DF2A-F562-4F65-8384-EF0AC6277E33}"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3EB15-1E7B-4B99-BABB-4D16D58880E2}" type="slidenum">
              <a:rPr lang="en-IN" smtClean="0"/>
              <a:t>‹#›</a:t>
            </a:fld>
            <a:endParaRPr lang="en-IN"/>
          </a:p>
        </p:txBody>
      </p:sp>
    </p:spTree>
    <p:extLst>
      <p:ext uri="{BB962C8B-B14F-4D97-AF65-F5344CB8AC3E}">
        <p14:creationId xmlns:p14="http://schemas.microsoft.com/office/powerpoint/2010/main" val="38246029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C492DF2A-F562-4F65-8384-EF0AC6277E33}" type="datetimeFigureOut">
              <a:rPr lang="en-IN" smtClean="0"/>
              <a:t>13-03-2023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463EB15-1E7B-4B99-BABB-4D16D58880E2}" type="slidenum">
              <a:rPr lang="en-IN" smtClean="0"/>
              <a:t>‹#›</a:t>
            </a:fld>
            <a:endParaRPr lang="en-IN"/>
          </a:p>
        </p:txBody>
      </p:sp>
    </p:spTree>
    <p:extLst>
      <p:ext uri="{BB962C8B-B14F-4D97-AF65-F5344CB8AC3E}">
        <p14:creationId xmlns:p14="http://schemas.microsoft.com/office/powerpoint/2010/main" val="1632858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C492DF2A-F562-4F65-8384-EF0AC6277E33}"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3EB15-1E7B-4B99-BABB-4D16D58880E2}" type="slidenum">
              <a:rPr lang="en-IN" smtClean="0"/>
              <a:t>‹#›</a:t>
            </a:fld>
            <a:endParaRPr lang="en-IN"/>
          </a:p>
        </p:txBody>
      </p:sp>
    </p:spTree>
    <p:extLst>
      <p:ext uri="{BB962C8B-B14F-4D97-AF65-F5344CB8AC3E}">
        <p14:creationId xmlns:p14="http://schemas.microsoft.com/office/powerpoint/2010/main" val="605068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C492DF2A-F562-4F65-8384-EF0AC6277E33}" type="datetimeFigureOut">
              <a:rPr lang="en-IN" smtClean="0"/>
              <a:t>13-03-2023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463EB15-1E7B-4B99-BABB-4D16D58880E2}" type="slidenum">
              <a:rPr lang="en-IN" smtClean="0"/>
              <a:t>‹#›</a:t>
            </a:fld>
            <a:endParaRPr lang="en-IN"/>
          </a:p>
        </p:txBody>
      </p:sp>
    </p:spTree>
    <p:extLst>
      <p:ext uri="{BB962C8B-B14F-4D97-AF65-F5344CB8AC3E}">
        <p14:creationId xmlns:p14="http://schemas.microsoft.com/office/powerpoint/2010/main" val="38852731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C492DF2A-F562-4F65-8384-EF0AC6277E33}" type="datetimeFigureOut">
              <a:rPr lang="en-IN" smtClean="0"/>
              <a:t>13-03-2023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463EB15-1E7B-4B99-BABB-4D16D58880E2}" type="slidenum">
              <a:rPr lang="en-IN" smtClean="0"/>
              <a:t>‹#›</a:t>
            </a:fld>
            <a:endParaRPr lang="en-IN"/>
          </a:p>
        </p:txBody>
      </p:sp>
    </p:spTree>
    <p:extLst>
      <p:ext uri="{BB962C8B-B14F-4D97-AF65-F5344CB8AC3E}">
        <p14:creationId xmlns:p14="http://schemas.microsoft.com/office/powerpoint/2010/main" val="19490433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492DF2A-F562-4F65-8384-EF0AC6277E33}" type="datetimeFigureOut">
              <a:rPr lang="en-IN" smtClean="0"/>
              <a:t>13-03-2023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463EB15-1E7B-4B99-BABB-4D16D58880E2}" type="slidenum">
              <a:rPr lang="en-IN" smtClean="0"/>
              <a:t>‹#›</a:t>
            </a:fld>
            <a:endParaRPr lang="en-IN"/>
          </a:p>
        </p:txBody>
      </p:sp>
    </p:spTree>
    <p:extLst>
      <p:ext uri="{BB962C8B-B14F-4D97-AF65-F5344CB8AC3E}">
        <p14:creationId xmlns:p14="http://schemas.microsoft.com/office/powerpoint/2010/main" val="3871563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92DF2A-F562-4F65-8384-EF0AC6277E33}"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3EB15-1E7B-4B99-BABB-4D16D58880E2}" type="slidenum">
              <a:rPr lang="en-IN" smtClean="0"/>
              <a:t>‹#›</a:t>
            </a:fld>
            <a:endParaRPr lang="en-IN"/>
          </a:p>
        </p:txBody>
      </p:sp>
    </p:spTree>
    <p:extLst>
      <p:ext uri="{BB962C8B-B14F-4D97-AF65-F5344CB8AC3E}">
        <p14:creationId xmlns:p14="http://schemas.microsoft.com/office/powerpoint/2010/main" val="3667601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C492DF2A-F562-4F65-8384-EF0AC6277E33}" type="datetimeFigureOut">
              <a:rPr lang="en-IN" smtClean="0"/>
              <a:t>13-03-2023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463EB15-1E7B-4B99-BABB-4D16D58880E2}" type="slidenum">
              <a:rPr lang="en-IN" smtClean="0"/>
              <a:t>‹#›</a:t>
            </a:fld>
            <a:endParaRPr lang="en-IN"/>
          </a:p>
        </p:txBody>
      </p:sp>
    </p:spTree>
    <p:extLst>
      <p:ext uri="{BB962C8B-B14F-4D97-AF65-F5344CB8AC3E}">
        <p14:creationId xmlns:p14="http://schemas.microsoft.com/office/powerpoint/2010/main" val="1751654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92DF2A-F562-4F65-8384-EF0AC6277E33}" type="datetimeFigureOut">
              <a:rPr lang="en-IN" smtClean="0"/>
              <a:t>13-03-2023</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463EB15-1E7B-4B99-BABB-4D16D58880E2}" type="slidenum">
              <a:rPr lang="en-IN" smtClean="0"/>
              <a:t>‹#›</a:t>
            </a:fld>
            <a:endParaRPr lang="en-IN"/>
          </a:p>
        </p:txBody>
      </p:sp>
    </p:spTree>
    <p:extLst>
      <p:ext uri="{BB962C8B-B14F-4D97-AF65-F5344CB8AC3E}">
        <p14:creationId xmlns:p14="http://schemas.microsoft.com/office/powerpoint/2010/main" val="18860025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1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3.xml"/><Relationship Id="rId1" Type="http://schemas.openxmlformats.org/officeDocument/2006/relationships/slideLayout" Target="../slideLayouts/slideLayout12.xml"/><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1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0.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226593" y="696687"/>
            <a:ext cx="7738814" cy="892628"/>
          </a:xfrm>
        </p:spPr>
        <p:txBody>
          <a:bodyPr>
            <a:normAutofit fontScale="90000"/>
          </a:bodyPr>
          <a:lstStyle/>
          <a:p>
            <a:r>
              <a:rPr lang="en-US" dirty="0"/>
              <a:t>Unit 4</a:t>
            </a:r>
          </a:p>
        </p:txBody>
      </p:sp>
      <p:sp>
        <p:nvSpPr>
          <p:cNvPr id="6" name="Title 3"/>
          <p:cNvSpPr txBox="1"/>
          <p:nvPr/>
        </p:nvSpPr>
        <p:spPr>
          <a:xfrm>
            <a:off x="2016370" y="2242457"/>
            <a:ext cx="8160053" cy="1872343"/>
          </a:xfrm>
          <a:prstGeom prst="rect">
            <a:avLst/>
          </a:prstGeom>
        </p:spPr>
        <p:txBody>
          <a:bodyPr vert="horz" lIns="91440" tIns="45720" rIns="91440" bIns="45720" rtlCol="0" anchor="ctr">
            <a:noAutofit/>
          </a:bodyPr>
          <a:lstStyle>
            <a:lvl1pPr algn="ctr" defTabSz="685800" rtl="0" eaLnBrk="1" latinLnBrk="0" hangingPunct="1">
              <a:lnSpc>
                <a:spcPct val="90000"/>
              </a:lnSpc>
              <a:spcBef>
                <a:spcPct val="0"/>
              </a:spcBef>
              <a:buNone/>
              <a:defRPr sz="6600" b="1" kern="1200" cap="all" spc="600" baseline="0">
                <a:solidFill>
                  <a:schemeClr val="tx2"/>
                </a:solidFill>
                <a:latin typeface="+mj-lt"/>
                <a:ea typeface="+mj-ea"/>
                <a:cs typeface="+mj-cs"/>
              </a:defRPr>
            </a:lvl1pPr>
          </a:lstStyle>
          <a:p>
            <a:r>
              <a:rPr lang="en-US" sz="3600" dirty="0"/>
              <a:t>ISOMETRIC PROJECTIONS</a:t>
            </a:r>
          </a:p>
        </p:txBody>
      </p:sp>
    </p:spTree>
    <p:extLst>
      <p:ext uri="{BB962C8B-B14F-4D97-AF65-F5344CB8AC3E}">
        <p14:creationId xmlns:p14="http://schemas.microsoft.com/office/powerpoint/2010/main" val="595344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C37EFA5-2A43-41E3-9714-95F500CEA8F3}"/>
              </a:ext>
            </a:extLst>
          </p:cNvPr>
          <p:cNvSpPr txBox="1"/>
          <p:nvPr/>
        </p:nvSpPr>
        <p:spPr>
          <a:xfrm>
            <a:off x="2074506" y="401216"/>
            <a:ext cx="5094514" cy="523220"/>
          </a:xfrm>
          <a:prstGeom prst="rect">
            <a:avLst/>
          </a:prstGeom>
          <a:noFill/>
        </p:spPr>
        <p:txBody>
          <a:bodyPr wrap="square" rtlCol="0">
            <a:spAutoFit/>
          </a:bodyPr>
          <a:lstStyle/>
          <a:p>
            <a:r>
              <a:rPr lang="en-US" sz="2800" b="1" dirty="0"/>
              <a:t>ISOMETRIC PROJECTION</a:t>
            </a:r>
            <a:endParaRPr lang="en-IN" sz="2800" b="1" dirty="0"/>
          </a:p>
        </p:txBody>
      </p:sp>
      <p:sp>
        <p:nvSpPr>
          <p:cNvPr id="8" name="TextBox 7">
            <a:extLst>
              <a:ext uri="{FF2B5EF4-FFF2-40B4-BE49-F238E27FC236}">
                <a16:creationId xmlns="" xmlns:a16="http://schemas.microsoft.com/office/drawing/2014/main" id="{33F4665C-F580-4481-A5EC-DF19ECC2FB25}"/>
              </a:ext>
            </a:extLst>
          </p:cNvPr>
          <p:cNvSpPr txBox="1"/>
          <p:nvPr/>
        </p:nvSpPr>
        <p:spPr>
          <a:xfrm>
            <a:off x="2074506" y="1282960"/>
            <a:ext cx="8042988" cy="41167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sz="1600" dirty="0">
                <a:solidFill>
                  <a:srgbClr val="FF0000"/>
                </a:solidFill>
                <a:latin typeface="Calibri" panose="020F0502020204030204" pitchFamily="34" charset="0"/>
                <a:cs typeface="Calibri" panose="020F0502020204030204" pitchFamily="34" charset="0"/>
              </a:rPr>
              <a:t>When the plane is having its surface parallel to the V.P., </a:t>
            </a:r>
            <a:r>
              <a:rPr lang="en-US" sz="1600" dirty="0">
                <a:latin typeface="Calibri" panose="020F0502020204030204" pitchFamily="34" charset="0"/>
                <a:cs typeface="Calibri" panose="020F0502020204030204" pitchFamily="34" charset="0"/>
              </a:rPr>
              <a:t>then the vertical isometric plane is used to draw the isometric view or projection as shown in Fig. (a) and (b). Height is taken on the vertical axis and the length is taken on the axis inclined at 30° to the horizontal. </a:t>
            </a:r>
            <a:r>
              <a:rPr lang="en-US" sz="1600" b="1" dirty="0">
                <a:solidFill>
                  <a:srgbClr val="FF0000"/>
                </a:solidFill>
                <a:latin typeface="Calibri" panose="020F0502020204030204" pitchFamily="34" charset="0"/>
                <a:cs typeface="Calibri" panose="020F0502020204030204" pitchFamily="34" charset="0"/>
              </a:rPr>
              <a:t>[Front View]</a:t>
            </a:r>
          </a:p>
          <a:p>
            <a:pPr algn="l">
              <a:lnSpc>
                <a:spcPct val="150000"/>
              </a:lnSpc>
            </a:pPr>
            <a:endParaRPr lang="en-US" sz="1600" dirty="0">
              <a:latin typeface="Calibri" panose="020F0502020204030204" pitchFamily="34" charset="0"/>
              <a:cs typeface="Calibri" panose="020F0502020204030204" pitchFamily="34" charset="0"/>
            </a:endParaRPr>
          </a:p>
          <a:p>
            <a:pPr marL="285750" indent="-285750">
              <a:lnSpc>
                <a:spcPct val="150000"/>
              </a:lnSpc>
              <a:buFont typeface="Arial" panose="020B0604020202020204" pitchFamily="34" charset="0"/>
              <a:buChar char="•"/>
            </a:pPr>
            <a:r>
              <a:rPr lang="en-US" sz="1600" dirty="0">
                <a:solidFill>
                  <a:srgbClr val="FF0000"/>
                </a:solidFill>
                <a:latin typeface="Calibri" panose="020F0502020204030204" pitchFamily="34" charset="0"/>
                <a:cs typeface="Calibri" panose="020F0502020204030204" pitchFamily="34" charset="0"/>
              </a:rPr>
              <a:t>When the plane is having its surface parallel to the H.P.</a:t>
            </a:r>
            <a:r>
              <a:rPr lang="en-US" sz="1600" dirty="0">
                <a:latin typeface="Calibri" panose="020F0502020204030204" pitchFamily="34" charset="0"/>
                <a:cs typeface="Calibri" panose="020F0502020204030204" pitchFamily="34" charset="0"/>
              </a:rPr>
              <a:t>, then horizontal isometric plane is used to draw the isometric view or projection as shown in Fig. (c) and (d). Length and breadth are taken on the different axes each inclined at 30° to the horizontal.</a:t>
            </a:r>
            <a:r>
              <a:rPr lang="en-US" sz="1600" b="1" dirty="0">
                <a:solidFill>
                  <a:srgbClr val="FF0000"/>
                </a:solidFill>
                <a:latin typeface="Calibri" panose="020F0502020204030204" pitchFamily="34" charset="0"/>
                <a:cs typeface="Calibri" panose="020F0502020204030204" pitchFamily="34" charset="0"/>
              </a:rPr>
              <a:t> </a:t>
            </a:r>
          </a:p>
          <a:p>
            <a:pPr>
              <a:lnSpc>
                <a:spcPct val="150000"/>
              </a:lnSpc>
            </a:pPr>
            <a:r>
              <a:rPr lang="en-US" sz="1600" b="1" dirty="0">
                <a:solidFill>
                  <a:srgbClr val="FF0000"/>
                </a:solidFill>
                <a:latin typeface="Calibri" panose="020F0502020204030204" pitchFamily="34" charset="0"/>
                <a:cs typeface="Calibri" panose="020F0502020204030204" pitchFamily="34" charset="0"/>
              </a:rPr>
              <a:t>[Top View]</a:t>
            </a:r>
          </a:p>
          <a:p>
            <a:pPr marL="285750" indent="-285750">
              <a:lnSpc>
                <a:spcPct val="150000"/>
              </a:lnSpc>
              <a:buFont typeface="Arial" panose="020B0604020202020204" pitchFamily="34" charset="0"/>
              <a:buChar char="•"/>
            </a:pPr>
            <a:endParaRPr lang="en-US" sz="1600" dirty="0">
              <a:latin typeface="Calibri" panose="020F0502020204030204" pitchFamily="34" charset="0"/>
              <a:cs typeface="Calibri" panose="020F0502020204030204" pitchFamily="34" charset="0"/>
            </a:endParaRPr>
          </a:p>
          <a:p>
            <a:pPr algn="l">
              <a:lnSpc>
                <a:spcPct val="150000"/>
              </a:lnSpc>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714131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C37EFA5-2A43-41E3-9714-95F500CEA8F3}"/>
              </a:ext>
            </a:extLst>
          </p:cNvPr>
          <p:cNvSpPr txBox="1"/>
          <p:nvPr/>
        </p:nvSpPr>
        <p:spPr>
          <a:xfrm>
            <a:off x="2074506" y="401216"/>
            <a:ext cx="5094514" cy="523220"/>
          </a:xfrm>
          <a:prstGeom prst="rect">
            <a:avLst/>
          </a:prstGeom>
          <a:noFill/>
        </p:spPr>
        <p:txBody>
          <a:bodyPr wrap="square" rtlCol="0">
            <a:spAutoFit/>
          </a:bodyPr>
          <a:lstStyle/>
          <a:p>
            <a:r>
              <a:rPr lang="en-US" sz="2800" b="1" dirty="0"/>
              <a:t>ISOMETRIC PROJECTION</a:t>
            </a:r>
            <a:endParaRPr lang="en-IN" sz="2800" b="1" dirty="0"/>
          </a:p>
        </p:txBody>
      </p:sp>
      <p:sp>
        <p:nvSpPr>
          <p:cNvPr id="8" name="TextBox 7">
            <a:extLst>
              <a:ext uri="{FF2B5EF4-FFF2-40B4-BE49-F238E27FC236}">
                <a16:creationId xmlns="" xmlns:a16="http://schemas.microsoft.com/office/drawing/2014/main" id="{33F4665C-F580-4481-A5EC-DF19ECC2FB25}"/>
              </a:ext>
            </a:extLst>
          </p:cNvPr>
          <p:cNvSpPr txBox="1"/>
          <p:nvPr/>
        </p:nvSpPr>
        <p:spPr>
          <a:xfrm>
            <a:off x="2074506" y="1282960"/>
            <a:ext cx="8042988" cy="3046988"/>
          </a:xfrm>
          <a:prstGeom prst="rect">
            <a:avLst/>
          </a:prstGeom>
          <a:noFill/>
        </p:spPr>
        <p:txBody>
          <a:bodyPr wrap="square">
            <a:spAutoFit/>
          </a:bodyPr>
          <a:lstStyle/>
          <a:p>
            <a:pPr algn="l">
              <a:lnSpc>
                <a:spcPct val="150000"/>
              </a:lnSpc>
            </a:pPr>
            <a:r>
              <a:rPr lang="en-US" sz="1600" b="1" dirty="0">
                <a:solidFill>
                  <a:srgbClr val="FF0000"/>
                </a:solidFill>
                <a:latin typeface="Calibri" panose="020F0502020204030204" pitchFamily="34" charset="0"/>
                <a:cs typeface="Calibri" panose="020F0502020204030204" pitchFamily="34" charset="0"/>
              </a:rPr>
              <a:t>Procedure in AUTOCAD</a:t>
            </a:r>
          </a:p>
          <a:p>
            <a:pPr algn="l">
              <a:lnSpc>
                <a:spcPct val="150000"/>
              </a:lnSpc>
            </a:pPr>
            <a:endParaRPr lang="en-US" sz="1600" b="1" dirty="0">
              <a:solidFill>
                <a:srgbClr val="FF0000"/>
              </a:solidFill>
              <a:latin typeface="Calibri" panose="020F0502020204030204" pitchFamily="34" charset="0"/>
              <a:cs typeface="Calibri" panose="020F0502020204030204" pitchFamily="34" charset="0"/>
            </a:endParaRPr>
          </a:p>
          <a:p>
            <a:pPr marL="342900" indent="-342900">
              <a:lnSpc>
                <a:spcPct val="150000"/>
              </a:lnSpc>
              <a:buAutoNum type="arabicPeriod"/>
            </a:pPr>
            <a:r>
              <a:rPr lang="en-US" sz="1600" b="1" dirty="0">
                <a:solidFill>
                  <a:srgbClr val="002060"/>
                </a:solidFill>
                <a:latin typeface="Calibri" panose="020F0502020204030204" pitchFamily="34" charset="0"/>
                <a:cs typeface="Calibri" panose="020F0502020204030204" pitchFamily="34" charset="0"/>
              </a:rPr>
              <a:t>Turn on “</a:t>
            </a:r>
            <a:r>
              <a:rPr lang="en-US" sz="1600" b="1" dirty="0" err="1">
                <a:solidFill>
                  <a:srgbClr val="002060"/>
                </a:solidFill>
                <a:latin typeface="Calibri" panose="020F0502020204030204" pitchFamily="34" charset="0"/>
                <a:cs typeface="Calibri" panose="020F0502020204030204" pitchFamily="34" charset="0"/>
              </a:rPr>
              <a:t>Isodraft</a:t>
            </a:r>
            <a:r>
              <a:rPr lang="en-US" sz="1600" b="1" dirty="0">
                <a:solidFill>
                  <a:srgbClr val="002060"/>
                </a:solidFill>
                <a:latin typeface="Calibri" panose="020F0502020204030204" pitchFamily="34" charset="0"/>
                <a:cs typeface="Calibri" panose="020F0502020204030204" pitchFamily="34" charset="0"/>
              </a:rPr>
              <a:t>” option in Status bar.</a:t>
            </a:r>
          </a:p>
          <a:p>
            <a:pPr marL="342900" indent="-342900">
              <a:lnSpc>
                <a:spcPct val="150000"/>
              </a:lnSpc>
              <a:buAutoNum type="arabicPeriod"/>
            </a:pPr>
            <a:r>
              <a:rPr lang="en-US" sz="1600" b="1" dirty="0">
                <a:solidFill>
                  <a:srgbClr val="002060"/>
                </a:solidFill>
                <a:latin typeface="Calibri" panose="020F0502020204030204" pitchFamily="34" charset="0"/>
                <a:cs typeface="Calibri" panose="020F0502020204030204" pitchFamily="34" charset="0"/>
              </a:rPr>
              <a:t>Turn on “F3” (Orthographic)</a:t>
            </a:r>
          </a:p>
          <a:p>
            <a:pPr marL="342900" indent="-342900">
              <a:lnSpc>
                <a:spcPct val="150000"/>
              </a:lnSpc>
              <a:buAutoNum type="arabicPeriod"/>
            </a:pPr>
            <a:r>
              <a:rPr lang="en-US" sz="1600" b="1" dirty="0">
                <a:solidFill>
                  <a:srgbClr val="002060"/>
                </a:solidFill>
                <a:latin typeface="Calibri" panose="020F0502020204030204" pitchFamily="34" charset="0"/>
                <a:cs typeface="Calibri" panose="020F0502020204030204" pitchFamily="34" charset="0"/>
              </a:rPr>
              <a:t>Use “F5” for required direction (Iso Front, Iso Top, Iso Right)</a:t>
            </a:r>
          </a:p>
          <a:p>
            <a:pPr marL="342900" indent="-342900">
              <a:lnSpc>
                <a:spcPct val="150000"/>
              </a:lnSpc>
              <a:buAutoNum type="arabicPeriod"/>
            </a:pPr>
            <a:r>
              <a:rPr lang="en-US" sz="1600" b="1" dirty="0">
                <a:solidFill>
                  <a:srgbClr val="002060"/>
                </a:solidFill>
                <a:latin typeface="Calibri" panose="020F0502020204030204" pitchFamily="34" charset="0"/>
                <a:cs typeface="Calibri" panose="020F0502020204030204" pitchFamily="34" charset="0"/>
              </a:rPr>
              <a:t>To create circle in isometric “Select Ellipse option – Axis, End – </a:t>
            </a:r>
            <a:r>
              <a:rPr lang="en-US" sz="1600" b="1" dirty="0" err="1">
                <a:solidFill>
                  <a:srgbClr val="002060"/>
                </a:solidFill>
                <a:latin typeface="Calibri" panose="020F0502020204030204" pitchFamily="34" charset="0"/>
                <a:cs typeface="Calibri" panose="020F0502020204030204" pitchFamily="34" charset="0"/>
              </a:rPr>
              <a:t>Isocircle</a:t>
            </a:r>
            <a:r>
              <a:rPr lang="en-US" sz="1600" b="1" dirty="0">
                <a:solidFill>
                  <a:srgbClr val="002060"/>
                </a:solidFill>
                <a:latin typeface="Calibri" panose="020F0502020204030204" pitchFamily="34" charset="0"/>
                <a:cs typeface="Calibri" panose="020F0502020204030204" pitchFamily="34" charset="0"/>
              </a:rPr>
              <a:t>”</a:t>
            </a:r>
          </a:p>
          <a:p>
            <a:pPr algn="l">
              <a:lnSpc>
                <a:spcPct val="150000"/>
              </a:lnSpc>
            </a:pPr>
            <a:endParaRPr lang="en-US" sz="1600" b="1" dirty="0">
              <a:latin typeface="Calibri" panose="020F0502020204030204" pitchFamily="34" charset="0"/>
              <a:cs typeface="Calibri" panose="020F0502020204030204" pitchFamily="34" charset="0"/>
            </a:endParaRPr>
          </a:p>
          <a:p>
            <a:pPr algn="l">
              <a:lnSpc>
                <a:spcPct val="150000"/>
              </a:lnSpc>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541379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C37EFA5-2A43-41E3-9714-95F500CEA8F3}"/>
              </a:ext>
            </a:extLst>
          </p:cNvPr>
          <p:cNvSpPr txBox="1"/>
          <p:nvPr/>
        </p:nvSpPr>
        <p:spPr>
          <a:xfrm>
            <a:off x="2074506" y="401216"/>
            <a:ext cx="5094514" cy="523220"/>
          </a:xfrm>
          <a:prstGeom prst="rect">
            <a:avLst/>
          </a:prstGeom>
          <a:noFill/>
        </p:spPr>
        <p:txBody>
          <a:bodyPr wrap="square" rtlCol="0">
            <a:spAutoFit/>
          </a:bodyPr>
          <a:lstStyle/>
          <a:p>
            <a:r>
              <a:rPr lang="en-US" sz="2800" b="1" dirty="0"/>
              <a:t>ISOMETRIC PROJECTION</a:t>
            </a:r>
            <a:endParaRPr lang="en-IN" sz="2800" b="1" dirty="0"/>
          </a:p>
        </p:txBody>
      </p:sp>
      <p:sp>
        <p:nvSpPr>
          <p:cNvPr id="8" name="TextBox 7">
            <a:extLst>
              <a:ext uri="{FF2B5EF4-FFF2-40B4-BE49-F238E27FC236}">
                <a16:creationId xmlns="" xmlns:a16="http://schemas.microsoft.com/office/drawing/2014/main" id="{33F4665C-F580-4481-A5EC-DF19ECC2FB25}"/>
              </a:ext>
            </a:extLst>
          </p:cNvPr>
          <p:cNvSpPr txBox="1"/>
          <p:nvPr/>
        </p:nvSpPr>
        <p:spPr>
          <a:xfrm>
            <a:off x="2074506" y="1282960"/>
            <a:ext cx="8042988" cy="2308324"/>
          </a:xfrm>
          <a:prstGeom prst="rect">
            <a:avLst/>
          </a:prstGeom>
          <a:noFill/>
        </p:spPr>
        <p:txBody>
          <a:bodyPr wrap="square">
            <a:spAutoFit/>
          </a:bodyPr>
          <a:lstStyle/>
          <a:p>
            <a:pPr marL="342900" indent="-342900">
              <a:buFont typeface="+mj-lt"/>
              <a:buAutoNum type="arabicPeriod"/>
            </a:pPr>
            <a:r>
              <a:rPr lang="en-US" sz="1600" dirty="0">
                <a:latin typeface="Calibri" panose="020F0502020204030204" pitchFamily="34" charset="0"/>
                <a:cs typeface="Calibri" panose="020F0502020204030204" pitchFamily="34" charset="0"/>
              </a:rPr>
              <a:t>Draw the isometric view of a square of side 40 mm kept in (a) vertical position and</a:t>
            </a:r>
          </a:p>
          <a:p>
            <a:pPr algn="l"/>
            <a:r>
              <a:rPr lang="en-IN" sz="1600" dirty="0">
                <a:latin typeface="Calibri" panose="020F0502020204030204" pitchFamily="34" charset="0"/>
                <a:cs typeface="Calibri" panose="020F0502020204030204" pitchFamily="34" charset="0"/>
              </a:rPr>
              <a:t>(b) horizontal position.</a:t>
            </a:r>
          </a:p>
          <a:p>
            <a:pPr algn="l"/>
            <a:endParaRPr lang="en-IN" sz="1600" dirty="0">
              <a:latin typeface="Calibri" panose="020F0502020204030204" pitchFamily="34" charset="0"/>
              <a:cs typeface="Calibri" panose="020F0502020204030204" pitchFamily="34" charset="0"/>
            </a:endParaRPr>
          </a:p>
          <a:p>
            <a:pPr algn="l"/>
            <a:r>
              <a:rPr lang="en-US" sz="1600" b="1" dirty="0">
                <a:solidFill>
                  <a:srgbClr val="FF0000"/>
                </a:solidFill>
                <a:latin typeface="Calibri" panose="020F0502020204030204" pitchFamily="34" charset="0"/>
                <a:cs typeface="Calibri" panose="020F0502020204030204" pitchFamily="34" charset="0"/>
              </a:rPr>
              <a:t>Construction</a:t>
            </a:r>
          </a:p>
          <a:p>
            <a:pPr marL="342900" indent="-342900">
              <a:buAutoNum type="arabicPeriod"/>
            </a:pPr>
            <a:r>
              <a:rPr lang="en-US" sz="1600" dirty="0">
                <a:latin typeface="Calibri" panose="020F0502020204030204" pitchFamily="34" charset="0"/>
                <a:cs typeface="Calibri" panose="020F0502020204030204" pitchFamily="34" charset="0"/>
              </a:rPr>
              <a:t>When the square is kept vertical (Fig. (a) and (b)).</a:t>
            </a:r>
          </a:p>
          <a:p>
            <a:pPr algn="l"/>
            <a:endParaRPr lang="en-US" sz="1600" dirty="0">
              <a:latin typeface="Calibri" panose="020F0502020204030204" pitchFamily="34" charset="0"/>
              <a:cs typeface="Calibri" panose="020F0502020204030204" pitchFamily="34" charset="0"/>
            </a:endParaRPr>
          </a:p>
          <a:p>
            <a:pPr algn="l"/>
            <a:r>
              <a:rPr lang="en-US" sz="1600" dirty="0">
                <a:latin typeface="Calibri" panose="020F0502020204030204" pitchFamily="34" charset="0"/>
                <a:cs typeface="Calibri" panose="020F0502020204030204" pitchFamily="34" charset="0"/>
              </a:rPr>
              <a:t>(a) Draw a 40 mm long vertical line AD.</a:t>
            </a:r>
          </a:p>
          <a:p>
            <a:pPr algn="l"/>
            <a:r>
              <a:rPr lang="en-US" sz="1600" dirty="0">
                <a:latin typeface="Calibri" panose="020F0502020204030204" pitchFamily="34" charset="0"/>
                <a:cs typeface="Calibri" panose="020F0502020204030204" pitchFamily="34" charset="0"/>
              </a:rPr>
              <a:t>(b) Draw another 40 mm long line AB inclined at 30° to the horizontal.</a:t>
            </a:r>
          </a:p>
          <a:p>
            <a:pPr algn="l"/>
            <a:r>
              <a:rPr lang="en-US" sz="1600" dirty="0">
                <a:latin typeface="Calibri" panose="020F0502020204030204" pitchFamily="34" charset="0"/>
                <a:cs typeface="Calibri" panose="020F0502020204030204" pitchFamily="34" charset="0"/>
              </a:rPr>
              <a:t>(c) Complete the rhombus ABCD which is the required isometric view.</a:t>
            </a:r>
            <a:endParaRPr lang="en-IN" sz="1600"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 xmlns:a16="http://schemas.microsoft.com/office/drawing/2014/main" id="{FF33E6D2-1445-4C78-AE17-E8699BCBB055}"/>
              </a:ext>
            </a:extLst>
          </p:cNvPr>
          <p:cNvPicPr>
            <a:picLocks noChangeAspect="1"/>
          </p:cNvPicPr>
          <p:nvPr/>
        </p:nvPicPr>
        <p:blipFill>
          <a:blip r:embed="rId3"/>
          <a:stretch>
            <a:fillRect/>
          </a:stretch>
        </p:blipFill>
        <p:spPr>
          <a:xfrm>
            <a:off x="3911569" y="3676554"/>
            <a:ext cx="4219575" cy="2714625"/>
          </a:xfrm>
          <a:prstGeom prst="rect">
            <a:avLst/>
          </a:prstGeom>
        </p:spPr>
      </p:pic>
    </p:spTree>
    <p:extLst>
      <p:ext uri="{BB962C8B-B14F-4D97-AF65-F5344CB8AC3E}">
        <p14:creationId xmlns:p14="http://schemas.microsoft.com/office/powerpoint/2010/main" val="33293036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C37EFA5-2A43-41E3-9714-95F500CEA8F3}"/>
              </a:ext>
            </a:extLst>
          </p:cNvPr>
          <p:cNvSpPr txBox="1"/>
          <p:nvPr/>
        </p:nvSpPr>
        <p:spPr>
          <a:xfrm>
            <a:off x="2074506" y="401216"/>
            <a:ext cx="5094514" cy="523220"/>
          </a:xfrm>
          <a:prstGeom prst="rect">
            <a:avLst/>
          </a:prstGeom>
          <a:noFill/>
        </p:spPr>
        <p:txBody>
          <a:bodyPr wrap="square" rtlCol="0">
            <a:spAutoFit/>
          </a:bodyPr>
          <a:lstStyle/>
          <a:p>
            <a:r>
              <a:rPr lang="en-US" sz="2800" b="1" dirty="0"/>
              <a:t>ISOMETRIC PROJECTION</a:t>
            </a:r>
            <a:endParaRPr lang="en-IN" sz="2800" b="1" dirty="0"/>
          </a:p>
        </p:txBody>
      </p:sp>
      <p:sp>
        <p:nvSpPr>
          <p:cNvPr id="8" name="TextBox 7">
            <a:extLst>
              <a:ext uri="{FF2B5EF4-FFF2-40B4-BE49-F238E27FC236}">
                <a16:creationId xmlns="" xmlns:a16="http://schemas.microsoft.com/office/drawing/2014/main" id="{33F4665C-F580-4481-A5EC-DF19ECC2FB25}"/>
              </a:ext>
            </a:extLst>
          </p:cNvPr>
          <p:cNvSpPr txBox="1"/>
          <p:nvPr/>
        </p:nvSpPr>
        <p:spPr>
          <a:xfrm>
            <a:off x="2074506" y="1282960"/>
            <a:ext cx="8042988" cy="1569660"/>
          </a:xfrm>
          <a:prstGeom prst="rect">
            <a:avLst/>
          </a:prstGeom>
          <a:noFill/>
        </p:spPr>
        <p:txBody>
          <a:bodyPr wrap="square">
            <a:spAutoFit/>
          </a:bodyPr>
          <a:lstStyle/>
          <a:p>
            <a:pPr algn="l">
              <a:lnSpc>
                <a:spcPct val="150000"/>
              </a:lnSpc>
            </a:pPr>
            <a:r>
              <a:rPr lang="en-US" sz="1600" dirty="0">
                <a:latin typeface="Calibri" panose="020F0502020204030204" pitchFamily="34" charset="0"/>
                <a:cs typeface="Calibri" panose="020F0502020204030204" pitchFamily="34" charset="0"/>
              </a:rPr>
              <a:t>2. When the square is kept horizontal (Fig. (c))</a:t>
            </a:r>
          </a:p>
          <a:p>
            <a:pPr algn="l">
              <a:lnSpc>
                <a:spcPct val="150000"/>
              </a:lnSpc>
            </a:pPr>
            <a:r>
              <a:rPr lang="en-US" sz="1600" dirty="0">
                <a:latin typeface="Calibri" panose="020F0502020204030204" pitchFamily="34" charset="0"/>
                <a:cs typeface="Calibri" panose="020F0502020204030204" pitchFamily="34" charset="0"/>
              </a:rPr>
              <a:t>(a) Draw 40 mm long lines AD and AB, each inclined at 30° to the horizontal such that the included angle between them is 120°.</a:t>
            </a:r>
          </a:p>
          <a:p>
            <a:pPr algn="l">
              <a:lnSpc>
                <a:spcPct val="150000"/>
              </a:lnSpc>
            </a:pPr>
            <a:r>
              <a:rPr lang="en-US" sz="1600" dirty="0">
                <a:latin typeface="Calibri" panose="020F0502020204030204" pitchFamily="34" charset="0"/>
                <a:cs typeface="Calibri" panose="020F0502020204030204" pitchFamily="34" charset="0"/>
              </a:rPr>
              <a:t>(b) Join ABCD to represent the isometric view of the square.</a:t>
            </a:r>
            <a:endParaRPr lang="en-IN" sz="1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 xmlns:a16="http://schemas.microsoft.com/office/drawing/2014/main" id="{C784AA4C-1BEA-49F5-9334-DB1ED882EE07}"/>
              </a:ext>
            </a:extLst>
          </p:cNvPr>
          <p:cNvPicPr>
            <a:picLocks noChangeAspect="1"/>
          </p:cNvPicPr>
          <p:nvPr/>
        </p:nvPicPr>
        <p:blipFill>
          <a:blip r:embed="rId3"/>
          <a:stretch>
            <a:fillRect/>
          </a:stretch>
        </p:blipFill>
        <p:spPr>
          <a:xfrm>
            <a:off x="4621763" y="2718703"/>
            <a:ext cx="2400300" cy="2447925"/>
          </a:xfrm>
          <a:prstGeom prst="rect">
            <a:avLst/>
          </a:prstGeom>
        </p:spPr>
      </p:pic>
    </p:spTree>
    <p:extLst>
      <p:ext uri="{BB962C8B-B14F-4D97-AF65-F5344CB8AC3E}">
        <p14:creationId xmlns:p14="http://schemas.microsoft.com/office/powerpoint/2010/main" val="78990398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C37EFA5-2A43-41E3-9714-95F500CEA8F3}"/>
              </a:ext>
            </a:extLst>
          </p:cNvPr>
          <p:cNvSpPr txBox="1"/>
          <p:nvPr/>
        </p:nvSpPr>
        <p:spPr>
          <a:xfrm>
            <a:off x="2074506" y="401216"/>
            <a:ext cx="5094514" cy="523220"/>
          </a:xfrm>
          <a:prstGeom prst="rect">
            <a:avLst/>
          </a:prstGeom>
          <a:noFill/>
        </p:spPr>
        <p:txBody>
          <a:bodyPr wrap="square" rtlCol="0">
            <a:spAutoFit/>
          </a:bodyPr>
          <a:lstStyle/>
          <a:p>
            <a:r>
              <a:rPr lang="en-US" sz="2800" b="1" dirty="0"/>
              <a:t>ISOMETRIC PROJECTION</a:t>
            </a:r>
            <a:endParaRPr lang="en-IN" sz="2800" b="1" dirty="0"/>
          </a:p>
        </p:txBody>
      </p:sp>
      <p:sp>
        <p:nvSpPr>
          <p:cNvPr id="8" name="TextBox 7">
            <a:extLst>
              <a:ext uri="{FF2B5EF4-FFF2-40B4-BE49-F238E27FC236}">
                <a16:creationId xmlns="" xmlns:a16="http://schemas.microsoft.com/office/drawing/2014/main" id="{33F4665C-F580-4481-A5EC-DF19ECC2FB25}"/>
              </a:ext>
            </a:extLst>
          </p:cNvPr>
          <p:cNvSpPr txBox="1"/>
          <p:nvPr/>
        </p:nvSpPr>
        <p:spPr>
          <a:xfrm>
            <a:off x="2074506" y="1282961"/>
            <a:ext cx="8042988" cy="584775"/>
          </a:xfrm>
          <a:prstGeom prst="rect">
            <a:avLst/>
          </a:prstGeom>
          <a:noFill/>
        </p:spPr>
        <p:txBody>
          <a:bodyPr wrap="square">
            <a:spAutoFit/>
          </a:bodyPr>
          <a:lstStyle/>
          <a:p>
            <a:pPr algn="l"/>
            <a:r>
              <a:rPr lang="en-US" sz="1600" dirty="0">
                <a:latin typeface="Calibri" panose="020F0502020204030204" pitchFamily="34" charset="0"/>
                <a:cs typeface="Calibri" panose="020F0502020204030204" pitchFamily="34" charset="0"/>
              </a:rPr>
              <a:t>2. Draw the isometric view of a triangle ABC whose front view is shown in Fig. </a:t>
            </a:r>
            <a:endParaRPr lang="en-IN" sz="1600" dirty="0">
              <a:latin typeface="Calibri" panose="020F0502020204030204" pitchFamily="34" charset="0"/>
              <a:cs typeface="Calibri" panose="020F0502020204030204" pitchFamily="34" charset="0"/>
            </a:endParaRPr>
          </a:p>
          <a:p>
            <a:pPr algn="l"/>
            <a:endParaRPr lang="en-IN" sz="1600"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 xmlns:a16="http://schemas.microsoft.com/office/drawing/2014/main" id="{6F67DC85-65B0-4E1E-AB9D-AB080F5A23DA}"/>
              </a:ext>
            </a:extLst>
          </p:cNvPr>
          <p:cNvPicPr>
            <a:picLocks noChangeAspect="1"/>
          </p:cNvPicPr>
          <p:nvPr/>
        </p:nvPicPr>
        <p:blipFill>
          <a:blip r:embed="rId3"/>
          <a:stretch>
            <a:fillRect/>
          </a:stretch>
        </p:blipFill>
        <p:spPr>
          <a:xfrm>
            <a:off x="4988088" y="1732966"/>
            <a:ext cx="2047875" cy="1619250"/>
          </a:xfrm>
          <a:prstGeom prst="rect">
            <a:avLst/>
          </a:prstGeom>
        </p:spPr>
      </p:pic>
      <p:sp>
        <p:nvSpPr>
          <p:cNvPr id="5" name="TextBox 4">
            <a:extLst>
              <a:ext uri="{FF2B5EF4-FFF2-40B4-BE49-F238E27FC236}">
                <a16:creationId xmlns="" xmlns:a16="http://schemas.microsoft.com/office/drawing/2014/main" id="{E74E5227-6C98-41FE-87AC-554794D5D1A7}"/>
              </a:ext>
            </a:extLst>
          </p:cNvPr>
          <p:cNvSpPr txBox="1"/>
          <p:nvPr/>
        </p:nvSpPr>
        <p:spPr>
          <a:xfrm>
            <a:off x="2401078" y="3429000"/>
            <a:ext cx="1035698"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Sol:</a:t>
            </a:r>
            <a:endParaRPr lang="en-IN" sz="1600" b="1" dirty="0">
              <a:latin typeface="Calibri" panose="020F0502020204030204" pitchFamily="34" charset="0"/>
              <a:cs typeface="Calibri" panose="020F0502020204030204" pitchFamily="34" charset="0"/>
            </a:endParaRPr>
          </a:p>
        </p:txBody>
      </p:sp>
      <p:pic>
        <p:nvPicPr>
          <p:cNvPr id="9" name="Picture 8">
            <a:extLst>
              <a:ext uri="{FF2B5EF4-FFF2-40B4-BE49-F238E27FC236}">
                <a16:creationId xmlns="" xmlns:a16="http://schemas.microsoft.com/office/drawing/2014/main" id="{2D59D6DB-3395-43A4-8A75-435085BD3A61}"/>
              </a:ext>
            </a:extLst>
          </p:cNvPr>
          <p:cNvPicPr>
            <a:picLocks noChangeAspect="1"/>
          </p:cNvPicPr>
          <p:nvPr/>
        </p:nvPicPr>
        <p:blipFill>
          <a:blip r:embed="rId4"/>
          <a:stretch>
            <a:fillRect/>
          </a:stretch>
        </p:blipFill>
        <p:spPr>
          <a:xfrm>
            <a:off x="3967162" y="3780590"/>
            <a:ext cx="4257675" cy="2419350"/>
          </a:xfrm>
          <a:prstGeom prst="rect">
            <a:avLst/>
          </a:prstGeom>
        </p:spPr>
      </p:pic>
    </p:spTree>
    <p:extLst>
      <p:ext uri="{BB962C8B-B14F-4D97-AF65-F5344CB8AC3E}">
        <p14:creationId xmlns:p14="http://schemas.microsoft.com/office/powerpoint/2010/main" val="151839324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C37EFA5-2A43-41E3-9714-95F500CEA8F3}"/>
              </a:ext>
            </a:extLst>
          </p:cNvPr>
          <p:cNvSpPr txBox="1"/>
          <p:nvPr/>
        </p:nvSpPr>
        <p:spPr>
          <a:xfrm>
            <a:off x="2074506" y="401216"/>
            <a:ext cx="5094514" cy="523220"/>
          </a:xfrm>
          <a:prstGeom prst="rect">
            <a:avLst/>
          </a:prstGeom>
          <a:noFill/>
        </p:spPr>
        <p:txBody>
          <a:bodyPr wrap="square" rtlCol="0">
            <a:spAutoFit/>
          </a:bodyPr>
          <a:lstStyle/>
          <a:p>
            <a:r>
              <a:rPr lang="en-US" sz="2800" b="1" dirty="0"/>
              <a:t>ISOMETRIC PROJECTION</a:t>
            </a:r>
            <a:endParaRPr lang="en-IN" sz="2800" b="1" dirty="0"/>
          </a:p>
        </p:txBody>
      </p:sp>
      <p:sp>
        <p:nvSpPr>
          <p:cNvPr id="8" name="TextBox 7">
            <a:extLst>
              <a:ext uri="{FF2B5EF4-FFF2-40B4-BE49-F238E27FC236}">
                <a16:creationId xmlns="" xmlns:a16="http://schemas.microsoft.com/office/drawing/2014/main" id="{33F4665C-F580-4481-A5EC-DF19ECC2FB25}"/>
              </a:ext>
            </a:extLst>
          </p:cNvPr>
          <p:cNvSpPr txBox="1"/>
          <p:nvPr/>
        </p:nvSpPr>
        <p:spPr>
          <a:xfrm>
            <a:off x="2074506" y="1282961"/>
            <a:ext cx="8042988" cy="584775"/>
          </a:xfrm>
          <a:prstGeom prst="rect">
            <a:avLst/>
          </a:prstGeom>
          <a:noFill/>
        </p:spPr>
        <p:txBody>
          <a:bodyPr wrap="square">
            <a:spAutoFit/>
          </a:bodyPr>
          <a:lstStyle/>
          <a:p>
            <a:pPr algn="l"/>
            <a:r>
              <a:rPr lang="en-US" sz="1600" dirty="0">
                <a:latin typeface="Calibri" panose="020F0502020204030204" pitchFamily="34" charset="0"/>
                <a:cs typeface="Calibri" panose="020F0502020204030204" pitchFamily="34" charset="0"/>
              </a:rPr>
              <a:t>3. Draw the isometric view of a quadrilateral ABCD whose top view is shown in Fig.</a:t>
            </a:r>
            <a:endParaRPr lang="en-IN" sz="1600" dirty="0">
              <a:latin typeface="Calibri" panose="020F0502020204030204" pitchFamily="34" charset="0"/>
              <a:cs typeface="Calibri" panose="020F0502020204030204" pitchFamily="34" charset="0"/>
            </a:endParaRPr>
          </a:p>
          <a:p>
            <a:pPr algn="l"/>
            <a:endParaRPr lang="en-IN" sz="16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 xmlns:a16="http://schemas.microsoft.com/office/drawing/2014/main" id="{E74E5227-6C98-41FE-87AC-554794D5D1A7}"/>
              </a:ext>
            </a:extLst>
          </p:cNvPr>
          <p:cNvSpPr txBox="1"/>
          <p:nvPr/>
        </p:nvSpPr>
        <p:spPr>
          <a:xfrm>
            <a:off x="2401078" y="3429000"/>
            <a:ext cx="1035698"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Sol:</a:t>
            </a:r>
            <a:endParaRPr lang="en-IN" sz="1600" b="1"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 xmlns:a16="http://schemas.microsoft.com/office/drawing/2014/main" id="{B362375A-98EE-4661-BB76-47E8E311B034}"/>
              </a:ext>
            </a:extLst>
          </p:cNvPr>
          <p:cNvPicPr>
            <a:picLocks noChangeAspect="1"/>
          </p:cNvPicPr>
          <p:nvPr/>
        </p:nvPicPr>
        <p:blipFill>
          <a:blip r:embed="rId3"/>
          <a:stretch>
            <a:fillRect/>
          </a:stretch>
        </p:blipFill>
        <p:spPr>
          <a:xfrm>
            <a:off x="4372462" y="1575347"/>
            <a:ext cx="2796559" cy="2140090"/>
          </a:xfrm>
          <a:prstGeom prst="rect">
            <a:avLst/>
          </a:prstGeom>
        </p:spPr>
      </p:pic>
      <p:pic>
        <p:nvPicPr>
          <p:cNvPr id="10" name="Picture 9">
            <a:extLst>
              <a:ext uri="{FF2B5EF4-FFF2-40B4-BE49-F238E27FC236}">
                <a16:creationId xmlns="" xmlns:a16="http://schemas.microsoft.com/office/drawing/2014/main" id="{25BADE70-0BAF-4289-866C-0F4526866563}"/>
              </a:ext>
            </a:extLst>
          </p:cNvPr>
          <p:cNvPicPr>
            <a:picLocks noChangeAspect="1"/>
          </p:cNvPicPr>
          <p:nvPr/>
        </p:nvPicPr>
        <p:blipFill>
          <a:blip r:embed="rId4"/>
          <a:stretch>
            <a:fillRect/>
          </a:stretch>
        </p:blipFill>
        <p:spPr>
          <a:xfrm>
            <a:off x="3550881" y="3913941"/>
            <a:ext cx="5276850" cy="2152650"/>
          </a:xfrm>
          <a:prstGeom prst="rect">
            <a:avLst/>
          </a:prstGeom>
        </p:spPr>
      </p:pic>
    </p:spTree>
    <p:extLst>
      <p:ext uri="{BB962C8B-B14F-4D97-AF65-F5344CB8AC3E}">
        <p14:creationId xmlns:p14="http://schemas.microsoft.com/office/powerpoint/2010/main" val="28373663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C37EFA5-2A43-41E3-9714-95F500CEA8F3}"/>
              </a:ext>
            </a:extLst>
          </p:cNvPr>
          <p:cNvSpPr txBox="1"/>
          <p:nvPr/>
        </p:nvSpPr>
        <p:spPr>
          <a:xfrm>
            <a:off x="2074506" y="401216"/>
            <a:ext cx="5094514" cy="523220"/>
          </a:xfrm>
          <a:prstGeom prst="rect">
            <a:avLst/>
          </a:prstGeom>
          <a:noFill/>
        </p:spPr>
        <p:txBody>
          <a:bodyPr wrap="square" rtlCol="0">
            <a:spAutoFit/>
          </a:bodyPr>
          <a:lstStyle/>
          <a:p>
            <a:r>
              <a:rPr lang="en-US" sz="2800" b="1" dirty="0"/>
              <a:t>ISOMETRIC PROJECTION</a:t>
            </a:r>
            <a:endParaRPr lang="en-IN" sz="2800" b="1" dirty="0"/>
          </a:p>
        </p:txBody>
      </p:sp>
      <p:sp>
        <p:nvSpPr>
          <p:cNvPr id="8" name="TextBox 7">
            <a:extLst>
              <a:ext uri="{FF2B5EF4-FFF2-40B4-BE49-F238E27FC236}">
                <a16:creationId xmlns="" xmlns:a16="http://schemas.microsoft.com/office/drawing/2014/main" id="{33F4665C-F580-4481-A5EC-DF19ECC2FB25}"/>
              </a:ext>
            </a:extLst>
          </p:cNvPr>
          <p:cNvSpPr txBox="1"/>
          <p:nvPr/>
        </p:nvSpPr>
        <p:spPr>
          <a:xfrm>
            <a:off x="2074506" y="1282961"/>
            <a:ext cx="8042988" cy="584775"/>
          </a:xfrm>
          <a:prstGeom prst="rect">
            <a:avLst/>
          </a:prstGeom>
          <a:noFill/>
        </p:spPr>
        <p:txBody>
          <a:bodyPr wrap="square">
            <a:spAutoFit/>
          </a:bodyPr>
          <a:lstStyle/>
          <a:p>
            <a:pPr algn="l"/>
            <a:r>
              <a:rPr lang="en-US" sz="1600" dirty="0">
                <a:latin typeface="Calibri" panose="020F0502020204030204" pitchFamily="34" charset="0"/>
                <a:cs typeface="Calibri" panose="020F0502020204030204" pitchFamily="34" charset="0"/>
              </a:rPr>
              <a:t>4. Draw the isometric view of a hexagon of side 30 mm whose surface is parallel to the</a:t>
            </a:r>
          </a:p>
          <a:p>
            <a:pPr algn="l"/>
            <a:r>
              <a:rPr lang="en-US" sz="1600" dirty="0">
                <a:latin typeface="Calibri" panose="020F0502020204030204" pitchFamily="34" charset="0"/>
                <a:cs typeface="Calibri" panose="020F0502020204030204" pitchFamily="34" charset="0"/>
              </a:rPr>
              <a:t>H.P. and a side parallel to the V.P.</a:t>
            </a:r>
            <a:endParaRPr lang="en-IN" sz="16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 xmlns:a16="http://schemas.microsoft.com/office/drawing/2014/main" id="{E74E5227-6C98-41FE-87AC-554794D5D1A7}"/>
              </a:ext>
            </a:extLst>
          </p:cNvPr>
          <p:cNvSpPr txBox="1"/>
          <p:nvPr/>
        </p:nvSpPr>
        <p:spPr>
          <a:xfrm>
            <a:off x="2074506" y="1973424"/>
            <a:ext cx="1035698"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Sol:</a:t>
            </a:r>
            <a:endParaRPr lang="en-IN" sz="1600"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 xmlns:a16="http://schemas.microsoft.com/office/drawing/2014/main" id="{3ABE98E7-DC00-45A7-AF95-BC8DA076391C}"/>
              </a:ext>
            </a:extLst>
          </p:cNvPr>
          <p:cNvPicPr>
            <a:picLocks noChangeAspect="1"/>
          </p:cNvPicPr>
          <p:nvPr/>
        </p:nvPicPr>
        <p:blipFill>
          <a:blip r:embed="rId3"/>
          <a:stretch>
            <a:fillRect/>
          </a:stretch>
        </p:blipFill>
        <p:spPr>
          <a:xfrm>
            <a:off x="2493972" y="2668846"/>
            <a:ext cx="7204057" cy="2017136"/>
          </a:xfrm>
          <a:prstGeom prst="rect">
            <a:avLst/>
          </a:prstGeom>
        </p:spPr>
      </p:pic>
    </p:spTree>
    <p:extLst>
      <p:ext uri="{BB962C8B-B14F-4D97-AF65-F5344CB8AC3E}">
        <p14:creationId xmlns:p14="http://schemas.microsoft.com/office/powerpoint/2010/main" val="3875883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C37EFA5-2A43-41E3-9714-95F500CEA8F3}"/>
              </a:ext>
            </a:extLst>
          </p:cNvPr>
          <p:cNvSpPr txBox="1"/>
          <p:nvPr/>
        </p:nvSpPr>
        <p:spPr>
          <a:xfrm>
            <a:off x="2074506" y="401216"/>
            <a:ext cx="5094514" cy="523220"/>
          </a:xfrm>
          <a:prstGeom prst="rect">
            <a:avLst/>
          </a:prstGeom>
          <a:noFill/>
        </p:spPr>
        <p:txBody>
          <a:bodyPr wrap="square" rtlCol="0">
            <a:spAutoFit/>
          </a:bodyPr>
          <a:lstStyle/>
          <a:p>
            <a:r>
              <a:rPr lang="en-US" sz="2800" b="1" dirty="0"/>
              <a:t>ISOMETRIC PROJECTION</a:t>
            </a:r>
            <a:endParaRPr lang="en-IN" sz="2800" b="1" dirty="0"/>
          </a:p>
        </p:txBody>
      </p:sp>
      <p:sp>
        <p:nvSpPr>
          <p:cNvPr id="8" name="TextBox 7">
            <a:extLst>
              <a:ext uri="{FF2B5EF4-FFF2-40B4-BE49-F238E27FC236}">
                <a16:creationId xmlns="" xmlns:a16="http://schemas.microsoft.com/office/drawing/2014/main" id="{33F4665C-F580-4481-A5EC-DF19ECC2FB25}"/>
              </a:ext>
            </a:extLst>
          </p:cNvPr>
          <p:cNvSpPr txBox="1"/>
          <p:nvPr/>
        </p:nvSpPr>
        <p:spPr>
          <a:xfrm>
            <a:off x="2074506" y="1282961"/>
            <a:ext cx="8042988" cy="584775"/>
          </a:xfrm>
          <a:prstGeom prst="rect">
            <a:avLst/>
          </a:prstGeom>
          <a:noFill/>
        </p:spPr>
        <p:txBody>
          <a:bodyPr wrap="square">
            <a:spAutoFit/>
          </a:bodyPr>
          <a:lstStyle/>
          <a:p>
            <a:pPr algn="l"/>
            <a:r>
              <a:rPr lang="en-US" sz="1600" dirty="0">
                <a:latin typeface="Calibri" panose="020F0502020204030204" pitchFamily="34" charset="0"/>
                <a:cs typeface="Calibri" panose="020F0502020204030204" pitchFamily="34" charset="0"/>
              </a:rPr>
              <a:t>5. Draw the isometric view of a hexagonal plane of side 40 mm whose surface is parallel</a:t>
            </a:r>
          </a:p>
          <a:p>
            <a:pPr algn="l"/>
            <a:r>
              <a:rPr lang="en-US" sz="1600" dirty="0">
                <a:latin typeface="Calibri" panose="020F0502020204030204" pitchFamily="34" charset="0"/>
                <a:cs typeface="Calibri" panose="020F0502020204030204" pitchFamily="34" charset="0"/>
              </a:rPr>
              <a:t>to the V.P. and a side perpendicular to the H.P.</a:t>
            </a:r>
            <a:endParaRPr lang="en-IN" sz="16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 xmlns:a16="http://schemas.microsoft.com/office/drawing/2014/main" id="{E74E5227-6C98-41FE-87AC-554794D5D1A7}"/>
              </a:ext>
            </a:extLst>
          </p:cNvPr>
          <p:cNvSpPr txBox="1"/>
          <p:nvPr/>
        </p:nvSpPr>
        <p:spPr>
          <a:xfrm>
            <a:off x="2074506" y="1973424"/>
            <a:ext cx="1035698"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Sol:</a:t>
            </a:r>
            <a:endParaRPr lang="en-IN" sz="1600" b="1"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 xmlns:a16="http://schemas.microsoft.com/office/drawing/2014/main" id="{0E9E909D-9568-4C71-BA7C-1FEEC6B19D11}"/>
              </a:ext>
            </a:extLst>
          </p:cNvPr>
          <p:cNvPicPr>
            <a:picLocks noChangeAspect="1"/>
          </p:cNvPicPr>
          <p:nvPr/>
        </p:nvPicPr>
        <p:blipFill>
          <a:blip r:embed="rId3"/>
          <a:stretch>
            <a:fillRect/>
          </a:stretch>
        </p:blipFill>
        <p:spPr>
          <a:xfrm>
            <a:off x="2647950" y="2185988"/>
            <a:ext cx="6896100" cy="2486025"/>
          </a:xfrm>
          <a:prstGeom prst="rect">
            <a:avLst/>
          </a:prstGeom>
        </p:spPr>
      </p:pic>
    </p:spTree>
    <p:extLst>
      <p:ext uri="{BB962C8B-B14F-4D97-AF65-F5344CB8AC3E}">
        <p14:creationId xmlns:p14="http://schemas.microsoft.com/office/powerpoint/2010/main" val="28532924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C37EFA5-2A43-41E3-9714-95F500CEA8F3}"/>
              </a:ext>
            </a:extLst>
          </p:cNvPr>
          <p:cNvSpPr txBox="1"/>
          <p:nvPr/>
        </p:nvSpPr>
        <p:spPr>
          <a:xfrm>
            <a:off x="2074506" y="401216"/>
            <a:ext cx="5094514" cy="523220"/>
          </a:xfrm>
          <a:prstGeom prst="rect">
            <a:avLst/>
          </a:prstGeom>
          <a:noFill/>
        </p:spPr>
        <p:txBody>
          <a:bodyPr wrap="square" rtlCol="0">
            <a:spAutoFit/>
          </a:bodyPr>
          <a:lstStyle/>
          <a:p>
            <a:r>
              <a:rPr lang="en-US" sz="2800" b="1" dirty="0"/>
              <a:t>ISOMETRIC PROJECTION</a:t>
            </a:r>
            <a:endParaRPr lang="en-IN" sz="2800" b="1" dirty="0"/>
          </a:p>
        </p:txBody>
      </p:sp>
      <p:sp>
        <p:nvSpPr>
          <p:cNvPr id="8" name="TextBox 7">
            <a:extLst>
              <a:ext uri="{FF2B5EF4-FFF2-40B4-BE49-F238E27FC236}">
                <a16:creationId xmlns="" xmlns:a16="http://schemas.microsoft.com/office/drawing/2014/main" id="{33F4665C-F580-4481-A5EC-DF19ECC2FB25}"/>
              </a:ext>
            </a:extLst>
          </p:cNvPr>
          <p:cNvSpPr txBox="1"/>
          <p:nvPr/>
        </p:nvSpPr>
        <p:spPr>
          <a:xfrm>
            <a:off x="2074506" y="1282961"/>
            <a:ext cx="8042988" cy="584775"/>
          </a:xfrm>
          <a:prstGeom prst="rect">
            <a:avLst/>
          </a:prstGeom>
          <a:noFill/>
        </p:spPr>
        <p:txBody>
          <a:bodyPr wrap="square">
            <a:spAutoFit/>
          </a:bodyPr>
          <a:lstStyle/>
          <a:p>
            <a:pPr algn="l"/>
            <a:r>
              <a:rPr lang="en-US" sz="1600" dirty="0">
                <a:latin typeface="Calibri" panose="020F0502020204030204" pitchFamily="34" charset="0"/>
                <a:cs typeface="Calibri" panose="020F0502020204030204" pitchFamily="34" charset="0"/>
              </a:rPr>
              <a:t>6. Draw the isometric view of a circle of diameter 60 mm on all the three principal</a:t>
            </a:r>
          </a:p>
          <a:p>
            <a:pPr algn="l"/>
            <a:r>
              <a:rPr lang="en-US" sz="1600" dirty="0">
                <a:latin typeface="Calibri" panose="020F0502020204030204" pitchFamily="34" charset="0"/>
                <a:cs typeface="Calibri" panose="020F0502020204030204" pitchFamily="34" charset="0"/>
              </a:rPr>
              <a:t>planes using coordinate method.</a:t>
            </a:r>
            <a:endParaRPr lang="en-IN" sz="16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 xmlns:a16="http://schemas.microsoft.com/office/drawing/2014/main" id="{E74E5227-6C98-41FE-87AC-554794D5D1A7}"/>
              </a:ext>
            </a:extLst>
          </p:cNvPr>
          <p:cNvSpPr txBox="1"/>
          <p:nvPr/>
        </p:nvSpPr>
        <p:spPr>
          <a:xfrm>
            <a:off x="2074506" y="1973424"/>
            <a:ext cx="1035698"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Sol:</a:t>
            </a:r>
            <a:endParaRPr lang="en-IN" sz="1600"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 xmlns:a16="http://schemas.microsoft.com/office/drawing/2014/main" id="{21A88EB4-E0CA-4E2B-9638-417115181536}"/>
              </a:ext>
            </a:extLst>
          </p:cNvPr>
          <p:cNvPicPr>
            <a:picLocks noChangeAspect="1"/>
          </p:cNvPicPr>
          <p:nvPr/>
        </p:nvPicPr>
        <p:blipFill>
          <a:blip r:embed="rId3"/>
          <a:stretch>
            <a:fillRect/>
          </a:stretch>
        </p:blipFill>
        <p:spPr>
          <a:xfrm>
            <a:off x="2960818" y="2607850"/>
            <a:ext cx="5953125" cy="3352800"/>
          </a:xfrm>
          <a:prstGeom prst="rect">
            <a:avLst/>
          </a:prstGeom>
        </p:spPr>
      </p:pic>
    </p:spTree>
    <p:extLst>
      <p:ext uri="{BB962C8B-B14F-4D97-AF65-F5344CB8AC3E}">
        <p14:creationId xmlns:p14="http://schemas.microsoft.com/office/powerpoint/2010/main" val="68398582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C37EFA5-2A43-41E3-9714-95F500CEA8F3}"/>
              </a:ext>
            </a:extLst>
          </p:cNvPr>
          <p:cNvSpPr txBox="1"/>
          <p:nvPr/>
        </p:nvSpPr>
        <p:spPr>
          <a:xfrm>
            <a:off x="2074506" y="401216"/>
            <a:ext cx="7977674" cy="369332"/>
          </a:xfrm>
          <a:prstGeom prst="rect">
            <a:avLst/>
          </a:prstGeom>
          <a:noFill/>
        </p:spPr>
        <p:txBody>
          <a:bodyPr wrap="square" rtlCol="0">
            <a:spAutoFit/>
          </a:bodyPr>
          <a:lstStyle/>
          <a:p>
            <a:r>
              <a:rPr lang="en-US" b="1" dirty="0"/>
              <a:t>ISOMETRIC VIEW OF SOLID CONTAINING NON-ISOMETRIC LINES</a:t>
            </a:r>
            <a:endParaRPr lang="en-IN" b="1" dirty="0"/>
          </a:p>
        </p:txBody>
      </p:sp>
      <p:sp>
        <p:nvSpPr>
          <p:cNvPr id="8" name="TextBox 7">
            <a:extLst>
              <a:ext uri="{FF2B5EF4-FFF2-40B4-BE49-F238E27FC236}">
                <a16:creationId xmlns="" xmlns:a16="http://schemas.microsoft.com/office/drawing/2014/main" id="{33F4665C-F580-4481-A5EC-DF19ECC2FB25}"/>
              </a:ext>
            </a:extLst>
          </p:cNvPr>
          <p:cNvSpPr txBox="1"/>
          <p:nvPr/>
        </p:nvSpPr>
        <p:spPr>
          <a:xfrm>
            <a:off x="2074506" y="1282961"/>
            <a:ext cx="8042988" cy="830997"/>
          </a:xfrm>
          <a:prstGeom prst="rect">
            <a:avLst/>
          </a:prstGeom>
          <a:noFill/>
        </p:spPr>
        <p:txBody>
          <a:bodyPr wrap="square">
            <a:spAutoFit/>
          </a:bodyPr>
          <a:lstStyle/>
          <a:p>
            <a:pPr algn="l"/>
            <a:r>
              <a:rPr lang="en-US" sz="1600" dirty="0">
                <a:latin typeface="Calibri" panose="020F0502020204030204" pitchFamily="34" charset="0"/>
                <a:cs typeface="Calibri" panose="020F0502020204030204" pitchFamily="34" charset="0"/>
              </a:rPr>
              <a:t>1. Draw the isometric view of a square prism of base side 40 mm and axis 60 mm</a:t>
            </a:r>
          </a:p>
          <a:p>
            <a:pPr algn="l"/>
            <a:r>
              <a:rPr lang="en-US" sz="1600" dirty="0">
                <a:latin typeface="Calibri" panose="020F0502020204030204" pitchFamily="34" charset="0"/>
                <a:cs typeface="Calibri" panose="020F0502020204030204" pitchFamily="34" charset="0"/>
              </a:rPr>
              <a:t>resting on the H.P. on the (a) base with axis perpendicular to the H.P., (b) rectangular face with axis perpendicular to the V.P., and (c) rectangular face with axis parallel to the V.P. </a:t>
            </a:r>
            <a:endParaRPr lang="en-IN" sz="16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 xmlns:a16="http://schemas.microsoft.com/office/drawing/2014/main" id="{E74E5227-6C98-41FE-87AC-554794D5D1A7}"/>
              </a:ext>
            </a:extLst>
          </p:cNvPr>
          <p:cNvSpPr txBox="1"/>
          <p:nvPr/>
        </p:nvSpPr>
        <p:spPr>
          <a:xfrm>
            <a:off x="2074506" y="2191626"/>
            <a:ext cx="1035698"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Sol:</a:t>
            </a:r>
            <a:endParaRPr lang="en-IN" sz="1600"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 xmlns:a16="http://schemas.microsoft.com/office/drawing/2014/main" id="{E3539ECA-2E5B-428A-BF90-151F2FFDC088}"/>
              </a:ext>
            </a:extLst>
          </p:cNvPr>
          <p:cNvPicPr>
            <a:picLocks noChangeAspect="1"/>
          </p:cNvPicPr>
          <p:nvPr/>
        </p:nvPicPr>
        <p:blipFill>
          <a:blip r:embed="rId3"/>
          <a:stretch>
            <a:fillRect/>
          </a:stretch>
        </p:blipFill>
        <p:spPr>
          <a:xfrm>
            <a:off x="2466390" y="2607850"/>
            <a:ext cx="7585790" cy="3289721"/>
          </a:xfrm>
          <a:prstGeom prst="rect">
            <a:avLst/>
          </a:prstGeom>
        </p:spPr>
      </p:pic>
      <p:pic>
        <p:nvPicPr>
          <p:cNvPr id="7" name="Picture 6">
            <a:extLst>
              <a:ext uri="{FF2B5EF4-FFF2-40B4-BE49-F238E27FC236}">
                <a16:creationId xmlns="" xmlns:a16="http://schemas.microsoft.com/office/drawing/2014/main" id="{D855CC86-AF84-4153-ADA2-10AAE8837802}"/>
              </a:ext>
            </a:extLst>
          </p:cNvPr>
          <p:cNvPicPr>
            <a:picLocks noChangeAspect="1"/>
          </p:cNvPicPr>
          <p:nvPr/>
        </p:nvPicPr>
        <p:blipFill>
          <a:blip r:embed="rId4"/>
          <a:stretch>
            <a:fillRect/>
          </a:stretch>
        </p:blipFill>
        <p:spPr>
          <a:xfrm>
            <a:off x="3526875" y="6023106"/>
            <a:ext cx="6257925" cy="447675"/>
          </a:xfrm>
          <a:prstGeom prst="rect">
            <a:avLst/>
          </a:prstGeom>
        </p:spPr>
      </p:pic>
    </p:spTree>
    <p:extLst>
      <p:ext uri="{BB962C8B-B14F-4D97-AF65-F5344CB8AC3E}">
        <p14:creationId xmlns:p14="http://schemas.microsoft.com/office/powerpoint/2010/main" val="1762436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a:extLst>
              <a:ext uri="{FF2B5EF4-FFF2-40B4-BE49-F238E27FC236}">
                <a16:creationId xmlns="" xmlns:a16="http://schemas.microsoft.com/office/drawing/2014/main" id="{AD76A94A-E9B4-443F-93F9-6ACDD5431DCE}"/>
              </a:ext>
            </a:extLst>
          </p:cNvPr>
          <p:cNvSpPr txBox="1">
            <a:spLocks noChangeArrowheads="1"/>
          </p:cNvSpPr>
          <p:nvPr/>
        </p:nvSpPr>
        <p:spPr bwMode="auto">
          <a:xfrm>
            <a:off x="2354324" y="1789185"/>
            <a:ext cx="7873271" cy="3139321"/>
          </a:xfrm>
          <a:prstGeom prst="rect">
            <a:avLst/>
          </a:prstGeom>
          <a:solidFill>
            <a:schemeClr val="hlink"/>
          </a:solidFill>
          <a:ln w="57150">
            <a:solidFill>
              <a:schemeClr val="accent2"/>
            </a:solidFill>
            <a:miter lim="800000"/>
            <a:headEnd/>
            <a:tailEnd/>
          </a:ln>
          <a:effectLst/>
        </p:spPr>
        <p:txBody>
          <a:bodyPr wrap="square">
            <a:spAutoFit/>
          </a:bodyPr>
          <a:lstStyle/>
          <a:p>
            <a:pPr algn="ctr" eaLnBrk="1" hangingPunct="1"/>
            <a:r>
              <a:rPr lang="en-US" sz="6600" dirty="0">
                <a:solidFill>
                  <a:srgbClr val="C00000"/>
                </a:solidFill>
                <a:latin typeface="Arial Black" pitchFamily="34" charset="0"/>
              </a:rPr>
              <a:t>ISOMETRIC PROJECTIONS</a:t>
            </a:r>
          </a:p>
          <a:p>
            <a:pPr algn="ctr" eaLnBrk="1" hangingPunct="1"/>
            <a:endParaRPr lang="en-US" sz="6600" dirty="0">
              <a:solidFill>
                <a:srgbClr val="C00000"/>
              </a:solidFill>
              <a:latin typeface="Arial Black" pitchFamily="34" charset="0"/>
            </a:endParaRPr>
          </a:p>
        </p:txBody>
      </p:sp>
    </p:spTree>
    <p:extLst>
      <p:ext uri="{BB962C8B-B14F-4D97-AF65-F5344CB8AC3E}">
        <p14:creationId xmlns:p14="http://schemas.microsoft.com/office/powerpoint/2010/main" val="321017522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C37EFA5-2A43-41E3-9714-95F500CEA8F3}"/>
              </a:ext>
            </a:extLst>
          </p:cNvPr>
          <p:cNvSpPr txBox="1"/>
          <p:nvPr/>
        </p:nvSpPr>
        <p:spPr>
          <a:xfrm>
            <a:off x="2074506" y="401216"/>
            <a:ext cx="7977674" cy="369332"/>
          </a:xfrm>
          <a:prstGeom prst="rect">
            <a:avLst/>
          </a:prstGeom>
          <a:noFill/>
        </p:spPr>
        <p:txBody>
          <a:bodyPr wrap="square" rtlCol="0">
            <a:spAutoFit/>
          </a:bodyPr>
          <a:lstStyle/>
          <a:p>
            <a:r>
              <a:rPr lang="en-US" b="1" dirty="0"/>
              <a:t>ISOMETRIC VIEW OF SOLID CONTAINING NON-ISOMETRIC LINES</a:t>
            </a:r>
          </a:p>
        </p:txBody>
      </p:sp>
      <p:sp>
        <p:nvSpPr>
          <p:cNvPr id="8" name="TextBox 7">
            <a:extLst>
              <a:ext uri="{FF2B5EF4-FFF2-40B4-BE49-F238E27FC236}">
                <a16:creationId xmlns="" xmlns:a16="http://schemas.microsoft.com/office/drawing/2014/main" id="{33F4665C-F580-4481-A5EC-DF19ECC2FB25}"/>
              </a:ext>
            </a:extLst>
          </p:cNvPr>
          <p:cNvSpPr txBox="1"/>
          <p:nvPr/>
        </p:nvSpPr>
        <p:spPr>
          <a:xfrm>
            <a:off x="2074506" y="1282961"/>
            <a:ext cx="8042988" cy="584775"/>
          </a:xfrm>
          <a:prstGeom prst="rect">
            <a:avLst/>
          </a:prstGeom>
          <a:noFill/>
        </p:spPr>
        <p:txBody>
          <a:bodyPr wrap="square">
            <a:spAutoFit/>
          </a:bodyPr>
          <a:lstStyle/>
          <a:p>
            <a:pPr algn="l"/>
            <a:r>
              <a:rPr lang="en-US" sz="1600" dirty="0">
                <a:latin typeface="Calibri" panose="020F0502020204030204" pitchFamily="34" charset="0"/>
                <a:cs typeface="Calibri" panose="020F0502020204030204" pitchFamily="34" charset="0"/>
              </a:rPr>
              <a:t>2. Draw an isometric projection of a pentagonal prism of base side 35 mm and axis</a:t>
            </a:r>
          </a:p>
          <a:p>
            <a:pPr algn="l"/>
            <a:r>
              <a:rPr lang="en-US" sz="1600" dirty="0">
                <a:latin typeface="Calibri" panose="020F0502020204030204" pitchFamily="34" charset="0"/>
                <a:cs typeface="Calibri" panose="020F0502020204030204" pitchFamily="34" charset="0"/>
              </a:rPr>
              <a:t>60 mm. The prism rests on its base on the H.P. with an edge of the base parallel to the V.P.</a:t>
            </a:r>
            <a:endParaRPr lang="en-IN" sz="16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 xmlns:a16="http://schemas.microsoft.com/office/drawing/2014/main" id="{E74E5227-6C98-41FE-87AC-554794D5D1A7}"/>
              </a:ext>
            </a:extLst>
          </p:cNvPr>
          <p:cNvSpPr txBox="1"/>
          <p:nvPr/>
        </p:nvSpPr>
        <p:spPr>
          <a:xfrm>
            <a:off x="2074506" y="2191626"/>
            <a:ext cx="1035698"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Sol:</a:t>
            </a:r>
            <a:endParaRPr lang="en-IN" sz="1600" b="1"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 xmlns:a16="http://schemas.microsoft.com/office/drawing/2014/main" id="{11088650-5BA6-4461-8BB1-8881A0CE2D93}"/>
              </a:ext>
            </a:extLst>
          </p:cNvPr>
          <p:cNvPicPr>
            <a:picLocks noChangeAspect="1"/>
          </p:cNvPicPr>
          <p:nvPr/>
        </p:nvPicPr>
        <p:blipFill>
          <a:blip r:embed="rId3"/>
          <a:stretch>
            <a:fillRect/>
          </a:stretch>
        </p:blipFill>
        <p:spPr>
          <a:xfrm>
            <a:off x="2960914" y="1967692"/>
            <a:ext cx="6662543" cy="3952081"/>
          </a:xfrm>
          <a:prstGeom prst="rect">
            <a:avLst/>
          </a:prstGeom>
        </p:spPr>
      </p:pic>
      <p:pic>
        <p:nvPicPr>
          <p:cNvPr id="9" name="Picture 8">
            <a:extLst>
              <a:ext uri="{FF2B5EF4-FFF2-40B4-BE49-F238E27FC236}">
                <a16:creationId xmlns="" xmlns:a16="http://schemas.microsoft.com/office/drawing/2014/main" id="{216432FE-E7F2-447E-A2D2-88C9E0F1F6A2}"/>
              </a:ext>
            </a:extLst>
          </p:cNvPr>
          <p:cNvPicPr>
            <a:picLocks noChangeAspect="1"/>
          </p:cNvPicPr>
          <p:nvPr/>
        </p:nvPicPr>
        <p:blipFill>
          <a:blip r:embed="rId4"/>
          <a:stretch>
            <a:fillRect/>
          </a:stretch>
        </p:blipFill>
        <p:spPr>
          <a:xfrm>
            <a:off x="3678788" y="5913860"/>
            <a:ext cx="3257550" cy="542925"/>
          </a:xfrm>
          <a:prstGeom prst="rect">
            <a:avLst/>
          </a:prstGeom>
        </p:spPr>
      </p:pic>
      <p:pic>
        <p:nvPicPr>
          <p:cNvPr id="11" name="Picture 10">
            <a:extLst>
              <a:ext uri="{FF2B5EF4-FFF2-40B4-BE49-F238E27FC236}">
                <a16:creationId xmlns="" xmlns:a16="http://schemas.microsoft.com/office/drawing/2014/main" id="{CBAE1068-44F9-42E0-BF26-E14B33EB1B30}"/>
              </a:ext>
            </a:extLst>
          </p:cNvPr>
          <p:cNvPicPr>
            <a:picLocks noChangeAspect="1"/>
          </p:cNvPicPr>
          <p:nvPr/>
        </p:nvPicPr>
        <p:blipFill>
          <a:blip r:embed="rId5"/>
          <a:stretch>
            <a:fillRect/>
          </a:stretch>
        </p:blipFill>
        <p:spPr>
          <a:xfrm>
            <a:off x="7192833" y="5913859"/>
            <a:ext cx="2695575" cy="457200"/>
          </a:xfrm>
          <a:prstGeom prst="rect">
            <a:avLst/>
          </a:prstGeom>
        </p:spPr>
      </p:pic>
    </p:spTree>
    <p:extLst>
      <p:ext uri="{BB962C8B-B14F-4D97-AF65-F5344CB8AC3E}">
        <p14:creationId xmlns:p14="http://schemas.microsoft.com/office/powerpoint/2010/main" val="317798590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33F4665C-F580-4481-A5EC-DF19ECC2FB25}"/>
              </a:ext>
            </a:extLst>
          </p:cNvPr>
          <p:cNvSpPr txBox="1"/>
          <p:nvPr/>
        </p:nvSpPr>
        <p:spPr>
          <a:xfrm>
            <a:off x="2074506" y="1282961"/>
            <a:ext cx="8042988" cy="584775"/>
          </a:xfrm>
          <a:prstGeom prst="rect">
            <a:avLst/>
          </a:prstGeom>
          <a:noFill/>
        </p:spPr>
        <p:txBody>
          <a:bodyPr wrap="square">
            <a:spAutoFit/>
          </a:bodyPr>
          <a:lstStyle/>
          <a:p>
            <a:pPr algn="l"/>
            <a:r>
              <a:rPr lang="en-US" sz="1600" dirty="0">
                <a:latin typeface="Calibri" panose="020F0502020204030204" pitchFamily="34" charset="0"/>
                <a:cs typeface="Calibri" panose="020F0502020204030204" pitchFamily="34" charset="0"/>
              </a:rPr>
              <a:t>3. Draw the isometric view of a cylinder of base diameter 50 mm and axis 60 mm. The</a:t>
            </a:r>
          </a:p>
          <a:p>
            <a:pPr algn="l"/>
            <a:r>
              <a:rPr lang="en-US" sz="1600" dirty="0">
                <a:latin typeface="Calibri" panose="020F0502020204030204" pitchFamily="34" charset="0"/>
                <a:cs typeface="Calibri" panose="020F0502020204030204" pitchFamily="34" charset="0"/>
              </a:rPr>
              <a:t>axis of the cylinder is perpendicular to the (a) H.P., (b) V.P.</a:t>
            </a:r>
            <a:endParaRPr lang="en-IN" sz="16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 xmlns:a16="http://schemas.microsoft.com/office/drawing/2014/main" id="{E74E5227-6C98-41FE-87AC-554794D5D1A7}"/>
              </a:ext>
            </a:extLst>
          </p:cNvPr>
          <p:cNvSpPr txBox="1"/>
          <p:nvPr/>
        </p:nvSpPr>
        <p:spPr>
          <a:xfrm>
            <a:off x="2074506" y="2191626"/>
            <a:ext cx="1035698"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Sol:</a:t>
            </a:r>
            <a:endParaRPr lang="en-IN" sz="1600"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 xmlns:a16="http://schemas.microsoft.com/office/drawing/2014/main" id="{0A5B1076-EF12-4A16-A004-E23A6993575B}"/>
              </a:ext>
            </a:extLst>
          </p:cNvPr>
          <p:cNvPicPr>
            <a:picLocks noChangeAspect="1"/>
          </p:cNvPicPr>
          <p:nvPr/>
        </p:nvPicPr>
        <p:blipFill>
          <a:blip r:embed="rId3"/>
          <a:stretch>
            <a:fillRect/>
          </a:stretch>
        </p:blipFill>
        <p:spPr>
          <a:xfrm>
            <a:off x="2592355" y="2069106"/>
            <a:ext cx="7557796" cy="4387679"/>
          </a:xfrm>
          <a:prstGeom prst="rect">
            <a:avLst/>
          </a:prstGeom>
        </p:spPr>
      </p:pic>
      <p:sp>
        <p:nvSpPr>
          <p:cNvPr id="9" name="TextBox 8">
            <a:extLst>
              <a:ext uri="{FF2B5EF4-FFF2-40B4-BE49-F238E27FC236}">
                <a16:creationId xmlns="" xmlns:a16="http://schemas.microsoft.com/office/drawing/2014/main" id="{AB794FE7-0BA4-4500-A1AB-774C2536E6E3}"/>
              </a:ext>
            </a:extLst>
          </p:cNvPr>
          <p:cNvSpPr txBox="1"/>
          <p:nvPr/>
        </p:nvSpPr>
        <p:spPr>
          <a:xfrm>
            <a:off x="2074506" y="401216"/>
            <a:ext cx="7977674" cy="369332"/>
          </a:xfrm>
          <a:prstGeom prst="rect">
            <a:avLst/>
          </a:prstGeom>
          <a:noFill/>
        </p:spPr>
        <p:txBody>
          <a:bodyPr wrap="square" rtlCol="0">
            <a:spAutoFit/>
          </a:bodyPr>
          <a:lstStyle/>
          <a:p>
            <a:r>
              <a:rPr lang="en-US" b="1" dirty="0"/>
              <a:t>ISOMETRIC VIEW OF SOLID CONTAINING NON-ISOMETRIC LINES</a:t>
            </a:r>
          </a:p>
        </p:txBody>
      </p:sp>
    </p:spTree>
    <p:extLst>
      <p:ext uri="{BB962C8B-B14F-4D97-AF65-F5344CB8AC3E}">
        <p14:creationId xmlns:p14="http://schemas.microsoft.com/office/powerpoint/2010/main" val="40539863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33F4665C-F580-4481-A5EC-DF19ECC2FB25}"/>
              </a:ext>
            </a:extLst>
          </p:cNvPr>
          <p:cNvSpPr txBox="1"/>
          <p:nvPr/>
        </p:nvSpPr>
        <p:spPr>
          <a:xfrm>
            <a:off x="2074506" y="1282961"/>
            <a:ext cx="8042988" cy="584775"/>
          </a:xfrm>
          <a:prstGeom prst="rect">
            <a:avLst/>
          </a:prstGeom>
          <a:noFill/>
        </p:spPr>
        <p:txBody>
          <a:bodyPr wrap="square">
            <a:spAutoFit/>
          </a:bodyPr>
          <a:lstStyle/>
          <a:p>
            <a:pPr algn="l"/>
            <a:r>
              <a:rPr lang="en-US" sz="1600" dirty="0">
                <a:latin typeface="Calibri" panose="020F0502020204030204" pitchFamily="34" charset="0"/>
                <a:cs typeface="Calibri" panose="020F0502020204030204" pitchFamily="34" charset="0"/>
              </a:rPr>
              <a:t>4. Draw the isometric view of a pentagonal pyramid of base side 30 mm and axis 50</a:t>
            </a:r>
          </a:p>
          <a:p>
            <a:pPr algn="l"/>
            <a:r>
              <a:rPr lang="en-US" sz="1600" dirty="0">
                <a:latin typeface="Calibri" panose="020F0502020204030204" pitchFamily="34" charset="0"/>
                <a:cs typeface="Calibri" panose="020F0502020204030204" pitchFamily="34" charset="0"/>
              </a:rPr>
              <a:t>mm. The pyramid is kept on its base on the (a) H.P. (b) V.P.</a:t>
            </a:r>
            <a:endParaRPr lang="en-IN" sz="16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 xmlns:a16="http://schemas.microsoft.com/office/drawing/2014/main" id="{E74E5227-6C98-41FE-87AC-554794D5D1A7}"/>
              </a:ext>
            </a:extLst>
          </p:cNvPr>
          <p:cNvSpPr txBox="1"/>
          <p:nvPr/>
        </p:nvSpPr>
        <p:spPr>
          <a:xfrm>
            <a:off x="2074506" y="2191626"/>
            <a:ext cx="1035698"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Sol:</a:t>
            </a:r>
            <a:endParaRPr lang="en-IN" sz="1600" b="1" dirty="0">
              <a:latin typeface="Calibri" panose="020F0502020204030204" pitchFamily="34" charset="0"/>
              <a:cs typeface="Calibri" panose="020F0502020204030204" pitchFamily="34" charset="0"/>
            </a:endParaRPr>
          </a:p>
        </p:txBody>
      </p:sp>
      <p:pic>
        <p:nvPicPr>
          <p:cNvPr id="6" name="Picture 5">
            <a:extLst>
              <a:ext uri="{FF2B5EF4-FFF2-40B4-BE49-F238E27FC236}">
                <a16:creationId xmlns="" xmlns:a16="http://schemas.microsoft.com/office/drawing/2014/main" id="{B533E35C-391D-4A73-98EE-BF92F29FB1F7}"/>
              </a:ext>
            </a:extLst>
          </p:cNvPr>
          <p:cNvPicPr>
            <a:picLocks noChangeAspect="1"/>
          </p:cNvPicPr>
          <p:nvPr/>
        </p:nvPicPr>
        <p:blipFill>
          <a:blip r:embed="rId3"/>
          <a:stretch>
            <a:fillRect/>
          </a:stretch>
        </p:blipFill>
        <p:spPr>
          <a:xfrm>
            <a:off x="2214466" y="2610683"/>
            <a:ext cx="7903028" cy="3282012"/>
          </a:xfrm>
          <a:prstGeom prst="rect">
            <a:avLst/>
          </a:prstGeom>
        </p:spPr>
      </p:pic>
      <p:sp>
        <p:nvSpPr>
          <p:cNvPr id="9" name="TextBox 8">
            <a:extLst>
              <a:ext uri="{FF2B5EF4-FFF2-40B4-BE49-F238E27FC236}">
                <a16:creationId xmlns="" xmlns:a16="http://schemas.microsoft.com/office/drawing/2014/main" id="{4CB19811-76C8-4655-98A4-F364B8C6AB53}"/>
              </a:ext>
            </a:extLst>
          </p:cNvPr>
          <p:cNvSpPr txBox="1"/>
          <p:nvPr/>
        </p:nvSpPr>
        <p:spPr>
          <a:xfrm>
            <a:off x="2074506" y="401216"/>
            <a:ext cx="7977674" cy="369332"/>
          </a:xfrm>
          <a:prstGeom prst="rect">
            <a:avLst/>
          </a:prstGeom>
          <a:noFill/>
        </p:spPr>
        <p:txBody>
          <a:bodyPr wrap="square" rtlCol="0">
            <a:spAutoFit/>
          </a:bodyPr>
          <a:lstStyle/>
          <a:p>
            <a:r>
              <a:rPr lang="en-US" b="1" dirty="0"/>
              <a:t>ISOMETRIC VIEW OF SOLID CONTAINING NON-ISOMETRIC LINES</a:t>
            </a:r>
          </a:p>
        </p:txBody>
      </p:sp>
    </p:spTree>
    <p:extLst>
      <p:ext uri="{BB962C8B-B14F-4D97-AF65-F5344CB8AC3E}">
        <p14:creationId xmlns:p14="http://schemas.microsoft.com/office/powerpoint/2010/main" val="30362264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 xmlns:a16="http://schemas.microsoft.com/office/drawing/2014/main" id="{33F4665C-F580-4481-A5EC-DF19ECC2FB25}"/>
              </a:ext>
            </a:extLst>
          </p:cNvPr>
          <p:cNvSpPr txBox="1"/>
          <p:nvPr/>
        </p:nvSpPr>
        <p:spPr>
          <a:xfrm>
            <a:off x="2074506" y="1282961"/>
            <a:ext cx="8112968" cy="584775"/>
          </a:xfrm>
          <a:prstGeom prst="rect">
            <a:avLst/>
          </a:prstGeom>
          <a:noFill/>
        </p:spPr>
        <p:txBody>
          <a:bodyPr wrap="square">
            <a:spAutoFit/>
          </a:bodyPr>
          <a:lstStyle/>
          <a:p>
            <a:pPr algn="l"/>
            <a:r>
              <a:rPr lang="en-US" sz="1600" dirty="0">
                <a:latin typeface="Calibri" panose="020F0502020204030204" pitchFamily="34" charset="0"/>
                <a:cs typeface="Calibri" panose="020F0502020204030204" pitchFamily="34" charset="0"/>
              </a:rPr>
              <a:t>5. Draw the isometric projection of a cone of base diameter 50 mm and axis 60 mm.</a:t>
            </a:r>
          </a:p>
          <a:p>
            <a:pPr algn="l"/>
            <a:r>
              <a:rPr lang="en-US" sz="1600" dirty="0">
                <a:latin typeface="Calibri" panose="020F0502020204030204" pitchFamily="34" charset="0"/>
                <a:cs typeface="Calibri" panose="020F0502020204030204" pitchFamily="34" charset="0"/>
              </a:rPr>
              <a:t>The cone has its base on the (a) H.P. (b) V.P.</a:t>
            </a:r>
            <a:endParaRPr lang="en-IN" sz="16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 xmlns:a16="http://schemas.microsoft.com/office/drawing/2014/main" id="{E74E5227-6C98-41FE-87AC-554794D5D1A7}"/>
              </a:ext>
            </a:extLst>
          </p:cNvPr>
          <p:cNvSpPr txBox="1"/>
          <p:nvPr/>
        </p:nvSpPr>
        <p:spPr>
          <a:xfrm>
            <a:off x="2074506" y="2191626"/>
            <a:ext cx="1035698" cy="338554"/>
          </a:xfrm>
          <a:prstGeom prst="rect">
            <a:avLst/>
          </a:prstGeom>
          <a:noFill/>
        </p:spPr>
        <p:txBody>
          <a:bodyPr wrap="square" rtlCol="0">
            <a:spAutoFit/>
          </a:bodyPr>
          <a:lstStyle/>
          <a:p>
            <a:r>
              <a:rPr lang="en-US" sz="1600" b="1" dirty="0">
                <a:latin typeface="Calibri" panose="020F0502020204030204" pitchFamily="34" charset="0"/>
                <a:cs typeface="Calibri" panose="020F0502020204030204" pitchFamily="34" charset="0"/>
              </a:rPr>
              <a:t>Sol:</a:t>
            </a:r>
            <a:endParaRPr lang="en-IN" sz="1600" b="1" dirty="0">
              <a:latin typeface="Calibri" panose="020F0502020204030204" pitchFamily="34" charset="0"/>
              <a:cs typeface="Calibri" panose="020F0502020204030204" pitchFamily="34" charset="0"/>
            </a:endParaRPr>
          </a:p>
        </p:txBody>
      </p:sp>
      <p:pic>
        <p:nvPicPr>
          <p:cNvPr id="4" name="Picture 3">
            <a:extLst>
              <a:ext uri="{FF2B5EF4-FFF2-40B4-BE49-F238E27FC236}">
                <a16:creationId xmlns="" xmlns:a16="http://schemas.microsoft.com/office/drawing/2014/main" id="{569F6CB7-DFDE-4B14-8F9C-C7C7032D8DDA}"/>
              </a:ext>
            </a:extLst>
          </p:cNvPr>
          <p:cNvPicPr>
            <a:picLocks noChangeAspect="1"/>
          </p:cNvPicPr>
          <p:nvPr/>
        </p:nvPicPr>
        <p:blipFill>
          <a:blip r:embed="rId3"/>
          <a:stretch>
            <a:fillRect/>
          </a:stretch>
        </p:blipFill>
        <p:spPr>
          <a:xfrm>
            <a:off x="2662334" y="2565404"/>
            <a:ext cx="7338721" cy="3524834"/>
          </a:xfrm>
          <a:prstGeom prst="rect">
            <a:avLst/>
          </a:prstGeom>
        </p:spPr>
      </p:pic>
      <p:sp>
        <p:nvSpPr>
          <p:cNvPr id="9" name="TextBox 8">
            <a:extLst>
              <a:ext uri="{FF2B5EF4-FFF2-40B4-BE49-F238E27FC236}">
                <a16:creationId xmlns="" xmlns:a16="http://schemas.microsoft.com/office/drawing/2014/main" id="{C8EFA55B-6E18-4B9A-887B-BE653FC4332E}"/>
              </a:ext>
            </a:extLst>
          </p:cNvPr>
          <p:cNvSpPr txBox="1"/>
          <p:nvPr/>
        </p:nvSpPr>
        <p:spPr>
          <a:xfrm>
            <a:off x="2074506" y="401216"/>
            <a:ext cx="7977674" cy="369332"/>
          </a:xfrm>
          <a:prstGeom prst="rect">
            <a:avLst/>
          </a:prstGeom>
          <a:noFill/>
        </p:spPr>
        <p:txBody>
          <a:bodyPr wrap="square" rtlCol="0">
            <a:spAutoFit/>
          </a:bodyPr>
          <a:lstStyle/>
          <a:p>
            <a:r>
              <a:rPr lang="en-US" b="1" dirty="0"/>
              <a:t>ISOMETRIC VIEW OF SOLID CONTAINING NON-ISOMETRIC LINES</a:t>
            </a:r>
          </a:p>
        </p:txBody>
      </p:sp>
    </p:spTree>
    <p:extLst>
      <p:ext uri="{BB962C8B-B14F-4D97-AF65-F5344CB8AC3E}">
        <p14:creationId xmlns:p14="http://schemas.microsoft.com/office/powerpoint/2010/main" val="34593151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 xmlns:a16="http://schemas.microsoft.com/office/drawing/2014/main" id="{BD6D7939-B7A5-42B1-A150-885B7A0D7548}"/>
              </a:ext>
            </a:extLst>
          </p:cNvPr>
          <p:cNvSpPr txBox="1"/>
          <p:nvPr/>
        </p:nvSpPr>
        <p:spPr>
          <a:xfrm>
            <a:off x="2214466" y="1324947"/>
            <a:ext cx="7875037" cy="3046988"/>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It is a method of producing pictorial view of an object showing all three faces of the object simultaneously.</a:t>
            </a:r>
          </a:p>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It is a type of parallel projection</a:t>
            </a:r>
          </a:p>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It is a type of axonometric projection</a:t>
            </a:r>
          </a:p>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In an isometric projection, all angles between the axonometric axes are equal. </a:t>
            </a:r>
          </a:p>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To produce an isometric projection, you orient the object so that its principal edges (or axes) make equal angles with the plane of projection and are therefore foreshortened equally.</a:t>
            </a:r>
            <a:endParaRPr lang="en-IN" sz="1600" dirty="0">
              <a:latin typeface="Calibri" panose="020F0502020204030204" pitchFamily="34" charset="0"/>
              <a:cs typeface="Calibri" panose="020F0502020204030204" pitchFamily="34" charset="0"/>
            </a:endParaRPr>
          </a:p>
        </p:txBody>
      </p:sp>
      <p:sp>
        <p:nvSpPr>
          <p:cNvPr id="3" name="TextBox 2">
            <a:extLst>
              <a:ext uri="{FF2B5EF4-FFF2-40B4-BE49-F238E27FC236}">
                <a16:creationId xmlns="" xmlns:a16="http://schemas.microsoft.com/office/drawing/2014/main" id="{5C37EFA5-2A43-41E3-9714-95F500CEA8F3}"/>
              </a:ext>
            </a:extLst>
          </p:cNvPr>
          <p:cNvSpPr txBox="1"/>
          <p:nvPr/>
        </p:nvSpPr>
        <p:spPr>
          <a:xfrm>
            <a:off x="2074506" y="401216"/>
            <a:ext cx="5094514" cy="523220"/>
          </a:xfrm>
          <a:prstGeom prst="rect">
            <a:avLst/>
          </a:prstGeom>
          <a:noFill/>
        </p:spPr>
        <p:txBody>
          <a:bodyPr wrap="square" rtlCol="0">
            <a:spAutoFit/>
          </a:bodyPr>
          <a:lstStyle/>
          <a:p>
            <a:r>
              <a:rPr lang="en-US" sz="2800" b="1" dirty="0"/>
              <a:t>ISOMETRIC PROJECTION</a:t>
            </a:r>
            <a:endParaRPr lang="en-IN" sz="2800" b="1" dirty="0"/>
          </a:p>
        </p:txBody>
      </p:sp>
      <p:sp>
        <p:nvSpPr>
          <p:cNvPr id="7" name="TextBox 6">
            <a:extLst>
              <a:ext uri="{FF2B5EF4-FFF2-40B4-BE49-F238E27FC236}">
                <a16:creationId xmlns="" xmlns:a16="http://schemas.microsoft.com/office/drawing/2014/main" id="{78BA653A-38EA-4453-AA2F-4B6A5745D39D}"/>
              </a:ext>
            </a:extLst>
          </p:cNvPr>
          <p:cNvSpPr txBox="1"/>
          <p:nvPr/>
        </p:nvSpPr>
        <p:spPr>
          <a:xfrm>
            <a:off x="2214466" y="4366728"/>
            <a:ext cx="7875037" cy="830997"/>
          </a:xfrm>
          <a:prstGeom prst="rect">
            <a:avLst/>
          </a:prstGeom>
          <a:noFill/>
        </p:spPr>
        <p:txBody>
          <a:bodyPr wrap="square">
            <a:spAutoFit/>
          </a:bodyPr>
          <a:lstStyle/>
          <a:p>
            <a:r>
              <a:rPr lang="en-US" sz="1600" dirty="0">
                <a:solidFill>
                  <a:srgbClr val="202124"/>
                </a:solidFill>
                <a:latin typeface="Calibri" panose="020F0502020204030204" pitchFamily="34" charset="0"/>
                <a:cs typeface="Calibri" panose="020F0502020204030204" pitchFamily="34" charset="0"/>
              </a:rPr>
              <a:t>Isometric drawings are commonly used </a:t>
            </a:r>
            <a:r>
              <a:rPr lang="en-US" sz="1600" b="1" dirty="0">
                <a:solidFill>
                  <a:srgbClr val="202124"/>
                </a:solidFill>
                <a:latin typeface="Calibri" panose="020F0502020204030204" pitchFamily="34" charset="0"/>
                <a:cs typeface="Calibri" panose="020F0502020204030204" pitchFamily="34" charset="0"/>
              </a:rPr>
              <a:t>in technical drawing to show an item in 3D on a 2D page</a:t>
            </a:r>
            <a:r>
              <a:rPr lang="en-US" sz="1600" dirty="0">
                <a:solidFill>
                  <a:srgbClr val="202124"/>
                </a:solidFill>
                <a:latin typeface="Calibri" panose="020F0502020204030204" pitchFamily="34" charset="0"/>
                <a:cs typeface="Calibri" panose="020F0502020204030204" pitchFamily="34" charset="0"/>
              </a:rPr>
              <a:t>. Isometric drawings, sometimes called isometric projections, are a good way of showing measurements and how components fit together. </a:t>
            </a:r>
            <a:endParaRPr lang="en-IN" sz="1600" dirty="0">
              <a:latin typeface="Calibri" panose="020F0502020204030204" pitchFamily="34" charset="0"/>
              <a:cs typeface="Calibri" panose="020F0502020204030204" pitchFamily="34" charset="0"/>
            </a:endParaRPr>
          </a:p>
        </p:txBody>
      </p:sp>
      <p:sp>
        <p:nvSpPr>
          <p:cNvPr id="5" name="TextBox 4">
            <a:extLst>
              <a:ext uri="{FF2B5EF4-FFF2-40B4-BE49-F238E27FC236}">
                <a16:creationId xmlns="" xmlns:a16="http://schemas.microsoft.com/office/drawing/2014/main" id="{6746FA7B-AF0C-4472-BAE8-0D984F19DAAD}"/>
              </a:ext>
            </a:extLst>
          </p:cNvPr>
          <p:cNvSpPr txBox="1"/>
          <p:nvPr/>
        </p:nvSpPr>
        <p:spPr>
          <a:xfrm>
            <a:off x="4285863" y="5458408"/>
            <a:ext cx="3862873" cy="369332"/>
          </a:xfrm>
          <a:prstGeom prst="rect">
            <a:avLst/>
          </a:prstGeom>
          <a:noFill/>
        </p:spPr>
        <p:txBody>
          <a:bodyPr wrap="square" rtlCol="0">
            <a:spAutoFit/>
          </a:bodyPr>
          <a:lstStyle/>
          <a:p>
            <a:r>
              <a:rPr lang="en-US" b="1" dirty="0">
                <a:solidFill>
                  <a:srgbClr val="FF0000"/>
                </a:solidFill>
                <a:latin typeface="Calibri" panose="020F0502020204030204" pitchFamily="34" charset="0"/>
                <a:cs typeface="Calibri" panose="020F0502020204030204" pitchFamily="34" charset="0"/>
              </a:rPr>
              <a:t>ISOMETRIC = EQUAL MEASURE</a:t>
            </a:r>
            <a:endParaRPr lang="en-IN" b="1" dirty="0">
              <a:solidFill>
                <a:srgbClr val="FF0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72154007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C37EFA5-2A43-41E3-9714-95F500CEA8F3}"/>
              </a:ext>
            </a:extLst>
          </p:cNvPr>
          <p:cNvSpPr txBox="1"/>
          <p:nvPr/>
        </p:nvSpPr>
        <p:spPr>
          <a:xfrm>
            <a:off x="2074506" y="401216"/>
            <a:ext cx="5094514" cy="523220"/>
          </a:xfrm>
          <a:prstGeom prst="rect">
            <a:avLst/>
          </a:prstGeom>
          <a:noFill/>
        </p:spPr>
        <p:txBody>
          <a:bodyPr wrap="square" rtlCol="0">
            <a:spAutoFit/>
          </a:bodyPr>
          <a:lstStyle/>
          <a:p>
            <a:r>
              <a:rPr lang="en-US" sz="2800" b="1" dirty="0"/>
              <a:t>ISOMETRIC PROJECTION</a:t>
            </a:r>
            <a:endParaRPr lang="en-IN" sz="2800" b="1" dirty="0"/>
          </a:p>
        </p:txBody>
      </p:sp>
      <p:pic>
        <p:nvPicPr>
          <p:cNvPr id="1026" name="Picture 2" descr="Isometric Drawing, Projection - Its Types, Methods.">
            <a:extLst>
              <a:ext uri="{FF2B5EF4-FFF2-40B4-BE49-F238E27FC236}">
                <a16:creationId xmlns="" xmlns:a16="http://schemas.microsoft.com/office/drawing/2014/main" id="{3C0D09D1-4265-48DE-BDD8-6650478629E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652714" y="1262354"/>
            <a:ext cx="6886575" cy="47625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01282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C37EFA5-2A43-41E3-9714-95F500CEA8F3}"/>
              </a:ext>
            </a:extLst>
          </p:cNvPr>
          <p:cNvSpPr txBox="1"/>
          <p:nvPr/>
        </p:nvSpPr>
        <p:spPr>
          <a:xfrm>
            <a:off x="2074506" y="401216"/>
            <a:ext cx="5094514" cy="523220"/>
          </a:xfrm>
          <a:prstGeom prst="rect">
            <a:avLst/>
          </a:prstGeom>
          <a:noFill/>
        </p:spPr>
        <p:txBody>
          <a:bodyPr wrap="square" rtlCol="0">
            <a:spAutoFit/>
          </a:bodyPr>
          <a:lstStyle/>
          <a:p>
            <a:r>
              <a:rPr lang="en-US" sz="2800" b="1" dirty="0"/>
              <a:t>ISOMETRIC PROJECTION</a:t>
            </a:r>
            <a:endParaRPr lang="en-IN" sz="2800" b="1" dirty="0"/>
          </a:p>
        </p:txBody>
      </p:sp>
      <p:pic>
        <p:nvPicPr>
          <p:cNvPr id="4" name="Picture 3">
            <a:extLst>
              <a:ext uri="{FF2B5EF4-FFF2-40B4-BE49-F238E27FC236}">
                <a16:creationId xmlns="" xmlns:a16="http://schemas.microsoft.com/office/drawing/2014/main" id="{2A8A2A45-9192-4919-88CB-56D54BAB6158}"/>
              </a:ext>
            </a:extLst>
          </p:cNvPr>
          <p:cNvPicPr>
            <a:picLocks noChangeAspect="1"/>
          </p:cNvPicPr>
          <p:nvPr/>
        </p:nvPicPr>
        <p:blipFill>
          <a:blip r:embed="rId3"/>
          <a:stretch>
            <a:fillRect/>
          </a:stretch>
        </p:blipFill>
        <p:spPr>
          <a:xfrm>
            <a:off x="4808376" y="1212590"/>
            <a:ext cx="2360644" cy="1993070"/>
          </a:xfrm>
          <a:prstGeom prst="rect">
            <a:avLst/>
          </a:prstGeom>
        </p:spPr>
      </p:pic>
      <p:sp>
        <p:nvSpPr>
          <p:cNvPr id="7" name="TextBox 6">
            <a:extLst>
              <a:ext uri="{FF2B5EF4-FFF2-40B4-BE49-F238E27FC236}">
                <a16:creationId xmlns="" xmlns:a16="http://schemas.microsoft.com/office/drawing/2014/main" id="{8EB820C6-4790-4769-93F1-5DF64DC75A25}"/>
              </a:ext>
            </a:extLst>
          </p:cNvPr>
          <p:cNvSpPr txBox="1"/>
          <p:nvPr/>
        </p:nvSpPr>
        <p:spPr>
          <a:xfrm>
            <a:off x="2167811" y="3429001"/>
            <a:ext cx="8042988" cy="2800767"/>
          </a:xfrm>
          <a:prstGeom prst="rect">
            <a:avLst/>
          </a:prstGeom>
          <a:noFill/>
        </p:spPr>
        <p:txBody>
          <a:bodyPr wrap="square">
            <a:spAutoFit/>
          </a:bodyPr>
          <a:lstStyle/>
          <a:p>
            <a:pPr algn="l"/>
            <a:r>
              <a:rPr lang="en-IN" sz="1600" dirty="0">
                <a:latin typeface="Calibri" panose="020F0502020204030204" pitchFamily="34" charset="0"/>
                <a:cs typeface="Calibri" panose="020F0502020204030204" pitchFamily="34" charset="0"/>
              </a:rPr>
              <a:t>TERMINOLOGY</a:t>
            </a:r>
          </a:p>
          <a:p>
            <a:pPr algn="l"/>
            <a:r>
              <a:rPr lang="en-US" sz="1600" dirty="0">
                <a:latin typeface="Calibri" panose="020F0502020204030204" pitchFamily="34" charset="0"/>
                <a:cs typeface="Calibri" panose="020F0502020204030204" pitchFamily="34" charset="0"/>
              </a:rPr>
              <a:t>Referring to Fig., the important terms used in isometric projections are as follows:</a:t>
            </a:r>
          </a:p>
          <a:p>
            <a:pPr algn="l"/>
            <a:endParaRPr lang="en-US" sz="1600" dirty="0">
              <a:latin typeface="Calibri" panose="020F0502020204030204" pitchFamily="34" charset="0"/>
              <a:cs typeface="Calibri" panose="020F0502020204030204" pitchFamily="34" charset="0"/>
            </a:endParaRPr>
          </a:p>
          <a:p>
            <a:pPr algn="l"/>
            <a:r>
              <a:rPr lang="en-US" sz="1600" dirty="0">
                <a:latin typeface="Calibri" panose="020F0502020204030204" pitchFamily="34" charset="0"/>
                <a:cs typeface="Calibri" panose="020F0502020204030204" pitchFamily="34" charset="0"/>
              </a:rPr>
              <a:t>1. Isometric axes The three lines CB, CD and CG, meeting at point C and inclined at an angle of 120° with each other, are called isometric axes.</a:t>
            </a:r>
          </a:p>
          <a:p>
            <a:pPr algn="l"/>
            <a:r>
              <a:rPr lang="en-US" sz="1600" dirty="0">
                <a:latin typeface="Calibri" panose="020F0502020204030204" pitchFamily="34" charset="0"/>
                <a:cs typeface="Calibri" panose="020F0502020204030204" pitchFamily="34" charset="0"/>
              </a:rPr>
              <a:t>2. Isometric lines The lines parallel to the isometric axes are called isometric lines. Here lines AB, BF, FG, GH, DH and AD are isometric lines.</a:t>
            </a:r>
          </a:p>
          <a:p>
            <a:pPr algn="l"/>
            <a:r>
              <a:rPr lang="en-US" sz="1600" dirty="0">
                <a:latin typeface="Calibri" panose="020F0502020204030204" pitchFamily="34" charset="0"/>
                <a:cs typeface="Calibri" panose="020F0502020204030204" pitchFamily="34" charset="0"/>
              </a:rPr>
              <a:t>3. Non-isometric lines The lines which are not parallel to isometric axes are known as non-isometric lines. Here diagonals BD, AC, CF, BG, etc., are non-isometric lines.</a:t>
            </a:r>
          </a:p>
          <a:p>
            <a:pPr algn="l"/>
            <a:r>
              <a:rPr lang="en-US" sz="1600" dirty="0">
                <a:latin typeface="Calibri" panose="020F0502020204030204" pitchFamily="34" charset="0"/>
                <a:cs typeface="Calibri" panose="020F0502020204030204" pitchFamily="34" charset="0"/>
              </a:rPr>
              <a:t>4. Isometric plane The plane representing any face of the cube as well as other plane parallel to it is called an isometric plane. Here, ABCD, BCGF, CGHD, etc., are isometric planes.</a:t>
            </a:r>
          </a:p>
        </p:txBody>
      </p:sp>
    </p:spTree>
    <p:extLst>
      <p:ext uri="{BB962C8B-B14F-4D97-AF65-F5344CB8AC3E}">
        <p14:creationId xmlns:p14="http://schemas.microsoft.com/office/powerpoint/2010/main" val="153001023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C37EFA5-2A43-41E3-9714-95F500CEA8F3}"/>
              </a:ext>
            </a:extLst>
          </p:cNvPr>
          <p:cNvSpPr txBox="1"/>
          <p:nvPr/>
        </p:nvSpPr>
        <p:spPr>
          <a:xfrm>
            <a:off x="2074506" y="401216"/>
            <a:ext cx="5094514" cy="523220"/>
          </a:xfrm>
          <a:prstGeom prst="rect">
            <a:avLst/>
          </a:prstGeom>
          <a:noFill/>
        </p:spPr>
        <p:txBody>
          <a:bodyPr wrap="square" rtlCol="0">
            <a:spAutoFit/>
          </a:bodyPr>
          <a:lstStyle/>
          <a:p>
            <a:r>
              <a:rPr lang="en-US" sz="2800" b="1" dirty="0"/>
              <a:t>ISOMETRIC PROJECTION</a:t>
            </a:r>
            <a:endParaRPr lang="en-IN" sz="2800" b="1" dirty="0"/>
          </a:p>
        </p:txBody>
      </p:sp>
      <p:sp>
        <p:nvSpPr>
          <p:cNvPr id="7" name="TextBox 6">
            <a:extLst>
              <a:ext uri="{FF2B5EF4-FFF2-40B4-BE49-F238E27FC236}">
                <a16:creationId xmlns="" xmlns:a16="http://schemas.microsoft.com/office/drawing/2014/main" id="{8EB820C6-4790-4769-93F1-5DF64DC75A25}"/>
              </a:ext>
            </a:extLst>
          </p:cNvPr>
          <p:cNvSpPr txBox="1"/>
          <p:nvPr/>
        </p:nvSpPr>
        <p:spPr>
          <a:xfrm>
            <a:off x="2233126" y="1427195"/>
            <a:ext cx="8042988" cy="1569660"/>
          </a:xfrm>
          <a:prstGeom prst="rect">
            <a:avLst/>
          </a:prstGeom>
          <a:noFill/>
        </p:spPr>
        <p:txBody>
          <a:bodyPr wrap="square">
            <a:spAutoFit/>
          </a:bodyPr>
          <a:lstStyle/>
          <a:p>
            <a:pPr algn="l">
              <a:lnSpc>
                <a:spcPct val="150000"/>
              </a:lnSpc>
            </a:pPr>
            <a:r>
              <a:rPr lang="en-US" sz="1600" dirty="0">
                <a:latin typeface="Calibri" panose="020F0502020204030204" pitchFamily="34" charset="0"/>
                <a:cs typeface="Calibri" panose="020F0502020204030204" pitchFamily="34" charset="0"/>
              </a:rPr>
              <a:t>5. Non-isometric plane The plane which is not parallel to isometric planes are known as non-isometric planes. Here, the plane ABGH, CDEF, AFH, CFH, etc., are non-isometric planes.</a:t>
            </a:r>
          </a:p>
          <a:p>
            <a:pPr algn="l">
              <a:lnSpc>
                <a:spcPct val="150000"/>
              </a:lnSpc>
            </a:pPr>
            <a:r>
              <a:rPr lang="en-US" sz="1600" dirty="0">
                <a:latin typeface="Calibri" panose="020F0502020204030204" pitchFamily="34" charset="0"/>
                <a:cs typeface="Calibri" panose="020F0502020204030204" pitchFamily="34" charset="0"/>
              </a:rPr>
              <a:t>6. Isometric scale It is the scale which is used to convert the true length into isometric length. Mathematically, Isometric length = 0.816 X True length</a:t>
            </a:r>
            <a:endParaRPr lang="en-IN" sz="1600" dirty="0">
              <a:latin typeface="Calibri" panose="020F0502020204030204" pitchFamily="34" charset="0"/>
              <a:cs typeface="Calibri" panose="020F0502020204030204" pitchFamily="34" charset="0"/>
            </a:endParaRPr>
          </a:p>
        </p:txBody>
      </p:sp>
      <p:sp>
        <p:nvSpPr>
          <p:cNvPr id="6" name="TextBox 5">
            <a:extLst>
              <a:ext uri="{FF2B5EF4-FFF2-40B4-BE49-F238E27FC236}">
                <a16:creationId xmlns="" xmlns:a16="http://schemas.microsoft.com/office/drawing/2014/main" id="{A44524DD-4594-4319-9491-20D45AD5470B}"/>
              </a:ext>
            </a:extLst>
          </p:cNvPr>
          <p:cNvSpPr txBox="1"/>
          <p:nvPr/>
        </p:nvSpPr>
        <p:spPr>
          <a:xfrm>
            <a:off x="2233128" y="3093244"/>
            <a:ext cx="8042987" cy="3293209"/>
          </a:xfrm>
          <a:prstGeom prst="rect">
            <a:avLst/>
          </a:prstGeom>
          <a:noFill/>
        </p:spPr>
        <p:txBody>
          <a:bodyPr wrap="square">
            <a:spAutoFit/>
          </a:bodyPr>
          <a:lstStyle/>
          <a:p>
            <a:pPr algn="l"/>
            <a:r>
              <a:rPr lang="en-US" sz="1600" dirty="0">
                <a:latin typeface="Calibri" panose="020F0502020204030204" pitchFamily="34" charset="0"/>
                <a:cs typeface="Calibri" panose="020F0502020204030204" pitchFamily="34" charset="0"/>
              </a:rPr>
              <a:t>CHARACTERISTICS OF PRINCIPAL LINES IN ISOMETRIC PROJECTION</a:t>
            </a:r>
          </a:p>
          <a:p>
            <a:pPr algn="l"/>
            <a:endParaRPr lang="en-US" sz="1600" dirty="0">
              <a:latin typeface="Calibri" panose="020F0502020204030204" pitchFamily="34" charset="0"/>
              <a:cs typeface="Calibri" panose="020F0502020204030204" pitchFamily="34" charset="0"/>
            </a:endParaRPr>
          </a:p>
          <a:p>
            <a:pPr algn="l"/>
            <a:r>
              <a:rPr lang="en-US" sz="1600" dirty="0">
                <a:latin typeface="Calibri" panose="020F0502020204030204" pitchFamily="34" charset="0"/>
                <a:cs typeface="Calibri" panose="020F0502020204030204" pitchFamily="34" charset="0"/>
              </a:rPr>
              <a:t>The following are the characteristics of the principal lines in an isometric projection:</a:t>
            </a:r>
          </a:p>
          <a:p>
            <a:pPr algn="l"/>
            <a:endParaRPr lang="en-US" sz="1600" dirty="0">
              <a:latin typeface="Calibri" panose="020F0502020204030204" pitchFamily="34" charset="0"/>
              <a:cs typeface="Calibri" panose="020F0502020204030204" pitchFamily="34" charset="0"/>
            </a:endParaRPr>
          </a:p>
          <a:p>
            <a:pPr algn="l"/>
            <a:r>
              <a:rPr lang="en-US" sz="1600" dirty="0">
                <a:latin typeface="Calibri" panose="020F0502020204030204" pitchFamily="34" charset="0"/>
                <a:cs typeface="Calibri" panose="020F0502020204030204" pitchFamily="34" charset="0"/>
              </a:rPr>
              <a:t>1. All lines that are parallel on the object are parallel on the isometric projection.</a:t>
            </a:r>
          </a:p>
          <a:p>
            <a:pPr algn="l"/>
            <a:r>
              <a:rPr lang="en-US" sz="1600" dirty="0">
                <a:latin typeface="Calibri" panose="020F0502020204030204" pitchFamily="34" charset="0"/>
                <a:cs typeface="Calibri" panose="020F0502020204030204" pitchFamily="34" charset="0"/>
              </a:rPr>
              <a:t>2. Vertical line on the object remains vertical in the isometric projection.</a:t>
            </a:r>
          </a:p>
          <a:p>
            <a:pPr algn="l"/>
            <a:r>
              <a:rPr lang="en-US" sz="1600" dirty="0">
                <a:latin typeface="Calibri" panose="020F0502020204030204" pitchFamily="34" charset="0"/>
                <a:cs typeface="Calibri" panose="020F0502020204030204" pitchFamily="34" charset="0"/>
              </a:rPr>
              <a:t>3. The horizontal lines on the object are drawn at an angle of 30° with the horizontal.</a:t>
            </a:r>
          </a:p>
          <a:p>
            <a:pPr algn="l"/>
            <a:r>
              <a:rPr lang="en-US" sz="1600" dirty="0">
                <a:latin typeface="Calibri" panose="020F0502020204030204" pitchFamily="34" charset="0"/>
                <a:cs typeface="Calibri" panose="020F0502020204030204" pitchFamily="34" charset="0"/>
              </a:rPr>
              <a:t>4. The lines parallel to the principal lines known as isometric lines are equally foreshortened.</a:t>
            </a:r>
          </a:p>
          <a:p>
            <a:pPr algn="l"/>
            <a:r>
              <a:rPr lang="en-US" sz="1600" dirty="0">
                <a:latin typeface="Calibri" panose="020F0502020204030204" pitchFamily="34" charset="0"/>
                <a:cs typeface="Calibri" panose="020F0502020204030204" pitchFamily="34" charset="0"/>
              </a:rPr>
              <a:t>5. The lines which are not parallel to principal lines known as non-isometric lines are not equally foreshortened.</a:t>
            </a:r>
          </a:p>
          <a:p>
            <a:pPr algn="l"/>
            <a:r>
              <a:rPr lang="en-US" sz="1600" dirty="0">
                <a:latin typeface="Calibri" panose="020F0502020204030204" pitchFamily="34" charset="0"/>
                <a:cs typeface="Calibri" panose="020F0502020204030204" pitchFamily="34" charset="0"/>
              </a:rPr>
              <a:t>For example, diagonals BD and AC are of equal lengths in front view but are of different</a:t>
            </a:r>
          </a:p>
          <a:p>
            <a:pPr algn="l"/>
            <a:r>
              <a:rPr lang="en-US" sz="1600" dirty="0">
                <a:latin typeface="Calibri" panose="020F0502020204030204" pitchFamily="34" charset="0"/>
                <a:cs typeface="Calibri" panose="020F0502020204030204" pitchFamily="34" charset="0"/>
              </a:rPr>
              <a:t>lengths in the isometric projection. The non-isometric lines are drawn by locating positions of their </a:t>
            </a:r>
            <a:r>
              <a:rPr lang="en-IN" sz="1600" dirty="0">
                <a:latin typeface="Calibri" panose="020F0502020204030204" pitchFamily="34" charset="0"/>
                <a:cs typeface="Calibri" panose="020F0502020204030204" pitchFamily="34" charset="0"/>
              </a:rPr>
              <a:t>ends on isometric planes.</a:t>
            </a:r>
          </a:p>
        </p:txBody>
      </p:sp>
    </p:spTree>
    <p:extLst>
      <p:ext uri="{BB962C8B-B14F-4D97-AF65-F5344CB8AC3E}">
        <p14:creationId xmlns:p14="http://schemas.microsoft.com/office/powerpoint/2010/main" val="206351893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C37EFA5-2A43-41E3-9714-95F500CEA8F3}"/>
              </a:ext>
            </a:extLst>
          </p:cNvPr>
          <p:cNvSpPr txBox="1"/>
          <p:nvPr/>
        </p:nvSpPr>
        <p:spPr>
          <a:xfrm>
            <a:off x="2074506" y="401216"/>
            <a:ext cx="5094514" cy="523220"/>
          </a:xfrm>
          <a:prstGeom prst="rect">
            <a:avLst/>
          </a:prstGeom>
          <a:noFill/>
        </p:spPr>
        <p:txBody>
          <a:bodyPr wrap="square" rtlCol="0">
            <a:spAutoFit/>
          </a:bodyPr>
          <a:lstStyle/>
          <a:p>
            <a:r>
              <a:rPr lang="en-US" sz="2800" b="1" dirty="0"/>
              <a:t>ISOMETRIC PROJECTION</a:t>
            </a:r>
            <a:endParaRPr lang="en-IN" sz="2800" b="1" dirty="0"/>
          </a:p>
        </p:txBody>
      </p:sp>
      <p:sp>
        <p:nvSpPr>
          <p:cNvPr id="7" name="TextBox 6">
            <a:extLst>
              <a:ext uri="{FF2B5EF4-FFF2-40B4-BE49-F238E27FC236}">
                <a16:creationId xmlns="" xmlns:a16="http://schemas.microsoft.com/office/drawing/2014/main" id="{8EB820C6-4790-4769-93F1-5DF64DC75A25}"/>
              </a:ext>
            </a:extLst>
          </p:cNvPr>
          <p:cNvSpPr txBox="1"/>
          <p:nvPr/>
        </p:nvSpPr>
        <p:spPr>
          <a:xfrm>
            <a:off x="2233126" y="1427195"/>
            <a:ext cx="8042988" cy="4486100"/>
          </a:xfrm>
          <a:prstGeom prst="rect">
            <a:avLst/>
          </a:prstGeom>
          <a:noFill/>
        </p:spPr>
        <p:txBody>
          <a:bodyPr wrap="square">
            <a:spAutoFit/>
          </a:bodyPr>
          <a:lstStyle/>
          <a:p>
            <a:pPr algn="l">
              <a:lnSpc>
                <a:spcPct val="150000"/>
              </a:lnSpc>
            </a:pPr>
            <a:r>
              <a:rPr lang="en-US" sz="1600" b="1" dirty="0">
                <a:latin typeface="Calibri" panose="020F0502020204030204" pitchFamily="34" charset="0"/>
                <a:cs typeface="Calibri" panose="020F0502020204030204" pitchFamily="34" charset="0"/>
              </a:rPr>
              <a:t>ISOMETRIC PROJECTION AND ISOMETRIC VIEW</a:t>
            </a:r>
          </a:p>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In an isometric projection, a scale factor of 0.816 is used to prepare the drawing whereas in an isometric  view the true length is used. Thus, the isometric view of an object is larger than the isometric projection.</a:t>
            </a:r>
          </a:p>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Because of ease of construction and advantage of measuring the dimensions directly from the drawing, it has become a general practice to use the true lengths instead of isometric lengths.</a:t>
            </a:r>
          </a:p>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Figure (a) shows the orthographic views of a cuboid. Figure  (b) shows its isometric projection whereas Fig. (c) shows its isometric view. </a:t>
            </a:r>
          </a:p>
          <a:p>
            <a:pPr marL="285750" indent="-285750">
              <a:lnSpc>
                <a:spcPct val="150000"/>
              </a:lnSpc>
              <a:buFont typeface="Arial" panose="020B0604020202020204" pitchFamily="34" charset="0"/>
              <a:buChar char="•"/>
            </a:pPr>
            <a:r>
              <a:rPr lang="en-US" sz="1600" dirty="0">
                <a:latin typeface="Calibri" panose="020F0502020204030204" pitchFamily="34" charset="0"/>
                <a:cs typeface="Calibri" panose="020F0502020204030204" pitchFamily="34" charset="0"/>
              </a:rPr>
              <a:t>Thus, isometric projection looks smaller in size than the isometric view. It may be noted that, if it is desired to draw isometric view an object containing some spherical feature it is general practice to draw the isometric projection only.</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630456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C37EFA5-2A43-41E3-9714-95F500CEA8F3}"/>
              </a:ext>
            </a:extLst>
          </p:cNvPr>
          <p:cNvSpPr txBox="1"/>
          <p:nvPr/>
        </p:nvSpPr>
        <p:spPr>
          <a:xfrm>
            <a:off x="2074506" y="401216"/>
            <a:ext cx="5094514" cy="523220"/>
          </a:xfrm>
          <a:prstGeom prst="rect">
            <a:avLst/>
          </a:prstGeom>
          <a:noFill/>
        </p:spPr>
        <p:txBody>
          <a:bodyPr wrap="square" rtlCol="0">
            <a:spAutoFit/>
          </a:bodyPr>
          <a:lstStyle/>
          <a:p>
            <a:r>
              <a:rPr lang="en-US" sz="2800" b="1" dirty="0"/>
              <a:t>ISOMETRIC PROJECTION</a:t>
            </a:r>
            <a:endParaRPr lang="en-IN" sz="2800" b="1" dirty="0"/>
          </a:p>
        </p:txBody>
      </p:sp>
      <p:pic>
        <p:nvPicPr>
          <p:cNvPr id="4" name="Picture 3">
            <a:extLst>
              <a:ext uri="{FF2B5EF4-FFF2-40B4-BE49-F238E27FC236}">
                <a16:creationId xmlns="" xmlns:a16="http://schemas.microsoft.com/office/drawing/2014/main" id="{F29DB2E7-C020-47FC-B3F3-C72A73534EED}"/>
              </a:ext>
            </a:extLst>
          </p:cNvPr>
          <p:cNvPicPr>
            <a:picLocks noChangeAspect="1"/>
          </p:cNvPicPr>
          <p:nvPr/>
        </p:nvPicPr>
        <p:blipFill>
          <a:blip r:embed="rId3"/>
          <a:stretch>
            <a:fillRect/>
          </a:stretch>
        </p:blipFill>
        <p:spPr>
          <a:xfrm>
            <a:off x="3856653" y="1202288"/>
            <a:ext cx="4958734" cy="2205812"/>
          </a:xfrm>
          <a:prstGeom prst="rect">
            <a:avLst/>
          </a:prstGeom>
        </p:spPr>
      </p:pic>
      <p:sp>
        <p:nvSpPr>
          <p:cNvPr id="8" name="TextBox 7">
            <a:extLst>
              <a:ext uri="{FF2B5EF4-FFF2-40B4-BE49-F238E27FC236}">
                <a16:creationId xmlns="" xmlns:a16="http://schemas.microsoft.com/office/drawing/2014/main" id="{33F4665C-F580-4481-A5EC-DF19ECC2FB25}"/>
              </a:ext>
            </a:extLst>
          </p:cNvPr>
          <p:cNvSpPr txBox="1"/>
          <p:nvPr/>
        </p:nvSpPr>
        <p:spPr>
          <a:xfrm>
            <a:off x="2251788" y="3429001"/>
            <a:ext cx="8042988" cy="3293209"/>
          </a:xfrm>
          <a:prstGeom prst="rect">
            <a:avLst/>
          </a:prstGeom>
          <a:noFill/>
        </p:spPr>
        <p:txBody>
          <a:bodyPr wrap="square">
            <a:spAutoFit/>
          </a:bodyPr>
          <a:lstStyle/>
          <a:p>
            <a:pPr algn="l"/>
            <a:r>
              <a:rPr lang="en-IN" sz="1600" b="1" dirty="0">
                <a:latin typeface="Calibri" panose="020F0502020204030204" pitchFamily="34" charset="0"/>
                <a:cs typeface="Calibri" panose="020F0502020204030204" pitchFamily="34" charset="0"/>
              </a:rPr>
              <a:t>DIMENSIONING ON ISOMETRIC PROJECTION</a:t>
            </a:r>
          </a:p>
          <a:p>
            <a:pPr algn="l"/>
            <a:endParaRPr lang="en-IN" sz="1600" b="1" dirty="0">
              <a:latin typeface="Calibri" panose="020F0502020204030204" pitchFamily="34" charset="0"/>
              <a:cs typeface="Calibri" panose="020F0502020204030204" pitchFamily="34" charset="0"/>
            </a:endParaRPr>
          </a:p>
          <a:p>
            <a:pPr algn="l"/>
            <a:r>
              <a:rPr lang="en-US" sz="1600" dirty="0">
                <a:latin typeface="Calibri" panose="020F0502020204030204" pitchFamily="34" charset="0"/>
                <a:cs typeface="Calibri" panose="020F0502020204030204" pitchFamily="34" charset="0"/>
              </a:rPr>
              <a:t>Following points should be remembered while dimensioning an isometric projection or view:</a:t>
            </a:r>
          </a:p>
          <a:p>
            <a:pPr algn="l"/>
            <a:endParaRPr lang="en-US" sz="1600" dirty="0">
              <a:latin typeface="Calibri" panose="020F0502020204030204" pitchFamily="34" charset="0"/>
              <a:cs typeface="Calibri" panose="020F0502020204030204" pitchFamily="34" charset="0"/>
            </a:endParaRPr>
          </a:p>
          <a:p>
            <a:pPr algn="l"/>
            <a:r>
              <a:rPr lang="en-US" sz="1600" dirty="0">
                <a:latin typeface="Calibri" panose="020F0502020204030204" pitchFamily="34" charset="0"/>
                <a:cs typeface="Calibri" panose="020F0502020204030204" pitchFamily="34" charset="0"/>
              </a:rPr>
              <a:t>1. While dimensioning isometric projection or isometric view, the true length should be written for the </a:t>
            </a:r>
            <a:r>
              <a:rPr lang="en-IN" sz="1600" dirty="0">
                <a:latin typeface="Calibri" panose="020F0502020204030204" pitchFamily="34" charset="0"/>
                <a:cs typeface="Calibri" panose="020F0502020204030204" pitchFamily="34" charset="0"/>
              </a:rPr>
              <a:t>dimension values.</a:t>
            </a:r>
          </a:p>
          <a:p>
            <a:pPr algn="l"/>
            <a:r>
              <a:rPr lang="en-US" sz="1600" dirty="0">
                <a:latin typeface="Calibri" panose="020F0502020204030204" pitchFamily="34" charset="0"/>
                <a:cs typeface="Calibri" panose="020F0502020204030204" pitchFamily="34" charset="0"/>
              </a:rPr>
              <a:t>2. As far as possible all extension lines and dimension lines must be isometric lines, lying in isometric </a:t>
            </a:r>
            <a:r>
              <a:rPr lang="en-IN" sz="1600" dirty="0">
                <a:latin typeface="Calibri" panose="020F0502020204030204" pitchFamily="34" charset="0"/>
                <a:cs typeface="Calibri" panose="020F0502020204030204" pitchFamily="34" charset="0"/>
              </a:rPr>
              <a:t>planes.</a:t>
            </a:r>
          </a:p>
          <a:p>
            <a:pPr algn="l"/>
            <a:r>
              <a:rPr lang="en-US" sz="1600" dirty="0">
                <a:latin typeface="Calibri" panose="020F0502020204030204" pitchFamily="34" charset="0"/>
                <a:cs typeface="Calibri" panose="020F0502020204030204" pitchFamily="34" charset="0"/>
              </a:rPr>
              <a:t>3. It is usual practice to avoid the hidden lines unless they are essential to make the drawing clear.</a:t>
            </a:r>
          </a:p>
          <a:p>
            <a:pPr algn="l"/>
            <a:r>
              <a:rPr lang="en-US" sz="1600" dirty="0">
                <a:latin typeface="Calibri" panose="020F0502020204030204" pitchFamily="34" charset="0"/>
                <a:cs typeface="Calibri" panose="020F0502020204030204" pitchFamily="34" charset="0"/>
              </a:rPr>
              <a:t>4. Centre lines of the circular features should be drawn parallel to the isometric axis.</a:t>
            </a:r>
          </a:p>
          <a:p>
            <a:pPr algn="l"/>
            <a:r>
              <a:rPr lang="en-US" sz="1600" dirty="0">
                <a:latin typeface="Calibri" panose="020F0502020204030204" pitchFamily="34" charset="0"/>
                <a:cs typeface="Calibri" panose="020F0502020204030204" pitchFamily="34" charset="0"/>
              </a:rPr>
              <a:t>5. Dimensions for the circular feature should lie on the plane in which it appears to a greater extent.</a:t>
            </a: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840891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 xmlns:a16="http://schemas.microsoft.com/office/drawing/2014/main" id="{5C37EFA5-2A43-41E3-9714-95F500CEA8F3}"/>
              </a:ext>
            </a:extLst>
          </p:cNvPr>
          <p:cNvSpPr txBox="1"/>
          <p:nvPr/>
        </p:nvSpPr>
        <p:spPr>
          <a:xfrm>
            <a:off x="2074506" y="401216"/>
            <a:ext cx="5094514" cy="523220"/>
          </a:xfrm>
          <a:prstGeom prst="rect">
            <a:avLst/>
          </a:prstGeom>
          <a:noFill/>
        </p:spPr>
        <p:txBody>
          <a:bodyPr wrap="square" rtlCol="0">
            <a:spAutoFit/>
          </a:bodyPr>
          <a:lstStyle/>
          <a:p>
            <a:r>
              <a:rPr lang="en-US" sz="2800" b="1" dirty="0"/>
              <a:t>ISOMETRIC PROJECTION</a:t>
            </a:r>
            <a:endParaRPr lang="en-IN" sz="2800" b="1" dirty="0"/>
          </a:p>
        </p:txBody>
      </p:sp>
      <p:sp>
        <p:nvSpPr>
          <p:cNvPr id="8" name="TextBox 7">
            <a:extLst>
              <a:ext uri="{FF2B5EF4-FFF2-40B4-BE49-F238E27FC236}">
                <a16:creationId xmlns="" xmlns:a16="http://schemas.microsoft.com/office/drawing/2014/main" id="{33F4665C-F580-4481-A5EC-DF19ECC2FB25}"/>
              </a:ext>
            </a:extLst>
          </p:cNvPr>
          <p:cNvSpPr txBox="1"/>
          <p:nvPr/>
        </p:nvSpPr>
        <p:spPr>
          <a:xfrm>
            <a:off x="2074506" y="1282960"/>
            <a:ext cx="8042988" cy="1815882"/>
          </a:xfrm>
          <a:prstGeom prst="rect">
            <a:avLst/>
          </a:prstGeom>
          <a:noFill/>
        </p:spPr>
        <p:txBody>
          <a:bodyPr wrap="square">
            <a:spAutoFit/>
          </a:bodyPr>
          <a:lstStyle/>
          <a:p>
            <a:pPr algn="l"/>
            <a:r>
              <a:rPr lang="en-US" sz="1600" b="1" dirty="0">
                <a:latin typeface="Calibri" panose="020F0502020204030204" pitchFamily="34" charset="0"/>
                <a:cs typeface="Calibri" panose="020F0502020204030204" pitchFamily="34" charset="0"/>
              </a:rPr>
              <a:t>ISOMETRIC VIEW OF PLANES</a:t>
            </a:r>
          </a:p>
          <a:p>
            <a:pPr algn="l"/>
            <a:endParaRPr lang="en-US" sz="1600" b="1"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To draw the isometric view of a plane surface of a lamina, draw a suitable principal plane on which it lies.</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Figures  (a) and (b) show the vertical principal planes whereas Fig. (c) and (d) show the horizontal principal planes. </a:t>
            </a:r>
          </a:p>
          <a:p>
            <a:pPr marL="285750" indent="-285750">
              <a:buFont typeface="Arial" panose="020B0604020202020204" pitchFamily="34" charset="0"/>
              <a:buChar char="•"/>
            </a:pPr>
            <a:r>
              <a:rPr lang="en-US" sz="1600" dirty="0">
                <a:latin typeface="Calibri" panose="020F0502020204030204" pitchFamily="34" charset="0"/>
                <a:cs typeface="Calibri" panose="020F0502020204030204" pitchFamily="34" charset="0"/>
              </a:rPr>
              <a:t>The arrow shows the direction for viewing the front view.</a:t>
            </a:r>
            <a:endParaRPr lang="en-IN" sz="1600" dirty="0">
              <a:latin typeface="Calibri" panose="020F0502020204030204" pitchFamily="34" charset="0"/>
              <a:cs typeface="Calibri" panose="020F0502020204030204" pitchFamily="34" charset="0"/>
            </a:endParaRPr>
          </a:p>
        </p:txBody>
      </p:sp>
      <p:pic>
        <p:nvPicPr>
          <p:cNvPr id="5" name="Picture 4">
            <a:extLst>
              <a:ext uri="{FF2B5EF4-FFF2-40B4-BE49-F238E27FC236}">
                <a16:creationId xmlns="" xmlns:a16="http://schemas.microsoft.com/office/drawing/2014/main" id="{867A2094-9E11-47C7-A5BC-73BB57DCF504}"/>
              </a:ext>
            </a:extLst>
          </p:cNvPr>
          <p:cNvPicPr>
            <a:picLocks noChangeAspect="1"/>
          </p:cNvPicPr>
          <p:nvPr/>
        </p:nvPicPr>
        <p:blipFill>
          <a:blip r:embed="rId3"/>
          <a:stretch>
            <a:fillRect/>
          </a:stretch>
        </p:blipFill>
        <p:spPr>
          <a:xfrm>
            <a:off x="2358799" y="3457367"/>
            <a:ext cx="7343775" cy="2200275"/>
          </a:xfrm>
          <a:prstGeom prst="rect">
            <a:avLst/>
          </a:prstGeom>
        </p:spPr>
      </p:pic>
    </p:spTree>
    <p:extLst>
      <p:ext uri="{BB962C8B-B14F-4D97-AF65-F5344CB8AC3E}">
        <p14:creationId xmlns:p14="http://schemas.microsoft.com/office/powerpoint/2010/main" val="194421411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1572</Words>
  <Application>Microsoft Office PowerPoint</Application>
  <PresentationFormat>Widescreen</PresentationFormat>
  <Paragraphs>141</Paragraphs>
  <Slides>23</Slides>
  <Notes>21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23</vt:i4>
      </vt:variant>
    </vt:vector>
  </HeadingPairs>
  <TitlesOfParts>
    <vt:vector size="28" baseType="lpstr">
      <vt:lpstr>Arial</vt:lpstr>
      <vt:lpstr>Arial Black</vt:lpstr>
      <vt:lpstr>Calibri</vt:lpstr>
      <vt:lpstr>Calibri Light</vt:lpstr>
      <vt:lpstr>Office Theme</vt:lpstr>
      <vt:lpstr>Unit 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4</dc:title>
  <dc:creator>Microsoft account</dc:creator>
  <cp:lastModifiedBy>Microsoft account</cp:lastModifiedBy>
  <cp:revision>2</cp:revision>
  <dcterms:created xsi:type="dcterms:W3CDTF">2023-03-13T04:36:43Z</dcterms:created>
  <dcterms:modified xsi:type="dcterms:W3CDTF">2023-03-13T04:41:48Z</dcterms:modified>
</cp:coreProperties>
</file>