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18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103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038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4850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56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25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5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58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25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6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97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58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32152-9810-4A6C-BAEE-23BCA45B37B8}" type="datetimeFigureOut">
              <a:rPr lang="en-IN" smtClean="0"/>
              <a:t>13-03-2023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68821-F72A-473A-8675-1264E55F6C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01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">
            <a:extLst>
              <a:ext uri="{FF2B5EF4-FFF2-40B4-BE49-F238E27FC236}">
                <a16:creationId xmlns="" xmlns:a16="http://schemas.microsoft.com/office/drawing/2014/main" id="{AD76A94A-E9B4-443F-93F9-6ACDD5431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8970" y="2516971"/>
            <a:ext cx="7334061" cy="1107996"/>
          </a:xfrm>
          <a:prstGeom prst="rect">
            <a:avLst/>
          </a:prstGeom>
          <a:solidFill>
            <a:schemeClr val="hlink"/>
          </a:solidFill>
          <a:ln w="571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6600" dirty="0">
                <a:solidFill>
                  <a:srgbClr val="C00000"/>
                </a:solidFill>
                <a:latin typeface="Arial Black" pitchFamily="34" charset="0"/>
              </a:rPr>
              <a:t>AUTOCAD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8970" y="1603718"/>
            <a:ext cx="3962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1862655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5A46D-E33A-44EC-A7EF-7C422B0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MODIFY TOOLBAR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FD561-32A6-4377-950C-557FBF9D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400" b="1" dirty="0">
                <a:latin typeface="Calibri"/>
                <a:ea typeface="Calibri"/>
                <a:cs typeface="Calibri"/>
              </a:rPr>
              <a:t>Commands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Erase – E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Copy – CO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Mirror – MI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Offset – O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Array – AR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Move – M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Rotate – RO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Scale – SC</a:t>
            </a: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Fillet – F</a:t>
            </a: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Chamfer – CHA</a:t>
            </a: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Trim – TR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 marL="11430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1400" dirty="0">
                <a:latin typeface="Calibri"/>
                <a:ea typeface="Calibri"/>
                <a:cs typeface="Calibri"/>
              </a:rPr>
              <a:t>Extend – EX</a:t>
            </a:r>
            <a:endParaRPr lang="en-US" sz="1400" dirty="0">
              <a:latin typeface="Calibri"/>
              <a:ea typeface="Calibri"/>
              <a:cs typeface="Times New Roman"/>
            </a:endParaRPr>
          </a:p>
          <a:p>
            <a:pPr>
              <a:buNone/>
            </a:pPr>
            <a:endParaRPr lang="en-US" sz="1600" dirty="0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40259" y="1244601"/>
            <a:ext cx="645707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0040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5A46D-E33A-44EC-A7EF-7C422B0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DIMENSIONING &amp; layer TOOLBARs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FD561-32A6-4377-950C-557FBF9D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400" b="1" dirty="0">
                <a:latin typeface="Calibri" pitchFamily="34" charset="0"/>
                <a:cs typeface="Calibri" pitchFamily="34" charset="0"/>
              </a:rPr>
              <a:t>Commands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Dimension – DIM</a:t>
            </a:r>
          </a:p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The commands for linear, aligned, angular, etc will be given as first DIM and then the respective command.</a:t>
            </a:r>
          </a:p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For example,</a:t>
            </a:r>
          </a:p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Linear – DIMLIN</a:t>
            </a:r>
          </a:p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Aligned – DIMALI</a:t>
            </a:r>
          </a:p>
          <a:p>
            <a:r>
              <a:rPr lang="en-US" sz="1400" dirty="0">
                <a:latin typeface="Calibri" pitchFamily="34" charset="0"/>
                <a:cs typeface="Calibri" pitchFamily="34" charset="0"/>
              </a:rPr>
              <a:t>Angular – DIMANG</a:t>
            </a:r>
          </a:p>
          <a:p>
            <a:pPr>
              <a:buNone/>
            </a:pPr>
            <a:r>
              <a:rPr lang="en-US" sz="1600" b="1" dirty="0"/>
              <a:t>LAYER TOOLBAR</a:t>
            </a:r>
          </a:p>
          <a:p>
            <a:pPr>
              <a:buNone/>
            </a:pPr>
            <a:endParaRPr lang="en-US" sz="1400" dirty="0"/>
          </a:p>
          <a:p>
            <a:pPr>
              <a:buNone/>
            </a:pPr>
            <a:endParaRPr lang="en-US" sz="1400" dirty="0"/>
          </a:p>
          <a:p>
            <a:pPr>
              <a:buNone/>
            </a:pPr>
            <a:r>
              <a:rPr lang="en-US" sz="1400" dirty="0"/>
              <a:t>Layer - LA</a:t>
            </a:r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158" y="1488533"/>
            <a:ext cx="5943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34159" y="1149979"/>
            <a:ext cx="23909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DIMENSIONING TOOLBAR</a:t>
            </a:r>
          </a:p>
        </p:txBody>
      </p:sp>
      <p:pic>
        <p:nvPicPr>
          <p:cNvPr id="8" name="Picture 7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4161" y="4909332"/>
            <a:ext cx="41052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612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FD561-32A6-4377-950C-557FBF9D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400" b="1" dirty="0"/>
              <a:t>Other used Toolbars in AutoCAD are:</a:t>
            </a:r>
            <a:endParaRPr lang="en-US" sz="1400" dirty="0"/>
          </a:p>
          <a:p>
            <a:r>
              <a:rPr lang="en-US" sz="1400" b="1" dirty="0"/>
              <a:t>Format Menu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Commands used are Dimension Style, Point Style, Text Style</a:t>
            </a:r>
          </a:p>
          <a:p>
            <a:r>
              <a:rPr lang="en-US" sz="1400" b="1" dirty="0"/>
              <a:t>Properties Tool Bar</a:t>
            </a:r>
          </a:p>
          <a:p>
            <a:endParaRPr lang="en-US" sz="1400" dirty="0"/>
          </a:p>
          <a:p>
            <a:r>
              <a:rPr lang="en-US" sz="1400" b="1" dirty="0"/>
              <a:t>Parametric Menu</a:t>
            </a:r>
            <a:endParaRPr lang="en-US" sz="1400" dirty="0"/>
          </a:p>
          <a:p>
            <a:pPr>
              <a:buNone/>
            </a:pPr>
            <a:r>
              <a:rPr lang="en-US" sz="1400" dirty="0"/>
              <a:t>Commands used are Geometrical Constraints, Dimensional Constraints</a:t>
            </a:r>
          </a:p>
          <a:p>
            <a:pPr>
              <a:buNone/>
            </a:pPr>
            <a:endParaRPr lang="en-US" sz="1400" dirty="0"/>
          </a:p>
        </p:txBody>
      </p:sp>
      <p:pic>
        <p:nvPicPr>
          <p:cNvPr id="10" name="Picture 9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160" y="2536435"/>
            <a:ext cx="565785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29756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5A46D-E33A-44EC-A7EF-7C422B0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FD561-32A6-4377-950C-557FBF9D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The Word AutoCAD is made up of two words “Auto(logo of company)”and CAD “(computer aided design)”. 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AutoCAD is 2D and 3D modeling software. 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It is developed by Autodesk company. 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Autodesk is an U.S.A based company.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 It is widely used in industry for 2D drawing and 3D modeling. 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In another way we can say that AutoCAD is a designing course , which is performed by the help of computer.</a:t>
            </a:r>
          </a:p>
          <a:p>
            <a:pPr>
              <a:buNone/>
            </a:pPr>
            <a:r>
              <a:rPr lang="en-US" sz="1900" b="1" dirty="0">
                <a:latin typeface="Calibri" pitchFamily="34" charset="0"/>
                <a:cs typeface="Calibri" pitchFamily="34" charset="0"/>
              </a:rPr>
              <a:t>VERSION OF AUTOCAD 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AutoCAD software was firstly launched by Autodesk company in Dec. 1982. 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It comes in India in 1988. T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The first version of AutoCAD was R1 after that R2,R3,R4…………… and so on. </a:t>
            </a:r>
          </a:p>
          <a:p>
            <a:pPr>
              <a:buFont typeface="Wingdings" pitchFamily="2" charset="2"/>
              <a:buChar char="Ø"/>
            </a:pPr>
            <a:r>
              <a:rPr lang="en-US" sz="1900" dirty="0">
                <a:latin typeface="Calibri" pitchFamily="34" charset="0"/>
                <a:cs typeface="Calibri" pitchFamily="34" charset="0"/>
              </a:rPr>
              <a:t>In 2000,Autodesk launched a version of AutoCAD 2000 after that 2001,2002…… so 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0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5A46D-E33A-44EC-A7EF-7C422B0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282476"/>
            <a:ext cx="7962900" cy="4916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3074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5A46D-E33A-44EC-A7EF-7C422B0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FUNCTION KEYS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133600" y="1244600"/>
          <a:ext cx="7962900" cy="5013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43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43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F1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Help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Displays Help for the active tooltip, command, Palette or dialog box.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F2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Expanded History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Displays an expanded command history in the Command window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F3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Object Snap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Turns object snap ON and OFF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F4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3D Object Snap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Turns additional object snaps for 3D ON and OFF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F5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Isoplane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Cycles through 2D </a:t>
                      </a:r>
                      <a:r>
                        <a:rPr lang="en-US" sz="1100" dirty="0" err="1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isoplane</a:t>
                      </a: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 settings (Top, Right and Left)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F6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Dynamic UCS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Turns automatic UCS alignment with planar surfaces ON and OFF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F7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Grid display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Turns the grid display ON and OFF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F8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Ortho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Locks cursor movement to horizontal or vertical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F9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Grid Snap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Restricts cursor movement to specified grid intervals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F10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Polar Tracking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Guides cursor movement to specified angles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F11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Object Snap Tracking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Tracks the cursor horizontally and vertically from object snap locations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F12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Dynamic input </a:t>
                      </a:r>
                      <a:endParaRPr lang="en-US" sz="120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latin typeface="Times New Roman"/>
                          <a:ea typeface="Calibri"/>
                          <a:cs typeface="Times New Roman"/>
                        </a:rPr>
                        <a:t>Displays distances and angles near the cursor and accepts input as we use Tab between fields </a:t>
                      </a:r>
                      <a:endParaRPr lang="en-US" sz="1200" dirty="0">
                        <a:solidFill>
                          <a:srgbClr val="00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493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STATUS BAR</a:t>
            </a:r>
          </a:p>
          <a:p>
            <a:pPr>
              <a:buNone/>
            </a:pPr>
            <a:endParaRPr lang="en-US" b="1" dirty="0"/>
          </a:p>
        </p:txBody>
      </p:sp>
      <p:pic>
        <p:nvPicPr>
          <p:cNvPr id="6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4159" y="1664410"/>
            <a:ext cx="6184537" cy="1979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134158" y="3928965"/>
            <a:ext cx="85338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Axes</a:t>
            </a:r>
          </a:p>
          <a:p>
            <a:endParaRPr lang="en-US" sz="1400" b="1" dirty="0"/>
          </a:p>
        </p:txBody>
      </p:sp>
      <p:pic>
        <p:nvPicPr>
          <p:cNvPr id="9" name="Picture 8"/>
          <p:cNvPicPr/>
          <p:nvPr/>
        </p:nvPicPr>
        <p:blipFill>
          <a:blip r:embed="rId3"/>
          <a:srcRect l="11828"/>
          <a:stretch>
            <a:fillRect/>
          </a:stretch>
        </p:blipFill>
        <p:spPr bwMode="auto">
          <a:xfrm>
            <a:off x="2853104" y="4452185"/>
            <a:ext cx="218781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1469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5A46D-E33A-44EC-A7EF-7C422B0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COORDINATE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FD561-32A6-4377-950C-557FBF9D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There are 2 types of Coordinate System</a:t>
            </a:r>
          </a:p>
          <a:p>
            <a:pPr marL="457200" indent="-457200">
              <a:buAutoNum type="arabicPeriod"/>
            </a:pPr>
            <a:r>
              <a:rPr lang="en-US" sz="1600" b="1" dirty="0"/>
              <a:t>Absolute or Cartesian Coordinate System</a:t>
            </a:r>
          </a:p>
          <a:p>
            <a:pPr marL="457200" indent="-457200">
              <a:buNone/>
            </a:pPr>
            <a:r>
              <a:rPr lang="en-US" sz="1600" dirty="0"/>
              <a:t>	Absolute coordinates refers to a Cartesian System that uses x-axis, y-axis, and sometimes a z-axis to establish a point some distance from a common origin. 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b="1" dirty="0"/>
              <a:t>2. Polar Coordinate System</a:t>
            </a:r>
          </a:p>
          <a:p>
            <a:pPr>
              <a:buNone/>
            </a:pPr>
            <a:r>
              <a:rPr lang="en-US" sz="1600" dirty="0"/>
              <a:t>	The polar coordinate system is a two-dimensional coordinate system in which each point on a plane is determined by a distance from a reference point and an angle from a reference direction (r,</a:t>
            </a:r>
            <a:r>
              <a:rPr lang="el-GR" sz="1600" dirty="0"/>
              <a:t>θ</a:t>
            </a:r>
            <a:r>
              <a:rPr lang="en-US" sz="1600" dirty="0"/>
              <a:t>)</a:t>
            </a:r>
          </a:p>
        </p:txBody>
      </p:sp>
      <p:pic>
        <p:nvPicPr>
          <p:cNvPr id="4100" name="Picture 4" descr="17. Plane Coordinate Transformations | The Nature of Geographic Inform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4575" y="4103767"/>
            <a:ext cx="3810000" cy="25241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181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</a:pPr>
            <a:r>
              <a:rPr lang="en-US" sz="1600" b="1" dirty="0"/>
              <a:t>1. Absolute Coordinate System</a:t>
            </a:r>
          </a:p>
          <a:p>
            <a:r>
              <a:rPr lang="en-US" sz="1600" dirty="0"/>
              <a:t>In the absolute coordinate system the points are located with respect to the origin (0,0).</a:t>
            </a:r>
          </a:p>
          <a:p>
            <a:r>
              <a:rPr lang="en-US" sz="1600" dirty="0"/>
              <a:t>The format for Absolute Coordinate System is 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</a:p>
          <a:p>
            <a:pPr lvl="0">
              <a:buNone/>
            </a:pPr>
            <a:r>
              <a:rPr lang="en-US" sz="1600" b="1" dirty="0"/>
              <a:t>2. Relative Coordinate System</a:t>
            </a:r>
          </a:p>
          <a:p>
            <a:r>
              <a:rPr lang="en-US" sz="1600" dirty="0"/>
              <a:t>There are two types of relative coordinates</a:t>
            </a:r>
          </a:p>
          <a:p>
            <a:pPr marL="342900" indent="-342900">
              <a:buFont typeface="+mj-lt"/>
              <a:buAutoNum type="alphaLcPeriod"/>
            </a:pPr>
            <a:r>
              <a:rPr lang="en-US" sz="1600" dirty="0"/>
              <a:t>Relative Rectangular Coordinates</a:t>
            </a:r>
          </a:p>
          <a:p>
            <a:r>
              <a:rPr lang="en-US" sz="1600" dirty="0"/>
              <a:t>In the relative coordinate system the points are located with respect to the last point drawn.</a:t>
            </a:r>
          </a:p>
          <a:p>
            <a:r>
              <a:rPr lang="en-US" sz="1600" dirty="0"/>
              <a:t>The format for Relative Rectangular Coordinates is @(</a:t>
            </a:r>
            <a:r>
              <a:rPr lang="en-US" sz="1600" dirty="0" err="1"/>
              <a:t>x,y</a:t>
            </a:r>
            <a:r>
              <a:rPr lang="en-US" sz="1600" dirty="0"/>
              <a:t>)</a:t>
            </a:r>
          </a:p>
          <a:p>
            <a:pPr>
              <a:buNone/>
            </a:pPr>
            <a:r>
              <a:rPr lang="en-US" sz="1600" dirty="0"/>
              <a:t>b. Relative Polar Coordinates</a:t>
            </a:r>
          </a:p>
          <a:p>
            <a:r>
              <a:rPr lang="en-US" sz="1600" dirty="0"/>
              <a:t>In the relative polar coordinate system, a point can be located by defining both the distance of the point from the current point and the angle that the line between the two points makes with the positive X axis.</a:t>
            </a:r>
          </a:p>
          <a:p>
            <a:r>
              <a:rPr lang="en-US" sz="1600" dirty="0"/>
              <a:t>The format for Relative Rectangular Coordinates is @Distance &lt; Angle</a:t>
            </a:r>
          </a:p>
          <a:p>
            <a:pPr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3412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b="1" dirty="0"/>
              <a:t>Pan – P</a:t>
            </a:r>
          </a:p>
          <a:p>
            <a:r>
              <a:rPr lang="en-US" sz="1600" dirty="0"/>
              <a:t>The </a:t>
            </a:r>
            <a:r>
              <a:rPr lang="en-US" sz="1600" b="1" dirty="0"/>
              <a:t>Pan command</a:t>
            </a:r>
            <a:r>
              <a:rPr lang="en-US" sz="1600" dirty="0"/>
              <a:t> moves the observer and focus point relative to a fixed model position. Imagine that you are looking straight ahead and moving laterally left/right or up/down. The image will move opposite to the panning direction. ... Drag (left click and hold) up or down, or arrow up or down, to </a:t>
            </a:r>
            <a:r>
              <a:rPr lang="en-US" sz="1600" b="1" dirty="0"/>
              <a:t>pan</a:t>
            </a:r>
            <a:r>
              <a:rPr lang="en-US" sz="1600" dirty="0"/>
              <a:t> up and down.</a:t>
            </a:r>
          </a:p>
          <a:p>
            <a:endParaRPr lang="en-US" sz="1600" dirty="0"/>
          </a:p>
          <a:p>
            <a:endParaRPr lang="en-US" sz="1600" dirty="0"/>
          </a:p>
          <a:p>
            <a:pPr>
              <a:buNone/>
            </a:pPr>
            <a:endParaRPr lang="en-US" sz="1600" b="1" dirty="0"/>
          </a:p>
          <a:p>
            <a:pPr>
              <a:buNone/>
            </a:pPr>
            <a:r>
              <a:rPr lang="en-US" sz="1600" b="1" dirty="0"/>
              <a:t>Zoom – Z</a:t>
            </a:r>
          </a:p>
          <a:p>
            <a:r>
              <a:rPr lang="en-US" sz="1600" dirty="0"/>
              <a:t>Increases or decreases the magnification of the view in the current viewport</a:t>
            </a:r>
          </a:p>
          <a:p>
            <a:pPr algn="ctr">
              <a:buNone/>
            </a:pPr>
            <a:endParaRPr lang="en-US" sz="1600" b="1" dirty="0"/>
          </a:p>
        </p:txBody>
      </p:sp>
      <p:sp>
        <p:nvSpPr>
          <p:cNvPr id="7" name="Rectangle 6"/>
          <p:cNvSpPr/>
          <p:nvPr/>
        </p:nvSpPr>
        <p:spPr>
          <a:xfrm>
            <a:off x="2134160" y="1244602"/>
            <a:ext cx="85338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.</a:t>
            </a:r>
          </a:p>
        </p:txBody>
      </p:sp>
      <p:pic>
        <p:nvPicPr>
          <p:cNvPr id="9" name="Picture 8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62625" y="2971800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All about Grids (Templates and Reusability) (AutoCAD VBA)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4161" y="4640873"/>
            <a:ext cx="6020971" cy="1596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8718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755A46D-E33A-44EC-A7EF-7C422B059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4159" y="382386"/>
            <a:ext cx="7962341" cy="695807"/>
          </a:xfrm>
        </p:spPr>
        <p:txBody>
          <a:bodyPr/>
          <a:lstStyle/>
          <a:p>
            <a:r>
              <a:rPr lang="en-US" dirty="0"/>
              <a:t>DRAW TOOLBAR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8FD561-32A6-4377-950C-557FBF9D9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1400" b="1" dirty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en-US" sz="1400" b="1" dirty="0">
                <a:latin typeface="Calibri" pitchFamily="34" charset="0"/>
                <a:cs typeface="Calibri" pitchFamily="34" charset="0"/>
              </a:rPr>
              <a:t>Commands</a:t>
            </a:r>
            <a:endParaRPr lang="en-US" sz="140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Line – 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Calibri" pitchFamily="34" charset="0"/>
                <a:cs typeface="Calibri" pitchFamily="34" charset="0"/>
              </a:rPr>
              <a:t>Polyline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– PL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Circle – 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Arc – 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Rectangle – REC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Ellipse – 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Polygon – POL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latin typeface="Calibri" pitchFamily="34" charset="0"/>
                <a:cs typeface="Calibri" pitchFamily="34" charset="0"/>
              </a:rPr>
              <a:t>Spline</a:t>
            </a:r>
            <a:r>
              <a:rPr lang="en-US" sz="1400" dirty="0">
                <a:latin typeface="Calibri" pitchFamily="34" charset="0"/>
                <a:cs typeface="Calibri" pitchFamily="34" charset="0"/>
              </a:rPr>
              <a:t> – SPL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Point – PO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Hatch – 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Multiline Text – MTEXT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Block – 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latin typeface="Calibri" pitchFamily="34" charset="0"/>
                <a:cs typeface="Calibri" pitchFamily="34" charset="0"/>
              </a:rPr>
              <a:t>Write Block - WB</a:t>
            </a:r>
          </a:p>
          <a:p>
            <a:pPr>
              <a:buNone/>
            </a:pPr>
            <a:endParaRPr lang="en-US" sz="1600" dirty="0"/>
          </a:p>
        </p:txBody>
      </p:sp>
      <p:pic>
        <p:nvPicPr>
          <p:cNvPr id="8" name="Picture 7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89887" y="1244601"/>
            <a:ext cx="4733925" cy="640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25308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612</Words>
  <Application>Microsoft Office PowerPoint</Application>
  <PresentationFormat>Widescreen</PresentationFormat>
  <Paragraphs>138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Times New Roman</vt:lpstr>
      <vt:lpstr>Wingdings</vt:lpstr>
      <vt:lpstr>Office Theme</vt:lpstr>
      <vt:lpstr>PowerPoint Presentation</vt:lpstr>
      <vt:lpstr>INTRODUCTION</vt:lpstr>
      <vt:lpstr>USER INTERFACE</vt:lpstr>
      <vt:lpstr>FUNCTION KEYS</vt:lpstr>
      <vt:lpstr>PowerPoint Presentation</vt:lpstr>
      <vt:lpstr>COORDINATE SYSTEM</vt:lpstr>
      <vt:lpstr>COORDINATE SYSTEM</vt:lpstr>
      <vt:lpstr>PowerPoint Presentation</vt:lpstr>
      <vt:lpstr>DRAW TOOLBAR</vt:lpstr>
      <vt:lpstr>MODIFY TOOLBAR</vt:lpstr>
      <vt:lpstr>DIMENSIONING &amp; layer TOOLBARs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2023-03-13T04:24:06Z</dcterms:created>
  <dcterms:modified xsi:type="dcterms:W3CDTF">2023-03-13T04:43:21Z</dcterms:modified>
</cp:coreProperties>
</file>