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94"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8" r:id="rId31"/>
    <p:sldId id="289" r:id="rId32"/>
    <p:sldId id="290"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35861-50CD-4CD7-9EE8-4E8C74D02D20}" type="datetimeFigureOut">
              <a:rPr lang="en-IN" smtClean="0"/>
              <a:t>11-04-2023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1E20D4-03B4-4C66-84AF-323E3DEB0C21}" type="slidenum">
              <a:rPr lang="en-IN" smtClean="0"/>
              <a:t>‹#›</a:t>
            </a:fld>
            <a:endParaRPr lang="en-IN"/>
          </a:p>
        </p:txBody>
      </p:sp>
    </p:spTree>
    <p:extLst>
      <p:ext uri="{BB962C8B-B14F-4D97-AF65-F5344CB8AC3E}">
        <p14:creationId xmlns:p14="http://schemas.microsoft.com/office/powerpoint/2010/main" val="3912857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279675-F68F-4DE9-AE4B-478B47B697C3}" type="slidenum">
              <a:rPr lang="en-US" smtClean="0"/>
              <a:pPr/>
              <a:t>28</a:t>
            </a:fld>
            <a:endParaRPr lang="en-US"/>
          </a:p>
        </p:txBody>
      </p:sp>
    </p:spTree>
    <p:extLst>
      <p:ext uri="{BB962C8B-B14F-4D97-AF65-F5344CB8AC3E}">
        <p14:creationId xmlns:p14="http://schemas.microsoft.com/office/powerpoint/2010/main" val="3311657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279675-F68F-4DE9-AE4B-478B47B697C3}" type="slidenum">
              <a:rPr lang="en-US" smtClean="0"/>
              <a:pPr/>
              <a:t>29</a:t>
            </a:fld>
            <a:endParaRPr lang="en-US"/>
          </a:p>
        </p:txBody>
      </p:sp>
    </p:spTree>
    <p:extLst>
      <p:ext uri="{BB962C8B-B14F-4D97-AF65-F5344CB8AC3E}">
        <p14:creationId xmlns:p14="http://schemas.microsoft.com/office/powerpoint/2010/main" val="113701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A279675-F68F-4DE9-AE4B-478B47B697C3}" type="slidenum">
              <a:rPr lang="en-US" smtClean="0"/>
              <a:pPr/>
              <a:t>32</a:t>
            </a:fld>
            <a:endParaRPr lang="en-US"/>
          </a:p>
        </p:txBody>
      </p:sp>
    </p:spTree>
    <p:extLst>
      <p:ext uri="{BB962C8B-B14F-4D97-AF65-F5344CB8AC3E}">
        <p14:creationId xmlns:p14="http://schemas.microsoft.com/office/powerpoint/2010/main" val="687471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6940B28-46A2-43F6-BCA4-8BC13B98D4B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3170002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940B28-46A2-43F6-BCA4-8BC13B98D4B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2269382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940B28-46A2-43F6-BCA4-8BC13B98D4B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2745415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6940B28-46A2-43F6-BCA4-8BC13B98D4B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167757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6940B28-46A2-43F6-BCA4-8BC13B98D4BD}" type="datetimeFigureOut">
              <a:rPr lang="en-IN" smtClean="0"/>
              <a:t>11-04-2023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316403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6940B28-46A2-43F6-BCA4-8BC13B98D4BD}"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42280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6940B28-46A2-43F6-BCA4-8BC13B98D4BD}" type="datetimeFigureOut">
              <a:rPr lang="en-IN" smtClean="0"/>
              <a:t>11-04-2023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397894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6940B28-46A2-43F6-BCA4-8BC13B98D4BD}" type="datetimeFigureOut">
              <a:rPr lang="en-IN" smtClean="0"/>
              <a:t>11-04-2023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284620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40B28-46A2-43F6-BCA4-8BC13B98D4BD}" type="datetimeFigureOut">
              <a:rPr lang="en-IN" smtClean="0"/>
              <a:t>11-04-2023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2724852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40B28-46A2-43F6-BCA4-8BC13B98D4BD}"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12464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940B28-46A2-43F6-BCA4-8BC13B98D4BD}" type="datetimeFigureOut">
              <a:rPr lang="en-IN" smtClean="0"/>
              <a:t>11-04-2023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DD8756A-F450-4B82-8357-B02B93003678}" type="slidenum">
              <a:rPr lang="en-IN" smtClean="0"/>
              <a:t>‹#›</a:t>
            </a:fld>
            <a:endParaRPr lang="en-IN"/>
          </a:p>
        </p:txBody>
      </p:sp>
    </p:spTree>
    <p:extLst>
      <p:ext uri="{BB962C8B-B14F-4D97-AF65-F5344CB8AC3E}">
        <p14:creationId xmlns:p14="http://schemas.microsoft.com/office/powerpoint/2010/main" val="1194123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940B28-46A2-43F6-BCA4-8BC13B98D4BD}" type="datetimeFigureOut">
              <a:rPr lang="en-IN" smtClean="0"/>
              <a:t>11-04-2023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8756A-F450-4B82-8357-B02B93003678}" type="slidenum">
              <a:rPr lang="en-IN" smtClean="0"/>
              <a:t>‹#›</a:t>
            </a:fld>
            <a:endParaRPr lang="en-IN"/>
          </a:p>
        </p:txBody>
      </p:sp>
    </p:spTree>
    <p:extLst>
      <p:ext uri="{BB962C8B-B14F-4D97-AF65-F5344CB8AC3E}">
        <p14:creationId xmlns:p14="http://schemas.microsoft.com/office/powerpoint/2010/main" val="1776660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xmlns="" id="{AD76A94A-E9B4-443F-93F9-6ACDD5431DCE}"/>
              </a:ext>
            </a:extLst>
          </p:cNvPr>
          <p:cNvSpPr txBox="1">
            <a:spLocks noChangeArrowheads="1"/>
          </p:cNvSpPr>
          <p:nvPr/>
        </p:nvSpPr>
        <p:spPr bwMode="auto">
          <a:xfrm>
            <a:off x="2428969" y="2516971"/>
            <a:ext cx="7873271" cy="2123658"/>
          </a:xfrm>
          <a:prstGeom prst="rect">
            <a:avLst/>
          </a:prstGeom>
          <a:solidFill>
            <a:schemeClr val="hlink"/>
          </a:solidFill>
          <a:ln w="57150">
            <a:solidFill>
              <a:schemeClr val="accent2"/>
            </a:solidFill>
            <a:miter lim="800000"/>
            <a:headEnd/>
            <a:tailEnd/>
          </a:ln>
          <a:effectLst/>
        </p:spPr>
        <p:txBody>
          <a:bodyPr wrap="square">
            <a:spAutoFit/>
          </a:bodyPr>
          <a:lstStyle/>
          <a:p>
            <a:pPr algn="ctr" eaLnBrk="1" hangingPunct="1"/>
            <a:r>
              <a:rPr lang="en-US" sz="6600" dirty="0">
                <a:solidFill>
                  <a:srgbClr val="C00000"/>
                </a:solidFill>
                <a:latin typeface="Arial Black" pitchFamily="34" charset="0"/>
              </a:rPr>
              <a:t>PROJECTION OF LINES</a:t>
            </a:r>
          </a:p>
        </p:txBody>
      </p:sp>
    </p:spTree>
    <p:extLst>
      <p:ext uri="{BB962C8B-B14F-4D97-AF65-F5344CB8AC3E}">
        <p14:creationId xmlns:p14="http://schemas.microsoft.com/office/powerpoint/2010/main" val="2615073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inclined to HP and parallel to VP</a:t>
            </a:r>
            <a:endParaRPr lang="en-US" dirty="0"/>
          </a:p>
        </p:txBody>
      </p:sp>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3" name="TextBox 2">
            <a:extLst>
              <a:ext uri="{FF2B5EF4-FFF2-40B4-BE49-F238E27FC236}">
                <a16:creationId xmlns:a16="http://schemas.microsoft.com/office/drawing/2014/main" xmlns="" id="{7B3DB52E-F114-41FA-98A8-2ACCB6B160CE}"/>
              </a:ext>
            </a:extLst>
          </p:cNvPr>
          <p:cNvSpPr txBox="1"/>
          <p:nvPr/>
        </p:nvSpPr>
        <p:spPr>
          <a:xfrm>
            <a:off x="2205135" y="1352939"/>
            <a:ext cx="494522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5. Line is inclined to HP and parallel to VP</a:t>
            </a:r>
            <a:endParaRPr lang="en-IN" sz="1600"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xmlns="" id="{4733D7A9-0226-49AF-938B-0111545E53EC}"/>
              </a:ext>
            </a:extLst>
          </p:cNvPr>
          <p:cNvPicPr>
            <a:picLocks noChangeAspect="1"/>
          </p:cNvPicPr>
          <p:nvPr/>
        </p:nvPicPr>
        <p:blipFill>
          <a:blip r:embed="rId2"/>
          <a:stretch>
            <a:fillRect/>
          </a:stretch>
        </p:blipFill>
        <p:spPr>
          <a:xfrm>
            <a:off x="6207967" y="1154860"/>
            <a:ext cx="2086456" cy="1819469"/>
          </a:xfrm>
          <a:prstGeom prst="rect">
            <a:avLst/>
          </a:prstGeom>
        </p:spPr>
      </p:pic>
      <p:sp>
        <p:nvSpPr>
          <p:cNvPr id="9" name="TextBox 8">
            <a:extLst>
              <a:ext uri="{FF2B5EF4-FFF2-40B4-BE49-F238E27FC236}">
                <a16:creationId xmlns:a16="http://schemas.microsoft.com/office/drawing/2014/main" xmlns="" id="{8A62EA3F-3B9B-4CC0-A6B7-A55F233DE3AA}"/>
              </a:ext>
            </a:extLst>
          </p:cNvPr>
          <p:cNvSpPr txBox="1"/>
          <p:nvPr/>
        </p:nvSpPr>
        <p:spPr>
          <a:xfrm>
            <a:off x="2068843" y="2890392"/>
            <a:ext cx="4139124" cy="1323439"/>
          </a:xfrm>
          <a:prstGeom prst="rect">
            <a:avLst/>
          </a:prstGeom>
          <a:noFill/>
        </p:spPr>
        <p:txBody>
          <a:bodyPr wrap="square">
            <a:spAutoFit/>
          </a:bodyPr>
          <a:lstStyle/>
          <a:p>
            <a:pPr algn="l"/>
            <a:r>
              <a:rPr lang="en-US" sz="1600" dirty="0">
                <a:solidFill>
                  <a:srgbClr val="FF0000"/>
                </a:solidFill>
                <a:latin typeface="Calibri" panose="020F0502020204030204" pitchFamily="34" charset="0"/>
                <a:cs typeface="Calibri" panose="020F0502020204030204" pitchFamily="34" charset="0"/>
              </a:rPr>
              <a:t>Problem 5: </a:t>
            </a:r>
            <a:r>
              <a:rPr lang="en-US" sz="1600" dirty="0">
                <a:latin typeface="Calibri" panose="020F0502020204030204" pitchFamily="34" charset="0"/>
                <a:cs typeface="Calibri" panose="020F0502020204030204" pitchFamily="34" charset="0"/>
              </a:rPr>
              <a:t>A 80 mm long line PQ has end P 20 mm above H.P. and 40 mm in front of the V.P. The line is inclined at 30° to the H.P. and is parallel to the V.P. Draw the projections of the line.</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EA590382-288A-45FD-9B1F-B39B728D1351}"/>
              </a:ext>
            </a:extLst>
          </p:cNvPr>
          <p:cNvPicPr>
            <a:picLocks noChangeAspect="1"/>
          </p:cNvPicPr>
          <p:nvPr/>
        </p:nvPicPr>
        <p:blipFill rotWithShape="1">
          <a:blip r:embed="rId3"/>
          <a:srcRect b="5872"/>
          <a:stretch/>
        </p:blipFill>
        <p:spPr>
          <a:xfrm>
            <a:off x="6096001" y="3389951"/>
            <a:ext cx="3629025" cy="3146944"/>
          </a:xfrm>
          <a:prstGeom prst="rect">
            <a:avLst/>
          </a:prstGeom>
        </p:spPr>
      </p:pic>
    </p:spTree>
    <p:extLst>
      <p:ext uri="{BB962C8B-B14F-4D97-AF65-F5344CB8AC3E}">
        <p14:creationId xmlns:p14="http://schemas.microsoft.com/office/powerpoint/2010/main" val="1969815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inclined to VP and parallel to HP</a:t>
            </a:r>
            <a:endParaRPr lang="en-US" dirty="0"/>
          </a:p>
        </p:txBody>
      </p:sp>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10" name="TextBox 9">
            <a:extLst>
              <a:ext uri="{FF2B5EF4-FFF2-40B4-BE49-F238E27FC236}">
                <a16:creationId xmlns:a16="http://schemas.microsoft.com/office/drawing/2014/main" xmlns="" id="{306FF34A-C7D2-49C5-8384-9807311FB08F}"/>
              </a:ext>
            </a:extLst>
          </p:cNvPr>
          <p:cNvSpPr txBox="1"/>
          <p:nvPr/>
        </p:nvSpPr>
        <p:spPr>
          <a:xfrm>
            <a:off x="2134158" y="1269422"/>
            <a:ext cx="494522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6. Line is inclined to VP and parallel to HP</a:t>
            </a:r>
            <a:endParaRPr lang="en-IN" sz="1600" b="1"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xmlns="" id="{527255F1-1C29-4F4F-8BEC-2647067DFA8F}"/>
              </a:ext>
            </a:extLst>
          </p:cNvPr>
          <p:cNvPicPr>
            <a:picLocks noChangeAspect="1"/>
          </p:cNvPicPr>
          <p:nvPr/>
        </p:nvPicPr>
        <p:blipFill>
          <a:blip r:embed="rId2"/>
          <a:stretch>
            <a:fillRect/>
          </a:stretch>
        </p:blipFill>
        <p:spPr>
          <a:xfrm>
            <a:off x="6394580" y="1277774"/>
            <a:ext cx="2024840" cy="1624771"/>
          </a:xfrm>
          <a:prstGeom prst="rect">
            <a:avLst/>
          </a:prstGeom>
        </p:spPr>
      </p:pic>
      <p:sp>
        <p:nvSpPr>
          <p:cNvPr id="9" name="TextBox 8">
            <a:extLst>
              <a:ext uri="{FF2B5EF4-FFF2-40B4-BE49-F238E27FC236}">
                <a16:creationId xmlns:a16="http://schemas.microsoft.com/office/drawing/2014/main" xmlns="" id="{22F8E296-3BB2-4A70-9CD2-B13F1E7A0CB0}"/>
              </a:ext>
            </a:extLst>
          </p:cNvPr>
          <p:cNvSpPr txBox="1"/>
          <p:nvPr/>
        </p:nvSpPr>
        <p:spPr>
          <a:xfrm>
            <a:off x="2068843" y="2890392"/>
            <a:ext cx="4139124" cy="1323439"/>
          </a:xfrm>
          <a:prstGeom prst="rect">
            <a:avLst/>
          </a:prstGeom>
          <a:noFill/>
        </p:spPr>
        <p:txBody>
          <a:bodyPr wrap="square">
            <a:spAutoFit/>
          </a:bodyPr>
          <a:lstStyle/>
          <a:p>
            <a:pPr algn="l"/>
            <a:r>
              <a:rPr lang="en-US" sz="1600" dirty="0">
                <a:solidFill>
                  <a:srgbClr val="FF0000"/>
                </a:solidFill>
                <a:latin typeface="Calibri" panose="020F0502020204030204" pitchFamily="34" charset="0"/>
                <a:cs typeface="Calibri" panose="020F0502020204030204" pitchFamily="34" charset="0"/>
              </a:rPr>
              <a:t>Problem 6: </a:t>
            </a:r>
            <a:r>
              <a:rPr lang="en-US" sz="1600" dirty="0">
                <a:latin typeface="Calibri" panose="020F0502020204030204" pitchFamily="34" charset="0"/>
                <a:cs typeface="Calibri" panose="020F0502020204030204" pitchFamily="34" charset="0"/>
              </a:rPr>
              <a:t>An 80 mm long line PQ is inclined at 30° to the V.P. and is parallel to the H.P. The end</a:t>
            </a:r>
          </a:p>
          <a:p>
            <a:pPr algn="l"/>
            <a:r>
              <a:rPr lang="en-US" sz="1600" dirty="0">
                <a:latin typeface="Calibri" panose="020F0502020204030204" pitchFamily="34" charset="0"/>
                <a:cs typeface="Calibri" panose="020F0502020204030204" pitchFamily="34" charset="0"/>
              </a:rPr>
              <a:t>P of the line is 20 mm above the H.P. and 40 mm in front of the V.P. Draw the projections of the line</a:t>
            </a:r>
            <a:endParaRPr lang="en-IN" sz="1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37F86382-BBE5-493F-B73C-D47C9607E718}"/>
              </a:ext>
            </a:extLst>
          </p:cNvPr>
          <p:cNvPicPr>
            <a:picLocks noChangeAspect="1"/>
          </p:cNvPicPr>
          <p:nvPr/>
        </p:nvPicPr>
        <p:blipFill>
          <a:blip r:embed="rId3"/>
          <a:stretch>
            <a:fillRect/>
          </a:stretch>
        </p:blipFill>
        <p:spPr>
          <a:xfrm>
            <a:off x="6000515" y="3032138"/>
            <a:ext cx="4122643" cy="2995439"/>
          </a:xfrm>
          <a:prstGeom prst="rect">
            <a:avLst/>
          </a:prstGeom>
        </p:spPr>
      </p:pic>
    </p:spTree>
    <p:extLst>
      <p:ext uri="{BB962C8B-B14F-4D97-AF65-F5344CB8AC3E}">
        <p14:creationId xmlns:p14="http://schemas.microsoft.com/office/powerpoint/2010/main" val="233971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inclined to HP and is in VP</a:t>
            </a:r>
            <a:endParaRPr lang="en-US" dirty="0"/>
          </a:p>
        </p:txBody>
      </p:sp>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3" name="TextBox 2">
            <a:extLst>
              <a:ext uri="{FF2B5EF4-FFF2-40B4-BE49-F238E27FC236}">
                <a16:creationId xmlns:a16="http://schemas.microsoft.com/office/drawing/2014/main" xmlns="" id="{7B3DB52E-F114-41FA-98A8-2ACCB6B160CE}"/>
              </a:ext>
            </a:extLst>
          </p:cNvPr>
          <p:cNvSpPr txBox="1"/>
          <p:nvPr/>
        </p:nvSpPr>
        <p:spPr>
          <a:xfrm>
            <a:off x="2205135" y="1352939"/>
            <a:ext cx="494522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7. Line is inclined to HP and is in VP</a:t>
            </a:r>
            <a:endParaRPr lang="en-IN" sz="16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25F5DD1E-0814-4E0E-91D4-F1DF7364FCF7}"/>
              </a:ext>
            </a:extLst>
          </p:cNvPr>
          <p:cNvPicPr>
            <a:picLocks noChangeAspect="1"/>
          </p:cNvPicPr>
          <p:nvPr/>
        </p:nvPicPr>
        <p:blipFill>
          <a:blip r:embed="rId2"/>
          <a:stretch>
            <a:fillRect/>
          </a:stretch>
        </p:blipFill>
        <p:spPr>
          <a:xfrm>
            <a:off x="5806751" y="1259633"/>
            <a:ext cx="1758820" cy="1535240"/>
          </a:xfrm>
          <a:prstGeom prst="rect">
            <a:avLst/>
          </a:prstGeom>
        </p:spPr>
      </p:pic>
      <p:sp>
        <p:nvSpPr>
          <p:cNvPr id="8" name="TextBox 7">
            <a:extLst>
              <a:ext uri="{FF2B5EF4-FFF2-40B4-BE49-F238E27FC236}">
                <a16:creationId xmlns:a16="http://schemas.microsoft.com/office/drawing/2014/main" xmlns="" id="{25D085A6-BDC7-411F-A579-DBBCC327DC7A}"/>
              </a:ext>
            </a:extLst>
          </p:cNvPr>
          <p:cNvSpPr txBox="1"/>
          <p:nvPr/>
        </p:nvSpPr>
        <p:spPr>
          <a:xfrm>
            <a:off x="2068843" y="2890391"/>
            <a:ext cx="4139124" cy="1077218"/>
          </a:xfrm>
          <a:prstGeom prst="rect">
            <a:avLst/>
          </a:prstGeom>
          <a:noFill/>
        </p:spPr>
        <p:txBody>
          <a:bodyPr wrap="square">
            <a:spAutoFit/>
          </a:bodyPr>
          <a:lstStyle/>
          <a:p>
            <a:pPr algn="l"/>
            <a:r>
              <a:rPr lang="en-US" sz="1600" dirty="0">
                <a:solidFill>
                  <a:srgbClr val="FF0000"/>
                </a:solidFill>
                <a:latin typeface="Calibri" panose="020F0502020204030204" pitchFamily="34" charset="0"/>
                <a:cs typeface="Calibri" panose="020F0502020204030204" pitchFamily="34" charset="0"/>
              </a:rPr>
              <a:t>Problem 7:</a:t>
            </a:r>
            <a:r>
              <a:rPr lang="en-US" sz="1600" dirty="0">
                <a:latin typeface="Calibri" panose="020F0502020204030204" pitchFamily="34" charset="0"/>
                <a:cs typeface="Calibri" panose="020F0502020204030204" pitchFamily="34" charset="0"/>
              </a:rPr>
              <a:t> Draw the projections of a 70 mm long line PQ, situated in the V.P. and inclined at 30° to the H.P. The end P of the line is 25 mm above the H.P.</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97CECB1A-8350-4D22-A2A9-95B54EF2B184}"/>
              </a:ext>
            </a:extLst>
          </p:cNvPr>
          <p:cNvPicPr>
            <a:picLocks noChangeAspect="1"/>
          </p:cNvPicPr>
          <p:nvPr/>
        </p:nvPicPr>
        <p:blipFill rotWithShape="1">
          <a:blip r:embed="rId3"/>
          <a:srcRect l="5944"/>
          <a:stretch/>
        </p:blipFill>
        <p:spPr>
          <a:xfrm>
            <a:off x="6096001" y="3500049"/>
            <a:ext cx="3691035" cy="2609850"/>
          </a:xfrm>
          <a:prstGeom prst="rect">
            <a:avLst/>
          </a:prstGeom>
        </p:spPr>
      </p:pic>
    </p:spTree>
    <p:extLst>
      <p:ext uri="{BB962C8B-B14F-4D97-AF65-F5344CB8AC3E}">
        <p14:creationId xmlns:p14="http://schemas.microsoft.com/office/powerpoint/2010/main" val="1375890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inclined to VP and is in HP</a:t>
            </a:r>
            <a:endParaRPr lang="en-US" dirty="0"/>
          </a:p>
        </p:txBody>
      </p:sp>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10" name="TextBox 9">
            <a:extLst>
              <a:ext uri="{FF2B5EF4-FFF2-40B4-BE49-F238E27FC236}">
                <a16:creationId xmlns:a16="http://schemas.microsoft.com/office/drawing/2014/main" xmlns="" id="{306FF34A-C7D2-49C5-8384-9807311FB08F}"/>
              </a:ext>
            </a:extLst>
          </p:cNvPr>
          <p:cNvSpPr txBox="1"/>
          <p:nvPr/>
        </p:nvSpPr>
        <p:spPr>
          <a:xfrm>
            <a:off x="2134158" y="1193515"/>
            <a:ext cx="494522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8. Line is inclined to VP and is in HP</a:t>
            </a:r>
            <a:endParaRPr lang="en-IN" sz="16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xmlns="" id="{DEE0051B-DBA9-4E85-91A8-7A5112D2E491}"/>
              </a:ext>
            </a:extLst>
          </p:cNvPr>
          <p:cNvPicPr>
            <a:picLocks noChangeAspect="1"/>
          </p:cNvPicPr>
          <p:nvPr/>
        </p:nvPicPr>
        <p:blipFill>
          <a:blip r:embed="rId2"/>
          <a:stretch>
            <a:fillRect/>
          </a:stretch>
        </p:blipFill>
        <p:spPr>
          <a:xfrm>
            <a:off x="5683458" y="1193516"/>
            <a:ext cx="2006082" cy="1603187"/>
          </a:xfrm>
          <a:prstGeom prst="rect">
            <a:avLst/>
          </a:prstGeom>
        </p:spPr>
      </p:pic>
      <p:sp>
        <p:nvSpPr>
          <p:cNvPr id="8" name="TextBox 7">
            <a:extLst>
              <a:ext uri="{FF2B5EF4-FFF2-40B4-BE49-F238E27FC236}">
                <a16:creationId xmlns:a16="http://schemas.microsoft.com/office/drawing/2014/main" xmlns="" id="{DEDBCFF4-39C0-498A-BBEE-878BCBCB6792}"/>
              </a:ext>
            </a:extLst>
          </p:cNvPr>
          <p:cNvSpPr txBox="1"/>
          <p:nvPr/>
        </p:nvSpPr>
        <p:spPr>
          <a:xfrm>
            <a:off x="2068843" y="2890391"/>
            <a:ext cx="4139124" cy="1077218"/>
          </a:xfrm>
          <a:prstGeom prst="rect">
            <a:avLst/>
          </a:prstGeom>
          <a:noFill/>
        </p:spPr>
        <p:txBody>
          <a:bodyPr wrap="square">
            <a:spAutoFit/>
          </a:bodyPr>
          <a:lstStyle/>
          <a:p>
            <a:pPr algn="l"/>
            <a:r>
              <a:rPr lang="en-US" sz="1600" dirty="0">
                <a:solidFill>
                  <a:srgbClr val="FF0000"/>
                </a:solidFill>
                <a:latin typeface="Calibri" panose="020F0502020204030204" pitchFamily="34" charset="0"/>
                <a:cs typeface="Calibri" panose="020F0502020204030204" pitchFamily="34" charset="0"/>
              </a:rPr>
              <a:t>Problem 8:</a:t>
            </a:r>
            <a:r>
              <a:rPr lang="en-US" sz="1600" dirty="0">
                <a:latin typeface="Calibri" panose="020F0502020204030204" pitchFamily="34" charset="0"/>
                <a:cs typeface="Calibri" panose="020F0502020204030204" pitchFamily="34" charset="0"/>
              </a:rPr>
              <a:t> Draw the projections of a 70 mm long line PQ, situated in the V.P. and inclined at 30° to the H.P. The end P of the line is </a:t>
            </a:r>
          </a:p>
          <a:p>
            <a:pPr algn="l"/>
            <a:r>
              <a:rPr lang="en-US" sz="1600" dirty="0">
                <a:latin typeface="Calibri" panose="020F0502020204030204" pitchFamily="34" charset="0"/>
                <a:cs typeface="Calibri" panose="020F0502020204030204" pitchFamily="34" charset="0"/>
              </a:rPr>
              <a:t>25 mm above the H.P.</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CC281011-055F-49E8-97A5-84FB86727122}"/>
              </a:ext>
            </a:extLst>
          </p:cNvPr>
          <p:cNvPicPr>
            <a:picLocks noChangeAspect="1"/>
          </p:cNvPicPr>
          <p:nvPr/>
        </p:nvPicPr>
        <p:blipFill rotWithShape="1">
          <a:blip r:embed="rId3"/>
          <a:srcRect l="1010"/>
          <a:stretch/>
        </p:blipFill>
        <p:spPr>
          <a:xfrm>
            <a:off x="5683458" y="3573042"/>
            <a:ext cx="4122018" cy="2613154"/>
          </a:xfrm>
          <a:prstGeom prst="rect">
            <a:avLst/>
          </a:prstGeom>
        </p:spPr>
      </p:pic>
    </p:spTree>
    <p:extLst>
      <p:ext uri="{BB962C8B-B14F-4D97-AF65-F5344CB8AC3E}">
        <p14:creationId xmlns:p14="http://schemas.microsoft.com/office/powerpoint/2010/main" val="2716450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inclined to VP and is in HP</a:t>
            </a:r>
            <a:endParaRPr lang="en-US" dirty="0"/>
          </a:p>
        </p:txBody>
      </p:sp>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4" name="Picture 3">
            <a:extLst>
              <a:ext uri="{FF2B5EF4-FFF2-40B4-BE49-F238E27FC236}">
                <a16:creationId xmlns:a16="http://schemas.microsoft.com/office/drawing/2014/main" xmlns="" id="{7BA60BE0-F287-42BC-991C-3C21F66DFD1B}"/>
              </a:ext>
            </a:extLst>
          </p:cNvPr>
          <p:cNvPicPr>
            <a:picLocks noChangeAspect="1"/>
          </p:cNvPicPr>
          <p:nvPr/>
        </p:nvPicPr>
        <p:blipFill>
          <a:blip r:embed="rId2"/>
          <a:stretch>
            <a:fillRect/>
          </a:stretch>
        </p:blipFill>
        <p:spPr>
          <a:xfrm>
            <a:off x="2914261" y="1169390"/>
            <a:ext cx="5924938" cy="5402375"/>
          </a:xfrm>
          <a:prstGeom prst="rect">
            <a:avLst/>
          </a:prstGeom>
        </p:spPr>
      </p:pic>
    </p:spTree>
    <p:extLst>
      <p:ext uri="{BB962C8B-B14F-4D97-AF65-F5344CB8AC3E}">
        <p14:creationId xmlns:p14="http://schemas.microsoft.com/office/powerpoint/2010/main" val="2863626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inclined to both HP and VP</a:t>
            </a:r>
            <a:endParaRPr lang="en-US" dirty="0"/>
          </a:p>
        </p:txBody>
      </p:sp>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3" name="TextBox 2">
            <a:extLst>
              <a:ext uri="{FF2B5EF4-FFF2-40B4-BE49-F238E27FC236}">
                <a16:creationId xmlns:a16="http://schemas.microsoft.com/office/drawing/2014/main" xmlns="" id="{7B3DB52E-F114-41FA-98A8-2ACCB6B160CE}"/>
              </a:ext>
            </a:extLst>
          </p:cNvPr>
          <p:cNvSpPr txBox="1"/>
          <p:nvPr/>
        </p:nvSpPr>
        <p:spPr>
          <a:xfrm>
            <a:off x="2205135" y="1352939"/>
            <a:ext cx="494522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9. Line is inclined to both HP and VP</a:t>
            </a:r>
            <a:endParaRPr lang="en-IN" sz="1600"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8F74DF7F-C84D-422A-98EA-0FB0974F0F16}"/>
              </a:ext>
            </a:extLst>
          </p:cNvPr>
          <p:cNvPicPr>
            <a:picLocks noChangeAspect="1"/>
          </p:cNvPicPr>
          <p:nvPr/>
        </p:nvPicPr>
        <p:blipFill rotWithShape="1">
          <a:blip r:embed="rId2"/>
          <a:srcRect t="3186"/>
          <a:stretch/>
        </p:blipFill>
        <p:spPr>
          <a:xfrm>
            <a:off x="2308438" y="1773999"/>
            <a:ext cx="7613780" cy="4701616"/>
          </a:xfrm>
          <a:prstGeom prst="rect">
            <a:avLst/>
          </a:prstGeom>
        </p:spPr>
      </p:pic>
    </p:spTree>
    <p:extLst>
      <p:ext uri="{BB962C8B-B14F-4D97-AF65-F5344CB8AC3E}">
        <p14:creationId xmlns:p14="http://schemas.microsoft.com/office/powerpoint/2010/main" val="1337887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inclined to both HP and VP</a:t>
            </a:r>
            <a:endParaRPr lang="en-US" dirty="0"/>
          </a:p>
        </p:txBody>
      </p:sp>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11" name="Picture 10">
            <a:extLst>
              <a:ext uri="{FF2B5EF4-FFF2-40B4-BE49-F238E27FC236}">
                <a16:creationId xmlns:a16="http://schemas.microsoft.com/office/drawing/2014/main" xmlns="" id="{7A3C6BDD-EFD7-4022-8517-56B16C1B8ACC}"/>
              </a:ext>
            </a:extLst>
          </p:cNvPr>
          <p:cNvPicPr>
            <a:picLocks noChangeAspect="1"/>
          </p:cNvPicPr>
          <p:nvPr/>
        </p:nvPicPr>
        <p:blipFill rotWithShape="1">
          <a:blip r:embed="rId2"/>
          <a:srcRect b="1340"/>
          <a:stretch/>
        </p:blipFill>
        <p:spPr>
          <a:xfrm>
            <a:off x="2482720" y="1236722"/>
            <a:ext cx="7205567" cy="5319894"/>
          </a:xfrm>
          <a:prstGeom prst="rect">
            <a:avLst/>
          </a:prstGeom>
        </p:spPr>
      </p:pic>
    </p:spTree>
    <p:extLst>
      <p:ext uri="{BB962C8B-B14F-4D97-AF65-F5344CB8AC3E}">
        <p14:creationId xmlns:p14="http://schemas.microsoft.com/office/powerpoint/2010/main" val="644011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85183" y="1078191"/>
            <a:ext cx="7906043" cy="5347874"/>
          </a:xfrm>
          <a:prstGeom prst="rect">
            <a:avLst/>
          </a:prstGeom>
        </p:spPr>
        <p:txBody>
          <a:bodyPr wrap="square">
            <a:spAutoFit/>
          </a:bodyPr>
          <a:lstStyle/>
          <a:p>
            <a:pPr marL="342900" indent="-342900"/>
            <a:r>
              <a:rPr lang="en-US" sz="1600" b="1" dirty="0">
                <a:solidFill>
                  <a:srgbClr val="FF0000"/>
                </a:solidFill>
                <a:latin typeface="Calibri" pitchFamily="34" charset="0"/>
                <a:cs typeface="Calibri" pitchFamily="34" charset="0"/>
              </a:rPr>
              <a:t>Problem 9: </a:t>
            </a:r>
            <a:r>
              <a:rPr lang="en-US" sz="1600" b="1" dirty="0">
                <a:latin typeface="Calibri" pitchFamily="34" charset="0"/>
                <a:cs typeface="Calibri" pitchFamily="34" charset="0"/>
              </a:rPr>
              <a:t>A 70mm long line PQ, has its end P 20mm above the HP and 30mm in front of the VP. The line is inclined at 45° to the HP and 30° to the VP.  Draw its projections (Line inclined to both the reference planes where </a:t>
            </a:r>
            <a:r>
              <a:rPr lang="el-GR" sz="1600" b="1" dirty="0">
                <a:latin typeface="Calibri" pitchFamily="34" charset="0"/>
                <a:cs typeface="Calibri" pitchFamily="34" charset="0"/>
              </a:rPr>
              <a:t>θ</a:t>
            </a:r>
            <a:r>
              <a:rPr lang="en-US" sz="1600" b="1" dirty="0">
                <a:latin typeface="Calibri" pitchFamily="34" charset="0"/>
                <a:cs typeface="Calibri" pitchFamily="34" charset="0"/>
              </a:rPr>
              <a:t> + </a:t>
            </a:r>
            <a:r>
              <a:rPr lang="el-GR" sz="1600" b="1" dirty="0">
                <a:latin typeface="Calibri" pitchFamily="34" charset="0"/>
                <a:cs typeface="Calibri" pitchFamily="34" charset="0"/>
              </a:rPr>
              <a:t>φ</a:t>
            </a:r>
            <a:r>
              <a:rPr lang="en-US" sz="1600" b="1" dirty="0">
                <a:latin typeface="Calibri" pitchFamily="34" charset="0"/>
                <a:cs typeface="Calibri" pitchFamily="34" charset="0"/>
              </a:rPr>
              <a:t> &lt; 90°)</a:t>
            </a:r>
          </a:p>
          <a:p>
            <a:pPr marL="342900" indent="-342900"/>
            <a:r>
              <a:rPr lang="en-US" sz="1600" dirty="0">
                <a:latin typeface="Calibri" pitchFamily="34" charset="0"/>
                <a:cs typeface="Calibri" pitchFamily="34" charset="0"/>
              </a:rPr>
              <a:t>Solution</a:t>
            </a:r>
          </a:p>
          <a:p>
            <a:pPr marL="342900" indent="-342900">
              <a:buAutoNum type="arabicPeriod"/>
            </a:pPr>
            <a:r>
              <a:rPr lang="en-US" sz="1600" dirty="0">
                <a:latin typeface="Calibri" pitchFamily="34" charset="0"/>
                <a:cs typeface="Calibri" pitchFamily="34" charset="0"/>
              </a:rPr>
              <a:t>Draw a reference line </a:t>
            </a:r>
            <a:r>
              <a:rPr lang="en-US" sz="1600" dirty="0" err="1">
                <a:latin typeface="Calibri" pitchFamily="34" charset="0"/>
                <a:cs typeface="Calibri" pitchFamily="34" charset="0"/>
              </a:rPr>
              <a:t>xy</a:t>
            </a:r>
            <a:r>
              <a:rPr lang="en-US" sz="1600" dirty="0">
                <a:latin typeface="Calibri" pitchFamily="34" charset="0"/>
                <a:cs typeface="Calibri" pitchFamily="34" charset="0"/>
              </a:rPr>
              <a:t> using Line command L.</a:t>
            </a:r>
          </a:p>
          <a:p>
            <a:pPr marL="342900" indent="-342900">
              <a:buAutoNum type="arabicPeriod"/>
            </a:pPr>
            <a:r>
              <a:rPr lang="en-US" sz="1600" dirty="0">
                <a:latin typeface="Calibri" pitchFamily="34" charset="0"/>
                <a:cs typeface="Calibri" pitchFamily="34" charset="0"/>
              </a:rPr>
              <a:t>Create a point p’ 20mm above </a:t>
            </a:r>
            <a:r>
              <a:rPr lang="en-US" sz="1600" dirty="0" err="1">
                <a:latin typeface="Calibri" pitchFamily="34" charset="0"/>
                <a:cs typeface="Calibri" pitchFamily="34" charset="0"/>
              </a:rPr>
              <a:t>xy</a:t>
            </a:r>
            <a:r>
              <a:rPr lang="en-US" sz="1600" dirty="0">
                <a:latin typeface="Calibri" pitchFamily="34" charset="0"/>
                <a:cs typeface="Calibri" pitchFamily="34" charset="0"/>
              </a:rPr>
              <a:t> and create a point p at a distance of 30mm below </a:t>
            </a:r>
            <a:r>
              <a:rPr lang="en-US" sz="1600" dirty="0" err="1">
                <a:latin typeface="Calibri" pitchFamily="34" charset="0"/>
                <a:cs typeface="Calibri" pitchFamily="34" charset="0"/>
              </a:rPr>
              <a:t>xy</a:t>
            </a:r>
            <a:r>
              <a:rPr lang="en-US" sz="1600" dirty="0">
                <a:latin typeface="Calibri" pitchFamily="34" charset="0"/>
                <a:cs typeface="Calibri" pitchFamily="34" charset="0"/>
              </a:rPr>
              <a:t> line using point command PO. Change the distance between the </a:t>
            </a:r>
            <a:r>
              <a:rPr lang="en-US" sz="1600" dirty="0" err="1">
                <a:latin typeface="Calibri" pitchFamily="34" charset="0"/>
                <a:cs typeface="Calibri" pitchFamily="34" charset="0"/>
              </a:rPr>
              <a:t>xy</a:t>
            </a:r>
            <a:r>
              <a:rPr lang="en-US" sz="1600" dirty="0">
                <a:latin typeface="Calibri" pitchFamily="34" charset="0"/>
                <a:cs typeface="Calibri" pitchFamily="34" charset="0"/>
              </a:rPr>
              <a:t> line and the point to 20 mm by using command Parametric -  Dimensional constraints – Vertical. Mark the point as p'  and p using Text command MTEXT. </a:t>
            </a:r>
          </a:p>
          <a:p>
            <a:pPr marL="342900" indent="-342900">
              <a:buAutoNum type="arabicPeriod"/>
            </a:pPr>
            <a:endParaRPr lang="en-US" sz="1600" dirty="0">
              <a:latin typeface="Calibri" pitchFamily="34" charset="0"/>
              <a:cs typeface="Calibri" pitchFamily="34" charset="0"/>
            </a:endParaRPr>
          </a:p>
          <a:p>
            <a:pPr marL="342900" indent="-342900">
              <a:buFontTx/>
              <a:buAutoNum type="arabicPeriod"/>
            </a:pPr>
            <a:endParaRPr lang="en-US" sz="1600" dirty="0">
              <a:latin typeface="Calibri" pitchFamily="34" charset="0"/>
              <a:cs typeface="Calibri" pitchFamily="34" charset="0"/>
            </a:endParaRPr>
          </a:p>
          <a:p>
            <a:pPr marL="342900" indent="-342900">
              <a:lnSpc>
                <a:spcPct val="150000"/>
              </a:lnSpc>
              <a:buFontTx/>
              <a:buAutoNum type="arabicPeriod"/>
            </a:pPr>
            <a:endParaRPr lang="en-US" sz="1600" dirty="0">
              <a:latin typeface="Calibri" pitchFamily="34" charset="0"/>
              <a:cs typeface="Calibri" pitchFamily="34" charset="0"/>
            </a:endParaRPr>
          </a:p>
          <a:p>
            <a:pPr marL="342900" indent="-342900">
              <a:lnSpc>
                <a:spcPct val="150000"/>
              </a:lnSpc>
            </a:pPr>
            <a:endParaRPr lang="en-US" sz="1600" dirty="0">
              <a:latin typeface="Calibri" pitchFamily="34" charset="0"/>
              <a:cs typeface="Calibri" pitchFamily="34" charset="0"/>
            </a:endParaRPr>
          </a:p>
          <a:p>
            <a:pPr marL="342900" indent="-342900">
              <a:lnSpc>
                <a:spcPct val="150000"/>
              </a:lnSpc>
              <a:buAutoNum type="arabicPeriod"/>
            </a:pPr>
            <a:endParaRPr lang="en-US" sz="1600" dirty="0">
              <a:latin typeface="Calibri" pitchFamily="34" charset="0"/>
              <a:cs typeface="Calibri" pitchFamily="34" charset="0"/>
            </a:endParaRPr>
          </a:p>
          <a:p>
            <a:pPr marL="342900" indent="-342900">
              <a:lnSpc>
                <a:spcPct val="150000"/>
              </a:lnSpc>
            </a:pPr>
            <a:endParaRPr lang="en-US" sz="1600" b="1" dirty="0">
              <a:latin typeface="Calibri" pitchFamily="34" charset="0"/>
              <a:cs typeface="Calibri" pitchFamily="34" charset="0"/>
            </a:endParaRPr>
          </a:p>
          <a:p>
            <a:pPr>
              <a:lnSpc>
                <a:spcPct val="150000"/>
              </a:lnSpc>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1026" name="Picture 2"/>
          <p:cNvPicPr>
            <a:picLocks noChangeAspect="1" noChangeArrowheads="1"/>
          </p:cNvPicPr>
          <p:nvPr/>
        </p:nvPicPr>
        <p:blipFill>
          <a:blip r:embed="rId2"/>
          <a:srcRect/>
          <a:stretch>
            <a:fillRect/>
          </a:stretch>
        </p:blipFill>
        <p:spPr bwMode="auto">
          <a:xfrm>
            <a:off x="4173893" y="3674084"/>
            <a:ext cx="4694159" cy="2649929"/>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xmlns="" id="{BE5CDDB5-DC4E-4D3F-A9CE-5FDB3FF11ABA}"/>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1873621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13317" y="1078192"/>
            <a:ext cx="7821638" cy="4401205"/>
          </a:xfrm>
          <a:prstGeom prst="rect">
            <a:avLst/>
          </a:prstGeom>
        </p:spPr>
        <p:txBody>
          <a:bodyPr wrap="square">
            <a:spAutoFit/>
          </a:bodyPr>
          <a:lstStyle/>
          <a:p>
            <a:pPr marL="342900" indent="-342900"/>
            <a:r>
              <a:rPr lang="en-US" sz="1600" dirty="0">
                <a:latin typeface="Calibri" pitchFamily="34" charset="0"/>
                <a:cs typeface="Calibri" pitchFamily="34" charset="0"/>
              </a:rPr>
              <a:t>3. Draw a line of length 70mm from p' at an angle of 45° to </a:t>
            </a:r>
            <a:r>
              <a:rPr lang="en-US" sz="1600" dirty="0" err="1">
                <a:latin typeface="Calibri" pitchFamily="34" charset="0"/>
                <a:cs typeface="Calibri" pitchFamily="34" charset="0"/>
              </a:rPr>
              <a:t>xy</a:t>
            </a:r>
            <a:r>
              <a:rPr lang="en-US" sz="1600" dirty="0">
                <a:latin typeface="Calibri" pitchFamily="34" charset="0"/>
                <a:cs typeface="Calibri" pitchFamily="34" charset="0"/>
              </a:rPr>
              <a:t>. Use line command L, select first point p' and give @70&lt;45 (Polar coordinates) for the line </a:t>
            </a:r>
            <a:r>
              <a:rPr lang="en-US" sz="1600" dirty="0" err="1">
                <a:latin typeface="Calibri" pitchFamily="34" charset="0"/>
                <a:cs typeface="Calibri" pitchFamily="34" charset="0"/>
              </a:rPr>
              <a:t>p'q</a:t>
            </a:r>
            <a:r>
              <a:rPr lang="en-US" sz="1600" dirty="0">
                <a:latin typeface="Calibri" pitchFamily="34" charset="0"/>
                <a:cs typeface="Calibri" pitchFamily="34" charset="0"/>
              </a:rPr>
              <a:t>'. Mark point q1' using Text command MTEXT. Dimension p'q1' line using Dimension commands DIMALI and DIMANG.</a:t>
            </a:r>
          </a:p>
          <a:p>
            <a:pPr marL="342900" indent="-342900"/>
            <a:r>
              <a:rPr lang="en-US" sz="1600" dirty="0">
                <a:latin typeface="Calibri" pitchFamily="34" charset="0"/>
                <a:cs typeface="Calibri" pitchFamily="34" charset="0"/>
              </a:rPr>
              <a:t> </a:t>
            </a:r>
          </a:p>
          <a:p>
            <a:pPr marL="342900" indent="-342900">
              <a:buAutoNum type="arabicPeriod"/>
            </a:pPr>
            <a:endParaRPr lang="en-US" sz="1600" dirty="0">
              <a:latin typeface="Calibri" pitchFamily="34" charset="0"/>
              <a:cs typeface="Calibri" pitchFamily="34" charset="0"/>
            </a:endParaRPr>
          </a:p>
          <a:p>
            <a:pPr marL="342900" indent="-342900">
              <a:buFontTx/>
              <a:buAutoNum type="arabicPeriod"/>
            </a:pPr>
            <a:endParaRPr lang="en-US" sz="1600" dirty="0">
              <a:latin typeface="Calibri" pitchFamily="34" charset="0"/>
              <a:cs typeface="Calibri" pitchFamily="34" charset="0"/>
            </a:endParaRPr>
          </a:p>
          <a:p>
            <a:pPr marL="342900" indent="-342900">
              <a:lnSpc>
                <a:spcPct val="150000"/>
              </a:lnSpc>
              <a:buFontTx/>
              <a:buAutoNum type="arabicPeriod"/>
            </a:pPr>
            <a:endParaRPr lang="en-US" sz="1600" dirty="0">
              <a:latin typeface="Calibri" pitchFamily="34" charset="0"/>
              <a:cs typeface="Calibri" pitchFamily="34" charset="0"/>
            </a:endParaRPr>
          </a:p>
          <a:p>
            <a:pPr marL="342900" indent="-342900">
              <a:lnSpc>
                <a:spcPct val="150000"/>
              </a:lnSpc>
            </a:pPr>
            <a:endParaRPr lang="en-US" sz="1600" dirty="0">
              <a:latin typeface="Calibri" pitchFamily="34" charset="0"/>
              <a:cs typeface="Calibri" pitchFamily="34" charset="0"/>
            </a:endParaRPr>
          </a:p>
          <a:p>
            <a:pPr marL="342900" indent="-342900">
              <a:lnSpc>
                <a:spcPct val="150000"/>
              </a:lnSpc>
              <a:buAutoNum type="arabicPeriod"/>
            </a:pPr>
            <a:endParaRPr lang="en-US" sz="1600" dirty="0">
              <a:latin typeface="Calibri" pitchFamily="34" charset="0"/>
              <a:cs typeface="Calibri" pitchFamily="34" charset="0"/>
            </a:endParaRPr>
          </a:p>
          <a:p>
            <a:pPr marL="342900" indent="-342900">
              <a:lnSpc>
                <a:spcPct val="150000"/>
              </a:lnSpc>
            </a:pPr>
            <a:endParaRPr lang="en-US" sz="1600" b="1" dirty="0">
              <a:latin typeface="Calibri" pitchFamily="34" charset="0"/>
              <a:cs typeface="Calibri" pitchFamily="34" charset="0"/>
            </a:endParaRPr>
          </a:p>
          <a:p>
            <a:pPr>
              <a:lnSpc>
                <a:spcPct val="150000"/>
              </a:lnSpc>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2050" name="Picture 2"/>
          <p:cNvPicPr>
            <a:picLocks noChangeAspect="1" noChangeArrowheads="1"/>
          </p:cNvPicPr>
          <p:nvPr/>
        </p:nvPicPr>
        <p:blipFill>
          <a:blip r:embed="rId2"/>
          <a:srcRect/>
          <a:stretch>
            <a:fillRect/>
          </a:stretch>
        </p:blipFill>
        <p:spPr bwMode="auto">
          <a:xfrm>
            <a:off x="3451274" y="2303687"/>
            <a:ext cx="5345724" cy="4176612"/>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33E1C9E8-D41E-4639-8E68-1A65F326E51D}"/>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724403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57047" y="1078192"/>
            <a:ext cx="7835705" cy="4401205"/>
          </a:xfrm>
          <a:prstGeom prst="rect">
            <a:avLst/>
          </a:prstGeom>
        </p:spPr>
        <p:txBody>
          <a:bodyPr wrap="square">
            <a:spAutoFit/>
          </a:bodyPr>
          <a:lstStyle/>
          <a:p>
            <a:pPr marL="342900" indent="-342900"/>
            <a:r>
              <a:rPr lang="en-US" sz="1600" dirty="0">
                <a:latin typeface="Calibri" pitchFamily="34" charset="0"/>
                <a:cs typeface="Calibri" pitchFamily="34" charset="0"/>
              </a:rPr>
              <a:t>4. Draw a line of length 70mm from p at an angle of 30° to </a:t>
            </a:r>
            <a:r>
              <a:rPr lang="en-US" sz="1600" dirty="0" err="1">
                <a:latin typeface="Calibri" pitchFamily="34" charset="0"/>
                <a:cs typeface="Calibri" pitchFamily="34" charset="0"/>
              </a:rPr>
              <a:t>xy</a:t>
            </a:r>
            <a:r>
              <a:rPr lang="en-US" sz="1600" dirty="0">
                <a:latin typeface="Calibri" pitchFamily="34" charset="0"/>
                <a:cs typeface="Calibri" pitchFamily="34" charset="0"/>
              </a:rPr>
              <a:t>. Use line command L, select first point p and give @70&lt;45 (Polar coordinates) for the line </a:t>
            </a:r>
            <a:r>
              <a:rPr lang="en-US" sz="1600" dirty="0" err="1">
                <a:latin typeface="Calibri" pitchFamily="34" charset="0"/>
                <a:cs typeface="Calibri" pitchFamily="34" charset="0"/>
              </a:rPr>
              <a:t>p'q</a:t>
            </a:r>
            <a:r>
              <a:rPr lang="en-US" sz="1600" dirty="0">
                <a:latin typeface="Calibri" pitchFamily="34" charset="0"/>
                <a:cs typeface="Calibri" pitchFamily="34" charset="0"/>
              </a:rPr>
              <a:t>'. Mark point q' using Text command MTEXT. Dimension p'q2 line using Dimension commands DIMALI and DIMANG.</a:t>
            </a:r>
          </a:p>
          <a:p>
            <a:pPr marL="342900" indent="-342900"/>
            <a:r>
              <a:rPr lang="en-US" sz="1600" dirty="0">
                <a:latin typeface="Calibri" pitchFamily="34" charset="0"/>
                <a:cs typeface="Calibri" pitchFamily="34" charset="0"/>
              </a:rPr>
              <a:t> </a:t>
            </a:r>
          </a:p>
          <a:p>
            <a:pPr marL="342900" indent="-342900">
              <a:buAutoNum type="arabicPeriod"/>
            </a:pPr>
            <a:endParaRPr lang="en-US" sz="1600" dirty="0">
              <a:latin typeface="Calibri" pitchFamily="34" charset="0"/>
              <a:cs typeface="Calibri" pitchFamily="34" charset="0"/>
            </a:endParaRPr>
          </a:p>
          <a:p>
            <a:pPr marL="342900" indent="-342900">
              <a:buFontTx/>
              <a:buAutoNum type="arabicPeriod"/>
            </a:pPr>
            <a:endParaRPr lang="en-US" sz="1600" dirty="0">
              <a:latin typeface="Calibri" pitchFamily="34" charset="0"/>
              <a:cs typeface="Calibri" pitchFamily="34" charset="0"/>
            </a:endParaRPr>
          </a:p>
          <a:p>
            <a:pPr marL="342900" indent="-342900">
              <a:lnSpc>
                <a:spcPct val="150000"/>
              </a:lnSpc>
              <a:buFontTx/>
              <a:buAutoNum type="arabicPeriod"/>
            </a:pPr>
            <a:endParaRPr lang="en-US" sz="1600" dirty="0">
              <a:latin typeface="Calibri" pitchFamily="34" charset="0"/>
              <a:cs typeface="Calibri" pitchFamily="34" charset="0"/>
            </a:endParaRPr>
          </a:p>
          <a:p>
            <a:pPr marL="342900" indent="-342900">
              <a:lnSpc>
                <a:spcPct val="150000"/>
              </a:lnSpc>
            </a:pPr>
            <a:endParaRPr lang="en-US" sz="1600" dirty="0">
              <a:latin typeface="Calibri" pitchFamily="34" charset="0"/>
              <a:cs typeface="Calibri" pitchFamily="34" charset="0"/>
            </a:endParaRPr>
          </a:p>
          <a:p>
            <a:pPr marL="342900" indent="-342900">
              <a:lnSpc>
                <a:spcPct val="150000"/>
              </a:lnSpc>
              <a:buAutoNum type="arabicPeriod"/>
            </a:pPr>
            <a:endParaRPr lang="en-US" sz="1600" dirty="0">
              <a:latin typeface="Calibri" pitchFamily="34" charset="0"/>
              <a:cs typeface="Calibri" pitchFamily="34" charset="0"/>
            </a:endParaRPr>
          </a:p>
          <a:p>
            <a:pPr marL="342900" indent="-342900">
              <a:lnSpc>
                <a:spcPct val="150000"/>
              </a:lnSpc>
            </a:pPr>
            <a:endParaRPr lang="en-US" sz="1600" b="1" dirty="0">
              <a:latin typeface="Calibri" pitchFamily="34" charset="0"/>
              <a:cs typeface="Calibri" pitchFamily="34" charset="0"/>
            </a:endParaRPr>
          </a:p>
          <a:p>
            <a:pPr>
              <a:lnSpc>
                <a:spcPct val="150000"/>
              </a:lnSpc>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3075" name="Picture 3"/>
          <p:cNvPicPr>
            <a:picLocks noChangeAspect="1" noChangeArrowheads="1"/>
          </p:cNvPicPr>
          <p:nvPr/>
        </p:nvPicPr>
        <p:blipFill>
          <a:blip r:embed="rId2"/>
          <a:srcRect/>
          <a:stretch>
            <a:fillRect/>
          </a:stretch>
        </p:blipFill>
        <p:spPr bwMode="auto">
          <a:xfrm>
            <a:off x="3852864" y="2216193"/>
            <a:ext cx="3987531" cy="4122989"/>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AB746239-5BF5-4F16-BB1C-8CF1F75C0EA3}"/>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1306655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dirty="0"/>
              <a:t>introduction</a:t>
            </a:r>
          </a:p>
        </p:txBody>
      </p:sp>
      <p:sp>
        <p:nvSpPr>
          <p:cNvPr id="7" name="Rectangle 6"/>
          <p:cNvSpPr/>
          <p:nvPr/>
        </p:nvSpPr>
        <p:spPr>
          <a:xfrm>
            <a:off x="2134159" y="1078192"/>
            <a:ext cx="7962341" cy="3046988"/>
          </a:xfrm>
          <a:prstGeom prst="rect">
            <a:avLst/>
          </a:prstGeom>
        </p:spPr>
        <p:txBody>
          <a:bodyPr wrap="square">
            <a:spAutoFit/>
          </a:bodyPr>
          <a:lstStyle/>
          <a:p>
            <a:pPr>
              <a:lnSpc>
                <a:spcPct val="150000"/>
              </a:lnSpc>
              <a:buFont typeface="Arial" pitchFamily="34" charset="0"/>
              <a:buChar char="•"/>
            </a:pPr>
            <a:r>
              <a:rPr lang="en-US" sz="1600" dirty="0">
                <a:latin typeface="Calibri" pitchFamily="34" charset="0"/>
                <a:cs typeface="Calibri" pitchFamily="34" charset="0"/>
              </a:rPr>
              <a:t>A straight line is defined as the locus of a point which moves unidirectionally.</a:t>
            </a:r>
          </a:p>
          <a:p>
            <a:pPr>
              <a:lnSpc>
                <a:spcPct val="150000"/>
              </a:lnSpc>
              <a:buFont typeface="Arial" pitchFamily="34" charset="0"/>
              <a:buChar char="•"/>
            </a:pPr>
            <a:r>
              <a:rPr lang="en-US" sz="1600" dirty="0">
                <a:latin typeface="Calibri" pitchFamily="34" charset="0"/>
                <a:cs typeface="Calibri" pitchFamily="34" charset="0"/>
              </a:rPr>
              <a:t>The straight line can also be defined as the shortest distance between two points.</a:t>
            </a:r>
          </a:p>
          <a:p>
            <a:pPr>
              <a:lnSpc>
                <a:spcPct val="150000"/>
              </a:lnSpc>
              <a:buFont typeface="Arial" pitchFamily="34" charset="0"/>
              <a:buChar char="•"/>
            </a:pPr>
            <a:r>
              <a:rPr lang="en-US" sz="1600" dirty="0">
                <a:latin typeface="Calibri" pitchFamily="34" charset="0"/>
                <a:cs typeface="Calibri" pitchFamily="34" charset="0"/>
              </a:rPr>
              <a:t>The projections of straight lines can be drawn by joining the respective projections of its end points.</a:t>
            </a:r>
          </a:p>
          <a:p>
            <a:pPr>
              <a:lnSpc>
                <a:spcPct val="150000"/>
              </a:lnSpc>
              <a:buFont typeface="Arial" pitchFamily="34" charset="0"/>
              <a:buChar char="•"/>
            </a:pPr>
            <a:r>
              <a:rPr lang="en-US" sz="1600" dirty="0">
                <a:latin typeface="Calibri" pitchFamily="34" charset="0"/>
                <a:cs typeface="Calibri" pitchFamily="34" charset="0"/>
              </a:rPr>
              <a:t>The actual length of the line is commonly called true length and is denoted by T.L.</a:t>
            </a: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9218" name="Picture 2"/>
          <p:cNvPicPr>
            <a:picLocks noChangeAspect="1" noChangeArrowheads="1"/>
          </p:cNvPicPr>
          <p:nvPr/>
        </p:nvPicPr>
        <p:blipFill>
          <a:blip r:embed="rId2"/>
          <a:srcRect b="8164"/>
          <a:stretch>
            <a:fillRect/>
          </a:stretch>
        </p:blipFill>
        <p:spPr bwMode="auto">
          <a:xfrm>
            <a:off x="3483429" y="2957924"/>
            <a:ext cx="4689206" cy="1759448"/>
          </a:xfrm>
          <a:prstGeom prst="rect">
            <a:avLst/>
          </a:prstGeom>
          <a:noFill/>
          <a:ln w="9525">
            <a:noFill/>
            <a:miter lim="800000"/>
            <a:headEnd/>
            <a:tailEnd/>
          </a:ln>
          <a:effectLst/>
        </p:spPr>
      </p:pic>
    </p:spTree>
    <p:extLst>
      <p:ext uri="{BB962C8B-B14F-4D97-AF65-F5344CB8AC3E}">
        <p14:creationId xmlns:p14="http://schemas.microsoft.com/office/powerpoint/2010/main" val="2299176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42979" y="1078191"/>
            <a:ext cx="7920111" cy="3908762"/>
          </a:xfrm>
          <a:prstGeom prst="rect">
            <a:avLst/>
          </a:prstGeom>
        </p:spPr>
        <p:txBody>
          <a:bodyPr wrap="square">
            <a:spAutoFit/>
          </a:bodyPr>
          <a:lstStyle/>
          <a:p>
            <a:pPr marL="342900" indent="-342900"/>
            <a:r>
              <a:rPr lang="en-US" sz="1600" dirty="0">
                <a:latin typeface="Calibri" pitchFamily="34" charset="0"/>
                <a:cs typeface="Calibri" pitchFamily="34" charset="0"/>
              </a:rPr>
              <a:t>5. Draw a line from q1’ to meet the horizontal line from point p at q1 using Line command L. Mark point q1 using Text command MTEXT. </a:t>
            </a:r>
          </a:p>
          <a:p>
            <a:pPr marL="342900" indent="-342900"/>
            <a:r>
              <a:rPr lang="en-US" sz="1600" dirty="0">
                <a:latin typeface="Calibri" pitchFamily="34" charset="0"/>
                <a:cs typeface="Calibri" pitchFamily="34" charset="0"/>
              </a:rPr>
              <a:t> </a:t>
            </a:r>
          </a:p>
          <a:p>
            <a:pPr marL="342900" indent="-342900">
              <a:buAutoNum type="arabicPeriod"/>
            </a:pPr>
            <a:endParaRPr lang="en-US" sz="1600" dirty="0">
              <a:latin typeface="Calibri" pitchFamily="34" charset="0"/>
              <a:cs typeface="Calibri" pitchFamily="34" charset="0"/>
            </a:endParaRPr>
          </a:p>
          <a:p>
            <a:pPr marL="342900" indent="-342900">
              <a:buFontTx/>
              <a:buAutoNum type="arabicPeriod"/>
            </a:pPr>
            <a:endParaRPr lang="en-US" sz="1600" dirty="0">
              <a:latin typeface="Calibri" pitchFamily="34" charset="0"/>
              <a:cs typeface="Calibri" pitchFamily="34" charset="0"/>
            </a:endParaRPr>
          </a:p>
          <a:p>
            <a:pPr marL="342900" indent="-342900">
              <a:lnSpc>
                <a:spcPct val="150000"/>
              </a:lnSpc>
              <a:buFontTx/>
              <a:buAutoNum type="arabicPeriod"/>
            </a:pPr>
            <a:endParaRPr lang="en-US" sz="1600" dirty="0">
              <a:latin typeface="Calibri" pitchFamily="34" charset="0"/>
              <a:cs typeface="Calibri" pitchFamily="34" charset="0"/>
            </a:endParaRPr>
          </a:p>
          <a:p>
            <a:pPr marL="342900" indent="-342900">
              <a:lnSpc>
                <a:spcPct val="150000"/>
              </a:lnSpc>
            </a:pPr>
            <a:endParaRPr lang="en-US" sz="1600" dirty="0">
              <a:latin typeface="Calibri" pitchFamily="34" charset="0"/>
              <a:cs typeface="Calibri" pitchFamily="34" charset="0"/>
            </a:endParaRPr>
          </a:p>
          <a:p>
            <a:pPr marL="342900" indent="-342900">
              <a:lnSpc>
                <a:spcPct val="150000"/>
              </a:lnSpc>
              <a:buAutoNum type="arabicPeriod"/>
            </a:pPr>
            <a:endParaRPr lang="en-US" sz="1600" dirty="0">
              <a:latin typeface="Calibri" pitchFamily="34" charset="0"/>
              <a:cs typeface="Calibri" pitchFamily="34" charset="0"/>
            </a:endParaRPr>
          </a:p>
          <a:p>
            <a:pPr marL="342900" indent="-342900">
              <a:lnSpc>
                <a:spcPct val="150000"/>
              </a:lnSpc>
            </a:pPr>
            <a:endParaRPr lang="en-US" sz="1600" b="1" dirty="0">
              <a:latin typeface="Calibri" pitchFamily="34" charset="0"/>
              <a:cs typeface="Calibri" pitchFamily="34" charset="0"/>
            </a:endParaRPr>
          </a:p>
          <a:p>
            <a:pPr>
              <a:lnSpc>
                <a:spcPct val="150000"/>
              </a:lnSpc>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4098" name="Picture 2"/>
          <p:cNvPicPr>
            <a:picLocks noChangeAspect="1" noChangeArrowheads="1"/>
          </p:cNvPicPr>
          <p:nvPr/>
        </p:nvPicPr>
        <p:blipFill>
          <a:blip r:embed="rId2"/>
          <a:srcRect/>
          <a:stretch>
            <a:fillRect/>
          </a:stretch>
        </p:blipFill>
        <p:spPr bwMode="auto">
          <a:xfrm>
            <a:off x="4176714" y="1771064"/>
            <a:ext cx="3838575" cy="4610100"/>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15AE8D3A-CA75-474C-9445-BADC2E2E7ACA}"/>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4234537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71114" y="1078192"/>
            <a:ext cx="7877908" cy="4401205"/>
          </a:xfrm>
          <a:prstGeom prst="rect">
            <a:avLst/>
          </a:prstGeom>
        </p:spPr>
        <p:txBody>
          <a:bodyPr wrap="square">
            <a:spAutoFit/>
          </a:bodyPr>
          <a:lstStyle/>
          <a:p>
            <a:pPr marL="342900" indent="-342900"/>
            <a:r>
              <a:rPr lang="en-US" sz="1600" dirty="0">
                <a:latin typeface="Calibri" pitchFamily="34" charset="0"/>
                <a:cs typeface="Calibri" pitchFamily="34" charset="0"/>
              </a:rPr>
              <a:t>6. Draw a horizontal line at point q2. Draw a circle with center p and radius pq1 using Circle command C. Trim extra portions using Trim command TR. Mark point as q at the intersection of circle and horizontal line cq2 using Text command MTEXT. Draw a line joining </a:t>
            </a:r>
            <a:r>
              <a:rPr lang="en-US" sz="1600" dirty="0" err="1">
                <a:latin typeface="Calibri" pitchFamily="34" charset="0"/>
                <a:cs typeface="Calibri" pitchFamily="34" charset="0"/>
              </a:rPr>
              <a:t>pq</a:t>
            </a:r>
            <a:r>
              <a:rPr lang="en-US" sz="1600" dirty="0">
                <a:latin typeface="Calibri" pitchFamily="34" charset="0"/>
                <a:cs typeface="Calibri" pitchFamily="34" charset="0"/>
              </a:rPr>
              <a:t> to represent the top view.</a:t>
            </a:r>
          </a:p>
          <a:p>
            <a:pPr marL="342900" indent="-342900"/>
            <a:r>
              <a:rPr lang="en-US" sz="1600" dirty="0">
                <a:latin typeface="Calibri" pitchFamily="34" charset="0"/>
                <a:cs typeface="Calibri" pitchFamily="34" charset="0"/>
              </a:rPr>
              <a:t> </a:t>
            </a:r>
          </a:p>
          <a:p>
            <a:pPr marL="342900" indent="-342900">
              <a:buAutoNum type="arabicPeriod"/>
            </a:pPr>
            <a:endParaRPr lang="en-US" sz="1600" dirty="0">
              <a:latin typeface="Calibri" pitchFamily="34" charset="0"/>
              <a:cs typeface="Calibri" pitchFamily="34" charset="0"/>
            </a:endParaRPr>
          </a:p>
          <a:p>
            <a:pPr marL="342900" indent="-342900">
              <a:buFontTx/>
              <a:buAutoNum type="arabicPeriod"/>
            </a:pPr>
            <a:endParaRPr lang="en-US" sz="1600" dirty="0">
              <a:latin typeface="Calibri" pitchFamily="34" charset="0"/>
              <a:cs typeface="Calibri" pitchFamily="34" charset="0"/>
            </a:endParaRPr>
          </a:p>
          <a:p>
            <a:pPr marL="342900" indent="-342900">
              <a:lnSpc>
                <a:spcPct val="150000"/>
              </a:lnSpc>
              <a:buFontTx/>
              <a:buAutoNum type="arabicPeriod"/>
            </a:pPr>
            <a:endParaRPr lang="en-US" sz="1600" dirty="0">
              <a:latin typeface="Calibri" pitchFamily="34" charset="0"/>
              <a:cs typeface="Calibri" pitchFamily="34" charset="0"/>
            </a:endParaRPr>
          </a:p>
          <a:p>
            <a:pPr marL="342900" indent="-342900">
              <a:lnSpc>
                <a:spcPct val="150000"/>
              </a:lnSpc>
            </a:pPr>
            <a:endParaRPr lang="en-US" sz="1600" dirty="0">
              <a:latin typeface="Calibri" pitchFamily="34" charset="0"/>
              <a:cs typeface="Calibri" pitchFamily="34" charset="0"/>
            </a:endParaRPr>
          </a:p>
          <a:p>
            <a:pPr marL="342900" indent="-342900">
              <a:lnSpc>
                <a:spcPct val="150000"/>
              </a:lnSpc>
              <a:buAutoNum type="arabicPeriod"/>
            </a:pPr>
            <a:endParaRPr lang="en-US" sz="1600" dirty="0">
              <a:latin typeface="Calibri" pitchFamily="34" charset="0"/>
              <a:cs typeface="Calibri" pitchFamily="34" charset="0"/>
            </a:endParaRPr>
          </a:p>
          <a:p>
            <a:pPr marL="342900" indent="-342900">
              <a:lnSpc>
                <a:spcPct val="150000"/>
              </a:lnSpc>
            </a:pPr>
            <a:endParaRPr lang="en-US" sz="1600" b="1" dirty="0">
              <a:latin typeface="Calibri" pitchFamily="34" charset="0"/>
              <a:cs typeface="Calibri" pitchFamily="34" charset="0"/>
            </a:endParaRPr>
          </a:p>
          <a:p>
            <a:pPr>
              <a:lnSpc>
                <a:spcPct val="150000"/>
              </a:lnSpc>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5122" name="Picture 2"/>
          <p:cNvPicPr>
            <a:picLocks noChangeAspect="1" noChangeArrowheads="1"/>
          </p:cNvPicPr>
          <p:nvPr/>
        </p:nvPicPr>
        <p:blipFill>
          <a:blip r:embed="rId2"/>
          <a:srcRect/>
          <a:stretch>
            <a:fillRect/>
          </a:stretch>
        </p:blipFill>
        <p:spPr bwMode="auto">
          <a:xfrm>
            <a:off x="4323471" y="2269377"/>
            <a:ext cx="3758492" cy="4308295"/>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C1FA93F5-04FA-40E9-907E-A7FCED8C8920}"/>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417512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14843" y="1078191"/>
            <a:ext cx="7920112" cy="3908762"/>
          </a:xfrm>
          <a:prstGeom prst="rect">
            <a:avLst/>
          </a:prstGeom>
        </p:spPr>
        <p:txBody>
          <a:bodyPr wrap="square">
            <a:spAutoFit/>
          </a:bodyPr>
          <a:lstStyle/>
          <a:p>
            <a:pPr marL="342900" indent="-342900"/>
            <a:r>
              <a:rPr lang="en-US" sz="1600" dirty="0">
                <a:latin typeface="Calibri" pitchFamily="34" charset="0"/>
                <a:cs typeface="Calibri" pitchFamily="34" charset="0"/>
              </a:rPr>
              <a:t>7. Draw a line from q2 to meet the horizontal line from point p' at q2' using Line command L. Mark point q2' using Text command MTEXT. </a:t>
            </a:r>
          </a:p>
          <a:p>
            <a:pPr marL="342900" indent="-342900"/>
            <a:r>
              <a:rPr lang="en-US" sz="1600" dirty="0">
                <a:latin typeface="Calibri" pitchFamily="34" charset="0"/>
                <a:cs typeface="Calibri" pitchFamily="34" charset="0"/>
              </a:rPr>
              <a:t> </a:t>
            </a:r>
          </a:p>
          <a:p>
            <a:pPr marL="342900" indent="-342900">
              <a:buAutoNum type="arabicPeriod"/>
            </a:pPr>
            <a:endParaRPr lang="en-US" sz="1600" dirty="0">
              <a:latin typeface="Calibri" pitchFamily="34" charset="0"/>
              <a:cs typeface="Calibri" pitchFamily="34" charset="0"/>
            </a:endParaRPr>
          </a:p>
          <a:p>
            <a:pPr marL="342900" indent="-342900">
              <a:buFontTx/>
              <a:buAutoNum type="arabicPeriod"/>
            </a:pPr>
            <a:endParaRPr lang="en-US" sz="1600" dirty="0">
              <a:latin typeface="Calibri" pitchFamily="34" charset="0"/>
              <a:cs typeface="Calibri" pitchFamily="34" charset="0"/>
            </a:endParaRPr>
          </a:p>
          <a:p>
            <a:pPr marL="342900" indent="-342900">
              <a:lnSpc>
                <a:spcPct val="150000"/>
              </a:lnSpc>
              <a:buFontTx/>
              <a:buAutoNum type="arabicPeriod"/>
            </a:pPr>
            <a:endParaRPr lang="en-US" sz="1600" dirty="0">
              <a:latin typeface="Calibri" pitchFamily="34" charset="0"/>
              <a:cs typeface="Calibri" pitchFamily="34" charset="0"/>
            </a:endParaRPr>
          </a:p>
          <a:p>
            <a:pPr marL="342900" indent="-342900">
              <a:lnSpc>
                <a:spcPct val="150000"/>
              </a:lnSpc>
            </a:pPr>
            <a:endParaRPr lang="en-US" sz="1600" dirty="0">
              <a:latin typeface="Calibri" pitchFamily="34" charset="0"/>
              <a:cs typeface="Calibri" pitchFamily="34" charset="0"/>
            </a:endParaRPr>
          </a:p>
          <a:p>
            <a:pPr marL="342900" indent="-342900">
              <a:lnSpc>
                <a:spcPct val="150000"/>
              </a:lnSpc>
              <a:buAutoNum type="arabicPeriod"/>
            </a:pPr>
            <a:endParaRPr lang="en-US" sz="1600" dirty="0">
              <a:latin typeface="Calibri" pitchFamily="34" charset="0"/>
              <a:cs typeface="Calibri" pitchFamily="34" charset="0"/>
            </a:endParaRPr>
          </a:p>
          <a:p>
            <a:pPr marL="342900" indent="-342900">
              <a:lnSpc>
                <a:spcPct val="150000"/>
              </a:lnSpc>
            </a:pPr>
            <a:endParaRPr lang="en-US" sz="1600" b="1" dirty="0">
              <a:latin typeface="Calibri" pitchFamily="34" charset="0"/>
              <a:cs typeface="Calibri" pitchFamily="34" charset="0"/>
            </a:endParaRPr>
          </a:p>
          <a:p>
            <a:pPr>
              <a:lnSpc>
                <a:spcPct val="150000"/>
              </a:lnSpc>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6146" name="Picture 2"/>
          <p:cNvPicPr>
            <a:picLocks noChangeAspect="1" noChangeArrowheads="1"/>
          </p:cNvPicPr>
          <p:nvPr/>
        </p:nvPicPr>
        <p:blipFill>
          <a:blip r:embed="rId2"/>
          <a:srcRect/>
          <a:stretch>
            <a:fillRect/>
          </a:stretch>
        </p:blipFill>
        <p:spPr bwMode="auto">
          <a:xfrm>
            <a:off x="4210050" y="1837522"/>
            <a:ext cx="3771900" cy="4505325"/>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15102D59-8172-4533-8C8A-00D61C69CA1D}"/>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300762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99249" y="1078192"/>
            <a:ext cx="7821638" cy="5139869"/>
          </a:xfrm>
          <a:prstGeom prst="rect">
            <a:avLst/>
          </a:prstGeom>
        </p:spPr>
        <p:txBody>
          <a:bodyPr wrap="square">
            <a:spAutoFit/>
          </a:bodyPr>
          <a:lstStyle/>
          <a:p>
            <a:pPr marL="342900" indent="-342900"/>
            <a:r>
              <a:rPr lang="en-US" sz="1600" dirty="0">
                <a:latin typeface="Calibri" pitchFamily="34" charset="0"/>
                <a:cs typeface="Calibri" pitchFamily="34" charset="0"/>
              </a:rPr>
              <a:t>8. Draw a horizontal line at point q1'. Draw a circle with center p' and radius p'q2' using Circle command C. Trim extra portions using Trim command TR. Mark point as q' at the intersection of circle and horizontal line aq1' using Text command MTEXT. Draw a line joining </a:t>
            </a:r>
            <a:r>
              <a:rPr lang="en-US" sz="1600" dirty="0" err="1">
                <a:latin typeface="Calibri" pitchFamily="34" charset="0"/>
                <a:cs typeface="Calibri" pitchFamily="34" charset="0"/>
              </a:rPr>
              <a:t>p'q</a:t>
            </a:r>
            <a:r>
              <a:rPr lang="en-US" sz="1600" dirty="0">
                <a:latin typeface="Calibri" pitchFamily="34" charset="0"/>
                <a:cs typeface="Calibri" pitchFamily="34" charset="0"/>
              </a:rPr>
              <a:t>' to represent the front view.</a:t>
            </a:r>
          </a:p>
          <a:p>
            <a:pPr marL="342900" indent="-342900"/>
            <a:r>
              <a:rPr lang="en-US" sz="1600" dirty="0">
                <a:latin typeface="Calibri" pitchFamily="34" charset="0"/>
                <a:cs typeface="Calibri" pitchFamily="34" charset="0"/>
              </a:rPr>
              <a:t>9. Draw a line joining </a:t>
            </a:r>
            <a:r>
              <a:rPr lang="en-US" sz="1600" dirty="0" err="1">
                <a:latin typeface="Calibri" pitchFamily="34" charset="0"/>
                <a:cs typeface="Calibri" pitchFamily="34" charset="0"/>
              </a:rPr>
              <a:t>qq</a:t>
            </a:r>
            <a:r>
              <a:rPr lang="en-US" sz="1600" dirty="0">
                <a:latin typeface="Calibri" pitchFamily="34" charset="0"/>
                <a:cs typeface="Calibri" pitchFamily="34" charset="0"/>
              </a:rPr>
              <a:t>’ and ensure that the line is perpendicular to </a:t>
            </a:r>
            <a:r>
              <a:rPr lang="en-US" sz="1600" dirty="0" err="1">
                <a:latin typeface="Calibri" pitchFamily="34" charset="0"/>
                <a:cs typeface="Calibri" pitchFamily="34" charset="0"/>
              </a:rPr>
              <a:t>xy</a:t>
            </a:r>
            <a:r>
              <a:rPr lang="en-US" sz="1600" dirty="0">
                <a:latin typeface="Calibri" pitchFamily="34" charset="0"/>
                <a:cs typeface="Calibri" pitchFamily="34" charset="0"/>
              </a:rPr>
              <a:t>, to represent projector at the end Q.</a:t>
            </a:r>
          </a:p>
          <a:p>
            <a:pPr marL="342900" indent="-342900"/>
            <a:endParaRPr lang="en-US" sz="1600" dirty="0">
              <a:latin typeface="Calibri" pitchFamily="34" charset="0"/>
              <a:cs typeface="Calibri" pitchFamily="34" charset="0"/>
            </a:endParaRPr>
          </a:p>
          <a:p>
            <a:pPr marL="342900" indent="-342900"/>
            <a:r>
              <a:rPr lang="en-US" sz="1600" dirty="0">
                <a:latin typeface="Calibri" pitchFamily="34" charset="0"/>
                <a:cs typeface="Calibri" pitchFamily="34" charset="0"/>
              </a:rPr>
              <a:t> </a:t>
            </a:r>
          </a:p>
          <a:p>
            <a:pPr marL="342900" indent="-342900">
              <a:buAutoNum type="arabicPeriod"/>
            </a:pPr>
            <a:endParaRPr lang="en-US" sz="1600" dirty="0">
              <a:latin typeface="Calibri" pitchFamily="34" charset="0"/>
              <a:cs typeface="Calibri" pitchFamily="34" charset="0"/>
            </a:endParaRPr>
          </a:p>
          <a:p>
            <a:pPr marL="342900" indent="-342900">
              <a:buFontTx/>
              <a:buAutoNum type="arabicPeriod"/>
            </a:pPr>
            <a:endParaRPr lang="en-US" sz="1600" dirty="0">
              <a:latin typeface="Calibri" pitchFamily="34" charset="0"/>
              <a:cs typeface="Calibri" pitchFamily="34" charset="0"/>
            </a:endParaRPr>
          </a:p>
          <a:p>
            <a:pPr marL="342900" indent="-342900">
              <a:lnSpc>
                <a:spcPct val="150000"/>
              </a:lnSpc>
              <a:buFontTx/>
              <a:buAutoNum type="arabicPeriod"/>
            </a:pPr>
            <a:endParaRPr lang="en-US" sz="1600" dirty="0">
              <a:latin typeface="Calibri" pitchFamily="34" charset="0"/>
              <a:cs typeface="Calibri" pitchFamily="34" charset="0"/>
            </a:endParaRPr>
          </a:p>
          <a:p>
            <a:pPr marL="342900" indent="-342900">
              <a:lnSpc>
                <a:spcPct val="150000"/>
              </a:lnSpc>
            </a:pPr>
            <a:endParaRPr lang="en-US" sz="1600" dirty="0">
              <a:latin typeface="Calibri" pitchFamily="34" charset="0"/>
              <a:cs typeface="Calibri" pitchFamily="34" charset="0"/>
            </a:endParaRPr>
          </a:p>
          <a:p>
            <a:pPr marL="342900" indent="-342900">
              <a:lnSpc>
                <a:spcPct val="150000"/>
              </a:lnSpc>
              <a:buAutoNum type="arabicPeriod"/>
            </a:pPr>
            <a:endParaRPr lang="en-US" sz="1600" dirty="0">
              <a:latin typeface="Calibri" pitchFamily="34" charset="0"/>
              <a:cs typeface="Calibri" pitchFamily="34" charset="0"/>
            </a:endParaRPr>
          </a:p>
          <a:p>
            <a:pPr marL="342900" indent="-342900">
              <a:lnSpc>
                <a:spcPct val="150000"/>
              </a:lnSpc>
            </a:pPr>
            <a:endParaRPr lang="en-US" sz="1600" b="1" dirty="0">
              <a:latin typeface="Calibri" pitchFamily="34" charset="0"/>
              <a:cs typeface="Calibri" pitchFamily="34" charset="0"/>
            </a:endParaRPr>
          </a:p>
          <a:p>
            <a:pPr>
              <a:lnSpc>
                <a:spcPct val="150000"/>
              </a:lnSpc>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7171" name="Picture 3"/>
          <p:cNvPicPr>
            <a:picLocks noChangeAspect="1" noChangeArrowheads="1"/>
          </p:cNvPicPr>
          <p:nvPr/>
        </p:nvPicPr>
        <p:blipFill>
          <a:blip r:embed="rId2"/>
          <a:srcRect/>
          <a:stretch>
            <a:fillRect/>
          </a:stretch>
        </p:blipFill>
        <p:spPr bwMode="auto">
          <a:xfrm>
            <a:off x="4337538" y="2724882"/>
            <a:ext cx="3727939" cy="3929869"/>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xmlns="" id="{1F1A2928-FEB8-4D94-B372-8797271B60EC}"/>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499877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71114" y="1078192"/>
            <a:ext cx="7863840" cy="5139869"/>
          </a:xfrm>
          <a:prstGeom prst="rect">
            <a:avLst/>
          </a:prstGeom>
        </p:spPr>
        <p:txBody>
          <a:bodyPr wrap="square">
            <a:spAutoFit/>
          </a:bodyPr>
          <a:lstStyle/>
          <a:p>
            <a:pPr marL="342900" indent="-342900"/>
            <a:r>
              <a:rPr lang="en-US" sz="1600" dirty="0">
                <a:latin typeface="Calibri" pitchFamily="34" charset="0"/>
                <a:cs typeface="Calibri" pitchFamily="34" charset="0"/>
              </a:rPr>
              <a:t>10. Draw a horizontal line at point q1'. Draw a circle with center p' and radius p'q2' using Circle command C. Trim extra portions using Trim command TR. Mark point as q' at the intersection of circle and horizontal line aq1' using Text command MTEXT. Draw a line joining </a:t>
            </a:r>
            <a:r>
              <a:rPr lang="en-US" sz="1600" dirty="0" err="1">
                <a:latin typeface="Calibri" pitchFamily="34" charset="0"/>
                <a:cs typeface="Calibri" pitchFamily="34" charset="0"/>
              </a:rPr>
              <a:t>p'q</a:t>
            </a:r>
            <a:r>
              <a:rPr lang="en-US" sz="1600" dirty="0">
                <a:latin typeface="Calibri" pitchFamily="34" charset="0"/>
                <a:cs typeface="Calibri" pitchFamily="34" charset="0"/>
              </a:rPr>
              <a:t>' to represent the front view.</a:t>
            </a:r>
          </a:p>
          <a:p>
            <a:pPr marL="342900" indent="-342900"/>
            <a:r>
              <a:rPr lang="en-US" sz="1600" dirty="0">
                <a:latin typeface="Calibri" pitchFamily="34" charset="0"/>
                <a:cs typeface="Calibri" pitchFamily="34" charset="0"/>
              </a:rPr>
              <a:t>11. Draw a line joining </a:t>
            </a:r>
            <a:r>
              <a:rPr lang="en-US" sz="1600" dirty="0" err="1">
                <a:latin typeface="Calibri" pitchFamily="34" charset="0"/>
                <a:cs typeface="Calibri" pitchFamily="34" charset="0"/>
              </a:rPr>
              <a:t>qq</a:t>
            </a:r>
            <a:r>
              <a:rPr lang="en-US" sz="1600" dirty="0">
                <a:latin typeface="Calibri" pitchFamily="34" charset="0"/>
                <a:cs typeface="Calibri" pitchFamily="34" charset="0"/>
              </a:rPr>
              <a:t>’ and ensure that the line is perpendicular to </a:t>
            </a:r>
            <a:r>
              <a:rPr lang="en-US" sz="1600" dirty="0" err="1">
                <a:latin typeface="Calibri" pitchFamily="34" charset="0"/>
                <a:cs typeface="Calibri" pitchFamily="34" charset="0"/>
              </a:rPr>
              <a:t>xy</a:t>
            </a:r>
            <a:r>
              <a:rPr lang="en-US" sz="1600" dirty="0">
                <a:latin typeface="Calibri" pitchFamily="34" charset="0"/>
                <a:cs typeface="Calibri" pitchFamily="34" charset="0"/>
              </a:rPr>
              <a:t>, to represent projector at the end Q.</a:t>
            </a:r>
          </a:p>
          <a:p>
            <a:pPr marL="342900" indent="-342900"/>
            <a:endParaRPr lang="en-US" sz="1600" dirty="0">
              <a:latin typeface="Calibri" pitchFamily="34" charset="0"/>
              <a:cs typeface="Calibri" pitchFamily="34" charset="0"/>
            </a:endParaRPr>
          </a:p>
          <a:p>
            <a:pPr marL="342900" indent="-342900"/>
            <a:r>
              <a:rPr lang="en-US" sz="1600" dirty="0">
                <a:latin typeface="Calibri" pitchFamily="34" charset="0"/>
                <a:cs typeface="Calibri" pitchFamily="34" charset="0"/>
              </a:rPr>
              <a:t> </a:t>
            </a:r>
          </a:p>
          <a:p>
            <a:pPr marL="342900" indent="-342900">
              <a:buAutoNum type="arabicPeriod"/>
            </a:pPr>
            <a:endParaRPr lang="en-US" sz="1600" dirty="0">
              <a:latin typeface="Calibri" pitchFamily="34" charset="0"/>
              <a:cs typeface="Calibri" pitchFamily="34" charset="0"/>
            </a:endParaRPr>
          </a:p>
          <a:p>
            <a:pPr marL="342900" indent="-342900">
              <a:buFontTx/>
              <a:buAutoNum type="arabicPeriod"/>
            </a:pPr>
            <a:endParaRPr lang="en-US" sz="1600" dirty="0">
              <a:latin typeface="Calibri" pitchFamily="34" charset="0"/>
              <a:cs typeface="Calibri" pitchFamily="34" charset="0"/>
            </a:endParaRPr>
          </a:p>
          <a:p>
            <a:pPr marL="342900" indent="-342900">
              <a:lnSpc>
                <a:spcPct val="150000"/>
              </a:lnSpc>
              <a:buFontTx/>
              <a:buAutoNum type="arabicPeriod"/>
            </a:pPr>
            <a:endParaRPr lang="en-US" sz="1600" dirty="0">
              <a:latin typeface="Calibri" pitchFamily="34" charset="0"/>
              <a:cs typeface="Calibri" pitchFamily="34" charset="0"/>
            </a:endParaRPr>
          </a:p>
          <a:p>
            <a:pPr marL="342900" indent="-342900">
              <a:lnSpc>
                <a:spcPct val="150000"/>
              </a:lnSpc>
            </a:pPr>
            <a:endParaRPr lang="en-US" sz="1600" dirty="0">
              <a:latin typeface="Calibri" pitchFamily="34" charset="0"/>
              <a:cs typeface="Calibri" pitchFamily="34" charset="0"/>
            </a:endParaRPr>
          </a:p>
          <a:p>
            <a:pPr marL="342900" indent="-342900">
              <a:lnSpc>
                <a:spcPct val="150000"/>
              </a:lnSpc>
              <a:buAutoNum type="arabicPeriod"/>
            </a:pPr>
            <a:endParaRPr lang="en-US" sz="1600" dirty="0">
              <a:latin typeface="Calibri" pitchFamily="34" charset="0"/>
              <a:cs typeface="Calibri" pitchFamily="34" charset="0"/>
            </a:endParaRPr>
          </a:p>
          <a:p>
            <a:pPr marL="342900" indent="-342900">
              <a:lnSpc>
                <a:spcPct val="150000"/>
              </a:lnSpc>
            </a:pPr>
            <a:endParaRPr lang="en-US" sz="1600" b="1" dirty="0">
              <a:latin typeface="Calibri" pitchFamily="34" charset="0"/>
              <a:cs typeface="Calibri" pitchFamily="34" charset="0"/>
            </a:endParaRPr>
          </a:p>
          <a:p>
            <a:pPr>
              <a:lnSpc>
                <a:spcPct val="150000"/>
              </a:lnSpc>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pic>
        <p:nvPicPr>
          <p:cNvPr id="7171" name="Picture 3"/>
          <p:cNvPicPr>
            <a:picLocks noChangeAspect="1" noChangeArrowheads="1"/>
          </p:cNvPicPr>
          <p:nvPr/>
        </p:nvPicPr>
        <p:blipFill>
          <a:blip r:embed="rId2"/>
          <a:srcRect/>
          <a:stretch>
            <a:fillRect/>
          </a:stretch>
        </p:blipFill>
        <p:spPr bwMode="auto">
          <a:xfrm>
            <a:off x="4024213" y="2613661"/>
            <a:ext cx="3619234" cy="3815276"/>
          </a:xfrm>
          <a:prstGeom prst="rect">
            <a:avLst/>
          </a:prstGeom>
          <a:noFill/>
          <a:ln w="9525">
            <a:noFill/>
            <a:miter lim="800000"/>
            <a:headEnd/>
            <a:tailEnd/>
          </a:ln>
          <a:effectLst/>
        </p:spPr>
      </p:pic>
      <p:sp>
        <p:nvSpPr>
          <p:cNvPr id="4" name="TextBox 3">
            <a:extLst>
              <a:ext uri="{FF2B5EF4-FFF2-40B4-BE49-F238E27FC236}">
                <a16:creationId xmlns:a16="http://schemas.microsoft.com/office/drawing/2014/main" xmlns="" id="{A1956315-F000-4B7C-935B-C1B46774B75F}"/>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7372421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1956315-F000-4B7C-935B-C1B46774B75F}"/>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
        <p:nvSpPr>
          <p:cNvPr id="6" name="TextBox 5">
            <a:extLst>
              <a:ext uri="{FF2B5EF4-FFF2-40B4-BE49-F238E27FC236}">
                <a16:creationId xmlns:a16="http://schemas.microsoft.com/office/drawing/2014/main" xmlns="" id="{10FDC149-19FB-4EA3-AEE7-B85125B159E8}"/>
              </a:ext>
            </a:extLst>
          </p:cNvPr>
          <p:cNvSpPr txBox="1"/>
          <p:nvPr/>
        </p:nvSpPr>
        <p:spPr>
          <a:xfrm>
            <a:off x="2100775" y="1284392"/>
            <a:ext cx="7990450" cy="3046988"/>
          </a:xfrm>
          <a:prstGeom prst="rect">
            <a:avLst/>
          </a:prstGeom>
          <a:noFill/>
        </p:spPr>
        <p:txBody>
          <a:bodyPr wrap="square">
            <a:spAutoFit/>
          </a:bodyPr>
          <a:lstStyle/>
          <a:p>
            <a:pPr algn="l">
              <a:lnSpc>
                <a:spcPct val="150000"/>
              </a:lnSpc>
            </a:pPr>
            <a:r>
              <a:rPr lang="en-IN" sz="1600" b="1" dirty="0">
                <a:latin typeface="Calibri" panose="020F0502020204030204" pitchFamily="34" charset="0"/>
                <a:cs typeface="Calibri" panose="020F0502020204030204" pitchFamily="34" charset="0"/>
              </a:rPr>
              <a:t>Conclusions</a:t>
            </a:r>
          </a:p>
          <a:p>
            <a:pPr algn="l">
              <a:lnSpc>
                <a:spcPct val="150000"/>
              </a:lnSpc>
            </a:pPr>
            <a:r>
              <a:rPr lang="en-US" sz="1600" dirty="0">
                <a:latin typeface="Calibri" panose="020F0502020204030204" pitchFamily="34" charset="0"/>
                <a:cs typeface="Calibri" panose="020F0502020204030204" pitchFamily="34" charset="0"/>
              </a:rPr>
              <a:t>1. a is known as the apparent inclination with the H.P. The apparent inclination in the front view is</a:t>
            </a:r>
          </a:p>
          <a:p>
            <a:pPr algn="l">
              <a:lnSpc>
                <a:spcPct val="150000"/>
              </a:lnSpc>
            </a:pPr>
            <a:r>
              <a:rPr lang="en-US" sz="1600" dirty="0">
                <a:latin typeface="Calibri" panose="020F0502020204030204" pitchFamily="34" charset="0"/>
                <a:cs typeface="Calibri" panose="020F0502020204030204" pitchFamily="34" charset="0"/>
              </a:rPr>
              <a:t>greater than the actual inclination of the line with the H.P., i.e., a &gt; q.</a:t>
            </a:r>
          </a:p>
          <a:p>
            <a:pPr algn="l">
              <a:lnSpc>
                <a:spcPct val="150000"/>
              </a:lnSpc>
            </a:pPr>
            <a:r>
              <a:rPr lang="en-US" sz="1600" dirty="0">
                <a:latin typeface="Calibri" panose="020F0502020204030204" pitchFamily="34" charset="0"/>
                <a:cs typeface="Calibri" panose="020F0502020204030204" pitchFamily="34" charset="0"/>
              </a:rPr>
              <a:t>2. b is known as the apparent inclination with the V.P. The apparent inclination in the top view is greater</a:t>
            </a:r>
          </a:p>
          <a:p>
            <a:pPr algn="l">
              <a:lnSpc>
                <a:spcPct val="150000"/>
              </a:lnSpc>
            </a:pPr>
            <a:r>
              <a:rPr lang="en-US" sz="1600" dirty="0">
                <a:latin typeface="Calibri" panose="020F0502020204030204" pitchFamily="34" charset="0"/>
                <a:cs typeface="Calibri" panose="020F0502020204030204" pitchFamily="34" charset="0"/>
              </a:rPr>
              <a:t>than the actual inclination of the line with the V.P., i.e., b &gt; f.</a:t>
            </a:r>
          </a:p>
          <a:p>
            <a:pPr algn="l">
              <a:lnSpc>
                <a:spcPct val="150000"/>
              </a:lnSpc>
            </a:pPr>
            <a:r>
              <a:rPr lang="en-US" sz="1600" dirty="0">
                <a:latin typeface="Calibri" panose="020F0502020204030204" pitchFamily="34" charset="0"/>
                <a:cs typeface="Calibri" panose="020F0502020204030204" pitchFamily="34" charset="0"/>
              </a:rPr>
              <a:t>3. Neither the front view nor the top view represents the true length of the line PQ.</a:t>
            </a:r>
          </a:p>
        </p:txBody>
      </p:sp>
    </p:spTree>
    <p:extLst>
      <p:ext uri="{BB962C8B-B14F-4D97-AF65-F5344CB8AC3E}">
        <p14:creationId xmlns:p14="http://schemas.microsoft.com/office/powerpoint/2010/main" val="292644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1956315-F000-4B7C-935B-C1B46774B75F}"/>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LINE INCLINED TO BOTH THE REFERENCE PLANES WHERE </a:t>
            </a:r>
            <a:r>
              <a:rPr lang="el-GR" sz="2000" b="1" dirty="0">
                <a:solidFill>
                  <a:srgbClr val="FF0000"/>
                </a:solidFill>
                <a:latin typeface="Calibri" pitchFamily="34" charset="0"/>
                <a:cs typeface="Calibri" pitchFamily="34" charset="0"/>
              </a:rPr>
              <a:t>θ</a:t>
            </a:r>
            <a:r>
              <a:rPr lang="en-US" sz="2000" b="1" dirty="0">
                <a:solidFill>
                  <a:srgbClr val="FF0000"/>
                </a:solidFill>
                <a:latin typeface="Calibri" pitchFamily="34" charset="0"/>
                <a:cs typeface="Calibri" pitchFamily="34" charset="0"/>
              </a:rPr>
              <a:t> + </a:t>
            </a:r>
            <a:r>
              <a:rPr lang="el-GR" sz="2000" b="1" dirty="0">
                <a:solidFill>
                  <a:srgbClr val="FF0000"/>
                </a:solidFill>
                <a:latin typeface="Calibri" pitchFamily="34" charset="0"/>
                <a:cs typeface="Calibri" pitchFamily="34" charset="0"/>
              </a:rPr>
              <a:t>φ</a:t>
            </a:r>
            <a:r>
              <a:rPr lang="en-US" sz="2000" b="1" dirty="0">
                <a:solidFill>
                  <a:srgbClr val="FF0000"/>
                </a:solidFill>
                <a:latin typeface="Calibri" pitchFamily="34" charset="0"/>
                <a:cs typeface="Calibri" pitchFamily="34" charset="0"/>
              </a:rPr>
              <a:t> &lt; 90°</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
        <p:nvSpPr>
          <p:cNvPr id="6" name="TextBox 5">
            <a:extLst>
              <a:ext uri="{FF2B5EF4-FFF2-40B4-BE49-F238E27FC236}">
                <a16:creationId xmlns:a16="http://schemas.microsoft.com/office/drawing/2014/main" xmlns="" id="{10FDC149-19FB-4EA3-AEE7-B85125B159E8}"/>
              </a:ext>
            </a:extLst>
          </p:cNvPr>
          <p:cNvSpPr txBox="1"/>
          <p:nvPr/>
        </p:nvSpPr>
        <p:spPr>
          <a:xfrm>
            <a:off x="2100775" y="1183747"/>
            <a:ext cx="7990450" cy="3785652"/>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In the above problem, the notations used can be </a:t>
            </a:r>
            <a:r>
              <a:rPr lang="en-US" sz="1600" dirty="0" err="1">
                <a:latin typeface="Calibri" panose="020F0502020204030204" pitchFamily="34" charset="0"/>
                <a:cs typeface="Calibri" panose="020F0502020204030204" pitchFamily="34" charset="0"/>
              </a:rPr>
              <a:t>summarised</a:t>
            </a:r>
            <a:r>
              <a:rPr lang="en-US" sz="1600" dirty="0">
                <a:latin typeface="Calibri" panose="020F0502020204030204" pitchFamily="34" charset="0"/>
                <a:cs typeface="Calibri" panose="020F0502020204030204" pitchFamily="34" charset="0"/>
              </a:rPr>
              <a:t> as:</a:t>
            </a:r>
          </a:p>
          <a:p>
            <a:pPr algn="l"/>
            <a:endParaRPr lang="en-US" sz="1600" dirty="0">
              <a:latin typeface="Calibri" panose="020F0502020204030204" pitchFamily="34" charset="0"/>
              <a:cs typeface="Calibri" panose="020F0502020204030204" pitchFamily="34" charset="0"/>
            </a:endParaRPr>
          </a:p>
          <a:p>
            <a:pPr algn="l"/>
            <a:r>
              <a:rPr lang="en-US" sz="1600" dirty="0">
                <a:solidFill>
                  <a:srgbClr val="FF0000"/>
                </a:solidFill>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Actual line in space</a:t>
            </a:r>
          </a:p>
          <a:p>
            <a:pPr algn="l"/>
            <a:r>
              <a:rPr lang="el-GR" sz="1600" b="1" dirty="0">
                <a:solidFill>
                  <a:srgbClr val="FF0000"/>
                </a:solidFill>
                <a:latin typeface="Calibri" pitchFamily="34" charset="0"/>
                <a:cs typeface="Calibri" pitchFamily="34" charset="0"/>
              </a:rPr>
              <a:t>θ </a:t>
            </a:r>
            <a:r>
              <a:rPr lang="en-US" sz="1600" dirty="0">
                <a:latin typeface="Calibri" panose="020F0502020204030204" pitchFamily="34" charset="0"/>
                <a:cs typeface="Calibri" panose="020F0502020204030204" pitchFamily="34" charset="0"/>
              </a:rPr>
              <a:t>true inclination of line with the H.P.</a:t>
            </a:r>
          </a:p>
          <a:p>
            <a:pPr algn="l"/>
            <a:r>
              <a:rPr lang="el-GR" sz="1600" b="1" dirty="0">
                <a:solidFill>
                  <a:srgbClr val="FF0000"/>
                </a:solidFill>
                <a:latin typeface="Calibri" pitchFamily="34" charset="0"/>
                <a:cs typeface="Calibri" pitchFamily="34" charset="0"/>
              </a:rPr>
              <a:t>φ</a:t>
            </a:r>
            <a:r>
              <a:rPr lang="en-US" sz="1600" dirty="0">
                <a:latin typeface="Calibri" panose="020F0502020204030204" pitchFamily="34" charset="0"/>
                <a:cs typeface="Calibri" panose="020F0502020204030204" pitchFamily="34" charset="0"/>
              </a:rPr>
              <a:t> true inclination of line with the V.P.</a:t>
            </a:r>
          </a:p>
          <a:p>
            <a:pPr algn="l"/>
            <a:r>
              <a:rPr lang="en-US" sz="1600" dirty="0">
                <a:solidFill>
                  <a:srgbClr val="FF0000"/>
                </a:solidFill>
                <a:latin typeface="Calibri" panose="020F0502020204030204" pitchFamily="34" charset="0"/>
                <a:cs typeface="Calibri" panose="020F0502020204030204" pitchFamily="34" charset="0"/>
              </a:rPr>
              <a:t>PQ1</a:t>
            </a:r>
            <a:r>
              <a:rPr lang="en-US" sz="1600" dirty="0">
                <a:latin typeface="Calibri" panose="020F0502020204030204" pitchFamily="34" charset="0"/>
                <a:cs typeface="Calibri" panose="020F0502020204030204" pitchFamily="34" charset="0"/>
              </a:rPr>
              <a:t> Line assumed parallel to the V.P. and inclined q to the H.P.</a:t>
            </a:r>
          </a:p>
          <a:p>
            <a:pPr algn="l"/>
            <a:r>
              <a:rPr lang="en-IN" sz="1600" dirty="0">
                <a:solidFill>
                  <a:srgbClr val="FF0000"/>
                </a:solidFill>
                <a:latin typeface="Calibri" panose="020F0502020204030204" pitchFamily="34" charset="0"/>
                <a:cs typeface="Calibri" panose="020F0502020204030204" pitchFamily="34" charset="0"/>
              </a:rPr>
              <a:t>p</a:t>
            </a:r>
            <a:r>
              <a:rPr lang="en-IN" sz="1600" dirty="0" smtClean="0">
                <a:solidFill>
                  <a:srgbClr val="FF0000"/>
                </a:solidFill>
                <a:latin typeface="Calibri" panose="020F0502020204030204" pitchFamily="34" charset="0"/>
                <a:cs typeface="Calibri" panose="020F0502020204030204" pitchFamily="34" charset="0"/>
              </a:rPr>
              <a:t>’q1</a:t>
            </a:r>
            <a:r>
              <a:rPr lang="en-IN" sz="16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front view of the line PQ1, representing true length and inclination with the H.P.</a:t>
            </a:r>
          </a:p>
          <a:p>
            <a:pPr algn="l"/>
            <a:r>
              <a:rPr lang="en-US" sz="1600" dirty="0">
                <a:solidFill>
                  <a:srgbClr val="FF0000"/>
                </a:solidFill>
                <a:latin typeface="Calibri" panose="020F0502020204030204" pitchFamily="34" charset="0"/>
                <a:cs typeface="Calibri" panose="020F0502020204030204" pitchFamily="34" charset="0"/>
              </a:rPr>
              <a:t>pq1</a:t>
            </a:r>
            <a:r>
              <a:rPr lang="en-US" sz="1600" dirty="0">
                <a:latin typeface="Calibri" panose="020F0502020204030204" pitchFamily="34" charset="0"/>
                <a:cs typeface="Calibri" panose="020F0502020204030204" pitchFamily="34" charset="0"/>
              </a:rPr>
              <a:t> top view of the line PQ1, representing length equivalent to top view</a:t>
            </a:r>
          </a:p>
          <a:p>
            <a:pPr algn="l"/>
            <a:r>
              <a:rPr lang="en-US" sz="1600" dirty="0">
                <a:solidFill>
                  <a:srgbClr val="FF0000"/>
                </a:solidFill>
                <a:latin typeface="Calibri" panose="020F0502020204030204" pitchFamily="34" charset="0"/>
                <a:cs typeface="Calibri" panose="020F0502020204030204" pitchFamily="34" charset="0"/>
              </a:rPr>
              <a:t>PQ2</a:t>
            </a:r>
            <a:r>
              <a:rPr lang="en-US" sz="1600" dirty="0">
                <a:latin typeface="Calibri" panose="020F0502020204030204" pitchFamily="34" charset="0"/>
                <a:cs typeface="Calibri" panose="020F0502020204030204" pitchFamily="34" charset="0"/>
              </a:rPr>
              <a:t> Line assumed parallel to the H.P. and </a:t>
            </a:r>
            <a:r>
              <a:rPr lang="en-US" sz="1600" dirty="0" smtClean="0">
                <a:latin typeface="Calibri" panose="020F0502020204030204" pitchFamily="34" charset="0"/>
                <a:cs typeface="Calibri" panose="020F0502020204030204" pitchFamily="34" charset="0"/>
              </a:rPr>
              <a:t>inclined </a:t>
            </a:r>
            <a:r>
              <a:rPr lang="en-US" sz="1600" dirty="0">
                <a:latin typeface="Calibri" panose="020F0502020204030204" pitchFamily="34" charset="0"/>
                <a:cs typeface="Calibri" panose="020F0502020204030204" pitchFamily="34" charset="0"/>
              </a:rPr>
              <a:t>to the V.P.</a:t>
            </a:r>
          </a:p>
          <a:p>
            <a:pPr algn="l"/>
            <a:r>
              <a:rPr lang="en-IN" sz="1600" dirty="0">
                <a:solidFill>
                  <a:srgbClr val="FF0000"/>
                </a:solidFill>
                <a:latin typeface="Calibri" panose="020F0502020204030204" pitchFamily="34" charset="0"/>
                <a:cs typeface="Calibri" panose="020F0502020204030204" pitchFamily="34" charset="0"/>
              </a:rPr>
              <a:t>p</a:t>
            </a:r>
            <a:r>
              <a:rPr lang="en-IN" sz="1600" dirty="0" smtClean="0">
                <a:solidFill>
                  <a:srgbClr val="FF0000"/>
                </a:solidFill>
                <a:latin typeface="Calibri" panose="020F0502020204030204" pitchFamily="34" charset="0"/>
                <a:cs typeface="Calibri" panose="020F0502020204030204" pitchFamily="34" charset="0"/>
              </a:rPr>
              <a:t>’q2</a:t>
            </a:r>
            <a:r>
              <a:rPr lang="en-IN" sz="1600" dirty="0">
                <a:solidFill>
                  <a:srgbClr val="FF0000"/>
                </a:solidFill>
                <a:latin typeface="Calibri" panose="020F0502020204030204" pitchFamily="34" charset="0"/>
                <a:cs typeface="Calibri" panose="020F0502020204030204" pitchFamily="34" charset="0"/>
              </a:rPr>
              <a:t>’</a:t>
            </a:r>
            <a:r>
              <a:rPr lang="en-US" sz="1600" dirty="0">
                <a:solidFill>
                  <a:srgbClr val="FF000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front view of the line </a:t>
            </a:r>
            <a:r>
              <a:rPr lang="en-US" sz="1600" dirty="0" smtClean="0">
                <a:latin typeface="Calibri" panose="020F0502020204030204" pitchFamily="34" charset="0"/>
                <a:cs typeface="Calibri" panose="020F0502020204030204" pitchFamily="34" charset="0"/>
              </a:rPr>
              <a:t>PQ2, </a:t>
            </a:r>
            <a:r>
              <a:rPr lang="en-US" sz="1600" dirty="0">
                <a:latin typeface="Calibri" panose="020F0502020204030204" pitchFamily="34" charset="0"/>
                <a:cs typeface="Calibri" panose="020F0502020204030204" pitchFamily="34" charset="0"/>
              </a:rPr>
              <a:t>representing length equivalent to front view.</a:t>
            </a:r>
          </a:p>
          <a:p>
            <a:pPr algn="l"/>
            <a:r>
              <a:rPr lang="en-US" sz="1600" dirty="0">
                <a:solidFill>
                  <a:srgbClr val="FF0000"/>
                </a:solidFill>
                <a:latin typeface="Calibri" panose="020F0502020204030204" pitchFamily="34" charset="0"/>
                <a:cs typeface="Calibri" panose="020F0502020204030204" pitchFamily="34" charset="0"/>
              </a:rPr>
              <a:t>pq2</a:t>
            </a:r>
            <a:r>
              <a:rPr lang="en-US" sz="1600" dirty="0">
                <a:latin typeface="Calibri" panose="020F0502020204030204" pitchFamily="34" charset="0"/>
                <a:cs typeface="Calibri" panose="020F0502020204030204" pitchFamily="34" charset="0"/>
              </a:rPr>
              <a:t> top view of the line </a:t>
            </a:r>
            <a:r>
              <a:rPr lang="en-US" sz="1600" dirty="0" smtClean="0">
                <a:latin typeface="Calibri" panose="020F0502020204030204" pitchFamily="34" charset="0"/>
                <a:cs typeface="Calibri" panose="020F0502020204030204" pitchFamily="34" charset="0"/>
              </a:rPr>
              <a:t>PQ2, </a:t>
            </a:r>
            <a:r>
              <a:rPr lang="en-US" sz="1600" dirty="0">
                <a:latin typeface="Calibri" panose="020F0502020204030204" pitchFamily="34" charset="0"/>
                <a:cs typeface="Calibri" panose="020F0502020204030204" pitchFamily="34" charset="0"/>
              </a:rPr>
              <a:t>representing true length and inclination with the V.P.</a:t>
            </a:r>
          </a:p>
          <a:p>
            <a:pPr algn="l"/>
            <a:r>
              <a:rPr lang="en-US" sz="1600" dirty="0" err="1">
                <a:solidFill>
                  <a:srgbClr val="FF0000"/>
                </a:solidFill>
                <a:latin typeface="Calibri" panose="020F0502020204030204" pitchFamily="34" charset="0"/>
                <a:cs typeface="Calibri" panose="020F0502020204030204" pitchFamily="34" charset="0"/>
              </a:rPr>
              <a:t>P’q</a:t>
            </a:r>
            <a:r>
              <a:rPr lang="en-US" sz="1600" dirty="0">
                <a:solidFill>
                  <a:srgbClr val="FF000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Final front view of the line PQ</a:t>
            </a:r>
          </a:p>
          <a:p>
            <a:pPr algn="l"/>
            <a:r>
              <a:rPr lang="en-US" sz="1600" dirty="0" err="1">
                <a:solidFill>
                  <a:srgbClr val="FF0000"/>
                </a:solidFill>
                <a:latin typeface="Calibri" panose="020F0502020204030204" pitchFamily="34" charset="0"/>
                <a:cs typeface="Calibri" panose="020F0502020204030204" pitchFamily="34" charset="0"/>
              </a:rPr>
              <a:t>pq</a:t>
            </a:r>
            <a:r>
              <a:rPr lang="en-US" sz="1600" dirty="0">
                <a:solidFill>
                  <a:srgbClr val="FF0000"/>
                </a:solidFill>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Final top view of the line PQ</a:t>
            </a:r>
          </a:p>
          <a:p>
            <a:pPr algn="l"/>
            <a:r>
              <a:rPr lang="el-GR" sz="1600" dirty="0">
                <a:solidFill>
                  <a:srgbClr val="FF0000"/>
                </a:solidFill>
                <a:latin typeface="Calibri" panose="020F0502020204030204" pitchFamily="34" charset="0"/>
                <a:cs typeface="Calibri" panose="020F0502020204030204" pitchFamily="34" charset="0"/>
              </a:rPr>
              <a:t>α</a:t>
            </a:r>
            <a:r>
              <a:rPr lang="en-US" sz="1600" dirty="0">
                <a:latin typeface="Calibri" panose="020F0502020204030204" pitchFamily="34" charset="0"/>
                <a:cs typeface="Calibri" panose="020F0502020204030204" pitchFamily="34" charset="0"/>
              </a:rPr>
              <a:t> apparent angle made by the front view </a:t>
            </a:r>
            <a:r>
              <a:rPr lang="en-US" sz="1600" dirty="0" err="1">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with </a:t>
            </a:r>
            <a:r>
              <a:rPr lang="en-US" sz="1600" dirty="0" err="1">
                <a:latin typeface="Calibri" panose="020F0502020204030204" pitchFamily="34" charset="0"/>
                <a:cs typeface="Calibri" panose="020F0502020204030204" pitchFamily="34" charset="0"/>
              </a:rPr>
              <a:t>xy</a:t>
            </a:r>
            <a:endParaRPr lang="en-US" sz="1600" dirty="0">
              <a:latin typeface="Calibri" panose="020F0502020204030204" pitchFamily="34" charset="0"/>
              <a:cs typeface="Calibri" panose="020F0502020204030204" pitchFamily="34" charset="0"/>
            </a:endParaRPr>
          </a:p>
          <a:p>
            <a:pPr algn="l"/>
            <a:r>
              <a:rPr lang="el-GR" sz="1600" dirty="0">
                <a:solidFill>
                  <a:srgbClr val="FF0000"/>
                </a:solidFill>
                <a:latin typeface="Calibri" panose="020F0502020204030204" pitchFamily="34" charset="0"/>
                <a:cs typeface="Calibri" panose="020F0502020204030204" pitchFamily="34" charset="0"/>
              </a:rPr>
              <a:t>β</a:t>
            </a:r>
            <a:r>
              <a:rPr lang="en-US" sz="1600" dirty="0">
                <a:latin typeface="Calibri" panose="020F0502020204030204" pitchFamily="34" charset="0"/>
                <a:cs typeface="Calibri" panose="020F0502020204030204" pitchFamily="34" charset="0"/>
              </a:rPr>
              <a:t> apparent angle made by the top view </a:t>
            </a:r>
            <a:r>
              <a:rPr lang="en-US" sz="1600" dirty="0" err="1">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with </a:t>
            </a:r>
            <a:r>
              <a:rPr lang="en-US" sz="1600" dirty="0" err="1">
                <a:latin typeface="Calibri" panose="020F0502020204030204" pitchFamily="34" charset="0"/>
                <a:cs typeface="Calibri" panose="020F0502020204030204" pitchFamily="34" charset="0"/>
              </a:rPr>
              <a:t>xy</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29379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85183" y="1078192"/>
            <a:ext cx="7906043" cy="4732321"/>
          </a:xfrm>
          <a:prstGeom prst="rect">
            <a:avLst/>
          </a:prstGeom>
        </p:spPr>
        <p:txBody>
          <a:bodyPr wrap="square">
            <a:spAutoFit/>
          </a:bodyPr>
          <a:lstStyle/>
          <a:p>
            <a:pPr marL="342900" indent="-342900"/>
            <a:r>
              <a:rPr lang="en-US" sz="1600" b="1" dirty="0">
                <a:solidFill>
                  <a:srgbClr val="FF0000"/>
                </a:solidFill>
                <a:latin typeface="Calibri" pitchFamily="34" charset="0"/>
                <a:cs typeface="Calibri" pitchFamily="34" charset="0"/>
              </a:rPr>
              <a:t>Problem 10: </a:t>
            </a:r>
            <a:r>
              <a:rPr lang="en-US" sz="1600" b="1" dirty="0">
                <a:latin typeface="Calibri" pitchFamily="34" charset="0"/>
                <a:cs typeface="Calibri" pitchFamily="34" charset="0"/>
              </a:rPr>
              <a:t>A straight line PQ has its end P 20 mm above the H.P. and 30 mm in front of the V.P. and the end Q is 80 mm above the H.P. and 70 mm in front of the V.P. If the end projectors are 60 mm apart, draw the projections of the line. Determine its true length and true inclinations with the reference planes.</a:t>
            </a:r>
          </a:p>
          <a:p>
            <a:pPr marL="342900" indent="-342900"/>
            <a:endParaRPr lang="en-US" sz="1600" dirty="0">
              <a:latin typeface="Calibri" pitchFamily="34" charset="0"/>
              <a:cs typeface="Calibri" pitchFamily="34" charset="0"/>
            </a:endParaRPr>
          </a:p>
          <a:p>
            <a:pPr marL="342900" indent="-342900"/>
            <a:r>
              <a:rPr lang="en-US" sz="1600" dirty="0">
                <a:latin typeface="Calibri" pitchFamily="34" charset="0"/>
                <a:cs typeface="Calibri" pitchFamily="34" charset="0"/>
              </a:rPr>
              <a:t>Solution</a:t>
            </a:r>
          </a:p>
          <a:p>
            <a:pPr marL="342900" indent="-342900"/>
            <a:endParaRPr lang="en-US" sz="1600" dirty="0">
              <a:latin typeface="Calibri" pitchFamily="34" charset="0"/>
              <a:cs typeface="Calibri" pitchFamily="34" charset="0"/>
            </a:endParaRPr>
          </a:p>
          <a:p>
            <a:pPr algn="l">
              <a:lnSpc>
                <a:spcPct val="150000"/>
              </a:lnSpc>
            </a:pPr>
            <a:r>
              <a:rPr lang="en-US" sz="1600" dirty="0">
                <a:latin typeface="Calibri" pitchFamily="34" charset="0"/>
                <a:cs typeface="Calibri" pitchFamily="34" charset="0"/>
              </a:rPr>
              <a:t>Draw the projections of the line.</a:t>
            </a:r>
          </a:p>
          <a:p>
            <a:pPr algn="l">
              <a:lnSpc>
                <a:spcPct val="150000"/>
              </a:lnSpc>
            </a:pPr>
            <a:r>
              <a:rPr lang="en-US" sz="1600" dirty="0">
                <a:latin typeface="Calibri" pitchFamily="34" charset="0"/>
                <a:cs typeface="Calibri" pitchFamily="34" charset="0"/>
              </a:rPr>
              <a:t>1. Draw a reference line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Mark points o and o1 on it such that they are 60 mm apart.</a:t>
            </a:r>
          </a:p>
          <a:p>
            <a:pPr algn="l">
              <a:lnSpc>
                <a:spcPct val="150000"/>
              </a:lnSpc>
            </a:pPr>
            <a:r>
              <a:rPr lang="en-US" sz="1600" dirty="0">
                <a:latin typeface="Calibri" panose="020F0502020204030204" pitchFamily="34" charset="0"/>
                <a:cs typeface="Calibri" panose="020F0502020204030204" pitchFamily="34" charset="0"/>
              </a:rPr>
              <a:t>2. On the vertical projector through o, mark point p’ 20 mm above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and point p 30 </a:t>
            </a:r>
            <a:r>
              <a:rPr lang="en-IN" sz="1600" dirty="0">
                <a:latin typeface="Calibri" panose="020F0502020204030204" pitchFamily="34" charset="0"/>
                <a:cs typeface="Calibri" panose="020F0502020204030204" pitchFamily="34" charset="0"/>
              </a:rPr>
              <a:t>mm below </a:t>
            </a:r>
            <a:r>
              <a:rPr lang="en-IN" sz="1600" dirty="0" err="1">
                <a:latin typeface="Calibri" panose="020F0502020204030204" pitchFamily="34" charset="0"/>
                <a:cs typeface="Calibri" panose="020F0502020204030204" pitchFamily="34" charset="0"/>
              </a:rPr>
              <a:t>xy</a:t>
            </a:r>
            <a:r>
              <a:rPr lang="en-IN" sz="1600" dirty="0">
                <a:latin typeface="Calibri" panose="020F0502020204030204" pitchFamily="34" charset="0"/>
                <a:cs typeface="Calibri" panose="020F0502020204030204" pitchFamily="34" charset="0"/>
              </a:rPr>
              <a:t>.</a:t>
            </a:r>
          </a:p>
          <a:p>
            <a:pPr algn="l">
              <a:lnSpc>
                <a:spcPct val="150000"/>
              </a:lnSpc>
            </a:pPr>
            <a:r>
              <a:rPr lang="en-US" sz="1600" dirty="0">
                <a:latin typeface="Calibri" panose="020F0502020204030204" pitchFamily="34" charset="0"/>
                <a:cs typeface="Calibri" panose="020F0502020204030204" pitchFamily="34" charset="0"/>
              </a:rPr>
              <a:t>3. On the vertical projector through o1, mark point q’ 80 mm above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and point q 70 mm </a:t>
            </a:r>
            <a:r>
              <a:rPr lang="en-IN" sz="1600" dirty="0">
                <a:latin typeface="Calibri" panose="020F0502020204030204" pitchFamily="34" charset="0"/>
                <a:cs typeface="Calibri" panose="020F0502020204030204" pitchFamily="34" charset="0"/>
              </a:rPr>
              <a:t>below </a:t>
            </a:r>
            <a:r>
              <a:rPr lang="en-IN" sz="1600" dirty="0" err="1">
                <a:latin typeface="Calibri" panose="020F0502020204030204" pitchFamily="34" charset="0"/>
                <a:cs typeface="Calibri" panose="020F0502020204030204" pitchFamily="34" charset="0"/>
              </a:rPr>
              <a:t>xy</a:t>
            </a:r>
            <a:r>
              <a:rPr lang="en-IN" sz="1600" dirty="0">
                <a:latin typeface="Calibri" panose="020F0502020204030204" pitchFamily="34" charset="0"/>
                <a:cs typeface="Calibri" panose="020F0502020204030204" pitchFamily="34" charset="0"/>
              </a:rPr>
              <a:t>.</a:t>
            </a:r>
          </a:p>
          <a:p>
            <a:pPr algn="l">
              <a:lnSpc>
                <a:spcPct val="150000"/>
              </a:lnSpc>
            </a:pPr>
            <a:r>
              <a:rPr lang="en-US" sz="1600" dirty="0">
                <a:latin typeface="Calibri" panose="020F0502020204030204" pitchFamily="34" charset="0"/>
                <a:cs typeface="Calibri" panose="020F0502020204030204" pitchFamily="34" charset="0"/>
              </a:rPr>
              <a:t>4. Join </a:t>
            </a:r>
            <a:r>
              <a:rPr lang="en-US" sz="1600" dirty="0" err="1">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and </a:t>
            </a:r>
            <a:r>
              <a:rPr lang="en-US" sz="1600" dirty="0" err="1">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to represent the front and the top views of the line, respectively.</a:t>
            </a:r>
          </a:p>
          <a:p>
            <a:pPr>
              <a:lnSpc>
                <a:spcPct val="150000"/>
              </a:lnSpc>
            </a:pPr>
            <a:endParaRPr lang="en-US" sz="16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xmlns="" id="{BE5CDDB5-DC4E-4D3F-A9CE-5FDB3FF11ABA}"/>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Determination of True Length and Inclinations with</a:t>
            </a:r>
          </a:p>
          <a:p>
            <a:r>
              <a:rPr lang="en-US" sz="2000" b="1" cap="all" spc="150" dirty="0">
                <a:solidFill>
                  <a:schemeClr val="tx2"/>
                </a:solidFill>
                <a:latin typeface="Calibri" panose="020F0502020204030204" pitchFamily="34" charset="0"/>
                <a:ea typeface="+mj-ea"/>
                <a:cs typeface="Calibri" panose="020F0502020204030204" pitchFamily="34" charset="0"/>
              </a:rPr>
              <a:t>Reference Planes</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2943667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85183" y="1078191"/>
            <a:ext cx="7906043" cy="7317644"/>
          </a:xfrm>
          <a:prstGeom prst="rect">
            <a:avLst/>
          </a:prstGeom>
        </p:spPr>
        <p:txBody>
          <a:bodyPr wrap="square">
            <a:spAutoFit/>
          </a:bodyPr>
          <a:lstStyle/>
          <a:p>
            <a:pPr algn="l"/>
            <a:r>
              <a:rPr lang="en-US" sz="1600" dirty="0">
                <a:solidFill>
                  <a:srgbClr val="FF0000"/>
                </a:solidFill>
                <a:latin typeface="Calibri" panose="020F0502020204030204" pitchFamily="34" charset="0"/>
                <a:cs typeface="Calibri" panose="020F0502020204030204" pitchFamily="34" charset="0"/>
              </a:rPr>
              <a:t>Find true length (T.L.) and inclination (</a:t>
            </a:r>
            <a:r>
              <a:rPr lang="el-GR" sz="1600" dirty="0">
                <a:solidFill>
                  <a:srgbClr val="FF0000"/>
                </a:solidFill>
                <a:latin typeface="Calibri" panose="020F0502020204030204" pitchFamily="34" charset="0"/>
                <a:cs typeface="Calibri" panose="020F0502020204030204" pitchFamily="34" charset="0"/>
              </a:rPr>
              <a:t>θ</a:t>
            </a:r>
            <a:r>
              <a:rPr lang="en-US" sz="1600" dirty="0">
                <a:solidFill>
                  <a:srgbClr val="FF0000"/>
                </a:solidFill>
                <a:latin typeface="Calibri" panose="020F0502020204030204" pitchFamily="34" charset="0"/>
                <a:cs typeface="Calibri" panose="020F0502020204030204" pitchFamily="34" charset="0"/>
              </a:rPr>
              <a:t>) of line with H.P.</a:t>
            </a:r>
          </a:p>
          <a:p>
            <a:pPr algn="l"/>
            <a:r>
              <a:rPr lang="en-US" sz="1600" dirty="0">
                <a:latin typeface="Calibri" panose="020F0502020204030204" pitchFamily="34" charset="0"/>
                <a:cs typeface="Calibri" panose="020F0502020204030204" pitchFamily="34" charset="0"/>
              </a:rPr>
              <a:t>5. Draw an arc with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p and radius </a:t>
            </a:r>
            <a:r>
              <a:rPr lang="en-US" sz="1600" dirty="0" err="1">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to meet the horizontal line from point p at </a:t>
            </a:r>
            <a:r>
              <a:rPr lang="en-IN" sz="1600" dirty="0">
                <a:latin typeface="Calibri" panose="020F0502020204030204" pitchFamily="34" charset="0"/>
                <a:cs typeface="Calibri" panose="020F0502020204030204" pitchFamily="34" charset="0"/>
              </a:rPr>
              <a:t>point q1.</a:t>
            </a:r>
          </a:p>
          <a:p>
            <a:pPr algn="l"/>
            <a:r>
              <a:rPr lang="en-US" sz="1600" dirty="0">
                <a:latin typeface="Calibri" panose="020F0502020204030204" pitchFamily="34" charset="0"/>
                <a:cs typeface="Calibri" panose="020F0502020204030204" pitchFamily="34" charset="0"/>
              </a:rPr>
              <a:t>6. Project point q1 to meet horizontal line ab through point q’ at point q1’</a:t>
            </a:r>
            <a:r>
              <a:rPr lang="en-IN" sz="1600" dirty="0">
                <a:latin typeface="Calibri" panose="020F0502020204030204" pitchFamily="34" charset="0"/>
                <a:cs typeface="Calibri" panose="020F0502020204030204" pitchFamily="34" charset="0"/>
              </a:rPr>
              <a:t>.</a:t>
            </a:r>
          </a:p>
          <a:p>
            <a:pPr algn="l"/>
            <a:r>
              <a:rPr lang="en-IN" sz="1600" dirty="0">
                <a:latin typeface="Calibri" panose="020F0502020204030204" pitchFamily="34" charset="0"/>
                <a:cs typeface="Calibri" panose="020F0502020204030204" pitchFamily="34" charset="0"/>
              </a:rPr>
              <a:t>7. Join p’q1</a:t>
            </a:r>
          </a:p>
          <a:p>
            <a:pPr algn="l"/>
            <a:r>
              <a:rPr lang="en-IN" sz="1600" dirty="0">
                <a:latin typeface="Calibri" panose="020F0502020204030204" pitchFamily="34" charset="0"/>
                <a:cs typeface="Calibri" panose="020F0502020204030204" pitchFamily="34" charset="0"/>
              </a:rPr>
              <a:t>¢. The length p’q1’ represents the </a:t>
            </a:r>
            <a:r>
              <a:rPr lang="en-US" sz="1600" dirty="0">
                <a:latin typeface="Calibri" panose="020F0502020204030204" pitchFamily="34" charset="0"/>
                <a:cs typeface="Calibri" panose="020F0502020204030204" pitchFamily="34" charset="0"/>
              </a:rPr>
              <a:t>true length of PQ. The inclination of p’q1’ with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represents true inclination of PQ with H.P. Here, T.L. = 94 mm and </a:t>
            </a:r>
            <a:r>
              <a:rPr lang="el-GR" sz="1600" dirty="0">
                <a:latin typeface="Calibri" panose="020F0502020204030204" pitchFamily="34" charset="0"/>
                <a:cs typeface="Calibri" panose="020F0502020204030204" pitchFamily="34" charset="0"/>
              </a:rPr>
              <a:t>θ</a:t>
            </a:r>
            <a:r>
              <a:rPr lang="en-US" sz="1600" dirty="0">
                <a:latin typeface="Calibri" panose="020F0502020204030204" pitchFamily="34" charset="0"/>
                <a:cs typeface="Calibri" panose="020F0502020204030204" pitchFamily="34" charset="0"/>
              </a:rPr>
              <a:t> = 40°.</a:t>
            </a:r>
          </a:p>
          <a:p>
            <a:pPr algn="l"/>
            <a:endParaRPr lang="en-US" sz="1600" dirty="0">
              <a:latin typeface="Calibri" panose="020F0502020204030204" pitchFamily="34" charset="0"/>
              <a:cs typeface="Calibri" panose="020F0502020204030204" pitchFamily="34" charset="0"/>
            </a:endParaRPr>
          </a:p>
          <a:p>
            <a:pPr algn="l"/>
            <a:r>
              <a:rPr lang="en-US" sz="1600" dirty="0">
                <a:solidFill>
                  <a:srgbClr val="FF0000"/>
                </a:solidFill>
                <a:latin typeface="Calibri" panose="020F0502020204030204" pitchFamily="34" charset="0"/>
                <a:cs typeface="Calibri" panose="020F0502020204030204" pitchFamily="34" charset="0"/>
              </a:rPr>
              <a:t>Find true length (T.L.) and inclination (</a:t>
            </a:r>
            <a:r>
              <a:rPr lang="el-GR" sz="1600" dirty="0">
                <a:solidFill>
                  <a:srgbClr val="FF0000"/>
                </a:solidFill>
                <a:latin typeface="Calibri" panose="020F0502020204030204" pitchFamily="34" charset="0"/>
                <a:cs typeface="Calibri" panose="020F0502020204030204" pitchFamily="34" charset="0"/>
              </a:rPr>
              <a:t>ϕ</a:t>
            </a:r>
            <a:r>
              <a:rPr lang="en-US" sz="1600" dirty="0">
                <a:solidFill>
                  <a:srgbClr val="FF0000"/>
                </a:solidFill>
                <a:latin typeface="Calibri" panose="020F0502020204030204" pitchFamily="34" charset="0"/>
                <a:cs typeface="Calibri" panose="020F0502020204030204" pitchFamily="34" charset="0"/>
              </a:rPr>
              <a:t>) of line with V.P.</a:t>
            </a:r>
          </a:p>
          <a:p>
            <a:pPr algn="l"/>
            <a:r>
              <a:rPr lang="en-US" sz="1600" dirty="0">
                <a:latin typeface="Calibri" panose="020F0502020204030204" pitchFamily="34" charset="0"/>
                <a:cs typeface="Calibri" panose="020F0502020204030204" pitchFamily="34" charset="0"/>
              </a:rPr>
              <a:t>8. Draw an arc with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p’ and radius </a:t>
            </a:r>
            <a:r>
              <a:rPr lang="en-US" sz="1600" dirty="0" err="1">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to meet the horizontal line from point p’ at point q2’</a:t>
            </a:r>
            <a:r>
              <a:rPr lang="en-IN" sz="1600" dirty="0">
                <a:latin typeface="Calibri" panose="020F0502020204030204" pitchFamily="34" charset="0"/>
                <a:cs typeface="Calibri" panose="020F0502020204030204" pitchFamily="34" charset="0"/>
              </a:rPr>
              <a:t>.</a:t>
            </a:r>
          </a:p>
          <a:p>
            <a:pPr algn="l"/>
            <a:r>
              <a:rPr lang="en-IN" sz="1600" dirty="0">
                <a:latin typeface="Calibri" panose="020F0502020204030204" pitchFamily="34" charset="0"/>
                <a:cs typeface="Calibri" panose="020F0502020204030204" pitchFamily="34" charset="0"/>
              </a:rPr>
              <a:t>9. Project point q2’</a:t>
            </a:r>
            <a:r>
              <a:rPr lang="en-US" sz="1600" dirty="0">
                <a:latin typeface="Calibri" panose="020F0502020204030204" pitchFamily="34" charset="0"/>
                <a:cs typeface="Calibri" panose="020F0502020204030204" pitchFamily="34" charset="0"/>
              </a:rPr>
              <a:t> to meet horizontal line cd through point q at point q2.</a:t>
            </a:r>
          </a:p>
          <a:p>
            <a:pPr algn="l"/>
            <a:r>
              <a:rPr lang="en-US" sz="1600" dirty="0">
                <a:latin typeface="Calibri" panose="020F0502020204030204" pitchFamily="34" charset="0"/>
                <a:cs typeface="Calibri" panose="020F0502020204030204" pitchFamily="34" charset="0"/>
              </a:rPr>
              <a:t>10. Join pq2. The length pq2 represents the true length of PQ. The inclination of pq2 with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represents true inclination of PQ with V.P. Here, </a:t>
            </a:r>
            <a:r>
              <a:rPr lang="el-GR" sz="1600" dirty="0">
                <a:latin typeface="Calibri" panose="020F0502020204030204" pitchFamily="34" charset="0"/>
                <a:cs typeface="Calibri" panose="020F0502020204030204" pitchFamily="34" charset="0"/>
              </a:rPr>
              <a:t>ϕ</a:t>
            </a:r>
            <a:r>
              <a:rPr lang="en-US" sz="1600" dirty="0">
                <a:latin typeface="Calibri" panose="020F0502020204030204" pitchFamily="34" charset="0"/>
                <a:cs typeface="Calibri" panose="020F0502020204030204" pitchFamily="34" charset="0"/>
              </a:rPr>
              <a:t> = 25°. Ensure that the length pq2 is equal to the length </a:t>
            </a:r>
            <a:r>
              <a:rPr lang="en-IN" sz="1600" dirty="0">
                <a:latin typeface="Calibri" panose="020F0502020204030204" pitchFamily="34" charset="0"/>
                <a:cs typeface="Calibri" panose="020F0502020204030204" pitchFamily="34" charset="0"/>
              </a:rPr>
              <a:t>p’q1’.</a:t>
            </a:r>
          </a:p>
          <a:p>
            <a:pPr algn="l"/>
            <a:endParaRPr lang="en-US" sz="1600" dirty="0">
              <a:latin typeface="Calibri" panose="020F0502020204030204" pitchFamily="34" charset="0"/>
              <a:cs typeface="Calibri" panose="020F0502020204030204" pitchFamily="34" charset="0"/>
            </a:endParaRPr>
          </a:p>
          <a:p>
            <a:pPr algn="l"/>
            <a:r>
              <a:rPr lang="en-US" sz="1600" dirty="0">
                <a:solidFill>
                  <a:srgbClr val="FF0000"/>
                </a:solidFill>
                <a:latin typeface="Calibri" panose="020F0502020204030204" pitchFamily="34" charset="0"/>
                <a:cs typeface="Calibri" panose="020F0502020204030204" pitchFamily="34" charset="0"/>
              </a:rPr>
              <a:t>Result </a:t>
            </a:r>
          </a:p>
          <a:p>
            <a:pPr algn="l"/>
            <a:r>
              <a:rPr lang="en-US" sz="1600" dirty="0">
                <a:latin typeface="Calibri" panose="020F0502020204030204" pitchFamily="34" charset="0"/>
                <a:cs typeface="Calibri" panose="020F0502020204030204" pitchFamily="34" charset="0"/>
              </a:rPr>
              <a:t>True length, p’q1’ = pq2 = 94 mm. Inclination with the H.P. </a:t>
            </a:r>
            <a:r>
              <a:rPr lang="el-GR" sz="1600" dirty="0">
                <a:latin typeface="Calibri" panose="020F0502020204030204" pitchFamily="34" charset="0"/>
                <a:cs typeface="Calibri" panose="020F0502020204030204" pitchFamily="34" charset="0"/>
              </a:rPr>
              <a:t>θ</a:t>
            </a:r>
            <a:r>
              <a:rPr lang="en-US" sz="1600" dirty="0">
                <a:latin typeface="Calibri" panose="020F0502020204030204" pitchFamily="34" charset="0"/>
                <a:cs typeface="Calibri" panose="020F0502020204030204" pitchFamily="34" charset="0"/>
              </a:rPr>
              <a:t> = 40°. Inclination with the V.P. </a:t>
            </a:r>
            <a:r>
              <a:rPr lang="el-GR" sz="1600" dirty="0">
                <a:latin typeface="Calibri" panose="020F0502020204030204" pitchFamily="34" charset="0"/>
                <a:cs typeface="Calibri" panose="020F0502020204030204" pitchFamily="34" charset="0"/>
              </a:rPr>
              <a:t>ϕ</a:t>
            </a:r>
            <a:r>
              <a:rPr lang="en-IN" sz="1600" dirty="0">
                <a:latin typeface="Calibri" panose="020F0502020204030204" pitchFamily="34" charset="0"/>
                <a:cs typeface="Calibri" panose="020F0502020204030204" pitchFamily="34" charset="0"/>
              </a:rPr>
              <a:t> = 25°.</a:t>
            </a:r>
            <a:endParaRPr lang="en-US" sz="1600" dirty="0">
              <a:latin typeface="Calibri" pitchFamily="34" charset="0"/>
              <a:cs typeface="Calibri" pitchFamily="34" charset="0"/>
            </a:endParaRPr>
          </a:p>
          <a:p>
            <a:pPr marL="342900" indent="-342900">
              <a:lnSpc>
                <a:spcPct val="150000"/>
              </a:lnSpc>
              <a:buFontTx/>
              <a:buAutoNum type="arabicPeriod"/>
            </a:pPr>
            <a:endParaRPr lang="en-US" sz="1600" dirty="0">
              <a:latin typeface="Calibri" pitchFamily="34" charset="0"/>
              <a:cs typeface="Calibri" pitchFamily="34" charset="0"/>
            </a:endParaRPr>
          </a:p>
          <a:p>
            <a:pPr marL="342900" indent="-342900">
              <a:lnSpc>
                <a:spcPct val="150000"/>
              </a:lnSpc>
            </a:pPr>
            <a:endParaRPr lang="en-US" sz="1600" dirty="0">
              <a:latin typeface="Calibri" pitchFamily="34" charset="0"/>
              <a:cs typeface="Calibri" pitchFamily="34" charset="0"/>
            </a:endParaRPr>
          </a:p>
          <a:p>
            <a:pPr marL="342900" indent="-342900">
              <a:lnSpc>
                <a:spcPct val="150000"/>
              </a:lnSpc>
              <a:buAutoNum type="arabicPeriod"/>
            </a:pPr>
            <a:endParaRPr lang="en-US" sz="1600" dirty="0">
              <a:latin typeface="Calibri" pitchFamily="34" charset="0"/>
              <a:cs typeface="Calibri" pitchFamily="34" charset="0"/>
            </a:endParaRPr>
          </a:p>
          <a:p>
            <a:pPr marL="342900" indent="-342900">
              <a:lnSpc>
                <a:spcPct val="150000"/>
              </a:lnSpc>
            </a:pPr>
            <a:endParaRPr lang="en-US" sz="1600" b="1" dirty="0">
              <a:latin typeface="Calibri" pitchFamily="34" charset="0"/>
              <a:cs typeface="Calibri" pitchFamily="34" charset="0"/>
            </a:endParaRPr>
          </a:p>
          <a:p>
            <a:pPr>
              <a:lnSpc>
                <a:spcPct val="150000"/>
              </a:lnSpc>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3" name="TextBox 2">
            <a:extLst>
              <a:ext uri="{FF2B5EF4-FFF2-40B4-BE49-F238E27FC236}">
                <a16:creationId xmlns:a16="http://schemas.microsoft.com/office/drawing/2014/main" xmlns="" id="{BE5CDDB5-DC4E-4D3F-A9CE-5FDB3FF11ABA}"/>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Determination of True Length and Inclinations with</a:t>
            </a:r>
          </a:p>
          <a:p>
            <a:r>
              <a:rPr lang="en-US" sz="2000" b="1" cap="all" spc="150" dirty="0">
                <a:solidFill>
                  <a:schemeClr val="tx2"/>
                </a:solidFill>
                <a:latin typeface="Calibri" panose="020F0502020204030204" pitchFamily="34" charset="0"/>
                <a:ea typeface="+mj-ea"/>
                <a:cs typeface="Calibri" panose="020F0502020204030204" pitchFamily="34" charset="0"/>
              </a:rPr>
              <a:t>Reference Planes</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spTree>
    <p:extLst>
      <p:ext uri="{BB962C8B-B14F-4D97-AF65-F5344CB8AC3E}">
        <p14:creationId xmlns:p14="http://schemas.microsoft.com/office/powerpoint/2010/main" val="3522185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BE5CDDB5-DC4E-4D3F-A9CE-5FDB3FF11ABA}"/>
              </a:ext>
            </a:extLst>
          </p:cNvPr>
          <p:cNvSpPr txBox="1"/>
          <p:nvPr/>
        </p:nvSpPr>
        <p:spPr>
          <a:xfrm>
            <a:off x="2100775" y="475861"/>
            <a:ext cx="7990450" cy="707886"/>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Determination of True Length and Inclinations with</a:t>
            </a:r>
          </a:p>
          <a:p>
            <a:r>
              <a:rPr lang="en-US" sz="2000" b="1" cap="all" spc="150" dirty="0">
                <a:solidFill>
                  <a:schemeClr val="tx2"/>
                </a:solidFill>
                <a:latin typeface="Calibri" panose="020F0502020204030204" pitchFamily="34" charset="0"/>
                <a:ea typeface="+mj-ea"/>
                <a:cs typeface="Calibri" panose="020F0502020204030204" pitchFamily="34" charset="0"/>
              </a:rPr>
              <a:t>Reference Planes</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pic>
        <p:nvPicPr>
          <p:cNvPr id="6" name="Picture 5">
            <a:extLst>
              <a:ext uri="{FF2B5EF4-FFF2-40B4-BE49-F238E27FC236}">
                <a16:creationId xmlns:a16="http://schemas.microsoft.com/office/drawing/2014/main" xmlns="" id="{400282EB-EB21-4951-ABEB-E4ADE3FA6AB5}"/>
              </a:ext>
            </a:extLst>
          </p:cNvPr>
          <p:cNvPicPr>
            <a:picLocks noChangeAspect="1"/>
          </p:cNvPicPr>
          <p:nvPr/>
        </p:nvPicPr>
        <p:blipFill>
          <a:blip r:embed="rId3"/>
          <a:stretch>
            <a:fillRect/>
          </a:stretch>
        </p:blipFill>
        <p:spPr>
          <a:xfrm>
            <a:off x="3502090" y="1290373"/>
            <a:ext cx="5632871" cy="5143765"/>
          </a:xfrm>
          <a:prstGeom prst="rect">
            <a:avLst/>
          </a:prstGeom>
        </p:spPr>
      </p:pic>
    </p:spTree>
    <p:extLst>
      <p:ext uri="{BB962C8B-B14F-4D97-AF65-F5344CB8AC3E}">
        <p14:creationId xmlns:p14="http://schemas.microsoft.com/office/powerpoint/2010/main" val="3635465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30437" y="1078193"/>
            <a:ext cx="8046721" cy="4893647"/>
          </a:xfrm>
          <a:prstGeom prst="rect">
            <a:avLst/>
          </a:prstGeom>
        </p:spPr>
        <p:txBody>
          <a:bodyPr wrap="square">
            <a:spAutoFit/>
          </a:bodyPr>
          <a:lstStyle/>
          <a:p>
            <a:pPr>
              <a:lnSpc>
                <a:spcPct val="150000"/>
              </a:lnSpc>
            </a:pPr>
            <a:r>
              <a:rPr lang="en-US" sz="1600" b="1" dirty="0">
                <a:latin typeface="Calibri" panose="020F0502020204030204" pitchFamily="34" charset="0"/>
                <a:cs typeface="Calibri" panose="020F0502020204030204" pitchFamily="34" charset="0"/>
              </a:rPr>
              <a:t>System of Notation </a:t>
            </a:r>
          </a:p>
          <a:p>
            <a:pPr>
              <a:lnSpc>
                <a:spcPct val="150000"/>
              </a:lnSpc>
            </a:pPr>
            <a:r>
              <a:rPr lang="en-US" sz="1600" dirty="0">
                <a:latin typeface="Calibri" panose="020F0502020204030204" pitchFamily="34" charset="0"/>
                <a:cs typeface="Calibri" panose="020F0502020204030204" pitchFamily="34" charset="0"/>
              </a:rPr>
              <a:t>1. The actual line is denoted by capital letters A and B, or C and D etc in the question. </a:t>
            </a:r>
          </a:p>
          <a:p>
            <a:pPr>
              <a:lnSpc>
                <a:spcPct val="150000"/>
              </a:lnSpc>
            </a:pPr>
            <a:r>
              <a:rPr lang="en-US" sz="1600" dirty="0">
                <a:latin typeface="Calibri" panose="020F0502020204030204" pitchFamily="34" charset="0"/>
                <a:cs typeface="Calibri" panose="020F0502020204030204" pitchFamily="34" charset="0"/>
              </a:rPr>
              <a:t>2. The front view (FV) of a line is denoted by their corresponding lower letters with dashes as a' and b', c' and d' etc. </a:t>
            </a:r>
          </a:p>
          <a:p>
            <a:pPr>
              <a:lnSpc>
                <a:spcPct val="150000"/>
              </a:lnSpc>
            </a:pPr>
            <a:r>
              <a:rPr lang="en-US" sz="1600" dirty="0">
                <a:latin typeface="Calibri" panose="020F0502020204030204" pitchFamily="34" charset="0"/>
                <a:cs typeface="Calibri" panose="020F0502020204030204" pitchFamily="34" charset="0"/>
              </a:rPr>
              <a:t>3. The top view (TV) of a line is denoted by their corresponding lower case letters without dashes as a and b, c and d etc. </a:t>
            </a:r>
          </a:p>
          <a:p>
            <a:pPr>
              <a:lnSpc>
                <a:spcPct val="150000"/>
              </a:lnSpc>
            </a:pPr>
            <a:r>
              <a:rPr lang="en-US" sz="1600" dirty="0">
                <a:latin typeface="Calibri" panose="020F0502020204030204" pitchFamily="34" charset="0"/>
                <a:cs typeface="Calibri" panose="020F0502020204030204" pitchFamily="34" charset="0"/>
              </a:rPr>
              <a:t>4. The side view (SV) of a line are denoted by their corresponding lower case letters with double dashes as a" and b", c" and d" etc. </a:t>
            </a:r>
          </a:p>
          <a:p>
            <a:pPr>
              <a:lnSpc>
                <a:spcPct val="150000"/>
              </a:lnSpc>
            </a:pPr>
            <a:r>
              <a:rPr lang="en-US" sz="1600" dirty="0">
                <a:latin typeface="Calibri" panose="020F0502020204030204" pitchFamily="34" charset="0"/>
                <a:cs typeface="Calibri" panose="020F0502020204030204" pitchFamily="34" charset="0"/>
              </a:rPr>
              <a:t>5. Projectors are always drawn as continuous thin lines. </a:t>
            </a:r>
          </a:p>
          <a:p>
            <a:pPr>
              <a:lnSpc>
                <a:spcPct val="150000"/>
              </a:lnSpc>
            </a:pPr>
            <a:r>
              <a:rPr lang="en-US" sz="1600" dirty="0">
                <a:latin typeface="Calibri" panose="020F0502020204030204" pitchFamily="34" charset="0"/>
                <a:cs typeface="Calibri" panose="020F0502020204030204" pitchFamily="34" charset="0"/>
              </a:rPr>
              <a:t>6. Line with specific thickness for a particular type of line. </a:t>
            </a: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buFont typeface="Wingdings" pitchFamily="2" charset="2"/>
              <a:buChar char="Ø"/>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26590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85183" y="1078191"/>
            <a:ext cx="7906043" cy="1077218"/>
          </a:xfrm>
          <a:prstGeom prst="rect">
            <a:avLst/>
          </a:prstGeom>
        </p:spPr>
        <p:txBody>
          <a:bodyPr wrap="square">
            <a:spAutoFit/>
          </a:bodyPr>
          <a:lstStyle/>
          <a:p>
            <a:pPr marL="342900" indent="-342900"/>
            <a:r>
              <a:rPr lang="en-US" sz="1600" b="1" dirty="0">
                <a:solidFill>
                  <a:srgbClr val="FF0000"/>
                </a:solidFill>
                <a:latin typeface="Calibri" pitchFamily="34" charset="0"/>
                <a:cs typeface="Calibri" pitchFamily="34" charset="0"/>
              </a:rPr>
              <a:t>Problem 12: </a:t>
            </a:r>
            <a:r>
              <a:rPr lang="en-US" sz="1600" b="1" dirty="0">
                <a:latin typeface="Calibri" pitchFamily="34" charset="0"/>
                <a:cs typeface="Calibri" pitchFamily="34" charset="0"/>
              </a:rPr>
              <a:t>An 80 mm long line PQ has its end P on the H.P. and 15 mm in front of the V.P. The line is inclined at 30° to the H.P. and its top view is inclined at 60° to the reference line. Draw the projections of line PQ and determine true angle of inclination with the V.P.</a:t>
            </a:r>
            <a:endParaRPr lang="en-US" sz="1600" dirty="0">
              <a:latin typeface="Calibri" pitchFamily="34" charset="0"/>
              <a:cs typeface="Calibri" pitchFamily="34" charset="0"/>
            </a:endParaRPr>
          </a:p>
        </p:txBody>
      </p:sp>
      <p:sp>
        <p:nvSpPr>
          <p:cNvPr id="3" name="TextBox 2">
            <a:extLst>
              <a:ext uri="{FF2B5EF4-FFF2-40B4-BE49-F238E27FC236}">
                <a16:creationId xmlns:a16="http://schemas.microsoft.com/office/drawing/2014/main" xmlns="" id="{BE5CDDB5-DC4E-4D3F-A9CE-5FDB3FF11ABA}"/>
              </a:ext>
            </a:extLst>
          </p:cNvPr>
          <p:cNvSpPr txBox="1"/>
          <p:nvPr/>
        </p:nvSpPr>
        <p:spPr>
          <a:xfrm>
            <a:off x="2100775" y="475861"/>
            <a:ext cx="7990450" cy="400110"/>
          </a:xfrm>
          <a:prstGeom prst="rect">
            <a:avLst/>
          </a:prstGeom>
          <a:noFill/>
        </p:spPr>
        <p:txBody>
          <a:bodyPr wrap="square" rtlCol="0">
            <a:spAutoFit/>
          </a:bodyPr>
          <a:lstStyle/>
          <a:p>
            <a:r>
              <a:rPr lang="en-US" sz="2000" b="1" cap="all" spc="150" dirty="0">
                <a:solidFill>
                  <a:schemeClr val="tx2"/>
                </a:solidFill>
                <a:latin typeface="Calibri" panose="020F0502020204030204" pitchFamily="34" charset="0"/>
                <a:ea typeface="+mj-ea"/>
                <a:cs typeface="Calibri" panose="020F0502020204030204" pitchFamily="34" charset="0"/>
              </a:rPr>
              <a:t>MISCELLANEOUS PROBLEMS</a:t>
            </a:r>
            <a:endParaRPr lang="en-IN" sz="2000" b="1" cap="all" spc="150" dirty="0">
              <a:solidFill>
                <a:srgbClr val="FF0000"/>
              </a:solidFill>
              <a:latin typeface="Calibri" panose="020F0502020204030204" pitchFamily="34" charset="0"/>
              <a:ea typeface="+mj-ea"/>
              <a:cs typeface="Calibri" panose="020F0502020204030204" pitchFamily="34" charset="0"/>
            </a:endParaRPr>
          </a:p>
        </p:txBody>
      </p:sp>
      <p:pic>
        <p:nvPicPr>
          <p:cNvPr id="4" name="Picture 3">
            <a:extLst>
              <a:ext uri="{FF2B5EF4-FFF2-40B4-BE49-F238E27FC236}">
                <a16:creationId xmlns:a16="http://schemas.microsoft.com/office/drawing/2014/main" xmlns="" id="{C00E0DFC-BEA2-4CA7-B038-94E1CDF50F96}"/>
              </a:ext>
            </a:extLst>
          </p:cNvPr>
          <p:cNvPicPr>
            <a:picLocks noChangeAspect="1"/>
          </p:cNvPicPr>
          <p:nvPr/>
        </p:nvPicPr>
        <p:blipFill>
          <a:blip r:embed="rId2"/>
          <a:stretch>
            <a:fillRect/>
          </a:stretch>
        </p:blipFill>
        <p:spPr>
          <a:xfrm>
            <a:off x="3522404" y="2254801"/>
            <a:ext cx="4867275" cy="2143125"/>
          </a:xfrm>
          <a:prstGeom prst="rect">
            <a:avLst/>
          </a:prstGeom>
        </p:spPr>
      </p:pic>
    </p:spTree>
    <p:extLst>
      <p:ext uri="{BB962C8B-B14F-4D97-AF65-F5344CB8AC3E}">
        <p14:creationId xmlns:p14="http://schemas.microsoft.com/office/powerpoint/2010/main" val="2141170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85183" y="1078191"/>
            <a:ext cx="7906043" cy="4278094"/>
          </a:xfrm>
          <a:prstGeom prst="rect">
            <a:avLst/>
          </a:prstGeom>
        </p:spPr>
        <p:txBody>
          <a:bodyPr wrap="square">
            <a:spAutoFit/>
          </a:bodyPr>
          <a:lstStyle/>
          <a:p>
            <a:pPr marL="342900" indent="-342900"/>
            <a:r>
              <a:rPr lang="en-US" sz="1600" dirty="0">
                <a:latin typeface="Calibri" pitchFamily="34" charset="0"/>
                <a:cs typeface="Calibri" pitchFamily="34" charset="0"/>
              </a:rPr>
              <a:t>Solution</a:t>
            </a:r>
          </a:p>
          <a:p>
            <a:pPr marL="342900" indent="-342900"/>
            <a:endParaRPr lang="en-US" sz="1600" dirty="0">
              <a:latin typeface="Calibri" pitchFamily="34" charset="0"/>
              <a:cs typeface="Calibri" pitchFamily="34" charset="0"/>
            </a:endParaRPr>
          </a:p>
          <a:p>
            <a:pPr algn="l"/>
            <a:r>
              <a:rPr lang="en-US" sz="1600" dirty="0">
                <a:latin typeface="Calibri" pitchFamily="34" charset="0"/>
                <a:cs typeface="Calibri" pitchFamily="34" charset="0"/>
              </a:rPr>
              <a:t>1. Draw a reference line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Mark point p’ on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and point p 15 mm below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a:t>
            </a:r>
          </a:p>
          <a:p>
            <a:pPr algn="l"/>
            <a:r>
              <a:rPr lang="en-US" sz="1600" dirty="0">
                <a:latin typeface="Calibri" panose="020F0502020204030204" pitchFamily="34" charset="0"/>
                <a:cs typeface="Calibri" panose="020F0502020204030204" pitchFamily="34" charset="0"/>
              </a:rPr>
              <a:t>2. Draw an 80 mm long line p’q1’, inclined at 30º to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a:t>
            </a:r>
          </a:p>
          <a:p>
            <a:pPr algn="l"/>
            <a:r>
              <a:rPr lang="en-US" sz="1600" dirty="0">
                <a:latin typeface="Calibri" panose="020F0502020204030204" pitchFamily="34" charset="0"/>
                <a:cs typeface="Calibri" panose="020F0502020204030204" pitchFamily="34" charset="0"/>
              </a:rPr>
              <a:t>3. Project point q1’ to meet horizontal line from point p at point q1.</a:t>
            </a:r>
          </a:p>
          <a:p>
            <a:pPr algn="l"/>
            <a:r>
              <a:rPr lang="en-US" sz="1600" dirty="0">
                <a:latin typeface="Calibri" panose="020F0502020204030204" pitchFamily="34" charset="0"/>
                <a:cs typeface="Calibri" panose="020F0502020204030204" pitchFamily="34" charset="0"/>
              </a:rPr>
              <a:t>4. Draw an arc with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p and radius pq1 to meet a line </a:t>
            </a:r>
            <a:r>
              <a:rPr lang="en-US" sz="1600" dirty="0" err="1">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inclined at 60° to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at point q. Join </a:t>
            </a:r>
            <a:r>
              <a:rPr lang="en-US" sz="1600" dirty="0" err="1">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to represent the top view.</a:t>
            </a:r>
          </a:p>
          <a:p>
            <a:pPr algn="l"/>
            <a:r>
              <a:rPr lang="en-US" sz="1600" dirty="0">
                <a:latin typeface="Calibri" panose="020F0502020204030204" pitchFamily="34" charset="0"/>
                <a:cs typeface="Calibri" panose="020F0502020204030204" pitchFamily="34" charset="0"/>
              </a:rPr>
              <a:t>5. Draw another arc with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p and radius 80 mm to meet the horizontal line from point q at point q2. </a:t>
            </a:r>
          </a:p>
          <a:p>
            <a:pPr algn="l"/>
            <a:r>
              <a:rPr lang="en-US" sz="1600" dirty="0">
                <a:latin typeface="Calibri" panose="020F0502020204030204" pitchFamily="34" charset="0"/>
                <a:cs typeface="Calibri" panose="020F0502020204030204" pitchFamily="34" charset="0"/>
              </a:rPr>
              <a:t>Measure its inclination with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as the inclination of line with the V.P. Here </a:t>
            </a:r>
            <a:r>
              <a:rPr lang="el-GR" sz="1600" dirty="0">
                <a:latin typeface="Calibri" panose="020F0502020204030204" pitchFamily="34" charset="0"/>
                <a:cs typeface="Calibri" panose="020F0502020204030204" pitchFamily="34" charset="0"/>
              </a:rPr>
              <a:t>ϕ</a:t>
            </a:r>
            <a:r>
              <a:rPr lang="en-US" sz="1600" dirty="0">
                <a:latin typeface="Calibri" panose="020F0502020204030204" pitchFamily="34" charset="0"/>
                <a:cs typeface="Calibri" panose="020F0502020204030204" pitchFamily="34" charset="0"/>
              </a:rPr>
              <a:t> = 49°.</a:t>
            </a:r>
          </a:p>
          <a:p>
            <a:pPr algn="l"/>
            <a:r>
              <a:rPr lang="en-US" sz="1600" dirty="0">
                <a:latin typeface="Calibri" panose="020F0502020204030204" pitchFamily="34" charset="0"/>
                <a:cs typeface="Calibri" panose="020F0502020204030204" pitchFamily="34" charset="0"/>
              </a:rPr>
              <a:t>6. Project point q2 to meet the horizontal line through p’ at point q2’. Draw an arc with </a:t>
            </a:r>
            <a:r>
              <a:rPr lang="en-US" sz="1600" dirty="0" err="1">
                <a:latin typeface="Calibri" panose="020F0502020204030204" pitchFamily="34" charset="0"/>
                <a:cs typeface="Calibri" panose="020F0502020204030204" pitchFamily="34" charset="0"/>
              </a:rPr>
              <a:t>centre</a:t>
            </a:r>
            <a:r>
              <a:rPr lang="en-US" sz="1600" dirty="0">
                <a:latin typeface="Calibri" panose="020F0502020204030204" pitchFamily="34" charset="0"/>
                <a:cs typeface="Calibri" panose="020F0502020204030204" pitchFamily="34" charset="0"/>
              </a:rPr>
              <a:t> p’ and radius p’q2’ to meet the horizontal line through point q1’ at point q’. Join </a:t>
            </a:r>
            <a:r>
              <a:rPr lang="en-US" sz="1600" dirty="0" err="1">
                <a:latin typeface="Calibri" panose="020F0502020204030204" pitchFamily="34" charset="0"/>
                <a:cs typeface="Calibri" panose="020F0502020204030204" pitchFamily="34" charset="0"/>
              </a:rPr>
              <a:t>p’q</a:t>
            </a:r>
            <a:r>
              <a:rPr lang="en-US" sz="1600" dirty="0">
                <a:latin typeface="Calibri" panose="020F0502020204030204" pitchFamily="34" charset="0"/>
                <a:cs typeface="Calibri" panose="020F0502020204030204" pitchFamily="34" charset="0"/>
              </a:rPr>
              <a:t>’ to represent the front view.</a:t>
            </a:r>
          </a:p>
          <a:p>
            <a:pPr algn="l"/>
            <a:r>
              <a:rPr lang="en-US" sz="1600" dirty="0">
                <a:latin typeface="Calibri" panose="020F0502020204030204" pitchFamily="34" charset="0"/>
                <a:cs typeface="Calibri" panose="020F0502020204030204" pitchFamily="34" charset="0"/>
              </a:rPr>
              <a:t>7. Join </a:t>
            </a:r>
            <a:r>
              <a:rPr lang="en-US" sz="1600" dirty="0" err="1">
                <a:latin typeface="Calibri" panose="020F0502020204030204" pitchFamily="34" charset="0"/>
                <a:cs typeface="Calibri" panose="020F0502020204030204" pitchFamily="34" charset="0"/>
              </a:rPr>
              <a:t>q’q</a:t>
            </a:r>
            <a:r>
              <a:rPr lang="en-US" sz="1600" dirty="0">
                <a:latin typeface="Calibri" panose="020F0502020204030204" pitchFamily="34" charset="0"/>
                <a:cs typeface="Calibri" panose="020F0502020204030204" pitchFamily="34" charset="0"/>
              </a:rPr>
              <a:t> and ensure that it is perpendicular to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 representing projector of the end Q.</a:t>
            </a:r>
          </a:p>
          <a:p>
            <a:pPr algn="l"/>
            <a:endParaRPr lang="en-US" sz="1600" dirty="0">
              <a:latin typeface="Calibri" panose="020F0502020204030204" pitchFamily="34" charset="0"/>
              <a:cs typeface="Calibri" panose="020F0502020204030204" pitchFamily="34" charset="0"/>
            </a:endParaRPr>
          </a:p>
          <a:p>
            <a:pPr algn="l"/>
            <a:r>
              <a:rPr lang="en-US" sz="1600" dirty="0">
                <a:latin typeface="Calibri" panose="020F0502020204030204" pitchFamily="34" charset="0"/>
                <a:cs typeface="Calibri" panose="020F0502020204030204" pitchFamily="34" charset="0"/>
              </a:rPr>
              <a:t>Result Inclination with the V.P., </a:t>
            </a:r>
            <a:r>
              <a:rPr lang="el-GR" sz="1600" dirty="0">
                <a:latin typeface="Calibri" panose="020F0502020204030204" pitchFamily="34" charset="0"/>
                <a:cs typeface="Calibri" panose="020F0502020204030204" pitchFamily="34" charset="0"/>
              </a:rPr>
              <a:t>ϕ</a:t>
            </a:r>
            <a:r>
              <a:rPr lang="en-US" sz="1600" dirty="0">
                <a:latin typeface="Calibri" panose="020F0502020204030204" pitchFamily="34" charset="0"/>
                <a:cs typeface="Calibri" panose="020F0502020204030204" pitchFamily="34" charset="0"/>
              </a:rPr>
              <a:t> = 49°.</a:t>
            </a:r>
          </a:p>
          <a:p>
            <a:pPr algn="l"/>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0247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6C5E3FF7-4760-4702-8116-5FFA1C5F651B}"/>
              </a:ext>
            </a:extLst>
          </p:cNvPr>
          <p:cNvPicPr>
            <a:picLocks noChangeAspect="1"/>
          </p:cNvPicPr>
          <p:nvPr/>
        </p:nvPicPr>
        <p:blipFill>
          <a:blip r:embed="rId3"/>
          <a:stretch>
            <a:fillRect/>
          </a:stretch>
        </p:blipFill>
        <p:spPr>
          <a:xfrm>
            <a:off x="3754017" y="1380158"/>
            <a:ext cx="5880521" cy="5144467"/>
          </a:xfrm>
          <a:prstGeom prst="rect">
            <a:avLst/>
          </a:prstGeom>
        </p:spPr>
      </p:pic>
    </p:spTree>
    <p:extLst>
      <p:ext uri="{BB962C8B-B14F-4D97-AF65-F5344CB8AC3E}">
        <p14:creationId xmlns:p14="http://schemas.microsoft.com/office/powerpoint/2010/main" val="4120907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185183" y="1078192"/>
            <a:ext cx="7906043" cy="830997"/>
          </a:xfrm>
          <a:prstGeom prst="rect">
            <a:avLst/>
          </a:prstGeom>
        </p:spPr>
        <p:txBody>
          <a:bodyPr wrap="square">
            <a:spAutoFit/>
          </a:bodyPr>
          <a:lstStyle/>
          <a:p>
            <a:pPr marL="342900" indent="-342900"/>
            <a:r>
              <a:rPr lang="en-US" sz="1600" b="1" dirty="0">
                <a:solidFill>
                  <a:srgbClr val="FF0000"/>
                </a:solidFill>
                <a:latin typeface="Calibri" pitchFamily="34" charset="0"/>
                <a:cs typeface="Calibri" pitchFamily="34" charset="0"/>
              </a:rPr>
              <a:t>Problem 13: </a:t>
            </a:r>
            <a:r>
              <a:rPr lang="en-US" sz="1600" b="1" dirty="0">
                <a:latin typeface="Calibri" pitchFamily="34" charset="0"/>
                <a:cs typeface="Calibri" pitchFamily="34" charset="0"/>
              </a:rPr>
              <a:t>Line AB 75mm long line makes 45deg inclination with VP while its FV makes 55deg.End A is 10mm above HP and 15mm </a:t>
            </a:r>
            <a:r>
              <a:rPr lang="en-US" sz="1600" b="1" dirty="0" err="1">
                <a:latin typeface="Calibri" pitchFamily="34" charset="0"/>
                <a:cs typeface="Calibri" pitchFamily="34" charset="0"/>
              </a:rPr>
              <a:t>infront</a:t>
            </a:r>
            <a:r>
              <a:rPr lang="en-US" sz="1600" b="1" dirty="0">
                <a:latin typeface="Calibri" pitchFamily="34" charset="0"/>
                <a:cs typeface="Calibri" pitchFamily="34" charset="0"/>
              </a:rPr>
              <a:t> of VP. If the line is in 1st quadrant draw its projections and find its inclination with HP.</a:t>
            </a:r>
            <a:endParaRPr lang="en-US" sz="1600" dirty="0">
              <a:latin typeface="Calibri" pitchFamily="34" charset="0"/>
              <a:cs typeface="Calibri" pitchFamily="34" charset="0"/>
            </a:endParaRPr>
          </a:p>
        </p:txBody>
      </p:sp>
      <p:pic>
        <p:nvPicPr>
          <p:cNvPr id="3" name="Picture 2">
            <a:extLst>
              <a:ext uri="{FF2B5EF4-FFF2-40B4-BE49-F238E27FC236}">
                <a16:creationId xmlns:a16="http://schemas.microsoft.com/office/drawing/2014/main" xmlns="" id="{975A6294-863F-4D68-8D8D-24DC5132A775}"/>
              </a:ext>
            </a:extLst>
          </p:cNvPr>
          <p:cNvPicPr>
            <a:picLocks noChangeAspect="1"/>
          </p:cNvPicPr>
          <p:nvPr/>
        </p:nvPicPr>
        <p:blipFill>
          <a:blip r:embed="rId2"/>
          <a:stretch>
            <a:fillRect/>
          </a:stretch>
        </p:blipFill>
        <p:spPr>
          <a:xfrm>
            <a:off x="4173895" y="2021547"/>
            <a:ext cx="4102261" cy="4484028"/>
          </a:xfrm>
          <a:prstGeom prst="rect">
            <a:avLst/>
          </a:prstGeom>
        </p:spPr>
      </p:pic>
    </p:spTree>
    <p:extLst>
      <p:ext uri="{BB962C8B-B14F-4D97-AF65-F5344CB8AC3E}">
        <p14:creationId xmlns:p14="http://schemas.microsoft.com/office/powerpoint/2010/main" val="421033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F455553-1BC2-43D7-AFED-5E997A9D76B0}"/>
              </a:ext>
            </a:extLst>
          </p:cNvPr>
          <p:cNvSpPr txBox="1"/>
          <p:nvPr/>
        </p:nvSpPr>
        <p:spPr>
          <a:xfrm>
            <a:off x="2326433" y="1418712"/>
            <a:ext cx="7193902" cy="2169825"/>
          </a:xfrm>
          <a:prstGeom prst="rect">
            <a:avLst/>
          </a:prstGeom>
          <a:noFill/>
        </p:spPr>
        <p:txBody>
          <a:bodyPr wrap="square">
            <a:spAutoFit/>
          </a:bodyPr>
          <a:lstStyle/>
          <a:p>
            <a:pPr>
              <a:lnSpc>
                <a:spcPct val="150000"/>
              </a:lnSpc>
            </a:pPr>
            <a:r>
              <a:rPr lang="en-US" b="1" dirty="0">
                <a:latin typeface="Calibri" panose="020F0502020204030204" pitchFamily="34" charset="0"/>
                <a:cs typeface="Calibri" panose="020F0502020204030204" pitchFamily="34" charset="0"/>
              </a:rPr>
              <a:t>Projections of a straight line lying in the first angle shall have its front view above </a:t>
            </a:r>
            <a:r>
              <a:rPr lang="en-US" b="1" dirty="0" err="1">
                <a:latin typeface="Calibri" panose="020F0502020204030204" pitchFamily="34" charset="0"/>
                <a:cs typeface="Calibri" panose="020F0502020204030204" pitchFamily="34" charset="0"/>
              </a:rPr>
              <a:t>xy</a:t>
            </a:r>
            <a:r>
              <a:rPr lang="en-US" b="1" dirty="0">
                <a:latin typeface="Calibri" panose="020F0502020204030204" pitchFamily="34" charset="0"/>
                <a:cs typeface="Calibri" panose="020F0502020204030204" pitchFamily="34" charset="0"/>
              </a:rPr>
              <a:t> and the top view below </a:t>
            </a:r>
            <a:r>
              <a:rPr lang="en-US" b="1" dirty="0" err="1">
                <a:latin typeface="Calibri" panose="020F0502020204030204" pitchFamily="34" charset="0"/>
                <a:cs typeface="Calibri" panose="020F0502020204030204" pitchFamily="34" charset="0"/>
              </a:rPr>
              <a:t>xy</a:t>
            </a:r>
            <a:r>
              <a:rPr lang="en-US" b="1" dirty="0">
                <a:latin typeface="Calibri" panose="020F0502020204030204" pitchFamily="34" charset="0"/>
                <a:cs typeface="Calibri" panose="020F0502020204030204" pitchFamily="34" charset="0"/>
              </a:rPr>
              <a:t>. </a:t>
            </a:r>
          </a:p>
          <a:p>
            <a:pPr>
              <a:lnSpc>
                <a:spcPct val="150000"/>
              </a:lnSpc>
            </a:pPr>
            <a:endParaRPr lang="en-US" b="1" dirty="0">
              <a:latin typeface="Calibri" panose="020F0502020204030204" pitchFamily="34" charset="0"/>
              <a:cs typeface="Calibri" panose="020F0502020204030204" pitchFamily="34" charset="0"/>
            </a:endParaRPr>
          </a:p>
          <a:p>
            <a:pPr>
              <a:lnSpc>
                <a:spcPct val="150000"/>
              </a:lnSpc>
            </a:pPr>
            <a:r>
              <a:rPr lang="en-US" b="1" dirty="0">
                <a:latin typeface="Calibri" panose="020F0502020204030204" pitchFamily="34" charset="0"/>
                <a:cs typeface="Calibri" panose="020F0502020204030204" pitchFamily="34" charset="0"/>
              </a:rPr>
              <a:t>A clear concept of orthographic projections and projections of points is required to understand the projections of straight lines.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6806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030437" y="1078192"/>
            <a:ext cx="8046721" cy="5678478"/>
          </a:xfrm>
          <a:prstGeom prst="rect">
            <a:avLst/>
          </a:prstGeom>
        </p:spPr>
        <p:txBody>
          <a:bodyPr wrap="square">
            <a:spAutoFit/>
          </a:bodyPr>
          <a:lstStyle/>
          <a:p>
            <a:pPr>
              <a:lnSpc>
                <a:spcPct val="150000"/>
              </a:lnSpc>
            </a:pPr>
            <a:r>
              <a:rPr lang="en-US" b="1" dirty="0">
                <a:latin typeface="Calibri" panose="020F0502020204030204" pitchFamily="34" charset="0"/>
                <a:cs typeface="Calibri" panose="020F0502020204030204" pitchFamily="34" charset="0"/>
              </a:rPr>
              <a:t>ORIENTATION OF A STRAIGHT LINE</a:t>
            </a:r>
          </a:p>
          <a:p>
            <a:pPr>
              <a:lnSpc>
                <a:spcPct val="150000"/>
              </a:lnSpc>
            </a:pPr>
            <a:r>
              <a:rPr lang="en-US" sz="1600" dirty="0">
                <a:latin typeface="Calibri" panose="020F0502020204030204" pitchFamily="34" charset="0"/>
                <a:cs typeface="Calibri" panose="020F0502020204030204" pitchFamily="34" charset="0"/>
              </a:rPr>
              <a:t>A straight line may be in one of the following positions.</a:t>
            </a:r>
          </a:p>
          <a:p>
            <a:pPr>
              <a:lnSpc>
                <a:spcPct val="150000"/>
              </a:lnSpc>
            </a:pPr>
            <a:r>
              <a:rPr lang="en-US" sz="1600" dirty="0">
                <a:latin typeface="Calibri" panose="020F0502020204030204" pitchFamily="34" charset="0"/>
                <a:cs typeface="Calibri" panose="020F0502020204030204" pitchFamily="34" charset="0"/>
              </a:rPr>
              <a:t>1. Line parallel to both horizontal plane (H.P.) and vertical plane (V.P.).</a:t>
            </a:r>
          </a:p>
          <a:p>
            <a:pPr>
              <a:lnSpc>
                <a:spcPct val="150000"/>
              </a:lnSpc>
            </a:pPr>
            <a:r>
              <a:rPr lang="en-US" sz="1600" dirty="0">
                <a:latin typeface="Calibri" panose="020F0502020204030204" pitchFamily="34" charset="0"/>
                <a:cs typeface="Calibri" panose="020F0502020204030204" pitchFamily="34" charset="0"/>
              </a:rPr>
              <a:t>2. Line perpendicular to H.P. (and parallel to V.P.).</a:t>
            </a:r>
          </a:p>
          <a:p>
            <a:pPr>
              <a:lnSpc>
                <a:spcPct val="150000"/>
              </a:lnSpc>
            </a:pPr>
            <a:r>
              <a:rPr lang="en-US" sz="1600" dirty="0">
                <a:latin typeface="Calibri" panose="020F0502020204030204" pitchFamily="34" charset="0"/>
                <a:cs typeface="Calibri" panose="020F0502020204030204" pitchFamily="34" charset="0"/>
              </a:rPr>
              <a:t>3. Line perpendicular to V.P. (and parallel to H.P.).</a:t>
            </a:r>
          </a:p>
          <a:p>
            <a:pPr>
              <a:lnSpc>
                <a:spcPct val="150000"/>
              </a:lnSpc>
            </a:pPr>
            <a:r>
              <a:rPr lang="en-US" sz="1600" dirty="0">
                <a:latin typeface="Calibri" panose="020F0502020204030204" pitchFamily="34" charset="0"/>
                <a:cs typeface="Calibri" panose="020F0502020204030204" pitchFamily="34" charset="0"/>
              </a:rPr>
              <a:t>4. Line inclined to H.P. and parallel to V.P.</a:t>
            </a:r>
          </a:p>
          <a:p>
            <a:pPr>
              <a:lnSpc>
                <a:spcPct val="150000"/>
              </a:lnSpc>
            </a:pPr>
            <a:r>
              <a:rPr lang="en-US" sz="1600" dirty="0">
                <a:latin typeface="Calibri" panose="020F0502020204030204" pitchFamily="34" charset="0"/>
                <a:cs typeface="Calibri" panose="020F0502020204030204" pitchFamily="34" charset="0"/>
              </a:rPr>
              <a:t>5. Line inclined to V.P. and parallel to H.P.</a:t>
            </a:r>
          </a:p>
          <a:p>
            <a:pPr>
              <a:lnSpc>
                <a:spcPct val="150000"/>
              </a:lnSpc>
            </a:pPr>
            <a:r>
              <a:rPr lang="en-US" sz="1600" dirty="0">
                <a:latin typeface="Calibri" panose="020F0502020204030204" pitchFamily="34" charset="0"/>
                <a:cs typeface="Calibri" panose="020F0502020204030204" pitchFamily="34" charset="0"/>
              </a:rPr>
              <a:t>6. Line situated on H.P.</a:t>
            </a:r>
          </a:p>
          <a:p>
            <a:pPr>
              <a:lnSpc>
                <a:spcPct val="150000"/>
              </a:lnSpc>
            </a:pPr>
            <a:r>
              <a:rPr lang="en-US" sz="1600" dirty="0">
                <a:latin typeface="Calibri" panose="020F0502020204030204" pitchFamily="34" charset="0"/>
                <a:cs typeface="Calibri" panose="020F0502020204030204" pitchFamily="34" charset="0"/>
              </a:rPr>
              <a:t>7. Line situated in V.P.</a:t>
            </a:r>
          </a:p>
          <a:p>
            <a:pPr>
              <a:lnSpc>
                <a:spcPct val="150000"/>
              </a:lnSpc>
            </a:pPr>
            <a:r>
              <a:rPr lang="en-US" sz="1600" dirty="0">
                <a:latin typeface="Calibri" panose="020F0502020204030204" pitchFamily="34" charset="0"/>
                <a:cs typeface="Calibri" panose="020F0502020204030204" pitchFamily="34" charset="0"/>
              </a:rPr>
              <a:t>8. Line situated on both H.P. and V.P. (i.e., on the reference line, </a:t>
            </a:r>
            <a:r>
              <a:rPr lang="en-US" sz="1600" dirty="0" err="1">
                <a:latin typeface="Calibri" panose="020F0502020204030204" pitchFamily="34" charset="0"/>
                <a:cs typeface="Calibri" panose="020F0502020204030204" pitchFamily="34" charset="0"/>
              </a:rPr>
              <a:t>xy</a:t>
            </a:r>
            <a:r>
              <a:rPr lang="en-US" sz="1600" dirty="0">
                <a:latin typeface="Calibri" panose="020F0502020204030204" pitchFamily="34" charset="0"/>
                <a:cs typeface="Calibri" panose="020F0502020204030204" pitchFamily="34" charset="0"/>
              </a:rPr>
              <a:t>).</a:t>
            </a:r>
          </a:p>
          <a:p>
            <a:pPr>
              <a:lnSpc>
                <a:spcPct val="150000"/>
              </a:lnSpc>
            </a:pPr>
            <a:r>
              <a:rPr lang="en-US" sz="1600" dirty="0">
                <a:latin typeface="Calibri" panose="020F0502020204030204" pitchFamily="34" charset="0"/>
                <a:cs typeface="Calibri" panose="020F0502020204030204" pitchFamily="34" charset="0"/>
              </a:rPr>
              <a:t>9. Line inclined to both the reference planes.</a:t>
            </a:r>
          </a:p>
          <a:p>
            <a:pPr>
              <a:lnSpc>
                <a:spcPct val="150000"/>
              </a:lnSpc>
            </a:pPr>
            <a:r>
              <a:rPr lang="en-US" sz="1600" dirty="0">
                <a:latin typeface="Calibri" panose="020F0502020204030204" pitchFamily="34" charset="0"/>
                <a:cs typeface="Calibri" panose="020F0502020204030204" pitchFamily="34" charset="0"/>
              </a:rPr>
              <a:t>(a) Line inclined to both H.P. and V.P. such that </a:t>
            </a:r>
            <a:r>
              <a:rPr lang="el-GR" sz="1600" b="1" dirty="0">
                <a:latin typeface="Calibri" pitchFamily="34" charset="0"/>
                <a:cs typeface="Calibri" pitchFamily="34" charset="0"/>
              </a:rPr>
              <a:t>θ</a:t>
            </a:r>
            <a:r>
              <a:rPr lang="en-US" sz="1600" b="1" dirty="0">
                <a:latin typeface="Calibri" pitchFamily="34" charset="0"/>
                <a:cs typeface="Calibri" pitchFamily="34" charset="0"/>
              </a:rPr>
              <a:t> + </a:t>
            </a:r>
            <a:r>
              <a:rPr lang="el-GR" sz="1600" b="1" dirty="0">
                <a:latin typeface="Calibri" pitchFamily="34" charset="0"/>
                <a:cs typeface="Calibri" pitchFamily="34" charset="0"/>
              </a:rPr>
              <a:t>φ</a:t>
            </a:r>
            <a:r>
              <a:rPr lang="en-US" sz="1600" b="1" dirty="0">
                <a:latin typeface="Calibri" pitchFamily="34" charset="0"/>
                <a:cs typeface="Calibri" pitchFamily="34" charset="0"/>
              </a:rPr>
              <a:t> &lt; 90°</a:t>
            </a:r>
            <a:endParaRPr lang="en-US" sz="1600" dirty="0">
              <a:latin typeface="Calibri" panose="020F0502020204030204" pitchFamily="34" charset="0"/>
              <a:cs typeface="Calibri" panose="020F0502020204030204" pitchFamily="34" charset="0"/>
            </a:endParaRPr>
          </a:p>
          <a:p>
            <a:pPr>
              <a:lnSpc>
                <a:spcPct val="150000"/>
              </a:lnSpc>
            </a:pPr>
            <a:r>
              <a:rPr lang="en-US" sz="1600" dirty="0">
                <a:latin typeface="Calibri" panose="020F0502020204030204" pitchFamily="34" charset="0"/>
                <a:cs typeface="Calibri" panose="020F0502020204030204" pitchFamily="34" charset="0"/>
              </a:rPr>
              <a:t>(b) Line inclined to both H.P. and V.P. such that </a:t>
            </a:r>
            <a:r>
              <a:rPr lang="el-GR" sz="1600" b="1" dirty="0">
                <a:latin typeface="Calibri" pitchFamily="34" charset="0"/>
                <a:cs typeface="Calibri" pitchFamily="34" charset="0"/>
              </a:rPr>
              <a:t>θ</a:t>
            </a:r>
            <a:r>
              <a:rPr lang="en-US" sz="1600" b="1" dirty="0">
                <a:latin typeface="Calibri" pitchFamily="34" charset="0"/>
                <a:cs typeface="Calibri" pitchFamily="34" charset="0"/>
              </a:rPr>
              <a:t> + </a:t>
            </a:r>
            <a:r>
              <a:rPr lang="el-GR" sz="1600" b="1" dirty="0">
                <a:latin typeface="Calibri" pitchFamily="34" charset="0"/>
                <a:cs typeface="Calibri" pitchFamily="34" charset="0"/>
              </a:rPr>
              <a:t>φ</a:t>
            </a:r>
            <a:r>
              <a:rPr lang="en-US" sz="1600" b="1" dirty="0">
                <a:latin typeface="Calibri" pitchFamily="34" charset="0"/>
                <a:cs typeface="Calibri" pitchFamily="34" charset="0"/>
              </a:rPr>
              <a:t> &lt; 90°</a:t>
            </a:r>
            <a:endParaRPr lang="en-US" sz="1600" dirty="0">
              <a:latin typeface="Calibri" panose="020F0502020204030204" pitchFamily="34" charset="0"/>
              <a:cs typeface="Calibri" panose="020F0502020204030204" pitchFamily="34" charset="0"/>
            </a:endParaRPr>
          </a:p>
          <a:p>
            <a:pPr>
              <a:lnSpc>
                <a:spcPct val="150000"/>
              </a:lnSpc>
            </a:pPr>
            <a:endParaRPr lang="en-US" sz="1600" dirty="0">
              <a:latin typeface="Calibri" panose="020F0502020204030204" pitchFamily="34" charset="0"/>
              <a:cs typeface="Calibri" panose="020F0502020204030204" pitchFamily="34" charset="0"/>
            </a:endParaRPr>
          </a:p>
          <a:p>
            <a:pPr>
              <a:lnSpc>
                <a:spcPct val="150000"/>
              </a:lnSpc>
              <a:buFont typeface="Wingdings" pitchFamily="2" charset="2"/>
              <a:buChar char="Ø"/>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5637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3" name="TextBox 2">
            <a:extLst>
              <a:ext uri="{FF2B5EF4-FFF2-40B4-BE49-F238E27FC236}">
                <a16:creationId xmlns:a16="http://schemas.microsoft.com/office/drawing/2014/main" xmlns="" id="{7B3DB52E-F114-41FA-98A8-2ACCB6B160CE}"/>
              </a:ext>
            </a:extLst>
          </p:cNvPr>
          <p:cNvSpPr txBox="1"/>
          <p:nvPr/>
        </p:nvSpPr>
        <p:spPr>
          <a:xfrm>
            <a:off x="2205135" y="1352939"/>
            <a:ext cx="494522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1.  Line is parallel to both HP and VP</a:t>
            </a:r>
            <a:endParaRPr lang="en-IN" sz="1600" b="1"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AEFF966E-974F-4DBC-A5B6-7C6EFAA0DF69}"/>
              </a:ext>
            </a:extLst>
          </p:cNvPr>
          <p:cNvPicPr>
            <a:picLocks noChangeAspect="1"/>
          </p:cNvPicPr>
          <p:nvPr/>
        </p:nvPicPr>
        <p:blipFill>
          <a:blip r:embed="rId2"/>
          <a:stretch>
            <a:fillRect/>
          </a:stretch>
        </p:blipFill>
        <p:spPr>
          <a:xfrm>
            <a:off x="5846495" y="1459166"/>
            <a:ext cx="2607729" cy="1515162"/>
          </a:xfrm>
          <a:prstGeom prst="rect">
            <a:avLst/>
          </a:prstGeom>
        </p:spPr>
      </p:pic>
      <p:sp>
        <p:nvSpPr>
          <p:cNvPr id="10" name="TextBox 9">
            <a:extLst>
              <a:ext uri="{FF2B5EF4-FFF2-40B4-BE49-F238E27FC236}">
                <a16:creationId xmlns:a16="http://schemas.microsoft.com/office/drawing/2014/main" xmlns="" id="{7B179184-4625-4A87-B477-5F40C436C601}"/>
              </a:ext>
            </a:extLst>
          </p:cNvPr>
          <p:cNvSpPr txBox="1"/>
          <p:nvPr/>
        </p:nvSpPr>
        <p:spPr>
          <a:xfrm>
            <a:off x="2134159" y="3328952"/>
            <a:ext cx="4129793" cy="1077218"/>
          </a:xfrm>
          <a:prstGeom prst="rect">
            <a:avLst/>
          </a:prstGeom>
          <a:noFill/>
        </p:spPr>
        <p:txBody>
          <a:bodyPr wrap="square">
            <a:spAutoFit/>
          </a:bodyPr>
          <a:lstStyle/>
          <a:p>
            <a:pPr algn="l"/>
            <a:r>
              <a:rPr lang="en-US" sz="1600" dirty="0">
                <a:solidFill>
                  <a:srgbClr val="FF0000"/>
                </a:solidFill>
                <a:latin typeface="Calibri" panose="020F0502020204030204" pitchFamily="34" charset="0"/>
                <a:cs typeface="Calibri" panose="020F0502020204030204" pitchFamily="34" charset="0"/>
              </a:rPr>
              <a:t>Problem 1: </a:t>
            </a:r>
            <a:r>
              <a:rPr lang="en-US" sz="1600" dirty="0">
                <a:latin typeface="Calibri" panose="020F0502020204030204" pitchFamily="34" charset="0"/>
                <a:cs typeface="Calibri" panose="020F0502020204030204" pitchFamily="34" charset="0"/>
              </a:rPr>
              <a:t>A 50 mm long line PQ is parallel to </a:t>
            </a:r>
          </a:p>
          <a:p>
            <a:pPr algn="l"/>
            <a:r>
              <a:rPr lang="en-US" sz="1600" dirty="0">
                <a:latin typeface="Calibri" panose="020F0502020204030204" pitchFamily="34" charset="0"/>
                <a:cs typeface="Calibri" panose="020F0502020204030204" pitchFamily="34" charset="0"/>
              </a:rPr>
              <a:t>both the H.P. and the V.P. It is 25 mm </a:t>
            </a:r>
          </a:p>
          <a:p>
            <a:pPr algn="l"/>
            <a:r>
              <a:rPr lang="en-US" sz="1600" dirty="0">
                <a:latin typeface="Calibri" panose="020F0502020204030204" pitchFamily="34" charset="0"/>
                <a:cs typeface="Calibri" panose="020F0502020204030204" pitchFamily="34" charset="0"/>
              </a:rPr>
              <a:t>in front of the V.P. and 60 mm above the H.P.</a:t>
            </a:r>
          </a:p>
          <a:p>
            <a:pPr algn="l"/>
            <a:r>
              <a:rPr lang="en-US" sz="1600" dirty="0">
                <a:latin typeface="Calibri" panose="020F0502020204030204" pitchFamily="34" charset="0"/>
                <a:cs typeface="Calibri" panose="020F0502020204030204" pitchFamily="34" charset="0"/>
              </a:rPr>
              <a:t>Draw its projections.</a:t>
            </a:r>
            <a:endParaRPr lang="en-IN" sz="1600" dirty="0">
              <a:latin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xmlns="" id="{AE22169D-FC84-4A3D-8D78-695913C650C3}"/>
              </a:ext>
            </a:extLst>
          </p:cNvPr>
          <p:cNvPicPr>
            <a:picLocks noChangeAspect="1"/>
          </p:cNvPicPr>
          <p:nvPr/>
        </p:nvPicPr>
        <p:blipFill>
          <a:blip r:embed="rId3"/>
          <a:stretch>
            <a:fillRect/>
          </a:stretch>
        </p:blipFill>
        <p:spPr>
          <a:xfrm>
            <a:off x="6657343" y="3172409"/>
            <a:ext cx="2997512" cy="3303207"/>
          </a:xfrm>
          <a:prstGeom prst="rect">
            <a:avLst/>
          </a:prstGeom>
        </p:spPr>
      </p:pic>
      <p:sp>
        <p:nvSpPr>
          <p:cNvPr id="6" name="Title 5">
            <a:extLst>
              <a:ext uri="{FF2B5EF4-FFF2-40B4-BE49-F238E27FC236}">
                <a16:creationId xmlns:a16="http://schemas.microsoft.com/office/drawing/2014/main" xmlns="" id="{1ACD9E00-A615-4C6C-B701-CD11CBA292AC}"/>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parallel to both HP and VP</a:t>
            </a:r>
            <a:endParaRPr lang="en-IN" dirty="0"/>
          </a:p>
        </p:txBody>
      </p:sp>
    </p:spTree>
    <p:extLst>
      <p:ext uri="{BB962C8B-B14F-4D97-AF65-F5344CB8AC3E}">
        <p14:creationId xmlns:p14="http://schemas.microsoft.com/office/powerpoint/2010/main" val="754985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on both HP and VP</a:t>
            </a:r>
            <a:endParaRPr lang="en-US" dirty="0"/>
          </a:p>
        </p:txBody>
      </p:sp>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8" name="TextBox 7">
            <a:extLst>
              <a:ext uri="{FF2B5EF4-FFF2-40B4-BE49-F238E27FC236}">
                <a16:creationId xmlns:a16="http://schemas.microsoft.com/office/drawing/2014/main" xmlns="" id="{702679B8-A614-4618-B2D1-982B267AC07F}"/>
              </a:ext>
            </a:extLst>
          </p:cNvPr>
          <p:cNvSpPr txBox="1"/>
          <p:nvPr/>
        </p:nvSpPr>
        <p:spPr>
          <a:xfrm>
            <a:off x="2134158" y="1220288"/>
            <a:ext cx="494522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2. Line is on both HP and VP</a:t>
            </a:r>
            <a:endParaRPr lang="en-IN" sz="16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xmlns="" id="{C95DBDCD-EED1-46C5-A206-440FEB4EB937}"/>
              </a:ext>
            </a:extLst>
          </p:cNvPr>
          <p:cNvPicPr>
            <a:picLocks noChangeAspect="1"/>
          </p:cNvPicPr>
          <p:nvPr/>
        </p:nvPicPr>
        <p:blipFill rotWithShape="1">
          <a:blip r:embed="rId2"/>
          <a:srcRect l="6982" t="13947" b="10254"/>
          <a:stretch/>
        </p:blipFill>
        <p:spPr>
          <a:xfrm>
            <a:off x="5296693" y="1134990"/>
            <a:ext cx="4381126" cy="1278018"/>
          </a:xfrm>
          <a:prstGeom prst="rect">
            <a:avLst/>
          </a:prstGeom>
        </p:spPr>
      </p:pic>
      <p:sp>
        <p:nvSpPr>
          <p:cNvPr id="10" name="TextBox 9">
            <a:extLst>
              <a:ext uri="{FF2B5EF4-FFF2-40B4-BE49-F238E27FC236}">
                <a16:creationId xmlns:a16="http://schemas.microsoft.com/office/drawing/2014/main" xmlns="" id="{B7125BAF-45B6-478E-9367-EB55C5DAC333}"/>
              </a:ext>
            </a:extLst>
          </p:cNvPr>
          <p:cNvSpPr txBox="1"/>
          <p:nvPr/>
        </p:nvSpPr>
        <p:spPr>
          <a:xfrm>
            <a:off x="2068843" y="2890392"/>
            <a:ext cx="8027656" cy="584775"/>
          </a:xfrm>
          <a:prstGeom prst="rect">
            <a:avLst/>
          </a:prstGeom>
          <a:noFill/>
        </p:spPr>
        <p:txBody>
          <a:bodyPr wrap="square">
            <a:spAutoFit/>
          </a:bodyPr>
          <a:lstStyle/>
          <a:p>
            <a:pPr algn="l"/>
            <a:r>
              <a:rPr lang="en-US" sz="1600" dirty="0">
                <a:solidFill>
                  <a:srgbClr val="FF0000"/>
                </a:solidFill>
                <a:latin typeface="Calibri" panose="020F0502020204030204" pitchFamily="34" charset="0"/>
                <a:cs typeface="Calibri" panose="020F0502020204030204" pitchFamily="34" charset="0"/>
              </a:rPr>
              <a:t>Problem 2: </a:t>
            </a:r>
            <a:r>
              <a:rPr lang="en-US" sz="1600" dirty="0">
                <a:latin typeface="Calibri" panose="020F0502020204030204" pitchFamily="34" charset="0"/>
                <a:cs typeface="Calibri" panose="020F0502020204030204" pitchFamily="34" charset="0"/>
              </a:rPr>
              <a:t>Draw the projections of a 60 mm long line PQ, which is situated both on the H.P. and the V.P.</a:t>
            </a:r>
            <a:endParaRPr lang="en-IN" sz="1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2EE486F3-BE8A-4ECA-B501-1520F742367E}"/>
              </a:ext>
            </a:extLst>
          </p:cNvPr>
          <p:cNvPicPr>
            <a:picLocks noChangeAspect="1"/>
          </p:cNvPicPr>
          <p:nvPr/>
        </p:nvPicPr>
        <p:blipFill>
          <a:blip r:embed="rId3"/>
          <a:stretch>
            <a:fillRect/>
          </a:stretch>
        </p:blipFill>
        <p:spPr>
          <a:xfrm>
            <a:off x="3938588" y="3725441"/>
            <a:ext cx="4314825" cy="1123950"/>
          </a:xfrm>
          <a:prstGeom prst="rect">
            <a:avLst/>
          </a:prstGeom>
        </p:spPr>
      </p:pic>
    </p:spTree>
    <p:extLst>
      <p:ext uri="{BB962C8B-B14F-4D97-AF65-F5344CB8AC3E}">
        <p14:creationId xmlns:p14="http://schemas.microsoft.com/office/powerpoint/2010/main" val="2427971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974AF-2AFD-4D97-9BA2-FE03C680D012}"/>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perpendicular to HP and parallel to VP</a:t>
            </a:r>
            <a:endParaRPr lang="en-US" dirty="0"/>
          </a:p>
        </p:txBody>
      </p:sp>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3" name="TextBox 2">
            <a:extLst>
              <a:ext uri="{FF2B5EF4-FFF2-40B4-BE49-F238E27FC236}">
                <a16:creationId xmlns:a16="http://schemas.microsoft.com/office/drawing/2014/main" xmlns="" id="{7B3DB52E-F114-41FA-98A8-2ACCB6B160CE}"/>
              </a:ext>
            </a:extLst>
          </p:cNvPr>
          <p:cNvSpPr txBox="1"/>
          <p:nvPr/>
        </p:nvSpPr>
        <p:spPr>
          <a:xfrm>
            <a:off x="2205135" y="1352939"/>
            <a:ext cx="494522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3. Line is perpendicular to HP and parallel to VP</a:t>
            </a:r>
            <a:endParaRPr lang="en-IN" sz="16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xmlns="" id="{DB3EEB9A-17CD-4F11-9DAC-E25CA4C9621B}"/>
              </a:ext>
            </a:extLst>
          </p:cNvPr>
          <p:cNvPicPr>
            <a:picLocks noChangeAspect="1"/>
          </p:cNvPicPr>
          <p:nvPr/>
        </p:nvPicPr>
        <p:blipFill>
          <a:blip r:embed="rId2"/>
          <a:stretch>
            <a:fillRect/>
          </a:stretch>
        </p:blipFill>
        <p:spPr>
          <a:xfrm>
            <a:off x="6403910" y="1403741"/>
            <a:ext cx="1938702" cy="1749561"/>
          </a:xfrm>
          <a:prstGeom prst="rect">
            <a:avLst/>
          </a:prstGeom>
        </p:spPr>
      </p:pic>
      <p:sp>
        <p:nvSpPr>
          <p:cNvPr id="8" name="TextBox 7">
            <a:extLst>
              <a:ext uri="{FF2B5EF4-FFF2-40B4-BE49-F238E27FC236}">
                <a16:creationId xmlns:a16="http://schemas.microsoft.com/office/drawing/2014/main" xmlns="" id="{FB12C347-1D94-4730-95BD-D603D58F098B}"/>
              </a:ext>
            </a:extLst>
          </p:cNvPr>
          <p:cNvSpPr txBox="1"/>
          <p:nvPr/>
        </p:nvSpPr>
        <p:spPr>
          <a:xfrm>
            <a:off x="2068843" y="2890391"/>
            <a:ext cx="4139124" cy="1077218"/>
          </a:xfrm>
          <a:prstGeom prst="rect">
            <a:avLst/>
          </a:prstGeom>
          <a:noFill/>
        </p:spPr>
        <p:txBody>
          <a:bodyPr wrap="square">
            <a:spAutoFit/>
          </a:bodyPr>
          <a:lstStyle/>
          <a:p>
            <a:pPr algn="l"/>
            <a:r>
              <a:rPr lang="en-US" sz="1600" dirty="0">
                <a:solidFill>
                  <a:srgbClr val="FF0000"/>
                </a:solidFill>
                <a:latin typeface="Calibri" panose="020F0502020204030204" pitchFamily="34" charset="0"/>
                <a:cs typeface="Calibri" panose="020F0502020204030204" pitchFamily="34" charset="0"/>
              </a:rPr>
              <a:t>Problem 3: </a:t>
            </a:r>
            <a:r>
              <a:rPr lang="en-US" sz="1600" dirty="0">
                <a:latin typeface="Calibri" panose="020F0502020204030204" pitchFamily="34" charset="0"/>
                <a:cs typeface="Calibri" panose="020F0502020204030204" pitchFamily="34" charset="0"/>
              </a:rPr>
              <a:t>A 60 mm long line PQ has its end P 20 mm above H.P. The line is perpendicular to the H.P. and 40 mm in front of the V.P. Draw its projections.</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CEBD00D2-0B4C-49E9-B0BA-B8548C1CAB80}"/>
              </a:ext>
            </a:extLst>
          </p:cNvPr>
          <p:cNvPicPr>
            <a:picLocks noChangeAspect="1"/>
          </p:cNvPicPr>
          <p:nvPr/>
        </p:nvPicPr>
        <p:blipFill>
          <a:blip r:embed="rId3"/>
          <a:stretch>
            <a:fillRect/>
          </a:stretch>
        </p:blipFill>
        <p:spPr>
          <a:xfrm>
            <a:off x="6195872" y="3303038"/>
            <a:ext cx="1723553" cy="3202999"/>
          </a:xfrm>
          <a:prstGeom prst="rect">
            <a:avLst/>
          </a:prstGeom>
        </p:spPr>
      </p:pic>
    </p:spTree>
    <p:extLst>
      <p:ext uri="{BB962C8B-B14F-4D97-AF65-F5344CB8AC3E}">
        <p14:creationId xmlns:p14="http://schemas.microsoft.com/office/powerpoint/2010/main" val="1181380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0" y="1078193"/>
            <a:ext cx="9144000" cy="1200329"/>
          </a:xfrm>
          <a:prstGeom prst="rect">
            <a:avLst/>
          </a:prstGeom>
        </p:spPr>
        <p:txBody>
          <a:bodyPr wrap="square">
            <a:spAutoFit/>
          </a:bodyPr>
          <a:lstStyle/>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Arial" pitchFamily="34" charset="0"/>
              <a:buChar char="•"/>
            </a:pPr>
            <a:endParaRPr lang="en-US" sz="1600" dirty="0">
              <a:latin typeface="Calibri" pitchFamily="34" charset="0"/>
              <a:cs typeface="Calibri" pitchFamily="34" charset="0"/>
            </a:endParaRPr>
          </a:p>
          <a:p>
            <a:pPr>
              <a:lnSpc>
                <a:spcPct val="150000"/>
              </a:lnSpc>
              <a:buFont typeface="Wingdings" pitchFamily="2" charset="2"/>
              <a:buChar char="Ø"/>
            </a:pPr>
            <a:endParaRPr lang="en-US" sz="1600" dirty="0">
              <a:latin typeface="Calibri" pitchFamily="34" charset="0"/>
              <a:cs typeface="Calibri" pitchFamily="34" charset="0"/>
            </a:endParaRPr>
          </a:p>
        </p:txBody>
      </p:sp>
      <p:sp>
        <p:nvSpPr>
          <p:cNvPr id="10" name="TextBox 9">
            <a:extLst>
              <a:ext uri="{FF2B5EF4-FFF2-40B4-BE49-F238E27FC236}">
                <a16:creationId xmlns:a16="http://schemas.microsoft.com/office/drawing/2014/main" xmlns="" id="{306FF34A-C7D2-49C5-8384-9807311FB08F}"/>
              </a:ext>
            </a:extLst>
          </p:cNvPr>
          <p:cNvSpPr txBox="1"/>
          <p:nvPr/>
        </p:nvSpPr>
        <p:spPr>
          <a:xfrm>
            <a:off x="2134158" y="1339802"/>
            <a:ext cx="4945224"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4. Line is perpendicular to VP and parallel to HP</a:t>
            </a:r>
            <a:endParaRPr lang="en-IN" sz="1600" b="1"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xmlns="" id="{9B40334E-7801-414A-825C-830EC60F58ED}"/>
              </a:ext>
            </a:extLst>
          </p:cNvPr>
          <p:cNvPicPr>
            <a:picLocks noChangeAspect="1"/>
          </p:cNvPicPr>
          <p:nvPr/>
        </p:nvPicPr>
        <p:blipFill>
          <a:blip r:embed="rId2"/>
          <a:stretch>
            <a:fillRect/>
          </a:stretch>
        </p:blipFill>
        <p:spPr>
          <a:xfrm>
            <a:off x="6851780" y="1171328"/>
            <a:ext cx="1567295" cy="1472308"/>
          </a:xfrm>
          <a:prstGeom prst="rect">
            <a:avLst/>
          </a:prstGeom>
        </p:spPr>
      </p:pic>
      <p:sp>
        <p:nvSpPr>
          <p:cNvPr id="8" name="TextBox 7">
            <a:extLst>
              <a:ext uri="{FF2B5EF4-FFF2-40B4-BE49-F238E27FC236}">
                <a16:creationId xmlns:a16="http://schemas.microsoft.com/office/drawing/2014/main" xmlns="" id="{69F75610-B9A0-4A6E-AA74-C8E9C994330F}"/>
              </a:ext>
            </a:extLst>
          </p:cNvPr>
          <p:cNvSpPr txBox="1"/>
          <p:nvPr/>
        </p:nvSpPr>
        <p:spPr>
          <a:xfrm>
            <a:off x="2068843" y="2890391"/>
            <a:ext cx="4139124" cy="1077218"/>
          </a:xfrm>
          <a:prstGeom prst="rect">
            <a:avLst/>
          </a:prstGeom>
          <a:noFill/>
        </p:spPr>
        <p:txBody>
          <a:bodyPr wrap="square">
            <a:spAutoFit/>
          </a:bodyPr>
          <a:lstStyle/>
          <a:p>
            <a:pPr algn="l"/>
            <a:r>
              <a:rPr lang="en-US" sz="1600" dirty="0">
                <a:solidFill>
                  <a:srgbClr val="FF0000"/>
                </a:solidFill>
                <a:latin typeface="Calibri" panose="020F0502020204030204" pitchFamily="34" charset="0"/>
                <a:cs typeface="Calibri" panose="020F0502020204030204" pitchFamily="34" charset="0"/>
              </a:rPr>
              <a:t>Problem 4: </a:t>
            </a:r>
            <a:r>
              <a:rPr lang="en-US" sz="1600" dirty="0">
                <a:latin typeface="Calibri" panose="020F0502020204030204" pitchFamily="34" charset="0"/>
                <a:cs typeface="Calibri" panose="020F0502020204030204" pitchFamily="34" charset="0"/>
              </a:rPr>
              <a:t>A 60 mm long line PQ has its end P 20 mm in front of the V.P. The line is perpendicular to the V.P. and 40 mm above the H.P. Draw the projections of the line.</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xmlns="" id="{5B0AC5D9-2332-489D-9CFA-4921053FDC5D}"/>
              </a:ext>
            </a:extLst>
          </p:cNvPr>
          <p:cNvPicPr>
            <a:picLocks noChangeAspect="1"/>
          </p:cNvPicPr>
          <p:nvPr/>
        </p:nvPicPr>
        <p:blipFill>
          <a:blip r:embed="rId3"/>
          <a:stretch>
            <a:fillRect/>
          </a:stretch>
        </p:blipFill>
        <p:spPr>
          <a:xfrm>
            <a:off x="6511798" y="2812111"/>
            <a:ext cx="1830546" cy="3708845"/>
          </a:xfrm>
          <a:prstGeom prst="rect">
            <a:avLst/>
          </a:prstGeom>
        </p:spPr>
      </p:pic>
      <p:sp>
        <p:nvSpPr>
          <p:cNvPr id="4" name="Title 3">
            <a:extLst>
              <a:ext uri="{FF2B5EF4-FFF2-40B4-BE49-F238E27FC236}">
                <a16:creationId xmlns:a16="http://schemas.microsoft.com/office/drawing/2014/main" xmlns="" id="{6B822639-9DC0-4C0F-93DB-94DC906B6E5D}"/>
              </a:ext>
            </a:extLst>
          </p:cNvPr>
          <p:cNvSpPr>
            <a:spLocks noGrp="1"/>
          </p:cNvSpPr>
          <p:nvPr>
            <p:ph type="title"/>
          </p:nvPr>
        </p:nvSpPr>
        <p:spPr>
          <a:xfrm>
            <a:off x="2134159" y="382386"/>
            <a:ext cx="7962341" cy="695807"/>
          </a:xfrm>
        </p:spPr>
        <p:txBody>
          <a:bodyPr/>
          <a:lstStyle/>
          <a:p>
            <a:r>
              <a:rPr lang="en-US" sz="2400" b="1" dirty="0">
                <a:latin typeface="Calibri" panose="020F0502020204030204" pitchFamily="34" charset="0"/>
                <a:cs typeface="Calibri" panose="020F0502020204030204" pitchFamily="34" charset="0"/>
              </a:rPr>
              <a:t>Line is perpendicular to VP and parallel to HP</a:t>
            </a:r>
            <a:endParaRPr lang="en-IN" dirty="0"/>
          </a:p>
        </p:txBody>
      </p:sp>
    </p:spTree>
    <p:extLst>
      <p:ext uri="{BB962C8B-B14F-4D97-AF65-F5344CB8AC3E}">
        <p14:creationId xmlns:p14="http://schemas.microsoft.com/office/powerpoint/2010/main" val="1763267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2708</Words>
  <Application>Microsoft Office PowerPoint</Application>
  <PresentationFormat>Widescreen</PresentationFormat>
  <Paragraphs>235</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Arial Black</vt:lpstr>
      <vt:lpstr>Calibri</vt:lpstr>
      <vt:lpstr>Calibri Light</vt:lpstr>
      <vt:lpstr>Wingdings</vt:lpstr>
      <vt:lpstr>Office Theme</vt:lpstr>
      <vt:lpstr>PowerPoint Presentation</vt:lpstr>
      <vt:lpstr>introduction</vt:lpstr>
      <vt:lpstr>PowerPoint Presentation</vt:lpstr>
      <vt:lpstr>PowerPoint Presentation</vt:lpstr>
      <vt:lpstr>PowerPoint Presentation</vt:lpstr>
      <vt:lpstr>Line is parallel to both HP and VP</vt:lpstr>
      <vt:lpstr>Line is on both HP and VP</vt:lpstr>
      <vt:lpstr>Line is perpendicular to HP and parallel to VP</vt:lpstr>
      <vt:lpstr>Line is perpendicular to VP and parallel to HP</vt:lpstr>
      <vt:lpstr>Line is inclined to HP and parallel to VP</vt:lpstr>
      <vt:lpstr>Line is inclined to VP and parallel to HP</vt:lpstr>
      <vt:lpstr>Line is inclined to HP and is in VP</vt:lpstr>
      <vt:lpstr>Line is inclined to VP and is in HP</vt:lpstr>
      <vt:lpstr>Line is inclined to VP and is in HP</vt:lpstr>
      <vt:lpstr>Line is inclined to both HP and VP</vt:lpstr>
      <vt:lpstr>Line is inclined to both HP and VP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cp:revision>
  <dcterms:created xsi:type="dcterms:W3CDTF">2023-03-13T04:29:26Z</dcterms:created>
  <dcterms:modified xsi:type="dcterms:W3CDTF">2023-04-11T01:58:58Z</dcterms:modified>
</cp:coreProperties>
</file>