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83"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1FA744-38D2-42E6-BDBA-2AC5C69934B6}" type="datetimeFigureOut">
              <a:rPr lang="en-IN" smtClean="0"/>
              <a:t>13-03-2023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6030E-5E78-4CE6-A8C0-3C835C30F68A}" type="slidenum">
              <a:rPr lang="en-IN" smtClean="0"/>
              <a:t>‹#›</a:t>
            </a:fld>
            <a:endParaRPr lang="en-IN"/>
          </a:p>
        </p:txBody>
      </p:sp>
    </p:spTree>
    <p:extLst>
      <p:ext uri="{BB962C8B-B14F-4D97-AF65-F5344CB8AC3E}">
        <p14:creationId xmlns:p14="http://schemas.microsoft.com/office/powerpoint/2010/main" val="2448543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2</a:t>
            </a:fld>
            <a:endParaRPr lang="en-US"/>
          </a:p>
        </p:txBody>
      </p:sp>
    </p:spTree>
    <p:extLst>
      <p:ext uri="{BB962C8B-B14F-4D97-AF65-F5344CB8AC3E}">
        <p14:creationId xmlns:p14="http://schemas.microsoft.com/office/powerpoint/2010/main" val="277094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11</a:t>
            </a:fld>
            <a:endParaRPr lang="en-US"/>
          </a:p>
        </p:txBody>
      </p:sp>
    </p:spTree>
    <p:extLst>
      <p:ext uri="{BB962C8B-B14F-4D97-AF65-F5344CB8AC3E}">
        <p14:creationId xmlns:p14="http://schemas.microsoft.com/office/powerpoint/2010/main" val="416498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12</a:t>
            </a:fld>
            <a:endParaRPr lang="en-US"/>
          </a:p>
        </p:txBody>
      </p:sp>
    </p:spTree>
    <p:extLst>
      <p:ext uri="{BB962C8B-B14F-4D97-AF65-F5344CB8AC3E}">
        <p14:creationId xmlns:p14="http://schemas.microsoft.com/office/powerpoint/2010/main" val="295539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13</a:t>
            </a:fld>
            <a:endParaRPr lang="en-US"/>
          </a:p>
        </p:txBody>
      </p:sp>
    </p:spTree>
    <p:extLst>
      <p:ext uri="{BB962C8B-B14F-4D97-AF65-F5344CB8AC3E}">
        <p14:creationId xmlns:p14="http://schemas.microsoft.com/office/powerpoint/2010/main" val="1740550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14</a:t>
            </a:fld>
            <a:endParaRPr lang="en-US"/>
          </a:p>
        </p:txBody>
      </p:sp>
    </p:spTree>
    <p:extLst>
      <p:ext uri="{BB962C8B-B14F-4D97-AF65-F5344CB8AC3E}">
        <p14:creationId xmlns:p14="http://schemas.microsoft.com/office/powerpoint/2010/main" val="4254827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15</a:t>
            </a:fld>
            <a:endParaRPr lang="en-US"/>
          </a:p>
        </p:txBody>
      </p:sp>
    </p:spTree>
    <p:extLst>
      <p:ext uri="{BB962C8B-B14F-4D97-AF65-F5344CB8AC3E}">
        <p14:creationId xmlns:p14="http://schemas.microsoft.com/office/powerpoint/2010/main" val="2458648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16</a:t>
            </a:fld>
            <a:endParaRPr lang="en-US"/>
          </a:p>
        </p:txBody>
      </p:sp>
    </p:spTree>
    <p:extLst>
      <p:ext uri="{BB962C8B-B14F-4D97-AF65-F5344CB8AC3E}">
        <p14:creationId xmlns:p14="http://schemas.microsoft.com/office/powerpoint/2010/main" val="2400509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17</a:t>
            </a:fld>
            <a:endParaRPr lang="en-US"/>
          </a:p>
        </p:txBody>
      </p:sp>
    </p:spTree>
    <p:extLst>
      <p:ext uri="{BB962C8B-B14F-4D97-AF65-F5344CB8AC3E}">
        <p14:creationId xmlns:p14="http://schemas.microsoft.com/office/powerpoint/2010/main" val="3507121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18</a:t>
            </a:fld>
            <a:endParaRPr lang="en-US"/>
          </a:p>
        </p:txBody>
      </p:sp>
    </p:spTree>
    <p:extLst>
      <p:ext uri="{BB962C8B-B14F-4D97-AF65-F5344CB8AC3E}">
        <p14:creationId xmlns:p14="http://schemas.microsoft.com/office/powerpoint/2010/main" val="2866770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19</a:t>
            </a:fld>
            <a:endParaRPr lang="en-US"/>
          </a:p>
        </p:txBody>
      </p:sp>
    </p:spTree>
    <p:extLst>
      <p:ext uri="{BB962C8B-B14F-4D97-AF65-F5344CB8AC3E}">
        <p14:creationId xmlns:p14="http://schemas.microsoft.com/office/powerpoint/2010/main" val="439489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20</a:t>
            </a:fld>
            <a:endParaRPr lang="en-US"/>
          </a:p>
        </p:txBody>
      </p:sp>
    </p:spTree>
    <p:extLst>
      <p:ext uri="{BB962C8B-B14F-4D97-AF65-F5344CB8AC3E}">
        <p14:creationId xmlns:p14="http://schemas.microsoft.com/office/powerpoint/2010/main" val="4046383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3</a:t>
            </a:fld>
            <a:endParaRPr lang="en-US"/>
          </a:p>
        </p:txBody>
      </p:sp>
    </p:spTree>
    <p:extLst>
      <p:ext uri="{BB962C8B-B14F-4D97-AF65-F5344CB8AC3E}">
        <p14:creationId xmlns:p14="http://schemas.microsoft.com/office/powerpoint/2010/main" val="1837229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21</a:t>
            </a:fld>
            <a:endParaRPr lang="en-US"/>
          </a:p>
        </p:txBody>
      </p:sp>
    </p:spTree>
    <p:extLst>
      <p:ext uri="{BB962C8B-B14F-4D97-AF65-F5344CB8AC3E}">
        <p14:creationId xmlns:p14="http://schemas.microsoft.com/office/powerpoint/2010/main" val="818620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22</a:t>
            </a:fld>
            <a:endParaRPr lang="en-US"/>
          </a:p>
        </p:txBody>
      </p:sp>
    </p:spTree>
    <p:extLst>
      <p:ext uri="{BB962C8B-B14F-4D97-AF65-F5344CB8AC3E}">
        <p14:creationId xmlns:p14="http://schemas.microsoft.com/office/powerpoint/2010/main" val="3558759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23</a:t>
            </a:fld>
            <a:endParaRPr lang="en-US"/>
          </a:p>
        </p:txBody>
      </p:sp>
    </p:spTree>
    <p:extLst>
      <p:ext uri="{BB962C8B-B14F-4D97-AF65-F5344CB8AC3E}">
        <p14:creationId xmlns:p14="http://schemas.microsoft.com/office/powerpoint/2010/main" val="2967418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24</a:t>
            </a:fld>
            <a:endParaRPr lang="en-US"/>
          </a:p>
        </p:txBody>
      </p:sp>
    </p:spTree>
    <p:extLst>
      <p:ext uri="{BB962C8B-B14F-4D97-AF65-F5344CB8AC3E}">
        <p14:creationId xmlns:p14="http://schemas.microsoft.com/office/powerpoint/2010/main" val="279422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25</a:t>
            </a:fld>
            <a:endParaRPr lang="en-US"/>
          </a:p>
        </p:txBody>
      </p:sp>
    </p:spTree>
    <p:extLst>
      <p:ext uri="{BB962C8B-B14F-4D97-AF65-F5344CB8AC3E}">
        <p14:creationId xmlns:p14="http://schemas.microsoft.com/office/powerpoint/2010/main" val="2413702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26</a:t>
            </a:fld>
            <a:endParaRPr lang="en-US"/>
          </a:p>
        </p:txBody>
      </p:sp>
    </p:spTree>
    <p:extLst>
      <p:ext uri="{BB962C8B-B14F-4D97-AF65-F5344CB8AC3E}">
        <p14:creationId xmlns:p14="http://schemas.microsoft.com/office/powerpoint/2010/main" val="1207615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4</a:t>
            </a:fld>
            <a:endParaRPr lang="en-US"/>
          </a:p>
        </p:txBody>
      </p:sp>
    </p:spTree>
    <p:extLst>
      <p:ext uri="{BB962C8B-B14F-4D97-AF65-F5344CB8AC3E}">
        <p14:creationId xmlns:p14="http://schemas.microsoft.com/office/powerpoint/2010/main" val="65938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5</a:t>
            </a:fld>
            <a:endParaRPr lang="en-US"/>
          </a:p>
        </p:txBody>
      </p:sp>
    </p:spTree>
    <p:extLst>
      <p:ext uri="{BB962C8B-B14F-4D97-AF65-F5344CB8AC3E}">
        <p14:creationId xmlns:p14="http://schemas.microsoft.com/office/powerpoint/2010/main" val="2844960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6</a:t>
            </a:fld>
            <a:endParaRPr lang="en-US"/>
          </a:p>
        </p:txBody>
      </p:sp>
    </p:spTree>
    <p:extLst>
      <p:ext uri="{BB962C8B-B14F-4D97-AF65-F5344CB8AC3E}">
        <p14:creationId xmlns:p14="http://schemas.microsoft.com/office/powerpoint/2010/main" val="4112148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7</a:t>
            </a:fld>
            <a:endParaRPr lang="en-US"/>
          </a:p>
        </p:txBody>
      </p:sp>
    </p:spTree>
    <p:extLst>
      <p:ext uri="{BB962C8B-B14F-4D97-AF65-F5344CB8AC3E}">
        <p14:creationId xmlns:p14="http://schemas.microsoft.com/office/powerpoint/2010/main" val="2712685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8</a:t>
            </a:fld>
            <a:endParaRPr lang="en-US"/>
          </a:p>
        </p:txBody>
      </p:sp>
    </p:spTree>
    <p:extLst>
      <p:ext uri="{BB962C8B-B14F-4D97-AF65-F5344CB8AC3E}">
        <p14:creationId xmlns:p14="http://schemas.microsoft.com/office/powerpoint/2010/main" val="2020783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9</a:t>
            </a:fld>
            <a:endParaRPr lang="en-US"/>
          </a:p>
        </p:txBody>
      </p:sp>
    </p:spTree>
    <p:extLst>
      <p:ext uri="{BB962C8B-B14F-4D97-AF65-F5344CB8AC3E}">
        <p14:creationId xmlns:p14="http://schemas.microsoft.com/office/powerpoint/2010/main" val="4010026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10</a:t>
            </a:fld>
            <a:endParaRPr lang="en-US"/>
          </a:p>
        </p:txBody>
      </p:sp>
    </p:spTree>
    <p:extLst>
      <p:ext uri="{BB962C8B-B14F-4D97-AF65-F5344CB8AC3E}">
        <p14:creationId xmlns:p14="http://schemas.microsoft.com/office/powerpoint/2010/main" val="2044486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443AF36-5636-45EE-A8AD-6C34ECFAEC95}"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C916B-6B94-4CBF-A5F4-6F8B97E8DB93}" type="slidenum">
              <a:rPr lang="en-IN" smtClean="0"/>
              <a:t>‹#›</a:t>
            </a:fld>
            <a:endParaRPr lang="en-IN"/>
          </a:p>
        </p:txBody>
      </p:sp>
    </p:spTree>
    <p:extLst>
      <p:ext uri="{BB962C8B-B14F-4D97-AF65-F5344CB8AC3E}">
        <p14:creationId xmlns:p14="http://schemas.microsoft.com/office/powerpoint/2010/main" val="73647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43AF36-5636-45EE-A8AD-6C34ECFAEC95}"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C916B-6B94-4CBF-A5F4-6F8B97E8DB93}" type="slidenum">
              <a:rPr lang="en-IN" smtClean="0"/>
              <a:t>‹#›</a:t>
            </a:fld>
            <a:endParaRPr lang="en-IN"/>
          </a:p>
        </p:txBody>
      </p:sp>
    </p:spTree>
    <p:extLst>
      <p:ext uri="{BB962C8B-B14F-4D97-AF65-F5344CB8AC3E}">
        <p14:creationId xmlns:p14="http://schemas.microsoft.com/office/powerpoint/2010/main" val="2797999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43AF36-5636-45EE-A8AD-6C34ECFAEC95}"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C916B-6B94-4CBF-A5F4-6F8B97E8DB93}" type="slidenum">
              <a:rPr lang="en-IN" smtClean="0"/>
              <a:t>‹#›</a:t>
            </a:fld>
            <a:endParaRPr lang="en-IN"/>
          </a:p>
        </p:txBody>
      </p:sp>
    </p:spTree>
    <p:extLst>
      <p:ext uri="{BB962C8B-B14F-4D97-AF65-F5344CB8AC3E}">
        <p14:creationId xmlns:p14="http://schemas.microsoft.com/office/powerpoint/2010/main" val="2778331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31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43AF36-5636-45EE-A8AD-6C34ECFAEC95}"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C916B-6B94-4CBF-A5F4-6F8B97E8DB93}" type="slidenum">
              <a:rPr lang="en-IN" smtClean="0"/>
              <a:t>‹#›</a:t>
            </a:fld>
            <a:endParaRPr lang="en-IN"/>
          </a:p>
        </p:txBody>
      </p:sp>
    </p:spTree>
    <p:extLst>
      <p:ext uri="{BB962C8B-B14F-4D97-AF65-F5344CB8AC3E}">
        <p14:creationId xmlns:p14="http://schemas.microsoft.com/office/powerpoint/2010/main" val="3806685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43AF36-5636-45EE-A8AD-6C34ECFAEC95}"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C916B-6B94-4CBF-A5F4-6F8B97E8DB93}" type="slidenum">
              <a:rPr lang="en-IN" smtClean="0"/>
              <a:t>‹#›</a:t>
            </a:fld>
            <a:endParaRPr lang="en-IN"/>
          </a:p>
        </p:txBody>
      </p:sp>
    </p:spTree>
    <p:extLst>
      <p:ext uri="{BB962C8B-B14F-4D97-AF65-F5344CB8AC3E}">
        <p14:creationId xmlns:p14="http://schemas.microsoft.com/office/powerpoint/2010/main" val="125708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443AF36-5636-45EE-A8AD-6C34ECFAEC95}"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BC916B-6B94-4CBF-A5F4-6F8B97E8DB93}" type="slidenum">
              <a:rPr lang="en-IN" smtClean="0"/>
              <a:t>‹#›</a:t>
            </a:fld>
            <a:endParaRPr lang="en-IN"/>
          </a:p>
        </p:txBody>
      </p:sp>
    </p:spTree>
    <p:extLst>
      <p:ext uri="{BB962C8B-B14F-4D97-AF65-F5344CB8AC3E}">
        <p14:creationId xmlns:p14="http://schemas.microsoft.com/office/powerpoint/2010/main" val="138971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443AF36-5636-45EE-A8AD-6C34ECFAEC95}" type="datetimeFigureOut">
              <a:rPr lang="en-IN" smtClean="0"/>
              <a:t>13-03-2023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BC916B-6B94-4CBF-A5F4-6F8B97E8DB93}" type="slidenum">
              <a:rPr lang="en-IN" smtClean="0"/>
              <a:t>‹#›</a:t>
            </a:fld>
            <a:endParaRPr lang="en-IN"/>
          </a:p>
        </p:txBody>
      </p:sp>
    </p:spTree>
    <p:extLst>
      <p:ext uri="{BB962C8B-B14F-4D97-AF65-F5344CB8AC3E}">
        <p14:creationId xmlns:p14="http://schemas.microsoft.com/office/powerpoint/2010/main" val="1069872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443AF36-5636-45EE-A8AD-6C34ECFAEC95}" type="datetimeFigureOut">
              <a:rPr lang="en-IN" smtClean="0"/>
              <a:t>13-03-2023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BC916B-6B94-4CBF-A5F4-6F8B97E8DB93}" type="slidenum">
              <a:rPr lang="en-IN" smtClean="0"/>
              <a:t>‹#›</a:t>
            </a:fld>
            <a:endParaRPr lang="en-IN"/>
          </a:p>
        </p:txBody>
      </p:sp>
    </p:spTree>
    <p:extLst>
      <p:ext uri="{BB962C8B-B14F-4D97-AF65-F5344CB8AC3E}">
        <p14:creationId xmlns:p14="http://schemas.microsoft.com/office/powerpoint/2010/main" val="3959741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3AF36-5636-45EE-A8AD-6C34ECFAEC95}" type="datetimeFigureOut">
              <a:rPr lang="en-IN" smtClean="0"/>
              <a:t>13-03-2023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BC916B-6B94-4CBF-A5F4-6F8B97E8DB93}" type="slidenum">
              <a:rPr lang="en-IN" smtClean="0"/>
              <a:t>‹#›</a:t>
            </a:fld>
            <a:endParaRPr lang="en-IN"/>
          </a:p>
        </p:txBody>
      </p:sp>
    </p:spTree>
    <p:extLst>
      <p:ext uri="{BB962C8B-B14F-4D97-AF65-F5344CB8AC3E}">
        <p14:creationId xmlns:p14="http://schemas.microsoft.com/office/powerpoint/2010/main" val="708321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43AF36-5636-45EE-A8AD-6C34ECFAEC95}"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BC916B-6B94-4CBF-A5F4-6F8B97E8DB93}" type="slidenum">
              <a:rPr lang="en-IN" smtClean="0"/>
              <a:t>‹#›</a:t>
            </a:fld>
            <a:endParaRPr lang="en-IN"/>
          </a:p>
        </p:txBody>
      </p:sp>
    </p:spTree>
    <p:extLst>
      <p:ext uri="{BB962C8B-B14F-4D97-AF65-F5344CB8AC3E}">
        <p14:creationId xmlns:p14="http://schemas.microsoft.com/office/powerpoint/2010/main" val="238475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43AF36-5636-45EE-A8AD-6C34ECFAEC95}"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BC916B-6B94-4CBF-A5F4-6F8B97E8DB93}" type="slidenum">
              <a:rPr lang="en-IN" smtClean="0"/>
              <a:t>‹#›</a:t>
            </a:fld>
            <a:endParaRPr lang="en-IN"/>
          </a:p>
        </p:txBody>
      </p:sp>
    </p:spTree>
    <p:extLst>
      <p:ext uri="{BB962C8B-B14F-4D97-AF65-F5344CB8AC3E}">
        <p14:creationId xmlns:p14="http://schemas.microsoft.com/office/powerpoint/2010/main" val="1555337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3AF36-5636-45EE-A8AD-6C34ECFAEC95}" type="datetimeFigureOut">
              <a:rPr lang="en-IN" smtClean="0"/>
              <a:t>13-03-2023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BC916B-6B94-4CBF-A5F4-6F8B97E8DB93}" type="slidenum">
              <a:rPr lang="en-IN" smtClean="0"/>
              <a:t>‹#›</a:t>
            </a:fld>
            <a:endParaRPr lang="en-IN"/>
          </a:p>
        </p:txBody>
      </p:sp>
    </p:spTree>
    <p:extLst>
      <p:ext uri="{BB962C8B-B14F-4D97-AF65-F5344CB8AC3E}">
        <p14:creationId xmlns:p14="http://schemas.microsoft.com/office/powerpoint/2010/main" val="795025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a:extLst>
              <a:ext uri="{FF2B5EF4-FFF2-40B4-BE49-F238E27FC236}">
                <a16:creationId xmlns="" xmlns:a16="http://schemas.microsoft.com/office/drawing/2014/main" id="{AD76A94A-E9B4-443F-93F9-6ACDD5431DCE}"/>
              </a:ext>
            </a:extLst>
          </p:cNvPr>
          <p:cNvSpPr txBox="1">
            <a:spLocks noChangeArrowheads="1"/>
          </p:cNvSpPr>
          <p:nvPr/>
        </p:nvSpPr>
        <p:spPr bwMode="auto">
          <a:xfrm>
            <a:off x="2428969" y="2516971"/>
            <a:ext cx="7873271" cy="2123658"/>
          </a:xfrm>
          <a:prstGeom prst="rect">
            <a:avLst/>
          </a:prstGeom>
          <a:solidFill>
            <a:schemeClr val="hlink"/>
          </a:solidFill>
          <a:ln w="57150">
            <a:solidFill>
              <a:schemeClr val="accent2"/>
            </a:solidFill>
            <a:miter lim="800000"/>
            <a:headEnd/>
            <a:tailEnd/>
          </a:ln>
          <a:effectLst/>
        </p:spPr>
        <p:txBody>
          <a:bodyPr wrap="square">
            <a:spAutoFit/>
          </a:bodyPr>
          <a:lstStyle/>
          <a:p>
            <a:pPr algn="ctr" eaLnBrk="1" hangingPunct="1"/>
            <a:r>
              <a:rPr lang="en-US" sz="6600" dirty="0">
                <a:solidFill>
                  <a:srgbClr val="C00000"/>
                </a:solidFill>
                <a:latin typeface="Arial Black" pitchFamily="34" charset="0"/>
              </a:rPr>
              <a:t>PROJECTIONS OF SOLIDS</a:t>
            </a:r>
          </a:p>
        </p:txBody>
      </p:sp>
    </p:spTree>
    <p:extLst>
      <p:ext uri="{BB962C8B-B14F-4D97-AF65-F5344CB8AC3E}">
        <p14:creationId xmlns:p14="http://schemas.microsoft.com/office/powerpoint/2010/main" val="83893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D7F3817F-9B20-4458-A615-4CB7A7660158}"/>
              </a:ext>
            </a:extLst>
          </p:cNvPr>
          <p:cNvSpPr txBox="1"/>
          <p:nvPr/>
        </p:nvSpPr>
        <p:spPr>
          <a:xfrm>
            <a:off x="2391747" y="307910"/>
            <a:ext cx="7595118" cy="523220"/>
          </a:xfrm>
          <a:prstGeom prst="rect">
            <a:avLst/>
          </a:prstGeom>
          <a:noFill/>
        </p:spPr>
        <p:txBody>
          <a:bodyPr wrap="square" rtlCol="0">
            <a:spAutoFit/>
          </a:bodyPr>
          <a:lstStyle/>
          <a:p>
            <a:r>
              <a:rPr lang="en-US" sz="2800" b="1" dirty="0"/>
              <a:t>RECOMMENDED METHOD OF LABELING </a:t>
            </a:r>
            <a:endParaRPr lang="en-IN" sz="2800" b="1" dirty="0"/>
          </a:p>
        </p:txBody>
      </p:sp>
      <p:pic>
        <p:nvPicPr>
          <p:cNvPr id="4" name="Picture 3">
            <a:extLst>
              <a:ext uri="{FF2B5EF4-FFF2-40B4-BE49-F238E27FC236}">
                <a16:creationId xmlns="" xmlns:a16="http://schemas.microsoft.com/office/drawing/2014/main" id="{16063B59-A9C3-4133-841B-464C3106FCA2}"/>
              </a:ext>
            </a:extLst>
          </p:cNvPr>
          <p:cNvPicPr>
            <a:picLocks noChangeAspect="1"/>
          </p:cNvPicPr>
          <p:nvPr/>
        </p:nvPicPr>
        <p:blipFill>
          <a:blip r:embed="rId3"/>
          <a:stretch>
            <a:fillRect/>
          </a:stretch>
        </p:blipFill>
        <p:spPr>
          <a:xfrm>
            <a:off x="2391748" y="1502744"/>
            <a:ext cx="7455159" cy="2206265"/>
          </a:xfrm>
          <a:prstGeom prst="rect">
            <a:avLst/>
          </a:prstGeom>
        </p:spPr>
      </p:pic>
    </p:spTree>
    <p:extLst>
      <p:ext uri="{BB962C8B-B14F-4D97-AF65-F5344CB8AC3E}">
        <p14:creationId xmlns:p14="http://schemas.microsoft.com/office/powerpoint/2010/main" val="65598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D7F3817F-9B20-4458-A615-4CB7A7660158}"/>
              </a:ext>
            </a:extLst>
          </p:cNvPr>
          <p:cNvSpPr txBox="1"/>
          <p:nvPr/>
        </p:nvSpPr>
        <p:spPr>
          <a:xfrm>
            <a:off x="2391747" y="307910"/>
            <a:ext cx="7595118" cy="523220"/>
          </a:xfrm>
          <a:prstGeom prst="rect">
            <a:avLst/>
          </a:prstGeom>
          <a:noFill/>
        </p:spPr>
        <p:txBody>
          <a:bodyPr wrap="square" rtlCol="0">
            <a:spAutoFit/>
          </a:bodyPr>
          <a:lstStyle/>
          <a:p>
            <a:r>
              <a:rPr lang="en-US" sz="2800" b="1" dirty="0"/>
              <a:t>RECOMMENDED METHOD OF LABELING </a:t>
            </a:r>
            <a:endParaRPr lang="en-IN" sz="2800" b="1" dirty="0"/>
          </a:p>
        </p:txBody>
      </p:sp>
      <p:pic>
        <p:nvPicPr>
          <p:cNvPr id="6" name="Picture 5">
            <a:extLst>
              <a:ext uri="{FF2B5EF4-FFF2-40B4-BE49-F238E27FC236}">
                <a16:creationId xmlns="" xmlns:a16="http://schemas.microsoft.com/office/drawing/2014/main" id="{6DA12BEE-03B6-49CE-B131-F5EF9F0D9078}"/>
              </a:ext>
            </a:extLst>
          </p:cNvPr>
          <p:cNvPicPr>
            <a:picLocks noChangeAspect="1"/>
          </p:cNvPicPr>
          <p:nvPr/>
        </p:nvPicPr>
        <p:blipFill>
          <a:blip r:embed="rId3"/>
          <a:stretch>
            <a:fillRect/>
          </a:stretch>
        </p:blipFill>
        <p:spPr>
          <a:xfrm>
            <a:off x="2531935" y="1259634"/>
            <a:ext cx="7314743" cy="4889747"/>
          </a:xfrm>
          <a:prstGeom prst="rect">
            <a:avLst/>
          </a:prstGeom>
        </p:spPr>
      </p:pic>
    </p:spTree>
    <p:extLst>
      <p:ext uri="{BB962C8B-B14F-4D97-AF65-F5344CB8AC3E}">
        <p14:creationId xmlns:p14="http://schemas.microsoft.com/office/powerpoint/2010/main" val="205529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318" y="1181687"/>
            <a:ext cx="7863840" cy="1200329"/>
          </a:xfrm>
          <a:prstGeom prst="rect">
            <a:avLst/>
          </a:prstGeom>
          <a:noFill/>
        </p:spPr>
        <p:txBody>
          <a:bodyPr wrap="square" rtlCol="0">
            <a:spAutoFit/>
          </a:bodyPr>
          <a:lstStyle/>
          <a:p>
            <a:pPr algn="l"/>
            <a:r>
              <a:rPr lang="en-US" b="1" dirty="0"/>
              <a:t>1. </a:t>
            </a:r>
            <a:r>
              <a:rPr lang="en-US" dirty="0"/>
              <a:t>A square pyramid of base side 40 mm and axis 60 mm is resting on its base on the H.P. Draw its projections when (a) a side of the base is parallel to the V.P., (b) a side of the base is inclined at 30° to the V.P., (c) all the sides of the base are equally inclined to the V.P.</a:t>
            </a:r>
            <a:endParaRPr lang="en-US" sz="1600" dirty="0"/>
          </a:p>
        </p:txBody>
      </p:sp>
      <p:sp>
        <p:nvSpPr>
          <p:cNvPr id="4" name="TextBox 3">
            <a:extLst>
              <a:ext uri="{FF2B5EF4-FFF2-40B4-BE49-F238E27FC236}">
                <a16:creationId xmlns="" xmlns:a16="http://schemas.microsoft.com/office/drawing/2014/main" id="{A3DB4D5E-8980-4C06-86F1-5BCC18D7B32D}"/>
              </a:ext>
            </a:extLst>
          </p:cNvPr>
          <p:cNvSpPr txBox="1"/>
          <p:nvPr/>
        </p:nvSpPr>
        <p:spPr>
          <a:xfrm>
            <a:off x="2213318" y="464301"/>
            <a:ext cx="7969490" cy="523220"/>
          </a:xfrm>
          <a:prstGeom prst="rect">
            <a:avLst/>
          </a:prstGeom>
          <a:noFill/>
        </p:spPr>
        <p:txBody>
          <a:bodyPr wrap="square">
            <a:spAutoFit/>
          </a:bodyPr>
          <a:lstStyle/>
          <a:p>
            <a:r>
              <a:rPr lang="en-US" sz="2800" b="1" dirty="0">
                <a:solidFill>
                  <a:srgbClr val="FF0000"/>
                </a:solidFill>
              </a:rPr>
              <a:t>AXIS PERPENDICULAR TO H.P</a:t>
            </a:r>
          </a:p>
        </p:txBody>
      </p:sp>
      <p:pic>
        <p:nvPicPr>
          <p:cNvPr id="6" name="Picture 5">
            <a:extLst>
              <a:ext uri="{FF2B5EF4-FFF2-40B4-BE49-F238E27FC236}">
                <a16:creationId xmlns="" xmlns:a16="http://schemas.microsoft.com/office/drawing/2014/main" id="{39333A93-8584-415E-86DB-3A2792C6E815}"/>
              </a:ext>
            </a:extLst>
          </p:cNvPr>
          <p:cNvPicPr>
            <a:picLocks noChangeAspect="1"/>
          </p:cNvPicPr>
          <p:nvPr/>
        </p:nvPicPr>
        <p:blipFill>
          <a:blip r:embed="rId3"/>
          <a:stretch>
            <a:fillRect/>
          </a:stretch>
        </p:blipFill>
        <p:spPr>
          <a:xfrm>
            <a:off x="2965624" y="2438003"/>
            <a:ext cx="6260753" cy="4075966"/>
          </a:xfrm>
          <a:prstGeom prst="rect">
            <a:avLst/>
          </a:prstGeom>
        </p:spPr>
      </p:pic>
    </p:spTree>
    <p:extLst>
      <p:ext uri="{BB962C8B-B14F-4D97-AF65-F5344CB8AC3E}">
        <p14:creationId xmlns:p14="http://schemas.microsoft.com/office/powerpoint/2010/main" val="2229356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318" y="1181686"/>
            <a:ext cx="7863840" cy="923330"/>
          </a:xfrm>
          <a:prstGeom prst="rect">
            <a:avLst/>
          </a:prstGeom>
          <a:noFill/>
        </p:spPr>
        <p:txBody>
          <a:bodyPr wrap="square" rtlCol="0">
            <a:spAutoFit/>
          </a:bodyPr>
          <a:lstStyle/>
          <a:p>
            <a:pPr algn="l"/>
            <a:r>
              <a:rPr lang="en-US" b="1" dirty="0"/>
              <a:t>2. </a:t>
            </a:r>
            <a:r>
              <a:rPr lang="en-US" dirty="0"/>
              <a:t>A square prism of base side 40 mm and axis 60 mm is resting on its base on the ground. Draw its projections when (a) a face is perpendicular to the V.P., (b) a face is inclined at 30° to the V.P., (c) all the faces are equally inclined to the V.P.</a:t>
            </a:r>
            <a:endParaRPr lang="en-US" sz="1600" dirty="0"/>
          </a:p>
        </p:txBody>
      </p:sp>
      <p:sp>
        <p:nvSpPr>
          <p:cNvPr id="4" name="TextBox 3">
            <a:extLst>
              <a:ext uri="{FF2B5EF4-FFF2-40B4-BE49-F238E27FC236}">
                <a16:creationId xmlns="" xmlns:a16="http://schemas.microsoft.com/office/drawing/2014/main" id="{A3DB4D5E-8980-4C06-86F1-5BCC18D7B32D}"/>
              </a:ext>
            </a:extLst>
          </p:cNvPr>
          <p:cNvSpPr txBox="1"/>
          <p:nvPr/>
        </p:nvSpPr>
        <p:spPr>
          <a:xfrm>
            <a:off x="2213318" y="464301"/>
            <a:ext cx="7969490" cy="523220"/>
          </a:xfrm>
          <a:prstGeom prst="rect">
            <a:avLst/>
          </a:prstGeom>
          <a:noFill/>
        </p:spPr>
        <p:txBody>
          <a:bodyPr wrap="square">
            <a:spAutoFit/>
          </a:bodyPr>
          <a:lstStyle/>
          <a:p>
            <a:r>
              <a:rPr lang="en-US" sz="2800" b="1" dirty="0">
                <a:solidFill>
                  <a:srgbClr val="FF0000"/>
                </a:solidFill>
              </a:rPr>
              <a:t>AXIS PERPENDICULAR TO H.P</a:t>
            </a:r>
          </a:p>
        </p:txBody>
      </p:sp>
      <p:pic>
        <p:nvPicPr>
          <p:cNvPr id="3" name="Picture 2">
            <a:extLst>
              <a:ext uri="{FF2B5EF4-FFF2-40B4-BE49-F238E27FC236}">
                <a16:creationId xmlns="" xmlns:a16="http://schemas.microsoft.com/office/drawing/2014/main" id="{3BE904F5-8850-4835-8EF4-EC5DE823AC7B}"/>
              </a:ext>
            </a:extLst>
          </p:cNvPr>
          <p:cNvPicPr>
            <a:picLocks noChangeAspect="1"/>
          </p:cNvPicPr>
          <p:nvPr/>
        </p:nvPicPr>
        <p:blipFill rotWithShape="1">
          <a:blip r:embed="rId3"/>
          <a:srcRect t="3048"/>
          <a:stretch/>
        </p:blipFill>
        <p:spPr>
          <a:xfrm>
            <a:off x="2971453" y="2313992"/>
            <a:ext cx="6249095" cy="4226768"/>
          </a:xfrm>
          <a:prstGeom prst="rect">
            <a:avLst/>
          </a:prstGeom>
        </p:spPr>
      </p:pic>
    </p:spTree>
    <p:extLst>
      <p:ext uri="{BB962C8B-B14F-4D97-AF65-F5344CB8AC3E}">
        <p14:creationId xmlns:p14="http://schemas.microsoft.com/office/powerpoint/2010/main" val="96724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318" y="1181687"/>
            <a:ext cx="7863840" cy="1200329"/>
          </a:xfrm>
          <a:prstGeom prst="rect">
            <a:avLst/>
          </a:prstGeom>
          <a:noFill/>
        </p:spPr>
        <p:txBody>
          <a:bodyPr wrap="square" rtlCol="0">
            <a:spAutoFit/>
          </a:bodyPr>
          <a:lstStyle/>
          <a:p>
            <a:pPr algn="l"/>
            <a:r>
              <a:rPr lang="en-US" b="1" dirty="0"/>
              <a:t>3. </a:t>
            </a:r>
            <a:r>
              <a:rPr lang="en-US" dirty="0"/>
              <a:t>A pentagonal prism of base side 30 mm and axis 60 mm has one of its bases in the V.P. Draw its projections when (a) a rectangular face is parallel to and 15 mm above the H.P., (b) a face is perpendicular to the H.P., (c) a face is inclined at 45° to the H.P.</a:t>
            </a:r>
            <a:endParaRPr lang="en-US" sz="1600" dirty="0"/>
          </a:p>
        </p:txBody>
      </p:sp>
      <p:sp>
        <p:nvSpPr>
          <p:cNvPr id="4" name="TextBox 3">
            <a:extLst>
              <a:ext uri="{FF2B5EF4-FFF2-40B4-BE49-F238E27FC236}">
                <a16:creationId xmlns="" xmlns:a16="http://schemas.microsoft.com/office/drawing/2014/main" id="{A3DB4D5E-8980-4C06-86F1-5BCC18D7B32D}"/>
              </a:ext>
            </a:extLst>
          </p:cNvPr>
          <p:cNvSpPr txBox="1"/>
          <p:nvPr/>
        </p:nvSpPr>
        <p:spPr>
          <a:xfrm>
            <a:off x="2213318" y="464301"/>
            <a:ext cx="7969490" cy="523220"/>
          </a:xfrm>
          <a:prstGeom prst="rect">
            <a:avLst/>
          </a:prstGeom>
          <a:noFill/>
        </p:spPr>
        <p:txBody>
          <a:bodyPr wrap="square">
            <a:spAutoFit/>
          </a:bodyPr>
          <a:lstStyle/>
          <a:p>
            <a:r>
              <a:rPr lang="en-US" sz="2800" b="1" dirty="0">
                <a:solidFill>
                  <a:srgbClr val="FF0000"/>
                </a:solidFill>
              </a:rPr>
              <a:t>AXIS PERPENDICULAR TO V.P</a:t>
            </a:r>
          </a:p>
        </p:txBody>
      </p:sp>
      <p:pic>
        <p:nvPicPr>
          <p:cNvPr id="6" name="Picture 5">
            <a:extLst>
              <a:ext uri="{FF2B5EF4-FFF2-40B4-BE49-F238E27FC236}">
                <a16:creationId xmlns="" xmlns:a16="http://schemas.microsoft.com/office/drawing/2014/main" id="{C6ECC5B0-BDB6-43AA-A6E4-AD2A799B66BF}"/>
              </a:ext>
            </a:extLst>
          </p:cNvPr>
          <p:cNvPicPr>
            <a:picLocks noChangeAspect="1"/>
          </p:cNvPicPr>
          <p:nvPr/>
        </p:nvPicPr>
        <p:blipFill>
          <a:blip r:embed="rId3"/>
          <a:stretch>
            <a:fillRect/>
          </a:stretch>
        </p:blipFill>
        <p:spPr>
          <a:xfrm>
            <a:off x="2830286" y="2514626"/>
            <a:ext cx="6140515" cy="3788493"/>
          </a:xfrm>
          <a:prstGeom prst="rect">
            <a:avLst/>
          </a:prstGeom>
        </p:spPr>
      </p:pic>
    </p:spTree>
    <p:extLst>
      <p:ext uri="{BB962C8B-B14F-4D97-AF65-F5344CB8AC3E}">
        <p14:creationId xmlns:p14="http://schemas.microsoft.com/office/powerpoint/2010/main" val="1979014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3DB4D5E-8980-4C06-86F1-5BCC18D7B32D}"/>
              </a:ext>
            </a:extLst>
          </p:cNvPr>
          <p:cNvSpPr txBox="1"/>
          <p:nvPr/>
        </p:nvSpPr>
        <p:spPr>
          <a:xfrm>
            <a:off x="2213318" y="443411"/>
            <a:ext cx="7969490" cy="461665"/>
          </a:xfrm>
          <a:prstGeom prst="rect">
            <a:avLst/>
          </a:prstGeom>
          <a:noFill/>
        </p:spPr>
        <p:txBody>
          <a:bodyPr wrap="square">
            <a:spAutoFit/>
          </a:bodyPr>
          <a:lstStyle/>
          <a:p>
            <a:r>
              <a:rPr lang="en-US" sz="2400" b="1" dirty="0">
                <a:solidFill>
                  <a:srgbClr val="FF0000"/>
                </a:solidFill>
              </a:rPr>
              <a:t>INITIAL POSITION OF THE SOLID – GENERAL RULES </a:t>
            </a:r>
            <a:endParaRPr lang="en-US" sz="3200" b="1" dirty="0">
              <a:solidFill>
                <a:srgbClr val="FF0000"/>
              </a:solidFill>
            </a:endParaRPr>
          </a:p>
        </p:txBody>
      </p:sp>
      <p:pic>
        <p:nvPicPr>
          <p:cNvPr id="6" name="Picture 5">
            <a:extLst>
              <a:ext uri="{FF2B5EF4-FFF2-40B4-BE49-F238E27FC236}">
                <a16:creationId xmlns="" xmlns:a16="http://schemas.microsoft.com/office/drawing/2014/main" id="{EB094678-3D33-427F-8D3C-9E80138FAE56}"/>
              </a:ext>
            </a:extLst>
          </p:cNvPr>
          <p:cNvPicPr>
            <a:picLocks noChangeAspect="1"/>
          </p:cNvPicPr>
          <p:nvPr/>
        </p:nvPicPr>
        <p:blipFill>
          <a:blip r:embed="rId3"/>
          <a:stretch>
            <a:fillRect/>
          </a:stretch>
        </p:blipFill>
        <p:spPr>
          <a:xfrm>
            <a:off x="2382416" y="1183912"/>
            <a:ext cx="7567127" cy="5460006"/>
          </a:xfrm>
          <a:prstGeom prst="rect">
            <a:avLst/>
          </a:prstGeom>
        </p:spPr>
      </p:pic>
    </p:spTree>
    <p:extLst>
      <p:ext uri="{BB962C8B-B14F-4D97-AF65-F5344CB8AC3E}">
        <p14:creationId xmlns:p14="http://schemas.microsoft.com/office/powerpoint/2010/main" val="3503542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3DB4D5E-8980-4C06-86F1-5BCC18D7B32D}"/>
              </a:ext>
            </a:extLst>
          </p:cNvPr>
          <p:cNvSpPr txBox="1"/>
          <p:nvPr/>
        </p:nvSpPr>
        <p:spPr>
          <a:xfrm>
            <a:off x="2213318" y="443411"/>
            <a:ext cx="7969490" cy="584775"/>
          </a:xfrm>
          <a:prstGeom prst="rect">
            <a:avLst/>
          </a:prstGeom>
          <a:noFill/>
        </p:spPr>
        <p:txBody>
          <a:bodyPr wrap="square">
            <a:spAutoFit/>
          </a:bodyPr>
          <a:lstStyle/>
          <a:p>
            <a:r>
              <a:rPr lang="en-US" sz="2400" b="1" dirty="0">
                <a:solidFill>
                  <a:srgbClr val="FF0000"/>
                </a:solidFill>
              </a:rPr>
              <a:t>AXIS INCLINED TO H.P. AND PARALLEL TO V.P</a:t>
            </a:r>
            <a:r>
              <a:rPr lang="en-US" sz="3200" b="1" dirty="0">
                <a:solidFill>
                  <a:srgbClr val="FF0000"/>
                </a:solidFill>
              </a:rPr>
              <a:t>.</a:t>
            </a:r>
          </a:p>
        </p:txBody>
      </p:sp>
      <p:pic>
        <p:nvPicPr>
          <p:cNvPr id="7" name="Picture 6">
            <a:extLst>
              <a:ext uri="{FF2B5EF4-FFF2-40B4-BE49-F238E27FC236}">
                <a16:creationId xmlns="" xmlns:a16="http://schemas.microsoft.com/office/drawing/2014/main" id="{84EA9D3E-16CE-49CE-9BBB-D508D3A1F5B5}"/>
              </a:ext>
            </a:extLst>
          </p:cNvPr>
          <p:cNvPicPr>
            <a:picLocks noChangeAspect="1"/>
          </p:cNvPicPr>
          <p:nvPr/>
        </p:nvPicPr>
        <p:blipFill rotWithShape="1">
          <a:blip r:embed="rId3"/>
          <a:srcRect t="2216" b="4436"/>
          <a:stretch/>
        </p:blipFill>
        <p:spPr>
          <a:xfrm>
            <a:off x="1981200" y="1464906"/>
            <a:ext cx="8201608" cy="3909527"/>
          </a:xfrm>
          <a:prstGeom prst="rect">
            <a:avLst/>
          </a:prstGeom>
        </p:spPr>
      </p:pic>
    </p:spTree>
    <p:extLst>
      <p:ext uri="{BB962C8B-B14F-4D97-AF65-F5344CB8AC3E}">
        <p14:creationId xmlns:p14="http://schemas.microsoft.com/office/powerpoint/2010/main" val="2898481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318" y="1181686"/>
            <a:ext cx="7863840" cy="923330"/>
          </a:xfrm>
          <a:prstGeom prst="rect">
            <a:avLst/>
          </a:prstGeom>
          <a:noFill/>
        </p:spPr>
        <p:txBody>
          <a:bodyPr wrap="square" rtlCol="0">
            <a:spAutoFit/>
          </a:bodyPr>
          <a:lstStyle/>
          <a:p>
            <a:pPr algn="l"/>
            <a:r>
              <a:rPr lang="en-US" b="1" dirty="0"/>
              <a:t>4. </a:t>
            </a:r>
            <a:r>
              <a:rPr lang="en-US" dirty="0"/>
              <a:t>A pentagonal prism of base edge 30 mm and axis 60 mm rests on an edge of its base in the H.P. Its axis is parallel to V.P. and inclined at 45° to the H.P. Draw its projections.</a:t>
            </a:r>
            <a:endParaRPr lang="en-US" sz="1600" dirty="0"/>
          </a:p>
        </p:txBody>
      </p:sp>
      <p:sp>
        <p:nvSpPr>
          <p:cNvPr id="4" name="TextBox 3">
            <a:extLst>
              <a:ext uri="{FF2B5EF4-FFF2-40B4-BE49-F238E27FC236}">
                <a16:creationId xmlns="" xmlns:a16="http://schemas.microsoft.com/office/drawing/2014/main" id="{A3DB4D5E-8980-4C06-86F1-5BCC18D7B32D}"/>
              </a:ext>
            </a:extLst>
          </p:cNvPr>
          <p:cNvSpPr txBox="1"/>
          <p:nvPr/>
        </p:nvSpPr>
        <p:spPr>
          <a:xfrm>
            <a:off x="2213318" y="443411"/>
            <a:ext cx="7969490" cy="584775"/>
          </a:xfrm>
          <a:prstGeom prst="rect">
            <a:avLst/>
          </a:prstGeom>
          <a:noFill/>
        </p:spPr>
        <p:txBody>
          <a:bodyPr wrap="square">
            <a:spAutoFit/>
          </a:bodyPr>
          <a:lstStyle/>
          <a:p>
            <a:r>
              <a:rPr lang="en-US" sz="2400" b="1" dirty="0">
                <a:solidFill>
                  <a:srgbClr val="FF0000"/>
                </a:solidFill>
              </a:rPr>
              <a:t>AXIS INCLINED TO H.P. AND PARALLEL TO V.P</a:t>
            </a:r>
            <a:r>
              <a:rPr lang="en-US" sz="3200" b="1" dirty="0">
                <a:solidFill>
                  <a:srgbClr val="FF0000"/>
                </a:solidFill>
              </a:rPr>
              <a:t>.</a:t>
            </a:r>
          </a:p>
        </p:txBody>
      </p:sp>
      <p:pic>
        <p:nvPicPr>
          <p:cNvPr id="3" name="Picture 2">
            <a:extLst>
              <a:ext uri="{FF2B5EF4-FFF2-40B4-BE49-F238E27FC236}">
                <a16:creationId xmlns="" xmlns:a16="http://schemas.microsoft.com/office/drawing/2014/main" id="{569A9D5E-DBF1-4749-B3FA-DA1459E55174}"/>
              </a:ext>
            </a:extLst>
          </p:cNvPr>
          <p:cNvPicPr>
            <a:picLocks noChangeAspect="1"/>
          </p:cNvPicPr>
          <p:nvPr/>
        </p:nvPicPr>
        <p:blipFill>
          <a:blip r:embed="rId3"/>
          <a:stretch>
            <a:fillRect/>
          </a:stretch>
        </p:blipFill>
        <p:spPr>
          <a:xfrm>
            <a:off x="3660249" y="2255984"/>
            <a:ext cx="4441834" cy="4158606"/>
          </a:xfrm>
          <a:prstGeom prst="rect">
            <a:avLst/>
          </a:prstGeom>
        </p:spPr>
      </p:pic>
    </p:spTree>
    <p:extLst>
      <p:ext uri="{BB962C8B-B14F-4D97-AF65-F5344CB8AC3E}">
        <p14:creationId xmlns:p14="http://schemas.microsoft.com/office/powerpoint/2010/main" val="4121476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318" y="1181686"/>
            <a:ext cx="7863840" cy="923330"/>
          </a:xfrm>
          <a:prstGeom prst="rect">
            <a:avLst/>
          </a:prstGeom>
          <a:noFill/>
        </p:spPr>
        <p:txBody>
          <a:bodyPr wrap="square" rtlCol="0">
            <a:spAutoFit/>
          </a:bodyPr>
          <a:lstStyle/>
          <a:p>
            <a:pPr algn="l"/>
            <a:r>
              <a:rPr lang="en-US" b="1" dirty="0"/>
              <a:t>5. </a:t>
            </a:r>
            <a:r>
              <a:rPr lang="en-US" dirty="0"/>
              <a:t>A pentagonal prism of base side 30 mm and axis 70 mm has a corners on the H.P. and the axis is inclined at 45° to the H.P. Draw its projection when the plane containing the resting corner and the axis is parallel to the V.P.</a:t>
            </a:r>
            <a:endParaRPr lang="en-US" sz="1600" dirty="0"/>
          </a:p>
        </p:txBody>
      </p:sp>
      <p:sp>
        <p:nvSpPr>
          <p:cNvPr id="4" name="TextBox 3">
            <a:extLst>
              <a:ext uri="{FF2B5EF4-FFF2-40B4-BE49-F238E27FC236}">
                <a16:creationId xmlns="" xmlns:a16="http://schemas.microsoft.com/office/drawing/2014/main" id="{A3DB4D5E-8980-4C06-86F1-5BCC18D7B32D}"/>
              </a:ext>
            </a:extLst>
          </p:cNvPr>
          <p:cNvSpPr txBox="1"/>
          <p:nvPr/>
        </p:nvSpPr>
        <p:spPr>
          <a:xfrm>
            <a:off x="2213318" y="443411"/>
            <a:ext cx="7969490" cy="584775"/>
          </a:xfrm>
          <a:prstGeom prst="rect">
            <a:avLst/>
          </a:prstGeom>
          <a:noFill/>
        </p:spPr>
        <p:txBody>
          <a:bodyPr wrap="square">
            <a:spAutoFit/>
          </a:bodyPr>
          <a:lstStyle/>
          <a:p>
            <a:r>
              <a:rPr lang="en-US" sz="2400" b="1" dirty="0">
                <a:solidFill>
                  <a:srgbClr val="FF0000"/>
                </a:solidFill>
              </a:rPr>
              <a:t>AXIS INCLINED TO H.P. AND PARALLEL TO V.P</a:t>
            </a:r>
            <a:r>
              <a:rPr lang="en-US" sz="3200" b="1" dirty="0">
                <a:solidFill>
                  <a:srgbClr val="FF0000"/>
                </a:solidFill>
              </a:rPr>
              <a:t>.</a:t>
            </a:r>
          </a:p>
        </p:txBody>
      </p:sp>
      <p:pic>
        <p:nvPicPr>
          <p:cNvPr id="3" name="Picture 2">
            <a:extLst>
              <a:ext uri="{FF2B5EF4-FFF2-40B4-BE49-F238E27FC236}">
                <a16:creationId xmlns="" xmlns:a16="http://schemas.microsoft.com/office/drawing/2014/main" id="{649C09D0-513F-4EC6-819A-B70B7AB6702A}"/>
              </a:ext>
            </a:extLst>
          </p:cNvPr>
          <p:cNvPicPr>
            <a:picLocks noChangeAspect="1"/>
          </p:cNvPicPr>
          <p:nvPr/>
        </p:nvPicPr>
        <p:blipFill>
          <a:blip r:embed="rId3"/>
          <a:stretch>
            <a:fillRect/>
          </a:stretch>
        </p:blipFill>
        <p:spPr>
          <a:xfrm>
            <a:off x="3659399" y="2155216"/>
            <a:ext cx="4873203" cy="4259374"/>
          </a:xfrm>
          <a:prstGeom prst="rect">
            <a:avLst/>
          </a:prstGeom>
        </p:spPr>
      </p:pic>
    </p:spTree>
    <p:extLst>
      <p:ext uri="{BB962C8B-B14F-4D97-AF65-F5344CB8AC3E}">
        <p14:creationId xmlns:p14="http://schemas.microsoft.com/office/powerpoint/2010/main" val="2942947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318" y="1181686"/>
            <a:ext cx="7863840" cy="923330"/>
          </a:xfrm>
          <a:prstGeom prst="rect">
            <a:avLst/>
          </a:prstGeom>
          <a:noFill/>
        </p:spPr>
        <p:txBody>
          <a:bodyPr wrap="square" rtlCol="0">
            <a:spAutoFit/>
          </a:bodyPr>
          <a:lstStyle/>
          <a:p>
            <a:pPr algn="l"/>
            <a:r>
              <a:rPr lang="en-US" b="1" dirty="0"/>
              <a:t>6. </a:t>
            </a:r>
            <a:r>
              <a:rPr lang="en-US" dirty="0"/>
              <a:t>A hexagonal pyramid of base side 30 mm and axis 60 mm has an edge of its base on the ground. Its axis is inclined at 30° to the ground and parallel to the V.P. Draw its projections.</a:t>
            </a:r>
            <a:endParaRPr lang="en-US" sz="1600" dirty="0"/>
          </a:p>
        </p:txBody>
      </p:sp>
      <p:sp>
        <p:nvSpPr>
          <p:cNvPr id="4" name="TextBox 3">
            <a:extLst>
              <a:ext uri="{FF2B5EF4-FFF2-40B4-BE49-F238E27FC236}">
                <a16:creationId xmlns="" xmlns:a16="http://schemas.microsoft.com/office/drawing/2014/main" id="{A3DB4D5E-8980-4C06-86F1-5BCC18D7B32D}"/>
              </a:ext>
            </a:extLst>
          </p:cNvPr>
          <p:cNvSpPr txBox="1"/>
          <p:nvPr/>
        </p:nvSpPr>
        <p:spPr>
          <a:xfrm>
            <a:off x="2213318" y="443411"/>
            <a:ext cx="7969490" cy="584775"/>
          </a:xfrm>
          <a:prstGeom prst="rect">
            <a:avLst/>
          </a:prstGeom>
          <a:noFill/>
        </p:spPr>
        <p:txBody>
          <a:bodyPr wrap="square">
            <a:spAutoFit/>
          </a:bodyPr>
          <a:lstStyle/>
          <a:p>
            <a:r>
              <a:rPr lang="en-US" sz="2400" b="1" dirty="0">
                <a:solidFill>
                  <a:srgbClr val="FF0000"/>
                </a:solidFill>
              </a:rPr>
              <a:t>AXIS INCLINED TO H.P. AND PARALLEL TO V.P</a:t>
            </a:r>
            <a:r>
              <a:rPr lang="en-US" sz="3200" b="1" dirty="0">
                <a:solidFill>
                  <a:srgbClr val="FF0000"/>
                </a:solidFill>
              </a:rPr>
              <a:t>.</a:t>
            </a:r>
          </a:p>
        </p:txBody>
      </p:sp>
      <p:pic>
        <p:nvPicPr>
          <p:cNvPr id="6" name="Picture 5">
            <a:extLst>
              <a:ext uri="{FF2B5EF4-FFF2-40B4-BE49-F238E27FC236}">
                <a16:creationId xmlns="" xmlns:a16="http://schemas.microsoft.com/office/drawing/2014/main" id="{18979993-60AA-4DD8-84F9-F0FEDF80A60D}"/>
              </a:ext>
            </a:extLst>
          </p:cNvPr>
          <p:cNvPicPr>
            <a:picLocks noChangeAspect="1"/>
          </p:cNvPicPr>
          <p:nvPr/>
        </p:nvPicPr>
        <p:blipFill>
          <a:blip r:embed="rId3"/>
          <a:stretch>
            <a:fillRect/>
          </a:stretch>
        </p:blipFill>
        <p:spPr>
          <a:xfrm>
            <a:off x="3874634" y="2249218"/>
            <a:ext cx="4227448" cy="4241778"/>
          </a:xfrm>
          <a:prstGeom prst="rect">
            <a:avLst/>
          </a:prstGeom>
        </p:spPr>
      </p:pic>
    </p:spTree>
    <p:extLst>
      <p:ext uri="{BB962C8B-B14F-4D97-AF65-F5344CB8AC3E}">
        <p14:creationId xmlns:p14="http://schemas.microsoft.com/office/powerpoint/2010/main" val="3239977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D7F3817F-9B20-4458-A615-4CB7A7660158}"/>
              </a:ext>
            </a:extLst>
          </p:cNvPr>
          <p:cNvSpPr txBox="1"/>
          <p:nvPr/>
        </p:nvSpPr>
        <p:spPr>
          <a:xfrm>
            <a:off x="2391747" y="307910"/>
            <a:ext cx="6279502" cy="523220"/>
          </a:xfrm>
          <a:prstGeom prst="rect">
            <a:avLst/>
          </a:prstGeom>
          <a:noFill/>
        </p:spPr>
        <p:txBody>
          <a:bodyPr wrap="square" rtlCol="0">
            <a:spAutoFit/>
          </a:bodyPr>
          <a:lstStyle/>
          <a:p>
            <a:r>
              <a:rPr lang="en-US" sz="2800" b="1" dirty="0"/>
              <a:t>CLASSIFICATION OF SOLIDS </a:t>
            </a:r>
            <a:endParaRPr lang="en-IN" sz="2800" b="1" dirty="0"/>
          </a:p>
        </p:txBody>
      </p:sp>
      <p:pic>
        <p:nvPicPr>
          <p:cNvPr id="10" name="Picture 9">
            <a:extLst>
              <a:ext uri="{FF2B5EF4-FFF2-40B4-BE49-F238E27FC236}">
                <a16:creationId xmlns="" xmlns:a16="http://schemas.microsoft.com/office/drawing/2014/main" id="{B29B7BD4-F50C-4FC6-8E30-A7348C9EBC3E}"/>
              </a:ext>
            </a:extLst>
          </p:cNvPr>
          <p:cNvPicPr>
            <a:picLocks noChangeAspect="1"/>
          </p:cNvPicPr>
          <p:nvPr/>
        </p:nvPicPr>
        <p:blipFill>
          <a:blip r:embed="rId3"/>
          <a:stretch>
            <a:fillRect/>
          </a:stretch>
        </p:blipFill>
        <p:spPr>
          <a:xfrm>
            <a:off x="2149151" y="1271758"/>
            <a:ext cx="7893698" cy="5093220"/>
          </a:xfrm>
          <a:prstGeom prst="rect">
            <a:avLst/>
          </a:prstGeom>
        </p:spPr>
      </p:pic>
    </p:spTree>
    <p:extLst>
      <p:ext uri="{BB962C8B-B14F-4D97-AF65-F5344CB8AC3E}">
        <p14:creationId xmlns:p14="http://schemas.microsoft.com/office/powerpoint/2010/main" val="1670285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318" y="1181686"/>
            <a:ext cx="7863840" cy="923330"/>
          </a:xfrm>
          <a:prstGeom prst="rect">
            <a:avLst/>
          </a:prstGeom>
          <a:noFill/>
        </p:spPr>
        <p:txBody>
          <a:bodyPr wrap="square" rtlCol="0">
            <a:spAutoFit/>
          </a:bodyPr>
          <a:lstStyle/>
          <a:p>
            <a:pPr algn="l"/>
            <a:r>
              <a:rPr lang="en-US" b="1" dirty="0"/>
              <a:t>7. </a:t>
            </a:r>
            <a:r>
              <a:rPr lang="en-US" dirty="0">
                <a:latin typeface="Generic229-Regular"/>
              </a:rPr>
              <a:t>A hexagonal pyramid of base edge 30 mm and axis 60 mm, has a triangular face</a:t>
            </a:r>
          </a:p>
          <a:p>
            <a:pPr algn="l"/>
            <a:r>
              <a:rPr lang="en-US" dirty="0">
                <a:latin typeface="Generic229-Regular"/>
              </a:rPr>
              <a:t>on the ground and the axis parallel to the V.P. Draw its projections.</a:t>
            </a:r>
            <a:endParaRPr lang="en-US" sz="1600" dirty="0"/>
          </a:p>
        </p:txBody>
      </p:sp>
      <p:sp>
        <p:nvSpPr>
          <p:cNvPr id="4" name="TextBox 3">
            <a:extLst>
              <a:ext uri="{FF2B5EF4-FFF2-40B4-BE49-F238E27FC236}">
                <a16:creationId xmlns="" xmlns:a16="http://schemas.microsoft.com/office/drawing/2014/main" id="{A3DB4D5E-8980-4C06-86F1-5BCC18D7B32D}"/>
              </a:ext>
            </a:extLst>
          </p:cNvPr>
          <p:cNvSpPr txBox="1"/>
          <p:nvPr/>
        </p:nvSpPr>
        <p:spPr>
          <a:xfrm>
            <a:off x="2213318" y="443411"/>
            <a:ext cx="7969490" cy="584775"/>
          </a:xfrm>
          <a:prstGeom prst="rect">
            <a:avLst/>
          </a:prstGeom>
          <a:noFill/>
        </p:spPr>
        <p:txBody>
          <a:bodyPr wrap="square">
            <a:spAutoFit/>
          </a:bodyPr>
          <a:lstStyle/>
          <a:p>
            <a:r>
              <a:rPr lang="en-US" sz="2400" b="1" dirty="0">
                <a:solidFill>
                  <a:srgbClr val="FF0000"/>
                </a:solidFill>
              </a:rPr>
              <a:t>AXIS INCLINED TO H.P. AND PARALLEL TO V.P</a:t>
            </a:r>
            <a:r>
              <a:rPr lang="en-US" sz="3200" b="1" dirty="0">
                <a:solidFill>
                  <a:srgbClr val="FF0000"/>
                </a:solidFill>
              </a:rPr>
              <a:t>.</a:t>
            </a:r>
          </a:p>
        </p:txBody>
      </p:sp>
      <p:pic>
        <p:nvPicPr>
          <p:cNvPr id="3" name="Picture 2">
            <a:extLst>
              <a:ext uri="{FF2B5EF4-FFF2-40B4-BE49-F238E27FC236}">
                <a16:creationId xmlns="" xmlns:a16="http://schemas.microsoft.com/office/drawing/2014/main" id="{069F54EF-568A-41D2-B93A-C12E0DD2E1B4}"/>
              </a:ext>
            </a:extLst>
          </p:cNvPr>
          <p:cNvPicPr>
            <a:picLocks noChangeAspect="1"/>
          </p:cNvPicPr>
          <p:nvPr/>
        </p:nvPicPr>
        <p:blipFill>
          <a:blip r:embed="rId3"/>
          <a:stretch>
            <a:fillRect/>
          </a:stretch>
        </p:blipFill>
        <p:spPr>
          <a:xfrm>
            <a:off x="3427446" y="1997703"/>
            <a:ext cx="5187820" cy="4587764"/>
          </a:xfrm>
          <a:prstGeom prst="rect">
            <a:avLst/>
          </a:prstGeom>
        </p:spPr>
      </p:pic>
    </p:spTree>
    <p:extLst>
      <p:ext uri="{BB962C8B-B14F-4D97-AF65-F5344CB8AC3E}">
        <p14:creationId xmlns:p14="http://schemas.microsoft.com/office/powerpoint/2010/main" val="2184414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318" y="1181687"/>
            <a:ext cx="7863840" cy="646331"/>
          </a:xfrm>
          <a:prstGeom prst="rect">
            <a:avLst/>
          </a:prstGeom>
          <a:noFill/>
        </p:spPr>
        <p:txBody>
          <a:bodyPr wrap="square" rtlCol="0">
            <a:spAutoFit/>
          </a:bodyPr>
          <a:lstStyle/>
          <a:p>
            <a:pPr algn="l"/>
            <a:r>
              <a:rPr lang="en-US" b="1" dirty="0"/>
              <a:t>8. </a:t>
            </a:r>
            <a:r>
              <a:rPr lang="en-US" dirty="0">
                <a:latin typeface="Generic229-Regular"/>
              </a:rPr>
              <a:t>A cylinder of base diameter 50 mm and axis 70 mm has a generator in the V.P. and inclined at 45° to the H.P. Draw its projections.</a:t>
            </a:r>
            <a:endParaRPr lang="en-US" sz="1600" dirty="0"/>
          </a:p>
        </p:txBody>
      </p:sp>
      <p:sp>
        <p:nvSpPr>
          <p:cNvPr id="4" name="TextBox 3">
            <a:extLst>
              <a:ext uri="{FF2B5EF4-FFF2-40B4-BE49-F238E27FC236}">
                <a16:creationId xmlns="" xmlns:a16="http://schemas.microsoft.com/office/drawing/2014/main" id="{A3DB4D5E-8980-4C06-86F1-5BCC18D7B32D}"/>
              </a:ext>
            </a:extLst>
          </p:cNvPr>
          <p:cNvSpPr txBox="1"/>
          <p:nvPr/>
        </p:nvSpPr>
        <p:spPr>
          <a:xfrm>
            <a:off x="2213318" y="443411"/>
            <a:ext cx="7969490" cy="584775"/>
          </a:xfrm>
          <a:prstGeom prst="rect">
            <a:avLst/>
          </a:prstGeom>
          <a:noFill/>
        </p:spPr>
        <p:txBody>
          <a:bodyPr wrap="square">
            <a:spAutoFit/>
          </a:bodyPr>
          <a:lstStyle/>
          <a:p>
            <a:r>
              <a:rPr lang="en-US" sz="2400" b="1" dirty="0">
                <a:solidFill>
                  <a:srgbClr val="FF0000"/>
                </a:solidFill>
              </a:rPr>
              <a:t>AXIS INCLINED TO H.P. AND PARALLEL TO V.P</a:t>
            </a:r>
            <a:r>
              <a:rPr lang="en-US" sz="3200" b="1" dirty="0">
                <a:solidFill>
                  <a:srgbClr val="FF0000"/>
                </a:solidFill>
              </a:rPr>
              <a:t>.</a:t>
            </a:r>
          </a:p>
        </p:txBody>
      </p:sp>
      <p:pic>
        <p:nvPicPr>
          <p:cNvPr id="6" name="Picture 5">
            <a:extLst>
              <a:ext uri="{FF2B5EF4-FFF2-40B4-BE49-F238E27FC236}">
                <a16:creationId xmlns="" xmlns:a16="http://schemas.microsoft.com/office/drawing/2014/main" id="{4220D47F-0E53-4933-B39B-F7A70C3014C8}"/>
              </a:ext>
            </a:extLst>
          </p:cNvPr>
          <p:cNvPicPr>
            <a:picLocks noChangeAspect="1"/>
          </p:cNvPicPr>
          <p:nvPr/>
        </p:nvPicPr>
        <p:blipFill>
          <a:blip r:embed="rId3"/>
          <a:stretch>
            <a:fillRect/>
          </a:stretch>
        </p:blipFill>
        <p:spPr>
          <a:xfrm>
            <a:off x="3545008" y="1739954"/>
            <a:ext cx="5200461" cy="4674637"/>
          </a:xfrm>
          <a:prstGeom prst="rect">
            <a:avLst/>
          </a:prstGeom>
        </p:spPr>
      </p:pic>
    </p:spTree>
    <p:extLst>
      <p:ext uri="{BB962C8B-B14F-4D97-AF65-F5344CB8AC3E}">
        <p14:creationId xmlns:p14="http://schemas.microsoft.com/office/powerpoint/2010/main" val="2191051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3DB4D5E-8980-4C06-86F1-5BCC18D7B32D}"/>
              </a:ext>
            </a:extLst>
          </p:cNvPr>
          <p:cNvSpPr txBox="1"/>
          <p:nvPr/>
        </p:nvSpPr>
        <p:spPr>
          <a:xfrm>
            <a:off x="2213318" y="443411"/>
            <a:ext cx="7969490" cy="584775"/>
          </a:xfrm>
          <a:prstGeom prst="rect">
            <a:avLst/>
          </a:prstGeom>
          <a:noFill/>
        </p:spPr>
        <p:txBody>
          <a:bodyPr wrap="square">
            <a:spAutoFit/>
          </a:bodyPr>
          <a:lstStyle/>
          <a:p>
            <a:r>
              <a:rPr lang="en-US" sz="2400" b="1" dirty="0">
                <a:solidFill>
                  <a:srgbClr val="FF0000"/>
                </a:solidFill>
              </a:rPr>
              <a:t>AXIS INCLINED TO V.P. AND PARALLEL TO H.P</a:t>
            </a:r>
            <a:r>
              <a:rPr lang="en-US" sz="3200" b="1" dirty="0">
                <a:solidFill>
                  <a:srgbClr val="FF0000"/>
                </a:solidFill>
              </a:rPr>
              <a:t>.</a:t>
            </a:r>
          </a:p>
        </p:txBody>
      </p:sp>
      <p:pic>
        <p:nvPicPr>
          <p:cNvPr id="3" name="Picture 2">
            <a:extLst>
              <a:ext uri="{FF2B5EF4-FFF2-40B4-BE49-F238E27FC236}">
                <a16:creationId xmlns="" xmlns:a16="http://schemas.microsoft.com/office/drawing/2014/main" id="{12C63F2E-B6C7-4B29-9C81-82821AB24F81}"/>
              </a:ext>
            </a:extLst>
          </p:cNvPr>
          <p:cNvPicPr>
            <a:picLocks noChangeAspect="1"/>
          </p:cNvPicPr>
          <p:nvPr/>
        </p:nvPicPr>
        <p:blipFill>
          <a:blip r:embed="rId3"/>
          <a:stretch>
            <a:fillRect/>
          </a:stretch>
        </p:blipFill>
        <p:spPr>
          <a:xfrm>
            <a:off x="1925216" y="1315616"/>
            <a:ext cx="7969490" cy="4105470"/>
          </a:xfrm>
          <a:prstGeom prst="rect">
            <a:avLst/>
          </a:prstGeom>
        </p:spPr>
      </p:pic>
    </p:spTree>
    <p:extLst>
      <p:ext uri="{BB962C8B-B14F-4D97-AF65-F5344CB8AC3E}">
        <p14:creationId xmlns:p14="http://schemas.microsoft.com/office/powerpoint/2010/main" val="99105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318" y="1181687"/>
            <a:ext cx="7863840" cy="1200329"/>
          </a:xfrm>
          <a:prstGeom prst="rect">
            <a:avLst/>
          </a:prstGeom>
          <a:noFill/>
        </p:spPr>
        <p:txBody>
          <a:bodyPr wrap="square" rtlCol="0">
            <a:spAutoFit/>
          </a:bodyPr>
          <a:lstStyle/>
          <a:p>
            <a:pPr algn="l"/>
            <a:r>
              <a:rPr lang="en-US" b="1" dirty="0"/>
              <a:t>9. </a:t>
            </a:r>
            <a:r>
              <a:rPr lang="en-US" dirty="0">
                <a:latin typeface="Generic229-Regular"/>
              </a:rPr>
              <a:t>A hexagonal prism of base edge 30 mm and axis 70 mm has an edge of its base</a:t>
            </a:r>
          </a:p>
          <a:p>
            <a:pPr algn="l"/>
            <a:r>
              <a:rPr lang="en-US" dirty="0">
                <a:latin typeface="Generic229-Regular"/>
              </a:rPr>
              <a:t>in the V.P. such that the axis is inclined at 30° to the V.P. and parallel to the H.P. Draw its projections.</a:t>
            </a:r>
            <a:endParaRPr lang="en-US" sz="1600" dirty="0"/>
          </a:p>
        </p:txBody>
      </p:sp>
      <p:sp>
        <p:nvSpPr>
          <p:cNvPr id="4" name="TextBox 3">
            <a:extLst>
              <a:ext uri="{FF2B5EF4-FFF2-40B4-BE49-F238E27FC236}">
                <a16:creationId xmlns="" xmlns:a16="http://schemas.microsoft.com/office/drawing/2014/main" id="{A3DB4D5E-8980-4C06-86F1-5BCC18D7B32D}"/>
              </a:ext>
            </a:extLst>
          </p:cNvPr>
          <p:cNvSpPr txBox="1"/>
          <p:nvPr/>
        </p:nvSpPr>
        <p:spPr>
          <a:xfrm>
            <a:off x="2213318" y="443411"/>
            <a:ext cx="7969490" cy="584775"/>
          </a:xfrm>
          <a:prstGeom prst="rect">
            <a:avLst/>
          </a:prstGeom>
          <a:noFill/>
        </p:spPr>
        <p:txBody>
          <a:bodyPr wrap="square">
            <a:spAutoFit/>
          </a:bodyPr>
          <a:lstStyle/>
          <a:p>
            <a:r>
              <a:rPr lang="en-US" sz="2400" b="1" dirty="0">
                <a:solidFill>
                  <a:srgbClr val="FF0000"/>
                </a:solidFill>
              </a:rPr>
              <a:t>AXIS INCLINED TO V.P. AND PARALLEL TO H.P</a:t>
            </a:r>
            <a:r>
              <a:rPr lang="en-US" sz="3200" b="1" dirty="0">
                <a:solidFill>
                  <a:srgbClr val="FF0000"/>
                </a:solidFill>
              </a:rPr>
              <a:t>.</a:t>
            </a:r>
          </a:p>
        </p:txBody>
      </p:sp>
      <p:pic>
        <p:nvPicPr>
          <p:cNvPr id="3" name="Picture 2">
            <a:extLst>
              <a:ext uri="{FF2B5EF4-FFF2-40B4-BE49-F238E27FC236}">
                <a16:creationId xmlns="" xmlns:a16="http://schemas.microsoft.com/office/drawing/2014/main" id="{5CBF6878-7AB7-44B0-93EC-EA659230B810}"/>
              </a:ext>
            </a:extLst>
          </p:cNvPr>
          <p:cNvPicPr>
            <a:picLocks noChangeAspect="1"/>
          </p:cNvPicPr>
          <p:nvPr/>
        </p:nvPicPr>
        <p:blipFill>
          <a:blip r:embed="rId3"/>
          <a:stretch>
            <a:fillRect/>
          </a:stretch>
        </p:blipFill>
        <p:spPr>
          <a:xfrm>
            <a:off x="3903307" y="2258517"/>
            <a:ext cx="4674637" cy="4264346"/>
          </a:xfrm>
          <a:prstGeom prst="rect">
            <a:avLst/>
          </a:prstGeom>
        </p:spPr>
      </p:pic>
    </p:spTree>
    <p:extLst>
      <p:ext uri="{BB962C8B-B14F-4D97-AF65-F5344CB8AC3E}">
        <p14:creationId xmlns:p14="http://schemas.microsoft.com/office/powerpoint/2010/main" val="3126277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318" y="1181686"/>
            <a:ext cx="7863840" cy="923330"/>
          </a:xfrm>
          <a:prstGeom prst="rect">
            <a:avLst/>
          </a:prstGeom>
          <a:noFill/>
        </p:spPr>
        <p:txBody>
          <a:bodyPr wrap="square" rtlCol="0">
            <a:spAutoFit/>
          </a:bodyPr>
          <a:lstStyle/>
          <a:p>
            <a:pPr algn="l"/>
            <a:r>
              <a:rPr lang="en-US" b="1" dirty="0"/>
              <a:t>10. </a:t>
            </a:r>
            <a:r>
              <a:rPr lang="en-US" dirty="0">
                <a:latin typeface="Generic229-Regular"/>
              </a:rPr>
              <a:t>A pentagonal pyramid of base side 30 mm and axis 55 mm has a triangular face in the V.P. and the base edge contained by that triangular face is perpendicular to the H.P. Draw its projections.</a:t>
            </a:r>
            <a:endParaRPr lang="en-US" sz="1600" dirty="0"/>
          </a:p>
        </p:txBody>
      </p:sp>
      <p:sp>
        <p:nvSpPr>
          <p:cNvPr id="4" name="TextBox 3">
            <a:extLst>
              <a:ext uri="{FF2B5EF4-FFF2-40B4-BE49-F238E27FC236}">
                <a16:creationId xmlns="" xmlns:a16="http://schemas.microsoft.com/office/drawing/2014/main" id="{A3DB4D5E-8980-4C06-86F1-5BCC18D7B32D}"/>
              </a:ext>
            </a:extLst>
          </p:cNvPr>
          <p:cNvSpPr txBox="1"/>
          <p:nvPr/>
        </p:nvSpPr>
        <p:spPr>
          <a:xfrm>
            <a:off x="2213318" y="443411"/>
            <a:ext cx="7969490" cy="584775"/>
          </a:xfrm>
          <a:prstGeom prst="rect">
            <a:avLst/>
          </a:prstGeom>
          <a:noFill/>
        </p:spPr>
        <p:txBody>
          <a:bodyPr wrap="square">
            <a:spAutoFit/>
          </a:bodyPr>
          <a:lstStyle/>
          <a:p>
            <a:r>
              <a:rPr lang="en-US" sz="2400" b="1" dirty="0">
                <a:solidFill>
                  <a:srgbClr val="FF0000"/>
                </a:solidFill>
              </a:rPr>
              <a:t>AXIS INCLINED TO V.P. AND PARALLEL TO H.P</a:t>
            </a:r>
            <a:r>
              <a:rPr lang="en-US" sz="3200" b="1" dirty="0">
                <a:solidFill>
                  <a:srgbClr val="FF0000"/>
                </a:solidFill>
              </a:rPr>
              <a:t>.</a:t>
            </a:r>
          </a:p>
        </p:txBody>
      </p:sp>
      <p:pic>
        <p:nvPicPr>
          <p:cNvPr id="6" name="Picture 5">
            <a:extLst>
              <a:ext uri="{FF2B5EF4-FFF2-40B4-BE49-F238E27FC236}">
                <a16:creationId xmlns="" xmlns:a16="http://schemas.microsoft.com/office/drawing/2014/main" id="{D675A997-9065-4EF7-B0E0-8ED3D90B873E}"/>
              </a:ext>
            </a:extLst>
          </p:cNvPr>
          <p:cNvPicPr>
            <a:picLocks noChangeAspect="1"/>
          </p:cNvPicPr>
          <p:nvPr/>
        </p:nvPicPr>
        <p:blipFill>
          <a:blip r:embed="rId3"/>
          <a:stretch>
            <a:fillRect/>
          </a:stretch>
        </p:blipFill>
        <p:spPr>
          <a:xfrm>
            <a:off x="3465085" y="2105017"/>
            <a:ext cx="4943061" cy="4420159"/>
          </a:xfrm>
          <a:prstGeom prst="rect">
            <a:avLst/>
          </a:prstGeom>
        </p:spPr>
      </p:pic>
    </p:spTree>
    <p:extLst>
      <p:ext uri="{BB962C8B-B14F-4D97-AF65-F5344CB8AC3E}">
        <p14:creationId xmlns:p14="http://schemas.microsoft.com/office/powerpoint/2010/main" val="4274358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318" y="1181687"/>
            <a:ext cx="7863840" cy="646331"/>
          </a:xfrm>
          <a:prstGeom prst="rect">
            <a:avLst/>
          </a:prstGeom>
          <a:noFill/>
        </p:spPr>
        <p:txBody>
          <a:bodyPr wrap="square" rtlCol="0">
            <a:spAutoFit/>
          </a:bodyPr>
          <a:lstStyle/>
          <a:p>
            <a:pPr algn="l"/>
            <a:r>
              <a:rPr lang="en-US" b="1" dirty="0"/>
              <a:t>11. </a:t>
            </a:r>
            <a:r>
              <a:rPr lang="en-US" dirty="0">
                <a:latin typeface="Generic229-Regular"/>
              </a:rPr>
              <a:t>A cone of base diameter 50 mm and axis 60 mm has a generator in the V.P. and the axis parallel to the H.P. Draw its projections.</a:t>
            </a:r>
            <a:endParaRPr lang="en-US" sz="1600" dirty="0"/>
          </a:p>
        </p:txBody>
      </p:sp>
      <p:sp>
        <p:nvSpPr>
          <p:cNvPr id="4" name="TextBox 3">
            <a:extLst>
              <a:ext uri="{FF2B5EF4-FFF2-40B4-BE49-F238E27FC236}">
                <a16:creationId xmlns="" xmlns:a16="http://schemas.microsoft.com/office/drawing/2014/main" id="{A3DB4D5E-8980-4C06-86F1-5BCC18D7B32D}"/>
              </a:ext>
            </a:extLst>
          </p:cNvPr>
          <p:cNvSpPr txBox="1"/>
          <p:nvPr/>
        </p:nvSpPr>
        <p:spPr>
          <a:xfrm>
            <a:off x="2213318" y="443411"/>
            <a:ext cx="7969490" cy="584775"/>
          </a:xfrm>
          <a:prstGeom prst="rect">
            <a:avLst/>
          </a:prstGeom>
          <a:noFill/>
        </p:spPr>
        <p:txBody>
          <a:bodyPr wrap="square">
            <a:spAutoFit/>
          </a:bodyPr>
          <a:lstStyle/>
          <a:p>
            <a:r>
              <a:rPr lang="en-US" sz="2400" b="1" dirty="0">
                <a:solidFill>
                  <a:srgbClr val="FF0000"/>
                </a:solidFill>
              </a:rPr>
              <a:t>AXIS INCLINED TO V.P. AND PARALLEL TO H.P</a:t>
            </a:r>
            <a:r>
              <a:rPr lang="en-US" sz="3200" b="1" dirty="0">
                <a:solidFill>
                  <a:srgbClr val="FF0000"/>
                </a:solidFill>
              </a:rPr>
              <a:t>.</a:t>
            </a:r>
          </a:p>
        </p:txBody>
      </p:sp>
      <p:pic>
        <p:nvPicPr>
          <p:cNvPr id="3" name="Picture 2">
            <a:extLst>
              <a:ext uri="{FF2B5EF4-FFF2-40B4-BE49-F238E27FC236}">
                <a16:creationId xmlns="" xmlns:a16="http://schemas.microsoft.com/office/drawing/2014/main" id="{4D033428-1C4F-41D6-8DCE-08392901447E}"/>
              </a:ext>
            </a:extLst>
          </p:cNvPr>
          <p:cNvPicPr>
            <a:picLocks noChangeAspect="1"/>
          </p:cNvPicPr>
          <p:nvPr/>
        </p:nvPicPr>
        <p:blipFill>
          <a:blip r:embed="rId3"/>
          <a:stretch>
            <a:fillRect/>
          </a:stretch>
        </p:blipFill>
        <p:spPr>
          <a:xfrm>
            <a:off x="3119534" y="1828018"/>
            <a:ext cx="5749212" cy="4846719"/>
          </a:xfrm>
          <a:prstGeom prst="rect">
            <a:avLst/>
          </a:prstGeom>
        </p:spPr>
      </p:pic>
    </p:spTree>
    <p:extLst>
      <p:ext uri="{BB962C8B-B14F-4D97-AF65-F5344CB8AC3E}">
        <p14:creationId xmlns:p14="http://schemas.microsoft.com/office/powerpoint/2010/main" val="3121697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318" y="1181686"/>
            <a:ext cx="7863840" cy="923330"/>
          </a:xfrm>
          <a:prstGeom prst="rect">
            <a:avLst/>
          </a:prstGeom>
          <a:noFill/>
        </p:spPr>
        <p:txBody>
          <a:bodyPr wrap="square" rtlCol="0">
            <a:spAutoFit/>
          </a:bodyPr>
          <a:lstStyle/>
          <a:p>
            <a:pPr algn="l"/>
            <a:r>
              <a:rPr lang="en-US" b="1" dirty="0"/>
              <a:t>12. </a:t>
            </a:r>
            <a:r>
              <a:rPr lang="en-US" dirty="0">
                <a:latin typeface="Generic229-Regular"/>
              </a:rPr>
              <a:t>A pentagonal prism of base side 30 mm and axis 60 mm has one of its rectangular faces on the H.P. and the axis inclined at 60° to the V.P. Draw its projections.</a:t>
            </a:r>
            <a:endParaRPr lang="en-US" sz="1600" dirty="0"/>
          </a:p>
        </p:txBody>
      </p:sp>
      <p:sp>
        <p:nvSpPr>
          <p:cNvPr id="4" name="TextBox 3">
            <a:extLst>
              <a:ext uri="{FF2B5EF4-FFF2-40B4-BE49-F238E27FC236}">
                <a16:creationId xmlns="" xmlns:a16="http://schemas.microsoft.com/office/drawing/2014/main" id="{A3DB4D5E-8980-4C06-86F1-5BCC18D7B32D}"/>
              </a:ext>
            </a:extLst>
          </p:cNvPr>
          <p:cNvSpPr txBox="1"/>
          <p:nvPr/>
        </p:nvSpPr>
        <p:spPr>
          <a:xfrm>
            <a:off x="2213318" y="443411"/>
            <a:ext cx="7969490" cy="584775"/>
          </a:xfrm>
          <a:prstGeom prst="rect">
            <a:avLst/>
          </a:prstGeom>
          <a:noFill/>
        </p:spPr>
        <p:txBody>
          <a:bodyPr wrap="square">
            <a:spAutoFit/>
          </a:bodyPr>
          <a:lstStyle/>
          <a:p>
            <a:r>
              <a:rPr lang="en-US" sz="2400" b="1" dirty="0">
                <a:solidFill>
                  <a:srgbClr val="FF0000"/>
                </a:solidFill>
              </a:rPr>
              <a:t>AXIS INCLINED TO V.P. AND PARALLEL TO H.P</a:t>
            </a:r>
            <a:r>
              <a:rPr lang="en-US" sz="3200" b="1" dirty="0">
                <a:solidFill>
                  <a:srgbClr val="FF0000"/>
                </a:solidFill>
              </a:rPr>
              <a:t>.</a:t>
            </a:r>
          </a:p>
        </p:txBody>
      </p:sp>
      <p:pic>
        <p:nvPicPr>
          <p:cNvPr id="6" name="Picture 5">
            <a:extLst>
              <a:ext uri="{FF2B5EF4-FFF2-40B4-BE49-F238E27FC236}">
                <a16:creationId xmlns="" xmlns:a16="http://schemas.microsoft.com/office/drawing/2014/main" id="{4A63E680-F47F-4C47-9B0B-56CD84649691}"/>
              </a:ext>
            </a:extLst>
          </p:cNvPr>
          <p:cNvPicPr>
            <a:picLocks noChangeAspect="1"/>
          </p:cNvPicPr>
          <p:nvPr/>
        </p:nvPicPr>
        <p:blipFill rotWithShape="1">
          <a:blip r:embed="rId3"/>
          <a:srcRect b="5161"/>
          <a:stretch/>
        </p:blipFill>
        <p:spPr>
          <a:xfrm>
            <a:off x="3492759" y="1861582"/>
            <a:ext cx="5566691" cy="4567004"/>
          </a:xfrm>
          <a:prstGeom prst="rect">
            <a:avLst/>
          </a:prstGeom>
        </p:spPr>
      </p:pic>
    </p:spTree>
    <p:extLst>
      <p:ext uri="{BB962C8B-B14F-4D97-AF65-F5344CB8AC3E}">
        <p14:creationId xmlns:p14="http://schemas.microsoft.com/office/powerpoint/2010/main" val="84829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D7F3817F-9B20-4458-A615-4CB7A7660158}"/>
              </a:ext>
            </a:extLst>
          </p:cNvPr>
          <p:cNvSpPr txBox="1"/>
          <p:nvPr/>
        </p:nvSpPr>
        <p:spPr>
          <a:xfrm>
            <a:off x="2391747" y="307910"/>
            <a:ext cx="6279502" cy="523220"/>
          </a:xfrm>
          <a:prstGeom prst="rect">
            <a:avLst/>
          </a:prstGeom>
          <a:noFill/>
        </p:spPr>
        <p:txBody>
          <a:bodyPr wrap="square" rtlCol="0">
            <a:spAutoFit/>
          </a:bodyPr>
          <a:lstStyle/>
          <a:p>
            <a:r>
              <a:rPr lang="en-US" sz="2800" b="1" dirty="0"/>
              <a:t>CLASSIFICATION OF SOLIDS </a:t>
            </a:r>
            <a:endParaRPr lang="en-IN" sz="2800" b="1" dirty="0"/>
          </a:p>
        </p:txBody>
      </p:sp>
      <p:sp>
        <p:nvSpPr>
          <p:cNvPr id="7" name="TextBox 6">
            <a:extLst>
              <a:ext uri="{FF2B5EF4-FFF2-40B4-BE49-F238E27FC236}">
                <a16:creationId xmlns="" xmlns:a16="http://schemas.microsoft.com/office/drawing/2014/main" id="{FBB2BB98-46FE-4402-9B78-5F5F26CB78FD}"/>
              </a:ext>
            </a:extLst>
          </p:cNvPr>
          <p:cNvSpPr txBox="1"/>
          <p:nvPr/>
        </p:nvSpPr>
        <p:spPr>
          <a:xfrm>
            <a:off x="2009192" y="1289906"/>
            <a:ext cx="8108302" cy="830997"/>
          </a:xfrm>
          <a:prstGeom prst="rect">
            <a:avLst/>
          </a:prstGeom>
          <a:noFill/>
        </p:spPr>
        <p:txBody>
          <a:bodyPr wrap="square">
            <a:spAutoFit/>
          </a:bodyPr>
          <a:lstStyle/>
          <a:p>
            <a:pPr algn="l"/>
            <a:r>
              <a:rPr lang="en-IN" sz="1600" b="1" dirty="0">
                <a:latin typeface="Calibri" panose="020F0502020204030204" pitchFamily="34" charset="0"/>
                <a:cs typeface="Calibri" panose="020F0502020204030204" pitchFamily="34" charset="0"/>
              </a:rPr>
              <a:t>Polyhedron</a:t>
            </a:r>
          </a:p>
          <a:p>
            <a:pPr algn="l"/>
            <a:r>
              <a:rPr lang="en-US" sz="1600" dirty="0">
                <a:latin typeface="Calibri" panose="020F0502020204030204" pitchFamily="34" charset="0"/>
                <a:cs typeface="Calibri" panose="020F0502020204030204" pitchFamily="34" charset="0"/>
              </a:rPr>
              <a:t>A polyhedron is a solid bounded by planes called faces, which meet in straight lines called edges. A regular polyhedron has all the faces equal and regular as shown in Fig..</a:t>
            </a:r>
            <a:endParaRPr lang="en-IN" sz="1600"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 xmlns:a16="http://schemas.microsoft.com/office/drawing/2014/main" id="{E33A7015-88C6-435D-955A-B49629E72CAF}"/>
              </a:ext>
            </a:extLst>
          </p:cNvPr>
          <p:cNvPicPr>
            <a:picLocks noChangeAspect="1"/>
          </p:cNvPicPr>
          <p:nvPr/>
        </p:nvPicPr>
        <p:blipFill>
          <a:blip r:embed="rId3"/>
          <a:stretch>
            <a:fillRect/>
          </a:stretch>
        </p:blipFill>
        <p:spPr>
          <a:xfrm>
            <a:off x="2174422" y="2202597"/>
            <a:ext cx="7581900" cy="2057400"/>
          </a:xfrm>
          <a:prstGeom prst="rect">
            <a:avLst/>
          </a:prstGeom>
        </p:spPr>
      </p:pic>
    </p:spTree>
    <p:extLst>
      <p:ext uri="{BB962C8B-B14F-4D97-AF65-F5344CB8AC3E}">
        <p14:creationId xmlns:p14="http://schemas.microsoft.com/office/powerpoint/2010/main" val="332847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D7F3817F-9B20-4458-A615-4CB7A7660158}"/>
              </a:ext>
            </a:extLst>
          </p:cNvPr>
          <p:cNvSpPr txBox="1"/>
          <p:nvPr/>
        </p:nvSpPr>
        <p:spPr>
          <a:xfrm>
            <a:off x="2391747" y="307910"/>
            <a:ext cx="6279502" cy="523220"/>
          </a:xfrm>
          <a:prstGeom prst="rect">
            <a:avLst/>
          </a:prstGeom>
          <a:noFill/>
        </p:spPr>
        <p:txBody>
          <a:bodyPr wrap="square" rtlCol="0">
            <a:spAutoFit/>
          </a:bodyPr>
          <a:lstStyle/>
          <a:p>
            <a:r>
              <a:rPr lang="en-US" sz="2800" b="1" dirty="0"/>
              <a:t>CLASSIFICATION OF SOLIDS </a:t>
            </a:r>
            <a:endParaRPr lang="en-IN" sz="2800" b="1" dirty="0"/>
          </a:p>
        </p:txBody>
      </p:sp>
      <p:sp>
        <p:nvSpPr>
          <p:cNvPr id="13" name="TextBox 12">
            <a:extLst>
              <a:ext uri="{FF2B5EF4-FFF2-40B4-BE49-F238E27FC236}">
                <a16:creationId xmlns="" xmlns:a16="http://schemas.microsoft.com/office/drawing/2014/main" id="{FA4856C5-4C15-486F-BD7E-4426CA646621}"/>
              </a:ext>
            </a:extLst>
          </p:cNvPr>
          <p:cNvSpPr txBox="1"/>
          <p:nvPr/>
        </p:nvSpPr>
        <p:spPr>
          <a:xfrm>
            <a:off x="2167812" y="1261341"/>
            <a:ext cx="7893698" cy="1569660"/>
          </a:xfrm>
          <a:prstGeom prst="rect">
            <a:avLst/>
          </a:prstGeom>
          <a:noFill/>
        </p:spPr>
        <p:txBody>
          <a:bodyPr wrap="square">
            <a:spAutoFit/>
          </a:bodyPr>
          <a:lstStyle/>
          <a:p>
            <a:pPr algn="l"/>
            <a:r>
              <a:rPr lang="en-IN" sz="1600" b="1" dirty="0">
                <a:latin typeface="Calibri" panose="020F0502020204030204" pitchFamily="34" charset="0"/>
                <a:cs typeface="Calibri" panose="020F0502020204030204" pitchFamily="34" charset="0"/>
              </a:rPr>
              <a:t>Prism</a:t>
            </a:r>
          </a:p>
          <a:p>
            <a:pPr algn="l"/>
            <a:r>
              <a:rPr lang="en-US" sz="1600" dirty="0">
                <a:latin typeface="Calibri" panose="020F0502020204030204" pitchFamily="34" charset="0"/>
                <a:cs typeface="Calibri" panose="020F0502020204030204" pitchFamily="34" charset="0"/>
              </a:rPr>
              <a:t>A prism is a polyhedron with two n-sided polygonal bases which are parallel and congruent, and lateral faces are rectangles. All cross-sections parallel to the bases are congruent with the bases. An imaginary line that joins the </a:t>
            </a:r>
            <a:r>
              <a:rPr lang="en-US" sz="1600" dirty="0" err="1">
                <a:latin typeface="Calibri" panose="020F0502020204030204" pitchFamily="34" charset="0"/>
                <a:cs typeface="Calibri" panose="020F0502020204030204" pitchFamily="34" charset="0"/>
              </a:rPr>
              <a:t>centre</a:t>
            </a:r>
            <a:r>
              <a:rPr lang="en-US" sz="1600" dirty="0">
                <a:latin typeface="Calibri" panose="020F0502020204030204" pitchFamily="34" charset="0"/>
                <a:cs typeface="Calibri" panose="020F0502020204030204" pitchFamily="34" charset="0"/>
              </a:rPr>
              <a:t> of the bases is called an axis. A right and regular prism has regular polygonal bases, axis perpendicular to the bases and all the faces are equal rectangles, as shown in Fig. </a:t>
            </a:r>
            <a:endParaRPr lang="en-IN" sz="16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 xmlns:a16="http://schemas.microsoft.com/office/drawing/2014/main" id="{B126FEC8-A625-4BE0-AD23-6448F0A1CA7A}"/>
              </a:ext>
            </a:extLst>
          </p:cNvPr>
          <p:cNvPicPr>
            <a:picLocks noChangeAspect="1"/>
          </p:cNvPicPr>
          <p:nvPr/>
        </p:nvPicPr>
        <p:blipFill>
          <a:blip r:embed="rId3"/>
          <a:stretch>
            <a:fillRect/>
          </a:stretch>
        </p:blipFill>
        <p:spPr>
          <a:xfrm>
            <a:off x="2680997" y="2962759"/>
            <a:ext cx="6422279" cy="3534154"/>
          </a:xfrm>
          <a:prstGeom prst="rect">
            <a:avLst/>
          </a:prstGeom>
        </p:spPr>
      </p:pic>
    </p:spTree>
    <p:extLst>
      <p:ext uri="{BB962C8B-B14F-4D97-AF65-F5344CB8AC3E}">
        <p14:creationId xmlns:p14="http://schemas.microsoft.com/office/powerpoint/2010/main" val="234673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D7F3817F-9B20-4458-A615-4CB7A7660158}"/>
              </a:ext>
            </a:extLst>
          </p:cNvPr>
          <p:cNvSpPr txBox="1"/>
          <p:nvPr/>
        </p:nvSpPr>
        <p:spPr>
          <a:xfrm>
            <a:off x="2391747" y="307910"/>
            <a:ext cx="6279502" cy="523220"/>
          </a:xfrm>
          <a:prstGeom prst="rect">
            <a:avLst/>
          </a:prstGeom>
          <a:noFill/>
        </p:spPr>
        <p:txBody>
          <a:bodyPr wrap="square" rtlCol="0">
            <a:spAutoFit/>
          </a:bodyPr>
          <a:lstStyle/>
          <a:p>
            <a:r>
              <a:rPr lang="en-US" sz="2800" b="1" dirty="0"/>
              <a:t>CLASSIFICATION OF SOLIDS </a:t>
            </a:r>
            <a:endParaRPr lang="en-IN" sz="2800" b="1" dirty="0"/>
          </a:p>
        </p:txBody>
      </p:sp>
      <p:sp>
        <p:nvSpPr>
          <p:cNvPr id="13" name="TextBox 12">
            <a:extLst>
              <a:ext uri="{FF2B5EF4-FFF2-40B4-BE49-F238E27FC236}">
                <a16:creationId xmlns="" xmlns:a16="http://schemas.microsoft.com/office/drawing/2014/main" id="{FA4856C5-4C15-486F-BD7E-4426CA646621}"/>
              </a:ext>
            </a:extLst>
          </p:cNvPr>
          <p:cNvSpPr txBox="1"/>
          <p:nvPr/>
        </p:nvSpPr>
        <p:spPr>
          <a:xfrm>
            <a:off x="2167812" y="1261342"/>
            <a:ext cx="7893698" cy="1323439"/>
          </a:xfrm>
          <a:prstGeom prst="rect">
            <a:avLst/>
          </a:prstGeom>
          <a:noFill/>
        </p:spPr>
        <p:txBody>
          <a:bodyPr wrap="square">
            <a:spAutoFit/>
          </a:bodyPr>
          <a:lstStyle/>
          <a:p>
            <a:pPr algn="l"/>
            <a:r>
              <a:rPr lang="en-US" sz="1600" b="1" dirty="0">
                <a:latin typeface="Calibri" panose="020F0502020204030204" pitchFamily="34" charset="0"/>
                <a:cs typeface="Calibri" panose="020F0502020204030204" pitchFamily="34" charset="0"/>
              </a:rPr>
              <a:t>Pyramid</a:t>
            </a:r>
          </a:p>
          <a:p>
            <a:pPr algn="l"/>
            <a:r>
              <a:rPr lang="en-US" sz="1600" dirty="0">
                <a:latin typeface="Calibri" panose="020F0502020204030204" pitchFamily="34" charset="0"/>
                <a:cs typeface="Calibri" panose="020F0502020204030204" pitchFamily="34" charset="0"/>
              </a:rPr>
              <a:t>A pyramid is a polyhedron with n-sided polygonal base and lateral faces are triangles meeting at a point called the vertex or apex. An imaginary line that joins the apex with the </a:t>
            </a:r>
            <a:r>
              <a:rPr lang="en-US" sz="1600" dirty="0" err="1">
                <a:latin typeface="Calibri" panose="020F0502020204030204" pitchFamily="34" charset="0"/>
                <a:cs typeface="Calibri" panose="020F0502020204030204" pitchFamily="34" charset="0"/>
              </a:rPr>
              <a:t>centre</a:t>
            </a:r>
            <a:r>
              <a:rPr lang="en-US" sz="1600" dirty="0">
                <a:latin typeface="Calibri" panose="020F0502020204030204" pitchFamily="34" charset="0"/>
                <a:cs typeface="Calibri" panose="020F0502020204030204" pitchFamily="34" charset="0"/>
              </a:rPr>
              <a:t> of the base is known as the axis. A right and regular pyramid has a regular polygon base, axis perpendicular to the base and all the faces are equal isosceles triangles, as shown in Fig.</a:t>
            </a:r>
            <a:endParaRPr lang="en-IN" sz="1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 xmlns:a16="http://schemas.microsoft.com/office/drawing/2014/main" id="{856B4000-E5E6-443C-B481-84B19426A899}"/>
              </a:ext>
            </a:extLst>
          </p:cNvPr>
          <p:cNvPicPr>
            <a:picLocks noChangeAspect="1"/>
          </p:cNvPicPr>
          <p:nvPr/>
        </p:nvPicPr>
        <p:blipFill>
          <a:blip r:embed="rId3"/>
          <a:stretch>
            <a:fillRect/>
          </a:stretch>
        </p:blipFill>
        <p:spPr>
          <a:xfrm>
            <a:off x="2580157" y="2829726"/>
            <a:ext cx="7069008" cy="3188130"/>
          </a:xfrm>
          <a:prstGeom prst="rect">
            <a:avLst/>
          </a:prstGeom>
        </p:spPr>
      </p:pic>
    </p:spTree>
    <p:extLst>
      <p:ext uri="{BB962C8B-B14F-4D97-AF65-F5344CB8AC3E}">
        <p14:creationId xmlns:p14="http://schemas.microsoft.com/office/powerpoint/2010/main" val="220633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D7F3817F-9B20-4458-A615-4CB7A7660158}"/>
              </a:ext>
            </a:extLst>
          </p:cNvPr>
          <p:cNvSpPr txBox="1"/>
          <p:nvPr/>
        </p:nvSpPr>
        <p:spPr>
          <a:xfrm>
            <a:off x="2391747" y="307910"/>
            <a:ext cx="6279502" cy="523220"/>
          </a:xfrm>
          <a:prstGeom prst="rect">
            <a:avLst/>
          </a:prstGeom>
          <a:noFill/>
        </p:spPr>
        <p:txBody>
          <a:bodyPr wrap="square" rtlCol="0">
            <a:spAutoFit/>
          </a:bodyPr>
          <a:lstStyle/>
          <a:p>
            <a:r>
              <a:rPr lang="en-US" sz="2800" b="1" dirty="0"/>
              <a:t>CLASSIFICATION OF SOLIDS </a:t>
            </a:r>
            <a:endParaRPr lang="en-IN" sz="2800" b="1" dirty="0"/>
          </a:p>
        </p:txBody>
      </p:sp>
      <p:sp>
        <p:nvSpPr>
          <p:cNvPr id="13" name="TextBox 12">
            <a:extLst>
              <a:ext uri="{FF2B5EF4-FFF2-40B4-BE49-F238E27FC236}">
                <a16:creationId xmlns="" xmlns:a16="http://schemas.microsoft.com/office/drawing/2014/main" id="{FA4856C5-4C15-486F-BD7E-4426CA646621}"/>
              </a:ext>
            </a:extLst>
          </p:cNvPr>
          <p:cNvSpPr txBox="1"/>
          <p:nvPr/>
        </p:nvSpPr>
        <p:spPr>
          <a:xfrm>
            <a:off x="2167812" y="1261341"/>
            <a:ext cx="7893698" cy="3539430"/>
          </a:xfrm>
          <a:prstGeom prst="rect">
            <a:avLst/>
          </a:prstGeom>
          <a:noFill/>
        </p:spPr>
        <p:txBody>
          <a:bodyPr wrap="square">
            <a:spAutoFit/>
          </a:bodyPr>
          <a:lstStyle/>
          <a:p>
            <a:pPr algn="l"/>
            <a:r>
              <a:rPr lang="en-US" sz="1600" b="1" dirty="0">
                <a:latin typeface="Calibri" panose="020F0502020204030204" pitchFamily="34" charset="0"/>
                <a:cs typeface="Calibri" panose="020F0502020204030204" pitchFamily="34" charset="0"/>
              </a:rPr>
              <a:t>Solid of Revolution</a:t>
            </a:r>
          </a:p>
          <a:p>
            <a:pPr algn="l"/>
            <a:r>
              <a:rPr lang="en-US" sz="1600" dirty="0">
                <a:latin typeface="Calibri" panose="020F0502020204030204" pitchFamily="34" charset="0"/>
                <a:cs typeface="Calibri" panose="020F0502020204030204" pitchFamily="34" charset="0"/>
              </a:rPr>
              <a:t>These solids are obtained by revolving a plane figure like rectangle, triangle or a semi-circle about a fixed line.</a:t>
            </a:r>
          </a:p>
          <a:p>
            <a:pPr algn="l"/>
            <a:r>
              <a:rPr lang="en-US" sz="1600" dirty="0">
                <a:latin typeface="Calibri" panose="020F0502020204030204" pitchFamily="34" charset="0"/>
                <a:cs typeface="Calibri" panose="020F0502020204030204" pitchFamily="34" charset="0"/>
              </a:rPr>
              <a:t>1. Cylinder A cylinder is a solid of revolution obtained by revolving a rectangle about one of its fixed side called an axis. It can be imagined as a prism of infinite number of lateral faces. Any line on the surface of a cylinder is called its generator. Thus, a cylinder has an infinite number of generators. A right cylinder has all the generators and the axis perpendicular to the base, as shown in Fig. (a).</a:t>
            </a:r>
          </a:p>
          <a:p>
            <a:pPr algn="l"/>
            <a:r>
              <a:rPr lang="en-US" sz="1600" dirty="0">
                <a:latin typeface="Calibri" panose="020F0502020204030204" pitchFamily="34" charset="0"/>
                <a:cs typeface="Calibri" panose="020F0502020204030204" pitchFamily="34" charset="0"/>
              </a:rPr>
              <a:t>2. Cone A cone is obtained by revolving a triangle about its fixed side called an axis. A cone can be imagined as a pyramid with infinite number of lateral faces. Any line on the surface of a cone is called its generator. Thus, a cone has an infinite number of generators. A right cone has all generators of equal length and the axis perpendicular to the base, as shown in Fig. (b).</a:t>
            </a:r>
          </a:p>
          <a:p>
            <a:pPr algn="l"/>
            <a:r>
              <a:rPr lang="en-US" sz="1600" dirty="0">
                <a:latin typeface="Calibri" panose="020F0502020204030204" pitchFamily="34" charset="0"/>
                <a:cs typeface="Calibri" panose="020F0502020204030204" pitchFamily="34" charset="0"/>
              </a:rPr>
              <a:t>3. Sphere A sphere is obtained by revolving a semi-circle around its diameter, as shown in Fig.(c)</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0387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D7F3817F-9B20-4458-A615-4CB7A7660158}"/>
              </a:ext>
            </a:extLst>
          </p:cNvPr>
          <p:cNvSpPr txBox="1"/>
          <p:nvPr/>
        </p:nvSpPr>
        <p:spPr>
          <a:xfrm>
            <a:off x="2391747" y="307910"/>
            <a:ext cx="6279502" cy="523220"/>
          </a:xfrm>
          <a:prstGeom prst="rect">
            <a:avLst/>
          </a:prstGeom>
          <a:noFill/>
        </p:spPr>
        <p:txBody>
          <a:bodyPr wrap="square" rtlCol="0">
            <a:spAutoFit/>
          </a:bodyPr>
          <a:lstStyle/>
          <a:p>
            <a:r>
              <a:rPr lang="en-US" sz="2800" b="1" dirty="0"/>
              <a:t>CLASSIFICATION OF SOLIDS </a:t>
            </a:r>
            <a:endParaRPr lang="en-IN" sz="2800" b="1" dirty="0"/>
          </a:p>
        </p:txBody>
      </p:sp>
      <p:sp>
        <p:nvSpPr>
          <p:cNvPr id="13" name="TextBox 12">
            <a:extLst>
              <a:ext uri="{FF2B5EF4-FFF2-40B4-BE49-F238E27FC236}">
                <a16:creationId xmlns="" xmlns:a16="http://schemas.microsoft.com/office/drawing/2014/main" id="{FA4856C5-4C15-486F-BD7E-4426CA646621}"/>
              </a:ext>
            </a:extLst>
          </p:cNvPr>
          <p:cNvSpPr txBox="1"/>
          <p:nvPr/>
        </p:nvSpPr>
        <p:spPr>
          <a:xfrm>
            <a:off x="2167812" y="1261341"/>
            <a:ext cx="7893698" cy="3539430"/>
          </a:xfrm>
          <a:prstGeom prst="rect">
            <a:avLst/>
          </a:prstGeom>
          <a:noFill/>
        </p:spPr>
        <p:txBody>
          <a:bodyPr wrap="square">
            <a:spAutoFit/>
          </a:bodyPr>
          <a:lstStyle/>
          <a:p>
            <a:pPr algn="l"/>
            <a:r>
              <a:rPr lang="en-US" sz="1600" b="1" dirty="0">
                <a:latin typeface="Calibri" panose="020F0502020204030204" pitchFamily="34" charset="0"/>
                <a:cs typeface="Calibri" panose="020F0502020204030204" pitchFamily="34" charset="0"/>
              </a:rPr>
              <a:t>Solid of Revolution</a:t>
            </a:r>
          </a:p>
          <a:p>
            <a:pPr algn="l"/>
            <a:r>
              <a:rPr lang="en-US" sz="1600" dirty="0">
                <a:latin typeface="Calibri" panose="020F0502020204030204" pitchFamily="34" charset="0"/>
                <a:cs typeface="Calibri" panose="020F0502020204030204" pitchFamily="34" charset="0"/>
              </a:rPr>
              <a:t>These solids are obtained by revolving a plane figure like rectangle, triangle or a semi-circle about a fixed line.</a:t>
            </a:r>
          </a:p>
          <a:p>
            <a:pPr algn="l"/>
            <a:r>
              <a:rPr lang="en-US" sz="1600" dirty="0">
                <a:latin typeface="Calibri" panose="020F0502020204030204" pitchFamily="34" charset="0"/>
                <a:cs typeface="Calibri" panose="020F0502020204030204" pitchFamily="34" charset="0"/>
              </a:rPr>
              <a:t>1. Cylinder A cylinder is a solid of revolution obtained by revolving a rectangle about one of its fixed side called an axis. It can be imagined as a prism of infinite number of lateral faces. Any line on the surface of a cylinder is called its generator. Thus, a cylinder has an infinite number of generators. A right cylinder has all the generators and the axis perpendicular to the base, as shown in Fig. (a).</a:t>
            </a:r>
          </a:p>
          <a:p>
            <a:pPr algn="l"/>
            <a:r>
              <a:rPr lang="en-US" sz="1600" dirty="0">
                <a:latin typeface="Calibri" panose="020F0502020204030204" pitchFamily="34" charset="0"/>
                <a:cs typeface="Calibri" panose="020F0502020204030204" pitchFamily="34" charset="0"/>
              </a:rPr>
              <a:t>2. Cone A cone is obtained by revolving a triangle about its fixed side called an axis. A cone can be imagined as a pyramid with infinite number of lateral faces. Any line on the surface of a cone is called its generator. Thus, a cone has an infinite number of generators. A right cone has all generators of equal length and the axis perpendicular to the base, as shown in Fig. (b).</a:t>
            </a:r>
          </a:p>
          <a:p>
            <a:pPr algn="l"/>
            <a:r>
              <a:rPr lang="en-US" sz="1600" dirty="0">
                <a:latin typeface="Calibri" panose="020F0502020204030204" pitchFamily="34" charset="0"/>
                <a:cs typeface="Calibri" panose="020F0502020204030204" pitchFamily="34" charset="0"/>
              </a:rPr>
              <a:t>3. Sphere A sphere is obtained by revolving a semi-circle around its diameter, as shown in Fig.(c)</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3945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D7F3817F-9B20-4458-A615-4CB7A7660158}"/>
              </a:ext>
            </a:extLst>
          </p:cNvPr>
          <p:cNvSpPr txBox="1"/>
          <p:nvPr/>
        </p:nvSpPr>
        <p:spPr>
          <a:xfrm>
            <a:off x="2391747" y="307910"/>
            <a:ext cx="6279502" cy="523220"/>
          </a:xfrm>
          <a:prstGeom prst="rect">
            <a:avLst/>
          </a:prstGeom>
          <a:noFill/>
        </p:spPr>
        <p:txBody>
          <a:bodyPr wrap="square" rtlCol="0">
            <a:spAutoFit/>
          </a:bodyPr>
          <a:lstStyle/>
          <a:p>
            <a:r>
              <a:rPr lang="en-US" sz="2800" b="1" dirty="0"/>
              <a:t>CLASSIFICATION OF SOLIDS </a:t>
            </a:r>
            <a:endParaRPr lang="en-IN" sz="2800" b="1" dirty="0"/>
          </a:p>
        </p:txBody>
      </p:sp>
      <p:pic>
        <p:nvPicPr>
          <p:cNvPr id="3" name="Picture 2">
            <a:extLst>
              <a:ext uri="{FF2B5EF4-FFF2-40B4-BE49-F238E27FC236}">
                <a16:creationId xmlns="" xmlns:a16="http://schemas.microsoft.com/office/drawing/2014/main" id="{D2A0138A-73F7-413E-B5E5-9E0278E8882F}"/>
              </a:ext>
            </a:extLst>
          </p:cNvPr>
          <p:cNvPicPr>
            <a:picLocks noChangeAspect="1"/>
          </p:cNvPicPr>
          <p:nvPr/>
        </p:nvPicPr>
        <p:blipFill>
          <a:blip r:embed="rId3"/>
          <a:stretch>
            <a:fillRect/>
          </a:stretch>
        </p:blipFill>
        <p:spPr>
          <a:xfrm>
            <a:off x="2471738" y="2024063"/>
            <a:ext cx="7248525" cy="2809875"/>
          </a:xfrm>
          <a:prstGeom prst="rect">
            <a:avLst/>
          </a:prstGeom>
        </p:spPr>
      </p:pic>
    </p:spTree>
    <p:extLst>
      <p:ext uri="{BB962C8B-B14F-4D97-AF65-F5344CB8AC3E}">
        <p14:creationId xmlns:p14="http://schemas.microsoft.com/office/powerpoint/2010/main" val="3954756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5C34F169-24D2-413B-8148-24C867835ABC}"/>
              </a:ext>
            </a:extLst>
          </p:cNvPr>
          <p:cNvPicPr>
            <a:picLocks noChangeAspect="1"/>
          </p:cNvPicPr>
          <p:nvPr/>
        </p:nvPicPr>
        <p:blipFill>
          <a:blip r:embed="rId3"/>
          <a:stretch>
            <a:fillRect/>
          </a:stretch>
        </p:blipFill>
        <p:spPr>
          <a:xfrm>
            <a:off x="2662335" y="1220949"/>
            <a:ext cx="6400800" cy="5162550"/>
          </a:xfrm>
          <a:prstGeom prst="rect">
            <a:avLst/>
          </a:prstGeom>
        </p:spPr>
      </p:pic>
    </p:spTree>
    <p:extLst>
      <p:ext uri="{BB962C8B-B14F-4D97-AF65-F5344CB8AC3E}">
        <p14:creationId xmlns:p14="http://schemas.microsoft.com/office/powerpoint/2010/main" val="1345945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1378</Words>
  <Application>Microsoft Office PowerPoint</Application>
  <PresentationFormat>Widescreen</PresentationFormat>
  <Paragraphs>80</Paragraphs>
  <Slides>26</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Black</vt:lpstr>
      <vt:lpstr>Calibri</vt:lpstr>
      <vt:lpstr>Calibri Light</vt:lpstr>
      <vt:lpstr>Generic229-Regular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cp:revision>
  <dcterms:created xsi:type="dcterms:W3CDTF">2023-03-13T04:35:00Z</dcterms:created>
  <dcterms:modified xsi:type="dcterms:W3CDTF">2023-03-13T04:44:46Z</dcterms:modified>
</cp:coreProperties>
</file>