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4"/>
  </p:notesMasterIdLst>
  <p:sldIdLst>
    <p:sldId id="256" r:id="rId2"/>
    <p:sldId id="259" r:id="rId3"/>
    <p:sldId id="261" r:id="rId4"/>
    <p:sldId id="337" r:id="rId5"/>
    <p:sldId id="338" r:id="rId6"/>
    <p:sldId id="339" r:id="rId7"/>
    <p:sldId id="340" r:id="rId8"/>
    <p:sldId id="342" r:id="rId9"/>
    <p:sldId id="406" r:id="rId10"/>
    <p:sldId id="343" r:id="rId11"/>
    <p:sldId id="344" r:id="rId12"/>
    <p:sldId id="345" r:id="rId13"/>
    <p:sldId id="346" r:id="rId14"/>
    <p:sldId id="347" r:id="rId15"/>
    <p:sldId id="348" r:id="rId16"/>
    <p:sldId id="349" r:id="rId17"/>
    <p:sldId id="350" r:id="rId18"/>
    <p:sldId id="351" r:id="rId19"/>
    <p:sldId id="468" r:id="rId20"/>
    <p:sldId id="352"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70" r:id="rId35"/>
    <p:sldId id="371" r:id="rId36"/>
    <p:sldId id="372" r:id="rId37"/>
    <p:sldId id="373" r:id="rId38"/>
    <p:sldId id="374" r:id="rId39"/>
    <p:sldId id="375" r:id="rId40"/>
    <p:sldId id="376" r:id="rId41"/>
    <p:sldId id="377" r:id="rId42"/>
    <p:sldId id="378" r:id="rId43"/>
  </p:sldIdLst>
  <p:sldSz cx="9144000" cy="5143500" type="screen16x9"/>
  <p:notesSz cx="6858000" cy="9144000"/>
  <p:embeddedFontLst>
    <p:embeddedFont>
      <p:font typeface="Roboto Condensed" panose="020B0604020202020204" charset="0"/>
      <p:regular r:id="rId45"/>
    </p:embeddedFont>
    <p:embeddedFont>
      <p:font typeface="Roboto Condensed Light" panose="020B0604020202020204" charset="0"/>
      <p:regular r:id="rId46"/>
    </p:embeddedFont>
    <p:embeddedFont>
      <p:font typeface="맑은 고딕" panose="020B0503020000020004" pitchFamily="34" charset="-127"/>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56" autoAdjust="0"/>
    <p:restoredTop sz="85732" autoAdjust="0"/>
  </p:normalViewPr>
  <p:slideViewPr>
    <p:cSldViewPr snapToGrid="0">
      <p:cViewPr varScale="1">
        <p:scale>
          <a:sx n="132" d="100"/>
          <a:sy n="132" d="100"/>
        </p:scale>
        <p:origin x="10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7154440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146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57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7290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28" name="Google Shape;28;p3"/>
          <p:cNvGrpSpPr/>
          <p:nvPr/>
        </p:nvGrpSpPr>
        <p:grpSpPr>
          <a:xfrm rot="10800000" flipH="1">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 name="Google Shape;39;p3"/>
          <p:cNvSpPr txBox="1">
            <a:spLocks noGrp="1"/>
          </p:cNvSpPr>
          <p:nvPr>
            <p:ph type="ctrTitle"/>
          </p:nvPr>
        </p:nvSpPr>
        <p:spPr>
          <a:xfrm>
            <a:off x="463525" y="2871148"/>
            <a:ext cx="40944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0" name="Google Shape;40;p3"/>
          <p:cNvSpPr txBox="1">
            <a:spLocks noGrp="1"/>
          </p:cNvSpPr>
          <p:nvPr>
            <p:ph type="subTitle" idx="1"/>
          </p:nvPr>
        </p:nvSpPr>
        <p:spPr>
          <a:xfrm>
            <a:off x="463525" y="3975449"/>
            <a:ext cx="4094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a:endParaRPr/>
          </a:p>
        </p:txBody>
      </p:sp>
      <p:sp>
        <p:nvSpPr>
          <p:cNvPr id="41" name="Google Shape;41;p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nvGrpSpPr>
            <p:cNvPr id="72" name="Google Shape;72;p5"/>
            <p:cNvGrpSpPr/>
            <p:nvPr/>
          </p:nvGrpSpPr>
          <p:grpSpPr>
            <a:xfrm rot="10800000" flipH="1">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nvGrpSpPr>
            <p:cNvPr id="75" name="Google Shape;75;p5"/>
            <p:cNvGrpSpPr/>
            <p:nvPr/>
          </p:nvGrpSpPr>
          <p:grpSpPr>
            <a:xfrm rot="10800000" flipH="1">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panose="02000000000000000000"/>
                  <a:ea typeface="Arvo" panose="02000000000000000000"/>
                  <a:cs typeface="Arvo" panose="02000000000000000000"/>
                  <a:sym typeface="Arvo" panose="02000000000000000000"/>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noAutofit/>
          </a:bodyPr>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spcBef>
                <a:spcPts val="0"/>
              </a:spcBef>
              <a:spcAft>
                <a:spcPts val="0"/>
              </a:spcAft>
              <a:buClr>
                <a:schemeClr val="lt1"/>
              </a:buClr>
              <a:buSzPts val="2000"/>
              <a:buFont typeface="Roboto Condensed" panose="02000000000000000000"/>
              <a:buNone/>
              <a:defRPr sz="20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spcBef>
                <a:spcPts val="6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1pPr>
            <a:lvl2pPr marL="914400" lvl="1"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2pPr>
            <a:lvl3pPr marL="1371600" lvl="2"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3pPr>
            <a:lvl4pPr marL="1828800" lvl="3"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4pPr>
            <a:lvl5pPr marL="2286000" lvl="4"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5pPr>
            <a:lvl6pPr marL="2743200" lvl="5"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6pPr>
            <a:lvl7pPr marL="3200400" lvl="6"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7pPr>
            <a:lvl8pPr marL="3657600" lvl="7" indent="-381000">
              <a:spcBef>
                <a:spcPts val="1000"/>
              </a:spcBef>
              <a:spcAft>
                <a:spcPts val="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8pPr>
            <a:lvl9pPr marL="4114800" lvl="8" indent="-381000">
              <a:spcBef>
                <a:spcPts val="1000"/>
              </a:spcBef>
              <a:spcAft>
                <a:spcPts val="1000"/>
              </a:spcAft>
              <a:buClr>
                <a:schemeClr val="accent4"/>
              </a:buClr>
              <a:buSzPts val="2400"/>
              <a:buFont typeface="Roboto Condensed Light" panose="02000000000000000000"/>
              <a:buChar char="▻"/>
              <a:defRPr sz="2400">
                <a:solidFill>
                  <a:schemeClr val="dk1"/>
                </a:solidFill>
                <a:latin typeface="Roboto Condensed Light" panose="02000000000000000000"/>
                <a:ea typeface="Roboto Condensed Light" panose="02000000000000000000"/>
                <a:cs typeface="Roboto Condensed Light" panose="02000000000000000000"/>
                <a:sym typeface="Roboto Condensed Light" panose="02000000000000000000"/>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lvl="1"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lvl="2"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lvl="3"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lvl="4"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lvl="5"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lvl="6"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lvl="7"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lvl="8" algn="r">
              <a:buNone/>
              <a:defRPr sz="1200" b="1">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0" y="1090178"/>
            <a:ext cx="7750969" cy="29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COMPUTER ORGANIZATION </a:t>
            </a:r>
            <a:br>
              <a:rPr lang="en-US" dirty="0"/>
            </a:br>
            <a:r>
              <a:rPr lang="en-US" dirty="0"/>
              <a:t>&amp; </a:t>
            </a:r>
            <a:br>
              <a:rPr lang="en-US" dirty="0"/>
            </a:br>
            <a:r>
              <a:rPr lang="en-US" dirty="0"/>
              <a:t>ARCHITECTURE</a:t>
            </a:r>
            <a:endParaRPr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3" name="Text Box 2"/>
          <p:cNvSpPr txBox="1"/>
          <p:nvPr/>
        </p:nvSpPr>
        <p:spPr>
          <a:xfrm>
            <a:off x="86995" y="742315"/>
            <a:ext cx="8944610" cy="4157980"/>
          </a:xfrm>
          <a:prstGeom prst="rect">
            <a:avLst/>
          </a:prstGeom>
          <a:noFill/>
        </p:spPr>
        <p:txBody>
          <a:bodyPr wrap="square" rtlCol="0" anchor="t">
            <a:noAutofit/>
          </a:bodyPr>
          <a:lstStyle/>
          <a:p>
            <a:r>
              <a:rPr lang="en-US" sz="1800" b="1">
                <a:latin typeface="+mn-lt"/>
                <a:cs typeface="+mn-lt"/>
              </a:rPr>
              <a:t>*  A more efficient scheme for transferring information between registers in a      multiple-register configuration is a Common Bus System.</a:t>
            </a:r>
          </a:p>
          <a:p>
            <a:endParaRPr lang="en-US" sz="1800">
              <a:latin typeface="+mn-lt"/>
              <a:cs typeface="+mn-lt"/>
            </a:endParaRPr>
          </a:p>
          <a:p>
            <a:r>
              <a:rPr lang="en-US" sz="1800" b="1">
                <a:latin typeface="+mn-lt"/>
                <a:cs typeface="+mn-lt"/>
              </a:rPr>
              <a:t>*  A common bus consists of a set of common lines, one for each bit of a register. </a:t>
            </a:r>
          </a:p>
          <a:p>
            <a:endParaRPr lang="en-US" sz="1800" b="1">
              <a:latin typeface="+mn-lt"/>
              <a:cs typeface="+mn-lt"/>
            </a:endParaRPr>
          </a:p>
          <a:p>
            <a:r>
              <a:rPr lang="en-US" sz="1800" b="1">
                <a:latin typeface="+mn-lt"/>
                <a:cs typeface="+mn-lt"/>
              </a:rPr>
              <a:t>* Control signals determine which register is selected by the bus during each        particular register transfer.</a:t>
            </a:r>
          </a:p>
          <a:p>
            <a:endParaRPr lang="en-US" sz="1800" b="1">
              <a:latin typeface="Roboto Condensed" panose="02000000000000000000" charset="0"/>
              <a:cs typeface="Roboto Condensed" panose="02000000000000000000" charset="0"/>
            </a:endParaRPr>
          </a:p>
          <a:p>
            <a:r>
              <a:rPr lang="en-US"/>
              <a:t> </a:t>
            </a:r>
            <a:r>
              <a:rPr lang="en-US" sz="1800" b="1"/>
              <a:t>Different ways of constructing a Common Bus System</a:t>
            </a:r>
          </a:p>
          <a:p>
            <a:endParaRPr lang="en-US" sz="1800" b="1"/>
          </a:p>
          <a:p>
            <a:r>
              <a:rPr lang="en-US" sz="1800" b="1"/>
              <a:t>1) Using Multiplexers</a:t>
            </a:r>
          </a:p>
          <a:p>
            <a:r>
              <a:rPr lang="en-US" sz="1800" b="1"/>
              <a:t>2) Using Tri-state Buffers </a:t>
            </a:r>
          </a:p>
        </p:txBody>
      </p:sp>
      <p:sp>
        <p:nvSpPr>
          <p:cNvPr id="4" name="Text Box 3"/>
          <p:cNvSpPr txBox="1"/>
          <p:nvPr/>
        </p:nvSpPr>
        <p:spPr>
          <a:xfrm>
            <a:off x="-43815" y="212090"/>
            <a:ext cx="4011295" cy="275590"/>
          </a:xfrm>
          <a:prstGeom prst="rect">
            <a:avLst/>
          </a:prstGeom>
          <a:noFill/>
        </p:spPr>
        <p:txBody>
          <a:bodyPr wrap="square" rtlCol="0">
            <a:spAutoFit/>
          </a:bodyPr>
          <a:lstStyle/>
          <a:p>
            <a:r>
              <a:rPr lang="en-US" sz="1200" b="1">
                <a:solidFill>
                  <a:schemeClr val="bg1"/>
                </a:solidFill>
                <a:sym typeface="+mn-ea"/>
              </a:rPr>
              <a:t>Bus and Memory Transfer</a:t>
            </a: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3" name="Text Box 2"/>
          <p:cNvSpPr txBox="1"/>
          <p:nvPr/>
        </p:nvSpPr>
        <p:spPr>
          <a:xfrm>
            <a:off x="107315" y="609600"/>
            <a:ext cx="8998585" cy="3924300"/>
          </a:xfrm>
          <a:prstGeom prst="rect">
            <a:avLst/>
          </a:prstGeom>
          <a:noFill/>
        </p:spPr>
        <p:txBody>
          <a:bodyPr wrap="square" rtlCol="0" anchor="t">
            <a:noAutofit/>
          </a:bodyPr>
          <a:lstStyle/>
          <a:p>
            <a:r>
              <a:rPr lang="en-US" sz="1800" b="1"/>
              <a:t>Common bus system is with multiplexers:</a:t>
            </a:r>
          </a:p>
          <a:p>
            <a:r>
              <a:rPr lang="en-US" sz="1800" b="1"/>
              <a:t> The multiplexers select the source register whose binary information is then placed on the bus.</a:t>
            </a:r>
            <a:r>
              <a:rPr lang="en-US"/>
              <a:t> </a:t>
            </a:r>
          </a:p>
        </p:txBody>
      </p:sp>
      <p:sp>
        <p:nvSpPr>
          <p:cNvPr id="6" name="Text Box 5"/>
          <p:cNvSpPr txBox="1"/>
          <p:nvPr/>
        </p:nvSpPr>
        <p:spPr>
          <a:xfrm>
            <a:off x="0" y="187960"/>
            <a:ext cx="2575560" cy="318770"/>
          </a:xfrm>
          <a:prstGeom prst="rect">
            <a:avLst/>
          </a:prstGeom>
          <a:noFill/>
        </p:spPr>
        <p:txBody>
          <a:bodyPr wrap="square" rtlCol="0">
            <a:noAutofit/>
          </a:bodyPr>
          <a:lstStyle/>
          <a:p>
            <a:r>
              <a:rPr lang="en-US" sz="1200" b="1">
                <a:solidFill>
                  <a:schemeClr val="bg1"/>
                </a:solidFill>
                <a:sym typeface="+mn-ea"/>
              </a:rPr>
              <a:t>Bus and Memory Transfer</a:t>
            </a:r>
          </a:p>
          <a:p>
            <a:endParaRPr lang="en-US" sz="1200"/>
          </a:p>
        </p:txBody>
      </p:sp>
      <p:pic>
        <p:nvPicPr>
          <p:cNvPr id="1026" name="Picture 2" descr="Bus and Memory Transf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00" y="1574218"/>
            <a:ext cx="6026400" cy="3498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4" name="Text Box 3"/>
          <p:cNvSpPr txBox="1"/>
          <p:nvPr/>
        </p:nvSpPr>
        <p:spPr>
          <a:xfrm>
            <a:off x="0" y="172085"/>
            <a:ext cx="3048000" cy="460375"/>
          </a:xfrm>
          <a:prstGeom prst="rect">
            <a:avLst/>
          </a:prstGeom>
          <a:noFill/>
        </p:spPr>
        <p:txBody>
          <a:bodyPr wrap="square" rtlCol="0">
            <a:spAutoFit/>
          </a:bodyPr>
          <a:lstStyle/>
          <a:p>
            <a:r>
              <a:rPr lang="en-US" sz="1200" b="1">
                <a:solidFill>
                  <a:schemeClr val="bg1"/>
                </a:solidFill>
                <a:sym typeface="+mn-ea"/>
              </a:rPr>
              <a:t>Bus and Memory Transfer</a:t>
            </a:r>
          </a:p>
          <a:p>
            <a:endParaRPr lang="en-US" sz="1200"/>
          </a:p>
        </p:txBody>
      </p:sp>
      <p:pic>
        <p:nvPicPr>
          <p:cNvPr id="2050" name="Picture 2" descr="Bus and Memory Transf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1462" y="402272"/>
            <a:ext cx="2570026" cy="17296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48400" y="2657688"/>
            <a:ext cx="8197200" cy="1600438"/>
          </a:xfrm>
          <a:prstGeom prst="rect">
            <a:avLst/>
          </a:prstGeom>
        </p:spPr>
        <p:txBody>
          <a:bodyPr wrap="square">
            <a:spAutoFit/>
          </a:bodyPr>
          <a:lstStyle/>
          <a:p>
            <a:pPr algn="just"/>
            <a:r>
              <a:rPr lang="en-US" dirty="0">
                <a:solidFill>
                  <a:srgbClr val="333333"/>
                </a:solidFill>
                <a:latin typeface="inter-regular"/>
              </a:rPr>
              <a:t>When both of the select lines are at low logic, i.e. S1S0 = 00, the 0 data inputs of all four multiplexers are selected and applied to the outputs that forms the bus. This, in turn, causes the bus lines to receive the content of register A since the outputs of this register are connected to the 0 data inputs of the multiplexers</a:t>
            </a:r>
            <a:r>
              <a:rPr lang="en-US" dirty="0" smtClean="0">
                <a:solidFill>
                  <a:srgbClr val="333333"/>
                </a:solidFill>
                <a:latin typeface="inter-regular"/>
              </a:rPr>
              <a:t>.</a:t>
            </a:r>
          </a:p>
          <a:p>
            <a:pPr algn="just"/>
            <a:endParaRPr lang="en-US" dirty="0">
              <a:solidFill>
                <a:srgbClr val="333333"/>
              </a:solidFill>
              <a:latin typeface="inter-regular"/>
            </a:endParaRPr>
          </a:p>
          <a:p>
            <a:pPr algn="just"/>
            <a:r>
              <a:rPr lang="en-US" dirty="0">
                <a:solidFill>
                  <a:srgbClr val="333333"/>
                </a:solidFill>
                <a:latin typeface="inter-regular"/>
              </a:rPr>
              <a:t>Similarly, when S1S0 = 01, register B is selected, and the bus lines will receive the content provided by register B.</a:t>
            </a: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3" name="Text Box 2"/>
          <p:cNvSpPr txBox="1"/>
          <p:nvPr/>
        </p:nvSpPr>
        <p:spPr>
          <a:xfrm>
            <a:off x="238760" y="895350"/>
            <a:ext cx="8785225" cy="306705"/>
          </a:xfrm>
          <a:prstGeom prst="rect">
            <a:avLst/>
          </a:prstGeom>
          <a:noFill/>
        </p:spPr>
        <p:txBody>
          <a:bodyPr wrap="square" rtlCol="0" anchor="t">
            <a:spAutoFit/>
          </a:bodyPr>
          <a:lstStyle/>
          <a:p>
            <a:r>
              <a:rPr lang="en-US"/>
              <a:t>A bus system can also be constructed using three-state gates instead of multiplexers.</a:t>
            </a:r>
          </a:p>
        </p:txBody>
      </p:sp>
      <p:sp>
        <p:nvSpPr>
          <p:cNvPr id="4" name="Text Box 3"/>
          <p:cNvSpPr txBox="1"/>
          <p:nvPr/>
        </p:nvSpPr>
        <p:spPr>
          <a:xfrm>
            <a:off x="238760" y="1259840"/>
            <a:ext cx="8658860" cy="2111375"/>
          </a:xfrm>
          <a:prstGeom prst="rect">
            <a:avLst/>
          </a:prstGeom>
          <a:noFill/>
        </p:spPr>
        <p:txBody>
          <a:bodyPr wrap="square" rtlCol="0" anchor="t">
            <a:noAutofit/>
          </a:bodyPr>
          <a:lstStyle/>
          <a:p>
            <a:r>
              <a:rPr lang="en-US"/>
              <a:t>The most commonly used three state gates in case of the bus system is a buffer gate.</a:t>
            </a:r>
          </a:p>
          <a:p>
            <a:endParaRPr lang="en-US"/>
          </a:p>
          <a:p>
            <a:r>
              <a:rPr lang="en-US"/>
              <a:t>The graphical symbol of a three-state buffer gate can be represented as:</a:t>
            </a:r>
          </a:p>
          <a:p>
            <a:endParaRPr lang="en-US"/>
          </a:p>
          <a:p>
            <a:endParaRPr lang="en-US"/>
          </a:p>
        </p:txBody>
      </p:sp>
      <p:pic>
        <p:nvPicPr>
          <p:cNvPr id="3074" name="Picture 2" descr="Bus and Memory Transf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75" y="2752725"/>
            <a:ext cx="5314950" cy="1352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pic>
        <p:nvPicPr>
          <p:cNvPr id="4098" name="Picture 2" descr="Bus and Memory Transf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7175" y="809849"/>
            <a:ext cx="5103487" cy="39844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3" name="Text Box 2"/>
          <p:cNvSpPr txBox="1"/>
          <p:nvPr/>
        </p:nvSpPr>
        <p:spPr>
          <a:xfrm>
            <a:off x="60325" y="659765"/>
            <a:ext cx="8783955" cy="3372485"/>
          </a:xfrm>
          <a:prstGeom prst="rect">
            <a:avLst/>
          </a:prstGeom>
          <a:noFill/>
        </p:spPr>
        <p:txBody>
          <a:bodyPr wrap="square" rtlCol="0" anchor="t">
            <a:noAutofit/>
          </a:bodyPr>
          <a:lstStyle/>
          <a:p>
            <a:r>
              <a:rPr lang="en-US" sz="1700" u="sng"/>
              <a:t>Memory Transfer</a:t>
            </a:r>
          </a:p>
          <a:p>
            <a:endParaRPr lang="en-US" sz="1700" u="sng"/>
          </a:p>
          <a:p>
            <a:r>
              <a:rPr lang="en-US" sz="1700"/>
              <a:t>Most of the standard notations used for specifying operations on memory transfer are stated below.</a:t>
            </a:r>
          </a:p>
          <a:p>
            <a:endParaRPr lang="en-US" sz="1700"/>
          </a:p>
          <a:p>
            <a:r>
              <a:rPr lang="en-US" sz="1700"/>
              <a:t>The transfer of information from a memory unit to the user end is called a Read operation.</a:t>
            </a:r>
          </a:p>
          <a:p>
            <a:endParaRPr lang="en-US" sz="1700"/>
          </a:p>
          <a:p>
            <a:r>
              <a:rPr lang="en-US" sz="1700"/>
              <a:t>The transfer of new information to be stored in the memory is called a Write operation.</a:t>
            </a:r>
          </a:p>
          <a:p>
            <a:endParaRPr lang="en-US" sz="1700"/>
          </a:p>
          <a:p>
            <a:r>
              <a:rPr lang="en-US" sz="1700"/>
              <a:t>A memory word is designated by the letter M.</a:t>
            </a:r>
          </a:p>
          <a:p>
            <a:endParaRPr lang="en-US" sz="1700"/>
          </a:p>
          <a:p>
            <a:r>
              <a:rPr lang="en-US" sz="1700"/>
              <a:t>We must specify the address of memory word while writing the memory transfer operations.</a:t>
            </a:r>
          </a:p>
          <a:p>
            <a:endParaRPr lang="en-US" sz="1700"/>
          </a:p>
          <a:p>
            <a:r>
              <a:rPr lang="en-US" sz="1700"/>
              <a:t>The address register is designated by AR and the data register by DR.</a:t>
            </a:r>
          </a:p>
          <a:p>
            <a:endParaRPr lang="en-US" sz="1700"/>
          </a:p>
          <a:p>
            <a:r>
              <a:rPr lang="en-US" sz="1700"/>
              <a:t>Thus, a read</a:t>
            </a:r>
            <a:r>
              <a:rPr lang="en-IN" altLang="en-US" sz="1700"/>
              <a:t> and write</a:t>
            </a:r>
            <a:r>
              <a:rPr lang="en-US" sz="1700"/>
              <a:t> operation can be stated as:</a:t>
            </a:r>
          </a:p>
        </p:txBody>
      </p:sp>
      <p:sp>
        <p:nvSpPr>
          <p:cNvPr id="4" name="Text Box 3"/>
          <p:cNvSpPr txBox="1"/>
          <p:nvPr/>
        </p:nvSpPr>
        <p:spPr>
          <a:xfrm>
            <a:off x="0" y="231140"/>
            <a:ext cx="3048000" cy="521970"/>
          </a:xfrm>
          <a:prstGeom prst="rect">
            <a:avLst/>
          </a:prstGeom>
          <a:noFill/>
        </p:spPr>
        <p:txBody>
          <a:bodyPr wrap="square" rtlCol="0">
            <a:spAutoFit/>
          </a:bodyPr>
          <a:lstStyle/>
          <a:p>
            <a:r>
              <a:rPr lang="en-US">
                <a:solidFill>
                  <a:schemeClr val="bg1"/>
                </a:solidFill>
                <a:sym typeface="+mn-ea"/>
              </a:rPr>
              <a:t>Memory Transfer</a:t>
            </a:r>
            <a:endParaRPr lang="en-US"/>
          </a:p>
          <a:p>
            <a:endParaRPr lang="en-US"/>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3" name="Text Box 2"/>
          <p:cNvSpPr txBox="1"/>
          <p:nvPr/>
        </p:nvSpPr>
        <p:spPr>
          <a:xfrm>
            <a:off x="2007235" y="530225"/>
            <a:ext cx="4572000" cy="306705"/>
          </a:xfrm>
          <a:prstGeom prst="rect">
            <a:avLst/>
          </a:prstGeom>
          <a:noFill/>
        </p:spPr>
        <p:txBody>
          <a:bodyPr wrap="square" rtlCol="0" anchor="t">
            <a:spAutoFit/>
          </a:bodyPr>
          <a:lstStyle/>
          <a:p>
            <a:r>
              <a:rPr lang="en-US"/>
              <a:t>Read:  DR ← M [AR] </a:t>
            </a:r>
          </a:p>
        </p:txBody>
      </p:sp>
      <p:sp>
        <p:nvSpPr>
          <p:cNvPr id="4" name="Text Box 3"/>
          <p:cNvSpPr txBox="1"/>
          <p:nvPr/>
        </p:nvSpPr>
        <p:spPr>
          <a:xfrm>
            <a:off x="0" y="179070"/>
            <a:ext cx="3048000" cy="306705"/>
          </a:xfrm>
          <a:prstGeom prst="rect">
            <a:avLst/>
          </a:prstGeom>
          <a:noFill/>
        </p:spPr>
        <p:txBody>
          <a:bodyPr wrap="square" rtlCol="0">
            <a:spAutoFit/>
          </a:bodyPr>
          <a:lstStyle/>
          <a:p>
            <a:r>
              <a:rPr lang="en-US">
                <a:solidFill>
                  <a:schemeClr val="bg1"/>
                </a:solidFill>
                <a:sym typeface="+mn-ea"/>
              </a:rPr>
              <a:t>Memory Transfer</a:t>
            </a:r>
            <a:endParaRPr lang="en-US"/>
          </a:p>
        </p:txBody>
      </p:sp>
      <p:sp>
        <p:nvSpPr>
          <p:cNvPr id="5" name="Text Box 4"/>
          <p:cNvSpPr txBox="1"/>
          <p:nvPr/>
        </p:nvSpPr>
        <p:spPr>
          <a:xfrm>
            <a:off x="2046605" y="881380"/>
            <a:ext cx="4572000" cy="306705"/>
          </a:xfrm>
          <a:prstGeom prst="rect">
            <a:avLst/>
          </a:prstGeom>
          <a:noFill/>
        </p:spPr>
        <p:txBody>
          <a:bodyPr wrap="square" rtlCol="0" anchor="t">
            <a:spAutoFit/>
          </a:bodyPr>
          <a:lstStyle/>
          <a:p>
            <a:r>
              <a:rPr lang="en-US"/>
              <a:t>Write: M [AR] ← R1 </a:t>
            </a:r>
          </a:p>
        </p:txBody>
      </p:sp>
      <p:sp>
        <p:nvSpPr>
          <p:cNvPr id="8" name="Rectangles 7"/>
          <p:cNvSpPr/>
          <p:nvPr/>
        </p:nvSpPr>
        <p:spPr>
          <a:xfrm>
            <a:off x="1484630" y="2630805"/>
            <a:ext cx="1826895" cy="184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9" name="Rectangles 8"/>
          <p:cNvSpPr/>
          <p:nvPr/>
        </p:nvSpPr>
        <p:spPr>
          <a:xfrm>
            <a:off x="4791710" y="2630805"/>
            <a:ext cx="1826895" cy="184721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0" name="Right Arrow 9"/>
          <p:cNvSpPr/>
          <p:nvPr/>
        </p:nvSpPr>
        <p:spPr>
          <a:xfrm>
            <a:off x="4114800" y="1551305"/>
            <a:ext cx="2465070" cy="4578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11" name="Left Arrow 10"/>
          <p:cNvSpPr/>
          <p:nvPr/>
        </p:nvSpPr>
        <p:spPr>
          <a:xfrm>
            <a:off x="1484630" y="1550670"/>
            <a:ext cx="2630170" cy="45212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15" name="Straight Arrow Connector 14"/>
          <p:cNvCxnSpPr/>
          <p:nvPr/>
        </p:nvCxnSpPr>
        <p:spPr>
          <a:xfrm flipH="1">
            <a:off x="2673985" y="1899920"/>
            <a:ext cx="6350" cy="69786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a:off x="5585460" y="1932940"/>
            <a:ext cx="6350" cy="697865"/>
          </a:xfrm>
          <a:prstGeom prst="straightConnector1">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7" name="Straight Connector 16"/>
          <p:cNvCxnSpPr/>
          <p:nvPr/>
        </p:nvCxnSpPr>
        <p:spPr>
          <a:xfrm flipV="1">
            <a:off x="4787265" y="2989580"/>
            <a:ext cx="1860550" cy="13335"/>
          </a:xfrm>
          <a:prstGeom prst="line">
            <a:avLst/>
          </a:prstGeom>
          <a:effectLst>
            <a:glow rad="139700">
              <a:schemeClr val="accent6">
                <a:satMod val="175000"/>
                <a:alpha val="40000"/>
              </a:schemeClr>
            </a:glow>
          </a:effectLst>
        </p:spPr>
        <p:style>
          <a:lnRef idx="3">
            <a:schemeClr val="accent1"/>
          </a:lnRef>
          <a:fillRef idx="0">
            <a:srgbClr val="FFFFFF"/>
          </a:fillRef>
          <a:effectRef idx="0">
            <a:srgbClr val="FFFFFF"/>
          </a:effectRef>
          <a:fontRef idx="minor">
            <a:schemeClr val="tx1"/>
          </a:fontRef>
        </p:style>
      </p:cxnSp>
      <p:cxnSp>
        <p:nvCxnSpPr>
          <p:cNvPr id="18" name="Straight Connector 17"/>
          <p:cNvCxnSpPr/>
          <p:nvPr/>
        </p:nvCxnSpPr>
        <p:spPr>
          <a:xfrm flipV="1">
            <a:off x="4791710" y="3375660"/>
            <a:ext cx="1860550" cy="13335"/>
          </a:xfrm>
          <a:prstGeom prst="line">
            <a:avLst/>
          </a:prstGeom>
          <a:effectLst>
            <a:glow rad="139700">
              <a:schemeClr val="accent6">
                <a:satMod val="175000"/>
                <a:alpha val="40000"/>
              </a:schemeClr>
            </a:glow>
          </a:effectLst>
        </p:spPr>
        <p:style>
          <a:lnRef idx="3">
            <a:schemeClr val="accent1"/>
          </a:lnRef>
          <a:fillRef idx="0">
            <a:srgbClr val="FFFFFF"/>
          </a:fillRef>
          <a:effectRef idx="0">
            <a:srgbClr val="FFFFFF"/>
          </a:effectRef>
          <a:fontRef idx="minor">
            <a:schemeClr val="tx1"/>
          </a:fontRef>
        </p:style>
      </p:cxnSp>
      <p:cxnSp>
        <p:nvCxnSpPr>
          <p:cNvPr id="19" name="Straight Connector 18"/>
          <p:cNvCxnSpPr/>
          <p:nvPr/>
        </p:nvCxnSpPr>
        <p:spPr>
          <a:xfrm flipV="1">
            <a:off x="4787265" y="3726815"/>
            <a:ext cx="1860550" cy="13335"/>
          </a:xfrm>
          <a:prstGeom prst="line">
            <a:avLst/>
          </a:prstGeom>
          <a:effectLst>
            <a:glow rad="139700">
              <a:schemeClr val="accent6">
                <a:satMod val="175000"/>
                <a:alpha val="40000"/>
              </a:schemeClr>
            </a:glow>
          </a:effectLst>
        </p:spPr>
        <p:style>
          <a:lnRef idx="3">
            <a:schemeClr val="accent1"/>
          </a:lnRef>
          <a:fillRef idx="0">
            <a:srgbClr val="FFFFFF"/>
          </a:fillRef>
          <a:effectRef idx="0">
            <a:srgbClr val="FFFFFF"/>
          </a:effectRef>
          <a:fontRef idx="minor">
            <a:schemeClr val="tx1"/>
          </a:fontRef>
        </p:style>
      </p:cxnSp>
      <p:cxnSp>
        <p:nvCxnSpPr>
          <p:cNvPr id="20" name="Straight Connector 19"/>
          <p:cNvCxnSpPr/>
          <p:nvPr/>
        </p:nvCxnSpPr>
        <p:spPr>
          <a:xfrm flipV="1">
            <a:off x="4791710" y="4077970"/>
            <a:ext cx="1860550" cy="13335"/>
          </a:xfrm>
          <a:prstGeom prst="line">
            <a:avLst/>
          </a:prstGeom>
          <a:effectLst>
            <a:glow rad="139700">
              <a:schemeClr val="accent6">
                <a:satMod val="175000"/>
                <a:alpha val="40000"/>
              </a:schemeClr>
            </a:glow>
          </a:effectLst>
        </p:spPr>
        <p:style>
          <a:lnRef idx="3">
            <a:schemeClr val="accent1"/>
          </a:lnRef>
          <a:fillRef idx="0">
            <a:srgbClr val="FFFFFF"/>
          </a:fillRef>
          <a:effectRef idx="0">
            <a:srgbClr val="FFFFFF"/>
          </a:effectRef>
          <a:fontRef idx="minor">
            <a:schemeClr val="tx1"/>
          </a:fontRef>
        </p:style>
      </p:cxnSp>
      <p:sp>
        <p:nvSpPr>
          <p:cNvPr id="21" name="Text Box 20"/>
          <p:cNvSpPr txBox="1"/>
          <p:nvPr/>
        </p:nvSpPr>
        <p:spPr>
          <a:xfrm>
            <a:off x="1851025" y="4704080"/>
            <a:ext cx="1094105" cy="306705"/>
          </a:xfrm>
          <a:prstGeom prst="rect">
            <a:avLst/>
          </a:prstGeom>
          <a:noFill/>
        </p:spPr>
        <p:txBody>
          <a:bodyPr wrap="square" rtlCol="0">
            <a:spAutoFit/>
          </a:bodyPr>
          <a:lstStyle/>
          <a:p>
            <a:r>
              <a:rPr lang="en-IN" altLang="en-US"/>
              <a:t>Processor</a:t>
            </a:r>
          </a:p>
        </p:txBody>
      </p:sp>
      <p:sp>
        <p:nvSpPr>
          <p:cNvPr id="22" name="Text Box 21"/>
          <p:cNvSpPr txBox="1"/>
          <p:nvPr/>
        </p:nvSpPr>
        <p:spPr>
          <a:xfrm>
            <a:off x="5220970" y="4704080"/>
            <a:ext cx="968375" cy="306705"/>
          </a:xfrm>
          <a:prstGeom prst="rect">
            <a:avLst/>
          </a:prstGeom>
          <a:noFill/>
        </p:spPr>
        <p:txBody>
          <a:bodyPr wrap="square" rtlCol="0">
            <a:spAutoFit/>
          </a:bodyPr>
          <a:lstStyle/>
          <a:p>
            <a:r>
              <a:rPr lang="en-IN" altLang="en-US"/>
              <a:t>Memory</a:t>
            </a:r>
          </a:p>
        </p:txBody>
      </p:sp>
      <p:sp>
        <p:nvSpPr>
          <p:cNvPr id="23" name="Rectangles 22"/>
          <p:cNvSpPr/>
          <p:nvPr/>
        </p:nvSpPr>
        <p:spPr>
          <a:xfrm>
            <a:off x="1696720" y="2870200"/>
            <a:ext cx="1475740" cy="67754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cxnSp>
        <p:nvCxnSpPr>
          <p:cNvPr id="24" name="Straight Connector 23"/>
          <p:cNvCxnSpPr/>
          <p:nvPr/>
        </p:nvCxnSpPr>
        <p:spPr>
          <a:xfrm>
            <a:off x="1717040" y="3075940"/>
            <a:ext cx="1482090" cy="0"/>
          </a:xfrm>
          <a:prstGeom prst="line">
            <a:avLst/>
          </a:prstGeom>
          <a:ln>
            <a:gradFill>
              <a:gsLst>
                <a:gs pos="0">
                  <a:srgbClr val="FECF40"/>
                </a:gs>
                <a:gs pos="100000">
                  <a:srgbClr val="846C21"/>
                </a:gs>
              </a:gsLst>
            </a:gradFill>
          </a:ln>
        </p:spPr>
        <p:style>
          <a:lnRef idx="3">
            <a:schemeClr val="accent1"/>
          </a:lnRef>
          <a:fillRef idx="0">
            <a:srgbClr val="FFFFFF"/>
          </a:fillRef>
          <a:effectRef idx="0">
            <a:srgbClr val="FFFFFF"/>
          </a:effectRef>
          <a:fontRef idx="minor">
            <a:schemeClr val="tx1"/>
          </a:fontRef>
        </p:style>
      </p:cxnSp>
      <p:cxnSp>
        <p:nvCxnSpPr>
          <p:cNvPr id="25" name="Straight Connector 24"/>
          <p:cNvCxnSpPr/>
          <p:nvPr/>
        </p:nvCxnSpPr>
        <p:spPr>
          <a:xfrm>
            <a:off x="1696720" y="3309620"/>
            <a:ext cx="1482090" cy="0"/>
          </a:xfrm>
          <a:prstGeom prst="line">
            <a:avLst/>
          </a:prstGeom>
          <a:ln>
            <a:gradFill>
              <a:gsLst>
                <a:gs pos="0">
                  <a:srgbClr val="FECF40"/>
                </a:gs>
                <a:gs pos="100000">
                  <a:srgbClr val="846C21"/>
                </a:gs>
              </a:gsLst>
            </a:gradFill>
          </a:ln>
        </p:spPr>
        <p:style>
          <a:lnRef idx="3">
            <a:schemeClr val="accent1"/>
          </a:lnRef>
          <a:fillRef idx="0">
            <a:srgbClr val="FFFFFF"/>
          </a:fillRef>
          <a:effectRef idx="0">
            <a:srgbClr val="FFFFFF"/>
          </a:effectRef>
          <a:fontRef idx="minor">
            <a:schemeClr val="tx1"/>
          </a:fontRef>
        </p:style>
      </p:cxnSp>
      <p:sp>
        <p:nvSpPr>
          <p:cNvPr id="26" name="Text Box 25"/>
          <p:cNvSpPr txBox="1"/>
          <p:nvPr/>
        </p:nvSpPr>
        <p:spPr>
          <a:xfrm>
            <a:off x="2046605" y="2819400"/>
            <a:ext cx="862330" cy="306705"/>
          </a:xfrm>
          <a:prstGeom prst="rect">
            <a:avLst/>
          </a:prstGeom>
          <a:noFill/>
        </p:spPr>
        <p:txBody>
          <a:bodyPr wrap="square" rtlCol="0">
            <a:spAutoFit/>
          </a:bodyPr>
          <a:lstStyle/>
          <a:p>
            <a:r>
              <a:rPr lang="en-IN" altLang="en-US">
                <a:solidFill>
                  <a:schemeClr val="bg1"/>
                </a:solidFill>
              </a:rPr>
              <a:t>Address</a:t>
            </a:r>
          </a:p>
        </p:txBody>
      </p:sp>
      <p:sp>
        <p:nvSpPr>
          <p:cNvPr id="27" name="Text Box 26"/>
          <p:cNvSpPr txBox="1"/>
          <p:nvPr/>
        </p:nvSpPr>
        <p:spPr>
          <a:xfrm>
            <a:off x="2095500" y="3054985"/>
            <a:ext cx="729615" cy="306705"/>
          </a:xfrm>
          <a:prstGeom prst="rect">
            <a:avLst/>
          </a:prstGeom>
          <a:noFill/>
        </p:spPr>
        <p:txBody>
          <a:bodyPr wrap="square" rtlCol="0">
            <a:spAutoFit/>
          </a:bodyPr>
          <a:lstStyle/>
          <a:p>
            <a:r>
              <a:rPr lang="en-IN" altLang="en-US">
                <a:solidFill>
                  <a:schemeClr val="bg1"/>
                </a:solidFill>
              </a:rPr>
              <a:t>Data</a:t>
            </a:r>
          </a:p>
        </p:txBody>
      </p:sp>
      <p:sp>
        <p:nvSpPr>
          <p:cNvPr id="28" name="Text Box 27"/>
          <p:cNvSpPr txBox="1"/>
          <p:nvPr/>
        </p:nvSpPr>
        <p:spPr>
          <a:xfrm>
            <a:off x="2031365" y="3274060"/>
            <a:ext cx="914400" cy="306705"/>
          </a:xfrm>
          <a:prstGeom prst="rect">
            <a:avLst/>
          </a:prstGeom>
          <a:noFill/>
        </p:spPr>
        <p:txBody>
          <a:bodyPr wrap="square" rtlCol="0">
            <a:spAutoFit/>
          </a:bodyPr>
          <a:lstStyle/>
          <a:p>
            <a:r>
              <a:rPr lang="en-IN" altLang="en-US">
                <a:solidFill>
                  <a:schemeClr val="bg1"/>
                </a:solidFill>
              </a:rPr>
              <a:t>Control</a:t>
            </a:r>
          </a:p>
        </p:txBody>
      </p:sp>
      <p:sp>
        <p:nvSpPr>
          <p:cNvPr id="29" name="Rectangles 28"/>
          <p:cNvSpPr/>
          <p:nvPr/>
        </p:nvSpPr>
        <p:spPr>
          <a:xfrm>
            <a:off x="1644015" y="3827145"/>
            <a:ext cx="611505" cy="4648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0" name="Rectangles 29"/>
          <p:cNvSpPr/>
          <p:nvPr/>
        </p:nvSpPr>
        <p:spPr>
          <a:xfrm>
            <a:off x="2567305" y="3828415"/>
            <a:ext cx="611505" cy="46482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sp>
        <p:nvSpPr>
          <p:cNvPr id="31" name="Text Box 30"/>
          <p:cNvSpPr txBox="1"/>
          <p:nvPr/>
        </p:nvSpPr>
        <p:spPr>
          <a:xfrm>
            <a:off x="1671320" y="3893185"/>
            <a:ext cx="558800" cy="306705"/>
          </a:xfrm>
          <a:prstGeom prst="rect">
            <a:avLst/>
          </a:prstGeom>
          <a:noFill/>
        </p:spPr>
        <p:txBody>
          <a:bodyPr wrap="square" rtlCol="0">
            <a:spAutoFit/>
          </a:bodyPr>
          <a:lstStyle/>
          <a:p>
            <a:r>
              <a:rPr lang="en-IN" altLang="en-US">
                <a:solidFill>
                  <a:schemeClr val="bg1"/>
                </a:solidFill>
              </a:rPr>
              <a:t>ALU</a:t>
            </a:r>
          </a:p>
        </p:txBody>
      </p:sp>
      <p:sp>
        <p:nvSpPr>
          <p:cNvPr id="32" name="Text Box 31"/>
          <p:cNvSpPr txBox="1"/>
          <p:nvPr/>
        </p:nvSpPr>
        <p:spPr>
          <a:xfrm>
            <a:off x="2508885" y="3815080"/>
            <a:ext cx="1055370" cy="491490"/>
          </a:xfrm>
          <a:prstGeom prst="rect">
            <a:avLst/>
          </a:prstGeom>
          <a:noFill/>
        </p:spPr>
        <p:txBody>
          <a:bodyPr wrap="square" rtlCol="0">
            <a:spAutoFit/>
          </a:bodyPr>
          <a:lstStyle/>
          <a:p>
            <a:r>
              <a:rPr lang="en-IN" altLang="en-US" sz="1300">
                <a:solidFill>
                  <a:schemeClr val="bg1"/>
                </a:solidFill>
              </a:rPr>
              <a:t>Control                                       Unit</a:t>
            </a:r>
          </a:p>
        </p:txBody>
      </p:sp>
      <p:sp>
        <p:nvSpPr>
          <p:cNvPr id="33" name="Text Box 32"/>
          <p:cNvSpPr txBox="1"/>
          <p:nvPr/>
        </p:nvSpPr>
        <p:spPr>
          <a:xfrm>
            <a:off x="5436235" y="2629535"/>
            <a:ext cx="537210" cy="306705"/>
          </a:xfrm>
          <a:prstGeom prst="rect">
            <a:avLst/>
          </a:prstGeom>
          <a:noFill/>
        </p:spPr>
        <p:txBody>
          <a:bodyPr wrap="square" rtlCol="0">
            <a:spAutoFit/>
          </a:bodyPr>
          <a:lstStyle/>
          <a:p>
            <a:r>
              <a:rPr lang="en-IN" altLang="en-US">
                <a:solidFill>
                  <a:schemeClr val="bg1"/>
                </a:solidFill>
              </a:rPr>
              <a:t>200</a:t>
            </a:r>
            <a:r>
              <a:rPr lang="en-IN" altLang="en-US"/>
              <a:t> </a:t>
            </a:r>
          </a:p>
        </p:txBody>
      </p:sp>
      <p:sp>
        <p:nvSpPr>
          <p:cNvPr id="34" name="Text Box 33"/>
          <p:cNvSpPr txBox="1"/>
          <p:nvPr/>
        </p:nvSpPr>
        <p:spPr>
          <a:xfrm>
            <a:off x="5473065" y="3051175"/>
            <a:ext cx="638175" cy="306705"/>
          </a:xfrm>
          <a:prstGeom prst="rect">
            <a:avLst/>
          </a:prstGeom>
          <a:noFill/>
        </p:spPr>
        <p:txBody>
          <a:bodyPr wrap="square" rtlCol="0">
            <a:spAutoFit/>
          </a:bodyPr>
          <a:lstStyle/>
          <a:p>
            <a:r>
              <a:rPr lang="en-IN" altLang="en-US">
                <a:solidFill>
                  <a:schemeClr val="bg1"/>
                </a:solidFill>
              </a:rPr>
              <a:t>300</a:t>
            </a:r>
          </a:p>
        </p:txBody>
      </p:sp>
      <p:sp>
        <p:nvSpPr>
          <p:cNvPr id="35" name="Text Box 34"/>
          <p:cNvSpPr txBox="1"/>
          <p:nvPr/>
        </p:nvSpPr>
        <p:spPr>
          <a:xfrm>
            <a:off x="5456555" y="3404235"/>
            <a:ext cx="678180" cy="306705"/>
          </a:xfrm>
          <a:prstGeom prst="rect">
            <a:avLst/>
          </a:prstGeom>
          <a:noFill/>
        </p:spPr>
        <p:txBody>
          <a:bodyPr wrap="square" rtlCol="0">
            <a:spAutoFit/>
          </a:bodyPr>
          <a:lstStyle/>
          <a:p>
            <a:r>
              <a:rPr lang="en-IN" altLang="en-US">
                <a:solidFill>
                  <a:schemeClr val="bg1"/>
                </a:solidFill>
              </a:rPr>
              <a:t>400</a:t>
            </a:r>
          </a:p>
        </p:txBody>
      </p:sp>
      <p:sp>
        <p:nvSpPr>
          <p:cNvPr id="36" name="Text Box 35"/>
          <p:cNvSpPr txBox="1"/>
          <p:nvPr/>
        </p:nvSpPr>
        <p:spPr>
          <a:xfrm>
            <a:off x="5462905" y="3790950"/>
            <a:ext cx="554990" cy="306705"/>
          </a:xfrm>
          <a:prstGeom prst="rect">
            <a:avLst/>
          </a:prstGeom>
          <a:noFill/>
        </p:spPr>
        <p:txBody>
          <a:bodyPr wrap="square" rtlCol="0">
            <a:spAutoFit/>
          </a:bodyPr>
          <a:lstStyle/>
          <a:p>
            <a:r>
              <a:rPr lang="en-IN" altLang="en-US">
                <a:solidFill>
                  <a:schemeClr val="bg1"/>
                </a:solidFill>
              </a:rPr>
              <a:t>500</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3" name="Text Box 2"/>
          <p:cNvSpPr txBox="1"/>
          <p:nvPr/>
        </p:nvSpPr>
        <p:spPr>
          <a:xfrm>
            <a:off x="83185" y="704850"/>
            <a:ext cx="7305675" cy="4439285"/>
          </a:xfrm>
          <a:prstGeom prst="rect">
            <a:avLst/>
          </a:prstGeom>
          <a:noFill/>
        </p:spPr>
        <p:txBody>
          <a:bodyPr wrap="square" rtlCol="0" anchor="t">
            <a:noAutofit/>
          </a:bodyPr>
          <a:lstStyle/>
          <a:p>
            <a:r>
              <a:rPr lang="en-US" sz="1600" u="sng"/>
              <a:t>Arithmetic Micro-operations</a:t>
            </a:r>
          </a:p>
          <a:p>
            <a:endParaRPr lang="en-US" sz="1600" u="sng"/>
          </a:p>
          <a:p>
            <a:r>
              <a:rPr lang="en-US" sz="1600"/>
              <a:t>In general, the Arithmetic Micro-operations deals with the operations performed on numeric data stored in the registers.</a:t>
            </a:r>
          </a:p>
          <a:p>
            <a:endParaRPr lang="en-US" sz="1600"/>
          </a:p>
          <a:p>
            <a:r>
              <a:rPr lang="en-US" sz="1600"/>
              <a:t>The basic Arithmetic Micro-operations are classified in the following categories:</a:t>
            </a:r>
          </a:p>
          <a:p>
            <a:endParaRPr lang="en-US" sz="1600"/>
          </a:p>
          <a:p>
            <a:r>
              <a:rPr lang="en-IN" altLang="en-US" sz="1600"/>
              <a:t>1) </a:t>
            </a:r>
            <a:r>
              <a:rPr lang="en-US" sz="1600"/>
              <a:t>Addition</a:t>
            </a:r>
          </a:p>
          <a:p>
            <a:r>
              <a:rPr lang="en-IN" altLang="en-US" sz="1600"/>
              <a:t>2) </a:t>
            </a:r>
            <a:r>
              <a:rPr lang="en-US" sz="1600"/>
              <a:t>Subtraction</a:t>
            </a:r>
          </a:p>
          <a:p>
            <a:r>
              <a:rPr lang="en-IN" altLang="en-US" sz="1600"/>
              <a:t>3) </a:t>
            </a:r>
            <a:r>
              <a:rPr lang="en-US" sz="1600"/>
              <a:t>Increment</a:t>
            </a:r>
          </a:p>
          <a:p>
            <a:r>
              <a:rPr lang="en-IN" altLang="en-US" sz="1600"/>
              <a:t>4) </a:t>
            </a:r>
            <a:r>
              <a:rPr lang="en-US" sz="1600"/>
              <a:t>Decrement</a:t>
            </a:r>
          </a:p>
          <a:p>
            <a:r>
              <a:rPr lang="en-IN" altLang="en-US" sz="1600"/>
              <a:t>5) </a:t>
            </a:r>
            <a:r>
              <a:rPr lang="en-US" sz="1600"/>
              <a:t>Shift</a:t>
            </a:r>
          </a:p>
        </p:txBody>
      </p:sp>
      <p:sp>
        <p:nvSpPr>
          <p:cNvPr id="4" name="Text Box 3"/>
          <p:cNvSpPr txBox="1"/>
          <p:nvPr/>
        </p:nvSpPr>
        <p:spPr>
          <a:xfrm>
            <a:off x="-27940" y="196850"/>
            <a:ext cx="2095500" cy="321945"/>
          </a:xfrm>
          <a:prstGeom prst="rect">
            <a:avLst/>
          </a:prstGeom>
          <a:noFill/>
        </p:spPr>
        <p:txBody>
          <a:bodyPr wrap="square" rtlCol="0">
            <a:noAutofit/>
          </a:bodyPr>
          <a:lstStyle/>
          <a:p>
            <a:r>
              <a:rPr lang="en-US" sz="1200">
                <a:solidFill>
                  <a:schemeClr val="bg1"/>
                </a:solidFill>
                <a:sym typeface="+mn-ea"/>
              </a:rPr>
              <a:t>Arithmetic Micro-operations</a:t>
            </a:r>
            <a:endParaRPr lang="en-US" sz="1200">
              <a:solidFill>
                <a:schemeClr val="bg1"/>
              </a:solidFill>
            </a:endParaRPr>
          </a:p>
          <a:p>
            <a:endParaRPr lang="en-US" sz="1200">
              <a:solidFill>
                <a:schemeClr val="bg1"/>
              </a:solidFill>
            </a:endParaRPr>
          </a:p>
        </p:txBody>
      </p:sp>
      <p:sp>
        <p:nvSpPr>
          <p:cNvPr id="5" name="Text Box 4"/>
          <p:cNvSpPr txBox="1"/>
          <p:nvPr/>
        </p:nvSpPr>
        <p:spPr>
          <a:xfrm>
            <a:off x="83185" y="3674110"/>
            <a:ext cx="8766175" cy="1322070"/>
          </a:xfrm>
          <a:prstGeom prst="rect">
            <a:avLst/>
          </a:prstGeom>
          <a:noFill/>
        </p:spPr>
        <p:txBody>
          <a:bodyPr wrap="square" rtlCol="0" anchor="t">
            <a:spAutoFit/>
          </a:bodyPr>
          <a:lstStyle/>
          <a:p>
            <a:r>
              <a:rPr lang="en-US" sz="1600"/>
              <a:t>Some additional Arithmetic Micro-operations are classified as:</a:t>
            </a:r>
          </a:p>
          <a:p>
            <a:endParaRPr lang="en-US" sz="1600"/>
          </a:p>
          <a:p>
            <a:r>
              <a:rPr lang="en-IN" altLang="en-US" sz="1600"/>
              <a:t>1) </a:t>
            </a:r>
            <a:r>
              <a:rPr lang="en-US" sz="1600"/>
              <a:t>Add with carry</a:t>
            </a:r>
          </a:p>
          <a:p>
            <a:r>
              <a:rPr lang="en-IN" altLang="en-US" sz="1600"/>
              <a:t>2) </a:t>
            </a:r>
            <a:r>
              <a:rPr lang="en-US" sz="1600"/>
              <a:t>Subtract with borrow</a:t>
            </a:r>
          </a:p>
          <a:p>
            <a:r>
              <a:rPr lang="en-IN" altLang="en-US" sz="1600"/>
              <a:t>3) </a:t>
            </a:r>
            <a:r>
              <a:rPr lang="en-US" sz="1600"/>
              <a:t>Transfer/Load, etc.</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3" name="Text Box 2"/>
          <p:cNvSpPr txBox="1"/>
          <p:nvPr/>
        </p:nvSpPr>
        <p:spPr>
          <a:xfrm>
            <a:off x="158750" y="699135"/>
            <a:ext cx="8867775" cy="3937635"/>
          </a:xfrm>
          <a:prstGeom prst="rect">
            <a:avLst/>
          </a:prstGeom>
          <a:noFill/>
        </p:spPr>
        <p:txBody>
          <a:bodyPr wrap="square" rtlCol="0" anchor="t">
            <a:noAutofit/>
          </a:bodyPr>
          <a:lstStyle/>
          <a:p>
            <a:endParaRPr lang="en-US"/>
          </a:p>
          <a:p>
            <a:r>
              <a:rPr lang="en-IN" altLang="en-US"/>
              <a:t>    </a:t>
            </a:r>
            <a:r>
              <a:rPr lang="en-US"/>
              <a:t>Symbolic Representation	</a:t>
            </a:r>
            <a:r>
              <a:rPr lang="en-IN" altLang="en-US"/>
              <a:t>                        </a:t>
            </a:r>
            <a:r>
              <a:rPr lang="en-US"/>
              <a:t>Description</a:t>
            </a:r>
          </a:p>
          <a:p>
            <a:endParaRPr lang="en-US"/>
          </a:p>
          <a:p>
            <a:r>
              <a:rPr lang="en-IN" altLang="en-US"/>
              <a:t>     </a:t>
            </a:r>
            <a:r>
              <a:rPr lang="en-US"/>
              <a:t>R3 ← R1 + R2	</a:t>
            </a:r>
            <a:r>
              <a:rPr lang="en-IN" altLang="en-US"/>
              <a:t>                                </a:t>
            </a:r>
            <a:r>
              <a:rPr lang="en-US"/>
              <a:t>The contents of R1 plus R2 are transferred to R3.</a:t>
            </a:r>
          </a:p>
          <a:p>
            <a:endParaRPr lang="en-US"/>
          </a:p>
          <a:p>
            <a:r>
              <a:rPr lang="en-IN" altLang="en-US"/>
              <a:t>     </a:t>
            </a:r>
            <a:r>
              <a:rPr lang="en-US"/>
              <a:t>R3 ← R1 - R2	</a:t>
            </a:r>
            <a:r>
              <a:rPr lang="en-IN" altLang="en-US"/>
              <a:t>                              </a:t>
            </a:r>
            <a:r>
              <a:rPr lang="en-US"/>
              <a:t>The contents of R1 minus R2 are transferred to R3</a:t>
            </a:r>
          </a:p>
          <a:p>
            <a:endParaRPr lang="en-US"/>
          </a:p>
          <a:p>
            <a:r>
              <a:rPr lang="en-IN" altLang="en-US"/>
              <a:t>     </a:t>
            </a:r>
            <a:r>
              <a:rPr lang="en-US"/>
              <a:t>R2 ← R2'	</a:t>
            </a:r>
            <a:r>
              <a:rPr lang="en-IN" altLang="en-US"/>
              <a:t>                                </a:t>
            </a:r>
            <a:r>
              <a:rPr lang="en-US"/>
              <a:t>Complement the contents of R2 (1's complement)</a:t>
            </a:r>
          </a:p>
          <a:p>
            <a:endParaRPr lang="en-US"/>
          </a:p>
          <a:p>
            <a:r>
              <a:rPr lang="en-IN" altLang="en-US"/>
              <a:t>     </a:t>
            </a:r>
            <a:r>
              <a:rPr lang="en-US"/>
              <a:t>R2 ← R2' + 1	</a:t>
            </a:r>
            <a:r>
              <a:rPr lang="en-IN" altLang="en-US"/>
              <a:t>                                  </a:t>
            </a:r>
            <a:r>
              <a:rPr lang="en-US"/>
              <a:t>2's complement the contents of R2 (negate)</a:t>
            </a:r>
          </a:p>
          <a:p>
            <a:endParaRPr lang="en-US"/>
          </a:p>
          <a:p>
            <a:r>
              <a:rPr lang="en-IN" altLang="en-US"/>
              <a:t>     </a:t>
            </a:r>
            <a:r>
              <a:rPr lang="en-US"/>
              <a:t>R3 ← R1 + R2' + 1	</a:t>
            </a:r>
            <a:r>
              <a:rPr lang="en-IN" altLang="en-US"/>
              <a:t>                                    </a:t>
            </a:r>
            <a:r>
              <a:rPr lang="en-US"/>
              <a:t>R1 plus the 2's complement of R2 (subtraction)</a:t>
            </a:r>
          </a:p>
          <a:p>
            <a:endParaRPr lang="en-US"/>
          </a:p>
          <a:p>
            <a:r>
              <a:rPr lang="en-IN" altLang="en-US"/>
              <a:t>     </a:t>
            </a:r>
            <a:r>
              <a:rPr lang="en-US"/>
              <a:t>R1 ← R1 + 1	</a:t>
            </a:r>
            <a:r>
              <a:rPr lang="en-IN" altLang="en-US"/>
              <a:t>                                       </a:t>
            </a:r>
            <a:r>
              <a:rPr lang="en-US"/>
              <a:t>Increment the contents of R1 by one</a:t>
            </a:r>
          </a:p>
          <a:p>
            <a:endParaRPr lang="en-US"/>
          </a:p>
          <a:p>
            <a:r>
              <a:rPr lang="en-IN" altLang="en-US"/>
              <a:t>     </a:t>
            </a:r>
            <a:r>
              <a:rPr lang="en-US"/>
              <a:t>R1 ← R1 - 1	</a:t>
            </a:r>
            <a:r>
              <a:rPr lang="en-IN" altLang="en-US"/>
              <a:t>                                       </a:t>
            </a:r>
            <a:r>
              <a:rPr lang="en-US"/>
              <a:t>Decrement the contents of R1 by one</a:t>
            </a:r>
          </a:p>
        </p:txBody>
      </p:sp>
      <p:cxnSp>
        <p:nvCxnSpPr>
          <p:cNvPr id="4" name="Straight Connector 3"/>
          <p:cNvCxnSpPr/>
          <p:nvPr/>
        </p:nvCxnSpPr>
        <p:spPr>
          <a:xfrm flipH="1">
            <a:off x="159385" y="891540"/>
            <a:ext cx="6985" cy="7620"/>
          </a:xfrm>
          <a:prstGeom prst="line">
            <a:avLst/>
          </a:prstGeom>
        </p:spPr>
        <p:style>
          <a:lnRef idx="2">
            <a:schemeClr val="accent1"/>
          </a:lnRef>
          <a:fillRef idx="0">
            <a:srgbClr val="FFFFFF"/>
          </a:fillRef>
          <a:effectRef idx="0">
            <a:srgbClr val="FFFFFF"/>
          </a:effectRef>
          <a:fontRef idx="minor">
            <a:schemeClr val="tx1"/>
          </a:fontRef>
        </p:style>
      </p:cxnSp>
      <p:cxnSp>
        <p:nvCxnSpPr>
          <p:cNvPr id="6" name="Straight Connector 5"/>
          <p:cNvCxnSpPr/>
          <p:nvPr/>
        </p:nvCxnSpPr>
        <p:spPr>
          <a:xfrm>
            <a:off x="109855" y="93535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7" name="Straight Connector 6"/>
          <p:cNvCxnSpPr/>
          <p:nvPr/>
        </p:nvCxnSpPr>
        <p:spPr>
          <a:xfrm>
            <a:off x="130175" y="928370"/>
            <a:ext cx="22225" cy="3379470"/>
          </a:xfrm>
          <a:prstGeom prst="line">
            <a:avLst/>
          </a:prstGeom>
        </p:spPr>
        <p:style>
          <a:lnRef idx="2">
            <a:schemeClr val="accent1"/>
          </a:lnRef>
          <a:fillRef idx="0">
            <a:srgbClr val="FFFFFF"/>
          </a:fillRef>
          <a:effectRef idx="0">
            <a:srgbClr val="FFFFFF"/>
          </a:effectRef>
          <a:fontRef idx="minor">
            <a:schemeClr val="tx1"/>
          </a:fontRef>
        </p:style>
      </p:cxnSp>
      <p:cxnSp>
        <p:nvCxnSpPr>
          <p:cNvPr id="8" name="Straight Connector 7"/>
          <p:cNvCxnSpPr/>
          <p:nvPr/>
        </p:nvCxnSpPr>
        <p:spPr>
          <a:xfrm>
            <a:off x="166370" y="4307840"/>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9" name="Straight Connector 8"/>
          <p:cNvCxnSpPr/>
          <p:nvPr/>
        </p:nvCxnSpPr>
        <p:spPr>
          <a:xfrm>
            <a:off x="7618095" y="935355"/>
            <a:ext cx="22225" cy="3379470"/>
          </a:xfrm>
          <a:prstGeom prst="line">
            <a:avLst/>
          </a:prstGeom>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a:off x="130175" y="132397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1" name="Straight Connector 10"/>
          <p:cNvCxnSpPr/>
          <p:nvPr/>
        </p:nvCxnSpPr>
        <p:spPr>
          <a:xfrm>
            <a:off x="109855" y="171259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2" name="Straight Connector 11"/>
          <p:cNvCxnSpPr/>
          <p:nvPr/>
        </p:nvCxnSpPr>
        <p:spPr>
          <a:xfrm>
            <a:off x="145415" y="210121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3" name="Straight Connector 12"/>
          <p:cNvCxnSpPr/>
          <p:nvPr/>
        </p:nvCxnSpPr>
        <p:spPr>
          <a:xfrm>
            <a:off x="145415" y="2526030"/>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4" name="Straight Connector 13"/>
          <p:cNvCxnSpPr/>
          <p:nvPr/>
        </p:nvCxnSpPr>
        <p:spPr>
          <a:xfrm>
            <a:off x="145415" y="295084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5" name="Straight Connector 14"/>
          <p:cNvCxnSpPr/>
          <p:nvPr/>
        </p:nvCxnSpPr>
        <p:spPr>
          <a:xfrm>
            <a:off x="152400" y="333946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6" name="Straight Connector 15"/>
          <p:cNvCxnSpPr/>
          <p:nvPr/>
        </p:nvCxnSpPr>
        <p:spPr>
          <a:xfrm>
            <a:off x="130175" y="3800475"/>
            <a:ext cx="7508240" cy="0"/>
          </a:xfrm>
          <a:prstGeom prst="line">
            <a:avLst/>
          </a:prstGeom>
        </p:spPr>
        <p:style>
          <a:lnRef idx="3">
            <a:schemeClr val="accent1"/>
          </a:lnRef>
          <a:fillRef idx="0">
            <a:srgbClr val="FFFFFF"/>
          </a:fillRef>
          <a:effectRef idx="0">
            <a:srgbClr val="FFFFFF"/>
          </a:effectRef>
          <a:fontRef idx="minor">
            <a:schemeClr val="tx1"/>
          </a:fontRef>
        </p:style>
      </p:cxnSp>
      <p:cxnSp>
        <p:nvCxnSpPr>
          <p:cNvPr id="18" name="Straight Connector 17"/>
          <p:cNvCxnSpPr/>
          <p:nvPr/>
        </p:nvCxnSpPr>
        <p:spPr>
          <a:xfrm>
            <a:off x="2968625" y="935355"/>
            <a:ext cx="22225" cy="337947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19</a:t>
            </a:fld>
            <a:endParaRPr lang="en-GB"/>
          </a:p>
        </p:txBody>
      </p:sp>
      <p:pic>
        <p:nvPicPr>
          <p:cNvPr id="3" name="Picture 2"/>
          <p:cNvPicPr>
            <a:picLocks noChangeAspect="1"/>
          </p:cNvPicPr>
          <p:nvPr/>
        </p:nvPicPr>
        <p:blipFill>
          <a:blip r:embed="rId2"/>
          <a:stretch>
            <a:fillRect/>
          </a:stretch>
        </p:blipFill>
        <p:spPr>
          <a:xfrm>
            <a:off x="113665" y="831215"/>
            <a:ext cx="7099935" cy="3857625"/>
          </a:xfrm>
          <a:prstGeom prst="rect">
            <a:avLst/>
          </a:prstGeom>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3" name="Google Shape;223;p14"/>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lang="en-GB"/>
          </a:p>
        </p:txBody>
      </p:sp>
      <p:sp>
        <p:nvSpPr>
          <p:cNvPr id="224" name="Google Shape;224;p14"/>
          <p:cNvSpPr txBox="1"/>
          <p:nvPr/>
        </p:nvSpPr>
        <p:spPr>
          <a:xfrm>
            <a:off x="463524" y="1278730"/>
            <a:ext cx="4622825" cy="1857469"/>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US"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Unit-</a:t>
            </a:r>
            <a:r>
              <a:rPr lang="en-GB" sz="12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rPr>
              <a:t>2</a:t>
            </a:r>
            <a:endParaRPr sz="3000" b="1" dirty="0">
              <a:solidFill>
                <a:srgbClr val="3F5378"/>
              </a:solidFill>
              <a:latin typeface="Roboto Condensed" panose="02000000000000000000"/>
              <a:ea typeface="Roboto Condensed" panose="02000000000000000000"/>
              <a:cs typeface="Roboto Condensed" panose="02000000000000000000"/>
              <a:sym typeface="Roboto Condensed" panose="02000000000000000000"/>
            </a:endParaRPr>
          </a:p>
        </p:txBody>
      </p:sp>
      <p:sp>
        <p:nvSpPr>
          <p:cNvPr id="8" name="Google Shape;221;p14"/>
          <p:cNvSpPr txBox="1"/>
          <p:nvPr/>
        </p:nvSpPr>
        <p:spPr>
          <a:xfrm>
            <a:off x="0" y="3313226"/>
            <a:ext cx="5750896" cy="607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1pPr>
            <a:lvl2pPr marR="0" lvl="1"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2pPr>
            <a:lvl3pPr marR="0" lvl="2"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3pPr>
            <a:lvl4pPr marR="0" lvl="3"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4pPr>
            <a:lvl5pPr marR="0" lvl="4"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5pPr>
            <a:lvl6pPr marR="0" lvl="5"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6pPr>
            <a:lvl7pPr marR="0" lvl="6"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7pPr>
            <a:lvl8pPr marR="0" lvl="7"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8pPr>
            <a:lvl9pPr marR="0" lvl="8" algn="l" rtl="0">
              <a:lnSpc>
                <a:spcPct val="100000"/>
              </a:lnSpc>
              <a:spcBef>
                <a:spcPts val="0"/>
              </a:spcBef>
              <a:spcAft>
                <a:spcPts val="0"/>
              </a:spcAft>
              <a:buClr>
                <a:schemeClr val="lt1"/>
              </a:buClr>
              <a:buSzPts val="3000"/>
              <a:buFont typeface="Roboto Condensed" panose="02000000000000000000"/>
              <a:buNone/>
              <a:defRPr sz="3000" b="1" i="0" u="none" strike="noStrike" cap="none">
                <a:solidFill>
                  <a:schemeClr val="lt1"/>
                </a:solidFill>
                <a:latin typeface="Roboto Condensed" panose="02000000000000000000"/>
                <a:ea typeface="Roboto Condensed" panose="02000000000000000000"/>
                <a:cs typeface="Roboto Condensed" panose="02000000000000000000"/>
                <a:sym typeface="Roboto Condensed" panose="02000000000000000000"/>
              </a:defRPr>
            </a:lvl9pPr>
          </a:lstStyle>
          <a:p>
            <a:r>
              <a:rPr lang="en-US" sz="2800" dirty="0"/>
              <a:t>Register Transfer and Microoperations</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3" name="Text Box 2"/>
          <p:cNvSpPr txBox="1"/>
          <p:nvPr/>
        </p:nvSpPr>
        <p:spPr>
          <a:xfrm>
            <a:off x="0" y="205105"/>
            <a:ext cx="3048000" cy="306705"/>
          </a:xfrm>
          <a:prstGeom prst="rect">
            <a:avLst/>
          </a:prstGeom>
          <a:noFill/>
        </p:spPr>
        <p:txBody>
          <a:bodyPr wrap="square" rtlCol="0">
            <a:spAutoFit/>
          </a:bodyPr>
          <a:lstStyle/>
          <a:p>
            <a:r>
              <a:rPr lang="en-US">
                <a:solidFill>
                  <a:schemeClr val="accent3">
                    <a:lumMod val="40000"/>
                    <a:lumOff val="60000"/>
                  </a:schemeClr>
                </a:solidFill>
              </a:rPr>
              <a:t>Binary Adder</a:t>
            </a:r>
          </a:p>
        </p:txBody>
      </p:sp>
      <p:sp>
        <p:nvSpPr>
          <p:cNvPr id="4" name="Text Box 3"/>
          <p:cNvSpPr txBox="1"/>
          <p:nvPr/>
        </p:nvSpPr>
        <p:spPr>
          <a:xfrm>
            <a:off x="0" y="696595"/>
            <a:ext cx="1680845" cy="306705"/>
          </a:xfrm>
          <a:prstGeom prst="rect">
            <a:avLst/>
          </a:prstGeom>
          <a:noFill/>
        </p:spPr>
        <p:txBody>
          <a:bodyPr wrap="square" rtlCol="0" anchor="t">
            <a:spAutoFit/>
          </a:bodyPr>
          <a:lstStyle/>
          <a:p>
            <a:r>
              <a:rPr lang="en-US" u="sng"/>
              <a:t>Binary Adder</a:t>
            </a:r>
          </a:p>
        </p:txBody>
      </p:sp>
      <p:sp>
        <p:nvSpPr>
          <p:cNvPr id="6" name="Text Box 5"/>
          <p:cNvSpPr txBox="1"/>
          <p:nvPr/>
        </p:nvSpPr>
        <p:spPr>
          <a:xfrm>
            <a:off x="80645" y="1003300"/>
            <a:ext cx="8930005" cy="1847850"/>
          </a:xfrm>
          <a:prstGeom prst="rect">
            <a:avLst/>
          </a:prstGeom>
          <a:noFill/>
        </p:spPr>
        <p:txBody>
          <a:bodyPr wrap="square" rtlCol="0" anchor="t">
            <a:noAutofit/>
          </a:bodyPr>
          <a:lstStyle/>
          <a:p>
            <a:r>
              <a:rPr lang="en-IN" altLang="en-US"/>
              <a:t>T</a:t>
            </a:r>
            <a:r>
              <a:rPr lang="en-US"/>
              <a:t>he Add micro-operation requires registers that can hold the data and the digital components that can perform the arithmetic addition.</a:t>
            </a:r>
          </a:p>
          <a:p>
            <a:endParaRPr lang="en-US"/>
          </a:p>
          <a:p>
            <a:r>
              <a:rPr lang="en-US"/>
              <a:t>A Binary Adder is a digital circuit that performs the arithmetic sum of two binary numbers provided with any length.</a:t>
            </a:r>
          </a:p>
          <a:p>
            <a:endParaRPr lang="en-US"/>
          </a:p>
          <a:p>
            <a:r>
              <a:rPr lang="en-US"/>
              <a:t>A Binary Adder is constructed using full-adder circuits connected in series, with the output carry from one full-adder connected to the input carry of the next full-adder.</a:t>
            </a:r>
          </a:p>
        </p:txBody>
      </p:sp>
      <p:pic>
        <p:nvPicPr>
          <p:cNvPr id="100" name="Picture 99"/>
          <p:cNvPicPr/>
          <p:nvPr/>
        </p:nvPicPr>
        <p:blipFill>
          <a:blip r:embed="rId2"/>
          <a:stretch>
            <a:fillRect/>
          </a:stretch>
        </p:blipFill>
        <p:spPr>
          <a:xfrm>
            <a:off x="445135" y="3060065"/>
            <a:ext cx="6012180" cy="1952625"/>
          </a:xfrm>
          <a:prstGeom prst="rect">
            <a:avLst/>
          </a:prstGeom>
          <a:noFill/>
          <a:ln w="9525">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3" name="Text Box 2"/>
          <p:cNvSpPr txBox="1"/>
          <p:nvPr/>
        </p:nvSpPr>
        <p:spPr>
          <a:xfrm>
            <a:off x="0" y="208915"/>
            <a:ext cx="3048000" cy="306705"/>
          </a:xfrm>
          <a:prstGeom prst="rect">
            <a:avLst/>
          </a:prstGeom>
          <a:noFill/>
        </p:spPr>
        <p:txBody>
          <a:bodyPr wrap="square" rtlCol="0">
            <a:spAutoFit/>
          </a:bodyPr>
          <a:lstStyle/>
          <a:p>
            <a:r>
              <a:rPr lang="en-US">
                <a:solidFill>
                  <a:schemeClr val="bg1"/>
                </a:solidFill>
              </a:rPr>
              <a:t>Binary Adder-Subtractor</a:t>
            </a:r>
          </a:p>
        </p:txBody>
      </p:sp>
      <p:sp>
        <p:nvSpPr>
          <p:cNvPr id="5" name="Text Box 4"/>
          <p:cNvSpPr txBox="1"/>
          <p:nvPr/>
        </p:nvSpPr>
        <p:spPr>
          <a:xfrm>
            <a:off x="0" y="681355"/>
            <a:ext cx="4572000" cy="306705"/>
          </a:xfrm>
          <a:prstGeom prst="rect">
            <a:avLst/>
          </a:prstGeom>
          <a:noFill/>
        </p:spPr>
        <p:txBody>
          <a:bodyPr wrap="square" rtlCol="0" anchor="t">
            <a:spAutoFit/>
          </a:bodyPr>
          <a:lstStyle/>
          <a:p>
            <a:r>
              <a:rPr lang="en-US" u="sng"/>
              <a:t>Binary Adder-Subtractor</a:t>
            </a:r>
          </a:p>
        </p:txBody>
      </p:sp>
      <p:sp>
        <p:nvSpPr>
          <p:cNvPr id="6" name="Text Box 5"/>
          <p:cNvSpPr txBox="1"/>
          <p:nvPr/>
        </p:nvSpPr>
        <p:spPr>
          <a:xfrm>
            <a:off x="53975" y="1040130"/>
            <a:ext cx="8969375" cy="521970"/>
          </a:xfrm>
          <a:prstGeom prst="rect">
            <a:avLst/>
          </a:prstGeom>
          <a:noFill/>
        </p:spPr>
        <p:txBody>
          <a:bodyPr wrap="square" rtlCol="0" anchor="t">
            <a:spAutoFit/>
          </a:bodyPr>
          <a:lstStyle/>
          <a:p>
            <a:r>
              <a:rPr lang="en-US"/>
              <a:t>The Subtraction micro-operation can be done easily by taking the 2's compliment of addend bits and adding it to the augend bits.</a:t>
            </a:r>
          </a:p>
        </p:txBody>
      </p:sp>
      <p:sp>
        <p:nvSpPr>
          <p:cNvPr id="7" name="Text Box 6"/>
          <p:cNvSpPr txBox="1"/>
          <p:nvPr/>
        </p:nvSpPr>
        <p:spPr>
          <a:xfrm>
            <a:off x="105410" y="1694180"/>
            <a:ext cx="8917940" cy="521970"/>
          </a:xfrm>
          <a:prstGeom prst="rect">
            <a:avLst/>
          </a:prstGeom>
          <a:noFill/>
        </p:spPr>
        <p:txBody>
          <a:bodyPr wrap="square" rtlCol="0" anchor="t">
            <a:spAutoFit/>
          </a:bodyPr>
          <a:lstStyle/>
          <a:p>
            <a:r>
              <a:rPr lang="en-US"/>
              <a:t>The Arithmetic micro-operations like addition and subtraction can be combined into one common circuit by including an exclusive-OR gate with each full adder.</a:t>
            </a:r>
          </a:p>
        </p:txBody>
      </p:sp>
      <p:pic>
        <p:nvPicPr>
          <p:cNvPr id="103" name="Picture 102"/>
          <p:cNvPicPr/>
          <p:nvPr/>
        </p:nvPicPr>
        <p:blipFill>
          <a:blip r:embed="rId2"/>
          <a:stretch>
            <a:fillRect/>
          </a:stretch>
        </p:blipFill>
        <p:spPr>
          <a:xfrm>
            <a:off x="249555" y="2215515"/>
            <a:ext cx="6264910" cy="2788285"/>
          </a:xfrm>
          <a:prstGeom prst="rect">
            <a:avLst/>
          </a:prstGeom>
          <a:noFill/>
          <a:ln w="9525">
            <a:noFill/>
          </a:ln>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3" name="Text Box 2"/>
          <p:cNvSpPr txBox="1"/>
          <p:nvPr/>
        </p:nvSpPr>
        <p:spPr>
          <a:xfrm>
            <a:off x="0" y="193675"/>
            <a:ext cx="3048000" cy="306705"/>
          </a:xfrm>
          <a:prstGeom prst="rect">
            <a:avLst/>
          </a:prstGeom>
          <a:noFill/>
        </p:spPr>
        <p:txBody>
          <a:bodyPr wrap="square" rtlCol="0">
            <a:spAutoFit/>
          </a:bodyPr>
          <a:lstStyle/>
          <a:p>
            <a:r>
              <a:rPr lang="en-US" b="1">
                <a:solidFill>
                  <a:schemeClr val="bg1"/>
                </a:solidFill>
              </a:rPr>
              <a:t>Binary Incrementer</a:t>
            </a:r>
          </a:p>
        </p:txBody>
      </p:sp>
      <p:sp>
        <p:nvSpPr>
          <p:cNvPr id="4" name="Text Box 3"/>
          <p:cNvSpPr txBox="1"/>
          <p:nvPr/>
        </p:nvSpPr>
        <p:spPr>
          <a:xfrm>
            <a:off x="54610" y="716915"/>
            <a:ext cx="4572000" cy="306705"/>
          </a:xfrm>
          <a:prstGeom prst="rect">
            <a:avLst/>
          </a:prstGeom>
          <a:noFill/>
        </p:spPr>
        <p:txBody>
          <a:bodyPr wrap="square" rtlCol="0" anchor="t">
            <a:spAutoFit/>
          </a:bodyPr>
          <a:lstStyle/>
          <a:p>
            <a:r>
              <a:rPr lang="en-US" u="sng"/>
              <a:t>Binary Incrementer</a:t>
            </a:r>
          </a:p>
        </p:txBody>
      </p:sp>
      <p:sp>
        <p:nvSpPr>
          <p:cNvPr id="5" name="Text Box 4"/>
          <p:cNvSpPr txBox="1"/>
          <p:nvPr/>
        </p:nvSpPr>
        <p:spPr>
          <a:xfrm>
            <a:off x="120015" y="1023620"/>
            <a:ext cx="8910320" cy="953135"/>
          </a:xfrm>
          <a:prstGeom prst="rect">
            <a:avLst/>
          </a:prstGeom>
          <a:noFill/>
        </p:spPr>
        <p:txBody>
          <a:bodyPr wrap="square" rtlCol="0" anchor="t">
            <a:spAutoFit/>
          </a:bodyPr>
          <a:lstStyle/>
          <a:p>
            <a:r>
              <a:rPr lang="en-US"/>
              <a:t>The increment micro-operation adds one binary value to the value of binary variables stored in a register. For instance, a 4-bit register has a binary value 0110, when incremented by one the value becomes 0111.</a:t>
            </a:r>
          </a:p>
          <a:p>
            <a:endParaRPr lang="en-US"/>
          </a:p>
          <a:p>
            <a:r>
              <a:rPr lang="en-US"/>
              <a:t>The increment micro-operation is best implemented by a 4-bit combinational circuit incrementer.</a:t>
            </a:r>
          </a:p>
        </p:txBody>
      </p:sp>
      <p:pic>
        <p:nvPicPr>
          <p:cNvPr id="104" name="Picture 103"/>
          <p:cNvPicPr/>
          <p:nvPr/>
        </p:nvPicPr>
        <p:blipFill>
          <a:blip r:embed="rId2"/>
          <a:stretch>
            <a:fillRect/>
          </a:stretch>
        </p:blipFill>
        <p:spPr>
          <a:xfrm>
            <a:off x="1071245" y="2097723"/>
            <a:ext cx="5734050" cy="2238375"/>
          </a:xfrm>
          <a:prstGeom prst="rect">
            <a:avLst/>
          </a:prstGeom>
          <a:noFill/>
          <a:ln w="9525">
            <a:noFill/>
          </a:ln>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3" name="Text Box 2"/>
          <p:cNvSpPr txBox="1"/>
          <p:nvPr/>
        </p:nvSpPr>
        <p:spPr>
          <a:xfrm>
            <a:off x="0" y="194310"/>
            <a:ext cx="4572000" cy="306705"/>
          </a:xfrm>
          <a:prstGeom prst="rect">
            <a:avLst/>
          </a:prstGeom>
          <a:noFill/>
        </p:spPr>
        <p:txBody>
          <a:bodyPr wrap="square" rtlCol="0" anchor="t">
            <a:spAutoFit/>
          </a:bodyPr>
          <a:lstStyle/>
          <a:p>
            <a:r>
              <a:rPr lang="en-US"/>
              <a:t> </a:t>
            </a:r>
            <a:r>
              <a:rPr lang="en-US">
                <a:solidFill>
                  <a:schemeClr val="bg1"/>
                </a:solidFill>
              </a:rPr>
              <a:t>Binary Decrementer</a:t>
            </a:r>
          </a:p>
        </p:txBody>
      </p:sp>
      <p:sp>
        <p:nvSpPr>
          <p:cNvPr id="4" name="Text Box 3"/>
          <p:cNvSpPr txBox="1"/>
          <p:nvPr/>
        </p:nvSpPr>
        <p:spPr>
          <a:xfrm>
            <a:off x="68580" y="716915"/>
            <a:ext cx="4572000" cy="306705"/>
          </a:xfrm>
          <a:prstGeom prst="rect">
            <a:avLst/>
          </a:prstGeom>
          <a:noFill/>
        </p:spPr>
        <p:txBody>
          <a:bodyPr wrap="square" rtlCol="0" anchor="t">
            <a:spAutoFit/>
          </a:bodyPr>
          <a:lstStyle/>
          <a:p>
            <a:r>
              <a:rPr lang="en-US"/>
              <a:t> </a:t>
            </a:r>
            <a:r>
              <a:rPr lang="en-US" u="sng"/>
              <a:t>Binary Decrementer</a:t>
            </a:r>
          </a:p>
        </p:txBody>
      </p:sp>
      <p:sp>
        <p:nvSpPr>
          <p:cNvPr id="5" name="Text Box 4"/>
          <p:cNvSpPr txBox="1"/>
          <p:nvPr/>
        </p:nvSpPr>
        <p:spPr>
          <a:xfrm>
            <a:off x="68580" y="1082675"/>
            <a:ext cx="8940165" cy="521970"/>
          </a:xfrm>
          <a:prstGeom prst="rect">
            <a:avLst/>
          </a:prstGeom>
          <a:noFill/>
        </p:spPr>
        <p:txBody>
          <a:bodyPr wrap="square" rtlCol="0" anchor="t">
            <a:spAutoFit/>
          </a:bodyPr>
          <a:lstStyle/>
          <a:p>
            <a:r>
              <a:rPr lang="en-US"/>
              <a:t>It subtracts 1 binary value from the existing binary value stored in the register or in other words we can simply say that it decreases the existing value stored in the register by 1. </a:t>
            </a:r>
          </a:p>
        </p:txBody>
      </p:sp>
      <p:pic>
        <p:nvPicPr>
          <p:cNvPr id="6" name="Picture 5"/>
          <p:cNvPicPr>
            <a:picLocks noChangeAspect="1"/>
          </p:cNvPicPr>
          <p:nvPr/>
        </p:nvPicPr>
        <p:blipFill>
          <a:blip r:embed="rId2"/>
          <a:stretch>
            <a:fillRect/>
          </a:stretch>
        </p:blipFill>
        <p:spPr>
          <a:xfrm>
            <a:off x="159385" y="1604645"/>
            <a:ext cx="6396990" cy="3479165"/>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3" name="Text Box 2"/>
          <p:cNvSpPr txBox="1"/>
          <p:nvPr/>
        </p:nvSpPr>
        <p:spPr>
          <a:xfrm>
            <a:off x="0" y="198755"/>
            <a:ext cx="3048000" cy="306705"/>
          </a:xfrm>
          <a:prstGeom prst="rect">
            <a:avLst/>
          </a:prstGeom>
          <a:noFill/>
        </p:spPr>
        <p:txBody>
          <a:bodyPr wrap="square" rtlCol="0">
            <a:spAutoFit/>
          </a:bodyPr>
          <a:lstStyle/>
          <a:p>
            <a:r>
              <a:rPr lang="en-US">
                <a:solidFill>
                  <a:schemeClr val="bg1"/>
                </a:solidFill>
              </a:rPr>
              <a:t>Arithmetic Circuit</a:t>
            </a:r>
          </a:p>
        </p:txBody>
      </p:sp>
      <p:sp>
        <p:nvSpPr>
          <p:cNvPr id="4" name="Text Box 3"/>
          <p:cNvSpPr txBox="1"/>
          <p:nvPr/>
        </p:nvSpPr>
        <p:spPr>
          <a:xfrm>
            <a:off x="46355" y="749935"/>
            <a:ext cx="4572000" cy="306705"/>
          </a:xfrm>
          <a:prstGeom prst="rect">
            <a:avLst/>
          </a:prstGeom>
          <a:noFill/>
        </p:spPr>
        <p:txBody>
          <a:bodyPr wrap="square" rtlCol="0" anchor="t">
            <a:spAutoFit/>
          </a:bodyPr>
          <a:lstStyle/>
          <a:p>
            <a:r>
              <a:rPr lang="en-US" u="sng"/>
              <a:t>Arithmetic Circuit</a:t>
            </a:r>
            <a:endParaRPr lang="en-US"/>
          </a:p>
        </p:txBody>
      </p:sp>
      <p:pic>
        <p:nvPicPr>
          <p:cNvPr id="5" name="Picture 4"/>
          <p:cNvPicPr>
            <a:picLocks noChangeAspect="1"/>
          </p:cNvPicPr>
          <p:nvPr/>
        </p:nvPicPr>
        <p:blipFill>
          <a:blip r:embed="rId2"/>
          <a:stretch>
            <a:fillRect/>
          </a:stretch>
        </p:blipFill>
        <p:spPr>
          <a:xfrm>
            <a:off x="1772285" y="506095"/>
            <a:ext cx="4742180" cy="4460240"/>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pic>
        <p:nvPicPr>
          <p:cNvPr id="3" name="Picture 2"/>
          <p:cNvPicPr>
            <a:picLocks noChangeAspect="1"/>
          </p:cNvPicPr>
          <p:nvPr/>
        </p:nvPicPr>
        <p:blipFill>
          <a:blip r:embed="rId2"/>
          <a:stretch>
            <a:fillRect/>
          </a:stretch>
        </p:blipFill>
        <p:spPr>
          <a:xfrm>
            <a:off x="293370" y="882015"/>
            <a:ext cx="7959090" cy="3475990"/>
          </a:xfrm>
          <a:prstGeom prst="rect">
            <a:avLst/>
          </a:prstGeom>
        </p:spPr>
      </p:pic>
      <p:sp>
        <p:nvSpPr>
          <p:cNvPr id="4" name="Text Box 3"/>
          <p:cNvSpPr txBox="1"/>
          <p:nvPr/>
        </p:nvSpPr>
        <p:spPr>
          <a:xfrm>
            <a:off x="0" y="185420"/>
            <a:ext cx="3048000" cy="521970"/>
          </a:xfrm>
          <a:prstGeom prst="rect">
            <a:avLst/>
          </a:prstGeom>
          <a:noFill/>
        </p:spPr>
        <p:txBody>
          <a:bodyPr wrap="square" rtlCol="0">
            <a:spAutoFit/>
          </a:bodyPr>
          <a:lstStyle/>
          <a:p>
            <a:r>
              <a:rPr lang="en-US">
                <a:solidFill>
                  <a:schemeClr val="bg1"/>
                </a:solidFill>
                <a:sym typeface="+mn-ea"/>
              </a:rPr>
              <a:t>Arithmetic Circuit</a:t>
            </a:r>
            <a:endParaRPr lang="en-US">
              <a:solidFill>
                <a:schemeClr val="bg1"/>
              </a:solidFill>
            </a:endParaRPr>
          </a:p>
          <a:p>
            <a:endParaRPr lang="en-US"/>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
        <p:nvSpPr>
          <p:cNvPr id="3" name="Text Box 2"/>
          <p:cNvSpPr txBox="1"/>
          <p:nvPr/>
        </p:nvSpPr>
        <p:spPr>
          <a:xfrm>
            <a:off x="146685" y="747395"/>
            <a:ext cx="8877300" cy="3700780"/>
          </a:xfrm>
          <a:prstGeom prst="rect">
            <a:avLst/>
          </a:prstGeom>
          <a:noFill/>
        </p:spPr>
        <p:txBody>
          <a:bodyPr wrap="square" rtlCol="0" anchor="t">
            <a:noAutofit/>
          </a:bodyPr>
          <a:lstStyle/>
          <a:p>
            <a:r>
              <a:rPr lang="en-US" u="sng" dirty="0"/>
              <a:t>Logic Micro-operations:</a:t>
            </a:r>
          </a:p>
          <a:p>
            <a:endParaRPr lang="en-IN" altLang="en-US" dirty="0"/>
          </a:p>
          <a:p>
            <a:r>
              <a:rPr lang="en-US" dirty="0"/>
              <a:t>Logic </a:t>
            </a:r>
            <a:r>
              <a:rPr lang="en-US" dirty="0" smtClean="0"/>
              <a:t>micro operations </a:t>
            </a:r>
            <a:r>
              <a:rPr lang="en-US" dirty="0"/>
              <a:t>specify binary operations for strings of bits stored in registers.</a:t>
            </a:r>
          </a:p>
          <a:p>
            <a:endParaRPr lang="en-US" dirty="0"/>
          </a:p>
          <a:p>
            <a:r>
              <a:rPr lang="en-US" dirty="0"/>
              <a:t> These operations consider each bit of the register separately and treat them as binary variables.</a:t>
            </a:r>
          </a:p>
          <a:p>
            <a:endParaRPr lang="en-US" dirty="0"/>
          </a:p>
          <a:p>
            <a:r>
              <a:rPr lang="en-US" dirty="0"/>
              <a:t> For example, the exclusive-OR </a:t>
            </a:r>
            <a:r>
              <a:rPr lang="en-US" dirty="0" smtClean="0"/>
              <a:t>micro operation </a:t>
            </a:r>
            <a:r>
              <a:rPr lang="en-US" dirty="0"/>
              <a:t>with the contents of two registers RI and R2 is </a:t>
            </a:r>
          </a:p>
          <a:p>
            <a:r>
              <a:rPr lang="en-US" dirty="0"/>
              <a:t>symbolized by the statement</a:t>
            </a:r>
          </a:p>
          <a:p>
            <a:endParaRPr lang="en-US" dirty="0"/>
          </a:p>
          <a:p>
            <a:r>
              <a:rPr lang="en-US" dirty="0" smtClean="0"/>
              <a:t> </a:t>
            </a:r>
            <a:r>
              <a:rPr lang="en-US" dirty="0"/>
              <a:t>It specifies a logic </a:t>
            </a:r>
            <a:r>
              <a:rPr lang="en-US" dirty="0" smtClean="0"/>
              <a:t>micro operation </a:t>
            </a:r>
            <a:r>
              <a:rPr lang="en-US" dirty="0"/>
              <a:t>to be executed on the individual bits of the registers provided </a:t>
            </a:r>
            <a:endParaRPr lang="en-US" dirty="0" smtClean="0"/>
          </a:p>
          <a:p>
            <a:r>
              <a:rPr lang="en-US" dirty="0" smtClean="0"/>
              <a:t>that the control variable P = 1.</a:t>
            </a:r>
          </a:p>
          <a:p>
            <a:endParaRPr lang="en-US" dirty="0"/>
          </a:p>
          <a:p>
            <a:r>
              <a:rPr lang="en-US" dirty="0"/>
              <a:t>List of Logic </a:t>
            </a:r>
            <a:r>
              <a:rPr lang="en-US" dirty="0" smtClean="0"/>
              <a:t>Micro operations:</a:t>
            </a:r>
          </a:p>
          <a:p>
            <a:endParaRPr lang="en-US" dirty="0"/>
          </a:p>
          <a:p>
            <a:r>
              <a:rPr lang="en-US" dirty="0" smtClean="0"/>
              <a:t> </a:t>
            </a:r>
            <a:r>
              <a:rPr lang="en-US" dirty="0"/>
              <a:t>There are 16 different logic operations that can be performed with two binary variables.</a:t>
            </a:r>
          </a:p>
          <a:p>
            <a:endParaRPr lang="en-US" dirty="0"/>
          </a:p>
        </p:txBody>
      </p:sp>
      <p:sp>
        <p:nvSpPr>
          <p:cNvPr id="4" name="Text Box 3"/>
          <p:cNvSpPr txBox="1"/>
          <p:nvPr/>
        </p:nvSpPr>
        <p:spPr>
          <a:xfrm>
            <a:off x="41910" y="205105"/>
            <a:ext cx="3048000" cy="306705"/>
          </a:xfrm>
          <a:prstGeom prst="rect">
            <a:avLst/>
          </a:prstGeom>
          <a:noFill/>
        </p:spPr>
        <p:txBody>
          <a:bodyPr wrap="square" rtlCol="0">
            <a:spAutoFit/>
          </a:bodyPr>
          <a:lstStyle/>
          <a:p>
            <a:r>
              <a:rPr lang="en-US" u="sng">
                <a:solidFill>
                  <a:schemeClr val="bg1"/>
                </a:solidFill>
                <a:sym typeface="+mn-ea"/>
              </a:rPr>
              <a:t>Logic Micro-operations</a:t>
            </a:r>
            <a:r>
              <a:rPr lang="en-US" u="sng">
                <a:sym typeface="+mn-ea"/>
              </a:rPr>
              <a:t>:</a:t>
            </a:r>
            <a:endParaRPr lang="en-US"/>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3" name="Picture 2"/>
          <p:cNvPicPr>
            <a:picLocks noChangeAspect="1"/>
          </p:cNvPicPr>
          <p:nvPr/>
        </p:nvPicPr>
        <p:blipFill>
          <a:blip r:embed="rId2"/>
          <a:stretch>
            <a:fillRect/>
          </a:stretch>
        </p:blipFill>
        <p:spPr>
          <a:xfrm>
            <a:off x="535940" y="1478280"/>
            <a:ext cx="8206105" cy="1993265"/>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pic>
        <p:nvPicPr>
          <p:cNvPr id="3" name="Picture 2"/>
          <p:cNvPicPr>
            <a:picLocks noChangeAspect="1"/>
          </p:cNvPicPr>
          <p:nvPr/>
        </p:nvPicPr>
        <p:blipFill>
          <a:blip r:embed="rId2"/>
          <a:stretch>
            <a:fillRect/>
          </a:stretch>
        </p:blipFill>
        <p:spPr>
          <a:xfrm>
            <a:off x="1592580" y="572135"/>
            <a:ext cx="5545455" cy="4272280"/>
          </a:xfrm>
          <a:prstGeom prst="rect">
            <a:avLst/>
          </a:prstGeom>
        </p:spPr>
      </p:pic>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pic>
        <p:nvPicPr>
          <p:cNvPr id="3" name="Picture 2"/>
          <p:cNvPicPr>
            <a:picLocks noChangeAspect="1"/>
          </p:cNvPicPr>
          <p:nvPr/>
        </p:nvPicPr>
        <p:blipFill>
          <a:blip r:embed="rId2"/>
          <a:stretch>
            <a:fillRect/>
          </a:stretch>
        </p:blipFill>
        <p:spPr>
          <a:xfrm>
            <a:off x="1171575" y="947420"/>
            <a:ext cx="6800850" cy="3248025"/>
          </a:xfrm>
          <a:prstGeom prst="rect">
            <a:avLst/>
          </a:prstGeom>
        </p:spPr>
      </p:pic>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6"/>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noAutofit/>
          </a:bodyPr>
          <a:lstStyle/>
          <a:p>
            <a:pPr lvl="0"/>
            <a:r>
              <a:rPr lang="en-US" sz="2400" dirty="0"/>
              <a:t>Register Transfer and Microoperations</a:t>
            </a:r>
            <a:endParaRPr sz="2400" dirty="0"/>
          </a:p>
        </p:txBody>
      </p:sp>
      <p:sp>
        <p:nvSpPr>
          <p:cNvPr id="237" name="Google Shape;237;p16"/>
          <p:cNvSpPr txBox="1">
            <a:spLocks noGrp="1"/>
          </p:cNvSpPr>
          <p:nvPr>
            <p:ph type="body" idx="1"/>
          </p:nvPr>
        </p:nvSpPr>
        <p:spPr>
          <a:xfrm>
            <a:off x="342981" y="1444978"/>
            <a:ext cx="6633552" cy="3540590"/>
          </a:xfrm>
          <a:prstGeom prst="rect">
            <a:avLst/>
          </a:prstGeom>
        </p:spPr>
        <p:txBody>
          <a:bodyPr spcFirstLastPara="1" wrap="square" lIns="91425" tIns="91425" rIns="91425" bIns="91425" anchor="ctr" anchorCtr="0">
            <a:noAutofit/>
          </a:bodyPr>
          <a:lstStyle/>
          <a:p>
            <a:pPr marL="101600" indent="0">
              <a:buNone/>
            </a:pPr>
            <a:r>
              <a:rPr lang="en-US" b="1" dirty="0">
                <a:solidFill>
                  <a:srgbClr val="FF0000"/>
                </a:solidFill>
              </a:rPr>
              <a:t>» </a:t>
            </a:r>
            <a:r>
              <a:rPr lang="en-US" dirty="0"/>
              <a:t>Register Transfer Language (</a:t>
            </a:r>
            <a:r>
              <a:rPr lang="en-US" b="1" dirty="0">
                <a:solidFill>
                  <a:srgbClr val="FF0000"/>
                </a:solidFill>
              </a:rPr>
              <a:t>RTL</a:t>
            </a:r>
            <a:r>
              <a:rPr lang="en-US" dirty="0"/>
              <a:t>) </a:t>
            </a:r>
          </a:p>
          <a:p>
            <a:pPr marL="101600" indent="0">
              <a:buNone/>
            </a:pPr>
            <a:r>
              <a:rPr lang="en-US" b="1" dirty="0">
                <a:solidFill>
                  <a:srgbClr val="FF0000"/>
                </a:solidFill>
              </a:rPr>
              <a:t>» </a:t>
            </a:r>
            <a:r>
              <a:rPr lang="en-US" dirty="0"/>
              <a:t>Register Transfer</a:t>
            </a:r>
          </a:p>
          <a:p>
            <a:pPr marL="101600" indent="0">
              <a:buNone/>
            </a:pPr>
            <a:r>
              <a:rPr lang="en-US" b="1" dirty="0">
                <a:solidFill>
                  <a:srgbClr val="FF0000"/>
                </a:solidFill>
              </a:rPr>
              <a:t>» </a:t>
            </a:r>
            <a:r>
              <a:rPr lang="en-US" dirty="0"/>
              <a:t>Bus and Memory Transfers </a:t>
            </a:r>
          </a:p>
          <a:p>
            <a:pPr marL="101600" indent="0">
              <a:buNone/>
            </a:pPr>
            <a:r>
              <a:rPr lang="en-US" b="1" dirty="0">
                <a:solidFill>
                  <a:srgbClr val="FF0000"/>
                </a:solidFill>
              </a:rPr>
              <a:t>» </a:t>
            </a:r>
            <a:r>
              <a:rPr lang="en-US" dirty="0"/>
              <a:t>Arithmetic Microoperations</a:t>
            </a:r>
          </a:p>
          <a:p>
            <a:pPr marL="101600" indent="0">
              <a:buNone/>
            </a:pPr>
            <a:r>
              <a:rPr lang="en-US" b="1" dirty="0">
                <a:solidFill>
                  <a:srgbClr val="FF0000"/>
                </a:solidFill>
              </a:rPr>
              <a:t>» </a:t>
            </a:r>
            <a:r>
              <a:rPr lang="en-US" dirty="0"/>
              <a:t>Logic Microoperations</a:t>
            </a:r>
          </a:p>
          <a:p>
            <a:pPr marL="101600" indent="0">
              <a:buNone/>
            </a:pPr>
            <a:r>
              <a:rPr lang="en-US" b="1" dirty="0">
                <a:solidFill>
                  <a:srgbClr val="FF0000"/>
                </a:solidFill>
              </a:rPr>
              <a:t>» </a:t>
            </a:r>
            <a:r>
              <a:rPr lang="en-US" dirty="0"/>
              <a:t>Shift Microoperations</a:t>
            </a:r>
          </a:p>
          <a:p>
            <a:pPr marL="101600" indent="0">
              <a:buNone/>
            </a:pPr>
            <a:r>
              <a:rPr lang="en-US" b="1" dirty="0">
                <a:solidFill>
                  <a:srgbClr val="FF0000"/>
                </a:solidFill>
              </a:rPr>
              <a:t>» </a:t>
            </a:r>
            <a:r>
              <a:rPr lang="en-US" dirty="0"/>
              <a:t>Arithmetic Logic Shift Unit</a:t>
            </a:r>
          </a:p>
        </p:txBody>
      </p:sp>
      <p:sp>
        <p:nvSpPr>
          <p:cNvPr id="238" name="Google Shape;238;p1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3</a:t>
            </a:fld>
            <a:endParaRPr lang="en-GB"/>
          </a:p>
        </p:txBody>
      </p:sp>
      <p:grpSp>
        <p:nvGrpSpPr>
          <p:cNvPr id="239" name="Google Shape;239;p16"/>
          <p:cNvGrpSpPr/>
          <p:nvPr/>
        </p:nvGrpSpPr>
        <p:grpSpPr>
          <a:xfrm>
            <a:off x="282216" y="590918"/>
            <a:ext cx="369505" cy="369505"/>
            <a:chOff x="2594050" y="1631825"/>
            <a:chExt cx="439625" cy="439625"/>
          </a:xfrm>
        </p:grpSpPr>
        <p:sp>
          <p:nvSpPr>
            <p:cNvPr id="240" name="Google Shape;240;p16"/>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sp>
        <p:nvSpPr>
          <p:cNvPr id="3" name="Text Box 2"/>
          <p:cNvSpPr txBox="1"/>
          <p:nvPr/>
        </p:nvSpPr>
        <p:spPr>
          <a:xfrm>
            <a:off x="40005" y="205105"/>
            <a:ext cx="4572000" cy="306705"/>
          </a:xfrm>
          <a:prstGeom prst="rect">
            <a:avLst/>
          </a:prstGeom>
          <a:noFill/>
        </p:spPr>
        <p:txBody>
          <a:bodyPr wrap="square" rtlCol="0" anchor="t">
            <a:spAutoFit/>
          </a:bodyPr>
          <a:lstStyle/>
          <a:p>
            <a:r>
              <a:rPr lang="en-US">
                <a:solidFill>
                  <a:schemeClr val="bg1"/>
                </a:solidFill>
              </a:rPr>
              <a:t>Applications:</a:t>
            </a:r>
          </a:p>
        </p:txBody>
      </p:sp>
      <p:sp>
        <p:nvSpPr>
          <p:cNvPr id="4" name="Text Box 3"/>
          <p:cNvSpPr txBox="1"/>
          <p:nvPr/>
        </p:nvSpPr>
        <p:spPr>
          <a:xfrm>
            <a:off x="199390" y="869950"/>
            <a:ext cx="4572000" cy="306705"/>
          </a:xfrm>
          <a:prstGeom prst="rect">
            <a:avLst/>
          </a:prstGeom>
          <a:noFill/>
        </p:spPr>
        <p:txBody>
          <a:bodyPr wrap="square" rtlCol="0" anchor="t">
            <a:spAutoFit/>
          </a:bodyPr>
          <a:lstStyle/>
          <a:p>
            <a:r>
              <a:rPr lang="en-IN" altLang="en-US"/>
              <a:t>1) </a:t>
            </a:r>
            <a:r>
              <a:rPr lang="en-US"/>
              <a:t>Selective set</a:t>
            </a:r>
          </a:p>
        </p:txBody>
      </p:sp>
      <p:sp>
        <p:nvSpPr>
          <p:cNvPr id="5" name="Text Box 4"/>
          <p:cNvSpPr txBox="1"/>
          <p:nvPr/>
        </p:nvSpPr>
        <p:spPr>
          <a:xfrm>
            <a:off x="1894205" y="869950"/>
            <a:ext cx="4572000" cy="306705"/>
          </a:xfrm>
          <a:prstGeom prst="rect">
            <a:avLst/>
          </a:prstGeom>
          <a:noFill/>
        </p:spPr>
        <p:txBody>
          <a:bodyPr wrap="square" rtlCol="0" anchor="t">
            <a:spAutoFit/>
          </a:bodyPr>
          <a:lstStyle/>
          <a:p>
            <a:r>
              <a:rPr lang="en-IN" altLang="en-US"/>
              <a:t>2) </a:t>
            </a:r>
            <a:r>
              <a:rPr lang="en-US"/>
              <a:t>Selective complement</a:t>
            </a:r>
          </a:p>
        </p:txBody>
      </p:sp>
      <p:sp>
        <p:nvSpPr>
          <p:cNvPr id="6" name="Text Box 5"/>
          <p:cNvSpPr txBox="1"/>
          <p:nvPr/>
        </p:nvSpPr>
        <p:spPr>
          <a:xfrm>
            <a:off x="3940810" y="869950"/>
            <a:ext cx="4572000" cy="306705"/>
          </a:xfrm>
          <a:prstGeom prst="rect">
            <a:avLst/>
          </a:prstGeom>
          <a:noFill/>
        </p:spPr>
        <p:txBody>
          <a:bodyPr wrap="square" rtlCol="0" anchor="t">
            <a:spAutoFit/>
          </a:bodyPr>
          <a:lstStyle/>
          <a:p>
            <a:r>
              <a:rPr lang="en-IN" altLang="en-US"/>
              <a:t> 3) </a:t>
            </a:r>
            <a:r>
              <a:rPr lang="en-US"/>
              <a:t>Selective clear</a:t>
            </a:r>
          </a:p>
        </p:txBody>
      </p:sp>
      <p:sp>
        <p:nvSpPr>
          <p:cNvPr id="7" name="Text Box 6"/>
          <p:cNvSpPr txBox="1"/>
          <p:nvPr/>
        </p:nvSpPr>
        <p:spPr>
          <a:xfrm>
            <a:off x="5728335" y="869950"/>
            <a:ext cx="1017270" cy="306705"/>
          </a:xfrm>
          <a:prstGeom prst="rect">
            <a:avLst/>
          </a:prstGeom>
          <a:noFill/>
        </p:spPr>
        <p:txBody>
          <a:bodyPr wrap="square" rtlCol="0" anchor="t">
            <a:spAutoFit/>
          </a:bodyPr>
          <a:lstStyle/>
          <a:p>
            <a:r>
              <a:rPr lang="en-IN" altLang="en-US"/>
              <a:t>4) </a:t>
            </a:r>
            <a:r>
              <a:rPr lang="en-US"/>
              <a:t>Mask</a:t>
            </a:r>
          </a:p>
        </p:txBody>
      </p:sp>
      <p:sp>
        <p:nvSpPr>
          <p:cNvPr id="8" name="Text Box 7"/>
          <p:cNvSpPr txBox="1"/>
          <p:nvPr/>
        </p:nvSpPr>
        <p:spPr>
          <a:xfrm>
            <a:off x="6745605" y="869950"/>
            <a:ext cx="897890" cy="521970"/>
          </a:xfrm>
          <a:prstGeom prst="rect">
            <a:avLst/>
          </a:prstGeom>
          <a:noFill/>
        </p:spPr>
        <p:txBody>
          <a:bodyPr wrap="square" rtlCol="0" anchor="t">
            <a:spAutoFit/>
          </a:bodyPr>
          <a:lstStyle/>
          <a:p>
            <a:r>
              <a:rPr lang="en-IN" altLang="en-US"/>
              <a:t>5) </a:t>
            </a:r>
            <a:r>
              <a:rPr lang="en-US"/>
              <a:t>Insert</a:t>
            </a:r>
          </a:p>
          <a:p>
            <a:r>
              <a:rPr lang="en-US"/>
              <a:t></a:t>
            </a:r>
          </a:p>
        </p:txBody>
      </p:sp>
      <p:sp>
        <p:nvSpPr>
          <p:cNvPr id="9" name="Text Box 8"/>
          <p:cNvSpPr txBox="1"/>
          <p:nvPr/>
        </p:nvSpPr>
        <p:spPr>
          <a:xfrm>
            <a:off x="338455" y="1308100"/>
            <a:ext cx="871220" cy="320040"/>
          </a:xfrm>
          <a:prstGeom prst="rect">
            <a:avLst/>
          </a:prstGeom>
          <a:noFill/>
        </p:spPr>
        <p:txBody>
          <a:bodyPr wrap="square" rtlCol="0" anchor="t">
            <a:noAutofit/>
          </a:bodyPr>
          <a:lstStyle/>
          <a:p>
            <a:r>
              <a:rPr lang="en-US"/>
              <a:t> </a:t>
            </a:r>
            <a:r>
              <a:rPr lang="en-IN" altLang="en-US"/>
              <a:t>6) </a:t>
            </a:r>
            <a:r>
              <a:rPr lang="en-US"/>
              <a:t>Clear</a:t>
            </a:r>
          </a:p>
        </p:txBody>
      </p:sp>
      <p:sp>
        <p:nvSpPr>
          <p:cNvPr id="10" name="Text Box 9"/>
          <p:cNvSpPr txBox="1"/>
          <p:nvPr/>
        </p:nvSpPr>
        <p:spPr>
          <a:xfrm>
            <a:off x="198755" y="1874520"/>
            <a:ext cx="8611870" cy="953135"/>
          </a:xfrm>
          <a:prstGeom prst="rect">
            <a:avLst/>
          </a:prstGeom>
          <a:noFill/>
        </p:spPr>
        <p:txBody>
          <a:bodyPr wrap="square" rtlCol="0" anchor="t">
            <a:spAutoFit/>
          </a:bodyPr>
          <a:lstStyle/>
          <a:p>
            <a:r>
              <a:rPr lang="en-US" u="sng">
                <a:sym typeface="+mn-ea"/>
              </a:rPr>
              <a:t>selective-set</a:t>
            </a:r>
            <a:endParaRPr lang="en-US"/>
          </a:p>
          <a:p>
            <a:r>
              <a:rPr lang="en-US"/>
              <a:t>The selective-set operation sets to 1 the bits in register A where there are </a:t>
            </a:r>
          </a:p>
          <a:p>
            <a:r>
              <a:rPr lang="en-US"/>
              <a:t>corresponding l's in register B. It does not affect bit positions that have 0's in B. The following </a:t>
            </a:r>
          </a:p>
          <a:p>
            <a:r>
              <a:rPr lang="en-US"/>
              <a:t>numerical example clarifies this operation:</a:t>
            </a:r>
          </a:p>
        </p:txBody>
      </p:sp>
      <p:pic>
        <p:nvPicPr>
          <p:cNvPr id="11" name="Picture 10"/>
          <p:cNvPicPr>
            <a:picLocks noChangeAspect="1"/>
          </p:cNvPicPr>
          <p:nvPr/>
        </p:nvPicPr>
        <p:blipFill>
          <a:blip r:embed="rId2"/>
          <a:stretch>
            <a:fillRect/>
          </a:stretch>
        </p:blipFill>
        <p:spPr>
          <a:xfrm>
            <a:off x="2529205" y="3152775"/>
            <a:ext cx="2171700" cy="790575"/>
          </a:xfrm>
          <a:prstGeom prst="rect">
            <a:avLst/>
          </a:prstGeom>
        </p:spPr>
      </p:pic>
      <p:sp>
        <p:nvSpPr>
          <p:cNvPr id="12" name="Text Box 11"/>
          <p:cNvSpPr txBox="1"/>
          <p:nvPr/>
        </p:nvSpPr>
        <p:spPr>
          <a:xfrm>
            <a:off x="498475" y="4190365"/>
            <a:ext cx="6146800" cy="306705"/>
          </a:xfrm>
          <a:prstGeom prst="rect">
            <a:avLst/>
          </a:prstGeom>
          <a:noFill/>
        </p:spPr>
        <p:txBody>
          <a:bodyPr wrap="square" rtlCol="0" anchor="t">
            <a:spAutoFit/>
          </a:bodyPr>
          <a:lstStyle/>
          <a:p>
            <a:r>
              <a:rPr lang="en-US"/>
              <a:t>The OR microoperation can be used to selectively set bits of a register.</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31</a:t>
            </a:fld>
            <a:endParaRPr lang="en-GB"/>
          </a:p>
        </p:txBody>
      </p:sp>
      <p:sp>
        <p:nvSpPr>
          <p:cNvPr id="3" name="Text Box 2"/>
          <p:cNvSpPr txBox="1"/>
          <p:nvPr/>
        </p:nvSpPr>
        <p:spPr>
          <a:xfrm>
            <a:off x="86995" y="731520"/>
            <a:ext cx="8850630" cy="976630"/>
          </a:xfrm>
          <a:prstGeom prst="rect">
            <a:avLst/>
          </a:prstGeom>
          <a:noFill/>
        </p:spPr>
        <p:txBody>
          <a:bodyPr wrap="square" rtlCol="0" anchor="t">
            <a:noAutofit/>
          </a:bodyPr>
          <a:lstStyle/>
          <a:p>
            <a:r>
              <a:rPr lang="en-US" u="sng"/>
              <a:t>Selective complement</a:t>
            </a:r>
          </a:p>
          <a:p>
            <a:endParaRPr lang="en-US" u="sng"/>
          </a:p>
          <a:p>
            <a:r>
              <a:rPr lang="en-US"/>
              <a:t>The selective-complement operation complements bits in A where there are corresponding </a:t>
            </a:r>
          </a:p>
          <a:p>
            <a:r>
              <a:rPr lang="en-US"/>
              <a:t>1's in B. It does not affect bit positions that have 0's in B. For example:</a:t>
            </a:r>
          </a:p>
        </p:txBody>
      </p:sp>
      <p:pic>
        <p:nvPicPr>
          <p:cNvPr id="4" name="Picture 3"/>
          <p:cNvPicPr>
            <a:picLocks noChangeAspect="1"/>
          </p:cNvPicPr>
          <p:nvPr/>
        </p:nvPicPr>
        <p:blipFill>
          <a:blip r:embed="rId2"/>
          <a:stretch>
            <a:fillRect/>
          </a:stretch>
        </p:blipFill>
        <p:spPr>
          <a:xfrm>
            <a:off x="2441575" y="1902460"/>
            <a:ext cx="2266950" cy="781050"/>
          </a:xfrm>
          <a:prstGeom prst="rect">
            <a:avLst/>
          </a:prstGeom>
        </p:spPr>
      </p:pic>
      <p:sp>
        <p:nvSpPr>
          <p:cNvPr id="5" name="Text Box 4"/>
          <p:cNvSpPr txBox="1"/>
          <p:nvPr/>
        </p:nvSpPr>
        <p:spPr>
          <a:xfrm>
            <a:off x="332105" y="3054985"/>
            <a:ext cx="8207375" cy="306705"/>
          </a:xfrm>
          <a:prstGeom prst="rect">
            <a:avLst/>
          </a:prstGeom>
          <a:noFill/>
        </p:spPr>
        <p:txBody>
          <a:bodyPr wrap="square" rtlCol="0" anchor="t">
            <a:spAutoFit/>
          </a:bodyPr>
          <a:lstStyle/>
          <a:p>
            <a:r>
              <a:rPr lang="en-US" dirty="0" smtClean="0"/>
              <a:t>The </a:t>
            </a:r>
            <a:r>
              <a:rPr lang="en-US" dirty="0"/>
              <a:t>exclusive-OR </a:t>
            </a:r>
            <a:r>
              <a:rPr lang="en-US" dirty="0" smtClean="0"/>
              <a:t>micro operation </a:t>
            </a:r>
            <a:r>
              <a:rPr lang="en-US" dirty="0"/>
              <a:t>can be used to selectively complement bits of a register.</a:t>
            </a: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32</a:t>
            </a:fld>
            <a:endParaRPr lang="en-GB"/>
          </a:p>
        </p:txBody>
      </p:sp>
      <p:sp>
        <p:nvSpPr>
          <p:cNvPr id="3" name="Text Box 2"/>
          <p:cNvSpPr txBox="1"/>
          <p:nvPr/>
        </p:nvSpPr>
        <p:spPr>
          <a:xfrm>
            <a:off x="66675" y="739140"/>
            <a:ext cx="8884285" cy="833755"/>
          </a:xfrm>
          <a:prstGeom prst="rect">
            <a:avLst/>
          </a:prstGeom>
          <a:noFill/>
        </p:spPr>
        <p:txBody>
          <a:bodyPr wrap="square" rtlCol="0" anchor="t">
            <a:noAutofit/>
          </a:bodyPr>
          <a:lstStyle/>
          <a:p>
            <a:r>
              <a:rPr lang="en-US" u="sng" dirty="0"/>
              <a:t>Selective clear</a:t>
            </a:r>
          </a:p>
          <a:p>
            <a:r>
              <a:rPr lang="en-US" dirty="0" smtClean="0"/>
              <a:t> </a:t>
            </a:r>
            <a:r>
              <a:rPr lang="en-US" dirty="0"/>
              <a:t>The selective-clear operation clears to 0 the bits in A only where there are </a:t>
            </a:r>
          </a:p>
          <a:p>
            <a:r>
              <a:rPr lang="en-US" dirty="0"/>
              <a:t>corresponding l's in B. For example:</a:t>
            </a:r>
          </a:p>
        </p:txBody>
      </p:sp>
      <p:pic>
        <p:nvPicPr>
          <p:cNvPr id="4" name="Picture 3"/>
          <p:cNvPicPr>
            <a:picLocks noChangeAspect="1"/>
          </p:cNvPicPr>
          <p:nvPr/>
        </p:nvPicPr>
        <p:blipFill>
          <a:blip r:embed="rId2"/>
          <a:stretch>
            <a:fillRect/>
          </a:stretch>
        </p:blipFill>
        <p:spPr>
          <a:xfrm>
            <a:off x="2751455" y="1866900"/>
            <a:ext cx="2219325" cy="704850"/>
          </a:xfrm>
          <a:prstGeom prst="rect">
            <a:avLst/>
          </a:prstGeom>
        </p:spPr>
      </p:pic>
      <p:sp>
        <p:nvSpPr>
          <p:cNvPr id="5" name="Text Box 4"/>
          <p:cNvSpPr txBox="1"/>
          <p:nvPr/>
        </p:nvSpPr>
        <p:spPr>
          <a:xfrm>
            <a:off x="179070" y="3029585"/>
            <a:ext cx="8731250" cy="953135"/>
          </a:xfrm>
          <a:prstGeom prst="rect">
            <a:avLst/>
          </a:prstGeom>
          <a:noFill/>
        </p:spPr>
        <p:txBody>
          <a:bodyPr wrap="square" rtlCol="0" anchor="t">
            <a:spAutoFit/>
          </a:bodyPr>
          <a:lstStyle/>
          <a:p>
            <a:r>
              <a:rPr lang="en-US" u="sng" dirty="0"/>
              <a:t>Mask </a:t>
            </a:r>
          </a:p>
          <a:p>
            <a:r>
              <a:rPr lang="en-US" dirty="0" smtClean="0"/>
              <a:t> </a:t>
            </a:r>
            <a:r>
              <a:rPr lang="en-US" dirty="0"/>
              <a:t>The mask operation is similar to the selective-clear operation except that the bits of A are cleared </a:t>
            </a:r>
          </a:p>
          <a:p>
            <a:r>
              <a:rPr lang="en-US" dirty="0"/>
              <a:t>only where there are corresponding O's in B . The mask operation is an AND micro operation as </a:t>
            </a:r>
          </a:p>
          <a:p>
            <a:r>
              <a:rPr lang="en-US" dirty="0"/>
              <a:t>seen from the following numerical example:</a:t>
            </a:r>
          </a:p>
        </p:txBody>
      </p:sp>
      <p:pic>
        <p:nvPicPr>
          <p:cNvPr id="6" name="Picture 5"/>
          <p:cNvPicPr>
            <a:picLocks noChangeAspect="1"/>
          </p:cNvPicPr>
          <p:nvPr/>
        </p:nvPicPr>
        <p:blipFill>
          <a:blip r:embed="rId3"/>
          <a:stretch>
            <a:fillRect/>
          </a:stretch>
        </p:blipFill>
        <p:spPr>
          <a:xfrm>
            <a:off x="2702560" y="4069080"/>
            <a:ext cx="2543175" cy="742950"/>
          </a:xfrm>
          <a:prstGeom prst="rect">
            <a:avLst/>
          </a:prstGeom>
        </p:spPr>
      </p:pic>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
        <p:nvSpPr>
          <p:cNvPr id="3" name="Text Box 2"/>
          <p:cNvSpPr txBox="1"/>
          <p:nvPr/>
        </p:nvSpPr>
        <p:spPr>
          <a:xfrm>
            <a:off x="120015" y="771525"/>
            <a:ext cx="8816975" cy="1741170"/>
          </a:xfrm>
          <a:prstGeom prst="rect">
            <a:avLst/>
          </a:prstGeom>
          <a:noFill/>
        </p:spPr>
        <p:txBody>
          <a:bodyPr wrap="square" rtlCol="0" anchor="t">
            <a:noAutofit/>
          </a:bodyPr>
          <a:lstStyle/>
          <a:p>
            <a:r>
              <a:rPr lang="en-US" u="sng" dirty="0"/>
              <a:t>Insert</a:t>
            </a:r>
          </a:p>
          <a:p>
            <a:r>
              <a:rPr lang="en-US" dirty="0" smtClean="0"/>
              <a:t> </a:t>
            </a:r>
            <a:r>
              <a:rPr lang="en-US" dirty="0"/>
              <a:t>The insert operation inserts a new value into a group of bits. This is done by first masking the bits </a:t>
            </a:r>
          </a:p>
          <a:p>
            <a:r>
              <a:rPr lang="en-US" dirty="0"/>
              <a:t>and then </a:t>
            </a:r>
            <a:r>
              <a:rPr lang="en-US" dirty="0" err="1"/>
              <a:t>ORing</a:t>
            </a:r>
            <a:r>
              <a:rPr lang="en-US" dirty="0"/>
              <a:t> them with the required value. </a:t>
            </a:r>
          </a:p>
          <a:p>
            <a:endParaRPr lang="en-US" dirty="0"/>
          </a:p>
          <a:p>
            <a:r>
              <a:rPr lang="en-US" dirty="0" smtClean="0"/>
              <a:t> </a:t>
            </a:r>
            <a:r>
              <a:rPr lang="en-US" dirty="0"/>
              <a:t>For example, suppose that an A register contains eight bits, 0110 1010. To replace the four leftmost </a:t>
            </a:r>
          </a:p>
          <a:p>
            <a:r>
              <a:rPr lang="en-US" dirty="0"/>
              <a:t>bits by the value 1001 we first mask the four unwanted bits:</a:t>
            </a:r>
          </a:p>
        </p:txBody>
      </p:sp>
      <p:pic>
        <p:nvPicPr>
          <p:cNvPr id="4" name="Picture 3"/>
          <p:cNvPicPr>
            <a:picLocks noChangeAspect="1"/>
          </p:cNvPicPr>
          <p:nvPr/>
        </p:nvPicPr>
        <p:blipFill>
          <a:blip r:embed="rId2"/>
          <a:stretch>
            <a:fillRect/>
          </a:stretch>
        </p:blipFill>
        <p:spPr>
          <a:xfrm>
            <a:off x="1468755" y="2571750"/>
            <a:ext cx="5330190" cy="2209800"/>
          </a:xfrm>
          <a:prstGeom prst="rect">
            <a:avLst/>
          </a:prstGeom>
        </p:spPr>
      </p:pic>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34</a:t>
            </a:fld>
            <a:endParaRPr lang="en-GB"/>
          </a:p>
        </p:txBody>
      </p:sp>
      <p:sp>
        <p:nvSpPr>
          <p:cNvPr id="3" name="Text Box 2"/>
          <p:cNvSpPr txBox="1"/>
          <p:nvPr/>
        </p:nvSpPr>
        <p:spPr>
          <a:xfrm>
            <a:off x="173355" y="784225"/>
            <a:ext cx="8970645" cy="1786890"/>
          </a:xfrm>
          <a:prstGeom prst="rect">
            <a:avLst/>
          </a:prstGeom>
          <a:noFill/>
        </p:spPr>
        <p:txBody>
          <a:bodyPr wrap="square" rtlCol="0" anchor="t">
            <a:noAutofit/>
          </a:bodyPr>
          <a:lstStyle/>
          <a:p>
            <a:r>
              <a:rPr lang="en-US" u="sng" dirty="0"/>
              <a:t>Clear </a:t>
            </a:r>
          </a:p>
          <a:p>
            <a:r>
              <a:rPr lang="en-US" dirty="0" smtClean="0"/>
              <a:t>The </a:t>
            </a:r>
            <a:r>
              <a:rPr lang="en-US" dirty="0"/>
              <a:t>clear operation compares the words in A and B and produces an all 0's result if the two </a:t>
            </a:r>
          </a:p>
          <a:p>
            <a:r>
              <a:rPr lang="en-US" dirty="0"/>
              <a:t>numbers are equal. This operation is achieved by an exclusive-OR </a:t>
            </a:r>
            <a:r>
              <a:rPr lang="en-US" dirty="0" err="1"/>
              <a:t>microoperation</a:t>
            </a:r>
            <a:r>
              <a:rPr lang="en-US" dirty="0"/>
              <a:t> as shown </a:t>
            </a:r>
          </a:p>
          <a:p>
            <a:r>
              <a:rPr lang="en-US" dirty="0"/>
              <a:t>by the following example</a:t>
            </a:r>
          </a:p>
        </p:txBody>
      </p:sp>
      <p:pic>
        <p:nvPicPr>
          <p:cNvPr id="4" name="Picture 3"/>
          <p:cNvPicPr>
            <a:picLocks noChangeAspect="1"/>
          </p:cNvPicPr>
          <p:nvPr/>
        </p:nvPicPr>
        <p:blipFill>
          <a:blip r:embed="rId2"/>
          <a:stretch>
            <a:fillRect/>
          </a:stretch>
        </p:blipFill>
        <p:spPr>
          <a:xfrm>
            <a:off x="3762375" y="2247900"/>
            <a:ext cx="1619250" cy="647700"/>
          </a:xfrm>
          <a:prstGeom prst="rect">
            <a:avLst/>
          </a:prstGeom>
        </p:spPr>
      </p:pic>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35</a:t>
            </a:fld>
            <a:endParaRPr lang="en-GB"/>
          </a:p>
        </p:txBody>
      </p:sp>
      <p:sp>
        <p:nvSpPr>
          <p:cNvPr id="3" name="Text Box 2"/>
          <p:cNvSpPr txBox="1"/>
          <p:nvPr/>
        </p:nvSpPr>
        <p:spPr>
          <a:xfrm>
            <a:off x="92710" y="789940"/>
            <a:ext cx="4572000" cy="306705"/>
          </a:xfrm>
          <a:prstGeom prst="rect">
            <a:avLst/>
          </a:prstGeom>
          <a:noFill/>
        </p:spPr>
        <p:txBody>
          <a:bodyPr wrap="square" rtlCol="0" anchor="t">
            <a:spAutoFit/>
          </a:bodyPr>
          <a:lstStyle/>
          <a:p>
            <a:r>
              <a:rPr lang="en-US" u="sng"/>
              <a:t>Shift Microoperations:</a:t>
            </a:r>
          </a:p>
        </p:txBody>
      </p:sp>
      <p:sp>
        <p:nvSpPr>
          <p:cNvPr id="5" name="Text Box 4"/>
          <p:cNvSpPr txBox="1"/>
          <p:nvPr/>
        </p:nvSpPr>
        <p:spPr>
          <a:xfrm>
            <a:off x="0" y="205105"/>
            <a:ext cx="3048000" cy="306705"/>
          </a:xfrm>
          <a:prstGeom prst="rect">
            <a:avLst/>
          </a:prstGeom>
          <a:noFill/>
        </p:spPr>
        <p:txBody>
          <a:bodyPr wrap="square" rtlCol="0">
            <a:spAutoFit/>
          </a:bodyPr>
          <a:lstStyle/>
          <a:p>
            <a:r>
              <a:rPr lang="en-US">
                <a:solidFill>
                  <a:schemeClr val="bg1"/>
                </a:solidFill>
                <a:sym typeface="+mn-ea"/>
              </a:rPr>
              <a:t>Shift Microoperations:</a:t>
            </a:r>
          </a:p>
        </p:txBody>
      </p:sp>
      <p:sp>
        <p:nvSpPr>
          <p:cNvPr id="4" name="Rectangle 3"/>
          <p:cNvSpPr/>
          <p:nvPr/>
        </p:nvSpPr>
        <p:spPr>
          <a:xfrm>
            <a:off x="194400" y="1195200"/>
            <a:ext cx="8798400" cy="2677656"/>
          </a:xfrm>
          <a:prstGeom prst="rect">
            <a:avLst/>
          </a:prstGeom>
        </p:spPr>
        <p:txBody>
          <a:bodyPr wrap="square">
            <a:spAutoFit/>
          </a:bodyPr>
          <a:lstStyle/>
          <a:p>
            <a:r>
              <a:rPr lang="en-US" dirty="0" smtClean="0"/>
              <a:t>1) Shift micro operations </a:t>
            </a:r>
            <a:r>
              <a:rPr lang="en-US" dirty="0"/>
              <a:t>are used for serial transfer of data. </a:t>
            </a:r>
            <a:endParaRPr lang="en-US" dirty="0" smtClean="0"/>
          </a:p>
          <a:p>
            <a:endParaRPr lang="en-US" dirty="0"/>
          </a:p>
          <a:p>
            <a:r>
              <a:rPr lang="en-US" dirty="0" smtClean="0"/>
              <a:t>2) The </a:t>
            </a:r>
            <a:r>
              <a:rPr lang="en-US" dirty="0"/>
              <a:t>contents of a register can be shifted to the left or the right. </a:t>
            </a:r>
            <a:endParaRPr lang="en-US" dirty="0" smtClean="0"/>
          </a:p>
          <a:p>
            <a:endParaRPr lang="en-US" dirty="0" smtClean="0"/>
          </a:p>
          <a:p>
            <a:r>
              <a:rPr lang="en-US" dirty="0" smtClean="0"/>
              <a:t>3) </a:t>
            </a:r>
            <a:r>
              <a:rPr lang="en-US" dirty="0"/>
              <a:t>During a shift-left operation the serial input transfers a bit into the rightmost </a:t>
            </a:r>
            <a:r>
              <a:rPr lang="en-US" dirty="0" smtClean="0"/>
              <a:t>position.</a:t>
            </a:r>
          </a:p>
          <a:p>
            <a:endParaRPr lang="en-US" dirty="0"/>
          </a:p>
          <a:p>
            <a:r>
              <a:rPr lang="en-US" dirty="0" smtClean="0"/>
              <a:t>4) </a:t>
            </a:r>
            <a:r>
              <a:rPr lang="en-US" dirty="0"/>
              <a:t>During a shift-right operation the serial input transfers a bit into the leftmost position. </a:t>
            </a:r>
            <a:endParaRPr lang="en-US" dirty="0" smtClean="0"/>
          </a:p>
          <a:p>
            <a:endParaRPr lang="en-US" dirty="0"/>
          </a:p>
          <a:p>
            <a:r>
              <a:rPr lang="en-US" dirty="0" smtClean="0"/>
              <a:t>5) </a:t>
            </a:r>
            <a:r>
              <a:rPr lang="en-US" dirty="0"/>
              <a:t>There are three types of shifts: </a:t>
            </a:r>
            <a:endParaRPr lang="en-US" dirty="0" smtClean="0"/>
          </a:p>
          <a:p>
            <a:r>
              <a:rPr lang="en-US" dirty="0"/>
              <a:t> </a:t>
            </a:r>
            <a:r>
              <a:rPr lang="en-US" dirty="0" smtClean="0"/>
              <a:t>                                                       I) logical </a:t>
            </a:r>
          </a:p>
          <a:p>
            <a:r>
              <a:rPr lang="en-US" dirty="0"/>
              <a:t> </a:t>
            </a:r>
            <a:r>
              <a:rPr lang="en-US" dirty="0" smtClean="0"/>
              <a:t>                                                      II) circular </a:t>
            </a:r>
          </a:p>
          <a:p>
            <a:r>
              <a:rPr lang="en-US" dirty="0"/>
              <a:t> </a:t>
            </a:r>
            <a:r>
              <a:rPr lang="en-US" dirty="0" smtClean="0"/>
              <a:t>                                                     III) </a:t>
            </a:r>
            <a:r>
              <a:rPr lang="en-US" dirty="0"/>
              <a:t>arithmetic</a:t>
            </a:r>
          </a:p>
        </p:txBody>
      </p:sp>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36</a:t>
            </a:fld>
            <a:endParaRPr lang="en-GB"/>
          </a:p>
        </p:txBody>
      </p:sp>
      <p:pic>
        <p:nvPicPr>
          <p:cNvPr id="3" name="Picture 2"/>
          <p:cNvPicPr>
            <a:picLocks noChangeAspect="1"/>
          </p:cNvPicPr>
          <p:nvPr/>
        </p:nvPicPr>
        <p:blipFill>
          <a:blip r:embed="rId2"/>
          <a:stretch>
            <a:fillRect/>
          </a:stretch>
        </p:blipFill>
        <p:spPr>
          <a:xfrm>
            <a:off x="2294737" y="449962"/>
            <a:ext cx="4352925" cy="1781175"/>
          </a:xfrm>
          <a:prstGeom prst="rect">
            <a:avLst/>
          </a:prstGeom>
        </p:spPr>
      </p:pic>
      <p:sp>
        <p:nvSpPr>
          <p:cNvPr id="4" name="Rectangle 3"/>
          <p:cNvSpPr/>
          <p:nvPr/>
        </p:nvSpPr>
        <p:spPr>
          <a:xfrm>
            <a:off x="241200" y="2762975"/>
            <a:ext cx="8665200" cy="1600438"/>
          </a:xfrm>
          <a:prstGeom prst="rect">
            <a:avLst/>
          </a:prstGeom>
        </p:spPr>
        <p:txBody>
          <a:bodyPr wrap="square">
            <a:spAutoFit/>
          </a:bodyPr>
          <a:lstStyle/>
          <a:p>
            <a:r>
              <a:rPr lang="en-US" u="sng" dirty="0"/>
              <a:t>Logical Shift</a:t>
            </a:r>
            <a:r>
              <a:rPr lang="en-US" u="sng" dirty="0" smtClean="0"/>
              <a:t>:</a:t>
            </a:r>
          </a:p>
          <a:p>
            <a:endParaRPr lang="en-US" u="sng" dirty="0" smtClean="0"/>
          </a:p>
          <a:p>
            <a:r>
              <a:rPr lang="en-US" dirty="0" smtClean="0"/>
              <a:t>A </a:t>
            </a:r>
            <a:r>
              <a:rPr lang="en-US" dirty="0"/>
              <a:t>logical shift is one that transfers 0 through the serial input. </a:t>
            </a:r>
            <a:endParaRPr lang="en-US" dirty="0" smtClean="0"/>
          </a:p>
          <a:p>
            <a:endParaRPr lang="en-US" dirty="0" smtClean="0"/>
          </a:p>
          <a:p>
            <a:r>
              <a:rPr lang="en-US" dirty="0" smtClean="0"/>
              <a:t>The </a:t>
            </a:r>
            <a:r>
              <a:rPr lang="en-US" dirty="0"/>
              <a:t>symbols </a:t>
            </a:r>
            <a:r>
              <a:rPr lang="en-US" dirty="0" err="1"/>
              <a:t>shl</a:t>
            </a:r>
            <a:r>
              <a:rPr lang="en-US" dirty="0"/>
              <a:t> and </a:t>
            </a:r>
            <a:r>
              <a:rPr lang="en-US" dirty="0" err="1"/>
              <a:t>shr</a:t>
            </a:r>
            <a:r>
              <a:rPr lang="en-US" dirty="0"/>
              <a:t> for logical shift-left and shift-right </a:t>
            </a:r>
            <a:r>
              <a:rPr lang="en-US" dirty="0" smtClean="0"/>
              <a:t>micro operations.</a:t>
            </a:r>
          </a:p>
          <a:p>
            <a:endParaRPr lang="en-US" dirty="0" smtClean="0"/>
          </a:p>
          <a:p>
            <a:r>
              <a:rPr lang="en-US" dirty="0" smtClean="0"/>
              <a:t>The </a:t>
            </a:r>
            <a:r>
              <a:rPr lang="en-US" dirty="0"/>
              <a:t>bit transferred to the end position through the serial input is assumed to be 0 during a logical shift.</a:t>
            </a:r>
          </a:p>
        </p:txBody>
      </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37</a:t>
            </a:fld>
            <a:endParaRPr lang="en-GB"/>
          </a:p>
        </p:txBody>
      </p:sp>
      <p:sp>
        <p:nvSpPr>
          <p:cNvPr id="3" name="Rectangle 2"/>
          <p:cNvSpPr/>
          <p:nvPr/>
        </p:nvSpPr>
        <p:spPr>
          <a:xfrm>
            <a:off x="126000" y="691531"/>
            <a:ext cx="8823600" cy="1815882"/>
          </a:xfrm>
          <a:prstGeom prst="rect">
            <a:avLst/>
          </a:prstGeom>
        </p:spPr>
        <p:txBody>
          <a:bodyPr wrap="square">
            <a:spAutoFit/>
          </a:bodyPr>
          <a:lstStyle/>
          <a:p>
            <a:r>
              <a:rPr lang="en-US" u="sng" dirty="0"/>
              <a:t>Circular Shift: </a:t>
            </a:r>
            <a:endParaRPr lang="en-US" u="sng" dirty="0" smtClean="0"/>
          </a:p>
          <a:p>
            <a:endParaRPr lang="en-US" dirty="0" smtClean="0"/>
          </a:p>
          <a:p>
            <a:r>
              <a:rPr lang="en-US" dirty="0" smtClean="0"/>
              <a:t>The </a:t>
            </a:r>
            <a:r>
              <a:rPr lang="en-US" dirty="0"/>
              <a:t>circular shift (also known as a rotate operation) circulates the bits of the register around the two ends without loss of information. </a:t>
            </a:r>
            <a:endParaRPr lang="en-US" dirty="0" smtClean="0"/>
          </a:p>
          <a:p>
            <a:endParaRPr lang="en-US" dirty="0" smtClean="0"/>
          </a:p>
          <a:p>
            <a:r>
              <a:rPr lang="en-US" dirty="0" smtClean="0"/>
              <a:t>This </a:t>
            </a:r>
            <a:r>
              <a:rPr lang="en-US" dirty="0"/>
              <a:t>is accomplished by connecting the serial output of the shift register to its serial input. </a:t>
            </a:r>
          </a:p>
          <a:p>
            <a:endParaRPr lang="en-US" dirty="0" smtClean="0"/>
          </a:p>
          <a:p>
            <a:r>
              <a:rPr lang="en-US" dirty="0" smtClean="0"/>
              <a:t>We </a:t>
            </a:r>
            <a:r>
              <a:rPr lang="en-US" dirty="0"/>
              <a:t>will use the symbols </a:t>
            </a:r>
            <a:r>
              <a:rPr lang="en-US" dirty="0" err="1"/>
              <a:t>cil</a:t>
            </a:r>
            <a:r>
              <a:rPr lang="en-US" dirty="0"/>
              <a:t> and </a:t>
            </a:r>
            <a:r>
              <a:rPr lang="en-US" dirty="0" err="1"/>
              <a:t>cir</a:t>
            </a:r>
            <a:r>
              <a:rPr lang="en-US" dirty="0"/>
              <a:t> for the circular shift left and right, respectively. </a:t>
            </a:r>
          </a:p>
        </p:txBody>
      </p:sp>
      <p:sp>
        <p:nvSpPr>
          <p:cNvPr id="4" name="Rectangle 3"/>
          <p:cNvSpPr/>
          <p:nvPr/>
        </p:nvSpPr>
        <p:spPr>
          <a:xfrm>
            <a:off x="126000" y="2676575"/>
            <a:ext cx="8823600" cy="2031325"/>
          </a:xfrm>
          <a:prstGeom prst="rect">
            <a:avLst/>
          </a:prstGeom>
        </p:spPr>
        <p:txBody>
          <a:bodyPr wrap="square">
            <a:spAutoFit/>
          </a:bodyPr>
          <a:lstStyle/>
          <a:p>
            <a:r>
              <a:rPr lang="en-US" u="sng" dirty="0"/>
              <a:t>Arithmetic Shift: </a:t>
            </a:r>
            <a:endParaRPr lang="en-US" dirty="0" smtClean="0"/>
          </a:p>
          <a:p>
            <a:r>
              <a:rPr lang="en-US" dirty="0" smtClean="0"/>
              <a:t>An </a:t>
            </a:r>
            <a:r>
              <a:rPr lang="en-US" dirty="0"/>
              <a:t>arithmetic shift is a </a:t>
            </a:r>
            <a:r>
              <a:rPr lang="en-US" dirty="0" smtClean="0"/>
              <a:t>micro operation </a:t>
            </a:r>
            <a:r>
              <a:rPr lang="en-US" dirty="0"/>
              <a:t>that shifts a signed binary number to the left or right. </a:t>
            </a:r>
            <a:endParaRPr lang="en-US" dirty="0" smtClean="0"/>
          </a:p>
          <a:p>
            <a:endParaRPr lang="en-US" dirty="0"/>
          </a:p>
          <a:p>
            <a:r>
              <a:rPr lang="en-US" dirty="0" smtClean="0"/>
              <a:t>An </a:t>
            </a:r>
            <a:r>
              <a:rPr lang="en-US" dirty="0"/>
              <a:t>arithmetic shift-left multiplies a signed binary number by 2. </a:t>
            </a:r>
            <a:endParaRPr lang="en-US" dirty="0" smtClean="0"/>
          </a:p>
          <a:p>
            <a:endParaRPr lang="en-US" dirty="0" smtClean="0"/>
          </a:p>
          <a:p>
            <a:r>
              <a:rPr lang="en-US" dirty="0" smtClean="0"/>
              <a:t>An </a:t>
            </a:r>
            <a:r>
              <a:rPr lang="en-US" dirty="0"/>
              <a:t>arithmetic shift-right divides the number by 2. </a:t>
            </a:r>
            <a:endParaRPr lang="en-US" dirty="0" smtClean="0"/>
          </a:p>
          <a:p>
            <a:endParaRPr lang="en-US" dirty="0"/>
          </a:p>
          <a:p>
            <a:r>
              <a:rPr lang="en-US" dirty="0" smtClean="0"/>
              <a:t>Arithmetic </a:t>
            </a:r>
            <a:r>
              <a:rPr lang="en-US" dirty="0"/>
              <a:t>shifts must leave the sign bit unchanged because the sign of the number remains the same when it is multiplied or divided by 2. </a:t>
            </a:r>
          </a:p>
        </p:txBody>
      </p:sp>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38</a:t>
            </a:fld>
            <a:endParaRPr lang="en-GB"/>
          </a:p>
        </p:txBody>
      </p:sp>
      <p:pic>
        <p:nvPicPr>
          <p:cNvPr id="3" name="Picture 2"/>
          <p:cNvPicPr>
            <a:picLocks noChangeAspect="1"/>
          </p:cNvPicPr>
          <p:nvPr/>
        </p:nvPicPr>
        <p:blipFill>
          <a:blip r:embed="rId2"/>
          <a:stretch>
            <a:fillRect/>
          </a:stretch>
        </p:blipFill>
        <p:spPr>
          <a:xfrm>
            <a:off x="2316375" y="260062"/>
            <a:ext cx="4514850" cy="1095375"/>
          </a:xfrm>
          <a:prstGeom prst="rect">
            <a:avLst/>
          </a:prstGeom>
        </p:spPr>
      </p:pic>
      <p:sp>
        <p:nvSpPr>
          <p:cNvPr id="4" name="Rectangle 3"/>
          <p:cNvSpPr/>
          <p:nvPr/>
        </p:nvSpPr>
        <p:spPr>
          <a:xfrm>
            <a:off x="97200" y="1355437"/>
            <a:ext cx="8953200" cy="3108543"/>
          </a:xfrm>
          <a:prstGeom prst="rect">
            <a:avLst/>
          </a:prstGeom>
        </p:spPr>
        <p:txBody>
          <a:bodyPr wrap="square">
            <a:spAutoFit/>
          </a:bodyPr>
          <a:lstStyle/>
          <a:p>
            <a:r>
              <a:rPr lang="en-US" u="sng" dirty="0"/>
              <a:t>Hardware Implementation: </a:t>
            </a:r>
            <a:endParaRPr lang="en-US" dirty="0" smtClean="0"/>
          </a:p>
          <a:p>
            <a:r>
              <a:rPr lang="en-US" dirty="0" smtClean="0"/>
              <a:t>A </a:t>
            </a:r>
            <a:r>
              <a:rPr lang="en-US" dirty="0"/>
              <a:t>combinational circuit shifter can be constructed with </a:t>
            </a:r>
            <a:r>
              <a:rPr lang="en-US" dirty="0" smtClean="0"/>
              <a:t>multiplexers. </a:t>
            </a:r>
          </a:p>
          <a:p>
            <a:endParaRPr lang="en-US" dirty="0"/>
          </a:p>
          <a:p>
            <a:r>
              <a:rPr lang="en-US" dirty="0" smtClean="0"/>
              <a:t>The </a:t>
            </a:r>
            <a:r>
              <a:rPr lang="en-US" dirty="0"/>
              <a:t>4-bit shifter has four data inputs, A0 through A3, and four data outputs, H0 through H3. </a:t>
            </a:r>
          </a:p>
          <a:p>
            <a:endParaRPr lang="en-US" dirty="0" smtClean="0"/>
          </a:p>
          <a:p>
            <a:r>
              <a:rPr lang="en-US" dirty="0" smtClean="0"/>
              <a:t>There </a:t>
            </a:r>
            <a:r>
              <a:rPr lang="en-US" dirty="0"/>
              <a:t>are two serial inputs, one for shift left (IL) and the other for shift right (IR). </a:t>
            </a:r>
            <a:endParaRPr lang="en-US" dirty="0" smtClean="0"/>
          </a:p>
          <a:p>
            <a:endParaRPr lang="en-US" dirty="0"/>
          </a:p>
          <a:p>
            <a:r>
              <a:rPr lang="en-US" dirty="0" smtClean="0"/>
              <a:t> </a:t>
            </a:r>
            <a:r>
              <a:rPr lang="en-US" dirty="0"/>
              <a:t>When the selection input S=0 the input data are shifted right (down in the diagram). </a:t>
            </a:r>
          </a:p>
          <a:p>
            <a:endParaRPr lang="en-US" dirty="0" smtClean="0"/>
          </a:p>
          <a:p>
            <a:r>
              <a:rPr lang="en-US" dirty="0" smtClean="0"/>
              <a:t>When </a:t>
            </a:r>
            <a:r>
              <a:rPr lang="en-US" dirty="0"/>
              <a:t>S = 1, the input data are shifted left (up in the diagram). </a:t>
            </a:r>
            <a:endParaRPr lang="en-US" dirty="0" smtClean="0"/>
          </a:p>
          <a:p>
            <a:endParaRPr lang="en-US" dirty="0"/>
          </a:p>
          <a:p>
            <a:r>
              <a:rPr lang="en-US" dirty="0" smtClean="0"/>
              <a:t>A </a:t>
            </a:r>
            <a:r>
              <a:rPr lang="en-US" dirty="0"/>
              <a:t>shifter with n data inputs and outputs requires n multiplexers. </a:t>
            </a:r>
            <a:endParaRPr lang="en-US" dirty="0" smtClean="0"/>
          </a:p>
          <a:p>
            <a:endParaRPr lang="en-US" dirty="0"/>
          </a:p>
          <a:p>
            <a:r>
              <a:rPr lang="en-US" dirty="0" smtClean="0"/>
              <a:t>The </a:t>
            </a:r>
            <a:r>
              <a:rPr lang="en-US" dirty="0"/>
              <a:t>two serial inputs can be controlled by another multiplexer to provide the three possible types of shifts.</a:t>
            </a: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39</a:t>
            </a:fld>
            <a:endParaRPr lang="en-GB"/>
          </a:p>
        </p:txBody>
      </p:sp>
      <p:pic>
        <p:nvPicPr>
          <p:cNvPr id="3" name="Picture 2"/>
          <p:cNvPicPr>
            <a:picLocks noChangeAspect="1"/>
          </p:cNvPicPr>
          <p:nvPr/>
        </p:nvPicPr>
        <p:blipFill>
          <a:blip r:embed="rId2"/>
          <a:stretch>
            <a:fillRect/>
          </a:stretch>
        </p:blipFill>
        <p:spPr>
          <a:xfrm>
            <a:off x="324001" y="690000"/>
            <a:ext cx="6321600" cy="4381500"/>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3" name="Rectangle 2"/>
          <p:cNvSpPr/>
          <p:nvPr/>
        </p:nvSpPr>
        <p:spPr>
          <a:xfrm>
            <a:off x="-60456" y="188540"/>
            <a:ext cx="2222083" cy="307777"/>
          </a:xfrm>
          <a:prstGeom prst="rect">
            <a:avLst/>
          </a:prstGeom>
        </p:spPr>
        <p:txBody>
          <a:bodyPr wrap="none">
            <a:spAutoFit/>
          </a:bodyPr>
          <a:lstStyle/>
          <a:p>
            <a:r>
              <a:rPr lang="en-US" b="1" dirty="0">
                <a:solidFill>
                  <a:schemeClr val="lt1"/>
                </a:solidFill>
                <a:latin typeface="Roboto Condensed" panose="02000000000000000000"/>
                <a:ea typeface="Roboto Condensed" panose="02000000000000000000"/>
                <a:sym typeface="Roboto Condensed" panose="02000000000000000000"/>
              </a:rPr>
              <a:t>Register</a:t>
            </a:r>
            <a:r>
              <a:rPr lang="en-US" sz="1000" dirty="0"/>
              <a:t> </a:t>
            </a:r>
            <a:r>
              <a:rPr lang="en-US" b="1" dirty="0">
                <a:solidFill>
                  <a:schemeClr val="lt1"/>
                </a:solidFill>
                <a:latin typeface="Roboto Condensed" panose="02000000000000000000"/>
                <a:ea typeface="Roboto Condensed" panose="02000000000000000000"/>
              </a:rPr>
              <a:t>Transfer Language </a:t>
            </a:r>
          </a:p>
        </p:txBody>
      </p:sp>
      <p:sp>
        <p:nvSpPr>
          <p:cNvPr id="4" name="Rectangle 3"/>
          <p:cNvSpPr/>
          <p:nvPr/>
        </p:nvSpPr>
        <p:spPr>
          <a:xfrm>
            <a:off x="2894526" y="75570"/>
            <a:ext cx="4368504" cy="461665"/>
          </a:xfrm>
          <a:prstGeom prst="rect">
            <a:avLst/>
          </a:prstGeom>
        </p:spPr>
        <p:txBody>
          <a:bodyPr wrap="none">
            <a:spAutoFit/>
          </a:bodyPr>
          <a:lstStyle/>
          <a:p>
            <a:r>
              <a:rPr lang="en-US" sz="2400" b="1" dirty="0">
                <a:solidFill>
                  <a:schemeClr val="tx1">
                    <a:lumMod val="50000"/>
                  </a:schemeClr>
                </a:solidFill>
                <a:latin typeface="Roboto Condensed Light" panose="02000000000000000000"/>
                <a:ea typeface="Roboto Condensed Light" panose="02000000000000000000"/>
                <a:sym typeface="Roboto Condensed Light" panose="02000000000000000000"/>
              </a:rPr>
              <a:t>Register Transfer Language </a:t>
            </a:r>
            <a:r>
              <a:rPr lang="en-US" sz="2400" b="1" dirty="0">
                <a:solidFill>
                  <a:srgbClr val="FF0000"/>
                </a:solidFill>
                <a:latin typeface="Roboto Condensed Light" panose="02000000000000000000"/>
                <a:ea typeface="Roboto Condensed Light" panose="02000000000000000000"/>
                <a:sym typeface="Roboto Condensed Light" panose="02000000000000000000"/>
              </a:rPr>
              <a:t>(RTL)</a:t>
            </a:r>
          </a:p>
        </p:txBody>
      </p:sp>
      <p:sp>
        <p:nvSpPr>
          <p:cNvPr id="6" name="Rectangle 5"/>
          <p:cNvSpPr/>
          <p:nvPr/>
        </p:nvSpPr>
        <p:spPr>
          <a:xfrm>
            <a:off x="0" y="610116"/>
            <a:ext cx="9144000" cy="4616648"/>
          </a:xfrm>
          <a:prstGeom prst="rect">
            <a:avLst/>
          </a:prstGeom>
        </p:spPr>
        <p:txBody>
          <a:bodyPr wrap="square">
            <a:spAutoFit/>
          </a:bodyPr>
          <a:lstStyle/>
          <a:p>
            <a:pPr algn="just">
              <a:lnSpc>
                <a:spcPct val="150000"/>
              </a:lnSpc>
            </a:pPr>
            <a:r>
              <a:rPr lang="en-US" b="1" dirty="0">
                <a:solidFill>
                  <a:srgbClr val="FF0000"/>
                </a:solidFill>
              </a:rPr>
              <a:t>Register Transfer Language (RTL)</a:t>
            </a:r>
            <a:r>
              <a:rPr lang="en-US" dirty="0"/>
              <a:t> </a:t>
            </a:r>
            <a:r>
              <a:rPr lang="en-US" dirty="0">
                <a:latin typeface="Roboto Condensed Light" panose="02000000000000000000" charset="0"/>
                <a:ea typeface="Roboto Condensed Light" panose="02000000000000000000" charset="0"/>
              </a:rPr>
              <a:t>is a symbolic notation used to describe micro-operation transfers between registers in computer systems.</a:t>
            </a:r>
          </a:p>
          <a:p>
            <a:pPr algn="just"/>
            <a:endParaRPr lang="en-US" dirty="0"/>
          </a:p>
          <a:p>
            <a:r>
              <a:rPr lang="en-US" b="1" dirty="0">
                <a:solidFill>
                  <a:srgbClr val="FF0000"/>
                </a:solidFill>
              </a:rPr>
              <a:t>1. Micro-operations</a:t>
            </a:r>
            <a:r>
              <a:rPr lang="en-US" dirty="0"/>
              <a:t>: </a:t>
            </a:r>
            <a:r>
              <a:rPr lang="en-US" dirty="0">
                <a:latin typeface="Roboto Condensed Light" panose="02000000000000000000" charset="0"/>
                <a:ea typeface="Roboto Condensed Light" panose="02000000000000000000" charset="0"/>
              </a:rPr>
              <a:t>The operation on the data in registers are called Micro-operations.</a:t>
            </a:r>
          </a:p>
          <a:p>
            <a:endParaRPr lang="en-US" dirty="0">
              <a:latin typeface="Roboto Condensed Light" panose="02000000000000000000" charset="0"/>
              <a:ea typeface="Roboto Condensed Light" panose="02000000000000000000" charset="0"/>
            </a:endParaRPr>
          </a:p>
          <a:p>
            <a:pPr>
              <a:lnSpc>
                <a:spcPct val="150000"/>
              </a:lnSpc>
            </a:pPr>
            <a:r>
              <a:rPr lang="en-US" b="1" dirty="0">
                <a:solidFill>
                  <a:srgbClr val="FF0000"/>
                </a:solidFill>
              </a:rPr>
              <a:t>2.Register Transfer: </a:t>
            </a:r>
            <a:r>
              <a:rPr lang="en-US" dirty="0">
                <a:latin typeface="Roboto Condensed Light" panose="02000000000000000000" charset="0"/>
                <a:ea typeface="Roboto Condensed Light" panose="02000000000000000000" charset="0"/>
              </a:rPr>
              <a:t>It represents the transformation of information from one register to another. </a:t>
            </a:r>
          </a:p>
          <a:p>
            <a:pPr>
              <a:lnSpc>
                <a:spcPct val="150000"/>
              </a:lnSpc>
            </a:pPr>
            <a:r>
              <a:rPr lang="en-US" dirty="0">
                <a:latin typeface="Roboto Condensed Light" panose="02000000000000000000" charset="0"/>
                <a:ea typeface="Roboto Condensed Light" panose="02000000000000000000" charset="0"/>
              </a:rPr>
              <a:t>For example, the statement</a:t>
            </a:r>
            <a:r>
              <a:rPr lang="en-US" dirty="0"/>
              <a:t>  </a:t>
            </a:r>
            <a:r>
              <a:rPr lang="en-US" b="1" dirty="0">
                <a:solidFill>
                  <a:srgbClr val="0000FF"/>
                </a:solidFill>
              </a:rPr>
              <a:t>R2  &lt;-  R1</a:t>
            </a:r>
            <a:r>
              <a:rPr lang="en-US" dirty="0"/>
              <a:t> </a:t>
            </a:r>
            <a:r>
              <a:rPr lang="en-US" dirty="0">
                <a:latin typeface="Roboto Condensed Light" panose="02000000000000000000" charset="0"/>
                <a:ea typeface="Roboto Condensed Light" panose="02000000000000000000" charset="0"/>
              </a:rPr>
              <a:t>denotes transferring the content of register R1 into register R2</a:t>
            </a:r>
            <a:r>
              <a:rPr lang="en-US" dirty="0"/>
              <a:t>.</a:t>
            </a:r>
          </a:p>
          <a:p>
            <a:endParaRPr lang="en-US" dirty="0"/>
          </a:p>
          <a:p>
            <a:r>
              <a:rPr lang="en-US" b="1" dirty="0">
                <a:solidFill>
                  <a:srgbClr val="FF0000"/>
                </a:solidFill>
              </a:rPr>
              <a:t>3.Basic Symbols of RTL: </a:t>
            </a:r>
          </a:p>
          <a:p>
            <a:pPr lvl="3"/>
            <a:r>
              <a:rPr lang="en-US" b="1" dirty="0">
                <a:solidFill>
                  <a:srgbClr val="0000FF"/>
                </a:solidFill>
              </a:rPr>
              <a:t>	a) Register Names: </a:t>
            </a:r>
            <a:r>
              <a:rPr lang="en-US" dirty="0">
                <a:latin typeface="Roboto Condensed Light" panose="02000000000000000000" charset="0"/>
                <a:ea typeface="Roboto Condensed Light" panose="02000000000000000000" charset="0"/>
              </a:rPr>
              <a:t>Denoted by letters and numbers </a:t>
            </a:r>
            <a:r>
              <a:rPr lang="en-US" b="1" dirty="0">
                <a:solidFill>
                  <a:srgbClr val="FF0000"/>
                </a:solidFill>
              </a:rPr>
              <a:t>(e.g., MAR, R1, R2).</a:t>
            </a:r>
          </a:p>
          <a:p>
            <a:pPr lvl="3"/>
            <a:endParaRPr lang="en-US" dirty="0"/>
          </a:p>
          <a:p>
            <a:pPr lvl="2"/>
            <a:r>
              <a:rPr lang="en-US" b="1" dirty="0">
                <a:solidFill>
                  <a:srgbClr val="0000FF"/>
                </a:solidFill>
              </a:rPr>
              <a:t>	b) Part of Register: </a:t>
            </a:r>
            <a:r>
              <a:rPr lang="en-US" dirty="0">
                <a:latin typeface="Roboto Condensed Light" panose="02000000000000000000" charset="0"/>
                <a:ea typeface="Roboto Condensed Light" panose="02000000000000000000" charset="0"/>
              </a:rPr>
              <a:t>Represented as (8-bit) to denote a specific portion of a register </a:t>
            </a:r>
            <a:r>
              <a:rPr lang="en-US" b="1" dirty="0">
                <a:solidFill>
                  <a:srgbClr val="FF0000"/>
                </a:solidFill>
              </a:rPr>
              <a:t>(e.g., R1 (0-7)).</a:t>
            </a:r>
          </a:p>
          <a:p>
            <a:pPr lvl="2"/>
            <a:endParaRPr lang="en-US" dirty="0"/>
          </a:p>
          <a:p>
            <a:pPr lvl="2"/>
            <a:r>
              <a:rPr lang="en-US" b="1" dirty="0">
                <a:solidFill>
                  <a:srgbClr val="0000FF"/>
                </a:solidFill>
              </a:rPr>
              <a:t>	c) Transfer Operator: </a:t>
            </a:r>
            <a:r>
              <a:rPr lang="en-US" dirty="0">
                <a:latin typeface="Roboto Condensed Light" panose="02000000000000000000" charset="0"/>
                <a:ea typeface="Roboto Condensed Light" panose="02000000000000000000" charset="0"/>
              </a:rPr>
              <a:t>The &lt;- symbol indicates information transfer </a:t>
            </a:r>
            <a:r>
              <a:rPr lang="en-US" b="1" dirty="0">
                <a:solidFill>
                  <a:srgbClr val="FF0000"/>
                </a:solidFill>
              </a:rPr>
              <a:t>(e.g., R2 &lt;- R1).</a:t>
            </a:r>
          </a:p>
          <a:p>
            <a:pPr lvl="2"/>
            <a:endParaRPr lang="en-US" dirty="0"/>
          </a:p>
          <a:p>
            <a:pPr lvl="2"/>
            <a:r>
              <a:rPr lang="en-US" b="1" dirty="0">
                <a:solidFill>
                  <a:srgbClr val="0000FF"/>
                </a:solidFill>
              </a:rPr>
              <a:t>	d) Conditional Operations: </a:t>
            </a:r>
            <a:r>
              <a:rPr lang="en-US" dirty="0">
                <a:latin typeface="Roboto Condensed Light" panose="02000000000000000000" charset="0"/>
                <a:ea typeface="Roboto Condensed Light" panose="02000000000000000000" charset="0"/>
              </a:rPr>
              <a:t>Conditional transfers based on a condition </a:t>
            </a:r>
            <a:r>
              <a:rPr lang="en-US" b="1" dirty="0">
                <a:solidFill>
                  <a:srgbClr val="FF0000"/>
                </a:solidFill>
              </a:rPr>
              <a:t>(e.g., P : R2 &lt;- R1 if P=1).</a:t>
            </a:r>
          </a:p>
          <a:p>
            <a:pPr lvl="2"/>
            <a:endParaRPr lang="en-US" dirty="0"/>
          </a:p>
          <a:p>
            <a:pPr lvl="2"/>
            <a:r>
              <a:rPr lang="en-US" b="1" dirty="0">
                <a:solidFill>
                  <a:srgbClr val="0000FF"/>
                </a:solidFill>
              </a:rPr>
              <a:t>	e) Naming Operator: </a:t>
            </a:r>
            <a:r>
              <a:rPr lang="en-US" dirty="0">
                <a:latin typeface="Roboto Condensed Light" panose="02000000000000000000" charset="0"/>
                <a:ea typeface="Roboto Condensed Light" panose="02000000000000000000" charset="0"/>
              </a:rPr>
              <a:t>Denotes an alias for an existing register </a:t>
            </a:r>
            <a:r>
              <a:rPr lang="en-US" b="1" dirty="0">
                <a:solidFill>
                  <a:srgbClr val="FF0000"/>
                </a:solidFill>
              </a:rPr>
              <a:t>(e.g., Ra := R1).</a:t>
            </a:r>
          </a:p>
          <a:p>
            <a:pPr algn="just"/>
            <a:endParaRPr lang="en-US" dirty="0"/>
          </a:p>
        </p:txBody>
      </p:sp>
    </p:spTree>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40</a:t>
            </a:fld>
            <a:endParaRPr lang="en-GB"/>
          </a:p>
        </p:txBody>
      </p:sp>
      <p:sp>
        <p:nvSpPr>
          <p:cNvPr id="3" name="Rectangle 2"/>
          <p:cNvSpPr/>
          <p:nvPr/>
        </p:nvSpPr>
        <p:spPr>
          <a:xfrm>
            <a:off x="0" y="193062"/>
            <a:ext cx="1986441" cy="276999"/>
          </a:xfrm>
          <a:prstGeom prst="rect">
            <a:avLst/>
          </a:prstGeom>
        </p:spPr>
        <p:txBody>
          <a:bodyPr wrap="none">
            <a:spAutoFit/>
          </a:bodyPr>
          <a:lstStyle/>
          <a:p>
            <a:r>
              <a:rPr lang="en-US" sz="1200" dirty="0">
                <a:solidFill>
                  <a:schemeClr val="bg1"/>
                </a:solidFill>
              </a:rPr>
              <a:t>Arithmetic Logic Shift </a:t>
            </a:r>
            <a:r>
              <a:rPr lang="en-US" sz="1200" dirty="0" smtClean="0">
                <a:solidFill>
                  <a:schemeClr val="bg1"/>
                </a:solidFill>
              </a:rPr>
              <a:t>Unit</a:t>
            </a:r>
            <a:endParaRPr lang="en-US" sz="1200" dirty="0">
              <a:solidFill>
                <a:schemeClr val="bg1"/>
              </a:solidFill>
            </a:endParaRPr>
          </a:p>
        </p:txBody>
      </p:sp>
      <p:sp>
        <p:nvSpPr>
          <p:cNvPr id="4" name="Rectangle 3"/>
          <p:cNvSpPr/>
          <p:nvPr/>
        </p:nvSpPr>
        <p:spPr>
          <a:xfrm>
            <a:off x="0" y="689862"/>
            <a:ext cx="2286203" cy="307777"/>
          </a:xfrm>
          <a:prstGeom prst="rect">
            <a:avLst/>
          </a:prstGeom>
        </p:spPr>
        <p:txBody>
          <a:bodyPr wrap="none">
            <a:spAutoFit/>
          </a:bodyPr>
          <a:lstStyle/>
          <a:p>
            <a:r>
              <a:rPr lang="en-US" u="sng" dirty="0"/>
              <a:t>Arithmetic Logic Shift </a:t>
            </a:r>
            <a:r>
              <a:rPr lang="en-US" u="sng" dirty="0" smtClean="0"/>
              <a:t>Unit</a:t>
            </a:r>
            <a:endParaRPr lang="en-US" dirty="0"/>
          </a:p>
        </p:txBody>
      </p:sp>
      <p:sp>
        <p:nvSpPr>
          <p:cNvPr id="5" name="Rectangle 4"/>
          <p:cNvSpPr/>
          <p:nvPr/>
        </p:nvSpPr>
        <p:spPr>
          <a:xfrm>
            <a:off x="202" y="1034279"/>
            <a:ext cx="9105197" cy="3539430"/>
          </a:xfrm>
          <a:prstGeom prst="rect">
            <a:avLst/>
          </a:prstGeom>
        </p:spPr>
        <p:txBody>
          <a:bodyPr wrap="square">
            <a:spAutoFit/>
          </a:bodyPr>
          <a:lstStyle/>
          <a:p>
            <a:r>
              <a:rPr lang="en-US" dirty="0"/>
              <a:t>Instead of having individual registers performing the </a:t>
            </a:r>
            <a:r>
              <a:rPr lang="en-US" dirty="0" smtClean="0"/>
              <a:t>micro operations </a:t>
            </a:r>
            <a:r>
              <a:rPr lang="en-US" dirty="0"/>
              <a:t>directly, computer systems employ a number of storage registers connected to a common operational unit called an arithmetic logic unit, abbreviated ALU. </a:t>
            </a:r>
          </a:p>
          <a:p>
            <a:endParaRPr lang="en-US" dirty="0" smtClean="0"/>
          </a:p>
          <a:p>
            <a:r>
              <a:rPr lang="en-US" dirty="0" smtClean="0"/>
              <a:t>The </a:t>
            </a:r>
            <a:r>
              <a:rPr lang="en-US" dirty="0"/>
              <a:t>ALU is a combinational circuit so that the entire register transfer operation from the source registers through the ALU and into the destination register can be performed during one clock pulse period. </a:t>
            </a:r>
            <a:endParaRPr lang="en-US" dirty="0" smtClean="0"/>
          </a:p>
          <a:p>
            <a:endParaRPr lang="en-US" dirty="0"/>
          </a:p>
          <a:p>
            <a:r>
              <a:rPr lang="en-US" dirty="0" smtClean="0"/>
              <a:t>The </a:t>
            </a:r>
            <a:r>
              <a:rPr lang="en-US" dirty="0"/>
              <a:t>shift </a:t>
            </a:r>
            <a:r>
              <a:rPr lang="en-US" dirty="0" smtClean="0"/>
              <a:t>micro operations </a:t>
            </a:r>
            <a:r>
              <a:rPr lang="en-US" dirty="0"/>
              <a:t>are often performed in a separate unit, but sometimes the shift unit is made part of the overall ALU. </a:t>
            </a:r>
            <a:endParaRPr lang="en-US" dirty="0" smtClean="0"/>
          </a:p>
          <a:p>
            <a:endParaRPr lang="en-US" dirty="0" smtClean="0"/>
          </a:p>
          <a:p>
            <a:r>
              <a:rPr lang="en-US" dirty="0" smtClean="0"/>
              <a:t>Particular micro operation </a:t>
            </a:r>
            <a:r>
              <a:rPr lang="en-US" dirty="0"/>
              <a:t>is selected with inputs S1 and S0. A 4 x 1 multiplexer at the output chooses between an arithmetic output in Di and a logic output in </a:t>
            </a:r>
            <a:r>
              <a:rPr lang="en-US" dirty="0" err="1"/>
              <a:t>Ei</a:t>
            </a:r>
            <a:r>
              <a:rPr lang="en-US" dirty="0"/>
              <a:t> . </a:t>
            </a:r>
            <a:endParaRPr lang="en-US" dirty="0" smtClean="0"/>
          </a:p>
          <a:p>
            <a:endParaRPr lang="en-US" dirty="0"/>
          </a:p>
          <a:p>
            <a:r>
              <a:rPr lang="en-US" dirty="0" smtClean="0"/>
              <a:t>The </a:t>
            </a:r>
            <a:r>
              <a:rPr lang="en-US" dirty="0"/>
              <a:t>data in the multiplexer are selected with inputs S3 and S2. The other two data inputs to the multiplexer receive inputs Ai-1 for the shift-right operation and Ai+1 for the shift-left operation. </a:t>
            </a:r>
            <a:endParaRPr lang="en-US" dirty="0" smtClean="0"/>
          </a:p>
          <a:p>
            <a:r>
              <a:rPr lang="en-US" dirty="0" smtClean="0"/>
              <a:t> </a:t>
            </a:r>
            <a:endParaRPr lang="en-US" dirty="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41</a:t>
            </a:fld>
            <a:endParaRPr lang="en-GB"/>
          </a:p>
        </p:txBody>
      </p:sp>
      <p:sp>
        <p:nvSpPr>
          <p:cNvPr id="3" name="Rectangle 2"/>
          <p:cNvSpPr/>
          <p:nvPr/>
        </p:nvSpPr>
        <p:spPr>
          <a:xfrm>
            <a:off x="90000" y="720053"/>
            <a:ext cx="9054000" cy="3539430"/>
          </a:xfrm>
          <a:prstGeom prst="rect">
            <a:avLst/>
          </a:prstGeom>
        </p:spPr>
        <p:txBody>
          <a:bodyPr wrap="square">
            <a:spAutoFit/>
          </a:bodyPr>
          <a:lstStyle/>
          <a:p>
            <a:r>
              <a:rPr lang="en-US" dirty="0"/>
              <a:t>The circuit whose one stage is specified </a:t>
            </a:r>
            <a:r>
              <a:rPr lang="en-US" dirty="0" smtClean="0"/>
              <a:t>provides </a:t>
            </a:r>
            <a:r>
              <a:rPr lang="en-US" dirty="0"/>
              <a:t>eight arithmetic operation, four logic operations, and two shift operations. </a:t>
            </a:r>
            <a:endParaRPr lang="en-US" dirty="0" smtClean="0"/>
          </a:p>
          <a:p>
            <a:endParaRPr lang="en-US" dirty="0"/>
          </a:p>
          <a:p>
            <a:r>
              <a:rPr lang="en-US" dirty="0" smtClean="0"/>
              <a:t>Each </a:t>
            </a:r>
            <a:r>
              <a:rPr lang="en-US" dirty="0"/>
              <a:t>operation is selected with the five variables S3, S2, S1, S0 and </a:t>
            </a:r>
            <a:r>
              <a:rPr lang="en-US" dirty="0" err="1"/>
              <a:t>Cin</a:t>
            </a:r>
            <a:r>
              <a:rPr lang="en-US" dirty="0"/>
              <a:t>. </a:t>
            </a:r>
          </a:p>
          <a:p>
            <a:endParaRPr lang="en-US" dirty="0"/>
          </a:p>
          <a:p>
            <a:r>
              <a:rPr lang="en-US" dirty="0" smtClean="0"/>
              <a:t>The </a:t>
            </a:r>
            <a:r>
              <a:rPr lang="en-US" dirty="0"/>
              <a:t>input carry </a:t>
            </a:r>
            <a:r>
              <a:rPr lang="en-US" dirty="0" err="1"/>
              <a:t>Cin</a:t>
            </a:r>
            <a:r>
              <a:rPr lang="en-US" dirty="0"/>
              <a:t> is used for selecting an arithmetic operation only</a:t>
            </a:r>
            <a:r>
              <a:rPr lang="en-US" dirty="0" smtClean="0"/>
              <a:t>.</a:t>
            </a:r>
          </a:p>
          <a:p>
            <a:endParaRPr lang="en-US" dirty="0"/>
          </a:p>
          <a:p>
            <a:r>
              <a:rPr lang="en-US" dirty="0"/>
              <a:t>The first eight are arithmetic operations and are selected with S3S2 = 00. </a:t>
            </a:r>
            <a:endParaRPr lang="en-US" dirty="0" smtClean="0"/>
          </a:p>
          <a:p>
            <a:endParaRPr lang="en-US" dirty="0"/>
          </a:p>
          <a:p>
            <a:r>
              <a:rPr lang="en-US" dirty="0" smtClean="0"/>
              <a:t>The </a:t>
            </a:r>
            <a:r>
              <a:rPr lang="en-US" dirty="0"/>
              <a:t>next four are logic and are selected with S3S2 = 01. </a:t>
            </a:r>
          </a:p>
          <a:p>
            <a:endParaRPr lang="en-US" dirty="0" smtClean="0"/>
          </a:p>
          <a:p>
            <a:r>
              <a:rPr lang="en-US" dirty="0" smtClean="0"/>
              <a:t>The </a:t>
            </a:r>
            <a:r>
              <a:rPr lang="en-US" dirty="0"/>
              <a:t>input carry has no effect during the logic operations and is marked with don't-care x’s. </a:t>
            </a:r>
          </a:p>
          <a:p>
            <a:endParaRPr lang="en-US" dirty="0" smtClean="0"/>
          </a:p>
          <a:p>
            <a:r>
              <a:rPr lang="en-US" dirty="0" smtClean="0"/>
              <a:t>The </a:t>
            </a:r>
            <a:r>
              <a:rPr lang="en-US" dirty="0"/>
              <a:t>last two operations are shift operations and are selected with S3S2= 10 and 11. </a:t>
            </a:r>
          </a:p>
          <a:p>
            <a:endParaRPr lang="en-US" dirty="0" smtClean="0"/>
          </a:p>
          <a:p>
            <a:r>
              <a:rPr lang="en-US" dirty="0" smtClean="0"/>
              <a:t>The </a:t>
            </a:r>
            <a:r>
              <a:rPr lang="en-US" dirty="0"/>
              <a:t>other three selection inputs have no effect on the shift.</a:t>
            </a:r>
            <a:endParaRPr lang="en-US" dirty="0"/>
          </a:p>
        </p:txBody>
      </p:sp>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42</a:t>
            </a:fld>
            <a:endParaRPr lang="en-GB"/>
          </a:p>
        </p:txBody>
      </p:sp>
      <p:pic>
        <p:nvPicPr>
          <p:cNvPr id="3" name="Picture 2"/>
          <p:cNvPicPr>
            <a:picLocks noChangeAspect="1"/>
          </p:cNvPicPr>
          <p:nvPr/>
        </p:nvPicPr>
        <p:blipFill>
          <a:blip r:embed="rId2"/>
          <a:stretch>
            <a:fillRect/>
          </a:stretch>
        </p:blipFill>
        <p:spPr>
          <a:xfrm>
            <a:off x="0" y="477825"/>
            <a:ext cx="4975200" cy="4591050"/>
          </a:xfrm>
          <a:prstGeom prst="rect">
            <a:avLst/>
          </a:prstGeom>
        </p:spPr>
      </p:pic>
      <p:pic>
        <p:nvPicPr>
          <p:cNvPr id="4" name="Picture 3"/>
          <p:cNvPicPr>
            <a:picLocks noChangeAspect="1"/>
          </p:cNvPicPr>
          <p:nvPr/>
        </p:nvPicPr>
        <p:blipFill>
          <a:blip r:embed="rId3"/>
          <a:stretch>
            <a:fillRect/>
          </a:stretch>
        </p:blipFill>
        <p:spPr>
          <a:xfrm>
            <a:off x="4540375" y="7200"/>
            <a:ext cx="4543425" cy="3028950"/>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3" name="Rectangle 2"/>
          <p:cNvSpPr/>
          <p:nvPr/>
        </p:nvSpPr>
        <p:spPr>
          <a:xfrm>
            <a:off x="192205" y="188540"/>
            <a:ext cx="1609736" cy="338554"/>
          </a:xfrm>
          <a:prstGeom prst="rect">
            <a:avLst/>
          </a:prstGeom>
        </p:spPr>
        <p:txBody>
          <a:bodyPr wrap="none">
            <a:spAutoFit/>
          </a:bodyPr>
          <a:lstStyle/>
          <a:p>
            <a:r>
              <a:rPr lang="en-US" sz="1600" b="1" dirty="0">
                <a:solidFill>
                  <a:schemeClr val="lt1"/>
                </a:solidFill>
                <a:latin typeface="Roboto Condensed" panose="02000000000000000000"/>
                <a:ea typeface="Roboto Condensed" panose="02000000000000000000"/>
                <a:sym typeface="Roboto Condensed" panose="02000000000000000000"/>
              </a:rPr>
              <a:t>Register</a:t>
            </a:r>
            <a:r>
              <a:rPr lang="en-US" sz="1050" dirty="0"/>
              <a:t> </a:t>
            </a:r>
            <a:r>
              <a:rPr lang="en-US" sz="1600" b="1" dirty="0">
                <a:solidFill>
                  <a:schemeClr val="lt1"/>
                </a:solidFill>
                <a:latin typeface="Roboto Condensed" panose="02000000000000000000"/>
                <a:ea typeface="Roboto Condensed" panose="02000000000000000000"/>
              </a:rPr>
              <a:t>Transfer</a:t>
            </a:r>
          </a:p>
        </p:txBody>
      </p:sp>
      <p:sp>
        <p:nvSpPr>
          <p:cNvPr id="4" name="Rectangle 3"/>
          <p:cNvSpPr/>
          <p:nvPr/>
        </p:nvSpPr>
        <p:spPr>
          <a:xfrm>
            <a:off x="2886706" y="113356"/>
            <a:ext cx="3214341" cy="400110"/>
          </a:xfrm>
          <a:prstGeom prst="rect">
            <a:avLst/>
          </a:prstGeom>
        </p:spPr>
        <p:txBody>
          <a:bodyPr wrap="none">
            <a:spAutoFit/>
          </a:bodyPr>
          <a:lstStyle/>
          <a:p>
            <a:r>
              <a:rPr lang="en-US" altLang="ko-KR" sz="2000" b="1" dirty="0">
                <a:solidFill>
                  <a:srgbClr val="FF0000"/>
                </a:solidFill>
                <a:latin typeface="Roboto Condensed" panose="02000000000000000000"/>
                <a:ea typeface="Roboto Condensed" panose="02000000000000000000"/>
              </a:rPr>
              <a:t>DESIGNATION OF REGISTERS</a:t>
            </a:r>
            <a:endParaRPr lang="en-US" sz="2000" b="1" dirty="0">
              <a:solidFill>
                <a:srgbClr val="FF0000"/>
              </a:solidFill>
              <a:latin typeface="Roboto Condensed" panose="02000000000000000000"/>
              <a:ea typeface="Roboto Condensed" panose="02000000000000000000"/>
            </a:endParaRPr>
          </a:p>
        </p:txBody>
      </p:sp>
      <p:sp>
        <p:nvSpPr>
          <p:cNvPr id="5" name="Rectangle 4"/>
          <p:cNvSpPr/>
          <p:nvPr/>
        </p:nvSpPr>
        <p:spPr>
          <a:xfrm>
            <a:off x="0" y="676347"/>
            <a:ext cx="9144000" cy="4708981"/>
          </a:xfrm>
          <a:prstGeom prst="rect">
            <a:avLst/>
          </a:prstGeom>
        </p:spPr>
        <p:txBody>
          <a:bodyPr wrap="square">
            <a:spAutoFit/>
          </a:bodyPr>
          <a:lstStyle/>
          <a:p>
            <a:r>
              <a:rPr lang="en-US" altLang="ko-KR" sz="2000" dirty="0">
                <a:latin typeface="Roboto Condensed Light" panose="02000000000000000000" charset="0"/>
                <a:ea typeface="Roboto Condensed Light" panose="02000000000000000000" charset="0"/>
              </a:rPr>
              <a:t>Registers are designated by capital letters, sometimes followed by numbers </a:t>
            </a:r>
          </a:p>
          <a:p>
            <a:r>
              <a:rPr lang="en-US" altLang="ko-KR" sz="2000" dirty="0">
                <a:latin typeface="Roboto Condensed Light" panose="02000000000000000000" charset="0"/>
                <a:ea typeface="Roboto Condensed Light" panose="02000000000000000000" charset="0"/>
              </a:rPr>
              <a:t>			</a:t>
            </a:r>
            <a:r>
              <a:rPr lang="en-US" altLang="ko-KR" sz="2000" b="1" dirty="0">
                <a:latin typeface="Roboto Condensed Light" panose="02000000000000000000" charset="0"/>
                <a:ea typeface="Roboto Condensed Light" panose="02000000000000000000" charset="0"/>
              </a:rPr>
              <a:t>(e.g., A, R13, IR)</a:t>
            </a:r>
          </a:p>
          <a:p>
            <a:endParaRPr lang="en-US" altLang="ko-KR" sz="2000" b="1" dirty="0">
              <a:latin typeface="Roboto Condensed Light" panose="02000000000000000000" charset="0"/>
              <a:ea typeface="Roboto Condensed Light" panose="02000000000000000000" charset="0"/>
            </a:endParaRPr>
          </a:p>
          <a:p>
            <a:r>
              <a:rPr lang="en-US" altLang="ko-KR" sz="2000" b="1" dirty="0">
                <a:solidFill>
                  <a:srgbClr val="FF0000"/>
                </a:solidFill>
                <a:latin typeface="Roboto Condensed Light" panose="02000000000000000000" charset="0"/>
                <a:ea typeface="Roboto Condensed Light" panose="02000000000000000000" charset="0"/>
              </a:rPr>
              <a:t>Often the names indicate function:</a:t>
            </a:r>
          </a:p>
          <a:p>
            <a:pPr lvl="1"/>
            <a:r>
              <a:rPr lang="en-US" altLang="ko-KR" sz="2000" dirty="0">
                <a:latin typeface="Roboto Condensed Light" panose="02000000000000000000" charset="0"/>
                <a:ea typeface="Roboto Condensed Light" panose="02000000000000000000" charset="0"/>
              </a:rPr>
              <a:t>	</a:t>
            </a:r>
            <a:r>
              <a:rPr lang="en-US" altLang="ko-KR" sz="2000" b="1" dirty="0">
                <a:solidFill>
                  <a:srgbClr val="0000FF"/>
                </a:solidFill>
                <a:latin typeface="Roboto Condensed Light" panose="02000000000000000000" charset="0"/>
                <a:ea typeface="Roboto Condensed Light" panose="02000000000000000000" charset="0"/>
              </a:rPr>
              <a:t>MAR</a:t>
            </a:r>
            <a:r>
              <a:rPr lang="en-US" altLang="ko-KR" sz="2000" dirty="0">
                <a:latin typeface="Roboto Condensed Light" panose="02000000000000000000" charset="0"/>
                <a:ea typeface="Roboto Condensed Light" panose="02000000000000000000" charset="0"/>
              </a:rPr>
              <a:t>	- 	Memory Address Register</a:t>
            </a:r>
          </a:p>
          <a:p>
            <a:pPr lvl="1"/>
            <a:r>
              <a:rPr lang="en-US" altLang="ko-KR" sz="2000" dirty="0">
                <a:latin typeface="Roboto Condensed Light" panose="02000000000000000000" charset="0"/>
                <a:ea typeface="Roboto Condensed Light" panose="02000000000000000000" charset="0"/>
              </a:rPr>
              <a:t>	</a:t>
            </a:r>
            <a:r>
              <a:rPr lang="en-US" altLang="ko-KR" sz="2000" b="1" dirty="0">
                <a:solidFill>
                  <a:srgbClr val="0000FF"/>
                </a:solidFill>
                <a:latin typeface="Roboto Condensed Light" panose="02000000000000000000" charset="0"/>
                <a:ea typeface="Roboto Condensed Light" panose="02000000000000000000" charset="0"/>
              </a:rPr>
              <a:t>PC</a:t>
            </a:r>
            <a:r>
              <a:rPr lang="en-US" altLang="ko-KR" sz="2000" dirty="0">
                <a:latin typeface="Roboto Condensed Light" panose="02000000000000000000" charset="0"/>
                <a:ea typeface="Roboto Condensed Light" panose="02000000000000000000" charset="0"/>
              </a:rPr>
              <a:t>	- 	Program Counter</a:t>
            </a:r>
          </a:p>
          <a:p>
            <a:pPr lvl="1"/>
            <a:r>
              <a:rPr lang="en-US" altLang="ko-KR" sz="2000" dirty="0">
                <a:latin typeface="Roboto Condensed Light" panose="02000000000000000000" charset="0"/>
                <a:ea typeface="Roboto Condensed Light" panose="02000000000000000000" charset="0"/>
              </a:rPr>
              <a:t>	</a:t>
            </a:r>
            <a:r>
              <a:rPr lang="en-US" altLang="ko-KR" sz="2000" b="1" dirty="0">
                <a:solidFill>
                  <a:srgbClr val="0000FF"/>
                </a:solidFill>
                <a:latin typeface="Roboto Condensed Light" panose="02000000000000000000" charset="0"/>
                <a:ea typeface="Roboto Condensed Light" panose="02000000000000000000" charset="0"/>
              </a:rPr>
              <a:t>IR</a:t>
            </a:r>
            <a:r>
              <a:rPr lang="en-US" altLang="ko-KR" sz="2000" dirty="0">
                <a:latin typeface="Roboto Condensed Light" panose="02000000000000000000" charset="0"/>
                <a:ea typeface="Roboto Condensed Light" panose="02000000000000000000" charset="0"/>
              </a:rPr>
              <a:t>	- 	Instruction Register</a:t>
            </a:r>
          </a:p>
          <a:p>
            <a:pPr lvl="1"/>
            <a:r>
              <a:rPr lang="en-US" altLang="ko-KR" sz="2000" b="1" dirty="0">
                <a:solidFill>
                  <a:srgbClr val="0000FF"/>
                </a:solidFill>
                <a:latin typeface="Roboto Condensed Light" panose="02000000000000000000" charset="0"/>
                <a:ea typeface="Roboto Condensed Light" panose="02000000000000000000" charset="0"/>
              </a:rPr>
              <a:t>	AR</a:t>
            </a:r>
            <a:r>
              <a:rPr lang="en-US" altLang="ko-KR" sz="2000" dirty="0">
                <a:latin typeface="Roboto Condensed Light" panose="02000000000000000000" charset="0"/>
                <a:ea typeface="Roboto Condensed Light" panose="02000000000000000000" charset="0"/>
              </a:rPr>
              <a:t> 	-	Address Register</a:t>
            </a:r>
          </a:p>
          <a:p>
            <a:pPr lvl="1"/>
            <a:endParaRPr lang="en-US" altLang="ko-KR" sz="2000" dirty="0">
              <a:latin typeface="Roboto Condensed Light" panose="02000000000000000000" charset="0"/>
              <a:ea typeface="Roboto Condensed Light" panose="02000000000000000000" charset="0"/>
            </a:endParaRPr>
          </a:p>
          <a:p>
            <a:r>
              <a:rPr lang="en-US" altLang="ko-KR" sz="2000" dirty="0">
                <a:latin typeface="Roboto Condensed Light" panose="02000000000000000000" charset="0"/>
                <a:ea typeface="Roboto Condensed Light" panose="02000000000000000000" charset="0"/>
              </a:rPr>
              <a:t>Registers and their contents can be viewed and represented in various ways</a:t>
            </a:r>
          </a:p>
          <a:p>
            <a:pPr lvl="1"/>
            <a:endParaRPr lang="en-US" altLang="ko-KR" sz="2000" dirty="0">
              <a:latin typeface="Roboto Condensed Light" panose="02000000000000000000" charset="0"/>
              <a:ea typeface="Roboto Condensed Light" panose="02000000000000000000" charset="0"/>
            </a:endParaRPr>
          </a:p>
          <a:p>
            <a:pPr lvl="1"/>
            <a:r>
              <a:rPr lang="en-US" altLang="ko-KR" sz="2000" b="1" dirty="0">
                <a:solidFill>
                  <a:srgbClr val="FF0000"/>
                </a:solidFill>
                <a:latin typeface="Roboto Condensed Light" panose="02000000000000000000" charset="0"/>
                <a:ea typeface="Roboto Condensed Light" panose="02000000000000000000" charset="0"/>
              </a:rPr>
              <a:t>A register can be viewed as a single entity:</a:t>
            </a:r>
          </a:p>
          <a:p>
            <a:pPr lvl="1"/>
            <a:endParaRPr lang="en-US" altLang="ko-KR" sz="2000" b="1" dirty="0">
              <a:solidFill>
                <a:srgbClr val="FF0000"/>
              </a:solidFill>
              <a:latin typeface="Roboto Condensed Light" panose="02000000000000000000" charset="0"/>
              <a:ea typeface="Roboto Condensed Light" panose="02000000000000000000" charset="0"/>
            </a:endParaRPr>
          </a:p>
          <a:p>
            <a:pPr lvl="1"/>
            <a:endParaRPr lang="en-US" altLang="ko-KR" sz="2000" b="1" dirty="0">
              <a:solidFill>
                <a:srgbClr val="FF0000"/>
              </a:solidFill>
              <a:latin typeface="Roboto Condensed Light" panose="02000000000000000000" charset="0"/>
              <a:ea typeface="Roboto Condensed Light" panose="02000000000000000000" charset="0"/>
            </a:endParaRPr>
          </a:p>
          <a:p>
            <a:pPr lvl="1"/>
            <a:endParaRPr lang="en-US" altLang="ko-KR" sz="2000" dirty="0">
              <a:latin typeface="Roboto Condensed Light" panose="02000000000000000000" charset="0"/>
              <a:ea typeface="Roboto Condensed Light" panose="02000000000000000000" charset="0"/>
            </a:endParaRPr>
          </a:p>
        </p:txBody>
      </p:sp>
      <p:grpSp>
        <p:nvGrpSpPr>
          <p:cNvPr id="6" name="Group 5"/>
          <p:cNvGrpSpPr/>
          <p:nvPr/>
        </p:nvGrpSpPr>
        <p:grpSpPr>
          <a:xfrm>
            <a:off x="1453590" y="4611811"/>
            <a:ext cx="2524125" cy="370304"/>
            <a:chOff x="3171825" y="4629150"/>
            <a:chExt cx="2524125" cy="370304"/>
          </a:xfrm>
        </p:grpSpPr>
        <p:sp>
          <p:nvSpPr>
            <p:cNvPr id="7" name="Rectangle 5"/>
            <p:cNvSpPr>
              <a:spLocks noChangeArrowheads="1"/>
            </p:cNvSpPr>
            <p:nvPr/>
          </p:nvSpPr>
          <p:spPr bwMode="auto">
            <a:xfrm>
              <a:off x="3171825" y="4629150"/>
              <a:ext cx="2524125" cy="352425"/>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kumimoji="1" sz="1000" b="1">
                  <a:solidFill>
                    <a:srgbClr val="000000"/>
                  </a:solidFill>
                  <a:latin typeface="Arial" panose="020B0604020202020204" pitchFamily="34" charset="0"/>
                  <a:ea typeface="Gulim" panose="020B0600000101010101" pitchFamily="34" charset="-127"/>
                </a:defRPr>
              </a:lvl1pPr>
              <a:lvl2pPr marL="742950" indent="-285750">
                <a:defRPr kumimoji="1" sz="1000" b="1">
                  <a:solidFill>
                    <a:srgbClr val="000000"/>
                  </a:solidFill>
                  <a:latin typeface="Arial" panose="020B0604020202020204" pitchFamily="34" charset="0"/>
                  <a:ea typeface="Gulim" panose="020B0600000101010101" pitchFamily="34" charset="-127"/>
                </a:defRPr>
              </a:lvl2pPr>
              <a:lvl3pPr marL="1143000" indent="-228600">
                <a:defRPr kumimoji="1" sz="1000" b="1">
                  <a:solidFill>
                    <a:srgbClr val="000000"/>
                  </a:solidFill>
                  <a:latin typeface="Arial" panose="020B0604020202020204" pitchFamily="34" charset="0"/>
                  <a:ea typeface="Gulim" panose="020B0600000101010101" pitchFamily="34" charset="-127"/>
                </a:defRPr>
              </a:lvl3pPr>
              <a:lvl4pPr marL="1600200" indent="-228600">
                <a:defRPr kumimoji="1" sz="1000" b="1">
                  <a:solidFill>
                    <a:srgbClr val="000000"/>
                  </a:solidFill>
                  <a:latin typeface="Arial" panose="020B0604020202020204" pitchFamily="34" charset="0"/>
                  <a:ea typeface="Gulim" panose="020B0600000101010101" pitchFamily="34" charset="-127"/>
                </a:defRPr>
              </a:lvl4pPr>
              <a:lvl5pPr marL="2057400" indent="-228600">
                <a:defRPr kumimoji="1" sz="1000" b="1">
                  <a:solidFill>
                    <a:srgbClr val="000000"/>
                  </a:solidFill>
                  <a:latin typeface="Arial" panose="020B0604020202020204" pitchFamily="34" charset="0"/>
                  <a:ea typeface="Gulim" panose="020B0600000101010101"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9pPr>
            </a:lstStyle>
            <a:p>
              <a:endParaRPr lang="en-US" altLang="en-US" dirty="0"/>
            </a:p>
          </p:txBody>
        </p:sp>
        <p:sp>
          <p:nvSpPr>
            <p:cNvPr id="8" name="Text Box 6"/>
            <p:cNvSpPr txBox="1">
              <a:spLocks noChangeArrowheads="1"/>
            </p:cNvSpPr>
            <p:nvPr/>
          </p:nvSpPr>
          <p:spPr bwMode="auto">
            <a:xfrm>
              <a:off x="4146550" y="4660900"/>
              <a:ext cx="6511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defRPr kumimoji="1" sz="1000" b="1">
                  <a:solidFill>
                    <a:srgbClr val="000000"/>
                  </a:solidFill>
                  <a:latin typeface="Arial" panose="020B0604020202020204" pitchFamily="34" charset="0"/>
                  <a:ea typeface="Gulim" panose="020B0600000101010101" pitchFamily="34" charset="-127"/>
                </a:defRPr>
              </a:lvl1pPr>
              <a:lvl2pPr marL="742950" indent="-285750">
                <a:defRPr kumimoji="1" sz="1000" b="1">
                  <a:solidFill>
                    <a:srgbClr val="000000"/>
                  </a:solidFill>
                  <a:latin typeface="Arial" panose="020B0604020202020204" pitchFamily="34" charset="0"/>
                  <a:ea typeface="Gulim" panose="020B0600000101010101" pitchFamily="34" charset="-127"/>
                </a:defRPr>
              </a:lvl2pPr>
              <a:lvl3pPr marL="1143000" indent="-228600">
                <a:defRPr kumimoji="1" sz="1000" b="1">
                  <a:solidFill>
                    <a:srgbClr val="000000"/>
                  </a:solidFill>
                  <a:latin typeface="Arial" panose="020B0604020202020204" pitchFamily="34" charset="0"/>
                  <a:ea typeface="Gulim" panose="020B0600000101010101" pitchFamily="34" charset="-127"/>
                </a:defRPr>
              </a:lvl3pPr>
              <a:lvl4pPr marL="1600200" indent="-228600">
                <a:defRPr kumimoji="1" sz="1000" b="1">
                  <a:solidFill>
                    <a:srgbClr val="000000"/>
                  </a:solidFill>
                  <a:latin typeface="Arial" panose="020B0604020202020204" pitchFamily="34" charset="0"/>
                  <a:ea typeface="Gulim" panose="020B0600000101010101" pitchFamily="34" charset="-127"/>
                </a:defRPr>
              </a:lvl4pPr>
              <a:lvl5pPr marL="2057400" indent="-228600">
                <a:defRPr kumimoji="1" sz="1000" b="1">
                  <a:solidFill>
                    <a:srgbClr val="000000"/>
                  </a:solidFill>
                  <a:latin typeface="Arial" panose="020B0604020202020204" pitchFamily="34" charset="0"/>
                  <a:ea typeface="Gulim" panose="020B0600000101010101" pitchFamily="34" charset="-127"/>
                </a:defRPr>
              </a:lvl5pPr>
              <a:lvl6pPr marL="25146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6pPr>
              <a:lvl7pPr marL="29718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7pPr>
              <a:lvl8pPr marL="34290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8pPr>
              <a:lvl9pPr marL="3886200" indent="-2286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9pPr>
            </a:lstStyle>
            <a:p>
              <a:r>
                <a:rPr lang="en-US" altLang="ko-KR" sz="1600" dirty="0"/>
                <a:t>MAR</a:t>
              </a:r>
            </a:p>
          </p:txBody>
        </p:sp>
      </p:gr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3" name="Rectangle 2"/>
          <p:cNvSpPr/>
          <p:nvPr/>
        </p:nvSpPr>
        <p:spPr>
          <a:xfrm>
            <a:off x="2238702" y="55179"/>
            <a:ext cx="6984125" cy="369332"/>
          </a:xfrm>
          <a:prstGeom prst="rect">
            <a:avLst/>
          </a:prstGeom>
        </p:spPr>
        <p:txBody>
          <a:bodyPr wrap="square">
            <a:spAutoFit/>
          </a:bodyPr>
          <a:lstStyle/>
          <a:p>
            <a:pPr lvl="1"/>
            <a:r>
              <a:rPr lang="en-US" altLang="ko-KR" sz="1800" dirty="0">
                <a:latin typeface="Roboto Condensed Light" panose="02000000000000000000" charset="0"/>
                <a:ea typeface="Roboto Condensed Light" panose="02000000000000000000" charset="0"/>
              </a:rPr>
              <a:t>Registers may also be represented showing the bits of data they contain</a:t>
            </a:r>
            <a:endParaRPr lang="en-US" sz="1800" dirty="0">
              <a:latin typeface="Roboto Condensed Light" panose="02000000000000000000" charset="0"/>
              <a:ea typeface="Roboto Condensed Light" panose="02000000000000000000" charset="0"/>
            </a:endParaRPr>
          </a:p>
        </p:txBody>
      </p:sp>
      <p:sp>
        <p:nvSpPr>
          <p:cNvPr id="25" name="Rectangle 29"/>
          <p:cNvSpPr>
            <a:spLocks noChangeArrowheads="1"/>
          </p:cNvSpPr>
          <p:nvPr/>
        </p:nvSpPr>
        <p:spPr bwMode="auto">
          <a:xfrm>
            <a:off x="6210489" y="426225"/>
            <a:ext cx="2878331" cy="1319272"/>
          </a:xfrm>
          <a:prstGeom prst="rect">
            <a:avLst/>
          </a:prstGeom>
          <a:solidFill>
            <a:schemeClr val="accent3">
              <a:lumMod val="20000"/>
              <a:lumOff val="80000"/>
            </a:schemeClr>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square" lIns="90488" tIns="44450" rIns="90488" bIns="44450">
            <a:spAutoFit/>
          </a:bodyPr>
          <a:lstStyle>
            <a:lvl1pPr defTabSz="762000">
              <a:defRPr kumimoji="1" sz="1000" b="1">
                <a:solidFill>
                  <a:srgbClr val="000000"/>
                </a:solidFill>
                <a:latin typeface="Arial" panose="020B0604020202020204" pitchFamily="34" charset="0"/>
                <a:ea typeface="Gulim" panose="020B0600000101010101" pitchFamily="34" charset="-127"/>
              </a:defRPr>
            </a:lvl1pPr>
            <a:lvl2pPr marL="742950" indent="-285750" defTabSz="762000">
              <a:defRPr kumimoji="1" sz="1000" b="1">
                <a:solidFill>
                  <a:srgbClr val="000000"/>
                </a:solidFill>
                <a:latin typeface="Arial" panose="020B0604020202020204" pitchFamily="34" charset="0"/>
                <a:ea typeface="Gulim" panose="020B0600000101010101" pitchFamily="34" charset="-127"/>
              </a:defRPr>
            </a:lvl2pPr>
            <a:lvl3pPr marL="1143000" indent="-228600" defTabSz="762000">
              <a:defRPr kumimoji="1" sz="1000" b="1">
                <a:solidFill>
                  <a:srgbClr val="000000"/>
                </a:solidFill>
                <a:latin typeface="Arial" panose="020B0604020202020204" pitchFamily="34" charset="0"/>
                <a:ea typeface="Gulim" panose="020B0600000101010101" pitchFamily="34" charset="-127"/>
              </a:defRPr>
            </a:lvl3pPr>
            <a:lvl4pPr marL="1600200" indent="-228600" defTabSz="762000">
              <a:defRPr kumimoji="1" sz="1000" b="1">
                <a:solidFill>
                  <a:srgbClr val="000000"/>
                </a:solidFill>
                <a:latin typeface="Arial" panose="020B0604020202020204" pitchFamily="34" charset="0"/>
                <a:ea typeface="Gulim" panose="020B0600000101010101" pitchFamily="34" charset="-127"/>
              </a:defRPr>
            </a:lvl4pPr>
            <a:lvl5pPr marL="2057400" indent="-228600" defTabSz="762000">
              <a:defRPr kumimoji="1" sz="1000" b="1">
                <a:solidFill>
                  <a:srgbClr val="000000"/>
                </a:solidFill>
                <a:latin typeface="Arial" panose="020B0604020202020204" pitchFamily="34" charset="0"/>
                <a:ea typeface="Gulim" panose="020B0600000101010101" pitchFamily="34" charset="-127"/>
              </a:defRPr>
            </a:lvl5pPr>
            <a:lvl6pPr marL="25146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6pPr>
            <a:lvl7pPr marL="29718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7pPr>
            <a:lvl8pPr marL="34290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8pPr>
            <a:lvl9pPr marL="3886200" indent="-228600" defTabSz="762000" eaLnBrk="0" fontAlgn="base" hangingPunct="0">
              <a:lnSpc>
                <a:spcPct val="90000"/>
              </a:lnSpc>
              <a:spcBef>
                <a:spcPct val="0"/>
              </a:spcBef>
              <a:spcAft>
                <a:spcPct val="0"/>
              </a:spcAft>
              <a:defRPr kumimoji="1" sz="1000" b="1">
                <a:solidFill>
                  <a:srgbClr val="000000"/>
                </a:solidFill>
                <a:latin typeface="Arial" panose="020B0604020202020204" pitchFamily="34" charset="0"/>
                <a:ea typeface="Gulim" panose="020B0600000101010101" pitchFamily="34" charset="-127"/>
              </a:defRPr>
            </a:lvl9pPr>
          </a:lstStyle>
          <a:p>
            <a:pPr>
              <a:buFontTx/>
              <a:buChar char="•"/>
            </a:pPr>
            <a:r>
              <a:rPr lang="en-US" altLang="ko-KR" sz="2000" dirty="0">
                <a:solidFill>
                  <a:srgbClr val="0000FF"/>
                </a:solidFill>
              </a:rPr>
              <a:t> </a:t>
            </a:r>
            <a:r>
              <a:rPr lang="en-US" altLang="ko-KR" sz="2000" dirty="0">
                <a:solidFill>
                  <a:srgbClr val="0000FF"/>
                </a:solidFill>
                <a:latin typeface="Roboto Condensed Light" panose="02000000000000000000" charset="0"/>
                <a:ea typeface="Roboto Condensed Light" panose="02000000000000000000" charset="0"/>
              </a:rPr>
              <a:t>Designation of a register</a:t>
            </a:r>
          </a:p>
          <a:p>
            <a:pPr lvl="1">
              <a:lnSpc>
                <a:spcPct val="102000"/>
              </a:lnSpc>
            </a:pPr>
            <a:r>
              <a:rPr lang="en-US" altLang="ko-KR" sz="2000" b="0" dirty="0">
                <a:latin typeface="Roboto Condensed Light" panose="02000000000000000000" charset="0"/>
                <a:ea typeface="Roboto Condensed Light" panose="02000000000000000000" charset="0"/>
              </a:rPr>
              <a:t>- a register</a:t>
            </a:r>
          </a:p>
          <a:p>
            <a:pPr lvl="1">
              <a:lnSpc>
                <a:spcPct val="102000"/>
              </a:lnSpc>
            </a:pPr>
            <a:r>
              <a:rPr lang="en-US" altLang="ko-KR" sz="2000" b="0" dirty="0">
                <a:latin typeface="Roboto Condensed Light" panose="02000000000000000000" charset="0"/>
                <a:ea typeface="Roboto Condensed Light" panose="02000000000000000000" charset="0"/>
              </a:rPr>
              <a:t>- portion of a register</a:t>
            </a:r>
          </a:p>
          <a:p>
            <a:pPr lvl="1">
              <a:lnSpc>
                <a:spcPct val="102000"/>
              </a:lnSpc>
            </a:pPr>
            <a:r>
              <a:rPr lang="en-US" altLang="ko-KR" sz="2000" b="0" dirty="0">
                <a:latin typeface="Roboto Condensed Light" panose="02000000000000000000" charset="0"/>
                <a:ea typeface="Roboto Condensed Light" panose="02000000000000000000" charset="0"/>
              </a:rPr>
              <a:t>- a bit of a register</a:t>
            </a:r>
          </a:p>
        </p:txBody>
      </p:sp>
      <p:sp>
        <p:nvSpPr>
          <p:cNvPr id="26" name="Rectangle 25"/>
          <p:cNvSpPr/>
          <p:nvPr/>
        </p:nvSpPr>
        <p:spPr>
          <a:xfrm>
            <a:off x="1203522" y="1768723"/>
            <a:ext cx="7004266" cy="353943"/>
          </a:xfrm>
          <a:prstGeom prst="rect">
            <a:avLst/>
          </a:prstGeom>
        </p:spPr>
        <p:txBody>
          <a:bodyPr wrap="square">
            <a:spAutoFit/>
          </a:bodyPr>
          <a:lstStyle/>
          <a:p>
            <a:pPr>
              <a:lnSpc>
                <a:spcPct val="85000"/>
              </a:lnSpc>
            </a:pPr>
            <a:r>
              <a:rPr lang="en-US" altLang="ko-KR" b="1" dirty="0">
                <a:solidFill>
                  <a:srgbClr val="FF0000"/>
                </a:solidFill>
              </a:rPr>
              <a:t> </a:t>
            </a:r>
            <a:r>
              <a:rPr kumimoji="1" lang="en-US" altLang="ko-KR" sz="2000" b="1" dirty="0">
                <a:solidFill>
                  <a:srgbClr val="FF0000"/>
                </a:solidFill>
                <a:latin typeface="Roboto Condensed Light" panose="02000000000000000000" charset="0"/>
                <a:ea typeface="Roboto Condensed Light" panose="02000000000000000000" charset="0"/>
              </a:rPr>
              <a:t>Common ways of drawing the block diagram of a register</a:t>
            </a:r>
          </a:p>
        </p:txBody>
      </p:sp>
      <p:sp>
        <p:nvSpPr>
          <p:cNvPr id="27" name="Rectangle 26"/>
          <p:cNvSpPr/>
          <p:nvPr/>
        </p:nvSpPr>
        <p:spPr>
          <a:xfrm>
            <a:off x="161977" y="150755"/>
            <a:ext cx="1789272" cy="369332"/>
          </a:xfrm>
          <a:prstGeom prst="rect">
            <a:avLst/>
          </a:prstGeom>
        </p:spPr>
        <p:txBody>
          <a:bodyPr wrap="none">
            <a:spAutoFit/>
          </a:bodyPr>
          <a:lstStyle/>
          <a:p>
            <a:r>
              <a:rPr lang="en-US" sz="1800" b="1" dirty="0">
                <a:solidFill>
                  <a:schemeClr val="lt1"/>
                </a:solidFill>
                <a:latin typeface="Roboto Condensed" panose="02000000000000000000"/>
                <a:ea typeface="Roboto Condensed" panose="02000000000000000000"/>
                <a:sym typeface="Roboto Condensed" panose="02000000000000000000"/>
              </a:rPr>
              <a:t>Register</a:t>
            </a:r>
            <a:r>
              <a:rPr lang="en-US" sz="1100" dirty="0"/>
              <a:t> </a:t>
            </a:r>
            <a:r>
              <a:rPr lang="en-US" sz="1800" b="1" dirty="0">
                <a:solidFill>
                  <a:schemeClr val="lt1"/>
                </a:solidFill>
                <a:latin typeface="Roboto Condensed" panose="02000000000000000000"/>
                <a:ea typeface="Roboto Condensed" panose="02000000000000000000"/>
              </a:rPr>
              <a:t>Transfer</a:t>
            </a:r>
          </a:p>
        </p:txBody>
      </p:sp>
      <p:pic>
        <p:nvPicPr>
          <p:cNvPr id="28" name="Picture 27"/>
          <p:cNvPicPr>
            <a:picLocks noChangeAspect="1"/>
          </p:cNvPicPr>
          <p:nvPr/>
        </p:nvPicPr>
        <p:blipFill>
          <a:blip r:embed="rId2"/>
          <a:stretch>
            <a:fillRect/>
          </a:stretch>
        </p:blipFill>
        <p:spPr>
          <a:xfrm>
            <a:off x="118241" y="2199289"/>
            <a:ext cx="8946931" cy="2944211"/>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3" name="Rectangle 2"/>
          <p:cNvSpPr/>
          <p:nvPr/>
        </p:nvSpPr>
        <p:spPr>
          <a:xfrm>
            <a:off x="161977" y="150755"/>
            <a:ext cx="1789272" cy="369332"/>
          </a:xfrm>
          <a:prstGeom prst="rect">
            <a:avLst/>
          </a:prstGeom>
        </p:spPr>
        <p:txBody>
          <a:bodyPr wrap="none">
            <a:spAutoFit/>
          </a:bodyPr>
          <a:lstStyle/>
          <a:p>
            <a:r>
              <a:rPr lang="en-US" sz="1800" b="1" dirty="0">
                <a:solidFill>
                  <a:schemeClr val="lt1"/>
                </a:solidFill>
                <a:latin typeface="Roboto Condensed" panose="02000000000000000000"/>
                <a:ea typeface="Roboto Condensed" panose="02000000000000000000"/>
                <a:sym typeface="Roboto Condensed" panose="02000000000000000000"/>
              </a:rPr>
              <a:t>Register</a:t>
            </a:r>
            <a:r>
              <a:rPr lang="en-US" sz="1100" dirty="0"/>
              <a:t> </a:t>
            </a:r>
            <a:r>
              <a:rPr lang="en-US" sz="1800" b="1" dirty="0">
                <a:solidFill>
                  <a:schemeClr val="lt1"/>
                </a:solidFill>
                <a:latin typeface="Roboto Condensed" panose="02000000000000000000"/>
                <a:ea typeface="Roboto Condensed" panose="02000000000000000000"/>
              </a:rPr>
              <a:t>Transfer</a:t>
            </a:r>
          </a:p>
        </p:txBody>
      </p:sp>
      <p:sp>
        <p:nvSpPr>
          <p:cNvPr id="4" name="Rectangle 3"/>
          <p:cNvSpPr/>
          <p:nvPr/>
        </p:nvSpPr>
        <p:spPr>
          <a:xfrm>
            <a:off x="0" y="939991"/>
            <a:ext cx="9144000" cy="3447098"/>
          </a:xfrm>
          <a:prstGeom prst="rect">
            <a:avLst/>
          </a:prstGeom>
        </p:spPr>
        <p:txBody>
          <a:bodyPr wrap="square">
            <a:spAutoFit/>
          </a:bodyPr>
          <a:lstStyle/>
          <a:p>
            <a:r>
              <a:rPr lang="en-US" altLang="ko-KR" sz="2000" dirty="0">
                <a:latin typeface="Roboto Condensed Light" panose="02000000000000000000" charset="0"/>
                <a:ea typeface="Roboto Condensed Light" panose="02000000000000000000" charset="0"/>
              </a:rPr>
              <a:t>Copying the contents of one register to another is a register transfer</a:t>
            </a:r>
          </a:p>
          <a:p>
            <a:endParaRPr lang="en-US" altLang="ko-KR" sz="2000" dirty="0">
              <a:solidFill>
                <a:schemeClr val="bg2"/>
              </a:solidFill>
            </a:endParaRPr>
          </a:p>
          <a:p>
            <a:r>
              <a:rPr lang="en-US" altLang="ko-KR" sz="2000" dirty="0"/>
              <a:t>A register transfer is indicated as      </a:t>
            </a:r>
            <a:r>
              <a:rPr lang="en-US" altLang="ko-KR" sz="1800" b="1" dirty="0">
                <a:solidFill>
                  <a:srgbClr val="FF0000"/>
                </a:solidFill>
              </a:rPr>
              <a:t>R2 </a:t>
            </a:r>
            <a:r>
              <a:rPr lang="en-US" altLang="ko-KR" sz="1800" b="1" dirty="0">
                <a:solidFill>
                  <a:srgbClr val="FF0000"/>
                </a:solidFill>
                <a:sym typeface="Symbol" panose="05050102010706020507" pitchFamily="18" charset="2"/>
              </a:rPr>
              <a:t> R1</a:t>
            </a:r>
          </a:p>
          <a:p>
            <a:pPr lvl="1">
              <a:buFontTx/>
              <a:buNone/>
            </a:pPr>
            <a:endParaRPr lang="en-US" altLang="ko-KR" sz="1800" dirty="0">
              <a:sym typeface="Symbol" panose="05050102010706020507" pitchFamily="18" charset="2"/>
            </a:endParaRPr>
          </a:p>
          <a:p>
            <a:pPr marL="342900" lvl="1" indent="-342900">
              <a:buFont typeface="Arial" panose="020B0604020202020204" pitchFamily="34" charset="0"/>
              <a:buChar char="•"/>
            </a:pPr>
            <a:r>
              <a:rPr lang="en-US" altLang="ko-KR" sz="2000" dirty="0">
                <a:latin typeface="Roboto Condensed Light" panose="02000000000000000000" charset="0"/>
                <a:ea typeface="Roboto Condensed Light" panose="02000000000000000000" charset="0"/>
                <a:sym typeface="Symbol" panose="05050102010706020507" pitchFamily="18" charset="2"/>
              </a:rPr>
              <a:t>In this case the contents of register R1 are copied (loaded) into register R2.</a:t>
            </a:r>
          </a:p>
          <a:p>
            <a:pPr marL="342900" lvl="1" indent="-342900">
              <a:buFont typeface="Arial" panose="020B0604020202020204" pitchFamily="34" charset="0"/>
              <a:buChar char="•"/>
            </a:pPr>
            <a:endParaRPr lang="en-US" altLang="ko-KR" sz="2000" dirty="0">
              <a:latin typeface="Roboto Condensed Light" panose="02000000000000000000" charset="0"/>
              <a:ea typeface="Roboto Condensed Light" panose="02000000000000000000" charset="0"/>
              <a:sym typeface="Symbol" panose="05050102010706020507" pitchFamily="18" charset="2"/>
            </a:endParaRPr>
          </a:p>
          <a:p>
            <a:pPr marL="342900" lvl="1" indent="-342900">
              <a:buFont typeface="Arial" panose="020B0604020202020204" pitchFamily="34" charset="0"/>
              <a:buChar char="•"/>
            </a:pPr>
            <a:r>
              <a:rPr lang="en-US" altLang="ko-KR" sz="2000" dirty="0">
                <a:latin typeface="Roboto Condensed Light" panose="02000000000000000000" charset="0"/>
                <a:ea typeface="Roboto Condensed Light" panose="02000000000000000000" charset="0"/>
              </a:rPr>
              <a:t>A simultaneous transfer of all bits from the source R1 to the destination register R2, during one clock pulse.</a:t>
            </a:r>
          </a:p>
          <a:p>
            <a:pPr marL="342900" lvl="1" indent="-342900">
              <a:buFont typeface="Arial" panose="020B0604020202020204" pitchFamily="34" charset="0"/>
              <a:buChar char="•"/>
            </a:pPr>
            <a:endParaRPr lang="en-US" altLang="ko-KR" sz="2000" dirty="0">
              <a:latin typeface="Roboto Condensed Light" panose="02000000000000000000" charset="0"/>
              <a:ea typeface="Roboto Condensed Light" panose="02000000000000000000" charset="0"/>
            </a:endParaRPr>
          </a:p>
          <a:p>
            <a:pPr marL="342900" lvl="1" indent="-342900">
              <a:buFont typeface="Arial" panose="020B0604020202020204" pitchFamily="34" charset="0"/>
              <a:buChar char="•"/>
            </a:pPr>
            <a:r>
              <a:rPr lang="en-US" altLang="ko-KR" sz="2000" dirty="0">
                <a:latin typeface="Roboto Condensed Light" panose="02000000000000000000" charset="0"/>
                <a:ea typeface="Roboto Condensed Light" panose="02000000000000000000" charset="0"/>
              </a:rPr>
              <a:t>Note that this is a </a:t>
            </a:r>
            <a:r>
              <a:rPr lang="en-US" altLang="ko-KR" sz="2000" b="1" dirty="0">
                <a:solidFill>
                  <a:srgbClr val="FF0000"/>
                </a:solidFill>
                <a:latin typeface="Roboto Condensed Light" panose="02000000000000000000" charset="0"/>
                <a:ea typeface="Roboto Condensed Light" panose="02000000000000000000" charset="0"/>
              </a:rPr>
              <a:t>non-destructive</a:t>
            </a:r>
            <a:r>
              <a:rPr lang="en-US" altLang="ko-KR" sz="2000" dirty="0">
                <a:latin typeface="Roboto Condensed Light" panose="02000000000000000000" charset="0"/>
                <a:ea typeface="Roboto Condensed Light" panose="02000000000000000000" charset="0"/>
              </a:rPr>
              <a:t>; i.e. the contents of R1 are not altered by copying (loading) them to R2.</a:t>
            </a: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graphicFrame>
        <p:nvGraphicFramePr>
          <p:cNvPr id="3" name="Table 2"/>
          <p:cNvGraphicFramePr>
            <a:graphicFrameLocks noGrp="1"/>
          </p:cNvGraphicFramePr>
          <p:nvPr/>
        </p:nvGraphicFramePr>
        <p:xfrm>
          <a:off x="559220" y="725473"/>
          <a:ext cx="7277415" cy="3929654"/>
        </p:xfrm>
        <a:graphic>
          <a:graphicData uri="http://schemas.openxmlformats.org/drawingml/2006/table">
            <a:tbl>
              <a:tblPr firstRow="1" bandRow="1">
                <a:tableStyleId>{9DCAF9ED-07DC-4A11-8D7F-57B35C25682E}</a:tableStyleId>
              </a:tblPr>
              <a:tblGrid>
                <a:gridCol w="2425805"/>
                <a:gridCol w="2425805"/>
                <a:gridCol w="2425805"/>
              </a:tblGrid>
              <a:tr h="49109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ko-KR" sz="1400" dirty="0"/>
                        <a:t>Symbols</a:t>
                      </a:r>
                      <a:endParaRPr lang="en-US" altLang="ko-KR" sz="1400" b="1" dirty="0">
                        <a:solidFill>
                          <a:schemeClr val="tx1"/>
                        </a:solidFill>
                      </a:endParaRPr>
                    </a:p>
                  </a:txBody>
                  <a:tcPr/>
                </a:tc>
                <a:tc>
                  <a:txBody>
                    <a:bodyPr/>
                    <a:lstStyle/>
                    <a:p>
                      <a:pPr algn="ctr"/>
                      <a:r>
                        <a:rPr lang="en-US" altLang="ko-KR" sz="1400" dirty="0"/>
                        <a:t>Description</a:t>
                      </a:r>
                      <a:endParaRPr lang="en-US" b="1" dirty="0"/>
                    </a:p>
                  </a:txBody>
                  <a:tcPr/>
                </a:tc>
                <a:tc>
                  <a:txBody>
                    <a:bodyPr/>
                    <a:lstStyle/>
                    <a:p>
                      <a:pPr algn="ctr"/>
                      <a:r>
                        <a:rPr lang="en-US" altLang="ko-KR" sz="1400" dirty="0"/>
                        <a:t>Examples</a:t>
                      </a:r>
                      <a:endParaRPr lang="en-US" b="1" dirty="0"/>
                    </a:p>
                  </a:txBody>
                  <a:tcPr/>
                </a:tc>
              </a:tr>
              <a:tr h="693835">
                <a:tc>
                  <a:txBody>
                    <a:bodyPr/>
                    <a:lstStyle/>
                    <a:p>
                      <a:pPr algn="ctr">
                        <a:lnSpc>
                          <a:spcPct val="105000"/>
                        </a:lnSpc>
                        <a:spcBef>
                          <a:spcPct val="10000"/>
                        </a:spcBef>
                      </a:pPr>
                      <a:r>
                        <a:rPr lang="en-US" altLang="ko-KR" sz="1400" b="1" dirty="0"/>
                        <a:t>Capital letters</a:t>
                      </a:r>
                    </a:p>
                    <a:p>
                      <a:pPr algn="ctr">
                        <a:lnSpc>
                          <a:spcPct val="105000"/>
                        </a:lnSpc>
                        <a:spcBef>
                          <a:spcPct val="10000"/>
                        </a:spcBef>
                      </a:pPr>
                      <a:r>
                        <a:rPr lang="en-US" altLang="ko-KR" sz="1400" b="1" dirty="0"/>
                        <a:t>&amp; numerals</a:t>
                      </a:r>
                      <a:endParaRPr lang="en-US" b="1" dirty="0"/>
                    </a:p>
                  </a:txBody>
                  <a:tcPr/>
                </a:tc>
                <a:tc>
                  <a:txBody>
                    <a:bodyPr/>
                    <a:lstStyle/>
                    <a:p>
                      <a:pPr algn="ctr"/>
                      <a:r>
                        <a:rPr lang="en-US" altLang="ko-KR" sz="1400" dirty="0"/>
                        <a:t>Denotes a register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ko-KR" sz="1400" b="1" dirty="0">
                          <a:solidFill>
                            <a:srgbClr val="FF0000"/>
                          </a:solidFill>
                        </a:rPr>
                        <a:t>MAR, R2</a:t>
                      </a:r>
                    </a:p>
                    <a:p>
                      <a:pPr algn="ctr"/>
                      <a:endParaRPr lang="en-US" dirty="0"/>
                    </a:p>
                  </a:txBody>
                  <a:tcPr/>
                </a:tc>
              </a:tr>
              <a:tr h="686182">
                <a:tc>
                  <a:txBody>
                    <a:bodyPr/>
                    <a:lstStyle/>
                    <a:p>
                      <a:pPr algn="ctr"/>
                      <a:r>
                        <a:rPr lang="en-US" altLang="ko-KR" sz="1400" b="1" dirty="0"/>
                        <a:t>Parentheses () </a:t>
                      </a:r>
                      <a:endParaRPr lang="en-US" b="1" dirty="0"/>
                    </a:p>
                  </a:txBody>
                  <a:tcPr/>
                </a:tc>
                <a:tc>
                  <a:txBody>
                    <a:bodyPr/>
                    <a:lstStyle/>
                    <a:p>
                      <a:pPr algn="ctr"/>
                      <a:r>
                        <a:rPr lang="en-US" altLang="ko-KR" sz="1400" dirty="0"/>
                        <a:t>Denotes a part of a register</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ko-KR" sz="1400" b="1" dirty="0">
                          <a:solidFill>
                            <a:srgbClr val="FF0000"/>
                          </a:solidFill>
                        </a:rPr>
                        <a:t>R2(0-7), R2(L)</a:t>
                      </a:r>
                    </a:p>
                    <a:p>
                      <a:pPr algn="ctr"/>
                      <a:endParaRPr lang="en-US" dirty="0"/>
                    </a:p>
                  </a:txBody>
                  <a:tcPr/>
                </a:tc>
              </a:tr>
              <a:tr h="686182">
                <a:tc>
                  <a:txBody>
                    <a:bodyPr/>
                    <a:lstStyle/>
                    <a:p>
                      <a:pPr algn="ctr"/>
                      <a:r>
                        <a:rPr lang="en-US" altLang="ko-KR" sz="1400" b="1" dirty="0"/>
                        <a:t>Arrow    </a:t>
                      </a:r>
                      <a:r>
                        <a:rPr lang="en-US" altLang="ko-KR" sz="1400" b="1" dirty="0">
                          <a:sym typeface="Symbol" panose="05050102010706020507" pitchFamily="18" charset="2"/>
                        </a:rPr>
                        <a:t></a:t>
                      </a:r>
                      <a:endParaRPr lang="en-US" b="1" dirty="0"/>
                    </a:p>
                  </a:txBody>
                  <a:tcPr/>
                </a:tc>
                <a:tc>
                  <a:txBody>
                    <a:bodyPr/>
                    <a:lstStyle/>
                    <a:p>
                      <a:pPr algn="ctr"/>
                      <a:r>
                        <a:rPr lang="en-US" altLang="ko-KR" sz="1400" dirty="0"/>
                        <a:t>Denotes transfer of information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ko-KR" sz="1400" b="1" dirty="0">
                          <a:solidFill>
                            <a:srgbClr val="FF0000"/>
                          </a:solidFill>
                        </a:rPr>
                        <a:t>R2 </a:t>
                      </a:r>
                      <a:r>
                        <a:rPr lang="en-US" altLang="ko-KR" sz="1400" b="1" dirty="0">
                          <a:solidFill>
                            <a:srgbClr val="FF0000"/>
                          </a:solidFill>
                          <a:sym typeface="Symbol" panose="05050102010706020507" pitchFamily="18" charset="2"/>
                        </a:rPr>
                        <a:t></a:t>
                      </a:r>
                      <a:r>
                        <a:rPr lang="en-US" altLang="ko-KR" sz="1400" b="1" dirty="0">
                          <a:solidFill>
                            <a:srgbClr val="FF0000"/>
                          </a:solidFill>
                        </a:rPr>
                        <a:t> R1</a:t>
                      </a:r>
                    </a:p>
                    <a:p>
                      <a:pPr algn="ctr"/>
                      <a:endParaRPr lang="en-US" dirty="0"/>
                    </a:p>
                  </a:txBody>
                  <a:tcPr/>
                </a:tc>
              </a:tr>
              <a:tr h="686182">
                <a:tc>
                  <a:txBody>
                    <a:bodyPr/>
                    <a:lstStyle/>
                    <a:p>
                      <a:pPr algn="ctr"/>
                      <a:r>
                        <a:rPr lang="en-US" altLang="ko-KR" sz="1400" b="1" dirty="0"/>
                        <a:t>Colon    :</a:t>
                      </a:r>
                      <a:endParaRPr lang="en-US" b="1" dirty="0"/>
                    </a:p>
                  </a:txBody>
                  <a:tcPr/>
                </a:tc>
                <a:tc>
                  <a:txBody>
                    <a:bodyPr/>
                    <a:lstStyle/>
                    <a:p>
                      <a:pPr algn="ctr"/>
                      <a:r>
                        <a:rPr lang="en-US" altLang="ko-KR" sz="1400" dirty="0"/>
                        <a:t>Denotes termination of control function</a:t>
                      </a: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altLang="ko-KR" sz="1400" b="1" dirty="0">
                          <a:solidFill>
                            <a:srgbClr val="FF0000"/>
                          </a:solidFill>
                        </a:rPr>
                        <a:t>P:</a:t>
                      </a:r>
                    </a:p>
                    <a:p>
                      <a:pPr algn="ctr"/>
                      <a:endParaRPr lang="en-US" dirty="0"/>
                    </a:p>
                  </a:txBody>
                  <a:tcPr/>
                </a:tc>
              </a:tr>
              <a:tr h="686182">
                <a:tc>
                  <a:txBody>
                    <a:bodyPr/>
                    <a:lstStyle/>
                    <a:p>
                      <a:pPr algn="ctr"/>
                      <a:r>
                        <a:rPr lang="en-US" altLang="ko-KR" sz="1400" b="1" dirty="0"/>
                        <a:t>Comma  ,</a:t>
                      </a:r>
                      <a:endParaRPr lang="en-US" b="1" dirty="0"/>
                    </a:p>
                  </a:txBody>
                  <a:tcPr/>
                </a:tc>
                <a:tc>
                  <a:txBody>
                    <a:bodyPr/>
                    <a:lstStyle/>
                    <a:p>
                      <a:pPr algn="ctr"/>
                      <a:r>
                        <a:rPr lang="en-US" altLang="ko-KR" sz="1400" dirty="0"/>
                        <a:t>Separates two micro-operations</a:t>
                      </a:r>
                      <a:endParaRPr lang="en-US" dirty="0"/>
                    </a:p>
                  </a:txBody>
                  <a:tcPr/>
                </a:tc>
                <a:tc>
                  <a:txBody>
                    <a:bodyPr/>
                    <a:lstStyle/>
                    <a:p>
                      <a:pPr algn="ctr"/>
                      <a:r>
                        <a:rPr lang="en-US" altLang="ko-KR" sz="1400" b="1" dirty="0">
                          <a:solidFill>
                            <a:srgbClr val="FF0000"/>
                          </a:solidFill>
                        </a:rPr>
                        <a:t>A </a:t>
                      </a:r>
                      <a:r>
                        <a:rPr lang="en-US" altLang="ko-KR" sz="1400" b="1" dirty="0">
                          <a:solidFill>
                            <a:srgbClr val="FF0000"/>
                          </a:solidFill>
                          <a:sym typeface="Symbol" panose="05050102010706020507" pitchFamily="18" charset="2"/>
                        </a:rPr>
                        <a:t></a:t>
                      </a:r>
                      <a:r>
                        <a:rPr lang="en-US" altLang="ko-KR" sz="1400" b="1" dirty="0">
                          <a:solidFill>
                            <a:srgbClr val="FF0000"/>
                          </a:solidFill>
                        </a:rPr>
                        <a:t> B,  B </a:t>
                      </a:r>
                      <a:r>
                        <a:rPr lang="en-US" altLang="ko-KR" sz="1400" b="1" dirty="0">
                          <a:solidFill>
                            <a:srgbClr val="FF0000"/>
                          </a:solidFill>
                          <a:sym typeface="Symbol" panose="05050102010706020507" pitchFamily="18" charset="2"/>
                        </a:rPr>
                        <a:t></a:t>
                      </a:r>
                      <a:r>
                        <a:rPr lang="en-US" altLang="ko-KR" sz="1400" b="1" dirty="0">
                          <a:solidFill>
                            <a:srgbClr val="FF0000"/>
                          </a:solidFill>
                        </a:rPr>
                        <a:t> A</a:t>
                      </a:r>
                      <a:endParaRPr lang="en-US" b="1" dirty="0">
                        <a:solidFill>
                          <a:srgbClr val="FF0000"/>
                        </a:solidFill>
                      </a:endParaRPr>
                    </a:p>
                  </a:txBody>
                  <a:tcPr/>
                </a:tc>
              </a:tr>
            </a:tbl>
          </a:graphicData>
        </a:graphic>
      </p:graphicFrame>
      <p:sp>
        <p:nvSpPr>
          <p:cNvPr id="4" name="Rectangle 3"/>
          <p:cNvSpPr/>
          <p:nvPr/>
        </p:nvSpPr>
        <p:spPr>
          <a:xfrm>
            <a:off x="161977" y="150755"/>
            <a:ext cx="1789272" cy="369332"/>
          </a:xfrm>
          <a:prstGeom prst="rect">
            <a:avLst/>
          </a:prstGeom>
        </p:spPr>
        <p:txBody>
          <a:bodyPr wrap="none">
            <a:spAutoFit/>
          </a:bodyPr>
          <a:lstStyle/>
          <a:p>
            <a:r>
              <a:rPr lang="en-US" sz="1800" b="1" dirty="0">
                <a:solidFill>
                  <a:schemeClr val="lt1"/>
                </a:solidFill>
                <a:latin typeface="Roboto Condensed" panose="02000000000000000000"/>
                <a:ea typeface="Roboto Condensed" panose="02000000000000000000"/>
                <a:sym typeface="Roboto Condensed" panose="02000000000000000000"/>
              </a:rPr>
              <a:t>Register</a:t>
            </a:r>
            <a:r>
              <a:rPr lang="en-US" sz="1100" dirty="0"/>
              <a:t> </a:t>
            </a:r>
            <a:r>
              <a:rPr lang="en-US" sz="1800" b="1" dirty="0">
                <a:solidFill>
                  <a:schemeClr val="lt1"/>
                </a:solidFill>
                <a:latin typeface="Roboto Condensed" panose="02000000000000000000"/>
                <a:ea typeface="Roboto Condensed" panose="02000000000000000000"/>
              </a:rPr>
              <a:t>Transfer</a:t>
            </a: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a:t>9</a:t>
            </a:fld>
            <a:endParaRPr lang="en-GB"/>
          </a:p>
        </p:txBody>
      </p:sp>
      <p:sp>
        <p:nvSpPr>
          <p:cNvPr id="3" name="Text Box 2"/>
          <p:cNvSpPr txBox="1"/>
          <p:nvPr/>
        </p:nvSpPr>
        <p:spPr>
          <a:xfrm>
            <a:off x="0" y="210820"/>
            <a:ext cx="3048000" cy="260350"/>
          </a:xfrm>
          <a:prstGeom prst="rect">
            <a:avLst/>
          </a:prstGeom>
          <a:noFill/>
        </p:spPr>
        <p:txBody>
          <a:bodyPr wrap="square" rtlCol="0">
            <a:spAutoFit/>
          </a:bodyPr>
          <a:lstStyle/>
          <a:p>
            <a:r>
              <a:rPr lang="en-IN" altLang="en-US" sz="1100">
                <a:solidFill>
                  <a:schemeClr val="bg1"/>
                </a:solidFill>
              </a:rPr>
              <a:t>COMMON BUS STRUCTURE</a:t>
            </a:r>
          </a:p>
        </p:txBody>
      </p:sp>
      <p:pic>
        <p:nvPicPr>
          <p:cNvPr id="100" name="Picture 99"/>
          <p:cNvPicPr/>
          <p:nvPr/>
        </p:nvPicPr>
        <p:blipFill>
          <a:blip r:embed="rId2">
            <a:extLst>
              <a:ext uri="{96DAC541-7B7A-43D3-8B79-37D633B846F1}">
                <asvg:svgBlip xmlns:asvg="http://schemas.microsoft.com/office/drawing/2016/SVG/main" xmlns="" r:embed="rId3"/>
              </a:ext>
            </a:extLst>
          </a:blip>
          <a:stretch>
            <a:fillRect/>
          </a:stretch>
        </p:blipFill>
        <p:spPr>
          <a:xfrm>
            <a:off x="448310" y="662305"/>
            <a:ext cx="6787515" cy="4481195"/>
          </a:xfrm>
          <a:prstGeom prst="rect">
            <a:avLst/>
          </a:prstGeom>
          <a:noFill/>
        </p:spPr>
      </p:pic>
    </p:spTree>
  </p:cSld>
  <p:clrMapOvr>
    <a:masterClrMapping/>
  </p:clrMapOvr>
  <p:transition>
    <p:fade thruBlk="1"/>
  </p:transition>
</p:sld>
</file>

<file path=ppt/theme/theme1.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2097</Words>
  <Application>Microsoft Office PowerPoint</Application>
  <PresentationFormat>On-screen Show (16:9)</PresentationFormat>
  <Paragraphs>360</Paragraphs>
  <Slides>42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Roboto Condensed</vt:lpstr>
      <vt:lpstr>Arvo</vt:lpstr>
      <vt:lpstr>Symbol</vt:lpstr>
      <vt:lpstr>Arial</vt:lpstr>
      <vt:lpstr>Roboto Condensed Light</vt:lpstr>
      <vt:lpstr>맑은 고딕</vt:lpstr>
      <vt:lpstr>inter-regular</vt:lpstr>
      <vt:lpstr>Gulim</vt:lpstr>
      <vt:lpstr>Salerio template</vt:lpstr>
      <vt:lpstr>COMPUTER ORGANIZATION  &amp;  ARCHITECTURE</vt:lpstr>
      <vt:lpstr>PowerPoint Presentation</vt:lpstr>
      <vt:lpstr>Register Transfer and Microoperations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&amp;  ARCHITECTURE</dc:title>
  <dc:creator>Phanindra Thota</dc:creator>
  <cp:lastModifiedBy>sreedhar</cp:lastModifiedBy>
  <cp:revision>196</cp:revision>
  <dcterms:created xsi:type="dcterms:W3CDTF">2024-02-21T03:57:00Z</dcterms:created>
  <dcterms:modified xsi:type="dcterms:W3CDTF">2024-03-12T06:05:13Z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BC8C9C9A8770445C87B946D3388155D3_12</vt:lpwstr>
  </property>
  <property fmtid="{D5CDD505-2E9C-101B-9397-08002B2CF9AE}" pid="3" name="KSOProductBuildVer">
    <vt:lpwstr>1033-12.2.0.13489</vt:lpwstr>
  </property>
</Properties>
</file>