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2"/>
  </p:notesMasterIdLst>
  <p:sldIdLst>
    <p:sldId id="256" r:id="rId2"/>
    <p:sldId id="259" r:id="rId3"/>
    <p:sldId id="261" r:id="rId4"/>
    <p:sldId id="341" r:id="rId5"/>
    <p:sldId id="348" r:id="rId6"/>
    <p:sldId id="337" r:id="rId7"/>
    <p:sldId id="349" r:id="rId8"/>
    <p:sldId id="350" r:id="rId9"/>
    <p:sldId id="351" r:id="rId10"/>
    <p:sldId id="352" r:id="rId11"/>
    <p:sldId id="353" r:id="rId12"/>
    <p:sldId id="354" r:id="rId13"/>
    <p:sldId id="316" r:id="rId14"/>
    <p:sldId id="345" r:id="rId15"/>
    <p:sldId id="346" r:id="rId16"/>
    <p:sldId id="347" r:id="rId17"/>
    <p:sldId id="355" r:id="rId18"/>
    <p:sldId id="356" r:id="rId19"/>
    <p:sldId id="357" r:id="rId20"/>
    <p:sldId id="358" r:id="rId21"/>
    <p:sldId id="359" r:id="rId22"/>
    <p:sldId id="363" r:id="rId23"/>
    <p:sldId id="360" r:id="rId24"/>
    <p:sldId id="361" r:id="rId25"/>
    <p:sldId id="362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</p:sldIdLst>
  <p:sldSz cx="9144000" cy="5143500" type="screen16x9"/>
  <p:notesSz cx="6858000" cy="9144000"/>
  <p:embeddedFontLst>
    <p:embeddedFont>
      <p:font typeface="Arvo" panose="020B0604020202020204" charset="0"/>
      <p:regular r:id="rId43"/>
      <p:bold r:id="rId44"/>
      <p:italic r:id="rId45"/>
      <p:boldItalic r:id="rId46"/>
    </p:embeddedFont>
    <p:embeddedFont>
      <p:font typeface="Roboto Condensed" panose="020B0604020202020204" charset="0"/>
      <p:regular r:id="rId47"/>
      <p:bold r:id="rId48"/>
      <p:italic r:id="rId49"/>
      <p:boldItalic r:id="rId50"/>
    </p:embeddedFont>
    <p:embeddedFont>
      <p:font typeface="맑은 고딕" panose="020B0503020000020004" pitchFamily="34" charset="-127"/>
      <p:regular r:id="rId51"/>
      <p:bold r:id="rId52"/>
    </p:embeddedFont>
    <p:embeddedFont>
      <p:font typeface="Roboto Condensed Light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3CC33"/>
    <a:srgbClr val="0000FF"/>
    <a:srgbClr val="FF00FF"/>
    <a:srgbClr val="FF9933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85732" autoAdjust="0"/>
  </p:normalViewPr>
  <p:slideViewPr>
    <p:cSldViewPr snapToGrid="0">
      <p:cViewPr varScale="1">
        <p:scale>
          <a:sx n="132" d="100"/>
          <a:sy n="13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2843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151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133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081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22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25" y="165498"/>
            <a:ext cx="8809038" cy="4500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5884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0" y="1090178"/>
            <a:ext cx="7750969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COMPUTER ORGANIZATION 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ARCHITECTURE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71" y="525600"/>
            <a:ext cx="5087529" cy="4524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435" y="718662"/>
            <a:ext cx="22317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Addressing of Operand: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66328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Addressing of </a:t>
            </a:r>
            <a:r>
              <a:rPr lang="en-US" dirty="0" smtClean="0">
                <a:solidFill>
                  <a:schemeClr val="bg1"/>
                </a:solidFill>
              </a:rPr>
              <a:t>Operand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2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0" y="157062"/>
            <a:ext cx="1875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</a:t>
            </a:r>
            <a:r>
              <a:rPr lang="en-US" dirty="0" smtClean="0">
                <a:solidFill>
                  <a:schemeClr val="bg1"/>
                </a:solidFill>
              </a:rPr>
              <a:t>Registers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" y="711462"/>
            <a:ext cx="2005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Computer Registers: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800" y="1152888"/>
            <a:ext cx="8841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What is the need for computer registers? </a:t>
            </a:r>
            <a:endParaRPr lang="en-US" sz="1600" dirty="0" smtClean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need of the registers in computer for </a:t>
            </a:r>
            <a:r>
              <a:rPr lang="en-US" sz="1600" dirty="0" smtClean="0"/>
              <a:t> </a:t>
            </a:r>
            <a:r>
              <a:rPr lang="en-US" sz="1600" dirty="0"/>
              <a:t>Instruction sequencing needs a counter to calculate the address of the next instruction after execution of the current instruction is completed (PC).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Necessary to provide a register in the control unit for storing the instruction code after it is read from memory (IR).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Needs processor registers for manipulating data (AC and TR) and a register for holding a memory address (AR).</a:t>
            </a:r>
          </a:p>
        </p:txBody>
      </p:sp>
    </p:spTree>
    <p:extLst>
      <p:ext uri="{BB962C8B-B14F-4D97-AF65-F5344CB8AC3E}">
        <p14:creationId xmlns:p14="http://schemas.microsoft.com/office/powerpoint/2010/main" val="336053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0" y="256500"/>
            <a:ext cx="6098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5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xmlns="" id="{D303E716-2BD9-474D-9E1B-C8E074208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938463" y="221457"/>
            <a:ext cx="3294460" cy="3167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2100"/>
              <a:t>COMMON  BUS  SYSTEM</a:t>
            </a:r>
          </a:p>
        </p:txBody>
      </p:sp>
      <p:sp>
        <p:nvSpPr>
          <p:cNvPr id="66627" name="Rectangle 67">
            <a:extLst>
              <a:ext uri="{FF2B5EF4-FFF2-40B4-BE49-F238E27FC236}">
                <a16:creationId xmlns:a16="http://schemas.microsoft.com/office/drawing/2014/main" xmlns="" id="{1238D554-53AE-4B25-A884-5DBB9FAA9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2842023"/>
            <a:ext cx="137122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lang="en-US" altLang="ko-KR" sz="750"/>
          </a:p>
          <a:p>
            <a:pPr latinLnBrk="1">
              <a:lnSpc>
                <a:spcPct val="90000"/>
              </a:lnSpc>
            </a:pPr>
            <a:endParaRPr lang="en-US" altLang="ko-KR" sz="75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FC14779-4966-4E4B-99E8-B2AD5AC9C78E}"/>
              </a:ext>
            </a:extLst>
          </p:cNvPr>
          <p:cNvGrpSpPr/>
          <p:nvPr/>
        </p:nvGrpSpPr>
        <p:grpSpPr>
          <a:xfrm>
            <a:off x="2863864" y="122183"/>
            <a:ext cx="3511153" cy="5021317"/>
            <a:chOff x="1611313" y="762000"/>
            <a:chExt cx="4681537" cy="5755944"/>
          </a:xfrm>
        </p:grpSpPr>
        <p:sp>
          <p:nvSpPr>
            <p:cNvPr id="66564" name="Arc 4">
              <a:extLst>
                <a:ext uri="{FF2B5EF4-FFF2-40B4-BE49-F238E27FC236}">
                  <a16:creationId xmlns:a16="http://schemas.microsoft.com/office/drawing/2014/main" xmlns="" id="{6CA9839E-EABA-4E88-B947-33273FF7F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3" y="828675"/>
              <a:ext cx="106362" cy="74613"/>
            </a:xfrm>
            <a:custGeom>
              <a:avLst/>
              <a:gdLst>
                <a:gd name="T0" fmla="*/ 24892037 w 21600"/>
                <a:gd name="T1" fmla="*/ 112800854 h 17255"/>
                <a:gd name="T2" fmla="*/ 26374255 w 21600"/>
                <a:gd name="T3" fmla="*/ 0 h 17255"/>
                <a:gd name="T4" fmla="*/ 307928646 w 21600"/>
                <a:gd name="T5" fmla="*/ 57175356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6565" name="Line 5">
              <a:extLst>
                <a:ext uri="{FF2B5EF4-FFF2-40B4-BE49-F238E27FC236}">
                  <a16:creationId xmlns:a16="http://schemas.microsoft.com/office/drawing/2014/main" xmlns="" id="{CC7EC7A5-3B23-4CC6-BB13-4EE0232A2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7038" y="866775"/>
              <a:ext cx="1476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6566" name="Arc 6">
              <a:extLst>
                <a:ext uri="{FF2B5EF4-FFF2-40B4-BE49-F238E27FC236}">
                  <a16:creationId xmlns:a16="http://schemas.microsoft.com/office/drawing/2014/main" xmlns="" id="{318788B4-BA13-4ACD-BF4B-787BDEED3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913" y="939800"/>
              <a:ext cx="106362" cy="76200"/>
            </a:xfrm>
            <a:custGeom>
              <a:avLst/>
              <a:gdLst>
                <a:gd name="T0" fmla="*/ 24892037 w 21600"/>
                <a:gd name="T1" fmla="*/ 127983943 h 17255"/>
                <a:gd name="T2" fmla="*/ 26374255 w 21600"/>
                <a:gd name="T3" fmla="*/ 0 h 17255"/>
                <a:gd name="T4" fmla="*/ 307928646 w 21600"/>
                <a:gd name="T5" fmla="*/ 64870118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6570" name="Rectangle 10">
              <a:extLst>
                <a:ext uri="{FF2B5EF4-FFF2-40B4-BE49-F238E27FC236}">
                  <a16:creationId xmlns:a16="http://schemas.microsoft.com/office/drawing/2014/main" xmlns="" id="{D68AD174-D9D8-4037-B354-14AD7A02E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8738" y="762000"/>
              <a:ext cx="338769" cy="2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750"/>
                <a:t>S2</a:t>
              </a:r>
            </a:p>
          </p:txBody>
        </p:sp>
        <p:sp>
          <p:nvSpPr>
            <p:cNvPr id="66571" name="Rectangle 11">
              <a:extLst>
                <a:ext uri="{FF2B5EF4-FFF2-40B4-BE49-F238E27FC236}">
                  <a16:creationId xmlns:a16="http://schemas.microsoft.com/office/drawing/2014/main" xmlns="" id="{3A2D946C-6EA1-48BB-AE85-79C39B5C7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8738" y="868363"/>
              <a:ext cx="338769" cy="2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750"/>
                <a:t>S1</a:t>
              </a:r>
            </a:p>
          </p:txBody>
        </p:sp>
        <p:sp>
          <p:nvSpPr>
            <p:cNvPr id="66573" name="Line 13">
              <a:extLst>
                <a:ext uri="{FF2B5EF4-FFF2-40B4-BE49-F238E27FC236}">
                  <a16:creationId xmlns:a16="http://schemas.microsoft.com/office/drawing/2014/main" xmlns="" id="{C31B728A-8409-46BF-95AB-4F962FE65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1038" y="831850"/>
              <a:ext cx="5191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6576" name="Freeform 16">
              <a:extLst>
                <a:ext uri="{FF2B5EF4-FFF2-40B4-BE49-F238E27FC236}">
                  <a16:creationId xmlns:a16="http://schemas.microsoft.com/office/drawing/2014/main" xmlns="" id="{7D293C7A-1840-4FB1-8A51-D6A6F4B82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100" y="830263"/>
              <a:ext cx="158750" cy="349250"/>
            </a:xfrm>
            <a:custGeom>
              <a:avLst/>
              <a:gdLst>
                <a:gd name="T0" fmla="*/ 0 w 113"/>
                <a:gd name="T1" fmla="*/ 2147483646 h 289"/>
                <a:gd name="T2" fmla="*/ 2147483646 w 113"/>
                <a:gd name="T3" fmla="*/ 2147483646 h 289"/>
                <a:gd name="T4" fmla="*/ 2147483646 w 113"/>
                <a:gd name="T5" fmla="*/ 0 h 289"/>
                <a:gd name="T6" fmla="*/ 0 60000 65536"/>
                <a:gd name="T7" fmla="*/ 0 60000 65536"/>
                <a:gd name="T8" fmla="*/ 0 60000 65536"/>
                <a:gd name="T9" fmla="*/ 0 w 113"/>
                <a:gd name="T10" fmla="*/ 0 h 289"/>
                <a:gd name="T11" fmla="*/ 113 w 113"/>
                <a:gd name="T12" fmla="*/ 289 h 2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" h="289">
                  <a:moveTo>
                    <a:pt x="0" y="288"/>
                  </a:moveTo>
                  <a:lnTo>
                    <a:pt x="112" y="288"/>
                  </a:lnTo>
                  <a:lnTo>
                    <a:pt x="112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66577" name="Rectangle 17">
              <a:extLst>
                <a:ext uri="{FF2B5EF4-FFF2-40B4-BE49-F238E27FC236}">
                  <a16:creationId xmlns:a16="http://schemas.microsoft.com/office/drawing/2014/main" xmlns="" id="{E13D6AAA-1689-475C-A2B5-04D7AFD7C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675" y="868363"/>
              <a:ext cx="424263" cy="2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750"/>
                <a:t>Bus</a:t>
              </a:r>
            </a:p>
          </p:txBody>
        </p:sp>
        <p:sp>
          <p:nvSpPr>
            <p:cNvPr id="66677" name="Line 117">
              <a:extLst>
                <a:ext uri="{FF2B5EF4-FFF2-40B4-BE49-F238E27FC236}">
                  <a16:creationId xmlns:a16="http://schemas.microsoft.com/office/drawing/2014/main" xmlns="" id="{3994EFF1-39B5-45C6-9D8E-6C0941519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313" y="846138"/>
              <a:ext cx="3175" cy="56483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6705" name="Line 145">
              <a:extLst>
                <a:ext uri="{FF2B5EF4-FFF2-40B4-BE49-F238E27FC236}">
                  <a16:creationId xmlns:a16="http://schemas.microsoft.com/office/drawing/2014/main" xmlns="" id="{787636EC-E758-4FBA-8049-F86F90BA0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3100" y="825500"/>
              <a:ext cx="0" cy="3619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08880F48-CABF-42F6-8613-946CD06554FA}"/>
                </a:ext>
              </a:extLst>
            </p:cNvPr>
            <p:cNvGrpSpPr/>
            <p:nvPr/>
          </p:nvGrpSpPr>
          <p:grpSpPr>
            <a:xfrm>
              <a:off x="1611313" y="823913"/>
              <a:ext cx="4541113" cy="5694031"/>
              <a:chOff x="1611313" y="823913"/>
              <a:chExt cx="4541113" cy="5694031"/>
            </a:xfrm>
          </p:grpSpPr>
          <p:sp>
            <p:nvSpPr>
              <p:cNvPr id="66704" name="Line 144">
                <a:extLst>
                  <a:ext uri="{FF2B5EF4-FFF2-40B4-BE49-F238E27FC236}">
                    <a16:creationId xmlns:a16="http://schemas.microsoft.com/office/drawing/2014/main" xmlns="" id="{F2477B5E-6D80-4D6E-BEC4-CFA7A2408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3238" y="865188"/>
                <a:ext cx="3175" cy="547687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xmlns="" id="{9396C808-C86F-4127-A625-5B7874A86F83}"/>
                  </a:ext>
                </a:extLst>
              </p:cNvPr>
              <p:cNvGrpSpPr/>
              <p:nvPr/>
            </p:nvGrpSpPr>
            <p:grpSpPr>
              <a:xfrm>
                <a:off x="1611313" y="823913"/>
                <a:ext cx="4541113" cy="5694031"/>
                <a:chOff x="1611313" y="823913"/>
                <a:chExt cx="4541113" cy="5694031"/>
              </a:xfrm>
            </p:grpSpPr>
            <p:sp>
              <p:nvSpPr>
                <p:cNvPr id="66567" name="Line 7">
                  <a:extLst>
                    <a:ext uri="{FF2B5EF4-FFF2-40B4-BE49-F238E27FC236}">
                      <a16:creationId xmlns:a16="http://schemas.microsoft.com/office/drawing/2014/main" xmlns="" id="{EC44EC28-43EC-4439-9E02-CC57D02D43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07038" y="982663"/>
                  <a:ext cx="1476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568" name="Arc 8">
                  <a:extLst>
                    <a:ext uri="{FF2B5EF4-FFF2-40B4-BE49-F238E27FC236}">
                      <a16:creationId xmlns:a16="http://schemas.microsoft.com/office/drawing/2014/main" xmlns="" id="{57E04D01-1C22-4009-9583-5D58FA15BA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9913" y="1047750"/>
                  <a:ext cx="106362" cy="74613"/>
                </a:xfrm>
                <a:custGeom>
                  <a:avLst/>
                  <a:gdLst>
                    <a:gd name="T0" fmla="*/ 24892037 w 21600"/>
                    <a:gd name="T1" fmla="*/ 112800854 h 17255"/>
                    <a:gd name="T2" fmla="*/ 26374255 w 21600"/>
                    <a:gd name="T3" fmla="*/ 0 h 17255"/>
                    <a:gd name="T4" fmla="*/ 307928646 w 21600"/>
                    <a:gd name="T5" fmla="*/ 57175356 h 1725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7255"/>
                    <a:gd name="T11" fmla="*/ 21600 w 21600"/>
                    <a:gd name="T12" fmla="*/ 17255 h 172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7255" fill="none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</a:path>
                    <a:path w="21600" h="17255" stroke="0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  <a:lnTo>
                        <a:pt x="21600" y="8746"/>
                      </a:lnTo>
                      <a:lnTo>
                        <a:pt x="1746" y="172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569" name="Line 9">
                  <a:extLst>
                    <a:ext uri="{FF2B5EF4-FFF2-40B4-BE49-F238E27FC236}">
                      <a16:creationId xmlns:a16="http://schemas.microsoft.com/office/drawing/2014/main" xmlns="" id="{4E5DA245-1A6C-4338-A3B0-7530C379B3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07038" y="1089025"/>
                  <a:ext cx="1476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572" name="Rectangle 12">
                  <a:extLst>
                    <a:ext uri="{FF2B5EF4-FFF2-40B4-BE49-F238E27FC236}">
                      <a16:creationId xmlns:a16="http://schemas.microsoft.com/office/drawing/2014/main" xmlns="" id="{6CFE677A-F687-476B-BE2E-3DE6AB5583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3024" y="976313"/>
                  <a:ext cx="338769" cy="228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750"/>
                    <a:t>S0</a:t>
                  </a:r>
                </a:p>
              </p:txBody>
            </p:sp>
            <p:sp>
              <p:nvSpPr>
                <p:cNvPr id="66574" name="Freeform 14">
                  <a:extLst>
                    <a:ext uri="{FF2B5EF4-FFF2-40B4-BE49-F238E27FC236}">
                      <a16:creationId xmlns:a16="http://schemas.microsoft.com/office/drawing/2014/main" xmlns="" id="{6745AC64-B8F6-4EEF-9765-21CD239445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9925" y="1190625"/>
                  <a:ext cx="176213" cy="5130800"/>
                </a:xfrm>
                <a:custGeom>
                  <a:avLst/>
                  <a:gdLst>
                    <a:gd name="T0" fmla="*/ 0 w 125"/>
                    <a:gd name="T1" fmla="*/ 0 h 4233"/>
                    <a:gd name="T2" fmla="*/ 2147483646 w 125"/>
                    <a:gd name="T3" fmla="*/ 0 h 4233"/>
                    <a:gd name="T4" fmla="*/ 2147483646 w 125"/>
                    <a:gd name="T5" fmla="*/ 2147483646 h 4233"/>
                    <a:gd name="T6" fmla="*/ 0 60000 65536"/>
                    <a:gd name="T7" fmla="*/ 0 60000 65536"/>
                    <a:gd name="T8" fmla="*/ 0 60000 65536"/>
                    <a:gd name="T9" fmla="*/ 0 w 125"/>
                    <a:gd name="T10" fmla="*/ 0 h 4233"/>
                    <a:gd name="T11" fmla="*/ 125 w 125"/>
                    <a:gd name="T12" fmla="*/ 4233 h 42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5" h="4233">
                      <a:moveTo>
                        <a:pt x="0" y="0"/>
                      </a:moveTo>
                      <a:lnTo>
                        <a:pt x="124" y="0"/>
                      </a:lnTo>
                      <a:lnTo>
                        <a:pt x="124" y="4232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6575" name="Line 15">
                  <a:extLst>
                    <a:ext uri="{FF2B5EF4-FFF2-40B4-BE49-F238E27FC236}">
                      <a16:creationId xmlns:a16="http://schemas.microsoft.com/office/drawing/2014/main" xmlns="" id="{3BA50D93-22D6-4547-8FFB-5406D8DF84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38863" y="1185863"/>
                  <a:ext cx="0" cy="528955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578" name="Rectangle 18">
                  <a:extLst>
                    <a:ext uri="{FF2B5EF4-FFF2-40B4-BE49-F238E27FC236}">
                      <a16:creationId xmlns:a16="http://schemas.microsoft.com/office/drawing/2014/main" xmlns="" id="{DB4D949C-8D0C-4736-9966-735198486A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2675" y="1198562"/>
                  <a:ext cx="945773" cy="366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750"/>
                    <a:t>Memory unit</a:t>
                  </a:r>
                </a:p>
                <a:p>
                  <a:pPr latinLnBrk="1">
                    <a:lnSpc>
                      <a:spcPct val="90000"/>
                    </a:lnSpc>
                  </a:pPr>
                  <a:endParaRPr lang="en-US" altLang="ko-KR" sz="750"/>
                </a:p>
              </p:txBody>
            </p:sp>
            <p:sp>
              <p:nvSpPr>
                <p:cNvPr id="66579" name="Rectangle 19">
                  <a:extLst>
                    <a:ext uri="{FF2B5EF4-FFF2-40B4-BE49-F238E27FC236}">
                      <a16:creationId xmlns:a16="http://schemas.microsoft.com/office/drawing/2014/main" xmlns="" id="{3197685D-2166-4A84-A357-F2E7E570E8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6338" y="1335088"/>
                  <a:ext cx="749139" cy="228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750"/>
                    <a:t>4096 x 16</a:t>
                  </a:r>
                </a:p>
              </p:txBody>
            </p:sp>
            <p:sp>
              <p:nvSpPr>
                <p:cNvPr id="66580" name="Rectangle 20">
                  <a:extLst>
                    <a:ext uri="{FF2B5EF4-FFF2-40B4-BE49-F238E27FC236}">
                      <a16:creationId xmlns:a16="http://schemas.microsoft.com/office/drawing/2014/main" xmlns="" id="{FE1B939A-EE4B-4C29-AC08-56F697083D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6463" y="1152525"/>
                  <a:ext cx="1389062" cy="415925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endParaRPr lang="en-US" altLang="en-US" sz="750"/>
                </a:p>
              </p:txBody>
            </p:sp>
            <p:sp>
              <p:nvSpPr>
                <p:cNvPr id="66581" name="Rectangle 21">
                  <a:extLst>
                    <a:ext uri="{FF2B5EF4-FFF2-40B4-BE49-F238E27FC236}">
                      <a16:creationId xmlns:a16="http://schemas.microsoft.com/office/drawing/2014/main" xmlns="" id="{85F68A7F-DA88-41AF-9C8C-23586A26C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5363" y="2255838"/>
                  <a:ext cx="982108" cy="228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750"/>
                    <a:t>LD  INR  CLR</a:t>
                  </a:r>
                </a:p>
              </p:txBody>
            </p:sp>
            <p:sp>
              <p:nvSpPr>
                <p:cNvPr id="66582" name="Arc 22">
                  <a:extLst>
                    <a:ext uri="{FF2B5EF4-FFF2-40B4-BE49-F238E27FC236}">
                      <a16:creationId xmlns:a16="http://schemas.microsoft.com/office/drawing/2014/main" xmlns="" id="{BD1164A0-A766-445B-B32E-ACA35CB56A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0888" y="1266825"/>
                  <a:ext cx="106362" cy="73025"/>
                </a:xfrm>
                <a:custGeom>
                  <a:avLst/>
                  <a:gdLst>
                    <a:gd name="T0" fmla="*/ 24892037 w 21600"/>
                    <a:gd name="T1" fmla="*/ 99141461 h 17255"/>
                    <a:gd name="T2" fmla="*/ 26374255 w 21600"/>
                    <a:gd name="T3" fmla="*/ 0 h 17255"/>
                    <a:gd name="T4" fmla="*/ 307928646 w 21600"/>
                    <a:gd name="T5" fmla="*/ 50251446 h 1725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7255"/>
                    <a:gd name="T11" fmla="*/ 21600 w 21600"/>
                    <a:gd name="T12" fmla="*/ 17255 h 172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7255" fill="none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</a:path>
                    <a:path w="21600" h="17255" stroke="0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  <a:lnTo>
                        <a:pt x="21600" y="8746"/>
                      </a:lnTo>
                      <a:lnTo>
                        <a:pt x="1746" y="172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583" name="Line 23">
                  <a:extLst>
                    <a:ext uri="{FF2B5EF4-FFF2-40B4-BE49-F238E27FC236}">
                      <a16:creationId xmlns:a16="http://schemas.microsoft.com/office/drawing/2014/main" xmlns="" id="{E65B3F67-F682-4A79-93DA-AECF68268A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0288" y="1311275"/>
                  <a:ext cx="1000125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584" name="Rectangle 24">
                  <a:extLst>
                    <a:ext uri="{FF2B5EF4-FFF2-40B4-BE49-F238E27FC236}">
                      <a16:creationId xmlns:a16="http://schemas.microsoft.com/office/drawing/2014/main" xmlns="" id="{FCABF736-1C78-4CC7-917F-C7BA0C9C68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9" y="1470025"/>
                  <a:ext cx="693568" cy="228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750"/>
                    <a:t>Address</a:t>
                  </a:r>
                </a:p>
              </p:txBody>
            </p:sp>
            <p:sp>
              <p:nvSpPr>
                <p:cNvPr id="66585" name="Arc 25">
                  <a:extLst>
                    <a:ext uri="{FF2B5EF4-FFF2-40B4-BE49-F238E27FC236}">
                      <a16:creationId xmlns:a16="http://schemas.microsoft.com/office/drawing/2014/main" xmlns="" id="{C6D299F2-BB5E-4F1C-9CBC-250C84E3D6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6638" y="1436688"/>
                  <a:ext cx="106362" cy="73025"/>
                </a:xfrm>
                <a:custGeom>
                  <a:avLst/>
                  <a:gdLst>
                    <a:gd name="T0" fmla="*/ 280885866 w 21600"/>
                    <a:gd name="T1" fmla="*/ 0 h 17464"/>
                    <a:gd name="T2" fmla="*/ 282396866 w 21600"/>
                    <a:gd name="T3" fmla="*/ 93349245 h 17464"/>
                    <a:gd name="T4" fmla="*/ 0 w 21600"/>
                    <a:gd name="T5" fmla="*/ 47315843 h 1746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7464"/>
                    <a:gd name="T11" fmla="*/ 21600 w 21600"/>
                    <a:gd name="T12" fmla="*/ 17464 h 174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7464" fill="none" extrusionOk="0">
                      <a:moveTo>
                        <a:pt x="19702" y="0"/>
                      </a:moveTo>
                      <a:cubicBezTo>
                        <a:pt x="20953" y="2783"/>
                        <a:pt x="21600" y="5800"/>
                        <a:pt x="21600" y="8852"/>
                      </a:cubicBezTo>
                      <a:cubicBezTo>
                        <a:pt x="21600" y="11815"/>
                        <a:pt x="20990" y="14746"/>
                        <a:pt x="19808" y="17463"/>
                      </a:cubicBezTo>
                    </a:path>
                    <a:path w="21600" h="17464" stroke="0" extrusionOk="0">
                      <a:moveTo>
                        <a:pt x="19702" y="0"/>
                      </a:moveTo>
                      <a:cubicBezTo>
                        <a:pt x="20953" y="2783"/>
                        <a:pt x="21600" y="5800"/>
                        <a:pt x="21600" y="8852"/>
                      </a:cubicBezTo>
                      <a:cubicBezTo>
                        <a:pt x="21600" y="11815"/>
                        <a:pt x="20990" y="14746"/>
                        <a:pt x="19808" y="17463"/>
                      </a:cubicBezTo>
                      <a:lnTo>
                        <a:pt x="0" y="8852"/>
                      </a:lnTo>
                      <a:lnTo>
                        <a:pt x="1970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586" name="Freeform 26">
                  <a:extLst>
                    <a:ext uri="{FF2B5EF4-FFF2-40B4-BE49-F238E27FC236}">
                      <a16:creationId xmlns:a16="http://schemas.microsoft.com/office/drawing/2014/main" xmlns="" id="{DE8F8FC0-A405-45DC-964A-6F23D3EA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7125" y="1473200"/>
                  <a:ext cx="611188" cy="582613"/>
                </a:xfrm>
                <a:custGeom>
                  <a:avLst/>
                  <a:gdLst>
                    <a:gd name="T0" fmla="*/ 0 w 433"/>
                    <a:gd name="T1" fmla="*/ 0 h 481"/>
                    <a:gd name="T2" fmla="*/ 2147483646 w 433"/>
                    <a:gd name="T3" fmla="*/ 0 h 481"/>
                    <a:gd name="T4" fmla="*/ 2147483646 w 433"/>
                    <a:gd name="T5" fmla="*/ 2147483646 h 481"/>
                    <a:gd name="T6" fmla="*/ 0 60000 65536"/>
                    <a:gd name="T7" fmla="*/ 0 60000 65536"/>
                    <a:gd name="T8" fmla="*/ 0 60000 65536"/>
                    <a:gd name="T9" fmla="*/ 0 w 433"/>
                    <a:gd name="T10" fmla="*/ 0 h 481"/>
                    <a:gd name="T11" fmla="*/ 433 w 433"/>
                    <a:gd name="T12" fmla="*/ 481 h 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3" h="481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32" y="480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6587" name="Line 27">
                  <a:extLst>
                    <a:ext uri="{FF2B5EF4-FFF2-40B4-BE49-F238E27FC236}">
                      <a16:creationId xmlns:a16="http://schemas.microsoft.com/office/drawing/2014/main" xmlns="" id="{C39C2B31-FF2E-47EA-AE7C-8B67778288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8813" y="1574800"/>
                  <a:ext cx="0" cy="10160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588" name="Rectangle 28">
                  <a:extLst>
                    <a:ext uri="{FF2B5EF4-FFF2-40B4-BE49-F238E27FC236}">
                      <a16:creationId xmlns:a16="http://schemas.microsoft.com/office/drawing/2014/main" xmlns="" id="{8F841E42-1AC6-4541-8BEF-DDF4C94BC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2589" y="1693862"/>
                  <a:ext cx="494795" cy="228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750" dirty="0"/>
                    <a:t>Read</a:t>
                  </a:r>
                </a:p>
              </p:txBody>
            </p:sp>
            <p:sp>
              <p:nvSpPr>
                <p:cNvPr id="66589" name="Rectangle 29">
                  <a:extLst>
                    <a:ext uri="{FF2B5EF4-FFF2-40B4-BE49-F238E27FC236}">
                      <a16:creationId xmlns:a16="http://schemas.microsoft.com/office/drawing/2014/main" xmlns="" id="{8DE76507-6EBB-439C-A04F-104E421DFC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8213" y="1693862"/>
                  <a:ext cx="503344" cy="228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750"/>
                    <a:t>Write</a:t>
                  </a:r>
                </a:p>
              </p:txBody>
            </p:sp>
            <p:sp>
              <p:nvSpPr>
                <p:cNvPr id="66590" name="Rectangle 30">
                  <a:extLst>
                    <a:ext uri="{FF2B5EF4-FFF2-40B4-BE49-F238E27FC236}">
                      <a16:creationId xmlns:a16="http://schemas.microsoft.com/office/drawing/2014/main" xmlns="" id="{84F0AC8F-4806-4B4C-A8E2-59EE2A553B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8863" y="1960563"/>
                  <a:ext cx="1252537" cy="195262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endParaRPr lang="en-US" altLang="en-US" sz="750"/>
                </a:p>
              </p:txBody>
            </p:sp>
            <p:sp>
              <p:nvSpPr>
                <p:cNvPr id="66591" name="Line 31">
                  <a:extLst>
                    <a:ext uri="{FF2B5EF4-FFF2-40B4-BE49-F238E27FC236}">
                      <a16:creationId xmlns:a16="http://schemas.microsoft.com/office/drawing/2014/main" xmlns="" id="{3406FF2C-962A-4163-9FFD-15678460C0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3838" y="2160588"/>
                  <a:ext cx="0" cy="11271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592" name="Line 32">
                  <a:extLst>
                    <a:ext uri="{FF2B5EF4-FFF2-40B4-BE49-F238E27FC236}">
                      <a16:creationId xmlns:a16="http://schemas.microsoft.com/office/drawing/2014/main" xmlns="" id="{0AC6FA8A-EC71-4724-80FE-51C853D85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0863" y="2155825"/>
                  <a:ext cx="0" cy="11747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593" name="Freeform 33">
                  <a:extLst>
                    <a:ext uri="{FF2B5EF4-FFF2-40B4-BE49-F238E27FC236}">
                      <a16:creationId xmlns:a16="http://schemas.microsoft.com/office/drawing/2014/main" xmlns="" id="{5B68DBB9-7EE0-4812-AAB0-07303C7B2D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0425" y="2165350"/>
                  <a:ext cx="498475" cy="117475"/>
                </a:xfrm>
                <a:custGeom>
                  <a:avLst/>
                  <a:gdLst>
                    <a:gd name="T0" fmla="*/ 0 w 353"/>
                    <a:gd name="T1" fmla="*/ 0 h 97"/>
                    <a:gd name="T2" fmla="*/ 0 w 353"/>
                    <a:gd name="T3" fmla="*/ 2147483646 h 97"/>
                    <a:gd name="T4" fmla="*/ 2147483646 w 353"/>
                    <a:gd name="T5" fmla="*/ 2147483646 h 97"/>
                    <a:gd name="T6" fmla="*/ 0 60000 65536"/>
                    <a:gd name="T7" fmla="*/ 0 60000 65536"/>
                    <a:gd name="T8" fmla="*/ 0 60000 65536"/>
                    <a:gd name="T9" fmla="*/ 0 w 353"/>
                    <a:gd name="T10" fmla="*/ 0 h 97"/>
                    <a:gd name="T11" fmla="*/ 353 w 353"/>
                    <a:gd name="T12" fmla="*/ 97 h 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53" h="97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352" y="96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6594" name="Arc 34">
                  <a:extLst>
                    <a:ext uri="{FF2B5EF4-FFF2-40B4-BE49-F238E27FC236}">
                      <a16:creationId xmlns:a16="http://schemas.microsoft.com/office/drawing/2014/main" xmlns="" id="{F4AA714D-2A31-41B2-B14E-A509006F3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5650" y="2027238"/>
                  <a:ext cx="107950" cy="73025"/>
                </a:xfrm>
                <a:custGeom>
                  <a:avLst/>
                  <a:gdLst>
                    <a:gd name="T0" fmla="*/ 27205794 w 21600"/>
                    <a:gd name="T1" fmla="*/ 99141461 h 17255"/>
                    <a:gd name="T2" fmla="*/ 28827163 w 21600"/>
                    <a:gd name="T3" fmla="*/ 0 h 17255"/>
                    <a:gd name="T4" fmla="*/ 336563501 w 21600"/>
                    <a:gd name="T5" fmla="*/ 50251446 h 1725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7255"/>
                    <a:gd name="T11" fmla="*/ 21600 w 21600"/>
                    <a:gd name="T12" fmla="*/ 17255 h 172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7255" fill="none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</a:path>
                    <a:path w="21600" h="17255" stroke="0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  <a:lnTo>
                        <a:pt x="21600" y="8746"/>
                      </a:lnTo>
                      <a:lnTo>
                        <a:pt x="1746" y="172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595" name="Line 35">
                  <a:extLst>
                    <a:ext uri="{FF2B5EF4-FFF2-40B4-BE49-F238E27FC236}">
                      <a16:creationId xmlns:a16="http://schemas.microsoft.com/office/drawing/2014/main" xmlns="" id="{922548DC-7CEE-4686-87F3-CE74AB3ADA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75213" y="2063750"/>
                  <a:ext cx="981075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596" name="Rectangle 36">
                  <a:extLst>
                    <a:ext uri="{FF2B5EF4-FFF2-40B4-BE49-F238E27FC236}">
                      <a16:creationId xmlns:a16="http://schemas.microsoft.com/office/drawing/2014/main" xmlns="" id="{5117FD75-7879-430F-B5C7-41A5BDA837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375" y="1933574"/>
                  <a:ext cx="443499" cy="2836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1050"/>
                    <a:t>AR</a:t>
                  </a:r>
                </a:p>
              </p:txBody>
            </p:sp>
            <p:sp>
              <p:nvSpPr>
                <p:cNvPr id="66597" name="Freeform 37">
                  <a:extLst>
                    <a:ext uri="{FF2B5EF4-FFF2-40B4-BE49-F238E27FC236}">
                      <a16:creationId xmlns:a16="http://schemas.microsoft.com/office/drawing/2014/main" xmlns="" id="{681B21BC-2D03-4C69-BFC5-D2AEBA1DE2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8513" y="2092325"/>
                  <a:ext cx="138112" cy="50800"/>
                </a:xfrm>
                <a:custGeom>
                  <a:avLst/>
                  <a:gdLst>
                    <a:gd name="T0" fmla="*/ 0 w 97"/>
                    <a:gd name="T1" fmla="*/ 2147483646 h 41"/>
                    <a:gd name="T2" fmla="*/ 2147483646 w 97"/>
                    <a:gd name="T3" fmla="*/ 0 h 41"/>
                    <a:gd name="T4" fmla="*/ 2147483646 w 97"/>
                    <a:gd name="T5" fmla="*/ 2147483646 h 41"/>
                    <a:gd name="T6" fmla="*/ 0 60000 65536"/>
                    <a:gd name="T7" fmla="*/ 0 60000 65536"/>
                    <a:gd name="T8" fmla="*/ 0 60000 65536"/>
                    <a:gd name="T9" fmla="*/ 0 w 97"/>
                    <a:gd name="T10" fmla="*/ 0 h 41"/>
                    <a:gd name="T11" fmla="*/ 97 w 97"/>
                    <a:gd name="T12" fmla="*/ 41 h 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7" h="41">
                      <a:moveTo>
                        <a:pt x="0" y="40"/>
                      </a:moveTo>
                      <a:lnTo>
                        <a:pt x="48" y="0"/>
                      </a:lnTo>
                      <a:lnTo>
                        <a:pt x="96" y="40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6598" name="Rectangle 38">
                  <a:extLst>
                    <a:ext uri="{FF2B5EF4-FFF2-40B4-BE49-F238E27FC236}">
                      <a16:creationId xmlns:a16="http://schemas.microsoft.com/office/drawing/2014/main" xmlns="" id="{3FCBA290-24F3-42BB-B488-A37044571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8063" y="2811462"/>
                  <a:ext cx="982108" cy="228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750"/>
                    <a:t>LD  INR  CLR</a:t>
                  </a:r>
                </a:p>
              </p:txBody>
            </p:sp>
            <p:sp>
              <p:nvSpPr>
                <p:cNvPr id="66599" name="Rectangle 39">
                  <a:extLst>
                    <a:ext uri="{FF2B5EF4-FFF2-40B4-BE49-F238E27FC236}">
                      <a16:creationId xmlns:a16="http://schemas.microsoft.com/office/drawing/2014/main" xmlns="" id="{1EF746F8-AD00-4F85-8604-78A0A88645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8863" y="2519363"/>
                  <a:ext cx="1252537" cy="20320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endParaRPr lang="en-US" altLang="en-US" sz="750"/>
                </a:p>
              </p:txBody>
            </p:sp>
            <p:sp>
              <p:nvSpPr>
                <p:cNvPr id="66600" name="Line 40">
                  <a:extLst>
                    <a:ext uri="{FF2B5EF4-FFF2-40B4-BE49-F238E27FC236}">
                      <a16:creationId xmlns:a16="http://schemas.microsoft.com/office/drawing/2014/main" xmlns="" id="{8BBAAF9A-DA5C-454A-BD51-3236A872CA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3838" y="2727325"/>
                  <a:ext cx="0" cy="10160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01" name="Line 41">
                  <a:extLst>
                    <a:ext uri="{FF2B5EF4-FFF2-40B4-BE49-F238E27FC236}">
                      <a16:creationId xmlns:a16="http://schemas.microsoft.com/office/drawing/2014/main" xmlns="" id="{67D4151B-807A-46D1-B144-70E495CE00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0863" y="2727325"/>
                  <a:ext cx="0" cy="10160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02" name="Freeform 42">
                  <a:extLst>
                    <a:ext uri="{FF2B5EF4-FFF2-40B4-BE49-F238E27FC236}">
                      <a16:creationId xmlns:a16="http://schemas.microsoft.com/office/drawing/2014/main" xmlns="" id="{BF5D70DD-63BD-43FD-8A41-F744075671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0425" y="2733675"/>
                  <a:ext cx="487363" cy="106363"/>
                </a:xfrm>
                <a:custGeom>
                  <a:avLst/>
                  <a:gdLst>
                    <a:gd name="T0" fmla="*/ 0 w 345"/>
                    <a:gd name="T1" fmla="*/ 0 h 89"/>
                    <a:gd name="T2" fmla="*/ 0 w 345"/>
                    <a:gd name="T3" fmla="*/ 2147483646 h 89"/>
                    <a:gd name="T4" fmla="*/ 2147483646 w 345"/>
                    <a:gd name="T5" fmla="*/ 2147483646 h 89"/>
                    <a:gd name="T6" fmla="*/ 0 60000 65536"/>
                    <a:gd name="T7" fmla="*/ 0 60000 65536"/>
                    <a:gd name="T8" fmla="*/ 0 60000 65536"/>
                    <a:gd name="T9" fmla="*/ 0 w 345"/>
                    <a:gd name="T10" fmla="*/ 0 h 89"/>
                    <a:gd name="T11" fmla="*/ 345 w 345"/>
                    <a:gd name="T12" fmla="*/ 89 h 8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5" h="89">
                      <a:moveTo>
                        <a:pt x="0" y="0"/>
                      </a:moveTo>
                      <a:lnTo>
                        <a:pt x="0" y="88"/>
                      </a:lnTo>
                      <a:lnTo>
                        <a:pt x="344" y="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6603" name="Rectangle 43">
                  <a:extLst>
                    <a:ext uri="{FF2B5EF4-FFF2-40B4-BE49-F238E27FC236}">
                      <a16:creationId xmlns:a16="http://schemas.microsoft.com/office/drawing/2014/main" xmlns="" id="{1480F12E-057F-4DFC-8794-8E534B5CD8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375" y="2501900"/>
                  <a:ext cx="432812" cy="2836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1050"/>
                    <a:t>PC</a:t>
                  </a:r>
                </a:p>
              </p:txBody>
            </p:sp>
            <p:sp>
              <p:nvSpPr>
                <p:cNvPr id="66604" name="Freeform 44">
                  <a:extLst>
                    <a:ext uri="{FF2B5EF4-FFF2-40B4-BE49-F238E27FC236}">
                      <a16:creationId xmlns:a16="http://schemas.microsoft.com/office/drawing/2014/main" xmlns="" id="{5245A164-AD15-40F7-B2FD-26E0206B0C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3750" y="2659063"/>
                  <a:ext cx="136525" cy="60325"/>
                </a:xfrm>
                <a:custGeom>
                  <a:avLst/>
                  <a:gdLst>
                    <a:gd name="T0" fmla="*/ 0 w 97"/>
                    <a:gd name="T1" fmla="*/ 2147483646 h 49"/>
                    <a:gd name="T2" fmla="*/ 2147483646 w 97"/>
                    <a:gd name="T3" fmla="*/ 0 h 49"/>
                    <a:gd name="T4" fmla="*/ 2147483646 w 97"/>
                    <a:gd name="T5" fmla="*/ 2147483646 h 49"/>
                    <a:gd name="T6" fmla="*/ 0 60000 65536"/>
                    <a:gd name="T7" fmla="*/ 0 60000 65536"/>
                    <a:gd name="T8" fmla="*/ 0 60000 65536"/>
                    <a:gd name="T9" fmla="*/ 0 w 97"/>
                    <a:gd name="T10" fmla="*/ 0 h 49"/>
                    <a:gd name="T11" fmla="*/ 97 w 97"/>
                    <a:gd name="T12" fmla="*/ 49 h 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7" h="49">
                      <a:moveTo>
                        <a:pt x="0" y="48"/>
                      </a:moveTo>
                      <a:lnTo>
                        <a:pt x="48" y="0"/>
                      </a:lnTo>
                      <a:lnTo>
                        <a:pt x="96" y="4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6605" name="Rectangle 45">
                  <a:extLst>
                    <a:ext uri="{FF2B5EF4-FFF2-40B4-BE49-F238E27FC236}">
                      <a16:creationId xmlns:a16="http://schemas.microsoft.com/office/drawing/2014/main" xmlns="" id="{0122AFD2-0A2C-44B2-BA71-237EDA5422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4238" y="3433762"/>
                  <a:ext cx="1054777" cy="228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750"/>
                    <a:t>LD   INR   CLR</a:t>
                  </a:r>
                </a:p>
              </p:txBody>
            </p:sp>
            <p:sp>
              <p:nvSpPr>
                <p:cNvPr id="66606" name="Rectangle 46">
                  <a:extLst>
                    <a:ext uri="{FF2B5EF4-FFF2-40B4-BE49-F238E27FC236}">
                      <a16:creationId xmlns:a16="http://schemas.microsoft.com/office/drawing/2014/main" xmlns="" id="{C6227B5F-4E56-441B-ABD3-26D1FD97C2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9313" y="3119438"/>
                  <a:ext cx="1446212" cy="204787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endParaRPr lang="en-US" altLang="en-US" sz="750"/>
                </a:p>
              </p:txBody>
            </p:sp>
            <p:sp>
              <p:nvSpPr>
                <p:cNvPr id="66607" name="Line 47">
                  <a:extLst>
                    <a:ext uri="{FF2B5EF4-FFF2-40B4-BE49-F238E27FC236}">
                      <a16:creationId xmlns:a16="http://schemas.microsoft.com/office/drawing/2014/main" xmlns="" id="{BF4A101B-85EB-40AD-9264-795A3C171C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6638" y="3333750"/>
                  <a:ext cx="0" cy="9683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08" name="Line 48">
                  <a:extLst>
                    <a:ext uri="{FF2B5EF4-FFF2-40B4-BE49-F238E27FC236}">
                      <a16:creationId xmlns:a16="http://schemas.microsoft.com/office/drawing/2014/main" xmlns="" id="{CC55034A-0028-4050-840E-115E4C3E7C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43400" y="3328988"/>
                  <a:ext cx="0" cy="10160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09" name="Freeform 49">
                  <a:extLst>
                    <a:ext uri="{FF2B5EF4-FFF2-40B4-BE49-F238E27FC236}">
                      <a16:creationId xmlns:a16="http://schemas.microsoft.com/office/drawing/2014/main" xmlns="" id="{E28B34C9-A412-424E-A8B6-B74BEF7A54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4550" y="3333750"/>
                  <a:ext cx="509588" cy="107950"/>
                </a:xfrm>
                <a:custGeom>
                  <a:avLst/>
                  <a:gdLst>
                    <a:gd name="T0" fmla="*/ 0 w 361"/>
                    <a:gd name="T1" fmla="*/ 0 h 89"/>
                    <a:gd name="T2" fmla="*/ 0 w 361"/>
                    <a:gd name="T3" fmla="*/ 2147483646 h 89"/>
                    <a:gd name="T4" fmla="*/ 2147483646 w 361"/>
                    <a:gd name="T5" fmla="*/ 2147483646 h 89"/>
                    <a:gd name="T6" fmla="*/ 0 60000 65536"/>
                    <a:gd name="T7" fmla="*/ 0 60000 65536"/>
                    <a:gd name="T8" fmla="*/ 0 60000 65536"/>
                    <a:gd name="T9" fmla="*/ 0 w 361"/>
                    <a:gd name="T10" fmla="*/ 0 h 89"/>
                    <a:gd name="T11" fmla="*/ 361 w 361"/>
                    <a:gd name="T12" fmla="*/ 89 h 8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1" h="89">
                      <a:moveTo>
                        <a:pt x="0" y="0"/>
                      </a:moveTo>
                      <a:lnTo>
                        <a:pt x="0" y="88"/>
                      </a:lnTo>
                      <a:lnTo>
                        <a:pt x="360" y="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6610" name="Rectangle 50">
                  <a:extLst>
                    <a:ext uri="{FF2B5EF4-FFF2-40B4-BE49-F238E27FC236}">
                      <a16:creationId xmlns:a16="http://schemas.microsoft.com/office/drawing/2014/main" xmlns="" id="{6BC166C3-63F4-478E-A1B2-AF440AC9D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2550" y="3101974"/>
                  <a:ext cx="443499" cy="2836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1050"/>
                    <a:t>DR</a:t>
                  </a:r>
                </a:p>
              </p:txBody>
            </p:sp>
            <p:sp>
              <p:nvSpPr>
                <p:cNvPr id="66611" name="Freeform 51">
                  <a:extLst>
                    <a:ext uri="{FF2B5EF4-FFF2-40B4-BE49-F238E27FC236}">
                      <a16:creationId xmlns:a16="http://schemas.microsoft.com/office/drawing/2014/main" xmlns="" id="{A0D2541D-5C55-4D30-AA49-0111EF4ADF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6288" y="3262313"/>
                  <a:ext cx="136525" cy="57150"/>
                </a:xfrm>
                <a:custGeom>
                  <a:avLst/>
                  <a:gdLst>
                    <a:gd name="T0" fmla="*/ 0 w 97"/>
                    <a:gd name="T1" fmla="*/ 2147483646 h 49"/>
                    <a:gd name="T2" fmla="*/ 2147483646 w 97"/>
                    <a:gd name="T3" fmla="*/ 0 h 49"/>
                    <a:gd name="T4" fmla="*/ 2147483646 w 97"/>
                    <a:gd name="T5" fmla="*/ 2147483646 h 49"/>
                    <a:gd name="T6" fmla="*/ 0 60000 65536"/>
                    <a:gd name="T7" fmla="*/ 0 60000 65536"/>
                    <a:gd name="T8" fmla="*/ 0 60000 65536"/>
                    <a:gd name="T9" fmla="*/ 0 w 97"/>
                    <a:gd name="T10" fmla="*/ 0 h 49"/>
                    <a:gd name="T11" fmla="*/ 97 w 97"/>
                    <a:gd name="T12" fmla="*/ 49 h 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7" h="49">
                      <a:moveTo>
                        <a:pt x="0" y="48"/>
                      </a:moveTo>
                      <a:lnTo>
                        <a:pt x="48" y="0"/>
                      </a:lnTo>
                      <a:lnTo>
                        <a:pt x="96" y="4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6612" name="Rectangle 52">
                  <a:extLst>
                    <a:ext uri="{FF2B5EF4-FFF2-40B4-BE49-F238E27FC236}">
                      <a16:creationId xmlns:a16="http://schemas.microsoft.com/office/drawing/2014/main" xmlns="" id="{409AD075-39CE-4D8A-BDC5-A717D38A19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5187" y="4198939"/>
                  <a:ext cx="1054777" cy="228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750" dirty="0"/>
                    <a:t>LD   INR   CLR</a:t>
                  </a:r>
                </a:p>
              </p:txBody>
            </p:sp>
            <p:sp>
              <p:nvSpPr>
                <p:cNvPr id="66613" name="Rectangle 53">
                  <a:extLst>
                    <a:ext uri="{FF2B5EF4-FFF2-40B4-BE49-F238E27FC236}">
                      <a16:creationId xmlns:a16="http://schemas.microsoft.com/office/drawing/2014/main" xmlns="" id="{7805D8C3-118B-40D5-B74A-406A5EAEE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1850" y="3895725"/>
                  <a:ext cx="1446213" cy="204788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endParaRPr lang="en-US" altLang="en-US" sz="750"/>
                </a:p>
              </p:txBody>
            </p:sp>
            <p:sp>
              <p:nvSpPr>
                <p:cNvPr id="66614" name="Line 54">
                  <a:extLst>
                    <a:ext uri="{FF2B5EF4-FFF2-40B4-BE49-F238E27FC236}">
                      <a16:creationId xmlns:a16="http://schemas.microsoft.com/office/drawing/2014/main" xmlns="" id="{93B05758-16F6-4C59-B5DE-934122C579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43350" y="4108450"/>
                  <a:ext cx="0" cy="9842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15" name="Line 55">
                  <a:extLst>
                    <a:ext uri="{FF2B5EF4-FFF2-40B4-BE49-F238E27FC236}">
                      <a16:creationId xmlns:a16="http://schemas.microsoft.com/office/drawing/2014/main" xmlns="" id="{6B95154E-F170-4A9B-AC87-7325FF3A3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5938" y="4100513"/>
                  <a:ext cx="0" cy="10636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16" name="Freeform 56">
                  <a:extLst>
                    <a:ext uri="{FF2B5EF4-FFF2-40B4-BE49-F238E27FC236}">
                      <a16:creationId xmlns:a16="http://schemas.microsoft.com/office/drawing/2014/main" xmlns="" id="{AA85DF72-89D7-47DC-B1FE-4001D550F1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7088" y="4108450"/>
                  <a:ext cx="509587" cy="109538"/>
                </a:xfrm>
                <a:custGeom>
                  <a:avLst/>
                  <a:gdLst>
                    <a:gd name="T0" fmla="*/ 0 w 361"/>
                    <a:gd name="T1" fmla="*/ 0 h 89"/>
                    <a:gd name="T2" fmla="*/ 0 w 361"/>
                    <a:gd name="T3" fmla="*/ 2147483646 h 89"/>
                    <a:gd name="T4" fmla="*/ 2147483646 w 361"/>
                    <a:gd name="T5" fmla="*/ 2147483646 h 89"/>
                    <a:gd name="T6" fmla="*/ 0 60000 65536"/>
                    <a:gd name="T7" fmla="*/ 0 60000 65536"/>
                    <a:gd name="T8" fmla="*/ 0 60000 65536"/>
                    <a:gd name="T9" fmla="*/ 0 w 361"/>
                    <a:gd name="T10" fmla="*/ 0 h 89"/>
                    <a:gd name="T11" fmla="*/ 361 w 361"/>
                    <a:gd name="T12" fmla="*/ 89 h 8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1" h="89">
                      <a:moveTo>
                        <a:pt x="0" y="0"/>
                      </a:moveTo>
                      <a:lnTo>
                        <a:pt x="0" y="88"/>
                      </a:lnTo>
                      <a:lnTo>
                        <a:pt x="360" y="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6617" name="Rectangle 57">
                  <a:extLst>
                    <a:ext uri="{FF2B5EF4-FFF2-40B4-BE49-F238E27FC236}">
                      <a16:creationId xmlns:a16="http://schemas.microsoft.com/office/drawing/2014/main" xmlns="" id="{051BD50C-B918-4038-BCE6-ABE8F1343B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7625" y="3878263"/>
                  <a:ext cx="443499" cy="2836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1050"/>
                    <a:t>AC</a:t>
                  </a:r>
                </a:p>
              </p:txBody>
            </p:sp>
            <p:sp>
              <p:nvSpPr>
                <p:cNvPr id="66618" name="Freeform 58">
                  <a:extLst>
                    <a:ext uri="{FF2B5EF4-FFF2-40B4-BE49-F238E27FC236}">
                      <a16:creationId xmlns:a16="http://schemas.microsoft.com/office/drawing/2014/main" xmlns="" id="{9C677092-24D2-4DE3-8E72-ED1AC4ECBE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0413" y="4040188"/>
                  <a:ext cx="136525" cy="60325"/>
                </a:xfrm>
                <a:custGeom>
                  <a:avLst/>
                  <a:gdLst>
                    <a:gd name="T0" fmla="*/ 0 w 97"/>
                    <a:gd name="T1" fmla="*/ 2147483646 h 49"/>
                    <a:gd name="T2" fmla="*/ 2147483646 w 97"/>
                    <a:gd name="T3" fmla="*/ 0 h 49"/>
                    <a:gd name="T4" fmla="*/ 2147483646 w 97"/>
                    <a:gd name="T5" fmla="*/ 2147483646 h 49"/>
                    <a:gd name="T6" fmla="*/ 0 60000 65536"/>
                    <a:gd name="T7" fmla="*/ 0 60000 65536"/>
                    <a:gd name="T8" fmla="*/ 0 60000 65536"/>
                    <a:gd name="T9" fmla="*/ 0 w 97"/>
                    <a:gd name="T10" fmla="*/ 0 h 49"/>
                    <a:gd name="T11" fmla="*/ 97 w 97"/>
                    <a:gd name="T12" fmla="*/ 49 h 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7" h="49">
                      <a:moveTo>
                        <a:pt x="0" y="48"/>
                      </a:moveTo>
                      <a:lnTo>
                        <a:pt x="48" y="0"/>
                      </a:lnTo>
                      <a:lnTo>
                        <a:pt x="96" y="4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6619" name="Line 59">
                  <a:extLst>
                    <a:ext uri="{FF2B5EF4-FFF2-40B4-BE49-F238E27FC236}">
                      <a16:creationId xmlns:a16="http://schemas.microsoft.com/office/drawing/2014/main" xmlns="" id="{8D600128-1277-499F-9E78-859E014D38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5975" y="3725863"/>
                  <a:ext cx="3425825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20" name="Arc 60">
                  <a:extLst>
                    <a:ext uri="{FF2B5EF4-FFF2-40B4-BE49-F238E27FC236}">
                      <a16:creationId xmlns:a16="http://schemas.microsoft.com/office/drawing/2014/main" xmlns="" id="{3C298F32-9F23-4C91-84AE-8B19A08A1F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5650" y="2574925"/>
                  <a:ext cx="107950" cy="74613"/>
                </a:xfrm>
                <a:custGeom>
                  <a:avLst/>
                  <a:gdLst>
                    <a:gd name="T0" fmla="*/ 27205794 w 21600"/>
                    <a:gd name="T1" fmla="*/ 112800854 h 17255"/>
                    <a:gd name="T2" fmla="*/ 28827163 w 21600"/>
                    <a:gd name="T3" fmla="*/ 0 h 17255"/>
                    <a:gd name="T4" fmla="*/ 336563501 w 21600"/>
                    <a:gd name="T5" fmla="*/ 57175356 h 1725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7255"/>
                    <a:gd name="T11" fmla="*/ 21600 w 21600"/>
                    <a:gd name="T12" fmla="*/ 17255 h 172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7255" fill="none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</a:path>
                    <a:path w="21600" h="17255" stroke="0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  <a:lnTo>
                        <a:pt x="21600" y="8746"/>
                      </a:lnTo>
                      <a:lnTo>
                        <a:pt x="1746" y="172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21" name="Line 61">
                  <a:extLst>
                    <a:ext uri="{FF2B5EF4-FFF2-40B4-BE49-F238E27FC236}">
                      <a16:creationId xmlns:a16="http://schemas.microsoft.com/office/drawing/2014/main" xmlns="" id="{B722FC0E-5A84-4CD4-B973-5D92A95A3A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75213" y="2620963"/>
                  <a:ext cx="981075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22" name="Arc 62">
                  <a:extLst>
                    <a:ext uri="{FF2B5EF4-FFF2-40B4-BE49-F238E27FC236}">
                      <a16:creationId xmlns:a16="http://schemas.microsoft.com/office/drawing/2014/main" xmlns="" id="{ECF7F44E-538F-4C08-9FB8-CB16EE651A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2000" y="3186113"/>
                  <a:ext cx="106363" cy="74612"/>
                </a:xfrm>
                <a:custGeom>
                  <a:avLst/>
                  <a:gdLst>
                    <a:gd name="T0" fmla="*/ 24892990 w 21600"/>
                    <a:gd name="T1" fmla="*/ 112791624 h 17255"/>
                    <a:gd name="T2" fmla="*/ 26375843 w 21600"/>
                    <a:gd name="T3" fmla="*/ 0 h 17255"/>
                    <a:gd name="T4" fmla="*/ 307946028 w 21600"/>
                    <a:gd name="T5" fmla="*/ 57169838 h 1725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7255"/>
                    <a:gd name="T11" fmla="*/ 21600 w 21600"/>
                    <a:gd name="T12" fmla="*/ 17255 h 172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7255" fill="none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</a:path>
                    <a:path w="21600" h="17255" stroke="0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  <a:lnTo>
                        <a:pt x="21600" y="8746"/>
                      </a:lnTo>
                      <a:lnTo>
                        <a:pt x="1746" y="172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23" name="Line 63">
                  <a:extLst>
                    <a:ext uri="{FF2B5EF4-FFF2-40B4-BE49-F238E27FC236}">
                      <a16:creationId xmlns:a16="http://schemas.microsoft.com/office/drawing/2014/main" xmlns="" id="{35590BB5-14DD-418E-8962-D4CAF40545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57750" y="3232150"/>
                  <a:ext cx="982663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24" name="Arc 64">
                  <a:extLst>
                    <a:ext uri="{FF2B5EF4-FFF2-40B4-BE49-F238E27FC236}">
                      <a16:creationId xmlns:a16="http://schemas.microsoft.com/office/drawing/2014/main" xmlns="" id="{9635F427-05E7-4700-A066-0BD75FDFED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24538" y="3957638"/>
                  <a:ext cx="107950" cy="73025"/>
                </a:xfrm>
                <a:custGeom>
                  <a:avLst/>
                  <a:gdLst>
                    <a:gd name="T0" fmla="*/ 27205794 w 21600"/>
                    <a:gd name="T1" fmla="*/ 99141461 h 17255"/>
                    <a:gd name="T2" fmla="*/ 28827163 w 21600"/>
                    <a:gd name="T3" fmla="*/ 0 h 17255"/>
                    <a:gd name="T4" fmla="*/ 336563501 w 21600"/>
                    <a:gd name="T5" fmla="*/ 50251446 h 1725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7255"/>
                    <a:gd name="T11" fmla="*/ 21600 w 21600"/>
                    <a:gd name="T12" fmla="*/ 17255 h 172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7255" fill="none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</a:path>
                    <a:path w="21600" h="17255" stroke="0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  <a:lnTo>
                        <a:pt x="21600" y="8746"/>
                      </a:lnTo>
                      <a:lnTo>
                        <a:pt x="1746" y="172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25" name="Line 65">
                  <a:extLst>
                    <a:ext uri="{FF2B5EF4-FFF2-40B4-BE49-F238E27FC236}">
                      <a16:creationId xmlns:a16="http://schemas.microsoft.com/office/drawing/2014/main" xmlns="" id="{4FD1509C-EB94-4E66-ACBA-5F917135B2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35525" y="3997325"/>
                  <a:ext cx="987425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26" name="Rectangle 66">
                  <a:extLst>
                    <a:ext uri="{FF2B5EF4-FFF2-40B4-BE49-F238E27FC236}">
                      <a16:creationId xmlns:a16="http://schemas.microsoft.com/office/drawing/2014/main" xmlns="" id="{F8AB94E2-7E62-4263-8FB0-D2E9FD00E5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5050" y="3930651"/>
                  <a:ext cx="445636" cy="3075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70000"/>
                    </a:lnSpc>
                  </a:pPr>
                  <a:r>
                    <a:rPr lang="en-US" altLang="ko-KR" sz="750"/>
                    <a:t>ALU</a:t>
                  </a:r>
                </a:p>
                <a:p>
                  <a:pPr latinLnBrk="1">
                    <a:lnSpc>
                      <a:spcPct val="70000"/>
                    </a:lnSpc>
                  </a:pPr>
                  <a:endParaRPr lang="en-US" altLang="ko-KR" sz="750"/>
                </a:p>
              </p:txBody>
            </p:sp>
            <p:sp>
              <p:nvSpPr>
                <p:cNvPr id="66628" name="Rectangle 68">
                  <a:extLst>
                    <a:ext uri="{FF2B5EF4-FFF2-40B4-BE49-F238E27FC236}">
                      <a16:creationId xmlns:a16="http://schemas.microsoft.com/office/drawing/2014/main" xmlns="" id="{8D0656A9-62F1-47D9-A45D-FAE29C3542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8063" y="3789363"/>
                  <a:ext cx="534987" cy="53340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endParaRPr lang="en-US" altLang="en-US" sz="750"/>
                </a:p>
              </p:txBody>
            </p:sp>
            <p:sp>
              <p:nvSpPr>
                <p:cNvPr id="66629" name="Rectangle 69">
                  <a:extLst>
                    <a:ext uri="{FF2B5EF4-FFF2-40B4-BE49-F238E27FC236}">
                      <a16:creationId xmlns:a16="http://schemas.microsoft.com/office/drawing/2014/main" xmlns="" id="{FF29AFBC-38EE-411D-8618-F326BD2D79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3863" y="3729039"/>
                  <a:ext cx="268237" cy="228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750"/>
                    <a:t>E</a:t>
                  </a:r>
                </a:p>
              </p:txBody>
            </p:sp>
            <p:sp>
              <p:nvSpPr>
                <p:cNvPr id="66630" name="Rectangle 70">
                  <a:extLst>
                    <a:ext uri="{FF2B5EF4-FFF2-40B4-BE49-F238E27FC236}">
                      <a16:creationId xmlns:a16="http://schemas.microsoft.com/office/drawing/2014/main" xmlns="" id="{7EF088DD-2F8F-4DB0-9D47-41DA50E2FC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9263" y="3760788"/>
                  <a:ext cx="225425" cy="192087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endParaRPr lang="en-US" altLang="en-US" sz="750"/>
                </a:p>
              </p:txBody>
            </p:sp>
            <p:sp>
              <p:nvSpPr>
                <p:cNvPr id="66631" name="Arc 71">
                  <a:extLst>
                    <a:ext uri="{FF2B5EF4-FFF2-40B4-BE49-F238E27FC236}">
                      <a16:creationId xmlns:a16="http://schemas.microsoft.com/office/drawing/2014/main" xmlns="" id="{EC3C3DCE-C639-411D-846E-2E07980E6F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8138" y="3792538"/>
                  <a:ext cx="109537" cy="84137"/>
                </a:xfrm>
                <a:custGeom>
                  <a:avLst/>
                  <a:gdLst>
                    <a:gd name="T0" fmla="*/ 52909642 w 21600"/>
                    <a:gd name="T1" fmla="*/ 113273727 h 19914"/>
                    <a:gd name="T2" fmla="*/ 31465568 w 21600"/>
                    <a:gd name="T3" fmla="*/ 0 h 19914"/>
                    <a:gd name="T4" fmla="*/ 367363451 w 21600"/>
                    <a:gd name="T5" fmla="*/ 49748589 h 1991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9914"/>
                    <a:gd name="T11" fmla="*/ 21600 w 21600"/>
                    <a:gd name="T12" fmla="*/ 19914 h 1991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9914" fill="none" extrusionOk="0">
                      <a:moveTo>
                        <a:pt x="3111" y="19913"/>
                      </a:moveTo>
                      <a:cubicBezTo>
                        <a:pt x="1075" y="16544"/>
                        <a:pt x="0" y="12682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</a:path>
                    <a:path w="21600" h="19914" stroke="0" extrusionOk="0">
                      <a:moveTo>
                        <a:pt x="3111" y="19913"/>
                      </a:moveTo>
                      <a:cubicBezTo>
                        <a:pt x="1075" y="16544"/>
                        <a:pt x="0" y="12682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  <a:lnTo>
                        <a:pt x="21600" y="8746"/>
                      </a:lnTo>
                      <a:lnTo>
                        <a:pt x="3111" y="199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32" name="Line 72">
                  <a:extLst>
                    <a:ext uri="{FF2B5EF4-FFF2-40B4-BE49-F238E27FC236}">
                      <a16:creationId xmlns:a16="http://schemas.microsoft.com/office/drawing/2014/main" xmlns="" id="{A8D1A016-1C64-4F90-A09E-AF33F6A63A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94000" y="3832225"/>
                  <a:ext cx="10160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33" name="Arc 73">
                  <a:extLst>
                    <a:ext uri="{FF2B5EF4-FFF2-40B4-BE49-F238E27FC236}">
                      <a16:creationId xmlns:a16="http://schemas.microsoft.com/office/drawing/2014/main" xmlns="" id="{68B016BD-EB43-4D35-AF4C-1330B5F258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2313" y="3967163"/>
                  <a:ext cx="106362" cy="73025"/>
                </a:xfrm>
                <a:custGeom>
                  <a:avLst/>
                  <a:gdLst>
                    <a:gd name="T0" fmla="*/ 24892037 w 21600"/>
                    <a:gd name="T1" fmla="*/ 99141461 h 17255"/>
                    <a:gd name="T2" fmla="*/ 26374255 w 21600"/>
                    <a:gd name="T3" fmla="*/ 0 h 17255"/>
                    <a:gd name="T4" fmla="*/ 307928646 w 21600"/>
                    <a:gd name="T5" fmla="*/ 50251446 h 1725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7255"/>
                    <a:gd name="T11" fmla="*/ 21600 w 21600"/>
                    <a:gd name="T12" fmla="*/ 17255 h 172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7255" fill="none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</a:path>
                    <a:path w="21600" h="17255" stroke="0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  <a:lnTo>
                        <a:pt x="21600" y="8746"/>
                      </a:lnTo>
                      <a:lnTo>
                        <a:pt x="1746" y="172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34" name="Line 74">
                  <a:extLst>
                    <a:ext uri="{FF2B5EF4-FFF2-40B4-BE49-F238E27FC236}">
                      <a16:creationId xmlns:a16="http://schemas.microsoft.com/office/drawing/2014/main" xmlns="" id="{CB918727-4C2A-4023-8433-4DC514DEE7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98763" y="3994150"/>
                  <a:ext cx="481012" cy="317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35" name="Arc 75">
                  <a:extLst>
                    <a:ext uri="{FF2B5EF4-FFF2-40B4-BE49-F238E27FC236}">
                      <a16:creationId xmlns:a16="http://schemas.microsoft.com/office/drawing/2014/main" xmlns="" id="{3B0B97F2-FD38-4715-BB19-7B28E31DA2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6463" y="3854450"/>
                  <a:ext cx="106362" cy="73025"/>
                </a:xfrm>
                <a:custGeom>
                  <a:avLst/>
                  <a:gdLst>
                    <a:gd name="T0" fmla="*/ 24892037 w 21600"/>
                    <a:gd name="T1" fmla="*/ 99141461 h 17255"/>
                    <a:gd name="T2" fmla="*/ 26374255 w 21600"/>
                    <a:gd name="T3" fmla="*/ 0 h 17255"/>
                    <a:gd name="T4" fmla="*/ 307928646 w 21600"/>
                    <a:gd name="T5" fmla="*/ 50251446 h 1725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7255"/>
                    <a:gd name="T11" fmla="*/ 21600 w 21600"/>
                    <a:gd name="T12" fmla="*/ 17255 h 172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7255" fill="none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</a:path>
                    <a:path w="21600" h="17255" stroke="0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  <a:lnTo>
                        <a:pt x="21600" y="8746"/>
                      </a:lnTo>
                      <a:lnTo>
                        <a:pt x="1746" y="172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36" name="Line 76">
                  <a:extLst>
                    <a:ext uri="{FF2B5EF4-FFF2-40B4-BE49-F238E27FC236}">
                      <a16:creationId xmlns:a16="http://schemas.microsoft.com/office/drawing/2014/main" xmlns="" id="{37CC52DA-C711-4B75-B702-FC1CF93E75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5975" y="3892550"/>
                  <a:ext cx="98425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37" name="Arc 77">
                  <a:extLst>
                    <a:ext uri="{FF2B5EF4-FFF2-40B4-BE49-F238E27FC236}">
                      <a16:creationId xmlns:a16="http://schemas.microsoft.com/office/drawing/2014/main" xmlns="" id="{9FE1B658-56CD-4BAC-BC7B-D988616CBE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6463" y="4019550"/>
                  <a:ext cx="106362" cy="74613"/>
                </a:xfrm>
                <a:custGeom>
                  <a:avLst/>
                  <a:gdLst>
                    <a:gd name="T0" fmla="*/ 24892037 w 21600"/>
                    <a:gd name="T1" fmla="*/ 112800854 h 17255"/>
                    <a:gd name="T2" fmla="*/ 26374255 w 21600"/>
                    <a:gd name="T3" fmla="*/ 0 h 17255"/>
                    <a:gd name="T4" fmla="*/ 307928646 w 21600"/>
                    <a:gd name="T5" fmla="*/ 57175356 h 1725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7255"/>
                    <a:gd name="T11" fmla="*/ 21600 w 21600"/>
                    <a:gd name="T12" fmla="*/ 17255 h 172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7255" fill="none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</a:path>
                    <a:path w="21600" h="17255" stroke="0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  <a:lnTo>
                        <a:pt x="21600" y="8746"/>
                      </a:lnTo>
                      <a:lnTo>
                        <a:pt x="1746" y="172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38" name="Line 78">
                  <a:extLst>
                    <a:ext uri="{FF2B5EF4-FFF2-40B4-BE49-F238E27FC236}">
                      <a16:creationId xmlns:a16="http://schemas.microsoft.com/office/drawing/2014/main" xmlns="" id="{A890F939-8E3E-4E54-81F7-D751508DB6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55800" y="4056063"/>
                  <a:ext cx="228600" cy="476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39" name="Arc 79">
                  <a:extLst>
                    <a:ext uri="{FF2B5EF4-FFF2-40B4-BE49-F238E27FC236}">
                      <a16:creationId xmlns:a16="http://schemas.microsoft.com/office/drawing/2014/main" xmlns="" id="{679BEDA5-BBD5-4CE1-A10B-378C2ECFBB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6463" y="4184650"/>
                  <a:ext cx="106362" cy="74613"/>
                </a:xfrm>
                <a:custGeom>
                  <a:avLst/>
                  <a:gdLst>
                    <a:gd name="T0" fmla="*/ 24892037 w 21600"/>
                    <a:gd name="T1" fmla="*/ 112800854 h 17255"/>
                    <a:gd name="T2" fmla="*/ 26374255 w 21600"/>
                    <a:gd name="T3" fmla="*/ 0 h 17255"/>
                    <a:gd name="T4" fmla="*/ 307928646 w 21600"/>
                    <a:gd name="T5" fmla="*/ 57175356 h 1725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7255"/>
                    <a:gd name="T11" fmla="*/ 21600 w 21600"/>
                    <a:gd name="T12" fmla="*/ 17255 h 172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7255" fill="none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</a:path>
                    <a:path w="21600" h="17255" stroke="0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  <a:lnTo>
                        <a:pt x="21600" y="8746"/>
                      </a:lnTo>
                      <a:lnTo>
                        <a:pt x="1746" y="172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40" name="Line 80">
                  <a:extLst>
                    <a:ext uri="{FF2B5EF4-FFF2-40B4-BE49-F238E27FC236}">
                      <a16:creationId xmlns:a16="http://schemas.microsoft.com/office/drawing/2014/main" xmlns="" id="{31811CEA-2419-40B6-9D76-0145220FE5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5975" y="4221163"/>
                  <a:ext cx="98425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41" name="Line 81">
                  <a:extLst>
                    <a:ext uri="{FF2B5EF4-FFF2-40B4-BE49-F238E27FC236}">
                      <a16:creationId xmlns:a16="http://schemas.microsoft.com/office/drawing/2014/main" xmlns="" id="{FEF8B702-0E1C-4E90-9745-008AFC3ED4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74863" y="3711575"/>
                  <a:ext cx="0" cy="1952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42" name="Line 82">
                  <a:extLst>
                    <a:ext uri="{FF2B5EF4-FFF2-40B4-BE49-F238E27FC236}">
                      <a16:creationId xmlns:a16="http://schemas.microsoft.com/office/drawing/2014/main" xmlns="" id="{BF89B1B3-8172-48AE-97E9-2AA6BE9448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74863" y="4206875"/>
                  <a:ext cx="0" cy="24130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43" name="Line 83">
                  <a:extLst>
                    <a:ext uri="{FF2B5EF4-FFF2-40B4-BE49-F238E27FC236}">
                      <a16:creationId xmlns:a16="http://schemas.microsoft.com/office/drawing/2014/main" xmlns="" id="{6D76070F-2D44-4882-B4CD-CA6E0D880C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1213" y="4443413"/>
                  <a:ext cx="34115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44" name="Line 84">
                  <a:extLst>
                    <a:ext uri="{FF2B5EF4-FFF2-40B4-BE49-F238E27FC236}">
                      <a16:creationId xmlns:a16="http://schemas.microsoft.com/office/drawing/2014/main" xmlns="" id="{6547A630-5A19-4BE2-A2FC-6132A6DCC0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68900" y="2058988"/>
                  <a:ext cx="0" cy="4116387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45" name="Line 85">
                  <a:extLst>
                    <a:ext uri="{FF2B5EF4-FFF2-40B4-BE49-F238E27FC236}">
                      <a16:creationId xmlns:a16="http://schemas.microsoft.com/office/drawing/2014/main" xmlns="" id="{52DAE3D4-C5DB-4993-A36A-A791148B52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00688" y="3236913"/>
                  <a:ext cx="0" cy="49371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46" name="Line 86">
                  <a:extLst>
                    <a:ext uri="{FF2B5EF4-FFF2-40B4-BE49-F238E27FC236}">
                      <a16:creationId xmlns:a16="http://schemas.microsoft.com/office/drawing/2014/main" xmlns="" id="{533F6BAF-7593-4DFF-B19A-4D988C4449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78463" y="4002088"/>
                  <a:ext cx="0" cy="43656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47" name="Rectangle 87">
                  <a:extLst>
                    <a:ext uri="{FF2B5EF4-FFF2-40B4-BE49-F238E27FC236}">
                      <a16:creationId xmlns:a16="http://schemas.microsoft.com/office/drawing/2014/main" xmlns="" id="{1BFEEC0B-DBD5-40BD-B179-A71CA955CD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1850" y="4556125"/>
                  <a:ext cx="869950" cy="20320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endParaRPr lang="en-US" altLang="en-US" sz="750"/>
                </a:p>
              </p:txBody>
            </p:sp>
            <p:sp>
              <p:nvSpPr>
                <p:cNvPr id="66648" name="Rectangle 88">
                  <a:extLst>
                    <a:ext uri="{FF2B5EF4-FFF2-40B4-BE49-F238E27FC236}">
                      <a16:creationId xmlns:a16="http://schemas.microsoft.com/office/drawing/2014/main" xmlns="" id="{A1E060C1-EBC3-491B-8312-DDA595E8CD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3299" y="4538663"/>
                  <a:ext cx="612349" cy="2836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1050"/>
                    <a:t>INPR</a:t>
                  </a:r>
                </a:p>
              </p:txBody>
            </p:sp>
            <p:sp>
              <p:nvSpPr>
                <p:cNvPr id="66649" name="Rectangle 89">
                  <a:extLst>
                    <a:ext uri="{FF2B5EF4-FFF2-40B4-BE49-F238E27FC236}">
                      <a16:creationId xmlns:a16="http://schemas.microsoft.com/office/drawing/2014/main" xmlns="" id="{3D533593-DC67-48D2-BEFA-B653564D16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1850" y="4870450"/>
                  <a:ext cx="1446213" cy="20320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endParaRPr lang="en-US" altLang="en-US" sz="750"/>
                </a:p>
              </p:txBody>
            </p:sp>
            <p:sp>
              <p:nvSpPr>
                <p:cNvPr id="66650" name="Freeform 90">
                  <a:extLst>
                    <a:ext uri="{FF2B5EF4-FFF2-40B4-BE49-F238E27FC236}">
                      <a16:creationId xmlns:a16="http://schemas.microsoft.com/office/drawing/2014/main" xmlns="" id="{1D1A9AA2-D955-4C9B-81A3-F6BAC3415E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7088" y="5084763"/>
                  <a:ext cx="520700" cy="106362"/>
                </a:xfrm>
                <a:custGeom>
                  <a:avLst/>
                  <a:gdLst>
                    <a:gd name="T0" fmla="*/ 0 w 369"/>
                    <a:gd name="T1" fmla="*/ 0 h 89"/>
                    <a:gd name="T2" fmla="*/ 0 w 369"/>
                    <a:gd name="T3" fmla="*/ 2147483646 h 89"/>
                    <a:gd name="T4" fmla="*/ 2147483646 w 369"/>
                    <a:gd name="T5" fmla="*/ 2147483646 h 89"/>
                    <a:gd name="T6" fmla="*/ 0 60000 65536"/>
                    <a:gd name="T7" fmla="*/ 0 60000 65536"/>
                    <a:gd name="T8" fmla="*/ 0 60000 65536"/>
                    <a:gd name="T9" fmla="*/ 0 w 369"/>
                    <a:gd name="T10" fmla="*/ 0 h 89"/>
                    <a:gd name="T11" fmla="*/ 369 w 369"/>
                    <a:gd name="T12" fmla="*/ 89 h 8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9" h="89">
                      <a:moveTo>
                        <a:pt x="0" y="0"/>
                      </a:moveTo>
                      <a:lnTo>
                        <a:pt x="0" y="88"/>
                      </a:lnTo>
                      <a:lnTo>
                        <a:pt x="368" y="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6651" name="Rectangle 91">
                  <a:extLst>
                    <a:ext uri="{FF2B5EF4-FFF2-40B4-BE49-F238E27FC236}">
                      <a16:creationId xmlns:a16="http://schemas.microsoft.com/office/drawing/2014/main" xmlns="" id="{07F087AE-5578-4708-9E6E-EC2558879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7625" y="4852988"/>
                  <a:ext cx="362280" cy="2836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1050"/>
                    <a:t>IR</a:t>
                  </a:r>
                </a:p>
              </p:txBody>
            </p:sp>
            <p:sp>
              <p:nvSpPr>
                <p:cNvPr id="66652" name="Freeform 92">
                  <a:extLst>
                    <a:ext uri="{FF2B5EF4-FFF2-40B4-BE49-F238E27FC236}">
                      <a16:creationId xmlns:a16="http://schemas.microsoft.com/office/drawing/2014/main" xmlns="" id="{26258116-826B-40FC-85FD-ADE719B9B5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4063" y="5010150"/>
                  <a:ext cx="136525" cy="60325"/>
                </a:xfrm>
                <a:custGeom>
                  <a:avLst/>
                  <a:gdLst>
                    <a:gd name="T0" fmla="*/ 0 w 97"/>
                    <a:gd name="T1" fmla="*/ 2147483646 h 49"/>
                    <a:gd name="T2" fmla="*/ 2147483646 w 97"/>
                    <a:gd name="T3" fmla="*/ 0 h 49"/>
                    <a:gd name="T4" fmla="*/ 2147483646 w 97"/>
                    <a:gd name="T5" fmla="*/ 2147483646 h 49"/>
                    <a:gd name="T6" fmla="*/ 0 60000 65536"/>
                    <a:gd name="T7" fmla="*/ 0 60000 65536"/>
                    <a:gd name="T8" fmla="*/ 0 60000 65536"/>
                    <a:gd name="T9" fmla="*/ 0 w 97"/>
                    <a:gd name="T10" fmla="*/ 0 h 49"/>
                    <a:gd name="T11" fmla="*/ 97 w 97"/>
                    <a:gd name="T12" fmla="*/ 49 h 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7" h="49">
                      <a:moveTo>
                        <a:pt x="0" y="48"/>
                      </a:moveTo>
                      <a:lnTo>
                        <a:pt x="48" y="0"/>
                      </a:lnTo>
                      <a:lnTo>
                        <a:pt x="96" y="4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6653" name="Rectangle 93">
                  <a:extLst>
                    <a:ext uri="{FF2B5EF4-FFF2-40B4-BE49-F238E27FC236}">
                      <a16:creationId xmlns:a16="http://schemas.microsoft.com/office/drawing/2014/main" xmlns="" id="{109B64D1-2551-4A38-8818-DAD19BCF6D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5187" y="5122863"/>
                  <a:ext cx="353731" cy="228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750"/>
                    <a:t>LD</a:t>
                  </a:r>
                </a:p>
              </p:txBody>
            </p:sp>
            <p:sp>
              <p:nvSpPr>
                <p:cNvPr id="66654" name="Rectangle 94">
                  <a:extLst>
                    <a:ext uri="{FF2B5EF4-FFF2-40B4-BE49-F238E27FC236}">
                      <a16:creationId xmlns:a16="http://schemas.microsoft.com/office/drawing/2014/main" xmlns="" id="{E2F7908F-9797-485C-BD19-53E5A53A1B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6299" y="5621339"/>
                  <a:ext cx="1054777" cy="228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750"/>
                    <a:t>LD   INR   CLR</a:t>
                  </a:r>
                </a:p>
              </p:txBody>
            </p:sp>
            <p:sp>
              <p:nvSpPr>
                <p:cNvPr id="66655" name="Rectangle 95">
                  <a:extLst>
                    <a:ext uri="{FF2B5EF4-FFF2-40B4-BE49-F238E27FC236}">
                      <a16:creationId xmlns:a16="http://schemas.microsoft.com/office/drawing/2014/main" xmlns="" id="{D5DF2AA6-83E2-42FF-9991-996D5B75B2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9313" y="5335588"/>
                  <a:ext cx="1446212" cy="195262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endParaRPr lang="en-US" altLang="en-US" sz="750"/>
                </a:p>
              </p:txBody>
            </p:sp>
            <p:sp>
              <p:nvSpPr>
                <p:cNvPr id="66656" name="Line 96">
                  <a:extLst>
                    <a:ext uri="{FF2B5EF4-FFF2-40B4-BE49-F238E27FC236}">
                      <a16:creationId xmlns:a16="http://schemas.microsoft.com/office/drawing/2014/main" xmlns="" id="{E3591ED9-8DC8-4997-BAAA-288FA1E86E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6638" y="5530850"/>
                  <a:ext cx="0" cy="11588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57" name="Line 97">
                  <a:extLst>
                    <a:ext uri="{FF2B5EF4-FFF2-40B4-BE49-F238E27FC236}">
                      <a16:creationId xmlns:a16="http://schemas.microsoft.com/office/drawing/2014/main" xmlns="" id="{0A2542CD-746C-4D68-8FEA-90D952BE26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43400" y="5534025"/>
                  <a:ext cx="0" cy="11271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58" name="Freeform 98">
                  <a:extLst>
                    <a:ext uri="{FF2B5EF4-FFF2-40B4-BE49-F238E27FC236}">
                      <a16:creationId xmlns:a16="http://schemas.microsoft.com/office/drawing/2014/main" xmlns="" id="{27D59C17-1BA3-4DD7-B635-4DC91A7E3C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4550" y="5538788"/>
                  <a:ext cx="509588" cy="117475"/>
                </a:xfrm>
                <a:custGeom>
                  <a:avLst/>
                  <a:gdLst>
                    <a:gd name="T0" fmla="*/ 0 w 361"/>
                    <a:gd name="T1" fmla="*/ 0 h 97"/>
                    <a:gd name="T2" fmla="*/ 0 w 361"/>
                    <a:gd name="T3" fmla="*/ 2147483646 h 97"/>
                    <a:gd name="T4" fmla="*/ 2147483646 w 361"/>
                    <a:gd name="T5" fmla="*/ 2147483646 h 97"/>
                    <a:gd name="T6" fmla="*/ 0 60000 65536"/>
                    <a:gd name="T7" fmla="*/ 0 60000 65536"/>
                    <a:gd name="T8" fmla="*/ 0 60000 65536"/>
                    <a:gd name="T9" fmla="*/ 0 w 361"/>
                    <a:gd name="T10" fmla="*/ 0 h 97"/>
                    <a:gd name="T11" fmla="*/ 361 w 361"/>
                    <a:gd name="T12" fmla="*/ 97 h 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1" h="97">
                      <a:moveTo>
                        <a:pt x="0" y="0"/>
                      </a:moveTo>
                      <a:lnTo>
                        <a:pt x="0" y="96"/>
                      </a:lnTo>
                      <a:lnTo>
                        <a:pt x="360" y="96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6659" name="Rectangle 99">
                  <a:extLst>
                    <a:ext uri="{FF2B5EF4-FFF2-40B4-BE49-F238E27FC236}">
                      <a16:creationId xmlns:a16="http://schemas.microsoft.com/office/drawing/2014/main" xmlns="" id="{1A83F9ED-8499-48A1-B344-D561344018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3499" y="5314951"/>
                  <a:ext cx="422125" cy="2836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1050"/>
                    <a:t>TR</a:t>
                  </a:r>
                </a:p>
              </p:txBody>
            </p:sp>
            <p:sp>
              <p:nvSpPr>
                <p:cNvPr id="66660" name="Freeform 100">
                  <a:extLst>
                    <a:ext uri="{FF2B5EF4-FFF2-40B4-BE49-F238E27FC236}">
                      <a16:creationId xmlns:a16="http://schemas.microsoft.com/office/drawing/2014/main" xmlns="" id="{ABE5FF56-3FF8-4B40-93CA-A19E636AC4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6288" y="5470525"/>
                  <a:ext cx="136525" cy="50800"/>
                </a:xfrm>
                <a:custGeom>
                  <a:avLst/>
                  <a:gdLst>
                    <a:gd name="T0" fmla="*/ 0 w 97"/>
                    <a:gd name="T1" fmla="*/ 2147483646 h 41"/>
                    <a:gd name="T2" fmla="*/ 2147483646 w 97"/>
                    <a:gd name="T3" fmla="*/ 0 h 41"/>
                    <a:gd name="T4" fmla="*/ 2147483646 w 97"/>
                    <a:gd name="T5" fmla="*/ 2147483646 h 41"/>
                    <a:gd name="T6" fmla="*/ 0 60000 65536"/>
                    <a:gd name="T7" fmla="*/ 0 60000 65536"/>
                    <a:gd name="T8" fmla="*/ 0 60000 65536"/>
                    <a:gd name="T9" fmla="*/ 0 w 97"/>
                    <a:gd name="T10" fmla="*/ 0 h 41"/>
                    <a:gd name="T11" fmla="*/ 97 w 97"/>
                    <a:gd name="T12" fmla="*/ 41 h 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7" h="41">
                      <a:moveTo>
                        <a:pt x="0" y="40"/>
                      </a:moveTo>
                      <a:lnTo>
                        <a:pt x="48" y="0"/>
                      </a:lnTo>
                      <a:lnTo>
                        <a:pt x="96" y="40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6661" name="Rectangle 101">
                  <a:extLst>
                    <a:ext uri="{FF2B5EF4-FFF2-40B4-BE49-F238E27FC236}">
                      <a16:creationId xmlns:a16="http://schemas.microsoft.com/office/drawing/2014/main" xmlns="" id="{A40127D7-50F4-44DA-B110-F40EFCA6F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6775" y="5864225"/>
                  <a:ext cx="869950" cy="20320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endParaRPr lang="en-US" altLang="en-US" sz="750"/>
                </a:p>
              </p:txBody>
            </p:sp>
            <p:sp>
              <p:nvSpPr>
                <p:cNvPr id="66662" name="Rectangle 102">
                  <a:extLst>
                    <a:ext uri="{FF2B5EF4-FFF2-40B4-BE49-F238E27FC236}">
                      <a16:creationId xmlns:a16="http://schemas.microsoft.com/office/drawing/2014/main" xmlns="" id="{AB475AA7-48DF-4B12-89DA-AAF8BF1B32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7899" y="5845175"/>
                  <a:ext cx="691429" cy="2836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1050"/>
                    <a:t>OUTR</a:t>
                  </a:r>
                </a:p>
              </p:txBody>
            </p:sp>
            <p:sp>
              <p:nvSpPr>
                <p:cNvPr id="66663" name="Line 103">
                  <a:extLst>
                    <a:ext uri="{FF2B5EF4-FFF2-40B4-BE49-F238E27FC236}">
                      <a16:creationId xmlns:a16="http://schemas.microsoft.com/office/drawing/2014/main" xmlns="" id="{645F0B29-B7EB-4503-932C-4B0C5AB19B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92513" y="6073775"/>
                  <a:ext cx="0" cy="10160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64" name="Rectangle 104">
                  <a:extLst>
                    <a:ext uri="{FF2B5EF4-FFF2-40B4-BE49-F238E27FC236}">
                      <a16:creationId xmlns:a16="http://schemas.microsoft.com/office/drawing/2014/main" xmlns="" id="{3319A9A7-D419-4C98-901F-5C60AFA817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6299" y="6111875"/>
                  <a:ext cx="353731" cy="228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750"/>
                    <a:t>LD</a:t>
                  </a:r>
                </a:p>
              </p:txBody>
            </p:sp>
            <p:sp>
              <p:nvSpPr>
                <p:cNvPr id="66665" name="Freeform 105">
                  <a:extLst>
                    <a:ext uri="{FF2B5EF4-FFF2-40B4-BE49-F238E27FC236}">
                      <a16:creationId xmlns:a16="http://schemas.microsoft.com/office/drawing/2014/main" xmlns="" id="{5F1929F1-5012-4450-ACB9-7C07CF0BE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4013" y="6076950"/>
                  <a:ext cx="1208087" cy="107950"/>
                </a:xfrm>
                <a:custGeom>
                  <a:avLst/>
                  <a:gdLst>
                    <a:gd name="T0" fmla="*/ 0 w 857"/>
                    <a:gd name="T1" fmla="*/ 0 h 89"/>
                    <a:gd name="T2" fmla="*/ 0 w 857"/>
                    <a:gd name="T3" fmla="*/ 2147483646 h 89"/>
                    <a:gd name="T4" fmla="*/ 2147483646 w 857"/>
                    <a:gd name="T5" fmla="*/ 2147483646 h 89"/>
                    <a:gd name="T6" fmla="*/ 0 60000 65536"/>
                    <a:gd name="T7" fmla="*/ 0 60000 65536"/>
                    <a:gd name="T8" fmla="*/ 0 60000 65536"/>
                    <a:gd name="T9" fmla="*/ 0 w 857"/>
                    <a:gd name="T10" fmla="*/ 0 h 89"/>
                    <a:gd name="T11" fmla="*/ 857 w 857"/>
                    <a:gd name="T12" fmla="*/ 89 h 8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57" h="89">
                      <a:moveTo>
                        <a:pt x="0" y="0"/>
                      </a:moveTo>
                      <a:lnTo>
                        <a:pt x="0" y="88"/>
                      </a:lnTo>
                      <a:lnTo>
                        <a:pt x="856" y="8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6666" name="Freeform 106">
                  <a:extLst>
                    <a:ext uri="{FF2B5EF4-FFF2-40B4-BE49-F238E27FC236}">
                      <a16:creationId xmlns:a16="http://schemas.microsoft.com/office/drawing/2014/main" xmlns="" id="{11686032-3EFE-4DDC-AEC5-8E0C3798D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5750" y="6005513"/>
                  <a:ext cx="125413" cy="58737"/>
                </a:xfrm>
                <a:custGeom>
                  <a:avLst/>
                  <a:gdLst>
                    <a:gd name="T0" fmla="*/ 0 w 89"/>
                    <a:gd name="T1" fmla="*/ 2147483646 h 49"/>
                    <a:gd name="T2" fmla="*/ 2147483646 w 89"/>
                    <a:gd name="T3" fmla="*/ 0 h 49"/>
                    <a:gd name="T4" fmla="*/ 2147483646 w 89"/>
                    <a:gd name="T5" fmla="*/ 2147483646 h 49"/>
                    <a:gd name="T6" fmla="*/ 0 60000 65536"/>
                    <a:gd name="T7" fmla="*/ 0 60000 65536"/>
                    <a:gd name="T8" fmla="*/ 0 60000 65536"/>
                    <a:gd name="T9" fmla="*/ 0 w 89"/>
                    <a:gd name="T10" fmla="*/ 0 h 49"/>
                    <a:gd name="T11" fmla="*/ 89 w 89"/>
                    <a:gd name="T12" fmla="*/ 49 h 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9" h="49">
                      <a:moveTo>
                        <a:pt x="0" y="48"/>
                      </a:moveTo>
                      <a:lnTo>
                        <a:pt x="48" y="0"/>
                      </a:lnTo>
                      <a:lnTo>
                        <a:pt x="88" y="48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  <p:sp>
              <p:nvSpPr>
                <p:cNvPr id="66667" name="Rectangle 107">
                  <a:extLst>
                    <a:ext uri="{FF2B5EF4-FFF2-40B4-BE49-F238E27FC236}">
                      <a16:creationId xmlns:a16="http://schemas.microsoft.com/office/drawing/2014/main" xmlns="" id="{BE96C597-DE6A-4A46-A750-B11E24F43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1450" y="5969000"/>
                  <a:ext cx="619125" cy="228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750"/>
                    <a:t>Clock</a:t>
                  </a:r>
                </a:p>
              </p:txBody>
            </p:sp>
            <p:sp>
              <p:nvSpPr>
                <p:cNvPr id="66668" name="Line 108">
                  <a:extLst>
                    <a:ext uri="{FF2B5EF4-FFF2-40B4-BE49-F238E27FC236}">
                      <a16:creationId xmlns:a16="http://schemas.microsoft.com/office/drawing/2014/main" xmlns="" id="{0DF22383-9FAF-4B97-B0D9-606942B409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55800" y="4051300"/>
                  <a:ext cx="0" cy="60642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69" name="Line 109">
                  <a:extLst>
                    <a:ext uri="{FF2B5EF4-FFF2-40B4-BE49-F238E27FC236}">
                      <a16:creationId xmlns:a16="http://schemas.microsoft.com/office/drawing/2014/main" xmlns="" id="{073DF413-DE3E-469B-9857-EBF70CEC29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39925" y="4667250"/>
                  <a:ext cx="1431925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70" name="Line 110">
                  <a:extLst>
                    <a:ext uri="{FF2B5EF4-FFF2-40B4-BE49-F238E27FC236}">
                      <a16:creationId xmlns:a16="http://schemas.microsoft.com/office/drawing/2014/main" xmlns="" id="{E0A48C55-C25A-4AD0-980F-B8D569884B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5938" y="6326188"/>
                  <a:ext cx="4143375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71" name="Line 111">
                  <a:extLst>
                    <a:ext uri="{FF2B5EF4-FFF2-40B4-BE49-F238E27FC236}">
                      <a16:creationId xmlns:a16="http://schemas.microsoft.com/office/drawing/2014/main" xmlns="" id="{C5FB82A5-6459-472D-B6CA-1F73D01156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1313" y="6489700"/>
                  <a:ext cx="4511675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72" name="Rectangle 112">
                  <a:extLst>
                    <a:ext uri="{FF2B5EF4-FFF2-40B4-BE49-F238E27FC236}">
                      <a16:creationId xmlns:a16="http://schemas.microsoft.com/office/drawing/2014/main" xmlns="" id="{23B4151A-FFDE-4464-93FA-5E276497F1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1963" y="6289675"/>
                  <a:ext cx="1360417" cy="228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750"/>
                    <a:t>16-bit common bus</a:t>
                  </a:r>
                </a:p>
              </p:txBody>
            </p:sp>
            <p:sp>
              <p:nvSpPr>
                <p:cNvPr id="66673" name="Arc 113">
                  <a:extLst>
                    <a:ext uri="{FF2B5EF4-FFF2-40B4-BE49-F238E27FC236}">
                      <a16:creationId xmlns:a16="http://schemas.microsoft.com/office/drawing/2014/main" xmlns="" id="{0103A744-3805-4D79-9889-C8773EA6F9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4550" y="6365875"/>
                  <a:ext cx="107950" cy="73025"/>
                </a:xfrm>
                <a:custGeom>
                  <a:avLst/>
                  <a:gdLst>
                    <a:gd name="T0" fmla="*/ 307003963 w 21600"/>
                    <a:gd name="T1" fmla="*/ 0 h 17464"/>
                    <a:gd name="T2" fmla="*/ 308656532 w 21600"/>
                    <a:gd name="T3" fmla="*/ 93349245 h 17464"/>
                    <a:gd name="T4" fmla="*/ 0 w 21600"/>
                    <a:gd name="T5" fmla="*/ 47315843 h 1746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7464"/>
                    <a:gd name="T11" fmla="*/ 21600 w 21600"/>
                    <a:gd name="T12" fmla="*/ 17464 h 174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7464" fill="none" extrusionOk="0">
                      <a:moveTo>
                        <a:pt x="19702" y="0"/>
                      </a:moveTo>
                      <a:cubicBezTo>
                        <a:pt x="20953" y="2783"/>
                        <a:pt x="21600" y="5800"/>
                        <a:pt x="21600" y="8852"/>
                      </a:cubicBezTo>
                      <a:cubicBezTo>
                        <a:pt x="21600" y="11815"/>
                        <a:pt x="20990" y="14746"/>
                        <a:pt x="19808" y="17463"/>
                      </a:cubicBezTo>
                    </a:path>
                    <a:path w="21600" h="17464" stroke="0" extrusionOk="0">
                      <a:moveTo>
                        <a:pt x="19702" y="0"/>
                      </a:moveTo>
                      <a:cubicBezTo>
                        <a:pt x="20953" y="2783"/>
                        <a:pt x="21600" y="5800"/>
                        <a:pt x="21600" y="8852"/>
                      </a:cubicBezTo>
                      <a:cubicBezTo>
                        <a:pt x="21600" y="11815"/>
                        <a:pt x="20990" y="14746"/>
                        <a:pt x="19808" y="17463"/>
                      </a:cubicBezTo>
                      <a:lnTo>
                        <a:pt x="0" y="8852"/>
                      </a:lnTo>
                      <a:lnTo>
                        <a:pt x="1970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74" name="Line 114">
                  <a:extLst>
                    <a:ext uri="{FF2B5EF4-FFF2-40B4-BE49-F238E27FC236}">
                      <a16:creationId xmlns:a16="http://schemas.microsoft.com/office/drawing/2014/main" xmlns="" id="{D240ABF6-6950-4AE8-9865-6D37CE770B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6150" y="6402388"/>
                  <a:ext cx="3952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75" name="Arc 115">
                  <a:extLst>
                    <a:ext uri="{FF2B5EF4-FFF2-40B4-BE49-F238E27FC236}">
                      <a16:creationId xmlns:a16="http://schemas.microsoft.com/office/drawing/2014/main" xmlns="" id="{A1B0A2E0-A63C-4563-9D25-543ACAB535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89175" y="6365875"/>
                  <a:ext cx="106363" cy="73025"/>
                </a:xfrm>
                <a:custGeom>
                  <a:avLst/>
                  <a:gdLst>
                    <a:gd name="T0" fmla="*/ 280901669 w 21600"/>
                    <a:gd name="T1" fmla="*/ 0 h 17464"/>
                    <a:gd name="T2" fmla="*/ 282412704 w 21600"/>
                    <a:gd name="T3" fmla="*/ 93349245 h 17464"/>
                    <a:gd name="T4" fmla="*/ 0 w 21600"/>
                    <a:gd name="T5" fmla="*/ 47315843 h 1746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7464"/>
                    <a:gd name="T11" fmla="*/ 21600 w 21600"/>
                    <a:gd name="T12" fmla="*/ 17464 h 174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7464" fill="none" extrusionOk="0">
                      <a:moveTo>
                        <a:pt x="19702" y="0"/>
                      </a:moveTo>
                      <a:cubicBezTo>
                        <a:pt x="20953" y="2783"/>
                        <a:pt x="21600" y="5800"/>
                        <a:pt x="21600" y="8852"/>
                      </a:cubicBezTo>
                      <a:cubicBezTo>
                        <a:pt x="21600" y="11815"/>
                        <a:pt x="20990" y="14746"/>
                        <a:pt x="19808" y="17463"/>
                      </a:cubicBezTo>
                    </a:path>
                    <a:path w="21600" h="17464" stroke="0" extrusionOk="0">
                      <a:moveTo>
                        <a:pt x="19702" y="0"/>
                      </a:moveTo>
                      <a:cubicBezTo>
                        <a:pt x="20953" y="2783"/>
                        <a:pt x="21600" y="5800"/>
                        <a:pt x="21600" y="8852"/>
                      </a:cubicBezTo>
                      <a:cubicBezTo>
                        <a:pt x="21600" y="11815"/>
                        <a:pt x="20990" y="14746"/>
                        <a:pt x="19808" y="17463"/>
                      </a:cubicBezTo>
                      <a:lnTo>
                        <a:pt x="0" y="8852"/>
                      </a:lnTo>
                      <a:lnTo>
                        <a:pt x="1970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76" name="Line 116">
                  <a:extLst>
                    <a:ext uri="{FF2B5EF4-FFF2-40B4-BE49-F238E27FC236}">
                      <a16:creationId xmlns:a16="http://schemas.microsoft.com/office/drawing/2014/main" xmlns="" id="{B74735F1-889C-4742-9321-E36D906F87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4425" y="6402388"/>
                  <a:ext cx="4079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78" name="Arc 118">
                  <a:extLst>
                    <a:ext uri="{FF2B5EF4-FFF2-40B4-BE49-F238E27FC236}">
                      <a16:creationId xmlns:a16="http://schemas.microsoft.com/office/drawing/2014/main" xmlns="" id="{40E93BCC-58C0-4255-8F62-C286D7825D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35338" y="1314450"/>
                  <a:ext cx="106362" cy="74613"/>
                </a:xfrm>
                <a:custGeom>
                  <a:avLst/>
                  <a:gdLst>
                    <a:gd name="T0" fmla="*/ 24892037 w 21600"/>
                    <a:gd name="T1" fmla="*/ 112800854 h 17255"/>
                    <a:gd name="T2" fmla="*/ 26374255 w 21600"/>
                    <a:gd name="T3" fmla="*/ 0 h 17255"/>
                    <a:gd name="T4" fmla="*/ 307928646 w 21600"/>
                    <a:gd name="T5" fmla="*/ 57175356 h 1725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7255"/>
                    <a:gd name="T11" fmla="*/ 21600 w 21600"/>
                    <a:gd name="T12" fmla="*/ 17255 h 172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7255" fill="none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</a:path>
                    <a:path w="21600" h="17255" stroke="0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  <a:lnTo>
                        <a:pt x="21600" y="8746"/>
                      </a:lnTo>
                      <a:lnTo>
                        <a:pt x="1746" y="172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79" name="Line 119">
                  <a:extLst>
                    <a:ext uri="{FF2B5EF4-FFF2-40B4-BE49-F238E27FC236}">
                      <a16:creationId xmlns:a16="http://schemas.microsoft.com/office/drawing/2014/main" xmlns="" id="{6B87AD69-CE89-42F1-A944-E5A3F6CE9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5938" y="1360488"/>
                  <a:ext cx="1547812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80" name="Arc 120">
                  <a:extLst>
                    <a:ext uri="{FF2B5EF4-FFF2-40B4-BE49-F238E27FC236}">
                      <a16:creationId xmlns:a16="http://schemas.microsoft.com/office/drawing/2014/main" xmlns="" id="{2F8544B5-A410-4CF1-A89B-9C9BC37AB0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7738" y="2017713"/>
                  <a:ext cx="106362" cy="73025"/>
                </a:xfrm>
                <a:custGeom>
                  <a:avLst/>
                  <a:gdLst>
                    <a:gd name="T0" fmla="*/ 24892037 w 21600"/>
                    <a:gd name="T1" fmla="*/ 99141461 h 17255"/>
                    <a:gd name="T2" fmla="*/ 26374255 w 21600"/>
                    <a:gd name="T3" fmla="*/ 0 h 17255"/>
                    <a:gd name="T4" fmla="*/ 307928646 w 21600"/>
                    <a:gd name="T5" fmla="*/ 50251446 h 1725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7255"/>
                    <a:gd name="T11" fmla="*/ 21600 w 21600"/>
                    <a:gd name="T12" fmla="*/ 17255 h 172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7255" fill="none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</a:path>
                    <a:path w="21600" h="17255" stroke="0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  <a:lnTo>
                        <a:pt x="21600" y="8746"/>
                      </a:lnTo>
                      <a:lnTo>
                        <a:pt x="1746" y="172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81" name="Line 121">
                  <a:extLst>
                    <a:ext uri="{FF2B5EF4-FFF2-40B4-BE49-F238E27FC236}">
                      <a16:creationId xmlns:a16="http://schemas.microsoft.com/office/drawing/2014/main" xmlns="" id="{78F3E63A-D860-4DD9-B7FA-88F128B6A5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03400" y="2063750"/>
                  <a:ext cx="168275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82" name="Arc 122">
                  <a:extLst>
                    <a:ext uri="{FF2B5EF4-FFF2-40B4-BE49-F238E27FC236}">
                      <a16:creationId xmlns:a16="http://schemas.microsoft.com/office/drawing/2014/main" xmlns="" id="{58B6CE62-6284-460E-A98D-085F12F33C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7738" y="2574925"/>
                  <a:ext cx="106362" cy="74613"/>
                </a:xfrm>
                <a:custGeom>
                  <a:avLst/>
                  <a:gdLst>
                    <a:gd name="T0" fmla="*/ 24892037 w 21600"/>
                    <a:gd name="T1" fmla="*/ 112800854 h 17255"/>
                    <a:gd name="T2" fmla="*/ 26374255 w 21600"/>
                    <a:gd name="T3" fmla="*/ 0 h 17255"/>
                    <a:gd name="T4" fmla="*/ 307928646 w 21600"/>
                    <a:gd name="T5" fmla="*/ 57175356 h 1725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7255"/>
                    <a:gd name="T11" fmla="*/ 21600 w 21600"/>
                    <a:gd name="T12" fmla="*/ 17255 h 172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7255" fill="none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</a:path>
                    <a:path w="21600" h="17255" stroke="0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  <a:lnTo>
                        <a:pt x="21600" y="8746"/>
                      </a:lnTo>
                      <a:lnTo>
                        <a:pt x="1746" y="172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83" name="Line 123">
                  <a:extLst>
                    <a:ext uri="{FF2B5EF4-FFF2-40B4-BE49-F238E27FC236}">
                      <a16:creationId xmlns:a16="http://schemas.microsoft.com/office/drawing/2014/main" xmlns="" id="{B9553AF4-99F6-4E31-AC19-6D61C03EC7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03400" y="2620963"/>
                  <a:ext cx="168275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84" name="Arc 124">
                  <a:extLst>
                    <a:ext uri="{FF2B5EF4-FFF2-40B4-BE49-F238E27FC236}">
                      <a16:creationId xmlns:a16="http://schemas.microsoft.com/office/drawing/2014/main" xmlns="" id="{B8816A36-62E1-4A89-86AB-D5B7925550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8188" y="3186113"/>
                  <a:ext cx="107950" cy="74612"/>
                </a:xfrm>
                <a:custGeom>
                  <a:avLst/>
                  <a:gdLst>
                    <a:gd name="T0" fmla="*/ 27205794 w 21600"/>
                    <a:gd name="T1" fmla="*/ 112791624 h 17255"/>
                    <a:gd name="T2" fmla="*/ 28827163 w 21600"/>
                    <a:gd name="T3" fmla="*/ 0 h 17255"/>
                    <a:gd name="T4" fmla="*/ 336563501 w 21600"/>
                    <a:gd name="T5" fmla="*/ 57169838 h 1725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7255"/>
                    <a:gd name="T11" fmla="*/ 21600 w 21600"/>
                    <a:gd name="T12" fmla="*/ 17255 h 172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7255" fill="none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</a:path>
                    <a:path w="21600" h="17255" stroke="0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  <a:lnTo>
                        <a:pt x="21600" y="8746"/>
                      </a:lnTo>
                      <a:lnTo>
                        <a:pt x="1746" y="172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85" name="Line 125">
                  <a:extLst>
                    <a:ext uri="{FF2B5EF4-FFF2-40B4-BE49-F238E27FC236}">
                      <a16:creationId xmlns:a16="http://schemas.microsoft.com/office/drawing/2014/main" xmlns="" id="{EDD0B378-B288-4CF7-95CD-48AFD101FE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5938" y="3232150"/>
                  <a:ext cx="1490662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86" name="Arc 126">
                  <a:extLst>
                    <a:ext uri="{FF2B5EF4-FFF2-40B4-BE49-F238E27FC236}">
                      <a16:creationId xmlns:a16="http://schemas.microsoft.com/office/drawing/2014/main" xmlns="" id="{1D8F23C0-244E-4338-A83E-98483CC4EB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2313" y="4926013"/>
                  <a:ext cx="106362" cy="74612"/>
                </a:xfrm>
                <a:custGeom>
                  <a:avLst/>
                  <a:gdLst>
                    <a:gd name="T0" fmla="*/ 24892037 w 21600"/>
                    <a:gd name="T1" fmla="*/ 112791624 h 17255"/>
                    <a:gd name="T2" fmla="*/ 26374255 w 21600"/>
                    <a:gd name="T3" fmla="*/ 0 h 17255"/>
                    <a:gd name="T4" fmla="*/ 307928646 w 21600"/>
                    <a:gd name="T5" fmla="*/ 57169838 h 1725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7255"/>
                    <a:gd name="T11" fmla="*/ 21600 w 21600"/>
                    <a:gd name="T12" fmla="*/ 17255 h 172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7255" fill="none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</a:path>
                    <a:path w="21600" h="17255" stroke="0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  <a:lnTo>
                        <a:pt x="21600" y="8746"/>
                      </a:lnTo>
                      <a:lnTo>
                        <a:pt x="1746" y="172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87" name="Line 127">
                  <a:extLst>
                    <a:ext uri="{FF2B5EF4-FFF2-40B4-BE49-F238E27FC236}">
                      <a16:creationId xmlns:a16="http://schemas.microsoft.com/office/drawing/2014/main" xmlns="" id="{4474A8A4-6F43-406A-909B-5B040B0117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5938" y="4972050"/>
                  <a:ext cx="147478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88" name="Arc 128">
                  <a:extLst>
                    <a:ext uri="{FF2B5EF4-FFF2-40B4-BE49-F238E27FC236}">
                      <a16:creationId xmlns:a16="http://schemas.microsoft.com/office/drawing/2014/main" xmlns="" id="{EAFCEBA2-57C5-49D5-8928-C5B8A2BAD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8188" y="5392738"/>
                  <a:ext cx="107950" cy="73025"/>
                </a:xfrm>
                <a:custGeom>
                  <a:avLst/>
                  <a:gdLst>
                    <a:gd name="T0" fmla="*/ 27205794 w 21600"/>
                    <a:gd name="T1" fmla="*/ 99141461 h 17255"/>
                    <a:gd name="T2" fmla="*/ 28827163 w 21600"/>
                    <a:gd name="T3" fmla="*/ 0 h 17255"/>
                    <a:gd name="T4" fmla="*/ 336563501 w 21600"/>
                    <a:gd name="T5" fmla="*/ 50251446 h 1725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7255"/>
                    <a:gd name="T11" fmla="*/ 21600 w 21600"/>
                    <a:gd name="T12" fmla="*/ 17255 h 172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7255" fill="none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</a:path>
                    <a:path w="21600" h="17255" stroke="0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  <a:lnTo>
                        <a:pt x="21600" y="8746"/>
                      </a:lnTo>
                      <a:lnTo>
                        <a:pt x="1746" y="172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89" name="Line 129">
                  <a:extLst>
                    <a:ext uri="{FF2B5EF4-FFF2-40B4-BE49-F238E27FC236}">
                      <a16:creationId xmlns:a16="http://schemas.microsoft.com/office/drawing/2014/main" xmlns="" id="{4874ED6A-48AF-4E46-A234-1AB3ACDB04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5938" y="5437188"/>
                  <a:ext cx="1490662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90" name="Arc 130">
                  <a:extLst>
                    <a:ext uri="{FF2B5EF4-FFF2-40B4-BE49-F238E27FC236}">
                      <a16:creationId xmlns:a16="http://schemas.microsoft.com/office/drawing/2014/main" xmlns="" id="{16C27DD7-24F9-4772-9F02-EAED070D10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3113" y="5948363"/>
                  <a:ext cx="106362" cy="74612"/>
                </a:xfrm>
                <a:custGeom>
                  <a:avLst/>
                  <a:gdLst>
                    <a:gd name="T0" fmla="*/ 24892037 w 21600"/>
                    <a:gd name="T1" fmla="*/ 112791624 h 17255"/>
                    <a:gd name="T2" fmla="*/ 26374255 w 21600"/>
                    <a:gd name="T3" fmla="*/ 0 h 17255"/>
                    <a:gd name="T4" fmla="*/ 307928646 w 21600"/>
                    <a:gd name="T5" fmla="*/ 57169838 h 1725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7255"/>
                    <a:gd name="T11" fmla="*/ 21600 w 21600"/>
                    <a:gd name="T12" fmla="*/ 17255 h 172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7255" fill="none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</a:path>
                    <a:path w="21600" h="17255" stroke="0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  <a:lnTo>
                        <a:pt x="21600" y="8746"/>
                      </a:lnTo>
                      <a:lnTo>
                        <a:pt x="1746" y="172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91" name="Line 131">
                  <a:extLst>
                    <a:ext uri="{FF2B5EF4-FFF2-40B4-BE49-F238E27FC236}">
                      <a16:creationId xmlns:a16="http://schemas.microsoft.com/office/drawing/2014/main" xmlns="" id="{849A2D26-4E3B-46BC-A847-722700E3F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03400" y="5991225"/>
                  <a:ext cx="15128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92" name="Rectangle 132">
                  <a:extLst>
                    <a:ext uri="{FF2B5EF4-FFF2-40B4-BE49-F238E27FC236}">
                      <a16:creationId xmlns:a16="http://schemas.microsoft.com/office/drawing/2014/main" xmlns="" id="{389A6879-65FA-4495-9714-DF87143057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9150" y="1198562"/>
                  <a:ext cx="253276" cy="228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750"/>
                    <a:t>7</a:t>
                  </a:r>
                </a:p>
              </p:txBody>
            </p:sp>
            <p:sp>
              <p:nvSpPr>
                <p:cNvPr id="66693" name="Rectangle 133">
                  <a:extLst>
                    <a:ext uri="{FF2B5EF4-FFF2-40B4-BE49-F238E27FC236}">
                      <a16:creationId xmlns:a16="http://schemas.microsoft.com/office/drawing/2014/main" xmlns="" id="{EA8C08B3-E40B-4873-8719-072596F12D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9150" y="1949450"/>
                  <a:ext cx="253276" cy="228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750"/>
                    <a:t>1</a:t>
                  </a:r>
                </a:p>
              </p:txBody>
            </p:sp>
            <p:sp>
              <p:nvSpPr>
                <p:cNvPr id="66694" name="Rectangle 134">
                  <a:extLst>
                    <a:ext uri="{FF2B5EF4-FFF2-40B4-BE49-F238E27FC236}">
                      <a16:creationId xmlns:a16="http://schemas.microsoft.com/office/drawing/2014/main" xmlns="" id="{E395743D-8FC6-4A59-8A71-D9C295070A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9150" y="2506662"/>
                  <a:ext cx="253276" cy="228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750"/>
                    <a:t>2</a:t>
                  </a:r>
                </a:p>
              </p:txBody>
            </p:sp>
            <p:sp>
              <p:nvSpPr>
                <p:cNvPr id="66695" name="Rectangle 135">
                  <a:extLst>
                    <a:ext uri="{FF2B5EF4-FFF2-40B4-BE49-F238E27FC236}">
                      <a16:creationId xmlns:a16="http://schemas.microsoft.com/office/drawing/2014/main" xmlns="" id="{98F52653-69EB-4D24-AEA4-796EB40D4A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9150" y="3117850"/>
                  <a:ext cx="253276" cy="228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750"/>
                    <a:t>3</a:t>
                  </a:r>
                </a:p>
              </p:txBody>
            </p:sp>
            <p:sp>
              <p:nvSpPr>
                <p:cNvPr id="66696" name="Rectangle 136">
                  <a:extLst>
                    <a:ext uri="{FF2B5EF4-FFF2-40B4-BE49-F238E27FC236}">
                      <a16:creationId xmlns:a16="http://schemas.microsoft.com/office/drawing/2014/main" xmlns="" id="{81A70FB0-01C0-486A-A0AF-220CCBEC45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9150" y="3894139"/>
                  <a:ext cx="253276" cy="228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750"/>
                    <a:t>4</a:t>
                  </a:r>
                </a:p>
              </p:txBody>
            </p:sp>
            <p:sp>
              <p:nvSpPr>
                <p:cNvPr id="66697" name="Arc 137">
                  <a:extLst>
                    <a:ext uri="{FF2B5EF4-FFF2-40B4-BE49-F238E27FC236}">
                      <a16:creationId xmlns:a16="http://schemas.microsoft.com/office/drawing/2014/main" xmlns="" id="{D827964F-4936-436D-96E9-DA65E2E2F0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24538" y="4926013"/>
                  <a:ext cx="107950" cy="74612"/>
                </a:xfrm>
                <a:custGeom>
                  <a:avLst/>
                  <a:gdLst>
                    <a:gd name="T0" fmla="*/ 27205794 w 21600"/>
                    <a:gd name="T1" fmla="*/ 112791624 h 17255"/>
                    <a:gd name="T2" fmla="*/ 28827163 w 21600"/>
                    <a:gd name="T3" fmla="*/ 0 h 17255"/>
                    <a:gd name="T4" fmla="*/ 336563501 w 21600"/>
                    <a:gd name="T5" fmla="*/ 57169838 h 1725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7255"/>
                    <a:gd name="T11" fmla="*/ 21600 w 21600"/>
                    <a:gd name="T12" fmla="*/ 17255 h 172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7255" fill="none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</a:path>
                    <a:path w="21600" h="17255" stroke="0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  <a:lnTo>
                        <a:pt x="21600" y="8746"/>
                      </a:lnTo>
                      <a:lnTo>
                        <a:pt x="1746" y="172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98" name="Line 138">
                  <a:extLst>
                    <a:ext uri="{FF2B5EF4-FFF2-40B4-BE49-F238E27FC236}">
                      <a16:creationId xmlns:a16="http://schemas.microsoft.com/office/drawing/2014/main" xmlns="" id="{7B6FB664-805A-4670-97E4-361C33729A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24413" y="4972050"/>
                  <a:ext cx="9985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699" name="Arc 139">
                  <a:extLst>
                    <a:ext uri="{FF2B5EF4-FFF2-40B4-BE49-F238E27FC236}">
                      <a16:creationId xmlns:a16="http://schemas.microsoft.com/office/drawing/2014/main" xmlns="" id="{4B9B2D97-F5F2-4275-9CC7-3D365CFF7C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5650" y="5395913"/>
                  <a:ext cx="107950" cy="74612"/>
                </a:xfrm>
                <a:custGeom>
                  <a:avLst/>
                  <a:gdLst>
                    <a:gd name="T0" fmla="*/ 27205794 w 21600"/>
                    <a:gd name="T1" fmla="*/ 112791624 h 17255"/>
                    <a:gd name="T2" fmla="*/ 28827163 w 21600"/>
                    <a:gd name="T3" fmla="*/ 0 h 17255"/>
                    <a:gd name="T4" fmla="*/ 336563501 w 21600"/>
                    <a:gd name="T5" fmla="*/ 57169838 h 1725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7255"/>
                    <a:gd name="T11" fmla="*/ 21600 w 21600"/>
                    <a:gd name="T12" fmla="*/ 17255 h 172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7255" fill="none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</a:path>
                    <a:path w="21600" h="17255" stroke="0" extrusionOk="0">
                      <a:moveTo>
                        <a:pt x="1746" y="17254"/>
                      </a:moveTo>
                      <a:cubicBezTo>
                        <a:pt x="594" y="14566"/>
                        <a:pt x="0" y="11671"/>
                        <a:pt x="0" y="8746"/>
                      </a:cubicBezTo>
                      <a:cubicBezTo>
                        <a:pt x="-1" y="5733"/>
                        <a:pt x="630" y="2754"/>
                        <a:pt x="1849" y="-1"/>
                      </a:cubicBezTo>
                      <a:lnTo>
                        <a:pt x="21600" y="8746"/>
                      </a:lnTo>
                      <a:lnTo>
                        <a:pt x="1746" y="172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700" name="Line 140">
                  <a:extLst>
                    <a:ext uri="{FF2B5EF4-FFF2-40B4-BE49-F238E27FC236}">
                      <a16:creationId xmlns:a16="http://schemas.microsoft.com/office/drawing/2014/main" xmlns="" id="{57D79DD6-443A-4BAD-AB54-FB7AD536D6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35525" y="5437188"/>
                  <a:ext cx="10048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701" name="Rectangle 141">
                  <a:extLst>
                    <a:ext uri="{FF2B5EF4-FFF2-40B4-BE49-F238E27FC236}">
                      <a16:creationId xmlns:a16="http://schemas.microsoft.com/office/drawing/2014/main" xmlns="" id="{E7F6A6CE-F52E-4DAD-B3BC-D18EE54B0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9150" y="4857751"/>
                  <a:ext cx="253276" cy="228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750"/>
                    <a:t>5</a:t>
                  </a:r>
                </a:p>
              </p:txBody>
            </p:sp>
            <p:sp>
              <p:nvSpPr>
                <p:cNvPr id="66702" name="Rectangle 142">
                  <a:extLst>
                    <a:ext uri="{FF2B5EF4-FFF2-40B4-BE49-F238E27FC236}">
                      <a16:creationId xmlns:a16="http://schemas.microsoft.com/office/drawing/2014/main" xmlns="" id="{488DE563-C155-46E7-8062-556E29CCC3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9150" y="5324475"/>
                  <a:ext cx="253276" cy="228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sz="750"/>
                    <a:t>6</a:t>
                  </a:r>
                </a:p>
              </p:txBody>
            </p:sp>
            <p:sp>
              <p:nvSpPr>
                <p:cNvPr id="66703" name="Oval 143">
                  <a:extLst>
                    <a:ext uri="{FF2B5EF4-FFF2-40B4-BE49-F238E27FC236}">
                      <a16:creationId xmlns:a16="http://schemas.microsoft.com/office/drawing/2014/main" xmlns="" id="{321EA98B-F5A7-431C-B4A3-AF81C0C27A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7663" y="823913"/>
                  <a:ext cx="157162" cy="5556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endParaRPr lang="en-US" altLang="en-US" sz="750"/>
                </a:p>
              </p:txBody>
            </p:sp>
            <p:sp>
              <p:nvSpPr>
                <p:cNvPr id="66706" name="Line 146">
                  <a:extLst>
                    <a:ext uri="{FF2B5EF4-FFF2-40B4-BE49-F238E27FC236}">
                      <a16:creationId xmlns:a16="http://schemas.microsoft.com/office/drawing/2014/main" xmlns="" id="{2A281FBE-7A52-4B1E-9A26-D0D6118210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29038" y="2733675"/>
                  <a:ext cx="0" cy="10160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707" name="Line 147">
                  <a:extLst>
                    <a:ext uri="{FF2B5EF4-FFF2-40B4-BE49-F238E27FC236}">
                      <a16:creationId xmlns:a16="http://schemas.microsoft.com/office/drawing/2014/main" xmlns="" id="{B08F67DE-8A77-4C95-9B36-731CB2AF9E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22688" y="2160588"/>
                  <a:ext cx="0" cy="11271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708" name="Line 148">
                  <a:extLst>
                    <a:ext uri="{FF2B5EF4-FFF2-40B4-BE49-F238E27FC236}">
                      <a16:creationId xmlns:a16="http://schemas.microsoft.com/office/drawing/2014/main" xmlns="" id="{E4783495-57B4-489B-A3C5-F6F96B824C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63963" y="1581150"/>
                  <a:ext cx="0" cy="10160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709" name="Line 149">
                  <a:extLst>
                    <a:ext uri="{FF2B5EF4-FFF2-40B4-BE49-F238E27FC236}">
                      <a16:creationId xmlns:a16="http://schemas.microsoft.com/office/drawing/2014/main" xmlns="" id="{92A23BB2-BD0F-4E3E-8FB9-77D9F7F3D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988" y="5537200"/>
                  <a:ext cx="0" cy="11588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710" name="Line 150">
                  <a:extLst>
                    <a:ext uri="{FF2B5EF4-FFF2-40B4-BE49-F238E27FC236}">
                      <a16:creationId xmlns:a16="http://schemas.microsoft.com/office/drawing/2014/main" xmlns="" id="{45EC47B9-6DA4-4055-AB97-910C9087EB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5050" y="4114800"/>
                  <a:ext cx="0" cy="9842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711" name="Line 151">
                  <a:extLst>
                    <a:ext uri="{FF2B5EF4-FFF2-40B4-BE49-F238E27FC236}">
                      <a16:creationId xmlns:a16="http://schemas.microsoft.com/office/drawing/2014/main" xmlns="" id="{02B991AF-034E-4113-B0B1-FB7ABBB58E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63938" y="5073650"/>
                  <a:ext cx="0" cy="11588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66712" name="Line 152">
                  <a:extLst>
                    <a:ext uri="{FF2B5EF4-FFF2-40B4-BE49-F238E27FC236}">
                      <a16:creationId xmlns:a16="http://schemas.microsoft.com/office/drawing/2014/main" xmlns="" id="{E7AA883C-7C6C-4D32-A274-84F0D92E07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2238" y="3327400"/>
                  <a:ext cx="0" cy="9683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</p:grp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xmlns="" id="{5C1DD7F0-86D0-4EEF-96B9-478BCFDBC8CA}"/>
              </a:ext>
            </a:extLst>
          </p:cNvPr>
          <p:cNvGrpSpPr/>
          <p:nvPr/>
        </p:nvGrpSpPr>
        <p:grpSpPr>
          <a:xfrm>
            <a:off x="6646151" y="217433"/>
            <a:ext cx="2068513" cy="1862138"/>
            <a:chOff x="1514475" y="1809750"/>
            <a:chExt cx="2068513" cy="1862138"/>
          </a:xfrm>
        </p:grpSpPr>
        <p:sp>
          <p:nvSpPr>
            <p:cNvPr id="158" name="Text Box 11">
              <a:extLst>
                <a:ext uri="{FF2B5EF4-FFF2-40B4-BE49-F238E27FC236}">
                  <a16:creationId xmlns:a16="http://schemas.microsoft.com/office/drawing/2014/main" xmlns="" id="{188B1FE3-5AB9-447F-A89C-04F4CE3CF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9900" y="2043113"/>
              <a:ext cx="1779588" cy="162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 dirty="0"/>
                <a:t>0   0   0	x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400" dirty="0"/>
                <a:t>0   0   1	AR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400" dirty="0"/>
                <a:t>0   1   0	PC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400" dirty="0"/>
                <a:t>0   1   1	DR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400" dirty="0"/>
                <a:t>1   0   0	AC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400" dirty="0"/>
                <a:t>1   0   1	IR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400" dirty="0"/>
                <a:t>1   1   0	TR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400" dirty="0"/>
                <a:t>1   1   1	Memory</a:t>
              </a:r>
            </a:p>
          </p:txBody>
        </p:sp>
        <p:sp>
          <p:nvSpPr>
            <p:cNvPr id="159" name="Rectangle 12">
              <a:extLst>
                <a:ext uri="{FF2B5EF4-FFF2-40B4-BE49-F238E27FC236}">
                  <a16:creationId xmlns:a16="http://schemas.microsoft.com/office/drawing/2014/main" xmlns="" id="{51118962-6866-4BEF-BEAA-5694632CD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513" y="1811338"/>
              <a:ext cx="1808162" cy="28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400" dirty="0"/>
                <a:t>S</a:t>
              </a:r>
              <a:r>
                <a:rPr lang="en-US" altLang="ko-KR" sz="1400" baseline="-25000" dirty="0"/>
                <a:t>2</a:t>
              </a:r>
              <a:r>
                <a:rPr lang="en-US" altLang="ko-KR" sz="1400" dirty="0"/>
                <a:t> S</a:t>
              </a:r>
              <a:r>
                <a:rPr lang="en-US" altLang="ko-KR" sz="1400" baseline="-25000" dirty="0"/>
                <a:t>1</a:t>
              </a:r>
              <a:r>
                <a:rPr lang="en-US" altLang="ko-KR" sz="1400" dirty="0"/>
                <a:t> S</a:t>
              </a:r>
              <a:r>
                <a:rPr lang="en-US" altLang="ko-KR" sz="1400" baseline="-25000" dirty="0"/>
                <a:t>0 	</a:t>
              </a:r>
              <a:r>
                <a:rPr lang="en-US" altLang="ko-KR" sz="1400" dirty="0"/>
                <a:t>Register</a:t>
              </a:r>
              <a:endParaRPr lang="en-US" altLang="ko-KR" sz="1400" baseline="-25000" dirty="0"/>
            </a:p>
          </p:txBody>
        </p:sp>
        <p:sp>
          <p:nvSpPr>
            <p:cNvPr id="160" name="Line 13">
              <a:extLst>
                <a:ext uri="{FF2B5EF4-FFF2-40B4-BE49-F238E27FC236}">
                  <a16:creationId xmlns:a16="http://schemas.microsoft.com/office/drawing/2014/main" xmlns="" id="{FD300181-E2B9-46F5-9A98-8EFD14B66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2081213"/>
              <a:ext cx="2058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" name="Rectangle 16">
              <a:extLst>
                <a:ext uri="{FF2B5EF4-FFF2-40B4-BE49-F238E27FC236}">
                  <a16:creationId xmlns:a16="http://schemas.microsoft.com/office/drawing/2014/main" xmlns="" id="{7DC06923-EABA-4279-BDAD-712869D14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475" y="1809750"/>
              <a:ext cx="2066925" cy="1857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10297FF-9178-4996-B8EC-28497639548F}"/>
              </a:ext>
            </a:extLst>
          </p:cNvPr>
          <p:cNvSpPr txBox="1"/>
          <p:nvPr/>
        </p:nvSpPr>
        <p:spPr>
          <a:xfrm>
            <a:off x="0" y="275896"/>
            <a:ext cx="2364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Common Bus System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F9EAB34-EF60-4B74-995B-26DCC18D9D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37BD3B9-9B1D-44D5-969B-C3A351378CC9}"/>
              </a:ext>
            </a:extLst>
          </p:cNvPr>
          <p:cNvSpPr txBox="1"/>
          <p:nvPr/>
        </p:nvSpPr>
        <p:spPr>
          <a:xfrm>
            <a:off x="5707381" y="60992"/>
            <a:ext cx="335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Roboto Condensed Light"/>
                <a:ea typeface="Roboto Condensed Light"/>
              </a:rPr>
              <a:t>Instructions are of three types</a:t>
            </a:r>
          </a:p>
          <a:p>
            <a:endParaRPr lang="en-US" sz="1600" dirty="0">
              <a:solidFill>
                <a:schemeClr val="dk1"/>
              </a:solidFill>
              <a:latin typeface="Roboto Condensed Light"/>
              <a:ea typeface="Roboto Condensed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Roboto Condensed Light"/>
                <a:ea typeface="Roboto Condensed Light"/>
              </a:rPr>
              <a:t>Register reference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333FF"/>
                </a:solidFill>
                <a:latin typeface="Roboto Condensed Light"/>
                <a:ea typeface="Roboto Condensed Light"/>
              </a:rPr>
              <a:t>Memory reference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  <a:latin typeface="Roboto Condensed Light"/>
                <a:ea typeface="Roboto Condensed Light"/>
              </a:rPr>
              <a:t>IO reference instruction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7A371F2-F66B-4F14-8C01-E2F74D364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50" y="1817237"/>
            <a:ext cx="5425910" cy="30635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BE03BBD-26FC-4B1A-B1A5-11C38CC94F76}"/>
              </a:ext>
            </a:extLst>
          </p:cNvPr>
          <p:cNvSpPr/>
          <p:nvPr/>
        </p:nvSpPr>
        <p:spPr>
          <a:xfrm>
            <a:off x="899160" y="1076593"/>
            <a:ext cx="27660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Fd1316339-Identity-H"/>
              </a:rPr>
              <a:t>12 </a:t>
            </a:r>
            <a:r>
              <a:rPr lang="en-US" sz="1600" b="1" dirty="0">
                <a:latin typeface="Fd311180-Identity-H"/>
              </a:rPr>
              <a:t>bits to specify an address</a:t>
            </a:r>
            <a:endParaRPr lang="en-US" sz="3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640E762-1E43-4BEA-B0A2-A2E25CCFE170}"/>
              </a:ext>
            </a:extLst>
          </p:cNvPr>
          <p:cNvSpPr/>
          <p:nvPr/>
        </p:nvSpPr>
        <p:spPr>
          <a:xfrm>
            <a:off x="6614160" y="1796475"/>
            <a:ext cx="2141220" cy="116955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latin typeface="Roboto Condensed Light"/>
                <a:ea typeface="Roboto Condensed Light"/>
                <a:sym typeface="Roboto Condensed Light"/>
              </a:rPr>
              <a:t>     Addressing mode </a:t>
            </a:r>
          </a:p>
          <a:p>
            <a:endParaRPr lang="en-US" altLang="ko-KR" b="1" dirty="0">
              <a:solidFill>
                <a:srgbClr val="00B050"/>
              </a:solidFill>
              <a:latin typeface="Roboto Condensed Light"/>
              <a:ea typeface="Roboto Condensed Light"/>
              <a:sym typeface="Roboto Condensed Light"/>
            </a:endParaRPr>
          </a:p>
          <a:p>
            <a:r>
              <a:rPr lang="en-US" altLang="ko-KR" b="1" dirty="0">
                <a:solidFill>
                  <a:srgbClr val="002060"/>
                </a:solidFill>
                <a:latin typeface="Roboto Condensed Light"/>
                <a:ea typeface="Roboto Condensed Light"/>
                <a:sym typeface="Roboto Condensed Light"/>
              </a:rPr>
              <a:t>I = 0   </a:t>
            </a:r>
            <a:r>
              <a:rPr lang="en-US" altLang="ko-KR" b="1" dirty="0">
                <a:solidFill>
                  <a:srgbClr val="FF0000"/>
                </a:solidFill>
                <a:latin typeface="Roboto Condensed Light"/>
                <a:ea typeface="Roboto Condensed Light"/>
                <a:sym typeface="Roboto Condensed Light"/>
              </a:rPr>
              <a:t>: direct addressing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Roboto Condensed Light"/>
                <a:ea typeface="Roboto Condensed Light"/>
                <a:sym typeface="Roboto Condensed Light"/>
              </a:rPr>
              <a:t> </a:t>
            </a:r>
          </a:p>
          <a:p>
            <a:r>
              <a:rPr lang="en-US" altLang="ko-KR" b="1" dirty="0">
                <a:solidFill>
                  <a:srgbClr val="002060"/>
                </a:solidFill>
                <a:latin typeface="Roboto Condensed Light"/>
                <a:ea typeface="Roboto Condensed Light"/>
                <a:sym typeface="Roboto Condensed Light"/>
              </a:rPr>
              <a:t>I = 1   </a:t>
            </a:r>
            <a:r>
              <a:rPr lang="en-US" altLang="ko-KR" b="1" dirty="0">
                <a:solidFill>
                  <a:srgbClr val="0000FF"/>
                </a:solidFill>
                <a:latin typeface="Roboto Condensed Light"/>
                <a:ea typeface="Roboto Condensed Light"/>
                <a:sym typeface="Roboto Condensed Light"/>
              </a:rPr>
              <a:t>: indirect addressing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3DC3063-75A3-49F4-80F3-4AB5D1BA233D}"/>
              </a:ext>
            </a:extLst>
          </p:cNvPr>
          <p:cNvCxnSpPr>
            <a:cxnSpLocks/>
          </p:cNvCxnSpPr>
          <p:nvPr/>
        </p:nvCxnSpPr>
        <p:spPr>
          <a:xfrm>
            <a:off x="5844540" y="2263140"/>
            <a:ext cx="655320" cy="0"/>
          </a:xfrm>
          <a:prstGeom prst="straightConnector1">
            <a:avLst/>
          </a:prstGeom>
          <a:ln w="76200">
            <a:solidFill>
              <a:srgbClr val="33CC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68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7EE0359-F04F-4F0E-AB40-CB99F0DB15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B391D2F-1509-4A35-906D-9B2EB80F2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52" y="0"/>
            <a:ext cx="39643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2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7F9BA1F-428E-42D4-9FA0-1041067017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51851" y="193062"/>
            <a:ext cx="1696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Timing and Control</a:t>
            </a:r>
          </a:p>
        </p:txBody>
      </p:sp>
      <p:sp>
        <p:nvSpPr>
          <p:cNvPr id="4" name="Rectangle 3"/>
          <p:cNvSpPr/>
          <p:nvPr/>
        </p:nvSpPr>
        <p:spPr>
          <a:xfrm>
            <a:off x="3558251" y="135462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Timing and Control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04783"/>
            <a:ext cx="89697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The timing for all registers in the basic computer is controlled by a master clock generator.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The </a:t>
            </a:r>
            <a:r>
              <a:rPr lang="en-US" sz="1800" dirty="0"/>
              <a:t>clock pulses are applied to all flip-flops and registers in the system, including the flip-flops and registers in the control unit.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The </a:t>
            </a:r>
            <a:r>
              <a:rPr lang="en-US" sz="1800" dirty="0"/>
              <a:t>clock pulses do not change the state of a register unless the register is enabled by a control signal.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The </a:t>
            </a:r>
            <a:r>
              <a:rPr lang="en-US" sz="1800" dirty="0"/>
              <a:t>control signals are generated in the control unit and provide control inputs for the multiplexers in the common bus, control inputs in processor registers, and </a:t>
            </a:r>
            <a:r>
              <a:rPr lang="en-US" sz="1800" dirty="0" smtClean="0"/>
              <a:t>micro operations </a:t>
            </a:r>
            <a:r>
              <a:rPr lang="en-US" sz="1800" dirty="0"/>
              <a:t>for the accumulator.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There </a:t>
            </a:r>
            <a:r>
              <a:rPr lang="en-US" sz="1800" dirty="0"/>
              <a:t>are two major types of control organization: o Hardwired control o </a:t>
            </a:r>
            <a:r>
              <a:rPr lang="en-US" sz="1800" dirty="0" smtClean="0"/>
              <a:t>Micro programmed </a:t>
            </a:r>
            <a:r>
              <a:rPr lang="en-US" sz="1800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936858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02" y="734400"/>
            <a:ext cx="8249997" cy="373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52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99" y="519083"/>
            <a:ext cx="5227201" cy="44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60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47" y="1094400"/>
            <a:ext cx="8688852" cy="27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1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4" y="1278730"/>
            <a:ext cx="4622825" cy="1857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Unit-</a:t>
            </a: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Google Shape;221;p14">
            <a:extLst>
              <a:ext uri="{FF2B5EF4-FFF2-40B4-BE49-F238E27FC236}">
                <a16:creationId xmlns:a16="http://schemas.microsoft.com/office/drawing/2014/main" xmlns="" id="{341EEA99-6CFE-4FD3-B762-83333B9DEF21}"/>
              </a:ext>
            </a:extLst>
          </p:cNvPr>
          <p:cNvSpPr txBox="1">
            <a:spLocks/>
          </p:cNvSpPr>
          <p:nvPr/>
        </p:nvSpPr>
        <p:spPr>
          <a:xfrm>
            <a:off x="0" y="3313226"/>
            <a:ext cx="5750896" cy="60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800" dirty="0"/>
              <a:t>Basic Computer Organization &amp; Design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01" y="685350"/>
            <a:ext cx="5820745" cy="41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10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582000" y="46869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0827" y="236262"/>
            <a:ext cx="1508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Instruction Cycle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522427" y="174707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Instruction Cycle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9FB2370-E446-43F7-B370-9F7CE72FFCEE}"/>
              </a:ext>
            </a:extLst>
          </p:cNvPr>
          <p:cNvSpPr/>
          <p:nvPr/>
        </p:nvSpPr>
        <p:spPr>
          <a:xfrm>
            <a:off x="540870" y="594693"/>
            <a:ext cx="5112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Every program is a collection of </a:t>
            </a:r>
            <a:r>
              <a:rPr lang="en-US" sz="1800" b="1" dirty="0">
                <a:solidFill>
                  <a:srgbClr val="FF0000"/>
                </a:solidFill>
              </a:rPr>
              <a:t>instructions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B4CDE0D-2E87-4BAD-9921-A040C4633D2C}"/>
              </a:ext>
            </a:extLst>
          </p:cNvPr>
          <p:cNvSpPr/>
          <p:nvPr/>
        </p:nvSpPr>
        <p:spPr>
          <a:xfrm>
            <a:off x="529484" y="960050"/>
            <a:ext cx="7519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Each instruction of the program is executed using </a:t>
            </a:r>
            <a:r>
              <a:rPr lang="en-US" sz="1800" b="1" dirty="0">
                <a:solidFill>
                  <a:srgbClr val="FF0000"/>
                </a:solidFill>
              </a:rPr>
              <a:t>instruction cycle.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513FE61-5910-442E-829C-50756B785540}"/>
              </a:ext>
            </a:extLst>
          </p:cNvPr>
          <p:cNvSpPr/>
          <p:nvPr/>
        </p:nvSpPr>
        <p:spPr>
          <a:xfrm>
            <a:off x="577611" y="1365638"/>
            <a:ext cx="83860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800" dirty="0"/>
              <a:t>In Basic Computer, a machine instruction is executed in the following cycle:</a:t>
            </a:r>
          </a:p>
          <a:p>
            <a:pPr marL="600075" lvl="1" indent="-257175">
              <a:buFontTx/>
              <a:buAutoNum type="arabicPeriod"/>
            </a:pPr>
            <a:r>
              <a:rPr lang="en-US" altLang="ko-KR" sz="1800" dirty="0"/>
              <a:t>Fetch an instruction from memory (</a:t>
            </a:r>
            <a:r>
              <a:rPr lang="en-US" altLang="ko-KR" sz="1800" b="1" dirty="0">
                <a:solidFill>
                  <a:srgbClr val="FF0000"/>
                </a:solidFill>
              </a:rPr>
              <a:t>Retrieving Instruction from the memory</a:t>
            </a:r>
            <a:r>
              <a:rPr lang="en-US" altLang="ko-KR" sz="1800" dirty="0"/>
              <a:t>) </a:t>
            </a:r>
          </a:p>
          <a:p>
            <a:pPr marL="600075" lvl="1" indent="-257175">
              <a:buFontTx/>
              <a:buAutoNum type="arabicPeriod"/>
            </a:pPr>
            <a:r>
              <a:rPr lang="en-US" altLang="ko-KR" sz="1800" dirty="0"/>
              <a:t>Decode the instruction (</a:t>
            </a:r>
            <a:r>
              <a:rPr lang="en-US" altLang="ko-KR" sz="1800" b="1" dirty="0">
                <a:solidFill>
                  <a:srgbClr val="FF0000"/>
                </a:solidFill>
              </a:rPr>
              <a:t>which operation the corresponding instruction will perform</a:t>
            </a:r>
            <a:r>
              <a:rPr lang="en-US" altLang="ko-KR" sz="1800" dirty="0"/>
              <a:t>)</a:t>
            </a:r>
          </a:p>
          <a:p>
            <a:pPr marL="600075" lvl="1" indent="-257175">
              <a:buFontTx/>
              <a:buAutoNum type="arabicPeriod"/>
            </a:pPr>
            <a:r>
              <a:rPr lang="en-US" altLang="ko-KR" sz="1800" dirty="0"/>
              <a:t>Read the </a:t>
            </a:r>
            <a:r>
              <a:rPr lang="en-US" altLang="ko-KR" sz="1800" b="1" dirty="0">
                <a:solidFill>
                  <a:srgbClr val="FF0000"/>
                </a:solidFill>
              </a:rPr>
              <a:t>effective address </a:t>
            </a:r>
            <a:r>
              <a:rPr lang="en-US" altLang="ko-KR" sz="1800" dirty="0"/>
              <a:t>from memory if the instruction has an </a:t>
            </a:r>
            <a:r>
              <a:rPr lang="en-US" altLang="ko-KR" sz="1800" b="1" dirty="0">
                <a:solidFill>
                  <a:srgbClr val="FF0000"/>
                </a:solidFill>
              </a:rPr>
              <a:t>indirect</a:t>
            </a:r>
            <a:r>
              <a:rPr lang="en-US" altLang="ko-KR" sz="1800" dirty="0"/>
              <a:t> address</a:t>
            </a:r>
          </a:p>
          <a:p>
            <a:pPr marL="600075" lvl="1" indent="-257175">
              <a:buFontTx/>
              <a:buAutoNum type="arabicPeriod"/>
            </a:pPr>
            <a:r>
              <a:rPr lang="en-US" altLang="ko-KR" sz="1800" dirty="0"/>
              <a:t>Execute the instruction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C581B25B-82C5-486F-A5A1-E6F6B7516434}"/>
              </a:ext>
            </a:extLst>
          </p:cNvPr>
          <p:cNvGrpSpPr/>
          <p:nvPr/>
        </p:nvGrpSpPr>
        <p:grpSpPr>
          <a:xfrm>
            <a:off x="1261730" y="3755380"/>
            <a:ext cx="5507609" cy="1212523"/>
            <a:chOff x="2309568" y="4553146"/>
            <a:chExt cx="7343479" cy="1616697"/>
          </a:xfrm>
        </p:grpSpPr>
        <p:sp>
          <p:nvSpPr>
            <p:cNvPr id="26" name="Flowchart: Terminator 25">
              <a:extLst>
                <a:ext uri="{FF2B5EF4-FFF2-40B4-BE49-F238E27FC236}">
                  <a16:creationId xmlns:a16="http://schemas.microsoft.com/office/drawing/2014/main" xmlns="" id="{9933ABBB-4AAC-4C5C-AAE4-DDF6D94CFAF4}"/>
                </a:ext>
              </a:extLst>
            </p:cNvPr>
            <p:cNvSpPr/>
            <p:nvPr/>
          </p:nvSpPr>
          <p:spPr>
            <a:xfrm>
              <a:off x="2309568" y="5458118"/>
              <a:ext cx="1517716" cy="565608"/>
            </a:xfrm>
            <a:prstGeom prst="flowChartTerminator">
              <a:avLst/>
            </a:prstGeom>
            <a:solidFill>
              <a:srgbClr val="00206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START</a:t>
              </a:r>
            </a:p>
          </p:txBody>
        </p:sp>
        <p:sp>
          <p:nvSpPr>
            <p:cNvPr id="27" name="Flowchart: Terminator 26">
              <a:extLst>
                <a:ext uri="{FF2B5EF4-FFF2-40B4-BE49-F238E27FC236}">
                  <a16:creationId xmlns:a16="http://schemas.microsoft.com/office/drawing/2014/main" xmlns="" id="{9EB5A931-77AE-484D-B563-8FCD33F1F8EC}"/>
                </a:ext>
              </a:extLst>
            </p:cNvPr>
            <p:cNvSpPr/>
            <p:nvPr/>
          </p:nvSpPr>
          <p:spPr>
            <a:xfrm>
              <a:off x="8135331" y="5429839"/>
              <a:ext cx="1517716" cy="565608"/>
            </a:xfrm>
            <a:prstGeom prst="flowChartTerminator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HALT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15173C8C-30FD-40D0-9A77-E020ACC8988F}"/>
                </a:ext>
              </a:extLst>
            </p:cNvPr>
            <p:cNvSpPr/>
            <p:nvPr/>
          </p:nvSpPr>
          <p:spPr>
            <a:xfrm>
              <a:off x="4279769" y="5316717"/>
              <a:ext cx="1461155" cy="8531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Fetch Next</a:t>
              </a: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Instruction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8695B5A2-F462-4033-80D4-471EB50A2019}"/>
                </a:ext>
              </a:extLst>
            </p:cNvPr>
            <p:cNvSpPr/>
            <p:nvPr/>
          </p:nvSpPr>
          <p:spPr>
            <a:xfrm>
              <a:off x="6212264" y="5316717"/>
              <a:ext cx="1461155" cy="8531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Execute</a:t>
              </a:r>
              <a:r>
                <a:rPr lang="en-US" sz="105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Instruction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40001FDA-B8EE-4656-B2C9-BDBA27950213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3827284" y="5740922"/>
              <a:ext cx="452485" cy="23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5045161A-556B-4001-8E95-41F11D23A832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5740924" y="5743280"/>
              <a:ext cx="4713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xmlns="" id="{629ACC5D-B440-42AD-8138-C7AB67D2D571}"/>
                </a:ext>
              </a:extLst>
            </p:cNvPr>
            <p:cNvCxnSpPr>
              <a:cxnSpLocks/>
            </p:cNvCxnSpPr>
            <p:nvPr/>
          </p:nvCxnSpPr>
          <p:spPr>
            <a:xfrm>
              <a:off x="7663991" y="5743279"/>
              <a:ext cx="4713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6B2876AF-1127-4AC0-953C-FA8351B75F41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6942842" y="4553146"/>
              <a:ext cx="0" cy="7635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C3C02368-E7FC-4D81-B0BC-15282E64A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2880" y="4557349"/>
              <a:ext cx="295648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48C37443-A450-4C56-87DD-B438F505F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1522" y="4553147"/>
              <a:ext cx="0" cy="1192333"/>
            </a:xfrm>
            <a:prstGeom prst="line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796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88D9CBE-F0A6-4993-9A05-DDFECC4CF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4" y="254923"/>
            <a:ext cx="7924746" cy="453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40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-52903" y="718662"/>
            <a:ext cx="1646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Fetch and Decode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000" y="1122140"/>
            <a:ext cx="905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Initially, the program counter PC is loaded with the address of the first instruction in the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54000" y="1582940"/>
            <a:ext cx="8996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sequence counter SC is cleared to 0, providing a decoded timing signal T0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300" y="2043740"/>
            <a:ext cx="888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micro operations </a:t>
            </a:r>
            <a:r>
              <a:rPr lang="en-US" dirty="0"/>
              <a:t>for the fetch and decode phases can be specified by the following register transfer statements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82" y="2847712"/>
            <a:ext cx="7447729" cy="9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34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00" y="431515"/>
            <a:ext cx="6141599" cy="451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52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9EDFE93-E2D1-4958-8B11-C6A63804BC49}"/>
              </a:ext>
            </a:extLst>
          </p:cNvPr>
          <p:cNvSpPr txBox="1">
            <a:spLocks noChangeArrowheads="1"/>
          </p:cNvSpPr>
          <p:nvPr/>
        </p:nvSpPr>
        <p:spPr>
          <a:xfrm>
            <a:off x="2678400" y="26805"/>
            <a:ext cx="5235179" cy="316706"/>
          </a:xfrm>
          <a:prstGeom prst="rect">
            <a:avLst/>
          </a:prstGeom>
          <a:noFill/>
        </p:spPr>
        <p:txBody>
          <a:bodyPr wrap="none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ko-KR" sz="2100" dirty="0" smtClean="0">
                <a:solidFill>
                  <a:schemeClr val="tx1"/>
                </a:solidFill>
                <a:latin typeface="+mn-lt"/>
              </a:rPr>
              <a:t>MEMORY  REFERENCE  INSTRUCTIONS</a:t>
            </a:r>
            <a:endParaRPr lang="en-US" altLang="ko-KR" sz="2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FA2768AE-758D-4864-9253-FFA4D2D54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0" y="3480558"/>
            <a:ext cx="8406400" cy="173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lnSpc>
                <a:spcPct val="102000"/>
              </a:lnSpc>
            </a:pPr>
            <a:r>
              <a:rPr lang="en-US" altLang="ko-KR" sz="1350" dirty="0">
                <a:solidFill>
                  <a:srgbClr val="FF0000"/>
                </a:solidFill>
              </a:rPr>
              <a:t>AND to AC</a:t>
            </a:r>
          </a:p>
          <a:p>
            <a:pPr>
              <a:lnSpc>
                <a:spcPct val="102000"/>
              </a:lnSpc>
            </a:pPr>
            <a:r>
              <a:rPr lang="en-US" altLang="ko-KR" sz="1350" dirty="0"/>
              <a:t>	D</a:t>
            </a:r>
            <a:r>
              <a:rPr lang="en-US" altLang="ko-KR" sz="1350" baseline="-25000" dirty="0"/>
              <a:t>0</a:t>
            </a:r>
            <a:r>
              <a:rPr lang="en-US" altLang="ko-KR" sz="1350" dirty="0"/>
              <a:t>T</a:t>
            </a:r>
            <a:r>
              <a:rPr lang="en-US" altLang="ko-KR" sz="1350" baseline="-25000" dirty="0"/>
              <a:t>4</a:t>
            </a:r>
            <a:r>
              <a:rPr lang="en-US" altLang="ko-KR" sz="1350" dirty="0"/>
              <a:t>:	DR </a:t>
            </a:r>
            <a:r>
              <a:rPr lang="en-US" altLang="ko-KR" sz="1350" dirty="0">
                <a:solidFill>
                  <a:srgbClr val="000000"/>
                </a:solidFill>
                <a:sym typeface="Symbol" panose="05050102010706020507" pitchFamily="18" charset="2"/>
              </a:rPr>
              <a:t> M[AR]				Read operand</a:t>
            </a:r>
          </a:p>
          <a:p>
            <a:pPr>
              <a:lnSpc>
                <a:spcPct val="102000"/>
              </a:lnSpc>
            </a:pPr>
            <a:r>
              <a:rPr lang="en-US" altLang="ko-KR" sz="1350" dirty="0">
                <a:solidFill>
                  <a:srgbClr val="000000"/>
                </a:solidFill>
                <a:sym typeface="Symbol" panose="05050102010706020507" pitchFamily="18" charset="2"/>
              </a:rPr>
              <a:t>	D</a:t>
            </a:r>
            <a:r>
              <a:rPr lang="en-US" altLang="ko-KR" sz="135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en-US" altLang="ko-KR" sz="1350" dirty="0">
                <a:solidFill>
                  <a:srgbClr val="000000"/>
                </a:solidFill>
                <a:sym typeface="Symbol" panose="05050102010706020507" pitchFamily="18" charset="2"/>
              </a:rPr>
              <a:t>T</a:t>
            </a:r>
            <a:r>
              <a:rPr lang="en-US" altLang="ko-KR" sz="135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5</a:t>
            </a:r>
            <a:r>
              <a:rPr lang="en-US" altLang="ko-KR" sz="1350" dirty="0">
                <a:solidFill>
                  <a:srgbClr val="000000"/>
                </a:solidFill>
                <a:sym typeface="Symbol" panose="05050102010706020507" pitchFamily="18" charset="2"/>
              </a:rPr>
              <a:t>:	AC  AC  DR, SC  0		AND with AC</a:t>
            </a:r>
          </a:p>
          <a:p>
            <a:pPr>
              <a:lnSpc>
                <a:spcPct val="102000"/>
              </a:lnSpc>
            </a:pPr>
            <a:endParaRPr lang="en-US" altLang="ko-KR" sz="135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02000"/>
              </a:lnSpc>
            </a:pPr>
            <a:r>
              <a:rPr lang="en-US" altLang="ko-KR" sz="1350" dirty="0">
                <a:solidFill>
                  <a:srgbClr val="FF0000"/>
                </a:solidFill>
                <a:sym typeface="Symbol" panose="05050102010706020507" pitchFamily="18" charset="2"/>
              </a:rPr>
              <a:t>ADD to AC</a:t>
            </a:r>
          </a:p>
          <a:p>
            <a:pPr>
              <a:lnSpc>
                <a:spcPct val="102000"/>
              </a:lnSpc>
            </a:pPr>
            <a:r>
              <a:rPr lang="en-US" altLang="ko-KR" sz="1350" dirty="0"/>
              <a:t>	D</a:t>
            </a:r>
            <a:r>
              <a:rPr lang="en-US" altLang="ko-KR" sz="1350" baseline="-25000" dirty="0"/>
              <a:t>1</a:t>
            </a:r>
            <a:r>
              <a:rPr lang="en-US" altLang="ko-KR" sz="1350" dirty="0"/>
              <a:t>T</a:t>
            </a:r>
            <a:r>
              <a:rPr lang="en-US" altLang="ko-KR" sz="1350" baseline="-25000" dirty="0"/>
              <a:t>4</a:t>
            </a:r>
            <a:r>
              <a:rPr lang="en-US" altLang="ko-KR" sz="1350" dirty="0"/>
              <a:t>:	DR </a:t>
            </a:r>
            <a:r>
              <a:rPr lang="en-US" altLang="ko-KR" sz="1350" dirty="0">
                <a:solidFill>
                  <a:srgbClr val="000000"/>
                </a:solidFill>
                <a:sym typeface="Symbol" panose="05050102010706020507" pitchFamily="18" charset="2"/>
              </a:rPr>
              <a:t> M[AR]				Read operand</a:t>
            </a:r>
          </a:p>
          <a:p>
            <a:pPr>
              <a:lnSpc>
                <a:spcPct val="102000"/>
              </a:lnSpc>
            </a:pPr>
            <a:r>
              <a:rPr lang="en-US" altLang="ko-KR" sz="1350" dirty="0">
                <a:solidFill>
                  <a:srgbClr val="000000"/>
                </a:solidFill>
                <a:sym typeface="Symbol" panose="05050102010706020507" pitchFamily="18" charset="2"/>
              </a:rPr>
              <a:t>	D</a:t>
            </a:r>
            <a:r>
              <a:rPr lang="en-US" altLang="ko-KR" sz="135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ko-KR" sz="1350" dirty="0">
                <a:solidFill>
                  <a:srgbClr val="000000"/>
                </a:solidFill>
                <a:sym typeface="Symbol" panose="05050102010706020507" pitchFamily="18" charset="2"/>
              </a:rPr>
              <a:t>T</a:t>
            </a:r>
            <a:r>
              <a:rPr lang="en-US" altLang="ko-KR" sz="135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5</a:t>
            </a:r>
            <a:r>
              <a:rPr lang="en-US" altLang="ko-KR" sz="1350" dirty="0">
                <a:solidFill>
                  <a:srgbClr val="000000"/>
                </a:solidFill>
                <a:sym typeface="Symbol" panose="05050102010706020507" pitchFamily="18" charset="2"/>
              </a:rPr>
              <a:t>:	AC  AC + DR, E  </a:t>
            </a:r>
            <a:r>
              <a:rPr lang="en-US" altLang="ko-KR" sz="1350" dirty="0" err="1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en-US" altLang="ko-KR" sz="1350" baseline="-25000" dirty="0" err="1">
                <a:solidFill>
                  <a:srgbClr val="000000"/>
                </a:solidFill>
                <a:sym typeface="Symbol" panose="05050102010706020507" pitchFamily="18" charset="2"/>
              </a:rPr>
              <a:t>out</a:t>
            </a:r>
            <a:r>
              <a:rPr lang="en-US" altLang="ko-KR" sz="1350" dirty="0">
                <a:solidFill>
                  <a:srgbClr val="000000"/>
                </a:solidFill>
                <a:sym typeface="Symbol" panose="05050102010706020507" pitchFamily="18" charset="2"/>
              </a:rPr>
              <a:t>, SC  0	Add to AC and store carry in E</a:t>
            </a:r>
          </a:p>
          <a:p>
            <a:pPr>
              <a:lnSpc>
                <a:spcPct val="102000"/>
              </a:lnSpc>
            </a:pPr>
            <a:endParaRPr lang="en-US" altLang="ko-KR" sz="135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DD57E7B6-B272-4CAA-96D0-1392EC03F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90261"/>
            <a:ext cx="9144000" cy="116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The effective address of the instruction is in AR and was placed there during timing signal T</a:t>
            </a:r>
            <a:r>
              <a:rPr lang="en-US" altLang="ko-KR" sz="1350" baseline="-25000" dirty="0"/>
              <a:t>2</a:t>
            </a:r>
            <a:r>
              <a:rPr lang="en-US" altLang="ko-KR" sz="1350" dirty="0"/>
              <a:t> when I = 0, or   </a:t>
            </a:r>
          </a:p>
          <a:p>
            <a:r>
              <a:rPr lang="en-US" altLang="ko-KR" sz="1350" dirty="0"/>
              <a:t>     during timing signal T</a:t>
            </a:r>
            <a:r>
              <a:rPr lang="en-US" altLang="ko-KR" sz="1350" baseline="-25000" dirty="0"/>
              <a:t>3</a:t>
            </a:r>
            <a:r>
              <a:rPr lang="en-US" altLang="ko-KR" sz="1350" dirty="0"/>
              <a:t> when I = 1</a:t>
            </a:r>
          </a:p>
          <a:p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Memory cycle is assumed to be short enough to complete in a CPU cycle</a:t>
            </a:r>
          </a:p>
          <a:p>
            <a:pPr marL="214313" indent="-214313">
              <a:buFontTx/>
              <a:buChar char="-"/>
            </a:pP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The execution of MR instruction starts with T</a:t>
            </a:r>
            <a:r>
              <a:rPr lang="en-US" altLang="ko-KR" sz="1350" baseline="-25000" dirty="0"/>
              <a:t>4</a:t>
            </a:r>
            <a:endParaRPr lang="en-US" altLang="ko-KR" sz="135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A1FF3F8-D698-4A62-BD7A-282DA5BDA35F}"/>
              </a:ext>
            </a:extLst>
          </p:cNvPr>
          <p:cNvGrpSpPr/>
          <p:nvPr/>
        </p:nvGrpSpPr>
        <p:grpSpPr>
          <a:xfrm>
            <a:off x="651154" y="472426"/>
            <a:ext cx="6738126" cy="1746435"/>
            <a:chOff x="1952626" y="862013"/>
            <a:chExt cx="8375179" cy="2328580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xmlns="" id="{FE0A862E-C385-44DB-98F8-8DC6BE130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189" y="862013"/>
              <a:ext cx="34925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8" name="Rectangle 45">
              <a:extLst>
                <a:ext uri="{FF2B5EF4-FFF2-40B4-BE49-F238E27FC236}">
                  <a16:creationId xmlns:a16="http://schemas.microsoft.com/office/drawing/2014/main" xmlns="" id="{090D1CAE-F45D-4D98-BBFC-7D3A29DC7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875" y="1054100"/>
              <a:ext cx="683948" cy="230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lang="en-US" altLang="ko-KR" sz="900" dirty="0"/>
                <a:t>Symbol</a:t>
              </a:r>
            </a:p>
          </p:txBody>
        </p:sp>
        <p:sp>
          <p:nvSpPr>
            <p:cNvPr id="9" name="Rectangle 46">
              <a:extLst>
                <a:ext uri="{FF2B5EF4-FFF2-40B4-BE49-F238E27FC236}">
                  <a16:creationId xmlns:a16="http://schemas.microsoft.com/office/drawing/2014/main" xmlns="" id="{83C7A77F-22CE-454F-A8A9-04ED9839D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1" y="965200"/>
              <a:ext cx="854935" cy="40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lang="en-US" altLang="ko-KR" sz="900"/>
                <a:t>Operation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900"/>
                <a:t>Decoder</a:t>
              </a:r>
            </a:p>
          </p:txBody>
        </p:sp>
        <p:sp>
          <p:nvSpPr>
            <p:cNvPr id="10" name="Rectangle 47">
              <a:extLst>
                <a:ext uri="{FF2B5EF4-FFF2-40B4-BE49-F238E27FC236}">
                  <a16:creationId xmlns:a16="http://schemas.microsoft.com/office/drawing/2014/main" xmlns="" id="{B23C1E7D-3352-4D3E-A174-57BD7E583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851" y="1027006"/>
              <a:ext cx="1743402" cy="25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lang="en-US" altLang="ko-KR" sz="1000" dirty="0"/>
                <a:t>Symbolic Description</a:t>
              </a:r>
            </a:p>
          </p:txBody>
        </p:sp>
        <p:sp>
          <p:nvSpPr>
            <p:cNvPr id="11" name="Line 48">
              <a:extLst>
                <a:ext uri="{FF2B5EF4-FFF2-40B4-BE49-F238E27FC236}">
                  <a16:creationId xmlns:a16="http://schemas.microsoft.com/office/drawing/2014/main" xmlns="" id="{33B761BB-F6BE-416D-B9A8-6CF9EB56C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9550" y="952501"/>
              <a:ext cx="0" cy="21955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2" name="Rectangle 50">
              <a:extLst>
                <a:ext uri="{FF2B5EF4-FFF2-40B4-BE49-F238E27FC236}">
                  <a16:creationId xmlns:a16="http://schemas.microsoft.com/office/drawing/2014/main" xmlns="" id="{FCFCE0B2-30F4-473E-BD99-F439875CF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26" y="952501"/>
              <a:ext cx="7700964" cy="218757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 dirty="0"/>
            </a:p>
          </p:txBody>
        </p:sp>
        <p:sp>
          <p:nvSpPr>
            <p:cNvPr id="13" name="Text Box 89">
              <a:extLst>
                <a:ext uri="{FF2B5EF4-FFF2-40B4-BE49-F238E27FC236}">
                  <a16:creationId xmlns:a16="http://schemas.microsoft.com/office/drawing/2014/main" xmlns="" id="{452C1E6E-3591-451A-BE04-3F2F93FBD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3899" y="1322389"/>
              <a:ext cx="8333906" cy="186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350" dirty="0">
                  <a:solidFill>
                    <a:srgbClr val="000000"/>
                  </a:solidFill>
                </a:rPr>
                <a:t>AND	  D</a:t>
              </a:r>
              <a:r>
                <a:rPr lang="en-US" altLang="ko-KR" sz="1350" baseline="-25000" dirty="0">
                  <a:solidFill>
                    <a:srgbClr val="000000"/>
                  </a:solidFill>
                </a:rPr>
                <a:t>0</a:t>
              </a:r>
              <a:r>
                <a:rPr lang="en-US" altLang="ko-KR" sz="1350" dirty="0">
                  <a:solidFill>
                    <a:srgbClr val="000000"/>
                  </a:solidFill>
                </a:rPr>
                <a:t>	   AC </a:t>
              </a:r>
              <a:r>
                <a:rPr lang="en-US" altLang="ko-KR" sz="1350" dirty="0">
                  <a:solidFill>
                    <a:srgbClr val="000000"/>
                  </a:solidFill>
                  <a:sym typeface="Symbol" panose="05050102010706020507" pitchFamily="18" charset="2"/>
                </a:rPr>
                <a:t>  AC  M[AR]</a:t>
              </a:r>
            </a:p>
            <a:p>
              <a:r>
                <a:rPr lang="en-US" altLang="ko-KR" sz="1350" dirty="0">
                  <a:solidFill>
                    <a:srgbClr val="000000"/>
                  </a:solidFill>
                </a:rPr>
                <a:t>ADD	  D</a:t>
              </a:r>
              <a:r>
                <a:rPr lang="en-US" altLang="ko-KR" sz="1350" baseline="-25000" dirty="0">
                  <a:solidFill>
                    <a:srgbClr val="000000"/>
                  </a:solidFill>
                </a:rPr>
                <a:t>1</a:t>
              </a:r>
              <a:r>
                <a:rPr lang="en-US" altLang="ko-KR" sz="1350" dirty="0">
                  <a:solidFill>
                    <a:srgbClr val="000000"/>
                  </a:solidFill>
                </a:rPr>
                <a:t>	   AC </a:t>
              </a:r>
              <a:r>
                <a:rPr lang="en-US" altLang="ko-KR" sz="1350" dirty="0">
                  <a:solidFill>
                    <a:srgbClr val="000000"/>
                  </a:solidFill>
                  <a:sym typeface="Symbol" panose="05050102010706020507" pitchFamily="18" charset="2"/>
                </a:rPr>
                <a:t>  AC + M[AR], E  </a:t>
              </a:r>
              <a:r>
                <a:rPr lang="en-US" altLang="ko-KR" sz="1350" dirty="0" err="1">
                  <a:solidFill>
                    <a:srgbClr val="000000"/>
                  </a:solidFill>
                  <a:sym typeface="Symbol" panose="05050102010706020507" pitchFamily="18" charset="2"/>
                </a:rPr>
                <a:t>C</a:t>
              </a:r>
              <a:r>
                <a:rPr lang="en-US" altLang="ko-KR" sz="1350" baseline="-25000" dirty="0" err="1">
                  <a:solidFill>
                    <a:srgbClr val="000000"/>
                  </a:solidFill>
                  <a:sym typeface="Symbol" panose="05050102010706020507" pitchFamily="18" charset="2"/>
                </a:rPr>
                <a:t>out</a:t>
              </a:r>
              <a:endParaRPr lang="en-US" altLang="ko-KR" sz="135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  <a:p>
              <a:r>
                <a:rPr lang="en-US" altLang="ko-KR" sz="1350" dirty="0">
                  <a:solidFill>
                    <a:srgbClr val="000000"/>
                  </a:solidFill>
                </a:rPr>
                <a:t>LDA	  D</a:t>
              </a:r>
              <a:r>
                <a:rPr lang="en-US" altLang="ko-KR" sz="1350" baseline="-25000" dirty="0">
                  <a:solidFill>
                    <a:srgbClr val="000000"/>
                  </a:solidFill>
                </a:rPr>
                <a:t>2</a:t>
              </a:r>
              <a:r>
                <a:rPr lang="en-US" altLang="ko-KR" sz="1350" dirty="0">
                  <a:solidFill>
                    <a:srgbClr val="000000"/>
                  </a:solidFill>
                </a:rPr>
                <a:t>	   AC </a:t>
              </a:r>
              <a:r>
                <a:rPr lang="en-US" altLang="ko-KR" sz="1350" dirty="0">
                  <a:solidFill>
                    <a:srgbClr val="000000"/>
                  </a:solidFill>
                  <a:sym typeface="Symbol" panose="05050102010706020507" pitchFamily="18" charset="2"/>
                </a:rPr>
                <a:t>  M[AR]</a:t>
              </a:r>
            </a:p>
            <a:p>
              <a:r>
                <a:rPr lang="en-US" altLang="ko-KR" sz="1350" dirty="0">
                  <a:solidFill>
                    <a:srgbClr val="000000"/>
                  </a:solidFill>
                </a:rPr>
                <a:t>STA	  D</a:t>
              </a:r>
              <a:r>
                <a:rPr lang="en-US" altLang="ko-KR" sz="1350" baseline="-25000" dirty="0">
                  <a:solidFill>
                    <a:srgbClr val="000000"/>
                  </a:solidFill>
                </a:rPr>
                <a:t>3</a:t>
              </a:r>
              <a:r>
                <a:rPr lang="en-US" altLang="ko-KR" sz="1350" dirty="0">
                  <a:solidFill>
                    <a:srgbClr val="000000"/>
                  </a:solidFill>
                </a:rPr>
                <a:t>	   M[AR] </a:t>
              </a:r>
              <a:r>
                <a:rPr lang="en-US" altLang="ko-KR" sz="1350" dirty="0">
                  <a:solidFill>
                    <a:srgbClr val="000000"/>
                  </a:solidFill>
                  <a:sym typeface="Symbol" panose="05050102010706020507" pitchFamily="18" charset="2"/>
                </a:rPr>
                <a:t>  AC</a:t>
              </a:r>
            </a:p>
            <a:p>
              <a:r>
                <a:rPr lang="en-US" altLang="ko-KR" sz="1350" dirty="0">
                  <a:solidFill>
                    <a:srgbClr val="000000"/>
                  </a:solidFill>
                </a:rPr>
                <a:t>BUN  	  D</a:t>
              </a:r>
              <a:r>
                <a:rPr lang="en-US" altLang="ko-KR" sz="1350" baseline="-25000" dirty="0">
                  <a:solidFill>
                    <a:srgbClr val="000000"/>
                  </a:solidFill>
                </a:rPr>
                <a:t>4</a:t>
              </a:r>
              <a:r>
                <a:rPr lang="en-US" altLang="ko-KR" sz="1350" dirty="0">
                  <a:solidFill>
                    <a:srgbClr val="000000"/>
                  </a:solidFill>
                </a:rPr>
                <a:t>	   PC </a:t>
              </a:r>
              <a:r>
                <a:rPr lang="en-US" altLang="ko-KR" sz="1350" dirty="0">
                  <a:solidFill>
                    <a:srgbClr val="000000"/>
                  </a:solidFill>
                  <a:sym typeface="Symbol" panose="05050102010706020507" pitchFamily="18" charset="2"/>
                </a:rPr>
                <a:t>  AR</a:t>
              </a:r>
            </a:p>
            <a:p>
              <a:r>
                <a:rPr lang="en-US" altLang="ko-KR" sz="1350" dirty="0">
                  <a:solidFill>
                    <a:srgbClr val="000000"/>
                  </a:solidFill>
                </a:rPr>
                <a:t>BSA	  D</a:t>
              </a:r>
              <a:r>
                <a:rPr lang="en-US" altLang="ko-KR" sz="1350" baseline="-25000" dirty="0">
                  <a:solidFill>
                    <a:srgbClr val="000000"/>
                  </a:solidFill>
                </a:rPr>
                <a:t>5</a:t>
              </a:r>
              <a:r>
                <a:rPr lang="en-US" altLang="ko-KR" sz="1350" dirty="0">
                  <a:solidFill>
                    <a:srgbClr val="000000"/>
                  </a:solidFill>
                </a:rPr>
                <a:t>	   M[AR] </a:t>
              </a:r>
              <a:r>
                <a:rPr lang="en-US" altLang="ko-KR" sz="1350" dirty="0">
                  <a:solidFill>
                    <a:srgbClr val="000000"/>
                  </a:solidFill>
                  <a:sym typeface="Symbol" panose="05050102010706020507" pitchFamily="18" charset="2"/>
                </a:rPr>
                <a:t>  PC, PC  AR + 1</a:t>
              </a:r>
            </a:p>
            <a:p>
              <a:r>
                <a:rPr lang="en-US" altLang="ko-KR" sz="1350" dirty="0">
                  <a:solidFill>
                    <a:srgbClr val="000000"/>
                  </a:solidFill>
                </a:rPr>
                <a:t>ISZ	  D</a:t>
              </a:r>
              <a:r>
                <a:rPr lang="en-US" altLang="ko-KR" sz="1350" baseline="-25000" dirty="0">
                  <a:solidFill>
                    <a:srgbClr val="000000"/>
                  </a:solidFill>
                </a:rPr>
                <a:t>6</a:t>
              </a:r>
              <a:r>
                <a:rPr lang="en-US" altLang="ko-KR" sz="1350" dirty="0">
                  <a:solidFill>
                    <a:srgbClr val="000000"/>
                  </a:solidFill>
                </a:rPr>
                <a:t>	   M[AR] </a:t>
              </a:r>
              <a:r>
                <a:rPr lang="en-US" altLang="ko-KR" sz="1350" dirty="0">
                  <a:solidFill>
                    <a:srgbClr val="000000"/>
                  </a:solidFill>
                  <a:sym typeface="Symbol" panose="05050102010706020507" pitchFamily="18" charset="2"/>
                </a:rPr>
                <a:t>  M[AR] + 1, if M[AR] + 1 = 0 then PC  PC+1</a:t>
              </a:r>
            </a:p>
          </p:txBody>
        </p:sp>
        <p:sp>
          <p:nvSpPr>
            <p:cNvPr id="14" name="Line 90">
              <a:extLst>
                <a:ext uri="{FF2B5EF4-FFF2-40B4-BE49-F238E27FC236}">
                  <a16:creationId xmlns:a16="http://schemas.microsoft.com/office/drawing/2014/main" xmlns="" id="{77A4B142-3B3E-467E-9C6B-70A5F6C89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3950" y="971551"/>
              <a:ext cx="0" cy="21955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5" name="Line 91">
              <a:extLst>
                <a:ext uri="{FF2B5EF4-FFF2-40B4-BE49-F238E27FC236}">
                  <a16:creationId xmlns:a16="http://schemas.microsoft.com/office/drawing/2014/main" xmlns="" id="{78B19934-F603-4064-8332-AF6156D6E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626" y="1352550"/>
              <a:ext cx="77247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7625" tIns="19050" rIns="47625" bIns="19050" anchor="ctr">
              <a:spAutoFit/>
            </a:bodyPr>
            <a:lstStyle/>
            <a:p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997261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94400" y="670288"/>
            <a:ext cx="8560800" cy="4473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dirty="0">
                <a:solidFill>
                  <a:srgbClr val="FF0000"/>
                </a:solidFill>
              </a:rPr>
              <a:t>LDA: Load to AC</a:t>
            </a:r>
            <a:endParaRPr lang="en-US" altLang="ko-KR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97000"/>
              </a:lnSpc>
            </a:pPr>
            <a:r>
              <a:rPr lang="en-US" altLang="ko-KR" dirty="0"/>
              <a:t>	D</a:t>
            </a:r>
            <a:r>
              <a:rPr lang="en-US" altLang="ko-KR" baseline="-25000" dirty="0"/>
              <a:t>2</a:t>
            </a:r>
            <a:r>
              <a:rPr lang="en-US" altLang="ko-KR" dirty="0"/>
              <a:t>T</a:t>
            </a:r>
            <a:r>
              <a:rPr lang="en-US" altLang="ko-KR" baseline="-25000" dirty="0"/>
              <a:t>4</a:t>
            </a:r>
            <a:r>
              <a:rPr lang="en-US" altLang="ko-KR" dirty="0"/>
              <a:t>:	DR </a:t>
            </a:r>
            <a:r>
              <a:rPr lang="en-US" altLang="ko-KR" dirty="0">
                <a:sym typeface="Symbol" panose="05050102010706020507" pitchFamily="18" charset="2"/>
              </a:rPr>
              <a:t> M[AR]</a:t>
            </a:r>
          </a:p>
          <a:p>
            <a:pPr>
              <a:lnSpc>
                <a:spcPct val="97000"/>
              </a:lnSpc>
            </a:pPr>
            <a:r>
              <a:rPr lang="en-US" altLang="ko-KR" dirty="0">
                <a:sym typeface="Symbol" panose="05050102010706020507" pitchFamily="18" charset="2"/>
              </a:rPr>
              <a:t>	</a:t>
            </a:r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r>
              <a:rPr lang="en-US" altLang="ko-KR" dirty="0"/>
              <a:t>T</a:t>
            </a:r>
            <a:r>
              <a:rPr lang="en-US" altLang="ko-KR" baseline="-25000" dirty="0"/>
              <a:t>5</a:t>
            </a:r>
            <a:r>
              <a:rPr lang="en-US" altLang="ko-KR" dirty="0"/>
              <a:t>:	AC </a:t>
            </a:r>
            <a:r>
              <a:rPr lang="en-US" altLang="ko-KR" dirty="0">
                <a:sym typeface="Symbol" panose="05050102010706020507" pitchFamily="18" charset="2"/>
              </a:rPr>
              <a:t> DR, SC  0</a:t>
            </a:r>
          </a:p>
          <a:p>
            <a:pPr>
              <a:lnSpc>
                <a:spcPct val="97000"/>
              </a:lnSpc>
            </a:pPr>
            <a:endParaRPr lang="en-US" altLang="ko-KR" dirty="0">
              <a:sym typeface="Symbol" panose="05050102010706020507" pitchFamily="18" charset="2"/>
            </a:endParaRPr>
          </a:p>
          <a:p>
            <a:pPr>
              <a:lnSpc>
                <a:spcPct val="97000"/>
              </a:lnSpc>
            </a:pPr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STA: Store AC</a:t>
            </a:r>
          </a:p>
          <a:p>
            <a:pPr>
              <a:lnSpc>
                <a:spcPct val="97000"/>
              </a:lnSpc>
            </a:pPr>
            <a:r>
              <a:rPr lang="en-US" altLang="ko-KR" dirty="0">
                <a:sym typeface="Symbol" panose="05050102010706020507" pitchFamily="18" charset="2"/>
              </a:rPr>
              <a:t>	</a:t>
            </a:r>
            <a:r>
              <a:rPr lang="en-US" altLang="ko-KR" dirty="0"/>
              <a:t>D</a:t>
            </a:r>
            <a:r>
              <a:rPr lang="en-US" altLang="ko-KR" baseline="-25000" dirty="0"/>
              <a:t>3</a:t>
            </a:r>
            <a:r>
              <a:rPr lang="en-US" altLang="ko-KR" dirty="0"/>
              <a:t>T</a:t>
            </a:r>
            <a:r>
              <a:rPr lang="en-US" altLang="ko-KR" baseline="-25000" dirty="0"/>
              <a:t>4</a:t>
            </a:r>
            <a:r>
              <a:rPr lang="en-US" altLang="ko-KR" dirty="0"/>
              <a:t>:	M[AR] </a:t>
            </a:r>
            <a:r>
              <a:rPr lang="en-US" altLang="ko-KR" dirty="0">
                <a:sym typeface="Symbol" panose="05050102010706020507" pitchFamily="18" charset="2"/>
              </a:rPr>
              <a:t> AC, SC  0</a:t>
            </a:r>
          </a:p>
          <a:p>
            <a:pPr>
              <a:lnSpc>
                <a:spcPct val="97000"/>
              </a:lnSpc>
            </a:pPr>
            <a:endParaRPr lang="en-US" altLang="ko-KR" dirty="0">
              <a:sym typeface="Symbol" panose="05050102010706020507" pitchFamily="18" charset="2"/>
            </a:endParaRPr>
          </a:p>
          <a:p>
            <a:pPr>
              <a:lnSpc>
                <a:spcPct val="97000"/>
              </a:lnSpc>
            </a:pPr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BUN: Branch Unconditionally</a:t>
            </a:r>
          </a:p>
          <a:p>
            <a:pPr>
              <a:lnSpc>
                <a:spcPct val="97000"/>
              </a:lnSpc>
            </a:pPr>
            <a:r>
              <a:rPr lang="en-US" altLang="ko-KR" dirty="0">
                <a:sym typeface="Symbol" panose="05050102010706020507" pitchFamily="18" charset="2"/>
              </a:rPr>
              <a:t>	</a:t>
            </a:r>
            <a:r>
              <a:rPr lang="en-US" altLang="ko-KR" dirty="0"/>
              <a:t>D</a:t>
            </a:r>
            <a:r>
              <a:rPr lang="en-US" altLang="ko-KR" baseline="-25000" dirty="0"/>
              <a:t>4</a:t>
            </a:r>
            <a:r>
              <a:rPr lang="en-US" altLang="ko-KR" dirty="0"/>
              <a:t>T</a:t>
            </a:r>
            <a:r>
              <a:rPr lang="en-US" altLang="ko-KR" baseline="-25000" dirty="0"/>
              <a:t>4</a:t>
            </a:r>
            <a:r>
              <a:rPr lang="en-US" altLang="ko-KR" dirty="0"/>
              <a:t>:	PC </a:t>
            </a:r>
            <a:r>
              <a:rPr lang="en-US" altLang="ko-KR" dirty="0">
                <a:sym typeface="Symbol" panose="05050102010706020507" pitchFamily="18" charset="2"/>
              </a:rPr>
              <a:t> AR, SC  0</a:t>
            </a:r>
          </a:p>
          <a:p>
            <a:pPr>
              <a:lnSpc>
                <a:spcPct val="97000"/>
              </a:lnSpc>
            </a:pPr>
            <a:endParaRPr lang="en-US" altLang="ko-KR" dirty="0">
              <a:sym typeface="Symbol" panose="05050102010706020507" pitchFamily="18" charset="2"/>
            </a:endParaRPr>
          </a:p>
          <a:p>
            <a:pPr>
              <a:lnSpc>
                <a:spcPct val="97000"/>
              </a:lnSpc>
            </a:pPr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BSA: Branch and Save Return Address</a:t>
            </a:r>
          </a:p>
          <a:p>
            <a:pPr>
              <a:lnSpc>
                <a:spcPct val="97000"/>
              </a:lnSpc>
            </a:pPr>
            <a:r>
              <a:rPr lang="en-US" altLang="ko-KR" dirty="0">
                <a:sym typeface="Symbol" panose="05050102010706020507" pitchFamily="18" charset="2"/>
              </a:rPr>
              <a:t>	</a:t>
            </a:r>
            <a:r>
              <a:rPr lang="en-US" altLang="ko-KR" dirty="0"/>
              <a:t>M[AR] </a:t>
            </a:r>
            <a:r>
              <a:rPr lang="en-US" altLang="ko-KR" dirty="0">
                <a:sym typeface="Symbol" panose="05050102010706020507" pitchFamily="18" charset="2"/>
              </a:rPr>
              <a:t> PC, PC  AR + 1</a:t>
            </a:r>
          </a:p>
          <a:p>
            <a:pPr>
              <a:lnSpc>
                <a:spcPct val="97000"/>
              </a:lnSpc>
            </a:pPr>
            <a:r>
              <a:rPr lang="en-US" altLang="ko-KR" dirty="0"/>
              <a:t>            D</a:t>
            </a:r>
            <a:r>
              <a:rPr lang="en-US" altLang="ko-KR" baseline="-25000" dirty="0"/>
              <a:t>5</a:t>
            </a:r>
            <a:r>
              <a:rPr lang="en-US" altLang="ko-KR" dirty="0"/>
              <a:t>T</a:t>
            </a:r>
            <a:r>
              <a:rPr lang="en-US" altLang="ko-KR" baseline="-25000" dirty="0"/>
              <a:t>5</a:t>
            </a:r>
            <a:r>
              <a:rPr lang="en-US" altLang="ko-KR" dirty="0"/>
              <a:t>:	PC </a:t>
            </a:r>
            <a:r>
              <a:rPr lang="en-US" altLang="ko-KR" dirty="0">
                <a:sym typeface="Symbol" panose="05050102010706020507" pitchFamily="18" charset="2"/>
              </a:rPr>
              <a:t> AR, SC  0</a:t>
            </a:r>
          </a:p>
          <a:p>
            <a:pPr>
              <a:lnSpc>
                <a:spcPct val="97000"/>
              </a:lnSpc>
            </a:pPr>
            <a:endParaRPr lang="en-US" altLang="ko-KR" dirty="0">
              <a:sym typeface="Symbol" panose="05050102010706020507" pitchFamily="18" charset="2"/>
            </a:endParaRPr>
          </a:p>
          <a:p>
            <a:pPr>
              <a:lnSpc>
                <a:spcPct val="97000"/>
              </a:lnSpc>
            </a:pPr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ISZ: Increment and Skip-if-Zero</a:t>
            </a:r>
          </a:p>
          <a:p>
            <a:pPr>
              <a:lnSpc>
                <a:spcPct val="97000"/>
              </a:lnSpc>
            </a:pPr>
            <a:endParaRPr lang="en-US" altLang="ko-KR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97000"/>
              </a:lnSpc>
            </a:pPr>
            <a:r>
              <a:rPr lang="en-US" altLang="ko-KR" dirty="0"/>
              <a:t>D</a:t>
            </a:r>
            <a:r>
              <a:rPr lang="en-US" altLang="ko-KR" baseline="-25000" dirty="0"/>
              <a:t>6</a:t>
            </a:r>
            <a:r>
              <a:rPr lang="en-US" altLang="ko-KR" dirty="0"/>
              <a:t>T</a:t>
            </a:r>
            <a:r>
              <a:rPr lang="en-US" altLang="ko-KR" baseline="-25000" dirty="0"/>
              <a:t>4</a:t>
            </a:r>
            <a:r>
              <a:rPr lang="en-US" altLang="ko-KR" dirty="0"/>
              <a:t>:	DR </a:t>
            </a:r>
            <a:r>
              <a:rPr lang="en-US" altLang="ko-KR" dirty="0">
                <a:sym typeface="Symbol" panose="05050102010706020507" pitchFamily="18" charset="2"/>
              </a:rPr>
              <a:t> M[AR]</a:t>
            </a:r>
          </a:p>
          <a:p>
            <a:pPr>
              <a:lnSpc>
                <a:spcPct val="97000"/>
              </a:lnSpc>
            </a:pPr>
            <a:r>
              <a:rPr lang="en-US" altLang="ko-KR" dirty="0"/>
              <a:t>D</a:t>
            </a:r>
            <a:r>
              <a:rPr lang="en-US" altLang="ko-KR" baseline="-25000" dirty="0"/>
              <a:t>6</a:t>
            </a:r>
            <a:r>
              <a:rPr lang="en-US" altLang="ko-KR" dirty="0"/>
              <a:t>T</a:t>
            </a:r>
            <a:r>
              <a:rPr lang="en-US" altLang="ko-KR" baseline="-25000" dirty="0"/>
              <a:t>5</a:t>
            </a:r>
            <a:r>
              <a:rPr lang="en-US" altLang="ko-KR" dirty="0"/>
              <a:t>:	DR </a:t>
            </a:r>
            <a:r>
              <a:rPr lang="en-US" altLang="ko-KR" dirty="0">
                <a:sym typeface="Symbol" panose="05050102010706020507" pitchFamily="18" charset="2"/>
              </a:rPr>
              <a:t> DR + 1</a:t>
            </a:r>
          </a:p>
          <a:p>
            <a:pPr>
              <a:lnSpc>
                <a:spcPct val="97000"/>
              </a:lnSpc>
            </a:pPr>
            <a:r>
              <a:rPr lang="en-US" altLang="ko-KR" dirty="0"/>
              <a:t>D</a:t>
            </a:r>
            <a:r>
              <a:rPr lang="en-US" altLang="ko-KR" baseline="-25000" dirty="0"/>
              <a:t>6</a:t>
            </a:r>
            <a:r>
              <a:rPr lang="en-US" altLang="ko-KR" dirty="0"/>
              <a:t>T</a:t>
            </a:r>
            <a:r>
              <a:rPr lang="en-US" altLang="ko-KR" baseline="-25000" dirty="0"/>
              <a:t>4</a:t>
            </a:r>
            <a:r>
              <a:rPr lang="en-US" altLang="ko-KR" dirty="0"/>
              <a:t>:	M[AR] </a:t>
            </a:r>
            <a:r>
              <a:rPr lang="en-US" altLang="ko-KR" dirty="0">
                <a:sym typeface="Symbol" panose="05050102010706020507" pitchFamily="18" charset="2"/>
              </a:rPr>
              <a:t> DR,  if (DR = 0) then (PC  PC + 1),  SC  0</a:t>
            </a:r>
          </a:p>
          <a:p>
            <a:pPr>
              <a:lnSpc>
                <a:spcPct val="97000"/>
              </a:lnSpc>
            </a:pPr>
            <a:endParaRPr lang="en-US" altLang="ko-KR" dirty="0">
              <a:sym typeface="Symbol" panose="05050102010706020507" pitchFamily="18" charset="2"/>
            </a:endParaRPr>
          </a:p>
          <a:p>
            <a:pPr>
              <a:lnSpc>
                <a:spcPct val="97000"/>
              </a:lnSpc>
            </a:pPr>
            <a:endParaRPr lang="en-US" altLang="ko-KR" sz="135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01391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3BE18E7-21CF-40EE-9785-2B7A7A4384F3}"/>
              </a:ext>
            </a:extLst>
          </p:cNvPr>
          <p:cNvSpPr txBox="1">
            <a:spLocks noChangeArrowheads="1"/>
          </p:cNvSpPr>
          <p:nvPr/>
        </p:nvSpPr>
        <p:spPr>
          <a:xfrm>
            <a:off x="2125171" y="111593"/>
            <a:ext cx="8990839" cy="276225"/>
          </a:xfrm>
          <a:prstGeom prst="rect">
            <a:avLst/>
          </a:prstGeom>
          <a:noFill/>
        </p:spPr>
        <p:txBody>
          <a:bodyPr wrap="none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7000"/>
              </a:lnSpc>
            </a:pPr>
            <a:r>
              <a:rPr lang="en-US" altLang="ko-KR" sz="1800" b="1" dirty="0">
                <a:latin typeface="+mn-lt"/>
              </a:rPr>
              <a:t>FLOWCHART FOR MEMORY REFERENCE INSTRUCTIONS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C184E0F-1BE1-4515-9A13-07785BDFD8FD}"/>
              </a:ext>
            </a:extLst>
          </p:cNvPr>
          <p:cNvGrpSpPr/>
          <p:nvPr/>
        </p:nvGrpSpPr>
        <p:grpSpPr>
          <a:xfrm>
            <a:off x="712800" y="542999"/>
            <a:ext cx="7214399" cy="4514101"/>
            <a:chOff x="1863615" y="914400"/>
            <a:chExt cx="5357812" cy="54648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D693FB06-16E9-4C96-8F0D-2846BF546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8534" y="914400"/>
              <a:ext cx="2452672" cy="257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 dirty="0">
                  <a:solidFill>
                    <a:srgbClr val="000000"/>
                  </a:solidFill>
                </a:rPr>
                <a:t>Memory-reference instruction</a:t>
              </a: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xmlns="" id="{020FA83E-3AE4-4DC7-B9A5-96B0E158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015" y="1476375"/>
              <a:ext cx="100012" cy="112713"/>
            </a:xfrm>
            <a:custGeom>
              <a:avLst/>
              <a:gdLst>
                <a:gd name="T0" fmla="*/ 0 w 17255"/>
                <a:gd name="T1" fmla="*/ 1371717 h 21600"/>
                <a:gd name="T2" fmla="*/ 19474368 w 17255"/>
                <a:gd name="T3" fmla="*/ 1294577 h 21600"/>
                <a:gd name="T4" fmla="*/ 9870973 w 17255"/>
                <a:gd name="T5" fmla="*/ 16015281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xmlns="" id="{EF221FE4-B871-41F8-ADFA-FC98BC8D0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227" y="1147763"/>
              <a:ext cx="0" cy="3397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xmlns="" id="{8D4FCC04-D3A6-4EB3-8BFE-F50F2DFEA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1790" y="1600200"/>
              <a:ext cx="4679950" cy="0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2DBBE104-51B4-42D1-9495-0993D889A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290" y="2049463"/>
              <a:ext cx="987816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DR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>
                  <a:solidFill>
                    <a:srgbClr val="000000"/>
                  </a:solidFill>
                </a:rPr>
                <a:t> M[AR]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FA24ECE-C6DC-4369-8929-A2992053B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501" y="2039938"/>
              <a:ext cx="987816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DR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>
                  <a:solidFill>
                    <a:srgbClr val="000000"/>
                  </a:solidFill>
                </a:rPr>
                <a:t> M[AR]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DD23BDA-FF5F-4EE8-9E9F-244F723FB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527" y="2049463"/>
              <a:ext cx="987816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DR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>
                  <a:solidFill>
                    <a:srgbClr val="000000"/>
                  </a:solidFill>
                </a:rPr>
                <a:t> M[AR]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12DA4E63-6ACA-422B-BDA9-3AB9FCCC5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3165" y="1989138"/>
              <a:ext cx="987816" cy="38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M[AR]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>
                  <a:solidFill>
                    <a:srgbClr val="000000"/>
                  </a:solidFill>
                </a:rPr>
                <a:t> AC</a:t>
              </a:r>
            </a:p>
            <a:p>
              <a:pPr eaLnBrk="1"/>
              <a:endParaRPr lang="en-US" altLang="ko-KR" sz="90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7162CFA-E195-4033-BB7D-173BA0381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0326" y="2151063"/>
              <a:ext cx="648586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SC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702711B-00B9-47B0-8C9F-D43A41EFA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590" y="2003425"/>
              <a:ext cx="1141412" cy="3159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60356D7E-1BBD-45A0-8103-5E8580B37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977" y="2003425"/>
              <a:ext cx="1141413" cy="3159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9CF1CA84-4E1F-44A1-9C31-F254BF7C6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952" y="2003425"/>
              <a:ext cx="1139825" cy="3159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32C15CF-F654-4815-9A8B-680DF10B3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6340" y="2003425"/>
              <a:ext cx="1154112" cy="3746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xmlns="" id="{40CE7203-6463-4D0D-BF15-7DE18CA0B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815" y="1874838"/>
              <a:ext cx="96837" cy="111125"/>
            </a:xfrm>
            <a:custGeom>
              <a:avLst/>
              <a:gdLst>
                <a:gd name="T0" fmla="*/ 0 w 17255"/>
                <a:gd name="T1" fmla="*/ 1296042 h 21600"/>
                <a:gd name="T2" fmla="*/ 17116713 w 17255"/>
                <a:gd name="T3" fmla="*/ 1223203 h 21600"/>
                <a:gd name="T4" fmla="*/ 8675995 w 17255"/>
                <a:gd name="T5" fmla="*/ 15131634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xmlns="" id="{1B3D501D-37EE-4DEC-B913-F9F7C44EAB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5440" y="1587500"/>
              <a:ext cx="0" cy="32067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xmlns="" id="{CD8718A8-3258-485D-8EB2-BFE090F6E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615" y="1874838"/>
              <a:ext cx="100012" cy="111125"/>
            </a:xfrm>
            <a:custGeom>
              <a:avLst/>
              <a:gdLst>
                <a:gd name="T0" fmla="*/ 0 w 17255"/>
                <a:gd name="T1" fmla="*/ 1296042 h 21600"/>
                <a:gd name="T2" fmla="*/ 19474368 w 17255"/>
                <a:gd name="T3" fmla="*/ 1223203 h 21600"/>
                <a:gd name="T4" fmla="*/ 9870973 w 17255"/>
                <a:gd name="T5" fmla="*/ 15131634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xmlns="" id="{52172BBE-C787-4505-BF3B-A21C809ED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7827" y="1600200"/>
              <a:ext cx="0" cy="30797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xmlns="" id="{A2B11721-CF4A-4867-BF05-878038C76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002" y="1874838"/>
              <a:ext cx="100013" cy="111125"/>
            </a:xfrm>
            <a:custGeom>
              <a:avLst/>
              <a:gdLst>
                <a:gd name="T0" fmla="*/ 0 w 17255"/>
                <a:gd name="T1" fmla="*/ 1296042 h 21600"/>
                <a:gd name="T2" fmla="*/ 19475160 w 17255"/>
                <a:gd name="T3" fmla="*/ 1223203 h 21600"/>
                <a:gd name="T4" fmla="*/ 9871240 w 17255"/>
                <a:gd name="T5" fmla="*/ 15131634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3" name="Arc 23">
              <a:extLst>
                <a:ext uri="{FF2B5EF4-FFF2-40B4-BE49-F238E27FC236}">
                  <a16:creationId xmlns:a16="http://schemas.microsoft.com/office/drawing/2014/main" xmlns="" id="{7A8A6FB1-90BE-4754-B203-E2A87753C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390" y="1874838"/>
              <a:ext cx="100012" cy="111125"/>
            </a:xfrm>
            <a:custGeom>
              <a:avLst/>
              <a:gdLst>
                <a:gd name="T0" fmla="*/ 0 w 17255"/>
                <a:gd name="T1" fmla="*/ 1296042 h 21600"/>
                <a:gd name="T2" fmla="*/ 19474368 w 17255"/>
                <a:gd name="T3" fmla="*/ 1223203 h 21600"/>
                <a:gd name="T4" fmla="*/ 9870973 w 17255"/>
                <a:gd name="T5" fmla="*/ 15131634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xmlns="" id="{ADA1E5E0-DAEE-42AB-989F-8F7057C267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2602" y="1603375"/>
              <a:ext cx="0" cy="3048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xmlns="" id="{BEA955A2-9791-4A0E-9CDE-03F191832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553" y="1403350"/>
              <a:ext cx="465478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 dirty="0">
                  <a:solidFill>
                    <a:srgbClr val="FF0000"/>
                  </a:solidFill>
                </a:rPr>
                <a:t>AND</a:t>
              </a: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xmlns="" id="{B14EE00D-145A-461A-AD9C-796DDF75D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652" y="1403350"/>
              <a:ext cx="465478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 dirty="0">
                  <a:solidFill>
                    <a:srgbClr val="FF0000"/>
                  </a:solidFill>
                </a:rPr>
                <a:t>ADD</a:t>
              </a: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xmlns="" id="{041A81FF-CE3B-484B-A443-8E21F0489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115" y="1403350"/>
              <a:ext cx="450059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 dirty="0">
                  <a:solidFill>
                    <a:srgbClr val="FF0000"/>
                  </a:solidFill>
                </a:rPr>
                <a:t>LDA</a:t>
              </a:r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xmlns="" id="{8FA2B488-3CC8-42C4-8DDA-A2B84F609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1302" y="1403350"/>
              <a:ext cx="442349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 dirty="0">
                  <a:solidFill>
                    <a:srgbClr val="FF0000"/>
                  </a:solidFill>
                </a:rPr>
                <a:t>STA</a:t>
              </a: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xmlns="" id="{B15F7917-888A-46EF-88CB-C3A780AB9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615" y="2717800"/>
              <a:ext cx="1134301" cy="38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AC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>
                  <a:solidFill>
                    <a:srgbClr val="000000"/>
                  </a:solidFill>
                </a:rPr>
                <a:t> AC    DR</a:t>
              </a:r>
            </a:p>
            <a:p>
              <a:pPr eaLnBrk="1"/>
              <a:endParaRPr lang="en-US" altLang="ko-KR" sz="900">
                <a:solidFill>
                  <a:srgbClr val="000000"/>
                </a:solidFill>
              </a:endParaRP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xmlns="" id="{66067831-A762-4A6B-AE8B-A2BD4D630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165" y="2889250"/>
              <a:ext cx="648586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SC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xmlns="" id="{312257A2-BC0F-488E-88B5-0DDD6BC6D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590" y="2741613"/>
              <a:ext cx="1141412" cy="3746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xmlns="" id="{3075F4A8-9F98-4D1F-8082-26A91F24E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290" y="2735263"/>
              <a:ext cx="1138156" cy="38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AC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>
                  <a:solidFill>
                    <a:srgbClr val="000000"/>
                  </a:solidFill>
                </a:rPr>
                <a:t> AC + DR</a:t>
              </a:r>
            </a:p>
            <a:p>
              <a:pPr eaLnBrk="1"/>
              <a:endParaRPr lang="en-US" altLang="ko-KR" sz="900">
                <a:solidFill>
                  <a:srgbClr val="000000"/>
                </a:solidFill>
              </a:endParaRP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xmlns="" id="{D6561F2A-503E-46A4-8E4E-E894837E2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290" y="2901950"/>
              <a:ext cx="787362" cy="38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E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>
                  <a:solidFill>
                    <a:srgbClr val="000000"/>
                  </a:solidFill>
                </a:rPr>
                <a:t> Cout</a:t>
              </a:r>
            </a:p>
            <a:p>
              <a:pPr eaLnBrk="1"/>
              <a:endParaRPr lang="en-US" altLang="ko-KR" sz="900">
                <a:solidFill>
                  <a:srgbClr val="000000"/>
                </a:solidFill>
              </a:endParaRP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xmlns="" id="{CE995F66-1B2F-47B9-A523-439F91F17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290" y="3065462"/>
              <a:ext cx="648586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SC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/>
                <a:t> </a:t>
              </a:r>
              <a:r>
                <a:rPr lang="en-US" altLang="ko-KR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5" name="Rectangle 35">
              <a:extLst>
                <a:ext uri="{FF2B5EF4-FFF2-40B4-BE49-F238E27FC236}">
                  <a16:creationId xmlns:a16="http://schemas.microsoft.com/office/drawing/2014/main" xmlns="" id="{9590F0A2-9BC1-4BC8-B062-6E2B2A13D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977" y="2741613"/>
              <a:ext cx="1141413" cy="56991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xmlns="" id="{989ABA0A-1C4D-4DB7-93B7-888B3B688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340" y="2727325"/>
              <a:ext cx="779652" cy="38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 dirty="0">
                  <a:solidFill>
                    <a:srgbClr val="000000"/>
                  </a:solidFill>
                </a:rPr>
                <a:t>AC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 dirty="0">
                  <a:solidFill>
                    <a:srgbClr val="000000"/>
                  </a:solidFill>
                </a:rPr>
                <a:t> DR</a:t>
              </a:r>
            </a:p>
            <a:p>
              <a:pPr eaLnBrk="1"/>
              <a:endParaRPr lang="en-US" altLang="ko-KR" sz="9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xmlns="" id="{51A4B3C3-8C90-4B09-A137-C0C30E2BA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5727" y="2889250"/>
              <a:ext cx="648586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SC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xmlns="" id="{398F926D-BE88-460A-8A2D-228975B1B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952" y="2741613"/>
              <a:ext cx="1139825" cy="3746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xmlns="" id="{205F7382-6C1F-46A0-B9FD-83BDD68C6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577" y="1754188"/>
              <a:ext cx="426930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D  T</a:t>
              </a: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xmlns="" id="{ECEBABD1-F28C-4283-A8B7-1FE5BEF4F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765" y="1824038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xmlns="" id="{DA097CA8-38D9-4C47-8708-EF3511AE7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027" y="1812925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xmlns="" id="{AFA1B5C4-C815-4049-B882-2F798B533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965" y="1754188"/>
              <a:ext cx="426930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D  T</a:t>
              </a:r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xmlns="" id="{6162CC4A-06B3-4699-871F-E6745801B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152" y="1812925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xmlns="" id="{E3602E8D-55ED-4E98-8D78-CB74F43CA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415" y="1812925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xmlns="" id="{BD45E49B-247F-4AF5-BCE6-62D2FD2FC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940" y="1754188"/>
              <a:ext cx="426930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D  T</a:t>
              </a:r>
            </a:p>
          </p:txBody>
        </p:sp>
        <p:sp>
          <p:nvSpPr>
            <p:cNvPr id="46" name="Rectangle 46">
              <a:extLst>
                <a:ext uri="{FF2B5EF4-FFF2-40B4-BE49-F238E27FC236}">
                  <a16:creationId xmlns:a16="http://schemas.microsoft.com/office/drawing/2014/main" xmlns="" id="{AC5D67E6-D089-4689-BCF2-D6D9849A5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127" y="1812925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xmlns="" id="{6E849D69-067D-4DE1-9C7F-F2E739B27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8215" y="1812925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xmlns="" id="{68B8855E-B2A8-43CC-9166-7F6415D62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3740" y="1754188"/>
              <a:ext cx="426930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D  T</a:t>
              </a:r>
            </a:p>
          </p:txBody>
        </p:sp>
        <p:sp>
          <p:nvSpPr>
            <p:cNvPr id="49" name="Rectangle 49">
              <a:extLst>
                <a:ext uri="{FF2B5EF4-FFF2-40B4-BE49-F238E27FC236}">
                  <a16:creationId xmlns:a16="http://schemas.microsoft.com/office/drawing/2014/main" xmlns="" id="{31E6144D-3B9C-4A5A-AFE6-17F22A9CA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2802" y="1812925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0" name="Rectangle 50">
              <a:extLst>
                <a:ext uri="{FF2B5EF4-FFF2-40B4-BE49-F238E27FC236}">
                  <a16:creationId xmlns:a16="http://schemas.microsoft.com/office/drawing/2014/main" xmlns="" id="{521FEF3F-75FA-4AA3-A536-47B73861F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777" y="1812925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51" name="Rectangle 51">
              <a:extLst>
                <a:ext uri="{FF2B5EF4-FFF2-40B4-BE49-F238E27FC236}">
                  <a16:creationId xmlns:a16="http://schemas.microsoft.com/office/drawing/2014/main" xmlns="" id="{BF6E8258-1B7B-4F23-AEC8-AF344D92B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577" y="2492375"/>
              <a:ext cx="426930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D  T</a:t>
              </a:r>
            </a:p>
          </p:txBody>
        </p:sp>
        <p:sp>
          <p:nvSpPr>
            <p:cNvPr id="52" name="Rectangle 52">
              <a:extLst>
                <a:ext uri="{FF2B5EF4-FFF2-40B4-BE49-F238E27FC236}">
                  <a16:creationId xmlns:a16="http://schemas.microsoft.com/office/drawing/2014/main" xmlns="" id="{4B4CA64E-0147-43CE-8E66-5E8A36043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352" y="2551112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3" name="Rectangle 53">
              <a:extLst>
                <a:ext uri="{FF2B5EF4-FFF2-40B4-BE49-F238E27FC236}">
                  <a16:creationId xmlns:a16="http://schemas.microsoft.com/office/drawing/2014/main" xmlns="" id="{BFB6F9CF-0D3F-4ED0-8199-BAA585B01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027" y="2551112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4" name="Rectangle 54">
              <a:extLst>
                <a:ext uri="{FF2B5EF4-FFF2-40B4-BE49-F238E27FC236}">
                  <a16:creationId xmlns:a16="http://schemas.microsoft.com/office/drawing/2014/main" xmlns="" id="{DC4E4544-9DE9-4A75-843C-FD90B777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965" y="2492375"/>
              <a:ext cx="426930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 dirty="0">
                  <a:solidFill>
                    <a:srgbClr val="000000"/>
                  </a:solidFill>
                </a:rPr>
                <a:t>D  T</a:t>
              </a:r>
            </a:p>
          </p:txBody>
        </p:sp>
        <p:sp>
          <p:nvSpPr>
            <p:cNvPr id="55" name="Rectangle 55">
              <a:extLst>
                <a:ext uri="{FF2B5EF4-FFF2-40B4-BE49-F238E27FC236}">
                  <a16:creationId xmlns:a16="http://schemas.microsoft.com/office/drawing/2014/main" xmlns="" id="{CC396F91-E1B9-414B-8A3D-036EB86D4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740" y="2551112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xmlns="" id="{D702906C-1ACE-4D48-B9ED-BC197B79E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415" y="2551112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xmlns="" id="{FA68F68A-BA5D-461F-9C5E-462CD4F1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352" y="2492375"/>
              <a:ext cx="426930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D  T</a:t>
              </a:r>
            </a:p>
          </p:txBody>
        </p:sp>
        <p:sp>
          <p:nvSpPr>
            <p:cNvPr id="58" name="Rectangle 58">
              <a:extLst>
                <a:ext uri="{FF2B5EF4-FFF2-40B4-BE49-F238E27FC236}">
                  <a16:creationId xmlns:a16="http://schemas.microsoft.com/office/drawing/2014/main" xmlns="" id="{297A1174-3D4F-4951-9848-DD7084ADD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127" y="2551112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9" name="Rectangle 59">
              <a:extLst>
                <a:ext uri="{FF2B5EF4-FFF2-40B4-BE49-F238E27FC236}">
                  <a16:creationId xmlns:a16="http://schemas.microsoft.com/office/drawing/2014/main" xmlns="" id="{FB609A20-978E-4DE8-BCB5-4631F9E97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802" y="2551112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60" name="Arc 60">
              <a:extLst>
                <a:ext uri="{FF2B5EF4-FFF2-40B4-BE49-F238E27FC236}">
                  <a16:creationId xmlns:a16="http://schemas.microsoft.com/office/drawing/2014/main" xmlns="" id="{EB3B70A6-4FB8-4566-928E-7C9221CC6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815" y="2613025"/>
              <a:ext cx="96837" cy="111125"/>
            </a:xfrm>
            <a:custGeom>
              <a:avLst/>
              <a:gdLst>
                <a:gd name="T0" fmla="*/ 0 w 17255"/>
                <a:gd name="T1" fmla="*/ 1296042 h 21600"/>
                <a:gd name="T2" fmla="*/ 17116713 w 17255"/>
                <a:gd name="T3" fmla="*/ 1223203 h 21600"/>
                <a:gd name="T4" fmla="*/ 8675995 w 17255"/>
                <a:gd name="T5" fmla="*/ 15131634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1" name="Line 61">
              <a:extLst>
                <a:ext uri="{FF2B5EF4-FFF2-40B4-BE49-F238E27FC236}">
                  <a16:creationId xmlns:a16="http://schemas.microsoft.com/office/drawing/2014/main" xmlns="" id="{5CB59193-E4C5-47B2-A94D-BB46E5539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5440" y="2319338"/>
              <a:ext cx="0" cy="327025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2" name="Arc 62">
              <a:extLst>
                <a:ext uri="{FF2B5EF4-FFF2-40B4-BE49-F238E27FC236}">
                  <a16:creationId xmlns:a16="http://schemas.microsoft.com/office/drawing/2014/main" xmlns="" id="{75C1A5C5-A97F-47B8-B80D-FA11CE563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615" y="2613025"/>
              <a:ext cx="100012" cy="111125"/>
            </a:xfrm>
            <a:custGeom>
              <a:avLst/>
              <a:gdLst>
                <a:gd name="T0" fmla="*/ 0 w 17255"/>
                <a:gd name="T1" fmla="*/ 1296042 h 21600"/>
                <a:gd name="T2" fmla="*/ 19474368 w 17255"/>
                <a:gd name="T3" fmla="*/ 1223203 h 21600"/>
                <a:gd name="T4" fmla="*/ 9870973 w 17255"/>
                <a:gd name="T5" fmla="*/ 15131634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3" name="Line 63">
              <a:extLst>
                <a:ext uri="{FF2B5EF4-FFF2-40B4-BE49-F238E27FC236}">
                  <a16:creationId xmlns:a16="http://schemas.microsoft.com/office/drawing/2014/main" xmlns="" id="{F5B40358-B631-4F92-B536-5DCB138B4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7827" y="2319338"/>
              <a:ext cx="0" cy="327025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4" name="Arc 64">
              <a:extLst>
                <a:ext uri="{FF2B5EF4-FFF2-40B4-BE49-F238E27FC236}">
                  <a16:creationId xmlns:a16="http://schemas.microsoft.com/office/drawing/2014/main" xmlns="" id="{525C68E6-3561-4020-8494-FB28A830D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002" y="2613025"/>
              <a:ext cx="100013" cy="111125"/>
            </a:xfrm>
            <a:custGeom>
              <a:avLst/>
              <a:gdLst>
                <a:gd name="T0" fmla="*/ 0 w 17255"/>
                <a:gd name="T1" fmla="*/ 1296042 h 21600"/>
                <a:gd name="T2" fmla="*/ 19475160 w 17255"/>
                <a:gd name="T3" fmla="*/ 1223203 h 21600"/>
                <a:gd name="T4" fmla="*/ 9871240 w 17255"/>
                <a:gd name="T5" fmla="*/ 15131634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xmlns="" id="{B549265F-D312-46DB-8F4D-229447D52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790" y="1603375"/>
              <a:ext cx="0" cy="2055813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xmlns="" id="{78365DED-3F65-4ED0-A0C5-456B2AC6F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1790" y="3659188"/>
              <a:ext cx="4719637" cy="0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7" name="Rectangle 68">
              <a:extLst>
                <a:ext uri="{FF2B5EF4-FFF2-40B4-BE49-F238E27FC236}">
                  <a16:creationId xmlns:a16="http://schemas.microsoft.com/office/drawing/2014/main" xmlns="" id="{0ED8AEAD-3457-4260-A4F7-6F0C24E05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052" y="4092575"/>
              <a:ext cx="771942" cy="38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PC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>
                  <a:solidFill>
                    <a:srgbClr val="000000"/>
                  </a:solidFill>
                </a:rPr>
                <a:t> AR</a:t>
              </a:r>
            </a:p>
            <a:p>
              <a:pPr eaLnBrk="1"/>
              <a:endParaRPr lang="en-US" altLang="ko-KR" sz="900">
                <a:solidFill>
                  <a:srgbClr val="000000"/>
                </a:solidFill>
              </a:endParaRPr>
            </a:p>
          </p:txBody>
        </p:sp>
        <p:sp>
          <p:nvSpPr>
            <p:cNvPr id="68" name="Rectangle 69">
              <a:extLst>
                <a:ext uri="{FF2B5EF4-FFF2-40B4-BE49-F238E27FC236}">
                  <a16:creationId xmlns:a16="http://schemas.microsoft.com/office/drawing/2014/main" xmlns="" id="{F7BF4CDE-7CBF-446F-A48D-3E194AB3A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527" y="4283076"/>
              <a:ext cx="648586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SC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69" name="Rectangle 70">
              <a:extLst>
                <a:ext uri="{FF2B5EF4-FFF2-40B4-BE49-F238E27FC236}">
                  <a16:creationId xmlns:a16="http://schemas.microsoft.com/office/drawing/2014/main" xmlns="" id="{CFDF87FE-DC8E-4606-A8E3-9913EA71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927" y="4102100"/>
              <a:ext cx="980106" cy="38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M[AR]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>
                  <a:solidFill>
                    <a:srgbClr val="000000"/>
                  </a:solidFill>
                </a:rPr>
                <a:t> PC</a:t>
              </a:r>
            </a:p>
            <a:p>
              <a:pPr eaLnBrk="1"/>
              <a:endParaRPr lang="en-US" altLang="ko-KR" sz="900">
                <a:solidFill>
                  <a:srgbClr val="000000"/>
                </a:solidFill>
              </a:endParaRPr>
            </a:p>
          </p:txBody>
        </p:sp>
        <p:sp>
          <p:nvSpPr>
            <p:cNvPr id="70" name="Rectangle 71">
              <a:extLst>
                <a:ext uri="{FF2B5EF4-FFF2-40B4-BE49-F238E27FC236}">
                  <a16:creationId xmlns:a16="http://schemas.microsoft.com/office/drawing/2014/main" xmlns="" id="{FCAA7995-2596-4C70-B9C8-F915F2A0F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402" y="4283076"/>
              <a:ext cx="1014800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AR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>
                  <a:solidFill>
                    <a:srgbClr val="000000"/>
                  </a:solidFill>
                </a:rPr>
                <a:t> AR + 1</a:t>
              </a:r>
            </a:p>
          </p:txBody>
        </p:sp>
        <p:sp>
          <p:nvSpPr>
            <p:cNvPr id="71" name="Rectangle 72">
              <a:extLst>
                <a:ext uri="{FF2B5EF4-FFF2-40B4-BE49-F238E27FC236}">
                  <a16:creationId xmlns:a16="http://schemas.microsoft.com/office/drawing/2014/main" xmlns="" id="{5CA589D7-2C8A-476F-AEF6-CF9DD4841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902" y="4102100"/>
              <a:ext cx="987816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DR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>
                  <a:solidFill>
                    <a:srgbClr val="000000"/>
                  </a:solidFill>
                </a:rPr>
                <a:t> M[AR]</a:t>
              </a:r>
            </a:p>
          </p:txBody>
        </p:sp>
        <p:sp>
          <p:nvSpPr>
            <p:cNvPr id="72" name="Rectangle 73">
              <a:extLst>
                <a:ext uri="{FF2B5EF4-FFF2-40B4-BE49-F238E27FC236}">
                  <a16:creationId xmlns:a16="http://schemas.microsoft.com/office/drawing/2014/main" xmlns="" id="{07B27197-FFBF-4F03-9771-E3972A10D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590" y="4064000"/>
              <a:ext cx="1141412" cy="4460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73" name="Rectangle 74">
              <a:extLst>
                <a:ext uri="{FF2B5EF4-FFF2-40B4-BE49-F238E27FC236}">
                  <a16:creationId xmlns:a16="http://schemas.microsoft.com/office/drawing/2014/main" xmlns="" id="{BB985569-6880-4986-ABAC-56FEA79A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977" y="4064000"/>
              <a:ext cx="1141413" cy="4460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74" name="Rectangle 75">
              <a:extLst>
                <a:ext uri="{FF2B5EF4-FFF2-40B4-BE49-F238E27FC236}">
                  <a16:creationId xmlns:a16="http://schemas.microsoft.com/office/drawing/2014/main" xmlns="" id="{F85FE978-6D44-4E5C-8AAC-BCE24F935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952" y="4064000"/>
              <a:ext cx="1139825" cy="3175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75" name="Arc 76">
              <a:extLst>
                <a:ext uri="{FF2B5EF4-FFF2-40B4-BE49-F238E27FC236}">
                  <a16:creationId xmlns:a16="http://schemas.microsoft.com/office/drawing/2014/main" xmlns="" id="{DCF26EE4-DE7F-4AE4-9C8F-A44BE1FD9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815" y="3937000"/>
              <a:ext cx="96837" cy="111125"/>
            </a:xfrm>
            <a:custGeom>
              <a:avLst/>
              <a:gdLst>
                <a:gd name="T0" fmla="*/ 0 w 17255"/>
                <a:gd name="T1" fmla="*/ 1296042 h 21600"/>
                <a:gd name="T2" fmla="*/ 17116713 w 17255"/>
                <a:gd name="T3" fmla="*/ 1223203 h 21600"/>
                <a:gd name="T4" fmla="*/ 8675995 w 17255"/>
                <a:gd name="T5" fmla="*/ 15131634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6" name="Line 77">
              <a:extLst>
                <a:ext uri="{FF2B5EF4-FFF2-40B4-BE49-F238E27FC236}">
                  <a16:creationId xmlns:a16="http://schemas.microsoft.com/office/drawing/2014/main" xmlns="" id="{1D25319C-D288-4F8D-8D2C-5B9AB6D0B3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5440" y="3659188"/>
              <a:ext cx="0" cy="31115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7" name="Arc 78">
              <a:extLst>
                <a:ext uri="{FF2B5EF4-FFF2-40B4-BE49-F238E27FC236}">
                  <a16:creationId xmlns:a16="http://schemas.microsoft.com/office/drawing/2014/main" xmlns="" id="{A63CC2BF-29ED-4E4D-B2D9-D1B4A5010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615" y="3937000"/>
              <a:ext cx="100012" cy="111125"/>
            </a:xfrm>
            <a:custGeom>
              <a:avLst/>
              <a:gdLst>
                <a:gd name="T0" fmla="*/ 0 w 17255"/>
                <a:gd name="T1" fmla="*/ 1296042 h 21600"/>
                <a:gd name="T2" fmla="*/ 19474368 w 17255"/>
                <a:gd name="T3" fmla="*/ 1223203 h 21600"/>
                <a:gd name="T4" fmla="*/ 9870973 w 17255"/>
                <a:gd name="T5" fmla="*/ 15131634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xmlns="" id="{84E537FA-4F8C-4FED-ABAD-1875F67E6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7827" y="3659188"/>
              <a:ext cx="0" cy="31115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9" name="Arc 80">
              <a:extLst>
                <a:ext uri="{FF2B5EF4-FFF2-40B4-BE49-F238E27FC236}">
                  <a16:creationId xmlns:a16="http://schemas.microsoft.com/office/drawing/2014/main" xmlns="" id="{8C32DF2E-BC5A-4E37-8FA0-6AFE81A42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002" y="3937000"/>
              <a:ext cx="100013" cy="111125"/>
            </a:xfrm>
            <a:custGeom>
              <a:avLst/>
              <a:gdLst>
                <a:gd name="T0" fmla="*/ 0 w 17255"/>
                <a:gd name="T1" fmla="*/ 1296042 h 21600"/>
                <a:gd name="T2" fmla="*/ 19475160 w 17255"/>
                <a:gd name="T3" fmla="*/ 1223203 h 21600"/>
                <a:gd name="T4" fmla="*/ 9871240 w 17255"/>
                <a:gd name="T5" fmla="*/ 15131634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80" name="Rectangle 82">
              <a:extLst>
                <a:ext uri="{FF2B5EF4-FFF2-40B4-BE49-F238E27FC236}">
                  <a16:creationId xmlns:a16="http://schemas.microsoft.com/office/drawing/2014/main" xmlns="" id="{DC7EE252-6389-46ED-9CC1-DDFC37F59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553" y="3462337"/>
              <a:ext cx="465478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 dirty="0">
                  <a:solidFill>
                    <a:srgbClr val="FF0000"/>
                  </a:solidFill>
                </a:rPr>
                <a:t>BUN</a:t>
              </a:r>
            </a:p>
          </p:txBody>
        </p:sp>
        <p:sp>
          <p:nvSpPr>
            <p:cNvPr id="81" name="Rectangle 83">
              <a:extLst>
                <a:ext uri="{FF2B5EF4-FFF2-40B4-BE49-F238E27FC236}">
                  <a16:creationId xmlns:a16="http://schemas.microsoft.com/office/drawing/2014/main" xmlns="" id="{74A00A4D-FACD-4823-98A6-7DD517DEC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652" y="3462337"/>
              <a:ext cx="457769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 dirty="0">
                  <a:solidFill>
                    <a:srgbClr val="FF0000"/>
                  </a:solidFill>
                </a:rPr>
                <a:t>BSA</a:t>
              </a:r>
            </a:p>
          </p:txBody>
        </p:sp>
        <p:sp>
          <p:nvSpPr>
            <p:cNvPr id="82" name="Rectangle 84">
              <a:extLst>
                <a:ext uri="{FF2B5EF4-FFF2-40B4-BE49-F238E27FC236}">
                  <a16:creationId xmlns:a16="http://schemas.microsoft.com/office/drawing/2014/main" xmlns="" id="{9133D458-9BD6-41F5-A32D-6CE42F3F6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702" y="3462337"/>
              <a:ext cx="380671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FF0000"/>
                  </a:solidFill>
                </a:rPr>
                <a:t>ISZ</a:t>
              </a:r>
            </a:p>
          </p:txBody>
        </p:sp>
        <p:sp>
          <p:nvSpPr>
            <p:cNvPr id="83" name="Rectangle 85">
              <a:extLst>
                <a:ext uri="{FF2B5EF4-FFF2-40B4-BE49-F238E27FC236}">
                  <a16:creationId xmlns:a16="http://schemas.microsoft.com/office/drawing/2014/main" xmlns="" id="{0A6CF317-30F7-4C91-808A-E97D98AD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577" y="3814763"/>
              <a:ext cx="426930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D  T</a:t>
              </a:r>
            </a:p>
          </p:txBody>
        </p:sp>
        <p:sp>
          <p:nvSpPr>
            <p:cNvPr id="84" name="Rectangle 86">
              <a:extLst>
                <a:ext uri="{FF2B5EF4-FFF2-40B4-BE49-F238E27FC236}">
                  <a16:creationId xmlns:a16="http://schemas.microsoft.com/office/drawing/2014/main" xmlns="" id="{31206F5C-5B56-4D0F-B9B0-5638F335A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352" y="3873500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85" name="Rectangle 87">
              <a:extLst>
                <a:ext uri="{FF2B5EF4-FFF2-40B4-BE49-F238E27FC236}">
                  <a16:creationId xmlns:a16="http://schemas.microsoft.com/office/drawing/2014/main" xmlns="" id="{FCB3DE8A-9DA7-4031-A3E9-2570A21AF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027" y="3873500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86" name="Rectangle 88">
              <a:extLst>
                <a:ext uri="{FF2B5EF4-FFF2-40B4-BE49-F238E27FC236}">
                  <a16:creationId xmlns:a16="http://schemas.microsoft.com/office/drawing/2014/main" xmlns="" id="{912B2AF2-F6DC-4B82-8A65-BFFB64B88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965" y="3814763"/>
              <a:ext cx="426930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D  T</a:t>
              </a:r>
            </a:p>
          </p:txBody>
        </p:sp>
        <p:sp>
          <p:nvSpPr>
            <p:cNvPr id="87" name="Rectangle 89">
              <a:extLst>
                <a:ext uri="{FF2B5EF4-FFF2-40B4-BE49-F238E27FC236}">
                  <a16:creationId xmlns:a16="http://schemas.microsoft.com/office/drawing/2014/main" xmlns="" id="{B052F330-160B-4F2A-998F-E05694E96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740" y="3873500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88" name="Rectangle 90">
              <a:extLst>
                <a:ext uri="{FF2B5EF4-FFF2-40B4-BE49-F238E27FC236}">
                  <a16:creationId xmlns:a16="http://schemas.microsoft.com/office/drawing/2014/main" xmlns="" id="{EEE50FF1-A9F7-4699-9B72-449045A73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415" y="3873500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89" name="Rectangle 91">
              <a:extLst>
                <a:ext uri="{FF2B5EF4-FFF2-40B4-BE49-F238E27FC236}">
                  <a16:creationId xmlns:a16="http://schemas.microsoft.com/office/drawing/2014/main" xmlns="" id="{A003FF34-1421-4919-80FC-AC22E881C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352" y="3814763"/>
              <a:ext cx="426930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D  T</a:t>
              </a:r>
            </a:p>
          </p:txBody>
        </p:sp>
        <p:sp>
          <p:nvSpPr>
            <p:cNvPr id="90" name="Rectangle 92">
              <a:extLst>
                <a:ext uri="{FF2B5EF4-FFF2-40B4-BE49-F238E27FC236}">
                  <a16:creationId xmlns:a16="http://schemas.microsoft.com/office/drawing/2014/main" xmlns="" id="{B2F00AD4-65BB-4A63-BE3E-A1EB28EDB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127" y="3873500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91" name="Rectangle 93">
              <a:extLst>
                <a:ext uri="{FF2B5EF4-FFF2-40B4-BE49-F238E27FC236}">
                  <a16:creationId xmlns:a16="http://schemas.microsoft.com/office/drawing/2014/main" xmlns="" id="{383632C7-9A6E-492A-ACF6-4CEC3155C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802" y="3873500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92" name="Arc 94">
              <a:extLst>
                <a:ext uri="{FF2B5EF4-FFF2-40B4-BE49-F238E27FC236}">
                  <a16:creationId xmlns:a16="http://schemas.microsoft.com/office/drawing/2014/main" xmlns="" id="{645E7484-3C2E-42AB-9C87-0D229C57C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615" y="4803775"/>
              <a:ext cx="100012" cy="112713"/>
            </a:xfrm>
            <a:custGeom>
              <a:avLst/>
              <a:gdLst>
                <a:gd name="T0" fmla="*/ 0 w 17255"/>
                <a:gd name="T1" fmla="*/ 1371717 h 21600"/>
                <a:gd name="T2" fmla="*/ 19474368 w 17255"/>
                <a:gd name="T3" fmla="*/ 1294577 h 21600"/>
                <a:gd name="T4" fmla="*/ 9870973 w 17255"/>
                <a:gd name="T5" fmla="*/ 16015281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93" name="Line 95">
              <a:extLst>
                <a:ext uri="{FF2B5EF4-FFF2-40B4-BE49-F238E27FC236}">
                  <a16:creationId xmlns:a16="http://schemas.microsoft.com/office/drawing/2014/main" xmlns="" id="{2DE73EB0-DF4D-454F-AF06-D876A2D8A2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7827" y="4510088"/>
              <a:ext cx="0" cy="327025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94" name="Rectangle 96">
              <a:extLst>
                <a:ext uri="{FF2B5EF4-FFF2-40B4-BE49-F238E27FC236}">
                  <a16:creationId xmlns:a16="http://schemas.microsoft.com/office/drawing/2014/main" xmlns="" id="{4C6CA330-11A3-4F64-B03E-09B13897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427" y="4949825"/>
              <a:ext cx="1014800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DR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>
                  <a:solidFill>
                    <a:srgbClr val="000000"/>
                  </a:solidFill>
                </a:rPr>
                <a:t> DR + 1</a:t>
              </a:r>
            </a:p>
          </p:txBody>
        </p:sp>
        <p:sp>
          <p:nvSpPr>
            <p:cNvPr id="95" name="Rectangle 97">
              <a:extLst>
                <a:ext uri="{FF2B5EF4-FFF2-40B4-BE49-F238E27FC236}">
                  <a16:creationId xmlns:a16="http://schemas.microsoft.com/office/drawing/2014/main" xmlns="" id="{29588633-656E-4E98-B838-21E73318C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977" y="4930775"/>
              <a:ext cx="1141413" cy="4460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96" name="Rectangle 98">
              <a:extLst>
                <a:ext uri="{FF2B5EF4-FFF2-40B4-BE49-F238E27FC236}">
                  <a16:creationId xmlns:a16="http://schemas.microsoft.com/office/drawing/2014/main" xmlns="" id="{7F7DCD77-4D33-4EA1-AEE6-A5965910D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952" y="4930775"/>
              <a:ext cx="1139825" cy="3048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97" name="Rectangle 99">
              <a:extLst>
                <a:ext uri="{FF2B5EF4-FFF2-40B4-BE49-F238E27FC236}">
                  <a16:creationId xmlns:a16="http://schemas.microsoft.com/office/drawing/2014/main" xmlns="" id="{943995DB-1597-4307-95E9-9402B6D37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965" y="4683125"/>
              <a:ext cx="426930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D  T</a:t>
              </a:r>
            </a:p>
          </p:txBody>
        </p:sp>
        <p:sp>
          <p:nvSpPr>
            <p:cNvPr id="98" name="Rectangle 100">
              <a:extLst>
                <a:ext uri="{FF2B5EF4-FFF2-40B4-BE49-F238E27FC236}">
                  <a16:creationId xmlns:a16="http://schemas.microsoft.com/office/drawing/2014/main" xmlns="" id="{8EE1E1E8-BAEC-40F5-A26F-390391291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740" y="4738688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99" name="Rectangle 101">
              <a:extLst>
                <a:ext uri="{FF2B5EF4-FFF2-40B4-BE49-F238E27FC236}">
                  <a16:creationId xmlns:a16="http://schemas.microsoft.com/office/drawing/2014/main" xmlns="" id="{4EF0A798-6866-495F-8701-65A0D89A6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415" y="4738688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00" name="Rectangle 102">
              <a:extLst>
                <a:ext uri="{FF2B5EF4-FFF2-40B4-BE49-F238E27FC236}">
                  <a16:creationId xmlns:a16="http://schemas.microsoft.com/office/drawing/2014/main" xmlns="" id="{E1D435D6-212F-4E1F-A690-EC7EBCD2E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352" y="4683125"/>
              <a:ext cx="426930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D  T</a:t>
              </a:r>
            </a:p>
          </p:txBody>
        </p:sp>
        <p:sp>
          <p:nvSpPr>
            <p:cNvPr id="101" name="Rectangle 103">
              <a:extLst>
                <a:ext uri="{FF2B5EF4-FFF2-40B4-BE49-F238E27FC236}">
                  <a16:creationId xmlns:a16="http://schemas.microsoft.com/office/drawing/2014/main" xmlns="" id="{388D1379-869E-4B11-B686-6F8F0E20B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127" y="4738688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02" name="Rectangle 104">
              <a:extLst>
                <a:ext uri="{FF2B5EF4-FFF2-40B4-BE49-F238E27FC236}">
                  <a16:creationId xmlns:a16="http://schemas.microsoft.com/office/drawing/2014/main" xmlns="" id="{19F60411-B0A2-4B41-81D5-DEAA6758F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802" y="4738688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03" name="Arc 105">
              <a:extLst>
                <a:ext uri="{FF2B5EF4-FFF2-40B4-BE49-F238E27FC236}">
                  <a16:creationId xmlns:a16="http://schemas.microsoft.com/office/drawing/2014/main" xmlns="" id="{B346C622-580F-4900-9630-A8BEE6B3B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002" y="5529263"/>
              <a:ext cx="100013" cy="112712"/>
            </a:xfrm>
            <a:custGeom>
              <a:avLst/>
              <a:gdLst>
                <a:gd name="T0" fmla="*/ 0 w 17255"/>
                <a:gd name="T1" fmla="*/ 1371689 h 21600"/>
                <a:gd name="T2" fmla="*/ 19475160 w 17255"/>
                <a:gd name="T3" fmla="*/ 1294550 h 21600"/>
                <a:gd name="T4" fmla="*/ 9871240 w 17255"/>
                <a:gd name="T5" fmla="*/ 1601472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04" name="Rectangle 107">
              <a:extLst>
                <a:ext uri="{FF2B5EF4-FFF2-40B4-BE49-F238E27FC236}">
                  <a16:creationId xmlns:a16="http://schemas.microsoft.com/office/drawing/2014/main" xmlns="" id="{6B6CDB68-1CDB-4AEE-BFC2-FCFB6B1E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865" y="4987925"/>
              <a:ext cx="771942" cy="38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PC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>
                  <a:solidFill>
                    <a:srgbClr val="000000"/>
                  </a:solidFill>
                </a:rPr>
                <a:t> AR</a:t>
              </a:r>
            </a:p>
            <a:p>
              <a:pPr eaLnBrk="1"/>
              <a:endParaRPr lang="en-US" altLang="ko-KR" sz="900">
                <a:solidFill>
                  <a:srgbClr val="000000"/>
                </a:solidFill>
              </a:endParaRPr>
            </a:p>
          </p:txBody>
        </p:sp>
        <p:sp>
          <p:nvSpPr>
            <p:cNvPr id="105" name="Rectangle 108">
              <a:extLst>
                <a:ext uri="{FF2B5EF4-FFF2-40B4-BE49-F238E27FC236}">
                  <a16:creationId xmlns:a16="http://schemas.microsoft.com/office/drawing/2014/main" xmlns="" id="{4B820F86-F27E-4740-8187-8F5663D2D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865" y="5151438"/>
              <a:ext cx="648586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SC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106" name="Arc 109">
              <a:extLst>
                <a:ext uri="{FF2B5EF4-FFF2-40B4-BE49-F238E27FC236}">
                  <a16:creationId xmlns:a16="http://schemas.microsoft.com/office/drawing/2014/main" xmlns="" id="{0BC6082A-E7B2-4C16-9945-4BF53C05D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002" y="4803775"/>
              <a:ext cx="100013" cy="112713"/>
            </a:xfrm>
            <a:custGeom>
              <a:avLst/>
              <a:gdLst>
                <a:gd name="T0" fmla="*/ 0 w 17255"/>
                <a:gd name="T1" fmla="*/ 1371717 h 21600"/>
                <a:gd name="T2" fmla="*/ 19475160 w 17255"/>
                <a:gd name="T3" fmla="*/ 1294577 h 21600"/>
                <a:gd name="T4" fmla="*/ 9871240 w 17255"/>
                <a:gd name="T5" fmla="*/ 16015281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07" name="Rectangle 111">
              <a:extLst>
                <a:ext uri="{FF2B5EF4-FFF2-40B4-BE49-F238E27FC236}">
                  <a16:creationId xmlns:a16="http://schemas.microsoft.com/office/drawing/2014/main" xmlns="" id="{CE885BB7-09AB-40CC-A95C-6BE61FA7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477" y="5654674"/>
              <a:ext cx="987816" cy="38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M[AR]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>
                  <a:solidFill>
                    <a:srgbClr val="000000"/>
                  </a:solidFill>
                </a:rPr>
                <a:t> DR</a:t>
              </a:r>
            </a:p>
            <a:p>
              <a:pPr eaLnBrk="1"/>
              <a:endParaRPr lang="en-US" altLang="ko-KR" sz="900">
                <a:solidFill>
                  <a:srgbClr val="000000"/>
                </a:solidFill>
              </a:endParaRPr>
            </a:p>
          </p:txBody>
        </p:sp>
        <p:sp>
          <p:nvSpPr>
            <p:cNvPr id="108" name="Rectangle 112">
              <a:extLst>
                <a:ext uri="{FF2B5EF4-FFF2-40B4-BE49-F238E27FC236}">
                  <a16:creationId xmlns:a16="http://schemas.microsoft.com/office/drawing/2014/main" xmlns="" id="{183F7BFC-7ED6-4246-A702-6A80A82FC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477" y="5816601"/>
              <a:ext cx="816272" cy="38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If (DR = 0)</a:t>
              </a:r>
            </a:p>
            <a:p>
              <a:pPr eaLnBrk="1"/>
              <a:endParaRPr lang="en-US" altLang="ko-KR" sz="900">
                <a:solidFill>
                  <a:srgbClr val="000000"/>
                </a:solidFill>
              </a:endParaRPr>
            </a:p>
          </p:txBody>
        </p:sp>
        <p:sp>
          <p:nvSpPr>
            <p:cNvPr id="109" name="Rectangle 113">
              <a:extLst>
                <a:ext uri="{FF2B5EF4-FFF2-40B4-BE49-F238E27FC236}">
                  <a16:creationId xmlns:a16="http://schemas.microsoft.com/office/drawing/2014/main" xmlns="" id="{25D14842-A804-4E6E-967F-5B2B35620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477" y="5980113"/>
              <a:ext cx="1423418" cy="38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then (PC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>
                  <a:solidFill>
                    <a:srgbClr val="000000"/>
                  </a:solidFill>
                </a:rPr>
                <a:t> PC + 1)</a:t>
              </a:r>
            </a:p>
            <a:p>
              <a:pPr eaLnBrk="1"/>
              <a:endParaRPr lang="en-US" altLang="ko-KR" sz="900">
                <a:solidFill>
                  <a:srgbClr val="000000"/>
                </a:solidFill>
              </a:endParaRPr>
            </a:p>
          </p:txBody>
        </p:sp>
        <p:sp>
          <p:nvSpPr>
            <p:cNvPr id="110" name="Rectangle 114">
              <a:extLst>
                <a:ext uri="{FF2B5EF4-FFF2-40B4-BE49-F238E27FC236}">
                  <a16:creationId xmlns:a16="http://schemas.microsoft.com/office/drawing/2014/main" xmlns="" id="{D0CDFAE2-525A-4B54-8E76-3AAF7DE0B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477" y="6146800"/>
              <a:ext cx="648586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SC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111" name="Rectangle 115">
              <a:extLst>
                <a:ext uri="{FF2B5EF4-FFF2-40B4-BE49-F238E27FC236}">
                  <a16:creationId xmlns:a16="http://schemas.microsoft.com/office/drawing/2014/main" xmlns="" id="{D89A8A4D-C556-41B9-8F82-4B8B09429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577" y="5657850"/>
              <a:ext cx="1517650" cy="7127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112" name="Rectangle 116">
              <a:extLst>
                <a:ext uri="{FF2B5EF4-FFF2-40B4-BE49-F238E27FC236}">
                  <a16:creationId xmlns:a16="http://schemas.microsoft.com/office/drawing/2014/main" xmlns="" id="{28C0B5B9-3730-48F5-990D-8D413F09A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227" y="5408613"/>
              <a:ext cx="426930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D  T</a:t>
              </a:r>
            </a:p>
          </p:txBody>
        </p:sp>
        <p:sp>
          <p:nvSpPr>
            <p:cNvPr id="113" name="Rectangle 117">
              <a:extLst>
                <a:ext uri="{FF2B5EF4-FFF2-40B4-BE49-F238E27FC236}">
                  <a16:creationId xmlns:a16="http://schemas.microsoft.com/office/drawing/2014/main" xmlns="" id="{38B8AE71-1148-4ABB-BDAB-BD0A91019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9002" y="5467350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14" name="Rectangle 118">
              <a:extLst>
                <a:ext uri="{FF2B5EF4-FFF2-40B4-BE49-F238E27FC236}">
                  <a16:creationId xmlns:a16="http://schemas.microsoft.com/office/drawing/2014/main" xmlns="" id="{A5215601-72E1-4AB0-9CE9-8C6FFEC0A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678" y="5467350"/>
              <a:ext cx="241895" cy="23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15" name="Rectangle 119">
              <a:extLst>
                <a:ext uri="{FF2B5EF4-FFF2-40B4-BE49-F238E27FC236}">
                  <a16:creationId xmlns:a16="http://schemas.microsoft.com/office/drawing/2014/main" xmlns="" id="{C1715CEE-9274-414E-B3B9-9415942DB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735" y="2664514"/>
              <a:ext cx="286227" cy="257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 dirty="0">
                  <a:solidFill>
                    <a:srgbClr val="000000"/>
                  </a:solidFill>
                  <a:latin typeface="Symbol" panose="05050102010706020507" pitchFamily="18" charset="2"/>
                </a:rPr>
                <a:t></a:t>
              </a:r>
            </a:p>
          </p:txBody>
        </p:sp>
        <p:sp>
          <p:nvSpPr>
            <p:cNvPr id="116" name="Line 121">
              <a:extLst>
                <a:ext uri="{FF2B5EF4-FFF2-40B4-BE49-F238E27FC236}">
                  <a16:creationId xmlns:a16="http://schemas.microsoft.com/office/drawing/2014/main" xmlns="" id="{61830993-7978-4E28-BC94-2441F9FD6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4977" y="1590675"/>
              <a:ext cx="0" cy="3048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17" name="Line 122">
              <a:extLst>
                <a:ext uri="{FF2B5EF4-FFF2-40B4-BE49-F238E27FC236}">
                  <a16:creationId xmlns:a16="http://schemas.microsoft.com/office/drawing/2014/main" xmlns="" id="{ED47B376-59D0-4BFF-8103-77633049D2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1802" y="2319338"/>
              <a:ext cx="0" cy="327025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18" name="Line 123">
              <a:extLst>
                <a:ext uri="{FF2B5EF4-FFF2-40B4-BE49-F238E27FC236}">
                  <a16:creationId xmlns:a16="http://schemas.microsoft.com/office/drawing/2014/main" xmlns="" id="{7F3821B8-CF9D-46AE-93E2-67D09918D8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2277" y="3659188"/>
              <a:ext cx="0" cy="31115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19" name="Line 124">
              <a:extLst>
                <a:ext uri="{FF2B5EF4-FFF2-40B4-BE49-F238E27FC236}">
                  <a16:creationId xmlns:a16="http://schemas.microsoft.com/office/drawing/2014/main" xmlns="" id="{59B982F7-F11C-4864-90C6-5F3606191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2277" y="4383088"/>
              <a:ext cx="0" cy="44450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20" name="Line 125">
              <a:extLst>
                <a:ext uri="{FF2B5EF4-FFF2-40B4-BE49-F238E27FC236}">
                  <a16:creationId xmlns:a16="http://schemas.microsoft.com/office/drawing/2014/main" xmlns="" id="{7BF2678E-3CC0-416A-82C6-8131DDA53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2277" y="5253038"/>
              <a:ext cx="0" cy="327025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763810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0" y="201600"/>
            <a:ext cx="2303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Input-Output and Interrupt</a:t>
            </a:r>
          </a:p>
        </p:txBody>
      </p:sp>
      <p:sp>
        <p:nvSpPr>
          <p:cNvPr id="4" name="Rectangle 3"/>
          <p:cNvSpPr/>
          <p:nvPr/>
        </p:nvSpPr>
        <p:spPr>
          <a:xfrm>
            <a:off x="3256940" y="201600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Input-Output and Interrupt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226800" y="963740"/>
            <a:ext cx="807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Instructions and data stored in memory must come from some input device.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800" y="1668648"/>
            <a:ext cx="831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Computational results must be transmitted to the user through some output device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6800" y="2650555"/>
            <a:ext cx="877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To demonstrate the most basic requirements for input and output communication, we will use as an illustration a terminal unit with a keyboard and printer</a:t>
            </a:r>
          </a:p>
        </p:txBody>
      </p:sp>
    </p:spTree>
    <p:extLst>
      <p:ext uri="{BB962C8B-B14F-4D97-AF65-F5344CB8AC3E}">
        <p14:creationId xmlns:p14="http://schemas.microsoft.com/office/powerpoint/2010/main" val="1263461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015292" y="279462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Input-Output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99" y="748799"/>
            <a:ext cx="6721943" cy="410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7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/>
              <a:t>Basic Computer Organization &amp; Design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0" y="1340069"/>
            <a:ext cx="3815255" cy="3318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1. </a:t>
            </a:r>
            <a:r>
              <a:rPr lang="en-US" sz="2800" dirty="0"/>
              <a:t>Instruction Codes</a:t>
            </a:r>
          </a:p>
          <a:p>
            <a:pPr marL="10160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2. </a:t>
            </a:r>
            <a:r>
              <a:rPr lang="en-US" sz="2800" dirty="0"/>
              <a:t>Computer Registers</a:t>
            </a:r>
          </a:p>
          <a:p>
            <a:pPr marL="10160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3. </a:t>
            </a:r>
            <a:r>
              <a:rPr lang="en-US" sz="2800" dirty="0"/>
              <a:t>Computer Instructions </a:t>
            </a:r>
          </a:p>
          <a:p>
            <a:pPr marL="10160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4. </a:t>
            </a:r>
            <a:r>
              <a:rPr lang="en-US" sz="2800" dirty="0"/>
              <a:t>Timing and Control</a:t>
            </a:r>
          </a:p>
          <a:p>
            <a:pPr marL="10160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5. </a:t>
            </a:r>
            <a:r>
              <a:rPr lang="en-US" sz="2800" dirty="0"/>
              <a:t>Instruction Cycle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37;p16">
            <a:extLst>
              <a:ext uri="{FF2B5EF4-FFF2-40B4-BE49-F238E27FC236}">
                <a16:creationId xmlns:a16="http://schemas.microsoft.com/office/drawing/2014/main" xmlns="" id="{C8EB0F41-CEF2-4710-91CA-6188C5793BD2}"/>
              </a:ext>
            </a:extLst>
          </p:cNvPr>
          <p:cNvSpPr txBox="1">
            <a:spLocks/>
          </p:cNvSpPr>
          <p:nvPr/>
        </p:nvSpPr>
        <p:spPr>
          <a:xfrm>
            <a:off x="3925613" y="1248208"/>
            <a:ext cx="5218387" cy="333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01600" indent="0">
              <a:buFont typeface="Roboto Condensed Light"/>
              <a:buNone/>
            </a:pPr>
            <a:r>
              <a:rPr lang="en-US" sz="2800" b="1" dirty="0">
                <a:solidFill>
                  <a:srgbClr val="FF0000"/>
                </a:solidFill>
              </a:rPr>
              <a:t>6. </a:t>
            </a:r>
            <a:r>
              <a:rPr lang="en-US" sz="2800" dirty="0"/>
              <a:t>Memory-Reference Instructions</a:t>
            </a:r>
          </a:p>
          <a:p>
            <a:pPr marL="101600" indent="0">
              <a:buFont typeface="Roboto Condensed Light"/>
              <a:buNone/>
            </a:pPr>
            <a:r>
              <a:rPr lang="en-US" sz="2800" b="1" dirty="0">
                <a:solidFill>
                  <a:srgbClr val="FF0000"/>
                </a:solidFill>
              </a:rPr>
              <a:t>7. </a:t>
            </a:r>
            <a:r>
              <a:rPr lang="en-US" sz="2800" dirty="0"/>
              <a:t>Input-Output and Interrupt</a:t>
            </a:r>
          </a:p>
          <a:p>
            <a:pPr marL="101600" indent="0">
              <a:buFont typeface="Roboto Condensed Light"/>
              <a:buNone/>
            </a:pPr>
            <a:r>
              <a:rPr lang="en-US" sz="2800" b="1" dirty="0">
                <a:solidFill>
                  <a:srgbClr val="FF0000"/>
                </a:solidFill>
              </a:rPr>
              <a:t>8. </a:t>
            </a:r>
            <a:r>
              <a:rPr lang="en-US" sz="2800" dirty="0"/>
              <a:t>Complete Computer Description</a:t>
            </a:r>
          </a:p>
          <a:p>
            <a:pPr marL="101600" indent="0">
              <a:buFont typeface="Roboto Condensed Light"/>
              <a:buNone/>
            </a:pPr>
            <a:r>
              <a:rPr lang="en-US" sz="2800" b="1" dirty="0">
                <a:solidFill>
                  <a:srgbClr val="FF0000"/>
                </a:solidFill>
              </a:rPr>
              <a:t>9. </a:t>
            </a:r>
            <a:r>
              <a:rPr lang="en-US" sz="2800" dirty="0"/>
              <a:t>Design of Basic Computer</a:t>
            </a:r>
          </a:p>
          <a:p>
            <a:pPr marL="101600" indent="0">
              <a:buFont typeface="Roboto Condensed Light"/>
              <a:buNone/>
            </a:pPr>
            <a:r>
              <a:rPr lang="en-US" sz="2800" b="1" dirty="0">
                <a:solidFill>
                  <a:srgbClr val="FF0000"/>
                </a:solidFill>
              </a:rPr>
              <a:t>10. </a:t>
            </a:r>
            <a:r>
              <a:rPr lang="en-US" sz="2800" dirty="0"/>
              <a:t>Design of Accumulator Logic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363432" y="250662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Input-Output Instructions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4F883FB-918B-434B-A8F8-5121D77AF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00" y="803926"/>
            <a:ext cx="7322800" cy="38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98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2824445" y="113862"/>
            <a:ext cx="3624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FLOWCHART  FOR  INTERRUPT  CYCLE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4C89687-197E-4A2E-826E-6FA3290FA0B7}"/>
              </a:ext>
            </a:extLst>
          </p:cNvPr>
          <p:cNvGrpSpPr/>
          <p:nvPr/>
        </p:nvGrpSpPr>
        <p:grpSpPr>
          <a:xfrm>
            <a:off x="978813" y="732637"/>
            <a:ext cx="5118754" cy="4291553"/>
            <a:chOff x="2711059" y="1259624"/>
            <a:chExt cx="4768154" cy="3417889"/>
          </a:xfrm>
        </p:grpSpPr>
        <p:sp>
          <p:nvSpPr>
            <p:cNvPr id="6" name="Rectangle 17">
              <a:extLst>
                <a:ext uri="{FF2B5EF4-FFF2-40B4-BE49-F238E27FC236}">
                  <a16:creationId xmlns:a16="http://schemas.microsoft.com/office/drawing/2014/main" xmlns="" id="{8CE61BB2-95A6-41C7-89C7-635EB3A19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9872" y="2032738"/>
              <a:ext cx="1569341" cy="235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 dirty="0">
                  <a:solidFill>
                    <a:srgbClr val="000000"/>
                  </a:solidFill>
                </a:rPr>
                <a:t>Store return address</a:t>
              </a:r>
            </a:p>
            <a:p>
              <a:pPr eaLnBrk="1"/>
              <a:endParaRPr lang="en-US" altLang="ko-KR" sz="825" dirty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11">
              <a:extLst>
                <a:ext uri="{FF2B5EF4-FFF2-40B4-BE49-F238E27FC236}">
                  <a16:creationId xmlns:a16="http://schemas.microsoft.com/office/drawing/2014/main" xmlns="" id="{08EB252F-D589-4588-B1F5-4468BDAC7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8009" y="1559662"/>
              <a:ext cx="481013" cy="334962"/>
              <a:chOff x="2115" y="1631"/>
              <a:chExt cx="268" cy="236"/>
            </a:xfrm>
          </p:grpSpPr>
          <p:sp>
            <p:nvSpPr>
              <p:cNvPr id="88" name="Line 7">
                <a:extLst>
                  <a:ext uri="{FF2B5EF4-FFF2-40B4-BE49-F238E27FC236}">
                    <a16:creationId xmlns:a16="http://schemas.microsoft.com/office/drawing/2014/main" xmlns="" id="{2BC17FCD-E5D7-44FA-97D8-6CBDBFCFD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5" y="1631"/>
                <a:ext cx="145" cy="11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89" name="Line 8">
                <a:extLst>
                  <a:ext uri="{FF2B5EF4-FFF2-40B4-BE49-F238E27FC236}">
                    <a16:creationId xmlns:a16="http://schemas.microsoft.com/office/drawing/2014/main" xmlns="" id="{45EE5E7E-9443-455B-8694-CCFC7899F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37" y="1754"/>
                <a:ext cx="146" cy="11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90" name="Line 9">
                <a:extLst>
                  <a:ext uri="{FF2B5EF4-FFF2-40B4-BE49-F238E27FC236}">
                    <a16:creationId xmlns:a16="http://schemas.microsoft.com/office/drawing/2014/main" xmlns="" id="{D5904CC2-72F1-416D-9E9C-ABD9AF7078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3" y="1631"/>
                <a:ext cx="114" cy="11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91" name="Line 10">
                <a:extLst>
                  <a:ext uri="{FF2B5EF4-FFF2-40B4-BE49-F238E27FC236}">
                    <a16:creationId xmlns:a16="http://schemas.microsoft.com/office/drawing/2014/main" xmlns="" id="{E404370A-341C-48FC-819A-74D30932B0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1" y="1754"/>
                <a:ext cx="113" cy="11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xmlns="" id="{D73AE1D7-54FE-4EFA-A342-A77EECC2E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7823" y="1670672"/>
              <a:ext cx="215534" cy="144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 dirty="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xmlns="" id="{7B2B1D98-2A44-47A5-975E-483821E08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258" y="1539024"/>
              <a:ext cx="241154" cy="144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>
                  <a:solidFill>
                    <a:srgbClr val="000000"/>
                  </a:solidFill>
                </a:rPr>
                <a:t>=1</a:t>
              </a: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xmlns="" id="{28BA8B72-9694-4C3B-B525-38077994A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7658" y="1529499"/>
              <a:ext cx="241154" cy="144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>
                  <a:solidFill>
                    <a:srgbClr val="000000"/>
                  </a:solidFill>
                </a:rPr>
                <a:t>=0</a:t>
              </a:r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xmlns="" id="{4B5D2530-9C7B-463D-A41C-2A86DC03C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4096" y="1729525"/>
              <a:ext cx="1270000" cy="3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xmlns="" id="{542773D1-2209-4B57-A70A-B04611BCFC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8834" y="1729524"/>
              <a:ext cx="10461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xmlns="" id="{6F7CE07A-3491-4943-9FBA-2A723F0E0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0372" y="2151800"/>
              <a:ext cx="699569" cy="235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>
                  <a:solidFill>
                    <a:srgbClr val="000000"/>
                  </a:solidFill>
                </a:rPr>
                <a:t>in location 0</a:t>
              </a:r>
            </a:p>
            <a:p>
              <a:pPr eaLnBrk="1"/>
              <a:endParaRPr lang="en-US" altLang="ko-KR" sz="825">
                <a:solidFill>
                  <a:srgbClr val="000000"/>
                </a:solidFill>
              </a:endParaRPr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xmlns="" id="{AED28154-EA25-4AA7-BB7D-14778433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472" y="2293087"/>
              <a:ext cx="627895" cy="152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>
                  <a:solidFill>
                    <a:srgbClr val="000000"/>
                  </a:solidFill>
                </a:rPr>
                <a:t>M[0]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825">
                  <a:solidFill>
                    <a:srgbClr val="000000"/>
                  </a:solidFill>
                </a:rPr>
                <a:t> PC</a:t>
              </a:r>
            </a:p>
          </p:txBody>
        </p:sp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xmlns="" id="{EE3F04ED-FF7F-48B9-AE27-96F92A811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041" y="2919282"/>
              <a:ext cx="1072871" cy="235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 dirty="0">
                  <a:solidFill>
                    <a:srgbClr val="000000"/>
                  </a:solidFill>
                </a:rPr>
                <a:t>Branch to location 1</a:t>
              </a:r>
            </a:p>
            <a:p>
              <a:pPr eaLnBrk="1"/>
              <a:endParaRPr lang="en-US" altLang="ko-KR" sz="825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21">
              <a:extLst>
                <a:ext uri="{FF2B5EF4-FFF2-40B4-BE49-F238E27FC236}">
                  <a16:creationId xmlns:a16="http://schemas.microsoft.com/office/drawing/2014/main" xmlns="" id="{529263EF-4EBC-4741-ADA3-E40FCA868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558" y="3069374"/>
              <a:ext cx="480067" cy="152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 dirty="0">
                  <a:solidFill>
                    <a:srgbClr val="000000"/>
                  </a:solidFill>
                </a:rPr>
                <a:t>PC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825" dirty="0">
                  <a:solidFill>
                    <a:srgbClr val="000000"/>
                  </a:solidFill>
                </a:rPr>
                <a:t> 1</a:t>
              </a:r>
            </a:p>
          </p:txBody>
        </p:sp>
        <p:sp>
          <p:nvSpPr>
            <p:cNvPr id="17" name="Rectangle 22">
              <a:extLst>
                <a:ext uri="{FF2B5EF4-FFF2-40B4-BE49-F238E27FC236}">
                  <a16:creationId xmlns:a16="http://schemas.microsoft.com/office/drawing/2014/main" xmlns="" id="{FB1FB0AB-7876-4135-A59A-8FFE129D7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3144" y="3686070"/>
              <a:ext cx="506945" cy="25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 dirty="0">
                  <a:solidFill>
                    <a:srgbClr val="000000"/>
                  </a:solidFill>
                </a:rPr>
                <a:t>IEN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825" dirty="0">
                  <a:solidFill>
                    <a:srgbClr val="000000"/>
                  </a:solidFill>
                </a:rPr>
                <a:t> 0</a:t>
              </a:r>
            </a:p>
            <a:p>
              <a:r>
                <a:rPr lang="en-US" altLang="ko-KR" sz="825" dirty="0">
                  <a:solidFill>
                    <a:srgbClr val="000000"/>
                  </a:solidFill>
                </a:rPr>
                <a:t>   R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825" dirty="0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xmlns="" id="{CAC8D4DF-B89F-4994-A077-F9CE86728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414" y="1488347"/>
              <a:ext cx="807080" cy="144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 dirty="0">
                  <a:solidFill>
                    <a:srgbClr val="000000"/>
                  </a:solidFill>
                </a:rPr>
                <a:t>Interrupt cycle</a:t>
              </a:r>
            </a:p>
          </p:txBody>
        </p:sp>
        <p:sp>
          <p:nvSpPr>
            <p:cNvPr id="19" name="Rectangle 24">
              <a:extLst>
                <a:ext uri="{FF2B5EF4-FFF2-40B4-BE49-F238E27FC236}">
                  <a16:creationId xmlns:a16="http://schemas.microsoft.com/office/drawing/2014/main" xmlns="" id="{B57286B3-5EB3-4612-9603-ADBDF91B7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584" y="1539024"/>
              <a:ext cx="910111" cy="144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>
                  <a:solidFill>
                    <a:srgbClr val="000000"/>
                  </a:solidFill>
                </a:rPr>
                <a:t>Instruction cycle</a:t>
              </a:r>
            </a:p>
          </p:txBody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xmlns="" id="{66460F2E-A25A-46A8-BAFE-9B1D85D66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172" y="2093510"/>
              <a:ext cx="963866" cy="235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 dirty="0">
                  <a:solidFill>
                    <a:srgbClr val="000000"/>
                  </a:solidFill>
                </a:rPr>
                <a:t>Fetch and decode</a:t>
              </a:r>
            </a:p>
            <a:p>
              <a:pPr eaLnBrk="1"/>
              <a:endParaRPr lang="en-US" altLang="ko-KR" sz="825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6">
              <a:extLst>
                <a:ext uri="{FF2B5EF4-FFF2-40B4-BE49-F238E27FC236}">
                  <a16:creationId xmlns:a16="http://schemas.microsoft.com/office/drawing/2014/main" xmlns="" id="{A84CFBB9-4169-4E42-86EE-F0AB21D6D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471" y="2201012"/>
              <a:ext cx="690610" cy="144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 dirty="0">
                  <a:solidFill>
                    <a:srgbClr val="000000"/>
                  </a:solidFill>
                </a:rPr>
                <a:t>instructions</a:t>
              </a:r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xmlns="" id="{51143862-6228-40A3-BB40-5E6A7FE6F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9997" y="2027974"/>
              <a:ext cx="1722437" cy="4381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grpSp>
          <p:nvGrpSpPr>
            <p:cNvPr id="23" name="Group 32">
              <a:extLst>
                <a:ext uri="{FF2B5EF4-FFF2-40B4-BE49-F238E27FC236}">
                  <a16:creationId xmlns:a16="http://schemas.microsoft.com/office/drawing/2014/main" xmlns="" id="{89611A25-F4A2-4EF1-BDFE-11FD0ADB25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4460" y="2661388"/>
              <a:ext cx="434702" cy="333375"/>
              <a:chOff x="1716" y="2409"/>
              <a:chExt cx="243" cy="236"/>
            </a:xfrm>
          </p:grpSpPr>
          <p:sp>
            <p:nvSpPr>
              <p:cNvPr id="84" name="Line 28">
                <a:extLst>
                  <a:ext uri="{FF2B5EF4-FFF2-40B4-BE49-F238E27FC236}">
                    <a16:creationId xmlns:a16="http://schemas.microsoft.com/office/drawing/2014/main" xmlns="" id="{40CB4461-AC23-495D-931C-F3A3662EE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16" y="2409"/>
                <a:ext cx="134" cy="12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85" name="Line 29">
                <a:extLst>
                  <a:ext uri="{FF2B5EF4-FFF2-40B4-BE49-F238E27FC236}">
                    <a16:creationId xmlns:a16="http://schemas.microsoft.com/office/drawing/2014/main" xmlns="" id="{54F46CD6-F6E9-47CF-9A6B-57EB59B49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7" y="2526"/>
                <a:ext cx="132" cy="11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86" name="Line 30">
                <a:extLst>
                  <a:ext uri="{FF2B5EF4-FFF2-40B4-BE49-F238E27FC236}">
                    <a16:creationId xmlns:a16="http://schemas.microsoft.com/office/drawing/2014/main" xmlns="" id="{D6325615-E4FE-493A-91FC-4958DB893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2409"/>
                <a:ext cx="113" cy="11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87" name="Line 31">
                <a:extLst>
                  <a:ext uri="{FF2B5EF4-FFF2-40B4-BE49-F238E27FC236}">
                    <a16:creationId xmlns:a16="http://schemas.microsoft.com/office/drawing/2014/main" xmlns="" id="{7E9F1FBA-63D7-401D-951C-83ADA39F1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0" y="2531"/>
                <a:ext cx="114" cy="11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sp>
          <p:nvSpPr>
            <p:cNvPr id="24" name="Line 34">
              <a:extLst>
                <a:ext uri="{FF2B5EF4-FFF2-40B4-BE49-F238E27FC236}">
                  <a16:creationId xmlns:a16="http://schemas.microsoft.com/office/drawing/2014/main" xmlns="" id="{DA12C74C-51E7-48A7-AC4E-5BFF69E6D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4296" y="2469299"/>
              <a:ext cx="0" cy="1984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5" name="Rectangle 35">
              <a:extLst>
                <a:ext uri="{FF2B5EF4-FFF2-40B4-BE49-F238E27FC236}">
                  <a16:creationId xmlns:a16="http://schemas.microsoft.com/office/drawing/2014/main" xmlns="" id="{159A57C3-01F3-4D75-BC01-3879EF949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592" y="2763045"/>
              <a:ext cx="352665" cy="144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 dirty="0">
                  <a:solidFill>
                    <a:srgbClr val="000000"/>
                  </a:solidFill>
                </a:rPr>
                <a:t>IEN</a:t>
              </a:r>
            </a:p>
          </p:txBody>
        </p:sp>
        <p:grpSp>
          <p:nvGrpSpPr>
            <p:cNvPr id="26" name="Group 40">
              <a:extLst>
                <a:ext uri="{FF2B5EF4-FFF2-40B4-BE49-F238E27FC236}">
                  <a16:creationId xmlns:a16="http://schemas.microsoft.com/office/drawing/2014/main" xmlns="" id="{ABE46AE2-C2CD-4354-9D88-E68EE343D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2997" y="3180500"/>
              <a:ext cx="479425" cy="333375"/>
              <a:chOff x="1704" y="2776"/>
              <a:chExt cx="268" cy="236"/>
            </a:xfrm>
          </p:grpSpPr>
          <p:sp>
            <p:nvSpPr>
              <p:cNvPr id="80" name="Line 36">
                <a:extLst>
                  <a:ext uri="{FF2B5EF4-FFF2-40B4-BE49-F238E27FC236}">
                    <a16:creationId xmlns:a16="http://schemas.microsoft.com/office/drawing/2014/main" xmlns="" id="{CDBD14A9-86F7-4571-8377-50303940CE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04" y="2776"/>
                <a:ext cx="146" cy="11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81" name="Line 37">
                <a:extLst>
                  <a:ext uri="{FF2B5EF4-FFF2-40B4-BE49-F238E27FC236}">
                    <a16:creationId xmlns:a16="http://schemas.microsoft.com/office/drawing/2014/main" xmlns="" id="{75DE11EF-C2EE-417C-BDE1-F9CB77A36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7" y="2898"/>
                <a:ext cx="145" cy="11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82" name="Line 38">
                <a:extLst>
                  <a:ext uri="{FF2B5EF4-FFF2-40B4-BE49-F238E27FC236}">
                    <a16:creationId xmlns:a16="http://schemas.microsoft.com/office/drawing/2014/main" xmlns="" id="{EC8A32DD-5DAC-4702-9BD6-B76F84BF68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2776"/>
                <a:ext cx="113" cy="11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83" name="Line 39">
                <a:extLst>
                  <a:ext uri="{FF2B5EF4-FFF2-40B4-BE49-F238E27FC236}">
                    <a16:creationId xmlns:a16="http://schemas.microsoft.com/office/drawing/2014/main" xmlns="" id="{B8594D29-420D-4660-A976-FC58EF11C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0" y="2898"/>
                <a:ext cx="114" cy="11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sp>
          <p:nvSpPr>
            <p:cNvPr id="27" name="Line 42">
              <a:extLst>
                <a:ext uri="{FF2B5EF4-FFF2-40B4-BE49-F238E27FC236}">
                  <a16:creationId xmlns:a16="http://schemas.microsoft.com/office/drawing/2014/main" xmlns="" id="{5FD3B6B2-A38C-4553-B817-4FF875BAD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7946" y="2996349"/>
              <a:ext cx="0" cy="1905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" name="Rectangle 43">
              <a:extLst>
                <a:ext uri="{FF2B5EF4-FFF2-40B4-BE49-F238E27FC236}">
                  <a16:creationId xmlns:a16="http://schemas.microsoft.com/office/drawing/2014/main" xmlns="" id="{D0D77700-2678-4DB9-AB16-6856B212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935" y="3264185"/>
              <a:ext cx="343767" cy="144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 dirty="0">
                  <a:solidFill>
                    <a:srgbClr val="000000"/>
                  </a:solidFill>
                </a:rPr>
                <a:t>FGI</a:t>
              </a:r>
            </a:p>
          </p:txBody>
        </p:sp>
        <p:grpSp>
          <p:nvGrpSpPr>
            <p:cNvPr id="29" name="Group 48">
              <a:extLst>
                <a:ext uri="{FF2B5EF4-FFF2-40B4-BE49-F238E27FC236}">
                  <a16:creationId xmlns:a16="http://schemas.microsoft.com/office/drawing/2014/main" xmlns="" id="{C7C4755D-5E68-4DA3-9529-7B6F084D67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2677" y="3701200"/>
              <a:ext cx="432914" cy="333375"/>
              <a:chOff x="1715" y="3143"/>
              <a:chExt cx="242" cy="236"/>
            </a:xfrm>
          </p:grpSpPr>
          <p:sp>
            <p:nvSpPr>
              <p:cNvPr id="76" name="Line 44">
                <a:extLst>
                  <a:ext uri="{FF2B5EF4-FFF2-40B4-BE49-F238E27FC236}">
                    <a16:creationId xmlns:a16="http://schemas.microsoft.com/office/drawing/2014/main" xmlns="" id="{046F68CF-17BA-4AF4-BAB9-AF87B5A320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15" y="3143"/>
                <a:ext cx="137" cy="12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77" name="Line 45">
                <a:extLst>
                  <a:ext uri="{FF2B5EF4-FFF2-40B4-BE49-F238E27FC236}">
                    <a16:creationId xmlns:a16="http://schemas.microsoft.com/office/drawing/2014/main" xmlns="" id="{72ACC3A8-DD60-4523-BDB1-35714BBFB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7" y="3254"/>
                <a:ext cx="130" cy="12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78" name="Line 46">
                <a:extLst>
                  <a:ext uri="{FF2B5EF4-FFF2-40B4-BE49-F238E27FC236}">
                    <a16:creationId xmlns:a16="http://schemas.microsoft.com/office/drawing/2014/main" xmlns="" id="{96C55A37-42FA-42CE-B9C8-19BF0A0B0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3143"/>
                <a:ext cx="113" cy="11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79" name="Line 47">
                <a:extLst>
                  <a:ext uri="{FF2B5EF4-FFF2-40B4-BE49-F238E27FC236}">
                    <a16:creationId xmlns:a16="http://schemas.microsoft.com/office/drawing/2014/main" xmlns="" id="{B1DA626D-AD9D-458F-96C7-C67FA6DB5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0" y="3266"/>
                <a:ext cx="114" cy="11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sp>
          <p:nvSpPr>
            <p:cNvPr id="30" name="Line 50">
              <a:extLst>
                <a:ext uri="{FF2B5EF4-FFF2-40B4-BE49-F238E27FC236}">
                  <a16:creationId xmlns:a16="http://schemas.microsoft.com/office/drawing/2014/main" xmlns="" id="{47736CBB-EEE7-4116-8239-C317A165B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7946" y="3526575"/>
              <a:ext cx="0" cy="1762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1" name="Rectangle 51">
              <a:extLst>
                <a:ext uri="{FF2B5EF4-FFF2-40B4-BE49-F238E27FC236}">
                  <a16:creationId xmlns:a16="http://schemas.microsoft.com/office/drawing/2014/main" xmlns="" id="{E7ACF425-0783-45E2-9F2C-B878CF6EF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834" y="3782218"/>
              <a:ext cx="414362" cy="144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 dirty="0">
                  <a:solidFill>
                    <a:srgbClr val="000000"/>
                  </a:solidFill>
                </a:rPr>
                <a:t>FGO</a:t>
              </a:r>
            </a:p>
          </p:txBody>
        </p:sp>
        <p:sp>
          <p:nvSpPr>
            <p:cNvPr id="32" name="Line 52">
              <a:extLst>
                <a:ext uri="{FF2B5EF4-FFF2-40B4-BE49-F238E27FC236}">
                  <a16:creationId xmlns:a16="http://schemas.microsoft.com/office/drawing/2014/main" xmlns="" id="{A6747BA2-10ED-4807-802C-D6CC87C22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1709" y="3867887"/>
              <a:ext cx="1682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3" name="Arc 53">
              <a:extLst>
                <a:ext uri="{FF2B5EF4-FFF2-40B4-BE49-F238E27FC236}">
                  <a16:creationId xmlns:a16="http://schemas.microsoft.com/office/drawing/2014/main" xmlns="" id="{65AC8BF2-901F-4754-879E-7E400FE3F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5672" y="4048862"/>
              <a:ext cx="96837" cy="95250"/>
            </a:xfrm>
            <a:custGeom>
              <a:avLst/>
              <a:gdLst>
                <a:gd name="T0" fmla="*/ 0 w 17282"/>
                <a:gd name="T1" fmla="*/ 704087 h 21600"/>
                <a:gd name="T2" fmla="*/ 17036610 w 17282"/>
                <a:gd name="T3" fmla="*/ 660180 h 21600"/>
                <a:gd name="T4" fmla="*/ 8648404 w 17282"/>
                <a:gd name="T5" fmla="*/ 8167679 h 21600"/>
                <a:gd name="T6" fmla="*/ 0 60000 65536"/>
                <a:gd name="T7" fmla="*/ 0 60000 65536"/>
                <a:gd name="T8" fmla="*/ 0 60000 65536"/>
                <a:gd name="T9" fmla="*/ 0 w 17282"/>
                <a:gd name="T10" fmla="*/ 0 h 21600"/>
                <a:gd name="T11" fmla="*/ 17282 w 172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lnTo>
                    <a:pt x="-1" y="18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4" name="Line 54">
              <a:extLst>
                <a:ext uri="{FF2B5EF4-FFF2-40B4-BE49-F238E27FC236}">
                  <a16:creationId xmlns:a16="http://schemas.microsoft.com/office/drawing/2014/main" xmlns="" id="{DF1947B0-CFB2-4BF1-8EC0-5057AED54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9646" y="3874238"/>
              <a:ext cx="0" cy="1809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5" name="Line 55">
              <a:extLst>
                <a:ext uri="{FF2B5EF4-FFF2-40B4-BE49-F238E27FC236}">
                  <a16:creationId xmlns:a16="http://schemas.microsoft.com/office/drawing/2014/main" xmlns="" id="{6660ACD1-E383-477F-BD11-7B7A6378E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2633" y="3348774"/>
              <a:ext cx="3873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6" name="Arc 56">
              <a:extLst>
                <a:ext uri="{FF2B5EF4-FFF2-40B4-BE49-F238E27FC236}">
                  <a16:creationId xmlns:a16="http://schemas.microsoft.com/office/drawing/2014/main" xmlns="" id="{E2374D4C-088B-4FC4-AB2B-CEC015CE9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058" y="4048862"/>
              <a:ext cx="95250" cy="95250"/>
            </a:xfrm>
            <a:custGeom>
              <a:avLst/>
              <a:gdLst>
                <a:gd name="T0" fmla="*/ 0 w 17282"/>
                <a:gd name="T1" fmla="*/ 704087 h 21600"/>
                <a:gd name="T2" fmla="*/ 15946968 w 17282"/>
                <a:gd name="T3" fmla="*/ 660180 h 21600"/>
                <a:gd name="T4" fmla="*/ 8095357 w 17282"/>
                <a:gd name="T5" fmla="*/ 8167679 h 21600"/>
                <a:gd name="T6" fmla="*/ 0 60000 65536"/>
                <a:gd name="T7" fmla="*/ 0 60000 65536"/>
                <a:gd name="T8" fmla="*/ 0 60000 65536"/>
                <a:gd name="T9" fmla="*/ 0 w 17282"/>
                <a:gd name="T10" fmla="*/ 0 h 21600"/>
                <a:gd name="T11" fmla="*/ 17282 w 172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lnTo>
                    <a:pt x="-1" y="18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7" name="Line 57">
              <a:extLst>
                <a:ext uri="{FF2B5EF4-FFF2-40B4-BE49-F238E27FC236}">
                  <a16:creationId xmlns:a16="http://schemas.microsoft.com/office/drawing/2014/main" xmlns="" id="{202B8480-D331-4D7A-89DC-F674294E2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921" y="3353538"/>
              <a:ext cx="0" cy="7016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8" name="Rectangle 58">
              <a:extLst>
                <a:ext uri="{FF2B5EF4-FFF2-40B4-BE49-F238E27FC236}">
                  <a16:creationId xmlns:a16="http://schemas.microsoft.com/office/drawing/2014/main" xmlns="" id="{B2AA52C3-AA6D-4C71-8F69-1A7C6B50B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785" y="2791201"/>
              <a:ext cx="596968" cy="235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 dirty="0">
                  <a:solidFill>
                    <a:srgbClr val="000000"/>
                  </a:solidFill>
                </a:rPr>
                <a:t>Execute</a:t>
              </a:r>
            </a:p>
            <a:p>
              <a:pPr eaLnBrk="1"/>
              <a:endParaRPr lang="en-US" altLang="ko-KR" sz="825" dirty="0">
                <a:solidFill>
                  <a:srgbClr val="000000"/>
                </a:solidFill>
              </a:endParaRPr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xmlns="" id="{800D71E7-5F7C-4430-A301-4FCE382D2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513" y="2918737"/>
              <a:ext cx="812788" cy="144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 dirty="0">
                  <a:solidFill>
                    <a:srgbClr val="000000"/>
                  </a:solidFill>
                </a:rPr>
                <a:t>instructions</a:t>
              </a:r>
            </a:p>
          </p:txBody>
        </p:sp>
        <p:sp>
          <p:nvSpPr>
            <p:cNvPr id="40" name="Rectangle 60">
              <a:extLst>
                <a:ext uri="{FF2B5EF4-FFF2-40B4-BE49-F238E27FC236}">
                  <a16:creationId xmlns:a16="http://schemas.microsoft.com/office/drawing/2014/main" xmlns="" id="{9D273F80-4826-4101-A120-221B09A88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9997" y="2723300"/>
              <a:ext cx="922337" cy="3714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41" name="Arc 61">
              <a:extLst>
                <a:ext uri="{FF2B5EF4-FFF2-40B4-BE49-F238E27FC236}">
                  <a16:creationId xmlns:a16="http://schemas.microsoft.com/office/drawing/2014/main" xmlns="" id="{1435D1D0-F48D-41F4-87F9-896DA5333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5608" y="2620113"/>
              <a:ext cx="96838" cy="96837"/>
            </a:xfrm>
            <a:custGeom>
              <a:avLst/>
              <a:gdLst>
                <a:gd name="T0" fmla="*/ 0 w 17282"/>
                <a:gd name="T1" fmla="*/ 752226 h 21600"/>
                <a:gd name="T2" fmla="*/ 17037307 w 17282"/>
                <a:gd name="T3" fmla="*/ 705354 h 21600"/>
                <a:gd name="T4" fmla="*/ 8648863 w 17282"/>
                <a:gd name="T5" fmla="*/ 8725771 h 21600"/>
                <a:gd name="T6" fmla="*/ 0 60000 65536"/>
                <a:gd name="T7" fmla="*/ 0 60000 65536"/>
                <a:gd name="T8" fmla="*/ 0 60000 65536"/>
                <a:gd name="T9" fmla="*/ 0 w 17282"/>
                <a:gd name="T10" fmla="*/ 0 h 21600"/>
                <a:gd name="T11" fmla="*/ 17282 w 172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lnTo>
                    <a:pt x="-1" y="18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2" name="Line 62">
              <a:extLst>
                <a:ext uri="{FF2B5EF4-FFF2-40B4-BE49-F238E27FC236}">
                  <a16:creationId xmlns:a16="http://schemas.microsoft.com/office/drawing/2014/main" xmlns="" id="{BD31E0D3-DF49-444B-B99F-2C14FAA64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7996" y="2469300"/>
              <a:ext cx="0" cy="1698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3" name="Arc 63">
              <a:extLst>
                <a:ext uri="{FF2B5EF4-FFF2-40B4-BE49-F238E27FC236}">
                  <a16:creationId xmlns:a16="http://schemas.microsoft.com/office/drawing/2014/main" xmlns="" id="{DECCD8E8-8D8B-4F3B-8E0F-47C658823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109" y="4561624"/>
              <a:ext cx="98425" cy="96838"/>
            </a:xfrm>
            <a:custGeom>
              <a:avLst/>
              <a:gdLst>
                <a:gd name="T0" fmla="*/ 0 w 17282"/>
                <a:gd name="T1" fmla="*/ 752243 h 21600"/>
                <a:gd name="T2" fmla="*/ 18181909 w 17282"/>
                <a:gd name="T3" fmla="*/ 705389 h 21600"/>
                <a:gd name="T4" fmla="*/ 9229796 w 17282"/>
                <a:gd name="T5" fmla="*/ 8726135 h 21600"/>
                <a:gd name="T6" fmla="*/ 0 60000 65536"/>
                <a:gd name="T7" fmla="*/ 0 60000 65536"/>
                <a:gd name="T8" fmla="*/ 0 60000 65536"/>
                <a:gd name="T9" fmla="*/ 0 w 17282"/>
                <a:gd name="T10" fmla="*/ 0 h 21600"/>
                <a:gd name="T11" fmla="*/ 17282 w 172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lnTo>
                    <a:pt x="-1" y="18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4" name="Rectangle 65">
              <a:extLst>
                <a:ext uri="{FF2B5EF4-FFF2-40B4-BE49-F238E27FC236}">
                  <a16:creationId xmlns:a16="http://schemas.microsoft.com/office/drawing/2014/main" xmlns="" id="{3B5AE8B2-8113-4960-926E-FF96AEB59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380" y="4176372"/>
              <a:ext cx="461477" cy="152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 dirty="0">
                  <a:solidFill>
                    <a:srgbClr val="000000"/>
                  </a:solidFill>
                </a:rPr>
                <a:t>R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825" dirty="0">
                  <a:solidFill>
                    <a:srgbClr val="000000"/>
                  </a:solidFill>
                </a:rPr>
                <a:t> 1</a:t>
              </a:r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xmlns="" id="{0381F2F8-3D52-4861-BC33-08CE442BD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134" y="4158399"/>
              <a:ext cx="627063" cy="2111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46" name="Rectangle 67">
              <a:extLst>
                <a:ext uri="{FF2B5EF4-FFF2-40B4-BE49-F238E27FC236}">
                  <a16:creationId xmlns:a16="http://schemas.microsoft.com/office/drawing/2014/main" xmlns="" id="{AA22ABC2-4976-4BF9-88A2-6B932B5EC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371" y="2924912"/>
              <a:ext cx="241154" cy="144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>
                  <a:solidFill>
                    <a:srgbClr val="000000"/>
                  </a:solidFill>
                </a:rPr>
                <a:t>=1</a:t>
              </a:r>
            </a:p>
          </p:txBody>
        </p:sp>
        <p:sp>
          <p:nvSpPr>
            <p:cNvPr id="47" name="Rectangle 68">
              <a:extLst>
                <a:ext uri="{FF2B5EF4-FFF2-40B4-BE49-F238E27FC236}">
                  <a16:creationId xmlns:a16="http://schemas.microsoft.com/office/drawing/2014/main" xmlns="" id="{2C30E8BA-35F9-4661-942D-7FFFA7487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658" y="3161449"/>
              <a:ext cx="241154" cy="144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>
                  <a:solidFill>
                    <a:srgbClr val="000000"/>
                  </a:solidFill>
                </a:rPr>
                <a:t>=1</a:t>
              </a:r>
            </a:p>
          </p:txBody>
        </p:sp>
        <p:sp>
          <p:nvSpPr>
            <p:cNvPr id="48" name="Rectangle 69">
              <a:extLst>
                <a:ext uri="{FF2B5EF4-FFF2-40B4-BE49-F238E27FC236}">
                  <a16:creationId xmlns:a16="http://schemas.microsoft.com/office/drawing/2014/main" xmlns="" id="{849FB322-281F-46AA-9C7F-F91F1A8C4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2808" y="3680562"/>
              <a:ext cx="241154" cy="144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>
                  <a:solidFill>
                    <a:srgbClr val="000000"/>
                  </a:solidFill>
                </a:rPr>
                <a:t>=1</a:t>
              </a:r>
            </a:p>
          </p:txBody>
        </p:sp>
        <p:sp>
          <p:nvSpPr>
            <p:cNvPr id="49" name="Rectangle 70">
              <a:extLst>
                <a:ext uri="{FF2B5EF4-FFF2-40B4-BE49-F238E27FC236}">
                  <a16:creationId xmlns:a16="http://schemas.microsoft.com/office/drawing/2014/main" xmlns="" id="{D059A046-F1A7-4FA0-AC84-9CC509838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396" y="2653449"/>
              <a:ext cx="241154" cy="144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>
                  <a:solidFill>
                    <a:srgbClr val="000000"/>
                  </a:solidFill>
                </a:rPr>
                <a:t>=0</a:t>
              </a:r>
            </a:p>
          </p:txBody>
        </p:sp>
        <p:sp>
          <p:nvSpPr>
            <p:cNvPr id="50" name="Rectangle 71">
              <a:extLst>
                <a:ext uri="{FF2B5EF4-FFF2-40B4-BE49-F238E27FC236}">
                  <a16:creationId xmlns:a16="http://schemas.microsoft.com/office/drawing/2014/main" xmlns="" id="{6E2F4D4D-2880-4B2C-A0CC-9F7626ADA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371" y="3445612"/>
              <a:ext cx="241154" cy="144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 dirty="0">
                  <a:solidFill>
                    <a:srgbClr val="000000"/>
                  </a:solidFill>
                </a:rPr>
                <a:t>=0</a:t>
              </a:r>
            </a:p>
          </p:txBody>
        </p:sp>
        <p:sp>
          <p:nvSpPr>
            <p:cNvPr id="51" name="Rectangle 72">
              <a:extLst>
                <a:ext uri="{FF2B5EF4-FFF2-40B4-BE49-F238E27FC236}">
                  <a16:creationId xmlns:a16="http://schemas.microsoft.com/office/drawing/2014/main" xmlns="" id="{5CB41C86-1EFF-4036-8872-129FE5A9C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371" y="3966312"/>
              <a:ext cx="241154" cy="144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825">
                  <a:solidFill>
                    <a:srgbClr val="000000"/>
                  </a:solidFill>
                </a:rPr>
                <a:t>=0</a:t>
              </a:r>
            </a:p>
          </p:txBody>
        </p:sp>
        <p:sp>
          <p:nvSpPr>
            <p:cNvPr id="52" name="Arc 73">
              <a:extLst>
                <a:ext uri="{FF2B5EF4-FFF2-40B4-BE49-F238E27FC236}">
                  <a16:creationId xmlns:a16="http://schemas.microsoft.com/office/drawing/2014/main" xmlns="" id="{18F1E084-2B1B-4818-A5A2-AF2FDFE41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908" y="4567974"/>
              <a:ext cx="96838" cy="95250"/>
            </a:xfrm>
            <a:custGeom>
              <a:avLst/>
              <a:gdLst>
                <a:gd name="T0" fmla="*/ 0 w 17282"/>
                <a:gd name="T1" fmla="*/ 704087 h 21600"/>
                <a:gd name="T2" fmla="*/ 17037307 w 17282"/>
                <a:gd name="T3" fmla="*/ 660180 h 21600"/>
                <a:gd name="T4" fmla="*/ 8648863 w 17282"/>
                <a:gd name="T5" fmla="*/ 8167679 h 21600"/>
                <a:gd name="T6" fmla="*/ 0 60000 65536"/>
                <a:gd name="T7" fmla="*/ 0 60000 65536"/>
                <a:gd name="T8" fmla="*/ 0 60000 65536"/>
                <a:gd name="T9" fmla="*/ 0 w 17282"/>
                <a:gd name="T10" fmla="*/ 0 h 21600"/>
                <a:gd name="T11" fmla="*/ 17282 w 172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lnTo>
                    <a:pt x="-1" y="18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3" name="Line 74">
              <a:extLst>
                <a:ext uri="{FF2B5EF4-FFF2-40B4-BE49-F238E27FC236}">
                  <a16:creationId xmlns:a16="http://schemas.microsoft.com/office/drawing/2014/main" xmlns="" id="{03A32C01-EB1B-4630-B801-D36ACF7D6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7946" y="4042512"/>
              <a:ext cx="0" cy="5254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4" name="Arc 75">
              <a:extLst>
                <a:ext uri="{FF2B5EF4-FFF2-40B4-BE49-F238E27FC236}">
                  <a16:creationId xmlns:a16="http://schemas.microsoft.com/office/drawing/2014/main" xmlns="" id="{8A5621AD-0526-493C-A1A8-678F9AA81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972" y="4567974"/>
              <a:ext cx="98425" cy="95250"/>
            </a:xfrm>
            <a:custGeom>
              <a:avLst/>
              <a:gdLst>
                <a:gd name="T0" fmla="*/ 0 w 17282"/>
                <a:gd name="T1" fmla="*/ 704087 h 21600"/>
                <a:gd name="T2" fmla="*/ 18181909 w 17282"/>
                <a:gd name="T3" fmla="*/ 660180 h 21600"/>
                <a:gd name="T4" fmla="*/ 9229796 w 17282"/>
                <a:gd name="T5" fmla="*/ 8167679 h 21600"/>
                <a:gd name="T6" fmla="*/ 0 60000 65536"/>
                <a:gd name="T7" fmla="*/ 0 60000 65536"/>
                <a:gd name="T8" fmla="*/ 0 60000 65536"/>
                <a:gd name="T9" fmla="*/ 0 w 17282"/>
                <a:gd name="T10" fmla="*/ 0 h 21600"/>
                <a:gd name="T11" fmla="*/ 17282 w 172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lnTo>
                    <a:pt x="-1" y="18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5" name="Line 76">
              <a:extLst>
                <a:ext uri="{FF2B5EF4-FFF2-40B4-BE49-F238E27FC236}">
                  <a16:creationId xmlns:a16="http://schemas.microsoft.com/office/drawing/2014/main" xmlns="" id="{5E6C0DA0-080A-4E6F-86B8-625BC80DA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946" y="4383824"/>
              <a:ext cx="0" cy="1905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6" name="Arc 77">
              <a:extLst>
                <a:ext uri="{FF2B5EF4-FFF2-40B4-BE49-F238E27FC236}">
                  <a16:creationId xmlns:a16="http://schemas.microsoft.com/office/drawing/2014/main" xmlns="" id="{9A9AD364-288D-4EFB-A86E-34E5C4D23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972" y="1916849"/>
              <a:ext cx="98425" cy="96838"/>
            </a:xfrm>
            <a:custGeom>
              <a:avLst/>
              <a:gdLst>
                <a:gd name="T0" fmla="*/ 0 w 17282"/>
                <a:gd name="T1" fmla="*/ 752243 h 21600"/>
                <a:gd name="T2" fmla="*/ 18181909 w 17282"/>
                <a:gd name="T3" fmla="*/ 705389 h 21600"/>
                <a:gd name="T4" fmla="*/ 9229796 w 17282"/>
                <a:gd name="T5" fmla="*/ 8726135 h 21600"/>
                <a:gd name="T6" fmla="*/ 0 60000 65536"/>
                <a:gd name="T7" fmla="*/ 0 60000 65536"/>
                <a:gd name="T8" fmla="*/ 0 60000 65536"/>
                <a:gd name="T9" fmla="*/ 0 w 17282"/>
                <a:gd name="T10" fmla="*/ 0 h 21600"/>
                <a:gd name="T11" fmla="*/ 17282 w 172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lnTo>
                    <a:pt x="-1" y="18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7" name="Line 78">
              <a:extLst>
                <a:ext uri="{FF2B5EF4-FFF2-40B4-BE49-F238E27FC236}">
                  <a16:creationId xmlns:a16="http://schemas.microsoft.com/office/drawing/2014/main" xmlns="" id="{22CD1053-90A8-4FEF-9F80-2485FDA2D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946" y="1732699"/>
              <a:ext cx="0" cy="1905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8" name="Rectangle 79">
              <a:extLst>
                <a:ext uri="{FF2B5EF4-FFF2-40B4-BE49-F238E27FC236}">
                  <a16:creationId xmlns:a16="http://schemas.microsoft.com/office/drawing/2014/main" xmlns="" id="{5474A9B2-7C48-4B9E-B6A9-9525FEDE9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097" y="2027974"/>
              <a:ext cx="1259209" cy="4968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59" name="Arc 80">
              <a:extLst>
                <a:ext uri="{FF2B5EF4-FFF2-40B4-BE49-F238E27FC236}">
                  <a16:creationId xmlns:a16="http://schemas.microsoft.com/office/drawing/2014/main" xmlns="" id="{50C85997-5A8E-4824-89EA-4C364DFF5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2183" y="1916849"/>
              <a:ext cx="96838" cy="96838"/>
            </a:xfrm>
            <a:custGeom>
              <a:avLst/>
              <a:gdLst>
                <a:gd name="T0" fmla="*/ 0 w 17282"/>
                <a:gd name="T1" fmla="*/ 752243 h 21600"/>
                <a:gd name="T2" fmla="*/ 17037307 w 17282"/>
                <a:gd name="T3" fmla="*/ 705389 h 21600"/>
                <a:gd name="T4" fmla="*/ 8648863 w 17282"/>
                <a:gd name="T5" fmla="*/ 8726135 h 21600"/>
                <a:gd name="T6" fmla="*/ 0 60000 65536"/>
                <a:gd name="T7" fmla="*/ 0 60000 65536"/>
                <a:gd name="T8" fmla="*/ 0 60000 65536"/>
                <a:gd name="T9" fmla="*/ 0 w 17282"/>
                <a:gd name="T10" fmla="*/ 0 h 21600"/>
                <a:gd name="T11" fmla="*/ 17282 w 172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lnTo>
                    <a:pt x="-1" y="18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0" name="Line 81">
              <a:extLst>
                <a:ext uri="{FF2B5EF4-FFF2-40B4-BE49-F238E27FC236}">
                  <a16:creationId xmlns:a16="http://schemas.microsoft.com/office/drawing/2014/main" xmlns="" id="{E869915B-FA65-4D9E-9D10-C7C812CDF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5046" y="1732699"/>
              <a:ext cx="0" cy="1905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1" name="Rectangle 82">
              <a:extLst>
                <a:ext uri="{FF2B5EF4-FFF2-40B4-BE49-F238E27FC236}">
                  <a16:creationId xmlns:a16="http://schemas.microsoft.com/office/drawing/2014/main" xmlns="" id="{A1986CCB-33AA-4712-9573-77DB690DE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097" y="2894749"/>
              <a:ext cx="1246037" cy="3746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62" name="Rectangle 83">
              <a:extLst>
                <a:ext uri="{FF2B5EF4-FFF2-40B4-BE49-F238E27FC236}">
                  <a16:creationId xmlns:a16="http://schemas.microsoft.com/office/drawing/2014/main" xmlns="" id="{1F680873-773C-469B-9204-1F6EAE65B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9095" y="3639288"/>
              <a:ext cx="1165696" cy="3714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63" name="Arc 84">
              <a:extLst>
                <a:ext uri="{FF2B5EF4-FFF2-40B4-BE49-F238E27FC236}">
                  <a16:creationId xmlns:a16="http://schemas.microsoft.com/office/drawing/2014/main" xmlns="" id="{09D5F789-54DD-4B82-AF8E-99409C6D4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008" y="2801087"/>
              <a:ext cx="96838" cy="95250"/>
            </a:xfrm>
            <a:custGeom>
              <a:avLst/>
              <a:gdLst>
                <a:gd name="T0" fmla="*/ 0 w 17282"/>
                <a:gd name="T1" fmla="*/ 704087 h 21600"/>
                <a:gd name="T2" fmla="*/ 17037307 w 17282"/>
                <a:gd name="T3" fmla="*/ 660180 h 21600"/>
                <a:gd name="T4" fmla="*/ 8648863 w 17282"/>
                <a:gd name="T5" fmla="*/ 8167679 h 21600"/>
                <a:gd name="T6" fmla="*/ 0 60000 65536"/>
                <a:gd name="T7" fmla="*/ 0 60000 65536"/>
                <a:gd name="T8" fmla="*/ 0 60000 65536"/>
                <a:gd name="T9" fmla="*/ 0 w 17282"/>
                <a:gd name="T10" fmla="*/ 0 h 21600"/>
                <a:gd name="T11" fmla="*/ 17282 w 172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lnTo>
                    <a:pt x="-1" y="18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4" name="Line 85">
              <a:extLst>
                <a:ext uri="{FF2B5EF4-FFF2-40B4-BE49-F238E27FC236}">
                  <a16:creationId xmlns:a16="http://schemas.microsoft.com/office/drawing/2014/main" xmlns="" id="{12C8734C-69D7-431F-BF12-27A571A2C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5046" y="2523274"/>
              <a:ext cx="0" cy="300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5" name="Arc 86">
              <a:extLst>
                <a:ext uri="{FF2B5EF4-FFF2-40B4-BE49-F238E27FC236}">
                  <a16:creationId xmlns:a16="http://schemas.microsoft.com/office/drawing/2014/main" xmlns="" id="{586DE852-25F3-4000-A8DE-D07302948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008" y="3539274"/>
              <a:ext cx="96838" cy="95250"/>
            </a:xfrm>
            <a:custGeom>
              <a:avLst/>
              <a:gdLst>
                <a:gd name="T0" fmla="*/ 0 w 17282"/>
                <a:gd name="T1" fmla="*/ 704087 h 21600"/>
                <a:gd name="T2" fmla="*/ 17037307 w 17282"/>
                <a:gd name="T3" fmla="*/ 660180 h 21600"/>
                <a:gd name="T4" fmla="*/ 8648863 w 17282"/>
                <a:gd name="T5" fmla="*/ 8167679 h 21600"/>
                <a:gd name="T6" fmla="*/ 0 60000 65536"/>
                <a:gd name="T7" fmla="*/ 0 60000 65536"/>
                <a:gd name="T8" fmla="*/ 0 60000 65536"/>
                <a:gd name="T9" fmla="*/ 0 w 17282"/>
                <a:gd name="T10" fmla="*/ 0 h 21600"/>
                <a:gd name="T11" fmla="*/ 17282 w 172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lnTo>
                    <a:pt x="-1" y="18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6" name="Line 87">
              <a:extLst>
                <a:ext uri="{FF2B5EF4-FFF2-40B4-BE49-F238E27FC236}">
                  <a16:creationId xmlns:a16="http://schemas.microsoft.com/office/drawing/2014/main" xmlns="" id="{98F85F39-43A8-477E-B813-A0F80BCD3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5046" y="3267813"/>
              <a:ext cx="0" cy="2873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7" name="Arc 88">
              <a:extLst>
                <a:ext uri="{FF2B5EF4-FFF2-40B4-BE49-F238E27FC236}">
                  <a16:creationId xmlns:a16="http://schemas.microsoft.com/office/drawing/2014/main" xmlns="" id="{F6214C23-EBC7-4277-8B80-93B1696D8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008" y="4567974"/>
              <a:ext cx="96838" cy="95250"/>
            </a:xfrm>
            <a:custGeom>
              <a:avLst/>
              <a:gdLst>
                <a:gd name="T0" fmla="*/ 0 w 17282"/>
                <a:gd name="T1" fmla="*/ 704087 h 21600"/>
                <a:gd name="T2" fmla="*/ 17037307 w 17282"/>
                <a:gd name="T3" fmla="*/ 660180 h 21600"/>
                <a:gd name="T4" fmla="*/ 8648863 w 17282"/>
                <a:gd name="T5" fmla="*/ 8167679 h 21600"/>
                <a:gd name="T6" fmla="*/ 0 60000 65536"/>
                <a:gd name="T7" fmla="*/ 0 60000 65536"/>
                <a:gd name="T8" fmla="*/ 0 60000 65536"/>
                <a:gd name="T9" fmla="*/ 0 w 17282"/>
                <a:gd name="T10" fmla="*/ 0 h 21600"/>
                <a:gd name="T11" fmla="*/ 17282 w 172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lnTo>
                    <a:pt x="-1" y="18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8" name="Line 89">
              <a:extLst>
                <a:ext uri="{FF2B5EF4-FFF2-40B4-BE49-F238E27FC236}">
                  <a16:creationId xmlns:a16="http://schemas.microsoft.com/office/drawing/2014/main" xmlns="" id="{B34D691E-44A6-4F77-93D3-60C829C96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5046" y="4002824"/>
              <a:ext cx="0" cy="5715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9" name="Freeform 90">
              <a:extLst>
                <a:ext uri="{FF2B5EF4-FFF2-40B4-BE49-F238E27FC236}">
                  <a16:creationId xmlns:a16="http://schemas.microsoft.com/office/drawing/2014/main" xmlns="" id="{F6118D02-087D-44BE-A01B-21C6CA490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347" y="1264388"/>
              <a:ext cx="3952875" cy="3413125"/>
            </a:xfrm>
            <a:custGeom>
              <a:avLst/>
              <a:gdLst>
                <a:gd name="T0" fmla="*/ 2147483646 w 2204"/>
                <a:gd name="T1" fmla="*/ 2147483646 h 2405"/>
                <a:gd name="T2" fmla="*/ 0 w 2204"/>
                <a:gd name="T3" fmla="*/ 2147483646 h 2405"/>
                <a:gd name="T4" fmla="*/ 0 w 2204"/>
                <a:gd name="T5" fmla="*/ 0 h 2405"/>
                <a:gd name="T6" fmla="*/ 0 60000 65536"/>
                <a:gd name="T7" fmla="*/ 0 60000 65536"/>
                <a:gd name="T8" fmla="*/ 0 60000 65536"/>
                <a:gd name="T9" fmla="*/ 0 w 2204"/>
                <a:gd name="T10" fmla="*/ 0 h 2405"/>
                <a:gd name="T11" fmla="*/ 2204 w 2204"/>
                <a:gd name="T12" fmla="*/ 2405 h 24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4" h="2405">
                  <a:moveTo>
                    <a:pt x="2203" y="2404"/>
                  </a:moveTo>
                  <a:lnTo>
                    <a:pt x="0" y="2404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0" name="Line 92">
              <a:extLst>
                <a:ext uri="{FF2B5EF4-FFF2-40B4-BE49-F238E27FC236}">
                  <a16:creationId xmlns:a16="http://schemas.microsoft.com/office/drawing/2014/main" xmlns="" id="{5A134D2D-0BEA-4ECE-801C-376C322CFE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17721" y="1265974"/>
              <a:ext cx="0" cy="300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1" name="Line 93">
              <a:extLst>
                <a:ext uri="{FF2B5EF4-FFF2-40B4-BE49-F238E27FC236}">
                  <a16:creationId xmlns:a16="http://schemas.microsoft.com/office/drawing/2014/main" xmlns="" id="{8B6194B9-B92A-43F7-8DBE-1633FC6478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11059" y="1259624"/>
              <a:ext cx="25114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2" name="Line 94">
              <a:extLst>
                <a:ext uri="{FF2B5EF4-FFF2-40B4-BE49-F238E27FC236}">
                  <a16:creationId xmlns:a16="http://schemas.microsoft.com/office/drawing/2014/main" xmlns="" id="{3A4E622B-F5FC-41AF-A955-74C2DB285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2420" y="2824660"/>
              <a:ext cx="3143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3" name="Arc 95">
              <a:extLst>
                <a:ext uri="{FF2B5EF4-FFF2-40B4-BE49-F238E27FC236}">
                  <a16:creationId xmlns:a16="http://schemas.microsoft.com/office/drawing/2014/main" xmlns="" id="{40F8DC5A-EFC1-4686-9AED-CD6A1DA83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7847" y="4567974"/>
              <a:ext cx="96837" cy="95250"/>
            </a:xfrm>
            <a:custGeom>
              <a:avLst/>
              <a:gdLst>
                <a:gd name="T0" fmla="*/ 0 w 17282"/>
                <a:gd name="T1" fmla="*/ 704087 h 21600"/>
                <a:gd name="T2" fmla="*/ 17036610 w 17282"/>
                <a:gd name="T3" fmla="*/ 660180 h 21600"/>
                <a:gd name="T4" fmla="*/ 8648404 w 17282"/>
                <a:gd name="T5" fmla="*/ 8167679 h 21600"/>
                <a:gd name="T6" fmla="*/ 0 60000 65536"/>
                <a:gd name="T7" fmla="*/ 0 60000 65536"/>
                <a:gd name="T8" fmla="*/ 0 60000 65536"/>
                <a:gd name="T9" fmla="*/ 0 w 17282"/>
                <a:gd name="T10" fmla="*/ 0 h 21600"/>
                <a:gd name="T11" fmla="*/ 17282 w 172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lnTo>
                    <a:pt x="-1" y="18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4" name="Line 96">
              <a:extLst>
                <a:ext uri="{FF2B5EF4-FFF2-40B4-BE49-F238E27FC236}">
                  <a16:creationId xmlns:a16="http://schemas.microsoft.com/office/drawing/2014/main" xmlns="" id="{CADF15F1-9EDC-4EBE-8CFD-BD3B1D4DA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215" y="2822579"/>
              <a:ext cx="2018" cy="17517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5" name="Line 98">
              <a:extLst>
                <a:ext uri="{FF2B5EF4-FFF2-40B4-BE49-F238E27FC236}">
                  <a16:creationId xmlns:a16="http://schemas.microsoft.com/office/drawing/2014/main" xmlns="" id="{6546E69F-11A1-44E0-924D-F51C285F0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2908" y="3080487"/>
              <a:ext cx="0" cy="15414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179" name="Rectangle 3">
            <a:extLst>
              <a:ext uri="{FF2B5EF4-FFF2-40B4-BE49-F238E27FC236}">
                <a16:creationId xmlns:a16="http://schemas.microsoft.com/office/drawing/2014/main" xmlns="" id="{8ED208B4-81F4-474B-BB96-7A5E2DFFE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322" y="770719"/>
            <a:ext cx="1426673" cy="183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r>
              <a:rPr lang="en-US" altLang="ko-KR" sz="1050" dirty="0"/>
              <a:t>R = Interrupt flip-flop</a:t>
            </a:r>
          </a:p>
        </p:txBody>
      </p:sp>
    </p:spTree>
    <p:extLst>
      <p:ext uri="{BB962C8B-B14F-4D97-AF65-F5344CB8AC3E}">
        <p14:creationId xmlns:p14="http://schemas.microsoft.com/office/powerpoint/2010/main" val="3024226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665814" y="135462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Interrupt cycle</a:t>
            </a:r>
          </a:p>
        </p:txBody>
      </p:sp>
      <p:sp>
        <p:nvSpPr>
          <p:cNvPr id="4" name="Rectangle 3"/>
          <p:cNvSpPr/>
          <p:nvPr/>
        </p:nvSpPr>
        <p:spPr>
          <a:xfrm>
            <a:off x="94614" y="207462"/>
            <a:ext cx="1308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Interrupt cycle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5C0119D-A392-47B6-8403-533441927E3B}"/>
              </a:ext>
            </a:extLst>
          </p:cNvPr>
          <p:cNvGrpSpPr/>
          <p:nvPr/>
        </p:nvGrpSpPr>
        <p:grpSpPr>
          <a:xfrm>
            <a:off x="4482704" y="361350"/>
            <a:ext cx="4295434" cy="2416090"/>
            <a:chOff x="1133475" y="822325"/>
            <a:chExt cx="4838700" cy="2500694"/>
          </a:xfrm>
        </p:grpSpPr>
        <p:sp>
          <p:nvSpPr>
            <p:cNvPr id="6" name="Rectangle 46">
              <a:extLst>
                <a:ext uri="{FF2B5EF4-FFF2-40B4-BE49-F238E27FC236}">
                  <a16:creationId xmlns:a16="http://schemas.microsoft.com/office/drawing/2014/main" xmlns="" id="{D5E92BEE-FB0D-42EE-80E4-B21732E52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888" y="1089025"/>
              <a:ext cx="1533181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 After interrupt cycle</a:t>
              </a:r>
            </a:p>
          </p:txBody>
        </p:sp>
        <p:sp>
          <p:nvSpPr>
            <p:cNvPr id="7" name="Line 45">
              <a:extLst>
                <a:ext uri="{FF2B5EF4-FFF2-40B4-BE49-F238E27FC236}">
                  <a16:creationId xmlns:a16="http://schemas.microsoft.com/office/drawing/2014/main" xmlns="" id="{EAB0BA62-45B0-4399-BDAB-055EEAADC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3425" y="3116263"/>
              <a:ext cx="1419225" cy="0"/>
            </a:xfrm>
            <a:prstGeom prst="line">
              <a:avLst/>
            </a:prstGeom>
            <a:noFill/>
            <a:ln w="25400"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8" name="Line 24">
              <a:extLst>
                <a:ext uri="{FF2B5EF4-FFF2-40B4-BE49-F238E27FC236}">
                  <a16:creationId xmlns:a16="http://schemas.microsoft.com/office/drawing/2014/main" xmlns="" id="{130889BE-93E4-4C30-8D14-7CEC375AC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050" y="3116263"/>
              <a:ext cx="1419225" cy="0"/>
            </a:xfrm>
            <a:prstGeom prst="line">
              <a:avLst/>
            </a:prstGeom>
            <a:noFill/>
            <a:ln w="25400"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xmlns="" id="{3182F798-4F57-44C3-86C1-491074DA8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050" y="1370013"/>
              <a:ext cx="1428750" cy="19399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xmlns="" id="{A82F01E3-CB2D-43B6-8EA7-8403303B4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7063" y="1536700"/>
              <a:ext cx="243718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xmlns="" id="{FCE9E07D-7067-4E64-A9B6-B029D2CB4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463" y="1536700"/>
              <a:ext cx="468985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BUN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xmlns="" id="{98214094-FFF3-41B0-91F6-B986823D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476" y="1536700"/>
              <a:ext cx="476753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1120</a:t>
              </a: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xmlns="" id="{A70E8B15-24E2-4D83-A903-87338D734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050" y="1546225"/>
              <a:ext cx="14192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xmlns="" id="{1808A5AC-C2DB-45E2-B877-24F8B8F1F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050" y="1728788"/>
              <a:ext cx="14192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xmlns="" id="{31818982-E437-4CD3-89A4-42A7EFC75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950" y="1355725"/>
              <a:ext cx="243718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xmlns="" id="{79907996-8C1D-41EF-8A95-E272CDAA5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249" y="1536700"/>
              <a:ext cx="243718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xmlns="" id="{BB8DA8C9-BD75-4560-A71B-DBE4F8532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050" y="2389188"/>
              <a:ext cx="14192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xmlns="" id="{30184CC5-959A-4A18-9F60-06250DB19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475" y="2152650"/>
              <a:ext cx="752511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PC = 256</a:t>
              </a:r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xmlns="" id="{24B6F85C-4966-4AD2-A39C-9964973E1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175" y="2006600"/>
              <a:ext cx="399074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255</a:t>
              </a: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xmlns="" id="{3B7AB89F-EFFA-4274-9128-F6542AC32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7063" y="3108325"/>
              <a:ext cx="243718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xmlns="" id="{752733DC-A8ED-435F-B66E-9BC0F2FD4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463" y="3108325"/>
              <a:ext cx="468985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BUN</a:t>
              </a:r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xmlns="" id="{C8F7FF2F-04D5-4118-87B5-49A774F6A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1650" y="3108325"/>
              <a:ext cx="243718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xmlns="" id="{45ADF51F-5FAD-478A-A63C-4021A1B7D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863" y="1057275"/>
              <a:ext cx="1261305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 Before interrupt</a:t>
              </a:r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xmlns="" id="{32B5966E-8ABC-472A-A933-A84EF1539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537" y="1879600"/>
              <a:ext cx="484521" cy="354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Main</a:t>
              </a:r>
            </a:p>
            <a:p>
              <a:pPr latinLnBrk="1"/>
              <a:endParaRPr lang="en-US" altLang="ko-KR" sz="900">
                <a:solidFill>
                  <a:srgbClr val="000000"/>
                </a:solidFill>
              </a:endParaRPr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xmlns="" id="{FC6FB49C-FEA0-4326-8815-ADFBEE4CA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888" y="2028826"/>
              <a:ext cx="740859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 dirty="0">
                  <a:solidFill>
                    <a:srgbClr val="000000"/>
                  </a:solidFill>
                </a:rPr>
                <a:t>Program</a:t>
              </a:r>
            </a:p>
          </p:txBody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xmlns="" id="{541EFE77-79E2-4102-89EE-399E9B1C2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2360613"/>
              <a:ext cx="476753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1120</a:t>
              </a:r>
            </a:p>
          </p:txBody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xmlns="" id="{3F7CEB44-CA32-4CDD-AF50-E3B4636D2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2541588"/>
              <a:ext cx="352467" cy="354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I/O</a:t>
              </a:r>
            </a:p>
            <a:p>
              <a:pPr latinLnBrk="1"/>
              <a:endParaRPr lang="en-US" altLang="ko-KR" sz="900">
                <a:solidFill>
                  <a:srgbClr val="000000"/>
                </a:solidFill>
              </a:endParaRPr>
            </a:p>
          </p:txBody>
        </p:sp>
        <p:sp>
          <p:nvSpPr>
            <p:cNvPr id="28" name="Rectangle 30">
              <a:extLst>
                <a:ext uri="{FF2B5EF4-FFF2-40B4-BE49-F238E27FC236}">
                  <a16:creationId xmlns:a16="http://schemas.microsoft.com/office/drawing/2014/main" xmlns="" id="{B19CC746-A2EA-42D9-8CB6-3DCCD0053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213" y="2692400"/>
              <a:ext cx="740859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Program</a:t>
              </a:r>
            </a:p>
          </p:txBody>
        </p:sp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xmlns="" id="{14001214-1A0B-4FA1-8FC9-823D5D8E3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425" y="1370013"/>
              <a:ext cx="1428750" cy="19494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30" name="Rectangle 32">
              <a:extLst>
                <a:ext uri="{FF2B5EF4-FFF2-40B4-BE49-F238E27FC236}">
                  <a16:creationId xmlns:a16="http://schemas.microsoft.com/office/drawing/2014/main" xmlns="" id="{2DD57F6E-D17B-4672-80D1-53E5FFF0C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913" y="1536700"/>
              <a:ext cx="243718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xmlns="" id="{675B73E0-2917-4BD0-B1E2-233083531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725" y="1536700"/>
              <a:ext cx="468985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BUN</a:t>
              </a:r>
            </a:p>
          </p:txBody>
        </p:sp>
        <p:sp>
          <p:nvSpPr>
            <p:cNvPr id="32" name="Rectangle 34">
              <a:extLst>
                <a:ext uri="{FF2B5EF4-FFF2-40B4-BE49-F238E27FC236}">
                  <a16:creationId xmlns:a16="http://schemas.microsoft.com/office/drawing/2014/main" xmlns="" id="{3E99042D-A4E9-4AA9-B3F6-DE48E3442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150" y="1536700"/>
              <a:ext cx="476753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1120</a:t>
              </a:r>
            </a:p>
          </p:txBody>
        </p:sp>
        <p:sp>
          <p:nvSpPr>
            <p:cNvPr id="33" name="Line 35">
              <a:extLst>
                <a:ext uri="{FF2B5EF4-FFF2-40B4-BE49-F238E27FC236}">
                  <a16:creationId xmlns:a16="http://schemas.microsoft.com/office/drawing/2014/main" xmlns="" id="{7EB2559C-C727-41E7-A186-77F364BDF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3425" y="1546225"/>
              <a:ext cx="14192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4" name="Line 36">
              <a:extLst>
                <a:ext uri="{FF2B5EF4-FFF2-40B4-BE49-F238E27FC236}">
                  <a16:creationId xmlns:a16="http://schemas.microsoft.com/office/drawing/2014/main" xmlns="" id="{BFFEBE08-12F2-434A-A8B6-F3AC5B8B8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3425" y="1728788"/>
              <a:ext cx="14192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5" name="Rectangle 37">
              <a:extLst>
                <a:ext uri="{FF2B5EF4-FFF2-40B4-BE49-F238E27FC236}">
                  <a16:creationId xmlns:a16="http://schemas.microsoft.com/office/drawing/2014/main" xmlns="" id="{D89695D6-9226-4276-9EAB-1FD7BC6D7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625" y="1355725"/>
              <a:ext cx="243718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6" name="Rectangle 38">
              <a:extLst>
                <a:ext uri="{FF2B5EF4-FFF2-40B4-BE49-F238E27FC236}">
                  <a16:creationId xmlns:a16="http://schemas.microsoft.com/office/drawing/2014/main" xmlns="" id="{87B05D23-EF74-498F-9A72-55991CAE5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788" y="1536700"/>
              <a:ext cx="597154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PC = 1</a:t>
              </a:r>
            </a:p>
          </p:txBody>
        </p:sp>
        <p:sp>
          <p:nvSpPr>
            <p:cNvPr id="37" name="Line 39">
              <a:extLst>
                <a:ext uri="{FF2B5EF4-FFF2-40B4-BE49-F238E27FC236}">
                  <a16:creationId xmlns:a16="http://schemas.microsoft.com/office/drawing/2014/main" xmlns="" id="{330A7FF4-B41D-4913-9E3D-48428AC30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3425" y="2389188"/>
              <a:ext cx="14192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xmlns="" id="{2B39D85F-C3DF-4E53-8403-E222F944E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2171700"/>
              <a:ext cx="437914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 256</a:t>
              </a:r>
            </a:p>
          </p:txBody>
        </p:sp>
        <p:sp>
          <p:nvSpPr>
            <p:cNvPr id="39" name="Rectangle 41">
              <a:extLst>
                <a:ext uri="{FF2B5EF4-FFF2-40B4-BE49-F238E27FC236}">
                  <a16:creationId xmlns:a16="http://schemas.microsoft.com/office/drawing/2014/main" xmlns="" id="{48DAF705-6DF2-49EF-A102-44113D04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025651"/>
              <a:ext cx="399074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255</a:t>
              </a:r>
            </a:p>
          </p:txBody>
        </p:sp>
        <p:sp>
          <p:nvSpPr>
            <p:cNvPr id="40" name="Rectangle 42">
              <a:extLst>
                <a:ext uri="{FF2B5EF4-FFF2-40B4-BE49-F238E27FC236}">
                  <a16:creationId xmlns:a16="http://schemas.microsoft.com/office/drawing/2014/main" xmlns="" id="{22D6634D-2648-47C3-8ECE-5515312A4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913" y="3108325"/>
              <a:ext cx="243718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1" name="Rectangle 43">
              <a:extLst>
                <a:ext uri="{FF2B5EF4-FFF2-40B4-BE49-F238E27FC236}">
                  <a16:creationId xmlns:a16="http://schemas.microsoft.com/office/drawing/2014/main" xmlns="" id="{A3A6E07F-5324-42C3-9EAF-C956F57A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725" y="3108325"/>
              <a:ext cx="468985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BUN</a:t>
              </a:r>
            </a:p>
          </p:txBody>
        </p:sp>
        <p:sp>
          <p:nvSpPr>
            <p:cNvPr id="42" name="Rectangle 44">
              <a:extLst>
                <a:ext uri="{FF2B5EF4-FFF2-40B4-BE49-F238E27FC236}">
                  <a16:creationId xmlns:a16="http://schemas.microsoft.com/office/drawing/2014/main" xmlns="" id="{434A16C8-7AE8-46E6-9BA7-BAAE0149C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8325" y="3108325"/>
              <a:ext cx="243718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3" name="Rectangle 47">
              <a:extLst>
                <a:ext uri="{FF2B5EF4-FFF2-40B4-BE49-F238E27FC236}">
                  <a16:creationId xmlns:a16="http://schemas.microsoft.com/office/drawing/2014/main" xmlns="" id="{4676849B-8812-4490-9023-B1E71E5D8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338" y="822325"/>
              <a:ext cx="702020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44" name="Rectangle 48">
              <a:extLst>
                <a:ext uri="{FF2B5EF4-FFF2-40B4-BE49-F238E27FC236}">
                  <a16:creationId xmlns:a16="http://schemas.microsoft.com/office/drawing/2014/main" xmlns="" id="{4CFB0E8B-C9B9-47AD-A85C-5F7AF318F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800" y="1879600"/>
              <a:ext cx="484521" cy="354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Main</a:t>
              </a:r>
            </a:p>
            <a:p>
              <a:pPr eaLnBrk="1"/>
              <a:endParaRPr lang="en-US" altLang="ko-KR" sz="900">
                <a:solidFill>
                  <a:srgbClr val="000000"/>
                </a:solidFill>
              </a:endParaRPr>
            </a:p>
          </p:txBody>
        </p:sp>
        <p:sp>
          <p:nvSpPr>
            <p:cNvPr id="45" name="Rectangle 49">
              <a:extLst>
                <a:ext uri="{FF2B5EF4-FFF2-40B4-BE49-F238E27FC236}">
                  <a16:creationId xmlns:a16="http://schemas.microsoft.com/office/drawing/2014/main" xmlns="" id="{03608567-0431-4567-A704-00DB79855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563" y="2028826"/>
              <a:ext cx="740859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Program</a:t>
              </a:r>
            </a:p>
          </p:txBody>
        </p:sp>
        <p:sp>
          <p:nvSpPr>
            <p:cNvPr id="46" name="Rectangle 50">
              <a:extLst>
                <a:ext uri="{FF2B5EF4-FFF2-40B4-BE49-F238E27FC236}">
                  <a16:creationId xmlns:a16="http://schemas.microsoft.com/office/drawing/2014/main" xmlns="" id="{0BE4494E-F824-42CA-96EA-63F1D3426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838" y="2360613"/>
              <a:ext cx="476753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1120</a:t>
              </a:r>
            </a:p>
          </p:txBody>
        </p:sp>
        <p:sp>
          <p:nvSpPr>
            <p:cNvPr id="47" name="Rectangle 51">
              <a:extLst>
                <a:ext uri="{FF2B5EF4-FFF2-40B4-BE49-F238E27FC236}">
                  <a16:creationId xmlns:a16="http://schemas.microsoft.com/office/drawing/2014/main" xmlns="" id="{20EB5B5B-E21A-4AB0-8C5B-4CB19AE8C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150" y="2541588"/>
              <a:ext cx="352467" cy="354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I/O</a:t>
              </a:r>
            </a:p>
            <a:p>
              <a:pPr eaLnBrk="1"/>
              <a:endParaRPr lang="en-US" altLang="ko-KR" sz="900">
                <a:solidFill>
                  <a:srgbClr val="000000"/>
                </a:solidFill>
              </a:endParaRPr>
            </a:p>
          </p:txBody>
        </p:sp>
        <p:sp>
          <p:nvSpPr>
            <p:cNvPr id="48" name="Rectangle 52">
              <a:extLst>
                <a:ext uri="{FF2B5EF4-FFF2-40B4-BE49-F238E27FC236}">
                  <a16:creationId xmlns:a16="http://schemas.microsoft.com/office/drawing/2014/main" xmlns="" id="{2A08AF6B-115B-48C9-8C68-908060D6F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475" y="2692400"/>
              <a:ext cx="740859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Program</a:t>
              </a:r>
            </a:p>
          </p:txBody>
        </p:sp>
        <p:sp>
          <p:nvSpPr>
            <p:cNvPr id="49" name="Rectangle 53">
              <a:extLst>
                <a:ext uri="{FF2B5EF4-FFF2-40B4-BE49-F238E27FC236}">
                  <a16:creationId xmlns:a16="http://schemas.microsoft.com/office/drawing/2014/main" xmlns="" id="{C501F074-D9D3-44AB-A485-E74166494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800" y="1335088"/>
              <a:ext cx="399074" cy="21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256</a:t>
              </a:r>
            </a:p>
          </p:txBody>
        </p:sp>
      </p:grpSp>
      <p:sp>
        <p:nvSpPr>
          <p:cNvPr id="95" name="Rectangle 94"/>
          <p:cNvSpPr/>
          <p:nvPr/>
        </p:nvSpPr>
        <p:spPr>
          <a:xfrm>
            <a:off x="54917" y="2521295"/>
            <a:ext cx="7491948" cy="2692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dirty="0">
                <a:solidFill>
                  <a:srgbClr val="3333FF"/>
                </a:solidFill>
              </a:rPr>
              <a:t> Register Transfer Statements for Interrupt Cycle</a:t>
            </a:r>
          </a:p>
          <a:p>
            <a:pPr>
              <a:lnSpc>
                <a:spcPct val="85000"/>
              </a:lnSpc>
            </a:pPr>
            <a:endParaRPr lang="en-US" altLang="ko-KR" dirty="0"/>
          </a:p>
          <a:p>
            <a:pPr marL="214313" indent="-214313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  F/F </a:t>
            </a:r>
            <a:r>
              <a:rPr lang="en-US" altLang="ko-KR" dirty="0">
                <a:sym typeface="Symbol" panose="05050102010706020507" pitchFamily="18" charset="2"/>
              </a:rPr>
              <a:t></a:t>
            </a:r>
            <a:r>
              <a:rPr lang="en-US" altLang="ko-KR" dirty="0"/>
              <a:t> 1     if IEN (FGI + FGO)T</a:t>
            </a:r>
            <a:r>
              <a:rPr lang="en-US" altLang="ko-KR" baseline="-25000" dirty="0"/>
              <a:t>0</a:t>
            </a:r>
            <a:r>
              <a:rPr lang="en-US" altLang="ko-KR" dirty="0">
                <a:sym typeface="Symbol" panose="05050102010706020507" pitchFamily="18" charset="2"/>
              </a:rPr>
              <a:t></a:t>
            </a:r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r>
              <a:rPr lang="en-US" altLang="ko-KR" dirty="0">
                <a:sym typeface="Symbol" panose="05050102010706020507" pitchFamily="18" charset="2"/>
              </a:rPr>
              <a:t></a:t>
            </a:r>
            <a:r>
              <a:rPr lang="en-US" altLang="ko-KR" dirty="0"/>
              <a:t>T</a:t>
            </a:r>
            <a:r>
              <a:rPr lang="en-US" altLang="ko-KR" baseline="-25000" dirty="0"/>
              <a:t>2</a:t>
            </a:r>
            <a:r>
              <a:rPr lang="en-US" altLang="ko-KR" dirty="0">
                <a:sym typeface="Symbol" panose="05050102010706020507" pitchFamily="18" charset="2"/>
              </a:rPr>
              <a:t></a:t>
            </a:r>
            <a:endParaRPr lang="en-US" altLang="ko-KR" sz="2400" dirty="0"/>
          </a:p>
          <a:p>
            <a:pPr>
              <a:lnSpc>
                <a:spcPct val="96000"/>
              </a:lnSpc>
            </a:pPr>
            <a:r>
              <a:rPr lang="en-US" altLang="ko-KR" dirty="0"/>
              <a:t>	  		</a:t>
            </a:r>
            <a:r>
              <a:rPr lang="en-US" altLang="ko-KR" dirty="0">
                <a:solidFill>
                  <a:srgbClr val="3333FF"/>
                </a:solidFill>
                <a:sym typeface="Symbol" panose="05050102010706020507" pitchFamily="18" charset="2"/>
              </a:rPr>
              <a:t></a:t>
            </a:r>
            <a:r>
              <a:rPr lang="en-US" altLang="ko-KR" dirty="0"/>
              <a:t> T</a:t>
            </a:r>
            <a:r>
              <a:rPr lang="en-US" altLang="ko-KR" baseline="-25000" dirty="0"/>
              <a:t>0</a:t>
            </a:r>
            <a:r>
              <a:rPr lang="en-US" altLang="ko-KR" dirty="0">
                <a:sym typeface="Symbol" panose="05050102010706020507" pitchFamily="18" charset="2"/>
              </a:rPr>
              <a:t></a:t>
            </a:r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r>
              <a:rPr lang="en-US" altLang="ko-KR" dirty="0">
                <a:sym typeface="Symbol" panose="05050102010706020507" pitchFamily="18" charset="2"/>
              </a:rPr>
              <a:t></a:t>
            </a:r>
            <a:r>
              <a:rPr lang="en-US" altLang="ko-KR" dirty="0"/>
              <a:t>T</a:t>
            </a:r>
            <a:r>
              <a:rPr lang="en-US" altLang="ko-KR" baseline="-25000" dirty="0"/>
              <a:t>2</a:t>
            </a:r>
            <a:r>
              <a:rPr lang="en-US" altLang="ko-KR" dirty="0">
                <a:sym typeface="Symbol" panose="05050102010706020507" pitchFamily="18" charset="2"/>
              </a:rPr>
              <a:t></a:t>
            </a:r>
            <a:r>
              <a:rPr lang="en-US" altLang="ko-KR" dirty="0"/>
              <a:t> (IEN)(FGI + FGO):   R </a:t>
            </a:r>
            <a:r>
              <a:rPr lang="en-US" altLang="ko-KR" dirty="0">
                <a:sym typeface="Symbol" panose="05050102010706020507" pitchFamily="18" charset="2"/>
              </a:rPr>
              <a:t></a:t>
            </a:r>
            <a:r>
              <a:rPr lang="en-US" altLang="ko-KR" dirty="0"/>
              <a:t> 1</a:t>
            </a:r>
          </a:p>
          <a:p>
            <a:pPr>
              <a:lnSpc>
                <a:spcPct val="96000"/>
              </a:lnSpc>
            </a:pPr>
            <a:endParaRPr lang="en-US" altLang="ko-KR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dirty="0"/>
              <a:t>The fetch and decode phases of the instruction cycle</a:t>
            </a:r>
          </a:p>
          <a:p>
            <a:r>
              <a:rPr lang="en-US" altLang="ko-KR" dirty="0"/>
              <a:t>   	must be modified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Replace T</a:t>
            </a:r>
            <a:r>
              <a:rPr lang="en-US" altLang="ko-KR" baseline="-25000" dirty="0"/>
              <a:t>0</a:t>
            </a:r>
            <a:r>
              <a:rPr lang="en-US" altLang="ko-KR" dirty="0"/>
              <a:t>, T</a:t>
            </a:r>
            <a:r>
              <a:rPr lang="en-US" altLang="ko-KR" baseline="-25000" dirty="0"/>
              <a:t>1</a:t>
            </a:r>
            <a:r>
              <a:rPr lang="en-US" altLang="ko-KR" dirty="0"/>
              <a:t>, T</a:t>
            </a:r>
            <a:r>
              <a:rPr lang="en-US" altLang="ko-KR" baseline="-25000" dirty="0"/>
              <a:t>2</a:t>
            </a:r>
            <a:r>
              <a:rPr lang="en-US" altLang="ko-KR" dirty="0"/>
              <a:t>  with  R'T</a:t>
            </a:r>
            <a:r>
              <a:rPr lang="en-US" altLang="ko-KR" baseline="-25000" dirty="0"/>
              <a:t>0</a:t>
            </a:r>
            <a:r>
              <a:rPr lang="en-US" altLang="ko-KR" dirty="0"/>
              <a:t>, R'T</a:t>
            </a:r>
            <a:r>
              <a:rPr lang="en-US" altLang="ko-KR" baseline="-25000" dirty="0"/>
              <a:t>1</a:t>
            </a:r>
            <a:r>
              <a:rPr lang="en-US" altLang="ko-KR" dirty="0"/>
              <a:t>, R’T</a:t>
            </a:r>
            <a:r>
              <a:rPr lang="en-US" altLang="ko-KR" baseline="-25000" dirty="0"/>
              <a:t>2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dirty="0"/>
              <a:t>The interrupt cycle :</a:t>
            </a:r>
          </a:p>
          <a:p>
            <a:pPr>
              <a:spcBef>
                <a:spcPct val="20000"/>
              </a:spcBef>
            </a:pPr>
            <a:r>
              <a:rPr lang="en-US" altLang="ko-KR" dirty="0"/>
              <a:t>	RT</a:t>
            </a:r>
            <a:r>
              <a:rPr lang="en-US" altLang="ko-KR" baseline="-25000" dirty="0"/>
              <a:t>0</a:t>
            </a:r>
            <a:r>
              <a:rPr lang="en-US" altLang="ko-KR" dirty="0"/>
              <a:t>:	AR </a:t>
            </a:r>
            <a:r>
              <a:rPr lang="en-US" altLang="ko-KR" dirty="0">
                <a:sym typeface="Symbol" panose="05050102010706020507" pitchFamily="18" charset="2"/>
              </a:rPr>
              <a:t></a:t>
            </a:r>
            <a:r>
              <a:rPr lang="en-US" altLang="ko-KR" dirty="0"/>
              <a:t> 0,  TR </a:t>
            </a:r>
            <a:r>
              <a:rPr lang="en-US" altLang="ko-KR" dirty="0">
                <a:sym typeface="Symbol" panose="05050102010706020507" pitchFamily="18" charset="2"/>
              </a:rPr>
              <a:t></a:t>
            </a:r>
            <a:r>
              <a:rPr lang="en-US" altLang="ko-KR" dirty="0"/>
              <a:t> PC</a:t>
            </a:r>
          </a:p>
          <a:p>
            <a:pPr>
              <a:spcBef>
                <a:spcPct val="20000"/>
              </a:spcBef>
            </a:pPr>
            <a:r>
              <a:rPr lang="en-US" altLang="ko-KR" dirty="0"/>
              <a:t>	RT</a:t>
            </a:r>
            <a:r>
              <a:rPr lang="en-US" altLang="ko-KR" baseline="-25000" dirty="0"/>
              <a:t>1</a:t>
            </a:r>
            <a:r>
              <a:rPr lang="en-US" altLang="ko-KR" dirty="0"/>
              <a:t>:	M[AR] </a:t>
            </a:r>
            <a:r>
              <a:rPr lang="en-US" altLang="ko-KR" dirty="0">
                <a:sym typeface="Symbol" panose="05050102010706020507" pitchFamily="18" charset="2"/>
              </a:rPr>
              <a:t></a:t>
            </a:r>
            <a:r>
              <a:rPr lang="en-US" altLang="ko-KR" dirty="0"/>
              <a:t> TR,  PC </a:t>
            </a:r>
            <a:r>
              <a:rPr lang="en-US" altLang="ko-KR" dirty="0">
                <a:sym typeface="Symbol" panose="05050102010706020507" pitchFamily="18" charset="2"/>
              </a:rPr>
              <a:t></a:t>
            </a:r>
            <a:r>
              <a:rPr lang="en-US" altLang="ko-KR" dirty="0"/>
              <a:t> 0</a:t>
            </a:r>
          </a:p>
          <a:p>
            <a:pPr>
              <a:spcBef>
                <a:spcPct val="20000"/>
              </a:spcBef>
            </a:pPr>
            <a:r>
              <a:rPr lang="en-US" altLang="ko-KR" dirty="0"/>
              <a:t>	RT</a:t>
            </a:r>
            <a:r>
              <a:rPr lang="en-US" altLang="ko-KR" baseline="-25000" dirty="0"/>
              <a:t>2</a:t>
            </a:r>
            <a:r>
              <a:rPr lang="en-US" altLang="ko-KR" dirty="0"/>
              <a:t>:	PC </a:t>
            </a:r>
            <a:r>
              <a:rPr lang="en-US" altLang="ko-KR" dirty="0">
                <a:sym typeface="Symbol" panose="05050102010706020507" pitchFamily="18" charset="2"/>
              </a:rPr>
              <a:t></a:t>
            </a:r>
            <a:r>
              <a:rPr lang="en-US" altLang="ko-KR" dirty="0"/>
              <a:t> PC + 1,  IEN </a:t>
            </a:r>
            <a:r>
              <a:rPr lang="en-US" altLang="ko-KR" dirty="0">
                <a:sym typeface="Symbol" panose="05050102010706020507" pitchFamily="18" charset="2"/>
              </a:rPr>
              <a:t></a:t>
            </a:r>
            <a:r>
              <a:rPr lang="en-US" altLang="ko-KR" dirty="0"/>
              <a:t> 0,  R </a:t>
            </a:r>
            <a:r>
              <a:rPr lang="en-US" altLang="ko-KR" dirty="0">
                <a:sym typeface="Symbol" panose="05050102010706020507" pitchFamily="18" charset="2"/>
              </a:rPr>
              <a:t></a:t>
            </a:r>
            <a:r>
              <a:rPr lang="en-US" altLang="ko-KR" dirty="0"/>
              <a:t> 0, SC </a:t>
            </a:r>
            <a:r>
              <a:rPr lang="en-US" altLang="ko-KR" dirty="0">
                <a:sym typeface="Symbol" panose="05050102010706020507" pitchFamily="18" charset="2"/>
              </a:rPr>
              <a:t></a:t>
            </a:r>
            <a:r>
              <a:rPr lang="en-US" altLang="ko-KR" dirty="0"/>
              <a:t> 0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118" y="290421"/>
            <a:ext cx="1246372" cy="215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78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305ED85-E4ED-4117-910B-C3C95D29C158}"/>
              </a:ext>
            </a:extLst>
          </p:cNvPr>
          <p:cNvSpPr txBox="1">
            <a:spLocks noChangeArrowheads="1"/>
          </p:cNvSpPr>
          <p:nvPr/>
        </p:nvSpPr>
        <p:spPr>
          <a:xfrm>
            <a:off x="2319251" y="264038"/>
            <a:ext cx="7206854" cy="406003"/>
          </a:xfrm>
          <a:prstGeom prst="rect">
            <a:avLst/>
          </a:prstGeom>
          <a:noFill/>
        </p:spPr>
        <p:txBody>
          <a:bodyPr wrap="none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67000"/>
              </a:lnSpc>
            </a:pPr>
            <a:r>
              <a:rPr lang="en-US" altLang="ko-KR" sz="2100" dirty="0" smtClean="0">
                <a:solidFill>
                  <a:srgbClr val="FF0000"/>
                </a:solidFill>
                <a:latin typeface="+mn-lt"/>
              </a:rPr>
              <a:t>COMPLETE  COMPUTER  DESCRIPTION</a:t>
            </a:r>
            <a:br>
              <a:rPr lang="en-US" altLang="ko-KR" sz="2100" dirty="0" smtClean="0">
                <a:solidFill>
                  <a:srgbClr val="FF0000"/>
                </a:solidFill>
                <a:latin typeface="+mn-lt"/>
              </a:rPr>
            </a:br>
            <a:r>
              <a:rPr lang="en-US" altLang="ko-KR" sz="2100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US" altLang="ko-KR" sz="2100" dirty="0" smtClean="0">
                <a:solidFill>
                  <a:srgbClr val="FF0000"/>
                </a:solidFill>
                <a:latin typeface="+mn-lt"/>
              </a:rPr>
            </a:br>
            <a:r>
              <a:rPr lang="en-US" altLang="ko-KR" sz="1500" dirty="0" smtClean="0">
                <a:solidFill>
                  <a:srgbClr val="FF0000"/>
                </a:solidFill>
                <a:latin typeface="+mn-lt"/>
              </a:rPr>
              <a:t>Flowchart  of  Operations</a:t>
            </a:r>
            <a:endParaRPr lang="en-US" altLang="ko-KR" sz="15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69393BEF-0AF8-403E-A8C4-54470C93A831}"/>
              </a:ext>
            </a:extLst>
          </p:cNvPr>
          <p:cNvGrpSpPr/>
          <p:nvPr/>
        </p:nvGrpSpPr>
        <p:grpSpPr>
          <a:xfrm>
            <a:off x="2266914" y="831112"/>
            <a:ext cx="4815903" cy="4243388"/>
            <a:chOff x="2216151" y="782639"/>
            <a:chExt cx="6421205" cy="5657850"/>
          </a:xfrm>
        </p:grpSpPr>
        <p:sp>
          <p:nvSpPr>
            <p:cNvPr id="5" name="Rectangle 82">
              <a:extLst>
                <a:ext uri="{FF2B5EF4-FFF2-40B4-BE49-F238E27FC236}">
                  <a16:creationId xmlns="" xmlns:a16="http://schemas.microsoft.com/office/drawing/2014/main" id="{42277ADD-C164-49C0-898D-9B7468EEF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814" y="4097339"/>
              <a:ext cx="5338002" cy="2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 dirty="0"/>
                <a:t>=1 (I/O)       =0 (Register)                            =1(</a:t>
              </a:r>
              <a:r>
                <a:rPr lang="en-US" altLang="ko-KR" sz="1050" dirty="0" err="1"/>
                <a:t>Indir</a:t>
              </a:r>
              <a:r>
                <a:rPr lang="en-US" altLang="ko-KR" sz="1050" dirty="0"/>
                <a:t>)         =0(Dir)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="" xmlns:a16="http://schemas.microsoft.com/office/drawing/2014/main" id="{D38294D7-AE90-4B74-92F7-6FC167079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588" y="835026"/>
              <a:ext cx="1833562" cy="3270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7" name="Rectangle 5">
              <a:extLst>
                <a:ext uri="{FF2B5EF4-FFF2-40B4-BE49-F238E27FC236}">
                  <a16:creationId xmlns="" xmlns:a16="http://schemas.microsoft.com/office/drawing/2014/main" id="{61A7814F-27E3-4F66-98D1-FFDA9273E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451" y="782639"/>
              <a:ext cx="1903300" cy="42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ctr"/>
              <a:r>
                <a:rPr lang="en-US" altLang="ko-KR" sz="900" dirty="0"/>
                <a:t>start</a:t>
              </a:r>
            </a:p>
            <a:p>
              <a:pPr algn="ctr"/>
              <a:r>
                <a:rPr lang="en-US" altLang="ko-KR" sz="900" dirty="0"/>
                <a:t>SC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 dirty="0"/>
                <a:t> 0, IEN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 dirty="0"/>
                <a:t> 0, R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 dirty="0"/>
                <a:t> 0</a:t>
              </a:r>
            </a:p>
          </p:txBody>
        </p:sp>
        <p:sp>
          <p:nvSpPr>
            <p:cNvPr id="8" name="AutoShape 6">
              <a:extLst>
                <a:ext uri="{FF2B5EF4-FFF2-40B4-BE49-F238E27FC236}">
                  <a16:creationId xmlns="" xmlns:a16="http://schemas.microsoft.com/office/drawing/2014/main" id="{DD4CACD1-947D-4815-B7BD-5A1AC4F9D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214" y="1366839"/>
              <a:ext cx="428625" cy="339725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9" name="Rectangle 7">
              <a:extLst>
                <a:ext uri="{FF2B5EF4-FFF2-40B4-BE49-F238E27FC236}">
                  <a16:creationId xmlns="" xmlns:a16="http://schemas.microsoft.com/office/drawing/2014/main" id="{98A4A898-CDC8-4429-B27D-FC6CB69DD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9539" y="1404939"/>
              <a:ext cx="313121" cy="2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/>
                <a:t>R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="" xmlns:a16="http://schemas.microsoft.com/office/drawing/2014/main" id="{B0BE0331-2D8B-4D1F-A099-3AD0A8620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625" y="1919289"/>
              <a:ext cx="1079500" cy="2174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11" name="Rectangle 9">
              <a:extLst>
                <a:ext uri="{FF2B5EF4-FFF2-40B4-BE49-F238E27FC236}">
                  <a16:creationId xmlns="" xmlns:a16="http://schemas.microsoft.com/office/drawing/2014/main" id="{E348A8B9-FFD9-49E5-9729-8A0DE486F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951" y="1898651"/>
              <a:ext cx="943637" cy="2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ctr"/>
              <a:r>
                <a:rPr lang="en-US" altLang="ko-KR" sz="1050"/>
                <a:t>AR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PC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="" xmlns:a16="http://schemas.microsoft.com/office/drawing/2014/main" id="{A55275C1-6D32-4FB0-8D48-1C9C02B92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824" y="1693864"/>
              <a:ext cx="537541" cy="2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/>
                <a:t>R’T</a:t>
              </a:r>
              <a:r>
                <a:rPr lang="en-US" altLang="ko-KR" sz="1050" baseline="-25000"/>
                <a:t>0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="" xmlns:a16="http://schemas.microsoft.com/office/drawing/2014/main" id="{E1866BDA-2367-492D-83AF-B69D9A6EB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089" y="2239964"/>
              <a:ext cx="2249487" cy="244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="" xmlns:a16="http://schemas.microsoft.com/office/drawing/2014/main" id="{56398A43-F27A-4BD9-AEE3-F87E753FF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904" y="2232025"/>
              <a:ext cx="2288021" cy="2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ctr"/>
              <a:r>
                <a:rPr lang="en-US" altLang="ko-KR" sz="1050"/>
                <a:t>IR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/>
                <a:t> </a:t>
              </a:r>
              <a:r>
                <a:rPr lang="en-US" altLang="ko-KR" sz="1050"/>
                <a:t>M[AR], PC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PC + 1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="" xmlns:a16="http://schemas.microsoft.com/office/drawing/2014/main" id="{BDDA442C-31B9-4BC2-BBB3-591C64BA5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2" y="2012951"/>
              <a:ext cx="537541" cy="2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/>
                <a:t>R’T</a:t>
              </a:r>
              <a:r>
                <a:rPr lang="en-US" altLang="ko-KR" sz="1050" baseline="-25000"/>
                <a:t>1</a:t>
              </a:r>
            </a:p>
          </p:txBody>
        </p:sp>
        <p:sp>
          <p:nvSpPr>
            <p:cNvPr id="16" name="Rectangle 14">
              <a:extLst>
                <a:ext uri="{FF2B5EF4-FFF2-40B4-BE49-F238E27FC236}">
                  <a16:creationId xmlns="" xmlns:a16="http://schemas.microsoft.com/office/drawing/2014/main" id="{771CFCBF-86C6-4B30-BD5E-B6F7C80D7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013" y="2674939"/>
              <a:ext cx="2540000" cy="4159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="" xmlns:a16="http://schemas.microsoft.com/office/drawing/2014/main" id="{1A08247F-AA74-4275-89CF-CDBEF2828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176" y="2665413"/>
              <a:ext cx="2576563" cy="47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ctr"/>
              <a:r>
                <a:rPr lang="en-US" altLang="ko-KR" sz="1050"/>
                <a:t>AR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IR(0~11), I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IR(15)</a:t>
              </a:r>
            </a:p>
            <a:p>
              <a:pPr algn="ctr"/>
              <a:r>
                <a:rPr lang="en-US" altLang="ko-KR" sz="1050"/>
                <a:t>D</a:t>
              </a:r>
              <a:r>
                <a:rPr lang="en-US" altLang="ko-KR" sz="1050" baseline="-25000"/>
                <a:t>0</a:t>
              </a:r>
              <a:r>
                <a:rPr lang="en-US" altLang="ko-KR" sz="1050"/>
                <a:t>...D</a:t>
              </a:r>
              <a:r>
                <a:rPr lang="en-US" altLang="ko-KR" sz="1050" baseline="-25000"/>
                <a:t>7</a:t>
              </a:r>
              <a:r>
                <a:rPr lang="en-US" altLang="ko-KR" sz="1050"/>
                <a:t>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Decode IR(12 ~ 14)</a:t>
              </a:r>
            </a:p>
          </p:txBody>
        </p:sp>
        <p:sp>
          <p:nvSpPr>
            <p:cNvPr id="18" name="Rectangle 16">
              <a:extLst>
                <a:ext uri="{FF2B5EF4-FFF2-40B4-BE49-F238E27FC236}">
                  <a16:creationId xmlns="" xmlns:a16="http://schemas.microsoft.com/office/drawing/2014/main" id="{C2787C11-927B-486B-9E79-FDA96B929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250" y="2459039"/>
              <a:ext cx="537541" cy="2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/>
                <a:t>R’T</a:t>
              </a:r>
              <a:r>
                <a:rPr lang="en-US" altLang="ko-KR" sz="1050" baseline="-25000"/>
                <a:t>2</a:t>
              </a:r>
            </a:p>
          </p:txBody>
        </p:sp>
        <p:sp>
          <p:nvSpPr>
            <p:cNvPr id="19" name="Rectangle 17">
              <a:extLst>
                <a:ext uri="{FF2B5EF4-FFF2-40B4-BE49-F238E27FC236}">
                  <a16:creationId xmlns="" xmlns:a16="http://schemas.microsoft.com/office/drawing/2014/main" id="{688EA4EA-2FC3-45EB-984C-C5E5B1D7C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9988" y="1919288"/>
              <a:ext cx="1604962" cy="1968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="" xmlns:a16="http://schemas.microsoft.com/office/drawing/2014/main" id="{0146D830-558F-44E8-95B9-B5C394C0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1778" y="1890714"/>
              <a:ext cx="1631857" cy="2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ctr"/>
              <a:r>
                <a:rPr lang="en-US" altLang="ko-KR" sz="1050"/>
                <a:t>AR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0, TR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PC</a:t>
              </a:r>
            </a:p>
          </p:txBody>
        </p:sp>
        <p:sp>
          <p:nvSpPr>
            <p:cNvPr id="21" name="Rectangle 19">
              <a:extLst>
                <a:ext uri="{FF2B5EF4-FFF2-40B4-BE49-F238E27FC236}">
                  <a16:creationId xmlns="" xmlns:a16="http://schemas.microsoft.com/office/drawing/2014/main" id="{026FE811-DB76-407F-8141-D0D12B824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7" y="1654176"/>
              <a:ext cx="488383" cy="2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/>
                <a:t>RT</a:t>
              </a:r>
              <a:r>
                <a:rPr lang="en-US" altLang="ko-KR" sz="1050" baseline="-25000"/>
                <a:t>0</a:t>
              </a:r>
            </a:p>
          </p:txBody>
        </p:sp>
        <p:sp>
          <p:nvSpPr>
            <p:cNvPr id="22" name="Rectangle 20">
              <a:extLst>
                <a:ext uri="{FF2B5EF4-FFF2-40B4-BE49-F238E27FC236}">
                  <a16:creationId xmlns="" xmlns:a16="http://schemas.microsoft.com/office/drawing/2014/main" id="{F9E85CF6-DFAF-478F-8DE0-097AB47B2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3" y="2262189"/>
              <a:ext cx="2119312" cy="2428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="" xmlns:a16="http://schemas.microsoft.com/office/drawing/2014/main" id="{9B4EA65D-444A-405C-B027-E3375520A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845" y="2251076"/>
              <a:ext cx="1901164" cy="2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ctr"/>
              <a:r>
                <a:rPr lang="en-US" altLang="ko-KR" sz="1050"/>
                <a:t>M[AR]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TR, PC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0</a:t>
              </a:r>
            </a:p>
          </p:txBody>
        </p:sp>
        <p:sp>
          <p:nvSpPr>
            <p:cNvPr id="24" name="Rectangle 22">
              <a:extLst>
                <a:ext uri="{FF2B5EF4-FFF2-40B4-BE49-F238E27FC236}">
                  <a16:creationId xmlns="" xmlns:a16="http://schemas.microsoft.com/office/drawing/2014/main" id="{E163EBB4-3EAC-411D-A420-382573D91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1151" y="2014539"/>
              <a:ext cx="488383" cy="2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/>
                <a:t>RT</a:t>
              </a:r>
              <a:r>
                <a:rPr lang="en-US" altLang="ko-KR" sz="1050" baseline="-25000"/>
                <a:t>1</a:t>
              </a:r>
            </a:p>
          </p:txBody>
        </p:sp>
        <p:sp>
          <p:nvSpPr>
            <p:cNvPr id="25" name="Rectangle 23">
              <a:extLst>
                <a:ext uri="{FF2B5EF4-FFF2-40B4-BE49-F238E27FC236}">
                  <a16:creationId xmlns="" xmlns:a16="http://schemas.microsoft.com/office/drawing/2014/main" id="{BF61031A-B674-45BE-8A51-2412D992C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3" y="2706688"/>
              <a:ext cx="2132012" cy="37306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="" xmlns:a16="http://schemas.microsoft.com/office/drawing/2014/main" id="{AF900EEF-E8E8-4A02-8BD6-A22C46CBA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4991" y="2676525"/>
              <a:ext cx="1984519" cy="47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ctr"/>
              <a:r>
                <a:rPr lang="en-US" altLang="ko-KR" sz="1050" dirty="0"/>
                <a:t>PC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PC + 1, IEN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0</a:t>
              </a:r>
            </a:p>
            <a:p>
              <a:pPr algn="ctr"/>
              <a:r>
                <a:rPr lang="en-US" altLang="ko-KR" sz="1050" dirty="0"/>
                <a:t>R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0, SC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0</a:t>
              </a:r>
            </a:p>
          </p:txBody>
        </p:sp>
        <p:sp>
          <p:nvSpPr>
            <p:cNvPr id="27" name="Rectangle 25">
              <a:extLst>
                <a:ext uri="{FF2B5EF4-FFF2-40B4-BE49-F238E27FC236}">
                  <a16:creationId xmlns="" xmlns:a16="http://schemas.microsoft.com/office/drawing/2014/main" id="{BC0D63F3-17F4-4F1D-950E-7B245392F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8939" y="2462213"/>
              <a:ext cx="488383" cy="2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/>
                <a:t>RT</a:t>
              </a:r>
              <a:r>
                <a:rPr lang="en-US" altLang="ko-KR" sz="1050" baseline="-25000"/>
                <a:t>2</a:t>
              </a:r>
            </a:p>
          </p:txBody>
        </p:sp>
        <p:sp>
          <p:nvSpPr>
            <p:cNvPr id="28" name="AutoShape 26">
              <a:extLst>
                <a:ext uri="{FF2B5EF4-FFF2-40B4-BE49-F238E27FC236}">
                  <a16:creationId xmlns="" xmlns:a16="http://schemas.microsoft.com/office/drawing/2014/main" id="{785D3814-B2C1-4DE9-906A-B0DAD8BCD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0" y="3462339"/>
              <a:ext cx="527050" cy="352425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="" xmlns:a16="http://schemas.microsoft.com/office/drawing/2014/main" id="{395D24CF-6A99-4C86-97DF-00091AB96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164" y="3497264"/>
              <a:ext cx="379379" cy="2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/>
                <a:t>D</a:t>
              </a:r>
              <a:r>
                <a:rPr lang="en-US" altLang="ko-KR" sz="1050" baseline="-25000"/>
                <a:t>7</a:t>
              </a:r>
            </a:p>
          </p:txBody>
        </p:sp>
        <p:sp>
          <p:nvSpPr>
            <p:cNvPr id="30" name="AutoShape 28">
              <a:extLst>
                <a:ext uri="{FF2B5EF4-FFF2-40B4-BE49-F238E27FC236}">
                  <a16:creationId xmlns="" xmlns:a16="http://schemas.microsoft.com/office/drawing/2014/main" id="{74D67E44-EF22-40C4-83C9-008ED4244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738" y="4219575"/>
              <a:ext cx="315912" cy="247650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="" xmlns:a16="http://schemas.microsoft.com/office/drawing/2014/main" id="{5BF627BB-B1E0-4E35-B08C-940F6C3B6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600" y="4222751"/>
              <a:ext cx="231903" cy="2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/>
                <a:t>I</a:t>
              </a:r>
            </a:p>
          </p:txBody>
        </p:sp>
        <p:sp>
          <p:nvSpPr>
            <p:cNvPr id="32" name="AutoShape 30">
              <a:extLst>
                <a:ext uri="{FF2B5EF4-FFF2-40B4-BE49-F238E27FC236}">
                  <a16:creationId xmlns="" xmlns:a16="http://schemas.microsoft.com/office/drawing/2014/main" id="{534DAE9B-AC08-4746-B535-25165A5BC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4230688"/>
              <a:ext cx="315912" cy="247650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="" xmlns:a16="http://schemas.microsoft.com/office/drawing/2014/main" id="{08445D4A-FE1D-4B89-8CE4-11B7A78B7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5489" y="4233864"/>
              <a:ext cx="231903" cy="2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/>
                <a:t>I</a:t>
              </a:r>
            </a:p>
          </p:txBody>
        </p:sp>
        <p:sp>
          <p:nvSpPr>
            <p:cNvPr id="34" name="Rectangle 32">
              <a:extLst>
                <a:ext uri="{FF2B5EF4-FFF2-40B4-BE49-F238E27FC236}">
                  <a16:creationId xmlns="" xmlns:a16="http://schemas.microsoft.com/office/drawing/2014/main" id="{CBAE729B-AFF7-4E25-B6E7-899DBA1F0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4" y="5068889"/>
              <a:ext cx="1000125" cy="6365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35" name="Rectangle 33">
              <a:extLst>
                <a:ext uri="{FF2B5EF4-FFF2-40B4-BE49-F238E27FC236}">
                  <a16:creationId xmlns="" xmlns:a16="http://schemas.microsoft.com/office/drawing/2014/main" id="{C5B1F4D0-2141-4043-8445-BBFDA1792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934" y="5060950"/>
              <a:ext cx="1108211" cy="671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ctr"/>
              <a:r>
                <a:rPr lang="en-US" altLang="ko-KR" sz="1050"/>
                <a:t>Execute</a:t>
              </a:r>
            </a:p>
            <a:p>
              <a:pPr algn="ctr"/>
              <a:r>
                <a:rPr lang="en-US" altLang="ko-KR" sz="1050"/>
                <a:t>I/O</a:t>
              </a:r>
            </a:p>
            <a:p>
              <a:pPr algn="ctr"/>
              <a:r>
                <a:rPr lang="en-US" altLang="ko-KR" sz="1050"/>
                <a:t>Instruction</a:t>
              </a:r>
            </a:p>
          </p:txBody>
        </p:sp>
        <p:sp>
          <p:nvSpPr>
            <p:cNvPr id="36" name="Rectangle 34">
              <a:extLst>
                <a:ext uri="{FF2B5EF4-FFF2-40B4-BE49-F238E27FC236}">
                  <a16:creationId xmlns="" xmlns:a16="http://schemas.microsoft.com/office/drawing/2014/main" id="{DFBAE74E-29B0-4199-A84F-E5B3B0D74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138" y="5068889"/>
              <a:ext cx="1039812" cy="6365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37" name="Rectangle 35">
              <a:extLst>
                <a:ext uri="{FF2B5EF4-FFF2-40B4-BE49-F238E27FC236}">
                  <a16:creationId xmlns="" xmlns:a16="http://schemas.microsoft.com/office/drawing/2014/main" id="{949751D2-A191-4485-B6EE-0DFBCBFAE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208" y="5049838"/>
              <a:ext cx="1108211" cy="671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ctr"/>
              <a:r>
                <a:rPr lang="en-US" altLang="ko-KR" sz="1050"/>
                <a:t>Execute</a:t>
              </a:r>
            </a:p>
            <a:p>
              <a:pPr algn="ctr"/>
              <a:r>
                <a:rPr lang="en-US" altLang="ko-KR" sz="1050"/>
                <a:t>RR</a:t>
              </a:r>
            </a:p>
            <a:p>
              <a:pPr algn="ctr"/>
              <a:r>
                <a:rPr lang="en-US" altLang="ko-KR" sz="1050"/>
                <a:t>Instruction</a:t>
              </a:r>
            </a:p>
          </p:txBody>
        </p:sp>
        <p:sp>
          <p:nvSpPr>
            <p:cNvPr id="38" name="Rectangle 36">
              <a:extLst>
                <a:ext uri="{FF2B5EF4-FFF2-40B4-BE49-F238E27FC236}">
                  <a16:creationId xmlns="" xmlns:a16="http://schemas.microsoft.com/office/drawing/2014/main" id="{501136A4-014D-4D37-BC46-CDB6FB281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5080000"/>
              <a:ext cx="1117600" cy="2159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39" name="Rectangle 37">
              <a:extLst>
                <a:ext uri="{FF2B5EF4-FFF2-40B4-BE49-F238E27FC236}">
                  <a16:creationId xmlns="" xmlns:a16="http://schemas.microsoft.com/office/drawing/2014/main" id="{90E85E3C-4CA0-4B54-8852-020D95BE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0695" y="5041901"/>
              <a:ext cx="1236451" cy="2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ctr"/>
              <a:r>
                <a:rPr lang="en-US" altLang="ko-KR" sz="1050"/>
                <a:t>AR &lt;- M[AR]</a:t>
              </a:r>
            </a:p>
          </p:txBody>
        </p:sp>
        <p:sp>
          <p:nvSpPr>
            <p:cNvPr id="40" name="Rectangle 38">
              <a:extLst>
                <a:ext uri="{FF2B5EF4-FFF2-40B4-BE49-F238E27FC236}">
                  <a16:creationId xmlns="" xmlns:a16="http://schemas.microsoft.com/office/drawing/2014/main" id="{A797C71E-8D30-4297-A227-3A7CC165C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0113" y="5091113"/>
              <a:ext cx="1052512" cy="19526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41" name="Rectangle 39">
              <a:extLst>
                <a:ext uri="{FF2B5EF4-FFF2-40B4-BE49-F238E27FC236}">
                  <a16:creationId xmlns="" xmlns:a16="http://schemas.microsoft.com/office/drawing/2014/main" id="{9D8D04C7-00E1-4BFF-910E-06FCEE33B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8729" y="5053014"/>
              <a:ext cx="490521" cy="2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ctr"/>
              <a:r>
                <a:rPr lang="en-US" altLang="ko-KR" sz="1050"/>
                <a:t>Idle</a:t>
              </a:r>
            </a:p>
          </p:txBody>
        </p:sp>
        <p:sp>
          <p:nvSpPr>
            <p:cNvPr id="42" name="Rectangle 40">
              <a:extLst>
                <a:ext uri="{FF2B5EF4-FFF2-40B4-BE49-F238E27FC236}">
                  <a16:creationId xmlns="" xmlns:a16="http://schemas.microsoft.com/office/drawing/2014/main" id="{5910B378-1FBB-4F23-AE5A-0216CDED8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988" y="4832351"/>
              <a:ext cx="2681291" cy="2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/>
                <a:t>D</a:t>
              </a:r>
              <a:r>
                <a:rPr lang="en-US" altLang="ko-KR" sz="1050" baseline="-25000"/>
                <a:t>7</a:t>
              </a:r>
              <a:r>
                <a:rPr lang="en-US" altLang="ko-KR" sz="1050"/>
                <a:t>IT</a:t>
              </a:r>
              <a:r>
                <a:rPr lang="en-US" altLang="ko-KR" sz="1050" baseline="-25000"/>
                <a:t>3 </a:t>
              </a:r>
              <a:r>
                <a:rPr lang="en-US" altLang="ko-KR" sz="1050"/>
                <a:t>                                D</a:t>
              </a:r>
              <a:r>
                <a:rPr lang="en-US" altLang="ko-KR" sz="1050" baseline="-25000"/>
                <a:t>7</a:t>
              </a:r>
              <a:r>
                <a:rPr lang="en-US" altLang="ko-KR" sz="1050"/>
                <a:t>I’T</a:t>
              </a:r>
              <a:r>
                <a:rPr lang="en-US" altLang="ko-KR" sz="1050" baseline="-25000"/>
                <a:t>3</a:t>
              </a:r>
            </a:p>
          </p:txBody>
        </p:sp>
        <p:sp>
          <p:nvSpPr>
            <p:cNvPr id="43" name="Rectangle 41">
              <a:extLst>
                <a:ext uri="{FF2B5EF4-FFF2-40B4-BE49-F238E27FC236}">
                  <a16:creationId xmlns="" xmlns:a16="http://schemas.microsoft.com/office/drawing/2014/main" id="{DB8E70B9-87C2-4FF7-BB28-FC3430D3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514" y="4841876"/>
              <a:ext cx="2602209" cy="2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/>
                <a:t>D</a:t>
              </a:r>
              <a:r>
                <a:rPr lang="en-US" altLang="ko-KR" sz="1050" baseline="-25000"/>
                <a:t>7</a:t>
              </a:r>
              <a:r>
                <a:rPr lang="en-US" altLang="ko-KR" sz="1050"/>
                <a:t>’IT3</a:t>
              </a:r>
              <a:r>
                <a:rPr lang="en-US" altLang="ko-KR" sz="1050" baseline="-25000"/>
                <a:t> </a:t>
              </a:r>
              <a:r>
                <a:rPr lang="en-US" altLang="ko-KR" sz="1050"/>
                <a:t>                           D</a:t>
              </a:r>
              <a:r>
                <a:rPr lang="en-US" altLang="ko-KR" sz="1050" baseline="-25000"/>
                <a:t>7</a:t>
              </a:r>
              <a:r>
                <a:rPr lang="en-US" altLang="ko-KR" sz="1050"/>
                <a:t>’I’T3</a:t>
              </a:r>
            </a:p>
          </p:txBody>
        </p:sp>
        <p:sp>
          <p:nvSpPr>
            <p:cNvPr id="44" name="Rectangle 42">
              <a:extLst>
                <a:ext uri="{FF2B5EF4-FFF2-40B4-BE49-F238E27FC236}">
                  <a16:creationId xmlns="" xmlns:a16="http://schemas.microsoft.com/office/drawing/2014/main" id="{A4A00452-CB47-4C42-B093-B99E5F874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3826" y="5638801"/>
              <a:ext cx="1577975" cy="4857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45" name="Rectangle 43">
              <a:extLst>
                <a:ext uri="{FF2B5EF4-FFF2-40B4-BE49-F238E27FC236}">
                  <a16:creationId xmlns="" xmlns:a16="http://schemas.microsoft.com/office/drawing/2014/main" id="{CC1B5A2E-40FA-41DC-AC4B-7A8EF21A8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3297" y="5648326"/>
              <a:ext cx="1251412" cy="477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 algn="ctr"/>
              <a:r>
                <a:rPr lang="en-US" altLang="ko-KR" sz="1050"/>
                <a:t>Execute  MR</a:t>
              </a:r>
            </a:p>
            <a:p>
              <a:pPr algn="ctr"/>
              <a:r>
                <a:rPr lang="en-US" altLang="ko-KR" sz="1050"/>
                <a:t>Instruction</a:t>
              </a:r>
            </a:p>
          </p:txBody>
        </p:sp>
        <p:sp>
          <p:nvSpPr>
            <p:cNvPr id="46" name="Line 44">
              <a:extLst>
                <a:ext uri="{FF2B5EF4-FFF2-40B4-BE49-F238E27FC236}">
                  <a16:creationId xmlns="" xmlns:a16="http://schemas.microsoft.com/office/drawing/2014/main" id="{8DCA3993-01A1-41FD-B040-5F08130C5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1938" y="1173163"/>
              <a:ext cx="0" cy="196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7" name="Line 45">
              <a:extLst>
                <a:ext uri="{FF2B5EF4-FFF2-40B4-BE49-F238E27FC236}">
                  <a16:creationId xmlns="" xmlns:a16="http://schemas.microsoft.com/office/drawing/2014/main" id="{CBF7BD1E-0C1B-4172-B044-FCFA12B587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9364" y="1536700"/>
              <a:ext cx="13684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8" name="Line 46">
              <a:extLst>
                <a:ext uri="{FF2B5EF4-FFF2-40B4-BE49-F238E27FC236}">
                  <a16:creationId xmlns="" xmlns:a16="http://schemas.microsoft.com/office/drawing/2014/main" id="{83108EC0-C53C-4B54-BF0C-DE63B619B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3650" y="1544638"/>
              <a:ext cx="0" cy="3540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9" name="Line 47">
              <a:extLst>
                <a:ext uri="{FF2B5EF4-FFF2-40B4-BE49-F238E27FC236}">
                  <a16:creationId xmlns="" xmlns:a16="http://schemas.microsoft.com/office/drawing/2014/main" id="{86B1C109-80B1-4976-A630-7FEE1E767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9425" y="1536700"/>
              <a:ext cx="1493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0" name="Line 48">
              <a:extLst>
                <a:ext uri="{FF2B5EF4-FFF2-40B4-BE49-F238E27FC236}">
                  <a16:creationId xmlns="" xmlns:a16="http://schemas.microsoft.com/office/drawing/2014/main" id="{4D59327D-89B8-469F-BF3F-488EF7361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8975" y="1524000"/>
              <a:ext cx="0" cy="395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1" name="Line 49">
              <a:extLst>
                <a:ext uri="{FF2B5EF4-FFF2-40B4-BE49-F238E27FC236}">
                  <a16:creationId xmlns="" xmlns:a16="http://schemas.microsoft.com/office/drawing/2014/main" id="{556EE8DE-852E-49DB-87EB-32DC754CC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363" y="2147889"/>
              <a:ext cx="0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2" name="Line 50">
              <a:extLst>
                <a:ext uri="{FF2B5EF4-FFF2-40B4-BE49-F238E27FC236}">
                  <a16:creationId xmlns="" xmlns:a16="http://schemas.microsoft.com/office/drawing/2014/main" id="{5C63D9A6-E16D-4969-A074-12A0D7D74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363" y="2487613"/>
              <a:ext cx="0" cy="17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3" name="Line 51">
              <a:extLst>
                <a:ext uri="{FF2B5EF4-FFF2-40B4-BE49-F238E27FC236}">
                  <a16:creationId xmlns="" xmlns:a16="http://schemas.microsoft.com/office/drawing/2014/main" id="{C1BDC67C-CA12-45DF-A0B0-F1739BD5D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8975" y="212725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4" name="Line 52">
              <a:extLst>
                <a:ext uri="{FF2B5EF4-FFF2-40B4-BE49-F238E27FC236}">
                  <a16:creationId xmlns="" xmlns:a16="http://schemas.microsoft.com/office/drawing/2014/main" id="{D256C522-5039-4668-82D6-E86D5B582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2625" y="2508251"/>
              <a:ext cx="0" cy="1873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5" name="Line 53">
              <a:extLst>
                <a:ext uri="{FF2B5EF4-FFF2-40B4-BE49-F238E27FC236}">
                  <a16:creationId xmlns="" xmlns:a16="http://schemas.microsoft.com/office/drawing/2014/main" id="{6EA844AE-F086-415B-A2C3-05E7681F7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363" y="3094038"/>
              <a:ext cx="0" cy="88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6" name="Line 54">
              <a:extLst>
                <a:ext uri="{FF2B5EF4-FFF2-40B4-BE49-F238E27FC236}">
                  <a16:creationId xmlns="" xmlns:a16="http://schemas.microsoft.com/office/drawing/2014/main" id="{8B123625-07FD-4A23-8AEF-D13568DDD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3013" y="3182938"/>
              <a:ext cx="1638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7" name="Line 55">
              <a:extLst>
                <a:ext uri="{FF2B5EF4-FFF2-40B4-BE49-F238E27FC236}">
                  <a16:creationId xmlns="" xmlns:a16="http://schemas.microsoft.com/office/drawing/2014/main" id="{7736FFCC-8AD4-482E-B15D-EC3CB9789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313" y="3194050"/>
              <a:ext cx="0" cy="27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8" name="Line 56">
              <a:extLst>
                <a:ext uri="{FF2B5EF4-FFF2-40B4-BE49-F238E27FC236}">
                  <a16:creationId xmlns="" xmlns:a16="http://schemas.microsoft.com/office/drawing/2014/main" id="{8D28C304-FED3-4417-99A4-2841E25CA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9925" y="3079751"/>
              <a:ext cx="0" cy="2079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9" name="Line 57">
              <a:extLst>
                <a:ext uri="{FF2B5EF4-FFF2-40B4-BE49-F238E27FC236}">
                  <a16:creationId xmlns="" xmlns:a16="http://schemas.microsoft.com/office/drawing/2014/main" id="{DAE708AC-0BDA-4315-A59B-0273618CB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2626" y="3276600"/>
              <a:ext cx="15732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0" name="Line 58">
              <a:extLst>
                <a:ext uri="{FF2B5EF4-FFF2-40B4-BE49-F238E27FC236}">
                  <a16:creationId xmlns="" xmlns:a16="http://schemas.microsoft.com/office/drawing/2014/main" id="{6D87CAD3-FFBA-4A98-AD81-C362F896C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18538" y="1287463"/>
              <a:ext cx="0" cy="2000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1" name="Line 59">
              <a:extLst>
                <a:ext uri="{FF2B5EF4-FFF2-40B4-BE49-F238E27FC236}">
                  <a16:creationId xmlns="" xmlns:a16="http://schemas.microsoft.com/office/drawing/2014/main" id="{3A75E0F5-3D5F-40F0-A210-7D4FB42A9C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14950" y="1296988"/>
              <a:ext cx="3316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2" name="Line 60">
              <a:extLst>
                <a:ext uri="{FF2B5EF4-FFF2-40B4-BE49-F238E27FC236}">
                  <a16:creationId xmlns="" xmlns:a16="http://schemas.microsoft.com/office/drawing/2014/main" id="{B6204A89-F6E6-42B1-9DD5-2A2477F22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4839" y="3644901"/>
              <a:ext cx="1519237" cy="4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3" name="Line 61">
              <a:extLst>
                <a:ext uri="{FF2B5EF4-FFF2-40B4-BE49-F238E27FC236}">
                  <a16:creationId xmlns="" xmlns:a16="http://schemas.microsoft.com/office/drawing/2014/main" id="{A68C96E8-4A4E-42EF-98D0-08149B8A4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9788" y="3643314"/>
              <a:ext cx="0" cy="581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4" name="Line 62">
              <a:extLst>
                <a:ext uri="{FF2B5EF4-FFF2-40B4-BE49-F238E27FC236}">
                  <a16:creationId xmlns="" xmlns:a16="http://schemas.microsoft.com/office/drawing/2014/main" id="{3F4824B1-7058-401E-B3C4-F811A722A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7600" y="3649663"/>
              <a:ext cx="15001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5" name="Line 63">
              <a:extLst>
                <a:ext uri="{FF2B5EF4-FFF2-40B4-BE49-F238E27FC236}">
                  <a16:creationId xmlns="" xmlns:a16="http://schemas.microsoft.com/office/drawing/2014/main" id="{537E1D0E-BD0C-4EE3-AB94-2369FF781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250" y="3659189"/>
              <a:ext cx="0" cy="560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6" name="Line 64">
              <a:extLst>
                <a:ext uri="{FF2B5EF4-FFF2-40B4-BE49-F238E27FC236}">
                  <a16:creationId xmlns="" xmlns:a16="http://schemas.microsoft.com/office/drawing/2014/main" id="{6A2D57FF-F0FA-408E-B429-ACC12B943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475" y="4343400"/>
              <a:ext cx="5730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7" name="Line 65">
              <a:extLst>
                <a:ext uri="{FF2B5EF4-FFF2-40B4-BE49-F238E27FC236}">
                  <a16:creationId xmlns="" xmlns:a16="http://schemas.microsoft.com/office/drawing/2014/main" id="{2C310DC5-D247-42F7-9E32-D6AE643D2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800" y="4352925"/>
              <a:ext cx="0" cy="706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8" name="Line 66">
              <a:extLst>
                <a:ext uri="{FF2B5EF4-FFF2-40B4-BE49-F238E27FC236}">
                  <a16:creationId xmlns="" xmlns:a16="http://schemas.microsoft.com/office/drawing/2014/main" id="{EFD56BC7-B2AA-41EE-816F-A91D9B3A5A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3700" y="4343400"/>
              <a:ext cx="5794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9" name="Line 68">
              <a:extLst>
                <a:ext uri="{FF2B5EF4-FFF2-40B4-BE49-F238E27FC236}">
                  <a16:creationId xmlns="" xmlns:a16="http://schemas.microsoft.com/office/drawing/2014/main" id="{87B78835-E7B0-4B2B-836B-CECFBC187E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53201" y="4352925"/>
              <a:ext cx="4857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0" name="Line 69">
              <a:extLst>
                <a:ext uri="{FF2B5EF4-FFF2-40B4-BE49-F238E27FC236}">
                  <a16:creationId xmlns="" xmlns:a16="http://schemas.microsoft.com/office/drawing/2014/main" id="{C38C10A3-6A67-4FAB-AB5A-5A6B67BFD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5900" y="4364039"/>
              <a:ext cx="0" cy="6953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1" name="Line 70">
              <a:extLst>
                <a:ext uri="{FF2B5EF4-FFF2-40B4-BE49-F238E27FC236}">
                  <a16:creationId xmlns="" xmlns:a16="http://schemas.microsoft.com/office/drawing/2014/main" id="{E160E212-DBB6-400F-A7DC-CAEF0067B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7588" y="4364038"/>
              <a:ext cx="3413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2" name="Line 71">
              <a:extLst>
                <a:ext uri="{FF2B5EF4-FFF2-40B4-BE49-F238E27FC236}">
                  <a16:creationId xmlns="" xmlns:a16="http://schemas.microsoft.com/office/drawing/2014/main" id="{7D918EEE-8B5E-4B89-A4AA-C894C3954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4373564"/>
              <a:ext cx="0" cy="6953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3" name="Line 72">
              <a:extLst>
                <a:ext uri="{FF2B5EF4-FFF2-40B4-BE49-F238E27FC236}">
                  <a16:creationId xmlns="" xmlns:a16="http://schemas.microsoft.com/office/drawing/2014/main" id="{DF20A97C-2547-49FC-81CE-747651120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8600" y="5295901"/>
              <a:ext cx="0" cy="3333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4" name="Line 73">
              <a:extLst>
                <a:ext uri="{FF2B5EF4-FFF2-40B4-BE49-F238E27FC236}">
                  <a16:creationId xmlns="" xmlns:a16="http://schemas.microsoft.com/office/drawing/2014/main" id="{4BD065EC-371D-42A3-BED7-071955614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5295901"/>
              <a:ext cx="0" cy="3333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5" name="Line 74">
              <a:extLst>
                <a:ext uri="{FF2B5EF4-FFF2-40B4-BE49-F238E27FC236}">
                  <a16:creationId xmlns="" xmlns:a16="http://schemas.microsoft.com/office/drawing/2014/main" id="{18D11649-8261-40DE-81D1-AC63067BA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6463" y="6130926"/>
              <a:ext cx="0" cy="2825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6" name="Line 75">
              <a:extLst>
                <a:ext uri="{FF2B5EF4-FFF2-40B4-BE49-F238E27FC236}">
                  <a16:creationId xmlns="" xmlns:a16="http://schemas.microsoft.com/office/drawing/2014/main" id="{B28E067C-2AE1-46CC-9F82-9DAAFEE78C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6151" y="6423025"/>
              <a:ext cx="50657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7" name="Line 76">
              <a:extLst>
                <a:ext uri="{FF2B5EF4-FFF2-40B4-BE49-F238E27FC236}">
                  <a16:creationId xmlns="" xmlns:a16="http://schemas.microsoft.com/office/drawing/2014/main" id="{1C1D3402-AA36-414B-9395-F23F3D652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0688" y="5695950"/>
              <a:ext cx="0" cy="706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8" name="Line 77">
              <a:extLst>
                <a:ext uri="{FF2B5EF4-FFF2-40B4-BE49-F238E27FC236}">
                  <a16:creationId xmlns="" xmlns:a16="http://schemas.microsoft.com/office/drawing/2014/main" id="{280FFB16-E7C7-4CA0-B392-FFDA03A08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1500" y="5695951"/>
              <a:ext cx="0" cy="708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9" name="Line 79">
              <a:extLst>
                <a:ext uri="{FF2B5EF4-FFF2-40B4-BE49-F238E27FC236}">
                  <a16:creationId xmlns="" xmlns:a16="http://schemas.microsoft.com/office/drawing/2014/main" id="{3B8F0AF9-6C82-43CB-8F7E-DBA0BF0F5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8850" y="1296988"/>
              <a:ext cx="31257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80" name="Rectangle 80">
              <a:extLst>
                <a:ext uri="{FF2B5EF4-FFF2-40B4-BE49-F238E27FC236}">
                  <a16:creationId xmlns="" xmlns:a16="http://schemas.microsoft.com/office/drawing/2014/main" id="{BA9C7B53-E1B5-4186-9345-5EC2C9626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590" y="1294011"/>
              <a:ext cx="5410986" cy="2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 dirty="0"/>
                <a:t>=0(Instruction Cycle)                          =1(Interrupt Cycle)</a:t>
              </a:r>
            </a:p>
          </p:txBody>
        </p:sp>
        <p:sp>
          <p:nvSpPr>
            <p:cNvPr id="81" name="Rectangle 81">
              <a:extLst>
                <a:ext uri="{FF2B5EF4-FFF2-40B4-BE49-F238E27FC236}">
                  <a16:creationId xmlns="" xmlns:a16="http://schemas.microsoft.com/office/drawing/2014/main" id="{A4C17CF4-0734-4824-8139-4B929E1AE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488" y="3424239"/>
              <a:ext cx="3786294" cy="2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/>
                <a:t>=1(Register or I/O)              =0(Memory Ref)</a:t>
              </a:r>
            </a:p>
          </p:txBody>
        </p:sp>
        <p:sp>
          <p:nvSpPr>
            <p:cNvPr id="82" name="Rectangle 83">
              <a:extLst>
                <a:ext uri="{FF2B5EF4-FFF2-40B4-BE49-F238E27FC236}">
                  <a16:creationId xmlns="" xmlns:a16="http://schemas.microsoft.com/office/drawing/2014/main" id="{4F969A73-5A17-4717-B248-7E6EAAD6D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0201" y="5619750"/>
              <a:ext cx="687155" cy="2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/>
                <a:t> D</a:t>
              </a:r>
              <a:r>
                <a:rPr lang="en-US" altLang="ko-KR" sz="1050" baseline="-25000"/>
                <a:t>7</a:t>
              </a:r>
              <a:r>
                <a:rPr lang="en-US" altLang="ko-KR" sz="1050"/>
                <a:t>’T4</a:t>
              </a:r>
            </a:p>
          </p:txBody>
        </p:sp>
        <p:sp>
          <p:nvSpPr>
            <p:cNvPr id="83" name="Line 85">
              <a:extLst>
                <a:ext uri="{FF2B5EF4-FFF2-40B4-BE49-F238E27FC236}">
                  <a16:creationId xmlns="" xmlns:a16="http://schemas.microsoft.com/office/drawing/2014/main" id="{00B94EC0-112E-4ADE-B52E-6CD7E844B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525" y="4362450"/>
              <a:ext cx="0" cy="706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84" name="Line 86">
              <a:extLst>
                <a:ext uri="{FF2B5EF4-FFF2-40B4-BE49-F238E27FC236}">
                  <a16:creationId xmlns="" xmlns:a16="http://schemas.microsoft.com/office/drawing/2014/main" id="{599B4268-E88E-464F-B134-49E92138B6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7738" y="1287464"/>
              <a:ext cx="0" cy="5153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680685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A9B6819-6FA8-4C78-ABF5-52C941B8ED1F}"/>
              </a:ext>
            </a:extLst>
          </p:cNvPr>
          <p:cNvSpPr txBox="1">
            <a:spLocks noChangeArrowheads="1"/>
          </p:cNvSpPr>
          <p:nvPr/>
        </p:nvSpPr>
        <p:spPr>
          <a:xfrm>
            <a:off x="2767394" y="110240"/>
            <a:ext cx="4850606" cy="316706"/>
          </a:xfrm>
          <a:prstGeom prst="rect">
            <a:avLst/>
          </a:prstGeom>
          <a:noFill/>
        </p:spPr>
        <p:txBody>
          <a:bodyPr wrap="none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ko-KR" sz="2100" dirty="0" smtClean="0">
                <a:solidFill>
                  <a:srgbClr val="FF0000"/>
                </a:solidFill>
                <a:latin typeface="+mn-lt"/>
              </a:rPr>
              <a:t>DESIGN  OF  BASIC  COMPUTER(BC)</a:t>
            </a:r>
            <a:endParaRPr lang="en-US" altLang="ko-KR" sz="21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6AB6A45-988B-468E-A661-09F1F895A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68" y="645837"/>
            <a:ext cx="2548775" cy="21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1350" u="sng" dirty="0"/>
              <a:t>Hardware Components of BC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50C638-0D09-4D87-BD1A-457FE1A94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73" y="947296"/>
            <a:ext cx="8924827" cy="2843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A memory unit :     </a:t>
            </a:r>
            <a:r>
              <a:rPr lang="en-US" altLang="ko-KR" sz="1350" dirty="0">
                <a:solidFill>
                  <a:srgbClr val="FF0000"/>
                </a:solidFill>
              </a:rPr>
              <a:t>4096 x 16</a:t>
            </a:r>
            <a:r>
              <a:rPr lang="en-US" altLang="ko-KR" sz="1350" dirty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Registers:  							Flip-Flops(Status): </a:t>
            </a:r>
          </a:p>
          <a:p>
            <a:endParaRPr lang="en-US" altLang="ko-KR" sz="1350" dirty="0"/>
          </a:p>
          <a:p>
            <a:r>
              <a:rPr lang="en-US" altLang="ko-KR" sz="1350" dirty="0"/>
              <a:t>           AR, PC, </a:t>
            </a:r>
            <a:r>
              <a:rPr lang="en-US" altLang="ko-KR" sz="1350" dirty="0">
                <a:solidFill>
                  <a:srgbClr val="FF0000"/>
                </a:solidFill>
              </a:rPr>
              <a:t>(12 bit)                                                               </a:t>
            </a:r>
            <a:r>
              <a:rPr lang="en-US" altLang="ko-KR" sz="1350" dirty="0"/>
              <a:t>I, S, E, R, IEN, FGI, and FGO</a:t>
            </a:r>
            <a:endParaRPr lang="en-US" altLang="ko-KR" sz="1350" dirty="0">
              <a:solidFill>
                <a:srgbClr val="FF0000"/>
              </a:solidFill>
            </a:endParaRPr>
          </a:p>
          <a:p>
            <a:r>
              <a:rPr lang="en-US" altLang="ko-KR" sz="1350" dirty="0"/>
              <a:t>           DR, AC, IR, TR, </a:t>
            </a:r>
            <a:r>
              <a:rPr lang="en-US" altLang="ko-KR" sz="1350" dirty="0" smtClean="0">
                <a:solidFill>
                  <a:srgbClr val="FF0000"/>
                </a:solidFill>
              </a:rPr>
              <a:t>(16 </a:t>
            </a:r>
            <a:r>
              <a:rPr lang="en-US" altLang="ko-KR" sz="1350" dirty="0">
                <a:solidFill>
                  <a:srgbClr val="FF0000"/>
                </a:solidFill>
              </a:rPr>
              <a:t>bit)</a:t>
            </a:r>
          </a:p>
          <a:p>
            <a:r>
              <a:rPr lang="en-US" altLang="ko-KR" sz="1350" dirty="0"/>
              <a:t>           OUTR, INPR, </a:t>
            </a:r>
            <a:r>
              <a:rPr lang="en-US" altLang="ko-KR" sz="1350" dirty="0">
                <a:solidFill>
                  <a:srgbClr val="FF0000"/>
                </a:solidFill>
              </a:rPr>
              <a:t>(8 bit) </a:t>
            </a:r>
            <a:r>
              <a:rPr lang="en-US" altLang="ko-KR" sz="1350" dirty="0"/>
              <a:t>and </a:t>
            </a:r>
          </a:p>
          <a:p>
            <a:r>
              <a:rPr lang="en-US" altLang="ko-KR" sz="1350" dirty="0"/>
              <a:t>           SC </a:t>
            </a:r>
            <a:r>
              <a:rPr lang="en-US" altLang="ko-KR" sz="1350" dirty="0">
                <a:solidFill>
                  <a:srgbClr val="FF0000"/>
                </a:solidFill>
              </a:rPr>
              <a:t>(4 bit)</a:t>
            </a:r>
          </a:p>
          <a:p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Decoders:        1) </a:t>
            </a:r>
            <a:r>
              <a:rPr lang="en-US" altLang="ko-KR" sz="1350" dirty="0">
                <a:solidFill>
                  <a:srgbClr val="FF0000"/>
                </a:solidFill>
              </a:rPr>
              <a:t>3x8</a:t>
            </a:r>
            <a:r>
              <a:rPr lang="en-US" altLang="ko-KR" sz="1350" dirty="0"/>
              <a:t> Opcode decoder       2) </a:t>
            </a:r>
            <a:r>
              <a:rPr lang="en-US" altLang="ko-KR" sz="1350" dirty="0">
                <a:solidFill>
                  <a:srgbClr val="FF0000"/>
                </a:solidFill>
              </a:rPr>
              <a:t>4x16</a:t>
            </a:r>
            <a:r>
              <a:rPr lang="en-US" altLang="ko-KR" sz="1350" dirty="0"/>
              <a:t> timing decoder</a:t>
            </a:r>
          </a:p>
          <a:p>
            <a:r>
              <a:rPr lang="en-US" altLang="ko-KR" sz="1350" dirty="0"/>
              <a:t>                     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Common bus:   16 bits</a:t>
            </a:r>
          </a:p>
          <a:p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Control logic gates:                                                              Adder and Logic circuit:   Connected to AC</a:t>
            </a:r>
          </a:p>
          <a:p>
            <a:endParaRPr lang="en-US" altLang="ko-KR" sz="1350" dirty="0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A453081E-9C54-4847-927E-E24EBDC43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210" y="2971800"/>
            <a:ext cx="5257800" cy="1463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 sz="900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9DFDE6BF-E265-4F68-9316-EB3CB3759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77" y="3653518"/>
            <a:ext cx="5005634" cy="156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866" tIns="33338" rIns="67866" bIns="33338">
            <a:spAutoFit/>
          </a:bodyPr>
          <a:lstStyle>
            <a:lvl1pPr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5715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marL="642938" lvl="1" indent="-214313">
              <a:spcBef>
                <a:spcPct val="45000"/>
              </a:spcBef>
              <a:buFont typeface="Wingdings" panose="05000000000000000000" pitchFamily="2" charset="2"/>
              <a:buChar char="§"/>
            </a:pPr>
            <a:r>
              <a:rPr lang="en-US" altLang="ko-KR" sz="1350" dirty="0"/>
              <a:t>Input Controls of the nine registers</a:t>
            </a:r>
          </a:p>
          <a:p>
            <a:pPr marL="642938" lvl="1" indent="-214313">
              <a:spcBef>
                <a:spcPct val="45000"/>
              </a:spcBef>
              <a:buFont typeface="Wingdings" panose="05000000000000000000" pitchFamily="2" charset="2"/>
              <a:buChar char="§"/>
            </a:pPr>
            <a:r>
              <a:rPr lang="en-US" altLang="ko-KR" sz="1350" dirty="0"/>
              <a:t>Read and Write Controls of memory</a:t>
            </a:r>
          </a:p>
          <a:p>
            <a:pPr marL="642938" lvl="1" indent="-214313">
              <a:spcBef>
                <a:spcPct val="45000"/>
              </a:spcBef>
              <a:buFont typeface="Wingdings" panose="05000000000000000000" pitchFamily="2" charset="2"/>
              <a:buChar char="§"/>
            </a:pPr>
            <a:r>
              <a:rPr lang="en-US" altLang="ko-KR" sz="1350" dirty="0"/>
              <a:t>Set, Clear, or Complement Controls of the flip-flops</a:t>
            </a:r>
          </a:p>
          <a:p>
            <a:pPr marL="642938" lvl="1" indent="-214313">
              <a:spcBef>
                <a:spcPct val="45000"/>
              </a:spcBef>
              <a:buFont typeface="Wingdings" panose="05000000000000000000" pitchFamily="2" charset="2"/>
              <a:buChar char="§"/>
            </a:pPr>
            <a:r>
              <a:rPr lang="en-US" altLang="ko-KR" sz="1350" dirty="0"/>
              <a:t>S</a:t>
            </a:r>
            <a:r>
              <a:rPr lang="en-US" altLang="ko-KR" sz="1350" baseline="-25000" dirty="0"/>
              <a:t>2</a:t>
            </a:r>
            <a:r>
              <a:rPr lang="en-US" altLang="ko-KR" sz="1350" dirty="0"/>
              <a:t>, S</a:t>
            </a:r>
            <a:r>
              <a:rPr lang="en-US" altLang="ko-KR" sz="1350" baseline="-25000" dirty="0"/>
              <a:t>1</a:t>
            </a:r>
            <a:r>
              <a:rPr lang="en-US" altLang="ko-KR" sz="1350" dirty="0"/>
              <a:t>, S</a:t>
            </a:r>
            <a:r>
              <a:rPr lang="en-US" altLang="ko-KR" sz="1350" baseline="-25000" dirty="0"/>
              <a:t>0</a:t>
            </a:r>
            <a:r>
              <a:rPr lang="en-US" altLang="ko-KR" sz="1350" dirty="0"/>
              <a:t>  Controls to select a register for the bus</a:t>
            </a:r>
          </a:p>
          <a:p>
            <a:pPr marL="642938" lvl="1" indent="-214313">
              <a:spcBef>
                <a:spcPct val="45000"/>
              </a:spcBef>
              <a:buFont typeface="Wingdings" panose="05000000000000000000" pitchFamily="2" charset="2"/>
              <a:buChar char="§"/>
            </a:pPr>
            <a:r>
              <a:rPr lang="en-US" altLang="ko-KR" sz="1350" dirty="0"/>
              <a:t>AC, and Adder and Logic circuit</a:t>
            </a:r>
          </a:p>
          <a:p>
            <a:pPr eaLnBrk="1"/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3268151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760F47B-580D-4978-84E6-7F72904B3E27}"/>
              </a:ext>
            </a:extLst>
          </p:cNvPr>
          <p:cNvSpPr txBox="1">
            <a:spLocks noChangeArrowheads="1"/>
          </p:cNvSpPr>
          <p:nvPr/>
        </p:nvSpPr>
        <p:spPr>
          <a:xfrm>
            <a:off x="2275200" y="185401"/>
            <a:ext cx="6218634" cy="433388"/>
          </a:xfrm>
          <a:prstGeom prst="rect">
            <a:avLst/>
          </a:prstGeom>
          <a:noFill/>
        </p:spPr>
        <p:txBody>
          <a:bodyPr anchor="ctr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60000"/>
              </a:lnSpc>
            </a:pPr>
            <a:r>
              <a:rPr lang="en-US" altLang="ko-KR" sz="2100" smtClean="0">
                <a:solidFill>
                  <a:srgbClr val="FF0000"/>
                </a:solidFill>
                <a:latin typeface="+mn-lt"/>
              </a:rPr>
              <a:t>COMPLETE  COMPUTER  DESCRIPTION       </a:t>
            </a:r>
            <a:br>
              <a:rPr lang="en-US" altLang="ko-KR" sz="2100" smtClean="0">
                <a:solidFill>
                  <a:srgbClr val="FF0000"/>
                </a:solidFill>
                <a:latin typeface="+mn-lt"/>
              </a:rPr>
            </a:br>
            <a:r>
              <a:rPr lang="en-US" altLang="ko-KR" sz="2100" smtClean="0">
                <a:solidFill>
                  <a:srgbClr val="FF0000"/>
                </a:solidFill>
                <a:latin typeface="+mn-lt"/>
              </a:rPr>
              <a:t/>
            </a:r>
            <a:br>
              <a:rPr lang="en-US" altLang="ko-KR" sz="2100" smtClean="0">
                <a:solidFill>
                  <a:srgbClr val="FF0000"/>
                </a:solidFill>
                <a:latin typeface="+mn-lt"/>
              </a:rPr>
            </a:br>
            <a:r>
              <a:rPr lang="en-US" altLang="ko-KR" sz="210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500" smtClean="0">
                <a:solidFill>
                  <a:srgbClr val="FF0000"/>
                </a:solidFill>
              </a:rPr>
              <a:t>Microoperations</a:t>
            </a:r>
            <a:endParaRPr lang="en-US" altLang="ko-KR" sz="1500" dirty="0">
              <a:solidFill>
                <a:srgbClr val="FF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2244FF5-EA5B-4FA8-99C7-0D09F27D51BC}"/>
              </a:ext>
            </a:extLst>
          </p:cNvPr>
          <p:cNvGrpSpPr/>
          <p:nvPr/>
        </p:nvGrpSpPr>
        <p:grpSpPr>
          <a:xfrm>
            <a:off x="1279690" y="692944"/>
            <a:ext cx="5971218" cy="4272899"/>
            <a:chOff x="2628901" y="923925"/>
            <a:chExt cx="7038975" cy="5010150"/>
          </a:xfrm>
        </p:grpSpPr>
        <p:sp>
          <p:nvSpPr>
            <p:cNvPr id="5" name="Rectangle 9">
              <a:extLst>
                <a:ext uri="{FF2B5EF4-FFF2-40B4-BE49-F238E27FC236}">
                  <a16:creationId xmlns="" xmlns:a16="http://schemas.microsoft.com/office/drawing/2014/main" id="{9F15C4F7-2B8E-42BF-8F10-9A80927E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1" y="923925"/>
              <a:ext cx="7038975" cy="50101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6" name="Rectangle 4">
              <a:extLst>
                <a:ext uri="{FF2B5EF4-FFF2-40B4-BE49-F238E27FC236}">
                  <a16:creationId xmlns="" xmlns:a16="http://schemas.microsoft.com/office/drawing/2014/main" id="{9BFF64D9-30A2-4ED7-839A-1C494E0D2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563" y="1011238"/>
              <a:ext cx="1595809" cy="4512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 dirty="0">
                  <a:solidFill>
                    <a:srgbClr val="FF0000"/>
                  </a:solidFill>
                </a:rPr>
                <a:t>Fetch</a:t>
              </a:r>
            </a:p>
            <a:p>
              <a:endParaRPr lang="en-US" altLang="ko-KR" sz="1050" dirty="0"/>
            </a:p>
            <a:p>
              <a:r>
                <a:rPr lang="en-US" altLang="ko-KR" sz="1050" dirty="0"/>
                <a:t>Decode</a:t>
              </a:r>
            </a:p>
            <a:p>
              <a:endParaRPr lang="en-US" altLang="ko-KR" sz="1050" dirty="0"/>
            </a:p>
            <a:p>
              <a:r>
                <a:rPr lang="en-US" altLang="ko-KR" sz="1050" dirty="0"/>
                <a:t>Indirect</a:t>
              </a:r>
            </a:p>
            <a:p>
              <a:r>
                <a:rPr lang="en-US" altLang="ko-KR" sz="1050" dirty="0"/>
                <a:t>Interrupt</a:t>
              </a:r>
            </a:p>
            <a:p>
              <a:r>
                <a:rPr lang="en-US" altLang="ko-KR" sz="1050" dirty="0"/>
                <a:t>                              </a:t>
              </a:r>
            </a:p>
            <a:p>
              <a:endParaRPr lang="en-US" altLang="ko-KR" sz="1050" dirty="0"/>
            </a:p>
            <a:p>
              <a:endParaRPr lang="en-US" altLang="ko-KR" sz="1050" dirty="0"/>
            </a:p>
            <a:p>
              <a:endParaRPr lang="en-US" altLang="ko-KR" sz="1050" dirty="0"/>
            </a:p>
            <a:p>
              <a:r>
                <a:rPr lang="en-US" altLang="ko-KR" sz="1050" dirty="0">
                  <a:solidFill>
                    <a:srgbClr val="FF0000"/>
                  </a:solidFill>
                </a:rPr>
                <a:t>Memory-Referenc</a:t>
              </a:r>
              <a:r>
                <a:rPr lang="en-US" altLang="ko-KR" sz="1050" dirty="0"/>
                <a:t>e</a:t>
              </a:r>
            </a:p>
            <a:p>
              <a:r>
                <a:rPr lang="en-US" altLang="ko-KR" sz="1050" dirty="0"/>
                <a:t>    AND</a:t>
              </a:r>
            </a:p>
            <a:p>
              <a:endParaRPr lang="en-US" altLang="ko-KR" sz="1050" dirty="0"/>
            </a:p>
            <a:p>
              <a:r>
                <a:rPr lang="en-US" altLang="ko-KR" sz="1050" dirty="0"/>
                <a:t>    ADD</a:t>
              </a:r>
            </a:p>
            <a:p>
              <a:endParaRPr lang="en-US" altLang="ko-KR" sz="1050" dirty="0"/>
            </a:p>
            <a:p>
              <a:r>
                <a:rPr lang="en-US" altLang="ko-KR" sz="1050" dirty="0"/>
                <a:t>    LDA</a:t>
              </a:r>
            </a:p>
            <a:p>
              <a:endParaRPr lang="en-US" altLang="ko-KR" sz="1050" dirty="0"/>
            </a:p>
            <a:p>
              <a:r>
                <a:rPr lang="en-US" altLang="ko-KR" sz="1050" dirty="0"/>
                <a:t>    STA</a:t>
              </a:r>
            </a:p>
            <a:p>
              <a:r>
                <a:rPr lang="en-US" altLang="ko-KR" sz="1050" dirty="0"/>
                <a:t>    BUN</a:t>
              </a:r>
            </a:p>
            <a:p>
              <a:r>
                <a:rPr lang="en-US" altLang="ko-KR" sz="1050" dirty="0"/>
                <a:t>    BSA</a:t>
              </a:r>
            </a:p>
            <a:p>
              <a:endParaRPr lang="en-US" altLang="ko-KR" sz="1050" dirty="0"/>
            </a:p>
            <a:p>
              <a:r>
                <a:rPr lang="en-US" altLang="ko-KR" sz="1050" dirty="0"/>
                <a:t>    ISZ</a:t>
              </a:r>
            </a:p>
            <a:p>
              <a:endParaRPr lang="en-US" altLang="ko-KR" sz="1050" dirty="0"/>
            </a:p>
            <a:p>
              <a:endParaRPr lang="en-US" altLang="ko-KR" sz="1050" dirty="0"/>
            </a:p>
            <a:p>
              <a:endParaRPr lang="en-US" altLang="ko-KR" sz="1050" dirty="0"/>
            </a:p>
            <a:p>
              <a:pPr latinLnBrk="1"/>
              <a:endParaRPr lang="en-US" altLang="ko-KR" sz="105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="" xmlns:a16="http://schemas.microsoft.com/office/drawing/2014/main" id="{4D30C9AE-28B0-4397-A0AC-927FF710C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851" y="1011238"/>
              <a:ext cx="1184275" cy="4171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 dirty="0"/>
                <a:t>R</a:t>
              </a:r>
              <a:r>
                <a:rPr lang="en-US" altLang="ko-KR" sz="1050" dirty="0">
                  <a:sym typeface="Symbol" panose="05050102010706020507" pitchFamily="18" charset="2"/>
                </a:rPr>
                <a:t></a:t>
              </a:r>
              <a:r>
                <a:rPr lang="en-US" altLang="ko-KR" sz="1050" dirty="0"/>
                <a:t>T</a:t>
              </a:r>
              <a:r>
                <a:rPr lang="en-US" altLang="ko-KR" sz="1050" baseline="-25000" dirty="0"/>
                <a:t>0</a:t>
              </a:r>
              <a:r>
                <a:rPr lang="en-US" altLang="ko-KR" sz="1050" dirty="0"/>
                <a:t>:      </a:t>
              </a:r>
            </a:p>
            <a:p>
              <a:r>
                <a:rPr lang="en-US" altLang="ko-KR" sz="1050" dirty="0"/>
                <a:t>R</a:t>
              </a:r>
              <a:r>
                <a:rPr lang="en-US" altLang="ko-KR" sz="1050" dirty="0">
                  <a:sym typeface="Symbol" panose="05050102010706020507" pitchFamily="18" charset="2"/>
                </a:rPr>
                <a:t></a:t>
              </a:r>
              <a:r>
                <a:rPr lang="en-US" altLang="ko-KR" sz="1050" dirty="0"/>
                <a:t>T</a:t>
              </a:r>
              <a:r>
                <a:rPr lang="en-US" altLang="ko-KR" sz="1050" baseline="-25000" dirty="0"/>
                <a:t>1</a:t>
              </a:r>
              <a:r>
                <a:rPr lang="en-US" altLang="ko-KR" sz="1050" dirty="0"/>
                <a:t>:</a:t>
              </a:r>
            </a:p>
            <a:p>
              <a:r>
                <a:rPr lang="en-US" altLang="ko-KR" sz="1050" dirty="0"/>
                <a:t>R</a:t>
              </a:r>
              <a:r>
                <a:rPr lang="en-US" altLang="ko-KR" sz="1050" dirty="0">
                  <a:sym typeface="Symbol" panose="05050102010706020507" pitchFamily="18" charset="2"/>
                </a:rPr>
                <a:t></a:t>
              </a:r>
              <a:r>
                <a:rPr lang="en-US" altLang="ko-KR" sz="1050" dirty="0"/>
                <a:t>T</a:t>
              </a:r>
              <a:r>
                <a:rPr lang="en-US" altLang="ko-KR" sz="1050" baseline="-25000" dirty="0"/>
                <a:t>2</a:t>
              </a:r>
              <a:r>
                <a:rPr lang="en-US" altLang="ko-KR" sz="1050" dirty="0"/>
                <a:t>:</a:t>
              </a:r>
            </a:p>
            <a:p>
              <a:endParaRPr lang="en-US" altLang="ko-KR" sz="1050" dirty="0"/>
            </a:p>
            <a:p>
              <a:r>
                <a:rPr lang="en-US" altLang="ko-KR" sz="1050" dirty="0"/>
                <a:t>D</a:t>
              </a:r>
              <a:r>
                <a:rPr lang="en-US" altLang="ko-KR" sz="1050" baseline="-25000" dirty="0"/>
                <a:t>7</a:t>
              </a:r>
              <a:r>
                <a:rPr lang="en-US" altLang="ko-KR" sz="1050" dirty="0">
                  <a:sym typeface="Symbol" panose="05050102010706020507" pitchFamily="18" charset="2"/>
                </a:rPr>
                <a:t></a:t>
              </a:r>
              <a:r>
                <a:rPr lang="en-US" altLang="ko-KR" sz="1050" dirty="0"/>
                <a:t>IT</a:t>
              </a:r>
              <a:r>
                <a:rPr lang="en-US" altLang="ko-KR" sz="1050" baseline="-25000" dirty="0"/>
                <a:t>3</a:t>
              </a:r>
              <a:r>
                <a:rPr lang="en-US" altLang="ko-KR" sz="1050" dirty="0"/>
                <a:t>:</a:t>
              </a:r>
            </a:p>
            <a:p>
              <a:endParaRPr lang="en-US" altLang="ko-KR" sz="1050" dirty="0"/>
            </a:p>
            <a:p>
              <a:endParaRPr lang="en-US" altLang="ko-KR" sz="1050" dirty="0"/>
            </a:p>
            <a:p>
              <a:r>
                <a:rPr lang="en-US" altLang="ko-KR" sz="1050" dirty="0"/>
                <a:t>RT</a:t>
              </a:r>
              <a:r>
                <a:rPr lang="en-US" altLang="ko-KR" sz="1050" baseline="-25000" dirty="0"/>
                <a:t>0</a:t>
              </a:r>
              <a:r>
                <a:rPr lang="en-US" altLang="ko-KR" sz="1050" dirty="0"/>
                <a:t>:</a:t>
              </a:r>
            </a:p>
            <a:p>
              <a:r>
                <a:rPr lang="en-US" altLang="ko-KR" sz="1050" dirty="0"/>
                <a:t>RT</a:t>
              </a:r>
              <a:r>
                <a:rPr lang="en-US" altLang="ko-KR" sz="1050" baseline="-25000" dirty="0"/>
                <a:t>1</a:t>
              </a:r>
              <a:r>
                <a:rPr lang="en-US" altLang="ko-KR" sz="1050" dirty="0"/>
                <a:t>:</a:t>
              </a:r>
            </a:p>
            <a:p>
              <a:r>
                <a:rPr lang="en-US" altLang="ko-KR" sz="1050" dirty="0"/>
                <a:t>RT</a:t>
              </a:r>
              <a:r>
                <a:rPr lang="en-US" altLang="ko-KR" sz="1050" baseline="-25000" dirty="0"/>
                <a:t>2</a:t>
              </a:r>
              <a:r>
                <a:rPr lang="en-US" altLang="ko-KR" sz="1050" dirty="0"/>
                <a:t>:</a:t>
              </a:r>
            </a:p>
            <a:p>
              <a:endParaRPr lang="en-US" altLang="ko-KR" sz="1050" dirty="0"/>
            </a:p>
            <a:p>
              <a:r>
                <a:rPr lang="en-US" altLang="ko-KR" sz="1050" dirty="0"/>
                <a:t>D</a:t>
              </a:r>
              <a:r>
                <a:rPr lang="en-US" altLang="ko-KR" sz="1050" baseline="-25000" dirty="0"/>
                <a:t>0</a:t>
              </a:r>
              <a:r>
                <a:rPr lang="en-US" altLang="ko-KR" sz="1050" dirty="0"/>
                <a:t>T</a:t>
              </a:r>
              <a:r>
                <a:rPr lang="en-US" altLang="ko-KR" sz="1050" baseline="-25000" dirty="0"/>
                <a:t>4</a:t>
              </a:r>
              <a:r>
                <a:rPr lang="en-US" altLang="ko-KR" sz="1050" dirty="0"/>
                <a:t>:</a:t>
              </a:r>
            </a:p>
            <a:p>
              <a:r>
                <a:rPr lang="en-US" altLang="ko-KR" sz="1050" dirty="0"/>
                <a:t>D</a:t>
              </a:r>
              <a:r>
                <a:rPr lang="en-US" altLang="ko-KR" sz="1050" baseline="-25000" dirty="0"/>
                <a:t>0</a:t>
              </a:r>
              <a:r>
                <a:rPr lang="en-US" altLang="ko-KR" sz="1050" dirty="0"/>
                <a:t>T</a:t>
              </a:r>
              <a:r>
                <a:rPr lang="en-US" altLang="ko-KR" sz="1050" baseline="-25000" dirty="0"/>
                <a:t>5</a:t>
              </a:r>
              <a:r>
                <a:rPr lang="en-US" altLang="ko-KR" sz="1050" dirty="0"/>
                <a:t>:</a:t>
              </a:r>
            </a:p>
            <a:p>
              <a:r>
                <a:rPr lang="en-US" altLang="ko-KR" sz="1050" dirty="0"/>
                <a:t>D</a:t>
              </a:r>
              <a:r>
                <a:rPr lang="en-US" altLang="ko-KR" sz="1050" baseline="-25000" dirty="0"/>
                <a:t>1</a:t>
              </a:r>
              <a:r>
                <a:rPr lang="en-US" altLang="ko-KR" sz="1050" dirty="0"/>
                <a:t>T</a:t>
              </a:r>
              <a:r>
                <a:rPr lang="en-US" altLang="ko-KR" sz="1050" baseline="-25000" dirty="0"/>
                <a:t>4</a:t>
              </a:r>
              <a:r>
                <a:rPr lang="en-US" altLang="ko-KR" sz="1050" dirty="0"/>
                <a:t>:</a:t>
              </a:r>
            </a:p>
            <a:p>
              <a:r>
                <a:rPr lang="en-US" altLang="ko-KR" sz="1050" dirty="0"/>
                <a:t>D</a:t>
              </a:r>
              <a:r>
                <a:rPr lang="en-US" altLang="ko-KR" sz="1050" baseline="-25000" dirty="0"/>
                <a:t>1</a:t>
              </a:r>
              <a:r>
                <a:rPr lang="en-US" altLang="ko-KR" sz="1050" dirty="0"/>
                <a:t>T</a:t>
              </a:r>
              <a:r>
                <a:rPr lang="en-US" altLang="ko-KR" sz="1050" baseline="-25000" dirty="0"/>
                <a:t>5</a:t>
              </a:r>
              <a:r>
                <a:rPr lang="en-US" altLang="ko-KR" sz="1050" dirty="0"/>
                <a:t>:</a:t>
              </a:r>
            </a:p>
            <a:p>
              <a:r>
                <a:rPr lang="en-US" altLang="ko-KR" sz="1050" dirty="0"/>
                <a:t>D</a:t>
              </a:r>
              <a:r>
                <a:rPr lang="en-US" altLang="ko-KR" sz="1050" baseline="-25000" dirty="0"/>
                <a:t>2</a:t>
              </a:r>
              <a:r>
                <a:rPr lang="en-US" altLang="ko-KR" sz="1050" dirty="0"/>
                <a:t>T</a:t>
              </a:r>
              <a:r>
                <a:rPr lang="en-US" altLang="ko-KR" sz="1050" baseline="-25000" dirty="0"/>
                <a:t>4</a:t>
              </a:r>
              <a:r>
                <a:rPr lang="en-US" altLang="ko-KR" sz="1050" dirty="0"/>
                <a:t>:</a:t>
              </a:r>
            </a:p>
            <a:p>
              <a:r>
                <a:rPr lang="en-US" altLang="ko-KR" sz="1050" dirty="0"/>
                <a:t>D</a:t>
              </a:r>
              <a:r>
                <a:rPr lang="en-US" altLang="ko-KR" sz="1050" baseline="-25000" dirty="0"/>
                <a:t>2</a:t>
              </a:r>
              <a:r>
                <a:rPr lang="en-US" altLang="ko-KR" sz="1050" dirty="0"/>
                <a:t>T</a:t>
              </a:r>
              <a:r>
                <a:rPr lang="en-US" altLang="ko-KR" sz="1050" baseline="-25000" dirty="0"/>
                <a:t>5</a:t>
              </a:r>
              <a:r>
                <a:rPr lang="en-US" altLang="ko-KR" sz="1050" dirty="0"/>
                <a:t>:</a:t>
              </a:r>
            </a:p>
            <a:p>
              <a:r>
                <a:rPr lang="en-US" altLang="ko-KR" sz="1050" dirty="0"/>
                <a:t>D</a:t>
              </a:r>
              <a:r>
                <a:rPr lang="en-US" altLang="ko-KR" sz="1050" baseline="-25000" dirty="0"/>
                <a:t>3</a:t>
              </a:r>
              <a:r>
                <a:rPr lang="en-US" altLang="ko-KR" sz="1050" dirty="0"/>
                <a:t>T</a:t>
              </a:r>
              <a:r>
                <a:rPr lang="en-US" altLang="ko-KR" sz="1050" baseline="-25000" dirty="0"/>
                <a:t>4</a:t>
              </a:r>
              <a:r>
                <a:rPr lang="en-US" altLang="ko-KR" sz="1050" dirty="0"/>
                <a:t>:</a:t>
              </a:r>
            </a:p>
            <a:p>
              <a:r>
                <a:rPr lang="en-US" altLang="ko-KR" sz="1050" dirty="0"/>
                <a:t>D</a:t>
              </a:r>
              <a:r>
                <a:rPr lang="en-US" altLang="ko-KR" sz="1050" baseline="-25000" dirty="0"/>
                <a:t>4</a:t>
              </a:r>
              <a:r>
                <a:rPr lang="en-US" altLang="ko-KR" sz="1050" dirty="0"/>
                <a:t>T</a:t>
              </a:r>
              <a:r>
                <a:rPr lang="en-US" altLang="ko-KR" sz="1050" baseline="-25000" dirty="0"/>
                <a:t>4</a:t>
              </a:r>
              <a:r>
                <a:rPr lang="en-US" altLang="ko-KR" sz="1050" dirty="0"/>
                <a:t>:</a:t>
              </a:r>
            </a:p>
            <a:p>
              <a:r>
                <a:rPr lang="en-US" altLang="ko-KR" sz="1050" dirty="0"/>
                <a:t>D</a:t>
              </a:r>
              <a:r>
                <a:rPr lang="en-US" altLang="ko-KR" sz="1050" baseline="-25000" dirty="0"/>
                <a:t>5</a:t>
              </a:r>
              <a:r>
                <a:rPr lang="en-US" altLang="ko-KR" sz="1050" dirty="0"/>
                <a:t>T</a:t>
              </a:r>
              <a:r>
                <a:rPr lang="en-US" altLang="ko-KR" sz="1050" baseline="-25000" dirty="0"/>
                <a:t>4</a:t>
              </a:r>
              <a:r>
                <a:rPr lang="en-US" altLang="ko-KR" sz="1050" dirty="0"/>
                <a:t>:</a:t>
              </a:r>
            </a:p>
            <a:p>
              <a:r>
                <a:rPr lang="en-US" altLang="ko-KR" sz="1050" dirty="0"/>
                <a:t>D</a:t>
              </a:r>
              <a:r>
                <a:rPr lang="en-US" altLang="ko-KR" sz="1050" baseline="-25000" dirty="0"/>
                <a:t>5</a:t>
              </a:r>
              <a:r>
                <a:rPr lang="en-US" altLang="ko-KR" sz="1050" dirty="0"/>
                <a:t>T</a:t>
              </a:r>
              <a:r>
                <a:rPr lang="en-US" altLang="ko-KR" sz="1050" baseline="-25000" dirty="0"/>
                <a:t>5</a:t>
              </a:r>
              <a:r>
                <a:rPr lang="en-US" altLang="ko-KR" sz="1050" dirty="0"/>
                <a:t>:</a:t>
              </a:r>
            </a:p>
            <a:p>
              <a:r>
                <a:rPr lang="en-US" altLang="ko-KR" sz="1050" dirty="0"/>
                <a:t>D</a:t>
              </a:r>
              <a:r>
                <a:rPr lang="en-US" altLang="ko-KR" sz="1050" baseline="-25000" dirty="0"/>
                <a:t>6</a:t>
              </a:r>
              <a:r>
                <a:rPr lang="en-US" altLang="ko-KR" sz="1050" dirty="0"/>
                <a:t>T</a:t>
              </a:r>
              <a:r>
                <a:rPr lang="en-US" altLang="ko-KR" sz="1050" baseline="-25000" dirty="0"/>
                <a:t>4</a:t>
              </a:r>
              <a:r>
                <a:rPr lang="en-US" altLang="ko-KR" sz="1050" dirty="0"/>
                <a:t>:</a:t>
              </a:r>
            </a:p>
            <a:p>
              <a:r>
                <a:rPr lang="en-US" altLang="ko-KR" sz="1050" dirty="0"/>
                <a:t>D</a:t>
              </a:r>
              <a:r>
                <a:rPr lang="en-US" altLang="ko-KR" sz="1050" baseline="-25000" dirty="0"/>
                <a:t>6</a:t>
              </a:r>
              <a:r>
                <a:rPr lang="en-US" altLang="ko-KR" sz="1050" dirty="0"/>
                <a:t>T</a:t>
              </a:r>
              <a:r>
                <a:rPr lang="en-US" altLang="ko-KR" sz="1050" baseline="-25000" dirty="0"/>
                <a:t>5</a:t>
              </a:r>
              <a:r>
                <a:rPr lang="en-US" altLang="ko-KR" sz="1050" dirty="0"/>
                <a:t>:</a:t>
              </a:r>
            </a:p>
            <a:p>
              <a:r>
                <a:rPr lang="en-US" altLang="ko-KR" sz="1050" dirty="0"/>
                <a:t>D</a:t>
              </a:r>
              <a:r>
                <a:rPr lang="en-US" altLang="ko-KR" sz="1050" baseline="-25000" dirty="0"/>
                <a:t>6</a:t>
              </a:r>
              <a:r>
                <a:rPr lang="en-US" altLang="ko-KR" sz="1050" dirty="0"/>
                <a:t>T</a:t>
              </a:r>
              <a:r>
                <a:rPr lang="en-US" altLang="ko-KR" sz="1050" baseline="-25000" dirty="0"/>
                <a:t>6</a:t>
              </a:r>
              <a:r>
                <a:rPr lang="en-US" altLang="ko-KR" sz="1050" dirty="0"/>
                <a:t>: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="" xmlns:a16="http://schemas.microsoft.com/office/drawing/2014/main" id="{C1B0E66D-4C43-4EE4-8272-B7CFFBBB6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8001" y="1011239"/>
              <a:ext cx="3372078" cy="434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 dirty="0"/>
                <a:t>AR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PC</a:t>
              </a:r>
            </a:p>
            <a:p>
              <a:r>
                <a:rPr lang="en-US" altLang="ko-KR" sz="1050" dirty="0"/>
                <a:t>IR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M[AR], PC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PC + 1</a:t>
              </a:r>
            </a:p>
            <a:p>
              <a:r>
                <a:rPr lang="en-US" altLang="ko-KR" sz="1050" dirty="0"/>
                <a:t>D0, ..., D7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Decode IR(12 ~ 14), </a:t>
              </a:r>
            </a:p>
            <a:p>
              <a:r>
                <a:rPr lang="en-US" altLang="ko-KR" sz="1050" dirty="0"/>
                <a:t>	AR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IR(0 ~ 11), I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IR(15)</a:t>
              </a:r>
            </a:p>
            <a:p>
              <a:r>
                <a:rPr lang="en-US" altLang="ko-KR" sz="1050" dirty="0"/>
                <a:t>AR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M[AR]</a:t>
              </a:r>
            </a:p>
            <a:p>
              <a:endParaRPr lang="en-US" altLang="ko-KR" sz="1050" dirty="0"/>
            </a:p>
            <a:p>
              <a:r>
                <a:rPr lang="en-US" altLang="ko-KR" sz="1050" dirty="0"/>
                <a:t>R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 dirty="0"/>
                <a:t> </a:t>
              </a:r>
              <a:r>
                <a:rPr lang="en-US" altLang="ko-KR" sz="1050" dirty="0"/>
                <a:t>1</a:t>
              </a:r>
            </a:p>
            <a:p>
              <a:r>
                <a:rPr lang="en-US" altLang="ko-KR" sz="1050" dirty="0"/>
                <a:t>AR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0, TR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 dirty="0"/>
                <a:t> </a:t>
              </a:r>
              <a:r>
                <a:rPr lang="en-US" altLang="ko-KR" sz="1050" dirty="0"/>
                <a:t>PC</a:t>
              </a:r>
            </a:p>
            <a:p>
              <a:r>
                <a:rPr lang="en-US" altLang="ko-KR" sz="1050" dirty="0"/>
                <a:t>M[AR]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TR, PC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0</a:t>
              </a:r>
            </a:p>
            <a:p>
              <a:r>
                <a:rPr lang="en-US" altLang="ko-KR" sz="1050" dirty="0"/>
                <a:t>PC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PC + 1, IEN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0, R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0, SC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0</a:t>
              </a:r>
            </a:p>
            <a:p>
              <a:endParaRPr lang="en-US" altLang="ko-KR" sz="1050" dirty="0"/>
            </a:p>
            <a:p>
              <a:r>
                <a:rPr lang="en-US" altLang="ko-KR" sz="1050" dirty="0"/>
                <a:t>DR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M[AR]</a:t>
              </a:r>
            </a:p>
            <a:p>
              <a:r>
                <a:rPr lang="en-US" altLang="ko-KR" sz="1050" dirty="0"/>
                <a:t>AC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AC </a:t>
              </a:r>
              <a:r>
                <a:rPr lang="en-US" altLang="ko-KR" sz="1050" dirty="0">
                  <a:sym typeface="Symbol" panose="05050102010706020507" pitchFamily="18" charset="2"/>
                </a:rPr>
                <a:t></a:t>
              </a:r>
              <a:r>
                <a:rPr lang="en-US" altLang="ko-KR" sz="1050" dirty="0"/>
                <a:t> DR, SC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0</a:t>
              </a:r>
            </a:p>
            <a:p>
              <a:r>
                <a:rPr lang="en-US" altLang="ko-KR" sz="1050" dirty="0"/>
                <a:t>DR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M[AR]</a:t>
              </a:r>
            </a:p>
            <a:p>
              <a:r>
                <a:rPr lang="en-US" altLang="ko-KR" sz="1050" dirty="0"/>
                <a:t>AC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AC + DR, E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</a:t>
              </a:r>
              <a:r>
                <a:rPr lang="en-US" altLang="ko-KR" sz="1050" dirty="0" err="1"/>
                <a:t>C</a:t>
              </a:r>
              <a:r>
                <a:rPr lang="en-US" altLang="ko-KR" sz="1050" baseline="-25000" dirty="0" err="1"/>
                <a:t>out</a:t>
              </a:r>
              <a:r>
                <a:rPr lang="en-US" altLang="ko-KR" sz="1050" dirty="0"/>
                <a:t>, SC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0</a:t>
              </a:r>
            </a:p>
            <a:p>
              <a:r>
                <a:rPr lang="en-US" altLang="ko-KR" sz="1050" dirty="0"/>
                <a:t>DR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M[AR]</a:t>
              </a:r>
            </a:p>
            <a:p>
              <a:r>
                <a:rPr lang="en-US" altLang="ko-KR" sz="1050" dirty="0"/>
                <a:t>AC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DR, SC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0</a:t>
              </a:r>
            </a:p>
            <a:p>
              <a:r>
                <a:rPr lang="en-US" altLang="ko-KR" sz="1050" dirty="0"/>
                <a:t>M[AR]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AC, SC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0</a:t>
              </a:r>
            </a:p>
            <a:p>
              <a:r>
                <a:rPr lang="en-US" altLang="ko-KR" sz="1050" dirty="0"/>
                <a:t>PC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AR, SC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0</a:t>
              </a:r>
            </a:p>
            <a:p>
              <a:r>
                <a:rPr lang="en-US" altLang="ko-KR" sz="1050" dirty="0"/>
                <a:t>M[AR]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PC, AR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AR + 1</a:t>
              </a:r>
            </a:p>
            <a:p>
              <a:r>
                <a:rPr lang="en-US" altLang="ko-KR" sz="1050" dirty="0"/>
                <a:t>PC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AR, SC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0</a:t>
              </a:r>
            </a:p>
            <a:p>
              <a:r>
                <a:rPr lang="en-US" altLang="ko-KR" sz="1050" dirty="0"/>
                <a:t>DR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M[AR]</a:t>
              </a:r>
            </a:p>
            <a:p>
              <a:r>
                <a:rPr lang="en-US" altLang="ko-KR" sz="1050" dirty="0"/>
                <a:t>DR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DR + 1</a:t>
              </a:r>
            </a:p>
            <a:p>
              <a:r>
                <a:rPr lang="en-US" altLang="ko-KR" sz="1050" dirty="0"/>
                <a:t>M[AR]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DR,  if(DR=0) then (PC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PC + 1), </a:t>
              </a:r>
            </a:p>
            <a:p>
              <a:r>
                <a:rPr lang="en-US" altLang="ko-KR" sz="1050" dirty="0"/>
                <a:t>SC </a:t>
              </a:r>
              <a:r>
                <a:rPr lang="en-US" altLang="ko-KR" sz="9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 dirty="0"/>
                <a:t> 0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="" xmlns:a16="http://schemas.microsoft.com/office/drawing/2014/main" id="{E33BA98E-17B0-4F86-8DC6-C68B73DFE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675" y="2036263"/>
              <a:ext cx="2330450" cy="249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 dirty="0"/>
                <a:t>T</a:t>
              </a:r>
              <a:r>
                <a:rPr lang="en-US" altLang="ko-KR" sz="1050" baseline="-25000" dirty="0"/>
                <a:t>0</a:t>
              </a:r>
              <a:r>
                <a:rPr lang="en-US" altLang="ko-KR" sz="1050" dirty="0">
                  <a:sym typeface="Symbol" panose="05050102010706020507" pitchFamily="18" charset="2"/>
                </a:rPr>
                <a:t></a:t>
              </a:r>
              <a:r>
                <a:rPr lang="en-US" altLang="ko-KR" sz="1050" dirty="0"/>
                <a:t>T</a:t>
              </a:r>
              <a:r>
                <a:rPr lang="en-US" altLang="ko-KR" sz="1050" baseline="-25000" dirty="0"/>
                <a:t>1</a:t>
              </a:r>
              <a:r>
                <a:rPr lang="en-US" altLang="ko-KR" sz="1050" dirty="0">
                  <a:sym typeface="Symbol" panose="05050102010706020507" pitchFamily="18" charset="2"/>
                </a:rPr>
                <a:t></a:t>
              </a:r>
              <a:r>
                <a:rPr lang="en-US" altLang="ko-KR" sz="1050" dirty="0"/>
                <a:t>T</a:t>
              </a:r>
              <a:r>
                <a:rPr lang="en-US" altLang="ko-KR" sz="1050" baseline="-25000" dirty="0"/>
                <a:t>2</a:t>
              </a:r>
              <a:r>
                <a:rPr lang="en-US" altLang="ko-KR" sz="1050" dirty="0">
                  <a:sym typeface="Symbol" panose="05050102010706020507" pitchFamily="18" charset="2"/>
                </a:rPr>
                <a:t></a:t>
              </a:r>
              <a:r>
                <a:rPr lang="en-US" altLang="ko-KR" sz="1050" dirty="0"/>
                <a:t>(IEN)(FGI + FGO):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998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BEF5807A-2DA0-4DB2-8721-E7E73698ABB2}"/>
              </a:ext>
            </a:extLst>
          </p:cNvPr>
          <p:cNvGrpSpPr/>
          <p:nvPr/>
        </p:nvGrpSpPr>
        <p:grpSpPr>
          <a:xfrm>
            <a:off x="1751475" y="717458"/>
            <a:ext cx="4914900" cy="4025402"/>
            <a:chOff x="2428875" y="1019176"/>
            <a:chExt cx="6553200" cy="5255361"/>
          </a:xfrm>
        </p:grpSpPr>
        <p:sp>
          <p:nvSpPr>
            <p:cNvPr id="4" name="Rectangle 13">
              <a:extLst>
                <a:ext uri="{FF2B5EF4-FFF2-40B4-BE49-F238E27FC236}">
                  <a16:creationId xmlns="" xmlns:a16="http://schemas.microsoft.com/office/drawing/2014/main" id="{AEBCD951-8DE4-4F04-90CE-FD12DD289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875" y="1019176"/>
              <a:ext cx="6553200" cy="51911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5" name="Rectangle 3">
              <a:extLst>
                <a:ext uri="{FF2B5EF4-FFF2-40B4-BE49-F238E27FC236}">
                  <a16:creationId xmlns="" xmlns:a16="http://schemas.microsoft.com/office/drawing/2014/main" id="{9723FCF3-B49C-426D-985D-9F1BC75D1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800" y="1060450"/>
              <a:ext cx="1834905" cy="5024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/>
                <a:t>Register-Reference</a:t>
              </a:r>
            </a:p>
            <a:p>
              <a:endParaRPr lang="en-US" altLang="ko-KR" sz="1050"/>
            </a:p>
            <a:p>
              <a:endParaRPr lang="en-US" altLang="ko-KR" sz="1050"/>
            </a:p>
            <a:p>
              <a:endParaRPr lang="en-US" altLang="ko-KR" sz="1050"/>
            </a:p>
            <a:p>
              <a:r>
                <a:rPr lang="en-US" altLang="ko-KR" sz="1050"/>
                <a:t>    CLA</a:t>
              </a:r>
            </a:p>
            <a:p>
              <a:r>
                <a:rPr lang="en-US" altLang="ko-KR" sz="1050"/>
                <a:t>    CLE</a:t>
              </a:r>
            </a:p>
            <a:p>
              <a:r>
                <a:rPr lang="en-US" altLang="ko-KR" sz="1050"/>
                <a:t>    CMA</a:t>
              </a:r>
            </a:p>
            <a:p>
              <a:r>
                <a:rPr lang="en-US" altLang="ko-KR" sz="1050"/>
                <a:t>    CME</a:t>
              </a:r>
            </a:p>
            <a:p>
              <a:r>
                <a:rPr lang="en-US" altLang="ko-KR" sz="1050"/>
                <a:t>    CIR</a:t>
              </a:r>
            </a:p>
            <a:p>
              <a:r>
                <a:rPr lang="en-US" altLang="ko-KR" sz="1050"/>
                <a:t>    CIL</a:t>
              </a:r>
            </a:p>
            <a:p>
              <a:r>
                <a:rPr lang="en-US" altLang="ko-KR" sz="1050"/>
                <a:t>    INC</a:t>
              </a:r>
            </a:p>
            <a:p>
              <a:r>
                <a:rPr lang="en-US" altLang="ko-KR" sz="1050"/>
                <a:t>    SPA</a:t>
              </a:r>
            </a:p>
            <a:p>
              <a:r>
                <a:rPr lang="en-US" altLang="ko-KR" sz="1050"/>
                <a:t>    SNA</a:t>
              </a:r>
            </a:p>
            <a:p>
              <a:r>
                <a:rPr lang="en-US" altLang="ko-KR" sz="1050"/>
                <a:t>    SZA</a:t>
              </a:r>
            </a:p>
            <a:p>
              <a:r>
                <a:rPr lang="en-US" altLang="ko-KR" sz="1050"/>
                <a:t>    SZE</a:t>
              </a:r>
            </a:p>
            <a:p>
              <a:r>
                <a:rPr lang="en-US" altLang="ko-KR" sz="1050"/>
                <a:t>    HLT</a:t>
              </a:r>
            </a:p>
            <a:p>
              <a:endParaRPr lang="en-US" altLang="ko-KR" sz="1050"/>
            </a:p>
            <a:p>
              <a:r>
                <a:rPr lang="en-US" altLang="ko-KR" sz="1050"/>
                <a:t>Input-Output</a:t>
              </a:r>
            </a:p>
            <a:p>
              <a:endParaRPr lang="en-US" altLang="ko-KR" sz="1050"/>
            </a:p>
            <a:p>
              <a:endParaRPr lang="en-US" altLang="ko-KR" sz="1050"/>
            </a:p>
            <a:p>
              <a:r>
                <a:rPr lang="en-US" altLang="ko-KR" sz="1050"/>
                <a:t>    INP</a:t>
              </a:r>
            </a:p>
            <a:p>
              <a:r>
                <a:rPr lang="en-US" altLang="ko-KR" sz="1050"/>
                <a:t>    OUT</a:t>
              </a:r>
            </a:p>
            <a:p>
              <a:r>
                <a:rPr lang="en-US" altLang="ko-KR" sz="1050"/>
                <a:t>    SKI</a:t>
              </a:r>
            </a:p>
            <a:p>
              <a:r>
                <a:rPr lang="en-US" altLang="ko-KR" sz="1050"/>
                <a:t>    SKO</a:t>
              </a:r>
            </a:p>
            <a:p>
              <a:r>
                <a:rPr lang="en-US" altLang="ko-KR" sz="1050"/>
                <a:t>    ION</a:t>
              </a:r>
            </a:p>
            <a:p>
              <a:r>
                <a:rPr lang="en-US" altLang="ko-KR" sz="1050"/>
                <a:t>    IOF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="" xmlns:a16="http://schemas.microsoft.com/office/drawing/2014/main" id="{7C368100-6233-48F2-8BAA-83ADE3D67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651" y="1060450"/>
              <a:ext cx="1341180" cy="5024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ko-KR" sz="1050"/>
            </a:p>
            <a:p>
              <a:r>
                <a:rPr lang="en-US" altLang="ko-KR" sz="1050"/>
                <a:t>D</a:t>
              </a:r>
              <a:r>
                <a:rPr lang="en-US" altLang="ko-KR" sz="1050" baseline="-25000"/>
                <a:t>7</a:t>
              </a:r>
              <a:r>
                <a:rPr lang="en-US" altLang="ko-KR" sz="1050"/>
                <a:t>I</a:t>
              </a:r>
              <a:r>
                <a:rPr lang="en-US" altLang="ko-KR" sz="1050">
                  <a:sym typeface="Symbol" panose="05050102010706020507" pitchFamily="18" charset="2"/>
                </a:rPr>
                <a:t></a:t>
              </a:r>
              <a:r>
                <a:rPr lang="en-US" altLang="ko-KR" sz="1050"/>
                <a:t>T</a:t>
              </a:r>
              <a:r>
                <a:rPr lang="en-US" altLang="ko-KR" sz="1050" baseline="-25000"/>
                <a:t>3</a:t>
              </a:r>
              <a:r>
                <a:rPr lang="en-US" altLang="ko-KR" sz="1050"/>
                <a:t> = r</a:t>
              </a:r>
            </a:p>
            <a:p>
              <a:r>
                <a:rPr lang="en-US" altLang="ko-KR" sz="1050"/>
                <a:t>IR(i) = B</a:t>
              </a:r>
              <a:r>
                <a:rPr lang="en-US" altLang="ko-KR" sz="1050" baseline="-25000"/>
                <a:t>i</a:t>
              </a:r>
              <a:r>
                <a:rPr lang="en-US" altLang="ko-KR" sz="1050"/>
                <a:t>       </a:t>
              </a:r>
            </a:p>
            <a:p>
              <a:r>
                <a:rPr lang="en-US" altLang="ko-KR" sz="1050"/>
                <a:t>  r:</a:t>
              </a:r>
            </a:p>
            <a:p>
              <a:r>
                <a:rPr lang="en-US" altLang="ko-KR" sz="1050"/>
                <a:t>  rB</a:t>
              </a:r>
              <a:r>
                <a:rPr lang="en-US" altLang="ko-KR" sz="1050" baseline="-25000"/>
                <a:t>11</a:t>
              </a:r>
              <a:r>
                <a:rPr lang="en-US" altLang="ko-KR" sz="1050"/>
                <a:t>:</a:t>
              </a:r>
            </a:p>
            <a:p>
              <a:r>
                <a:rPr lang="en-US" altLang="ko-KR" sz="1050"/>
                <a:t>  rB</a:t>
              </a:r>
              <a:r>
                <a:rPr lang="en-US" altLang="ko-KR" sz="1050" baseline="-25000"/>
                <a:t>10</a:t>
              </a:r>
              <a:r>
                <a:rPr lang="en-US" altLang="ko-KR" sz="1050"/>
                <a:t>:</a:t>
              </a:r>
            </a:p>
            <a:p>
              <a:r>
                <a:rPr lang="en-US" altLang="ko-KR" sz="1050"/>
                <a:t>  rB</a:t>
              </a:r>
              <a:r>
                <a:rPr lang="en-US" altLang="ko-KR" sz="1050" baseline="-25000"/>
                <a:t>9</a:t>
              </a:r>
              <a:r>
                <a:rPr lang="en-US" altLang="ko-KR" sz="1050"/>
                <a:t>:</a:t>
              </a:r>
            </a:p>
            <a:p>
              <a:r>
                <a:rPr lang="en-US" altLang="ko-KR" sz="1050"/>
                <a:t>  rB</a:t>
              </a:r>
              <a:r>
                <a:rPr lang="en-US" altLang="ko-KR" sz="1050" baseline="-25000"/>
                <a:t>8</a:t>
              </a:r>
              <a:r>
                <a:rPr lang="en-US" altLang="ko-KR" sz="1050"/>
                <a:t>:</a:t>
              </a:r>
            </a:p>
            <a:p>
              <a:r>
                <a:rPr lang="en-US" altLang="ko-KR" sz="1050"/>
                <a:t>  rB</a:t>
              </a:r>
              <a:r>
                <a:rPr lang="en-US" altLang="ko-KR" sz="1050" baseline="-25000"/>
                <a:t>7</a:t>
              </a:r>
              <a:r>
                <a:rPr lang="en-US" altLang="ko-KR" sz="1050"/>
                <a:t>:</a:t>
              </a:r>
            </a:p>
            <a:p>
              <a:r>
                <a:rPr lang="en-US" altLang="ko-KR" sz="1050"/>
                <a:t>  rB</a:t>
              </a:r>
              <a:r>
                <a:rPr lang="en-US" altLang="ko-KR" sz="1050" baseline="-25000"/>
                <a:t>6</a:t>
              </a:r>
              <a:r>
                <a:rPr lang="en-US" altLang="ko-KR" sz="1050"/>
                <a:t>:</a:t>
              </a:r>
            </a:p>
            <a:p>
              <a:r>
                <a:rPr lang="en-US" altLang="ko-KR" sz="1050"/>
                <a:t>  rB</a:t>
              </a:r>
              <a:r>
                <a:rPr lang="en-US" altLang="ko-KR" sz="1050" baseline="-25000"/>
                <a:t>5</a:t>
              </a:r>
              <a:r>
                <a:rPr lang="en-US" altLang="ko-KR" sz="1050"/>
                <a:t>:</a:t>
              </a:r>
            </a:p>
            <a:p>
              <a:r>
                <a:rPr lang="en-US" altLang="ko-KR" sz="1050"/>
                <a:t>  rB</a:t>
              </a:r>
              <a:r>
                <a:rPr lang="en-US" altLang="ko-KR" sz="1050" baseline="-25000"/>
                <a:t>4</a:t>
              </a:r>
              <a:r>
                <a:rPr lang="en-US" altLang="ko-KR" sz="1050"/>
                <a:t>:</a:t>
              </a:r>
            </a:p>
            <a:p>
              <a:r>
                <a:rPr lang="en-US" altLang="ko-KR" sz="1050"/>
                <a:t>  rB</a:t>
              </a:r>
              <a:r>
                <a:rPr lang="en-US" altLang="ko-KR" sz="1050" baseline="-25000"/>
                <a:t>3</a:t>
              </a:r>
              <a:r>
                <a:rPr lang="en-US" altLang="ko-KR" sz="1050"/>
                <a:t>:</a:t>
              </a:r>
            </a:p>
            <a:p>
              <a:r>
                <a:rPr lang="en-US" altLang="ko-KR" sz="1050"/>
                <a:t>  rB</a:t>
              </a:r>
              <a:r>
                <a:rPr lang="en-US" altLang="ko-KR" sz="1050" baseline="-25000"/>
                <a:t>2</a:t>
              </a:r>
              <a:r>
                <a:rPr lang="en-US" altLang="ko-KR" sz="1050"/>
                <a:t>:</a:t>
              </a:r>
            </a:p>
            <a:p>
              <a:r>
                <a:rPr lang="en-US" altLang="ko-KR" sz="1050"/>
                <a:t>  rB</a:t>
              </a:r>
              <a:r>
                <a:rPr lang="en-US" altLang="ko-KR" sz="1050" baseline="-25000"/>
                <a:t>1</a:t>
              </a:r>
              <a:r>
                <a:rPr lang="en-US" altLang="ko-KR" sz="1050"/>
                <a:t>:</a:t>
              </a:r>
            </a:p>
            <a:p>
              <a:r>
                <a:rPr lang="en-US" altLang="ko-KR" sz="1050"/>
                <a:t>  rB</a:t>
              </a:r>
              <a:r>
                <a:rPr lang="en-US" altLang="ko-KR" sz="1050" baseline="-25000"/>
                <a:t>0</a:t>
              </a:r>
              <a:r>
                <a:rPr lang="en-US" altLang="ko-KR" sz="1050"/>
                <a:t>:</a:t>
              </a:r>
            </a:p>
            <a:p>
              <a:endParaRPr lang="en-US" altLang="ko-KR" sz="1050"/>
            </a:p>
            <a:p>
              <a:r>
                <a:rPr lang="en-US" altLang="ko-KR" sz="1050"/>
                <a:t>D</a:t>
              </a:r>
              <a:r>
                <a:rPr lang="en-US" altLang="ko-KR" sz="1050" baseline="-25000"/>
                <a:t>7</a:t>
              </a:r>
              <a:r>
                <a:rPr lang="en-US" altLang="ko-KR" sz="1050"/>
                <a:t>IT</a:t>
              </a:r>
              <a:r>
                <a:rPr lang="en-US" altLang="ko-KR" sz="1050" baseline="-25000"/>
                <a:t>3</a:t>
              </a:r>
              <a:r>
                <a:rPr lang="en-US" altLang="ko-KR" sz="1050"/>
                <a:t> = p </a:t>
              </a:r>
            </a:p>
            <a:p>
              <a:r>
                <a:rPr lang="en-US" altLang="ko-KR" sz="1050"/>
                <a:t>IR(i) = B</a:t>
              </a:r>
              <a:r>
                <a:rPr lang="en-US" altLang="ko-KR" sz="1050" baseline="-25000"/>
                <a:t>i</a:t>
              </a:r>
              <a:r>
                <a:rPr lang="en-US" altLang="ko-KR" sz="1050"/>
                <a:t>         </a:t>
              </a:r>
            </a:p>
            <a:p>
              <a:r>
                <a:rPr lang="en-US" altLang="ko-KR" sz="1050"/>
                <a:t>  p:</a:t>
              </a:r>
            </a:p>
            <a:p>
              <a:r>
                <a:rPr lang="en-US" altLang="ko-KR" sz="1050"/>
                <a:t>  pB</a:t>
              </a:r>
              <a:r>
                <a:rPr lang="en-US" altLang="ko-KR" sz="1050" baseline="-25000"/>
                <a:t>11</a:t>
              </a:r>
              <a:r>
                <a:rPr lang="en-US" altLang="ko-KR" sz="1050"/>
                <a:t>:</a:t>
              </a:r>
            </a:p>
            <a:p>
              <a:r>
                <a:rPr lang="en-US" altLang="ko-KR" sz="1050"/>
                <a:t>  pB</a:t>
              </a:r>
              <a:r>
                <a:rPr lang="en-US" altLang="ko-KR" sz="1050" baseline="-25000"/>
                <a:t>10</a:t>
              </a:r>
              <a:r>
                <a:rPr lang="en-US" altLang="ko-KR" sz="1050"/>
                <a:t>:</a:t>
              </a:r>
            </a:p>
            <a:p>
              <a:r>
                <a:rPr lang="en-US" altLang="ko-KR" sz="1050"/>
                <a:t>  pB</a:t>
              </a:r>
              <a:r>
                <a:rPr lang="en-US" altLang="ko-KR" sz="1050" baseline="-25000"/>
                <a:t>9</a:t>
              </a:r>
              <a:r>
                <a:rPr lang="en-US" altLang="ko-KR" sz="1050"/>
                <a:t>:</a:t>
              </a:r>
            </a:p>
            <a:p>
              <a:r>
                <a:rPr lang="en-US" altLang="ko-KR" sz="1050"/>
                <a:t>  pB</a:t>
              </a:r>
              <a:r>
                <a:rPr lang="en-US" altLang="ko-KR" sz="1050" baseline="-25000"/>
                <a:t>8</a:t>
              </a:r>
              <a:r>
                <a:rPr lang="en-US" altLang="ko-KR" sz="1050"/>
                <a:t>:</a:t>
              </a:r>
            </a:p>
            <a:p>
              <a:r>
                <a:rPr lang="en-US" altLang="ko-KR" sz="1050"/>
                <a:t>  pB</a:t>
              </a:r>
              <a:r>
                <a:rPr lang="en-US" altLang="ko-KR" sz="1050" baseline="-25000"/>
                <a:t>7</a:t>
              </a:r>
              <a:r>
                <a:rPr lang="en-US" altLang="ko-KR" sz="1050"/>
                <a:t>:</a:t>
              </a:r>
            </a:p>
            <a:p>
              <a:r>
                <a:rPr lang="en-US" altLang="ko-KR" sz="1050"/>
                <a:t>  pB</a:t>
              </a:r>
              <a:r>
                <a:rPr lang="en-US" altLang="ko-KR" sz="1050" baseline="-25000"/>
                <a:t>6</a:t>
              </a:r>
              <a:r>
                <a:rPr lang="en-US" altLang="ko-KR" sz="1050"/>
                <a:t>: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="" xmlns:a16="http://schemas.microsoft.com/office/drawing/2014/main" id="{8064936D-479D-4221-94FA-59302FB66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239" y="1060451"/>
              <a:ext cx="3722173" cy="5214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ko-KR" sz="1050"/>
            </a:p>
            <a:p>
              <a:r>
                <a:rPr lang="en-US" altLang="ko-KR" sz="1050"/>
                <a:t>(Common to all register-reference instr)</a:t>
              </a:r>
            </a:p>
            <a:p>
              <a:r>
                <a:rPr lang="en-US" altLang="ko-KR" sz="1050"/>
                <a:t>(i = 0,1,2, ..., 11)</a:t>
              </a:r>
            </a:p>
            <a:p>
              <a:r>
                <a:rPr lang="en-US" altLang="ko-KR" sz="1050"/>
                <a:t>SC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0</a:t>
              </a:r>
            </a:p>
            <a:p>
              <a:r>
                <a:rPr lang="en-US" altLang="ko-KR" sz="1050"/>
                <a:t>AC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0</a:t>
              </a:r>
            </a:p>
            <a:p>
              <a:r>
                <a:rPr lang="en-US" altLang="ko-KR" sz="1050"/>
                <a:t>E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0</a:t>
              </a:r>
            </a:p>
            <a:p>
              <a:r>
                <a:rPr lang="en-US" altLang="ko-KR" sz="1050"/>
                <a:t>AC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AC</a:t>
              </a:r>
              <a:r>
                <a:rPr lang="en-US" altLang="ko-KR" sz="1050">
                  <a:sym typeface="Symbol" panose="05050102010706020507" pitchFamily="18" charset="2"/>
                </a:rPr>
                <a:t></a:t>
              </a:r>
            </a:p>
            <a:p>
              <a:r>
                <a:rPr lang="en-US" altLang="ko-KR" sz="1050"/>
                <a:t>E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E</a:t>
              </a:r>
              <a:r>
                <a:rPr lang="en-US" altLang="ko-KR" sz="1050">
                  <a:sym typeface="Symbol" panose="05050102010706020507" pitchFamily="18" charset="2"/>
                </a:rPr>
                <a:t></a:t>
              </a:r>
            </a:p>
            <a:p>
              <a:r>
                <a:rPr lang="en-US" altLang="ko-KR" sz="1050"/>
                <a:t>AC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shr AC, AC(15)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E, E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AC(0)</a:t>
              </a:r>
            </a:p>
            <a:p>
              <a:r>
                <a:rPr lang="en-US" altLang="ko-KR" sz="1050"/>
                <a:t>AC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shl AC, AC(0)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E, E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AC(15)</a:t>
              </a:r>
            </a:p>
            <a:p>
              <a:r>
                <a:rPr lang="en-US" altLang="ko-KR" sz="1050"/>
                <a:t>AC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AC + 1</a:t>
              </a:r>
            </a:p>
            <a:p>
              <a:r>
                <a:rPr lang="en-US" altLang="ko-KR" sz="1050"/>
                <a:t>If(AC(15) =0) then  (PC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PC + 1)</a:t>
              </a:r>
            </a:p>
            <a:p>
              <a:r>
                <a:rPr lang="en-US" altLang="ko-KR" sz="1050"/>
                <a:t>If(AC(15) =1) then  (PC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PC + 1)</a:t>
              </a:r>
            </a:p>
            <a:p>
              <a:r>
                <a:rPr lang="en-US" altLang="ko-KR" sz="1050"/>
                <a:t>If(AC = 0) then (PC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PC + 1)</a:t>
              </a:r>
            </a:p>
            <a:p>
              <a:r>
                <a:rPr lang="en-US" altLang="ko-KR" sz="1050"/>
                <a:t>If(E=0) then (PC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PC + 1)</a:t>
              </a:r>
            </a:p>
            <a:p>
              <a:r>
                <a:rPr lang="en-US" altLang="ko-KR" sz="1050"/>
                <a:t>S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0</a:t>
              </a:r>
            </a:p>
            <a:p>
              <a:endParaRPr lang="en-US" altLang="ko-KR" sz="1050"/>
            </a:p>
            <a:p>
              <a:r>
                <a:rPr lang="en-US" altLang="ko-KR" sz="1050"/>
                <a:t>(Common to all input-output instructions)</a:t>
              </a:r>
            </a:p>
            <a:p>
              <a:r>
                <a:rPr lang="en-US" altLang="ko-KR" sz="1050"/>
                <a:t>(i = 6,7,8,9,10,11)</a:t>
              </a:r>
            </a:p>
            <a:p>
              <a:r>
                <a:rPr lang="en-US" altLang="ko-KR" sz="1050"/>
                <a:t>SC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0</a:t>
              </a:r>
            </a:p>
            <a:p>
              <a:r>
                <a:rPr lang="en-US" altLang="ko-KR" sz="1050"/>
                <a:t>AC(0-7)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INPR, FGI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0</a:t>
              </a:r>
            </a:p>
            <a:p>
              <a:r>
                <a:rPr lang="en-US" altLang="ko-KR" sz="1050"/>
                <a:t>OUTR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AC(0-7), FGO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0</a:t>
              </a:r>
            </a:p>
            <a:p>
              <a:r>
                <a:rPr lang="en-US" altLang="ko-KR" sz="1050"/>
                <a:t>If(FGI=1) then (PC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900"/>
                <a:t> </a:t>
              </a:r>
              <a:r>
                <a:rPr lang="en-US" altLang="ko-KR" sz="1050"/>
                <a:t>PC + 1)</a:t>
              </a:r>
            </a:p>
            <a:p>
              <a:r>
                <a:rPr lang="en-US" altLang="ko-KR" sz="1050"/>
                <a:t>If(FGO=1) then (PC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PC + 1)</a:t>
              </a:r>
            </a:p>
            <a:p>
              <a:r>
                <a:rPr lang="en-US" altLang="ko-KR" sz="1050"/>
                <a:t>IEN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1</a:t>
              </a:r>
            </a:p>
            <a:p>
              <a:r>
                <a:rPr lang="en-US" altLang="ko-KR" sz="1050"/>
                <a:t>IEN </a:t>
              </a:r>
              <a:r>
                <a:rPr lang="en-US" altLang="ko-KR" sz="90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050"/>
                <a:t> 0</a:t>
              </a:r>
            </a:p>
            <a:p>
              <a:pPr eaLnBrk="1" hangingPunct="1"/>
              <a:endParaRPr lang="en-US" altLang="ko-KR" sz="1050"/>
            </a:p>
          </p:txBody>
        </p:sp>
      </p:grpSp>
    </p:spTree>
    <p:extLst>
      <p:ext uri="{BB962C8B-B14F-4D97-AF65-F5344CB8AC3E}">
        <p14:creationId xmlns:p14="http://schemas.microsoft.com/office/powerpoint/2010/main" val="1953546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418EC026-D27D-4146-97E2-2BB0FD419BD7}"/>
              </a:ext>
            </a:extLst>
          </p:cNvPr>
          <p:cNvGrpSpPr/>
          <p:nvPr/>
        </p:nvGrpSpPr>
        <p:grpSpPr>
          <a:xfrm>
            <a:off x="127778" y="3433285"/>
            <a:ext cx="2915841" cy="1105722"/>
            <a:chOff x="94956" y="2928022"/>
            <a:chExt cx="3887788" cy="147429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Rectangle 102">
              <a:extLst>
                <a:ext uri="{FF2B5EF4-FFF2-40B4-BE49-F238E27FC236}">
                  <a16:creationId xmlns="" xmlns:a16="http://schemas.microsoft.com/office/drawing/2014/main" id="{30D2AAC0-E456-41EC-A1D5-E5EA63E9C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56" y="2928022"/>
              <a:ext cx="3887788" cy="1474296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="" xmlns:a16="http://schemas.microsoft.com/office/drawing/2014/main" id="{D78BCF63-1DFC-4BB8-A62F-73A3119FB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25" y="3096510"/>
              <a:ext cx="3208144" cy="1159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ko-KR" sz="1350" dirty="0"/>
                <a:t>LD(AR) = R'T</a:t>
              </a:r>
              <a:r>
                <a:rPr lang="en-US" altLang="ko-KR" sz="1350" baseline="-25000" dirty="0"/>
                <a:t>0</a:t>
              </a:r>
              <a:r>
                <a:rPr lang="en-US" altLang="ko-KR" sz="1350" dirty="0"/>
                <a:t> + R'T</a:t>
              </a:r>
              <a:r>
                <a:rPr lang="en-US" altLang="ko-KR" sz="1350" baseline="-25000" dirty="0"/>
                <a:t>2</a:t>
              </a:r>
              <a:r>
                <a:rPr lang="en-US" altLang="ko-KR" sz="1350" dirty="0"/>
                <a:t> + D'</a:t>
              </a:r>
              <a:r>
                <a:rPr lang="en-US" altLang="ko-KR" sz="1350" baseline="-25000" dirty="0"/>
                <a:t>7</a:t>
              </a:r>
              <a:r>
                <a:rPr lang="en-US" altLang="ko-KR" sz="1350" dirty="0"/>
                <a:t>IT</a:t>
              </a:r>
              <a:r>
                <a:rPr lang="en-US" altLang="ko-KR" sz="1350" baseline="-25000" dirty="0"/>
                <a:t>3</a:t>
              </a:r>
            </a:p>
            <a:p>
              <a:pPr>
                <a:lnSpc>
                  <a:spcPct val="80000"/>
                </a:lnSpc>
              </a:pPr>
              <a:endParaRPr lang="en-US" altLang="ko-KR" sz="1350" dirty="0"/>
            </a:p>
            <a:p>
              <a:pPr>
                <a:lnSpc>
                  <a:spcPct val="80000"/>
                </a:lnSpc>
              </a:pPr>
              <a:r>
                <a:rPr lang="en-US" altLang="ko-KR" sz="1350" dirty="0"/>
                <a:t>CLR(AR) = RT</a:t>
              </a:r>
              <a:r>
                <a:rPr lang="en-US" altLang="ko-KR" sz="1350" baseline="-25000" dirty="0"/>
                <a:t>0</a:t>
              </a:r>
            </a:p>
            <a:p>
              <a:pPr>
                <a:lnSpc>
                  <a:spcPct val="80000"/>
                </a:lnSpc>
              </a:pPr>
              <a:endParaRPr lang="en-US" altLang="ko-KR" sz="1350" dirty="0"/>
            </a:p>
            <a:p>
              <a:pPr>
                <a:lnSpc>
                  <a:spcPct val="80000"/>
                </a:lnSpc>
              </a:pPr>
              <a:r>
                <a:rPr lang="en-US" altLang="ko-KR" sz="1350" dirty="0"/>
                <a:t>INR(AR) = D</a:t>
              </a:r>
              <a:r>
                <a:rPr lang="en-US" altLang="ko-KR" sz="1350" baseline="-25000" dirty="0"/>
                <a:t>5</a:t>
              </a:r>
              <a:r>
                <a:rPr lang="en-US" altLang="ko-KR" sz="1350" dirty="0"/>
                <a:t>T</a:t>
              </a:r>
              <a:r>
                <a:rPr lang="en-US" altLang="ko-KR" sz="1350" baseline="-25000" dirty="0"/>
                <a:t>4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42B8E95-DF2C-4266-B345-51817822B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943" y="965391"/>
            <a:ext cx="6174767" cy="22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r>
              <a:rPr lang="en-US" altLang="ko-KR" sz="1350" dirty="0"/>
              <a:t>Scan all of the register transfer statements that change the content of AR: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66279055-2454-4580-80BC-D6E21662A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4" y="1707356"/>
            <a:ext cx="26194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 sz="900"/>
          </a:p>
        </p:txBody>
      </p:sp>
      <p:sp>
        <p:nvSpPr>
          <p:cNvPr id="8" name="Rectangle 100">
            <a:extLst>
              <a:ext uri="{FF2B5EF4-FFF2-40B4-BE49-F238E27FC236}">
                <a16:creationId xmlns="" xmlns:a16="http://schemas.microsoft.com/office/drawing/2014/main" id="{6D8B472B-5501-42AD-AA91-CACEF0BC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21" y="619761"/>
            <a:ext cx="1926009" cy="25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r>
              <a:rPr lang="en-US" altLang="ko-KR" sz="1350" dirty="0"/>
              <a:t>Address Register; AR</a:t>
            </a:r>
          </a:p>
        </p:txBody>
      </p:sp>
      <p:sp>
        <p:nvSpPr>
          <p:cNvPr id="9" name="Rectangle 101">
            <a:extLst>
              <a:ext uri="{FF2B5EF4-FFF2-40B4-BE49-F238E27FC236}">
                <a16:creationId xmlns="" xmlns:a16="http://schemas.microsoft.com/office/drawing/2014/main" id="{18A8838F-B844-4D09-9EF0-6191841FA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88" y="1871896"/>
            <a:ext cx="2912269" cy="98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 sz="900"/>
          </a:p>
        </p:txBody>
      </p:sp>
      <p:sp>
        <p:nvSpPr>
          <p:cNvPr id="10" name="AutoShape 103">
            <a:extLst>
              <a:ext uri="{FF2B5EF4-FFF2-40B4-BE49-F238E27FC236}">
                <a16:creationId xmlns="" xmlns:a16="http://schemas.microsoft.com/office/drawing/2014/main" id="{224B2FA2-2737-4D2B-9A6D-E64666E36C62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1292663" y="3109276"/>
            <a:ext cx="171450" cy="145256"/>
          </a:xfrm>
          <a:prstGeom prst="rightArrow">
            <a:avLst>
              <a:gd name="adj1" fmla="val 50000"/>
              <a:gd name="adj2" fmla="val 59022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en-US" sz="900"/>
          </a:p>
        </p:txBody>
      </p:sp>
      <p:sp>
        <p:nvSpPr>
          <p:cNvPr id="11" name="Rectangle 104">
            <a:extLst>
              <a:ext uri="{FF2B5EF4-FFF2-40B4-BE49-F238E27FC236}">
                <a16:creationId xmlns="" xmlns:a16="http://schemas.microsoft.com/office/drawing/2014/main" id="{A66F85A6-8A7E-4F12-A5DE-A510A1C27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64" y="1870632"/>
            <a:ext cx="2875360" cy="100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r>
              <a:rPr lang="en-US" altLang="ko-KR" sz="1350" dirty="0"/>
              <a:t>R’T</a:t>
            </a:r>
            <a:r>
              <a:rPr lang="en-US" altLang="ko-KR" sz="1350" baseline="-25000" dirty="0"/>
              <a:t>0</a:t>
            </a:r>
            <a:r>
              <a:rPr lang="en-US" altLang="ko-KR" sz="1350" dirty="0"/>
              <a:t>:      AR </a:t>
            </a:r>
            <a:r>
              <a:rPr lang="en-US" altLang="ko-KR" sz="1350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350" dirty="0"/>
              <a:t> PC            LD(AR)</a:t>
            </a:r>
          </a:p>
          <a:p>
            <a:r>
              <a:rPr lang="en-US" altLang="ko-KR" sz="1350" dirty="0"/>
              <a:t>R’T</a:t>
            </a:r>
            <a:r>
              <a:rPr lang="en-US" altLang="ko-KR" sz="1350" baseline="-25000" dirty="0"/>
              <a:t>2</a:t>
            </a:r>
            <a:r>
              <a:rPr lang="en-US" altLang="ko-KR" sz="1350" dirty="0"/>
              <a:t>:      AR </a:t>
            </a:r>
            <a:r>
              <a:rPr lang="en-US" altLang="ko-KR" sz="1350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350" dirty="0"/>
              <a:t> IR(0-11)    LD(AR)</a:t>
            </a:r>
          </a:p>
          <a:p>
            <a:r>
              <a:rPr lang="en-US" altLang="ko-KR" sz="1350" dirty="0"/>
              <a:t>D’</a:t>
            </a:r>
            <a:r>
              <a:rPr lang="en-US" altLang="ko-KR" sz="1350" baseline="-25000" dirty="0"/>
              <a:t>7</a:t>
            </a:r>
            <a:r>
              <a:rPr lang="en-US" altLang="ko-KR" sz="1350" dirty="0"/>
              <a:t>IT</a:t>
            </a:r>
            <a:r>
              <a:rPr lang="en-US" altLang="ko-KR" sz="1350" baseline="-25000" dirty="0"/>
              <a:t>3</a:t>
            </a:r>
            <a:r>
              <a:rPr lang="en-US" altLang="ko-KR" sz="1350" dirty="0"/>
              <a:t>:   AR </a:t>
            </a:r>
            <a:r>
              <a:rPr lang="en-US" altLang="ko-KR" sz="1350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350" dirty="0"/>
              <a:t> M[AR]       LD(AR)</a:t>
            </a:r>
          </a:p>
          <a:p>
            <a:r>
              <a:rPr lang="en-US" altLang="ko-KR" sz="1350" dirty="0"/>
              <a:t>RT</a:t>
            </a:r>
            <a:r>
              <a:rPr lang="en-US" altLang="ko-KR" sz="1350" baseline="-25000" dirty="0"/>
              <a:t>0</a:t>
            </a:r>
            <a:r>
              <a:rPr lang="en-US" altLang="ko-KR" sz="1350" dirty="0"/>
              <a:t>:       AR </a:t>
            </a:r>
            <a:r>
              <a:rPr lang="en-US" altLang="ko-KR" sz="1350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350" dirty="0"/>
              <a:t> 0               CLR(AR)</a:t>
            </a:r>
          </a:p>
          <a:p>
            <a:r>
              <a:rPr lang="en-US" altLang="ko-KR" sz="1350" dirty="0"/>
              <a:t>D</a:t>
            </a:r>
            <a:r>
              <a:rPr lang="en-US" altLang="ko-KR" sz="1350" baseline="-25000" dirty="0"/>
              <a:t>5</a:t>
            </a:r>
            <a:r>
              <a:rPr lang="en-US" altLang="ko-KR" sz="1350" dirty="0"/>
              <a:t>T</a:t>
            </a:r>
            <a:r>
              <a:rPr lang="en-US" altLang="ko-KR" sz="1350" baseline="-25000" dirty="0"/>
              <a:t>4</a:t>
            </a:r>
            <a:r>
              <a:rPr lang="en-US" altLang="ko-KR" sz="1350" dirty="0"/>
              <a:t>:     AR </a:t>
            </a:r>
            <a:r>
              <a:rPr lang="en-US" altLang="ko-KR" sz="1350" dirty="0">
                <a:solidFill>
                  <a:srgbClr val="000000"/>
                </a:solidFill>
                <a:sym typeface="Symbol" panose="05050102010706020507" pitchFamily="18" charset="2"/>
              </a:rPr>
              <a:t></a:t>
            </a:r>
            <a:r>
              <a:rPr lang="en-US" altLang="ko-KR" sz="1350" dirty="0"/>
              <a:t> AR + 1      INR(AR)</a:t>
            </a:r>
          </a:p>
        </p:txBody>
      </p:sp>
      <p:grpSp>
        <p:nvGrpSpPr>
          <p:cNvPr id="12" name="Group 109">
            <a:extLst>
              <a:ext uri="{FF2B5EF4-FFF2-40B4-BE49-F238E27FC236}">
                <a16:creationId xmlns="" xmlns:a16="http://schemas.microsoft.com/office/drawing/2014/main" id="{533CC3B8-73C4-4056-A19B-47C64FD8DCAA}"/>
              </a:ext>
            </a:extLst>
          </p:cNvPr>
          <p:cNvGrpSpPr>
            <a:grpSpLocks/>
          </p:cNvGrpSpPr>
          <p:nvPr/>
        </p:nvGrpSpPr>
        <p:grpSpPr bwMode="auto">
          <a:xfrm>
            <a:off x="3577473" y="1654405"/>
            <a:ext cx="5265851" cy="3294668"/>
            <a:chOff x="1115" y="2628"/>
            <a:chExt cx="3170" cy="1485"/>
          </a:xfrm>
        </p:grpSpPr>
        <p:sp>
          <p:nvSpPr>
            <p:cNvPr id="13" name="Rectangle 6">
              <a:extLst>
                <a:ext uri="{FF2B5EF4-FFF2-40B4-BE49-F238E27FC236}">
                  <a16:creationId xmlns="" xmlns:a16="http://schemas.microsoft.com/office/drawing/2014/main" id="{D5925529-951B-4D26-B354-046C99E55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4005"/>
              <a:ext cx="1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="" xmlns:a16="http://schemas.microsoft.com/office/drawing/2014/main" id="{C68C34AF-AEB9-4AE4-8590-A4AFF1B9F5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9" y="2891"/>
              <a:ext cx="218" cy="167"/>
              <a:chOff x="1392" y="4468"/>
              <a:chExt cx="217" cy="185"/>
            </a:xfrm>
          </p:grpSpPr>
          <p:sp>
            <p:nvSpPr>
              <p:cNvPr id="103" name="Arc 7">
                <a:extLst>
                  <a:ext uri="{FF2B5EF4-FFF2-40B4-BE49-F238E27FC236}">
                    <a16:creationId xmlns="" xmlns:a16="http://schemas.microsoft.com/office/drawing/2014/main" id="{3263AC42-7247-4B81-9637-AE1E6091A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4477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04" name="Arc 8">
                <a:extLst>
                  <a:ext uri="{FF2B5EF4-FFF2-40B4-BE49-F238E27FC236}">
                    <a16:creationId xmlns="" xmlns:a16="http://schemas.microsoft.com/office/drawing/2014/main" id="{8818A16D-DD17-476C-9C8E-56694EE0D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4560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05" name="Line 9">
                <a:extLst>
                  <a:ext uri="{FF2B5EF4-FFF2-40B4-BE49-F238E27FC236}">
                    <a16:creationId xmlns="" xmlns:a16="http://schemas.microsoft.com/office/drawing/2014/main" id="{BCC32ED5-9A0B-4206-B05A-29144AB91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0" y="4472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06" name="Freeform 10">
                <a:extLst>
                  <a:ext uri="{FF2B5EF4-FFF2-40B4-BE49-F238E27FC236}">
                    <a16:creationId xmlns="" xmlns:a16="http://schemas.microsoft.com/office/drawing/2014/main" id="{612DB96A-C774-452C-86C3-B15D70280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4468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85"/>
                  <a:gd name="T11" fmla="*/ 113 w 113"/>
                  <a:gd name="T12" fmla="*/ 185 h 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</p:grpSp>
        <p:grpSp>
          <p:nvGrpSpPr>
            <p:cNvPr id="15" name="Group 18">
              <a:extLst>
                <a:ext uri="{FF2B5EF4-FFF2-40B4-BE49-F238E27FC236}">
                  <a16:creationId xmlns="" xmlns:a16="http://schemas.microsoft.com/office/drawing/2014/main" id="{7A5D3E2A-7185-4EB1-893B-768D79235E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6" y="3105"/>
              <a:ext cx="305" cy="245"/>
              <a:chOff x="1848" y="4704"/>
              <a:chExt cx="304" cy="272"/>
            </a:xfrm>
          </p:grpSpPr>
          <p:sp>
            <p:nvSpPr>
              <p:cNvPr id="97" name="Arc 12">
                <a:extLst>
                  <a:ext uri="{FF2B5EF4-FFF2-40B4-BE49-F238E27FC236}">
                    <a16:creationId xmlns="" xmlns:a16="http://schemas.microsoft.com/office/drawing/2014/main" id="{8287FDF7-C481-4A52-86DC-243AD742C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4709"/>
                <a:ext cx="253" cy="128"/>
              </a:xfrm>
              <a:custGeom>
                <a:avLst/>
                <a:gdLst>
                  <a:gd name="T0" fmla="*/ 0 w 21686"/>
                  <a:gd name="T1" fmla="*/ 0 h 21600"/>
                  <a:gd name="T2" fmla="*/ 0 w 21686"/>
                  <a:gd name="T3" fmla="*/ 0 h 21600"/>
                  <a:gd name="T4" fmla="*/ 0 w 2168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86"/>
                  <a:gd name="T10" fmla="*/ 0 h 21600"/>
                  <a:gd name="T11" fmla="*/ 21686 w 2168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86" h="21600" fill="none" extrusionOk="0">
                    <a:moveTo>
                      <a:pt x="0" y="0"/>
                    </a:moveTo>
                    <a:cubicBezTo>
                      <a:pt x="28" y="0"/>
                      <a:pt x="57" y="-1"/>
                      <a:pt x="86" y="0"/>
                    </a:cubicBezTo>
                    <a:cubicBezTo>
                      <a:pt x="12015" y="0"/>
                      <a:pt x="21686" y="9670"/>
                      <a:pt x="21686" y="21600"/>
                    </a:cubicBezTo>
                  </a:path>
                  <a:path w="21686" h="21600" stroke="0" extrusionOk="0">
                    <a:moveTo>
                      <a:pt x="0" y="0"/>
                    </a:moveTo>
                    <a:cubicBezTo>
                      <a:pt x="28" y="0"/>
                      <a:pt x="57" y="-1"/>
                      <a:pt x="86" y="0"/>
                    </a:cubicBezTo>
                    <a:cubicBezTo>
                      <a:pt x="12015" y="0"/>
                      <a:pt x="21686" y="9670"/>
                      <a:pt x="21686" y="21600"/>
                    </a:cubicBezTo>
                    <a:lnTo>
                      <a:pt x="86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98" name="Arc 13">
                <a:extLst>
                  <a:ext uri="{FF2B5EF4-FFF2-40B4-BE49-F238E27FC236}">
                    <a16:creationId xmlns="" xmlns:a16="http://schemas.microsoft.com/office/drawing/2014/main" id="{0F753196-459C-43DC-9715-28C84A657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6" y="4836"/>
                <a:ext cx="256" cy="1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99" name="Arc 14">
                <a:extLst>
                  <a:ext uri="{FF2B5EF4-FFF2-40B4-BE49-F238E27FC236}">
                    <a16:creationId xmlns="" xmlns:a16="http://schemas.microsoft.com/office/drawing/2014/main" id="{E14E184C-94F4-4EDF-AE21-57E52F553C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" y="4709"/>
                <a:ext cx="73" cy="128"/>
              </a:xfrm>
              <a:custGeom>
                <a:avLst/>
                <a:gdLst>
                  <a:gd name="T0" fmla="*/ 0 w 21900"/>
                  <a:gd name="T1" fmla="*/ 0 h 21600"/>
                  <a:gd name="T2" fmla="*/ 0 w 21900"/>
                  <a:gd name="T3" fmla="*/ 0 h 21600"/>
                  <a:gd name="T4" fmla="*/ 0 w 219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900"/>
                  <a:gd name="T10" fmla="*/ 0 h 21600"/>
                  <a:gd name="T11" fmla="*/ 21900 w 219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00" h="21600" fill="none" extrusionOk="0">
                    <a:moveTo>
                      <a:pt x="0" y="2"/>
                    </a:moveTo>
                    <a:cubicBezTo>
                      <a:pt x="99" y="0"/>
                      <a:pt x="199" y="-1"/>
                      <a:pt x="300" y="0"/>
                    </a:cubicBezTo>
                    <a:cubicBezTo>
                      <a:pt x="12229" y="0"/>
                      <a:pt x="21900" y="9670"/>
                      <a:pt x="21900" y="21600"/>
                    </a:cubicBezTo>
                  </a:path>
                  <a:path w="21900" h="21600" stroke="0" extrusionOk="0">
                    <a:moveTo>
                      <a:pt x="0" y="2"/>
                    </a:moveTo>
                    <a:cubicBezTo>
                      <a:pt x="99" y="0"/>
                      <a:pt x="199" y="-1"/>
                      <a:pt x="300" y="0"/>
                    </a:cubicBezTo>
                    <a:cubicBezTo>
                      <a:pt x="12229" y="0"/>
                      <a:pt x="21900" y="9670"/>
                      <a:pt x="21900" y="21600"/>
                    </a:cubicBezTo>
                    <a:lnTo>
                      <a:pt x="300" y="21600"/>
                    </a:lnTo>
                    <a:lnTo>
                      <a:pt x="0" y="2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00" name="Arc 15">
                <a:extLst>
                  <a:ext uri="{FF2B5EF4-FFF2-40B4-BE49-F238E27FC236}">
                    <a16:creationId xmlns="" xmlns:a16="http://schemas.microsoft.com/office/drawing/2014/main" id="{64F61479-E3D0-44AE-B6DA-F243E6639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" y="4836"/>
                <a:ext cx="72" cy="1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01" name="Line 16">
                <a:extLst>
                  <a:ext uri="{FF2B5EF4-FFF2-40B4-BE49-F238E27FC236}">
                    <a16:creationId xmlns="" xmlns:a16="http://schemas.microsoft.com/office/drawing/2014/main" id="{EC0C0CD7-628F-444D-B0A5-267E9023B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6" y="4704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02" name="Line 17">
                <a:extLst>
                  <a:ext uri="{FF2B5EF4-FFF2-40B4-BE49-F238E27FC236}">
                    <a16:creationId xmlns="" xmlns:a16="http://schemas.microsoft.com/office/drawing/2014/main" id="{C39D9339-8638-4C20-B433-E3993F666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6" y="4976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sp>
          <p:nvSpPr>
            <p:cNvPr id="16" name="Line 19">
              <a:extLst>
                <a:ext uri="{FF2B5EF4-FFF2-40B4-BE49-F238E27FC236}">
                  <a16:creationId xmlns="" xmlns:a16="http://schemas.microsoft.com/office/drawing/2014/main" id="{BBCC194F-4781-45E0-866C-7069803A3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0" y="2935"/>
              <a:ext cx="277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7" name="Line 20">
              <a:extLst>
                <a:ext uri="{FF2B5EF4-FFF2-40B4-BE49-F238E27FC236}">
                  <a16:creationId xmlns="" xmlns:a16="http://schemas.microsoft.com/office/drawing/2014/main" id="{839994B4-FEEF-420A-A84C-B539B5B4EA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" y="2981"/>
              <a:ext cx="4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8" name="Line 21">
              <a:extLst>
                <a:ext uri="{FF2B5EF4-FFF2-40B4-BE49-F238E27FC236}">
                  <a16:creationId xmlns="" xmlns:a16="http://schemas.microsoft.com/office/drawing/2014/main" id="{496EF8F0-C25C-45DD-ACD5-DF8DC1ECD0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8" y="3017"/>
              <a:ext cx="27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grpSp>
          <p:nvGrpSpPr>
            <p:cNvPr id="19" name="Group 26">
              <a:extLst>
                <a:ext uri="{FF2B5EF4-FFF2-40B4-BE49-F238E27FC236}">
                  <a16:creationId xmlns="" xmlns:a16="http://schemas.microsoft.com/office/drawing/2014/main" id="{D7E61C69-0162-458C-9927-4279F570B6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9" y="3137"/>
              <a:ext cx="218" cy="168"/>
              <a:chOff x="1392" y="4740"/>
              <a:chExt cx="217" cy="185"/>
            </a:xfrm>
          </p:grpSpPr>
          <p:sp>
            <p:nvSpPr>
              <p:cNvPr id="93" name="Arc 22">
                <a:extLst>
                  <a:ext uri="{FF2B5EF4-FFF2-40B4-BE49-F238E27FC236}">
                    <a16:creationId xmlns="" xmlns:a16="http://schemas.microsoft.com/office/drawing/2014/main" id="{F05355DB-6CBD-4ACC-A83A-DB481BCBD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4749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94" name="Arc 23">
                <a:extLst>
                  <a:ext uri="{FF2B5EF4-FFF2-40B4-BE49-F238E27FC236}">
                    <a16:creationId xmlns="" xmlns:a16="http://schemas.microsoft.com/office/drawing/2014/main" id="{071CD027-E238-4E0C-A0E9-A950A3427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4832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95" name="Line 24">
                <a:extLst>
                  <a:ext uri="{FF2B5EF4-FFF2-40B4-BE49-F238E27FC236}">
                    <a16:creationId xmlns="" xmlns:a16="http://schemas.microsoft.com/office/drawing/2014/main" id="{02FDFD01-4C4A-477B-B626-DA19E8DE0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0" y="4744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96" name="Freeform 25">
                <a:extLst>
                  <a:ext uri="{FF2B5EF4-FFF2-40B4-BE49-F238E27FC236}">
                    <a16:creationId xmlns="" xmlns:a16="http://schemas.microsoft.com/office/drawing/2014/main" id="{2D8C5ACC-9B7C-4ED2-B520-4200CBCF4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4740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85"/>
                  <a:gd name="T11" fmla="*/ 113 w 113"/>
                  <a:gd name="T12" fmla="*/ 185 h 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</p:grpSp>
        <p:sp>
          <p:nvSpPr>
            <p:cNvPr id="20" name="Line 27">
              <a:extLst>
                <a:ext uri="{FF2B5EF4-FFF2-40B4-BE49-F238E27FC236}">
                  <a16:creationId xmlns="" xmlns:a16="http://schemas.microsoft.com/office/drawing/2014/main" id="{190736EF-60B5-4EC2-8655-16AD5558E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0" y="3184"/>
              <a:ext cx="6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1" name="Line 28">
              <a:extLst>
                <a:ext uri="{FF2B5EF4-FFF2-40B4-BE49-F238E27FC236}">
                  <a16:creationId xmlns="" xmlns:a16="http://schemas.microsoft.com/office/drawing/2014/main" id="{04AF95BD-B0D6-4128-BF98-F0CB62911F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7" y="3263"/>
              <a:ext cx="1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grpSp>
          <p:nvGrpSpPr>
            <p:cNvPr id="22" name="Group 33">
              <a:extLst>
                <a:ext uri="{FF2B5EF4-FFF2-40B4-BE49-F238E27FC236}">
                  <a16:creationId xmlns="" xmlns:a16="http://schemas.microsoft.com/office/drawing/2014/main" id="{5233FCE9-A4F9-45EE-AB8E-72ADDDE3B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9" y="3383"/>
              <a:ext cx="218" cy="167"/>
              <a:chOff x="1392" y="5012"/>
              <a:chExt cx="217" cy="185"/>
            </a:xfrm>
          </p:grpSpPr>
          <p:sp>
            <p:nvSpPr>
              <p:cNvPr id="89" name="Arc 29">
                <a:extLst>
                  <a:ext uri="{FF2B5EF4-FFF2-40B4-BE49-F238E27FC236}">
                    <a16:creationId xmlns="" xmlns:a16="http://schemas.microsoft.com/office/drawing/2014/main" id="{BB0964CA-B1C2-4D85-857A-FEDF9E6D4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5021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90" name="Arc 30">
                <a:extLst>
                  <a:ext uri="{FF2B5EF4-FFF2-40B4-BE49-F238E27FC236}">
                    <a16:creationId xmlns="" xmlns:a16="http://schemas.microsoft.com/office/drawing/2014/main" id="{AD7DC2E6-22C3-4EB3-9CDB-8780DB28D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5104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91" name="Line 31">
                <a:extLst>
                  <a:ext uri="{FF2B5EF4-FFF2-40B4-BE49-F238E27FC236}">
                    <a16:creationId xmlns="" xmlns:a16="http://schemas.microsoft.com/office/drawing/2014/main" id="{E804AEEB-D634-4DAD-8734-DC3BC2DC4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0" y="5016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92" name="Freeform 32">
                <a:extLst>
                  <a:ext uri="{FF2B5EF4-FFF2-40B4-BE49-F238E27FC236}">
                    <a16:creationId xmlns="" xmlns:a16="http://schemas.microsoft.com/office/drawing/2014/main" id="{34086374-C06A-41C2-8D04-271419E2A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5012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85"/>
                  <a:gd name="T11" fmla="*/ 113 w 113"/>
                  <a:gd name="T12" fmla="*/ 185 h 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</p:grpSp>
        <p:sp>
          <p:nvSpPr>
            <p:cNvPr id="23" name="Line 34">
              <a:extLst>
                <a:ext uri="{FF2B5EF4-FFF2-40B4-BE49-F238E27FC236}">
                  <a16:creationId xmlns="" xmlns:a16="http://schemas.microsoft.com/office/drawing/2014/main" id="{C3E09D07-39AB-426C-B11D-67C4DA8B7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75" y="3427"/>
              <a:ext cx="222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4" name="Line 35">
              <a:extLst>
                <a:ext uri="{FF2B5EF4-FFF2-40B4-BE49-F238E27FC236}">
                  <a16:creationId xmlns="" xmlns:a16="http://schemas.microsoft.com/office/drawing/2014/main" id="{4035CEFC-B5E3-4D7C-86EB-E4FF14C18E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0" y="3510"/>
              <a:ext cx="6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grpSp>
          <p:nvGrpSpPr>
            <p:cNvPr id="25" name="Group 40">
              <a:extLst>
                <a:ext uri="{FF2B5EF4-FFF2-40B4-BE49-F238E27FC236}">
                  <a16:creationId xmlns="" xmlns:a16="http://schemas.microsoft.com/office/drawing/2014/main" id="{B134FBF2-9672-4202-BD9B-4E5A8FA0FF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9" y="3628"/>
              <a:ext cx="218" cy="168"/>
              <a:chOff x="1392" y="5284"/>
              <a:chExt cx="217" cy="185"/>
            </a:xfrm>
          </p:grpSpPr>
          <p:sp>
            <p:nvSpPr>
              <p:cNvPr id="85" name="Arc 36">
                <a:extLst>
                  <a:ext uri="{FF2B5EF4-FFF2-40B4-BE49-F238E27FC236}">
                    <a16:creationId xmlns="" xmlns:a16="http://schemas.microsoft.com/office/drawing/2014/main" id="{831CB59D-E791-4AE2-94D8-F5F86D562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5293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86" name="Arc 37">
                <a:extLst>
                  <a:ext uri="{FF2B5EF4-FFF2-40B4-BE49-F238E27FC236}">
                    <a16:creationId xmlns="" xmlns:a16="http://schemas.microsoft.com/office/drawing/2014/main" id="{07654075-98AC-4115-8704-DB4AE1FCE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5376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87" name="Line 38">
                <a:extLst>
                  <a:ext uri="{FF2B5EF4-FFF2-40B4-BE49-F238E27FC236}">
                    <a16:creationId xmlns="" xmlns:a16="http://schemas.microsoft.com/office/drawing/2014/main" id="{C1AACD63-4C72-4CC3-A483-7196CF4B11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0" y="5288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88" name="Freeform 39">
                <a:extLst>
                  <a:ext uri="{FF2B5EF4-FFF2-40B4-BE49-F238E27FC236}">
                    <a16:creationId xmlns="" xmlns:a16="http://schemas.microsoft.com/office/drawing/2014/main" id="{E2E391B1-BF44-405D-A4BC-6A164FB9EB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5284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85"/>
                  <a:gd name="T11" fmla="*/ 113 w 113"/>
                  <a:gd name="T12" fmla="*/ 185 h 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</p:grpSp>
        <p:sp>
          <p:nvSpPr>
            <p:cNvPr id="26" name="Line 41">
              <a:extLst>
                <a:ext uri="{FF2B5EF4-FFF2-40B4-BE49-F238E27FC236}">
                  <a16:creationId xmlns="" xmlns:a16="http://schemas.microsoft.com/office/drawing/2014/main" id="{C8D4A681-5075-4497-9B60-49B108775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0" y="3675"/>
              <a:ext cx="6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7" name="Line 42">
              <a:extLst>
                <a:ext uri="{FF2B5EF4-FFF2-40B4-BE49-F238E27FC236}">
                  <a16:creationId xmlns="" xmlns:a16="http://schemas.microsoft.com/office/drawing/2014/main" id="{0A56CA18-5BC4-465B-9CDB-D27F69E5B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0" y="3755"/>
              <a:ext cx="6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grpSp>
          <p:nvGrpSpPr>
            <p:cNvPr id="28" name="Group 47">
              <a:extLst>
                <a:ext uri="{FF2B5EF4-FFF2-40B4-BE49-F238E27FC236}">
                  <a16:creationId xmlns="" xmlns:a16="http://schemas.microsoft.com/office/drawing/2014/main" id="{926FA7B7-0565-4658-962E-6111372777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9" y="3874"/>
              <a:ext cx="218" cy="168"/>
              <a:chOff x="1392" y="5556"/>
              <a:chExt cx="217" cy="185"/>
            </a:xfrm>
          </p:grpSpPr>
          <p:sp>
            <p:nvSpPr>
              <p:cNvPr id="81" name="Arc 43">
                <a:extLst>
                  <a:ext uri="{FF2B5EF4-FFF2-40B4-BE49-F238E27FC236}">
                    <a16:creationId xmlns="" xmlns:a16="http://schemas.microsoft.com/office/drawing/2014/main" id="{F3C6D60E-05A6-4647-ABF2-9AC7D6D55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5565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82" name="Arc 44">
                <a:extLst>
                  <a:ext uri="{FF2B5EF4-FFF2-40B4-BE49-F238E27FC236}">
                    <a16:creationId xmlns="" xmlns:a16="http://schemas.microsoft.com/office/drawing/2014/main" id="{9B89CDFD-A0D8-4C31-85EC-20D05237F7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5648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83" name="Line 45">
                <a:extLst>
                  <a:ext uri="{FF2B5EF4-FFF2-40B4-BE49-F238E27FC236}">
                    <a16:creationId xmlns="" xmlns:a16="http://schemas.microsoft.com/office/drawing/2014/main" id="{15A250C1-8E5F-456B-B071-E1EBD6D03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0" y="5560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84" name="Freeform 46">
                <a:extLst>
                  <a:ext uri="{FF2B5EF4-FFF2-40B4-BE49-F238E27FC236}">
                    <a16:creationId xmlns="" xmlns:a16="http://schemas.microsoft.com/office/drawing/2014/main" id="{D0B6E0EF-C987-484E-AEC3-3DE26D6F84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5556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85"/>
                  <a:gd name="T11" fmla="*/ 113 w 113"/>
                  <a:gd name="T12" fmla="*/ 185 h 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</p:grpSp>
        <p:sp>
          <p:nvSpPr>
            <p:cNvPr id="29" name="Line 48">
              <a:extLst>
                <a:ext uri="{FF2B5EF4-FFF2-40B4-BE49-F238E27FC236}">
                  <a16:creationId xmlns="" xmlns:a16="http://schemas.microsoft.com/office/drawing/2014/main" id="{4FCD7EFF-9EAE-432E-8AA9-F525BE447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4" y="3921"/>
              <a:ext cx="14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0" name="Line 49">
              <a:extLst>
                <a:ext uri="{FF2B5EF4-FFF2-40B4-BE49-F238E27FC236}">
                  <a16:creationId xmlns="" xmlns:a16="http://schemas.microsoft.com/office/drawing/2014/main" id="{40650F15-D95F-40B0-809A-359BE1FC9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5" y="4001"/>
              <a:ext cx="5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1" name="Line 50">
              <a:extLst>
                <a:ext uri="{FF2B5EF4-FFF2-40B4-BE49-F238E27FC236}">
                  <a16:creationId xmlns="" xmlns:a16="http://schemas.microsoft.com/office/drawing/2014/main" id="{B0A22B1A-4828-4517-AB88-127859ED2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2" y="3227"/>
              <a:ext cx="30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2" name="Freeform 51">
              <a:extLst>
                <a:ext uri="{FF2B5EF4-FFF2-40B4-BE49-F238E27FC236}">
                  <a16:creationId xmlns="" xmlns:a16="http://schemas.microsoft.com/office/drawing/2014/main" id="{AA5EA750-8F3A-4262-8AE2-4B63598CF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2978"/>
              <a:ext cx="273" cy="159"/>
            </a:xfrm>
            <a:custGeom>
              <a:avLst/>
              <a:gdLst>
                <a:gd name="T0" fmla="*/ 0 w 273"/>
                <a:gd name="T1" fmla="*/ 0 h 177"/>
                <a:gd name="T2" fmla="*/ 136 w 273"/>
                <a:gd name="T3" fmla="*/ 0 h 177"/>
                <a:gd name="T4" fmla="*/ 136 w 273"/>
                <a:gd name="T5" fmla="*/ 128 h 177"/>
                <a:gd name="T6" fmla="*/ 272 w 273"/>
                <a:gd name="T7" fmla="*/ 128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3"/>
                <a:gd name="T13" fmla="*/ 0 h 177"/>
                <a:gd name="T14" fmla="*/ 273 w 273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3" h="177">
                  <a:moveTo>
                    <a:pt x="0" y="0"/>
                  </a:moveTo>
                  <a:lnTo>
                    <a:pt x="136" y="0"/>
                  </a:lnTo>
                  <a:lnTo>
                    <a:pt x="136" y="176"/>
                  </a:lnTo>
                  <a:lnTo>
                    <a:pt x="272" y="17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3" name="Freeform 52">
              <a:extLst>
                <a:ext uri="{FF2B5EF4-FFF2-40B4-BE49-F238E27FC236}">
                  <a16:creationId xmlns="" xmlns:a16="http://schemas.microsoft.com/office/drawing/2014/main" id="{FB651FA0-C4CD-479B-92AF-6398FBCE0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3303"/>
              <a:ext cx="273" cy="167"/>
            </a:xfrm>
            <a:custGeom>
              <a:avLst/>
              <a:gdLst>
                <a:gd name="T0" fmla="*/ 0 w 273"/>
                <a:gd name="T1" fmla="*/ 135 h 185"/>
                <a:gd name="T2" fmla="*/ 136 w 273"/>
                <a:gd name="T3" fmla="*/ 135 h 185"/>
                <a:gd name="T4" fmla="*/ 136 w 273"/>
                <a:gd name="T5" fmla="*/ 0 h 185"/>
                <a:gd name="T6" fmla="*/ 272 w 273"/>
                <a:gd name="T7" fmla="*/ 0 h 1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3"/>
                <a:gd name="T13" fmla="*/ 0 h 185"/>
                <a:gd name="T14" fmla="*/ 273 w 273"/>
                <a:gd name="T15" fmla="*/ 185 h 1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3" h="185">
                  <a:moveTo>
                    <a:pt x="0" y="184"/>
                  </a:moveTo>
                  <a:lnTo>
                    <a:pt x="136" y="184"/>
                  </a:lnTo>
                  <a:lnTo>
                    <a:pt x="136" y="0"/>
                  </a:lnTo>
                  <a:lnTo>
                    <a:pt x="272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4" name="Rectangle 53">
              <a:extLst>
                <a:ext uri="{FF2B5EF4-FFF2-40B4-BE49-F238E27FC236}">
                  <a16:creationId xmlns="" xmlns:a16="http://schemas.microsoft.com/office/drawing/2014/main" id="{CCA47764-DCC7-42DF-B5B2-5A83186D9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2696"/>
              <a:ext cx="986" cy="1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 dirty="0"/>
            </a:p>
          </p:txBody>
        </p:sp>
        <p:sp>
          <p:nvSpPr>
            <p:cNvPr id="35" name="Rectangle 54">
              <a:extLst>
                <a:ext uri="{FF2B5EF4-FFF2-40B4-BE49-F238E27FC236}">
                  <a16:creationId xmlns="" xmlns:a16="http://schemas.microsoft.com/office/drawing/2014/main" id="{FC99F463-5F67-4BB3-9DBD-356FB4975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" y="2753"/>
              <a:ext cx="18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 dirty="0">
                  <a:solidFill>
                    <a:srgbClr val="000000"/>
                  </a:solidFill>
                </a:rPr>
                <a:t>AR</a:t>
              </a:r>
            </a:p>
          </p:txBody>
        </p:sp>
        <p:sp>
          <p:nvSpPr>
            <p:cNvPr id="36" name="Freeform 55">
              <a:extLst>
                <a:ext uri="{FF2B5EF4-FFF2-40B4-BE49-F238E27FC236}">
                  <a16:creationId xmlns="" xmlns:a16="http://schemas.microsoft.com/office/drawing/2014/main" id="{A789D1D6-4C14-4F58-8A5C-D0107F10B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" y="2891"/>
              <a:ext cx="96" cy="334"/>
            </a:xfrm>
            <a:custGeom>
              <a:avLst/>
              <a:gdLst>
                <a:gd name="T0" fmla="*/ 0 w 97"/>
                <a:gd name="T1" fmla="*/ 272 h 369"/>
                <a:gd name="T2" fmla="*/ 93 w 97"/>
                <a:gd name="T3" fmla="*/ 272 h 369"/>
                <a:gd name="T4" fmla="*/ 93 w 97"/>
                <a:gd name="T5" fmla="*/ 0 h 369"/>
                <a:gd name="T6" fmla="*/ 0 60000 65536"/>
                <a:gd name="T7" fmla="*/ 0 60000 65536"/>
                <a:gd name="T8" fmla="*/ 0 60000 65536"/>
                <a:gd name="T9" fmla="*/ 0 w 97"/>
                <a:gd name="T10" fmla="*/ 0 h 369"/>
                <a:gd name="T11" fmla="*/ 97 w 97"/>
                <a:gd name="T12" fmla="*/ 369 h 3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369">
                  <a:moveTo>
                    <a:pt x="0" y="368"/>
                  </a:moveTo>
                  <a:lnTo>
                    <a:pt x="96" y="368"/>
                  </a:lnTo>
                  <a:lnTo>
                    <a:pt x="96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7" name="Freeform 56">
              <a:extLst>
                <a:ext uri="{FF2B5EF4-FFF2-40B4-BE49-F238E27FC236}">
                  <a16:creationId xmlns="" xmlns:a16="http://schemas.microsoft.com/office/drawing/2014/main" id="{EA024875-06BC-48EB-B292-9B89B4F31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2891"/>
              <a:ext cx="866" cy="825"/>
            </a:xfrm>
            <a:custGeom>
              <a:avLst/>
              <a:gdLst>
                <a:gd name="T0" fmla="*/ 0 w 865"/>
                <a:gd name="T1" fmla="*/ 673 h 913"/>
                <a:gd name="T2" fmla="*/ 867 w 865"/>
                <a:gd name="T3" fmla="*/ 673 h 913"/>
                <a:gd name="T4" fmla="*/ 867 w 865"/>
                <a:gd name="T5" fmla="*/ 0 h 913"/>
                <a:gd name="T6" fmla="*/ 0 60000 65536"/>
                <a:gd name="T7" fmla="*/ 0 60000 65536"/>
                <a:gd name="T8" fmla="*/ 0 60000 65536"/>
                <a:gd name="T9" fmla="*/ 0 w 865"/>
                <a:gd name="T10" fmla="*/ 0 h 913"/>
                <a:gd name="T11" fmla="*/ 865 w 865"/>
                <a:gd name="T12" fmla="*/ 913 h 9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5" h="913">
                  <a:moveTo>
                    <a:pt x="0" y="912"/>
                  </a:moveTo>
                  <a:lnTo>
                    <a:pt x="864" y="912"/>
                  </a:lnTo>
                  <a:lnTo>
                    <a:pt x="864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8" name="Freeform 57">
              <a:extLst>
                <a:ext uri="{FF2B5EF4-FFF2-40B4-BE49-F238E27FC236}">
                  <a16:creationId xmlns="" xmlns:a16="http://schemas.microsoft.com/office/drawing/2014/main" id="{B2B858FC-444A-41A8-BB6D-218AE915D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2891"/>
              <a:ext cx="1098" cy="1072"/>
            </a:xfrm>
            <a:custGeom>
              <a:avLst/>
              <a:gdLst>
                <a:gd name="T0" fmla="*/ 0 w 1097"/>
                <a:gd name="T1" fmla="*/ 877 h 1185"/>
                <a:gd name="T2" fmla="*/ 1099 w 1097"/>
                <a:gd name="T3" fmla="*/ 877 h 1185"/>
                <a:gd name="T4" fmla="*/ 1099 w 1097"/>
                <a:gd name="T5" fmla="*/ 0 h 1185"/>
                <a:gd name="T6" fmla="*/ 0 60000 65536"/>
                <a:gd name="T7" fmla="*/ 0 60000 65536"/>
                <a:gd name="T8" fmla="*/ 0 60000 65536"/>
                <a:gd name="T9" fmla="*/ 0 w 1097"/>
                <a:gd name="T10" fmla="*/ 0 h 1185"/>
                <a:gd name="T11" fmla="*/ 1097 w 1097"/>
                <a:gd name="T12" fmla="*/ 1185 h 1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7" h="1185">
                  <a:moveTo>
                    <a:pt x="0" y="1184"/>
                  </a:moveTo>
                  <a:lnTo>
                    <a:pt x="1096" y="1184"/>
                  </a:lnTo>
                  <a:lnTo>
                    <a:pt x="1096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9" name="Freeform 58">
              <a:extLst>
                <a:ext uri="{FF2B5EF4-FFF2-40B4-BE49-F238E27FC236}">
                  <a16:creationId xmlns="" xmlns:a16="http://schemas.microsoft.com/office/drawing/2014/main" id="{8FB7B86E-9DF7-4946-A228-62E1A3EC7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" y="2838"/>
              <a:ext cx="97" cy="37"/>
            </a:xfrm>
            <a:custGeom>
              <a:avLst/>
              <a:gdLst>
                <a:gd name="T0" fmla="*/ 0 w 97"/>
                <a:gd name="T1" fmla="*/ 29 h 41"/>
                <a:gd name="T2" fmla="*/ 48 w 97"/>
                <a:gd name="T3" fmla="*/ 0 h 41"/>
                <a:gd name="T4" fmla="*/ 96 w 97"/>
                <a:gd name="T5" fmla="*/ 29 h 41"/>
                <a:gd name="T6" fmla="*/ 0 60000 65536"/>
                <a:gd name="T7" fmla="*/ 0 60000 65536"/>
                <a:gd name="T8" fmla="*/ 0 60000 65536"/>
                <a:gd name="T9" fmla="*/ 0 w 97"/>
                <a:gd name="T10" fmla="*/ 0 h 41"/>
                <a:gd name="T11" fmla="*/ 97 w 97"/>
                <a:gd name="T12" fmla="*/ 41 h 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41">
                  <a:moveTo>
                    <a:pt x="0" y="40"/>
                  </a:moveTo>
                  <a:lnTo>
                    <a:pt x="48" y="0"/>
                  </a:lnTo>
                  <a:lnTo>
                    <a:pt x="96" y="4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0" name="Freeform 59">
              <a:extLst>
                <a:ext uri="{FF2B5EF4-FFF2-40B4-BE49-F238E27FC236}">
                  <a16:creationId xmlns="" xmlns:a16="http://schemas.microsoft.com/office/drawing/2014/main" id="{3EB93F33-B07A-4991-BC3F-02A6D0C1F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" y="2891"/>
              <a:ext cx="362" cy="124"/>
            </a:xfrm>
            <a:custGeom>
              <a:avLst/>
              <a:gdLst>
                <a:gd name="T0" fmla="*/ 0 w 361"/>
                <a:gd name="T1" fmla="*/ 0 h 137"/>
                <a:gd name="T2" fmla="*/ 0 w 361"/>
                <a:gd name="T3" fmla="*/ 100 h 137"/>
                <a:gd name="T4" fmla="*/ 363 w 361"/>
                <a:gd name="T5" fmla="*/ 100 h 137"/>
                <a:gd name="T6" fmla="*/ 0 60000 65536"/>
                <a:gd name="T7" fmla="*/ 0 60000 65536"/>
                <a:gd name="T8" fmla="*/ 0 60000 65536"/>
                <a:gd name="T9" fmla="*/ 0 w 361"/>
                <a:gd name="T10" fmla="*/ 0 h 137"/>
                <a:gd name="T11" fmla="*/ 361 w 361"/>
                <a:gd name="T12" fmla="*/ 137 h 1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1" h="137">
                  <a:moveTo>
                    <a:pt x="0" y="0"/>
                  </a:moveTo>
                  <a:lnTo>
                    <a:pt x="0" y="136"/>
                  </a:lnTo>
                  <a:lnTo>
                    <a:pt x="360" y="13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1" name="Rectangle 60">
              <a:extLst>
                <a:ext uri="{FF2B5EF4-FFF2-40B4-BE49-F238E27FC236}">
                  <a16:creationId xmlns="" xmlns:a16="http://schemas.microsoft.com/office/drawing/2014/main" id="{126DFB5B-9636-4A1B-9811-1C9383200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2969"/>
              <a:ext cx="17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LD</a:t>
              </a:r>
            </a:p>
          </p:txBody>
        </p:sp>
        <p:sp>
          <p:nvSpPr>
            <p:cNvPr id="42" name="Rectangle 61">
              <a:extLst>
                <a:ext uri="{FF2B5EF4-FFF2-40B4-BE49-F238E27FC236}">
                  <a16:creationId xmlns="" xmlns:a16="http://schemas.microsoft.com/office/drawing/2014/main" id="{200DBC7F-D5E4-435D-B36F-737E617BB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3098"/>
              <a:ext cx="20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INR</a:t>
              </a:r>
            </a:p>
          </p:txBody>
        </p:sp>
        <p:sp>
          <p:nvSpPr>
            <p:cNvPr id="43" name="Rectangle 62">
              <a:extLst>
                <a:ext uri="{FF2B5EF4-FFF2-40B4-BE49-F238E27FC236}">
                  <a16:creationId xmlns="" xmlns:a16="http://schemas.microsoft.com/office/drawing/2014/main" id="{32AC1242-AF57-41DF-84D8-21B006F05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" y="3222"/>
              <a:ext cx="2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CLR</a:t>
              </a:r>
            </a:p>
          </p:txBody>
        </p:sp>
        <p:sp>
          <p:nvSpPr>
            <p:cNvPr id="44" name="Rectangle 63">
              <a:extLst>
                <a:ext uri="{FF2B5EF4-FFF2-40B4-BE49-F238E27FC236}">
                  <a16:creationId xmlns="" xmlns:a16="http://schemas.microsoft.com/office/drawing/2014/main" id="{72F8BED0-B7CF-498E-93A8-F867066FF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" y="2945"/>
              <a:ext cx="27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Clock</a:t>
              </a:r>
            </a:p>
          </p:txBody>
        </p:sp>
        <p:sp>
          <p:nvSpPr>
            <p:cNvPr id="45" name="Arc 64">
              <a:extLst>
                <a:ext uri="{FF2B5EF4-FFF2-40B4-BE49-F238E27FC236}">
                  <a16:creationId xmlns="" xmlns:a16="http://schemas.microsoft.com/office/drawing/2014/main" id="{4944BA5A-62DA-4F94-858E-107785B4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" y="2748"/>
              <a:ext cx="76" cy="55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6" name="Line 65">
              <a:extLst>
                <a:ext uri="{FF2B5EF4-FFF2-40B4-BE49-F238E27FC236}">
                  <a16:creationId xmlns="" xmlns:a16="http://schemas.microsoft.com/office/drawing/2014/main" id="{6E03D8A2-5192-4CF7-B2B1-92C675586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" y="2772"/>
              <a:ext cx="25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="" xmlns:a16="http://schemas.microsoft.com/office/drawing/2014/main" id="{2B78DF77-63AF-482B-BB94-A35379F97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2706"/>
              <a:ext cx="31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To bus</a:t>
              </a:r>
            </a:p>
          </p:txBody>
        </p:sp>
        <p:sp>
          <p:nvSpPr>
            <p:cNvPr id="48" name="Line 67">
              <a:extLst>
                <a:ext uri="{FF2B5EF4-FFF2-40B4-BE49-F238E27FC236}">
                  <a16:creationId xmlns="" xmlns:a16="http://schemas.microsoft.com/office/drawing/2014/main" id="{4BB2A39E-ADC6-43CC-980A-4BC694F334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2" y="2739"/>
              <a:ext cx="72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9" name="Rectangle 68">
              <a:extLst>
                <a:ext uri="{FF2B5EF4-FFF2-40B4-BE49-F238E27FC236}">
                  <a16:creationId xmlns="" xmlns:a16="http://schemas.microsoft.com/office/drawing/2014/main" id="{BC04237C-62F7-435C-A248-326C819E9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" y="2628"/>
              <a:ext cx="16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50" name="Arc 69">
              <a:extLst>
                <a:ext uri="{FF2B5EF4-FFF2-40B4-BE49-F238E27FC236}">
                  <a16:creationId xmlns="" xmlns:a16="http://schemas.microsoft.com/office/drawing/2014/main" id="{20E4BCBF-8909-49FA-91AE-BF1A7D4E4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9" y="2743"/>
              <a:ext cx="76" cy="55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1" name="Line 70">
              <a:extLst>
                <a:ext uri="{FF2B5EF4-FFF2-40B4-BE49-F238E27FC236}">
                  <a16:creationId xmlns="" xmlns:a16="http://schemas.microsoft.com/office/drawing/2014/main" id="{A042E32B-9BD2-4772-8CA0-7D64758BB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8" y="2772"/>
              <a:ext cx="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2" name="Rectangle 71">
              <a:extLst>
                <a:ext uri="{FF2B5EF4-FFF2-40B4-BE49-F238E27FC236}">
                  <a16:creationId xmlns="" xmlns:a16="http://schemas.microsoft.com/office/drawing/2014/main" id="{7A8CB192-8E06-467C-BAF7-23B887F6F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" y="2687"/>
              <a:ext cx="39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From bus</a:t>
              </a:r>
            </a:p>
          </p:txBody>
        </p:sp>
        <p:sp>
          <p:nvSpPr>
            <p:cNvPr id="53" name="Line 72">
              <a:extLst>
                <a:ext uri="{FF2B5EF4-FFF2-40B4-BE49-F238E27FC236}">
                  <a16:creationId xmlns="" xmlns:a16="http://schemas.microsoft.com/office/drawing/2014/main" id="{12E18798-6FFC-4ABD-9D96-49C8805C10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8" y="2739"/>
              <a:ext cx="64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4" name="Rectangle 73">
              <a:extLst>
                <a:ext uri="{FF2B5EF4-FFF2-40B4-BE49-F238E27FC236}">
                  <a16:creationId xmlns="" xmlns:a16="http://schemas.microsoft.com/office/drawing/2014/main" id="{1D3F926D-100D-4837-8797-1EA4F2B89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628"/>
              <a:ext cx="16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55" name="Line 74">
              <a:extLst>
                <a:ext uri="{FF2B5EF4-FFF2-40B4-BE49-F238E27FC236}">
                  <a16:creationId xmlns="" xmlns:a16="http://schemas.microsoft.com/office/drawing/2014/main" id="{F06B1BA6-2AFA-475B-8542-5C1C3EC1B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0" y="2854"/>
              <a:ext cx="0" cy="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6" name="Line 75">
              <a:extLst>
                <a:ext uri="{FF2B5EF4-FFF2-40B4-BE49-F238E27FC236}">
                  <a16:creationId xmlns="" xmlns:a16="http://schemas.microsoft.com/office/drawing/2014/main" id="{9615858A-0F4E-43A7-8271-77A9B4EF1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" y="2858"/>
              <a:ext cx="15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7" name="Line 76">
              <a:extLst>
                <a:ext uri="{FF2B5EF4-FFF2-40B4-BE49-F238E27FC236}">
                  <a16:creationId xmlns="" xmlns:a16="http://schemas.microsoft.com/office/drawing/2014/main" id="{2E597B23-4416-4E54-86CB-A4A4B1D64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3" y="3020"/>
              <a:ext cx="0" cy="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8" name="Line 77">
              <a:extLst>
                <a:ext uri="{FF2B5EF4-FFF2-40B4-BE49-F238E27FC236}">
                  <a16:creationId xmlns="" xmlns:a16="http://schemas.microsoft.com/office/drawing/2014/main" id="{E9FBD801-D5ED-4EA6-969B-52C4C5586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" y="3105"/>
              <a:ext cx="15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9" name="Rectangle 78">
              <a:extLst>
                <a:ext uri="{FF2B5EF4-FFF2-40B4-BE49-F238E27FC236}">
                  <a16:creationId xmlns="" xmlns:a16="http://schemas.microsoft.com/office/drawing/2014/main" id="{E6969EA0-23BC-4066-A4F6-DAC19B583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2773"/>
              <a:ext cx="14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D'</a:t>
              </a:r>
            </a:p>
          </p:txBody>
        </p:sp>
        <p:sp>
          <p:nvSpPr>
            <p:cNvPr id="60" name="Rectangle 79">
              <a:extLst>
                <a:ext uri="{FF2B5EF4-FFF2-40B4-BE49-F238E27FC236}">
                  <a16:creationId xmlns="" xmlns:a16="http://schemas.microsoft.com/office/drawing/2014/main" id="{DA5FF4BA-3E83-4C6E-BBF0-586360C6B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2896"/>
              <a:ext cx="10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61" name="Rectangle 80">
              <a:extLst>
                <a:ext uri="{FF2B5EF4-FFF2-40B4-BE49-F238E27FC236}">
                  <a16:creationId xmlns="" xmlns:a16="http://schemas.microsoft.com/office/drawing/2014/main" id="{A361446C-9E8F-416E-A0C5-0E21BCEA8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3020"/>
              <a:ext cx="1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62" name="Line 81">
              <a:extLst>
                <a:ext uri="{FF2B5EF4-FFF2-40B4-BE49-F238E27FC236}">
                  <a16:creationId xmlns="" xmlns:a16="http://schemas.microsoft.com/office/drawing/2014/main" id="{34DAA44C-52AA-4B5E-AF6F-4524F67175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7" y="3267"/>
              <a:ext cx="0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3" name="Line 82">
              <a:extLst>
                <a:ext uri="{FF2B5EF4-FFF2-40B4-BE49-F238E27FC236}">
                  <a16:creationId xmlns="" xmlns:a16="http://schemas.microsoft.com/office/drawing/2014/main" id="{1449A61B-67B4-4A8A-9706-C059F6274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3514"/>
              <a:ext cx="0" cy="4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4" name="Line 88">
              <a:extLst>
                <a:ext uri="{FF2B5EF4-FFF2-40B4-BE49-F238E27FC236}">
                  <a16:creationId xmlns="" xmlns:a16="http://schemas.microsoft.com/office/drawing/2014/main" id="{6EFB707F-A6D5-484E-95CD-12779A6B10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00" y="3430"/>
              <a:ext cx="313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5" name="Line 89">
              <a:extLst>
                <a:ext uri="{FF2B5EF4-FFF2-40B4-BE49-F238E27FC236}">
                  <a16:creationId xmlns="" xmlns:a16="http://schemas.microsoft.com/office/drawing/2014/main" id="{F08AAD2D-B050-426B-9551-D831E1B07F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6" y="3434"/>
              <a:ext cx="0" cy="56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6" name="Rectangle 90">
              <a:extLst>
                <a:ext uri="{FF2B5EF4-FFF2-40B4-BE49-F238E27FC236}">
                  <a16:creationId xmlns="" xmlns:a16="http://schemas.microsoft.com/office/drawing/2014/main" id="{EC91E103-9682-4411-96C5-CAB345B22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098"/>
              <a:ext cx="1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67" name="Rectangle 91">
              <a:extLst>
                <a:ext uri="{FF2B5EF4-FFF2-40B4-BE49-F238E27FC236}">
                  <a16:creationId xmlns="" xmlns:a16="http://schemas.microsoft.com/office/drawing/2014/main" id="{FDE21FC6-6592-4F41-8BE0-A53E918A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345"/>
              <a:ext cx="13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68" name="Rectangle 92">
              <a:extLst>
                <a:ext uri="{FF2B5EF4-FFF2-40B4-BE49-F238E27FC236}">
                  <a16:creationId xmlns="" xmlns:a16="http://schemas.microsoft.com/office/drawing/2014/main" id="{45C6879A-E927-4FA5-8CE1-E33B0D1C0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468"/>
              <a:ext cx="1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69" name="Rectangle 93">
              <a:extLst>
                <a:ext uri="{FF2B5EF4-FFF2-40B4-BE49-F238E27FC236}">
                  <a16:creationId xmlns="" xmlns:a16="http://schemas.microsoft.com/office/drawing/2014/main" id="{76C8F1D4-422E-481D-BC2F-CCB81C82E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91"/>
              <a:ext cx="13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70" name="Rectangle 94">
              <a:extLst>
                <a:ext uri="{FF2B5EF4-FFF2-40B4-BE49-F238E27FC236}">
                  <a16:creationId xmlns="" xmlns:a16="http://schemas.microsoft.com/office/drawing/2014/main" id="{93817B2E-71E4-4115-A406-FC4A7017F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713"/>
              <a:ext cx="1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71" name="Rectangle 95">
              <a:extLst>
                <a:ext uri="{FF2B5EF4-FFF2-40B4-BE49-F238E27FC236}">
                  <a16:creationId xmlns="" xmlns:a16="http://schemas.microsoft.com/office/drawing/2014/main" id="{D882F32E-46F6-4707-A9E1-0B1480ECC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2816"/>
              <a:ext cx="12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2" name="Rectangle 96">
              <a:extLst>
                <a:ext uri="{FF2B5EF4-FFF2-40B4-BE49-F238E27FC236}">
                  <a16:creationId xmlns="" xmlns:a16="http://schemas.microsoft.com/office/drawing/2014/main" id="{318A22D7-FDE6-4940-9A4F-2750F0EFA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3049"/>
              <a:ext cx="12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3" name="Rectangle 97">
              <a:extLst>
                <a:ext uri="{FF2B5EF4-FFF2-40B4-BE49-F238E27FC236}">
                  <a16:creationId xmlns="" xmlns:a16="http://schemas.microsoft.com/office/drawing/2014/main" id="{EFC14752-8D16-4244-BAEA-C5DFACA27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135"/>
              <a:ext cx="12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4" name="Rectangle 98">
              <a:extLst>
                <a:ext uri="{FF2B5EF4-FFF2-40B4-BE49-F238E27FC236}">
                  <a16:creationId xmlns="" xmlns:a16="http://schemas.microsoft.com/office/drawing/2014/main" id="{77CCC719-FD71-42BE-A269-BA9931101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3490"/>
              <a:ext cx="12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" name="Rectangle 99">
              <a:extLst>
                <a:ext uri="{FF2B5EF4-FFF2-40B4-BE49-F238E27FC236}">
                  <a16:creationId xmlns="" xmlns:a16="http://schemas.microsoft.com/office/drawing/2014/main" id="{ADA1EF7E-61DC-48DD-AAD8-ABF07BCA6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3736"/>
              <a:ext cx="12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4</a:t>
              </a:r>
            </a:p>
          </p:txBody>
        </p:sp>
        <p:grpSp>
          <p:nvGrpSpPr>
            <p:cNvPr id="76" name="Group 107">
              <a:extLst>
                <a:ext uri="{FF2B5EF4-FFF2-40B4-BE49-F238E27FC236}">
                  <a16:creationId xmlns="" xmlns:a16="http://schemas.microsoft.com/office/drawing/2014/main" id="{DBD217B4-2A29-4B81-8624-F2BC7BD9D9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5" y="3372"/>
              <a:ext cx="164" cy="94"/>
              <a:chOff x="499" y="4191"/>
              <a:chExt cx="163" cy="104"/>
            </a:xfrm>
          </p:grpSpPr>
          <p:sp>
            <p:nvSpPr>
              <p:cNvPr id="77" name="Line 83">
                <a:extLst>
                  <a:ext uri="{FF2B5EF4-FFF2-40B4-BE49-F238E27FC236}">
                    <a16:creationId xmlns="" xmlns:a16="http://schemas.microsoft.com/office/drawing/2014/main" id="{10B9D3AC-6652-472C-AA46-A875A67AB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9" y="4191"/>
                <a:ext cx="120" cy="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78" name="Line 84">
                <a:extLst>
                  <a:ext uri="{FF2B5EF4-FFF2-40B4-BE49-F238E27FC236}">
                    <a16:creationId xmlns="" xmlns:a16="http://schemas.microsoft.com/office/drawing/2014/main" id="{FD87FED9-4192-41C6-9836-8AE10D34C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" y="4255"/>
                <a:ext cx="120" cy="4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79" name="Line 85">
                <a:extLst>
                  <a:ext uri="{FF2B5EF4-FFF2-40B4-BE49-F238E27FC236}">
                    <a16:creationId xmlns="" xmlns:a16="http://schemas.microsoft.com/office/drawing/2014/main" id="{DEB3793F-E830-4B6C-81F1-EB22F0503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" y="4198"/>
                <a:ext cx="0" cy="9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80" name="Oval 106">
                <a:extLst>
                  <a:ext uri="{FF2B5EF4-FFF2-40B4-BE49-F238E27FC236}">
                    <a16:creationId xmlns="" xmlns:a16="http://schemas.microsoft.com/office/drawing/2014/main" id="{68CF7C34-4331-49C1-A420-0E15E54AD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4234"/>
                <a:ext cx="47" cy="4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endParaRPr lang="en-US" altLang="en-US" sz="900"/>
              </a:p>
            </p:txBody>
          </p:sp>
        </p:grpSp>
      </p:grpSp>
      <p:sp>
        <p:nvSpPr>
          <p:cNvPr id="107" name="Rectangle 106">
            <a:extLst>
              <a:ext uri="{FF2B5EF4-FFF2-40B4-BE49-F238E27FC236}">
                <a16:creationId xmlns="" xmlns:a16="http://schemas.microsoft.com/office/drawing/2014/main" id="{0C2BBF94-A603-433D-A3E9-8817885D7252}"/>
              </a:ext>
            </a:extLst>
          </p:cNvPr>
          <p:cNvSpPr/>
          <p:nvPr/>
        </p:nvSpPr>
        <p:spPr>
          <a:xfrm>
            <a:off x="2647444" y="53027"/>
            <a:ext cx="503214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7000"/>
              </a:lnSpc>
            </a:pPr>
            <a:r>
              <a:rPr lang="en-US" altLang="ko-KR" sz="1800" b="1" dirty="0"/>
              <a:t>CONTROL  OF  REGISTERS  AND  MEMORY</a:t>
            </a:r>
          </a:p>
        </p:txBody>
      </p:sp>
    </p:spTree>
    <p:extLst>
      <p:ext uri="{BB962C8B-B14F-4D97-AF65-F5344CB8AC3E}">
        <p14:creationId xmlns:p14="http://schemas.microsoft.com/office/powerpoint/2010/main" val="82556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B9DC89D-1B56-4E4C-AF3B-E98BC213D0D7}"/>
              </a:ext>
            </a:extLst>
          </p:cNvPr>
          <p:cNvSpPr txBox="1">
            <a:spLocks noChangeArrowheads="1"/>
          </p:cNvSpPr>
          <p:nvPr/>
        </p:nvSpPr>
        <p:spPr>
          <a:xfrm>
            <a:off x="2420715" y="93904"/>
            <a:ext cx="2983706" cy="316706"/>
          </a:xfrm>
          <a:prstGeom prst="rect">
            <a:avLst/>
          </a:prstGeom>
          <a:noFill/>
        </p:spPr>
        <p:txBody>
          <a:bodyPr wrap="none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ko-KR" sz="1800" smtClean="0">
                <a:solidFill>
                  <a:srgbClr val="FF0000"/>
                </a:solidFill>
                <a:latin typeface="+mn-lt"/>
              </a:rPr>
              <a:t>CONTROL  OF  FLAGS</a:t>
            </a:r>
            <a:endParaRPr lang="en-US" altLang="ko-KR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0979383-5A8D-490F-87FF-BD4F0DB5B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212" y="1077884"/>
            <a:ext cx="2967159" cy="103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lnSpc>
                <a:spcPct val="96000"/>
              </a:lnSpc>
            </a:pPr>
            <a:r>
              <a:rPr lang="en-US" altLang="ko-KR" sz="1350" dirty="0"/>
              <a:t>pB</a:t>
            </a:r>
            <a:r>
              <a:rPr lang="en-US" altLang="ko-KR" sz="1350" baseline="-25000" dirty="0"/>
              <a:t>7</a:t>
            </a:r>
            <a:r>
              <a:rPr lang="en-US" altLang="ko-KR" sz="1350" dirty="0"/>
              <a:t>:    IEN </a:t>
            </a:r>
            <a:r>
              <a:rPr lang="en-US" altLang="ko-KR" sz="1350" dirty="0" smtClean="0">
                <a:latin typeface="Symbol" panose="05050102010706020507" pitchFamily="18" charset="2"/>
              </a:rPr>
              <a:t>&lt;-</a:t>
            </a:r>
            <a:r>
              <a:rPr lang="en-US" altLang="ko-KR" sz="1350" dirty="0" smtClean="0"/>
              <a:t> </a:t>
            </a:r>
            <a:r>
              <a:rPr lang="en-US" altLang="ko-KR" sz="1350" dirty="0"/>
              <a:t>1  (I/O Instruction)</a:t>
            </a:r>
          </a:p>
          <a:p>
            <a:pPr>
              <a:lnSpc>
                <a:spcPct val="96000"/>
              </a:lnSpc>
            </a:pPr>
            <a:r>
              <a:rPr lang="en-US" altLang="ko-KR" sz="1350" dirty="0"/>
              <a:t>pB</a:t>
            </a:r>
            <a:r>
              <a:rPr lang="en-US" altLang="ko-KR" sz="1350" baseline="-25000" dirty="0"/>
              <a:t>6</a:t>
            </a:r>
            <a:r>
              <a:rPr lang="en-US" altLang="ko-KR" sz="1350" dirty="0"/>
              <a:t>:    IEN </a:t>
            </a:r>
            <a:r>
              <a:rPr lang="en-US" altLang="ko-KR" sz="1350" dirty="0" smtClean="0">
                <a:latin typeface="Symbol" panose="05050102010706020507" pitchFamily="18" charset="2"/>
              </a:rPr>
              <a:t>&lt;-</a:t>
            </a:r>
            <a:r>
              <a:rPr lang="en-US" altLang="ko-KR" sz="1350" dirty="0" smtClean="0"/>
              <a:t> </a:t>
            </a:r>
            <a:r>
              <a:rPr lang="en-US" altLang="ko-KR" sz="1350" dirty="0"/>
              <a:t>0  (I/O Instruction)</a:t>
            </a:r>
          </a:p>
          <a:p>
            <a:pPr>
              <a:lnSpc>
                <a:spcPct val="96000"/>
              </a:lnSpc>
            </a:pPr>
            <a:r>
              <a:rPr lang="en-US" altLang="ko-KR" sz="1350" dirty="0"/>
              <a:t>RT</a:t>
            </a:r>
            <a:r>
              <a:rPr lang="en-US" altLang="ko-KR" sz="1350" baseline="-25000" dirty="0"/>
              <a:t>2</a:t>
            </a:r>
            <a:r>
              <a:rPr lang="en-US" altLang="ko-KR" sz="1350" dirty="0"/>
              <a:t>:    IEN </a:t>
            </a:r>
            <a:r>
              <a:rPr lang="en-US" altLang="ko-KR" sz="1350" dirty="0" smtClean="0">
                <a:latin typeface="Symbol" panose="05050102010706020507" pitchFamily="18" charset="2"/>
              </a:rPr>
              <a:t>&lt;-</a:t>
            </a:r>
            <a:r>
              <a:rPr lang="en-US" altLang="ko-KR" sz="1350" dirty="0" smtClean="0"/>
              <a:t> </a:t>
            </a:r>
            <a:r>
              <a:rPr lang="en-US" altLang="ko-KR" sz="1350" dirty="0"/>
              <a:t>0  (Interrupt)</a:t>
            </a:r>
          </a:p>
          <a:p>
            <a:pPr>
              <a:lnSpc>
                <a:spcPct val="96000"/>
              </a:lnSpc>
            </a:pPr>
            <a:endParaRPr lang="en-US" altLang="ko-KR" sz="1350" dirty="0"/>
          </a:p>
          <a:p>
            <a:pPr>
              <a:lnSpc>
                <a:spcPct val="96000"/>
              </a:lnSpc>
            </a:pPr>
            <a:r>
              <a:rPr lang="en-US" altLang="ko-KR" sz="1350" dirty="0"/>
              <a:t>p = D</a:t>
            </a:r>
            <a:r>
              <a:rPr lang="en-US" altLang="ko-KR" sz="1350" baseline="-25000" dirty="0"/>
              <a:t>7</a:t>
            </a:r>
            <a:r>
              <a:rPr lang="en-US" altLang="ko-KR" sz="1350" dirty="0"/>
              <a:t>IT</a:t>
            </a:r>
            <a:r>
              <a:rPr lang="en-US" altLang="ko-KR" sz="1350" baseline="-25000" dirty="0"/>
              <a:t>3  </a:t>
            </a:r>
            <a:r>
              <a:rPr lang="en-US" altLang="ko-KR" sz="1350" dirty="0"/>
              <a:t>(</a:t>
            </a:r>
            <a:r>
              <a:rPr lang="en-US" altLang="ko-KR" sz="1350" dirty="0" err="1"/>
              <a:t>Input/Output</a:t>
            </a:r>
            <a:r>
              <a:rPr lang="en-US" altLang="ko-KR" sz="1350" dirty="0"/>
              <a:t> Instruction)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AC689AD-B3EB-452C-94D8-F43CCB9D3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818" y="580061"/>
            <a:ext cx="2262639" cy="25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r>
              <a:rPr lang="en-US" altLang="ko-KR" sz="1350" dirty="0"/>
              <a:t>IEN: Interrupt Enable Flag</a:t>
            </a:r>
          </a:p>
        </p:txBody>
      </p:sp>
      <p:grpSp>
        <p:nvGrpSpPr>
          <p:cNvPr id="6" name="Group 78">
            <a:extLst>
              <a:ext uri="{FF2B5EF4-FFF2-40B4-BE49-F238E27FC236}">
                <a16:creationId xmlns="" xmlns:a16="http://schemas.microsoft.com/office/drawing/2014/main" id="{65D9AEB0-634C-4813-80C7-53268FA5CB17}"/>
              </a:ext>
            </a:extLst>
          </p:cNvPr>
          <p:cNvGrpSpPr>
            <a:grpSpLocks/>
          </p:cNvGrpSpPr>
          <p:nvPr/>
        </p:nvGrpSpPr>
        <p:grpSpPr bwMode="auto">
          <a:xfrm>
            <a:off x="2428365" y="2336747"/>
            <a:ext cx="4394879" cy="2409371"/>
            <a:chOff x="990" y="1949"/>
            <a:chExt cx="3007" cy="1476"/>
          </a:xfrm>
        </p:grpSpPr>
        <p:grpSp>
          <p:nvGrpSpPr>
            <p:cNvPr id="7" name="Group 9">
              <a:extLst>
                <a:ext uri="{FF2B5EF4-FFF2-40B4-BE49-F238E27FC236}">
                  <a16:creationId xmlns="" xmlns:a16="http://schemas.microsoft.com/office/drawing/2014/main" id="{56200D2E-CAAE-458F-8716-9B2A0B972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7" y="2212"/>
              <a:ext cx="174" cy="217"/>
              <a:chOff x="1240" y="3464"/>
              <a:chExt cx="217" cy="185"/>
            </a:xfrm>
          </p:grpSpPr>
          <p:sp>
            <p:nvSpPr>
              <p:cNvPr id="72" name="Arc 5">
                <a:extLst>
                  <a:ext uri="{FF2B5EF4-FFF2-40B4-BE49-F238E27FC236}">
                    <a16:creationId xmlns="" xmlns:a16="http://schemas.microsoft.com/office/drawing/2014/main" id="{EB7215AC-E10A-47C7-A5FB-0BBA3323EB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" y="3473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73" name="Arc 6">
                <a:extLst>
                  <a:ext uri="{FF2B5EF4-FFF2-40B4-BE49-F238E27FC236}">
                    <a16:creationId xmlns="" xmlns:a16="http://schemas.microsoft.com/office/drawing/2014/main" id="{70A7B8D9-9CAF-42A9-BFE7-2025DB827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" y="3556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74" name="Line 7">
                <a:extLst>
                  <a:ext uri="{FF2B5EF4-FFF2-40B4-BE49-F238E27FC236}">
                    <a16:creationId xmlns="" xmlns:a16="http://schemas.microsoft.com/office/drawing/2014/main" id="{755E8811-D90A-4D37-9A2E-AA8F93B38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468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75" name="Freeform 8">
                <a:extLst>
                  <a:ext uri="{FF2B5EF4-FFF2-40B4-BE49-F238E27FC236}">
                    <a16:creationId xmlns="" xmlns:a16="http://schemas.microsoft.com/office/drawing/2014/main" id="{FF04B731-C4DF-408F-8DEB-667D97FB2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0" y="3464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85"/>
                  <a:gd name="T11" fmla="*/ 113 w 113"/>
                  <a:gd name="T12" fmla="*/ 185 h 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</p:grpSp>
        <p:grpSp>
          <p:nvGrpSpPr>
            <p:cNvPr id="8" name="Group 16">
              <a:extLst>
                <a:ext uri="{FF2B5EF4-FFF2-40B4-BE49-F238E27FC236}">
                  <a16:creationId xmlns="" xmlns:a16="http://schemas.microsoft.com/office/drawing/2014/main" id="{44FCD911-901B-4DB6-8ABC-201D2699C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1" y="2695"/>
              <a:ext cx="245" cy="321"/>
              <a:chOff x="2376" y="3876"/>
              <a:chExt cx="304" cy="272"/>
            </a:xfrm>
          </p:grpSpPr>
          <p:sp>
            <p:nvSpPr>
              <p:cNvPr id="66" name="Arc 10">
                <a:extLst>
                  <a:ext uri="{FF2B5EF4-FFF2-40B4-BE49-F238E27FC236}">
                    <a16:creationId xmlns="" xmlns:a16="http://schemas.microsoft.com/office/drawing/2014/main" id="{F971E399-2994-48DD-947C-8A99A9F54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7" y="3881"/>
                <a:ext cx="253" cy="128"/>
              </a:xfrm>
              <a:custGeom>
                <a:avLst/>
                <a:gdLst>
                  <a:gd name="T0" fmla="*/ 0 w 21686"/>
                  <a:gd name="T1" fmla="*/ 0 h 21600"/>
                  <a:gd name="T2" fmla="*/ 0 w 21686"/>
                  <a:gd name="T3" fmla="*/ 0 h 21600"/>
                  <a:gd name="T4" fmla="*/ 0 w 2168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86"/>
                  <a:gd name="T10" fmla="*/ 0 h 21600"/>
                  <a:gd name="T11" fmla="*/ 21686 w 2168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86" h="21600" fill="none" extrusionOk="0">
                    <a:moveTo>
                      <a:pt x="0" y="0"/>
                    </a:moveTo>
                    <a:cubicBezTo>
                      <a:pt x="28" y="0"/>
                      <a:pt x="57" y="-1"/>
                      <a:pt x="86" y="0"/>
                    </a:cubicBezTo>
                    <a:cubicBezTo>
                      <a:pt x="12015" y="0"/>
                      <a:pt x="21686" y="9670"/>
                      <a:pt x="21686" y="21600"/>
                    </a:cubicBezTo>
                  </a:path>
                  <a:path w="21686" h="21600" stroke="0" extrusionOk="0">
                    <a:moveTo>
                      <a:pt x="0" y="0"/>
                    </a:moveTo>
                    <a:cubicBezTo>
                      <a:pt x="28" y="0"/>
                      <a:pt x="57" y="-1"/>
                      <a:pt x="86" y="0"/>
                    </a:cubicBezTo>
                    <a:cubicBezTo>
                      <a:pt x="12015" y="0"/>
                      <a:pt x="21686" y="9670"/>
                      <a:pt x="21686" y="21600"/>
                    </a:cubicBezTo>
                    <a:lnTo>
                      <a:pt x="86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67" name="Arc 11">
                <a:extLst>
                  <a:ext uri="{FF2B5EF4-FFF2-40B4-BE49-F238E27FC236}">
                    <a16:creationId xmlns="" xmlns:a16="http://schemas.microsoft.com/office/drawing/2014/main" id="{479A36E6-5F1A-4104-B9E3-4010FEF58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4" y="4008"/>
                <a:ext cx="256" cy="1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68" name="Arc 12">
                <a:extLst>
                  <a:ext uri="{FF2B5EF4-FFF2-40B4-BE49-F238E27FC236}">
                    <a16:creationId xmlns="" xmlns:a16="http://schemas.microsoft.com/office/drawing/2014/main" id="{E2E1BC49-4FD2-482F-9940-C965A6CAE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6" y="3881"/>
                <a:ext cx="73" cy="128"/>
              </a:xfrm>
              <a:custGeom>
                <a:avLst/>
                <a:gdLst>
                  <a:gd name="T0" fmla="*/ 0 w 21900"/>
                  <a:gd name="T1" fmla="*/ 0 h 21600"/>
                  <a:gd name="T2" fmla="*/ 0 w 21900"/>
                  <a:gd name="T3" fmla="*/ 0 h 21600"/>
                  <a:gd name="T4" fmla="*/ 0 w 219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900"/>
                  <a:gd name="T10" fmla="*/ 0 h 21600"/>
                  <a:gd name="T11" fmla="*/ 21900 w 219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00" h="21600" fill="none" extrusionOk="0">
                    <a:moveTo>
                      <a:pt x="0" y="2"/>
                    </a:moveTo>
                    <a:cubicBezTo>
                      <a:pt x="99" y="0"/>
                      <a:pt x="199" y="-1"/>
                      <a:pt x="300" y="0"/>
                    </a:cubicBezTo>
                    <a:cubicBezTo>
                      <a:pt x="12229" y="0"/>
                      <a:pt x="21900" y="9670"/>
                      <a:pt x="21900" y="21600"/>
                    </a:cubicBezTo>
                  </a:path>
                  <a:path w="21900" h="21600" stroke="0" extrusionOk="0">
                    <a:moveTo>
                      <a:pt x="0" y="2"/>
                    </a:moveTo>
                    <a:cubicBezTo>
                      <a:pt x="99" y="0"/>
                      <a:pt x="199" y="-1"/>
                      <a:pt x="300" y="0"/>
                    </a:cubicBezTo>
                    <a:cubicBezTo>
                      <a:pt x="12229" y="0"/>
                      <a:pt x="21900" y="9670"/>
                      <a:pt x="21900" y="21600"/>
                    </a:cubicBezTo>
                    <a:lnTo>
                      <a:pt x="300" y="21600"/>
                    </a:lnTo>
                    <a:lnTo>
                      <a:pt x="0" y="2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69" name="Arc 13">
                <a:extLst>
                  <a:ext uri="{FF2B5EF4-FFF2-40B4-BE49-F238E27FC236}">
                    <a16:creationId xmlns="" xmlns:a16="http://schemas.microsoft.com/office/drawing/2014/main" id="{F0B2095D-E5BD-4D41-85C2-4D8E44C59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6" y="4008"/>
                <a:ext cx="72" cy="1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70" name="Line 14">
                <a:extLst>
                  <a:ext uri="{FF2B5EF4-FFF2-40B4-BE49-F238E27FC236}">
                    <a16:creationId xmlns="" xmlns:a16="http://schemas.microsoft.com/office/drawing/2014/main" id="{3BE78339-AAB1-4D26-B8E7-9AEF088A2E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4" y="3876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71" name="Line 15">
                <a:extLst>
                  <a:ext uri="{FF2B5EF4-FFF2-40B4-BE49-F238E27FC236}">
                    <a16:creationId xmlns="" xmlns:a16="http://schemas.microsoft.com/office/drawing/2014/main" id="{AE7B2DFA-2767-478B-B2DE-385D42930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4" y="4148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sp>
          <p:nvSpPr>
            <p:cNvPr id="9" name="Line 17">
              <a:extLst>
                <a:ext uri="{FF2B5EF4-FFF2-40B4-BE49-F238E27FC236}">
                  <a16:creationId xmlns="" xmlns:a16="http://schemas.microsoft.com/office/drawing/2014/main" id="{9A6EADBD-AB61-49B1-A73B-50D04C3EF8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1" y="2273"/>
              <a:ext cx="23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0" name="Line 18">
              <a:extLst>
                <a:ext uri="{FF2B5EF4-FFF2-40B4-BE49-F238E27FC236}">
                  <a16:creationId xmlns="" xmlns:a16="http://schemas.microsoft.com/office/drawing/2014/main" id="{90BAB78F-63F6-471C-BA8F-D651E2581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2" y="2321"/>
              <a:ext cx="3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1" name="Line 19">
              <a:extLst>
                <a:ext uri="{FF2B5EF4-FFF2-40B4-BE49-F238E27FC236}">
                  <a16:creationId xmlns="" xmlns:a16="http://schemas.microsoft.com/office/drawing/2014/main" id="{AD640F50-E218-4ACB-88AD-D8191095B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9" y="2377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grpSp>
          <p:nvGrpSpPr>
            <p:cNvPr id="12" name="Group 24">
              <a:extLst>
                <a:ext uri="{FF2B5EF4-FFF2-40B4-BE49-F238E27FC236}">
                  <a16:creationId xmlns="" xmlns:a16="http://schemas.microsoft.com/office/drawing/2014/main" id="{D33559E0-AF64-49E3-A555-826EAF8B94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3" y="2268"/>
              <a:ext cx="174" cy="209"/>
              <a:chOff x="1968" y="3512"/>
              <a:chExt cx="217" cy="177"/>
            </a:xfrm>
          </p:grpSpPr>
          <p:sp>
            <p:nvSpPr>
              <p:cNvPr id="62" name="Arc 20">
                <a:extLst>
                  <a:ext uri="{FF2B5EF4-FFF2-40B4-BE49-F238E27FC236}">
                    <a16:creationId xmlns="" xmlns:a16="http://schemas.microsoft.com/office/drawing/2014/main" id="{CE92B4AC-1F19-4DC9-A7DE-52AEC808F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3521"/>
                <a:ext cx="125" cy="80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63" name="Arc 21">
                <a:extLst>
                  <a:ext uri="{FF2B5EF4-FFF2-40B4-BE49-F238E27FC236}">
                    <a16:creationId xmlns="" xmlns:a16="http://schemas.microsoft.com/office/drawing/2014/main" id="{387D6E0E-CEB8-46D6-9E6A-B74749871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3600"/>
                <a:ext cx="124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64" name="Line 22">
                <a:extLst>
                  <a:ext uri="{FF2B5EF4-FFF2-40B4-BE49-F238E27FC236}">
                    <a16:creationId xmlns="" xmlns:a16="http://schemas.microsoft.com/office/drawing/2014/main" id="{E386E768-B071-45C6-81EC-9BCD76CFC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3516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65" name="Freeform 23">
                <a:extLst>
                  <a:ext uri="{FF2B5EF4-FFF2-40B4-BE49-F238E27FC236}">
                    <a16:creationId xmlns="" xmlns:a16="http://schemas.microsoft.com/office/drawing/2014/main" id="{45A84985-3A64-4386-ADFD-5AE810D0B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3512"/>
                <a:ext cx="113" cy="177"/>
              </a:xfrm>
              <a:custGeom>
                <a:avLst/>
                <a:gdLst>
                  <a:gd name="T0" fmla="*/ 0 w 113"/>
                  <a:gd name="T1" fmla="*/ 0 h 177"/>
                  <a:gd name="T2" fmla="*/ 0 w 113"/>
                  <a:gd name="T3" fmla="*/ 176 h 177"/>
                  <a:gd name="T4" fmla="*/ 112 w 113"/>
                  <a:gd name="T5" fmla="*/ 176 h 177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77"/>
                  <a:gd name="T11" fmla="*/ 113 w 113"/>
                  <a:gd name="T12" fmla="*/ 177 h 1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77">
                    <a:moveTo>
                      <a:pt x="0" y="0"/>
                    </a:moveTo>
                    <a:lnTo>
                      <a:pt x="0" y="176"/>
                    </a:lnTo>
                    <a:lnTo>
                      <a:pt x="112" y="176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</p:grpSp>
        <p:sp>
          <p:nvSpPr>
            <p:cNvPr id="13" name="Line 25">
              <a:extLst>
                <a:ext uri="{FF2B5EF4-FFF2-40B4-BE49-F238E27FC236}">
                  <a16:creationId xmlns="" xmlns:a16="http://schemas.microsoft.com/office/drawing/2014/main" id="{DD5C9267-961C-43C1-883B-5086C67FE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1" y="2164"/>
              <a:ext cx="0" cy="1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4" name="Line 26">
              <a:extLst>
                <a:ext uri="{FF2B5EF4-FFF2-40B4-BE49-F238E27FC236}">
                  <a16:creationId xmlns="" xmlns:a16="http://schemas.microsoft.com/office/drawing/2014/main" id="{2ACE354F-E270-4762-9780-C7A6D7621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2" y="2161"/>
              <a:ext cx="1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5" name="Line 27">
              <a:extLst>
                <a:ext uri="{FF2B5EF4-FFF2-40B4-BE49-F238E27FC236}">
                  <a16:creationId xmlns="" xmlns:a16="http://schemas.microsoft.com/office/drawing/2014/main" id="{BEE2C5BE-45C6-4543-942F-81B753566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1" y="2377"/>
              <a:ext cx="0" cy="1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6" name="Line 28">
              <a:extLst>
                <a:ext uri="{FF2B5EF4-FFF2-40B4-BE49-F238E27FC236}">
                  <a16:creationId xmlns="" xmlns:a16="http://schemas.microsoft.com/office/drawing/2014/main" id="{1FBEE96B-A676-4978-A2EE-8ECF2CE4DF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2" y="2480"/>
              <a:ext cx="1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="" xmlns:a16="http://schemas.microsoft.com/office/drawing/2014/main" id="{B0298237-9D37-4536-BF67-5D593AF2D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2059"/>
              <a:ext cx="15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8" name="Rectangle 30">
              <a:extLst>
                <a:ext uri="{FF2B5EF4-FFF2-40B4-BE49-F238E27FC236}">
                  <a16:creationId xmlns="" xmlns:a16="http://schemas.microsoft.com/office/drawing/2014/main" id="{C348304D-CCAA-45C9-810B-E95FABA19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2219"/>
              <a:ext cx="11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9" name="Rectangle 31">
              <a:extLst>
                <a:ext uri="{FF2B5EF4-FFF2-40B4-BE49-F238E27FC236}">
                  <a16:creationId xmlns="" xmlns:a16="http://schemas.microsoft.com/office/drawing/2014/main" id="{6E77BDF4-D20E-4A9B-9A40-3F76F09FD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2378"/>
              <a:ext cx="18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T</a:t>
              </a:r>
              <a:r>
                <a:rPr lang="en-US" altLang="ko-KR" sz="1350" baseline="-25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0" name="Rectangle 32">
              <a:extLst>
                <a:ext uri="{FF2B5EF4-FFF2-40B4-BE49-F238E27FC236}">
                  <a16:creationId xmlns="" xmlns:a16="http://schemas.microsoft.com/office/drawing/2014/main" id="{6272E737-D936-44E7-A788-3139B1953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" y="2115"/>
              <a:ext cx="13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1" name="Rectangle 33">
              <a:extLst>
                <a:ext uri="{FF2B5EF4-FFF2-40B4-BE49-F238E27FC236}">
                  <a16:creationId xmlns="" xmlns:a16="http://schemas.microsoft.com/office/drawing/2014/main" id="{FD825996-B702-4FE2-83E2-CB016BBC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24"/>
              <a:ext cx="1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22" name="Line 34">
              <a:extLst>
                <a:ext uri="{FF2B5EF4-FFF2-40B4-BE49-F238E27FC236}">
                  <a16:creationId xmlns="" xmlns:a16="http://schemas.microsoft.com/office/drawing/2014/main" id="{DC6EE20B-4E52-4040-9DC3-B328112F7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2321"/>
              <a:ext cx="39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3" name="Line 35">
              <a:extLst>
                <a:ext uri="{FF2B5EF4-FFF2-40B4-BE49-F238E27FC236}">
                  <a16:creationId xmlns="" xmlns:a16="http://schemas.microsoft.com/office/drawing/2014/main" id="{D714C375-0CCA-4956-AF3B-9CFF3DB41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7" y="2433"/>
              <a:ext cx="23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grpSp>
          <p:nvGrpSpPr>
            <p:cNvPr id="24" name="Group 40">
              <a:extLst>
                <a:ext uri="{FF2B5EF4-FFF2-40B4-BE49-F238E27FC236}">
                  <a16:creationId xmlns="" xmlns:a16="http://schemas.microsoft.com/office/drawing/2014/main" id="{6A6B26F8-B8DC-47B5-99F6-6DEA489CF2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3" y="2634"/>
              <a:ext cx="174" cy="218"/>
              <a:chOff x="1968" y="3824"/>
              <a:chExt cx="217" cy="185"/>
            </a:xfrm>
          </p:grpSpPr>
          <p:sp>
            <p:nvSpPr>
              <p:cNvPr id="58" name="Arc 36">
                <a:extLst>
                  <a:ext uri="{FF2B5EF4-FFF2-40B4-BE49-F238E27FC236}">
                    <a16:creationId xmlns="" xmlns:a16="http://schemas.microsoft.com/office/drawing/2014/main" id="{5D987CA1-2ED4-40FD-8AEB-D046FE462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3833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59" name="Arc 37">
                <a:extLst>
                  <a:ext uri="{FF2B5EF4-FFF2-40B4-BE49-F238E27FC236}">
                    <a16:creationId xmlns="" xmlns:a16="http://schemas.microsoft.com/office/drawing/2014/main" id="{0C6CC9BF-0D8E-47EE-89B4-04ED15FE7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3916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60" name="Line 38">
                <a:extLst>
                  <a:ext uri="{FF2B5EF4-FFF2-40B4-BE49-F238E27FC236}">
                    <a16:creationId xmlns="" xmlns:a16="http://schemas.microsoft.com/office/drawing/2014/main" id="{D0958AB9-43F0-4339-8E52-ACD587BCB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3828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61" name="Freeform 39">
                <a:extLst>
                  <a:ext uri="{FF2B5EF4-FFF2-40B4-BE49-F238E27FC236}">
                    <a16:creationId xmlns="" xmlns:a16="http://schemas.microsoft.com/office/drawing/2014/main" id="{E89EC61E-8054-4A02-B8A6-24DEAC363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3824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85"/>
                  <a:gd name="T11" fmla="*/ 113 w 113"/>
                  <a:gd name="T12" fmla="*/ 185 h 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</p:grpSp>
        <p:sp>
          <p:nvSpPr>
            <p:cNvPr id="25" name="Line 41">
              <a:extLst>
                <a:ext uri="{FF2B5EF4-FFF2-40B4-BE49-F238E27FC236}">
                  <a16:creationId xmlns="" xmlns:a16="http://schemas.microsoft.com/office/drawing/2014/main" id="{DF6D00E8-EC77-4894-884F-54BCB5889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" y="2695"/>
              <a:ext cx="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6" name="Line 42">
              <a:extLst>
                <a:ext uri="{FF2B5EF4-FFF2-40B4-BE49-F238E27FC236}">
                  <a16:creationId xmlns="" xmlns:a16="http://schemas.microsoft.com/office/drawing/2014/main" id="{E047431E-4E45-4A32-9CDB-28E79569A6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7" y="2799"/>
              <a:ext cx="23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grpSp>
          <p:nvGrpSpPr>
            <p:cNvPr id="27" name="Group 47">
              <a:extLst>
                <a:ext uri="{FF2B5EF4-FFF2-40B4-BE49-F238E27FC236}">
                  <a16:creationId xmlns="" xmlns:a16="http://schemas.microsoft.com/office/drawing/2014/main" id="{8A78D619-7467-429D-B300-ED97FD02B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3" y="3011"/>
              <a:ext cx="174" cy="217"/>
              <a:chOff x="1968" y="4144"/>
              <a:chExt cx="217" cy="185"/>
            </a:xfrm>
          </p:grpSpPr>
          <p:sp>
            <p:nvSpPr>
              <p:cNvPr id="54" name="Arc 43">
                <a:extLst>
                  <a:ext uri="{FF2B5EF4-FFF2-40B4-BE49-F238E27FC236}">
                    <a16:creationId xmlns="" xmlns:a16="http://schemas.microsoft.com/office/drawing/2014/main" id="{C843E949-A6A5-4343-B3C9-746B04903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4153"/>
                <a:ext cx="125" cy="84"/>
              </a:xfrm>
              <a:custGeom>
                <a:avLst/>
                <a:gdLst>
                  <a:gd name="T0" fmla="*/ 0 w 21774"/>
                  <a:gd name="T1" fmla="*/ 0 h 21600"/>
                  <a:gd name="T2" fmla="*/ 0 w 21774"/>
                  <a:gd name="T3" fmla="*/ 0 h 21600"/>
                  <a:gd name="T4" fmla="*/ 0 w 217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74"/>
                  <a:gd name="T10" fmla="*/ 0 h 21600"/>
                  <a:gd name="T11" fmla="*/ 21774 w 217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74" h="21600" fill="none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</a:path>
                  <a:path w="21774" h="21600" stroke="0" extrusionOk="0">
                    <a:moveTo>
                      <a:pt x="-1" y="0"/>
                    </a:moveTo>
                    <a:cubicBezTo>
                      <a:pt x="57" y="0"/>
                      <a:pt x="115" y="-1"/>
                      <a:pt x="174" y="0"/>
                    </a:cubicBezTo>
                    <a:cubicBezTo>
                      <a:pt x="12103" y="0"/>
                      <a:pt x="21774" y="9670"/>
                      <a:pt x="21774" y="21600"/>
                    </a:cubicBezTo>
                    <a:lnTo>
                      <a:pt x="17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55" name="Arc 44">
                <a:extLst>
                  <a:ext uri="{FF2B5EF4-FFF2-40B4-BE49-F238E27FC236}">
                    <a16:creationId xmlns="" xmlns:a16="http://schemas.microsoft.com/office/drawing/2014/main" id="{2809D871-9A11-4A86-B457-2CBFEE967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4236"/>
                <a:ext cx="12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56" name="Line 45">
                <a:extLst>
                  <a:ext uri="{FF2B5EF4-FFF2-40B4-BE49-F238E27FC236}">
                    <a16:creationId xmlns="" xmlns:a16="http://schemas.microsoft.com/office/drawing/2014/main" id="{F807588A-E7E0-46EC-AD8D-20311F362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4148"/>
                <a:ext cx="8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57" name="Freeform 46">
                <a:extLst>
                  <a:ext uri="{FF2B5EF4-FFF2-40B4-BE49-F238E27FC236}">
                    <a16:creationId xmlns="" xmlns:a16="http://schemas.microsoft.com/office/drawing/2014/main" id="{8926C608-D3BB-47AF-97BB-D62825F7C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4144"/>
                <a:ext cx="113" cy="185"/>
              </a:xfrm>
              <a:custGeom>
                <a:avLst/>
                <a:gdLst>
                  <a:gd name="T0" fmla="*/ 0 w 113"/>
                  <a:gd name="T1" fmla="*/ 0 h 185"/>
                  <a:gd name="T2" fmla="*/ 0 w 113"/>
                  <a:gd name="T3" fmla="*/ 184 h 185"/>
                  <a:gd name="T4" fmla="*/ 112 w 113"/>
                  <a:gd name="T5" fmla="*/ 184 h 185"/>
                  <a:gd name="T6" fmla="*/ 0 60000 65536"/>
                  <a:gd name="T7" fmla="*/ 0 60000 65536"/>
                  <a:gd name="T8" fmla="*/ 0 60000 65536"/>
                  <a:gd name="T9" fmla="*/ 0 w 113"/>
                  <a:gd name="T10" fmla="*/ 0 h 185"/>
                  <a:gd name="T11" fmla="*/ 113 w 113"/>
                  <a:gd name="T12" fmla="*/ 185 h 1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" h="185">
                    <a:moveTo>
                      <a:pt x="0" y="0"/>
                    </a:moveTo>
                    <a:lnTo>
                      <a:pt x="0" y="184"/>
                    </a:lnTo>
                    <a:lnTo>
                      <a:pt x="112" y="184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</p:grpSp>
        <p:sp>
          <p:nvSpPr>
            <p:cNvPr id="28" name="Line 48">
              <a:extLst>
                <a:ext uri="{FF2B5EF4-FFF2-40B4-BE49-F238E27FC236}">
                  <a16:creationId xmlns="" xmlns:a16="http://schemas.microsoft.com/office/drawing/2014/main" id="{89DA99B7-C145-44B9-8C3B-88E7520EE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0" y="3072"/>
              <a:ext cx="2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9" name="Line 49">
              <a:extLst>
                <a:ext uri="{FF2B5EF4-FFF2-40B4-BE49-F238E27FC236}">
                  <a16:creationId xmlns="" xmlns:a16="http://schemas.microsoft.com/office/drawing/2014/main" id="{5CAFA1DB-96B0-43C4-926F-9C3B38F44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7" y="3176"/>
              <a:ext cx="23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0" name="Line 51">
              <a:extLst>
                <a:ext uri="{FF2B5EF4-FFF2-40B4-BE49-F238E27FC236}">
                  <a16:creationId xmlns="" xmlns:a16="http://schemas.microsoft.com/office/drawing/2014/main" id="{86BE6CBE-35BA-4C73-A3A9-A52CD2A19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753"/>
              <a:ext cx="19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1" name="Line 52">
              <a:extLst>
                <a:ext uri="{FF2B5EF4-FFF2-40B4-BE49-F238E27FC236}">
                  <a16:creationId xmlns="" xmlns:a16="http://schemas.microsoft.com/office/drawing/2014/main" id="{98A366E3-0149-4579-A18A-3C6956103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2958"/>
              <a:ext cx="1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2" name="Line 53">
              <a:extLst>
                <a:ext uri="{FF2B5EF4-FFF2-40B4-BE49-F238E27FC236}">
                  <a16:creationId xmlns="" xmlns:a16="http://schemas.microsoft.com/office/drawing/2014/main" id="{AAC02A5F-294C-453F-A06A-46BE553CB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3120"/>
              <a:ext cx="7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3" name="Line 54">
              <a:extLst>
                <a:ext uri="{FF2B5EF4-FFF2-40B4-BE49-F238E27FC236}">
                  <a16:creationId xmlns="" xmlns:a16="http://schemas.microsoft.com/office/drawing/2014/main" id="{091203C4-9B8F-4FE4-9524-49124A59C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7" y="2964"/>
              <a:ext cx="0" cy="1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4" name="Line 55">
              <a:extLst>
                <a:ext uri="{FF2B5EF4-FFF2-40B4-BE49-F238E27FC236}">
                  <a16:creationId xmlns="" xmlns:a16="http://schemas.microsoft.com/office/drawing/2014/main" id="{A44D51F5-1970-4895-AD51-0D597D696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2857"/>
              <a:ext cx="11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5" name="Line 56">
              <a:extLst>
                <a:ext uri="{FF2B5EF4-FFF2-40B4-BE49-F238E27FC236}">
                  <a16:creationId xmlns="" xmlns:a16="http://schemas.microsoft.com/office/drawing/2014/main" id="{236A1E8C-D5A4-406F-BE68-03E177C84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3" y="2377"/>
              <a:ext cx="507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6" name="Rectangle 57">
              <a:extLst>
                <a:ext uri="{FF2B5EF4-FFF2-40B4-BE49-F238E27FC236}">
                  <a16:creationId xmlns="" xmlns:a16="http://schemas.microsoft.com/office/drawing/2014/main" id="{5D461359-662D-4DC5-A1D2-C94E1AC82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2164"/>
              <a:ext cx="502" cy="94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37" name="Line 58">
              <a:extLst>
                <a:ext uri="{FF2B5EF4-FFF2-40B4-BE49-F238E27FC236}">
                  <a16:creationId xmlns="" xmlns:a16="http://schemas.microsoft.com/office/drawing/2014/main" id="{C3798E87-34F7-4A02-AC65-AE6228D1D1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6" y="2592"/>
              <a:ext cx="1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8" name="Freeform 59">
              <a:extLst>
                <a:ext uri="{FF2B5EF4-FFF2-40B4-BE49-F238E27FC236}">
                  <a16:creationId xmlns="" xmlns:a16="http://schemas.microsoft.com/office/drawing/2014/main" id="{716C0CA0-481E-40BB-AEFF-D01ED4B7E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9" y="2531"/>
              <a:ext cx="78" cy="105"/>
            </a:xfrm>
            <a:custGeom>
              <a:avLst/>
              <a:gdLst>
                <a:gd name="T0" fmla="*/ 0 w 97"/>
                <a:gd name="T1" fmla="*/ 0 h 89"/>
                <a:gd name="T2" fmla="*/ 50 w 97"/>
                <a:gd name="T3" fmla="*/ 79 h 89"/>
                <a:gd name="T4" fmla="*/ 0 w 97"/>
                <a:gd name="T5" fmla="*/ 145 h 89"/>
                <a:gd name="T6" fmla="*/ 0 60000 65536"/>
                <a:gd name="T7" fmla="*/ 0 60000 65536"/>
                <a:gd name="T8" fmla="*/ 0 60000 65536"/>
                <a:gd name="T9" fmla="*/ 0 w 97"/>
                <a:gd name="T10" fmla="*/ 0 h 89"/>
                <a:gd name="T11" fmla="*/ 97 w 97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89">
                  <a:moveTo>
                    <a:pt x="0" y="0"/>
                  </a:moveTo>
                  <a:lnTo>
                    <a:pt x="96" y="48"/>
                  </a:lnTo>
                  <a:lnTo>
                    <a:pt x="0" y="8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9" name="Rectangle 60">
              <a:extLst>
                <a:ext uri="{FF2B5EF4-FFF2-40B4-BE49-F238E27FC236}">
                  <a16:creationId xmlns="" xmlns:a16="http://schemas.microsoft.com/office/drawing/2014/main" id="{7AF71C37-9917-483A-B2B5-30A916663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" y="2266"/>
              <a:ext cx="13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40" name="Rectangle 61">
              <a:extLst>
                <a:ext uri="{FF2B5EF4-FFF2-40B4-BE49-F238E27FC236}">
                  <a16:creationId xmlns="" xmlns:a16="http://schemas.microsoft.com/office/drawing/2014/main" id="{9B4723A5-CA5D-4C79-84C7-6F5040A24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" y="2802"/>
              <a:ext cx="15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41" name="Rectangle 62">
              <a:extLst>
                <a:ext uri="{FF2B5EF4-FFF2-40B4-BE49-F238E27FC236}">
                  <a16:creationId xmlns="" xmlns:a16="http://schemas.microsoft.com/office/drawing/2014/main" id="{F4FA6ADC-F1AB-4206-9C89-E60072D47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" y="2272"/>
              <a:ext cx="15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42" name="Line 63">
              <a:extLst>
                <a:ext uri="{FF2B5EF4-FFF2-40B4-BE49-F238E27FC236}">
                  <a16:creationId xmlns="" xmlns:a16="http://schemas.microsoft.com/office/drawing/2014/main" id="{9D97D1B7-E4F1-4F7A-960E-05B41940C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3" y="2377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="" xmlns:a16="http://schemas.microsoft.com/office/drawing/2014/main" id="{89A0ECD5-8866-49FD-A4D6-FA50F0EE8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2266"/>
              <a:ext cx="22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IEN</a:t>
              </a:r>
            </a:p>
          </p:txBody>
        </p:sp>
        <p:sp>
          <p:nvSpPr>
            <p:cNvPr id="44" name="Rectangle 65">
              <a:extLst>
                <a:ext uri="{FF2B5EF4-FFF2-40B4-BE49-F238E27FC236}">
                  <a16:creationId xmlns="" xmlns:a16="http://schemas.microsoft.com/office/drawing/2014/main" id="{23857FC4-5BD2-43D1-B1D2-74FBFA430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" y="2169"/>
              <a:ext cx="142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45" name="Rectangle 66">
              <a:extLst>
                <a:ext uri="{FF2B5EF4-FFF2-40B4-BE49-F238E27FC236}">
                  <a16:creationId xmlns="" xmlns:a16="http://schemas.microsoft.com/office/drawing/2014/main" id="{70AFB00F-1A3D-458A-9B50-6CAB90A48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2328"/>
              <a:ext cx="15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46" name="Rectangle 67">
              <a:extLst>
                <a:ext uri="{FF2B5EF4-FFF2-40B4-BE49-F238E27FC236}">
                  <a16:creationId xmlns="" xmlns:a16="http://schemas.microsoft.com/office/drawing/2014/main" id="{070B922B-C9E4-4D8A-8986-BCE224E0D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" y="2372"/>
              <a:ext cx="13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7" name="Rectangle 68">
              <a:extLst>
                <a:ext uri="{FF2B5EF4-FFF2-40B4-BE49-F238E27FC236}">
                  <a16:creationId xmlns="" xmlns:a16="http://schemas.microsoft.com/office/drawing/2014/main" id="{9D65FD2E-9D30-41EF-8DC7-DFD47494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2699"/>
              <a:ext cx="15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48" name="Rectangle 69">
              <a:extLst>
                <a:ext uri="{FF2B5EF4-FFF2-40B4-BE49-F238E27FC236}">
                  <a16:creationId xmlns="" xmlns:a16="http://schemas.microsoft.com/office/drawing/2014/main" id="{5C15560B-BC65-434A-995D-C6B7B72D5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736"/>
              <a:ext cx="13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49" name="Rectangle 70">
              <a:extLst>
                <a:ext uri="{FF2B5EF4-FFF2-40B4-BE49-F238E27FC236}">
                  <a16:creationId xmlns="" xmlns:a16="http://schemas.microsoft.com/office/drawing/2014/main" id="{ED42D84F-15FD-42E4-ABB3-2DDE98976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" y="3077"/>
              <a:ext cx="142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50" name="Rectangle 71">
              <a:extLst>
                <a:ext uri="{FF2B5EF4-FFF2-40B4-BE49-F238E27FC236}">
                  <a16:creationId xmlns="" xmlns:a16="http://schemas.microsoft.com/office/drawing/2014/main" id="{B95929C9-D2A1-4E98-A104-94E635065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" y="3115"/>
              <a:ext cx="13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1" name="Rectangle 72">
              <a:extLst>
                <a:ext uri="{FF2B5EF4-FFF2-40B4-BE49-F238E27FC236}">
                  <a16:creationId xmlns="" xmlns:a16="http://schemas.microsoft.com/office/drawing/2014/main" id="{24D888EB-CBD5-4FDA-A39F-8EA3372B5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" y="2974"/>
              <a:ext cx="15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52" name="Rectangle 73">
              <a:extLst>
                <a:ext uri="{FF2B5EF4-FFF2-40B4-BE49-F238E27FC236}">
                  <a16:creationId xmlns="" xmlns:a16="http://schemas.microsoft.com/office/drawing/2014/main" id="{126300B4-1CCA-4E0C-A407-5F211D148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1949"/>
              <a:ext cx="3007" cy="14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53" name="Line 77">
              <a:extLst>
                <a:ext uri="{FF2B5EF4-FFF2-40B4-BE49-F238E27FC236}">
                  <a16:creationId xmlns="" xmlns:a16="http://schemas.microsoft.com/office/drawing/2014/main" id="{57EB03EB-53BE-4DAE-A6EF-F2A386A8C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4" y="2328"/>
              <a:ext cx="0" cy="3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741997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64CD01-C53E-4D9E-8E4B-01F6C24889DF}"/>
              </a:ext>
            </a:extLst>
          </p:cNvPr>
          <p:cNvSpPr txBox="1">
            <a:spLocks noChangeArrowheads="1"/>
          </p:cNvSpPr>
          <p:nvPr/>
        </p:nvSpPr>
        <p:spPr>
          <a:xfrm>
            <a:off x="2203201" y="76564"/>
            <a:ext cx="5782865" cy="311944"/>
          </a:xfrm>
          <a:prstGeom prst="rect">
            <a:avLst/>
          </a:prstGeom>
          <a:noFill/>
        </p:spPr>
        <p:txBody>
          <a:bodyPr anchor="ctr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100" smtClean="0">
                <a:solidFill>
                  <a:srgbClr val="FF0000"/>
                </a:solidFill>
                <a:latin typeface="+mn-lt"/>
              </a:rPr>
              <a:t>CONTROL  OF  COMMON  BUS</a:t>
            </a:r>
            <a:endParaRPr lang="en-US" altLang="ko-KR" sz="21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379951E-50D1-4609-BA95-4348248F5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783" y="3872939"/>
            <a:ext cx="673261" cy="22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r>
              <a:rPr lang="en-US" altLang="ko-KR" sz="1350" dirty="0"/>
              <a:t>For AR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CF2AC05-39D1-4CA4-9445-BEAD0FE37FA7}"/>
              </a:ext>
            </a:extLst>
          </p:cNvPr>
          <p:cNvGrpSpPr/>
          <p:nvPr/>
        </p:nvGrpSpPr>
        <p:grpSpPr>
          <a:xfrm>
            <a:off x="3264252" y="4010315"/>
            <a:ext cx="1593056" cy="941785"/>
            <a:chOff x="4826001" y="5191126"/>
            <a:chExt cx="2124075" cy="1255713"/>
          </a:xfrm>
        </p:grpSpPr>
        <p:sp>
          <p:nvSpPr>
            <p:cNvPr id="6" name="Rectangle 4">
              <a:extLst>
                <a:ext uri="{FF2B5EF4-FFF2-40B4-BE49-F238E27FC236}">
                  <a16:creationId xmlns="" xmlns:a16="http://schemas.microsoft.com/office/drawing/2014/main" id="{5380852E-2295-422C-A0EA-FE827C4E7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674" y="5200651"/>
              <a:ext cx="1464078" cy="464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6000"/>
                </a:lnSpc>
              </a:pPr>
              <a:r>
                <a:rPr lang="en-US" altLang="ko-KR" sz="1050" dirty="0"/>
                <a:t>D</a:t>
              </a:r>
              <a:r>
                <a:rPr lang="en-US" altLang="ko-KR" sz="1050" baseline="-25000" dirty="0"/>
                <a:t>4</a:t>
              </a:r>
              <a:r>
                <a:rPr lang="en-US" altLang="ko-KR" sz="1050" dirty="0"/>
                <a:t>T</a:t>
              </a:r>
              <a:r>
                <a:rPr lang="en-US" altLang="ko-KR" sz="1050" baseline="-25000" dirty="0"/>
                <a:t>4</a:t>
              </a:r>
              <a:r>
                <a:rPr lang="en-US" altLang="ko-KR" sz="1050" dirty="0"/>
                <a:t>:  PC </a:t>
              </a:r>
              <a:r>
                <a:rPr lang="en-US" altLang="ko-KR" sz="1050" dirty="0" smtClean="0">
                  <a:latin typeface="Symbol" panose="05050102010706020507" pitchFamily="18" charset="2"/>
                </a:rPr>
                <a:t>&lt;-</a:t>
              </a:r>
              <a:r>
                <a:rPr lang="en-US" altLang="ko-KR" sz="1050" dirty="0" smtClean="0"/>
                <a:t> </a:t>
              </a:r>
              <a:r>
                <a:rPr lang="en-US" altLang="ko-KR" sz="1050" dirty="0"/>
                <a:t>AR</a:t>
              </a:r>
            </a:p>
            <a:p>
              <a:pPr>
                <a:lnSpc>
                  <a:spcPct val="96000"/>
                </a:lnSpc>
              </a:pPr>
              <a:r>
                <a:rPr lang="en-US" altLang="ko-KR" sz="1050" dirty="0"/>
                <a:t>D</a:t>
              </a:r>
              <a:r>
                <a:rPr lang="en-US" altLang="ko-KR" sz="1050" baseline="-25000" dirty="0"/>
                <a:t>5</a:t>
              </a:r>
              <a:r>
                <a:rPr lang="en-US" altLang="ko-KR" sz="1050" dirty="0"/>
                <a:t>T</a:t>
              </a:r>
              <a:r>
                <a:rPr lang="en-US" altLang="ko-KR" sz="1050" baseline="-25000" dirty="0"/>
                <a:t>5</a:t>
              </a:r>
              <a:r>
                <a:rPr lang="en-US" altLang="ko-KR" sz="1050" dirty="0"/>
                <a:t>:  PC </a:t>
              </a:r>
              <a:r>
                <a:rPr lang="en-US" altLang="ko-KR" sz="1050" dirty="0" smtClean="0">
                  <a:latin typeface="Symbol" panose="05050102010706020507" pitchFamily="18" charset="2"/>
                </a:rPr>
                <a:t>&lt;-</a:t>
              </a:r>
              <a:r>
                <a:rPr lang="en-US" altLang="ko-KR" sz="1050" dirty="0" smtClean="0"/>
                <a:t> </a:t>
              </a:r>
              <a:r>
                <a:rPr lang="en-US" altLang="ko-KR" sz="1050" dirty="0"/>
                <a:t>AR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="" xmlns:a16="http://schemas.microsoft.com/office/drawing/2014/main" id="{307E20DE-C14C-4C7A-B629-6D488410A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2" y="6156326"/>
              <a:ext cx="1528198" cy="245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/>
                <a:t> x1 = D</a:t>
              </a:r>
              <a:r>
                <a:rPr lang="en-US" altLang="ko-KR" sz="1050" baseline="-25000"/>
                <a:t>4</a:t>
              </a:r>
              <a:r>
                <a:rPr lang="en-US" altLang="ko-KR" sz="1050"/>
                <a:t>T</a:t>
              </a:r>
              <a:r>
                <a:rPr lang="en-US" altLang="ko-KR" sz="1050" baseline="-25000"/>
                <a:t>4</a:t>
              </a:r>
              <a:r>
                <a:rPr lang="en-US" altLang="ko-KR" sz="1050"/>
                <a:t> + D</a:t>
              </a:r>
              <a:r>
                <a:rPr lang="en-US" altLang="ko-KR" sz="1050" baseline="-25000"/>
                <a:t>5</a:t>
              </a:r>
              <a:r>
                <a:rPr lang="en-US" altLang="ko-KR" sz="1050"/>
                <a:t>T</a:t>
              </a:r>
              <a:r>
                <a:rPr lang="en-US" altLang="ko-KR" sz="1050" baseline="-25000"/>
                <a:t>5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="" xmlns:a16="http://schemas.microsoft.com/office/drawing/2014/main" id="{1B8F892B-7097-4E9A-8C16-6315DDD5D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176" y="5191126"/>
              <a:ext cx="2106613" cy="498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9" name="Rectangle 7">
              <a:extLst>
                <a:ext uri="{FF2B5EF4-FFF2-40B4-BE49-F238E27FC236}">
                  <a16:creationId xmlns="" xmlns:a16="http://schemas.microsoft.com/office/drawing/2014/main" id="{CFF9A152-7851-4C1E-821C-6AEC8F3CC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001" y="6092826"/>
              <a:ext cx="2124075" cy="3540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10" name="AutoShape 8">
              <a:extLst>
                <a:ext uri="{FF2B5EF4-FFF2-40B4-BE49-F238E27FC236}">
                  <a16:creationId xmlns="" xmlns:a16="http://schemas.microsoft.com/office/drawing/2014/main" id="{7A92E4D9-8331-4C8E-A050-898E898300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5639594" y="5801519"/>
              <a:ext cx="319088" cy="158750"/>
            </a:xfrm>
            <a:prstGeom prst="rightArrow">
              <a:avLst>
                <a:gd name="adj1" fmla="val 50000"/>
                <a:gd name="adj2" fmla="val 100509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6D0F2E8-87DE-4518-85FD-69335DD750E5}"/>
              </a:ext>
            </a:extLst>
          </p:cNvPr>
          <p:cNvGrpSpPr/>
          <p:nvPr/>
        </p:nvGrpSpPr>
        <p:grpSpPr>
          <a:xfrm>
            <a:off x="2434778" y="906429"/>
            <a:ext cx="3399234" cy="2611041"/>
            <a:chOff x="3465513" y="1062038"/>
            <a:chExt cx="4532312" cy="3481388"/>
          </a:xfrm>
        </p:grpSpPr>
        <p:grpSp>
          <p:nvGrpSpPr>
            <p:cNvPr id="12" name="Group 58">
              <a:extLst>
                <a:ext uri="{FF2B5EF4-FFF2-40B4-BE49-F238E27FC236}">
                  <a16:creationId xmlns="" xmlns:a16="http://schemas.microsoft.com/office/drawing/2014/main" id="{D96AC253-CCD2-4A13-8C44-DE46BD6279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5513" y="1062038"/>
              <a:ext cx="4532312" cy="1425574"/>
              <a:chOff x="1223" y="669"/>
              <a:chExt cx="2855" cy="898"/>
            </a:xfrm>
          </p:grpSpPr>
          <p:sp>
            <p:nvSpPr>
              <p:cNvPr id="21" name="Rectangle 10">
                <a:extLst>
                  <a:ext uri="{FF2B5EF4-FFF2-40B4-BE49-F238E27FC236}">
                    <a16:creationId xmlns="" xmlns:a16="http://schemas.microsoft.com/office/drawing/2014/main" id="{02BB6352-AFB9-4311-AD04-6DC3D2A1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669"/>
                <a:ext cx="223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r>
                  <a:rPr lang="en-US" altLang="ko-KR" sz="900">
                    <a:solidFill>
                      <a:srgbClr val="000000"/>
                    </a:solidFill>
                  </a:rPr>
                  <a:t>x1</a:t>
                </a:r>
              </a:p>
            </p:txBody>
          </p:sp>
          <p:sp>
            <p:nvSpPr>
              <p:cNvPr id="22" name="Arc 11">
                <a:extLst>
                  <a:ext uri="{FF2B5EF4-FFF2-40B4-BE49-F238E27FC236}">
                    <a16:creationId xmlns="" xmlns:a16="http://schemas.microsoft.com/office/drawing/2014/main" id="{34192992-8450-4BA0-8B15-4C2043B96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" y="685"/>
                <a:ext cx="90" cy="83"/>
              </a:xfrm>
              <a:custGeom>
                <a:avLst/>
                <a:gdLst>
                  <a:gd name="T0" fmla="*/ 0 w 21600"/>
                  <a:gd name="T1" fmla="*/ 0 h 17255"/>
                  <a:gd name="T2" fmla="*/ 0 w 21600"/>
                  <a:gd name="T3" fmla="*/ 0 h 17255"/>
                  <a:gd name="T4" fmla="*/ 0 w 21600"/>
                  <a:gd name="T5" fmla="*/ 0 h 1725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7255"/>
                  <a:gd name="T11" fmla="*/ 21600 w 21600"/>
                  <a:gd name="T12" fmla="*/ 17255 h 172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7255" fill="none" extrusionOk="0">
                    <a:moveTo>
                      <a:pt x="1746" y="17254"/>
                    </a:moveTo>
                    <a:cubicBezTo>
                      <a:pt x="594" y="14566"/>
                      <a:pt x="0" y="11671"/>
                      <a:pt x="0" y="8746"/>
                    </a:cubicBezTo>
                    <a:cubicBezTo>
                      <a:pt x="-1" y="5733"/>
                      <a:pt x="630" y="2754"/>
                      <a:pt x="1849" y="-1"/>
                    </a:cubicBezTo>
                  </a:path>
                  <a:path w="21600" h="17255" stroke="0" extrusionOk="0">
                    <a:moveTo>
                      <a:pt x="1746" y="17254"/>
                    </a:moveTo>
                    <a:cubicBezTo>
                      <a:pt x="594" y="14566"/>
                      <a:pt x="0" y="11671"/>
                      <a:pt x="0" y="8746"/>
                    </a:cubicBezTo>
                    <a:cubicBezTo>
                      <a:pt x="-1" y="5733"/>
                      <a:pt x="630" y="2754"/>
                      <a:pt x="1849" y="-1"/>
                    </a:cubicBezTo>
                    <a:lnTo>
                      <a:pt x="21600" y="8746"/>
                    </a:lnTo>
                    <a:lnTo>
                      <a:pt x="1746" y="172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3" name="Line 12">
                <a:extLst>
                  <a:ext uri="{FF2B5EF4-FFF2-40B4-BE49-F238E27FC236}">
                    <a16:creationId xmlns="" xmlns:a16="http://schemas.microsoft.com/office/drawing/2014/main" id="{430E85BD-C338-425B-9C7C-0C9D9EDB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" y="736"/>
                <a:ext cx="27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4" name="Rectangle 13">
                <a:extLst>
                  <a:ext uri="{FF2B5EF4-FFF2-40B4-BE49-F238E27FC236}">
                    <a16:creationId xmlns="" xmlns:a16="http://schemas.microsoft.com/office/drawing/2014/main" id="{3409DD97-9614-4317-8DD3-9C0CD5619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789"/>
                <a:ext cx="223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r>
                  <a:rPr lang="en-US" altLang="ko-KR" sz="900">
                    <a:solidFill>
                      <a:srgbClr val="000000"/>
                    </a:solidFill>
                  </a:rPr>
                  <a:t>x2</a:t>
                </a:r>
              </a:p>
            </p:txBody>
          </p:sp>
          <p:sp>
            <p:nvSpPr>
              <p:cNvPr id="25" name="Arc 14">
                <a:extLst>
                  <a:ext uri="{FF2B5EF4-FFF2-40B4-BE49-F238E27FC236}">
                    <a16:creationId xmlns="" xmlns:a16="http://schemas.microsoft.com/office/drawing/2014/main" id="{BDF45AB6-7282-4AAF-934D-5E0A5B1DD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" y="815"/>
                <a:ext cx="90" cy="82"/>
              </a:xfrm>
              <a:custGeom>
                <a:avLst/>
                <a:gdLst>
                  <a:gd name="T0" fmla="*/ 0 w 21600"/>
                  <a:gd name="T1" fmla="*/ 0 h 17255"/>
                  <a:gd name="T2" fmla="*/ 0 w 21600"/>
                  <a:gd name="T3" fmla="*/ 0 h 17255"/>
                  <a:gd name="T4" fmla="*/ 0 w 21600"/>
                  <a:gd name="T5" fmla="*/ 0 h 1725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7255"/>
                  <a:gd name="T11" fmla="*/ 21600 w 21600"/>
                  <a:gd name="T12" fmla="*/ 17255 h 172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7255" fill="none" extrusionOk="0">
                    <a:moveTo>
                      <a:pt x="1746" y="17254"/>
                    </a:moveTo>
                    <a:cubicBezTo>
                      <a:pt x="594" y="14566"/>
                      <a:pt x="0" y="11671"/>
                      <a:pt x="0" y="8746"/>
                    </a:cubicBezTo>
                    <a:cubicBezTo>
                      <a:pt x="-1" y="5733"/>
                      <a:pt x="630" y="2754"/>
                      <a:pt x="1849" y="-1"/>
                    </a:cubicBezTo>
                  </a:path>
                  <a:path w="21600" h="17255" stroke="0" extrusionOk="0">
                    <a:moveTo>
                      <a:pt x="1746" y="17254"/>
                    </a:moveTo>
                    <a:cubicBezTo>
                      <a:pt x="594" y="14566"/>
                      <a:pt x="0" y="11671"/>
                      <a:pt x="0" y="8746"/>
                    </a:cubicBezTo>
                    <a:cubicBezTo>
                      <a:pt x="-1" y="5733"/>
                      <a:pt x="630" y="2754"/>
                      <a:pt x="1849" y="-1"/>
                    </a:cubicBezTo>
                    <a:lnTo>
                      <a:pt x="21600" y="8746"/>
                    </a:lnTo>
                    <a:lnTo>
                      <a:pt x="1746" y="172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6" name="Line 15">
                <a:extLst>
                  <a:ext uri="{FF2B5EF4-FFF2-40B4-BE49-F238E27FC236}">
                    <a16:creationId xmlns="" xmlns:a16="http://schemas.microsoft.com/office/drawing/2014/main" id="{E738F8B5-5AE6-44E9-8CB5-4EFAAE279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" y="866"/>
                <a:ext cx="27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7" name="Rectangle 16">
                <a:extLst>
                  <a:ext uri="{FF2B5EF4-FFF2-40B4-BE49-F238E27FC236}">
                    <a16:creationId xmlns="" xmlns:a16="http://schemas.microsoft.com/office/drawing/2014/main" id="{2343FA22-3B98-466A-8334-A8F51170C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918"/>
                <a:ext cx="223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r>
                  <a:rPr lang="en-US" altLang="ko-KR" sz="900">
                    <a:solidFill>
                      <a:srgbClr val="000000"/>
                    </a:solidFill>
                  </a:rPr>
                  <a:t>x3</a:t>
                </a:r>
              </a:p>
            </p:txBody>
          </p:sp>
          <p:sp>
            <p:nvSpPr>
              <p:cNvPr id="28" name="Arc 17">
                <a:extLst>
                  <a:ext uri="{FF2B5EF4-FFF2-40B4-BE49-F238E27FC236}">
                    <a16:creationId xmlns="" xmlns:a16="http://schemas.microsoft.com/office/drawing/2014/main" id="{EC7E6F5C-4D9E-488B-A5C2-B0DE678EC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" y="935"/>
                <a:ext cx="90" cy="82"/>
              </a:xfrm>
              <a:custGeom>
                <a:avLst/>
                <a:gdLst>
                  <a:gd name="T0" fmla="*/ 0 w 21600"/>
                  <a:gd name="T1" fmla="*/ 0 h 17255"/>
                  <a:gd name="T2" fmla="*/ 0 w 21600"/>
                  <a:gd name="T3" fmla="*/ 0 h 17255"/>
                  <a:gd name="T4" fmla="*/ 0 w 21600"/>
                  <a:gd name="T5" fmla="*/ 0 h 1725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7255"/>
                  <a:gd name="T11" fmla="*/ 21600 w 21600"/>
                  <a:gd name="T12" fmla="*/ 17255 h 172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7255" fill="none" extrusionOk="0">
                    <a:moveTo>
                      <a:pt x="1746" y="17254"/>
                    </a:moveTo>
                    <a:cubicBezTo>
                      <a:pt x="594" y="14566"/>
                      <a:pt x="0" y="11671"/>
                      <a:pt x="0" y="8746"/>
                    </a:cubicBezTo>
                    <a:cubicBezTo>
                      <a:pt x="-1" y="5733"/>
                      <a:pt x="630" y="2754"/>
                      <a:pt x="1849" y="-1"/>
                    </a:cubicBezTo>
                  </a:path>
                  <a:path w="21600" h="17255" stroke="0" extrusionOk="0">
                    <a:moveTo>
                      <a:pt x="1746" y="17254"/>
                    </a:moveTo>
                    <a:cubicBezTo>
                      <a:pt x="594" y="14566"/>
                      <a:pt x="0" y="11671"/>
                      <a:pt x="0" y="8746"/>
                    </a:cubicBezTo>
                    <a:cubicBezTo>
                      <a:pt x="-1" y="5733"/>
                      <a:pt x="630" y="2754"/>
                      <a:pt x="1849" y="-1"/>
                    </a:cubicBezTo>
                    <a:lnTo>
                      <a:pt x="21600" y="8746"/>
                    </a:lnTo>
                    <a:lnTo>
                      <a:pt x="1746" y="172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9" name="Line 18">
                <a:extLst>
                  <a:ext uri="{FF2B5EF4-FFF2-40B4-BE49-F238E27FC236}">
                    <a16:creationId xmlns="" xmlns:a16="http://schemas.microsoft.com/office/drawing/2014/main" id="{7E7F380F-AA62-455C-86C2-68AD9F70B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" y="986"/>
                <a:ext cx="27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30" name="Rectangle 19">
                <a:extLst>
                  <a:ext uri="{FF2B5EF4-FFF2-40B4-BE49-F238E27FC236}">
                    <a16:creationId xmlns="" xmlns:a16="http://schemas.microsoft.com/office/drawing/2014/main" id="{B899977E-1B19-4DB7-A3E6-AEEB7D94C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1038"/>
                <a:ext cx="223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r>
                  <a:rPr lang="en-US" altLang="ko-KR" sz="900">
                    <a:solidFill>
                      <a:srgbClr val="000000"/>
                    </a:solidFill>
                  </a:rPr>
                  <a:t>x4</a:t>
                </a:r>
              </a:p>
            </p:txBody>
          </p:sp>
          <p:sp>
            <p:nvSpPr>
              <p:cNvPr id="31" name="Arc 20">
                <a:extLst>
                  <a:ext uri="{FF2B5EF4-FFF2-40B4-BE49-F238E27FC236}">
                    <a16:creationId xmlns="" xmlns:a16="http://schemas.microsoft.com/office/drawing/2014/main" id="{1689EC4A-F68D-4B1B-AB43-2DC30AB13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" y="1054"/>
                <a:ext cx="90" cy="83"/>
              </a:xfrm>
              <a:custGeom>
                <a:avLst/>
                <a:gdLst>
                  <a:gd name="T0" fmla="*/ 0 w 21600"/>
                  <a:gd name="T1" fmla="*/ 0 h 17255"/>
                  <a:gd name="T2" fmla="*/ 0 w 21600"/>
                  <a:gd name="T3" fmla="*/ 0 h 17255"/>
                  <a:gd name="T4" fmla="*/ 0 w 21600"/>
                  <a:gd name="T5" fmla="*/ 0 h 1725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7255"/>
                  <a:gd name="T11" fmla="*/ 21600 w 21600"/>
                  <a:gd name="T12" fmla="*/ 17255 h 172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7255" fill="none" extrusionOk="0">
                    <a:moveTo>
                      <a:pt x="1746" y="17254"/>
                    </a:moveTo>
                    <a:cubicBezTo>
                      <a:pt x="594" y="14566"/>
                      <a:pt x="0" y="11671"/>
                      <a:pt x="0" y="8746"/>
                    </a:cubicBezTo>
                    <a:cubicBezTo>
                      <a:pt x="-1" y="5733"/>
                      <a:pt x="630" y="2754"/>
                      <a:pt x="1849" y="-1"/>
                    </a:cubicBezTo>
                  </a:path>
                  <a:path w="21600" h="17255" stroke="0" extrusionOk="0">
                    <a:moveTo>
                      <a:pt x="1746" y="17254"/>
                    </a:moveTo>
                    <a:cubicBezTo>
                      <a:pt x="594" y="14566"/>
                      <a:pt x="0" y="11671"/>
                      <a:pt x="0" y="8746"/>
                    </a:cubicBezTo>
                    <a:cubicBezTo>
                      <a:pt x="-1" y="5733"/>
                      <a:pt x="630" y="2754"/>
                      <a:pt x="1849" y="-1"/>
                    </a:cubicBezTo>
                    <a:lnTo>
                      <a:pt x="21600" y="8746"/>
                    </a:lnTo>
                    <a:lnTo>
                      <a:pt x="1746" y="172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32" name="Line 21">
                <a:extLst>
                  <a:ext uri="{FF2B5EF4-FFF2-40B4-BE49-F238E27FC236}">
                    <a16:creationId xmlns="" xmlns:a16="http://schemas.microsoft.com/office/drawing/2014/main" id="{A596EACD-66D8-42D4-8348-429F55A36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" y="1105"/>
                <a:ext cx="27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33" name="Rectangle 22">
                <a:extLst>
                  <a:ext uri="{FF2B5EF4-FFF2-40B4-BE49-F238E27FC236}">
                    <a16:creationId xmlns="" xmlns:a16="http://schemas.microsoft.com/office/drawing/2014/main" id="{C1A068DA-3FB1-44AA-B991-65D92C6B6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1157"/>
                <a:ext cx="223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r>
                  <a:rPr lang="en-US" altLang="ko-KR" sz="900">
                    <a:solidFill>
                      <a:srgbClr val="000000"/>
                    </a:solidFill>
                  </a:rPr>
                  <a:t>x5</a:t>
                </a:r>
              </a:p>
            </p:txBody>
          </p:sp>
          <p:sp>
            <p:nvSpPr>
              <p:cNvPr id="34" name="Arc 23">
                <a:extLst>
                  <a:ext uri="{FF2B5EF4-FFF2-40B4-BE49-F238E27FC236}">
                    <a16:creationId xmlns="" xmlns:a16="http://schemas.microsoft.com/office/drawing/2014/main" id="{28732EF1-E7DA-4173-A5C2-F305B7108B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" y="1184"/>
                <a:ext cx="90" cy="84"/>
              </a:xfrm>
              <a:custGeom>
                <a:avLst/>
                <a:gdLst>
                  <a:gd name="T0" fmla="*/ 0 w 21600"/>
                  <a:gd name="T1" fmla="*/ 0 h 17255"/>
                  <a:gd name="T2" fmla="*/ 0 w 21600"/>
                  <a:gd name="T3" fmla="*/ 0 h 17255"/>
                  <a:gd name="T4" fmla="*/ 0 w 21600"/>
                  <a:gd name="T5" fmla="*/ 0 h 1725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7255"/>
                  <a:gd name="T11" fmla="*/ 21600 w 21600"/>
                  <a:gd name="T12" fmla="*/ 17255 h 172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7255" fill="none" extrusionOk="0">
                    <a:moveTo>
                      <a:pt x="1746" y="17254"/>
                    </a:moveTo>
                    <a:cubicBezTo>
                      <a:pt x="594" y="14566"/>
                      <a:pt x="0" y="11671"/>
                      <a:pt x="0" y="8746"/>
                    </a:cubicBezTo>
                    <a:cubicBezTo>
                      <a:pt x="-1" y="5733"/>
                      <a:pt x="630" y="2754"/>
                      <a:pt x="1849" y="-1"/>
                    </a:cubicBezTo>
                  </a:path>
                  <a:path w="21600" h="17255" stroke="0" extrusionOk="0">
                    <a:moveTo>
                      <a:pt x="1746" y="17254"/>
                    </a:moveTo>
                    <a:cubicBezTo>
                      <a:pt x="594" y="14566"/>
                      <a:pt x="0" y="11671"/>
                      <a:pt x="0" y="8746"/>
                    </a:cubicBezTo>
                    <a:cubicBezTo>
                      <a:pt x="-1" y="5733"/>
                      <a:pt x="630" y="2754"/>
                      <a:pt x="1849" y="-1"/>
                    </a:cubicBezTo>
                    <a:lnTo>
                      <a:pt x="21600" y="8746"/>
                    </a:lnTo>
                    <a:lnTo>
                      <a:pt x="1746" y="172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35" name="Line 24">
                <a:extLst>
                  <a:ext uri="{FF2B5EF4-FFF2-40B4-BE49-F238E27FC236}">
                    <a16:creationId xmlns="" xmlns:a16="http://schemas.microsoft.com/office/drawing/2014/main" id="{4E9B75F4-9097-427E-92FA-67A0177DF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" y="1237"/>
                <a:ext cx="27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36" name="Rectangle 25">
                <a:extLst>
                  <a:ext uri="{FF2B5EF4-FFF2-40B4-BE49-F238E27FC236}">
                    <a16:creationId xmlns="" xmlns:a16="http://schemas.microsoft.com/office/drawing/2014/main" id="{D0F06805-0103-4EB3-A2FF-FFA0929AA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1287"/>
                <a:ext cx="223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r>
                  <a:rPr lang="en-US" altLang="ko-KR" sz="900">
                    <a:solidFill>
                      <a:srgbClr val="000000"/>
                    </a:solidFill>
                  </a:rPr>
                  <a:t>x6</a:t>
                </a:r>
              </a:p>
            </p:txBody>
          </p:sp>
          <p:sp>
            <p:nvSpPr>
              <p:cNvPr id="37" name="Arc 26">
                <a:extLst>
                  <a:ext uri="{FF2B5EF4-FFF2-40B4-BE49-F238E27FC236}">
                    <a16:creationId xmlns="" xmlns:a16="http://schemas.microsoft.com/office/drawing/2014/main" id="{FF5262A7-069C-4562-8F88-828F7B99F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" y="1303"/>
                <a:ext cx="90" cy="83"/>
              </a:xfrm>
              <a:custGeom>
                <a:avLst/>
                <a:gdLst>
                  <a:gd name="T0" fmla="*/ 0 w 21600"/>
                  <a:gd name="T1" fmla="*/ 0 h 17255"/>
                  <a:gd name="T2" fmla="*/ 0 w 21600"/>
                  <a:gd name="T3" fmla="*/ 0 h 17255"/>
                  <a:gd name="T4" fmla="*/ 0 w 21600"/>
                  <a:gd name="T5" fmla="*/ 0 h 1725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7255"/>
                  <a:gd name="T11" fmla="*/ 21600 w 21600"/>
                  <a:gd name="T12" fmla="*/ 17255 h 172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7255" fill="none" extrusionOk="0">
                    <a:moveTo>
                      <a:pt x="1746" y="17254"/>
                    </a:moveTo>
                    <a:cubicBezTo>
                      <a:pt x="594" y="14566"/>
                      <a:pt x="0" y="11671"/>
                      <a:pt x="0" y="8746"/>
                    </a:cubicBezTo>
                    <a:cubicBezTo>
                      <a:pt x="-1" y="5733"/>
                      <a:pt x="630" y="2754"/>
                      <a:pt x="1849" y="-1"/>
                    </a:cubicBezTo>
                  </a:path>
                  <a:path w="21600" h="17255" stroke="0" extrusionOk="0">
                    <a:moveTo>
                      <a:pt x="1746" y="17254"/>
                    </a:moveTo>
                    <a:cubicBezTo>
                      <a:pt x="594" y="14566"/>
                      <a:pt x="0" y="11671"/>
                      <a:pt x="0" y="8746"/>
                    </a:cubicBezTo>
                    <a:cubicBezTo>
                      <a:pt x="-1" y="5733"/>
                      <a:pt x="630" y="2754"/>
                      <a:pt x="1849" y="-1"/>
                    </a:cubicBezTo>
                    <a:lnTo>
                      <a:pt x="21600" y="8746"/>
                    </a:lnTo>
                    <a:lnTo>
                      <a:pt x="1746" y="172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38" name="Line 27">
                <a:extLst>
                  <a:ext uri="{FF2B5EF4-FFF2-40B4-BE49-F238E27FC236}">
                    <a16:creationId xmlns="" xmlns:a16="http://schemas.microsoft.com/office/drawing/2014/main" id="{DC8D35B1-1868-4693-8F3C-C4E2B6308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" y="1356"/>
                <a:ext cx="27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39" name="Rectangle 28">
                <a:extLst>
                  <a:ext uri="{FF2B5EF4-FFF2-40B4-BE49-F238E27FC236}">
                    <a16:creationId xmlns="" xmlns:a16="http://schemas.microsoft.com/office/drawing/2014/main" id="{C379464A-4018-44E6-8559-D897DEBC0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1406"/>
                <a:ext cx="223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r>
                  <a:rPr lang="en-US" altLang="ko-KR" sz="900">
                    <a:solidFill>
                      <a:srgbClr val="000000"/>
                    </a:solidFill>
                  </a:rPr>
                  <a:t>x7</a:t>
                </a:r>
              </a:p>
            </p:txBody>
          </p:sp>
          <p:sp>
            <p:nvSpPr>
              <p:cNvPr id="40" name="Arc 29">
                <a:extLst>
                  <a:ext uri="{FF2B5EF4-FFF2-40B4-BE49-F238E27FC236}">
                    <a16:creationId xmlns="" xmlns:a16="http://schemas.microsoft.com/office/drawing/2014/main" id="{FE08D6F2-B602-4F63-B6E8-8702E7A7E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" y="1423"/>
                <a:ext cx="90" cy="82"/>
              </a:xfrm>
              <a:custGeom>
                <a:avLst/>
                <a:gdLst>
                  <a:gd name="T0" fmla="*/ 0 w 21600"/>
                  <a:gd name="T1" fmla="*/ 0 h 17255"/>
                  <a:gd name="T2" fmla="*/ 0 w 21600"/>
                  <a:gd name="T3" fmla="*/ 0 h 17255"/>
                  <a:gd name="T4" fmla="*/ 0 w 21600"/>
                  <a:gd name="T5" fmla="*/ 0 h 1725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7255"/>
                  <a:gd name="T11" fmla="*/ 21600 w 21600"/>
                  <a:gd name="T12" fmla="*/ 17255 h 172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7255" fill="none" extrusionOk="0">
                    <a:moveTo>
                      <a:pt x="1746" y="17254"/>
                    </a:moveTo>
                    <a:cubicBezTo>
                      <a:pt x="594" y="14566"/>
                      <a:pt x="0" y="11671"/>
                      <a:pt x="0" y="8746"/>
                    </a:cubicBezTo>
                    <a:cubicBezTo>
                      <a:pt x="-1" y="5733"/>
                      <a:pt x="630" y="2754"/>
                      <a:pt x="1849" y="-1"/>
                    </a:cubicBezTo>
                  </a:path>
                  <a:path w="21600" h="17255" stroke="0" extrusionOk="0">
                    <a:moveTo>
                      <a:pt x="1746" y="17254"/>
                    </a:moveTo>
                    <a:cubicBezTo>
                      <a:pt x="594" y="14566"/>
                      <a:pt x="0" y="11671"/>
                      <a:pt x="0" y="8746"/>
                    </a:cubicBezTo>
                    <a:cubicBezTo>
                      <a:pt x="-1" y="5733"/>
                      <a:pt x="630" y="2754"/>
                      <a:pt x="1849" y="-1"/>
                    </a:cubicBezTo>
                    <a:lnTo>
                      <a:pt x="21600" y="8746"/>
                    </a:lnTo>
                    <a:lnTo>
                      <a:pt x="1746" y="172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41" name="Line 30">
                <a:extLst>
                  <a:ext uri="{FF2B5EF4-FFF2-40B4-BE49-F238E27FC236}">
                    <a16:creationId xmlns="" xmlns:a16="http://schemas.microsoft.com/office/drawing/2014/main" id="{C839CD02-65C1-4999-9C4F-0BF8E7152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" y="1474"/>
                <a:ext cx="27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42" name="Rectangle 31">
                <a:extLst>
                  <a:ext uri="{FF2B5EF4-FFF2-40B4-BE49-F238E27FC236}">
                    <a16:creationId xmlns="" xmlns:a16="http://schemas.microsoft.com/office/drawing/2014/main" id="{00F74C71-DDB9-4A71-B208-63AC717F6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2" y="687"/>
                <a:ext cx="793" cy="83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endParaRPr lang="en-US" altLang="en-US" sz="900"/>
              </a:p>
            </p:txBody>
          </p:sp>
          <p:sp>
            <p:nvSpPr>
              <p:cNvPr id="43" name="Rectangle 32">
                <a:extLst>
                  <a:ext uri="{FF2B5EF4-FFF2-40B4-BE49-F238E27FC236}">
                    <a16:creationId xmlns="" xmlns:a16="http://schemas.microsoft.com/office/drawing/2014/main" id="{ACFB6FB9-5B66-4B26-9FFE-67A921242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978"/>
                <a:ext cx="503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r>
                  <a:rPr lang="en-US" altLang="ko-KR" sz="900">
                    <a:solidFill>
                      <a:srgbClr val="000000"/>
                    </a:solidFill>
                  </a:rPr>
                  <a:t>Encoder</a:t>
                </a:r>
              </a:p>
            </p:txBody>
          </p:sp>
          <p:sp>
            <p:nvSpPr>
              <p:cNvPr id="44" name="Arc 33">
                <a:extLst>
                  <a:ext uri="{FF2B5EF4-FFF2-40B4-BE49-F238E27FC236}">
                    <a16:creationId xmlns="" xmlns:a16="http://schemas.microsoft.com/office/drawing/2014/main" id="{FE00386C-36A1-4B8A-87FC-78C117754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8" y="833"/>
                <a:ext cx="91" cy="82"/>
              </a:xfrm>
              <a:custGeom>
                <a:avLst/>
                <a:gdLst>
                  <a:gd name="T0" fmla="*/ 0 w 21600"/>
                  <a:gd name="T1" fmla="*/ 0 h 17255"/>
                  <a:gd name="T2" fmla="*/ 0 w 21600"/>
                  <a:gd name="T3" fmla="*/ 0 h 17255"/>
                  <a:gd name="T4" fmla="*/ 0 w 21600"/>
                  <a:gd name="T5" fmla="*/ 0 h 1725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7255"/>
                  <a:gd name="T11" fmla="*/ 21600 w 21600"/>
                  <a:gd name="T12" fmla="*/ 17255 h 172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7255" fill="none" extrusionOk="0">
                    <a:moveTo>
                      <a:pt x="1746" y="17254"/>
                    </a:moveTo>
                    <a:cubicBezTo>
                      <a:pt x="594" y="14566"/>
                      <a:pt x="0" y="11671"/>
                      <a:pt x="0" y="8746"/>
                    </a:cubicBezTo>
                    <a:cubicBezTo>
                      <a:pt x="-1" y="5733"/>
                      <a:pt x="630" y="2754"/>
                      <a:pt x="1849" y="-1"/>
                    </a:cubicBezTo>
                  </a:path>
                  <a:path w="21600" h="17255" stroke="0" extrusionOk="0">
                    <a:moveTo>
                      <a:pt x="1746" y="17254"/>
                    </a:moveTo>
                    <a:cubicBezTo>
                      <a:pt x="594" y="14566"/>
                      <a:pt x="0" y="11671"/>
                      <a:pt x="0" y="8746"/>
                    </a:cubicBezTo>
                    <a:cubicBezTo>
                      <a:pt x="-1" y="5733"/>
                      <a:pt x="630" y="2754"/>
                      <a:pt x="1849" y="-1"/>
                    </a:cubicBezTo>
                    <a:lnTo>
                      <a:pt x="21600" y="8746"/>
                    </a:lnTo>
                    <a:lnTo>
                      <a:pt x="1746" y="172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45" name="Line 34">
                <a:extLst>
                  <a:ext uri="{FF2B5EF4-FFF2-40B4-BE49-F238E27FC236}">
                    <a16:creationId xmlns="" xmlns:a16="http://schemas.microsoft.com/office/drawing/2014/main" id="{7995D384-0C06-4DB3-A228-47C2CA1E94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878"/>
                <a:ext cx="42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46" name="Arc 35">
                <a:extLst>
                  <a:ext uri="{FF2B5EF4-FFF2-40B4-BE49-F238E27FC236}">
                    <a16:creationId xmlns="" xmlns:a16="http://schemas.microsoft.com/office/drawing/2014/main" id="{46671092-764E-4A9D-85A9-FC9995B86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8" y="1072"/>
                <a:ext cx="91" cy="83"/>
              </a:xfrm>
              <a:custGeom>
                <a:avLst/>
                <a:gdLst>
                  <a:gd name="T0" fmla="*/ 0 w 21600"/>
                  <a:gd name="T1" fmla="*/ 0 h 17255"/>
                  <a:gd name="T2" fmla="*/ 0 w 21600"/>
                  <a:gd name="T3" fmla="*/ 0 h 17255"/>
                  <a:gd name="T4" fmla="*/ 0 w 21600"/>
                  <a:gd name="T5" fmla="*/ 0 h 1725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7255"/>
                  <a:gd name="T11" fmla="*/ 21600 w 21600"/>
                  <a:gd name="T12" fmla="*/ 17255 h 172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7255" fill="none" extrusionOk="0">
                    <a:moveTo>
                      <a:pt x="1746" y="17254"/>
                    </a:moveTo>
                    <a:cubicBezTo>
                      <a:pt x="594" y="14566"/>
                      <a:pt x="0" y="11671"/>
                      <a:pt x="0" y="8746"/>
                    </a:cubicBezTo>
                    <a:cubicBezTo>
                      <a:pt x="-1" y="5733"/>
                      <a:pt x="630" y="2754"/>
                      <a:pt x="1849" y="-1"/>
                    </a:cubicBezTo>
                  </a:path>
                  <a:path w="21600" h="17255" stroke="0" extrusionOk="0">
                    <a:moveTo>
                      <a:pt x="1746" y="17254"/>
                    </a:moveTo>
                    <a:cubicBezTo>
                      <a:pt x="594" y="14566"/>
                      <a:pt x="0" y="11671"/>
                      <a:pt x="0" y="8746"/>
                    </a:cubicBezTo>
                    <a:cubicBezTo>
                      <a:pt x="-1" y="5733"/>
                      <a:pt x="630" y="2754"/>
                      <a:pt x="1849" y="-1"/>
                    </a:cubicBezTo>
                    <a:lnTo>
                      <a:pt x="21600" y="8746"/>
                    </a:lnTo>
                    <a:lnTo>
                      <a:pt x="1746" y="172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47" name="Line 36">
                <a:extLst>
                  <a:ext uri="{FF2B5EF4-FFF2-40B4-BE49-F238E27FC236}">
                    <a16:creationId xmlns="" xmlns:a16="http://schemas.microsoft.com/office/drawing/2014/main" id="{53948B02-3585-4604-8B13-A958EDDCF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2" y="1117"/>
                <a:ext cx="44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48" name="Arc 37">
                <a:extLst>
                  <a:ext uri="{FF2B5EF4-FFF2-40B4-BE49-F238E27FC236}">
                    <a16:creationId xmlns="" xmlns:a16="http://schemas.microsoft.com/office/drawing/2014/main" id="{56480E71-F697-498F-AC3A-E874911D2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8" y="1321"/>
                <a:ext cx="91" cy="83"/>
              </a:xfrm>
              <a:custGeom>
                <a:avLst/>
                <a:gdLst>
                  <a:gd name="T0" fmla="*/ 0 w 21600"/>
                  <a:gd name="T1" fmla="*/ 0 h 17255"/>
                  <a:gd name="T2" fmla="*/ 0 w 21600"/>
                  <a:gd name="T3" fmla="*/ 0 h 17255"/>
                  <a:gd name="T4" fmla="*/ 0 w 21600"/>
                  <a:gd name="T5" fmla="*/ 0 h 1725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7255"/>
                  <a:gd name="T11" fmla="*/ 21600 w 21600"/>
                  <a:gd name="T12" fmla="*/ 17255 h 172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7255" fill="none" extrusionOk="0">
                    <a:moveTo>
                      <a:pt x="1746" y="17254"/>
                    </a:moveTo>
                    <a:cubicBezTo>
                      <a:pt x="594" y="14566"/>
                      <a:pt x="0" y="11671"/>
                      <a:pt x="0" y="8746"/>
                    </a:cubicBezTo>
                    <a:cubicBezTo>
                      <a:pt x="-1" y="5733"/>
                      <a:pt x="630" y="2754"/>
                      <a:pt x="1849" y="-1"/>
                    </a:cubicBezTo>
                  </a:path>
                  <a:path w="21600" h="17255" stroke="0" extrusionOk="0">
                    <a:moveTo>
                      <a:pt x="1746" y="17254"/>
                    </a:moveTo>
                    <a:cubicBezTo>
                      <a:pt x="594" y="14566"/>
                      <a:pt x="0" y="11671"/>
                      <a:pt x="0" y="8746"/>
                    </a:cubicBezTo>
                    <a:cubicBezTo>
                      <a:pt x="-1" y="5733"/>
                      <a:pt x="630" y="2754"/>
                      <a:pt x="1849" y="-1"/>
                    </a:cubicBezTo>
                    <a:lnTo>
                      <a:pt x="21600" y="8746"/>
                    </a:lnTo>
                    <a:lnTo>
                      <a:pt x="1746" y="172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49" name="Line 38">
                <a:extLst>
                  <a:ext uri="{FF2B5EF4-FFF2-40B4-BE49-F238E27FC236}">
                    <a16:creationId xmlns="" xmlns:a16="http://schemas.microsoft.com/office/drawing/2014/main" id="{D1A8FA96-F133-4828-9BCA-E2F218DED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0" y="1362"/>
                <a:ext cx="45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50" name="Rectangle 39">
                <a:extLst>
                  <a:ext uri="{FF2B5EF4-FFF2-40B4-BE49-F238E27FC236}">
                    <a16:creationId xmlns="" xmlns:a16="http://schemas.microsoft.com/office/drawing/2014/main" id="{D34CB948-7BFA-4C82-95AA-68B5180F0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687"/>
                <a:ext cx="966" cy="83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endParaRPr lang="en-US" altLang="en-US" sz="900"/>
              </a:p>
            </p:txBody>
          </p:sp>
          <p:sp>
            <p:nvSpPr>
              <p:cNvPr id="51" name="Rectangle 40">
                <a:extLst>
                  <a:ext uri="{FF2B5EF4-FFF2-40B4-BE49-F238E27FC236}">
                    <a16:creationId xmlns="" xmlns:a16="http://schemas.microsoft.com/office/drawing/2014/main" id="{BF4D75E4-F50F-49B9-B19B-5BBB4D91A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" y="768"/>
                <a:ext cx="180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r>
                  <a:rPr lang="en-US" altLang="ko-KR" sz="900">
                    <a:solidFill>
                      <a:srgbClr val="000000"/>
                    </a:solidFill>
                  </a:rPr>
                  <a:t>S</a:t>
                </a:r>
              </a:p>
            </p:txBody>
          </p:sp>
          <p:sp>
            <p:nvSpPr>
              <p:cNvPr id="52" name="Rectangle 41">
                <a:extLst>
                  <a:ext uri="{FF2B5EF4-FFF2-40B4-BE49-F238E27FC236}">
                    <a16:creationId xmlns="" xmlns:a16="http://schemas.microsoft.com/office/drawing/2014/main" id="{3395FD40-F4D1-4ABF-B11E-EA8CDE43F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811"/>
                <a:ext cx="169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r>
                  <a:rPr lang="en-US" altLang="ko-KR" sz="9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53" name="Rectangle 42">
                <a:extLst>
                  <a:ext uri="{FF2B5EF4-FFF2-40B4-BE49-F238E27FC236}">
                    <a16:creationId xmlns="" xmlns:a16="http://schemas.microsoft.com/office/drawing/2014/main" id="{1CFEC96D-2EA7-4911-987F-CF4494B9D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" y="1017"/>
                <a:ext cx="180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r>
                  <a:rPr lang="en-US" altLang="ko-KR" sz="900">
                    <a:solidFill>
                      <a:srgbClr val="000000"/>
                    </a:solidFill>
                  </a:rPr>
                  <a:t>S</a:t>
                </a:r>
              </a:p>
            </p:txBody>
          </p:sp>
          <p:sp>
            <p:nvSpPr>
              <p:cNvPr id="54" name="Rectangle 43">
                <a:extLst>
                  <a:ext uri="{FF2B5EF4-FFF2-40B4-BE49-F238E27FC236}">
                    <a16:creationId xmlns="" xmlns:a16="http://schemas.microsoft.com/office/drawing/2014/main" id="{EEDF928B-A911-4D63-A94C-95020417B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1060"/>
                <a:ext cx="169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r>
                  <a:rPr lang="en-US" altLang="ko-KR" sz="9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55" name="Rectangle 44">
                <a:extLst>
                  <a:ext uri="{FF2B5EF4-FFF2-40B4-BE49-F238E27FC236}">
                    <a16:creationId xmlns="" xmlns:a16="http://schemas.microsoft.com/office/drawing/2014/main" id="{680A759C-D2B2-43A1-A5BC-87127D7C2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" y="1257"/>
                <a:ext cx="180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r>
                  <a:rPr lang="en-US" altLang="ko-KR" sz="900">
                    <a:solidFill>
                      <a:srgbClr val="000000"/>
                    </a:solidFill>
                  </a:rPr>
                  <a:t>S</a:t>
                </a: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="" xmlns:a16="http://schemas.microsoft.com/office/drawing/2014/main" id="{FAE7BD3F-F2E2-4C89-B0F7-18FCCC064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1300"/>
                <a:ext cx="169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r>
                  <a:rPr lang="en-US" altLang="ko-KR" sz="9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="" xmlns:a16="http://schemas.microsoft.com/office/drawing/2014/main" id="{AB979581-D069-4FA4-97B5-8883EBC9B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1" y="858"/>
                <a:ext cx="627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r>
                  <a:rPr lang="en-US" altLang="ko-KR" sz="900">
                    <a:solidFill>
                      <a:srgbClr val="000000"/>
                    </a:solidFill>
                  </a:rPr>
                  <a:t>Multiplexer</a:t>
                </a:r>
              </a:p>
              <a:p>
                <a:pPr eaLnBrk="1"/>
                <a:endParaRPr lang="en-US" altLang="ko-KR" sz="9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="" xmlns:a16="http://schemas.microsoft.com/office/drawing/2014/main" id="{0AB2214B-70A3-4D66-A8F2-227A6AF9D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011"/>
                <a:ext cx="589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r>
                  <a:rPr lang="en-US" altLang="ko-KR" sz="900">
                    <a:solidFill>
                      <a:srgbClr val="000000"/>
                    </a:solidFill>
                  </a:rPr>
                  <a:t>bus select</a:t>
                </a:r>
              </a:p>
              <a:p>
                <a:pPr eaLnBrk="1"/>
                <a:endParaRPr lang="en-US" altLang="ko-KR" sz="90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Rectangle 48">
                <a:extLst>
                  <a:ext uri="{FF2B5EF4-FFF2-40B4-BE49-F238E27FC236}">
                    <a16:creationId xmlns="" xmlns:a16="http://schemas.microsoft.com/office/drawing/2014/main" id="{7FE0E894-12A6-4B6B-82CC-630C3FD72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5" y="1162"/>
                <a:ext cx="406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1pPr>
                <a:lvl2pPr marL="742950" indent="-28575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2pPr>
                <a:lvl3pPr marL="11430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3pPr>
                <a:lvl4pPr marL="16002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4pPr>
                <a:lvl5pPr marL="2057400" indent="-228600" defTabSz="762000">
                  <a:lnSpc>
                    <a:spcPct val="90000"/>
                  </a:lnSpc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5pPr>
                <a:lvl6pPr marL="25146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6pPr>
                <a:lvl7pPr marL="29718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7pPr>
                <a:lvl8pPr marL="34290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8pPr>
                <a:lvl9pPr marL="3886200" indent="-228600" defTabSz="7620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</a:defRPr>
                </a:lvl9pPr>
              </a:lstStyle>
              <a:p>
                <a:r>
                  <a:rPr lang="en-US" altLang="ko-KR" sz="900">
                    <a:solidFill>
                      <a:srgbClr val="000000"/>
                    </a:solidFill>
                  </a:rPr>
                  <a:t>inputs</a:t>
                </a:r>
              </a:p>
            </p:txBody>
          </p:sp>
        </p:grpSp>
        <p:sp>
          <p:nvSpPr>
            <p:cNvPr id="13" name="Rectangle 49">
              <a:extLst>
                <a:ext uri="{FF2B5EF4-FFF2-40B4-BE49-F238E27FC236}">
                  <a16:creationId xmlns="" xmlns:a16="http://schemas.microsoft.com/office/drawing/2014/main" id="{D23F8C1E-3F95-4D28-B755-0DC994A1E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938" y="2686050"/>
              <a:ext cx="4037012" cy="18478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14" name="Line 50">
              <a:extLst>
                <a:ext uri="{FF2B5EF4-FFF2-40B4-BE49-F238E27FC236}">
                  <a16:creationId xmlns="" xmlns:a16="http://schemas.microsoft.com/office/drawing/2014/main" id="{76839747-6858-437F-A83B-56E1091C9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4863" y="2676526"/>
              <a:ext cx="0" cy="18573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5" name="Line 51">
              <a:extLst>
                <a:ext uri="{FF2B5EF4-FFF2-40B4-BE49-F238E27FC236}">
                  <a16:creationId xmlns="" xmlns:a16="http://schemas.microsoft.com/office/drawing/2014/main" id="{B76CB68D-C20A-4738-B5E8-FED12D54C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1988" y="2705101"/>
              <a:ext cx="0" cy="18383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6" name="Rectangle 52">
              <a:extLst>
                <a:ext uri="{FF2B5EF4-FFF2-40B4-BE49-F238E27FC236}">
                  <a16:creationId xmlns="" xmlns:a16="http://schemas.microsoft.com/office/drawing/2014/main" id="{A1577326-8660-48DF-820E-1434AACAF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338" y="2786065"/>
              <a:ext cx="1922003" cy="28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1050" dirty="0"/>
                <a:t>x1 x2  x3 x4 x5 x6 x7</a:t>
              </a:r>
            </a:p>
          </p:txBody>
        </p:sp>
        <p:sp>
          <p:nvSpPr>
            <p:cNvPr id="17" name="Rectangle 53">
              <a:extLst>
                <a:ext uri="{FF2B5EF4-FFF2-40B4-BE49-F238E27FC236}">
                  <a16:creationId xmlns="" xmlns:a16="http://schemas.microsoft.com/office/drawing/2014/main" id="{C7EBB1E1-B818-452F-8F25-FCE33FB61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0900" y="2809877"/>
              <a:ext cx="917988" cy="42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S2  S1  S0</a:t>
              </a:r>
            </a:p>
            <a:p>
              <a:pPr eaLnBrk="1"/>
              <a:endParaRPr lang="en-US" altLang="ko-KR" sz="900">
                <a:solidFill>
                  <a:srgbClr val="000000"/>
                </a:solidFill>
              </a:endParaRPr>
            </a:p>
          </p:txBody>
        </p:sp>
        <p:sp>
          <p:nvSpPr>
            <p:cNvPr id="18" name="Rectangle 54">
              <a:extLst>
                <a:ext uri="{FF2B5EF4-FFF2-40B4-BE49-F238E27FC236}">
                  <a16:creationId xmlns="" xmlns:a16="http://schemas.microsoft.com/office/drawing/2014/main" id="{0CF4DAE9-C9A0-44B9-8B39-7C06F5482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5488" y="2676525"/>
              <a:ext cx="798296" cy="58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selected</a:t>
              </a:r>
            </a:p>
            <a:p>
              <a:r>
                <a:rPr lang="en-US" altLang="ko-KR" sz="900">
                  <a:solidFill>
                    <a:srgbClr val="000000"/>
                  </a:solidFill>
                </a:rPr>
                <a:t>register</a:t>
              </a:r>
            </a:p>
            <a:p>
              <a:pPr eaLnBrk="1"/>
              <a:endParaRPr lang="en-US" altLang="ko-KR" sz="900">
                <a:solidFill>
                  <a:srgbClr val="000000"/>
                </a:solidFill>
              </a:endParaRPr>
            </a:p>
          </p:txBody>
        </p:sp>
        <p:sp>
          <p:nvSpPr>
            <p:cNvPr id="19" name="Rectangle 55">
              <a:extLst>
                <a:ext uri="{FF2B5EF4-FFF2-40B4-BE49-F238E27FC236}">
                  <a16:creationId xmlns="" xmlns:a16="http://schemas.microsoft.com/office/drawing/2014/main" id="{A7E5EB12-ADF5-4561-B14B-D769DAC75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188" y="3062289"/>
              <a:ext cx="3850415" cy="1419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/>
                <a:t>0    0    0    0    0    0    0       0     0     0           none</a:t>
              </a:r>
            </a:p>
            <a:p>
              <a:r>
                <a:rPr lang="en-US" altLang="ko-KR" sz="900"/>
                <a:t>1    0    0    0    0    0    0       0     0     1           AR</a:t>
              </a:r>
            </a:p>
            <a:p>
              <a:r>
                <a:rPr lang="en-US" altLang="ko-KR" sz="900"/>
                <a:t>0    1    0    0    0    0    0       0     1     0           PC</a:t>
              </a:r>
            </a:p>
            <a:p>
              <a:r>
                <a:rPr lang="en-US" altLang="ko-KR" sz="900"/>
                <a:t>0    0    1    0    0    0    0       0     1     1           DR</a:t>
              </a:r>
            </a:p>
            <a:p>
              <a:r>
                <a:rPr lang="en-US" altLang="ko-KR" sz="900"/>
                <a:t>0    0    0    1    0    0    0       1     0     0           AC</a:t>
              </a:r>
            </a:p>
            <a:p>
              <a:r>
                <a:rPr lang="en-US" altLang="ko-KR" sz="900"/>
                <a:t>0    0    0    0    1    0    0       1     0     1           IR</a:t>
              </a:r>
            </a:p>
            <a:p>
              <a:r>
                <a:rPr lang="en-US" altLang="ko-KR" sz="900"/>
                <a:t>0    0    0    0    0    1    0       1     1     0           TR</a:t>
              </a:r>
            </a:p>
            <a:p>
              <a:r>
                <a:rPr lang="en-US" altLang="ko-KR" sz="900"/>
                <a:t>0    0    0    0    0    0    1       1     1     1           Memory</a:t>
              </a:r>
            </a:p>
          </p:txBody>
        </p:sp>
        <p:sp>
          <p:nvSpPr>
            <p:cNvPr id="20" name="Line 56">
              <a:extLst>
                <a:ext uri="{FF2B5EF4-FFF2-40B4-BE49-F238E27FC236}">
                  <a16:creationId xmlns="" xmlns:a16="http://schemas.microsoft.com/office/drawing/2014/main" id="{60C42CB8-5924-47D5-A781-F61867B17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938" y="3074988"/>
              <a:ext cx="40370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47011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5B705F7-0C44-4EB1-B747-70403270CC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38CB2AD-935E-434A-B807-C8397DE31CD7}"/>
              </a:ext>
            </a:extLst>
          </p:cNvPr>
          <p:cNvSpPr/>
          <p:nvPr/>
        </p:nvSpPr>
        <p:spPr>
          <a:xfrm>
            <a:off x="0" y="143437"/>
            <a:ext cx="181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Roboto Condensed"/>
                <a:ea typeface="Roboto Condensed"/>
                <a:sym typeface="Roboto Condensed"/>
              </a:rPr>
              <a:t>Instruction Codes</a:t>
            </a:r>
            <a:endParaRPr lang="en-US" sz="1800" b="1" dirty="0">
              <a:solidFill>
                <a:schemeClr val="bg1"/>
              </a:solidFill>
              <a:latin typeface="Roboto Condensed"/>
              <a:ea typeface="Roboto Condense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63938"/>
            <a:ext cx="8947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 smtClean="0"/>
              <a:t>Instruction </a:t>
            </a:r>
            <a:r>
              <a:rPr lang="en-US" sz="1800" b="1" u="sng" dirty="0"/>
              <a:t>Codes</a:t>
            </a:r>
            <a:r>
              <a:rPr lang="en-US" sz="1800" dirty="0"/>
              <a:t>: </a:t>
            </a:r>
          </a:p>
          <a:p>
            <a:endParaRPr lang="en-US" sz="1800" dirty="0" smtClean="0"/>
          </a:p>
          <a:p>
            <a:r>
              <a:rPr lang="en-US" sz="1800" dirty="0" smtClean="0"/>
              <a:t>*  </a:t>
            </a:r>
            <a:r>
              <a:rPr lang="en-US" sz="1800" dirty="0"/>
              <a:t>The organization of the computer is defined by its internal registers, the timing and control structure, and the set of instructions that it uses. </a:t>
            </a:r>
          </a:p>
          <a:p>
            <a:endParaRPr lang="en-US" sz="1800" dirty="0" smtClean="0"/>
          </a:p>
          <a:p>
            <a:r>
              <a:rPr lang="en-US" sz="1800" dirty="0" smtClean="0"/>
              <a:t>* Internal </a:t>
            </a:r>
            <a:r>
              <a:rPr lang="en-US" sz="1800" dirty="0"/>
              <a:t>organization of a computer is defined by the sequence of micro-operations it performs on data stored in its registers. </a:t>
            </a:r>
            <a:endParaRPr lang="en-US" sz="1800" dirty="0" smtClean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Computer </a:t>
            </a:r>
            <a:r>
              <a:rPr lang="en-US" sz="1800" dirty="0"/>
              <a:t>can be instructed about the specific sequence of operations it must perform.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1800" dirty="0"/>
              <a:t>User controls this process by means of a Program.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*</a:t>
            </a:r>
            <a:r>
              <a:rPr lang="en-US" sz="1800" dirty="0" smtClean="0"/>
              <a:t> </a:t>
            </a:r>
            <a:r>
              <a:rPr lang="en-US" sz="1800" b="1" u="sng" dirty="0"/>
              <a:t>Program</a:t>
            </a:r>
            <a:r>
              <a:rPr lang="en-US" sz="1800" dirty="0"/>
              <a:t>: set of instructions that specify the operations, operands, and the sequence by which processing has to occur.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 *</a:t>
            </a:r>
            <a:r>
              <a:rPr lang="en-US" sz="1800" b="1" u="sng" dirty="0" smtClean="0"/>
              <a:t> Instruction</a:t>
            </a:r>
            <a:r>
              <a:rPr lang="en-US" sz="1800" dirty="0"/>
              <a:t>: a binary code that specifies a sequence of micro-operations for the computer. </a:t>
            </a:r>
            <a:endParaRPr lang="en-US" sz="1800" dirty="0" smtClean="0"/>
          </a:p>
          <a:p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5264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80EBB3B-BD82-4478-966B-E872BF2C47DD}"/>
              </a:ext>
            </a:extLst>
          </p:cNvPr>
          <p:cNvSpPr txBox="1">
            <a:spLocks noChangeArrowheads="1"/>
          </p:cNvSpPr>
          <p:nvPr/>
        </p:nvSpPr>
        <p:spPr>
          <a:xfrm>
            <a:off x="2268338" y="57904"/>
            <a:ext cx="4880372" cy="316706"/>
          </a:xfrm>
          <a:prstGeom prst="rect">
            <a:avLst/>
          </a:prstGeom>
          <a:noFill/>
        </p:spPr>
        <p:txBody>
          <a:bodyPr wrap="none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ko-KR" sz="1800" smtClean="0">
                <a:solidFill>
                  <a:srgbClr val="FF0000"/>
                </a:solidFill>
                <a:latin typeface="+mn-lt"/>
              </a:rPr>
              <a:t>DESIGN  OF  ACCUMULATOR  LOGIC</a:t>
            </a:r>
            <a:endParaRPr lang="en-US" altLang="ko-KR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136AC33-5EDC-4535-A5D2-4AD227DDA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827" y="848768"/>
            <a:ext cx="2375650" cy="21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ko-KR" sz="1350"/>
              <a:t>Circuits associated with AC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6D9DAF6-0EC7-4F38-905D-CF72CC08A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01" y="2812609"/>
            <a:ext cx="4097275" cy="22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lnSpc>
                <a:spcPct val="90000"/>
              </a:lnSpc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r>
              <a:rPr lang="en-US" altLang="ko-KR" sz="1350" dirty="0"/>
              <a:t>All the statements that change the content of AC</a:t>
            </a:r>
          </a:p>
        </p:txBody>
      </p:sp>
      <p:grpSp>
        <p:nvGrpSpPr>
          <p:cNvPr id="6" name="Group 103">
            <a:extLst>
              <a:ext uri="{FF2B5EF4-FFF2-40B4-BE49-F238E27FC236}">
                <a16:creationId xmlns="" xmlns:a16="http://schemas.microsoft.com/office/drawing/2014/main" id="{F2AD15E2-6C32-4186-8E82-02B6E6A6C54E}"/>
              </a:ext>
            </a:extLst>
          </p:cNvPr>
          <p:cNvGrpSpPr>
            <a:grpSpLocks/>
          </p:cNvGrpSpPr>
          <p:nvPr/>
        </p:nvGrpSpPr>
        <p:grpSpPr bwMode="auto">
          <a:xfrm>
            <a:off x="4086726" y="412183"/>
            <a:ext cx="4992540" cy="2425366"/>
            <a:chOff x="1856" y="560"/>
            <a:chExt cx="3702" cy="1612"/>
          </a:xfrm>
        </p:grpSpPr>
        <p:sp>
          <p:nvSpPr>
            <p:cNvPr id="7" name="Arc 6">
              <a:extLst>
                <a:ext uri="{FF2B5EF4-FFF2-40B4-BE49-F238E27FC236}">
                  <a16:creationId xmlns="" xmlns:a16="http://schemas.microsoft.com/office/drawing/2014/main" id="{18F73226-8F35-4011-A911-473A3F07A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5" y="786"/>
              <a:ext cx="79" cy="74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8" name="Line 7">
              <a:extLst>
                <a:ext uri="{FF2B5EF4-FFF2-40B4-BE49-F238E27FC236}">
                  <a16:creationId xmlns="" xmlns:a16="http://schemas.microsoft.com/office/drawing/2014/main" id="{F2A09202-6E86-4AFD-978F-929B09650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1" y="832"/>
              <a:ext cx="39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9" name="Line 8">
              <a:extLst>
                <a:ext uri="{FF2B5EF4-FFF2-40B4-BE49-F238E27FC236}">
                  <a16:creationId xmlns="" xmlns:a16="http://schemas.microsoft.com/office/drawing/2014/main" id="{F14782BA-D187-4FC5-A281-055616F7AB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6" y="789"/>
              <a:ext cx="117" cy="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595EBA23-986D-4A07-9627-09F636F74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662"/>
              <a:ext cx="19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11" name="Arc 10">
              <a:extLst>
                <a:ext uri="{FF2B5EF4-FFF2-40B4-BE49-F238E27FC236}">
                  <a16:creationId xmlns="" xmlns:a16="http://schemas.microsoft.com/office/drawing/2014/main" id="{3FDF4D1B-CDE2-44BE-8212-B4134656F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5" y="1006"/>
              <a:ext cx="79" cy="72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2" name="Line 11">
              <a:extLst>
                <a:ext uri="{FF2B5EF4-FFF2-40B4-BE49-F238E27FC236}">
                  <a16:creationId xmlns="" xmlns:a16="http://schemas.microsoft.com/office/drawing/2014/main" id="{CEB4D5FC-9DE5-4D29-A33C-685B13157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3" y="1051"/>
              <a:ext cx="3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3" name="Line 12">
              <a:extLst>
                <a:ext uri="{FF2B5EF4-FFF2-40B4-BE49-F238E27FC236}">
                  <a16:creationId xmlns="" xmlns:a16="http://schemas.microsoft.com/office/drawing/2014/main" id="{86ECB032-6847-43BB-ADE9-80986F027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6" y="999"/>
              <a:ext cx="117" cy="1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EA9A0096-DA3D-4F12-ADA7-A5F1F108A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882"/>
              <a:ext cx="19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15" name="Arc 14">
              <a:extLst>
                <a:ext uri="{FF2B5EF4-FFF2-40B4-BE49-F238E27FC236}">
                  <a16:creationId xmlns="" xmlns:a16="http://schemas.microsoft.com/office/drawing/2014/main" id="{D9CB9397-2811-481B-A431-5648EE56C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5" y="1225"/>
              <a:ext cx="79" cy="72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6" name="Line 15">
              <a:extLst>
                <a:ext uri="{FF2B5EF4-FFF2-40B4-BE49-F238E27FC236}">
                  <a16:creationId xmlns="" xmlns:a16="http://schemas.microsoft.com/office/drawing/2014/main" id="{F4CE9737-8D63-46BC-9738-0A96BCC8B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3" y="1270"/>
              <a:ext cx="3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7" name="Line 16">
              <a:extLst>
                <a:ext uri="{FF2B5EF4-FFF2-40B4-BE49-F238E27FC236}">
                  <a16:creationId xmlns="" xmlns:a16="http://schemas.microsoft.com/office/drawing/2014/main" id="{0529835E-C852-42E6-A4A2-E3C984E67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6" y="1218"/>
              <a:ext cx="117" cy="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1C458541-1288-4A0D-9B45-5AA1319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1137"/>
              <a:ext cx="46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 8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34CAD9D0-76DC-4917-A9C4-5B6141434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7" y="732"/>
              <a:ext cx="594" cy="62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31F94CC0-FB99-48EC-AB9D-F78F4CE8B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" y="820"/>
              <a:ext cx="52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Adder and</a:t>
              </a:r>
            </a:p>
            <a:p>
              <a:pPr eaLnBrk="1"/>
              <a:endParaRPr lang="en-US" altLang="ko-KR" sz="900">
                <a:solidFill>
                  <a:srgbClr val="00000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428F655F-E808-448A-8FB0-A16C68771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958"/>
              <a:ext cx="32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logic </a:t>
              </a:r>
            </a:p>
            <a:p>
              <a:pPr eaLnBrk="1"/>
              <a:endParaRPr lang="en-US" altLang="ko-KR" sz="900">
                <a:solidFill>
                  <a:srgbClr val="00000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2672C0CD-7839-40B5-A2A1-D733F7B5B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1092"/>
              <a:ext cx="35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circuit</a:t>
              </a:r>
            </a:p>
            <a:p>
              <a:pPr eaLnBrk="1"/>
              <a:endParaRPr lang="en-US" altLang="ko-KR" sz="900">
                <a:solidFill>
                  <a:srgbClr val="000000"/>
                </a:solidFill>
              </a:endParaRPr>
            </a:p>
          </p:txBody>
        </p:sp>
        <p:sp>
          <p:nvSpPr>
            <p:cNvPr id="23" name="Arc 22">
              <a:extLst>
                <a:ext uri="{FF2B5EF4-FFF2-40B4-BE49-F238E27FC236}">
                  <a16:creationId xmlns="" xmlns:a16="http://schemas.microsoft.com/office/drawing/2014/main" id="{FCFF7086-4FBA-4D10-ADEB-2BBAAFE40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" y="1006"/>
              <a:ext cx="80" cy="72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4" name="Line 23">
              <a:extLst>
                <a:ext uri="{FF2B5EF4-FFF2-40B4-BE49-F238E27FC236}">
                  <a16:creationId xmlns="" xmlns:a16="http://schemas.microsoft.com/office/drawing/2014/main" id="{6D2B5448-DF2E-4F85-91E4-18945D1B5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0" y="1051"/>
              <a:ext cx="35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5" name="Line 24">
              <a:extLst>
                <a:ext uri="{FF2B5EF4-FFF2-40B4-BE49-F238E27FC236}">
                  <a16:creationId xmlns="" xmlns:a16="http://schemas.microsoft.com/office/drawing/2014/main" id="{4707E1EA-7C66-498E-AB19-2B5D5E44B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13" y="999"/>
              <a:ext cx="117" cy="1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1EF9A37A-3305-434D-91A2-7F672D575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" y="882"/>
              <a:ext cx="19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D7CA4CBB-961D-4723-A48B-004FDD029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939"/>
              <a:ext cx="22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AC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980B8AB-4309-4717-9128-E6A1339D6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836"/>
              <a:ext cx="1170" cy="4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46347545-4AFA-495F-927F-007123CDA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975"/>
              <a:ext cx="463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From DR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B27FF7A-63EB-4A9F-A77B-ABE6AA9A3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" y="1182"/>
              <a:ext cx="544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From INPR</a:t>
              </a:r>
            </a:p>
          </p:txBody>
        </p:sp>
        <p:sp>
          <p:nvSpPr>
            <p:cNvPr id="31" name="Arc 30">
              <a:extLst>
                <a:ext uri="{FF2B5EF4-FFF2-40B4-BE49-F238E27FC236}">
                  <a16:creationId xmlns="" xmlns:a16="http://schemas.microsoft.com/office/drawing/2014/main" id="{7270A66D-C0D3-4BD5-AF63-31FF2F674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" y="1366"/>
              <a:ext cx="64" cy="90"/>
            </a:xfrm>
            <a:custGeom>
              <a:avLst/>
              <a:gdLst>
                <a:gd name="T0" fmla="*/ 0 w 17464"/>
                <a:gd name="T1" fmla="*/ 0 h 21600"/>
                <a:gd name="T2" fmla="*/ 0 w 17464"/>
                <a:gd name="T3" fmla="*/ 0 h 21600"/>
                <a:gd name="T4" fmla="*/ 0 w 17464"/>
                <a:gd name="T5" fmla="*/ 0 h 21600"/>
                <a:gd name="T6" fmla="*/ 0 60000 65536"/>
                <a:gd name="T7" fmla="*/ 0 60000 65536"/>
                <a:gd name="T8" fmla="*/ 0 60000 65536"/>
                <a:gd name="T9" fmla="*/ 0 w 17464"/>
                <a:gd name="T10" fmla="*/ 0 h 21600"/>
                <a:gd name="T11" fmla="*/ 17464 w 174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2" name="Line 31">
              <a:extLst>
                <a:ext uri="{FF2B5EF4-FFF2-40B4-BE49-F238E27FC236}">
                  <a16:creationId xmlns="" xmlns:a16="http://schemas.microsoft.com/office/drawing/2014/main" id="{243E99BD-72D5-483F-A952-69C2C76AF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1456"/>
              <a:ext cx="0" cy="31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4A018BDC-1CCE-4071-B27D-D4231C1A1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1807"/>
              <a:ext cx="4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Control</a:t>
              </a:r>
            </a:p>
            <a:p>
              <a:pPr eaLnBrk="1"/>
              <a:endParaRPr lang="en-US" altLang="ko-KR" sz="90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F09DBC5A-C682-4673-8BC9-C887901F0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1941"/>
              <a:ext cx="32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gates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6BFF672C-82CA-4BDE-AF26-FE48BEA8F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1762"/>
              <a:ext cx="552" cy="41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36" name="Arc 35">
              <a:extLst>
                <a:ext uri="{FF2B5EF4-FFF2-40B4-BE49-F238E27FC236}">
                  <a16:creationId xmlns="" xmlns:a16="http://schemas.microsoft.com/office/drawing/2014/main" id="{E24BA2D8-C767-4D80-90F2-28CE2ADA8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" y="1261"/>
              <a:ext cx="64" cy="91"/>
            </a:xfrm>
            <a:custGeom>
              <a:avLst/>
              <a:gdLst>
                <a:gd name="T0" fmla="*/ 0 w 17464"/>
                <a:gd name="T1" fmla="*/ 0 h 21600"/>
                <a:gd name="T2" fmla="*/ 0 w 17464"/>
                <a:gd name="T3" fmla="*/ 0 h 21600"/>
                <a:gd name="T4" fmla="*/ 0 w 17464"/>
                <a:gd name="T5" fmla="*/ 0 h 21600"/>
                <a:gd name="T6" fmla="*/ 0 60000 65536"/>
                <a:gd name="T7" fmla="*/ 0 60000 65536"/>
                <a:gd name="T8" fmla="*/ 0 60000 65536"/>
                <a:gd name="T9" fmla="*/ 0 w 17464"/>
                <a:gd name="T10" fmla="*/ 0 h 21600"/>
                <a:gd name="T11" fmla="*/ 17464 w 174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7" name="Arc 37">
              <a:extLst>
                <a:ext uri="{FF2B5EF4-FFF2-40B4-BE49-F238E27FC236}">
                  <a16:creationId xmlns="" xmlns:a16="http://schemas.microsoft.com/office/drawing/2014/main" id="{43999C65-B8F1-4047-9D1A-BF1217625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1261"/>
              <a:ext cx="65" cy="91"/>
            </a:xfrm>
            <a:custGeom>
              <a:avLst/>
              <a:gdLst>
                <a:gd name="T0" fmla="*/ 0 w 17464"/>
                <a:gd name="T1" fmla="*/ 0 h 21600"/>
                <a:gd name="T2" fmla="*/ 0 w 17464"/>
                <a:gd name="T3" fmla="*/ 0 h 21600"/>
                <a:gd name="T4" fmla="*/ 0 w 17464"/>
                <a:gd name="T5" fmla="*/ 0 h 21600"/>
                <a:gd name="T6" fmla="*/ 0 60000 65536"/>
                <a:gd name="T7" fmla="*/ 0 60000 65536"/>
                <a:gd name="T8" fmla="*/ 0 60000 65536"/>
                <a:gd name="T9" fmla="*/ 0 w 17464"/>
                <a:gd name="T10" fmla="*/ 0 h 21600"/>
                <a:gd name="T11" fmla="*/ 17464 w 174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8" name="Line 38">
              <a:extLst>
                <a:ext uri="{FF2B5EF4-FFF2-40B4-BE49-F238E27FC236}">
                  <a16:creationId xmlns="" xmlns:a16="http://schemas.microsoft.com/office/drawing/2014/main" id="{18CD0B36-1978-41E1-9291-7C509EEDF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7" y="1352"/>
              <a:ext cx="0" cy="6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9" name="Arc 39">
              <a:extLst>
                <a:ext uri="{FF2B5EF4-FFF2-40B4-BE49-F238E27FC236}">
                  <a16:creationId xmlns="" xmlns:a16="http://schemas.microsoft.com/office/drawing/2014/main" id="{F88E7719-55B3-4209-AED6-579327D22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" y="1261"/>
              <a:ext cx="63" cy="91"/>
            </a:xfrm>
            <a:custGeom>
              <a:avLst/>
              <a:gdLst>
                <a:gd name="T0" fmla="*/ 0 w 17464"/>
                <a:gd name="T1" fmla="*/ 0 h 21600"/>
                <a:gd name="T2" fmla="*/ 0 w 17464"/>
                <a:gd name="T3" fmla="*/ 0 h 21600"/>
                <a:gd name="T4" fmla="*/ 0 w 17464"/>
                <a:gd name="T5" fmla="*/ 0 h 21600"/>
                <a:gd name="T6" fmla="*/ 0 60000 65536"/>
                <a:gd name="T7" fmla="*/ 0 60000 65536"/>
                <a:gd name="T8" fmla="*/ 0 60000 65536"/>
                <a:gd name="T9" fmla="*/ 0 w 17464"/>
                <a:gd name="T10" fmla="*/ 0 h 21600"/>
                <a:gd name="T11" fmla="*/ 17464 w 174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0" name="Line 40">
              <a:extLst>
                <a:ext uri="{FF2B5EF4-FFF2-40B4-BE49-F238E27FC236}">
                  <a16:creationId xmlns="" xmlns:a16="http://schemas.microsoft.com/office/drawing/2014/main" id="{27649224-0B42-4FA9-B306-4422AE215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2" y="1352"/>
              <a:ext cx="0" cy="7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1" name="Freeform 41">
              <a:extLst>
                <a:ext uri="{FF2B5EF4-FFF2-40B4-BE49-F238E27FC236}">
                  <a16:creationId xmlns="" xmlns:a16="http://schemas.microsoft.com/office/drawing/2014/main" id="{596AD08D-A727-4570-AA44-E1FF0B4F8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" y="1199"/>
              <a:ext cx="93" cy="59"/>
            </a:xfrm>
            <a:custGeom>
              <a:avLst/>
              <a:gdLst>
                <a:gd name="T0" fmla="*/ 0 w 89"/>
                <a:gd name="T1" fmla="*/ 84 h 49"/>
                <a:gd name="T2" fmla="*/ 46 w 89"/>
                <a:gd name="T3" fmla="*/ 0 h 49"/>
                <a:gd name="T4" fmla="*/ 100 w 89"/>
                <a:gd name="T5" fmla="*/ 84 h 49"/>
                <a:gd name="T6" fmla="*/ 0 60000 65536"/>
                <a:gd name="T7" fmla="*/ 0 60000 65536"/>
                <a:gd name="T8" fmla="*/ 0 60000 65536"/>
                <a:gd name="T9" fmla="*/ 0 w 89"/>
                <a:gd name="T10" fmla="*/ 0 h 49"/>
                <a:gd name="T11" fmla="*/ 89 w 8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" h="49">
                  <a:moveTo>
                    <a:pt x="0" y="48"/>
                  </a:moveTo>
                  <a:lnTo>
                    <a:pt x="40" y="0"/>
                  </a:lnTo>
                  <a:lnTo>
                    <a:pt x="88" y="4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2" name="Line 42">
              <a:extLst>
                <a:ext uri="{FF2B5EF4-FFF2-40B4-BE49-F238E27FC236}">
                  <a16:creationId xmlns="" xmlns:a16="http://schemas.microsoft.com/office/drawing/2014/main" id="{207D30F8-8972-429D-90F9-13817C9B5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6" y="1261"/>
              <a:ext cx="0" cy="15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3" name="Rectangle 43">
              <a:extLst>
                <a:ext uri="{FF2B5EF4-FFF2-40B4-BE49-F238E27FC236}">
                  <a16:creationId xmlns="" xmlns:a16="http://schemas.microsoft.com/office/drawing/2014/main" id="{DD85DAF1-6078-4411-BCBF-30960C377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1425"/>
              <a:ext cx="21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LD</a:t>
              </a:r>
            </a:p>
          </p:txBody>
        </p:sp>
        <p:sp>
          <p:nvSpPr>
            <p:cNvPr id="44" name="Rectangle 44">
              <a:extLst>
                <a:ext uri="{FF2B5EF4-FFF2-40B4-BE49-F238E27FC236}">
                  <a16:creationId xmlns="" xmlns:a16="http://schemas.microsoft.com/office/drawing/2014/main" id="{DD11A95C-2D20-4D19-9A5B-3A5F0ABAA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1425"/>
              <a:ext cx="24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INR</a:t>
              </a:r>
            </a:p>
          </p:txBody>
        </p:sp>
        <p:sp>
          <p:nvSpPr>
            <p:cNvPr id="45" name="Rectangle 45">
              <a:extLst>
                <a:ext uri="{FF2B5EF4-FFF2-40B4-BE49-F238E27FC236}">
                  <a16:creationId xmlns="" xmlns:a16="http://schemas.microsoft.com/office/drawing/2014/main" id="{7BD81FD1-BF39-4909-9EDC-28D7A9B2A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1425"/>
              <a:ext cx="27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CLR</a:t>
              </a:r>
            </a:p>
          </p:txBody>
        </p:sp>
        <p:sp>
          <p:nvSpPr>
            <p:cNvPr id="46" name="Arc 46">
              <a:extLst>
                <a:ext uri="{FF2B5EF4-FFF2-40B4-BE49-F238E27FC236}">
                  <a16:creationId xmlns="" xmlns:a16="http://schemas.microsoft.com/office/drawing/2014/main" id="{6F5F86FD-0D91-436A-886E-73077163E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6" y="1006"/>
              <a:ext cx="79" cy="72"/>
            </a:xfrm>
            <a:custGeom>
              <a:avLst/>
              <a:gdLst>
                <a:gd name="T0" fmla="*/ 0 w 21600"/>
                <a:gd name="T1" fmla="*/ 0 h 17255"/>
                <a:gd name="T2" fmla="*/ 0 w 21600"/>
                <a:gd name="T3" fmla="*/ 0 h 17255"/>
                <a:gd name="T4" fmla="*/ 0 w 21600"/>
                <a:gd name="T5" fmla="*/ 0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7" name="Line 47">
              <a:extLst>
                <a:ext uri="{FF2B5EF4-FFF2-40B4-BE49-F238E27FC236}">
                  <a16:creationId xmlns="" xmlns:a16="http://schemas.microsoft.com/office/drawing/2014/main" id="{3D22A448-8C54-4D3C-8278-8DC7BCCBA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5" y="1051"/>
              <a:ext cx="3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8" name="Line 48">
              <a:extLst>
                <a:ext uri="{FF2B5EF4-FFF2-40B4-BE49-F238E27FC236}">
                  <a16:creationId xmlns="" xmlns:a16="http://schemas.microsoft.com/office/drawing/2014/main" id="{16C17EC1-68A7-4DF5-BF9B-4924A70E26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28" y="999"/>
              <a:ext cx="117" cy="1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9" name="Rectangle 49">
              <a:extLst>
                <a:ext uri="{FF2B5EF4-FFF2-40B4-BE49-F238E27FC236}">
                  <a16:creationId xmlns="" xmlns:a16="http://schemas.microsoft.com/office/drawing/2014/main" id="{7A8AA24C-2D2A-4849-B07F-5B74B264F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" y="882"/>
              <a:ext cx="19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50" name="Rectangle 50">
              <a:extLst>
                <a:ext uri="{FF2B5EF4-FFF2-40B4-BE49-F238E27FC236}">
                  <a16:creationId xmlns="" xmlns:a16="http://schemas.microsoft.com/office/drawing/2014/main" id="{E099835F-7881-43A0-A0F3-A75263B60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" y="1101"/>
              <a:ext cx="38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To bus</a:t>
              </a:r>
            </a:p>
          </p:txBody>
        </p:sp>
        <p:sp>
          <p:nvSpPr>
            <p:cNvPr id="51" name="Freeform 51">
              <a:extLst>
                <a:ext uri="{FF2B5EF4-FFF2-40B4-BE49-F238E27FC236}">
                  <a16:creationId xmlns="" xmlns:a16="http://schemas.microsoft.com/office/drawing/2014/main" id="{5CB5C7B0-85E2-487A-A084-95069D5D9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2" y="560"/>
              <a:ext cx="2803" cy="487"/>
            </a:xfrm>
            <a:custGeom>
              <a:avLst/>
              <a:gdLst>
                <a:gd name="T0" fmla="*/ 0 w 2681"/>
                <a:gd name="T1" fmla="*/ 379 h 409"/>
                <a:gd name="T2" fmla="*/ 0 w 2681"/>
                <a:gd name="T3" fmla="*/ 0 h 409"/>
                <a:gd name="T4" fmla="*/ 3063 w 2681"/>
                <a:gd name="T5" fmla="*/ 0 h 409"/>
                <a:gd name="T6" fmla="*/ 3063 w 2681"/>
                <a:gd name="T7" fmla="*/ 689 h 4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1"/>
                <a:gd name="T13" fmla="*/ 0 h 409"/>
                <a:gd name="T14" fmla="*/ 2681 w 2681"/>
                <a:gd name="T15" fmla="*/ 409 h 4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1" h="409">
                  <a:moveTo>
                    <a:pt x="0" y="224"/>
                  </a:moveTo>
                  <a:lnTo>
                    <a:pt x="0" y="0"/>
                  </a:lnTo>
                  <a:lnTo>
                    <a:pt x="2680" y="0"/>
                  </a:lnTo>
                  <a:lnTo>
                    <a:pt x="2680" y="40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2" name="Line 52">
              <a:extLst>
                <a:ext uri="{FF2B5EF4-FFF2-40B4-BE49-F238E27FC236}">
                  <a16:creationId xmlns="" xmlns:a16="http://schemas.microsoft.com/office/drawing/2014/main" id="{F0F8A09B-B567-4D5F-A13D-24D533D18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6" y="1805"/>
              <a:ext cx="6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3" name="Line 53">
              <a:extLst>
                <a:ext uri="{FF2B5EF4-FFF2-40B4-BE49-F238E27FC236}">
                  <a16:creationId xmlns="" xmlns:a16="http://schemas.microsoft.com/office/drawing/2014/main" id="{3E145112-00DB-4612-BBAC-750F2140D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2" y="1967"/>
              <a:ext cx="96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4" name="Line 54">
              <a:extLst>
                <a:ext uri="{FF2B5EF4-FFF2-40B4-BE49-F238E27FC236}">
                  <a16:creationId xmlns="" xmlns:a16="http://schemas.microsoft.com/office/drawing/2014/main" id="{96440968-EFDC-4AAA-8A14-206D70CF2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2" y="2129"/>
              <a:ext cx="128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5" name="Rectangle 55">
              <a:extLst>
                <a:ext uri="{FF2B5EF4-FFF2-40B4-BE49-F238E27FC236}">
                  <a16:creationId xmlns="" xmlns:a16="http://schemas.microsoft.com/office/drawing/2014/main" id="{975C3E5E-AB6C-4185-A748-71DE13F81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425"/>
              <a:ext cx="33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r>
                <a:rPr lang="en-US" altLang="ko-KR" sz="900">
                  <a:solidFill>
                    <a:srgbClr val="000000"/>
                  </a:solidFill>
                </a:rPr>
                <a:t>Clock</a:t>
              </a:r>
            </a:p>
          </p:txBody>
        </p:sp>
        <p:sp>
          <p:nvSpPr>
            <p:cNvPr id="56" name="Line 97">
              <a:extLst>
                <a:ext uri="{FF2B5EF4-FFF2-40B4-BE49-F238E27FC236}">
                  <a16:creationId xmlns="" xmlns:a16="http://schemas.microsoft.com/office/drawing/2014/main" id="{E5D5C573-9C9F-4619-9571-3948D0852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1338"/>
              <a:ext cx="0" cy="4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83F75C51-173A-4539-8D73-ACDA7BBDE1F4}"/>
              </a:ext>
            </a:extLst>
          </p:cNvPr>
          <p:cNvGrpSpPr/>
          <p:nvPr/>
        </p:nvGrpSpPr>
        <p:grpSpPr>
          <a:xfrm>
            <a:off x="620379" y="3039161"/>
            <a:ext cx="4865053" cy="1912939"/>
            <a:chOff x="2495551" y="4167189"/>
            <a:chExt cx="5553075" cy="2309812"/>
          </a:xfrm>
        </p:grpSpPr>
        <p:sp>
          <p:nvSpPr>
            <p:cNvPr id="58" name="Rectangle 100">
              <a:extLst>
                <a:ext uri="{FF2B5EF4-FFF2-40B4-BE49-F238E27FC236}">
                  <a16:creationId xmlns="" xmlns:a16="http://schemas.microsoft.com/office/drawing/2014/main" id="{1ABF701E-0651-4950-A009-A8398E052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1" y="4200526"/>
              <a:ext cx="5553075" cy="225742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lnSpc>
                  <a:spcPct val="90000"/>
                </a:lnSpc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endParaRPr lang="en-US" altLang="en-US" sz="90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="" xmlns:a16="http://schemas.microsoft.com/office/drawing/2014/main" id="{58CAF018-222C-434F-9DD0-723ADDA2201B}"/>
                </a:ext>
              </a:extLst>
            </p:cNvPr>
            <p:cNvGrpSpPr/>
            <p:nvPr/>
          </p:nvGrpSpPr>
          <p:grpSpPr>
            <a:xfrm>
              <a:off x="2524126" y="4167189"/>
              <a:ext cx="5430922" cy="2309812"/>
              <a:chOff x="2524126" y="4167189"/>
              <a:chExt cx="5430922" cy="2309812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="" xmlns:a16="http://schemas.microsoft.com/office/drawing/2014/main" id="{51037B09-860A-4BFF-8EBD-2E556C1B2FFC}"/>
                  </a:ext>
                </a:extLst>
              </p:cNvPr>
              <p:cNvGrpSpPr/>
              <p:nvPr/>
            </p:nvGrpSpPr>
            <p:grpSpPr>
              <a:xfrm>
                <a:off x="2524126" y="4167189"/>
                <a:ext cx="5430922" cy="2290762"/>
                <a:chOff x="2524126" y="4167189"/>
                <a:chExt cx="5430922" cy="2290762"/>
              </a:xfrm>
            </p:grpSpPr>
            <p:sp>
              <p:nvSpPr>
                <p:cNvPr id="62" name="Rectangle 99">
                  <a:extLst>
                    <a:ext uri="{FF2B5EF4-FFF2-40B4-BE49-F238E27FC236}">
                      <a16:creationId xmlns="" xmlns:a16="http://schemas.microsoft.com/office/drawing/2014/main" id="{96623D8E-7AF6-40EA-8FF6-2C4C17034F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4126" y="4167189"/>
                  <a:ext cx="5430922" cy="20381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lnSpc>
                      <a:spcPct val="90000"/>
                    </a:lnSpc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1pPr>
                  <a:lvl2pPr marL="742950" indent="-285750" defTabSz="762000">
                    <a:lnSpc>
                      <a:spcPct val="90000"/>
                    </a:lnSpc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2pPr>
                  <a:lvl3pPr marL="1143000" indent="-228600" defTabSz="762000">
                    <a:lnSpc>
                      <a:spcPct val="90000"/>
                    </a:lnSpc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3pPr>
                  <a:lvl4pPr marL="1600200" indent="-228600" defTabSz="762000">
                    <a:lnSpc>
                      <a:spcPct val="90000"/>
                    </a:lnSpc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4pPr>
                  <a:lvl5pPr marL="2057400" indent="-228600" defTabSz="762000">
                    <a:lnSpc>
                      <a:spcPct val="90000"/>
                    </a:lnSpc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6000"/>
                    </a:lnSpc>
                  </a:pPr>
                  <a:r>
                    <a:rPr lang="en-US" altLang="ko-KR" dirty="0"/>
                    <a:t>D</a:t>
                  </a:r>
                  <a:r>
                    <a:rPr lang="en-US" altLang="ko-KR" baseline="-25000" dirty="0"/>
                    <a:t>0</a:t>
                  </a:r>
                  <a:r>
                    <a:rPr lang="en-US" altLang="ko-KR" dirty="0"/>
                    <a:t>T</a:t>
                  </a:r>
                  <a:r>
                    <a:rPr lang="en-US" altLang="ko-KR" baseline="-25000" dirty="0"/>
                    <a:t>5</a:t>
                  </a:r>
                  <a:r>
                    <a:rPr lang="en-US" altLang="ko-KR" dirty="0"/>
                    <a:t>:	AC </a:t>
                  </a:r>
                  <a:r>
                    <a:rPr lang="en-US" altLang="ko-KR" dirty="0" smtClean="0">
                      <a:latin typeface="Symbol" panose="05050102010706020507" pitchFamily="18" charset="2"/>
                    </a:rPr>
                    <a:t>&lt;-</a:t>
                  </a:r>
                  <a:r>
                    <a:rPr lang="en-US" altLang="ko-KR" dirty="0" smtClean="0"/>
                    <a:t> </a:t>
                  </a:r>
                  <a:r>
                    <a:rPr lang="en-US" altLang="ko-KR" dirty="0"/>
                    <a:t>AC </a:t>
                  </a:r>
                  <a:r>
                    <a:rPr lang="en-US" altLang="ko-KR" dirty="0">
                      <a:sym typeface="Symbol" panose="05050102010706020507" pitchFamily="18" charset="2"/>
                    </a:rPr>
                    <a:t> DR		       AND with DR</a:t>
                  </a:r>
                </a:p>
                <a:p>
                  <a:pPr>
                    <a:lnSpc>
                      <a:spcPct val="96000"/>
                    </a:lnSpc>
                  </a:pPr>
                  <a:r>
                    <a:rPr lang="en-US" altLang="ko-KR" dirty="0"/>
                    <a:t>D</a:t>
                  </a:r>
                  <a:r>
                    <a:rPr lang="en-US" altLang="ko-KR" baseline="-25000" dirty="0"/>
                    <a:t>1</a:t>
                  </a:r>
                  <a:r>
                    <a:rPr lang="en-US" altLang="ko-KR" dirty="0"/>
                    <a:t>T</a:t>
                  </a:r>
                  <a:r>
                    <a:rPr lang="en-US" altLang="ko-KR" baseline="-25000" dirty="0"/>
                    <a:t>5</a:t>
                  </a:r>
                  <a:r>
                    <a:rPr lang="en-US" altLang="ko-KR" dirty="0"/>
                    <a:t>:	AC </a:t>
                  </a:r>
                  <a:r>
                    <a:rPr lang="en-US" altLang="ko-KR" dirty="0">
                      <a:latin typeface="Symbol" panose="05050102010706020507" pitchFamily="18" charset="2"/>
                    </a:rPr>
                    <a:t>&lt;-</a:t>
                  </a:r>
                  <a:r>
                    <a:rPr lang="en-US" altLang="ko-KR" dirty="0" smtClean="0"/>
                    <a:t> </a:t>
                  </a:r>
                  <a:r>
                    <a:rPr lang="en-US" altLang="ko-KR" dirty="0"/>
                    <a:t>AC </a:t>
                  </a:r>
                  <a:r>
                    <a:rPr lang="en-US" altLang="ko-KR" dirty="0">
                      <a:sym typeface="Symbol" panose="05050102010706020507" pitchFamily="18" charset="2"/>
                    </a:rPr>
                    <a:t>+ DR		       Add with DR</a:t>
                  </a:r>
                </a:p>
                <a:p>
                  <a:pPr>
                    <a:lnSpc>
                      <a:spcPct val="96000"/>
                    </a:lnSpc>
                  </a:pPr>
                  <a:r>
                    <a:rPr lang="en-US" altLang="ko-KR" dirty="0"/>
                    <a:t>D</a:t>
                  </a:r>
                  <a:r>
                    <a:rPr lang="en-US" altLang="ko-KR" baseline="-25000" dirty="0"/>
                    <a:t>2</a:t>
                  </a:r>
                  <a:r>
                    <a:rPr lang="en-US" altLang="ko-KR" dirty="0"/>
                    <a:t>T</a:t>
                  </a:r>
                  <a:r>
                    <a:rPr lang="en-US" altLang="ko-KR" baseline="-25000" dirty="0"/>
                    <a:t>5</a:t>
                  </a:r>
                  <a:r>
                    <a:rPr lang="en-US" altLang="ko-KR" dirty="0"/>
                    <a:t>:	AC </a:t>
                  </a:r>
                  <a:r>
                    <a:rPr lang="en-US" altLang="ko-KR" dirty="0">
                      <a:latin typeface="Symbol" panose="05050102010706020507" pitchFamily="18" charset="2"/>
                    </a:rPr>
                    <a:t>&lt;-</a:t>
                  </a:r>
                  <a:r>
                    <a:rPr lang="en-US" altLang="ko-KR" dirty="0" smtClean="0">
                      <a:sym typeface="Symbol" panose="05050102010706020507" pitchFamily="18" charset="2"/>
                    </a:rPr>
                    <a:t> </a:t>
                  </a:r>
                  <a:r>
                    <a:rPr lang="en-US" altLang="ko-KR" dirty="0">
                      <a:sym typeface="Symbol" panose="05050102010706020507" pitchFamily="18" charset="2"/>
                    </a:rPr>
                    <a:t>DR		       </a:t>
                  </a:r>
                  <a:r>
                    <a:rPr lang="en-US" altLang="ko-KR" dirty="0" smtClean="0">
                      <a:sym typeface="Symbol" panose="05050102010706020507" pitchFamily="18" charset="2"/>
                    </a:rPr>
                    <a:t>            Transfer </a:t>
                  </a:r>
                  <a:r>
                    <a:rPr lang="en-US" altLang="ko-KR" dirty="0">
                      <a:sym typeface="Symbol" panose="05050102010706020507" pitchFamily="18" charset="2"/>
                    </a:rPr>
                    <a:t>from DR</a:t>
                  </a:r>
                </a:p>
                <a:p>
                  <a:pPr>
                    <a:lnSpc>
                      <a:spcPct val="96000"/>
                    </a:lnSpc>
                  </a:pPr>
                  <a:r>
                    <a:rPr lang="en-US" altLang="ko-KR" dirty="0"/>
                    <a:t>pB</a:t>
                  </a:r>
                  <a:r>
                    <a:rPr lang="en-US" altLang="ko-KR" baseline="-25000" dirty="0"/>
                    <a:t>11</a:t>
                  </a:r>
                  <a:r>
                    <a:rPr lang="en-US" altLang="ko-KR" dirty="0"/>
                    <a:t>:	AC(0-7) </a:t>
                  </a:r>
                  <a:r>
                    <a:rPr lang="en-US" altLang="ko-KR" dirty="0">
                      <a:latin typeface="Symbol" panose="05050102010706020507" pitchFamily="18" charset="2"/>
                    </a:rPr>
                    <a:t>&lt;-</a:t>
                  </a:r>
                  <a:r>
                    <a:rPr lang="en-US" altLang="ko-KR" dirty="0" smtClean="0"/>
                    <a:t> </a:t>
                  </a:r>
                  <a:r>
                    <a:rPr lang="en-US" altLang="ko-KR" dirty="0"/>
                    <a:t>INPR</a:t>
                  </a:r>
                  <a:r>
                    <a:rPr lang="en-US" altLang="ko-KR" dirty="0">
                      <a:sym typeface="Symbol" panose="05050102010706020507" pitchFamily="18" charset="2"/>
                    </a:rPr>
                    <a:t>		</a:t>
                  </a:r>
                  <a:r>
                    <a:rPr lang="en-US" altLang="ko-KR" dirty="0" smtClean="0">
                      <a:sym typeface="Symbol" panose="05050102010706020507" pitchFamily="18" charset="2"/>
                    </a:rPr>
                    <a:t> </a:t>
                  </a:r>
                  <a:r>
                    <a:rPr lang="en-US" altLang="ko-KR" dirty="0">
                      <a:sym typeface="Symbol" panose="05050102010706020507" pitchFamily="18" charset="2"/>
                    </a:rPr>
                    <a:t>Transfer from INPR</a:t>
                  </a:r>
                </a:p>
                <a:p>
                  <a:pPr>
                    <a:lnSpc>
                      <a:spcPct val="96000"/>
                    </a:lnSpc>
                  </a:pPr>
                  <a:r>
                    <a:rPr lang="en-US" altLang="ko-KR" dirty="0"/>
                    <a:t>rB</a:t>
                  </a:r>
                  <a:r>
                    <a:rPr lang="en-US" altLang="ko-KR" baseline="-25000" dirty="0"/>
                    <a:t>9</a:t>
                  </a:r>
                  <a:r>
                    <a:rPr lang="en-US" altLang="ko-KR" dirty="0"/>
                    <a:t>:	AC </a:t>
                  </a:r>
                  <a:r>
                    <a:rPr lang="en-US" altLang="ko-KR" dirty="0">
                      <a:latin typeface="Symbol" panose="05050102010706020507" pitchFamily="18" charset="2"/>
                    </a:rPr>
                    <a:t>&lt;- </a:t>
                  </a:r>
                  <a:r>
                    <a:rPr lang="en-US" altLang="ko-KR" dirty="0" smtClean="0">
                      <a:latin typeface="Symbol" panose="05050102010706020507" pitchFamily="18" charset="2"/>
                    </a:rPr>
                    <a:t> </a:t>
                  </a:r>
                  <a:r>
                    <a:rPr lang="en-US" altLang="ko-KR" dirty="0" smtClean="0"/>
                    <a:t>AC</a:t>
                  </a:r>
                  <a:r>
                    <a:rPr lang="en-US" altLang="ko-KR" dirty="0">
                      <a:sym typeface="Symbol" panose="05050102010706020507" pitchFamily="18" charset="2"/>
                    </a:rPr>
                    <a:t>		</a:t>
                  </a:r>
                  <a:r>
                    <a:rPr lang="en-US" altLang="ko-KR" dirty="0" smtClean="0">
                      <a:sym typeface="Symbol" panose="05050102010706020507" pitchFamily="18" charset="2"/>
                    </a:rPr>
                    <a:t>      </a:t>
                  </a:r>
                  <a:r>
                    <a:rPr lang="en-US" altLang="ko-KR" dirty="0">
                      <a:sym typeface="Symbol" panose="05050102010706020507" pitchFamily="18" charset="2"/>
                    </a:rPr>
                    <a:t>Complement</a:t>
                  </a:r>
                </a:p>
                <a:p>
                  <a:pPr>
                    <a:lnSpc>
                      <a:spcPct val="96000"/>
                    </a:lnSpc>
                  </a:pPr>
                  <a:r>
                    <a:rPr lang="en-US" altLang="ko-KR" dirty="0"/>
                    <a:t>rB</a:t>
                  </a:r>
                  <a:r>
                    <a:rPr lang="en-US" altLang="ko-KR" baseline="-25000" dirty="0"/>
                    <a:t>7</a:t>
                  </a:r>
                  <a:r>
                    <a:rPr lang="en-US" altLang="ko-KR" dirty="0"/>
                    <a:t> :	AC </a:t>
                  </a:r>
                  <a:r>
                    <a:rPr lang="en-US" altLang="ko-KR" dirty="0" smtClean="0">
                      <a:latin typeface="Symbol" panose="05050102010706020507" pitchFamily="18" charset="2"/>
                    </a:rPr>
                    <a:t>&lt;- </a:t>
                  </a:r>
                  <a:r>
                    <a:rPr lang="en-US" altLang="ko-KR" dirty="0" smtClean="0"/>
                    <a:t> </a:t>
                  </a:r>
                  <a:r>
                    <a:rPr lang="en-US" altLang="ko-KR" dirty="0" err="1"/>
                    <a:t>shr</a:t>
                  </a:r>
                  <a:r>
                    <a:rPr lang="en-US" altLang="ko-KR" dirty="0"/>
                    <a:t> AC, AC(15) </a:t>
                  </a:r>
                  <a:r>
                    <a:rPr lang="en-US" altLang="ko-KR" dirty="0">
                      <a:latin typeface="Symbol" panose="05050102010706020507" pitchFamily="18" charset="2"/>
                    </a:rPr>
                    <a:t>&lt;-</a:t>
                  </a:r>
                  <a:r>
                    <a:rPr lang="en-US" altLang="ko-KR" dirty="0" smtClean="0"/>
                    <a:t> </a:t>
                  </a:r>
                  <a:r>
                    <a:rPr lang="en-US" altLang="ko-KR" dirty="0"/>
                    <a:t>E</a:t>
                  </a:r>
                  <a:r>
                    <a:rPr lang="en-US" altLang="ko-KR" dirty="0">
                      <a:sym typeface="Symbol" panose="05050102010706020507" pitchFamily="18" charset="2"/>
                    </a:rPr>
                    <a:t>  </a:t>
                  </a:r>
                  <a:r>
                    <a:rPr lang="en-US" altLang="ko-KR" dirty="0" smtClean="0">
                      <a:sym typeface="Symbol" panose="05050102010706020507" pitchFamily="18" charset="2"/>
                    </a:rPr>
                    <a:t>                </a:t>
                  </a:r>
                  <a:r>
                    <a:rPr lang="en-US" altLang="ko-KR" dirty="0">
                      <a:sym typeface="Symbol" panose="05050102010706020507" pitchFamily="18" charset="2"/>
                    </a:rPr>
                    <a:t>Shift right</a:t>
                  </a:r>
                </a:p>
                <a:p>
                  <a:pPr>
                    <a:lnSpc>
                      <a:spcPct val="96000"/>
                    </a:lnSpc>
                  </a:pPr>
                  <a:r>
                    <a:rPr lang="en-US" altLang="ko-KR" dirty="0"/>
                    <a:t>rB</a:t>
                  </a:r>
                  <a:r>
                    <a:rPr lang="en-US" altLang="ko-KR" baseline="-25000" dirty="0"/>
                    <a:t>6</a:t>
                  </a:r>
                  <a:r>
                    <a:rPr lang="en-US" altLang="ko-KR" dirty="0"/>
                    <a:t> :	AC </a:t>
                  </a:r>
                  <a:r>
                    <a:rPr lang="en-US" altLang="ko-KR" dirty="0" smtClean="0">
                      <a:latin typeface="Symbol" panose="05050102010706020507" pitchFamily="18" charset="2"/>
                    </a:rPr>
                    <a:t>&lt;- </a:t>
                  </a:r>
                  <a:r>
                    <a:rPr lang="en-US" altLang="ko-KR" dirty="0" smtClean="0"/>
                    <a:t> </a:t>
                  </a:r>
                  <a:r>
                    <a:rPr lang="en-US" altLang="ko-KR" dirty="0" err="1"/>
                    <a:t>shl</a:t>
                  </a:r>
                  <a:r>
                    <a:rPr lang="en-US" altLang="ko-KR" dirty="0"/>
                    <a:t> AC, AC(0) </a:t>
                  </a:r>
                  <a:r>
                    <a:rPr lang="en-US" altLang="ko-KR" dirty="0">
                      <a:latin typeface="Symbol" panose="05050102010706020507" pitchFamily="18" charset="2"/>
                    </a:rPr>
                    <a:t>&lt;-</a:t>
                  </a:r>
                  <a:r>
                    <a:rPr lang="en-US" altLang="ko-KR" dirty="0" smtClean="0"/>
                    <a:t> </a:t>
                  </a:r>
                  <a:r>
                    <a:rPr lang="en-US" altLang="ko-KR" dirty="0"/>
                    <a:t>E </a:t>
                  </a:r>
                  <a:r>
                    <a:rPr lang="en-US" altLang="ko-KR" dirty="0">
                      <a:sym typeface="Symbol" panose="05050102010706020507" pitchFamily="18" charset="2"/>
                    </a:rPr>
                    <a:t>    </a:t>
                  </a:r>
                  <a:r>
                    <a:rPr lang="en-US" altLang="ko-KR" dirty="0" smtClean="0">
                      <a:sym typeface="Symbol" panose="05050102010706020507" pitchFamily="18" charset="2"/>
                    </a:rPr>
                    <a:t>                 </a:t>
                  </a:r>
                  <a:r>
                    <a:rPr lang="en-US" altLang="ko-KR" dirty="0">
                      <a:sym typeface="Symbol" panose="05050102010706020507" pitchFamily="18" charset="2"/>
                    </a:rPr>
                    <a:t>Shift left</a:t>
                  </a:r>
                </a:p>
                <a:p>
                  <a:pPr>
                    <a:lnSpc>
                      <a:spcPct val="96000"/>
                    </a:lnSpc>
                  </a:pPr>
                  <a:r>
                    <a:rPr lang="en-US" altLang="ko-KR" dirty="0"/>
                    <a:t>rB</a:t>
                  </a:r>
                  <a:r>
                    <a:rPr lang="en-US" altLang="ko-KR" baseline="-25000" dirty="0"/>
                    <a:t>11</a:t>
                  </a:r>
                  <a:r>
                    <a:rPr lang="en-US" altLang="ko-KR" dirty="0"/>
                    <a:t> :	AC </a:t>
                  </a:r>
                  <a:r>
                    <a:rPr lang="en-US" altLang="ko-KR" dirty="0">
                      <a:latin typeface="Symbol" panose="05050102010706020507" pitchFamily="18" charset="2"/>
                    </a:rPr>
                    <a:t>&lt;-</a:t>
                  </a:r>
                  <a:r>
                    <a:rPr lang="en-US" altLang="ko-KR" dirty="0" smtClean="0"/>
                    <a:t> </a:t>
                  </a:r>
                  <a:r>
                    <a:rPr lang="en-US" altLang="ko-KR" dirty="0"/>
                    <a:t>0	</a:t>
                  </a:r>
                  <a:r>
                    <a:rPr lang="en-US" altLang="ko-KR" dirty="0">
                      <a:sym typeface="Symbol" panose="05050102010706020507" pitchFamily="18" charset="2"/>
                    </a:rPr>
                    <a:t>		       </a:t>
                  </a:r>
                  <a:r>
                    <a:rPr lang="en-US" altLang="ko-KR" dirty="0" smtClean="0">
                      <a:sym typeface="Symbol" panose="05050102010706020507" pitchFamily="18" charset="2"/>
                    </a:rPr>
                    <a:t>      Clear</a:t>
                  </a:r>
                  <a:endParaRPr lang="en-US" altLang="ko-KR" dirty="0">
                    <a:sym typeface="Symbol" panose="05050102010706020507" pitchFamily="18" charset="2"/>
                  </a:endParaRPr>
                </a:p>
                <a:p>
                  <a:pPr>
                    <a:lnSpc>
                      <a:spcPct val="96000"/>
                    </a:lnSpc>
                  </a:pPr>
                  <a:r>
                    <a:rPr lang="en-US" altLang="ko-KR" dirty="0"/>
                    <a:t>rB</a:t>
                  </a:r>
                  <a:r>
                    <a:rPr lang="en-US" altLang="ko-KR" baseline="-25000" dirty="0"/>
                    <a:t>5</a:t>
                  </a:r>
                  <a:r>
                    <a:rPr lang="en-US" altLang="ko-KR" dirty="0"/>
                    <a:t> :	AC </a:t>
                  </a:r>
                  <a:r>
                    <a:rPr lang="en-US" altLang="ko-KR" dirty="0">
                      <a:latin typeface="Symbol" panose="05050102010706020507" pitchFamily="18" charset="2"/>
                    </a:rPr>
                    <a:t>&lt;-</a:t>
                  </a:r>
                  <a:r>
                    <a:rPr lang="en-US" altLang="ko-KR" dirty="0" smtClean="0"/>
                    <a:t> </a:t>
                  </a:r>
                  <a:r>
                    <a:rPr lang="en-US" altLang="ko-KR" dirty="0"/>
                    <a:t>AC </a:t>
                  </a:r>
                  <a:r>
                    <a:rPr lang="en-US" altLang="ko-KR" dirty="0">
                      <a:sym typeface="Symbol" panose="05050102010706020507" pitchFamily="18" charset="2"/>
                    </a:rPr>
                    <a:t>+ 1		       </a:t>
                  </a:r>
                  <a:r>
                    <a:rPr lang="en-US" altLang="ko-KR" dirty="0" smtClean="0">
                      <a:sym typeface="Symbol" panose="05050102010706020507" pitchFamily="18" charset="2"/>
                    </a:rPr>
                    <a:t>    Increment</a:t>
                  </a:r>
                  <a:endParaRPr lang="en-US" altLang="ko-KR" dirty="0"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63" name="Line 101">
                  <a:extLst>
                    <a:ext uri="{FF2B5EF4-FFF2-40B4-BE49-F238E27FC236}">
                      <a16:creationId xmlns="" xmlns:a16="http://schemas.microsoft.com/office/drawing/2014/main" id="{AA6C4C39-54F4-4F0E-982E-FB1E8CF637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7075" y="4200526"/>
                  <a:ext cx="0" cy="225742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</p:grpSp>
          <p:sp>
            <p:nvSpPr>
              <p:cNvPr id="61" name="Line 102">
                <a:extLst>
                  <a:ext uri="{FF2B5EF4-FFF2-40B4-BE49-F238E27FC236}">
                    <a16:creationId xmlns="" xmlns:a16="http://schemas.microsoft.com/office/drawing/2014/main" id="{A7D5AEA5-3835-4411-BD48-53FDADCA1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53125" y="4219576"/>
                <a:ext cx="0" cy="2257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655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0" y="778209"/>
            <a:ext cx="897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The computer reads each instruction from memory and places it in a control register. The control then interprets the binary code of the instruction and proceeds to execute it by issuing a sequence of micro-operations. – Instruction Cycle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b="1" u="sng" dirty="0" smtClean="0"/>
              <a:t> </a:t>
            </a:r>
            <a:r>
              <a:rPr lang="en-US" sz="1800" b="1" u="sng" dirty="0"/>
              <a:t>Instruction Code</a:t>
            </a:r>
            <a:r>
              <a:rPr lang="en-US" sz="1800" dirty="0"/>
              <a:t>: group of bits that instruct the computer to perform specific operation.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 </a:t>
            </a:r>
            <a:r>
              <a:rPr lang="en-US" sz="1800" dirty="0"/>
              <a:t>Instruction code is usually divided into two parts: </a:t>
            </a:r>
            <a:r>
              <a:rPr lang="en-US" sz="1800" dirty="0" err="1"/>
              <a:t>Opcode</a:t>
            </a:r>
            <a:r>
              <a:rPr lang="en-US" sz="1800" dirty="0"/>
              <a:t> and address(operand)</a:t>
            </a:r>
          </a:p>
        </p:txBody>
      </p:sp>
    </p:spTree>
    <p:extLst>
      <p:ext uri="{BB962C8B-B14F-4D97-AF65-F5344CB8AC3E}">
        <p14:creationId xmlns:p14="http://schemas.microsoft.com/office/powerpoint/2010/main" val="204149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DF0140A-B6D3-4350-9090-5C65AEE676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C1C0A9F-0575-481E-A300-FFE51CEB21C5}"/>
              </a:ext>
            </a:extLst>
          </p:cNvPr>
          <p:cNvSpPr/>
          <p:nvPr/>
        </p:nvSpPr>
        <p:spPr>
          <a:xfrm>
            <a:off x="0" y="143437"/>
            <a:ext cx="181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Roboto Condensed"/>
                <a:ea typeface="Roboto Condensed"/>
                <a:sym typeface="Roboto Condensed"/>
              </a:rPr>
              <a:t>Instruction Codes</a:t>
            </a:r>
            <a:endParaRPr lang="en-US" sz="1800" b="1" dirty="0">
              <a:solidFill>
                <a:schemeClr val="bg1"/>
              </a:solidFill>
              <a:latin typeface="Roboto Condensed"/>
              <a:ea typeface="Roboto Condensed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B89D1E3-5233-47A1-B082-859A3B7CA2D3}"/>
              </a:ext>
            </a:extLst>
          </p:cNvPr>
          <p:cNvGrpSpPr/>
          <p:nvPr/>
        </p:nvGrpSpPr>
        <p:grpSpPr>
          <a:xfrm>
            <a:off x="394141" y="204943"/>
            <a:ext cx="8489732" cy="4641035"/>
            <a:chOff x="1306026" y="55671"/>
            <a:chExt cx="7719735" cy="32838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DCDAEE41-FF14-40EA-8D35-162F2894A69E}"/>
                </a:ext>
              </a:extLst>
            </p:cNvPr>
            <p:cNvGrpSpPr/>
            <p:nvPr/>
          </p:nvGrpSpPr>
          <p:grpSpPr>
            <a:xfrm>
              <a:off x="3043516" y="2002840"/>
              <a:ext cx="5154553" cy="1336678"/>
              <a:chOff x="1191068" y="1805772"/>
              <a:chExt cx="6462320" cy="18325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xmlns="" id="{C090EFC5-112B-42F9-B5E0-3BF365C2B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1068" y="1805772"/>
                <a:ext cx="6462320" cy="838273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D0C71BED-5962-482A-8915-5B58BDCFBCD8}"/>
                  </a:ext>
                </a:extLst>
              </p:cNvPr>
              <p:cNvSpPr/>
              <p:nvPr/>
            </p:nvSpPr>
            <p:spPr>
              <a:xfrm>
                <a:off x="2571357" y="3250172"/>
                <a:ext cx="2485051" cy="3881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160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  <a:latin typeface="Roboto Condensed Light"/>
                    <a:ea typeface="Roboto Condensed Light"/>
                    <a:sym typeface="Roboto Condensed Light"/>
                  </a:rPr>
                  <a:t>Instruction Format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747A3226-9574-435F-8F5E-4C6E206FCF1A}"/>
                </a:ext>
              </a:extLst>
            </p:cNvPr>
            <p:cNvSpPr/>
            <p:nvPr/>
          </p:nvSpPr>
          <p:spPr>
            <a:xfrm>
              <a:off x="3823139" y="55671"/>
              <a:ext cx="2451537" cy="738664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>
              <a:spAutoFit/>
            </a:bodyPr>
            <a:lstStyle/>
            <a:p>
              <a:pPr algn="just"/>
              <a:r>
                <a:rPr lang="en-US" b="1" dirty="0">
                  <a:solidFill>
                    <a:schemeClr val="bg1"/>
                  </a:solidFill>
                  <a:latin typeface="Mulish"/>
                </a:rPr>
                <a:t>The Operation code (Opcode) field determines the process that needs to be performed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FF2A6BD-8D7D-46DB-9D7D-D72FAF9421A4}"/>
                </a:ext>
              </a:extLst>
            </p:cNvPr>
            <p:cNvSpPr/>
            <p:nvPr/>
          </p:nvSpPr>
          <p:spPr>
            <a:xfrm>
              <a:off x="1306026" y="849194"/>
              <a:ext cx="2034531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Mulish"/>
                </a:rPr>
                <a:t>The Mode field specifies 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Mulish"/>
                </a:rPr>
                <a:t>how the operand locates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EC1BCE78-428E-4714-9B81-58D05708A805}"/>
                </a:ext>
              </a:extLst>
            </p:cNvPr>
            <p:cNvSpPr/>
            <p:nvPr/>
          </p:nvSpPr>
          <p:spPr>
            <a:xfrm>
              <a:off x="6668815" y="662644"/>
              <a:ext cx="2356946" cy="738664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b="1" dirty="0">
                  <a:solidFill>
                    <a:srgbClr val="0E101A"/>
                  </a:solidFill>
                  <a:latin typeface="Mulish"/>
                </a:rPr>
                <a:t>The Address field contains the operand's location, i.e., register or memory location.</a:t>
              </a:r>
              <a:endParaRPr lang="en-US" b="1" dirty="0">
                <a:solidFill>
                  <a:srgbClr val="7F7F7F"/>
                </a:solidFill>
                <a:latin typeface="Mulish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ED2EE3A6-B47E-4F06-8908-EFC939FBD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373" y="914400"/>
              <a:ext cx="0" cy="100899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71698785-80B6-4330-A359-0D36D7001958}"/>
                </a:ext>
              </a:extLst>
            </p:cNvPr>
            <p:cNvCxnSpPr/>
            <p:nvPr/>
          </p:nvCxnSpPr>
          <p:spPr>
            <a:xfrm flipH="1" flipV="1">
              <a:off x="2688021" y="1513489"/>
              <a:ext cx="788276" cy="4414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61465DAE-25EC-4371-A9F5-B637EDF8D15C}"/>
                </a:ext>
              </a:extLst>
            </p:cNvPr>
            <p:cNvCxnSpPr/>
            <p:nvPr/>
          </p:nvCxnSpPr>
          <p:spPr>
            <a:xfrm flipV="1">
              <a:off x="7425559" y="1505607"/>
              <a:ext cx="323193" cy="465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5717037-B9BE-4B7A-A7A7-AB720EAFE47C}"/>
              </a:ext>
            </a:extLst>
          </p:cNvPr>
          <p:cNvGrpSpPr/>
          <p:nvPr/>
        </p:nvGrpSpPr>
        <p:grpSpPr>
          <a:xfrm>
            <a:off x="2238707" y="3736424"/>
            <a:ext cx="5738648" cy="439523"/>
            <a:chOff x="2136228" y="4130566"/>
            <a:chExt cx="5738648" cy="4395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56D91E8-A4CE-4B22-93C7-0515C17371D0}"/>
                </a:ext>
              </a:extLst>
            </p:cNvPr>
            <p:cNvSpPr txBox="1"/>
            <p:nvPr/>
          </p:nvSpPr>
          <p:spPr>
            <a:xfrm>
              <a:off x="4887311" y="4169979"/>
              <a:ext cx="4729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28849AC7-F847-48F6-BE1F-812CA2EEF1B3}"/>
                </a:ext>
              </a:extLst>
            </p:cNvPr>
            <p:cNvSpPr txBox="1"/>
            <p:nvPr/>
          </p:nvSpPr>
          <p:spPr>
            <a:xfrm>
              <a:off x="7528036" y="4130566"/>
              <a:ext cx="346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4670A82-0CF7-4A71-B200-6DCECDBE2A60}"/>
                </a:ext>
              </a:extLst>
            </p:cNvPr>
            <p:cNvSpPr txBox="1"/>
            <p:nvPr/>
          </p:nvSpPr>
          <p:spPr>
            <a:xfrm>
              <a:off x="4469524" y="4169979"/>
              <a:ext cx="4729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FF"/>
                  </a:solidFill>
                </a:rPr>
                <a:t>12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9F623BFD-5AAD-4D96-80AB-C9422B196CEC}"/>
                </a:ext>
              </a:extLst>
            </p:cNvPr>
            <p:cNvSpPr txBox="1"/>
            <p:nvPr/>
          </p:nvSpPr>
          <p:spPr>
            <a:xfrm>
              <a:off x="3302876" y="4162095"/>
              <a:ext cx="4729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FF"/>
                  </a:solidFill>
                </a:rPr>
                <a:t>14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BBB698A-890B-4F14-920D-16A417096FCE}"/>
                </a:ext>
              </a:extLst>
            </p:cNvPr>
            <p:cNvSpPr txBox="1"/>
            <p:nvPr/>
          </p:nvSpPr>
          <p:spPr>
            <a:xfrm>
              <a:off x="2136228" y="4154212"/>
              <a:ext cx="4729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441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57600" y="691200"/>
            <a:ext cx="88344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Operation Code (</a:t>
            </a:r>
            <a:r>
              <a:rPr lang="en-US" b="1" u="sng" dirty="0" err="1"/>
              <a:t>opcode</a:t>
            </a:r>
            <a:r>
              <a:rPr lang="en-US" b="1" u="sng" dirty="0"/>
              <a:t>):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 </a:t>
            </a:r>
            <a:r>
              <a:rPr lang="en-US" dirty="0"/>
              <a:t>of bits that define the operation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/>
              <a:t>Eg</a:t>
            </a:r>
            <a:r>
              <a:rPr lang="en-US" dirty="0"/>
              <a:t>: add, subtract, multiply, shift, complement.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No. of bits required for </a:t>
            </a:r>
            <a:r>
              <a:rPr lang="en-US" dirty="0" err="1"/>
              <a:t>opcode</a:t>
            </a:r>
            <a:r>
              <a:rPr lang="en-US" dirty="0"/>
              <a:t> depends on no. of operations available in computer.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n bit </a:t>
            </a:r>
            <a:r>
              <a:rPr lang="en-US" dirty="0" err="1"/>
              <a:t>opcode</a:t>
            </a:r>
            <a:r>
              <a:rPr lang="en-US" dirty="0"/>
              <a:t> &gt;= 2 n (or less) operations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u="sng" dirty="0"/>
              <a:t>Address (operand):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Specifies </a:t>
            </a:r>
            <a:r>
              <a:rPr lang="en-US" dirty="0"/>
              <a:t>the location of operands (registers or memory words)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</a:t>
            </a:r>
            <a:r>
              <a:rPr lang="en-US" dirty="0"/>
              <a:t>words are specified by their address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Registers are specified by their k-bit binary </a:t>
            </a:r>
            <a:r>
              <a:rPr lang="en-US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k-bit address &gt;= 2 k registers</a:t>
            </a:r>
          </a:p>
        </p:txBody>
      </p:sp>
    </p:spTree>
    <p:extLst>
      <p:ext uri="{BB962C8B-B14F-4D97-AF65-F5344CB8AC3E}">
        <p14:creationId xmlns:p14="http://schemas.microsoft.com/office/powerpoint/2010/main" val="8617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6400" y="684001"/>
            <a:ext cx="8892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Stored Program Organization: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ability to store and execute instructions is the most important property of a general-purpose computer. That type of stored program concept is called stored program organization.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simplest way to organize a computer is to have one processor register and an instruction code format with two parts. The first part specifies the operation to be performed and the second specifies an address.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37" y="2284439"/>
            <a:ext cx="3839663" cy="283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3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64800" y="736122"/>
            <a:ext cx="8820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* Instructions </a:t>
            </a:r>
            <a:r>
              <a:rPr lang="en-US" sz="1600" dirty="0"/>
              <a:t>are stored in one section of memory and data in another. </a:t>
            </a:r>
            <a:endParaRPr lang="en-US" sz="1600" dirty="0" smtClean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 </a:t>
            </a:r>
            <a:r>
              <a:rPr lang="en-US" sz="1600" dirty="0"/>
              <a:t>a memory unit with 4096 words we need 12 bits to specify an address since 212 = 4096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we store each instruction code in one 16-bit memory word, we have available four bits for the operation code (abbreviated </a:t>
            </a:r>
            <a:r>
              <a:rPr lang="en-US" sz="1600" dirty="0" err="1"/>
              <a:t>opcode</a:t>
            </a:r>
            <a:r>
              <a:rPr lang="en-US" sz="1600" dirty="0"/>
              <a:t>) to specify one out of 16 possible operations, and 12 bits to specify the address of an operand.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 smtClean="0"/>
              <a:t> </a:t>
            </a:r>
            <a:r>
              <a:rPr lang="en-US" sz="1600" b="1" u="sng" dirty="0"/>
              <a:t>Accumulator (AC):</a:t>
            </a:r>
            <a:r>
              <a:rPr lang="en-US" sz="1600" dirty="0"/>
              <a:t>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Computers that have a single-processor register usually assign to it the name accumulator and label it AC.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The operation is performed with the memory operand and the content of AC.</a:t>
            </a:r>
          </a:p>
        </p:txBody>
      </p:sp>
    </p:spTree>
    <p:extLst>
      <p:ext uri="{BB962C8B-B14F-4D97-AF65-F5344CB8AC3E}">
        <p14:creationId xmlns:p14="http://schemas.microsoft.com/office/powerpoint/2010/main" val="122195603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2433</Words>
  <Application>Microsoft Office PowerPoint</Application>
  <PresentationFormat>On-screen Show (16:9)</PresentationFormat>
  <Paragraphs>748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굴림</vt:lpstr>
      <vt:lpstr>Arial</vt:lpstr>
      <vt:lpstr>Arvo</vt:lpstr>
      <vt:lpstr>Symbol</vt:lpstr>
      <vt:lpstr>Mulish</vt:lpstr>
      <vt:lpstr>Fd1316339-Identity-H</vt:lpstr>
      <vt:lpstr>Roboto Condensed</vt:lpstr>
      <vt:lpstr>맑은 고딕</vt:lpstr>
      <vt:lpstr>Roboto Condensed Light</vt:lpstr>
      <vt:lpstr>Fd311180-Identity-H</vt:lpstr>
      <vt:lpstr>Wingdings</vt:lpstr>
      <vt:lpstr>Salerio template</vt:lpstr>
      <vt:lpstr>COMPUTER ORGANIZATION  &amp;  ARCHITECTURE</vt:lpstr>
      <vt:lpstr>PowerPoint Presentation</vt:lpstr>
      <vt:lpstr>Basic Computer Organization &amp;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 BUS 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 &amp;  ARCHITECTURE</dc:title>
  <dc:creator>Phanindra Thota</dc:creator>
  <cp:lastModifiedBy>sreedhar</cp:lastModifiedBy>
  <cp:revision>310</cp:revision>
  <dcterms:modified xsi:type="dcterms:W3CDTF">2024-04-24T08:16:13Z</dcterms:modified>
</cp:coreProperties>
</file>