
<file path=[Content_Types].xml><?xml version="1.0" encoding="utf-8"?>
<Types xmlns="http://schemas.openxmlformats.org/package/2006/content-types">
  <Default Extension="png" ContentType="image/png"/>
  <Default Extension="gif" ContentType="image/gif"/>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295" r:id="rId6"/>
    <p:sldId id="259" r:id="rId7"/>
    <p:sldId id="261" r:id="rId8"/>
    <p:sldId id="310" r:id="rId9"/>
    <p:sldId id="311" r:id="rId10"/>
    <p:sldId id="312" r:id="rId11"/>
    <p:sldId id="313" r:id="rId12"/>
    <p:sldId id="314" r:id="rId13"/>
    <p:sldId id="300" r:id="rId14"/>
    <p:sldId id="301" r:id="rId15"/>
    <p:sldId id="302" r:id="rId16"/>
    <p:sldId id="303" r:id="rId17"/>
    <p:sldId id="304" r:id="rId18"/>
    <p:sldId id="305" r:id="rId19"/>
    <p:sldId id="315" r:id="rId20"/>
    <p:sldId id="316" r:id="rId21"/>
    <p:sldId id="317" r:id="rId22"/>
    <p:sldId id="319" r:id="rId23"/>
    <p:sldId id="320" r:id="rId24"/>
    <p:sldId id="321" r:id="rId25"/>
    <p:sldId id="322" r:id="rId26"/>
    <p:sldId id="323" r:id="rId27"/>
    <p:sldId id="318" r:id="rId28"/>
    <p:sldId id="331" r:id="rId29"/>
    <p:sldId id="324" r:id="rId30"/>
    <p:sldId id="325" r:id="rId31"/>
    <p:sldId id="326" r:id="rId32"/>
    <p:sldId id="327" r:id="rId33"/>
    <p:sldId id="328" r:id="rId34"/>
    <p:sldId id="329" r:id="rId35"/>
    <p:sldId id="330" r:id="rId36"/>
    <p:sldId id="341" r:id="rId37"/>
    <p:sldId id="342" r:id="rId38"/>
    <p:sldId id="343" r:id="rId39"/>
    <p:sldId id="344" r:id="rId40"/>
    <p:sldId id="348" r:id="rId41"/>
    <p:sldId id="345" r:id="rId42"/>
    <p:sldId id="346" r:id="rId43"/>
    <p:sldId id="349" r:id="rId44"/>
    <p:sldId id="355" r:id="rId45"/>
    <p:sldId id="347" r:id="rId46"/>
    <p:sldId id="350" r:id="rId47"/>
    <p:sldId id="351" r:id="rId48"/>
    <p:sldId id="352" r:id="rId49"/>
    <p:sldId id="353" r:id="rId50"/>
    <p:sldId id="357" r:id="rId51"/>
    <p:sldId id="354" r:id="rId52"/>
    <p:sldId id="356" r:id="rId53"/>
    <p:sldId id="306" r:id="rId54"/>
    <p:sldId id="307" r:id="rId55"/>
    <p:sldId id="363" r:id="rId56"/>
    <p:sldId id="364" r:id="rId57"/>
    <p:sldId id="365" r:id="rId58"/>
    <p:sldId id="371" r:id="rId59"/>
    <p:sldId id="369" r:id="rId60"/>
    <p:sldId id="366" r:id="rId61"/>
    <p:sldId id="308" r:id="rId62"/>
    <p:sldId id="309" r:id="rId63"/>
    <p:sldId id="372" r:id="rId64"/>
    <p:sldId id="373" r:id="rId65"/>
    <p:sldId id="375" r:id="rId66"/>
    <p:sldId id="374" r:id="rId67"/>
    <p:sldId id="376" r:id="rId68"/>
    <p:sldId id="377" r:id="rId69"/>
    <p:sldId id="296" r:id="rId70"/>
    <p:sldId id="359" r:id="rId71"/>
    <p:sldId id="360" r:id="rId72"/>
    <p:sldId id="361" r:id="rId73"/>
    <p:sldId id="362" r:id="rId74"/>
    <p:sldId id="332" r:id="rId75"/>
    <p:sldId id="333" r:id="rId76"/>
    <p:sldId id="358" r:id="rId77"/>
    <p:sldId id="334" r:id="rId78"/>
    <p:sldId id="336" r:id="rId79"/>
    <p:sldId id="335" r:id="rId80"/>
    <p:sldId id="337" r:id="rId81"/>
    <p:sldId id="338" r:id="rId82"/>
    <p:sldId id="339" r:id="rId83"/>
    <p:sldId id="340" r:id="rId84"/>
  </p:sldIdLst>
  <p:sldSz cx="9144000" cy="5143500" type="screen16x9"/>
  <p:notesSz cx="6858000" cy="9144000"/>
  <p:embeddedFontLst>
    <p:embeddedFont>
      <p:font typeface="Roboto Condensed" panose="02000000000000000000"/>
      <p:regular r:id="rId88"/>
    </p:embeddedFont>
    <p:embeddedFont>
      <p:font typeface="Roboto Condensed Light" panose="02000000000000000000"/>
      <p:regular r:id="rId89"/>
    </p:embeddedFont>
    <p:embeddedFont>
      <p:font typeface="MS UI Gothic" panose="020B0600070205080204" pitchFamily="34" charset="-128"/>
      <p:regular r:id="rId90"/>
    </p:embeddedFont>
    <p:embeddedFont>
      <p:font typeface="Cambria" panose="02040503050406030204" pitchFamily="18" charset="0"/>
      <p:regular r:id="rId91"/>
      <p:bold r:id="rId92"/>
      <p:italic r:id="rId93"/>
      <p:boldItalic r:id="rId94"/>
    </p:embeddedFont>
    <p:embeddedFont>
      <p:font typeface="Calibri" panose="020F0502020204030204" pitchFamily="34" charset="0"/>
      <p:regular r:id="rId95"/>
      <p:bold r:id="rId96"/>
      <p:italic r:id="rId97"/>
      <p:boldItalic r:id="rId9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646" autoAdjust="0"/>
  </p:normalViewPr>
  <p:slideViewPr>
    <p:cSldViewPr snapToGrid="0">
      <p:cViewPr varScale="1">
        <p:scale>
          <a:sx n="101" d="100"/>
          <a:sy n="101" d="100"/>
        </p:scale>
        <p:origin x="9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8" Type="http://schemas.openxmlformats.org/officeDocument/2006/relationships/font" Target="fonts/font11.fntdata"/><Relationship Id="rId97" Type="http://schemas.openxmlformats.org/officeDocument/2006/relationships/font" Target="fonts/font10.fntdata"/><Relationship Id="rId96" Type="http://schemas.openxmlformats.org/officeDocument/2006/relationships/font" Target="fonts/font9.fntdata"/><Relationship Id="rId95" Type="http://schemas.openxmlformats.org/officeDocument/2006/relationships/font" Target="fonts/font8.fntdata"/><Relationship Id="rId94" Type="http://schemas.openxmlformats.org/officeDocument/2006/relationships/font" Target="fonts/font7.fntdata"/><Relationship Id="rId93" Type="http://schemas.openxmlformats.org/officeDocument/2006/relationships/font" Target="fonts/font6.fntdata"/><Relationship Id="rId92" Type="http://schemas.openxmlformats.org/officeDocument/2006/relationships/font" Target="fonts/font5.fntdata"/><Relationship Id="rId91" Type="http://schemas.openxmlformats.org/officeDocument/2006/relationships/font" Target="fonts/font4.fntdata"/><Relationship Id="rId90" Type="http://schemas.openxmlformats.org/officeDocument/2006/relationships/font" Target="fonts/font3.fntdata"/><Relationship Id="rId9" Type="http://schemas.openxmlformats.org/officeDocument/2006/relationships/slide" Target="slides/slide6.xml"/><Relationship Id="rId89" Type="http://schemas.openxmlformats.org/officeDocument/2006/relationships/font" Target="fonts/font2.fntdata"/><Relationship Id="rId88" Type="http://schemas.openxmlformats.org/officeDocument/2006/relationships/font" Target="fonts/font1.fntdata"/><Relationship Id="rId87" Type="http://schemas.openxmlformats.org/officeDocument/2006/relationships/tableStyles" Target="tableStyles.xml"/><Relationship Id="rId86" Type="http://schemas.openxmlformats.org/officeDocument/2006/relationships/viewProps" Target="viewProps.xml"/><Relationship Id="rId85" Type="http://schemas.openxmlformats.org/officeDocument/2006/relationships/presProps" Target="presProps.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1pPr>
            <a:lvl2pPr lvl="1">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2pPr>
            <a:lvl3pPr lvl="2">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3pPr>
            <a:lvl4pPr lvl="3">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4pPr>
            <a:lvl5pPr lvl="4">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5pPr>
            <a:lvl6pPr lvl="5">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6pPr>
            <a:lvl7pPr lvl="6">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7pPr>
            <a:lvl8pPr lvl="7">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8pPr>
            <a:lvl9pPr lvl="8">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9pPr>
          </a:lstStyle>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1pPr>
            <a:lvl2pPr marL="914400" lvl="1"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2pPr>
            <a:lvl3pPr marL="1371600" lvl="2"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3pPr>
            <a:lvl4pPr marL="1828800" lvl="3"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4pPr>
            <a:lvl5pPr marL="2286000" lvl="4"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5pPr>
            <a:lvl6pPr marL="2743200" lvl="5"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6pPr>
            <a:lvl7pPr marL="3200400" lvl="6"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7pPr>
            <a:lvl8pPr marL="3657600" lvl="7"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8pPr>
            <a:lvl9pPr marL="4114800" lvl="8" indent="-381000">
              <a:spcBef>
                <a:spcPts val="1000"/>
              </a:spcBef>
              <a:spcAft>
                <a:spcPts val="100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9pPr>
          </a:lstStyle>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1pPr>
            <a:lvl2pPr lvl="1"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2pPr>
            <a:lvl3pPr lvl="2"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3pPr>
            <a:lvl4pPr lvl="3"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4pPr>
            <a:lvl5pPr lvl="4"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5pPr>
            <a:lvl6pPr lvl="5"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6pPr>
            <a:lvl7pPr lvl="6"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7pPr>
            <a:lvl8pPr lvl="7"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8pPr>
            <a:lvl9pPr lvl="8"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5.xml"/><Relationship Id="rId2" Type="http://schemas.openxmlformats.org/officeDocument/2006/relationships/image" Target="../media/image12.png"/><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5.xml"/><Relationship Id="rId2" Type="http://schemas.openxmlformats.org/officeDocument/2006/relationships/image" Target="../media/image15.png"/><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0.GIF"/></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1.GIF"/></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4.GI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6.G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1.png"/><Relationship Id="rId1" Type="http://schemas.openxmlformats.org/officeDocument/2006/relationships/image" Target="../media/image3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4.png"/><Relationship Id="rId1" Type="http://schemas.openxmlformats.org/officeDocument/2006/relationships/image" Target="../media/image3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5.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6.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8.png"/><Relationship Id="rId1"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9.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0.png"/></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5.png"/><Relationship Id="rId1" Type="http://schemas.openxmlformats.org/officeDocument/2006/relationships/image" Target="../media/image44.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6.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8.png"/><Relationship Id="rId1" Type="http://schemas.openxmlformats.org/officeDocument/2006/relationships/image" Target="../media/image47.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9.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0.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1.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3.png"/></Relationships>
</file>

<file path=ppt/slides/_rels/slide51.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57.jpeg"/><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image" Target="../media/image54.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62.png"/><Relationship Id="rId3" Type="http://schemas.openxmlformats.org/officeDocument/2006/relationships/image" Target="../media/image61.jpeg"/><Relationship Id="rId2" Type="http://schemas.openxmlformats.org/officeDocument/2006/relationships/image" Target="../media/image60.png"/><Relationship Id="rId1" Type="http://schemas.openxmlformats.org/officeDocument/2006/relationships/image" Target="../media/image59.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1.jpe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3.jpe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4.jpe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5.jpe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67.png"/><Relationship Id="rId1" Type="http://schemas.openxmlformats.org/officeDocument/2006/relationships/image" Target="../media/image6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8.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9.GIF"/></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71.png"/><Relationship Id="rId1" Type="http://schemas.openxmlformats.org/officeDocument/2006/relationships/image" Target="../media/image70.GIF"/></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73.GIF"/><Relationship Id="rId1" Type="http://schemas.openxmlformats.org/officeDocument/2006/relationships/image" Target="../media/image72.GIF"/></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4.GIF"/></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77.png"/><Relationship Id="rId1" Type="http://schemas.openxmlformats.org/officeDocument/2006/relationships/image" Target="../media/image7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0" y="1090178"/>
            <a:ext cx="7750969" cy="296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COMPUTER ORGANIZATION </a:t>
            </a:r>
            <a:br>
              <a:rPr lang="en-US" dirty="0"/>
            </a:br>
            <a:r>
              <a:rPr lang="en-US" dirty="0"/>
              <a:t>&amp; </a:t>
            </a:r>
            <a:br>
              <a:rPr lang="en-US" dirty="0"/>
            </a:br>
            <a:r>
              <a:rPr lang="en-US" dirty="0"/>
              <a:t>ARCHITECTURE</a:t>
            </a:r>
            <a:endParaRPr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42864" y="146148"/>
            <a:ext cx="2162772" cy="400110"/>
          </a:xfrm>
          <a:prstGeom prst="rect">
            <a:avLst/>
          </a:prstGeom>
        </p:spPr>
        <p:txBody>
          <a:bodyPr wrap="none">
            <a:spAutoFit/>
          </a:bodyPr>
          <a:lstStyle/>
          <a:p>
            <a:r>
              <a:rPr lang="en-US" sz="2000" b="1" dirty="0">
                <a:solidFill>
                  <a:schemeClr val="lt1"/>
                </a:solidFill>
                <a:latin typeface="Roboto Condensed" panose="02000000000000000000"/>
                <a:ea typeface="Roboto Condensed" panose="02000000000000000000"/>
              </a:rPr>
              <a:t>Integrated Circuits </a:t>
            </a:r>
            <a:endParaRPr lang="en-US" sz="2000" b="1" dirty="0">
              <a:solidFill>
                <a:schemeClr val="lt1"/>
              </a:solidFill>
              <a:latin typeface="Roboto Condensed" panose="02000000000000000000"/>
              <a:ea typeface="Roboto Condensed" panose="02000000000000000000"/>
            </a:endParaRPr>
          </a:p>
        </p:txBody>
      </p:sp>
      <p:sp>
        <p:nvSpPr>
          <p:cNvPr id="4" name="Rectangle 3"/>
          <p:cNvSpPr/>
          <p:nvPr/>
        </p:nvSpPr>
        <p:spPr>
          <a:xfrm>
            <a:off x="0" y="659938"/>
            <a:ext cx="9144000" cy="4166975"/>
          </a:xfrm>
          <a:prstGeom prst="rect">
            <a:avLst/>
          </a:prstGeom>
        </p:spPr>
        <p:txBody>
          <a:bodyPr wrap="square">
            <a:spAutoFit/>
          </a:bodyPr>
          <a:lstStyle/>
          <a:p>
            <a:pPr>
              <a:spcBef>
                <a:spcPts val="600"/>
              </a:spcBef>
              <a:spcAft>
                <a:spcPts val="600"/>
              </a:spcAft>
            </a:pPr>
            <a:r>
              <a:rPr lang="en-US" sz="1800" dirty="0">
                <a:solidFill>
                  <a:schemeClr val="tx1"/>
                </a:solidFill>
                <a:latin typeface="MS UI Gothic" panose="020B0600070205080204" pitchFamily="34" charset="-128"/>
                <a:ea typeface="MS UI Gothic" panose="020B0600070205080204" pitchFamily="34" charset="-128"/>
              </a:rPr>
              <a:t>Classification of </a:t>
            </a:r>
            <a:r>
              <a:rPr lang="en-US" sz="1800">
                <a:solidFill>
                  <a:schemeClr val="tx1"/>
                </a:solidFill>
                <a:latin typeface="MS UI Gothic" panose="020B0600070205080204" pitchFamily="34" charset="-128"/>
                <a:ea typeface="MS UI Gothic" panose="020B0600070205080204" pitchFamily="34" charset="-128"/>
              </a:rPr>
              <a:t>digital ICs </a:t>
            </a:r>
            <a:r>
              <a:rPr lang="en-US" sz="1800" dirty="0">
                <a:solidFill>
                  <a:schemeClr val="tx1"/>
                </a:solidFill>
                <a:latin typeface="MS UI Gothic" panose="020B0600070205080204" pitchFamily="34" charset="-128"/>
                <a:ea typeface="MS UI Gothic" panose="020B0600070205080204" pitchFamily="34" charset="-128"/>
              </a:rPr>
              <a:t>families are</a:t>
            </a:r>
            <a:endParaRPr lang="en-US" sz="1800" dirty="0">
              <a:solidFill>
                <a:schemeClr val="tx1"/>
              </a:solidFill>
              <a:latin typeface="MS UI Gothic" panose="020B0600070205080204" pitchFamily="34" charset="-128"/>
              <a:ea typeface="MS UI Gothic" panose="020B0600070205080204" pitchFamily="34" charset="-128"/>
            </a:endParaRPr>
          </a:p>
          <a:p>
            <a:r>
              <a:rPr lang="en-US" sz="1800" b="1" dirty="0">
                <a:solidFill>
                  <a:srgbClr val="FF0000"/>
                </a:solidFill>
                <a:latin typeface="MS UI Gothic" panose="020B0600070205080204" pitchFamily="34" charset="-128"/>
                <a:ea typeface="MS UI Gothic" panose="020B0600070205080204" pitchFamily="34" charset="-128"/>
              </a:rPr>
              <a:t>1. Bipolar techniques</a:t>
            </a:r>
            <a:endParaRPr lang="en-US" sz="1800" b="1" dirty="0">
              <a:solidFill>
                <a:srgbClr val="FF0000"/>
              </a:solidFill>
              <a:latin typeface="MS UI Gothic" panose="020B0600070205080204" pitchFamily="34" charset="-128"/>
              <a:ea typeface="MS UI Gothic" panose="020B0600070205080204" pitchFamily="34" charset="-128"/>
            </a:endParaRPr>
          </a:p>
          <a:p>
            <a:pPr lvl="3">
              <a:lnSpc>
                <a:spcPct val="150000"/>
              </a:lnSpc>
            </a:pPr>
            <a:r>
              <a:rPr lang="en-US" sz="1800" dirty="0">
                <a:solidFill>
                  <a:schemeClr val="tx1"/>
                </a:solidFill>
                <a:latin typeface="MS UI Gothic" panose="020B0600070205080204" pitchFamily="34" charset="-128"/>
                <a:ea typeface="MS UI Gothic" panose="020B0600070205080204" pitchFamily="34" charset="-128"/>
              </a:rPr>
              <a:t>	</a:t>
            </a:r>
            <a:r>
              <a:rPr lang="en-US" sz="1800" b="1" dirty="0">
                <a:solidFill>
                  <a:srgbClr val="FF0000"/>
                </a:solidFill>
                <a:latin typeface="MS UI Gothic" panose="020B0600070205080204" pitchFamily="34" charset="-128"/>
                <a:ea typeface="MS UI Gothic" panose="020B0600070205080204" pitchFamily="34" charset="-128"/>
              </a:rPr>
              <a:t>&gt;</a:t>
            </a:r>
            <a:r>
              <a:rPr lang="en-US" sz="1800" b="1" dirty="0">
                <a:solidFill>
                  <a:schemeClr val="tx1"/>
                </a:solidFill>
                <a:latin typeface="MS UI Gothic" panose="020B0600070205080204" pitchFamily="34" charset="-128"/>
                <a:ea typeface="MS UI Gothic" panose="020B0600070205080204" pitchFamily="34" charset="-128"/>
              </a:rPr>
              <a:t> </a:t>
            </a:r>
            <a:r>
              <a:rPr lang="en-US" sz="1800" dirty="0">
                <a:solidFill>
                  <a:schemeClr val="tx1"/>
                </a:solidFill>
                <a:latin typeface="MS UI Gothic" panose="020B0600070205080204" pitchFamily="34" charset="-128"/>
                <a:ea typeface="MS UI Gothic" panose="020B0600070205080204" pitchFamily="34" charset="-128"/>
              </a:rPr>
              <a:t>Resistor transistor logic (</a:t>
            </a:r>
            <a:r>
              <a:rPr lang="en-US" sz="1800" b="1" dirty="0">
                <a:solidFill>
                  <a:srgbClr val="002060"/>
                </a:solidFill>
                <a:latin typeface="MS UI Gothic" panose="020B0600070205080204" pitchFamily="34" charset="-128"/>
                <a:ea typeface="MS UI Gothic" panose="020B0600070205080204" pitchFamily="34" charset="-128"/>
              </a:rPr>
              <a:t>RTL</a:t>
            </a:r>
            <a:r>
              <a:rPr lang="en-US" sz="1800" dirty="0">
                <a:solidFill>
                  <a:schemeClr val="tx1"/>
                </a:solidFill>
                <a:latin typeface="MS UI Gothic" panose="020B0600070205080204" pitchFamily="34" charset="-128"/>
                <a:ea typeface="MS UI Gothic" panose="020B0600070205080204" pitchFamily="34" charset="-128"/>
              </a:rPr>
              <a:t>)</a:t>
            </a:r>
            <a:endParaRPr lang="en-US" sz="1800" dirty="0">
              <a:solidFill>
                <a:schemeClr val="tx1"/>
              </a:solidFill>
              <a:latin typeface="MS UI Gothic" panose="020B0600070205080204" pitchFamily="34" charset="-128"/>
              <a:ea typeface="MS UI Gothic" panose="020B0600070205080204" pitchFamily="34" charset="-128"/>
            </a:endParaRPr>
          </a:p>
          <a:p>
            <a:pPr lvl="3">
              <a:lnSpc>
                <a:spcPct val="150000"/>
              </a:lnSpc>
            </a:pPr>
            <a:r>
              <a:rPr lang="en-US" sz="1800" dirty="0">
                <a:solidFill>
                  <a:schemeClr val="tx1"/>
                </a:solidFill>
                <a:latin typeface="MS UI Gothic" panose="020B0600070205080204" pitchFamily="34" charset="-128"/>
                <a:ea typeface="MS UI Gothic" panose="020B0600070205080204" pitchFamily="34" charset="-128"/>
              </a:rPr>
              <a:t>	</a:t>
            </a:r>
            <a:r>
              <a:rPr lang="en-US" sz="1800" b="1" dirty="0">
                <a:solidFill>
                  <a:srgbClr val="FF0000"/>
                </a:solidFill>
                <a:latin typeface="MS UI Gothic" panose="020B0600070205080204" pitchFamily="34" charset="-128"/>
                <a:ea typeface="MS UI Gothic" panose="020B0600070205080204" pitchFamily="34" charset="-128"/>
              </a:rPr>
              <a:t>&gt; </a:t>
            </a:r>
            <a:r>
              <a:rPr lang="en-US" sz="1800" dirty="0">
                <a:solidFill>
                  <a:schemeClr val="tx1"/>
                </a:solidFill>
                <a:latin typeface="MS UI Gothic" panose="020B0600070205080204" pitchFamily="34" charset="-128"/>
                <a:ea typeface="MS UI Gothic" panose="020B0600070205080204" pitchFamily="34" charset="-128"/>
              </a:rPr>
              <a:t>Diode transistor logic (</a:t>
            </a:r>
            <a:r>
              <a:rPr lang="en-US" sz="1800" b="1" dirty="0">
                <a:solidFill>
                  <a:schemeClr val="tx1"/>
                </a:solidFill>
                <a:latin typeface="MS UI Gothic" panose="020B0600070205080204" pitchFamily="34" charset="-128"/>
                <a:ea typeface="MS UI Gothic" panose="020B0600070205080204" pitchFamily="34" charset="-128"/>
              </a:rPr>
              <a:t>DTL</a:t>
            </a:r>
            <a:r>
              <a:rPr lang="en-US" sz="1800" dirty="0">
                <a:solidFill>
                  <a:schemeClr val="tx1"/>
                </a:solidFill>
                <a:latin typeface="MS UI Gothic" panose="020B0600070205080204" pitchFamily="34" charset="-128"/>
                <a:ea typeface="MS UI Gothic" panose="020B0600070205080204" pitchFamily="34" charset="-128"/>
              </a:rPr>
              <a:t>) </a:t>
            </a:r>
            <a:endParaRPr lang="en-US" sz="1800" dirty="0">
              <a:solidFill>
                <a:schemeClr val="tx1"/>
              </a:solidFill>
              <a:latin typeface="MS UI Gothic" panose="020B0600070205080204" pitchFamily="34" charset="-128"/>
              <a:ea typeface="MS UI Gothic" panose="020B0600070205080204" pitchFamily="34" charset="-128"/>
            </a:endParaRPr>
          </a:p>
          <a:p>
            <a:pPr lvl="3">
              <a:lnSpc>
                <a:spcPct val="150000"/>
              </a:lnSpc>
            </a:pPr>
            <a:r>
              <a:rPr lang="en-US" sz="1800" dirty="0">
                <a:solidFill>
                  <a:schemeClr val="tx1"/>
                </a:solidFill>
                <a:latin typeface="MS UI Gothic" panose="020B0600070205080204" pitchFamily="34" charset="-128"/>
                <a:ea typeface="MS UI Gothic" panose="020B0600070205080204" pitchFamily="34" charset="-128"/>
              </a:rPr>
              <a:t>	</a:t>
            </a:r>
            <a:r>
              <a:rPr lang="en-US" sz="1800" b="1" dirty="0">
                <a:solidFill>
                  <a:srgbClr val="FF0000"/>
                </a:solidFill>
                <a:latin typeface="MS UI Gothic" panose="020B0600070205080204" pitchFamily="34" charset="-128"/>
                <a:ea typeface="MS UI Gothic" panose="020B0600070205080204" pitchFamily="34" charset="-128"/>
              </a:rPr>
              <a:t>&gt; </a:t>
            </a:r>
            <a:r>
              <a:rPr lang="en-US" sz="1800" dirty="0">
                <a:solidFill>
                  <a:schemeClr val="tx1"/>
                </a:solidFill>
                <a:latin typeface="MS UI Gothic" panose="020B0600070205080204" pitchFamily="34" charset="-128"/>
                <a:ea typeface="MS UI Gothic" panose="020B0600070205080204" pitchFamily="34" charset="-128"/>
              </a:rPr>
              <a:t>Transistor </a:t>
            </a:r>
            <a:r>
              <a:rPr lang="en-US" sz="1800" dirty="0" err="1">
                <a:solidFill>
                  <a:schemeClr val="tx1"/>
                </a:solidFill>
                <a:latin typeface="MS UI Gothic" panose="020B0600070205080204" pitchFamily="34" charset="-128"/>
                <a:ea typeface="MS UI Gothic" panose="020B0600070205080204" pitchFamily="34" charset="-128"/>
              </a:rPr>
              <a:t>transistor</a:t>
            </a:r>
            <a:r>
              <a:rPr lang="en-US" sz="1800" dirty="0">
                <a:solidFill>
                  <a:schemeClr val="tx1"/>
                </a:solidFill>
                <a:latin typeface="MS UI Gothic" panose="020B0600070205080204" pitchFamily="34" charset="-128"/>
                <a:ea typeface="MS UI Gothic" panose="020B0600070205080204" pitchFamily="34" charset="-128"/>
              </a:rPr>
              <a:t> logic (</a:t>
            </a:r>
            <a:r>
              <a:rPr lang="en-US" sz="1800" b="1" dirty="0">
                <a:solidFill>
                  <a:schemeClr val="tx1"/>
                </a:solidFill>
                <a:latin typeface="MS UI Gothic" panose="020B0600070205080204" pitchFamily="34" charset="-128"/>
                <a:ea typeface="MS UI Gothic" panose="020B0600070205080204" pitchFamily="34" charset="-128"/>
              </a:rPr>
              <a:t>TTL</a:t>
            </a:r>
            <a:r>
              <a:rPr lang="en-US" sz="1800" dirty="0">
                <a:solidFill>
                  <a:schemeClr val="tx1"/>
                </a:solidFill>
                <a:latin typeface="MS UI Gothic" panose="020B0600070205080204" pitchFamily="34" charset="-128"/>
                <a:ea typeface="MS UI Gothic" panose="020B0600070205080204" pitchFamily="34" charset="-128"/>
              </a:rPr>
              <a:t>)</a:t>
            </a:r>
            <a:endParaRPr lang="en-US" sz="1800" dirty="0">
              <a:solidFill>
                <a:schemeClr val="tx1"/>
              </a:solidFill>
              <a:latin typeface="MS UI Gothic" panose="020B0600070205080204" pitchFamily="34" charset="-128"/>
              <a:ea typeface="MS UI Gothic" panose="020B0600070205080204" pitchFamily="34" charset="-128"/>
            </a:endParaRPr>
          </a:p>
          <a:p>
            <a:pPr lvl="3">
              <a:lnSpc>
                <a:spcPct val="150000"/>
              </a:lnSpc>
            </a:pPr>
            <a:r>
              <a:rPr lang="en-US" sz="1800" dirty="0">
                <a:solidFill>
                  <a:schemeClr val="tx1"/>
                </a:solidFill>
                <a:latin typeface="MS UI Gothic" panose="020B0600070205080204" pitchFamily="34" charset="-128"/>
                <a:ea typeface="MS UI Gothic" panose="020B0600070205080204" pitchFamily="34" charset="-128"/>
              </a:rPr>
              <a:t>	</a:t>
            </a:r>
            <a:r>
              <a:rPr lang="en-US" sz="1800" b="1" dirty="0">
                <a:solidFill>
                  <a:srgbClr val="FF0000"/>
                </a:solidFill>
                <a:latin typeface="MS UI Gothic" panose="020B0600070205080204" pitchFamily="34" charset="-128"/>
                <a:ea typeface="MS UI Gothic" panose="020B0600070205080204" pitchFamily="34" charset="-128"/>
              </a:rPr>
              <a:t>&gt; </a:t>
            </a:r>
            <a:r>
              <a:rPr lang="en-US" sz="1800" dirty="0">
                <a:solidFill>
                  <a:schemeClr val="tx1"/>
                </a:solidFill>
                <a:latin typeface="MS UI Gothic" panose="020B0600070205080204" pitchFamily="34" charset="-128"/>
                <a:ea typeface="MS UI Gothic" panose="020B0600070205080204" pitchFamily="34" charset="-128"/>
              </a:rPr>
              <a:t>Emitter coupled logic (</a:t>
            </a:r>
            <a:r>
              <a:rPr lang="en-US" sz="1800" b="1" dirty="0">
                <a:solidFill>
                  <a:schemeClr val="tx1"/>
                </a:solidFill>
                <a:latin typeface="MS UI Gothic" panose="020B0600070205080204" pitchFamily="34" charset="-128"/>
                <a:ea typeface="MS UI Gothic" panose="020B0600070205080204" pitchFamily="34" charset="-128"/>
              </a:rPr>
              <a:t>ECL</a:t>
            </a:r>
            <a:r>
              <a:rPr lang="en-US" sz="1800" dirty="0">
                <a:solidFill>
                  <a:schemeClr val="tx1"/>
                </a:solidFill>
                <a:latin typeface="MS UI Gothic" panose="020B0600070205080204" pitchFamily="34" charset="-128"/>
                <a:ea typeface="MS UI Gothic" panose="020B0600070205080204" pitchFamily="34" charset="-128"/>
              </a:rPr>
              <a:t>)</a:t>
            </a:r>
            <a:endParaRPr lang="en-US" sz="1800" dirty="0">
              <a:solidFill>
                <a:schemeClr val="tx1"/>
              </a:solidFill>
              <a:latin typeface="MS UI Gothic" panose="020B0600070205080204" pitchFamily="34" charset="-128"/>
              <a:ea typeface="MS UI Gothic" panose="020B0600070205080204" pitchFamily="34" charset="-128"/>
            </a:endParaRPr>
          </a:p>
          <a:p>
            <a:endParaRPr lang="en-US" sz="1800" dirty="0">
              <a:solidFill>
                <a:schemeClr val="tx1"/>
              </a:solidFill>
              <a:latin typeface="MS UI Gothic" panose="020B0600070205080204" pitchFamily="34" charset="-128"/>
              <a:ea typeface="MS UI Gothic" panose="020B0600070205080204" pitchFamily="34" charset="-128"/>
            </a:endParaRPr>
          </a:p>
          <a:p>
            <a:r>
              <a:rPr lang="en-US" sz="1800" b="1" dirty="0">
                <a:solidFill>
                  <a:srgbClr val="FF0000"/>
                </a:solidFill>
                <a:latin typeface="MS UI Gothic" panose="020B0600070205080204" pitchFamily="34" charset="-128"/>
                <a:ea typeface="MS UI Gothic" panose="020B0600070205080204" pitchFamily="34" charset="-128"/>
              </a:rPr>
              <a:t>2. Metal Oxide Semiconductor techniques</a:t>
            </a:r>
            <a:endParaRPr lang="en-US" sz="1800" b="1" dirty="0">
              <a:solidFill>
                <a:srgbClr val="FF0000"/>
              </a:solidFill>
              <a:latin typeface="MS UI Gothic" panose="020B0600070205080204" pitchFamily="34" charset="-128"/>
              <a:ea typeface="MS UI Gothic" panose="020B0600070205080204" pitchFamily="34" charset="-128"/>
            </a:endParaRPr>
          </a:p>
          <a:p>
            <a:pPr>
              <a:lnSpc>
                <a:spcPct val="150000"/>
              </a:lnSpc>
            </a:pPr>
            <a:r>
              <a:rPr lang="en-US" sz="1800" b="1" dirty="0">
                <a:solidFill>
                  <a:srgbClr val="FF0000"/>
                </a:solidFill>
                <a:latin typeface="MS UI Gothic" panose="020B0600070205080204" pitchFamily="34" charset="-128"/>
                <a:ea typeface="MS UI Gothic" panose="020B0600070205080204" pitchFamily="34" charset="-128"/>
              </a:rPr>
              <a:t>	&gt;</a:t>
            </a:r>
            <a:r>
              <a:rPr lang="en-US" sz="1800" b="1" dirty="0">
                <a:solidFill>
                  <a:schemeClr val="tx1"/>
                </a:solidFill>
                <a:latin typeface="MS UI Gothic" panose="020B0600070205080204" pitchFamily="34" charset="-128"/>
                <a:ea typeface="MS UI Gothic" panose="020B0600070205080204" pitchFamily="34" charset="-128"/>
              </a:rPr>
              <a:t> </a:t>
            </a:r>
            <a:r>
              <a:rPr lang="en-US" sz="1800" dirty="0">
                <a:solidFill>
                  <a:schemeClr val="tx1"/>
                </a:solidFill>
                <a:latin typeface="MS UI Gothic" panose="020B0600070205080204" pitchFamily="34" charset="-128"/>
                <a:ea typeface="MS UI Gothic" panose="020B0600070205080204" pitchFamily="34" charset="-128"/>
              </a:rPr>
              <a:t>P channel MOSFET (</a:t>
            </a:r>
            <a:r>
              <a:rPr lang="en-US" sz="1800" b="1" dirty="0">
                <a:solidFill>
                  <a:schemeClr val="tx1"/>
                </a:solidFill>
                <a:latin typeface="MS UI Gothic" panose="020B0600070205080204" pitchFamily="34" charset="-128"/>
                <a:ea typeface="MS UI Gothic" panose="020B0600070205080204" pitchFamily="34" charset="-128"/>
              </a:rPr>
              <a:t>PMOS</a:t>
            </a:r>
            <a:r>
              <a:rPr lang="en-US" sz="1800" dirty="0">
                <a:solidFill>
                  <a:schemeClr val="tx1"/>
                </a:solidFill>
                <a:latin typeface="MS UI Gothic" panose="020B0600070205080204" pitchFamily="34" charset="-128"/>
                <a:ea typeface="MS UI Gothic" panose="020B0600070205080204" pitchFamily="34" charset="-128"/>
              </a:rPr>
              <a:t>) </a:t>
            </a:r>
            <a:endParaRPr lang="en-US" sz="1800" dirty="0">
              <a:solidFill>
                <a:schemeClr val="tx1"/>
              </a:solidFill>
              <a:latin typeface="MS UI Gothic" panose="020B0600070205080204" pitchFamily="34" charset="-128"/>
              <a:ea typeface="MS UI Gothic" panose="020B0600070205080204" pitchFamily="34" charset="-128"/>
            </a:endParaRPr>
          </a:p>
          <a:p>
            <a:pPr>
              <a:lnSpc>
                <a:spcPct val="150000"/>
              </a:lnSpc>
            </a:pPr>
            <a:r>
              <a:rPr lang="en-US" sz="1800" b="1" dirty="0">
                <a:solidFill>
                  <a:schemeClr val="tx1"/>
                </a:solidFill>
                <a:latin typeface="MS UI Gothic" panose="020B0600070205080204" pitchFamily="34" charset="-128"/>
                <a:ea typeface="MS UI Gothic" panose="020B0600070205080204" pitchFamily="34" charset="-128"/>
              </a:rPr>
              <a:t>	</a:t>
            </a:r>
            <a:r>
              <a:rPr lang="en-US" sz="1800" b="1" dirty="0">
                <a:solidFill>
                  <a:srgbClr val="FF0000"/>
                </a:solidFill>
                <a:latin typeface="MS UI Gothic" panose="020B0600070205080204" pitchFamily="34" charset="-128"/>
                <a:ea typeface="MS UI Gothic" panose="020B0600070205080204" pitchFamily="34" charset="-128"/>
              </a:rPr>
              <a:t>&gt;</a:t>
            </a:r>
            <a:r>
              <a:rPr lang="en-US" sz="1800" b="1" dirty="0">
                <a:solidFill>
                  <a:schemeClr val="tx1"/>
                </a:solidFill>
                <a:latin typeface="MS UI Gothic" panose="020B0600070205080204" pitchFamily="34" charset="-128"/>
                <a:ea typeface="MS UI Gothic" panose="020B0600070205080204" pitchFamily="34" charset="-128"/>
              </a:rPr>
              <a:t> </a:t>
            </a:r>
            <a:r>
              <a:rPr lang="en-US" sz="1800" dirty="0">
                <a:solidFill>
                  <a:schemeClr val="tx1"/>
                </a:solidFill>
                <a:latin typeface="MS UI Gothic" panose="020B0600070205080204" pitchFamily="34" charset="-128"/>
                <a:ea typeface="MS UI Gothic" panose="020B0600070205080204" pitchFamily="34" charset="-128"/>
              </a:rPr>
              <a:t>N channel MOSFET (</a:t>
            </a:r>
            <a:r>
              <a:rPr lang="en-US" sz="1800" b="1" dirty="0">
                <a:solidFill>
                  <a:schemeClr val="tx1"/>
                </a:solidFill>
                <a:latin typeface="MS UI Gothic" panose="020B0600070205080204" pitchFamily="34" charset="-128"/>
                <a:ea typeface="MS UI Gothic" panose="020B0600070205080204" pitchFamily="34" charset="-128"/>
              </a:rPr>
              <a:t>NMOS</a:t>
            </a:r>
            <a:r>
              <a:rPr lang="en-US" sz="1800" dirty="0">
                <a:solidFill>
                  <a:schemeClr val="tx1"/>
                </a:solidFill>
                <a:latin typeface="MS UI Gothic" panose="020B0600070205080204" pitchFamily="34" charset="-128"/>
                <a:ea typeface="MS UI Gothic" panose="020B0600070205080204" pitchFamily="34" charset="-128"/>
              </a:rPr>
              <a:t>) </a:t>
            </a:r>
            <a:endParaRPr lang="en-US" sz="1800" dirty="0">
              <a:solidFill>
                <a:schemeClr val="tx1"/>
              </a:solidFill>
              <a:latin typeface="MS UI Gothic" panose="020B0600070205080204" pitchFamily="34" charset="-128"/>
              <a:ea typeface="MS UI Gothic" panose="020B0600070205080204" pitchFamily="34" charset="-128"/>
            </a:endParaRPr>
          </a:p>
          <a:p>
            <a:pPr>
              <a:lnSpc>
                <a:spcPct val="150000"/>
              </a:lnSpc>
            </a:pPr>
            <a:r>
              <a:rPr lang="en-US" sz="1800" dirty="0">
                <a:solidFill>
                  <a:schemeClr val="tx1"/>
                </a:solidFill>
                <a:latin typeface="MS UI Gothic" panose="020B0600070205080204" pitchFamily="34" charset="-128"/>
                <a:ea typeface="MS UI Gothic" panose="020B0600070205080204" pitchFamily="34" charset="-128"/>
              </a:rPr>
              <a:t> 	</a:t>
            </a:r>
            <a:r>
              <a:rPr lang="en-US" sz="1800" b="1" dirty="0">
                <a:solidFill>
                  <a:srgbClr val="FF0000"/>
                </a:solidFill>
                <a:latin typeface="MS UI Gothic" panose="020B0600070205080204" pitchFamily="34" charset="-128"/>
                <a:ea typeface="MS UI Gothic" panose="020B0600070205080204" pitchFamily="34" charset="-128"/>
              </a:rPr>
              <a:t>&gt;</a:t>
            </a:r>
            <a:r>
              <a:rPr lang="en-US" sz="1800" b="1" dirty="0">
                <a:solidFill>
                  <a:schemeClr val="tx1"/>
                </a:solidFill>
                <a:latin typeface="MS UI Gothic" panose="020B0600070205080204" pitchFamily="34" charset="-128"/>
                <a:ea typeface="MS UI Gothic" panose="020B0600070205080204" pitchFamily="34" charset="-128"/>
              </a:rPr>
              <a:t> </a:t>
            </a:r>
            <a:r>
              <a:rPr lang="en-US" sz="1800" dirty="0">
                <a:solidFill>
                  <a:schemeClr val="tx1"/>
                </a:solidFill>
                <a:latin typeface="MS UI Gothic" panose="020B0600070205080204" pitchFamily="34" charset="-128"/>
                <a:ea typeface="MS UI Gothic" panose="020B0600070205080204" pitchFamily="34" charset="-128"/>
              </a:rPr>
              <a:t>Complementary MOSFET (</a:t>
            </a:r>
            <a:r>
              <a:rPr lang="en-US" sz="1800" b="1" dirty="0">
                <a:solidFill>
                  <a:schemeClr val="tx1"/>
                </a:solidFill>
                <a:latin typeface="MS UI Gothic" panose="020B0600070205080204" pitchFamily="34" charset="-128"/>
                <a:ea typeface="MS UI Gothic" panose="020B0600070205080204" pitchFamily="34" charset="-128"/>
              </a:rPr>
              <a:t>CMOS</a:t>
            </a:r>
            <a:r>
              <a:rPr lang="en-US" sz="1800" dirty="0">
                <a:solidFill>
                  <a:schemeClr val="tx1"/>
                </a:solidFill>
                <a:latin typeface="MS UI Gothic" panose="020B0600070205080204" pitchFamily="34" charset="-128"/>
                <a:ea typeface="MS UI Gothic" panose="020B0600070205080204" pitchFamily="34" charset="-128"/>
              </a:rPr>
              <a:t>) </a:t>
            </a:r>
            <a:endParaRPr lang="en-US" sz="1800" dirty="0">
              <a:solidFill>
                <a:schemeClr val="tx1"/>
              </a:solidFill>
              <a:latin typeface="MS UI Gothic" panose="020B0600070205080204" pitchFamily="34" charset="-128"/>
              <a:ea typeface="MS UI Gothic" panose="020B0600070205080204" pitchFamily="34" charset="-128"/>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3" name="Picture 2"/>
          <p:cNvPicPr>
            <a:picLocks noChangeAspect="1"/>
          </p:cNvPicPr>
          <p:nvPr/>
        </p:nvPicPr>
        <p:blipFill>
          <a:blip r:embed="rId1"/>
          <a:stretch>
            <a:fillRect/>
          </a:stretch>
        </p:blipFill>
        <p:spPr>
          <a:xfrm>
            <a:off x="1021554" y="778303"/>
            <a:ext cx="5650716" cy="4179459"/>
          </a:xfrm>
          <a:prstGeom prst="rect">
            <a:avLst/>
          </a:prstGeom>
        </p:spPr>
      </p:pic>
      <p:sp>
        <p:nvSpPr>
          <p:cNvPr id="4" name="Rectangle 3"/>
          <p:cNvSpPr/>
          <p:nvPr/>
        </p:nvSpPr>
        <p:spPr>
          <a:xfrm>
            <a:off x="2444556" y="303312"/>
            <a:ext cx="3539752" cy="369332"/>
          </a:xfrm>
          <a:prstGeom prst="rect">
            <a:avLst/>
          </a:prstGeom>
        </p:spPr>
        <p:txBody>
          <a:bodyPr wrap="none">
            <a:spAutoFit/>
          </a:bodyPr>
          <a:lstStyle/>
          <a:p>
            <a:r>
              <a:rPr lang="en-US" sz="1800" b="1" u="sng" dirty="0">
                <a:solidFill>
                  <a:schemeClr val="accent2">
                    <a:lumMod val="50000"/>
                  </a:schemeClr>
                </a:solidFill>
                <a:latin typeface="Roboto Condensed" panose="02000000000000000000"/>
                <a:ea typeface="Roboto Condensed" panose="02000000000000000000"/>
                <a:sym typeface="Roboto Condensed" panose="02000000000000000000"/>
              </a:rPr>
              <a:t>Block Diagram of a Digital Computer</a:t>
            </a:r>
            <a:endParaRPr lang="en-US" sz="1800" b="1" u="sng" dirty="0">
              <a:solidFill>
                <a:schemeClr val="accent2">
                  <a:lumMod val="50000"/>
                </a:schemeClr>
              </a:solidFill>
              <a:latin typeface="Roboto Condensed" panose="02000000000000000000"/>
              <a:ea typeface="Roboto Condensed" panose="02000000000000000000"/>
              <a:sym typeface="Roboto Condensed" panose="02000000000000000000"/>
            </a:endParaRPr>
          </a:p>
        </p:txBody>
      </p:sp>
      <p:grpSp>
        <p:nvGrpSpPr>
          <p:cNvPr id="5" name="Google Shape;304;p20"/>
          <p:cNvGrpSpPr/>
          <p:nvPr/>
        </p:nvGrpSpPr>
        <p:grpSpPr>
          <a:xfrm>
            <a:off x="128588" y="228600"/>
            <a:ext cx="291970" cy="222491"/>
            <a:chOff x="1247825" y="322750"/>
            <a:chExt cx="443300" cy="369000"/>
          </a:xfrm>
        </p:grpSpPr>
        <p:sp>
          <p:nvSpPr>
            <p:cNvPr id="6" name="Google Shape;305;p2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Google Shape;306;p2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307;p2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 name="Google Shape;308;p2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309;p2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 name="Rectangle 10"/>
          <p:cNvSpPr/>
          <p:nvPr/>
        </p:nvSpPr>
        <p:spPr>
          <a:xfrm>
            <a:off x="650439" y="146150"/>
            <a:ext cx="865943" cy="400110"/>
          </a:xfrm>
          <a:prstGeom prst="rect">
            <a:avLst/>
          </a:prstGeom>
        </p:spPr>
        <p:txBody>
          <a:bodyPr wrap="none">
            <a:spAutoFit/>
          </a:bodyPr>
          <a:lstStyle/>
          <a:p>
            <a:r>
              <a:rPr lang="en-US" sz="2000" b="1" dirty="0">
                <a:solidFill>
                  <a:schemeClr val="lt1"/>
                </a:solidFill>
                <a:latin typeface="Roboto Condensed" panose="02000000000000000000"/>
                <a:ea typeface="Roboto Condensed" panose="02000000000000000000"/>
                <a:sym typeface="Roboto Condensed" panose="02000000000000000000"/>
              </a:rPr>
              <a:t>Basics</a:t>
            </a:r>
            <a:endParaRPr lang="en-US" sz="2000" b="1" dirty="0">
              <a:solidFill>
                <a:schemeClr val="lt1"/>
              </a:solidFill>
              <a:latin typeface="Roboto Condensed" panose="02000000000000000000"/>
              <a:ea typeface="Roboto Condensed" panose="02000000000000000000"/>
              <a:sym typeface="Roboto Condensed" panose="02000000000000000000"/>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grpSp>
        <p:nvGrpSpPr>
          <p:cNvPr id="14" name="Group 13"/>
          <p:cNvGrpSpPr/>
          <p:nvPr/>
        </p:nvGrpSpPr>
        <p:grpSpPr>
          <a:xfrm>
            <a:off x="128588" y="146150"/>
            <a:ext cx="1387794" cy="400110"/>
            <a:chOff x="128588" y="146150"/>
            <a:chExt cx="1387794" cy="400110"/>
          </a:xfrm>
        </p:grpSpPr>
        <p:grpSp>
          <p:nvGrpSpPr>
            <p:cNvPr id="5" name="Google Shape;304;p20"/>
            <p:cNvGrpSpPr/>
            <p:nvPr/>
          </p:nvGrpSpPr>
          <p:grpSpPr>
            <a:xfrm>
              <a:off x="128588" y="228600"/>
              <a:ext cx="291970" cy="222491"/>
              <a:chOff x="1247825" y="322750"/>
              <a:chExt cx="443300" cy="369000"/>
            </a:xfrm>
          </p:grpSpPr>
          <p:sp>
            <p:nvSpPr>
              <p:cNvPr id="6" name="Google Shape;305;p2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Google Shape;306;p2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307;p2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 name="Google Shape;308;p2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309;p2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 name="Rectangle 10"/>
            <p:cNvSpPr/>
            <p:nvPr/>
          </p:nvSpPr>
          <p:spPr>
            <a:xfrm>
              <a:off x="650439" y="146150"/>
              <a:ext cx="865943" cy="400110"/>
            </a:xfrm>
            <a:prstGeom prst="rect">
              <a:avLst/>
            </a:prstGeom>
          </p:spPr>
          <p:txBody>
            <a:bodyPr wrap="none">
              <a:spAutoFit/>
            </a:bodyPr>
            <a:lstStyle/>
            <a:p>
              <a:r>
                <a:rPr lang="en-US" sz="2000" b="1" dirty="0">
                  <a:solidFill>
                    <a:schemeClr val="lt1"/>
                  </a:solidFill>
                  <a:latin typeface="Roboto Condensed" panose="02000000000000000000"/>
                  <a:ea typeface="Roboto Condensed" panose="02000000000000000000"/>
                  <a:sym typeface="Roboto Condensed" panose="02000000000000000000"/>
                </a:rPr>
                <a:t>Basics</a:t>
              </a:r>
              <a:endParaRPr lang="en-US" sz="2000" b="1" dirty="0">
                <a:solidFill>
                  <a:schemeClr val="lt1"/>
                </a:solidFill>
                <a:latin typeface="Roboto Condensed" panose="02000000000000000000"/>
                <a:ea typeface="Roboto Condensed" panose="02000000000000000000"/>
                <a:sym typeface="Roboto Condensed" panose="02000000000000000000"/>
              </a:endParaRPr>
            </a:p>
          </p:txBody>
        </p:sp>
      </p:grpSp>
      <p:grpSp>
        <p:nvGrpSpPr>
          <p:cNvPr id="3" name="Group 2"/>
          <p:cNvGrpSpPr/>
          <p:nvPr/>
        </p:nvGrpSpPr>
        <p:grpSpPr>
          <a:xfrm>
            <a:off x="0" y="824692"/>
            <a:ext cx="9058275" cy="4218795"/>
            <a:chOff x="0" y="824692"/>
            <a:chExt cx="9058275" cy="4218795"/>
          </a:xfrm>
        </p:grpSpPr>
        <p:pic>
          <p:nvPicPr>
            <p:cNvPr id="12" name="Picture 11"/>
            <p:cNvPicPr>
              <a:picLocks noChangeAspect="1"/>
            </p:cNvPicPr>
            <p:nvPr/>
          </p:nvPicPr>
          <p:blipFill>
            <a:blip r:embed="rId1"/>
            <a:stretch>
              <a:fillRect/>
            </a:stretch>
          </p:blipFill>
          <p:spPr>
            <a:xfrm>
              <a:off x="0" y="824692"/>
              <a:ext cx="9058275" cy="1133113"/>
            </a:xfrm>
            <a:prstGeom prst="rect">
              <a:avLst/>
            </a:prstGeom>
          </p:spPr>
        </p:pic>
        <p:pic>
          <p:nvPicPr>
            <p:cNvPr id="13" name="Picture 12"/>
            <p:cNvPicPr>
              <a:picLocks noChangeAspect="1"/>
            </p:cNvPicPr>
            <p:nvPr/>
          </p:nvPicPr>
          <p:blipFill>
            <a:blip r:embed="rId2"/>
            <a:stretch>
              <a:fillRect/>
            </a:stretch>
          </p:blipFill>
          <p:spPr>
            <a:xfrm>
              <a:off x="228599" y="2307369"/>
              <a:ext cx="6659137" cy="2736118"/>
            </a:xfrm>
            <a:prstGeom prst="rect">
              <a:avLst/>
            </a:prstGeom>
          </p:spPr>
        </p:pic>
      </p:gr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11" name="Rectangle 10"/>
          <p:cNvSpPr/>
          <p:nvPr/>
        </p:nvSpPr>
        <p:spPr>
          <a:xfrm>
            <a:off x="171450" y="1196280"/>
            <a:ext cx="2178802" cy="400110"/>
          </a:xfrm>
          <a:prstGeom prst="rect">
            <a:avLst/>
          </a:prstGeom>
        </p:spPr>
        <p:txBody>
          <a:bodyPr wrap="none">
            <a:spAutoFit/>
          </a:bodyPr>
          <a:lstStyle/>
          <a:p>
            <a:r>
              <a:rPr lang="en-US" sz="2000" b="1" dirty="0">
                <a:solidFill>
                  <a:schemeClr val="accent6">
                    <a:lumMod val="75000"/>
                  </a:schemeClr>
                </a:solidFill>
                <a:latin typeface="Roboto Condensed" panose="02000000000000000000"/>
                <a:ea typeface="Roboto Condensed" panose="02000000000000000000"/>
              </a:rPr>
              <a:t>Digital Logic Gates</a:t>
            </a:r>
            <a:endParaRPr lang="en-US" sz="2000" b="1" dirty="0">
              <a:solidFill>
                <a:schemeClr val="accent6">
                  <a:lumMod val="75000"/>
                </a:schemeClr>
              </a:solidFill>
              <a:latin typeface="Roboto Condensed" panose="02000000000000000000"/>
              <a:ea typeface="Roboto Condensed" panose="02000000000000000000"/>
              <a:sym typeface="Roboto Condensed" panose="02000000000000000000"/>
            </a:endParaRPr>
          </a:p>
        </p:txBody>
      </p:sp>
      <p:pic>
        <p:nvPicPr>
          <p:cNvPr id="14" name="Picture 13"/>
          <p:cNvPicPr>
            <a:picLocks noChangeAspect="1"/>
          </p:cNvPicPr>
          <p:nvPr/>
        </p:nvPicPr>
        <p:blipFill>
          <a:blip r:embed="rId1"/>
          <a:stretch>
            <a:fillRect/>
          </a:stretch>
        </p:blipFill>
        <p:spPr>
          <a:xfrm>
            <a:off x="2429650" y="0"/>
            <a:ext cx="4613313" cy="5143500"/>
          </a:xfrm>
          <a:prstGeom prst="rect">
            <a:avLst/>
          </a:prstGeom>
        </p:spPr>
      </p:pic>
      <p:graphicFrame>
        <p:nvGraphicFramePr>
          <p:cNvPr id="3" name="Table 2"/>
          <p:cNvGraphicFramePr>
            <a:graphicFrameLocks noGrp="1"/>
          </p:cNvGraphicFramePr>
          <p:nvPr/>
        </p:nvGraphicFramePr>
        <p:xfrm>
          <a:off x="7500936" y="1597025"/>
          <a:ext cx="1271590" cy="1524000"/>
        </p:xfrm>
        <a:graphic>
          <a:graphicData uri="http://schemas.openxmlformats.org/drawingml/2006/table">
            <a:tbl>
              <a:tblPr firstRow="1" bandRow="1">
                <a:tableStyleId>{E27665BA-8202-44FC-AD62-C9F0E3EA811A}</a:tableStyleId>
              </a:tblPr>
              <a:tblGrid>
                <a:gridCol w="635795"/>
                <a:gridCol w="635795"/>
              </a:tblGrid>
              <a:tr h="296069">
                <a:tc>
                  <a:txBody>
                    <a:bodyPr/>
                    <a:lstStyle/>
                    <a:p>
                      <a:pPr algn="ctr"/>
                      <a:r>
                        <a:rPr lang="en-US" b="1" dirty="0">
                          <a:solidFill>
                            <a:schemeClr val="bg1"/>
                          </a:solidFill>
                        </a:rPr>
                        <a:t>X</a:t>
                      </a:r>
                      <a:endParaRPr lang="en-US" b="1" dirty="0">
                        <a:solidFill>
                          <a:schemeClr val="bg1"/>
                        </a:solidFill>
                      </a:endParaRPr>
                    </a:p>
                  </a:txBody>
                  <a:tcPr>
                    <a:solidFill>
                      <a:srgbClr val="00B050"/>
                    </a:solidFill>
                  </a:tcPr>
                </a:tc>
                <a:tc>
                  <a:txBody>
                    <a:bodyPr/>
                    <a:lstStyle/>
                    <a:p>
                      <a:pPr algn="ctr"/>
                      <a:r>
                        <a:rPr lang="en-US" b="1" dirty="0">
                          <a:solidFill>
                            <a:schemeClr val="bg1"/>
                          </a:solidFill>
                        </a:rPr>
                        <a:t>Y</a:t>
                      </a:r>
                      <a:endParaRPr lang="en-US" b="1" dirty="0">
                        <a:solidFill>
                          <a:schemeClr val="bg1"/>
                        </a:solidFill>
                      </a:endParaRPr>
                    </a:p>
                  </a:txBody>
                  <a:tcPr>
                    <a:solidFill>
                      <a:srgbClr val="00B050"/>
                    </a:solidFill>
                  </a:tcPr>
                </a:tc>
              </a:tr>
              <a:tr h="248444">
                <a:tc>
                  <a:txBody>
                    <a:bodyPr/>
                    <a:lstStyle/>
                    <a:p>
                      <a:pPr algn="ctr"/>
                      <a:r>
                        <a:rPr lang="en-US" b="1" dirty="0"/>
                        <a:t>0</a:t>
                      </a:r>
                      <a:endParaRPr lang="en-US" b="1" dirty="0"/>
                    </a:p>
                  </a:txBody>
                  <a:tcPr>
                    <a:solidFill>
                      <a:schemeClr val="accent3">
                        <a:lumMod val="20000"/>
                        <a:lumOff val="80000"/>
                      </a:schemeClr>
                    </a:solidFill>
                  </a:tcPr>
                </a:tc>
                <a:tc>
                  <a:txBody>
                    <a:bodyPr/>
                    <a:lstStyle/>
                    <a:p>
                      <a:pPr algn="ctr"/>
                      <a:r>
                        <a:rPr lang="en-US" b="1" dirty="0"/>
                        <a:t>0</a:t>
                      </a:r>
                      <a:endParaRPr lang="en-US" b="1" dirty="0"/>
                    </a:p>
                  </a:txBody>
                  <a:tcPr>
                    <a:solidFill>
                      <a:schemeClr val="accent3">
                        <a:lumMod val="20000"/>
                        <a:lumOff val="80000"/>
                      </a:schemeClr>
                    </a:solidFill>
                  </a:tcPr>
                </a:tc>
              </a:tr>
              <a:tr h="265113">
                <a:tc>
                  <a:txBody>
                    <a:bodyPr/>
                    <a:lstStyle/>
                    <a:p>
                      <a:pPr algn="ctr"/>
                      <a:r>
                        <a:rPr lang="en-US" b="1" dirty="0"/>
                        <a:t>0</a:t>
                      </a:r>
                      <a:endParaRPr lang="en-US" b="1" dirty="0"/>
                    </a:p>
                  </a:txBody>
                  <a:tcPr>
                    <a:solidFill>
                      <a:schemeClr val="accent3">
                        <a:lumMod val="20000"/>
                        <a:lumOff val="80000"/>
                      </a:schemeClr>
                    </a:solidFill>
                  </a:tcPr>
                </a:tc>
                <a:tc>
                  <a:txBody>
                    <a:bodyPr/>
                    <a:lstStyle/>
                    <a:p>
                      <a:pPr algn="ctr"/>
                      <a:r>
                        <a:rPr lang="en-US" b="1" dirty="0"/>
                        <a:t>1</a:t>
                      </a:r>
                      <a:endParaRPr lang="en-US" b="1" dirty="0"/>
                    </a:p>
                  </a:txBody>
                  <a:tcPr>
                    <a:solidFill>
                      <a:schemeClr val="accent3">
                        <a:lumMod val="20000"/>
                        <a:lumOff val="80000"/>
                      </a:schemeClr>
                    </a:solidFill>
                  </a:tcPr>
                </a:tc>
              </a:tr>
              <a:tr h="288926">
                <a:tc>
                  <a:txBody>
                    <a:bodyPr/>
                    <a:lstStyle/>
                    <a:p>
                      <a:pPr algn="ctr"/>
                      <a:r>
                        <a:rPr lang="en-US" b="1" dirty="0"/>
                        <a:t>1</a:t>
                      </a:r>
                      <a:endParaRPr lang="en-US" b="1" dirty="0"/>
                    </a:p>
                  </a:txBody>
                  <a:tcPr>
                    <a:solidFill>
                      <a:schemeClr val="accent3">
                        <a:lumMod val="20000"/>
                        <a:lumOff val="80000"/>
                      </a:schemeClr>
                    </a:solidFill>
                  </a:tcPr>
                </a:tc>
                <a:tc>
                  <a:txBody>
                    <a:bodyPr/>
                    <a:lstStyle/>
                    <a:p>
                      <a:pPr algn="ctr"/>
                      <a:r>
                        <a:rPr lang="en-US" b="1" dirty="0"/>
                        <a:t>0</a:t>
                      </a:r>
                      <a:endParaRPr lang="en-US" b="1" dirty="0"/>
                    </a:p>
                  </a:txBody>
                  <a:tcPr>
                    <a:solidFill>
                      <a:schemeClr val="accent3">
                        <a:lumMod val="20000"/>
                        <a:lumOff val="80000"/>
                      </a:schemeClr>
                    </a:solidFill>
                  </a:tcPr>
                </a:tc>
              </a:tr>
              <a:tr h="269876">
                <a:tc>
                  <a:txBody>
                    <a:bodyPr/>
                    <a:lstStyle/>
                    <a:p>
                      <a:pPr algn="ctr"/>
                      <a:r>
                        <a:rPr lang="en-US" b="1" dirty="0"/>
                        <a:t>1</a:t>
                      </a:r>
                      <a:endParaRPr lang="en-US" b="1" dirty="0"/>
                    </a:p>
                  </a:txBody>
                  <a:tcPr>
                    <a:solidFill>
                      <a:schemeClr val="accent3">
                        <a:lumMod val="20000"/>
                        <a:lumOff val="80000"/>
                      </a:schemeClr>
                    </a:solidFill>
                  </a:tcPr>
                </a:tc>
                <a:tc>
                  <a:txBody>
                    <a:bodyPr/>
                    <a:lstStyle/>
                    <a:p>
                      <a:pPr algn="ctr"/>
                      <a:r>
                        <a:rPr lang="en-US" b="1" dirty="0"/>
                        <a:t>1</a:t>
                      </a:r>
                      <a:endParaRPr lang="en-US" b="1" dirty="0"/>
                    </a:p>
                  </a:txBody>
                  <a:tcPr>
                    <a:solidFill>
                      <a:schemeClr val="accent3">
                        <a:lumMod val="20000"/>
                        <a:lumOff val="80000"/>
                      </a:schemeClr>
                    </a:solidFill>
                  </a:tcPr>
                </a:tc>
              </a:tr>
            </a:tbl>
          </a:graphicData>
        </a:graphic>
      </p:graphicFrame>
      <p:grpSp>
        <p:nvGrpSpPr>
          <p:cNvPr id="20" name="Group 19"/>
          <p:cNvGrpSpPr/>
          <p:nvPr/>
        </p:nvGrpSpPr>
        <p:grpSpPr>
          <a:xfrm>
            <a:off x="128588" y="146150"/>
            <a:ext cx="1387794" cy="400110"/>
            <a:chOff x="128588" y="146150"/>
            <a:chExt cx="1387794" cy="400110"/>
          </a:xfrm>
        </p:grpSpPr>
        <p:grpSp>
          <p:nvGrpSpPr>
            <p:cNvPr id="21" name="Google Shape;304;p20"/>
            <p:cNvGrpSpPr/>
            <p:nvPr/>
          </p:nvGrpSpPr>
          <p:grpSpPr>
            <a:xfrm>
              <a:off x="128588" y="228600"/>
              <a:ext cx="291970" cy="222491"/>
              <a:chOff x="1247825" y="322750"/>
              <a:chExt cx="443300" cy="369000"/>
            </a:xfrm>
          </p:grpSpPr>
          <p:sp>
            <p:nvSpPr>
              <p:cNvPr id="23" name="Google Shape;305;p2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306;p2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307;p2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308;p2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309;p2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 name="Rectangle 21"/>
            <p:cNvSpPr/>
            <p:nvPr/>
          </p:nvSpPr>
          <p:spPr>
            <a:xfrm>
              <a:off x="650439" y="146150"/>
              <a:ext cx="865943" cy="400110"/>
            </a:xfrm>
            <a:prstGeom prst="rect">
              <a:avLst/>
            </a:prstGeom>
          </p:spPr>
          <p:txBody>
            <a:bodyPr wrap="none">
              <a:spAutoFit/>
            </a:bodyPr>
            <a:lstStyle/>
            <a:p>
              <a:r>
                <a:rPr lang="en-US" sz="2000" b="1" dirty="0">
                  <a:solidFill>
                    <a:schemeClr val="lt1"/>
                  </a:solidFill>
                  <a:latin typeface="Roboto Condensed" panose="02000000000000000000"/>
                  <a:ea typeface="Roboto Condensed" panose="02000000000000000000"/>
                  <a:sym typeface="Roboto Condensed" panose="02000000000000000000"/>
                </a:rPr>
                <a:t>Basics</a:t>
              </a:r>
              <a:endParaRPr lang="en-US" sz="2000" b="1" dirty="0">
                <a:solidFill>
                  <a:schemeClr val="lt1"/>
                </a:solidFill>
                <a:latin typeface="Roboto Condensed" panose="02000000000000000000"/>
                <a:ea typeface="Roboto Condensed" panose="02000000000000000000"/>
                <a:sym typeface="Roboto Condensed" panose="02000000000000000000"/>
              </a:endParaRPr>
            </a:p>
          </p:txBody>
        </p:sp>
      </p:gr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11" name="Rectangle 10"/>
          <p:cNvSpPr/>
          <p:nvPr/>
        </p:nvSpPr>
        <p:spPr>
          <a:xfrm>
            <a:off x="2364582" y="121444"/>
            <a:ext cx="1274708" cy="400110"/>
          </a:xfrm>
          <a:prstGeom prst="rect">
            <a:avLst/>
          </a:prstGeom>
        </p:spPr>
        <p:txBody>
          <a:bodyPr wrap="square">
            <a:spAutoFit/>
          </a:bodyPr>
          <a:lstStyle/>
          <a:p>
            <a:r>
              <a:rPr lang="en-US" sz="2000" b="1" dirty="0">
                <a:solidFill>
                  <a:schemeClr val="accent6">
                    <a:lumMod val="75000"/>
                  </a:schemeClr>
                </a:solidFill>
                <a:latin typeface="Roboto Condensed" panose="02000000000000000000"/>
                <a:ea typeface="Roboto Condensed" panose="02000000000000000000"/>
              </a:rPr>
              <a:t>Example-1</a:t>
            </a:r>
            <a:endParaRPr lang="en-US" sz="2000" b="1" dirty="0">
              <a:solidFill>
                <a:schemeClr val="accent6">
                  <a:lumMod val="75000"/>
                </a:schemeClr>
              </a:solidFill>
              <a:latin typeface="Roboto Condensed" panose="02000000000000000000"/>
              <a:ea typeface="Roboto Condensed" panose="02000000000000000000"/>
              <a:sym typeface="Roboto Condensed" panose="02000000000000000000"/>
            </a:endParaRPr>
          </a:p>
        </p:txBody>
      </p:sp>
      <p:grpSp>
        <p:nvGrpSpPr>
          <p:cNvPr id="20" name="Group 19"/>
          <p:cNvGrpSpPr/>
          <p:nvPr/>
        </p:nvGrpSpPr>
        <p:grpSpPr>
          <a:xfrm>
            <a:off x="128588" y="146150"/>
            <a:ext cx="1387794" cy="400110"/>
            <a:chOff x="128588" y="146150"/>
            <a:chExt cx="1387794" cy="400110"/>
          </a:xfrm>
        </p:grpSpPr>
        <p:grpSp>
          <p:nvGrpSpPr>
            <p:cNvPr id="21" name="Google Shape;304;p20"/>
            <p:cNvGrpSpPr/>
            <p:nvPr/>
          </p:nvGrpSpPr>
          <p:grpSpPr>
            <a:xfrm>
              <a:off x="128588" y="228600"/>
              <a:ext cx="291970" cy="222491"/>
              <a:chOff x="1247825" y="322750"/>
              <a:chExt cx="443300" cy="369000"/>
            </a:xfrm>
          </p:grpSpPr>
          <p:sp>
            <p:nvSpPr>
              <p:cNvPr id="23" name="Google Shape;305;p2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306;p2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307;p2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308;p2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309;p2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 name="Rectangle 21"/>
            <p:cNvSpPr/>
            <p:nvPr/>
          </p:nvSpPr>
          <p:spPr>
            <a:xfrm>
              <a:off x="650439" y="146150"/>
              <a:ext cx="865943" cy="400110"/>
            </a:xfrm>
            <a:prstGeom prst="rect">
              <a:avLst/>
            </a:prstGeom>
          </p:spPr>
          <p:txBody>
            <a:bodyPr wrap="none">
              <a:spAutoFit/>
            </a:bodyPr>
            <a:lstStyle/>
            <a:p>
              <a:r>
                <a:rPr lang="en-US" sz="2000" b="1" dirty="0">
                  <a:solidFill>
                    <a:schemeClr val="lt1"/>
                  </a:solidFill>
                  <a:latin typeface="Roboto Condensed" panose="02000000000000000000"/>
                  <a:ea typeface="Roboto Condensed" panose="02000000000000000000"/>
                  <a:sym typeface="Roboto Condensed" panose="02000000000000000000"/>
                </a:rPr>
                <a:t>Basics</a:t>
              </a:r>
              <a:endParaRPr lang="en-US" sz="2000" b="1" dirty="0">
                <a:solidFill>
                  <a:schemeClr val="lt1"/>
                </a:solidFill>
                <a:latin typeface="Roboto Condensed" panose="02000000000000000000"/>
                <a:ea typeface="Roboto Condensed" panose="02000000000000000000"/>
                <a:sym typeface="Roboto Condensed" panose="02000000000000000000"/>
              </a:endParaRPr>
            </a:p>
          </p:txBody>
        </p:sp>
      </p:grpSp>
      <p:sp>
        <p:nvSpPr>
          <p:cNvPr id="5" name="Rectangle 4"/>
          <p:cNvSpPr/>
          <p:nvPr/>
        </p:nvSpPr>
        <p:spPr>
          <a:xfrm>
            <a:off x="0" y="739099"/>
            <a:ext cx="9144000" cy="523220"/>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Consider an example Boolean equation representing electrical or electronic logic for control of the lowering of the driver’s power window in a car.</a:t>
            </a: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stretch>
            <a:fillRect/>
          </a:stretch>
        </p:blipFill>
        <p:spPr>
          <a:xfrm>
            <a:off x="3357563" y="1328358"/>
            <a:ext cx="2177848" cy="319576"/>
          </a:xfrm>
          <a:prstGeom prst="rect">
            <a:avLst/>
          </a:prstGeom>
        </p:spPr>
      </p:pic>
      <p:pic>
        <p:nvPicPr>
          <p:cNvPr id="8" name="Picture 7"/>
          <p:cNvPicPr>
            <a:picLocks noChangeAspect="1"/>
          </p:cNvPicPr>
          <p:nvPr/>
        </p:nvPicPr>
        <p:blipFill>
          <a:blip r:embed="rId2"/>
          <a:stretch>
            <a:fillRect/>
          </a:stretch>
        </p:blipFill>
        <p:spPr>
          <a:xfrm>
            <a:off x="254613" y="2064544"/>
            <a:ext cx="3701618" cy="3078956"/>
          </a:xfrm>
          <a:prstGeom prst="rect">
            <a:avLst/>
          </a:prstGeom>
        </p:spPr>
      </p:pic>
      <p:pic>
        <p:nvPicPr>
          <p:cNvPr id="9" name="Picture 8"/>
          <p:cNvPicPr>
            <a:picLocks noChangeAspect="1"/>
          </p:cNvPicPr>
          <p:nvPr/>
        </p:nvPicPr>
        <p:blipFill>
          <a:blip r:embed="rId3"/>
          <a:stretch>
            <a:fillRect/>
          </a:stretch>
        </p:blipFill>
        <p:spPr>
          <a:xfrm>
            <a:off x="4689634" y="3033313"/>
            <a:ext cx="4316212" cy="845744"/>
          </a:xfrm>
          <a:prstGeom prst="rect">
            <a:avLst/>
          </a:prstGeom>
        </p:spPr>
      </p:pic>
      <p:sp>
        <p:nvSpPr>
          <p:cNvPr id="10" name="Rectangle 9"/>
          <p:cNvSpPr/>
          <p:nvPr/>
        </p:nvSpPr>
        <p:spPr>
          <a:xfrm>
            <a:off x="5062232" y="2531209"/>
            <a:ext cx="3002745" cy="338554"/>
          </a:xfrm>
          <a:prstGeom prst="rect">
            <a:avLst/>
          </a:prstGeom>
        </p:spPr>
        <p:txBody>
          <a:bodyPr wrap="none">
            <a:spAutoFit/>
          </a:bodyPr>
          <a:lstStyle/>
          <a:p>
            <a:r>
              <a:rPr lang="en-US" sz="1600" b="1" dirty="0">
                <a:solidFill>
                  <a:srgbClr val="002060"/>
                </a:solidFill>
                <a:latin typeface="Roboto Condensed" panose="02000000000000000000"/>
                <a:ea typeface="Roboto Condensed" panose="02000000000000000000"/>
              </a:rPr>
              <a:t>Truth Table Logic Circuit Diagram </a:t>
            </a:r>
            <a:endParaRPr lang="en-US" sz="1600" b="1" dirty="0">
              <a:solidFill>
                <a:srgbClr val="002060"/>
              </a:solidFill>
              <a:latin typeface="Roboto Condensed" panose="02000000000000000000"/>
              <a:ea typeface="Roboto Condensed" panose="02000000000000000000"/>
            </a:endParaRPr>
          </a:p>
        </p:txBody>
      </p:sp>
      <p:sp>
        <p:nvSpPr>
          <p:cNvPr id="28" name="Rectangle 27"/>
          <p:cNvSpPr/>
          <p:nvPr/>
        </p:nvSpPr>
        <p:spPr>
          <a:xfrm>
            <a:off x="1556555" y="1698723"/>
            <a:ext cx="1135247" cy="338554"/>
          </a:xfrm>
          <a:prstGeom prst="rect">
            <a:avLst/>
          </a:prstGeom>
        </p:spPr>
        <p:txBody>
          <a:bodyPr wrap="none">
            <a:spAutoFit/>
          </a:bodyPr>
          <a:lstStyle/>
          <a:p>
            <a:r>
              <a:rPr lang="en-US" sz="1600" b="1" dirty="0">
                <a:solidFill>
                  <a:srgbClr val="002060"/>
                </a:solidFill>
                <a:latin typeface="Roboto Condensed" panose="02000000000000000000"/>
                <a:ea typeface="Roboto Condensed" panose="02000000000000000000"/>
              </a:rPr>
              <a:t>Truth Table</a:t>
            </a:r>
            <a:endParaRPr lang="en-US" sz="1600" b="1" dirty="0">
              <a:solidFill>
                <a:srgbClr val="002060"/>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11" name="Rectangle 10"/>
          <p:cNvSpPr/>
          <p:nvPr/>
        </p:nvSpPr>
        <p:spPr>
          <a:xfrm>
            <a:off x="2421732" y="100013"/>
            <a:ext cx="3843338" cy="400110"/>
          </a:xfrm>
          <a:prstGeom prst="rect">
            <a:avLst/>
          </a:prstGeom>
        </p:spPr>
        <p:txBody>
          <a:bodyPr wrap="square">
            <a:spAutoFit/>
          </a:bodyPr>
          <a:lstStyle/>
          <a:p>
            <a:r>
              <a:rPr lang="en-US" sz="2000" b="1" dirty="0">
                <a:solidFill>
                  <a:schemeClr val="accent6">
                    <a:lumMod val="75000"/>
                  </a:schemeClr>
                </a:solidFill>
                <a:latin typeface="Roboto Condensed" panose="02000000000000000000"/>
                <a:ea typeface="Roboto Condensed" panose="02000000000000000000"/>
              </a:rPr>
              <a:t>Basic Identities of Boolean Algebra</a:t>
            </a:r>
            <a:endParaRPr lang="en-US" sz="2000" b="1" dirty="0">
              <a:solidFill>
                <a:schemeClr val="accent6">
                  <a:lumMod val="75000"/>
                </a:schemeClr>
              </a:solidFill>
              <a:latin typeface="Roboto Condensed" panose="02000000000000000000"/>
              <a:ea typeface="Roboto Condensed" panose="02000000000000000000"/>
              <a:sym typeface="Roboto Condensed" panose="02000000000000000000"/>
            </a:endParaRPr>
          </a:p>
        </p:txBody>
      </p:sp>
      <p:grpSp>
        <p:nvGrpSpPr>
          <p:cNvPr id="4" name="Group 3"/>
          <p:cNvGrpSpPr/>
          <p:nvPr/>
        </p:nvGrpSpPr>
        <p:grpSpPr>
          <a:xfrm>
            <a:off x="128588" y="146150"/>
            <a:ext cx="1387794" cy="400110"/>
            <a:chOff x="128588" y="146150"/>
            <a:chExt cx="1387794" cy="400110"/>
          </a:xfrm>
        </p:grpSpPr>
        <p:grpSp>
          <p:nvGrpSpPr>
            <p:cNvPr id="21" name="Google Shape;304;p20"/>
            <p:cNvGrpSpPr/>
            <p:nvPr/>
          </p:nvGrpSpPr>
          <p:grpSpPr>
            <a:xfrm>
              <a:off x="128588" y="228600"/>
              <a:ext cx="291970" cy="222491"/>
              <a:chOff x="1247825" y="322750"/>
              <a:chExt cx="443300" cy="369000"/>
            </a:xfrm>
          </p:grpSpPr>
          <p:sp>
            <p:nvSpPr>
              <p:cNvPr id="23" name="Google Shape;305;p2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306;p2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307;p2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308;p2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309;p2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 name="Rectangle 21"/>
            <p:cNvSpPr/>
            <p:nvPr/>
          </p:nvSpPr>
          <p:spPr>
            <a:xfrm>
              <a:off x="650439" y="146150"/>
              <a:ext cx="865943" cy="400110"/>
            </a:xfrm>
            <a:prstGeom prst="rect">
              <a:avLst/>
            </a:prstGeom>
          </p:spPr>
          <p:txBody>
            <a:bodyPr wrap="none">
              <a:spAutoFit/>
            </a:bodyPr>
            <a:lstStyle/>
            <a:p>
              <a:r>
                <a:rPr lang="en-US" sz="2000" b="1" dirty="0">
                  <a:solidFill>
                    <a:schemeClr val="lt1"/>
                  </a:solidFill>
                  <a:latin typeface="Roboto Condensed" panose="02000000000000000000"/>
                  <a:ea typeface="Roboto Condensed" panose="02000000000000000000"/>
                  <a:sym typeface="Roboto Condensed" panose="02000000000000000000"/>
                </a:rPr>
                <a:t>Basics</a:t>
              </a:r>
              <a:endParaRPr lang="en-US" sz="2000" b="1" dirty="0">
                <a:solidFill>
                  <a:schemeClr val="lt1"/>
                </a:solidFill>
                <a:latin typeface="Roboto Condensed" panose="02000000000000000000"/>
                <a:ea typeface="Roboto Condensed" panose="02000000000000000000"/>
                <a:sym typeface="Roboto Condensed" panose="02000000000000000000"/>
              </a:endParaRPr>
            </a:p>
          </p:txBody>
        </p:sp>
      </p:grpSp>
      <p:pic>
        <p:nvPicPr>
          <p:cNvPr id="3" name="Picture 2"/>
          <p:cNvPicPr>
            <a:picLocks noChangeAspect="1"/>
          </p:cNvPicPr>
          <p:nvPr/>
        </p:nvPicPr>
        <p:blipFill>
          <a:blip r:embed="rId1"/>
          <a:stretch>
            <a:fillRect/>
          </a:stretch>
        </p:blipFill>
        <p:spPr>
          <a:xfrm>
            <a:off x="0" y="730407"/>
            <a:ext cx="9144000" cy="3739837"/>
          </a:xfrm>
          <a:prstGeom prst="rect">
            <a:avLst/>
          </a:prstGeom>
        </p:spPr>
      </p:pic>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10" name="Picture 9"/>
          <p:cNvPicPr>
            <a:picLocks noChangeAspect="1"/>
          </p:cNvPicPr>
          <p:nvPr/>
        </p:nvPicPr>
        <p:blipFill>
          <a:blip r:embed="rId1"/>
          <a:stretch>
            <a:fillRect/>
          </a:stretch>
        </p:blipFill>
        <p:spPr>
          <a:xfrm>
            <a:off x="2307431" y="0"/>
            <a:ext cx="3746065" cy="5143500"/>
          </a:xfrm>
          <a:prstGeom prst="rect">
            <a:avLst/>
          </a:prstGeom>
        </p:spPr>
      </p:pic>
      <p:sp>
        <p:nvSpPr>
          <p:cNvPr id="11" name="Rectangle 10"/>
          <p:cNvSpPr/>
          <p:nvPr/>
        </p:nvSpPr>
        <p:spPr>
          <a:xfrm>
            <a:off x="-78581" y="189012"/>
            <a:ext cx="2271712" cy="307777"/>
          </a:xfrm>
          <a:prstGeom prst="rect">
            <a:avLst/>
          </a:prstGeom>
        </p:spPr>
        <p:txBody>
          <a:bodyPr wrap="square">
            <a:spAutoFit/>
          </a:bodyPr>
          <a:lstStyle/>
          <a:p>
            <a:r>
              <a:rPr lang="en-US" b="1" dirty="0">
                <a:solidFill>
                  <a:schemeClr val="bg1"/>
                </a:solidFill>
                <a:latin typeface="Roboto Condensed" panose="02000000000000000000"/>
                <a:ea typeface="Roboto Condensed" panose="02000000000000000000"/>
              </a:rPr>
              <a:t>Primitive Digital Logic Gates</a:t>
            </a:r>
            <a:endParaRPr lang="en-US" b="1" dirty="0">
              <a:solidFill>
                <a:schemeClr val="bg1"/>
              </a:solidFill>
              <a:latin typeface="Roboto Condensed" panose="02000000000000000000"/>
              <a:ea typeface="Roboto Condensed" panose="02000000000000000000"/>
            </a:endParaRPr>
          </a:p>
        </p:txBody>
      </p:sp>
      <p:sp>
        <p:nvSpPr>
          <p:cNvPr id="12" name="Rectangle 11"/>
          <p:cNvSpPr/>
          <p:nvPr/>
        </p:nvSpPr>
        <p:spPr>
          <a:xfrm>
            <a:off x="534675" y="1181994"/>
            <a:ext cx="1034257" cy="2462213"/>
          </a:xfrm>
          <a:prstGeom prst="rect">
            <a:avLst/>
          </a:prstGeom>
        </p:spPr>
        <p:txBody>
          <a:bodyPr wrap="none">
            <a:spAutoFit/>
          </a:bodyPr>
          <a:lstStyle/>
          <a:p>
            <a:pPr marL="285750" indent="-285750">
              <a:buFont typeface="Arial" panose="020B0604020202020204" pitchFamily="34" charset="0"/>
              <a:buChar char="•"/>
            </a:pPr>
            <a:r>
              <a:rPr lang="en-US" b="1" dirty="0">
                <a:solidFill>
                  <a:srgbClr val="002060"/>
                </a:solidFill>
                <a:latin typeface="Roboto Condensed" panose="02000000000000000000"/>
                <a:ea typeface="Roboto Condensed" panose="02000000000000000000"/>
              </a:rPr>
              <a:t>AND</a:t>
            </a:r>
            <a:endParaRPr lang="en-US" b="1" dirty="0">
              <a:solidFill>
                <a:srgbClr val="002060"/>
              </a:solidFill>
              <a:latin typeface="Roboto Condensed" panose="02000000000000000000"/>
              <a:ea typeface="Roboto Condensed" panose="02000000000000000000"/>
            </a:endParaRPr>
          </a:p>
          <a:p>
            <a:pPr marL="285750" indent="-285750">
              <a:buFont typeface="Arial" panose="020B0604020202020204" pitchFamily="34" charset="0"/>
              <a:buChar char="•"/>
            </a:pPr>
            <a:endParaRPr lang="en-US" b="1" dirty="0">
              <a:solidFill>
                <a:srgbClr val="002060"/>
              </a:solidFill>
              <a:latin typeface="Roboto Condensed" panose="02000000000000000000"/>
              <a:ea typeface="Roboto Condensed" panose="02000000000000000000"/>
            </a:endParaRPr>
          </a:p>
          <a:p>
            <a:pPr marL="285750" indent="-285750">
              <a:buFont typeface="Arial" panose="020B0604020202020204" pitchFamily="34" charset="0"/>
              <a:buChar char="•"/>
            </a:pPr>
            <a:r>
              <a:rPr lang="en-US" b="1" dirty="0">
                <a:solidFill>
                  <a:srgbClr val="002060"/>
                </a:solidFill>
                <a:latin typeface="Roboto Condensed" panose="02000000000000000000"/>
                <a:ea typeface="Roboto Condensed" panose="02000000000000000000"/>
              </a:rPr>
              <a:t>OR</a:t>
            </a:r>
            <a:endParaRPr lang="en-US" b="1" dirty="0">
              <a:solidFill>
                <a:srgbClr val="002060"/>
              </a:solidFill>
              <a:latin typeface="Roboto Condensed" panose="02000000000000000000"/>
              <a:ea typeface="Roboto Condensed" panose="02000000000000000000"/>
            </a:endParaRPr>
          </a:p>
          <a:p>
            <a:pPr marL="285750" indent="-285750">
              <a:buFont typeface="Arial" panose="020B0604020202020204" pitchFamily="34" charset="0"/>
              <a:buChar char="•"/>
            </a:pPr>
            <a:endParaRPr lang="en-US" b="1" dirty="0">
              <a:solidFill>
                <a:srgbClr val="002060"/>
              </a:solidFill>
              <a:latin typeface="Roboto Condensed" panose="02000000000000000000"/>
              <a:ea typeface="Roboto Condensed" panose="02000000000000000000"/>
            </a:endParaRPr>
          </a:p>
          <a:p>
            <a:pPr marL="285750" indent="-285750">
              <a:buFont typeface="Arial" panose="020B0604020202020204" pitchFamily="34" charset="0"/>
              <a:buChar char="•"/>
            </a:pPr>
            <a:r>
              <a:rPr lang="en-US" b="1" dirty="0">
                <a:solidFill>
                  <a:srgbClr val="002060"/>
                </a:solidFill>
                <a:latin typeface="Roboto Condensed" panose="02000000000000000000"/>
                <a:ea typeface="Roboto Condensed" panose="02000000000000000000"/>
              </a:rPr>
              <a:t>NOT</a:t>
            </a:r>
            <a:endParaRPr lang="en-US" b="1" dirty="0">
              <a:solidFill>
                <a:srgbClr val="002060"/>
              </a:solidFill>
              <a:latin typeface="Roboto Condensed" panose="02000000000000000000"/>
              <a:ea typeface="Roboto Condensed" panose="02000000000000000000"/>
            </a:endParaRPr>
          </a:p>
          <a:p>
            <a:pPr marL="285750" indent="-285750">
              <a:buFont typeface="Arial" panose="020B0604020202020204" pitchFamily="34" charset="0"/>
              <a:buChar char="•"/>
            </a:pPr>
            <a:endParaRPr lang="en-US" b="1" dirty="0">
              <a:solidFill>
                <a:srgbClr val="002060"/>
              </a:solidFill>
              <a:latin typeface="Roboto Condensed" panose="02000000000000000000"/>
              <a:ea typeface="Roboto Condensed" panose="02000000000000000000"/>
            </a:endParaRPr>
          </a:p>
          <a:p>
            <a:pPr marL="285750" indent="-285750">
              <a:buFont typeface="Arial" panose="020B0604020202020204" pitchFamily="34" charset="0"/>
              <a:buChar char="•"/>
            </a:pPr>
            <a:r>
              <a:rPr lang="en-US" b="1" dirty="0">
                <a:solidFill>
                  <a:srgbClr val="002060"/>
                </a:solidFill>
                <a:latin typeface="Roboto Condensed" panose="02000000000000000000"/>
                <a:ea typeface="Roboto Condensed" panose="02000000000000000000"/>
              </a:rPr>
              <a:t>NAND</a:t>
            </a:r>
            <a:endParaRPr lang="en-US" b="1" dirty="0">
              <a:solidFill>
                <a:srgbClr val="002060"/>
              </a:solidFill>
              <a:latin typeface="Roboto Condensed" panose="02000000000000000000"/>
              <a:ea typeface="Roboto Condensed" panose="02000000000000000000"/>
            </a:endParaRPr>
          </a:p>
          <a:p>
            <a:pPr marL="285750" indent="-285750">
              <a:buFont typeface="Arial" panose="020B0604020202020204" pitchFamily="34" charset="0"/>
              <a:buChar char="•"/>
            </a:pPr>
            <a:endParaRPr lang="en-US" b="1" dirty="0">
              <a:solidFill>
                <a:srgbClr val="002060"/>
              </a:solidFill>
              <a:latin typeface="Roboto Condensed" panose="02000000000000000000"/>
              <a:ea typeface="Roboto Condensed" panose="02000000000000000000"/>
            </a:endParaRPr>
          </a:p>
          <a:p>
            <a:pPr marL="285750" indent="-285750">
              <a:buFont typeface="Arial" panose="020B0604020202020204" pitchFamily="34" charset="0"/>
              <a:buChar char="•"/>
            </a:pPr>
            <a:r>
              <a:rPr lang="en-US" b="1" dirty="0">
                <a:solidFill>
                  <a:srgbClr val="002060"/>
                </a:solidFill>
                <a:latin typeface="Roboto Condensed" panose="02000000000000000000"/>
                <a:ea typeface="Roboto Condensed" panose="02000000000000000000"/>
              </a:rPr>
              <a:t>NOR</a:t>
            </a:r>
            <a:endParaRPr lang="en-US" b="1" dirty="0">
              <a:solidFill>
                <a:srgbClr val="002060"/>
              </a:solidFill>
              <a:latin typeface="Roboto Condensed" panose="02000000000000000000"/>
              <a:ea typeface="Roboto Condensed" panose="02000000000000000000"/>
            </a:endParaRPr>
          </a:p>
          <a:p>
            <a:pPr marL="285750" indent="-285750">
              <a:buFont typeface="Arial" panose="020B0604020202020204" pitchFamily="34" charset="0"/>
              <a:buChar char="•"/>
            </a:pPr>
            <a:endParaRPr lang="en-US" b="1" dirty="0">
              <a:solidFill>
                <a:srgbClr val="002060"/>
              </a:solidFill>
              <a:latin typeface="Roboto Condensed" panose="02000000000000000000"/>
              <a:ea typeface="Roboto Condensed" panose="02000000000000000000"/>
            </a:endParaRPr>
          </a:p>
          <a:p>
            <a:pPr marL="285750" indent="-285750">
              <a:buFont typeface="Arial" panose="020B0604020202020204" pitchFamily="34" charset="0"/>
              <a:buChar char="•"/>
            </a:pPr>
            <a:r>
              <a:rPr lang="en-US" b="1" dirty="0">
                <a:solidFill>
                  <a:srgbClr val="002060"/>
                </a:solidFill>
                <a:latin typeface="Roboto Condensed" panose="02000000000000000000"/>
                <a:ea typeface="Roboto Condensed" panose="02000000000000000000"/>
              </a:rPr>
              <a:t>BUFFER</a:t>
            </a:r>
            <a:endParaRPr lang="en-US" b="1" dirty="0">
              <a:solidFill>
                <a:srgbClr val="002060"/>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11" name="Rectangle 10"/>
          <p:cNvSpPr/>
          <p:nvPr/>
        </p:nvSpPr>
        <p:spPr>
          <a:xfrm>
            <a:off x="428627" y="181868"/>
            <a:ext cx="1335881" cy="338554"/>
          </a:xfrm>
          <a:prstGeom prst="rect">
            <a:avLst/>
          </a:prstGeom>
        </p:spPr>
        <p:txBody>
          <a:bodyPr wrap="square">
            <a:spAutoFit/>
          </a:bodyPr>
          <a:lstStyle/>
          <a:p>
            <a:r>
              <a:rPr lang="en-US" sz="1600" b="1" dirty="0">
                <a:solidFill>
                  <a:schemeClr val="bg1"/>
                </a:solidFill>
                <a:latin typeface="Roboto Condensed" panose="02000000000000000000"/>
                <a:ea typeface="Roboto Condensed" panose="02000000000000000000"/>
              </a:rPr>
              <a:t>DECODERS</a:t>
            </a:r>
            <a:endParaRPr lang="en-US" sz="1600" b="1" dirty="0">
              <a:solidFill>
                <a:schemeClr val="bg1"/>
              </a:solidFill>
              <a:latin typeface="Roboto Condensed" panose="02000000000000000000"/>
              <a:ea typeface="Roboto Condensed" panose="02000000000000000000"/>
            </a:endParaRPr>
          </a:p>
        </p:txBody>
      </p:sp>
      <p:sp>
        <p:nvSpPr>
          <p:cNvPr id="3" name="Rectangle 2"/>
          <p:cNvSpPr/>
          <p:nvPr/>
        </p:nvSpPr>
        <p:spPr>
          <a:xfrm>
            <a:off x="0" y="794385"/>
            <a:ext cx="9144000" cy="1169551"/>
          </a:xfrm>
          <a:prstGeom prst="rect">
            <a:avLst/>
          </a:prstGeom>
        </p:spPr>
        <p:txBody>
          <a:bodyPr wrap="square">
            <a:spAutoFit/>
          </a:bodyPr>
          <a:lstStyle/>
          <a:p>
            <a:pPr marL="285750" indent="-285750">
              <a:buFont typeface="Arial" panose="020B0604020202020204" pitchFamily="34" charset="0"/>
              <a:buChar char="•"/>
            </a:pPr>
            <a:r>
              <a:rPr lang="en-US" b="1" dirty="0">
                <a:latin typeface="Arial" panose="020B0604020202020204" pitchFamily="34" charset="0"/>
              </a:rPr>
              <a:t>A decoder </a:t>
            </a:r>
            <a:r>
              <a:rPr lang="en-US" dirty="0">
                <a:latin typeface="Arial" panose="020B0604020202020204" pitchFamily="34" charset="0"/>
              </a:rPr>
              <a:t>is a combinational circuit that converts binary information from the n coded inputs to a maximum of 2 unique outputs.</a:t>
            </a:r>
            <a:endParaRPr lang="en-US" dirty="0">
              <a:latin typeface="Arial" panose="020B0604020202020204" pitchFamily="34" charset="0"/>
            </a:endParaRPr>
          </a:p>
          <a:p>
            <a:endParaRPr lang="en-US" dirty="0">
              <a:latin typeface="Arial" panose="020B0604020202020204" pitchFamily="34" charset="0"/>
            </a:endParaRPr>
          </a:p>
          <a:p>
            <a:pPr marL="285750" indent="-285750">
              <a:buFont typeface="Arial" panose="020B0604020202020204" pitchFamily="34" charset="0"/>
              <a:buChar char="•"/>
            </a:pPr>
            <a:r>
              <a:rPr lang="en-US" dirty="0"/>
              <a:t>A decoder has n inputs and m outputs and is also referred to as an n x m decoder</a:t>
            </a:r>
            <a:endParaRPr lang="en-US" dirty="0"/>
          </a:p>
          <a:p>
            <a:pPr marL="285750" indent="-285750">
              <a:buFont typeface="Arial" panose="020B0604020202020204" pitchFamily="34" charset="0"/>
              <a:buChar char="•"/>
            </a:pPr>
            <a:endParaRPr lang="en-US" dirty="0">
              <a:latin typeface="Arial" panose="020B0604020202020204" pitchFamily="34" charset="0"/>
            </a:endParaRPr>
          </a:p>
        </p:txBody>
      </p:sp>
      <p:sp>
        <p:nvSpPr>
          <p:cNvPr id="4" name="Rectangle 3"/>
          <p:cNvSpPr/>
          <p:nvPr/>
        </p:nvSpPr>
        <p:spPr>
          <a:xfrm>
            <a:off x="593978" y="1930182"/>
            <a:ext cx="1222630" cy="523220"/>
          </a:xfrm>
          <a:prstGeom prst="rect">
            <a:avLst/>
          </a:prstGeom>
        </p:spPr>
        <p:txBody>
          <a:bodyPr wrap="square">
            <a:spAutoFit/>
          </a:bodyPr>
          <a:lstStyle/>
          <a:p>
            <a:r>
              <a:rPr lang="en-US" sz="2800" b="1" dirty="0">
                <a:latin typeface="Arial" panose="020B0604020202020204" pitchFamily="34" charset="0"/>
              </a:rPr>
              <a:t>n x 2</a:t>
            </a:r>
            <a:r>
              <a:rPr lang="en-US" sz="2800" b="1" baseline="30000" dirty="0">
                <a:latin typeface="Arial" panose="020B0604020202020204" pitchFamily="34" charset="0"/>
              </a:rPr>
              <a:t>n</a:t>
            </a:r>
            <a:r>
              <a:rPr lang="en-US" sz="2800" b="1" dirty="0">
                <a:latin typeface="Arial" panose="020B0604020202020204" pitchFamily="34" charset="0"/>
              </a:rPr>
              <a:t> </a:t>
            </a:r>
            <a:endParaRPr lang="en-US" sz="2800" b="1" dirty="0">
              <a:latin typeface="Arial" panose="020B0604020202020204" pitchFamily="34" charset="0"/>
            </a:endParaRPr>
          </a:p>
        </p:txBody>
      </p:sp>
      <p:sp>
        <p:nvSpPr>
          <p:cNvPr id="5" name="Rectangle 4"/>
          <p:cNvSpPr/>
          <p:nvPr/>
        </p:nvSpPr>
        <p:spPr>
          <a:xfrm>
            <a:off x="4687824" y="2005340"/>
            <a:ext cx="4572000" cy="1749005"/>
          </a:xfrm>
          <a:prstGeom prst="rect">
            <a:avLst/>
          </a:prstGeom>
        </p:spPr>
        <p:txBody>
          <a:bodyPr>
            <a:spAutoFit/>
          </a:bodyPr>
          <a:lstStyle/>
          <a:p>
            <a:pPr>
              <a:lnSpc>
                <a:spcPct val="200000"/>
              </a:lnSpc>
            </a:pPr>
            <a:r>
              <a:rPr lang="en-US" dirty="0"/>
              <a:t>If n = 2 ;      2 x 4 decoder or  2 to 4 line decoder</a:t>
            </a:r>
            <a:endParaRPr lang="en-US" dirty="0"/>
          </a:p>
          <a:p>
            <a:pPr>
              <a:lnSpc>
                <a:spcPct val="200000"/>
              </a:lnSpc>
            </a:pPr>
            <a:r>
              <a:rPr lang="en-US" dirty="0"/>
              <a:t>If n = 3 ;      3 x 8 decoder or  3 to 8 line decoder</a:t>
            </a:r>
            <a:endParaRPr lang="en-US" dirty="0"/>
          </a:p>
          <a:p>
            <a:pPr>
              <a:lnSpc>
                <a:spcPct val="200000"/>
              </a:lnSpc>
            </a:pPr>
            <a:r>
              <a:rPr lang="en-US" dirty="0"/>
              <a:t>If n = 4 ;      4 x 16 decoder or  4 to 16 line decoder</a:t>
            </a:r>
            <a:endParaRPr lang="en-US" dirty="0"/>
          </a:p>
          <a:p>
            <a:pPr>
              <a:lnSpc>
                <a:spcPct val="200000"/>
              </a:lnSpc>
            </a:pPr>
            <a:r>
              <a:rPr lang="en-US" dirty="0"/>
              <a:t>If n = 5 ;      5 x 32 decoder or  5 to 32  line decoder</a:t>
            </a:r>
            <a:endParaRPr lang="en-US" dirty="0"/>
          </a:p>
        </p:txBody>
      </p:sp>
      <p:sp>
        <p:nvSpPr>
          <p:cNvPr id="6" name="Rectangle 5"/>
          <p:cNvSpPr/>
          <p:nvPr/>
        </p:nvSpPr>
        <p:spPr>
          <a:xfrm>
            <a:off x="2120877" y="1771686"/>
            <a:ext cx="1449436" cy="738664"/>
          </a:xfrm>
          <a:prstGeom prst="rect">
            <a:avLst/>
          </a:prstGeom>
        </p:spPr>
        <p:txBody>
          <a:bodyPr wrap="none">
            <a:spAutoFit/>
          </a:bodyPr>
          <a:lstStyle/>
          <a:p>
            <a:r>
              <a:rPr lang="en-US" b="1" dirty="0">
                <a:latin typeface="Arial" panose="020B0604020202020204" pitchFamily="34" charset="0"/>
              </a:rPr>
              <a:t>n input lines</a:t>
            </a:r>
            <a:endParaRPr lang="en-US" b="1" dirty="0">
              <a:latin typeface="Arial" panose="020B0604020202020204" pitchFamily="34" charset="0"/>
            </a:endParaRPr>
          </a:p>
          <a:p>
            <a:endParaRPr lang="en-US" b="1" dirty="0">
              <a:latin typeface="Arial" panose="020B0604020202020204" pitchFamily="34" charset="0"/>
            </a:endParaRPr>
          </a:p>
          <a:p>
            <a:r>
              <a:rPr lang="en-US" b="1" dirty="0">
                <a:latin typeface="Arial" panose="020B0604020202020204" pitchFamily="34" charset="0"/>
              </a:rPr>
              <a:t>2</a:t>
            </a:r>
            <a:r>
              <a:rPr lang="en-US" b="1" baseline="30000" dirty="0">
                <a:latin typeface="Arial" panose="020B0604020202020204" pitchFamily="34" charset="0"/>
              </a:rPr>
              <a:t>n</a:t>
            </a:r>
            <a:r>
              <a:rPr lang="en-US" b="1" dirty="0">
                <a:latin typeface="Arial" panose="020B0604020202020204" pitchFamily="34" charset="0"/>
              </a:rPr>
              <a:t> Output lines</a:t>
            </a:r>
            <a:endParaRPr lang="en-US" b="1" dirty="0">
              <a:latin typeface="Arial" panose="020B0604020202020204" pitchFamily="34" charset="0"/>
            </a:endParaRPr>
          </a:p>
        </p:txBody>
      </p:sp>
      <p:pic>
        <p:nvPicPr>
          <p:cNvPr id="8194" name="Picture 2" descr="Decod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6228" y="2940558"/>
            <a:ext cx="4162425" cy="1676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11" name="Rectangle 10"/>
          <p:cNvSpPr/>
          <p:nvPr/>
        </p:nvSpPr>
        <p:spPr>
          <a:xfrm>
            <a:off x="428627" y="181868"/>
            <a:ext cx="1335881" cy="338554"/>
          </a:xfrm>
          <a:prstGeom prst="rect">
            <a:avLst/>
          </a:prstGeom>
        </p:spPr>
        <p:txBody>
          <a:bodyPr wrap="square">
            <a:spAutoFit/>
          </a:bodyPr>
          <a:lstStyle/>
          <a:p>
            <a:r>
              <a:rPr lang="en-US" sz="1600" b="1" dirty="0">
                <a:solidFill>
                  <a:schemeClr val="bg1"/>
                </a:solidFill>
                <a:latin typeface="Roboto Condensed" panose="02000000000000000000"/>
                <a:ea typeface="Roboto Condensed" panose="02000000000000000000"/>
              </a:rPr>
              <a:t>DECODERS</a:t>
            </a:r>
            <a:endParaRPr lang="en-US" sz="1600" b="1" dirty="0">
              <a:solidFill>
                <a:schemeClr val="bg1"/>
              </a:solidFill>
              <a:latin typeface="Roboto Condensed" panose="02000000000000000000"/>
              <a:ea typeface="Roboto Condensed" panose="02000000000000000000"/>
            </a:endParaRPr>
          </a:p>
        </p:txBody>
      </p:sp>
      <p:pic>
        <p:nvPicPr>
          <p:cNvPr id="1026" name="Picture 2" descr="Decod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658493"/>
            <a:ext cx="3943350" cy="25336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eco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1275" y="1667065"/>
            <a:ext cx="4867275" cy="23717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205609" y="4552433"/>
            <a:ext cx="5224272" cy="307777"/>
          </a:xfrm>
          <a:prstGeom prst="rect">
            <a:avLst/>
          </a:prstGeom>
        </p:spPr>
        <p:txBody>
          <a:bodyPr wrap="square">
            <a:spAutoFit/>
          </a:bodyPr>
          <a:lstStyle/>
          <a:p>
            <a:r>
              <a:rPr lang="es-ES" b="1" dirty="0">
                <a:solidFill>
                  <a:srgbClr val="333333"/>
                </a:solidFill>
                <a:latin typeface="inter-regular"/>
              </a:rPr>
              <a:t>Y</a:t>
            </a:r>
            <a:r>
              <a:rPr lang="es-ES" b="1" baseline="-25000" dirty="0">
                <a:solidFill>
                  <a:srgbClr val="333333"/>
                </a:solidFill>
                <a:latin typeface="inter-regular"/>
              </a:rPr>
              <a:t>3 </a:t>
            </a:r>
            <a:r>
              <a:rPr lang="es-ES" b="1" dirty="0">
                <a:solidFill>
                  <a:srgbClr val="333333"/>
                </a:solidFill>
                <a:latin typeface="inter-regular"/>
              </a:rPr>
              <a:t>= E.A</a:t>
            </a:r>
            <a:r>
              <a:rPr lang="es-ES" b="1" baseline="-25000" dirty="0">
                <a:solidFill>
                  <a:srgbClr val="333333"/>
                </a:solidFill>
                <a:latin typeface="inter-regular"/>
              </a:rPr>
              <a:t>1</a:t>
            </a:r>
            <a:r>
              <a:rPr lang="es-ES" b="1" dirty="0">
                <a:solidFill>
                  <a:srgbClr val="333333"/>
                </a:solidFill>
                <a:latin typeface="inter-regular"/>
              </a:rPr>
              <a:t>.A</a:t>
            </a:r>
            <a:r>
              <a:rPr lang="es-ES" b="1" baseline="-25000" dirty="0">
                <a:solidFill>
                  <a:srgbClr val="333333"/>
                </a:solidFill>
                <a:latin typeface="inter-regular"/>
              </a:rPr>
              <a:t>0              </a:t>
            </a:r>
            <a:r>
              <a:rPr lang="es-ES" b="1" dirty="0">
                <a:solidFill>
                  <a:srgbClr val="333333"/>
                </a:solidFill>
                <a:latin typeface="inter-regular"/>
              </a:rPr>
              <a:t>Y</a:t>
            </a:r>
            <a:r>
              <a:rPr lang="es-ES" b="1" baseline="-25000" dirty="0">
                <a:solidFill>
                  <a:srgbClr val="333333"/>
                </a:solidFill>
                <a:latin typeface="inter-regular"/>
              </a:rPr>
              <a:t>2 </a:t>
            </a:r>
            <a:r>
              <a:rPr lang="es-ES" b="1" dirty="0">
                <a:solidFill>
                  <a:srgbClr val="333333"/>
                </a:solidFill>
                <a:latin typeface="inter-regular"/>
              </a:rPr>
              <a:t>= E.A</a:t>
            </a:r>
            <a:r>
              <a:rPr lang="es-ES" b="1" baseline="-25000" dirty="0">
                <a:solidFill>
                  <a:srgbClr val="333333"/>
                </a:solidFill>
                <a:latin typeface="inter-regular"/>
              </a:rPr>
              <a:t>1</a:t>
            </a:r>
            <a:r>
              <a:rPr lang="es-ES" b="1" dirty="0">
                <a:solidFill>
                  <a:srgbClr val="333333"/>
                </a:solidFill>
                <a:latin typeface="inter-regular"/>
              </a:rPr>
              <a:t>.A</a:t>
            </a:r>
            <a:r>
              <a:rPr lang="es-ES" b="1" baseline="-25000" dirty="0">
                <a:solidFill>
                  <a:srgbClr val="333333"/>
                </a:solidFill>
                <a:latin typeface="inter-regular"/>
              </a:rPr>
              <a:t>0</a:t>
            </a:r>
            <a:r>
              <a:rPr lang="es-ES" b="1" dirty="0">
                <a:solidFill>
                  <a:srgbClr val="333333"/>
                </a:solidFill>
                <a:latin typeface="inter-regular"/>
              </a:rPr>
              <a:t>’        Y</a:t>
            </a:r>
            <a:r>
              <a:rPr lang="es-ES" b="1" baseline="-25000" dirty="0">
                <a:solidFill>
                  <a:srgbClr val="333333"/>
                </a:solidFill>
                <a:latin typeface="inter-regular"/>
              </a:rPr>
              <a:t>1 </a:t>
            </a:r>
            <a:r>
              <a:rPr lang="es-ES" b="1" dirty="0">
                <a:solidFill>
                  <a:srgbClr val="333333"/>
                </a:solidFill>
                <a:latin typeface="inter-regular"/>
              </a:rPr>
              <a:t>= E.A</a:t>
            </a:r>
            <a:r>
              <a:rPr lang="es-ES" b="1" baseline="-25000" dirty="0">
                <a:solidFill>
                  <a:srgbClr val="333333"/>
                </a:solidFill>
                <a:latin typeface="inter-regular"/>
              </a:rPr>
              <a:t>1</a:t>
            </a:r>
            <a:r>
              <a:rPr lang="es-ES" b="1" dirty="0">
                <a:solidFill>
                  <a:srgbClr val="333333"/>
                </a:solidFill>
                <a:latin typeface="inter-regular"/>
              </a:rPr>
              <a:t>’.A</a:t>
            </a:r>
            <a:r>
              <a:rPr lang="es-ES" b="1" baseline="-25000" dirty="0">
                <a:solidFill>
                  <a:srgbClr val="333333"/>
                </a:solidFill>
                <a:latin typeface="inter-regular"/>
              </a:rPr>
              <a:t>0           </a:t>
            </a:r>
            <a:r>
              <a:rPr lang="es-ES" b="1" dirty="0">
                <a:solidFill>
                  <a:srgbClr val="333333"/>
                </a:solidFill>
                <a:latin typeface="inter-regular"/>
              </a:rPr>
              <a:t>Y</a:t>
            </a:r>
            <a:r>
              <a:rPr lang="es-ES" b="1" baseline="-25000" dirty="0">
                <a:solidFill>
                  <a:srgbClr val="333333"/>
                </a:solidFill>
                <a:latin typeface="inter-regular"/>
              </a:rPr>
              <a:t>0 </a:t>
            </a:r>
            <a:r>
              <a:rPr lang="es-ES" b="1" dirty="0">
                <a:solidFill>
                  <a:srgbClr val="333333"/>
                </a:solidFill>
                <a:latin typeface="inter-regular"/>
              </a:rPr>
              <a:t>= E.A</a:t>
            </a:r>
            <a:r>
              <a:rPr lang="es-ES" b="1" baseline="-25000" dirty="0">
                <a:solidFill>
                  <a:srgbClr val="333333"/>
                </a:solidFill>
                <a:latin typeface="inter-regular"/>
              </a:rPr>
              <a:t>1</a:t>
            </a:r>
            <a:r>
              <a:rPr lang="es-ES" b="1" dirty="0">
                <a:solidFill>
                  <a:srgbClr val="333333"/>
                </a:solidFill>
                <a:latin typeface="inter-regular"/>
              </a:rPr>
              <a:t>'.A</a:t>
            </a:r>
            <a:r>
              <a:rPr lang="es-ES" b="1" baseline="-25000" dirty="0">
                <a:solidFill>
                  <a:srgbClr val="333333"/>
                </a:solidFill>
                <a:latin typeface="inter-regular"/>
              </a:rPr>
              <a:t>0</a:t>
            </a:r>
            <a:r>
              <a:rPr lang="es-ES" b="1" dirty="0">
                <a:solidFill>
                  <a:srgbClr val="333333"/>
                </a:solidFill>
                <a:latin typeface="inter-regular"/>
              </a:rPr>
              <a:t>'</a:t>
            </a:r>
            <a:endParaRPr lang="en-US" b="1" dirty="0"/>
          </a:p>
        </p:txBody>
      </p:sp>
      <p:sp>
        <p:nvSpPr>
          <p:cNvPr id="5" name="Rectangle 4"/>
          <p:cNvSpPr/>
          <p:nvPr/>
        </p:nvSpPr>
        <p:spPr>
          <a:xfrm>
            <a:off x="6047362" y="1235238"/>
            <a:ext cx="1194558" cy="307777"/>
          </a:xfrm>
          <a:prstGeom prst="rect">
            <a:avLst/>
          </a:prstGeom>
        </p:spPr>
        <p:txBody>
          <a:bodyPr wrap="none">
            <a:spAutoFit/>
          </a:bodyPr>
          <a:lstStyle/>
          <a:p>
            <a:pPr algn="just"/>
            <a:r>
              <a:rPr lang="en-US" b="1" dirty="0">
                <a:solidFill>
                  <a:srgbClr val="610B4B"/>
                </a:solidFill>
                <a:latin typeface="erdana"/>
              </a:rPr>
              <a:t>TRUTH TABLE</a:t>
            </a:r>
            <a:endParaRPr lang="en-US" b="1" dirty="0">
              <a:solidFill>
                <a:srgbClr val="610B4B"/>
              </a:solidFill>
              <a:latin typeface="erdana"/>
            </a:endParaRPr>
          </a:p>
        </p:txBody>
      </p:sp>
      <p:sp>
        <p:nvSpPr>
          <p:cNvPr id="6" name="Rectangle 5"/>
          <p:cNvSpPr/>
          <p:nvPr/>
        </p:nvSpPr>
        <p:spPr>
          <a:xfrm>
            <a:off x="3163824" y="0"/>
            <a:ext cx="2737104" cy="461665"/>
          </a:xfrm>
          <a:prstGeom prst="rect">
            <a:avLst/>
          </a:prstGeom>
        </p:spPr>
        <p:txBody>
          <a:bodyPr wrap="square">
            <a:spAutoFit/>
          </a:bodyPr>
          <a:lstStyle/>
          <a:p>
            <a:pPr algn="just"/>
            <a:r>
              <a:rPr lang="en-US" sz="2400" b="1" dirty="0">
                <a:solidFill>
                  <a:srgbClr val="610B38"/>
                </a:solidFill>
                <a:latin typeface="erdana"/>
              </a:rPr>
              <a:t>2 to 4 line decoder</a:t>
            </a:r>
            <a:endParaRPr lang="en-US" sz="2400" b="1" dirty="0">
              <a:solidFill>
                <a:srgbClr val="610B38"/>
              </a:solidFill>
              <a:latin typeface="erdana"/>
            </a:endParaRPr>
          </a:p>
        </p:txBody>
      </p:sp>
      <p:sp>
        <p:nvSpPr>
          <p:cNvPr id="13" name="Rectangle 12"/>
          <p:cNvSpPr/>
          <p:nvPr/>
        </p:nvSpPr>
        <p:spPr>
          <a:xfrm>
            <a:off x="1076797" y="1246288"/>
            <a:ext cx="1675459" cy="400110"/>
          </a:xfrm>
          <a:prstGeom prst="rect">
            <a:avLst/>
          </a:prstGeom>
        </p:spPr>
        <p:txBody>
          <a:bodyPr wrap="none">
            <a:spAutoFit/>
          </a:bodyPr>
          <a:lstStyle/>
          <a:p>
            <a:pPr algn="just"/>
            <a:r>
              <a:rPr lang="en-US" sz="2000" b="1" dirty="0">
                <a:solidFill>
                  <a:srgbClr val="00B050"/>
                </a:solidFill>
                <a:latin typeface="Roboto Condensed" panose="02000000000000000000"/>
                <a:ea typeface="Roboto Condensed" panose="02000000000000000000"/>
              </a:rPr>
              <a:t>Block Diagram</a:t>
            </a:r>
            <a:endParaRPr lang="en-US" sz="2000" b="1" dirty="0">
              <a:solidFill>
                <a:srgbClr val="00B050"/>
              </a:solidFill>
              <a:latin typeface="Roboto Condensed" panose="02000000000000000000"/>
              <a:ea typeface="Roboto Condensed" panose="02000000000000000000"/>
            </a:endParaRPr>
          </a:p>
        </p:txBody>
      </p:sp>
      <p:sp>
        <p:nvSpPr>
          <p:cNvPr id="14" name="Rectangle 13"/>
          <p:cNvSpPr/>
          <p:nvPr/>
        </p:nvSpPr>
        <p:spPr>
          <a:xfrm>
            <a:off x="101935" y="4510981"/>
            <a:ext cx="1920719" cy="369332"/>
          </a:xfrm>
          <a:prstGeom prst="rect">
            <a:avLst/>
          </a:prstGeom>
        </p:spPr>
        <p:txBody>
          <a:bodyPr wrap="none">
            <a:spAutoFit/>
          </a:bodyPr>
          <a:lstStyle/>
          <a:p>
            <a:r>
              <a:rPr lang="en-US" sz="1800" b="1" dirty="0">
                <a:solidFill>
                  <a:schemeClr val="accent6">
                    <a:lumMod val="50000"/>
                  </a:schemeClr>
                </a:solidFill>
                <a:latin typeface="Roboto Condensed" panose="02000000000000000000"/>
                <a:ea typeface="Roboto Condensed" panose="02000000000000000000"/>
              </a:rPr>
              <a:t>Logical expression</a:t>
            </a:r>
            <a:endParaRPr lang="en-US" sz="1800" b="1" dirty="0">
              <a:solidFill>
                <a:schemeClr val="accent6">
                  <a:lumMod val="50000"/>
                </a:schemeClr>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5" name="Rectangle 4"/>
          <p:cNvSpPr/>
          <p:nvPr/>
        </p:nvSpPr>
        <p:spPr>
          <a:xfrm>
            <a:off x="428627" y="181868"/>
            <a:ext cx="1335881" cy="338554"/>
          </a:xfrm>
          <a:prstGeom prst="rect">
            <a:avLst/>
          </a:prstGeom>
        </p:spPr>
        <p:txBody>
          <a:bodyPr wrap="square">
            <a:spAutoFit/>
          </a:bodyPr>
          <a:lstStyle/>
          <a:p>
            <a:r>
              <a:rPr lang="en-US" sz="1600" b="1" dirty="0">
                <a:solidFill>
                  <a:schemeClr val="bg1"/>
                </a:solidFill>
                <a:latin typeface="Roboto Condensed" panose="02000000000000000000"/>
                <a:ea typeface="Roboto Condensed" panose="02000000000000000000"/>
              </a:rPr>
              <a:t>DECODERS</a:t>
            </a:r>
            <a:endParaRPr lang="en-US" sz="1600" b="1" dirty="0">
              <a:solidFill>
                <a:schemeClr val="bg1"/>
              </a:solidFill>
              <a:latin typeface="Roboto Condensed" panose="02000000000000000000"/>
              <a:ea typeface="Roboto Condensed" panose="02000000000000000000"/>
            </a:endParaRPr>
          </a:p>
        </p:txBody>
      </p:sp>
      <p:pic>
        <p:nvPicPr>
          <p:cNvPr id="2050" name="Picture 2" descr="Decod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38657" y="672420"/>
            <a:ext cx="5505520" cy="447108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398321" y="211110"/>
            <a:ext cx="1497526" cy="369332"/>
          </a:xfrm>
          <a:prstGeom prst="rect">
            <a:avLst/>
          </a:prstGeom>
        </p:spPr>
        <p:txBody>
          <a:bodyPr wrap="none">
            <a:spAutoFit/>
          </a:bodyPr>
          <a:lstStyle/>
          <a:p>
            <a:r>
              <a:rPr lang="en-US" sz="1800" b="1" dirty="0">
                <a:solidFill>
                  <a:srgbClr val="FF0000"/>
                </a:solidFill>
                <a:latin typeface="Roboto Condensed" panose="02000000000000000000"/>
                <a:ea typeface="Roboto Condensed" panose="02000000000000000000"/>
              </a:rPr>
              <a:t>Logical circuit</a:t>
            </a:r>
            <a:endParaRPr lang="en-US" sz="1800" b="1" dirty="0">
              <a:solidFill>
                <a:srgbClr val="FF0000"/>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r>
              <a:rPr lang="en-US" dirty="0"/>
              <a:t>COURSE STRUCTURE             </a:t>
            </a:r>
            <a:r>
              <a:rPr lang="en-US" dirty="0">
                <a:solidFill>
                  <a:srgbClr val="FFFF00"/>
                </a:solidFill>
                <a:latin typeface="Roboto Condensed Light" panose="02000000000000000000"/>
                <a:ea typeface="Roboto Condensed Light" panose="02000000000000000000"/>
              </a:rPr>
              <a:t>(</a:t>
            </a:r>
            <a:r>
              <a:rPr lang="en-US" dirty="0">
                <a:solidFill>
                  <a:srgbClr val="FFFF00"/>
                </a:solidFill>
                <a:latin typeface="Roboto Condensed Light" panose="02000000000000000000"/>
                <a:ea typeface="Roboto Condensed Light" panose="02000000000000000000"/>
                <a:sym typeface="Roboto Condensed Light" panose="02000000000000000000"/>
              </a:rPr>
              <a:t>MR22-1CS0142)</a:t>
            </a:r>
            <a:r>
              <a:rPr lang="en-US" sz="1800" dirty="0">
                <a:solidFill>
                  <a:srgbClr val="FFFF00"/>
                </a:solidFill>
              </a:rPr>
              <a:t> </a:t>
            </a:r>
            <a:endParaRPr dirty="0">
              <a:solidFill>
                <a:srgbClr val="FFFF00"/>
              </a:solidFill>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 name="Text Placeholder 2"/>
          <p:cNvSpPr>
            <a:spLocks noGrp="1"/>
          </p:cNvSpPr>
          <p:nvPr>
            <p:ph type="body" idx="2"/>
          </p:nvPr>
        </p:nvSpPr>
        <p:spPr>
          <a:xfrm>
            <a:off x="0" y="1237951"/>
            <a:ext cx="9144000" cy="3826968"/>
          </a:xfrm>
        </p:spPr>
        <p:txBody>
          <a:bodyPr/>
          <a:lstStyle/>
          <a:p>
            <a:pPr marL="101600" indent="0">
              <a:buNone/>
            </a:pPr>
            <a:r>
              <a:rPr lang="en-US" sz="1400" b="1" dirty="0">
                <a:solidFill>
                  <a:srgbClr val="FF9800"/>
                </a:solidFill>
              </a:rPr>
              <a:t>UNIT-1</a:t>
            </a:r>
            <a:endParaRPr lang="en-US" sz="1400" b="1" dirty="0">
              <a:solidFill>
                <a:srgbClr val="FF9800"/>
              </a:solidFill>
            </a:endParaRPr>
          </a:p>
          <a:p>
            <a:pPr marL="101600" indent="0">
              <a:buNone/>
            </a:pPr>
            <a:r>
              <a:rPr lang="en-US" sz="1400" b="1" dirty="0">
                <a:solidFill>
                  <a:srgbClr val="FF0000"/>
                </a:solidFill>
              </a:rPr>
              <a:t>Digital Components: </a:t>
            </a:r>
            <a:r>
              <a:rPr lang="en-US" sz="1400" dirty="0"/>
              <a:t>Integrated Circuits, Decoders, Multiplexers, Registers, Shift Registers, Binary Counters, Memory Unit. </a:t>
            </a:r>
            <a:endParaRPr lang="en-US" sz="1400" dirty="0"/>
          </a:p>
          <a:p>
            <a:pPr marL="101600" indent="0">
              <a:buNone/>
            </a:pPr>
            <a:r>
              <a:rPr lang="en-US" sz="1400" b="1" dirty="0">
                <a:solidFill>
                  <a:srgbClr val="FF0000"/>
                </a:solidFill>
              </a:rPr>
              <a:t>Data Representation: </a:t>
            </a:r>
            <a:r>
              <a:rPr lang="en-US" sz="1400" dirty="0"/>
              <a:t>Data Types, Complements, Fixed-Point Representation, Conversion of Fractions, Floating-Point  Representation, Other Binary Codes, Error Detection Codes.</a:t>
            </a:r>
            <a:endParaRPr lang="en-US" sz="1400" dirty="0"/>
          </a:p>
          <a:p>
            <a:pPr marL="0" lvl="0" indent="0">
              <a:spcBef>
                <a:spcPts val="1800"/>
              </a:spcBef>
              <a:buClr>
                <a:schemeClr val="dk1"/>
              </a:buClr>
              <a:buSzPts val="1100"/>
              <a:buNone/>
            </a:pPr>
            <a:r>
              <a:rPr lang="en-US" sz="1400" b="1" dirty="0">
                <a:solidFill>
                  <a:srgbClr val="FF9800"/>
                </a:solidFill>
              </a:rPr>
              <a:t>  UNIT-2</a:t>
            </a:r>
            <a:endParaRPr lang="en-US" sz="1400" dirty="0">
              <a:solidFill>
                <a:srgbClr val="FF9800"/>
              </a:solidFill>
            </a:endParaRPr>
          </a:p>
          <a:p>
            <a:pPr marL="101600" indent="0">
              <a:buNone/>
            </a:pPr>
            <a:r>
              <a:rPr lang="en-US" sz="1400" b="1" dirty="0">
                <a:solidFill>
                  <a:srgbClr val="FF0000"/>
                </a:solidFill>
              </a:rPr>
              <a:t>Register Transfer and Microoperations:</a:t>
            </a:r>
            <a:r>
              <a:rPr lang="en-US" sz="1400" dirty="0">
                <a:solidFill>
                  <a:srgbClr val="FF0000"/>
                </a:solidFill>
              </a:rPr>
              <a:t> </a:t>
            </a:r>
            <a:r>
              <a:rPr lang="en-US" sz="1400" dirty="0"/>
              <a:t>Register Transfer Language, Register Transfer, Bus and Memory Transfers, Arithmetic Microoperations, Logic Microoperations, Shift Microoperations, Arithmetic Logic Shift Unit. </a:t>
            </a:r>
            <a:endParaRPr lang="en-US" sz="1400" dirty="0"/>
          </a:p>
          <a:p>
            <a:pPr marL="101600" indent="0">
              <a:spcBef>
                <a:spcPts val="1800"/>
              </a:spcBef>
              <a:buNone/>
            </a:pPr>
            <a:r>
              <a:rPr lang="en-US" sz="1400" b="1" dirty="0">
                <a:solidFill>
                  <a:srgbClr val="FF9800"/>
                </a:solidFill>
              </a:rPr>
              <a:t>UNIT-3</a:t>
            </a:r>
            <a:endParaRPr lang="en-US" sz="1400" b="1" dirty="0">
              <a:solidFill>
                <a:srgbClr val="FF9800"/>
              </a:solidFill>
            </a:endParaRPr>
          </a:p>
          <a:p>
            <a:pPr marL="101600" indent="0">
              <a:buNone/>
            </a:pPr>
            <a:r>
              <a:rPr lang="en-US" sz="1400" b="1" dirty="0">
                <a:solidFill>
                  <a:srgbClr val="FF0000"/>
                </a:solidFill>
              </a:rPr>
              <a:t>Basic Computer Organization and Design: </a:t>
            </a:r>
            <a:r>
              <a:rPr lang="en-US" sz="1400" dirty="0"/>
              <a:t>Instruction Codes, Computer Registers, Computer Instructions, Timing and Control, Instruction Cycle, Memory-Reference Instructions, Input-Output and Interrupt, Complete Computer Description, Design of Basic Computer, Design of Accumulator Logic. 	</a:t>
            </a:r>
            <a:endParaRPr lang="en-US" sz="1400" dirty="0"/>
          </a:p>
          <a:p>
            <a:pPr marL="101600" indent="0">
              <a:buNone/>
            </a:pPr>
            <a:r>
              <a:rPr lang="en-US" sz="1400" dirty="0"/>
              <a:t>	</a:t>
            </a:r>
            <a:endParaRPr lang="en-US" sz="1400" dirty="0"/>
          </a:p>
          <a:p>
            <a:pPr marL="101600" indent="0">
              <a:buNone/>
            </a:pPr>
            <a:r>
              <a:rPr lang="en-US" sz="1400" dirty="0"/>
              <a:t>	</a:t>
            </a:r>
            <a:endParaRPr lang="en-US" sz="1400" dirty="0"/>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11" name="Rectangle 10"/>
          <p:cNvSpPr/>
          <p:nvPr/>
        </p:nvSpPr>
        <p:spPr>
          <a:xfrm>
            <a:off x="428627" y="181868"/>
            <a:ext cx="1335881" cy="338554"/>
          </a:xfrm>
          <a:prstGeom prst="rect">
            <a:avLst/>
          </a:prstGeom>
        </p:spPr>
        <p:txBody>
          <a:bodyPr wrap="square">
            <a:spAutoFit/>
          </a:bodyPr>
          <a:lstStyle/>
          <a:p>
            <a:r>
              <a:rPr lang="en-US" sz="1600" b="1" dirty="0">
                <a:solidFill>
                  <a:schemeClr val="bg1"/>
                </a:solidFill>
                <a:latin typeface="Roboto Condensed" panose="02000000000000000000"/>
                <a:ea typeface="Roboto Condensed" panose="02000000000000000000"/>
              </a:rPr>
              <a:t>DECODERS</a:t>
            </a:r>
            <a:endParaRPr lang="en-US" sz="1600" b="1" dirty="0">
              <a:solidFill>
                <a:schemeClr val="bg1"/>
              </a:solidFill>
              <a:latin typeface="Roboto Condensed" panose="02000000000000000000"/>
              <a:ea typeface="Roboto Condensed" panose="02000000000000000000"/>
            </a:endParaRPr>
          </a:p>
        </p:txBody>
      </p:sp>
      <p:sp>
        <p:nvSpPr>
          <p:cNvPr id="3" name="Rectangle 2"/>
          <p:cNvSpPr/>
          <p:nvPr/>
        </p:nvSpPr>
        <p:spPr>
          <a:xfrm>
            <a:off x="274320" y="3758505"/>
            <a:ext cx="3236976" cy="1345048"/>
          </a:xfrm>
          <a:prstGeom prst="rect">
            <a:avLst/>
          </a:prstGeom>
        </p:spPr>
        <p:txBody>
          <a:bodyPr wrap="square">
            <a:spAutoFit/>
          </a:bodyPr>
          <a:lstStyle/>
          <a:p>
            <a:pPr>
              <a:lnSpc>
                <a:spcPct val="150000"/>
              </a:lnSpc>
            </a:pPr>
            <a:r>
              <a:rPr lang="en-US" b="1" dirty="0"/>
              <a:t>Y</a:t>
            </a:r>
            <a:r>
              <a:rPr lang="en-US" b="1" baseline="-25000" dirty="0"/>
              <a:t>0</a:t>
            </a:r>
            <a:r>
              <a:rPr lang="en-US" b="1" dirty="0"/>
              <a:t>=A</a:t>
            </a:r>
            <a:r>
              <a:rPr lang="en-US" b="1" baseline="-25000" dirty="0"/>
              <a:t>0</a:t>
            </a:r>
            <a:r>
              <a:rPr lang="en-US" b="1" dirty="0"/>
              <a:t>'.A</a:t>
            </a:r>
            <a:r>
              <a:rPr lang="en-US" b="1" baseline="-25000" dirty="0"/>
              <a:t>1</a:t>
            </a:r>
            <a:r>
              <a:rPr lang="en-US" b="1" dirty="0"/>
              <a:t>'.A</a:t>
            </a:r>
            <a:r>
              <a:rPr lang="en-US" b="1" baseline="-25000" dirty="0"/>
              <a:t>2</a:t>
            </a:r>
            <a:r>
              <a:rPr lang="en-US" b="1" dirty="0"/>
              <a:t>’     	Y</a:t>
            </a:r>
            <a:r>
              <a:rPr lang="en-US" b="1" baseline="-25000" dirty="0"/>
              <a:t>1</a:t>
            </a:r>
            <a:r>
              <a:rPr lang="en-US" b="1" dirty="0"/>
              <a:t>=A</a:t>
            </a:r>
            <a:r>
              <a:rPr lang="en-US" b="1" baseline="-25000" dirty="0"/>
              <a:t>0</a:t>
            </a:r>
            <a:r>
              <a:rPr lang="en-US" b="1" dirty="0"/>
              <a:t>.A</a:t>
            </a:r>
            <a:r>
              <a:rPr lang="en-US" b="1" baseline="-25000" dirty="0"/>
              <a:t>1</a:t>
            </a:r>
            <a:r>
              <a:rPr lang="en-US" b="1" dirty="0"/>
              <a:t>'.A</a:t>
            </a:r>
            <a:r>
              <a:rPr lang="en-US" b="1" baseline="-25000" dirty="0"/>
              <a:t>2</a:t>
            </a:r>
            <a:r>
              <a:rPr lang="en-US" b="1" dirty="0"/>
              <a:t>'</a:t>
            </a:r>
            <a:br>
              <a:rPr lang="en-US" b="1" dirty="0"/>
            </a:br>
            <a:r>
              <a:rPr lang="en-US" b="1" dirty="0"/>
              <a:t>Y</a:t>
            </a:r>
            <a:r>
              <a:rPr lang="en-US" b="1" baseline="-25000" dirty="0"/>
              <a:t>2</a:t>
            </a:r>
            <a:r>
              <a:rPr lang="en-US" b="1" dirty="0"/>
              <a:t>=A</a:t>
            </a:r>
            <a:r>
              <a:rPr lang="en-US" b="1" baseline="-25000" dirty="0"/>
              <a:t>0</a:t>
            </a:r>
            <a:r>
              <a:rPr lang="en-US" b="1" dirty="0"/>
              <a:t>'.A</a:t>
            </a:r>
            <a:r>
              <a:rPr lang="en-US" b="1" baseline="-25000" dirty="0"/>
              <a:t>1</a:t>
            </a:r>
            <a:r>
              <a:rPr lang="en-US" b="1" dirty="0"/>
              <a:t>.A</a:t>
            </a:r>
            <a:r>
              <a:rPr lang="en-US" b="1" baseline="-25000" dirty="0"/>
              <a:t>2</a:t>
            </a:r>
            <a:r>
              <a:rPr lang="en-US" b="1" dirty="0"/>
              <a:t>’ 	Y</a:t>
            </a:r>
            <a:r>
              <a:rPr lang="en-US" b="1" baseline="-25000" dirty="0"/>
              <a:t>3</a:t>
            </a:r>
            <a:r>
              <a:rPr lang="en-US" b="1" dirty="0"/>
              <a:t>=A</a:t>
            </a:r>
            <a:r>
              <a:rPr lang="en-US" b="1" baseline="-25000" dirty="0"/>
              <a:t>0</a:t>
            </a:r>
            <a:r>
              <a:rPr lang="en-US" b="1" dirty="0"/>
              <a:t>.A</a:t>
            </a:r>
            <a:r>
              <a:rPr lang="en-US" b="1" baseline="-25000" dirty="0"/>
              <a:t>1</a:t>
            </a:r>
            <a:r>
              <a:rPr lang="en-US" b="1" dirty="0"/>
              <a:t>.A</a:t>
            </a:r>
            <a:r>
              <a:rPr lang="en-US" b="1" baseline="-25000" dirty="0"/>
              <a:t>2</a:t>
            </a:r>
            <a:r>
              <a:rPr lang="en-US" b="1" dirty="0"/>
              <a:t>’</a:t>
            </a:r>
            <a:endParaRPr lang="en-US" b="1" dirty="0"/>
          </a:p>
          <a:p>
            <a:pPr>
              <a:lnSpc>
                <a:spcPct val="150000"/>
              </a:lnSpc>
            </a:pPr>
            <a:r>
              <a:rPr lang="en-US" b="1" dirty="0"/>
              <a:t>Y</a:t>
            </a:r>
            <a:r>
              <a:rPr lang="en-US" b="1" baseline="-25000" dirty="0"/>
              <a:t>4</a:t>
            </a:r>
            <a:r>
              <a:rPr lang="en-US" b="1" dirty="0"/>
              <a:t>=A</a:t>
            </a:r>
            <a:r>
              <a:rPr lang="en-US" b="1" baseline="-25000" dirty="0"/>
              <a:t>0</a:t>
            </a:r>
            <a:r>
              <a:rPr lang="en-US" b="1" dirty="0"/>
              <a:t>'.A</a:t>
            </a:r>
            <a:r>
              <a:rPr lang="en-US" b="1" baseline="-25000" dirty="0"/>
              <a:t>1</a:t>
            </a:r>
            <a:r>
              <a:rPr lang="en-US" b="1" dirty="0"/>
              <a:t>’.A</a:t>
            </a:r>
            <a:r>
              <a:rPr lang="en-US" b="1" baseline="-25000" dirty="0"/>
              <a:t>2   	</a:t>
            </a:r>
            <a:r>
              <a:rPr lang="en-US" b="1" dirty="0"/>
              <a:t>Y</a:t>
            </a:r>
            <a:r>
              <a:rPr lang="en-US" b="1" baseline="-25000" dirty="0"/>
              <a:t>5</a:t>
            </a:r>
            <a:r>
              <a:rPr lang="en-US" b="1" dirty="0"/>
              <a:t>=A</a:t>
            </a:r>
            <a:r>
              <a:rPr lang="en-US" b="1" baseline="-25000" dirty="0"/>
              <a:t>0</a:t>
            </a:r>
            <a:r>
              <a:rPr lang="en-US" b="1" dirty="0"/>
              <a:t>.A</a:t>
            </a:r>
            <a:r>
              <a:rPr lang="en-US" b="1" baseline="-25000" dirty="0"/>
              <a:t>1</a:t>
            </a:r>
            <a:r>
              <a:rPr lang="en-US" b="1" dirty="0"/>
              <a:t>'.A</a:t>
            </a:r>
            <a:r>
              <a:rPr lang="en-US" b="1" baseline="-25000" dirty="0"/>
              <a:t>2</a:t>
            </a:r>
            <a:br>
              <a:rPr lang="en-US" b="1" dirty="0"/>
            </a:br>
            <a:r>
              <a:rPr lang="en-US" b="1" dirty="0"/>
              <a:t>Y</a:t>
            </a:r>
            <a:r>
              <a:rPr lang="en-US" b="1" baseline="-25000" dirty="0"/>
              <a:t>6</a:t>
            </a:r>
            <a:r>
              <a:rPr lang="en-US" b="1" dirty="0"/>
              <a:t>=A</a:t>
            </a:r>
            <a:r>
              <a:rPr lang="en-US" b="1" baseline="-25000" dirty="0"/>
              <a:t>0</a:t>
            </a:r>
            <a:r>
              <a:rPr lang="en-US" b="1" dirty="0"/>
              <a:t>'.A</a:t>
            </a:r>
            <a:r>
              <a:rPr lang="en-US" b="1" baseline="-25000" dirty="0"/>
              <a:t>1</a:t>
            </a:r>
            <a:r>
              <a:rPr lang="en-US" b="1" dirty="0"/>
              <a:t>.A</a:t>
            </a:r>
            <a:r>
              <a:rPr lang="en-US" b="1" baseline="-25000" dirty="0"/>
              <a:t>2    	 </a:t>
            </a:r>
            <a:r>
              <a:rPr lang="en-US" b="1" dirty="0"/>
              <a:t>Y</a:t>
            </a:r>
            <a:r>
              <a:rPr lang="en-US" b="1" baseline="-25000" dirty="0"/>
              <a:t>7</a:t>
            </a:r>
            <a:r>
              <a:rPr lang="en-US" b="1" dirty="0"/>
              <a:t>=A</a:t>
            </a:r>
            <a:r>
              <a:rPr lang="en-US" b="1" baseline="-25000" dirty="0"/>
              <a:t>0</a:t>
            </a:r>
            <a:r>
              <a:rPr lang="en-US" b="1" dirty="0"/>
              <a:t>.A</a:t>
            </a:r>
            <a:r>
              <a:rPr lang="en-US" b="1" baseline="-25000" dirty="0"/>
              <a:t>1</a:t>
            </a:r>
            <a:r>
              <a:rPr lang="en-US" b="1" dirty="0"/>
              <a:t>.A</a:t>
            </a:r>
            <a:r>
              <a:rPr lang="en-US" b="1" baseline="-25000" dirty="0"/>
              <a:t>2</a:t>
            </a:r>
            <a:endParaRPr lang="en-US" b="1" dirty="0"/>
          </a:p>
        </p:txBody>
      </p:sp>
      <p:sp>
        <p:nvSpPr>
          <p:cNvPr id="6" name="Rectangle 5"/>
          <p:cNvSpPr/>
          <p:nvPr/>
        </p:nvSpPr>
        <p:spPr>
          <a:xfrm>
            <a:off x="3163824" y="0"/>
            <a:ext cx="2737104" cy="461665"/>
          </a:xfrm>
          <a:prstGeom prst="rect">
            <a:avLst/>
          </a:prstGeom>
        </p:spPr>
        <p:txBody>
          <a:bodyPr wrap="square">
            <a:spAutoFit/>
          </a:bodyPr>
          <a:lstStyle/>
          <a:p>
            <a:pPr algn="just"/>
            <a:r>
              <a:rPr lang="en-US" sz="2400" b="1" dirty="0">
                <a:solidFill>
                  <a:srgbClr val="610B38"/>
                </a:solidFill>
                <a:latin typeface="erdana"/>
              </a:rPr>
              <a:t>3 to 8 line decoder</a:t>
            </a:r>
            <a:endParaRPr lang="en-US" sz="2400" b="1" dirty="0">
              <a:solidFill>
                <a:srgbClr val="610B38"/>
              </a:solidFill>
              <a:latin typeface="erdana"/>
            </a:endParaRPr>
          </a:p>
        </p:txBody>
      </p:sp>
      <p:pic>
        <p:nvPicPr>
          <p:cNvPr id="4098" name="Picture 2" descr="Decod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222059"/>
            <a:ext cx="3648913" cy="239896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eco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250" y="823532"/>
            <a:ext cx="5238750" cy="366712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5884820" y="457200"/>
            <a:ext cx="1354858" cy="400110"/>
          </a:xfrm>
          <a:prstGeom prst="rect">
            <a:avLst/>
          </a:prstGeom>
        </p:spPr>
        <p:txBody>
          <a:bodyPr wrap="none">
            <a:spAutoFit/>
          </a:bodyPr>
          <a:lstStyle/>
          <a:p>
            <a:pPr algn="just"/>
            <a:r>
              <a:rPr lang="en-US" sz="2000" b="1" dirty="0">
                <a:solidFill>
                  <a:srgbClr val="002060"/>
                </a:solidFill>
                <a:latin typeface="Roboto Condensed" panose="02000000000000000000"/>
                <a:ea typeface="Roboto Condensed" panose="02000000000000000000"/>
              </a:rPr>
              <a:t>Truth</a:t>
            </a:r>
            <a:r>
              <a:rPr lang="en-US" dirty="0">
                <a:solidFill>
                  <a:srgbClr val="002060"/>
                </a:solidFill>
                <a:latin typeface="erdana"/>
              </a:rPr>
              <a:t> </a:t>
            </a:r>
            <a:r>
              <a:rPr lang="en-US" sz="2000" b="1" dirty="0">
                <a:solidFill>
                  <a:srgbClr val="002060"/>
                </a:solidFill>
                <a:latin typeface="Roboto Condensed" panose="02000000000000000000"/>
                <a:ea typeface="Roboto Condensed" panose="02000000000000000000"/>
              </a:rPr>
              <a:t>Table</a:t>
            </a:r>
            <a:endParaRPr lang="en-US" sz="2000" b="1" dirty="0">
              <a:solidFill>
                <a:srgbClr val="002060"/>
              </a:solidFill>
              <a:latin typeface="Roboto Condensed" panose="02000000000000000000"/>
              <a:ea typeface="Roboto Condensed" panose="02000000000000000000"/>
            </a:endParaRPr>
          </a:p>
        </p:txBody>
      </p:sp>
      <p:sp>
        <p:nvSpPr>
          <p:cNvPr id="5" name="Rectangle 4"/>
          <p:cNvSpPr/>
          <p:nvPr/>
        </p:nvSpPr>
        <p:spPr>
          <a:xfrm>
            <a:off x="812478" y="867669"/>
            <a:ext cx="1675459" cy="400110"/>
          </a:xfrm>
          <a:prstGeom prst="rect">
            <a:avLst/>
          </a:prstGeom>
        </p:spPr>
        <p:txBody>
          <a:bodyPr wrap="none">
            <a:spAutoFit/>
          </a:bodyPr>
          <a:lstStyle/>
          <a:p>
            <a:pPr algn="just"/>
            <a:r>
              <a:rPr lang="en-US" sz="2000" b="1" dirty="0">
                <a:solidFill>
                  <a:srgbClr val="00B050"/>
                </a:solidFill>
                <a:latin typeface="Roboto Condensed" panose="02000000000000000000"/>
                <a:ea typeface="Roboto Condensed" panose="02000000000000000000"/>
              </a:rPr>
              <a:t>Block Diagram</a:t>
            </a:r>
            <a:endParaRPr lang="en-US" sz="2000" b="1" dirty="0">
              <a:solidFill>
                <a:srgbClr val="00B050"/>
              </a:solidFill>
              <a:latin typeface="Roboto Condensed" panose="02000000000000000000"/>
              <a:ea typeface="Roboto Condensed" panose="02000000000000000000"/>
            </a:endParaRPr>
          </a:p>
        </p:txBody>
      </p:sp>
      <p:sp>
        <p:nvSpPr>
          <p:cNvPr id="14" name="Rectangle 13"/>
          <p:cNvSpPr/>
          <p:nvPr/>
        </p:nvSpPr>
        <p:spPr>
          <a:xfrm>
            <a:off x="3438066" y="4582418"/>
            <a:ext cx="1920719" cy="369332"/>
          </a:xfrm>
          <a:prstGeom prst="rect">
            <a:avLst/>
          </a:prstGeom>
        </p:spPr>
        <p:txBody>
          <a:bodyPr wrap="none">
            <a:spAutoFit/>
          </a:bodyPr>
          <a:lstStyle/>
          <a:p>
            <a:r>
              <a:rPr lang="en-US" sz="1800" b="1" dirty="0">
                <a:solidFill>
                  <a:schemeClr val="accent6">
                    <a:lumMod val="50000"/>
                  </a:schemeClr>
                </a:solidFill>
                <a:latin typeface="Roboto Condensed" panose="02000000000000000000"/>
                <a:ea typeface="Roboto Condensed" panose="02000000000000000000"/>
              </a:rPr>
              <a:t>Logical expression</a:t>
            </a:r>
            <a:endParaRPr lang="en-US" sz="1800" b="1" dirty="0">
              <a:solidFill>
                <a:schemeClr val="accent6">
                  <a:lumMod val="50000"/>
                </a:schemeClr>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5" name="Rectangle 4"/>
          <p:cNvSpPr/>
          <p:nvPr/>
        </p:nvSpPr>
        <p:spPr>
          <a:xfrm>
            <a:off x="428627" y="181868"/>
            <a:ext cx="1335881" cy="338554"/>
          </a:xfrm>
          <a:prstGeom prst="rect">
            <a:avLst/>
          </a:prstGeom>
        </p:spPr>
        <p:txBody>
          <a:bodyPr wrap="square">
            <a:spAutoFit/>
          </a:bodyPr>
          <a:lstStyle/>
          <a:p>
            <a:r>
              <a:rPr lang="en-US" sz="1600" b="1" dirty="0">
                <a:solidFill>
                  <a:schemeClr val="bg1"/>
                </a:solidFill>
                <a:latin typeface="Roboto Condensed" panose="02000000000000000000"/>
                <a:ea typeface="Roboto Condensed" panose="02000000000000000000"/>
              </a:rPr>
              <a:t>DECODERS</a:t>
            </a:r>
            <a:endParaRPr lang="en-US" sz="1600" b="1" dirty="0">
              <a:solidFill>
                <a:schemeClr val="bg1"/>
              </a:solidFill>
              <a:latin typeface="Roboto Condensed" panose="02000000000000000000"/>
              <a:ea typeface="Roboto Condensed" panose="02000000000000000000"/>
            </a:endParaRPr>
          </a:p>
        </p:txBody>
      </p:sp>
      <p:pic>
        <p:nvPicPr>
          <p:cNvPr id="3074" name="Picture 2" descr="Decod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26196" y="0"/>
            <a:ext cx="4196524" cy="518089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55070" y="1175517"/>
            <a:ext cx="1497526" cy="369332"/>
          </a:xfrm>
          <a:prstGeom prst="rect">
            <a:avLst/>
          </a:prstGeom>
        </p:spPr>
        <p:txBody>
          <a:bodyPr wrap="none">
            <a:spAutoFit/>
          </a:bodyPr>
          <a:lstStyle/>
          <a:p>
            <a:r>
              <a:rPr lang="en-US" sz="1800" b="1" dirty="0">
                <a:solidFill>
                  <a:srgbClr val="FF0000"/>
                </a:solidFill>
                <a:latin typeface="Roboto Condensed" panose="02000000000000000000"/>
                <a:ea typeface="Roboto Condensed" panose="02000000000000000000"/>
              </a:rPr>
              <a:t>Logical circuit</a:t>
            </a:r>
            <a:endParaRPr lang="en-US" sz="1800" b="1" dirty="0">
              <a:solidFill>
                <a:srgbClr val="FF0000"/>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11" name="Rectangle 10"/>
          <p:cNvSpPr/>
          <p:nvPr/>
        </p:nvSpPr>
        <p:spPr>
          <a:xfrm>
            <a:off x="428627" y="181868"/>
            <a:ext cx="1335881" cy="338554"/>
          </a:xfrm>
          <a:prstGeom prst="rect">
            <a:avLst/>
          </a:prstGeom>
        </p:spPr>
        <p:txBody>
          <a:bodyPr wrap="square">
            <a:spAutoFit/>
          </a:bodyPr>
          <a:lstStyle/>
          <a:p>
            <a:r>
              <a:rPr lang="en-US" sz="1600" b="1" dirty="0">
                <a:solidFill>
                  <a:schemeClr val="bg1"/>
                </a:solidFill>
                <a:latin typeface="Roboto Condensed" panose="02000000000000000000"/>
                <a:ea typeface="Roboto Condensed" panose="02000000000000000000"/>
              </a:rPr>
              <a:t>DECODERS</a:t>
            </a:r>
            <a:endParaRPr lang="en-US" sz="1600" b="1" dirty="0">
              <a:solidFill>
                <a:schemeClr val="bg1"/>
              </a:solidFill>
              <a:latin typeface="Roboto Condensed" panose="02000000000000000000"/>
              <a:ea typeface="Roboto Condensed" panose="02000000000000000000"/>
            </a:endParaRPr>
          </a:p>
        </p:txBody>
      </p:sp>
      <p:sp>
        <p:nvSpPr>
          <p:cNvPr id="6" name="Rectangle 5"/>
          <p:cNvSpPr/>
          <p:nvPr/>
        </p:nvSpPr>
        <p:spPr>
          <a:xfrm>
            <a:off x="2609088" y="0"/>
            <a:ext cx="6449568" cy="461665"/>
          </a:xfrm>
          <a:prstGeom prst="rect">
            <a:avLst/>
          </a:prstGeom>
        </p:spPr>
        <p:txBody>
          <a:bodyPr wrap="square">
            <a:spAutoFit/>
          </a:bodyPr>
          <a:lstStyle/>
          <a:p>
            <a:pPr algn="just"/>
            <a:r>
              <a:rPr lang="en-US" sz="2400" b="1" dirty="0">
                <a:solidFill>
                  <a:srgbClr val="610B38"/>
                </a:solidFill>
                <a:latin typeface="erdana"/>
              </a:rPr>
              <a:t>4 to 16 line decoder using two 3 to 8 line decoder</a:t>
            </a:r>
            <a:endParaRPr lang="en-US" sz="2400" b="1" dirty="0">
              <a:solidFill>
                <a:srgbClr val="610B38"/>
              </a:solidFill>
              <a:latin typeface="erdana"/>
            </a:endParaRPr>
          </a:p>
        </p:txBody>
      </p:sp>
      <p:pic>
        <p:nvPicPr>
          <p:cNvPr id="6146" name="Picture 2" descr="Decod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55648" y="636873"/>
            <a:ext cx="4742688" cy="450662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76709" y="1282007"/>
            <a:ext cx="1675459" cy="400110"/>
          </a:xfrm>
          <a:prstGeom prst="rect">
            <a:avLst/>
          </a:prstGeom>
        </p:spPr>
        <p:txBody>
          <a:bodyPr wrap="none">
            <a:spAutoFit/>
          </a:bodyPr>
          <a:lstStyle/>
          <a:p>
            <a:pPr algn="just"/>
            <a:r>
              <a:rPr lang="en-US" sz="2000" b="1" dirty="0">
                <a:solidFill>
                  <a:srgbClr val="00B050"/>
                </a:solidFill>
                <a:latin typeface="Roboto Condensed" panose="02000000000000000000"/>
                <a:ea typeface="Roboto Condensed" panose="02000000000000000000"/>
              </a:rPr>
              <a:t>Block Diagram</a:t>
            </a:r>
            <a:endParaRPr lang="en-US" sz="2000" b="1" dirty="0">
              <a:solidFill>
                <a:srgbClr val="00B050"/>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5" name="Rectangle 4"/>
          <p:cNvSpPr/>
          <p:nvPr/>
        </p:nvSpPr>
        <p:spPr>
          <a:xfrm>
            <a:off x="428627" y="181868"/>
            <a:ext cx="1335881" cy="338554"/>
          </a:xfrm>
          <a:prstGeom prst="rect">
            <a:avLst/>
          </a:prstGeom>
        </p:spPr>
        <p:txBody>
          <a:bodyPr wrap="square">
            <a:spAutoFit/>
          </a:bodyPr>
          <a:lstStyle/>
          <a:p>
            <a:r>
              <a:rPr lang="en-US" sz="1600" b="1" dirty="0">
                <a:solidFill>
                  <a:schemeClr val="bg1"/>
                </a:solidFill>
                <a:latin typeface="Roboto Condensed" panose="02000000000000000000"/>
                <a:ea typeface="Roboto Condensed" panose="02000000000000000000"/>
              </a:rPr>
              <a:t>DECODERS</a:t>
            </a:r>
            <a:endParaRPr lang="en-US" sz="1600" b="1" dirty="0">
              <a:solidFill>
                <a:schemeClr val="bg1"/>
              </a:solidFill>
              <a:latin typeface="Roboto Condensed" panose="02000000000000000000"/>
              <a:ea typeface="Roboto Condensed" panose="02000000000000000000"/>
            </a:endParaRPr>
          </a:p>
        </p:txBody>
      </p:sp>
      <p:pic>
        <p:nvPicPr>
          <p:cNvPr id="5122" name="Picture 2" descr="Decod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5621337"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720668" y="-84663"/>
            <a:ext cx="1413164" cy="5228163"/>
          </a:xfrm>
          <a:prstGeom prst="rect">
            <a:avLst/>
          </a:prstGeom>
        </p:spPr>
        <p:txBody>
          <a:bodyPr wrap="square">
            <a:spAutoFit/>
          </a:bodyPr>
          <a:lstStyle/>
          <a:p>
            <a:pPr>
              <a:lnSpc>
                <a:spcPct val="150000"/>
              </a:lnSpc>
            </a:pPr>
            <a:r>
              <a:rPr lang="es-ES" dirty="0">
                <a:solidFill>
                  <a:srgbClr val="333333"/>
                </a:solidFill>
                <a:latin typeface="inter-regular"/>
              </a:rPr>
              <a:t>Y</a:t>
            </a:r>
            <a:r>
              <a:rPr lang="es-ES" baseline="-25000" dirty="0">
                <a:solidFill>
                  <a:srgbClr val="333333"/>
                </a:solidFill>
                <a:latin typeface="inter-regular"/>
              </a:rPr>
              <a:t>0</a:t>
            </a:r>
            <a:r>
              <a:rPr lang="es-ES" dirty="0">
                <a:solidFill>
                  <a:srgbClr val="333333"/>
                </a:solidFill>
                <a:latin typeface="inter-regular"/>
              </a:rPr>
              <a:t>=A</a:t>
            </a:r>
            <a:r>
              <a:rPr lang="es-ES" baseline="-25000" dirty="0">
                <a:solidFill>
                  <a:srgbClr val="333333"/>
                </a:solidFill>
                <a:latin typeface="inter-regular"/>
              </a:rPr>
              <a:t>0</a:t>
            </a:r>
            <a:r>
              <a:rPr lang="es-ES" dirty="0">
                <a:solidFill>
                  <a:srgbClr val="333333"/>
                </a:solidFill>
                <a:latin typeface="inter-regular"/>
              </a:rPr>
              <a:t>'.A</a:t>
            </a:r>
            <a:r>
              <a:rPr lang="es-ES" baseline="-25000" dirty="0">
                <a:solidFill>
                  <a:srgbClr val="333333"/>
                </a:solidFill>
                <a:latin typeface="inter-regular"/>
              </a:rPr>
              <a:t>1</a:t>
            </a:r>
            <a:r>
              <a:rPr lang="es-ES" dirty="0">
                <a:solidFill>
                  <a:srgbClr val="333333"/>
                </a:solidFill>
                <a:latin typeface="inter-regular"/>
              </a:rPr>
              <a:t>'.A</a:t>
            </a:r>
            <a:r>
              <a:rPr lang="es-ES" baseline="-25000" dirty="0">
                <a:solidFill>
                  <a:srgbClr val="333333"/>
                </a:solidFill>
                <a:latin typeface="inter-regular"/>
              </a:rPr>
              <a:t>2</a:t>
            </a:r>
            <a:r>
              <a:rPr lang="es-ES" dirty="0">
                <a:solidFill>
                  <a:srgbClr val="333333"/>
                </a:solidFill>
                <a:latin typeface="inter-regular"/>
              </a:rPr>
              <a:t>'.A</a:t>
            </a:r>
            <a:r>
              <a:rPr lang="es-ES" baseline="-25000" dirty="0">
                <a:solidFill>
                  <a:srgbClr val="333333"/>
                </a:solidFill>
                <a:latin typeface="inter-regular"/>
              </a:rPr>
              <a:t>3</a:t>
            </a:r>
            <a:r>
              <a:rPr lang="es-ES" dirty="0">
                <a:solidFill>
                  <a:srgbClr val="333333"/>
                </a:solidFill>
                <a:latin typeface="inter-regular"/>
              </a:rPr>
              <a:t>'</a:t>
            </a:r>
            <a:br>
              <a:rPr lang="es-ES" dirty="0"/>
            </a:br>
            <a:r>
              <a:rPr lang="es-ES" dirty="0">
                <a:solidFill>
                  <a:srgbClr val="333333"/>
                </a:solidFill>
                <a:latin typeface="inter-regular"/>
              </a:rPr>
              <a:t>Y</a:t>
            </a:r>
            <a:r>
              <a:rPr lang="es-ES" baseline="-25000" dirty="0">
                <a:solidFill>
                  <a:srgbClr val="333333"/>
                </a:solidFill>
                <a:latin typeface="inter-regular"/>
              </a:rPr>
              <a:t>1</a:t>
            </a:r>
            <a:r>
              <a:rPr lang="es-ES" dirty="0">
                <a:solidFill>
                  <a:srgbClr val="333333"/>
                </a:solidFill>
                <a:latin typeface="inter-regular"/>
              </a:rPr>
              <a:t>=A</a:t>
            </a:r>
            <a:r>
              <a:rPr lang="es-ES" baseline="-25000" dirty="0">
                <a:solidFill>
                  <a:srgbClr val="333333"/>
                </a:solidFill>
                <a:latin typeface="inter-regular"/>
              </a:rPr>
              <a:t>0</a:t>
            </a:r>
            <a:r>
              <a:rPr lang="es-ES" dirty="0">
                <a:solidFill>
                  <a:srgbClr val="333333"/>
                </a:solidFill>
                <a:latin typeface="inter-regular"/>
              </a:rPr>
              <a:t>'.A</a:t>
            </a:r>
            <a:r>
              <a:rPr lang="es-ES" baseline="-25000" dirty="0">
                <a:solidFill>
                  <a:srgbClr val="333333"/>
                </a:solidFill>
                <a:latin typeface="inter-regular"/>
              </a:rPr>
              <a:t>1</a:t>
            </a:r>
            <a:r>
              <a:rPr lang="es-ES" dirty="0">
                <a:solidFill>
                  <a:srgbClr val="333333"/>
                </a:solidFill>
                <a:latin typeface="inter-regular"/>
              </a:rPr>
              <a:t>'.A</a:t>
            </a:r>
            <a:r>
              <a:rPr lang="es-ES" baseline="-25000" dirty="0">
                <a:solidFill>
                  <a:srgbClr val="333333"/>
                </a:solidFill>
                <a:latin typeface="inter-regular"/>
              </a:rPr>
              <a:t>2</a:t>
            </a:r>
            <a:r>
              <a:rPr lang="es-ES" dirty="0">
                <a:solidFill>
                  <a:srgbClr val="333333"/>
                </a:solidFill>
                <a:latin typeface="inter-regular"/>
              </a:rPr>
              <a:t>'.A</a:t>
            </a:r>
            <a:r>
              <a:rPr lang="es-ES" baseline="-25000" dirty="0">
                <a:solidFill>
                  <a:srgbClr val="333333"/>
                </a:solidFill>
                <a:latin typeface="inter-regular"/>
              </a:rPr>
              <a:t>3</a:t>
            </a:r>
            <a:br>
              <a:rPr lang="es-ES" dirty="0"/>
            </a:br>
            <a:r>
              <a:rPr lang="es-ES" dirty="0">
                <a:solidFill>
                  <a:srgbClr val="333333"/>
                </a:solidFill>
                <a:latin typeface="inter-regular"/>
              </a:rPr>
              <a:t>Y</a:t>
            </a:r>
            <a:r>
              <a:rPr lang="es-ES" baseline="-25000" dirty="0">
                <a:solidFill>
                  <a:srgbClr val="333333"/>
                </a:solidFill>
                <a:latin typeface="inter-regular"/>
              </a:rPr>
              <a:t>2</a:t>
            </a:r>
            <a:r>
              <a:rPr lang="es-ES" dirty="0">
                <a:solidFill>
                  <a:srgbClr val="333333"/>
                </a:solidFill>
                <a:latin typeface="inter-regular"/>
              </a:rPr>
              <a:t>=A</a:t>
            </a:r>
            <a:r>
              <a:rPr lang="es-ES" baseline="-25000" dirty="0">
                <a:solidFill>
                  <a:srgbClr val="333333"/>
                </a:solidFill>
                <a:latin typeface="inter-regular"/>
              </a:rPr>
              <a:t>0</a:t>
            </a:r>
            <a:r>
              <a:rPr lang="es-ES" dirty="0">
                <a:solidFill>
                  <a:srgbClr val="333333"/>
                </a:solidFill>
                <a:latin typeface="inter-regular"/>
              </a:rPr>
              <a:t>'.A</a:t>
            </a:r>
            <a:r>
              <a:rPr lang="es-ES" baseline="-25000" dirty="0">
                <a:solidFill>
                  <a:srgbClr val="333333"/>
                </a:solidFill>
                <a:latin typeface="inter-regular"/>
              </a:rPr>
              <a:t>1</a:t>
            </a:r>
            <a:r>
              <a:rPr lang="es-ES" dirty="0">
                <a:solidFill>
                  <a:srgbClr val="333333"/>
                </a:solidFill>
                <a:latin typeface="inter-regular"/>
              </a:rPr>
              <a:t>'.A</a:t>
            </a:r>
            <a:r>
              <a:rPr lang="es-ES" baseline="-25000" dirty="0">
                <a:solidFill>
                  <a:srgbClr val="333333"/>
                </a:solidFill>
                <a:latin typeface="inter-regular"/>
              </a:rPr>
              <a:t>2</a:t>
            </a:r>
            <a:r>
              <a:rPr lang="es-ES" dirty="0">
                <a:solidFill>
                  <a:srgbClr val="333333"/>
                </a:solidFill>
                <a:latin typeface="inter-regular"/>
              </a:rPr>
              <a:t>.A</a:t>
            </a:r>
            <a:r>
              <a:rPr lang="es-ES" baseline="-25000" dirty="0">
                <a:solidFill>
                  <a:srgbClr val="333333"/>
                </a:solidFill>
                <a:latin typeface="inter-regular"/>
              </a:rPr>
              <a:t>3</a:t>
            </a:r>
            <a:r>
              <a:rPr lang="es-ES" dirty="0">
                <a:solidFill>
                  <a:srgbClr val="333333"/>
                </a:solidFill>
                <a:latin typeface="inter-regular"/>
              </a:rPr>
              <a:t>'</a:t>
            </a:r>
            <a:br>
              <a:rPr lang="es-ES" dirty="0"/>
            </a:br>
            <a:r>
              <a:rPr lang="es-ES" dirty="0">
                <a:solidFill>
                  <a:srgbClr val="333333"/>
                </a:solidFill>
                <a:latin typeface="inter-regular"/>
              </a:rPr>
              <a:t>Y</a:t>
            </a:r>
            <a:r>
              <a:rPr lang="es-ES" baseline="-25000" dirty="0">
                <a:solidFill>
                  <a:srgbClr val="333333"/>
                </a:solidFill>
                <a:latin typeface="inter-regular"/>
              </a:rPr>
              <a:t>3</a:t>
            </a:r>
            <a:r>
              <a:rPr lang="es-ES" dirty="0">
                <a:solidFill>
                  <a:srgbClr val="333333"/>
                </a:solidFill>
                <a:latin typeface="inter-regular"/>
              </a:rPr>
              <a:t>=A</a:t>
            </a:r>
            <a:r>
              <a:rPr lang="es-ES" baseline="-25000" dirty="0">
                <a:solidFill>
                  <a:srgbClr val="333333"/>
                </a:solidFill>
                <a:latin typeface="inter-regular"/>
              </a:rPr>
              <a:t>0</a:t>
            </a:r>
            <a:r>
              <a:rPr lang="es-ES" dirty="0">
                <a:solidFill>
                  <a:srgbClr val="333333"/>
                </a:solidFill>
                <a:latin typeface="inter-regular"/>
              </a:rPr>
              <a:t>'.A</a:t>
            </a:r>
            <a:r>
              <a:rPr lang="es-ES" baseline="-25000" dirty="0">
                <a:solidFill>
                  <a:srgbClr val="333333"/>
                </a:solidFill>
                <a:latin typeface="inter-regular"/>
              </a:rPr>
              <a:t>1</a:t>
            </a:r>
            <a:r>
              <a:rPr lang="es-ES" dirty="0">
                <a:solidFill>
                  <a:srgbClr val="333333"/>
                </a:solidFill>
                <a:latin typeface="inter-regular"/>
              </a:rPr>
              <a:t>'.A</a:t>
            </a:r>
            <a:r>
              <a:rPr lang="es-ES" baseline="-25000" dirty="0">
                <a:solidFill>
                  <a:srgbClr val="333333"/>
                </a:solidFill>
                <a:latin typeface="inter-regular"/>
              </a:rPr>
              <a:t>2</a:t>
            </a:r>
            <a:r>
              <a:rPr lang="es-ES" dirty="0">
                <a:solidFill>
                  <a:srgbClr val="333333"/>
                </a:solidFill>
                <a:latin typeface="inter-regular"/>
              </a:rPr>
              <a:t>.A</a:t>
            </a:r>
            <a:r>
              <a:rPr lang="es-ES" baseline="-25000" dirty="0">
                <a:solidFill>
                  <a:srgbClr val="333333"/>
                </a:solidFill>
                <a:latin typeface="inter-regular"/>
              </a:rPr>
              <a:t>3</a:t>
            </a:r>
            <a:br>
              <a:rPr lang="es-ES" dirty="0"/>
            </a:br>
            <a:r>
              <a:rPr lang="es-ES" dirty="0">
                <a:solidFill>
                  <a:srgbClr val="333333"/>
                </a:solidFill>
                <a:latin typeface="inter-regular"/>
              </a:rPr>
              <a:t>Y</a:t>
            </a:r>
            <a:r>
              <a:rPr lang="es-ES" baseline="-25000" dirty="0">
                <a:solidFill>
                  <a:srgbClr val="333333"/>
                </a:solidFill>
                <a:latin typeface="inter-regular"/>
              </a:rPr>
              <a:t>4</a:t>
            </a:r>
            <a:r>
              <a:rPr lang="es-ES" dirty="0">
                <a:solidFill>
                  <a:srgbClr val="333333"/>
                </a:solidFill>
                <a:latin typeface="inter-regular"/>
              </a:rPr>
              <a:t>=A</a:t>
            </a:r>
            <a:r>
              <a:rPr lang="es-ES" baseline="-25000" dirty="0">
                <a:solidFill>
                  <a:srgbClr val="333333"/>
                </a:solidFill>
                <a:latin typeface="inter-regular"/>
              </a:rPr>
              <a:t>0</a:t>
            </a:r>
            <a:r>
              <a:rPr lang="es-ES" dirty="0">
                <a:solidFill>
                  <a:srgbClr val="333333"/>
                </a:solidFill>
                <a:latin typeface="inter-regular"/>
              </a:rPr>
              <a:t>'.A</a:t>
            </a:r>
            <a:r>
              <a:rPr lang="es-ES" baseline="-25000" dirty="0">
                <a:solidFill>
                  <a:srgbClr val="333333"/>
                </a:solidFill>
                <a:latin typeface="inter-regular"/>
              </a:rPr>
              <a:t>1</a:t>
            </a:r>
            <a:r>
              <a:rPr lang="es-ES" dirty="0">
                <a:solidFill>
                  <a:srgbClr val="333333"/>
                </a:solidFill>
                <a:latin typeface="inter-regular"/>
              </a:rPr>
              <a:t>.A</a:t>
            </a:r>
            <a:r>
              <a:rPr lang="es-ES" baseline="-25000" dirty="0">
                <a:solidFill>
                  <a:srgbClr val="333333"/>
                </a:solidFill>
                <a:latin typeface="inter-regular"/>
              </a:rPr>
              <a:t>2</a:t>
            </a:r>
            <a:r>
              <a:rPr lang="es-ES" dirty="0">
                <a:solidFill>
                  <a:srgbClr val="333333"/>
                </a:solidFill>
                <a:latin typeface="inter-regular"/>
              </a:rPr>
              <a:t>'.A</a:t>
            </a:r>
            <a:r>
              <a:rPr lang="es-ES" baseline="-25000" dirty="0">
                <a:solidFill>
                  <a:srgbClr val="333333"/>
                </a:solidFill>
                <a:latin typeface="inter-regular"/>
              </a:rPr>
              <a:t>3</a:t>
            </a:r>
            <a:r>
              <a:rPr lang="es-ES" dirty="0">
                <a:solidFill>
                  <a:srgbClr val="333333"/>
                </a:solidFill>
                <a:latin typeface="inter-regular"/>
              </a:rPr>
              <a:t>'</a:t>
            </a:r>
            <a:br>
              <a:rPr lang="es-ES" dirty="0"/>
            </a:br>
            <a:r>
              <a:rPr lang="es-ES" dirty="0">
                <a:solidFill>
                  <a:srgbClr val="333333"/>
                </a:solidFill>
                <a:latin typeface="inter-regular"/>
              </a:rPr>
              <a:t>Y</a:t>
            </a:r>
            <a:r>
              <a:rPr lang="es-ES" baseline="-25000" dirty="0">
                <a:solidFill>
                  <a:srgbClr val="333333"/>
                </a:solidFill>
                <a:latin typeface="inter-regular"/>
              </a:rPr>
              <a:t>5</a:t>
            </a:r>
            <a:r>
              <a:rPr lang="es-ES" dirty="0">
                <a:solidFill>
                  <a:srgbClr val="333333"/>
                </a:solidFill>
                <a:latin typeface="inter-regular"/>
              </a:rPr>
              <a:t>=A</a:t>
            </a:r>
            <a:r>
              <a:rPr lang="es-ES" baseline="-25000" dirty="0">
                <a:solidFill>
                  <a:srgbClr val="333333"/>
                </a:solidFill>
                <a:latin typeface="inter-regular"/>
              </a:rPr>
              <a:t>0</a:t>
            </a:r>
            <a:r>
              <a:rPr lang="es-ES" dirty="0">
                <a:solidFill>
                  <a:srgbClr val="333333"/>
                </a:solidFill>
                <a:latin typeface="inter-regular"/>
              </a:rPr>
              <a:t>'.A</a:t>
            </a:r>
            <a:r>
              <a:rPr lang="es-ES" baseline="-25000" dirty="0">
                <a:solidFill>
                  <a:srgbClr val="333333"/>
                </a:solidFill>
                <a:latin typeface="inter-regular"/>
              </a:rPr>
              <a:t>1</a:t>
            </a:r>
            <a:r>
              <a:rPr lang="es-ES" dirty="0">
                <a:solidFill>
                  <a:srgbClr val="333333"/>
                </a:solidFill>
                <a:latin typeface="inter-regular"/>
              </a:rPr>
              <a:t>.A</a:t>
            </a:r>
            <a:r>
              <a:rPr lang="es-ES" baseline="-25000" dirty="0">
                <a:solidFill>
                  <a:srgbClr val="333333"/>
                </a:solidFill>
                <a:latin typeface="inter-regular"/>
              </a:rPr>
              <a:t>2</a:t>
            </a:r>
            <a:r>
              <a:rPr lang="es-ES" dirty="0">
                <a:solidFill>
                  <a:srgbClr val="333333"/>
                </a:solidFill>
                <a:latin typeface="inter-regular"/>
              </a:rPr>
              <a:t>'.A</a:t>
            </a:r>
            <a:r>
              <a:rPr lang="es-ES" baseline="-25000" dirty="0">
                <a:solidFill>
                  <a:srgbClr val="333333"/>
                </a:solidFill>
                <a:latin typeface="inter-regular"/>
              </a:rPr>
              <a:t>3</a:t>
            </a:r>
            <a:br>
              <a:rPr lang="es-ES" dirty="0"/>
            </a:br>
            <a:r>
              <a:rPr lang="es-ES" dirty="0">
                <a:solidFill>
                  <a:srgbClr val="333333"/>
                </a:solidFill>
                <a:latin typeface="inter-regular"/>
              </a:rPr>
              <a:t>Y</a:t>
            </a:r>
            <a:r>
              <a:rPr lang="es-ES" baseline="-25000" dirty="0">
                <a:solidFill>
                  <a:srgbClr val="333333"/>
                </a:solidFill>
                <a:latin typeface="inter-regular"/>
              </a:rPr>
              <a:t>6</a:t>
            </a:r>
            <a:r>
              <a:rPr lang="es-ES" dirty="0">
                <a:solidFill>
                  <a:srgbClr val="333333"/>
                </a:solidFill>
                <a:latin typeface="inter-regular"/>
              </a:rPr>
              <a:t>=A</a:t>
            </a:r>
            <a:r>
              <a:rPr lang="es-ES" baseline="-25000" dirty="0">
                <a:solidFill>
                  <a:srgbClr val="333333"/>
                </a:solidFill>
                <a:latin typeface="inter-regular"/>
              </a:rPr>
              <a:t>0</a:t>
            </a:r>
            <a:r>
              <a:rPr lang="es-ES" dirty="0">
                <a:solidFill>
                  <a:srgbClr val="333333"/>
                </a:solidFill>
                <a:latin typeface="inter-regular"/>
              </a:rPr>
              <a:t>'.A</a:t>
            </a:r>
            <a:r>
              <a:rPr lang="es-ES" baseline="-25000" dirty="0">
                <a:solidFill>
                  <a:srgbClr val="333333"/>
                </a:solidFill>
                <a:latin typeface="inter-regular"/>
              </a:rPr>
              <a:t>1</a:t>
            </a:r>
            <a:r>
              <a:rPr lang="es-ES" dirty="0">
                <a:solidFill>
                  <a:srgbClr val="333333"/>
                </a:solidFill>
                <a:latin typeface="inter-regular"/>
              </a:rPr>
              <a:t>.A</a:t>
            </a:r>
            <a:r>
              <a:rPr lang="es-ES" baseline="-25000" dirty="0">
                <a:solidFill>
                  <a:srgbClr val="333333"/>
                </a:solidFill>
                <a:latin typeface="inter-regular"/>
              </a:rPr>
              <a:t>2</a:t>
            </a:r>
            <a:r>
              <a:rPr lang="es-ES" dirty="0">
                <a:solidFill>
                  <a:srgbClr val="333333"/>
                </a:solidFill>
                <a:latin typeface="inter-regular"/>
              </a:rPr>
              <a:t>.A</a:t>
            </a:r>
            <a:r>
              <a:rPr lang="es-ES" baseline="-25000" dirty="0">
                <a:solidFill>
                  <a:srgbClr val="333333"/>
                </a:solidFill>
                <a:latin typeface="inter-regular"/>
              </a:rPr>
              <a:t>3</a:t>
            </a:r>
            <a:r>
              <a:rPr lang="es-ES" dirty="0">
                <a:solidFill>
                  <a:srgbClr val="333333"/>
                </a:solidFill>
                <a:latin typeface="inter-regular"/>
              </a:rPr>
              <a:t>'</a:t>
            </a:r>
            <a:br>
              <a:rPr lang="es-ES" dirty="0"/>
            </a:br>
            <a:r>
              <a:rPr lang="es-ES" dirty="0">
                <a:solidFill>
                  <a:srgbClr val="333333"/>
                </a:solidFill>
                <a:latin typeface="inter-regular"/>
              </a:rPr>
              <a:t>Y</a:t>
            </a:r>
            <a:r>
              <a:rPr lang="es-ES" baseline="-25000" dirty="0">
                <a:solidFill>
                  <a:srgbClr val="333333"/>
                </a:solidFill>
                <a:latin typeface="inter-regular"/>
              </a:rPr>
              <a:t>7</a:t>
            </a:r>
            <a:r>
              <a:rPr lang="es-ES" dirty="0">
                <a:solidFill>
                  <a:srgbClr val="333333"/>
                </a:solidFill>
                <a:latin typeface="inter-regular"/>
              </a:rPr>
              <a:t>=A</a:t>
            </a:r>
            <a:r>
              <a:rPr lang="es-ES" baseline="-25000" dirty="0">
                <a:solidFill>
                  <a:srgbClr val="333333"/>
                </a:solidFill>
                <a:latin typeface="inter-regular"/>
              </a:rPr>
              <a:t>0</a:t>
            </a:r>
            <a:r>
              <a:rPr lang="es-ES" dirty="0">
                <a:solidFill>
                  <a:srgbClr val="333333"/>
                </a:solidFill>
                <a:latin typeface="inter-regular"/>
              </a:rPr>
              <a:t>'.A</a:t>
            </a:r>
            <a:r>
              <a:rPr lang="es-ES" baseline="-25000" dirty="0">
                <a:solidFill>
                  <a:srgbClr val="333333"/>
                </a:solidFill>
                <a:latin typeface="inter-regular"/>
              </a:rPr>
              <a:t>1</a:t>
            </a:r>
            <a:r>
              <a:rPr lang="es-ES" dirty="0">
                <a:solidFill>
                  <a:srgbClr val="333333"/>
                </a:solidFill>
                <a:latin typeface="inter-regular"/>
              </a:rPr>
              <a:t>.A</a:t>
            </a:r>
            <a:r>
              <a:rPr lang="es-ES" baseline="-25000" dirty="0">
                <a:solidFill>
                  <a:srgbClr val="333333"/>
                </a:solidFill>
                <a:latin typeface="inter-regular"/>
              </a:rPr>
              <a:t>2</a:t>
            </a:r>
            <a:r>
              <a:rPr lang="es-ES" dirty="0">
                <a:solidFill>
                  <a:srgbClr val="333333"/>
                </a:solidFill>
                <a:latin typeface="inter-regular"/>
              </a:rPr>
              <a:t>.A</a:t>
            </a:r>
            <a:r>
              <a:rPr lang="es-ES" baseline="-25000" dirty="0">
                <a:solidFill>
                  <a:srgbClr val="333333"/>
                </a:solidFill>
                <a:latin typeface="inter-regular"/>
              </a:rPr>
              <a:t>3</a:t>
            </a:r>
            <a:br>
              <a:rPr lang="es-ES" dirty="0"/>
            </a:br>
            <a:r>
              <a:rPr lang="es-ES" dirty="0">
                <a:solidFill>
                  <a:srgbClr val="333333"/>
                </a:solidFill>
                <a:latin typeface="inter-regular"/>
              </a:rPr>
              <a:t>Y</a:t>
            </a:r>
            <a:r>
              <a:rPr lang="es-ES" baseline="-25000" dirty="0">
                <a:solidFill>
                  <a:srgbClr val="333333"/>
                </a:solidFill>
                <a:latin typeface="inter-regular"/>
              </a:rPr>
              <a:t>8</a:t>
            </a:r>
            <a:r>
              <a:rPr lang="es-ES" dirty="0">
                <a:solidFill>
                  <a:srgbClr val="333333"/>
                </a:solidFill>
                <a:latin typeface="inter-regular"/>
              </a:rPr>
              <a:t>=A</a:t>
            </a:r>
            <a:r>
              <a:rPr lang="es-ES" baseline="-25000" dirty="0">
                <a:solidFill>
                  <a:srgbClr val="333333"/>
                </a:solidFill>
                <a:latin typeface="inter-regular"/>
              </a:rPr>
              <a:t>0</a:t>
            </a:r>
            <a:r>
              <a:rPr lang="es-ES" dirty="0">
                <a:solidFill>
                  <a:srgbClr val="333333"/>
                </a:solidFill>
                <a:latin typeface="inter-regular"/>
              </a:rPr>
              <a:t>.A</a:t>
            </a:r>
            <a:r>
              <a:rPr lang="es-ES" baseline="-25000" dirty="0">
                <a:solidFill>
                  <a:srgbClr val="333333"/>
                </a:solidFill>
                <a:latin typeface="inter-regular"/>
              </a:rPr>
              <a:t>1</a:t>
            </a:r>
            <a:r>
              <a:rPr lang="es-ES" dirty="0">
                <a:solidFill>
                  <a:srgbClr val="333333"/>
                </a:solidFill>
                <a:latin typeface="inter-regular"/>
              </a:rPr>
              <a:t>'.A</a:t>
            </a:r>
            <a:r>
              <a:rPr lang="es-ES" baseline="-25000" dirty="0">
                <a:solidFill>
                  <a:srgbClr val="333333"/>
                </a:solidFill>
                <a:latin typeface="inter-regular"/>
              </a:rPr>
              <a:t>2</a:t>
            </a:r>
            <a:r>
              <a:rPr lang="es-ES" dirty="0">
                <a:solidFill>
                  <a:srgbClr val="333333"/>
                </a:solidFill>
                <a:latin typeface="inter-regular"/>
              </a:rPr>
              <a:t>'.A</a:t>
            </a:r>
            <a:r>
              <a:rPr lang="es-ES" baseline="-25000" dirty="0">
                <a:solidFill>
                  <a:srgbClr val="333333"/>
                </a:solidFill>
                <a:latin typeface="inter-regular"/>
              </a:rPr>
              <a:t>3</a:t>
            </a:r>
            <a:r>
              <a:rPr lang="es-ES" dirty="0">
                <a:solidFill>
                  <a:srgbClr val="333333"/>
                </a:solidFill>
                <a:latin typeface="inter-regular"/>
              </a:rPr>
              <a:t>'</a:t>
            </a:r>
            <a:br>
              <a:rPr lang="es-ES" dirty="0"/>
            </a:br>
            <a:r>
              <a:rPr lang="es-ES" dirty="0">
                <a:solidFill>
                  <a:srgbClr val="333333"/>
                </a:solidFill>
                <a:latin typeface="inter-regular"/>
              </a:rPr>
              <a:t>Y</a:t>
            </a:r>
            <a:r>
              <a:rPr lang="es-ES" baseline="-25000" dirty="0">
                <a:solidFill>
                  <a:srgbClr val="333333"/>
                </a:solidFill>
                <a:latin typeface="inter-regular"/>
              </a:rPr>
              <a:t>9</a:t>
            </a:r>
            <a:r>
              <a:rPr lang="es-ES" dirty="0">
                <a:solidFill>
                  <a:srgbClr val="333333"/>
                </a:solidFill>
                <a:latin typeface="inter-regular"/>
              </a:rPr>
              <a:t>=A</a:t>
            </a:r>
            <a:r>
              <a:rPr lang="es-ES" baseline="-25000" dirty="0">
                <a:solidFill>
                  <a:srgbClr val="333333"/>
                </a:solidFill>
                <a:latin typeface="inter-regular"/>
              </a:rPr>
              <a:t>0</a:t>
            </a:r>
            <a:r>
              <a:rPr lang="es-ES" dirty="0">
                <a:solidFill>
                  <a:srgbClr val="333333"/>
                </a:solidFill>
                <a:latin typeface="inter-regular"/>
              </a:rPr>
              <a:t>.A</a:t>
            </a:r>
            <a:r>
              <a:rPr lang="es-ES" baseline="-25000" dirty="0">
                <a:solidFill>
                  <a:srgbClr val="333333"/>
                </a:solidFill>
                <a:latin typeface="inter-regular"/>
              </a:rPr>
              <a:t>1</a:t>
            </a:r>
            <a:r>
              <a:rPr lang="es-ES" dirty="0">
                <a:solidFill>
                  <a:srgbClr val="333333"/>
                </a:solidFill>
                <a:latin typeface="inter-regular"/>
              </a:rPr>
              <a:t>'.A</a:t>
            </a:r>
            <a:r>
              <a:rPr lang="es-ES" baseline="-25000" dirty="0">
                <a:solidFill>
                  <a:srgbClr val="333333"/>
                </a:solidFill>
                <a:latin typeface="inter-regular"/>
              </a:rPr>
              <a:t>2</a:t>
            </a:r>
            <a:r>
              <a:rPr lang="es-ES" dirty="0">
                <a:solidFill>
                  <a:srgbClr val="333333"/>
                </a:solidFill>
                <a:latin typeface="inter-regular"/>
              </a:rPr>
              <a:t>'.A</a:t>
            </a:r>
            <a:r>
              <a:rPr lang="es-ES" baseline="-25000" dirty="0">
                <a:solidFill>
                  <a:srgbClr val="333333"/>
                </a:solidFill>
                <a:latin typeface="inter-regular"/>
              </a:rPr>
              <a:t>3</a:t>
            </a:r>
            <a:br>
              <a:rPr lang="es-ES" dirty="0"/>
            </a:br>
            <a:r>
              <a:rPr lang="es-ES" dirty="0">
                <a:solidFill>
                  <a:srgbClr val="333333"/>
                </a:solidFill>
                <a:latin typeface="inter-regular"/>
              </a:rPr>
              <a:t>Y</a:t>
            </a:r>
            <a:r>
              <a:rPr lang="es-ES" baseline="-25000" dirty="0">
                <a:solidFill>
                  <a:srgbClr val="333333"/>
                </a:solidFill>
                <a:latin typeface="inter-regular"/>
              </a:rPr>
              <a:t>10</a:t>
            </a:r>
            <a:r>
              <a:rPr lang="es-ES" dirty="0">
                <a:solidFill>
                  <a:srgbClr val="333333"/>
                </a:solidFill>
                <a:latin typeface="inter-regular"/>
              </a:rPr>
              <a:t>=A</a:t>
            </a:r>
            <a:r>
              <a:rPr lang="es-ES" baseline="-25000" dirty="0">
                <a:solidFill>
                  <a:srgbClr val="333333"/>
                </a:solidFill>
                <a:latin typeface="inter-regular"/>
              </a:rPr>
              <a:t>0</a:t>
            </a:r>
            <a:r>
              <a:rPr lang="es-ES" dirty="0">
                <a:solidFill>
                  <a:srgbClr val="333333"/>
                </a:solidFill>
                <a:latin typeface="inter-regular"/>
              </a:rPr>
              <a:t>.A</a:t>
            </a:r>
            <a:r>
              <a:rPr lang="es-ES" baseline="-25000" dirty="0">
                <a:solidFill>
                  <a:srgbClr val="333333"/>
                </a:solidFill>
                <a:latin typeface="inter-regular"/>
              </a:rPr>
              <a:t>1</a:t>
            </a:r>
            <a:r>
              <a:rPr lang="es-ES" dirty="0">
                <a:solidFill>
                  <a:srgbClr val="333333"/>
                </a:solidFill>
                <a:latin typeface="inter-regular"/>
              </a:rPr>
              <a:t>'.A</a:t>
            </a:r>
            <a:r>
              <a:rPr lang="es-ES" baseline="-25000" dirty="0">
                <a:solidFill>
                  <a:srgbClr val="333333"/>
                </a:solidFill>
                <a:latin typeface="inter-regular"/>
              </a:rPr>
              <a:t>2</a:t>
            </a:r>
            <a:r>
              <a:rPr lang="es-ES" dirty="0">
                <a:solidFill>
                  <a:srgbClr val="333333"/>
                </a:solidFill>
                <a:latin typeface="inter-regular"/>
              </a:rPr>
              <a:t>.A</a:t>
            </a:r>
            <a:r>
              <a:rPr lang="es-ES" baseline="-25000" dirty="0">
                <a:solidFill>
                  <a:srgbClr val="333333"/>
                </a:solidFill>
                <a:latin typeface="inter-regular"/>
              </a:rPr>
              <a:t>3</a:t>
            </a:r>
            <a:r>
              <a:rPr lang="es-ES" dirty="0">
                <a:solidFill>
                  <a:srgbClr val="333333"/>
                </a:solidFill>
                <a:latin typeface="inter-regular"/>
              </a:rPr>
              <a:t>'</a:t>
            </a:r>
            <a:br>
              <a:rPr lang="es-ES" dirty="0"/>
            </a:br>
            <a:r>
              <a:rPr lang="es-ES" dirty="0">
                <a:solidFill>
                  <a:srgbClr val="333333"/>
                </a:solidFill>
                <a:latin typeface="inter-regular"/>
              </a:rPr>
              <a:t>Y</a:t>
            </a:r>
            <a:r>
              <a:rPr lang="es-ES" baseline="-25000" dirty="0">
                <a:solidFill>
                  <a:srgbClr val="333333"/>
                </a:solidFill>
                <a:latin typeface="inter-regular"/>
              </a:rPr>
              <a:t>11</a:t>
            </a:r>
            <a:r>
              <a:rPr lang="es-ES" dirty="0">
                <a:solidFill>
                  <a:srgbClr val="333333"/>
                </a:solidFill>
                <a:latin typeface="inter-regular"/>
              </a:rPr>
              <a:t>=A</a:t>
            </a:r>
            <a:r>
              <a:rPr lang="es-ES" baseline="-25000" dirty="0">
                <a:solidFill>
                  <a:srgbClr val="333333"/>
                </a:solidFill>
                <a:latin typeface="inter-regular"/>
              </a:rPr>
              <a:t>0</a:t>
            </a:r>
            <a:r>
              <a:rPr lang="es-ES" dirty="0">
                <a:solidFill>
                  <a:srgbClr val="333333"/>
                </a:solidFill>
                <a:latin typeface="inter-regular"/>
              </a:rPr>
              <a:t>.A</a:t>
            </a:r>
            <a:r>
              <a:rPr lang="es-ES" baseline="-25000" dirty="0">
                <a:solidFill>
                  <a:srgbClr val="333333"/>
                </a:solidFill>
                <a:latin typeface="inter-regular"/>
              </a:rPr>
              <a:t>1</a:t>
            </a:r>
            <a:r>
              <a:rPr lang="es-ES" dirty="0">
                <a:solidFill>
                  <a:srgbClr val="333333"/>
                </a:solidFill>
                <a:latin typeface="inter-regular"/>
              </a:rPr>
              <a:t>'.A</a:t>
            </a:r>
            <a:r>
              <a:rPr lang="es-ES" baseline="-25000" dirty="0">
                <a:solidFill>
                  <a:srgbClr val="333333"/>
                </a:solidFill>
                <a:latin typeface="inter-regular"/>
              </a:rPr>
              <a:t>2</a:t>
            </a:r>
            <a:r>
              <a:rPr lang="es-ES" dirty="0">
                <a:solidFill>
                  <a:srgbClr val="333333"/>
                </a:solidFill>
                <a:latin typeface="inter-regular"/>
              </a:rPr>
              <a:t>.A</a:t>
            </a:r>
            <a:r>
              <a:rPr lang="es-ES" baseline="-25000" dirty="0">
                <a:solidFill>
                  <a:srgbClr val="333333"/>
                </a:solidFill>
                <a:latin typeface="inter-regular"/>
              </a:rPr>
              <a:t>3</a:t>
            </a:r>
            <a:br>
              <a:rPr lang="es-ES" dirty="0"/>
            </a:br>
            <a:r>
              <a:rPr lang="es-ES" dirty="0">
                <a:solidFill>
                  <a:srgbClr val="333333"/>
                </a:solidFill>
                <a:latin typeface="inter-regular"/>
              </a:rPr>
              <a:t>Y</a:t>
            </a:r>
            <a:r>
              <a:rPr lang="es-ES" baseline="-25000" dirty="0">
                <a:solidFill>
                  <a:srgbClr val="333333"/>
                </a:solidFill>
                <a:latin typeface="inter-regular"/>
              </a:rPr>
              <a:t>12</a:t>
            </a:r>
            <a:r>
              <a:rPr lang="es-ES" dirty="0">
                <a:solidFill>
                  <a:srgbClr val="333333"/>
                </a:solidFill>
                <a:latin typeface="inter-regular"/>
              </a:rPr>
              <a:t>=A</a:t>
            </a:r>
            <a:r>
              <a:rPr lang="es-ES" baseline="-25000" dirty="0">
                <a:solidFill>
                  <a:srgbClr val="333333"/>
                </a:solidFill>
                <a:latin typeface="inter-regular"/>
              </a:rPr>
              <a:t>0</a:t>
            </a:r>
            <a:r>
              <a:rPr lang="es-ES" dirty="0">
                <a:solidFill>
                  <a:srgbClr val="333333"/>
                </a:solidFill>
                <a:latin typeface="inter-regular"/>
              </a:rPr>
              <a:t>.A</a:t>
            </a:r>
            <a:r>
              <a:rPr lang="es-ES" baseline="-25000" dirty="0">
                <a:solidFill>
                  <a:srgbClr val="333333"/>
                </a:solidFill>
                <a:latin typeface="inter-regular"/>
              </a:rPr>
              <a:t>1</a:t>
            </a:r>
            <a:r>
              <a:rPr lang="es-ES" dirty="0">
                <a:solidFill>
                  <a:srgbClr val="333333"/>
                </a:solidFill>
                <a:latin typeface="inter-regular"/>
              </a:rPr>
              <a:t>.A</a:t>
            </a:r>
            <a:r>
              <a:rPr lang="es-ES" baseline="-25000" dirty="0">
                <a:solidFill>
                  <a:srgbClr val="333333"/>
                </a:solidFill>
                <a:latin typeface="inter-regular"/>
              </a:rPr>
              <a:t>2</a:t>
            </a:r>
            <a:r>
              <a:rPr lang="es-ES" dirty="0">
                <a:solidFill>
                  <a:srgbClr val="333333"/>
                </a:solidFill>
                <a:latin typeface="inter-regular"/>
              </a:rPr>
              <a:t>'.A</a:t>
            </a:r>
            <a:r>
              <a:rPr lang="es-ES" baseline="-25000" dirty="0">
                <a:solidFill>
                  <a:srgbClr val="333333"/>
                </a:solidFill>
                <a:latin typeface="inter-regular"/>
              </a:rPr>
              <a:t>3</a:t>
            </a:r>
            <a:r>
              <a:rPr lang="es-ES" dirty="0">
                <a:solidFill>
                  <a:srgbClr val="333333"/>
                </a:solidFill>
                <a:latin typeface="inter-regular"/>
              </a:rPr>
              <a:t>'</a:t>
            </a:r>
            <a:br>
              <a:rPr lang="es-ES" dirty="0"/>
            </a:br>
            <a:r>
              <a:rPr lang="es-ES" dirty="0">
                <a:solidFill>
                  <a:srgbClr val="333333"/>
                </a:solidFill>
                <a:latin typeface="inter-regular"/>
              </a:rPr>
              <a:t>Y</a:t>
            </a:r>
            <a:r>
              <a:rPr lang="es-ES" baseline="-25000" dirty="0">
                <a:solidFill>
                  <a:srgbClr val="333333"/>
                </a:solidFill>
                <a:latin typeface="inter-regular"/>
              </a:rPr>
              <a:t>13</a:t>
            </a:r>
            <a:r>
              <a:rPr lang="es-ES" dirty="0">
                <a:solidFill>
                  <a:srgbClr val="333333"/>
                </a:solidFill>
                <a:latin typeface="inter-regular"/>
              </a:rPr>
              <a:t>=A</a:t>
            </a:r>
            <a:r>
              <a:rPr lang="es-ES" baseline="-25000" dirty="0">
                <a:solidFill>
                  <a:srgbClr val="333333"/>
                </a:solidFill>
                <a:latin typeface="inter-regular"/>
              </a:rPr>
              <a:t>0</a:t>
            </a:r>
            <a:r>
              <a:rPr lang="es-ES" dirty="0">
                <a:solidFill>
                  <a:srgbClr val="333333"/>
                </a:solidFill>
                <a:latin typeface="inter-regular"/>
              </a:rPr>
              <a:t>.A</a:t>
            </a:r>
            <a:r>
              <a:rPr lang="es-ES" baseline="-25000" dirty="0">
                <a:solidFill>
                  <a:srgbClr val="333333"/>
                </a:solidFill>
                <a:latin typeface="inter-regular"/>
              </a:rPr>
              <a:t>1</a:t>
            </a:r>
            <a:r>
              <a:rPr lang="es-ES" dirty="0">
                <a:solidFill>
                  <a:srgbClr val="333333"/>
                </a:solidFill>
                <a:latin typeface="inter-regular"/>
              </a:rPr>
              <a:t>.A</a:t>
            </a:r>
            <a:r>
              <a:rPr lang="es-ES" baseline="-25000" dirty="0">
                <a:solidFill>
                  <a:srgbClr val="333333"/>
                </a:solidFill>
                <a:latin typeface="inter-regular"/>
              </a:rPr>
              <a:t>2</a:t>
            </a:r>
            <a:r>
              <a:rPr lang="es-ES" dirty="0">
                <a:solidFill>
                  <a:srgbClr val="333333"/>
                </a:solidFill>
                <a:latin typeface="inter-regular"/>
              </a:rPr>
              <a:t>'.A</a:t>
            </a:r>
            <a:r>
              <a:rPr lang="es-ES" baseline="-25000" dirty="0">
                <a:solidFill>
                  <a:srgbClr val="333333"/>
                </a:solidFill>
                <a:latin typeface="inter-regular"/>
              </a:rPr>
              <a:t>3</a:t>
            </a:r>
            <a:br>
              <a:rPr lang="es-ES" dirty="0"/>
            </a:br>
            <a:r>
              <a:rPr lang="es-ES" dirty="0">
                <a:solidFill>
                  <a:srgbClr val="333333"/>
                </a:solidFill>
                <a:latin typeface="inter-regular"/>
              </a:rPr>
              <a:t>Y</a:t>
            </a:r>
            <a:r>
              <a:rPr lang="es-ES" baseline="-25000" dirty="0">
                <a:solidFill>
                  <a:srgbClr val="333333"/>
                </a:solidFill>
                <a:latin typeface="inter-regular"/>
              </a:rPr>
              <a:t>14</a:t>
            </a:r>
            <a:r>
              <a:rPr lang="es-ES" dirty="0">
                <a:solidFill>
                  <a:srgbClr val="333333"/>
                </a:solidFill>
                <a:latin typeface="inter-regular"/>
              </a:rPr>
              <a:t>=A</a:t>
            </a:r>
            <a:r>
              <a:rPr lang="es-ES" baseline="-25000" dirty="0">
                <a:solidFill>
                  <a:srgbClr val="333333"/>
                </a:solidFill>
                <a:latin typeface="inter-regular"/>
              </a:rPr>
              <a:t>0</a:t>
            </a:r>
            <a:r>
              <a:rPr lang="es-ES" dirty="0">
                <a:solidFill>
                  <a:srgbClr val="333333"/>
                </a:solidFill>
                <a:latin typeface="inter-regular"/>
              </a:rPr>
              <a:t>.A</a:t>
            </a:r>
            <a:r>
              <a:rPr lang="es-ES" baseline="-25000" dirty="0">
                <a:solidFill>
                  <a:srgbClr val="333333"/>
                </a:solidFill>
                <a:latin typeface="inter-regular"/>
              </a:rPr>
              <a:t>1</a:t>
            </a:r>
            <a:r>
              <a:rPr lang="es-ES" dirty="0">
                <a:solidFill>
                  <a:srgbClr val="333333"/>
                </a:solidFill>
                <a:latin typeface="inter-regular"/>
              </a:rPr>
              <a:t>.A</a:t>
            </a:r>
            <a:r>
              <a:rPr lang="es-ES" baseline="-25000" dirty="0">
                <a:solidFill>
                  <a:srgbClr val="333333"/>
                </a:solidFill>
                <a:latin typeface="inter-regular"/>
              </a:rPr>
              <a:t>2</a:t>
            </a:r>
            <a:r>
              <a:rPr lang="es-ES" dirty="0">
                <a:solidFill>
                  <a:srgbClr val="333333"/>
                </a:solidFill>
                <a:latin typeface="inter-regular"/>
              </a:rPr>
              <a:t>.A</a:t>
            </a:r>
            <a:r>
              <a:rPr lang="es-ES" baseline="-25000" dirty="0">
                <a:solidFill>
                  <a:srgbClr val="333333"/>
                </a:solidFill>
                <a:latin typeface="inter-regular"/>
              </a:rPr>
              <a:t>3</a:t>
            </a:r>
            <a:r>
              <a:rPr lang="es-ES" dirty="0">
                <a:solidFill>
                  <a:srgbClr val="333333"/>
                </a:solidFill>
                <a:latin typeface="inter-regular"/>
              </a:rPr>
              <a:t>'</a:t>
            </a:r>
            <a:br>
              <a:rPr lang="es-ES" dirty="0"/>
            </a:br>
            <a:r>
              <a:rPr lang="es-ES" dirty="0">
                <a:solidFill>
                  <a:srgbClr val="333333"/>
                </a:solidFill>
                <a:latin typeface="inter-regular"/>
              </a:rPr>
              <a:t>Y</a:t>
            </a:r>
            <a:r>
              <a:rPr lang="es-ES" baseline="-25000" dirty="0">
                <a:solidFill>
                  <a:srgbClr val="333333"/>
                </a:solidFill>
                <a:latin typeface="inter-regular"/>
              </a:rPr>
              <a:t>15</a:t>
            </a:r>
            <a:r>
              <a:rPr lang="es-ES" dirty="0">
                <a:solidFill>
                  <a:srgbClr val="333333"/>
                </a:solidFill>
                <a:latin typeface="inter-regular"/>
              </a:rPr>
              <a:t>=A</a:t>
            </a:r>
            <a:r>
              <a:rPr lang="es-ES" baseline="-25000" dirty="0">
                <a:solidFill>
                  <a:srgbClr val="333333"/>
                </a:solidFill>
                <a:latin typeface="inter-regular"/>
              </a:rPr>
              <a:t>0</a:t>
            </a:r>
            <a:r>
              <a:rPr lang="es-ES" dirty="0">
                <a:solidFill>
                  <a:srgbClr val="333333"/>
                </a:solidFill>
                <a:latin typeface="inter-regular"/>
              </a:rPr>
              <a:t>.A</a:t>
            </a:r>
            <a:r>
              <a:rPr lang="es-ES" baseline="-25000" dirty="0">
                <a:solidFill>
                  <a:srgbClr val="333333"/>
                </a:solidFill>
                <a:latin typeface="inter-regular"/>
              </a:rPr>
              <a:t>1</a:t>
            </a:r>
            <a:r>
              <a:rPr lang="es-ES" dirty="0">
                <a:solidFill>
                  <a:srgbClr val="333333"/>
                </a:solidFill>
                <a:latin typeface="inter-regular"/>
              </a:rPr>
              <a:t>.A</a:t>
            </a:r>
            <a:r>
              <a:rPr lang="es-ES" baseline="-25000" dirty="0">
                <a:solidFill>
                  <a:srgbClr val="333333"/>
                </a:solidFill>
                <a:latin typeface="inter-regular"/>
              </a:rPr>
              <a:t>2</a:t>
            </a:r>
            <a:r>
              <a:rPr lang="es-ES" dirty="0">
                <a:solidFill>
                  <a:srgbClr val="333333"/>
                </a:solidFill>
                <a:latin typeface="inter-regular"/>
              </a:rPr>
              <a:t>'.A</a:t>
            </a:r>
            <a:r>
              <a:rPr lang="es-ES" baseline="-25000" dirty="0">
                <a:solidFill>
                  <a:srgbClr val="333333"/>
                </a:solidFill>
                <a:latin typeface="inter-regular"/>
              </a:rPr>
              <a:t>3</a:t>
            </a:r>
            <a:endParaRPr lang="en-US" dirty="0"/>
          </a:p>
        </p:txBody>
      </p:sp>
      <p:sp>
        <p:nvSpPr>
          <p:cNvPr id="9" name="Rectangle 8"/>
          <p:cNvSpPr/>
          <p:nvPr/>
        </p:nvSpPr>
        <p:spPr>
          <a:xfrm>
            <a:off x="7789142" y="0"/>
            <a:ext cx="1354858" cy="400110"/>
          </a:xfrm>
          <a:prstGeom prst="rect">
            <a:avLst/>
          </a:prstGeom>
        </p:spPr>
        <p:txBody>
          <a:bodyPr wrap="none">
            <a:spAutoFit/>
          </a:bodyPr>
          <a:lstStyle/>
          <a:p>
            <a:pPr algn="just"/>
            <a:r>
              <a:rPr lang="en-US" sz="2000" b="1" dirty="0">
                <a:solidFill>
                  <a:srgbClr val="002060"/>
                </a:solidFill>
                <a:latin typeface="Roboto Condensed" panose="02000000000000000000"/>
                <a:ea typeface="Roboto Condensed" panose="02000000000000000000"/>
              </a:rPr>
              <a:t>Truth</a:t>
            </a:r>
            <a:r>
              <a:rPr lang="en-US" dirty="0">
                <a:solidFill>
                  <a:srgbClr val="002060"/>
                </a:solidFill>
                <a:latin typeface="erdana"/>
              </a:rPr>
              <a:t> </a:t>
            </a:r>
            <a:r>
              <a:rPr lang="en-US" sz="2000" b="1" dirty="0">
                <a:solidFill>
                  <a:srgbClr val="002060"/>
                </a:solidFill>
                <a:latin typeface="Roboto Condensed" panose="02000000000000000000"/>
                <a:ea typeface="Roboto Condensed" panose="02000000000000000000"/>
              </a:rPr>
              <a:t>Table</a:t>
            </a:r>
            <a:endParaRPr lang="en-US" sz="2000" b="1" dirty="0">
              <a:solidFill>
                <a:srgbClr val="002060"/>
              </a:solidFill>
              <a:latin typeface="Roboto Condensed" panose="02000000000000000000"/>
              <a:ea typeface="Roboto Condensed" panose="02000000000000000000"/>
            </a:endParaRPr>
          </a:p>
        </p:txBody>
      </p:sp>
      <p:sp>
        <p:nvSpPr>
          <p:cNvPr id="10" name="Rectangle 9"/>
          <p:cNvSpPr/>
          <p:nvPr/>
        </p:nvSpPr>
        <p:spPr>
          <a:xfrm>
            <a:off x="7024229" y="2210693"/>
            <a:ext cx="1920719" cy="369332"/>
          </a:xfrm>
          <a:prstGeom prst="rect">
            <a:avLst/>
          </a:prstGeom>
        </p:spPr>
        <p:txBody>
          <a:bodyPr wrap="none">
            <a:spAutoFit/>
          </a:bodyPr>
          <a:lstStyle/>
          <a:p>
            <a:r>
              <a:rPr lang="en-US" sz="1800" b="1" dirty="0">
                <a:solidFill>
                  <a:schemeClr val="accent6">
                    <a:lumMod val="50000"/>
                  </a:schemeClr>
                </a:solidFill>
                <a:latin typeface="Roboto Condensed" panose="02000000000000000000"/>
                <a:ea typeface="Roboto Condensed" panose="02000000000000000000"/>
              </a:rPr>
              <a:t>Logical expression</a:t>
            </a:r>
            <a:endParaRPr lang="en-US" sz="1800" b="1" dirty="0">
              <a:solidFill>
                <a:schemeClr val="accent6">
                  <a:lumMod val="50000"/>
                </a:schemeClr>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7170" name="Picture 2" descr="Decod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32088" y="0"/>
            <a:ext cx="3679825"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17139" y="179582"/>
            <a:ext cx="1082348" cy="338554"/>
          </a:xfrm>
          <a:prstGeom prst="rect">
            <a:avLst/>
          </a:prstGeom>
        </p:spPr>
        <p:txBody>
          <a:bodyPr wrap="none">
            <a:spAutoFit/>
          </a:bodyPr>
          <a:lstStyle/>
          <a:p>
            <a:r>
              <a:rPr lang="en-US" sz="1600" b="1" dirty="0">
                <a:solidFill>
                  <a:schemeClr val="bg1"/>
                </a:solidFill>
                <a:latin typeface="Roboto Condensed" panose="02000000000000000000"/>
                <a:ea typeface="Roboto Condensed" panose="02000000000000000000"/>
              </a:rPr>
              <a:t>DECODERS</a:t>
            </a:r>
            <a:endParaRPr lang="en-US" sz="1600" dirty="0"/>
          </a:p>
        </p:txBody>
      </p:sp>
      <p:sp>
        <p:nvSpPr>
          <p:cNvPr id="6" name="Rectangle 5"/>
          <p:cNvSpPr/>
          <p:nvPr/>
        </p:nvSpPr>
        <p:spPr>
          <a:xfrm>
            <a:off x="5254751" y="0"/>
            <a:ext cx="1497526" cy="369332"/>
          </a:xfrm>
          <a:prstGeom prst="rect">
            <a:avLst/>
          </a:prstGeom>
        </p:spPr>
        <p:txBody>
          <a:bodyPr wrap="none">
            <a:spAutoFit/>
          </a:bodyPr>
          <a:lstStyle/>
          <a:p>
            <a:r>
              <a:rPr lang="en-US" sz="1800" b="1" dirty="0">
                <a:solidFill>
                  <a:srgbClr val="FF0000"/>
                </a:solidFill>
                <a:latin typeface="Roboto Condensed" panose="02000000000000000000"/>
                <a:ea typeface="Roboto Condensed" panose="02000000000000000000"/>
              </a:rPr>
              <a:t>Logical circuit</a:t>
            </a:r>
            <a:endParaRPr lang="en-US" sz="1800" b="1" dirty="0">
              <a:solidFill>
                <a:srgbClr val="FF0000"/>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428627" y="157484"/>
            <a:ext cx="1335881" cy="369332"/>
          </a:xfrm>
          <a:prstGeom prst="rect">
            <a:avLst/>
          </a:prstGeom>
        </p:spPr>
        <p:txBody>
          <a:bodyPr wrap="square">
            <a:spAutoFit/>
          </a:bodyPr>
          <a:lstStyle/>
          <a:p>
            <a:r>
              <a:rPr lang="en-US" sz="1800" b="1" dirty="0">
                <a:solidFill>
                  <a:schemeClr val="bg1"/>
                </a:solidFill>
                <a:latin typeface="Roboto Condensed" panose="02000000000000000000"/>
                <a:ea typeface="Roboto Condensed" panose="02000000000000000000"/>
              </a:rPr>
              <a:t>Encoders</a:t>
            </a:r>
            <a:endParaRPr lang="en-US" sz="1600" b="1" dirty="0">
              <a:solidFill>
                <a:schemeClr val="bg1"/>
              </a:solidFill>
              <a:latin typeface="Roboto Condensed" panose="02000000000000000000"/>
              <a:ea typeface="Roboto Condensed" panose="02000000000000000000"/>
            </a:endParaRPr>
          </a:p>
        </p:txBody>
      </p:sp>
      <p:sp>
        <p:nvSpPr>
          <p:cNvPr id="4" name="Rectangle 3"/>
          <p:cNvSpPr/>
          <p:nvPr/>
        </p:nvSpPr>
        <p:spPr>
          <a:xfrm>
            <a:off x="2544764" y="137958"/>
            <a:ext cx="5440913" cy="369332"/>
          </a:xfrm>
          <a:prstGeom prst="rect">
            <a:avLst/>
          </a:prstGeom>
        </p:spPr>
        <p:txBody>
          <a:bodyPr wrap="none">
            <a:spAutoFit/>
          </a:bodyPr>
          <a:lstStyle/>
          <a:p>
            <a:r>
              <a:rPr lang="en-US" sz="1800" b="1" dirty="0">
                <a:solidFill>
                  <a:srgbClr val="333333"/>
                </a:solidFill>
                <a:latin typeface="inter-bold"/>
              </a:rPr>
              <a:t>Encoder</a:t>
            </a:r>
            <a:r>
              <a:rPr lang="en-US" sz="1800" dirty="0">
                <a:solidFill>
                  <a:srgbClr val="333333"/>
                </a:solidFill>
                <a:latin typeface="inter-regular"/>
              </a:rPr>
              <a:t> performs the reverse operation of the </a:t>
            </a:r>
            <a:r>
              <a:rPr lang="en-US" sz="1800" b="1" dirty="0">
                <a:solidFill>
                  <a:srgbClr val="333333"/>
                </a:solidFill>
                <a:latin typeface="inter-bold"/>
              </a:rPr>
              <a:t>Decoder</a:t>
            </a:r>
            <a:endParaRPr lang="en-US" sz="1800" dirty="0"/>
          </a:p>
        </p:txBody>
      </p:sp>
      <p:sp>
        <p:nvSpPr>
          <p:cNvPr id="5" name="Rectangle 4"/>
          <p:cNvSpPr/>
          <p:nvPr/>
        </p:nvSpPr>
        <p:spPr>
          <a:xfrm>
            <a:off x="4285488" y="965728"/>
            <a:ext cx="4572000" cy="1749005"/>
          </a:xfrm>
          <a:prstGeom prst="rect">
            <a:avLst/>
          </a:prstGeom>
        </p:spPr>
        <p:txBody>
          <a:bodyPr>
            <a:spAutoFit/>
          </a:bodyPr>
          <a:lstStyle/>
          <a:p>
            <a:pPr>
              <a:lnSpc>
                <a:spcPct val="200000"/>
              </a:lnSpc>
            </a:pPr>
            <a:r>
              <a:rPr lang="en-US" dirty="0"/>
              <a:t>If n = 2 ;     4 x 2 encoder or    4 to 2 line encoder</a:t>
            </a:r>
            <a:endParaRPr lang="en-US" dirty="0"/>
          </a:p>
          <a:p>
            <a:pPr>
              <a:lnSpc>
                <a:spcPct val="200000"/>
              </a:lnSpc>
            </a:pPr>
            <a:r>
              <a:rPr lang="en-US" dirty="0"/>
              <a:t>If n = 3 ;     8 x 3 encoder or    8 to 3 line encoder</a:t>
            </a:r>
            <a:endParaRPr lang="en-US" dirty="0"/>
          </a:p>
          <a:p>
            <a:pPr>
              <a:lnSpc>
                <a:spcPct val="200000"/>
              </a:lnSpc>
            </a:pPr>
            <a:r>
              <a:rPr lang="en-US" dirty="0"/>
              <a:t>If n = 4 ;     16 x 4 encoder or  16 to 4 line encoder</a:t>
            </a:r>
            <a:endParaRPr lang="en-US" dirty="0"/>
          </a:p>
          <a:p>
            <a:pPr>
              <a:lnSpc>
                <a:spcPct val="200000"/>
              </a:lnSpc>
            </a:pPr>
            <a:r>
              <a:rPr lang="en-US" dirty="0"/>
              <a:t>If n = 5 ;     32 x 5 encoder or   32 to 5  line encoder</a:t>
            </a:r>
            <a:endParaRPr lang="en-US" dirty="0"/>
          </a:p>
        </p:txBody>
      </p:sp>
      <p:sp>
        <p:nvSpPr>
          <p:cNvPr id="6" name="Rectangle 5"/>
          <p:cNvSpPr/>
          <p:nvPr/>
        </p:nvSpPr>
        <p:spPr>
          <a:xfrm>
            <a:off x="350138" y="1223046"/>
            <a:ext cx="1222630" cy="523220"/>
          </a:xfrm>
          <a:prstGeom prst="rect">
            <a:avLst/>
          </a:prstGeom>
        </p:spPr>
        <p:txBody>
          <a:bodyPr wrap="square">
            <a:spAutoFit/>
          </a:bodyPr>
          <a:lstStyle/>
          <a:p>
            <a:r>
              <a:rPr lang="en-US" sz="2800" b="1" dirty="0">
                <a:latin typeface="Arial" panose="020B0604020202020204" pitchFamily="34" charset="0"/>
              </a:rPr>
              <a:t>n x 2</a:t>
            </a:r>
            <a:r>
              <a:rPr lang="en-US" sz="2800" b="1" baseline="30000" dirty="0">
                <a:latin typeface="Arial" panose="020B0604020202020204" pitchFamily="34" charset="0"/>
              </a:rPr>
              <a:t>n</a:t>
            </a:r>
            <a:r>
              <a:rPr lang="en-US" sz="2800" b="1" dirty="0">
                <a:latin typeface="Arial" panose="020B0604020202020204" pitchFamily="34" charset="0"/>
              </a:rPr>
              <a:t> </a:t>
            </a:r>
            <a:endParaRPr lang="en-US" sz="2800" b="1" dirty="0">
              <a:latin typeface="Arial" panose="020B0604020202020204" pitchFamily="34" charset="0"/>
            </a:endParaRPr>
          </a:p>
        </p:txBody>
      </p:sp>
      <p:sp>
        <p:nvSpPr>
          <p:cNvPr id="7" name="Rectangle 6"/>
          <p:cNvSpPr/>
          <p:nvPr/>
        </p:nvSpPr>
        <p:spPr>
          <a:xfrm>
            <a:off x="1877037" y="1064550"/>
            <a:ext cx="1762021" cy="923330"/>
          </a:xfrm>
          <a:prstGeom prst="rect">
            <a:avLst/>
          </a:prstGeom>
        </p:spPr>
        <p:txBody>
          <a:bodyPr wrap="none">
            <a:spAutoFit/>
          </a:bodyPr>
          <a:lstStyle/>
          <a:p>
            <a:r>
              <a:rPr lang="en-US" sz="1800" b="1" dirty="0">
                <a:latin typeface="Arial" panose="020B0604020202020204" pitchFamily="34" charset="0"/>
              </a:rPr>
              <a:t>n output  lines</a:t>
            </a:r>
            <a:endParaRPr lang="en-US" sz="1800" b="1" dirty="0">
              <a:latin typeface="Arial" panose="020B0604020202020204" pitchFamily="34" charset="0"/>
            </a:endParaRPr>
          </a:p>
          <a:p>
            <a:endParaRPr lang="en-US" sz="1800" b="1" dirty="0">
              <a:latin typeface="Arial" panose="020B0604020202020204" pitchFamily="34" charset="0"/>
            </a:endParaRPr>
          </a:p>
          <a:p>
            <a:r>
              <a:rPr lang="en-US" sz="1800" b="1" dirty="0">
                <a:latin typeface="Arial" panose="020B0604020202020204" pitchFamily="34" charset="0"/>
              </a:rPr>
              <a:t>2</a:t>
            </a:r>
            <a:r>
              <a:rPr lang="en-US" sz="1800" b="1" baseline="30000" dirty="0">
                <a:latin typeface="Arial" panose="020B0604020202020204" pitchFamily="34" charset="0"/>
              </a:rPr>
              <a:t>n</a:t>
            </a:r>
            <a:r>
              <a:rPr lang="en-US" sz="1800" b="1" dirty="0">
                <a:latin typeface="Arial" panose="020B0604020202020204" pitchFamily="34" charset="0"/>
              </a:rPr>
              <a:t> input lines</a:t>
            </a:r>
            <a:endParaRPr lang="en-US" sz="1800" b="1" dirty="0">
              <a:latin typeface="Arial" panose="020B0604020202020204" pitchFamily="34" charset="0"/>
            </a:endParaRPr>
          </a:p>
        </p:txBody>
      </p:sp>
      <p:pic>
        <p:nvPicPr>
          <p:cNvPr id="9218" name="Picture 2" descr="Encoder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4414" y="2465642"/>
            <a:ext cx="4762500" cy="2333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3243262" y="166355"/>
            <a:ext cx="2807493" cy="461665"/>
          </a:xfrm>
          <a:prstGeom prst="rect">
            <a:avLst/>
          </a:prstGeom>
        </p:spPr>
        <p:txBody>
          <a:bodyPr wrap="square">
            <a:spAutoFit/>
          </a:bodyPr>
          <a:lstStyle/>
          <a:p>
            <a:pPr algn="just"/>
            <a:r>
              <a:rPr lang="en-US" sz="2400" b="1" dirty="0">
                <a:solidFill>
                  <a:srgbClr val="610B38"/>
                </a:solidFill>
                <a:latin typeface="erdana"/>
              </a:rPr>
              <a:t>4 to 2 line Encoder</a:t>
            </a:r>
            <a:endParaRPr lang="en-US" sz="2400" b="1" dirty="0">
              <a:solidFill>
                <a:srgbClr val="610B38"/>
              </a:solidFill>
              <a:latin typeface="erdana"/>
            </a:endParaRPr>
          </a:p>
        </p:txBody>
      </p:sp>
      <p:sp>
        <p:nvSpPr>
          <p:cNvPr id="4" name="Rectangle 3"/>
          <p:cNvSpPr/>
          <p:nvPr/>
        </p:nvSpPr>
        <p:spPr>
          <a:xfrm>
            <a:off x="476450" y="145958"/>
            <a:ext cx="1136850"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Encoders</a:t>
            </a:r>
            <a:endParaRPr lang="en-US" dirty="0"/>
          </a:p>
        </p:txBody>
      </p:sp>
      <p:pic>
        <p:nvPicPr>
          <p:cNvPr id="10242" name="Picture 2" descr="Encoder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27453" y="1414844"/>
            <a:ext cx="5741278" cy="297427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519960" y="1081982"/>
            <a:ext cx="1675459" cy="400110"/>
          </a:xfrm>
          <a:prstGeom prst="rect">
            <a:avLst/>
          </a:prstGeom>
        </p:spPr>
        <p:txBody>
          <a:bodyPr wrap="none">
            <a:spAutoFit/>
          </a:bodyPr>
          <a:lstStyle/>
          <a:p>
            <a:pPr algn="just"/>
            <a:r>
              <a:rPr lang="en-US" sz="2000" b="1" dirty="0">
                <a:solidFill>
                  <a:srgbClr val="00B050"/>
                </a:solidFill>
                <a:latin typeface="Roboto Condensed" panose="02000000000000000000"/>
                <a:ea typeface="Roboto Condensed" panose="02000000000000000000"/>
              </a:rPr>
              <a:t>Block Diagram</a:t>
            </a:r>
            <a:endParaRPr lang="en-US" sz="2000" b="1" dirty="0">
              <a:solidFill>
                <a:srgbClr val="00B050"/>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11266" name="Picture 2" descr="Encoder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08899" y="985330"/>
            <a:ext cx="6946755" cy="305657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40080" y="1798320"/>
            <a:ext cx="1184275" cy="829945"/>
          </a:xfrm>
          <a:prstGeom prst="rect">
            <a:avLst/>
          </a:prstGeom>
        </p:spPr>
        <p:txBody>
          <a:bodyPr wrap="square">
            <a:spAutoFit/>
          </a:bodyPr>
          <a:lstStyle/>
          <a:p>
            <a:r>
              <a:rPr lang="es-ES" sz="1600" b="1" dirty="0">
                <a:solidFill>
                  <a:srgbClr val="333333"/>
                </a:solidFill>
                <a:latin typeface="inter-regular"/>
              </a:rPr>
              <a:t>A</a:t>
            </a:r>
            <a:r>
              <a:rPr lang="es-ES" sz="1600" b="1" baseline="-25000" dirty="0">
                <a:solidFill>
                  <a:srgbClr val="333333"/>
                </a:solidFill>
                <a:latin typeface="inter-regular"/>
              </a:rPr>
              <a:t>1</a:t>
            </a:r>
            <a:r>
              <a:rPr lang="es-ES" sz="1600" b="1" dirty="0">
                <a:solidFill>
                  <a:srgbClr val="333333"/>
                </a:solidFill>
                <a:latin typeface="inter-regular"/>
              </a:rPr>
              <a:t>=Y</a:t>
            </a:r>
            <a:r>
              <a:rPr lang="es-ES" sz="1600" b="1" baseline="-25000" dirty="0">
                <a:solidFill>
                  <a:srgbClr val="333333"/>
                </a:solidFill>
                <a:latin typeface="inter-regular"/>
              </a:rPr>
              <a:t>3</a:t>
            </a:r>
            <a:r>
              <a:rPr lang="es-ES" sz="1600" b="1" dirty="0">
                <a:solidFill>
                  <a:srgbClr val="333333"/>
                </a:solidFill>
                <a:latin typeface="inter-regular"/>
              </a:rPr>
              <a:t>+Y</a:t>
            </a:r>
            <a:r>
              <a:rPr lang="es-ES" sz="1600" b="1" baseline="-25000" dirty="0">
                <a:solidFill>
                  <a:srgbClr val="333333"/>
                </a:solidFill>
                <a:latin typeface="inter-regular"/>
              </a:rPr>
              <a:t>2</a:t>
            </a:r>
            <a:endParaRPr lang="es-ES" sz="1600" b="1" baseline="-25000" dirty="0">
              <a:solidFill>
                <a:srgbClr val="333333"/>
              </a:solidFill>
              <a:latin typeface="inter-regular"/>
            </a:endParaRPr>
          </a:p>
          <a:p>
            <a:br>
              <a:rPr lang="es-ES" sz="1600" b="1" dirty="0"/>
            </a:br>
            <a:r>
              <a:rPr lang="es-ES" sz="1600" b="1" dirty="0">
                <a:solidFill>
                  <a:srgbClr val="333333"/>
                </a:solidFill>
                <a:latin typeface="inter-regular"/>
              </a:rPr>
              <a:t>A</a:t>
            </a:r>
            <a:r>
              <a:rPr lang="es-ES" sz="1600" b="1" baseline="-25000" dirty="0">
                <a:solidFill>
                  <a:srgbClr val="333333"/>
                </a:solidFill>
                <a:latin typeface="inter-regular"/>
              </a:rPr>
              <a:t>0</a:t>
            </a:r>
            <a:r>
              <a:rPr lang="es-ES" sz="1600" b="1" dirty="0">
                <a:solidFill>
                  <a:srgbClr val="333333"/>
                </a:solidFill>
                <a:latin typeface="inter-regular"/>
              </a:rPr>
              <a:t>=Y</a:t>
            </a:r>
            <a:r>
              <a:rPr lang="es-ES" sz="1600" b="1" baseline="-25000" dirty="0">
                <a:solidFill>
                  <a:srgbClr val="333333"/>
                </a:solidFill>
                <a:latin typeface="inter-regular"/>
              </a:rPr>
              <a:t>3</a:t>
            </a:r>
            <a:r>
              <a:rPr lang="es-ES" sz="1600" b="1" dirty="0">
                <a:solidFill>
                  <a:srgbClr val="333333"/>
                </a:solidFill>
                <a:latin typeface="inter-regular"/>
              </a:rPr>
              <a:t>+Y</a:t>
            </a:r>
            <a:r>
              <a:rPr lang="es-ES" sz="1600" b="1" baseline="-25000" dirty="0">
                <a:solidFill>
                  <a:srgbClr val="333333"/>
                </a:solidFill>
                <a:latin typeface="inter-regular"/>
              </a:rPr>
              <a:t>1</a:t>
            </a:r>
            <a:endParaRPr lang="en-US" sz="1600" b="1" dirty="0"/>
          </a:p>
        </p:txBody>
      </p:sp>
      <p:sp>
        <p:nvSpPr>
          <p:cNvPr id="6" name="Rectangle 5"/>
          <p:cNvSpPr/>
          <p:nvPr/>
        </p:nvSpPr>
        <p:spPr>
          <a:xfrm>
            <a:off x="476450" y="145958"/>
            <a:ext cx="1136850"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Encoders</a:t>
            </a:r>
            <a:endParaRPr lang="en-US" sz="1800" dirty="0"/>
          </a:p>
        </p:txBody>
      </p:sp>
      <p:sp>
        <p:nvSpPr>
          <p:cNvPr id="8" name="Rectangle 7"/>
          <p:cNvSpPr/>
          <p:nvPr/>
        </p:nvSpPr>
        <p:spPr>
          <a:xfrm>
            <a:off x="4977563" y="621506"/>
            <a:ext cx="1354858" cy="400110"/>
          </a:xfrm>
          <a:prstGeom prst="rect">
            <a:avLst/>
          </a:prstGeom>
        </p:spPr>
        <p:txBody>
          <a:bodyPr wrap="none">
            <a:spAutoFit/>
          </a:bodyPr>
          <a:lstStyle/>
          <a:p>
            <a:pPr algn="just"/>
            <a:r>
              <a:rPr lang="en-US" sz="2000" b="1" dirty="0">
                <a:solidFill>
                  <a:srgbClr val="002060"/>
                </a:solidFill>
                <a:latin typeface="Roboto Condensed" panose="02000000000000000000"/>
                <a:ea typeface="Roboto Condensed" panose="02000000000000000000"/>
              </a:rPr>
              <a:t>Truth</a:t>
            </a:r>
            <a:r>
              <a:rPr lang="en-US" dirty="0">
                <a:solidFill>
                  <a:srgbClr val="002060"/>
                </a:solidFill>
                <a:latin typeface="erdana"/>
              </a:rPr>
              <a:t> </a:t>
            </a:r>
            <a:r>
              <a:rPr lang="en-US" sz="2000" b="1" dirty="0">
                <a:solidFill>
                  <a:srgbClr val="002060"/>
                </a:solidFill>
                <a:latin typeface="Roboto Condensed" panose="02000000000000000000"/>
                <a:ea typeface="Roboto Condensed" panose="02000000000000000000"/>
              </a:rPr>
              <a:t>Table</a:t>
            </a:r>
            <a:endParaRPr lang="en-US" sz="2000" b="1" dirty="0">
              <a:solidFill>
                <a:srgbClr val="002060"/>
              </a:solidFill>
              <a:latin typeface="Roboto Condensed" panose="02000000000000000000"/>
              <a:ea typeface="Roboto Condensed" panose="02000000000000000000"/>
            </a:endParaRPr>
          </a:p>
        </p:txBody>
      </p:sp>
      <p:sp>
        <p:nvSpPr>
          <p:cNvPr id="9" name="Rectangle 8"/>
          <p:cNvSpPr/>
          <p:nvPr/>
        </p:nvSpPr>
        <p:spPr>
          <a:xfrm>
            <a:off x="237666" y="1282006"/>
            <a:ext cx="1920719" cy="369332"/>
          </a:xfrm>
          <a:prstGeom prst="rect">
            <a:avLst/>
          </a:prstGeom>
        </p:spPr>
        <p:txBody>
          <a:bodyPr wrap="none">
            <a:spAutoFit/>
          </a:bodyPr>
          <a:lstStyle/>
          <a:p>
            <a:r>
              <a:rPr lang="en-US" sz="1800" b="1" dirty="0">
                <a:solidFill>
                  <a:schemeClr val="accent6">
                    <a:lumMod val="50000"/>
                  </a:schemeClr>
                </a:solidFill>
                <a:latin typeface="Roboto Condensed" panose="02000000000000000000"/>
                <a:ea typeface="Roboto Condensed" panose="02000000000000000000"/>
              </a:rPr>
              <a:t>Logical expression</a:t>
            </a:r>
            <a:endParaRPr lang="en-US" sz="1800" b="1" dirty="0">
              <a:solidFill>
                <a:schemeClr val="accent6">
                  <a:lumMod val="50000"/>
                </a:schemeClr>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12290" name="Picture 2" descr="Encoder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05227" y="737045"/>
            <a:ext cx="5462069" cy="372522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6450" y="138814"/>
            <a:ext cx="1136850"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Encoders</a:t>
            </a:r>
            <a:endParaRPr lang="en-US" sz="2000" dirty="0"/>
          </a:p>
        </p:txBody>
      </p:sp>
      <p:sp>
        <p:nvSpPr>
          <p:cNvPr id="6" name="Rectangle 5"/>
          <p:cNvSpPr/>
          <p:nvPr/>
        </p:nvSpPr>
        <p:spPr>
          <a:xfrm>
            <a:off x="3398321" y="211110"/>
            <a:ext cx="1497526" cy="369332"/>
          </a:xfrm>
          <a:prstGeom prst="rect">
            <a:avLst/>
          </a:prstGeom>
        </p:spPr>
        <p:txBody>
          <a:bodyPr wrap="none">
            <a:spAutoFit/>
          </a:bodyPr>
          <a:lstStyle/>
          <a:p>
            <a:r>
              <a:rPr lang="en-US" sz="1800" b="1" dirty="0">
                <a:solidFill>
                  <a:srgbClr val="FF0000"/>
                </a:solidFill>
                <a:latin typeface="Roboto Condensed" panose="02000000000000000000"/>
                <a:ea typeface="Roboto Condensed" panose="02000000000000000000"/>
              </a:rPr>
              <a:t>Logical circuit</a:t>
            </a:r>
            <a:endParaRPr lang="en-US" sz="1800" b="1" dirty="0">
              <a:solidFill>
                <a:srgbClr val="FF0000"/>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3246281" y="333030"/>
            <a:ext cx="2553904" cy="461665"/>
          </a:xfrm>
          <a:prstGeom prst="rect">
            <a:avLst/>
          </a:prstGeom>
        </p:spPr>
        <p:txBody>
          <a:bodyPr wrap="none">
            <a:spAutoFit/>
          </a:bodyPr>
          <a:lstStyle/>
          <a:p>
            <a:pPr algn="just"/>
            <a:r>
              <a:rPr lang="en-US" sz="2400" b="1" dirty="0">
                <a:solidFill>
                  <a:srgbClr val="610B38"/>
                </a:solidFill>
                <a:latin typeface="erdana"/>
              </a:rPr>
              <a:t>8 to 3 line Encoder</a:t>
            </a:r>
            <a:endParaRPr lang="en-US" sz="2400" b="1" dirty="0">
              <a:solidFill>
                <a:srgbClr val="610B38"/>
              </a:solidFill>
              <a:latin typeface="erdana"/>
            </a:endParaRPr>
          </a:p>
        </p:txBody>
      </p:sp>
      <p:pic>
        <p:nvPicPr>
          <p:cNvPr id="13314" name="Picture 2" descr="Encoder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70505" y="1371314"/>
            <a:ext cx="6179299" cy="304952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6450" y="138814"/>
            <a:ext cx="1136850"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Encoders</a:t>
            </a:r>
            <a:endParaRPr lang="en-US" dirty="0"/>
          </a:p>
        </p:txBody>
      </p:sp>
      <p:sp>
        <p:nvSpPr>
          <p:cNvPr id="6" name="Rectangle 5"/>
          <p:cNvSpPr/>
          <p:nvPr/>
        </p:nvSpPr>
        <p:spPr>
          <a:xfrm>
            <a:off x="4034310" y="1103413"/>
            <a:ext cx="1675459" cy="400110"/>
          </a:xfrm>
          <a:prstGeom prst="rect">
            <a:avLst/>
          </a:prstGeom>
        </p:spPr>
        <p:txBody>
          <a:bodyPr wrap="none">
            <a:spAutoFit/>
          </a:bodyPr>
          <a:lstStyle/>
          <a:p>
            <a:pPr algn="just"/>
            <a:r>
              <a:rPr lang="en-US" sz="2000" b="1" dirty="0">
                <a:solidFill>
                  <a:srgbClr val="00B050"/>
                </a:solidFill>
                <a:latin typeface="Roboto Condensed" panose="02000000000000000000"/>
                <a:ea typeface="Roboto Condensed" panose="02000000000000000000"/>
              </a:rPr>
              <a:t>Block Diagram</a:t>
            </a:r>
            <a:endParaRPr lang="en-US" sz="2000" b="1" dirty="0">
              <a:solidFill>
                <a:srgbClr val="00B050"/>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US" dirty="0"/>
              <a:t>COURSE STRUCTURE                   </a:t>
            </a:r>
            <a:r>
              <a:rPr lang="en-US" dirty="0">
                <a:solidFill>
                  <a:srgbClr val="FFFF00"/>
                </a:solidFill>
                <a:latin typeface="Roboto Condensed Light" panose="02000000000000000000"/>
                <a:ea typeface="Roboto Condensed Light" panose="02000000000000000000"/>
              </a:rPr>
              <a:t>(</a:t>
            </a:r>
            <a:r>
              <a:rPr lang="en-US" dirty="0">
                <a:solidFill>
                  <a:srgbClr val="FFFF00"/>
                </a:solidFill>
                <a:latin typeface="Roboto Condensed Light" panose="02000000000000000000"/>
                <a:ea typeface="Roboto Condensed Light" panose="02000000000000000000"/>
                <a:sym typeface="Roboto Condensed Light" panose="02000000000000000000"/>
              </a:rPr>
              <a:t>MR22-1CS0142)</a:t>
            </a:r>
            <a:r>
              <a:rPr lang="en-US" sz="1800" dirty="0">
                <a:solidFill>
                  <a:srgbClr val="FFFF00"/>
                </a:solidFill>
              </a:rPr>
              <a:t> </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 name="Text Placeholder 2"/>
          <p:cNvSpPr>
            <a:spLocks noGrp="1"/>
          </p:cNvSpPr>
          <p:nvPr>
            <p:ph type="body" idx="2"/>
          </p:nvPr>
        </p:nvSpPr>
        <p:spPr>
          <a:xfrm>
            <a:off x="0" y="1387970"/>
            <a:ext cx="9144000" cy="3826968"/>
          </a:xfrm>
        </p:spPr>
        <p:txBody>
          <a:bodyPr/>
          <a:lstStyle/>
          <a:p>
            <a:pPr marL="101600" indent="0">
              <a:buNone/>
            </a:pPr>
            <a:r>
              <a:rPr lang="en-US" sz="1400" b="1" dirty="0">
                <a:solidFill>
                  <a:srgbClr val="FF9800"/>
                </a:solidFill>
              </a:rPr>
              <a:t>UNIT-4</a:t>
            </a:r>
            <a:endParaRPr lang="en-US" sz="1400" b="1" dirty="0">
              <a:solidFill>
                <a:srgbClr val="FF9800"/>
              </a:solidFill>
            </a:endParaRPr>
          </a:p>
          <a:p>
            <a:pPr marL="101600" indent="0">
              <a:buNone/>
            </a:pPr>
            <a:r>
              <a:rPr lang="en-US" sz="1400" b="1" dirty="0">
                <a:solidFill>
                  <a:srgbClr val="FF0000"/>
                </a:solidFill>
              </a:rPr>
              <a:t>Central Processing Unit: </a:t>
            </a:r>
            <a:r>
              <a:rPr lang="en-US" sz="1400" dirty="0"/>
              <a:t>Introduction, General Register Organization, Stack Organization,  Instruction Formats, Addressing Modes, Data Transfer and Manipulation, Program Control, Reduced Instruction Set Computer(RISC) 	</a:t>
            </a:r>
            <a:endParaRPr lang="en-US" sz="1400" dirty="0"/>
          </a:p>
          <a:p>
            <a:pPr marL="0" lvl="0" indent="0">
              <a:spcBef>
                <a:spcPts val="1800"/>
              </a:spcBef>
              <a:buClr>
                <a:schemeClr val="dk1"/>
              </a:buClr>
              <a:buSzPts val="1100"/>
              <a:buNone/>
            </a:pPr>
            <a:r>
              <a:rPr lang="en-US" sz="1400" b="1" dirty="0">
                <a:solidFill>
                  <a:srgbClr val="FF9800"/>
                </a:solidFill>
              </a:rPr>
              <a:t>  UNIT-5</a:t>
            </a:r>
            <a:endParaRPr lang="en-US" sz="1400" dirty="0">
              <a:solidFill>
                <a:srgbClr val="FF9800"/>
              </a:solidFill>
            </a:endParaRPr>
          </a:p>
          <a:p>
            <a:pPr marL="101600" indent="0">
              <a:buNone/>
            </a:pPr>
            <a:r>
              <a:rPr lang="en-US" sz="1400" b="1" dirty="0">
                <a:solidFill>
                  <a:srgbClr val="FF0000"/>
                </a:solidFill>
              </a:rPr>
              <a:t>Input-Output Organization: </a:t>
            </a:r>
            <a:r>
              <a:rPr lang="en-US" sz="1400" dirty="0"/>
              <a:t>Peripheral Devices, Input-Output Interface, Asynchronous Data Transfer, Modes of Transfer, Priority Interrupt, Direct Memory Access (DMA), Input- Output Processor (IOP), Serial Communication, Bus Standards. </a:t>
            </a:r>
            <a:r>
              <a:rPr lang="en-US" dirty="0"/>
              <a:t>	</a:t>
            </a:r>
            <a:endParaRPr lang="en-US" dirty="0"/>
          </a:p>
          <a:p>
            <a:pPr marL="101600" indent="0">
              <a:buNone/>
            </a:pPr>
            <a:endParaRPr lang="en-US" sz="1400" dirty="0"/>
          </a:p>
          <a:p>
            <a:pPr marL="101600" indent="0">
              <a:buNone/>
            </a:pPr>
            <a:r>
              <a:rPr lang="en-US" sz="1400" dirty="0"/>
              <a:t>	</a:t>
            </a:r>
            <a:endParaRPr lang="en-US" sz="1400" dirty="0"/>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14338" name="Picture 2" descr="Encoder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81136" y="156972"/>
            <a:ext cx="6865328" cy="366502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126865" y="3823970"/>
            <a:ext cx="2414270" cy="1168400"/>
          </a:xfrm>
          <a:prstGeom prst="rect">
            <a:avLst/>
          </a:prstGeom>
        </p:spPr>
        <p:txBody>
          <a:bodyPr wrap="square">
            <a:spAutoFit/>
          </a:bodyPr>
          <a:lstStyle/>
          <a:p>
            <a:r>
              <a:rPr lang="es-ES" b="1" dirty="0">
                <a:solidFill>
                  <a:srgbClr val="333333"/>
                </a:solidFill>
                <a:latin typeface="inter-regular"/>
              </a:rPr>
              <a:t>A</a:t>
            </a:r>
            <a:r>
              <a:rPr lang="es-ES" b="1" baseline="-25000" dirty="0">
                <a:solidFill>
                  <a:srgbClr val="333333"/>
                </a:solidFill>
                <a:latin typeface="inter-regular"/>
              </a:rPr>
              <a:t>2</a:t>
            </a:r>
            <a:r>
              <a:rPr lang="es-ES" b="1" dirty="0">
                <a:solidFill>
                  <a:srgbClr val="333333"/>
                </a:solidFill>
                <a:latin typeface="inter-regular"/>
              </a:rPr>
              <a:t>=Y</a:t>
            </a:r>
            <a:r>
              <a:rPr lang="es-ES" b="1" baseline="-25000" dirty="0">
                <a:solidFill>
                  <a:srgbClr val="333333"/>
                </a:solidFill>
                <a:latin typeface="inter-regular"/>
              </a:rPr>
              <a:t>4</a:t>
            </a:r>
            <a:r>
              <a:rPr lang="es-ES" b="1" dirty="0">
                <a:solidFill>
                  <a:srgbClr val="333333"/>
                </a:solidFill>
                <a:latin typeface="inter-regular"/>
              </a:rPr>
              <a:t>+Y</a:t>
            </a:r>
            <a:r>
              <a:rPr lang="es-ES" b="1" baseline="-25000" dirty="0">
                <a:solidFill>
                  <a:srgbClr val="333333"/>
                </a:solidFill>
                <a:latin typeface="inter-regular"/>
              </a:rPr>
              <a:t>5</a:t>
            </a:r>
            <a:r>
              <a:rPr lang="es-ES" b="1" dirty="0">
                <a:solidFill>
                  <a:srgbClr val="333333"/>
                </a:solidFill>
                <a:latin typeface="inter-regular"/>
              </a:rPr>
              <a:t>+Y</a:t>
            </a:r>
            <a:r>
              <a:rPr lang="es-ES" b="1" baseline="-25000" dirty="0">
                <a:solidFill>
                  <a:srgbClr val="333333"/>
                </a:solidFill>
                <a:latin typeface="inter-regular"/>
              </a:rPr>
              <a:t>6</a:t>
            </a:r>
            <a:r>
              <a:rPr lang="es-ES" b="1" dirty="0">
                <a:solidFill>
                  <a:srgbClr val="333333"/>
                </a:solidFill>
                <a:latin typeface="inter-regular"/>
              </a:rPr>
              <a:t>+Y</a:t>
            </a:r>
            <a:r>
              <a:rPr lang="es-ES" b="1" baseline="-25000" dirty="0">
                <a:solidFill>
                  <a:srgbClr val="333333"/>
                </a:solidFill>
                <a:latin typeface="inter-regular"/>
              </a:rPr>
              <a:t>7</a:t>
            </a:r>
            <a:endParaRPr lang="es-ES" b="1" baseline="-25000" dirty="0">
              <a:solidFill>
                <a:srgbClr val="333333"/>
              </a:solidFill>
              <a:latin typeface="inter-regular"/>
            </a:endParaRPr>
          </a:p>
          <a:p>
            <a:br>
              <a:rPr lang="es-ES" b="1" dirty="0"/>
            </a:br>
            <a:r>
              <a:rPr lang="es-ES" b="1" dirty="0">
                <a:solidFill>
                  <a:srgbClr val="333333"/>
                </a:solidFill>
                <a:latin typeface="inter-regular"/>
              </a:rPr>
              <a:t>A</a:t>
            </a:r>
            <a:r>
              <a:rPr lang="es-ES" b="1" baseline="-25000" dirty="0">
                <a:solidFill>
                  <a:srgbClr val="333333"/>
                </a:solidFill>
                <a:latin typeface="inter-regular"/>
              </a:rPr>
              <a:t>1</a:t>
            </a:r>
            <a:r>
              <a:rPr lang="es-ES" b="1" dirty="0">
                <a:solidFill>
                  <a:srgbClr val="333333"/>
                </a:solidFill>
                <a:latin typeface="inter-regular"/>
              </a:rPr>
              <a:t>=Y</a:t>
            </a:r>
            <a:r>
              <a:rPr lang="es-ES" b="1" baseline="-25000" dirty="0">
                <a:solidFill>
                  <a:srgbClr val="333333"/>
                </a:solidFill>
                <a:latin typeface="inter-regular"/>
              </a:rPr>
              <a:t>2</a:t>
            </a:r>
            <a:r>
              <a:rPr lang="es-ES" b="1" dirty="0">
                <a:solidFill>
                  <a:srgbClr val="333333"/>
                </a:solidFill>
                <a:latin typeface="inter-regular"/>
              </a:rPr>
              <a:t>+Y</a:t>
            </a:r>
            <a:r>
              <a:rPr lang="es-ES" b="1" baseline="-25000" dirty="0">
                <a:solidFill>
                  <a:srgbClr val="333333"/>
                </a:solidFill>
                <a:latin typeface="inter-regular"/>
              </a:rPr>
              <a:t>3</a:t>
            </a:r>
            <a:r>
              <a:rPr lang="es-ES" b="1" dirty="0">
                <a:solidFill>
                  <a:srgbClr val="333333"/>
                </a:solidFill>
                <a:latin typeface="inter-regular"/>
              </a:rPr>
              <a:t>+Y</a:t>
            </a:r>
            <a:r>
              <a:rPr lang="es-ES" b="1" baseline="-25000" dirty="0">
                <a:solidFill>
                  <a:srgbClr val="333333"/>
                </a:solidFill>
                <a:latin typeface="inter-regular"/>
              </a:rPr>
              <a:t>6</a:t>
            </a:r>
            <a:r>
              <a:rPr lang="es-ES" b="1" dirty="0">
                <a:solidFill>
                  <a:srgbClr val="333333"/>
                </a:solidFill>
                <a:latin typeface="inter-regular"/>
              </a:rPr>
              <a:t>+Y</a:t>
            </a:r>
            <a:r>
              <a:rPr lang="es-ES" b="1" baseline="-25000" dirty="0">
                <a:solidFill>
                  <a:srgbClr val="333333"/>
                </a:solidFill>
                <a:latin typeface="inter-regular"/>
              </a:rPr>
              <a:t>7</a:t>
            </a:r>
            <a:br>
              <a:rPr lang="es-ES" b="1" dirty="0"/>
            </a:br>
            <a:endParaRPr lang="es-ES" b="1" dirty="0"/>
          </a:p>
          <a:p>
            <a:r>
              <a:rPr lang="es-ES" b="1" dirty="0">
                <a:solidFill>
                  <a:srgbClr val="333333"/>
                </a:solidFill>
                <a:latin typeface="inter-regular"/>
              </a:rPr>
              <a:t>A</a:t>
            </a:r>
            <a:r>
              <a:rPr lang="es-ES" b="1" baseline="-25000" dirty="0">
                <a:solidFill>
                  <a:srgbClr val="333333"/>
                </a:solidFill>
                <a:latin typeface="inter-regular"/>
              </a:rPr>
              <a:t>0</a:t>
            </a:r>
            <a:r>
              <a:rPr lang="es-ES" b="1" dirty="0">
                <a:solidFill>
                  <a:srgbClr val="333333"/>
                </a:solidFill>
                <a:latin typeface="inter-regular"/>
              </a:rPr>
              <a:t>=Y</a:t>
            </a:r>
            <a:r>
              <a:rPr lang="es-ES" b="1" baseline="-25000" dirty="0">
                <a:solidFill>
                  <a:srgbClr val="333333"/>
                </a:solidFill>
                <a:latin typeface="inter-regular"/>
              </a:rPr>
              <a:t>7</a:t>
            </a:r>
            <a:r>
              <a:rPr lang="es-ES" b="1" dirty="0">
                <a:solidFill>
                  <a:srgbClr val="333333"/>
                </a:solidFill>
                <a:latin typeface="inter-regular"/>
              </a:rPr>
              <a:t>+Y</a:t>
            </a:r>
            <a:r>
              <a:rPr lang="es-ES" b="1" baseline="-25000" dirty="0">
                <a:solidFill>
                  <a:srgbClr val="333333"/>
                </a:solidFill>
                <a:latin typeface="inter-regular"/>
              </a:rPr>
              <a:t>5</a:t>
            </a:r>
            <a:r>
              <a:rPr lang="es-ES" b="1" dirty="0">
                <a:solidFill>
                  <a:srgbClr val="333333"/>
                </a:solidFill>
                <a:latin typeface="inter-regular"/>
              </a:rPr>
              <a:t>+Y</a:t>
            </a:r>
            <a:r>
              <a:rPr lang="es-ES" b="1" baseline="-25000" dirty="0">
                <a:solidFill>
                  <a:srgbClr val="333333"/>
                </a:solidFill>
                <a:latin typeface="inter-regular"/>
              </a:rPr>
              <a:t>3</a:t>
            </a:r>
            <a:r>
              <a:rPr lang="es-ES" b="1" dirty="0">
                <a:solidFill>
                  <a:srgbClr val="333333"/>
                </a:solidFill>
                <a:latin typeface="inter-regular"/>
              </a:rPr>
              <a:t>+Y</a:t>
            </a:r>
            <a:r>
              <a:rPr lang="es-ES" b="1" baseline="-25000" dirty="0">
                <a:solidFill>
                  <a:srgbClr val="333333"/>
                </a:solidFill>
                <a:latin typeface="inter-regular"/>
              </a:rPr>
              <a:t>1</a:t>
            </a:r>
            <a:endParaRPr lang="en-US" b="1" dirty="0"/>
          </a:p>
        </p:txBody>
      </p:sp>
      <p:sp>
        <p:nvSpPr>
          <p:cNvPr id="6" name="Rectangle 5"/>
          <p:cNvSpPr/>
          <p:nvPr/>
        </p:nvSpPr>
        <p:spPr>
          <a:xfrm>
            <a:off x="452401" y="150150"/>
            <a:ext cx="1136850"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Encoders</a:t>
            </a:r>
            <a:endParaRPr lang="en-US" sz="2000" dirty="0"/>
          </a:p>
        </p:txBody>
      </p:sp>
      <p:sp>
        <p:nvSpPr>
          <p:cNvPr id="7" name="Rectangle 6"/>
          <p:cNvSpPr/>
          <p:nvPr/>
        </p:nvSpPr>
        <p:spPr>
          <a:xfrm>
            <a:off x="684169" y="964406"/>
            <a:ext cx="1354858" cy="400110"/>
          </a:xfrm>
          <a:prstGeom prst="rect">
            <a:avLst/>
          </a:prstGeom>
        </p:spPr>
        <p:txBody>
          <a:bodyPr wrap="none">
            <a:spAutoFit/>
          </a:bodyPr>
          <a:lstStyle/>
          <a:p>
            <a:pPr algn="just"/>
            <a:r>
              <a:rPr lang="en-US" sz="2000" b="1" dirty="0">
                <a:solidFill>
                  <a:srgbClr val="002060"/>
                </a:solidFill>
                <a:latin typeface="Roboto Condensed" panose="02000000000000000000"/>
                <a:ea typeface="Roboto Condensed" panose="02000000000000000000"/>
              </a:rPr>
              <a:t>Truth</a:t>
            </a:r>
            <a:r>
              <a:rPr lang="en-US" dirty="0">
                <a:solidFill>
                  <a:srgbClr val="002060"/>
                </a:solidFill>
                <a:latin typeface="erdana"/>
              </a:rPr>
              <a:t> </a:t>
            </a:r>
            <a:r>
              <a:rPr lang="en-US" sz="2000" b="1" dirty="0">
                <a:solidFill>
                  <a:srgbClr val="002060"/>
                </a:solidFill>
                <a:latin typeface="Roboto Condensed" panose="02000000000000000000"/>
                <a:ea typeface="Roboto Condensed" panose="02000000000000000000"/>
              </a:rPr>
              <a:t>Table</a:t>
            </a:r>
            <a:endParaRPr lang="en-US" sz="2000" b="1" dirty="0">
              <a:solidFill>
                <a:srgbClr val="002060"/>
              </a:solidFill>
              <a:latin typeface="Roboto Condensed" panose="02000000000000000000"/>
              <a:ea typeface="Roboto Condensed" panose="02000000000000000000"/>
            </a:endParaRPr>
          </a:p>
        </p:txBody>
      </p:sp>
      <p:sp>
        <p:nvSpPr>
          <p:cNvPr id="8" name="Rectangle 7"/>
          <p:cNvSpPr/>
          <p:nvPr/>
        </p:nvSpPr>
        <p:spPr>
          <a:xfrm>
            <a:off x="2080754" y="4125218"/>
            <a:ext cx="1920719" cy="369332"/>
          </a:xfrm>
          <a:prstGeom prst="rect">
            <a:avLst/>
          </a:prstGeom>
        </p:spPr>
        <p:txBody>
          <a:bodyPr wrap="none">
            <a:spAutoFit/>
          </a:bodyPr>
          <a:lstStyle/>
          <a:p>
            <a:r>
              <a:rPr lang="en-US" sz="1800" b="1" dirty="0">
                <a:solidFill>
                  <a:schemeClr val="accent6">
                    <a:lumMod val="50000"/>
                  </a:schemeClr>
                </a:solidFill>
                <a:latin typeface="Roboto Condensed" panose="02000000000000000000"/>
                <a:ea typeface="Roboto Condensed" panose="02000000000000000000"/>
              </a:rPr>
              <a:t>Logical expression</a:t>
            </a:r>
            <a:endParaRPr lang="en-US" sz="1800" b="1" dirty="0">
              <a:solidFill>
                <a:schemeClr val="accent6">
                  <a:lumMod val="50000"/>
                </a:schemeClr>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15362" name="Picture 2" descr="Encoder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97435" y="264414"/>
            <a:ext cx="5966277" cy="46611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88081" y="150150"/>
            <a:ext cx="1333045"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Encoders</a:t>
            </a:r>
            <a:endParaRPr lang="en-US" sz="2000" dirty="0"/>
          </a:p>
        </p:txBody>
      </p:sp>
      <p:sp>
        <p:nvSpPr>
          <p:cNvPr id="6" name="Rectangle 5"/>
          <p:cNvSpPr/>
          <p:nvPr/>
        </p:nvSpPr>
        <p:spPr>
          <a:xfrm>
            <a:off x="5255696" y="53948"/>
            <a:ext cx="1497526" cy="369332"/>
          </a:xfrm>
          <a:prstGeom prst="rect">
            <a:avLst/>
          </a:prstGeom>
        </p:spPr>
        <p:txBody>
          <a:bodyPr wrap="none">
            <a:spAutoFit/>
          </a:bodyPr>
          <a:lstStyle/>
          <a:p>
            <a:r>
              <a:rPr lang="en-US" sz="1800" b="1" dirty="0">
                <a:solidFill>
                  <a:srgbClr val="FF0000"/>
                </a:solidFill>
                <a:latin typeface="Roboto Condensed" panose="02000000000000000000"/>
                <a:ea typeface="Roboto Condensed" panose="02000000000000000000"/>
              </a:rPr>
              <a:t>Logical circuit</a:t>
            </a:r>
            <a:endParaRPr lang="en-US" sz="1800" b="1" dirty="0">
              <a:solidFill>
                <a:srgbClr val="FF0000"/>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315478" y="128719"/>
            <a:ext cx="1467068"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Multiplexers</a:t>
            </a:r>
            <a:endParaRPr lang="en-US" sz="2000" dirty="0"/>
          </a:p>
        </p:txBody>
      </p:sp>
      <p:sp>
        <p:nvSpPr>
          <p:cNvPr id="4" name="Rectangle 3"/>
          <p:cNvSpPr/>
          <p:nvPr/>
        </p:nvSpPr>
        <p:spPr>
          <a:xfrm>
            <a:off x="2108410" y="213116"/>
            <a:ext cx="7035590" cy="738664"/>
          </a:xfrm>
          <a:prstGeom prst="rect">
            <a:avLst/>
          </a:prstGeom>
        </p:spPr>
        <p:txBody>
          <a:bodyPr wrap="square">
            <a:spAutoFit/>
          </a:bodyPr>
          <a:lstStyle/>
          <a:p>
            <a:pPr marL="285750" indent="-285750">
              <a:buFont typeface="Arial" panose="020B0604020202020204" pitchFamily="34" charset="0"/>
              <a:buChar char="•"/>
            </a:pPr>
            <a:r>
              <a:rPr lang="en-US" b="1" dirty="0">
                <a:solidFill>
                  <a:srgbClr val="333333"/>
                </a:solidFill>
                <a:latin typeface="inter-regular"/>
              </a:rPr>
              <a:t>A multiplexer is a combinational circuit that has 2</a:t>
            </a:r>
            <a:r>
              <a:rPr lang="en-US" b="1" baseline="30000" dirty="0">
                <a:solidFill>
                  <a:srgbClr val="333333"/>
                </a:solidFill>
                <a:latin typeface="inter-regular"/>
              </a:rPr>
              <a:t>n</a:t>
            </a:r>
            <a:r>
              <a:rPr lang="en-US" b="1" dirty="0">
                <a:solidFill>
                  <a:srgbClr val="333333"/>
                </a:solidFill>
                <a:latin typeface="inter-regular"/>
              </a:rPr>
              <a:t> input lines and a single output line.</a:t>
            </a:r>
            <a:endParaRPr lang="en-US" b="1" dirty="0">
              <a:solidFill>
                <a:srgbClr val="333333"/>
              </a:solidFill>
              <a:latin typeface="inter-regular"/>
            </a:endParaRPr>
          </a:p>
          <a:p>
            <a:pPr marL="285750" indent="-285750">
              <a:buFont typeface="Arial" panose="020B0604020202020204" pitchFamily="34" charset="0"/>
              <a:buChar char="•"/>
            </a:pPr>
            <a:endParaRPr lang="en-US" b="1" dirty="0">
              <a:solidFill>
                <a:srgbClr val="333333"/>
              </a:solidFill>
              <a:latin typeface="inter-regular"/>
            </a:endParaRPr>
          </a:p>
          <a:p>
            <a:pPr marL="285750" indent="-285750">
              <a:buFont typeface="Arial" panose="020B0604020202020204" pitchFamily="34" charset="0"/>
              <a:buChar char="•"/>
            </a:pPr>
            <a:r>
              <a:rPr lang="en-US" b="1" dirty="0">
                <a:solidFill>
                  <a:srgbClr val="333333"/>
                </a:solidFill>
                <a:latin typeface="inter-regular"/>
              </a:rPr>
              <a:t>A De-multiplexer is a combinational circuit that has only 1 input line and 2</a:t>
            </a:r>
            <a:r>
              <a:rPr lang="en-US" b="1" baseline="30000" dirty="0">
                <a:solidFill>
                  <a:srgbClr val="333333"/>
                </a:solidFill>
                <a:latin typeface="inter-regular"/>
              </a:rPr>
              <a:t>N</a:t>
            </a:r>
            <a:r>
              <a:rPr lang="en-US" b="1" dirty="0">
                <a:solidFill>
                  <a:srgbClr val="333333"/>
                </a:solidFill>
                <a:latin typeface="inter-regular"/>
              </a:rPr>
              <a:t> output lines</a:t>
            </a:r>
            <a:r>
              <a:rPr lang="en-US" dirty="0">
                <a:solidFill>
                  <a:srgbClr val="333333"/>
                </a:solidFill>
                <a:latin typeface="inter-regular"/>
              </a:rPr>
              <a:t>.</a:t>
            </a:r>
            <a:endParaRPr lang="en-US" dirty="0">
              <a:solidFill>
                <a:srgbClr val="333333"/>
              </a:solidFill>
              <a:latin typeface="inter-regular"/>
            </a:endParaRPr>
          </a:p>
        </p:txBody>
      </p:sp>
      <p:grpSp>
        <p:nvGrpSpPr>
          <p:cNvPr id="11" name="Group 10"/>
          <p:cNvGrpSpPr/>
          <p:nvPr/>
        </p:nvGrpSpPr>
        <p:grpSpPr>
          <a:xfrm>
            <a:off x="614336" y="1454694"/>
            <a:ext cx="2202015" cy="2149078"/>
            <a:chOff x="285152" y="1393734"/>
            <a:chExt cx="2202015" cy="2149078"/>
          </a:xfrm>
        </p:grpSpPr>
        <p:sp>
          <p:nvSpPr>
            <p:cNvPr id="5" name="Rectangle 4"/>
            <p:cNvSpPr/>
            <p:nvPr/>
          </p:nvSpPr>
          <p:spPr>
            <a:xfrm>
              <a:off x="285152" y="1942374"/>
              <a:ext cx="2202015" cy="1600438"/>
            </a:xfrm>
            <a:prstGeom prst="rect">
              <a:avLst/>
            </a:prstGeom>
          </p:spPr>
          <p:txBody>
            <a:bodyPr wrap="square">
              <a:spAutoFit/>
            </a:bodyPr>
            <a:lstStyle/>
            <a:p>
              <a:pPr algn="just"/>
              <a:r>
                <a:rPr lang="en-US" dirty="0"/>
                <a:t>2×1     Multiplexer</a:t>
              </a:r>
              <a:endParaRPr lang="en-US" dirty="0"/>
            </a:p>
            <a:p>
              <a:pPr algn="just"/>
              <a:endParaRPr lang="en-US" dirty="0"/>
            </a:p>
            <a:p>
              <a:pPr algn="just"/>
              <a:r>
                <a:rPr lang="en-US" dirty="0"/>
                <a:t>4×1     Multiplexer</a:t>
              </a:r>
              <a:endParaRPr lang="en-US" dirty="0"/>
            </a:p>
            <a:p>
              <a:pPr algn="just"/>
              <a:endParaRPr lang="en-US" dirty="0"/>
            </a:p>
            <a:p>
              <a:pPr algn="just"/>
              <a:r>
                <a:rPr lang="en-US" dirty="0"/>
                <a:t>8×1     Multiplexer</a:t>
              </a:r>
              <a:endParaRPr lang="en-US" dirty="0"/>
            </a:p>
            <a:p>
              <a:pPr algn="just"/>
              <a:endParaRPr lang="en-US" dirty="0"/>
            </a:p>
            <a:p>
              <a:pPr algn="just"/>
              <a:r>
                <a:rPr lang="en-US" dirty="0"/>
                <a:t>16×1   Multiplexer</a:t>
              </a:r>
              <a:endParaRPr lang="en-US" dirty="0"/>
            </a:p>
          </p:txBody>
        </p:sp>
        <p:sp>
          <p:nvSpPr>
            <p:cNvPr id="8" name="Rectangle 7"/>
            <p:cNvSpPr/>
            <p:nvPr/>
          </p:nvSpPr>
          <p:spPr>
            <a:xfrm>
              <a:off x="463841" y="1393734"/>
              <a:ext cx="1300356" cy="369332"/>
            </a:xfrm>
            <a:prstGeom prst="rect">
              <a:avLst/>
            </a:prstGeom>
          </p:spPr>
          <p:txBody>
            <a:bodyPr wrap="none">
              <a:spAutoFit/>
            </a:bodyPr>
            <a:lstStyle/>
            <a:p>
              <a:r>
                <a:rPr lang="en-US" sz="1800" b="1" dirty="0">
                  <a:solidFill>
                    <a:srgbClr val="FF0000"/>
                  </a:solidFill>
                  <a:latin typeface="inter-regular"/>
                </a:rPr>
                <a:t>Multiplexer</a:t>
              </a:r>
              <a:endParaRPr lang="en-US" sz="1800" b="1" dirty="0">
                <a:solidFill>
                  <a:srgbClr val="FF0000"/>
                </a:solidFill>
              </a:endParaRPr>
            </a:p>
          </p:txBody>
        </p:sp>
      </p:grpSp>
      <p:grpSp>
        <p:nvGrpSpPr>
          <p:cNvPr id="10" name="Group 9"/>
          <p:cNvGrpSpPr/>
          <p:nvPr/>
        </p:nvGrpSpPr>
        <p:grpSpPr>
          <a:xfrm>
            <a:off x="5310290" y="1393734"/>
            <a:ext cx="1790875" cy="2124694"/>
            <a:chOff x="6944018" y="1247430"/>
            <a:chExt cx="1790875" cy="2124694"/>
          </a:xfrm>
        </p:grpSpPr>
        <p:sp>
          <p:nvSpPr>
            <p:cNvPr id="7" name="Rectangle 6"/>
            <p:cNvSpPr/>
            <p:nvPr/>
          </p:nvSpPr>
          <p:spPr>
            <a:xfrm>
              <a:off x="6944018" y="1771686"/>
              <a:ext cx="1790875" cy="1600438"/>
            </a:xfrm>
            <a:prstGeom prst="rect">
              <a:avLst/>
            </a:prstGeom>
          </p:spPr>
          <p:txBody>
            <a:bodyPr wrap="none">
              <a:spAutoFit/>
            </a:bodyPr>
            <a:lstStyle/>
            <a:p>
              <a:pPr algn="just"/>
              <a:r>
                <a:rPr lang="en-US" dirty="0"/>
                <a:t>1×2 De-multiplexer</a:t>
              </a:r>
              <a:endParaRPr lang="en-US" dirty="0"/>
            </a:p>
            <a:p>
              <a:pPr algn="just"/>
              <a:endParaRPr lang="en-US" dirty="0"/>
            </a:p>
            <a:p>
              <a:pPr algn="just"/>
              <a:r>
                <a:rPr lang="en-US" dirty="0"/>
                <a:t>1×4 De-multiplexer</a:t>
              </a:r>
              <a:endParaRPr lang="en-US" dirty="0"/>
            </a:p>
            <a:p>
              <a:pPr algn="just"/>
              <a:endParaRPr lang="en-US" dirty="0"/>
            </a:p>
            <a:p>
              <a:pPr algn="just"/>
              <a:r>
                <a:rPr lang="en-US" dirty="0"/>
                <a:t>1×8 De-multiplexer</a:t>
              </a:r>
              <a:endParaRPr lang="en-US" dirty="0"/>
            </a:p>
            <a:p>
              <a:pPr algn="just"/>
              <a:endParaRPr lang="en-US" dirty="0"/>
            </a:p>
            <a:p>
              <a:pPr algn="just"/>
              <a:r>
                <a:rPr lang="en-US" dirty="0"/>
                <a:t>1×16 De-multiplexer</a:t>
              </a:r>
              <a:endParaRPr lang="en-US" dirty="0"/>
            </a:p>
          </p:txBody>
        </p:sp>
        <p:sp>
          <p:nvSpPr>
            <p:cNvPr id="9" name="Rectangle 8"/>
            <p:cNvSpPr/>
            <p:nvPr/>
          </p:nvSpPr>
          <p:spPr>
            <a:xfrm>
              <a:off x="7010945" y="1247430"/>
              <a:ext cx="1632178" cy="369332"/>
            </a:xfrm>
            <a:prstGeom prst="rect">
              <a:avLst/>
            </a:prstGeom>
          </p:spPr>
          <p:txBody>
            <a:bodyPr wrap="none">
              <a:spAutoFit/>
            </a:bodyPr>
            <a:lstStyle/>
            <a:p>
              <a:r>
                <a:rPr lang="en-US" sz="1800" b="1" dirty="0">
                  <a:solidFill>
                    <a:srgbClr val="FF0000"/>
                  </a:solidFill>
                  <a:latin typeface="inter-regular"/>
                </a:rPr>
                <a:t>De-Multiplexer</a:t>
              </a:r>
              <a:endParaRPr lang="en-US" sz="1800" b="1" dirty="0">
                <a:solidFill>
                  <a:srgbClr val="FF0000"/>
                </a:solidFill>
              </a:endParaRPr>
            </a:p>
          </p:txBody>
        </p:sp>
      </p:gr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300074" y="135036"/>
            <a:ext cx="1467068"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Multiplexers</a:t>
            </a:r>
            <a:endParaRPr lang="en-US" sz="2000" dirty="0"/>
          </a:p>
        </p:txBody>
      </p:sp>
      <p:sp>
        <p:nvSpPr>
          <p:cNvPr id="4" name="Rectangle 3"/>
          <p:cNvSpPr/>
          <p:nvPr/>
        </p:nvSpPr>
        <p:spPr>
          <a:xfrm>
            <a:off x="3227710" y="158151"/>
            <a:ext cx="1896673" cy="400110"/>
          </a:xfrm>
          <a:prstGeom prst="rect">
            <a:avLst/>
          </a:prstGeom>
        </p:spPr>
        <p:txBody>
          <a:bodyPr wrap="none">
            <a:spAutoFit/>
          </a:bodyPr>
          <a:lstStyle/>
          <a:p>
            <a:pPr algn="just"/>
            <a:r>
              <a:rPr lang="en-US" sz="2000" b="1" dirty="0">
                <a:solidFill>
                  <a:srgbClr val="610B38"/>
                </a:solidFill>
                <a:latin typeface="erdana"/>
              </a:rPr>
              <a:t>2×1 Multiplexer</a:t>
            </a:r>
            <a:endParaRPr lang="en-US" sz="2000" b="1" dirty="0">
              <a:solidFill>
                <a:srgbClr val="610B38"/>
              </a:solidFill>
              <a:latin typeface="erdana"/>
            </a:endParaRPr>
          </a:p>
        </p:txBody>
      </p:sp>
      <p:pic>
        <p:nvPicPr>
          <p:cNvPr id="1026" name="Picture 2" descr="Multiplex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8050" y="1733260"/>
            <a:ext cx="3719918" cy="249111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375102" y="89190"/>
            <a:ext cx="1026243" cy="307777"/>
          </a:xfrm>
          <a:prstGeom prst="rect">
            <a:avLst/>
          </a:prstGeom>
        </p:spPr>
        <p:txBody>
          <a:bodyPr wrap="none">
            <a:spAutoFit/>
          </a:bodyPr>
          <a:lstStyle/>
          <a:p>
            <a:pPr algn="just"/>
            <a:r>
              <a:rPr lang="en-US" dirty="0">
                <a:solidFill>
                  <a:srgbClr val="610B4B"/>
                </a:solidFill>
                <a:latin typeface="erdana"/>
              </a:rPr>
              <a:t>Truth Table</a:t>
            </a:r>
            <a:endParaRPr lang="en-US" dirty="0">
              <a:solidFill>
                <a:srgbClr val="610B4B"/>
              </a:solidFill>
              <a:latin typeface="erdana"/>
            </a:endParaRPr>
          </a:p>
        </p:txBody>
      </p:sp>
      <p:pic>
        <p:nvPicPr>
          <p:cNvPr id="1028" name="Picture 4" descr="Multiplex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8831" y="497205"/>
            <a:ext cx="2381250" cy="14668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705886" y="1273433"/>
            <a:ext cx="1475084" cy="307777"/>
          </a:xfrm>
          <a:prstGeom prst="rect">
            <a:avLst/>
          </a:prstGeom>
        </p:spPr>
        <p:txBody>
          <a:bodyPr wrap="none">
            <a:spAutoFit/>
          </a:bodyPr>
          <a:lstStyle/>
          <a:p>
            <a:r>
              <a:rPr lang="en-US" b="1" dirty="0"/>
              <a:t>Y= S</a:t>
            </a:r>
            <a:r>
              <a:rPr lang="en-US" b="1" baseline="-25000" dirty="0"/>
              <a:t>0</a:t>
            </a:r>
            <a:r>
              <a:rPr lang="en-US" b="1" dirty="0"/>
              <a:t>'.A</a:t>
            </a:r>
            <a:r>
              <a:rPr lang="en-US" b="1" baseline="-25000" dirty="0"/>
              <a:t>0</a:t>
            </a:r>
            <a:r>
              <a:rPr lang="en-US" b="1" dirty="0"/>
              <a:t>+S</a:t>
            </a:r>
            <a:r>
              <a:rPr lang="en-US" b="1" baseline="-25000" dirty="0"/>
              <a:t>0</a:t>
            </a:r>
            <a:r>
              <a:rPr lang="en-US" b="1" dirty="0"/>
              <a:t>.A</a:t>
            </a:r>
            <a:r>
              <a:rPr lang="en-US" b="1" baseline="-25000" dirty="0"/>
              <a:t>1</a:t>
            </a:r>
            <a:endParaRPr lang="en-US" b="1" dirty="0"/>
          </a:p>
        </p:txBody>
      </p:sp>
      <p:pic>
        <p:nvPicPr>
          <p:cNvPr id="1030" name="Picture 6" descr="Multiplex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0828" y="2403134"/>
            <a:ext cx="4678276" cy="265579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7139343" y="2409732"/>
            <a:ext cx="1497526" cy="369332"/>
          </a:xfrm>
          <a:prstGeom prst="rect">
            <a:avLst/>
          </a:prstGeom>
        </p:spPr>
        <p:txBody>
          <a:bodyPr wrap="none">
            <a:spAutoFit/>
          </a:bodyPr>
          <a:lstStyle/>
          <a:p>
            <a:r>
              <a:rPr lang="en-US" sz="1800" b="1" dirty="0">
                <a:solidFill>
                  <a:srgbClr val="FF0000"/>
                </a:solidFill>
                <a:latin typeface="Roboto Condensed" panose="02000000000000000000"/>
                <a:ea typeface="Roboto Condensed" panose="02000000000000000000"/>
              </a:rPr>
              <a:t>Logical circuit</a:t>
            </a:r>
            <a:endParaRPr lang="en-US" sz="1800" b="1" dirty="0">
              <a:solidFill>
                <a:srgbClr val="FF0000"/>
              </a:solidFill>
              <a:latin typeface="Roboto Condensed" panose="02000000000000000000"/>
              <a:ea typeface="Roboto Condensed" panose="02000000000000000000"/>
            </a:endParaRPr>
          </a:p>
        </p:txBody>
      </p:sp>
      <p:sp>
        <p:nvSpPr>
          <p:cNvPr id="13" name="Rectangle 12"/>
          <p:cNvSpPr/>
          <p:nvPr/>
        </p:nvSpPr>
        <p:spPr>
          <a:xfrm>
            <a:off x="926778" y="1174850"/>
            <a:ext cx="1675459" cy="400110"/>
          </a:xfrm>
          <a:prstGeom prst="rect">
            <a:avLst/>
          </a:prstGeom>
        </p:spPr>
        <p:txBody>
          <a:bodyPr wrap="none">
            <a:spAutoFit/>
          </a:bodyPr>
          <a:lstStyle/>
          <a:p>
            <a:pPr algn="just"/>
            <a:r>
              <a:rPr lang="en-US" sz="2000" b="1" dirty="0">
                <a:solidFill>
                  <a:srgbClr val="00B050"/>
                </a:solidFill>
                <a:latin typeface="Roboto Condensed" panose="02000000000000000000"/>
                <a:ea typeface="Roboto Condensed" panose="02000000000000000000"/>
              </a:rPr>
              <a:t>Block Diagram</a:t>
            </a:r>
            <a:endParaRPr lang="en-US" sz="2000" b="1" dirty="0">
              <a:solidFill>
                <a:srgbClr val="00B050"/>
              </a:solidFill>
              <a:latin typeface="Roboto Condensed" panose="02000000000000000000"/>
              <a:ea typeface="Roboto Condensed" panose="02000000000000000000"/>
            </a:endParaRPr>
          </a:p>
        </p:txBody>
      </p:sp>
      <p:sp>
        <p:nvSpPr>
          <p:cNvPr id="14" name="Rectangle 13"/>
          <p:cNvSpPr/>
          <p:nvPr/>
        </p:nvSpPr>
        <p:spPr>
          <a:xfrm>
            <a:off x="3502360" y="831949"/>
            <a:ext cx="1920719" cy="369332"/>
          </a:xfrm>
          <a:prstGeom prst="rect">
            <a:avLst/>
          </a:prstGeom>
        </p:spPr>
        <p:txBody>
          <a:bodyPr wrap="none">
            <a:spAutoFit/>
          </a:bodyPr>
          <a:lstStyle/>
          <a:p>
            <a:r>
              <a:rPr lang="en-US" sz="1800" b="1" dirty="0">
                <a:solidFill>
                  <a:schemeClr val="accent6">
                    <a:lumMod val="50000"/>
                  </a:schemeClr>
                </a:solidFill>
                <a:latin typeface="Roboto Condensed" panose="02000000000000000000"/>
                <a:ea typeface="Roboto Condensed" panose="02000000000000000000"/>
              </a:rPr>
              <a:t>Logical expression</a:t>
            </a:r>
            <a:endParaRPr lang="en-US" sz="1800" b="1" dirty="0">
              <a:solidFill>
                <a:schemeClr val="accent6">
                  <a:lumMod val="50000"/>
                </a:schemeClr>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300074" y="150150"/>
            <a:ext cx="1467068"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Multiplexers</a:t>
            </a:r>
            <a:endParaRPr lang="en-US" sz="2000" dirty="0"/>
          </a:p>
        </p:txBody>
      </p:sp>
      <p:sp>
        <p:nvSpPr>
          <p:cNvPr id="4" name="Rectangle 3"/>
          <p:cNvSpPr/>
          <p:nvPr/>
        </p:nvSpPr>
        <p:spPr>
          <a:xfrm>
            <a:off x="3394320" y="149293"/>
            <a:ext cx="1721946" cy="369332"/>
          </a:xfrm>
          <a:prstGeom prst="rect">
            <a:avLst/>
          </a:prstGeom>
        </p:spPr>
        <p:txBody>
          <a:bodyPr wrap="none">
            <a:spAutoFit/>
          </a:bodyPr>
          <a:lstStyle/>
          <a:p>
            <a:pPr algn="just"/>
            <a:r>
              <a:rPr lang="en-US" sz="1800" b="1" dirty="0">
                <a:solidFill>
                  <a:srgbClr val="610B38"/>
                </a:solidFill>
                <a:latin typeface="erdana"/>
              </a:rPr>
              <a:t>4×1 Multiplexer</a:t>
            </a:r>
            <a:endParaRPr lang="en-US" sz="1800" b="1" dirty="0">
              <a:solidFill>
                <a:srgbClr val="610B38"/>
              </a:solidFill>
              <a:latin typeface="erdana"/>
            </a:endParaRPr>
          </a:p>
        </p:txBody>
      </p:sp>
      <p:pic>
        <p:nvPicPr>
          <p:cNvPr id="2050" name="Picture 2" descr="Multiplex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5456" y="1537335"/>
            <a:ext cx="3324225" cy="34099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ultiplex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0056" y="701231"/>
            <a:ext cx="2257425" cy="20097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2910840" y="1651635"/>
            <a:ext cx="3503930" cy="661670"/>
          </a:xfrm>
          <a:prstGeom prst="rect">
            <a:avLst/>
          </a:prstGeom>
        </p:spPr>
        <p:txBody>
          <a:bodyPr wrap="square">
            <a:noAutofit/>
          </a:bodyPr>
          <a:lstStyle/>
          <a:p>
            <a:r>
              <a:rPr lang="en-US" b="1" dirty="0">
                <a:solidFill>
                  <a:srgbClr val="333333"/>
                </a:solidFill>
                <a:latin typeface="inter-regular"/>
              </a:rPr>
              <a:t>Y=S</a:t>
            </a:r>
            <a:r>
              <a:rPr lang="en-US" b="1" baseline="-25000" dirty="0">
                <a:solidFill>
                  <a:srgbClr val="333333"/>
                </a:solidFill>
                <a:latin typeface="inter-regular"/>
              </a:rPr>
              <a:t>1</a:t>
            </a:r>
            <a:r>
              <a:rPr lang="en-US" b="1" dirty="0">
                <a:solidFill>
                  <a:srgbClr val="333333"/>
                </a:solidFill>
                <a:latin typeface="inter-regular"/>
              </a:rPr>
              <a:t>' S</a:t>
            </a:r>
            <a:r>
              <a:rPr lang="en-US" b="1" baseline="-25000" dirty="0">
                <a:solidFill>
                  <a:srgbClr val="333333"/>
                </a:solidFill>
                <a:latin typeface="inter-regular"/>
              </a:rPr>
              <a:t>0</a:t>
            </a:r>
            <a:r>
              <a:rPr lang="en-US" b="1" dirty="0">
                <a:solidFill>
                  <a:srgbClr val="333333"/>
                </a:solidFill>
                <a:latin typeface="inter-regular"/>
              </a:rPr>
              <a:t>' A</a:t>
            </a:r>
            <a:r>
              <a:rPr lang="en-US" b="1" baseline="-25000" dirty="0">
                <a:solidFill>
                  <a:srgbClr val="333333"/>
                </a:solidFill>
                <a:latin typeface="inter-regular"/>
              </a:rPr>
              <a:t>0</a:t>
            </a:r>
            <a:r>
              <a:rPr lang="en-US" b="1" dirty="0">
                <a:solidFill>
                  <a:srgbClr val="333333"/>
                </a:solidFill>
                <a:latin typeface="inter-regular"/>
              </a:rPr>
              <a:t>+S</a:t>
            </a:r>
            <a:r>
              <a:rPr lang="en-US" b="1" baseline="-25000" dirty="0">
                <a:solidFill>
                  <a:srgbClr val="333333"/>
                </a:solidFill>
                <a:latin typeface="inter-regular"/>
              </a:rPr>
              <a:t>1</a:t>
            </a:r>
            <a:r>
              <a:rPr lang="en-US" b="1" dirty="0">
                <a:solidFill>
                  <a:srgbClr val="333333"/>
                </a:solidFill>
                <a:latin typeface="inter-regular"/>
              </a:rPr>
              <a:t>' S</a:t>
            </a:r>
            <a:r>
              <a:rPr lang="en-US" b="1" baseline="-25000" dirty="0">
                <a:solidFill>
                  <a:srgbClr val="333333"/>
                </a:solidFill>
                <a:latin typeface="inter-regular"/>
              </a:rPr>
              <a:t>0</a:t>
            </a:r>
            <a:r>
              <a:rPr lang="en-US" b="1" dirty="0">
                <a:solidFill>
                  <a:srgbClr val="333333"/>
                </a:solidFill>
                <a:latin typeface="inter-regular"/>
              </a:rPr>
              <a:t> A</a:t>
            </a:r>
            <a:r>
              <a:rPr lang="en-US" b="1" baseline="-25000" dirty="0">
                <a:solidFill>
                  <a:srgbClr val="333333"/>
                </a:solidFill>
                <a:latin typeface="inter-regular"/>
              </a:rPr>
              <a:t>1</a:t>
            </a:r>
            <a:r>
              <a:rPr lang="en-US" b="1" dirty="0">
                <a:solidFill>
                  <a:srgbClr val="333333"/>
                </a:solidFill>
                <a:latin typeface="inter-regular"/>
              </a:rPr>
              <a:t>+S</a:t>
            </a:r>
            <a:r>
              <a:rPr lang="en-US" b="1" baseline="-25000" dirty="0">
                <a:solidFill>
                  <a:srgbClr val="333333"/>
                </a:solidFill>
                <a:latin typeface="inter-regular"/>
              </a:rPr>
              <a:t>1</a:t>
            </a:r>
            <a:r>
              <a:rPr lang="en-US" b="1" dirty="0">
                <a:solidFill>
                  <a:srgbClr val="333333"/>
                </a:solidFill>
                <a:latin typeface="inter-regular"/>
              </a:rPr>
              <a:t> S</a:t>
            </a:r>
            <a:r>
              <a:rPr lang="en-US" b="1" baseline="-25000" dirty="0">
                <a:solidFill>
                  <a:srgbClr val="333333"/>
                </a:solidFill>
                <a:latin typeface="inter-regular"/>
              </a:rPr>
              <a:t>0</a:t>
            </a:r>
            <a:r>
              <a:rPr lang="en-US" b="1" dirty="0">
                <a:solidFill>
                  <a:srgbClr val="333333"/>
                </a:solidFill>
                <a:latin typeface="inter-regular"/>
              </a:rPr>
              <a:t>' A</a:t>
            </a:r>
            <a:r>
              <a:rPr lang="en-US" b="1" baseline="-25000" dirty="0">
                <a:solidFill>
                  <a:srgbClr val="333333"/>
                </a:solidFill>
                <a:latin typeface="inter-regular"/>
              </a:rPr>
              <a:t>2</a:t>
            </a:r>
            <a:r>
              <a:rPr lang="en-US" b="1" dirty="0">
                <a:solidFill>
                  <a:srgbClr val="333333"/>
                </a:solidFill>
                <a:latin typeface="inter-regular"/>
              </a:rPr>
              <a:t>+S</a:t>
            </a:r>
            <a:r>
              <a:rPr lang="en-US" b="1" baseline="-25000" dirty="0">
                <a:solidFill>
                  <a:srgbClr val="333333"/>
                </a:solidFill>
                <a:latin typeface="inter-regular"/>
              </a:rPr>
              <a:t>1</a:t>
            </a:r>
            <a:r>
              <a:rPr lang="en-US" b="1" dirty="0">
                <a:solidFill>
                  <a:srgbClr val="333333"/>
                </a:solidFill>
                <a:latin typeface="inter-regular"/>
              </a:rPr>
              <a:t> S</a:t>
            </a:r>
            <a:r>
              <a:rPr lang="en-US" b="1" baseline="-25000" dirty="0">
                <a:solidFill>
                  <a:srgbClr val="333333"/>
                </a:solidFill>
                <a:latin typeface="inter-regular"/>
              </a:rPr>
              <a:t>0</a:t>
            </a:r>
            <a:r>
              <a:rPr lang="en-US" b="1" dirty="0">
                <a:solidFill>
                  <a:srgbClr val="333333"/>
                </a:solidFill>
                <a:latin typeface="inter-regular"/>
              </a:rPr>
              <a:t> A</a:t>
            </a:r>
            <a:r>
              <a:rPr lang="en-US" b="1" baseline="-25000" dirty="0">
                <a:solidFill>
                  <a:srgbClr val="333333"/>
                </a:solidFill>
                <a:latin typeface="inter-regular"/>
              </a:rPr>
              <a:t>3</a:t>
            </a:r>
            <a:endParaRPr lang="en-US" b="1" dirty="0"/>
          </a:p>
        </p:txBody>
      </p:sp>
      <p:sp>
        <p:nvSpPr>
          <p:cNvPr id="11" name="Rectangle 10"/>
          <p:cNvSpPr/>
          <p:nvPr/>
        </p:nvSpPr>
        <p:spPr>
          <a:xfrm>
            <a:off x="6927806" y="292893"/>
            <a:ext cx="1354858" cy="400110"/>
          </a:xfrm>
          <a:prstGeom prst="rect">
            <a:avLst/>
          </a:prstGeom>
        </p:spPr>
        <p:txBody>
          <a:bodyPr wrap="none">
            <a:spAutoFit/>
          </a:bodyPr>
          <a:lstStyle/>
          <a:p>
            <a:pPr algn="just"/>
            <a:r>
              <a:rPr lang="en-US" sz="2000" b="1" dirty="0">
                <a:solidFill>
                  <a:srgbClr val="002060"/>
                </a:solidFill>
                <a:latin typeface="Roboto Condensed" panose="02000000000000000000"/>
                <a:ea typeface="Roboto Condensed" panose="02000000000000000000"/>
              </a:rPr>
              <a:t>Truth</a:t>
            </a:r>
            <a:r>
              <a:rPr lang="en-US" dirty="0">
                <a:solidFill>
                  <a:srgbClr val="002060"/>
                </a:solidFill>
                <a:latin typeface="erdana"/>
              </a:rPr>
              <a:t> </a:t>
            </a:r>
            <a:r>
              <a:rPr lang="en-US" sz="2000" b="1" dirty="0">
                <a:solidFill>
                  <a:srgbClr val="002060"/>
                </a:solidFill>
                <a:latin typeface="Roboto Condensed" panose="02000000000000000000"/>
                <a:ea typeface="Roboto Condensed" panose="02000000000000000000"/>
              </a:rPr>
              <a:t>Table</a:t>
            </a:r>
            <a:endParaRPr lang="en-US" sz="2000" b="1" dirty="0">
              <a:solidFill>
                <a:srgbClr val="002060"/>
              </a:solidFill>
              <a:latin typeface="Roboto Condensed" panose="02000000000000000000"/>
              <a:ea typeface="Roboto Condensed" panose="02000000000000000000"/>
            </a:endParaRPr>
          </a:p>
        </p:txBody>
      </p:sp>
      <p:sp>
        <p:nvSpPr>
          <p:cNvPr id="12" name="Rectangle 11"/>
          <p:cNvSpPr/>
          <p:nvPr/>
        </p:nvSpPr>
        <p:spPr>
          <a:xfrm>
            <a:off x="1069653" y="1060550"/>
            <a:ext cx="1675459" cy="400110"/>
          </a:xfrm>
          <a:prstGeom prst="rect">
            <a:avLst/>
          </a:prstGeom>
        </p:spPr>
        <p:txBody>
          <a:bodyPr wrap="none">
            <a:spAutoFit/>
          </a:bodyPr>
          <a:lstStyle/>
          <a:p>
            <a:pPr algn="just"/>
            <a:r>
              <a:rPr lang="en-US" sz="2000" b="1" dirty="0">
                <a:solidFill>
                  <a:srgbClr val="00B050"/>
                </a:solidFill>
                <a:latin typeface="Roboto Condensed" panose="02000000000000000000"/>
                <a:ea typeface="Roboto Condensed" panose="02000000000000000000"/>
              </a:rPr>
              <a:t>Block Diagram</a:t>
            </a:r>
            <a:endParaRPr lang="en-US" sz="2000" b="1" dirty="0">
              <a:solidFill>
                <a:srgbClr val="00B050"/>
              </a:solidFill>
              <a:latin typeface="Roboto Condensed" panose="02000000000000000000"/>
              <a:ea typeface="Roboto Condensed" panose="02000000000000000000"/>
            </a:endParaRPr>
          </a:p>
        </p:txBody>
      </p:sp>
      <p:sp>
        <p:nvSpPr>
          <p:cNvPr id="13" name="Rectangle 12"/>
          <p:cNvSpPr/>
          <p:nvPr/>
        </p:nvSpPr>
        <p:spPr>
          <a:xfrm>
            <a:off x="3866692" y="1139130"/>
            <a:ext cx="1920719" cy="369332"/>
          </a:xfrm>
          <a:prstGeom prst="rect">
            <a:avLst/>
          </a:prstGeom>
        </p:spPr>
        <p:txBody>
          <a:bodyPr wrap="none">
            <a:spAutoFit/>
          </a:bodyPr>
          <a:lstStyle/>
          <a:p>
            <a:r>
              <a:rPr lang="en-US" sz="1800" b="1" dirty="0">
                <a:solidFill>
                  <a:schemeClr val="accent6">
                    <a:lumMod val="50000"/>
                  </a:schemeClr>
                </a:solidFill>
                <a:latin typeface="Roboto Condensed" panose="02000000000000000000"/>
                <a:ea typeface="Roboto Condensed" panose="02000000000000000000"/>
              </a:rPr>
              <a:t>Logical expression</a:t>
            </a:r>
            <a:endParaRPr lang="en-US" sz="1800" b="1" dirty="0">
              <a:solidFill>
                <a:schemeClr val="accent6">
                  <a:lumMod val="50000"/>
                </a:schemeClr>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300074" y="150150"/>
            <a:ext cx="1467068"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Multiplexers</a:t>
            </a:r>
            <a:endParaRPr lang="en-US" sz="2000" dirty="0"/>
          </a:p>
        </p:txBody>
      </p:sp>
      <p:pic>
        <p:nvPicPr>
          <p:cNvPr id="3074" name="Picture 2" descr="Multiplex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07249" y="962024"/>
            <a:ext cx="7016939" cy="395287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398321" y="211110"/>
            <a:ext cx="1646605" cy="400110"/>
          </a:xfrm>
          <a:prstGeom prst="rect">
            <a:avLst/>
          </a:prstGeom>
        </p:spPr>
        <p:txBody>
          <a:bodyPr wrap="none">
            <a:spAutoFit/>
          </a:bodyPr>
          <a:lstStyle/>
          <a:p>
            <a:r>
              <a:rPr lang="en-US" sz="2000" b="1" dirty="0">
                <a:solidFill>
                  <a:srgbClr val="FF0000"/>
                </a:solidFill>
                <a:latin typeface="Roboto Condensed" panose="02000000000000000000"/>
                <a:ea typeface="Roboto Condensed" panose="02000000000000000000"/>
              </a:rPr>
              <a:t>Logical circuit</a:t>
            </a:r>
            <a:endParaRPr lang="en-US" sz="2000" b="1" dirty="0">
              <a:solidFill>
                <a:srgbClr val="FF0000"/>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300074" y="150150"/>
            <a:ext cx="1467068"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Multiplexers</a:t>
            </a:r>
            <a:endParaRPr lang="en-US" sz="2000" dirty="0"/>
          </a:p>
        </p:txBody>
      </p:sp>
      <p:sp>
        <p:nvSpPr>
          <p:cNvPr id="4" name="Rectangle 3"/>
          <p:cNvSpPr/>
          <p:nvPr/>
        </p:nvSpPr>
        <p:spPr>
          <a:xfrm>
            <a:off x="3237448" y="122433"/>
            <a:ext cx="2089033" cy="400110"/>
          </a:xfrm>
          <a:prstGeom prst="rect">
            <a:avLst/>
          </a:prstGeom>
        </p:spPr>
        <p:txBody>
          <a:bodyPr wrap="none">
            <a:spAutoFit/>
          </a:bodyPr>
          <a:lstStyle/>
          <a:p>
            <a:pPr algn="just"/>
            <a:r>
              <a:rPr lang="en-US" sz="2000" b="1" dirty="0">
                <a:solidFill>
                  <a:srgbClr val="610B38"/>
                </a:solidFill>
                <a:latin typeface="erdana"/>
              </a:rPr>
              <a:t>8 to 1 Multiplexer</a:t>
            </a:r>
            <a:endParaRPr lang="en-US" sz="2000" b="1" dirty="0">
              <a:solidFill>
                <a:srgbClr val="610B38"/>
              </a:solidFill>
              <a:latin typeface="erdana"/>
            </a:endParaRPr>
          </a:p>
        </p:txBody>
      </p:sp>
      <p:pic>
        <p:nvPicPr>
          <p:cNvPr id="4098" name="Picture 2" descr="Multiplex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8610" y="678561"/>
            <a:ext cx="3771900" cy="42576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Multiplex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9325" y="839914"/>
            <a:ext cx="3057525" cy="32194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6834937" y="464344"/>
            <a:ext cx="1354858" cy="400110"/>
          </a:xfrm>
          <a:prstGeom prst="rect">
            <a:avLst/>
          </a:prstGeom>
        </p:spPr>
        <p:txBody>
          <a:bodyPr wrap="none">
            <a:spAutoFit/>
          </a:bodyPr>
          <a:lstStyle/>
          <a:p>
            <a:pPr algn="just"/>
            <a:r>
              <a:rPr lang="en-US" sz="2000" b="1" dirty="0">
                <a:solidFill>
                  <a:srgbClr val="002060"/>
                </a:solidFill>
                <a:latin typeface="Roboto Condensed" panose="02000000000000000000"/>
                <a:ea typeface="Roboto Condensed" panose="02000000000000000000"/>
              </a:rPr>
              <a:t>Truth</a:t>
            </a:r>
            <a:r>
              <a:rPr lang="en-US" dirty="0">
                <a:solidFill>
                  <a:srgbClr val="002060"/>
                </a:solidFill>
                <a:latin typeface="erdana"/>
              </a:rPr>
              <a:t> </a:t>
            </a:r>
            <a:r>
              <a:rPr lang="en-US" sz="2000" b="1" dirty="0">
                <a:solidFill>
                  <a:srgbClr val="002060"/>
                </a:solidFill>
                <a:latin typeface="Roboto Condensed" panose="02000000000000000000"/>
                <a:ea typeface="Roboto Condensed" panose="02000000000000000000"/>
              </a:rPr>
              <a:t>Table</a:t>
            </a:r>
            <a:endParaRPr lang="en-US" sz="2000" b="1" dirty="0">
              <a:solidFill>
                <a:srgbClr val="002060"/>
              </a:solidFill>
              <a:latin typeface="Roboto Condensed" panose="02000000000000000000"/>
              <a:ea typeface="Roboto Condensed" panose="02000000000000000000"/>
            </a:endParaRPr>
          </a:p>
        </p:txBody>
      </p:sp>
      <p:sp>
        <p:nvSpPr>
          <p:cNvPr id="10" name="Rectangle 9"/>
          <p:cNvSpPr/>
          <p:nvPr/>
        </p:nvSpPr>
        <p:spPr>
          <a:xfrm>
            <a:off x="0" y="4082357"/>
            <a:ext cx="1675459" cy="400110"/>
          </a:xfrm>
          <a:prstGeom prst="rect">
            <a:avLst/>
          </a:prstGeom>
        </p:spPr>
        <p:txBody>
          <a:bodyPr wrap="none">
            <a:spAutoFit/>
          </a:bodyPr>
          <a:lstStyle/>
          <a:p>
            <a:pPr algn="just"/>
            <a:r>
              <a:rPr lang="en-US" sz="2000" b="1" dirty="0">
                <a:solidFill>
                  <a:srgbClr val="00B050"/>
                </a:solidFill>
                <a:latin typeface="Roboto Condensed" panose="02000000000000000000"/>
                <a:ea typeface="Roboto Condensed" panose="02000000000000000000"/>
              </a:rPr>
              <a:t>Block Diagram</a:t>
            </a:r>
            <a:endParaRPr lang="en-US" sz="2000" b="1" dirty="0">
              <a:solidFill>
                <a:srgbClr val="00B050"/>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300074" y="150150"/>
            <a:ext cx="1467068"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Multiplexers</a:t>
            </a:r>
            <a:endParaRPr lang="en-US" sz="2000" dirty="0"/>
          </a:p>
        </p:txBody>
      </p:sp>
      <p:sp>
        <p:nvSpPr>
          <p:cNvPr id="4" name="Rectangle 3"/>
          <p:cNvSpPr/>
          <p:nvPr/>
        </p:nvSpPr>
        <p:spPr>
          <a:xfrm>
            <a:off x="136525" y="1233805"/>
            <a:ext cx="3507105" cy="3322955"/>
          </a:xfrm>
          <a:prstGeom prst="rect">
            <a:avLst/>
          </a:prstGeom>
        </p:spPr>
        <p:txBody>
          <a:bodyPr wrap="square">
            <a:spAutoFit/>
          </a:bodyPr>
          <a:lstStyle/>
          <a:p>
            <a:pPr>
              <a:lnSpc>
                <a:spcPct val="150000"/>
              </a:lnSpc>
            </a:pPr>
            <a:r>
              <a:rPr lang="en-US" sz="2000" b="1" dirty="0">
                <a:solidFill>
                  <a:srgbClr val="333333"/>
                </a:solidFill>
                <a:latin typeface="inter-regular"/>
              </a:rPr>
              <a:t>Y=S</a:t>
            </a:r>
            <a:r>
              <a:rPr lang="en-US" sz="2000" b="1" baseline="-25000" dirty="0">
                <a:solidFill>
                  <a:srgbClr val="333333"/>
                </a:solidFill>
                <a:latin typeface="inter-regular"/>
              </a:rPr>
              <a:t>0</a:t>
            </a:r>
            <a:r>
              <a:rPr lang="en-US" sz="2000" b="1" dirty="0">
                <a:solidFill>
                  <a:srgbClr val="333333"/>
                </a:solidFill>
                <a:latin typeface="inter-regular"/>
              </a:rPr>
              <a:t>'.S</a:t>
            </a:r>
            <a:r>
              <a:rPr lang="en-US" sz="2000" b="1" baseline="-25000" dirty="0">
                <a:solidFill>
                  <a:srgbClr val="333333"/>
                </a:solidFill>
                <a:latin typeface="inter-regular"/>
              </a:rPr>
              <a:t>1</a:t>
            </a:r>
            <a:r>
              <a:rPr lang="en-US" sz="2000" b="1" dirty="0">
                <a:solidFill>
                  <a:srgbClr val="333333"/>
                </a:solidFill>
                <a:latin typeface="inter-regular"/>
              </a:rPr>
              <a:t>'.S</a:t>
            </a:r>
            <a:r>
              <a:rPr lang="en-US" sz="2000" b="1" baseline="-25000" dirty="0">
                <a:solidFill>
                  <a:srgbClr val="333333"/>
                </a:solidFill>
                <a:latin typeface="inter-regular"/>
              </a:rPr>
              <a:t>2</a:t>
            </a:r>
            <a:r>
              <a:rPr lang="en-US" sz="2000" b="1" dirty="0">
                <a:solidFill>
                  <a:srgbClr val="333333"/>
                </a:solidFill>
                <a:latin typeface="inter-regular"/>
              </a:rPr>
              <a:t>’.A</a:t>
            </a:r>
            <a:r>
              <a:rPr lang="en-US" sz="2000" b="1" baseline="-25000" dirty="0">
                <a:solidFill>
                  <a:srgbClr val="333333"/>
                </a:solidFill>
                <a:latin typeface="inter-regular"/>
              </a:rPr>
              <a:t>0 </a:t>
            </a:r>
            <a:r>
              <a:rPr lang="en-US" sz="2000" b="1" dirty="0">
                <a:solidFill>
                  <a:srgbClr val="333333"/>
                </a:solidFill>
                <a:latin typeface="inter-regular"/>
              </a:rPr>
              <a:t>+ S</a:t>
            </a:r>
            <a:r>
              <a:rPr lang="en-US" sz="2000" b="1" baseline="-25000" dirty="0">
                <a:solidFill>
                  <a:srgbClr val="333333"/>
                </a:solidFill>
                <a:latin typeface="inter-regular"/>
              </a:rPr>
              <a:t>0</a:t>
            </a:r>
            <a:r>
              <a:rPr lang="en-US" sz="2000" b="1" dirty="0">
                <a:solidFill>
                  <a:srgbClr val="333333"/>
                </a:solidFill>
                <a:latin typeface="inter-regular"/>
              </a:rPr>
              <a:t>.S</a:t>
            </a:r>
            <a:r>
              <a:rPr lang="en-US" sz="2000" b="1" baseline="-25000" dirty="0">
                <a:solidFill>
                  <a:srgbClr val="333333"/>
                </a:solidFill>
                <a:latin typeface="inter-regular"/>
              </a:rPr>
              <a:t>1</a:t>
            </a:r>
            <a:r>
              <a:rPr lang="en-US" sz="2000" b="1" dirty="0">
                <a:solidFill>
                  <a:srgbClr val="333333"/>
                </a:solidFill>
                <a:latin typeface="inter-regular"/>
              </a:rPr>
              <a:t>'.S</a:t>
            </a:r>
            <a:r>
              <a:rPr lang="en-US" sz="2000" b="1" baseline="-25000" dirty="0">
                <a:solidFill>
                  <a:srgbClr val="333333"/>
                </a:solidFill>
                <a:latin typeface="inter-regular"/>
              </a:rPr>
              <a:t>2</a:t>
            </a:r>
            <a:r>
              <a:rPr lang="en-US" sz="2000" b="1" dirty="0">
                <a:solidFill>
                  <a:srgbClr val="333333"/>
                </a:solidFill>
                <a:latin typeface="inter-regular"/>
              </a:rPr>
              <a:t>'.A</a:t>
            </a:r>
            <a:r>
              <a:rPr lang="en-US" sz="2000" b="1" baseline="-25000" dirty="0">
                <a:solidFill>
                  <a:srgbClr val="333333"/>
                </a:solidFill>
                <a:latin typeface="inter-regular"/>
              </a:rPr>
              <a:t>1</a:t>
            </a:r>
            <a:r>
              <a:rPr lang="en-US" sz="2000" b="1" dirty="0">
                <a:solidFill>
                  <a:srgbClr val="333333"/>
                </a:solidFill>
                <a:latin typeface="inter-regular"/>
              </a:rPr>
              <a:t>+</a:t>
            </a:r>
            <a:endParaRPr lang="en-US" sz="2000" b="1" dirty="0">
              <a:solidFill>
                <a:srgbClr val="333333"/>
              </a:solidFill>
              <a:latin typeface="inter-regular"/>
            </a:endParaRPr>
          </a:p>
          <a:p>
            <a:pPr>
              <a:lnSpc>
                <a:spcPct val="150000"/>
              </a:lnSpc>
            </a:pPr>
            <a:r>
              <a:rPr lang="en-US" sz="2000" b="1" dirty="0">
                <a:solidFill>
                  <a:srgbClr val="333333"/>
                </a:solidFill>
                <a:latin typeface="inter-regular"/>
              </a:rPr>
              <a:t>S</a:t>
            </a:r>
            <a:r>
              <a:rPr lang="en-US" sz="2000" b="1" baseline="-25000" dirty="0">
                <a:solidFill>
                  <a:srgbClr val="333333"/>
                </a:solidFill>
                <a:latin typeface="inter-regular"/>
              </a:rPr>
              <a:t>0</a:t>
            </a:r>
            <a:r>
              <a:rPr lang="en-US" sz="2000" b="1" dirty="0">
                <a:solidFill>
                  <a:srgbClr val="333333"/>
                </a:solidFill>
                <a:latin typeface="inter-regular"/>
              </a:rPr>
              <a:t>'.S</a:t>
            </a:r>
            <a:r>
              <a:rPr lang="en-US" sz="2000" b="1" baseline="-25000" dirty="0">
                <a:solidFill>
                  <a:srgbClr val="333333"/>
                </a:solidFill>
                <a:latin typeface="inter-regular"/>
              </a:rPr>
              <a:t>1</a:t>
            </a:r>
            <a:r>
              <a:rPr lang="en-US" sz="2000" b="1" dirty="0">
                <a:solidFill>
                  <a:srgbClr val="333333"/>
                </a:solidFill>
                <a:latin typeface="inter-regular"/>
              </a:rPr>
              <a:t>.S</a:t>
            </a:r>
            <a:r>
              <a:rPr lang="en-US" sz="2000" b="1" baseline="-25000" dirty="0">
                <a:solidFill>
                  <a:srgbClr val="333333"/>
                </a:solidFill>
                <a:latin typeface="inter-regular"/>
              </a:rPr>
              <a:t>2</a:t>
            </a:r>
            <a:r>
              <a:rPr lang="en-US" sz="2000" b="1" dirty="0">
                <a:solidFill>
                  <a:srgbClr val="333333"/>
                </a:solidFill>
                <a:latin typeface="inter-regular"/>
              </a:rPr>
              <a:t>’.A</a:t>
            </a:r>
            <a:r>
              <a:rPr lang="en-US" sz="2000" b="1" baseline="-25000" dirty="0">
                <a:solidFill>
                  <a:srgbClr val="333333"/>
                </a:solidFill>
                <a:latin typeface="inter-regular"/>
              </a:rPr>
              <a:t>2 </a:t>
            </a:r>
            <a:r>
              <a:rPr lang="en-US" sz="2000" b="1" dirty="0">
                <a:solidFill>
                  <a:srgbClr val="333333"/>
                </a:solidFill>
                <a:latin typeface="inter-regular"/>
              </a:rPr>
              <a:t>+ S</a:t>
            </a:r>
            <a:r>
              <a:rPr lang="en-US" sz="2000" b="1" baseline="-25000" dirty="0">
                <a:solidFill>
                  <a:srgbClr val="333333"/>
                </a:solidFill>
                <a:latin typeface="inter-regular"/>
              </a:rPr>
              <a:t>0</a:t>
            </a:r>
            <a:r>
              <a:rPr lang="en-US" sz="2000" b="1" dirty="0">
                <a:solidFill>
                  <a:srgbClr val="333333"/>
                </a:solidFill>
                <a:latin typeface="inter-regular"/>
              </a:rPr>
              <a:t>.S</a:t>
            </a:r>
            <a:r>
              <a:rPr lang="en-US" sz="2000" b="1" baseline="-25000" dirty="0">
                <a:solidFill>
                  <a:srgbClr val="333333"/>
                </a:solidFill>
                <a:latin typeface="inter-regular"/>
              </a:rPr>
              <a:t>1</a:t>
            </a:r>
            <a:r>
              <a:rPr lang="en-US" sz="2000" b="1" dirty="0">
                <a:solidFill>
                  <a:srgbClr val="333333"/>
                </a:solidFill>
                <a:latin typeface="inter-regular"/>
              </a:rPr>
              <a:t>.S</a:t>
            </a:r>
            <a:r>
              <a:rPr lang="en-US" sz="2000" b="1" baseline="-25000" dirty="0">
                <a:solidFill>
                  <a:srgbClr val="333333"/>
                </a:solidFill>
                <a:latin typeface="inter-regular"/>
              </a:rPr>
              <a:t>2</a:t>
            </a:r>
            <a:r>
              <a:rPr lang="en-US" sz="2000" b="1" dirty="0">
                <a:solidFill>
                  <a:srgbClr val="333333"/>
                </a:solidFill>
                <a:latin typeface="inter-regular"/>
              </a:rPr>
              <a:t>'.A</a:t>
            </a:r>
            <a:r>
              <a:rPr lang="en-US" sz="2000" b="1" baseline="-25000" dirty="0">
                <a:solidFill>
                  <a:srgbClr val="333333"/>
                </a:solidFill>
                <a:latin typeface="inter-regular"/>
              </a:rPr>
              <a:t>3</a:t>
            </a:r>
            <a:r>
              <a:rPr lang="en-US" sz="2000" b="1" dirty="0">
                <a:solidFill>
                  <a:srgbClr val="333333"/>
                </a:solidFill>
                <a:latin typeface="inter-regular"/>
              </a:rPr>
              <a:t>+</a:t>
            </a:r>
            <a:endParaRPr lang="en-US" sz="2000" b="1" dirty="0">
              <a:solidFill>
                <a:srgbClr val="333333"/>
              </a:solidFill>
              <a:latin typeface="inter-regular"/>
            </a:endParaRPr>
          </a:p>
          <a:p>
            <a:pPr>
              <a:lnSpc>
                <a:spcPct val="150000"/>
              </a:lnSpc>
            </a:pPr>
            <a:r>
              <a:rPr lang="en-US" sz="2000" b="1" dirty="0">
                <a:solidFill>
                  <a:srgbClr val="333333"/>
                </a:solidFill>
                <a:latin typeface="inter-regular"/>
              </a:rPr>
              <a:t>S</a:t>
            </a:r>
            <a:r>
              <a:rPr lang="en-US" sz="2000" b="1" baseline="-25000" dirty="0">
                <a:solidFill>
                  <a:srgbClr val="333333"/>
                </a:solidFill>
                <a:latin typeface="inter-regular"/>
              </a:rPr>
              <a:t>0</a:t>
            </a:r>
            <a:r>
              <a:rPr lang="en-US" sz="2000" b="1" dirty="0">
                <a:solidFill>
                  <a:srgbClr val="333333"/>
                </a:solidFill>
                <a:latin typeface="inter-regular"/>
              </a:rPr>
              <a:t>'.S</a:t>
            </a:r>
            <a:r>
              <a:rPr lang="en-US" sz="2000" b="1" baseline="-25000" dirty="0">
                <a:solidFill>
                  <a:srgbClr val="333333"/>
                </a:solidFill>
                <a:latin typeface="inter-regular"/>
              </a:rPr>
              <a:t>1</a:t>
            </a:r>
            <a:r>
              <a:rPr lang="en-US" sz="2000" b="1" dirty="0">
                <a:solidFill>
                  <a:srgbClr val="333333"/>
                </a:solidFill>
                <a:latin typeface="inter-regular"/>
              </a:rPr>
              <a:t>'.S</a:t>
            </a:r>
            <a:r>
              <a:rPr lang="en-US" sz="2000" b="1" baseline="-25000" dirty="0">
                <a:solidFill>
                  <a:srgbClr val="333333"/>
                </a:solidFill>
                <a:latin typeface="inter-regular"/>
              </a:rPr>
              <a:t>2</a:t>
            </a:r>
            <a:r>
              <a:rPr lang="en-US" sz="2000" b="1" dirty="0">
                <a:solidFill>
                  <a:srgbClr val="333333"/>
                </a:solidFill>
                <a:latin typeface="inter-regular"/>
              </a:rPr>
              <a:t> A</a:t>
            </a:r>
            <a:r>
              <a:rPr lang="en-US" sz="2000" b="1" baseline="-25000" dirty="0">
                <a:solidFill>
                  <a:srgbClr val="333333"/>
                </a:solidFill>
                <a:latin typeface="inter-regular"/>
              </a:rPr>
              <a:t>4 </a:t>
            </a:r>
            <a:r>
              <a:rPr lang="en-US" sz="2000" b="1" dirty="0">
                <a:solidFill>
                  <a:srgbClr val="333333"/>
                </a:solidFill>
                <a:latin typeface="inter-regular"/>
              </a:rPr>
              <a:t>+ S</a:t>
            </a:r>
            <a:r>
              <a:rPr lang="en-US" sz="2000" b="1" baseline="-25000" dirty="0">
                <a:solidFill>
                  <a:srgbClr val="333333"/>
                </a:solidFill>
                <a:latin typeface="inter-regular"/>
              </a:rPr>
              <a:t>0</a:t>
            </a:r>
            <a:r>
              <a:rPr lang="en-US" sz="2000" b="1" dirty="0">
                <a:solidFill>
                  <a:srgbClr val="333333"/>
                </a:solidFill>
                <a:latin typeface="inter-regular"/>
              </a:rPr>
              <a:t>.S</a:t>
            </a:r>
            <a:r>
              <a:rPr lang="en-US" sz="2000" b="1" baseline="-25000" dirty="0">
                <a:solidFill>
                  <a:srgbClr val="333333"/>
                </a:solidFill>
                <a:latin typeface="inter-regular"/>
              </a:rPr>
              <a:t>1</a:t>
            </a:r>
            <a:r>
              <a:rPr lang="en-US" sz="2000" b="1" dirty="0">
                <a:solidFill>
                  <a:srgbClr val="333333"/>
                </a:solidFill>
                <a:latin typeface="inter-regular"/>
              </a:rPr>
              <a:t>'.S</a:t>
            </a:r>
            <a:r>
              <a:rPr lang="en-US" sz="2000" b="1" baseline="-25000" dirty="0">
                <a:solidFill>
                  <a:srgbClr val="333333"/>
                </a:solidFill>
                <a:latin typeface="inter-regular"/>
              </a:rPr>
              <a:t>2</a:t>
            </a:r>
            <a:r>
              <a:rPr lang="en-US" sz="2000" b="1" dirty="0">
                <a:solidFill>
                  <a:srgbClr val="333333"/>
                </a:solidFill>
                <a:latin typeface="inter-regular"/>
              </a:rPr>
              <a:t> A</a:t>
            </a:r>
            <a:r>
              <a:rPr lang="en-US" sz="2000" b="1" baseline="-25000" dirty="0">
                <a:solidFill>
                  <a:srgbClr val="333333"/>
                </a:solidFill>
                <a:latin typeface="inter-regular"/>
              </a:rPr>
              <a:t>5</a:t>
            </a:r>
            <a:r>
              <a:rPr lang="en-US" sz="2000" b="1" dirty="0">
                <a:solidFill>
                  <a:srgbClr val="333333"/>
                </a:solidFill>
                <a:latin typeface="inter-regular"/>
              </a:rPr>
              <a:t>+</a:t>
            </a:r>
            <a:endParaRPr lang="en-US" sz="2000" b="1" dirty="0">
              <a:solidFill>
                <a:srgbClr val="333333"/>
              </a:solidFill>
              <a:latin typeface="inter-regular"/>
            </a:endParaRPr>
          </a:p>
          <a:p>
            <a:pPr>
              <a:lnSpc>
                <a:spcPct val="150000"/>
              </a:lnSpc>
            </a:pPr>
            <a:r>
              <a:rPr lang="en-US" sz="2000" b="1" dirty="0">
                <a:solidFill>
                  <a:srgbClr val="333333"/>
                </a:solidFill>
                <a:latin typeface="inter-regular"/>
              </a:rPr>
              <a:t>S</a:t>
            </a:r>
            <a:r>
              <a:rPr lang="en-US" sz="2000" b="1" baseline="-25000" dirty="0">
                <a:solidFill>
                  <a:srgbClr val="333333"/>
                </a:solidFill>
                <a:latin typeface="inter-regular"/>
              </a:rPr>
              <a:t>0</a:t>
            </a:r>
            <a:r>
              <a:rPr lang="en-US" sz="2000" b="1" dirty="0">
                <a:solidFill>
                  <a:srgbClr val="333333"/>
                </a:solidFill>
                <a:latin typeface="inter-regular"/>
              </a:rPr>
              <a:t>'.S</a:t>
            </a:r>
            <a:r>
              <a:rPr lang="en-US" sz="2000" b="1" baseline="-25000" dirty="0">
                <a:solidFill>
                  <a:srgbClr val="333333"/>
                </a:solidFill>
                <a:latin typeface="inter-regular"/>
              </a:rPr>
              <a:t>1</a:t>
            </a:r>
            <a:r>
              <a:rPr lang="en-US" sz="2000" b="1" dirty="0">
                <a:solidFill>
                  <a:srgbClr val="333333"/>
                </a:solidFill>
                <a:latin typeface="inter-regular"/>
              </a:rPr>
              <a:t>.S</a:t>
            </a:r>
            <a:r>
              <a:rPr lang="en-US" sz="2000" b="1" baseline="-25000" dirty="0">
                <a:solidFill>
                  <a:srgbClr val="333333"/>
                </a:solidFill>
                <a:latin typeface="inter-regular"/>
              </a:rPr>
              <a:t>2</a:t>
            </a:r>
            <a:r>
              <a:rPr lang="en-US" sz="2000" b="1" dirty="0">
                <a:solidFill>
                  <a:srgbClr val="333333"/>
                </a:solidFill>
                <a:latin typeface="inter-regular"/>
              </a:rPr>
              <a:t> .A</a:t>
            </a:r>
            <a:r>
              <a:rPr lang="en-US" sz="2000" b="1" baseline="-25000" dirty="0">
                <a:solidFill>
                  <a:srgbClr val="333333"/>
                </a:solidFill>
                <a:latin typeface="inter-regular"/>
              </a:rPr>
              <a:t>6 </a:t>
            </a:r>
            <a:r>
              <a:rPr lang="en-US" sz="2000" b="1" dirty="0">
                <a:solidFill>
                  <a:srgbClr val="333333"/>
                </a:solidFill>
                <a:latin typeface="inter-regular"/>
              </a:rPr>
              <a:t>+ S</a:t>
            </a:r>
            <a:r>
              <a:rPr lang="en-US" sz="2000" b="1" baseline="-25000" dirty="0">
                <a:solidFill>
                  <a:srgbClr val="333333"/>
                </a:solidFill>
                <a:latin typeface="inter-regular"/>
              </a:rPr>
              <a:t>0</a:t>
            </a:r>
            <a:r>
              <a:rPr lang="en-US" sz="2000" b="1" dirty="0">
                <a:solidFill>
                  <a:srgbClr val="333333"/>
                </a:solidFill>
                <a:latin typeface="inter-regular"/>
              </a:rPr>
              <a:t>.S</a:t>
            </a:r>
            <a:r>
              <a:rPr lang="en-US" sz="2000" b="1" baseline="-25000" dirty="0">
                <a:solidFill>
                  <a:srgbClr val="333333"/>
                </a:solidFill>
                <a:latin typeface="inter-regular"/>
              </a:rPr>
              <a:t>1</a:t>
            </a:r>
            <a:r>
              <a:rPr lang="en-US" sz="2000" b="1" dirty="0">
                <a:solidFill>
                  <a:srgbClr val="333333"/>
                </a:solidFill>
                <a:latin typeface="inter-regular"/>
              </a:rPr>
              <a:t>.S</a:t>
            </a:r>
            <a:r>
              <a:rPr lang="en-US" sz="2000" b="1" baseline="-25000" dirty="0">
                <a:solidFill>
                  <a:srgbClr val="333333"/>
                </a:solidFill>
                <a:latin typeface="inter-regular"/>
              </a:rPr>
              <a:t>3</a:t>
            </a:r>
            <a:r>
              <a:rPr lang="en-US" sz="2000" b="1" dirty="0">
                <a:solidFill>
                  <a:srgbClr val="333333"/>
                </a:solidFill>
                <a:latin typeface="inter-regular"/>
              </a:rPr>
              <a:t>.A</a:t>
            </a:r>
            <a:r>
              <a:rPr lang="en-US" sz="2000" b="1" baseline="-25000" dirty="0">
                <a:solidFill>
                  <a:srgbClr val="333333"/>
                </a:solidFill>
                <a:latin typeface="inter-regular"/>
              </a:rPr>
              <a:t>7</a:t>
            </a:r>
            <a:endParaRPr lang="en-US" sz="2000" b="1" dirty="0"/>
          </a:p>
        </p:txBody>
      </p:sp>
      <p:pic>
        <p:nvPicPr>
          <p:cNvPr id="5122" name="Picture 2" descr="Multiplex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52750" y="121920"/>
            <a:ext cx="6191250" cy="47625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413109" y="3232916"/>
            <a:ext cx="1497526" cy="369332"/>
          </a:xfrm>
          <a:prstGeom prst="rect">
            <a:avLst/>
          </a:prstGeom>
        </p:spPr>
        <p:txBody>
          <a:bodyPr wrap="none">
            <a:spAutoFit/>
          </a:bodyPr>
          <a:lstStyle/>
          <a:p>
            <a:r>
              <a:rPr lang="en-US" sz="1800" b="1" dirty="0">
                <a:solidFill>
                  <a:srgbClr val="FF0000"/>
                </a:solidFill>
                <a:latin typeface="Roboto Condensed" panose="02000000000000000000"/>
                <a:ea typeface="Roboto Condensed" panose="02000000000000000000"/>
              </a:rPr>
              <a:t>Logical circuit</a:t>
            </a:r>
            <a:endParaRPr lang="en-US" sz="1800" b="1" dirty="0">
              <a:solidFill>
                <a:srgbClr val="FF0000"/>
              </a:solidFill>
              <a:latin typeface="Roboto Condensed" panose="02000000000000000000"/>
              <a:ea typeface="Roboto Condensed" panose="02000000000000000000"/>
            </a:endParaRPr>
          </a:p>
        </p:txBody>
      </p:sp>
      <p:sp>
        <p:nvSpPr>
          <p:cNvPr id="8" name="Rectangle 7"/>
          <p:cNvSpPr/>
          <p:nvPr/>
        </p:nvSpPr>
        <p:spPr>
          <a:xfrm>
            <a:off x="594378" y="756861"/>
            <a:ext cx="1920719" cy="369332"/>
          </a:xfrm>
          <a:prstGeom prst="rect">
            <a:avLst/>
          </a:prstGeom>
        </p:spPr>
        <p:txBody>
          <a:bodyPr wrap="none">
            <a:spAutoFit/>
          </a:bodyPr>
          <a:lstStyle/>
          <a:p>
            <a:r>
              <a:rPr lang="en-US" sz="1800" b="1" dirty="0">
                <a:solidFill>
                  <a:schemeClr val="accent6">
                    <a:lumMod val="50000"/>
                  </a:schemeClr>
                </a:solidFill>
                <a:latin typeface="Roboto Condensed" panose="02000000000000000000"/>
                <a:ea typeface="Roboto Condensed" panose="02000000000000000000"/>
              </a:rPr>
              <a:t>Logical expression</a:t>
            </a:r>
            <a:endParaRPr lang="en-US" sz="1800" b="1" dirty="0">
              <a:solidFill>
                <a:schemeClr val="accent6">
                  <a:lumMod val="50000"/>
                </a:schemeClr>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300074" y="150150"/>
            <a:ext cx="1467068"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Multiplexers</a:t>
            </a:r>
            <a:endParaRPr lang="en-US" sz="2000" dirty="0"/>
          </a:p>
        </p:txBody>
      </p:sp>
      <p:sp>
        <p:nvSpPr>
          <p:cNvPr id="4" name="Rectangle 3"/>
          <p:cNvSpPr/>
          <p:nvPr/>
        </p:nvSpPr>
        <p:spPr>
          <a:xfrm>
            <a:off x="2596452" y="119480"/>
            <a:ext cx="4727576" cy="369332"/>
          </a:xfrm>
          <a:prstGeom prst="rect">
            <a:avLst/>
          </a:prstGeom>
        </p:spPr>
        <p:txBody>
          <a:bodyPr wrap="none">
            <a:spAutoFit/>
          </a:bodyPr>
          <a:lstStyle/>
          <a:p>
            <a:pPr algn="just"/>
            <a:r>
              <a:rPr lang="en-US" sz="1800" b="1" dirty="0">
                <a:solidFill>
                  <a:srgbClr val="610B4B"/>
                </a:solidFill>
                <a:latin typeface="erdana"/>
              </a:rPr>
              <a:t>8 ×1 multiplexer using 4×1 and 2×1 multiplexer</a:t>
            </a:r>
            <a:endParaRPr lang="en-US" sz="1800" b="1" dirty="0">
              <a:solidFill>
                <a:srgbClr val="610B4B"/>
              </a:solidFill>
              <a:latin typeface="erdana"/>
            </a:endParaRPr>
          </a:p>
        </p:txBody>
      </p:sp>
      <p:pic>
        <p:nvPicPr>
          <p:cNvPr id="6146" name="Picture 2" descr="Multiplex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76260" y="987552"/>
            <a:ext cx="4772025" cy="39243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26690" y="1353444"/>
            <a:ext cx="1675459" cy="400110"/>
          </a:xfrm>
          <a:prstGeom prst="rect">
            <a:avLst/>
          </a:prstGeom>
        </p:spPr>
        <p:txBody>
          <a:bodyPr wrap="none">
            <a:spAutoFit/>
          </a:bodyPr>
          <a:lstStyle/>
          <a:p>
            <a:pPr algn="just"/>
            <a:r>
              <a:rPr lang="en-US" sz="2000" b="1" dirty="0">
                <a:solidFill>
                  <a:srgbClr val="00B050"/>
                </a:solidFill>
                <a:latin typeface="Roboto Condensed" panose="02000000000000000000"/>
                <a:ea typeface="Roboto Condensed" panose="02000000000000000000"/>
              </a:rPr>
              <a:t>Block Diagram</a:t>
            </a:r>
            <a:endParaRPr lang="en-US" sz="2000" b="1" dirty="0">
              <a:solidFill>
                <a:srgbClr val="00B050"/>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300074" y="150150"/>
            <a:ext cx="1467068"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Multiplexers</a:t>
            </a:r>
            <a:endParaRPr lang="en-US" sz="2000" dirty="0"/>
          </a:p>
        </p:txBody>
      </p:sp>
      <p:sp>
        <p:nvSpPr>
          <p:cNvPr id="4" name="Rectangle 3"/>
          <p:cNvSpPr/>
          <p:nvPr/>
        </p:nvSpPr>
        <p:spPr>
          <a:xfrm>
            <a:off x="2456687" y="193357"/>
            <a:ext cx="1800987" cy="338554"/>
          </a:xfrm>
          <a:prstGeom prst="rect">
            <a:avLst/>
          </a:prstGeom>
        </p:spPr>
        <p:txBody>
          <a:bodyPr wrap="square">
            <a:spAutoFit/>
          </a:bodyPr>
          <a:lstStyle/>
          <a:p>
            <a:pPr algn="just"/>
            <a:r>
              <a:rPr lang="en-US" sz="1600" b="1" dirty="0">
                <a:solidFill>
                  <a:srgbClr val="610B38"/>
                </a:solidFill>
                <a:latin typeface="erdana"/>
              </a:rPr>
              <a:t>16 to 1 Multiplexer</a:t>
            </a:r>
            <a:endParaRPr lang="en-US" sz="1600" b="1" dirty="0">
              <a:solidFill>
                <a:srgbClr val="610B38"/>
              </a:solidFill>
              <a:latin typeface="erdana"/>
            </a:endParaRPr>
          </a:p>
        </p:txBody>
      </p:sp>
      <p:pic>
        <p:nvPicPr>
          <p:cNvPr id="7170" name="Picture 2" descr="Multiplex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5072" y="919925"/>
            <a:ext cx="3495675" cy="357187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Multiplex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0" y="0"/>
            <a:ext cx="2571750" cy="5143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403090" y="0"/>
            <a:ext cx="2034540" cy="5144135"/>
          </a:xfrm>
          <a:prstGeom prst="rect">
            <a:avLst/>
          </a:prstGeom>
        </p:spPr>
        <p:txBody>
          <a:bodyPr wrap="square">
            <a:noAutofit/>
          </a:bodyPr>
          <a:lstStyle/>
          <a:p>
            <a:pPr>
              <a:lnSpc>
                <a:spcPct val="150000"/>
              </a:lnSpc>
            </a:pPr>
            <a:r>
              <a:rPr lang="en-US" dirty="0">
                <a:solidFill>
                  <a:srgbClr val="333333"/>
                </a:solidFill>
                <a:latin typeface="Cambria" panose="02040503050406030204" pitchFamily="18" charset="0"/>
              </a:rPr>
              <a:t>Y=A</a:t>
            </a:r>
            <a:r>
              <a:rPr lang="en-US" baseline="-25000" dirty="0">
                <a:solidFill>
                  <a:srgbClr val="333333"/>
                </a:solidFill>
                <a:latin typeface="Cambria" panose="02040503050406030204" pitchFamily="18" charset="0"/>
              </a:rPr>
              <a:t>0</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0</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1</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2</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3</a:t>
            </a:r>
            <a:r>
              <a:rPr lang="en-US" dirty="0">
                <a:solidFill>
                  <a:srgbClr val="333333"/>
                </a:solidFill>
                <a:latin typeface="Cambria" panose="02040503050406030204" pitchFamily="18" charset="0"/>
              </a:rPr>
              <a:t>’+</a:t>
            </a:r>
            <a:endParaRPr lang="en-US" dirty="0">
              <a:solidFill>
                <a:srgbClr val="333333"/>
              </a:solidFill>
              <a:latin typeface="Cambria" panose="02040503050406030204" pitchFamily="18" charset="0"/>
            </a:endParaRPr>
          </a:p>
          <a:p>
            <a:pPr>
              <a:lnSpc>
                <a:spcPct val="150000"/>
              </a:lnSpc>
            </a:pPr>
            <a:r>
              <a:rPr lang="en-US" dirty="0">
                <a:solidFill>
                  <a:srgbClr val="333333"/>
                </a:solidFill>
                <a:latin typeface="Cambria" panose="02040503050406030204" pitchFamily="18" charset="0"/>
              </a:rPr>
              <a:t>A</a:t>
            </a:r>
            <a:r>
              <a:rPr lang="en-US" baseline="-25000" dirty="0">
                <a:solidFill>
                  <a:srgbClr val="333333"/>
                </a:solidFill>
                <a:latin typeface="Cambria" panose="02040503050406030204" pitchFamily="18" charset="0"/>
              </a:rPr>
              <a:t>1</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0</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1</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2</a:t>
            </a:r>
            <a:r>
              <a:rPr lang="en-US" dirty="0">
                <a:solidFill>
                  <a:srgbClr val="333333"/>
                </a:solidFill>
                <a:latin typeface="Cambria" panose="02040503050406030204" pitchFamily="18" charset="0"/>
              </a:rPr>
              <a:t> '.S</a:t>
            </a:r>
            <a:r>
              <a:rPr lang="en-US" baseline="-25000" dirty="0">
                <a:solidFill>
                  <a:srgbClr val="333333"/>
                </a:solidFill>
                <a:latin typeface="Cambria" panose="02040503050406030204" pitchFamily="18" charset="0"/>
              </a:rPr>
              <a:t>3</a:t>
            </a:r>
            <a:r>
              <a:rPr lang="en-US" dirty="0">
                <a:solidFill>
                  <a:srgbClr val="333333"/>
                </a:solidFill>
                <a:latin typeface="Cambria" panose="02040503050406030204" pitchFamily="18" charset="0"/>
              </a:rPr>
              <a:t>+</a:t>
            </a:r>
            <a:endParaRPr lang="en-US" dirty="0">
              <a:solidFill>
                <a:srgbClr val="333333"/>
              </a:solidFill>
              <a:latin typeface="Cambria" panose="02040503050406030204" pitchFamily="18" charset="0"/>
            </a:endParaRPr>
          </a:p>
          <a:p>
            <a:pPr>
              <a:lnSpc>
                <a:spcPct val="150000"/>
              </a:lnSpc>
            </a:pPr>
            <a:r>
              <a:rPr lang="en-US" dirty="0">
                <a:solidFill>
                  <a:srgbClr val="333333"/>
                </a:solidFill>
                <a:latin typeface="Cambria" panose="02040503050406030204" pitchFamily="18" charset="0"/>
              </a:rPr>
              <a:t>A</a:t>
            </a:r>
            <a:r>
              <a:rPr lang="en-US" baseline="-25000" dirty="0">
                <a:solidFill>
                  <a:srgbClr val="333333"/>
                </a:solidFill>
                <a:latin typeface="Cambria" panose="02040503050406030204" pitchFamily="18" charset="0"/>
              </a:rPr>
              <a:t>2</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0</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1</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2</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3</a:t>
            </a:r>
            <a:r>
              <a:rPr lang="en-US" dirty="0">
                <a:solidFill>
                  <a:srgbClr val="333333"/>
                </a:solidFill>
                <a:latin typeface="Cambria" panose="02040503050406030204" pitchFamily="18" charset="0"/>
              </a:rPr>
              <a:t>’+</a:t>
            </a:r>
            <a:endParaRPr lang="en-US" dirty="0">
              <a:solidFill>
                <a:srgbClr val="333333"/>
              </a:solidFill>
              <a:latin typeface="Cambria" panose="02040503050406030204" pitchFamily="18" charset="0"/>
            </a:endParaRPr>
          </a:p>
          <a:p>
            <a:pPr>
              <a:lnSpc>
                <a:spcPct val="150000"/>
              </a:lnSpc>
            </a:pPr>
            <a:r>
              <a:rPr lang="en-US" dirty="0">
                <a:solidFill>
                  <a:srgbClr val="333333"/>
                </a:solidFill>
                <a:latin typeface="Cambria" panose="02040503050406030204" pitchFamily="18" charset="0"/>
              </a:rPr>
              <a:t>A</a:t>
            </a:r>
            <a:r>
              <a:rPr lang="en-US" baseline="-25000" dirty="0">
                <a:solidFill>
                  <a:srgbClr val="333333"/>
                </a:solidFill>
                <a:latin typeface="Cambria" panose="02040503050406030204" pitchFamily="18" charset="0"/>
              </a:rPr>
              <a:t>3</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0</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1</a:t>
            </a:r>
            <a:r>
              <a:rPr lang="en-US" dirty="0">
                <a:solidFill>
                  <a:srgbClr val="333333"/>
                </a:solidFill>
                <a:latin typeface="Cambria" panose="02040503050406030204" pitchFamily="18" charset="0"/>
              </a:rPr>
              <a:t> '.S</a:t>
            </a:r>
            <a:r>
              <a:rPr lang="en-US" baseline="-25000" dirty="0">
                <a:solidFill>
                  <a:srgbClr val="333333"/>
                </a:solidFill>
                <a:latin typeface="Cambria" panose="02040503050406030204" pitchFamily="18" charset="0"/>
              </a:rPr>
              <a:t>2</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3</a:t>
            </a:r>
            <a:r>
              <a:rPr lang="en-US" dirty="0">
                <a:solidFill>
                  <a:srgbClr val="333333"/>
                </a:solidFill>
                <a:latin typeface="Cambria" panose="02040503050406030204" pitchFamily="18" charset="0"/>
              </a:rPr>
              <a:t>+</a:t>
            </a:r>
            <a:endParaRPr lang="en-US" dirty="0">
              <a:solidFill>
                <a:srgbClr val="333333"/>
              </a:solidFill>
              <a:latin typeface="Cambria" panose="02040503050406030204" pitchFamily="18" charset="0"/>
            </a:endParaRPr>
          </a:p>
          <a:p>
            <a:pPr>
              <a:lnSpc>
                <a:spcPct val="150000"/>
              </a:lnSpc>
            </a:pPr>
            <a:r>
              <a:rPr lang="en-US" dirty="0">
                <a:solidFill>
                  <a:srgbClr val="333333"/>
                </a:solidFill>
                <a:latin typeface="Cambria" panose="02040503050406030204" pitchFamily="18" charset="0"/>
              </a:rPr>
              <a:t>A</a:t>
            </a:r>
            <a:r>
              <a:rPr lang="en-US" baseline="-25000" dirty="0">
                <a:solidFill>
                  <a:srgbClr val="333333"/>
                </a:solidFill>
                <a:latin typeface="Cambria" panose="02040503050406030204" pitchFamily="18" charset="0"/>
              </a:rPr>
              <a:t>4</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0</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1</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2</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3</a:t>
            </a:r>
            <a:r>
              <a:rPr lang="en-US" dirty="0">
                <a:solidFill>
                  <a:srgbClr val="333333"/>
                </a:solidFill>
                <a:latin typeface="Cambria" panose="02040503050406030204" pitchFamily="18" charset="0"/>
              </a:rPr>
              <a:t>’+</a:t>
            </a:r>
            <a:endParaRPr lang="en-US" dirty="0">
              <a:solidFill>
                <a:srgbClr val="333333"/>
              </a:solidFill>
              <a:latin typeface="Cambria" panose="02040503050406030204" pitchFamily="18" charset="0"/>
            </a:endParaRPr>
          </a:p>
          <a:p>
            <a:pPr>
              <a:lnSpc>
                <a:spcPct val="150000"/>
              </a:lnSpc>
            </a:pPr>
            <a:r>
              <a:rPr lang="en-US" dirty="0">
                <a:solidFill>
                  <a:srgbClr val="333333"/>
                </a:solidFill>
                <a:latin typeface="Cambria" panose="02040503050406030204" pitchFamily="18" charset="0"/>
              </a:rPr>
              <a:t>A</a:t>
            </a:r>
            <a:r>
              <a:rPr lang="en-US" baseline="-25000" dirty="0">
                <a:solidFill>
                  <a:srgbClr val="333333"/>
                </a:solidFill>
                <a:latin typeface="Cambria" panose="02040503050406030204" pitchFamily="18" charset="0"/>
              </a:rPr>
              <a:t>5</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0</a:t>
            </a:r>
            <a:r>
              <a:rPr lang="en-US" dirty="0">
                <a:solidFill>
                  <a:srgbClr val="333333"/>
                </a:solidFill>
                <a:latin typeface="Cambria" panose="02040503050406030204" pitchFamily="18" charset="0"/>
              </a:rPr>
              <a:t> '.S</a:t>
            </a:r>
            <a:r>
              <a:rPr lang="en-US" baseline="-25000" dirty="0">
                <a:solidFill>
                  <a:srgbClr val="333333"/>
                </a:solidFill>
                <a:latin typeface="Cambria" panose="02040503050406030204" pitchFamily="18" charset="0"/>
              </a:rPr>
              <a:t>1</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2</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3</a:t>
            </a:r>
            <a:r>
              <a:rPr lang="en-US" dirty="0">
                <a:solidFill>
                  <a:srgbClr val="333333"/>
                </a:solidFill>
                <a:latin typeface="Cambria" panose="02040503050406030204" pitchFamily="18" charset="0"/>
              </a:rPr>
              <a:t>+</a:t>
            </a:r>
            <a:endParaRPr lang="en-US" dirty="0">
              <a:solidFill>
                <a:srgbClr val="333333"/>
              </a:solidFill>
              <a:latin typeface="Cambria" panose="02040503050406030204" pitchFamily="18" charset="0"/>
            </a:endParaRPr>
          </a:p>
          <a:p>
            <a:pPr>
              <a:lnSpc>
                <a:spcPct val="150000"/>
              </a:lnSpc>
            </a:pPr>
            <a:r>
              <a:rPr lang="en-US" dirty="0">
                <a:solidFill>
                  <a:srgbClr val="333333"/>
                </a:solidFill>
                <a:latin typeface="Cambria" panose="02040503050406030204" pitchFamily="18" charset="0"/>
              </a:rPr>
              <a:t>A</a:t>
            </a:r>
            <a:r>
              <a:rPr lang="en-US" baseline="-25000" dirty="0">
                <a:solidFill>
                  <a:srgbClr val="333333"/>
                </a:solidFill>
                <a:latin typeface="Cambria" panose="02040503050406030204" pitchFamily="18" charset="0"/>
              </a:rPr>
              <a:t>6</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1</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2</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3</a:t>
            </a:r>
            <a:r>
              <a:rPr lang="en-US" dirty="0">
                <a:solidFill>
                  <a:srgbClr val="333333"/>
                </a:solidFill>
                <a:latin typeface="Cambria" panose="02040503050406030204" pitchFamily="18" charset="0"/>
              </a:rPr>
              <a:t>’+</a:t>
            </a:r>
            <a:endParaRPr lang="en-US" dirty="0">
              <a:solidFill>
                <a:srgbClr val="333333"/>
              </a:solidFill>
              <a:latin typeface="Cambria" panose="02040503050406030204" pitchFamily="18" charset="0"/>
            </a:endParaRPr>
          </a:p>
          <a:p>
            <a:pPr>
              <a:lnSpc>
                <a:spcPct val="150000"/>
              </a:lnSpc>
            </a:pPr>
            <a:r>
              <a:rPr lang="en-US" dirty="0">
                <a:solidFill>
                  <a:srgbClr val="333333"/>
                </a:solidFill>
                <a:latin typeface="Cambria" panose="02040503050406030204" pitchFamily="18" charset="0"/>
              </a:rPr>
              <a:t>A</a:t>
            </a:r>
            <a:r>
              <a:rPr lang="en-US" baseline="-25000" dirty="0">
                <a:solidFill>
                  <a:srgbClr val="333333"/>
                </a:solidFill>
                <a:latin typeface="Cambria" panose="02040503050406030204" pitchFamily="18" charset="0"/>
              </a:rPr>
              <a:t>7</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0</a:t>
            </a:r>
            <a:r>
              <a:rPr lang="en-US" dirty="0">
                <a:solidFill>
                  <a:srgbClr val="333333"/>
                </a:solidFill>
                <a:latin typeface="Cambria" panose="02040503050406030204" pitchFamily="18" charset="0"/>
              </a:rPr>
              <a:t> '.S</a:t>
            </a:r>
            <a:r>
              <a:rPr lang="en-US" baseline="-25000" dirty="0">
                <a:solidFill>
                  <a:srgbClr val="333333"/>
                </a:solidFill>
                <a:latin typeface="Cambria" panose="02040503050406030204" pitchFamily="18" charset="0"/>
              </a:rPr>
              <a:t>1</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2</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3</a:t>
            </a:r>
            <a:r>
              <a:rPr lang="en-US" dirty="0">
                <a:solidFill>
                  <a:srgbClr val="333333"/>
                </a:solidFill>
                <a:latin typeface="Cambria" panose="02040503050406030204" pitchFamily="18" charset="0"/>
              </a:rPr>
              <a:t>+</a:t>
            </a:r>
            <a:endParaRPr lang="en-US" dirty="0">
              <a:solidFill>
                <a:srgbClr val="333333"/>
              </a:solidFill>
              <a:latin typeface="Cambria" panose="02040503050406030204" pitchFamily="18" charset="0"/>
            </a:endParaRPr>
          </a:p>
          <a:p>
            <a:pPr>
              <a:lnSpc>
                <a:spcPct val="150000"/>
              </a:lnSpc>
            </a:pPr>
            <a:r>
              <a:rPr lang="en-US" dirty="0">
                <a:solidFill>
                  <a:srgbClr val="333333"/>
                </a:solidFill>
                <a:latin typeface="Cambria" panose="02040503050406030204" pitchFamily="18" charset="0"/>
              </a:rPr>
              <a:t>A</a:t>
            </a:r>
            <a:r>
              <a:rPr lang="en-US" baseline="-25000" dirty="0">
                <a:solidFill>
                  <a:srgbClr val="333333"/>
                </a:solidFill>
                <a:latin typeface="Cambria" panose="02040503050406030204" pitchFamily="18" charset="0"/>
              </a:rPr>
              <a:t>8</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0</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1</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2</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3</a:t>
            </a:r>
            <a:r>
              <a:rPr lang="en-US" dirty="0">
                <a:solidFill>
                  <a:srgbClr val="333333"/>
                </a:solidFill>
                <a:latin typeface="Cambria" panose="02040503050406030204" pitchFamily="18" charset="0"/>
              </a:rPr>
              <a:t>’+</a:t>
            </a:r>
            <a:endParaRPr lang="en-US" dirty="0">
              <a:solidFill>
                <a:srgbClr val="333333"/>
              </a:solidFill>
              <a:latin typeface="Cambria" panose="02040503050406030204" pitchFamily="18" charset="0"/>
            </a:endParaRPr>
          </a:p>
          <a:p>
            <a:pPr>
              <a:lnSpc>
                <a:spcPct val="150000"/>
              </a:lnSpc>
            </a:pPr>
            <a:r>
              <a:rPr lang="en-US" dirty="0">
                <a:solidFill>
                  <a:srgbClr val="333333"/>
                </a:solidFill>
                <a:latin typeface="Cambria" panose="02040503050406030204" pitchFamily="18" charset="0"/>
              </a:rPr>
              <a:t>A</a:t>
            </a:r>
            <a:r>
              <a:rPr lang="en-US" baseline="-25000" dirty="0">
                <a:solidFill>
                  <a:srgbClr val="333333"/>
                </a:solidFill>
                <a:latin typeface="Cambria" panose="02040503050406030204" pitchFamily="18" charset="0"/>
              </a:rPr>
              <a:t>9</a:t>
            </a:r>
            <a:r>
              <a:rPr lang="en-US" dirty="0">
                <a:solidFill>
                  <a:srgbClr val="333333"/>
                </a:solidFill>
                <a:latin typeface="Cambria" panose="02040503050406030204" pitchFamily="18" charset="0"/>
              </a:rPr>
              <a:t> .S</a:t>
            </a:r>
            <a:r>
              <a:rPr lang="en-US" baseline="-25000" dirty="0">
                <a:solidFill>
                  <a:srgbClr val="333333"/>
                </a:solidFill>
                <a:latin typeface="Cambria" panose="02040503050406030204" pitchFamily="18" charset="0"/>
              </a:rPr>
              <a:t>0</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1</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2</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3</a:t>
            </a:r>
            <a:r>
              <a:rPr lang="en-US" dirty="0">
                <a:solidFill>
                  <a:srgbClr val="333333"/>
                </a:solidFill>
                <a:latin typeface="Cambria" panose="02040503050406030204" pitchFamily="18" charset="0"/>
              </a:rPr>
              <a:t>+</a:t>
            </a:r>
            <a:endParaRPr lang="en-US" dirty="0">
              <a:solidFill>
                <a:srgbClr val="333333"/>
              </a:solidFill>
              <a:latin typeface="Cambria" panose="02040503050406030204" pitchFamily="18" charset="0"/>
            </a:endParaRPr>
          </a:p>
          <a:p>
            <a:pPr>
              <a:lnSpc>
                <a:spcPct val="150000"/>
              </a:lnSpc>
            </a:pPr>
            <a:r>
              <a:rPr lang="en-US" dirty="0">
                <a:solidFill>
                  <a:srgbClr val="333333"/>
                </a:solidFill>
                <a:latin typeface="Cambria" panose="02040503050406030204" pitchFamily="18" charset="0"/>
              </a:rPr>
              <a:t>A</a:t>
            </a:r>
            <a:r>
              <a:rPr lang="en-US" baseline="-25000" dirty="0">
                <a:solidFill>
                  <a:srgbClr val="333333"/>
                </a:solidFill>
                <a:latin typeface="Cambria" panose="02040503050406030204" pitchFamily="18" charset="0"/>
              </a:rPr>
              <a:t>10</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0</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1</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2</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3</a:t>
            </a:r>
            <a:r>
              <a:rPr lang="en-US" dirty="0">
                <a:solidFill>
                  <a:srgbClr val="333333"/>
                </a:solidFill>
                <a:latin typeface="Cambria" panose="02040503050406030204" pitchFamily="18" charset="0"/>
              </a:rPr>
              <a:t> ’+</a:t>
            </a:r>
            <a:endParaRPr lang="en-US" dirty="0">
              <a:solidFill>
                <a:srgbClr val="333333"/>
              </a:solidFill>
              <a:latin typeface="Cambria" panose="02040503050406030204" pitchFamily="18" charset="0"/>
            </a:endParaRPr>
          </a:p>
          <a:p>
            <a:pPr>
              <a:lnSpc>
                <a:spcPct val="150000"/>
              </a:lnSpc>
            </a:pPr>
            <a:r>
              <a:rPr lang="en-US" dirty="0">
                <a:solidFill>
                  <a:srgbClr val="333333"/>
                </a:solidFill>
                <a:latin typeface="Cambria" panose="02040503050406030204" pitchFamily="18" charset="0"/>
              </a:rPr>
              <a:t>A</a:t>
            </a:r>
            <a:r>
              <a:rPr lang="en-US" baseline="-25000" dirty="0">
                <a:solidFill>
                  <a:srgbClr val="333333"/>
                </a:solidFill>
                <a:latin typeface="Cambria" panose="02040503050406030204" pitchFamily="18" charset="0"/>
              </a:rPr>
              <a:t>11</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0</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1</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2</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3</a:t>
            </a:r>
            <a:r>
              <a:rPr lang="en-US" dirty="0">
                <a:solidFill>
                  <a:srgbClr val="333333"/>
                </a:solidFill>
                <a:latin typeface="Cambria" panose="02040503050406030204" pitchFamily="18" charset="0"/>
              </a:rPr>
              <a:t>+</a:t>
            </a:r>
            <a:endParaRPr lang="en-US" dirty="0">
              <a:solidFill>
                <a:srgbClr val="333333"/>
              </a:solidFill>
              <a:latin typeface="Cambria" panose="02040503050406030204" pitchFamily="18" charset="0"/>
            </a:endParaRPr>
          </a:p>
          <a:p>
            <a:pPr>
              <a:lnSpc>
                <a:spcPct val="150000"/>
              </a:lnSpc>
            </a:pPr>
            <a:r>
              <a:rPr lang="en-US" dirty="0">
                <a:solidFill>
                  <a:srgbClr val="333333"/>
                </a:solidFill>
                <a:latin typeface="Cambria" panose="02040503050406030204" pitchFamily="18" charset="0"/>
              </a:rPr>
              <a:t>A</a:t>
            </a:r>
            <a:r>
              <a:rPr lang="en-US" baseline="-25000" dirty="0">
                <a:solidFill>
                  <a:srgbClr val="333333"/>
                </a:solidFill>
                <a:latin typeface="Cambria" panose="02040503050406030204" pitchFamily="18" charset="0"/>
              </a:rPr>
              <a:t>12</a:t>
            </a:r>
            <a:r>
              <a:rPr lang="en-US" dirty="0">
                <a:solidFill>
                  <a:srgbClr val="333333"/>
                </a:solidFill>
                <a:latin typeface="Cambria" panose="02040503050406030204" pitchFamily="18" charset="0"/>
              </a:rPr>
              <a:t> S</a:t>
            </a:r>
            <a:r>
              <a:rPr lang="en-US" baseline="-25000" dirty="0">
                <a:solidFill>
                  <a:srgbClr val="333333"/>
                </a:solidFill>
                <a:latin typeface="Cambria" panose="02040503050406030204" pitchFamily="18" charset="0"/>
              </a:rPr>
              <a:t>0</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1</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2</a:t>
            </a:r>
            <a:r>
              <a:rPr lang="en-US" dirty="0">
                <a:solidFill>
                  <a:srgbClr val="333333"/>
                </a:solidFill>
                <a:latin typeface="Cambria" panose="02040503050406030204" pitchFamily="18" charset="0"/>
              </a:rPr>
              <a:t> '.S</a:t>
            </a:r>
            <a:r>
              <a:rPr lang="en-US" baseline="-25000" dirty="0">
                <a:solidFill>
                  <a:srgbClr val="333333"/>
                </a:solidFill>
                <a:latin typeface="Cambria" panose="02040503050406030204" pitchFamily="18" charset="0"/>
              </a:rPr>
              <a:t>3</a:t>
            </a:r>
            <a:r>
              <a:rPr lang="en-US" dirty="0">
                <a:solidFill>
                  <a:srgbClr val="333333"/>
                </a:solidFill>
                <a:latin typeface="Cambria" panose="02040503050406030204" pitchFamily="18" charset="0"/>
              </a:rPr>
              <a:t>’+</a:t>
            </a:r>
            <a:endParaRPr lang="en-US" dirty="0">
              <a:solidFill>
                <a:srgbClr val="333333"/>
              </a:solidFill>
              <a:latin typeface="Cambria" panose="02040503050406030204" pitchFamily="18" charset="0"/>
            </a:endParaRPr>
          </a:p>
          <a:p>
            <a:pPr>
              <a:lnSpc>
                <a:spcPct val="150000"/>
              </a:lnSpc>
            </a:pPr>
            <a:r>
              <a:rPr lang="en-US" dirty="0">
                <a:solidFill>
                  <a:srgbClr val="333333"/>
                </a:solidFill>
                <a:latin typeface="Cambria" panose="02040503050406030204" pitchFamily="18" charset="0"/>
              </a:rPr>
              <a:t>A</a:t>
            </a:r>
            <a:r>
              <a:rPr lang="en-US" baseline="-25000" dirty="0">
                <a:solidFill>
                  <a:srgbClr val="333333"/>
                </a:solidFill>
                <a:latin typeface="Cambria" panose="02040503050406030204" pitchFamily="18" charset="0"/>
              </a:rPr>
              <a:t>13</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0</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1</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2</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3</a:t>
            </a:r>
            <a:r>
              <a:rPr lang="en-US" dirty="0">
                <a:solidFill>
                  <a:srgbClr val="333333"/>
                </a:solidFill>
                <a:latin typeface="Cambria" panose="02040503050406030204" pitchFamily="18" charset="0"/>
              </a:rPr>
              <a:t>+</a:t>
            </a:r>
            <a:endParaRPr lang="en-US" dirty="0">
              <a:solidFill>
                <a:srgbClr val="333333"/>
              </a:solidFill>
              <a:latin typeface="Cambria" panose="02040503050406030204" pitchFamily="18" charset="0"/>
            </a:endParaRPr>
          </a:p>
          <a:p>
            <a:pPr>
              <a:lnSpc>
                <a:spcPct val="150000"/>
              </a:lnSpc>
            </a:pPr>
            <a:r>
              <a:rPr lang="en-US" dirty="0">
                <a:solidFill>
                  <a:srgbClr val="333333"/>
                </a:solidFill>
                <a:latin typeface="Cambria" panose="02040503050406030204" pitchFamily="18" charset="0"/>
              </a:rPr>
              <a:t>A</a:t>
            </a:r>
            <a:r>
              <a:rPr lang="en-US" baseline="-25000" dirty="0">
                <a:solidFill>
                  <a:srgbClr val="333333"/>
                </a:solidFill>
                <a:latin typeface="Cambria" panose="02040503050406030204" pitchFamily="18" charset="0"/>
              </a:rPr>
              <a:t>14</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0</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1</a:t>
            </a:r>
            <a:r>
              <a:rPr lang="en-US" dirty="0">
                <a:solidFill>
                  <a:srgbClr val="333333"/>
                </a:solidFill>
                <a:latin typeface="Cambria" panose="02040503050406030204" pitchFamily="18" charset="0"/>
              </a:rPr>
              <a:t> .S</a:t>
            </a:r>
            <a:r>
              <a:rPr lang="en-US" baseline="-25000" dirty="0">
                <a:solidFill>
                  <a:srgbClr val="333333"/>
                </a:solidFill>
                <a:latin typeface="Cambria" panose="02040503050406030204" pitchFamily="18" charset="0"/>
              </a:rPr>
              <a:t>2</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3</a:t>
            </a:r>
            <a:r>
              <a:rPr lang="en-US" dirty="0">
                <a:solidFill>
                  <a:srgbClr val="333333"/>
                </a:solidFill>
                <a:latin typeface="Cambria" panose="02040503050406030204" pitchFamily="18" charset="0"/>
              </a:rPr>
              <a:t>’+</a:t>
            </a:r>
            <a:endParaRPr lang="en-US" dirty="0">
              <a:solidFill>
                <a:srgbClr val="333333"/>
              </a:solidFill>
              <a:latin typeface="Cambria" panose="02040503050406030204" pitchFamily="18" charset="0"/>
            </a:endParaRPr>
          </a:p>
          <a:p>
            <a:pPr>
              <a:lnSpc>
                <a:spcPct val="150000"/>
              </a:lnSpc>
            </a:pPr>
            <a:r>
              <a:rPr lang="en-US" dirty="0">
                <a:solidFill>
                  <a:srgbClr val="333333"/>
                </a:solidFill>
                <a:latin typeface="Cambria" panose="02040503050406030204" pitchFamily="18" charset="0"/>
              </a:rPr>
              <a:t>A</a:t>
            </a:r>
            <a:r>
              <a:rPr lang="en-US" baseline="-25000" dirty="0">
                <a:solidFill>
                  <a:srgbClr val="333333"/>
                </a:solidFill>
                <a:latin typeface="Cambria" panose="02040503050406030204" pitchFamily="18" charset="0"/>
              </a:rPr>
              <a:t>15</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0</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1</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2</a:t>
            </a:r>
            <a:r>
              <a:rPr lang="en-US" dirty="0">
                <a:solidFill>
                  <a:srgbClr val="333333"/>
                </a:solidFill>
                <a:latin typeface="Cambria" panose="02040503050406030204" pitchFamily="18" charset="0"/>
              </a:rPr>
              <a:t>'.S</a:t>
            </a:r>
            <a:r>
              <a:rPr lang="en-US" baseline="-25000" dirty="0">
                <a:solidFill>
                  <a:srgbClr val="333333"/>
                </a:solidFill>
                <a:latin typeface="Cambria" panose="02040503050406030204" pitchFamily="18" charset="0"/>
              </a:rPr>
              <a:t>3</a:t>
            </a:r>
            <a:endParaRPr lang="en-US" dirty="0"/>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06376" y="3236120"/>
            <a:ext cx="4094400" cy="607218"/>
          </a:xfrm>
          <a:prstGeom prst="rect">
            <a:avLst/>
          </a:prstGeom>
        </p:spPr>
        <p:txBody>
          <a:bodyPr spcFirstLastPara="1" wrap="square" lIns="91425" tIns="91425" rIns="91425" bIns="91425" anchor="b" anchorCtr="0">
            <a:noAutofit/>
          </a:bodyPr>
          <a:lstStyle/>
          <a:p>
            <a:pPr marL="457200" lvl="0" indent="-457200">
              <a:buFont typeface="Arial" panose="020B0604020202020204" pitchFamily="34" charset="0"/>
              <a:buChar char="•"/>
            </a:pPr>
            <a:r>
              <a:rPr lang="en-US" dirty="0"/>
              <a:t>Digital Components</a:t>
            </a:r>
            <a:endParaRPr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24" name="Google Shape;224;p14"/>
          <p:cNvSpPr txBox="1"/>
          <p:nvPr/>
        </p:nvSpPr>
        <p:spPr>
          <a:xfrm>
            <a:off x="463524" y="1278730"/>
            <a:ext cx="4622825" cy="1857469"/>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2000" b="1" dirty="0">
                <a:solidFill>
                  <a:srgbClr val="3F5378"/>
                </a:solidFill>
                <a:latin typeface="Roboto Condensed" panose="02000000000000000000"/>
                <a:ea typeface="Roboto Condensed" panose="02000000000000000000"/>
                <a:cs typeface="Roboto Condensed" panose="02000000000000000000"/>
                <a:sym typeface="Roboto Condensed" panose="02000000000000000000"/>
              </a:rPr>
              <a:t>Unit-</a:t>
            </a:r>
            <a:r>
              <a:rPr lang="en-GB" sz="12000" b="1" dirty="0">
                <a:solidFill>
                  <a:srgbClr val="3F5378"/>
                </a:solidFill>
                <a:latin typeface="Roboto Condensed" panose="02000000000000000000"/>
                <a:ea typeface="Roboto Condensed" panose="02000000000000000000"/>
                <a:cs typeface="Roboto Condensed" panose="02000000000000000000"/>
                <a:sym typeface="Roboto Condensed" panose="02000000000000000000"/>
              </a:rPr>
              <a:t>1</a:t>
            </a:r>
            <a:endParaRPr sz="3000" b="1" dirty="0">
              <a:solidFill>
                <a:srgbClr val="3F5378"/>
              </a:solidFill>
              <a:latin typeface="Roboto Condensed" panose="02000000000000000000"/>
              <a:ea typeface="Roboto Condensed" panose="02000000000000000000"/>
              <a:cs typeface="Roboto Condensed" panose="02000000000000000000"/>
              <a:sym typeface="Roboto Condensed" panose="02000000000000000000"/>
            </a:endParaRPr>
          </a:p>
        </p:txBody>
      </p:sp>
      <p:sp>
        <p:nvSpPr>
          <p:cNvPr id="8" name="Google Shape;221;p14"/>
          <p:cNvSpPr txBox="1"/>
          <p:nvPr/>
        </p:nvSpPr>
        <p:spPr>
          <a:xfrm>
            <a:off x="392089" y="3993358"/>
            <a:ext cx="4094400" cy="60721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Roboto Condensed" panose="02000000000000000000"/>
              <a:buNone/>
              <a:defRPr sz="30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1pPr>
            <a:lvl2pPr marR="0" lvl="1" algn="l" rtl="0">
              <a:lnSpc>
                <a:spcPct val="100000"/>
              </a:lnSpc>
              <a:spcBef>
                <a:spcPts val="0"/>
              </a:spcBef>
              <a:spcAft>
                <a:spcPts val="0"/>
              </a:spcAft>
              <a:buClr>
                <a:schemeClr val="lt1"/>
              </a:buClr>
              <a:buSzPts val="3000"/>
              <a:buFont typeface="Roboto Condensed" panose="02000000000000000000"/>
              <a:buNone/>
              <a:defRPr sz="30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2pPr>
            <a:lvl3pPr marR="0" lvl="2" algn="l" rtl="0">
              <a:lnSpc>
                <a:spcPct val="100000"/>
              </a:lnSpc>
              <a:spcBef>
                <a:spcPts val="0"/>
              </a:spcBef>
              <a:spcAft>
                <a:spcPts val="0"/>
              </a:spcAft>
              <a:buClr>
                <a:schemeClr val="lt1"/>
              </a:buClr>
              <a:buSzPts val="3000"/>
              <a:buFont typeface="Roboto Condensed" panose="02000000000000000000"/>
              <a:buNone/>
              <a:defRPr sz="30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3pPr>
            <a:lvl4pPr marR="0" lvl="3" algn="l" rtl="0">
              <a:lnSpc>
                <a:spcPct val="100000"/>
              </a:lnSpc>
              <a:spcBef>
                <a:spcPts val="0"/>
              </a:spcBef>
              <a:spcAft>
                <a:spcPts val="0"/>
              </a:spcAft>
              <a:buClr>
                <a:schemeClr val="lt1"/>
              </a:buClr>
              <a:buSzPts val="3000"/>
              <a:buFont typeface="Roboto Condensed" panose="02000000000000000000"/>
              <a:buNone/>
              <a:defRPr sz="30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4pPr>
            <a:lvl5pPr marR="0" lvl="4" algn="l" rtl="0">
              <a:lnSpc>
                <a:spcPct val="100000"/>
              </a:lnSpc>
              <a:spcBef>
                <a:spcPts val="0"/>
              </a:spcBef>
              <a:spcAft>
                <a:spcPts val="0"/>
              </a:spcAft>
              <a:buClr>
                <a:schemeClr val="lt1"/>
              </a:buClr>
              <a:buSzPts val="3000"/>
              <a:buFont typeface="Roboto Condensed" panose="02000000000000000000"/>
              <a:buNone/>
              <a:defRPr sz="30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5pPr>
            <a:lvl6pPr marR="0" lvl="5" algn="l" rtl="0">
              <a:lnSpc>
                <a:spcPct val="100000"/>
              </a:lnSpc>
              <a:spcBef>
                <a:spcPts val="0"/>
              </a:spcBef>
              <a:spcAft>
                <a:spcPts val="0"/>
              </a:spcAft>
              <a:buClr>
                <a:schemeClr val="lt1"/>
              </a:buClr>
              <a:buSzPts val="3000"/>
              <a:buFont typeface="Roboto Condensed" panose="02000000000000000000"/>
              <a:buNone/>
              <a:defRPr sz="30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6pPr>
            <a:lvl7pPr marR="0" lvl="6" algn="l" rtl="0">
              <a:lnSpc>
                <a:spcPct val="100000"/>
              </a:lnSpc>
              <a:spcBef>
                <a:spcPts val="0"/>
              </a:spcBef>
              <a:spcAft>
                <a:spcPts val="0"/>
              </a:spcAft>
              <a:buClr>
                <a:schemeClr val="lt1"/>
              </a:buClr>
              <a:buSzPts val="3000"/>
              <a:buFont typeface="Roboto Condensed" panose="02000000000000000000"/>
              <a:buNone/>
              <a:defRPr sz="30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7pPr>
            <a:lvl8pPr marR="0" lvl="7" algn="l" rtl="0">
              <a:lnSpc>
                <a:spcPct val="100000"/>
              </a:lnSpc>
              <a:spcBef>
                <a:spcPts val="0"/>
              </a:spcBef>
              <a:spcAft>
                <a:spcPts val="0"/>
              </a:spcAft>
              <a:buClr>
                <a:schemeClr val="lt1"/>
              </a:buClr>
              <a:buSzPts val="3000"/>
              <a:buFont typeface="Roboto Condensed" panose="02000000000000000000"/>
              <a:buNone/>
              <a:defRPr sz="30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8pPr>
            <a:lvl9pPr marR="0" lvl="8" algn="l" rtl="0">
              <a:lnSpc>
                <a:spcPct val="100000"/>
              </a:lnSpc>
              <a:spcBef>
                <a:spcPts val="0"/>
              </a:spcBef>
              <a:spcAft>
                <a:spcPts val="0"/>
              </a:spcAft>
              <a:buClr>
                <a:schemeClr val="lt1"/>
              </a:buClr>
              <a:buSzPts val="3000"/>
              <a:buFont typeface="Roboto Condensed" panose="02000000000000000000"/>
              <a:buNone/>
              <a:defRPr sz="30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9pPr>
          </a:lstStyle>
          <a:p>
            <a:pPr marL="457200" indent="-457200">
              <a:buFont typeface="Arial" panose="020B0604020202020204" pitchFamily="34" charset="0"/>
              <a:buChar char="•"/>
            </a:pPr>
            <a:r>
              <a:rPr lang="en-US" dirty="0"/>
              <a:t>Data Representation</a:t>
            </a:r>
            <a:endParaRPr lang="en-US" dirty="0"/>
          </a:p>
        </p:txBody>
      </p:sp>
    </p:spTree>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300074" y="150150"/>
            <a:ext cx="1467068"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Multiplexers</a:t>
            </a:r>
            <a:endParaRPr lang="en-US" sz="2000" dirty="0"/>
          </a:p>
        </p:txBody>
      </p:sp>
      <p:pic>
        <p:nvPicPr>
          <p:cNvPr id="8194" name="Picture 2" descr="Multiplex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19922" y="0"/>
            <a:ext cx="5572125" cy="51435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648602" y="139673"/>
            <a:ext cx="1497526" cy="369332"/>
          </a:xfrm>
          <a:prstGeom prst="rect">
            <a:avLst/>
          </a:prstGeom>
        </p:spPr>
        <p:txBody>
          <a:bodyPr wrap="none">
            <a:spAutoFit/>
          </a:bodyPr>
          <a:lstStyle/>
          <a:p>
            <a:r>
              <a:rPr lang="en-US" sz="1800" b="1" dirty="0">
                <a:solidFill>
                  <a:srgbClr val="FF0000"/>
                </a:solidFill>
                <a:latin typeface="Roboto Condensed" panose="02000000000000000000"/>
                <a:ea typeface="Roboto Condensed" panose="02000000000000000000"/>
              </a:rPr>
              <a:t>Logical circuit</a:t>
            </a:r>
            <a:endParaRPr lang="en-US" sz="1800" b="1" dirty="0">
              <a:solidFill>
                <a:srgbClr val="FF0000"/>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300074" y="150150"/>
            <a:ext cx="1467068"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Multiplexers</a:t>
            </a:r>
            <a:endParaRPr lang="en-US" sz="2000" dirty="0"/>
          </a:p>
        </p:txBody>
      </p:sp>
      <p:sp>
        <p:nvSpPr>
          <p:cNvPr id="4" name="Rectangle 3"/>
          <p:cNvSpPr/>
          <p:nvPr/>
        </p:nvSpPr>
        <p:spPr>
          <a:xfrm>
            <a:off x="2613445" y="102240"/>
            <a:ext cx="4791696" cy="369332"/>
          </a:xfrm>
          <a:prstGeom prst="rect">
            <a:avLst/>
          </a:prstGeom>
        </p:spPr>
        <p:txBody>
          <a:bodyPr wrap="none">
            <a:spAutoFit/>
          </a:bodyPr>
          <a:lstStyle/>
          <a:p>
            <a:pPr algn="just"/>
            <a:r>
              <a:rPr lang="en-US" sz="1800" b="1" dirty="0">
                <a:solidFill>
                  <a:srgbClr val="610B4B"/>
                </a:solidFill>
                <a:latin typeface="erdana"/>
              </a:rPr>
              <a:t>16×1 multiplexer using 8×1 and 2×1 multiplexer</a:t>
            </a:r>
            <a:endParaRPr lang="en-US" sz="1800" b="1" dirty="0">
              <a:solidFill>
                <a:srgbClr val="610B4B"/>
              </a:solidFill>
              <a:latin typeface="erdana"/>
            </a:endParaRPr>
          </a:p>
        </p:txBody>
      </p:sp>
      <p:pic>
        <p:nvPicPr>
          <p:cNvPr id="9218" name="Picture 2" descr="Multiplex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42732" y="646177"/>
            <a:ext cx="5287892" cy="430663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6672" y="2253557"/>
            <a:ext cx="1675459" cy="400110"/>
          </a:xfrm>
          <a:prstGeom prst="rect">
            <a:avLst/>
          </a:prstGeom>
        </p:spPr>
        <p:txBody>
          <a:bodyPr wrap="none">
            <a:spAutoFit/>
          </a:bodyPr>
          <a:lstStyle/>
          <a:p>
            <a:pPr algn="just"/>
            <a:r>
              <a:rPr lang="en-US" sz="2000" b="1" dirty="0">
                <a:solidFill>
                  <a:srgbClr val="00B050"/>
                </a:solidFill>
                <a:latin typeface="Roboto Condensed" panose="02000000000000000000"/>
                <a:ea typeface="Roboto Condensed" panose="02000000000000000000"/>
              </a:rPr>
              <a:t>Block Diagram</a:t>
            </a:r>
            <a:endParaRPr lang="en-US" sz="2000" b="1" dirty="0">
              <a:solidFill>
                <a:srgbClr val="00B050"/>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80618" y="150150"/>
            <a:ext cx="1827744"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De-Multiplexers</a:t>
            </a:r>
            <a:endParaRPr lang="en-US" sz="2000" dirty="0"/>
          </a:p>
        </p:txBody>
      </p:sp>
      <p:sp>
        <p:nvSpPr>
          <p:cNvPr id="4" name="Rectangle 3"/>
          <p:cNvSpPr/>
          <p:nvPr/>
        </p:nvSpPr>
        <p:spPr>
          <a:xfrm>
            <a:off x="0" y="724889"/>
            <a:ext cx="2039341" cy="369332"/>
          </a:xfrm>
          <a:prstGeom prst="rect">
            <a:avLst/>
          </a:prstGeom>
        </p:spPr>
        <p:txBody>
          <a:bodyPr wrap="none">
            <a:spAutoFit/>
          </a:bodyPr>
          <a:lstStyle/>
          <a:p>
            <a:pPr algn="just"/>
            <a:r>
              <a:rPr lang="en-US" sz="1800" b="1" dirty="0">
                <a:solidFill>
                  <a:srgbClr val="610B38"/>
                </a:solidFill>
                <a:latin typeface="erdana"/>
              </a:rPr>
              <a:t>1×2 De-multiplexer</a:t>
            </a:r>
            <a:endParaRPr lang="en-US" sz="1800" b="1" dirty="0">
              <a:solidFill>
                <a:srgbClr val="610B38"/>
              </a:solidFill>
              <a:latin typeface="erdana"/>
            </a:endParaRPr>
          </a:p>
        </p:txBody>
      </p:sp>
      <p:sp>
        <p:nvSpPr>
          <p:cNvPr id="5" name="Rectangle 4"/>
          <p:cNvSpPr/>
          <p:nvPr/>
        </p:nvSpPr>
        <p:spPr>
          <a:xfrm>
            <a:off x="2340864" y="93202"/>
            <a:ext cx="6693408" cy="523220"/>
          </a:xfrm>
          <a:prstGeom prst="rect">
            <a:avLst/>
          </a:prstGeom>
        </p:spPr>
        <p:txBody>
          <a:bodyPr wrap="square">
            <a:spAutoFit/>
          </a:bodyPr>
          <a:lstStyle/>
          <a:p>
            <a:pPr marL="285750" indent="-285750">
              <a:buFont typeface="Arial" panose="020B0604020202020204" pitchFamily="34" charset="0"/>
              <a:buChar char="•"/>
            </a:pPr>
            <a:r>
              <a:rPr lang="en-US" dirty="0">
                <a:solidFill>
                  <a:srgbClr val="333333"/>
                </a:solidFill>
                <a:latin typeface="inter-regular"/>
              </a:rPr>
              <a:t>A De-multiplexer is a combinational circuit that has only 1 input line and 2</a:t>
            </a:r>
            <a:r>
              <a:rPr lang="en-US" baseline="30000" dirty="0">
                <a:solidFill>
                  <a:srgbClr val="333333"/>
                </a:solidFill>
                <a:latin typeface="inter-regular"/>
              </a:rPr>
              <a:t>N</a:t>
            </a:r>
            <a:r>
              <a:rPr lang="en-US" dirty="0">
                <a:solidFill>
                  <a:srgbClr val="333333"/>
                </a:solidFill>
                <a:latin typeface="inter-regular"/>
              </a:rPr>
              <a:t> output lines. Simply, the multiplexer is a single-input and multi-output combinational circuit.</a:t>
            </a:r>
            <a:endParaRPr lang="en-US" dirty="0"/>
          </a:p>
        </p:txBody>
      </p:sp>
      <p:pic>
        <p:nvPicPr>
          <p:cNvPr id="10242" name="Picture 2" descr="De-multiplex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128552"/>
            <a:ext cx="3505200" cy="27336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304153" y="812328"/>
            <a:ext cx="1253869" cy="369332"/>
          </a:xfrm>
          <a:prstGeom prst="rect">
            <a:avLst/>
          </a:prstGeom>
        </p:spPr>
        <p:txBody>
          <a:bodyPr wrap="none">
            <a:spAutoFit/>
          </a:bodyPr>
          <a:lstStyle/>
          <a:p>
            <a:pPr algn="just"/>
            <a:r>
              <a:rPr lang="en-US" sz="1800" b="1" dirty="0">
                <a:solidFill>
                  <a:srgbClr val="002060"/>
                </a:solidFill>
                <a:latin typeface="Roboto Condensed" panose="02000000000000000000"/>
                <a:ea typeface="Roboto Condensed" panose="02000000000000000000"/>
              </a:rPr>
              <a:t>Truth Table</a:t>
            </a:r>
            <a:endParaRPr lang="en-US" sz="1800" b="1" dirty="0">
              <a:solidFill>
                <a:srgbClr val="002060"/>
              </a:solidFill>
              <a:latin typeface="Roboto Condensed" panose="02000000000000000000"/>
              <a:ea typeface="Roboto Condensed" panose="02000000000000000000"/>
            </a:endParaRPr>
          </a:p>
        </p:txBody>
      </p:sp>
      <p:pic>
        <p:nvPicPr>
          <p:cNvPr id="10244" name="Picture 4" descr="De-multiplex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4175" y="1170432"/>
            <a:ext cx="2409825" cy="14859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4870450" y="1724660"/>
            <a:ext cx="1185545" cy="737235"/>
          </a:xfrm>
          <a:prstGeom prst="rect">
            <a:avLst/>
          </a:prstGeom>
        </p:spPr>
        <p:txBody>
          <a:bodyPr wrap="square">
            <a:spAutoFit/>
          </a:bodyPr>
          <a:lstStyle/>
          <a:p>
            <a:r>
              <a:rPr lang="es-ES" dirty="0">
                <a:solidFill>
                  <a:srgbClr val="333333"/>
                </a:solidFill>
                <a:latin typeface="inter-regular"/>
              </a:rPr>
              <a:t>Y</a:t>
            </a:r>
            <a:r>
              <a:rPr lang="es-ES" baseline="-25000" dirty="0">
                <a:solidFill>
                  <a:srgbClr val="333333"/>
                </a:solidFill>
                <a:latin typeface="inter-regular"/>
              </a:rPr>
              <a:t>0</a:t>
            </a:r>
            <a:r>
              <a:rPr lang="es-ES" dirty="0">
                <a:solidFill>
                  <a:srgbClr val="333333"/>
                </a:solidFill>
                <a:latin typeface="inter-regular"/>
              </a:rPr>
              <a:t>=S</a:t>
            </a:r>
            <a:r>
              <a:rPr lang="es-ES" baseline="-25000" dirty="0">
                <a:solidFill>
                  <a:srgbClr val="333333"/>
                </a:solidFill>
                <a:latin typeface="inter-regular"/>
              </a:rPr>
              <a:t>0</a:t>
            </a:r>
            <a:r>
              <a:rPr lang="es-ES" dirty="0">
                <a:solidFill>
                  <a:srgbClr val="333333"/>
                </a:solidFill>
                <a:latin typeface="inter-regular"/>
              </a:rPr>
              <a:t>’.A</a:t>
            </a:r>
            <a:endParaRPr lang="es-ES" dirty="0">
              <a:solidFill>
                <a:srgbClr val="333333"/>
              </a:solidFill>
              <a:latin typeface="inter-regular"/>
            </a:endParaRPr>
          </a:p>
          <a:p>
            <a:br>
              <a:rPr lang="es-ES" dirty="0"/>
            </a:br>
            <a:r>
              <a:rPr lang="es-ES" dirty="0">
                <a:solidFill>
                  <a:srgbClr val="333333"/>
                </a:solidFill>
                <a:latin typeface="inter-regular"/>
              </a:rPr>
              <a:t>Y</a:t>
            </a:r>
            <a:r>
              <a:rPr lang="es-ES" baseline="-25000" dirty="0">
                <a:solidFill>
                  <a:srgbClr val="333333"/>
                </a:solidFill>
                <a:latin typeface="inter-regular"/>
              </a:rPr>
              <a:t>1</a:t>
            </a:r>
            <a:r>
              <a:rPr lang="es-ES" dirty="0">
                <a:solidFill>
                  <a:srgbClr val="333333"/>
                </a:solidFill>
                <a:latin typeface="inter-regular"/>
              </a:rPr>
              <a:t>=S</a:t>
            </a:r>
            <a:r>
              <a:rPr lang="es-ES" baseline="-25000" dirty="0">
                <a:solidFill>
                  <a:srgbClr val="333333"/>
                </a:solidFill>
                <a:latin typeface="inter-regular"/>
              </a:rPr>
              <a:t>0</a:t>
            </a:r>
            <a:r>
              <a:rPr lang="es-ES" dirty="0">
                <a:solidFill>
                  <a:srgbClr val="333333"/>
                </a:solidFill>
                <a:latin typeface="inter-regular"/>
              </a:rPr>
              <a:t>.A</a:t>
            </a:r>
            <a:endParaRPr lang="en-US" dirty="0"/>
          </a:p>
        </p:txBody>
      </p:sp>
      <p:pic>
        <p:nvPicPr>
          <p:cNvPr id="10246" name="Picture 6" descr="De-multiplex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1245" y="2473643"/>
            <a:ext cx="3762375" cy="239077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7441683" y="3704403"/>
            <a:ext cx="1497526" cy="369332"/>
          </a:xfrm>
          <a:prstGeom prst="rect">
            <a:avLst/>
          </a:prstGeom>
        </p:spPr>
        <p:txBody>
          <a:bodyPr wrap="none">
            <a:spAutoFit/>
          </a:bodyPr>
          <a:lstStyle/>
          <a:p>
            <a:r>
              <a:rPr lang="en-US" sz="1800" b="1" dirty="0">
                <a:solidFill>
                  <a:srgbClr val="FF0000"/>
                </a:solidFill>
                <a:latin typeface="Roboto Condensed" panose="02000000000000000000"/>
                <a:ea typeface="Roboto Condensed" panose="02000000000000000000"/>
              </a:rPr>
              <a:t>Logical circuit</a:t>
            </a:r>
            <a:endParaRPr lang="en-US" sz="1800" b="1" dirty="0">
              <a:solidFill>
                <a:srgbClr val="FF0000"/>
              </a:solidFill>
              <a:latin typeface="Roboto Condensed" panose="02000000000000000000"/>
              <a:ea typeface="Roboto Condensed" panose="02000000000000000000"/>
            </a:endParaRPr>
          </a:p>
        </p:txBody>
      </p:sp>
      <p:sp>
        <p:nvSpPr>
          <p:cNvPr id="15" name="Rectangle 14"/>
          <p:cNvSpPr/>
          <p:nvPr/>
        </p:nvSpPr>
        <p:spPr>
          <a:xfrm>
            <a:off x="569590" y="1446313"/>
            <a:ext cx="1675459" cy="400110"/>
          </a:xfrm>
          <a:prstGeom prst="rect">
            <a:avLst/>
          </a:prstGeom>
        </p:spPr>
        <p:txBody>
          <a:bodyPr wrap="none">
            <a:spAutoFit/>
          </a:bodyPr>
          <a:lstStyle/>
          <a:p>
            <a:pPr algn="just"/>
            <a:r>
              <a:rPr lang="en-US" sz="2000" b="1" dirty="0">
                <a:solidFill>
                  <a:srgbClr val="00B050"/>
                </a:solidFill>
                <a:latin typeface="Roboto Condensed" panose="02000000000000000000"/>
                <a:ea typeface="Roboto Condensed" panose="02000000000000000000"/>
              </a:rPr>
              <a:t>Block Diagram</a:t>
            </a:r>
            <a:endParaRPr lang="en-US" sz="2000" b="1" dirty="0">
              <a:solidFill>
                <a:srgbClr val="00B050"/>
              </a:solidFill>
              <a:latin typeface="Roboto Condensed" panose="02000000000000000000"/>
              <a:ea typeface="Roboto Condensed" panose="02000000000000000000"/>
            </a:endParaRPr>
          </a:p>
        </p:txBody>
      </p:sp>
      <p:sp>
        <p:nvSpPr>
          <p:cNvPr id="16" name="Rectangle 15"/>
          <p:cNvSpPr/>
          <p:nvPr/>
        </p:nvSpPr>
        <p:spPr>
          <a:xfrm>
            <a:off x="4281029" y="1210568"/>
            <a:ext cx="1920719" cy="369332"/>
          </a:xfrm>
          <a:prstGeom prst="rect">
            <a:avLst/>
          </a:prstGeom>
        </p:spPr>
        <p:txBody>
          <a:bodyPr wrap="none">
            <a:spAutoFit/>
          </a:bodyPr>
          <a:lstStyle/>
          <a:p>
            <a:r>
              <a:rPr lang="en-US" sz="1800" b="1" dirty="0">
                <a:solidFill>
                  <a:schemeClr val="accent6">
                    <a:lumMod val="50000"/>
                  </a:schemeClr>
                </a:solidFill>
                <a:latin typeface="Roboto Condensed" panose="02000000000000000000"/>
                <a:ea typeface="Roboto Condensed" panose="02000000000000000000"/>
              </a:rPr>
              <a:t>Logical expression</a:t>
            </a:r>
            <a:endParaRPr lang="en-US" sz="1800" b="1" dirty="0">
              <a:solidFill>
                <a:schemeClr val="accent6">
                  <a:lumMod val="50000"/>
                </a:schemeClr>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80618" y="150150"/>
            <a:ext cx="1827744"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De-Multiplexers</a:t>
            </a:r>
            <a:endParaRPr lang="en-US" sz="2000" dirty="0"/>
          </a:p>
        </p:txBody>
      </p:sp>
      <p:sp>
        <p:nvSpPr>
          <p:cNvPr id="6" name="Rectangle 5"/>
          <p:cNvSpPr/>
          <p:nvPr/>
        </p:nvSpPr>
        <p:spPr>
          <a:xfrm>
            <a:off x="2998069" y="77474"/>
            <a:ext cx="2039341" cy="369332"/>
          </a:xfrm>
          <a:prstGeom prst="rect">
            <a:avLst/>
          </a:prstGeom>
        </p:spPr>
        <p:txBody>
          <a:bodyPr wrap="none">
            <a:spAutoFit/>
          </a:bodyPr>
          <a:lstStyle/>
          <a:p>
            <a:pPr algn="just"/>
            <a:r>
              <a:rPr lang="en-US" sz="1800" b="1" dirty="0">
                <a:solidFill>
                  <a:srgbClr val="610B38"/>
                </a:solidFill>
                <a:latin typeface="erdana"/>
              </a:rPr>
              <a:t>1×4 De-multiplexer</a:t>
            </a:r>
            <a:endParaRPr lang="en-US" sz="1800" b="1" dirty="0">
              <a:solidFill>
                <a:srgbClr val="610B38"/>
              </a:solidFill>
              <a:latin typeface="erdana"/>
            </a:endParaRPr>
          </a:p>
        </p:txBody>
      </p:sp>
      <p:pic>
        <p:nvPicPr>
          <p:cNvPr id="11266" name="Picture 2" descr="De-multiplex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62778" y="978027"/>
            <a:ext cx="3486150" cy="272415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De-multiplex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923" y="1106234"/>
            <a:ext cx="4438650" cy="202882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273935" y="3265170"/>
            <a:ext cx="2955925" cy="1814830"/>
          </a:xfrm>
          <a:prstGeom prst="rect">
            <a:avLst/>
          </a:prstGeom>
        </p:spPr>
        <p:txBody>
          <a:bodyPr wrap="square">
            <a:spAutoFit/>
          </a:bodyPr>
          <a:lstStyle/>
          <a:p>
            <a:pPr>
              <a:lnSpc>
                <a:spcPct val="200000"/>
              </a:lnSpc>
            </a:pPr>
            <a:r>
              <a:rPr lang="en-US" b="1" dirty="0">
                <a:solidFill>
                  <a:srgbClr val="333333"/>
                </a:solidFill>
                <a:latin typeface="inter-regular"/>
              </a:rPr>
              <a:t>Y</a:t>
            </a:r>
            <a:r>
              <a:rPr lang="en-US" b="1" baseline="-25000" dirty="0">
                <a:solidFill>
                  <a:srgbClr val="333333"/>
                </a:solidFill>
                <a:latin typeface="inter-regular"/>
              </a:rPr>
              <a:t>0</a:t>
            </a:r>
            <a:r>
              <a:rPr lang="en-US" b="1" dirty="0">
                <a:solidFill>
                  <a:srgbClr val="333333"/>
                </a:solidFill>
                <a:latin typeface="inter-regular"/>
              </a:rPr>
              <a:t>=S</a:t>
            </a:r>
            <a:r>
              <a:rPr lang="en-US" b="1" baseline="-25000" dirty="0">
                <a:solidFill>
                  <a:srgbClr val="333333"/>
                </a:solidFill>
                <a:latin typeface="inter-regular"/>
              </a:rPr>
              <a:t>1</a:t>
            </a:r>
            <a:r>
              <a:rPr lang="en-US" b="1" dirty="0">
                <a:solidFill>
                  <a:srgbClr val="333333"/>
                </a:solidFill>
                <a:latin typeface="inter-regular"/>
              </a:rPr>
              <a:t>' S</a:t>
            </a:r>
            <a:r>
              <a:rPr lang="en-US" b="1" baseline="-25000" dirty="0">
                <a:solidFill>
                  <a:srgbClr val="333333"/>
                </a:solidFill>
                <a:latin typeface="inter-regular"/>
              </a:rPr>
              <a:t>0</a:t>
            </a:r>
            <a:r>
              <a:rPr lang="en-US" b="1" dirty="0">
                <a:solidFill>
                  <a:srgbClr val="333333"/>
                </a:solidFill>
                <a:latin typeface="inter-regular"/>
              </a:rPr>
              <a:t>' A</a:t>
            </a:r>
            <a:br>
              <a:rPr lang="en-US" b="1" dirty="0"/>
            </a:br>
            <a:r>
              <a:rPr lang="en-US" b="1" dirty="0">
                <a:solidFill>
                  <a:srgbClr val="333333"/>
                </a:solidFill>
                <a:latin typeface="inter-regular"/>
              </a:rPr>
              <a:t>y</a:t>
            </a:r>
            <a:r>
              <a:rPr lang="en-US" b="1" baseline="-25000" dirty="0">
                <a:solidFill>
                  <a:srgbClr val="333333"/>
                </a:solidFill>
                <a:latin typeface="inter-regular"/>
              </a:rPr>
              <a:t>1</a:t>
            </a:r>
            <a:r>
              <a:rPr lang="en-US" b="1" dirty="0">
                <a:solidFill>
                  <a:srgbClr val="333333"/>
                </a:solidFill>
                <a:latin typeface="inter-regular"/>
              </a:rPr>
              <a:t>=S</a:t>
            </a:r>
            <a:r>
              <a:rPr lang="en-US" b="1" baseline="-25000" dirty="0">
                <a:solidFill>
                  <a:srgbClr val="333333"/>
                </a:solidFill>
                <a:latin typeface="inter-regular"/>
              </a:rPr>
              <a:t>1</a:t>
            </a:r>
            <a:r>
              <a:rPr lang="en-US" b="1" dirty="0">
                <a:solidFill>
                  <a:srgbClr val="333333"/>
                </a:solidFill>
                <a:latin typeface="inter-regular"/>
              </a:rPr>
              <a:t>' S</a:t>
            </a:r>
            <a:r>
              <a:rPr lang="en-US" b="1" baseline="-25000" dirty="0">
                <a:solidFill>
                  <a:srgbClr val="333333"/>
                </a:solidFill>
                <a:latin typeface="inter-regular"/>
              </a:rPr>
              <a:t>0</a:t>
            </a:r>
            <a:r>
              <a:rPr lang="en-US" b="1" dirty="0">
                <a:solidFill>
                  <a:srgbClr val="333333"/>
                </a:solidFill>
                <a:latin typeface="inter-regular"/>
              </a:rPr>
              <a:t> A</a:t>
            </a:r>
            <a:br>
              <a:rPr lang="en-US" b="1" dirty="0"/>
            </a:br>
            <a:r>
              <a:rPr lang="en-US" b="1" dirty="0">
                <a:solidFill>
                  <a:srgbClr val="333333"/>
                </a:solidFill>
                <a:latin typeface="inter-regular"/>
              </a:rPr>
              <a:t>y</a:t>
            </a:r>
            <a:r>
              <a:rPr lang="en-US" b="1" baseline="-25000" dirty="0">
                <a:solidFill>
                  <a:srgbClr val="333333"/>
                </a:solidFill>
                <a:latin typeface="inter-regular"/>
              </a:rPr>
              <a:t>2</a:t>
            </a:r>
            <a:r>
              <a:rPr lang="en-US" b="1" dirty="0">
                <a:solidFill>
                  <a:srgbClr val="333333"/>
                </a:solidFill>
                <a:latin typeface="inter-regular"/>
              </a:rPr>
              <a:t>=S</a:t>
            </a:r>
            <a:r>
              <a:rPr lang="en-US" b="1" baseline="-25000" dirty="0">
                <a:solidFill>
                  <a:srgbClr val="333333"/>
                </a:solidFill>
                <a:latin typeface="inter-regular"/>
              </a:rPr>
              <a:t>1</a:t>
            </a:r>
            <a:r>
              <a:rPr lang="en-US" b="1" dirty="0">
                <a:solidFill>
                  <a:srgbClr val="333333"/>
                </a:solidFill>
                <a:latin typeface="inter-regular"/>
              </a:rPr>
              <a:t> S</a:t>
            </a:r>
            <a:r>
              <a:rPr lang="en-US" b="1" baseline="-25000" dirty="0">
                <a:solidFill>
                  <a:srgbClr val="333333"/>
                </a:solidFill>
                <a:latin typeface="inter-regular"/>
              </a:rPr>
              <a:t>0</a:t>
            </a:r>
            <a:r>
              <a:rPr lang="en-US" b="1" dirty="0">
                <a:solidFill>
                  <a:srgbClr val="333333"/>
                </a:solidFill>
                <a:latin typeface="inter-regular"/>
              </a:rPr>
              <a:t>' A</a:t>
            </a:r>
            <a:br>
              <a:rPr lang="en-US" b="1" dirty="0"/>
            </a:br>
            <a:r>
              <a:rPr lang="en-US" b="1" dirty="0">
                <a:solidFill>
                  <a:srgbClr val="333333"/>
                </a:solidFill>
                <a:latin typeface="inter-regular"/>
              </a:rPr>
              <a:t>y</a:t>
            </a:r>
            <a:r>
              <a:rPr lang="en-US" b="1" baseline="-25000" dirty="0">
                <a:solidFill>
                  <a:srgbClr val="333333"/>
                </a:solidFill>
                <a:latin typeface="inter-regular"/>
              </a:rPr>
              <a:t>3</a:t>
            </a:r>
            <a:r>
              <a:rPr lang="en-US" b="1" dirty="0">
                <a:solidFill>
                  <a:srgbClr val="333333"/>
                </a:solidFill>
                <a:latin typeface="inter-regular"/>
              </a:rPr>
              <a:t>=S</a:t>
            </a:r>
            <a:r>
              <a:rPr lang="en-US" b="1" baseline="-25000" dirty="0">
                <a:solidFill>
                  <a:srgbClr val="333333"/>
                </a:solidFill>
                <a:latin typeface="inter-regular"/>
              </a:rPr>
              <a:t>1</a:t>
            </a:r>
            <a:r>
              <a:rPr lang="en-US" b="1" dirty="0">
                <a:solidFill>
                  <a:srgbClr val="333333"/>
                </a:solidFill>
                <a:latin typeface="inter-regular"/>
              </a:rPr>
              <a:t> S</a:t>
            </a:r>
            <a:r>
              <a:rPr lang="en-US" b="1" baseline="-25000" dirty="0">
                <a:solidFill>
                  <a:srgbClr val="333333"/>
                </a:solidFill>
                <a:latin typeface="inter-regular"/>
              </a:rPr>
              <a:t>0</a:t>
            </a:r>
            <a:r>
              <a:rPr lang="en-US" b="1" dirty="0">
                <a:solidFill>
                  <a:srgbClr val="333333"/>
                </a:solidFill>
                <a:latin typeface="inter-regular"/>
              </a:rPr>
              <a:t> A</a:t>
            </a:r>
            <a:endParaRPr lang="en-US" b="1" dirty="0"/>
          </a:p>
        </p:txBody>
      </p:sp>
      <p:sp>
        <p:nvSpPr>
          <p:cNvPr id="11" name="Rectangle 10"/>
          <p:cNvSpPr/>
          <p:nvPr/>
        </p:nvSpPr>
        <p:spPr>
          <a:xfrm>
            <a:off x="1612857" y="757237"/>
            <a:ext cx="1354858" cy="400110"/>
          </a:xfrm>
          <a:prstGeom prst="rect">
            <a:avLst/>
          </a:prstGeom>
        </p:spPr>
        <p:txBody>
          <a:bodyPr wrap="none">
            <a:spAutoFit/>
          </a:bodyPr>
          <a:lstStyle/>
          <a:p>
            <a:pPr algn="just"/>
            <a:r>
              <a:rPr lang="en-US" sz="2000" b="1" dirty="0">
                <a:solidFill>
                  <a:srgbClr val="002060"/>
                </a:solidFill>
                <a:latin typeface="Roboto Condensed" panose="02000000000000000000"/>
                <a:ea typeface="Roboto Condensed" panose="02000000000000000000"/>
              </a:rPr>
              <a:t>Truth</a:t>
            </a:r>
            <a:r>
              <a:rPr lang="en-US" dirty="0">
                <a:solidFill>
                  <a:srgbClr val="002060"/>
                </a:solidFill>
                <a:latin typeface="erdana"/>
              </a:rPr>
              <a:t> </a:t>
            </a:r>
            <a:r>
              <a:rPr lang="en-US" sz="2000" b="1" dirty="0">
                <a:solidFill>
                  <a:srgbClr val="002060"/>
                </a:solidFill>
                <a:latin typeface="Roboto Condensed" panose="02000000000000000000"/>
                <a:ea typeface="Roboto Condensed" panose="02000000000000000000"/>
              </a:rPr>
              <a:t>Table</a:t>
            </a:r>
            <a:endParaRPr lang="en-US" sz="2000" b="1" dirty="0">
              <a:solidFill>
                <a:srgbClr val="002060"/>
              </a:solidFill>
              <a:latin typeface="Roboto Condensed" panose="02000000000000000000"/>
              <a:ea typeface="Roboto Condensed" panose="02000000000000000000"/>
            </a:endParaRPr>
          </a:p>
        </p:txBody>
      </p:sp>
      <p:sp>
        <p:nvSpPr>
          <p:cNvPr id="12" name="Rectangle 11"/>
          <p:cNvSpPr/>
          <p:nvPr/>
        </p:nvSpPr>
        <p:spPr>
          <a:xfrm>
            <a:off x="6327453" y="453332"/>
            <a:ext cx="1675459" cy="400110"/>
          </a:xfrm>
          <a:prstGeom prst="rect">
            <a:avLst/>
          </a:prstGeom>
        </p:spPr>
        <p:txBody>
          <a:bodyPr wrap="none">
            <a:spAutoFit/>
          </a:bodyPr>
          <a:lstStyle/>
          <a:p>
            <a:pPr algn="just"/>
            <a:r>
              <a:rPr lang="en-US" sz="2000" b="1" dirty="0">
                <a:solidFill>
                  <a:srgbClr val="00B050"/>
                </a:solidFill>
                <a:latin typeface="Roboto Condensed" panose="02000000000000000000"/>
                <a:ea typeface="Roboto Condensed" panose="02000000000000000000"/>
              </a:rPr>
              <a:t>Block Diagram</a:t>
            </a:r>
            <a:endParaRPr lang="en-US" sz="2000" b="1" dirty="0">
              <a:solidFill>
                <a:srgbClr val="00B050"/>
              </a:solidFill>
              <a:latin typeface="Roboto Condensed" panose="02000000000000000000"/>
              <a:ea typeface="Roboto Condensed" panose="02000000000000000000"/>
            </a:endParaRPr>
          </a:p>
        </p:txBody>
      </p:sp>
      <p:sp>
        <p:nvSpPr>
          <p:cNvPr id="13" name="Rectangle 12"/>
          <p:cNvSpPr/>
          <p:nvPr/>
        </p:nvSpPr>
        <p:spPr>
          <a:xfrm>
            <a:off x="209092" y="3689450"/>
            <a:ext cx="1920719" cy="369332"/>
          </a:xfrm>
          <a:prstGeom prst="rect">
            <a:avLst/>
          </a:prstGeom>
        </p:spPr>
        <p:txBody>
          <a:bodyPr wrap="none">
            <a:spAutoFit/>
          </a:bodyPr>
          <a:lstStyle/>
          <a:p>
            <a:r>
              <a:rPr lang="en-US" sz="1800" b="1" dirty="0">
                <a:solidFill>
                  <a:schemeClr val="accent6">
                    <a:lumMod val="50000"/>
                  </a:schemeClr>
                </a:solidFill>
                <a:latin typeface="Roboto Condensed" panose="02000000000000000000"/>
                <a:ea typeface="Roboto Condensed" panose="02000000000000000000"/>
              </a:rPr>
              <a:t>Logical expression</a:t>
            </a:r>
            <a:endParaRPr lang="en-US" sz="1800" b="1" dirty="0">
              <a:solidFill>
                <a:schemeClr val="accent6">
                  <a:lumMod val="50000"/>
                </a:schemeClr>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80618" y="150150"/>
            <a:ext cx="1827744"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De-Multiplexers</a:t>
            </a:r>
            <a:endParaRPr lang="en-US" sz="2000" dirty="0"/>
          </a:p>
        </p:txBody>
      </p:sp>
      <p:pic>
        <p:nvPicPr>
          <p:cNvPr id="12290" name="Picture 2" descr="De-multiplex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07445" y="349778"/>
            <a:ext cx="4426282" cy="454369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40784" y="882622"/>
            <a:ext cx="1497526" cy="369332"/>
          </a:xfrm>
          <a:prstGeom prst="rect">
            <a:avLst/>
          </a:prstGeom>
        </p:spPr>
        <p:txBody>
          <a:bodyPr wrap="none">
            <a:spAutoFit/>
          </a:bodyPr>
          <a:lstStyle/>
          <a:p>
            <a:r>
              <a:rPr lang="en-US" sz="1800" b="1" dirty="0">
                <a:solidFill>
                  <a:srgbClr val="FF0000"/>
                </a:solidFill>
                <a:latin typeface="Roboto Condensed" panose="02000000000000000000"/>
                <a:ea typeface="Roboto Condensed" panose="02000000000000000000"/>
              </a:rPr>
              <a:t>Logical circuit</a:t>
            </a:r>
            <a:endParaRPr lang="en-US" sz="1800" b="1" dirty="0">
              <a:solidFill>
                <a:srgbClr val="FF0000"/>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80618" y="150150"/>
            <a:ext cx="1827744"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De-Multiplexers</a:t>
            </a:r>
            <a:endParaRPr lang="en-US" sz="2000" dirty="0"/>
          </a:p>
        </p:txBody>
      </p:sp>
      <p:sp>
        <p:nvSpPr>
          <p:cNvPr id="4" name="Rectangle 3"/>
          <p:cNvSpPr/>
          <p:nvPr/>
        </p:nvSpPr>
        <p:spPr>
          <a:xfrm>
            <a:off x="2857385" y="162342"/>
            <a:ext cx="2039341" cy="369332"/>
          </a:xfrm>
          <a:prstGeom prst="rect">
            <a:avLst/>
          </a:prstGeom>
        </p:spPr>
        <p:txBody>
          <a:bodyPr wrap="none">
            <a:spAutoFit/>
          </a:bodyPr>
          <a:lstStyle/>
          <a:p>
            <a:pPr algn="just"/>
            <a:r>
              <a:rPr lang="en-US" sz="1800" b="1" dirty="0">
                <a:solidFill>
                  <a:srgbClr val="610B38"/>
                </a:solidFill>
                <a:latin typeface="erdana"/>
              </a:rPr>
              <a:t>1×8 De-multiplexer</a:t>
            </a:r>
            <a:endParaRPr lang="en-US" sz="1800" b="1" dirty="0">
              <a:solidFill>
                <a:srgbClr val="610B38"/>
              </a:solidFill>
              <a:latin typeface="erdana"/>
            </a:endParaRPr>
          </a:p>
        </p:txBody>
      </p:sp>
      <p:pic>
        <p:nvPicPr>
          <p:cNvPr id="13314" name="Picture 2" descr="De-multiplex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20226" y="828580"/>
            <a:ext cx="3619500" cy="348615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De-multiplex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42975"/>
            <a:ext cx="5688613" cy="285702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89230" y="4129405"/>
            <a:ext cx="1718310" cy="953135"/>
          </a:xfrm>
          <a:prstGeom prst="rect">
            <a:avLst/>
          </a:prstGeom>
        </p:spPr>
        <p:txBody>
          <a:bodyPr wrap="square">
            <a:spAutoFit/>
          </a:bodyPr>
          <a:lstStyle/>
          <a:p>
            <a:pPr>
              <a:lnSpc>
                <a:spcPct val="200000"/>
              </a:lnSpc>
            </a:pPr>
            <a:r>
              <a:rPr lang="en-US" b="1" dirty="0">
                <a:solidFill>
                  <a:srgbClr val="333333"/>
                </a:solidFill>
                <a:latin typeface="inter-regular"/>
              </a:rPr>
              <a:t>Y</a:t>
            </a:r>
            <a:r>
              <a:rPr lang="en-US" b="1" baseline="-25000" dirty="0">
                <a:solidFill>
                  <a:srgbClr val="333333"/>
                </a:solidFill>
                <a:latin typeface="inter-regular"/>
              </a:rPr>
              <a:t>0</a:t>
            </a:r>
            <a:r>
              <a:rPr lang="en-US" b="1" dirty="0">
                <a:solidFill>
                  <a:srgbClr val="333333"/>
                </a:solidFill>
                <a:latin typeface="inter-regular"/>
              </a:rPr>
              <a:t>=S</a:t>
            </a:r>
            <a:r>
              <a:rPr lang="en-US" b="1" baseline="-25000" dirty="0">
                <a:solidFill>
                  <a:srgbClr val="333333"/>
                </a:solidFill>
                <a:latin typeface="inter-regular"/>
              </a:rPr>
              <a:t>0</a:t>
            </a:r>
            <a:r>
              <a:rPr lang="en-US" b="1" dirty="0">
                <a:solidFill>
                  <a:srgbClr val="333333"/>
                </a:solidFill>
                <a:latin typeface="inter-regular"/>
              </a:rPr>
              <a:t>'.S</a:t>
            </a:r>
            <a:r>
              <a:rPr lang="en-US" b="1" baseline="-25000" dirty="0">
                <a:solidFill>
                  <a:srgbClr val="333333"/>
                </a:solidFill>
                <a:latin typeface="inter-regular"/>
              </a:rPr>
              <a:t>1</a:t>
            </a:r>
            <a:r>
              <a:rPr lang="en-US" b="1" dirty="0">
                <a:solidFill>
                  <a:srgbClr val="333333"/>
                </a:solidFill>
                <a:latin typeface="inter-regular"/>
              </a:rPr>
              <a:t>'.S</a:t>
            </a:r>
            <a:r>
              <a:rPr lang="en-US" b="1" baseline="-25000" dirty="0">
                <a:solidFill>
                  <a:srgbClr val="333333"/>
                </a:solidFill>
                <a:latin typeface="inter-regular"/>
              </a:rPr>
              <a:t>2</a:t>
            </a:r>
            <a:r>
              <a:rPr lang="en-US" b="1" dirty="0">
                <a:solidFill>
                  <a:srgbClr val="333333"/>
                </a:solidFill>
                <a:latin typeface="inter-regular"/>
              </a:rPr>
              <a:t>'.A</a:t>
            </a:r>
            <a:br>
              <a:rPr lang="en-US" b="1" dirty="0"/>
            </a:br>
            <a:r>
              <a:rPr lang="en-US" b="1" dirty="0">
                <a:solidFill>
                  <a:srgbClr val="333333"/>
                </a:solidFill>
                <a:latin typeface="inter-regular"/>
              </a:rPr>
              <a:t>Y</a:t>
            </a:r>
            <a:r>
              <a:rPr lang="en-US" b="1" baseline="-25000" dirty="0">
                <a:solidFill>
                  <a:srgbClr val="333333"/>
                </a:solidFill>
                <a:latin typeface="inter-regular"/>
              </a:rPr>
              <a:t>1</a:t>
            </a:r>
            <a:r>
              <a:rPr lang="en-US" b="1" dirty="0">
                <a:solidFill>
                  <a:srgbClr val="333333"/>
                </a:solidFill>
                <a:latin typeface="inter-regular"/>
              </a:rPr>
              <a:t>=S</a:t>
            </a:r>
            <a:r>
              <a:rPr lang="en-US" b="1" baseline="-25000" dirty="0">
                <a:solidFill>
                  <a:srgbClr val="333333"/>
                </a:solidFill>
                <a:latin typeface="inter-regular"/>
              </a:rPr>
              <a:t>0</a:t>
            </a:r>
            <a:r>
              <a:rPr lang="en-US" b="1" dirty="0">
                <a:solidFill>
                  <a:srgbClr val="333333"/>
                </a:solidFill>
                <a:latin typeface="inter-regular"/>
              </a:rPr>
              <a:t>.S</a:t>
            </a:r>
            <a:r>
              <a:rPr lang="en-US" b="1" baseline="-25000" dirty="0">
                <a:solidFill>
                  <a:srgbClr val="333333"/>
                </a:solidFill>
                <a:latin typeface="inter-regular"/>
              </a:rPr>
              <a:t>1</a:t>
            </a:r>
            <a:r>
              <a:rPr lang="en-US" b="1" dirty="0">
                <a:solidFill>
                  <a:srgbClr val="333333"/>
                </a:solidFill>
                <a:latin typeface="inter-regular"/>
              </a:rPr>
              <a:t>'.S</a:t>
            </a:r>
            <a:r>
              <a:rPr lang="en-US" b="1" baseline="-25000" dirty="0">
                <a:solidFill>
                  <a:srgbClr val="333333"/>
                </a:solidFill>
                <a:latin typeface="inter-regular"/>
              </a:rPr>
              <a:t>2</a:t>
            </a:r>
            <a:r>
              <a:rPr lang="en-US" b="1" dirty="0">
                <a:solidFill>
                  <a:srgbClr val="333333"/>
                </a:solidFill>
                <a:latin typeface="inter-regular"/>
              </a:rPr>
              <a:t>'.A</a:t>
            </a:r>
            <a:endParaRPr lang="en-US" b="1" dirty="0"/>
          </a:p>
        </p:txBody>
      </p:sp>
      <p:sp>
        <p:nvSpPr>
          <p:cNvPr id="9" name="Rectangle 8"/>
          <p:cNvSpPr/>
          <p:nvPr/>
        </p:nvSpPr>
        <p:spPr>
          <a:xfrm>
            <a:off x="1932305" y="4150995"/>
            <a:ext cx="1607185" cy="953135"/>
          </a:xfrm>
          <a:prstGeom prst="rect">
            <a:avLst/>
          </a:prstGeom>
        </p:spPr>
        <p:txBody>
          <a:bodyPr wrap="square">
            <a:spAutoFit/>
          </a:bodyPr>
          <a:lstStyle/>
          <a:p>
            <a:pPr>
              <a:lnSpc>
                <a:spcPct val="200000"/>
              </a:lnSpc>
            </a:pPr>
            <a:r>
              <a:rPr lang="en-US" b="1" dirty="0">
                <a:solidFill>
                  <a:srgbClr val="333333"/>
                </a:solidFill>
                <a:latin typeface="inter-regular"/>
              </a:rPr>
              <a:t>Y</a:t>
            </a:r>
            <a:r>
              <a:rPr lang="en-US" b="1" baseline="-25000" dirty="0">
                <a:solidFill>
                  <a:srgbClr val="333333"/>
                </a:solidFill>
                <a:latin typeface="inter-regular"/>
              </a:rPr>
              <a:t>2</a:t>
            </a:r>
            <a:r>
              <a:rPr lang="en-US" b="1" dirty="0">
                <a:solidFill>
                  <a:srgbClr val="333333"/>
                </a:solidFill>
                <a:latin typeface="inter-regular"/>
              </a:rPr>
              <a:t>=S</a:t>
            </a:r>
            <a:r>
              <a:rPr lang="en-US" b="1" baseline="-25000" dirty="0">
                <a:solidFill>
                  <a:srgbClr val="333333"/>
                </a:solidFill>
                <a:latin typeface="inter-regular"/>
              </a:rPr>
              <a:t>0</a:t>
            </a:r>
            <a:r>
              <a:rPr lang="en-US" b="1" dirty="0">
                <a:solidFill>
                  <a:srgbClr val="333333"/>
                </a:solidFill>
                <a:latin typeface="inter-regular"/>
              </a:rPr>
              <a:t>'.S</a:t>
            </a:r>
            <a:r>
              <a:rPr lang="en-US" b="1" baseline="-25000" dirty="0">
                <a:solidFill>
                  <a:srgbClr val="333333"/>
                </a:solidFill>
                <a:latin typeface="inter-regular"/>
              </a:rPr>
              <a:t>1</a:t>
            </a:r>
            <a:r>
              <a:rPr lang="en-US" b="1" dirty="0">
                <a:solidFill>
                  <a:srgbClr val="333333"/>
                </a:solidFill>
                <a:latin typeface="inter-regular"/>
              </a:rPr>
              <a:t>.S</a:t>
            </a:r>
            <a:r>
              <a:rPr lang="en-US" b="1" baseline="-25000" dirty="0">
                <a:solidFill>
                  <a:srgbClr val="333333"/>
                </a:solidFill>
                <a:latin typeface="inter-regular"/>
              </a:rPr>
              <a:t>2</a:t>
            </a:r>
            <a:r>
              <a:rPr lang="en-US" b="1" dirty="0">
                <a:solidFill>
                  <a:srgbClr val="333333"/>
                </a:solidFill>
                <a:latin typeface="inter-regular"/>
              </a:rPr>
              <a:t>'.A</a:t>
            </a:r>
            <a:br>
              <a:rPr lang="en-US" b="1" dirty="0"/>
            </a:br>
            <a:r>
              <a:rPr lang="en-US" b="1" dirty="0">
                <a:solidFill>
                  <a:srgbClr val="333333"/>
                </a:solidFill>
                <a:latin typeface="inter-regular"/>
              </a:rPr>
              <a:t>Y</a:t>
            </a:r>
            <a:r>
              <a:rPr lang="en-US" b="1" baseline="-25000" dirty="0">
                <a:solidFill>
                  <a:srgbClr val="333333"/>
                </a:solidFill>
                <a:latin typeface="inter-regular"/>
              </a:rPr>
              <a:t>3</a:t>
            </a:r>
            <a:r>
              <a:rPr lang="en-US" b="1" dirty="0">
                <a:solidFill>
                  <a:srgbClr val="333333"/>
                </a:solidFill>
                <a:latin typeface="inter-regular"/>
              </a:rPr>
              <a:t>=S</a:t>
            </a:r>
            <a:r>
              <a:rPr lang="en-US" b="1" baseline="-25000" dirty="0">
                <a:solidFill>
                  <a:srgbClr val="333333"/>
                </a:solidFill>
                <a:latin typeface="inter-regular"/>
              </a:rPr>
              <a:t>0</a:t>
            </a:r>
            <a:r>
              <a:rPr lang="en-US" b="1" dirty="0">
                <a:solidFill>
                  <a:srgbClr val="333333"/>
                </a:solidFill>
                <a:latin typeface="inter-regular"/>
              </a:rPr>
              <a:t>.S</a:t>
            </a:r>
            <a:r>
              <a:rPr lang="en-US" b="1" baseline="-25000" dirty="0">
                <a:solidFill>
                  <a:srgbClr val="333333"/>
                </a:solidFill>
                <a:latin typeface="inter-regular"/>
              </a:rPr>
              <a:t>1</a:t>
            </a:r>
            <a:r>
              <a:rPr lang="en-US" b="1" dirty="0">
                <a:solidFill>
                  <a:srgbClr val="333333"/>
                </a:solidFill>
                <a:latin typeface="inter-regular"/>
              </a:rPr>
              <a:t>.S</a:t>
            </a:r>
            <a:r>
              <a:rPr lang="en-US" b="1" baseline="-25000" dirty="0">
                <a:solidFill>
                  <a:srgbClr val="333333"/>
                </a:solidFill>
                <a:latin typeface="inter-regular"/>
              </a:rPr>
              <a:t>2</a:t>
            </a:r>
            <a:r>
              <a:rPr lang="en-US" b="1" dirty="0">
                <a:solidFill>
                  <a:srgbClr val="333333"/>
                </a:solidFill>
                <a:latin typeface="inter-regular"/>
              </a:rPr>
              <a:t>'.A</a:t>
            </a:r>
            <a:endParaRPr lang="en-US" b="1" dirty="0"/>
          </a:p>
        </p:txBody>
      </p:sp>
      <p:sp>
        <p:nvSpPr>
          <p:cNvPr id="10" name="Rectangle 9"/>
          <p:cNvSpPr/>
          <p:nvPr/>
        </p:nvSpPr>
        <p:spPr>
          <a:xfrm>
            <a:off x="3481070" y="4126865"/>
            <a:ext cx="1725295" cy="953135"/>
          </a:xfrm>
          <a:prstGeom prst="rect">
            <a:avLst/>
          </a:prstGeom>
        </p:spPr>
        <p:txBody>
          <a:bodyPr wrap="square">
            <a:spAutoFit/>
          </a:bodyPr>
          <a:lstStyle/>
          <a:p>
            <a:pPr>
              <a:lnSpc>
                <a:spcPct val="200000"/>
              </a:lnSpc>
            </a:pPr>
            <a:r>
              <a:rPr lang="en-US" b="1" dirty="0">
                <a:solidFill>
                  <a:srgbClr val="333333"/>
                </a:solidFill>
                <a:latin typeface="inter-regular"/>
              </a:rPr>
              <a:t>Y</a:t>
            </a:r>
            <a:r>
              <a:rPr lang="en-US" b="1" baseline="-25000" dirty="0">
                <a:solidFill>
                  <a:srgbClr val="333333"/>
                </a:solidFill>
                <a:latin typeface="inter-regular"/>
              </a:rPr>
              <a:t>4</a:t>
            </a:r>
            <a:r>
              <a:rPr lang="en-US" b="1" dirty="0">
                <a:solidFill>
                  <a:srgbClr val="333333"/>
                </a:solidFill>
                <a:latin typeface="inter-regular"/>
              </a:rPr>
              <a:t>=S</a:t>
            </a:r>
            <a:r>
              <a:rPr lang="en-US" b="1" baseline="-25000" dirty="0">
                <a:solidFill>
                  <a:srgbClr val="333333"/>
                </a:solidFill>
                <a:latin typeface="inter-regular"/>
              </a:rPr>
              <a:t>0</a:t>
            </a:r>
            <a:r>
              <a:rPr lang="en-US" b="1" dirty="0">
                <a:solidFill>
                  <a:srgbClr val="333333"/>
                </a:solidFill>
                <a:latin typeface="inter-regular"/>
              </a:rPr>
              <a:t>'.S</a:t>
            </a:r>
            <a:r>
              <a:rPr lang="en-US" b="1" baseline="-25000" dirty="0">
                <a:solidFill>
                  <a:srgbClr val="333333"/>
                </a:solidFill>
                <a:latin typeface="inter-regular"/>
              </a:rPr>
              <a:t>1</a:t>
            </a:r>
            <a:r>
              <a:rPr lang="en-US" b="1" dirty="0">
                <a:solidFill>
                  <a:srgbClr val="333333"/>
                </a:solidFill>
                <a:latin typeface="inter-regular"/>
              </a:rPr>
              <a:t>'.S</a:t>
            </a:r>
            <a:r>
              <a:rPr lang="en-US" b="1" baseline="-25000" dirty="0">
                <a:solidFill>
                  <a:srgbClr val="333333"/>
                </a:solidFill>
                <a:latin typeface="inter-regular"/>
              </a:rPr>
              <a:t>2</a:t>
            </a:r>
            <a:r>
              <a:rPr lang="en-US" b="1" dirty="0">
                <a:solidFill>
                  <a:srgbClr val="333333"/>
                </a:solidFill>
                <a:latin typeface="inter-regular"/>
              </a:rPr>
              <a:t> A</a:t>
            </a:r>
            <a:br>
              <a:rPr lang="en-US" b="1" dirty="0"/>
            </a:br>
            <a:r>
              <a:rPr lang="en-US" b="1" dirty="0">
                <a:solidFill>
                  <a:srgbClr val="333333"/>
                </a:solidFill>
                <a:latin typeface="inter-regular"/>
              </a:rPr>
              <a:t>Y</a:t>
            </a:r>
            <a:r>
              <a:rPr lang="en-US" b="1" baseline="-25000" dirty="0">
                <a:solidFill>
                  <a:srgbClr val="333333"/>
                </a:solidFill>
                <a:latin typeface="inter-regular"/>
              </a:rPr>
              <a:t>5</a:t>
            </a:r>
            <a:r>
              <a:rPr lang="en-US" b="1" dirty="0">
                <a:solidFill>
                  <a:srgbClr val="333333"/>
                </a:solidFill>
                <a:latin typeface="inter-regular"/>
              </a:rPr>
              <a:t>=S</a:t>
            </a:r>
            <a:r>
              <a:rPr lang="en-US" b="1" baseline="-25000" dirty="0">
                <a:solidFill>
                  <a:srgbClr val="333333"/>
                </a:solidFill>
                <a:latin typeface="inter-regular"/>
              </a:rPr>
              <a:t>0</a:t>
            </a:r>
            <a:r>
              <a:rPr lang="en-US" b="1" dirty="0">
                <a:solidFill>
                  <a:srgbClr val="333333"/>
                </a:solidFill>
                <a:latin typeface="inter-regular"/>
              </a:rPr>
              <a:t>.S</a:t>
            </a:r>
            <a:r>
              <a:rPr lang="en-US" b="1" baseline="-25000" dirty="0">
                <a:solidFill>
                  <a:srgbClr val="333333"/>
                </a:solidFill>
                <a:latin typeface="inter-regular"/>
              </a:rPr>
              <a:t>1</a:t>
            </a:r>
            <a:r>
              <a:rPr lang="en-US" b="1" dirty="0">
                <a:solidFill>
                  <a:srgbClr val="333333"/>
                </a:solidFill>
                <a:latin typeface="inter-regular"/>
              </a:rPr>
              <a:t>'.S</a:t>
            </a:r>
            <a:r>
              <a:rPr lang="en-US" b="1" baseline="-25000" dirty="0">
                <a:solidFill>
                  <a:srgbClr val="333333"/>
                </a:solidFill>
                <a:latin typeface="inter-regular"/>
              </a:rPr>
              <a:t>2</a:t>
            </a:r>
            <a:r>
              <a:rPr lang="en-US" b="1" dirty="0">
                <a:solidFill>
                  <a:srgbClr val="333333"/>
                </a:solidFill>
                <a:latin typeface="inter-regular"/>
              </a:rPr>
              <a:t> A</a:t>
            </a:r>
            <a:endParaRPr lang="en-US" b="1" dirty="0"/>
          </a:p>
        </p:txBody>
      </p:sp>
      <p:sp>
        <p:nvSpPr>
          <p:cNvPr id="11" name="Rectangle 10"/>
          <p:cNvSpPr/>
          <p:nvPr/>
        </p:nvSpPr>
        <p:spPr>
          <a:xfrm>
            <a:off x="5205730" y="4090035"/>
            <a:ext cx="1552575" cy="953135"/>
          </a:xfrm>
          <a:prstGeom prst="rect">
            <a:avLst/>
          </a:prstGeom>
        </p:spPr>
        <p:txBody>
          <a:bodyPr wrap="square">
            <a:spAutoFit/>
          </a:bodyPr>
          <a:lstStyle/>
          <a:p>
            <a:pPr>
              <a:lnSpc>
                <a:spcPct val="200000"/>
              </a:lnSpc>
            </a:pPr>
            <a:r>
              <a:rPr lang="en-US" b="1" dirty="0">
                <a:solidFill>
                  <a:srgbClr val="333333"/>
                </a:solidFill>
                <a:latin typeface="inter-regular"/>
              </a:rPr>
              <a:t>Y</a:t>
            </a:r>
            <a:r>
              <a:rPr lang="en-US" b="1" baseline="-25000" dirty="0">
                <a:solidFill>
                  <a:srgbClr val="333333"/>
                </a:solidFill>
                <a:latin typeface="inter-regular"/>
              </a:rPr>
              <a:t>6</a:t>
            </a:r>
            <a:r>
              <a:rPr lang="en-US" b="1" dirty="0">
                <a:solidFill>
                  <a:srgbClr val="333333"/>
                </a:solidFill>
                <a:latin typeface="inter-regular"/>
              </a:rPr>
              <a:t>=S</a:t>
            </a:r>
            <a:r>
              <a:rPr lang="en-US" b="1" baseline="-25000" dirty="0">
                <a:solidFill>
                  <a:srgbClr val="333333"/>
                </a:solidFill>
                <a:latin typeface="inter-regular"/>
              </a:rPr>
              <a:t>0</a:t>
            </a:r>
            <a:r>
              <a:rPr lang="en-US" b="1" dirty="0">
                <a:solidFill>
                  <a:srgbClr val="333333"/>
                </a:solidFill>
                <a:latin typeface="inter-regular"/>
              </a:rPr>
              <a:t>'.S</a:t>
            </a:r>
            <a:r>
              <a:rPr lang="en-US" b="1" baseline="-25000" dirty="0">
                <a:solidFill>
                  <a:srgbClr val="333333"/>
                </a:solidFill>
                <a:latin typeface="inter-regular"/>
              </a:rPr>
              <a:t>1</a:t>
            </a:r>
            <a:r>
              <a:rPr lang="en-US" b="1" dirty="0">
                <a:solidFill>
                  <a:srgbClr val="333333"/>
                </a:solidFill>
                <a:latin typeface="inter-regular"/>
              </a:rPr>
              <a:t>.S</a:t>
            </a:r>
            <a:r>
              <a:rPr lang="en-US" b="1" baseline="-25000" dirty="0">
                <a:solidFill>
                  <a:srgbClr val="333333"/>
                </a:solidFill>
                <a:latin typeface="inter-regular"/>
              </a:rPr>
              <a:t>2</a:t>
            </a:r>
            <a:r>
              <a:rPr lang="en-US" b="1" dirty="0">
                <a:solidFill>
                  <a:srgbClr val="333333"/>
                </a:solidFill>
                <a:latin typeface="inter-regular"/>
              </a:rPr>
              <a:t> A</a:t>
            </a:r>
            <a:br>
              <a:rPr lang="en-US" b="1" dirty="0"/>
            </a:br>
            <a:r>
              <a:rPr lang="en-US" b="1" dirty="0">
                <a:solidFill>
                  <a:srgbClr val="333333"/>
                </a:solidFill>
                <a:latin typeface="inter-regular"/>
              </a:rPr>
              <a:t>Y</a:t>
            </a:r>
            <a:r>
              <a:rPr lang="en-US" b="1" baseline="-25000" dirty="0">
                <a:solidFill>
                  <a:srgbClr val="333333"/>
                </a:solidFill>
                <a:latin typeface="inter-regular"/>
              </a:rPr>
              <a:t>7</a:t>
            </a:r>
            <a:r>
              <a:rPr lang="en-US" b="1" dirty="0">
                <a:solidFill>
                  <a:srgbClr val="333333"/>
                </a:solidFill>
                <a:latin typeface="inter-regular"/>
              </a:rPr>
              <a:t>=S</a:t>
            </a:r>
            <a:r>
              <a:rPr lang="en-US" b="1" baseline="-25000" dirty="0">
                <a:solidFill>
                  <a:srgbClr val="333333"/>
                </a:solidFill>
                <a:latin typeface="inter-regular"/>
              </a:rPr>
              <a:t>0</a:t>
            </a:r>
            <a:r>
              <a:rPr lang="en-US" b="1" dirty="0">
                <a:solidFill>
                  <a:srgbClr val="333333"/>
                </a:solidFill>
                <a:latin typeface="inter-regular"/>
              </a:rPr>
              <a:t>.S</a:t>
            </a:r>
            <a:r>
              <a:rPr lang="en-US" b="1" baseline="-25000" dirty="0">
                <a:solidFill>
                  <a:srgbClr val="333333"/>
                </a:solidFill>
                <a:latin typeface="inter-regular"/>
              </a:rPr>
              <a:t>1</a:t>
            </a:r>
            <a:r>
              <a:rPr lang="en-US" b="1" dirty="0">
                <a:solidFill>
                  <a:srgbClr val="333333"/>
                </a:solidFill>
                <a:latin typeface="inter-regular"/>
              </a:rPr>
              <a:t>.S</a:t>
            </a:r>
            <a:r>
              <a:rPr lang="en-US" b="1" baseline="-25000" dirty="0">
                <a:solidFill>
                  <a:srgbClr val="333333"/>
                </a:solidFill>
                <a:latin typeface="inter-regular"/>
              </a:rPr>
              <a:t>3</a:t>
            </a:r>
            <a:r>
              <a:rPr lang="en-US" b="1" dirty="0">
                <a:solidFill>
                  <a:srgbClr val="333333"/>
                </a:solidFill>
                <a:latin typeface="inter-regular"/>
              </a:rPr>
              <a:t>.A</a:t>
            </a:r>
            <a:endParaRPr lang="en-US" b="1" dirty="0"/>
          </a:p>
        </p:txBody>
      </p:sp>
      <p:sp>
        <p:nvSpPr>
          <p:cNvPr id="15" name="Rectangle 14"/>
          <p:cNvSpPr/>
          <p:nvPr/>
        </p:nvSpPr>
        <p:spPr>
          <a:xfrm>
            <a:off x="1770020" y="621506"/>
            <a:ext cx="1354858" cy="400110"/>
          </a:xfrm>
          <a:prstGeom prst="rect">
            <a:avLst/>
          </a:prstGeom>
        </p:spPr>
        <p:txBody>
          <a:bodyPr wrap="none">
            <a:spAutoFit/>
          </a:bodyPr>
          <a:lstStyle/>
          <a:p>
            <a:pPr algn="just"/>
            <a:r>
              <a:rPr lang="en-US" sz="2000" b="1" dirty="0">
                <a:solidFill>
                  <a:srgbClr val="002060"/>
                </a:solidFill>
                <a:latin typeface="Roboto Condensed" panose="02000000000000000000"/>
                <a:ea typeface="Roboto Condensed" panose="02000000000000000000"/>
              </a:rPr>
              <a:t>Truth</a:t>
            </a:r>
            <a:r>
              <a:rPr lang="en-US" dirty="0">
                <a:solidFill>
                  <a:srgbClr val="002060"/>
                </a:solidFill>
                <a:latin typeface="erdana"/>
              </a:rPr>
              <a:t> </a:t>
            </a:r>
            <a:r>
              <a:rPr lang="en-US" sz="2000" b="1" dirty="0">
                <a:solidFill>
                  <a:srgbClr val="002060"/>
                </a:solidFill>
                <a:latin typeface="Roboto Condensed" panose="02000000000000000000"/>
                <a:ea typeface="Roboto Condensed" panose="02000000000000000000"/>
              </a:rPr>
              <a:t>Table</a:t>
            </a:r>
            <a:endParaRPr lang="en-US" sz="2000" b="1" dirty="0">
              <a:solidFill>
                <a:srgbClr val="002060"/>
              </a:solidFill>
              <a:latin typeface="Roboto Condensed" panose="02000000000000000000"/>
              <a:ea typeface="Roboto Condensed" panose="02000000000000000000"/>
            </a:endParaRPr>
          </a:p>
        </p:txBody>
      </p:sp>
      <p:sp>
        <p:nvSpPr>
          <p:cNvPr id="14" name="Rectangle 13"/>
          <p:cNvSpPr/>
          <p:nvPr/>
        </p:nvSpPr>
        <p:spPr>
          <a:xfrm>
            <a:off x="6477472" y="460476"/>
            <a:ext cx="1675459" cy="400110"/>
          </a:xfrm>
          <a:prstGeom prst="rect">
            <a:avLst/>
          </a:prstGeom>
        </p:spPr>
        <p:txBody>
          <a:bodyPr wrap="none">
            <a:spAutoFit/>
          </a:bodyPr>
          <a:lstStyle/>
          <a:p>
            <a:pPr algn="just"/>
            <a:r>
              <a:rPr lang="en-US" sz="2000" b="1" dirty="0">
                <a:solidFill>
                  <a:srgbClr val="00B050"/>
                </a:solidFill>
                <a:latin typeface="Roboto Condensed" panose="02000000000000000000"/>
                <a:ea typeface="Roboto Condensed" panose="02000000000000000000"/>
              </a:rPr>
              <a:t>Block Diagram</a:t>
            </a:r>
            <a:endParaRPr lang="en-US" sz="2000" b="1" dirty="0">
              <a:solidFill>
                <a:srgbClr val="00B050"/>
              </a:solidFill>
              <a:latin typeface="Roboto Condensed" panose="02000000000000000000"/>
              <a:ea typeface="Roboto Condensed" panose="02000000000000000000"/>
            </a:endParaRPr>
          </a:p>
        </p:txBody>
      </p:sp>
      <p:sp>
        <p:nvSpPr>
          <p:cNvPr id="16" name="Rectangle 15"/>
          <p:cNvSpPr/>
          <p:nvPr/>
        </p:nvSpPr>
        <p:spPr>
          <a:xfrm>
            <a:off x="151941" y="3782319"/>
            <a:ext cx="1920719" cy="369332"/>
          </a:xfrm>
          <a:prstGeom prst="rect">
            <a:avLst/>
          </a:prstGeom>
        </p:spPr>
        <p:txBody>
          <a:bodyPr wrap="none">
            <a:spAutoFit/>
          </a:bodyPr>
          <a:lstStyle/>
          <a:p>
            <a:r>
              <a:rPr lang="en-US" sz="1800" b="1" dirty="0">
                <a:solidFill>
                  <a:schemeClr val="accent6">
                    <a:lumMod val="50000"/>
                  </a:schemeClr>
                </a:solidFill>
                <a:latin typeface="Roboto Condensed" panose="02000000000000000000"/>
                <a:ea typeface="Roboto Condensed" panose="02000000000000000000"/>
              </a:rPr>
              <a:t>Logical expression</a:t>
            </a:r>
            <a:endParaRPr lang="en-US" sz="1800" b="1" dirty="0">
              <a:solidFill>
                <a:schemeClr val="accent6">
                  <a:lumMod val="50000"/>
                </a:schemeClr>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80618" y="150150"/>
            <a:ext cx="1827744"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De-Multiplexers</a:t>
            </a:r>
            <a:endParaRPr lang="en-US" sz="2000" dirty="0"/>
          </a:p>
        </p:txBody>
      </p:sp>
      <p:pic>
        <p:nvPicPr>
          <p:cNvPr id="14338" name="Picture 2" descr="De-multiplex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32810" y="-97536"/>
            <a:ext cx="3619500" cy="51435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16255" y="1773555"/>
            <a:ext cx="2274570" cy="2863850"/>
          </a:xfrm>
          <a:prstGeom prst="rect">
            <a:avLst/>
          </a:prstGeom>
        </p:spPr>
        <p:txBody>
          <a:bodyPr wrap="square">
            <a:noAutofit/>
          </a:bodyPr>
          <a:lstStyle/>
          <a:p>
            <a:r>
              <a:rPr lang="en-US" dirty="0">
                <a:solidFill>
                  <a:srgbClr val="333333"/>
                </a:solidFill>
                <a:latin typeface="inter-regular"/>
              </a:rPr>
              <a:t>Y</a:t>
            </a:r>
            <a:r>
              <a:rPr lang="en-US" baseline="-25000" dirty="0">
                <a:solidFill>
                  <a:srgbClr val="333333"/>
                </a:solidFill>
                <a:latin typeface="inter-regular"/>
              </a:rPr>
              <a:t>0</a:t>
            </a:r>
            <a:r>
              <a:rPr lang="en-US" dirty="0">
                <a:solidFill>
                  <a:srgbClr val="333333"/>
                </a:solidFill>
                <a:latin typeface="inter-regular"/>
              </a:rPr>
              <a:t>=S</a:t>
            </a:r>
            <a:r>
              <a:rPr lang="en-US" baseline="-25000" dirty="0">
                <a:solidFill>
                  <a:srgbClr val="333333"/>
                </a:solidFill>
                <a:latin typeface="inter-regular"/>
              </a:rPr>
              <a:t>0</a:t>
            </a:r>
            <a:r>
              <a:rPr lang="en-US" dirty="0">
                <a:solidFill>
                  <a:srgbClr val="333333"/>
                </a:solidFill>
                <a:latin typeface="inter-regular"/>
              </a:rPr>
              <a:t>'.S</a:t>
            </a:r>
            <a:r>
              <a:rPr lang="en-US" baseline="-25000" dirty="0">
                <a:solidFill>
                  <a:srgbClr val="333333"/>
                </a:solidFill>
                <a:latin typeface="inter-regular"/>
              </a:rPr>
              <a:t>1</a:t>
            </a:r>
            <a:r>
              <a:rPr lang="en-US" dirty="0">
                <a:solidFill>
                  <a:srgbClr val="333333"/>
                </a:solidFill>
                <a:latin typeface="inter-regular"/>
              </a:rPr>
              <a:t>'.S</a:t>
            </a:r>
            <a:r>
              <a:rPr lang="en-US" baseline="-25000" dirty="0">
                <a:solidFill>
                  <a:srgbClr val="333333"/>
                </a:solidFill>
                <a:latin typeface="inter-regular"/>
              </a:rPr>
              <a:t>2</a:t>
            </a:r>
            <a:r>
              <a:rPr lang="en-US" dirty="0">
                <a:solidFill>
                  <a:srgbClr val="333333"/>
                </a:solidFill>
                <a:latin typeface="inter-regular"/>
              </a:rPr>
              <a:t>'.A</a:t>
            </a:r>
            <a:endParaRPr lang="en-US" dirty="0">
              <a:solidFill>
                <a:srgbClr val="333333"/>
              </a:solidFill>
              <a:latin typeface="inter-regular"/>
            </a:endParaRPr>
          </a:p>
          <a:p>
            <a:br>
              <a:rPr lang="en-US" dirty="0"/>
            </a:br>
            <a:r>
              <a:rPr lang="en-US" dirty="0">
                <a:solidFill>
                  <a:srgbClr val="333333"/>
                </a:solidFill>
                <a:latin typeface="inter-regular"/>
              </a:rPr>
              <a:t>Y</a:t>
            </a:r>
            <a:r>
              <a:rPr lang="en-US" baseline="-25000" dirty="0">
                <a:solidFill>
                  <a:srgbClr val="333333"/>
                </a:solidFill>
                <a:latin typeface="inter-regular"/>
              </a:rPr>
              <a:t>1</a:t>
            </a:r>
            <a:r>
              <a:rPr lang="en-US" dirty="0">
                <a:solidFill>
                  <a:srgbClr val="333333"/>
                </a:solidFill>
                <a:latin typeface="inter-regular"/>
              </a:rPr>
              <a:t>=S</a:t>
            </a:r>
            <a:r>
              <a:rPr lang="en-US" baseline="-25000" dirty="0">
                <a:solidFill>
                  <a:srgbClr val="333333"/>
                </a:solidFill>
                <a:latin typeface="inter-regular"/>
              </a:rPr>
              <a:t>0</a:t>
            </a:r>
            <a:r>
              <a:rPr lang="en-US" dirty="0">
                <a:solidFill>
                  <a:srgbClr val="333333"/>
                </a:solidFill>
                <a:latin typeface="inter-regular"/>
              </a:rPr>
              <a:t>.S</a:t>
            </a:r>
            <a:r>
              <a:rPr lang="en-US" baseline="-25000" dirty="0">
                <a:solidFill>
                  <a:srgbClr val="333333"/>
                </a:solidFill>
                <a:latin typeface="inter-regular"/>
              </a:rPr>
              <a:t>1</a:t>
            </a:r>
            <a:r>
              <a:rPr lang="en-US" dirty="0">
                <a:solidFill>
                  <a:srgbClr val="333333"/>
                </a:solidFill>
                <a:latin typeface="inter-regular"/>
              </a:rPr>
              <a:t>'.S</a:t>
            </a:r>
            <a:r>
              <a:rPr lang="en-US" baseline="-25000" dirty="0">
                <a:solidFill>
                  <a:srgbClr val="333333"/>
                </a:solidFill>
                <a:latin typeface="inter-regular"/>
              </a:rPr>
              <a:t>2</a:t>
            </a:r>
            <a:r>
              <a:rPr lang="en-US" dirty="0">
                <a:solidFill>
                  <a:srgbClr val="333333"/>
                </a:solidFill>
                <a:latin typeface="inter-regular"/>
              </a:rPr>
              <a:t>'.A</a:t>
            </a:r>
            <a:endParaRPr lang="en-US" dirty="0">
              <a:solidFill>
                <a:srgbClr val="333333"/>
              </a:solidFill>
              <a:latin typeface="inter-regular"/>
            </a:endParaRPr>
          </a:p>
          <a:p>
            <a:br>
              <a:rPr lang="en-US" dirty="0"/>
            </a:br>
            <a:r>
              <a:rPr lang="en-US" dirty="0">
                <a:solidFill>
                  <a:srgbClr val="333333"/>
                </a:solidFill>
                <a:latin typeface="inter-regular"/>
              </a:rPr>
              <a:t>Y</a:t>
            </a:r>
            <a:r>
              <a:rPr lang="en-US" baseline="-25000" dirty="0">
                <a:solidFill>
                  <a:srgbClr val="333333"/>
                </a:solidFill>
                <a:latin typeface="inter-regular"/>
              </a:rPr>
              <a:t>2</a:t>
            </a:r>
            <a:r>
              <a:rPr lang="en-US" dirty="0">
                <a:solidFill>
                  <a:srgbClr val="333333"/>
                </a:solidFill>
                <a:latin typeface="inter-regular"/>
              </a:rPr>
              <a:t>=S</a:t>
            </a:r>
            <a:r>
              <a:rPr lang="en-US" baseline="-25000" dirty="0">
                <a:solidFill>
                  <a:srgbClr val="333333"/>
                </a:solidFill>
                <a:latin typeface="inter-regular"/>
              </a:rPr>
              <a:t>0</a:t>
            </a:r>
            <a:r>
              <a:rPr lang="en-US" dirty="0">
                <a:solidFill>
                  <a:srgbClr val="333333"/>
                </a:solidFill>
                <a:latin typeface="inter-regular"/>
              </a:rPr>
              <a:t>'.S</a:t>
            </a:r>
            <a:r>
              <a:rPr lang="en-US" baseline="-25000" dirty="0">
                <a:solidFill>
                  <a:srgbClr val="333333"/>
                </a:solidFill>
                <a:latin typeface="inter-regular"/>
              </a:rPr>
              <a:t>1</a:t>
            </a:r>
            <a:r>
              <a:rPr lang="en-US" dirty="0">
                <a:solidFill>
                  <a:srgbClr val="333333"/>
                </a:solidFill>
                <a:latin typeface="inter-regular"/>
              </a:rPr>
              <a:t>.S</a:t>
            </a:r>
            <a:r>
              <a:rPr lang="en-US" baseline="-25000" dirty="0">
                <a:solidFill>
                  <a:srgbClr val="333333"/>
                </a:solidFill>
                <a:latin typeface="inter-regular"/>
              </a:rPr>
              <a:t>2</a:t>
            </a:r>
            <a:r>
              <a:rPr lang="en-US" dirty="0">
                <a:solidFill>
                  <a:srgbClr val="333333"/>
                </a:solidFill>
                <a:latin typeface="inter-regular"/>
              </a:rPr>
              <a:t>'.A</a:t>
            </a:r>
            <a:endParaRPr lang="en-US" dirty="0">
              <a:solidFill>
                <a:srgbClr val="333333"/>
              </a:solidFill>
              <a:latin typeface="inter-regular"/>
            </a:endParaRPr>
          </a:p>
          <a:p>
            <a:br>
              <a:rPr lang="en-US" dirty="0"/>
            </a:br>
            <a:r>
              <a:rPr lang="en-US" dirty="0">
                <a:solidFill>
                  <a:srgbClr val="333333"/>
                </a:solidFill>
                <a:latin typeface="inter-regular"/>
              </a:rPr>
              <a:t>Y</a:t>
            </a:r>
            <a:r>
              <a:rPr lang="en-US" baseline="-25000" dirty="0">
                <a:solidFill>
                  <a:srgbClr val="333333"/>
                </a:solidFill>
                <a:latin typeface="inter-regular"/>
              </a:rPr>
              <a:t>3</a:t>
            </a:r>
            <a:r>
              <a:rPr lang="en-US" dirty="0">
                <a:solidFill>
                  <a:srgbClr val="333333"/>
                </a:solidFill>
                <a:latin typeface="inter-regular"/>
              </a:rPr>
              <a:t>=S</a:t>
            </a:r>
            <a:r>
              <a:rPr lang="en-US" baseline="-25000" dirty="0">
                <a:solidFill>
                  <a:srgbClr val="333333"/>
                </a:solidFill>
                <a:latin typeface="inter-regular"/>
              </a:rPr>
              <a:t>0</a:t>
            </a:r>
            <a:r>
              <a:rPr lang="en-US" dirty="0">
                <a:solidFill>
                  <a:srgbClr val="333333"/>
                </a:solidFill>
                <a:latin typeface="inter-regular"/>
              </a:rPr>
              <a:t>.S</a:t>
            </a:r>
            <a:r>
              <a:rPr lang="en-US" baseline="-25000" dirty="0">
                <a:solidFill>
                  <a:srgbClr val="333333"/>
                </a:solidFill>
                <a:latin typeface="inter-regular"/>
              </a:rPr>
              <a:t>1</a:t>
            </a:r>
            <a:r>
              <a:rPr lang="en-US" dirty="0">
                <a:solidFill>
                  <a:srgbClr val="333333"/>
                </a:solidFill>
                <a:latin typeface="inter-regular"/>
              </a:rPr>
              <a:t>.S</a:t>
            </a:r>
            <a:r>
              <a:rPr lang="en-US" baseline="-25000" dirty="0">
                <a:solidFill>
                  <a:srgbClr val="333333"/>
                </a:solidFill>
                <a:latin typeface="inter-regular"/>
              </a:rPr>
              <a:t>2</a:t>
            </a:r>
            <a:r>
              <a:rPr lang="en-US" dirty="0">
                <a:solidFill>
                  <a:srgbClr val="333333"/>
                </a:solidFill>
                <a:latin typeface="inter-regular"/>
              </a:rPr>
              <a:t>'.A</a:t>
            </a:r>
            <a:endParaRPr lang="en-US" dirty="0">
              <a:solidFill>
                <a:srgbClr val="333333"/>
              </a:solidFill>
              <a:latin typeface="inter-regular"/>
            </a:endParaRPr>
          </a:p>
          <a:p>
            <a:endParaRPr lang="en-US" dirty="0">
              <a:solidFill>
                <a:srgbClr val="333333"/>
              </a:solidFill>
              <a:latin typeface="inter-regular"/>
            </a:endParaRPr>
          </a:p>
          <a:p>
            <a:r>
              <a:rPr lang="en-US" dirty="0">
                <a:solidFill>
                  <a:srgbClr val="333333"/>
                </a:solidFill>
                <a:latin typeface="inter-regular"/>
              </a:rPr>
              <a:t>Y</a:t>
            </a:r>
            <a:r>
              <a:rPr lang="en-US" baseline="-25000" dirty="0">
                <a:solidFill>
                  <a:srgbClr val="333333"/>
                </a:solidFill>
                <a:latin typeface="inter-regular"/>
              </a:rPr>
              <a:t>4</a:t>
            </a:r>
            <a:r>
              <a:rPr lang="en-US" dirty="0">
                <a:solidFill>
                  <a:srgbClr val="333333"/>
                </a:solidFill>
                <a:latin typeface="inter-regular"/>
              </a:rPr>
              <a:t>=S</a:t>
            </a:r>
            <a:r>
              <a:rPr lang="en-US" baseline="-25000" dirty="0">
                <a:solidFill>
                  <a:srgbClr val="333333"/>
                </a:solidFill>
                <a:latin typeface="inter-regular"/>
              </a:rPr>
              <a:t>0</a:t>
            </a:r>
            <a:r>
              <a:rPr lang="en-US" dirty="0">
                <a:solidFill>
                  <a:srgbClr val="333333"/>
                </a:solidFill>
                <a:latin typeface="inter-regular"/>
              </a:rPr>
              <a:t>'.S</a:t>
            </a:r>
            <a:r>
              <a:rPr lang="en-US" baseline="-25000" dirty="0">
                <a:solidFill>
                  <a:srgbClr val="333333"/>
                </a:solidFill>
                <a:latin typeface="inter-regular"/>
              </a:rPr>
              <a:t>1</a:t>
            </a:r>
            <a:r>
              <a:rPr lang="en-US" dirty="0">
                <a:solidFill>
                  <a:srgbClr val="333333"/>
                </a:solidFill>
                <a:latin typeface="inter-regular"/>
              </a:rPr>
              <a:t>'.S</a:t>
            </a:r>
            <a:r>
              <a:rPr lang="en-US" baseline="-25000" dirty="0">
                <a:solidFill>
                  <a:srgbClr val="333333"/>
                </a:solidFill>
                <a:latin typeface="inter-regular"/>
              </a:rPr>
              <a:t>2</a:t>
            </a:r>
            <a:r>
              <a:rPr lang="en-US" dirty="0">
                <a:solidFill>
                  <a:srgbClr val="333333"/>
                </a:solidFill>
                <a:latin typeface="inter-regular"/>
              </a:rPr>
              <a:t> A</a:t>
            </a:r>
            <a:endParaRPr lang="en-US" dirty="0">
              <a:solidFill>
                <a:srgbClr val="333333"/>
              </a:solidFill>
              <a:latin typeface="inter-regular"/>
            </a:endParaRPr>
          </a:p>
          <a:p>
            <a:br>
              <a:rPr lang="en-US" dirty="0"/>
            </a:br>
            <a:r>
              <a:rPr lang="en-US" dirty="0">
                <a:solidFill>
                  <a:srgbClr val="333333"/>
                </a:solidFill>
                <a:latin typeface="inter-regular"/>
              </a:rPr>
              <a:t>Y</a:t>
            </a:r>
            <a:r>
              <a:rPr lang="en-US" baseline="-25000" dirty="0">
                <a:solidFill>
                  <a:srgbClr val="333333"/>
                </a:solidFill>
                <a:latin typeface="inter-regular"/>
              </a:rPr>
              <a:t>5</a:t>
            </a:r>
            <a:r>
              <a:rPr lang="en-US" dirty="0">
                <a:solidFill>
                  <a:srgbClr val="333333"/>
                </a:solidFill>
                <a:latin typeface="inter-regular"/>
              </a:rPr>
              <a:t>=S</a:t>
            </a:r>
            <a:r>
              <a:rPr lang="en-US" baseline="-25000" dirty="0">
                <a:solidFill>
                  <a:srgbClr val="333333"/>
                </a:solidFill>
                <a:latin typeface="inter-regular"/>
              </a:rPr>
              <a:t>0</a:t>
            </a:r>
            <a:r>
              <a:rPr lang="en-US" dirty="0">
                <a:solidFill>
                  <a:srgbClr val="333333"/>
                </a:solidFill>
                <a:latin typeface="inter-regular"/>
              </a:rPr>
              <a:t>.S</a:t>
            </a:r>
            <a:r>
              <a:rPr lang="en-US" baseline="-25000" dirty="0">
                <a:solidFill>
                  <a:srgbClr val="333333"/>
                </a:solidFill>
                <a:latin typeface="inter-regular"/>
              </a:rPr>
              <a:t>1</a:t>
            </a:r>
            <a:r>
              <a:rPr lang="en-US" dirty="0">
                <a:solidFill>
                  <a:srgbClr val="333333"/>
                </a:solidFill>
                <a:latin typeface="inter-regular"/>
              </a:rPr>
              <a:t>'.S</a:t>
            </a:r>
            <a:r>
              <a:rPr lang="en-US" baseline="-25000" dirty="0">
                <a:solidFill>
                  <a:srgbClr val="333333"/>
                </a:solidFill>
                <a:latin typeface="inter-regular"/>
              </a:rPr>
              <a:t>2</a:t>
            </a:r>
            <a:r>
              <a:rPr lang="en-US" dirty="0">
                <a:solidFill>
                  <a:srgbClr val="333333"/>
                </a:solidFill>
                <a:latin typeface="inter-regular"/>
              </a:rPr>
              <a:t> A</a:t>
            </a:r>
            <a:endParaRPr lang="en-US" dirty="0">
              <a:solidFill>
                <a:srgbClr val="333333"/>
              </a:solidFill>
              <a:latin typeface="inter-regular"/>
            </a:endParaRPr>
          </a:p>
          <a:p>
            <a:br>
              <a:rPr lang="en-US" dirty="0"/>
            </a:br>
            <a:r>
              <a:rPr lang="en-US" dirty="0">
                <a:solidFill>
                  <a:srgbClr val="333333"/>
                </a:solidFill>
                <a:latin typeface="inter-regular"/>
              </a:rPr>
              <a:t>Y</a:t>
            </a:r>
            <a:r>
              <a:rPr lang="en-US" baseline="-25000" dirty="0">
                <a:solidFill>
                  <a:srgbClr val="333333"/>
                </a:solidFill>
                <a:latin typeface="inter-regular"/>
              </a:rPr>
              <a:t>6</a:t>
            </a:r>
            <a:r>
              <a:rPr lang="en-US" dirty="0">
                <a:solidFill>
                  <a:srgbClr val="333333"/>
                </a:solidFill>
                <a:latin typeface="inter-regular"/>
              </a:rPr>
              <a:t>=S</a:t>
            </a:r>
            <a:r>
              <a:rPr lang="en-US" baseline="-25000" dirty="0">
                <a:solidFill>
                  <a:srgbClr val="333333"/>
                </a:solidFill>
                <a:latin typeface="inter-regular"/>
              </a:rPr>
              <a:t>0</a:t>
            </a:r>
            <a:r>
              <a:rPr lang="en-US" dirty="0">
                <a:solidFill>
                  <a:srgbClr val="333333"/>
                </a:solidFill>
                <a:latin typeface="inter-regular"/>
              </a:rPr>
              <a:t>'.S</a:t>
            </a:r>
            <a:r>
              <a:rPr lang="en-US" baseline="-25000" dirty="0">
                <a:solidFill>
                  <a:srgbClr val="333333"/>
                </a:solidFill>
                <a:latin typeface="inter-regular"/>
              </a:rPr>
              <a:t>1</a:t>
            </a:r>
            <a:r>
              <a:rPr lang="en-US" dirty="0">
                <a:solidFill>
                  <a:srgbClr val="333333"/>
                </a:solidFill>
                <a:latin typeface="inter-regular"/>
              </a:rPr>
              <a:t>.S</a:t>
            </a:r>
            <a:r>
              <a:rPr lang="en-US" baseline="-25000" dirty="0">
                <a:solidFill>
                  <a:srgbClr val="333333"/>
                </a:solidFill>
                <a:latin typeface="inter-regular"/>
              </a:rPr>
              <a:t>2</a:t>
            </a:r>
            <a:r>
              <a:rPr lang="en-US" dirty="0">
                <a:solidFill>
                  <a:srgbClr val="333333"/>
                </a:solidFill>
                <a:latin typeface="inter-regular"/>
              </a:rPr>
              <a:t> A</a:t>
            </a:r>
            <a:endParaRPr lang="en-US" dirty="0">
              <a:solidFill>
                <a:srgbClr val="333333"/>
              </a:solidFill>
              <a:latin typeface="inter-regular"/>
            </a:endParaRPr>
          </a:p>
          <a:p>
            <a:br>
              <a:rPr lang="en-US" dirty="0"/>
            </a:br>
            <a:r>
              <a:rPr lang="en-US" dirty="0">
                <a:solidFill>
                  <a:srgbClr val="333333"/>
                </a:solidFill>
                <a:latin typeface="inter-regular"/>
              </a:rPr>
              <a:t>Y</a:t>
            </a:r>
            <a:r>
              <a:rPr lang="en-US" baseline="-25000" dirty="0">
                <a:solidFill>
                  <a:srgbClr val="333333"/>
                </a:solidFill>
                <a:latin typeface="inter-regular"/>
              </a:rPr>
              <a:t>7</a:t>
            </a:r>
            <a:r>
              <a:rPr lang="en-US" dirty="0">
                <a:solidFill>
                  <a:srgbClr val="333333"/>
                </a:solidFill>
                <a:latin typeface="inter-regular"/>
              </a:rPr>
              <a:t>=S</a:t>
            </a:r>
            <a:r>
              <a:rPr lang="en-US" baseline="-25000" dirty="0">
                <a:solidFill>
                  <a:srgbClr val="333333"/>
                </a:solidFill>
                <a:latin typeface="inter-regular"/>
              </a:rPr>
              <a:t>0</a:t>
            </a:r>
            <a:r>
              <a:rPr lang="en-US" dirty="0">
                <a:solidFill>
                  <a:srgbClr val="333333"/>
                </a:solidFill>
                <a:latin typeface="inter-regular"/>
              </a:rPr>
              <a:t>.S</a:t>
            </a:r>
            <a:r>
              <a:rPr lang="en-US" baseline="-25000" dirty="0">
                <a:solidFill>
                  <a:srgbClr val="333333"/>
                </a:solidFill>
                <a:latin typeface="inter-regular"/>
              </a:rPr>
              <a:t>1</a:t>
            </a:r>
            <a:r>
              <a:rPr lang="en-US" dirty="0">
                <a:solidFill>
                  <a:srgbClr val="333333"/>
                </a:solidFill>
                <a:latin typeface="inter-regular"/>
              </a:rPr>
              <a:t>.S</a:t>
            </a:r>
            <a:r>
              <a:rPr lang="en-US" baseline="-25000" dirty="0">
                <a:solidFill>
                  <a:srgbClr val="333333"/>
                </a:solidFill>
                <a:latin typeface="inter-regular"/>
              </a:rPr>
              <a:t>3</a:t>
            </a:r>
            <a:r>
              <a:rPr lang="en-US" dirty="0">
                <a:solidFill>
                  <a:srgbClr val="333333"/>
                </a:solidFill>
                <a:latin typeface="inter-regular"/>
              </a:rPr>
              <a:t>.A</a:t>
            </a:r>
            <a:endParaRPr lang="en-US" dirty="0"/>
          </a:p>
        </p:txBody>
      </p:sp>
      <p:sp>
        <p:nvSpPr>
          <p:cNvPr id="8" name="Rectangle 7"/>
          <p:cNvSpPr/>
          <p:nvPr/>
        </p:nvSpPr>
        <p:spPr>
          <a:xfrm>
            <a:off x="7234514" y="275403"/>
            <a:ext cx="1497526" cy="369332"/>
          </a:xfrm>
          <a:prstGeom prst="rect">
            <a:avLst/>
          </a:prstGeom>
        </p:spPr>
        <p:txBody>
          <a:bodyPr wrap="none">
            <a:spAutoFit/>
          </a:bodyPr>
          <a:lstStyle/>
          <a:p>
            <a:r>
              <a:rPr lang="en-US" sz="1800" b="1" dirty="0">
                <a:solidFill>
                  <a:srgbClr val="FF0000"/>
                </a:solidFill>
                <a:latin typeface="Roboto Condensed" panose="02000000000000000000"/>
                <a:ea typeface="Roboto Condensed" panose="02000000000000000000"/>
              </a:rPr>
              <a:t>Logical circuit</a:t>
            </a:r>
            <a:endParaRPr lang="en-US" sz="1800" b="1" dirty="0">
              <a:solidFill>
                <a:srgbClr val="FF0000"/>
              </a:solidFill>
              <a:latin typeface="Roboto Condensed" panose="02000000000000000000"/>
              <a:ea typeface="Roboto Condensed" panose="02000000000000000000"/>
            </a:endParaRPr>
          </a:p>
        </p:txBody>
      </p:sp>
      <p:sp>
        <p:nvSpPr>
          <p:cNvPr id="4" name="Rectangle 3"/>
          <p:cNvSpPr/>
          <p:nvPr/>
        </p:nvSpPr>
        <p:spPr>
          <a:xfrm>
            <a:off x="516273" y="1224856"/>
            <a:ext cx="1920719" cy="369332"/>
          </a:xfrm>
          <a:prstGeom prst="rect">
            <a:avLst/>
          </a:prstGeom>
        </p:spPr>
        <p:txBody>
          <a:bodyPr wrap="none">
            <a:spAutoFit/>
          </a:bodyPr>
          <a:lstStyle/>
          <a:p>
            <a:r>
              <a:rPr lang="en-US" sz="1800" b="1" dirty="0">
                <a:solidFill>
                  <a:schemeClr val="accent6">
                    <a:lumMod val="50000"/>
                  </a:schemeClr>
                </a:solidFill>
                <a:latin typeface="Roboto Condensed" panose="02000000000000000000"/>
                <a:ea typeface="Roboto Condensed" panose="02000000000000000000"/>
              </a:rPr>
              <a:t>Logical expression</a:t>
            </a:r>
            <a:endParaRPr lang="en-US" sz="1800" b="1" dirty="0">
              <a:solidFill>
                <a:schemeClr val="accent6">
                  <a:lumMod val="50000"/>
                </a:schemeClr>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80618" y="150150"/>
            <a:ext cx="1827744"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De-Multiplexers</a:t>
            </a:r>
            <a:endParaRPr lang="en-US" sz="2000" dirty="0"/>
          </a:p>
        </p:txBody>
      </p:sp>
      <p:sp>
        <p:nvSpPr>
          <p:cNvPr id="4" name="Rectangle 3"/>
          <p:cNvSpPr/>
          <p:nvPr/>
        </p:nvSpPr>
        <p:spPr>
          <a:xfrm>
            <a:off x="2634818" y="155674"/>
            <a:ext cx="5315879" cy="369332"/>
          </a:xfrm>
          <a:prstGeom prst="rect">
            <a:avLst/>
          </a:prstGeom>
        </p:spPr>
        <p:txBody>
          <a:bodyPr wrap="none">
            <a:spAutoFit/>
          </a:bodyPr>
          <a:lstStyle/>
          <a:p>
            <a:pPr algn="just"/>
            <a:r>
              <a:rPr lang="fr-FR" sz="1800" b="1" dirty="0">
                <a:solidFill>
                  <a:srgbClr val="610B4B"/>
                </a:solidFill>
                <a:latin typeface="erdana"/>
              </a:rPr>
              <a:t>1×8 De-multiplexer </a:t>
            </a:r>
            <a:r>
              <a:rPr lang="fr-FR" sz="1800" b="1" dirty="0" err="1">
                <a:solidFill>
                  <a:srgbClr val="610B4B"/>
                </a:solidFill>
                <a:latin typeface="erdana"/>
              </a:rPr>
              <a:t>using</a:t>
            </a:r>
            <a:r>
              <a:rPr lang="fr-FR" sz="1800" b="1" dirty="0">
                <a:solidFill>
                  <a:srgbClr val="610B4B"/>
                </a:solidFill>
                <a:latin typeface="erdana"/>
              </a:rPr>
              <a:t> 1×4 and 1×2 de-multiplexer</a:t>
            </a:r>
            <a:endParaRPr lang="fr-FR" sz="1800" b="1" dirty="0">
              <a:solidFill>
                <a:srgbClr val="610B4B"/>
              </a:solidFill>
              <a:latin typeface="erdana"/>
            </a:endParaRPr>
          </a:p>
        </p:txBody>
      </p:sp>
      <p:pic>
        <p:nvPicPr>
          <p:cNvPr id="15362" name="Picture 2" descr="De-multiplex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6124" y="1071372"/>
            <a:ext cx="4038600" cy="33909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19559" y="2117825"/>
            <a:ext cx="1675459" cy="400110"/>
          </a:xfrm>
          <a:prstGeom prst="rect">
            <a:avLst/>
          </a:prstGeom>
        </p:spPr>
        <p:txBody>
          <a:bodyPr wrap="none">
            <a:spAutoFit/>
          </a:bodyPr>
          <a:lstStyle/>
          <a:p>
            <a:pPr algn="just"/>
            <a:r>
              <a:rPr lang="en-US" sz="2000" b="1" dirty="0">
                <a:solidFill>
                  <a:srgbClr val="00B050"/>
                </a:solidFill>
                <a:latin typeface="Roboto Condensed" panose="02000000000000000000"/>
                <a:ea typeface="Roboto Condensed" panose="02000000000000000000"/>
              </a:rPr>
              <a:t>Block Diagram</a:t>
            </a:r>
            <a:endParaRPr lang="en-US" sz="2000" b="1" dirty="0">
              <a:solidFill>
                <a:srgbClr val="00B050"/>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80618" y="150150"/>
            <a:ext cx="1827744"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De-Multiplexers</a:t>
            </a:r>
            <a:endParaRPr lang="en-US" sz="2000" dirty="0"/>
          </a:p>
        </p:txBody>
      </p:sp>
      <p:sp>
        <p:nvSpPr>
          <p:cNvPr id="4" name="Rectangle 3"/>
          <p:cNvSpPr/>
          <p:nvPr/>
        </p:nvSpPr>
        <p:spPr>
          <a:xfrm>
            <a:off x="2583227" y="259878"/>
            <a:ext cx="2465740" cy="400110"/>
          </a:xfrm>
          <a:prstGeom prst="rect">
            <a:avLst/>
          </a:prstGeom>
        </p:spPr>
        <p:txBody>
          <a:bodyPr wrap="none">
            <a:spAutoFit/>
          </a:bodyPr>
          <a:lstStyle/>
          <a:p>
            <a:pPr algn="just"/>
            <a:r>
              <a:rPr lang="en-US" sz="2000" b="1" dirty="0">
                <a:solidFill>
                  <a:srgbClr val="610B38"/>
                </a:solidFill>
                <a:latin typeface="erdana"/>
              </a:rPr>
              <a:t>1 x 16 De-multiplexer</a:t>
            </a:r>
            <a:endParaRPr lang="en-US" sz="2000" b="1" dirty="0">
              <a:solidFill>
                <a:srgbClr val="610B38"/>
              </a:solidFill>
              <a:latin typeface="erdana"/>
            </a:endParaRPr>
          </a:p>
        </p:txBody>
      </p:sp>
      <p:pic>
        <p:nvPicPr>
          <p:cNvPr id="16386" name="Picture 2" descr="De-multiplex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39150" y="832295"/>
            <a:ext cx="2905125" cy="39909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62421" y="1296294"/>
            <a:ext cx="1675459" cy="400110"/>
          </a:xfrm>
          <a:prstGeom prst="rect">
            <a:avLst/>
          </a:prstGeom>
        </p:spPr>
        <p:txBody>
          <a:bodyPr wrap="none">
            <a:spAutoFit/>
          </a:bodyPr>
          <a:lstStyle/>
          <a:p>
            <a:pPr algn="just"/>
            <a:r>
              <a:rPr lang="en-US" sz="2000" b="1" dirty="0">
                <a:solidFill>
                  <a:srgbClr val="00B050"/>
                </a:solidFill>
                <a:latin typeface="Roboto Condensed" panose="02000000000000000000"/>
                <a:ea typeface="Roboto Condensed" panose="02000000000000000000"/>
              </a:rPr>
              <a:t>Block Diagram</a:t>
            </a:r>
            <a:endParaRPr lang="en-US" sz="2000" b="1" dirty="0">
              <a:solidFill>
                <a:srgbClr val="00B050"/>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80618" y="150150"/>
            <a:ext cx="1827744"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De-Multiplexers</a:t>
            </a:r>
            <a:endParaRPr lang="en-US" sz="2000" dirty="0"/>
          </a:p>
        </p:txBody>
      </p:sp>
      <p:sp>
        <p:nvSpPr>
          <p:cNvPr id="4" name="Rectangle 3"/>
          <p:cNvSpPr/>
          <p:nvPr/>
        </p:nvSpPr>
        <p:spPr>
          <a:xfrm>
            <a:off x="2148638" y="335756"/>
            <a:ext cx="1354858" cy="400110"/>
          </a:xfrm>
          <a:prstGeom prst="rect">
            <a:avLst/>
          </a:prstGeom>
        </p:spPr>
        <p:txBody>
          <a:bodyPr wrap="none">
            <a:spAutoFit/>
          </a:bodyPr>
          <a:lstStyle/>
          <a:p>
            <a:pPr algn="just"/>
            <a:r>
              <a:rPr lang="en-US" sz="2000" b="1" dirty="0">
                <a:solidFill>
                  <a:srgbClr val="002060"/>
                </a:solidFill>
                <a:latin typeface="Roboto Condensed" panose="02000000000000000000"/>
                <a:ea typeface="Roboto Condensed" panose="02000000000000000000"/>
              </a:rPr>
              <a:t>Truth</a:t>
            </a:r>
            <a:r>
              <a:rPr lang="en-US" dirty="0">
                <a:solidFill>
                  <a:srgbClr val="002060"/>
                </a:solidFill>
                <a:latin typeface="erdana"/>
              </a:rPr>
              <a:t> </a:t>
            </a:r>
            <a:r>
              <a:rPr lang="en-US" sz="2000" b="1" dirty="0">
                <a:solidFill>
                  <a:srgbClr val="002060"/>
                </a:solidFill>
                <a:latin typeface="Roboto Condensed" panose="02000000000000000000"/>
                <a:ea typeface="Roboto Condensed" panose="02000000000000000000"/>
              </a:rPr>
              <a:t>Table</a:t>
            </a:r>
            <a:endParaRPr lang="en-US" sz="2000" b="1" dirty="0">
              <a:solidFill>
                <a:srgbClr val="002060"/>
              </a:solidFill>
              <a:latin typeface="Roboto Condensed" panose="02000000000000000000"/>
              <a:ea typeface="Roboto Condensed" panose="02000000000000000000"/>
            </a:endParaRPr>
          </a:p>
        </p:txBody>
      </p:sp>
      <p:pic>
        <p:nvPicPr>
          <p:cNvPr id="17410" name="Picture 2" descr="De-multiplex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25825" y="0"/>
            <a:ext cx="5718175" cy="51435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71856" y="1371201"/>
            <a:ext cx="1956816" cy="3539430"/>
          </a:xfrm>
          <a:prstGeom prst="rect">
            <a:avLst/>
          </a:prstGeom>
        </p:spPr>
        <p:txBody>
          <a:bodyPr wrap="square">
            <a:spAutoFit/>
          </a:bodyPr>
          <a:lstStyle/>
          <a:p>
            <a:r>
              <a:rPr lang="en-US" dirty="0"/>
              <a:t>Y</a:t>
            </a:r>
            <a:r>
              <a:rPr lang="en-US" baseline="-25000" dirty="0"/>
              <a:t>0</a:t>
            </a:r>
            <a:r>
              <a:rPr lang="en-US" dirty="0"/>
              <a:t>=A.S</a:t>
            </a:r>
            <a:r>
              <a:rPr lang="en-US" baseline="-25000" dirty="0"/>
              <a:t>0</a:t>
            </a:r>
            <a:r>
              <a:rPr lang="en-US" dirty="0"/>
              <a:t>'.S</a:t>
            </a:r>
            <a:r>
              <a:rPr lang="en-US" baseline="-25000" dirty="0"/>
              <a:t>1</a:t>
            </a:r>
            <a:r>
              <a:rPr lang="en-US" dirty="0"/>
              <a:t>'.S</a:t>
            </a:r>
            <a:r>
              <a:rPr lang="en-US" baseline="-25000" dirty="0"/>
              <a:t>2</a:t>
            </a:r>
            <a:r>
              <a:rPr lang="en-US" dirty="0"/>
              <a:t>'.S</a:t>
            </a:r>
            <a:r>
              <a:rPr lang="en-US" baseline="-25000" dirty="0"/>
              <a:t>3</a:t>
            </a:r>
            <a:r>
              <a:rPr lang="en-US" dirty="0"/>
              <a:t>'</a:t>
            </a:r>
            <a:br>
              <a:rPr lang="en-US" dirty="0"/>
            </a:br>
            <a:r>
              <a:rPr lang="en-US" dirty="0"/>
              <a:t>Y</a:t>
            </a:r>
            <a:r>
              <a:rPr lang="en-US" baseline="-25000" dirty="0"/>
              <a:t>1</a:t>
            </a:r>
            <a:r>
              <a:rPr lang="en-US" dirty="0"/>
              <a:t>=A.S</a:t>
            </a:r>
            <a:r>
              <a:rPr lang="en-US" baseline="-25000" dirty="0"/>
              <a:t>0</a:t>
            </a:r>
            <a:r>
              <a:rPr lang="en-US" dirty="0"/>
              <a:t>'.S</a:t>
            </a:r>
            <a:r>
              <a:rPr lang="en-US" baseline="-25000" dirty="0"/>
              <a:t>1</a:t>
            </a:r>
            <a:r>
              <a:rPr lang="en-US" dirty="0"/>
              <a:t>'.S</a:t>
            </a:r>
            <a:r>
              <a:rPr lang="en-US" baseline="-25000" dirty="0"/>
              <a:t>2</a:t>
            </a:r>
            <a:r>
              <a:rPr lang="en-US" dirty="0"/>
              <a:t>'.S</a:t>
            </a:r>
            <a:r>
              <a:rPr lang="en-US" baseline="-25000" dirty="0"/>
              <a:t>3</a:t>
            </a:r>
            <a:br>
              <a:rPr lang="en-US" dirty="0"/>
            </a:br>
            <a:r>
              <a:rPr lang="en-US" dirty="0"/>
              <a:t>Y</a:t>
            </a:r>
            <a:r>
              <a:rPr lang="en-US" baseline="-25000" dirty="0"/>
              <a:t>2</a:t>
            </a:r>
            <a:r>
              <a:rPr lang="en-US" dirty="0"/>
              <a:t>=A.S</a:t>
            </a:r>
            <a:r>
              <a:rPr lang="en-US" baseline="-25000" dirty="0"/>
              <a:t>0</a:t>
            </a:r>
            <a:r>
              <a:rPr lang="en-US" dirty="0"/>
              <a:t>'.S</a:t>
            </a:r>
            <a:r>
              <a:rPr lang="en-US" baseline="-25000" dirty="0"/>
              <a:t>1</a:t>
            </a:r>
            <a:r>
              <a:rPr lang="en-US" dirty="0"/>
              <a:t>'.S</a:t>
            </a:r>
            <a:r>
              <a:rPr lang="en-US" baseline="-25000" dirty="0"/>
              <a:t>2</a:t>
            </a:r>
            <a:r>
              <a:rPr lang="en-US" dirty="0"/>
              <a:t>.S</a:t>
            </a:r>
            <a:r>
              <a:rPr lang="en-US" baseline="-25000" dirty="0"/>
              <a:t>3</a:t>
            </a:r>
            <a:r>
              <a:rPr lang="en-US" dirty="0"/>
              <a:t>'</a:t>
            </a:r>
            <a:br>
              <a:rPr lang="en-US" dirty="0"/>
            </a:br>
            <a:r>
              <a:rPr lang="en-US" dirty="0"/>
              <a:t>Y</a:t>
            </a:r>
            <a:r>
              <a:rPr lang="en-US" baseline="-25000" dirty="0"/>
              <a:t>3</a:t>
            </a:r>
            <a:r>
              <a:rPr lang="en-US" dirty="0"/>
              <a:t>=A.S</a:t>
            </a:r>
            <a:r>
              <a:rPr lang="en-US" baseline="-25000" dirty="0"/>
              <a:t>0</a:t>
            </a:r>
            <a:r>
              <a:rPr lang="en-US" dirty="0"/>
              <a:t>'.S</a:t>
            </a:r>
            <a:r>
              <a:rPr lang="en-US" baseline="-25000" dirty="0"/>
              <a:t>1</a:t>
            </a:r>
            <a:r>
              <a:rPr lang="en-US" dirty="0"/>
              <a:t>'.S</a:t>
            </a:r>
            <a:r>
              <a:rPr lang="en-US" baseline="-25000" dirty="0"/>
              <a:t>2</a:t>
            </a:r>
            <a:r>
              <a:rPr lang="en-US" dirty="0"/>
              <a:t>.S</a:t>
            </a:r>
            <a:r>
              <a:rPr lang="en-US" baseline="-25000" dirty="0"/>
              <a:t>3</a:t>
            </a:r>
            <a:br>
              <a:rPr lang="en-US" dirty="0"/>
            </a:br>
            <a:r>
              <a:rPr lang="en-US" dirty="0"/>
              <a:t>Y</a:t>
            </a:r>
            <a:r>
              <a:rPr lang="en-US" baseline="-25000" dirty="0"/>
              <a:t>4</a:t>
            </a:r>
            <a:r>
              <a:rPr lang="en-US" dirty="0"/>
              <a:t>=A.S</a:t>
            </a:r>
            <a:r>
              <a:rPr lang="en-US" baseline="-25000" dirty="0"/>
              <a:t>0</a:t>
            </a:r>
            <a:r>
              <a:rPr lang="en-US" dirty="0"/>
              <a:t>'.S</a:t>
            </a:r>
            <a:r>
              <a:rPr lang="en-US" baseline="-25000" dirty="0"/>
              <a:t>1</a:t>
            </a:r>
            <a:r>
              <a:rPr lang="en-US" dirty="0"/>
              <a:t>.S</a:t>
            </a:r>
            <a:r>
              <a:rPr lang="en-US" baseline="-25000" dirty="0"/>
              <a:t>2</a:t>
            </a:r>
            <a:r>
              <a:rPr lang="en-US" dirty="0"/>
              <a:t>'.S</a:t>
            </a:r>
            <a:r>
              <a:rPr lang="en-US" baseline="-25000" dirty="0"/>
              <a:t>3</a:t>
            </a:r>
            <a:r>
              <a:rPr lang="en-US" dirty="0"/>
              <a:t>'</a:t>
            </a:r>
            <a:br>
              <a:rPr lang="en-US" dirty="0"/>
            </a:br>
            <a:r>
              <a:rPr lang="en-US" dirty="0"/>
              <a:t>Y</a:t>
            </a:r>
            <a:r>
              <a:rPr lang="en-US" baseline="-25000" dirty="0"/>
              <a:t>5</a:t>
            </a:r>
            <a:r>
              <a:rPr lang="en-US" dirty="0"/>
              <a:t>=A.S</a:t>
            </a:r>
            <a:r>
              <a:rPr lang="en-US" baseline="-25000" dirty="0"/>
              <a:t>0</a:t>
            </a:r>
            <a:r>
              <a:rPr lang="en-US" dirty="0"/>
              <a:t>'.S</a:t>
            </a:r>
            <a:r>
              <a:rPr lang="en-US" baseline="-25000" dirty="0"/>
              <a:t>1</a:t>
            </a:r>
            <a:r>
              <a:rPr lang="en-US" dirty="0"/>
              <a:t>.S</a:t>
            </a:r>
            <a:r>
              <a:rPr lang="en-US" baseline="-25000" dirty="0"/>
              <a:t>2</a:t>
            </a:r>
            <a:r>
              <a:rPr lang="en-US" dirty="0"/>
              <a:t>'.S</a:t>
            </a:r>
            <a:r>
              <a:rPr lang="en-US" baseline="-25000" dirty="0"/>
              <a:t>3</a:t>
            </a:r>
            <a:br>
              <a:rPr lang="en-US" dirty="0"/>
            </a:br>
            <a:r>
              <a:rPr lang="en-US" dirty="0"/>
              <a:t>Y</a:t>
            </a:r>
            <a:r>
              <a:rPr lang="en-US" baseline="-25000" dirty="0"/>
              <a:t>6</a:t>
            </a:r>
            <a:r>
              <a:rPr lang="en-US" dirty="0"/>
              <a:t>=A.S</a:t>
            </a:r>
            <a:r>
              <a:rPr lang="en-US" baseline="-25000" dirty="0"/>
              <a:t>0</a:t>
            </a:r>
            <a:r>
              <a:rPr lang="en-US" dirty="0"/>
              <a:t>'.S</a:t>
            </a:r>
            <a:r>
              <a:rPr lang="en-US" baseline="-25000" dirty="0"/>
              <a:t>1</a:t>
            </a:r>
            <a:r>
              <a:rPr lang="en-US" dirty="0"/>
              <a:t>.S</a:t>
            </a:r>
            <a:r>
              <a:rPr lang="en-US" baseline="-25000" dirty="0"/>
              <a:t>2</a:t>
            </a:r>
            <a:r>
              <a:rPr lang="en-US" dirty="0"/>
              <a:t>.S</a:t>
            </a:r>
            <a:r>
              <a:rPr lang="en-US" baseline="-25000" dirty="0"/>
              <a:t>3</a:t>
            </a:r>
            <a:r>
              <a:rPr lang="en-US" dirty="0"/>
              <a:t>'</a:t>
            </a:r>
            <a:br>
              <a:rPr lang="en-US" dirty="0"/>
            </a:br>
            <a:r>
              <a:rPr lang="en-US" dirty="0"/>
              <a:t>Y</a:t>
            </a:r>
            <a:r>
              <a:rPr lang="en-US" baseline="-25000" dirty="0"/>
              <a:t>7</a:t>
            </a:r>
            <a:r>
              <a:rPr lang="en-US" dirty="0"/>
              <a:t>=A.S</a:t>
            </a:r>
            <a:r>
              <a:rPr lang="en-US" baseline="-25000" dirty="0"/>
              <a:t>0</a:t>
            </a:r>
            <a:r>
              <a:rPr lang="en-US" dirty="0"/>
              <a:t>'.S</a:t>
            </a:r>
            <a:r>
              <a:rPr lang="en-US" baseline="-25000" dirty="0"/>
              <a:t>1</a:t>
            </a:r>
            <a:r>
              <a:rPr lang="en-US" dirty="0"/>
              <a:t>.S</a:t>
            </a:r>
            <a:r>
              <a:rPr lang="en-US" baseline="-25000" dirty="0"/>
              <a:t>2</a:t>
            </a:r>
            <a:r>
              <a:rPr lang="en-US" dirty="0"/>
              <a:t>.S</a:t>
            </a:r>
            <a:r>
              <a:rPr lang="en-US" baseline="-25000" dirty="0"/>
              <a:t>3</a:t>
            </a:r>
            <a:br>
              <a:rPr lang="en-US" dirty="0"/>
            </a:br>
            <a:r>
              <a:rPr lang="en-US" dirty="0"/>
              <a:t>Y</a:t>
            </a:r>
            <a:r>
              <a:rPr lang="en-US" baseline="-25000" dirty="0"/>
              <a:t>8</a:t>
            </a:r>
            <a:r>
              <a:rPr lang="en-US" dirty="0"/>
              <a:t>=A.S</a:t>
            </a:r>
            <a:r>
              <a:rPr lang="en-US" baseline="-25000" dirty="0"/>
              <a:t>0</a:t>
            </a:r>
            <a:r>
              <a:rPr lang="en-US" dirty="0"/>
              <a:t>.S</a:t>
            </a:r>
            <a:r>
              <a:rPr lang="en-US" baseline="-25000" dirty="0"/>
              <a:t>1</a:t>
            </a:r>
            <a:r>
              <a:rPr lang="en-US" dirty="0"/>
              <a:t>'.S</a:t>
            </a:r>
            <a:r>
              <a:rPr lang="en-US" baseline="-25000" dirty="0"/>
              <a:t>2</a:t>
            </a:r>
            <a:r>
              <a:rPr lang="en-US" dirty="0"/>
              <a:t>'.S</a:t>
            </a:r>
            <a:r>
              <a:rPr lang="en-US" baseline="-25000" dirty="0"/>
              <a:t>3</a:t>
            </a:r>
            <a:r>
              <a:rPr lang="en-US" dirty="0"/>
              <a:t>'</a:t>
            </a:r>
            <a:br>
              <a:rPr lang="en-US" dirty="0"/>
            </a:br>
            <a:r>
              <a:rPr lang="en-US" dirty="0"/>
              <a:t>Y</a:t>
            </a:r>
            <a:r>
              <a:rPr lang="en-US" baseline="-25000" dirty="0"/>
              <a:t>9</a:t>
            </a:r>
            <a:r>
              <a:rPr lang="en-US" dirty="0"/>
              <a:t>=A.S</a:t>
            </a:r>
            <a:r>
              <a:rPr lang="en-US" baseline="-25000" dirty="0"/>
              <a:t>0</a:t>
            </a:r>
            <a:r>
              <a:rPr lang="en-US" dirty="0"/>
              <a:t>.S</a:t>
            </a:r>
            <a:r>
              <a:rPr lang="en-US" baseline="-25000" dirty="0"/>
              <a:t>1</a:t>
            </a:r>
            <a:r>
              <a:rPr lang="en-US" dirty="0"/>
              <a:t>'.S</a:t>
            </a:r>
            <a:r>
              <a:rPr lang="en-US" baseline="-25000" dirty="0"/>
              <a:t>2</a:t>
            </a:r>
            <a:r>
              <a:rPr lang="en-US" dirty="0"/>
              <a:t>'.S</a:t>
            </a:r>
            <a:r>
              <a:rPr lang="en-US" baseline="-25000" dirty="0"/>
              <a:t>3</a:t>
            </a:r>
            <a:br>
              <a:rPr lang="en-US" dirty="0"/>
            </a:br>
            <a:r>
              <a:rPr lang="en-US" dirty="0"/>
              <a:t>Y</a:t>
            </a:r>
            <a:r>
              <a:rPr lang="en-US" baseline="-25000" dirty="0"/>
              <a:t>10</a:t>
            </a:r>
            <a:r>
              <a:rPr lang="en-US" dirty="0"/>
              <a:t>=A.S</a:t>
            </a:r>
            <a:r>
              <a:rPr lang="en-US" baseline="-25000" dirty="0"/>
              <a:t>0</a:t>
            </a:r>
            <a:r>
              <a:rPr lang="en-US" dirty="0"/>
              <a:t>.S</a:t>
            </a:r>
            <a:r>
              <a:rPr lang="en-US" baseline="-25000" dirty="0"/>
              <a:t>1</a:t>
            </a:r>
            <a:r>
              <a:rPr lang="en-US" dirty="0"/>
              <a:t>'.S</a:t>
            </a:r>
            <a:r>
              <a:rPr lang="en-US" baseline="-25000" dirty="0"/>
              <a:t>2</a:t>
            </a:r>
            <a:r>
              <a:rPr lang="en-US" dirty="0"/>
              <a:t>.S</a:t>
            </a:r>
            <a:r>
              <a:rPr lang="en-US" baseline="-25000" dirty="0"/>
              <a:t>3</a:t>
            </a:r>
            <a:r>
              <a:rPr lang="en-US" dirty="0"/>
              <a:t>'</a:t>
            </a:r>
            <a:br>
              <a:rPr lang="en-US" dirty="0"/>
            </a:br>
            <a:r>
              <a:rPr lang="en-US" dirty="0"/>
              <a:t>Y</a:t>
            </a:r>
            <a:r>
              <a:rPr lang="en-US" baseline="-25000" dirty="0"/>
              <a:t>11</a:t>
            </a:r>
            <a:r>
              <a:rPr lang="en-US" dirty="0"/>
              <a:t>=A.S</a:t>
            </a:r>
            <a:r>
              <a:rPr lang="en-US" baseline="-25000" dirty="0"/>
              <a:t>0</a:t>
            </a:r>
            <a:r>
              <a:rPr lang="en-US" dirty="0"/>
              <a:t>.S</a:t>
            </a:r>
            <a:r>
              <a:rPr lang="en-US" baseline="-25000" dirty="0"/>
              <a:t>1</a:t>
            </a:r>
            <a:r>
              <a:rPr lang="en-US" dirty="0"/>
              <a:t>'.S</a:t>
            </a:r>
            <a:r>
              <a:rPr lang="en-US" baseline="-25000" dirty="0"/>
              <a:t>2</a:t>
            </a:r>
            <a:r>
              <a:rPr lang="en-US" dirty="0"/>
              <a:t>.S</a:t>
            </a:r>
            <a:r>
              <a:rPr lang="en-US" baseline="-25000" dirty="0"/>
              <a:t>3</a:t>
            </a:r>
            <a:br>
              <a:rPr lang="en-US" dirty="0"/>
            </a:br>
            <a:r>
              <a:rPr lang="en-US" dirty="0"/>
              <a:t>Y</a:t>
            </a:r>
            <a:r>
              <a:rPr lang="en-US" baseline="-25000" dirty="0"/>
              <a:t>12</a:t>
            </a:r>
            <a:r>
              <a:rPr lang="en-US" dirty="0"/>
              <a:t>=A.S</a:t>
            </a:r>
            <a:r>
              <a:rPr lang="en-US" baseline="-25000" dirty="0"/>
              <a:t>0</a:t>
            </a:r>
            <a:r>
              <a:rPr lang="en-US" dirty="0"/>
              <a:t>.S</a:t>
            </a:r>
            <a:r>
              <a:rPr lang="en-US" baseline="-25000" dirty="0"/>
              <a:t>1</a:t>
            </a:r>
            <a:r>
              <a:rPr lang="en-US" dirty="0"/>
              <a:t>.S</a:t>
            </a:r>
            <a:r>
              <a:rPr lang="en-US" baseline="-25000" dirty="0"/>
              <a:t>2</a:t>
            </a:r>
            <a:r>
              <a:rPr lang="en-US" dirty="0"/>
              <a:t>'.S</a:t>
            </a:r>
            <a:r>
              <a:rPr lang="en-US" baseline="-25000" dirty="0"/>
              <a:t>3</a:t>
            </a:r>
            <a:r>
              <a:rPr lang="en-US" dirty="0"/>
              <a:t>'</a:t>
            </a:r>
            <a:br>
              <a:rPr lang="en-US" dirty="0"/>
            </a:br>
            <a:r>
              <a:rPr lang="en-US" dirty="0"/>
              <a:t>Y</a:t>
            </a:r>
            <a:r>
              <a:rPr lang="en-US" baseline="-25000" dirty="0"/>
              <a:t>13</a:t>
            </a:r>
            <a:r>
              <a:rPr lang="en-US" dirty="0"/>
              <a:t>=A.S</a:t>
            </a:r>
            <a:r>
              <a:rPr lang="en-US" baseline="-25000" dirty="0"/>
              <a:t>0</a:t>
            </a:r>
            <a:r>
              <a:rPr lang="en-US" dirty="0"/>
              <a:t>.S</a:t>
            </a:r>
            <a:r>
              <a:rPr lang="en-US" baseline="-25000" dirty="0"/>
              <a:t>1</a:t>
            </a:r>
            <a:r>
              <a:rPr lang="en-US" dirty="0"/>
              <a:t>.S</a:t>
            </a:r>
            <a:r>
              <a:rPr lang="en-US" baseline="-25000" dirty="0"/>
              <a:t>2</a:t>
            </a:r>
            <a:r>
              <a:rPr lang="en-US" dirty="0"/>
              <a:t>'.S</a:t>
            </a:r>
            <a:r>
              <a:rPr lang="en-US" baseline="-25000" dirty="0"/>
              <a:t>3</a:t>
            </a:r>
            <a:br>
              <a:rPr lang="en-US" dirty="0"/>
            </a:br>
            <a:r>
              <a:rPr lang="en-US" dirty="0"/>
              <a:t>Y</a:t>
            </a:r>
            <a:r>
              <a:rPr lang="en-US" baseline="-25000" dirty="0"/>
              <a:t>14</a:t>
            </a:r>
            <a:r>
              <a:rPr lang="en-US" dirty="0"/>
              <a:t>=A.S</a:t>
            </a:r>
            <a:r>
              <a:rPr lang="en-US" baseline="-25000" dirty="0"/>
              <a:t>0</a:t>
            </a:r>
            <a:r>
              <a:rPr lang="en-US" dirty="0"/>
              <a:t>.S</a:t>
            </a:r>
            <a:r>
              <a:rPr lang="en-US" baseline="-25000" dirty="0"/>
              <a:t>1</a:t>
            </a:r>
            <a:r>
              <a:rPr lang="en-US" dirty="0"/>
              <a:t>.S</a:t>
            </a:r>
            <a:r>
              <a:rPr lang="en-US" baseline="-25000" dirty="0"/>
              <a:t>2</a:t>
            </a:r>
            <a:r>
              <a:rPr lang="en-US" dirty="0"/>
              <a:t>.S</a:t>
            </a:r>
            <a:r>
              <a:rPr lang="en-US" baseline="-25000" dirty="0"/>
              <a:t>3</a:t>
            </a:r>
            <a:r>
              <a:rPr lang="en-US" dirty="0"/>
              <a:t>'</a:t>
            </a:r>
            <a:br>
              <a:rPr lang="en-US" dirty="0"/>
            </a:br>
            <a:r>
              <a:rPr lang="en-US" dirty="0"/>
              <a:t>Y</a:t>
            </a:r>
            <a:r>
              <a:rPr lang="en-US" baseline="-25000" dirty="0"/>
              <a:t>15</a:t>
            </a:r>
            <a:r>
              <a:rPr lang="en-US" dirty="0"/>
              <a:t>=A.S</a:t>
            </a:r>
            <a:r>
              <a:rPr lang="en-US" baseline="-25000" dirty="0"/>
              <a:t>0</a:t>
            </a:r>
            <a:r>
              <a:rPr lang="en-US" dirty="0"/>
              <a:t>.S</a:t>
            </a:r>
            <a:r>
              <a:rPr lang="en-US" baseline="-25000" dirty="0"/>
              <a:t>1</a:t>
            </a:r>
            <a:r>
              <a:rPr lang="en-US" dirty="0"/>
              <a:t>.S</a:t>
            </a:r>
            <a:r>
              <a:rPr lang="en-US" baseline="-25000" dirty="0"/>
              <a:t>2</a:t>
            </a:r>
            <a:r>
              <a:rPr lang="en-US" dirty="0"/>
              <a:t>'.S</a:t>
            </a:r>
            <a:r>
              <a:rPr lang="en-US" baseline="-25000" dirty="0"/>
              <a:t>3</a:t>
            </a:r>
            <a:endParaRPr lang="en-US" baseline="-25000" dirty="0">
              <a:solidFill>
                <a:srgbClr val="333333"/>
              </a:solidFill>
              <a:latin typeface="inter-regular"/>
            </a:endParaRPr>
          </a:p>
        </p:txBody>
      </p:sp>
      <p:sp>
        <p:nvSpPr>
          <p:cNvPr id="7" name="Rectangle 6"/>
          <p:cNvSpPr/>
          <p:nvPr/>
        </p:nvSpPr>
        <p:spPr>
          <a:xfrm>
            <a:off x="272887" y="909388"/>
            <a:ext cx="2117887" cy="400110"/>
          </a:xfrm>
          <a:prstGeom prst="rect">
            <a:avLst/>
          </a:prstGeom>
        </p:spPr>
        <p:txBody>
          <a:bodyPr wrap="none">
            <a:spAutoFit/>
          </a:bodyPr>
          <a:lstStyle/>
          <a:p>
            <a:r>
              <a:rPr lang="en-US" sz="2000" b="1" dirty="0">
                <a:solidFill>
                  <a:schemeClr val="accent6">
                    <a:lumMod val="50000"/>
                  </a:schemeClr>
                </a:solidFill>
                <a:latin typeface="Roboto Condensed" panose="02000000000000000000"/>
                <a:ea typeface="Roboto Condensed" panose="02000000000000000000"/>
              </a:rPr>
              <a:t>Logical expression</a:t>
            </a:r>
            <a:endParaRPr lang="en-US" sz="2000" b="1" dirty="0">
              <a:solidFill>
                <a:schemeClr val="accent6">
                  <a:lumMod val="50000"/>
                </a:schemeClr>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t>Digital Components</a:t>
            </a:r>
            <a:endParaRPr sz="2400" dirty="0"/>
          </a:p>
        </p:txBody>
      </p:sp>
      <p:sp>
        <p:nvSpPr>
          <p:cNvPr id="237" name="Google Shape;237;p16"/>
          <p:cNvSpPr txBox="1">
            <a:spLocks noGrp="1"/>
          </p:cNvSpPr>
          <p:nvPr>
            <p:ph type="body" idx="1"/>
          </p:nvPr>
        </p:nvSpPr>
        <p:spPr>
          <a:xfrm>
            <a:off x="807131" y="1384500"/>
            <a:ext cx="6132600" cy="3145500"/>
          </a:xfrm>
          <a:prstGeom prst="rect">
            <a:avLst/>
          </a:prstGeom>
        </p:spPr>
        <p:txBody>
          <a:bodyPr spcFirstLastPara="1" wrap="square" lIns="91425" tIns="91425" rIns="91425" bIns="91425" anchor="ctr" anchorCtr="0">
            <a:noAutofit/>
          </a:bodyPr>
          <a:lstStyle/>
          <a:p>
            <a:pPr marL="101600" indent="0">
              <a:buNone/>
            </a:pPr>
            <a:r>
              <a:rPr lang="en-US" b="1" dirty="0">
                <a:solidFill>
                  <a:srgbClr val="FF0000"/>
                </a:solidFill>
              </a:rPr>
              <a:t>»</a:t>
            </a:r>
            <a:r>
              <a:rPr lang="en-US" dirty="0"/>
              <a:t>   Integrated Circuits </a:t>
            </a:r>
            <a:endParaRPr lang="en-US" dirty="0"/>
          </a:p>
          <a:p>
            <a:pPr marL="101600" indent="0">
              <a:buNone/>
            </a:pPr>
            <a:r>
              <a:rPr lang="en-US" b="1" dirty="0">
                <a:solidFill>
                  <a:srgbClr val="FF0000"/>
                </a:solidFill>
              </a:rPr>
              <a:t>»</a:t>
            </a:r>
            <a:r>
              <a:rPr lang="en-US" dirty="0"/>
              <a:t>   Decoders </a:t>
            </a:r>
            <a:endParaRPr lang="en-US" dirty="0"/>
          </a:p>
          <a:p>
            <a:pPr marL="101600" indent="0">
              <a:buNone/>
            </a:pPr>
            <a:r>
              <a:rPr lang="en-US" b="1" dirty="0">
                <a:solidFill>
                  <a:srgbClr val="FF0000"/>
                </a:solidFill>
              </a:rPr>
              <a:t>»</a:t>
            </a:r>
            <a:r>
              <a:rPr lang="en-US" dirty="0"/>
              <a:t>   Multiplexers </a:t>
            </a:r>
            <a:endParaRPr lang="en-US" dirty="0"/>
          </a:p>
          <a:p>
            <a:pPr marL="101600" indent="0">
              <a:buNone/>
            </a:pPr>
            <a:r>
              <a:rPr lang="en-US" b="1" dirty="0">
                <a:solidFill>
                  <a:srgbClr val="FF0000"/>
                </a:solidFill>
              </a:rPr>
              <a:t>»</a:t>
            </a:r>
            <a:r>
              <a:rPr lang="en-US" dirty="0"/>
              <a:t>   Registers </a:t>
            </a:r>
            <a:endParaRPr lang="en-US" dirty="0"/>
          </a:p>
          <a:p>
            <a:pPr marL="101600" indent="0">
              <a:buNone/>
            </a:pPr>
            <a:r>
              <a:rPr lang="en-US" b="1" dirty="0">
                <a:solidFill>
                  <a:srgbClr val="FF0000"/>
                </a:solidFill>
              </a:rPr>
              <a:t>»   </a:t>
            </a:r>
            <a:r>
              <a:rPr lang="en-US" dirty="0"/>
              <a:t>Shift Registers </a:t>
            </a:r>
            <a:endParaRPr lang="en-US" dirty="0"/>
          </a:p>
          <a:p>
            <a:pPr marL="101600" indent="0">
              <a:buNone/>
            </a:pPr>
            <a:r>
              <a:rPr lang="en-US" b="1" dirty="0">
                <a:solidFill>
                  <a:srgbClr val="FF0000"/>
                </a:solidFill>
              </a:rPr>
              <a:t>»</a:t>
            </a:r>
            <a:r>
              <a:rPr lang="en-US" dirty="0"/>
              <a:t>   Binary Counters </a:t>
            </a:r>
            <a:endParaRPr lang="en-US" dirty="0"/>
          </a:p>
          <a:p>
            <a:pPr marL="101600" indent="0">
              <a:buNone/>
            </a:pPr>
            <a:r>
              <a:rPr lang="en-US" b="1" dirty="0">
                <a:solidFill>
                  <a:srgbClr val="FF0000"/>
                </a:solidFill>
              </a:rPr>
              <a:t>»</a:t>
            </a:r>
            <a:r>
              <a:rPr lang="en-US" dirty="0"/>
              <a:t>   Memory Unit </a:t>
            </a:r>
            <a:endParaRPr lang="en-US"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p:fade thruBlk="1"/>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80618" y="150150"/>
            <a:ext cx="1827744" cy="400110"/>
          </a:xfrm>
          <a:prstGeom prst="rect">
            <a:avLst/>
          </a:prstGeom>
        </p:spPr>
        <p:txBody>
          <a:bodyPr wrap="none">
            <a:spAutoFit/>
          </a:bodyPr>
          <a:lstStyle/>
          <a:p>
            <a:r>
              <a:rPr lang="en-US" sz="2000" b="1" dirty="0">
                <a:solidFill>
                  <a:schemeClr val="bg1"/>
                </a:solidFill>
                <a:latin typeface="Roboto Condensed" panose="02000000000000000000"/>
                <a:ea typeface="Roboto Condensed" panose="02000000000000000000"/>
              </a:rPr>
              <a:t>De-Multiplexers</a:t>
            </a:r>
            <a:endParaRPr lang="en-US" sz="2000" dirty="0"/>
          </a:p>
        </p:txBody>
      </p:sp>
      <p:pic>
        <p:nvPicPr>
          <p:cNvPr id="18434" name="Picture 2" descr="De-multiplex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92413" y="0"/>
            <a:ext cx="3557587" cy="5143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370246" y="61091"/>
            <a:ext cx="1497526" cy="369332"/>
          </a:xfrm>
          <a:prstGeom prst="rect">
            <a:avLst/>
          </a:prstGeom>
        </p:spPr>
        <p:txBody>
          <a:bodyPr wrap="none">
            <a:spAutoFit/>
          </a:bodyPr>
          <a:lstStyle/>
          <a:p>
            <a:r>
              <a:rPr lang="en-US" sz="1800" b="1" dirty="0">
                <a:solidFill>
                  <a:srgbClr val="FF0000"/>
                </a:solidFill>
                <a:latin typeface="Roboto Condensed" panose="02000000000000000000"/>
                <a:ea typeface="Roboto Condensed" panose="02000000000000000000"/>
              </a:rPr>
              <a:t>Logical circuit</a:t>
            </a:r>
            <a:endParaRPr lang="en-US" sz="1800" b="1" dirty="0">
              <a:solidFill>
                <a:srgbClr val="FF0000"/>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242887" y="146149"/>
            <a:ext cx="1664493" cy="369332"/>
          </a:xfrm>
          <a:prstGeom prst="rect">
            <a:avLst/>
          </a:prstGeom>
        </p:spPr>
        <p:txBody>
          <a:bodyPr wrap="square">
            <a:spAutoFit/>
          </a:bodyPr>
          <a:lstStyle/>
          <a:p>
            <a:r>
              <a:rPr lang="en-US" sz="1800" b="1" dirty="0">
                <a:solidFill>
                  <a:schemeClr val="bg1"/>
                </a:solidFill>
                <a:latin typeface="Roboto Condensed" panose="02000000000000000000"/>
                <a:ea typeface="Roboto Condensed" panose="02000000000000000000"/>
              </a:rPr>
              <a:t>Flip-Flops</a:t>
            </a:r>
            <a:endParaRPr lang="en-US" sz="1800" b="1" dirty="0">
              <a:solidFill>
                <a:schemeClr val="bg1"/>
              </a:solidFill>
              <a:latin typeface="Roboto Condensed" panose="02000000000000000000"/>
              <a:ea typeface="Roboto Condensed" panose="02000000000000000000"/>
            </a:endParaRPr>
          </a:p>
        </p:txBody>
      </p:sp>
      <p:sp>
        <p:nvSpPr>
          <p:cNvPr id="4" name="Rectangle 3"/>
          <p:cNvSpPr/>
          <p:nvPr/>
        </p:nvSpPr>
        <p:spPr>
          <a:xfrm>
            <a:off x="6422231" y="1754863"/>
            <a:ext cx="2721769" cy="2031325"/>
          </a:xfrm>
          <a:prstGeom prst="rect">
            <a:avLst/>
          </a:prstGeom>
        </p:spPr>
        <p:txBody>
          <a:bodyPr wrap="square">
            <a:spAutoFit/>
          </a:bodyPr>
          <a:lstStyle/>
          <a:p>
            <a:pPr lvl="1">
              <a:buFont typeface="Arial" panose="020B0604020202020204" pitchFamily="34" charset="0"/>
              <a:buChar char="•"/>
            </a:pPr>
            <a:r>
              <a:rPr lang="en-US" sz="1800" b="1" dirty="0">
                <a:solidFill>
                  <a:srgbClr val="002060"/>
                </a:solidFill>
                <a:latin typeface="Roboto Condensed" panose="02000000000000000000"/>
                <a:ea typeface="Roboto Condensed" panose="02000000000000000000"/>
              </a:rPr>
              <a:t> </a:t>
            </a:r>
            <a:r>
              <a:rPr lang="en-US" sz="1800" b="1" dirty="0">
                <a:solidFill>
                  <a:srgbClr val="FF0000"/>
                </a:solidFill>
                <a:latin typeface="Roboto Condensed" panose="02000000000000000000"/>
                <a:ea typeface="Roboto Condensed" panose="02000000000000000000"/>
              </a:rPr>
              <a:t>SR</a:t>
            </a:r>
            <a:r>
              <a:rPr lang="en-US" sz="1800" b="1" dirty="0">
                <a:solidFill>
                  <a:srgbClr val="002060"/>
                </a:solidFill>
                <a:latin typeface="Roboto Condensed" panose="02000000000000000000"/>
                <a:ea typeface="Roboto Condensed" panose="02000000000000000000"/>
              </a:rPr>
              <a:t> (Set-Reset) Flip-Flop</a:t>
            </a:r>
            <a:endParaRPr lang="en-US" sz="1800" b="1" dirty="0">
              <a:solidFill>
                <a:srgbClr val="002060"/>
              </a:solidFill>
              <a:latin typeface="Roboto Condensed" panose="02000000000000000000"/>
              <a:ea typeface="Roboto Condensed" panose="02000000000000000000"/>
            </a:endParaRPr>
          </a:p>
          <a:p>
            <a:pPr lvl="1">
              <a:buFont typeface="Arial" panose="020B0604020202020204" pitchFamily="34" charset="0"/>
              <a:buChar char="•"/>
            </a:pPr>
            <a:endParaRPr lang="en-US" sz="1800" b="1" dirty="0">
              <a:solidFill>
                <a:srgbClr val="002060"/>
              </a:solidFill>
              <a:latin typeface="Roboto Condensed" panose="02000000000000000000"/>
              <a:ea typeface="Roboto Condensed" panose="02000000000000000000"/>
            </a:endParaRPr>
          </a:p>
          <a:p>
            <a:pPr lvl="1">
              <a:buFont typeface="Arial" panose="020B0604020202020204" pitchFamily="34" charset="0"/>
              <a:buChar char="•"/>
            </a:pPr>
            <a:r>
              <a:rPr lang="en-US" sz="1800" b="1" dirty="0">
                <a:solidFill>
                  <a:srgbClr val="FF0000"/>
                </a:solidFill>
                <a:latin typeface="Roboto Condensed" panose="02000000000000000000"/>
                <a:ea typeface="Roboto Condensed" panose="02000000000000000000"/>
              </a:rPr>
              <a:t> JK</a:t>
            </a:r>
            <a:r>
              <a:rPr lang="en-US" sz="1800" b="1" dirty="0">
                <a:solidFill>
                  <a:srgbClr val="002060"/>
                </a:solidFill>
                <a:latin typeface="Roboto Condensed" panose="02000000000000000000"/>
                <a:ea typeface="Roboto Condensed" panose="02000000000000000000"/>
              </a:rPr>
              <a:t> Flip-Flop</a:t>
            </a:r>
            <a:endParaRPr lang="en-US" sz="1800" b="1" dirty="0">
              <a:solidFill>
                <a:srgbClr val="002060"/>
              </a:solidFill>
              <a:latin typeface="Roboto Condensed" panose="02000000000000000000"/>
              <a:ea typeface="Roboto Condensed" panose="02000000000000000000"/>
            </a:endParaRPr>
          </a:p>
          <a:p>
            <a:pPr>
              <a:buFont typeface="Arial" panose="020B0604020202020204" pitchFamily="34" charset="0"/>
              <a:buChar char="•"/>
            </a:pPr>
            <a:endParaRPr lang="en-US" sz="1800" b="1" dirty="0">
              <a:solidFill>
                <a:srgbClr val="002060"/>
              </a:solidFill>
              <a:latin typeface="Roboto Condensed" panose="02000000000000000000"/>
              <a:ea typeface="Roboto Condensed" panose="02000000000000000000"/>
            </a:endParaRPr>
          </a:p>
          <a:p>
            <a:pPr>
              <a:buFont typeface="Arial" panose="020B0604020202020204" pitchFamily="34" charset="0"/>
              <a:buChar char="•"/>
            </a:pPr>
            <a:r>
              <a:rPr lang="en-US" sz="1800" b="1" dirty="0">
                <a:solidFill>
                  <a:srgbClr val="002060"/>
                </a:solidFill>
                <a:latin typeface="Roboto Condensed" panose="02000000000000000000"/>
                <a:ea typeface="Roboto Condensed" panose="02000000000000000000"/>
              </a:rPr>
              <a:t> Data or Delay (</a:t>
            </a:r>
            <a:r>
              <a:rPr lang="en-US" sz="1800" b="1" dirty="0">
                <a:solidFill>
                  <a:srgbClr val="FF0000"/>
                </a:solidFill>
                <a:latin typeface="Roboto Condensed" panose="02000000000000000000"/>
                <a:ea typeface="Roboto Condensed" panose="02000000000000000000"/>
              </a:rPr>
              <a:t>D</a:t>
            </a:r>
            <a:r>
              <a:rPr lang="en-US" sz="1800" b="1" dirty="0">
                <a:solidFill>
                  <a:srgbClr val="002060"/>
                </a:solidFill>
                <a:latin typeface="Roboto Condensed" panose="02000000000000000000"/>
                <a:ea typeface="Roboto Condensed" panose="02000000000000000000"/>
              </a:rPr>
              <a:t>) Flip-Flop</a:t>
            </a:r>
            <a:endParaRPr lang="en-US" sz="1800" b="1" dirty="0">
              <a:solidFill>
                <a:srgbClr val="002060"/>
              </a:solidFill>
              <a:latin typeface="Roboto Condensed" panose="02000000000000000000"/>
              <a:ea typeface="Roboto Condensed" panose="02000000000000000000"/>
            </a:endParaRPr>
          </a:p>
          <a:p>
            <a:pPr>
              <a:buFont typeface="Arial" panose="020B0604020202020204" pitchFamily="34" charset="0"/>
              <a:buChar char="•"/>
            </a:pPr>
            <a:endParaRPr lang="en-US" sz="1800" b="1" dirty="0">
              <a:solidFill>
                <a:srgbClr val="002060"/>
              </a:solidFill>
              <a:latin typeface="Roboto Condensed" panose="02000000000000000000"/>
              <a:ea typeface="Roboto Condensed" panose="02000000000000000000"/>
            </a:endParaRPr>
          </a:p>
          <a:p>
            <a:pPr>
              <a:buFont typeface="Arial" panose="020B0604020202020204" pitchFamily="34" charset="0"/>
              <a:buChar char="•"/>
            </a:pPr>
            <a:r>
              <a:rPr lang="en-US" sz="1800" b="1" dirty="0">
                <a:solidFill>
                  <a:srgbClr val="002060"/>
                </a:solidFill>
                <a:latin typeface="Roboto Condensed" panose="02000000000000000000"/>
                <a:ea typeface="Roboto Condensed" panose="02000000000000000000"/>
              </a:rPr>
              <a:t> Toggle (</a:t>
            </a:r>
            <a:r>
              <a:rPr lang="en-US" sz="1800" b="1" dirty="0">
                <a:solidFill>
                  <a:srgbClr val="FF0000"/>
                </a:solidFill>
                <a:latin typeface="Roboto Condensed" panose="02000000000000000000"/>
                <a:ea typeface="Roboto Condensed" panose="02000000000000000000"/>
              </a:rPr>
              <a:t>T</a:t>
            </a:r>
            <a:r>
              <a:rPr lang="en-US" sz="1800" b="1" dirty="0">
                <a:solidFill>
                  <a:srgbClr val="002060"/>
                </a:solidFill>
                <a:latin typeface="Roboto Condensed" panose="02000000000000000000"/>
                <a:ea typeface="Roboto Condensed" panose="02000000000000000000"/>
              </a:rPr>
              <a:t>) Flip-Flop</a:t>
            </a:r>
            <a:endParaRPr lang="en-US" sz="1800" b="1" dirty="0">
              <a:solidFill>
                <a:srgbClr val="002060"/>
              </a:solidFill>
              <a:latin typeface="Roboto Condensed" panose="02000000000000000000"/>
              <a:ea typeface="Roboto Condensed" panose="02000000000000000000"/>
            </a:endParaRPr>
          </a:p>
        </p:txBody>
      </p:sp>
      <p:sp>
        <p:nvSpPr>
          <p:cNvPr id="5" name="Rectangle 4"/>
          <p:cNvSpPr/>
          <p:nvPr/>
        </p:nvSpPr>
        <p:spPr>
          <a:xfrm>
            <a:off x="2257425" y="89035"/>
            <a:ext cx="6886575" cy="1477328"/>
          </a:xfrm>
          <a:prstGeom prst="rect">
            <a:avLst/>
          </a:prstGeom>
        </p:spPr>
        <p:txBody>
          <a:bodyPr wrap="square">
            <a:spAutoFit/>
          </a:bodyPr>
          <a:lstStyle/>
          <a:p>
            <a:pPr marL="285750" indent="-285750">
              <a:buFont typeface="Arial" panose="020B0604020202020204" pitchFamily="34" charset="0"/>
              <a:buChar char="•"/>
            </a:pPr>
            <a:r>
              <a:rPr lang="en-US" sz="1800" dirty="0">
                <a:solidFill>
                  <a:schemeClr val="tx1"/>
                </a:solidFill>
                <a:latin typeface="MS UI Gothic" panose="020B0600070205080204" pitchFamily="34" charset="-128"/>
                <a:ea typeface="MS UI Gothic" panose="020B0600070205080204" pitchFamily="34" charset="-128"/>
              </a:rPr>
              <a:t>A flip-flop is a </a:t>
            </a:r>
            <a:r>
              <a:rPr lang="en-US" sz="1800" b="1" dirty="0">
                <a:solidFill>
                  <a:srgbClr val="FF0000"/>
                </a:solidFill>
                <a:latin typeface="MS UI Gothic" panose="020B0600070205080204" pitchFamily="34" charset="-128"/>
                <a:ea typeface="MS UI Gothic" panose="020B0600070205080204" pitchFamily="34" charset="-128"/>
              </a:rPr>
              <a:t>digital memory </a:t>
            </a:r>
            <a:r>
              <a:rPr lang="en-US" sz="1800" dirty="0">
                <a:solidFill>
                  <a:schemeClr val="tx1"/>
                </a:solidFill>
                <a:latin typeface="MS UI Gothic" panose="020B0600070205080204" pitchFamily="34" charset="-128"/>
                <a:ea typeface="MS UI Gothic" panose="020B0600070205080204" pitchFamily="34" charset="-128"/>
              </a:rPr>
              <a:t>circuit that stores </a:t>
            </a:r>
            <a:r>
              <a:rPr lang="en-US" sz="1800" b="1" dirty="0">
                <a:solidFill>
                  <a:srgbClr val="FF0000"/>
                </a:solidFill>
                <a:latin typeface="MS UI Gothic" panose="020B0600070205080204" pitchFamily="34" charset="-128"/>
                <a:ea typeface="MS UI Gothic" panose="020B0600070205080204" pitchFamily="34" charset="-128"/>
              </a:rPr>
              <a:t>“one bit” </a:t>
            </a:r>
            <a:r>
              <a:rPr lang="en-US" sz="1800" dirty="0">
                <a:solidFill>
                  <a:schemeClr val="tx1"/>
                </a:solidFill>
                <a:latin typeface="MS UI Gothic" panose="020B0600070205080204" pitchFamily="34" charset="-128"/>
                <a:ea typeface="MS UI Gothic" panose="020B0600070205080204" pitchFamily="34" charset="-128"/>
              </a:rPr>
              <a:t>of data. </a:t>
            </a:r>
            <a:endParaRPr lang="en-US" sz="1800" dirty="0">
              <a:solidFill>
                <a:schemeClr val="tx1"/>
              </a:solidFill>
              <a:latin typeface="MS UI Gothic" panose="020B0600070205080204" pitchFamily="34" charset="-128"/>
              <a:ea typeface="MS UI Gothic" panose="020B0600070205080204" pitchFamily="34" charset="-128"/>
            </a:endParaRPr>
          </a:p>
          <a:p>
            <a:pPr marL="285750" indent="-285750">
              <a:buFont typeface="Arial" panose="020B0604020202020204" pitchFamily="34" charset="0"/>
              <a:buChar char="•"/>
            </a:pPr>
            <a:endParaRPr lang="en-US" sz="1800" dirty="0">
              <a:solidFill>
                <a:schemeClr val="tx1"/>
              </a:solidFill>
              <a:latin typeface="MS UI Gothic" panose="020B0600070205080204" pitchFamily="34" charset="-128"/>
              <a:ea typeface="MS UI Gothic" panose="020B0600070205080204" pitchFamily="34" charset="-128"/>
            </a:endParaRPr>
          </a:p>
          <a:p>
            <a:pPr marL="285750" indent="-285750" algn="just">
              <a:buFont typeface="Arial" panose="020B0604020202020204" pitchFamily="34" charset="0"/>
              <a:buChar char="•"/>
            </a:pPr>
            <a:r>
              <a:rPr lang="en-US" sz="1800" dirty="0">
                <a:solidFill>
                  <a:schemeClr val="tx1"/>
                </a:solidFill>
                <a:latin typeface="MS UI Gothic" panose="020B0600070205080204" pitchFamily="34" charset="-128"/>
                <a:ea typeface="MS UI Gothic" panose="020B0600070205080204" pitchFamily="34" charset="-128"/>
              </a:rPr>
              <a:t>Flip-flops are the </a:t>
            </a:r>
            <a:r>
              <a:rPr lang="en-US" sz="1800" b="1" dirty="0">
                <a:solidFill>
                  <a:srgbClr val="FF0000"/>
                </a:solidFill>
                <a:latin typeface="MS UI Gothic" panose="020B0600070205080204" pitchFamily="34" charset="-128"/>
                <a:ea typeface="MS UI Gothic" panose="020B0600070205080204" pitchFamily="34" charset="-128"/>
              </a:rPr>
              <a:t>primary blocks </a:t>
            </a:r>
            <a:r>
              <a:rPr lang="en-US" sz="1800" dirty="0">
                <a:solidFill>
                  <a:schemeClr val="tx1"/>
                </a:solidFill>
                <a:latin typeface="MS UI Gothic" panose="020B0600070205080204" pitchFamily="34" charset="-128"/>
                <a:ea typeface="MS UI Gothic" panose="020B0600070205080204" pitchFamily="34" charset="-128"/>
              </a:rPr>
              <a:t>of the most </a:t>
            </a:r>
            <a:r>
              <a:rPr lang="en-US" sz="1800" b="1" dirty="0">
                <a:solidFill>
                  <a:srgbClr val="FF0000"/>
                </a:solidFill>
                <a:latin typeface="MS UI Gothic" panose="020B0600070205080204" pitchFamily="34" charset="-128"/>
                <a:ea typeface="MS UI Gothic" panose="020B0600070205080204" pitchFamily="34" charset="-128"/>
              </a:rPr>
              <a:t>sequential circuits</a:t>
            </a:r>
            <a:r>
              <a:rPr lang="en-US" sz="1800" dirty="0">
                <a:solidFill>
                  <a:schemeClr val="tx1"/>
                </a:solidFill>
                <a:latin typeface="MS UI Gothic" panose="020B0600070205080204" pitchFamily="34" charset="-128"/>
                <a:ea typeface="MS UI Gothic" panose="020B0600070205080204" pitchFamily="34" charset="-128"/>
              </a:rPr>
              <a:t>. It is also called one-bit memory or binary. They acts as a memory elements in a sequential circuit. </a:t>
            </a:r>
            <a:endParaRPr lang="en-US" sz="1800" dirty="0">
              <a:solidFill>
                <a:schemeClr val="tx1"/>
              </a:solidFill>
              <a:latin typeface="MS UI Gothic" panose="020B0600070205080204" pitchFamily="34" charset="-128"/>
              <a:ea typeface="MS UI Gothic" panose="020B0600070205080204" pitchFamily="34" charset="-128"/>
            </a:endParaRPr>
          </a:p>
        </p:txBody>
      </p:sp>
      <p:grpSp>
        <p:nvGrpSpPr>
          <p:cNvPr id="10" name="Group 9"/>
          <p:cNvGrpSpPr/>
          <p:nvPr/>
        </p:nvGrpSpPr>
        <p:grpSpPr>
          <a:xfrm>
            <a:off x="64295" y="1643062"/>
            <a:ext cx="6186487" cy="3436145"/>
            <a:chOff x="1" y="1650206"/>
            <a:chExt cx="6186487" cy="3436145"/>
          </a:xfrm>
        </p:grpSpPr>
        <p:grpSp>
          <p:nvGrpSpPr>
            <p:cNvPr id="9" name="Group 8"/>
            <p:cNvGrpSpPr/>
            <p:nvPr/>
          </p:nvGrpSpPr>
          <p:grpSpPr>
            <a:xfrm>
              <a:off x="1" y="1650206"/>
              <a:ext cx="6186487" cy="3436145"/>
              <a:chOff x="1" y="1650206"/>
              <a:chExt cx="6186487" cy="3436145"/>
            </a:xfrm>
          </p:grpSpPr>
          <p:pic>
            <p:nvPicPr>
              <p:cNvPr id="1028" name="Picture 4" descr="SR Flip Flop Circui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0012" y="1759743"/>
                <a:ext cx="2863621" cy="14192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K Flip Flop Circu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3" y="3507044"/>
                <a:ext cx="2845594" cy="157930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 flip-flop Circuit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3293" y="1836646"/>
                <a:ext cx="2483643" cy="124945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 flip flop circu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2539" y="3643313"/>
                <a:ext cx="2712478" cy="144303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3243263" y="1650206"/>
                <a:ext cx="0" cy="3421857"/>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p:cNvCxnSpPr/>
              <p:nvPr/>
            </p:nvCxnSpPr>
            <p:spPr>
              <a:xfrm flipH="1">
                <a:off x="1" y="3288505"/>
                <a:ext cx="6186487" cy="0"/>
              </a:xfrm>
              <a:prstGeom prst="line">
                <a:avLst/>
              </a:prstGeom>
            </p:spPr>
            <p:style>
              <a:lnRef idx="3">
                <a:schemeClr val="accent2"/>
              </a:lnRef>
              <a:fillRef idx="0">
                <a:schemeClr val="accent2"/>
              </a:fillRef>
              <a:effectRef idx="2">
                <a:schemeClr val="accent2"/>
              </a:effectRef>
              <a:fontRef idx="minor">
                <a:schemeClr val="tx1"/>
              </a:fontRef>
            </p:style>
          </p:cxnSp>
          <p:sp>
            <p:nvSpPr>
              <p:cNvPr id="12" name="Rectangle 11"/>
              <p:cNvSpPr/>
              <p:nvPr/>
            </p:nvSpPr>
            <p:spPr>
              <a:xfrm>
                <a:off x="2810259" y="2939356"/>
                <a:ext cx="380232" cy="307777"/>
              </a:xfrm>
              <a:prstGeom prst="rect">
                <a:avLst/>
              </a:prstGeom>
            </p:spPr>
            <p:txBody>
              <a:bodyPr wrap="none">
                <a:spAutoFit/>
              </a:bodyPr>
              <a:lstStyle/>
              <a:p>
                <a:r>
                  <a:rPr lang="en-US" b="1" dirty="0">
                    <a:solidFill>
                      <a:srgbClr val="FF0000"/>
                    </a:solidFill>
                    <a:latin typeface="Roboto Condensed" panose="02000000000000000000"/>
                    <a:ea typeface="Roboto Condensed" panose="02000000000000000000"/>
                  </a:rPr>
                  <a:t>SR</a:t>
                </a:r>
                <a:endParaRPr lang="en-US" dirty="0"/>
              </a:p>
            </p:txBody>
          </p:sp>
          <p:sp>
            <p:nvSpPr>
              <p:cNvPr id="15" name="Rectangle 14"/>
              <p:cNvSpPr/>
              <p:nvPr/>
            </p:nvSpPr>
            <p:spPr>
              <a:xfrm>
                <a:off x="2821410" y="3410844"/>
                <a:ext cx="372218" cy="307777"/>
              </a:xfrm>
              <a:prstGeom prst="rect">
                <a:avLst/>
              </a:prstGeom>
            </p:spPr>
            <p:txBody>
              <a:bodyPr wrap="none">
                <a:spAutoFit/>
              </a:bodyPr>
              <a:lstStyle/>
              <a:p>
                <a:r>
                  <a:rPr lang="en-US" b="1" dirty="0">
                    <a:solidFill>
                      <a:srgbClr val="FF0000"/>
                    </a:solidFill>
                    <a:latin typeface="Roboto Condensed" panose="02000000000000000000"/>
                    <a:ea typeface="Roboto Condensed" panose="02000000000000000000"/>
                  </a:rPr>
                  <a:t>JK</a:t>
                </a:r>
                <a:endParaRPr lang="en-US" dirty="0"/>
              </a:p>
            </p:txBody>
          </p:sp>
          <p:sp>
            <p:nvSpPr>
              <p:cNvPr id="16" name="Rectangle 15"/>
              <p:cNvSpPr/>
              <p:nvPr/>
            </p:nvSpPr>
            <p:spPr>
              <a:xfrm>
                <a:off x="3379040" y="2967931"/>
                <a:ext cx="285656" cy="307777"/>
              </a:xfrm>
              <a:prstGeom prst="rect">
                <a:avLst/>
              </a:prstGeom>
            </p:spPr>
            <p:txBody>
              <a:bodyPr wrap="none">
                <a:spAutoFit/>
              </a:bodyPr>
              <a:lstStyle/>
              <a:p>
                <a:r>
                  <a:rPr lang="en-US" b="1" dirty="0">
                    <a:solidFill>
                      <a:srgbClr val="FF0000"/>
                    </a:solidFill>
                    <a:latin typeface="Roboto Condensed" panose="02000000000000000000"/>
                    <a:ea typeface="Roboto Condensed" panose="02000000000000000000"/>
                  </a:rPr>
                  <a:t>D</a:t>
                </a:r>
                <a:endParaRPr lang="en-US" dirty="0"/>
              </a:p>
            </p:txBody>
          </p:sp>
        </p:grpSp>
        <p:sp>
          <p:nvSpPr>
            <p:cNvPr id="17" name="Rectangle 16"/>
            <p:cNvSpPr/>
            <p:nvPr/>
          </p:nvSpPr>
          <p:spPr>
            <a:xfrm>
              <a:off x="3379040" y="3410843"/>
              <a:ext cx="285656" cy="307777"/>
            </a:xfrm>
            <a:prstGeom prst="rect">
              <a:avLst/>
            </a:prstGeom>
          </p:spPr>
          <p:txBody>
            <a:bodyPr wrap="none">
              <a:spAutoFit/>
            </a:bodyPr>
            <a:lstStyle/>
            <a:p>
              <a:r>
                <a:rPr lang="en-US" b="1" dirty="0">
                  <a:solidFill>
                    <a:srgbClr val="FF0000"/>
                  </a:solidFill>
                  <a:latin typeface="Roboto Condensed" panose="02000000000000000000"/>
                  <a:ea typeface="Roboto Condensed" panose="02000000000000000000"/>
                </a:rPr>
                <a:t>T</a:t>
              </a:r>
              <a:endParaRPr lang="en-US" dirty="0"/>
            </a:p>
          </p:txBody>
        </p:sp>
      </p:grpSp>
    </p:spTree>
  </p:cSld>
  <p:clrMapOvr>
    <a:masterClrMapping/>
  </p:clrMapOvr>
  <p:transition>
    <p:fade thruBlk="1"/>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286595" y="160437"/>
            <a:ext cx="1063112"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Registers</a:t>
            </a:r>
            <a:endParaRPr lang="en-US" sz="1800" b="1" dirty="0">
              <a:solidFill>
                <a:schemeClr val="bg1"/>
              </a:solidFill>
              <a:latin typeface="Roboto Condensed" panose="02000000000000000000"/>
              <a:ea typeface="Roboto Condensed" panose="02000000000000000000"/>
            </a:endParaRPr>
          </a:p>
        </p:txBody>
      </p:sp>
      <p:sp>
        <p:nvSpPr>
          <p:cNvPr id="4" name="Rectangle 3"/>
          <p:cNvSpPr/>
          <p:nvPr/>
        </p:nvSpPr>
        <p:spPr>
          <a:xfrm>
            <a:off x="0" y="711595"/>
            <a:ext cx="9144000" cy="1477328"/>
          </a:xfrm>
          <a:prstGeom prst="rect">
            <a:avLst/>
          </a:prstGeom>
        </p:spPr>
        <p:txBody>
          <a:bodyPr wrap="square">
            <a:spAutoFit/>
          </a:bodyPr>
          <a:lstStyle/>
          <a:p>
            <a:pPr marL="285750" indent="-285750" algn="just">
              <a:buFont typeface="Arial" panose="020B0604020202020204" pitchFamily="34" charset="0"/>
              <a:buChar char="•"/>
            </a:pPr>
            <a:r>
              <a:rPr lang="en-US" sz="1800" dirty="0">
                <a:solidFill>
                  <a:schemeClr val="tx1"/>
                </a:solidFill>
                <a:latin typeface="MS UI Gothic" panose="020B0600070205080204" pitchFamily="34" charset="-128"/>
                <a:ea typeface="MS UI Gothic" panose="020B0600070205080204" pitchFamily="34" charset="-128"/>
              </a:rPr>
              <a:t>A register is a group of flip-flops with each flip-flop capable of storing one bit of information.</a:t>
            </a:r>
            <a:endParaRPr lang="en-US" sz="1800" dirty="0">
              <a:solidFill>
                <a:schemeClr val="tx1"/>
              </a:solidFill>
              <a:latin typeface="MS UI Gothic" panose="020B0600070205080204" pitchFamily="34" charset="-128"/>
              <a:ea typeface="MS UI Gothic" panose="020B0600070205080204" pitchFamily="34" charset="-128"/>
            </a:endParaRPr>
          </a:p>
          <a:p>
            <a:pPr marL="285750" indent="-285750">
              <a:buFont typeface="Arial" panose="020B0604020202020204" pitchFamily="34" charset="0"/>
              <a:buChar char="•"/>
            </a:pPr>
            <a:endParaRPr lang="en-US" sz="1800" dirty="0">
              <a:solidFill>
                <a:schemeClr val="tx1"/>
              </a:solidFill>
              <a:latin typeface="MS UI Gothic" panose="020B0600070205080204" pitchFamily="34" charset="-128"/>
              <a:ea typeface="MS UI Gothic" panose="020B0600070205080204" pitchFamily="34" charset="-128"/>
            </a:endParaRPr>
          </a:p>
          <a:p>
            <a:pPr marL="285750" indent="-285750" algn="just">
              <a:buFont typeface="Arial" panose="020B0604020202020204" pitchFamily="34" charset="0"/>
              <a:buChar char="•"/>
            </a:pPr>
            <a:r>
              <a:rPr lang="en-US" sz="1800" dirty="0">
                <a:solidFill>
                  <a:schemeClr val="tx1"/>
                </a:solidFill>
                <a:latin typeface="MS UI Gothic" panose="020B0600070205080204" pitchFamily="34" charset="-128"/>
                <a:ea typeface="MS UI Gothic" panose="020B0600070205080204" pitchFamily="34" charset="-128"/>
              </a:rPr>
              <a:t>An </a:t>
            </a:r>
            <a:r>
              <a:rPr lang="en-US" sz="1800" b="1" dirty="0">
                <a:solidFill>
                  <a:srgbClr val="FF0000"/>
                </a:solidFill>
                <a:latin typeface="MS UI Gothic" panose="020B0600070205080204" pitchFamily="34" charset="-128"/>
                <a:ea typeface="MS UI Gothic" panose="020B0600070205080204" pitchFamily="34" charset="-128"/>
              </a:rPr>
              <a:t>n-bit</a:t>
            </a:r>
            <a:r>
              <a:rPr lang="en-US" sz="1800" dirty="0">
                <a:solidFill>
                  <a:schemeClr val="tx1"/>
                </a:solidFill>
                <a:latin typeface="MS UI Gothic" panose="020B0600070205080204" pitchFamily="34" charset="-128"/>
                <a:ea typeface="MS UI Gothic" panose="020B0600070205080204" pitchFamily="34" charset="-128"/>
              </a:rPr>
              <a:t> register has a group of </a:t>
            </a:r>
            <a:r>
              <a:rPr lang="en-US" sz="1800" b="1" dirty="0">
                <a:solidFill>
                  <a:srgbClr val="FF0000"/>
                </a:solidFill>
                <a:latin typeface="MS UI Gothic" panose="020B0600070205080204" pitchFamily="34" charset="-128"/>
                <a:ea typeface="MS UI Gothic" panose="020B0600070205080204" pitchFamily="34" charset="-128"/>
              </a:rPr>
              <a:t>n</a:t>
            </a:r>
            <a:r>
              <a:rPr lang="en-US" sz="1800" dirty="0">
                <a:solidFill>
                  <a:schemeClr val="tx1"/>
                </a:solidFill>
                <a:latin typeface="MS UI Gothic" panose="020B0600070205080204" pitchFamily="34" charset="-128"/>
                <a:ea typeface="MS UI Gothic" panose="020B0600070205080204" pitchFamily="34" charset="-128"/>
              </a:rPr>
              <a:t> flip-flops and is capable of storing any binary information of n bits.</a:t>
            </a:r>
            <a:endParaRPr lang="en-US" sz="1800" dirty="0">
              <a:solidFill>
                <a:schemeClr val="tx1"/>
              </a:solidFill>
              <a:latin typeface="MS UI Gothic" panose="020B0600070205080204" pitchFamily="34" charset="-128"/>
              <a:ea typeface="MS UI Gothic" panose="020B0600070205080204" pitchFamily="34" charset="-128"/>
            </a:endParaRPr>
          </a:p>
        </p:txBody>
      </p:sp>
      <p:pic>
        <p:nvPicPr>
          <p:cNvPr id="5" name="Picture 4"/>
          <p:cNvPicPr>
            <a:picLocks noChangeAspect="1"/>
          </p:cNvPicPr>
          <p:nvPr/>
        </p:nvPicPr>
        <p:blipFill>
          <a:blip r:embed="rId1"/>
          <a:stretch>
            <a:fillRect/>
          </a:stretch>
        </p:blipFill>
        <p:spPr>
          <a:xfrm>
            <a:off x="378337" y="2559593"/>
            <a:ext cx="8765663" cy="2091274"/>
          </a:xfrm>
          <a:prstGeom prst="rect">
            <a:avLst/>
          </a:prstGeom>
        </p:spPr>
      </p:pic>
    </p:spTree>
  </p:cSld>
  <p:clrMapOvr>
    <a:masterClrMapping/>
  </p:clrMapOvr>
  <p:transition>
    <p:fade thruBlk="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286595" y="160437"/>
            <a:ext cx="1063112"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Registers</a:t>
            </a:r>
            <a:endParaRPr lang="en-US" sz="1800" b="1" dirty="0">
              <a:solidFill>
                <a:schemeClr val="bg1"/>
              </a:solidFill>
              <a:latin typeface="Roboto Condensed" panose="02000000000000000000"/>
              <a:ea typeface="Roboto Condensed" panose="02000000000000000000"/>
            </a:endParaRPr>
          </a:p>
        </p:txBody>
      </p:sp>
      <p:sp>
        <p:nvSpPr>
          <p:cNvPr id="6" name="Rectangle 5"/>
          <p:cNvSpPr/>
          <p:nvPr/>
        </p:nvSpPr>
        <p:spPr>
          <a:xfrm>
            <a:off x="415636" y="696798"/>
            <a:ext cx="8615007" cy="1550424"/>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z="1800" dirty="0">
                <a:solidFill>
                  <a:schemeClr val="tx1"/>
                </a:solidFill>
                <a:latin typeface="MS UI Gothic" panose="020B0600070205080204" pitchFamily="34" charset="-128"/>
                <a:ea typeface="MS UI Gothic" panose="020B0600070205080204" pitchFamily="34" charset="-128"/>
              </a:rPr>
              <a:t>Data can be entered in </a:t>
            </a:r>
            <a:r>
              <a:rPr lang="en-US" sz="1800" b="1" dirty="0">
                <a:solidFill>
                  <a:srgbClr val="FF0000"/>
                </a:solidFill>
                <a:latin typeface="MS UI Gothic" panose="020B0600070205080204" pitchFamily="34" charset="-128"/>
                <a:ea typeface="MS UI Gothic" panose="020B0600070205080204" pitchFamily="34" charset="-128"/>
              </a:rPr>
              <a:t>serial</a:t>
            </a:r>
            <a:r>
              <a:rPr lang="en-US" sz="1800" dirty="0">
                <a:solidFill>
                  <a:schemeClr val="tx1"/>
                </a:solidFill>
                <a:latin typeface="MS UI Gothic" panose="020B0600070205080204" pitchFamily="34" charset="-128"/>
                <a:ea typeface="MS UI Gothic" panose="020B0600070205080204" pitchFamily="34" charset="-128"/>
              </a:rPr>
              <a:t> or </a:t>
            </a:r>
            <a:r>
              <a:rPr lang="en-US" sz="1800" b="1" dirty="0">
                <a:solidFill>
                  <a:srgbClr val="FF0000"/>
                </a:solidFill>
                <a:latin typeface="MS UI Gothic" panose="020B0600070205080204" pitchFamily="34" charset="-128"/>
                <a:ea typeface="MS UI Gothic" panose="020B0600070205080204" pitchFamily="34" charset="-128"/>
              </a:rPr>
              <a:t>parallel</a:t>
            </a:r>
            <a:r>
              <a:rPr lang="en-US" sz="1800" dirty="0">
                <a:solidFill>
                  <a:schemeClr val="tx1"/>
                </a:solidFill>
                <a:latin typeface="MS UI Gothic" panose="020B0600070205080204" pitchFamily="34" charset="-128"/>
                <a:ea typeface="MS UI Gothic" panose="020B0600070205080204" pitchFamily="34" charset="-128"/>
              </a:rPr>
              <a:t> form.</a:t>
            </a:r>
            <a:endParaRPr lang="en-US" sz="1800" dirty="0">
              <a:solidFill>
                <a:schemeClr val="tx1"/>
              </a:solidFill>
              <a:latin typeface="MS UI Gothic" panose="020B0600070205080204" pitchFamily="34" charset="-128"/>
              <a:ea typeface="MS UI Gothic" panose="020B0600070205080204" pitchFamily="34" charset="-128"/>
            </a:endParaRPr>
          </a:p>
          <a:p>
            <a:pPr marL="285750" indent="-285750">
              <a:lnSpc>
                <a:spcPct val="107000"/>
              </a:lnSpc>
              <a:spcAft>
                <a:spcPts val="800"/>
              </a:spcAft>
              <a:buFont typeface="Arial" panose="020B0604020202020204" pitchFamily="34" charset="0"/>
              <a:buChar char="•"/>
            </a:pPr>
            <a:r>
              <a:rPr lang="en-US" sz="1800" dirty="0">
                <a:solidFill>
                  <a:schemeClr val="tx1"/>
                </a:solidFill>
                <a:latin typeface="MS UI Gothic" panose="020B0600070205080204" pitchFamily="34" charset="-128"/>
                <a:ea typeface="MS UI Gothic" panose="020B0600070205080204" pitchFamily="34" charset="-128"/>
              </a:rPr>
              <a:t>Serial form means one bit at a time, </a:t>
            </a:r>
            <a:endParaRPr lang="en-US" sz="1800" dirty="0">
              <a:solidFill>
                <a:schemeClr val="tx1"/>
              </a:solidFill>
              <a:latin typeface="MS UI Gothic" panose="020B0600070205080204" pitchFamily="34" charset="-128"/>
              <a:ea typeface="MS UI Gothic" panose="020B0600070205080204" pitchFamily="34" charset="-128"/>
            </a:endParaRPr>
          </a:p>
          <a:p>
            <a:pPr marL="285750" indent="-285750">
              <a:lnSpc>
                <a:spcPct val="107000"/>
              </a:lnSpc>
              <a:spcAft>
                <a:spcPts val="800"/>
              </a:spcAft>
              <a:buFont typeface="Arial" panose="020B0604020202020204" pitchFamily="34" charset="0"/>
              <a:buChar char="•"/>
            </a:pPr>
            <a:r>
              <a:rPr lang="en-US" sz="1800" dirty="0">
                <a:solidFill>
                  <a:schemeClr val="tx1"/>
                </a:solidFill>
                <a:latin typeface="MS UI Gothic" panose="020B0600070205080204" pitchFamily="34" charset="-128"/>
                <a:ea typeface="MS UI Gothic" panose="020B0600070205080204" pitchFamily="34" charset="-128"/>
              </a:rPr>
              <a:t>while parallel form means all bits at a time.</a:t>
            </a:r>
            <a:endParaRPr lang="en-US" sz="1800" dirty="0">
              <a:solidFill>
                <a:schemeClr val="tx1"/>
              </a:solidFill>
              <a:latin typeface="MS UI Gothic" panose="020B0600070205080204" pitchFamily="34" charset="-128"/>
              <a:ea typeface="MS UI Gothic" panose="020B0600070205080204" pitchFamily="34" charset="-128"/>
            </a:endParaRPr>
          </a:p>
          <a:p>
            <a:pPr marL="285750" indent="-285750">
              <a:lnSpc>
                <a:spcPct val="107000"/>
              </a:lnSpc>
              <a:spcAft>
                <a:spcPts val="800"/>
              </a:spcAft>
              <a:buFont typeface="Arial" panose="020B0604020202020204" pitchFamily="34" charset="0"/>
              <a:buChar char="•"/>
            </a:pPr>
            <a:r>
              <a:rPr lang="en-US" sz="1800" dirty="0">
                <a:solidFill>
                  <a:schemeClr val="tx1"/>
                </a:solidFill>
                <a:latin typeface="MS UI Gothic" panose="020B0600070205080204" pitchFamily="34" charset="-128"/>
                <a:ea typeface="MS UI Gothic" panose="020B0600070205080204" pitchFamily="34" charset="-128"/>
              </a:rPr>
              <a:t>The data can be entered and extracted in either serial or parallel form.</a:t>
            </a:r>
            <a:endParaRPr lang="en-US" sz="1800" dirty="0">
              <a:solidFill>
                <a:schemeClr val="tx1"/>
              </a:solidFill>
              <a:latin typeface="MS UI Gothic" panose="020B0600070205080204" pitchFamily="34" charset="-128"/>
              <a:ea typeface="MS UI Gothic" panose="020B0600070205080204" pitchFamily="34" charset="-128"/>
            </a:endParaRPr>
          </a:p>
        </p:txBody>
      </p:sp>
      <p:sp>
        <p:nvSpPr>
          <p:cNvPr id="7" name="Rectangle 6"/>
          <p:cNvSpPr/>
          <p:nvPr/>
        </p:nvSpPr>
        <p:spPr>
          <a:xfrm>
            <a:off x="196482" y="2569891"/>
            <a:ext cx="4111021" cy="2640531"/>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z="1800" b="1" dirty="0">
                <a:solidFill>
                  <a:srgbClr val="FF0000"/>
                </a:solidFill>
                <a:latin typeface="MS UI Gothic" panose="020B0600070205080204" pitchFamily="34" charset="-128"/>
                <a:ea typeface="MS UI Gothic" panose="020B0600070205080204" pitchFamily="34" charset="-128"/>
              </a:rPr>
              <a:t>Classification of Registers </a:t>
            </a:r>
            <a:endParaRPr lang="en-US" sz="1800" b="1" dirty="0">
              <a:solidFill>
                <a:srgbClr val="FF0000"/>
              </a:solidFill>
              <a:latin typeface="MS UI Gothic" panose="020B0600070205080204" pitchFamily="34" charset="-128"/>
              <a:ea typeface="MS UI Gothic" panose="020B0600070205080204" pitchFamily="34" charset="-128"/>
            </a:endParaRPr>
          </a:p>
          <a:p>
            <a:pPr>
              <a:lnSpc>
                <a:spcPct val="107000"/>
              </a:lnSpc>
              <a:spcAft>
                <a:spcPts val="800"/>
              </a:spcAft>
            </a:pPr>
            <a:r>
              <a:rPr lang="en-US" b="1" dirty="0">
                <a:solidFill>
                  <a:srgbClr val="002060"/>
                </a:solidFill>
                <a:latin typeface="Calibri" panose="020F0502020204030204" pitchFamily="34" charset="0"/>
                <a:ea typeface="Calibri" panose="020F0502020204030204" pitchFamily="34" charset="0"/>
                <a:cs typeface="Times New Roman" panose="02020603050405020304" pitchFamily="18" charset="0"/>
              </a:rPr>
              <a:t>      (Depending on the input and Output)</a:t>
            </a:r>
            <a:endParaRPr lang="en-US" b="1"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chemeClr val="tx1"/>
                </a:solidFill>
                <a:latin typeface="MS UI Gothic" panose="020B0600070205080204" pitchFamily="34" charset="-128"/>
                <a:ea typeface="MS UI Gothic" panose="020B0600070205080204" pitchFamily="34" charset="-128"/>
              </a:rPr>
              <a:t>1) Serial Input Serial Output (SISO)</a:t>
            </a:r>
            <a:endParaRPr lang="en-US" sz="1800" dirty="0">
              <a:solidFill>
                <a:schemeClr val="tx1"/>
              </a:solidFill>
              <a:latin typeface="MS UI Gothic" panose="020B0600070205080204" pitchFamily="34" charset="-128"/>
              <a:ea typeface="MS UI Gothic" panose="020B0600070205080204" pitchFamily="34" charset="-128"/>
            </a:endParaRPr>
          </a:p>
          <a:p>
            <a:pPr>
              <a:lnSpc>
                <a:spcPct val="107000"/>
              </a:lnSpc>
              <a:spcAft>
                <a:spcPts val="800"/>
              </a:spcAft>
            </a:pPr>
            <a:r>
              <a:rPr lang="en-US" sz="1800" dirty="0">
                <a:solidFill>
                  <a:schemeClr val="tx1"/>
                </a:solidFill>
                <a:latin typeface="MS UI Gothic" panose="020B0600070205080204" pitchFamily="34" charset="-128"/>
                <a:ea typeface="MS UI Gothic" panose="020B0600070205080204" pitchFamily="34" charset="-128"/>
              </a:rPr>
              <a:t>2) Serial Input Parallel Output (SIPO)</a:t>
            </a:r>
            <a:endParaRPr lang="en-US" sz="1800" dirty="0">
              <a:solidFill>
                <a:schemeClr val="tx1"/>
              </a:solidFill>
              <a:latin typeface="MS UI Gothic" panose="020B0600070205080204" pitchFamily="34" charset="-128"/>
              <a:ea typeface="MS UI Gothic" panose="020B0600070205080204" pitchFamily="34" charset="-128"/>
            </a:endParaRPr>
          </a:p>
          <a:p>
            <a:pPr>
              <a:lnSpc>
                <a:spcPct val="107000"/>
              </a:lnSpc>
              <a:spcAft>
                <a:spcPts val="800"/>
              </a:spcAft>
            </a:pPr>
            <a:r>
              <a:rPr lang="en-US" sz="1800" dirty="0">
                <a:solidFill>
                  <a:schemeClr val="tx1"/>
                </a:solidFill>
                <a:latin typeface="MS UI Gothic" panose="020B0600070205080204" pitchFamily="34" charset="-128"/>
                <a:ea typeface="MS UI Gothic" panose="020B0600070205080204" pitchFamily="34" charset="-128"/>
              </a:rPr>
              <a:t>3) Parallel Input Serial Output (PISO)</a:t>
            </a:r>
            <a:endParaRPr lang="en-US" sz="1800" dirty="0">
              <a:solidFill>
                <a:schemeClr val="tx1"/>
              </a:solidFill>
              <a:latin typeface="MS UI Gothic" panose="020B0600070205080204" pitchFamily="34" charset="-128"/>
              <a:ea typeface="MS UI Gothic" panose="020B0600070205080204" pitchFamily="34" charset="-128"/>
            </a:endParaRPr>
          </a:p>
          <a:p>
            <a:pPr>
              <a:lnSpc>
                <a:spcPct val="107000"/>
              </a:lnSpc>
              <a:spcAft>
                <a:spcPts val="800"/>
              </a:spcAft>
            </a:pPr>
            <a:r>
              <a:rPr lang="en-US" sz="1800" dirty="0">
                <a:solidFill>
                  <a:schemeClr val="tx1"/>
                </a:solidFill>
                <a:latin typeface="MS UI Gothic" panose="020B0600070205080204" pitchFamily="34" charset="-128"/>
                <a:ea typeface="MS UI Gothic" panose="020B0600070205080204" pitchFamily="34" charset="-128"/>
              </a:rPr>
              <a:t>4) Parallel Input Parallel Output (PIPO)</a:t>
            </a:r>
            <a:endParaRPr lang="en-US" sz="1800" dirty="0">
              <a:solidFill>
                <a:schemeClr val="tx1"/>
              </a:solidFill>
              <a:latin typeface="MS UI Gothic" panose="020B0600070205080204" pitchFamily="34" charset="-128"/>
              <a:ea typeface="MS UI Gothic" panose="020B0600070205080204" pitchFamily="34" charset="-128"/>
            </a:endParaRPr>
          </a:p>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4584696" y="2754598"/>
            <a:ext cx="3681984" cy="1484574"/>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z="1800" b="1" dirty="0">
                <a:solidFill>
                  <a:srgbClr val="FF0000"/>
                </a:solidFill>
                <a:latin typeface="MS UI Gothic" panose="020B0600070205080204" pitchFamily="34" charset="-128"/>
                <a:ea typeface="MS UI Gothic" panose="020B0600070205080204" pitchFamily="34" charset="-128"/>
              </a:rPr>
              <a:t>Classification of Registers </a:t>
            </a:r>
            <a:endParaRPr lang="en-US" sz="1800" b="1" dirty="0">
              <a:solidFill>
                <a:srgbClr val="FF0000"/>
              </a:solidFill>
              <a:latin typeface="MS UI Gothic" panose="020B0600070205080204" pitchFamily="34" charset="-128"/>
              <a:ea typeface="MS UI Gothic" panose="020B0600070205080204" pitchFamily="34" charset="-128"/>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r>
              <a:rPr lang="en-US" b="1" dirty="0">
                <a:solidFill>
                  <a:srgbClr val="002060"/>
                </a:solidFill>
                <a:latin typeface="Calibri" panose="020F0502020204030204" pitchFamily="34" charset="0"/>
                <a:ea typeface="Calibri" panose="020F0502020204030204" pitchFamily="34" charset="0"/>
                <a:cs typeface="Times New Roman" panose="02020603050405020304" pitchFamily="18" charset="0"/>
              </a:rPr>
              <a:t>(Depending on the Application)</a:t>
            </a:r>
            <a:endParaRPr lang="en-US" b="1"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chemeClr val="tx1"/>
                </a:solidFill>
                <a:latin typeface="MS UI Gothic" panose="020B0600070205080204" pitchFamily="34" charset="-128"/>
                <a:ea typeface="MS UI Gothic" panose="020B0600070205080204" pitchFamily="34" charset="-128"/>
              </a:rPr>
              <a:t>1) Shift Registers</a:t>
            </a:r>
            <a:endParaRPr lang="en-US" sz="1800" dirty="0">
              <a:solidFill>
                <a:schemeClr val="tx1"/>
              </a:solidFill>
              <a:latin typeface="MS UI Gothic" panose="020B0600070205080204" pitchFamily="34" charset="-128"/>
              <a:ea typeface="MS UI Gothic" panose="020B0600070205080204" pitchFamily="34" charset="-128"/>
            </a:endParaRPr>
          </a:p>
          <a:p>
            <a:pPr>
              <a:lnSpc>
                <a:spcPct val="107000"/>
              </a:lnSpc>
              <a:spcAft>
                <a:spcPts val="800"/>
              </a:spcAft>
            </a:pPr>
            <a:r>
              <a:rPr lang="en-US" sz="1800" dirty="0">
                <a:solidFill>
                  <a:schemeClr val="tx1"/>
                </a:solidFill>
                <a:latin typeface="MS UI Gothic" panose="020B0600070205080204" pitchFamily="34" charset="-128"/>
                <a:ea typeface="MS UI Gothic" panose="020B0600070205080204" pitchFamily="34" charset="-128"/>
              </a:rPr>
              <a:t>	2) Storage Register</a:t>
            </a:r>
            <a:endParaRPr lang="en-US" sz="1800" dirty="0">
              <a:solidFill>
                <a:schemeClr val="tx1"/>
              </a:solidFill>
              <a:latin typeface="MS UI Gothic" panose="020B0600070205080204" pitchFamily="34" charset="-128"/>
              <a:ea typeface="MS UI Gothic" panose="020B0600070205080204" pitchFamily="34" charset="-128"/>
            </a:endParaRPr>
          </a:p>
        </p:txBody>
      </p:sp>
    </p:spTree>
  </p:cSld>
  <p:clrMapOvr>
    <a:masterClrMapping/>
  </p:clrMapOvr>
  <p:transition>
    <p:fade thruBlk="1"/>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286595" y="160437"/>
            <a:ext cx="1063112"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Registers</a:t>
            </a:r>
            <a:endParaRPr lang="en-US" sz="1800" b="1" dirty="0">
              <a:solidFill>
                <a:schemeClr val="bg1"/>
              </a:solidFill>
              <a:latin typeface="Roboto Condensed" panose="02000000000000000000"/>
              <a:ea typeface="Roboto Condensed" panose="02000000000000000000"/>
            </a:endParaRPr>
          </a:p>
        </p:txBody>
      </p:sp>
      <p:pic>
        <p:nvPicPr>
          <p:cNvPr id="6" name="Picture 5"/>
          <p:cNvPicPr>
            <a:picLocks noChangeAspect="1"/>
          </p:cNvPicPr>
          <p:nvPr/>
        </p:nvPicPr>
        <p:blipFill>
          <a:blip r:embed="rId1"/>
          <a:stretch>
            <a:fillRect/>
          </a:stretch>
        </p:blipFill>
        <p:spPr>
          <a:xfrm>
            <a:off x="244440" y="2602598"/>
            <a:ext cx="3581710" cy="2385267"/>
          </a:xfrm>
          <a:prstGeom prst="rect">
            <a:avLst/>
          </a:prstGeom>
        </p:spPr>
      </p:pic>
      <p:pic>
        <p:nvPicPr>
          <p:cNvPr id="8" name="Picture 7"/>
          <p:cNvPicPr>
            <a:picLocks noChangeAspect="1"/>
          </p:cNvPicPr>
          <p:nvPr/>
        </p:nvPicPr>
        <p:blipFill rotWithShape="1">
          <a:blip r:embed="rId2"/>
          <a:srcRect l="6508"/>
          <a:stretch>
            <a:fillRect/>
          </a:stretch>
        </p:blipFill>
        <p:spPr>
          <a:xfrm>
            <a:off x="3933003" y="384299"/>
            <a:ext cx="5210997" cy="4759201"/>
          </a:xfrm>
          <a:prstGeom prst="rect">
            <a:avLst/>
          </a:prstGeom>
        </p:spPr>
      </p:pic>
      <p:sp>
        <p:nvSpPr>
          <p:cNvPr id="9" name="Rectangle 8"/>
          <p:cNvSpPr/>
          <p:nvPr/>
        </p:nvSpPr>
        <p:spPr>
          <a:xfrm>
            <a:off x="2311833" y="0"/>
            <a:ext cx="3892412" cy="372346"/>
          </a:xfrm>
          <a:prstGeom prst="rect">
            <a:avLst/>
          </a:prstGeom>
        </p:spPr>
        <p:txBody>
          <a:bodyPr wrap="none">
            <a:spAutoFit/>
          </a:bodyPr>
          <a:lstStyle/>
          <a:p>
            <a:pPr>
              <a:lnSpc>
                <a:spcPct val="107000"/>
              </a:lnSpc>
              <a:spcAft>
                <a:spcPts val="800"/>
              </a:spcAft>
            </a:pPr>
            <a:r>
              <a:rPr lang="en-US" sz="1800" b="1" dirty="0">
                <a:solidFill>
                  <a:srgbClr val="FF0000"/>
                </a:solidFill>
                <a:latin typeface="Roboto Condensed" panose="02000000000000000000"/>
                <a:ea typeface="Roboto Condensed" panose="02000000000000000000"/>
              </a:rPr>
              <a:t>Serial Input, Serial Output Shift Register</a:t>
            </a:r>
            <a:endParaRPr lang="en-US" sz="1800" b="1" dirty="0">
              <a:solidFill>
                <a:srgbClr val="FF0000"/>
              </a:solidFill>
              <a:latin typeface="Roboto Condensed" panose="02000000000000000000"/>
              <a:ea typeface="Roboto Condensed" panose="02000000000000000000"/>
            </a:endParaRPr>
          </a:p>
        </p:txBody>
      </p:sp>
      <p:pic>
        <p:nvPicPr>
          <p:cNvPr id="1026" name="Picture 2" descr="Serial-in, serial-out shift register with 4-st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141" y="694616"/>
            <a:ext cx="3544245" cy="117007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468536" y="1993163"/>
            <a:ext cx="3201297" cy="452917"/>
          </a:xfrm>
          <a:prstGeom prst="rect">
            <a:avLst/>
          </a:prstGeom>
        </p:spPr>
      </p:pic>
    </p:spTree>
  </p:cSld>
  <p:clrMapOvr>
    <a:masterClrMapping/>
  </p:clrMapOvr>
  <p:transition>
    <p:fade thruBlk="1"/>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286595" y="160437"/>
            <a:ext cx="1063112"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Registers</a:t>
            </a:r>
            <a:endParaRPr lang="en-US" sz="1800" b="1" dirty="0">
              <a:solidFill>
                <a:schemeClr val="bg1"/>
              </a:solidFill>
              <a:latin typeface="Roboto Condensed" panose="02000000000000000000"/>
              <a:ea typeface="Roboto Condensed" panose="02000000000000000000"/>
            </a:endParaRPr>
          </a:p>
        </p:txBody>
      </p:sp>
      <p:sp>
        <p:nvSpPr>
          <p:cNvPr id="9" name="Rectangle 8"/>
          <p:cNvSpPr/>
          <p:nvPr/>
        </p:nvSpPr>
        <p:spPr>
          <a:xfrm>
            <a:off x="90684" y="1454000"/>
            <a:ext cx="9144000" cy="2862322"/>
          </a:xfrm>
          <a:prstGeom prst="rect">
            <a:avLst/>
          </a:prstGeom>
        </p:spPr>
        <p:txBody>
          <a:bodyPr wrap="square">
            <a:spAutoFit/>
          </a:bodyPr>
          <a:lstStyle/>
          <a:p>
            <a:pPr>
              <a:buFont typeface="+mj-lt"/>
              <a:buAutoNum type="arabicPeriod"/>
            </a:pPr>
            <a:r>
              <a:rPr lang="en-US" sz="1800" dirty="0">
                <a:solidFill>
                  <a:schemeClr val="tx1"/>
                </a:solidFill>
                <a:latin typeface="MS UI Gothic" panose="020B0600070205080204" pitchFamily="34" charset="-128"/>
                <a:ea typeface="MS UI Gothic" panose="020B0600070205080204" pitchFamily="34" charset="-128"/>
              </a:rPr>
              <a:t> Data at “data in” will be present at the Stage A output after the first clock pulse.</a:t>
            </a:r>
            <a:endParaRPr lang="en-US" sz="1800" dirty="0">
              <a:solidFill>
                <a:schemeClr val="tx1"/>
              </a:solidFill>
              <a:latin typeface="MS UI Gothic" panose="020B0600070205080204" pitchFamily="34" charset="-128"/>
              <a:ea typeface="MS UI Gothic" panose="020B0600070205080204" pitchFamily="34" charset="-128"/>
            </a:endParaRPr>
          </a:p>
          <a:p>
            <a:pPr marL="342900" indent="-342900">
              <a:buFont typeface="+mj-lt"/>
              <a:buAutoNum type="arabicPeriod"/>
            </a:pPr>
            <a:endParaRPr lang="en-US" sz="1800" dirty="0">
              <a:solidFill>
                <a:schemeClr val="tx1"/>
              </a:solidFill>
              <a:latin typeface="MS UI Gothic" panose="020B0600070205080204" pitchFamily="34" charset="-128"/>
              <a:ea typeface="MS UI Gothic" panose="020B0600070205080204" pitchFamily="34" charset="-128"/>
            </a:endParaRPr>
          </a:p>
          <a:p>
            <a:pPr>
              <a:buFont typeface="+mj-lt"/>
              <a:buAutoNum type="arabicPeriod"/>
            </a:pPr>
            <a:r>
              <a:rPr lang="en-US" sz="1800" dirty="0">
                <a:solidFill>
                  <a:schemeClr val="tx1"/>
                </a:solidFill>
                <a:latin typeface="MS UI Gothic" panose="020B0600070205080204" pitchFamily="34" charset="-128"/>
                <a:ea typeface="MS UI Gothic" panose="020B0600070205080204" pitchFamily="34" charset="-128"/>
              </a:rPr>
              <a:t> After the second pulse, stage A data is transferred to stage B output, and “data in” is transferred to stage A output.</a:t>
            </a:r>
            <a:endParaRPr lang="en-US" sz="1800" dirty="0">
              <a:solidFill>
                <a:schemeClr val="tx1"/>
              </a:solidFill>
              <a:latin typeface="MS UI Gothic" panose="020B0600070205080204" pitchFamily="34" charset="-128"/>
              <a:ea typeface="MS UI Gothic" panose="020B0600070205080204" pitchFamily="34" charset="-128"/>
            </a:endParaRPr>
          </a:p>
          <a:p>
            <a:pPr marL="342900" indent="-342900">
              <a:buFont typeface="+mj-lt"/>
              <a:buAutoNum type="arabicPeriod"/>
            </a:pPr>
            <a:endParaRPr lang="en-US" sz="1800" dirty="0">
              <a:solidFill>
                <a:schemeClr val="tx1"/>
              </a:solidFill>
              <a:latin typeface="MS UI Gothic" panose="020B0600070205080204" pitchFamily="34" charset="-128"/>
              <a:ea typeface="MS UI Gothic" panose="020B0600070205080204" pitchFamily="34" charset="-128"/>
            </a:endParaRPr>
          </a:p>
          <a:p>
            <a:pPr>
              <a:buFont typeface="+mj-lt"/>
              <a:buAutoNum type="arabicPeriod"/>
            </a:pPr>
            <a:r>
              <a:rPr lang="en-US" sz="1800" dirty="0">
                <a:solidFill>
                  <a:schemeClr val="tx1"/>
                </a:solidFill>
                <a:latin typeface="MS UI Gothic" panose="020B0600070205080204" pitchFamily="34" charset="-128"/>
                <a:ea typeface="MS UI Gothic" panose="020B0600070205080204" pitchFamily="34" charset="-128"/>
              </a:rPr>
              <a:t>After the third clock, stage C is replaced by stage B; stage B is replaced by stage A; and stage A is replaced by “data in”. </a:t>
            </a:r>
            <a:endParaRPr lang="en-US" sz="1800" dirty="0">
              <a:solidFill>
                <a:schemeClr val="tx1"/>
              </a:solidFill>
              <a:latin typeface="MS UI Gothic" panose="020B0600070205080204" pitchFamily="34" charset="-128"/>
              <a:ea typeface="MS UI Gothic" panose="020B0600070205080204" pitchFamily="34" charset="-128"/>
            </a:endParaRPr>
          </a:p>
          <a:p>
            <a:pPr marL="342900" indent="-342900">
              <a:buFont typeface="+mj-lt"/>
              <a:buAutoNum type="arabicPeriod"/>
            </a:pPr>
            <a:endParaRPr lang="en-US" sz="1800" dirty="0">
              <a:solidFill>
                <a:schemeClr val="tx1"/>
              </a:solidFill>
              <a:latin typeface="MS UI Gothic" panose="020B0600070205080204" pitchFamily="34" charset="-128"/>
              <a:ea typeface="MS UI Gothic" panose="020B0600070205080204" pitchFamily="34" charset="-128"/>
            </a:endParaRPr>
          </a:p>
          <a:p>
            <a:pPr>
              <a:buFont typeface="+mj-lt"/>
              <a:buAutoNum type="arabicPeriod"/>
            </a:pPr>
            <a:r>
              <a:rPr lang="en-US" sz="1800" dirty="0">
                <a:solidFill>
                  <a:schemeClr val="tx1"/>
                </a:solidFill>
                <a:latin typeface="MS UI Gothic" panose="020B0600070205080204" pitchFamily="34" charset="-128"/>
                <a:ea typeface="MS UI Gothic" panose="020B0600070205080204" pitchFamily="34" charset="-128"/>
              </a:rPr>
              <a:t>After the fourth clock, the data originally present at “data in” is at stage D, “output”. The “first in” data is “first out” as it is shifted from “data in” to “data out”.</a:t>
            </a:r>
            <a:endParaRPr lang="en-US" sz="1800" dirty="0">
              <a:solidFill>
                <a:schemeClr val="tx1"/>
              </a:solidFill>
              <a:latin typeface="MS UI Gothic" panose="020B0600070205080204" pitchFamily="34" charset="-128"/>
              <a:ea typeface="MS UI Gothic" panose="020B0600070205080204" pitchFamily="34" charset="-128"/>
            </a:endParaRPr>
          </a:p>
        </p:txBody>
      </p:sp>
      <p:pic>
        <p:nvPicPr>
          <p:cNvPr id="11" name="Picture 2" descr="Serial-in, serial-out shift register with 4-stag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03273" y="0"/>
            <a:ext cx="3544245" cy="11700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286595" y="160437"/>
            <a:ext cx="1063112"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Registers</a:t>
            </a:r>
            <a:endParaRPr lang="en-US" sz="1800" b="1" dirty="0">
              <a:solidFill>
                <a:schemeClr val="bg1"/>
              </a:solidFill>
              <a:latin typeface="Roboto Condensed" panose="02000000000000000000"/>
              <a:ea typeface="Roboto Condensed" panose="02000000000000000000"/>
            </a:endParaRPr>
          </a:p>
        </p:txBody>
      </p:sp>
      <p:sp>
        <p:nvSpPr>
          <p:cNvPr id="4" name="Rectangle 3"/>
          <p:cNvSpPr/>
          <p:nvPr/>
        </p:nvSpPr>
        <p:spPr>
          <a:xfrm>
            <a:off x="3137618" y="126068"/>
            <a:ext cx="3531736" cy="369332"/>
          </a:xfrm>
          <a:prstGeom prst="rect">
            <a:avLst/>
          </a:prstGeom>
        </p:spPr>
        <p:txBody>
          <a:bodyPr wrap="none">
            <a:spAutoFit/>
          </a:bodyPr>
          <a:lstStyle/>
          <a:p>
            <a:r>
              <a:rPr lang="en-US" sz="1800" b="1" dirty="0">
                <a:solidFill>
                  <a:srgbClr val="FF0000"/>
                </a:solidFill>
                <a:latin typeface="Roboto Condensed" panose="02000000000000000000"/>
                <a:ea typeface="Roboto Condensed" panose="02000000000000000000"/>
              </a:rPr>
              <a:t>Parallel-In, Serial-Out Shift Register</a:t>
            </a:r>
            <a:endParaRPr lang="en-US" sz="1800" b="1" dirty="0">
              <a:solidFill>
                <a:srgbClr val="FF0000"/>
              </a:solidFill>
              <a:latin typeface="Roboto Condensed" panose="02000000000000000000"/>
              <a:ea typeface="Roboto Condensed" panose="02000000000000000000"/>
            </a:endParaRPr>
          </a:p>
        </p:txBody>
      </p:sp>
      <p:sp>
        <p:nvSpPr>
          <p:cNvPr id="5" name="Rectangle 4"/>
          <p:cNvSpPr/>
          <p:nvPr/>
        </p:nvSpPr>
        <p:spPr>
          <a:xfrm>
            <a:off x="136026" y="2698425"/>
            <a:ext cx="9007974" cy="2308324"/>
          </a:xfrm>
          <a:prstGeom prst="rect">
            <a:avLst/>
          </a:prstGeom>
        </p:spPr>
        <p:txBody>
          <a:bodyPr wrap="square">
            <a:spAutoFit/>
          </a:bodyPr>
          <a:lstStyle/>
          <a:p>
            <a:pPr marL="342900" indent="-342900">
              <a:buFont typeface="+mj-lt"/>
              <a:buAutoNum type="arabicPeriod"/>
            </a:pPr>
            <a:r>
              <a:rPr lang="en-US" sz="1800" dirty="0">
                <a:solidFill>
                  <a:schemeClr val="tx1"/>
                </a:solidFill>
                <a:latin typeface="MS UI Gothic" panose="020B0600070205080204" pitchFamily="34" charset="-128"/>
                <a:ea typeface="MS UI Gothic" panose="020B0600070205080204" pitchFamily="34" charset="-128"/>
              </a:rPr>
              <a:t>In stage D data will be present at the “data out” up until the first clock pulse.</a:t>
            </a:r>
            <a:endParaRPr lang="en-US" sz="1800" dirty="0">
              <a:solidFill>
                <a:schemeClr val="tx1"/>
              </a:solidFill>
              <a:latin typeface="MS UI Gothic" panose="020B0600070205080204" pitchFamily="34" charset="-128"/>
              <a:ea typeface="MS UI Gothic" panose="020B0600070205080204" pitchFamily="34" charset="-128"/>
            </a:endParaRPr>
          </a:p>
          <a:p>
            <a:pPr marL="342900" indent="-342900">
              <a:buFont typeface="+mj-lt"/>
              <a:buAutoNum type="arabicPeriod"/>
            </a:pPr>
            <a:endParaRPr lang="en-US" sz="1800" dirty="0">
              <a:solidFill>
                <a:schemeClr val="tx1"/>
              </a:solidFill>
              <a:latin typeface="MS UI Gothic" panose="020B0600070205080204" pitchFamily="34" charset="-128"/>
              <a:ea typeface="MS UI Gothic" panose="020B0600070205080204" pitchFamily="34" charset="-128"/>
            </a:endParaRPr>
          </a:p>
          <a:p>
            <a:pPr marL="342900" indent="-342900">
              <a:buFont typeface="+mj-lt"/>
              <a:buAutoNum type="arabicPeriod"/>
            </a:pPr>
            <a:r>
              <a:rPr lang="en-US" sz="1800" dirty="0">
                <a:solidFill>
                  <a:schemeClr val="tx1"/>
                </a:solidFill>
                <a:latin typeface="MS UI Gothic" panose="020B0600070205080204" pitchFamily="34" charset="-128"/>
                <a:ea typeface="MS UI Gothic" panose="020B0600070205080204" pitchFamily="34" charset="-128"/>
              </a:rPr>
              <a:t>Stage C data will be present at “data out” between the first clock and the second clock pulse.</a:t>
            </a:r>
            <a:endParaRPr lang="en-US" sz="1800" dirty="0">
              <a:solidFill>
                <a:schemeClr val="tx1"/>
              </a:solidFill>
              <a:latin typeface="MS UI Gothic" panose="020B0600070205080204" pitchFamily="34" charset="-128"/>
              <a:ea typeface="MS UI Gothic" panose="020B0600070205080204" pitchFamily="34" charset="-128"/>
            </a:endParaRPr>
          </a:p>
          <a:p>
            <a:pPr marL="342900" indent="-342900">
              <a:buFont typeface="+mj-lt"/>
              <a:buAutoNum type="arabicPeriod"/>
            </a:pPr>
            <a:endParaRPr lang="en-US" sz="1800" dirty="0">
              <a:solidFill>
                <a:schemeClr val="tx1"/>
              </a:solidFill>
              <a:latin typeface="MS UI Gothic" panose="020B0600070205080204" pitchFamily="34" charset="-128"/>
              <a:ea typeface="MS UI Gothic" panose="020B0600070205080204" pitchFamily="34" charset="-128"/>
            </a:endParaRPr>
          </a:p>
          <a:p>
            <a:pPr marL="342900" indent="-342900">
              <a:buFont typeface="+mj-lt"/>
              <a:buAutoNum type="arabicPeriod"/>
            </a:pPr>
            <a:r>
              <a:rPr lang="en-US" sz="1800" dirty="0">
                <a:solidFill>
                  <a:schemeClr val="tx1"/>
                </a:solidFill>
                <a:latin typeface="MS UI Gothic" panose="020B0600070205080204" pitchFamily="34" charset="-128"/>
                <a:ea typeface="MS UI Gothic" panose="020B0600070205080204" pitchFamily="34" charset="-128"/>
              </a:rPr>
              <a:t>Stage B data will be present between the second clock and the third clock.</a:t>
            </a:r>
            <a:endParaRPr lang="en-US" sz="1800" dirty="0">
              <a:solidFill>
                <a:schemeClr val="tx1"/>
              </a:solidFill>
              <a:latin typeface="MS UI Gothic" panose="020B0600070205080204" pitchFamily="34" charset="-128"/>
              <a:ea typeface="MS UI Gothic" panose="020B0600070205080204" pitchFamily="34" charset="-128"/>
            </a:endParaRPr>
          </a:p>
          <a:p>
            <a:pPr marL="342900" indent="-342900">
              <a:buFont typeface="+mj-lt"/>
              <a:buAutoNum type="arabicPeriod"/>
            </a:pPr>
            <a:endParaRPr lang="en-US" sz="1800" dirty="0">
              <a:solidFill>
                <a:schemeClr val="tx1"/>
              </a:solidFill>
              <a:latin typeface="MS UI Gothic" panose="020B0600070205080204" pitchFamily="34" charset="-128"/>
              <a:ea typeface="MS UI Gothic" panose="020B0600070205080204" pitchFamily="34" charset="-128"/>
            </a:endParaRPr>
          </a:p>
          <a:p>
            <a:pPr marL="342900" indent="-342900">
              <a:buFont typeface="+mj-lt"/>
              <a:buAutoNum type="arabicPeriod"/>
            </a:pPr>
            <a:r>
              <a:rPr lang="en-US" sz="1800" dirty="0">
                <a:solidFill>
                  <a:schemeClr val="tx1"/>
                </a:solidFill>
                <a:latin typeface="MS UI Gothic" panose="020B0600070205080204" pitchFamily="34" charset="-128"/>
                <a:ea typeface="MS UI Gothic" panose="020B0600070205080204" pitchFamily="34" charset="-128"/>
              </a:rPr>
              <a:t>Stage A data will be present between the third and the fourth clock.</a:t>
            </a:r>
            <a:endParaRPr lang="en-US" sz="1800" dirty="0">
              <a:solidFill>
                <a:schemeClr val="tx1"/>
              </a:solidFill>
              <a:latin typeface="MS UI Gothic" panose="020B0600070205080204" pitchFamily="34" charset="-128"/>
              <a:ea typeface="MS UI Gothic" panose="020B0600070205080204" pitchFamily="34" charset="-128"/>
            </a:endParaRPr>
          </a:p>
        </p:txBody>
      </p:sp>
      <p:pic>
        <p:nvPicPr>
          <p:cNvPr id="5122" name="Picture 2" descr="Parallel-in, serial-out shift register with 4-stag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19731" y="487109"/>
            <a:ext cx="4743450" cy="2047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286595" y="160437"/>
            <a:ext cx="1063112"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Registers</a:t>
            </a:r>
            <a:endParaRPr lang="en-US" sz="1800" b="1" dirty="0">
              <a:solidFill>
                <a:schemeClr val="bg1"/>
              </a:solidFill>
              <a:latin typeface="Roboto Condensed" panose="02000000000000000000"/>
              <a:ea typeface="Roboto Condensed" panose="02000000000000000000"/>
            </a:endParaRPr>
          </a:p>
        </p:txBody>
      </p:sp>
      <p:sp>
        <p:nvSpPr>
          <p:cNvPr id="4" name="Rectangle 3"/>
          <p:cNvSpPr/>
          <p:nvPr/>
        </p:nvSpPr>
        <p:spPr>
          <a:xfrm>
            <a:off x="3137618" y="126068"/>
            <a:ext cx="3530134" cy="369332"/>
          </a:xfrm>
          <a:prstGeom prst="rect">
            <a:avLst/>
          </a:prstGeom>
        </p:spPr>
        <p:txBody>
          <a:bodyPr wrap="none">
            <a:spAutoFit/>
          </a:bodyPr>
          <a:lstStyle/>
          <a:p>
            <a:r>
              <a:rPr lang="en-US" sz="1800" b="1" dirty="0">
                <a:solidFill>
                  <a:srgbClr val="FF0000"/>
                </a:solidFill>
                <a:latin typeface="Roboto Condensed" panose="02000000000000000000"/>
                <a:ea typeface="Roboto Condensed" panose="02000000000000000000"/>
              </a:rPr>
              <a:t>Serial-In, Parallel-Out Shift Register</a:t>
            </a:r>
            <a:endParaRPr lang="en-US" sz="1800" b="1" dirty="0">
              <a:solidFill>
                <a:srgbClr val="FF0000"/>
              </a:solidFill>
              <a:latin typeface="Roboto Condensed" panose="02000000000000000000"/>
              <a:ea typeface="Roboto Condensed" panose="02000000000000000000"/>
            </a:endParaRPr>
          </a:p>
        </p:txBody>
      </p:sp>
      <p:pic>
        <p:nvPicPr>
          <p:cNvPr id="3074" name="Picture 2" descr="Serial-in, parallel-out shift register with 4-stag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27470" y="436965"/>
            <a:ext cx="4838700" cy="1676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36026" y="2214775"/>
            <a:ext cx="9007974" cy="2585323"/>
          </a:xfrm>
          <a:prstGeom prst="rect">
            <a:avLst/>
          </a:prstGeom>
        </p:spPr>
        <p:txBody>
          <a:bodyPr wrap="square">
            <a:spAutoFit/>
          </a:bodyPr>
          <a:lstStyle/>
          <a:p>
            <a:pPr marL="342900" indent="-342900">
              <a:buFont typeface="+mj-lt"/>
              <a:buAutoNum type="arabicPeriod"/>
            </a:pPr>
            <a:r>
              <a:rPr lang="en-US" dirty="0">
                <a:solidFill>
                  <a:srgbClr val="233343"/>
                </a:solidFill>
                <a:latin typeface="-apple-system"/>
              </a:rPr>
              <a:t> </a:t>
            </a:r>
            <a:r>
              <a:rPr lang="en-US" sz="1800" dirty="0">
                <a:solidFill>
                  <a:schemeClr val="tx1"/>
                </a:solidFill>
                <a:latin typeface="MS UI Gothic" panose="020B0600070205080204" pitchFamily="34" charset="-128"/>
                <a:ea typeface="MS UI Gothic" panose="020B0600070205080204" pitchFamily="34" charset="-128"/>
              </a:rPr>
              <a:t>After the first clock, the data at “data in” appears at QA.</a:t>
            </a:r>
            <a:endParaRPr lang="en-US" sz="1800" dirty="0">
              <a:solidFill>
                <a:schemeClr val="tx1"/>
              </a:solidFill>
              <a:latin typeface="MS UI Gothic" panose="020B0600070205080204" pitchFamily="34" charset="-128"/>
              <a:ea typeface="MS UI Gothic" panose="020B0600070205080204" pitchFamily="34" charset="-128"/>
            </a:endParaRPr>
          </a:p>
          <a:p>
            <a:pPr marL="342900" indent="-342900">
              <a:buFont typeface="+mj-lt"/>
              <a:buAutoNum type="arabicPeriod"/>
            </a:pPr>
            <a:endParaRPr lang="en-US" sz="1800" dirty="0">
              <a:solidFill>
                <a:schemeClr val="tx1"/>
              </a:solidFill>
              <a:latin typeface="MS UI Gothic" panose="020B0600070205080204" pitchFamily="34" charset="-128"/>
              <a:ea typeface="MS UI Gothic" panose="020B0600070205080204" pitchFamily="34" charset="-128"/>
            </a:endParaRPr>
          </a:p>
          <a:p>
            <a:pPr marL="342900" indent="-342900">
              <a:buFont typeface="+mj-lt"/>
              <a:buAutoNum type="arabicPeriod"/>
            </a:pPr>
            <a:r>
              <a:rPr lang="en-US" sz="1800" dirty="0">
                <a:solidFill>
                  <a:schemeClr val="tx1"/>
                </a:solidFill>
                <a:latin typeface="MS UI Gothic" panose="020B0600070205080204" pitchFamily="34" charset="-128"/>
                <a:ea typeface="MS UI Gothic" panose="020B0600070205080204" pitchFamily="34" charset="-128"/>
              </a:rPr>
              <a:t> After the second clock, the old QA data appears at QB; QA receives the next data from “data in”.</a:t>
            </a:r>
            <a:endParaRPr lang="en-US" sz="1800" dirty="0">
              <a:solidFill>
                <a:schemeClr val="tx1"/>
              </a:solidFill>
              <a:latin typeface="MS UI Gothic" panose="020B0600070205080204" pitchFamily="34" charset="-128"/>
              <a:ea typeface="MS UI Gothic" panose="020B0600070205080204" pitchFamily="34" charset="-128"/>
            </a:endParaRPr>
          </a:p>
          <a:p>
            <a:pPr marL="342900" indent="-342900">
              <a:buFont typeface="+mj-lt"/>
              <a:buAutoNum type="arabicPeriod"/>
            </a:pPr>
            <a:endParaRPr lang="en-US" sz="1800" dirty="0">
              <a:solidFill>
                <a:schemeClr val="tx1"/>
              </a:solidFill>
              <a:latin typeface="MS UI Gothic" panose="020B0600070205080204" pitchFamily="34" charset="-128"/>
              <a:ea typeface="MS UI Gothic" panose="020B0600070205080204" pitchFamily="34" charset="-128"/>
            </a:endParaRPr>
          </a:p>
          <a:p>
            <a:pPr marL="342900" indent="-342900">
              <a:buFont typeface="+mj-lt"/>
              <a:buAutoNum type="arabicPeriod"/>
            </a:pPr>
            <a:r>
              <a:rPr lang="en-US" sz="1800" dirty="0">
                <a:solidFill>
                  <a:schemeClr val="tx1"/>
                </a:solidFill>
                <a:latin typeface="MS UI Gothic" panose="020B0600070205080204" pitchFamily="34" charset="-128"/>
                <a:ea typeface="MS UI Gothic" panose="020B0600070205080204" pitchFamily="34" charset="-128"/>
              </a:rPr>
              <a:t> After the third clock, QB data is at QC.</a:t>
            </a:r>
            <a:endParaRPr lang="en-US" sz="1800" dirty="0">
              <a:solidFill>
                <a:schemeClr val="tx1"/>
              </a:solidFill>
              <a:latin typeface="MS UI Gothic" panose="020B0600070205080204" pitchFamily="34" charset="-128"/>
              <a:ea typeface="MS UI Gothic" panose="020B0600070205080204" pitchFamily="34" charset="-128"/>
            </a:endParaRPr>
          </a:p>
          <a:p>
            <a:pPr marL="342900" indent="-342900">
              <a:buFont typeface="+mj-lt"/>
              <a:buAutoNum type="arabicPeriod"/>
            </a:pPr>
            <a:endParaRPr lang="en-US" sz="1800" dirty="0">
              <a:solidFill>
                <a:schemeClr val="tx1"/>
              </a:solidFill>
              <a:latin typeface="MS UI Gothic" panose="020B0600070205080204" pitchFamily="34" charset="-128"/>
              <a:ea typeface="MS UI Gothic" panose="020B0600070205080204" pitchFamily="34" charset="-128"/>
            </a:endParaRPr>
          </a:p>
          <a:p>
            <a:pPr marL="342900" indent="-342900">
              <a:buFont typeface="+mj-lt"/>
              <a:buAutoNum type="arabicPeriod"/>
            </a:pPr>
            <a:r>
              <a:rPr lang="en-US" sz="1800" dirty="0">
                <a:solidFill>
                  <a:schemeClr val="tx1"/>
                </a:solidFill>
                <a:latin typeface="MS UI Gothic" panose="020B0600070205080204" pitchFamily="34" charset="-128"/>
                <a:ea typeface="MS UI Gothic" panose="020B0600070205080204" pitchFamily="34" charset="-128"/>
              </a:rPr>
              <a:t> After the fourth clock, QC data is at QD. This stage contains the data first present at “data in”. The shift register now contains four data bits.</a:t>
            </a:r>
            <a:endParaRPr lang="en-US" sz="1800" dirty="0">
              <a:solidFill>
                <a:schemeClr val="tx1"/>
              </a:solidFill>
              <a:latin typeface="MS UI Gothic" panose="020B0600070205080204" pitchFamily="34" charset="-128"/>
              <a:ea typeface="MS UI Gothic" panose="020B0600070205080204" pitchFamily="34" charset="-128"/>
            </a:endParaRPr>
          </a:p>
        </p:txBody>
      </p:sp>
    </p:spTree>
  </p:cSld>
  <p:clrMapOvr>
    <a:masterClrMapping/>
  </p:clrMapOvr>
  <p:transition>
    <p:fade thruBlk="1"/>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286595" y="160437"/>
            <a:ext cx="1063112"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Registers</a:t>
            </a:r>
            <a:endParaRPr lang="en-US" sz="1800" b="1" dirty="0">
              <a:solidFill>
                <a:schemeClr val="bg1"/>
              </a:solidFill>
              <a:latin typeface="Roboto Condensed" panose="02000000000000000000"/>
              <a:ea typeface="Roboto Condensed" panose="02000000000000000000"/>
            </a:endParaRPr>
          </a:p>
        </p:txBody>
      </p:sp>
      <p:sp>
        <p:nvSpPr>
          <p:cNvPr id="6" name="Rectangle 5"/>
          <p:cNvSpPr/>
          <p:nvPr/>
        </p:nvSpPr>
        <p:spPr>
          <a:xfrm>
            <a:off x="2590800" y="714994"/>
            <a:ext cx="3386807" cy="307777"/>
          </a:xfrm>
          <a:prstGeom prst="rect">
            <a:avLst/>
          </a:prstGeom>
        </p:spPr>
        <p:txBody>
          <a:bodyPr wrap="square">
            <a:spAutoFit/>
          </a:bodyPr>
          <a:lstStyle/>
          <a:p>
            <a:r>
              <a:rPr lang="en-US" b="1" dirty="0">
                <a:solidFill>
                  <a:srgbClr val="233343"/>
                </a:solidFill>
                <a:latin typeface="PT Serif"/>
              </a:rPr>
              <a:t>Parallel-In, Parallel-Out Shift Register</a:t>
            </a:r>
            <a:endParaRPr lang="en-US" b="1" dirty="0">
              <a:solidFill>
                <a:srgbClr val="233343"/>
              </a:solidFill>
              <a:latin typeface="PT Serif"/>
            </a:endParaRPr>
          </a:p>
        </p:txBody>
      </p:sp>
      <p:pic>
        <p:nvPicPr>
          <p:cNvPr id="4098" name="Picture 2" descr="Parallel-in, parallel-out shift register with 4-stag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28838" y="1409700"/>
            <a:ext cx="4886325" cy="23241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791015" y="4281910"/>
            <a:ext cx="4473759" cy="307777"/>
          </a:xfrm>
          <a:prstGeom prst="rect">
            <a:avLst/>
          </a:prstGeom>
        </p:spPr>
        <p:txBody>
          <a:bodyPr wrap="square">
            <a:spAutoFit/>
          </a:bodyPr>
          <a:lstStyle/>
          <a:p>
            <a:r>
              <a:rPr lang="en-US" b="1" dirty="0">
                <a:solidFill>
                  <a:srgbClr val="FF0000"/>
                </a:solidFill>
                <a:latin typeface="PT Serif"/>
              </a:rPr>
              <a:t>Applications</a:t>
            </a:r>
            <a:r>
              <a:rPr lang="en-US" b="1" dirty="0">
                <a:solidFill>
                  <a:srgbClr val="233343"/>
                </a:solidFill>
                <a:latin typeface="PT Serif"/>
              </a:rPr>
              <a:t>: Storage Register or Buffer Register</a:t>
            </a:r>
            <a:endParaRPr lang="en-US" b="1" dirty="0">
              <a:solidFill>
                <a:srgbClr val="233343"/>
              </a:solidFill>
              <a:latin typeface="PT Serif"/>
            </a:endParaRPr>
          </a:p>
        </p:txBody>
      </p:sp>
    </p:spTree>
  </p:cSld>
  <p:clrMapOvr>
    <a:masterClrMapping/>
  </p:clrMapOvr>
  <p:transition>
    <p:fade thruBlk="1"/>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5" name="Rectangle 4"/>
          <p:cNvSpPr/>
          <p:nvPr/>
        </p:nvSpPr>
        <p:spPr>
          <a:xfrm>
            <a:off x="0" y="506160"/>
            <a:ext cx="3954633" cy="338554"/>
          </a:xfrm>
          <a:prstGeom prst="rect">
            <a:avLst/>
          </a:prstGeom>
          <a:solidFill>
            <a:schemeClr val="accent6">
              <a:lumMod val="20000"/>
              <a:lumOff val="80000"/>
            </a:schemeClr>
          </a:solidFill>
        </p:spPr>
        <p:txBody>
          <a:bodyPr wrap="square">
            <a:spAutoFit/>
          </a:bodyPr>
          <a:lstStyle/>
          <a:p>
            <a:r>
              <a:rPr lang="en-US" sz="1600" b="1" dirty="0">
                <a:solidFill>
                  <a:schemeClr val="tx1"/>
                </a:solidFill>
                <a:latin typeface="MS UI Gothic" panose="020B0600070205080204" pitchFamily="34" charset="-128"/>
                <a:ea typeface="MS UI Gothic" panose="020B0600070205080204" pitchFamily="34" charset="-128"/>
              </a:rPr>
              <a:t>Bidirectional shift register with parallel load</a:t>
            </a:r>
            <a:endParaRPr lang="en-US" sz="1600" b="1" dirty="0">
              <a:solidFill>
                <a:schemeClr val="tx1"/>
              </a:solidFill>
              <a:latin typeface="MS UI Gothic" panose="020B0600070205080204" pitchFamily="34" charset="-128"/>
              <a:ea typeface="MS UI Gothic" panose="020B0600070205080204" pitchFamily="34" charset="-128"/>
            </a:endParaRPr>
          </a:p>
        </p:txBody>
      </p:sp>
      <p:sp>
        <p:nvSpPr>
          <p:cNvPr id="6" name="Rectangle 5"/>
          <p:cNvSpPr/>
          <p:nvPr/>
        </p:nvSpPr>
        <p:spPr>
          <a:xfrm>
            <a:off x="286595" y="160437"/>
            <a:ext cx="1558440"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Shift Registers</a:t>
            </a:r>
            <a:endParaRPr lang="en-US" sz="1800" b="1" dirty="0">
              <a:solidFill>
                <a:schemeClr val="bg1"/>
              </a:solidFill>
              <a:latin typeface="Roboto Condensed" panose="02000000000000000000"/>
              <a:ea typeface="Roboto Condensed" panose="02000000000000000000"/>
            </a:endParaRPr>
          </a:p>
        </p:txBody>
      </p:sp>
      <p:sp>
        <p:nvSpPr>
          <p:cNvPr id="7" name="AutoShape 2" descr="4-bit bidirectional shift register with parallel load"/>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10" name="Picture 9"/>
          <p:cNvPicPr>
            <a:picLocks noChangeAspect="1"/>
          </p:cNvPicPr>
          <p:nvPr/>
        </p:nvPicPr>
        <p:blipFill>
          <a:blip r:embed="rId1"/>
          <a:stretch>
            <a:fillRect/>
          </a:stretch>
        </p:blipFill>
        <p:spPr>
          <a:xfrm>
            <a:off x="5591236" y="15300"/>
            <a:ext cx="3412853" cy="4520411"/>
          </a:xfrm>
          <a:prstGeom prst="rect">
            <a:avLst/>
          </a:prstGeom>
        </p:spPr>
      </p:pic>
      <p:pic>
        <p:nvPicPr>
          <p:cNvPr id="11" name="Picture 10"/>
          <p:cNvPicPr>
            <a:picLocks noChangeAspect="1"/>
          </p:cNvPicPr>
          <p:nvPr/>
        </p:nvPicPr>
        <p:blipFill>
          <a:blip r:embed="rId2"/>
          <a:stretch>
            <a:fillRect/>
          </a:stretch>
        </p:blipFill>
        <p:spPr>
          <a:xfrm>
            <a:off x="265440" y="1223059"/>
            <a:ext cx="3637610" cy="2089404"/>
          </a:xfrm>
          <a:prstGeom prst="rect">
            <a:avLst/>
          </a:prstGeom>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42864" y="146148"/>
            <a:ext cx="2162772" cy="400110"/>
          </a:xfrm>
          <a:prstGeom prst="rect">
            <a:avLst/>
          </a:prstGeom>
        </p:spPr>
        <p:txBody>
          <a:bodyPr wrap="none">
            <a:spAutoFit/>
          </a:bodyPr>
          <a:lstStyle/>
          <a:p>
            <a:r>
              <a:rPr lang="en-US" sz="2000" b="1" dirty="0">
                <a:solidFill>
                  <a:schemeClr val="lt1"/>
                </a:solidFill>
                <a:latin typeface="Roboto Condensed" panose="02000000000000000000"/>
                <a:ea typeface="Roboto Condensed" panose="02000000000000000000"/>
              </a:rPr>
              <a:t>Integrated Circuits </a:t>
            </a:r>
            <a:endParaRPr lang="en-US" sz="2000" b="1" dirty="0">
              <a:solidFill>
                <a:schemeClr val="lt1"/>
              </a:solidFill>
              <a:latin typeface="Roboto Condensed" panose="02000000000000000000"/>
              <a:ea typeface="Roboto Condensed" panose="02000000000000000000"/>
            </a:endParaRPr>
          </a:p>
        </p:txBody>
      </p:sp>
      <p:sp>
        <p:nvSpPr>
          <p:cNvPr id="4" name="Rectangle 3"/>
          <p:cNvSpPr/>
          <p:nvPr/>
        </p:nvSpPr>
        <p:spPr>
          <a:xfrm>
            <a:off x="0" y="816918"/>
            <a:ext cx="9144000" cy="4216539"/>
          </a:xfrm>
          <a:prstGeom prst="rect">
            <a:avLst/>
          </a:prstGeom>
        </p:spPr>
        <p:txBody>
          <a:bodyPr wrap="square">
            <a:spAutoFit/>
          </a:bodyPr>
          <a:lstStyle/>
          <a:p>
            <a:pPr marL="285750" indent="-285750" algn="just">
              <a:buFont typeface="Arial" panose="020B0604020202020204" pitchFamily="34" charset="0"/>
              <a:buChar char="•"/>
            </a:pPr>
            <a:r>
              <a:rPr lang="en-US" sz="1800" dirty="0">
                <a:solidFill>
                  <a:schemeClr val="tx1"/>
                </a:solidFill>
                <a:latin typeface="MS UI Gothic" panose="020B0600070205080204" pitchFamily="34" charset="-128"/>
                <a:ea typeface="MS UI Gothic" panose="020B0600070205080204" pitchFamily="34" charset="-128"/>
              </a:rPr>
              <a:t>Digital circuits are constructed with integrated circuits. An integrated circuit (</a:t>
            </a:r>
            <a:r>
              <a:rPr lang="en-US" sz="1800" dirty="0">
                <a:solidFill>
                  <a:srgbClr val="FF0000"/>
                </a:solidFill>
                <a:latin typeface="MS UI Gothic" panose="020B0600070205080204" pitchFamily="34" charset="-128"/>
                <a:ea typeface="MS UI Gothic" panose="020B0600070205080204" pitchFamily="34" charset="-128"/>
              </a:rPr>
              <a:t>abbreviated IC</a:t>
            </a:r>
            <a:r>
              <a:rPr lang="en-US" sz="1800" dirty="0">
                <a:solidFill>
                  <a:schemeClr val="tx1"/>
                </a:solidFill>
                <a:latin typeface="MS UI Gothic" panose="020B0600070205080204" pitchFamily="34" charset="-128"/>
                <a:ea typeface="MS UI Gothic" panose="020B0600070205080204" pitchFamily="34" charset="-128"/>
              </a:rPr>
              <a:t>) is a small silicon semiconductor crystal called a chip, containing the electronic components for the digital gates.</a:t>
            </a:r>
            <a:endParaRPr lang="en-US" sz="1800" dirty="0">
              <a:solidFill>
                <a:schemeClr val="tx1"/>
              </a:solidFill>
              <a:latin typeface="MS UI Gothic" panose="020B0600070205080204" pitchFamily="34" charset="-128"/>
              <a:ea typeface="MS UI Gothic" panose="020B0600070205080204" pitchFamily="34" charset="-128"/>
            </a:endParaRPr>
          </a:p>
          <a:p>
            <a:pPr algn="just"/>
            <a:endParaRPr lang="en-US" sz="1800" dirty="0">
              <a:solidFill>
                <a:schemeClr val="tx1"/>
              </a:solidFill>
              <a:latin typeface="MS UI Gothic" panose="020B0600070205080204" pitchFamily="34" charset="-128"/>
              <a:ea typeface="MS UI Gothic" panose="020B0600070205080204" pitchFamily="34" charset="-128"/>
            </a:endParaRPr>
          </a:p>
          <a:p>
            <a:pPr marL="285750" indent="-285750" algn="just">
              <a:buFont typeface="Arial" panose="020B0604020202020204" pitchFamily="34" charset="0"/>
              <a:buChar char="•"/>
            </a:pPr>
            <a:r>
              <a:rPr lang="en-US" sz="1800" b="1" dirty="0">
                <a:solidFill>
                  <a:srgbClr val="FF0000"/>
                </a:solidFill>
                <a:latin typeface="MS UI Gothic" panose="020B0600070205080204" pitchFamily="34" charset="-128"/>
                <a:ea typeface="MS UI Gothic" panose="020B0600070205080204" pitchFamily="34" charset="-128"/>
              </a:rPr>
              <a:t>The various gates </a:t>
            </a:r>
            <a:r>
              <a:rPr lang="en-US" sz="1800" dirty="0">
                <a:solidFill>
                  <a:schemeClr val="tx1"/>
                </a:solidFill>
                <a:latin typeface="MS UI Gothic" panose="020B0600070205080204" pitchFamily="34" charset="-128"/>
                <a:ea typeface="MS UI Gothic" panose="020B0600070205080204" pitchFamily="34" charset="-128"/>
              </a:rPr>
              <a:t>are interconnected inside the chip to form the required circuit</a:t>
            </a:r>
            <a:endParaRPr lang="en-US" sz="1800" dirty="0">
              <a:solidFill>
                <a:schemeClr val="tx1"/>
              </a:solidFill>
              <a:latin typeface="MS UI Gothic" panose="020B0600070205080204" pitchFamily="34" charset="-128"/>
              <a:ea typeface="MS UI Gothic" panose="020B0600070205080204" pitchFamily="34" charset="-128"/>
            </a:endParaRPr>
          </a:p>
          <a:p>
            <a:endParaRPr lang="en-US" dirty="0"/>
          </a:p>
          <a:p>
            <a:endParaRPr lang="en-US" dirty="0">
              <a:ea typeface="MS UI Gothic" panose="020B0600070205080204" pitchFamily="34" charset="-128"/>
            </a:endParaRPr>
          </a:p>
          <a:p>
            <a:pPr marL="285750" indent="-285750">
              <a:buFont typeface="Arial" panose="020B0604020202020204" pitchFamily="34" charset="0"/>
              <a:buChar char="•"/>
            </a:pPr>
            <a:r>
              <a:rPr lang="en-US" sz="1800" b="1" dirty="0">
                <a:solidFill>
                  <a:srgbClr val="FF0000"/>
                </a:solidFill>
                <a:latin typeface="MS UI Gothic" panose="020B0600070205080204" pitchFamily="34" charset="-128"/>
                <a:ea typeface="MS UI Gothic" panose="020B0600070205080204" pitchFamily="34" charset="-128"/>
              </a:rPr>
              <a:t>The chip is mounted in a ceramic or plastic container, </a:t>
            </a:r>
            <a:r>
              <a:rPr lang="en-US" sz="1800" dirty="0">
                <a:solidFill>
                  <a:schemeClr val="tx1"/>
                </a:solidFill>
                <a:latin typeface="MS UI Gothic" panose="020B0600070205080204" pitchFamily="34" charset="-128"/>
                <a:ea typeface="MS UI Gothic" panose="020B0600070205080204" pitchFamily="34" charset="-128"/>
              </a:rPr>
              <a:t>and connections are welded by thin gold wires to external pins to form the integrated circuit.</a:t>
            </a:r>
            <a:endParaRPr lang="en-US" sz="1800" dirty="0">
              <a:solidFill>
                <a:schemeClr val="tx1"/>
              </a:solidFill>
              <a:latin typeface="MS UI Gothic" panose="020B0600070205080204" pitchFamily="34" charset="-128"/>
              <a:ea typeface="MS UI Gothic" panose="020B0600070205080204" pitchFamily="34" charset="-128"/>
            </a:endParaRPr>
          </a:p>
          <a:p>
            <a:endParaRPr lang="en-US" dirty="0"/>
          </a:p>
          <a:p>
            <a:endParaRPr lang="en-US" dirty="0"/>
          </a:p>
          <a:p>
            <a:pPr marL="285750" indent="-285750">
              <a:buFont typeface="Arial" panose="020B0604020202020204" pitchFamily="34" charset="0"/>
              <a:buChar char="•"/>
            </a:pPr>
            <a:r>
              <a:rPr lang="en-US" sz="1800" b="1" dirty="0">
                <a:solidFill>
                  <a:srgbClr val="FF0000"/>
                </a:solidFill>
                <a:latin typeface="MS UI Gothic" panose="020B0600070205080204" pitchFamily="34" charset="-128"/>
                <a:ea typeface="MS UI Gothic" panose="020B0600070205080204" pitchFamily="34" charset="-128"/>
              </a:rPr>
              <a:t>The number of pins </a:t>
            </a:r>
            <a:r>
              <a:rPr lang="en-US" sz="1800" dirty="0">
                <a:solidFill>
                  <a:schemeClr val="tx1"/>
                </a:solidFill>
                <a:latin typeface="MS UI Gothic" panose="020B0600070205080204" pitchFamily="34" charset="-128"/>
                <a:ea typeface="MS UI Gothic" panose="020B0600070205080204" pitchFamily="34" charset="-128"/>
              </a:rPr>
              <a:t>may range from 14 in a small IC package to 100 or more in a larger package. Each IC has a numeric designation printed on the surface of the package for identification.</a:t>
            </a:r>
            <a:endParaRPr lang="en-US" sz="1800" dirty="0">
              <a:solidFill>
                <a:schemeClr val="tx1"/>
              </a:solidFill>
              <a:latin typeface="MS UI Gothic" panose="020B0600070205080204" pitchFamily="34" charset="-128"/>
              <a:ea typeface="MS UI Gothic" panose="020B0600070205080204" pitchFamily="34" charset="-128"/>
            </a:endParaRPr>
          </a:p>
          <a:p>
            <a:endParaRPr lang="en-US" dirty="0"/>
          </a:p>
          <a:p>
            <a:pPr algn="just"/>
            <a:endParaRPr lang="en-US" sz="1800" dirty="0">
              <a:solidFill>
                <a:schemeClr val="tx1"/>
              </a:solidFill>
              <a:latin typeface="MS UI Gothic" panose="020B0600070205080204" pitchFamily="34" charset="-128"/>
              <a:ea typeface="MS UI Gothic" panose="020B0600070205080204" pitchFamily="34" charset="-128"/>
            </a:endParaRPr>
          </a:p>
        </p:txBody>
      </p:sp>
    </p:spTree>
  </p:cSld>
  <p:clrMapOvr>
    <a:masterClrMapping/>
  </p:clrMapOvr>
  <p:transition>
    <p:fade thruBlk="1"/>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4" name="Picture 3"/>
          <p:cNvPicPr>
            <a:picLocks noChangeAspect="1"/>
          </p:cNvPicPr>
          <p:nvPr/>
        </p:nvPicPr>
        <p:blipFill>
          <a:blip r:embed="rId1"/>
          <a:stretch>
            <a:fillRect/>
          </a:stretch>
        </p:blipFill>
        <p:spPr>
          <a:xfrm>
            <a:off x="57534" y="680755"/>
            <a:ext cx="2372264" cy="4343949"/>
          </a:xfrm>
          <a:prstGeom prst="rect">
            <a:avLst/>
          </a:prstGeom>
        </p:spPr>
      </p:pic>
      <p:sp>
        <p:nvSpPr>
          <p:cNvPr id="5" name="Rectangle 4"/>
          <p:cNvSpPr/>
          <p:nvPr/>
        </p:nvSpPr>
        <p:spPr>
          <a:xfrm>
            <a:off x="2286000" y="0"/>
            <a:ext cx="6858000" cy="4739759"/>
          </a:xfrm>
          <a:prstGeom prst="rect">
            <a:avLst/>
          </a:prstGeom>
        </p:spPr>
        <p:txBody>
          <a:bodyPr wrap="square">
            <a:spAutoFit/>
          </a:bodyPr>
          <a:lstStyle/>
          <a:p>
            <a:pPr marL="285750" indent="-285750" algn="just">
              <a:buFont typeface="Arial" panose="020B0604020202020204" pitchFamily="34" charset="0"/>
              <a:buChar char="•"/>
            </a:pPr>
            <a:r>
              <a:rPr lang="en-US" sz="1800" dirty="0">
                <a:solidFill>
                  <a:schemeClr val="tx1"/>
                </a:solidFill>
                <a:latin typeface="MS UI Gothic" panose="020B0600070205080204" pitchFamily="34" charset="-128"/>
                <a:ea typeface="MS UI Gothic" panose="020B0600070205080204" pitchFamily="34" charset="-128"/>
              </a:rPr>
              <a:t>A register that goes through a predetermined sequence of states upon the application of input pulses is called a counter.</a:t>
            </a:r>
            <a:endParaRPr lang="en-US" dirty="0"/>
          </a:p>
          <a:p>
            <a:endParaRPr lang="en-US" dirty="0"/>
          </a:p>
          <a:p>
            <a:pPr marL="285750" indent="-285750" algn="just">
              <a:buFont typeface="Arial" panose="020B0604020202020204" pitchFamily="34" charset="0"/>
              <a:buChar char="•"/>
            </a:pPr>
            <a:r>
              <a:rPr lang="en-US" sz="1800" dirty="0">
                <a:solidFill>
                  <a:schemeClr val="tx1"/>
                </a:solidFill>
                <a:latin typeface="MS UI Gothic" panose="020B0600070205080204" pitchFamily="34" charset="-128"/>
                <a:ea typeface="MS UI Gothic" panose="020B0600070205080204" pitchFamily="34" charset="-128"/>
              </a:rPr>
              <a:t>The input pulses may be clock pulses or may originate from an external source. They may occur at uniform intervals of time or at random.</a:t>
            </a:r>
            <a:endParaRPr lang="en-US" sz="1800" dirty="0">
              <a:solidFill>
                <a:schemeClr val="tx1"/>
              </a:solidFill>
              <a:latin typeface="MS UI Gothic" panose="020B0600070205080204" pitchFamily="34" charset="-128"/>
              <a:ea typeface="MS UI Gothic" panose="020B0600070205080204" pitchFamily="34" charset="-128"/>
            </a:endParaRPr>
          </a:p>
          <a:p>
            <a:pPr marL="285750" indent="-285750" algn="just">
              <a:buFont typeface="Arial" panose="020B0604020202020204" pitchFamily="34" charset="0"/>
              <a:buChar char="•"/>
            </a:pPr>
            <a:endParaRPr lang="en-US" sz="1800" dirty="0">
              <a:solidFill>
                <a:schemeClr val="tx1"/>
              </a:solidFill>
              <a:latin typeface="MS UI Gothic" panose="020B0600070205080204" pitchFamily="34" charset="-128"/>
              <a:ea typeface="MS UI Gothic" panose="020B0600070205080204" pitchFamily="34" charset="-128"/>
            </a:endParaRPr>
          </a:p>
          <a:p>
            <a:pPr marL="285750" indent="-285750" algn="just">
              <a:buFont typeface="Arial" panose="020B0604020202020204" pitchFamily="34" charset="0"/>
              <a:buChar char="•"/>
            </a:pPr>
            <a:r>
              <a:rPr lang="en-US" sz="1800" dirty="0">
                <a:solidFill>
                  <a:schemeClr val="tx1"/>
                </a:solidFill>
                <a:latin typeface="MS UI Gothic" panose="020B0600070205080204" pitchFamily="34" charset="-128"/>
                <a:ea typeface="MS UI Gothic" panose="020B0600070205080204" pitchFamily="34" charset="-128"/>
              </a:rPr>
              <a:t>Counters are found in almost all equipment containing digital logic. They are used for counting the number of occurrences of an event and are useful for generating timing signals to control the sequence of operations in digital computers.</a:t>
            </a:r>
            <a:endParaRPr lang="en-US" sz="1800" dirty="0">
              <a:solidFill>
                <a:schemeClr val="tx1"/>
              </a:solidFill>
              <a:latin typeface="MS UI Gothic" panose="020B0600070205080204" pitchFamily="34" charset="-128"/>
              <a:ea typeface="MS UI Gothic" panose="020B0600070205080204" pitchFamily="34" charset="-128"/>
            </a:endParaRPr>
          </a:p>
          <a:p>
            <a:pPr marL="285750" indent="-285750" algn="just">
              <a:buFont typeface="Arial" panose="020B0604020202020204" pitchFamily="34" charset="0"/>
              <a:buChar char="•"/>
            </a:pPr>
            <a:endParaRPr lang="en-US" sz="1800" dirty="0">
              <a:solidFill>
                <a:schemeClr val="tx1"/>
              </a:solidFill>
              <a:latin typeface="MS UI Gothic" panose="020B0600070205080204" pitchFamily="34" charset="-128"/>
              <a:ea typeface="MS UI Gothic" panose="020B0600070205080204" pitchFamily="34" charset="-128"/>
            </a:endParaRPr>
          </a:p>
          <a:p>
            <a:pPr marL="285750" indent="-285750" algn="just">
              <a:buFont typeface="Arial" panose="020B0604020202020204" pitchFamily="34" charset="0"/>
              <a:buChar char="•"/>
            </a:pPr>
            <a:r>
              <a:rPr lang="en-US" sz="1800" dirty="0">
                <a:solidFill>
                  <a:schemeClr val="tx1"/>
                </a:solidFill>
                <a:latin typeface="MS UI Gothic" panose="020B0600070205080204" pitchFamily="34" charset="-128"/>
                <a:ea typeface="MS UI Gothic" panose="020B0600070205080204" pitchFamily="34" charset="-128"/>
              </a:rPr>
              <a:t>A counter circuit will usually employ flip-flops with complementing capabilities. Both </a:t>
            </a:r>
            <a:r>
              <a:rPr lang="en-US" sz="1800" b="1" dirty="0" err="1">
                <a:solidFill>
                  <a:srgbClr val="FF0000"/>
                </a:solidFill>
                <a:latin typeface="MS UI Gothic" panose="020B0600070205080204" pitchFamily="34" charset="-128"/>
                <a:ea typeface="MS UI Gothic" panose="020B0600070205080204" pitchFamily="34" charset="-128"/>
              </a:rPr>
              <a:t>T</a:t>
            </a:r>
            <a:r>
              <a:rPr lang="en-US" sz="1800" dirty="0" err="1">
                <a:solidFill>
                  <a:schemeClr val="tx1"/>
                </a:solidFill>
                <a:latin typeface="MS UI Gothic" panose="020B0600070205080204" pitchFamily="34" charset="-128"/>
                <a:ea typeface="MS UI Gothic" panose="020B0600070205080204" pitchFamily="34" charset="-128"/>
              </a:rPr>
              <a:t>and</a:t>
            </a:r>
            <a:r>
              <a:rPr lang="en-US" sz="1800" dirty="0">
                <a:solidFill>
                  <a:schemeClr val="tx1"/>
                </a:solidFill>
                <a:latin typeface="MS UI Gothic" panose="020B0600070205080204" pitchFamily="34" charset="-128"/>
                <a:ea typeface="MS UI Gothic" panose="020B0600070205080204" pitchFamily="34" charset="-128"/>
              </a:rPr>
              <a:t> </a:t>
            </a:r>
            <a:r>
              <a:rPr lang="en-US" sz="1800" b="1" dirty="0">
                <a:solidFill>
                  <a:srgbClr val="FF0000"/>
                </a:solidFill>
                <a:latin typeface="MS UI Gothic" panose="020B0600070205080204" pitchFamily="34" charset="-128"/>
                <a:ea typeface="MS UI Gothic" panose="020B0600070205080204" pitchFamily="34" charset="-128"/>
              </a:rPr>
              <a:t>JK flip-flops </a:t>
            </a:r>
            <a:r>
              <a:rPr lang="en-US" sz="1800" dirty="0">
                <a:solidFill>
                  <a:schemeClr val="tx1"/>
                </a:solidFill>
                <a:latin typeface="MS UI Gothic" panose="020B0600070205080204" pitchFamily="34" charset="-128"/>
                <a:ea typeface="MS UI Gothic" panose="020B0600070205080204" pitchFamily="34" charset="-128"/>
              </a:rPr>
              <a:t>have this property. Remember that a JK flip-flop is complemented if both its J and K inputs are 1 and the clock goes through a positive transition. The output of the flip-flop does not change if J = K = 0.</a:t>
            </a:r>
            <a:endParaRPr lang="en-US" sz="1800" dirty="0">
              <a:solidFill>
                <a:schemeClr val="tx1"/>
              </a:solidFill>
              <a:latin typeface="MS UI Gothic" panose="020B0600070205080204" pitchFamily="34" charset="-128"/>
              <a:ea typeface="MS UI Gothic" panose="020B0600070205080204" pitchFamily="34" charset="-128"/>
            </a:endParaRPr>
          </a:p>
        </p:txBody>
      </p:sp>
      <p:sp>
        <p:nvSpPr>
          <p:cNvPr id="6" name="Rectangle 5"/>
          <p:cNvSpPr/>
          <p:nvPr/>
        </p:nvSpPr>
        <p:spPr>
          <a:xfrm>
            <a:off x="159190" y="160437"/>
            <a:ext cx="1664238"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Binary Counters</a:t>
            </a:r>
            <a:endParaRPr lang="en-US" sz="1800" b="1" dirty="0">
              <a:solidFill>
                <a:schemeClr val="bg1"/>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6" name="Rectangle 5"/>
          <p:cNvSpPr/>
          <p:nvPr/>
        </p:nvSpPr>
        <p:spPr>
          <a:xfrm>
            <a:off x="159190" y="160437"/>
            <a:ext cx="1664238" cy="369332"/>
          </a:xfrm>
          <a:prstGeom prst="rect">
            <a:avLst/>
          </a:prstGeom>
        </p:spPr>
        <p:txBody>
          <a:bodyPr wrap="none">
            <a:spAutoFit/>
          </a:bodyPr>
          <a:lstStyle/>
          <a:p>
            <a:r>
              <a:rPr lang="en-US" sz="1800" b="1">
                <a:solidFill>
                  <a:schemeClr val="bg1"/>
                </a:solidFill>
                <a:latin typeface="Roboto Condensed" panose="02000000000000000000"/>
                <a:ea typeface="Roboto Condensed" panose="02000000000000000000"/>
              </a:rPr>
              <a:t>Binary Counters</a:t>
            </a:r>
            <a:endParaRPr lang="en-US" sz="1800" b="1" dirty="0">
              <a:solidFill>
                <a:schemeClr val="bg1"/>
              </a:solidFill>
              <a:latin typeface="Roboto Condensed" panose="02000000000000000000"/>
              <a:ea typeface="Roboto Condensed" panose="02000000000000000000"/>
            </a:endParaRPr>
          </a:p>
        </p:txBody>
      </p:sp>
      <p:pic>
        <p:nvPicPr>
          <p:cNvPr id="1026" name="Picture 2" descr="asynchronous decade coun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6012" y="1035176"/>
            <a:ext cx="7745657" cy="291503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84959" y="312909"/>
            <a:ext cx="2392001" cy="369332"/>
          </a:xfrm>
          <a:prstGeom prst="rect">
            <a:avLst/>
          </a:prstGeom>
        </p:spPr>
        <p:txBody>
          <a:bodyPr wrap="none">
            <a:spAutoFit/>
          </a:bodyPr>
          <a:lstStyle/>
          <a:p>
            <a:r>
              <a:rPr lang="en-US" sz="1800" b="1" dirty="0">
                <a:solidFill>
                  <a:srgbClr val="FF0000"/>
                </a:solidFill>
                <a:latin typeface="Roboto Condensed" panose="02000000000000000000"/>
                <a:ea typeface="Roboto Condensed" panose="02000000000000000000"/>
              </a:rPr>
              <a:t>Asynchronous Counters</a:t>
            </a:r>
            <a:endParaRPr lang="en-US" sz="1800" b="1" dirty="0">
              <a:solidFill>
                <a:srgbClr val="FF0000"/>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6" name="Rectangle 5"/>
          <p:cNvSpPr/>
          <p:nvPr/>
        </p:nvSpPr>
        <p:spPr>
          <a:xfrm>
            <a:off x="159190" y="160437"/>
            <a:ext cx="1664238"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Binary Counters</a:t>
            </a:r>
            <a:endParaRPr lang="en-US" sz="1800" b="1" dirty="0">
              <a:solidFill>
                <a:schemeClr val="bg1"/>
              </a:solidFill>
              <a:latin typeface="Roboto Condensed" panose="02000000000000000000"/>
              <a:ea typeface="Roboto Condensed" panose="02000000000000000000"/>
            </a:endParaRPr>
          </a:p>
        </p:txBody>
      </p:sp>
      <p:pic>
        <p:nvPicPr>
          <p:cNvPr id="5122" name="Picture 2" descr="decade timing diagra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16993" y="160782"/>
            <a:ext cx="6327008" cy="410641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2"/>
          <a:stretch>
            <a:fillRect/>
          </a:stretch>
        </p:blipFill>
        <p:spPr>
          <a:xfrm>
            <a:off x="0" y="506321"/>
            <a:ext cx="2747073" cy="3816986"/>
          </a:xfrm>
          <a:prstGeom prst="rect">
            <a:avLst/>
          </a:prstGeom>
        </p:spPr>
      </p:pic>
    </p:spTree>
  </p:cSld>
  <p:clrMapOvr>
    <a:masterClrMapping/>
  </p:clrMapOvr>
  <p:transition>
    <p:fade thruBlk="1"/>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6" name="Rectangle 5"/>
          <p:cNvSpPr/>
          <p:nvPr/>
        </p:nvSpPr>
        <p:spPr>
          <a:xfrm>
            <a:off x="159190" y="160437"/>
            <a:ext cx="1664238"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Binary Counters</a:t>
            </a:r>
            <a:endParaRPr lang="en-US" sz="1800" b="1" dirty="0">
              <a:solidFill>
                <a:schemeClr val="bg1"/>
              </a:solidFill>
              <a:latin typeface="Roboto Condensed" panose="02000000000000000000"/>
              <a:ea typeface="Roboto Condensed" panose="02000000000000000000"/>
            </a:endParaRPr>
          </a:p>
        </p:txBody>
      </p:sp>
      <p:pic>
        <p:nvPicPr>
          <p:cNvPr id="2050" name="Picture 2" descr="synchronous count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29125" y="82065"/>
            <a:ext cx="4714875" cy="19716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output wavefor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32" y="2143125"/>
            <a:ext cx="5400675" cy="30003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0209" y="955509"/>
            <a:ext cx="3736546" cy="369332"/>
          </a:xfrm>
          <a:prstGeom prst="rect">
            <a:avLst/>
          </a:prstGeom>
        </p:spPr>
        <p:txBody>
          <a:bodyPr wrap="square">
            <a:spAutoFit/>
          </a:bodyPr>
          <a:lstStyle/>
          <a:p>
            <a:r>
              <a:rPr lang="en-US" sz="1800" b="1" dirty="0">
                <a:solidFill>
                  <a:srgbClr val="FF0000"/>
                </a:solidFill>
                <a:latin typeface="Roboto Condensed" panose="02000000000000000000"/>
                <a:ea typeface="Roboto Condensed" panose="02000000000000000000"/>
              </a:rPr>
              <a:t>Binary 4-bit Synchronous Up Counter</a:t>
            </a:r>
            <a:endParaRPr lang="en-US" sz="1800" b="1" dirty="0">
              <a:solidFill>
                <a:srgbClr val="FF0000"/>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6" name="Rectangle 5"/>
          <p:cNvSpPr/>
          <p:nvPr/>
        </p:nvSpPr>
        <p:spPr>
          <a:xfrm>
            <a:off x="159190" y="160437"/>
            <a:ext cx="1664238"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Binary Counters</a:t>
            </a:r>
            <a:endParaRPr lang="en-US" sz="1800" b="1" dirty="0">
              <a:solidFill>
                <a:schemeClr val="bg1"/>
              </a:solidFill>
              <a:latin typeface="Roboto Condensed" panose="02000000000000000000"/>
              <a:ea typeface="Roboto Condensed" panose="02000000000000000000"/>
            </a:endParaRPr>
          </a:p>
        </p:txBody>
      </p:sp>
      <p:sp>
        <p:nvSpPr>
          <p:cNvPr id="4" name="Rectangle 3"/>
          <p:cNvSpPr/>
          <p:nvPr/>
        </p:nvSpPr>
        <p:spPr>
          <a:xfrm>
            <a:off x="2719874" y="81111"/>
            <a:ext cx="3991822" cy="369332"/>
          </a:xfrm>
          <a:prstGeom prst="rect">
            <a:avLst/>
          </a:prstGeom>
        </p:spPr>
        <p:txBody>
          <a:bodyPr wrap="square">
            <a:spAutoFit/>
          </a:bodyPr>
          <a:lstStyle/>
          <a:p>
            <a:r>
              <a:rPr lang="en-US" sz="1800" b="1" dirty="0">
                <a:solidFill>
                  <a:srgbClr val="FF0000"/>
                </a:solidFill>
                <a:latin typeface="Roboto Condensed" panose="02000000000000000000"/>
                <a:ea typeface="Roboto Condensed" panose="02000000000000000000"/>
              </a:rPr>
              <a:t>Binary 4-bit Synchronous Down Counter</a:t>
            </a:r>
            <a:endParaRPr lang="en-US" sz="1800" b="1" dirty="0">
              <a:solidFill>
                <a:srgbClr val="FF0000"/>
              </a:solidFill>
              <a:latin typeface="Roboto Condensed" panose="02000000000000000000"/>
              <a:ea typeface="Roboto Condensed" panose="02000000000000000000"/>
            </a:endParaRPr>
          </a:p>
        </p:txBody>
      </p:sp>
      <p:pic>
        <p:nvPicPr>
          <p:cNvPr id="3074" name="Picture 2" descr="counting dow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20368" y="763900"/>
            <a:ext cx="5004816" cy="206802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0960" y="3210265"/>
            <a:ext cx="9083040" cy="923330"/>
          </a:xfrm>
          <a:prstGeom prst="rect">
            <a:avLst/>
          </a:prstGeom>
        </p:spPr>
        <p:txBody>
          <a:bodyPr wrap="square">
            <a:spAutoFit/>
          </a:bodyPr>
          <a:lstStyle/>
          <a:p>
            <a:pPr algn="just"/>
            <a:r>
              <a:rPr lang="en-US" sz="1800" dirty="0">
                <a:solidFill>
                  <a:schemeClr val="tx1"/>
                </a:solidFill>
                <a:latin typeface="MS UI Gothic" panose="020B0600070205080204" pitchFamily="34" charset="-128"/>
                <a:ea typeface="MS UI Gothic" panose="020B0600070205080204" pitchFamily="34" charset="-128"/>
              </a:rPr>
              <a:t>In 4-bit Synchronous Down Counter by connecting the </a:t>
            </a:r>
            <a:r>
              <a:rPr lang="en-US" sz="1800" b="1" dirty="0">
                <a:solidFill>
                  <a:srgbClr val="FF0000"/>
                </a:solidFill>
                <a:latin typeface="MS UI Gothic" panose="020B0600070205080204" pitchFamily="34" charset="-128"/>
                <a:ea typeface="MS UI Gothic" panose="020B0600070205080204" pitchFamily="34" charset="-128"/>
              </a:rPr>
              <a:t>AND</a:t>
            </a:r>
            <a:r>
              <a:rPr lang="en-US" sz="1800" dirty="0">
                <a:solidFill>
                  <a:schemeClr val="tx1"/>
                </a:solidFill>
                <a:latin typeface="MS UI Gothic" panose="020B0600070205080204" pitchFamily="34" charset="-128"/>
                <a:ea typeface="MS UI Gothic" panose="020B0600070205080204" pitchFamily="34" charset="-128"/>
              </a:rPr>
              <a:t> gates to the </a:t>
            </a:r>
            <a:r>
              <a:rPr lang="en-US" sz="1800" b="1" dirty="0" err="1">
                <a:solidFill>
                  <a:srgbClr val="FF0000"/>
                </a:solidFill>
                <a:latin typeface="MS UI Gothic" panose="020B0600070205080204" pitchFamily="34" charset="-128"/>
                <a:ea typeface="MS UI Gothic" panose="020B0600070205080204" pitchFamily="34" charset="-128"/>
              </a:rPr>
              <a:t>Q`</a:t>
            </a:r>
            <a:r>
              <a:rPr lang="en-US" sz="1800" dirty="0" err="1">
                <a:solidFill>
                  <a:schemeClr val="tx1"/>
                </a:solidFill>
                <a:latin typeface="MS UI Gothic" panose="020B0600070205080204" pitchFamily="34" charset="-128"/>
                <a:ea typeface="MS UI Gothic" panose="020B0600070205080204" pitchFamily="34" charset="-128"/>
              </a:rPr>
              <a:t>output</a:t>
            </a:r>
            <a:r>
              <a:rPr lang="en-US" sz="1800" dirty="0">
                <a:solidFill>
                  <a:schemeClr val="tx1"/>
                </a:solidFill>
                <a:latin typeface="MS UI Gothic" panose="020B0600070205080204" pitchFamily="34" charset="-128"/>
                <a:ea typeface="MS UI Gothic" panose="020B0600070205080204" pitchFamily="34" charset="-128"/>
              </a:rPr>
              <a:t> of the flip-flops. Here the counter starts with all of its outputs </a:t>
            </a:r>
            <a:r>
              <a:rPr lang="en-US" sz="1800" b="1" dirty="0">
                <a:solidFill>
                  <a:srgbClr val="FF0000"/>
                </a:solidFill>
                <a:latin typeface="MS UI Gothic" panose="020B0600070205080204" pitchFamily="34" charset="-128"/>
                <a:ea typeface="MS UI Gothic" panose="020B0600070205080204" pitchFamily="34" charset="-128"/>
              </a:rPr>
              <a:t>HIGH ( 1111 ) </a:t>
            </a:r>
            <a:r>
              <a:rPr lang="en-US" sz="1800" dirty="0">
                <a:solidFill>
                  <a:schemeClr val="tx1"/>
                </a:solidFill>
                <a:latin typeface="MS UI Gothic" panose="020B0600070205080204" pitchFamily="34" charset="-128"/>
                <a:ea typeface="MS UI Gothic" panose="020B0600070205080204" pitchFamily="34" charset="-128"/>
              </a:rPr>
              <a:t>and it counts down on the application of each clock pulse to zero, </a:t>
            </a:r>
            <a:r>
              <a:rPr lang="en-US" sz="1800" b="1" dirty="0">
                <a:solidFill>
                  <a:srgbClr val="FF0000"/>
                </a:solidFill>
                <a:latin typeface="MS UI Gothic" panose="020B0600070205080204" pitchFamily="34" charset="-128"/>
                <a:ea typeface="MS UI Gothic" panose="020B0600070205080204" pitchFamily="34" charset="-128"/>
              </a:rPr>
              <a:t>( 0000 ) </a:t>
            </a:r>
            <a:r>
              <a:rPr lang="en-US" sz="1800" dirty="0">
                <a:solidFill>
                  <a:schemeClr val="tx1"/>
                </a:solidFill>
                <a:latin typeface="MS UI Gothic" panose="020B0600070205080204" pitchFamily="34" charset="-128"/>
                <a:ea typeface="MS UI Gothic" panose="020B0600070205080204" pitchFamily="34" charset="-128"/>
              </a:rPr>
              <a:t>before repeating again.</a:t>
            </a:r>
            <a:endParaRPr lang="en-US" sz="1800" dirty="0">
              <a:solidFill>
                <a:schemeClr val="tx1"/>
              </a:solidFill>
              <a:latin typeface="MS UI Gothic" panose="020B0600070205080204" pitchFamily="34" charset="-128"/>
              <a:ea typeface="MS UI Gothic" panose="020B0600070205080204" pitchFamily="34" charset="-128"/>
            </a:endParaRPr>
          </a:p>
        </p:txBody>
      </p:sp>
    </p:spTree>
  </p:cSld>
  <p:clrMapOvr>
    <a:masterClrMapping/>
  </p:clrMapOvr>
  <p:transition>
    <p:fade thruBlk="1"/>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307159" y="165868"/>
            <a:ext cx="1362874"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Memory Unit</a:t>
            </a:r>
            <a:endParaRPr lang="en-US" sz="1800" b="1" dirty="0">
              <a:solidFill>
                <a:schemeClr val="bg1"/>
              </a:solidFill>
              <a:latin typeface="Roboto Condensed" panose="02000000000000000000"/>
              <a:ea typeface="Roboto Condensed" panose="02000000000000000000"/>
            </a:endParaRPr>
          </a:p>
        </p:txBody>
      </p:sp>
      <p:sp>
        <p:nvSpPr>
          <p:cNvPr id="4" name="Rectangle 3"/>
          <p:cNvSpPr/>
          <p:nvPr/>
        </p:nvSpPr>
        <p:spPr>
          <a:xfrm>
            <a:off x="0" y="696188"/>
            <a:ext cx="9144000" cy="2585323"/>
          </a:xfrm>
          <a:prstGeom prst="rect">
            <a:avLst/>
          </a:prstGeom>
        </p:spPr>
        <p:txBody>
          <a:bodyPr wrap="square">
            <a:spAutoFit/>
          </a:bodyPr>
          <a:lstStyle/>
          <a:p>
            <a:pPr marL="285750" indent="-285750">
              <a:buFont typeface="Arial" panose="020B0604020202020204" pitchFamily="34" charset="0"/>
              <a:buChar char="•"/>
            </a:pPr>
            <a:r>
              <a:rPr lang="en-US" sz="1800" b="1" dirty="0">
                <a:solidFill>
                  <a:srgbClr val="FF0000"/>
                </a:solidFill>
                <a:latin typeface="MS UI Gothic" panose="020B0600070205080204" pitchFamily="34" charset="-128"/>
                <a:ea typeface="MS UI Gothic" panose="020B0600070205080204" pitchFamily="34" charset="-128"/>
              </a:rPr>
              <a:t>Word : </a:t>
            </a:r>
            <a:r>
              <a:rPr lang="en-US" sz="1800" dirty="0">
                <a:solidFill>
                  <a:schemeClr val="tx1"/>
                </a:solidFill>
                <a:latin typeface="MS UI Gothic" panose="020B0600070205080204" pitchFamily="34" charset="-128"/>
                <a:ea typeface="MS UI Gothic" panose="020B0600070205080204" pitchFamily="34" charset="-128"/>
              </a:rPr>
              <a:t>The memory stores binary information in groups of bits called words.</a:t>
            </a:r>
            <a:endParaRPr lang="en-US" sz="1800" dirty="0">
              <a:solidFill>
                <a:schemeClr val="tx1"/>
              </a:solidFill>
              <a:latin typeface="MS UI Gothic" panose="020B0600070205080204" pitchFamily="34" charset="-128"/>
              <a:ea typeface="MS UI Gothic" panose="020B0600070205080204" pitchFamily="34" charset="-128"/>
            </a:endParaRPr>
          </a:p>
          <a:p>
            <a:pPr marL="285750" indent="-285750">
              <a:buFont typeface="Arial" panose="020B0604020202020204" pitchFamily="34" charset="0"/>
              <a:buChar char="•"/>
            </a:pPr>
            <a:endParaRPr lang="en-US" sz="1800" dirty="0">
              <a:solidFill>
                <a:schemeClr val="tx1"/>
              </a:solidFill>
              <a:latin typeface="MS UI Gothic" panose="020B0600070205080204" pitchFamily="34" charset="-128"/>
              <a:ea typeface="MS UI Gothic" panose="020B0600070205080204" pitchFamily="34" charset="-128"/>
            </a:endParaRPr>
          </a:p>
          <a:p>
            <a:pPr marL="285750" indent="-285750">
              <a:buFont typeface="Arial" panose="020B0604020202020204" pitchFamily="34" charset="0"/>
              <a:buChar char="•"/>
            </a:pPr>
            <a:r>
              <a:rPr lang="en-US" sz="1800" b="1" dirty="0">
                <a:solidFill>
                  <a:srgbClr val="FF0000"/>
                </a:solidFill>
                <a:latin typeface="MS UI Gothic" panose="020B0600070205080204" pitchFamily="34" charset="-128"/>
                <a:ea typeface="MS UI Gothic" panose="020B0600070205080204" pitchFamily="34" charset="-128"/>
              </a:rPr>
              <a:t>Byte:  </a:t>
            </a:r>
            <a:r>
              <a:rPr lang="en-US" sz="1800" dirty="0">
                <a:solidFill>
                  <a:schemeClr val="tx1"/>
                </a:solidFill>
                <a:latin typeface="MS UI Gothic" panose="020B0600070205080204" pitchFamily="34" charset="-128"/>
                <a:ea typeface="MS UI Gothic" panose="020B0600070205080204" pitchFamily="34" charset="-128"/>
              </a:rPr>
              <a:t>A group of 8-bits is called a byte.</a:t>
            </a:r>
            <a:endParaRPr lang="en-US" sz="1800" dirty="0">
              <a:solidFill>
                <a:schemeClr val="tx1"/>
              </a:solidFill>
              <a:latin typeface="MS UI Gothic" panose="020B0600070205080204" pitchFamily="34" charset="-128"/>
              <a:ea typeface="MS UI Gothic" panose="020B0600070205080204" pitchFamily="34" charset="-128"/>
            </a:endParaRPr>
          </a:p>
          <a:p>
            <a:pPr marL="285750" indent="-285750">
              <a:buFont typeface="Arial" panose="020B0604020202020204" pitchFamily="34" charset="0"/>
              <a:buChar char="•"/>
            </a:pPr>
            <a:endParaRPr lang="en-US" sz="1800" dirty="0">
              <a:solidFill>
                <a:schemeClr val="tx1"/>
              </a:solidFill>
              <a:latin typeface="MS UI Gothic" panose="020B0600070205080204" pitchFamily="34" charset="-128"/>
              <a:ea typeface="MS UI Gothic" panose="020B0600070205080204" pitchFamily="34" charset="-128"/>
            </a:endParaRPr>
          </a:p>
          <a:p>
            <a:pPr marL="285750" indent="-285750">
              <a:buFont typeface="Arial" panose="020B0604020202020204" pitchFamily="34" charset="0"/>
              <a:buChar char="•"/>
            </a:pPr>
            <a:r>
              <a:rPr lang="en-US" sz="1800" b="1" dirty="0">
                <a:solidFill>
                  <a:srgbClr val="FF0000"/>
                </a:solidFill>
                <a:latin typeface="MS UI Gothic" panose="020B0600070205080204" pitchFamily="34" charset="-128"/>
                <a:ea typeface="MS UI Gothic" panose="020B0600070205080204" pitchFamily="34" charset="-128"/>
              </a:rPr>
              <a:t>RAM: </a:t>
            </a:r>
            <a:r>
              <a:rPr lang="en-US" sz="1800" dirty="0">
                <a:solidFill>
                  <a:schemeClr val="tx1"/>
                </a:solidFill>
                <a:latin typeface="MS UI Gothic" panose="020B0600070205080204" pitchFamily="34" charset="-128"/>
                <a:ea typeface="MS UI Gothic" panose="020B0600070205080204" pitchFamily="34" charset="-128"/>
              </a:rPr>
              <a:t>In random-access memory (RAM) the memory cells can be accessed for information </a:t>
            </a:r>
            <a:endParaRPr lang="en-US" sz="1800" dirty="0">
              <a:solidFill>
                <a:schemeClr val="tx1"/>
              </a:solidFill>
              <a:latin typeface="MS UI Gothic" panose="020B0600070205080204" pitchFamily="34" charset="-128"/>
              <a:ea typeface="MS UI Gothic" panose="020B0600070205080204" pitchFamily="34" charset="-128"/>
            </a:endParaRPr>
          </a:p>
          <a:p>
            <a:r>
              <a:rPr lang="en-US" sz="1800" dirty="0">
                <a:solidFill>
                  <a:schemeClr val="tx1"/>
                </a:solidFill>
                <a:latin typeface="MS UI Gothic" panose="020B0600070205080204" pitchFamily="34" charset="-128"/>
                <a:ea typeface="MS UI Gothic" panose="020B0600070205080204" pitchFamily="34" charset="-128"/>
              </a:rPr>
              <a:t>            transfer from any desired random location. It is a temporary memory bank where </a:t>
            </a:r>
            <a:endParaRPr lang="en-US" sz="1800" dirty="0">
              <a:solidFill>
                <a:schemeClr val="tx1"/>
              </a:solidFill>
              <a:latin typeface="MS UI Gothic" panose="020B0600070205080204" pitchFamily="34" charset="-128"/>
              <a:ea typeface="MS UI Gothic" panose="020B0600070205080204" pitchFamily="34" charset="-128"/>
            </a:endParaRPr>
          </a:p>
          <a:p>
            <a:r>
              <a:rPr lang="en-US" sz="1800" dirty="0">
                <a:solidFill>
                  <a:schemeClr val="tx1"/>
                </a:solidFill>
                <a:latin typeface="MS UI Gothic" panose="020B0600070205080204" pitchFamily="34" charset="-128"/>
                <a:ea typeface="MS UI Gothic" panose="020B0600070205080204" pitchFamily="34" charset="-128"/>
              </a:rPr>
              <a:t>            your computer stores data it needs to retrieve quickly.</a:t>
            </a:r>
            <a:endParaRPr lang="en-US" sz="1800" dirty="0">
              <a:solidFill>
                <a:schemeClr val="tx1"/>
              </a:solidFill>
              <a:latin typeface="MS UI Gothic" panose="020B0600070205080204" pitchFamily="34" charset="-128"/>
              <a:ea typeface="MS UI Gothic" panose="020B0600070205080204" pitchFamily="34" charset="-128"/>
            </a:endParaRPr>
          </a:p>
          <a:p>
            <a:endParaRPr lang="en-US" sz="1800" dirty="0">
              <a:solidFill>
                <a:schemeClr val="tx1"/>
              </a:solidFill>
              <a:latin typeface="MS UI Gothic" panose="020B0600070205080204" pitchFamily="34" charset="-128"/>
              <a:ea typeface="MS UI Gothic" panose="020B0600070205080204" pitchFamily="34" charset="-128"/>
            </a:endParaRPr>
          </a:p>
          <a:p>
            <a:r>
              <a:rPr lang="en-US" sz="1800" b="1" dirty="0">
                <a:solidFill>
                  <a:srgbClr val="FF0000"/>
                </a:solidFill>
                <a:latin typeface="MS UI Gothic" panose="020B0600070205080204" pitchFamily="34" charset="-128"/>
                <a:ea typeface="MS UI Gothic" panose="020B0600070205080204" pitchFamily="34" charset="-128"/>
              </a:rPr>
              <a:t>	Write and read operations</a:t>
            </a:r>
            <a:endParaRPr lang="en-US" sz="1800" b="1" dirty="0">
              <a:solidFill>
                <a:srgbClr val="FF0000"/>
              </a:solidFill>
              <a:latin typeface="MS UI Gothic" panose="020B0600070205080204" pitchFamily="34" charset="-128"/>
              <a:ea typeface="MS UI Gothic" panose="020B0600070205080204" pitchFamily="34" charset="-128"/>
            </a:endParaRPr>
          </a:p>
        </p:txBody>
      </p:sp>
      <p:pic>
        <p:nvPicPr>
          <p:cNvPr id="13" name="Picture 12"/>
          <p:cNvPicPr>
            <a:picLocks noChangeAspect="1"/>
          </p:cNvPicPr>
          <p:nvPr/>
        </p:nvPicPr>
        <p:blipFill>
          <a:blip r:embed="rId1"/>
          <a:stretch>
            <a:fillRect/>
          </a:stretch>
        </p:blipFill>
        <p:spPr>
          <a:xfrm>
            <a:off x="6729151" y="3193481"/>
            <a:ext cx="2414849" cy="1950019"/>
          </a:xfrm>
          <a:prstGeom prst="rect">
            <a:avLst/>
          </a:prstGeom>
        </p:spPr>
      </p:pic>
      <p:sp>
        <p:nvSpPr>
          <p:cNvPr id="14" name="Rectangle 13"/>
          <p:cNvSpPr/>
          <p:nvPr/>
        </p:nvSpPr>
        <p:spPr>
          <a:xfrm>
            <a:off x="6333744" y="2890748"/>
            <a:ext cx="2810256" cy="246221"/>
          </a:xfrm>
          <a:prstGeom prst="rect">
            <a:avLst/>
          </a:prstGeom>
        </p:spPr>
        <p:txBody>
          <a:bodyPr wrap="square">
            <a:spAutoFit/>
          </a:bodyPr>
          <a:lstStyle/>
          <a:p>
            <a:pPr algn="ctr"/>
            <a:r>
              <a:rPr lang="en-US" sz="1000" b="1" dirty="0">
                <a:latin typeface="Fd1298501-Identity-H"/>
              </a:rPr>
              <a:t>Block diagram of random access memory (RAM)</a:t>
            </a:r>
            <a:endParaRPr lang="en-US" sz="1800" b="1" dirty="0"/>
          </a:p>
        </p:txBody>
      </p:sp>
      <p:sp>
        <p:nvSpPr>
          <p:cNvPr id="15" name="Rectangle 14"/>
          <p:cNvSpPr/>
          <p:nvPr/>
        </p:nvSpPr>
        <p:spPr>
          <a:xfrm>
            <a:off x="134112" y="3426601"/>
            <a:ext cx="6425184" cy="769441"/>
          </a:xfrm>
          <a:prstGeom prst="rect">
            <a:avLst/>
          </a:prstGeom>
        </p:spPr>
        <p:txBody>
          <a:bodyPr wrap="square">
            <a:spAutoFit/>
          </a:bodyPr>
          <a:lstStyle/>
          <a:p>
            <a:pPr marL="285750" indent="-285750">
              <a:buFont typeface="Arial" panose="020B0604020202020204" pitchFamily="34" charset="0"/>
              <a:buChar char="•"/>
            </a:pPr>
            <a:r>
              <a:rPr lang="en-US" sz="1800" dirty="0">
                <a:solidFill>
                  <a:schemeClr val="tx1"/>
                </a:solidFill>
                <a:latin typeface="MS UI Gothic" panose="020B0600070205080204" pitchFamily="34" charset="-128"/>
                <a:ea typeface="MS UI Gothic" panose="020B0600070205080204" pitchFamily="34" charset="-128"/>
              </a:rPr>
              <a:t>The two operations that a random-access memory can    </a:t>
            </a:r>
            <a:endParaRPr lang="en-US" sz="1800" dirty="0">
              <a:solidFill>
                <a:schemeClr val="tx1"/>
              </a:solidFill>
              <a:latin typeface="MS UI Gothic" panose="020B0600070205080204" pitchFamily="34" charset="-128"/>
              <a:ea typeface="MS UI Gothic" panose="020B0600070205080204" pitchFamily="34" charset="-128"/>
            </a:endParaRPr>
          </a:p>
          <a:p>
            <a:r>
              <a:rPr lang="en-US" sz="1800" dirty="0">
                <a:solidFill>
                  <a:schemeClr val="tx1"/>
                </a:solidFill>
                <a:latin typeface="MS UI Gothic" panose="020B0600070205080204" pitchFamily="34" charset="-128"/>
                <a:ea typeface="MS UI Gothic" panose="020B0600070205080204" pitchFamily="34" charset="-128"/>
              </a:rPr>
              <a:t>     perform are the write and read operations</a:t>
            </a:r>
            <a:endParaRPr lang="en-US" sz="1800" dirty="0">
              <a:solidFill>
                <a:schemeClr val="tx1"/>
              </a:solidFill>
              <a:latin typeface="MS UI Gothic" panose="020B0600070205080204" pitchFamily="34" charset="-128"/>
              <a:ea typeface="MS UI Gothic" panose="020B0600070205080204" pitchFamily="34" charset="-128"/>
            </a:endParaRPr>
          </a:p>
          <a:p>
            <a:pPr marL="171450" indent="-171450">
              <a:buFont typeface="Arial" panose="020B0604020202020204" pitchFamily="34" charset="0"/>
              <a:buChar char="•"/>
            </a:pPr>
            <a:endParaRPr lang="en-US" sz="800" dirty="0">
              <a:latin typeface="Fd158153-Identity-H"/>
            </a:endParaRPr>
          </a:p>
        </p:txBody>
      </p:sp>
    </p:spTree>
  </p:cSld>
  <p:clrMapOvr>
    <a:masterClrMapping/>
  </p:clrMapOvr>
  <p:transition>
    <p:fade thruBlk="1"/>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307159" y="165868"/>
            <a:ext cx="1362874"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Memory Unit</a:t>
            </a:r>
            <a:endParaRPr lang="en-US" sz="1800" b="1" dirty="0">
              <a:solidFill>
                <a:schemeClr val="bg1"/>
              </a:solidFill>
              <a:latin typeface="Roboto Condensed" panose="02000000000000000000"/>
              <a:ea typeface="Roboto Condensed" panose="02000000000000000000"/>
            </a:endParaRPr>
          </a:p>
        </p:txBody>
      </p:sp>
      <p:sp>
        <p:nvSpPr>
          <p:cNvPr id="5" name="Rectangle 4"/>
          <p:cNvSpPr/>
          <p:nvPr/>
        </p:nvSpPr>
        <p:spPr>
          <a:xfrm>
            <a:off x="0" y="899881"/>
            <a:ext cx="9144000" cy="2523768"/>
          </a:xfrm>
          <a:prstGeom prst="rect">
            <a:avLst/>
          </a:prstGeom>
        </p:spPr>
        <p:txBody>
          <a:bodyPr wrap="square">
            <a:spAutoFit/>
          </a:bodyPr>
          <a:lstStyle/>
          <a:p>
            <a:pPr marL="285750" indent="-285750">
              <a:buFont typeface="Arial" panose="020B0604020202020204" pitchFamily="34" charset="0"/>
              <a:buChar char="•"/>
            </a:pPr>
            <a:r>
              <a:rPr lang="en-US" sz="1800" dirty="0">
                <a:solidFill>
                  <a:schemeClr val="tx1"/>
                </a:solidFill>
                <a:latin typeface="MS UI Gothic" panose="020B0600070205080204" pitchFamily="34" charset="-128"/>
                <a:ea typeface="MS UI Gothic" panose="020B0600070205080204" pitchFamily="34" charset="-128"/>
              </a:rPr>
              <a:t>Types of ROMs</a:t>
            </a:r>
            <a:endParaRPr lang="en-US" sz="1800" dirty="0">
              <a:solidFill>
                <a:schemeClr val="tx1"/>
              </a:solidFill>
              <a:latin typeface="MS UI Gothic" panose="020B0600070205080204" pitchFamily="34" charset="-128"/>
              <a:ea typeface="MS UI Gothic" panose="020B0600070205080204" pitchFamily="34" charset="-128"/>
            </a:endParaRPr>
          </a:p>
          <a:p>
            <a:pPr marL="285750" indent="-285750">
              <a:buFont typeface="Arial" panose="020B0604020202020204" pitchFamily="34" charset="0"/>
              <a:buChar char="•"/>
            </a:pPr>
            <a:endParaRPr lang="en-US" dirty="0">
              <a:solidFill>
                <a:schemeClr val="tx1"/>
              </a:solidFill>
              <a:latin typeface="MS UI Gothic" panose="020B0600070205080204" pitchFamily="34" charset="-128"/>
              <a:ea typeface="MS UI Gothic" panose="020B0600070205080204" pitchFamily="34" charset="-128"/>
            </a:endParaRPr>
          </a:p>
          <a:p>
            <a:r>
              <a:rPr lang="en-US" sz="1800" b="1" dirty="0">
                <a:solidFill>
                  <a:srgbClr val="FF0000"/>
                </a:solidFill>
                <a:latin typeface="MS UI Gothic" panose="020B0600070205080204" pitchFamily="34" charset="-128"/>
                <a:ea typeface="MS UI Gothic" panose="020B0600070205080204" pitchFamily="34" charset="-128"/>
              </a:rPr>
              <a:t>ROM:  </a:t>
            </a:r>
            <a:r>
              <a:rPr lang="en-US" sz="1800" dirty="0">
                <a:solidFill>
                  <a:schemeClr val="tx1"/>
                </a:solidFill>
                <a:latin typeface="MS UI Gothic" panose="020B0600070205080204" pitchFamily="34" charset="-128"/>
                <a:ea typeface="MS UI Gothic" panose="020B0600070205080204" pitchFamily="34" charset="-128"/>
              </a:rPr>
              <a:t>Read-only memory (ROM) is a memory unit that performs the read operation only</a:t>
            </a:r>
            <a:endParaRPr lang="en-US" sz="1800" dirty="0">
              <a:solidFill>
                <a:schemeClr val="tx1"/>
              </a:solidFill>
              <a:latin typeface="MS UI Gothic" panose="020B0600070205080204" pitchFamily="34" charset="-128"/>
              <a:ea typeface="MS UI Gothic" panose="020B0600070205080204" pitchFamily="34" charset="-128"/>
            </a:endParaRPr>
          </a:p>
          <a:p>
            <a:endParaRPr lang="en-US" sz="1800" dirty="0">
              <a:solidFill>
                <a:schemeClr val="tx1"/>
              </a:solidFill>
              <a:latin typeface="MS UI Gothic" panose="020B0600070205080204" pitchFamily="34" charset="-128"/>
              <a:ea typeface="MS UI Gothic" panose="020B0600070205080204" pitchFamily="34" charset="-128"/>
            </a:endParaRPr>
          </a:p>
          <a:p>
            <a:r>
              <a:rPr lang="en-US" sz="1800" b="1" dirty="0">
                <a:solidFill>
                  <a:srgbClr val="FF0000"/>
                </a:solidFill>
                <a:latin typeface="MS UI Gothic" panose="020B0600070205080204" pitchFamily="34" charset="-128"/>
                <a:ea typeface="MS UI Gothic" panose="020B0600070205080204" pitchFamily="34" charset="-128"/>
              </a:rPr>
              <a:t>PROM: </a:t>
            </a:r>
            <a:r>
              <a:rPr lang="en-US" sz="1800" dirty="0">
                <a:solidFill>
                  <a:schemeClr val="tx1"/>
                </a:solidFill>
                <a:latin typeface="MS UI Gothic" panose="020B0600070205080204" pitchFamily="34" charset="-128"/>
                <a:ea typeface="MS UI Gothic" panose="020B0600070205080204" pitchFamily="34" charset="-128"/>
              </a:rPr>
              <a:t>PROM is a type of read-only memory that you can program once</a:t>
            </a:r>
            <a:endParaRPr lang="en-US" sz="1800" dirty="0">
              <a:solidFill>
                <a:schemeClr val="tx1"/>
              </a:solidFill>
              <a:latin typeface="MS UI Gothic" panose="020B0600070205080204" pitchFamily="34" charset="-128"/>
              <a:ea typeface="MS UI Gothic" panose="020B0600070205080204" pitchFamily="34" charset="-128"/>
            </a:endParaRPr>
          </a:p>
          <a:p>
            <a:endParaRPr lang="en-US" sz="1800" dirty="0">
              <a:solidFill>
                <a:schemeClr val="tx1"/>
              </a:solidFill>
              <a:latin typeface="MS UI Gothic" panose="020B0600070205080204" pitchFamily="34" charset="-128"/>
              <a:ea typeface="MS UI Gothic" panose="020B0600070205080204" pitchFamily="34" charset="-128"/>
            </a:endParaRPr>
          </a:p>
          <a:p>
            <a:r>
              <a:rPr lang="en-US" sz="1800" b="1" dirty="0">
                <a:solidFill>
                  <a:srgbClr val="FF0000"/>
                </a:solidFill>
                <a:latin typeface="MS UI Gothic" panose="020B0600070205080204" pitchFamily="34" charset="-128"/>
                <a:ea typeface="MS UI Gothic" panose="020B0600070205080204" pitchFamily="34" charset="-128"/>
              </a:rPr>
              <a:t>EEPROM: </a:t>
            </a:r>
            <a:r>
              <a:rPr lang="en-US" dirty="0"/>
              <a:t> </a:t>
            </a:r>
            <a:r>
              <a:rPr lang="en-US" sz="1800" dirty="0">
                <a:solidFill>
                  <a:schemeClr val="tx1"/>
                </a:solidFill>
                <a:latin typeface="MS UI Gothic" panose="020B0600070205080204" pitchFamily="34" charset="-128"/>
                <a:ea typeface="MS UI Gothic" panose="020B0600070205080204" pitchFamily="34" charset="-128"/>
              </a:rPr>
              <a:t>(Electrically Erasable Programmable Read-Only Memory) is a use modifiable ROM.   </a:t>
            </a:r>
            <a:endParaRPr lang="en-US" sz="1800" dirty="0">
              <a:solidFill>
                <a:schemeClr val="tx1"/>
              </a:solidFill>
              <a:latin typeface="MS UI Gothic" panose="020B0600070205080204" pitchFamily="34" charset="-128"/>
              <a:ea typeface="MS UI Gothic" panose="020B0600070205080204" pitchFamily="34" charset="-128"/>
            </a:endParaRPr>
          </a:p>
          <a:p>
            <a:r>
              <a:rPr lang="en-US" sz="1800" dirty="0">
                <a:solidFill>
                  <a:schemeClr val="tx1"/>
                </a:solidFill>
                <a:latin typeface="MS UI Gothic" panose="020B0600070205080204" pitchFamily="34" charset="-128"/>
                <a:ea typeface="MS UI Gothic" panose="020B0600070205080204" pitchFamily="34" charset="-128"/>
              </a:rPr>
              <a:t>               It can be erased and reprogrammed (written to) repeatedly by applying an </a:t>
            </a:r>
            <a:endParaRPr lang="en-US" sz="1800" dirty="0">
              <a:solidFill>
                <a:schemeClr val="tx1"/>
              </a:solidFill>
              <a:latin typeface="MS UI Gothic" panose="020B0600070205080204" pitchFamily="34" charset="-128"/>
              <a:ea typeface="MS UI Gothic" panose="020B0600070205080204" pitchFamily="34" charset="-128"/>
            </a:endParaRPr>
          </a:p>
          <a:p>
            <a:r>
              <a:rPr lang="en-US" sz="1800" dirty="0">
                <a:solidFill>
                  <a:schemeClr val="tx1"/>
                </a:solidFill>
                <a:latin typeface="MS UI Gothic" panose="020B0600070205080204" pitchFamily="34" charset="-128"/>
                <a:ea typeface="MS UI Gothic" panose="020B0600070205080204" pitchFamily="34" charset="-128"/>
              </a:rPr>
              <a:t>               electrical voltage.</a:t>
            </a:r>
            <a:endParaRPr lang="en-US" sz="1800" dirty="0">
              <a:solidFill>
                <a:schemeClr val="tx1"/>
              </a:solidFill>
              <a:latin typeface="MS UI Gothic" panose="020B0600070205080204" pitchFamily="34" charset="-128"/>
              <a:ea typeface="MS UI Gothic" panose="020B0600070205080204" pitchFamily="34" charset="-128"/>
            </a:endParaRPr>
          </a:p>
        </p:txBody>
      </p:sp>
    </p:spTree>
  </p:cSld>
  <p:clrMapOvr>
    <a:masterClrMapping/>
  </p:clrMapOvr>
  <p:transition>
    <p:fade thruBlk="1"/>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t>Data Representation </a:t>
            </a:r>
            <a:endParaRPr sz="2400" dirty="0"/>
          </a:p>
        </p:txBody>
      </p:sp>
      <p:sp>
        <p:nvSpPr>
          <p:cNvPr id="237" name="Google Shape;237;p16"/>
          <p:cNvSpPr txBox="1">
            <a:spLocks noGrp="1"/>
          </p:cNvSpPr>
          <p:nvPr>
            <p:ph type="body" idx="1"/>
          </p:nvPr>
        </p:nvSpPr>
        <p:spPr>
          <a:xfrm>
            <a:off x="807131" y="1384500"/>
            <a:ext cx="6132600" cy="3145500"/>
          </a:xfrm>
          <a:prstGeom prst="rect">
            <a:avLst/>
          </a:prstGeom>
        </p:spPr>
        <p:txBody>
          <a:bodyPr spcFirstLastPara="1" wrap="square" lIns="91425" tIns="91425" rIns="91425" bIns="91425" anchor="ctr" anchorCtr="0">
            <a:noAutofit/>
          </a:bodyPr>
          <a:lstStyle/>
          <a:p>
            <a:pPr marL="101600" indent="0">
              <a:buNone/>
            </a:pPr>
            <a:r>
              <a:rPr lang="en-US" b="1" dirty="0">
                <a:solidFill>
                  <a:srgbClr val="FF0000"/>
                </a:solidFill>
              </a:rPr>
              <a:t>»</a:t>
            </a:r>
            <a:r>
              <a:rPr lang="en-US" dirty="0"/>
              <a:t>   Data Types</a:t>
            </a:r>
            <a:endParaRPr lang="en-US" dirty="0"/>
          </a:p>
          <a:p>
            <a:pPr marL="101600" indent="0">
              <a:buNone/>
            </a:pPr>
            <a:r>
              <a:rPr lang="en-US" b="1" dirty="0">
                <a:solidFill>
                  <a:srgbClr val="FF0000"/>
                </a:solidFill>
              </a:rPr>
              <a:t>»</a:t>
            </a:r>
            <a:r>
              <a:rPr lang="en-US" dirty="0"/>
              <a:t>   Complements </a:t>
            </a:r>
            <a:endParaRPr lang="en-US" dirty="0"/>
          </a:p>
          <a:p>
            <a:pPr marL="101600" indent="0">
              <a:buNone/>
            </a:pPr>
            <a:r>
              <a:rPr lang="en-US" b="1" dirty="0">
                <a:solidFill>
                  <a:srgbClr val="FF0000"/>
                </a:solidFill>
              </a:rPr>
              <a:t>»</a:t>
            </a:r>
            <a:r>
              <a:rPr lang="en-US" dirty="0"/>
              <a:t>   Fixed-Point Representation</a:t>
            </a:r>
            <a:endParaRPr lang="en-US" dirty="0"/>
          </a:p>
          <a:p>
            <a:pPr marL="101600" indent="0">
              <a:buNone/>
            </a:pPr>
            <a:r>
              <a:rPr lang="en-US" b="1" dirty="0">
                <a:solidFill>
                  <a:srgbClr val="FF0000"/>
                </a:solidFill>
              </a:rPr>
              <a:t>»</a:t>
            </a:r>
            <a:r>
              <a:rPr lang="en-US" dirty="0"/>
              <a:t>   Conversion of Fractions</a:t>
            </a:r>
            <a:endParaRPr lang="en-US" dirty="0"/>
          </a:p>
          <a:p>
            <a:pPr marL="101600" indent="0">
              <a:buNone/>
            </a:pPr>
            <a:r>
              <a:rPr lang="en-US" b="1" dirty="0">
                <a:solidFill>
                  <a:srgbClr val="FF0000"/>
                </a:solidFill>
              </a:rPr>
              <a:t>»   </a:t>
            </a:r>
            <a:r>
              <a:rPr lang="en-US" dirty="0"/>
              <a:t>Floating-Point  Representation</a:t>
            </a:r>
            <a:endParaRPr lang="en-US" dirty="0"/>
          </a:p>
          <a:p>
            <a:pPr marL="101600" indent="0">
              <a:buNone/>
            </a:pPr>
            <a:r>
              <a:rPr lang="en-US" b="1" dirty="0">
                <a:solidFill>
                  <a:srgbClr val="FF0000"/>
                </a:solidFill>
              </a:rPr>
              <a:t>»</a:t>
            </a:r>
            <a:r>
              <a:rPr lang="en-US" dirty="0"/>
              <a:t>   Other Binary Codes</a:t>
            </a:r>
            <a:endParaRPr lang="en-US" dirty="0"/>
          </a:p>
          <a:p>
            <a:pPr marL="101600" indent="0">
              <a:buNone/>
            </a:pPr>
            <a:r>
              <a:rPr lang="en-US" b="1" dirty="0">
                <a:solidFill>
                  <a:srgbClr val="FF0000"/>
                </a:solidFill>
              </a:rPr>
              <a:t>»</a:t>
            </a:r>
            <a:r>
              <a:rPr lang="en-US" dirty="0"/>
              <a:t>   Error Detection Codes</a:t>
            </a:r>
            <a:endParaRPr lang="en-US"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p:fade thruBlk="1"/>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4" name="Rectangle 3"/>
          <p:cNvSpPr/>
          <p:nvPr/>
        </p:nvSpPr>
        <p:spPr>
          <a:xfrm>
            <a:off x="0" y="146149"/>
            <a:ext cx="1754006"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Number Systems</a:t>
            </a:r>
            <a:endParaRPr lang="en-US" sz="1800" b="1" dirty="0">
              <a:solidFill>
                <a:schemeClr val="bg1"/>
              </a:solidFill>
              <a:latin typeface="Roboto Condensed" panose="02000000000000000000"/>
              <a:ea typeface="Roboto Condensed" panose="02000000000000000000"/>
            </a:endParaRPr>
          </a:p>
        </p:txBody>
      </p:sp>
      <p:sp>
        <p:nvSpPr>
          <p:cNvPr id="6" name="Rectangle 5"/>
          <p:cNvSpPr/>
          <p:nvPr/>
        </p:nvSpPr>
        <p:spPr>
          <a:xfrm>
            <a:off x="0" y="721042"/>
            <a:ext cx="9144000" cy="4524315"/>
          </a:xfrm>
          <a:prstGeom prst="rect">
            <a:avLst/>
          </a:prstGeom>
        </p:spPr>
        <p:txBody>
          <a:bodyPr wrap="square">
            <a:spAutoFit/>
          </a:bodyPr>
          <a:lstStyle/>
          <a:p>
            <a:pPr algn="just"/>
            <a:r>
              <a:rPr lang="en-US" sz="1800" dirty="0">
                <a:solidFill>
                  <a:schemeClr val="tx1"/>
                </a:solidFill>
                <a:latin typeface="MS UI Gothic" panose="020B0600070205080204" pitchFamily="34" charset="-128"/>
                <a:ea typeface="MS UI Gothic" panose="020B0600070205080204" pitchFamily="34" charset="-128"/>
              </a:rPr>
              <a:t>There are 4 types of number systems in digital electronics</a:t>
            </a:r>
            <a:endParaRPr lang="en-US" sz="1800" dirty="0">
              <a:solidFill>
                <a:schemeClr val="tx1"/>
              </a:solidFill>
              <a:latin typeface="MS UI Gothic" panose="020B0600070205080204" pitchFamily="34" charset="-128"/>
              <a:ea typeface="MS UI Gothic" panose="020B0600070205080204" pitchFamily="34" charset="-128"/>
            </a:endParaRPr>
          </a:p>
          <a:p>
            <a:pPr marL="285750" lvl="5" indent="-285750" algn="just">
              <a:lnSpc>
                <a:spcPct val="200000"/>
              </a:lnSpc>
              <a:buFont typeface="Arial" panose="020B0604020202020204" pitchFamily="34" charset="0"/>
              <a:buChar char="•"/>
            </a:pPr>
            <a:r>
              <a:rPr lang="en-US" b="1" dirty="0">
                <a:solidFill>
                  <a:srgbClr val="FF0000"/>
                </a:solidFill>
              </a:rPr>
              <a:t>Decimal</a:t>
            </a:r>
            <a:r>
              <a:rPr lang="en-US" dirty="0"/>
              <a:t> number system ( Base </a:t>
            </a:r>
            <a:r>
              <a:rPr lang="en-US" b="1" dirty="0">
                <a:solidFill>
                  <a:srgbClr val="FF0000"/>
                </a:solidFill>
              </a:rPr>
              <a:t>10</a:t>
            </a:r>
            <a:r>
              <a:rPr lang="en-US" dirty="0"/>
              <a:t> )</a:t>
            </a:r>
            <a:endParaRPr lang="en-US" dirty="0"/>
          </a:p>
          <a:p>
            <a:pPr marL="285750" lvl="5" indent="-285750" algn="just">
              <a:lnSpc>
                <a:spcPct val="200000"/>
              </a:lnSpc>
              <a:buFont typeface="Arial" panose="020B0604020202020204" pitchFamily="34" charset="0"/>
              <a:buChar char="•"/>
            </a:pPr>
            <a:r>
              <a:rPr lang="en-US" b="1" dirty="0">
                <a:solidFill>
                  <a:srgbClr val="FF0000"/>
                </a:solidFill>
              </a:rPr>
              <a:t>Binary</a:t>
            </a:r>
            <a:r>
              <a:rPr lang="en-US" dirty="0"/>
              <a:t> number system ( Base </a:t>
            </a:r>
            <a:r>
              <a:rPr lang="en-US" b="1" dirty="0">
                <a:solidFill>
                  <a:srgbClr val="FF0000"/>
                </a:solidFill>
              </a:rPr>
              <a:t>2</a:t>
            </a:r>
            <a:r>
              <a:rPr lang="en-US" dirty="0"/>
              <a:t> )</a:t>
            </a:r>
            <a:endParaRPr lang="en-US" dirty="0"/>
          </a:p>
          <a:p>
            <a:pPr marL="285750" lvl="5" indent="-285750" algn="just">
              <a:lnSpc>
                <a:spcPct val="200000"/>
              </a:lnSpc>
              <a:buFont typeface="Arial" panose="020B0604020202020204" pitchFamily="34" charset="0"/>
              <a:buChar char="•"/>
            </a:pPr>
            <a:r>
              <a:rPr lang="en-US" b="1" dirty="0">
                <a:solidFill>
                  <a:srgbClr val="FF0000"/>
                </a:solidFill>
              </a:rPr>
              <a:t>Octal</a:t>
            </a:r>
            <a:r>
              <a:rPr lang="en-US" dirty="0"/>
              <a:t> number system ( Base </a:t>
            </a:r>
            <a:r>
              <a:rPr lang="en-US" b="1" dirty="0">
                <a:solidFill>
                  <a:srgbClr val="FF0000"/>
                </a:solidFill>
              </a:rPr>
              <a:t>8</a:t>
            </a:r>
            <a:r>
              <a:rPr lang="en-US" dirty="0"/>
              <a:t> )</a:t>
            </a:r>
            <a:endParaRPr lang="en-US" dirty="0"/>
          </a:p>
          <a:p>
            <a:pPr marL="285750" lvl="5" indent="-285750" algn="just">
              <a:lnSpc>
                <a:spcPct val="200000"/>
              </a:lnSpc>
              <a:buFont typeface="Arial" panose="020B0604020202020204" pitchFamily="34" charset="0"/>
              <a:buChar char="•"/>
            </a:pPr>
            <a:r>
              <a:rPr lang="en-US" b="1" dirty="0">
                <a:solidFill>
                  <a:srgbClr val="FF0000"/>
                </a:solidFill>
              </a:rPr>
              <a:t>Hexa-decimal</a:t>
            </a:r>
            <a:r>
              <a:rPr lang="en-US" dirty="0"/>
              <a:t> number system ( Base </a:t>
            </a:r>
            <a:r>
              <a:rPr lang="en-US" b="1" dirty="0">
                <a:solidFill>
                  <a:srgbClr val="FF0000"/>
                </a:solidFill>
              </a:rPr>
              <a:t>16</a:t>
            </a:r>
            <a:r>
              <a:rPr lang="en-US" dirty="0"/>
              <a:t> )</a:t>
            </a:r>
            <a:endParaRPr lang="en-US" dirty="0"/>
          </a:p>
          <a:p>
            <a:pPr marL="285750" indent="-285750" algn="just">
              <a:buFont typeface="Arial" panose="020B0604020202020204" pitchFamily="34" charset="0"/>
              <a:buChar char="•"/>
            </a:pPr>
            <a:endParaRPr lang="en-US" dirty="0"/>
          </a:p>
          <a:p>
            <a:pPr algn="just"/>
            <a:r>
              <a:rPr lang="en-US" sz="1800" b="1" dirty="0">
                <a:solidFill>
                  <a:schemeClr val="tx1"/>
                </a:solidFill>
                <a:latin typeface="Roboto Condensed" panose="02000000000000000000"/>
                <a:ea typeface="Roboto Condensed" panose="02000000000000000000"/>
              </a:rPr>
              <a:t>Examples:</a:t>
            </a:r>
            <a:endParaRPr lang="en-US" sz="1800" b="1" dirty="0">
              <a:solidFill>
                <a:schemeClr val="tx1"/>
              </a:solidFill>
              <a:latin typeface="Roboto Condensed" panose="02000000000000000000"/>
              <a:ea typeface="Roboto Condensed" panose="02000000000000000000"/>
            </a:endParaRPr>
          </a:p>
          <a:p>
            <a:pPr marL="285750" indent="-285750" algn="just">
              <a:buFont typeface="Arial" panose="020B0604020202020204" pitchFamily="34" charset="0"/>
              <a:buChar char="•"/>
            </a:pPr>
            <a:r>
              <a:rPr lang="en-US" dirty="0"/>
              <a:t>In </a:t>
            </a:r>
            <a:r>
              <a:rPr lang="en-US" b="1" dirty="0">
                <a:solidFill>
                  <a:srgbClr val="FF0000"/>
                </a:solidFill>
              </a:rPr>
              <a:t>hexadecimal</a:t>
            </a:r>
            <a:r>
              <a:rPr lang="en-US" dirty="0"/>
              <a:t> number system, there are 16 symbols or number</a:t>
            </a:r>
            <a:endParaRPr lang="en-US" dirty="0"/>
          </a:p>
          <a:p>
            <a:pPr algn="just"/>
            <a:r>
              <a:rPr lang="en-US" dirty="0"/>
              <a:t>	0, 1, 2, 3, 4, 5, 6, 7, 8, 9, A, B, C, D, E, F </a:t>
            </a:r>
            <a:endParaRPr lang="en-US" dirty="0"/>
          </a:p>
          <a:p>
            <a:pPr algn="just"/>
            <a:endParaRPr lang="en-US" dirty="0"/>
          </a:p>
          <a:p>
            <a:pPr marL="285750" indent="-285750" algn="just">
              <a:buFont typeface="Arial" panose="020B0604020202020204" pitchFamily="34" charset="0"/>
              <a:buChar char="•"/>
            </a:pPr>
            <a:r>
              <a:rPr lang="en-US" dirty="0"/>
              <a:t>List of first 20 numbers </a:t>
            </a:r>
            <a:r>
              <a:rPr lang="en-US" b="1" dirty="0">
                <a:solidFill>
                  <a:srgbClr val="FF0000"/>
                </a:solidFill>
              </a:rPr>
              <a:t>hexadecimal</a:t>
            </a:r>
            <a:r>
              <a:rPr lang="en-US" dirty="0"/>
              <a:t> number system</a:t>
            </a:r>
            <a:endParaRPr lang="en-US" dirty="0"/>
          </a:p>
          <a:p>
            <a:pPr algn="just"/>
            <a:r>
              <a:rPr lang="en-US" dirty="0"/>
              <a:t>	0, 1, 2, 3, 4, 5, 6, 7, 8, 9, A, B, C, D, E, F, 10, 11, 12, 13</a:t>
            </a:r>
            <a:endParaRPr lang="en-US" dirty="0"/>
          </a:p>
          <a:p>
            <a:pPr algn="just"/>
            <a:endParaRPr lang="en-US" dirty="0"/>
          </a:p>
          <a:p>
            <a:pPr marL="285750" indent="-285750" algn="just">
              <a:buFont typeface="Arial" panose="020B0604020202020204" pitchFamily="34" charset="0"/>
              <a:buChar char="•"/>
            </a:pPr>
            <a:r>
              <a:rPr lang="en-US" dirty="0"/>
              <a:t>List of first 10 numbers </a:t>
            </a:r>
            <a:r>
              <a:rPr lang="en-US" b="1" dirty="0">
                <a:solidFill>
                  <a:srgbClr val="FF0000"/>
                </a:solidFill>
              </a:rPr>
              <a:t>octal</a:t>
            </a:r>
            <a:r>
              <a:rPr lang="en-US" dirty="0"/>
              <a:t> number system</a:t>
            </a:r>
            <a:endParaRPr lang="en-US" dirty="0"/>
          </a:p>
          <a:p>
            <a:pPr algn="just"/>
            <a:r>
              <a:rPr lang="en-US" dirty="0"/>
              <a:t>	0, 1, 2, 3, 4, 5, 6, 7, 8, 9, 10, 11</a:t>
            </a:r>
            <a:endParaRPr lang="en-US" dirty="0"/>
          </a:p>
          <a:p>
            <a:endParaRPr lang="en-US" dirty="0"/>
          </a:p>
        </p:txBody>
      </p:sp>
      <p:sp>
        <p:nvSpPr>
          <p:cNvPr id="7" name="Rectangle 6"/>
          <p:cNvSpPr/>
          <p:nvPr/>
        </p:nvSpPr>
        <p:spPr>
          <a:xfrm>
            <a:off x="2743772" y="156246"/>
            <a:ext cx="3728906" cy="369332"/>
          </a:xfrm>
          <a:prstGeom prst="rect">
            <a:avLst/>
          </a:prstGeom>
        </p:spPr>
        <p:txBody>
          <a:bodyPr wrap="none">
            <a:spAutoFit/>
          </a:bodyPr>
          <a:lstStyle/>
          <a:p>
            <a:r>
              <a:rPr lang="en-US" sz="1800" b="1" dirty="0">
                <a:solidFill>
                  <a:schemeClr val="tx1"/>
                </a:solidFill>
                <a:latin typeface="Roboto Condensed" panose="02000000000000000000"/>
                <a:ea typeface="Roboto Condensed" panose="02000000000000000000"/>
              </a:rPr>
              <a:t>Review of Number systems and Codes</a:t>
            </a:r>
            <a:endParaRPr lang="en-US" sz="1800" b="1" dirty="0">
              <a:solidFill>
                <a:schemeClr val="tx1"/>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0" y="146149"/>
            <a:ext cx="1754006"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Number Systems</a:t>
            </a:r>
            <a:endParaRPr lang="en-US" sz="1800" b="1" dirty="0">
              <a:solidFill>
                <a:schemeClr val="bg1"/>
              </a:solidFill>
              <a:latin typeface="Roboto Condensed" panose="02000000000000000000"/>
              <a:ea typeface="Roboto Condensed" panose="02000000000000000000"/>
            </a:endParaRPr>
          </a:p>
        </p:txBody>
      </p:sp>
      <p:sp>
        <p:nvSpPr>
          <p:cNvPr id="4" name="Rectangle 3"/>
          <p:cNvSpPr/>
          <p:nvPr/>
        </p:nvSpPr>
        <p:spPr>
          <a:xfrm>
            <a:off x="2505456" y="103477"/>
            <a:ext cx="1863011" cy="369332"/>
          </a:xfrm>
          <a:prstGeom prst="rect">
            <a:avLst/>
          </a:prstGeom>
        </p:spPr>
        <p:txBody>
          <a:bodyPr wrap="none">
            <a:spAutoFit/>
          </a:bodyPr>
          <a:lstStyle/>
          <a:p>
            <a:r>
              <a:rPr lang="en-US" sz="1800" b="1" dirty="0">
                <a:solidFill>
                  <a:schemeClr val="tx1"/>
                </a:solidFill>
                <a:latin typeface="Roboto Condensed" panose="02000000000000000000"/>
                <a:ea typeface="Roboto Condensed" panose="02000000000000000000"/>
              </a:rPr>
              <a:t>Base Conversions</a:t>
            </a:r>
            <a:endParaRPr lang="en-US" sz="1800" b="1" dirty="0">
              <a:solidFill>
                <a:schemeClr val="tx1"/>
              </a:solidFill>
              <a:latin typeface="Roboto Condensed" panose="02000000000000000000"/>
              <a:ea typeface="Roboto Condensed" panose="02000000000000000000"/>
            </a:endParaRPr>
          </a:p>
        </p:txBody>
      </p:sp>
      <p:sp>
        <p:nvSpPr>
          <p:cNvPr id="5" name="TextBox 4"/>
          <p:cNvSpPr txBox="1"/>
          <p:nvPr/>
        </p:nvSpPr>
        <p:spPr>
          <a:xfrm>
            <a:off x="218026" y="1560100"/>
            <a:ext cx="2549557" cy="2677656"/>
          </a:xfrm>
          <a:prstGeom prst="rect">
            <a:avLst/>
          </a:prstGeom>
          <a:noFill/>
        </p:spPr>
        <p:txBody>
          <a:bodyPr wrap="square" rtlCol="0">
            <a:spAutoFit/>
          </a:bodyPr>
          <a:lstStyle/>
          <a:p>
            <a:pPr marL="342900" indent="-342900">
              <a:buFont typeface="+mj-lt"/>
              <a:buAutoNum type="arabicPeriod"/>
            </a:pPr>
            <a:r>
              <a:rPr lang="en-US" dirty="0"/>
              <a:t>Convert (48)</a:t>
            </a:r>
            <a:r>
              <a:rPr lang="en-US" baseline="-25000" dirty="0"/>
              <a:t>10</a:t>
            </a:r>
            <a:r>
              <a:rPr lang="en-US" dirty="0"/>
              <a:t> = ( )</a:t>
            </a:r>
            <a:r>
              <a:rPr lang="en-US" baseline="-25000" dirty="0"/>
              <a:t>2</a:t>
            </a:r>
            <a:endParaRPr lang="en-US" baseline="-25000" dirty="0"/>
          </a:p>
          <a:p>
            <a:pPr marL="342900" indent="-342900">
              <a:buFont typeface="+mj-lt"/>
              <a:buAutoNum type="arabicPeriod"/>
            </a:pPr>
            <a:endParaRPr lang="en-US" dirty="0"/>
          </a:p>
          <a:p>
            <a:pPr marL="342900" indent="-342900">
              <a:buFont typeface="+mj-lt"/>
              <a:buAutoNum type="arabicPeriod"/>
            </a:pPr>
            <a:r>
              <a:rPr lang="en-US" dirty="0"/>
              <a:t>Convert (72)</a:t>
            </a:r>
            <a:r>
              <a:rPr lang="en-US" baseline="-25000" dirty="0"/>
              <a:t>10</a:t>
            </a:r>
            <a:r>
              <a:rPr lang="en-US" dirty="0"/>
              <a:t> = ( )</a:t>
            </a:r>
            <a:r>
              <a:rPr lang="en-US" baseline="-25000" dirty="0"/>
              <a:t>2</a:t>
            </a:r>
            <a:endParaRPr lang="en-US" baseline="-25000" dirty="0"/>
          </a:p>
          <a:p>
            <a:pPr marL="342900" indent="-342900">
              <a:buFont typeface="+mj-lt"/>
              <a:buAutoNum type="arabicPeriod"/>
            </a:pPr>
            <a:endParaRPr lang="en-US" dirty="0"/>
          </a:p>
          <a:p>
            <a:pPr marL="342900" indent="-342900">
              <a:buFont typeface="+mj-lt"/>
              <a:buAutoNum type="arabicPeriod"/>
            </a:pPr>
            <a:r>
              <a:rPr lang="en-US" dirty="0"/>
              <a:t>Convert (525)</a:t>
            </a:r>
            <a:r>
              <a:rPr lang="en-US" baseline="-25000" dirty="0"/>
              <a:t>10</a:t>
            </a:r>
            <a:r>
              <a:rPr lang="en-US" dirty="0"/>
              <a:t> = ( )</a:t>
            </a:r>
            <a:r>
              <a:rPr lang="en-US" baseline="-25000" dirty="0"/>
              <a:t>2</a:t>
            </a:r>
            <a:endParaRPr lang="en-US" baseline="-25000" dirty="0"/>
          </a:p>
          <a:p>
            <a:pPr marL="342900" indent="-342900">
              <a:buFont typeface="+mj-lt"/>
              <a:buAutoNum type="arabicPeriod"/>
            </a:pPr>
            <a:endParaRPr lang="en-US" dirty="0"/>
          </a:p>
          <a:p>
            <a:pPr marL="342900" indent="-342900">
              <a:buFont typeface="+mj-lt"/>
              <a:buAutoNum type="arabicPeriod"/>
            </a:pPr>
            <a:r>
              <a:rPr lang="en-US" dirty="0"/>
              <a:t>Convert (482)</a:t>
            </a:r>
            <a:r>
              <a:rPr lang="en-US" baseline="-25000" dirty="0"/>
              <a:t>10</a:t>
            </a:r>
            <a:r>
              <a:rPr lang="en-US" dirty="0"/>
              <a:t> = ( )</a:t>
            </a:r>
            <a:r>
              <a:rPr lang="en-US" baseline="-25000" dirty="0"/>
              <a:t>2</a:t>
            </a:r>
            <a:endParaRPr lang="en-US" baseline="-25000" dirty="0"/>
          </a:p>
          <a:p>
            <a:pPr marL="342900" indent="-342900">
              <a:buFont typeface="+mj-lt"/>
              <a:buAutoNum type="arabicPeriod"/>
            </a:pPr>
            <a:endParaRPr lang="en-US" baseline="-25000" dirty="0"/>
          </a:p>
          <a:p>
            <a:pPr marL="342900" indent="-342900">
              <a:buFont typeface="+mj-lt"/>
              <a:buAutoNum type="arabicPeriod"/>
            </a:pPr>
            <a:r>
              <a:rPr lang="en-US" dirty="0"/>
              <a:t>Convert (661)</a:t>
            </a:r>
            <a:r>
              <a:rPr lang="en-US" baseline="-25000" dirty="0"/>
              <a:t>10</a:t>
            </a:r>
            <a:r>
              <a:rPr lang="en-US" dirty="0"/>
              <a:t> = ( )</a:t>
            </a:r>
            <a:r>
              <a:rPr lang="en-US" baseline="-25000" dirty="0"/>
              <a:t>2</a:t>
            </a:r>
            <a:endParaRPr lang="en-US" baseline="-25000" dirty="0"/>
          </a:p>
          <a:p>
            <a:pPr marL="342900" indent="-342900">
              <a:buFont typeface="+mj-lt"/>
              <a:buAutoNum type="arabicPeriod"/>
            </a:pPr>
            <a:endParaRPr lang="en-US" baseline="-25000" dirty="0"/>
          </a:p>
          <a:p>
            <a:pPr marL="342900" indent="-342900">
              <a:buFont typeface="+mj-lt"/>
              <a:buAutoNum type="arabicPeriod"/>
            </a:pPr>
            <a:r>
              <a:rPr lang="en-US" dirty="0"/>
              <a:t>Convert (48.225)</a:t>
            </a:r>
            <a:r>
              <a:rPr lang="en-US" baseline="-25000" dirty="0"/>
              <a:t>10</a:t>
            </a:r>
            <a:r>
              <a:rPr lang="en-US" dirty="0"/>
              <a:t> = ( )</a:t>
            </a:r>
            <a:r>
              <a:rPr lang="en-US" baseline="-25000" dirty="0"/>
              <a:t>2</a:t>
            </a:r>
            <a:endParaRPr lang="en-US" baseline="-25000" dirty="0"/>
          </a:p>
          <a:p>
            <a:pPr marL="342900" indent="-342900">
              <a:buFont typeface="+mj-lt"/>
              <a:buAutoNum type="arabicPeriod"/>
            </a:pPr>
            <a:endParaRPr lang="en-US" baseline="-25000" dirty="0"/>
          </a:p>
          <a:p>
            <a:pPr marL="342900" indent="-342900">
              <a:buFont typeface="+mj-lt"/>
              <a:buAutoNum type="arabicPeriod"/>
            </a:pPr>
            <a:r>
              <a:rPr lang="en-US" dirty="0"/>
              <a:t>Convert (83.525)</a:t>
            </a:r>
            <a:r>
              <a:rPr lang="en-US" baseline="-25000" dirty="0"/>
              <a:t>10</a:t>
            </a:r>
            <a:r>
              <a:rPr lang="en-US" dirty="0"/>
              <a:t> = ( )</a:t>
            </a:r>
            <a:r>
              <a:rPr lang="en-US" baseline="-25000" dirty="0"/>
              <a:t>2</a:t>
            </a:r>
            <a:endParaRPr lang="en-US" baseline="-25000" dirty="0"/>
          </a:p>
        </p:txBody>
      </p:sp>
      <p:sp>
        <p:nvSpPr>
          <p:cNvPr id="6" name="Rectangle 5"/>
          <p:cNvSpPr/>
          <p:nvPr/>
        </p:nvSpPr>
        <p:spPr>
          <a:xfrm>
            <a:off x="384048" y="993493"/>
            <a:ext cx="1808508" cy="369332"/>
          </a:xfrm>
          <a:prstGeom prst="rect">
            <a:avLst/>
          </a:prstGeom>
        </p:spPr>
        <p:txBody>
          <a:bodyPr wrap="none">
            <a:spAutoFit/>
          </a:bodyPr>
          <a:lstStyle/>
          <a:p>
            <a:r>
              <a:rPr lang="en-US" sz="1800" b="1" dirty="0">
                <a:solidFill>
                  <a:schemeClr val="tx1"/>
                </a:solidFill>
                <a:latin typeface="Roboto Condensed" panose="02000000000000000000"/>
                <a:ea typeface="Roboto Condensed" panose="02000000000000000000"/>
              </a:rPr>
              <a:t>Decimal to Binary</a:t>
            </a:r>
            <a:endParaRPr lang="en-US" sz="1800" b="1" dirty="0">
              <a:solidFill>
                <a:schemeClr val="tx1"/>
              </a:solidFill>
              <a:latin typeface="Roboto Condensed" panose="02000000000000000000"/>
              <a:ea typeface="Roboto Condensed" panose="02000000000000000000"/>
            </a:endParaRPr>
          </a:p>
        </p:txBody>
      </p:sp>
      <p:sp>
        <p:nvSpPr>
          <p:cNvPr id="7" name="TextBox 6"/>
          <p:cNvSpPr txBox="1"/>
          <p:nvPr/>
        </p:nvSpPr>
        <p:spPr>
          <a:xfrm>
            <a:off x="3083146" y="1608868"/>
            <a:ext cx="2549557" cy="1887696"/>
          </a:xfrm>
          <a:prstGeom prst="rect">
            <a:avLst/>
          </a:prstGeom>
          <a:noFill/>
        </p:spPr>
        <p:txBody>
          <a:bodyPr wrap="square" rtlCol="0">
            <a:spAutoFit/>
          </a:bodyPr>
          <a:lstStyle/>
          <a:p>
            <a:pPr marL="342900" indent="-342900">
              <a:buFont typeface="+mj-lt"/>
              <a:buAutoNum type="arabicPeriod"/>
            </a:pPr>
            <a:r>
              <a:rPr lang="en-US" dirty="0"/>
              <a:t>Convert (48)</a:t>
            </a:r>
            <a:r>
              <a:rPr lang="en-US" baseline="-25000" dirty="0"/>
              <a:t>10</a:t>
            </a:r>
            <a:r>
              <a:rPr lang="en-US" dirty="0"/>
              <a:t> = ( )</a:t>
            </a:r>
            <a:r>
              <a:rPr lang="en-US" baseline="-25000" dirty="0"/>
              <a:t>8</a:t>
            </a:r>
            <a:endParaRPr lang="en-US" baseline="-25000" dirty="0"/>
          </a:p>
          <a:p>
            <a:pPr marL="342900" indent="-342900">
              <a:buFont typeface="+mj-lt"/>
              <a:buAutoNum type="arabicPeriod"/>
            </a:pPr>
            <a:endParaRPr lang="en-US" dirty="0"/>
          </a:p>
          <a:p>
            <a:pPr marL="342900" indent="-342900">
              <a:buFont typeface="+mj-lt"/>
              <a:buAutoNum type="arabicPeriod"/>
            </a:pPr>
            <a:r>
              <a:rPr lang="en-US" dirty="0"/>
              <a:t>Convert (125)</a:t>
            </a:r>
            <a:r>
              <a:rPr lang="en-US" baseline="-25000" dirty="0"/>
              <a:t>10</a:t>
            </a:r>
            <a:r>
              <a:rPr lang="en-US" dirty="0"/>
              <a:t> = ( )</a:t>
            </a:r>
            <a:r>
              <a:rPr lang="en-US" baseline="-25000" dirty="0"/>
              <a:t>8</a:t>
            </a:r>
            <a:endParaRPr lang="en-US" baseline="-25000" dirty="0"/>
          </a:p>
          <a:p>
            <a:pPr marL="342900" indent="-342900">
              <a:buFont typeface="+mj-lt"/>
              <a:buAutoNum type="arabicPeriod"/>
            </a:pPr>
            <a:endParaRPr lang="en-US" dirty="0"/>
          </a:p>
          <a:p>
            <a:pPr marL="342900" indent="-342900">
              <a:buFont typeface="+mj-lt"/>
              <a:buAutoNum type="arabicPeriod"/>
            </a:pPr>
            <a:r>
              <a:rPr lang="en-US" dirty="0"/>
              <a:t>Convert (93)</a:t>
            </a:r>
            <a:r>
              <a:rPr lang="en-US" baseline="-25000" dirty="0"/>
              <a:t>10</a:t>
            </a:r>
            <a:r>
              <a:rPr lang="en-US" dirty="0"/>
              <a:t> = ( )</a:t>
            </a:r>
            <a:r>
              <a:rPr lang="en-US" baseline="-25000" dirty="0"/>
              <a:t>8</a:t>
            </a:r>
            <a:endParaRPr lang="en-US" baseline="-25000" dirty="0"/>
          </a:p>
          <a:p>
            <a:pPr marL="342900" indent="-342900">
              <a:buFont typeface="+mj-lt"/>
              <a:buAutoNum type="arabicPeriod"/>
            </a:pPr>
            <a:endParaRPr lang="en-US" baseline="-25000" dirty="0"/>
          </a:p>
          <a:p>
            <a:pPr marL="342900" indent="-342900">
              <a:buFont typeface="+mj-lt"/>
              <a:buAutoNum type="arabicPeriod"/>
            </a:pPr>
            <a:r>
              <a:rPr lang="en-US" dirty="0"/>
              <a:t>Convert (154.125)</a:t>
            </a:r>
            <a:r>
              <a:rPr lang="en-US" baseline="-25000" dirty="0"/>
              <a:t>10</a:t>
            </a:r>
            <a:r>
              <a:rPr lang="en-US" dirty="0"/>
              <a:t> = ( )</a:t>
            </a:r>
            <a:r>
              <a:rPr lang="en-US" baseline="-25000" dirty="0"/>
              <a:t>8</a:t>
            </a:r>
            <a:endParaRPr lang="en-US" baseline="-25000" dirty="0"/>
          </a:p>
          <a:p>
            <a:pPr marL="342900" indent="-342900">
              <a:buFont typeface="+mj-lt"/>
              <a:buAutoNum type="arabicPeriod"/>
            </a:pPr>
            <a:endParaRPr lang="en-US" baseline="-25000" dirty="0"/>
          </a:p>
          <a:p>
            <a:pPr marL="342900" indent="-342900">
              <a:buFont typeface="+mj-lt"/>
              <a:buAutoNum type="arabicPeriod"/>
            </a:pPr>
            <a:r>
              <a:rPr lang="en-US" dirty="0"/>
              <a:t>Convert (23.225)</a:t>
            </a:r>
            <a:r>
              <a:rPr lang="en-US" baseline="-25000" dirty="0"/>
              <a:t>10</a:t>
            </a:r>
            <a:r>
              <a:rPr lang="en-US" dirty="0"/>
              <a:t> = ( )</a:t>
            </a:r>
            <a:r>
              <a:rPr lang="en-US" baseline="-25000" dirty="0"/>
              <a:t>8</a:t>
            </a:r>
            <a:endParaRPr lang="en-US" baseline="-25000" dirty="0"/>
          </a:p>
        </p:txBody>
      </p:sp>
      <p:sp>
        <p:nvSpPr>
          <p:cNvPr id="8" name="Rectangle 7"/>
          <p:cNvSpPr/>
          <p:nvPr/>
        </p:nvSpPr>
        <p:spPr>
          <a:xfrm>
            <a:off x="3115056" y="1005685"/>
            <a:ext cx="1701107" cy="369332"/>
          </a:xfrm>
          <a:prstGeom prst="rect">
            <a:avLst/>
          </a:prstGeom>
        </p:spPr>
        <p:txBody>
          <a:bodyPr wrap="none">
            <a:spAutoFit/>
          </a:bodyPr>
          <a:lstStyle/>
          <a:p>
            <a:r>
              <a:rPr lang="en-US" sz="1800" b="1" dirty="0">
                <a:solidFill>
                  <a:schemeClr val="tx1"/>
                </a:solidFill>
                <a:latin typeface="Roboto Condensed" panose="02000000000000000000"/>
                <a:ea typeface="Roboto Condensed" panose="02000000000000000000"/>
              </a:rPr>
              <a:t>Decimal to Octal</a:t>
            </a:r>
            <a:endParaRPr lang="en-US" sz="1800" b="1" dirty="0">
              <a:solidFill>
                <a:schemeClr val="tx1"/>
              </a:solidFill>
              <a:latin typeface="Roboto Condensed" panose="02000000000000000000"/>
              <a:ea typeface="Roboto Condensed" panose="02000000000000000000"/>
            </a:endParaRPr>
          </a:p>
        </p:txBody>
      </p:sp>
      <p:sp>
        <p:nvSpPr>
          <p:cNvPr id="9" name="TextBox 8"/>
          <p:cNvSpPr txBox="1"/>
          <p:nvPr/>
        </p:nvSpPr>
        <p:spPr>
          <a:xfrm>
            <a:off x="6350602" y="1596676"/>
            <a:ext cx="2549557" cy="1887696"/>
          </a:xfrm>
          <a:prstGeom prst="rect">
            <a:avLst/>
          </a:prstGeom>
          <a:noFill/>
        </p:spPr>
        <p:txBody>
          <a:bodyPr wrap="square" rtlCol="0">
            <a:spAutoFit/>
          </a:bodyPr>
          <a:lstStyle/>
          <a:p>
            <a:pPr marL="342900" indent="-342900">
              <a:buFont typeface="+mj-lt"/>
              <a:buAutoNum type="arabicPeriod"/>
            </a:pPr>
            <a:r>
              <a:rPr lang="en-US" dirty="0"/>
              <a:t>Convert (31)</a:t>
            </a:r>
            <a:r>
              <a:rPr lang="en-US" baseline="-25000" dirty="0"/>
              <a:t>10</a:t>
            </a:r>
            <a:r>
              <a:rPr lang="en-US" dirty="0"/>
              <a:t> = ( )</a:t>
            </a:r>
            <a:r>
              <a:rPr lang="en-US" baseline="-25000" dirty="0"/>
              <a:t>16</a:t>
            </a:r>
            <a:endParaRPr lang="en-US" baseline="-25000" dirty="0"/>
          </a:p>
          <a:p>
            <a:pPr marL="342900" indent="-342900">
              <a:buFont typeface="+mj-lt"/>
              <a:buAutoNum type="arabicPeriod"/>
            </a:pPr>
            <a:endParaRPr lang="en-US" dirty="0"/>
          </a:p>
          <a:p>
            <a:pPr marL="342900" indent="-342900">
              <a:buFont typeface="+mj-lt"/>
              <a:buAutoNum type="arabicPeriod"/>
            </a:pPr>
            <a:r>
              <a:rPr lang="en-US" dirty="0"/>
              <a:t>Convert (49)</a:t>
            </a:r>
            <a:r>
              <a:rPr lang="en-US" baseline="-25000" dirty="0"/>
              <a:t>10</a:t>
            </a:r>
            <a:r>
              <a:rPr lang="en-US" dirty="0"/>
              <a:t> = ( )</a:t>
            </a:r>
            <a:r>
              <a:rPr lang="en-US" baseline="-25000" dirty="0"/>
              <a:t>16</a:t>
            </a:r>
            <a:endParaRPr lang="en-US" baseline="-25000" dirty="0"/>
          </a:p>
          <a:p>
            <a:pPr marL="342900" indent="-342900">
              <a:buFont typeface="+mj-lt"/>
              <a:buAutoNum type="arabicPeriod"/>
            </a:pPr>
            <a:endParaRPr lang="en-US" dirty="0"/>
          </a:p>
          <a:p>
            <a:pPr marL="342900" indent="-342900">
              <a:buFont typeface="+mj-lt"/>
              <a:buAutoNum type="arabicPeriod"/>
            </a:pPr>
            <a:r>
              <a:rPr lang="en-US" dirty="0"/>
              <a:t>Convert (61)</a:t>
            </a:r>
            <a:r>
              <a:rPr lang="en-US" baseline="-25000" dirty="0"/>
              <a:t>10</a:t>
            </a:r>
            <a:r>
              <a:rPr lang="en-US" dirty="0"/>
              <a:t> = ( )</a:t>
            </a:r>
            <a:r>
              <a:rPr lang="en-US" baseline="-25000" dirty="0"/>
              <a:t>16</a:t>
            </a:r>
            <a:endParaRPr lang="en-US" baseline="-25000" dirty="0"/>
          </a:p>
          <a:p>
            <a:pPr marL="342900" indent="-342900">
              <a:buFont typeface="+mj-lt"/>
              <a:buAutoNum type="arabicPeriod"/>
            </a:pPr>
            <a:endParaRPr lang="en-US" baseline="-25000" dirty="0"/>
          </a:p>
          <a:p>
            <a:pPr marL="342900" indent="-342900">
              <a:buFont typeface="+mj-lt"/>
              <a:buAutoNum type="arabicPeriod"/>
            </a:pPr>
            <a:r>
              <a:rPr lang="en-US" dirty="0"/>
              <a:t>Convert (70.250)</a:t>
            </a:r>
            <a:r>
              <a:rPr lang="en-US" baseline="-25000" dirty="0"/>
              <a:t>10</a:t>
            </a:r>
            <a:r>
              <a:rPr lang="en-US" dirty="0"/>
              <a:t> = ( )</a:t>
            </a:r>
            <a:r>
              <a:rPr lang="en-US" baseline="-25000" dirty="0"/>
              <a:t>16</a:t>
            </a:r>
            <a:endParaRPr lang="en-US" baseline="-25000" dirty="0"/>
          </a:p>
          <a:p>
            <a:pPr marL="342900" indent="-342900">
              <a:buFont typeface="+mj-lt"/>
              <a:buAutoNum type="arabicPeriod"/>
            </a:pPr>
            <a:endParaRPr lang="en-US" baseline="-25000" dirty="0"/>
          </a:p>
          <a:p>
            <a:pPr marL="342900" indent="-342900">
              <a:buFont typeface="+mj-lt"/>
              <a:buAutoNum type="arabicPeriod"/>
            </a:pPr>
            <a:r>
              <a:rPr lang="en-US" dirty="0"/>
              <a:t>Convert (92.150)</a:t>
            </a:r>
            <a:r>
              <a:rPr lang="en-US" baseline="-25000" dirty="0"/>
              <a:t>10</a:t>
            </a:r>
            <a:r>
              <a:rPr lang="en-US" dirty="0"/>
              <a:t> = ( )</a:t>
            </a:r>
            <a:r>
              <a:rPr lang="en-US" baseline="-25000" dirty="0"/>
              <a:t>16</a:t>
            </a:r>
            <a:endParaRPr lang="en-US" baseline="-25000" dirty="0"/>
          </a:p>
        </p:txBody>
      </p:sp>
      <p:sp>
        <p:nvSpPr>
          <p:cNvPr id="10" name="Rectangle 9"/>
          <p:cNvSpPr/>
          <p:nvPr/>
        </p:nvSpPr>
        <p:spPr>
          <a:xfrm>
            <a:off x="6565392" y="969109"/>
            <a:ext cx="1683474" cy="369332"/>
          </a:xfrm>
          <a:prstGeom prst="rect">
            <a:avLst/>
          </a:prstGeom>
        </p:spPr>
        <p:txBody>
          <a:bodyPr wrap="none">
            <a:spAutoFit/>
          </a:bodyPr>
          <a:lstStyle/>
          <a:p>
            <a:r>
              <a:rPr lang="en-US" sz="1800" b="1" dirty="0">
                <a:solidFill>
                  <a:schemeClr val="tx1"/>
                </a:solidFill>
                <a:latin typeface="Roboto Condensed" panose="02000000000000000000"/>
                <a:ea typeface="Roboto Condensed" panose="02000000000000000000"/>
              </a:rPr>
              <a:t>Decimal to </a:t>
            </a:r>
            <a:r>
              <a:rPr lang="en-US" sz="1800" b="1" dirty="0" err="1">
                <a:solidFill>
                  <a:schemeClr val="tx1"/>
                </a:solidFill>
                <a:latin typeface="Roboto Condensed" panose="02000000000000000000"/>
                <a:ea typeface="Roboto Condensed" panose="02000000000000000000"/>
              </a:rPr>
              <a:t>Hexa</a:t>
            </a:r>
            <a:endParaRPr lang="en-US" sz="1800" b="1" dirty="0">
              <a:solidFill>
                <a:schemeClr val="tx1"/>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42864" y="146148"/>
            <a:ext cx="2162772" cy="400110"/>
          </a:xfrm>
          <a:prstGeom prst="rect">
            <a:avLst/>
          </a:prstGeom>
        </p:spPr>
        <p:txBody>
          <a:bodyPr wrap="none">
            <a:spAutoFit/>
          </a:bodyPr>
          <a:lstStyle/>
          <a:p>
            <a:r>
              <a:rPr lang="en-US" sz="2000" b="1" dirty="0">
                <a:solidFill>
                  <a:schemeClr val="lt1"/>
                </a:solidFill>
                <a:latin typeface="Roboto Condensed" panose="02000000000000000000"/>
                <a:ea typeface="Roboto Condensed" panose="02000000000000000000"/>
              </a:rPr>
              <a:t>Integrated Circuits </a:t>
            </a:r>
            <a:endParaRPr lang="en-US" sz="2000" b="1" dirty="0">
              <a:solidFill>
                <a:schemeClr val="lt1"/>
              </a:solidFill>
              <a:latin typeface="Roboto Condensed" panose="02000000000000000000"/>
              <a:ea typeface="Roboto Condensed" panose="02000000000000000000"/>
            </a:endParaRPr>
          </a:p>
        </p:txBody>
      </p:sp>
      <p:sp>
        <p:nvSpPr>
          <p:cNvPr id="4" name="Rectangle 3"/>
          <p:cNvSpPr/>
          <p:nvPr/>
        </p:nvSpPr>
        <p:spPr>
          <a:xfrm>
            <a:off x="0" y="616893"/>
            <a:ext cx="9144000" cy="4154984"/>
          </a:xfrm>
          <a:prstGeom prst="rect">
            <a:avLst/>
          </a:prstGeom>
        </p:spPr>
        <p:txBody>
          <a:bodyPr wrap="square">
            <a:spAutoFit/>
          </a:bodyPr>
          <a:lstStyle/>
          <a:p>
            <a:pPr marL="285750" indent="-285750">
              <a:buFont typeface="Arial" panose="020B0604020202020204" pitchFamily="34" charset="0"/>
              <a:buChar char="•"/>
            </a:pPr>
            <a:r>
              <a:rPr lang="en-US" sz="1800" b="1" dirty="0">
                <a:solidFill>
                  <a:srgbClr val="3333FF"/>
                </a:solidFill>
                <a:latin typeface="MS UI Gothic" panose="020B0600070205080204" pitchFamily="34" charset="-128"/>
                <a:ea typeface="MS UI Gothic" panose="020B0600070205080204" pitchFamily="34" charset="-128"/>
              </a:rPr>
              <a:t>Small-scale integration (SSI): </a:t>
            </a:r>
            <a:r>
              <a:rPr lang="en-US" sz="1600" dirty="0">
                <a:solidFill>
                  <a:schemeClr val="tx1"/>
                </a:solidFill>
                <a:latin typeface="MS UI Gothic" panose="020B0600070205080204" pitchFamily="34" charset="-128"/>
                <a:ea typeface="MS UI Gothic" panose="020B0600070205080204" pitchFamily="34" charset="-128"/>
              </a:rPr>
              <a:t>devices contain several independent gates in a single package. The inputs and outputs of the gates are connected directly to the pins in the package. The number of gates is </a:t>
            </a:r>
            <a:r>
              <a:rPr lang="en-US" sz="1600" b="1" dirty="0">
                <a:solidFill>
                  <a:srgbClr val="FF0000"/>
                </a:solidFill>
                <a:latin typeface="MS UI Gothic" panose="020B0600070205080204" pitchFamily="34" charset="-128"/>
                <a:ea typeface="MS UI Gothic" panose="020B0600070205080204" pitchFamily="34" charset="-128"/>
              </a:rPr>
              <a:t>usually less than 10 </a:t>
            </a:r>
            <a:r>
              <a:rPr lang="en-US" sz="1600" dirty="0">
                <a:solidFill>
                  <a:schemeClr val="tx1"/>
                </a:solidFill>
                <a:latin typeface="MS UI Gothic" panose="020B0600070205080204" pitchFamily="34" charset="-128"/>
                <a:ea typeface="MS UI Gothic" panose="020B0600070205080204" pitchFamily="34" charset="-128"/>
              </a:rPr>
              <a:t>and is limited by the number of pins available in the IC.</a:t>
            </a:r>
            <a:endParaRPr lang="en-US" sz="1600" dirty="0">
              <a:solidFill>
                <a:schemeClr val="tx1"/>
              </a:solidFill>
              <a:latin typeface="MS UI Gothic" panose="020B0600070205080204" pitchFamily="34" charset="-128"/>
              <a:ea typeface="MS UI Gothic" panose="020B0600070205080204" pitchFamily="34" charset="-128"/>
            </a:endParaRPr>
          </a:p>
          <a:p>
            <a:endParaRPr lang="en-US" sz="1200" dirty="0"/>
          </a:p>
          <a:p>
            <a:pPr marL="285750" indent="-285750">
              <a:buFont typeface="Arial" panose="020B0604020202020204" pitchFamily="34" charset="0"/>
              <a:buChar char="•"/>
            </a:pPr>
            <a:r>
              <a:rPr lang="en-US" sz="1800" b="1" dirty="0">
                <a:solidFill>
                  <a:srgbClr val="3333FF"/>
                </a:solidFill>
                <a:latin typeface="MS UI Gothic" panose="020B0600070205080204" pitchFamily="34" charset="-128"/>
                <a:ea typeface="MS UI Gothic" panose="020B0600070205080204" pitchFamily="34" charset="-128"/>
              </a:rPr>
              <a:t>Medium-scale integration (MSI): </a:t>
            </a:r>
            <a:r>
              <a:rPr lang="en-US" sz="1600" dirty="0">
                <a:solidFill>
                  <a:schemeClr val="tx1"/>
                </a:solidFill>
                <a:latin typeface="MS UI Gothic" panose="020B0600070205080204" pitchFamily="34" charset="-128"/>
                <a:ea typeface="MS UI Gothic" panose="020B0600070205080204" pitchFamily="34" charset="-128"/>
              </a:rPr>
              <a:t>devices have a complexity of </a:t>
            </a:r>
            <a:r>
              <a:rPr lang="en-US" sz="1600" b="1" dirty="0">
                <a:solidFill>
                  <a:srgbClr val="FF0000"/>
                </a:solidFill>
                <a:latin typeface="MS UI Gothic" panose="020B0600070205080204" pitchFamily="34" charset="-128"/>
                <a:ea typeface="MS UI Gothic" panose="020B0600070205080204" pitchFamily="34" charset="-128"/>
              </a:rPr>
              <a:t>approximately 10 to 200 gates </a:t>
            </a:r>
            <a:r>
              <a:rPr lang="en-US" sz="1600" dirty="0">
                <a:solidFill>
                  <a:schemeClr val="tx1"/>
                </a:solidFill>
                <a:latin typeface="MS UI Gothic" panose="020B0600070205080204" pitchFamily="34" charset="-128"/>
                <a:ea typeface="MS UI Gothic" panose="020B0600070205080204" pitchFamily="34" charset="-128"/>
              </a:rPr>
              <a:t>in a single package. They usually perform specific elementary digital functions such as decoders, adders, and registers.</a:t>
            </a:r>
            <a:endParaRPr lang="en-US" sz="1600" dirty="0">
              <a:solidFill>
                <a:schemeClr val="tx1"/>
              </a:solidFill>
              <a:latin typeface="MS UI Gothic" panose="020B0600070205080204" pitchFamily="34" charset="-128"/>
              <a:ea typeface="MS UI Gothic" panose="020B0600070205080204" pitchFamily="34" charset="-128"/>
            </a:endParaRPr>
          </a:p>
          <a:p>
            <a:endParaRPr lang="en-US" sz="1200" dirty="0"/>
          </a:p>
          <a:p>
            <a:pPr marL="285750" indent="-285750">
              <a:buFont typeface="Arial" panose="020B0604020202020204" pitchFamily="34" charset="0"/>
              <a:buChar char="•"/>
            </a:pPr>
            <a:r>
              <a:rPr lang="en-US" sz="1800" b="1" dirty="0">
                <a:solidFill>
                  <a:srgbClr val="3333FF"/>
                </a:solidFill>
                <a:latin typeface="MS UI Gothic" panose="020B0600070205080204" pitchFamily="34" charset="-128"/>
                <a:ea typeface="MS UI Gothic" panose="020B0600070205080204" pitchFamily="34" charset="-128"/>
              </a:rPr>
              <a:t>Large-scale integration (LSI): </a:t>
            </a:r>
            <a:r>
              <a:rPr lang="en-US" sz="1600" dirty="0">
                <a:solidFill>
                  <a:schemeClr val="tx1"/>
                </a:solidFill>
                <a:latin typeface="MS UI Gothic" panose="020B0600070205080204" pitchFamily="34" charset="-128"/>
                <a:ea typeface="MS UI Gothic" panose="020B0600070205080204" pitchFamily="34" charset="-128"/>
              </a:rPr>
              <a:t>devices contain </a:t>
            </a:r>
            <a:r>
              <a:rPr lang="en-US" sz="1600" b="1" dirty="0">
                <a:solidFill>
                  <a:srgbClr val="FF0000"/>
                </a:solidFill>
                <a:latin typeface="MS UI Gothic" panose="020B0600070205080204" pitchFamily="34" charset="-128"/>
                <a:ea typeface="MS UI Gothic" panose="020B0600070205080204" pitchFamily="34" charset="-128"/>
              </a:rPr>
              <a:t>between 200 and a few thousand gates </a:t>
            </a:r>
            <a:r>
              <a:rPr lang="en-US" sz="1600" dirty="0">
                <a:solidFill>
                  <a:schemeClr val="tx1"/>
                </a:solidFill>
                <a:latin typeface="MS UI Gothic" panose="020B0600070205080204" pitchFamily="34" charset="-128"/>
                <a:ea typeface="MS UI Gothic" panose="020B0600070205080204" pitchFamily="34" charset="-128"/>
              </a:rPr>
              <a:t>in a single package. They include digital systems, such as processors, memory chips, and programmable modules.</a:t>
            </a:r>
            <a:endParaRPr lang="en-US" sz="1600" dirty="0">
              <a:solidFill>
                <a:schemeClr val="tx1"/>
              </a:solidFill>
              <a:latin typeface="MS UI Gothic" panose="020B0600070205080204" pitchFamily="34" charset="-128"/>
              <a:ea typeface="MS UI Gothic" panose="020B0600070205080204" pitchFamily="34" charset="-128"/>
            </a:endParaRPr>
          </a:p>
          <a:p>
            <a:endParaRPr lang="en-US" sz="1200" dirty="0"/>
          </a:p>
          <a:p>
            <a:pPr marL="285750" indent="-285750">
              <a:buFont typeface="Arial" panose="020B0604020202020204" pitchFamily="34" charset="0"/>
              <a:buChar char="•"/>
            </a:pPr>
            <a:r>
              <a:rPr lang="en-US" sz="1800" b="1" dirty="0">
                <a:solidFill>
                  <a:srgbClr val="3333FF"/>
                </a:solidFill>
                <a:latin typeface="MS UI Gothic" panose="020B0600070205080204" pitchFamily="34" charset="-128"/>
                <a:ea typeface="MS UI Gothic" panose="020B0600070205080204" pitchFamily="34" charset="-128"/>
              </a:rPr>
              <a:t>Very-large-scale integration (VLSI): </a:t>
            </a:r>
            <a:r>
              <a:rPr lang="en-US" sz="1600" dirty="0">
                <a:solidFill>
                  <a:schemeClr val="tx1"/>
                </a:solidFill>
                <a:latin typeface="MS UI Gothic" panose="020B0600070205080204" pitchFamily="34" charset="-128"/>
                <a:ea typeface="MS UI Gothic" panose="020B0600070205080204" pitchFamily="34" charset="-128"/>
              </a:rPr>
              <a:t>devices contain </a:t>
            </a:r>
            <a:r>
              <a:rPr lang="en-US" sz="1600" b="1" dirty="0">
                <a:solidFill>
                  <a:srgbClr val="FF0000"/>
                </a:solidFill>
                <a:latin typeface="MS UI Gothic" panose="020B0600070205080204" pitchFamily="34" charset="-128"/>
                <a:ea typeface="MS UI Gothic" panose="020B0600070205080204" pitchFamily="34" charset="-128"/>
              </a:rPr>
              <a:t>thousands of gates </a:t>
            </a:r>
            <a:r>
              <a:rPr lang="en-US" sz="1600" dirty="0">
                <a:solidFill>
                  <a:schemeClr val="tx1"/>
                </a:solidFill>
                <a:latin typeface="MS UI Gothic" panose="020B0600070205080204" pitchFamily="34" charset="-128"/>
                <a:ea typeface="MS UI Gothic" panose="020B0600070205080204" pitchFamily="34" charset="-128"/>
              </a:rPr>
              <a:t>within a single package. Examples are large memory arrays and complex microcomputer chips.</a:t>
            </a:r>
            <a:endParaRPr lang="en-US" sz="1600" dirty="0">
              <a:solidFill>
                <a:schemeClr val="tx1"/>
              </a:solidFill>
              <a:latin typeface="MS UI Gothic" panose="020B0600070205080204" pitchFamily="34" charset="-128"/>
              <a:ea typeface="MS UI Gothic" panose="020B0600070205080204" pitchFamily="34" charset="-128"/>
            </a:endParaRPr>
          </a:p>
          <a:p>
            <a:endParaRPr lang="en-US" sz="1200" dirty="0"/>
          </a:p>
          <a:p>
            <a:pPr marL="285750" indent="-285750">
              <a:buFont typeface="Arial" panose="020B0604020202020204" pitchFamily="34" charset="0"/>
              <a:buChar char="•"/>
            </a:pPr>
            <a:r>
              <a:rPr lang="en-US" sz="1800" b="1" dirty="0">
                <a:solidFill>
                  <a:srgbClr val="3333FF"/>
                </a:solidFill>
                <a:latin typeface="MS UI Gothic" panose="020B0600070205080204" pitchFamily="34" charset="-128"/>
                <a:ea typeface="MS UI Gothic" panose="020B0600070205080204" pitchFamily="34" charset="-128"/>
              </a:rPr>
              <a:t>Super large scale integration (SLSI): </a:t>
            </a:r>
            <a:r>
              <a:rPr lang="en-US" sz="1600" dirty="0">
                <a:solidFill>
                  <a:schemeClr val="tx1"/>
                </a:solidFill>
                <a:latin typeface="MS UI Gothic" panose="020B0600070205080204" pitchFamily="34" charset="-128"/>
                <a:ea typeface="MS UI Gothic" panose="020B0600070205080204" pitchFamily="34" charset="-128"/>
              </a:rPr>
              <a:t>devices contain between  </a:t>
            </a:r>
            <a:r>
              <a:rPr lang="en-US" sz="1600" b="1" dirty="0">
                <a:solidFill>
                  <a:srgbClr val="FF0000"/>
                </a:solidFill>
                <a:latin typeface="MS UI Gothic" panose="020B0600070205080204" pitchFamily="34" charset="-128"/>
                <a:ea typeface="MS UI Gothic" panose="020B0600070205080204" pitchFamily="34" charset="-128"/>
              </a:rPr>
              <a:t>10,000 and 1,00,000  gates </a:t>
            </a:r>
            <a:r>
              <a:rPr lang="en-US" sz="1600" dirty="0">
                <a:solidFill>
                  <a:schemeClr val="tx1"/>
                </a:solidFill>
                <a:latin typeface="MS UI Gothic" panose="020B0600070205080204" pitchFamily="34" charset="-128"/>
                <a:ea typeface="MS UI Gothic" panose="020B0600070205080204" pitchFamily="34" charset="-128"/>
              </a:rPr>
              <a:t>within a single package </a:t>
            </a:r>
            <a:r>
              <a:rPr lang="en-US" sz="1200" dirty="0"/>
              <a:t>a</a:t>
            </a:r>
            <a:r>
              <a:rPr lang="en-US" sz="1600" dirty="0">
                <a:solidFill>
                  <a:schemeClr val="tx1"/>
                </a:solidFill>
                <a:latin typeface="MS UI Gothic" panose="020B0600070205080204" pitchFamily="34" charset="-128"/>
                <a:ea typeface="MS UI Gothic" panose="020B0600070205080204" pitchFamily="34" charset="-128"/>
              </a:rPr>
              <a:t>nd perform computational operations such as microprocessor chips, micro-controllers, basic PICs (Peripheral Interface Controller) and calculator.</a:t>
            </a:r>
            <a:endParaRPr lang="en-US" sz="1600" dirty="0">
              <a:solidFill>
                <a:schemeClr val="tx1"/>
              </a:solidFill>
              <a:latin typeface="MS UI Gothic" panose="020B0600070205080204" pitchFamily="34" charset="-128"/>
              <a:ea typeface="MS UI Gothic" panose="020B0600070205080204" pitchFamily="34" charset="-128"/>
            </a:endParaRPr>
          </a:p>
        </p:txBody>
      </p:sp>
      <p:sp>
        <p:nvSpPr>
          <p:cNvPr id="5" name="Rectangle 4"/>
          <p:cNvSpPr/>
          <p:nvPr/>
        </p:nvSpPr>
        <p:spPr>
          <a:xfrm>
            <a:off x="2150268" y="135732"/>
            <a:ext cx="6993732" cy="419874"/>
          </a:xfrm>
          <a:prstGeom prst="rect">
            <a:avLst/>
          </a:prstGeom>
        </p:spPr>
        <p:txBody>
          <a:bodyPr wrap="square">
            <a:spAutoFit/>
          </a:bodyPr>
          <a:lstStyle/>
          <a:p>
            <a:pPr algn="just"/>
            <a:r>
              <a:rPr lang="en-US" sz="2100" b="1" dirty="0">
                <a:solidFill>
                  <a:srgbClr val="00B050"/>
                </a:solidFill>
                <a:latin typeface="MS UI Gothic" panose="020B0600070205080204" pitchFamily="34" charset="-128"/>
                <a:ea typeface="MS UI Gothic" panose="020B0600070205080204" pitchFamily="34" charset="-128"/>
              </a:rPr>
              <a:t>Scale of Integration or Classification of integrated circuits</a:t>
            </a:r>
            <a:endParaRPr lang="en-US" sz="2100" b="1" dirty="0">
              <a:solidFill>
                <a:srgbClr val="00B050"/>
              </a:solidFill>
              <a:latin typeface="MS UI Gothic" panose="020B0600070205080204" pitchFamily="34" charset="-128"/>
              <a:ea typeface="MS UI Gothic" panose="020B0600070205080204" pitchFamily="34" charset="-128"/>
            </a:endParaRPr>
          </a:p>
        </p:txBody>
      </p:sp>
    </p:spTree>
  </p:cSld>
  <p:clrMapOvr>
    <a:masterClrMapping/>
  </p:clrMapOvr>
  <p:transition>
    <p:fade thruBlk="1"/>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0" y="146149"/>
            <a:ext cx="1754006"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Number Systems</a:t>
            </a:r>
            <a:endParaRPr lang="en-US" sz="1800" b="1" dirty="0">
              <a:solidFill>
                <a:schemeClr val="bg1"/>
              </a:solidFill>
              <a:latin typeface="Roboto Condensed" panose="02000000000000000000"/>
              <a:ea typeface="Roboto Condensed" panose="02000000000000000000"/>
            </a:endParaRPr>
          </a:p>
        </p:txBody>
      </p:sp>
      <p:sp>
        <p:nvSpPr>
          <p:cNvPr id="4" name="Rectangle 3"/>
          <p:cNvSpPr/>
          <p:nvPr/>
        </p:nvSpPr>
        <p:spPr>
          <a:xfrm>
            <a:off x="2505456" y="103477"/>
            <a:ext cx="1863011" cy="369332"/>
          </a:xfrm>
          <a:prstGeom prst="rect">
            <a:avLst/>
          </a:prstGeom>
        </p:spPr>
        <p:txBody>
          <a:bodyPr wrap="none">
            <a:spAutoFit/>
          </a:bodyPr>
          <a:lstStyle/>
          <a:p>
            <a:r>
              <a:rPr lang="en-US" sz="1800" b="1" dirty="0">
                <a:solidFill>
                  <a:schemeClr val="tx1"/>
                </a:solidFill>
                <a:latin typeface="Roboto Condensed" panose="02000000000000000000"/>
                <a:ea typeface="Roboto Condensed" panose="02000000000000000000"/>
              </a:rPr>
              <a:t>Base Conversions</a:t>
            </a:r>
            <a:endParaRPr lang="en-US" sz="1800" b="1" dirty="0">
              <a:solidFill>
                <a:schemeClr val="tx1"/>
              </a:solidFill>
              <a:latin typeface="Roboto Condensed" panose="02000000000000000000"/>
              <a:ea typeface="Roboto Condensed" panose="02000000000000000000"/>
            </a:endParaRPr>
          </a:p>
        </p:txBody>
      </p:sp>
      <p:sp>
        <p:nvSpPr>
          <p:cNvPr id="5" name="TextBox 4"/>
          <p:cNvSpPr txBox="1"/>
          <p:nvPr/>
        </p:nvSpPr>
        <p:spPr>
          <a:xfrm>
            <a:off x="97536" y="1560100"/>
            <a:ext cx="2877312" cy="954107"/>
          </a:xfrm>
          <a:prstGeom prst="rect">
            <a:avLst/>
          </a:prstGeom>
          <a:noFill/>
        </p:spPr>
        <p:txBody>
          <a:bodyPr wrap="square" rtlCol="0">
            <a:spAutoFit/>
          </a:bodyPr>
          <a:lstStyle/>
          <a:p>
            <a:pPr marL="342900" indent="-342900">
              <a:buFont typeface="+mj-lt"/>
              <a:buAutoNum type="arabicPeriod"/>
            </a:pPr>
            <a:r>
              <a:rPr lang="en-US" dirty="0"/>
              <a:t>Convert (1100001)</a:t>
            </a:r>
            <a:r>
              <a:rPr lang="en-US" baseline="-25000" dirty="0"/>
              <a:t>2 </a:t>
            </a:r>
            <a:r>
              <a:rPr lang="en-US" dirty="0"/>
              <a:t> = (  )</a:t>
            </a:r>
            <a:r>
              <a:rPr lang="en-US" baseline="-25000" dirty="0"/>
              <a:t>10</a:t>
            </a:r>
            <a:r>
              <a:rPr lang="en-US" dirty="0"/>
              <a:t> </a:t>
            </a:r>
            <a:endParaRPr lang="en-US" baseline="-25000" dirty="0"/>
          </a:p>
          <a:p>
            <a:pPr marL="342900" indent="-342900">
              <a:buFont typeface="+mj-lt"/>
              <a:buAutoNum type="arabicPeriod"/>
            </a:pPr>
            <a:endParaRPr lang="en-US" dirty="0"/>
          </a:p>
          <a:p>
            <a:pPr marL="342900" indent="-342900">
              <a:buFont typeface="+mj-lt"/>
              <a:buAutoNum type="arabicPeriod"/>
            </a:pPr>
            <a:r>
              <a:rPr lang="en-US" dirty="0"/>
              <a:t>Convert (100001010)</a:t>
            </a:r>
            <a:r>
              <a:rPr lang="en-US" baseline="-25000" dirty="0"/>
              <a:t>2 </a:t>
            </a:r>
            <a:r>
              <a:rPr lang="en-US" dirty="0"/>
              <a:t> = (  )</a:t>
            </a:r>
            <a:r>
              <a:rPr lang="en-US" baseline="-25000" dirty="0"/>
              <a:t>10</a:t>
            </a:r>
            <a:r>
              <a:rPr lang="en-US" dirty="0"/>
              <a:t> </a:t>
            </a:r>
            <a:endParaRPr lang="en-US" baseline="-25000" dirty="0"/>
          </a:p>
          <a:p>
            <a:endParaRPr lang="en-US" dirty="0"/>
          </a:p>
        </p:txBody>
      </p:sp>
      <p:sp>
        <p:nvSpPr>
          <p:cNvPr id="6" name="Rectangle 5"/>
          <p:cNvSpPr/>
          <p:nvPr/>
        </p:nvSpPr>
        <p:spPr>
          <a:xfrm>
            <a:off x="384048" y="993493"/>
            <a:ext cx="1808508" cy="369332"/>
          </a:xfrm>
          <a:prstGeom prst="rect">
            <a:avLst/>
          </a:prstGeom>
        </p:spPr>
        <p:txBody>
          <a:bodyPr wrap="none">
            <a:spAutoFit/>
          </a:bodyPr>
          <a:lstStyle/>
          <a:p>
            <a:r>
              <a:rPr lang="en-US" sz="1800" b="1" dirty="0">
                <a:solidFill>
                  <a:schemeClr val="tx1"/>
                </a:solidFill>
                <a:latin typeface="Roboto Condensed" panose="02000000000000000000"/>
                <a:ea typeface="Roboto Condensed" panose="02000000000000000000"/>
              </a:rPr>
              <a:t>Binary to Decimal</a:t>
            </a:r>
            <a:endParaRPr lang="en-US" sz="1800" b="1" dirty="0">
              <a:solidFill>
                <a:schemeClr val="tx1"/>
              </a:solidFill>
              <a:latin typeface="Roboto Condensed" panose="02000000000000000000"/>
              <a:ea typeface="Roboto Condensed" panose="02000000000000000000"/>
            </a:endParaRPr>
          </a:p>
        </p:txBody>
      </p:sp>
      <p:sp>
        <p:nvSpPr>
          <p:cNvPr id="7" name="TextBox 6"/>
          <p:cNvSpPr txBox="1"/>
          <p:nvPr/>
        </p:nvSpPr>
        <p:spPr>
          <a:xfrm>
            <a:off x="3083146" y="1608868"/>
            <a:ext cx="2549557" cy="1313180"/>
          </a:xfrm>
          <a:prstGeom prst="rect">
            <a:avLst/>
          </a:prstGeom>
          <a:noFill/>
        </p:spPr>
        <p:txBody>
          <a:bodyPr wrap="square" rtlCol="0">
            <a:spAutoFit/>
          </a:bodyPr>
          <a:lstStyle/>
          <a:p>
            <a:pPr marL="342900" indent="-342900">
              <a:buFont typeface="+mj-lt"/>
              <a:buAutoNum type="arabicPeriod"/>
            </a:pPr>
            <a:r>
              <a:rPr lang="en-US" dirty="0"/>
              <a:t>Convert (31)</a:t>
            </a:r>
            <a:r>
              <a:rPr lang="en-US" baseline="-25000" dirty="0"/>
              <a:t>8</a:t>
            </a:r>
            <a:r>
              <a:rPr lang="en-US" dirty="0"/>
              <a:t> = (  )</a:t>
            </a:r>
            <a:r>
              <a:rPr lang="en-US" baseline="-25000" dirty="0"/>
              <a:t>10</a:t>
            </a:r>
            <a:endParaRPr lang="en-US" baseline="-25000" dirty="0"/>
          </a:p>
          <a:p>
            <a:pPr marL="342900" indent="-342900">
              <a:buFont typeface="+mj-lt"/>
              <a:buAutoNum type="arabicPeriod"/>
            </a:pPr>
            <a:endParaRPr lang="en-US" dirty="0"/>
          </a:p>
          <a:p>
            <a:pPr marL="342900" indent="-342900">
              <a:buFont typeface="+mj-lt"/>
              <a:buAutoNum type="arabicPeriod"/>
            </a:pPr>
            <a:r>
              <a:rPr lang="en-US" dirty="0"/>
              <a:t>Convert (125)</a:t>
            </a:r>
            <a:r>
              <a:rPr lang="en-US" baseline="-25000" dirty="0"/>
              <a:t>8</a:t>
            </a:r>
            <a:r>
              <a:rPr lang="en-US" dirty="0"/>
              <a:t> = (  )</a:t>
            </a:r>
            <a:r>
              <a:rPr lang="en-US" baseline="-25000" dirty="0"/>
              <a:t>10</a:t>
            </a:r>
            <a:endParaRPr lang="en-US" baseline="-25000" dirty="0"/>
          </a:p>
          <a:p>
            <a:pPr marL="342900" indent="-342900">
              <a:buFont typeface="+mj-lt"/>
              <a:buAutoNum type="arabicPeriod"/>
            </a:pPr>
            <a:endParaRPr lang="en-US" dirty="0"/>
          </a:p>
          <a:p>
            <a:pPr marL="342900" indent="-342900">
              <a:buFont typeface="+mj-lt"/>
              <a:buAutoNum type="arabicPeriod"/>
            </a:pPr>
            <a:r>
              <a:rPr lang="en-US" dirty="0"/>
              <a:t>Convert (731)</a:t>
            </a:r>
            <a:r>
              <a:rPr lang="en-US" baseline="-25000" dirty="0"/>
              <a:t>8</a:t>
            </a:r>
            <a:r>
              <a:rPr lang="en-US" dirty="0"/>
              <a:t> = (  )</a:t>
            </a:r>
            <a:r>
              <a:rPr lang="en-US" baseline="-25000" dirty="0"/>
              <a:t>10</a:t>
            </a:r>
            <a:endParaRPr lang="en-US" baseline="-25000" dirty="0"/>
          </a:p>
          <a:p>
            <a:endParaRPr lang="en-US" baseline="-25000" dirty="0"/>
          </a:p>
        </p:txBody>
      </p:sp>
      <p:sp>
        <p:nvSpPr>
          <p:cNvPr id="8" name="Rectangle 7"/>
          <p:cNvSpPr/>
          <p:nvPr/>
        </p:nvSpPr>
        <p:spPr>
          <a:xfrm>
            <a:off x="3115056" y="1005685"/>
            <a:ext cx="1701107" cy="369332"/>
          </a:xfrm>
          <a:prstGeom prst="rect">
            <a:avLst/>
          </a:prstGeom>
        </p:spPr>
        <p:txBody>
          <a:bodyPr wrap="none">
            <a:spAutoFit/>
          </a:bodyPr>
          <a:lstStyle/>
          <a:p>
            <a:r>
              <a:rPr lang="en-US" sz="1800" b="1" dirty="0">
                <a:solidFill>
                  <a:schemeClr val="tx1"/>
                </a:solidFill>
                <a:latin typeface="Roboto Condensed" panose="02000000000000000000"/>
                <a:ea typeface="Roboto Condensed" panose="02000000000000000000"/>
              </a:rPr>
              <a:t>Octal to Decimal</a:t>
            </a:r>
            <a:endParaRPr lang="en-US" sz="1800" b="1" dirty="0">
              <a:solidFill>
                <a:schemeClr val="tx1"/>
              </a:solidFill>
              <a:latin typeface="Roboto Condensed" panose="02000000000000000000"/>
              <a:ea typeface="Roboto Condensed" panose="02000000000000000000"/>
            </a:endParaRPr>
          </a:p>
        </p:txBody>
      </p:sp>
      <p:sp>
        <p:nvSpPr>
          <p:cNvPr id="9" name="TextBox 8"/>
          <p:cNvSpPr txBox="1"/>
          <p:nvPr/>
        </p:nvSpPr>
        <p:spPr>
          <a:xfrm>
            <a:off x="6350602" y="1596676"/>
            <a:ext cx="2549557" cy="2031325"/>
          </a:xfrm>
          <a:prstGeom prst="rect">
            <a:avLst/>
          </a:prstGeom>
          <a:noFill/>
        </p:spPr>
        <p:txBody>
          <a:bodyPr wrap="square" rtlCol="0">
            <a:spAutoFit/>
          </a:bodyPr>
          <a:lstStyle/>
          <a:p>
            <a:pPr marL="342900" indent="-342900">
              <a:buFont typeface="+mj-lt"/>
              <a:buAutoNum type="arabicPeriod"/>
            </a:pPr>
            <a:r>
              <a:rPr lang="en-US" dirty="0"/>
              <a:t>Convert (1F)</a:t>
            </a:r>
            <a:r>
              <a:rPr lang="en-US" baseline="-25000" dirty="0"/>
              <a:t>16</a:t>
            </a:r>
            <a:r>
              <a:rPr lang="en-US" dirty="0"/>
              <a:t> = ( )</a:t>
            </a:r>
            <a:r>
              <a:rPr lang="en-US" baseline="-25000" dirty="0"/>
              <a:t>10</a:t>
            </a:r>
            <a:endParaRPr lang="en-US" baseline="-25000" dirty="0"/>
          </a:p>
          <a:p>
            <a:pPr marL="342900" indent="-342900">
              <a:buFont typeface="+mj-lt"/>
              <a:buAutoNum type="arabicPeriod"/>
            </a:pPr>
            <a:endParaRPr lang="en-US" dirty="0"/>
          </a:p>
          <a:p>
            <a:pPr marL="342900" indent="-342900">
              <a:buFont typeface="+mj-lt"/>
              <a:buAutoNum type="arabicPeriod"/>
            </a:pPr>
            <a:r>
              <a:rPr lang="en-US" dirty="0"/>
              <a:t>Convert (3E)</a:t>
            </a:r>
            <a:r>
              <a:rPr lang="en-US" baseline="-25000" dirty="0"/>
              <a:t>16</a:t>
            </a:r>
            <a:r>
              <a:rPr lang="en-US" dirty="0"/>
              <a:t> = ( )</a:t>
            </a:r>
            <a:r>
              <a:rPr lang="en-US" baseline="-25000" dirty="0"/>
              <a:t>10</a:t>
            </a:r>
            <a:endParaRPr lang="en-US" baseline="-25000" dirty="0"/>
          </a:p>
          <a:p>
            <a:pPr marL="342900" indent="-342900">
              <a:buFont typeface="+mj-lt"/>
              <a:buAutoNum type="arabicPeriod"/>
            </a:pPr>
            <a:endParaRPr lang="en-US" dirty="0"/>
          </a:p>
          <a:p>
            <a:pPr marL="342900" indent="-342900">
              <a:buFont typeface="+mj-lt"/>
              <a:buAutoNum type="arabicPeriod"/>
            </a:pPr>
            <a:r>
              <a:rPr lang="en-US" dirty="0"/>
              <a:t>Convert (4A)</a:t>
            </a:r>
            <a:r>
              <a:rPr lang="en-US" baseline="-25000" dirty="0"/>
              <a:t>16</a:t>
            </a:r>
            <a:r>
              <a:rPr lang="en-US" dirty="0"/>
              <a:t> = ( )</a:t>
            </a:r>
            <a:r>
              <a:rPr lang="en-US" baseline="-25000" dirty="0"/>
              <a:t>10</a:t>
            </a:r>
            <a:endParaRPr lang="en-US" baseline="-25000" dirty="0"/>
          </a:p>
          <a:p>
            <a:pPr marL="342900" indent="-342900">
              <a:buFont typeface="+mj-lt"/>
              <a:buAutoNum type="arabicPeriod"/>
            </a:pPr>
            <a:endParaRPr lang="en-US" baseline="-25000" dirty="0"/>
          </a:p>
          <a:p>
            <a:pPr marL="342900" indent="-342900">
              <a:buFont typeface="+mj-lt"/>
              <a:buAutoNum type="arabicPeriod"/>
            </a:pPr>
            <a:r>
              <a:rPr lang="en-US" dirty="0"/>
              <a:t>Convert (5C.266)</a:t>
            </a:r>
            <a:r>
              <a:rPr lang="en-US" baseline="-25000" dirty="0"/>
              <a:t>16</a:t>
            </a:r>
            <a:r>
              <a:rPr lang="en-US" dirty="0"/>
              <a:t> = ( )</a:t>
            </a:r>
            <a:r>
              <a:rPr lang="en-US" baseline="-25000" dirty="0"/>
              <a:t>10</a:t>
            </a:r>
            <a:endParaRPr lang="en-US" baseline="-25000" dirty="0"/>
          </a:p>
          <a:p>
            <a:pPr marL="342900" indent="-342900">
              <a:buFont typeface="+mj-lt"/>
              <a:buAutoNum type="arabicPeriod"/>
            </a:pPr>
            <a:endParaRPr lang="en-US" baseline="-25000" dirty="0"/>
          </a:p>
          <a:p>
            <a:pPr marL="342900" indent="-342900">
              <a:buFont typeface="+mj-lt"/>
              <a:buAutoNum type="arabicPeriod"/>
            </a:pPr>
            <a:endParaRPr lang="en-US" baseline="-25000" dirty="0"/>
          </a:p>
          <a:p>
            <a:pPr marL="342900" indent="-342900">
              <a:buFont typeface="+mj-lt"/>
              <a:buAutoNum type="arabicPeriod"/>
            </a:pPr>
            <a:r>
              <a:rPr lang="en-US" dirty="0"/>
              <a:t>Convert (92.150)</a:t>
            </a:r>
            <a:r>
              <a:rPr lang="en-US" baseline="-25000" dirty="0"/>
              <a:t>10</a:t>
            </a:r>
            <a:r>
              <a:rPr lang="en-US" dirty="0"/>
              <a:t> = ( )</a:t>
            </a:r>
            <a:r>
              <a:rPr lang="en-US" baseline="-25000" dirty="0"/>
              <a:t>16</a:t>
            </a:r>
            <a:endParaRPr lang="en-US" baseline="-25000" dirty="0"/>
          </a:p>
        </p:txBody>
      </p:sp>
      <p:sp>
        <p:nvSpPr>
          <p:cNvPr id="10" name="Rectangle 9"/>
          <p:cNvSpPr/>
          <p:nvPr/>
        </p:nvSpPr>
        <p:spPr>
          <a:xfrm>
            <a:off x="6565392" y="969109"/>
            <a:ext cx="1683474" cy="369332"/>
          </a:xfrm>
          <a:prstGeom prst="rect">
            <a:avLst/>
          </a:prstGeom>
        </p:spPr>
        <p:txBody>
          <a:bodyPr wrap="none">
            <a:spAutoFit/>
          </a:bodyPr>
          <a:lstStyle/>
          <a:p>
            <a:r>
              <a:rPr lang="en-US" sz="1800" b="1" dirty="0" err="1">
                <a:solidFill>
                  <a:schemeClr val="tx1"/>
                </a:solidFill>
                <a:latin typeface="Roboto Condensed" panose="02000000000000000000"/>
                <a:ea typeface="Roboto Condensed" panose="02000000000000000000"/>
              </a:rPr>
              <a:t>Hexa</a:t>
            </a:r>
            <a:r>
              <a:rPr lang="en-US" sz="1800" b="1" dirty="0">
                <a:solidFill>
                  <a:schemeClr val="tx1"/>
                </a:solidFill>
                <a:latin typeface="Roboto Condensed" panose="02000000000000000000"/>
                <a:ea typeface="Roboto Condensed" panose="02000000000000000000"/>
              </a:rPr>
              <a:t> to Decimal</a:t>
            </a:r>
            <a:endParaRPr lang="en-US" sz="1800" b="1" dirty="0">
              <a:solidFill>
                <a:schemeClr val="tx1"/>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0" y="146149"/>
            <a:ext cx="1754006"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Number Systems</a:t>
            </a:r>
            <a:endParaRPr lang="en-US" sz="1800" b="1" dirty="0">
              <a:solidFill>
                <a:schemeClr val="bg1"/>
              </a:solidFill>
              <a:latin typeface="Roboto Condensed" panose="02000000000000000000"/>
              <a:ea typeface="Roboto Condensed" panose="02000000000000000000"/>
            </a:endParaRPr>
          </a:p>
        </p:txBody>
      </p:sp>
      <p:sp>
        <p:nvSpPr>
          <p:cNvPr id="4" name="Rectangle 3"/>
          <p:cNvSpPr/>
          <p:nvPr/>
        </p:nvSpPr>
        <p:spPr>
          <a:xfrm>
            <a:off x="2755487" y="139196"/>
            <a:ext cx="1863011" cy="369332"/>
          </a:xfrm>
          <a:prstGeom prst="rect">
            <a:avLst/>
          </a:prstGeom>
        </p:spPr>
        <p:txBody>
          <a:bodyPr wrap="none">
            <a:spAutoFit/>
          </a:bodyPr>
          <a:lstStyle/>
          <a:p>
            <a:r>
              <a:rPr lang="en-US" sz="1800" b="1" dirty="0">
                <a:solidFill>
                  <a:schemeClr val="tx1"/>
                </a:solidFill>
                <a:latin typeface="Roboto Condensed" panose="02000000000000000000"/>
                <a:ea typeface="Roboto Condensed" panose="02000000000000000000"/>
              </a:rPr>
              <a:t>Base Conversions</a:t>
            </a:r>
            <a:endParaRPr lang="en-US" sz="1800" b="1" dirty="0">
              <a:solidFill>
                <a:schemeClr val="tx1"/>
              </a:solidFill>
              <a:latin typeface="Roboto Condensed" panose="02000000000000000000"/>
              <a:ea typeface="Roboto Condensed" panose="02000000000000000000"/>
            </a:endParaRPr>
          </a:p>
        </p:txBody>
      </p:sp>
      <p:sp>
        <p:nvSpPr>
          <p:cNvPr id="5" name="TextBox 4"/>
          <p:cNvSpPr txBox="1"/>
          <p:nvPr/>
        </p:nvSpPr>
        <p:spPr>
          <a:xfrm>
            <a:off x="97536" y="1560100"/>
            <a:ext cx="2877312" cy="954107"/>
          </a:xfrm>
          <a:prstGeom prst="rect">
            <a:avLst/>
          </a:prstGeom>
          <a:noFill/>
        </p:spPr>
        <p:txBody>
          <a:bodyPr wrap="square" rtlCol="0">
            <a:spAutoFit/>
          </a:bodyPr>
          <a:lstStyle/>
          <a:p>
            <a:pPr marL="342900" indent="-342900">
              <a:buFont typeface="+mj-lt"/>
              <a:buAutoNum type="arabicPeriod"/>
            </a:pPr>
            <a:r>
              <a:rPr lang="en-US" dirty="0"/>
              <a:t>Convert (1100001)</a:t>
            </a:r>
            <a:r>
              <a:rPr lang="en-US" baseline="-25000" dirty="0"/>
              <a:t>2 </a:t>
            </a:r>
            <a:r>
              <a:rPr lang="en-US" dirty="0"/>
              <a:t> = (  )</a:t>
            </a:r>
            <a:r>
              <a:rPr lang="en-US" baseline="-25000" dirty="0"/>
              <a:t>8</a:t>
            </a:r>
            <a:r>
              <a:rPr lang="en-US" dirty="0"/>
              <a:t> </a:t>
            </a:r>
            <a:endParaRPr lang="en-US" baseline="-25000" dirty="0"/>
          </a:p>
          <a:p>
            <a:pPr marL="342900" indent="-342900">
              <a:buFont typeface="+mj-lt"/>
              <a:buAutoNum type="arabicPeriod"/>
            </a:pPr>
            <a:endParaRPr lang="en-US" dirty="0"/>
          </a:p>
          <a:p>
            <a:pPr marL="342900" indent="-342900">
              <a:buFont typeface="+mj-lt"/>
              <a:buAutoNum type="arabicPeriod"/>
            </a:pPr>
            <a:r>
              <a:rPr lang="en-US" dirty="0"/>
              <a:t>Convert (100001010)</a:t>
            </a:r>
            <a:r>
              <a:rPr lang="en-US" baseline="-25000" dirty="0"/>
              <a:t>2 </a:t>
            </a:r>
            <a:r>
              <a:rPr lang="en-US" dirty="0"/>
              <a:t> = (  )</a:t>
            </a:r>
            <a:r>
              <a:rPr lang="en-US" baseline="-25000" dirty="0"/>
              <a:t>8</a:t>
            </a:r>
            <a:r>
              <a:rPr lang="en-US" dirty="0"/>
              <a:t> </a:t>
            </a:r>
            <a:endParaRPr lang="en-US" baseline="-25000" dirty="0"/>
          </a:p>
          <a:p>
            <a:endParaRPr lang="en-US" dirty="0"/>
          </a:p>
        </p:txBody>
      </p:sp>
      <p:sp>
        <p:nvSpPr>
          <p:cNvPr id="6" name="Rectangle 5"/>
          <p:cNvSpPr/>
          <p:nvPr/>
        </p:nvSpPr>
        <p:spPr>
          <a:xfrm>
            <a:off x="384048" y="993493"/>
            <a:ext cx="1548822" cy="369332"/>
          </a:xfrm>
          <a:prstGeom prst="rect">
            <a:avLst/>
          </a:prstGeom>
        </p:spPr>
        <p:txBody>
          <a:bodyPr wrap="none">
            <a:spAutoFit/>
          </a:bodyPr>
          <a:lstStyle/>
          <a:p>
            <a:r>
              <a:rPr lang="en-US" sz="1800" b="1" dirty="0">
                <a:solidFill>
                  <a:schemeClr val="tx1"/>
                </a:solidFill>
                <a:latin typeface="Roboto Condensed" panose="02000000000000000000"/>
                <a:ea typeface="Roboto Condensed" panose="02000000000000000000"/>
              </a:rPr>
              <a:t>Binary to Octal</a:t>
            </a:r>
            <a:endParaRPr lang="en-US" sz="1800" b="1" dirty="0">
              <a:solidFill>
                <a:schemeClr val="tx1"/>
              </a:solidFill>
              <a:latin typeface="Roboto Condensed" panose="02000000000000000000"/>
              <a:ea typeface="Roboto Condensed" panose="02000000000000000000"/>
            </a:endParaRPr>
          </a:p>
        </p:txBody>
      </p:sp>
      <p:sp>
        <p:nvSpPr>
          <p:cNvPr id="7" name="TextBox 6"/>
          <p:cNvSpPr txBox="1"/>
          <p:nvPr/>
        </p:nvSpPr>
        <p:spPr>
          <a:xfrm>
            <a:off x="3083146" y="1608868"/>
            <a:ext cx="3037238" cy="882293"/>
          </a:xfrm>
          <a:prstGeom prst="rect">
            <a:avLst/>
          </a:prstGeom>
          <a:noFill/>
        </p:spPr>
        <p:txBody>
          <a:bodyPr wrap="square" rtlCol="0">
            <a:spAutoFit/>
          </a:bodyPr>
          <a:lstStyle/>
          <a:p>
            <a:pPr marL="342900" indent="-342900">
              <a:buFont typeface="+mj-lt"/>
              <a:buAutoNum type="arabicPeriod"/>
            </a:pPr>
            <a:r>
              <a:rPr lang="en-US" dirty="0"/>
              <a:t>Convert (100001)</a:t>
            </a:r>
            <a:r>
              <a:rPr lang="en-US" baseline="-25000" dirty="0"/>
              <a:t>2 </a:t>
            </a:r>
            <a:r>
              <a:rPr lang="en-US" dirty="0"/>
              <a:t> = (  )</a:t>
            </a:r>
            <a:r>
              <a:rPr lang="en-US" baseline="-25000" dirty="0"/>
              <a:t>16</a:t>
            </a:r>
            <a:r>
              <a:rPr lang="en-US" dirty="0"/>
              <a:t> </a:t>
            </a:r>
            <a:endParaRPr lang="en-US" baseline="-25000" dirty="0"/>
          </a:p>
          <a:p>
            <a:pPr marL="342900" indent="-342900">
              <a:buFont typeface="+mj-lt"/>
              <a:buAutoNum type="arabicPeriod"/>
            </a:pPr>
            <a:endParaRPr lang="en-US" dirty="0"/>
          </a:p>
          <a:p>
            <a:pPr marL="342900" indent="-342900">
              <a:buFont typeface="+mj-lt"/>
              <a:buAutoNum type="arabicPeriod"/>
            </a:pPr>
            <a:r>
              <a:rPr lang="en-US" dirty="0"/>
              <a:t>Convert (10000110)</a:t>
            </a:r>
            <a:r>
              <a:rPr lang="en-US" baseline="-25000" dirty="0"/>
              <a:t>2 </a:t>
            </a:r>
            <a:r>
              <a:rPr lang="en-US" dirty="0"/>
              <a:t> = (  )</a:t>
            </a:r>
            <a:r>
              <a:rPr lang="en-US" baseline="-25000" dirty="0"/>
              <a:t>16</a:t>
            </a:r>
            <a:r>
              <a:rPr lang="en-US" dirty="0"/>
              <a:t> </a:t>
            </a:r>
            <a:endParaRPr lang="en-US" baseline="-25000" dirty="0"/>
          </a:p>
          <a:p>
            <a:endParaRPr lang="en-US" baseline="-25000" dirty="0"/>
          </a:p>
        </p:txBody>
      </p:sp>
      <p:sp>
        <p:nvSpPr>
          <p:cNvPr id="8" name="Rectangle 7"/>
          <p:cNvSpPr/>
          <p:nvPr/>
        </p:nvSpPr>
        <p:spPr>
          <a:xfrm>
            <a:off x="3480816" y="1005685"/>
            <a:ext cx="1531188" cy="369332"/>
          </a:xfrm>
          <a:prstGeom prst="rect">
            <a:avLst/>
          </a:prstGeom>
        </p:spPr>
        <p:txBody>
          <a:bodyPr wrap="none">
            <a:spAutoFit/>
          </a:bodyPr>
          <a:lstStyle/>
          <a:p>
            <a:r>
              <a:rPr lang="en-US" sz="1800" b="1" dirty="0">
                <a:solidFill>
                  <a:schemeClr val="tx1"/>
                </a:solidFill>
                <a:latin typeface="Roboto Condensed" panose="02000000000000000000"/>
                <a:ea typeface="Roboto Condensed" panose="02000000000000000000"/>
              </a:rPr>
              <a:t>Binary to </a:t>
            </a:r>
            <a:r>
              <a:rPr lang="en-US" sz="1800" b="1" dirty="0" err="1">
                <a:solidFill>
                  <a:schemeClr val="tx1"/>
                </a:solidFill>
                <a:latin typeface="Roboto Condensed" panose="02000000000000000000"/>
                <a:ea typeface="Roboto Condensed" panose="02000000000000000000"/>
              </a:rPr>
              <a:t>Hexa</a:t>
            </a:r>
            <a:endParaRPr lang="en-US" sz="1800" b="1" dirty="0">
              <a:solidFill>
                <a:schemeClr val="tx1"/>
              </a:solidFill>
              <a:latin typeface="Roboto Condensed" panose="02000000000000000000"/>
              <a:ea typeface="Roboto Condensed" panose="02000000000000000000"/>
            </a:endParaRPr>
          </a:p>
        </p:txBody>
      </p:sp>
      <p:sp>
        <p:nvSpPr>
          <p:cNvPr id="11" name="Rectangle 10"/>
          <p:cNvSpPr/>
          <p:nvPr/>
        </p:nvSpPr>
        <p:spPr>
          <a:xfrm>
            <a:off x="384048" y="3517237"/>
            <a:ext cx="1548822" cy="369332"/>
          </a:xfrm>
          <a:prstGeom prst="rect">
            <a:avLst/>
          </a:prstGeom>
        </p:spPr>
        <p:txBody>
          <a:bodyPr wrap="none">
            <a:spAutoFit/>
          </a:bodyPr>
          <a:lstStyle/>
          <a:p>
            <a:r>
              <a:rPr lang="en-US" sz="1800" b="1" dirty="0">
                <a:solidFill>
                  <a:schemeClr val="tx1"/>
                </a:solidFill>
                <a:latin typeface="Roboto Condensed" panose="02000000000000000000"/>
                <a:ea typeface="Roboto Condensed" panose="02000000000000000000"/>
              </a:rPr>
              <a:t>Octal to Binary</a:t>
            </a:r>
            <a:endParaRPr lang="en-US" sz="1800" b="1" dirty="0">
              <a:solidFill>
                <a:schemeClr val="tx1"/>
              </a:solidFill>
              <a:latin typeface="Roboto Condensed" panose="02000000000000000000"/>
              <a:ea typeface="Roboto Condensed" panose="02000000000000000000"/>
            </a:endParaRPr>
          </a:p>
        </p:txBody>
      </p:sp>
      <p:sp>
        <p:nvSpPr>
          <p:cNvPr id="12" name="Rectangle 11"/>
          <p:cNvSpPr/>
          <p:nvPr/>
        </p:nvSpPr>
        <p:spPr>
          <a:xfrm>
            <a:off x="3773424" y="3566005"/>
            <a:ext cx="1531188" cy="369332"/>
          </a:xfrm>
          <a:prstGeom prst="rect">
            <a:avLst/>
          </a:prstGeom>
        </p:spPr>
        <p:txBody>
          <a:bodyPr wrap="none">
            <a:spAutoFit/>
          </a:bodyPr>
          <a:lstStyle/>
          <a:p>
            <a:r>
              <a:rPr lang="en-US" sz="1800" b="1" dirty="0" err="1">
                <a:solidFill>
                  <a:schemeClr val="tx1"/>
                </a:solidFill>
                <a:latin typeface="Roboto Condensed" panose="02000000000000000000"/>
                <a:ea typeface="Roboto Condensed" panose="02000000000000000000"/>
              </a:rPr>
              <a:t>Hexa</a:t>
            </a:r>
            <a:r>
              <a:rPr lang="en-US" sz="1800" b="1" dirty="0">
                <a:solidFill>
                  <a:schemeClr val="tx1"/>
                </a:solidFill>
                <a:latin typeface="Roboto Condensed" panose="02000000000000000000"/>
                <a:ea typeface="Roboto Condensed" panose="02000000000000000000"/>
              </a:rPr>
              <a:t> to Binary</a:t>
            </a:r>
            <a:endParaRPr lang="en-US" sz="1800" b="1" dirty="0">
              <a:solidFill>
                <a:schemeClr val="tx1"/>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159190" y="160437"/>
            <a:ext cx="1608133"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Binary Addition</a:t>
            </a:r>
            <a:endParaRPr lang="en-US" sz="1800" b="1" dirty="0">
              <a:solidFill>
                <a:schemeClr val="bg1"/>
              </a:solidFill>
              <a:latin typeface="Roboto Condensed" panose="02000000000000000000"/>
              <a:ea typeface="Roboto Condensed" panose="02000000000000000000"/>
            </a:endParaRPr>
          </a:p>
        </p:txBody>
      </p:sp>
      <p:sp>
        <p:nvSpPr>
          <p:cNvPr id="4" name="TextBox 3"/>
          <p:cNvSpPr txBox="1"/>
          <p:nvPr/>
        </p:nvSpPr>
        <p:spPr>
          <a:xfrm>
            <a:off x="364331" y="1035844"/>
            <a:ext cx="1207294" cy="1600438"/>
          </a:xfrm>
          <a:prstGeom prst="rect">
            <a:avLst/>
          </a:prstGeom>
          <a:noFill/>
        </p:spPr>
        <p:txBody>
          <a:bodyPr wrap="square" rtlCol="0">
            <a:spAutoFit/>
          </a:bodyPr>
          <a:lstStyle/>
          <a:p>
            <a:pPr marL="342900" indent="-342900">
              <a:buFont typeface="+mj-lt"/>
              <a:buAutoNum type="arabicPeriod"/>
            </a:pPr>
            <a:r>
              <a:rPr lang="en-US" dirty="0"/>
              <a:t>8 + 7</a:t>
            </a:r>
            <a:endParaRPr lang="en-US" dirty="0"/>
          </a:p>
          <a:p>
            <a:pPr marL="342900" indent="-342900">
              <a:buFont typeface="+mj-lt"/>
              <a:buAutoNum type="arabicPeriod"/>
            </a:pPr>
            <a:endParaRPr lang="en-US" dirty="0"/>
          </a:p>
          <a:p>
            <a:pPr marL="342900" indent="-342900">
              <a:buFont typeface="+mj-lt"/>
              <a:buAutoNum type="arabicPeriod"/>
            </a:pPr>
            <a:r>
              <a:rPr lang="en-US" dirty="0"/>
              <a:t>7 + 7</a:t>
            </a:r>
            <a:endParaRPr lang="en-US" dirty="0"/>
          </a:p>
          <a:p>
            <a:pPr marL="342900" indent="-342900">
              <a:buFont typeface="+mj-lt"/>
              <a:buAutoNum type="arabicPeriod"/>
            </a:pPr>
            <a:endParaRPr lang="en-US" dirty="0"/>
          </a:p>
          <a:p>
            <a:pPr marL="342900" indent="-342900">
              <a:buFont typeface="+mj-lt"/>
              <a:buAutoNum type="arabicPeriod"/>
            </a:pPr>
            <a:r>
              <a:rPr lang="en-US" dirty="0"/>
              <a:t>15 + 15</a:t>
            </a:r>
            <a:endParaRPr lang="en-US" dirty="0"/>
          </a:p>
          <a:p>
            <a:pPr marL="342900" indent="-342900">
              <a:buFont typeface="+mj-lt"/>
              <a:buAutoNum type="arabicPeriod"/>
            </a:pPr>
            <a:endParaRPr lang="en-US" dirty="0"/>
          </a:p>
          <a:p>
            <a:pPr marL="342900" indent="-342900">
              <a:buFont typeface="+mj-lt"/>
              <a:buAutoNum type="arabicPeriod"/>
            </a:pPr>
            <a:r>
              <a:rPr lang="en-US" dirty="0"/>
              <a:t>5 + 5</a:t>
            </a:r>
            <a:endParaRPr lang="en-US" dirty="0"/>
          </a:p>
        </p:txBody>
      </p:sp>
    </p:spTree>
  </p:cSld>
  <p:clrMapOvr>
    <a:masterClrMapping/>
  </p:clrMapOvr>
  <p:transition>
    <p:fade thruBlk="1"/>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94896" y="146150"/>
            <a:ext cx="1899879"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Binary Subtraction</a:t>
            </a:r>
            <a:endParaRPr lang="en-US" sz="1800" b="1" dirty="0">
              <a:solidFill>
                <a:schemeClr val="bg1"/>
              </a:solidFill>
              <a:latin typeface="Roboto Condensed" panose="02000000000000000000"/>
              <a:ea typeface="Roboto Condensed" panose="02000000000000000000"/>
            </a:endParaRPr>
          </a:p>
        </p:txBody>
      </p:sp>
      <p:sp>
        <p:nvSpPr>
          <p:cNvPr id="4" name="TextBox 3"/>
          <p:cNvSpPr txBox="1"/>
          <p:nvPr/>
        </p:nvSpPr>
        <p:spPr>
          <a:xfrm>
            <a:off x="364331" y="1035844"/>
            <a:ext cx="1207294" cy="1600438"/>
          </a:xfrm>
          <a:prstGeom prst="rect">
            <a:avLst/>
          </a:prstGeom>
          <a:noFill/>
        </p:spPr>
        <p:txBody>
          <a:bodyPr wrap="square" rtlCol="0">
            <a:spAutoFit/>
          </a:bodyPr>
          <a:lstStyle/>
          <a:p>
            <a:pPr marL="342900" indent="-342900">
              <a:buFont typeface="+mj-lt"/>
              <a:buAutoNum type="arabicPeriod"/>
            </a:pPr>
            <a:r>
              <a:rPr lang="en-US" dirty="0"/>
              <a:t>8 - 7</a:t>
            </a:r>
            <a:endParaRPr lang="en-US" dirty="0"/>
          </a:p>
          <a:p>
            <a:pPr marL="342900" indent="-342900">
              <a:buFont typeface="+mj-lt"/>
              <a:buAutoNum type="arabicPeriod"/>
            </a:pPr>
            <a:endParaRPr lang="en-US" dirty="0"/>
          </a:p>
          <a:p>
            <a:pPr marL="342900" indent="-342900">
              <a:buFont typeface="+mj-lt"/>
              <a:buAutoNum type="arabicPeriod"/>
            </a:pPr>
            <a:r>
              <a:rPr lang="en-US" dirty="0"/>
              <a:t>8 - 15</a:t>
            </a:r>
            <a:endParaRPr lang="en-US" dirty="0"/>
          </a:p>
          <a:p>
            <a:pPr marL="342900" indent="-342900">
              <a:buFont typeface="+mj-lt"/>
              <a:buAutoNum type="arabicPeriod"/>
            </a:pPr>
            <a:endParaRPr lang="en-US" dirty="0"/>
          </a:p>
          <a:p>
            <a:pPr marL="342900" indent="-342900">
              <a:buFont typeface="+mj-lt"/>
              <a:buAutoNum type="arabicPeriod"/>
            </a:pPr>
            <a:r>
              <a:rPr lang="en-US" dirty="0"/>
              <a:t>73  - 23</a:t>
            </a:r>
            <a:endParaRPr lang="en-US" dirty="0"/>
          </a:p>
          <a:p>
            <a:pPr marL="342900" indent="-342900">
              <a:buFont typeface="+mj-lt"/>
              <a:buAutoNum type="arabicPeriod"/>
            </a:pPr>
            <a:endParaRPr lang="en-US" dirty="0"/>
          </a:p>
          <a:p>
            <a:pPr marL="342900" indent="-342900">
              <a:buFont typeface="+mj-lt"/>
              <a:buAutoNum type="arabicPeriod"/>
            </a:pPr>
            <a:r>
              <a:rPr lang="en-US" dirty="0"/>
              <a:t>-73 - 23</a:t>
            </a:r>
            <a:endParaRPr lang="en-US" dirty="0"/>
          </a:p>
        </p:txBody>
      </p:sp>
    </p:spTree>
  </p:cSld>
  <p:clrMapOvr>
    <a:masterClrMapping/>
  </p:clrMapOvr>
  <p:transition>
    <p:fade thruBlk="1"/>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0" y="880824"/>
            <a:ext cx="9144000" cy="584775"/>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222222"/>
                </a:solidFill>
                <a:latin typeface="Times New Roman" panose="02020603050405020304" pitchFamily="18" charset="0"/>
                <a:ea typeface="Calibri" panose="020F0502020204030204" pitchFamily="34" charset="0"/>
              </a:rPr>
              <a:t>Perform the arithmetic operation (+77)  + (-23) and (-77) - (-23) in binary using signed 2’s complement representation for negative numbers.</a:t>
            </a:r>
            <a:endParaRPr lang="en-US" sz="1600" dirty="0"/>
          </a:p>
        </p:txBody>
      </p:sp>
      <p:sp>
        <p:nvSpPr>
          <p:cNvPr id="4" name="Rectangle 3"/>
          <p:cNvSpPr/>
          <p:nvPr/>
        </p:nvSpPr>
        <p:spPr>
          <a:xfrm>
            <a:off x="94896" y="146150"/>
            <a:ext cx="1066318"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Problems</a:t>
            </a:r>
            <a:endParaRPr lang="en-US" sz="1800" b="1" dirty="0">
              <a:solidFill>
                <a:schemeClr val="bg1"/>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4" name="Rectangle 3"/>
          <p:cNvSpPr/>
          <p:nvPr/>
        </p:nvSpPr>
        <p:spPr>
          <a:xfrm>
            <a:off x="52034" y="931963"/>
            <a:ext cx="2662908" cy="369332"/>
          </a:xfrm>
          <a:prstGeom prst="rect">
            <a:avLst/>
          </a:prstGeom>
        </p:spPr>
        <p:txBody>
          <a:bodyPr wrap="none">
            <a:spAutoFit/>
          </a:bodyPr>
          <a:lstStyle/>
          <a:p>
            <a:r>
              <a:rPr lang="en-US" sz="1800" b="1" dirty="0">
                <a:solidFill>
                  <a:schemeClr val="tx1"/>
                </a:solidFill>
                <a:latin typeface="Roboto Condensed" panose="02000000000000000000"/>
                <a:ea typeface="Roboto Condensed" panose="02000000000000000000"/>
              </a:rPr>
              <a:t>Fixed point Representation</a:t>
            </a:r>
            <a:endParaRPr lang="en-US" sz="1800" b="1" dirty="0">
              <a:solidFill>
                <a:schemeClr val="tx1"/>
              </a:solidFill>
              <a:latin typeface="Roboto Condensed" panose="02000000000000000000"/>
              <a:ea typeface="Roboto Condensed" panose="02000000000000000000"/>
            </a:endParaRPr>
          </a:p>
        </p:txBody>
      </p:sp>
      <p:sp>
        <p:nvSpPr>
          <p:cNvPr id="5" name="TextBox 4"/>
          <p:cNvSpPr txBox="1"/>
          <p:nvPr/>
        </p:nvSpPr>
        <p:spPr>
          <a:xfrm>
            <a:off x="364330" y="1614488"/>
            <a:ext cx="2028825" cy="1384995"/>
          </a:xfrm>
          <a:prstGeom prst="rect">
            <a:avLst/>
          </a:prstGeom>
          <a:noFill/>
        </p:spPr>
        <p:txBody>
          <a:bodyPr wrap="square" rtlCol="0">
            <a:spAutoFit/>
          </a:bodyPr>
          <a:lstStyle/>
          <a:p>
            <a:pPr marL="342900" indent="-342900">
              <a:buFont typeface="+mj-lt"/>
              <a:buAutoNum type="arabicPeriod"/>
            </a:pPr>
            <a:r>
              <a:rPr lang="en-US" dirty="0"/>
              <a:t>0.95 + (-0.555)</a:t>
            </a:r>
            <a:endParaRPr lang="en-US" dirty="0"/>
          </a:p>
          <a:p>
            <a:pPr marL="342900" indent="-342900">
              <a:buFont typeface="+mj-lt"/>
              <a:buAutoNum type="arabicPeriod"/>
            </a:pPr>
            <a:endParaRPr lang="en-US" dirty="0"/>
          </a:p>
          <a:p>
            <a:pPr marL="342900" indent="-342900">
              <a:buFont typeface="+mj-lt"/>
              <a:buAutoNum type="arabicPeriod"/>
            </a:pPr>
            <a:r>
              <a:rPr lang="en-US" dirty="0"/>
              <a:t>0.88 – 0.15</a:t>
            </a:r>
            <a:endParaRPr lang="en-US" dirty="0"/>
          </a:p>
          <a:p>
            <a:pPr marL="342900" indent="-342900">
              <a:buFont typeface="+mj-lt"/>
              <a:buAutoNum type="arabicPeriod"/>
            </a:pPr>
            <a:endParaRPr lang="en-US" dirty="0"/>
          </a:p>
          <a:p>
            <a:pPr marL="342900" indent="-342900">
              <a:buFont typeface="+mj-lt"/>
              <a:buAutoNum type="arabicPeriod"/>
            </a:pPr>
            <a:r>
              <a:rPr lang="en-US" dirty="0"/>
              <a:t>0.75 + (-0.65)</a:t>
            </a:r>
            <a:endParaRPr lang="en-US" dirty="0"/>
          </a:p>
          <a:p>
            <a:endParaRPr lang="en-US" dirty="0"/>
          </a:p>
        </p:txBody>
      </p:sp>
      <p:sp>
        <p:nvSpPr>
          <p:cNvPr id="7" name="Rectangle 6"/>
          <p:cNvSpPr/>
          <p:nvPr/>
        </p:nvSpPr>
        <p:spPr>
          <a:xfrm>
            <a:off x="94896" y="146150"/>
            <a:ext cx="1066318"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Problems</a:t>
            </a:r>
            <a:endParaRPr lang="en-US" sz="1800" b="1" dirty="0">
              <a:solidFill>
                <a:schemeClr val="bg1"/>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121442" y="896064"/>
            <a:ext cx="8543926" cy="572144"/>
          </a:xfrm>
          <a:prstGeom prst="rect">
            <a:avLst/>
          </a:prstGeom>
        </p:spPr>
        <p:txBody>
          <a:bodyPr wrap="square">
            <a:spAutoFit/>
          </a:bodyPr>
          <a:lstStyle/>
          <a:p>
            <a:pPr marL="342900" indent="-342900" algn="just">
              <a:lnSpc>
                <a:spcPct val="115000"/>
              </a:lnSpc>
              <a:spcAft>
                <a:spcPts val="80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Convert the (-5.96)</a:t>
            </a:r>
            <a:r>
              <a:rPr lang="en-US" baseline="-25000" dirty="0">
                <a:latin typeface="Times New Roman" panose="02020603050405020304" pitchFamily="18" charset="0"/>
                <a:ea typeface="Calibri" panose="020F0502020204030204" pitchFamily="34" charset="0"/>
                <a:cs typeface="Times New Roman" panose="02020603050405020304" pitchFamily="18" charset="0"/>
              </a:rPr>
              <a:t>10 </a:t>
            </a:r>
            <a:r>
              <a:rPr lang="en-US" dirty="0">
                <a:latin typeface="Times New Roman" panose="02020603050405020304" pitchFamily="18" charset="0"/>
                <a:ea typeface="Calibri" panose="020F0502020204030204" pitchFamily="34" charset="0"/>
                <a:cs typeface="Times New Roman" panose="02020603050405020304" pitchFamily="18" charset="0"/>
              </a:rPr>
              <a:t>to binary number using 8-bit binary representation with 4-digit integers and 4-digit fractional parts.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4896" y="146150"/>
            <a:ext cx="1066318"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Problems</a:t>
            </a:r>
            <a:endParaRPr lang="en-US" sz="1800" b="1" dirty="0">
              <a:solidFill>
                <a:schemeClr val="bg1"/>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85659" y="889099"/>
            <a:ext cx="2308645" cy="307777"/>
          </a:xfrm>
          <a:prstGeom prst="rect">
            <a:avLst/>
          </a:prstGeom>
        </p:spPr>
        <p:txBody>
          <a:bodyPr wrap="none">
            <a:spAutoFit/>
          </a:bodyPr>
          <a:lstStyle/>
          <a:p>
            <a:r>
              <a:rPr lang="en-US" b="1" dirty="0">
                <a:solidFill>
                  <a:schemeClr val="tx1"/>
                </a:solidFill>
                <a:latin typeface="Roboto Condensed" panose="02000000000000000000"/>
                <a:ea typeface="Roboto Condensed" panose="02000000000000000000"/>
              </a:rPr>
              <a:t>Floating point Representation</a:t>
            </a:r>
            <a:endParaRPr lang="en-US" b="1" dirty="0">
              <a:solidFill>
                <a:schemeClr val="tx1"/>
              </a:solidFill>
              <a:latin typeface="Roboto Condensed" panose="02000000000000000000"/>
              <a:ea typeface="Roboto Condensed" panose="02000000000000000000"/>
            </a:endParaRPr>
          </a:p>
        </p:txBody>
      </p:sp>
      <p:sp>
        <p:nvSpPr>
          <p:cNvPr id="4" name="Rectangle 3"/>
          <p:cNvSpPr/>
          <p:nvPr/>
        </p:nvSpPr>
        <p:spPr>
          <a:xfrm>
            <a:off x="513536" y="1201890"/>
            <a:ext cx="1133644" cy="307777"/>
          </a:xfrm>
          <a:prstGeom prst="rect">
            <a:avLst/>
          </a:prstGeom>
        </p:spPr>
        <p:txBody>
          <a:bodyPr wrap="none">
            <a:spAutoFit/>
          </a:bodyPr>
          <a:lstStyle/>
          <a:p>
            <a:r>
              <a:rPr lang="en-US" dirty="0">
                <a:latin typeface="Times New Roman" panose="02020603050405020304" pitchFamily="18" charset="0"/>
                <a:ea typeface="Calibri" panose="020F0502020204030204" pitchFamily="34" charset="0"/>
              </a:rPr>
              <a:t>(7924.622)</a:t>
            </a:r>
            <a:r>
              <a:rPr lang="en-US" baseline="-25000" dirty="0">
                <a:latin typeface="Times New Roman" panose="02020603050405020304" pitchFamily="18" charset="0"/>
                <a:ea typeface="Calibri" panose="020F0502020204030204" pitchFamily="34" charset="0"/>
              </a:rPr>
              <a:t>10</a:t>
            </a:r>
            <a:r>
              <a:rPr lang="en-US" sz="1200" dirty="0">
                <a:latin typeface="Times New Roman" panose="02020603050405020304" pitchFamily="18" charset="0"/>
                <a:ea typeface="Calibri" panose="020F0502020204030204" pitchFamily="34" charset="0"/>
              </a:rPr>
              <a:t> </a:t>
            </a:r>
            <a:endParaRPr lang="en-US" dirty="0"/>
          </a:p>
        </p:txBody>
      </p:sp>
      <p:sp>
        <p:nvSpPr>
          <p:cNvPr id="5" name="Rectangle 4"/>
          <p:cNvSpPr/>
          <p:nvPr/>
        </p:nvSpPr>
        <p:spPr>
          <a:xfrm>
            <a:off x="109183" y="189013"/>
            <a:ext cx="1066318"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Problems</a:t>
            </a:r>
            <a:endParaRPr lang="en-US" sz="1800" b="1" dirty="0">
              <a:solidFill>
                <a:schemeClr val="bg1"/>
              </a:solidFill>
              <a:latin typeface="Roboto Condensed" panose="02000000000000000000"/>
              <a:ea typeface="Roboto Condensed" panose="02000000000000000000"/>
            </a:endParaRPr>
          </a:p>
        </p:txBody>
      </p:sp>
      <p:pic>
        <p:nvPicPr>
          <p:cNvPr id="7" name="Picture 6"/>
          <p:cNvPicPr>
            <a:picLocks noChangeAspect="1"/>
          </p:cNvPicPr>
          <p:nvPr/>
        </p:nvPicPr>
        <p:blipFill>
          <a:blip r:embed="rId1"/>
          <a:stretch>
            <a:fillRect/>
          </a:stretch>
        </p:blipFill>
        <p:spPr>
          <a:xfrm>
            <a:off x="5432738" y="0"/>
            <a:ext cx="3711262" cy="1775614"/>
          </a:xfrm>
          <a:prstGeom prst="rect">
            <a:avLst/>
          </a:prstGeom>
        </p:spPr>
      </p:pic>
      <p:pic>
        <p:nvPicPr>
          <p:cNvPr id="9" name="Picture 8"/>
          <p:cNvPicPr>
            <a:picLocks noChangeAspect="1"/>
          </p:cNvPicPr>
          <p:nvPr/>
        </p:nvPicPr>
        <p:blipFill>
          <a:blip r:embed="rId2"/>
          <a:stretch>
            <a:fillRect/>
          </a:stretch>
        </p:blipFill>
        <p:spPr>
          <a:xfrm>
            <a:off x="5387014" y="2277010"/>
            <a:ext cx="3756986" cy="1813717"/>
          </a:xfrm>
          <a:prstGeom prst="rect">
            <a:avLst/>
          </a:prstGeom>
        </p:spPr>
      </p:pic>
      <p:grpSp>
        <p:nvGrpSpPr>
          <p:cNvPr id="14" name="Group 13"/>
          <p:cNvGrpSpPr/>
          <p:nvPr/>
        </p:nvGrpSpPr>
        <p:grpSpPr>
          <a:xfrm>
            <a:off x="3024712" y="2924182"/>
            <a:ext cx="2095445" cy="739627"/>
            <a:chOff x="3062497" y="2259164"/>
            <a:chExt cx="2095445" cy="739627"/>
          </a:xfrm>
        </p:grpSpPr>
        <p:sp>
          <p:nvSpPr>
            <p:cNvPr id="6" name="Rectangle 5"/>
            <p:cNvSpPr/>
            <p:nvPr/>
          </p:nvSpPr>
          <p:spPr>
            <a:xfrm>
              <a:off x="3062497" y="2259164"/>
              <a:ext cx="2095445" cy="307777"/>
            </a:xfrm>
            <a:prstGeom prst="rect">
              <a:avLst/>
            </a:prstGeom>
          </p:spPr>
          <p:txBody>
            <a:bodyPr wrap="none">
              <a:spAutoFit/>
            </a:bodyPr>
            <a:lstStyle/>
            <a:p>
              <a:r>
                <a:rPr lang="en-US" b="1" dirty="0">
                  <a:solidFill>
                    <a:schemeClr val="tx1"/>
                  </a:solidFill>
                  <a:latin typeface="Roboto Condensed" panose="02000000000000000000"/>
                  <a:ea typeface="Roboto Condensed" panose="02000000000000000000"/>
                </a:rPr>
                <a:t>Double Perception Method</a:t>
              </a:r>
              <a:endParaRPr lang="en-US" b="1" dirty="0">
                <a:solidFill>
                  <a:schemeClr val="tx1"/>
                </a:solidFill>
                <a:latin typeface="Roboto Condensed" panose="02000000000000000000"/>
                <a:ea typeface="Roboto Condensed" panose="02000000000000000000"/>
              </a:endParaRPr>
            </a:p>
          </p:txBody>
        </p:sp>
        <p:sp>
          <p:nvSpPr>
            <p:cNvPr id="11" name="Rectangle 10"/>
            <p:cNvSpPr/>
            <p:nvPr/>
          </p:nvSpPr>
          <p:spPr>
            <a:xfrm>
              <a:off x="3521529" y="2629459"/>
              <a:ext cx="1266693" cy="369332"/>
            </a:xfrm>
            <a:prstGeom prst="rect">
              <a:avLst/>
            </a:prstGeom>
          </p:spPr>
          <p:txBody>
            <a:bodyPr wrap="none">
              <a:spAutoFit/>
            </a:bodyPr>
            <a:lstStyle/>
            <a:p>
              <a:r>
                <a:rPr lang="en-US" sz="1800" b="1" dirty="0">
                  <a:solidFill>
                    <a:srgbClr val="FF0000"/>
                  </a:solidFill>
                  <a:latin typeface="Times New Roman" panose="02020603050405020304" pitchFamily="18" charset="0"/>
                  <a:ea typeface="Calibri" panose="020F0502020204030204" pitchFamily="34" charset="0"/>
                </a:rPr>
                <a:t>(1.N)</a:t>
              </a:r>
              <a:r>
                <a:rPr lang="en-US" sz="1800" b="1" baseline="-25000" dirty="0">
                  <a:solidFill>
                    <a:srgbClr val="FF0000"/>
                  </a:solidFill>
                  <a:latin typeface="Times New Roman" panose="02020603050405020304" pitchFamily="18" charset="0"/>
                  <a:ea typeface="Calibri" panose="020F0502020204030204" pitchFamily="34" charset="0"/>
                </a:rPr>
                <a:t>2</a:t>
              </a:r>
              <a:r>
                <a:rPr lang="en-US" sz="1800" b="1" baseline="30000" dirty="0">
                  <a:solidFill>
                    <a:srgbClr val="FF0000"/>
                  </a:solidFill>
                  <a:latin typeface="Times New Roman" panose="02020603050405020304" pitchFamily="18" charset="0"/>
                  <a:ea typeface="Calibri" panose="020F0502020204030204" pitchFamily="34" charset="0"/>
                </a:rPr>
                <a:t>E-1023</a:t>
              </a:r>
              <a:r>
                <a:rPr lang="en-US" sz="1600" b="1" dirty="0">
                  <a:solidFill>
                    <a:srgbClr val="FF0000"/>
                  </a:solidFill>
                  <a:latin typeface="Times New Roman" panose="02020603050405020304" pitchFamily="18" charset="0"/>
                  <a:ea typeface="Calibri" panose="020F0502020204030204" pitchFamily="34" charset="0"/>
                </a:rPr>
                <a:t> </a:t>
              </a:r>
              <a:endParaRPr lang="en-US" sz="1800" b="1" dirty="0">
                <a:solidFill>
                  <a:srgbClr val="FF0000"/>
                </a:solidFill>
              </a:endParaRPr>
            </a:p>
          </p:txBody>
        </p:sp>
      </p:grpSp>
      <p:grpSp>
        <p:nvGrpSpPr>
          <p:cNvPr id="13" name="Group 12"/>
          <p:cNvGrpSpPr/>
          <p:nvPr/>
        </p:nvGrpSpPr>
        <p:grpSpPr>
          <a:xfrm>
            <a:off x="3132685" y="468150"/>
            <a:ext cx="2089033" cy="671612"/>
            <a:chOff x="2649036" y="392580"/>
            <a:chExt cx="2089033" cy="671612"/>
          </a:xfrm>
        </p:grpSpPr>
        <p:sp>
          <p:nvSpPr>
            <p:cNvPr id="10" name="Rectangle 9"/>
            <p:cNvSpPr/>
            <p:nvPr/>
          </p:nvSpPr>
          <p:spPr>
            <a:xfrm>
              <a:off x="3173906" y="694860"/>
              <a:ext cx="1189749" cy="369332"/>
            </a:xfrm>
            <a:prstGeom prst="rect">
              <a:avLst/>
            </a:prstGeom>
          </p:spPr>
          <p:txBody>
            <a:bodyPr wrap="none">
              <a:spAutoFit/>
            </a:bodyPr>
            <a:lstStyle/>
            <a:p>
              <a:r>
                <a:rPr lang="en-US" sz="1800" b="1" dirty="0">
                  <a:solidFill>
                    <a:srgbClr val="FF0000"/>
                  </a:solidFill>
                  <a:latin typeface="Times New Roman" panose="02020603050405020304" pitchFamily="18" charset="0"/>
                  <a:ea typeface="Calibri" panose="020F0502020204030204" pitchFamily="34" charset="0"/>
                </a:rPr>
                <a:t>(1.N)</a:t>
              </a:r>
              <a:r>
                <a:rPr lang="en-US" sz="1800" b="1" baseline="-25000" dirty="0">
                  <a:solidFill>
                    <a:srgbClr val="FF0000"/>
                  </a:solidFill>
                  <a:latin typeface="Times New Roman" panose="02020603050405020304" pitchFamily="18" charset="0"/>
                  <a:ea typeface="Calibri" panose="020F0502020204030204" pitchFamily="34" charset="0"/>
                </a:rPr>
                <a:t>2</a:t>
              </a:r>
              <a:r>
                <a:rPr lang="en-US" sz="1800" b="1" baseline="30000" dirty="0">
                  <a:solidFill>
                    <a:srgbClr val="FF0000"/>
                  </a:solidFill>
                  <a:latin typeface="Times New Roman" panose="02020603050405020304" pitchFamily="18" charset="0"/>
                  <a:ea typeface="Calibri" panose="020F0502020204030204" pitchFamily="34" charset="0"/>
                </a:rPr>
                <a:t>E-127</a:t>
              </a:r>
              <a:r>
                <a:rPr lang="en-US" sz="1600" b="1" dirty="0">
                  <a:solidFill>
                    <a:srgbClr val="FF0000"/>
                  </a:solidFill>
                  <a:latin typeface="Times New Roman" panose="02020603050405020304" pitchFamily="18" charset="0"/>
                  <a:ea typeface="Calibri" panose="020F0502020204030204" pitchFamily="34" charset="0"/>
                </a:rPr>
                <a:t> </a:t>
              </a:r>
              <a:endParaRPr lang="en-US" sz="1800" b="1" dirty="0">
                <a:solidFill>
                  <a:srgbClr val="FF0000"/>
                </a:solidFill>
              </a:endParaRPr>
            </a:p>
          </p:txBody>
        </p:sp>
        <p:sp>
          <p:nvSpPr>
            <p:cNvPr id="12" name="Rectangle 11"/>
            <p:cNvSpPr/>
            <p:nvPr/>
          </p:nvSpPr>
          <p:spPr>
            <a:xfrm>
              <a:off x="2649036" y="392580"/>
              <a:ext cx="2089033" cy="307777"/>
            </a:xfrm>
            <a:prstGeom prst="rect">
              <a:avLst/>
            </a:prstGeom>
          </p:spPr>
          <p:txBody>
            <a:bodyPr wrap="none">
              <a:spAutoFit/>
            </a:bodyPr>
            <a:lstStyle/>
            <a:p>
              <a:r>
                <a:rPr lang="en-US" b="1" dirty="0">
                  <a:solidFill>
                    <a:schemeClr val="tx1"/>
                  </a:solidFill>
                  <a:latin typeface="Roboto Condensed" panose="02000000000000000000"/>
                  <a:ea typeface="Roboto Condensed" panose="02000000000000000000"/>
                </a:rPr>
                <a:t>Single Perception Method </a:t>
              </a:r>
              <a:endParaRPr lang="en-US" b="1" dirty="0">
                <a:solidFill>
                  <a:schemeClr val="tx1"/>
                </a:solidFill>
                <a:latin typeface="Roboto Condensed" panose="02000000000000000000"/>
                <a:ea typeface="Roboto Condensed" panose="02000000000000000000"/>
              </a:endParaRPr>
            </a:p>
          </p:txBody>
        </p:sp>
      </p:grpSp>
    </p:spTree>
  </p:cSld>
  <p:clrMapOvr>
    <a:masterClrMapping/>
  </p:clrMapOvr>
  <p:transition>
    <p:fade thruBlk="1"/>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42864" y="146148"/>
            <a:ext cx="2162772" cy="400110"/>
          </a:xfrm>
          <a:prstGeom prst="rect">
            <a:avLst/>
          </a:prstGeom>
        </p:spPr>
        <p:txBody>
          <a:bodyPr wrap="none">
            <a:spAutoFit/>
          </a:bodyPr>
          <a:lstStyle/>
          <a:p>
            <a:r>
              <a:rPr lang="en-US" sz="2000" b="1" dirty="0">
                <a:solidFill>
                  <a:schemeClr val="lt1"/>
                </a:solidFill>
                <a:latin typeface="Roboto Condensed" panose="02000000000000000000"/>
                <a:ea typeface="Roboto Condensed" panose="02000000000000000000"/>
              </a:rPr>
              <a:t>Integrated Circuits </a:t>
            </a:r>
            <a:endParaRPr lang="en-US" sz="2000" b="1" dirty="0">
              <a:solidFill>
                <a:schemeClr val="lt1"/>
              </a:solidFill>
              <a:latin typeface="Roboto Condensed" panose="02000000000000000000"/>
              <a:ea typeface="Roboto Condensed" panose="02000000000000000000"/>
            </a:endParaRPr>
          </a:p>
        </p:txBody>
      </p:sp>
      <p:sp>
        <p:nvSpPr>
          <p:cNvPr id="4" name="Rectangle 3"/>
          <p:cNvSpPr/>
          <p:nvPr/>
        </p:nvSpPr>
        <p:spPr>
          <a:xfrm>
            <a:off x="0" y="652612"/>
            <a:ext cx="9144000" cy="4647426"/>
          </a:xfrm>
          <a:prstGeom prst="rect">
            <a:avLst/>
          </a:prstGeom>
        </p:spPr>
        <p:txBody>
          <a:bodyPr wrap="square">
            <a:spAutoFit/>
          </a:bodyPr>
          <a:lstStyle/>
          <a:p>
            <a:pPr marL="285750" indent="-285750">
              <a:buFont typeface="Arial" panose="020B0604020202020204" pitchFamily="34" charset="0"/>
              <a:buChar char="•"/>
            </a:pPr>
            <a:r>
              <a:rPr lang="en-US" sz="1800" b="1" dirty="0">
                <a:solidFill>
                  <a:srgbClr val="3333FF"/>
                </a:solidFill>
                <a:latin typeface="MS UI Gothic" panose="020B0600070205080204" pitchFamily="34" charset="-128"/>
                <a:ea typeface="MS UI Gothic" panose="020B0600070205080204" pitchFamily="34" charset="-128"/>
              </a:rPr>
              <a:t>Ultra large scale integration (ULSI): </a:t>
            </a:r>
            <a:r>
              <a:rPr lang="en-US" dirty="0"/>
              <a:t>devices contain </a:t>
            </a:r>
            <a:r>
              <a:rPr lang="en-US" b="1" dirty="0">
                <a:solidFill>
                  <a:srgbClr val="FF0000"/>
                </a:solidFill>
              </a:rPr>
              <a:t>More than 1 million gates </a:t>
            </a:r>
            <a:r>
              <a:rPr lang="en-US" dirty="0"/>
              <a:t>and it is used in computers CPUs, GPUs, Video processors.</a:t>
            </a:r>
            <a:endParaRPr lang="en-US" dirty="0"/>
          </a:p>
          <a:p>
            <a:pPr>
              <a:lnSpc>
                <a:spcPct val="150000"/>
              </a:lnSpc>
            </a:pPr>
            <a:r>
              <a:rPr lang="en-US" sz="1800" b="1" u="sng" dirty="0">
                <a:solidFill>
                  <a:schemeClr val="accent6">
                    <a:lumMod val="50000"/>
                  </a:schemeClr>
                </a:solidFill>
                <a:latin typeface="MS UI Gothic" panose="020B0600070205080204" pitchFamily="34" charset="-128"/>
                <a:ea typeface="MS UI Gothic" panose="020B0600070205080204" pitchFamily="34" charset="-128"/>
              </a:rPr>
              <a:t>Logic Families:</a:t>
            </a:r>
            <a:r>
              <a:rPr lang="en-US" sz="1800" b="1" dirty="0">
                <a:solidFill>
                  <a:schemeClr val="accent6">
                    <a:lumMod val="50000"/>
                  </a:schemeClr>
                </a:solidFill>
                <a:latin typeface="MS UI Gothic" panose="020B0600070205080204" pitchFamily="34" charset="-128"/>
                <a:ea typeface="MS UI Gothic" panose="020B0600070205080204" pitchFamily="34" charset="-128"/>
              </a:rPr>
              <a:t>   </a:t>
            </a:r>
            <a:endParaRPr lang="en-US" sz="1800" b="1" dirty="0">
              <a:solidFill>
                <a:schemeClr val="accent6">
                  <a:lumMod val="50000"/>
                </a:schemeClr>
              </a:solidFill>
              <a:latin typeface="MS UI Gothic" panose="020B0600070205080204" pitchFamily="34" charset="-128"/>
              <a:ea typeface="MS UI Gothic" panose="020B0600070205080204" pitchFamily="34" charset="-128"/>
            </a:endParaRPr>
          </a:p>
          <a:p>
            <a:pPr>
              <a:lnSpc>
                <a:spcPct val="150000"/>
              </a:lnSpc>
            </a:pPr>
            <a:r>
              <a:rPr lang="en-US" dirty="0"/>
              <a:t>The IC technology usually depends on the following factors:</a:t>
            </a:r>
            <a:endParaRPr lang="en-US" dirty="0"/>
          </a:p>
          <a:p>
            <a:pPr lvl="5"/>
            <a:r>
              <a:rPr lang="en-US" dirty="0"/>
              <a:t>	1) Speed.</a:t>
            </a:r>
            <a:endParaRPr lang="en-US" dirty="0"/>
          </a:p>
          <a:p>
            <a:pPr lvl="5"/>
            <a:r>
              <a:rPr lang="en-US" dirty="0"/>
              <a:t>	2) Power description.</a:t>
            </a:r>
            <a:endParaRPr lang="en-US" dirty="0"/>
          </a:p>
          <a:p>
            <a:pPr lvl="5"/>
            <a:r>
              <a:rPr lang="en-US" dirty="0"/>
              <a:t>	3) Noise immunity.</a:t>
            </a:r>
            <a:endParaRPr lang="en-US" dirty="0"/>
          </a:p>
          <a:p>
            <a:pPr lvl="5"/>
            <a:r>
              <a:rPr lang="en-US" dirty="0"/>
              <a:t>	4) Input/output interface compatibility.</a:t>
            </a:r>
            <a:endParaRPr lang="en-US" dirty="0"/>
          </a:p>
          <a:p>
            <a:pPr lvl="5"/>
            <a:r>
              <a:rPr lang="en-US" dirty="0"/>
              <a:t>	5) Cost.</a:t>
            </a:r>
            <a:endParaRPr lang="en-US" dirty="0"/>
          </a:p>
          <a:p>
            <a:endParaRPr lang="en-US" dirty="0"/>
          </a:p>
          <a:p>
            <a:pPr>
              <a:lnSpc>
                <a:spcPct val="150000"/>
              </a:lnSpc>
            </a:pPr>
            <a:r>
              <a:rPr lang="en-US" sz="1800" b="1" u="sng" dirty="0">
                <a:solidFill>
                  <a:schemeClr val="accent6">
                    <a:lumMod val="50000"/>
                  </a:schemeClr>
                </a:solidFill>
                <a:latin typeface="MS UI Gothic" panose="020B0600070205080204" pitchFamily="34" charset="-128"/>
                <a:ea typeface="MS UI Gothic" panose="020B0600070205080204" pitchFamily="34" charset="-128"/>
              </a:rPr>
              <a:t>Digital Integrated Circuits:</a:t>
            </a:r>
            <a:r>
              <a:rPr lang="en-US" sz="1800" b="1" dirty="0">
                <a:solidFill>
                  <a:schemeClr val="accent6">
                    <a:lumMod val="50000"/>
                  </a:schemeClr>
                </a:solidFill>
                <a:latin typeface="MS UI Gothic" panose="020B0600070205080204" pitchFamily="34" charset="-128"/>
                <a:ea typeface="MS UI Gothic" panose="020B0600070205080204" pitchFamily="34" charset="-128"/>
              </a:rPr>
              <a:t>   </a:t>
            </a:r>
            <a:endParaRPr lang="en-US" sz="1800" b="1" dirty="0">
              <a:solidFill>
                <a:schemeClr val="accent6">
                  <a:lumMod val="50000"/>
                </a:schemeClr>
              </a:solidFill>
              <a:latin typeface="MS UI Gothic" panose="020B0600070205080204" pitchFamily="34" charset="-128"/>
              <a:ea typeface="MS UI Gothic" panose="020B0600070205080204" pitchFamily="34" charset="-128"/>
            </a:endParaRPr>
          </a:p>
          <a:p>
            <a:pPr>
              <a:lnSpc>
                <a:spcPct val="150000"/>
              </a:lnSpc>
            </a:pPr>
            <a:r>
              <a:rPr lang="en-US" dirty="0"/>
              <a:t>The advantages if ICs being used in digital systems are</a:t>
            </a:r>
            <a:endParaRPr lang="en-US" dirty="0"/>
          </a:p>
          <a:p>
            <a:pPr>
              <a:lnSpc>
                <a:spcPct val="150000"/>
              </a:lnSpc>
            </a:pPr>
            <a:r>
              <a:rPr lang="en-US" dirty="0"/>
              <a:t>	1) Small size.</a:t>
            </a:r>
            <a:endParaRPr lang="en-US" dirty="0"/>
          </a:p>
          <a:p>
            <a:r>
              <a:rPr lang="en-US" dirty="0"/>
              <a:t>	2) High reliability.</a:t>
            </a:r>
            <a:endParaRPr lang="en-US" dirty="0"/>
          </a:p>
          <a:p>
            <a:r>
              <a:rPr lang="en-US" dirty="0"/>
              <a:t>	3) Low cost.</a:t>
            </a:r>
            <a:endParaRPr lang="en-US" dirty="0"/>
          </a:p>
          <a:p>
            <a:r>
              <a:rPr lang="en-US" dirty="0"/>
              <a:t>	4) Low power consumption.</a:t>
            </a:r>
            <a:endParaRPr lang="en-US" dirty="0"/>
          </a:p>
          <a:p>
            <a:endParaRPr lang="en-US" dirty="0"/>
          </a:p>
        </p:txBody>
      </p:sp>
    </p:spTree>
  </p:cSld>
  <p:clrMapOvr>
    <a:masterClrMapping/>
  </p:clrMapOvr>
  <p:transition>
    <p:fade thruBlk="1"/>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transition>
    <p:fade thruBlk="1"/>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4" name="Rectangle 3"/>
          <p:cNvSpPr/>
          <p:nvPr/>
        </p:nvSpPr>
        <p:spPr>
          <a:xfrm>
            <a:off x="50081" y="153294"/>
            <a:ext cx="1967205" cy="369332"/>
          </a:xfrm>
          <a:prstGeom prst="rect">
            <a:avLst/>
          </a:prstGeom>
        </p:spPr>
        <p:txBody>
          <a:bodyPr wrap="none">
            <a:spAutoFit/>
          </a:bodyPr>
          <a:lstStyle/>
          <a:p>
            <a:r>
              <a:rPr lang="en-US" sz="1800" b="1" dirty="0">
                <a:solidFill>
                  <a:schemeClr val="bg1"/>
                </a:solidFill>
                <a:latin typeface="Roboto Condensed" panose="02000000000000000000"/>
                <a:ea typeface="Roboto Condensed" panose="02000000000000000000"/>
              </a:rPr>
              <a:t>Other Binary Codes</a:t>
            </a:r>
            <a:endParaRPr lang="en-US" sz="1800" b="1" dirty="0">
              <a:solidFill>
                <a:schemeClr val="bg1"/>
              </a:solidFill>
              <a:latin typeface="Roboto Condensed" panose="02000000000000000000"/>
              <a:ea typeface="Roboto Condensed" panose="02000000000000000000"/>
            </a:endParaRPr>
          </a:p>
        </p:txBody>
      </p:sp>
      <p:sp>
        <p:nvSpPr>
          <p:cNvPr id="5" name="Rectangle 4"/>
          <p:cNvSpPr/>
          <p:nvPr/>
        </p:nvSpPr>
        <p:spPr>
          <a:xfrm>
            <a:off x="335831" y="1031975"/>
            <a:ext cx="1133644" cy="369332"/>
          </a:xfrm>
          <a:prstGeom prst="rect">
            <a:avLst/>
          </a:prstGeom>
        </p:spPr>
        <p:txBody>
          <a:bodyPr wrap="none">
            <a:spAutoFit/>
          </a:bodyPr>
          <a:lstStyle/>
          <a:p>
            <a:r>
              <a:rPr lang="en-US" sz="1800" b="1" dirty="0">
                <a:solidFill>
                  <a:srgbClr val="002060"/>
                </a:solidFill>
                <a:latin typeface="Roboto Condensed" panose="02000000000000000000"/>
                <a:ea typeface="Roboto Condensed" panose="02000000000000000000"/>
              </a:rPr>
              <a:t>Grey Code</a:t>
            </a:r>
            <a:endParaRPr lang="en-US" sz="1800" b="1" dirty="0">
              <a:solidFill>
                <a:srgbClr val="002060"/>
              </a:solidFill>
              <a:latin typeface="Roboto Condensed" panose="02000000000000000000"/>
              <a:ea typeface="Roboto Condensed" panose="02000000000000000000"/>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Rectangle 2"/>
          <p:cNvSpPr/>
          <p:nvPr/>
        </p:nvSpPr>
        <p:spPr>
          <a:xfrm>
            <a:off x="-42864" y="146148"/>
            <a:ext cx="2162772" cy="400110"/>
          </a:xfrm>
          <a:prstGeom prst="rect">
            <a:avLst/>
          </a:prstGeom>
        </p:spPr>
        <p:txBody>
          <a:bodyPr wrap="none">
            <a:spAutoFit/>
          </a:bodyPr>
          <a:lstStyle/>
          <a:p>
            <a:r>
              <a:rPr lang="en-US" sz="2000" b="1" dirty="0">
                <a:solidFill>
                  <a:schemeClr val="lt1"/>
                </a:solidFill>
                <a:latin typeface="Roboto Condensed" panose="02000000000000000000"/>
                <a:ea typeface="Roboto Condensed" panose="02000000000000000000"/>
              </a:rPr>
              <a:t>Integrated Circuits </a:t>
            </a:r>
            <a:endParaRPr lang="en-US" sz="2000" b="1" dirty="0">
              <a:solidFill>
                <a:schemeClr val="lt1"/>
              </a:solidFill>
              <a:latin typeface="Roboto Condensed" panose="02000000000000000000"/>
              <a:ea typeface="Roboto Condensed" panose="02000000000000000000"/>
            </a:endParaRPr>
          </a:p>
        </p:txBody>
      </p:sp>
      <p:sp>
        <p:nvSpPr>
          <p:cNvPr id="4" name="Rectangle 3"/>
          <p:cNvSpPr/>
          <p:nvPr/>
        </p:nvSpPr>
        <p:spPr>
          <a:xfrm>
            <a:off x="114300" y="759768"/>
            <a:ext cx="9029700" cy="3539430"/>
          </a:xfrm>
          <a:prstGeom prst="rect">
            <a:avLst/>
          </a:prstGeom>
        </p:spPr>
        <p:txBody>
          <a:bodyPr wrap="square">
            <a:spAutoFit/>
          </a:bodyPr>
          <a:lstStyle/>
          <a:p>
            <a:r>
              <a:rPr lang="en-US" sz="1600" dirty="0">
                <a:solidFill>
                  <a:schemeClr val="tx1"/>
                </a:solidFill>
                <a:latin typeface="MS UI Gothic" panose="020B0600070205080204" pitchFamily="34" charset="-128"/>
                <a:ea typeface="MS UI Gothic" panose="020B0600070205080204" pitchFamily="34" charset="-128"/>
              </a:rPr>
              <a:t>There are two broad categories of digital ICs. They are</a:t>
            </a:r>
            <a:endParaRPr lang="en-US" sz="1600" dirty="0">
              <a:solidFill>
                <a:schemeClr val="tx1"/>
              </a:solidFill>
              <a:latin typeface="MS UI Gothic" panose="020B0600070205080204" pitchFamily="34" charset="-128"/>
              <a:ea typeface="MS UI Gothic" panose="020B0600070205080204" pitchFamily="34" charset="-128"/>
            </a:endParaRPr>
          </a:p>
          <a:p>
            <a:endParaRPr lang="en-US" sz="1600" dirty="0">
              <a:solidFill>
                <a:schemeClr val="tx1"/>
              </a:solidFill>
              <a:latin typeface="MS UI Gothic" panose="020B0600070205080204" pitchFamily="34" charset="-128"/>
              <a:ea typeface="MS UI Gothic" panose="020B0600070205080204" pitchFamily="34" charset="-128"/>
            </a:endParaRPr>
          </a:p>
          <a:p>
            <a:pPr marL="342900" indent="-342900">
              <a:buFont typeface="+mj-lt"/>
              <a:buAutoNum type="arabicPeriod"/>
            </a:pPr>
            <a:r>
              <a:rPr lang="en-US" sz="1600" dirty="0">
                <a:solidFill>
                  <a:schemeClr val="tx1"/>
                </a:solidFill>
                <a:latin typeface="MS UI Gothic" panose="020B0600070205080204" pitchFamily="34" charset="-128"/>
                <a:ea typeface="MS UI Gothic" panose="020B0600070205080204" pitchFamily="34" charset="-128"/>
              </a:rPr>
              <a:t>Fixed function logic</a:t>
            </a:r>
            <a:endParaRPr lang="en-US" sz="1600" dirty="0">
              <a:solidFill>
                <a:schemeClr val="tx1"/>
              </a:solidFill>
              <a:latin typeface="MS UI Gothic" panose="020B0600070205080204" pitchFamily="34" charset="-128"/>
              <a:ea typeface="MS UI Gothic" panose="020B0600070205080204" pitchFamily="34" charset="-128"/>
            </a:endParaRPr>
          </a:p>
          <a:p>
            <a:pPr marL="342900" indent="-342900">
              <a:buFont typeface="+mj-lt"/>
              <a:buAutoNum type="arabicPeriod"/>
            </a:pPr>
            <a:r>
              <a:rPr lang="en-US" sz="1600" dirty="0">
                <a:solidFill>
                  <a:schemeClr val="tx1"/>
                </a:solidFill>
                <a:latin typeface="MS UI Gothic" panose="020B0600070205080204" pitchFamily="34" charset="-128"/>
                <a:ea typeface="MS UI Gothic" panose="020B0600070205080204" pitchFamily="34" charset="-128"/>
              </a:rPr>
              <a:t>Programmable logic</a:t>
            </a:r>
            <a:endParaRPr lang="en-US" sz="1600" dirty="0">
              <a:solidFill>
                <a:schemeClr val="tx1"/>
              </a:solidFill>
              <a:latin typeface="MS UI Gothic" panose="020B0600070205080204" pitchFamily="34" charset="-128"/>
              <a:ea typeface="MS UI Gothic" panose="020B0600070205080204" pitchFamily="34" charset="-128"/>
            </a:endParaRPr>
          </a:p>
          <a:p>
            <a:r>
              <a:rPr lang="en-US" sz="1600" dirty="0">
                <a:solidFill>
                  <a:schemeClr val="tx1"/>
                </a:solidFill>
                <a:latin typeface="MS UI Gothic" panose="020B0600070205080204" pitchFamily="34" charset="-128"/>
                <a:ea typeface="MS UI Gothic" panose="020B0600070205080204" pitchFamily="34" charset="-128"/>
              </a:rPr>
              <a:t> </a:t>
            </a:r>
            <a:endParaRPr lang="en-US" sz="1600" dirty="0">
              <a:solidFill>
                <a:schemeClr val="tx1"/>
              </a:solidFill>
              <a:latin typeface="MS UI Gothic" panose="020B0600070205080204" pitchFamily="34" charset="-128"/>
              <a:ea typeface="MS UI Gothic" panose="020B0600070205080204" pitchFamily="34" charset="-128"/>
            </a:endParaRPr>
          </a:p>
          <a:p>
            <a:pPr marL="285750" indent="-285750">
              <a:buFont typeface="Arial" panose="020B0604020202020204" pitchFamily="34" charset="0"/>
              <a:buChar char="•"/>
            </a:pPr>
            <a:r>
              <a:rPr lang="en-US" sz="1600" b="1" dirty="0">
                <a:solidFill>
                  <a:srgbClr val="FF0000"/>
                </a:solidFill>
                <a:latin typeface="MS UI Gothic" panose="020B0600070205080204" pitchFamily="34" charset="-128"/>
                <a:ea typeface="MS UI Gothic" panose="020B0600070205080204" pitchFamily="34" charset="-128"/>
              </a:rPr>
              <a:t>Fixed function logic</a:t>
            </a:r>
            <a:r>
              <a:rPr lang="en-US" sz="1600" dirty="0">
                <a:solidFill>
                  <a:schemeClr val="tx1"/>
                </a:solidFill>
                <a:latin typeface="MS UI Gothic" panose="020B0600070205080204" pitchFamily="34" charset="-128"/>
                <a:ea typeface="MS UI Gothic" panose="020B0600070205080204" pitchFamily="34" charset="-128"/>
              </a:rPr>
              <a:t>: The logic function of IC are set by the manufacturer and cannot be altered.</a:t>
            </a:r>
            <a:endParaRPr lang="en-US" sz="1600" dirty="0">
              <a:solidFill>
                <a:schemeClr val="tx1"/>
              </a:solidFill>
              <a:latin typeface="MS UI Gothic" panose="020B0600070205080204" pitchFamily="34" charset="-128"/>
              <a:ea typeface="MS UI Gothic" panose="020B0600070205080204" pitchFamily="34" charset="-128"/>
            </a:endParaRPr>
          </a:p>
          <a:p>
            <a:endParaRPr lang="en-US" sz="1600" dirty="0">
              <a:solidFill>
                <a:schemeClr val="tx1"/>
              </a:solidFill>
              <a:latin typeface="MS UI Gothic" panose="020B0600070205080204" pitchFamily="34" charset="-128"/>
              <a:ea typeface="MS UI Gothic" panose="020B0600070205080204" pitchFamily="34" charset="-128"/>
            </a:endParaRPr>
          </a:p>
          <a:p>
            <a:pPr marL="285750" indent="-285750">
              <a:buFont typeface="Arial" panose="020B0604020202020204" pitchFamily="34" charset="0"/>
              <a:buChar char="•"/>
            </a:pPr>
            <a:r>
              <a:rPr lang="en-US" sz="1600" b="1" dirty="0">
                <a:solidFill>
                  <a:srgbClr val="FF0000"/>
                </a:solidFill>
                <a:latin typeface="MS UI Gothic" panose="020B0600070205080204" pitchFamily="34" charset="-128"/>
                <a:ea typeface="MS UI Gothic" panose="020B0600070205080204" pitchFamily="34" charset="-128"/>
              </a:rPr>
              <a:t>Programmable logic</a:t>
            </a:r>
            <a:r>
              <a:rPr lang="en-US" sz="1600" dirty="0">
                <a:solidFill>
                  <a:schemeClr val="tx1"/>
                </a:solidFill>
                <a:latin typeface="MS UI Gothic" panose="020B0600070205080204" pitchFamily="34" charset="-128"/>
                <a:ea typeface="MS UI Gothic" panose="020B0600070205080204" pitchFamily="34" charset="-128"/>
              </a:rPr>
              <a:t>: The logic function of IC can be altered.</a:t>
            </a:r>
            <a:endParaRPr lang="en-US" sz="1600" dirty="0">
              <a:solidFill>
                <a:schemeClr val="tx1"/>
              </a:solidFill>
              <a:latin typeface="MS UI Gothic" panose="020B0600070205080204" pitchFamily="34" charset="-128"/>
              <a:ea typeface="MS UI Gothic" panose="020B0600070205080204" pitchFamily="34" charset="-128"/>
            </a:endParaRPr>
          </a:p>
          <a:p>
            <a:pPr marL="285750" indent="-285750">
              <a:buFont typeface="Arial" panose="020B0604020202020204" pitchFamily="34" charset="0"/>
              <a:buChar char="•"/>
            </a:pPr>
            <a:endParaRPr lang="en-US" sz="1600" dirty="0">
              <a:solidFill>
                <a:schemeClr val="tx1"/>
              </a:solidFill>
              <a:latin typeface="MS UI Gothic" panose="020B0600070205080204" pitchFamily="34" charset="-128"/>
              <a:ea typeface="MS UI Gothic" panose="020B0600070205080204" pitchFamily="34" charset="-128"/>
            </a:endParaRPr>
          </a:p>
          <a:p>
            <a:pPr marL="285750" indent="-285750">
              <a:buFont typeface="Arial" panose="020B0604020202020204" pitchFamily="34" charset="0"/>
              <a:buChar char="•"/>
            </a:pPr>
            <a:endParaRPr lang="en-US" sz="1600" dirty="0">
              <a:solidFill>
                <a:schemeClr val="tx1"/>
              </a:solidFill>
              <a:latin typeface="MS UI Gothic" panose="020B0600070205080204" pitchFamily="34" charset="-128"/>
              <a:ea typeface="MS UI Gothic" panose="020B0600070205080204" pitchFamily="34" charset="-128"/>
            </a:endParaRPr>
          </a:p>
          <a:p>
            <a:r>
              <a:rPr lang="en-US" sz="1600" dirty="0">
                <a:solidFill>
                  <a:schemeClr val="tx1"/>
                </a:solidFill>
                <a:latin typeface="MS UI Gothic" panose="020B0600070205080204" pitchFamily="34" charset="-128"/>
                <a:ea typeface="MS UI Gothic" panose="020B0600070205080204" pitchFamily="34" charset="-128"/>
              </a:rPr>
              <a:t>The two basic techniques for manufacturing ICs are</a:t>
            </a:r>
            <a:endParaRPr lang="en-US" sz="1600" dirty="0">
              <a:solidFill>
                <a:schemeClr val="tx1"/>
              </a:solidFill>
              <a:latin typeface="MS UI Gothic" panose="020B0600070205080204" pitchFamily="34" charset="-128"/>
              <a:ea typeface="MS UI Gothic" panose="020B0600070205080204" pitchFamily="34" charset="-128"/>
            </a:endParaRPr>
          </a:p>
          <a:p>
            <a:endParaRPr lang="en-US" sz="1600" dirty="0">
              <a:solidFill>
                <a:schemeClr val="tx1"/>
              </a:solidFill>
              <a:latin typeface="MS UI Gothic" panose="020B0600070205080204" pitchFamily="34" charset="-128"/>
              <a:ea typeface="MS UI Gothic" panose="020B0600070205080204" pitchFamily="34" charset="-128"/>
            </a:endParaRPr>
          </a:p>
          <a:p>
            <a:pPr marL="342900" indent="-342900">
              <a:buFont typeface="+mj-lt"/>
              <a:buAutoNum type="arabicPeriod"/>
            </a:pPr>
            <a:r>
              <a:rPr lang="en-US" sz="1600" dirty="0">
                <a:solidFill>
                  <a:schemeClr val="tx1"/>
                </a:solidFill>
                <a:latin typeface="MS UI Gothic" panose="020B0600070205080204" pitchFamily="34" charset="-128"/>
                <a:ea typeface="MS UI Gothic" panose="020B0600070205080204" pitchFamily="34" charset="-128"/>
              </a:rPr>
              <a:t>Bipolar techniques</a:t>
            </a:r>
            <a:endParaRPr lang="en-US" sz="1600" dirty="0">
              <a:solidFill>
                <a:schemeClr val="tx1"/>
              </a:solidFill>
              <a:latin typeface="MS UI Gothic" panose="020B0600070205080204" pitchFamily="34" charset="-128"/>
              <a:ea typeface="MS UI Gothic" panose="020B0600070205080204" pitchFamily="34" charset="-128"/>
            </a:endParaRPr>
          </a:p>
          <a:p>
            <a:pPr marL="342900" indent="-342900">
              <a:buFont typeface="+mj-lt"/>
              <a:buAutoNum type="arabicPeriod"/>
            </a:pPr>
            <a:r>
              <a:rPr lang="en-US" sz="1600" dirty="0">
                <a:solidFill>
                  <a:schemeClr val="tx1"/>
                </a:solidFill>
                <a:latin typeface="MS UI Gothic" panose="020B0600070205080204" pitchFamily="34" charset="-128"/>
                <a:ea typeface="MS UI Gothic" panose="020B0600070205080204" pitchFamily="34" charset="-128"/>
              </a:rPr>
              <a:t>Metal Oxide Semiconductor (</a:t>
            </a:r>
            <a:r>
              <a:rPr lang="en-US" sz="1600" b="1" dirty="0">
                <a:solidFill>
                  <a:srgbClr val="FF0000"/>
                </a:solidFill>
                <a:latin typeface="MS UI Gothic" panose="020B0600070205080204" pitchFamily="34" charset="-128"/>
                <a:ea typeface="MS UI Gothic" panose="020B0600070205080204" pitchFamily="34" charset="-128"/>
              </a:rPr>
              <a:t>MOS</a:t>
            </a:r>
            <a:r>
              <a:rPr lang="en-US" sz="1600" dirty="0">
                <a:solidFill>
                  <a:schemeClr val="tx1"/>
                </a:solidFill>
                <a:latin typeface="MS UI Gothic" panose="020B0600070205080204" pitchFamily="34" charset="-128"/>
                <a:ea typeface="MS UI Gothic" panose="020B0600070205080204" pitchFamily="34" charset="-128"/>
              </a:rPr>
              <a:t>) techniques </a:t>
            </a:r>
            <a:endParaRPr lang="en-US" sz="1600" dirty="0">
              <a:solidFill>
                <a:schemeClr val="tx1"/>
              </a:solidFill>
              <a:latin typeface="MS UI Gothic" panose="020B0600070205080204" pitchFamily="34" charset="-128"/>
              <a:ea typeface="MS UI Gothic" panose="020B0600070205080204" pitchFamily="34" charset="-128"/>
            </a:endParaRPr>
          </a:p>
        </p:txBody>
      </p:sp>
    </p:spTree>
  </p:cSld>
  <p:clrMapOvr>
    <a:masterClrMapping/>
  </p:clrMapOvr>
  <p:transition>
    <p:fade thruBlk="1"/>
  </p:transition>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16620</Words>
  <Application>WPS Presentation</Application>
  <PresentationFormat>On-screen Show (16:9)</PresentationFormat>
  <Paragraphs>1000</Paragraphs>
  <Slides>81</Slides>
  <Notes>9</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81</vt:i4>
      </vt:variant>
    </vt:vector>
  </HeadingPairs>
  <TitlesOfParts>
    <vt:vector size="103" baseType="lpstr">
      <vt:lpstr>Arial</vt:lpstr>
      <vt:lpstr>SimSun</vt:lpstr>
      <vt:lpstr>Wingdings</vt:lpstr>
      <vt:lpstr>Arial</vt:lpstr>
      <vt:lpstr>Roboto Condensed</vt:lpstr>
      <vt:lpstr>Roboto Condensed Light</vt:lpstr>
      <vt:lpstr>Arvo</vt:lpstr>
      <vt:lpstr>MS UI Gothic</vt:lpstr>
      <vt:lpstr>Microsoft YaHei</vt:lpstr>
      <vt:lpstr>Arial Unicode MS</vt:lpstr>
      <vt:lpstr>Times New Roman</vt:lpstr>
      <vt:lpstr>inter-regular</vt:lpstr>
      <vt:lpstr>Segoe Print</vt:lpstr>
      <vt:lpstr>erdana</vt:lpstr>
      <vt:lpstr>inter-bold</vt:lpstr>
      <vt:lpstr>Cambria</vt:lpstr>
      <vt:lpstr>Calibri</vt:lpstr>
      <vt:lpstr>-apple-system</vt:lpstr>
      <vt:lpstr>PT Serif</vt:lpstr>
      <vt:lpstr>Fd1298501-Identity-H</vt:lpstr>
      <vt:lpstr>Fd158153-Identity-H</vt:lpstr>
      <vt:lpstr>Salerio template</vt:lpstr>
      <vt:lpstr>COMPUTER ORGANIZATION  &amp;  ARCHITECTURE</vt:lpstr>
      <vt:lpstr>COURSE STRUCTURE             (MR22-1CS0142) </vt:lpstr>
      <vt:lpstr>COURSE STRUCTURE                   (MR22-1CS0142) </vt:lpstr>
      <vt:lpstr>Digital Components</vt:lpstr>
      <vt:lpstr>Digital Components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Data Representation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&amp;  ARCHITECTURE</dc:title>
  <dc:creator>Phanindra Thota</dc:creator>
  <cp:lastModifiedBy>MRUH</cp:lastModifiedBy>
  <cp:revision>158</cp:revision>
  <dcterms:created xsi:type="dcterms:W3CDTF">2024-01-30T08:03:31Z</dcterms:created>
  <dcterms:modified xsi:type="dcterms:W3CDTF">2024-01-30T08:35:47Z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68B86DD2D854495395E0D45B3B18467D_12</vt:lpwstr>
  </property>
  <property fmtid="{D5CDD505-2E9C-101B-9397-08002B2CF9AE}" pid="3" name="KSOProductBuildVer">
    <vt:lpwstr>1033-12.2.0.13431</vt:lpwstr>
  </property>
</Properties>
</file>