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66" r:id="rId3"/>
    <p:sldId id="258" r:id="rId4"/>
    <p:sldId id="259" r:id="rId5"/>
    <p:sldId id="267" r:id="rId6"/>
    <p:sldId id="260" r:id="rId7"/>
    <p:sldId id="265" r:id="rId8"/>
    <p:sldId id="264" r:id="rId9"/>
    <p:sldId id="268" r:id="rId10"/>
    <p:sldId id="261" r:id="rId11"/>
    <p:sldId id="269" r:id="rId12"/>
    <p:sldId id="271" r:id="rId13"/>
    <p:sldId id="270" r:id="rId14"/>
    <p:sldId id="263"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1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F3C936-D938-4656-9D0B-767772A02FE7}" type="datetimeFigureOut">
              <a:rPr lang="en-US" smtClean="0"/>
              <a:t>1/31/2025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916CD-C8ED-446E-8C13-4902E5385ECF}" type="slidenum">
              <a:rPr lang="en-US" smtClean="0"/>
              <a:t>‹#›</a:t>
            </a:fld>
            <a:endParaRPr lang="en-US"/>
          </a:p>
        </p:txBody>
      </p:sp>
    </p:spTree>
    <p:extLst>
      <p:ext uri="{BB962C8B-B14F-4D97-AF65-F5344CB8AC3E}">
        <p14:creationId xmlns:p14="http://schemas.microsoft.com/office/powerpoint/2010/main" val="526806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2916CD-C8ED-446E-8C13-4902E5385ECF}" type="slidenum">
              <a:rPr lang="en-US" smtClean="0"/>
              <a:t>1</a:t>
            </a:fld>
            <a:endParaRPr lang="en-US"/>
          </a:p>
        </p:txBody>
      </p:sp>
    </p:spTree>
    <p:extLst>
      <p:ext uri="{BB962C8B-B14F-4D97-AF65-F5344CB8AC3E}">
        <p14:creationId xmlns:p14="http://schemas.microsoft.com/office/powerpoint/2010/main" val="1582911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2916CD-C8ED-446E-8C13-4902E5385ECF}" type="slidenum">
              <a:rPr lang="en-US" smtClean="0"/>
              <a:t>3</a:t>
            </a:fld>
            <a:endParaRPr lang="en-US"/>
          </a:p>
        </p:txBody>
      </p:sp>
    </p:spTree>
    <p:extLst>
      <p:ext uri="{BB962C8B-B14F-4D97-AF65-F5344CB8AC3E}">
        <p14:creationId xmlns:p14="http://schemas.microsoft.com/office/powerpoint/2010/main" val="1798586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2916CD-C8ED-446E-8C13-4902E5385ECF}" type="slidenum">
              <a:rPr lang="en-US" smtClean="0"/>
              <a:t>4</a:t>
            </a:fld>
            <a:endParaRPr lang="en-US"/>
          </a:p>
        </p:txBody>
      </p:sp>
    </p:spTree>
    <p:extLst>
      <p:ext uri="{BB962C8B-B14F-4D97-AF65-F5344CB8AC3E}">
        <p14:creationId xmlns:p14="http://schemas.microsoft.com/office/powerpoint/2010/main" val="2955284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2916CD-C8ED-446E-8C13-4902E5385ECF}" type="slidenum">
              <a:rPr lang="en-US" smtClean="0"/>
              <a:t>6</a:t>
            </a:fld>
            <a:endParaRPr lang="en-US"/>
          </a:p>
        </p:txBody>
      </p:sp>
    </p:spTree>
    <p:extLst>
      <p:ext uri="{BB962C8B-B14F-4D97-AF65-F5344CB8AC3E}">
        <p14:creationId xmlns:p14="http://schemas.microsoft.com/office/powerpoint/2010/main" val="90098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2916CD-C8ED-446E-8C13-4902E5385ECF}" type="slidenum">
              <a:rPr lang="en-US" smtClean="0"/>
              <a:t>7</a:t>
            </a:fld>
            <a:endParaRPr lang="en-US"/>
          </a:p>
        </p:txBody>
      </p:sp>
    </p:spTree>
    <p:extLst>
      <p:ext uri="{BB962C8B-B14F-4D97-AF65-F5344CB8AC3E}">
        <p14:creationId xmlns:p14="http://schemas.microsoft.com/office/powerpoint/2010/main" val="3940015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2916CD-C8ED-446E-8C13-4902E5385ECF}" type="slidenum">
              <a:rPr lang="en-US" smtClean="0"/>
              <a:t>8</a:t>
            </a:fld>
            <a:endParaRPr lang="en-US"/>
          </a:p>
        </p:txBody>
      </p:sp>
    </p:spTree>
    <p:extLst>
      <p:ext uri="{BB962C8B-B14F-4D97-AF65-F5344CB8AC3E}">
        <p14:creationId xmlns:p14="http://schemas.microsoft.com/office/powerpoint/2010/main" val="2179634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62916CD-C8ED-446E-8C13-4902E5385ECF}" type="slidenum">
              <a:rPr lang="en-US" smtClean="0"/>
              <a:t>10</a:t>
            </a:fld>
            <a:endParaRPr lang="en-US"/>
          </a:p>
        </p:txBody>
      </p:sp>
    </p:spTree>
    <p:extLst>
      <p:ext uri="{BB962C8B-B14F-4D97-AF65-F5344CB8AC3E}">
        <p14:creationId xmlns:p14="http://schemas.microsoft.com/office/powerpoint/2010/main" val="3616018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2916CD-C8ED-446E-8C13-4902E5385ECF}" type="slidenum">
              <a:rPr lang="en-US" smtClean="0"/>
              <a:t>14</a:t>
            </a:fld>
            <a:endParaRPr lang="en-US"/>
          </a:p>
        </p:txBody>
      </p:sp>
    </p:spTree>
    <p:extLst>
      <p:ext uri="{BB962C8B-B14F-4D97-AF65-F5344CB8AC3E}">
        <p14:creationId xmlns:p14="http://schemas.microsoft.com/office/powerpoint/2010/main" val="3341071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9EDF1F7-119D-468E-ABAC-464D855170E2}" type="datetimeFigureOut">
              <a:rPr lang="en-GB" smtClean="0"/>
              <a:t>31/01/2025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6E8215-443F-40E4-BDF4-B558A88881F3}" type="slidenum">
              <a:rPr lang="en-GB" smtClean="0"/>
              <a:t>‹#›</a:t>
            </a:fld>
            <a:endParaRPr lang="en-GB"/>
          </a:p>
        </p:txBody>
      </p:sp>
    </p:spTree>
    <p:extLst>
      <p:ext uri="{BB962C8B-B14F-4D97-AF65-F5344CB8AC3E}">
        <p14:creationId xmlns:p14="http://schemas.microsoft.com/office/powerpoint/2010/main" val="205440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9EDF1F7-119D-468E-ABAC-464D855170E2}" type="datetimeFigureOut">
              <a:rPr lang="en-GB" smtClean="0"/>
              <a:t>31/01/2025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6E8215-443F-40E4-BDF4-B558A88881F3}" type="slidenum">
              <a:rPr lang="en-GB" smtClean="0"/>
              <a:t>‹#›</a:t>
            </a:fld>
            <a:endParaRPr lang="en-GB"/>
          </a:p>
        </p:txBody>
      </p:sp>
    </p:spTree>
    <p:extLst>
      <p:ext uri="{BB962C8B-B14F-4D97-AF65-F5344CB8AC3E}">
        <p14:creationId xmlns:p14="http://schemas.microsoft.com/office/powerpoint/2010/main" val="2707440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9EDF1F7-119D-468E-ABAC-464D855170E2}" type="datetimeFigureOut">
              <a:rPr lang="en-GB" smtClean="0"/>
              <a:t>31/01/2025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6E8215-443F-40E4-BDF4-B558A88881F3}" type="slidenum">
              <a:rPr lang="en-GB" smtClean="0"/>
              <a:t>‹#›</a:t>
            </a:fld>
            <a:endParaRPr lang="en-GB"/>
          </a:p>
        </p:txBody>
      </p:sp>
    </p:spTree>
    <p:extLst>
      <p:ext uri="{BB962C8B-B14F-4D97-AF65-F5344CB8AC3E}">
        <p14:creationId xmlns:p14="http://schemas.microsoft.com/office/powerpoint/2010/main" val="49813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9EDF1F7-119D-468E-ABAC-464D855170E2}" type="datetimeFigureOut">
              <a:rPr lang="en-GB" smtClean="0"/>
              <a:t>31/01/2025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6E8215-443F-40E4-BDF4-B558A88881F3}" type="slidenum">
              <a:rPr lang="en-GB" smtClean="0"/>
              <a:t>‹#›</a:t>
            </a:fld>
            <a:endParaRPr lang="en-GB"/>
          </a:p>
        </p:txBody>
      </p:sp>
    </p:spTree>
    <p:extLst>
      <p:ext uri="{BB962C8B-B14F-4D97-AF65-F5344CB8AC3E}">
        <p14:creationId xmlns:p14="http://schemas.microsoft.com/office/powerpoint/2010/main" val="3385896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EDF1F7-119D-468E-ABAC-464D855170E2}" type="datetimeFigureOut">
              <a:rPr lang="en-GB" smtClean="0"/>
              <a:t>31/01/2025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A6E8215-443F-40E4-BDF4-B558A88881F3}" type="slidenum">
              <a:rPr lang="en-GB" smtClean="0"/>
              <a:t>‹#›</a:t>
            </a:fld>
            <a:endParaRPr lang="en-GB"/>
          </a:p>
        </p:txBody>
      </p:sp>
    </p:spTree>
    <p:extLst>
      <p:ext uri="{BB962C8B-B14F-4D97-AF65-F5344CB8AC3E}">
        <p14:creationId xmlns:p14="http://schemas.microsoft.com/office/powerpoint/2010/main" val="3870693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9EDF1F7-119D-468E-ABAC-464D855170E2}" type="datetimeFigureOut">
              <a:rPr lang="en-GB" smtClean="0"/>
              <a:t>31/01/2025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6E8215-443F-40E4-BDF4-B558A88881F3}" type="slidenum">
              <a:rPr lang="en-GB" smtClean="0"/>
              <a:t>‹#›</a:t>
            </a:fld>
            <a:endParaRPr lang="en-GB"/>
          </a:p>
        </p:txBody>
      </p:sp>
    </p:spTree>
    <p:extLst>
      <p:ext uri="{BB962C8B-B14F-4D97-AF65-F5344CB8AC3E}">
        <p14:creationId xmlns:p14="http://schemas.microsoft.com/office/powerpoint/2010/main" val="3496723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9EDF1F7-119D-468E-ABAC-464D855170E2}" type="datetimeFigureOut">
              <a:rPr lang="en-GB" smtClean="0"/>
              <a:t>31/01/2025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A6E8215-443F-40E4-BDF4-B558A88881F3}" type="slidenum">
              <a:rPr lang="en-GB" smtClean="0"/>
              <a:t>‹#›</a:t>
            </a:fld>
            <a:endParaRPr lang="en-GB"/>
          </a:p>
        </p:txBody>
      </p:sp>
    </p:spTree>
    <p:extLst>
      <p:ext uri="{BB962C8B-B14F-4D97-AF65-F5344CB8AC3E}">
        <p14:creationId xmlns:p14="http://schemas.microsoft.com/office/powerpoint/2010/main" val="371401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9EDF1F7-119D-468E-ABAC-464D855170E2}" type="datetimeFigureOut">
              <a:rPr lang="en-GB" smtClean="0"/>
              <a:t>31/01/2025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A6E8215-443F-40E4-BDF4-B558A88881F3}" type="slidenum">
              <a:rPr lang="en-GB" smtClean="0"/>
              <a:t>‹#›</a:t>
            </a:fld>
            <a:endParaRPr lang="en-GB"/>
          </a:p>
        </p:txBody>
      </p:sp>
    </p:spTree>
    <p:extLst>
      <p:ext uri="{BB962C8B-B14F-4D97-AF65-F5344CB8AC3E}">
        <p14:creationId xmlns:p14="http://schemas.microsoft.com/office/powerpoint/2010/main" val="146783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EDF1F7-119D-468E-ABAC-464D855170E2}" type="datetimeFigureOut">
              <a:rPr lang="en-GB" smtClean="0"/>
              <a:t>31/01/2025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A6E8215-443F-40E4-BDF4-B558A88881F3}" type="slidenum">
              <a:rPr lang="en-GB" smtClean="0"/>
              <a:t>‹#›</a:t>
            </a:fld>
            <a:endParaRPr lang="en-GB"/>
          </a:p>
        </p:txBody>
      </p:sp>
    </p:spTree>
    <p:extLst>
      <p:ext uri="{BB962C8B-B14F-4D97-AF65-F5344CB8AC3E}">
        <p14:creationId xmlns:p14="http://schemas.microsoft.com/office/powerpoint/2010/main" val="350867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EDF1F7-119D-468E-ABAC-464D855170E2}" type="datetimeFigureOut">
              <a:rPr lang="en-GB" smtClean="0"/>
              <a:t>31/01/2025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6E8215-443F-40E4-BDF4-B558A88881F3}" type="slidenum">
              <a:rPr lang="en-GB" smtClean="0"/>
              <a:t>‹#›</a:t>
            </a:fld>
            <a:endParaRPr lang="en-GB"/>
          </a:p>
        </p:txBody>
      </p:sp>
    </p:spTree>
    <p:extLst>
      <p:ext uri="{BB962C8B-B14F-4D97-AF65-F5344CB8AC3E}">
        <p14:creationId xmlns:p14="http://schemas.microsoft.com/office/powerpoint/2010/main" val="384260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EDF1F7-119D-468E-ABAC-464D855170E2}" type="datetimeFigureOut">
              <a:rPr lang="en-GB" smtClean="0"/>
              <a:t>31/01/2025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A6E8215-443F-40E4-BDF4-B558A88881F3}" type="slidenum">
              <a:rPr lang="en-GB" smtClean="0"/>
              <a:t>‹#›</a:t>
            </a:fld>
            <a:endParaRPr lang="en-GB"/>
          </a:p>
        </p:txBody>
      </p:sp>
    </p:spTree>
    <p:extLst>
      <p:ext uri="{BB962C8B-B14F-4D97-AF65-F5344CB8AC3E}">
        <p14:creationId xmlns:p14="http://schemas.microsoft.com/office/powerpoint/2010/main" val="2356941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DF1F7-119D-468E-ABAC-464D855170E2}" type="datetimeFigureOut">
              <a:rPr lang="en-GB" smtClean="0"/>
              <a:t>31/01/2025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E8215-443F-40E4-BDF4-B558A88881F3}" type="slidenum">
              <a:rPr lang="en-GB" smtClean="0"/>
              <a:t>‹#›</a:t>
            </a:fld>
            <a:endParaRPr lang="en-GB"/>
          </a:p>
        </p:txBody>
      </p:sp>
    </p:spTree>
    <p:extLst>
      <p:ext uri="{BB962C8B-B14F-4D97-AF65-F5344CB8AC3E}">
        <p14:creationId xmlns:p14="http://schemas.microsoft.com/office/powerpoint/2010/main" val="1183185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9.tmp"/><Relationship Id="rId4" Type="http://schemas.openxmlformats.org/officeDocument/2006/relationships/image" Target="../media/image18.tmp"/></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7" Type="http://schemas.openxmlformats.org/officeDocument/2006/relationships/image" Target="../media/image9.tmp"/><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tmp"/><Relationship Id="rId5" Type="http://schemas.openxmlformats.org/officeDocument/2006/relationships/image" Target="../media/image9.png"/><Relationship Id="rId4" Type="http://schemas.openxmlformats.org/officeDocument/2006/relationships/image" Target="../media/image7.tmp"/></Relationships>
</file>

<file path=ppt/slides/_rels/slide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tmp"/></Relationships>
</file>

<file path=ppt/slides/_rels/slide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5.tmp"/><Relationship Id="rId4" Type="http://schemas.openxmlformats.org/officeDocument/2006/relationships/image" Target="../media/image14.tmp"/></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077699"/>
            <a:ext cx="8712968" cy="369332"/>
          </a:xfrm>
          <a:prstGeom prst="rect">
            <a:avLst/>
          </a:prstGeom>
          <a:noFill/>
        </p:spPr>
        <p:txBody>
          <a:bodyPr wrap="square" rtlCol="0">
            <a:spAutoFit/>
          </a:bodyPr>
          <a:lstStyle/>
          <a:p>
            <a:endParaRPr lang="en-GB" dirty="0"/>
          </a:p>
        </p:txBody>
      </p:sp>
      <p:sp>
        <p:nvSpPr>
          <p:cNvPr id="2" name="Slide Number Placeholder 1"/>
          <p:cNvSpPr>
            <a:spLocks noGrp="1"/>
          </p:cNvSpPr>
          <p:nvPr>
            <p:ph type="sldNum" sz="quarter" idx="12"/>
          </p:nvPr>
        </p:nvSpPr>
        <p:spPr/>
        <p:txBody>
          <a:bodyPr/>
          <a:lstStyle/>
          <a:p>
            <a:fld id="{95F608CE-C03C-4089-8C30-2B4572834CCA}" type="slidenum">
              <a:rPr lang="en-GB" smtClean="0"/>
              <a:t>1</a:t>
            </a:fld>
            <a:endParaRPr lang="en-GB"/>
          </a:p>
        </p:txBody>
      </p:sp>
      <p:sp>
        <p:nvSpPr>
          <p:cNvPr id="3" name="TextBox 2"/>
          <p:cNvSpPr txBox="1"/>
          <p:nvPr/>
        </p:nvSpPr>
        <p:spPr>
          <a:xfrm>
            <a:off x="323528" y="938864"/>
            <a:ext cx="8640960" cy="2323713"/>
          </a:xfrm>
          <a:prstGeom prst="rect">
            <a:avLst/>
          </a:prstGeom>
          <a:noFill/>
        </p:spPr>
        <p:txBody>
          <a:bodyPr wrap="square" rtlCol="0">
            <a:spAutoFit/>
          </a:bodyPr>
          <a:lstStyle/>
          <a:p>
            <a:pPr algn="ctr"/>
            <a:r>
              <a:rPr lang="en-GB" sz="2400" b="1" dirty="0">
                <a:solidFill>
                  <a:srgbClr val="FF0000"/>
                </a:solidFill>
              </a:rPr>
              <a:t> </a:t>
            </a:r>
            <a:r>
              <a:rPr lang="en-GB" sz="2400" b="1" dirty="0" smtClean="0">
                <a:solidFill>
                  <a:srgbClr val="FF0000"/>
                </a:solidFill>
              </a:rPr>
              <a:t>AES Block </a:t>
            </a:r>
            <a:r>
              <a:rPr lang="en-GB" sz="2400" b="1" dirty="0">
                <a:solidFill>
                  <a:srgbClr val="FF0000"/>
                </a:solidFill>
              </a:rPr>
              <a:t>Cipher</a:t>
            </a:r>
          </a:p>
          <a:p>
            <a:endParaRPr lang="en-GB" sz="1000" b="1" dirty="0">
              <a:solidFill>
                <a:schemeClr val="accent1"/>
              </a:solidFill>
            </a:endParaRPr>
          </a:p>
          <a:p>
            <a:pPr algn="just"/>
            <a:r>
              <a:rPr lang="en-GB" b="1" dirty="0">
                <a:solidFill>
                  <a:schemeClr val="tx2"/>
                </a:solidFill>
              </a:rPr>
              <a:t>The Advanced Encryption Standard (AES), </a:t>
            </a:r>
            <a:r>
              <a:rPr lang="en-GB" dirty="0"/>
              <a:t>also called </a:t>
            </a:r>
            <a:r>
              <a:rPr lang="en-GB" dirty="0" err="1"/>
              <a:t>Rijndael</a:t>
            </a:r>
            <a:r>
              <a:rPr lang="en-GB" dirty="0"/>
              <a:t>, is a symmetric block cipher with a block length of 128 bits and support for key lengths of 128, 192, and 256 bits. It was published by NIST (National Institute of Standards and Technology) in 2001. Here, we assume a key length of 128 bits, which is likely to be the one most commonly implemented.</a:t>
            </a:r>
          </a:p>
          <a:p>
            <a:endParaRPr lang="en-GB" sz="1000" dirty="0"/>
          </a:p>
          <a:p>
            <a:endParaRPr lang="en-GB" sz="1000" dirty="0"/>
          </a:p>
        </p:txBody>
      </p:sp>
      <p:pic>
        <p:nvPicPr>
          <p:cNvPr id="1026" name="Picture 2" descr="E:\محاضرات\cryptography lectures\محاضراتي\AES\what-is-A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708920"/>
            <a:ext cx="5544616" cy="3725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11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077699"/>
            <a:ext cx="8712968" cy="369332"/>
          </a:xfrm>
          <a:prstGeom prst="rect">
            <a:avLst/>
          </a:prstGeom>
          <a:noFill/>
        </p:spPr>
        <p:txBody>
          <a:bodyPr wrap="square" rtlCol="0">
            <a:spAutoFit/>
          </a:bodyPr>
          <a:lstStyle/>
          <a:p>
            <a:endParaRPr lang="en-GB" dirty="0"/>
          </a:p>
        </p:txBody>
      </p:sp>
      <p:sp>
        <p:nvSpPr>
          <p:cNvPr id="2" name="Slide Number Placeholder 1"/>
          <p:cNvSpPr>
            <a:spLocks noGrp="1"/>
          </p:cNvSpPr>
          <p:nvPr>
            <p:ph type="sldNum" sz="quarter" idx="12"/>
          </p:nvPr>
        </p:nvSpPr>
        <p:spPr/>
        <p:txBody>
          <a:bodyPr/>
          <a:lstStyle/>
          <a:p>
            <a:fld id="{95F608CE-C03C-4089-8C30-2B4572834CCA}" type="slidenum">
              <a:rPr lang="en-GB" smtClean="0"/>
              <a:t>10</a:t>
            </a:fld>
            <a:endParaRPr lang="en-GB"/>
          </a:p>
        </p:txBody>
      </p:sp>
      <p:sp>
        <p:nvSpPr>
          <p:cNvPr id="3" name="TextBox 2"/>
          <p:cNvSpPr txBox="1"/>
          <p:nvPr/>
        </p:nvSpPr>
        <p:spPr>
          <a:xfrm>
            <a:off x="395536" y="980728"/>
            <a:ext cx="8424936" cy="5432256"/>
          </a:xfrm>
          <a:prstGeom prst="rect">
            <a:avLst/>
          </a:prstGeom>
          <a:noFill/>
        </p:spPr>
        <p:txBody>
          <a:bodyPr wrap="square" rtlCol="0">
            <a:spAutoFit/>
          </a:bodyPr>
          <a:lstStyle/>
          <a:p>
            <a:pPr algn="ctr"/>
            <a:r>
              <a:rPr lang="en-GB" sz="2400" b="1" dirty="0"/>
              <a:t> </a:t>
            </a:r>
            <a:r>
              <a:rPr lang="en-GB" sz="2400" b="1" dirty="0">
                <a:solidFill>
                  <a:srgbClr val="FF0000"/>
                </a:solidFill>
              </a:rPr>
              <a:t>AES Block Cipher</a:t>
            </a:r>
            <a:endParaRPr lang="en-GB" sz="1000" dirty="0"/>
          </a:p>
          <a:p>
            <a:r>
              <a:rPr lang="en-GB" b="1" dirty="0" err="1">
                <a:solidFill>
                  <a:srgbClr val="FF0000"/>
                </a:solidFill>
              </a:rPr>
              <a:t>MixColumns</a:t>
            </a:r>
            <a:r>
              <a:rPr lang="en-GB" b="1" dirty="0">
                <a:solidFill>
                  <a:srgbClr val="FF0000"/>
                </a:solidFill>
              </a:rPr>
              <a:t>:</a:t>
            </a:r>
            <a:r>
              <a:rPr lang="en-GB" dirty="0"/>
              <a:t> a linear mixing operation which </a:t>
            </a:r>
            <a:r>
              <a:rPr lang="en-US" dirty="0"/>
              <a:t>multiplies fixed matrix against current State Matrix:</a:t>
            </a:r>
            <a:endParaRPr lang="en-GB" dirty="0"/>
          </a:p>
          <a:p>
            <a:endParaRPr lang="en-GB" sz="1000" dirty="0"/>
          </a:p>
          <a:p>
            <a:endParaRPr lang="en-GB" sz="1000" dirty="0"/>
          </a:p>
          <a:p>
            <a:endParaRPr lang="en-GB" sz="1000" dirty="0"/>
          </a:p>
          <a:p>
            <a:endParaRPr lang="en-GB" sz="1000" dirty="0"/>
          </a:p>
          <a:p>
            <a:endParaRPr lang="en-GB" sz="1000" dirty="0"/>
          </a:p>
          <a:p>
            <a:endParaRPr lang="en-GB" sz="1000" dirty="0"/>
          </a:p>
          <a:p>
            <a:endParaRPr lang="en-GB" sz="1000" dirty="0"/>
          </a:p>
          <a:p>
            <a:endParaRPr lang="en-GB" sz="1000" dirty="0"/>
          </a:p>
          <a:p>
            <a:endParaRPr lang="en-GB" sz="1000" dirty="0"/>
          </a:p>
          <a:p>
            <a:endParaRPr lang="en-GB" sz="1000" dirty="0"/>
          </a:p>
          <a:p>
            <a:endParaRPr lang="en-GB" sz="1000" dirty="0"/>
          </a:p>
          <a:p>
            <a:endParaRPr lang="en-GB" sz="1000" dirty="0"/>
          </a:p>
          <a:p>
            <a:endParaRPr lang="en-GB" dirty="0"/>
          </a:p>
          <a:p>
            <a:endParaRPr lang="en-GB" dirty="0"/>
          </a:p>
          <a:p>
            <a:endParaRPr lang="en-GB" dirty="0"/>
          </a:p>
          <a:p>
            <a:endParaRPr lang="en-GB" sz="500" dirty="0"/>
          </a:p>
          <a:p>
            <a:r>
              <a:rPr lang="en-GB" dirty="0"/>
              <a:t>Unlike standard matrix multiplication, </a:t>
            </a:r>
            <a:r>
              <a:rPr lang="en-GB" dirty="0" err="1"/>
              <a:t>MixColumns</a:t>
            </a:r>
            <a:r>
              <a:rPr lang="en-GB" dirty="0"/>
              <a:t> performs matrix multiplication as per Galois Field </a:t>
            </a:r>
            <a:r>
              <a:rPr lang="en-US" dirty="0"/>
              <a:t>(</a:t>
            </a:r>
            <a:r>
              <a:rPr lang="en-GB" dirty="0"/>
              <a:t>2</a:t>
            </a:r>
            <a:r>
              <a:rPr lang="en-GB" baseline="30000" dirty="0"/>
              <a:t>8</a:t>
            </a:r>
            <a:r>
              <a:rPr lang="en-GB" dirty="0"/>
              <a:t>).</a:t>
            </a:r>
          </a:p>
          <a:p>
            <a:endParaRPr lang="en-GB" dirty="0"/>
          </a:p>
          <a:p>
            <a:r>
              <a:rPr lang="en-GB" b="1" dirty="0"/>
              <a:t>e.g.</a:t>
            </a:r>
            <a:r>
              <a:rPr lang="en-GB" dirty="0"/>
              <a:t>:</a:t>
            </a:r>
          </a:p>
          <a:p>
            <a:endParaRPr lang="en-GB" dirty="0"/>
          </a:p>
          <a:p>
            <a:endParaRPr lang="en-GB" dirty="0"/>
          </a:p>
        </p:txBody>
      </p:sp>
      <p:pic>
        <p:nvPicPr>
          <p:cNvPr id="7" name="Picture 6"/>
          <p:cNvPicPr/>
          <p:nvPr/>
        </p:nvPicPr>
        <p:blipFill>
          <a:blip r:embed="rId3"/>
          <a:srcRect/>
          <a:stretch>
            <a:fillRect/>
          </a:stretch>
        </p:blipFill>
        <p:spPr bwMode="auto">
          <a:xfrm>
            <a:off x="3131840" y="3262744"/>
            <a:ext cx="3096344" cy="1318384"/>
          </a:xfrm>
          <a:prstGeom prst="rect">
            <a:avLst/>
          </a:prstGeom>
          <a:noFill/>
          <a:ln w="9525">
            <a:noFill/>
            <a:miter lim="800000"/>
            <a:headEnd/>
            <a:tailEnd/>
          </a:ln>
        </p:spPr>
      </p:pic>
      <p:pic>
        <p:nvPicPr>
          <p:cNvPr id="9" name="Picture 8">
            <a:extLst>
              <a:ext uri="{FF2B5EF4-FFF2-40B4-BE49-F238E27FC236}">
                <a16:creationId xmlns:a16="http://schemas.microsoft.com/office/drawing/2014/main" xmlns="" id="{2053D100-DF07-47B6-BD4F-E3677BD95A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1533" y="1919017"/>
            <a:ext cx="6228859" cy="1149943"/>
          </a:xfrm>
          <a:prstGeom prst="rect">
            <a:avLst/>
          </a:prstGeom>
        </p:spPr>
      </p:pic>
      <p:pic>
        <p:nvPicPr>
          <p:cNvPr id="8" name="Picture 7">
            <a:extLst>
              <a:ext uri="{FF2B5EF4-FFF2-40B4-BE49-F238E27FC236}">
                <a16:creationId xmlns:a16="http://schemas.microsoft.com/office/drawing/2014/main" xmlns="" id="{8BC7EC79-4E72-45D2-A1E0-EF49B47EF5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7842" y="5162799"/>
            <a:ext cx="4732430" cy="1074513"/>
          </a:xfrm>
          <a:prstGeom prst="rect">
            <a:avLst/>
          </a:prstGeom>
        </p:spPr>
      </p:pic>
    </p:spTree>
    <p:extLst>
      <p:ext uri="{BB962C8B-B14F-4D97-AF65-F5344CB8AC3E}">
        <p14:creationId xmlns:p14="http://schemas.microsoft.com/office/powerpoint/2010/main" val="201516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072260"/>
            <a:ext cx="7704856" cy="4713479"/>
          </a:xfrm>
          <a:prstGeom prst="rect">
            <a:avLst/>
          </a:prstGeom>
        </p:spPr>
      </p:pic>
    </p:spTree>
    <p:extLst>
      <p:ext uri="{BB962C8B-B14F-4D97-AF65-F5344CB8AC3E}">
        <p14:creationId xmlns:p14="http://schemas.microsoft.com/office/powerpoint/2010/main" val="3296085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04664"/>
            <a:ext cx="9144000" cy="6186309"/>
          </a:xfrm>
          <a:prstGeom prst="rect">
            <a:avLst/>
          </a:prstGeom>
        </p:spPr>
        <p:txBody>
          <a:bodyPr wrap="square">
            <a:spAutoFit/>
          </a:bodyPr>
          <a:lstStyle/>
          <a:p>
            <a:r>
              <a:rPr lang="en-US" dirty="0" smtClean="0">
                <a:solidFill>
                  <a:srgbClr val="C00000"/>
                </a:solidFill>
                <a:latin typeface="Times New Roman" panose="02020603050405020304" pitchFamily="18" charset="0"/>
                <a:cs typeface="Times New Roman" panose="02020603050405020304" pitchFamily="18" charset="0"/>
              </a:rPr>
              <a:t>AES KEY EXPANSION:</a:t>
            </a:r>
          </a:p>
          <a:p>
            <a:r>
              <a:rPr lang="en-US" dirty="0" smtClean="0">
                <a:solidFill>
                  <a:srgbClr val="000000"/>
                </a:solidFill>
                <a:latin typeface="Times New Roman" panose="02020603050405020304" pitchFamily="18" charset="0"/>
                <a:cs typeface="Times New Roman" panose="02020603050405020304" pitchFamily="18" charset="0"/>
              </a:rPr>
              <a:t>The </a:t>
            </a:r>
            <a:r>
              <a:rPr lang="en-US" dirty="0">
                <a:solidFill>
                  <a:srgbClr val="000000"/>
                </a:solidFill>
                <a:latin typeface="Times New Roman" panose="02020603050405020304" pitchFamily="18" charset="0"/>
                <a:cs typeface="Times New Roman" panose="02020603050405020304" pitchFamily="18" charset="0"/>
              </a:rPr>
              <a:t>AES key expansion method receives a four-word (16-byte) key and returns a linear array of 44 words (176 bytes). This is sufficient to provide both the initial </a:t>
            </a:r>
            <a:r>
              <a:rPr lang="en-US" dirty="0" err="1">
                <a:solidFill>
                  <a:srgbClr val="000000"/>
                </a:solidFill>
                <a:latin typeface="Times New Roman" panose="02020603050405020304" pitchFamily="18" charset="0"/>
                <a:cs typeface="Times New Roman" panose="02020603050405020304" pitchFamily="18" charset="0"/>
              </a:rPr>
              <a:t>AddRoundKey</a:t>
            </a:r>
            <a:r>
              <a:rPr lang="en-US" dirty="0">
                <a:solidFill>
                  <a:srgbClr val="000000"/>
                </a:solidFill>
                <a:latin typeface="Times New Roman" panose="02020603050405020304" pitchFamily="18" charset="0"/>
                <a:cs typeface="Times New Roman" panose="02020603050405020304" pitchFamily="18" charset="0"/>
              </a:rPr>
              <a:t> step and a four-word round key for each of the cipher's ten rounds</a:t>
            </a:r>
            <a:r>
              <a:rPr lang="en-US" dirty="0" smtClean="0">
                <a:solidFill>
                  <a:srgbClr val="000000"/>
                </a:solidFill>
                <a:latin typeface="Times New Roman" panose="02020603050405020304" pitchFamily="18" charset="0"/>
                <a:cs typeface="Times New Roman" panose="02020603050405020304" pitchFamily="18" charset="0"/>
              </a:rPr>
              <a:t>.</a:t>
            </a:r>
          </a:p>
          <a:p>
            <a:endParaRPr lang="en-US" dirty="0">
              <a:solidFill>
                <a:srgbClr val="000000"/>
              </a:solidFill>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Initial Key</a:t>
            </a:r>
            <a:r>
              <a:rPr lang="en-US" dirty="0">
                <a:latin typeface="Times New Roman" panose="02020603050405020304" pitchFamily="18" charset="0"/>
                <a:cs typeface="Times New Roman" panose="02020603050405020304" pitchFamily="18" charset="0"/>
              </a:rPr>
              <a:t> − The algorithm makes use of an initial key. Depending on the level of security needed, this key's length can range from 128 to 256 bits.</a:t>
            </a:r>
          </a:p>
          <a:p>
            <a:r>
              <a:rPr lang="en-US" b="1" dirty="0">
                <a:latin typeface="Times New Roman" panose="02020603050405020304" pitchFamily="18" charset="0"/>
                <a:cs typeface="Times New Roman" panose="02020603050405020304" pitchFamily="18" charset="0"/>
              </a:rPr>
              <a:t>Round Constants</a:t>
            </a:r>
            <a:r>
              <a:rPr lang="en-US" dirty="0">
                <a:latin typeface="Times New Roman" panose="02020603050405020304" pitchFamily="18" charset="0"/>
                <a:cs typeface="Times New Roman" panose="02020603050405020304" pitchFamily="18" charset="0"/>
              </a:rPr>
              <a:t> − The approach makes use of a set of round constants, which are predefined values used in the key expansion process.</a:t>
            </a:r>
          </a:p>
          <a:p>
            <a:r>
              <a:rPr lang="en-US" b="1" dirty="0">
                <a:latin typeface="Times New Roman" panose="02020603050405020304" pitchFamily="18" charset="0"/>
                <a:cs typeface="Times New Roman" panose="02020603050405020304" pitchFamily="18" charset="0"/>
              </a:rPr>
              <a:t>Word Size</a:t>
            </a:r>
            <a:r>
              <a:rPr lang="en-US" dirty="0">
                <a:latin typeface="Times New Roman" panose="02020603050405020304" pitchFamily="18" charset="0"/>
                <a:cs typeface="Times New Roman" panose="02020603050405020304" pitchFamily="18" charset="0"/>
              </a:rPr>
              <a:t> − The key divides words into individual blocks. A word typically has 32 bits in it. For example, four 32-bit words are created from a 128-bit key.</a:t>
            </a:r>
          </a:p>
          <a:p>
            <a:r>
              <a:rPr lang="en-US" b="1" dirty="0">
                <a:latin typeface="Times New Roman" panose="02020603050405020304" pitchFamily="18" charset="0"/>
                <a:cs typeface="Times New Roman" panose="02020603050405020304" pitchFamily="18" charset="0"/>
              </a:rPr>
              <a:t>Key Schedule</a:t>
            </a:r>
            <a:r>
              <a:rPr lang="en-US" dirty="0">
                <a:latin typeface="Times New Roman" panose="02020603050405020304" pitchFamily="18" charset="0"/>
                <a:cs typeface="Times New Roman" panose="02020603050405020304" pitchFamily="18" charset="0"/>
              </a:rPr>
              <a:t> − The term "key schedule" refers to a set of round keys generated using the key expansion process. The initial round key and the extra round keys that were derived from it are both included in this schedule.</a:t>
            </a:r>
          </a:p>
          <a:p>
            <a:r>
              <a:rPr lang="en-US" b="1" dirty="0">
                <a:latin typeface="Times New Roman" panose="02020603050405020304" pitchFamily="18" charset="0"/>
                <a:cs typeface="Times New Roman" panose="02020603050405020304" pitchFamily="18" charset="0"/>
              </a:rPr>
              <a:t>Expansion Rounds</a:t>
            </a:r>
            <a:r>
              <a:rPr lang="en-US" dirty="0">
                <a:latin typeface="Times New Roman" panose="02020603050405020304" pitchFamily="18" charset="0"/>
                <a:cs typeface="Times New Roman" panose="02020603050405020304" pitchFamily="18" charset="0"/>
              </a:rPr>
              <a:t> − The algorithm performs several tasks in each expansion round, such as −</a:t>
            </a:r>
          </a:p>
          <a:p>
            <a:pPr lvl="1"/>
            <a:r>
              <a:rPr lang="en-US" b="1" dirty="0" err="1">
                <a:latin typeface="Times New Roman" panose="02020603050405020304" pitchFamily="18" charset="0"/>
                <a:cs typeface="Times New Roman" panose="02020603050405020304" pitchFamily="18" charset="0"/>
              </a:rPr>
              <a:t>RotWord</a:t>
            </a:r>
            <a:r>
              <a:rPr lang="en-US" dirty="0">
                <a:latin typeface="Times New Roman" panose="02020603050405020304" pitchFamily="18" charset="0"/>
                <a:cs typeface="Times New Roman" panose="02020603050405020304" pitchFamily="18" charset="0"/>
              </a:rPr>
              <a:t> − This function rotates the bytes in a word.</a:t>
            </a:r>
          </a:p>
          <a:p>
            <a:pPr lvl="1"/>
            <a:r>
              <a:rPr lang="en-US" b="1" dirty="0" err="1">
                <a:latin typeface="Times New Roman" panose="02020603050405020304" pitchFamily="18" charset="0"/>
                <a:cs typeface="Times New Roman" panose="02020603050405020304" pitchFamily="18" charset="0"/>
              </a:rPr>
              <a:t>SubWord</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Applyes</a:t>
            </a:r>
            <a:r>
              <a:rPr lang="en-US" dirty="0">
                <a:latin typeface="Times New Roman" panose="02020603050405020304" pitchFamily="18" charset="0"/>
                <a:cs typeface="Times New Roman" panose="02020603050405020304" pitchFamily="18" charset="0"/>
              </a:rPr>
              <a:t> a substitution operation using a predetermined S-box.</a:t>
            </a:r>
          </a:p>
          <a:p>
            <a:pPr lvl="1"/>
            <a:r>
              <a:rPr lang="en-US" b="1" dirty="0" err="1">
                <a:latin typeface="Times New Roman" panose="02020603050405020304" pitchFamily="18" charset="0"/>
                <a:cs typeface="Times New Roman" panose="02020603050405020304" pitchFamily="18" charset="0"/>
              </a:rPr>
              <a:t>Rcon</a:t>
            </a:r>
            <a:r>
              <a:rPr lang="en-US" dirty="0">
                <a:latin typeface="Times New Roman" panose="02020603050405020304" pitchFamily="18" charset="0"/>
                <a:cs typeface="Times New Roman" panose="02020603050405020304" pitchFamily="18" charset="0"/>
              </a:rPr>
              <a:t> − XORs the word using a round constant.</a:t>
            </a:r>
          </a:p>
          <a:p>
            <a:r>
              <a:rPr lang="en-US" b="1" dirty="0">
                <a:latin typeface="Times New Roman" panose="02020603050405020304" pitchFamily="18" charset="0"/>
                <a:cs typeface="Times New Roman" panose="02020603050405020304" pitchFamily="18" charset="0"/>
              </a:rPr>
              <a:t>Round Keys</a:t>
            </a:r>
            <a:r>
              <a:rPr lang="en-US" dirty="0">
                <a:latin typeface="Times New Roman" panose="02020603050405020304" pitchFamily="18" charset="0"/>
                <a:cs typeface="Times New Roman" panose="02020603050405020304" pitchFamily="18" charset="0"/>
              </a:rPr>
              <a:t> − The order of round keys that are still in place following all expansion rounds defines the key schedule. Each round key is used in the corresponding round of AES encryption or decryption.</a:t>
            </a:r>
          </a:p>
          <a:p>
            <a:endParaRPr lang="en-IN" dirty="0"/>
          </a:p>
        </p:txBody>
      </p:sp>
    </p:spTree>
    <p:extLst>
      <p:ext uri="{BB962C8B-B14F-4D97-AF65-F5344CB8AC3E}">
        <p14:creationId xmlns:p14="http://schemas.microsoft.com/office/powerpoint/2010/main" val="2345982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332656"/>
            <a:ext cx="7659342" cy="6858000"/>
          </a:xfrm>
          <a:prstGeom prst="rect">
            <a:avLst/>
          </a:prstGeom>
        </p:spPr>
      </p:pic>
    </p:spTree>
    <p:extLst>
      <p:ext uri="{BB962C8B-B14F-4D97-AF65-F5344CB8AC3E}">
        <p14:creationId xmlns:p14="http://schemas.microsoft.com/office/powerpoint/2010/main" val="975361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077699"/>
            <a:ext cx="8712968" cy="369332"/>
          </a:xfrm>
          <a:prstGeom prst="rect">
            <a:avLst/>
          </a:prstGeom>
          <a:noFill/>
        </p:spPr>
        <p:txBody>
          <a:bodyPr wrap="square" rtlCol="0">
            <a:spAutoFit/>
          </a:bodyPr>
          <a:lstStyle/>
          <a:p>
            <a:endParaRPr lang="en-GB" dirty="0"/>
          </a:p>
        </p:txBody>
      </p:sp>
      <p:sp>
        <p:nvSpPr>
          <p:cNvPr id="2" name="Slide Number Placeholder 1"/>
          <p:cNvSpPr>
            <a:spLocks noGrp="1"/>
          </p:cNvSpPr>
          <p:nvPr>
            <p:ph type="sldNum" sz="quarter" idx="12"/>
          </p:nvPr>
        </p:nvSpPr>
        <p:spPr/>
        <p:txBody>
          <a:bodyPr/>
          <a:lstStyle/>
          <a:p>
            <a:fld id="{95F608CE-C03C-4089-8C30-2B4572834CCA}" type="slidenum">
              <a:rPr lang="en-GB" smtClean="0"/>
              <a:t>14</a:t>
            </a:fld>
            <a:endParaRPr lang="en-GB"/>
          </a:p>
        </p:txBody>
      </p:sp>
      <p:sp>
        <p:nvSpPr>
          <p:cNvPr id="3" name="TextBox 2"/>
          <p:cNvSpPr txBox="1"/>
          <p:nvPr/>
        </p:nvSpPr>
        <p:spPr>
          <a:xfrm>
            <a:off x="415044" y="404664"/>
            <a:ext cx="8568952" cy="5793894"/>
          </a:xfrm>
          <a:prstGeom prst="rect">
            <a:avLst/>
          </a:prstGeom>
          <a:noFill/>
        </p:spPr>
        <p:txBody>
          <a:bodyPr wrap="square" rtlCol="0">
            <a:spAutoFit/>
          </a:bodyPr>
          <a:lstStyle/>
          <a:p>
            <a:pPr algn="ctr"/>
            <a:r>
              <a:rPr lang="en-GB" sz="2400" b="1" dirty="0"/>
              <a:t> </a:t>
            </a:r>
            <a:r>
              <a:rPr lang="en-GB" sz="2400" b="1" dirty="0">
                <a:solidFill>
                  <a:srgbClr val="FF0000"/>
                </a:solidFill>
              </a:rPr>
              <a:t>AES</a:t>
            </a:r>
            <a:r>
              <a:rPr lang="en-GB" sz="2400" b="1" dirty="0"/>
              <a:t> </a:t>
            </a:r>
            <a:r>
              <a:rPr lang="en-GB" sz="2400" b="1" dirty="0">
                <a:solidFill>
                  <a:srgbClr val="FF0000"/>
                </a:solidFill>
              </a:rPr>
              <a:t>Block Cipher</a:t>
            </a:r>
          </a:p>
          <a:p>
            <a:r>
              <a:rPr lang="en-GB" b="1" dirty="0">
                <a:solidFill>
                  <a:srgbClr val="0070C0"/>
                </a:solidFill>
              </a:rPr>
              <a:t>The AES Decryption Algorithm: </a:t>
            </a:r>
          </a:p>
          <a:p>
            <a:pPr marL="285750" indent="-285750">
              <a:buFont typeface="Wingdings" panose="05000000000000000000" pitchFamily="2" charset="2"/>
              <a:buChar char="q"/>
            </a:pPr>
            <a:r>
              <a:rPr lang="en-GB" b="1" dirty="0" err="1">
                <a:solidFill>
                  <a:srgbClr val="C00000"/>
                </a:solidFill>
              </a:rPr>
              <a:t>AddRoundKey</a:t>
            </a:r>
            <a:r>
              <a:rPr lang="en-GB" b="1" dirty="0">
                <a:solidFill>
                  <a:srgbClr val="C00000"/>
                </a:solidFill>
              </a:rPr>
              <a:t>:</a:t>
            </a:r>
          </a:p>
          <a:p>
            <a:r>
              <a:rPr lang="en-US" dirty="0"/>
              <a:t>Add </a:t>
            </a:r>
            <a:r>
              <a:rPr lang="en-US" dirty="0" err="1"/>
              <a:t>Roundkey</a:t>
            </a:r>
            <a:r>
              <a:rPr lang="en-US" dirty="0"/>
              <a:t> transformation is identical to the forward add round key transformation, because the XOR operation is its own inverse.</a:t>
            </a:r>
          </a:p>
          <a:p>
            <a:endParaRPr lang="en-GB" sz="1000" dirty="0"/>
          </a:p>
          <a:p>
            <a:pPr marL="285750" indent="-285750">
              <a:buFont typeface="Wingdings" panose="05000000000000000000" pitchFamily="2" charset="2"/>
              <a:buChar char="q"/>
            </a:pPr>
            <a:r>
              <a:rPr lang="en-GB" b="1" dirty="0">
                <a:solidFill>
                  <a:srgbClr val="C00000"/>
                </a:solidFill>
              </a:rPr>
              <a:t>Inverse </a:t>
            </a:r>
            <a:r>
              <a:rPr lang="en-GB" b="1" dirty="0" err="1">
                <a:solidFill>
                  <a:srgbClr val="C00000"/>
                </a:solidFill>
              </a:rPr>
              <a:t>SubBytes</a:t>
            </a:r>
            <a:r>
              <a:rPr lang="en-GB" b="1" dirty="0">
                <a:solidFill>
                  <a:srgbClr val="C00000"/>
                </a:solidFill>
              </a:rPr>
              <a:t>:</a:t>
            </a:r>
          </a:p>
          <a:p>
            <a:r>
              <a:rPr lang="en-US" dirty="0"/>
              <a:t>This operation can be performed using the inverse S-Box. </a:t>
            </a:r>
            <a:r>
              <a:rPr lang="en-GB" dirty="0"/>
              <a:t>It is read identically to the S-Box matrix.</a:t>
            </a:r>
            <a:endParaRPr lang="en-US" dirty="0"/>
          </a:p>
          <a:p>
            <a:endParaRPr lang="en-GB" sz="1000" dirty="0"/>
          </a:p>
          <a:p>
            <a:pPr marL="285750" indent="-285750">
              <a:buFont typeface="Wingdings" panose="05000000000000000000" pitchFamily="2" charset="2"/>
              <a:buChar char="q"/>
            </a:pPr>
            <a:r>
              <a:rPr lang="en-US" b="1" dirty="0" err="1">
                <a:solidFill>
                  <a:srgbClr val="C00000"/>
                </a:solidFill>
              </a:rPr>
              <a:t>InvShiftRows</a:t>
            </a:r>
            <a:r>
              <a:rPr lang="en-US" b="1" dirty="0">
                <a:solidFill>
                  <a:srgbClr val="C00000"/>
                </a:solidFill>
              </a:rPr>
              <a:t>:</a:t>
            </a:r>
            <a:endParaRPr lang="en-GB" b="1" dirty="0">
              <a:solidFill>
                <a:srgbClr val="C00000"/>
              </a:solidFill>
            </a:endParaRPr>
          </a:p>
          <a:p>
            <a:r>
              <a:rPr lang="en-US" dirty="0"/>
              <a:t>Inverse Shift Rows performs the circular shifts in the opposite direction for each of the last three rows, with a one-byte circular right shift for the second row, and so on.</a:t>
            </a:r>
            <a:endParaRPr lang="en-GB" dirty="0"/>
          </a:p>
          <a:p>
            <a:endParaRPr lang="en-GB" sz="1000" dirty="0"/>
          </a:p>
          <a:p>
            <a:pPr marL="285750" indent="-285750">
              <a:buFont typeface="Wingdings" panose="05000000000000000000" pitchFamily="2" charset="2"/>
              <a:buChar char="q"/>
            </a:pPr>
            <a:r>
              <a:rPr lang="en-US" b="1" dirty="0" err="1">
                <a:solidFill>
                  <a:srgbClr val="C00000"/>
                </a:solidFill>
              </a:rPr>
              <a:t>InvMixColumns</a:t>
            </a:r>
            <a:r>
              <a:rPr lang="en-US" b="1" dirty="0">
                <a:solidFill>
                  <a:srgbClr val="C00000"/>
                </a:solidFill>
              </a:rPr>
              <a:t>:</a:t>
            </a:r>
            <a:endParaRPr lang="en-GB" b="1" dirty="0">
              <a:solidFill>
                <a:srgbClr val="C00000"/>
              </a:solidFill>
            </a:endParaRPr>
          </a:p>
          <a:p>
            <a:r>
              <a:rPr lang="en-US" dirty="0"/>
              <a:t>The inverse mix column transformation is defined by the following matrix multiplication in Galois Field (2</a:t>
            </a:r>
            <a:r>
              <a:rPr lang="en-US" baseline="30000" dirty="0"/>
              <a:t>8</a:t>
            </a:r>
            <a:r>
              <a:rPr lang="en-US" dirty="0"/>
              <a:t>):</a:t>
            </a:r>
            <a:endParaRPr lang="en-GB" dirty="0"/>
          </a:p>
          <a:p>
            <a:endParaRPr lang="en-GB" dirty="0"/>
          </a:p>
          <a:p>
            <a:endParaRPr lang="en-GB" dirty="0"/>
          </a:p>
          <a:p>
            <a:endParaRPr lang="en-GB" dirty="0"/>
          </a:p>
          <a:p>
            <a:endParaRPr lang="en-GB" dirty="0"/>
          </a:p>
        </p:txBody>
      </p:sp>
      <p:pic>
        <p:nvPicPr>
          <p:cNvPr id="6" name="Picture 5"/>
          <p:cNvPicPr/>
          <p:nvPr/>
        </p:nvPicPr>
        <p:blipFill>
          <a:blip r:embed="rId3"/>
          <a:srcRect/>
          <a:stretch>
            <a:fillRect/>
          </a:stretch>
        </p:blipFill>
        <p:spPr bwMode="auto">
          <a:xfrm>
            <a:off x="2090737" y="5373216"/>
            <a:ext cx="5217567" cy="1263774"/>
          </a:xfrm>
          <a:prstGeom prst="rect">
            <a:avLst/>
          </a:prstGeom>
          <a:noFill/>
          <a:ln w="9525">
            <a:noFill/>
            <a:miter lim="800000"/>
            <a:headEnd/>
            <a:tailEnd/>
          </a:ln>
        </p:spPr>
      </p:pic>
    </p:spTree>
    <p:extLst>
      <p:ext uri="{BB962C8B-B14F-4D97-AF65-F5344CB8AC3E}">
        <p14:creationId xmlns:p14="http://schemas.microsoft.com/office/powerpoint/2010/main" val="3360683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12" y="476672"/>
            <a:ext cx="8820472" cy="2954655"/>
          </a:xfrm>
          <a:prstGeom prst="rect">
            <a:avLst/>
          </a:prstGeom>
        </p:spPr>
        <p:txBody>
          <a:bodyPr wrap="square">
            <a:spAutoFit/>
          </a:bodyPr>
          <a:lstStyle/>
          <a:p>
            <a:pPr algn="ctr"/>
            <a:r>
              <a:rPr lang="en-US" dirty="0" smtClean="0"/>
              <a:t>  </a:t>
            </a:r>
            <a:r>
              <a:rPr lang="en-US" sz="2400" dirty="0" smtClean="0">
                <a:solidFill>
                  <a:srgbClr val="C00000"/>
                </a:solidFill>
                <a:latin typeface="Times New Roman" panose="02020603050405020304" pitchFamily="18" charset="0"/>
                <a:cs typeface="Times New Roman" panose="02020603050405020304" pitchFamily="18" charset="0"/>
              </a:rPr>
              <a:t>BLOWFISH</a:t>
            </a:r>
          </a:p>
          <a:p>
            <a:r>
              <a:rPr lang="en-US" dirty="0" smtClean="0">
                <a:latin typeface="Times New Roman" panose="02020603050405020304" pitchFamily="18" charset="0"/>
                <a:cs typeface="Times New Roman" panose="02020603050405020304" pitchFamily="18" charset="0"/>
              </a:rPr>
              <a:t>Blowfish </a:t>
            </a:r>
            <a:r>
              <a:rPr lang="en-US" dirty="0">
                <a:latin typeface="Times New Roman" panose="02020603050405020304" pitchFamily="18" charset="0"/>
                <a:cs typeface="Times New Roman" panose="02020603050405020304" pitchFamily="18" charset="0"/>
              </a:rPr>
              <a:t>was developed by Bruce </a:t>
            </a:r>
            <a:r>
              <a:rPr lang="en-US" dirty="0" err="1">
                <a:latin typeface="Times New Roman" panose="02020603050405020304" pitchFamily="18" charset="0"/>
                <a:cs typeface="Times New Roman" panose="02020603050405020304" pitchFamily="18" charset="0"/>
              </a:rPr>
              <a:t>Schneier</a:t>
            </a:r>
            <a:r>
              <a:rPr lang="en-US" dirty="0">
                <a:latin typeface="Times New Roman" panose="02020603050405020304" pitchFamily="18" charset="0"/>
                <a:cs typeface="Times New Roman" panose="02020603050405020304" pitchFamily="18" charset="0"/>
              </a:rPr>
              <a:t>, and has the reputation of being a very strong symmetric key cryptographic algorithm. According to </a:t>
            </a:r>
            <a:r>
              <a:rPr lang="en-US" dirty="0" err="1">
                <a:latin typeface="Times New Roman" panose="02020603050405020304" pitchFamily="18" charset="0"/>
                <a:cs typeface="Times New Roman" panose="02020603050405020304" pitchFamily="18" charset="0"/>
              </a:rPr>
              <a:t>Schneier</a:t>
            </a:r>
            <a:r>
              <a:rPr lang="en-US" dirty="0">
                <a:latin typeface="Times New Roman" panose="02020603050405020304" pitchFamily="18" charset="0"/>
                <a:cs typeface="Times New Roman" panose="02020603050405020304" pitchFamily="18" charset="0"/>
              </a:rPr>
              <a:t>, Blowfish was designed with the following </a:t>
            </a:r>
            <a:r>
              <a:rPr lang="en-US" dirty="0" smtClean="0">
                <a:latin typeface="Times New Roman" panose="02020603050405020304" pitchFamily="18" charset="0"/>
                <a:cs typeface="Times New Roman" panose="02020603050405020304" pitchFamily="18" charset="0"/>
              </a:rPr>
              <a:t>objectives </a:t>
            </a:r>
            <a:r>
              <a:rPr lang="en-US" dirty="0">
                <a:latin typeface="Times New Roman" panose="02020603050405020304" pitchFamily="18" charset="0"/>
                <a:cs typeface="Times New Roman" panose="02020603050405020304" pitchFamily="18" charset="0"/>
              </a:rPr>
              <a:t>in mind</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Fast</a:t>
            </a:r>
            <a:r>
              <a:rPr lang="en-US" dirty="0">
                <a:latin typeface="Times New Roman" panose="02020603050405020304" pitchFamily="18" charset="0"/>
                <a:cs typeface="Times New Roman" panose="02020603050405020304" pitchFamily="18" charset="0"/>
              </a:rPr>
              <a:t> Blowfish encryption rate on 32-bit microprocessors is 26 clock cycles per byte.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b) </a:t>
            </a:r>
            <a:r>
              <a:rPr lang="en-US" b="1" dirty="0">
                <a:latin typeface="Times New Roman" panose="02020603050405020304" pitchFamily="18" charset="0"/>
                <a:cs typeface="Times New Roman" panose="02020603050405020304" pitchFamily="18" charset="0"/>
              </a:rPr>
              <a:t>Compact</a:t>
            </a:r>
            <a:r>
              <a:rPr lang="en-US" dirty="0">
                <a:latin typeface="Times New Roman" panose="02020603050405020304" pitchFamily="18" charset="0"/>
                <a:cs typeface="Times New Roman" panose="02020603050405020304" pitchFamily="18" charset="0"/>
              </a:rPr>
              <a:t> Blowfish can execute in less than 5 KB memory.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c) </a:t>
            </a:r>
            <a:r>
              <a:rPr lang="en-US" b="1" dirty="0">
                <a:latin typeface="Times New Roman" panose="02020603050405020304" pitchFamily="18" charset="0"/>
                <a:cs typeface="Times New Roman" panose="02020603050405020304" pitchFamily="18" charset="0"/>
              </a:rPr>
              <a:t>Simple</a:t>
            </a:r>
            <a:r>
              <a:rPr lang="en-US" dirty="0">
                <a:latin typeface="Times New Roman" panose="02020603050405020304" pitchFamily="18" charset="0"/>
                <a:cs typeface="Times New Roman" panose="02020603050405020304" pitchFamily="18" charset="0"/>
              </a:rPr>
              <a:t> Blowfish uses only primitive operations, such as addition, XOR and table look-up, </a:t>
            </a:r>
            <a:r>
              <a:rPr lang="en-US" dirty="0" smtClean="0">
                <a:latin typeface="Times New Roman" panose="02020603050405020304" pitchFamily="18" charset="0"/>
                <a:cs typeface="Times New Roman" panose="02020603050405020304" pitchFamily="18" charset="0"/>
              </a:rPr>
              <a:t>   	making </a:t>
            </a:r>
            <a:r>
              <a:rPr lang="en-US" dirty="0">
                <a:latin typeface="Times New Roman" panose="02020603050405020304" pitchFamily="18" charset="0"/>
                <a:cs typeface="Times New Roman" panose="02020603050405020304" pitchFamily="18" charset="0"/>
              </a:rPr>
              <a:t>its design and implementation simple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 </a:t>
            </a:r>
            <a:r>
              <a:rPr lang="en-US" b="1" dirty="0">
                <a:latin typeface="Times New Roman" panose="02020603050405020304" pitchFamily="18" charset="0"/>
                <a:cs typeface="Times New Roman" panose="02020603050405020304" pitchFamily="18" charset="0"/>
              </a:rPr>
              <a:t>Secure</a:t>
            </a:r>
            <a:r>
              <a:rPr lang="en-US" dirty="0">
                <a:latin typeface="Times New Roman" panose="02020603050405020304" pitchFamily="18" charset="0"/>
                <a:cs typeface="Times New Roman" panose="02020603050405020304" pitchFamily="18" charset="0"/>
              </a:rPr>
              <a:t> Blowfish has a variable key length up to a maximum of 448 bits long, making it both flexible and secure.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165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263" y="107950"/>
            <a:ext cx="6973887" cy="664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2388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077699"/>
            <a:ext cx="8712968" cy="369332"/>
          </a:xfrm>
          <a:prstGeom prst="rect">
            <a:avLst/>
          </a:prstGeom>
          <a:noFill/>
        </p:spPr>
        <p:txBody>
          <a:bodyPr wrap="square" rtlCol="0">
            <a:spAutoFit/>
          </a:bodyPr>
          <a:lstStyle/>
          <a:p>
            <a:endParaRPr lang="en-GB" dirty="0"/>
          </a:p>
        </p:txBody>
      </p:sp>
      <p:sp>
        <p:nvSpPr>
          <p:cNvPr id="2" name="Slide Number Placeholder 1"/>
          <p:cNvSpPr>
            <a:spLocks noGrp="1"/>
          </p:cNvSpPr>
          <p:nvPr>
            <p:ph type="sldNum" sz="quarter" idx="12"/>
          </p:nvPr>
        </p:nvSpPr>
        <p:spPr/>
        <p:txBody>
          <a:bodyPr/>
          <a:lstStyle/>
          <a:p>
            <a:fld id="{95F608CE-C03C-4089-8C30-2B4572834CCA}" type="slidenum">
              <a:rPr lang="en-GB" smtClean="0"/>
              <a:t>3</a:t>
            </a:fld>
            <a:endParaRPr lang="en-GB"/>
          </a:p>
        </p:txBody>
      </p:sp>
      <p:sp>
        <p:nvSpPr>
          <p:cNvPr id="3" name="TextBox 2"/>
          <p:cNvSpPr txBox="1"/>
          <p:nvPr/>
        </p:nvSpPr>
        <p:spPr>
          <a:xfrm>
            <a:off x="291292" y="620688"/>
            <a:ext cx="8568952" cy="5324535"/>
          </a:xfrm>
          <a:prstGeom prst="rect">
            <a:avLst/>
          </a:prstGeom>
          <a:noFill/>
        </p:spPr>
        <p:txBody>
          <a:bodyPr wrap="square" rtlCol="0">
            <a:spAutoFit/>
          </a:bodyPr>
          <a:lstStyle/>
          <a:p>
            <a:pPr algn="ctr"/>
            <a:r>
              <a:rPr lang="en-GB" sz="2400" b="1" dirty="0"/>
              <a:t> </a:t>
            </a:r>
            <a:r>
              <a:rPr lang="en-GB" sz="2400" b="1" dirty="0">
                <a:solidFill>
                  <a:srgbClr val="FF0000"/>
                </a:solidFill>
              </a:rPr>
              <a:t>AES</a:t>
            </a:r>
            <a:r>
              <a:rPr lang="en-GB" sz="2400" b="1" dirty="0"/>
              <a:t> </a:t>
            </a:r>
            <a:r>
              <a:rPr lang="en-GB" sz="2400" b="1" dirty="0">
                <a:solidFill>
                  <a:srgbClr val="FF0000"/>
                </a:solidFill>
              </a:rPr>
              <a:t>Block Cipher</a:t>
            </a:r>
          </a:p>
          <a:p>
            <a:r>
              <a:rPr lang="en-GB" b="1" dirty="0">
                <a:solidFill>
                  <a:schemeClr val="accent1"/>
                </a:solidFill>
              </a:rPr>
              <a:t>The AES Algorithm: </a:t>
            </a:r>
          </a:p>
          <a:p>
            <a:pPr marL="285750" indent="-285750" algn="just">
              <a:buFont typeface="Wingdings" panose="05000000000000000000" pitchFamily="2" charset="2"/>
              <a:buChar char="q"/>
            </a:pPr>
            <a:r>
              <a:rPr lang="en-GB" dirty="0"/>
              <a:t>AES operates on a 4 × 4 column-wise order array of bytes, called the </a:t>
            </a:r>
            <a:r>
              <a:rPr lang="en-GB" i="1" dirty="0"/>
              <a:t>state</a:t>
            </a:r>
            <a:r>
              <a:rPr lang="en-GB" dirty="0"/>
              <a:t>. For instance, if there are 16 bytes, these bytes are represented as this two-dimensional array:</a:t>
            </a:r>
          </a:p>
          <a:p>
            <a:pPr algn="just"/>
            <a:endParaRPr lang="en-GB" dirty="0"/>
          </a:p>
          <a:p>
            <a:pPr algn="just"/>
            <a:endParaRPr lang="en-GB" dirty="0"/>
          </a:p>
          <a:p>
            <a:pPr algn="just"/>
            <a:endParaRPr lang="en-GB" dirty="0"/>
          </a:p>
          <a:p>
            <a:pPr algn="just"/>
            <a:endParaRPr lang="en-GB" sz="1000" dirty="0"/>
          </a:p>
          <a:p>
            <a:pPr marL="285750" indent="-285750" algn="just">
              <a:buFont typeface="Wingdings" panose="05000000000000000000" pitchFamily="2" charset="2"/>
              <a:buChar char="q"/>
            </a:pPr>
            <a:r>
              <a:rPr lang="en-GB" dirty="0"/>
              <a:t>The key size used for an AES cipher specifies the number of transformation rounds that convert the plaintext into the </a:t>
            </a:r>
            <a:r>
              <a:rPr lang="en-GB" dirty="0" err="1"/>
              <a:t>ciphertext</a:t>
            </a:r>
            <a:r>
              <a:rPr lang="en-GB" dirty="0"/>
              <a:t> . The number of rounds are as follows:</a:t>
            </a:r>
          </a:p>
          <a:p>
            <a:pPr algn="just"/>
            <a:r>
              <a:rPr lang="en-GB" dirty="0"/>
              <a:t>10 rounds for 128-bit keys.</a:t>
            </a:r>
          </a:p>
          <a:p>
            <a:pPr algn="just"/>
            <a:r>
              <a:rPr lang="en-GB" dirty="0"/>
              <a:t>12 rounds for 192-bit keys.</a:t>
            </a:r>
          </a:p>
          <a:p>
            <a:pPr algn="just"/>
            <a:r>
              <a:rPr lang="en-GB" dirty="0"/>
              <a:t>14 rounds for 256-bit keys.</a:t>
            </a:r>
          </a:p>
          <a:p>
            <a:pPr algn="just"/>
            <a:endParaRPr lang="en-GB" sz="1000" dirty="0"/>
          </a:p>
          <a:p>
            <a:pPr marL="285750" indent="-285750" algn="just">
              <a:buFont typeface="Wingdings" panose="05000000000000000000" pitchFamily="2" charset="2"/>
              <a:buChar char="q"/>
            </a:pPr>
            <a:r>
              <a:rPr lang="en-GB" dirty="0"/>
              <a:t>Each round consists of several processing steps, including one that depends on the encryption key itself. A set of reverse rounds are applied to transform </a:t>
            </a:r>
            <a:r>
              <a:rPr lang="en-GB" dirty="0" err="1"/>
              <a:t>ciphertext</a:t>
            </a:r>
            <a:r>
              <a:rPr lang="en-GB" dirty="0"/>
              <a:t> back into the original plaintext using the same encryption key.</a:t>
            </a:r>
          </a:p>
          <a:p>
            <a:endParaRPr lang="en-GB"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2060848"/>
            <a:ext cx="1614528" cy="1039491"/>
          </a:xfrm>
          <a:prstGeom prst="rect">
            <a:avLst/>
          </a:prstGeom>
        </p:spPr>
      </p:pic>
    </p:spTree>
    <p:extLst>
      <p:ext uri="{BB962C8B-B14F-4D97-AF65-F5344CB8AC3E}">
        <p14:creationId xmlns:p14="http://schemas.microsoft.com/office/powerpoint/2010/main" val="183342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077699"/>
            <a:ext cx="8712968" cy="369332"/>
          </a:xfrm>
          <a:prstGeom prst="rect">
            <a:avLst/>
          </a:prstGeom>
          <a:noFill/>
        </p:spPr>
        <p:txBody>
          <a:bodyPr wrap="square" rtlCol="0">
            <a:spAutoFit/>
          </a:bodyPr>
          <a:lstStyle/>
          <a:p>
            <a:endParaRPr lang="en-GB" dirty="0"/>
          </a:p>
        </p:txBody>
      </p:sp>
      <p:sp>
        <p:nvSpPr>
          <p:cNvPr id="2" name="Slide Number Placeholder 1"/>
          <p:cNvSpPr>
            <a:spLocks noGrp="1"/>
          </p:cNvSpPr>
          <p:nvPr>
            <p:ph type="sldNum" sz="quarter" idx="12"/>
          </p:nvPr>
        </p:nvSpPr>
        <p:spPr/>
        <p:txBody>
          <a:bodyPr/>
          <a:lstStyle/>
          <a:p>
            <a:fld id="{95F608CE-C03C-4089-8C30-2B4572834CCA}" type="slidenum">
              <a:rPr lang="en-GB" smtClean="0"/>
              <a:t>4</a:t>
            </a:fld>
            <a:endParaRPr lang="en-GB"/>
          </a:p>
        </p:txBody>
      </p:sp>
      <p:sp>
        <p:nvSpPr>
          <p:cNvPr id="3" name="TextBox 2"/>
          <p:cNvSpPr txBox="1"/>
          <p:nvPr/>
        </p:nvSpPr>
        <p:spPr>
          <a:xfrm>
            <a:off x="225277" y="620688"/>
            <a:ext cx="8568952" cy="5878532"/>
          </a:xfrm>
          <a:prstGeom prst="rect">
            <a:avLst/>
          </a:prstGeom>
          <a:noFill/>
        </p:spPr>
        <p:txBody>
          <a:bodyPr wrap="square" rtlCol="0">
            <a:spAutoFit/>
          </a:bodyPr>
          <a:lstStyle/>
          <a:p>
            <a:pPr algn="ctr"/>
            <a:r>
              <a:rPr lang="en-GB" sz="2400" b="1" dirty="0"/>
              <a:t> </a:t>
            </a:r>
            <a:r>
              <a:rPr lang="en-GB" sz="2400" b="1" dirty="0">
                <a:solidFill>
                  <a:srgbClr val="FF0000"/>
                </a:solidFill>
              </a:rPr>
              <a:t>AES</a:t>
            </a:r>
            <a:r>
              <a:rPr lang="en-GB" sz="2400" b="1" dirty="0"/>
              <a:t> </a:t>
            </a:r>
            <a:r>
              <a:rPr lang="en-GB" sz="2400" b="1" dirty="0">
                <a:solidFill>
                  <a:srgbClr val="FF0000"/>
                </a:solidFill>
              </a:rPr>
              <a:t>Block Cipher</a:t>
            </a:r>
          </a:p>
          <a:p>
            <a:r>
              <a:rPr lang="en-GB" b="1" dirty="0">
                <a:solidFill>
                  <a:srgbClr val="0070C0"/>
                </a:solidFill>
              </a:rPr>
              <a:t>The AES Encryption Algorithm: </a:t>
            </a:r>
          </a:p>
          <a:p>
            <a:pPr marL="285750" indent="-285750" algn="just">
              <a:buFont typeface="Wingdings" panose="05000000000000000000" pitchFamily="2" charset="2"/>
              <a:buChar char="q"/>
            </a:pPr>
            <a:r>
              <a:rPr lang="en-GB" dirty="0"/>
              <a:t>The AES algorithm can be broken into three phases: the initial round, the main rounds, and the final round. All of the phases use the same sub-operations in different combinations as follows:</a:t>
            </a:r>
          </a:p>
          <a:p>
            <a:r>
              <a:rPr lang="en-GB" dirty="0"/>
              <a:t>       </a:t>
            </a:r>
            <a:r>
              <a:rPr lang="en-GB" b="1" dirty="0"/>
              <a:t>Initial Round</a:t>
            </a:r>
          </a:p>
          <a:p>
            <a:r>
              <a:rPr lang="en-GB" dirty="0"/>
              <a:t>            </a:t>
            </a:r>
            <a:r>
              <a:rPr lang="en-GB" dirty="0" err="1"/>
              <a:t>AddRoundKey</a:t>
            </a:r>
            <a:endParaRPr lang="en-GB" dirty="0"/>
          </a:p>
          <a:p>
            <a:r>
              <a:rPr lang="en-GB" dirty="0"/>
              <a:t>       </a:t>
            </a:r>
            <a:r>
              <a:rPr lang="en-GB" b="1" dirty="0"/>
              <a:t>Main Rounds (1,2…Nr-1)</a:t>
            </a:r>
          </a:p>
          <a:p>
            <a:r>
              <a:rPr lang="en-GB" dirty="0"/>
              <a:t>            </a:t>
            </a:r>
            <a:r>
              <a:rPr lang="en-GB" dirty="0" err="1"/>
              <a:t>SubBytes</a:t>
            </a:r>
            <a:endParaRPr lang="en-GB" dirty="0"/>
          </a:p>
          <a:p>
            <a:r>
              <a:rPr lang="en-GB" dirty="0"/>
              <a:t>            </a:t>
            </a:r>
            <a:r>
              <a:rPr lang="en-GB" dirty="0" err="1"/>
              <a:t>ShiftRows</a:t>
            </a:r>
            <a:endParaRPr lang="en-GB" dirty="0"/>
          </a:p>
          <a:p>
            <a:r>
              <a:rPr lang="en-GB" dirty="0"/>
              <a:t>            </a:t>
            </a:r>
            <a:r>
              <a:rPr lang="en-GB" dirty="0" err="1"/>
              <a:t>MixColumns</a:t>
            </a:r>
            <a:endParaRPr lang="en-GB" dirty="0"/>
          </a:p>
          <a:p>
            <a:r>
              <a:rPr lang="en-GB" dirty="0"/>
              <a:t>            </a:t>
            </a:r>
            <a:r>
              <a:rPr lang="en-GB" dirty="0" err="1"/>
              <a:t>AddRoundKey</a:t>
            </a:r>
            <a:endParaRPr lang="en-GB" dirty="0"/>
          </a:p>
          <a:p>
            <a:r>
              <a:rPr lang="en-GB" b="1" dirty="0"/>
              <a:t>       Final Round (Nr)</a:t>
            </a:r>
          </a:p>
          <a:p>
            <a:r>
              <a:rPr lang="en-GB" dirty="0"/>
              <a:t>           </a:t>
            </a:r>
            <a:r>
              <a:rPr lang="en-GB" dirty="0" err="1"/>
              <a:t>SubBytes</a:t>
            </a:r>
            <a:endParaRPr lang="en-GB" dirty="0"/>
          </a:p>
          <a:p>
            <a:r>
              <a:rPr lang="en-GB" dirty="0"/>
              <a:t>           </a:t>
            </a:r>
            <a:r>
              <a:rPr lang="en-GB" dirty="0" err="1"/>
              <a:t>ShiftRows</a:t>
            </a:r>
            <a:endParaRPr lang="en-GB" dirty="0"/>
          </a:p>
          <a:p>
            <a:r>
              <a:rPr lang="en-GB" dirty="0"/>
              <a:t>           </a:t>
            </a:r>
            <a:r>
              <a:rPr lang="en-GB" dirty="0" err="1"/>
              <a:t>AddRoundKey</a:t>
            </a:r>
            <a:endParaRPr lang="en-GB" dirty="0"/>
          </a:p>
          <a:p>
            <a:endParaRPr lang="en-GB" sz="1000" dirty="0"/>
          </a:p>
          <a:p>
            <a:endParaRPr lang="en-GB" sz="1600" dirty="0"/>
          </a:p>
          <a:p>
            <a:r>
              <a:rPr lang="en-GB" dirty="0"/>
              <a:t>Note that in the above figure, </a:t>
            </a:r>
            <a:r>
              <a:rPr lang="en-GB" dirty="0" err="1"/>
              <a:t>KeyExpansion</a:t>
            </a:r>
            <a:r>
              <a:rPr lang="en-GB" dirty="0"/>
              <a:t>: round keys are derived from the cipher key using key expansion algorithm. AES requires a separate 128-bit round key block for each round plus one more.</a:t>
            </a:r>
          </a:p>
        </p:txBody>
      </p:sp>
      <p:pic>
        <p:nvPicPr>
          <p:cNvPr id="10" name="Picture 9">
            <a:extLst>
              <a:ext uri="{FF2B5EF4-FFF2-40B4-BE49-F238E27FC236}">
                <a16:creationId xmlns:a16="http://schemas.microsoft.com/office/drawing/2014/main" xmlns="" id="{55B2CE7A-3691-427A-B376-E5287335C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8543" y="1916832"/>
            <a:ext cx="3982382" cy="3622711"/>
          </a:xfrm>
          <a:prstGeom prst="rect">
            <a:avLst/>
          </a:prstGeom>
        </p:spPr>
      </p:pic>
    </p:spTree>
    <p:extLst>
      <p:ext uri="{BB962C8B-B14F-4D97-AF65-F5344CB8AC3E}">
        <p14:creationId xmlns:p14="http://schemas.microsoft.com/office/powerpoint/2010/main" val="969746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196" y="0"/>
            <a:ext cx="6649608" cy="6858000"/>
          </a:xfrm>
          <a:prstGeom prst="rect">
            <a:avLst/>
          </a:prstGeom>
        </p:spPr>
      </p:pic>
    </p:spTree>
    <p:extLst>
      <p:ext uri="{BB962C8B-B14F-4D97-AF65-F5344CB8AC3E}">
        <p14:creationId xmlns:p14="http://schemas.microsoft.com/office/powerpoint/2010/main" val="3052143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077699"/>
            <a:ext cx="8712968" cy="369332"/>
          </a:xfrm>
          <a:prstGeom prst="rect">
            <a:avLst/>
          </a:prstGeom>
          <a:noFill/>
        </p:spPr>
        <p:txBody>
          <a:bodyPr wrap="square" rtlCol="0">
            <a:spAutoFit/>
          </a:bodyPr>
          <a:lstStyle/>
          <a:p>
            <a:endParaRPr lang="en-GB" dirty="0"/>
          </a:p>
        </p:txBody>
      </p:sp>
      <p:sp>
        <p:nvSpPr>
          <p:cNvPr id="2" name="Slide Number Placeholder 1"/>
          <p:cNvSpPr>
            <a:spLocks noGrp="1"/>
          </p:cNvSpPr>
          <p:nvPr>
            <p:ph type="sldNum" sz="quarter" idx="12"/>
          </p:nvPr>
        </p:nvSpPr>
        <p:spPr/>
        <p:txBody>
          <a:bodyPr/>
          <a:lstStyle/>
          <a:p>
            <a:fld id="{95F608CE-C03C-4089-8C30-2B4572834CCA}" type="slidenum">
              <a:rPr lang="en-GB" smtClean="0"/>
              <a:t>6</a:t>
            </a:fld>
            <a:endParaRPr lang="en-GB"/>
          </a:p>
        </p:txBody>
      </p:sp>
      <p:sp>
        <p:nvSpPr>
          <p:cNvPr id="3" name="TextBox 2"/>
          <p:cNvSpPr txBox="1"/>
          <p:nvPr/>
        </p:nvSpPr>
        <p:spPr>
          <a:xfrm>
            <a:off x="366642" y="1125421"/>
            <a:ext cx="8424936" cy="5740033"/>
          </a:xfrm>
          <a:prstGeom prst="rect">
            <a:avLst/>
          </a:prstGeom>
          <a:noFill/>
        </p:spPr>
        <p:txBody>
          <a:bodyPr wrap="square" rtlCol="0">
            <a:spAutoFit/>
          </a:bodyPr>
          <a:lstStyle/>
          <a:p>
            <a:pPr algn="ctr"/>
            <a:r>
              <a:rPr lang="en-GB" sz="2400" b="1" dirty="0"/>
              <a:t> </a:t>
            </a:r>
            <a:r>
              <a:rPr lang="en-GB" sz="2400" b="1" dirty="0">
                <a:solidFill>
                  <a:srgbClr val="FF0000"/>
                </a:solidFill>
              </a:rPr>
              <a:t>AES Block Cipher</a:t>
            </a:r>
          </a:p>
          <a:p>
            <a:r>
              <a:rPr lang="en-GB" b="1" dirty="0" err="1">
                <a:solidFill>
                  <a:srgbClr val="C00000"/>
                </a:solidFill>
              </a:rPr>
              <a:t>AddRoundKey</a:t>
            </a:r>
            <a:r>
              <a:rPr lang="en-GB" b="1" dirty="0">
                <a:solidFill>
                  <a:srgbClr val="C00000"/>
                </a:solidFill>
              </a:rPr>
              <a:t>:</a:t>
            </a:r>
            <a:r>
              <a:rPr lang="en-GB" dirty="0">
                <a:solidFill>
                  <a:srgbClr val="C00000"/>
                </a:solidFill>
              </a:rPr>
              <a:t> </a:t>
            </a:r>
            <a:r>
              <a:rPr lang="en-GB" dirty="0"/>
              <a:t>In this operation, the 128 bits of </a:t>
            </a:r>
            <a:r>
              <a:rPr lang="en-GB" b="1" dirty="0"/>
              <a:t>State </a:t>
            </a:r>
            <a:r>
              <a:rPr lang="en-GB" dirty="0"/>
              <a:t>are bitwise XORed with the 128 bits of the round key. Here is an example where </a:t>
            </a:r>
            <a:r>
              <a:rPr lang="en-US" dirty="0"/>
              <a:t>the first matrix is State, and the second matrix is the round key.</a:t>
            </a:r>
          </a:p>
          <a:p>
            <a:endParaRPr lang="en-US" dirty="0"/>
          </a:p>
          <a:p>
            <a:endParaRPr lang="en-US" dirty="0"/>
          </a:p>
          <a:p>
            <a:endParaRPr lang="en-GB" sz="500" dirty="0"/>
          </a:p>
          <a:p>
            <a:endParaRPr lang="en-GB" sz="1000" dirty="0"/>
          </a:p>
          <a:p>
            <a:r>
              <a:rPr lang="en-GB" sz="2800" dirty="0"/>
              <a:t>    </a:t>
            </a:r>
            <a:endParaRPr lang="en-GB" sz="1200" dirty="0"/>
          </a:p>
          <a:p>
            <a:r>
              <a:rPr lang="en-GB" sz="2800" dirty="0"/>
              <a:t>                                                 </a:t>
            </a:r>
          </a:p>
          <a:p>
            <a:r>
              <a:rPr lang="en-GB" dirty="0"/>
              <a:t>e.g.</a:t>
            </a:r>
          </a:p>
          <a:p>
            <a:endParaRPr lang="en-GB" sz="800" dirty="0"/>
          </a:p>
          <a:p>
            <a:r>
              <a:rPr lang="en-GB" sz="2800" dirty="0"/>
              <a:t>                                                      =</a:t>
            </a:r>
          </a:p>
          <a:p>
            <a:endParaRPr lang="en-GB" sz="1000" dirty="0"/>
          </a:p>
          <a:p>
            <a:endParaRPr lang="en-GB" sz="1000" dirty="0"/>
          </a:p>
          <a:p>
            <a:endParaRPr lang="en-GB" sz="1000" dirty="0"/>
          </a:p>
          <a:p>
            <a:endParaRPr lang="en-GB" sz="1000" dirty="0"/>
          </a:p>
          <a:p>
            <a:endParaRPr lang="en-GB" sz="1000" dirty="0"/>
          </a:p>
          <a:p>
            <a:endParaRPr lang="en-GB" sz="1000" dirty="0"/>
          </a:p>
          <a:p>
            <a:endParaRPr lang="en-GB" dirty="0"/>
          </a:p>
          <a:p>
            <a:endParaRPr lang="en-GB" dirty="0"/>
          </a:p>
          <a:p>
            <a:endParaRPr lang="en-GB" dirty="0"/>
          </a:p>
        </p:txBody>
      </p:sp>
      <p:pic>
        <p:nvPicPr>
          <p:cNvPr id="8" name="Picture 7">
            <a:extLst>
              <a:ext uri="{FF2B5EF4-FFF2-40B4-BE49-F238E27FC236}">
                <a16:creationId xmlns:a16="http://schemas.microsoft.com/office/drawing/2014/main" xmlns="" id="{C540D0C9-0F6E-4B08-8E41-389E18DCEF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237" y="3984242"/>
            <a:ext cx="3764606" cy="1287892"/>
          </a:xfrm>
          <a:prstGeom prst="rect">
            <a:avLst/>
          </a:prstGeom>
        </p:spPr>
      </p:pic>
      <p:pic>
        <p:nvPicPr>
          <p:cNvPr id="10" name="Picture 9">
            <a:extLst>
              <a:ext uri="{FF2B5EF4-FFF2-40B4-BE49-F238E27FC236}">
                <a16:creationId xmlns:a16="http://schemas.microsoft.com/office/drawing/2014/main" xmlns="" id="{D984CD48-A2A5-4D84-A84A-37BC92232B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0005" y="4082621"/>
            <a:ext cx="1562235" cy="115834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3BD0B088-5AE6-455C-895F-D1B5089C7771}"/>
                  </a:ext>
                </a:extLst>
              </p:cNvPr>
              <p:cNvSpPr txBox="1"/>
              <p:nvPr/>
            </p:nvSpPr>
            <p:spPr>
              <a:xfrm>
                <a:off x="2733359" y="4438273"/>
                <a:ext cx="36730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sym typeface="Symbol" panose="05050102010706020507" pitchFamily="18" charset="2"/>
                        </a:rPr>
                        <m:t></m:t>
                      </m:r>
                    </m:oMath>
                  </m:oMathPara>
                </a14:m>
                <a:endParaRPr lang="en-US" sz="2800" dirty="0"/>
              </a:p>
            </p:txBody>
          </p:sp>
        </mc:Choice>
        <mc:Fallback xmlns="">
          <p:sp>
            <p:nvSpPr>
              <p:cNvPr id="11" name="TextBox 10">
                <a:extLst>
                  <a:ext uri="{FF2B5EF4-FFF2-40B4-BE49-F238E27FC236}">
                    <a16:creationId xmlns:a16="http://schemas.microsoft.com/office/drawing/2014/main" id="{3BD0B088-5AE6-455C-895F-D1B5089C7771}"/>
                  </a:ext>
                </a:extLst>
              </p:cNvPr>
              <p:cNvSpPr txBox="1">
                <a:spLocks noRot="1" noChangeAspect="1" noMove="1" noResize="1" noEditPoints="1" noAdjustHandles="1" noChangeArrowheads="1" noChangeShapeType="1" noTextEdit="1"/>
              </p:cNvSpPr>
              <p:nvPr/>
            </p:nvSpPr>
            <p:spPr>
              <a:xfrm>
                <a:off x="2733359" y="4438273"/>
                <a:ext cx="367308" cy="430887"/>
              </a:xfrm>
              <a:prstGeom prst="rect">
                <a:avLst/>
              </a:prstGeom>
              <a:blipFill>
                <a:blip r:embed="rId5"/>
                <a:stretch>
                  <a:fillRect/>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xmlns="" id="{7ACEC37D-701B-4AA0-BD22-F36BF81515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4367" y="5416150"/>
            <a:ext cx="1859441" cy="1181202"/>
          </a:xfrm>
          <a:prstGeom prst="rect">
            <a:avLst/>
          </a:prstGeom>
        </p:spPr>
      </p:pic>
      <p:pic>
        <p:nvPicPr>
          <p:cNvPr id="15" name="Picture 14">
            <a:extLst>
              <a:ext uri="{FF2B5EF4-FFF2-40B4-BE49-F238E27FC236}">
                <a16:creationId xmlns:a16="http://schemas.microsoft.com/office/drawing/2014/main" xmlns="" id="{2BB56298-6A31-43BE-98BB-BFAF962EF1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6590" y="2391572"/>
            <a:ext cx="5471634" cy="1577477"/>
          </a:xfrm>
          <a:prstGeom prst="rect">
            <a:avLst/>
          </a:prstGeom>
        </p:spPr>
      </p:pic>
    </p:spTree>
    <p:extLst>
      <p:ext uri="{BB962C8B-B14F-4D97-AF65-F5344CB8AC3E}">
        <p14:creationId xmlns:p14="http://schemas.microsoft.com/office/powerpoint/2010/main" val="1658818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404664"/>
            <a:ext cx="8712968" cy="369332"/>
          </a:xfrm>
          <a:prstGeom prst="rect">
            <a:avLst/>
          </a:prstGeom>
          <a:noFill/>
        </p:spPr>
        <p:txBody>
          <a:bodyPr wrap="square" rtlCol="0">
            <a:spAutoFit/>
          </a:bodyPr>
          <a:lstStyle/>
          <a:p>
            <a:endParaRPr lang="en-GB" dirty="0"/>
          </a:p>
        </p:txBody>
      </p:sp>
      <p:sp>
        <p:nvSpPr>
          <p:cNvPr id="2" name="Slide Number Placeholder 1"/>
          <p:cNvSpPr>
            <a:spLocks noGrp="1"/>
          </p:cNvSpPr>
          <p:nvPr>
            <p:ph type="sldNum" sz="quarter" idx="12"/>
          </p:nvPr>
        </p:nvSpPr>
        <p:spPr/>
        <p:txBody>
          <a:bodyPr/>
          <a:lstStyle/>
          <a:p>
            <a:fld id="{95F608CE-C03C-4089-8C30-2B4572834CCA}" type="slidenum">
              <a:rPr lang="en-GB" smtClean="0"/>
              <a:t>7</a:t>
            </a:fld>
            <a:endParaRPr lang="en-GB"/>
          </a:p>
        </p:txBody>
      </p:sp>
      <p:sp>
        <p:nvSpPr>
          <p:cNvPr id="3" name="TextBox 2"/>
          <p:cNvSpPr txBox="1"/>
          <p:nvPr/>
        </p:nvSpPr>
        <p:spPr>
          <a:xfrm>
            <a:off x="323528" y="260648"/>
            <a:ext cx="8568952" cy="3754874"/>
          </a:xfrm>
          <a:prstGeom prst="rect">
            <a:avLst/>
          </a:prstGeom>
          <a:noFill/>
        </p:spPr>
        <p:txBody>
          <a:bodyPr wrap="square" rtlCol="0">
            <a:spAutoFit/>
          </a:bodyPr>
          <a:lstStyle/>
          <a:p>
            <a:pPr algn="ctr"/>
            <a:r>
              <a:rPr lang="en-GB" sz="2400" b="1" dirty="0"/>
              <a:t> </a:t>
            </a:r>
            <a:r>
              <a:rPr lang="en-GB" sz="2400" b="1" dirty="0">
                <a:solidFill>
                  <a:srgbClr val="FF0000"/>
                </a:solidFill>
              </a:rPr>
              <a:t>AES Block Cipher</a:t>
            </a:r>
          </a:p>
          <a:p>
            <a:pPr algn="just"/>
            <a:r>
              <a:rPr lang="en-GB" b="1" dirty="0" err="1">
                <a:solidFill>
                  <a:srgbClr val="C00000"/>
                </a:solidFill>
              </a:rPr>
              <a:t>SubBytes</a:t>
            </a:r>
            <a:r>
              <a:rPr lang="en-GB" dirty="0">
                <a:solidFill>
                  <a:srgbClr val="C00000"/>
                </a:solidFill>
              </a:rPr>
              <a:t>: </a:t>
            </a:r>
            <a:r>
              <a:rPr lang="en-GB" dirty="0"/>
              <a:t>A nonlinear substitution step where each entry (byte) </a:t>
            </a:r>
            <a:r>
              <a:rPr lang="en-US" dirty="0"/>
              <a:t>of the current state matrix is substituted by a corresponding entry in the AES S-Box. For instance: byte (</a:t>
            </a:r>
            <a:r>
              <a:rPr lang="en-US" dirty="0">
                <a:solidFill>
                  <a:srgbClr val="FF0000"/>
                </a:solidFill>
              </a:rPr>
              <a:t>6E</a:t>
            </a:r>
            <a:r>
              <a:rPr lang="en-US" dirty="0"/>
              <a:t>) is substituted by the entry of the S-Box in row 6 and column E, i.e., by (</a:t>
            </a:r>
            <a:r>
              <a:rPr lang="en-US" dirty="0">
                <a:solidFill>
                  <a:srgbClr val="FF0000"/>
                </a:solidFill>
              </a:rPr>
              <a:t>9F</a:t>
            </a:r>
            <a:r>
              <a:rPr lang="en-US" dirty="0"/>
              <a:t>). </a:t>
            </a:r>
            <a:r>
              <a:rPr lang="en-GB" dirty="0"/>
              <a:t>(The byte input is broken into two 4-bit halves. The first half determines the row and the second half determines the column).</a:t>
            </a:r>
            <a:endParaRPr lang="en-GB" sz="1000" dirty="0"/>
          </a:p>
          <a:p>
            <a:endParaRPr lang="en-GB" sz="1000" dirty="0"/>
          </a:p>
          <a:p>
            <a:endParaRPr lang="en-GB" sz="1000" dirty="0"/>
          </a:p>
          <a:p>
            <a:r>
              <a:rPr lang="en-GB" b="1" dirty="0"/>
              <a:t>e.g.:</a:t>
            </a:r>
          </a:p>
          <a:p>
            <a:r>
              <a:rPr lang="en-GB" dirty="0"/>
              <a:t>          state =                                    </a:t>
            </a:r>
            <a:r>
              <a:rPr lang="en-GB" dirty="0">
                <a:sym typeface="Symbol" panose="05050102010706020507" pitchFamily="18" charset="2"/>
              </a:rPr>
              <a:t>    </a:t>
            </a:r>
            <a:r>
              <a:rPr lang="en-GB" dirty="0" err="1">
                <a:sym typeface="Symbol" panose="05050102010706020507" pitchFamily="18" charset="2"/>
              </a:rPr>
              <a:t>S_box</a:t>
            </a:r>
            <a:r>
              <a:rPr lang="en-GB" dirty="0">
                <a:sym typeface="Symbol" panose="05050102010706020507" pitchFamily="18" charset="2"/>
              </a:rPr>
              <a:t>(State) = </a:t>
            </a:r>
            <a:endParaRPr lang="en-GB" dirty="0"/>
          </a:p>
          <a:p>
            <a:endParaRPr lang="en-GB" sz="1000" dirty="0"/>
          </a:p>
          <a:p>
            <a:endParaRPr lang="en-GB" sz="1000" dirty="0"/>
          </a:p>
          <a:p>
            <a:endParaRPr lang="en-GB" sz="1000" dirty="0"/>
          </a:p>
          <a:p>
            <a:endParaRPr lang="en-GB" sz="1000" dirty="0"/>
          </a:p>
          <a:p>
            <a:endParaRPr lang="en-GB" sz="1000" dirty="0"/>
          </a:p>
          <a:p>
            <a:endParaRPr lang="en-GB" sz="1000" dirty="0"/>
          </a:p>
          <a:p>
            <a:endParaRPr lang="en-GB" sz="1000" dirty="0"/>
          </a:p>
        </p:txBody>
      </p:sp>
      <p:pic>
        <p:nvPicPr>
          <p:cNvPr id="8" name="Picture 7">
            <a:extLst>
              <a:ext uri="{FF2B5EF4-FFF2-40B4-BE49-F238E27FC236}">
                <a16:creationId xmlns:a16="http://schemas.microsoft.com/office/drawing/2014/main" xmlns="" id="{56AA49A3-315A-46CD-B820-DCF88603C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2276872"/>
            <a:ext cx="1569856" cy="1181202"/>
          </a:xfrm>
          <a:prstGeom prst="rect">
            <a:avLst/>
          </a:prstGeom>
        </p:spPr>
      </p:pic>
      <p:pic>
        <p:nvPicPr>
          <p:cNvPr id="10" name="Picture 9">
            <a:extLst>
              <a:ext uri="{FF2B5EF4-FFF2-40B4-BE49-F238E27FC236}">
                <a16:creationId xmlns:a16="http://schemas.microsoft.com/office/drawing/2014/main" xmlns="" id="{DB3E31D7-872F-4519-886B-889F4A607A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096" y="2295634"/>
            <a:ext cx="1783235" cy="1196444"/>
          </a:xfrm>
          <a:prstGeom prst="rect">
            <a:avLst/>
          </a:prstGeom>
        </p:spPr>
      </p:pic>
      <p:pic>
        <p:nvPicPr>
          <p:cNvPr id="12" name="Picture 11">
            <a:extLst>
              <a:ext uri="{FF2B5EF4-FFF2-40B4-BE49-F238E27FC236}">
                <a16:creationId xmlns:a16="http://schemas.microsoft.com/office/drawing/2014/main" xmlns="" id="{1FC09927-8F65-4CF0-9D76-97779C8EE4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9272" y="3573016"/>
            <a:ext cx="4317464" cy="2537388"/>
          </a:xfrm>
          <a:prstGeom prst="rect">
            <a:avLst/>
          </a:prstGeom>
        </p:spPr>
      </p:pic>
    </p:spTree>
    <p:extLst>
      <p:ext uri="{BB962C8B-B14F-4D97-AF65-F5344CB8AC3E}">
        <p14:creationId xmlns:p14="http://schemas.microsoft.com/office/powerpoint/2010/main" val="49630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1520" y="1077699"/>
            <a:ext cx="8712968" cy="369332"/>
          </a:xfrm>
          <a:prstGeom prst="rect">
            <a:avLst/>
          </a:prstGeom>
          <a:noFill/>
        </p:spPr>
        <p:txBody>
          <a:bodyPr wrap="square" rtlCol="0">
            <a:spAutoFit/>
          </a:bodyPr>
          <a:lstStyle/>
          <a:p>
            <a:endParaRPr lang="en-GB" dirty="0"/>
          </a:p>
        </p:txBody>
      </p:sp>
      <p:sp>
        <p:nvSpPr>
          <p:cNvPr id="2" name="Slide Number Placeholder 1"/>
          <p:cNvSpPr>
            <a:spLocks noGrp="1"/>
          </p:cNvSpPr>
          <p:nvPr>
            <p:ph type="sldNum" sz="quarter" idx="12"/>
          </p:nvPr>
        </p:nvSpPr>
        <p:spPr/>
        <p:txBody>
          <a:bodyPr/>
          <a:lstStyle/>
          <a:p>
            <a:fld id="{95F608CE-C03C-4089-8C30-2B4572834CCA}" type="slidenum">
              <a:rPr lang="en-GB" smtClean="0"/>
              <a:t>8</a:t>
            </a:fld>
            <a:endParaRPr lang="en-GB"/>
          </a:p>
        </p:txBody>
      </p:sp>
      <p:sp>
        <p:nvSpPr>
          <p:cNvPr id="3" name="TextBox 2"/>
          <p:cNvSpPr txBox="1"/>
          <p:nvPr/>
        </p:nvSpPr>
        <p:spPr>
          <a:xfrm>
            <a:off x="395536" y="1052736"/>
            <a:ext cx="8424936" cy="4678204"/>
          </a:xfrm>
          <a:prstGeom prst="rect">
            <a:avLst/>
          </a:prstGeom>
          <a:noFill/>
        </p:spPr>
        <p:txBody>
          <a:bodyPr wrap="square" rtlCol="0">
            <a:spAutoFit/>
          </a:bodyPr>
          <a:lstStyle/>
          <a:p>
            <a:pPr algn="ctr"/>
            <a:r>
              <a:rPr lang="en-GB" sz="2400" b="1" dirty="0"/>
              <a:t> </a:t>
            </a:r>
            <a:r>
              <a:rPr lang="en-GB" sz="2400" b="1" dirty="0">
                <a:solidFill>
                  <a:srgbClr val="FF0000"/>
                </a:solidFill>
              </a:rPr>
              <a:t>AES</a:t>
            </a:r>
            <a:r>
              <a:rPr lang="en-GB" sz="2400" b="1" dirty="0"/>
              <a:t> </a:t>
            </a:r>
            <a:r>
              <a:rPr lang="en-GB" sz="2400" b="1" dirty="0">
                <a:solidFill>
                  <a:srgbClr val="FF0000"/>
                </a:solidFill>
              </a:rPr>
              <a:t>Encryption Cipher</a:t>
            </a:r>
          </a:p>
          <a:p>
            <a:endParaRPr lang="en-GB" b="1" dirty="0">
              <a:solidFill>
                <a:schemeClr val="tx2"/>
              </a:solidFill>
            </a:endParaRPr>
          </a:p>
          <a:p>
            <a:r>
              <a:rPr lang="en-GB" b="1" dirty="0" err="1">
                <a:solidFill>
                  <a:srgbClr val="FF0000"/>
                </a:solidFill>
              </a:rPr>
              <a:t>ShiftRows</a:t>
            </a:r>
            <a:r>
              <a:rPr lang="en-GB" b="1" dirty="0">
                <a:solidFill>
                  <a:srgbClr val="FF0000"/>
                </a:solidFill>
              </a:rPr>
              <a:t>: </a:t>
            </a:r>
            <a:r>
              <a:rPr lang="en-GB" dirty="0"/>
              <a:t>A transposition step where the f</a:t>
            </a:r>
            <a:r>
              <a:rPr lang="en-US" dirty="0"/>
              <a:t>our rows of the state are shifted cyclically to the left by offsets of 0, 1, 2, and 3.</a:t>
            </a:r>
            <a:endParaRPr lang="en-GB" sz="1100" dirty="0"/>
          </a:p>
          <a:p>
            <a:endParaRPr lang="en-GB" sz="1100" dirty="0"/>
          </a:p>
          <a:p>
            <a:endParaRPr lang="en-GB" sz="1100" dirty="0"/>
          </a:p>
          <a:p>
            <a:endParaRPr lang="en-GB" sz="1100" dirty="0"/>
          </a:p>
          <a:p>
            <a:endParaRPr lang="en-GB" sz="1100" dirty="0"/>
          </a:p>
          <a:p>
            <a:endParaRPr lang="en-GB" sz="1100" dirty="0"/>
          </a:p>
          <a:p>
            <a:endParaRPr lang="en-GB" sz="1100" dirty="0"/>
          </a:p>
          <a:p>
            <a:endParaRPr lang="en-GB" sz="1100" dirty="0"/>
          </a:p>
          <a:p>
            <a:endParaRPr lang="en-GB" sz="1100" dirty="0"/>
          </a:p>
          <a:p>
            <a:pPr algn="just"/>
            <a:endParaRPr lang="en-GB" sz="2400" b="1" dirty="0">
              <a:solidFill>
                <a:srgbClr val="FF0000"/>
              </a:solidFill>
            </a:endParaRPr>
          </a:p>
          <a:p>
            <a:r>
              <a:rPr lang="en-GB" b="1" dirty="0">
                <a:solidFill>
                  <a:schemeClr val="bg1"/>
                </a:solidFill>
              </a:rPr>
              <a:t>e.g.:</a:t>
            </a:r>
          </a:p>
          <a:p>
            <a:r>
              <a:rPr lang="en-GB" b="1" dirty="0"/>
              <a:t>e.g.:</a:t>
            </a:r>
          </a:p>
          <a:p>
            <a:pPr algn="ctr"/>
            <a:endParaRPr lang="en-GB" b="1" dirty="0">
              <a:sym typeface="Symbol" panose="05050102010706020507" pitchFamily="18" charset="2"/>
            </a:endParaRPr>
          </a:p>
          <a:p>
            <a:pPr algn="ctr"/>
            <a:r>
              <a:rPr lang="en-GB" sz="2800" b="1" dirty="0">
                <a:sym typeface="Symbol" panose="05050102010706020507" pitchFamily="18" charset="2"/>
              </a:rPr>
              <a:t></a:t>
            </a:r>
            <a:endParaRPr lang="en-GB" sz="2800" b="1" dirty="0"/>
          </a:p>
          <a:p>
            <a:endParaRPr lang="en-GB" sz="2400" b="1" dirty="0">
              <a:solidFill>
                <a:srgbClr val="FF0000"/>
              </a:solidFill>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2067" y="2492896"/>
            <a:ext cx="4222657" cy="1512168"/>
          </a:xfrm>
          <a:prstGeom prst="rect">
            <a:avLst/>
          </a:prstGeom>
        </p:spPr>
      </p:pic>
      <p:pic>
        <p:nvPicPr>
          <p:cNvPr id="8" name="Picture 7">
            <a:extLst>
              <a:ext uri="{FF2B5EF4-FFF2-40B4-BE49-F238E27FC236}">
                <a16:creationId xmlns:a16="http://schemas.microsoft.com/office/drawing/2014/main" xmlns="" id="{6B6C1F02-62A5-478E-BBE3-7C997505C6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9397" y="4464229"/>
            <a:ext cx="1836579" cy="1226926"/>
          </a:xfrm>
          <a:prstGeom prst="rect">
            <a:avLst/>
          </a:prstGeom>
        </p:spPr>
      </p:pic>
      <p:pic>
        <p:nvPicPr>
          <p:cNvPr id="10" name="Picture 9">
            <a:extLst>
              <a:ext uri="{FF2B5EF4-FFF2-40B4-BE49-F238E27FC236}">
                <a16:creationId xmlns:a16="http://schemas.microsoft.com/office/drawing/2014/main" xmlns="" id="{F1FA72C4-81D1-40EA-A1C0-B63D90C524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5661" y="4498709"/>
            <a:ext cx="1836579" cy="1234547"/>
          </a:xfrm>
          <a:prstGeom prst="rect">
            <a:avLst/>
          </a:prstGeom>
        </p:spPr>
      </p:pic>
    </p:spTree>
    <p:extLst>
      <p:ext uri="{BB962C8B-B14F-4D97-AF65-F5344CB8AC3E}">
        <p14:creationId xmlns:p14="http://schemas.microsoft.com/office/powerpoint/2010/main" val="3736899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469571"/>
            <a:ext cx="8316416" cy="3918857"/>
          </a:xfrm>
          <a:prstGeom prst="rect">
            <a:avLst/>
          </a:prstGeom>
        </p:spPr>
      </p:pic>
    </p:spTree>
    <p:extLst>
      <p:ext uri="{BB962C8B-B14F-4D97-AF65-F5344CB8AC3E}">
        <p14:creationId xmlns:p14="http://schemas.microsoft.com/office/powerpoint/2010/main" val="1902962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2200</TotalTime>
  <Words>615</Words>
  <Application>Microsoft Office PowerPoint</Application>
  <PresentationFormat>On-screen Show (4:3)</PresentationFormat>
  <Paragraphs>149</Paragraphs>
  <Slides>15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 Math</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fsa1g12</dc:creator>
  <cp:lastModifiedBy>admin</cp:lastModifiedBy>
  <cp:revision>264</cp:revision>
  <dcterms:created xsi:type="dcterms:W3CDTF">2018-09-25T14:36:56Z</dcterms:created>
  <dcterms:modified xsi:type="dcterms:W3CDTF">2025-01-31T09:45:55Z</dcterms:modified>
</cp:coreProperties>
</file>