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57" r:id="rId2"/>
    <p:sldId id="321" r:id="rId3"/>
    <p:sldId id="326" r:id="rId4"/>
    <p:sldId id="337" r:id="rId5"/>
    <p:sldId id="258" r:id="rId6"/>
    <p:sldId id="259" r:id="rId7"/>
    <p:sldId id="327" r:id="rId8"/>
    <p:sldId id="264" r:id="rId9"/>
    <p:sldId id="262" r:id="rId10"/>
    <p:sldId id="261" r:id="rId11"/>
    <p:sldId id="332" r:id="rId12"/>
    <p:sldId id="338" r:id="rId13"/>
    <p:sldId id="268" r:id="rId14"/>
    <p:sldId id="267" r:id="rId15"/>
    <p:sldId id="266" r:id="rId16"/>
    <p:sldId id="265" r:id="rId17"/>
    <p:sldId id="273" r:id="rId18"/>
    <p:sldId id="272" r:id="rId19"/>
    <p:sldId id="330" r:id="rId20"/>
    <p:sldId id="333" r:id="rId21"/>
    <p:sldId id="270" r:id="rId22"/>
    <p:sldId id="271" r:id="rId23"/>
    <p:sldId id="269" r:id="rId24"/>
    <p:sldId id="322" r:id="rId25"/>
    <p:sldId id="323" r:id="rId26"/>
    <p:sldId id="324" r:id="rId27"/>
    <p:sldId id="325" r:id="rId28"/>
    <p:sldId id="277" r:id="rId29"/>
    <p:sldId id="328" r:id="rId30"/>
    <p:sldId id="276" r:id="rId31"/>
    <p:sldId id="329" r:id="rId32"/>
    <p:sldId id="275" r:id="rId33"/>
    <p:sldId id="274" r:id="rId34"/>
    <p:sldId id="260" r:id="rId35"/>
    <p:sldId id="342" r:id="rId36"/>
    <p:sldId id="343" r:id="rId37"/>
    <p:sldId id="344" r:id="rId38"/>
    <p:sldId id="285" r:id="rId39"/>
    <p:sldId id="278" r:id="rId40"/>
    <p:sldId id="279" r:id="rId41"/>
    <p:sldId id="335" r:id="rId42"/>
    <p:sldId id="336" r:id="rId43"/>
    <p:sldId id="284" r:id="rId44"/>
    <p:sldId id="283" r:id="rId45"/>
    <p:sldId id="282" r:id="rId46"/>
    <p:sldId id="281" r:id="rId47"/>
    <p:sldId id="280" r:id="rId48"/>
    <p:sldId id="339" r:id="rId49"/>
    <p:sldId id="340" r:id="rId50"/>
    <p:sldId id="341" r:id="rId51"/>
    <p:sldId id="286" r:id="rId52"/>
    <p:sldId id="291" r:id="rId53"/>
    <p:sldId id="290" r:id="rId54"/>
    <p:sldId id="289" r:id="rId55"/>
    <p:sldId id="288" r:id="rId56"/>
    <p:sldId id="294" r:id="rId57"/>
    <p:sldId id="293" r:id="rId58"/>
    <p:sldId id="292" r:id="rId59"/>
    <p:sldId id="287" r:id="rId60"/>
    <p:sldId id="295" r:id="rId61"/>
    <p:sldId id="296" r:id="rId62"/>
    <p:sldId id="297" r:id="rId63"/>
    <p:sldId id="298" r:id="rId64"/>
    <p:sldId id="299" r:id="rId65"/>
    <p:sldId id="300" r:id="rId66"/>
    <p:sldId id="301" r:id="rId67"/>
    <p:sldId id="302" r:id="rId68"/>
    <p:sldId id="307" r:id="rId69"/>
    <p:sldId id="306" r:id="rId70"/>
    <p:sldId id="305" r:id="rId71"/>
    <p:sldId id="304" r:id="rId72"/>
    <p:sldId id="303" r:id="rId73"/>
    <p:sldId id="308" r:id="rId74"/>
    <p:sldId id="311" r:id="rId75"/>
    <p:sldId id="310" r:id="rId76"/>
    <p:sldId id="309" r:id="rId77"/>
    <p:sldId id="313" r:id="rId78"/>
    <p:sldId id="312" r:id="rId79"/>
    <p:sldId id="314" r:id="rId80"/>
    <p:sldId id="316" r:id="rId81"/>
    <p:sldId id="31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7670" autoAdjust="0"/>
  </p:normalViewPr>
  <p:slideViewPr>
    <p:cSldViewPr>
      <p:cViewPr varScale="1">
        <p:scale>
          <a:sx n="112" d="100"/>
          <a:sy n="112" d="100"/>
        </p:scale>
        <p:origin x="26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EFC27-1506-47C9-A3F3-545337C47992}"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47C2B-034C-4949-BDC3-949515B9FF9A}" type="slidenum">
              <a:rPr lang="en-IN" smtClean="0"/>
              <a:t>‹#›</a:t>
            </a:fld>
            <a:endParaRPr lang="en-IN"/>
          </a:p>
        </p:txBody>
      </p:sp>
    </p:spTree>
    <p:extLst>
      <p:ext uri="{BB962C8B-B14F-4D97-AF65-F5344CB8AC3E}">
        <p14:creationId xmlns:p14="http://schemas.microsoft.com/office/powerpoint/2010/main" val="442961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047C2B-034C-4949-BDC3-949515B9FF9A}" type="slidenum">
              <a:rPr lang="en-IN" smtClean="0"/>
              <a:t>4</a:t>
            </a:fld>
            <a:endParaRPr lang="en-IN"/>
          </a:p>
        </p:txBody>
      </p:sp>
    </p:spTree>
    <p:extLst>
      <p:ext uri="{BB962C8B-B14F-4D97-AF65-F5344CB8AC3E}">
        <p14:creationId xmlns:p14="http://schemas.microsoft.com/office/powerpoint/2010/main" val="100894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086053-768C-9140-AD3F-3255D8B1BAF6}"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163274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086053-768C-9140-AD3F-3255D8B1BAF6}"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426657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086053-768C-9140-AD3F-3255D8B1BAF6}"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151227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086053-768C-9140-AD3F-3255D8B1BAF6}"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302686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86053-768C-9140-AD3F-3255D8B1BAF6}"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23818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086053-768C-9140-AD3F-3255D8B1BAF6}"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154832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086053-768C-9140-AD3F-3255D8B1BAF6}"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302237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086053-768C-9140-AD3F-3255D8B1BAF6}"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15183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86053-768C-9140-AD3F-3255D8B1BAF6}"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337265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86053-768C-9140-AD3F-3255D8B1BAF6}"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298117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86053-768C-9140-AD3F-3255D8B1BAF6}"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F9A2B-9F13-644F-B9FD-248AD5EC71FA}" type="slidenum">
              <a:rPr lang="en-US" smtClean="0"/>
              <a:pPr/>
              <a:t>‹#›</a:t>
            </a:fld>
            <a:endParaRPr lang="en-US"/>
          </a:p>
        </p:txBody>
      </p:sp>
    </p:spTree>
    <p:extLst>
      <p:ext uri="{BB962C8B-B14F-4D97-AF65-F5344CB8AC3E}">
        <p14:creationId xmlns:p14="http://schemas.microsoft.com/office/powerpoint/2010/main" val="313435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86053-768C-9140-AD3F-3255D8B1BAF6}" type="datetimeFigureOut">
              <a:rPr lang="en-US" smtClean="0"/>
              <a:pPr/>
              <a:t>1/10/2025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F9A2B-9F13-644F-B9FD-248AD5EC71FA}" type="slidenum">
              <a:rPr lang="en-US" smtClean="0"/>
              <a:pPr/>
              <a:t>‹#›</a:t>
            </a:fld>
            <a:endParaRPr lang="en-US"/>
          </a:p>
        </p:txBody>
      </p:sp>
      <p:sp>
        <p:nvSpPr>
          <p:cNvPr id="7" name="TextBox 6"/>
          <p:cNvSpPr txBox="1"/>
          <p:nvPr userDrawn="1"/>
        </p:nvSpPr>
        <p:spPr>
          <a:xfrm>
            <a:off x="10704512" y="5805264"/>
            <a:ext cx="792088" cy="369332"/>
          </a:xfrm>
          <a:prstGeom prst="rect">
            <a:avLst/>
          </a:prstGeom>
          <a:noFill/>
        </p:spPr>
        <p:txBody>
          <a:bodyPr wrap="square" rtlCol="0">
            <a:spAutoFit/>
          </a:bodyPr>
          <a:lstStyle/>
          <a:p>
            <a:r>
              <a:rPr lang="en-US" dirty="0" smtClean="0">
                <a:solidFill>
                  <a:schemeClr val="bg1">
                    <a:lumMod val="75000"/>
                  </a:schemeClr>
                </a:solidFill>
                <a:latin typeface="Comic Sans MS" pitchFamily="66" charset="0"/>
              </a:rPr>
              <a:t>MKK</a:t>
            </a:r>
            <a:endParaRPr lang="en-IN" dirty="0">
              <a:solidFill>
                <a:schemeClr val="bg1">
                  <a:lumMod val="75000"/>
                </a:schemeClr>
              </a:solidFill>
              <a:latin typeface="Comic Sans MS" pitchFamily="66" charset="0"/>
            </a:endParaRPr>
          </a:p>
        </p:txBody>
      </p:sp>
    </p:spTree>
    <p:extLst>
      <p:ext uri="{BB962C8B-B14F-4D97-AF65-F5344CB8AC3E}">
        <p14:creationId xmlns:p14="http://schemas.microsoft.com/office/powerpoint/2010/main" val="2397229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424" y="1412777"/>
            <a:ext cx="10363200" cy="1470025"/>
          </a:xfrm>
        </p:spPr>
        <p:txBody>
          <a:bodyPr/>
          <a:lstStyle/>
          <a:p>
            <a:r>
              <a:rPr lang="en-US" dirty="0" smtClean="0"/>
              <a:t>Unit 1</a:t>
            </a:r>
            <a:endParaRPr lang="en-IN" dirty="0"/>
          </a:p>
        </p:txBody>
      </p:sp>
      <p:sp>
        <p:nvSpPr>
          <p:cNvPr id="3" name="Subtitle 2"/>
          <p:cNvSpPr>
            <a:spLocks noGrp="1"/>
          </p:cNvSpPr>
          <p:nvPr>
            <p:ph type="subTitle" idx="1"/>
          </p:nvPr>
        </p:nvSpPr>
        <p:spPr>
          <a:xfrm>
            <a:off x="1967541" y="2996952"/>
            <a:ext cx="8534400" cy="1752600"/>
          </a:xfrm>
        </p:spPr>
        <p:txBody>
          <a:bodyPr>
            <a:normAutofit/>
          </a:bodyPr>
          <a:lstStyle/>
          <a:p>
            <a:r>
              <a:rPr lang="en-US" sz="5400" b="1" dirty="0">
                <a:solidFill>
                  <a:schemeClr val="tx1"/>
                </a:solidFill>
              </a:rPr>
              <a:t>Introduction to the Concepts of Security</a:t>
            </a:r>
            <a:endParaRPr lang="en-IN" sz="5400" b="1" dirty="0">
              <a:solidFill>
                <a:schemeClr val="tx1"/>
              </a:solidFill>
            </a:endParaRPr>
          </a:p>
        </p:txBody>
      </p:sp>
    </p:spTree>
    <p:extLst>
      <p:ext uri="{BB962C8B-B14F-4D97-AF65-F5344CB8AC3E}">
        <p14:creationId xmlns:p14="http://schemas.microsoft.com/office/powerpoint/2010/main" val="3585168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i="1" dirty="0"/>
              <a:t>Security Models</a:t>
            </a:r>
          </a:p>
          <a:p>
            <a:r>
              <a:rPr lang="en-US" sz="2400" dirty="0"/>
              <a:t>An organization </a:t>
            </a:r>
            <a:r>
              <a:rPr lang="en-US" sz="2400" dirty="0" smtClean="0"/>
              <a:t>can </a:t>
            </a:r>
            <a:r>
              <a:rPr lang="en-US" sz="2400" dirty="0"/>
              <a:t>take several approaches to implement its security model</a:t>
            </a:r>
            <a:r>
              <a:rPr lang="en-US" sz="2400" dirty="0" smtClean="0"/>
              <a:t>.</a:t>
            </a:r>
          </a:p>
          <a:p>
            <a:pPr marL="0" indent="0">
              <a:buNone/>
            </a:pPr>
            <a:r>
              <a:rPr lang="en-IN" sz="2000" b="1" i="1" dirty="0"/>
              <a:t>1. No </a:t>
            </a:r>
            <a:r>
              <a:rPr lang="en-IN" sz="2000" b="1" i="1" dirty="0" smtClean="0"/>
              <a:t>Security:</a:t>
            </a:r>
            <a:endParaRPr lang="en-IN" sz="2000" b="1" i="1" dirty="0"/>
          </a:p>
          <a:p>
            <a:pPr marL="0" indent="0">
              <a:buNone/>
            </a:pPr>
            <a:r>
              <a:rPr lang="en-US" sz="2400" dirty="0"/>
              <a:t>In this simplest case, the approach could be a decision to implement no security at all.</a:t>
            </a:r>
          </a:p>
          <a:p>
            <a:pPr marL="0" indent="0">
              <a:buNone/>
            </a:pPr>
            <a:r>
              <a:rPr lang="en-IN" sz="2000" b="1" i="1" dirty="0"/>
              <a:t>2. Security through </a:t>
            </a:r>
            <a:r>
              <a:rPr lang="en-IN" sz="2000" b="1" i="1" dirty="0" smtClean="0"/>
              <a:t>Obscurity:</a:t>
            </a:r>
            <a:endParaRPr lang="en-IN" sz="2000" b="1" i="1" dirty="0"/>
          </a:p>
          <a:p>
            <a:pPr marL="0" indent="0">
              <a:buNone/>
            </a:pPr>
            <a:r>
              <a:rPr lang="en-US" sz="2400" dirty="0"/>
              <a:t>In this model, a system is secure simply because nobody knows about its existence and contents</a:t>
            </a:r>
            <a:r>
              <a:rPr lang="en-US" sz="2400" dirty="0" smtClean="0"/>
              <a:t>.</a:t>
            </a:r>
          </a:p>
          <a:p>
            <a:pPr marL="0" indent="0">
              <a:buNone/>
            </a:pPr>
            <a:r>
              <a:rPr lang="en-US" sz="2000" b="1" i="1" dirty="0"/>
              <a:t>3. Host </a:t>
            </a:r>
            <a:r>
              <a:rPr lang="en-US" sz="2000" b="1" i="1" dirty="0" smtClean="0"/>
              <a:t>Security:</a:t>
            </a:r>
            <a:endParaRPr lang="en-US" sz="2000" b="1" i="1" dirty="0"/>
          </a:p>
          <a:p>
            <a:pPr marL="0" indent="0">
              <a:buNone/>
            </a:pPr>
            <a:r>
              <a:rPr lang="en-US" sz="2400" dirty="0"/>
              <a:t>In this scheme, the security for each host is enforced individually. This is a very safe approach, but </a:t>
            </a:r>
            <a:r>
              <a:rPr lang="en-US" sz="2400" dirty="0" smtClean="0"/>
              <a:t>the trouble </a:t>
            </a:r>
            <a:r>
              <a:rPr lang="en-US" sz="2400" dirty="0"/>
              <a:t>is that it cannot scale </a:t>
            </a:r>
            <a:r>
              <a:rPr lang="en-US" sz="2400" dirty="0" smtClean="0"/>
              <a:t>well.</a:t>
            </a:r>
          </a:p>
          <a:p>
            <a:pPr marL="0" indent="0">
              <a:buNone/>
            </a:pPr>
            <a:r>
              <a:rPr lang="en-US" sz="2000" b="1" i="1" dirty="0"/>
              <a:t>4. Network </a:t>
            </a:r>
            <a:r>
              <a:rPr lang="en-US" sz="2000" b="1" i="1" dirty="0" smtClean="0"/>
              <a:t>Security:</a:t>
            </a:r>
            <a:endParaRPr lang="en-US" sz="2000" b="1" i="1" dirty="0"/>
          </a:p>
          <a:p>
            <a:pPr marL="0" indent="0">
              <a:buNone/>
            </a:pPr>
            <a:r>
              <a:rPr lang="en-US" sz="2400" dirty="0"/>
              <a:t>Host security is tough to achieve as organizations grow and become more diverse. In this technique</a:t>
            </a:r>
            <a:r>
              <a:rPr lang="en-US" sz="2400" dirty="0" smtClean="0"/>
              <a:t>, the </a:t>
            </a:r>
            <a:r>
              <a:rPr lang="en-US" sz="2400" dirty="0"/>
              <a:t>focus is to control network access to various hosts and their services, rather than individual </a:t>
            </a:r>
            <a:r>
              <a:rPr lang="en-US" sz="2400" dirty="0" smtClean="0"/>
              <a:t>host security</a:t>
            </a:r>
            <a:r>
              <a:rPr lang="en-US" sz="2400" dirty="0"/>
              <a:t>. This is a very efficient and scalable model.</a:t>
            </a:r>
            <a:endParaRPr lang="en-IN" sz="2400" dirty="0"/>
          </a:p>
        </p:txBody>
      </p:sp>
    </p:spTree>
    <p:extLst>
      <p:ext uri="{BB962C8B-B14F-4D97-AF65-F5344CB8AC3E}">
        <p14:creationId xmlns:p14="http://schemas.microsoft.com/office/powerpoint/2010/main" val="168506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solidFill>
                  <a:srgbClr val="FF0000"/>
                </a:solidFill>
              </a:rPr>
              <a:t>PRINCIPLES OF </a:t>
            </a:r>
            <a:r>
              <a:rPr lang="en-IN" b="1" dirty="0" smtClean="0">
                <a:solidFill>
                  <a:srgbClr val="FF0000"/>
                </a:solidFill>
              </a:rPr>
              <a:t>SECURITY/Security services</a:t>
            </a:r>
            <a:r>
              <a:rPr lang="en-IN" b="1" u="sng" dirty="0"/>
              <a:t/>
            </a:r>
            <a:br>
              <a:rPr lang="en-IN" b="1" u="sng" dirty="0"/>
            </a:br>
            <a:endParaRPr lang="en-IN" dirty="0"/>
          </a:p>
        </p:txBody>
      </p:sp>
      <p:pic>
        <p:nvPicPr>
          <p:cNvPr id="4" name="Content Placeholder 3"/>
          <p:cNvPicPr>
            <a:picLocks noGrp="1" noChangeAspect="1"/>
          </p:cNvPicPr>
          <p:nvPr>
            <p:ph idx="1"/>
          </p:nvPr>
        </p:nvPicPr>
        <p:blipFill>
          <a:blip r:embed="rId2"/>
          <a:stretch>
            <a:fillRect/>
          </a:stretch>
        </p:blipFill>
        <p:spPr>
          <a:xfrm>
            <a:off x="2209800" y="2438400"/>
            <a:ext cx="6905625" cy="1876425"/>
          </a:xfrm>
          <a:prstGeom prst="rect">
            <a:avLst/>
          </a:prstGeom>
        </p:spPr>
      </p:pic>
    </p:spTree>
    <p:extLst>
      <p:ext uri="{BB962C8B-B14F-4D97-AF65-F5344CB8AC3E}">
        <p14:creationId xmlns:p14="http://schemas.microsoft.com/office/powerpoint/2010/main" val="315459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PRINCIPLES OF SECURITY</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Authentication - assurance that communicating entity is the one </a:t>
            </a:r>
            <a:r>
              <a:rPr lang="en-US" dirty="0" smtClean="0"/>
              <a:t>claimed have </a:t>
            </a:r>
            <a:r>
              <a:rPr lang="en-US" dirty="0"/>
              <a:t>both peer-entity &amp; data origin authentication</a:t>
            </a:r>
          </a:p>
          <a:p>
            <a:pPr>
              <a:buFont typeface="Wingdings" panose="05000000000000000000" pitchFamily="2" charset="2"/>
              <a:buChar char="Ø"/>
            </a:pPr>
            <a:r>
              <a:rPr lang="en-US" dirty="0"/>
              <a:t>Access Control - prevention of the unauthorized use of a resource</a:t>
            </a:r>
          </a:p>
          <a:p>
            <a:pPr>
              <a:buFont typeface="Wingdings" panose="05000000000000000000" pitchFamily="2" charset="2"/>
              <a:buChar char="Ø"/>
            </a:pPr>
            <a:r>
              <a:rPr lang="en-US" dirty="0"/>
              <a:t>Data Confidentiality –protection of data from unauthorized disclosure</a:t>
            </a:r>
          </a:p>
          <a:p>
            <a:pPr>
              <a:buFont typeface="Wingdings" panose="05000000000000000000" pitchFamily="2" charset="2"/>
              <a:buChar char="Ø"/>
            </a:pPr>
            <a:r>
              <a:rPr lang="en-US" dirty="0"/>
              <a:t>Data Integrity - assurance that data received is as sent by an authorized entity</a:t>
            </a:r>
          </a:p>
          <a:p>
            <a:pPr>
              <a:buFont typeface="Wingdings" panose="05000000000000000000" pitchFamily="2" charset="2"/>
              <a:buChar char="Ø"/>
            </a:pPr>
            <a:r>
              <a:rPr lang="en-US" dirty="0"/>
              <a:t>Non-Repudiation - protection against denial by one of the parties in a communication</a:t>
            </a:r>
          </a:p>
          <a:p>
            <a:pPr>
              <a:buFont typeface="Wingdings" panose="05000000000000000000" pitchFamily="2" charset="2"/>
              <a:buChar char="Ø"/>
            </a:pPr>
            <a:r>
              <a:rPr lang="en-US" dirty="0"/>
              <a:t>Availability – resource accessible/usable</a:t>
            </a:r>
          </a:p>
          <a:p>
            <a:endParaRPr lang="en-IN" dirty="0"/>
          </a:p>
        </p:txBody>
      </p:sp>
    </p:spTree>
    <p:extLst>
      <p:ext uri="{BB962C8B-B14F-4D97-AF65-F5344CB8AC3E}">
        <p14:creationId xmlns:p14="http://schemas.microsoft.com/office/powerpoint/2010/main" val="23934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700" b="1" dirty="0">
                <a:solidFill>
                  <a:srgbClr val="FF0000"/>
                </a:solidFill>
              </a:rPr>
              <a:t>PRINCIPLES OF </a:t>
            </a:r>
            <a:r>
              <a:rPr lang="en-IN" sz="2700" b="1" dirty="0" smtClean="0">
                <a:solidFill>
                  <a:srgbClr val="FF0000"/>
                </a:solidFill>
              </a:rPr>
              <a:t>SECURITY</a:t>
            </a:r>
          </a:p>
          <a:p>
            <a:pPr marL="0" indent="0">
              <a:buNone/>
            </a:pPr>
            <a:r>
              <a:rPr lang="en-US" sz="2400" dirty="0"/>
              <a:t>The Principles of Security can be classified as follows</a:t>
            </a:r>
            <a:r>
              <a:rPr lang="en-US" sz="2400" dirty="0" smtClean="0"/>
              <a:t>:</a:t>
            </a:r>
          </a:p>
          <a:p>
            <a:pPr marL="0" indent="0">
              <a:buNone/>
            </a:pPr>
            <a:r>
              <a:rPr lang="en-US" sz="2400" b="1" dirty="0"/>
              <a:t>Confidentiality:</a:t>
            </a:r>
            <a:r>
              <a:rPr lang="en-US" sz="2400" dirty="0"/>
              <a:t> </a:t>
            </a:r>
            <a:endParaRPr lang="en-US" sz="2400" dirty="0" smtClean="0"/>
          </a:p>
          <a:p>
            <a:r>
              <a:rPr lang="en-US" sz="2400" dirty="0" smtClean="0"/>
              <a:t>The </a:t>
            </a:r>
            <a:r>
              <a:rPr lang="en-US" sz="2400" dirty="0"/>
              <a:t>degree of confidentiality determines the secrecy of the information. The principle specifies that only the sender and receiver will be able to access the information shared between them. Confidentiality compromises if an unauthorized person is able to access a message. </a:t>
            </a:r>
            <a:endParaRPr lang="en-US" sz="2400" dirty="0" smtClean="0"/>
          </a:p>
          <a:p>
            <a:r>
              <a:rPr lang="en-US" sz="2400" dirty="0" smtClean="0"/>
              <a:t>For </a:t>
            </a:r>
            <a:r>
              <a:rPr lang="en-US" sz="2400" dirty="0"/>
              <a:t>example, let us consider sender A wants to </a:t>
            </a:r>
            <a:endParaRPr lang="en-US" sz="2400" dirty="0" smtClean="0"/>
          </a:p>
          <a:p>
            <a:pPr marL="0" indent="0">
              <a:buNone/>
            </a:pPr>
            <a:r>
              <a:rPr lang="en-US" sz="2400" dirty="0"/>
              <a:t> </a:t>
            </a:r>
            <a:r>
              <a:rPr lang="en-US" sz="2400" dirty="0" smtClean="0"/>
              <a:t>    share </a:t>
            </a:r>
            <a:r>
              <a:rPr lang="en-US" sz="2400" dirty="0"/>
              <a:t>some confidential information with receiver </a:t>
            </a:r>
            <a:endParaRPr lang="en-US" sz="2400" dirty="0" smtClean="0"/>
          </a:p>
          <a:p>
            <a:pPr marL="0" indent="0">
              <a:buNone/>
            </a:pPr>
            <a:r>
              <a:rPr lang="en-US" sz="2400" dirty="0"/>
              <a:t> </a:t>
            </a:r>
            <a:r>
              <a:rPr lang="en-US" sz="2400" dirty="0" smtClean="0"/>
              <a:t>   B </a:t>
            </a:r>
            <a:r>
              <a:rPr lang="en-US" sz="2400" dirty="0"/>
              <a:t>and the information gets intercepted by the </a:t>
            </a:r>
            <a:endParaRPr lang="en-US" sz="2400" dirty="0" smtClean="0"/>
          </a:p>
          <a:p>
            <a:pPr marL="0" indent="0">
              <a:buNone/>
            </a:pPr>
            <a:r>
              <a:rPr lang="en-US" sz="2400" dirty="0"/>
              <a:t> </a:t>
            </a:r>
            <a:r>
              <a:rPr lang="en-US" sz="2400" dirty="0" smtClean="0"/>
              <a:t>   attacker </a:t>
            </a:r>
            <a:r>
              <a:rPr lang="en-US" sz="2400" dirty="0"/>
              <a:t>C. Now the confidential information is in </a:t>
            </a:r>
            <a:endParaRPr lang="en-US" sz="2400" dirty="0" smtClean="0"/>
          </a:p>
          <a:p>
            <a:pPr marL="0" indent="0">
              <a:buNone/>
            </a:pPr>
            <a:r>
              <a:rPr lang="en-US" sz="2400" dirty="0"/>
              <a:t> </a:t>
            </a:r>
            <a:r>
              <a:rPr lang="en-US" sz="2400" dirty="0" smtClean="0"/>
              <a:t>   the </a:t>
            </a:r>
            <a:r>
              <a:rPr lang="en-US" sz="2400" dirty="0"/>
              <a:t>hands of an intruder C. </a:t>
            </a:r>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575" y="2819400"/>
            <a:ext cx="52292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60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dirty="0"/>
              <a:t>Authentication:</a:t>
            </a:r>
            <a:r>
              <a:rPr lang="en-US" sz="2400" dirty="0"/>
              <a:t> </a:t>
            </a:r>
          </a:p>
          <a:p>
            <a:r>
              <a:rPr lang="en-US" sz="2400" dirty="0" smtClean="0"/>
              <a:t>Authentication </a:t>
            </a:r>
            <a:r>
              <a:rPr lang="en-US" sz="2400" dirty="0"/>
              <a:t>is the mechanism to identify the </a:t>
            </a:r>
            <a:r>
              <a:rPr lang="en-US" sz="2400" dirty="0" smtClean="0"/>
              <a:t>user </a:t>
            </a:r>
            <a:r>
              <a:rPr lang="en-US" sz="2400" dirty="0"/>
              <a:t>or system or the entity. It ensures the identity of the person trying to access the information. The authentication is mostly secured by using username and password. The authorized person whose identity is preregistered can prove his/her identity and can access the sensitive information. </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14600"/>
            <a:ext cx="6019800" cy="325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94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dirty="0"/>
              <a:t>Integrity:</a:t>
            </a:r>
            <a:r>
              <a:rPr lang="en-US" sz="2400" dirty="0"/>
              <a:t> </a:t>
            </a:r>
            <a:endParaRPr lang="en-US" sz="2400" dirty="0" smtClean="0"/>
          </a:p>
          <a:p>
            <a:r>
              <a:rPr lang="en-US" sz="2400" dirty="0" smtClean="0"/>
              <a:t>Integrity </a:t>
            </a:r>
            <a:r>
              <a:rPr lang="en-US" sz="2400" dirty="0"/>
              <a:t>gives the assurance that the information received is exact and accurate. If the content of the message is changed after the sender sends it but before reaching the intended receiver, then it is said that the integrity of the message is lost. </a:t>
            </a:r>
          </a:p>
          <a:p>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371725"/>
            <a:ext cx="559117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2133600"/>
            <a:ext cx="6096000" cy="3970318"/>
          </a:xfrm>
          <a:prstGeom prst="rect">
            <a:avLst/>
          </a:prstGeom>
        </p:spPr>
        <p:txBody>
          <a:bodyPr>
            <a:spAutoFit/>
          </a:bodyPr>
          <a:lstStyle/>
          <a:p>
            <a:r>
              <a:rPr lang="en-US" dirty="0" smtClean="0"/>
              <a:t>Example:</a:t>
            </a:r>
          </a:p>
          <a:p>
            <a:r>
              <a:rPr lang="en-US" dirty="0" smtClean="0"/>
              <a:t>suppose A </a:t>
            </a:r>
            <a:r>
              <a:rPr lang="en-US" dirty="0"/>
              <a:t>write a check </a:t>
            </a:r>
            <a:r>
              <a:rPr lang="en-US" dirty="0" smtClean="0"/>
              <a:t>for $</a:t>
            </a:r>
            <a:r>
              <a:rPr lang="en-US" dirty="0"/>
              <a:t>100 to pay for goods bought from the US. </a:t>
            </a:r>
            <a:endParaRPr lang="en-US" dirty="0" smtClean="0"/>
          </a:p>
          <a:p>
            <a:r>
              <a:rPr lang="en-US" dirty="0" smtClean="0"/>
              <a:t>However</a:t>
            </a:r>
            <a:r>
              <a:rPr lang="en-US" dirty="0"/>
              <a:t>, when A</a:t>
            </a:r>
            <a:r>
              <a:rPr lang="en-US" dirty="0" smtClean="0"/>
              <a:t> </a:t>
            </a:r>
            <a:r>
              <a:rPr lang="en-US" dirty="0"/>
              <a:t>see </a:t>
            </a:r>
            <a:r>
              <a:rPr lang="en-US" dirty="0" smtClean="0"/>
              <a:t>in his </a:t>
            </a:r>
            <a:r>
              <a:rPr lang="en-US" dirty="0"/>
              <a:t>next account statement, </a:t>
            </a:r>
            <a:r>
              <a:rPr lang="en-US" dirty="0" smtClean="0"/>
              <a:t>he will</a:t>
            </a:r>
            <a:endParaRPr lang="en-US" dirty="0"/>
          </a:p>
          <a:p>
            <a:r>
              <a:rPr lang="en-US" dirty="0" smtClean="0"/>
              <a:t> started </a:t>
            </a:r>
            <a:r>
              <a:rPr lang="en-US" dirty="0"/>
              <a:t>to see that the check resulted in a payment of $1000! This is the case for loss of </a:t>
            </a:r>
            <a:r>
              <a:rPr lang="en-US" dirty="0" smtClean="0"/>
              <a:t>message </a:t>
            </a:r>
            <a:r>
              <a:rPr lang="en-IN" dirty="0" smtClean="0"/>
              <a:t>integrity.</a:t>
            </a:r>
          </a:p>
          <a:p>
            <a:r>
              <a:rPr lang="en-US" dirty="0"/>
              <a:t>Here, user C tampers with a message originally sent</a:t>
            </a:r>
          </a:p>
          <a:p>
            <a:r>
              <a:rPr lang="en-US" dirty="0"/>
              <a:t>by user A, which is actually destined for user B. User C somehow manages to access it, change its</a:t>
            </a:r>
          </a:p>
          <a:p>
            <a:r>
              <a:rPr lang="en-US" dirty="0"/>
              <a:t>contents, and send the changed message to user B. User B has no way of knowing that the contents </a:t>
            </a:r>
            <a:r>
              <a:rPr lang="en-US" dirty="0" smtClean="0"/>
              <a:t>of </a:t>
            </a:r>
            <a:r>
              <a:rPr lang="en-US" dirty="0"/>
              <a:t>the message were changed after user A had sent it. User A also does not know about this change. </a:t>
            </a:r>
            <a:r>
              <a:rPr lang="en-US" dirty="0" smtClean="0"/>
              <a:t>This type </a:t>
            </a:r>
            <a:r>
              <a:rPr lang="en-US" dirty="0"/>
              <a:t>of attack is called modification.</a:t>
            </a:r>
          </a:p>
          <a:p>
            <a:r>
              <a:rPr lang="en-US" i="1" dirty="0" smtClean="0"/>
              <a:t>Modification</a:t>
            </a:r>
            <a:r>
              <a:rPr lang="en-US" dirty="0" smtClean="0"/>
              <a:t> </a:t>
            </a:r>
            <a:r>
              <a:rPr lang="en-US" dirty="0"/>
              <a:t>causes loss of message integrity.</a:t>
            </a:r>
            <a:endParaRPr lang="en-IN" dirty="0"/>
          </a:p>
        </p:txBody>
      </p:sp>
    </p:spTree>
    <p:extLst>
      <p:ext uri="{BB962C8B-B14F-4D97-AF65-F5344CB8AC3E}">
        <p14:creationId xmlns:p14="http://schemas.microsoft.com/office/powerpoint/2010/main" val="425747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dirty="0"/>
              <a:t>Non-Repudiation:</a:t>
            </a:r>
            <a:r>
              <a:rPr lang="en-US" sz="2400" dirty="0"/>
              <a:t> </a:t>
            </a:r>
            <a:r>
              <a:rPr lang="en-US" sz="2400" dirty="0" smtClean="0"/>
              <a:t> </a:t>
            </a:r>
            <a:r>
              <a:rPr lang="en-US" sz="2400" dirty="0"/>
              <a:t>     </a:t>
            </a:r>
            <a:endParaRPr lang="en-US" sz="2400" dirty="0" smtClean="0"/>
          </a:p>
          <a:p>
            <a:r>
              <a:rPr lang="en-US" sz="2400" dirty="0" smtClean="0"/>
              <a:t>Non-repudiation </a:t>
            </a:r>
            <a:r>
              <a:rPr lang="en-US" sz="2400" dirty="0"/>
              <a:t>is a mechanism that prevents the denial of the message content sent through a network. In some cases the sender </a:t>
            </a:r>
            <a:r>
              <a:rPr lang="en-US" sz="2400" dirty="0" smtClean="0"/>
              <a:t>sends the </a:t>
            </a:r>
            <a:r>
              <a:rPr lang="en-US" sz="2400" dirty="0"/>
              <a:t>message and later denies it. But the non-repudiation does not allow the sender to refuse the receiver. </a:t>
            </a:r>
            <a:endParaRPr lang="en-US" sz="2400" dirty="0" smtClean="0"/>
          </a:p>
          <a:p>
            <a:endParaRPr lang="en-US" sz="2400" dirty="0"/>
          </a:p>
          <a:p>
            <a:endParaRPr lang="en-US" sz="2400" dirty="0" smtClean="0"/>
          </a:p>
          <a:p>
            <a:endParaRPr lang="en-US" sz="2400" dirty="0"/>
          </a:p>
          <a:p>
            <a:endParaRPr lang="en-US" sz="2400" dirty="0" smtClean="0"/>
          </a:p>
          <a:p>
            <a:r>
              <a:rPr lang="en-US" sz="2400" dirty="0"/>
              <a:t>These are the four chief principles of security. There are two more: </a:t>
            </a:r>
            <a:r>
              <a:rPr lang="en-US" sz="2400" b="1" i="1" dirty="0"/>
              <a:t>access control and </a:t>
            </a:r>
            <a:r>
              <a:rPr lang="en-US" sz="2400" b="1" i="1" dirty="0" smtClean="0"/>
              <a:t>availability</a:t>
            </a:r>
            <a:r>
              <a:rPr lang="en-US" sz="2400" dirty="0" smtClean="0"/>
              <a:t>, which </a:t>
            </a:r>
            <a:r>
              <a:rPr lang="en-US" sz="2400" dirty="0"/>
              <a:t>are not related to a particular message, but are linked to the overall system as a whole.</a:t>
            </a: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133600"/>
            <a:ext cx="44767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6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dirty="0" smtClean="0"/>
              <a:t>Access control:</a:t>
            </a:r>
            <a:endParaRPr lang="en-US" sz="2400" dirty="0" smtClean="0"/>
          </a:p>
          <a:p>
            <a:r>
              <a:rPr lang="en-US" sz="2400" dirty="0" smtClean="0"/>
              <a:t>The </a:t>
            </a:r>
            <a:r>
              <a:rPr lang="en-US" sz="2400" dirty="0"/>
              <a:t>principle of access control determines who should be able to access what.  </a:t>
            </a:r>
            <a:r>
              <a:rPr lang="en-US" sz="2400" dirty="0" smtClean="0"/>
              <a:t>              For </a:t>
            </a:r>
            <a:r>
              <a:rPr lang="en-US" sz="2400" dirty="0"/>
              <a:t>instance, we </a:t>
            </a:r>
            <a:r>
              <a:rPr lang="en-US" sz="2400" dirty="0" smtClean="0"/>
              <a:t>should be </a:t>
            </a:r>
            <a:r>
              <a:rPr lang="en-US" sz="2400" dirty="0"/>
              <a:t>able to specify that user A can view the records in a database, but cannot update them. However, </a:t>
            </a:r>
            <a:r>
              <a:rPr lang="en-US" sz="2400" dirty="0" smtClean="0"/>
              <a:t>user B </a:t>
            </a:r>
            <a:r>
              <a:rPr lang="en-US" sz="2400" dirty="0"/>
              <a:t>might be allowed to make updates as well. An access-control mechanism can be set up to ensure this.</a:t>
            </a:r>
          </a:p>
          <a:p>
            <a:r>
              <a:rPr lang="en-US" sz="2400" dirty="0"/>
              <a:t>Access control is broadly related to two areas: </a:t>
            </a:r>
            <a:r>
              <a:rPr lang="en-US" sz="2400" b="1" i="1" dirty="0"/>
              <a:t>role management and rule management. </a:t>
            </a:r>
            <a:endParaRPr lang="en-US" sz="2400" b="1" i="1" dirty="0" smtClean="0"/>
          </a:p>
          <a:p>
            <a:r>
              <a:rPr lang="en-US" sz="2400" dirty="0" smtClean="0"/>
              <a:t>Role management concentrates </a:t>
            </a:r>
            <a:r>
              <a:rPr lang="en-US" sz="2400" dirty="0"/>
              <a:t>on the user side (which user can do what), whereas rule management focuses on </a:t>
            </a:r>
            <a:r>
              <a:rPr lang="en-US" sz="2400" dirty="0" smtClean="0"/>
              <a:t>the resources </a:t>
            </a:r>
            <a:r>
              <a:rPr lang="en-US" sz="2400" dirty="0"/>
              <a:t>side (which resource is accessible, and under what circumstances</a:t>
            </a:r>
            <a:r>
              <a:rPr lang="en-US" sz="2400" dirty="0" smtClean="0"/>
              <a:t>).</a:t>
            </a:r>
          </a:p>
          <a:p>
            <a:pPr marL="0" indent="0">
              <a:buNone/>
            </a:pPr>
            <a:r>
              <a:rPr lang="en-IN" sz="2400" b="1" dirty="0" smtClean="0"/>
              <a:t>Availability:</a:t>
            </a:r>
          </a:p>
          <a:p>
            <a:r>
              <a:rPr lang="en-US" sz="2400" dirty="0" smtClean="0"/>
              <a:t>The principle of availability states that resources (i.e. information) should be available to authorized parties at all times. </a:t>
            </a:r>
          </a:p>
          <a:p>
            <a:r>
              <a:rPr lang="en-US" sz="2400" dirty="0" smtClean="0"/>
              <a:t>For </a:t>
            </a:r>
            <a:r>
              <a:rPr lang="en-US" sz="2400" dirty="0"/>
              <a:t>example, due to the intentional actions of another unauthorized user C, an </a:t>
            </a:r>
            <a:r>
              <a:rPr lang="en-US" sz="2400" dirty="0" smtClean="0"/>
              <a:t>authorized user </a:t>
            </a:r>
            <a:r>
              <a:rPr lang="en-US" sz="2400" dirty="0"/>
              <a:t>A may not be able to contact a server computer B, as shown in </a:t>
            </a:r>
            <a:r>
              <a:rPr lang="en-US" sz="2400" dirty="0" smtClean="0"/>
              <a:t>Fig. </a:t>
            </a:r>
            <a:r>
              <a:rPr lang="en-US" sz="2400" dirty="0"/>
              <a:t>This would </a:t>
            </a:r>
            <a:r>
              <a:rPr lang="en-US" sz="2400" dirty="0" smtClean="0"/>
              <a:t>defeat the </a:t>
            </a:r>
            <a:r>
              <a:rPr lang="en-US" sz="2400" dirty="0"/>
              <a:t>principle of availability. Such an attack is called </a:t>
            </a:r>
            <a:r>
              <a:rPr lang="en-US" sz="2400" i="1" dirty="0"/>
              <a:t>interruption</a:t>
            </a:r>
            <a:r>
              <a:rPr lang="en-US" sz="2400" dirty="0"/>
              <a:t>.</a:t>
            </a:r>
            <a:endParaRPr lang="en-IN" sz="2400" dirty="0"/>
          </a:p>
        </p:txBody>
      </p:sp>
    </p:spTree>
    <p:extLst>
      <p:ext uri="{BB962C8B-B14F-4D97-AF65-F5344CB8AC3E}">
        <p14:creationId xmlns:p14="http://schemas.microsoft.com/office/powerpoint/2010/main" val="240017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dirty="0" smtClean="0"/>
              <a:t>The OSI </a:t>
            </a:r>
            <a:r>
              <a:rPr lang="en-US" sz="2400" dirty="0" smtClean="0"/>
              <a:t>standard </a:t>
            </a:r>
            <a:r>
              <a:rPr lang="en-US" sz="2400" dirty="0"/>
              <a:t>for Security Model (titled OSI Security Model 7498-2). This also defines seven layers </a:t>
            </a:r>
            <a:r>
              <a:rPr lang="en-US" sz="2400" dirty="0" smtClean="0"/>
              <a:t>of security </a:t>
            </a:r>
            <a:r>
              <a:rPr lang="en-US" sz="2400" dirty="0"/>
              <a:t>in the form of</a:t>
            </a:r>
          </a:p>
          <a:p>
            <a:pPr marL="0" indent="0">
              <a:buNone/>
            </a:pPr>
            <a:r>
              <a:rPr lang="en-IN" sz="2400" dirty="0"/>
              <a:t>● Authentication</a:t>
            </a:r>
          </a:p>
          <a:p>
            <a:pPr marL="0" indent="0">
              <a:buNone/>
            </a:pPr>
            <a:r>
              <a:rPr lang="en-IN" sz="2400" dirty="0"/>
              <a:t>● Access </a:t>
            </a:r>
            <a:r>
              <a:rPr lang="en-IN" sz="2400" dirty="0" smtClean="0"/>
              <a:t>control</a:t>
            </a:r>
          </a:p>
          <a:p>
            <a:pPr marL="0" indent="0">
              <a:buNone/>
            </a:pPr>
            <a:r>
              <a:rPr lang="en-IN" sz="2400" dirty="0"/>
              <a:t>● Non-repudiation</a:t>
            </a:r>
          </a:p>
          <a:p>
            <a:pPr marL="0" indent="0">
              <a:buNone/>
            </a:pPr>
            <a:r>
              <a:rPr lang="en-IN" sz="2400" dirty="0"/>
              <a:t>● Data integrity</a:t>
            </a:r>
          </a:p>
          <a:p>
            <a:pPr marL="0" indent="0">
              <a:buNone/>
            </a:pPr>
            <a:r>
              <a:rPr lang="en-IN" sz="2400" dirty="0"/>
              <a:t>● Confidentiality</a:t>
            </a:r>
          </a:p>
          <a:p>
            <a:pPr marL="0" indent="0">
              <a:buNone/>
            </a:pPr>
            <a:r>
              <a:rPr lang="en-IN" sz="2400" dirty="0"/>
              <a:t>● Assurance or availability</a:t>
            </a:r>
          </a:p>
          <a:p>
            <a:pPr marL="0" indent="0">
              <a:buNone/>
            </a:pPr>
            <a:r>
              <a:rPr lang="en-IN" sz="2400" dirty="0"/>
              <a:t>● Notarization or signature</a:t>
            </a:r>
          </a:p>
        </p:txBody>
      </p:sp>
    </p:spTree>
    <p:extLst>
      <p:ext uri="{BB962C8B-B14F-4D97-AF65-F5344CB8AC3E}">
        <p14:creationId xmlns:p14="http://schemas.microsoft.com/office/powerpoint/2010/main" val="86879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0000"/>
                </a:solidFill>
              </a:rPr>
              <a:t>Network </a:t>
            </a:r>
            <a:r>
              <a:rPr lang="en-IN" dirty="0">
                <a:solidFill>
                  <a:srgbClr val="FF0000"/>
                </a:solidFill>
              </a:rPr>
              <a:t>S</a:t>
            </a:r>
            <a:r>
              <a:rPr lang="en-IN" dirty="0" smtClean="0">
                <a:solidFill>
                  <a:srgbClr val="FF0000"/>
                </a:solidFill>
              </a:rPr>
              <a:t>ecurity </a:t>
            </a:r>
            <a:r>
              <a:rPr lang="en-IN" dirty="0">
                <a:solidFill>
                  <a:srgbClr val="FF0000"/>
                </a:solidFill>
              </a:rPr>
              <a:t>M</a:t>
            </a:r>
            <a:r>
              <a:rPr lang="en-IN" dirty="0" smtClean="0">
                <a:solidFill>
                  <a:srgbClr val="FF0000"/>
                </a:solidFill>
              </a:rPr>
              <a:t>odel</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072922" y="1600200"/>
            <a:ext cx="8046156" cy="4525963"/>
          </a:xfrm>
          <a:prstGeom prst="rect">
            <a:avLst/>
          </a:prstGeom>
        </p:spPr>
      </p:pic>
    </p:spTree>
    <p:extLst>
      <p:ext uri="{BB962C8B-B14F-4D97-AF65-F5344CB8AC3E}">
        <p14:creationId xmlns:p14="http://schemas.microsoft.com/office/powerpoint/2010/main" val="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1</a:t>
            </a:r>
            <a:endParaRPr lang="en-IN" dirty="0"/>
          </a:p>
        </p:txBody>
      </p:sp>
      <p:sp>
        <p:nvSpPr>
          <p:cNvPr id="3" name="Content Placeholder 2"/>
          <p:cNvSpPr>
            <a:spLocks noGrp="1"/>
          </p:cNvSpPr>
          <p:nvPr>
            <p:ph idx="1"/>
          </p:nvPr>
        </p:nvSpPr>
        <p:spPr/>
        <p:txBody>
          <a:bodyPr/>
          <a:lstStyle/>
          <a:p>
            <a:pPr marL="0" indent="0" algn="just">
              <a:buNone/>
            </a:pPr>
            <a:r>
              <a:rPr lang="en-US" dirty="0">
                <a:solidFill>
                  <a:srgbClr val="FF0000"/>
                </a:solidFill>
              </a:rPr>
              <a:t>Introduction to the Concepts of Security: </a:t>
            </a:r>
            <a:r>
              <a:rPr lang="en-US" dirty="0"/>
              <a:t>The need for security, Security Approaches</a:t>
            </a:r>
            <a:r>
              <a:rPr lang="en-US" dirty="0" smtClean="0"/>
              <a:t>, Principles </a:t>
            </a:r>
            <a:r>
              <a:rPr lang="en-US" dirty="0"/>
              <a:t>of Security, Types of Attacks. </a:t>
            </a:r>
            <a:endParaRPr lang="en-US" dirty="0" smtClean="0"/>
          </a:p>
          <a:p>
            <a:pPr marL="0" indent="0" algn="just">
              <a:buNone/>
            </a:pPr>
            <a:r>
              <a:rPr lang="en-US" dirty="0" smtClean="0">
                <a:solidFill>
                  <a:srgbClr val="FF0000"/>
                </a:solidFill>
              </a:rPr>
              <a:t>Cryptographic </a:t>
            </a:r>
            <a:r>
              <a:rPr lang="en-US" dirty="0">
                <a:solidFill>
                  <a:srgbClr val="FF0000"/>
                </a:solidFill>
              </a:rPr>
              <a:t>Techniques: </a:t>
            </a:r>
            <a:r>
              <a:rPr lang="en-US" dirty="0"/>
              <a:t>Basic Terms, Plain Text and Cipher Text, Substitution Techniques, Transposition Techniques, Encryption and Decryption, Symmetric and Asymmetric Key Cryptography, Steganography, Key Range and Key Size, Possible Types of Attacks</a:t>
            </a:r>
            <a:endParaRPr lang="en-IN" dirty="0"/>
          </a:p>
        </p:txBody>
      </p:sp>
    </p:spTree>
    <p:extLst>
      <p:ext uri="{BB962C8B-B14F-4D97-AF65-F5344CB8AC3E}">
        <p14:creationId xmlns:p14="http://schemas.microsoft.com/office/powerpoint/2010/main" val="195956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Security Mechanisms</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676400" y="1981200"/>
            <a:ext cx="7391400" cy="4114800"/>
          </a:xfrm>
          <a:prstGeom prst="rect">
            <a:avLst/>
          </a:prstGeom>
        </p:spPr>
      </p:pic>
    </p:spTree>
    <p:extLst>
      <p:ext uri="{BB962C8B-B14F-4D97-AF65-F5344CB8AC3E}">
        <p14:creationId xmlns:p14="http://schemas.microsoft.com/office/powerpoint/2010/main" val="418460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700" b="1" u="sng" dirty="0"/>
              <a:t>Types of </a:t>
            </a:r>
            <a:r>
              <a:rPr lang="en-IN" sz="2700" b="1" u="sng" dirty="0" smtClean="0"/>
              <a:t>Attacks</a:t>
            </a:r>
          </a:p>
          <a:p>
            <a:r>
              <a:rPr lang="en-US" sz="2400" dirty="0"/>
              <a:t>We shall classify attacks with respect to two views: the common person’s view and a </a:t>
            </a:r>
            <a:r>
              <a:rPr lang="en-US" sz="2400" dirty="0" smtClean="0"/>
              <a:t>technologist’s </a:t>
            </a:r>
            <a:r>
              <a:rPr lang="en-IN" sz="2400" dirty="0" smtClean="0"/>
              <a:t>view</a:t>
            </a:r>
            <a:r>
              <a:rPr lang="en-IN" sz="2400" dirty="0"/>
              <a:t>.</a:t>
            </a:r>
            <a:endParaRPr lang="en-US" sz="2400" dirty="0"/>
          </a:p>
          <a:p>
            <a:pPr marL="0" indent="0">
              <a:buNone/>
            </a:pPr>
            <a:r>
              <a:rPr lang="en-IN" sz="2400" b="1" dirty="0"/>
              <a:t>Attacks: A General View</a:t>
            </a:r>
          </a:p>
          <a:p>
            <a:pPr marL="0" indent="0">
              <a:buNone/>
            </a:pPr>
            <a:r>
              <a:rPr lang="en-US" sz="2400" dirty="0"/>
              <a:t>From a common person’s point of view, we can classify attacks into three categories</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95600"/>
            <a:ext cx="632493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43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000" b="1" i="1" dirty="0"/>
              <a:t>1. Criminal Attacks</a:t>
            </a:r>
          </a:p>
          <a:p>
            <a:pPr marL="0" indent="0">
              <a:buNone/>
            </a:pPr>
            <a:r>
              <a:rPr lang="en-US" sz="2400" dirty="0"/>
              <a:t>Criminal attacks are the simplest to understand. Here, the sole aim of the attackers is to maximize </a:t>
            </a:r>
            <a:r>
              <a:rPr lang="en-US" sz="2400" dirty="0" smtClean="0"/>
              <a:t>financial gain </a:t>
            </a:r>
            <a:r>
              <a:rPr lang="en-US" sz="2400" dirty="0"/>
              <a:t>by attacking computer </a:t>
            </a:r>
            <a:r>
              <a:rPr lang="en-US" sz="2400" dirty="0" smtClean="0"/>
              <a:t>systems, like:</a:t>
            </a:r>
          </a:p>
          <a:p>
            <a:pPr lvl="1"/>
            <a:r>
              <a:rPr lang="en-IN" sz="2000" i="1" dirty="0" smtClean="0"/>
              <a:t>Fraud</a:t>
            </a:r>
            <a:r>
              <a:rPr lang="en-IN" sz="2000" dirty="0" smtClean="0"/>
              <a:t>: </a:t>
            </a:r>
            <a:r>
              <a:rPr lang="en-US" sz="2000" dirty="0"/>
              <a:t>concentrate on manipulating some aspects of electronic </a:t>
            </a:r>
            <a:r>
              <a:rPr lang="en-US" sz="2000" dirty="0" smtClean="0"/>
              <a:t>currency</a:t>
            </a:r>
          </a:p>
          <a:p>
            <a:pPr lvl="1"/>
            <a:r>
              <a:rPr lang="en-IN" sz="2000" i="1" dirty="0" smtClean="0"/>
              <a:t>Scams</a:t>
            </a:r>
            <a:r>
              <a:rPr lang="en-IN" sz="2000" dirty="0" smtClean="0"/>
              <a:t>: </a:t>
            </a:r>
            <a:r>
              <a:rPr lang="en-US" sz="2000" dirty="0"/>
              <a:t>the most common ones being sale of </a:t>
            </a:r>
            <a:r>
              <a:rPr lang="en-US" sz="2000" dirty="0" smtClean="0"/>
              <a:t>services, auctions</a:t>
            </a:r>
            <a:r>
              <a:rPr lang="en-US" sz="2000" dirty="0"/>
              <a:t>, multilevel marketing schemes, general merchandise, and business </a:t>
            </a:r>
            <a:r>
              <a:rPr lang="en-US" sz="2000" dirty="0" smtClean="0"/>
              <a:t>opportunities,</a:t>
            </a:r>
            <a:r>
              <a:rPr lang="en-IN" sz="2000" dirty="0" smtClean="0"/>
              <a:t>etc., </a:t>
            </a:r>
            <a:r>
              <a:rPr lang="en-US" sz="2000" dirty="0"/>
              <a:t>A very common example is the Nigeria </a:t>
            </a:r>
            <a:r>
              <a:rPr lang="en-US" sz="2000" dirty="0" smtClean="0"/>
              <a:t>scam</a:t>
            </a:r>
          </a:p>
          <a:p>
            <a:pPr lvl="1"/>
            <a:r>
              <a:rPr lang="en-IN" sz="2000" i="1" dirty="0" smtClean="0"/>
              <a:t>Destruction</a:t>
            </a:r>
            <a:r>
              <a:rPr lang="en-IN" sz="2000" dirty="0" smtClean="0"/>
              <a:t>: </a:t>
            </a:r>
            <a:r>
              <a:rPr lang="en-US" sz="2000" dirty="0"/>
              <a:t>Some sort of grudge is the motive behind such attacks</a:t>
            </a:r>
            <a:r>
              <a:rPr lang="en-US" sz="2000" dirty="0" smtClean="0"/>
              <a:t>.</a:t>
            </a:r>
            <a:r>
              <a:rPr lang="en-US" sz="2000" dirty="0"/>
              <a:t> where authorized users of these </a:t>
            </a:r>
            <a:r>
              <a:rPr lang="en-US" sz="2000" dirty="0" smtClean="0"/>
              <a:t>sites failed </a:t>
            </a:r>
            <a:r>
              <a:rPr lang="en-US" sz="2000" dirty="0"/>
              <a:t>to log in or access these sites</a:t>
            </a:r>
            <a:r>
              <a:rPr lang="en-US" sz="2000" dirty="0" smtClean="0"/>
              <a:t>.</a:t>
            </a:r>
          </a:p>
          <a:p>
            <a:pPr lvl="1"/>
            <a:r>
              <a:rPr lang="en-IN" sz="2000" i="1" dirty="0"/>
              <a:t>Identity </a:t>
            </a:r>
            <a:r>
              <a:rPr lang="en-IN" sz="2000" i="1" dirty="0" smtClean="0"/>
              <a:t>theft</a:t>
            </a:r>
            <a:r>
              <a:rPr lang="en-IN" sz="2000" dirty="0" smtClean="0"/>
              <a:t>: </a:t>
            </a:r>
            <a:r>
              <a:rPr lang="en-IN" sz="2000" dirty="0"/>
              <a:t>best </a:t>
            </a:r>
            <a:r>
              <a:rPr lang="en-IN" sz="2000" dirty="0" smtClean="0"/>
              <a:t>understood quote-</a:t>
            </a:r>
            <a:r>
              <a:rPr lang="en-US" sz="2000" dirty="0"/>
              <a:t>Why steal from someone </a:t>
            </a:r>
            <a:r>
              <a:rPr lang="en-US" sz="2000" dirty="0" smtClean="0"/>
              <a:t>when you </a:t>
            </a:r>
            <a:r>
              <a:rPr lang="en-US" sz="2000" dirty="0"/>
              <a:t>can just become that person</a:t>
            </a:r>
            <a:r>
              <a:rPr lang="en-US" sz="2000" dirty="0" smtClean="0"/>
              <a:t>?</a:t>
            </a:r>
          </a:p>
          <a:p>
            <a:pPr lvl="1"/>
            <a:r>
              <a:rPr lang="en-IN" sz="2000" i="1" dirty="0"/>
              <a:t>Intellectual </a:t>
            </a:r>
            <a:r>
              <a:rPr lang="en-IN" sz="2000" i="1" dirty="0" smtClean="0"/>
              <a:t>property theft</a:t>
            </a:r>
            <a:r>
              <a:rPr lang="en-IN" sz="2000" dirty="0" smtClean="0"/>
              <a:t>: </a:t>
            </a:r>
            <a:r>
              <a:rPr lang="en-US" sz="2000" dirty="0"/>
              <a:t>ranges from stealing companies’ trade secrets, databases</a:t>
            </a:r>
            <a:r>
              <a:rPr lang="en-US" sz="2000" dirty="0" smtClean="0"/>
              <a:t>, digital </a:t>
            </a:r>
            <a:r>
              <a:rPr lang="en-US" sz="2000" dirty="0"/>
              <a:t>music and videos, electronic documents and books, software, and so on</a:t>
            </a:r>
            <a:r>
              <a:rPr lang="en-US" sz="2000" dirty="0" smtClean="0"/>
              <a:t>.</a:t>
            </a:r>
          </a:p>
          <a:p>
            <a:pPr lvl="1"/>
            <a:r>
              <a:rPr lang="en-IN" sz="2000" i="1" dirty="0"/>
              <a:t>Brand </a:t>
            </a:r>
            <a:r>
              <a:rPr lang="en-IN" sz="2000" i="1" dirty="0" smtClean="0"/>
              <a:t>theft</a:t>
            </a:r>
            <a:r>
              <a:rPr lang="en-IN" sz="2000" dirty="0" smtClean="0"/>
              <a:t>: </a:t>
            </a:r>
            <a:r>
              <a:rPr lang="en-US" sz="2000" dirty="0"/>
              <a:t>It is quite easy to set up fake Web sites that look like real Web sites</a:t>
            </a:r>
            <a:r>
              <a:rPr lang="en-US" sz="2000" dirty="0" smtClean="0"/>
              <a:t>. </a:t>
            </a:r>
            <a:r>
              <a:rPr lang="en-US" sz="2000" dirty="0"/>
              <a:t>The attackers use these details to then access the real site, causing an identity theft.</a:t>
            </a:r>
            <a:endParaRPr lang="en-IN" sz="2000" dirty="0"/>
          </a:p>
        </p:txBody>
      </p:sp>
    </p:spTree>
    <p:extLst>
      <p:ext uri="{BB962C8B-B14F-4D97-AF65-F5344CB8AC3E}">
        <p14:creationId xmlns:p14="http://schemas.microsoft.com/office/powerpoint/2010/main" val="367294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000" b="1" i="1" dirty="0"/>
              <a:t>2. Publicity Attacks</a:t>
            </a:r>
          </a:p>
          <a:p>
            <a:r>
              <a:rPr lang="en-US" sz="2400" dirty="0"/>
              <a:t>Publicity attacks occur because the attackers want to see their names appear on television news </a:t>
            </a:r>
            <a:r>
              <a:rPr lang="en-US" sz="2400" dirty="0" smtClean="0"/>
              <a:t>channels and </a:t>
            </a:r>
            <a:r>
              <a:rPr lang="en-US" sz="2400" dirty="0"/>
              <a:t>newspapers. History suggests that these types of attackers are usually not hardcore criminals</a:t>
            </a:r>
            <a:r>
              <a:rPr lang="en-US" sz="2400" dirty="0" smtClean="0"/>
              <a:t>.</a:t>
            </a:r>
          </a:p>
          <a:p>
            <a:r>
              <a:rPr lang="en-US" sz="2400" dirty="0"/>
              <a:t>One form of publicity attacks is to damage (or deface) the Web pages of a site by attacking it</a:t>
            </a:r>
            <a:r>
              <a:rPr lang="en-US" sz="2400" dirty="0" smtClean="0"/>
              <a:t>.</a:t>
            </a:r>
          </a:p>
          <a:p>
            <a:pPr marL="0" indent="0">
              <a:buNone/>
            </a:pPr>
            <a:r>
              <a:rPr lang="en-IN" sz="2000" b="1" i="1" dirty="0"/>
              <a:t>3. Legal Attacks</a:t>
            </a:r>
          </a:p>
          <a:p>
            <a:r>
              <a:rPr lang="en-US" sz="2400" dirty="0"/>
              <a:t>This form of attack is quite novel and unique. Here, the attacker tries to make the judge or the </a:t>
            </a:r>
            <a:r>
              <a:rPr lang="en-US" sz="2400" dirty="0" smtClean="0"/>
              <a:t>jury doubtful </a:t>
            </a:r>
            <a:r>
              <a:rPr lang="en-US" sz="2400" dirty="0"/>
              <a:t>about the security of a computer system. </a:t>
            </a:r>
            <a:endParaRPr lang="en-US" sz="2400" dirty="0" smtClean="0"/>
          </a:p>
          <a:p>
            <a:r>
              <a:rPr lang="en-US" sz="2400" dirty="0" smtClean="0"/>
              <a:t>This </a:t>
            </a:r>
            <a:r>
              <a:rPr lang="en-US" sz="2400" dirty="0"/>
              <a:t>works as follows. </a:t>
            </a:r>
            <a:endParaRPr lang="en-US" sz="2400" dirty="0" smtClean="0"/>
          </a:p>
          <a:p>
            <a:pPr lvl="1"/>
            <a:r>
              <a:rPr lang="en-US" sz="2000" dirty="0" smtClean="0"/>
              <a:t>The </a:t>
            </a:r>
            <a:r>
              <a:rPr lang="en-US" sz="2000" dirty="0"/>
              <a:t>attacker attacks the </a:t>
            </a:r>
            <a:r>
              <a:rPr lang="en-US" sz="2000" dirty="0" smtClean="0"/>
              <a:t>computer system, and the attacked party (say a bank or an organization) manages to take the attacker to the court</a:t>
            </a:r>
            <a:r>
              <a:rPr lang="en-US" sz="2000" dirty="0"/>
              <a:t>. While the case is being fought, the attacker tries to convince the judge and the jury that there </a:t>
            </a:r>
            <a:r>
              <a:rPr lang="en-US" sz="2000" dirty="0" smtClean="0"/>
              <a:t>is inherent </a:t>
            </a:r>
            <a:r>
              <a:rPr lang="en-US" sz="2000" dirty="0"/>
              <a:t>weakness in the computer system and that </a:t>
            </a:r>
            <a:r>
              <a:rPr lang="en-US" sz="2000" dirty="0" smtClean="0"/>
              <a:t>he/she </a:t>
            </a:r>
            <a:r>
              <a:rPr lang="en-US" sz="2000" dirty="0"/>
              <a:t>has done nothing wrongful. </a:t>
            </a:r>
            <a:endParaRPr lang="en-US" sz="2000" dirty="0" smtClean="0"/>
          </a:p>
          <a:p>
            <a:r>
              <a:rPr lang="en-US" sz="2400" dirty="0" smtClean="0"/>
              <a:t>The </a:t>
            </a:r>
            <a:r>
              <a:rPr lang="en-US" sz="2400" dirty="0"/>
              <a:t>aim of the </a:t>
            </a:r>
            <a:r>
              <a:rPr lang="en-US" sz="2400" dirty="0" smtClean="0"/>
              <a:t>attacker is </a:t>
            </a:r>
            <a:r>
              <a:rPr lang="en-US" sz="2400" dirty="0"/>
              <a:t>to exploit the weakness of the judge and the jury in technological matters.</a:t>
            </a:r>
            <a:endParaRPr lang="en-IN" sz="2400" dirty="0"/>
          </a:p>
        </p:txBody>
      </p:sp>
    </p:spTree>
    <p:extLst>
      <p:ext uri="{BB962C8B-B14F-4D97-AF65-F5344CB8AC3E}">
        <p14:creationId xmlns:p14="http://schemas.microsoft.com/office/powerpoint/2010/main" val="3757711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SECURITY ATTACKS </a:t>
            </a:r>
          </a:p>
        </p:txBody>
      </p:sp>
      <p:sp>
        <p:nvSpPr>
          <p:cNvPr id="3" name="Content Placeholder 2"/>
          <p:cNvSpPr>
            <a:spLocks noGrp="1"/>
          </p:cNvSpPr>
          <p:nvPr>
            <p:ph idx="1"/>
          </p:nvPr>
        </p:nvSpPr>
        <p:spPr/>
        <p:txBody>
          <a:bodyPr/>
          <a:lstStyle/>
          <a:p>
            <a:pPr marL="0" indent="0">
              <a:buNone/>
            </a:pPr>
            <a:r>
              <a:rPr lang="en-US" dirty="0" smtClean="0">
                <a:solidFill>
                  <a:srgbClr val="FF0000"/>
                </a:solidFill>
              </a:rPr>
              <a:t>Interruption:</a:t>
            </a:r>
            <a:r>
              <a:rPr lang="en-US" dirty="0" smtClean="0"/>
              <a:t> </a:t>
            </a:r>
            <a:r>
              <a:rPr lang="en-US" dirty="0"/>
              <a:t>An asset of the system is destroyed or becomes unavailable or unusable. This is an attack on </a:t>
            </a:r>
            <a:r>
              <a:rPr lang="en-US" dirty="0" smtClean="0">
                <a:solidFill>
                  <a:srgbClr val="FF0000"/>
                </a:solidFill>
              </a:rPr>
              <a:t>availability</a:t>
            </a:r>
          </a:p>
          <a:p>
            <a:pPr marL="0" indent="0">
              <a:buNone/>
            </a:pPr>
            <a:r>
              <a:rPr lang="en-US" dirty="0" smtClean="0"/>
              <a:t> </a:t>
            </a:r>
            <a:r>
              <a:rPr lang="en-US" dirty="0"/>
              <a:t>e.g., destruction of piece of hardware, cutting of a communication line or </a:t>
            </a:r>
            <a:r>
              <a:rPr lang="en-US" dirty="0" smtClean="0"/>
              <a:t>Disabling </a:t>
            </a:r>
            <a:r>
              <a:rPr lang="en-US" dirty="0"/>
              <a:t>of file management </a:t>
            </a:r>
            <a:r>
              <a:rPr lang="en-US" dirty="0" smtClean="0"/>
              <a:t>system</a:t>
            </a:r>
          </a:p>
        </p:txBody>
      </p:sp>
    </p:spTree>
    <p:extLst>
      <p:ext uri="{BB962C8B-B14F-4D97-AF65-F5344CB8AC3E}">
        <p14:creationId xmlns:p14="http://schemas.microsoft.com/office/powerpoint/2010/main" val="1957541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Interception</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971800" y="3581400"/>
            <a:ext cx="3533775" cy="1447800"/>
          </a:xfrm>
          <a:prstGeom prst="rect">
            <a:avLst/>
          </a:prstGeom>
        </p:spPr>
      </p:pic>
      <p:sp>
        <p:nvSpPr>
          <p:cNvPr id="5" name="Rectangle 4"/>
          <p:cNvSpPr/>
          <p:nvPr/>
        </p:nvSpPr>
        <p:spPr>
          <a:xfrm>
            <a:off x="1143000" y="1828800"/>
            <a:ext cx="9448800" cy="923330"/>
          </a:xfrm>
          <a:prstGeom prst="rect">
            <a:avLst/>
          </a:prstGeom>
        </p:spPr>
        <p:txBody>
          <a:bodyPr wrap="square">
            <a:spAutoFit/>
          </a:bodyPr>
          <a:lstStyle/>
          <a:p>
            <a:r>
              <a:rPr lang="en-US" dirty="0" smtClean="0"/>
              <a:t>Interception: An </a:t>
            </a:r>
            <a:r>
              <a:rPr lang="en-US" dirty="0"/>
              <a:t>unauthorized party gains access to an asset. This is an attack on </a:t>
            </a:r>
            <a:r>
              <a:rPr lang="en-US" dirty="0">
                <a:solidFill>
                  <a:srgbClr val="FF0000"/>
                </a:solidFill>
              </a:rPr>
              <a:t>confidentiality. </a:t>
            </a:r>
            <a:r>
              <a:rPr lang="en-US" dirty="0"/>
              <a:t>Unauthorized party could be a person, a program or a computer</a:t>
            </a:r>
            <a:r>
              <a:rPr lang="en-US" dirty="0" smtClean="0"/>
              <a:t>. e.g</a:t>
            </a:r>
            <a:r>
              <a:rPr lang="en-US" dirty="0"/>
              <a:t>., wire tapping to capture data in the network, illicit copying of files</a:t>
            </a:r>
            <a:endParaRPr lang="en-IN" dirty="0"/>
          </a:p>
        </p:txBody>
      </p:sp>
    </p:spTree>
    <p:extLst>
      <p:ext uri="{BB962C8B-B14F-4D97-AF65-F5344CB8AC3E}">
        <p14:creationId xmlns:p14="http://schemas.microsoft.com/office/powerpoint/2010/main" val="3352466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Modification</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Modification: </a:t>
            </a:r>
            <a:r>
              <a:rPr lang="en-US" dirty="0"/>
              <a:t>An unauthorized party not only gains access to but tampers with an asset. This is an attack on </a:t>
            </a:r>
            <a:r>
              <a:rPr lang="en-US" dirty="0">
                <a:solidFill>
                  <a:srgbClr val="FF0000"/>
                </a:solidFill>
              </a:rPr>
              <a:t>integrity</a:t>
            </a:r>
            <a:r>
              <a:rPr lang="en-US" dirty="0"/>
              <a:t>. e.g., changing values in data file, altering a program, modifying the contents of messages being transmitted in a network</a:t>
            </a:r>
            <a:endParaRPr lang="en-IN" dirty="0"/>
          </a:p>
        </p:txBody>
      </p:sp>
      <p:pic>
        <p:nvPicPr>
          <p:cNvPr id="4" name="Picture 3"/>
          <p:cNvPicPr>
            <a:picLocks noChangeAspect="1"/>
          </p:cNvPicPr>
          <p:nvPr/>
        </p:nvPicPr>
        <p:blipFill>
          <a:blip r:embed="rId2"/>
          <a:stretch>
            <a:fillRect/>
          </a:stretch>
        </p:blipFill>
        <p:spPr>
          <a:xfrm>
            <a:off x="3352800" y="4267200"/>
            <a:ext cx="3571875" cy="1285875"/>
          </a:xfrm>
          <a:prstGeom prst="rect">
            <a:avLst/>
          </a:prstGeom>
        </p:spPr>
      </p:pic>
    </p:spTree>
    <p:extLst>
      <p:ext uri="{BB962C8B-B14F-4D97-AF65-F5344CB8AC3E}">
        <p14:creationId xmlns:p14="http://schemas.microsoft.com/office/powerpoint/2010/main" val="367049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Fabrication</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Fabrication: An </a:t>
            </a:r>
            <a:r>
              <a:rPr lang="en-US" dirty="0"/>
              <a:t>unauthorized party inserts counterfeit objects into the system. This is an attack on </a:t>
            </a:r>
            <a:r>
              <a:rPr lang="en-US" dirty="0">
                <a:solidFill>
                  <a:srgbClr val="FF0000"/>
                </a:solidFill>
              </a:rPr>
              <a:t>authenticity. </a:t>
            </a:r>
            <a:endParaRPr lang="en-US" dirty="0" smtClean="0">
              <a:solidFill>
                <a:srgbClr val="FF0000"/>
              </a:solidFill>
            </a:endParaRPr>
          </a:p>
          <a:p>
            <a:pPr marL="0" indent="0">
              <a:buNone/>
            </a:pPr>
            <a:r>
              <a:rPr lang="en-US" dirty="0" smtClean="0"/>
              <a:t>e.g. </a:t>
            </a:r>
            <a:r>
              <a:rPr lang="en-US" dirty="0"/>
              <a:t>insertion of spurious message in a network or addition of records to a file</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3200400" y="3733800"/>
            <a:ext cx="4400550" cy="1409700"/>
          </a:xfrm>
          <a:prstGeom prst="rect">
            <a:avLst/>
          </a:prstGeom>
        </p:spPr>
      </p:pic>
    </p:spTree>
    <p:extLst>
      <p:ext uri="{BB962C8B-B14F-4D97-AF65-F5344CB8AC3E}">
        <p14:creationId xmlns:p14="http://schemas.microsoft.com/office/powerpoint/2010/main" val="3628113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dirty="0" smtClean="0">
                <a:solidFill>
                  <a:srgbClr val="FF0000"/>
                </a:solidFill>
              </a:rPr>
              <a:t>Cryptographic Attacks:</a:t>
            </a:r>
            <a:r>
              <a:rPr lang="en-IN" sz="2400" b="1" dirty="0"/>
              <a:t> </a:t>
            </a:r>
            <a:r>
              <a:rPr lang="en-IN" sz="2400" b="1" dirty="0" smtClean="0"/>
              <a:t>(Attacks in a  </a:t>
            </a:r>
            <a:r>
              <a:rPr lang="en-IN" sz="2400" b="1" dirty="0"/>
              <a:t>Technical View)</a:t>
            </a:r>
            <a:r>
              <a:rPr lang="en-IN" sz="2400" dirty="0"/>
              <a:t> </a:t>
            </a:r>
            <a:endParaRPr lang="en-IN" sz="2400" b="1" dirty="0" smtClean="0">
              <a:solidFill>
                <a:srgbClr val="FF0000"/>
              </a:solidFill>
            </a:endParaRPr>
          </a:p>
          <a:p>
            <a:r>
              <a:rPr lang="en-US" sz="2400" dirty="0"/>
              <a:t>A</a:t>
            </a:r>
            <a:r>
              <a:rPr lang="en-US" sz="2400" dirty="0" smtClean="0"/>
              <a:t>ttacks </a:t>
            </a:r>
            <a:r>
              <a:rPr lang="en-US" sz="2400" dirty="0"/>
              <a:t>are further grouped into </a:t>
            </a:r>
            <a:r>
              <a:rPr lang="en-US" sz="2400" dirty="0" smtClean="0"/>
              <a:t>two types</a:t>
            </a:r>
            <a:r>
              <a:rPr lang="en-US" sz="2400" dirty="0"/>
              <a:t>: </a:t>
            </a:r>
            <a:endParaRPr lang="en-US" sz="2400" dirty="0" smtClean="0"/>
          </a:p>
          <a:p>
            <a:pPr marL="0" indent="0">
              <a:buNone/>
            </a:pPr>
            <a:r>
              <a:rPr lang="en-US" sz="2400" dirty="0"/>
              <a:t> </a:t>
            </a:r>
            <a:r>
              <a:rPr lang="en-US" sz="2400" dirty="0" smtClean="0"/>
              <a:t>      1) passive </a:t>
            </a:r>
            <a:r>
              <a:rPr lang="en-US" sz="2400" dirty="0"/>
              <a:t>attacks and </a:t>
            </a:r>
            <a:endParaRPr lang="en-US" sz="2400" dirty="0" smtClean="0"/>
          </a:p>
          <a:p>
            <a:pPr marL="0" indent="0">
              <a:buNone/>
            </a:pPr>
            <a:r>
              <a:rPr lang="en-US" sz="2400" dirty="0"/>
              <a:t> </a:t>
            </a:r>
            <a:r>
              <a:rPr lang="en-US" sz="2400" dirty="0" smtClean="0"/>
              <a:t>      2) active attacks</a:t>
            </a:r>
          </a:p>
          <a:p>
            <a:endParaRPr lang="en-US" sz="2400" dirty="0" smtClean="0"/>
          </a:p>
          <a:p>
            <a:endParaRPr lang="en-US" sz="2400" dirty="0" smtClean="0"/>
          </a:p>
          <a:p>
            <a:endParaRPr lang="en-US" sz="2400" dirty="0" smtClean="0"/>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14600"/>
            <a:ext cx="5257800" cy="273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84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rPr>
              <a:t>Passive Attacks</a:t>
            </a:r>
            <a:endParaRPr lang="en-IN" dirty="0">
              <a:solidFill>
                <a:srgbClr val="FF0000"/>
              </a:solidFill>
            </a:endParaRPr>
          </a:p>
        </p:txBody>
      </p:sp>
      <p:sp>
        <p:nvSpPr>
          <p:cNvPr id="3" name="Content Placeholder 2"/>
          <p:cNvSpPr>
            <a:spLocks noGrp="1"/>
          </p:cNvSpPr>
          <p:nvPr>
            <p:ph idx="1"/>
          </p:nvPr>
        </p:nvSpPr>
        <p:spPr>
          <a:xfrm>
            <a:off x="609600" y="1417639"/>
            <a:ext cx="10972800" cy="4708526"/>
          </a:xfrm>
        </p:spPr>
        <p:txBody>
          <a:bodyPr/>
          <a:lstStyle/>
          <a:p>
            <a:pPr marL="0" indent="0">
              <a:buNone/>
            </a:pPr>
            <a:r>
              <a:rPr lang="en-US" dirty="0" smtClean="0"/>
              <a:t> </a:t>
            </a:r>
            <a:r>
              <a:rPr lang="en-US" b="1" i="1" dirty="0"/>
              <a:t>Passive Attacks </a:t>
            </a:r>
            <a:r>
              <a:rPr lang="en-US" dirty="0"/>
              <a:t>are those wherein the attacker indulges in eavesdropping or monitoring of data transmission. In other words, the attacker aims to obtain information that is in transit. The term passive indicates that the attacker does not attempt to perform any modifications to </a:t>
            </a:r>
            <a:r>
              <a:rPr lang="en-IN" dirty="0"/>
              <a:t>the data.</a:t>
            </a:r>
          </a:p>
          <a:p>
            <a:endParaRPr lang="en-IN" dirty="0"/>
          </a:p>
        </p:txBody>
      </p:sp>
      <p:pic>
        <p:nvPicPr>
          <p:cNvPr id="4" name="Picture 3"/>
          <p:cNvPicPr>
            <a:picLocks noChangeAspect="1"/>
          </p:cNvPicPr>
          <p:nvPr/>
        </p:nvPicPr>
        <p:blipFill>
          <a:blip r:embed="rId2"/>
          <a:stretch>
            <a:fillRect/>
          </a:stretch>
        </p:blipFill>
        <p:spPr>
          <a:xfrm>
            <a:off x="2514600" y="4263934"/>
            <a:ext cx="6956139" cy="2517866"/>
          </a:xfrm>
          <a:prstGeom prst="rect">
            <a:avLst/>
          </a:prstGeom>
        </p:spPr>
      </p:pic>
    </p:spTree>
    <p:extLst>
      <p:ext uri="{BB962C8B-B14F-4D97-AF65-F5344CB8AC3E}">
        <p14:creationId xmlns:p14="http://schemas.microsoft.com/office/powerpoint/2010/main" val="73703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a:xfrm>
            <a:off x="609600" y="1646237"/>
            <a:ext cx="10972800" cy="4525963"/>
          </a:xfrm>
        </p:spPr>
        <p:txBody>
          <a:bodyPr>
            <a:normAutofit fontScale="77500" lnSpcReduction="20000"/>
          </a:bodyPr>
          <a:lstStyle/>
          <a:p>
            <a:pPr marL="0" indent="0" algn="just">
              <a:buNone/>
            </a:pPr>
            <a:r>
              <a:rPr lang="en-US" dirty="0" smtClean="0">
                <a:solidFill>
                  <a:srgbClr val="FF0000"/>
                </a:solidFill>
              </a:rPr>
              <a:t>Computer Security: </a:t>
            </a:r>
            <a:r>
              <a:rPr lang="en-US" dirty="0" smtClean="0"/>
              <a:t>generic </a:t>
            </a:r>
            <a:r>
              <a:rPr lang="en-US" dirty="0"/>
              <a:t>name for the collection of tools designed to protect data and </a:t>
            </a:r>
            <a:r>
              <a:rPr lang="en-US" dirty="0" smtClean="0"/>
              <a:t>to protect data from hackers</a:t>
            </a:r>
          </a:p>
          <a:p>
            <a:pPr marL="0" indent="0" algn="just">
              <a:buNone/>
            </a:pPr>
            <a:r>
              <a:rPr lang="en-US" altLang="en-US" dirty="0" smtClean="0">
                <a:solidFill>
                  <a:srgbClr val="FF0000"/>
                </a:solidFill>
              </a:rPr>
              <a:t>Security:</a:t>
            </a:r>
            <a:r>
              <a:rPr lang="en-US" altLang="en-US" dirty="0" smtClean="0"/>
              <a:t> it </a:t>
            </a:r>
            <a:r>
              <a:rPr lang="en-US" altLang="en-US" dirty="0"/>
              <a:t>is the act of </a:t>
            </a:r>
            <a:r>
              <a:rPr lang="en-US" altLang="en-US" b="1" dirty="0"/>
              <a:t>protecting</a:t>
            </a:r>
            <a:r>
              <a:rPr lang="en-US" altLang="en-US" dirty="0"/>
              <a:t> a </a:t>
            </a:r>
            <a:r>
              <a:rPr lang="en-US" altLang="en-US" b="1" dirty="0"/>
              <a:t>person</a:t>
            </a:r>
            <a:r>
              <a:rPr lang="en-US" altLang="en-US" dirty="0"/>
              <a:t>, </a:t>
            </a:r>
            <a:r>
              <a:rPr lang="en-US" altLang="en-US" b="1" dirty="0"/>
              <a:t>property</a:t>
            </a:r>
            <a:r>
              <a:rPr lang="en-US" altLang="en-US" dirty="0"/>
              <a:t> or </a:t>
            </a:r>
            <a:r>
              <a:rPr lang="en-US" altLang="en-US" b="1" dirty="0"/>
              <a:t>organization</a:t>
            </a:r>
            <a:r>
              <a:rPr lang="en-US" altLang="en-US" dirty="0"/>
              <a:t> from an attack. </a:t>
            </a:r>
          </a:p>
          <a:p>
            <a:pPr algn="just">
              <a:lnSpc>
                <a:spcPct val="90000"/>
              </a:lnSpc>
              <a:buNone/>
            </a:pPr>
            <a:r>
              <a:rPr lang="en-US" altLang="en-US" dirty="0">
                <a:solidFill>
                  <a:srgbClr val="FF0000"/>
                </a:solidFill>
              </a:rPr>
              <a:t>Network:</a:t>
            </a:r>
            <a:r>
              <a:rPr lang="en-US" altLang="en-US" dirty="0"/>
              <a:t> A network consists of two or more devices that are linked in order to share resources or allow communications</a:t>
            </a:r>
            <a:r>
              <a:rPr lang="en-US" altLang="en-US" dirty="0" smtClean="0"/>
              <a:t>.</a:t>
            </a:r>
            <a:endParaRPr lang="en-US" dirty="0"/>
          </a:p>
          <a:p>
            <a:pPr marL="0" indent="0" algn="just">
              <a:buNone/>
            </a:pPr>
            <a:r>
              <a:rPr lang="en-US" dirty="0" smtClean="0">
                <a:solidFill>
                  <a:srgbClr val="FF0000"/>
                </a:solidFill>
              </a:rPr>
              <a:t>Network Security: </a:t>
            </a:r>
            <a:r>
              <a:rPr lang="en-US" dirty="0"/>
              <a:t>measures to protect data during their </a:t>
            </a:r>
            <a:r>
              <a:rPr lang="en-US" dirty="0" smtClean="0"/>
              <a:t>transmission</a:t>
            </a:r>
          </a:p>
          <a:p>
            <a:pPr algn="just">
              <a:lnSpc>
                <a:spcPct val="90000"/>
              </a:lnSpc>
              <a:buFont typeface="Wingdings" panose="05000000000000000000" pitchFamily="2" charset="2"/>
              <a:buChar char="Ø"/>
            </a:pPr>
            <a:r>
              <a:rPr lang="en-US" dirty="0" smtClean="0"/>
              <a:t>It  </a:t>
            </a:r>
            <a:r>
              <a:rPr lang="en-US" dirty="0"/>
              <a:t>is defined as the activity created to protect the integrity of network and data. </a:t>
            </a:r>
          </a:p>
          <a:p>
            <a:pPr algn="just">
              <a:lnSpc>
                <a:spcPct val="90000"/>
              </a:lnSpc>
              <a:buFont typeface="Wingdings" panose="05000000000000000000" pitchFamily="2" charset="2"/>
              <a:buChar char="Ø"/>
            </a:pPr>
            <a:r>
              <a:rPr lang="en-US" dirty="0"/>
              <a:t>Network Security protects your network and data from breaches, intrusions and other threats.</a:t>
            </a:r>
          </a:p>
          <a:p>
            <a:pPr marL="0" indent="0" algn="just">
              <a:buNone/>
            </a:pPr>
            <a:r>
              <a:rPr lang="en-US" dirty="0" smtClean="0">
                <a:solidFill>
                  <a:srgbClr val="FF0000"/>
                </a:solidFill>
              </a:rPr>
              <a:t>Internet Security: </a:t>
            </a:r>
            <a:r>
              <a:rPr lang="en-US" dirty="0" smtClean="0"/>
              <a:t>measures </a:t>
            </a:r>
            <a:r>
              <a:rPr lang="en-US" dirty="0"/>
              <a:t>to protect data during their transmission over a collection </a:t>
            </a:r>
            <a:r>
              <a:rPr lang="en-US" dirty="0" smtClean="0"/>
              <a:t>of interconnected </a:t>
            </a:r>
            <a:r>
              <a:rPr lang="en-US" dirty="0"/>
              <a:t>networks </a:t>
            </a:r>
            <a:endParaRPr lang="en-IN" dirty="0"/>
          </a:p>
        </p:txBody>
      </p:sp>
    </p:spTree>
    <p:extLst>
      <p:ext uri="{BB962C8B-B14F-4D97-AF65-F5344CB8AC3E}">
        <p14:creationId xmlns:p14="http://schemas.microsoft.com/office/powerpoint/2010/main" val="33564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000" b="1" i="1" dirty="0" smtClean="0">
                <a:latin typeface="Times New Roman" panose="02020603050405020304" pitchFamily="18" charset="0"/>
                <a:cs typeface="Times New Roman" panose="02020603050405020304" pitchFamily="18" charset="0"/>
              </a:rPr>
              <a:t>Release </a:t>
            </a:r>
            <a:r>
              <a:rPr lang="en-US" sz="2000" b="1" i="1" dirty="0">
                <a:latin typeface="Times New Roman" panose="02020603050405020304" pitchFamily="18" charset="0"/>
                <a:cs typeface="Times New Roman" panose="02020603050405020304" pitchFamily="18" charset="0"/>
              </a:rPr>
              <a:t>of message contents </a:t>
            </a:r>
            <a:r>
              <a:rPr lang="en-US" sz="2000" dirty="0">
                <a:latin typeface="Times New Roman" panose="02020603050405020304" pitchFamily="18" charset="0"/>
                <a:cs typeface="Times New Roman" panose="02020603050405020304" pitchFamily="18" charset="0"/>
              </a:rPr>
              <a:t>is quite simple to understand. When you send a confidential email </a:t>
            </a:r>
            <a:r>
              <a:rPr lang="en-US" sz="2000" dirty="0" smtClean="0">
                <a:latin typeface="Times New Roman" panose="02020603050405020304" pitchFamily="18" charset="0"/>
                <a:cs typeface="Times New Roman" panose="02020603050405020304" pitchFamily="18" charset="0"/>
              </a:rPr>
              <a:t>message to </a:t>
            </a:r>
            <a:r>
              <a:rPr lang="en-US" sz="2000" dirty="0">
                <a:latin typeface="Times New Roman" panose="02020603050405020304" pitchFamily="18" charset="0"/>
                <a:cs typeface="Times New Roman" panose="02020603050405020304" pitchFamily="18" charset="0"/>
              </a:rPr>
              <a:t>your friend, you desire that only he/she be able to access it. Otherwise, the contents of </a:t>
            </a:r>
            <a:r>
              <a:rPr lang="en-US" sz="2000" dirty="0" smtClean="0">
                <a:latin typeface="Times New Roman" panose="02020603050405020304" pitchFamily="18" charset="0"/>
                <a:cs typeface="Times New Roman" panose="02020603050405020304" pitchFamily="18" charset="0"/>
              </a:rPr>
              <a:t>the message </a:t>
            </a:r>
            <a:r>
              <a:rPr lang="en-US" sz="2000" dirty="0">
                <a:latin typeface="Times New Roman" panose="02020603050405020304" pitchFamily="18" charset="0"/>
                <a:cs typeface="Times New Roman" panose="02020603050405020304" pitchFamily="18" charset="0"/>
              </a:rPr>
              <a:t>are released against our wishes to someone else. Using certain security mechanisms, we </a:t>
            </a:r>
            <a:r>
              <a:rPr lang="en-US" sz="2000" dirty="0" smtClean="0">
                <a:latin typeface="Times New Roman" panose="02020603050405020304" pitchFamily="18" charset="0"/>
                <a:cs typeface="Times New Roman" panose="02020603050405020304" pitchFamily="18" charset="0"/>
              </a:rPr>
              <a:t>can prevent </a:t>
            </a:r>
            <a:r>
              <a:rPr lang="en-US" sz="2000" dirty="0">
                <a:latin typeface="Times New Roman" panose="02020603050405020304" pitchFamily="18" charset="0"/>
                <a:cs typeface="Times New Roman" panose="02020603050405020304" pitchFamily="18" charset="0"/>
              </a:rPr>
              <a:t>the release of message contents.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we can encode messages using a code language</a:t>
            </a:r>
            <a:r>
              <a:rPr lang="en-US" sz="2000" dirty="0" smtClean="0">
                <a:latin typeface="Times New Roman" panose="02020603050405020304" pitchFamily="18" charset="0"/>
                <a:cs typeface="Times New Roman" panose="02020603050405020304" pitchFamily="18" charset="0"/>
              </a:rPr>
              <a:t>, so </a:t>
            </a:r>
            <a:r>
              <a:rPr lang="en-US" sz="2000" dirty="0">
                <a:latin typeface="Times New Roman" panose="02020603050405020304" pitchFamily="18" charset="0"/>
                <a:cs typeface="Times New Roman" panose="02020603050405020304" pitchFamily="18" charset="0"/>
              </a:rPr>
              <a:t>that only the desired parties understand the contents of a message, because only they </a:t>
            </a:r>
            <a:r>
              <a:rPr lang="en-US" sz="2000" dirty="0" smtClean="0">
                <a:latin typeface="Times New Roman" panose="02020603050405020304" pitchFamily="18" charset="0"/>
                <a:cs typeface="Times New Roman" panose="02020603050405020304" pitchFamily="18" charset="0"/>
              </a:rPr>
              <a:t>know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code language</a:t>
            </a:r>
            <a:r>
              <a:rPr lang="en-US" sz="2000" dirty="0">
                <a:latin typeface="Times New Roman" panose="02020603050405020304" pitchFamily="18" charset="0"/>
                <a:cs typeface="Times New Roman" panose="02020603050405020304" pitchFamily="18" charset="0"/>
              </a:rPr>
              <a:t>. However, if many such messages are passing through, a passive attacker could try to </a:t>
            </a:r>
            <a:r>
              <a:rPr lang="en-US" sz="2000" dirty="0" smtClean="0">
                <a:latin typeface="Times New Roman" panose="02020603050405020304" pitchFamily="18" charset="0"/>
                <a:cs typeface="Times New Roman" panose="02020603050405020304" pitchFamily="18" charset="0"/>
              </a:rPr>
              <a:t>figure out </a:t>
            </a:r>
            <a:r>
              <a:rPr lang="en-US" sz="2000" dirty="0">
                <a:latin typeface="Times New Roman" panose="02020603050405020304" pitchFamily="18" charset="0"/>
                <a:cs typeface="Times New Roman" panose="02020603050405020304" pitchFamily="18" charset="0"/>
              </a:rPr>
              <a:t>similarities between them to come up with some sort of pattern that provides her some clues </a:t>
            </a:r>
            <a:r>
              <a:rPr lang="en-US" sz="2000" dirty="0" smtClean="0">
                <a:latin typeface="Times New Roman" panose="02020603050405020304" pitchFamily="18" charset="0"/>
                <a:cs typeface="Times New Roman" panose="02020603050405020304" pitchFamily="18" charset="0"/>
              </a:rPr>
              <a:t>regarding the </a:t>
            </a:r>
            <a:r>
              <a:rPr lang="en-US" sz="2000" dirty="0">
                <a:latin typeface="Times New Roman" panose="02020603050405020304" pitchFamily="18" charset="0"/>
                <a:cs typeface="Times New Roman" panose="02020603050405020304" pitchFamily="18" charset="0"/>
              </a:rPr>
              <a:t>communication that is taking place. Such attempts of analyzing (encoded) messages to come </a:t>
            </a:r>
            <a:r>
              <a:rPr lang="en-US" sz="2000" dirty="0" smtClean="0">
                <a:latin typeface="Times New Roman" panose="02020603050405020304" pitchFamily="18" charset="0"/>
                <a:cs typeface="Times New Roman" panose="02020603050405020304" pitchFamily="18" charset="0"/>
              </a:rPr>
              <a:t>up with </a:t>
            </a:r>
            <a:r>
              <a:rPr lang="en-US" sz="2000" dirty="0">
                <a:latin typeface="Times New Roman" panose="02020603050405020304" pitchFamily="18" charset="0"/>
                <a:cs typeface="Times New Roman" panose="02020603050405020304" pitchFamily="18" charset="0"/>
              </a:rPr>
              <a:t>likely patterns are the work of the </a:t>
            </a:r>
            <a:r>
              <a:rPr lang="en-US" sz="2000" b="1" i="1" dirty="0">
                <a:latin typeface="Times New Roman" panose="02020603050405020304" pitchFamily="18" charset="0"/>
                <a:cs typeface="Times New Roman" panose="02020603050405020304" pitchFamily="18" charset="0"/>
              </a:rPr>
              <a:t>traffic-analysis attack</a:t>
            </a:r>
            <a:r>
              <a:rPr lang="en-US" sz="2000" b="1" i="1" dirty="0"/>
              <a:t>.</a:t>
            </a:r>
            <a:endParaRPr lang="en-IN" sz="2400" b="1"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430892"/>
            <a:ext cx="8382000" cy="3274707"/>
          </a:xfrm>
          <a:prstGeom prst="rect">
            <a:avLst/>
          </a:prstGeom>
        </p:spPr>
      </p:pic>
    </p:spTree>
    <p:extLst>
      <p:ext uri="{BB962C8B-B14F-4D97-AF65-F5344CB8AC3E}">
        <p14:creationId xmlns:p14="http://schemas.microsoft.com/office/powerpoint/2010/main" val="3125535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933"/>
            <a:ext cx="10972800" cy="6764867"/>
          </a:xfrm>
        </p:spPr>
        <p:txBody>
          <a:bodyPr>
            <a:normAutofit/>
          </a:bodyPr>
          <a:lstStyle/>
          <a:p>
            <a:r>
              <a:rPr lang="en-US" sz="2000" b="1" dirty="0">
                <a:latin typeface="Times New Roman" panose="02020603050405020304" pitchFamily="18" charset="0"/>
                <a:cs typeface="Times New Roman" panose="02020603050405020304" pitchFamily="18" charset="0"/>
              </a:rPr>
              <a:t>Traffic analysis</a:t>
            </a:r>
            <a:r>
              <a:rPr lang="en-US" sz="2000" dirty="0">
                <a:latin typeface="Times New Roman" panose="02020603050405020304" pitchFamily="18" charset="0"/>
                <a:cs typeface="Times New Roman" panose="02020603050405020304" pitchFamily="18" charset="0"/>
              </a:rPr>
              <a:t>: If we had encryption protection in place, an opponent might still be able to observe the pattern of the message. The opponent could determine the location and identity of communication hosts and could observe the frequency and length of messages being exchanged. This information might be useful in guessing the nature of communication that was taking place.</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8229600" cy="4191000"/>
          </a:xfrm>
          <a:prstGeom prst="rect">
            <a:avLst/>
          </a:prstGeom>
        </p:spPr>
      </p:pic>
    </p:spTree>
    <p:extLst>
      <p:ext uri="{BB962C8B-B14F-4D97-AF65-F5344CB8AC3E}">
        <p14:creationId xmlns:p14="http://schemas.microsoft.com/office/powerpoint/2010/main" val="63954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dirty="0"/>
              <a:t>(b) </a:t>
            </a:r>
            <a:r>
              <a:rPr lang="en-US" sz="2400" b="1" i="1" dirty="0"/>
              <a:t>Active Attacks </a:t>
            </a:r>
            <a:r>
              <a:rPr lang="en-US" sz="2400" dirty="0"/>
              <a:t>Unlike passive attacks, the active attacks are based on the modification </a:t>
            </a:r>
            <a:r>
              <a:rPr lang="en-US" sz="2400" dirty="0" smtClean="0"/>
              <a:t>of the </a:t>
            </a:r>
            <a:r>
              <a:rPr lang="en-US" sz="2400" dirty="0"/>
              <a:t>original message in some manner, or in the creation of a false message. These attacks cannot </a:t>
            </a:r>
            <a:r>
              <a:rPr lang="en-US" sz="2400" dirty="0" smtClean="0"/>
              <a:t>be prevented </a:t>
            </a:r>
            <a:r>
              <a:rPr lang="en-US" sz="2400" dirty="0"/>
              <a:t>easily. However, they can be detected with some effort, and attempts can be made to </a:t>
            </a:r>
            <a:r>
              <a:rPr lang="en-US" sz="2400" dirty="0" smtClean="0"/>
              <a:t>recover from </a:t>
            </a:r>
            <a:r>
              <a:rPr lang="en-US" sz="2400" dirty="0"/>
              <a:t>them. </a:t>
            </a:r>
            <a:endParaRPr lang="en-US" sz="2400" dirty="0" smtClean="0"/>
          </a:p>
          <a:p>
            <a:r>
              <a:rPr lang="en-US" sz="2400" dirty="0" smtClean="0"/>
              <a:t>These </a:t>
            </a:r>
            <a:r>
              <a:rPr lang="en-US" sz="2400" dirty="0"/>
              <a:t>attacks can be in the form of interruption, modification and fabrication.</a:t>
            </a:r>
          </a:p>
          <a:p>
            <a:pPr marL="0" indent="0">
              <a:buNone/>
            </a:pPr>
            <a:r>
              <a:rPr lang="en-US" sz="2400" i="1" dirty="0"/>
              <a:t>In active attacks, the contents of the original message are modified in some way.</a:t>
            </a:r>
          </a:p>
          <a:p>
            <a:pPr marL="0" indent="0">
              <a:buNone/>
            </a:pPr>
            <a:r>
              <a:rPr lang="en-US" sz="2400" dirty="0"/>
              <a:t>● Trying to pose as another entity involves masquerade attacks.</a:t>
            </a:r>
          </a:p>
          <a:p>
            <a:pPr marL="0" indent="0">
              <a:buNone/>
            </a:pPr>
            <a:r>
              <a:rPr lang="en-US" sz="2400" dirty="0"/>
              <a:t>● Modification attacks can be classified further into replay attacks and alteration of messages.</a:t>
            </a:r>
          </a:p>
          <a:p>
            <a:pPr marL="0" indent="0">
              <a:buNone/>
            </a:pPr>
            <a:r>
              <a:rPr lang="en-US" sz="2400" dirty="0"/>
              <a:t>● Fabrication causes Denial Of Service (DOS) attacks.</a:t>
            </a:r>
            <a:endParaRPr lang="en-IN" sz="2400" dirty="0"/>
          </a:p>
        </p:txBody>
      </p:sp>
    </p:spTree>
    <p:extLst>
      <p:ext uri="{BB962C8B-B14F-4D97-AF65-F5344CB8AC3E}">
        <p14:creationId xmlns:p14="http://schemas.microsoft.com/office/powerpoint/2010/main" val="397532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10563225"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69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000" b="1" i="1" dirty="0"/>
              <a:t>Masquerade</a:t>
            </a:r>
            <a:r>
              <a:rPr lang="en-US" sz="2400" dirty="0"/>
              <a:t> is caused when an unauthorized entity pretends to be another entity. As we have seen, </a:t>
            </a:r>
            <a:r>
              <a:rPr lang="en-US" sz="2400" dirty="0" smtClean="0"/>
              <a:t>user C </a:t>
            </a:r>
            <a:r>
              <a:rPr lang="en-US" sz="2400" dirty="0"/>
              <a:t>might pose as user A and send a message to user B. User B might be led to believe that the </a:t>
            </a:r>
            <a:r>
              <a:rPr lang="en-US" sz="2400" dirty="0" smtClean="0"/>
              <a:t>message indeed </a:t>
            </a:r>
            <a:r>
              <a:rPr lang="en-US" sz="2400" dirty="0"/>
              <a:t>came from user A</a:t>
            </a:r>
            <a:r>
              <a:rPr lang="en-US" sz="2400" dirty="0" smtClean="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81200"/>
            <a:ext cx="9372600" cy="4245465"/>
          </a:xfrm>
          <a:prstGeom prst="rect">
            <a:avLst/>
          </a:prstGeom>
        </p:spPr>
      </p:pic>
    </p:spTree>
    <p:extLst>
      <p:ext uri="{BB962C8B-B14F-4D97-AF65-F5344CB8AC3E}">
        <p14:creationId xmlns:p14="http://schemas.microsoft.com/office/powerpoint/2010/main" val="272798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4"/>
          </a:xfrm>
        </p:spPr>
        <p:txBody>
          <a:bodyPr>
            <a:normAutofit/>
          </a:bodyPr>
          <a:lstStyle/>
          <a:p>
            <a:r>
              <a:rPr lang="en-US" sz="2000" dirty="0">
                <a:latin typeface="Times New Roman" panose="02020603050405020304" pitchFamily="18" charset="0"/>
                <a:cs typeface="Times New Roman" panose="02020603050405020304" pitchFamily="18" charset="0"/>
              </a:rPr>
              <a:t>In a </a:t>
            </a:r>
            <a:r>
              <a:rPr lang="en-US" sz="2000" b="1" i="1" dirty="0">
                <a:latin typeface="Times New Roman" panose="02020603050405020304" pitchFamily="18" charset="0"/>
                <a:cs typeface="Times New Roman" panose="02020603050405020304" pitchFamily="18" charset="0"/>
              </a:rPr>
              <a:t>replay attack</a:t>
            </a:r>
            <a:r>
              <a:rPr lang="en-US" sz="2000" dirty="0">
                <a:latin typeface="Times New Roman" panose="02020603050405020304" pitchFamily="18" charset="0"/>
                <a:cs typeface="Times New Roman" panose="02020603050405020304" pitchFamily="18" charset="0"/>
              </a:rPr>
              <a:t>, a user captures a sequence of events, or some data units, and re-sends them. For instance, suppose user A wants to transfer some amount to user C’s bank account. Both users A and C have accounts with bank B. User A might send an electronic message to bank B, requesting for the funds transfer. User C could capture this message, and send a second copy of the same to bank B. Bank B would have no idea that this is an unauthorized message, and would treat this as a second, and different, funds transfer request from user A. Therefore, user C would get the benefit of the funds transfer twice: once authorized, once through a replay attack.</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590800"/>
            <a:ext cx="8153400" cy="3962400"/>
          </a:xfrm>
          <a:prstGeom prst="rect">
            <a:avLst/>
          </a:prstGeom>
        </p:spPr>
      </p:pic>
    </p:spTree>
    <p:extLst>
      <p:ext uri="{BB962C8B-B14F-4D97-AF65-F5344CB8AC3E}">
        <p14:creationId xmlns:p14="http://schemas.microsoft.com/office/powerpoint/2010/main" val="1427097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1"/>
            <a:ext cx="10972800" cy="6049964"/>
          </a:xfrm>
        </p:spPr>
        <p:txBody>
          <a:bodyPr/>
          <a:lstStyle/>
          <a:p>
            <a:r>
              <a:rPr lang="en-US" sz="2000" b="1" i="1" dirty="0">
                <a:latin typeface="Times New Roman" panose="02020603050405020304" pitchFamily="18" charset="0"/>
                <a:cs typeface="Times New Roman" panose="02020603050405020304" pitchFamily="18" charset="0"/>
              </a:rPr>
              <a:t>M</a:t>
            </a:r>
            <a:r>
              <a:rPr lang="en-US" sz="2000" b="1" i="1" dirty="0" smtClean="0">
                <a:latin typeface="Times New Roman" panose="02020603050405020304" pitchFamily="18" charset="0"/>
                <a:cs typeface="Times New Roman" panose="02020603050405020304" pitchFamily="18" charset="0"/>
              </a:rPr>
              <a:t>odification </a:t>
            </a:r>
            <a:r>
              <a:rPr lang="en-US" sz="2000" b="1" i="1" dirty="0">
                <a:latin typeface="Times New Roman" panose="02020603050405020304" pitchFamily="18" charset="0"/>
                <a:cs typeface="Times New Roman" panose="02020603050405020304" pitchFamily="18" charset="0"/>
              </a:rPr>
              <a:t>of messages </a:t>
            </a:r>
            <a:r>
              <a:rPr lang="en-US" sz="2000" dirty="0">
                <a:latin typeface="Times New Roman" panose="02020603050405020304" pitchFamily="18" charset="0"/>
                <a:cs typeface="Times New Roman" panose="02020603050405020304" pitchFamily="18" charset="0"/>
              </a:rPr>
              <a:t>involves some change to the original message. For instance, suppose user A sends an electronic message Transfer $1000 to D’s account to bank B. User C might capture this, and </a:t>
            </a:r>
            <a:r>
              <a:rPr lang="en-IN" sz="2000" dirty="0">
                <a:latin typeface="Times New Roman" panose="02020603050405020304" pitchFamily="18" charset="0"/>
                <a:cs typeface="Times New Roman" panose="02020603050405020304" pitchFamily="18" charset="0"/>
              </a:rPr>
              <a:t>change it to </a:t>
            </a:r>
            <a:r>
              <a:rPr lang="en-US" sz="2000" dirty="0">
                <a:latin typeface="Times New Roman" panose="02020603050405020304" pitchFamily="18" charset="0"/>
                <a:cs typeface="Times New Roman" panose="02020603050405020304" pitchFamily="18" charset="0"/>
              </a:rPr>
              <a:t>Transfer $10000 to C’s account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98098"/>
            <a:ext cx="8610600" cy="4016902"/>
          </a:xfrm>
          <a:prstGeom prst="rect">
            <a:avLst/>
          </a:prstGeom>
        </p:spPr>
      </p:pic>
    </p:spTree>
    <p:extLst>
      <p:ext uri="{BB962C8B-B14F-4D97-AF65-F5344CB8AC3E}">
        <p14:creationId xmlns:p14="http://schemas.microsoft.com/office/powerpoint/2010/main" val="350799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1"/>
            <a:ext cx="10972800" cy="6049964"/>
          </a:xfrm>
        </p:spPr>
        <p:txBody>
          <a:bodyPr>
            <a:normAutofit/>
          </a:bodyPr>
          <a:lstStyle/>
          <a:p>
            <a:pPr marL="0" indent="0">
              <a:buNone/>
            </a:pPr>
            <a:r>
              <a:rPr lang="en-US" sz="2000" b="1" i="1" dirty="0">
                <a:latin typeface="Times New Roman" panose="02020603050405020304" pitchFamily="18" charset="0"/>
                <a:cs typeface="Times New Roman" panose="02020603050405020304" pitchFamily="18" charset="0"/>
              </a:rPr>
              <a:t>Denial Of Service (DOS) </a:t>
            </a:r>
            <a:r>
              <a:rPr lang="en-US" sz="2000" dirty="0">
                <a:latin typeface="Times New Roman" panose="02020603050405020304" pitchFamily="18" charset="0"/>
                <a:cs typeface="Times New Roman" panose="02020603050405020304" pitchFamily="18" charset="0"/>
              </a:rPr>
              <a:t>attacks make an attempt to prevent legitimate users from accessing some services, which they are eligible for. For instance, an unauthorized user might send too many login requests to a server using random user ids in quick succession, so as to flood the network and deny other legitimate users to use the network facilities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7467600" cy="3810000"/>
          </a:xfrm>
          <a:prstGeom prst="rect">
            <a:avLst/>
          </a:prstGeom>
        </p:spPr>
      </p:pic>
    </p:spTree>
    <p:extLst>
      <p:ext uri="{BB962C8B-B14F-4D97-AF65-F5344CB8AC3E}">
        <p14:creationId xmlns:p14="http://schemas.microsoft.com/office/powerpoint/2010/main" val="3212210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CRYPTOGRAPHY TECHNIQUES</a:t>
            </a:r>
            <a:endParaRPr lang="en-IN" b="1" dirty="0"/>
          </a:p>
        </p:txBody>
      </p:sp>
      <p:sp>
        <p:nvSpPr>
          <p:cNvPr id="3" name="Content Placeholder 2"/>
          <p:cNvSpPr>
            <a:spLocks noGrp="1"/>
          </p:cNvSpPr>
          <p:nvPr>
            <p:ph idx="1"/>
          </p:nvPr>
        </p:nvSpPr>
        <p:spPr/>
        <p:txBody>
          <a:bodyPr>
            <a:normAutofit/>
          </a:bodyPr>
          <a:lstStyle/>
          <a:p>
            <a:r>
              <a:rPr lang="en-US" sz="2400" b="1" i="1" dirty="0"/>
              <a:t>Cryptography</a:t>
            </a:r>
            <a:r>
              <a:rPr lang="en-US" sz="2400" dirty="0"/>
              <a:t> is the art of achieving security by encoding messages to make them </a:t>
            </a:r>
            <a:r>
              <a:rPr lang="en-US" sz="2400" dirty="0" smtClean="0"/>
              <a:t>non-readable.</a:t>
            </a:r>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7661"/>
            <a:ext cx="10201275" cy="404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95800" y="6400800"/>
            <a:ext cx="2202270" cy="369332"/>
          </a:xfrm>
          <a:prstGeom prst="rect">
            <a:avLst/>
          </a:prstGeom>
        </p:spPr>
        <p:txBody>
          <a:bodyPr wrap="none">
            <a:spAutoFit/>
          </a:bodyPr>
          <a:lstStyle/>
          <a:p>
            <a:r>
              <a:rPr lang="en-IN" dirty="0"/>
              <a:t>Cryptographic system</a:t>
            </a:r>
          </a:p>
        </p:txBody>
      </p:sp>
    </p:spTree>
    <p:extLst>
      <p:ext uri="{BB962C8B-B14F-4D97-AF65-F5344CB8AC3E}">
        <p14:creationId xmlns:p14="http://schemas.microsoft.com/office/powerpoint/2010/main" val="1632240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b="1" i="1" dirty="0"/>
              <a:t>Cryptanalysis</a:t>
            </a:r>
            <a:r>
              <a:rPr lang="en-US" sz="2400" dirty="0"/>
              <a:t> is the technique of decoding messages from a non-readable format back to a </a:t>
            </a:r>
            <a:r>
              <a:rPr lang="en-US" sz="2400" dirty="0" smtClean="0"/>
              <a:t>readable format </a:t>
            </a:r>
            <a:r>
              <a:rPr lang="en-US" sz="2400" dirty="0"/>
              <a:t>without knowing how they were initially converted from readable format to </a:t>
            </a:r>
            <a:r>
              <a:rPr lang="en-US" sz="2400" dirty="0" smtClean="0"/>
              <a:t>non readable </a:t>
            </a:r>
            <a:r>
              <a:rPr lang="en-IN" sz="2400" dirty="0" smtClean="0"/>
              <a:t>format</a:t>
            </a:r>
            <a:r>
              <a:rPr lang="en-IN" sz="2400" dirty="0"/>
              <a:t>.</a:t>
            </a:r>
          </a:p>
          <a:p>
            <a:r>
              <a:rPr lang="en-US" sz="2400" dirty="0"/>
              <a:t>In other words, it is like breaking a code.</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9753600" cy="391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24400" y="6248400"/>
            <a:ext cx="1418978" cy="369332"/>
          </a:xfrm>
          <a:prstGeom prst="rect">
            <a:avLst/>
          </a:prstGeom>
        </p:spPr>
        <p:txBody>
          <a:bodyPr wrap="none">
            <a:spAutoFit/>
          </a:bodyPr>
          <a:lstStyle/>
          <a:p>
            <a:r>
              <a:rPr lang="en-IN" dirty="0"/>
              <a:t>Cryptanalysis</a:t>
            </a:r>
          </a:p>
        </p:txBody>
      </p:sp>
    </p:spTree>
    <p:extLst>
      <p:ext uri="{BB962C8B-B14F-4D97-AF65-F5344CB8AC3E}">
        <p14:creationId xmlns:p14="http://schemas.microsoft.com/office/powerpoint/2010/main" val="153639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Basic Terminology</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dirty="0" smtClean="0"/>
              <a:t>plaintext </a:t>
            </a:r>
            <a:r>
              <a:rPr lang="en-IN" dirty="0"/>
              <a:t>- original message</a:t>
            </a:r>
          </a:p>
          <a:p>
            <a:pPr>
              <a:buFont typeface="Wingdings" panose="05000000000000000000" pitchFamily="2" charset="2"/>
              <a:buChar char="Ø"/>
            </a:pPr>
            <a:r>
              <a:rPr lang="en-IN" dirty="0" err="1"/>
              <a:t>ciphertext</a:t>
            </a:r>
            <a:r>
              <a:rPr lang="en-IN" dirty="0"/>
              <a:t> - coded message</a:t>
            </a:r>
          </a:p>
          <a:p>
            <a:pPr>
              <a:buFont typeface="Wingdings" panose="05000000000000000000" pitchFamily="2" charset="2"/>
              <a:buChar char="Ø"/>
            </a:pPr>
            <a:r>
              <a:rPr lang="en-IN" dirty="0"/>
              <a:t>cipher - algorithm for transforming plaintext to </a:t>
            </a:r>
            <a:r>
              <a:rPr lang="en-IN" dirty="0" err="1"/>
              <a:t>ciphertext</a:t>
            </a:r>
            <a:endParaRPr lang="en-IN" dirty="0"/>
          </a:p>
          <a:p>
            <a:pPr>
              <a:buFont typeface="Wingdings" panose="05000000000000000000" pitchFamily="2" charset="2"/>
              <a:buChar char="Ø"/>
            </a:pPr>
            <a:r>
              <a:rPr lang="en-IN" dirty="0"/>
              <a:t>key - info used in cipher known only to sender/receiver</a:t>
            </a:r>
          </a:p>
          <a:p>
            <a:pPr>
              <a:buFont typeface="Wingdings" panose="05000000000000000000" pitchFamily="2" charset="2"/>
              <a:buChar char="Ø"/>
            </a:pPr>
            <a:r>
              <a:rPr lang="en-IN" dirty="0"/>
              <a:t>encipher (encrypt) - converting plaintext to </a:t>
            </a:r>
            <a:r>
              <a:rPr lang="en-IN" dirty="0" err="1"/>
              <a:t>ciphertext</a:t>
            </a:r>
            <a:endParaRPr lang="en-IN" dirty="0"/>
          </a:p>
          <a:p>
            <a:pPr>
              <a:buFont typeface="Wingdings" panose="05000000000000000000" pitchFamily="2" charset="2"/>
              <a:buChar char="Ø"/>
            </a:pPr>
            <a:r>
              <a:rPr lang="en-IN" dirty="0"/>
              <a:t>decipher (decrypt) - recovering plaintext from </a:t>
            </a:r>
            <a:r>
              <a:rPr lang="en-IN" dirty="0" err="1"/>
              <a:t>ciphertext</a:t>
            </a:r>
            <a:endParaRPr lang="en-IN" dirty="0"/>
          </a:p>
          <a:p>
            <a:pPr>
              <a:buFont typeface="Wingdings" panose="05000000000000000000" pitchFamily="2" charset="2"/>
              <a:buChar char="Ø"/>
            </a:pPr>
            <a:r>
              <a:rPr lang="en-IN" dirty="0"/>
              <a:t>cryptography - study of encryption principles/methods</a:t>
            </a:r>
          </a:p>
          <a:p>
            <a:pPr>
              <a:buFont typeface="Wingdings" panose="05000000000000000000" pitchFamily="2" charset="2"/>
              <a:buChar char="Ø"/>
            </a:pPr>
            <a:r>
              <a:rPr lang="en-IN" dirty="0"/>
              <a:t>cryptanalysis (codebreaking) - study of principles/ methods of deciphering </a:t>
            </a:r>
            <a:r>
              <a:rPr lang="en-IN" dirty="0" err="1"/>
              <a:t>ciphertext</a:t>
            </a:r>
            <a:r>
              <a:rPr lang="en-IN" dirty="0"/>
              <a:t> without knowing key</a:t>
            </a:r>
          </a:p>
          <a:p>
            <a:pPr>
              <a:buFont typeface="Wingdings" panose="05000000000000000000" pitchFamily="2" charset="2"/>
              <a:buChar char="Ø"/>
            </a:pPr>
            <a:r>
              <a:rPr lang="en-IN" dirty="0"/>
              <a:t>cryptology - field of both cryptography and cryptanalysis</a:t>
            </a:r>
          </a:p>
        </p:txBody>
      </p:sp>
    </p:spTree>
    <p:extLst>
      <p:ext uri="{BB962C8B-B14F-4D97-AF65-F5344CB8AC3E}">
        <p14:creationId xmlns:p14="http://schemas.microsoft.com/office/powerpoint/2010/main" val="2145989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b="1" i="1" dirty="0"/>
              <a:t>Cryptology</a:t>
            </a:r>
            <a:r>
              <a:rPr lang="en-US" sz="2400" dirty="0"/>
              <a:t> is a combination of cryptography and cryptanalysis.</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0"/>
            <a:ext cx="7696200" cy="296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62400" y="3962400"/>
            <a:ext cx="4140429" cy="369332"/>
          </a:xfrm>
          <a:prstGeom prst="rect">
            <a:avLst/>
          </a:prstGeom>
        </p:spPr>
        <p:txBody>
          <a:bodyPr wrap="none">
            <a:spAutoFit/>
          </a:bodyPr>
          <a:lstStyle/>
          <a:p>
            <a:r>
              <a:rPr lang="en-IN" dirty="0"/>
              <a:t>Cryptography + Cryptanalysis = Cryptology</a:t>
            </a:r>
          </a:p>
        </p:txBody>
      </p:sp>
    </p:spTree>
    <p:extLst>
      <p:ext uri="{BB962C8B-B14F-4D97-AF65-F5344CB8AC3E}">
        <p14:creationId xmlns:p14="http://schemas.microsoft.com/office/powerpoint/2010/main" val="1105132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altLang="en-US" dirty="0">
                <a:solidFill>
                  <a:srgbClr val="FF0000"/>
                </a:solidFill>
                <a:latin typeface="Comic Sans MS" panose="030F0702030302020204" pitchFamily="66" charset="0"/>
              </a:rPr>
              <a:t>Cryptography</a:t>
            </a:r>
            <a:br>
              <a:rPr lang="en-AU" altLang="en-US" dirty="0">
                <a:solidFill>
                  <a:srgbClr val="FF0000"/>
                </a:solidFill>
                <a:latin typeface="Comic Sans MS" panose="030F0702030302020204" pitchFamily="66" charset="0"/>
              </a:rPr>
            </a:br>
            <a:endParaRPr lang="en-IN" dirty="0">
              <a:solidFill>
                <a:srgbClr val="FF0000"/>
              </a:solidFill>
            </a:endParaRPr>
          </a:p>
        </p:txBody>
      </p:sp>
      <p:sp>
        <p:nvSpPr>
          <p:cNvPr id="3" name="Content Placeholder 2"/>
          <p:cNvSpPr>
            <a:spLocks noGrp="1"/>
          </p:cNvSpPr>
          <p:nvPr>
            <p:ph idx="1"/>
          </p:nvPr>
        </p:nvSpPr>
        <p:spPr/>
        <p:txBody>
          <a:bodyPr/>
          <a:lstStyle/>
          <a:p>
            <a:pPr>
              <a:lnSpc>
                <a:spcPct val="80000"/>
              </a:lnSpc>
              <a:buNone/>
            </a:pPr>
            <a:r>
              <a:rPr lang="en-AU" altLang="en-US" sz="2800" dirty="0">
                <a:latin typeface="Times New Roman" panose="02020603050405020304" pitchFamily="18" charset="0"/>
                <a:cs typeface="Times New Roman" panose="02020603050405020304" pitchFamily="18" charset="0"/>
              </a:rPr>
              <a:t>Cryptography</a:t>
            </a:r>
          </a:p>
          <a:p>
            <a:pPr marL="457200" lvl="1" indent="0">
              <a:lnSpc>
                <a:spcPct val="80000"/>
              </a:lnSpc>
              <a:buNone/>
            </a:pPr>
            <a:r>
              <a:rPr lang="en-US" altLang="en-US" sz="2400" dirty="0">
                <a:latin typeface="Times New Roman" panose="02020603050405020304" pitchFamily="18" charset="0"/>
                <a:cs typeface="Times New Roman" panose="02020603050405020304" pitchFamily="18" charset="0"/>
              </a:rPr>
              <a:t>The process of converting a message into a secret code called </a:t>
            </a:r>
            <a:r>
              <a:rPr lang="en-US" altLang="en-US" sz="2400" b="1" dirty="0">
                <a:latin typeface="Times New Roman" panose="02020603050405020304" pitchFamily="18" charset="0"/>
                <a:cs typeface="Times New Roman" panose="02020603050405020304" pitchFamily="18" charset="0"/>
              </a:rPr>
              <a:t>CIPHER TEXT</a:t>
            </a:r>
            <a:r>
              <a:rPr lang="en-US" altLang="en-US" sz="2400" dirty="0">
                <a:latin typeface="Times New Roman" panose="02020603050405020304" pitchFamily="18" charset="0"/>
                <a:cs typeface="Times New Roman" panose="02020603050405020304" pitchFamily="18" charset="0"/>
              </a:rPr>
              <a:t>, and changing the encoded message back to regular text called </a:t>
            </a:r>
            <a:r>
              <a:rPr lang="en-US" altLang="en-US" sz="2400" b="1" dirty="0">
                <a:latin typeface="Times New Roman" panose="02020603050405020304" pitchFamily="18" charset="0"/>
                <a:cs typeface="Times New Roman" panose="02020603050405020304" pitchFamily="18" charset="0"/>
              </a:rPr>
              <a:t>PLAIN TEXT</a:t>
            </a:r>
            <a:r>
              <a:rPr lang="en-US" altLang="en-US" sz="2400" dirty="0">
                <a:latin typeface="Times New Roman" panose="02020603050405020304" pitchFamily="18" charset="0"/>
                <a:cs typeface="Times New Roman" panose="02020603050405020304" pitchFamily="18" charset="0"/>
              </a:rPr>
              <a:t>.</a:t>
            </a:r>
            <a:endParaRPr lang="en-AU" altLang="en-US" sz="2400" dirty="0">
              <a:latin typeface="Times New Roman" panose="02020603050405020304" pitchFamily="18" charset="0"/>
              <a:cs typeface="Times New Roman" panose="02020603050405020304" pitchFamily="18" charset="0"/>
            </a:endParaRPr>
          </a:p>
          <a:p>
            <a:pPr>
              <a:lnSpc>
                <a:spcPct val="80000"/>
              </a:lnSpc>
              <a:buNone/>
            </a:pPr>
            <a:r>
              <a:rPr lang="en-AU" altLang="en-US" sz="2800" dirty="0">
                <a:latin typeface="Times New Roman" panose="02020603050405020304" pitchFamily="18" charset="0"/>
                <a:cs typeface="Times New Roman" panose="02020603050405020304" pitchFamily="18" charset="0"/>
              </a:rPr>
              <a:t>(1) Encryption</a:t>
            </a:r>
          </a:p>
          <a:p>
            <a:pPr marL="457200" lvl="1" indent="0">
              <a:lnSpc>
                <a:spcPct val="80000"/>
              </a:lnSpc>
              <a:buNone/>
            </a:pPr>
            <a:r>
              <a:rPr lang="en-US" altLang="en-US" sz="2400" dirty="0">
                <a:latin typeface="Times New Roman" panose="02020603050405020304" pitchFamily="18" charset="0"/>
                <a:cs typeface="Times New Roman" panose="02020603050405020304" pitchFamily="18" charset="0"/>
              </a:rPr>
              <a:t>The conversion of the original message into a secret code or </a:t>
            </a:r>
            <a:r>
              <a:rPr lang="en-US" altLang="en-US" sz="2400" b="1" dirty="0">
                <a:latin typeface="Times New Roman" panose="02020603050405020304" pitchFamily="18" charset="0"/>
                <a:cs typeface="Times New Roman" panose="02020603050405020304" pitchFamily="18" charset="0"/>
              </a:rPr>
              <a:t>CIPHER TEXT</a:t>
            </a:r>
            <a:r>
              <a:rPr lang="en-US" altLang="en-US" sz="2400" dirty="0">
                <a:latin typeface="Times New Roman" panose="02020603050405020304" pitchFamily="18" charset="0"/>
                <a:cs typeface="Times New Roman" panose="02020603050405020304" pitchFamily="18" charset="0"/>
              </a:rPr>
              <a:t> using a key.</a:t>
            </a:r>
          </a:p>
          <a:p>
            <a:pPr>
              <a:lnSpc>
                <a:spcPct val="80000"/>
              </a:lnSpc>
              <a:buNone/>
            </a:pPr>
            <a:r>
              <a:rPr lang="en-AU" altLang="en-US" sz="2800" dirty="0">
                <a:latin typeface="Times New Roman" panose="02020603050405020304" pitchFamily="18" charset="0"/>
                <a:cs typeface="Times New Roman" panose="02020603050405020304" pitchFamily="18" charset="0"/>
              </a:rPr>
              <a:t>(2) Decryption</a:t>
            </a:r>
          </a:p>
          <a:p>
            <a:pPr marL="457200" lvl="1" indent="0">
              <a:lnSpc>
                <a:spcPct val="80000"/>
              </a:lnSpc>
              <a:buNone/>
            </a:pPr>
            <a:r>
              <a:rPr lang="en-US" altLang="en-US" sz="2400" dirty="0">
                <a:latin typeface="Times New Roman" panose="02020603050405020304" pitchFamily="18" charset="0"/>
                <a:cs typeface="Times New Roman" panose="02020603050405020304" pitchFamily="18" charset="0"/>
              </a:rPr>
              <a:t>The conversion of the encoded message or </a:t>
            </a:r>
            <a:r>
              <a:rPr lang="en-US" altLang="en-US" sz="2400" b="1" dirty="0">
                <a:latin typeface="Times New Roman" panose="02020603050405020304" pitchFamily="18" charset="0"/>
                <a:cs typeface="Times New Roman" panose="02020603050405020304" pitchFamily="18" charset="0"/>
              </a:rPr>
              <a:t>PLAIN TEXT</a:t>
            </a:r>
            <a:r>
              <a:rPr lang="en-US" altLang="en-US" sz="2400" dirty="0">
                <a:latin typeface="Times New Roman" panose="02020603050405020304" pitchFamily="18" charset="0"/>
                <a:cs typeface="Times New Roman" panose="02020603050405020304" pitchFamily="18" charset="0"/>
              </a:rPr>
              <a:t> back to the original message using the same key.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924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ltLang="en-US" dirty="0">
                <a:solidFill>
                  <a:srgbClr val="FF0000"/>
                </a:solidFill>
                <a:latin typeface="Comic Sans MS" panose="030F0702030302020204" pitchFamily="66" charset="0"/>
              </a:rPr>
              <a:t>Cryptography</a:t>
            </a:r>
            <a:br>
              <a:rPr lang="en-AU" altLang="en-US" dirty="0">
                <a:solidFill>
                  <a:srgbClr val="FF0000"/>
                </a:solidFill>
                <a:latin typeface="Comic Sans MS" panose="030F0702030302020204" pitchFamily="66" charset="0"/>
              </a:rPr>
            </a:br>
            <a:endParaRPr lang="en-IN" dirty="0"/>
          </a:p>
        </p:txBody>
      </p:sp>
      <p:pic>
        <p:nvPicPr>
          <p:cNvPr id="5" name="Content Placeholder 4"/>
          <p:cNvPicPr>
            <a:picLocks noGrp="1" noChangeAspect="1"/>
          </p:cNvPicPr>
          <p:nvPr>
            <p:ph idx="1"/>
          </p:nvPr>
        </p:nvPicPr>
        <p:blipFill>
          <a:blip r:embed="rId2"/>
          <a:stretch>
            <a:fillRect/>
          </a:stretch>
        </p:blipFill>
        <p:spPr>
          <a:xfrm>
            <a:off x="990600" y="1524000"/>
            <a:ext cx="9601200" cy="4419600"/>
          </a:xfrm>
          <a:prstGeom prst="rect">
            <a:avLst/>
          </a:prstGeom>
        </p:spPr>
      </p:pic>
    </p:spTree>
    <p:extLst>
      <p:ext uri="{BB962C8B-B14F-4D97-AF65-F5344CB8AC3E}">
        <p14:creationId xmlns:p14="http://schemas.microsoft.com/office/powerpoint/2010/main" val="2989186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700" b="1" u="sng" dirty="0" smtClean="0"/>
              <a:t>Plain text and Cipher text</a:t>
            </a:r>
          </a:p>
          <a:p>
            <a:r>
              <a:rPr lang="en-US" sz="2400" dirty="0" smtClean="0"/>
              <a:t>Any </a:t>
            </a:r>
            <a:r>
              <a:rPr lang="en-US" sz="2400" dirty="0"/>
              <a:t>communication in the language </a:t>
            </a:r>
            <a:r>
              <a:rPr lang="en-US" sz="2400" dirty="0" smtClean="0"/>
              <a:t>—that </a:t>
            </a:r>
            <a:r>
              <a:rPr lang="en-US" sz="2400" dirty="0"/>
              <a:t>is the human language—takes the </a:t>
            </a:r>
            <a:r>
              <a:rPr lang="en-US" sz="2400" dirty="0" smtClean="0"/>
              <a:t>form of </a:t>
            </a:r>
            <a:r>
              <a:rPr lang="en-US" sz="2400" dirty="0"/>
              <a:t>plain text or clear text</a:t>
            </a:r>
            <a:r>
              <a:rPr lang="en-US" sz="2400" dirty="0" smtClean="0"/>
              <a:t>.</a:t>
            </a:r>
          </a:p>
          <a:p>
            <a:r>
              <a:rPr lang="en-US" sz="2400" i="1" dirty="0"/>
              <a:t>Clear text, or plain text, signifies a message that can be understood by the sender, the recipient</a:t>
            </a:r>
            <a:r>
              <a:rPr lang="en-US" sz="2400" i="1" dirty="0" smtClean="0"/>
              <a:t>, and </a:t>
            </a:r>
            <a:r>
              <a:rPr lang="en-US" sz="2400" i="1" dirty="0"/>
              <a:t>also by anyone else who gets access to that message</a:t>
            </a:r>
            <a:r>
              <a:rPr lang="en-US" sz="2400" i="1" dirty="0" smtClean="0"/>
              <a:t>.</a:t>
            </a:r>
          </a:p>
          <a:p>
            <a:r>
              <a:rPr lang="en-US" sz="2400" dirty="0"/>
              <a:t>For instance, </a:t>
            </a:r>
            <a:r>
              <a:rPr lang="en-US" sz="2400" dirty="0" smtClean="0"/>
              <a:t>if we </a:t>
            </a:r>
            <a:r>
              <a:rPr lang="en-US" sz="2400" dirty="0"/>
              <a:t>replace each alphabet in </a:t>
            </a:r>
            <a:r>
              <a:rPr lang="en-US" sz="2400" dirty="0" smtClean="0"/>
              <a:t>the conversation with </a:t>
            </a:r>
            <a:r>
              <a:rPr lang="en-US" sz="2400" dirty="0"/>
              <a:t>another character. </a:t>
            </a:r>
            <a:endParaRPr lang="en-US" sz="2400" dirty="0" smtClean="0"/>
          </a:p>
          <a:p>
            <a:pPr lvl="1"/>
            <a:r>
              <a:rPr lang="en-US" sz="2000" dirty="0" smtClean="0"/>
              <a:t>As </a:t>
            </a:r>
            <a:r>
              <a:rPr lang="en-US" sz="2000" dirty="0"/>
              <a:t>an example, </a:t>
            </a:r>
            <a:r>
              <a:rPr lang="en-US" sz="2000" dirty="0" smtClean="0"/>
              <a:t>replace </a:t>
            </a:r>
            <a:r>
              <a:rPr lang="en-US" sz="2000" dirty="0"/>
              <a:t>each alphabet with the alphabet that is </a:t>
            </a:r>
            <a:r>
              <a:rPr lang="en-US" sz="2000" dirty="0" smtClean="0"/>
              <a:t>actually three </a:t>
            </a:r>
            <a:r>
              <a:rPr lang="en-US" sz="2000" dirty="0"/>
              <a:t>alphabets down the order. So, each A will be replaced by D, B will be replaced by E, C will </a:t>
            </a:r>
            <a:r>
              <a:rPr lang="en-US" sz="2000" dirty="0" smtClean="0"/>
              <a:t>be replaced </a:t>
            </a:r>
            <a:r>
              <a:rPr lang="en-US" sz="2000" dirty="0"/>
              <a:t>by F, and so on. </a:t>
            </a:r>
            <a:r>
              <a:rPr lang="en-US" sz="2000" dirty="0" smtClean="0"/>
              <a:t>To </a:t>
            </a:r>
            <a:r>
              <a:rPr lang="en-US" sz="2000" dirty="0"/>
              <a:t>complete the cycle, each W will be replaced by Z, each X will be </a:t>
            </a:r>
            <a:r>
              <a:rPr lang="en-US" sz="2000" dirty="0" smtClean="0"/>
              <a:t>replaced by </a:t>
            </a:r>
            <a:r>
              <a:rPr lang="en-US" sz="2000" dirty="0"/>
              <a:t>A, each Y will be replaced by B and each Z will be replaced by C</a:t>
            </a:r>
            <a:r>
              <a:rPr lang="en-US" sz="2000" dirty="0" smtClean="0"/>
              <a:t>.</a:t>
            </a:r>
          </a:p>
          <a:p>
            <a:r>
              <a:rPr lang="en-US" sz="2400" dirty="0"/>
              <a:t>We can summarize this </a:t>
            </a:r>
            <a:r>
              <a:rPr lang="en-US" sz="2400" dirty="0" smtClean="0"/>
              <a:t>scheme:</a:t>
            </a:r>
            <a:endParaRPr lang="en-IN" sz="2400" i="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0"/>
            <a:ext cx="10782300" cy="97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0" y="5638800"/>
            <a:ext cx="9982200" cy="369332"/>
          </a:xfrm>
          <a:prstGeom prst="rect">
            <a:avLst/>
          </a:prstGeom>
        </p:spPr>
        <p:txBody>
          <a:bodyPr wrap="square">
            <a:spAutoFit/>
          </a:bodyPr>
          <a:lstStyle/>
          <a:p>
            <a:r>
              <a:rPr lang="en-US" dirty="0"/>
              <a:t>A scheme for codifying messages (replacing each alphabet with an alphabet three places down the line)</a:t>
            </a:r>
            <a:endParaRPr lang="en-IN" dirty="0"/>
          </a:p>
        </p:txBody>
      </p:sp>
    </p:spTree>
    <p:extLst>
      <p:ext uri="{BB962C8B-B14F-4D97-AF65-F5344CB8AC3E}">
        <p14:creationId xmlns:p14="http://schemas.microsoft.com/office/powerpoint/2010/main" val="3754603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a:t>Of course, there can be many variants of such a scheme. It is not necessary to replace each </a:t>
            </a:r>
            <a:r>
              <a:rPr lang="en-US" sz="2400" dirty="0" smtClean="0"/>
              <a:t>alphabet with </a:t>
            </a:r>
            <a:r>
              <a:rPr lang="en-US" sz="2400" dirty="0"/>
              <a:t>the one that is three places down the order. It can be the one that is four, five or more places </a:t>
            </a:r>
            <a:r>
              <a:rPr lang="en-US" sz="2400" dirty="0" smtClean="0"/>
              <a:t>down </a:t>
            </a:r>
            <a:r>
              <a:rPr lang="en-IN" sz="2400" dirty="0" smtClean="0"/>
              <a:t>the </a:t>
            </a:r>
            <a:r>
              <a:rPr lang="en-IN" sz="2400" dirty="0"/>
              <a:t>order</a:t>
            </a:r>
            <a:r>
              <a:rPr lang="en-IN" sz="2400" dirty="0" smtClean="0"/>
              <a:t>.</a:t>
            </a:r>
          </a:p>
          <a:p>
            <a:r>
              <a:rPr lang="en-US" sz="2400" dirty="0"/>
              <a:t>The codified message is called </a:t>
            </a:r>
            <a:r>
              <a:rPr lang="en-US" sz="2400" b="1" dirty="0"/>
              <a:t>cipher text</a:t>
            </a:r>
            <a:r>
              <a:rPr lang="en-US" sz="2400" dirty="0"/>
              <a:t>. </a:t>
            </a:r>
            <a:endParaRPr lang="en-US" sz="2400" dirty="0" smtClean="0"/>
          </a:p>
          <a:p>
            <a:r>
              <a:rPr lang="en-US" sz="2400" dirty="0" smtClean="0"/>
              <a:t>Cipher means a </a:t>
            </a:r>
            <a:r>
              <a:rPr lang="en-US" sz="2400" dirty="0"/>
              <a:t>code or a secret message.</a:t>
            </a:r>
          </a:p>
          <a:p>
            <a:r>
              <a:rPr lang="en-US" sz="2400" i="1" dirty="0"/>
              <a:t>When a plain-text message is codified using any suitable scheme, the resulting message is </a:t>
            </a:r>
            <a:r>
              <a:rPr lang="en-US" sz="2400" i="1" dirty="0" smtClean="0"/>
              <a:t>called </a:t>
            </a:r>
            <a:r>
              <a:rPr lang="en-IN" sz="2400" i="1" dirty="0" smtClean="0"/>
              <a:t>cipher </a:t>
            </a:r>
            <a:r>
              <a:rPr lang="en-IN" sz="2400" i="1" dirty="0"/>
              <a:t>text.</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971800"/>
            <a:ext cx="4572000" cy="32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0" y="6324600"/>
            <a:ext cx="3772379" cy="369332"/>
          </a:xfrm>
          <a:prstGeom prst="rect">
            <a:avLst/>
          </a:prstGeom>
        </p:spPr>
        <p:txBody>
          <a:bodyPr wrap="none">
            <a:spAutoFit/>
          </a:bodyPr>
          <a:lstStyle/>
          <a:p>
            <a:r>
              <a:rPr lang="en-US" dirty="0"/>
              <a:t>Elements of a cryptographic operation</a:t>
            </a:r>
            <a:endParaRPr lang="en-IN" dirty="0"/>
          </a:p>
        </p:txBody>
      </p:sp>
    </p:spTree>
    <p:extLst>
      <p:ext uri="{BB962C8B-B14F-4D97-AF65-F5344CB8AC3E}">
        <p14:creationId xmlns:p14="http://schemas.microsoft.com/office/powerpoint/2010/main" val="3931680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smtClean="0"/>
              <a:t>There are two primary ways in which a plain-text message can be codified to obtain the corresponding cipher text: </a:t>
            </a:r>
            <a:r>
              <a:rPr lang="en-US" sz="2400" b="1" dirty="0" smtClean="0"/>
              <a:t>substitution</a:t>
            </a:r>
            <a:r>
              <a:rPr lang="en-US" sz="2400" dirty="0" smtClean="0"/>
              <a:t> and </a:t>
            </a:r>
            <a:r>
              <a:rPr lang="en-US" sz="2400" b="1" dirty="0" smtClean="0"/>
              <a:t>transposition</a:t>
            </a:r>
            <a:r>
              <a:rPr lang="en-US" sz="2400" dirty="0" smtClean="0"/>
              <a:t>.</a:t>
            </a:r>
            <a:endParaRPr lang="en-IN" sz="24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97155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43000" y="5257800"/>
            <a:ext cx="9753600" cy="369332"/>
          </a:xfrm>
          <a:prstGeom prst="rect">
            <a:avLst/>
          </a:prstGeom>
        </p:spPr>
        <p:txBody>
          <a:bodyPr wrap="square">
            <a:spAutoFit/>
          </a:bodyPr>
          <a:lstStyle/>
          <a:p>
            <a:r>
              <a:rPr lang="en-US" i="1" dirty="0"/>
              <a:t>Note that when the two approaches are used together, we </a:t>
            </a:r>
            <a:r>
              <a:rPr lang="en-US" i="1" dirty="0" smtClean="0"/>
              <a:t>call </a:t>
            </a:r>
            <a:r>
              <a:rPr lang="en-IN" i="1" dirty="0" smtClean="0"/>
              <a:t>the </a:t>
            </a:r>
            <a:r>
              <a:rPr lang="en-IN" i="1" dirty="0"/>
              <a:t>technique </a:t>
            </a:r>
            <a:r>
              <a:rPr lang="en-IN" b="1" i="1" dirty="0"/>
              <a:t>product cipher</a:t>
            </a:r>
            <a:r>
              <a:rPr lang="en-IN" i="1" dirty="0"/>
              <a:t>.</a:t>
            </a:r>
          </a:p>
        </p:txBody>
      </p:sp>
    </p:spTree>
    <p:extLst>
      <p:ext uri="{BB962C8B-B14F-4D97-AF65-F5344CB8AC3E}">
        <p14:creationId xmlns:p14="http://schemas.microsoft.com/office/powerpoint/2010/main" val="4047055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700" b="1" u="sng" dirty="0" smtClean="0"/>
              <a:t>Substitution Techniques</a:t>
            </a:r>
          </a:p>
          <a:p>
            <a:pPr marL="0" indent="0">
              <a:buNone/>
            </a:pPr>
            <a:r>
              <a:rPr lang="en-US" sz="2400" dirty="0" smtClean="0"/>
              <a:t>A </a:t>
            </a:r>
            <a:r>
              <a:rPr lang="en-US" sz="2400" dirty="0"/>
              <a:t>substitution technique is one in which the letters of plaintext are replaced by other letters or </a:t>
            </a:r>
            <a:r>
              <a:rPr lang="en-US" sz="2400" dirty="0" smtClean="0"/>
              <a:t>by numbers </a:t>
            </a:r>
            <a:r>
              <a:rPr lang="en-US" sz="2400" dirty="0"/>
              <a:t>or symbols. If the plaintext is viewed as a sequence of bits, then substitution </a:t>
            </a:r>
            <a:r>
              <a:rPr lang="en-US" sz="2400" dirty="0" smtClean="0"/>
              <a:t>involves replacing </a:t>
            </a:r>
            <a:r>
              <a:rPr lang="en-US" sz="2400" dirty="0"/>
              <a:t>plaintext bit patterns with cipher text bit patterns</a:t>
            </a:r>
            <a:r>
              <a:rPr lang="en-US" sz="2400" dirty="0" smtClean="0"/>
              <a:t>.</a:t>
            </a:r>
          </a:p>
          <a:p>
            <a:pPr marL="457200" indent="-457200">
              <a:buFont typeface="+mj-lt"/>
              <a:buAutoNum type="arabicPeriod"/>
            </a:pPr>
            <a:r>
              <a:rPr lang="en-IN" sz="2400" b="1" dirty="0"/>
              <a:t>Caesar </a:t>
            </a:r>
            <a:r>
              <a:rPr lang="en-IN" sz="2400" b="1" dirty="0" smtClean="0"/>
              <a:t>Cipher</a:t>
            </a:r>
          </a:p>
          <a:p>
            <a:pPr marL="457200" indent="-457200">
              <a:buFont typeface="+mj-lt"/>
              <a:buAutoNum type="arabicPeriod"/>
            </a:pPr>
            <a:r>
              <a:rPr lang="en-IN" sz="2400" b="1" dirty="0" err="1"/>
              <a:t>Monoalphabetic</a:t>
            </a:r>
            <a:r>
              <a:rPr lang="en-IN" sz="2400" b="1" dirty="0"/>
              <a:t> </a:t>
            </a:r>
            <a:r>
              <a:rPr lang="en-IN" sz="2400" b="1" dirty="0" smtClean="0"/>
              <a:t>Ciphers</a:t>
            </a:r>
          </a:p>
          <a:p>
            <a:pPr marL="457200" indent="-457200">
              <a:buFont typeface="+mj-lt"/>
              <a:buAutoNum type="arabicPeriod"/>
            </a:pPr>
            <a:r>
              <a:rPr lang="en-IN" sz="2400" b="1" dirty="0"/>
              <a:t>Polyalphabetic Ciphers</a:t>
            </a:r>
            <a:endParaRPr lang="en-US" sz="2400" dirty="0"/>
          </a:p>
          <a:p>
            <a:pPr marL="457200" indent="-457200">
              <a:buFont typeface="+mj-lt"/>
              <a:buAutoNum type="arabicPeriod"/>
            </a:pPr>
            <a:r>
              <a:rPr lang="en-IN" sz="2400" b="1" dirty="0" err="1" smtClean="0"/>
              <a:t>Playfair</a:t>
            </a:r>
            <a:r>
              <a:rPr lang="en-IN" sz="2400" b="1" dirty="0" smtClean="0"/>
              <a:t> Cipher</a:t>
            </a:r>
          </a:p>
          <a:p>
            <a:pPr marL="457200" indent="-457200">
              <a:buFont typeface="+mj-lt"/>
              <a:buAutoNum type="arabicPeriod"/>
            </a:pPr>
            <a:r>
              <a:rPr lang="en-IN" sz="2400" b="1" dirty="0"/>
              <a:t>Hill </a:t>
            </a:r>
            <a:r>
              <a:rPr lang="en-IN" sz="2400" b="1" dirty="0" smtClean="0"/>
              <a:t>Cipher</a:t>
            </a:r>
          </a:p>
          <a:p>
            <a:pPr marL="457200" indent="-457200">
              <a:buFont typeface="+mj-lt"/>
              <a:buAutoNum type="arabicPeriod"/>
            </a:pPr>
            <a:r>
              <a:rPr lang="en-US" sz="2400" b="1" dirty="0" err="1" smtClean="0"/>
              <a:t>Vernam</a:t>
            </a:r>
            <a:r>
              <a:rPr lang="en-US" sz="2400" b="1" smtClean="0"/>
              <a:t>(One time pad)</a:t>
            </a:r>
            <a:endParaRPr lang="en-IN" sz="2400" b="1" dirty="0" smtClean="0"/>
          </a:p>
        </p:txBody>
      </p:sp>
    </p:spTree>
    <p:extLst>
      <p:ext uri="{BB962C8B-B14F-4D97-AF65-F5344CB8AC3E}">
        <p14:creationId xmlns:p14="http://schemas.microsoft.com/office/powerpoint/2010/main" val="1239757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dirty="0"/>
              <a:t>Caesar cipher (or) shift cipher</a:t>
            </a:r>
          </a:p>
          <a:p>
            <a:r>
              <a:rPr lang="en-US" sz="2400" dirty="0"/>
              <a:t>The earliest known use of a substitution cipher and the simplest was </a:t>
            </a:r>
            <a:r>
              <a:rPr lang="en-US" sz="2400" dirty="0" smtClean="0"/>
              <a:t>developed by </a:t>
            </a:r>
            <a:r>
              <a:rPr lang="en-US" sz="2400" dirty="0"/>
              <a:t>Julius Caesar. </a:t>
            </a:r>
          </a:p>
          <a:p>
            <a:r>
              <a:rPr lang="en-US" sz="2400" dirty="0"/>
              <a:t>The Caesar cipher involves replacing each letter of the alphabet with the letter standing 3 places </a:t>
            </a:r>
            <a:r>
              <a:rPr lang="en-IN" sz="2400" dirty="0"/>
              <a:t>further down the alphabet.</a:t>
            </a:r>
          </a:p>
          <a:p>
            <a:pPr lvl="1"/>
            <a:r>
              <a:rPr lang="en-US" sz="2000" dirty="0"/>
              <a:t>e.g., plain text : pay more money</a:t>
            </a:r>
          </a:p>
          <a:p>
            <a:pPr lvl="1"/>
            <a:r>
              <a:rPr lang="en-IN" sz="2000" dirty="0"/>
              <a:t>Cipher text:      </a:t>
            </a:r>
            <a:r>
              <a:rPr lang="en-IN" sz="2000" dirty="0" err="1"/>
              <a:t>sdb</a:t>
            </a:r>
            <a:r>
              <a:rPr lang="en-IN" sz="2000" dirty="0"/>
              <a:t> </a:t>
            </a:r>
            <a:r>
              <a:rPr lang="en-IN" sz="2000" dirty="0" err="1"/>
              <a:t>pruh</a:t>
            </a:r>
            <a:r>
              <a:rPr lang="en-IN" sz="2000" dirty="0"/>
              <a:t> </a:t>
            </a:r>
            <a:r>
              <a:rPr lang="en-IN" sz="2000" dirty="0" err="1"/>
              <a:t>prqhb</a:t>
            </a:r>
            <a:endParaRPr lang="en-IN" sz="2000" dirty="0"/>
          </a:p>
          <a:p>
            <a:pPr marL="0" indent="0" algn="ctr">
              <a:buNone/>
            </a:pPr>
            <a:r>
              <a:rPr lang="en-US" sz="2400" i="1" dirty="0"/>
              <a:t>Note that the alphabet is wrapped around, so that letter following „z‟ is „a‟.</a:t>
            </a:r>
          </a:p>
          <a:p>
            <a:r>
              <a:rPr lang="en-US" sz="2400" dirty="0"/>
              <a:t>For each plaintext letter p, substitute the cipher text letter c such that</a:t>
            </a:r>
          </a:p>
          <a:p>
            <a:pPr marL="0" indent="0" algn="ctr">
              <a:buNone/>
            </a:pPr>
            <a:r>
              <a:rPr lang="da-DK" sz="2400" b="1" i="1" dirty="0" smtClean="0"/>
              <a:t>C </a:t>
            </a:r>
            <a:r>
              <a:rPr lang="da-DK" sz="2400" b="1" i="1" dirty="0"/>
              <a:t>= E(p) = (p+3) mod 26</a:t>
            </a:r>
          </a:p>
          <a:p>
            <a:r>
              <a:rPr lang="en-US" sz="2400" dirty="0"/>
              <a:t>A shift may be any amount, so that general Caesar algorithm is</a:t>
            </a:r>
          </a:p>
          <a:p>
            <a:pPr marL="0" indent="0" algn="ctr">
              <a:buNone/>
            </a:pPr>
            <a:r>
              <a:rPr lang="da-DK" sz="2400" b="1" i="1" dirty="0" smtClean="0"/>
              <a:t>C </a:t>
            </a:r>
            <a:r>
              <a:rPr lang="da-DK" sz="2400" b="1" i="1" dirty="0"/>
              <a:t>= E (p) = (p+k) mod 26</a:t>
            </a:r>
          </a:p>
          <a:p>
            <a:r>
              <a:rPr lang="en-US" sz="2400" dirty="0"/>
              <a:t>Where k takes on a value in the range 1 to 25. The decryption algorithm is simply</a:t>
            </a:r>
          </a:p>
          <a:p>
            <a:pPr marL="0" indent="0" algn="ctr">
              <a:buNone/>
            </a:pPr>
            <a:r>
              <a:rPr lang="da-DK" sz="2400" b="1" i="1" dirty="0" smtClean="0"/>
              <a:t>P </a:t>
            </a:r>
            <a:r>
              <a:rPr lang="da-DK" sz="2400" b="1" i="1" dirty="0"/>
              <a:t>= D(C) = (C-k) mod 26</a:t>
            </a:r>
            <a:endParaRPr lang="en-IN" sz="2400" b="1" i="1" dirty="0"/>
          </a:p>
          <a:p>
            <a:endParaRPr lang="en-IN" sz="2400" dirty="0"/>
          </a:p>
        </p:txBody>
      </p:sp>
    </p:spTree>
    <p:extLst>
      <p:ext uri="{BB962C8B-B14F-4D97-AF65-F5344CB8AC3E}">
        <p14:creationId xmlns:p14="http://schemas.microsoft.com/office/powerpoint/2010/main" val="2770589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p>
            <a:pPr algn="l"/>
            <a:r>
              <a:rPr lang="en-US" sz="3200" b="1" dirty="0" err="1" smtClean="0"/>
              <a:t>Ceaser</a:t>
            </a:r>
            <a:r>
              <a:rPr lang="en-US" sz="3200" b="1" dirty="0" smtClean="0"/>
              <a:t> Cipher Example</a:t>
            </a:r>
            <a:endParaRPr lang="en-IN" sz="3200" b="1" dirty="0"/>
          </a:p>
        </p:txBody>
      </p:sp>
      <p:sp>
        <p:nvSpPr>
          <p:cNvPr id="3" name="Content Placeholder 2"/>
          <p:cNvSpPr>
            <a:spLocks noGrp="1"/>
          </p:cNvSpPr>
          <p:nvPr>
            <p:ph idx="1"/>
          </p:nvPr>
        </p:nvSpPr>
        <p:spPr>
          <a:xfrm>
            <a:off x="609600" y="990601"/>
            <a:ext cx="10972800" cy="5135564"/>
          </a:xfrm>
        </p:spPr>
        <p:txBody>
          <a:bodyPr>
            <a:normAutofit/>
          </a:bodyPr>
          <a:lstStyle/>
          <a:p>
            <a:pPr marL="0" indent="0" algn="just" fontAlgn="base">
              <a:buNone/>
            </a:pPr>
            <a:r>
              <a:rPr lang="en-US" sz="2000" dirty="0"/>
              <a:t>Here is an example of how to use the Caesar cipher to encrypt the message “HELLO” with a shift of 3:</a:t>
            </a:r>
          </a:p>
          <a:p>
            <a:pPr algn="just" fontAlgn="base"/>
            <a:r>
              <a:rPr lang="en-US" sz="2000" dirty="0"/>
              <a:t>Write down the plaintext message: HELLO</a:t>
            </a:r>
          </a:p>
          <a:p>
            <a:pPr algn="just" fontAlgn="base"/>
            <a:r>
              <a:rPr lang="en-US" sz="2000" dirty="0"/>
              <a:t>Choose a shift value. In this case, we will use a shift of 3.</a:t>
            </a:r>
          </a:p>
          <a:p>
            <a:pPr algn="just" fontAlgn="base"/>
            <a:r>
              <a:rPr lang="en-US" sz="2000" dirty="0"/>
              <a:t>Replace each letter in the plaintext message with the letter that is three positions to the right in the alphabet.</a:t>
            </a:r>
          </a:p>
          <a:p>
            <a:pPr algn="just"/>
            <a:r>
              <a:rPr lang="en-US" sz="2000" dirty="0" smtClean="0"/>
              <a:t>The encrypted </a:t>
            </a:r>
            <a:r>
              <a:rPr lang="en-US" sz="2000" dirty="0"/>
              <a:t>message is now “KHOOR</a:t>
            </a:r>
            <a:r>
              <a:rPr lang="en-US" sz="2000" dirty="0" smtClean="0"/>
              <a:t>”.</a:t>
            </a:r>
          </a:p>
          <a:p>
            <a:pPr algn="just"/>
            <a:r>
              <a:rPr lang="en-US" sz="2000" dirty="0"/>
              <a:t>To decrypt the message, you simply need to shift each letter back by the same number of positions. In this case, you would shift each letter in “KHOOR” back by 3 positions to get the original message, “HELLO”.</a:t>
            </a:r>
          </a:p>
          <a:p>
            <a:pPr algn="just"/>
            <a:endParaRPr lang="en-US" sz="2000" dirty="0" smtClean="0"/>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5181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566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fontScale="90000"/>
          </a:bodyPr>
          <a:lstStyle/>
          <a:p>
            <a:pPr algn="l"/>
            <a:r>
              <a:rPr lang="en-IN" b="1" dirty="0" smtClean="0"/>
              <a:t/>
            </a:r>
            <a:br>
              <a:rPr lang="en-IN" b="1" dirty="0" smtClean="0"/>
            </a:br>
            <a:r>
              <a:rPr lang="en-IN" sz="3600" b="1" dirty="0" err="1" smtClean="0"/>
              <a:t>Monoalphabetic</a:t>
            </a:r>
            <a:r>
              <a:rPr lang="en-IN" sz="3600" b="1" dirty="0" smtClean="0"/>
              <a:t> </a:t>
            </a:r>
            <a:r>
              <a:rPr lang="en-IN" sz="3600" b="1" dirty="0"/>
              <a:t>Ciphers</a:t>
            </a:r>
            <a:br>
              <a:rPr lang="en-IN" sz="3600" b="1" dirty="0"/>
            </a:br>
            <a:endParaRPr lang="en-IN" sz="3600" b="1" dirty="0"/>
          </a:p>
        </p:txBody>
      </p:sp>
      <p:sp>
        <p:nvSpPr>
          <p:cNvPr id="3" name="Content Placeholder 2"/>
          <p:cNvSpPr>
            <a:spLocks noGrp="1"/>
          </p:cNvSpPr>
          <p:nvPr>
            <p:ph idx="1"/>
          </p:nvPr>
        </p:nvSpPr>
        <p:spPr>
          <a:xfrm>
            <a:off x="609600" y="1066801"/>
            <a:ext cx="10972800" cy="5059364"/>
          </a:xfrm>
        </p:spPr>
        <p:txBody>
          <a:bodyPr>
            <a:normAutofit/>
          </a:bodyPr>
          <a:lstStyle/>
          <a:p>
            <a:pPr algn="just"/>
            <a:r>
              <a:rPr lang="en-US" sz="2400" b="1" dirty="0" err="1"/>
              <a:t>Monoalphabetic</a:t>
            </a:r>
            <a:r>
              <a:rPr lang="en-US" sz="2400" b="1" dirty="0"/>
              <a:t> cipher</a:t>
            </a:r>
            <a:r>
              <a:rPr lang="en-US" sz="2400" dirty="0"/>
              <a:t> is a type of encryption technique in cryptography where each character of the plain text is mapped to another fixed character of the cipher text. </a:t>
            </a:r>
            <a:r>
              <a:rPr lang="en-US" sz="2400" dirty="0" err="1"/>
              <a:t>Monoalphabetic</a:t>
            </a:r>
            <a:r>
              <a:rPr lang="en-US" sz="2400" dirty="0"/>
              <a:t> cipher is a type of simple substitution cipher.</a:t>
            </a:r>
          </a:p>
          <a:p>
            <a:pPr algn="just"/>
            <a:r>
              <a:rPr lang="en-US" sz="2400" dirty="0"/>
              <a:t>The relationship between the </a:t>
            </a:r>
            <a:r>
              <a:rPr lang="en-US" sz="2400" b="1" dirty="0"/>
              <a:t>plain text character</a:t>
            </a:r>
            <a:r>
              <a:rPr lang="en-US" sz="2400" dirty="0"/>
              <a:t> and the </a:t>
            </a:r>
            <a:r>
              <a:rPr lang="en-US" sz="2400" b="1" dirty="0"/>
              <a:t>cipher text character</a:t>
            </a:r>
            <a:r>
              <a:rPr lang="en-US" sz="2400" dirty="0"/>
              <a:t> is one-to-one.</a:t>
            </a:r>
          </a:p>
          <a:p>
            <a:pPr algn="just"/>
            <a:r>
              <a:rPr lang="en-US" sz="2400" dirty="0" err="1"/>
              <a:t>Monoalphabetic</a:t>
            </a:r>
            <a:r>
              <a:rPr lang="en-US" sz="2400" dirty="0"/>
              <a:t> Cipher eliminates the brute-force techniques for cryptanalysis. Moreover, the cipher line can be a permutation of the 26 alphabetic characters.</a:t>
            </a:r>
            <a:endParaRPr lang="en-IN" sz="2400" dirty="0"/>
          </a:p>
        </p:txBody>
      </p:sp>
    </p:spTree>
    <p:extLst>
      <p:ext uri="{BB962C8B-B14F-4D97-AF65-F5344CB8AC3E}">
        <p14:creationId xmlns:p14="http://schemas.microsoft.com/office/powerpoint/2010/main" val="17866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a:t>Computer data often travels from one computer to another, leaving the safety of </a:t>
            </a:r>
            <a:r>
              <a:rPr lang="en-US" dirty="0" smtClean="0"/>
              <a:t>its protected </a:t>
            </a:r>
            <a:r>
              <a:rPr lang="en-US" dirty="0"/>
              <a:t>physical surroundings. </a:t>
            </a:r>
            <a:endParaRPr lang="en-US" dirty="0" smtClean="0"/>
          </a:p>
          <a:p>
            <a:pPr algn="just"/>
            <a:r>
              <a:rPr lang="en-US" dirty="0" smtClean="0"/>
              <a:t>Once </a:t>
            </a:r>
            <a:r>
              <a:rPr lang="en-US" dirty="0"/>
              <a:t>the data is out of hand, people with bad intention </a:t>
            </a:r>
            <a:r>
              <a:rPr lang="en-US" dirty="0" smtClean="0"/>
              <a:t>could modify </a:t>
            </a:r>
            <a:r>
              <a:rPr lang="en-US" dirty="0"/>
              <a:t>or forge your data, either for amusement or for their own benefit.</a:t>
            </a:r>
          </a:p>
          <a:p>
            <a:pPr algn="just"/>
            <a:r>
              <a:rPr lang="en-US" dirty="0"/>
              <a:t>Cryptography can reformat and transform our data, making it safer on its trip </a:t>
            </a:r>
            <a:r>
              <a:rPr lang="en-US" dirty="0" smtClean="0"/>
              <a:t>between computers</a:t>
            </a:r>
            <a:r>
              <a:rPr lang="en-US" dirty="0"/>
              <a:t>. </a:t>
            </a:r>
            <a:endParaRPr lang="en-US" dirty="0" smtClean="0"/>
          </a:p>
          <a:p>
            <a:pPr algn="just"/>
            <a:r>
              <a:rPr lang="en-US" dirty="0" smtClean="0"/>
              <a:t>The </a:t>
            </a:r>
            <a:r>
              <a:rPr lang="en-US" dirty="0"/>
              <a:t>technology is based on the essentials of secret codes, augmented by </a:t>
            </a:r>
            <a:r>
              <a:rPr lang="en-US" dirty="0" smtClean="0"/>
              <a:t>modern mathematics </a:t>
            </a:r>
            <a:r>
              <a:rPr lang="en-US" dirty="0"/>
              <a:t>that protects our data in powerful ways.</a:t>
            </a:r>
            <a:endParaRPr lang="en-IN" dirty="0"/>
          </a:p>
        </p:txBody>
      </p:sp>
    </p:spTree>
    <p:extLst>
      <p:ext uri="{BB962C8B-B14F-4D97-AF65-F5344CB8AC3E}">
        <p14:creationId xmlns:p14="http://schemas.microsoft.com/office/powerpoint/2010/main" val="4253041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fontScale="90000"/>
          </a:bodyPr>
          <a:lstStyle/>
          <a:p>
            <a:pPr algn="l"/>
            <a:r>
              <a:rPr lang="en-IN" sz="4000" b="1" dirty="0" err="1"/>
              <a:t>Monoalphabetic</a:t>
            </a:r>
            <a:r>
              <a:rPr lang="en-IN" sz="4000" b="1" dirty="0"/>
              <a:t> </a:t>
            </a:r>
            <a:r>
              <a:rPr lang="en-IN" sz="4000" b="1" dirty="0" err="1" smtClean="0"/>
              <a:t>Cipher_Example</a:t>
            </a:r>
            <a:r>
              <a:rPr lang="en-IN" b="1" dirty="0"/>
              <a:t/>
            </a:r>
            <a:br>
              <a:rPr lang="en-IN" b="1" dirty="0"/>
            </a:br>
            <a:endParaRPr lang="en-IN" dirty="0"/>
          </a:p>
        </p:txBody>
      </p:sp>
      <p:sp>
        <p:nvSpPr>
          <p:cNvPr id="3" name="Content Placeholder 2"/>
          <p:cNvSpPr>
            <a:spLocks noGrp="1"/>
          </p:cNvSpPr>
          <p:nvPr>
            <p:ph idx="1"/>
          </p:nvPr>
        </p:nvSpPr>
        <p:spPr>
          <a:xfrm>
            <a:off x="609600" y="762001"/>
            <a:ext cx="10972800" cy="5364164"/>
          </a:xfrm>
        </p:spPr>
        <p:txBody>
          <a:bodyPr>
            <a:normAutofit/>
          </a:bodyPr>
          <a:lstStyle/>
          <a:p>
            <a:pPr algn="just"/>
            <a:r>
              <a:rPr lang="en-US" sz="2400" dirty="0"/>
              <a:t>Let us understand how this cipher technique works with an example, let us suppose the mapping of plaintext using the table below</a:t>
            </a:r>
            <a:r>
              <a:rPr lang="en-US" sz="2400" dirty="0" smtClean="0"/>
              <a:t>.</a:t>
            </a:r>
          </a:p>
          <a:p>
            <a:pPr algn="just"/>
            <a:endParaRPr lang="en-IN" sz="2400" dirty="0"/>
          </a:p>
        </p:txBody>
      </p:sp>
      <p:graphicFrame>
        <p:nvGraphicFramePr>
          <p:cNvPr id="7" name="Table 6"/>
          <p:cNvGraphicFramePr>
            <a:graphicFrameLocks noGrp="1"/>
          </p:cNvGraphicFramePr>
          <p:nvPr>
            <p:extLst>
              <p:ext uri="{D42A27DB-BD31-4B8C-83A1-F6EECF244321}">
                <p14:modId xmlns:p14="http://schemas.microsoft.com/office/powerpoint/2010/main" val="1050248690"/>
              </p:ext>
            </p:extLst>
          </p:nvPr>
        </p:nvGraphicFramePr>
        <p:xfrm>
          <a:off x="838200" y="1781284"/>
          <a:ext cx="8381994" cy="945326"/>
        </p:xfrm>
        <a:graphic>
          <a:graphicData uri="http://schemas.openxmlformats.org/drawingml/2006/table">
            <a:tbl>
              <a:tblPr/>
              <a:tblGrid>
                <a:gridCol w="316302"/>
                <a:gridCol w="672141"/>
                <a:gridCol w="672141"/>
                <a:gridCol w="672141"/>
                <a:gridCol w="672141"/>
                <a:gridCol w="672141"/>
                <a:gridCol w="672141"/>
                <a:gridCol w="672141"/>
                <a:gridCol w="672141"/>
                <a:gridCol w="672141"/>
                <a:gridCol w="672141"/>
                <a:gridCol w="672141"/>
                <a:gridCol w="672141"/>
              </a:tblGrid>
              <a:tr h="488126">
                <a:tc>
                  <a:txBody>
                    <a:bodyPr/>
                    <a:lstStyle/>
                    <a:p>
                      <a:pPr algn="ctr" fontAlgn="base"/>
                      <a:r>
                        <a:rPr lang="en-IN" sz="1400" b="1" dirty="0">
                          <a:effectLst/>
                        </a:rPr>
                        <a:t>0</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3</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4</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5</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6</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7</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8</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9</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12</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33484">
                <a:tc>
                  <a:txBody>
                    <a:bodyPr/>
                    <a:lstStyle/>
                    <a:p>
                      <a:pPr algn="ctr" rtl="0" fontAlgn="base"/>
                      <a:r>
                        <a:rPr lang="en-IN" b="1" dirty="0">
                          <a:effectLst/>
                        </a:rPr>
                        <a:t>A</a:t>
                      </a:r>
                    </a:p>
                  </a:txBody>
                  <a:tcPr marL="38100" marR="38100" marT="42415" marB="4241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B</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dirty="0">
                          <a:effectLst/>
                        </a:rPr>
                        <a: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F</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G</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dirty="0">
                          <a:effectLst/>
                        </a:rPr>
                        <a:t>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J</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K</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dirty="0">
                          <a:effectLst/>
                        </a:rPr>
                        <a:t>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88459741"/>
              </p:ext>
            </p:extLst>
          </p:nvPr>
        </p:nvGraphicFramePr>
        <p:xfrm>
          <a:off x="685800" y="3124200"/>
          <a:ext cx="8458202" cy="1089660"/>
        </p:xfrm>
        <a:graphic>
          <a:graphicData uri="http://schemas.openxmlformats.org/drawingml/2006/table">
            <a:tbl>
              <a:tblPr/>
              <a:tblGrid>
                <a:gridCol w="319178"/>
                <a:gridCol w="678252"/>
                <a:gridCol w="678252"/>
                <a:gridCol w="678252"/>
                <a:gridCol w="678252"/>
                <a:gridCol w="678252"/>
                <a:gridCol w="678252"/>
                <a:gridCol w="678252"/>
                <a:gridCol w="678252"/>
                <a:gridCol w="678252"/>
                <a:gridCol w="678252"/>
                <a:gridCol w="678252"/>
                <a:gridCol w="678252"/>
              </a:tblGrid>
              <a:tr h="511079">
                <a:tc>
                  <a:txBody>
                    <a:bodyPr/>
                    <a:lstStyle/>
                    <a:p>
                      <a:pPr algn="ctr" fontAlgn="base"/>
                      <a:r>
                        <a:rPr lang="en-IN" sz="1400" b="1" dirty="0">
                          <a:effectLst/>
                        </a:rPr>
                        <a:t>13</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14</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15</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16</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17</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18</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19</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20</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21</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22</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23</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24</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25</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78581">
                <a:tc>
                  <a:txBody>
                    <a:bodyPr/>
                    <a:lstStyle/>
                    <a:p>
                      <a:pPr algn="ctr" rtl="0" fontAlgn="base"/>
                      <a:r>
                        <a:rPr lang="en-IN" b="1" dirty="0">
                          <a:effectLst/>
                        </a:rPr>
                        <a:t>N</a:t>
                      </a:r>
                    </a:p>
                  </a:txBody>
                  <a:tcPr marL="38100" marR="38100" marT="52683" marB="526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O</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P</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dirty="0">
                          <a:effectLst/>
                        </a:rPr>
                        <a:t>Q</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U</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V</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W</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X</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a:effectLst/>
                        </a:rPr>
                        <a: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250" b="0" dirty="0">
                          <a:effectLst/>
                        </a:rPr>
                        <a:t>Z</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9" name="Rectangle 8"/>
          <p:cNvSpPr/>
          <p:nvPr/>
        </p:nvSpPr>
        <p:spPr>
          <a:xfrm>
            <a:off x="685800" y="4800600"/>
            <a:ext cx="10896600" cy="1477328"/>
          </a:xfrm>
          <a:prstGeom prst="rect">
            <a:avLst/>
          </a:prstGeom>
        </p:spPr>
        <p:txBody>
          <a:bodyPr wrap="square">
            <a:spAutoFit/>
          </a:bodyPr>
          <a:lstStyle/>
          <a:p>
            <a:pPr marL="285750" indent="-285750" algn="just" fontAlgn="base">
              <a:buFont typeface="Arial" pitchFamily="34" charset="0"/>
              <a:buChar char="•"/>
            </a:pPr>
            <a:r>
              <a:rPr lang="en-IN" b="1" dirty="0"/>
              <a:t>Example Input 1(Plain-text)- GFG</a:t>
            </a:r>
          </a:p>
          <a:p>
            <a:pPr marL="285750" indent="-285750" algn="just" fontAlgn="base">
              <a:buFont typeface="Arial" pitchFamily="34" charset="0"/>
              <a:buChar char="•"/>
            </a:pPr>
            <a:r>
              <a:rPr lang="en-US" dirty="0" smtClean="0"/>
              <a:t>In </a:t>
            </a:r>
            <a:r>
              <a:rPr lang="en-US" dirty="0" err="1"/>
              <a:t>Monoalphabetic</a:t>
            </a:r>
            <a:r>
              <a:rPr lang="en-US" dirty="0"/>
              <a:t> cipher, the mapping is done randomly and the difference between the letters is not uniform. Here, the word is mapped to S (G-&gt;S), F is mapped to R(F-&gt;R) and G was already mapped to S so we cannot change it (G-&gt;S).</a:t>
            </a:r>
          </a:p>
          <a:p>
            <a:pPr marL="285750" indent="-285750" algn="just" fontAlgn="base">
              <a:buFont typeface="Arial" pitchFamily="34" charset="0"/>
              <a:buChar char="•"/>
            </a:pPr>
            <a:r>
              <a:rPr lang="en-US" b="1" dirty="0"/>
              <a:t>Example Output</a:t>
            </a:r>
            <a:r>
              <a:rPr lang="en-US" dirty="0"/>
              <a:t> 1</a:t>
            </a:r>
            <a:r>
              <a:rPr lang="en-US" b="1" dirty="0"/>
              <a:t>(Cipher-text)</a:t>
            </a:r>
            <a:r>
              <a:rPr lang="en-US" dirty="0"/>
              <a:t>- </a:t>
            </a:r>
            <a:r>
              <a:rPr lang="en-US" b="1" dirty="0"/>
              <a:t>SRS</a:t>
            </a:r>
          </a:p>
        </p:txBody>
      </p:sp>
    </p:spTree>
    <p:extLst>
      <p:ext uri="{BB962C8B-B14F-4D97-AF65-F5344CB8AC3E}">
        <p14:creationId xmlns:p14="http://schemas.microsoft.com/office/powerpoint/2010/main" val="1426135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dirty="0" err="1"/>
              <a:t>Playfair</a:t>
            </a:r>
            <a:r>
              <a:rPr lang="en-IN" sz="2400" b="1" dirty="0"/>
              <a:t> Cipher</a:t>
            </a:r>
          </a:p>
          <a:p>
            <a:r>
              <a:rPr lang="en-US" sz="2300" dirty="0"/>
              <a:t>The </a:t>
            </a:r>
            <a:r>
              <a:rPr lang="en-US" sz="2300" dirty="0" err="1"/>
              <a:t>Playfair</a:t>
            </a:r>
            <a:r>
              <a:rPr lang="en-US" sz="2300" dirty="0"/>
              <a:t> cipher, also called </a:t>
            </a:r>
            <a:r>
              <a:rPr lang="en-US" sz="2300" dirty="0" err="1"/>
              <a:t>Playfair</a:t>
            </a:r>
            <a:r>
              <a:rPr lang="en-US" sz="2300" dirty="0"/>
              <a:t> square, is a cryptographic technique used for manual </a:t>
            </a:r>
            <a:r>
              <a:rPr lang="en-US" sz="2300" dirty="0" smtClean="0"/>
              <a:t>encryption of </a:t>
            </a:r>
            <a:r>
              <a:rPr lang="en-US" sz="2300" dirty="0"/>
              <a:t>data. This scheme was invented by Charles Wheatstone in 1854</a:t>
            </a:r>
            <a:r>
              <a:rPr lang="en-US" sz="2300" dirty="0" smtClean="0"/>
              <a:t>. </a:t>
            </a:r>
            <a:r>
              <a:rPr lang="en-US" sz="2300" dirty="0"/>
              <a:t>The </a:t>
            </a:r>
            <a:r>
              <a:rPr lang="en-US" sz="2300" dirty="0" err="1"/>
              <a:t>Playfair</a:t>
            </a:r>
            <a:r>
              <a:rPr lang="en-US" sz="2300" dirty="0"/>
              <a:t> cipher was used by the British army in World War I and by the Australians in World War II.</a:t>
            </a:r>
          </a:p>
          <a:p>
            <a:r>
              <a:rPr lang="en-US" sz="2300" dirty="0"/>
              <a:t>This was possible because the </a:t>
            </a:r>
            <a:r>
              <a:rPr lang="en-US" sz="2300" dirty="0" err="1"/>
              <a:t>Playfair</a:t>
            </a:r>
            <a:r>
              <a:rPr lang="en-US" sz="2300" dirty="0"/>
              <a:t> cipher is quite fast to use and does not demand any special </a:t>
            </a:r>
            <a:r>
              <a:rPr lang="en-US" sz="2300" dirty="0" smtClean="0"/>
              <a:t>equipment to </a:t>
            </a:r>
            <a:r>
              <a:rPr lang="en-US" sz="2300" dirty="0"/>
              <a:t>be used. It was used to protect important but not very critical information, so that by the time </a:t>
            </a:r>
            <a:r>
              <a:rPr lang="en-US" sz="2300" dirty="0" smtClean="0"/>
              <a:t>the cryptanalysts </a:t>
            </a:r>
            <a:r>
              <a:rPr lang="en-US" sz="2300" dirty="0"/>
              <a:t>could break it, the value of the information was nullified anyway</a:t>
            </a:r>
            <a:r>
              <a:rPr lang="en-US" sz="2300" dirty="0" smtClean="0"/>
              <a:t>!</a:t>
            </a:r>
          </a:p>
          <a:p>
            <a:r>
              <a:rPr lang="en-US" sz="2300" dirty="0"/>
              <a:t>The </a:t>
            </a:r>
            <a:r>
              <a:rPr lang="en-US" sz="2300" dirty="0" err="1"/>
              <a:t>Playfair</a:t>
            </a:r>
            <a:r>
              <a:rPr lang="en-US" sz="2300" dirty="0"/>
              <a:t> encryption scheme uses two main processes</a:t>
            </a:r>
            <a:endParaRPr lang="en-IN" sz="23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886200"/>
            <a:ext cx="5638800" cy="280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059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000" b="1" i="1" dirty="0"/>
              <a:t>Step 1: Creation and Population of Matrix</a:t>
            </a:r>
          </a:p>
          <a:p>
            <a:r>
              <a:rPr lang="en-US" sz="2400" dirty="0"/>
              <a:t>The </a:t>
            </a:r>
            <a:r>
              <a:rPr lang="en-US" sz="2400" dirty="0" err="1"/>
              <a:t>Playfair</a:t>
            </a:r>
            <a:r>
              <a:rPr lang="en-US" sz="2400" dirty="0"/>
              <a:t> cipher makes use of a 5 </a:t>
            </a:r>
            <a:r>
              <a:rPr lang="en-US" sz="2400" dirty="0" smtClean="0"/>
              <a:t>x </a:t>
            </a:r>
            <a:r>
              <a:rPr lang="en-US" sz="2400" dirty="0"/>
              <a:t>5 matrix (table), which is used to store a keyword or phrase </a:t>
            </a:r>
            <a:r>
              <a:rPr lang="en-US" sz="2400" dirty="0" smtClean="0"/>
              <a:t>that becomes </a:t>
            </a:r>
            <a:r>
              <a:rPr lang="en-US" sz="2400" dirty="0"/>
              <a:t>the key for encryption and decryption. The way this is entered into the 5 </a:t>
            </a:r>
            <a:r>
              <a:rPr lang="en-US" sz="2400" dirty="0" smtClean="0"/>
              <a:t>x </a:t>
            </a:r>
            <a:r>
              <a:rPr lang="en-US" sz="2400" dirty="0"/>
              <a:t>5 matrix is </a:t>
            </a:r>
            <a:r>
              <a:rPr lang="en-US" sz="2400" dirty="0" smtClean="0"/>
              <a:t>based </a:t>
            </a:r>
            <a:r>
              <a:rPr lang="en-IN" sz="2400" dirty="0" smtClean="0"/>
              <a:t>on </a:t>
            </a:r>
            <a:r>
              <a:rPr lang="en-IN" sz="2400" dirty="0"/>
              <a:t>some simple </a:t>
            </a:r>
            <a:r>
              <a:rPr lang="en-IN" sz="2400" dirty="0" smtClean="0"/>
              <a:t>rules</a:t>
            </a:r>
            <a:endParaRPr lang="en-IN"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11278017"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394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endParaRPr lang="en-US" sz="2400" dirty="0" smtClean="0"/>
          </a:p>
          <a:p>
            <a:endParaRPr lang="en-US" sz="2400" dirty="0"/>
          </a:p>
          <a:p>
            <a:endParaRPr lang="en-US" sz="2400" dirty="0" smtClean="0"/>
          </a:p>
          <a:p>
            <a:endParaRPr lang="en-US" sz="2400" dirty="0"/>
          </a:p>
          <a:p>
            <a:r>
              <a:rPr lang="en-US" sz="2400" dirty="0" smtClean="0"/>
              <a:t>Our </a:t>
            </a:r>
            <a:r>
              <a:rPr lang="en-US" sz="2400" dirty="0"/>
              <a:t>keyword was PLAYFAIR EXAMPLE</a:t>
            </a:r>
          </a:p>
          <a:p>
            <a:r>
              <a:rPr lang="en-US" sz="2400" dirty="0"/>
              <a:t>Our first two rows were P L A Y F and I R E X M</a:t>
            </a:r>
            <a:r>
              <a:rPr lang="en-US" sz="2400" dirty="0" smtClean="0"/>
              <a:t>.</a:t>
            </a:r>
          </a:p>
          <a:p>
            <a:endParaRPr lang="en-US" sz="2400" dirty="0" smtClean="0"/>
          </a:p>
          <a:p>
            <a:r>
              <a:rPr lang="en-US" sz="2400" dirty="0" smtClean="0"/>
              <a:t>Let </a:t>
            </a:r>
            <a:r>
              <a:rPr lang="en-US" sz="2400" dirty="0"/>
              <a:t>us now change the font of the alphabets in our keyword which are covered anywhere in these </a:t>
            </a:r>
            <a:r>
              <a:rPr lang="en-US" sz="2400" dirty="0" smtClean="0"/>
              <a:t>two rows</a:t>
            </a:r>
            <a:r>
              <a:rPr lang="en-US" sz="2400" dirty="0"/>
              <a:t>, in italics. Let us also indicate duplicates with an underscore. This would make our keyword </a:t>
            </a:r>
            <a:r>
              <a:rPr lang="en-US" sz="2400" dirty="0" smtClean="0"/>
              <a:t>look </a:t>
            </a:r>
            <a:r>
              <a:rPr lang="en-IN" sz="2400" dirty="0" smtClean="0"/>
              <a:t>like this:</a:t>
            </a:r>
          </a:p>
          <a:p>
            <a:endParaRPr lang="en-IN" sz="2400" dirty="0"/>
          </a:p>
        </p:txBody>
      </p:sp>
      <p:sp>
        <p:nvSpPr>
          <p:cNvPr id="4" name="Rectangle 3"/>
          <p:cNvSpPr/>
          <p:nvPr/>
        </p:nvSpPr>
        <p:spPr>
          <a:xfrm>
            <a:off x="447674" y="381000"/>
            <a:ext cx="6096000" cy="1200329"/>
          </a:xfrm>
          <a:prstGeom prst="rect">
            <a:avLst/>
          </a:prstGeom>
        </p:spPr>
        <p:txBody>
          <a:bodyPr>
            <a:spAutoFit/>
          </a:bodyPr>
          <a:lstStyle/>
          <a:p>
            <a:r>
              <a:rPr lang="en-US" dirty="0"/>
              <a:t>For example, suppose that our keyword is </a:t>
            </a:r>
            <a:r>
              <a:rPr lang="en-US" b="1" dirty="0"/>
              <a:t>PLAYFAIR EXAMPLE</a:t>
            </a:r>
            <a:r>
              <a:rPr lang="en-US" dirty="0"/>
              <a:t>.</a:t>
            </a:r>
          </a:p>
          <a:p>
            <a:r>
              <a:rPr lang="en-US" dirty="0"/>
              <a:t>Then, the 5 </a:t>
            </a:r>
            <a:r>
              <a:rPr lang="en-US" dirty="0" smtClean="0"/>
              <a:t>x </a:t>
            </a:r>
            <a:r>
              <a:rPr lang="en-US" dirty="0"/>
              <a:t>5 matrix containing our keyword will look as shown</a:t>
            </a:r>
          </a:p>
          <a:p>
            <a:r>
              <a:rPr lang="en-IN" dirty="0"/>
              <a:t>in Fig.</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86715"/>
            <a:ext cx="3048000" cy="286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01000" y="2975943"/>
            <a:ext cx="3200399" cy="369332"/>
          </a:xfrm>
          <a:prstGeom prst="rect">
            <a:avLst/>
          </a:prstGeom>
        </p:spPr>
        <p:txBody>
          <a:bodyPr wrap="square">
            <a:spAutoFit/>
          </a:bodyPr>
          <a:lstStyle/>
          <a:p>
            <a:r>
              <a:rPr lang="en-US" dirty="0"/>
              <a:t>Keyword matrix for our example</a:t>
            </a:r>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648200"/>
            <a:ext cx="33051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5257800"/>
            <a:ext cx="10210800" cy="646331"/>
          </a:xfrm>
          <a:prstGeom prst="rect">
            <a:avLst/>
          </a:prstGeom>
        </p:spPr>
        <p:txBody>
          <a:bodyPr wrap="square">
            <a:spAutoFit/>
          </a:bodyPr>
          <a:lstStyle/>
          <a:p>
            <a:r>
              <a:rPr lang="en-US" dirty="0"/>
              <a:t>As we can see, all of our keyword alphabets are covered now (because every alphabet is (a) either in</a:t>
            </a:r>
          </a:p>
          <a:p>
            <a:r>
              <a:rPr lang="en-US" dirty="0"/>
              <a:t>italics, indicating that it is a part of our matrix, or is (b) underlined, indicating that it is a duplicate).</a:t>
            </a:r>
            <a:endParaRPr lang="en-IN" dirty="0"/>
          </a:p>
        </p:txBody>
      </p:sp>
    </p:spTree>
    <p:extLst>
      <p:ext uri="{BB962C8B-B14F-4D97-AF65-F5344CB8AC3E}">
        <p14:creationId xmlns:p14="http://schemas.microsoft.com/office/powerpoint/2010/main" val="64909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000" b="1" i="1" dirty="0"/>
              <a:t>Step 2: Encryption </a:t>
            </a:r>
            <a:r>
              <a:rPr lang="en-IN" sz="2000" b="1" i="1" dirty="0" smtClean="0"/>
              <a:t>Process</a:t>
            </a:r>
          </a:p>
          <a:p>
            <a:r>
              <a:rPr lang="en-IN" sz="2400" dirty="0"/>
              <a:t>To encrypt a message using the </a:t>
            </a:r>
            <a:r>
              <a:rPr lang="en-IN" sz="2400" dirty="0" err="1"/>
              <a:t>Playfair</a:t>
            </a:r>
            <a:r>
              <a:rPr lang="en-IN" sz="2400" dirty="0"/>
              <a:t> cipher, the plaintext message is first divided into pairs of letters. If there is an odd number of letters, a "dummy" letter such as "X" is added at the end to make the message even. Each pair of letters is then encrypted using the following steps:</a:t>
            </a:r>
          </a:p>
          <a:p>
            <a:pPr marL="457200" lvl="0" indent="-457200">
              <a:buFont typeface="+mj-lt"/>
              <a:buAutoNum type="arabicPeriod"/>
            </a:pPr>
            <a:r>
              <a:rPr lang="en-IN" sz="2400" i="1" dirty="0"/>
              <a:t>If the two letters are the same, add a "dummy" letter such as "X" between them.</a:t>
            </a:r>
          </a:p>
          <a:p>
            <a:pPr marL="457200" lvl="0" indent="-457200">
              <a:buFont typeface="+mj-lt"/>
              <a:buAutoNum type="arabicPeriod"/>
            </a:pPr>
            <a:r>
              <a:rPr lang="en-IN" sz="2400" i="1" dirty="0"/>
              <a:t>Locate the two letters in the grid and find their positions (row and column).</a:t>
            </a:r>
          </a:p>
          <a:p>
            <a:pPr marL="457200" lvl="0" indent="-457200">
              <a:buFont typeface="+mj-lt"/>
              <a:buAutoNum type="arabicPeriod"/>
            </a:pPr>
            <a:r>
              <a:rPr lang="en-IN" sz="2400" i="1" dirty="0"/>
              <a:t>If the two letters are in the same row, replace each letter with the letter to its right (wrapping around to the beginning of the row if necessary).</a:t>
            </a:r>
          </a:p>
          <a:p>
            <a:pPr marL="457200" lvl="0" indent="-457200">
              <a:buFont typeface="+mj-lt"/>
              <a:buAutoNum type="arabicPeriod"/>
            </a:pPr>
            <a:r>
              <a:rPr lang="en-IN" sz="2400" i="1" dirty="0"/>
              <a:t>If the two letters are in the same column, replace each letter with the letter below it (wrapping around to the top of the column if necessary).</a:t>
            </a:r>
          </a:p>
          <a:p>
            <a:pPr marL="457200" lvl="0" indent="-457200">
              <a:buFont typeface="+mj-lt"/>
              <a:buAutoNum type="arabicPeriod"/>
            </a:pPr>
            <a:r>
              <a:rPr lang="en-IN" sz="2400" i="1" dirty="0"/>
              <a:t>If the two letters are not in the same row or column, replace each letter with the letter in the same row but in the column of the other letter.</a:t>
            </a:r>
          </a:p>
          <a:p>
            <a:r>
              <a:rPr lang="en-IN" sz="2400" dirty="0"/>
              <a:t>To decrypt a message encrypted with the </a:t>
            </a:r>
            <a:r>
              <a:rPr lang="en-IN" sz="2400" dirty="0" err="1"/>
              <a:t>Playfair</a:t>
            </a:r>
            <a:r>
              <a:rPr lang="en-IN" sz="2400" dirty="0"/>
              <a:t> cipher, the reverse process is used.</a:t>
            </a:r>
          </a:p>
          <a:p>
            <a:endParaRPr lang="en-IN" sz="2400" dirty="0" smtClean="0"/>
          </a:p>
          <a:p>
            <a:endParaRPr lang="en-IN" sz="2400" dirty="0"/>
          </a:p>
        </p:txBody>
      </p:sp>
    </p:spTree>
    <p:extLst>
      <p:ext uri="{BB962C8B-B14F-4D97-AF65-F5344CB8AC3E}">
        <p14:creationId xmlns:p14="http://schemas.microsoft.com/office/powerpoint/2010/main" val="2798613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a:t>Let us now take a concrete example to illustrate the process of encrypting some text using a keyword.</a:t>
            </a:r>
          </a:p>
          <a:p>
            <a:r>
              <a:rPr lang="en-US" sz="2400" dirty="0"/>
              <a:t>Our keyword is </a:t>
            </a:r>
            <a:r>
              <a:rPr lang="en-US" sz="2400" b="1" dirty="0"/>
              <a:t>PLAYFAIR EXAMPLE </a:t>
            </a:r>
            <a:r>
              <a:rPr lang="en-US" sz="2400" dirty="0"/>
              <a:t>and the original text is </a:t>
            </a:r>
            <a:r>
              <a:rPr lang="en-US" sz="2400" b="1" dirty="0"/>
              <a:t>MY NAME IS ATUL</a:t>
            </a:r>
            <a:r>
              <a:rPr lang="en-US" sz="2400" dirty="0"/>
              <a:t>. We know </a:t>
            </a:r>
            <a:r>
              <a:rPr lang="en-US" sz="2400" dirty="0" smtClean="0"/>
              <a:t>that the </a:t>
            </a:r>
            <a:r>
              <a:rPr lang="en-US" sz="2400" dirty="0"/>
              <a:t>matrix for our keyword is as shown in Fig.</a:t>
            </a:r>
            <a:endParaRPr lang="en-IN"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362199"/>
            <a:ext cx="5257800" cy="2705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010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dirty="0"/>
              <a:t>1. First we break the original text into pairs of two alphabets each. This means that our original </a:t>
            </a:r>
            <a:r>
              <a:rPr lang="en-US" sz="2400" dirty="0" smtClean="0"/>
              <a:t>text would </a:t>
            </a:r>
            <a:r>
              <a:rPr lang="en-US" sz="2400" dirty="0"/>
              <a:t>now look like this:</a:t>
            </a:r>
          </a:p>
          <a:p>
            <a:pPr marL="0" indent="0">
              <a:buNone/>
            </a:pPr>
            <a:r>
              <a:rPr lang="en-IN" sz="2400" b="1" dirty="0" smtClean="0"/>
              <a:t>MY  NA  ME  IS  </a:t>
            </a:r>
            <a:r>
              <a:rPr lang="en-IN" sz="2400" b="1" dirty="0"/>
              <a:t>AT </a:t>
            </a:r>
            <a:r>
              <a:rPr lang="en-IN" sz="2400" b="1" dirty="0" smtClean="0"/>
              <a:t> UL</a:t>
            </a:r>
          </a:p>
          <a:p>
            <a:pPr marL="0" indent="0">
              <a:buNone/>
            </a:pPr>
            <a:r>
              <a:rPr lang="en-US" sz="2400" dirty="0"/>
              <a:t>2. Now, we apply our </a:t>
            </a:r>
            <a:r>
              <a:rPr lang="en-US" sz="2400" dirty="0" err="1"/>
              <a:t>Playfair</a:t>
            </a:r>
            <a:r>
              <a:rPr lang="en-US" sz="2400" dirty="0"/>
              <a:t> cipher algorithm </a:t>
            </a:r>
            <a:r>
              <a:rPr lang="en-US" sz="2400" dirty="0" smtClean="0"/>
              <a:t>to this </a:t>
            </a:r>
            <a:r>
              <a:rPr lang="en-US" sz="2400" dirty="0"/>
              <a:t>text. The first pair of </a:t>
            </a:r>
            <a:endParaRPr lang="en-US" sz="2400" dirty="0" smtClean="0"/>
          </a:p>
          <a:p>
            <a:pPr marL="0" indent="0">
              <a:buNone/>
            </a:pPr>
            <a:r>
              <a:rPr lang="en-US" sz="2400" dirty="0" smtClean="0"/>
              <a:t>alphabets </a:t>
            </a:r>
            <a:r>
              <a:rPr lang="en-US" sz="2400" dirty="0"/>
              <a:t>is </a:t>
            </a:r>
            <a:r>
              <a:rPr lang="en-US" sz="2400" b="1" dirty="0" smtClean="0"/>
              <a:t>MY </a:t>
            </a:r>
            <a:r>
              <a:rPr lang="en-US" sz="2400" dirty="0" smtClean="0"/>
              <a:t>In </a:t>
            </a:r>
            <a:r>
              <a:rPr lang="en-US" sz="2400" dirty="0"/>
              <a:t>this case, this text is </a:t>
            </a:r>
            <a:r>
              <a:rPr lang="en-US" sz="2400" b="1" dirty="0"/>
              <a:t>XF</a:t>
            </a:r>
            <a:r>
              <a:rPr lang="en-US" sz="2400" dirty="0"/>
              <a:t>, which is our </a:t>
            </a:r>
            <a:r>
              <a:rPr lang="en-US" sz="2400" dirty="0" smtClean="0"/>
              <a:t>first </a:t>
            </a:r>
            <a:r>
              <a:rPr lang="en-IN" sz="2400" dirty="0" smtClean="0"/>
              <a:t>cipher </a:t>
            </a:r>
            <a:r>
              <a:rPr lang="en-IN" sz="2400" dirty="0"/>
              <a:t>text </a:t>
            </a:r>
            <a:r>
              <a:rPr lang="en-IN" sz="2400" dirty="0" smtClean="0"/>
              <a:t>block by applying step </a:t>
            </a:r>
            <a:r>
              <a:rPr lang="en-US" sz="2400" dirty="0"/>
              <a:t># </a:t>
            </a:r>
            <a:r>
              <a:rPr lang="en-IN" sz="2400" dirty="0" smtClean="0"/>
              <a:t>5</a:t>
            </a:r>
          </a:p>
          <a:p>
            <a:pPr marL="0" indent="0">
              <a:buNone/>
            </a:pPr>
            <a:endParaRPr lang="en-US" sz="2400" dirty="0" smtClean="0"/>
          </a:p>
          <a:p>
            <a:pPr marL="0" indent="0">
              <a:buNone/>
            </a:pPr>
            <a:r>
              <a:rPr lang="en-US" sz="2400" dirty="0" smtClean="0"/>
              <a:t>3</a:t>
            </a:r>
            <a:r>
              <a:rPr lang="en-US" sz="2400" dirty="0"/>
              <a:t>. Our next text block to be encrypted is </a:t>
            </a:r>
            <a:r>
              <a:rPr lang="en-US" sz="2400" b="1" dirty="0"/>
              <a:t>NA</a:t>
            </a:r>
            <a:r>
              <a:rPr lang="en-US" sz="2400" dirty="0"/>
              <a:t>. </a:t>
            </a:r>
            <a:r>
              <a:rPr lang="en-US" sz="2400" dirty="0" smtClean="0"/>
              <a:t>Again, Step </a:t>
            </a:r>
            <a:r>
              <a:rPr lang="en-US" sz="2400" dirty="0"/>
              <a:t>#5 will apply. </a:t>
            </a:r>
            <a:endParaRPr lang="en-US" sz="2400" dirty="0" smtClean="0"/>
          </a:p>
          <a:p>
            <a:pPr marL="0" indent="0">
              <a:buNone/>
            </a:pPr>
            <a:r>
              <a:rPr lang="en-US" sz="2400" dirty="0" smtClean="0"/>
              <a:t>As </a:t>
            </a:r>
            <a:r>
              <a:rPr lang="en-US" sz="2400" dirty="0"/>
              <a:t>we can see, our second block of cipher text </a:t>
            </a:r>
            <a:r>
              <a:rPr lang="en-US" sz="2400" dirty="0" smtClean="0"/>
              <a:t>is </a:t>
            </a:r>
            <a:r>
              <a:rPr lang="en-US" sz="2400" b="1" dirty="0" smtClean="0"/>
              <a:t>OL</a:t>
            </a:r>
            <a:r>
              <a:rPr lang="en-US" sz="2400" dirty="0" smtClean="0"/>
              <a:t>.</a:t>
            </a:r>
          </a:p>
          <a:p>
            <a:pPr marL="0" indent="0">
              <a:buNone/>
            </a:pPr>
            <a:endParaRPr lang="en-US" sz="2400" dirty="0"/>
          </a:p>
          <a:p>
            <a:pPr marL="0" indent="0">
              <a:buNone/>
            </a:pPr>
            <a:r>
              <a:rPr lang="en-US" sz="2400" dirty="0" smtClean="0"/>
              <a:t>4. Now third block of plain text, which is </a:t>
            </a:r>
            <a:r>
              <a:rPr lang="en-US" sz="2400" b="1" dirty="0" smtClean="0"/>
              <a:t>ME. </a:t>
            </a:r>
            <a:r>
              <a:rPr lang="en-US" sz="2400" dirty="0"/>
              <a:t>Step #3 will apply. </a:t>
            </a:r>
            <a:endParaRPr lang="en-US" sz="2400" dirty="0" smtClean="0"/>
          </a:p>
          <a:p>
            <a:pPr marL="0" indent="0">
              <a:buNone/>
            </a:pPr>
            <a:r>
              <a:rPr lang="en-US" sz="2400" dirty="0" smtClean="0"/>
              <a:t>cipher-text block would </a:t>
            </a:r>
            <a:r>
              <a:rPr lang="en-US" sz="2400" dirty="0"/>
              <a:t>be </a:t>
            </a:r>
            <a:r>
              <a:rPr lang="en-US" sz="2400" b="1" dirty="0"/>
              <a:t>IX</a:t>
            </a:r>
            <a:r>
              <a:rPr lang="en-US" sz="2400" dirty="0"/>
              <a:t>.</a:t>
            </a:r>
            <a:endParaRPr lang="en-IN" sz="2400" b="1" dirty="0" smtClean="0"/>
          </a:p>
          <a:p>
            <a:pPr marL="0" indent="0">
              <a:buNone/>
            </a:pPr>
            <a:endParaRPr lang="en-US" sz="2400" b="1" dirty="0"/>
          </a:p>
          <a:p>
            <a:pPr marL="0" indent="0">
              <a:buNone/>
            </a:pPr>
            <a:endParaRPr lang="en-IN" sz="24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685800"/>
            <a:ext cx="17621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525" y="2895600"/>
            <a:ext cx="1905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4724400"/>
            <a:ext cx="17907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153400" y="6477000"/>
            <a:ext cx="1618007" cy="369332"/>
          </a:xfrm>
          <a:prstGeom prst="rect">
            <a:avLst/>
          </a:prstGeom>
        </p:spPr>
        <p:txBody>
          <a:bodyPr wrap="none">
            <a:spAutoFit/>
          </a:bodyPr>
          <a:lstStyle/>
          <a:p>
            <a:r>
              <a:rPr lang="en-IN" dirty="0"/>
              <a:t>Alphabet Pair </a:t>
            </a:r>
            <a:r>
              <a:rPr lang="en-IN" dirty="0" smtClean="0"/>
              <a:t>3</a:t>
            </a:r>
            <a:endParaRPr lang="en-IN" dirty="0"/>
          </a:p>
        </p:txBody>
      </p:sp>
      <p:sp>
        <p:nvSpPr>
          <p:cNvPr id="4" name="Rectangle 3"/>
          <p:cNvSpPr/>
          <p:nvPr/>
        </p:nvSpPr>
        <p:spPr>
          <a:xfrm>
            <a:off x="10050118" y="4724400"/>
            <a:ext cx="1618007" cy="369332"/>
          </a:xfrm>
          <a:prstGeom prst="rect">
            <a:avLst/>
          </a:prstGeom>
        </p:spPr>
        <p:txBody>
          <a:bodyPr wrap="none">
            <a:spAutoFit/>
          </a:bodyPr>
          <a:lstStyle/>
          <a:p>
            <a:r>
              <a:rPr lang="en-IN" dirty="0"/>
              <a:t>Alphabet Pair </a:t>
            </a:r>
            <a:r>
              <a:rPr lang="en-IN" dirty="0" smtClean="0"/>
              <a:t>2</a:t>
            </a:r>
            <a:endParaRPr lang="en-IN" dirty="0"/>
          </a:p>
        </p:txBody>
      </p:sp>
      <p:sp>
        <p:nvSpPr>
          <p:cNvPr id="5" name="Rectangle 4"/>
          <p:cNvSpPr/>
          <p:nvPr/>
        </p:nvSpPr>
        <p:spPr>
          <a:xfrm>
            <a:off x="9978058" y="2520434"/>
            <a:ext cx="1618007" cy="369332"/>
          </a:xfrm>
          <a:prstGeom prst="rect">
            <a:avLst/>
          </a:prstGeom>
        </p:spPr>
        <p:txBody>
          <a:bodyPr wrap="none">
            <a:spAutoFit/>
          </a:bodyPr>
          <a:lstStyle/>
          <a:p>
            <a:r>
              <a:rPr lang="en-IN" dirty="0"/>
              <a:t>Alphabet Pair </a:t>
            </a:r>
            <a:r>
              <a:rPr lang="en-IN" dirty="0" smtClean="0"/>
              <a:t>1</a:t>
            </a:r>
            <a:endParaRPr lang="en-IN" dirty="0"/>
          </a:p>
        </p:txBody>
      </p:sp>
    </p:spTree>
    <p:extLst>
      <p:ext uri="{BB962C8B-B14F-4D97-AF65-F5344CB8AC3E}">
        <p14:creationId xmlns:p14="http://schemas.microsoft.com/office/powerpoint/2010/main" val="2210163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dirty="0"/>
              <a:t>5. Now </a:t>
            </a:r>
            <a:r>
              <a:rPr lang="en-US" sz="2400" dirty="0" smtClean="0"/>
              <a:t>fourth </a:t>
            </a:r>
            <a:r>
              <a:rPr lang="en-US" sz="2400" dirty="0"/>
              <a:t>block of plain text, which is </a:t>
            </a:r>
            <a:r>
              <a:rPr lang="en-US" sz="2400" b="1" dirty="0" err="1" smtClean="0"/>
              <a:t>IS</a:t>
            </a:r>
            <a:r>
              <a:rPr lang="en-US" sz="2400" b="1" dirty="0" smtClean="0"/>
              <a:t>. </a:t>
            </a:r>
            <a:r>
              <a:rPr lang="en-US" sz="2400" dirty="0"/>
              <a:t>Step </a:t>
            </a:r>
            <a:r>
              <a:rPr lang="en-US" sz="2400" dirty="0" smtClean="0"/>
              <a:t>#5 </a:t>
            </a:r>
            <a:r>
              <a:rPr lang="en-US" sz="2400" dirty="0"/>
              <a:t>will apply. </a:t>
            </a:r>
            <a:endParaRPr lang="en-US" sz="2400" dirty="0" smtClean="0"/>
          </a:p>
          <a:p>
            <a:pPr marL="0" indent="0">
              <a:buNone/>
            </a:pPr>
            <a:r>
              <a:rPr lang="en-US" sz="2400" dirty="0" smtClean="0"/>
              <a:t>Cipher-text </a:t>
            </a:r>
            <a:r>
              <a:rPr lang="en-US" sz="2400" dirty="0"/>
              <a:t>block would be </a:t>
            </a:r>
            <a:r>
              <a:rPr lang="en-US" sz="2400" b="1" dirty="0" smtClean="0"/>
              <a:t>MK</a:t>
            </a:r>
            <a:r>
              <a:rPr lang="en-US" sz="2400" dirty="0" smtClean="0"/>
              <a:t>.</a:t>
            </a:r>
          </a:p>
          <a:p>
            <a:pPr marL="0" indent="0">
              <a:buNone/>
            </a:pPr>
            <a:endParaRPr lang="en-US" sz="2400" dirty="0"/>
          </a:p>
          <a:p>
            <a:pPr marL="0" indent="0">
              <a:buNone/>
            </a:pPr>
            <a:endParaRPr lang="en-US" sz="2400" dirty="0" smtClean="0"/>
          </a:p>
          <a:p>
            <a:pPr marL="0" indent="0">
              <a:buNone/>
            </a:pPr>
            <a:r>
              <a:rPr lang="en-US" sz="2400" dirty="0" smtClean="0"/>
              <a:t>6. Fifth </a:t>
            </a:r>
            <a:r>
              <a:rPr lang="en-US" sz="2400" dirty="0"/>
              <a:t>block of plain text, which is </a:t>
            </a:r>
            <a:r>
              <a:rPr lang="en-US" sz="2400" b="1" dirty="0" smtClean="0"/>
              <a:t>AT. </a:t>
            </a:r>
            <a:r>
              <a:rPr lang="en-US" sz="2400" dirty="0"/>
              <a:t>Step #5 will apply. </a:t>
            </a:r>
          </a:p>
          <a:p>
            <a:pPr marL="0" indent="0">
              <a:buNone/>
            </a:pPr>
            <a:r>
              <a:rPr lang="en-US" sz="2400" dirty="0"/>
              <a:t>Cipher-text block would be </a:t>
            </a:r>
            <a:r>
              <a:rPr lang="en-US" sz="2400" b="1" dirty="0" smtClean="0"/>
              <a:t>PV</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7. We will now take a look at the sixth and last block of plain text, </a:t>
            </a:r>
            <a:endParaRPr lang="en-US" sz="2400" dirty="0" smtClean="0"/>
          </a:p>
          <a:p>
            <a:pPr marL="0" indent="0">
              <a:buNone/>
            </a:pPr>
            <a:r>
              <a:rPr lang="en-US" sz="2400" dirty="0" smtClean="0"/>
              <a:t>which </a:t>
            </a:r>
            <a:r>
              <a:rPr lang="en-US" sz="2400" dirty="0"/>
              <a:t>is </a:t>
            </a:r>
            <a:r>
              <a:rPr lang="en-US" sz="2400" b="1" dirty="0"/>
              <a:t>UL</a:t>
            </a:r>
            <a:r>
              <a:rPr lang="en-US" sz="2400" dirty="0"/>
              <a:t>. We can see that the two alphabets </a:t>
            </a:r>
            <a:r>
              <a:rPr lang="en-US" sz="2400" b="1" dirty="0"/>
              <a:t>U</a:t>
            </a:r>
            <a:r>
              <a:rPr lang="en-US" sz="2400" dirty="0"/>
              <a:t> and </a:t>
            </a:r>
            <a:r>
              <a:rPr lang="en-US" sz="2400" b="1" dirty="0"/>
              <a:t>L</a:t>
            </a:r>
            <a:r>
              <a:rPr lang="en-US" sz="2400" dirty="0"/>
              <a:t> are in the </a:t>
            </a:r>
            <a:endParaRPr lang="en-US" sz="2400" dirty="0" smtClean="0"/>
          </a:p>
          <a:p>
            <a:pPr marL="0" indent="0">
              <a:buNone/>
            </a:pPr>
            <a:r>
              <a:rPr lang="en-US" sz="2400" dirty="0" smtClean="0"/>
              <a:t>same </a:t>
            </a:r>
            <a:r>
              <a:rPr lang="en-US" sz="2400" dirty="0"/>
              <a:t>column. Therefore, we </a:t>
            </a:r>
            <a:r>
              <a:rPr lang="en-US" sz="2400" dirty="0" smtClean="0"/>
              <a:t>need to </a:t>
            </a:r>
            <a:r>
              <a:rPr lang="en-US" sz="2400" dirty="0"/>
              <a:t>apply the logic of Step #4 </a:t>
            </a:r>
            <a:endParaRPr lang="en-US" sz="2400" dirty="0" smtClean="0"/>
          </a:p>
          <a:p>
            <a:pPr marL="0" indent="0">
              <a:buNone/>
            </a:pPr>
            <a:r>
              <a:rPr lang="en-US" sz="2400" dirty="0" smtClean="0"/>
              <a:t>to </a:t>
            </a:r>
            <a:r>
              <a:rPr lang="en-US" sz="2400" dirty="0"/>
              <a:t>get the alphabets </a:t>
            </a:r>
            <a:r>
              <a:rPr lang="en-US" sz="2400" b="1" dirty="0"/>
              <a:t>LR</a:t>
            </a:r>
            <a:r>
              <a:rPr lang="en-US" sz="2400" dirty="0"/>
              <a:t>.</a:t>
            </a:r>
          </a:p>
          <a:p>
            <a:pPr marL="0" indent="0">
              <a:buNone/>
            </a:pPr>
            <a:endParaRPr lang="en-US" sz="2400" dirty="0" smtClean="0"/>
          </a:p>
          <a:p>
            <a:pPr marL="0" indent="0">
              <a:buNone/>
            </a:pPr>
            <a:endParaRPr lang="en-IN" sz="2400" b="1" dirty="0"/>
          </a:p>
          <a:p>
            <a:pPr marL="0" indent="0">
              <a:buNone/>
            </a:pPr>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304800"/>
            <a:ext cx="18288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2286000"/>
            <a:ext cx="18383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4648200"/>
            <a:ext cx="18288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639796" y="6416159"/>
            <a:ext cx="1618007" cy="369332"/>
          </a:xfrm>
          <a:prstGeom prst="rect">
            <a:avLst/>
          </a:prstGeom>
        </p:spPr>
        <p:txBody>
          <a:bodyPr wrap="none">
            <a:spAutoFit/>
          </a:bodyPr>
          <a:lstStyle/>
          <a:p>
            <a:r>
              <a:rPr lang="en-IN" dirty="0"/>
              <a:t>Alphabet Pair 6</a:t>
            </a:r>
          </a:p>
        </p:txBody>
      </p:sp>
      <p:sp>
        <p:nvSpPr>
          <p:cNvPr id="5" name="Rectangle 4"/>
          <p:cNvSpPr/>
          <p:nvPr/>
        </p:nvSpPr>
        <p:spPr>
          <a:xfrm>
            <a:off x="8101633" y="4114800"/>
            <a:ext cx="1618007" cy="369332"/>
          </a:xfrm>
          <a:prstGeom prst="rect">
            <a:avLst/>
          </a:prstGeom>
        </p:spPr>
        <p:txBody>
          <a:bodyPr wrap="none">
            <a:spAutoFit/>
          </a:bodyPr>
          <a:lstStyle/>
          <a:p>
            <a:r>
              <a:rPr lang="en-IN" dirty="0"/>
              <a:t>Alphabet Pair </a:t>
            </a:r>
            <a:r>
              <a:rPr lang="en-IN" dirty="0" smtClean="0"/>
              <a:t>5</a:t>
            </a:r>
            <a:endParaRPr lang="en-IN" dirty="0"/>
          </a:p>
        </p:txBody>
      </p:sp>
      <p:sp>
        <p:nvSpPr>
          <p:cNvPr id="6" name="Rectangle 5"/>
          <p:cNvSpPr/>
          <p:nvPr/>
        </p:nvSpPr>
        <p:spPr>
          <a:xfrm>
            <a:off x="10040593" y="2095500"/>
            <a:ext cx="1618007" cy="369332"/>
          </a:xfrm>
          <a:prstGeom prst="rect">
            <a:avLst/>
          </a:prstGeom>
        </p:spPr>
        <p:txBody>
          <a:bodyPr wrap="none">
            <a:spAutoFit/>
          </a:bodyPr>
          <a:lstStyle/>
          <a:p>
            <a:r>
              <a:rPr lang="en-IN" dirty="0"/>
              <a:t>Alphabet Pair </a:t>
            </a:r>
            <a:r>
              <a:rPr lang="en-IN" dirty="0" smtClean="0"/>
              <a:t>4</a:t>
            </a:r>
            <a:endParaRPr lang="en-IN" dirty="0"/>
          </a:p>
        </p:txBody>
      </p:sp>
    </p:spTree>
    <p:extLst>
      <p:ext uri="{BB962C8B-B14F-4D97-AF65-F5344CB8AC3E}">
        <p14:creationId xmlns:p14="http://schemas.microsoft.com/office/powerpoint/2010/main" val="1064713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a:t>Thus, our plain-text blocks </a:t>
            </a:r>
            <a:r>
              <a:rPr lang="en-US" sz="2400" b="1" dirty="0"/>
              <a:t>MY NA ME IS AT UL </a:t>
            </a:r>
            <a:r>
              <a:rPr lang="en-US" sz="2400" dirty="0"/>
              <a:t>becomes </a:t>
            </a:r>
            <a:r>
              <a:rPr lang="en-US" sz="2400" b="1" dirty="0"/>
              <a:t>XF OL IX MK PV LR</a:t>
            </a:r>
            <a:r>
              <a:rPr lang="en-US" sz="2400" dirty="0" smtClean="0"/>
              <a:t>.</a:t>
            </a:r>
          </a:p>
          <a:p>
            <a:r>
              <a:rPr lang="en-IN" sz="2400" dirty="0"/>
              <a:t>To decrypt a message encrypted with the </a:t>
            </a:r>
            <a:r>
              <a:rPr lang="en-IN" sz="2400" dirty="0" err="1"/>
              <a:t>Playfair</a:t>
            </a:r>
            <a:r>
              <a:rPr lang="en-IN" sz="2400"/>
              <a:t> cipher, the reverse process is used.</a:t>
            </a:r>
          </a:p>
          <a:p>
            <a:endParaRPr lang="en-IN" sz="2400" dirty="0"/>
          </a:p>
        </p:txBody>
      </p:sp>
    </p:spTree>
    <p:extLst>
      <p:ext uri="{BB962C8B-B14F-4D97-AF65-F5344CB8AC3E}">
        <p14:creationId xmlns:p14="http://schemas.microsoft.com/office/powerpoint/2010/main" val="2990313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dirty="0"/>
              <a:t>Hill Cipher</a:t>
            </a:r>
          </a:p>
          <a:p>
            <a:r>
              <a:rPr lang="en-US" sz="2400" dirty="0"/>
              <a:t>The Hill cipher works on multiple letters at the same time. Hence, it is a type of </a:t>
            </a:r>
            <a:r>
              <a:rPr lang="en-US" sz="2400" dirty="0" err="1"/>
              <a:t>polygraphic</a:t>
            </a:r>
            <a:r>
              <a:rPr lang="en-US" sz="2400" dirty="0"/>
              <a:t> </a:t>
            </a:r>
            <a:r>
              <a:rPr lang="en-US" sz="2400" dirty="0" smtClean="0"/>
              <a:t>substitution cipher</a:t>
            </a:r>
            <a:r>
              <a:rPr lang="en-US" sz="2400" dirty="0"/>
              <a:t>. Lester Hill invented this in 1929. </a:t>
            </a:r>
            <a:endParaRPr lang="en-US" sz="2400" dirty="0" smtClean="0"/>
          </a:p>
          <a:p>
            <a:r>
              <a:rPr lang="en-US" sz="2400" dirty="0" smtClean="0"/>
              <a:t>The </a:t>
            </a:r>
            <a:r>
              <a:rPr lang="en-US" sz="2400" dirty="0"/>
              <a:t>Hill cipher has its roots in the matrix theory of mathematics.</a:t>
            </a:r>
          </a:p>
          <a:p>
            <a:r>
              <a:rPr lang="en-US" sz="2400" dirty="0"/>
              <a:t>More specifically, we need to know how to compute the inverse of a matrix.</a:t>
            </a:r>
            <a:endParaRPr lang="en-IN" sz="2400" dirty="0"/>
          </a:p>
        </p:txBody>
      </p:sp>
      <p:sp>
        <p:nvSpPr>
          <p:cNvPr id="2" name="Rectangle 1"/>
          <p:cNvSpPr/>
          <p:nvPr/>
        </p:nvSpPr>
        <p:spPr>
          <a:xfrm>
            <a:off x="3048000" y="2967335"/>
            <a:ext cx="6096000" cy="2031325"/>
          </a:xfrm>
          <a:prstGeom prst="rect">
            <a:avLst/>
          </a:prstGeom>
        </p:spPr>
        <p:txBody>
          <a:bodyPr>
            <a:spAutoFit/>
          </a:bodyPr>
          <a:lstStyle/>
          <a:p>
            <a:r>
              <a:rPr lang="en-US" dirty="0">
                <a:latin typeface="TimesTenLTStd-Roman"/>
              </a:rPr>
              <a:t>In general terms, the Hill system can be expressed as</a:t>
            </a:r>
          </a:p>
          <a:p>
            <a:r>
              <a:rPr lang="da-DK" b="1" dirty="0">
                <a:latin typeface="TimesTenLTStd-Bold"/>
              </a:rPr>
              <a:t>C </a:t>
            </a:r>
            <a:r>
              <a:rPr lang="da-DK" dirty="0">
                <a:latin typeface="PearsonMATHPRO08"/>
              </a:rPr>
              <a:t>= </a:t>
            </a:r>
            <a:r>
              <a:rPr lang="da-DK" dirty="0">
                <a:latin typeface="TimesTenLTStd-Roman"/>
              </a:rPr>
              <a:t>E(</a:t>
            </a:r>
            <a:r>
              <a:rPr lang="da-DK" b="1" dirty="0">
                <a:latin typeface="TimesTenLTStd-Bold"/>
              </a:rPr>
              <a:t>K, P</a:t>
            </a:r>
            <a:r>
              <a:rPr lang="da-DK" dirty="0">
                <a:latin typeface="TimesTenLTStd-Roman"/>
              </a:rPr>
              <a:t>) </a:t>
            </a:r>
            <a:r>
              <a:rPr lang="da-DK" dirty="0">
                <a:latin typeface="PearsonMATHPRO08"/>
              </a:rPr>
              <a:t>= </a:t>
            </a:r>
            <a:r>
              <a:rPr lang="da-DK" b="1" dirty="0">
                <a:latin typeface="TimesTenLTStd-Bold"/>
              </a:rPr>
              <a:t>PK </a:t>
            </a:r>
            <a:r>
              <a:rPr lang="da-DK" dirty="0">
                <a:latin typeface="TimesTenLTStd-Roman"/>
              </a:rPr>
              <a:t>mod 26</a:t>
            </a:r>
          </a:p>
          <a:p>
            <a:r>
              <a:rPr lang="da-DK" b="1" dirty="0">
                <a:latin typeface="TimesTenLTStd-Bold"/>
              </a:rPr>
              <a:t>P </a:t>
            </a:r>
            <a:r>
              <a:rPr lang="da-DK" dirty="0">
                <a:latin typeface="PearsonMATHPRO08"/>
              </a:rPr>
              <a:t>= </a:t>
            </a:r>
            <a:r>
              <a:rPr lang="da-DK" dirty="0">
                <a:latin typeface="TimesTenLTStd-Roman"/>
              </a:rPr>
              <a:t>D(</a:t>
            </a:r>
            <a:r>
              <a:rPr lang="da-DK" b="1" dirty="0">
                <a:latin typeface="TimesTenLTStd-Bold"/>
              </a:rPr>
              <a:t>K, C</a:t>
            </a:r>
            <a:r>
              <a:rPr lang="da-DK" dirty="0">
                <a:latin typeface="TimesTenLTStd-Roman"/>
              </a:rPr>
              <a:t>) </a:t>
            </a:r>
            <a:r>
              <a:rPr lang="da-DK" dirty="0">
                <a:latin typeface="PearsonMATHPRO08"/>
              </a:rPr>
              <a:t>= </a:t>
            </a:r>
            <a:r>
              <a:rPr lang="da-DK" b="1" dirty="0" smtClean="0">
                <a:latin typeface="TimesTenLTStd-Bold"/>
              </a:rPr>
              <a:t>CK</a:t>
            </a:r>
            <a:r>
              <a:rPr lang="da-DK" b="1" baseline="30000" dirty="0" smtClean="0">
                <a:latin typeface="TimesTenLTStd-Bold"/>
              </a:rPr>
              <a:t>-1</a:t>
            </a:r>
            <a:r>
              <a:rPr lang="da-DK" sz="800" baseline="30000" dirty="0" smtClean="0">
                <a:latin typeface="TimesTenLTStd-Roman"/>
              </a:rPr>
              <a:t> </a:t>
            </a:r>
            <a:r>
              <a:rPr lang="da-DK" dirty="0">
                <a:latin typeface="TimesTenLTStd-Roman"/>
              </a:rPr>
              <a:t>mod 26 </a:t>
            </a:r>
            <a:r>
              <a:rPr lang="da-DK" dirty="0">
                <a:latin typeface="PearsonMATHPRO08"/>
              </a:rPr>
              <a:t>= </a:t>
            </a:r>
            <a:r>
              <a:rPr lang="da-DK" b="1" dirty="0" smtClean="0">
                <a:latin typeface="TimesTenLTStd-Bold"/>
              </a:rPr>
              <a:t>PKK</a:t>
            </a:r>
            <a:r>
              <a:rPr lang="da-DK" b="1" baseline="30000" dirty="0" smtClean="0">
                <a:latin typeface="TimesTenLTStd-Bold"/>
              </a:rPr>
              <a:t>-1</a:t>
            </a:r>
            <a:r>
              <a:rPr lang="da-DK" sz="800" dirty="0" smtClean="0">
                <a:latin typeface="TimesTenLTStd-Roman"/>
              </a:rPr>
              <a:t> </a:t>
            </a:r>
            <a:r>
              <a:rPr lang="da-DK" dirty="0">
                <a:latin typeface="PearsonMATHPRO08"/>
              </a:rPr>
              <a:t>= </a:t>
            </a:r>
            <a:r>
              <a:rPr lang="da-DK" b="1" dirty="0" smtClean="0">
                <a:latin typeface="TimesTenLTStd-Bold"/>
              </a:rPr>
              <a:t>P</a:t>
            </a:r>
          </a:p>
          <a:p>
            <a:endParaRPr lang="da-DK" b="1" dirty="0">
              <a:latin typeface="TimesTenLTStd-Bold"/>
            </a:endParaRPr>
          </a:p>
          <a:p>
            <a:r>
              <a:rPr lang="en-IN" dirty="0"/>
              <a:t>c1 = (k11p1 + k21p2 + k31p3) mod </a:t>
            </a:r>
            <a:r>
              <a:rPr lang="en-IN" dirty="0" smtClean="0"/>
              <a:t>26</a:t>
            </a:r>
          </a:p>
          <a:p>
            <a:r>
              <a:rPr lang="en-IN" dirty="0" smtClean="0"/>
              <a:t> </a:t>
            </a:r>
            <a:r>
              <a:rPr lang="en-IN" dirty="0"/>
              <a:t>c2 = (k12p1 + k22p2 + k32p3) mod </a:t>
            </a:r>
            <a:r>
              <a:rPr lang="en-IN" dirty="0" smtClean="0"/>
              <a:t>26</a:t>
            </a:r>
          </a:p>
          <a:p>
            <a:r>
              <a:rPr lang="en-IN" dirty="0" smtClean="0"/>
              <a:t> </a:t>
            </a:r>
            <a:r>
              <a:rPr lang="en-IN" dirty="0"/>
              <a:t>c3 = (k13p1 + k23p2 + k33p3) mod 26</a:t>
            </a:r>
            <a:endParaRPr lang="en-IN" dirty="0"/>
          </a:p>
        </p:txBody>
      </p:sp>
    </p:spTree>
    <p:extLst>
      <p:ext uri="{BB962C8B-B14F-4D97-AF65-F5344CB8AC3E}">
        <p14:creationId xmlns:p14="http://schemas.microsoft.com/office/powerpoint/2010/main" val="428633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fontScale="92500"/>
          </a:bodyPr>
          <a:lstStyle/>
          <a:p>
            <a:pPr marL="0" indent="0">
              <a:buNone/>
            </a:pPr>
            <a:r>
              <a:rPr lang="en-IN" sz="2900" b="1" dirty="0">
                <a:solidFill>
                  <a:srgbClr val="FF0000"/>
                </a:solidFill>
              </a:rPr>
              <a:t>THE NEED </a:t>
            </a:r>
            <a:r>
              <a:rPr lang="en-IN" sz="2900" b="1" dirty="0" smtClean="0">
                <a:solidFill>
                  <a:srgbClr val="FF0000"/>
                </a:solidFill>
              </a:rPr>
              <a:t>FOR SECURITY</a:t>
            </a:r>
          </a:p>
          <a:p>
            <a:r>
              <a:rPr lang="en-US" sz="2600" dirty="0"/>
              <a:t>Most previous computer applications had no, or at best, very little security. This continued for a </a:t>
            </a:r>
            <a:r>
              <a:rPr lang="en-US" sz="2600" dirty="0" smtClean="0"/>
              <a:t>number of </a:t>
            </a:r>
            <a:r>
              <a:rPr lang="en-US" sz="2600" dirty="0"/>
              <a:t>years until the importance of data was truly realized. </a:t>
            </a:r>
            <a:endParaRPr lang="en-US" sz="2600" dirty="0" smtClean="0"/>
          </a:p>
          <a:p>
            <a:r>
              <a:rPr lang="en-US" sz="2600" dirty="0" smtClean="0"/>
              <a:t>Until </a:t>
            </a:r>
            <a:r>
              <a:rPr lang="en-US" sz="2600" dirty="0"/>
              <a:t>then, computer data was considered </a:t>
            </a:r>
            <a:r>
              <a:rPr lang="en-US" sz="2600" dirty="0" smtClean="0"/>
              <a:t>to be </a:t>
            </a:r>
            <a:r>
              <a:rPr lang="en-US" sz="2600" dirty="0"/>
              <a:t>useful, but not something to be protected. When computer applications were developed to </a:t>
            </a:r>
            <a:r>
              <a:rPr lang="en-US" sz="2600" dirty="0" smtClean="0"/>
              <a:t>handle financial </a:t>
            </a:r>
            <a:r>
              <a:rPr lang="en-US" sz="2600" dirty="0"/>
              <a:t>and personal data, the real need for security was felt like never before. </a:t>
            </a:r>
            <a:endParaRPr lang="en-US" sz="2600" dirty="0" smtClean="0"/>
          </a:p>
          <a:p>
            <a:r>
              <a:rPr lang="en-US" sz="2600" dirty="0" smtClean="0"/>
              <a:t>People </a:t>
            </a:r>
            <a:r>
              <a:rPr lang="en-US" sz="2600" dirty="0"/>
              <a:t>realized </a:t>
            </a:r>
            <a:r>
              <a:rPr lang="en-US" sz="2600" dirty="0" smtClean="0"/>
              <a:t>that data </a:t>
            </a:r>
            <a:r>
              <a:rPr lang="en-US" sz="2600" dirty="0"/>
              <a:t>on computers is an extremely important aspect of modern life. </a:t>
            </a:r>
            <a:endParaRPr lang="en-US" sz="2600" dirty="0" smtClean="0"/>
          </a:p>
          <a:p>
            <a:pPr marL="0" indent="0">
              <a:buNone/>
            </a:pPr>
            <a:r>
              <a:rPr lang="en-US" sz="2600" dirty="0" smtClean="0"/>
              <a:t>Therefore</a:t>
            </a:r>
            <a:r>
              <a:rPr lang="en-US" sz="2600" dirty="0"/>
              <a:t>, various areas in </a:t>
            </a:r>
            <a:r>
              <a:rPr lang="en-US" sz="2600" dirty="0" smtClean="0"/>
              <a:t>security began </a:t>
            </a:r>
            <a:r>
              <a:rPr lang="en-US" sz="2600" dirty="0"/>
              <a:t>to gain prominence. </a:t>
            </a:r>
            <a:endParaRPr lang="en-US" sz="2600" dirty="0" smtClean="0"/>
          </a:p>
          <a:p>
            <a:pPr marL="0" indent="0">
              <a:buNone/>
            </a:pPr>
            <a:r>
              <a:rPr lang="en-US" sz="2600" dirty="0" smtClean="0"/>
              <a:t>Two </a:t>
            </a:r>
            <a:r>
              <a:rPr lang="en-US" sz="2600" dirty="0"/>
              <a:t>typical examples of such security mechanisms were as follows:</a:t>
            </a:r>
          </a:p>
          <a:p>
            <a:r>
              <a:rPr lang="en-US" sz="2600" dirty="0" smtClean="0"/>
              <a:t>Provide </a:t>
            </a:r>
            <a:r>
              <a:rPr lang="en-US" sz="2600" dirty="0"/>
              <a:t>a user identification and password to every user, and use that information to </a:t>
            </a:r>
            <a:r>
              <a:rPr lang="en-US" sz="2600" dirty="0" smtClean="0"/>
              <a:t>authenticate </a:t>
            </a:r>
            <a:r>
              <a:rPr lang="en-IN" sz="2600" dirty="0" smtClean="0"/>
              <a:t>a </a:t>
            </a:r>
            <a:r>
              <a:rPr lang="en-IN" sz="2600" dirty="0"/>
              <a:t>user.</a:t>
            </a:r>
          </a:p>
          <a:p>
            <a:r>
              <a:rPr lang="en-US" sz="2600" dirty="0" smtClean="0"/>
              <a:t>Encode </a:t>
            </a:r>
            <a:r>
              <a:rPr lang="en-US" sz="2600" dirty="0"/>
              <a:t>information stored in the databases in some fashion, so that it is not visible to users </a:t>
            </a:r>
            <a:r>
              <a:rPr lang="en-US" sz="2600" dirty="0" smtClean="0"/>
              <a:t>who do </a:t>
            </a:r>
            <a:r>
              <a:rPr lang="en-US" sz="2600" dirty="0"/>
              <a:t>not have the right permission</a:t>
            </a:r>
            <a:r>
              <a:rPr lang="en-US" sz="2600" dirty="0" smtClean="0"/>
              <a:t>.</a:t>
            </a:r>
          </a:p>
          <a:p>
            <a:pPr marL="0" indent="0">
              <a:buNone/>
            </a:pPr>
            <a:r>
              <a:rPr lang="en-IN" sz="2600" dirty="0"/>
              <a:t>Soon, people </a:t>
            </a:r>
            <a:r>
              <a:rPr lang="en-IN" sz="2600" dirty="0" smtClean="0"/>
              <a:t>realized </a:t>
            </a:r>
            <a:r>
              <a:rPr lang="en-US" sz="2600" dirty="0" smtClean="0"/>
              <a:t>the </a:t>
            </a:r>
            <a:r>
              <a:rPr lang="en-US" sz="2600" dirty="0"/>
              <a:t>basic security measures were not quite </a:t>
            </a:r>
            <a:r>
              <a:rPr lang="en-US" sz="2600" dirty="0" smtClean="0"/>
              <a:t>enough as </a:t>
            </a:r>
            <a:r>
              <a:rPr lang="en-US" sz="2600" dirty="0"/>
              <a:t>Internet took the world by storm. </a:t>
            </a:r>
            <a:endParaRPr lang="en-IN" sz="2600" dirty="0"/>
          </a:p>
        </p:txBody>
      </p:sp>
    </p:spTree>
    <p:extLst>
      <p:ext uri="{BB962C8B-B14F-4D97-AF65-F5344CB8AC3E}">
        <p14:creationId xmlns:p14="http://schemas.microsoft.com/office/powerpoint/2010/main" val="4123334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dirty="0"/>
              <a:t>Hill cipher </a:t>
            </a:r>
            <a:r>
              <a:rPr lang="en-IN" sz="2400" b="1" dirty="0" smtClean="0"/>
              <a:t>example</a:t>
            </a:r>
          </a:p>
          <a:p>
            <a:pPr marL="457200" indent="-457200">
              <a:buAutoNum type="arabicPeriod"/>
            </a:pPr>
            <a:r>
              <a:rPr lang="en-US" sz="2400" dirty="0" smtClean="0"/>
              <a:t>Treat </a:t>
            </a:r>
            <a:r>
              <a:rPr lang="en-US" sz="2400" dirty="0"/>
              <a:t>every letter in the plain-text message as a number, so that A = 0, B = 1,...,Z=25</a:t>
            </a:r>
            <a:r>
              <a:rPr lang="en-US" sz="2400" dirty="0" smtClean="0"/>
              <a:t>.</a:t>
            </a:r>
          </a:p>
          <a:p>
            <a:pPr marL="0" indent="0">
              <a:buNone/>
            </a:pPr>
            <a:r>
              <a:rPr lang="en-US" sz="2400" dirty="0"/>
              <a:t>2. The plain-text message is organized as a matrix of numbers based on the above conversion. For example, if our plain text is CAT. Based on the above step, we know that </a:t>
            </a:r>
            <a:endParaRPr lang="en-US" sz="2400" dirty="0" smtClean="0"/>
          </a:p>
          <a:p>
            <a:pPr marL="0" indent="0">
              <a:buNone/>
            </a:pPr>
            <a:r>
              <a:rPr lang="en-US" sz="2400" dirty="0" smtClean="0"/>
              <a:t>C </a:t>
            </a:r>
            <a:r>
              <a:rPr lang="en-US" sz="2400" dirty="0"/>
              <a:t>= 2, A </a:t>
            </a:r>
            <a:r>
              <a:rPr lang="en-US" sz="2400" dirty="0" smtClean="0"/>
              <a:t>= </a:t>
            </a:r>
            <a:r>
              <a:rPr lang="en-US" sz="2400" dirty="0"/>
              <a:t>0, and T = 19. Therefore, our plain-text matrix would look as </a:t>
            </a:r>
            <a:r>
              <a:rPr lang="en-US" sz="2400" dirty="0" smtClean="0"/>
              <a:t>follows:</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3. Now, our plain-text matrix is multiplied by a matrix of randomly chosen keys. The key matrix consists of size </a:t>
            </a:r>
            <a:r>
              <a:rPr lang="en-US" sz="2400" dirty="0" err="1"/>
              <a:t>nxn</a:t>
            </a:r>
            <a:r>
              <a:rPr lang="en-US" sz="2400" dirty="0"/>
              <a:t>, where n is the number of rows in our plain-text matrix. For example, we take the following key matrix:</a:t>
            </a:r>
            <a:endParaRPr lang="en-IN" sz="24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2543175"/>
            <a:ext cx="866775" cy="136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4" y="5029200"/>
            <a:ext cx="2219325" cy="156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333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dirty="0"/>
              <a:t>4. Now multiply the two matrices, as shown below</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a:t>5. Now compute a mod 26 value of the above matrix. That is take the remainder after dividing the above matrix values by 26. That </a:t>
            </a:r>
            <a:r>
              <a:rPr lang="en-US" sz="2400" dirty="0" smtClean="0"/>
              <a:t>is</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6. (This is because: 31/26=1 with a remainder of 5: which goes in the above matrix, and so on</a:t>
            </a:r>
            <a:r>
              <a:rPr lang="en-US" sz="2400" dirty="0" smtClean="0"/>
              <a:t>).</a:t>
            </a:r>
          </a:p>
          <a:p>
            <a:pPr marL="0" indent="0">
              <a:buNone/>
            </a:pPr>
            <a:r>
              <a:rPr lang="en-US" sz="2400" dirty="0" smtClean="0"/>
              <a:t>7</a:t>
            </a:r>
            <a:r>
              <a:rPr lang="en-US" sz="2400" dirty="0"/>
              <a:t>. Now, translating the numbers to alphabets, 5=F, 8=1, and 13 = N. Therefore, our cipher text is </a:t>
            </a:r>
            <a:r>
              <a:rPr lang="en-US" sz="2400" b="1" i="1" dirty="0"/>
              <a:t>FIN</a:t>
            </a:r>
            <a:r>
              <a:rPr lang="en-US" sz="2400" dirty="0" smtClean="0"/>
              <a:t>.</a:t>
            </a:r>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971800"/>
            <a:ext cx="3221037" cy="118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90600"/>
            <a:ext cx="3763963" cy="94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00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dirty="0"/>
              <a:t>8. For decryption, take the cipher-text matrix and multiply it by the inverse of our original key matrix The inverse of our original key matrix is</a:t>
            </a:r>
            <a:endParaRPr lang="en-IN" sz="2400" dirty="0"/>
          </a:p>
          <a:p>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399"/>
            <a:ext cx="9906000" cy="4456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073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700" b="1" u="sng" dirty="0"/>
              <a:t>TRANSPOSITION </a:t>
            </a:r>
            <a:r>
              <a:rPr lang="en-IN" sz="2700" b="1" u="sng" dirty="0" smtClean="0"/>
              <a:t>TECHNIQUES</a:t>
            </a:r>
          </a:p>
          <a:p>
            <a:r>
              <a:rPr lang="en-US" sz="2400" dirty="0"/>
              <a:t>Transposition techniques differ from substitution techniques in the way that they do </a:t>
            </a:r>
            <a:r>
              <a:rPr lang="en-US" sz="2400" dirty="0" smtClean="0"/>
              <a:t>not simply </a:t>
            </a:r>
            <a:r>
              <a:rPr lang="en-US" sz="2400" dirty="0"/>
              <a:t>replace one alphabet with another, but they also perform some permutation over the plain </a:t>
            </a:r>
            <a:r>
              <a:rPr lang="en-US" sz="2400" dirty="0" smtClean="0"/>
              <a:t>text</a:t>
            </a:r>
          </a:p>
          <a:p>
            <a:r>
              <a:rPr lang="en-US" sz="2400" dirty="0" smtClean="0"/>
              <a:t>There are 4 transposition techniques they are:</a:t>
            </a:r>
          </a:p>
          <a:p>
            <a:pPr marL="457200" indent="-457200">
              <a:buFont typeface="+mj-lt"/>
              <a:buAutoNum type="arabicPeriod"/>
            </a:pPr>
            <a:r>
              <a:rPr lang="en-IN" sz="2400" dirty="0"/>
              <a:t>Rail Fence cipher.</a:t>
            </a:r>
          </a:p>
          <a:p>
            <a:pPr marL="457200" indent="-457200">
              <a:buFont typeface="+mj-lt"/>
              <a:buAutoNum type="arabicPeriod"/>
            </a:pPr>
            <a:r>
              <a:rPr lang="en-IN" sz="2400" dirty="0"/>
              <a:t>Columnar transposition</a:t>
            </a:r>
            <a:r>
              <a:rPr lang="en-IN" sz="2400" dirty="0" smtClean="0"/>
              <a:t>.</a:t>
            </a:r>
          </a:p>
          <a:p>
            <a:pPr marL="0" indent="0">
              <a:buNone/>
            </a:pPr>
            <a:r>
              <a:rPr lang="en-IN" sz="2400" b="1" dirty="0" smtClean="0"/>
              <a:t>Rail-Fence </a:t>
            </a:r>
            <a:r>
              <a:rPr lang="en-IN" sz="2400" b="1" dirty="0"/>
              <a:t>Technique</a:t>
            </a:r>
          </a:p>
          <a:p>
            <a:r>
              <a:rPr lang="en-US" sz="2400" dirty="0"/>
              <a:t>The rail-fence technique is an example of transposition. It uses a simple </a:t>
            </a:r>
            <a:r>
              <a:rPr lang="en-US" sz="2400" dirty="0" smtClean="0"/>
              <a:t>algorithm</a:t>
            </a:r>
          </a:p>
          <a:p>
            <a:endParaRPr lang="en-US" sz="2400" dirty="0"/>
          </a:p>
          <a:p>
            <a:endParaRPr lang="en-US" sz="2400" dirty="0" smtClean="0"/>
          </a:p>
          <a:p>
            <a:endParaRPr lang="en-US" sz="2400" dirty="0"/>
          </a:p>
          <a:p>
            <a:r>
              <a:rPr lang="en-US" sz="2400" dirty="0"/>
              <a:t>Let us illustrate the rail-fence technique with a simple example. Suppose that we have a </a:t>
            </a:r>
            <a:r>
              <a:rPr lang="en-US" sz="2400" dirty="0" smtClean="0"/>
              <a:t>plain-text message </a:t>
            </a:r>
            <a:r>
              <a:rPr lang="en-US" sz="2400" dirty="0"/>
              <a:t>:</a:t>
            </a:r>
            <a:r>
              <a:rPr lang="en-US" sz="2400" i="1" dirty="0"/>
              <a:t>Come home tomorrow</a:t>
            </a:r>
            <a:r>
              <a:rPr lang="en-US" sz="2400" dirty="0"/>
              <a:t>. How would we transform that into a cipher-text message using </a:t>
            </a:r>
            <a:r>
              <a:rPr lang="en-US" sz="2400" dirty="0" smtClean="0"/>
              <a:t>the </a:t>
            </a:r>
            <a:r>
              <a:rPr lang="en-IN" sz="2400" dirty="0" smtClean="0"/>
              <a:t>rail-fence </a:t>
            </a:r>
            <a:r>
              <a:rPr lang="en-IN" sz="2400" dirty="0"/>
              <a:t>technique?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495800"/>
            <a:ext cx="5476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994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a:t>As the figure shows, the plain-text message ‘Come home tomorrow’ transforms into ‘</a:t>
            </a:r>
            <a:r>
              <a:rPr lang="en-US" sz="2400" dirty="0" err="1"/>
              <a:t>Cmhmtmrooeoeoorw</a:t>
            </a:r>
            <a:r>
              <a:rPr lang="en-US" sz="2400" dirty="0" smtClean="0"/>
              <a:t>’ with </a:t>
            </a:r>
            <a:r>
              <a:rPr lang="en-US" sz="2400" dirty="0"/>
              <a:t>the help of rail-fence technique.</a:t>
            </a:r>
          </a:p>
          <a:p>
            <a:r>
              <a:rPr lang="en-US" sz="2400" dirty="0"/>
              <a:t>Rail-fence technique involves writing plain text as a sequence of diagonals and then reading </a:t>
            </a:r>
            <a:r>
              <a:rPr lang="en-US" sz="2400" dirty="0" smtClean="0"/>
              <a:t>it row </a:t>
            </a:r>
            <a:r>
              <a:rPr lang="en-US" sz="2400" dirty="0"/>
              <a:t>by row to produce cipher text.</a:t>
            </a:r>
          </a:p>
          <a:p>
            <a:r>
              <a:rPr lang="en-US" sz="2400" dirty="0"/>
              <a:t>It should be quite clear that the rail-fence technique is quite simple for a cryptanalyst to break into. </a:t>
            </a:r>
            <a:endParaRPr lang="en-US" sz="2400" dirty="0" smtClean="0"/>
          </a:p>
          <a:p>
            <a:r>
              <a:rPr lang="en-US" sz="2400" dirty="0" smtClean="0"/>
              <a:t>It has </a:t>
            </a:r>
            <a:r>
              <a:rPr lang="en-US" sz="2400" dirty="0"/>
              <a:t>very little sophistication built in.</a:t>
            </a: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
            <a:ext cx="9067800" cy="330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565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lnSpcReduction="10000"/>
          </a:bodyPr>
          <a:lstStyle/>
          <a:p>
            <a:pPr marL="0" indent="0">
              <a:buNone/>
            </a:pPr>
            <a:r>
              <a:rPr lang="en-IN" sz="2400" b="1" dirty="0" smtClean="0"/>
              <a:t>Simple </a:t>
            </a:r>
            <a:r>
              <a:rPr lang="en-IN" sz="2400" b="1" dirty="0"/>
              <a:t>Columnar </a:t>
            </a:r>
            <a:r>
              <a:rPr lang="en-IN" sz="2400" b="1" dirty="0" smtClean="0"/>
              <a:t>Transposition Technique</a:t>
            </a:r>
          </a:p>
          <a:p>
            <a:pPr marL="0" indent="0">
              <a:buNone/>
            </a:pPr>
            <a:r>
              <a:rPr lang="en-US" sz="2400" b="1" i="1" dirty="0" smtClean="0"/>
              <a:t>1. Basic Technique</a:t>
            </a:r>
            <a:endParaRPr lang="en-IN" sz="2400" b="1" i="1" dirty="0" smtClean="0"/>
          </a:p>
          <a:p>
            <a:r>
              <a:rPr lang="en-US" sz="2400" dirty="0"/>
              <a:t>Variations of the basic transposition technique such as rail-fence technique </a:t>
            </a:r>
            <a:r>
              <a:rPr lang="en-US" sz="2400" dirty="0" smtClean="0"/>
              <a:t>exist. Which </a:t>
            </a:r>
            <a:r>
              <a:rPr lang="en-US" sz="2400" dirty="0"/>
              <a:t>we shall call </a:t>
            </a:r>
            <a:r>
              <a:rPr lang="en-US" sz="2400" i="1" dirty="0"/>
              <a:t>simple columnar transposition </a:t>
            </a:r>
            <a:r>
              <a:rPr lang="en-US" sz="2400" i="1" dirty="0" smtClean="0"/>
              <a:t>technique</a:t>
            </a:r>
          </a:p>
          <a:p>
            <a:endParaRPr lang="en-US" sz="2400" i="1" dirty="0"/>
          </a:p>
          <a:p>
            <a:endParaRPr lang="en-US" sz="2400" i="1" dirty="0" smtClean="0"/>
          </a:p>
          <a:p>
            <a:endParaRPr lang="en-US" sz="2400" i="1" dirty="0"/>
          </a:p>
          <a:p>
            <a:endParaRPr lang="en-US" sz="2400" i="1" dirty="0" smtClean="0"/>
          </a:p>
          <a:p>
            <a:r>
              <a:rPr lang="en-US" sz="2400" dirty="0" smtClean="0"/>
              <a:t>Let </a:t>
            </a:r>
            <a:r>
              <a:rPr lang="en-US" sz="2400" dirty="0"/>
              <a:t>us examine the simple columnar transposition technique with an example. Consider the same </a:t>
            </a:r>
            <a:r>
              <a:rPr lang="en-US" sz="2400" dirty="0" smtClean="0"/>
              <a:t>plaintext message </a:t>
            </a:r>
            <a:r>
              <a:rPr lang="en-US" sz="2400" dirty="0"/>
              <a:t>‘Come home tomorrow’. Let us understand how it can be transformed into cipher </a:t>
            </a:r>
            <a:r>
              <a:rPr lang="en-US" sz="2400" dirty="0" smtClean="0"/>
              <a:t>text </a:t>
            </a:r>
            <a:r>
              <a:rPr lang="en-IN" sz="2400" dirty="0" smtClean="0"/>
              <a:t>using </a:t>
            </a:r>
            <a:r>
              <a:rPr lang="en-IN" sz="2400" dirty="0"/>
              <a:t>this technique</a:t>
            </a:r>
            <a:r>
              <a:rPr lang="en-IN" sz="2400" dirty="0" smtClean="0"/>
              <a:t>.</a:t>
            </a:r>
          </a:p>
          <a:p>
            <a:r>
              <a:rPr lang="en-US" sz="2400" dirty="0"/>
              <a:t>Like the rail-fence technique, the simple columnar transposition Technique is also quite simple to </a:t>
            </a:r>
            <a:r>
              <a:rPr lang="en-US" sz="2400" dirty="0" smtClean="0"/>
              <a:t>break </a:t>
            </a:r>
            <a:r>
              <a:rPr lang="en-IN" sz="2400" dirty="0" smtClean="0"/>
              <a:t>into.</a:t>
            </a:r>
          </a:p>
          <a:p>
            <a:r>
              <a:rPr lang="en-US" sz="2400" dirty="0"/>
              <a:t>To make matters complex for a cryptanalyst, we can modify the simple </a:t>
            </a:r>
            <a:r>
              <a:rPr lang="en-US" sz="2400" dirty="0" smtClean="0"/>
              <a:t>columnar transposition </a:t>
            </a:r>
            <a:r>
              <a:rPr lang="en-US" sz="2400" dirty="0"/>
              <a:t>technique to add another twist: </a:t>
            </a:r>
            <a:r>
              <a:rPr lang="en-US" sz="2400" i="1" dirty="0"/>
              <a:t>perform more than one round of transposition using </a:t>
            </a:r>
            <a:r>
              <a:rPr lang="en-US" sz="2400" i="1" dirty="0" smtClean="0"/>
              <a:t>the </a:t>
            </a:r>
            <a:r>
              <a:rPr lang="en-IN" sz="2400" i="1" dirty="0" smtClean="0"/>
              <a:t>same </a:t>
            </a:r>
            <a:r>
              <a:rPr lang="en-IN" sz="2400" i="1" dirty="0"/>
              <a:t>technique</a:t>
            </a:r>
            <a:r>
              <a:rPr lang="en-IN" sz="2400" dirty="0"/>
              <a:t>.</a:t>
            </a:r>
            <a:endParaRPr lang="en-IN" sz="2400" i="1"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74268"/>
            <a:ext cx="109728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936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The </a:t>
            </a:r>
            <a:r>
              <a:rPr lang="en-US" sz="2400" dirty="0"/>
              <a:t>simple columnar transposition technique simply arranges the plain text as a sequence </a:t>
            </a:r>
            <a:r>
              <a:rPr lang="en-US" sz="2400" dirty="0" smtClean="0"/>
              <a:t>of rows </a:t>
            </a:r>
            <a:r>
              <a:rPr lang="en-US" sz="2400" dirty="0"/>
              <a:t>of a rectangle that are read in columns randomly.</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11506547" cy="387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108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i="1" dirty="0" smtClean="0"/>
              <a:t>2. Simple Columnar Transposition Technique with Multiple Rounds</a:t>
            </a:r>
          </a:p>
          <a:p>
            <a:r>
              <a:rPr lang="en-US" sz="2400" dirty="0" smtClean="0"/>
              <a:t>To improve the basic simple columnar transposition technique, we can introduce more complexity. The idea is to use the same basic procedure as used by the simple columnar transposition technique, but to do it more than once. That adds considerably more complexity for the cryptanalyst.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2419350"/>
            <a:ext cx="94773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04875" y="5257800"/>
            <a:ext cx="11049000" cy="646331"/>
          </a:xfrm>
          <a:prstGeom prst="rect">
            <a:avLst/>
          </a:prstGeom>
        </p:spPr>
        <p:txBody>
          <a:bodyPr wrap="square">
            <a:spAutoFit/>
          </a:bodyPr>
          <a:lstStyle/>
          <a:p>
            <a:pPr algn="ctr"/>
            <a:r>
              <a:rPr lang="en-US" i="1" dirty="0"/>
              <a:t>Cipher text produced by the simple columnar transposition technique </a:t>
            </a:r>
            <a:r>
              <a:rPr lang="en-US" i="1" dirty="0" smtClean="0"/>
              <a:t>with multiple </a:t>
            </a:r>
            <a:r>
              <a:rPr lang="en-US" i="1" dirty="0"/>
              <a:t>rounds </a:t>
            </a:r>
            <a:r>
              <a:rPr lang="en-US" i="1" dirty="0" smtClean="0"/>
              <a:t>is much </a:t>
            </a:r>
            <a:r>
              <a:rPr lang="en-US" i="1" dirty="0"/>
              <a:t>more complex to crack as compared to the basic technique.</a:t>
            </a:r>
            <a:endParaRPr lang="en-IN" i="1" dirty="0"/>
          </a:p>
        </p:txBody>
      </p:sp>
    </p:spTree>
    <p:extLst>
      <p:ext uri="{BB962C8B-B14F-4D97-AF65-F5344CB8AC3E}">
        <p14:creationId xmlns:p14="http://schemas.microsoft.com/office/powerpoint/2010/main" val="2882850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1944"/>
            <a:ext cx="10134600" cy="616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2143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dirty="0" err="1"/>
              <a:t>Vernam</a:t>
            </a:r>
            <a:r>
              <a:rPr lang="en-IN" sz="2400" b="1" dirty="0"/>
              <a:t> Cipher (One-Time Pad)</a:t>
            </a:r>
          </a:p>
          <a:p>
            <a:r>
              <a:rPr lang="en-US" sz="2400" dirty="0"/>
              <a:t>The </a:t>
            </a:r>
            <a:r>
              <a:rPr lang="en-US" sz="2400" dirty="0" err="1"/>
              <a:t>Vernam</a:t>
            </a:r>
            <a:r>
              <a:rPr lang="en-US" sz="2400" dirty="0"/>
              <a:t> cipher, whose specific subset is called one-time pad, is implemented using a random </a:t>
            </a:r>
            <a:r>
              <a:rPr lang="en-US" sz="2400" dirty="0" smtClean="0"/>
              <a:t>set of </a:t>
            </a:r>
            <a:r>
              <a:rPr lang="en-US" sz="2400" dirty="0"/>
              <a:t>non-repeating characters as the input cipher text. The most significant point here is that once an </a:t>
            </a:r>
            <a:r>
              <a:rPr lang="en-US" sz="2400" dirty="0" smtClean="0"/>
              <a:t>input cipher </a:t>
            </a:r>
            <a:r>
              <a:rPr lang="en-US" sz="2400" dirty="0"/>
              <a:t>text for transposition is used, it is never used again for any other message (hence the name onetime).</a:t>
            </a:r>
          </a:p>
          <a:p>
            <a:r>
              <a:rPr lang="en-US" sz="2400" dirty="0"/>
              <a:t>The length of the input cipher text is equal to the length of the original plain text.</a:t>
            </a: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48025"/>
            <a:ext cx="104298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6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Security </a:t>
            </a:r>
            <a:r>
              <a:rPr lang="en-US" dirty="0" smtClean="0">
                <a:solidFill>
                  <a:srgbClr val="FF0000"/>
                </a:solidFill>
              </a:rPr>
              <a:t>Services </a:t>
            </a:r>
            <a:r>
              <a:rPr lang="en-US" dirty="0">
                <a:solidFill>
                  <a:srgbClr val="FF0000"/>
                </a:solidFill>
              </a:rPr>
              <a:t>and Mechanisms</a:t>
            </a:r>
            <a:br>
              <a:rPr lang="en-US"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smtClean="0"/>
              <a:t>To </a:t>
            </a:r>
            <a:r>
              <a:rPr lang="en-US" dirty="0"/>
              <a:t>assess the security needs of an organization effectively, the manager responsible </a:t>
            </a:r>
            <a:r>
              <a:rPr lang="en-US" dirty="0" smtClean="0"/>
              <a:t>for security </a:t>
            </a:r>
            <a:r>
              <a:rPr lang="en-US" dirty="0"/>
              <a:t>needs some systematic way of defining the requirements for security and </a:t>
            </a:r>
            <a:r>
              <a:rPr lang="en-US" dirty="0" smtClean="0"/>
              <a:t>characterization of </a:t>
            </a:r>
            <a:r>
              <a:rPr lang="en-US" dirty="0"/>
              <a:t>approaches to satisfy those requirements. One approach is to consider three aspects of</a:t>
            </a:r>
          </a:p>
          <a:p>
            <a:pPr>
              <a:buFont typeface="Wingdings" panose="05000000000000000000" pitchFamily="2" charset="2"/>
              <a:buChar char="Ø"/>
            </a:pPr>
            <a:r>
              <a:rPr lang="en-US" dirty="0" smtClean="0"/>
              <a:t>Security </a:t>
            </a:r>
            <a:r>
              <a:rPr lang="en-US" dirty="0"/>
              <a:t>attack – Any action that compromises the security of information owned by an</a:t>
            </a:r>
          </a:p>
          <a:p>
            <a:pPr marL="0" indent="0">
              <a:buNone/>
            </a:pPr>
            <a:r>
              <a:rPr lang="en-US" dirty="0"/>
              <a:t>organization.</a:t>
            </a:r>
          </a:p>
          <a:p>
            <a:pPr>
              <a:buFont typeface="Wingdings" panose="05000000000000000000" pitchFamily="2" charset="2"/>
              <a:buChar char="Ø"/>
            </a:pPr>
            <a:r>
              <a:rPr lang="en-US" dirty="0"/>
              <a:t>Security mechanism – A mechanism that is designed to detect, prevent or recover from a</a:t>
            </a:r>
          </a:p>
          <a:p>
            <a:pPr marL="0" indent="0">
              <a:buNone/>
            </a:pPr>
            <a:r>
              <a:rPr lang="en-US" dirty="0"/>
              <a:t>security attack.</a:t>
            </a:r>
          </a:p>
          <a:p>
            <a:pPr>
              <a:buFont typeface="Wingdings" panose="05000000000000000000" pitchFamily="2" charset="2"/>
              <a:buChar char="Ø"/>
            </a:pPr>
            <a:r>
              <a:rPr lang="en-US" dirty="0"/>
              <a:t>Security service – A service that enhances the security of the data processing systems </a:t>
            </a:r>
            <a:r>
              <a:rPr lang="en-US" dirty="0" smtClean="0"/>
              <a:t>and the information </a:t>
            </a:r>
            <a:r>
              <a:rPr lang="en-US" dirty="0"/>
              <a:t>transfers of an organization. The services are intended to counter security attacks </a:t>
            </a:r>
            <a:r>
              <a:rPr lang="en-US" dirty="0" smtClean="0"/>
              <a:t>and they </a:t>
            </a:r>
            <a:r>
              <a:rPr lang="en-US" dirty="0"/>
              <a:t>make use of one or more security mechanisms to provide the service. </a:t>
            </a:r>
            <a:endParaRPr lang="en-IN" dirty="0"/>
          </a:p>
        </p:txBody>
      </p:sp>
    </p:spTree>
    <p:extLst>
      <p:ext uri="{BB962C8B-B14F-4D97-AF65-F5344CB8AC3E}">
        <p14:creationId xmlns:p14="http://schemas.microsoft.com/office/powerpoint/2010/main" val="889624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a:t>Let us apply the </a:t>
            </a:r>
            <a:r>
              <a:rPr lang="en-US" sz="2400" dirty="0" err="1"/>
              <a:t>Vernam</a:t>
            </a:r>
            <a:r>
              <a:rPr lang="en-US" sz="2400" dirty="0"/>
              <a:t> cipher algorithm to a plain-text message HOW ARE YOU using a one-time </a:t>
            </a:r>
            <a:r>
              <a:rPr lang="en-US" sz="2400" dirty="0" smtClean="0"/>
              <a:t>pad NCBTZQARX </a:t>
            </a:r>
            <a:r>
              <a:rPr lang="en-US" sz="2400" dirty="0"/>
              <a:t>to produce a cipher-text message </a:t>
            </a:r>
            <a:r>
              <a:rPr lang="en-US" sz="2400" dirty="0" smtClean="0"/>
              <a:t>UQXTRUYFR</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t>The </a:t>
            </a:r>
            <a:r>
              <a:rPr lang="en-US" sz="2400" dirty="0" err="1"/>
              <a:t>Vernam</a:t>
            </a:r>
            <a:r>
              <a:rPr lang="en-US" sz="2400" dirty="0"/>
              <a:t> Cipher was first implemented at AT&amp;T with the help of a device called the </a:t>
            </a:r>
            <a:r>
              <a:rPr lang="en-US" sz="2400" dirty="0" err="1" smtClean="0"/>
              <a:t>Vernam</a:t>
            </a:r>
            <a:r>
              <a:rPr lang="en-US" sz="2400" dirty="0" smtClean="0"/>
              <a:t> </a:t>
            </a:r>
            <a:r>
              <a:rPr lang="en-IN" sz="2400" dirty="0" smtClean="0"/>
              <a:t>machine</a:t>
            </a:r>
            <a:r>
              <a:rPr lang="en-IN" sz="24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90582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47800" y="5983069"/>
            <a:ext cx="9144000" cy="646331"/>
          </a:xfrm>
          <a:prstGeom prst="rect">
            <a:avLst/>
          </a:prstGeom>
        </p:spPr>
        <p:txBody>
          <a:bodyPr wrap="square">
            <a:spAutoFit/>
          </a:bodyPr>
          <a:lstStyle/>
          <a:p>
            <a:pPr algn="ctr"/>
            <a:r>
              <a:rPr lang="en-US" i="1" dirty="0" err="1"/>
              <a:t>Vernam</a:t>
            </a:r>
            <a:r>
              <a:rPr lang="en-US" i="1" dirty="0"/>
              <a:t> Cipher uses a one-time pad, which is discarded after a single use, and therefore, is</a:t>
            </a:r>
          </a:p>
          <a:p>
            <a:pPr algn="ctr"/>
            <a:r>
              <a:rPr lang="en-US" i="1" dirty="0"/>
              <a:t>suitable only for short messages.</a:t>
            </a:r>
            <a:endParaRPr lang="en-IN" i="1" dirty="0"/>
          </a:p>
        </p:txBody>
      </p:sp>
    </p:spTree>
    <p:extLst>
      <p:ext uri="{BB962C8B-B14F-4D97-AF65-F5344CB8AC3E}">
        <p14:creationId xmlns:p14="http://schemas.microsoft.com/office/powerpoint/2010/main" val="720554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u="sng" dirty="0"/>
              <a:t>ENCRYPTION AND </a:t>
            </a:r>
            <a:r>
              <a:rPr lang="en-IN" sz="2400" b="1" u="sng" dirty="0" smtClean="0"/>
              <a:t>DECRYPTION</a:t>
            </a:r>
          </a:p>
          <a:p>
            <a:r>
              <a:rPr lang="en-US" sz="2400" dirty="0"/>
              <a:t>In technical terms, the process of encoding </a:t>
            </a:r>
            <a:r>
              <a:rPr lang="en-US" sz="2400" dirty="0" smtClean="0"/>
              <a:t>plaintext messages </a:t>
            </a:r>
            <a:r>
              <a:rPr lang="en-US" sz="2400" dirty="0"/>
              <a:t>into cipher text messages is </a:t>
            </a:r>
            <a:r>
              <a:rPr lang="en-US" sz="2400" dirty="0" smtClean="0"/>
              <a:t>called </a:t>
            </a:r>
            <a:r>
              <a:rPr lang="en-IN" sz="2400" dirty="0" smtClean="0"/>
              <a:t>encryption.</a:t>
            </a:r>
          </a:p>
          <a:p>
            <a:r>
              <a:rPr lang="en-US" sz="2400" dirty="0"/>
              <a:t>The reverse process of transforming </a:t>
            </a:r>
            <a:r>
              <a:rPr lang="en-US" sz="2400" dirty="0" smtClean="0"/>
              <a:t>cipher-text messages </a:t>
            </a:r>
            <a:r>
              <a:rPr lang="en-US" sz="2400" dirty="0"/>
              <a:t>back to plain text messages is </a:t>
            </a:r>
            <a:r>
              <a:rPr lang="en-US" sz="2400" dirty="0" smtClean="0"/>
              <a:t>called </a:t>
            </a:r>
            <a:r>
              <a:rPr lang="en-IN" sz="2400" dirty="0" smtClean="0"/>
              <a:t>decryption.</a:t>
            </a:r>
          </a:p>
          <a:p>
            <a:r>
              <a:rPr lang="en-US" sz="2400" dirty="0"/>
              <a:t>Every encryption and decryption process has two aspects: the algorithm and the key used </a:t>
            </a:r>
            <a:r>
              <a:rPr lang="en-US" sz="2400" dirty="0" smtClean="0"/>
              <a:t>for </a:t>
            </a:r>
            <a:r>
              <a:rPr lang="en-IN" sz="2400" dirty="0" smtClean="0"/>
              <a:t>encryption </a:t>
            </a:r>
            <a:r>
              <a:rPr lang="en-IN" sz="2400" dirty="0"/>
              <a:t>and decryption</a:t>
            </a:r>
            <a:r>
              <a:rPr lang="en-IN" sz="2400" dirty="0" smtClean="0"/>
              <a:t>.</a:t>
            </a:r>
          </a:p>
          <a:p>
            <a:r>
              <a:rPr lang="en-US" sz="2400" dirty="0"/>
              <a:t>In general, the algorithm used for encryption and decryption processes is usually known to everybody</a:t>
            </a:r>
            <a:r>
              <a:rPr lang="en-US" sz="2400" dirty="0" smtClean="0"/>
              <a:t>. However</a:t>
            </a:r>
            <a:r>
              <a:rPr lang="en-US" sz="2400" dirty="0"/>
              <a:t>, it is the key used for encryption and decryption that makes the process </a:t>
            </a:r>
            <a:r>
              <a:rPr lang="en-US" sz="2400" dirty="0" smtClean="0"/>
              <a:t>of </a:t>
            </a:r>
            <a:r>
              <a:rPr lang="en-IN" sz="2400" dirty="0" smtClean="0"/>
              <a:t>cryptography </a:t>
            </a:r>
            <a:r>
              <a:rPr lang="en-IN" sz="2400" dirty="0"/>
              <a:t>secure</a:t>
            </a:r>
            <a:r>
              <a:rPr lang="en-IN" sz="2400" dirty="0" smtClean="0"/>
              <a:t>.</a:t>
            </a:r>
          </a:p>
          <a:p>
            <a:pPr marL="0" indent="0">
              <a:buNone/>
            </a:pPr>
            <a:r>
              <a:rPr lang="en-US" sz="2400" dirty="0"/>
              <a:t>Broadly, there are two cryptographic mechanisms, depending on what keys are used. If the same key </a:t>
            </a:r>
            <a:r>
              <a:rPr lang="en-US" sz="2400" dirty="0" smtClean="0"/>
              <a:t>is used </a:t>
            </a:r>
            <a:r>
              <a:rPr lang="en-US" sz="2400" dirty="0"/>
              <a:t>for encryption and decryption, we call the mechanism symmetric key cryptography. However, </a:t>
            </a:r>
            <a:r>
              <a:rPr lang="en-US" sz="2400" dirty="0" smtClean="0"/>
              <a:t>if two </a:t>
            </a:r>
            <a:r>
              <a:rPr lang="en-US" sz="2400" dirty="0"/>
              <a:t>different keys are used in a cryptographic mechanism, wherein one key is used for encryption, </a:t>
            </a:r>
            <a:r>
              <a:rPr lang="en-US" sz="2400" dirty="0" smtClean="0"/>
              <a:t>and another</a:t>
            </a:r>
            <a:r>
              <a:rPr lang="en-US" sz="2400" dirty="0"/>
              <a:t>, different key is used for decryption; we call the mechanism asymmetric key cryptography.</a:t>
            </a:r>
            <a:endParaRPr lang="en-IN" sz="2400" dirty="0"/>
          </a:p>
        </p:txBody>
      </p:sp>
    </p:spTree>
    <p:extLst>
      <p:ext uri="{BB962C8B-B14F-4D97-AF65-F5344CB8AC3E}">
        <p14:creationId xmlns:p14="http://schemas.microsoft.com/office/powerpoint/2010/main" val="29626508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u="sng" dirty="0"/>
              <a:t>Symmetric and Asymmetric Key Cryptography</a:t>
            </a:r>
            <a:endParaRPr lang="en-US" sz="2400" b="1" u="sng" dirty="0" smtClean="0"/>
          </a:p>
          <a:p>
            <a:r>
              <a:rPr lang="en-US" sz="2400" dirty="0" smtClean="0"/>
              <a:t>Symmetric </a:t>
            </a:r>
            <a:r>
              <a:rPr lang="en-US" sz="2400" dirty="0"/>
              <a:t>key cryptography involves using the same secret key to encrypt and decrypt the data. The encryption key is shared between the sender and the receiver of the message. This means that both the sender and receiver have the same key, and they use it to encrypt and decrypt messages. The main advantage of symmetric key cryptography is its speed, as it can encrypt and decrypt large amounts of data quickly. However, the main disadvantage is the challenge of securely sharing the key between the sender and receiver without it being intercepted by a third party</a:t>
            </a:r>
            <a:r>
              <a:rPr lang="en-US" sz="2400" dirty="0" smtClean="0"/>
              <a:t>.</a:t>
            </a:r>
          </a:p>
          <a:p>
            <a:r>
              <a:rPr lang="en-US" sz="2400" i="1" dirty="0"/>
              <a:t>Advanced Encryption Standard (AES): </a:t>
            </a:r>
            <a:r>
              <a:rPr lang="en-US" sz="2400" dirty="0"/>
              <a:t>This is a widely used symmetric key encryption algorithm that uses a block cipher to encrypt data.</a:t>
            </a:r>
          </a:p>
          <a:p>
            <a:r>
              <a:rPr lang="en-US" sz="2400" i="1" dirty="0"/>
              <a:t>Data Encryption Standard (DES): </a:t>
            </a:r>
            <a:r>
              <a:rPr lang="en-US" sz="2400" dirty="0"/>
              <a:t>This is another popular symmetric key encryption algorithm that uses a block cipher. However, DES is considered less secure than AES and is no longer recommended for use.</a:t>
            </a:r>
            <a:endParaRPr lang="en-IN" sz="2400" dirty="0"/>
          </a:p>
          <a:p>
            <a:endParaRPr lang="en-US" sz="2400" dirty="0" smtClean="0"/>
          </a:p>
        </p:txBody>
      </p:sp>
    </p:spTree>
    <p:extLst>
      <p:ext uri="{BB962C8B-B14F-4D97-AF65-F5344CB8AC3E}">
        <p14:creationId xmlns:p14="http://schemas.microsoft.com/office/powerpoint/2010/main" val="163727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a:t>Asymmetric key cryptography, also known as public key cryptography, uses two different keys, a public key and a private key. The sender encrypts the message using the receiver's public key, and the receiver decrypts it using their private key. The public key can be freely distributed, as it does not reveal any information about the private key. Asymmetric key cryptography is more secure than symmetric key cryptography because it does not require the sender and receiver to share a secret key. However, it is slower and requires more computational power than symmetric key cryptography</a:t>
            </a:r>
            <a:r>
              <a:rPr lang="en-US" sz="2400" dirty="0" smtClean="0"/>
              <a:t>.</a:t>
            </a:r>
          </a:p>
          <a:p>
            <a:r>
              <a:rPr lang="en-US" sz="2400" i="1" dirty="0"/>
              <a:t>RSA:</a:t>
            </a:r>
            <a:r>
              <a:rPr lang="en-US" sz="2400" dirty="0"/>
              <a:t> This is a popular asymmetric key encryption algorithm that is widely used for secure data transmission, digital signatures, and encryption of email messages</a:t>
            </a:r>
            <a:r>
              <a:rPr lang="en-US" sz="2400" dirty="0" smtClean="0"/>
              <a:t>.</a:t>
            </a:r>
          </a:p>
          <a:p>
            <a:r>
              <a:rPr lang="en-US" sz="2400" i="1" dirty="0"/>
              <a:t>Elliptic Curve Cryptography (ECC): </a:t>
            </a:r>
            <a:r>
              <a:rPr lang="en-US" sz="2400" dirty="0"/>
              <a:t>This is a relatively new asymmetric key encryption algorithm that uses elliptic curves instead of prime numbers to generate keys. ECC is considered more efficient and secure than other asymmetric key algorithms, such as RSA.</a:t>
            </a:r>
            <a:endParaRPr lang="en-IN" sz="2400" dirty="0"/>
          </a:p>
        </p:txBody>
      </p:sp>
    </p:spTree>
    <p:extLst>
      <p:ext uri="{BB962C8B-B14F-4D97-AF65-F5344CB8AC3E}">
        <p14:creationId xmlns:p14="http://schemas.microsoft.com/office/powerpoint/2010/main" val="17332381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lnSpcReduction="10000"/>
          </a:bodyPr>
          <a:lstStyle/>
          <a:p>
            <a:pPr marL="0" indent="0">
              <a:buNone/>
            </a:pPr>
            <a:r>
              <a:rPr lang="en-IN" sz="2400" b="1" u="sng" dirty="0" smtClean="0"/>
              <a:t> Steganography</a:t>
            </a:r>
          </a:p>
          <a:p>
            <a:r>
              <a:rPr lang="en-US" sz="2400" dirty="0"/>
              <a:t>Steganography is a technique that facilitates hiding of a message that is to be kept secret inside </a:t>
            </a:r>
            <a:r>
              <a:rPr lang="en-US" sz="2400" dirty="0" smtClean="0"/>
              <a:t>other messages</a:t>
            </a:r>
            <a:r>
              <a:rPr lang="en-US" sz="2400" dirty="0"/>
              <a:t>. This results in the concealment of the secret message itself! Historically, the sender </a:t>
            </a:r>
            <a:r>
              <a:rPr lang="en-US" sz="2400" dirty="0" smtClean="0"/>
              <a:t>used methods </a:t>
            </a:r>
            <a:r>
              <a:rPr lang="en-US" sz="2400" dirty="0"/>
              <a:t>such as invisible ink, tiny pin punctures on specific characters, minute variations </a:t>
            </a:r>
            <a:r>
              <a:rPr lang="en-US" sz="2400" dirty="0" smtClean="0"/>
              <a:t>between handwritten </a:t>
            </a:r>
            <a:r>
              <a:rPr lang="en-US" sz="2400" dirty="0"/>
              <a:t>characters, pencil marks on handwritten characters, etc.</a:t>
            </a:r>
            <a:endParaRPr lang="en-IN" sz="2400" dirty="0"/>
          </a:p>
          <a:p>
            <a:r>
              <a:rPr lang="en-US" sz="2400" dirty="0"/>
              <a:t>Of late, people hide secret messages within graphic images. For instance, suppose that we have a </a:t>
            </a:r>
            <a:r>
              <a:rPr lang="en-US" sz="2400" dirty="0" smtClean="0"/>
              <a:t>secret message </a:t>
            </a:r>
            <a:r>
              <a:rPr lang="en-US" sz="2400" dirty="0"/>
              <a:t>to send. We can take another image file and we can replace the last two rightmost bits of </a:t>
            </a:r>
            <a:r>
              <a:rPr lang="en-US" sz="2400" dirty="0" smtClean="0"/>
              <a:t>each byte </a:t>
            </a:r>
            <a:r>
              <a:rPr lang="en-US" sz="2400" dirty="0"/>
              <a:t>of that image with (the next) two bits of our secret message. The resulting image would not </a:t>
            </a:r>
            <a:r>
              <a:rPr lang="en-US" sz="2400" dirty="0" smtClean="0"/>
              <a:t>look too </a:t>
            </a:r>
            <a:r>
              <a:rPr lang="en-US" sz="2400" dirty="0"/>
              <a:t>different, and yet carry a secret message inside! The receiver would perform the opposite trick: </a:t>
            </a:r>
            <a:r>
              <a:rPr lang="en-US" sz="2400" dirty="0" smtClean="0"/>
              <a:t>it would </a:t>
            </a:r>
            <a:r>
              <a:rPr lang="en-US" sz="2400" dirty="0"/>
              <a:t>read the last two bits of each byte of the image file, and reconstruct the secret message</a:t>
            </a:r>
            <a:r>
              <a:rPr lang="en-US" sz="2400" dirty="0" smtClean="0"/>
              <a:t>.</a:t>
            </a:r>
          </a:p>
          <a:p>
            <a:r>
              <a:rPr lang="en-US" sz="2400" dirty="0" smtClean="0"/>
              <a:t>Steps to be followed:</a:t>
            </a:r>
          </a:p>
          <a:p>
            <a:pPr lvl="1"/>
            <a:r>
              <a:rPr lang="en-IN" sz="2000" dirty="0" smtClean="0"/>
              <a:t>Choose </a:t>
            </a:r>
            <a:r>
              <a:rPr lang="en-IN" sz="2000" dirty="0"/>
              <a:t>an </a:t>
            </a:r>
            <a:r>
              <a:rPr lang="en-IN" sz="2000" dirty="0" smtClean="0"/>
              <a:t>image</a:t>
            </a:r>
          </a:p>
          <a:p>
            <a:pPr lvl="1"/>
            <a:r>
              <a:rPr lang="en-IN" sz="2000" dirty="0"/>
              <a:t>Encode the </a:t>
            </a:r>
            <a:r>
              <a:rPr lang="en-IN" sz="2000" dirty="0" smtClean="0"/>
              <a:t>message</a:t>
            </a:r>
          </a:p>
          <a:p>
            <a:pPr lvl="1"/>
            <a:r>
              <a:rPr lang="en-IN" sz="2000" dirty="0"/>
              <a:t>Save the </a:t>
            </a:r>
            <a:r>
              <a:rPr lang="en-IN" sz="2000" dirty="0" smtClean="0"/>
              <a:t>image</a:t>
            </a:r>
          </a:p>
          <a:p>
            <a:pPr lvl="1"/>
            <a:r>
              <a:rPr lang="en-IN" sz="2000" dirty="0"/>
              <a:t>Send the image</a:t>
            </a:r>
          </a:p>
        </p:txBody>
      </p:sp>
    </p:spTree>
    <p:extLst>
      <p:ext uri="{BB962C8B-B14F-4D97-AF65-F5344CB8AC3E}">
        <p14:creationId xmlns:p14="http://schemas.microsoft.com/office/powerpoint/2010/main" val="822425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b="1" u="sng" dirty="0"/>
              <a:t>KEY RANGE AND KEY </a:t>
            </a:r>
            <a:r>
              <a:rPr lang="en-US" sz="2400" b="1" u="sng" dirty="0" smtClean="0"/>
              <a:t>SIZE</a:t>
            </a:r>
          </a:p>
          <a:p>
            <a:r>
              <a:rPr lang="en-US" sz="2400" dirty="0"/>
              <a:t>key range refers to the number of possible keys that can be used in a cryptographic algorithm. The larger the key range, the more secure the algorithm is against brute force attacks.</a:t>
            </a:r>
          </a:p>
          <a:p>
            <a:r>
              <a:rPr lang="en-US" sz="2400" dirty="0"/>
              <a:t>Key size, on the other hand, refers to the length of the key used in a cryptographic algorithm. It is usually measured in bits. The longer the key, the more secure the algorithm is against various attacks. For example, a key size of 128 bits is considered secure for most applications today, while a key size of 256 bits is considered even more secure.</a:t>
            </a:r>
          </a:p>
          <a:p>
            <a:r>
              <a:rPr lang="en-US" sz="2400" dirty="0"/>
              <a:t>In general, the key range and key size are important factors in determining the strength and security of a cryptographic algorithm. A larger key range and key size generally provide greater security, but also require more computational resources to process. It is important to strike a balance between security and performance when selecting key ranges and key sizes for cryptographic algorithms.</a:t>
            </a:r>
          </a:p>
          <a:p>
            <a:endParaRPr lang="en-IN" sz="2400" dirty="0"/>
          </a:p>
        </p:txBody>
      </p:sp>
    </p:spTree>
    <p:extLst>
      <p:ext uri="{BB962C8B-B14F-4D97-AF65-F5344CB8AC3E}">
        <p14:creationId xmlns:p14="http://schemas.microsoft.com/office/powerpoint/2010/main" val="10947369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228600"/>
            <a:ext cx="653415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175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r>
              <a:rPr lang="en-US" sz="2400" dirty="0" smtClean="0"/>
              <a:t>The figure shows</a:t>
            </a:r>
            <a:r>
              <a:rPr lang="en-US" sz="2400" dirty="0"/>
              <a:t>, the attacker has access to the cipher-text block and the </a:t>
            </a:r>
            <a:r>
              <a:rPr lang="en-US" sz="2400" dirty="0" smtClean="0"/>
              <a:t>encryption/decryption </a:t>
            </a:r>
            <a:r>
              <a:rPr lang="en-US" sz="2400" dirty="0"/>
              <a:t>algorithm</a:t>
            </a:r>
            <a:r>
              <a:rPr lang="en-US" sz="2400" dirty="0" smtClean="0"/>
              <a:t>. He/she </a:t>
            </a:r>
            <a:r>
              <a:rPr lang="en-US" sz="2400" dirty="0"/>
              <a:t>also knows the key range (a number between 0 and 100 billion). The attacker now </a:t>
            </a:r>
            <a:r>
              <a:rPr lang="en-US" sz="2400" dirty="0" smtClean="0"/>
              <a:t>starts trying </a:t>
            </a:r>
            <a:r>
              <a:rPr lang="en-US" sz="2400" dirty="0"/>
              <a:t>every possible key, starting from 0. After every decryption, he/she looks at the generated </a:t>
            </a:r>
            <a:r>
              <a:rPr lang="en-US" sz="2400" dirty="0" smtClean="0"/>
              <a:t>plain text. </a:t>
            </a:r>
          </a:p>
          <a:p>
            <a:r>
              <a:rPr lang="en-US" sz="2400" dirty="0" smtClean="0"/>
              <a:t>If the </a:t>
            </a:r>
            <a:r>
              <a:rPr lang="en-US" sz="2400" dirty="0"/>
              <a:t>attacker notices that the decryption has yielded unintelligent plain text, she continues the </a:t>
            </a:r>
            <a:r>
              <a:rPr lang="en-US" sz="2400" dirty="0" smtClean="0"/>
              <a:t>process with </a:t>
            </a:r>
            <a:r>
              <a:rPr lang="en-US" sz="2400" dirty="0"/>
              <a:t>the next key in the sequence. Finally, </a:t>
            </a:r>
            <a:r>
              <a:rPr lang="en-US" sz="2400" dirty="0" smtClean="0"/>
              <a:t>he/she </a:t>
            </a:r>
            <a:r>
              <a:rPr lang="en-US" sz="2400" dirty="0"/>
              <a:t>is able to find the right key with a value 90,171,451,191</a:t>
            </a:r>
            <a:r>
              <a:rPr lang="en-US" sz="2400" dirty="0" smtClean="0"/>
              <a:t>, which </a:t>
            </a:r>
            <a:r>
              <a:rPr lang="en-US" sz="2400" dirty="0"/>
              <a:t>yields the plain text To: Payroll</a:t>
            </a:r>
            <a:r>
              <a:rPr lang="en-US" sz="2400" dirty="0" smtClean="0"/>
              <a:t>.</a:t>
            </a:r>
          </a:p>
          <a:p>
            <a:r>
              <a:rPr lang="en-US" sz="2400" dirty="0"/>
              <a:t>At the simplest level, the key size can be just 1 bit. This means that the key can be either 0 or 1. If </a:t>
            </a:r>
            <a:r>
              <a:rPr lang="en-US" sz="2400" dirty="0" smtClean="0"/>
              <a:t>the key </a:t>
            </a:r>
            <a:r>
              <a:rPr lang="en-US" sz="2400" dirty="0"/>
              <a:t>size is 2, the possible key values are 00, 01, 10, 11</a:t>
            </a:r>
            <a:r>
              <a:rPr lang="en-US" sz="2400" dirty="0" smtClean="0"/>
              <a:t>.</a:t>
            </a:r>
          </a:p>
          <a:p>
            <a:r>
              <a:rPr lang="en-US" sz="2400" dirty="0"/>
              <a:t>From a practical viewpoint, a 40-bit key takes about 3 hours to crack. However, a 41-bit key </a:t>
            </a:r>
            <a:r>
              <a:rPr lang="en-US" sz="2400" dirty="0" smtClean="0"/>
              <a:t>would take </a:t>
            </a:r>
            <a:r>
              <a:rPr lang="en-US" sz="2400" dirty="0"/>
              <a:t>6 hours, a 42-bit key takes 12 hours, and so on. This means that every additional bit doubles </a:t>
            </a:r>
            <a:r>
              <a:rPr lang="en-US" sz="2400" dirty="0" smtClean="0"/>
              <a:t>the amount </a:t>
            </a:r>
            <a:r>
              <a:rPr lang="en-US" sz="2400" dirty="0"/>
              <a:t>of time required to crack the key</a:t>
            </a:r>
            <a:r>
              <a:rPr lang="en-US" sz="2400" dirty="0" smtClean="0"/>
              <a:t>.</a:t>
            </a:r>
          </a:p>
          <a:p>
            <a:r>
              <a:rPr lang="en-IN" sz="2400" dirty="0"/>
              <a:t>This </a:t>
            </a:r>
            <a:r>
              <a:rPr lang="en-IN" sz="2400" dirty="0" smtClean="0"/>
              <a:t>is shown </a:t>
            </a:r>
            <a:r>
              <a:rPr lang="en-IN" sz="2400" dirty="0"/>
              <a:t>in </a:t>
            </a:r>
            <a:r>
              <a:rPr lang="en-IN" sz="2400" dirty="0" smtClean="0"/>
              <a:t>following Fig</a:t>
            </a:r>
            <a:r>
              <a:rPr lang="en-IN" sz="2400" dirty="0"/>
              <a:t>.</a:t>
            </a:r>
          </a:p>
        </p:txBody>
      </p:sp>
    </p:spTree>
    <p:extLst>
      <p:ext uri="{BB962C8B-B14F-4D97-AF65-F5344CB8AC3E}">
        <p14:creationId xmlns:p14="http://schemas.microsoft.com/office/powerpoint/2010/main" val="4420138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US" sz="2400" dirty="0" smtClean="0"/>
              <a:t>Thus</a:t>
            </a:r>
            <a:r>
              <a:rPr lang="en-US" sz="2400" dirty="0"/>
              <a:t>, with every incremental bit, the attacker has to </a:t>
            </a:r>
            <a:endParaRPr lang="en-US" sz="2400" dirty="0" smtClean="0"/>
          </a:p>
          <a:p>
            <a:pPr marL="0" indent="0">
              <a:buNone/>
            </a:pPr>
            <a:r>
              <a:rPr lang="en-US" sz="2400" dirty="0" smtClean="0"/>
              <a:t>perform </a:t>
            </a:r>
            <a:r>
              <a:rPr lang="en-US" sz="2400" dirty="0"/>
              <a:t>double the number of operations as </a:t>
            </a:r>
            <a:r>
              <a:rPr lang="en-US" sz="2400" dirty="0" smtClean="0"/>
              <a:t>compared </a:t>
            </a:r>
          </a:p>
          <a:p>
            <a:pPr marL="0" indent="0">
              <a:buNone/>
            </a:pPr>
            <a:r>
              <a:rPr lang="en-US" sz="2400" dirty="0" smtClean="0"/>
              <a:t>to </a:t>
            </a:r>
            <a:r>
              <a:rPr lang="en-US" sz="2400" dirty="0"/>
              <a:t>the previous key size. It is found that for a 56-bit key, </a:t>
            </a:r>
            <a:endParaRPr lang="en-US" sz="2400" dirty="0" smtClean="0"/>
          </a:p>
          <a:p>
            <a:pPr marL="0" indent="0">
              <a:buNone/>
            </a:pPr>
            <a:r>
              <a:rPr lang="en-US" sz="2400" dirty="0" smtClean="0"/>
              <a:t>it </a:t>
            </a:r>
            <a:r>
              <a:rPr lang="en-US" sz="2400" dirty="0"/>
              <a:t>takes 1 second to search 1 percent </a:t>
            </a:r>
            <a:r>
              <a:rPr lang="en-US" sz="2400" dirty="0" smtClean="0"/>
              <a:t>of the </a:t>
            </a:r>
            <a:r>
              <a:rPr lang="en-US" sz="2400" dirty="0"/>
              <a:t>key range. </a:t>
            </a: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Taking </a:t>
            </a:r>
            <a:r>
              <a:rPr lang="en-US" sz="2400" dirty="0"/>
              <a:t>this argument further, it takes about 1 minute </a:t>
            </a:r>
            <a:r>
              <a:rPr lang="en-US" sz="2400" dirty="0" smtClean="0"/>
              <a:t>to search </a:t>
            </a:r>
            <a:r>
              <a:rPr lang="en-US" sz="2400" dirty="0"/>
              <a:t>about half of the key range</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342" y="306217"/>
            <a:ext cx="4886458" cy="289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00500"/>
            <a:ext cx="86010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1703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400" b="1" u="sng" dirty="0"/>
              <a:t>POSSIBLE TYPES OF </a:t>
            </a:r>
            <a:r>
              <a:rPr lang="en-IN" sz="2400" b="1" u="sng" dirty="0" smtClean="0"/>
              <a:t>ATTACKS</a:t>
            </a:r>
          </a:p>
          <a:p>
            <a:r>
              <a:rPr lang="en-US" sz="2400" dirty="0"/>
              <a:t>T</a:t>
            </a:r>
            <a:r>
              <a:rPr lang="en-US" sz="2400" dirty="0" smtClean="0"/>
              <a:t>here </a:t>
            </a:r>
            <a:r>
              <a:rPr lang="en-US" sz="2400" dirty="0"/>
              <a:t>are five possibilities for an attack on this message</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57435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91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700" b="1" dirty="0"/>
              <a:t>Modern Nature of </a:t>
            </a:r>
            <a:r>
              <a:rPr lang="en-IN" sz="2700" b="1" dirty="0" smtClean="0"/>
              <a:t>Attacks</a:t>
            </a:r>
          </a:p>
          <a:p>
            <a:pPr marL="0" indent="0">
              <a:buNone/>
            </a:pPr>
            <a:r>
              <a:rPr lang="en-US" sz="2400" dirty="0"/>
              <a:t>Changes in computer-based systems are mainly due </a:t>
            </a:r>
            <a:r>
              <a:rPr lang="en-US" sz="2400" dirty="0" smtClean="0"/>
              <a:t>to the </a:t>
            </a:r>
            <a:r>
              <a:rPr lang="en-US" sz="2400" dirty="0"/>
              <a:t>speed at which things happen and the accuracy that we get, as compared to the traditional world.</a:t>
            </a:r>
            <a:r>
              <a:rPr lang="en-US" sz="2400" dirty="0" smtClean="0"/>
              <a:t> </a:t>
            </a:r>
          </a:p>
          <a:p>
            <a:r>
              <a:rPr lang="en-US" sz="2400" dirty="0"/>
              <a:t>salient features of the modern nature of attacks, as follows</a:t>
            </a:r>
            <a:r>
              <a:rPr lang="en-US" sz="2400" dirty="0" smtClean="0"/>
              <a:t>:</a:t>
            </a:r>
          </a:p>
          <a:p>
            <a:pPr marL="0" indent="0">
              <a:buNone/>
            </a:pPr>
            <a:r>
              <a:rPr lang="en-IN" sz="2000" b="1" i="1" dirty="0"/>
              <a:t>1. Automating </a:t>
            </a:r>
            <a:r>
              <a:rPr lang="en-IN" sz="2000" b="1" i="1" dirty="0" smtClean="0"/>
              <a:t>Attacks</a:t>
            </a:r>
            <a:r>
              <a:rPr lang="en-IN" sz="2400" dirty="0" smtClean="0"/>
              <a:t>: </a:t>
            </a:r>
            <a:r>
              <a:rPr lang="en-US" sz="2400" dirty="0"/>
              <a:t>An automated threat is a type of computer security threat to a computer network or web application, </a:t>
            </a:r>
            <a:r>
              <a:rPr lang="en-US" sz="2400" dirty="0" smtClean="0"/>
              <a:t>characterized </a:t>
            </a:r>
            <a:r>
              <a:rPr lang="en-US" sz="2400" dirty="0"/>
              <a:t>by the malicious use of automated tools such as Internet bots. Automated threats are popular on the internet as they can complete large amounts of repetitive tasks with almost no cost to execute</a:t>
            </a:r>
            <a:r>
              <a:rPr lang="en-US" sz="2400" dirty="0" smtClean="0"/>
              <a:t>.</a:t>
            </a:r>
          </a:p>
          <a:p>
            <a:pPr marL="0" indent="0">
              <a:buNone/>
            </a:pPr>
            <a:r>
              <a:rPr lang="en-IN" sz="2000" b="1" i="1" dirty="0"/>
              <a:t>2. Privacy </a:t>
            </a:r>
            <a:r>
              <a:rPr lang="en-IN" sz="2000" b="1" i="1" dirty="0" smtClean="0"/>
              <a:t>Concerns: </a:t>
            </a:r>
            <a:r>
              <a:rPr lang="en-US" sz="2400" dirty="0"/>
              <a:t>Collecting information about people and later </a:t>
            </a:r>
            <a:r>
              <a:rPr lang="en-US" sz="2400" dirty="0" smtClean="0"/>
              <a:t>(miss)using </a:t>
            </a:r>
            <a:r>
              <a:rPr lang="en-US" sz="2400" dirty="0"/>
              <a:t>it is turning out to be a huge problem </a:t>
            </a:r>
            <a:r>
              <a:rPr lang="en-US" sz="2400" dirty="0" smtClean="0"/>
              <a:t>these days</a:t>
            </a:r>
            <a:r>
              <a:rPr lang="en-US" sz="2400" dirty="0"/>
              <a:t>. The so-called data mining applications gather, process, and tabulate all sorts of details </a:t>
            </a:r>
            <a:r>
              <a:rPr lang="en-US" sz="2400" dirty="0" smtClean="0"/>
              <a:t>about </a:t>
            </a:r>
            <a:r>
              <a:rPr lang="en-IN" sz="2400" dirty="0" smtClean="0"/>
              <a:t>individuals.</a:t>
            </a:r>
          </a:p>
          <a:p>
            <a:pPr marL="0" indent="0">
              <a:buNone/>
            </a:pPr>
            <a:r>
              <a:rPr lang="en-US" sz="2000" b="1" i="1" dirty="0"/>
              <a:t>3. Distance Does not </a:t>
            </a:r>
            <a:r>
              <a:rPr lang="en-US" sz="2000" b="1" i="1" dirty="0" smtClean="0"/>
              <a:t>Matter: </a:t>
            </a:r>
            <a:r>
              <a:rPr lang="en-US" sz="2400" dirty="0" smtClean="0"/>
              <a:t>A modern </a:t>
            </a:r>
            <a:r>
              <a:rPr lang="en-US" sz="2400" dirty="0"/>
              <a:t>thief would perhaps not like to wear a mask and attempt a robbery! Instead, it is far easier </a:t>
            </a:r>
            <a:r>
              <a:rPr lang="en-US" sz="2400" dirty="0" smtClean="0"/>
              <a:t>and cheaper </a:t>
            </a:r>
            <a:r>
              <a:rPr lang="en-US" sz="2400" dirty="0"/>
              <a:t>to attempt an attack on the computer systems of the bank while sitting at home! It may be </a:t>
            </a:r>
            <a:r>
              <a:rPr lang="en-US" sz="2400" dirty="0" smtClean="0"/>
              <a:t>far </a:t>
            </a:r>
            <a:r>
              <a:rPr lang="en-US" sz="2400" dirty="0"/>
              <a:t>more prudent for the attacker to break into the bank’s servers, or steal credit card/ATM </a:t>
            </a:r>
            <a:r>
              <a:rPr lang="en-US" sz="2400" dirty="0" smtClean="0"/>
              <a:t>information from </a:t>
            </a:r>
            <a:r>
              <a:rPr lang="en-US" sz="2400" dirty="0"/>
              <a:t>the comforts of his/her home or place of work.</a:t>
            </a:r>
            <a:endParaRPr lang="en-IN" sz="2400" dirty="0"/>
          </a:p>
        </p:txBody>
      </p:sp>
    </p:spTree>
    <p:extLst>
      <p:ext uri="{BB962C8B-B14F-4D97-AF65-F5344CB8AC3E}">
        <p14:creationId xmlns:p14="http://schemas.microsoft.com/office/powerpoint/2010/main" val="32337290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734800" cy="6476999"/>
          </a:xfrm>
        </p:spPr>
        <p:txBody>
          <a:bodyPr>
            <a:noAutofit/>
          </a:bodyPr>
          <a:lstStyle/>
          <a:p>
            <a:pPr marL="0" indent="0">
              <a:buNone/>
            </a:pPr>
            <a:r>
              <a:rPr lang="en-IN" sz="2000" dirty="0"/>
              <a:t>1. Cipher-Text Only </a:t>
            </a:r>
            <a:r>
              <a:rPr lang="en-IN" sz="2000" dirty="0" smtClean="0"/>
              <a:t>Attack </a:t>
            </a:r>
            <a:endParaRPr lang="en-IN" sz="2000" dirty="0"/>
          </a:p>
          <a:p>
            <a:pPr marL="0" indent="0">
              <a:buNone/>
            </a:pPr>
            <a:r>
              <a:rPr lang="en-US" sz="2000" dirty="0"/>
              <a:t>In this type of attack, the attacker does not have any clue about the plain text. </a:t>
            </a:r>
            <a:r>
              <a:rPr lang="en-US" sz="2000" dirty="0" err="1" smtClean="0"/>
              <a:t>He/She</a:t>
            </a:r>
            <a:r>
              <a:rPr lang="en-US" sz="2000" dirty="0" smtClean="0"/>
              <a:t> </a:t>
            </a:r>
            <a:r>
              <a:rPr lang="en-US" sz="2000" dirty="0"/>
              <a:t>has some or all </a:t>
            </a:r>
            <a:r>
              <a:rPr lang="en-US" sz="2000" dirty="0" smtClean="0"/>
              <a:t>of </a:t>
            </a:r>
            <a:r>
              <a:rPr lang="en-IN" sz="2000" dirty="0" smtClean="0"/>
              <a:t>the </a:t>
            </a:r>
            <a:r>
              <a:rPr lang="en-IN" sz="2000" dirty="0"/>
              <a:t>cipher text</a:t>
            </a:r>
            <a:r>
              <a:rPr lang="en-IN" sz="2000" dirty="0" smtClean="0"/>
              <a:t>.</a:t>
            </a:r>
          </a:p>
          <a:p>
            <a:pPr marL="0" indent="0">
              <a:buNone/>
            </a:pPr>
            <a:r>
              <a:rPr lang="en-IN" sz="2000" dirty="0"/>
              <a:t>2. Known Plain-Text Attack</a:t>
            </a:r>
          </a:p>
          <a:p>
            <a:pPr marL="0" indent="0">
              <a:buNone/>
            </a:pPr>
            <a:r>
              <a:rPr lang="en-US" sz="2000" dirty="0"/>
              <a:t>In this case, the attacker knows about some pairs of plain text and corresponding cipher text for </a:t>
            </a:r>
            <a:r>
              <a:rPr lang="en-US" sz="2000" dirty="0" smtClean="0"/>
              <a:t>those pairs</a:t>
            </a:r>
            <a:r>
              <a:rPr lang="en-US" sz="2000" dirty="0"/>
              <a:t>. Using this information, the attacker tries to find other pairs, and therefore, know more and </a:t>
            </a:r>
            <a:r>
              <a:rPr lang="en-US" sz="2000" dirty="0" smtClean="0"/>
              <a:t>more of </a:t>
            </a:r>
            <a:r>
              <a:rPr lang="en-US" sz="2000" dirty="0"/>
              <a:t>the plain text. Examples of such known plain texts are company banners, file headers, etc., which </a:t>
            </a:r>
            <a:r>
              <a:rPr lang="en-US" sz="2000" dirty="0" smtClean="0"/>
              <a:t>are found </a:t>
            </a:r>
            <a:r>
              <a:rPr lang="en-US" sz="2000" dirty="0"/>
              <a:t>commonly in all the documents of a particular company</a:t>
            </a:r>
            <a:r>
              <a:rPr lang="en-US" sz="2000" dirty="0" smtClean="0"/>
              <a:t>.</a:t>
            </a:r>
          </a:p>
          <a:p>
            <a:pPr marL="0" indent="0">
              <a:buNone/>
            </a:pPr>
            <a:r>
              <a:rPr lang="en-IN" sz="2000" dirty="0"/>
              <a:t>3. Chosen Plain-Text Attack</a:t>
            </a:r>
          </a:p>
          <a:p>
            <a:pPr marL="0" indent="0">
              <a:buNone/>
            </a:pPr>
            <a:r>
              <a:rPr lang="en-US" sz="2000" dirty="0"/>
              <a:t>Here, the attacker selects a plain-text block, and tries to look for the encryption of the same in the </a:t>
            </a:r>
            <a:r>
              <a:rPr lang="en-US" sz="2000" dirty="0" smtClean="0"/>
              <a:t>cipher text</a:t>
            </a:r>
            <a:r>
              <a:rPr lang="en-US" sz="2000" dirty="0"/>
              <a:t>. Here, the attacker is able to choose the messages to encrypt. Based on this, the attacker </a:t>
            </a:r>
            <a:r>
              <a:rPr lang="en-US" sz="2000" dirty="0" smtClean="0"/>
              <a:t>intentionally picks </a:t>
            </a:r>
            <a:r>
              <a:rPr lang="en-US" sz="2000" dirty="0"/>
              <a:t>patterns of cipher text that result in obtaining more information about the key</a:t>
            </a:r>
            <a:r>
              <a:rPr lang="en-US" sz="2000" dirty="0" smtClean="0"/>
              <a:t>.</a:t>
            </a:r>
          </a:p>
          <a:p>
            <a:pPr marL="0" indent="0">
              <a:buNone/>
            </a:pPr>
            <a:r>
              <a:rPr lang="en-IN" sz="2000" dirty="0"/>
              <a:t>4. Chosen Cipher-Text Attack</a:t>
            </a:r>
          </a:p>
          <a:p>
            <a:pPr marL="0" indent="0">
              <a:buNone/>
            </a:pPr>
            <a:r>
              <a:rPr lang="en-US" sz="2000" dirty="0"/>
              <a:t>In the chosen cipher-text attack, the attacker knows the cipher text to be decrypted, the encryption</a:t>
            </a:r>
          </a:p>
          <a:p>
            <a:pPr marL="0" indent="0">
              <a:buNone/>
            </a:pPr>
            <a:r>
              <a:rPr lang="en-US" sz="2000" dirty="0"/>
              <a:t>algorithm that was used to produce this cipher text, and the corresponding plain-text block. The </a:t>
            </a:r>
            <a:r>
              <a:rPr lang="en-US" sz="2000" dirty="0" smtClean="0"/>
              <a:t>attacker’s job </a:t>
            </a:r>
            <a:r>
              <a:rPr lang="en-US" sz="2000" dirty="0"/>
              <a:t>is to discover the key used for encryption. However, this type of attack is not very </a:t>
            </a:r>
            <a:r>
              <a:rPr lang="en-US" sz="2000" dirty="0" smtClean="0"/>
              <a:t>commonly </a:t>
            </a:r>
            <a:r>
              <a:rPr lang="en-IN" sz="2000" dirty="0" smtClean="0"/>
              <a:t>used.</a:t>
            </a:r>
          </a:p>
          <a:p>
            <a:pPr marL="0" indent="0">
              <a:buNone/>
            </a:pPr>
            <a:r>
              <a:rPr lang="en-IN" sz="2000" dirty="0"/>
              <a:t>5. Chosen-Text Attack</a:t>
            </a:r>
          </a:p>
          <a:p>
            <a:pPr marL="0" indent="0">
              <a:buNone/>
            </a:pPr>
            <a:r>
              <a:rPr lang="en-US" sz="2000" dirty="0"/>
              <a:t>The chosen-text attack is essentially a combination of chosen plain-text attack and chosen cipher-text</a:t>
            </a:r>
          </a:p>
          <a:p>
            <a:pPr marL="0" indent="0">
              <a:buNone/>
            </a:pPr>
            <a:r>
              <a:rPr lang="en-IN" sz="2000" dirty="0"/>
              <a:t>attack.</a:t>
            </a:r>
          </a:p>
        </p:txBody>
      </p:sp>
    </p:spTree>
    <p:extLst>
      <p:ext uri="{BB962C8B-B14F-4D97-AF65-F5344CB8AC3E}">
        <p14:creationId xmlns:p14="http://schemas.microsoft.com/office/powerpoint/2010/main" val="38832140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lgn="ctr">
              <a:buNone/>
            </a:pPr>
            <a:r>
              <a:rPr lang="en-US" sz="2400" dirty="0"/>
              <a:t>Summary of types of attacks</a:t>
            </a: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9220200" cy="495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104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658600" cy="6400799"/>
          </a:xfrm>
        </p:spPr>
        <p:txBody>
          <a:bodyPr>
            <a:normAutofit/>
          </a:bodyPr>
          <a:lstStyle/>
          <a:p>
            <a:pPr marL="0" indent="0">
              <a:buNone/>
            </a:pPr>
            <a:r>
              <a:rPr lang="en-IN" sz="2700" b="1" u="sng" dirty="0"/>
              <a:t>SECURITY </a:t>
            </a:r>
            <a:r>
              <a:rPr lang="en-IN" sz="2700" b="1" u="sng" dirty="0" smtClean="0"/>
              <a:t>APPROACHES</a:t>
            </a:r>
          </a:p>
          <a:p>
            <a:pPr marL="0" indent="0">
              <a:buNone/>
            </a:pPr>
            <a:endParaRPr lang="en-IN" sz="2400" b="1" i="1" dirty="0" smtClean="0"/>
          </a:p>
          <a:p>
            <a:pPr marL="0" indent="0">
              <a:buNone/>
            </a:pPr>
            <a:r>
              <a:rPr lang="en-IN" sz="2400" b="1" i="1" dirty="0" smtClean="0"/>
              <a:t>Trusted </a:t>
            </a:r>
            <a:r>
              <a:rPr lang="en-IN" sz="2400" b="1" i="1" dirty="0"/>
              <a:t>Systems</a:t>
            </a:r>
          </a:p>
          <a:p>
            <a:r>
              <a:rPr lang="en-US" sz="2400" dirty="0"/>
              <a:t>A trusted system is a computer system that can be trusted to a specified extent to enforce a </a:t>
            </a:r>
            <a:r>
              <a:rPr lang="en-US" sz="2400" dirty="0" smtClean="0"/>
              <a:t>specified </a:t>
            </a:r>
            <a:r>
              <a:rPr lang="en-IN" sz="2400" dirty="0" smtClean="0"/>
              <a:t>security </a:t>
            </a:r>
            <a:r>
              <a:rPr lang="en-IN" sz="2400" dirty="0"/>
              <a:t>policy</a:t>
            </a:r>
            <a:r>
              <a:rPr lang="en-IN" sz="2400" dirty="0" smtClean="0"/>
              <a:t>.</a:t>
            </a:r>
          </a:p>
          <a:p>
            <a:r>
              <a:rPr lang="en-US" sz="2400" dirty="0"/>
              <a:t>Trusted systems often use the term reference monitor</a:t>
            </a:r>
            <a:r>
              <a:rPr lang="en-US" sz="2400" dirty="0" smtClean="0"/>
              <a:t>.</a:t>
            </a:r>
          </a:p>
          <a:p>
            <a:r>
              <a:rPr lang="en-US" sz="2400" dirty="0"/>
              <a:t>Naturally, following are the expectations from the reference monitor:</a:t>
            </a:r>
          </a:p>
          <a:p>
            <a:pPr marL="0" indent="0">
              <a:buNone/>
            </a:pPr>
            <a:r>
              <a:rPr lang="en-US" sz="2400" dirty="0"/>
              <a:t>(a) It should be tamper-proof.</a:t>
            </a:r>
          </a:p>
          <a:p>
            <a:pPr marL="0" indent="0">
              <a:buNone/>
            </a:pPr>
            <a:r>
              <a:rPr lang="en-US" sz="2400" dirty="0"/>
              <a:t>(b) It should always be invoked.</a:t>
            </a:r>
          </a:p>
          <a:p>
            <a:pPr marL="0" indent="0">
              <a:buNone/>
            </a:pPr>
            <a:r>
              <a:rPr lang="en-US" sz="2400" dirty="0"/>
              <a:t>(c) It should be small enough so that it can be tested independently.</a:t>
            </a:r>
            <a:endParaRPr lang="en-IN" sz="2400" b="1" u="sng" dirty="0"/>
          </a:p>
        </p:txBody>
      </p:sp>
    </p:spTree>
    <p:extLst>
      <p:ext uri="{BB962C8B-B14F-4D97-AF65-F5344CB8AC3E}">
        <p14:creationId xmlns:p14="http://schemas.microsoft.com/office/powerpoint/2010/main" val="400227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4903</TotalTime>
  <Words>6938</Words>
  <Application>Microsoft Office PowerPoint</Application>
  <PresentationFormat>Widescreen</PresentationFormat>
  <Paragraphs>508</Paragraphs>
  <Slides>81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Calibri</vt:lpstr>
      <vt:lpstr>Comic Sans MS</vt:lpstr>
      <vt:lpstr>PearsonMATHPRO08</vt:lpstr>
      <vt:lpstr>Times New Roman</vt:lpstr>
      <vt:lpstr>TimesTenLTStd-Bold</vt:lpstr>
      <vt:lpstr>TimesTenLTStd-Roman</vt:lpstr>
      <vt:lpstr>Wingdings</vt:lpstr>
      <vt:lpstr>Office Theme</vt:lpstr>
      <vt:lpstr>Unit 1</vt:lpstr>
      <vt:lpstr>UNIT 1</vt:lpstr>
      <vt:lpstr>INTRODUCTION</vt:lpstr>
      <vt:lpstr>Basic Terminology</vt:lpstr>
      <vt:lpstr>INTRODUCTION</vt:lpstr>
      <vt:lpstr>PowerPoint Presentation</vt:lpstr>
      <vt:lpstr>Security Services and Mechanisms </vt:lpstr>
      <vt:lpstr>PowerPoint Presentation</vt:lpstr>
      <vt:lpstr>PowerPoint Presentation</vt:lpstr>
      <vt:lpstr>PowerPoint Presentation</vt:lpstr>
      <vt:lpstr>PRINCIPLES OF SECURITY/Security services </vt:lpstr>
      <vt:lpstr>PRINCIPLES OF SECURITY</vt:lpstr>
      <vt:lpstr>PowerPoint Presentation</vt:lpstr>
      <vt:lpstr>PowerPoint Presentation</vt:lpstr>
      <vt:lpstr>PowerPoint Presentation</vt:lpstr>
      <vt:lpstr>PowerPoint Presentation</vt:lpstr>
      <vt:lpstr>PowerPoint Presentation</vt:lpstr>
      <vt:lpstr>PowerPoint Presentation</vt:lpstr>
      <vt:lpstr>Network Security Model</vt:lpstr>
      <vt:lpstr>Security Mechanisms</vt:lpstr>
      <vt:lpstr>PowerPoint Presentation</vt:lpstr>
      <vt:lpstr>PowerPoint Presentation</vt:lpstr>
      <vt:lpstr>PowerPoint Presentation</vt:lpstr>
      <vt:lpstr>SECURITY ATTACKS </vt:lpstr>
      <vt:lpstr>Interception</vt:lpstr>
      <vt:lpstr>Modification</vt:lpstr>
      <vt:lpstr>Fabrication</vt:lpstr>
      <vt:lpstr>PowerPoint Presentation</vt:lpstr>
      <vt:lpstr>Passive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CRYPTOGRAPHY TECHNIQUES</vt:lpstr>
      <vt:lpstr>PowerPoint Presentation</vt:lpstr>
      <vt:lpstr>PowerPoint Presentation</vt:lpstr>
      <vt:lpstr>Cryptography </vt:lpstr>
      <vt:lpstr>Cryptography </vt:lpstr>
      <vt:lpstr>PowerPoint Presentation</vt:lpstr>
      <vt:lpstr>PowerPoint Presentation</vt:lpstr>
      <vt:lpstr>PowerPoint Presentation</vt:lpstr>
      <vt:lpstr>PowerPoint Presentation</vt:lpstr>
      <vt:lpstr>PowerPoint Presentation</vt:lpstr>
      <vt:lpstr>Ceaser Cipher Example</vt:lpstr>
      <vt:lpstr> Monoalphabetic Ciphers </vt:lpstr>
      <vt:lpstr>Monoalphabetic Cipher_Example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opacusart@yahoo.com</dc:creator>
  <cp:lastModifiedBy>admin</cp:lastModifiedBy>
  <cp:revision>448</cp:revision>
  <dcterms:created xsi:type="dcterms:W3CDTF">2020-09-07T06:22:59Z</dcterms:created>
  <dcterms:modified xsi:type="dcterms:W3CDTF">2025-01-10T05:42:44Z</dcterms:modified>
</cp:coreProperties>
</file>