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322" r:id="rId3"/>
    <p:sldId id="357" r:id="rId5"/>
    <p:sldId id="276" r:id="rId6"/>
    <p:sldId id="356" r:id="rId7"/>
    <p:sldId id="369" r:id="rId8"/>
    <p:sldId id="372" r:id="rId9"/>
    <p:sldId id="373" r:id="rId10"/>
    <p:sldId id="374" r:id="rId11"/>
    <p:sldId id="375" r:id="rId12"/>
    <p:sldId id="376" r:id="rId13"/>
    <p:sldId id="364" r:id="rId14"/>
    <p:sldId id="367" r:id="rId15"/>
    <p:sldId id="398" r:id="rId16"/>
    <p:sldId id="377" r:id="rId17"/>
    <p:sldId id="379" r:id="rId18"/>
    <p:sldId id="378" r:id="rId19"/>
    <p:sldId id="399" r:id="rId20"/>
    <p:sldId id="380" r:id="rId21"/>
    <p:sldId id="383" r:id="rId22"/>
    <p:sldId id="381" r:id="rId23"/>
    <p:sldId id="382" r:id="rId24"/>
    <p:sldId id="400" r:id="rId25"/>
    <p:sldId id="401" r:id="rId26"/>
    <p:sldId id="384" r:id="rId27"/>
    <p:sldId id="385" r:id="rId28"/>
    <p:sldId id="386" r:id="rId29"/>
    <p:sldId id="387" r:id="rId30"/>
    <p:sldId id="388" r:id="rId31"/>
    <p:sldId id="394" r:id="rId32"/>
    <p:sldId id="396" r:id="rId33"/>
    <p:sldId id="397" r:id="rId34"/>
    <p:sldId id="268" r:id="rId35"/>
  </p:sldIdLst>
  <p:sldSz cx="12188825" cy="6858000"/>
  <p:notesSz cx="6735445" cy="986917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A10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9" autoAdjust="0"/>
    <p:restoredTop sz="94624"/>
  </p:normalViewPr>
  <p:slideViewPr>
    <p:cSldViewPr showGuides="1">
      <p:cViewPr varScale="1">
        <p:scale>
          <a:sx n="74" d="100"/>
          <a:sy n="74" d="100"/>
        </p:scale>
        <p:origin x="408" y="72"/>
      </p:cViewPr>
      <p:guideLst>
        <p:guide orient="horz" pos="2132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66535" cy="5344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6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47015" y="0"/>
            <a:ext cx="2866535" cy="53444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6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17409"/>
            <a:ext cx="2866535" cy="5344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6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47015" y="10117409"/>
            <a:ext cx="2866535" cy="5344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6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8007"/>
            <a:ext cx="5388610" cy="44412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9375" y="739775"/>
            <a:ext cx="6577013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200" indent="0">
              <a:buNone/>
              <a:defRPr sz="3200"/>
            </a:lvl3pPr>
            <a:lvl4pPr marL="1828165" indent="0">
              <a:buNone/>
              <a:defRPr sz="2700"/>
            </a:lvl4pPr>
            <a:lvl5pPr marL="2437765" indent="0">
              <a:buNone/>
              <a:defRPr sz="2700"/>
            </a:lvl5pPr>
            <a:lvl6pPr marL="3047365" indent="0">
              <a:buNone/>
              <a:defRPr sz="2700"/>
            </a:lvl6pPr>
            <a:lvl7pPr marL="3656965" indent="0">
              <a:buNone/>
              <a:defRPr sz="2700"/>
            </a:lvl7pPr>
            <a:lvl8pPr marL="4266565" indent="0">
              <a:buNone/>
              <a:defRPr sz="2700"/>
            </a:lvl8pPr>
            <a:lvl9pPr marL="487616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300"/>
            </a:lvl3pPr>
            <a:lvl4pPr marL="1828165" indent="0">
              <a:buNone/>
              <a:defRPr sz="1200"/>
            </a:lvl4pPr>
            <a:lvl5pPr marL="2437765" indent="0">
              <a:buNone/>
              <a:defRPr sz="1200"/>
            </a:lvl5pPr>
            <a:lvl6pPr marL="3047365" indent="0">
              <a:buNone/>
              <a:defRPr sz="1200"/>
            </a:lvl6pPr>
            <a:lvl7pPr marL="3656965" indent="0">
              <a:buNone/>
              <a:defRPr sz="1200"/>
            </a:lvl7pPr>
            <a:lvl8pPr marL="4266565" indent="0">
              <a:buNone/>
              <a:defRPr sz="1200"/>
            </a:lvl8pPr>
            <a:lvl9pPr marL="48761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1219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matplotlib.org/" TargetMode="Externa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matplotlib.org/gallery.html" TargetMode="External"/><Relationship Id="rId2" Type="http://schemas.openxmlformats.org/officeDocument/2006/relationships/hyperlink" Target="https://matplotlib.org/stable/api/pyplot_summary.html" TargetMode="Externa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://python-graph-gallery.com/line-chart/" TargetMode="External"/><Relationship Id="rId2" Type="http://schemas.openxmlformats.org/officeDocument/2006/relationships/hyperlink" Target="https://www.data-to-viz.com/graph/area.html" TargetMode="Externa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V REDDY\Desktop\MRUniversity\MRU_Logo_Reverse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816" y="260648"/>
            <a:ext cx="1388588" cy="123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70592" y="3000372"/>
            <a:ext cx="5237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4400" dirty="0" smtClean="0">
                <a:solidFill>
                  <a:srgbClr val="FFFF00"/>
                </a:solidFill>
              </a:rPr>
              <a:t>PYTHON-</a:t>
            </a:r>
            <a:r>
              <a:rPr lang="en-IN" sz="4400" dirty="0" smtClean="0">
                <a:solidFill>
                  <a:srgbClr val="FFFF00"/>
                </a:solidFill>
              </a:rPr>
              <a:t>MATPLOTLIB </a:t>
            </a:r>
            <a:endParaRPr lang="en-US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549796" y="4338995"/>
            <a:ext cx="1709835" cy="1662874"/>
            <a:chOff x="-2617787" y="3359151"/>
            <a:chExt cx="2068511" cy="1935162"/>
          </a:xfrm>
        </p:grpSpPr>
        <p:sp>
          <p:nvSpPr>
            <p:cNvPr id="5" name="Freeform 137"/>
            <p:cNvSpPr/>
            <p:nvPr/>
          </p:nvSpPr>
          <p:spPr bwMode="auto">
            <a:xfrm>
              <a:off x="-2617787" y="3835401"/>
              <a:ext cx="985837" cy="906463"/>
            </a:xfrm>
            <a:custGeom>
              <a:avLst/>
              <a:gdLst>
                <a:gd name="T0" fmla="*/ 771 w 938"/>
                <a:gd name="T1" fmla="*/ 717 h 861"/>
                <a:gd name="T2" fmla="*/ 921 w 938"/>
                <a:gd name="T3" fmla="*/ 772 h 861"/>
                <a:gd name="T4" fmla="*/ 761 w 938"/>
                <a:gd name="T5" fmla="*/ 842 h 861"/>
                <a:gd name="T6" fmla="*/ 372 w 938"/>
                <a:gd name="T7" fmla="*/ 844 h 861"/>
                <a:gd name="T8" fmla="*/ 153 w 938"/>
                <a:gd name="T9" fmla="*/ 692 h 861"/>
                <a:gd name="T10" fmla="*/ 10 w 938"/>
                <a:gd name="T11" fmla="*/ 80 h 861"/>
                <a:gd name="T12" fmla="*/ 51 w 938"/>
                <a:gd name="T13" fmla="*/ 11 h 861"/>
                <a:gd name="T14" fmla="*/ 122 w 938"/>
                <a:gd name="T15" fmla="*/ 129 h 861"/>
                <a:gd name="T16" fmla="*/ 343 w 938"/>
                <a:gd name="T17" fmla="*/ 702 h 861"/>
                <a:gd name="T18" fmla="*/ 400 w 938"/>
                <a:gd name="T19" fmla="*/ 721 h 861"/>
                <a:gd name="T20" fmla="*/ 771 w 938"/>
                <a:gd name="T21" fmla="*/ 717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8" h="861">
                  <a:moveTo>
                    <a:pt x="771" y="717"/>
                  </a:moveTo>
                  <a:cubicBezTo>
                    <a:pt x="771" y="717"/>
                    <a:pt x="901" y="687"/>
                    <a:pt x="921" y="772"/>
                  </a:cubicBezTo>
                  <a:cubicBezTo>
                    <a:pt x="938" y="845"/>
                    <a:pt x="761" y="842"/>
                    <a:pt x="761" y="842"/>
                  </a:cubicBezTo>
                  <a:cubicBezTo>
                    <a:pt x="372" y="844"/>
                    <a:pt x="372" y="844"/>
                    <a:pt x="372" y="844"/>
                  </a:cubicBezTo>
                  <a:cubicBezTo>
                    <a:pt x="372" y="844"/>
                    <a:pt x="225" y="861"/>
                    <a:pt x="153" y="692"/>
                  </a:cubicBezTo>
                  <a:cubicBezTo>
                    <a:pt x="80" y="523"/>
                    <a:pt x="10" y="80"/>
                    <a:pt x="10" y="80"/>
                  </a:cubicBezTo>
                  <a:cubicBezTo>
                    <a:pt x="10" y="80"/>
                    <a:pt x="0" y="19"/>
                    <a:pt x="51" y="11"/>
                  </a:cubicBezTo>
                  <a:cubicBezTo>
                    <a:pt x="110" y="0"/>
                    <a:pt x="122" y="129"/>
                    <a:pt x="122" y="129"/>
                  </a:cubicBezTo>
                  <a:cubicBezTo>
                    <a:pt x="122" y="129"/>
                    <a:pt x="212" y="676"/>
                    <a:pt x="343" y="702"/>
                  </a:cubicBezTo>
                  <a:cubicBezTo>
                    <a:pt x="363" y="706"/>
                    <a:pt x="379" y="722"/>
                    <a:pt x="400" y="721"/>
                  </a:cubicBezTo>
                  <a:lnTo>
                    <a:pt x="771" y="71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6" name="Freeform 138"/>
            <p:cNvSpPr/>
            <p:nvPr/>
          </p:nvSpPr>
          <p:spPr bwMode="auto">
            <a:xfrm>
              <a:off x="-1447800" y="4116388"/>
              <a:ext cx="233362" cy="125413"/>
            </a:xfrm>
            <a:custGeom>
              <a:avLst/>
              <a:gdLst>
                <a:gd name="T0" fmla="*/ 4 w 221"/>
                <a:gd name="T1" fmla="*/ 9 h 120"/>
                <a:gd name="T2" fmla="*/ 127 w 221"/>
                <a:gd name="T3" fmla="*/ 1 h 120"/>
                <a:gd name="T4" fmla="*/ 152 w 221"/>
                <a:gd name="T5" fmla="*/ 13 h 120"/>
                <a:gd name="T6" fmla="*/ 221 w 221"/>
                <a:gd name="T7" fmla="*/ 117 h 120"/>
                <a:gd name="T8" fmla="*/ 163 w 221"/>
                <a:gd name="T9" fmla="*/ 120 h 120"/>
                <a:gd name="T10" fmla="*/ 130 w 221"/>
                <a:gd name="T11" fmla="*/ 69 h 120"/>
                <a:gd name="T12" fmla="*/ 0 w 221"/>
                <a:gd name="T13" fmla="*/ 69 h 120"/>
                <a:gd name="T14" fmla="*/ 4 w 221"/>
                <a:gd name="T15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1" h="120">
                  <a:moveTo>
                    <a:pt x="4" y="9"/>
                  </a:moveTo>
                  <a:cubicBezTo>
                    <a:pt x="127" y="1"/>
                    <a:pt x="127" y="1"/>
                    <a:pt x="127" y="1"/>
                  </a:cubicBezTo>
                  <a:cubicBezTo>
                    <a:pt x="137" y="0"/>
                    <a:pt x="147" y="5"/>
                    <a:pt x="152" y="13"/>
                  </a:cubicBezTo>
                  <a:cubicBezTo>
                    <a:pt x="221" y="117"/>
                    <a:pt x="221" y="117"/>
                    <a:pt x="221" y="117"/>
                  </a:cubicBezTo>
                  <a:cubicBezTo>
                    <a:pt x="163" y="120"/>
                    <a:pt x="163" y="120"/>
                    <a:pt x="163" y="120"/>
                  </a:cubicBezTo>
                  <a:cubicBezTo>
                    <a:pt x="130" y="69"/>
                    <a:pt x="130" y="69"/>
                    <a:pt x="130" y="69"/>
                  </a:cubicBezTo>
                  <a:cubicBezTo>
                    <a:pt x="130" y="69"/>
                    <a:pt x="35" y="93"/>
                    <a:pt x="0" y="69"/>
                  </a:cubicBezTo>
                  <a:lnTo>
                    <a:pt x="4" y="9"/>
                  </a:lnTo>
                  <a:close/>
                </a:path>
              </a:pathLst>
            </a:custGeom>
            <a:solidFill>
              <a:srgbClr val="F4AF7C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7" name="Freeform 139"/>
            <p:cNvSpPr/>
            <p:nvPr/>
          </p:nvSpPr>
          <p:spPr bwMode="auto">
            <a:xfrm>
              <a:off x="-2108200" y="3771901"/>
              <a:ext cx="676275" cy="468313"/>
            </a:xfrm>
            <a:custGeom>
              <a:avLst/>
              <a:gdLst>
                <a:gd name="T0" fmla="*/ 138 w 643"/>
                <a:gd name="T1" fmla="*/ 0 h 446"/>
                <a:gd name="T2" fmla="*/ 302 w 643"/>
                <a:gd name="T3" fmla="*/ 305 h 446"/>
                <a:gd name="T4" fmla="*/ 643 w 643"/>
                <a:gd name="T5" fmla="*/ 316 h 446"/>
                <a:gd name="T6" fmla="*/ 643 w 643"/>
                <a:gd name="T7" fmla="*/ 428 h 446"/>
                <a:gd name="T8" fmla="*/ 283 w 643"/>
                <a:gd name="T9" fmla="*/ 444 h 446"/>
                <a:gd name="T10" fmla="*/ 164 w 643"/>
                <a:gd name="T11" fmla="*/ 384 h 446"/>
                <a:gd name="T12" fmla="*/ 0 w 643"/>
                <a:gd name="T13" fmla="*/ 89 h 446"/>
                <a:gd name="T14" fmla="*/ 138 w 643"/>
                <a:gd name="T15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3" h="446">
                  <a:moveTo>
                    <a:pt x="138" y="0"/>
                  </a:moveTo>
                  <a:cubicBezTo>
                    <a:pt x="302" y="305"/>
                    <a:pt x="302" y="305"/>
                    <a:pt x="302" y="305"/>
                  </a:cubicBezTo>
                  <a:cubicBezTo>
                    <a:pt x="643" y="316"/>
                    <a:pt x="643" y="316"/>
                    <a:pt x="643" y="316"/>
                  </a:cubicBezTo>
                  <a:cubicBezTo>
                    <a:pt x="643" y="428"/>
                    <a:pt x="643" y="428"/>
                    <a:pt x="643" y="428"/>
                  </a:cubicBezTo>
                  <a:cubicBezTo>
                    <a:pt x="283" y="444"/>
                    <a:pt x="283" y="444"/>
                    <a:pt x="283" y="444"/>
                  </a:cubicBezTo>
                  <a:cubicBezTo>
                    <a:pt x="236" y="446"/>
                    <a:pt x="190" y="423"/>
                    <a:pt x="164" y="384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8" name="Freeform 140"/>
            <p:cNvSpPr/>
            <p:nvPr/>
          </p:nvSpPr>
          <p:spPr bwMode="auto">
            <a:xfrm>
              <a:off x="-1473200" y="4103688"/>
              <a:ext cx="41275" cy="120650"/>
            </a:xfrm>
            <a:custGeom>
              <a:avLst/>
              <a:gdLst>
                <a:gd name="T0" fmla="*/ 26 w 26"/>
                <a:gd name="T1" fmla="*/ 0 h 76"/>
                <a:gd name="T2" fmla="*/ 26 w 26"/>
                <a:gd name="T3" fmla="*/ 74 h 76"/>
                <a:gd name="T4" fmla="*/ 0 w 26"/>
                <a:gd name="T5" fmla="*/ 76 h 76"/>
                <a:gd name="T6" fmla="*/ 0 w 26"/>
                <a:gd name="T7" fmla="*/ 0 h 76"/>
                <a:gd name="T8" fmla="*/ 26 w 26"/>
                <a:gd name="T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6">
                  <a:moveTo>
                    <a:pt x="26" y="0"/>
                  </a:moveTo>
                  <a:lnTo>
                    <a:pt x="26" y="74"/>
                  </a:lnTo>
                  <a:lnTo>
                    <a:pt x="0" y="76"/>
                  </a:lnTo>
                  <a:lnTo>
                    <a:pt x="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7E5DA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9" name="Freeform 141"/>
            <p:cNvSpPr/>
            <p:nvPr/>
          </p:nvSpPr>
          <p:spPr bwMode="auto">
            <a:xfrm>
              <a:off x="-1619250" y="5043488"/>
              <a:ext cx="122237" cy="152400"/>
            </a:xfrm>
            <a:custGeom>
              <a:avLst/>
              <a:gdLst>
                <a:gd name="T0" fmla="*/ 0 w 77"/>
                <a:gd name="T1" fmla="*/ 7 h 96"/>
                <a:gd name="T2" fmla="*/ 12 w 77"/>
                <a:gd name="T3" fmla="*/ 96 h 96"/>
                <a:gd name="T4" fmla="*/ 77 w 77"/>
                <a:gd name="T5" fmla="*/ 92 h 96"/>
                <a:gd name="T6" fmla="*/ 67 w 77"/>
                <a:gd name="T7" fmla="*/ 0 h 96"/>
                <a:gd name="T8" fmla="*/ 0 w 77"/>
                <a:gd name="T9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96">
                  <a:moveTo>
                    <a:pt x="0" y="7"/>
                  </a:moveTo>
                  <a:lnTo>
                    <a:pt x="12" y="96"/>
                  </a:lnTo>
                  <a:lnTo>
                    <a:pt x="77" y="92"/>
                  </a:lnTo>
                  <a:lnTo>
                    <a:pt x="67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F6CE9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0" name="Freeform 142"/>
            <p:cNvSpPr/>
            <p:nvPr/>
          </p:nvSpPr>
          <p:spPr bwMode="auto">
            <a:xfrm>
              <a:off x="-1628775" y="5151438"/>
              <a:ext cx="352425" cy="125413"/>
            </a:xfrm>
            <a:custGeom>
              <a:avLst/>
              <a:gdLst>
                <a:gd name="T0" fmla="*/ 6 w 336"/>
                <a:gd name="T1" fmla="*/ 30 h 119"/>
                <a:gd name="T2" fmla="*/ 21 w 336"/>
                <a:gd name="T3" fmla="*/ 24 h 119"/>
                <a:gd name="T4" fmla="*/ 78 w 336"/>
                <a:gd name="T5" fmla="*/ 38 h 119"/>
                <a:gd name="T6" fmla="*/ 119 w 336"/>
                <a:gd name="T7" fmla="*/ 8 h 119"/>
                <a:gd name="T8" fmla="*/ 133 w 336"/>
                <a:gd name="T9" fmla="*/ 2 h 119"/>
                <a:gd name="T10" fmla="*/ 308 w 336"/>
                <a:gd name="T11" fmla="*/ 71 h 119"/>
                <a:gd name="T12" fmla="*/ 331 w 336"/>
                <a:gd name="T13" fmla="*/ 93 h 119"/>
                <a:gd name="T14" fmla="*/ 331 w 336"/>
                <a:gd name="T15" fmla="*/ 93 h 119"/>
                <a:gd name="T16" fmla="*/ 318 w 336"/>
                <a:gd name="T17" fmla="*/ 114 h 119"/>
                <a:gd name="T18" fmla="*/ 21 w 336"/>
                <a:gd name="T19" fmla="*/ 119 h 119"/>
                <a:gd name="T20" fmla="*/ 1 w 336"/>
                <a:gd name="T21" fmla="*/ 98 h 119"/>
                <a:gd name="T22" fmla="*/ 3 w 336"/>
                <a:gd name="T23" fmla="*/ 41 h 119"/>
                <a:gd name="T24" fmla="*/ 3 w 336"/>
                <a:gd name="T25" fmla="*/ 38 h 119"/>
                <a:gd name="T26" fmla="*/ 6 w 336"/>
                <a:gd name="T27" fmla="*/ 3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6" h="119">
                  <a:moveTo>
                    <a:pt x="6" y="30"/>
                  </a:moveTo>
                  <a:cubicBezTo>
                    <a:pt x="8" y="23"/>
                    <a:pt x="16" y="21"/>
                    <a:pt x="21" y="24"/>
                  </a:cubicBezTo>
                  <a:cubicBezTo>
                    <a:pt x="32" y="32"/>
                    <a:pt x="51" y="41"/>
                    <a:pt x="78" y="38"/>
                  </a:cubicBezTo>
                  <a:cubicBezTo>
                    <a:pt x="106" y="34"/>
                    <a:pt x="116" y="19"/>
                    <a:pt x="119" y="8"/>
                  </a:cubicBezTo>
                  <a:cubicBezTo>
                    <a:pt x="121" y="3"/>
                    <a:pt x="127" y="0"/>
                    <a:pt x="133" y="2"/>
                  </a:cubicBezTo>
                  <a:cubicBezTo>
                    <a:pt x="308" y="71"/>
                    <a:pt x="308" y="71"/>
                    <a:pt x="308" y="71"/>
                  </a:cubicBezTo>
                  <a:cubicBezTo>
                    <a:pt x="318" y="75"/>
                    <a:pt x="327" y="83"/>
                    <a:pt x="331" y="93"/>
                  </a:cubicBezTo>
                  <a:cubicBezTo>
                    <a:pt x="331" y="93"/>
                    <a:pt x="331" y="93"/>
                    <a:pt x="331" y="93"/>
                  </a:cubicBezTo>
                  <a:cubicBezTo>
                    <a:pt x="336" y="103"/>
                    <a:pt x="328" y="114"/>
                    <a:pt x="318" y="114"/>
                  </a:cubicBezTo>
                  <a:cubicBezTo>
                    <a:pt x="21" y="119"/>
                    <a:pt x="21" y="119"/>
                    <a:pt x="21" y="119"/>
                  </a:cubicBezTo>
                  <a:cubicBezTo>
                    <a:pt x="10" y="119"/>
                    <a:pt x="0" y="109"/>
                    <a:pt x="1" y="98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40"/>
                    <a:pt x="3" y="39"/>
                    <a:pt x="3" y="38"/>
                  </a:cubicBezTo>
                  <a:lnTo>
                    <a:pt x="6" y="3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1" name="Freeform 143"/>
            <p:cNvSpPr/>
            <p:nvPr/>
          </p:nvSpPr>
          <p:spPr bwMode="auto">
            <a:xfrm>
              <a:off x="-1943100" y="3744913"/>
              <a:ext cx="44450" cy="74613"/>
            </a:xfrm>
            <a:custGeom>
              <a:avLst/>
              <a:gdLst>
                <a:gd name="T0" fmla="*/ 12 w 42"/>
                <a:gd name="T1" fmla="*/ 0 h 71"/>
                <a:gd name="T2" fmla="*/ 40 w 42"/>
                <a:gd name="T3" fmla="*/ 45 h 71"/>
                <a:gd name="T4" fmla="*/ 34 w 42"/>
                <a:gd name="T5" fmla="*/ 63 h 71"/>
                <a:gd name="T6" fmla="*/ 24 w 42"/>
                <a:gd name="T7" fmla="*/ 71 h 71"/>
                <a:gd name="T8" fmla="*/ 0 w 42"/>
                <a:gd name="T9" fmla="*/ 35 h 71"/>
                <a:gd name="T10" fmla="*/ 12 w 42"/>
                <a:gd name="T1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71">
                  <a:moveTo>
                    <a:pt x="12" y="0"/>
                  </a:moveTo>
                  <a:cubicBezTo>
                    <a:pt x="40" y="45"/>
                    <a:pt x="40" y="45"/>
                    <a:pt x="40" y="45"/>
                  </a:cubicBezTo>
                  <a:cubicBezTo>
                    <a:pt x="41" y="49"/>
                    <a:pt x="42" y="59"/>
                    <a:pt x="34" y="63"/>
                  </a:cubicBezTo>
                  <a:cubicBezTo>
                    <a:pt x="24" y="71"/>
                    <a:pt x="24" y="71"/>
                    <a:pt x="24" y="71"/>
                  </a:cubicBezTo>
                  <a:cubicBezTo>
                    <a:pt x="0" y="35"/>
                    <a:pt x="0" y="35"/>
                    <a:pt x="0" y="35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EEE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2" name="Freeform 144"/>
            <p:cNvSpPr/>
            <p:nvPr/>
          </p:nvSpPr>
          <p:spPr bwMode="auto">
            <a:xfrm>
              <a:off x="-2036763" y="3505201"/>
              <a:ext cx="223837" cy="304800"/>
            </a:xfrm>
            <a:custGeom>
              <a:avLst/>
              <a:gdLst>
                <a:gd name="T0" fmla="*/ 50 w 213"/>
                <a:gd name="T1" fmla="*/ 275 h 291"/>
                <a:gd name="T2" fmla="*/ 41 w 213"/>
                <a:gd name="T3" fmla="*/ 271 h 291"/>
                <a:gd name="T4" fmla="*/ 14 w 213"/>
                <a:gd name="T5" fmla="*/ 193 h 291"/>
                <a:gd name="T6" fmla="*/ 108 w 213"/>
                <a:gd name="T7" fmla="*/ 0 h 291"/>
                <a:gd name="T8" fmla="*/ 213 w 213"/>
                <a:gd name="T9" fmla="*/ 51 h 291"/>
                <a:gd name="T10" fmla="*/ 104 w 213"/>
                <a:gd name="T11" fmla="*/ 267 h 291"/>
                <a:gd name="T12" fmla="*/ 50 w 213"/>
                <a:gd name="T13" fmla="*/ 275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291">
                  <a:moveTo>
                    <a:pt x="50" y="275"/>
                  </a:moveTo>
                  <a:cubicBezTo>
                    <a:pt x="41" y="271"/>
                    <a:pt x="41" y="271"/>
                    <a:pt x="41" y="271"/>
                  </a:cubicBezTo>
                  <a:cubicBezTo>
                    <a:pt x="12" y="257"/>
                    <a:pt x="0" y="222"/>
                    <a:pt x="14" y="193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213" y="51"/>
                    <a:pt x="213" y="51"/>
                    <a:pt x="213" y="51"/>
                  </a:cubicBezTo>
                  <a:cubicBezTo>
                    <a:pt x="104" y="267"/>
                    <a:pt x="104" y="267"/>
                    <a:pt x="104" y="267"/>
                  </a:cubicBezTo>
                  <a:cubicBezTo>
                    <a:pt x="92" y="291"/>
                    <a:pt x="74" y="287"/>
                    <a:pt x="50" y="275"/>
                  </a:cubicBezTo>
                  <a:close/>
                </a:path>
              </a:pathLst>
            </a:custGeom>
            <a:solidFill>
              <a:srgbClr val="F6CE9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3" name="Freeform 145"/>
            <p:cNvSpPr/>
            <p:nvPr/>
          </p:nvSpPr>
          <p:spPr bwMode="auto">
            <a:xfrm>
              <a:off x="-2001838" y="3389313"/>
              <a:ext cx="333375" cy="303213"/>
            </a:xfrm>
            <a:custGeom>
              <a:avLst/>
              <a:gdLst>
                <a:gd name="T0" fmla="*/ 257 w 317"/>
                <a:gd name="T1" fmla="*/ 199 h 288"/>
                <a:gd name="T2" fmla="*/ 89 w 317"/>
                <a:gd name="T3" fmla="*/ 257 h 288"/>
                <a:gd name="T4" fmla="*/ 31 w 317"/>
                <a:gd name="T5" fmla="*/ 89 h 288"/>
                <a:gd name="T6" fmla="*/ 199 w 317"/>
                <a:gd name="T7" fmla="*/ 31 h 288"/>
                <a:gd name="T8" fmla="*/ 257 w 317"/>
                <a:gd name="T9" fmla="*/ 19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7" h="288">
                  <a:moveTo>
                    <a:pt x="257" y="199"/>
                  </a:moveTo>
                  <a:cubicBezTo>
                    <a:pt x="217" y="256"/>
                    <a:pt x="151" y="288"/>
                    <a:pt x="89" y="257"/>
                  </a:cubicBezTo>
                  <a:cubicBezTo>
                    <a:pt x="26" y="227"/>
                    <a:pt x="0" y="151"/>
                    <a:pt x="31" y="89"/>
                  </a:cubicBezTo>
                  <a:cubicBezTo>
                    <a:pt x="61" y="26"/>
                    <a:pt x="137" y="0"/>
                    <a:pt x="199" y="31"/>
                  </a:cubicBezTo>
                  <a:cubicBezTo>
                    <a:pt x="262" y="61"/>
                    <a:pt x="317" y="115"/>
                    <a:pt x="257" y="199"/>
                  </a:cubicBezTo>
                  <a:close/>
                </a:path>
              </a:pathLst>
            </a:custGeom>
            <a:solidFill>
              <a:srgbClr val="FCC9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4" name="Freeform 146"/>
            <p:cNvSpPr/>
            <p:nvPr/>
          </p:nvSpPr>
          <p:spPr bwMode="auto">
            <a:xfrm>
              <a:off x="-1936750" y="3530601"/>
              <a:ext cx="206375" cy="234950"/>
            </a:xfrm>
            <a:custGeom>
              <a:avLst/>
              <a:gdLst>
                <a:gd name="T0" fmla="*/ 42 w 195"/>
                <a:gd name="T1" fmla="*/ 189 h 223"/>
                <a:gd name="T2" fmla="*/ 42 w 195"/>
                <a:gd name="T3" fmla="*/ 189 h 223"/>
                <a:gd name="T4" fmla="*/ 14 w 195"/>
                <a:gd name="T5" fmla="*/ 109 h 223"/>
                <a:gd name="T6" fmla="*/ 68 w 195"/>
                <a:gd name="T7" fmla="*/ 0 h 223"/>
                <a:gd name="T8" fmla="*/ 195 w 195"/>
                <a:gd name="T9" fmla="*/ 63 h 223"/>
                <a:gd name="T10" fmla="*/ 152 w 195"/>
                <a:gd name="T11" fmla="*/ 151 h 223"/>
                <a:gd name="T12" fmla="*/ 42 w 195"/>
                <a:gd name="T13" fmla="*/ 189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223">
                  <a:moveTo>
                    <a:pt x="42" y="189"/>
                  </a:moveTo>
                  <a:cubicBezTo>
                    <a:pt x="42" y="189"/>
                    <a:pt x="42" y="189"/>
                    <a:pt x="42" y="189"/>
                  </a:cubicBezTo>
                  <a:cubicBezTo>
                    <a:pt x="12" y="174"/>
                    <a:pt x="0" y="138"/>
                    <a:pt x="14" y="109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95" y="63"/>
                    <a:pt x="195" y="63"/>
                    <a:pt x="195" y="63"/>
                  </a:cubicBezTo>
                  <a:cubicBezTo>
                    <a:pt x="152" y="151"/>
                    <a:pt x="152" y="151"/>
                    <a:pt x="152" y="151"/>
                  </a:cubicBezTo>
                  <a:cubicBezTo>
                    <a:pt x="117" y="223"/>
                    <a:pt x="68" y="205"/>
                    <a:pt x="42" y="189"/>
                  </a:cubicBezTo>
                  <a:close/>
                </a:path>
              </a:pathLst>
            </a:custGeom>
            <a:solidFill>
              <a:srgbClr val="F6CE9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5" name="Freeform 147"/>
            <p:cNvSpPr/>
            <p:nvPr/>
          </p:nvSpPr>
          <p:spPr bwMode="auto">
            <a:xfrm>
              <a:off x="-1789113" y="3624263"/>
              <a:ext cx="49212" cy="63500"/>
            </a:xfrm>
            <a:custGeom>
              <a:avLst/>
              <a:gdLst>
                <a:gd name="T0" fmla="*/ 39 w 46"/>
                <a:gd name="T1" fmla="*/ 0 h 61"/>
                <a:gd name="T2" fmla="*/ 46 w 46"/>
                <a:gd name="T3" fmla="*/ 49 h 61"/>
                <a:gd name="T4" fmla="*/ 31 w 46"/>
                <a:gd name="T5" fmla="*/ 58 h 61"/>
                <a:gd name="T6" fmla="*/ 0 w 46"/>
                <a:gd name="T7" fmla="*/ 49 h 61"/>
                <a:gd name="T8" fmla="*/ 39 w 46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1">
                  <a:moveTo>
                    <a:pt x="39" y="0"/>
                  </a:moveTo>
                  <a:cubicBezTo>
                    <a:pt x="46" y="49"/>
                    <a:pt x="46" y="49"/>
                    <a:pt x="46" y="49"/>
                  </a:cubicBezTo>
                  <a:cubicBezTo>
                    <a:pt x="46" y="56"/>
                    <a:pt x="38" y="61"/>
                    <a:pt x="31" y="58"/>
                  </a:cubicBezTo>
                  <a:cubicBezTo>
                    <a:pt x="0" y="49"/>
                    <a:pt x="0" y="49"/>
                    <a:pt x="0" y="49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FCC9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6" name="Freeform 148"/>
            <p:cNvSpPr/>
            <p:nvPr/>
          </p:nvSpPr>
          <p:spPr bwMode="auto">
            <a:xfrm>
              <a:off x="-2349500" y="3709988"/>
              <a:ext cx="450850" cy="627063"/>
            </a:xfrm>
            <a:custGeom>
              <a:avLst/>
              <a:gdLst>
                <a:gd name="T0" fmla="*/ 420 w 430"/>
                <a:gd name="T1" fmla="*/ 130 h 597"/>
                <a:gd name="T2" fmla="*/ 402 w 430"/>
                <a:gd name="T3" fmla="*/ 64 h 597"/>
                <a:gd name="T4" fmla="*/ 303 w 430"/>
                <a:gd name="T5" fmla="*/ 0 h 597"/>
                <a:gd name="T6" fmla="*/ 111 w 430"/>
                <a:gd name="T7" fmla="*/ 171 h 597"/>
                <a:gd name="T8" fmla="*/ 0 w 430"/>
                <a:gd name="T9" fmla="*/ 547 h 597"/>
                <a:gd name="T10" fmla="*/ 344 w 430"/>
                <a:gd name="T11" fmla="*/ 597 h 597"/>
                <a:gd name="T12" fmla="*/ 420 w 430"/>
                <a:gd name="T13" fmla="*/ 13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0" h="597">
                  <a:moveTo>
                    <a:pt x="420" y="130"/>
                  </a:moveTo>
                  <a:cubicBezTo>
                    <a:pt x="420" y="130"/>
                    <a:pt x="418" y="81"/>
                    <a:pt x="402" y="64"/>
                  </a:cubicBezTo>
                  <a:cubicBezTo>
                    <a:pt x="386" y="47"/>
                    <a:pt x="303" y="0"/>
                    <a:pt x="303" y="0"/>
                  </a:cubicBezTo>
                  <a:cubicBezTo>
                    <a:pt x="303" y="0"/>
                    <a:pt x="184" y="35"/>
                    <a:pt x="111" y="171"/>
                  </a:cubicBezTo>
                  <a:cubicBezTo>
                    <a:pt x="54" y="278"/>
                    <a:pt x="0" y="547"/>
                    <a:pt x="0" y="547"/>
                  </a:cubicBezTo>
                  <a:cubicBezTo>
                    <a:pt x="344" y="597"/>
                    <a:pt x="344" y="597"/>
                    <a:pt x="344" y="597"/>
                  </a:cubicBezTo>
                  <a:cubicBezTo>
                    <a:pt x="374" y="396"/>
                    <a:pt x="430" y="304"/>
                    <a:pt x="420" y="13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7" name="Freeform 149"/>
            <p:cNvSpPr/>
            <p:nvPr/>
          </p:nvSpPr>
          <p:spPr bwMode="auto">
            <a:xfrm>
              <a:off x="-2046288" y="3698876"/>
              <a:ext cx="125412" cy="111125"/>
            </a:xfrm>
            <a:custGeom>
              <a:avLst/>
              <a:gdLst>
                <a:gd name="T0" fmla="*/ 20 w 119"/>
                <a:gd name="T1" fmla="*/ 1 h 105"/>
                <a:gd name="T2" fmla="*/ 6 w 119"/>
                <a:gd name="T3" fmla="*/ 7 h 105"/>
                <a:gd name="T4" fmla="*/ 4 w 119"/>
                <a:gd name="T5" fmla="*/ 20 h 105"/>
                <a:gd name="T6" fmla="*/ 95 w 119"/>
                <a:gd name="T7" fmla="*/ 101 h 105"/>
                <a:gd name="T8" fmla="*/ 107 w 119"/>
                <a:gd name="T9" fmla="*/ 99 h 105"/>
                <a:gd name="T10" fmla="*/ 117 w 119"/>
                <a:gd name="T11" fmla="*/ 82 h 105"/>
                <a:gd name="T12" fmla="*/ 115 w 119"/>
                <a:gd name="T13" fmla="*/ 72 h 105"/>
                <a:gd name="T14" fmla="*/ 28 w 119"/>
                <a:gd name="T15" fmla="*/ 2 h 105"/>
                <a:gd name="T16" fmla="*/ 20 w 119"/>
                <a:gd name="T17" fmla="*/ 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05">
                  <a:moveTo>
                    <a:pt x="20" y="1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1" y="10"/>
                    <a:pt x="0" y="17"/>
                    <a:pt x="4" y="20"/>
                  </a:cubicBezTo>
                  <a:cubicBezTo>
                    <a:pt x="95" y="101"/>
                    <a:pt x="95" y="101"/>
                    <a:pt x="95" y="101"/>
                  </a:cubicBezTo>
                  <a:cubicBezTo>
                    <a:pt x="99" y="105"/>
                    <a:pt x="104" y="104"/>
                    <a:pt x="107" y="99"/>
                  </a:cubicBezTo>
                  <a:cubicBezTo>
                    <a:pt x="117" y="82"/>
                    <a:pt x="117" y="82"/>
                    <a:pt x="117" y="82"/>
                  </a:cubicBezTo>
                  <a:cubicBezTo>
                    <a:pt x="119" y="78"/>
                    <a:pt x="118" y="74"/>
                    <a:pt x="115" y="7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0"/>
                    <a:pt x="23" y="0"/>
                    <a:pt x="20" y="1"/>
                  </a:cubicBezTo>
                  <a:close/>
                </a:path>
              </a:pathLst>
            </a:custGeom>
            <a:solidFill>
              <a:srgbClr val="FFEEE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8" name="Freeform 150"/>
            <p:cNvSpPr/>
            <p:nvPr/>
          </p:nvSpPr>
          <p:spPr bwMode="auto">
            <a:xfrm>
              <a:off x="-1487488" y="4135438"/>
              <a:ext cx="225425" cy="115888"/>
            </a:xfrm>
            <a:custGeom>
              <a:avLst/>
              <a:gdLst>
                <a:gd name="T0" fmla="*/ 4 w 215"/>
                <a:gd name="T1" fmla="*/ 9 h 110"/>
                <a:gd name="T2" fmla="*/ 127 w 215"/>
                <a:gd name="T3" fmla="*/ 0 h 110"/>
                <a:gd name="T4" fmla="*/ 152 w 215"/>
                <a:gd name="T5" fmla="*/ 12 h 110"/>
                <a:gd name="T6" fmla="*/ 215 w 215"/>
                <a:gd name="T7" fmla="*/ 102 h 110"/>
                <a:gd name="T8" fmla="*/ 156 w 215"/>
                <a:gd name="T9" fmla="*/ 110 h 110"/>
                <a:gd name="T10" fmla="*/ 130 w 215"/>
                <a:gd name="T11" fmla="*/ 68 h 110"/>
                <a:gd name="T12" fmla="*/ 0 w 215"/>
                <a:gd name="T13" fmla="*/ 68 h 110"/>
                <a:gd name="T14" fmla="*/ 4 w 215"/>
                <a:gd name="T15" fmla="*/ 9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5" h="110">
                  <a:moveTo>
                    <a:pt x="4" y="9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37" y="0"/>
                    <a:pt x="147" y="4"/>
                    <a:pt x="152" y="12"/>
                  </a:cubicBezTo>
                  <a:cubicBezTo>
                    <a:pt x="215" y="102"/>
                    <a:pt x="215" y="102"/>
                    <a:pt x="215" y="102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30" y="68"/>
                    <a:pt x="130" y="68"/>
                    <a:pt x="130" y="68"/>
                  </a:cubicBezTo>
                  <a:cubicBezTo>
                    <a:pt x="130" y="68"/>
                    <a:pt x="35" y="92"/>
                    <a:pt x="0" y="68"/>
                  </a:cubicBezTo>
                  <a:lnTo>
                    <a:pt x="4" y="9"/>
                  </a:lnTo>
                  <a:close/>
                </a:path>
              </a:pathLst>
            </a:custGeom>
            <a:solidFill>
              <a:srgbClr val="F6CE94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19" name="Freeform 151"/>
            <p:cNvSpPr/>
            <p:nvPr/>
          </p:nvSpPr>
          <p:spPr bwMode="auto">
            <a:xfrm>
              <a:off x="-2181225" y="3795713"/>
              <a:ext cx="708025" cy="465138"/>
            </a:xfrm>
            <a:custGeom>
              <a:avLst/>
              <a:gdLst>
                <a:gd name="T0" fmla="*/ 138 w 675"/>
                <a:gd name="T1" fmla="*/ 0 h 442"/>
                <a:gd name="T2" fmla="*/ 324 w 675"/>
                <a:gd name="T3" fmla="*/ 313 h 442"/>
                <a:gd name="T4" fmla="*/ 675 w 675"/>
                <a:gd name="T5" fmla="*/ 322 h 442"/>
                <a:gd name="T6" fmla="*/ 675 w 675"/>
                <a:gd name="T7" fmla="*/ 423 h 442"/>
                <a:gd name="T8" fmla="*/ 296 w 675"/>
                <a:gd name="T9" fmla="*/ 440 h 442"/>
                <a:gd name="T10" fmla="*/ 206 w 675"/>
                <a:gd name="T11" fmla="*/ 395 h 442"/>
                <a:gd name="T12" fmla="*/ 0 w 675"/>
                <a:gd name="T13" fmla="*/ 89 h 442"/>
                <a:gd name="T14" fmla="*/ 138 w 675"/>
                <a:gd name="T1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5" h="442">
                  <a:moveTo>
                    <a:pt x="138" y="0"/>
                  </a:moveTo>
                  <a:cubicBezTo>
                    <a:pt x="324" y="313"/>
                    <a:pt x="324" y="313"/>
                    <a:pt x="324" y="313"/>
                  </a:cubicBezTo>
                  <a:cubicBezTo>
                    <a:pt x="675" y="322"/>
                    <a:pt x="675" y="322"/>
                    <a:pt x="675" y="322"/>
                  </a:cubicBezTo>
                  <a:cubicBezTo>
                    <a:pt x="675" y="423"/>
                    <a:pt x="675" y="423"/>
                    <a:pt x="675" y="423"/>
                  </a:cubicBezTo>
                  <a:cubicBezTo>
                    <a:pt x="296" y="440"/>
                    <a:pt x="296" y="440"/>
                    <a:pt x="296" y="440"/>
                  </a:cubicBezTo>
                  <a:cubicBezTo>
                    <a:pt x="260" y="442"/>
                    <a:pt x="226" y="424"/>
                    <a:pt x="206" y="395"/>
                  </a:cubicBezTo>
                  <a:cubicBezTo>
                    <a:pt x="0" y="89"/>
                    <a:pt x="0" y="89"/>
                    <a:pt x="0" y="89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0" name="Freeform 152"/>
            <p:cNvSpPr/>
            <p:nvPr/>
          </p:nvSpPr>
          <p:spPr bwMode="auto">
            <a:xfrm>
              <a:off x="-1512888" y="4133851"/>
              <a:ext cx="39687" cy="109538"/>
            </a:xfrm>
            <a:custGeom>
              <a:avLst/>
              <a:gdLst>
                <a:gd name="T0" fmla="*/ 25 w 25"/>
                <a:gd name="T1" fmla="*/ 0 h 69"/>
                <a:gd name="T2" fmla="*/ 25 w 25"/>
                <a:gd name="T3" fmla="*/ 67 h 69"/>
                <a:gd name="T4" fmla="*/ 0 w 25"/>
                <a:gd name="T5" fmla="*/ 69 h 69"/>
                <a:gd name="T6" fmla="*/ 0 w 25"/>
                <a:gd name="T7" fmla="*/ 0 h 69"/>
                <a:gd name="T8" fmla="*/ 25 w 2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9">
                  <a:moveTo>
                    <a:pt x="25" y="0"/>
                  </a:moveTo>
                  <a:lnTo>
                    <a:pt x="25" y="67"/>
                  </a:lnTo>
                  <a:lnTo>
                    <a:pt x="0" y="69"/>
                  </a:lnTo>
                  <a:lnTo>
                    <a:pt x="0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FFEEE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1" name="Freeform 153"/>
            <p:cNvSpPr/>
            <p:nvPr/>
          </p:nvSpPr>
          <p:spPr bwMode="auto">
            <a:xfrm>
              <a:off x="-2381250" y="4284663"/>
              <a:ext cx="898525" cy="827088"/>
            </a:xfrm>
            <a:custGeom>
              <a:avLst/>
              <a:gdLst>
                <a:gd name="T0" fmla="*/ 29 w 854"/>
                <a:gd name="T1" fmla="*/ 0 h 787"/>
                <a:gd name="T2" fmla="*/ 707 w 854"/>
                <a:gd name="T3" fmla="*/ 98 h 787"/>
                <a:gd name="T4" fmla="*/ 804 w 854"/>
                <a:gd name="T5" fmla="*/ 200 h 787"/>
                <a:gd name="T6" fmla="*/ 854 w 854"/>
                <a:gd name="T7" fmla="*/ 777 h 787"/>
                <a:gd name="T8" fmla="*/ 703 w 854"/>
                <a:gd name="T9" fmla="*/ 787 h 787"/>
                <a:gd name="T10" fmla="*/ 630 w 854"/>
                <a:gd name="T11" fmla="*/ 287 h 787"/>
                <a:gd name="T12" fmla="*/ 204 w 854"/>
                <a:gd name="T13" fmla="*/ 298 h 787"/>
                <a:gd name="T14" fmla="*/ 17 w 854"/>
                <a:gd name="T15" fmla="*/ 81 h 787"/>
                <a:gd name="T16" fmla="*/ 29 w 854"/>
                <a:gd name="T17" fmla="*/ 0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4" h="787">
                  <a:moveTo>
                    <a:pt x="29" y="0"/>
                  </a:moveTo>
                  <a:cubicBezTo>
                    <a:pt x="707" y="98"/>
                    <a:pt x="707" y="98"/>
                    <a:pt x="707" y="98"/>
                  </a:cubicBezTo>
                  <a:cubicBezTo>
                    <a:pt x="759" y="105"/>
                    <a:pt x="799" y="148"/>
                    <a:pt x="804" y="200"/>
                  </a:cubicBezTo>
                  <a:cubicBezTo>
                    <a:pt x="854" y="777"/>
                    <a:pt x="854" y="777"/>
                    <a:pt x="854" y="777"/>
                  </a:cubicBezTo>
                  <a:cubicBezTo>
                    <a:pt x="703" y="787"/>
                    <a:pt x="703" y="787"/>
                    <a:pt x="703" y="787"/>
                  </a:cubicBezTo>
                  <a:cubicBezTo>
                    <a:pt x="630" y="287"/>
                    <a:pt x="630" y="287"/>
                    <a:pt x="630" y="287"/>
                  </a:cubicBezTo>
                  <a:cubicBezTo>
                    <a:pt x="204" y="298"/>
                    <a:pt x="204" y="298"/>
                    <a:pt x="204" y="298"/>
                  </a:cubicBezTo>
                  <a:cubicBezTo>
                    <a:pt x="89" y="298"/>
                    <a:pt x="0" y="195"/>
                    <a:pt x="17" y="81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2" name="Rectangle 154"/>
            <p:cNvSpPr>
              <a:spLocks noChangeArrowheads="1"/>
            </p:cNvSpPr>
            <p:nvPr/>
          </p:nvSpPr>
          <p:spPr bwMode="auto">
            <a:xfrm>
              <a:off x="-1463675" y="4238626"/>
              <a:ext cx="376237" cy="2381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3" name="Freeform 155"/>
            <p:cNvSpPr/>
            <p:nvPr/>
          </p:nvSpPr>
          <p:spPr bwMode="auto">
            <a:xfrm>
              <a:off x="-1111250" y="3902076"/>
              <a:ext cx="146050" cy="360363"/>
            </a:xfrm>
            <a:custGeom>
              <a:avLst/>
              <a:gdLst>
                <a:gd name="T0" fmla="*/ 15 w 92"/>
                <a:gd name="T1" fmla="*/ 227 h 227"/>
                <a:gd name="T2" fmla="*/ 92 w 92"/>
                <a:gd name="T3" fmla="*/ 3 h 227"/>
                <a:gd name="T4" fmla="*/ 76 w 92"/>
                <a:gd name="T5" fmla="*/ 0 h 227"/>
                <a:gd name="T6" fmla="*/ 0 w 92"/>
                <a:gd name="T7" fmla="*/ 215 h 227"/>
                <a:gd name="T8" fmla="*/ 15 w 92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227">
                  <a:moveTo>
                    <a:pt x="15" y="227"/>
                  </a:moveTo>
                  <a:lnTo>
                    <a:pt x="92" y="3"/>
                  </a:lnTo>
                  <a:lnTo>
                    <a:pt x="76" y="0"/>
                  </a:lnTo>
                  <a:lnTo>
                    <a:pt x="0" y="215"/>
                  </a:lnTo>
                  <a:lnTo>
                    <a:pt x="15" y="227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4" name="Freeform 156"/>
            <p:cNvSpPr/>
            <p:nvPr/>
          </p:nvSpPr>
          <p:spPr bwMode="auto">
            <a:xfrm>
              <a:off x="-1952625" y="3663951"/>
              <a:ext cx="53975" cy="85725"/>
            </a:xfrm>
            <a:custGeom>
              <a:avLst/>
              <a:gdLst>
                <a:gd name="T0" fmla="*/ 52 w 52"/>
                <a:gd name="T1" fmla="*/ 59 h 81"/>
                <a:gd name="T2" fmla="*/ 20 w 52"/>
                <a:gd name="T3" fmla="*/ 0 h 81"/>
                <a:gd name="T4" fmla="*/ 41 w 52"/>
                <a:gd name="T5" fmla="*/ 81 h 81"/>
                <a:gd name="T6" fmla="*/ 52 w 52"/>
                <a:gd name="T7" fmla="*/ 5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81">
                  <a:moveTo>
                    <a:pt x="52" y="59"/>
                  </a:moveTo>
                  <a:cubicBezTo>
                    <a:pt x="52" y="59"/>
                    <a:pt x="20" y="40"/>
                    <a:pt x="20" y="0"/>
                  </a:cubicBezTo>
                  <a:cubicBezTo>
                    <a:pt x="20" y="0"/>
                    <a:pt x="0" y="43"/>
                    <a:pt x="41" y="81"/>
                  </a:cubicBezTo>
                  <a:lnTo>
                    <a:pt x="52" y="59"/>
                  </a:lnTo>
                  <a:close/>
                </a:path>
              </a:pathLst>
            </a:custGeom>
            <a:solidFill>
              <a:srgbClr val="F2C09E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5" name="Freeform 157"/>
            <p:cNvSpPr/>
            <p:nvPr/>
          </p:nvSpPr>
          <p:spPr bwMode="auto">
            <a:xfrm>
              <a:off x="-2466975" y="4421188"/>
              <a:ext cx="720725" cy="873125"/>
            </a:xfrm>
            <a:custGeom>
              <a:avLst/>
              <a:gdLst>
                <a:gd name="T0" fmla="*/ 14 w 686"/>
                <a:gd name="T1" fmla="*/ 830 h 830"/>
                <a:gd name="T2" fmla="*/ 25 w 686"/>
                <a:gd name="T3" fmla="*/ 821 h 830"/>
                <a:gd name="T4" fmla="*/ 202 w 686"/>
                <a:gd name="T5" fmla="*/ 123 h 830"/>
                <a:gd name="T6" fmla="*/ 328 w 686"/>
                <a:gd name="T7" fmla="*/ 25 h 830"/>
                <a:gd name="T8" fmla="*/ 454 w 686"/>
                <a:gd name="T9" fmla="*/ 119 h 830"/>
                <a:gd name="T10" fmla="*/ 661 w 686"/>
                <a:gd name="T11" fmla="*/ 818 h 830"/>
                <a:gd name="T12" fmla="*/ 676 w 686"/>
                <a:gd name="T13" fmla="*/ 826 h 830"/>
                <a:gd name="T14" fmla="*/ 684 w 686"/>
                <a:gd name="T15" fmla="*/ 811 h 830"/>
                <a:gd name="T16" fmla="*/ 477 w 686"/>
                <a:gd name="T17" fmla="*/ 113 h 830"/>
                <a:gd name="T18" fmla="*/ 328 w 686"/>
                <a:gd name="T19" fmla="*/ 0 h 830"/>
                <a:gd name="T20" fmla="*/ 179 w 686"/>
                <a:gd name="T21" fmla="*/ 117 h 830"/>
                <a:gd name="T22" fmla="*/ 2 w 686"/>
                <a:gd name="T23" fmla="*/ 815 h 830"/>
                <a:gd name="T24" fmla="*/ 11 w 686"/>
                <a:gd name="T25" fmla="*/ 829 h 830"/>
                <a:gd name="T26" fmla="*/ 14 w 686"/>
                <a:gd name="T27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86" h="830">
                  <a:moveTo>
                    <a:pt x="14" y="830"/>
                  </a:moveTo>
                  <a:cubicBezTo>
                    <a:pt x="19" y="830"/>
                    <a:pt x="24" y="826"/>
                    <a:pt x="25" y="821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7" y="65"/>
                    <a:pt x="269" y="25"/>
                    <a:pt x="328" y="25"/>
                  </a:cubicBezTo>
                  <a:cubicBezTo>
                    <a:pt x="386" y="25"/>
                    <a:pt x="438" y="63"/>
                    <a:pt x="454" y="119"/>
                  </a:cubicBezTo>
                  <a:cubicBezTo>
                    <a:pt x="515" y="337"/>
                    <a:pt x="659" y="813"/>
                    <a:pt x="661" y="818"/>
                  </a:cubicBezTo>
                  <a:cubicBezTo>
                    <a:pt x="663" y="824"/>
                    <a:pt x="670" y="828"/>
                    <a:pt x="676" y="826"/>
                  </a:cubicBezTo>
                  <a:cubicBezTo>
                    <a:pt x="682" y="824"/>
                    <a:pt x="686" y="817"/>
                    <a:pt x="684" y="811"/>
                  </a:cubicBezTo>
                  <a:cubicBezTo>
                    <a:pt x="683" y="806"/>
                    <a:pt x="538" y="330"/>
                    <a:pt x="477" y="113"/>
                  </a:cubicBezTo>
                  <a:cubicBezTo>
                    <a:pt x="458" y="47"/>
                    <a:pt x="397" y="0"/>
                    <a:pt x="328" y="0"/>
                  </a:cubicBezTo>
                  <a:cubicBezTo>
                    <a:pt x="258" y="0"/>
                    <a:pt x="196" y="48"/>
                    <a:pt x="179" y="117"/>
                  </a:cubicBezTo>
                  <a:cubicBezTo>
                    <a:pt x="2" y="815"/>
                    <a:pt x="2" y="815"/>
                    <a:pt x="2" y="815"/>
                  </a:cubicBezTo>
                  <a:cubicBezTo>
                    <a:pt x="0" y="821"/>
                    <a:pt x="4" y="828"/>
                    <a:pt x="11" y="829"/>
                  </a:cubicBezTo>
                  <a:cubicBezTo>
                    <a:pt x="12" y="830"/>
                    <a:pt x="13" y="830"/>
                    <a:pt x="14" y="83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6" name="Line 158"/>
            <p:cNvSpPr>
              <a:spLocks noChangeShapeType="1"/>
            </p:cNvSpPr>
            <p:nvPr/>
          </p:nvSpPr>
          <p:spPr bwMode="auto">
            <a:xfrm flipH="1" flipV="1">
              <a:off x="-2076450" y="4044951"/>
              <a:ext cx="111125" cy="166688"/>
            </a:xfrm>
            <a:prstGeom prst="line">
              <a:avLst/>
            </a:prstGeom>
            <a:noFill/>
            <a:ln w="317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7" name="Freeform 159"/>
            <p:cNvSpPr/>
            <p:nvPr/>
          </p:nvSpPr>
          <p:spPr bwMode="auto">
            <a:xfrm>
              <a:off x="-1406525" y="4284663"/>
              <a:ext cx="754062" cy="985838"/>
            </a:xfrm>
            <a:custGeom>
              <a:avLst/>
              <a:gdLst>
                <a:gd name="T0" fmla="*/ 449 w 475"/>
                <a:gd name="T1" fmla="*/ 0 h 621"/>
                <a:gd name="T2" fmla="*/ 449 w 475"/>
                <a:gd name="T3" fmla="*/ 68 h 621"/>
                <a:gd name="T4" fmla="*/ 27 w 475"/>
                <a:gd name="T5" fmla="*/ 68 h 621"/>
                <a:gd name="T6" fmla="*/ 27 w 475"/>
                <a:gd name="T7" fmla="*/ 0 h 621"/>
                <a:gd name="T8" fmla="*/ 0 w 475"/>
                <a:gd name="T9" fmla="*/ 0 h 621"/>
                <a:gd name="T10" fmla="*/ 0 w 475"/>
                <a:gd name="T11" fmla="*/ 621 h 621"/>
                <a:gd name="T12" fmla="*/ 27 w 475"/>
                <a:gd name="T13" fmla="*/ 621 h 621"/>
                <a:gd name="T14" fmla="*/ 27 w 475"/>
                <a:gd name="T15" fmla="*/ 94 h 621"/>
                <a:gd name="T16" fmla="*/ 449 w 475"/>
                <a:gd name="T17" fmla="*/ 94 h 621"/>
                <a:gd name="T18" fmla="*/ 449 w 475"/>
                <a:gd name="T19" fmla="*/ 621 h 621"/>
                <a:gd name="T20" fmla="*/ 475 w 475"/>
                <a:gd name="T21" fmla="*/ 621 h 621"/>
                <a:gd name="T22" fmla="*/ 475 w 475"/>
                <a:gd name="T23" fmla="*/ 0 h 621"/>
                <a:gd name="T24" fmla="*/ 449 w 475"/>
                <a:gd name="T25" fmla="*/ 0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5" h="621">
                  <a:moveTo>
                    <a:pt x="449" y="0"/>
                  </a:moveTo>
                  <a:lnTo>
                    <a:pt x="449" y="68"/>
                  </a:lnTo>
                  <a:lnTo>
                    <a:pt x="27" y="68"/>
                  </a:lnTo>
                  <a:lnTo>
                    <a:pt x="27" y="0"/>
                  </a:lnTo>
                  <a:lnTo>
                    <a:pt x="0" y="0"/>
                  </a:lnTo>
                  <a:lnTo>
                    <a:pt x="0" y="621"/>
                  </a:lnTo>
                  <a:lnTo>
                    <a:pt x="27" y="621"/>
                  </a:lnTo>
                  <a:lnTo>
                    <a:pt x="27" y="94"/>
                  </a:lnTo>
                  <a:lnTo>
                    <a:pt x="449" y="94"/>
                  </a:lnTo>
                  <a:lnTo>
                    <a:pt x="449" y="621"/>
                  </a:lnTo>
                  <a:lnTo>
                    <a:pt x="475" y="621"/>
                  </a:lnTo>
                  <a:lnTo>
                    <a:pt x="475" y="0"/>
                  </a:lnTo>
                  <a:lnTo>
                    <a:pt x="449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8" name="Line 160"/>
            <p:cNvSpPr>
              <a:spLocks noChangeShapeType="1"/>
            </p:cNvSpPr>
            <p:nvPr/>
          </p:nvSpPr>
          <p:spPr bwMode="auto">
            <a:xfrm flipH="1" flipV="1">
              <a:off x="-2006600" y="3846513"/>
              <a:ext cx="107950" cy="173038"/>
            </a:xfrm>
            <a:prstGeom prst="line">
              <a:avLst/>
            </a:prstGeom>
            <a:noFill/>
            <a:ln w="3175" cap="rnd">
              <a:noFill/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29" name="Freeform 161"/>
            <p:cNvSpPr/>
            <p:nvPr/>
          </p:nvSpPr>
          <p:spPr bwMode="auto">
            <a:xfrm>
              <a:off x="-1998663" y="3359151"/>
              <a:ext cx="314325" cy="307975"/>
            </a:xfrm>
            <a:custGeom>
              <a:avLst/>
              <a:gdLst>
                <a:gd name="T0" fmla="*/ 281 w 299"/>
                <a:gd name="T1" fmla="*/ 94 h 293"/>
                <a:gd name="T2" fmla="*/ 256 w 299"/>
                <a:gd name="T3" fmla="*/ 56 h 293"/>
                <a:gd name="T4" fmla="*/ 159 w 299"/>
                <a:gd name="T5" fmla="*/ 3 h 293"/>
                <a:gd name="T6" fmla="*/ 56 w 299"/>
                <a:gd name="T7" fmla="*/ 30 h 293"/>
                <a:gd name="T8" fmla="*/ 1 w 299"/>
                <a:gd name="T9" fmla="*/ 217 h 293"/>
                <a:gd name="T10" fmla="*/ 2 w 299"/>
                <a:gd name="T11" fmla="*/ 281 h 293"/>
                <a:gd name="T12" fmla="*/ 43 w 299"/>
                <a:gd name="T13" fmla="*/ 275 h 293"/>
                <a:gd name="T14" fmla="*/ 83 w 299"/>
                <a:gd name="T15" fmla="*/ 249 h 293"/>
                <a:gd name="T16" fmla="*/ 127 w 299"/>
                <a:gd name="T17" fmla="*/ 227 h 293"/>
                <a:gd name="T18" fmla="*/ 178 w 299"/>
                <a:gd name="T19" fmla="*/ 161 h 293"/>
                <a:gd name="T20" fmla="*/ 179 w 299"/>
                <a:gd name="T21" fmla="*/ 162 h 293"/>
                <a:gd name="T22" fmla="*/ 264 w 299"/>
                <a:gd name="T23" fmla="*/ 195 h 293"/>
                <a:gd name="T24" fmla="*/ 281 w 299"/>
                <a:gd name="T25" fmla="*/ 9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9" h="293">
                  <a:moveTo>
                    <a:pt x="281" y="94"/>
                  </a:moveTo>
                  <a:cubicBezTo>
                    <a:pt x="274" y="79"/>
                    <a:pt x="266" y="66"/>
                    <a:pt x="256" y="56"/>
                  </a:cubicBezTo>
                  <a:cubicBezTo>
                    <a:pt x="231" y="28"/>
                    <a:pt x="197" y="7"/>
                    <a:pt x="159" y="3"/>
                  </a:cubicBezTo>
                  <a:cubicBezTo>
                    <a:pt x="126" y="0"/>
                    <a:pt x="82" y="9"/>
                    <a:pt x="56" y="30"/>
                  </a:cubicBezTo>
                  <a:cubicBezTo>
                    <a:pt x="6" y="73"/>
                    <a:pt x="3" y="156"/>
                    <a:pt x="1" y="217"/>
                  </a:cubicBezTo>
                  <a:cubicBezTo>
                    <a:pt x="0" y="251"/>
                    <a:pt x="2" y="281"/>
                    <a:pt x="2" y="281"/>
                  </a:cubicBezTo>
                  <a:cubicBezTo>
                    <a:pt x="2" y="281"/>
                    <a:pt x="7" y="293"/>
                    <a:pt x="43" y="275"/>
                  </a:cubicBezTo>
                  <a:cubicBezTo>
                    <a:pt x="66" y="263"/>
                    <a:pt x="78" y="254"/>
                    <a:pt x="83" y="249"/>
                  </a:cubicBezTo>
                  <a:cubicBezTo>
                    <a:pt x="127" y="227"/>
                    <a:pt x="127" y="227"/>
                    <a:pt x="127" y="227"/>
                  </a:cubicBezTo>
                  <a:cubicBezTo>
                    <a:pt x="127" y="227"/>
                    <a:pt x="171" y="230"/>
                    <a:pt x="178" y="161"/>
                  </a:cubicBezTo>
                  <a:cubicBezTo>
                    <a:pt x="178" y="161"/>
                    <a:pt x="179" y="162"/>
                    <a:pt x="179" y="162"/>
                  </a:cubicBezTo>
                  <a:cubicBezTo>
                    <a:pt x="217" y="211"/>
                    <a:pt x="264" y="195"/>
                    <a:pt x="264" y="195"/>
                  </a:cubicBezTo>
                  <a:cubicBezTo>
                    <a:pt x="299" y="174"/>
                    <a:pt x="296" y="130"/>
                    <a:pt x="281" y="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30" name="Freeform 162"/>
            <p:cNvSpPr/>
            <p:nvPr/>
          </p:nvSpPr>
          <p:spPr bwMode="auto">
            <a:xfrm>
              <a:off x="-1931988" y="3543301"/>
              <a:ext cx="82550" cy="84138"/>
            </a:xfrm>
            <a:custGeom>
              <a:avLst/>
              <a:gdLst>
                <a:gd name="T0" fmla="*/ 70 w 79"/>
                <a:gd name="T1" fmla="*/ 55 h 79"/>
                <a:gd name="T2" fmla="*/ 24 w 79"/>
                <a:gd name="T3" fmla="*/ 70 h 79"/>
                <a:gd name="T4" fmla="*/ 8 w 79"/>
                <a:gd name="T5" fmla="*/ 24 h 79"/>
                <a:gd name="T6" fmla="*/ 55 w 79"/>
                <a:gd name="T7" fmla="*/ 8 h 79"/>
                <a:gd name="T8" fmla="*/ 70 w 79"/>
                <a:gd name="T9" fmla="*/ 5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79">
                  <a:moveTo>
                    <a:pt x="70" y="55"/>
                  </a:moveTo>
                  <a:cubicBezTo>
                    <a:pt x="62" y="72"/>
                    <a:pt x="41" y="79"/>
                    <a:pt x="24" y="70"/>
                  </a:cubicBezTo>
                  <a:cubicBezTo>
                    <a:pt x="7" y="62"/>
                    <a:pt x="0" y="41"/>
                    <a:pt x="8" y="24"/>
                  </a:cubicBezTo>
                  <a:cubicBezTo>
                    <a:pt x="17" y="7"/>
                    <a:pt x="37" y="0"/>
                    <a:pt x="55" y="8"/>
                  </a:cubicBezTo>
                  <a:cubicBezTo>
                    <a:pt x="72" y="17"/>
                    <a:pt x="79" y="37"/>
                    <a:pt x="70" y="55"/>
                  </a:cubicBezTo>
                  <a:close/>
                </a:path>
              </a:pathLst>
            </a:custGeom>
            <a:solidFill>
              <a:srgbClr val="FCC9A7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31" name="Rectangle 163"/>
            <p:cNvSpPr>
              <a:spLocks noChangeArrowheads="1"/>
            </p:cNvSpPr>
            <p:nvPr/>
          </p:nvSpPr>
          <p:spPr bwMode="auto">
            <a:xfrm>
              <a:off x="-1522413" y="4262438"/>
              <a:ext cx="973137" cy="444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522908" y="1714488"/>
            <a:ext cx="183896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UNIT-I</a:t>
            </a:r>
            <a:endParaRPr lang="en-US" sz="44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48" name="Group 36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38" name="Rectangle 37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46" name="Rectangle 45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Round Diagonal Corner Rectangle 46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214291"/>
            <a:ext cx="9952064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20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b="1" dirty="0" smtClean="0">
                <a:latin typeface="Times New Roman" panose="02020603050405020304"/>
                <a:ea typeface="Times New Roman" panose="02020603050405020304"/>
              </a:rPr>
              <a:t>Example 1: to draw the line plot </a:t>
            </a:r>
            <a:r>
              <a:rPr lang="en-US" b="1" dirty="0" smtClean="0">
                <a:solidFill>
                  <a:srgbClr val="0070C0"/>
                </a:solidFill>
              </a:rPr>
              <a:t>without labels</a:t>
            </a:r>
            <a:r>
              <a:rPr lang="en-US" b="1" dirty="0" smtClean="0">
                <a:latin typeface="Times New Roman" panose="02020603050405020304"/>
                <a:ea typeface="Times New Roman" panose="02020603050405020304"/>
              </a:rPr>
              <a:t> by using </a:t>
            </a:r>
            <a:r>
              <a:rPr lang="en-IN" dirty="0" smtClean="0"/>
              <a:t> plot() function.</a:t>
            </a:r>
            <a:endParaRPr lang="en-IN" dirty="0" smtClean="0"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8136" y="1214422"/>
            <a:ext cx="4932680" cy="33239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dirty="0" smtClean="0">
                <a:solidFill>
                  <a:srgbClr val="FFFF00"/>
                </a:solidFill>
              </a:rPr>
              <a:t> import matplotlib.pyplot as plt</a:t>
            </a:r>
            <a:endParaRPr lang="en-IN" sz="2800" dirty="0" smtClean="0">
              <a:solidFill>
                <a:srgbClr val="FFFF00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800" dirty="0" err="1" smtClean="0">
                <a:solidFill>
                  <a:srgbClr val="FFC000"/>
                </a:solidFill>
              </a:rPr>
              <a:t>plt</a:t>
            </a:r>
            <a:r>
              <a:rPr lang="en-US" sz="2800" dirty="0" smtClean="0">
                <a:solidFill>
                  <a:srgbClr val="FFC000"/>
                </a:solidFill>
              </a:rPr>
              <a:t>. plot ([1, 2, 3], [4, 5, 1])</a:t>
            </a:r>
            <a:endParaRPr lang="en-IN" sz="2800" dirty="0" smtClean="0">
              <a:solidFill>
                <a:srgbClr val="FFC000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en-US" sz="2800" dirty="0" err="1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plt.show</a:t>
            </a:r>
            <a:r>
              <a:rPr lang="en-US" sz="28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()</a:t>
            </a:r>
            <a:endParaRPr lang="en-IN" sz="3600" b="1" dirty="0" smtClean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/>
              <a:ea typeface="Times New Roman" panose="02020603050405020304"/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endParaRPr lang="en-IN" sz="2800" dirty="0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71" name="Picture 7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5718" y="1214422"/>
            <a:ext cx="550072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450810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81" name="Rectangle 8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Round Diagonal Corner Rectangle 90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8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PYTHON PROGRAMMING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01913" y="1476067"/>
            <a:ext cx="5072098" cy="44012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200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x=[1,2,4,8,9]</a:t>
            </a:r>
            <a:endParaRPr lang="en-IN" sz="1800" dirty="0" smtClean="0">
              <a:solidFill>
                <a:srgbClr val="FFFF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200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y=[1,3,6,6,4]</a:t>
            </a:r>
            <a:endParaRPr lang="en-IN" sz="1800" dirty="0" smtClean="0">
              <a:solidFill>
                <a:srgbClr val="FFFF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200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plt.plot(</a:t>
            </a:r>
            <a:r>
              <a:rPr lang="en-US" sz="2000" dirty="0" err="1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x,y</a:t>
            </a:r>
            <a:r>
              <a:rPr lang="en-US" sz="2000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)</a:t>
            </a:r>
            <a:endParaRPr lang="en-IN" sz="1800" dirty="0" smtClean="0">
              <a:solidFill>
                <a:srgbClr val="FFFF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200000"/>
              </a:lnSpc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plt.title('sample line graph')</a:t>
            </a:r>
            <a:endParaRPr lang="en-IN" sz="1800" dirty="0" smtClean="0">
              <a:solidFill>
                <a:srgbClr val="FFFF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200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plt.xlabel('x values')</a:t>
            </a:r>
            <a:endParaRPr lang="en-IN" sz="1800" dirty="0" smtClean="0">
              <a:solidFill>
                <a:srgbClr val="FFFF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200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plt.ylabel('y values')</a:t>
            </a:r>
            <a:endParaRPr lang="en-IN" sz="1800" dirty="0" smtClean="0">
              <a:solidFill>
                <a:srgbClr val="FFFF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200000"/>
              </a:lnSpc>
              <a:spcAft>
                <a:spcPts val="0"/>
              </a:spcAft>
            </a:pPr>
            <a:r>
              <a:rPr lang="en-US" sz="2000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plt.show()</a:t>
            </a:r>
            <a:endParaRPr lang="en-IN" sz="2000" dirty="0">
              <a:solidFill>
                <a:srgbClr val="FFFF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51" name="Picture 50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2908" y="1428736"/>
            <a:ext cx="628654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" name="Rectangle 1"/>
          <p:cNvSpPr>
            <a:spLocks noChangeArrowheads="1"/>
          </p:cNvSpPr>
          <p:nvPr/>
        </p:nvSpPr>
        <p:spPr bwMode="auto">
          <a:xfrm>
            <a:off x="0" y="214291"/>
            <a:ext cx="9952064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20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b="1" dirty="0" smtClean="0">
                <a:latin typeface="Times New Roman" panose="02020603050405020304"/>
                <a:ea typeface="Times New Roman" panose="02020603050405020304"/>
              </a:rPr>
              <a:t>Example 2: to draw the line plot </a:t>
            </a:r>
            <a:r>
              <a:rPr lang="en-US" b="1" dirty="0" smtClean="0">
                <a:solidFill>
                  <a:srgbClr val="0070C0"/>
                </a:solidFill>
              </a:rPr>
              <a:t>with labels</a:t>
            </a:r>
            <a:r>
              <a:rPr lang="en-US" b="1" dirty="0" smtClean="0">
                <a:latin typeface="Times New Roman" panose="02020603050405020304"/>
                <a:ea typeface="Times New Roman" panose="02020603050405020304"/>
              </a:rPr>
              <a:t> by using </a:t>
            </a:r>
            <a:r>
              <a:rPr lang="en-IN" dirty="0" smtClean="0"/>
              <a:t> plot() function.</a:t>
            </a:r>
            <a:endParaRPr lang="en-IN" dirty="0" smtClean="0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450810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39694" y="496845"/>
            <a:ext cx="6246746" cy="51441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Example 3 :</a:t>
            </a: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import numpy as np </a:t>
            </a:r>
            <a:endParaRPr lang="en-IN" sz="2000" dirty="0" smtClean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/>
                <a:ea typeface="Times New Roman" panose="02020603050405020304"/>
              </a:rPr>
              <a:t>import matplotlib.pyplot as plt</a:t>
            </a:r>
            <a:endParaRPr lang="en-IN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x = np.arange (1, 11) </a:t>
            </a:r>
            <a:endParaRPr lang="en-IN" sz="2000" dirty="0" smtClean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</a:rPr>
              <a:t>y = 2 * x + 5 </a:t>
            </a:r>
            <a:endParaRPr lang="en-IN" sz="2000" dirty="0" smtClean="0">
              <a:solidFill>
                <a:schemeClr val="accent3">
                  <a:lumMod val="75000"/>
                </a:schemeClr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plt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/>
                <a:ea typeface="Times New Roman" panose="02020603050405020304"/>
              </a:rPr>
              <a:t>.title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("Matplotlib demo") </a:t>
            </a: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plt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/>
                <a:ea typeface="Times New Roman" panose="02020603050405020304"/>
              </a:rPr>
              <a:t>.xlabel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("x axis caption") </a:t>
            </a: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plt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/>
                <a:ea typeface="Times New Roman" panose="02020603050405020304"/>
              </a:rPr>
              <a:t>.ylabel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("y axis caption") </a:t>
            </a: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# plt</a:t>
            </a:r>
            <a:r>
              <a:rPr lang="en-US" sz="2000" dirty="0" smtClean="0">
                <a:solidFill>
                  <a:schemeClr val="tx2"/>
                </a:solidFill>
                <a:latin typeface="Times New Roman" panose="02020603050405020304"/>
                <a:ea typeface="Times New Roman" panose="02020603050405020304"/>
              </a:rPr>
              <a:t>.plot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(x, y, "</a:t>
            </a:r>
            <a:r>
              <a:rPr lang="en-US" sz="2000" dirty="0" err="1" smtClean="0">
                <a:latin typeface="Times New Roman" panose="02020603050405020304"/>
                <a:ea typeface="Times New Roman" panose="02020603050405020304"/>
              </a:rPr>
              <a:t>bv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")# blue and Triangle down marker.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plt.plot(x, </a:t>
            </a:r>
            <a:r>
              <a:rPr lang="en-US" sz="2000" dirty="0" err="1" smtClean="0">
                <a:latin typeface="Times New Roman" panose="02020603050405020304"/>
                <a:ea typeface="Times New Roman" panose="02020603050405020304"/>
              </a:rPr>
              <a:t>y,"bo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") # blue and circle marker</a:t>
            </a: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plt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</a:rPr>
              <a:t>.show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()</a:t>
            </a:r>
            <a:endParaRPr lang="en-IN" sz="2000" dirty="0"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56" name="Picture 5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09052" y="1643050"/>
            <a:ext cx="5271837" cy="3461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9" name="Rectangle 58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Round Diagonal Corner Rectangle 70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07934" y="0"/>
            <a:ext cx="4258602" cy="461665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Formatting the style of the plot</a:t>
            </a:r>
            <a:r>
              <a:rPr lang="en-IN" b="1" dirty="0" smtClean="0"/>
              <a:t>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450810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39694" y="554902"/>
            <a:ext cx="8951062" cy="51706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Example 4 :</a:t>
            </a: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import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matplotlib.pyplot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 as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plt</a:t>
            </a:r>
            <a:endParaRPr lang="en-US" sz="2000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plt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. plot ([1, 2, 3], [4, 5, 1],label="plot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one",linewidth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=7)</a:t>
            </a:r>
            <a:endParaRPr lang="en-US" sz="2000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plt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. plot ([1, 5, 3], [4, 5, 6],label="plot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two",linewidth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=3)</a:t>
            </a:r>
            <a:endParaRPr lang="en-US" sz="2000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plt.title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('sample line graph')</a:t>
            </a:r>
            <a:endParaRPr lang="en-US" sz="2000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plt.xlabel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('x values')</a:t>
            </a:r>
            <a:endParaRPr lang="en-US" sz="2000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plt.ylabel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('y values')</a:t>
            </a:r>
            <a:endParaRPr lang="en-US" sz="2000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plt.grid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(True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)</a:t>
            </a:r>
            <a:endParaRPr lang="en-US" sz="2000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err="1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plt.legend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()</a:t>
            </a:r>
            <a:endParaRPr lang="en-US" sz="2000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plt.show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()</a:t>
            </a:r>
            <a:endParaRPr lang="en-US" sz="2000" dirty="0" smtClean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>
              <a:lnSpc>
                <a:spcPct val="150000"/>
              </a:lnSpc>
              <a:spcBef>
                <a:spcPts val="35"/>
              </a:spcBef>
              <a:spcAft>
                <a:spcPts val="0"/>
              </a:spcAft>
            </a:pPr>
            <a:r>
              <a:rPr lang="en-US" sz="2000" dirty="0" err="1" smtClean="0">
                <a:latin typeface="Times New Roman" panose="02020603050405020304"/>
                <a:ea typeface="Times New Roman" panose="02020603050405020304"/>
              </a:rPr>
              <a:t>plt</a:t>
            </a:r>
            <a:r>
              <a:rPr lang="en-US" sz="2000" dirty="0" err="1" smtClean="0">
                <a:solidFill>
                  <a:schemeClr val="bg2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</a:rPr>
              <a:t>.show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()</a:t>
            </a:r>
            <a:endParaRPr lang="en-IN" sz="2000" dirty="0"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51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9" name="Rectangle 58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71" name="Round Diagonal Corner Rectangle 70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07934" y="0"/>
            <a:ext cx="4258602" cy="461665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FF00"/>
                </a:solidFill>
              </a:rPr>
              <a:t>Formatting the style of the plot</a:t>
            </a:r>
            <a:r>
              <a:rPr lang="en-IN" b="1" dirty="0" smtClean="0"/>
              <a:t>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36496" y="214290"/>
            <a:ext cx="4214842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20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b="1" dirty="0" smtClean="0">
                <a:latin typeface="Times New Roman" panose="02020603050405020304"/>
                <a:ea typeface="Times New Roman" panose="02020603050405020304"/>
              </a:rPr>
              <a:t>3. Bar 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</a:rPr>
              <a:t>Plot (or) Bar chart:</a:t>
            </a:r>
            <a:endParaRPr lang="en-IN" dirty="0" smtClean="0"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236496" y="1142984"/>
            <a:ext cx="9929882" cy="53553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           A bar plot is a way of representing data where </a:t>
            </a:r>
            <a:r>
              <a:rPr lang="en-US" sz="2000" dirty="0" smtClean="0">
                <a:solidFill>
                  <a:srgbClr val="C00000"/>
                </a:solidFill>
              </a:rPr>
              <a:t>the length of the bars represents the </a:t>
            </a:r>
            <a:r>
              <a:rPr lang="en-US" sz="2000" b="1" dirty="0" smtClean="0">
                <a:solidFill>
                  <a:srgbClr val="0070C0"/>
                </a:solidFill>
              </a:rPr>
              <a:t>magnitude/size of the feature/variable</a:t>
            </a:r>
            <a:r>
              <a:rPr lang="en-US" sz="2000" dirty="0" smtClean="0"/>
              <a:t>. Bar graphs usually represent numerical and categorical variables grouped in intervals.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    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         The matplotlib API in Python provides the </a:t>
            </a:r>
            <a:r>
              <a:rPr lang="en-IN" sz="2000" dirty="0" smtClean="0">
                <a:solidFill>
                  <a:srgbClr val="0070C0"/>
                </a:solidFill>
              </a:rPr>
              <a:t>bar() function </a:t>
            </a:r>
            <a:r>
              <a:rPr lang="en-IN" sz="2000" dirty="0" smtClean="0"/>
              <a:t>which can be used in MATLAB style use or as an object-oriented API. The syntax of the bar() function to be used with the axes is as follows:-</a:t>
            </a:r>
            <a:endParaRPr lang="en-IN" sz="2000" dirty="0" smtClean="0"/>
          </a:p>
          <a:p>
            <a:pPr algn="ctr"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</a:rPr>
              <a:t>plt.bar(x, y, width, bottom, align)</a:t>
            </a:r>
            <a:endParaRPr lang="en-IN" sz="28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     The function creates a bar plot bounded with a rectangle depending on the given parameters. </a:t>
            </a: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65058" y="642918"/>
            <a:ext cx="5721436" cy="55861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800" dirty="0" smtClean="0">
                <a:solidFill>
                  <a:schemeClr val="accent3">
                    <a:lumMod val="75000"/>
                  </a:schemeClr>
                </a:solidFill>
              </a:rPr>
              <a:t>import matplotlib.pyplot </a:t>
            </a:r>
            <a:r>
              <a:rPr lang="en-IN" sz="2800" dirty="0" smtClean="0">
                <a:solidFill>
                  <a:srgbClr val="00B0F0"/>
                </a:solidFill>
              </a:rPr>
              <a:t>as plt</a:t>
            </a:r>
            <a:endParaRPr lang="en-IN" sz="2800" dirty="0" smtClean="0">
              <a:solidFill>
                <a:srgbClr val="00B0F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800" dirty="0" smtClean="0"/>
              <a:t>x=[1,2,4,8,9]</a:t>
            </a:r>
            <a:endParaRPr lang="en-IN" sz="28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800" dirty="0" smtClean="0"/>
              <a:t>y=[1,3,6,6,4]</a:t>
            </a:r>
            <a:endParaRPr lang="en-IN" sz="28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800" dirty="0" smtClean="0">
                <a:solidFill>
                  <a:srgbClr val="00B0F0"/>
                </a:solidFill>
              </a:rPr>
              <a:t>plt.</a:t>
            </a:r>
            <a:r>
              <a:rPr lang="en-IN" sz="2800" dirty="0" smtClean="0">
                <a:solidFill>
                  <a:srgbClr val="FF0000"/>
                </a:solidFill>
              </a:rPr>
              <a:t>bar(</a:t>
            </a:r>
            <a:r>
              <a:rPr lang="en-IN" sz="2800" dirty="0" err="1" smtClean="0">
                <a:solidFill>
                  <a:srgbClr val="FF0000"/>
                </a:solidFill>
              </a:rPr>
              <a:t>x,y</a:t>
            </a:r>
            <a:r>
              <a:rPr lang="en-IN" sz="2800" dirty="0" smtClean="0">
                <a:solidFill>
                  <a:srgbClr val="FF0000"/>
                </a:solidFill>
              </a:rPr>
              <a:t>)</a:t>
            </a:r>
            <a:endParaRPr lang="en-IN" sz="2800" dirty="0" smtClean="0">
              <a:solidFill>
                <a:srgbClr val="FF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800" dirty="0" smtClean="0">
                <a:solidFill>
                  <a:srgbClr val="00B0F0"/>
                </a:solidFill>
              </a:rPr>
              <a:t>plt.</a:t>
            </a:r>
            <a:r>
              <a:rPr lang="en-IN" sz="2800" dirty="0" smtClean="0">
                <a:solidFill>
                  <a:schemeClr val="bg2">
                    <a:lumMod val="75000"/>
                  </a:schemeClr>
                </a:solidFill>
              </a:rPr>
              <a:t>title</a:t>
            </a:r>
            <a:r>
              <a:rPr lang="en-IN" sz="2800" dirty="0" smtClean="0"/>
              <a:t>('sample line graph')</a:t>
            </a:r>
            <a:endParaRPr lang="en-IN" sz="28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800" dirty="0" smtClean="0">
                <a:solidFill>
                  <a:srgbClr val="00B0F0"/>
                </a:solidFill>
              </a:rPr>
              <a:t>plt.</a:t>
            </a:r>
            <a:r>
              <a:rPr lang="en-IN" sz="2800" dirty="0" smtClean="0">
                <a:solidFill>
                  <a:schemeClr val="bg2">
                    <a:lumMod val="75000"/>
                  </a:schemeClr>
                </a:solidFill>
              </a:rPr>
              <a:t>xlabel</a:t>
            </a:r>
            <a:r>
              <a:rPr lang="en-IN" sz="2800" dirty="0" smtClean="0"/>
              <a:t>('x values')</a:t>
            </a:r>
            <a:endParaRPr lang="en-IN" sz="28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800" dirty="0" smtClean="0">
                <a:solidFill>
                  <a:srgbClr val="00B0F0"/>
                </a:solidFill>
              </a:rPr>
              <a:t>plt.</a:t>
            </a:r>
            <a:r>
              <a:rPr lang="en-IN" sz="2800" dirty="0" smtClean="0">
                <a:solidFill>
                  <a:schemeClr val="bg2">
                    <a:lumMod val="75000"/>
                  </a:schemeClr>
                </a:solidFill>
              </a:rPr>
              <a:t>ylabel</a:t>
            </a:r>
            <a:r>
              <a:rPr lang="en-IN" sz="2800" dirty="0" smtClean="0"/>
              <a:t>('y values')</a:t>
            </a:r>
            <a:endParaRPr lang="en-IN" sz="28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800" dirty="0" err="1" smtClean="0">
                <a:solidFill>
                  <a:srgbClr val="00B0F0"/>
                </a:solidFill>
              </a:rPr>
              <a:t>plt.</a:t>
            </a:r>
            <a:r>
              <a:rPr lang="en-IN" sz="2800" dirty="0" err="1" smtClean="0">
                <a:solidFill>
                  <a:schemeClr val="bg2">
                    <a:lumMod val="75000"/>
                  </a:schemeClr>
                </a:solidFill>
              </a:rPr>
              <a:t>show</a:t>
            </a:r>
            <a:r>
              <a:rPr lang="en-IN" sz="2800" dirty="0" smtClean="0"/>
              <a:t>()</a:t>
            </a:r>
            <a:endParaRPr lang="en-IN" sz="1800" b="1" dirty="0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endParaRPr lang="en-IN" sz="1400" dirty="0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165058" y="142852"/>
            <a:ext cx="6783437" cy="432397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2800" b="1" dirty="0" smtClean="0">
                <a:latin typeface="Times New Roman" panose="02020603050405020304"/>
                <a:ea typeface="Times New Roman" panose="02020603050405020304"/>
              </a:rPr>
              <a:t>Example 1: to draw the bar plot</a:t>
            </a:r>
            <a:r>
              <a:rPr lang="en-IN" sz="2800" b="1" dirty="0" smtClean="0"/>
              <a:t>:</a:t>
            </a:r>
            <a:endParaRPr lang="en-IN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5850" y="1500174"/>
            <a:ext cx="564360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05110" y="837867"/>
            <a:ext cx="10929862" cy="56323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b="1" dirty="0"/>
              <a:t>import </a:t>
            </a:r>
            <a:r>
              <a:rPr lang="en-IN" b="1" dirty="0" err="1"/>
              <a:t>matplotlib.pyplot</a:t>
            </a:r>
            <a:r>
              <a:rPr lang="en-IN" b="1" dirty="0"/>
              <a:t> as </a:t>
            </a:r>
            <a:r>
              <a:rPr lang="en-IN" b="1" dirty="0" err="1"/>
              <a:t>plt</a:t>
            </a:r>
            <a:endParaRPr lang="en-IN" b="1" dirty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endParaRPr lang="en-IN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b="1" dirty="0" err="1" smtClean="0"/>
              <a:t>plt</a:t>
            </a:r>
            <a:r>
              <a:rPr lang="en-IN" b="1" dirty="0" err="1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.bar</a:t>
            </a:r>
            <a:r>
              <a:rPr lang="en-IN" b="1" dirty="0"/>
              <a:t>([1, 2, 3], [4, 5, 1],label="plot one")</a:t>
            </a:r>
            <a:endParaRPr lang="en-IN" b="1" dirty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b="1" dirty="0" err="1"/>
              <a:t>plt</a:t>
            </a:r>
            <a:r>
              <a:rPr lang="en-IN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.bar</a:t>
            </a:r>
            <a:r>
              <a:rPr lang="en-IN" b="1" dirty="0"/>
              <a:t>([1, 5, 3], [4, 5, 6],label="plot two</a:t>
            </a:r>
            <a:r>
              <a:rPr lang="en-IN" b="1" dirty="0" smtClean="0"/>
              <a:t>")  #</a:t>
            </a:r>
            <a:r>
              <a:rPr lang="en-IN" b="1" dirty="0" err="1" smtClean="0"/>
              <a:t>color</a:t>
            </a:r>
            <a:r>
              <a:rPr lang="en-IN" b="1" dirty="0" smtClean="0"/>
              <a:t>=g</a:t>
            </a:r>
            <a:endParaRPr lang="en-IN" b="1" dirty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b="1" dirty="0" err="1"/>
              <a:t>plt.title</a:t>
            </a:r>
            <a:r>
              <a:rPr lang="en-IN" b="1" dirty="0"/>
              <a:t>('sample line graph')</a:t>
            </a:r>
            <a:endParaRPr lang="en-IN" b="1" dirty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b="1" dirty="0" err="1"/>
              <a:t>plt.xlabel</a:t>
            </a:r>
            <a:r>
              <a:rPr lang="en-IN" b="1" dirty="0"/>
              <a:t>('x values')</a:t>
            </a:r>
            <a:endParaRPr lang="en-IN" b="1" dirty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b="1" dirty="0" err="1"/>
              <a:t>plt.ylabel</a:t>
            </a:r>
            <a:r>
              <a:rPr lang="en-IN" b="1" dirty="0"/>
              <a:t>('y values')</a:t>
            </a:r>
            <a:endParaRPr lang="en-IN" b="1" dirty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b="1" dirty="0" err="1" smtClean="0"/>
              <a:t>plt.grid</a:t>
            </a:r>
            <a:r>
              <a:rPr lang="en-IN" b="1" dirty="0" smtClean="0"/>
              <a:t>(True</a:t>
            </a:r>
            <a:r>
              <a:rPr lang="en-IN" b="1" dirty="0"/>
              <a:t>)</a:t>
            </a:r>
            <a:endParaRPr lang="en-IN" b="1" dirty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b="1" dirty="0" err="1" smtClean="0"/>
              <a:t>plt.legend</a:t>
            </a:r>
            <a:r>
              <a:rPr lang="en-IN" b="1" dirty="0"/>
              <a:t>()</a:t>
            </a:r>
            <a:endParaRPr lang="en-IN" b="1" dirty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b="1" dirty="0" err="1"/>
              <a:t>plt.show</a:t>
            </a:r>
            <a:r>
              <a:rPr lang="en-IN" b="1" dirty="0"/>
              <a:t> ()</a:t>
            </a:r>
            <a:endParaRPr lang="en-IN" sz="1800" dirty="0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165058" y="142852"/>
            <a:ext cx="6783437" cy="432397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2800" b="1" dirty="0" smtClean="0">
                <a:latin typeface="Times New Roman" panose="02020603050405020304"/>
                <a:ea typeface="Times New Roman" panose="02020603050405020304"/>
              </a:rPr>
              <a:t>Example 2: to draw the bar plot</a:t>
            </a:r>
            <a:r>
              <a:rPr lang="en-IN" sz="2800" b="1" dirty="0" smtClean="0"/>
              <a:t>: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36480" y="743500"/>
            <a:ext cx="5886494" cy="54938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1800" b="1" dirty="0" smtClean="0"/>
              <a:t>i</a:t>
            </a:r>
            <a:r>
              <a:rPr lang="en-IN" sz="1800" dirty="0" smtClean="0"/>
              <a:t>mport numpy as np</a:t>
            </a:r>
            <a:endParaRPr lang="en-IN" sz="18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1800" dirty="0" smtClean="0"/>
              <a:t>import matplotlib.pyplot as plt</a:t>
            </a:r>
            <a:endParaRPr lang="en-IN" sz="18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1800" dirty="0" smtClean="0">
                <a:solidFill>
                  <a:srgbClr val="C00000"/>
                </a:solidFill>
              </a:rPr>
              <a:t> # creating the dataset by using dictionary</a:t>
            </a:r>
            <a:endParaRPr lang="en-IN" sz="1800" dirty="0" smtClean="0">
              <a:solidFill>
                <a:srgbClr val="C0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1800" dirty="0" smtClean="0"/>
              <a:t>data = {'C':20, 'C++':15, 'Java':30,'Python':35}</a:t>
            </a:r>
            <a:endParaRPr lang="en-IN" sz="18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1800" dirty="0" smtClean="0"/>
              <a:t>courses = list(</a:t>
            </a:r>
            <a:r>
              <a:rPr lang="en-IN" sz="1800" dirty="0" err="1" smtClean="0"/>
              <a:t>data.keys</a:t>
            </a:r>
            <a:r>
              <a:rPr lang="en-IN" sz="1800" dirty="0" smtClean="0"/>
              <a:t>())</a:t>
            </a:r>
            <a:endParaRPr lang="en-IN" sz="18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1800" dirty="0" smtClean="0"/>
              <a:t>values = list(</a:t>
            </a:r>
            <a:r>
              <a:rPr lang="en-IN" sz="1800" dirty="0" err="1" smtClean="0"/>
              <a:t>data.values</a:t>
            </a:r>
            <a:r>
              <a:rPr lang="en-IN" sz="1800" dirty="0" smtClean="0"/>
              <a:t>())</a:t>
            </a:r>
            <a:endParaRPr lang="en-IN" sz="18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1800" dirty="0" smtClean="0"/>
              <a:t> </a:t>
            </a:r>
            <a:r>
              <a:rPr lang="en-IN" sz="1800" dirty="0" smtClean="0">
                <a:solidFill>
                  <a:srgbClr val="0070C0"/>
                </a:solidFill>
              </a:rPr>
              <a:t> # creating the bar plot</a:t>
            </a:r>
            <a:endParaRPr lang="en-IN" sz="1800" dirty="0" smtClean="0">
              <a:solidFill>
                <a:srgbClr val="0070C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1800" dirty="0" smtClean="0">
                <a:solidFill>
                  <a:srgbClr val="FF0000"/>
                </a:solidFill>
              </a:rPr>
              <a:t>plt.bar(courses, values, </a:t>
            </a:r>
            <a:r>
              <a:rPr lang="en-IN" sz="1800" dirty="0" err="1" smtClean="0">
                <a:solidFill>
                  <a:srgbClr val="FF0000"/>
                </a:solidFill>
              </a:rPr>
              <a:t>color</a:t>
            </a:r>
            <a:r>
              <a:rPr lang="en-IN" sz="1800" dirty="0" smtClean="0">
                <a:solidFill>
                  <a:srgbClr val="FF0000"/>
                </a:solidFill>
              </a:rPr>
              <a:t> ='maroon‘, width = 0.4)</a:t>
            </a:r>
            <a:endParaRPr lang="en-IN" sz="1800" dirty="0" smtClean="0">
              <a:solidFill>
                <a:srgbClr val="FF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1800" dirty="0" smtClean="0"/>
              <a:t>plt.xlabel("Courses offered")</a:t>
            </a:r>
            <a:endParaRPr lang="en-IN" sz="18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1800" dirty="0" smtClean="0"/>
              <a:t>plt.ylabel("No. of students enrolled")</a:t>
            </a:r>
            <a:endParaRPr lang="en-IN" sz="18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1800" dirty="0" smtClean="0"/>
              <a:t>plt.title("Students enrolled in different courses")</a:t>
            </a:r>
            <a:endParaRPr lang="en-IN" sz="18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1800" dirty="0" smtClean="0"/>
              <a:t>plt.show() </a:t>
            </a:r>
            <a:endParaRPr lang="en-IN" sz="18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1800" b="1" dirty="0" smtClean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Output:</a:t>
            </a:r>
            <a:endParaRPr lang="en-IN" sz="1400" dirty="0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165058" y="142852"/>
            <a:ext cx="6783437" cy="432397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2800" b="1" dirty="0" smtClean="0">
                <a:latin typeface="Times New Roman" panose="02020603050405020304"/>
                <a:ea typeface="Times New Roman" panose="02020603050405020304"/>
              </a:rPr>
              <a:t>Example 2: to draw the bar plot</a:t>
            </a:r>
            <a:r>
              <a:rPr lang="en-IN" sz="2800" b="1" dirty="0" smtClean="0"/>
              <a:t>:</a:t>
            </a:r>
            <a:endParaRPr lang="en-IN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8551" y="1571612"/>
            <a:ext cx="555946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36496" y="214290"/>
            <a:ext cx="4214842" cy="7184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20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b="1" dirty="0" smtClean="0">
                <a:latin typeface="Times New Roman" panose="02020603050405020304"/>
                <a:ea typeface="Times New Roman" panose="02020603050405020304"/>
              </a:rPr>
              <a:t>4. Histogram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</a:rPr>
              <a:t>:</a:t>
            </a:r>
            <a:endParaRPr lang="en-IN" dirty="0" smtClean="0"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236496" y="1142984"/>
            <a:ext cx="9929882" cy="5170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           Here First, we need to understand the </a:t>
            </a:r>
            <a:r>
              <a:rPr lang="en-IN" sz="2000" b="1" dirty="0" smtClean="0"/>
              <a:t>differences between the bar graph and histogram</a:t>
            </a:r>
            <a:r>
              <a:rPr lang="en-IN" sz="2000" dirty="0" smtClean="0"/>
              <a:t>. </a:t>
            </a:r>
            <a:r>
              <a:rPr lang="en-IN" sz="2000" b="1" dirty="0" smtClean="0">
                <a:solidFill>
                  <a:srgbClr val="0070C0"/>
                </a:solidFill>
              </a:rPr>
              <a:t>A histogram is used for the distribution</a:t>
            </a:r>
            <a:r>
              <a:rPr lang="en-IN" sz="2000" dirty="0" smtClean="0"/>
              <a:t>, whereas </a:t>
            </a:r>
            <a:r>
              <a:rPr lang="en-IN" sz="2000" b="1" dirty="0" smtClean="0">
                <a:solidFill>
                  <a:srgbClr val="0070C0"/>
                </a:solidFill>
              </a:rPr>
              <a:t>a bar chart is used to compare different entities</a:t>
            </a:r>
            <a:r>
              <a:rPr lang="en-IN" sz="2000" dirty="0" smtClean="0"/>
              <a:t>. A histogram is a type of bar plot that shows </a:t>
            </a:r>
            <a:r>
              <a:rPr lang="en-IN" sz="2000" b="1" dirty="0" smtClean="0">
                <a:solidFill>
                  <a:srgbClr val="00B0F0"/>
                </a:solidFill>
              </a:rPr>
              <a:t>the frequency of a number of values compared to a set of values ranges.</a:t>
            </a:r>
            <a:endParaRPr lang="en-IN" sz="2000" b="1" dirty="0" smtClean="0">
              <a:solidFill>
                <a:srgbClr val="00B0F0"/>
              </a:solidFill>
            </a:endParaRPr>
          </a:p>
          <a:p>
            <a:pPr algn="just">
              <a:lnSpc>
                <a:spcPct val="150000"/>
              </a:lnSpc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b="1" dirty="0" smtClean="0"/>
              <a:t>For example</a:t>
            </a:r>
            <a:r>
              <a:rPr lang="en-IN" sz="2000" dirty="0" smtClean="0"/>
              <a:t> we take the data of the </a:t>
            </a:r>
            <a:r>
              <a:rPr lang="en-IN" sz="2000" b="1" dirty="0" smtClean="0"/>
              <a:t>different age group of the people </a:t>
            </a:r>
            <a:r>
              <a:rPr lang="en-IN" sz="2000" dirty="0" smtClean="0"/>
              <a:t>and plot a histogram with respect to the bin. Now, </a:t>
            </a:r>
            <a:r>
              <a:rPr lang="en-IN" sz="2000" b="1" dirty="0" smtClean="0"/>
              <a:t>bin represents the range of values that are divided into series of intervals known as “bins” </a:t>
            </a:r>
            <a:r>
              <a:rPr lang="en-IN" sz="2000" dirty="0" smtClean="0"/>
              <a:t>. Bins are generally created of the </a:t>
            </a:r>
            <a:r>
              <a:rPr lang="en-IN" sz="2000" b="1" dirty="0" smtClean="0">
                <a:solidFill>
                  <a:srgbClr val="00B0F0"/>
                </a:solidFill>
              </a:rPr>
              <a:t>same size</a:t>
            </a:r>
            <a:r>
              <a:rPr lang="en-IN" sz="2000" dirty="0" smtClean="0"/>
              <a:t>.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       In Matplotlib, we use the </a:t>
            </a:r>
            <a:r>
              <a:rPr lang="en-IN" sz="2000" b="1" dirty="0" smtClean="0"/>
              <a:t>hist() function</a:t>
            </a:r>
            <a:r>
              <a:rPr lang="en-IN" sz="2000" dirty="0" smtClean="0"/>
              <a:t> to create </a:t>
            </a:r>
            <a:r>
              <a:rPr lang="en-IN" sz="2000" b="1" dirty="0" smtClean="0"/>
              <a:t>histograms.</a:t>
            </a:r>
            <a:r>
              <a:rPr lang="en-IN" sz="2000" dirty="0" smtClean="0"/>
              <a:t> The hist() function will use </a:t>
            </a:r>
            <a:r>
              <a:rPr lang="en-IN" sz="2000" dirty="0" smtClean="0">
                <a:solidFill>
                  <a:srgbClr val="FF0000"/>
                </a:solidFill>
              </a:rPr>
              <a:t>an array of numbers </a:t>
            </a:r>
            <a:r>
              <a:rPr lang="en-IN" sz="2000" dirty="0" smtClean="0"/>
              <a:t>to create a histogram.</a:t>
            </a: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36496" y="1000108"/>
            <a:ext cx="5886494" cy="43577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>
                <a:solidFill>
                  <a:srgbClr val="FF0000"/>
                </a:solidFill>
              </a:rPr>
              <a:t>   from matplotlib import pyplot as plt  </a:t>
            </a:r>
            <a:endParaRPr lang="en-IN" sz="2000" dirty="0" smtClean="0">
              <a:solidFill>
                <a:srgbClr val="FF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/>
              <a:t>    population_age = [21,53,49,25,27,30,45]  </a:t>
            </a:r>
            <a:endParaRPr lang="en-IN" sz="20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/>
              <a:t>    bins = [0,10,20,30,40,50,60]  </a:t>
            </a:r>
            <a:endParaRPr lang="en-IN" sz="20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/>
              <a:t>    </a:t>
            </a:r>
            <a:r>
              <a:rPr lang="en-IN" sz="2000" dirty="0" smtClean="0">
                <a:solidFill>
                  <a:schemeClr val="bg2">
                    <a:lumMod val="75000"/>
                  </a:schemeClr>
                </a:solidFill>
              </a:rPr>
              <a:t>plt.hist(population_age, bins)</a:t>
            </a:r>
            <a:r>
              <a:rPr lang="en-IN" sz="2000" dirty="0" smtClean="0"/>
              <a:t>  </a:t>
            </a:r>
            <a:endParaRPr lang="en-IN" sz="20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/>
              <a:t>    plt.xlabel('age groups')  </a:t>
            </a:r>
            <a:endParaRPr lang="en-IN" sz="20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/>
              <a:t>    plt.ylabel('Number of people')  </a:t>
            </a:r>
            <a:endParaRPr lang="en-IN" sz="20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/>
              <a:t>    plt.title('Histogram')  </a:t>
            </a:r>
            <a:endParaRPr lang="en-IN" sz="18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1800" b="1" dirty="0" smtClean="0">
                <a:solidFill>
                  <a:schemeClr val="bg2">
                    <a:lumMod val="75000"/>
                  </a:schemeClr>
                </a:solidFill>
              </a:rPr>
              <a:t>    plt.show() </a:t>
            </a:r>
            <a:endParaRPr lang="en-IN" sz="1800" b="1" dirty="0" smtClean="0">
              <a:solidFill>
                <a:schemeClr val="bg2">
                  <a:lumMod val="75000"/>
                </a:schemeClr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Output:</a:t>
            </a:r>
            <a:endParaRPr lang="en-IN" sz="1400" dirty="0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165058" y="142852"/>
            <a:ext cx="6783437" cy="432397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2800" b="1" dirty="0" smtClean="0">
                <a:latin typeface="Times New Roman" panose="02020603050405020304"/>
                <a:ea typeface="Times New Roman" panose="02020603050405020304"/>
              </a:rPr>
              <a:t>Example 1: to draw the Histogram</a:t>
            </a:r>
            <a:r>
              <a:rPr lang="en-IN" sz="2800" b="1" dirty="0" smtClean="0"/>
              <a:t>:</a:t>
            </a:r>
            <a:endParaRPr lang="en-IN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1602" y="1500174"/>
            <a:ext cx="5143536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31" y="67645"/>
            <a:ext cx="6783437" cy="432397"/>
          </a:xfrm>
        </p:spPr>
        <p:txBody>
          <a:bodyPr/>
          <a:lstStyle/>
          <a:p>
            <a:r>
              <a:rPr lang="en-IN" sz="3200" dirty="0" smtClean="0">
                <a:solidFill>
                  <a:srgbClr val="0070C0"/>
                </a:solidFill>
              </a:rPr>
              <a:t>Q1:  Introduction to  Matplotlib</a:t>
            </a:r>
            <a:r>
              <a:rPr lang="en-IN" sz="3200" b="1" dirty="0" smtClean="0"/>
              <a:t>:</a:t>
            </a:r>
            <a:endParaRPr lang="en-IN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grpSp>
        <p:nvGrpSpPr>
          <p:cNvPr id="6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grpSp>
        <p:nvGrpSpPr>
          <p:cNvPr id="7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450810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23"/>
          <p:cNvGrpSpPr/>
          <p:nvPr/>
        </p:nvGrpSpPr>
        <p:grpSpPr>
          <a:xfrm>
            <a:off x="220821" y="418154"/>
            <a:ext cx="4475325" cy="214314"/>
            <a:chOff x="261765" y="700096"/>
            <a:chExt cx="3889600" cy="9840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07975" y="748398"/>
              <a:ext cx="384339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61765" y="700096"/>
              <a:ext cx="7652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81" name="Rectangle 8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Round Diagonal Corner Rectangle 90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grpSp>
        <p:nvGrpSpPr>
          <p:cNvPr id="11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65058" y="642918"/>
            <a:ext cx="10144196" cy="56311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       </a:t>
            </a:r>
            <a:r>
              <a:rPr lang="en-US" sz="2000" dirty="0" smtClean="0"/>
              <a:t>Matplotlib is the most popular </a:t>
            </a:r>
            <a:r>
              <a:rPr lang="en-IN" sz="2000" b="1" dirty="0" smtClean="0"/>
              <a:t>multi-platform MATPLOTLIB library </a:t>
            </a:r>
            <a:r>
              <a:rPr lang="en-US" sz="2000" dirty="0" smtClean="0"/>
              <a:t>for python which </a:t>
            </a:r>
            <a:r>
              <a:rPr lang="en-US" sz="2000" b="1" dirty="0" smtClean="0"/>
              <a:t>gives control over every aspect of a figure</a:t>
            </a:r>
            <a:r>
              <a:rPr lang="en-US" sz="2000" dirty="0" smtClean="0"/>
              <a:t>. It was designed to give the end user a similar feeling like </a:t>
            </a:r>
            <a:r>
              <a:rPr lang="en-US" sz="2000" b="1" dirty="0" smtClean="0"/>
              <a:t>MATLAB‟s .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The  </a:t>
            </a:r>
            <a:r>
              <a:rPr lang="en-IN" sz="2000" b="1" dirty="0" smtClean="0">
                <a:solidFill>
                  <a:srgbClr val="0070C0"/>
                </a:solidFill>
              </a:rPr>
              <a:t>multidimensional  MATPLOTLIB </a:t>
            </a:r>
            <a:r>
              <a:rPr lang="en-IN" sz="2000" dirty="0" smtClean="0"/>
              <a:t>built on </a:t>
            </a:r>
            <a:r>
              <a:rPr lang="en-IN" sz="2000" b="1" dirty="0" smtClean="0">
                <a:solidFill>
                  <a:srgbClr val="0070C0"/>
                </a:solidFill>
              </a:rPr>
              <a:t>NumPy arrays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Installation:</a:t>
            </a:r>
            <a:endParaRPr lang="en-IN" sz="2000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Matplotlib </a:t>
            </a:r>
            <a:r>
              <a:rPr lang="en-US" sz="2000" b="1" dirty="0" smtClean="0"/>
              <a:t>and its dependency packages </a:t>
            </a:r>
            <a:r>
              <a:rPr lang="en-US" sz="2000" dirty="0" smtClean="0"/>
              <a:t>are installed , when we install the Matplotlib by using following pip command.</a:t>
            </a:r>
            <a:endParaRPr lang="en-US" sz="2000" b="1" dirty="0" smtClean="0"/>
          </a:p>
          <a:p>
            <a:pPr algn="just">
              <a:lnSpc>
                <a:spcPct val="150000"/>
              </a:lnSpc>
            </a:pPr>
            <a:endParaRPr lang="en-US" sz="2000" b="1" dirty="0" smtClean="0"/>
          </a:p>
          <a:p>
            <a:pPr algn="just">
              <a:lnSpc>
                <a:spcPct val="150000"/>
              </a:lnSpc>
            </a:pPr>
            <a:endParaRPr lang="en-US" sz="2000" b="1" dirty="0" smtClean="0"/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matplotlib.pyplot</a:t>
            </a:r>
            <a:r>
              <a:rPr lang="en-US" sz="2000" dirty="0" smtClean="0"/>
              <a:t> is a collection of </a:t>
            </a:r>
            <a:r>
              <a:rPr lang="en-US" sz="2000" b="1" dirty="0" smtClean="0"/>
              <a:t>command style functions.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Each pyplot function </a:t>
            </a:r>
            <a:r>
              <a:rPr lang="en-US" sz="2000" b="1" dirty="0" smtClean="0"/>
              <a:t>makes some change to a figure</a:t>
            </a:r>
            <a:r>
              <a:rPr lang="en-US" sz="2000" dirty="0" smtClean="0"/>
              <a:t>. For example, </a:t>
            </a:r>
            <a:r>
              <a:rPr lang="en-US" sz="2000" b="1" dirty="0" smtClean="0">
                <a:solidFill>
                  <a:srgbClr val="0070C0"/>
                </a:solidFill>
              </a:rPr>
              <a:t>a function creates a figure, a plotting area in a figure, </a:t>
            </a:r>
            <a:r>
              <a:rPr lang="en-US" sz="2000" b="1" dirty="0" smtClean="0">
                <a:solidFill>
                  <a:srgbClr val="C00000"/>
                </a:solidFill>
              </a:rPr>
              <a:t>plots some lines in a plotting area</a:t>
            </a:r>
            <a:r>
              <a:rPr lang="en-US" sz="2000" b="1" dirty="0" smtClean="0">
                <a:solidFill>
                  <a:srgbClr val="0070C0"/>
                </a:solidFill>
              </a:rPr>
              <a:t>, decorates the plot with labels, etc.</a:t>
            </a:r>
            <a:endParaRPr lang="en-IN" sz="2000" b="1" dirty="0" smtClean="0">
              <a:solidFill>
                <a:srgbClr val="0070C0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022314" y="4143380"/>
            <a:ext cx="6572296" cy="50006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 </a:t>
            </a:r>
            <a:r>
              <a:rPr lang="en-US" sz="3200" b="1" dirty="0" smtClean="0"/>
              <a:t>pip install matplotlib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36496" y="214290"/>
            <a:ext cx="4214842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200000"/>
              </a:lnSpc>
              <a:spcBef>
                <a:spcPts val="25"/>
              </a:spcBef>
            </a:pPr>
            <a:r>
              <a:rPr lang="en-US" b="1" dirty="0" smtClean="0">
                <a:latin typeface="Times New Roman" panose="02020603050405020304"/>
                <a:ea typeface="Times New Roman" panose="02020603050405020304"/>
              </a:rPr>
              <a:t>1. </a:t>
            </a:r>
            <a:r>
              <a:rPr lang="en-IN" b="1" dirty="0" smtClean="0"/>
              <a:t>Pie Chart:</a:t>
            </a:r>
            <a:endParaRPr lang="en-IN" dirty="0" smtClean="0"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236496" y="1142984"/>
            <a:ext cx="4857784" cy="4247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    The “</a:t>
            </a:r>
            <a:r>
              <a:rPr lang="en-IN" sz="2000" b="1" dirty="0" smtClean="0"/>
              <a:t>pie chart”</a:t>
            </a:r>
            <a:r>
              <a:rPr lang="en-IN" sz="2000" dirty="0" smtClean="0"/>
              <a:t> is also known as “circle chart”, in which </a:t>
            </a:r>
            <a:r>
              <a:rPr lang="en-IN" sz="2000" dirty="0" smtClean="0">
                <a:solidFill>
                  <a:srgbClr val="C00000"/>
                </a:solidFill>
              </a:rPr>
              <a:t>a circle is divided into sectors </a:t>
            </a:r>
            <a:r>
              <a:rPr lang="en-IN" sz="2000" dirty="0" smtClean="0"/>
              <a:t>that </a:t>
            </a:r>
            <a:r>
              <a:rPr lang="en-IN" sz="2000" b="1" dirty="0" smtClean="0"/>
              <a:t>each sector shows percentages of a whole.</a:t>
            </a:r>
            <a:endParaRPr lang="en-IN" sz="2000" b="1" dirty="0" smtClean="0"/>
          </a:p>
          <a:p>
            <a:pPr algn="just">
              <a:lnSpc>
                <a:spcPct val="150000"/>
              </a:lnSpc>
            </a:pPr>
            <a:endParaRPr lang="en-IN" sz="2000" b="1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 In Matplotlib, we use the </a:t>
            </a:r>
            <a:r>
              <a:rPr lang="en-IN" sz="2000" b="1" dirty="0" smtClean="0"/>
              <a:t>pie() function</a:t>
            </a:r>
            <a:r>
              <a:rPr lang="en-IN" sz="2000" dirty="0" smtClean="0"/>
              <a:t> to create </a:t>
            </a:r>
            <a:r>
              <a:rPr lang="en-IN" sz="2000" b="1" dirty="0" err="1" smtClean="0"/>
              <a:t>piechart</a:t>
            </a:r>
            <a:endParaRPr lang="en-IN" sz="2000" b="1" dirty="0" smtClean="0"/>
          </a:p>
          <a:p>
            <a:pPr algn="just">
              <a:lnSpc>
                <a:spcPct val="150000"/>
              </a:lnSpc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endParaRPr lang="en-IN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22974" y="2000240"/>
            <a:ext cx="471490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" name="Rectangle 1"/>
          <p:cNvSpPr>
            <a:spLocks noChangeArrowheads="1"/>
          </p:cNvSpPr>
          <p:nvPr/>
        </p:nvSpPr>
        <p:spPr bwMode="auto">
          <a:xfrm>
            <a:off x="5951536" y="1071546"/>
            <a:ext cx="4214842" cy="7184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200000"/>
              </a:lnSpc>
              <a:spcBef>
                <a:spcPts val="25"/>
              </a:spcBef>
            </a:pPr>
            <a:r>
              <a:rPr lang="en-IN" b="1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Pie chart image Example</a:t>
            </a:r>
            <a:r>
              <a:rPr lang="en-IN" b="1" dirty="0" smtClean="0">
                <a:latin typeface="Times New Roman" panose="02020603050405020304"/>
                <a:ea typeface="Times New Roman" panose="02020603050405020304"/>
              </a:rPr>
              <a:t>:</a:t>
            </a:r>
            <a:endParaRPr lang="en-IN" dirty="0" smtClean="0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196" y="0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36480" y="601119"/>
            <a:ext cx="5029238" cy="2862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 from matplotlib import pyplot as plt  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values = [3, 12, 5, 8] 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labels = ['a', 'b', 'c', 'd'] 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FF0000"/>
                </a:solidFill>
              </a:rPr>
              <a:t>plt.pie(values, labels=labels</a:t>
            </a:r>
            <a:r>
              <a:rPr lang="en-IN" sz="2000" b="1" dirty="0" smtClean="0">
                <a:solidFill>
                  <a:srgbClr val="00B050"/>
                </a:solidFill>
              </a:rPr>
              <a:t>) #</a:t>
            </a:r>
            <a:r>
              <a:rPr lang="en-IN" sz="2000" b="1" dirty="0" err="1" smtClean="0">
                <a:solidFill>
                  <a:srgbClr val="00B050"/>
                </a:solidFill>
              </a:rPr>
              <a:t>autopct</a:t>
            </a:r>
            <a:r>
              <a:rPr lang="en-IN" sz="2000" b="1" dirty="0" smtClean="0">
                <a:solidFill>
                  <a:srgbClr val="00B050"/>
                </a:solidFill>
              </a:rPr>
              <a:t>??</a:t>
            </a:r>
            <a:endParaRPr lang="en-IN" sz="2000" b="1" dirty="0" smtClean="0">
              <a:solidFill>
                <a:srgbClr val="00B05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plt.show()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Output:</a:t>
            </a:r>
            <a:endParaRPr lang="en-IN" sz="1400" dirty="0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165058" y="142852"/>
            <a:ext cx="5643601" cy="432397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2800" b="1" dirty="0" smtClean="0">
                <a:latin typeface="Times New Roman" panose="02020603050405020304"/>
                <a:ea typeface="Times New Roman" panose="02020603050405020304"/>
              </a:rPr>
              <a:t>Example 1: to draw the Pie chart</a:t>
            </a:r>
            <a:r>
              <a:rPr lang="en-IN" sz="2800" b="1" dirty="0" smtClean="0"/>
              <a:t>:</a:t>
            </a:r>
            <a:endParaRPr lang="en-IN" sz="28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496" y="3786190"/>
            <a:ext cx="450059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5" name="Straight Connector 74"/>
          <p:cNvCxnSpPr/>
          <p:nvPr/>
        </p:nvCxnSpPr>
        <p:spPr>
          <a:xfrm rot="16200000" flipH="1">
            <a:off x="2843983" y="3464719"/>
            <a:ext cx="557216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51536" y="1571612"/>
            <a:ext cx="5643602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from matplotlib import pyplot as plt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values = [3, 12, 5, 8] 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labels = ['a', 'b', 'c', 'd'] 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002060"/>
                </a:solidFill>
              </a:rPr>
              <a:t># </a:t>
            </a:r>
            <a:r>
              <a:rPr lang="en-IN" sz="2000" b="1" dirty="0" err="1" smtClean="0">
                <a:solidFill>
                  <a:srgbClr val="002060"/>
                </a:solidFill>
              </a:rPr>
              <a:t>autopct</a:t>
            </a:r>
            <a:r>
              <a:rPr lang="en-IN" sz="2000" b="1" dirty="0" smtClean="0">
                <a:solidFill>
                  <a:srgbClr val="002060"/>
                </a:solidFill>
              </a:rPr>
              <a:t> display % of whole.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plt.pie(values, labels=labels, </a:t>
            </a:r>
            <a:r>
              <a:rPr lang="en-IN" sz="2000" b="1" dirty="0" err="1" smtClean="0">
                <a:solidFill>
                  <a:srgbClr val="FF0000"/>
                </a:solidFill>
              </a:rPr>
              <a:t>autopct</a:t>
            </a:r>
            <a:r>
              <a:rPr lang="en-IN" sz="2000" b="1" dirty="0" smtClean="0">
                <a:solidFill>
                  <a:srgbClr val="FF0000"/>
                </a:solidFill>
              </a:rPr>
              <a:t>='%.2f</a:t>
            </a:r>
            <a:r>
              <a:rPr lang="en-IN" sz="2000" b="1" dirty="0" smtClean="0"/>
              <a:t>‘)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plt.show()</a:t>
            </a: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Output:</a:t>
            </a:r>
            <a:endParaRPr lang="en-IN" sz="1400" dirty="0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7" name="Title 1"/>
          <p:cNvSpPr txBox="1"/>
          <p:nvPr/>
        </p:nvSpPr>
        <p:spPr>
          <a:xfrm>
            <a:off x="5880098" y="1142984"/>
            <a:ext cx="5572164" cy="432397"/>
          </a:xfrm>
          <a:prstGeom prst="rect">
            <a:avLst/>
          </a:prstGeom>
          <a:solidFill>
            <a:srgbClr val="002060"/>
          </a:solidFill>
        </p:spPr>
        <p:txBody>
          <a:bodyPr vert="horz" lIns="121899" tIns="60949" rIns="121899" bIns="60949" rtlCol="0" anchor="ctr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Times New Roman" panose="02020603050405020304"/>
                <a:cs typeface="+mj-cs"/>
              </a:rPr>
              <a:t>Example 2: to draw the Pie chart using </a:t>
            </a: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Times New Roman" panose="02020603050405020304"/>
                <a:cs typeface="+mj-cs"/>
              </a:rPr>
              <a:t>autopct</a:t>
            </a:r>
            <a:r>
              <a:rPr kumimoji="0" lang="en-I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5916" y="4357694"/>
            <a:ext cx="32670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196" y="0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136480" y="601119"/>
            <a:ext cx="5029238" cy="2862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 from matplotlib import pyplot as plt  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values = [3, 12, 5, 8] 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labels = ['a', 'b', 'c', 'd'] 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FF0000"/>
                </a:solidFill>
              </a:rPr>
              <a:t>plt.pie(values, labels=labels</a:t>
            </a:r>
            <a:r>
              <a:rPr lang="en-IN" sz="2000" b="1" dirty="0" smtClean="0">
                <a:solidFill>
                  <a:srgbClr val="00B050"/>
                </a:solidFill>
              </a:rPr>
              <a:t>) #</a:t>
            </a:r>
            <a:r>
              <a:rPr lang="en-IN" sz="2000" b="1" dirty="0" err="1" smtClean="0">
                <a:solidFill>
                  <a:srgbClr val="00B050"/>
                </a:solidFill>
              </a:rPr>
              <a:t>autopct</a:t>
            </a:r>
            <a:r>
              <a:rPr lang="en-IN" sz="2000" b="1" dirty="0" smtClean="0">
                <a:solidFill>
                  <a:srgbClr val="00B050"/>
                </a:solidFill>
              </a:rPr>
              <a:t>??</a:t>
            </a:r>
            <a:endParaRPr lang="en-IN" sz="2000" b="1" dirty="0" smtClean="0">
              <a:solidFill>
                <a:srgbClr val="00B05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plt.show()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Output:</a:t>
            </a:r>
            <a:endParaRPr lang="en-IN" sz="1400" dirty="0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1" name="Title 1"/>
          <p:cNvSpPr>
            <a:spLocks noGrp="1"/>
          </p:cNvSpPr>
          <p:nvPr>
            <p:ph type="title"/>
          </p:nvPr>
        </p:nvSpPr>
        <p:spPr>
          <a:xfrm>
            <a:off x="165059" y="142852"/>
            <a:ext cx="5429288" cy="432397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Example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3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: to draw the Pie chart</a:t>
            </a:r>
            <a:r>
              <a:rPr lang="en-IN" sz="2800" b="1" dirty="0" smtClean="0">
                <a:solidFill>
                  <a:srgbClr val="FF0000"/>
                </a:solidFill>
              </a:rPr>
              <a:t>: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496" y="3786190"/>
            <a:ext cx="4500594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5" name="Straight Connector 74"/>
          <p:cNvCxnSpPr/>
          <p:nvPr/>
        </p:nvCxnSpPr>
        <p:spPr>
          <a:xfrm rot="16200000" flipH="1">
            <a:off x="2843983" y="3464719"/>
            <a:ext cx="5572164" cy="71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951536" y="1571612"/>
            <a:ext cx="5643602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from matplotlib import pyplot as plt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values = [3, 12, 5, 8] 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labels = ['a', 'b', 'c', 'd'] 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002060"/>
                </a:solidFill>
              </a:rPr>
              <a:t># </a:t>
            </a:r>
            <a:r>
              <a:rPr lang="en-IN" sz="2000" b="1" dirty="0" err="1" smtClean="0">
                <a:solidFill>
                  <a:srgbClr val="002060"/>
                </a:solidFill>
              </a:rPr>
              <a:t>autopct</a:t>
            </a:r>
            <a:r>
              <a:rPr lang="en-IN" sz="2000" b="1" dirty="0" smtClean="0">
                <a:solidFill>
                  <a:srgbClr val="002060"/>
                </a:solidFill>
              </a:rPr>
              <a:t> display % of whole.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plt.pie(values, labels=labels, </a:t>
            </a:r>
            <a:r>
              <a:rPr lang="en-IN" sz="2000" b="1" dirty="0" err="1" smtClean="0">
                <a:solidFill>
                  <a:srgbClr val="FF0000"/>
                </a:solidFill>
              </a:rPr>
              <a:t>autopct</a:t>
            </a:r>
            <a:r>
              <a:rPr lang="en-IN" sz="2000" b="1" dirty="0" smtClean="0">
                <a:solidFill>
                  <a:srgbClr val="FF0000"/>
                </a:solidFill>
              </a:rPr>
              <a:t>='%.2f</a:t>
            </a:r>
            <a:r>
              <a:rPr lang="en-IN" sz="2000" b="1" dirty="0" smtClean="0"/>
              <a:t>‘)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plt.show()</a:t>
            </a: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Output:</a:t>
            </a:r>
            <a:endParaRPr lang="en-IN" sz="1400" dirty="0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7" name="Title 1"/>
          <p:cNvSpPr txBox="1"/>
          <p:nvPr/>
        </p:nvSpPr>
        <p:spPr>
          <a:xfrm>
            <a:off x="5880098" y="1142984"/>
            <a:ext cx="5572164" cy="432397"/>
          </a:xfrm>
          <a:prstGeom prst="rect">
            <a:avLst/>
          </a:prstGeom>
          <a:solidFill>
            <a:srgbClr val="002060"/>
          </a:solidFill>
        </p:spPr>
        <p:txBody>
          <a:bodyPr vert="horz" lIns="121899" tIns="60949" rIns="121899" bIns="60949" rtlCol="0" anchor="ctr">
            <a:noAutofit/>
          </a:bodyPr>
          <a:lstStyle/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5916" y="4357694"/>
            <a:ext cx="32670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196" y="0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17748" y="908720"/>
            <a:ext cx="7993137" cy="24006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from matplotlib import pyplot as plt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values = [3, 12, 5, 8] 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err="1" smtClean="0"/>
              <a:t>mylabels</a:t>
            </a:r>
            <a:r>
              <a:rPr lang="en-IN" sz="2000" b="1" dirty="0" smtClean="0"/>
              <a:t> = ['a', 'b', 'c', 'd'] 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plt.pie(values, labels=</a:t>
            </a:r>
            <a:r>
              <a:rPr lang="en-IN" sz="2000" b="1" dirty="0" err="1" smtClean="0"/>
              <a:t>mylabels</a:t>
            </a:r>
            <a:r>
              <a:rPr lang="en-IN" sz="2000" b="1" dirty="0" smtClean="0"/>
              <a:t>, </a:t>
            </a:r>
            <a:r>
              <a:rPr lang="en-IN" sz="2000" b="1" dirty="0" err="1" smtClean="0">
                <a:solidFill>
                  <a:srgbClr val="FF0000"/>
                </a:solidFill>
              </a:rPr>
              <a:t>autopct</a:t>
            </a:r>
            <a:r>
              <a:rPr lang="en-IN" sz="2000" b="1" dirty="0" smtClean="0">
                <a:solidFill>
                  <a:srgbClr val="FF0000"/>
                </a:solidFill>
              </a:rPr>
              <a:t>='%.2f</a:t>
            </a:r>
            <a:r>
              <a:rPr lang="en-IN" sz="2000" b="1" dirty="0" smtClean="0"/>
              <a:t>, </a:t>
            </a:r>
            <a:r>
              <a:rPr lang="en-IN" sz="2000" b="1" dirty="0" smtClean="0">
                <a:solidFill>
                  <a:schemeClr val="bg2"/>
                </a:solidFill>
              </a:rPr>
              <a:t>explode</a:t>
            </a:r>
            <a:r>
              <a:rPr lang="en-IN" sz="2000" b="1" dirty="0">
                <a:solidFill>
                  <a:schemeClr val="bg2"/>
                </a:solidFill>
              </a:rPr>
              <a:t>=[0,0.1,0.1,0,0])</a:t>
            </a:r>
            <a:endParaRPr lang="en-IN" sz="2000" b="1" dirty="0" smtClean="0">
              <a:solidFill>
                <a:schemeClr val="bg2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err="1" smtClean="0"/>
              <a:t>plt.show</a:t>
            </a:r>
            <a:r>
              <a:rPr lang="en-IN" sz="2000" b="1" dirty="0" smtClean="0"/>
              <a:t>()</a:t>
            </a:r>
            <a:endParaRPr lang="en-IN" sz="1400" dirty="0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7" name="Title 1"/>
          <p:cNvSpPr txBox="1"/>
          <p:nvPr/>
        </p:nvSpPr>
        <p:spPr>
          <a:xfrm>
            <a:off x="65056" y="188291"/>
            <a:ext cx="6821444" cy="432397"/>
          </a:xfrm>
          <a:prstGeom prst="rect">
            <a:avLst/>
          </a:prstGeom>
          <a:solidFill>
            <a:srgbClr val="002060"/>
          </a:solidFill>
        </p:spPr>
        <p:txBody>
          <a:bodyPr vert="horz" lIns="121899" tIns="60949" rIns="121899" bIns="60949" rtlCol="0" anchor="ctr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/>
                <a:ea typeface="Times New Roman" panose="02020603050405020304"/>
                <a:cs typeface="+mj-cs"/>
              </a:rPr>
              <a:t>Example 3: to draw the Pie chart using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  <a:cs typeface="+mj-cs"/>
              </a:rPr>
              <a:t> explode</a:t>
            </a:r>
            <a:r>
              <a:rPr kumimoji="0" lang="en-IN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60" y="3036255"/>
            <a:ext cx="3798211" cy="26249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36496" y="214290"/>
            <a:ext cx="4214842" cy="7256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200000"/>
              </a:lnSpc>
              <a:spcBef>
                <a:spcPts val="25"/>
              </a:spcBef>
            </a:pPr>
            <a:r>
              <a:rPr lang="en-US" b="1" dirty="0" smtClean="0">
                <a:latin typeface="Times New Roman" panose="02020603050405020304"/>
                <a:ea typeface="Times New Roman" panose="02020603050405020304"/>
              </a:rPr>
              <a:t>2. </a:t>
            </a:r>
            <a:r>
              <a:rPr lang="en-IN" b="1" dirty="0" smtClean="0">
                <a:latin typeface="Times New Roman" panose="02020603050405020304"/>
                <a:ea typeface="Times New Roman" panose="02020603050405020304"/>
              </a:rPr>
              <a:t>Box plots</a:t>
            </a:r>
            <a:r>
              <a:rPr lang="en-IN" b="1" dirty="0" smtClean="0"/>
              <a:t>:</a:t>
            </a:r>
            <a:endParaRPr lang="en-IN" dirty="0" smtClean="0"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236496" y="1142984"/>
            <a:ext cx="9644130" cy="4801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      A </a:t>
            </a:r>
            <a:r>
              <a:rPr lang="en-IN" sz="2000" b="1" dirty="0" smtClean="0"/>
              <a:t>Box Plot</a:t>
            </a:r>
            <a:r>
              <a:rPr lang="en-IN" sz="2000" dirty="0" smtClean="0"/>
              <a:t> is also known as </a:t>
            </a:r>
            <a:r>
              <a:rPr lang="en-IN" sz="2000" b="1" dirty="0" smtClean="0">
                <a:solidFill>
                  <a:srgbClr val="C00000"/>
                </a:solidFill>
              </a:rPr>
              <a:t>Whisker plot</a:t>
            </a:r>
            <a:r>
              <a:rPr lang="en-IN" sz="2000" dirty="0" smtClean="0"/>
              <a:t> is created </a:t>
            </a:r>
            <a:r>
              <a:rPr lang="en-IN" sz="2000" dirty="0" smtClean="0">
                <a:solidFill>
                  <a:srgbClr val="C00000"/>
                </a:solidFill>
              </a:rPr>
              <a:t>to display the summary of the set of data values having properties </a:t>
            </a:r>
            <a:r>
              <a:rPr lang="en-IN" sz="2000" dirty="0" smtClean="0"/>
              <a:t>like </a:t>
            </a:r>
            <a:r>
              <a:rPr lang="en-IN" sz="2000" b="1" dirty="0" smtClean="0">
                <a:solidFill>
                  <a:srgbClr val="0070C0"/>
                </a:solidFill>
              </a:rPr>
              <a:t>minimum, first quartile, median, third quartile and maximum. 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      In the box plot, a box is created from </a:t>
            </a:r>
            <a:r>
              <a:rPr lang="en-IN" sz="2000" b="1" dirty="0" smtClean="0">
                <a:solidFill>
                  <a:srgbClr val="0070C0"/>
                </a:solidFill>
              </a:rPr>
              <a:t>the first quartile to the third quartile</a:t>
            </a:r>
            <a:r>
              <a:rPr lang="en-IN" sz="2000" dirty="0" smtClean="0"/>
              <a:t>, a </a:t>
            </a:r>
            <a:r>
              <a:rPr lang="en-IN" sz="2000" b="1" dirty="0" smtClean="0"/>
              <a:t>line is also there which goes through the box </a:t>
            </a:r>
            <a:r>
              <a:rPr lang="en-IN" sz="2000" b="1" dirty="0" smtClean="0">
                <a:solidFill>
                  <a:srgbClr val="0070C0"/>
                </a:solidFill>
              </a:rPr>
              <a:t>at the median</a:t>
            </a:r>
            <a:r>
              <a:rPr lang="en-IN" sz="2000" dirty="0" smtClean="0"/>
              <a:t>. 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      Here x-axis denotes </a:t>
            </a:r>
            <a:r>
              <a:rPr lang="en-IN" sz="2000" b="1" dirty="0" smtClean="0"/>
              <a:t>the data to be plotted </a:t>
            </a:r>
            <a:r>
              <a:rPr lang="en-IN" sz="2000" dirty="0" smtClean="0"/>
              <a:t>while the y-axis shows </a:t>
            </a:r>
            <a:r>
              <a:rPr lang="en-IN" sz="2000" b="1" dirty="0" smtClean="0">
                <a:solidFill>
                  <a:srgbClr val="00B050"/>
                </a:solidFill>
              </a:rPr>
              <a:t>the frequency distribution.</a:t>
            </a:r>
            <a:endParaRPr lang="en-IN" sz="2000" b="1" dirty="0" smtClean="0">
              <a:solidFill>
                <a:srgbClr val="00B05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       In Matplotlib, we use the </a:t>
            </a:r>
            <a:r>
              <a:rPr lang="en-IN" sz="2000" b="1" dirty="0" smtClean="0"/>
              <a:t>boxplot() </a:t>
            </a:r>
            <a:r>
              <a:rPr lang="en-IN" sz="2000" dirty="0" smtClean="0"/>
              <a:t>function to create box plots.</a:t>
            </a:r>
            <a:endParaRPr lang="en-IN" sz="2000" b="1" dirty="0" smtClean="0"/>
          </a:p>
          <a:p>
            <a:pPr algn="just">
              <a:lnSpc>
                <a:spcPct val="150000"/>
              </a:lnSpc>
            </a:pPr>
            <a:endParaRPr lang="en-IN" sz="2000" b="1" dirty="0" smtClean="0"/>
          </a:p>
          <a:p>
            <a:pPr algn="just">
              <a:lnSpc>
                <a:spcPct val="150000"/>
              </a:lnSpc>
            </a:pP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36496" y="214290"/>
            <a:ext cx="4214842" cy="72564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200000"/>
              </a:lnSpc>
              <a:spcBef>
                <a:spcPts val="25"/>
              </a:spcBef>
            </a:pPr>
            <a:r>
              <a:rPr lang="en-US" b="1" dirty="0" smtClean="0">
                <a:latin typeface="Times New Roman" panose="02020603050405020304"/>
                <a:ea typeface="Times New Roman" panose="02020603050405020304"/>
              </a:rPr>
              <a:t>2. </a:t>
            </a:r>
            <a:r>
              <a:rPr lang="en-IN" b="1" dirty="0" smtClean="0">
                <a:latin typeface="Times New Roman" panose="02020603050405020304"/>
                <a:ea typeface="Times New Roman" panose="02020603050405020304"/>
              </a:rPr>
              <a:t>Box plots</a:t>
            </a:r>
            <a:r>
              <a:rPr lang="en-IN" b="1" dirty="0" smtClean="0"/>
              <a:t>:</a:t>
            </a:r>
            <a:endParaRPr lang="en-IN" dirty="0" smtClean="0"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36496" y="1071546"/>
            <a:ext cx="5029238" cy="51706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FF0000"/>
                </a:solidFill>
              </a:rPr>
              <a:t># Import libraries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import matplotlib.pyplot as plt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FF0000"/>
                </a:solidFill>
              </a:rPr>
              <a:t># create Dataset 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y=[2,4,6,8]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FF0000"/>
                </a:solidFill>
              </a:rPr>
              <a:t># Creating plot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plt.boxplot(y)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 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FF0000"/>
                </a:solidFill>
              </a:rPr>
              <a:t># show plot</a:t>
            </a:r>
            <a:endParaRPr lang="en-IN" sz="2000" b="1" dirty="0" smtClean="0">
              <a:solidFill>
                <a:srgbClr val="FF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plt.show()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Output:</a:t>
            </a:r>
            <a:endParaRPr lang="en-IN" sz="1400" dirty="0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7222" y="1357298"/>
            <a:ext cx="535785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307934" y="0"/>
            <a:ext cx="4214842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200000"/>
              </a:lnSpc>
              <a:spcBef>
                <a:spcPts val="25"/>
              </a:spcBef>
            </a:pPr>
            <a:r>
              <a:rPr lang="en-US" b="1" dirty="0" smtClean="0">
                <a:latin typeface="Times New Roman" panose="02020603050405020304"/>
                <a:ea typeface="Times New Roman" panose="02020603050405020304"/>
              </a:rPr>
              <a:t>2. Multiple </a:t>
            </a:r>
            <a:r>
              <a:rPr lang="en-IN" b="1" dirty="0" smtClean="0">
                <a:latin typeface="Times New Roman" panose="02020603050405020304"/>
                <a:ea typeface="Times New Roman" panose="02020603050405020304"/>
              </a:rPr>
              <a:t>Box plots</a:t>
            </a:r>
            <a:r>
              <a:rPr lang="en-IN" b="1" dirty="0" smtClean="0"/>
              <a:t>:</a:t>
            </a:r>
            <a:endParaRPr lang="en-IN" dirty="0" smtClean="0"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79356" y="857232"/>
            <a:ext cx="5029238" cy="56323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>
                <a:solidFill>
                  <a:srgbClr val="C00000"/>
                </a:solidFill>
              </a:rPr>
              <a:t># Import libraries</a:t>
            </a:r>
            <a:endParaRPr lang="en-IN" sz="2000" dirty="0" smtClean="0">
              <a:solidFill>
                <a:srgbClr val="C0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/>
              <a:t>import matplotlib.pyplot as plt</a:t>
            </a:r>
            <a:endParaRPr lang="en-IN" sz="20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>
                <a:solidFill>
                  <a:srgbClr val="C00000"/>
                </a:solidFill>
              </a:rPr>
              <a:t># create Dataset </a:t>
            </a:r>
            <a:endParaRPr lang="en-IN" sz="2000" dirty="0" smtClean="0">
              <a:solidFill>
                <a:srgbClr val="C0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/>
              <a:t>x=[5,10,15,20,25]</a:t>
            </a:r>
            <a:endParaRPr lang="en-IN" sz="20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/>
              <a:t>y=[10,20,30,40,50]</a:t>
            </a:r>
            <a:endParaRPr lang="en-IN" sz="20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/>
              <a:t>z=[20,30,40,50,60]</a:t>
            </a:r>
            <a:endParaRPr lang="en-IN" sz="20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/>
              <a:t>data=[x,y,z]</a:t>
            </a:r>
            <a:endParaRPr lang="en-IN" sz="20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>
                <a:solidFill>
                  <a:srgbClr val="C00000"/>
                </a:solidFill>
              </a:rPr>
              <a:t># Creating plot</a:t>
            </a:r>
            <a:endParaRPr lang="en-IN" sz="2000" dirty="0" smtClean="0">
              <a:solidFill>
                <a:srgbClr val="C0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/>
              <a:t>plt.boxplot(data)</a:t>
            </a:r>
            <a:endParaRPr lang="en-IN" sz="20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/>
              <a:t> </a:t>
            </a:r>
            <a:r>
              <a:rPr lang="en-IN" sz="2000" dirty="0" smtClean="0">
                <a:solidFill>
                  <a:srgbClr val="C00000"/>
                </a:solidFill>
              </a:rPr>
              <a:t># show plot</a:t>
            </a:r>
            <a:endParaRPr lang="en-IN" sz="2000" dirty="0" smtClean="0">
              <a:solidFill>
                <a:srgbClr val="C0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dirty="0" smtClean="0"/>
              <a:t>plt.show()</a:t>
            </a:r>
            <a:endParaRPr lang="en-IN" sz="2000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Output:</a:t>
            </a:r>
            <a:endParaRPr lang="en-IN" sz="1400" dirty="0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5784" y="1428736"/>
            <a:ext cx="592935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36496" y="214290"/>
            <a:ext cx="4214842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200000"/>
              </a:lnSpc>
              <a:spcBef>
                <a:spcPts val="25"/>
              </a:spcBef>
            </a:pPr>
            <a:r>
              <a:rPr lang="en-US" b="1" dirty="0" smtClean="0">
                <a:latin typeface="Times New Roman" panose="02020603050405020304"/>
                <a:ea typeface="Times New Roman" panose="02020603050405020304"/>
              </a:rPr>
              <a:t>3. </a:t>
            </a:r>
            <a:r>
              <a:rPr lang="en-IN" b="1" dirty="0" smtClean="0">
                <a:latin typeface="Times New Roman" panose="02020603050405020304"/>
                <a:ea typeface="Times New Roman" panose="02020603050405020304"/>
              </a:rPr>
              <a:t>Scatter plots</a:t>
            </a:r>
            <a:r>
              <a:rPr lang="en-IN" b="1" dirty="0" smtClean="0"/>
              <a:t>:</a:t>
            </a:r>
            <a:endParaRPr lang="en-IN" dirty="0" smtClean="0"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236496" y="1142984"/>
            <a:ext cx="9644130" cy="33239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/>
              <a:t>Scatter plots are used to </a:t>
            </a:r>
            <a:r>
              <a:rPr lang="en-IN" sz="2000" b="1" dirty="0" smtClean="0"/>
              <a:t>observe relationship between x-axis and y-axis variables </a:t>
            </a:r>
            <a:r>
              <a:rPr lang="en-IN" sz="2000" dirty="0" smtClean="0"/>
              <a:t>and uses </a:t>
            </a:r>
            <a:r>
              <a:rPr lang="en-IN" sz="2000" b="1" dirty="0" smtClean="0">
                <a:solidFill>
                  <a:srgbClr val="0070C0"/>
                </a:solidFill>
              </a:rPr>
              <a:t>dots</a:t>
            </a:r>
            <a:r>
              <a:rPr lang="en-IN" sz="2000" dirty="0" smtClean="0"/>
              <a:t> to represent the </a:t>
            </a:r>
            <a:r>
              <a:rPr lang="en-IN" sz="2000" b="1" dirty="0" smtClean="0">
                <a:solidFill>
                  <a:srgbClr val="0070C0"/>
                </a:solidFill>
              </a:rPr>
              <a:t>relationship between them</a:t>
            </a:r>
            <a:r>
              <a:rPr lang="en-IN" sz="2000" dirty="0" smtClean="0"/>
              <a:t>. The </a:t>
            </a:r>
            <a:r>
              <a:rPr lang="en-IN" sz="2000" b="1" dirty="0" smtClean="0"/>
              <a:t>scatter()</a:t>
            </a:r>
            <a:r>
              <a:rPr lang="en-IN" sz="2000" dirty="0" smtClean="0"/>
              <a:t> method in the matplotlib library is used to draw a scatter plot      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 In Matplotlib, we use the </a:t>
            </a:r>
            <a:r>
              <a:rPr lang="en-IN" sz="2000" b="1" dirty="0" smtClean="0"/>
              <a:t>scatter() </a:t>
            </a:r>
            <a:r>
              <a:rPr lang="en-IN" sz="2000" dirty="0" smtClean="0"/>
              <a:t>function to create scatter plots.</a:t>
            </a:r>
            <a:endParaRPr lang="en-IN" sz="2000" b="1" dirty="0" smtClean="0"/>
          </a:p>
          <a:p>
            <a:pPr algn="just">
              <a:lnSpc>
                <a:spcPct val="150000"/>
              </a:lnSpc>
            </a:pPr>
            <a:endParaRPr lang="en-IN" sz="2000" b="1" dirty="0" smtClean="0"/>
          </a:p>
          <a:p>
            <a:pPr algn="just">
              <a:lnSpc>
                <a:spcPct val="150000"/>
              </a:lnSpc>
            </a:pP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36496" y="214290"/>
            <a:ext cx="9962372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200000"/>
              </a:lnSpc>
              <a:spcBef>
                <a:spcPts val="25"/>
              </a:spcBef>
            </a:pPr>
            <a:r>
              <a:rPr lang="en-US" b="1" dirty="0" smtClean="0">
                <a:latin typeface="Times New Roman" panose="02020603050405020304"/>
                <a:ea typeface="Times New Roman" panose="02020603050405020304"/>
              </a:rPr>
              <a:t>3. </a:t>
            </a:r>
            <a:r>
              <a:rPr lang="en-IN" b="1" dirty="0" smtClean="0">
                <a:latin typeface="Times New Roman" panose="02020603050405020304"/>
                <a:ea typeface="Times New Roman" panose="02020603050405020304"/>
              </a:rPr>
              <a:t>Scatter plots</a:t>
            </a:r>
            <a:r>
              <a:rPr lang="en-IN" b="1" dirty="0" smtClean="0"/>
              <a:t>:</a:t>
            </a:r>
            <a:endParaRPr lang="en-IN" dirty="0" smtClean="0"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64347" y="919042"/>
            <a:ext cx="5407971" cy="50783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dirty="0" smtClean="0"/>
              <a:t>import matplotlib.pyplot as plt</a:t>
            </a:r>
            <a:endParaRPr lang="en-IN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C00000"/>
                </a:solidFill>
              </a:rPr>
              <a:t># create Dataset </a:t>
            </a:r>
            <a:endParaRPr lang="en-IN" dirty="0" smtClean="0">
              <a:solidFill>
                <a:srgbClr val="C0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dirty="0" smtClean="0"/>
              <a:t>x=[1,5,3,4]</a:t>
            </a:r>
            <a:endParaRPr lang="en-IN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dirty="0" smtClean="0"/>
              <a:t>y=[2,4,6,8]</a:t>
            </a:r>
            <a:endParaRPr lang="en-IN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C00000"/>
                </a:solidFill>
              </a:rPr>
              <a:t># Creating scatter plot</a:t>
            </a:r>
            <a:endParaRPr lang="en-IN" dirty="0" smtClean="0">
              <a:solidFill>
                <a:srgbClr val="C00000"/>
              </a:solidFill>
            </a:endParaRPr>
          </a:p>
          <a:p>
            <a:pPr marR="363855" algn="just">
              <a:lnSpc>
                <a:spcPct val="150000"/>
              </a:lnSpc>
            </a:pPr>
            <a:r>
              <a:rPr lang="en-IN" dirty="0" smtClean="0"/>
              <a:t># </a:t>
            </a:r>
            <a:r>
              <a:rPr lang="en-IN" b="1" dirty="0" smtClean="0">
                <a:solidFill>
                  <a:srgbClr val="7030A0"/>
                </a:solidFill>
              </a:rPr>
              <a:t>plt</a:t>
            </a:r>
            <a:r>
              <a:rPr lang="en-IN" b="1" dirty="0" smtClean="0">
                <a:solidFill>
                  <a:schemeClr val="accent4">
                    <a:lumMod val="75000"/>
                  </a:schemeClr>
                </a:solidFill>
              </a:rPr>
              <a:t>.scatter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x,y,color</a:t>
            </a:r>
            <a:r>
              <a:rPr lang="en-IN" b="1" dirty="0" smtClean="0">
                <a:solidFill>
                  <a:srgbClr val="7030A0"/>
                </a:solidFill>
              </a:rPr>
              <a:t>=‘r’) </a:t>
            </a:r>
            <a:endParaRPr lang="en-IN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dirty="0" smtClean="0"/>
              <a:t>plt.scatter(</a:t>
            </a:r>
            <a:r>
              <a:rPr lang="en-IN" dirty="0" err="1" smtClean="0"/>
              <a:t>x,y</a:t>
            </a:r>
            <a:r>
              <a:rPr lang="en-IN" dirty="0" smtClean="0"/>
              <a:t>)</a:t>
            </a:r>
            <a:endParaRPr lang="en-IN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dirty="0" smtClean="0">
                <a:solidFill>
                  <a:srgbClr val="C00000"/>
                </a:solidFill>
              </a:rPr>
              <a:t> # show plot</a:t>
            </a:r>
            <a:endParaRPr lang="en-IN" dirty="0" smtClean="0">
              <a:solidFill>
                <a:srgbClr val="C0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dirty="0" err="1" smtClean="0"/>
              <a:t>plt.show</a:t>
            </a:r>
            <a:r>
              <a:rPr lang="en-IN" dirty="0" smtClean="0"/>
              <a:t>()</a:t>
            </a:r>
            <a:endParaRPr lang="en-I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08660" y="1160022"/>
            <a:ext cx="5643602" cy="4983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113664" y="635666"/>
            <a:ext cx="10195590" cy="5539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smtClean="0">
                <a:solidFill>
                  <a:srgbClr val="FF0000"/>
                </a:solidFill>
              </a:rPr>
              <a:t>Syntax:     </a:t>
            </a:r>
            <a:endParaRPr lang="en-IN" sz="2000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IN" sz="2000" dirty="0" smtClean="0"/>
          </a:p>
          <a:p>
            <a:pPr algn="just">
              <a:lnSpc>
                <a:spcPct val="150000"/>
              </a:lnSpc>
            </a:pPr>
            <a:endParaRPr lang="en-IN" sz="16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upper right 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upper left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lower left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 lower right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 right 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err="1" smtClean="0"/>
              <a:t>center</a:t>
            </a:r>
            <a:r>
              <a:rPr lang="en-IN" sz="2000" dirty="0" smtClean="0"/>
              <a:t> left 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err="1" smtClean="0"/>
              <a:t>center</a:t>
            </a:r>
            <a:r>
              <a:rPr lang="en-IN" sz="2000" dirty="0" smtClean="0"/>
              <a:t> right 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lower </a:t>
            </a:r>
            <a:r>
              <a:rPr lang="en-IN" sz="2000" dirty="0" err="1" smtClean="0"/>
              <a:t>center</a:t>
            </a:r>
            <a:r>
              <a:rPr lang="en-IN" sz="2000" dirty="0" smtClean="0"/>
              <a:t> </a:t>
            </a:r>
            <a:endParaRPr lang="en-IN" sz="2000" dirty="0" smtClean="0"/>
          </a:p>
          <a:p>
            <a:pPr algn="just">
              <a:lnSpc>
                <a:spcPct val="150000"/>
              </a:lnSpc>
            </a:pPr>
            <a:r>
              <a:rPr lang="en-IN" sz="2000" dirty="0" smtClean="0"/>
              <a:t>upper </a:t>
            </a:r>
            <a:r>
              <a:rPr lang="en-IN" sz="2000" dirty="0" err="1" smtClean="0"/>
              <a:t>center</a:t>
            </a:r>
            <a:r>
              <a:rPr lang="en-IN" sz="2000" dirty="0" smtClean="0"/>
              <a:t> &amp;  </a:t>
            </a:r>
            <a:r>
              <a:rPr lang="en-IN" sz="2000" dirty="0" err="1" smtClean="0"/>
              <a:t>center</a:t>
            </a:r>
            <a:endParaRPr lang="en-IN" sz="2000" b="1" dirty="0" smtClean="0"/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168231" y="135885"/>
            <a:ext cx="3068661" cy="432397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IN" sz="3200" b="1" dirty="0" smtClean="0"/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Legend alignments: </a:t>
            </a:r>
            <a:endParaRPr lang="en-IN" sz="3200" dirty="0"/>
          </a:p>
        </p:txBody>
      </p:sp>
      <p:sp>
        <p:nvSpPr>
          <p:cNvPr id="71" name="Rounded Rectangle 70"/>
          <p:cNvSpPr/>
          <p:nvPr/>
        </p:nvSpPr>
        <p:spPr>
          <a:xfrm>
            <a:off x="879438" y="1071546"/>
            <a:ext cx="4572032" cy="6429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 smtClean="0">
              <a:solidFill>
                <a:srgbClr val="FF0000"/>
              </a:solidFill>
            </a:endParaRPr>
          </a:p>
          <a:p>
            <a:pPr algn="ctr"/>
            <a:r>
              <a:rPr lang="en-IN" dirty="0" smtClean="0">
                <a:solidFill>
                  <a:srgbClr val="FF0000"/>
                </a:solidFill>
              </a:rPr>
              <a:t>legend={'loc': 'upper right'} </a:t>
            </a:r>
            <a:endParaRPr lang="en-IN" dirty="0" smtClean="0">
              <a:solidFill>
                <a:srgbClr val="FF0000"/>
              </a:solidFill>
            </a:endParaRPr>
          </a:p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85000"/>
                <a:lumOff val="15000"/>
                <a:alpha val="15000"/>
              </a:schemeClr>
            </a:gs>
            <a:gs pos="31000">
              <a:schemeClr val="bg1">
                <a:lumMod val="85000"/>
                <a:alpha val="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231" y="67645"/>
            <a:ext cx="6783437" cy="432397"/>
          </a:xfrm>
        </p:spPr>
        <p:txBody>
          <a:bodyPr/>
          <a:lstStyle/>
          <a:p>
            <a:r>
              <a:rPr lang="en-IN" sz="3200" dirty="0" smtClean="0">
                <a:solidFill>
                  <a:srgbClr val="0070C0"/>
                </a:solidFill>
              </a:rPr>
              <a:t>Introduction to  Matplotlib</a:t>
            </a:r>
            <a:r>
              <a:rPr lang="en-IN" sz="3200" b="1" dirty="0" smtClean="0"/>
              <a:t>:</a:t>
            </a:r>
            <a:endParaRPr lang="en-IN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grpSp>
        <p:nvGrpSpPr>
          <p:cNvPr id="51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450810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1765" y="427136"/>
            <a:ext cx="4475325" cy="287220"/>
            <a:chOff x="261765" y="700096"/>
            <a:chExt cx="3889600" cy="98406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07975" y="748398"/>
              <a:ext cx="384339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61765" y="700096"/>
              <a:ext cx="7652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07934" y="642918"/>
            <a:ext cx="9787006" cy="56323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165100" marR="360680" algn="just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Matplotlib has a comprehensive library for creating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static, animated, and interactive visualization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s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in Python.</a:t>
            </a: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342900" marR="360680" lvl="0" indent="-342900" algn="just">
              <a:lnSpc>
                <a:spcPct val="200000"/>
              </a:lnSpc>
              <a:spcBef>
                <a:spcPts val="25"/>
              </a:spcBef>
              <a:spcAft>
                <a:spcPts val="0"/>
              </a:spcAft>
              <a:buFont typeface="Wingdings" panose="05000000000000000000"/>
              <a:buChar char=""/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Easy for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2-dimensional plotting</a:t>
            </a:r>
            <a:r>
              <a:rPr lang="en-US" sz="2000" dirty="0" smtClean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and </a:t>
            </a: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limited 3d plotting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with Python</a:t>
            </a: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342900" marR="360680" lvl="0" indent="-342900" algn="just">
              <a:lnSpc>
                <a:spcPct val="200000"/>
              </a:lnSpc>
              <a:spcBef>
                <a:spcPts val="25"/>
              </a:spcBef>
              <a:spcAft>
                <a:spcPts val="0"/>
              </a:spcAft>
              <a:buFont typeface="Wingdings" panose="05000000000000000000"/>
              <a:buChar char=""/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It can also be used with </a:t>
            </a: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graphics toolkits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like </a:t>
            </a: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PyQt and wxPython</a:t>
            </a:r>
            <a:endParaRPr lang="en-IN" sz="2000" b="1" dirty="0" smtClean="0">
              <a:latin typeface="Times New Roman" panose="02020603050405020304"/>
              <a:ea typeface="Times New Roman" panose="02020603050405020304"/>
            </a:endParaRPr>
          </a:p>
          <a:p>
            <a:pPr marL="342900" marR="360680" lvl="0" indent="-342900" algn="just">
              <a:lnSpc>
                <a:spcPct val="200000"/>
              </a:lnSpc>
              <a:spcBef>
                <a:spcPts val="25"/>
              </a:spcBef>
              <a:spcAft>
                <a:spcPts val="0"/>
              </a:spcAft>
              <a:buFont typeface="Wingdings" panose="05000000000000000000"/>
              <a:buChar char=""/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Matplotlib module was first written by </a:t>
            </a: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John D. Hunter in 2003</a:t>
            </a: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342900" marR="360680" lvl="0" indent="-342900" algn="just">
              <a:lnSpc>
                <a:spcPct val="200000"/>
              </a:lnSpc>
              <a:spcBef>
                <a:spcPts val="25"/>
              </a:spcBef>
              <a:spcAft>
                <a:spcPts val="0"/>
              </a:spcAft>
              <a:buFont typeface="Wingdings" panose="05000000000000000000"/>
              <a:buChar char=""/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The current stable version is </a:t>
            </a: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3.5.2 released </a:t>
            </a:r>
            <a:r>
              <a:rPr lang="en-US" sz="2000" b="1" smtClean="0">
                <a:latin typeface="Times New Roman" panose="02020603050405020304"/>
                <a:ea typeface="Times New Roman" panose="02020603050405020304"/>
              </a:rPr>
              <a:t>in May 2022</a:t>
            </a:r>
            <a:r>
              <a:rPr lang="en-US" sz="2000" smtClean="0">
                <a:latin typeface="Times New Roman" panose="02020603050405020304"/>
                <a:ea typeface="Times New Roman" panose="02020603050405020304"/>
              </a:rPr>
              <a:t>.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342900" marR="360680" lvl="0" indent="-342900" algn="just">
              <a:lnSpc>
                <a:spcPct val="200000"/>
              </a:lnSpc>
              <a:spcBef>
                <a:spcPts val="25"/>
              </a:spcBef>
              <a:spcAft>
                <a:spcPts val="0"/>
              </a:spcAft>
            </a:pPr>
            <a:endParaRPr lang="en-US" sz="1800" dirty="0" smtClean="0">
              <a:latin typeface="Times New Roman" panose="02020603050405020304"/>
              <a:ea typeface="Times New Roman" panose="02020603050405020304"/>
            </a:endParaRPr>
          </a:p>
          <a:p>
            <a:r>
              <a:rPr lang="en-US" sz="2000" b="1" i="1" dirty="0" smtClean="0"/>
              <a:t>The official page of Matplotlib is </a:t>
            </a:r>
            <a:endParaRPr lang="en-US" sz="2000" b="1" i="1" dirty="0" smtClean="0"/>
          </a:p>
          <a:p>
            <a:endParaRPr lang="en-IN" sz="2000" dirty="0" smtClean="0"/>
          </a:p>
          <a:p>
            <a:pPr algn="ctr"/>
            <a:r>
              <a:rPr lang="en-US" dirty="0" smtClean="0">
                <a:hlinkClick r:id="rId2"/>
              </a:rPr>
              <a:t>https://matplotlib.org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IN" sz="2000" dirty="0" smtClean="0"/>
          </a:p>
          <a:p>
            <a:r>
              <a:rPr lang="en-US" sz="2000" dirty="0" smtClean="0"/>
              <a:t>You can use this page for official </a:t>
            </a:r>
            <a:r>
              <a:rPr lang="en-US" sz="2000" b="1" u="sng" dirty="0" smtClean="0">
                <a:solidFill>
                  <a:srgbClr val="C00000"/>
                </a:solidFill>
              </a:rPr>
              <a:t>installation instructions and various documentation links</a:t>
            </a:r>
            <a:r>
              <a:rPr lang="en-US" sz="2000" u="sng" dirty="0" smtClean="0"/>
              <a:t>.</a:t>
            </a:r>
            <a:endParaRPr lang="en-IN" sz="2000" dirty="0"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77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78" name="Rectangle 77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Round Diagonal Corner Rectangle 78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450810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8" name="Picture 4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372" y="67644"/>
            <a:ext cx="6500858" cy="636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6" name="Rectangle 55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Round Diagonal Corner Rectangle 58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7462564" y="1196752"/>
            <a:ext cx="403307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935" indent="-457835">
              <a:spcAft>
                <a:spcPts val="0"/>
              </a:spcAft>
            </a:pPr>
            <a:endParaRPr lang="en-US" b="1" u="sng" dirty="0" smtClean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622935" indent="-457835">
              <a:spcAft>
                <a:spcPts val="0"/>
              </a:spcAft>
            </a:pPr>
            <a:endParaRPr lang="en-US" b="1" u="sng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622935" indent="-457835">
              <a:spcAft>
                <a:spcPts val="0"/>
              </a:spcAft>
            </a:pPr>
            <a:endParaRPr lang="en-US" b="1" u="sng" dirty="0" smtClean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622935" indent="-457835">
              <a:spcAft>
                <a:spcPts val="0"/>
              </a:spcAft>
            </a:pPr>
            <a:r>
              <a:rPr lang="en-US" b="1" u="sng" dirty="0" smtClean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</a:rPr>
              <a:t>Line Plot Attribute:</a:t>
            </a:r>
            <a:endParaRPr lang="en-US" b="1" u="sng" dirty="0" smtClean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622935" indent="-457835">
              <a:spcAft>
                <a:spcPts val="0"/>
              </a:spcAft>
            </a:pPr>
            <a:endParaRPr lang="en-US" sz="1600" u="sng" dirty="0">
              <a:solidFill>
                <a:schemeClr val="accent3">
                  <a:lumMod val="75000"/>
                </a:schemeClr>
              </a:solidFill>
              <a:latin typeface="Times New Roman" panose="02020603050405020304"/>
              <a:ea typeface="Times New Roman" panose="02020603050405020304"/>
            </a:endParaRPr>
          </a:p>
          <a:p>
            <a:pPr marL="622935" indent="-457835">
              <a:spcAft>
                <a:spcPts val="0"/>
              </a:spcAft>
            </a:pPr>
            <a:endParaRPr lang="en-US" sz="1600" u="sng" dirty="0" smtClean="0">
              <a:solidFill>
                <a:schemeClr val="accent3">
                  <a:lumMod val="75000"/>
                </a:schemeClr>
              </a:solidFill>
              <a:latin typeface="Times New Roman" panose="02020603050405020304"/>
              <a:ea typeface="Times New Roman" panose="02020603050405020304"/>
            </a:endParaRPr>
          </a:p>
          <a:p>
            <a:pPr marL="622935" indent="-457835">
              <a:spcAft>
                <a:spcPts val="0"/>
              </a:spcAft>
            </a:pPr>
            <a:r>
              <a:rPr lang="en-US" sz="4400" dirty="0" err="1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</a:rPr>
              <a:t>line_type</a:t>
            </a: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</a:rPr>
              <a:t>=“o”</a:t>
            </a:r>
            <a:endParaRPr lang="en-IN" sz="4400" dirty="0">
              <a:solidFill>
                <a:schemeClr val="accent3">
                  <a:lumMod val="75000"/>
                </a:schemeClr>
              </a:solidFill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450810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36496" y="214290"/>
            <a:ext cx="10001320" cy="5940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622935" indent="-457835">
              <a:spcAft>
                <a:spcPts val="0"/>
              </a:spcAft>
            </a:pPr>
            <a:r>
              <a:rPr lang="en-US" sz="2800" u="sng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Colour plotting:</a:t>
            </a:r>
            <a:endParaRPr lang="en-IN" sz="1800" dirty="0" smtClean="0">
              <a:solidFill>
                <a:srgbClr val="FFFF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622935" indent="-457835">
              <a:spcAft>
                <a:spcPts val="0"/>
              </a:spcAft>
            </a:pPr>
            <a:r>
              <a:rPr lang="en-US" sz="2800" dirty="0" smtClean="0">
                <a:latin typeface="Times New Roman" panose="02020603050405020304"/>
                <a:ea typeface="Times New Roman" panose="02020603050405020304"/>
              </a:rPr>
              <a:t> </a:t>
            </a:r>
            <a:endParaRPr lang="en-IN" sz="1800" dirty="0" smtClean="0">
              <a:latin typeface="Times New Roman" panose="02020603050405020304"/>
              <a:ea typeface="Times New Roman" panose="02020603050405020304"/>
            </a:endParaRPr>
          </a:p>
          <a:p>
            <a:pPr marL="330200">
              <a:lnSpc>
                <a:spcPct val="150000"/>
              </a:lnSpc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  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</a:rPr>
              <a:t> Characters used for color</a:t>
            </a: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1562735" lvl="1" indent="-457835"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• 'b‘ blue</a:t>
            </a:r>
            <a:endParaRPr lang="en-IN" sz="2000" dirty="0" smtClean="0">
              <a:solidFill>
                <a:srgbClr val="FFFF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1562735" lvl="1" indent="-457835"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• 'g‘ Green</a:t>
            </a:r>
            <a:endParaRPr lang="en-IN" sz="2000" dirty="0" smtClean="0">
              <a:solidFill>
                <a:srgbClr val="FFFF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1562735" lvl="1" indent="-457835"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• 'r‘ Red</a:t>
            </a:r>
            <a:endParaRPr lang="en-IN" sz="2000" dirty="0" smtClean="0">
              <a:solidFill>
                <a:srgbClr val="FFFF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1562735" lvl="1" indent="-457835"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• 'c‘ Cyan</a:t>
            </a:r>
            <a:endParaRPr lang="en-IN" sz="2000" dirty="0" smtClean="0">
              <a:solidFill>
                <a:srgbClr val="FFFF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1562735" lvl="1" indent="-457835"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• 'm‘ Magenta</a:t>
            </a:r>
            <a:endParaRPr lang="en-IN" sz="2000" dirty="0" smtClean="0">
              <a:solidFill>
                <a:srgbClr val="FFFF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1562735" lvl="1" indent="-457835"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• 'y‘ Yellow</a:t>
            </a:r>
            <a:endParaRPr lang="en-IN" sz="2000" dirty="0" smtClean="0">
              <a:solidFill>
                <a:srgbClr val="FFFF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1562735" lvl="1" indent="-457835"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• 'k‘ Black</a:t>
            </a:r>
            <a:endParaRPr lang="en-IN" sz="2000" dirty="0" smtClean="0">
              <a:solidFill>
                <a:srgbClr val="FFFF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1232535" lvl="1" indent="-165735">
              <a:lnSpc>
                <a:spcPct val="150000"/>
              </a:lnSpc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/>
                <a:ea typeface="Times New Roman" panose="02020603050405020304"/>
              </a:rPr>
              <a:t>• 'w‘ White</a:t>
            </a:r>
            <a:endParaRPr lang="en-IN" sz="2000" dirty="0">
              <a:solidFill>
                <a:srgbClr val="FFFF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6320082" y="1196752"/>
            <a:ext cx="356103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935" indent="-457835">
              <a:spcAft>
                <a:spcPts val="0"/>
              </a:spcAft>
            </a:pPr>
            <a:endParaRPr lang="en-US" b="1" u="sng" dirty="0" smtClean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622935" indent="-457835">
              <a:spcAft>
                <a:spcPts val="0"/>
              </a:spcAft>
            </a:pPr>
            <a:endParaRPr lang="en-US" b="1" u="sng" dirty="0">
              <a:solidFill>
                <a:srgbClr val="FF0000"/>
              </a:solidFill>
              <a:latin typeface="Times New Roman" panose="02020603050405020304"/>
              <a:ea typeface="Times New Roman" panose="02020603050405020304"/>
            </a:endParaRPr>
          </a:p>
          <a:p>
            <a:pPr marL="622935" indent="-457835">
              <a:spcAft>
                <a:spcPts val="0"/>
              </a:spcAft>
            </a:pPr>
            <a:r>
              <a:rPr lang="en-US" sz="4400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/>
                <a:ea typeface="Times New Roman" panose="02020603050405020304"/>
              </a:rPr>
              <a:t>color=“y”</a:t>
            </a:r>
            <a:endParaRPr lang="en-IN" sz="4400" dirty="0">
              <a:solidFill>
                <a:schemeClr val="accent3">
                  <a:lumMod val="75000"/>
                </a:schemeClr>
              </a:solidFill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V REDDY\Desktop\MRUniversity\MRU_Logo_Reverse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308" y="2204864"/>
            <a:ext cx="1859584" cy="174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78188" y="4149080"/>
            <a:ext cx="411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www.mallareddyuniversity.com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grpSp>
        <p:nvGrpSpPr>
          <p:cNvPr id="6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grpSp>
        <p:nvGrpSpPr>
          <p:cNvPr id="7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236496" y="285728"/>
            <a:ext cx="9787006" cy="59093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1" dirty="0" smtClean="0"/>
              <a:t>Another one of the most important sections on this page is </a:t>
            </a:r>
            <a:r>
              <a:rPr lang="en-US" b="1" i="1" dirty="0" smtClean="0">
                <a:solidFill>
                  <a:srgbClr val="C00000"/>
                </a:solidFill>
              </a:rPr>
              <a:t>gallery section </a:t>
            </a:r>
            <a:endParaRPr lang="en-US" b="1" i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i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i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i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        It shows </a:t>
            </a:r>
            <a:r>
              <a:rPr lang="en-US" sz="2000" b="1" dirty="0" smtClean="0">
                <a:solidFill>
                  <a:srgbClr val="0070C0"/>
                </a:solidFill>
              </a:rPr>
              <a:t>all the kind of plots/figures </a:t>
            </a:r>
            <a:r>
              <a:rPr lang="en-US" sz="2000" dirty="0" smtClean="0"/>
              <a:t>that Matplotlib is capable of creating for you. You can select anyone of those, and it takes you the example page having the figure and very well documented code. </a:t>
            </a:r>
            <a:endParaRPr lang="en-US" sz="2000" dirty="0" smtClean="0"/>
          </a:p>
          <a:p>
            <a:pPr algn="just">
              <a:lnSpc>
                <a:spcPct val="150000"/>
              </a:lnSpc>
            </a:pPr>
            <a:endParaRPr lang="en-US" sz="2000" b="1" i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i="1" dirty="0" smtClean="0"/>
              <a:t>Another important page is</a:t>
            </a:r>
            <a:r>
              <a:rPr lang="en-US" sz="2000" u="sng" dirty="0" smtClean="0">
                <a:hlinkClick r:id="rId2"/>
              </a:rPr>
              <a:t> </a:t>
            </a:r>
            <a:r>
              <a:rPr lang="en-US" u="sng" dirty="0" smtClean="0">
                <a:hlinkClick r:id="rId2"/>
              </a:rPr>
              <a:t>https://matplotlib.org/stable/api/pyplot_summary.html</a:t>
            </a:r>
            <a:endParaRPr lang="en-US" u="sng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It shows the </a:t>
            </a:r>
            <a:r>
              <a:rPr lang="en-US" sz="2000" b="1" dirty="0" smtClean="0"/>
              <a:t>documentation functions</a:t>
            </a:r>
            <a:r>
              <a:rPr lang="en-US" sz="2000" dirty="0" smtClean="0"/>
              <a:t> in it.</a:t>
            </a:r>
            <a:endParaRPr lang="en-US" sz="2000" b="1" i="1" dirty="0" smtClean="0">
              <a:solidFill>
                <a:srgbClr val="C0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000" b="1" i="1" dirty="0" smtClean="0">
              <a:solidFill>
                <a:srgbClr val="C00000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22248" y="928670"/>
            <a:ext cx="914406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hlinkClick r:id="rId3"/>
              </a:rPr>
              <a:t> https://matplotlib.org/gallery.html</a:t>
            </a:r>
            <a:endParaRPr lang="en-IN" sz="3200" dirty="0" smtClean="0"/>
          </a:p>
          <a:p>
            <a:pPr algn="ctr"/>
            <a:endParaRPr lang="en-IN" dirty="0"/>
          </a:p>
        </p:txBody>
      </p:sp>
      <p:grpSp>
        <p:nvGrpSpPr>
          <p:cNvPr id="48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71454" y="146050"/>
            <a:ext cx="9644130" cy="62170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20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7030A0"/>
                </a:solidFill>
              </a:rPr>
              <a:t>      1</a:t>
            </a:r>
            <a:r>
              <a:rPr lang="en-US" sz="2000" b="1" dirty="0" smtClean="0">
                <a:solidFill>
                  <a:srgbClr val="7030A0"/>
                </a:solidFill>
              </a:rPr>
              <a:t>:  </a:t>
            </a:r>
            <a:r>
              <a:rPr lang="en-US" sz="2000" b="1" dirty="0">
                <a:solidFill>
                  <a:srgbClr val="7030A0"/>
                </a:solidFill>
              </a:rPr>
              <a:t>Basic Plots using Matplotlib</a:t>
            </a:r>
            <a:endParaRPr lang="en-IN" sz="2000" b="1" dirty="0">
              <a:solidFill>
                <a:srgbClr val="7030A0"/>
              </a:solidFill>
            </a:endParaRPr>
          </a:p>
          <a:p>
            <a:pPr marR="36068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      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1</a:t>
            </a:r>
            <a:r>
              <a:rPr lang="en-US" sz="2000" b="1" dirty="0" smtClean="0">
                <a:latin typeface="Times New Roman" panose="02020603050405020304"/>
                <a:ea typeface="Times New Roman" panose="02020603050405020304"/>
              </a:rPr>
              <a:t>. </a:t>
            </a: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Area Plots or area chart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R="36068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      2. Line plots</a:t>
            </a: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457200" marR="36068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3. Bar plots or Bar charts</a:t>
            </a: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457200" marR="36068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4. Histograms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457200" marR="360680">
              <a:lnSpc>
                <a:spcPct val="150000"/>
              </a:lnSpc>
              <a:spcBef>
                <a:spcPts val="25"/>
              </a:spcBef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  <a:latin typeface="Times New Roman" panose="02020603050405020304"/>
                <a:ea typeface="Times New Roman" panose="02020603050405020304"/>
              </a:rPr>
              <a:t>. </a:t>
            </a:r>
            <a:r>
              <a:rPr lang="en-IN" sz="2000" b="1" dirty="0" smtClean="0">
                <a:solidFill>
                  <a:srgbClr val="7030A0"/>
                </a:solidFill>
              </a:rPr>
              <a:t>Specialized Visualization Tools using Matplotlib </a:t>
            </a:r>
            <a:endParaRPr lang="en-IN" sz="2000" dirty="0" smtClean="0">
              <a:solidFill>
                <a:srgbClr val="7030A0"/>
              </a:solidFill>
            </a:endParaRPr>
          </a:p>
          <a:p>
            <a:pPr marL="457200" marR="36068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1. Pie charts</a:t>
            </a: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457200" marR="36068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2. Box plots</a:t>
            </a: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457200" marR="36068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3. Scatter Plots</a:t>
            </a: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457200" marR="36068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4. Bubble plots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  <a:p>
            <a:r>
              <a:rPr lang="en-IN" sz="2000" b="1" dirty="0" smtClean="0">
                <a:solidFill>
                  <a:srgbClr val="7030A0"/>
                </a:solidFill>
              </a:rPr>
              <a:t>      </a:t>
            </a:r>
            <a:r>
              <a:rPr lang="en-IN" sz="2000" b="1" dirty="0">
                <a:solidFill>
                  <a:srgbClr val="7030A0"/>
                </a:solidFill>
              </a:rPr>
              <a:t>3</a:t>
            </a:r>
            <a:r>
              <a:rPr lang="en-IN" sz="2000" b="1" dirty="0" smtClean="0">
                <a:solidFill>
                  <a:srgbClr val="7030A0"/>
                </a:solidFill>
              </a:rPr>
              <a:t>: Advanced Visualization Tools using Matplotlib</a:t>
            </a:r>
            <a:r>
              <a:rPr lang="en-IN" sz="2000" dirty="0" smtClean="0">
                <a:solidFill>
                  <a:srgbClr val="7030A0"/>
                </a:solidFill>
              </a:rPr>
              <a:t> </a:t>
            </a:r>
            <a:endParaRPr lang="en-IN" sz="2000" dirty="0" smtClean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1. Waffle Charts </a:t>
            </a:r>
            <a:endParaRPr lang="en-IN" sz="2000" dirty="0" smtClean="0"/>
          </a:p>
          <a:p>
            <a:pPr lvl="1">
              <a:lnSpc>
                <a:spcPct val="150000"/>
              </a:lnSpc>
            </a:pPr>
            <a:r>
              <a:rPr lang="en-IN" sz="2000" dirty="0" smtClean="0"/>
              <a:t>2. Word Clouds </a:t>
            </a:r>
            <a:endParaRPr lang="en-IN" sz="2000" dirty="0"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48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48478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 dirty="0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 dirty="0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36496" y="214290"/>
            <a:ext cx="4214842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20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b="1" dirty="0" smtClean="0">
                <a:latin typeface="Times New Roman" panose="02020603050405020304"/>
                <a:ea typeface="Times New Roman" panose="02020603050405020304"/>
              </a:rPr>
              <a:t>1. 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</a:rPr>
              <a:t>Area Plot (or) Area chart:</a:t>
            </a:r>
            <a:endParaRPr lang="en-IN" dirty="0" smtClean="0"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271836" y="1124744"/>
            <a:ext cx="10287072" cy="5170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IN" sz="2000" dirty="0" smtClean="0"/>
              <a:t>       An </a:t>
            </a:r>
            <a:r>
              <a:rPr lang="en-IN" sz="2000" dirty="0" smtClean="0">
                <a:hlinkClick r:id="rId2"/>
              </a:rPr>
              <a:t>area chart</a:t>
            </a:r>
            <a:r>
              <a:rPr lang="en-IN" sz="2000" dirty="0" smtClean="0"/>
              <a:t> is really similar to a </a:t>
            </a:r>
            <a:r>
              <a:rPr lang="en-IN" sz="2000" dirty="0" smtClean="0">
                <a:hlinkClick r:id="rId3"/>
              </a:rPr>
              <a:t>line chart</a:t>
            </a:r>
            <a:r>
              <a:rPr lang="en-IN" sz="2000" dirty="0" smtClean="0"/>
              <a:t>, except that the </a:t>
            </a:r>
            <a:r>
              <a:rPr lang="en-IN" sz="2000" b="1" dirty="0" smtClean="0">
                <a:solidFill>
                  <a:srgbClr val="002060"/>
                </a:solidFill>
              </a:rPr>
              <a:t>area between the x axis and the line is filled in with </a:t>
            </a:r>
            <a:r>
              <a:rPr lang="en-IN" sz="2000" b="1" dirty="0" err="1" smtClean="0">
                <a:solidFill>
                  <a:srgbClr val="002060"/>
                </a:solidFill>
              </a:rPr>
              <a:t>color</a:t>
            </a:r>
            <a:r>
              <a:rPr lang="en-IN" sz="2000" b="1" dirty="0" smtClean="0">
                <a:solidFill>
                  <a:srgbClr val="002060"/>
                </a:solidFill>
              </a:rPr>
              <a:t> or shading</a:t>
            </a:r>
            <a:r>
              <a:rPr lang="en-IN" sz="2000" dirty="0" smtClean="0"/>
              <a:t>.</a:t>
            </a:r>
            <a:endParaRPr lang="en-IN" sz="2000" dirty="0" smtClean="0"/>
          </a:p>
          <a:p>
            <a:pPr marR="36068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endParaRPr lang="en-IN" sz="2000" dirty="0" smtClean="0"/>
          </a:p>
          <a:p>
            <a:pPr marR="36068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IN" sz="2000" dirty="0" smtClean="0"/>
              <a:t>      There are 2 main ways to build an </a:t>
            </a:r>
            <a:r>
              <a:rPr lang="en-IN" sz="2000" b="1" dirty="0" smtClean="0"/>
              <a:t>area chart </a:t>
            </a:r>
            <a:r>
              <a:rPr lang="en-IN" sz="2000" dirty="0" smtClean="0"/>
              <a:t>with Matplotlib. In both case it requires 2 numeric vectors of values as input and use any one of the following function.</a:t>
            </a:r>
            <a:endParaRPr lang="en-IN" sz="2000" dirty="0" smtClean="0"/>
          </a:p>
          <a:p>
            <a:pPr marR="36068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endParaRPr lang="en-IN" sz="2000" dirty="0" smtClean="0"/>
          </a:p>
          <a:p>
            <a:pPr marR="36068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r>
              <a:rPr lang="en-IN" sz="2000" dirty="0" smtClean="0"/>
              <a:t>1. </a:t>
            </a:r>
            <a:r>
              <a:rPr lang="en-I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fill_between()</a:t>
            </a:r>
            <a:r>
              <a:rPr lang="en-IN" sz="2000" dirty="0" smtClean="0"/>
              <a:t> function</a:t>
            </a:r>
            <a:endParaRPr lang="en-IN" sz="2000" dirty="0" smtClean="0"/>
          </a:p>
          <a:p>
            <a:pPr marL="457200" marR="360680" indent="-45720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  <a:buAutoNum type="arabicPeriod" startAt="2"/>
            </a:pPr>
            <a:r>
              <a:rPr lang="en-IN" sz="2000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stackplot</a:t>
            </a:r>
            <a:r>
              <a:rPr lang="en-IN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2000" dirty="0" smtClean="0"/>
              <a:t>function</a:t>
            </a:r>
            <a:endParaRPr lang="en-IN" sz="2000" dirty="0" smtClean="0"/>
          </a:p>
          <a:p>
            <a:pPr marR="36068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endParaRPr lang="en-IN" sz="2000" dirty="0">
              <a:latin typeface="Times New Roman" panose="02020603050405020304"/>
              <a:ea typeface="Times New Roman" panose="02020603050405020304"/>
            </a:endParaRPr>
          </a:p>
          <a:p>
            <a:pPr marR="36068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R="360680">
              <a:lnSpc>
                <a:spcPct val="150000"/>
              </a:lnSpc>
              <a:spcBef>
                <a:spcPts val="25"/>
              </a:spcBef>
              <a:spcAft>
                <a:spcPts val="0"/>
              </a:spcAft>
            </a:pPr>
            <a:endParaRPr lang="en-IN" sz="2000" dirty="0" smtClean="0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214291"/>
            <a:ext cx="9286940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20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b="1" dirty="0" smtClean="0">
                <a:latin typeface="Times New Roman" panose="02020603050405020304"/>
                <a:ea typeface="Times New Roman" panose="02020603050405020304"/>
              </a:rPr>
              <a:t>Example 1: to draw the area plot by using </a:t>
            </a:r>
            <a:r>
              <a:rPr lang="en-IN" dirty="0" smtClean="0"/>
              <a:t>fill_between() function.</a:t>
            </a:r>
            <a:endParaRPr lang="en-IN" dirty="0" smtClean="0"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07934" y="1214422"/>
            <a:ext cx="4643470" cy="5262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import matplotlib.pyplot as plt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C00000"/>
                </a:solidFill>
              </a:rPr>
              <a:t># Create data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x=[1,2,3,4,6]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y=[1,4,5,8,4]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C00000"/>
                </a:solidFill>
              </a:rPr>
              <a:t># Area plot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plt.fill_between(x, y)</a:t>
            </a:r>
            <a:r>
              <a:rPr lang="en-IN" sz="2800" b="1" dirty="0" smtClean="0"/>
              <a:t> </a:t>
            </a:r>
            <a:endParaRPr lang="en-IN" sz="28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800" b="1" dirty="0" err="1" smtClean="0"/>
              <a:t>plt.show</a:t>
            </a:r>
            <a:r>
              <a:rPr lang="en-IN" sz="2800" b="1" dirty="0" smtClean="0"/>
              <a:t>()</a:t>
            </a:r>
            <a:endParaRPr lang="en-IN" sz="2000" dirty="0">
              <a:solidFill>
                <a:srgbClr val="0070C0"/>
              </a:solidFill>
              <a:latin typeface="Times New Roman" panose="02020603050405020304"/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endParaRPr lang="en-IN" sz="2000" b="1" dirty="0">
              <a:solidFill>
                <a:srgbClr val="0070C0"/>
              </a:solidFill>
              <a:latin typeface="Times New Roman" panose="02020603050405020304"/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endParaRPr lang="en-IN" sz="2000" b="1" dirty="0">
              <a:solidFill>
                <a:srgbClr val="0070C0"/>
              </a:solidFill>
              <a:latin typeface="Times New Roman" panose="02020603050405020304"/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endParaRPr lang="en-IN" sz="28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7156" y="1428736"/>
            <a:ext cx="600079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214291"/>
            <a:ext cx="9286940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20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b="1" dirty="0" smtClean="0">
                <a:latin typeface="Times New Roman" panose="02020603050405020304"/>
                <a:ea typeface="Times New Roman" panose="02020603050405020304"/>
              </a:rPr>
              <a:t>Example 1: to draw the area plot by using </a:t>
            </a:r>
            <a:r>
              <a:rPr lang="en-IN" dirty="0" smtClean="0"/>
              <a:t> stackplot() function.</a:t>
            </a:r>
            <a:endParaRPr lang="en-IN" dirty="0" smtClean="0"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07934" y="1214422"/>
            <a:ext cx="4643470" cy="46166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import matplotlib.pyplot as plt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C00000"/>
                </a:solidFill>
              </a:rPr>
              <a:t># Create data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fr-FR" sz="2000" b="1" dirty="0" smtClean="0"/>
              <a:t># x=range(1,6)</a:t>
            </a:r>
            <a:endParaRPr lang="fr-FR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fr-FR" sz="2000" b="1" dirty="0" smtClean="0"/>
              <a:t>x=[1,2,3,4,5]</a:t>
            </a:r>
            <a:endParaRPr lang="fr-FR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fr-FR" sz="2000" b="1" dirty="0" smtClean="0"/>
              <a:t>y=[1,4,5,8,5] </a:t>
            </a:r>
            <a:endParaRPr lang="fr-FR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>
                <a:solidFill>
                  <a:srgbClr val="C00000"/>
                </a:solidFill>
              </a:rPr>
              <a:t># Area plot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000" b="1" dirty="0" smtClean="0"/>
              <a:t>plt.stackplot(</a:t>
            </a:r>
            <a:r>
              <a:rPr lang="en-IN" sz="2000" b="1" dirty="0" err="1" smtClean="0"/>
              <a:t>x,y</a:t>
            </a:r>
            <a:r>
              <a:rPr lang="en-IN" sz="2000" b="1" dirty="0" smtClean="0"/>
              <a:t>) </a:t>
            </a:r>
            <a:endParaRPr lang="en-IN" sz="20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800" b="1" dirty="0" smtClean="0"/>
              <a:t>plt.show()</a:t>
            </a:r>
            <a:endParaRPr lang="en-IN" sz="2800" b="1" dirty="0" smtClean="0"/>
          </a:p>
          <a:p>
            <a:pPr marR="363855" algn="just">
              <a:lnSpc>
                <a:spcPct val="150000"/>
              </a:lnSpc>
              <a:spcAft>
                <a:spcPts val="0"/>
              </a:spcAft>
            </a:pPr>
            <a:r>
              <a:rPr lang="en-IN" sz="2800" b="1" dirty="0" smtClean="0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</a:rPr>
              <a:t>Output:</a:t>
            </a:r>
            <a:endParaRPr lang="en-IN" sz="2000" dirty="0">
              <a:solidFill>
                <a:srgbClr val="0070C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2908" y="1428736"/>
            <a:ext cx="592935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539718" y="150132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5016" y="1931513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827017" y="327112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109409" y="444573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81344" y="5602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09198" y="381573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73921" y="175889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endParaRPr lang="en-I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4837380" y="3710328"/>
            <a:ext cx="244076" cy="277378"/>
            <a:chOff x="1497013" y="2566988"/>
            <a:chExt cx="2757488" cy="3133725"/>
          </a:xfrm>
          <a:solidFill>
            <a:schemeClr val="bg1"/>
          </a:solidFill>
        </p:grpSpPr>
        <p:sp>
          <p:nvSpPr>
            <p:cNvPr id="42" name="Freeform 6"/>
            <p:cNvSpPr/>
            <p:nvPr/>
          </p:nvSpPr>
          <p:spPr bwMode="auto">
            <a:xfrm>
              <a:off x="2454275" y="3282950"/>
              <a:ext cx="842963" cy="850900"/>
            </a:xfrm>
            <a:custGeom>
              <a:avLst/>
              <a:gdLst>
                <a:gd name="T0" fmla="*/ 89 w 1062"/>
                <a:gd name="T1" fmla="*/ 0 h 1073"/>
                <a:gd name="T2" fmla="*/ 973 w 1062"/>
                <a:gd name="T3" fmla="*/ 0 h 1073"/>
                <a:gd name="T4" fmla="*/ 994 w 1062"/>
                <a:gd name="T5" fmla="*/ 3 h 1073"/>
                <a:gd name="T6" fmla="*/ 1014 w 1062"/>
                <a:gd name="T7" fmla="*/ 10 h 1073"/>
                <a:gd name="T8" fmla="*/ 1031 w 1062"/>
                <a:gd name="T9" fmla="*/ 23 h 1073"/>
                <a:gd name="T10" fmla="*/ 1046 w 1062"/>
                <a:gd name="T11" fmla="*/ 39 h 1073"/>
                <a:gd name="T12" fmla="*/ 1056 w 1062"/>
                <a:gd name="T13" fmla="*/ 57 h 1073"/>
                <a:gd name="T14" fmla="*/ 1061 w 1062"/>
                <a:gd name="T15" fmla="*/ 79 h 1073"/>
                <a:gd name="T16" fmla="*/ 1062 w 1062"/>
                <a:gd name="T17" fmla="*/ 100 h 1073"/>
                <a:gd name="T18" fmla="*/ 1057 w 1062"/>
                <a:gd name="T19" fmla="*/ 121 h 1073"/>
                <a:gd name="T20" fmla="*/ 1018 w 1062"/>
                <a:gd name="T21" fmla="*/ 221 h 1073"/>
                <a:gd name="T22" fmla="*/ 972 w 1062"/>
                <a:gd name="T23" fmla="*/ 321 h 1073"/>
                <a:gd name="T24" fmla="*/ 920 w 1062"/>
                <a:gd name="T25" fmla="*/ 417 h 1073"/>
                <a:gd name="T26" fmla="*/ 861 w 1062"/>
                <a:gd name="T27" fmla="*/ 513 h 1073"/>
                <a:gd name="T28" fmla="*/ 796 w 1062"/>
                <a:gd name="T29" fmla="*/ 605 h 1073"/>
                <a:gd name="T30" fmla="*/ 725 w 1062"/>
                <a:gd name="T31" fmla="*/ 697 h 1073"/>
                <a:gd name="T32" fmla="*/ 694 w 1062"/>
                <a:gd name="T33" fmla="*/ 738 h 1073"/>
                <a:gd name="T34" fmla="*/ 668 w 1062"/>
                <a:gd name="T35" fmla="*/ 784 h 1073"/>
                <a:gd name="T36" fmla="*/ 647 w 1062"/>
                <a:gd name="T37" fmla="*/ 831 h 1073"/>
                <a:gd name="T38" fmla="*/ 632 w 1062"/>
                <a:gd name="T39" fmla="*/ 880 h 1073"/>
                <a:gd name="T40" fmla="*/ 623 w 1062"/>
                <a:gd name="T41" fmla="*/ 931 h 1073"/>
                <a:gd name="T42" fmla="*/ 621 w 1062"/>
                <a:gd name="T43" fmla="*/ 983 h 1073"/>
                <a:gd name="T44" fmla="*/ 617 w 1062"/>
                <a:gd name="T45" fmla="*/ 1007 h 1073"/>
                <a:gd name="T46" fmla="*/ 609 w 1062"/>
                <a:gd name="T47" fmla="*/ 1028 h 1073"/>
                <a:gd name="T48" fmla="*/ 594 w 1062"/>
                <a:gd name="T49" fmla="*/ 1047 h 1073"/>
                <a:gd name="T50" fmla="*/ 577 w 1062"/>
                <a:gd name="T51" fmla="*/ 1060 h 1073"/>
                <a:gd name="T52" fmla="*/ 554 w 1062"/>
                <a:gd name="T53" fmla="*/ 1070 h 1073"/>
                <a:gd name="T54" fmla="*/ 531 w 1062"/>
                <a:gd name="T55" fmla="*/ 1073 h 1073"/>
                <a:gd name="T56" fmla="*/ 508 w 1062"/>
                <a:gd name="T57" fmla="*/ 1070 h 1073"/>
                <a:gd name="T58" fmla="*/ 487 w 1062"/>
                <a:gd name="T59" fmla="*/ 1060 h 1073"/>
                <a:gd name="T60" fmla="*/ 468 w 1062"/>
                <a:gd name="T61" fmla="*/ 1047 h 1073"/>
                <a:gd name="T62" fmla="*/ 455 w 1062"/>
                <a:gd name="T63" fmla="*/ 1028 h 1073"/>
                <a:gd name="T64" fmla="*/ 445 w 1062"/>
                <a:gd name="T65" fmla="*/ 1007 h 1073"/>
                <a:gd name="T66" fmla="*/ 442 w 1062"/>
                <a:gd name="T67" fmla="*/ 983 h 1073"/>
                <a:gd name="T68" fmla="*/ 439 w 1062"/>
                <a:gd name="T69" fmla="*/ 931 h 1073"/>
                <a:gd name="T70" fmla="*/ 430 w 1062"/>
                <a:gd name="T71" fmla="*/ 880 h 1073"/>
                <a:gd name="T72" fmla="*/ 415 w 1062"/>
                <a:gd name="T73" fmla="*/ 831 h 1073"/>
                <a:gd name="T74" fmla="*/ 394 w 1062"/>
                <a:gd name="T75" fmla="*/ 784 h 1073"/>
                <a:gd name="T76" fmla="*/ 368 w 1062"/>
                <a:gd name="T77" fmla="*/ 738 h 1073"/>
                <a:gd name="T78" fmla="*/ 338 w 1062"/>
                <a:gd name="T79" fmla="*/ 697 h 1073"/>
                <a:gd name="T80" fmla="*/ 266 w 1062"/>
                <a:gd name="T81" fmla="*/ 605 h 1073"/>
                <a:gd name="T82" fmla="*/ 201 w 1062"/>
                <a:gd name="T83" fmla="*/ 513 h 1073"/>
                <a:gd name="T84" fmla="*/ 142 w 1062"/>
                <a:gd name="T85" fmla="*/ 417 h 1073"/>
                <a:gd name="T86" fmla="*/ 90 w 1062"/>
                <a:gd name="T87" fmla="*/ 321 h 1073"/>
                <a:gd name="T88" fmla="*/ 44 w 1062"/>
                <a:gd name="T89" fmla="*/ 221 h 1073"/>
                <a:gd name="T90" fmla="*/ 5 w 1062"/>
                <a:gd name="T91" fmla="*/ 121 h 1073"/>
                <a:gd name="T92" fmla="*/ 0 w 1062"/>
                <a:gd name="T93" fmla="*/ 100 h 1073"/>
                <a:gd name="T94" fmla="*/ 0 w 1062"/>
                <a:gd name="T95" fmla="*/ 79 h 1073"/>
                <a:gd name="T96" fmla="*/ 6 w 1062"/>
                <a:gd name="T97" fmla="*/ 57 h 1073"/>
                <a:gd name="T98" fmla="*/ 16 w 1062"/>
                <a:gd name="T99" fmla="*/ 39 h 1073"/>
                <a:gd name="T100" fmla="*/ 31 w 1062"/>
                <a:gd name="T101" fmla="*/ 23 h 1073"/>
                <a:gd name="T102" fmla="*/ 48 w 1062"/>
                <a:gd name="T103" fmla="*/ 10 h 1073"/>
                <a:gd name="T104" fmla="*/ 68 w 1062"/>
                <a:gd name="T105" fmla="*/ 3 h 1073"/>
                <a:gd name="T106" fmla="*/ 89 w 1062"/>
                <a:gd name="T107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2" h="1073">
                  <a:moveTo>
                    <a:pt x="89" y="0"/>
                  </a:moveTo>
                  <a:lnTo>
                    <a:pt x="973" y="0"/>
                  </a:lnTo>
                  <a:lnTo>
                    <a:pt x="994" y="3"/>
                  </a:lnTo>
                  <a:lnTo>
                    <a:pt x="1014" y="10"/>
                  </a:lnTo>
                  <a:lnTo>
                    <a:pt x="1031" y="23"/>
                  </a:lnTo>
                  <a:lnTo>
                    <a:pt x="1046" y="39"/>
                  </a:lnTo>
                  <a:lnTo>
                    <a:pt x="1056" y="57"/>
                  </a:lnTo>
                  <a:lnTo>
                    <a:pt x="1061" y="79"/>
                  </a:lnTo>
                  <a:lnTo>
                    <a:pt x="1062" y="100"/>
                  </a:lnTo>
                  <a:lnTo>
                    <a:pt x="1057" y="121"/>
                  </a:lnTo>
                  <a:lnTo>
                    <a:pt x="1018" y="221"/>
                  </a:lnTo>
                  <a:lnTo>
                    <a:pt x="972" y="321"/>
                  </a:lnTo>
                  <a:lnTo>
                    <a:pt x="920" y="417"/>
                  </a:lnTo>
                  <a:lnTo>
                    <a:pt x="861" y="513"/>
                  </a:lnTo>
                  <a:lnTo>
                    <a:pt x="796" y="605"/>
                  </a:lnTo>
                  <a:lnTo>
                    <a:pt x="725" y="697"/>
                  </a:lnTo>
                  <a:lnTo>
                    <a:pt x="694" y="738"/>
                  </a:lnTo>
                  <a:lnTo>
                    <a:pt x="668" y="784"/>
                  </a:lnTo>
                  <a:lnTo>
                    <a:pt x="647" y="831"/>
                  </a:lnTo>
                  <a:lnTo>
                    <a:pt x="632" y="880"/>
                  </a:lnTo>
                  <a:lnTo>
                    <a:pt x="623" y="931"/>
                  </a:lnTo>
                  <a:lnTo>
                    <a:pt x="621" y="983"/>
                  </a:lnTo>
                  <a:lnTo>
                    <a:pt x="617" y="1007"/>
                  </a:lnTo>
                  <a:lnTo>
                    <a:pt x="609" y="1028"/>
                  </a:lnTo>
                  <a:lnTo>
                    <a:pt x="594" y="1047"/>
                  </a:lnTo>
                  <a:lnTo>
                    <a:pt x="577" y="1060"/>
                  </a:lnTo>
                  <a:lnTo>
                    <a:pt x="554" y="1070"/>
                  </a:lnTo>
                  <a:lnTo>
                    <a:pt x="531" y="1073"/>
                  </a:lnTo>
                  <a:lnTo>
                    <a:pt x="508" y="1070"/>
                  </a:lnTo>
                  <a:lnTo>
                    <a:pt x="487" y="1060"/>
                  </a:lnTo>
                  <a:lnTo>
                    <a:pt x="468" y="1047"/>
                  </a:lnTo>
                  <a:lnTo>
                    <a:pt x="455" y="1028"/>
                  </a:lnTo>
                  <a:lnTo>
                    <a:pt x="445" y="1007"/>
                  </a:lnTo>
                  <a:lnTo>
                    <a:pt x="442" y="983"/>
                  </a:lnTo>
                  <a:lnTo>
                    <a:pt x="439" y="931"/>
                  </a:lnTo>
                  <a:lnTo>
                    <a:pt x="430" y="880"/>
                  </a:lnTo>
                  <a:lnTo>
                    <a:pt x="415" y="831"/>
                  </a:lnTo>
                  <a:lnTo>
                    <a:pt x="394" y="784"/>
                  </a:lnTo>
                  <a:lnTo>
                    <a:pt x="368" y="738"/>
                  </a:lnTo>
                  <a:lnTo>
                    <a:pt x="338" y="697"/>
                  </a:lnTo>
                  <a:lnTo>
                    <a:pt x="266" y="605"/>
                  </a:lnTo>
                  <a:lnTo>
                    <a:pt x="201" y="513"/>
                  </a:lnTo>
                  <a:lnTo>
                    <a:pt x="142" y="417"/>
                  </a:lnTo>
                  <a:lnTo>
                    <a:pt x="90" y="321"/>
                  </a:lnTo>
                  <a:lnTo>
                    <a:pt x="44" y="221"/>
                  </a:lnTo>
                  <a:lnTo>
                    <a:pt x="5" y="121"/>
                  </a:lnTo>
                  <a:lnTo>
                    <a:pt x="0" y="100"/>
                  </a:lnTo>
                  <a:lnTo>
                    <a:pt x="0" y="79"/>
                  </a:lnTo>
                  <a:lnTo>
                    <a:pt x="6" y="57"/>
                  </a:lnTo>
                  <a:lnTo>
                    <a:pt x="16" y="39"/>
                  </a:lnTo>
                  <a:lnTo>
                    <a:pt x="31" y="23"/>
                  </a:lnTo>
                  <a:lnTo>
                    <a:pt x="48" y="10"/>
                  </a:lnTo>
                  <a:lnTo>
                    <a:pt x="68" y="3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3" name="Freeform 7"/>
            <p:cNvSpPr/>
            <p:nvPr/>
          </p:nvSpPr>
          <p:spPr bwMode="auto">
            <a:xfrm>
              <a:off x="2098675" y="4276725"/>
              <a:ext cx="1555750" cy="1033463"/>
            </a:xfrm>
            <a:custGeom>
              <a:avLst/>
              <a:gdLst>
                <a:gd name="T0" fmla="*/ 980 w 1961"/>
                <a:gd name="T1" fmla="*/ 0 h 1301"/>
                <a:gd name="T2" fmla="*/ 1003 w 1961"/>
                <a:gd name="T3" fmla="*/ 2 h 1301"/>
                <a:gd name="T4" fmla="*/ 1026 w 1961"/>
                <a:gd name="T5" fmla="*/ 12 h 1301"/>
                <a:gd name="T6" fmla="*/ 1043 w 1961"/>
                <a:gd name="T7" fmla="*/ 26 h 1301"/>
                <a:gd name="T8" fmla="*/ 1058 w 1961"/>
                <a:gd name="T9" fmla="*/ 43 h 1301"/>
                <a:gd name="T10" fmla="*/ 1066 w 1961"/>
                <a:gd name="T11" fmla="*/ 66 h 1301"/>
                <a:gd name="T12" fmla="*/ 1070 w 1961"/>
                <a:gd name="T13" fmla="*/ 89 h 1301"/>
                <a:gd name="T14" fmla="*/ 1072 w 1961"/>
                <a:gd name="T15" fmla="*/ 138 h 1301"/>
                <a:gd name="T16" fmla="*/ 1084 w 1961"/>
                <a:gd name="T17" fmla="*/ 186 h 1301"/>
                <a:gd name="T18" fmla="*/ 1101 w 1961"/>
                <a:gd name="T19" fmla="*/ 233 h 1301"/>
                <a:gd name="T20" fmla="*/ 1125 w 1961"/>
                <a:gd name="T21" fmla="*/ 279 h 1301"/>
                <a:gd name="T22" fmla="*/ 1156 w 1961"/>
                <a:gd name="T23" fmla="*/ 325 h 1301"/>
                <a:gd name="T24" fmla="*/ 1193 w 1961"/>
                <a:gd name="T25" fmla="*/ 369 h 1301"/>
                <a:gd name="T26" fmla="*/ 1236 w 1961"/>
                <a:gd name="T27" fmla="*/ 411 h 1301"/>
                <a:gd name="T28" fmla="*/ 1286 w 1961"/>
                <a:gd name="T29" fmla="*/ 451 h 1301"/>
                <a:gd name="T30" fmla="*/ 1394 w 1961"/>
                <a:gd name="T31" fmla="*/ 535 h 1301"/>
                <a:gd name="T32" fmla="*/ 1495 w 1961"/>
                <a:gd name="T33" fmla="*/ 621 h 1301"/>
                <a:gd name="T34" fmla="*/ 1589 w 1961"/>
                <a:gd name="T35" fmla="*/ 707 h 1301"/>
                <a:gd name="T36" fmla="*/ 1676 w 1961"/>
                <a:gd name="T37" fmla="*/ 797 h 1301"/>
                <a:gd name="T38" fmla="*/ 1755 w 1961"/>
                <a:gd name="T39" fmla="*/ 887 h 1301"/>
                <a:gd name="T40" fmla="*/ 1828 w 1961"/>
                <a:gd name="T41" fmla="*/ 979 h 1301"/>
                <a:gd name="T42" fmla="*/ 1892 w 1961"/>
                <a:gd name="T43" fmla="*/ 1072 h 1301"/>
                <a:gd name="T44" fmla="*/ 1949 w 1961"/>
                <a:gd name="T45" fmla="*/ 1167 h 1301"/>
                <a:gd name="T46" fmla="*/ 1957 w 1961"/>
                <a:gd name="T47" fmla="*/ 1189 h 1301"/>
                <a:gd name="T48" fmla="*/ 1961 w 1961"/>
                <a:gd name="T49" fmla="*/ 1211 h 1301"/>
                <a:gd name="T50" fmla="*/ 1957 w 1961"/>
                <a:gd name="T51" fmla="*/ 1234 h 1301"/>
                <a:gd name="T52" fmla="*/ 1949 w 1961"/>
                <a:gd name="T53" fmla="*/ 1256 h 1301"/>
                <a:gd name="T54" fmla="*/ 1934 w 1961"/>
                <a:gd name="T55" fmla="*/ 1275 h 1301"/>
                <a:gd name="T56" fmla="*/ 1915 w 1961"/>
                <a:gd name="T57" fmla="*/ 1288 h 1301"/>
                <a:gd name="T58" fmla="*/ 1894 w 1961"/>
                <a:gd name="T59" fmla="*/ 1297 h 1301"/>
                <a:gd name="T60" fmla="*/ 1871 w 1961"/>
                <a:gd name="T61" fmla="*/ 1301 h 1301"/>
                <a:gd name="T62" fmla="*/ 89 w 1961"/>
                <a:gd name="T63" fmla="*/ 1301 h 1301"/>
                <a:gd name="T64" fmla="*/ 66 w 1961"/>
                <a:gd name="T65" fmla="*/ 1297 h 1301"/>
                <a:gd name="T66" fmla="*/ 45 w 1961"/>
                <a:gd name="T67" fmla="*/ 1288 h 1301"/>
                <a:gd name="T68" fmla="*/ 26 w 1961"/>
                <a:gd name="T69" fmla="*/ 1275 h 1301"/>
                <a:gd name="T70" fmla="*/ 13 w 1961"/>
                <a:gd name="T71" fmla="*/ 1256 h 1301"/>
                <a:gd name="T72" fmla="*/ 3 w 1961"/>
                <a:gd name="T73" fmla="*/ 1234 h 1301"/>
                <a:gd name="T74" fmla="*/ 0 w 1961"/>
                <a:gd name="T75" fmla="*/ 1211 h 1301"/>
                <a:gd name="T76" fmla="*/ 3 w 1961"/>
                <a:gd name="T77" fmla="*/ 1189 h 1301"/>
                <a:gd name="T78" fmla="*/ 11 w 1961"/>
                <a:gd name="T79" fmla="*/ 1167 h 1301"/>
                <a:gd name="T80" fmla="*/ 68 w 1961"/>
                <a:gd name="T81" fmla="*/ 1072 h 1301"/>
                <a:gd name="T82" fmla="*/ 133 w 1961"/>
                <a:gd name="T83" fmla="*/ 979 h 1301"/>
                <a:gd name="T84" fmla="*/ 205 w 1961"/>
                <a:gd name="T85" fmla="*/ 887 h 1301"/>
                <a:gd name="T86" fmla="*/ 285 w 1961"/>
                <a:gd name="T87" fmla="*/ 797 h 1301"/>
                <a:gd name="T88" fmla="*/ 371 w 1961"/>
                <a:gd name="T89" fmla="*/ 707 h 1301"/>
                <a:gd name="T90" fmla="*/ 465 w 1961"/>
                <a:gd name="T91" fmla="*/ 621 h 1301"/>
                <a:gd name="T92" fmla="*/ 566 w 1961"/>
                <a:gd name="T93" fmla="*/ 535 h 1301"/>
                <a:gd name="T94" fmla="*/ 674 w 1961"/>
                <a:gd name="T95" fmla="*/ 451 h 1301"/>
                <a:gd name="T96" fmla="*/ 724 w 1961"/>
                <a:gd name="T97" fmla="*/ 411 h 1301"/>
                <a:gd name="T98" fmla="*/ 767 w 1961"/>
                <a:gd name="T99" fmla="*/ 369 h 1301"/>
                <a:gd name="T100" fmla="*/ 804 w 1961"/>
                <a:gd name="T101" fmla="*/ 325 h 1301"/>
                <a:gd name="T102" fmla="*/ 835 w 1961"/>
                <a:gd name="T103" fmla="*/ 279 h 1301"/>
                <a:gd name="T104" fmla="*/ 859 w 1961"/>
                <a:gd name="T105" fmla="*/ 233 h 1301"/>
                <a:gd name="T106" fmla="*/ 877 w 1961"/>
                <a:gd name="T107" fmla="*/ 186 h 1301"/>
                <a:gd name="T108" fmla="*/ 888 w 1961"/>
                <a:gd name="T109" fmla="*/ 138 h 1301"/>
                <a:gd name="T110" fmla="*/ 891 w 1961"/>
                <a:gd name="T111" fmla="*/ 89 h 1301"/>
                <a:gd name="T112" fmla="*/ 894 w 1961"/>
                <a:gd name="T113" fmla="*/ 66 h 1301"/>
                <a:gd name="T114" fmla="*/ 904 w 1961"/>
                <a:gd name="T115" fmla="*/ 43 h 1301"/>
                <a:gd name="T116" fmla="*/ 917 w 1961"/>
                <a:gd name="T117" fmla="*/ 26 h 1301"/>
                <a:gd name="T118" fmla="*/ 936 w 1961"/>
                <a:gd name="T119" fmla="*/ 12 h 1301"/>
                <a:gd name="T120" fmla="*/ 957 w 1961"/>
                <a:gd name="T121" fmla="*/ 2 h 1301"/>
                <a:gd name="T122" fmla="*/ 980 w 1961"/>
                <a:gd name="T123" fmla="*/ 0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61" h="1301">
                  <a:moveTo>
                    <a:pt x="980" y="0"/>
                  </a:moveTo>
                  <a:lnTo>
                    <a:pt x="1003" y="2"/>
                  </a:lnTo>
                  <a:lnTo>
                    <a:pt x="1026" y="12"/>
                  </a:lnTo>
                  <a:lnTo>
                    <a:pt x="1043" y="26"/>
                  </a:lnTo>
                  <a:lnTo>
                    <a:pt x="1058" y="43"/>
                  </a:lnTo>
                  <a:lnTo>
                    <a:pt x="1066" y="66"/>
                  </a:lnTo>
                  <a:lnTo>
                    <a:pt x="1070" y="89"/>
                  </a:lnTo>
                  <a:lnTo>
                    <a:pt x="1072" y="138"/>
                  </a:lnTo>
                  <a:lnTo>
                    <a:pt x="1084" y="186"/>
                  </a:lnTo>
                  <a:lnTo>
                    <a:pt x="1101" y="233"/>
                  </a:lnTo>
                  <a:lnTo>
                    <a:pt x="1125" y="279"/>
                  </a:lnTo>
                  <a:lnTo>
                    <a:pt x="1156" y="325"/>
                  </a:lnTo>
                  <a:lnTo>
                    <a:pt x="1193" y="369"/>
                  </a:lnTo>
                  <a:lnTo>
                    <a:pt x="1236" y="411"/>
                  </a:lnTo>
                  <a:lnTo>
                    <a:pt x="1286" y="451"/>
                  </a:lnTo>
                  <a:lnTo>
                    <a:pt x="1394" y="535"/>
                  </a:lnTo>
                  <a:lnTo>
                    <a:pt x="1495" y="621"/>
                  </a:lnTo>
                  <a:lnTo>
                    <a:pt x="1589" y="707"/>
                  </a:lnTo>
                  <a:lnTo>
                    <a:pt x="1676" y="797"/>
                  </a:lnTo>
                  <a:lnTo>
                    <a:pt x="1755" y="887"/>
                  </a:lnTo>
                  <a:lnTo>
                    <a:pt x="1828" y="979"/>
                  </a:lnTo>
                  <a:lnTo>
                    <a:pt x="1892" y="1072"/>
                  </a:lnTo>
                  <a:lnTo>
                    <a:pt x="1949" y="1167"/>
                  </a:lnTo>
                  <a:lnTo>
                    <a:pt x="1957" y="1189"/>
                  </a:lnTo>
                  <a:lnTo>
                    <a:pt x="1961" y="1211"/>
                  </a:lnTo>
                  <a:lnTo>
                    <a:pt x="1957" y="1234"/>
                  </a:lnTo>
                  <a:lnTo>
                    <a:pt x="1949" y="1256"/>
                  </a:lnTo>
                  <a:lnTo>
                    <a:pt x="1934" y="1275"/>
                  </a:lnTo>
                  <a:lnTo>
                    <a:pt x="1915" y="1288"/>
                  </a:lnTo>
                  <a:lnTo>
                    <a:pt x="1894" y="1297"/>
                  </a:lnTo>
                  <a:lnTo>
                    <a:pt x="1871" y="1301"/>
                  </a:lnTo>
                  <a:lnTo>
                    <a:pt x="89" y="1301"/>
                  </a:lnTo>
                  <a:lnTo>
                    <a:pt x="66" y="1297"/>
                  </a:lnTo>
                  <a:lnTo>
                    <a:pt x="45" y="1288"/>
                  </a:lnTo>
                  <a:lnTo>
                    <a:pt x="26" y="1275"/>
                  </a:lnTo>
                  <a:lnTo>
                    <a:pt x="13" y="1256"/>
                  </a:lnTo>
                  <a:lnTo>
                    <a:pt x="3" y="1234"/>
                  </a:lnTo>
                  <a:lnTo>
                    <a:pt x="0" y="1211"/>
                  </a:lnTo>
                  <a:lnTo>
                    <a:pt x="3" y="1189"/>
                  </a:lnTo>
                  <a:lnTo>
                    <a:pt x="11" y="1167"/>
                  </a:lnTo>
                  <a:lnTo>
                    <a:pt x="68" y="1072"/>
                  </a:lnTo>
                  <a:lnTo>
                    <a:pt x="133" y="979"/>
                  </a:lnTo>
                  <a:lnTo>
                    <a:pt x="205" y="887"/>
                  </a:lnTo>
                  <a:lnTo>
                    <a:pt x="285" y="797"/>
                  </a:lnTo>
                  <a:lnTo>
                    <a:pt x="371" y="707"/>
                  </a:lnTo>
                  <a:lnTo>
                    <a:pt x="465" y="621"/>
                  </a:lnTo>
                  <a:lnTo>
                    <a:pt x="566" y="535"/>
                  </a:lnTo>
                  <a:lnTo>
                    <a:pt x="674" y="451"/>
                  </a:lnTo>
                  <a:lnTo>
                    <a:pt x="724" y="411"/>
                  </a:lnTo>
                  <a:lnTo>
                    <a:pt x="767" y="369"/>
                  </a:lnTo>
                  <a:lnTo>
                    <a:pt x="804" y="325"/>
                  </a:lnTo>
                  <a:lnTo>
                    <a:pt x="835" y="279"/>
                  </a:lnTo>
                  <a:lnTo>
                    <a:pt x="859" y="233"/>
                  </a:lnTo>
                  <a:lnTo>
                    <a:pt x="877" y="186"/>
                  </a:lnTo>
                  <a:lnTo>
                    <a:pt x="888" y="138"/>
                  </a:lnTo>
                  <a:lnTo>
                    <a:pt x="891" y="89"/>
                  </a:lnTo>
                  <a:lnTo>
                    <a:pt x="894" y="66"/>
                  </a:lnTo>
                  <a:lnTo>
                    <a:pt x="904" y="43"/>
                  </a:lnTo>
                  <a:lnTo>
                    <a:pt x="917" y="26"/>
                  </a:lnTo>
                  <a:lnTo>
                    <a:pt x="936" y="12"/>
                  </a:lnTo>
                  <a:lnTo>
                    <a:pt x="957" y="2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44" name="Freeform 8"/>
            <p:cNvSpPr>
              <a:spLocks noEditPoints="1"/>
            </p:cNvSpPr>
            <p:nvPr/>
          </p:nvSpPr>
          <p:spPr bwMode="auto">
            <a:xfrm>
              <a:off x="1497013" y="2566988"/>
              <a:ext cx="2757488" cy="3133725"/>
            </a:xfrm>
            <a:custGeom>
              <a:avLst/>
              <a:gdLst>
                <a:gd name="T0" fmla="*/ 648 w 3475"/>
                <a:gd name="T1" fmla="*/ 663 h 3948"/>
                <a:gd name="T2" fmla="*/ 794 w 3475"/>
                <a:gd name="T3" fmla="*/ 1032 h 3948"/>
                <a:gd name="T4" fmla="*/ 992 w 3475"/>
                <a:gd name="T5" fmla="*/ 1359 h 3948"/>
                <a:gd name="T6" fmla="*/ 1208 w 3475"/>
                <a:gd name="T7" fmla="*/ 1647 h 3948"/>
                <a:gd name="T8" fmla="*/ 1383 w 3475"/>
                <a:gd name="T9" fmla="*/ 1858 h 3948"/>
                <a:gd name="T10" fmla="*/ 1425 w 3475"/>
                <a:gd name="T11" fmla="*/ 1975 h 3948"/>
                <a:gd name="T12" fmla="*/ 1383 w 3475"/>
                <a:gd name="T13" fmla="*/ 2090 h 3948"/>
                <a:gd name="T14" fmla="*/ 1208 w 3475"/>
                <a:gd name="T15" fmla="*/ 2301 h 3948"/>
                <a:gd name="T16" fmla="*/ 992 w 3475"/>
                <a:gd name="T17" fmla="*/ 2591 h 3948"/>
                <a:gd name="T18" fmla="*/ 794 w 3475"/>
                <a:gd name="T19" fmla="*/ 2918 h 3948"/>
                <a:gd name="T20" fmla="*/ 648 w 3475"/>
                <a:gd name="T21" fmla="*/ 3287 h 3948"/>
                <a:gd name="T22" fmla="*/ 2886 w 3475"/>
                <a:gd name="T23" fmla="*/ 3590 h 3948"/>
                <a:gd name="T24" fmla="*/ 2796 w 3475"/>
                <a:gd name="T25" fmla="*/ 3190 h 3948"/>
                <a:gd name="T26" fmla="*/ 2634 w 3475"/>
                <a:gd name="T27" fmla="*/ 2833 h 3948"/>
                <a:gd name="T28" fmla="*/ 2430 w 3475"/>
                <a:gd name="T29" fmla="*/ 2515 h 3948"/>
                <a:gd name="T30" fmla="*/ 2213 w 3475"/>
                <a:gd name="T31" fmla="*/ 2236 h 3948"/>
                <a:gd name="T32" fmla="*/ 2072 w 3475"/>
                <a:gd name="T33" fmla="*/ 2064 h 3948"/>
                <a:gd name="T34" fmla="*/ 2051 w 3475"/>
                <a:gd name="T35" fmla="*/ 1944 h 3948"/>
                <a:gd name="T36" fmla="*/ 2107 w 3475"/>
                <a:gd name="T37" fmla="*/ 1840 h 3948"/>
                <a:gd name="T38" fmla="*/ 2320 w 3475"/>
                <a:gd name="T39" fmla="*/ 1579 h 3948"/>
                <a:gd name="T40" fmla="*/ 2536 w 3475"/>
                <a:gd name="T41" fmla="*/ 1281 h 3948"/>
                <a:gd name="T42" fmla="*/ 2722 w 3475"/>
                <a:gd name="T43" fmla="*/ 942 h 3948"/>
                <a:gd name="T44" fmla="*/ 2851 w 3475"/>
                <a:gd name="T45" fmla="*/ 564 h 3948"/>
                <a:gd name="T46" fmla="*/ 178 w 3475"/>
                <a:gd name="T47" fmla="*/ 0 h 3948"/>
                <a:gd name="T48" fmla="*/ 3396 w 3475"/>
                <a:gd name="T49" fmla="*/ 30 h 3948"/>
                <a:gd name="T50" fmla="*/ 3471 w 3475"/>
                <a:gd name="T51" fmla="*/ 143 h 3948"/>
                <a:gd name="T52" fmla="*/ 3444 w 3475"/>
                <a:gd name="T53" fmla="*/ 279 h 3948"/>
                <a:gd name="T54" fmla="*/ 3333 w 3475"/>
                <a:gd name="T55" fmla="*/ 355 h 3948"/>
                <a:gd name="T56" fmla="*/ 3211 w 3475"/>
                <a:gd name="T57" fmla="*/ 586 h 3948"/>
                <a:gd name="T58" fmla="*/ 3083 w 3475"/>
                <a:gd name="T59" fmla="*/ 1003 h 3948"/>
                <a:gd name="T60" fmla="*/ 2897 w 3475"/>
                <a:gd name="T61" fmla="*/ 1374 h 3948"/>
                <a:gd name="T62" fmla="*/ 2680 w 3475"/>
                <a:gd name="T63" fmla="*/ 1698 h 3948"/>
                <a:gd name="T64" fmla="*/ 2460 w 3475"/>
                <a:gd name="T65" fmla="*/ 1975 h 3948"/>
                <a:gd name="T66" fmla="*/ 2680 w 3475"/>
                <a:gd name="T67" fmla="*/ 2252 h 3948"/>
                <a:gd name="T68" fmla="*/ 2897 w 3475"/>
                <a:gd name="T69" fmla="*/ 2574 h 3948"/>
                <a:gd name="T70" fmla="*/ 3083 w 3475"/>
                <a:gd name="T71" fmla="*/ 2946 h 3948"/>
                <a:gd name="T72" fmla="*/ 3211 w 3475"/>
                <a:gd name="T73" fmla="*/ 3363 h 3948"/>
                <a:gd name="T74" fmla="*/ 3333 w 3475"/>
                <a:gd name="T75" fmla="*/ 3594 h 3948"/>
                <a:gd name="T76" fmla="*/ 3444 w 3475"/>
                <a:gd name="T77" fmla="*/ 3669 h 3948"/>
                <a:gd name="T78" fmla="*/ 3471 w 3475"/>
                <a:gd name="T79" fmla="*/ 3806 h 3948"/>
                <a:gd name="T80" fmla="*/ 3396 w 3475"/>
                <a:gd name="T81" fmla="*/ 3919 h 3948"/>
                <a:gd name="T82" fmla="*/ 178 w 3475"/>
                <a:gd name="T83" fmla="*/ 3948 h 3948"/>
                <a:gd name="T84" fmla="*/ 51 w 3475"/>
                <a:gd name="T85" fmla="*/ 3896 h 3948"/>
                <a:gd name="T86" fmla="*/ 0 w 3475"/>
                <a:gd name="T87" fmla="*/ 3770 h 3948"/>
                <a:gd name="T88" fmla="*/ 51 w 3475"/>
                <a:gd name="T89" fmla="*/ 3642 h 3948"/>
                <a:gd name="T90" fmla="*/ 178 w 3475"/>
                <a:gd name="T91" fmla="*/ 3590 h 3948"/>
                <a:gd name="T92" fmla="*/ 288 w 3475"/>
                <a:gd name="T93" fmla="*/ 3255 h 3948"/>
                <a:gd name="T94" fmla="*/ 433 w 3475"/>
                <a:gd name="T95" fmla="*/ 2849 h 3948"/>
                <a:gd name="T96" fmla="*/ 630 w 3475"/>
                <a:gd name="T97" fmla="*/ 2490 h 3948"/>
                <a:gd name="T98" fmla="*/ 851 w 3475"/>
                <a:gd name="T99" fmla="*/ 2177 h 3948"/>
                <a:gd name="T100" fmla="*/ 961 w 3475"/>
                <a:gd name="T101" fmla="*/ 1909 h 3948"/>
                <a:gd name="T102" fmla="*/ 739 w 3475"/>
                <a:gd name="T103" fmla="*/ 1621 h 3948"/>
                <a:gd name="T104" fmla="*/ 527 w 3475"/>
                <a:gd name="T105" fmla="*/ 1286 h 3948"/>
                <a:gd name="T106" fmla="*/ 353 w 3475"/>
                <a:gd name="T107" fmla="*/ 904 h 3948"/>
                <a:gd name="T108" fmla="*/ 245 w 3475"/>
                <a:gd name="T109" fmla="*/ 474 h 3948"/>
                <a:gd name="T110" fmla="*/ 108 w 3475"/>
                <a:gd name="T111" fmla="*/ 345 h 3948"/>
                <a:gd name="T112" fmla="*/ 13 w 3475"/>
                <a:gd name="T113" fmla="*/ 250 h 3948"/>
                <a:gd name="T114" fmla="*/ 13 w 3475"/>
                <a:gd name="T115" fmla="*/ 109 h 3948"/>
                <a:gd name="T116" fmla="*/ 108 w 3475"/>
                <a:gd name="T117" fmla="*/ 14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475" h="3948">
                  <a:moveTo>
                    <a:pt x="589" y="359"/>
                  </a:moveTo>
                  <a:lnTo>
                    <a:pt x="602" y="463"/>
                  </a:lnTo>
                  <a:lnTo>
                    <a:pt x="623" y="564"/>
                  </a:lnTo>
                  <a:lnTo>
                    <a:pt x="648" y="663"/>
                  </a:lnTo>
                  <a:lnTo>
                    <a:pt x="679" y="759"/>
                  </a:lnTo>
                  <a:lnTo>
                    <a:pt x="713" y="852"/>
                  </a:lnTo>
                  <a:lnTo>
                    <a:pt x="752" y="942"/>
                  </a:lnTo>
                  <a:lnTo>
                    <a:pt x="794" y="1032"/>
                  </a:lnTo>
                  <a:lnTo>
                    <a:pt x="840" y="1117"/>
                  </a:lnTo>
                  <a:lnTo>
                    <a:pt x="889" y="1200"/>
                  </a:lnTo>
                  <a:lnTo>
                    <a:pt x="940" y="1281"/>
                  </a:lnTo>
                  <a:lnTo>
                    <a:pt x="992" y="1359"/>
                  </a:lnTo>
                  <a:lnTo>
                    <a:pt x="1045" y="1435"/>
                  </a:lnTo>
                  <a:lnTo>
                    <a:pt x="1099" y="1508"/>
                  </a:lnTo>
                  <a:lnTo>
                    <a:pt x="1154" y="1579"/>
                  </a:lnTo>
                  <a:lnTo>
                    <a:pt x="1208" y="1647"/>
                  </a:lnTo>
                  <a:lnTo>
                    <a:pt x="1263" y="1714"/>
                  </a:lnTo>
                  <a:lnTo>
                    <a:pt x="1316" y="1778"/>
                  </a:lnTo>
                  <a:lnTo>
                    <a:pt x="1367" y="1840"/>
                  </a:lnTo>
                  <a:lnTo>
                    <a:pt x="1383" y="1858"/>
                  </a:lnTo>
                  <a:lnTo>
                    <a:pt x="1402" y="1886"/>
                  </a:lnTo>
                  <a:lnTo>
                    <a:pt x="1415" y="1914"/>
                  </a:lnTo>
                  <a:lnTo>
                    <a:pt x="1423" y="1944"/>
                  </a:lnTo>
                  <a:lnTo>
                    <a:pt x="1425" y="1975"/>
                  </a:lnTo>
                  <a:lnTo>
                    <a:pt x="1423" y="2005"/>
                  </a:lnTo>
                  <a:lnTo>
                    <a:pt x="1415" y="2036"/>
                  </a:lnTo>
                  <a:lnTo>
                    <a:pt x="1402" y="2064"/>
                  </a:lnTo>
                  <a:lnTo>
                    <a:pt x="1383" y="2090"/>
                  </a:lnTo>
                  <a:lnTo>
                    <a:pt x="1367" y="2110"/>
                  </a:lnTo>
                  <a:lnTo>
                    <a:pt x="1316" y="2171"/>
                  </a:lnTo>
                  <a:lnTo>
                    <a:pt x="1263" y="2236"/>
                  </a:lnTo>
                  <a:lnTo>
                    <a:pt x="1208" y="2301"/>
                  </a:lnTo>
                  <a:lnTo>
                    <a:pt x="1154" y="2371"/>
                  </a:lnTo>
                  <a:lnTo>
                    <a:pt x="1099" y="2442"/>
                  </a:lnTo>
                  <a:lnTo>
                    <a:pt x="1045" y="2515"/>
                  </a:lnTo>
                  <a:lnTo>
                    <a:pt x="992" y="2591"/>
                  </a:lnTo>
                  <a:lnTo>
                    <a:pt x="940" y="2669"/>
                  </a:lnTo>
                  <a:lnTo>
                    <a:pt x="889" y="2749"/>
                  </a:lnTo>
                  <a:lnTo>
                    <a:pt x="840" y="2833"/>
                  </a:lnTo>
                  <a:lnTo>
                    <a:pt x="794" y="2918"/>
                  </a:lnTo>
                  <a:lnTo>
                    <a:pt x="752" y="3006"/>
                  </a:lnTo>
                  <a:lnTo>
                    <a:pt x="713" y="3097"/>
                  </a:lnTo>
                  <a:lnTo>
                    <a:pt x="679" y="3190"/>
                  </a:lnTo>
                  <a:lnTo>
                    <a:pt x="648" y="3287"/>
                  </a:lnTo>
                  <a:lnTo>
                    <a:pt x="623" y="3385"/>
                  </a:lnTo>
                  <a:lnTo>
                    <a:pt x="602" y="3487"/>
                  </a:lnTo>
                  <a:lnTo>
                    <a:pt x="589" y="3590"/>
                  </a:lnTo>
                  <a:lnTo>
                    <a:pt x="2886" y="3590"/>
                  </a:lnTo>
                  <a:lnTo>
                    <a:pt x="2872" y="3487"/>
                  </a:lnTo>
                  <a:lnTo>
                    <a:pt x="2851" y="3385"/>
                  </a:lnTo>
                  <a:lnTo>
                    <a:pt x="2826" y="3287"/>
                  </a:lnTo>
                  <a:lnTo>
                    <a:pt x="2796" y="3190"/>
                  </a:lnTo>
                  <a:lnTo>
                    <a:pt x="2761" y="3097"/>
                  </a:lnTo>
                  <a:lnTo>
                    <a:pt x="2722" y="3006"/>
                  </a:lnTo>
                  <a:lnTo>
                    <a:pt x="2680" y="2918"/>
                  </a:lnTo>
                  <a:lnTo>
                    <a:pt x="2634" y="2833"/>
                  </a:lnTo>
                  <a:lnTo>
                    <a:pt x="2586" y="2749"/>
                  </a:lnTo>
                  <a:lnTo>
                    <a:pt x="2536" y="2669"/>
                  </a:lnTo>
                  <a:lnTo>
                    <a:pt x="2483" y="2591"/>
                  </a:lnTo>
                  <a:lnTo>
                    <a:pt x="2430" y="2515"/>
                  </a:lnTo>
                  <a:lnTo>
                    <a:pt x="2375" y="2442"/>
                  </a:lnTo>
                  <a:lnTo>
                    <a:pt x="2321" y="2371"/>
                  </a:lnTo>
                  <a:lnTo>
                    <a:pt x="2266" y="2301"/>
                  </a:lnTo>
                  <a:lnTo>
                    <a:pt x="2213" y="2236"/>
                  </a:lnTo>
                  <a:lnTo>
                    <a:pt x="2158" y="2171"/>
                  </a:lnTo>
                  <a:lnTo>
                    <a:pt x="2108" y="2110"/>
                  </a:lnTo>
                  <a:lnTo>
                    <a:pt x="2091" y="2090"/>
                  </a:lnTo>
                  <a:lnTo>
                    <a:pt x="2072" y="2064"/>
                  </a:lnTo>
                  <a:lnTo>
                    <a:pt x="2060" y="2036"/>
                  </a:lnTo>
                  <a:lnTo>
                    <a:pt x="2051" y="2005"/>
                  </a:lnTo>
                  <a:lnTo>
                    <a:pt x="2049" y="1975"/>
                  </a:lnTo>
                  <a:lnTo>
                    <a:pt x="2051" y="1944"/>
                  </a:lnTo>
                  <a:lnTo>
                    <a:pt x="2060" y="1914"/>
                  </a:lnTo>
                  <a:lnTo>
                    <a:pt x="2072" y="1886"/>
                  </a:lnTo>
                  <a:lnTo>
                    <a:pt x="2091" y="1858"/>
                  </a:lnTo>
                  <a:lnTo>
                    <a:pt x="2107" y="1840"/>
                  </a:lnTo>
                  <a:lnTo>
                    <a:pt x="2158" y="1778"/>
                  </a:lnTo>
                  <a:lnTo>
                    <a:pt x="2211" y="1714"/>
                  </a:lnTo>
                  <a:lnTo>
                    <a:pt x="2266" y="1647"/>
                  </a:lnTo>
                  <a:lnTo>
                    <a:pt x="2320" y="1579"/>
                  </a:lnTo>
                  <a:lnTo>
                    <a:pt x="2375" y="1508"/>
                  </a:lnTo>
                  <a:lnTo>
                    <a:pt x="2430" y="1435"/>
                  </a:lnTo>
                  <a:lnTo>
                    <a:pt x="2483" y="1359"/>
                  </a:lnTo>
                  <a:lnTo>
                    <a:pt x="2536" y="1281"/>
                  </a:lnTo>
                  <a:lnTo>
                    <a:pt x="2586" y="1200"/>
                  </a:lnTo>
                  <a:lnTo>
                    <a:pt x="2634" y="1117"/>
                  </a:lnTo>
                  <a:lnTo>
                    <a:pt x="2680" y="1032"/>
                  </a:lnTo>
                  <a:lnTo>
                    <a:pt x="2722" y="942"/>
                  </a:lnTo>
                  <a:lnTo>
                    <a:pt x="2761" y="852"/>
                  </a:lnTo>
                  <a:lnTo>
                    <a:pt x="2796" y="759"/>
                  </a:lnTo>
                  <a:lnTo>
                    <a:pt x="2826" y="663"/>
                  </a:lnTo>
                  <a:lnTo>
                    <a:pt x="2851" y="564"/>
                  </a:lnTo>
                  <a:lnTo>
                    <a:pt x="2872" y="463"/>
                  </a:lnTo>
                  <a:lnTo>
                    <a:pt x="2886" y="359"/>
                  </a:lnTo>
                  <a:lnTo>
                    <a:pt x="589" y="359"/>
                  </a:lnTo>
                  <a:close/>
                  <a:moveTo>
                    <a:pt x="178" y="0"/>
                  </a:moveTo>
                  <a:lnTo>
                    <a:pt x="3296" y="0"/>
                  </a:lnTo>
                  <a:lnTo>
                    <a:pt x="3333" y="4"/>
                  </a:lnTo>
                  <a:lnTo>
                    <a:pt x="3366" y="14"/>
                  </a:lnTo>
                  <a:lnTo>
                    <a:pt x="3396" y="30"/>
                  </a:lnTo>
                  <a:lnTo>
                    <a:pt x="3423" y="52"/>
                  </a:lnTo>
                  <a:lnTo>
                    <a:pt x="3444" y="80"/>
                  </a:lnTo>
                  <a:lnTo>
                    <a:pt x="3461" y="109"/>
                  </a:lnTo>
                  <a:lnTo>
                    <a:pt x="3471" y="143"/>
                  </a:lnTo>
                  <a:lnTo>
                    <a:pt x="3475" y="179"/>
                  </a:lnTo>
                  <a:lnTo>
                    <a:pt x="3471" y="215"/>
                  </a:lnTo>
                  <a:lnTo>
                    <a:pt x="3461" y="250"/>
                  </a:lnTo>
                  <a:lnTo>
                    <a:pt x="3444" y="279"/>
                  </a:lnTo>
                  <a:lnTo>
                    <a:pt x="3423" y="307"/>
                  </a:lnTo>
                  <a:lnTo>
                    <a:pt x="3396" y="328"/>
                  </a:lnTo>
                  <a:lnTo>
                    <a:pt x="3366" y="345"/>
                  </a:lnTo>
                  <a:lnTo>
                    <a:pt x="3333" y="355"/>
                  </a:lnTo>
                  <a:lnTo>
                    <a:pt x="3296" y="359"/>
                  </a:lnTo>
                  <a:lnTo>
                    <a:pt x="3243" y="359"/>
                  </a:lnTo>
                  <a:lnTo>
                    <a:pt x="3229" y="474"/>
                  </a:lnTo>
                  <a:lnTo>
                    <a:pt x="3211" y="586"/>
                  </a:lnTo>
                  <a:lnTo>
                    <a:pt x="3186" y="695"/>
                  </a:lnTo>
                  <a:lnTo>
                    <a:pt x="3155" y="801"/>
                  </a:lnTo>
                  <a:lnTo>
                    <a:pt x="3122" y="904"/>
                  </a:lnTo>
                  <a:lnTo>
                    <a:pt x="3083" y="1003"/>
                  </a:lnTo>
                  <a:lnTo>
                    <a:pt x="3041" y="1101"/>
                  </a:lnTo>
                  <a:lnTo>
                    <a:pt x="2995" y="1194"/>
                  </a:lnTo>
                  <a:lnTo>
                    <a:pt x="2947" y="1286"/>
                  </a:lnTo>
                  <a:lnTo>
                    <a:pt x="2897" y="1374"/>
                  </a:lnTo>
                  <a:lnTo>
                    <a:pt x="2844" y="1460"/>
                  </a:lnTo>
                  <a:lnTo>
                    <a:pt x="2789" y="1542"/>
                  </a:lnTo>
                  <a:lnTo>
                    <a:pt x="2735" y="1621"/>
                  </a:lnTo>
                  <a:lnTo>
                    <a:pt x="2680" y="1698"/>
                  </a:lnTo>
                  <a:lnTo>
                    <a:pt x="2623" y="1771"/>
                  </a:lnTo>
                  <a:lnTo>
                    <a:pt x="2568" y="1842"/>
                  </a:lnTo>
                  <a:lnTo>
                    <a:pt x="2513" y="1909"/>
                  </a:lnTo>
                  <a:lnTo>
                    <a:pt x="2460" y="1975"/>
                  </a:lnTo>
                  <a:lnTo>
                    <a:pt x="2513" y="2040"/>
                  </a:lnTo>
                  <a:lnTo>
                    <a:pt x="2568" y="2108"/>
                  </a:lnTo>
                  <a:lnTo>
                    <a:pt x="2623" y="2177"/>
                  </a:lnTo>
                  <a:lnTo>
                    <a:pt x="2680" y="2252"/>
                  </a:lnTo>
                  <a:lnTo>
                    <a:pt x="2735" y="2327"/>
                  </a:lnTo>
                  <a:lnTo>
                    <a:pt x="2789" y="2407"/>
                  </a:lnTo>
                  <a:lnTo>
                    <a:pt x="2844" y="2490"/>
                  </a:lnTo>
                  <a:lnTo>
                    <a:pt x="2897" y="2574"/>
                  </a:lnTo>
                  <a:lnTo>
                    <a:pt x="2947" y="2663"/>
                  </a:lnTo>
                  <a:lnTo>
                    <a:pt x="2995" y="2754"/>
                  </a:lnTo>
                  <a:lnTo>
                    <a:pt x="3041" y="2849"/>
                  </a:lnTo>
                  <a:lnTo>
                    <a:pt x="3083" y="2946"/>
                  </a:lnTo>
                  <a:lnTo>
                    <a:pt x="3122" y="3045"/>
                  </a:lnTo>
                  <a:lnTo>
                    <a:pt x="3155" y="3148"/>
                  </a:lnTo>
                  <a:lnTo>
                    <a:pt x="3186" y="3255"/>
                  </a:lnTo>
                  <a:lnTo>
                    <a:pt x="3211" y="3363"/>
                  </a:lnTo>
                  <a:lnTo>
                    <a:pt x="3229" y="3476"/>
                  </a:lnTo>
                  <a:lnTo>
                    <a:pt x="3243" y="3590"/>
                  </a:lnTo>
                  <a:lnTo>
                    <a:pt x="3296" y="3590"/>
                  </a:lnTo>
                  <a:lnTo>
                    <a:pt x="3333" y="3594"/>
                  </a:lnTo>
                  <a:lnTo>
                    <a:pt x="3366" y="3605"/>
                  </a:lnTo>
                  <a:lnTo>
                    <a:pt x="3396" y="3621"/>
                  </a:lnTo>
                  <a:lnTo>
                    <a:pt x="3423" y="3642"/>
                  </a:lnTo>
                  <a:lnTo>
                    <a:pt x="3444" y="3669"/>
                  </a:lnTo>
                  <a:lnTo>
                    <a:pt x="3461" y="3699"/>
                  </a:lnTo>
                  <a:lnTo>
                    <a:pt x="3471" y="3734"/>
                  </a:lnTo>
                  <a:lnTo>
                    <a:pt x="3475" y="3770"/>
                  </a:lnTo>
                  <a:lnTo>
                    <a:pt x="3471" y="3806"/>
                  </a:lnTo>
                  <a:lnTo>
                    <a:pt x="3461" y="3839"/>
                  </a:lnTo>
                  <a:lnTo>
                    <a:pt x="3444" y="3870"/>
                  </a:lnTo>
                  <a:lnTo>
                    <a:pt x="3423" y="3896"/>
                  </a:lnTo>
                  <a:lnTo>
                    <a:pt x="3396" y="3919"/>
                  </a:lnTo>
                  <a:lnTo>
                    <a:pt x="3366" y="3935"/>
                  </a:lnTo>
                  <a:lnTo>
                    <a:pt x="3333" y="3946"/>
                  </a:lnTo>
                  <a:lnTo>
                    <a:pt x="3296" y="3948"/>
                  </a:lnTo>
                  <a:lnTo>
                    <a:pt x="178" y="3948"/>
                  </a:lnTo>
                  <a:lnTo>
                    <a:pt x="141" y="3946"/>
                  </a:lnTo>
                  <a:lnTo>
                    <a:pt x="108" y="3935"/>
                  </a:lnTo>
                  <a:lnTo>
                    <a:pt x="78" y="3919"/>
                  </a:lnTo>
                  <a:lnTo>
                    <a:pt x="51" y="3896"/>
                  </a:lnTo>
                  <a:lnTo>
                    <a:pt x="30" y="3870"/>
                  </a:lnTo>
                  <a:lnTo>
                    <a:pt x="13" y="3839"/>
                  </a:lnTo>
                  <a:lnTo>
                    <a:pt x="3" y="3806"/>
                  </a:lnTo>
                  <a:lnTo>
                    <a:pt x="0" y="3770"/>
                  </a:lnTo>
                  <a:lnTo>
                    <a:pt x="3" y="3734"/>
                  </a:lnTo>
                  <a:lnTo>
                    <a:pt x="13" y="3699"/>
                  </a:lnTo>
                  <a:lnTo>
                    <a:pt x="30" y="3669"/>
                  </a:lnTo>
                  <a:lnTo>
                    <a:pt x="51" y="3642"/>
                  </a:lnTo>
                  <a:lnTo>
                    <a:pt x="78" y="3621"/>
                  </a:lnTo>
                  <a:lnTo>
                    <a:pt x="108" y="3605"/>
                  </a:lnTo>
                  <a:lnTo>
                    <a:pt x="141" y="3594"/>
                  </a:lnTo>
                  <a:lnTo>
                    <a:pt x="178" y="3590"/>
                  </a:lnTo>
                  <a:lnTo>
                    <a:pt x="231" y="3590"/>
                  </a:lnTo>
                  <a:lnTo>
                    <a:pt x="245" y="3476"/>
                  </a:lnTo>
                  <a:lnTo>
                    <a:pt x="263" y="3363"/>
                  </a:lnTo>
                  <a:lnTo>
                    <a:pt x="288" y="3255"/>
                  </a:lnTo>
                  <a:lnTo>
                    <a:pt x="319" y="3148"/>
                  </a:lnTo>
                  <a:lnTo>
                    <a:pt x="353" y="3045"/>
                  </a:lnTo>
                  <a:lnTo>
                    <a:pt x="391" y="2946"/>
                  </a:lnTo>
                  <a:lnTo>
                    <a:pt x="433" y="2849"/>
                  </a:lnTo>
                  <a:lnTo>
                    <a:pt x="479" y="2754"/>
                  </a:lnTo>
                  <a:lnTo>
                    <a:pt x="527" y="2663"/>
                  </a:lnTo>
                  <a:lnTo>
                    <a:pt x="577" y="2574"/>
                  </a:lnTo>
                  <a:lnTo>
                    <a:pt x="630" y="2490"/>
                  </a:lnTo>
                  <a:lnTo>
                    <a:pt x="685" y="2407"/>
                  </a:lnTo>
                  <a:lnTo>
                    <a:pt x="740" y="2327"/>
                  </a:lnTo>
                  <a:lnTo>
                    <a:pt x="796" y="2252"/>
                  </a:lnTo>
                  <a:lnTo>
                    <a:pt x="851" y="2177"/>
                  </a:lnTo>
                  <a:lnTo>
                    <a:pt x="907" y="2108"/>
                  </a:lnTo>
                  <a:lnTo>
                    <a:pt x="961" y="2040"/>
                  </a:lnTo>
                  <a:lnTo>
                    <a:pt x="1014" y="1975"/>
                  </a:lnTo>
                  <a:lnTo>
                    <a:pt x="961" y="1909"/>
                  </a:lnTo>
                  <a:lnTo>
                    <a:pt x="907" y="1842"/>
                  </a:lnTo>
                  <a:lnTo>
                    <a:pt x="851" y="1771"/>
                  </a:lnTo>
                  <a:lnTo>
                    <a:pt x="796" y="1698"/>
                  </a:lnTo>
                  <a:lnTo>
                    <a:pt x="739" y="1621"/>
                  </a:lnTo>
                  <a:lnTo>
                    <a:pt x="685" y="1542"/>
                  </a:lnTo>
                  <a:lnTo>
                    <a:pt x="630" y="1460"/>
                  </a:lnTo>
                  <a:lnTo>
                    <a:pt x="577" y="1374"/>
                  </a:lnTo>
                  <a:lnTo>
                    <a:pt x="527" y="1286"/>
                  </a:lnTo>
                  <a:lnTo>
                    <a:pt x="479" y="1194"/>
                  </a:lnTo>
                  <a:lnTo>
                    <a:pt x="433" y="1101"/>
                  </a:lnTo>
                  <a:lnTo>
                    <a:pt x="391" y="1003"/>
                  </a:lnTo>
                  <a:lnTo>
                    <a:pt x="353" y="904"/>
                  </a:lnTo>
                  <a:lnTo>
                    <a:pt x="319" y="801"/>
                  </a:lnTo>
                  <a:lnTo>
                    <a:pt x="288" y="695"/>
                  </a:lnTo>
                  <a:lnTo>
                    <a:pt x="263" y="586"/>
                  </a:lnTo>
                  <a:lnTo>
                    <a:pt x="245" y="474"/>
                  </a:lnTo>
                  <a:lnTo>
                    <a:pt x="231" y="359"/>
                  </a:lnTo>
                  <a:lnTo>
                    <a:pt x="178" y="359"/>
                  </a:lnTo>
                  <a:lnTo>
                    <a:pt x="141" y="355"/>
                  </a:lnTo>
                  <a:lnTo>
                    <a:pt x="108" y="345"/>
                  </a:lnTo>
                  <a:lnTo>
                    <a:pt x="78" y="328"/>
                  </a:lnTo>
                  <a:lnTo>
                    <a:pt x="51" y="307"/>
                  </a:lnTo>
                  <a:lnTo>
                    <a:pt x="30" y="279"/>
                  </a:lnTo>
                  <a:lnTo>
                    <a:pt x="13" y="250"/>
                  </a:lnTo>
                  <a:lnTo>
                    <a:pt x="3" y="215"/>
                  </a:lnTo>
                  <a:lnTo>
                    <a:pt x="0" y="179"/>
                  </a:lnTo>
                  <a:lnTo>
                    <a:pt x="3" y="143"/>
                  </a:lnTo>
                  <a:lnTo>
                    <a:pt x="13" y="109"/>
                  </a:lnTo>
                  <a:lnTo>
                    <a:pt x="30" y="80"/>
                  </a:lnTo>
                  <a:lnTo>
                    <a:pt x="51" y="52"/>
                  </a:lnTo>
                  <a:lnTo>
                    <a:pt x="78" y="30"/>
                  </a:lnTo>
                  <a:lnTo>
                    <a:pt x="108" y="14"/>
                  </a:lnTo>
                  <a:lnTo>
                    <a:pt x="141" y="4"/>
                  </a:lnTo>
                  <a:lnTo>
                    <a:pt x="1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49" name="Freeform 20"/>
          <p:cNvSpPr>
            <a:spLocks noEditPoints="1"/>
          </p:cNvSpPr>
          <p:nvPr/>
        </p:nvSpPr>
        <p:spPr bwMode="auto">
          <a:xfrm>
            <a:off x="6708416" y="2959176"/>
            <a:ext cx="282144" cy="244422"/>
          </a:xfrm>
          <a:custGeom>
            <a:avLst/>
            <a:gdLst>
              <a:gd name="T0" fmla="*/ 278 w 3508"/>
              <a:gd name="T1" fmla="*/ 236 h 3039"/>
              <a:gd name="T2" fmla="*/ 251 w 3508"/>
              <a:gd name="T3" fmla="*/ 252 h 3039"/>
              <a:gd name="T4" fmla="*/ 236 w 3508"/>
              <a:gd name="T5" fmla="*/ 278 h 3039"/>
              <a:gd name="T6" fmla="*/ 234 w 3508"/>
              <a:gd name="T7" fmla="*/ 1813 h 3039"/>
              <a:gd name="T8" fmla="*/ 242 w 3508"/>
              <a:gd name="T9" fmla="*/ 1842 h 3039"/>
              <a:gd name="T10" fmla="*/ 264 w 3508"/>
              <a:gd name="T11" fmla="*/ 1863 h 3039"/>
              <a:gd name="T12" fmla="*/ 293 w 3508"/>
              <a:gd name="T13" fmla="*/ 1871 h 3039"/>
              <a:gd name="T14" fmla="*/ 3230 w 3508"/>
              <a:gd name="T15" fmla="*/ 1869 h 3039"/>
              <a:gd name="T16" fmla="*/ 3256 w 3508"/>
              <a:gd name="T17" fmla="*/ 1853 h 3039"/>
              <a:gd name="T18" fmla="*/ 3272 w 3508"/>
              <a:gd name="T19" fmla="*/ 1828 h 3039"/>
              <a:gd name="T20" fmla="*/ 3274 w 3508"/>
              <a:gd name="T21" fmla="*/ 293 h 3039"/>
              <a:gd name="T22" fmla="*/ 3266 w 3508"/>
              <a:gd name="T23" fmla="*/ 264 h 3039"/>
              <a:gd name="T24" fmla="*/ 3244 w 3508"/>
              <a:gd name="T25" fmla="*/ 243 h 3039"/>
              <a:gd name="T26" fmla="*/ 3215 w 3508"/>
              <a:gd name="T27" fmla="*/ 234 h 3039"/>
              <a:gd name="T28" fmla="*/ 293 w 3508"/>
              <a:gd name="T29" fmla="*/ 0 h 3039"/>
              <a:gd name="T30" fmla="*/ 3255 w 3508"/>
              <a:gd name="T31" fmla="*/ 3 h 3039"/>
              <a:gd name="T32" fmla="*/ 3327 w 3508"/>
              <a:gd name="T33" fmla="*/ 23 h 3039"/>
              <a:gd name="T34" fmla="*/ 3392 w 3508"/>
              <a:gd name="T35" fmla="*/ 61 h 3039"/>
              <a:gd name="T36" fmla="*/ 3447 w 3508"/>
              <a:gd name="T37" fmla="*/ 116 h 3039"/>
              <a:gd name="T38" fmla="*/ 3486 w 3508"/>
              <a:gd name="T39" fmla="*/ 181 h 3039"/>
              <a:gd name="T40" fmla="*/ 3505 w 3508"/>
              <a:gd name="T41" fmla="*/ 253 h 3039"/>
              <a:gd name="T42" fmla="*/ 3508 w 3508"/>
              <a:gd name="T43" fmla="*/ 2280 h 3039"/>
              <a:gd name="T44" fmla="*/ 3498 w 3508"/>
              <a:gd name="T45" fmla="*/ 2356 h 3039"/>
              <a:gd name="T46" fmla="*/ 3470 w 3508"/>
              <a:gd name="T47" fmla="*/ 2426 h 3039"/>
              <a:gd name="T48" fmla="*/ 3422 w 3508"/>
              <a:gd name="T49" fmla="*/ 2486 h 3039"/>
              <a:gd name="T50" fmla="*/ 3360 w 3508"/>
              <a:gd name="T51" fmla="*/ 2534 h 3039"/>
              <a:gd name="T52" fmla="*/ 3292 w 3508"/>
              <a:gd name="T53" fmla="*/ 2563 h 3039"/>
              <a:gd name="T54" fmla="*/ 3215 w 3508"/>
              <a:gd name="T55" fmla="*/ 2572 h 3039"/>
              <a:gd name="T56" fmla="*/ 2225 w 3508"/>
              <a:gd name="T57" fmla="*/ 2618 h 3039"/>
              <a:gd name="T58" fmla="*/ 2250 w 3508"/>
              <a:gd name="T59" fmla="*/ 2714 h 3039"/>
              <a:gd name="T60" fmla="*/ 2290 w 3508"/>
              <a:gd name="T61" fmla="*/ 2804 h 3039"/>
              <a:gd name="T62" fmla="*/ 2322 w 3508"/>
              <a:gd name="T63" fmla="*/ 2869 h 3039"/>
              <a:gd name="T64" fmla="*/ 2336 w 3508"/>
              <a:gd name="T65" fmla="*/ 2910 h 3039"/>
              <a:gd name="T66" fmla="*/ 2336 w 3508"/>
              <a:gd name="T67" fmla="*/ 2946 h 3039"/>
              <a:gd name="T68" fmla="*/ 2318 w 3508"/>
              <a:gd name="T69" fmla="*/ 2987 h 3039"/>
              <a:gd name="T70" fmla="*/ 2285 w 3508"/>
              <a:gd name="T71" fmla="*/ 3020 h 3039"/>
              <a:gd name="T72" fmla="*/ 2244 w 3508"/>
              <a:gd name="T73" fmla="*/ 3037 h 3039"/>
              <a:gd name="T74" fmla="*/ 1286 w 3508"/>
              <a:gd name="T75" fmla="*/ 3039 h 3039"/>
              <a:gd name="T76" fmla="*/ 1242 w 3508"/>
              <a:gd name="T77" fmla="*/ 3031 h 3039"/>
              <a:gd name="T78" fmla="*/ 1203 w 3508"/>
              <a:gd name="T79" fmla="*/ 3005 h 3039"/>
              <a:gd name="T80" fmla="*/ 1178 w 3508"/>
              <a:gd name="T81" fmla="*/ 2967 h 3039"/>
              <a:gd name="T82" fmla="*/ 1169 w 3508"/>
              <a:gd name="T83" fmla="*/ 2923 h 3039"/>
              <a:gd name="T84" fmla="*/ 1177 w 3508"/>
              <a:gd name="T85" fmla="*/ 2890 h 3039"/>
              <a:gd name="T86" fmla="*/ 1198 w 3508"/>
              <a:gd name="T87" fmla="*/ 2843 h 3039"/>
              <a:gd name="T88" fmla="*/ 1237 w 3508"/>
              <a:gd name="T89" fmla="*/ 2762 h 3039"/>
              <a:gd name="T90" fmla="*/ 1274 w 3508"/>
              <a:gd name="T91" fmla="*/ 2666 h 3039"/>
              <a:gd name="T92" fmla="*/ 1286 w 3508"/>
              <a:gd name="T93" fmla="*/ 2572 h 3039"/>
              <a:gd name="T94" fmla="*/ 253 w 3508"/>
              <a:gd name="T95" fmla="*/ 2570 h 3039"/>
              <a:gd name="T96" fmla="*/ 181 w 3508"/>
              <a:gd name="T97" fmla="*/ 2551 h 3039"/>
              <a:gd name="T98" fmla="*/ 116 w 3508"/>
              <a:gd name="T99" fmla="*/ 2513 h 3039"/>
              <a:gd name="T100" fmla="*/ 60 w 3508"/>
              <a:gd name="T101" fmla="*/ 2456 h 3039"/>
              <a:gd name="T102" fmla="*/ 21 w 3508"/>
              <a:gd name="T103" fmla="*/ 2392 h 3039"/>
              <a:gd name="T104" fmla="*/ 2 w 3508"/>
              <a:gd name="T105" fmla="*/ 2319 h 3039"/>
              <a:gd name="T106" fmla="*/ 0 w 3508"/>
              <a:gd name="T107" fmla="*/ 293 h 3039"/>
              <a:gd name="T108" fmla="*/ 10 w 3508"/>
              <a:gd name="T109" fmla="*/ 216 h 3039"/>
              <a:gd name="T110" fmla="*/ 38 w 3508"/>
              <a:gd name="T111" fmla="*/ 148 h 3039"/>
              <a:gd name="T112" fmla="*/ 86 w 3508"/>
              <a:gd name="T113" fmla="*/ 86 h 3039"/>
              <a:gd name="T114" fmla="*/ 147 w 3508"/>
              <a:gd name="T115" fmla="*/ 39 h 3039"/>
              <a:gd name="T116" fmla="*/ 216 w 3508"/>
              <a:gd name="T117" fmla="*/ 10 h 3039"/>
              <a:gd name="T118" fmla="*/ 293 w 3508"/>
              <a:gd name="T119" fmla="*/ 0 h 30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508" h="3039">
                <a:moveTo>
                  <a:pt x="293" y="234"/>
                </a:moveTo>
                <a:lnTo>
                  <a:pt x="278" y="236"/>
                </a:lnTo>
                <a:lnTo>
                  <a:pt x="264" y="243"/>
                </a:lnTo>
                <a:lnTo>
                  <a:pt x="251" y="252"/>
                </a:lnTo>
                <a:lnTo>
                  <a:pt x="242" y="264"/>
                </a:lnTo>
                <a:lnTo>
                  <a:pt x="236" y="278"/>
                </a:lnTo>
                <a:lnTo>
                  <a:pt x="234" y="293"/>
                </a:lnTo>
                <a:lnTo>
                  <a:pt x="234" y="1813"/>
                </a:lnTo>
                <a:lnTo>
                  <a:pt x="236" y="1828"/>
                </a:lnTo>
                <a:lnTo>
                  <a:pt x="242" y="1842"/>
                </a:lnTo>
                <a:lnTo>
                  <a:pt x="251" y="1853"/>
                </a:lnTo>
                <a:lnTo>
                  <a:pt x="264" y="1863"/>
                </a:lnTo>
                <a:lnTo>
                  <a:pt x="277" y="1869"/>
                </a:lnTo>
                <a:lnTo>
                  <a:pt x="293" y="1871"/>
                </a:lnTo>
                <a:lnTo>
                  <a:pt x="3215" y="1871"/>
                </a:lnTo>
                <a:lnTo>
                  <a:pt x="3230" y="1869"/>
                </a:lnTo>
                <a:lnTo>
                  <a:pt x="3244" y="1863"/>
                </a:lnTo>
                <a:lnTo>
                  <a:pt x="3256" y="1853"/>
                </a:lnTo>
                <a:lnTo>
                  <a:pt x="3266" y="1842"/>
                </a:lnTo>
                <a:lnTo>
                  <a:pt x="3272" y="1828"/>
                </a:lnTo>
                <a:lnTo>
                  <a:pt x="3274" y="1813"/>
                </a:lnTo>
                <a:lnTo>
                  <a:pt x="3274" y="293"/>
                </a:lnTo>
                <a:lnTo>
                  <a:pt x="3272" y="278"/>
                </a:lnTo>
                <a:lnTo>
                  <a:pt x="3266" y="264"/>
                </a:lnTo>
                <a:lnTo>
                  <a:pt x="3256" y="252"/>
                </a:lnTo>
                <a:lnTo>
                  <a:pt x="3244" y="243"/>
                </a:lnTo>
                <a:lnTo>
                  <a:pt x="3230" y="236"/>
                </a:lnTo>
                <a:lnTo>
                  <a:pt x="3215" y="234"/>
                </a:lnTo>
                <a:lnTo>
                  <a:pt x="293" y="234"/>
                </a:lnTo>
                <a:close/>
                <a:moveTo>
                  <a:pt x="293" y="0"/>
                </a:moveTo>
                <a:lnTo>
                  <a:pt x="3215" y="0"/>
                </a:lnTo>
                <a:lnTo>
                  <a:pt x="3255" y="3"/>
                </a:lnTo>
                <a:lnTo>
                  <a:pt x="3292" y="10"/>
                </a:lnTo>
                <a:lnTo>
                  <a:pt x="3327" y="23"/>
                </a:lnTo>
                <a:lnTo>
                  <a:pt x="3360" y="39"/>
                </a:lnTo>
                <a:lnTo>
                  <a:pt x="3392" y="61"/>
                </a:lnTo>
                <a:lnTo>
                  <a:pt x="3422" y="86"/>
                </a:lnTo>
                <a:lnTo>
                  <a:pt x="3447" y="116"/>
                </a:lnTo>
                <a:lnTo>
                  <a:pt x="3470" y="148"/>
                </a:lnTo>
                <a:lnTo>
                  <a:pt x="3486" y="181"/>
                </a:lnTo>
                <a:lnTo>
                  <a:pt x="3498" y="216"/>
                </a:lnTo>
                <a:lnTo>
                  <a:pt x="3505" y="253"/>
                </a:lnTo>
                <a:lnTo>
                  <a:pt x="3508" y="293"/>
                </a:lnTo>
                <a:lnTo>
                  <a:pt x="3508" y="2280"/>
                </a:lnTo>
                <a:lnTo>
                  <a:pt x="3505" y="2319"/>
                </a:lnTo>
                <a:lnTo>
                  <a:pt x="3498" y="2356"/>
                </a:lnTo>
                <a:lnTo>
                  <a:pt x="3486" y="2392"/>
                </a:lnTo>
                <a:lnTo>
                  <a:pt x="3470" y="2426"/>
                </a:lnTo>
                <a:lnTo>
                  <a:pt x="3447" y="2456"/>
                </a:lnTo>
                <a:lnTo>
                  <a:pt x="3422" y="2486"/>
                </a:lnTo>
                <a:lnTo>
                  <a:pt x="3392" y="2513"/>
                </a:lnTo>
                <a:lnTo>
                  <a:pt x="3360" y="2534"/>
                </a:lnTo>
                <a:lnTo>
                  <a:pt x="3327" y="2551"/>
                </a:lnTo>
                <a:lnTo>
                  <a:pt x="3292" y="2563"/>
                </a:lnTo>
                <a:lnTo>
                  <a:pt x="3255" y="2570"/>
                </a:lnTo>
                <a:lnTo>
                  <a:pt x="3215" y="2572"/>
                </a:lnTo>
                <a:lnTo>
                  <a:pt x="2222" y="2572"/>
                </a:lnTo>
                <a:lnTo>
                  <a:pt x="2225" y="2618"/>
                </a:lnTo>
                <a:lnTo>
                  <a:pt x="2234" y="2665"/>
                </a:lnTo>
                <a:lnTo>
                  <a:pt x="2250" y="2714"/>
                </a:lnTo>
                <a:lnTo>
                  <a:pt x="2270" y="2761"/>
                </a:lnTo>
                <a:lnTo>
                  <a:pt x="2290" y="2804"/>
                </a:lnTo>
                <a:lnTo>
                  <a:pt x="2309" y="2844"/>
                </a:lnTo>
                <a:lnTo>
                  <a:pt x="2322" y="2869"/>
                </a:lnTo>
                <a:lnTo>
                  <a:pt x="2331" y="2892"/>
                </a:lnTo>
                <a:lnTo>
                  <a:pt x="2336" y="2910"/>
                </a:lnTo>
                <a:lnTo>
                  <a:pt x="2339" y="2923"/>
                </a:lnTo>
                <a:lnTo>
                  <a:pt x="2336" y="2946"/>
                </a:lnTo>
                <a:lnTo>
                  <a:pt x="2330" y="2967"/>
                </a:lnTo>
                <a:lnTo>
                  <a:pt x="2318" y="2987"/>
                </a:lnTo>
                <a:lnTo>
                  <a:pt x="2303" y="3005"/>
                </a:lnTo>
                <a:lnTo>
                  <a:pt x="2285" y="3020"/>
                </a:lnTo>
                <a:lnTo>
                  <a:pt x="2265" y="3031"/>
                </a:lnTo>
                <a:lnTo>
                  <a:pt x="2244" y="3037"/>
                </a:lnTo>
                <a:lnTo>
                  <a:pt x="2222" y="3039"/>
                </a:lnTo>
                <a:lnTo>
                  <a:pt x="1286" y="3039"/>
                </a:lnTo>
                <a:lnTo>
                  <a:pt x="1263" y="3037"/>
                </a:lnTo>
                <a:lnTo>
                  <a:pt x="1242" y="3031"/>
                </a:lnTo>
                <a:lnTo>
                  <a:pt x="1222" y="3020"/>
                </a:lnTo>
                <a:lnTo>
                  <a:pt x="1203" y="3005"/>
                </a:lnTo>
                <a:lnTo>
                  <a:pt x="1188" y="2987"/>
                </a:lnTo>
                <a:lnTo>
                  <a:pt x="1178" y="2967"/>
                </a:lnTo>
                <a:lnTo>
                  <a:pt x="1171" y="2946"/>
                </a:lnTo>
                <a:lnTo>
                  <a:pt x="1169" y="2923"/>
                </a:lnTo>
                <a:lnTo>
                  <a:pt x="1171" y="2909"/>
                </a:lnTo>
                <a:lnTo>
                  <a:pt x="1177" y="2890"/>
                </a:lnTo>
                <a:lnTo>
                  <a:pt x="1185" y="2868"/>
                </a:lnTo>
                <a:lnTo>
                  <a:pt x="1198" y="2843"/>
                </a:lnTo>
                <a:lnTo>
                  <a:pt x="1218" y="2804"/>
                </a:lnTo>
                <a:lnTo>
                  <a:pt x="1237" y="2762"/>
                </a:lnTo>
                <a:lnTo>
                  <a:pt x="1257" y="2715"/>
                </a:lnTo>
                <a:lnTo>
                  <a:pt x="1274" y="2666"/>
                </a:lnTo>
                <a:lnTo>
                  <a:pt x="1283" y="2619"/>
                </a:lnTo>
                <a:lnTo>
                  <a:pt x="1286" y="2572"/>
                </a:lnTo>
                <a:lnTo>
                  <a:pt x="293" y="2572"/>
                </a:lnTo>
                <a:lnTo>
                  <a:pt x="253" y="2570"/>
                </a:lnTo>
                <a:lnTo>
                  <a:pt x="216" y="2563"/>
                </a:lnTo>
                <a:lnTo>
                  <a:pt x="181" y="2551"/>
                </a:lnTo>
                <a:lnTo>
                  <a:pt x="147" y="2534"/>
                </a:lnTo>
                <a:lnTo>
                  <a:pt x="116" y="2513"/>
                </a:lnTo>
                <a:lnTo>
                  <a:pt x="86" y="2486"/>
                </a:lnTo>
                <a:lnTo>
                  <a:pt x="60" y="2456"/>
                </a:lnTo>
                <a:lnTo>
                  <a:pt x="38" y="2426"/>
                </a:lnTo>
                <a:lnTo>
                  <a:pt x="21" y="2392"/>
                </a:lnTo>
                <a:lnTo>
                  <a:pt x="10" y="2356"/>
                </a:lnTo>
                <a:lnTo>
                  <a:pt x="2" y="2319"/>
                </a:lnTo>
                <a:lnTo>
                  <a:pt x="0" y="2280"/>
                </a:lnTo>
                <a:lnTo>
                  <a:pt x="0" y="293"/>
                </a:lnTo>
                <a:lnTo>
                  <a:pt x="2" y="253"/>
                </a:lnTo>
                <a:lnTo>
                  <a:pt x="10" y="216"/>
                </a:lnTo>
                <a:lnTo>
                  <a:pt x="21" y="181"/>
                </a:lnTo>
                <a:lnTo>
                  <a:pt x="38" y="148"/>
                </a:lnTo>
                <a:lnTo>
                  <a:pt x="60" y="116"/>
                </a:lnTo>
                <a:lnTo>
                  <a:pt x="86" y="86"/>
                </a:lnTo>
                <a:lnTo>
                  <a:pt x="116" y="61"/>
                </a:lnTo>
                <a:lnTo>
                  <a:pt x="147" y="39"/>
                </a:lnTo>
                <a:lnTo>
                  <a:pt x="181" y="23"/>
                </a:lnTo>
                <a:lnTo>
                  <a:pt x="216" y="10"/>
                </a:lnTo>
                <a:lnTo>
                  <a:pt x="253" y="3"/>
                </a:lnTo>
                <a:lnTo>
                  <a:pt x="29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50" name="Freeform 25"/>
          <p:cNvSpPr>
            <a:spLocks noEditPoints="1"/>
          </p:cNvSpPr>
          <p:nvPr/>
        </p:nvSpPr>
        <p:spPr bwMode="auto">
          <a:xfrm>
            <a:off x="5280195" y="5642914"/>
            <a:ext cx="274902" cy="274688"/>
          </a:xfrm>
          <a:custGeom>
            <a:avLst/>
            <a:gdLst>
              <a:gd name="T0" fmla="*/ 2200 w 5118"/>
              <a:gd name="T1" fmla="*/ 1034 h 5114"/>
              <a:gd name="T2" fmla="*/ 1769 w 5118"/>
              <a:gd name="T3" fmla="*/ 1207 h 5114"/>
              <a:gd name="T4" fmla="*/ 1412 w 5118"/>
              <a:gd name="T5" fmla="*/ 1492 h 5114"/>
              <a:gd name="T6" fmla="*/ 1152 w 5118"/>
              <a:gd name="T7" fmla="*/ 1870 h 5114"/>
              <a:gd name="T8" fmla="*/ 1012 w 5118"/>
              <a:gd name="T9" fmla="*/ 2315 h 5114"/>
              <a:gd name="T10" fmla="*/ 1012 w 5118"/>
              <a:gd name="T11" fmla="*/ 2799 h 5114"/>
              <a:gd name="T12" fmla="*/ 1152 w 5118"/>
              <a:gd name="T13" fmla="*/ 3245 h 5114"/>
              <a:gd name="T14" fmla="*/ 1412 w 5118"/>
              <a:gd name="T15" fmla="*/ 3621 h 5114"/>
              <a:gd name="T16" fmla="*/ 1769 w 5118"/>
              <a:gd name="T17" fmla="*/ 3908 h 5114"/>
              <a:gd name="T18" fmla="*/ 2200 w 5118"/>
              <a:gd name="T19" fmla="*/ 4081 h 5114"/>
              <a:gd name="T20" fmla="*/ 2682 w 5118"/>
              <a:gd name="T21" fmla="*/ 4118 h 5114"/>
              <a:gd name="T22" fmla="*/ 3141 w 5118"/>
              <a:gd name="T23" fmla="*/ 4011 h 5114"/>
              <a:gd name="T24" fmla="*/ 3538 w 5118"/>
              <a:gd name="T25" fmla="*/ 3779 h 5114"/>
              <a:gd name="T26" fmla="*/ 3850 w 5118"/>
              <a:gd name="T27" fmla="*/ 3444 h 5114"/>
              <a:gd name="T28" fmla="*/ 4053 w 5118"/>
              <a:gd name="T29" fmla="*/ 3028 h 5114"/>
              <a:gd name="T30" fmla="*/ 4126 w 5118"/>
              <a:gd name="T31" fmla="*/ 2557 h 5114"/>
              <a:gd name="T32" fmla="*/ 4053 w 5118"/>
              <a:gd name="T33" fmla="*/ 2085 h 5114"/>
              <a:gd name="T34" fmla="*/ 3850 w 5118"/>
              <a:gd name="T35" fmla="*/ 1671 h 5114"/>
              <a:gd name="T36" fmla="*/ 3538 w 5118"/>
              <a:gd name="T37" fmla="*/ 1336 h 5114"/>
              <a:gd name="T38" fmla="*/ 3141 w 5118"/>
              <a:gd name="T39" fmla="*/ 1104 h 5114"/>
              <a:gd name="T40" fmla="*/ 2682 w 5118"/>
              <a:gd name="T41" fmla="*/ 997 h 5114"/>
              <a:gd name="T42" fmla="*/ 2386 w 5118"/>
              <a:gd name="T43" fmla="*/ 238 h 5114"/>
              <a:gd name="T44" fmla="*/ 2694 w 5118"/>
              <a:gd name="T45" fmla="*/ 765 h 5114"/>
              <a:gd name="T46" fmla="*/ 3199 w 5118"/>
              <a:gd name="T47" fmla="*/ 877 h 5114"/>
              <a:gd name="T48" fmla="*/ 3641 w 5118"/>
              <a:gd name="T49" fmla="*/ 1121 h 5114"/>
              <a:gd name="T50" fmla="*/ 3995 w 5118"/>
              <a:gd name="T51" fmla="*/ 1476 h 5114"/>
              <a:gd name="T52" fmla="*/ 4241 w 5118"/>
              <a:gd name="T53" fmla="*/ 1917 h 5114"/>
              <a:gd name="T54" fmla="*/ 4353 w 5118"/>
              <a:gd name="T55" fmla="*/ 2423 h 5114"/>
              <a:gd name="T56" fmla="*/ 4869 w 5118"/>
              <a:gd name="T57" fmla="*/ 2273 h 5114"/>
              <a:gd name="T58" fmla="*/ 4735 w 5118"/>
              <a:gd name="T59" fmla="*/ 1731 h 5114"/>
              <a:gd name="T60" fmla="*/ 4476 w 5118"/>
              <a:gd name="T61" fmla="*/ 1239 h 5114"/>
              <a:gd name="T62" fmla="*/ 4101 w 5118"/>
              <a:gd name="T63" fmla="*/ 816 h 5114"/>
              <a:gd name="T64" fmla="*/ 3640 w 5118"/>
              <a:gd name="T65" fmla="*/ 497 h 5114"/>
              <a:gd name="T66" fmla="*/ 3119 w 5118"/>
              <a:gd name="T67" fmla="*/ 301 h 5114"/>
              <a:gd name="T68" fmla="*/ 2559 w 5118"/>
              <a:gd name="T69" fmla="*/ 232 h 5114"/>
              <a:gd name="T70" fmla="*/ 2992 w 5118"/>
              <a:gd name="T71" fmla="*/ 36 h 5114"/>
              <a:gd name="T72" fmla="*/ 3538 w 5118"/>
              <a:gd name="T73" fmla="*/ 193 h 5114"/>
              <a:gd name="T74" fmla="*/ 4037 w 5118"/>
              <a:gd name="T75" fmla="*/ 469 h 5114"/>
              <a:gd name="T76" fmla="*/ 4469 w 5118"/>
              <a:gd name="T77" fmla="*/ 855 h 5114"/>
              <a:gd name="T78" fmla="*/ 4800 w 5118"/>
              <a:gd name="T79" fmla="*/ 1322 h 5114"/>
              <a:gd name="T80" fmla="*/ 5019 w 5118"/>
              <a:gd name="T81" fmla="*/ 1847 h 5114"/>
              <a:gd name="T82" fmla="*/ 5114 w 5118"/>
              <a:gd name="T83" fmla="*/ 2412 h 5114"/>
              <a:gd name="T84" fmla="*/ 5082 w 5118"/>
              <a:gd name="T85" fmla="*/ 2989 h 5114"/>
              <a:gd name="T86" fmla="*/ 4925 w 5118"/>
              <a:gd name="T87" fmla="*/ 3536 h 5114"/>
              <a:gd name="T88" fmla="*/ 4649 w 5118"/>
              <a:gd name="T89" fmla="*/ 4034 h 5114"/>
              <a:gd name="T90" fmla="*/ 4263 w 5118"/>
              <a:gd name="T91" fmla="*/ 4465 h 5114"/>
              <a:gd name="T92" fmla="*/ 3796 w 5118"/>
              <a:gd name="T93" fmla="*/ 4797 h 5114"/>
              <a:gd name="T94" fmla="*/ 3271 w 5118"/>
              <a:gd name="T95" fmla="*/ 5015 h 5114"/>
              <a:gd name="T96" fmla="*/ 2705 w 5118"/>
              <a:gd name="T97" fmla="*/ 5110 h 5114"/>
              <a:gd name="T98" fmla="*/ 2127 w 5118"/>
              <a:gd name="T99" fmla="*/ 5079 h 5114"/>
              <a:gd name="T100" fmla="*/ 1580 w 5118"/>
              <a:gd name="T101" fmla="*/ 4921 h 5114"/>
              <a:gd name="T102" fmla="*/ 1082 w 5118"/>
              <a:gd name="T103" fmla="*/ 4646 h 5114"/>
              <a:gd name="T104" fmla="*/ 650 w 5118"/>
              <a:gd name="T105" fmla="*/ 4260 h 5114"/>
              <a:gd name="T106" fmla="*/ 318 w 5118"/>
              <a:gd name="T107" fmla="*/ 3793 h 5114"/>
              <a:gd name="T108" fmla="*/ 100 w 5118"/>
              <a:gd name="T109" fmla="*/ 3268 h 5114"/>
              <a:gd name="T110" fmla="*/ 5 w 5118"/>
              <a:gd name="T111" fmla="*/ 2703 h 5114"/>
              <a:gd name="T112" fmla="*/ 36 w 5118"/>
              <a:gd name="T113" fmla="*/ 2125 h 5114"/>
              <a:gd name="T114" fmla="*/ 194 w 5118"/>
              <a:gd name="T115" fmla="*/ 1579 h 5114"/>
              <a:gd name="T116" fmla="*/ 469 w 5118"/>
              <a:gd name="T117" fmla="*/ 1081 h 5114"/>
              <a:gd name="T118" fmla="*/ 856 w 5118"/>
              <a:gd name="T119" fmla="*/ 649 h 5114"/>
              <a:gd name="T120" fmla="*/ 1323 w 5118"/>
              <a:gd name="T121" fmla="*/ 316 h 5114"/>
              <a:gd name="T122" fmla="*/ 1848 w 5118"/>
              <a:gd name="T123" fmla="*/ 100 h 5114"/>
              <a:gd name="T124" fmla="*/ 2414 w 5118"/>
              <a:gd name="T125" fmla="*/ 5 h 5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118" h="5114">
                <a:moveTo>
                  <a:pt x="2559" y="992"/>
                </a:moveTo>
                <a:lnTo>
                  <a:pt x="2437" y="997"/>
                </a:lnTo>
                <a:lnTo>
                  <a:pt x="2317" y="1011"/>
                </a:lnTo>
                <a:lnTo>
                  <a:pt x="2200" y="1034"/>
                </a:lnTo>
                <a:lnTo>
                  <a:pt x="2086" y="1065"/>
                </a:lnTo>
                <a:lnTo>
                  <a:pt x="1977" y="1104"/>
                </a:lnTo>
                <a:lnTo>
                  <a:pt x="1872" y="1151"/>
                </a:lnTo>
                <a:lnTo>
                  <a:pt x="1769" y="1207"/>
                </a:lnTo>
                <a:lnTo>
                  <a:pt x="1672" y="1267"/>
                </a:lnTo>
                <a:lnTo>
                  <a:pt x="1580" y="1336"/>
                </a:lnTo>
                <a:lnTo>
                  <a:pt x="1493" y="1411"/>
                </a:lnTo>
                <a:lnTo>
                  <a:pt x="1412" y="1492"/>
                </a:lnTo>
                <a:lnTo>
                  <a:pt x="1337" y="1579"/>
                </a:lnTo>
                <a:lnTo>
                  <a:pt x="1269" y="1671"/>
                </a:lnTo>
                <a:lnTo>
                  <a:pt x="1208" y="1767"/>
                </a:lnTo>
                <a:lnTo>
                  <a:pt x="1152" y="1870"/>
                </a:lnTo>
                <a:lnTo>
                  <a:pt x="1105" y="1976"/>
                </a:lnTo>
                <a:lnTo>
                  <a:pt x="1066" y="2085"/>
                </a:lnTo>
                <a:lnTo>
                  <a:pt x="1035" y="2198"/>
                </a:lnTo>
                <a:lnTo>
                  <a:pt x="1012" y="2315"/>
                </a:lnTo>
                <a:lnTo>
                  <a:pt x="998" y="2435"/>
                </a:lnTo>
                <a:lnTo>
                  <a:pt x="993" y="2557"/>
                </a:lnTo>
                <a:lnTo>
                  <a:pt x="998" y="2680"/>
                </a:lnTo>
                <a:lnTo>
                  <a:pt x="1012" y="2799"/>
                </a:lnTo>
                <a:lnTo>
                  <a:pt x="1035" y="2916"/>
                </a:lnTo>
                <a:lnTo>
                  <a:pt x="1066" y="3028"/>
                </a:lnTo>
                <a:lnTo>
                  <a:pt x="1105" y="3139"/>
                </a:lnTo>
                <a:lnTo>
                  <a:pt x="1152" y="3245"/>
                </a:lnTo>
                <a:lnTo>
                  <a:pt x="1208" y="3346"/>
                </a:lnTo>
                <a:lnTo>
                  <a:pt x="1269" y="3444"/>
                </a:lnTo>
                <a:lnTo>
                  <a:pt x="1337" y="3536"/>
                </a:lnTo>
                <a:lnTo>
                  <a:pt x="1412" y="3621"/>
                </a:lnTo>
                <a:lnTo>
                  <a:pt x="1493" y="3702"/>
                </a:lnTo>
                <a:lnTo>
                  <a:pt x="1580" y="3779"/>
                </a:lnTo>
                <a:lnTo>
                  <a:pt x="1672" y="3847"/>
                </a:lnTo>
                <a:lnTo>
                  <a:pt x="1769" y="3908"/>
                </a:lnTo>
                <a:lnTo>
                  <a:pt x="1872" y="3962"/>
                </a:lnTo>
                <a:lnTo>
                  <a:pt x="1977" y="4011"/>
                </a:lnTo>
                <a:lnTo>
                  <a:pt x="2086" y="4050"/>
                </a:lnTo>
                <a:lnTo>
                  <a:pt x="2200" y="4081"/>
                </a:lnTo>
                <a:lnTo>
                  <a:pt x="2317" y="4104"/>
                </a:lnTo>
                <a:lnTo>
                  <a:pt x="2437" y="4118"/>
                </a:lnTo>
                <a:lnTo>
                  <a:pt x="2559" y="4123"/>
                </a:lnTo>
                <a:lnTo>
                  <a:pt x="2682" y="4118"/>
                </a:lnTo>
                <a:lnTo>
                  <a:pt x="2802" y="4104"/>
                </a:lnTo>
                <a:lnTo>
                  <a:pt x="2918" y="4081"/>
                </a:lnTo>
                <a:lnTo>
                  <a:pt x="3032" y="4050"/>
                </a:lnTo>
                <a:lnTo>
                  <a:pt x="3141" y="4011"/>
                </a:lnTo>
                <a:lnTo>
                  <a:pt x="3247" y="3962"/>
                </a:lnTo>
                <a:lnTo>
                  <a:pt x="3348" y="3908"/>
                </a:lnTo>
                <a:lnTo>
                  <a:pt x="3447" y="3847"/>
                </a:lnTo>
                <a:lnTo>
                  <a:pt x="3538" y="3779"/>
                </a:lnTo>
                <a:lnTo>
                  <a:pt x="3626" y="3702"/>
                </a:lnTo>
                <a:lnTo>
                  <a:pt x="3707" y="3621"/>
                </a:lnTo>
                <a:lnTo>
                  <a:pt x="3782" y="3536"/>
                </a:lnTo>
                <a:lnTo>
                  <a:pt x="3850" y="3444"/>
                </a:lnTo>
                <a:lnTo>
                  <a:pt x="3911" y="3346"/>
                </a:lnTo>
                <a:lnTo>
                  <a:pt x="3965" y="3245"/>
                </a:lnTo>
                <a:lnTo>
                  <a:pt x="4014" y="3139"/>
                </a:lnTo>
                <a:lnTo>
                  <a:pt x="4053" y="3028"/>
                </a:lnTo>
                <a:lnTo>
                  <a:pt x="4084" y="2916"/>
                </a:lnTo>
                <a:lnTo>
                  <a:pt x="4107" y="2799"/>
                </a:lnTo>
                <a:lnTo>
                  <a:pt x="4121" y="2680"/>
                </a:lnTo>
                <a:lnTo>
                  <a:pt x="4126" y="2557"/>
                </a:lnTo>
                <a:lnTo>
                  <a:pt x="4121" y="2435"/>
                </a:lnTo>
                <a:lnTo>
                  <a:pt x="4107" y="2315"/>
                </a:lnTo>
                <a:lnTo>
                  <a:pt x="4084" y="2198"/>
                </a:lnTo>
                <a:lnTo>
                  <a:pt x="4053" y="2085"/>
                </a:lnTo>
                <a:lnTo>
                  <a:pt x="4014" y="1976"/>
                </a:lnTo>
                <a:lnTo>
                  <a:pt x="3965" y="1870"/>
                </a:lnTo>
                <a:lnTo>
                  <a:pt x="3911" y="1767"/>
                </a:lnTo>
                <a:lnTo>
                  <a:pt x="3850" y="1671"/>
                </a:lnTo>
                <a:lnTo>
                  <a:pt x="3782" y="1579"/>
                </a:lnTo>
                <a:lnTo>
                  <a:pt x="3707" y="1492"/>
                </a:lnTo>
                <a:lnTo>
                  <a:pt x="3626" y="1411"/>
                </a:lnTo>
                <a:lnTo>
                  <a:pt x="3538" y="1336"/>
                </a:lnTo>
                <a:lnTo>
                  <a:pt x="3447" y="1267"/>
                </a:lnTo>
                <a:lnTo>
                  <a:pt x="3348" y="1207"/>
                </a:lnTo>
                <a:lnTo>
                  <a:pt x="3247" y="1151"/>
                </a:lnTo>
                <a:lnTo>
                  <a:pt x="3141" y="1104"/>
                </a:lnTo>
                <a:lnTo>
                  <a:pt x="3032" y="1065"/>
                </a:lnTo>
                <a:lnTo>
                  <a:pt x="2918" y="1034"/>
                </a:lnTo>
                <a:lnTo>
                  <a:pt x="2802" y="1011"/>
                </a:lnTo>
                <a:lnTo>
                  <a:pt x="2682" y="997"/>
                </a:lnTo>
                <a:lnTo>
                  <a:pt x="2559" y="992"/>
                </a:lnTo>
                <a:close/>
                <a:moveTo>
                  <a:pt x="2559" y="232"/>
                </a:moveTo>
                <a:lnTo>
                  <a:pt x="2471" y="234"/>
                </a:lnTo>
                <a:lnTo>
                  <a:pt x="2386" y="238"/>
                </a:lnTo>
                <a:lnTo>
                  <a:pt x="2386" y="768"/>
                </a:lnTo>
                <a:lnTo>
                  <a:pt x="2471" y="762"/>
                </a:lnTo>
                <a:lnTo>
                  <a:pt x="2559" y="760"/>
                </a:lnTo>
                <a:lnTo>
                  <a:pt x="2694" y="765"/>
                </a:lnTo>
                <a:lnTo>
                  <a:pt x="2825" y="779"/>
                </a:lnTo>
                <a:lnTo>
                  <a:pt x="2953" y="804"/>
                </a:lnTo>
                <a:lnTo>
                  <a:pt x="3079" y="836"/>
                </a:lnTo>
                <a:lnTo>
                  <a:pt x="3199" y="877"/>
                </a:lnTo>
                <a:lnTo>
                  <a:pt x="3317" y="927"/>
                </a:lnTo>
                <a:lnTo>
                  <a:pt x="3429" y="984"/>
                </a:lnTo>
                <a:lnTo>
                  <a:pt x="3538" y="1050"/>
                </a:lnTo>
                <a:lnTo>
                  <a:pt x="3641" y="1121"/>
                </a:lnTo>
                <a:lnTo>
                  <a:pt x="3739" y="1201"/>
                </a:lnTo>
                <a:lnTo>
                  <a:pt x="3831" y="1286"/>
                </a:lnTo>
                <a:lnTo>
                  <a:pt x="3917" y="1378"/>
                </a:lnTo>
                <a:lnTo>
                  <a:pt x="3995" y="1476"/>
                </a:lnTo>
                <a:lnTo>
                  <a:pt x="4068" y="1579"/>
                </a:lnTo>
                <a:lnTo>
                  <a:pt x="4134" y="1688"/>
                </a:lnTo>
                <a:lnTo>
                  <a:pt x="4191" y="1800"/>
                </a:lnTo>
                <a:lnTo>
                  <a:pt x="4241" y="1917"/>
                </a:lnTo>
                <a:lnTo>
                  <a:pt x="4282" y="2038"/>
                </a:lnTo>
                <a:lnTo>
                  <a:pt x="4314" y="2164"/>
                </a:lnTo>
                <a:lnTo>
                  <a:pt x="4339" y="2292"/>
                </a:lnTo>
                <a:lnTo>
                  <a:pt x="4353" y="2423"/>
                </a:lnTo>
                <a:lnTo>
                  <a:pt x="4358" y="2557"/>
                </a:lnTo>
                <a:lnTo>
                  <a:pt x="4886" y="2557"/>
                </a:lnTo>
                <a:lnTo>
                  <a:pt x="4881" y="2415"/>
                </a:lnTo>
                <a:lnTo>
                  <a:pt x="4869" y="2273"/>
                </a:lnTo>
                <a:lnTo>
                  <a:pt x="4847" y="2135"/>
                </a:lnTo>
                <a:lnTo>
                  <a:pt x="4818" y="1998"/>
                </a:lnTo>
                <a:lnTo>
                  <a:pt x="4780" y="1864"/>
                </a:lnTo>
                <a:lnTo>
                  <a:pt x="4735" y="1731"/>
                </a:lnTo>
                <a:lnTo>
                  <a:pt x="4682" y="1604"/>
                </a:lnTo>
                <a:lnTo>
                  <a:pt x="4621" y="1478"/>
                </a:lnTo>
                <a:lnTo>
                  <a:pt x="4553" y="1356"/>
                </a:lnTo>
                <a:lnTo>
                  <a:pt x="4476" y="1239"/>
                </a:lnTo>
                <a:lnTo>
                  <a:pt x="4392" y="1126"/>
                </a:lnTo>
                <a:lnTo>
                  <a:pt x="4302" y="1017"/>
                </a:lnTo>
                <a:lnTo>
                  <a:pt x="4204" y="914"/>
                </a:lnTo>
                <a:lnTo>
                  <a:pt x="4101" y="816"/>
                </a:lnTo>
                <a:lnTo>
                  <a:pt x="3992" y="726"/>
                </a:lnTo>
                <a:lnTo>
                  <a:pt x="3878" y="642"/>
                </a:lnTo>
                <a:lnTo>
                  <a:pt x="3761" y="565"/>
                </a:lnTo>
                <a:lnTo>
                  <a:pt x="3640" y="497"/>
                </a:lnTo>
                <a:lnTo>
                  <a:pt x="3514" y="436"/>
                </a:lnTo>
                <a:lnTo>
                  <a:pt x="3386" y="383"/>
                </a:lnTo>
                <a:lnTo>
                  <a:pt x="3253" y="338"/>
                </a:lnTo>
                <a:lnTo>
                  <a:pt x="3119" y="301"/>
                </a:lnTo>
                <a:lnTo>
                  <a:pt x="2982" y="271"/>
                </a:lnTo>
                <a:lnTo>
                  <a:pt x="2844" y="249"/>
                </a:lnTo>
                <a:lnTo>
                  <a:pt x="2702" y="237"/>
                </a:lnTo>
                <a:lnTo>
                  <a:pt x="2559" y="232"/>
                </a:lnTo>
                <a:close/>
                <a:moveTo>
                  <a:pt x="2559" y="0"/>
                </a:moveTo>
                <a:lnTo>
                  <a:pt x="2705" y="5"/>
                </a:lnTo>
                <a:lnTo>
                  <a:pt x="2850" y="16"/>
                </a:lnTo>
                <a:lnTo>
                  <a:pt x="2992" y="36"/>
                </a:lnTo>
                <a:lnTo>
                  <a:pt x="3132" y="64"/>
                </a:lnTo>
                <a:lnTo>
                  <a:pt x="3271" y="100"/>
                </a:lnTo>
                <a:lnTo>
                  <a:pt x="3406" y="143"/>
                </a:lnTo>
                <a:lnTo>
                  <a:pt x="3538" y="193"/>
                </a:lnTo>
                <a:lnTo>
                  <a:pt x="3669" y="252"/>
                </a:lnTo>
                <a:lnTo>
                  <a:pt x="3796" y="316"/>
                </a:lnTo>
                <a:lnTo>
                  <a:pt x="3919" y="389"/>
                </a:lnTo>
                <a:lnTo>
                  <a:pt x="4037" y="469"/>
                </a:lnTo>
                <a:lnTo>
                  <a:pt x="4152" y="556"/>
                </a:lnTo>
                <a:lnTo>
                  <a:pt x="4263" y="649"/>
                </a:lnTo>
                <a:lnTo>
                  <a:pt x="4369" y="749"/>
                </a:lnTo>
                <a:lnTo>
                  <a:pt x="4469" y="855"/>
                </a:lnTo>
                <a:lnTo>
                  <a:pt x="4562" y="965"/>
                </a:lnTo>
                <a:lnTo>
                  <a:pt x="4649" y="1081"/>
                </a:lnTo>
                <a:lnTo>
                  <a:pt x="4729" y="1199"/>
                </a:lnTo>
                <a:lnTo>
                  <a:pt x="4800" y="1322"/>
                </a:lnTo>
                <a:lnTo>
                  <a:pt x="4866" y="1448"/>
                </a:lnTo>
                <a:lnTo>
                  <a:pt x="4925" y="1579"/>
                </a:lnTo>
                <a:lnTo>
                  <a:pt x="4975" y="1711"/>
                </a:lnTo>
                <a:lnTo>
                  <a:pt x="5019" y="1847"/>
                </a:lnTo>
                <a:lnTo>
                  <a:pt x="5054" y="1985"/>
                </a:lnTo>
                <a:lnTo>
                  <a:pt x="5082" y="2125"/>
                </a:lnTo>
                <a:lnTo>
                  <a:pt x="5101" y="2267"/>
                </a:lnTo>
                <a:lnTo>
                  <a:pt x="5114" y="2412"/>
                </a:lnTo>
                <a:lnTo>
                  <a:pt x="5118" y="2557"/>
                </a:lnTo>
                <a:lnTo>
                  <a:pt x="5114" y="2703"/>
                </a:lnTo>
                <a:lnTo>
                  <a:pt x="5101" y="2848"/>
                </a:lnTo>
                <a:lnTo>
                  <a:pt x="5082" y="2989"/>
                </a:lnTo>
                <a:lnTo>
                  <a:pt x="5054" y="3129"/>
                </a:lnTo>
                <a:lnTo>
                  <a:pt x="5019" y="3268"/>
                </a:lnTo>
                <a:lnTo>
                  <a:pt x="4975" y="3403"/>
                </a:lnTo>
                <a:lnTo>
                  <a:pt x="4925" y="3536"/>
                </a:lnTo>
                <a:lnTo>
                  <a:pt x="4866" y="3667"/>
                </a:lnTo>
                <a:lnTo>
                  <a:pt x="4800" y="3793"/>
                </a:lnTo>
                <a:lnTo>
                  <a:pt x="4729" y="3916"/>
                </a:lnTo>
                <a:lnTo>
                  <a:pt x="4649" y="4034"/>
                </a:lnTo>
                <a:lnTo>
                  <a:pt x="4562" y="4149"/>
                </a:lnTo>
                <a:lnTo>
                  <a:pt x="4469" y="4260"/>
                </a:lnTo>
                <a:lnTo>
                  <a:pt x="4369" y="4366"/>
                </a:lnTo>
                <a:lnTo>
                  <a:pt x="4263" y="4465"/>
                </a:lnTo>
                <a:lnTo>
                  <a:pt x="4152" y="4559"/>
                </a:lnTo>
                <a:lnTo>
                  <a:pt x="4037" y="4646"/>
                </a:lnTo>
                <a:lnTo>
                  <a:pt x="3919" y="4725"/>
                </a:lnTo>
                <a:lnTo>
                  <a:pt x="3796" y="4797"/>
                </a:lnTo>
                <a:lnTo>
                  <a:pt x="3669" y="4862"/>
                </a:lnTo>
                <a:lnTo>
                  <a:pt x="3538" y="4921"/>
                </a:lnTo>
                <a:lnTo>
                  <a:pt x="3406" y="4971"/>
                </a:lnTo>
                <a:lnTo>
                  <a:pt x="3271" y="5015"/>
                </a:lnTo>
                <a:lnTo>
                  <a:pt x="3132" y="5051"/>
                </a:lnTo>
                <a:lnTo>
                  <a:pt x="2992" y="5079"/>
                </a:lnTo>
                <a:lnTo>
                  <a:pt x="2850" y="5097"/>
                </a:lnTo>
                <a:lnTo>
                  <a:pt x="2705" y="5110"/>
                </a:lnTo>
                <a:lnTo>
                  <a:pt x="2559" y="5114"/>
                </a:lnTo>
                <a:lnTo>
                  <a:pt x="2414" y="5110"/>
                </a:lnTo>
                <a:lnTo>
                  <a:pt x="2269" y="5097"/>
                </a:lnTo>
                <a:lnTo>
                  <a:pt x="2127" y="5079"/>
                </a:lnTo>
                <a:lnTo>
                  <a:pt x="1987" y="5051"/>
                </a:lnTo>
                <a:lnTo>
                  <a:pt x="1848" y="5015"/>
                </a:lnTo>
                <a:lnTo>
                  <a:pt x="1713" y="4971"/>
                </a:lnTo>
                <a:lnTo>
                  <a:pt x="1580" y="4921"/>
                </a:lnTo>
                <a:lnTo>
                  <a:pt x="1449" y="4862"/>
                </a:lnTo>
                <a:lnTo>
                  <a:pt x="1323" y="4797"/>
                </a:lnTo>
                <a:lnTo>
                  <a:pt x="1200" y="4725"/>
                </a:lnTo>
                <a:lnTo>
                  <a:pt x="1082" y="4646"/>
                </a:lnTo>
                <a:lnTo>
                  <a:pt x="966" y="4559"/>
                </a:lnTo>
                <a:lnTo>
                  <a:pt x="856" y="4465"/>
                </a:lnTo>
                <a:lnTo>
                  <a:pt x="750" y="4366"/>
                </a:lnTo>
                <a:lnTo>
                  <a:pt x="650" y="4260"/>
                </a:lnTo>
                <a:lnTo>
                  <a:pt x="557" y="4149"/>
                </a:lnTo>
                <a:lnTo>
                  <a:pt x="469" y="4034"/>
                </a:lnTo>
                <a:lnTo>
                  <a:pt x="390" y="3916"/>
                </a:lnTo>
                <a:lnTo>
                  <a:pt x="318" y="3793"/>
                </a:lnTo>
                <a:lnTo>
                  <a:pt x="253" y="3667"/>
                </a:lnTo>
                <a:lnTo>
                  <a:pt x="194" y="3536"/>
                </a:lnTo>
                <a:lnTo>
                  <a:pt x="144" y="3403"/>
                </a:lnTo>
                <a:lnTo>
                  <a:pt x="100" y="3268"/>
                </a:lnTo>
                <a:lnTo>
                  <a:pt x="64" y="3129"/>
                </a:lnTo>
                <a:lnTo>
                  <a:pt x="36" y="2989"/>
                </a:lnTo>
                <a:lnTo>
                  <a:pt x="18" y="2848"/>
                </a:lnTo>
                <a:lnTo>
                  <a:pt x="5" y="2703"/>
                </a:lnTo>
                <a:lnTo>
                  <a:pt x="0" y="2557"/>
                </a:lnTo>
                <a:lnTo>
                  <a:pt x="5" y="2412"/>
                </a:lnTo>
                <a:lnTo>
                  <a:pt x="18" y="2267"/>
                </a:lnTo>
                <a:lnTo>
                  <a:pt x="36" y="2125"/>
                </a:lnTo>
                <a:lnTo>
                  <a:pt x="64" y="1985"/>
                </a:lnTo>
                <a:lnTo>
                  <a:pt x="100" y="1847"/>
                </a:lnTo>
                <a:lnTo>
                  <a:pt x="144" y="1711"/>
                </a:lnTo>
                <a:lnTo>
                  <a:pt x="194" y="1579"/>
                </a:lnTo>
                <a:lnTo>
                  <a:pt x="253" y="1448"/>
                </a:lnTo>
                <a:lnTo>
                  <a:pt x="318" y="1322"/>
                </a:lnTo>
                <a:lnTo>
                  <a:pt x="390" y="1199"/>
                </a:lnTo>
                <a:lnTo>
                  <a:pt x="469" y="1081"/>
                </a:lnTo>
                <a:lnTo>
                  <a:pt x="557" y="965"/>
                </a:lnTo>
                <a:lnTo>
                  <a:pt x="650" y="855"/>
                </a:lnTo>
                <a:lnTo>
                  <a:pt x="750" y="749"/>
                </a:lnTo>
                <a:lnTo>
                  <a:pt x="856" y="649"/>
                </a:lnTo>
                <a:lnTo>
                  <a:pt x="966" y="556"/>
                </a:lnTo>
                <a:lnTo>
                  <a:pt x="1082" y="469"/>
                </a:lnTo>
                <a:lnTo>
                  <a:pt x="1200" y="389"/>
                </a:lnTo>
                <a:lnTo>
                  <a:pt x="1323" y="316"/>
                </a:lnTo>
                <a:lnTo>
                  <a:pt x="1449" y="252"/>
                </a:lnTo>
                <a:lnTo>
                  <a:pt x="1580" y="193"/>
                </a:lnTo>
                <a:lnTo>
                  <a:pt x="1713" y="143"/>
                </a:lnTo>
                <a:lnTo>
                  <a:pt x="1848" y="100"/>
                </a:lnTo>
                <a:lnTo>
                  <a:pt x="1987" y="64"/>
                </a:lnTo>
                <a:lnTo>
                  <a:pt x="2127" y="36"/>
                </a:lnTo>
                <a:lnTo>
                  <a:pt x="2269" y="16"/>
                </a:lnTo>
                <a:lnTo>
                  <a:pt x="2414" y="5"/>
                </a:lnTo>
                <a:lnTo>
                  <a:pt x="255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grpSp>
        <p:nvGrpSpPr>
          <p:cNvPr id="5" name="Group 50"/>
          <p:cNvGrpSpPr/>
          <p:nvPr/>
        </p:nvGrpSpPr>
        <p:grpSpPr>
          <a:xfrm>
            <a:off x="7838650" y="4272349"/>
            <a:ext cx="380642" cy="227776"/>
            <a:chOff x="3162300" y="3738563"/>
            <a:chExt cx="4960938" cy="2968625"/>
          </a:xfrm>
          <a:solidFill>
            <a:schemeClr val="bg1"/>
          </a:solidFill>
        </p:grpSpPr>
        <p:sp>
          <p:nvSpPr>
            <p:cNvPr id="52" name="Freeform 30"/>
            <p:cNvSpPr/>
            <p:nvPr/>
          </p:nvSpPr>
          <p:spPr bwMode="auto">
            <a:xfrm>
              <a:off x="5076825" y="3738563"/>
              <a:ext cx="1131888" cy="1452563"/>
            </a:xfrm>
            <a:custGeom>
              <a:avLst/>
              <a:gdLst>
                <a:gd name="T0" fmla="*/ 713 w 1426"/>
                <a:gd name="T1" fmla="*/ 0 h 1830"/>
                <a:gd name="T2" fmla="*/ 740 w 1426"/>
                <a:gd name="T3" fmla="*/ 0 h 1830"/>
                <a:gd name="T4" fmla="*/ 789 w 1426"/>
                <a:gd name="T5" fmla="*/ 2 h 1830"/>
                <a:gd name="T6" fmla="*/ 853 w 1426"/>
                <a:gd name="T7" fmla="*/ 10 h 1830"/>
                <a:gd name="T8" fmla="*/ 929 w 1426"/>
                <a:gd name="T9" fmla="*/ 27 h 1830"/>
                <a:gd name="T10" fmla="*/ 1012 w 1426"/>
                <a:gd name="T11" fmla="*/ 55 h 1830"/>
                <a:gd name="T12" fmla="*/ 1098 w 1426"/>
                <a:gd name="T13" fmla="*/ 99 h 1830"/>
                <a:gd name="T14" fmla="*/ 1181 w 1426"/>
                <a:gd name="T15" fmla="*/ 160 h 1830"/>
                <a:gd name="T16" fmla="*/ 1259 w 1426"/>
                <a:gd name="T17" fmla="*/ 240 h 1830"/>
                <a:gd name="T18" fmla="*/ 1327 w 1426"/>
                <a:gd name="T19" fmla="*/ 344 h 1830"/>
                <a:gd name="T20" fmla="*/ 1378 w 1426"/>
                <a:gd name="T21" fmla="*/ 473 h 1830"/>
                <a:gd name="T22" fmla="*/ 1412 w 1426"/>
                <a:gd name="T23" fmla="*/ 633 h 1830"/>
                <a:gd name="T24" fmla="*/ 1420 w 1426"/>
                <a:gd name="T25" fmla="*/ 727 h 1830"/>
                <a:gd name="T26" fmla="*/ 1422 w 1426"/>
                <a:gd name="T27" fmla="*/ 758 h 1830"/>
                <a:gd name="T28" fmla="*/ 1424 w 1426"/>
                <a:gd name="T29" fmla="*/ 811 h 1830"/>
                <a:gd name="T30" fmla="*/ 1426 w 1426"/>
                <a:gd name="T31" fmla="*/ 885 h 1830"/>
                <a:gd name="T32" fmla="*/ 1422 w 1426"/>
                <a:gd name="T33" fmla="*/ 976 h 1830"/>
                <a:gd name="T34" fmla="*/ 1412 w 1426"/>
                <a:gd name="T35" fmla="*/ 1079 h 1830"/>
                <a:gd name="T36" fmla="*/ 1395 w 1426"/>
                <a:gd name="T37" fmla="*/ 1189 h 1830"/>
                <a:gd name="T38" fmla="*/ 1369 w 1426"/>
                <a:gd name="T39" fmla="*/ 1303 h 1830"/>
                <a:gd name="T40" fmla="*/ 1329 w 1426"/>
                <a:gd name="T41" fmla="*/ 1415 h 1830"/>
                <a:gd name="T42" fmla="*/ 1274 w 1426"/>
                <a:gd name="T43" fmla="*/ 1523 h 1830"/>
                <a:gd name="T44" fmla="*/ 1204 w 1426"/>
                <a:gd name="T45" fmla="*/ 1622 h 1830"/>
                <a:gd name="T46" fmla="*/ 1115 w 1426"/>
                <a:gd name="T47" fmla="*/ 1705 h 1830"/>
                <a:gd name="T48" fmla="*/ 1007 w 1426"/>
                <a:gd name="T49" fmla="*/ 1770 h 1830"/>
                <a:gd name="T50" fmla="*/ 874 w 1426"/>
                <a:gd name="T51" fmla="*/ 1813 h 1830"/>
                <a:gd name="T52" fmla="*/ 719 w 1426"/>
                <a:gd name="T53" fmla="*/ 1830 h 1830"/>
                <a:gd name="T54" fmla="*/ 626 w 1426"/>
                <a:gd name="T55" fmla="*/ 1827 h 1830"/>
                <a:gd name="T56" fmla="*/ 482 w 1426"/>
                <a:gd name="T57" fmla="*/ 1796 h 1830"/>
                <a:gd name="T58" fmla="*/ 362 w 1426"/>
                <a:gd name="T59" fmla="*/ 1741 h 1830"/>
                <a:gd name="T60" fmla="*/ 262 w 1426"/>
                <a:gd name="T61" fmla="*/ 1665 h 1830"/>
                <a:gd name="T62" fmla="*/ 184 w 1426"/>
                <a:gd name="T63" fmla="*/ 1574 h 1830"/>
                <a:gd name="T64" fmla="*/ 122 w 1426"/>
                <a:gd name="T65" fmla="*/ 1472 h 1830"/>
                <a:gd name="T66" fmla="*/ 76 w 1426"/>
                <a:gd name="T67" fmla="*/ 1360 h 1830"/>
                <a:gd name="T68" fmla="*/ 42 w 1426"/>
                <a:gd name="T69" fmla="*/ 1248 h 1830"/>
                <a:gd name="T70" fmla="*/ 19 w 1426"/>
                <a:gd name="T71" fmla="*/ 1134 h 1830"/>
                <a:gd name="T72" fmla="*/ 8 w 1426"/>
                <a:gd name="T73" fmla="*/ 1027 h 1830"/>
                <a:gd name="T74" fmla="*/ 0 w 1426"/>
                <a:gd name="T75" fmla="*/ 931 h 1830"/>
                <a:gd name="T76" fmla="*/ 0 w 1426"/>
                <a:gd name="T77" fmla="*/ 847 h 1830"/>
                <a:gd name="T78" fmla="*/ 2 w 1426"/>
                <a:gd name="T79" fmla="*/ 782 h 1830"/>
                <a:gd name="T80" fmla="*/ 4 w 1426"/>
                <a:gd name="T81" fmla="*/ 739 h 1830"/>
                <a:gd name="T82" fmla="*/ 6 w 1426"/>
                <a:gd name="T83" fmla="*/ 724 h 1830"/>
                <a:gd name="T84" fmla="*/ 27 w 1426"/>
                <a:gd name="T85" fmla="*/ 549 h 1830"/>
                <a:gd name="T86" fmla="*/ 71 w 1426"/>
                <a:gd name="T87" fmla="*/ 405 h 1830"/>
                <a:gd name="T88" fmla="*/ 131 w 1426"/>
                <a:gd name="T89" fmla="*/ 289 h 1830"/>
                <a:gd name="T90" fmla="*/ 205 w 1426"/>
                <a:gd name="T91" fmla="*/ 196 h 1830"/>
                <a:gd name="T92" fmla="*/ 287 w 1426"/>
                <a:gd name="T93" fmla="*/ 126 h 1830"/>
                <a:gd name="T94" fmla="*/ 372 w 1426"/>
                <a:gd name="T95" fmla="*/ 74 h 1830"/>
                <a:gd name="T96" fmla="*/ 457 w 1426"/>
                <a:gd name="T97" fmla="*/ 40 h 1830"/>
                <a:gd name="T98" fmla="*/ 537 w 1426"/>
                <a:gd name="T99" fmla="*/ 17 h 1830"/>
                <a:gd name="T100" fmla="*/ 607 w 1426"/>
                <a:gd name="T101" fmla="*/ 6 h 1830"/>
                <a:gd name="T102" fmla="*/ 664 w 1426"/>
                <a:gd name="T103" fmla="*/ 0 h 1830"/>
                <a:gd name="T104" fmla="*/ 702 w 1426"/>
                <a:gd name="T105" fmla="*/ 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6" h="1830">
                  <a:moveTo>
                    <a:pt x="702" y="0"/>
                  </a:moveTo>
                  <a:lnTo>
                    <a:pt x="713" y="0"/>
                  </a:lnTo>
                  <a:lnTo>
                    <a:pt x="724" y="0"/>
                  </a:lnTo>
                  <a:lnTo>
                    <a:pt x="740" y="0"/>
                  </a:lnTo>
                  <a:lnTo>
                    <a:pt x="762" y="0"/>
                  </a:lnTo>
                  <a:lnTo>
                    <a:pt x="789" y="2"/>
                  </a:lnTo>
                  <a:lnTo>
                    <a:pt x="819" y="6"/>
                  </a:lnTo>
                  <a:lnTo>
                    <a:pt x="853" y="10"/>
                  </a:lnTo>
                  <a:lnTo>
                    <a:pt x="889" y="17"/>
                  </a:lnTo>
                  <a:lnTo>
                    <a:pt x="929" y="27"/>
                  </a:lnTo>
                  <a:lnTo>
                    <a:pt x="969" y="40"/>
                  </a:lnTo>
                  <a:lnTo>
                    <a:pt x="1012" y="55"/>
                  </a:lnTo>
                  <a:lnTo>
                    <a:pt x="1054" y="74"/>
                  </a:lnTo>
                  <a:lnTo>
                    <a:pt x="1098" y="99"/>
                  </a:lnTo>
                  <a:lnTo>
                    <a:pt x="1139" y="126"/>
                  </a:lnTo>
                  <a:lnTo>
                    <a:pt x="1181" y="160"/>
                  </a:lnTo>
                  <a:lnTo>
                    <a:pt x="1221" y="196"/>
                  </a:lnTo>
                  <a:lnTo>
                    <a:pt x="1259" y="240"/>
                  </a:lnTo>
                  <a:lnTo>
                    <a:pt x="1295" y="289"/>
                  </a:lnTo>
                  <a:lnTo>
                    <a:pt x="1327" y="344"/>
                  </a:lnTo>
                  <a:lnTo>
                    <a:pt x="1355" y="405"/>
                  </a:lnTo>
                  <a:lnTo>
                    <a:pt x="1378" y="473"/>
                  </a:lnTo>
                  <a:lnTo>
                    <a:pt x="1397" y="549"/>
                  </a:lnTo>
                  <a:lnTo>
                    <a:pt x="1412" y="633"/>
                  </a:lnTo>
                  <a:lnTo>
                    <a:pt x="1420" y="724"/>
                  </a:lnTo>
                  <a:lnTo>
                    <a:pt x="1420" y="727"/>
                  </a:lnTo>
                  <a:lnTo>
                    <a:pt x="1420" y="739"/>
                  </a:lnTo>
                  <a:lnTo>
                    <a:pt x="1422" y="758"/>
                  </a:lnTo>
                  <a:lnTo>
                    <a:pt x="1424" y="781"/>
                  </a:lnTo>
                  <a:lnTo>
                    <a:pt x="1424" y="811"/>
                  </a:lnTo>
                  <a:lnTo>
                    <a:pt x="1426" y="845"/>
                  </a:lnTo>
                  <a:lnTo>
                    <a:pt x="1426" y="885"/>
                  </a:lnTo>
                  <a:lnTo>
                    <a:pt x="1424" y="929"/>
                  </a:lnTo>
                  <a:lnTo>
                    <a:pt x="1422" y="976"/>
                  </a:lnTo>
                  <a:lnTo>
                    <a:pt x="1418" y="1026"/>
                  </a:lnTo>
                  <a:lnTo>
                    <a:pt x="1412" y="1079"/>
                  </a:lnTo>
                  <a:lnTo>
                    <a:pt x="1405" y="1134"/>
                  </a:lnTo>
                  <a:lnTo>
                    <a:pt x="1395" y="1189"/>
                  </a:lnTo>
                  <a:lnTo>
                    <a:pt x="1384" y="1246"/>
                  </a:lnTo>
                  <a:lnTo>
                    <a:pt x="1369" y="1303"/>
                  </a:lnTo>
                  <a:lnTo>
                    <a:pt x="1350" y="1360"/>
                  </a:lnTo>
                  <a:lnTo>
                    <a:pt x="1329" y="1415"/>
                  </a:lnTo>
                  <a:lnTo>
                    <a:pt x="1304" y="1470"/>
                  </a:lnTo>
                  <a:lnTo>
                    <a:pt x="1274" y="1523"/>
                  </a:lnTo>
                  <a:lnTo>
                    <a:pt x="1242" y="1574"/>
                  </a:lnTo>
                  <a:lnTo>
                    <a:pt x="1204" y="1622"/>
                  </a:lnTo>
                  <a:lnTo>
                    <a:pt x="1162" y="1665"/>
                  </a:lnTo>
                  <a:lnTo>
                    <a:pt x="1115" y="1705"/>
                  </a:lnTo>
                  <a:lnTo>
                    <a:pt x="1064" y="1739"/>
                  </a:lnTo>
                  <a:lnTo>
                    <a:pt x="1007" y="1770"/>
                  </a:lnTo>
                  <a:lnTo>
                    <a:pt x="944" y="1796"/>
                  </a:lnTo>
                  <a:lnTo>
                    <a:pt x="874" y="1813"/>
                  </a:lnTo>
                  <a:lnTo>
                    <a:pt x="800" y="1827"/>
                  </a:lnTo>
                  <a:lnTo>
                    <a:pt x="719" y="1830"/>
                  </a:lnTo>
                  <a:lnTo>
                    <a:pt x="707" y="1830"/>
                  </a:lnTo>
                  <a:lnTo>
                    <a:pt x="626" y="1827"/>
                  </a:lnTo>
                  <a:lnTo>
                    <a:pt x="550" y="1813"/>
                  </a:lnTo>
                  <a:lnTo>
                    <a:pt x="482" y="1796"/>
                  </a:lnTo>
                  <a:lnTo>
                    <a:pt x="419" y="1772"/>
                  </a:lnTo>
                  <a:lnTo>
                    <a:pt x="362" y="1741"/>
                  </a:lnTo>
                  <a:lnTo>
                    <a:pt x="309" y="1705"/>
                  </a:lnTo>
                  <a:lnTo>
                    <a:pt x="262" y="1665"/>
                  </a:lnTo>
                  <a:lnTo>
                    <a:pt x="220" y="1622"/>
                  </a:lnTo>
                  <a:lnTo>
                    <a:pt x="184" y="1574"/>
                  </a:lnTo>
                  <a:lnTo>
                    <a:pt x="150" y="1523"/>
                  </a:lnTo>
                  <a:lnTo>
                    <a:pt x="122" y="1472"/>
                  </a:lnTo>
                  <a:lnTo>
                    <a:pt x="97" y="1417"/>
                  </a:lnTo>
                  <a:lnTo>
                    <a:pt x="76" y="1360"/>
                  </a:lnTo>
                  <a:lnTo>
                    <a:pt x="57" y="1305"/>
                  </a:lnTo>
                  <a:lnTo>
                    <a:pt x="42" y="1248"/>
                  </a:lnTo>
                  <a:lnTo>
                    <a:pt x="31" y="1191"/>
                  </a:lnTo>
                  <a:lnTo>
                    <a:pt x="19" y="1134"/>
                  </a:lnTo>
                  <a:lnTo>
                    <a:pt x="12" y="1081"/>
                  </a:lnTo>
                  <a:lnTo>
                    <a:pt x="8" y="1027"/>
                  </a:lnTo>
                  <a:lnTo>
                    <a:pt x="4" y="976"/>
                  </a:lnTo>
                  <a:lnTo>
                    <a:pt x="0" y="931"/>
                  </a:lnTo>
                  <a:lnTo>
                    <a:pt x="0" y="887"/>
                  </a:lnTo>
                  <a:lnTo>
                    <a:pt x="0" y="847"/>
                  </a:lnTo>
                  <a:lnTo>
                    <a:pt x="0" y="811"/>
                  </a:lnTo>
                  <a:lnTo>
                    <a:pt x="2" y="782"/>
                  </a:lnTo>
                  <a:lnTo>
                    <a:pt x="4" y="758"/>
                  </a:lnTo>
                  <a:lnTo>
                    <a:pt x="4" y="739"/>
                  </a:lnTo>
                  <a:lnTo>
                    <a:pt x="6" y="729"/>
                  </a:lnTo>
                  <a:lnTo>
                    <a:pt x="6" y="724"/>
                  </a:lnTo>
                  <a:lnTo>
                    <a:pt x="14" y="633"/>
                  </a:lnTo>
                  <a:lnTo>
                    <a:pt x="27" y="549"/>
                  </a:lnTo>
                  <a:lnTo>
                    <a:pt x="46" y="473"/>
                  </a:lnTo>
                  <a:lnTo>
                    <a:pt x="71" y="405"/>
                  </a:lnTo>
                  <a:lnTo>
                    <a:pt x="99" y="344"/>
                  </a:lnTo>
                  <a:lnTo>
                    <a:pt x="131" y="289"/>
                  </a:lnTo>
                  <a:lnTo>
                    <a:pt x="167" y="240"/>
                  </a:lnTo>
                  <a:lnTo>
                    <a:pt x="205" y="196"/>
                  </a:lnTo>
                  <a:lnTo>
                    <a:pt x="245" y="160"/>
                  </a:lnTo>
                  <a:lnTo>
                    <a:pt x="287" y="126"/>
                  </a:lnTo>
                  <a:lnTo>
                    <a:pt x="328" y="99"/>
                  </a:lnTo>
                  <a:lnTo>
                    <a:pt x="372" y="74"/>
                  </a:lnTo>
                  <a:lnTo>
                    <a:pt x="414" y="55"/>
                  </a:lnTo>
                  <a:lnTo>
                    <a:pt x="457" y="40"/>
                  </a:lnTo>
                  <a:lnTo>
                    <a:pt x="497" y="27"/>
                  </a:lnTo>
                  <a:lnTo>
                    <a:pt x="537" y="17"/>
                  </a:lnTo>
                  <a:lnTo>
                    <a:pt x="573" y="10"/>
                  </a:lnTo>
                  <a:lnTo>
                    <a:pt x="607" y="6"/>
                  </a:lnTo>
                  <a:lnTo>
                    <a:pt x="637" y="2"/>
                  </a:lnTo>
                  <a:lnTo>
                    <a:pt x="664" y="0"/>
                  </a:lnTo>
                  <a:lnTo>
                    <a:pt x="685" y="0"/>
                  </a:lnTo>
                  <a:lnTo>
                    <a:pt x="7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6710363" y="4318000"/>
              <a:ext cx="909638" cy="1169988"/>
            </a:xfrm>
            <a:custGeom>
              <a:avLst/>
              <a:gdLst>
                <a:gd name="T0" fmla="*/ 572 w 1144"/>
                <a:gd name="T1" fmla="*/ 0 h 1473"/>
                <a:gd name="T2" fmla="*/ 597 w 1144"/>
                <a:gd name="T3" fmla="*/ 2 h 1473"/>
                <a:gd name="T4" fmla="*/ 642 w 1144"/>
                <a:gd name="T5" fmla="*/ 4 h 1473"/>
                <a:gd name="T6" fmla="*/ 701 w 1144"/>
                <a:gd name="T7" fmla="*/ 14 h 1473"/>
                <a:gd name="T8" fmla="*/ 771 w 1144"/>
                <a:gd name="T9" fmla="*/ 31 h 1473"/>
                <a:gd name="T10" fmla="*/ 845 w 1144"/>
                <a:gd name="T11" fmla="*/ 61 h 1473"/>
                <a:gd name="T12" fmla="*/ 921 w 1144"/>
                <a:gd name="T13" fmla="*/ 107 h 1473"/>
                <a:gd name="T14" fmla="*/ 991 w 1144"/>
                <a:gd name="T15" fmla="*/ 171 h 1473"/>
                <a:gd name="T16" fmla="*/ 1053 w 1144"/>
                <a:gd name="T17" fmla="*/ 257 h 1473"/>
                <a:gd name="T18" fmla="*/ 1103 w 1144"/>
                <a:gd name="T19" fmla="*/ 367 h 1473"/>
                <a:gd name="T20" fmla="*/ 1133 w 1144"/>
                <a:gd name="T21" fmla="*/ 503 h 1473"/>
                <a:gd name="T22" fmla="*/ 1140 w 1144"/>
                <a:gd name="T23" fmla="*/ 589 h 1473"/>
                <a:gd name="T24" fmla="*/ 1142 w 1144"/>
                <a:gd name="T25" fmla="*/ 617 h 1473"/>
                <a:gd name="T26" fmla="*/ 1144 w 1144"/>
                <a:gd name="T27" fmla="*/ 670 h 1473"/>
                <a:gd name="T28" fmla="*/ 1144 w 1144"/>
                <a:gd name="T29" fmla="*/ 743 h 1473"/>
                <a:gd name="T30" fmla="*/ 1139 w 1144"/>
                <a:gd name="T31" fmla="*/ 828 h 1473"/>
                <a:gd name="T32" fmla="*/ 1127 w 1144"/>
                <a:gd name="T33" fmla="*/ 925 h 1473"/>
                <a:gd name="T34" fmla="*/ 1104 w 1144"/>
                <a:gd name="T35" fmla="*/ 1027 h 1473"/>
                <a:gd name="T36" fmla="*/ 1072 w 1144"/>
                <a:gd name="T37" fmla="*/ 1128 h 1473"/>
                <a:gd name="T38" fmla="*/ 1025 w 1144"/>
                <a:gd name="T39" fmla="*/ 1225 h 1473"/>
                <a:gd name="T40" fmla="*/ 960 w 1144"/>
                <a:gd name="T41" fmla="*/ 1312 h 1473"/>
                <a:gd name="T42" fmla="*/ 879 w 1144"/>
                <a:gd name="T43" fmla="*/ 1386 h 1473"/>
                <a:gd name="T44" fmla="*/ 775 w 1144"/>
                <a:gd name="T45" fmla="*/ 1439 h 1473"/>
                <a:gd name="T46" fmla="*/ 648 w 1144"/>
                <a:gd name="T47" fmla="*/ 1470 h 1473"/>
                <a:gd name="T48" fmla="*/ 568 w 1144"/>
                <a:gd name="T49" fmla="*/ 1473 h 1473"/>
                <a:gd name="T50" fmla="*/ 428 w 1144"/>
                <a:gd name="T51" fmla="*/ 1458 h 1473"/>
                <a:gd name="T52" fmla="*/ 314 w 1144"/>
                <a:gd name="T53" fmla="*/ 1415 h 1473"/>
                <a:gd name="T54" fmla="*/ 221 w 1144"/>
                <a:gd name="T55" fmla="*/ 1352 h 1473"/>
                <a:gd name="T56" fmla="*/ 149 w 1144"/>
                <a:gd name="T57" fmla="*/ 1270 h 1473"/>
                <a:gd name="T58" fmla="*/ 92 w 1144"/>
                <a:gd name="T59" fmla="*/ 1177 h 1473"/>
                <a:gd name="T60" fmla="*/ 53 w 1144"/>
                <a:gd name="T61" fmla="*/ 1079 h 1473"/>
                <a:gd name="T62" fmla="*/ 26 w 1144"/>
                <a:gd name="T63" fmla="*/ 976 h 1473"/>
                <a:gd name="T64" fmla="*/ 9 w 1144"/>
                <a:gd name="T65" fmla="*/ 877 h 1473"/>
                <a:gd name="T66" fmla="*/ 1 w 1144"/>
                <a:gd name="T67" fmla="*/ 784 h 1473"/>
                <a:gd name="T68" fmla="*/ 0 w 1144"/>
                <a:gd name="T69" fmla="*/ 705 h 1473"/>
                <a:gd name="T70" fmla="*/ 0 w 1144"/>
                <a:gd name="T71" fmla="*/ 642 h 1473"/>
                <a:gd name="T72" fmla="*/ 1 w 1144"/>
                <a:gd name="T73" fmla="*/ 600 h 1473"/>
                <a:gd name="T74" fmla="*/ 3 w 1144"/>
                <a:gd name="T75" fmla="*/ 585 h 1473"/>
                <a:gd name="T76" fmla="*/ 22 w 1144"/>
                <a:gd name="T77" fmla="*/ 431 h 1473"/>
                <a:gd name="T78" fmla="*/ 64 w 1144"/>
                <a:gd name="T79" fmla="*/ 308 h 1473"/>
                <a:gd name="T80" fmla="*/ 119 w 1144"/>
                <a:gd name="T81" fmla="*/ 211 h 1473"/>
                <a:gd name="T82" fmla="*/ 187 w 1144"/>
                <a:gd name="T83" fmla="*/ 137 h 1473"/>
                <a:gd name="T84" fmla="*/ 261 w 1144"/>
                <a:gd name="T85" fmla="*/ 82 h 1473"/>
                <a:gd name="T86" fmla="*/ 337 w 1144"/>
                <a:gd name="T87" fmla="*/ 44 h 1473"/>
                <a:gd name="T88" fmla="*/ 409 w 1144"/>
                <a:gd name="T89" fmla="*/ 21 h 1473"/>
                <a:gd name="T90" fmla="*/ 473 w 1144"/>
                <a:gd name="T91" fmla="*/ 8 h 1473"/>
                <a:gd name="T92" fmla="*/ 526 w 1144"/>
                <a:gd name="T93" fmla="*/ 2 h 1473"/>
                <a:gd name="T94" fmla="*/ 562 w 1144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4" h="1473">
                  <a:moveTo>
                    <a:pt x="562" y="0"/>
                  </a:moveTo>
                  <a:lnTo>
                    <a:pt x="572" y="0"/>
                  </a:lnTo>
                  <a:lnTo>
                    <a:pt x="581" y="0"/>
                  </a:lnTo>
                  <a:lnTo>
                    <a:pt x="597" y="2"/>
                  </a:lnTo>
                  <a:lnTo>
                    <a:pt x="617" y="2"/>
                  </a:lnTo>
                  <a:lnTo>
                    <a:pt x="642" y="4"/>
                  </a:lnTo>
                  <a:lnTo>
                    <a:pt x="670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7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3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0" y="585"/>
                  </a:lnTo>
                  <a:lnTo>
                    <a:pt x="1140" y="589"/>
                  </a:lnTo>
                  <a:lnTo>
                    <a:pt x="1140" y="600"/>
                  </a:lnTo>
                  <a:lnTo>
                    <a:pt x="1142" y="617"/>
                  </a:lnTo>
                  <a:lnTo>
                    <a:pt x="1144" y="640"/>
                  </a:lnTo>
                  <a:lnTo>
                    <a:pt x="1144" y="670"/>
                  </a:lnTo>
                  <a:lnTo>
                    <a:pt x="1144" y="705"/>
                  </a:lnTo>
                  <a:lnTo>
                    <a:pt x="1144" y="743"/>
                  </a:lnTo>
                  <a:lnTo>
                    <a:pt x="1142" y="784"/>
                  </a:lnTo>
                  <a:lnTo>
                    <a:pt x="1139" y="828"/>
                  </a:lnTo>
                  <a:lnTo>
                    <a:pt x="1133" y="875"/>
                  </a:lnTo>
                  <a:lnTo>
                    <a:pt x="1127" y="925"/>
                  </a:lnTo>
                  <a:lnTo>
                    <a:pt x="1118" y="976"/>
                  </a:lnTo>
                  <a:lnTo>
                    <a:pt x="1104" y="1027"/>
                  </a:lnTo>
                  <a:lnTo>
                    <a:pt x="1089" y="1079"/>
                  </a:lnTo>
                  <a:lnTo>
                    <a:pt x="1072" y="1128"/>
                  </a:lnTo>
                  <a:lnTo>
                    <a:pt x="1049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0" y="1312"/>
                  </a:lnTo>
                  <a:lnTo>
                    <a:pt x="923" y="1352"/>
                  </a:lnTo>
                  <a:lnTo>
                    <a:pt x="879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4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8" y="1473"/>
                  </a:lnTo>
                  <a:lnTo>
                    <a:pt x="494" y="1470"/>
                  </a:lnTo>
                  <a:lnTo>
                    <a:pt x="428" y="1458"/>
                  </a:lnTo>
                  <a:lnTo>
                    <a:pt x="369" y="1439"/>
                  </a:lnTo>
                  <a:lnTo>
                    <a:pt x="314" y="1415"/>
                  </a:lnTo>
                  <a:lnTo>
                    <a:pt x="265" y="1386"/>
                  </a:lnTo>
                  <a:lnTo>
                    <a:pt x="221" y="1352"/>
                  </a:lnTo>
                  <a:lnTo>
                    <a:pt x="183" y="1312"/>
                  </a:lnTo>
                  <a:lnTo>
                    <a:pt x="149" y="1270"/>
                  </a:lnTo>
                  <a:lnTo>
                    <a:pt x="119" y="1225"/>
                  </a:lnTo>
                  <a:lnTo>
                    <a:pt x="92" y="1177"/>
                  </a:lnTo>
                  <a:lnTo>
                    <a:pt x="72" y="1128"/>
                  </a:lnTo>
                  <a:lnTo>
                    <a:pt x="53" y="1079"/>
                  </a:lnTo>
                  <a:lnTo>
                    <a:pt x="37" y="1027"/>
                  </a:lnTo>
                  <a:lnTo>
                    <a:pt x="26" y="976"/>
                  </a:lnTo>
                  <a:lnTo>
                    <a:pt x="17" y="927"/>
                  </a:lnTo>
                  <a:lnTo>
                    <a:pt x="9" y="877"/>
                  </a:lnTo>
                  <a:lnTo>
                    <a:pt x="5" y="830"/>
                  </a:lnTo>
                  <a:lnTo>
                    <a:pt x="1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1" y="617"/>
                  </a:lnTo>
                  <a:lnTo>
                    <a:pt x="1" y="600"/>
                  </a:lnTo>
                  <a:lnTo>
                    <a:pt x="3" y="589"/>
                  </a:lnTo>
                  <a:lnTo>
                    <a:pt x="3" y="585"/>
                  </a:lnTo>
                  <a:lnTo>
                    <a:pt x="11" y="503"/>
                  </a:lnTo>
                  <a:lnTo>
                    <a:pt x="22" y="431"/>
                  </a:lnTo>
                  <a:lnTo>
                    <a:pt x="41" y="367"/>
                  </a:lnTo>
                  <a:lnTo>
                    <a:pt x="64" y="308"/>
                  </a:lnTo>
                  <a:lnTo>
                    <a:pt x="91" y="257"/>
                  </a:lnTo>
                  <a:lnTo>
                    <a:pt x="119" y="211"/>
                  </a:lnTo>
                  <a:lnTo>
                    <a:pt x="151" y="171"/>
                  </a:lnTo>
                  <a:lnTo>
                    <a:pt x="187" y="137"/>
                  </a:lnTo>
                  <a:lnTo>
                    <a:pt x="223" y="107"/>
                  </a:lnTo>
                  <a:lnTo>
                    <a:pt x="261" y="82"/>
                  </a:lnTo>
                  <a:lnTo>
                    <a:pt x="299" y="61"/>
                  </a:lnTo>
                  <a:lnTo>
                    <a:pt x="337" y="44"/>
                  </a:lnTo>
                  <a:lnTo>
                    <a:pt x="373" y="31"/>
                  </a:lnTo>
                  <a:lnTo>
                    <a:pt x="409" y="21"/>
                  </a:lnTo>
                  <a:lnTo>
                    <a:pt x="443" y="12"/>
                  </a:lnTo>
                  <a:lnTo>
                    <a:pt x="473" y="8"/>
                  </a:lnTo>
                  <a:lnTo>
                    <a:pt x="502" y="4"/>
                  </a:lnTo>
                  <a:lnTo>
                    <a:pt x="526" y="2"/>
                  </a:lnTo>
                  <a:lnTo>
                    <a:pt x="547" y="0"/>
                  </a:lnTo>
                  <a:lnTo>
                    <a:pt x="56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3162300" y="5337175"/>
              <a:ext cx="4960938" cy="1370013"/>
            </a:xfrm>
            <a:custGeom>
              <a:avLst/>
              <a:gdLst>
                <a:gd name="T0" fmla="*/ 3152 w 6250"/>
                <a:gd name="T1" fmla="*/ 0 h 1725"/>
                <a:gd name="T2" fmla="*/ 3224 w 6250"/>
                <a:gd name="T3" fmla="*/ 15 h 1725"/>
                <a:gd name="T4" fmla="*/ 3296 w 6250"/>
                <a:gd name="T5" fmla="*/ 62 h 1725"/>
                <a:gd name="T6" fmla="*/ 3326 w 6250"/>
                <a:gd name="T7" fmla="*/ 155 h 1725"/>
                <a:gd name="T8" fmla="*/ 3275 w 6250"/>
                <a:gd name="T9" fmla="*/ 317 h 1725"/>
                <a:gd name="T10" fmla="*/ 3654 w 6250"/>
                <a:gd name="T11" fmla="*/ 0 h 1725"/>
                <a:gd name="T12" fmla="*/ 3724 w 6250"/>
                <a:gd name="T13" fmla="*/ 34 h 1725"/>
                <a:gd name="T14" fmla="*/ 3900 w 6250"/>
                <a:gd name="T15" fmla="*/ 127 h 1725"/>
                <a:gd name="T16" fmla="*/ 4139 w 6250"/>
                <a:gd name="T17" fmla="*/ 260 h 1725"/>
                <a:gd name="T18" fmla="*/ 4378 w 6250"/>
                <a:gd name="T19" fmla="*/ 408 h 1725"/>
                <a:gd name="T20" fmla="*/ 4546 w 6250"/>
                <a:gd name="T21" fmla="*/ 374 h 1725"/>
                <a:gd name="T22" fmla="*/ 4618 w 6250"/>
                <a:gd name="T23" fmla="*/ 339 h 1725"/>
                <a:gd name="T24" fmla="*/ 4920 w 6250"/>
                <a:gd name="T25" fmla="*/ 586 h 1725"/>
                <a:gd name="T26" fmla="*/ 4882 w 6250"/>
                <a:gd name="T27" fmla="*/ 450 h 1725"/>
                <a:gd name="T28" fmla="*/ 4920 w 6250"/>
                <a:gd name="T29" fmla="*/ 376 h 1725"/>
                <a:gd name="T30" fmla="*/ 4988 w 6250"/>
                <a:gd name="T31" fmla="*/ 345 h 1725"/>
                <a:gd name="T32" fmla="*/ 5041 w 6250"/>
                <a:gd name="T33" fmla="*/ 339 h 1725"/>
                <a:gd name="T34" fmla="*/ 5081 w 6250"/>
                <a:gd name="T35" fmla="*/ 343 h 1725"/>
                <a:gd name="T36" fmla="*/ 5149 w 6250"/>
                <a:gd name="T37" fmla="*/ 364 h 1725"/>
                <a:gd name="T38" fmla="*/ 5200 w 6250"/>
                <a:gd name="T39" fmla="*/ 427 h 1725"/>
                <a:gd name="T40" fmla="*/ 5185 w 6250"/>
                <a:gd name="T41" fmla="*/ 545 h 1725"/>
                <a:gd name="T42" fmla="*/ 5238 w 6250"/>
                <a:gd name="T43" fmla="*/ 1065 h 1725"/>
                <a:gd name="T44" fmla="*/ 5503 w 6250"/>
                <a:gd name="T45" fmla="*/ 358 h 1725"/>
                <a:gd name="T46" fmla="*/ 5644 w 6250"/>
                <a:gd name="T47" fmla="*/ 431 h 1725"/>
                <a:gd name="T48" fmla="*/ 5846 w 6250"/>
                <a:gd name="T49" fmla="*/ 541 h 1725"/>
                <a:gd name="T50" fmla="*/ 6072 w 6250"/>
                <a:gd name="T51" fmla="*/ 683 h 1725"/>
                <a:gd name="T52" fmla="*/ 6212 w 6250"/>
                <a:gd name="T53" fmla="*/ 862 h 1725"/>
                <a:gd name="T54" fmla="*/ 6248 w 6250"/>
                <a:gd name="T55" fmla="*/ 1086 h 1725"/>
                <a:gd name="T56" fmla="*/ 4 w 6250"/>
                <a:gd name="T57" fmla="*/ 1023 h 1725"/>
                <a:gd name="T58" fmla="*/ 59 w 6250"/>
                <a:gd name="T59" fmla="*/ 812 h 1725"/>
                <a:gd name="T60" fmla="*/ 235 w 6250"/>
                <a:gd name="T61" fmla="*/ 639 h 1725"/>
                <a:gd name="T62" fmla="*/ 457 w 6250"/>
                <a:gd name="T63" fmla="*/ 510 h 1725"/>
                <a:gd name="T64" fmla="*/ 646 w 6250"/>
                <a:gd name="T65" fmla="*/ 406 h 1725"/>
                <a:gd name="T66" fmla="*/ 764 w 6250"/>
                <a:gd name="T67" fmla="*/ 347 h 1725"/>
                <a:gd name="T68" fmla="*/ 1143 w 6250"/>
                <a:gd name="T69" fmla="*/ 685 h 1725"/>
                <a:gd name="T70" fmla="*/ 1050 w 6250"/>
                <a:gd name="T71" fmla="*/ 508 h 1725"/>
                <a:gd name="T72" fmla="*/ 1057 w 6250"/>
                <a:gd name="T73" fmla="*/ 406 h 1725"/>
                <a:gd name="T74" fmla="*/ 1116 w 6250"/>
                <a:gd name="T75" fmla="*/ 357 h 1725"/>
                <a:gd name="T76" fmla="*/ 1183 w 6250"/>
                <a:gd name="T77" fmla="*/ 341 h 1725"/>
                <a:gd name="T78" fmla="*/ 1217 w 6250"/>
                <a:gd name="T79" fmla="*/ 339 h 1725"/>
                <a:gd name="T80" fmla="*/ 1277 w 6250"/>
                <a:gd name="T81" fmla="*/ 351 h 1725"/>
                <a:gd name="T82" fmla="*/ 1342 w 6250"/>
                <a:gd name="T83" fmla="*/ 389 h 1725"/>
                <a:gd name="T84" fmla="*/ 1366 w 6250"/>
                <a:gd name="T85" fmla="*/ 478 h 1725"/>
                <a:gd name="T86" fmla="*/ 1302 w 6250"/>
                <a:gd name="T87" fmla="*/ 634 h 1725"/>
                <a:gd name="T88" fmla="*/ 1635 w 6250"/>
                <a:gd name="T89" fmla="*/ 341 h 1725"/>
                <a:gd name="T90" fmla="*/ 1740 w 6250"/>
                <a:gd name="T91" fmla="*/ 393 h 1725"/>
                <a:gd name="T92" fmla="*/ 1920 w 6250"/>
                <a:gd name="T93" fmla="*/ 376 h 1725"/>
                <a:gd name="T94" fmla="*/ 2177 w 6250"/>
                <a:gd name="T95" fmla="*/ 224 h 1725"/>
                <a:gd name="T96" fmla="*/ 2405 w 6250"/>
                <a:gd name="T97" fmla="*/ 98 h 1725"/>
                <a:gd name="T98" fmla="*/ 2558 w 6250"/>
                <a:gd name="T99" fmla="*/ 21 h 1725"/>
                <a:gd name="T100" fmla="*/ 2882 w 6250"/>
                <a:gd name="T101" fmla="*/ 901 h 1725"/>
                <a:gd name="T102" fmla="*/ 2954 w 6250"/>
                <a:gd name="T103" fmla="*/ 269 h 1725"/>
                <a:gd name="T104" fmla="*/ 2926 w 6250"/>
                <a:gd name="T105" fmla="*/ 127 h 1725"/>
                <a:gd name="T106" fmla="*/ 2972 w 6250"/>
                <a:gd name="T107" fmla="*/ 45 h 1725"/>
                <a:gd name="T108" fmla="*/ 3047 w 6250"/>
                <a:gd name="T109" fmla="*/ 9 h 1725"/>
                <a:gd name="T110" fmla="*/ 3114 w 6250"/>
                <a:gd name="T111" fmla="*/ 0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250" h="1725">
                  <a:moveTo>
                    <a:pt x="3125" y="0"/>
                  </a:moveTo>
                  <a:lnTo>
                    <a:pt x="3127" y="0"/>
                  </a:lnTo>
                  <a:lnTo>
                    <a:pt x="3138" y="0"/>
                  </a:lnTo>
                  <a:lnTo>
                    <a:pt x="3152" y="0"/>
                  </a:lnTo>
                  <a:lnTo>
                    <a:pt x="3167" y="2"/>
                  </a:lnTo>
                  <a:lnTo>
                    <a:pt x="3186" y="5"/>
                  </a:lnTo>
                  <a:lnTo>
                    <a:pt x="3205" y="9"/>
                  </a:lnTo>
                  <a:lnTo>
                    <a:pt x="3224" y="15"/>
                  </a:lnTo>
                  <a:lnTo>
                    <a:pt x="3244" y="22"/>
                  </a:lnTo>
                  <a:lnTo>
                    <a:pt x="3263" y="34"/>
                  </a:lnTo>
                  <a:lnTo>
                    <a:pt x="3280" y="45"/>
                  </a:lnTo>
                  <a:lnTo>
                    <a:pt x="3296" y="62"/>
                  </a:lnTo>
                  <a:lnTo>
                    <a:pt x="3309" y="79"/>
                  </a:lnTo>
                  <a:lnTo>
                    <a:pt x="3318" y="102"/>
                  </a:lnTo>
                  <a:lnTo>
                    <a:pt x="3326" y="127"/>
                  </a:lnTo>
                  <a:lnTo>
                    <a:pt x="3326" y="155"/>
                  </a:lnTo>
                  <a:lnTo>
                    <a:pt x="3322" y="189"/>
                  </a:lnTo>
                  <a:lnTo>
                    <a:pt x="3313" y="227"/>
                  </a:lnTo>
                  <a:lnTo>
                    <a:pt x="3298" y="269"/>
                  </a:lnTo>
                  <a:lnTo>
                    <a:pt x="3275" y="317"/>
                  </a:lnTo>
                  <a:lnTo>
                    <a:pt x="3243" y="370"/>
                  </a:lnTo>
                  <a:lnTo>
                    <a:pt x="3205" y="429"/>
                  </a:lnTo>
                  <a:lnTo>
                    <a:pt x="3370" y="901"/>
                  </a:lnTo>
                  <a:lnTo>
                    <a:pt x="3654" y="0"/>
                  </a:lnTo>
                  <a:lnTo>
                    <a:pt x="3659" y="3"/>
                  </a:lnTo>
                  <a:lnTo>
                    <a:pt x="3673" y="9"/>
                  </a:lnTo>
                  <a:lnTo>
                    <a:pt x="3694" y="21"/>
                  </a:lnTo>
                  <a:lnTo>
                    <a:pt x="3724" y="34"/>
                  </a:lnTo>
                  <a:lnTo>
                    <a:pt x="3758" y="53"/>
                  </a:lnTo>
                  <a:lnTo>
                    <a:pt x="3800" y="74"/>
                  </a:lnTo>
                  <a:lnTo>
                    <a:pt x="3847" y="98"/>
                  </a:lnTo>
                  <a:lnTo>
                    <a:pt x="3900" y="127"/>
                  </a:lnTo>
                  <a:lnTo>
                    <a:pt x="3955" y="157"/>
                  </a:lnTo>
                  <a:lnTo>
                    <a:pt x="4014" y="189"/>
                  </a:lnTo>
                  <a:lnTo>
                    <a:pt x="4075" y="224"/>
                  </a:lnTo>
                  <a:lnTo>
                    <a:pt x="4139" y="260"/>
                  </a:lnTo>
                  <a:lnTo>
                    <a:pt x="4201" y="298"/>
                  </a:lnTo>
                  <a:lnTo>
                    <a:pt x="4268" y="336"/>
                  </a:lnTo>
                  <a:lnTo>
                    <a:pt x="4332" y="376"/>
                  </a:lnTo>
                  <a:lnTo>
                    <a:pt x="4378" y="408"/>
                  </a:lnTo>
                  <a:lnTo>
                    <a:pt x="4421" y="440"/>
                  </a:lnTo>
                  <a:lnTo>
                    <a:pt x="4469" y="415"/>
                  </a:lnTo>
                  <a:lnTo>
                    <a:pt x="4510" y="393"/>
                  </a:lnTo>
                  <a:lnTo>
                    <a:pt x="4546" y="374"/>
                  </a:lnTo>
                  <a:lnTo>
                    <a:pt x="4577" y="358"/>
                  </a:lnTo>
                  <a:lnTo>
                    <a:pt x="4599" y="349"/>
                  </a:lnTo>
                  <a:lnTo>
                    <a:pt x="4613" y="341"/>
                  </a:lnTo>
                  <a:lnTo>
                    <a:pt x="4618" y="339"/>
                  </a:lnTo>
                  <a:lnTo>
                    <a:pt x="4848" y="1065"/>
                  </a:lnTo>
                  <a:lnTo>
                    <a:pt x="4980" y="685"/>
                  </a:lnTo>
                  <a:lnTo>
                    <a:pt x="4946" y="634"/>
                  </a:lnTo>
                  <a:lnTo>
                    <a:pt x="4920" y="586"/>
                  </a:lnTo>
                  <a:lnTo>
                    <a:pt x="4901" y="545"/>
                  </a:lnTo>
                  <a:lnTo>
                    <a:pt x="4888" y="508"/>
                  </a:lnTo>
                  <a:lnTo>
                    <a:pt x="4882" y="478"/>
                  </a:lnTo>
                  <a:lnTo>
                    <a:pt x="4882" y="450"/>
                  </a:lnTo>
                  <a:lnTo>
                    <a:pt x="4886" y="427"/>
                  </a:lnTo>
                  <a:lnTo>
                    <a:pt x="4895" y="406"/>
                  </a:lnTo>
                  <a:lnTo>
                    <a:pt x="4906" y="389"/>
                  </a:lnTo>
                  <a:lnTo>
                    <a:pt x="4920" y="376"/>
                  </a:lnTo>
                  <a:lnTo>
                    <a:pt x="4937" y="364"/>
                  </a:lnTo>
                  <a:lnTo>
                    <a:pt x="4954" y="357"/>
                  </a:lnTo>
                  <a:lnTo>
                    <a:pt x="4971" y="351"/>
                  </a:lnTo>
                  <a:lnTo>
                    <a:pt x="4988" y="345"/>
                  </a:lnTo>
                  <a:lnTo>
                    <a:pt x="5005" y="343"/>
                  </a:lnTo>
                  <a:lnTo>
                    <a:pt x="5020" y="341"/>
                  </a:lnTo>
                  <a:lnTo>
                    <a:pt x="5032" y="339"/>
                  </a:lnTo>
                  <a:lnTo>
                    <a:pt x="5041" y="339"/>
                  </a:lnTo>
                  <a:lnTo>
                    <a:pt x="5045" y="339"/>
                  </a:lnTo>
                  <a:lnTo>
                    <a:pt x="5052" y="339"/>
                  </a:lnTo>
                  <a:lnTo>
                    <a:pt x="5066" y="341"/>
                  </a:lnTo>
                  <a:lnTo>
                    <a:pt x="5081" y="343"/>
                  </a:lnTo>
                  <a:lnTo>
                    <a:pt x="5096" y="345"/>
                  </a:lnTo>
                  <a:lnTo>
                    <a:pt x="5115" y="351"/>
                  </a:lnTo>
                  <a:lnTo>
                    <a:pt x="5132" y="357"/>
                  </a:lnTo>
                  <a:lnTo>
                    <a:pt x="5149" y="364"/>
                  </a:lnTo>
                  <a:lnTo>
                    <a:pt x="5166" y="376"/>
                  </a:lnTo>
                  <a:lnTo>
                    <a:pt x="5179" y="389"/>
                  </a:lnTo>
                  <a:lnTo>
                    <a:pt x="5191" y="406"/>
                  </a:lnTo>
                  <a:lnTo>
                    <a:pt x="5200" y="427"/>
                  </a:lnTo>
                  <a:lnTo>
                    <a:pt x="5204" y="450"/>
                  </a:lnTo>
                  <a:lnTo>
                    <a:pt x="5204" y="478"/>
                  </a:lnTo>
                  <a:lnTo>
                    <a:pt x="5196" y="508"/>
                  </a:lnTo>
                  <a:lnTo>
                    <a:pt x="5185" y="545"/>
                  </a:lnTo>
                  <a:lnTo>
                    <a:pt x="5166" y="586"/>
                  </a:lnTo>
                  <a:lnTo>
                    <a:pt x="5140" y="634"/>
                  </a:lnTo>
                  <a:lnTo>
                    <a:pt x="5105" y="685"/>
                  </a:lnTo>
                  <a:lnTo>
                    <a:pt x="5238" y="1065"/>
                  </a:lnTo>
                  <a:lnTo>
                    <a:pt x="5467" y="339"/>
                  </a:lnTo>
                  <a:lnTo>
                    <a:pt x="5471" y="341"/>
                  </a:lnTo>
                  <a:lnTo>
                    <a:pt x="5484" y="349"/>
                  </a:lnTo>
                  <a:lnTo>
                    <a:pt x="5503" y="358"/>
                  </a:lnTo>
                  <a:lnTo>
                    <a:pt x="5530" y="372"/>
                  </a:lnTo>
                  <a:lnTo>
                    <a:pt x="5564" y="389"/>
                  </a:lnTo>
                  <a:lnTo>
                    <a:pt x="5602" y="408"/>
                  </a:lnTo>
                  <a:lnTo>
                    <a:pt x="5644" y="431"/>
                  </a:lnTo>
                  <a:lnTo>
                    <a:pt x="5691" y="455"/>
                  </a:lnTo>
                  <a:lnTo>
                    <a:pt x="5740" y="482"/>
                  </a:lnTo>
                  <a:lnTo>
                    <a:pt x="5791" y="510"/>
                  </a:lnTo>
                  <a:lnTo>
                    <a:pt x="5846" y="541"/>
                  </a:lnTo>
                  <a:lnTo>
                    <a:pt x="5901" y="573"/>
                  </a:lnTo>
                  <a:lnTo>
                    <a:pt x="5956" y="607"/>
                  </a:lnTo>
                  <a:lnTo>
                    <a:pt x="6013" y="641"/>
                  </a:lnTo>
                  <a:lnTo>
                    <a:pt x="6072" y="683"/>
                  </a:lnTo>
                  <a:lnTo>
                    <a:pt x="6119" y="725"/>
                  </a:lnTo>
                  <a:lnTo>
                    <a:pt x="6159" y="769"/>
                  </a:lnTo>
                  <a:lnTo>
                    <a:pt x="6189" y="814"/>
                  </a:lnTo>
                  <a:lnTo>
                    <a:pt x="6212" y="862"/>
                  </a:lnTo>
                  <a:lnTo>
                    <a:pt x="6227" y="913"/>
                  </a:lnTo>
                  <a:lnTo>
                    <a:pt x="6239" y="966"/>
                  </a:lnTo>
                  <a:lnTo>
                    <a:pt x="6244" y="1023"/>
                  </a:lnTo>
                  <a:lnTo>
                    <a:pt x="6248" y="1086"/>
                  </a:lnTo>
                  <a:lnTo>
                    <a:pt x="6250" y="1725"/>
                  </a:lnTo>
                  <a:lnTo>
                    <a:pt x="0" y="1725"/>
                  </a:lnTo>
                  <a:lnTo>
                    <a:pt x="0" y="1084"/>
                  </a:lnTo>
                  <a:lnTo>
                    <a:pt x="4" y="1023"/>
                  </a:lnTo>
                  <a:lnTo>
                    <a:pt x="9" y="966"/>
                  </a:lnTo>
                  <a:lnTo>
                    <a:pt x="21" y="911"/>
                  </a:lnTo>
                  <a:lnTo>
                    <a:pt x="36" y="860"/>
                  </a:lnTo>
                  <a:lnTo>
                    <a:pt x="59" y="812"/>
                  </a:lnTo>
                  <a:lnTo>
                    <a:pt x="89" y="767"/>
                  </a:lnTo>
                  <a:lnTo>
                    <a:pt x="127" y="723"/>
                  </a:lnTo>
                  <a:lnTo>
                    <a:pt x="176" y="681"/>
                  </a:lnTo>
                  <a:lnTo>
                    <a:pt x="235" y="639"/>
                  </a:lnTo>
                  <a:lnTo>
                    <a:pt x="290" y="605"/>
                  </a:lnTo>
                  <a:lnTo>
                    <a:pt x="347" y="573"/>
                  </a:lnTo>
                  <a:lnTo>
                    <a:pt x="402" y="541"/>
                  </a:lnTo>
                  <a:lnTo>
                    <a:pt x="457" y="510"/>
                  </a:lnTo>
                  <a:lnTo>
                    <a:pt x="508" y="480"/>
                  </a:lnTo>
                  <a:lnTo>
                    <a:pt x="557" y="453"/>
                  </a:lnTo>
                  <a:lnTo>
                    <a:pt x="605" y="429"/>
                  </a:lnTo>
                  <a:lnTo>
                    <a:pt x="646" y="406"/>
                  </a:lnTo>
                  <a:lnTo>
                    <a:pt x="684" y="387"/>
                  </a:lnTo>
                  <a:lnTo>
                    <a:pt x="718" y="370"/>
                  </a:lnTo>
                  <a:lnTo>
                    <a:pt x="745" y="357"/>
                  </a:lnTo>
                  <a:lnTo>
                    <a:pt x="764" y="347"/>
                  </a:lnTo>
                  <a:lnTo>
                    <a:pt x="777" y="341"/>
                  </a:lnTo>
                  <a:lnTo>
                    <a:pt x="781" y="339"/>
                  </a:lnTo>
                  <a:lnTo>
                    <a:pt x="1010" y="1065"/>
                  </a:lnTo>
                  <a:lnTo>
                    <a:pt x="1143" y="685"/>
                  </a:lnTo>
                  <a:lnTo>
                    <a:pt x="1109" y="634"/>
                  </a:lnTo>
                  <a:lnTo>
                    <a:pt x="1082" y="586"/>
                  </a:lnTo>
                  <a:lnTo>
                    <a:pt x="1063" y="545"/>
                  </a:lnTo>
                  <a:lnTo>
                    <a:pt x="1050" y="508"/>
                  </a:lnTo>
                  <a:lnTo>
                    <a:pt x="1044" y="478"/>
                  </a:lnTo>
                  <a:lnTo>
                    <a:pt x="1044" y="450"/>
                  </a:lnTo>
                  <a:lnTo>
                    <a:pt x="1048" y="427"/>
                  </a:lnTo>
                  <a:lnTo>
                    <a:pt x="1057" y="406"/>
                  </a:lnTo>
                  <a:lnTo>
                    <a:pt x="1069" y="389"/>
                  </a:lnTo>
                  <a:lnTo>
                    <a:pt x="1082" y="376"/>
                  </a:lnTo>
                  <a:lnTo>
                    <a:pt x="1099" y="364"/>
                  </a:lnTo>
                  <a:lnTo>
                    <a:pt x="1116" y="357"/>
                  </a:lnTo>
                  <a:lnTo>
                    <a:pt x="1133" y="351"/>
                  </a:lnTo>
                  <a:lnTo>
                    <a:pt x="1152" y="345"/>
                  </a:lnTo>
                  <a:lnTo>
                    <a:pt x="1167" y="343"/>
                  </a:lnTo>
                  <a:lnTo>
                    <a:pt x="1183" y="341"/>
                  </a:lnTo>
                  <a:lnTo>
                    <a:pt x="1194" y="339"/>
                  </a:lnTo>
                  <a:lnTo>
                    <a:pt x="1203" y="339"/>
                  </a:lnTo>
                  <a:lnTo>
                    <a:pt x="1207" y="339"/>
                  </a:lnTo>
                  <a:lnTo>
                    <a:pt x="1217" y="339"/>
                  </a:lnTo>
                  <a:lnTo>
                    <a:pt x="1228" y="341"/>
                  </a:lnTo>
                  <a:lnTo>
                    <a:pt x="1243" y="343"/>
                  </a:lnTo>
                  <a:lnTo>
                    <a:pt x="1260" y="345"/>
                  </a:lnTo>
                  <a:lnTo>
                    <a:pt x="1277" y="351"/>
                  </a:lnTo>
                  <a:lnTo>
                    <a:pt x="1294" y="357"/>
                  </a:lnTo>
                  <a:lnTo>
                    <a:pt x="1311" y="364"/>
                  </a:lnTo>
                  <a:lnTo>
                    <a:pt x="1328" y="376"/>
                  </a:lnTo>
                  <a:lnTo>
                    <a:pt x="1342" y="389"/>
                  </a:lnTo>
                  <a:lnTo>
                    <a:pt x="1353" y="406"/>
                  </a:lnTo>
                  <a:lnTo>
                    <a:pt x="1363" y="427"/>
                  </a:lnTo>
                  <a:lnTo>
                    <a:pt x="1366" y="450"/>
                  </a:lnTo>
                  <a:lnTo>
                    <a:pt x="1366" y="478"/>
                  </a:lnTo>
                  <a:lnTo>
                    <a:pt x="1361" y="508"/>
                  </a:lnTo>
                  <a:lnTo>
                    <a:pt x="1347" y="545"/>
                  </a:lnTo>
                  <a:lnTo>
                    <a:pt x="1328" y="586"/>
                  </a:lnTo>
                  <a:lnTo>
                    <a:pt x="1302" y="634"/>
                  </a:lnTo>
                  <a:lnTo>
                    <a:pt x="1268" y="685"/>
                  </a:lnTo>
                  <a:lnTo>
                    <a:pt x="1400" y="1065"/>
                  </a:lnTo>
                  <a:lnTo>
                    <a:pt x="1630" y="339"/>
                  </a:lnTo>
                  <a:lnTo>
                    <a:pt x="1635" y="341"/>
                  </a:lnTo>
                  <a:lnTo>
                    <a:pt x="1649" y="349"/>
                  </a:lnTo>
                  <a:lnTo>
                    <a:pt x="1671" y="358"/>
                  </a:lnTo>
                  <a:lnTo>
                    <a:pt x="1702" y="374"/>
                  </a:lnTo>
                  <a:lnTo>
                    <a:pt x="1740" y="393"/>
                  </a:lnTo>
                  <a:lnTo>
                    <a:pt x="1781" y="415"/>
                  </a:lnTo>
                  <a:lnTo>
                    <a:pt x="1831" y="442"/>
                  </a:lnTo>
                  <a:lnTo>
                    <a:pt x="1872" y="408"/>
                  </a:lnTo>
                  <a:lnTo>
                    <a:pt x="1920" y="376"/>
                  </a:lnTo>
                  <a:lnTo>
                    <a:pt x="1984" y="336"/>
                  </a:lnTo>
                  <a:lnTo>
                    <a:pt x="2051" y="298"/>
                  </a:lnTo>
                  <a:lnTo>
                    <a:pt x="2113" y="260"/>
                  </a:lnTo>
                  <a:lnTo>
                    <a:pt x="2177" y="224"/>
                  </a:lnTo>
                  <a:lnTo>
                    <a:pt x="2238" y="189"/>
                  </a:lnTo>
                  <a:lnTo>
                    <a:pt x="2297" y="157"/>
                  </a:lnTo>
                  <a:lnTo>
                    <a:pt x="2352" y="127"/>
                  </a:lnTo>
                  <a:lnTo>
                    <a:pt x="2405" y="98"/>
                  </a:lnTo>
                  <a:lnTo>
                    <a:pt x="2452" y="74"/>
                  </a:lnTo>
                  <a:lnTo>
                    <a:pt x="2494" y="53"/>
                  </a:lnTo>
                  <a:lnTo>
                    <a:pt x="2528" y="34"/>
                  </a:lnTo>
                  <a:lnTo>
                    <a:pt x="2558" y="21"/>
                  </a:lnTo>
                  <a:lnTo>
                    <a:pt x="2579" y="9"/>
                  </a:lnTo>
                  <a:lnTo>
                    <a:pt x="2593" y="3"/>
                  </a:lnTo>
                  <a:lnTo>
                    <a:pt x="2598" y="0"/>
                  </a:lnTo>
                  <a:lnTo>
                    <a:pt x="2882" y="901"/>
                  </a:lnTo>
                  <a:lnTo>
                    <a:pt x="3047" y="429"/>
                  </a:lnTo>
                  <a:lnTo>
                    <a:pt x="3009" y="370"/>
                  </a:lnTo>
                  <a:lnTo>
                    <a:pt x="2977" y="317"/>
                  </a:lnTo>
                  <a:lnTo>
                    <a:pt x="2954" y="269"/>
                  </a:lnTo>
                  <a:lnTo>
                    <a:pt x="2939" y="227"/>
                  </a:lnTo>
                  <a:lnTo>
                    <a:pt x="2930" y="189"/>
                  </a:lnTo>
                  <a:lnTo>
                    <a:pt x="2926" y="155"/>
                  </a:lnTo>
                  <a:lnTo>
                    <a:pt x="2926" y="127"/>
                  </a:lnTo>
                  <a:lnTo>
                    <a:pt x="2934" y="100"/>
                  </a:lnTo>
                  <a:lnTo>
                    <a:pt x="2943" y="79"/>
                  </a:lnTo>
                  <a:lnTo>
                    <a:pt x="2956" y="60"/>
                  </a:lnTo>
                  <a:lnTo>
                    <a:pt x="2972" y="45"/>
                  </a:lnTo>
                  <a:lnTo>
                    <a:pt x="2989" y="32"/>
                  </a:lnTo>
                  <a:lnTo>
                    <a:pt x="3008" y="22"/>
                  </a:lnTo>
                  <a:lnTo>
                    <a:pt x="3028" y="15"/>
                  </a:lnTo>
                  <a:lnTo>
                    <a:pt x="3047" y="9"/>
                  </a:lnTo>
                  <a:lnTo>
                    <a:pt x="3066" y="5"/>
                  </a:lnTo>
                  <a:lnTo>
                    <a:pt x="3085" y="2"/>
                  </a:lnTo>
                  <a:lnTo>
                    <a:pt x="3100" y="0"/>
                  </a:lnTo>
                  <a:lnTo>
                    <a:pt x="3114" y="0"/>
                  </a:lnTo>
                  <a:lnTo>
                    <a:pt x="31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3662363" y="4318000"/>
              <a:ext cx="908050" cy="1169988"/>
            </a:xfrm>
            <a:custGeom>
              <a:avLst/>
              <a:gdLst>
                <a:gd name="T0" fmla="*/ 573 w 1145"/>
                <a:gd name="T1" fmla="*/ 0 h 1473"/>
                <a:gd name="T2" fmla="*/ 597 w 1145"/>
                <a:gd name="T3" fmla="*/ 2 h 1473"/>
                <a:gd name="T4" fmla="*/ 643 w 1145"/>
                <a:gd name="T5" fmla="*/ 4 h 1473"/>
                <a:gd name="T6" fmla="*/ 701 w 1145"/>
                <a:gd name="T7" fmla="*/ 14 h 1473"/>
                <a:gd name="T8" fmla="*/ 771 w 1145"/>
                <a:gd name="T9" fmla="*/ 31 h 1473"/>
                <a:gd name="T10" fmla="*/ 845 w 1145"/>
                <a:gd name="T11" fmla="*/ 61 h 1473"/>
                <a:gd name="T12" fmla="*/ 921 w 1145"/>
                <a:gd name="T13" fmla="*/ 107 h 1473"/>
                <a:gd name="T14" fmla="*/ 991 w 1145"/>
                <a:gd name="T15" fmla="*/ 171 h 1473"/>
                <a:gd name="T16" fmla="*/ 1054 w 1145"/>
                <a:gd name="T17" fmla="*/ 257 h 1473"/>
                <a:gd name="T18" fmla="*/ 1103 w 1145"/>
                <a:gd name="T19" fmla="*/ 367 h 1473"/>
                <a:gd name="T20" fmla="*/ 1133 w 1145"/>
                <a:gd name="T21" fmla="*/ 503 h 1473"/>
                <a:gd name="T22" fmla="*/ 1141 w 1145"/>
                <a:gd name="T23" fmla="*/ 589 h 1473"/>
                <a:gd name="T24" fmla="*/ 1143 w 1145"/>
                <a:gd name="T25" fmla="*/ 617 h 1473"/>
                <a:gd name="T26" fmla="*/ 1145 w 1145"/>
                <a:gd name="T27" fmla="*/ 670 h 1473"/>
                <a:gd name="T28" fmla="*/ 1145 w 1145"/>
                <a:gd name="T29" fmla="*/ 743 h 1473"/>
                <a:gd name="T30" fmla="*/ 1139 w 1145"/>
                <a:gd name="T31" fmla="*/ 828 h 1473"/>
                <a:gd name="T32" fmla="*/ 1128 w 1145"/>
                <a:gd name="T33" fmla="*/ 925 h 1473"/>
                <a:gd name="T34" fmla="*/ 1107 w 1145"/>
                <a:gd name="T35" fmla="*/ 1027 h 1473"/>
                <a:gd name="T36" fmla="*/ 1073 w 1145"/>
                <a:gd name="T37" fmla="*/ 1128 h 1473"/>
                <a:gd name="T38" fmla="*/ 1025 w 1145"/>
                <a:gd name="T39" fmla="*/ 1225 h 1473"/>
                <a:gd name="T40" fmla="*/ 961 w 1145"/>
                <a:gd name="T41" fmla="*/ 1312 h 1473"/>
                <a:gd name="T42" fmla="*/ 880 w 1145"/>
                <a:gd name="T43" fmla="*/ 1386 h 1473"/>
                <a:gd name="T44" fmla="*/ 775 w 1145"/>
                <a:gd name="T45" fmla="*/ 1439 h 1473"/>
                <a:gd name="T46" fmla="*/ 648 w 1145"/>
                <a:gd name="T47" fmla="*/ 1470 h 1473"/>
                <a:gd name="T48" fmla="*/ 569 w 1145"/>
                <a:gd name="T49" fmla="*/ 1473 h 1473"/>
                <a:gd name="T50" fmla="*/ 430 w 1145"/>
                <a:gd name="T51" fmla="*/ 1458 h 1473"/>
                <a:gd name="T52" fmla="*/ 315 w 1145"/>
                <a:gd name="T53" fmla="*/ 1415 h 1473"/>
                <a:gd name="T54" fmla="*/ 222 w 1145"/>
                <a:gd name="T55" fmla="*/ 1352 h 1473"/>
                <a:gd name="T56" fmla="*/ 150 w 1145"/>
                <a:gd name="T57" fmla="*/ 1270 h 1473"/>
                <a:gd name="T58" fmla="*/ 95 w 1145"/>
                <a:gd name="T59" fmla="*/ 1177 h 1473"/>
                <a:gd name="T60" fmla="*/ 55 w 1145"/>
                <a:gd name="T61" fmla="*/ 1079 h 1473"/>
                <a:gd name="T62" fmla="*/ 27 w 1145"/>
                <a:gd name="T63" fmla="*/ 976 h 1473"/>
                <a:gd name="T64" fmla="*/ 12 w 1145"/>
                <a:gd name="T65" fmla="*/ 877 h 1473"/>
                <a:gd name="T66" fmla="*/ 2 w 1145"/>
                <a:gd name="T67" fmla="*/ 784 h 1473"/>
                <a:gd name="T68" fmla="*/ 0 w 1145"/>
                <a:gd name="T69" fmla="*/ 705 h 1473"/>
                <a:gd name="T70" fmla="*/ 0 w 1145"/>
                <a:gd name="T71" fmla="*/ 642 h 1473"/>
                <a:gd name="T72" fmla="*/ 4 w 1145"/>
                <a:gd name="T73" fmla="*/ 600 h 1473"/>
                <a:gd name="T74" fmla="*/ 4 w 1145"/>
                <a:gd name="T75" fmla="*/ 585 h 1473"/>
                <a:gd name="T76" fmla="*/ 25 w 1145"/>
                <a:gd name="T77" fmla="*/ 431 h 1473"/>
                <a:gd name="T78" fmla="*/ 65 w 1145"/>
                <a:gd name="T79" fmla="*/ 308 h 1473"/>
                <a:gd name="T80" fmla="*/ 120 w 1145"/>
                <a:gd name="T81" fmla="*/ 211 h 1473"/>
                <a:gd name="T82" fmla="*/ 188 w 1145"/>
                <a:gd name="T83" fmla="*/ 137 h 1473"/>
                <a:gd name="T84" fmla="*/ 262 w 1145"/>
                <a:gd name="T85" fmla="*/ 82 h 1473"/>
                <a:gd name="T86" fmla="*/ 338 w 1145"/>
                <a:gd name="T87" fmla="*/ 44 h 1473"/>
                <a:gd name="T88" fmla="*/ 410 w 1145"/>
                <a:gd name="T89" fmla="*/ 21 h 1473"/>
                <a:gd name="T90" fmla="*/ 474 w 1145"/>
                <a:gd name="T91" fmla="*/ 8 h 1473"/>
                <a:gd name="T92" fmla="*/ 527 w 1145"/>
                <a:gd name="T93" fmla="*/ 2 h 1473"/>
                <a:gd name="T94" fmla="*/ 563 w 1145"/>
                <a:gd name="T95" fmla="*/ 0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45" h="1473">
                  <a:moveTo>
                    <a:pt x="563" y="0"/>
                  </a:moveTo>
                  <a:lnTo>
                    <a:pt x="573" y="0"/>
                  </a:lnTo>
                  <a:lnTo>
                    <a:pt x="582" y="0"/>
                  </a:lnTo>
                  <a:lnTo>
                    <a:pt x="597" y="2"/>
                  </a:lnTo>
                  <a:lnTo>
                    <a:pt x="618" y="2"/>
                  </a:lnTo>
                  <a:lnTo>
                    <a:pt x="643" y="4"/>
                  </a:lnTo>
                  <a:lnTo>
                    <a:pt x="671" y="8"/>
                  </a:lnTo>
                  <a:lnTo>
                    <a:pt x="701" y="14"/>
                  </a:lnTo>
                  <a:lnTo>
                    <a:pt x="735" y="21"/>
                  </a:lnTo>
                  <a:lnTo>
                    <a:pt x="771" y="31"/>
                  </a:lnTo>
                  <a:lnTo>
                    <a:pt x="808" y="44"/>
                  </a:lnTo>
                  <a:lnTo>
                    <a:pt x="845" y="61"/>
                  </a:lnTo>
                  <a:lnTo>
                    <a:pt x="883" y="82"/>
                  </a:lnTo>
                  <a:lnTo>
                    <a:pt x="921" y="107"/>
                  </a:lnTo>
                  <a:lnTo>
                    <a:pt x="957" y="137"/>
                  </a:lnTo>
                  <a:lnTo>
                    <a:pt x="991" y="171"/>
                  </a:lnTo>
                  <a:lnTo>
                    <a:pt x="1025" y="211"/>
                  </a:lnTo>
                  <a:lnTo>
                    <a:pt x="1054" y="257"/>
                  </a:lnTo>
                  <a:lnTo>
                    <a:pt x="1080" y="308"/>
                  </a:lnTo>
                  <a:lnTo>
                    <a:pt x="1103" y="367"/>
                  </a:lnTo>
                  <a:lnTo>
                    <a:pt x="1120" y="431"/>
                  </a:lnTo>
                  <a:lnTo>
                    <a:pt x="1133" y="503"/>
                  </a:lnTo>
                  <a:lnTo>
                    <a:pt x="1141" y="585"/>
                  </a:lnTo>
                  <a:lnTo>
                    <a:pt x="1141" y="589"/>
                  </a:lnTo>
                  <a:lnTo>
                    <a:pt x="1141" y="600"/>
                  </a:lnTo>
                  <a:lnTo>
                    <a:pt x="1143" y="617"/>
                  </a:lnTo>
                  <a:lnTo>
                    <a:pt x="1145" y="640"/>
                  </a:lnTo>
                  <a:lnTo>
                    <a:pt x="1145" y="670"/>
                  </a:lnTo>
                  <a:lnTo>
                    <a:pt x="1145" y="705"/>
                  </a:lnTo>
                  <a:lnTo>
                    <a:pt x="1145" y="743"/>
                  </a:lnTo>
                  <a:lnTo>
                    <a:pt x="1143" y="784"/>
                  </a:lnTo>
                  <a:lnTo>
                    <a:pt x="1139" y="828"/>
                  </a:lnTo>
                  <a:lnTo>
                    <a:pt x="1135" y="875"/>
                  </a:lnTo>
                  <a:lnTo>
                    <a:pt x="1128" y="925"/>
                  </a:lnTo>
                  <a:lnTo>
                    <a:pt x="1118" y="976"/>
                  </a:lnTo>
                  <a:lnTo>
                    <a:pt x="1107" y="1027"/>
                  </a:lnTo>
                  <a:lnTo>
                    <a:pt x="1092" y="1079"/>
                  </a:lnTo>
                  <a:lnTo>
                    <a:pt x="1073" y="1128"/>
                  </a:lnTo>
                  <a:lnTo>
                    <a:pt x="1052" y="1177"/>
                  </a:lnTo>
                  <a:lnTo>
                    <a:pt x="1025" y="1225"/>
                  </a:lnTo>
                  <a:lnTo>
                    <a:pt x="995" y="1270"/>
                  </a:lnTo>
                  <a:lnTo>
                    <a:pt x="961" y="1312"/>
                  </a:lnTo>
                  <a:lnTo>
                    <a:pt x="923" y="1352"/>
                  </a:lnTo>
                  <a:lnTo>
                    <a:pt x="880" y="1386"/>
                  </a:lnTo>
                  <a:lnTo>
                    <a:pt x="830" y="1415"/>
                  </a:lnTo>
                  <a:lnTo>
                    <a:pt x="775" y="1439"/>
                  </a:lnTo>
                  <a:lnTo>
                    <a:pt x="717" y="1458"/>
                  </a:lnTo>
                  <a:lnTo>
                    <a:pt x="648" y="1470"/>
                  </a:lnTo>
                  <a:lnTo>
                    <a:pt x="576" y="1473"/>
                  </a:lnTo>
                  <a:lnTo>
                    <a:pt x="569" y="1473"/>
                  </a:lnTo>
                  <a:lnTo>
                    <a:pt x="497" y="1470"/>
                  </a:lnTo>
                  <a:lnTo>
                    <a:pt x="430" y="1458"/>
                  </a:lnTo>
                  <a:lnTo>
                    <a:pt x="370" y="1439"/>
                  </a:lnTo>
                  <a:lnTo>
                    <a:pt x="315" y="1415"/>
                  </a:lnTo>
                  <a:lnTo>
                    <a:pt x="265" y="1386"/>
                  </a:lnTo>
                  <a:lnTo>
                    <a:pt x="222" y="1352"/>
                  </a:lnTo>
                  <a:lnTo>
                    <a:pt x="184" y="1312"/>
                  </a:lnTo>
                  <a:lnTo>
                    <a:pt x="150" y="1270"/>
                  </a:lnTo>
                  <a:lnTo>
                    <a:pt x="120" y="1225"/>
                  </a:lnTo>
                  <a:lnTo>
                    <a:pt x="95" y="1177"/>
                  </a:lnTo>
                  <a:lnTo>
                    <a:pt x="72" y="1128"/>
                  </a:lnTo>
                  <a:lnTo>
                    <a:pt x="55" y="1079"/>
                  </a:lnTo>
                  <a:lnTo>
                    <a:pt x="40" y="1027"/>
                  </a:lnTo>
                  <a:lnTo>
                    <a:pt x="27" y="976"/>
                  </a:lnTo>
                  <a:lnTo>
                    <a:pt x="17" y="927"/>
                  </a:lnTo>
                  <a:lnTo>
                    <a:pt x="12" y="877"/>
                  </a:lnTo>
                  <a:lnTo>
                    <a:pt x="6" y="830"/>
                  </a:lnTo>
                  <a:lnTo>
                    <a:pt x="2" y="784"/>
                  </a:lnTo>
                  <a:lnTo>
                    <a:pt x="0" y="743"/>
                  </a:lnTo>
                  <a:lnTo>
                    <a:pt x="0" y="705"/>
                  </a:lnTo>
                  <a:lnTo>
                    <a:pt x="0" y="670"/>
                  </a:lnTo>
                  <a:lnTo>
                    <a:pt x="0" y="642"/>
                  </a:lnTo>
                  <a:lnTo>
                    <a:pt x="2" y="617"/>
                  </a:lnTo>
                  <a:lnTo>
                    <a:pt x="4" y="600"/>
                  </a:lnTo>
                  <a:lnTo>
                    <a:pt x="4" y="589"/>
                  </a:lnTo>
                  <a:lnTo>
                    <a:pt x="4" y="585"/>
                  </a:lnTo>
                  <a:lnTo>
                    <a:pt x="12" y="503"/>
                  </a:lnTo>
                  <a:lnTo>
                    <a:pt x="25" y="431"/>
                  </a:lnTo>
                  <a:lnTo>
                    <a:pt x="42" y="367"/>
                  </a:lnTo>
                  <a:lnTo>
                    <a:pt x="65" y="308"/>
                  </a:lnTo>
                  <a:lnTo>
                    <a:pt x="91" y="257"/>
                  </a:lnTo>
                  <a:lnTo>
                    <a:pt x="120" y="211"/>
                  </a:lnTo>
                  <a:lnTo>
                    <a:pt x="154" y="171"/>
                  </a:lnTo>
                  <a:lnTo>
                    <a:pt x="188" y="137"/>
                  </a:lnTo>
                  <a:lnTo>
                    <a:pt x="224" y="107"/>
                  </a:lnTo>
                  <a:lnTo>
                    <a:pt x="262" y="82"/>
                  </a:lnTo>
                  <a:lnTo>
                    <a:pt x="300" y="61"/>
                  </a:lnTo>
                  <a:lnTo>
                    <a:pt x="338" y="44"/>
                  </a:lnTo>
                  <a:lnTo>
                    <a:pt x="374" y="31"/>
                  </a:lnTo>
                  <a:lnTo>
                    <a:pt x="410" y="21"/>
                  </a:lnTo>
                  <a:lnTo>
                    <a:pt x="444" y="12"/>
                  </a:lnTo>
                  <a:lnTo>
                    <a:pt x="474" y="8"/>
                  </a:lnTo>
                  <a:lnTo>
                    <a:pt x="502" y="4"/>
                  </a:lnTo>
                  <a:lnTo>
                    <a:pt x="527" y="2"/>
                  </a:lnTo>
                  <a:lnTo>
                    <a:pt x="548" y="0"/>
                  </a:lnTo>
                  <a:lnTo>
                    <a:pt x="5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6" name="Group 55"/>
          <p:cNvGrpSpPr/>
          <p:nvPr/>
        </p:nvGrpSpPr>
        <p:grpSpPr>
          <a:xfrm>
            <a:off x="6880230" y="5429264"/>
            <a:ext cx="273640" cy="214854"/>
            <a:chOff x="5446713" y="5103813"/>
            <a:chExt cx="5202238" cy="4084638"/>
          </a:xfrm>
          <a:solidFill>
            <a:schemeClr val="bg1"/>
          </a:solidFill>
        </p:grpSpPr>
        <p:sp>
          <p:nvSpPr>
            <p:cNvPr id="57" name="Freeform 38"/>
            <p:cNvSpPr/>
            <p:nvPr/>
          </p:nvSpPr>
          <p:spPr bwMode="auto">
            <a:xfrm>
              <a:off x="5446713" y="5103813"/>
              <a:ext cx="5202238" cy="2598738"/>
            </a:xfrm>
            <a:custGeom>
              <a:avLst/>
              <a:gdLst>
                <a:gd name="T0" fmla="*/ 5969 w 6554"/>
                <a:gd name="T1" fmla="*/ 0 h 3275"/>
                <a:gd name="T2" fmla="*/ 6120 w 6554"/>
                <a:gd name="T3" fmla="*/ 18 h 3275"/>
                <a:gd name="T4" fmla="*/ 6258 w 6554"/>
                <a:gd name="T5" fmla="*/ 75 h 3275"/>
                <a:gd name="T6" fmla="*/ 6381 w 6554"/>
                <a:gd name="T7" fmla="*/ 171 h 3275"/>
                <a:gd name="T8" fmla="*/ 6478 w 6554"/>
                <a:gd name="T9" fmla="*/ 292 h 3275"/>
                <a:gd name="T10" fmla="*/ 6536 w 6554"/>
                <a:gd name="T11" fmla="*/ 431 h 3275"/>
                <a:gd name="T12" fmla="*/ 6554 w 6554"/>
                <a:gd name="T13" fmla="*/ 584 h 3275"/>
                <a:gd name="T14" fmla="*/ 6534 w 6554"/>
                <a:gd name="T15" fmla="*/ 773 h 3275"/>
                <a:gd name="T16" fmla="*/ 6474 w 6554"/>
                <a:gd name="T17" fmla="*/ 958 h 3275"/>
                <a:gd name="T18" fmla="*/ 6375 w 6554"/>
                <a:gd name="T19" fmla="*/ 1135 h 3275"/>
                <a:gd name="T20" fmla="*/ 6218 w 6554"/>
                <a:gd name="T21" fmla="*/ 1334 h 3275"/>
                <a:gd name="T22" fmla="*/ 6033 w 6554"/>
                <a:gd name="T23" fmla="*/ 1507 h 3275"/>
                <a:gd name="T24" fmla="*/ 5750 w 6554"/>
                <a:gd name="T25" fmla="*/ 1710 h 3275"/>
                <a:gd name="T26" fmla="*/ 5420 w 6554"/>
                <a:gd name="T27" fmla="*/ 1939 h 3275"/>
                <a:gd name="T28" fmla="*/ 5127 w 6554"/>
                <a:gd name="T29" fmla="*/ 2141 h 3275"/>
                <a:gd name="T30" fmla="*/ 4873 w 6554"/>
                <a:gd name="T31" fmla="*/ 2318 h 3275"/>
                <a:gd name="T32" fmla="*/ 4652 w 6554"/>
                <a:gd name="T33" fmla="*/ 2472 h 3275"/>
                <a:gd name="T34" fmla="*/ 4471 w 6554"/>
                <a:gd name="T35" fmla="*/ 2597 h 3275"/>
                <a:gd name="T36" fmla="*/ 4326 w 6554"/>
                <a:gd name="T37" fmla="*/ 2698 h 3275"/>
                <a:gd name="T38" fmla="*/ 4218 w 6554"/>
                <a:gd name="T39" fmla="*/ 2774 h 3275"/>
                <a:gd name="T40" fmla="*/ 4174 w 6554"/>
                <a:gd name="T41" fmla="*/ 2804 h 3275"/>
                <a:gd name="T42" fmla="*/ 4107 w 6554"/>
                <a:gd name="T43" fmla="*/ 2853 h 3275"/>
                <a:gd name="T44" fmla="*/ 4005 w 6554"/>
                <a:gd name="T45" fmla="*/ 2927 h 3275"/>
                <a:gd name="T46" fmla="*/ 3906 w 6554"/>
                <a:gd name="T47" fmla="*/ 2997 h 3275"/>
                <a:gd name="T48" fmla="*/ 3808 w 6554"/>
                <a:gd name="T49" fmla="*/ 3060 h 3275"/>
                <a:gd name="T50" fmla="*/ 3675 w 6554"/>
                <a:gd name="T51" fmla="*/ 3144 h 3275"/>
                <a:gd name="T52" fmla="*/ 3532 w 6554"/>
                <a:gd name="T53" fmla="*/ 3215 h 3275"/>
                <a:gd name="T54" fmla="*/ 3400 w 6554"/>
                <a:gd name="T55" fmla="*/ 3259 h 3275"/>
                <a:gd name="T56" fmla="*/ 3281 w 6554"/>
                <a:gd name="T57" fmla="*/ 3275 h 3275"/>
                <a:gd name="T58" fmla="*/ 3215 w 6554"/>
                <a:gd name="T59" fmla="*/ 3271 h 3275"/>
                <a:gd name="T60" fmla="*/ 3090 w 6554"/>
                <a:gd name="T61" fmla="*/ 3241 h 3275"/>
                <a:gd name="T62" fmla="*/ 2953 w 6554"/>
                <a:gd name="T63" fmla="*/ 3183 h 3275"/>
                <a:gd name="T64" fmla="*/ 2809 w 6554"/>
                <a:gd name="T65" fmla="*/ 3100 h 3275"/>
                <a:gd name="T66" fmla="*/ 2690 w 6554"/>
                <a:gd name="T67" fmla="*/ 3024 h 3275"/>
                <a:gd name="T68" fmla="*/ 2603 w 6554"/>
                <a:gd name="T69" fmla="*/ 2963 h 3275"/>
                <a:gd name="T70" fmla="*/ 2493 w 6554"/>
                <a:gd name="T71" fmla="*/ 2885 h 3275"/>
                <a:gd name="T72" fmla="*/ 2412 w 6554"/>
                <a:gd name="T73" fmla="*/ 2826 h 3275"/>
                <a:gd name="T74" fmla="*/ 2356 w 6554"/>
                <a:gd name="T75" fmla="*/ 2786 h 3275"/>
                <a:gd name="T76" fmla="*/ 2250 w 6554"/>
                <a:gd name="T77" fmla="*/ 2712 h 3275"/>
                <a:gd name="T78" fmla="*/ 2047 w 6554"/>
                <a:gd name="T79" fmla="*/ 2571 h 3275"/>
                <a:gd name="T80" fmla="*/ 1807 w 6554"/>
                <a:gd name="T81" fmla="*/ 2404 h 3275"/>
                <a:gd name="T82" fmla="*/ 1530 w 6554"/>
                <a:gd name="T83" fmla="*/ 2211 h 3275"/>
                <a:gd name="T84" fmla="*/ 1269 w 6554"/>
                <a:gd name="T85" fmla="*/ 2030 h 3275"/>
                <a:gd name="T86" fmla="*/ 1074 w 6554"/>
                <a:gd name="T87" fmla="*/ 1897 h 3275"/>
                <a:gd name="T88" fmla="*/ 913 w 6554"/>
                <a:gd name="T89" fmla="*/ 1784 h 3275"/>
                <a:gd name="T90" fmla="*/ 786 w 6554"/>
                <a:gd name="T91" fmla="*/ 1696 h 3275"/>
                <a:gd name="T92" fmla="*/ 690 w 6554"/>
                <a:gd name="T93" fmla="*/ 1628 h 3275"/>
                <a:gd name="T94" fmla="*/ 629 w 6554"/>
                <a:gd name="T95" fmla="*/ 1585 h 3275"/>
                <a:gd name="T96" fmla="*/ 452 w 6554"/>
                <a:gd name="T97" fmla="*/ 1444 h 3275"/>
                <a:gd name="T98" fmla="*/ 283 w 6554"/>
                <a:gd name="T99" fmla="*/ 1267 h 3275"/>
                <a:gd name="T100" fmla="*/ 139 w 6554"/>
                <a:gd name="T101" fmla="*/ 1076 h 3275"/>
                <a:gd name="T102" fmla="*/ 50 w 6554"/>
                <a:gd name="T103" fmla="*/ 905 h 3275"/>
                <a:gd name="T104" fmla="*/ 6 w 6554"/>
                <a:gd name="T105" fmla="*/ 742 h 3275"/>
                <a:gd name="T106" fmla="*/ 4 w 6554"/>
                <a:gd name="T107" fmla="*/ 573 h 3275"/>
                <a:gd name="T108" fmla="*/ 38 w 6554"/>
                <a:gd name="T109" fmla="*/ 404 h 3275"/>
                <a:gd name="T110" fmla="*/ 105 w 6554"/>
                <a:gd name="T111" fmla="*/ 254 h 3275"/>
                <a:gd name="T112" fmla="*/ 197 w 6554"/>
                <a:gd name="T113" fmla="*/ 139 h 3275"/>
                <a:gd name="T114" fmla="*/ 306 w 6554"/>
                <a:gd name="T115" fmla="*/ 62 h 3275"/>
                <a:gd name="T116" fmla="*/ 436 w 6554"/>
                <a:gd name="T117" fmla="*/ 14 h 3275"/>
                <a:gd name="T118" fmla="*/ 585 w 6554"/>
                <a:gd name="T119" fmla="*/ 0 h 3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554" h="3275">
                  <a:moveTo>
                    <a:pt x="585" y="0"/>
                  </a:moveTo>
                  <a:lnTo>
                    <a:pt x="5969" y="0"/>
                  </a:lnTo>
                  <a:lnTo>
                    <a:pt x="6047" y="4"/>
                  </a:lnTo>
                  <a:lnTo>
                    <a:pt x="6120" y="18"/>
                  </a:lnTo>
                  <a:lnTo>
                    <a:pt x="6192" y="42"/>
                  </a:lnTo>
                  <a:lnTo>
                    <a:pt x="6258" y="75"/>
                  </a:lnTo>
                  <a:lnTo>
                    <a:pt x="6321" y="119"/>
                  </a:lnTo>
                  <a:lnTo>
                    <a:pt x="6381" y="171"/>
                  </a:lnTo>
                  <a:lnTo>
                    <a:pt x="6435" y="231"/>
                  </a:lnTo>
                  <a:lnTo>
                    <a:pt x="6478" y="292"/>
                  </a:lnTo>
                  <a:lnTo>
                    <a:pt x="6512" y="360"/>
                  </a:lnTo>
                  <a:lnTo>
                    <a:pt x="6536" y="431"/>
                  </a:lnTo>
                  <a:lnTo>
                    <a:pt x="6550" y="505"/>
                  </a:lnTo>
                  <a:lnTo>
                    <a:pt x="6554" y="584"/>
                  </a:lnTo>
                  <a:lnTo>
                    <a:pt x="6550" y="680"/>
                  </a:lnTo>
                  <a:lnTo>
                    <a:pt x="6534" y="773"/>
                  </a:lnTo>
                  <a:lnTo>
                    <a:pt x="6510" y="867"/>
                  </a:lnTo>
                  <a:lnTo>
                    <a:pt x="6474" y="958"/>
                  </a:lnTo>
                  <a:lnTo>
                    <a:pt x="6431" y="1048"/>
                  </a:lnTo>
                  <a:lnTo>
                    <a:pt x="6375" y="1135"/>
                  </a:lnTo>
                  <a:lnTo>
                    <a:pt x="6299" y="1239"/>
                  </a:lnTo>
                  <a:lnTo>
                    <a:pt x="6218" y="1334"/>
                  </a:lnTo>
                  <a:lnTo>
                    <a:pt x="6128" y="1424"/>
                  </a:lnTo>
                  <a:lnTo>
                    <a:pt x="6033" y="1507"/>
                  </a:lnTo>
                  <a:lnTo>
                    <a:pt x="5929" y="1585"/>
                  </a:lnTo>
                  <a:lnTo>
                    <a:pt x="5750" y="1710"/>
                  </a:lnTo>
                  <a:lnTo>
                    <a:pt x="5581" y="1827"/>
                  </a:lnTo>
                  <a:lnTo>
                    <a:pt x="5420" y="1939"/>
                  </a:lnTo>
                  <a:lnTo>
                    <a:pt x="5269" y="2044"/>
                  </a:lnTo>
                  <a:lnTo>
                    <a:pt x="5127" y="2141"/>
                  </a:lnTo>
                  <a:lnTo>
                    <a:pt x="4996" y="2233"/>
                  </a:lnTo>
                  <a:lnTo>
                    <a:pt x="4873" y="2318"/>
                  </a:lnTo>
                  <a:lnTo>
                    <a:pt x="4757" y="2398"/>
                  </a:lnTo>
                  <a:lnTo>
                    <a:pt x="4652" y="2472"/>
                  </a:lnTo>
                  <a:lnTo>
                    <a:pt x="4556" y="2537"/>
                  </a:lnTo>
                  <a:lnTo>
                    <a:pt x="4471" y="2597"/>
                  </a:lnTo>
                  <a:lnTo>
                    <a:pt x="4393" y="2651"/>
                  </a:lnTo>
                  <a:lnTo>
                    <a:pt x="4326" y="2698"/>
                  </a:lnTo>
                  <a:lnTo>
                    <a:pt x="4268" y="2740"/>
                  </a:lnTo>
                  <a:lnTo>
                    <a:pt x="4218" y="2774"/>
                  </a:lnTo>
                  <a:lnTo>
                    <a:pt x="4200" y="2786"/>
                  </a:lnTo>
                  <a:lnTo>
                    <a:pt x="4174" y="2804"/>
                  </a:lnTo>
                  <a:lnTo>
                    <a:pt x="4145" y="2826"/>
                  </a:lnTo>
                  <a:lnTo>
                    <a:pt x="4107" y="2853"/>
                  </a:lnTo>
                  <a:lnTo>
                    <a:pt x="4063" y="2885"/>
                  </a:lnTo>
                  <a:lnTo>
                    <a:pt x="4005" y="2927"/>
                  </a:lnTo>
                  <a:lnTo>
                    <a:pt x="3954" y="2963"/>
                  </a:lnTo>
                  <a:lnTo>
                    <a:pt x="3906" y="2997"/>
                  </a:lnTo>
                  <a:lnTo>
                    <a:pt x="3864" y="3024"/>
                  </a:lnTo>
                  <a:lnTo>
                    <a:pt x="3808" y="3060"/>
                  </a:lnTo>
                  <a:lnTo>
                    <a:pt x="3745" y="3100"/>
                  </a:lnTo>
                  <a:lnTo>
                    <a:pt x="3675" y="3144"/>
                  </a:lnTo>
                  <a:lnTo>
                    <a:pt x="3601" y="3183"/>
                  </a:lnTo>
                  <a:lnTo>
                    <a:pt x="3532" y="3215"/>
                  </a:lnTo>
                  <a:lnTo>
                    <a:pt x="3464" y="3241"/>
                  </a:lnTo>
                  <a:lnTo>
                    <a:pt x="3400" y="3259"/>
                  </a:lnTo>
                  <a:lnTo>
                    <a:pt x="3339" y="3271"/>
                  </a:lnTo>
                  <a:lnTo>
                    <a:pt x="3281" y="3275"/>
                  </a:lnTo>
                  <a:lnTo>
                    <a:pt x="3273" y="3275"/>
                  </a:lnTo>
                  <a:lnTo>
                    <a:pt x="3215" y="3271"/>
                  </a:lnTo>
                  <a:lnTo>
                    <a:pt x="3156" y="3259"/>
                  </a:lnTo>
                  <a:lnTo>
                    <a:pt x="3090" y="3241"/>
                  </a:lnTo>
                  <a:lnTo>
                    <a:pt x="3024" y="3215"/>
                  </a:lnTo>
                  <a:lnTo>
                    <a:pt x="2953" y="3183"/>
                  </a:lnTo>
                  <a:lnTo>
                    <a:pt x="2881" y="3144"/>
                  </a:lnTo>
                  <a:lnTo>
                    <a:pt x="2809" y="3100"/>
                  </a:lnTo>
                  <a:lnTo>
                    <a:pt x="2746" y="3060"/>
                  </a:lnTo>
                  <a:lnTo>
                    <a:pt x="2690" y="3024"/>
                  </a:lnTo>
                  <a:lnTo>
                    <a:pt x="2648" y="2997"/>
                  </a:lnTo>
                  <a:lnTo>
                    <a:pt x="2603" y="2963"/>
                  </a:lnTo>
                  <a:lnTo>
                    <a:pt x="2549" y="2927"/>
                  </a:lnTo>
                  <a:lnTo>
                    <a:pt x="2493" y="2885"/>
                  </a:lnTo>
                  <a:lnTo>
                    <a:pt x="2449" y="2853"/>
                  </a:lnTo>
                  <a:lnTo>
                    <a:pt x="2412" y="2826"/>
                  </a:lnTo>
                  <a:lnTo>
                    <a:pt x="2380" y="2804"/>
                  </a:lnTo>
                  <a:lnTo>
                    <a:pt x="2356" y="2786"/>
                  </a:lnTo>
                  <a:lnTo>
                    <a:pt x="2338" y="2774"/>
                  </a:lnTo>
                  <a:lnTo>
                    <a:pt x="2250" y="2712"/>
                  </a:lnTo>
                  <a:lnTo>
                    <a:pt x="2153" y="2645"/>
                  </a:lnTo>
                  <a:lnTo>
                    <a:pt x="2047" y="2571"/>
                  </a:lnTo>
                  <a:lnTo>
                    <a:pt x="1932" y="2489"/>
                  </a:lnTo>
                  <a:lnTo>
                    <a:pt x="1807" y="2404"/>
                  </a:lnTo>
                  <a:lnTo>
                    <a:pt x="1673" y="2310"/>
                  </a:lnTo>
                  <a:lnTo>
                    <a:pt x="1530" y="2211"/>
                  </a:lnTo>
                  <a:lnTo>
                    <a:pt x="1379" y="2106"/>
                  </a:lnTo>
                  <a:lnTo>
                    <a:pt x="1269" y="2030"/>
                  </a:lnTo>
                  <a:lnTo>
                    <a:pt x="1168" y="1961"/>
                  </a:lnTo>
                  <a:lnTo>
                    <a:pt x="1074" y="1897"/>
                  </a:lnTo>
                  <a:lnTo>
                    <a:pt x="991" y="1837"/>
                  </a:lnTo>
                  <a:lnTo>
                    <a:pt x="913" y="1784"/>
                  </a:lnTo>
                  <a:lnTo>
                    <a:pt x="846" y="1736"/>
                  </a:lnTo>
                  <a:lnTo>
                    <a:pt x="786" y="1696"/>
                  </a:lnTo>
                  <a:lnTo>
                    <a:pt x="734" y="1658"/>
                  </a:lnTo>
                  <a:lnTo>
                    <a:pt x="690" y="1628"/>
                  </a:lnTo>
                  <a:lnTo>
                    <a:pt x="657" y="1605"/>
                  </a:lnTo>
                  <a:lnTo>
                    <a:pt x="629" y="1585"/>
                  </a:lnTo>
                  <a:lnTo>
                    <a:pt x="539" y="1519"/>
                  </a:lnTo>
                  <a:lnTo>
                    <a:pt x="452" y="1444"/>
                  </a:lnTo>
                  <a:lnTo>
                    <a:pt x="366" y="1360"/>
                  </a:lnTo>
                  <a:lnTo>
                    <a:pt x="283" y="1267"/>
                  </a:lnTo>
                  <a:lnTo>
                    <a:pt x="201" y="1163"/>
                  </a:lnTo>
                  <a:lnTo>
                    <a:pt x="139" y="1076"/>
                  </a:lnTo>
                  <a:lnTo>
                    <a:pt x="90" y="988"/>
                  </a:lnTo>
                  <a:lnTo>
                    <a:pt x="50" y="905"/>
                  </a:lnTo>
                  <a:lnTo>
                    <a:pt x="22" y="823"/>
                  </a:lnTo>
                  <a:lnTo>
                    <a:pt x="6" y="742"/>
                  </a:lnTo>
                  <a:lnTo>
                    <a:pt x="0" y="664"/>
                  </a:lnTo>
                  <a:lnTo>
                    <a:pt x="4" y="573"/>
                  </a:lnTo>
                  <a:lnTo>
                    <a:pt x="16" y="485"/>
                  </a:lnTo>
                  <a:lnTo>
                    <a:pt x="38" y="404"/>
                  </a:lnTo>
                  <a:lnTo>
                    <a:pt x="68" y="326"/>
                  </a:lnTo>
                  <a:lnTo>
                    <a:pt x="105" y="254"/>
                  </a:lnTo>
                  <a:lnTo>
                    <a:pt x="151" y="189"/>
                  </a:lnTo>
                  <a:lnTo>
                    <a:pt x="197" y="139"/>
                  </a:lnTo>
                  <a:lnTo>
                    <a:pt x="249" y="95"/>
                  </a:lnTo>
                  <a:lnTo>
                    <a:pt x="306" y="62"/>
                  </a:lnTo>
                  <a:lnTo>
                    <a:pt x="368" y="34"/>
                  </a:lnTo>
                  <a:lnTo>
                    <a:pt x="436" y="14"/>
                  </a:lnTo>
                  <a:lnTo>
                    <a:pt x="507" y="4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58" name="Freeform 39"/>
            <p:cNvSpPr/>
            <p:nvPr/>
          </p:nvSpPr>
          <p:spPr bwMode="auto">
            <a:xfrm>
              <a:off x="5446713" y="6419851"/>
              <a:ext cx="5202238" cy="2768600"/>
            </a:xfrm>
            <a:custGeom>
              <a:avLst/>
              <a:gdLst>
                <a:gd name="T0" fmla="*/ 84 w 6554"/>
                <a:gd name="T1" fmla="*/ 88 h 3488"/>
                <a:gd name="T2" fmla="*/ 269 w 6554"/>
                <a:gd name="T3" fmla="*/ 247 h 3488"/>
                <a:gd name="T4" fmla="*/ 555 w 6554"/>
                <a:gd name="T5" fmla="*/ 444 h 3488"/>
                <a:gd name="T6" fmla="*/ 899 w 6554"/>
                <a:gd name="T7" fmla="*/ 680 h 3488"/>
                <a:gd name="T8" fmla="*/ 1210 w 6554"/>
                <a:gd name="T9" fmla="*/ 893 h 3488"/>
                <a:gd name="T10" fmla="*/ 1486 w 6554"/>
                <a:gd name="T11" fmla="*/ 1084 h 3488"/>
                <a:gd name="T12" fmla="*/ 1729 w 6554"/>
                <a:gd name="T13" fmla="*/ 1253 h 3488"/>
                <a:gd name="T14" fmla="*/ 1938 w 6554"/>
                <a:gd name="T15" fmla="*/ 1400 h 3488"/>
                <a:gd name="T16" fmla="*/ 2113 w 6554"/>
                <a:gd name="T17" fmla="*/ 1525 h 3488"/>
                <a:gd name="T18" fmla="*/ 2268 w 6554"/>
                <a:gd name="T19" fmla="*/ 1639 h 3488"/>
                <a:gd name="T20" fmla="*/ 2410 w 6554"/>
                <a:gd name="T21" fmla="*/ 1740 h 3488"/>
                <a:gd name="T22" fmla="*/ 2525 w 6554"/>
                <a:gd name="T23" fmla="*/ 1820 h 3488"/>
                <a:gd name="T24" fmla="*/ 2676 w 6554"/>
                <a:gd name="T25" fmla="*/ 1905 h 3488"/>
                <a:gd name="T26" fmla="*/ 2871 w 6554"/>
                <a:gd name="T27" fmla="*/ 1995 h 3488"/>
                <a:gd name="T28" fmla="*/ 3080 w 6554"/>
                <a:gd name="T29" fmla="*/ 2062 h 3488"/>
                <a:gd name="T30" fmla="*/ 3273 w 6554"/>
                <a:gd name="T31" fmla="*/ 2084 h 3488"/>
                <a:gd name="T32" fmla="*/ 3377 w 6554"/>
                <a:gd name="T33" fmla="*/ 2078 h 3488"/>
                <a:gd name="T34" fmla="*/ 3577 w 6554"/>
                <a:gd name="T35" fmla="*/ 2034 h 3488"/>
                <a:gd name="T36" fmla="*/ 3786 w 6554"/>
                <a:gd name="T37" fmla="*/ 1951 h 3488"/>
                <a:gd name="T38" fmla="*/ 3959 w 6554"/>
                <a:gd name="T39" fmla="*/ 1863 h 3488"/>
                <a:gd name="T40" fmla="*/ 4085 w 6554"/>
                <a:gd name="T41" fmla="*/ 1782 h 3488"/>
                <a:gd name="T42" fmla="*/ 4214 w 6554"/>
                <a:gd name="T43" fmla="*/ 1692 h 3488"/>
                <a:gd name="T44" fmla="*/ 4367 w 6554"/>
                <a:gd name="T45" fmla="*/ 1579 h 3488"/>
                <a:gd name="T46" fmla="*/ 4612 w 6554"/>
                <a:gd name="T47" fmla="*/ 1404 h 3488"/>
                <a:gd name="T48" fmla="*/ 4897 w 6554"/>
                <a:gd name="T49" fmla="*/ 1205 h 3488"/>
                <a:gd name="T50" fmla="*/ 5217 w 6554"/>
                <a:gd name="T51" fmla="*/ 983 h 3488"/>
                <a:gd name="T52" fmla="*/ 5577 w 6554"/>
                <a:gd name="T53" fmla="*/ 734 h 3488"/>
                <a:gd name="T54" fmla="*/ 5975 w 6554"/>
                <a:gd name="T55" fmla="*/ 464 h 3488"/>
                <a:gd name="T56" fmla="*/ 6289 w 6554"/>
                <a:gd name="T57" fmla="*/ 245 h 3488"/>
                <a:gd name="T58" fmla="*/ 6472 w 6554"/>
                <a:gd name="T59" fmla="*/ 86 h 3488"/>
                <a:gd name="T60" fmla="*/ 6554 w 6554"/>
                <a:gd name="T61" fmla="*/ 2903 h 3488"/>
                <a:gd name="T62" fmla="*/ 6536 w 6554"/>
                <a:gd name="T63" fmla="*/ 3057 h 3488"/>
                <a:gd name="T64" fmla="*/ 6478 w 6554"/>
                <a:gd name="T65" fmla="*/ 3194 h 3488"/>
                <a:gd name="T66" fmla="*/ 6383 w 6554"/>
                <a:gd name="T67" fmla="*/ 3317 h 3488"/>
                <a:gd name="T68" fmla="*/ 6260 w 6554"/>
                <a:gd name="T69" fmla="*/ 3413 h 3488"/>
                <a:gd name="T70" fmla="*/ 6122 w 6554"/>
                <a:gd name="T71" fmla="*/ 3468 h 3488"/>
                <a:gd name="T72" fmla="*/ 5969 w 6554"/>
                <a:gd name="T73" fmla="*/ 3488 h 3488"/>
                <a:gd name="T74" fmla="*/ 507 w 6554"/>
                <a:gd name="T75" fmla="*/ 3484 h 3488"/>
                <a:gd name="T76" fmla="*/ 362 w 6554"/>
                <a:gd name="T77" fmla="*/ 3444 h 3488"/>
                <a:gd name="T78" fmla="*/ 231 w 6554"/>
                <a:gd name="T79" fmla="*/ 3369 h 3488"/>
                <a:gd name="T80" fmla="*/ 119 w 6554"/>
                <a:gd name="T81" fmla="*/ 3257 h 3488"/>
                <a:gd name="T82" fmla="*/ 44 w 6554"/>
                <a:gd name="T83" fmla="*/ 3126 h 3488"/>
                <a:gd name="T84" fmla="*/ 4 w 6554"/>
                <a:gd name="T85" fmla="*/ 2981 h 3488"/>
                <a:gd name="T86" fmla="*/ 0 w 6554"/>
                <a:gd name="T87" fmla="*/ 0 h 3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54" h="3488">
                  <a:moveTo>
                    <a:pt x="0" y="0"/>
                  </a:moveTo>
                  <a:lnTo>
                    <a:pt x="84" y="88"/>
                  </a:lnTo>
                  <a:lnTo>
                    <a:pt x="173" y="169"/>
                  </a:lnTo>
                  <a:lnTo>
                    <a:pt x="269" y="247"/>
                  </a:lnTo>
                  <a:lnTo>
                    <a:pt x="370" y="318"/>
                  </a:lnTo>
                  <a:lnTo>
                    <a:pt x="555" y="444"/>
                  </a:lnTo>
                  <a:lnTo>
                    <a:pt x="730" y="565"/>
                  </a:lnTo>
                  <a:lnTo>
                    <a:pt x="899" y="680"/>
                  </a:lnTo>
                  <a:lnTo>
                    <a:pt x="1059" y="790"/>
                  </a:lnTo>
                  <a:lnTo>
                    <a:pt x="1210" y="893"/>
                  </a:lnTo>
                  <a:lnTo>
                    <a:pt x="1351" y="991"/>
                  </a:lnTo>
                  <a:lnTo>
                    <a:pt x="1486" y="1084"/>
                  </a:lnTo>
                  <a:lnTo>
                    <a:pt x="1612" y="1171"/>
                  </a:lnTo>
                  <a:lnTo>
                    <a:pt x="1729" y="1253"/>
                  </a:lnTo>
                  <a:lnTo>
                    <a:pt x="1836" y="1329"/>
                  </a:lnTo>
                  <a:lnTo>
                    <a:pt x="1938" y="1400"/>
                  </a:lnTo>
                  <a:lnTo>
                    <a:pt x="2029" y="1466"/>
                  </a:lnTo>
                  <a:lnTo>
                    <a:pt x="2113" y="1525"/>
                  </a:lnTo>
                  <a:lnTo>
                    <a:pt x="2187" y="1579"/>
                  </a:lnTo>
                  <a:lnTo>
                    <a:pt x="2268" y="1639"/>
                  </a:lnTo>
                  <a:lnTo>
                    <a:pt x="2342" y="1692"/>
                  </a:lnTo>
                  <a:lnTo>
                    <a:pt x="2410" y="1740"/>
                  </a:lnTo>
                  <a:lnTo>
                    <a:pt x="2471" y="1782"/>
                  </a:lnTo>
                  <a:lnTo>
                    <a:pt x="2525" y="1820"/>
                  </a:lnTo>
                  <a:lnTo>
                    <a:pt x="2597" y="1863"/>
                  </a:lnTo>
                  <a:lnTo>
                    <a:pt x="2676" y="1905"/>
                  </a:lnTo>
                  <a:lnTo>
                    <a:pt x="2770" y="1951"/>
                  </a:lnTo>
                  <a:lnTo>
                    <a:pt x="2871" y="1995"/>
                  </a:lnTo>
                  <a:lnTo>
                    <a:pt x="2977" y="2034"/>
                  </a:lnTo>
                  <a:lnTo>
                    <a:pt x="3080" y="2062"/>
                  </a:lnTo>
                  <a:lnTo>
                    <a:pt x="3180" y="2078"/>
                  </a:lnTo>
                  <a:lnTo>
                    <a:pt x="3273" y="2084"/>
                  </a:lnTo>
                  <a:lnTo>
                    <a:pt x="3281" y="2084"/>
                  </a:lnTo>
                  <a:lnTo>
                    <a:pt x="3377" y="2078"/>
                  </a:lnTo>
                  <a:lnTo>
                    <a:pt x="3474" y="2062"/>
                  </a:lnTo>
                  <a:lnTo>
                    <a:pt x="3577" y="2034"/>
                  </a:lnTo>
                  <a:lnTo>
                    <a:pt x="3683" y="1995"/>
                  </a:lnTo>
                  <a:lnTo>
                    <a:pt x="3786" y="1951"/>
                  </a:lnTo>
                  <a:lnTo>
                    <a:pt x="3878" y="1905"/>
                  </a:lnTo>
                  <a:lnTo>
                    <a:pt x="3959" y="1863"/>
                  </a:lnTo>
                  <a:lnTo>
                    <a:pt x="4029" y="1820"/>
                  </a:lnTo>
                  <a:lnTo>
                    <a:pt x="4085" y="1782"/>
                  </a:lnTo>
                  <a:lnTo>
                    <a:pt x="4147" y="1740"/>
                  </a:lnTo>
                  <a:lnTo>
                    <a:pt x="4214" y="1692"/>
                  </a:lnTo>
                  <a:lnTo>
                    <a:pt x="4288" y="1639"/>
                  </a:lnTo>
                  <a:lnTo>
                    <a:pt x="4367" y="1579"/>
                  </a:lnTo>
                  <a:lnTo>
                    <a:pt x="4485" y="1496"/>
                  </a:lnTo>
                  <a:lnTo>
                    <a:pt x="4612" y="1404"/>
                  </a:lnTo>
                  <a:lnTo>
                    <a:pt x="4749" y="1309"/>
                  </a:lnTo>
                  <a:lnTo>
                    <a:pt x="4897" y="1205"/>
                  </a:lnTo>
                  <a:lnTo>
                    <a:pt x="5052" y="1096"/>
                  </a:lnTo>
                  <a:lnTo>
                    <a:pt x="5217" y="983"/>
                  </a:lnTo>
                  <a:lnTo>
                    <a:pt x="5392" y="861"/>
                  </a:lnTo>
                  <a:lnTo>
                    <a:pt x="5577" y="734"/>
                  </a:lnTo>
                  <a:lnTo>
                    <a:pt x="5772" y="603"/>
                  </a:lnTo>
                  <a:lnTo>
                    <a:pt x="5975" y="464"/>
                  </a:lnTo>
                  <a:lnTo>
                    <a:pt x="6190" y="318"/>
                  </a:lnTo>
                  <a:lnTo>
                    <a:pt x="6289" y="245"/>
                  </a:lnTo>
                  <a:lnTo>
                    <a:pt x="6385" y="167"/>
                  </a:lnTo>
                  <a:lnTo>
                    <a:pt x="6472" y="86"/>
                  </a:lnTo>
                  <a:lnTo>
                    <a:pt x="6554" y="0"/>
                  </a:lnTo>
                  <a:lnTo>
                    <a:pt x="6554" y="2903"/>
                  </a:lnTo>
                  <a:lnTo>
                    <a:pt x="6550" y="2981"/>
                  </a:lnTo>
                  <a:lnTo>
                    <a:pt x="6536" y="3057"/>
                  </a:lnTo>
                  <a:lnTo>
                    <a:pt x="6512" y="3126"/>
                  </a:lnTo>
                  <a:lnTo>
                    <a:pt x="6478" y="3194"/>
                  </a:lnTo>
                  <a:lnTo>
                    <a:pt x="6435" y="3257"/>
                  </a:lnTo>
                  <a:lnTo>
                    <a:pt x="6383" y="3317"/>
                  </a:lnTo>
                  <a:lnTo>
                    <a:pt x="6323" y="3369"/>
                  </a:lnTo>
                  <a:lnTo>
                    <a:pt x="6260" y="3413"/>
                  </a:lnTo>
                  <a:lnTo>
                    <a:pt x="6194" y="3444"/>
                  </a:lnTo>
                  <a:lnTo>
                    <a:pt x="6122" y="3468"/>
                  </a:lnTo>
                  <a:lnTo>
                    <a:pt x="6049" y="3484"/>
                  </a:lnTo>
                  <a:lnTo>
                    <a:pt x="5969" y="3488"/>
                  </a:lnTo>
                  <a:lnTo>
                    <a:pt x="585" y="3488"/>
                  </a:lnTo>
                  <a:lnTo>
                    <a:pt x="507" y="3484"/>
                  </a:lnTo>
                  <a:lnTo>
                    <a:pt x="432" y="3468"/>
                  </a:lnTo>
                  <a:lnTo>
                    <a:pt x="362" y="3444"/>
                  </a:lnTo>
                  <a:lnTo>
                    <a:pt x="294" y="3413"/>
                  </a:lnTo>
                  <a:lnTo>
                    <a:pt x="231" y="3369"/>
                  </a:lnTo>
                  <a:lnTo>
                    <a:pt x="171" y="3317"/>
                  </a:lnTo>
                  <a:lnTo>
                    <a:pt x="119" y="3257"/>
                  </a:lnTo>
                  <a:lnTo>
                    <a:pt x="76" y="3194"/>
                  </a:lnTo>
                  <a:lnTo>
                    <a:pt x="44" y="3126"/>
                  </a:lnTo>
                  <a:lnTo>
                    <a:pt x="20" y="3057"/>
                  </a:lnTo>
                  <a:lnTo>
                    <a:pt x="4" y="2981"/>
                  </a:lnTo>
                  <a:lnTo>
                    <a:pt x="0" y="290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grpSp>
        <p:nvGrpSpPr>
          <p:cNvPr id="7" name="Group 58"/>
          <p:cNvGrpSpPr/>
          <p:nvPr/>
        </p:nvGrpSpPr>
        <p:grpSpPr>
          <a:xfrm>
            <a:off x="5095364" y="2922792"/>
            <a:ext cx="266998" cy="266912"/>
            <a:chOff x="8831263" y="3224213"/>
            <a:chExt cx="4981575" cy="4979988"/>
          </a:xfrm>
          <a:solidFill>
            <a:schemeClr val="bg1"/>
          </a:solidFill>
        </p:grpSpPr>
        <p:sp>
          <p:nvSpPr>
            <p:cNvPr id="60" name="Freeform 44"/>
            <p:cNvSpPr>
              <a:spLocks noEditPoints="1"/>
            </p:cNvSpPr>
            <p:nvPr/>
          </p:nvSpPr>
          <p:spPr bwMode="auto">
            <a:xfrm>
              <a:off x="8831263" y="5951538"/>
              <a:ext cx="2252663" cy="2252663"/>
            </a:xfrm>
            <a:custGeom>
              <a:avLst/>
              <a:gdLst>
                <a:gd name="T0" fmla="*/ 604 w 2837"/>
                <a:gd name="T1" fmla="*/ 540 h 2838"/>
                <a:gd name="T2" fmla="*/ 648 w 2837"/>
                <a:gd name="T3" fmla="*/ 695 h 2838"/>
                <a:gd name="T4" fmla="*/ 701 w 2837"/>
                <a:gd name="T5" fmla="*/ 844 h 2838"/>
                <a:gd name="T6" fmla="*/ 764 w 2837"/>
                <a:gd name="T7" fmla="*/ 989 h 2838"/>
                <a:gd name="T8" fmla="*/ 837 w 2837"/>
                <a:gd name="T9" fmla="*/ 1127 h 2838"/>
                <a:gd name="T10" fmla="*/ 919 w 2837"/>
                <a:gd name="T11" fmla="*/ 1260 h 2838"/>
                <a:gd name="T12" fmla="*/ 1009 w 2837"/>
                <a:gd name="T13" fmla="*/ 1388 h 2838"/>
                <a:gd name="T14" fmla="*/ 1108 w 2837"/>
                <a:gd name="T15" fmla="*/ 1509 h 2838"/>
                <a:gd name="T16" fmla="*/ 1213 w 2837"/>
                <a:gd name="T17" fmla="*/ 1623 h 2838"/>
                <a:gd name="T18" fmla="*/ 1328 w 2837"/>
                <a:gd name="T19" fmla="*/ 1728 h 2838"/>
                <a:gd name="T20" fmla="*/ 1448 w 2837"/>
                <a:gd name="T21" fmla="*/ 1828 h 2838"/>
                <a:gd name="T22" fmla="*/ 1576 w 2837"/>
                <a:gd name="T23" fmla="*/ 1917 h 2838"/>
                <a:gd name="T24" fmla="*/ 1710 w 2837"/>
                <a:gd name="T25" fmla="*/ 1999 h 2838"/>
                <a:gd name="T26" fmla="*/ 1850 w 2837"/>
                <a:gd name="T27" fmla="*/ 2072 h 2838"/>
                <a:gd name="T28" fmla="*/ 1993 w 2837"/>
                <a:gd name="T29" fmla="*/ 2135 h 2838"/>
                <a:gd name="T30" fmla="*/ 2144 w 2837"/>
                <a:gd name="T31" fmla="*/ 2188 h 2838"/>
                <a:gd name="T32" fmla="*/ 2297 w 2837"/>
                <a:gd name="T33" fmla="*/ 2232 h 2838"/>
                <a:gd name="T34" fmla="*/ 2297 w 2837"/>
                <a:gd name="T35" fmla="*/ 540 h 2838"/>
                <a:gd name="T36" fmla="*/ 604 w 2837"/>
                <a:gd name="T37" fmla="*/ 540 h 2838"/>
                <a:gd name="T38" fmla="*/ 0 w 2837"/>
                <a:gd name="T39" fmla="*/ 0 h 2838"/>
                <a:gd name="T40" fmla="*/ 2837 w 2837"/>
                <a:gd name="T41" fmla="*/ 0 h 2838"/>
                <a:gd name="T42" fmla="*/ 2837 w 2837"/>
                <a:gd name="T43" fmla="*/ 2838 h 2838"/>
                <a:gd name="T44" fmla="*/ 2650 w 2837"/>
                <a:gd name="T45" fmla="*/ 2830 h 2838"/>
                <a:gd name="T46" fmla="*/ 2467 w 2837"/>
                <a:gd name="T47" fmla="*/ 2813 h 2838"/>
                <a:gd name="T48" fmla="*/ 2287 w 2837"/>
                <a:gd name="T49" fmla="*/ 2784 h 2838"/>
                <a:gd name="T50" fmla="*/ 2111 w 2837"/>
                <a:gd name="T51" fmla="*/ 2744 h 2838"/>
                <a:gd name="T52" fmla="*/ 1941 w 2837"/>
                <a:gd name="T53" fmla="*/ 2693 h 2838"/>
                <a:gd name="T54" fmla="*/ 1773 w 2837"/>
                <a:gd name="T55" fmla="*/ 2631 h 2838"/>
                <a:gd name="T56" fmla="*/ 1613 w 2837"/>
                <a:gd name="T57" fmla="*/ 2559 h 2838"/>
                <a:gd name="T58" fmla="*/ 1456 w 2837"/>
                <a:gd name="T59" fmla="*/ 2479 h 2838"/>
                <a:gd name="T60" fmla="*/ 1305 w 2837"/>
                <a:gd name="T61" fmla="*/ 2389 h 2838"/>
                <a:gd name="T62" fmla="*/ 1162 w 2837"/>
                <a:gd name="T63" fmla="*/ 2290 h 2838"/>
                <a:gd name="T64" fmla="*/ 1024 w 2837"/>
                <a:gd name="T65" fmla="*/ 2183 h 2838"/>
                <a:gd name="T66" fmla="*/ 892 w 2837"/>
                <a:gd name="T67" fmla="*/ 2066 h 2838"/>
                <a:gd name="T68" fmla="*/ 770 w 2837"/>
                <a:gd name="T69" fmla="*/ 1944 h 2838"/>
                <a:gd name="T70" fmla="*/ 653 w 2837"/>
                <a:gd name="T71" fmla="*/ 1812 h 2838"/>
                <a:gd name="T72" fmla="*/ 546 w 2837"/>
                <a:gd name="T73" fmla="*/ 1675 h 2838"/>
                <a:gd name="T74" fmla="*/ 447 w 2837"/>
                <a:gd name="T75" fmla="*/ 1532 h 2838"/>
                <a:gd name="T76" fmla="*/ 357 w 2837"/>
                <a:gd name="T77" fmla="*/ 1381 h 2838"/>
                <a:gd name="T78" fmla="*/ 277 w 2837"/>
                <a:gd name="T79" fmla="*/ 1224 h 2838"/>
                <a:gd name="T80" fmla="*/ 204 w 2837"/>
                <a:gd name="T81" fmla="*/ 1064 h 2838"/>
                <a:gd name="T82" fmla="*/ 143 w 2837"/>
                <a:gd name="T83" fmla="*/ 897 h 2838"/>
                <a:gd name="T84" fmla="*/ 94 w 2837"/>
                <a:gd name="T85" fmla="*/ 726 h 2838"/>
                <a:gd name="T86" fmla="*/ 52 w 2837"/>
                <a:gd name="T87" fmla="*/ 550 h 2838"/>
                <a:gd name="T88" fmla="*/ 23 w 2837"/>
                <a:gd name="T89" fmla="*/ 370 h 2838"/>
                <a:gd name="T90" fmla="*/ 6 w 2837"/>
                <a:gd name="T91" fmla="*/ 187 h 2838"/>
                <a:gd name="T92" fmla="*/ 0 w 2837"/>
                <a:gd name="T93" fmla="*/ 0 h 2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37" h="2838">
                  <a:moveTo>
                    <a:pt x="604" y="540"/>
                  </a:moveTo>
                  <a:lnTo>
                    <a:pt x="648" y="695"/>
                  </a:lnTo>
                  <a:lnTo>
                    <a:pt x="701" y="844"/>
                  </a:lnTo>
                  <a:lnTo>
                    <a:pt x="764" y="989"/>
                  </a:lnTo>
                  <a:lnTo>
                    <a:pt x="837" y="1127"/>
                  </a:lnTo>
                  <a:lnTo>
                    <a:pt x="919" y="1260"/>
                  </a:lnTo>
                  <a:lnTo>
                    <a:pt x="1009" y="1388"/>
                  </a:lnTo>
                  <a:lnTo>
                    <a:pt x="1108" y="1509"/>
                  </a:lnTo>
                  <a:lnTo>
                    <a:pt x="1213" y="1623"/>
                  </a:lnTo>
                  <a:lnTo>
                    <a:pt x="1328" y="1728"/>
                  </a:lnTo>
                  <a:lnTo>
                    <a:pt x="1448" y="1828"/>
                  </a:lnTo>
                  <a:lnTo>
                    <a:pt x="1576" y="1917"/>
                  </a:lnTo>
                  <a:lnTo>
                    <a:pt x="1710" y="1999"/>
                  </a:lnTo>
                  <a:lnTo>
                    <a:pt x="1850" y="2072"/>
                  </a:lnTo>
                  <a:lnTo>
                    <a:pt x="1993" y="2135"/>
                  </a:lnTo>
                  <a:lnTo>
                    <a:pt x="2144" y="2188"/>
                  </a:lnTo>
                  <a:lnTo>
                    <a:pt x="2297" y="2232"/>
                  </a:lnTo>
                  <a:lnTo>
                    <a:pt x="2297" y="540"/>
                  </a:lnTo>
                  <a:lnTo>
                    <a:pt x="604" y="540"/>
                  </a:lnTo>
                  <a:close/>
                  <a:moveTo>
                    <a:pt x="0" y="0"/>
                  </a:moveTo>
                  <a:lnTo>
                    <a:pt x="2837" y="0"/>
                  </a:lnTo>
                  <a:lnTo>
                    <a:pt x="2837" y="2838"/>
                  </a:lnTo>
                  <a:lnTo>
                    <a:pt x="2650" y="2830"/>
                  </a:lnTo>
                  <a:lnTo>
                    <a:pt x="2467" y="2813"/>
                  </a:lnTo>
                  <a:lnTo>
                    <a:pt x="2287" y="2784"/>
                  </a:lnTo>
                  <a:lnTo>
                    <a:pt x="2111" y="2744"/>
                  </a:lnTo>
                  <a:lnTo>
                    <a:pt x="1941" y="2693"/>
                  </a:lnTo>
                  <a:lnTo>
                    <a:pt x="1773" y="2631"/>
                  </a:lnTo>
                  <a:lnTo>
                    <a:pt x="1613" y="2559"/>
                  </a:lnTo>
                  <a:lnTo>
                    <a:pt x="1456" y="2479"/>
                  </a:lnTo>
                  <a:lnTo>
                    <a:pt x="1305" y="2389"/>
                  </a:lnTo>
                  <a:lnTo>
                    <a:pt x="1162" y="2290"/>
                  </a:lnTo>
                  <a:lnTo>
                    <a:pt x="1024" y="2183"/>
                  </a:lnTo>
                  <a:lnTo>
                    <a:pt x="892" y="2066"/>
                  </a:lnTo>
                  <a:lnTo>
                    <a:pt x="770" y="1944"/>
                  </a:lnTo>
                  <a:lnTo>
                    <a:pt x="653" y="1812"/>
                  </a:lnTo>
                  <a:lnTo>
                    <a:pt x="546" y="1675"/>
                  </a:lnTo>
                  <a:lnTo>
                    <a:pt x="447" y="1532"/>
                  </a:lnTo>
                  <a:lnTo>
                    <a:pt x="357" y="1381"/>
                  </a:lnTo>
                  <a:lnTo>
                    <a:pt x="277" y="1224"/>
                  </a:lnTo>
                  <a:lnTo>
                    <a:pt x="204" y="1064"/>
                  </a:lnTo>
                  <a:lnTo>
                    <a:pt x="143" y="897"/>
                  </a:lnTo>
                  <a:lnTo>
                    <a:pt x="94" y="726"/>
                  </a:lnTo>
                  <a:lnTo>
                    <a:pt x="52" y="550"/>
                  </a:lnTo>
                  <a:lnTo>
                    <a:pt x="23" y="370"/>
                  </a:lnTo>
                  <a:lnTo>
                    <a:pt x="6" y="1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  <p:sp>
          <p:nvSpPr>
            <p:cNvPr id="61" name="Freeform 45"/>
            <p:cNvSpPr/>
            <p:nvPr/>
          </p:nvSpPr>
          <p:spPr bwMode="auto">
            <a:xfrm>
              <a:off x="9307513" y="3224213"/>
              <a:ext cx="4505325" cy="4503738"/>
            </a:xfrm>
            <a:custGeom>
              <a:avLst/>
              <a:gdLst>
                <a:gd name="T0" fmla="*/ 3026 w 5677"/>
                <a:gd name="T1" fmla="*/ 5 h 5673"/>
                <a:gd name="T2" fmla="*/ 3389 w 5677"/>
                <a:gd name="T3" fmla="*/ 53 h 5673"/>
                <a:gd name="T4" fmla="*/ 3735 w 5677"/>
                <a:gd name="T5" fmla="*/ 143 h 5673"/>
                <a:gd name="T6" fmla="*/ 4064 w 5677"/>
                <a:gd name="T7" fmla="*/ 276 h 5673"/>
                <a:gd name="T8" fmla="*/ 4372 w 5677"/>
                <a:gd name="T9" fmla="*/ 448 h 5673"/>
                <a:gd name="T10" fmla="*/ 4652 w 5677"/>
                <a:gd name="T11" fmla="*/ 655 h 5673"/>
                <a:gd name="T12" fmla="*/ 4907 w 5677"/>
                <a:gd name="T13" fmla="*/ 893 h 5673"/>
                <a:gd name="T14" fmla="*/ 5128 w 5677"/>
                <a:gd name="T15" fmla="*/ 1161 h 5673"/>
                <a:gd name="T16" fmla="*/ 5317 w 5677"/>
                <a:gd name="T17" fmla="*/ 1455 h 5673"/>
                <a:gd name="T18" fmla="*/ 5470 w 5677"/>
                <a:gd name="T19" fmla="*/ 1772 h 5673"/>
                <a:gd name="T20" fmla="*/ 5583 w 5677"/>
                <a:gd name="T21" fmla="*/ 2112 h 5673"/>
                <a:gd name="T22" fmla="*/ 5652 w 5677"/>
                <a:gd name="T23" fmla="*/ 2467 h 5673"/>
                <a:gd name="T24" fmla="*/ 5677 w 5677"/>
                <a:gd name="T25" fmla="*/ 2835 h 5673"/>
                <a:gd name="T26" fmla="*/ 5652 w 5677"/>
                <a:gd name="T27" fmla="*/ 3206 h 5673"/>
                <a:gd name="T28" fmla="*/ 5583 w 5677"/>
                <a:gd name="T29" fmla="*/ 3561 h 5673"/>
                <a:gd name="T30" fmla="*/ 5470 w 5677"/>
                <a:gd name="T31" fmla="*/ 3899 h 5673"/>
                <a:gd name="T32" fmla="*/ 5317 w 5677"/>
                <a:gd name="T33" fmla="*/ 4216 h 5673"/>
                <a:gd name="T34" fmla="*/ 5128 w 5677"/>
                <a:gd name="T35" fmla="*/ 4510 h 5673"/>
                <a:gd name="T36" fmla="*/ 4907 w 5677"/>
                <a:gd name="T37" fmla="*/ 4779 h 5673"/>
                <a:gd name="T38" fmla="*/ 4652 w 5677"/>
                <a:gd name="T39" fmla="*/ 5018 h 5673"/>
                <a:gd name="T40" fmla="*/ 4370 w 5677"/>
                <a:gd name="T41" fmla="*/ 5224 h 5673"/>
                <a:gd name="T42" fmla="*/ 4064 w 5677"/>
                <a:gd name="T43" fmla="*/ 5394 h 5673"/>
                <a:gd name="T44" fmla="*/ 3735 w 5677"/>
                <a:gd name="T45" fmla="*/ 5528 h 5673"/>
                <a:gd name="T46" fmla="*/ 3388 w 5677"/>
                <a:gd name="T47" fmla="*/ 5620 h 5673"/>
                <a:gd name="T48" fmla="*/ 3025 w 5677"/>
                <a:gd name="T49" fmla="*/ 5667 h 5673"/>
                <a:gd name="T50" fmla="*/ 2837 w 5677"/>
                <a:gd name="T51" fmla="*/ 2835 h 5673"/>
                <a:gd name="T52" fmla="*/ 6 w 5677"/>
                <a:gd name="T53" fmla="*/ 2650 h 5673"/>
                <a:gd name="T54" fmla="*/ 53 w 5677"/>
                <a:gd name="T55" fmla="*/ 2287 h 5673"/>
                <a:gd name="T56" fmla="*/ 145 w 5677"/>
                <a:gd name="T57" fmla="*/ 1940 h 5673"/>
                <a:gd name="T58" fmla="*/ 277 w 5677"/>
                <a:gd name="T59" fmla="*/ 1611 h 5673"/>
                <a:gd name="T60" fmla="*/ 449 w 5677"/>
                <a:gd name="T61" fmla="*/ 1304 h 5673"/>
                <a:gd name="T62" fmla="*/ 655 w 5677"/>
                <a:gd name="T63" fmla="*/ 1023 h 5673"/>
                <a:gd name="T64" fmla="*/ 894 w 5677"/>
                <a:gd name="T65" fmla="*/ 769 h 5673"/>
                <a:gd name="T66" fmla="*/ 1162 w 5677"/>
                <a:gd name="T67" fmla="*/ 546 h 5673"/>
                <a:gd name="T68" fmla="*/ 1456 w 5677"/>
                <a:gd name="T69" fmla="*/ 357 h 5673"/>
                <a:gd name="T70" fmla="*/ 1775 w 5677"/>
                <a:gd name="T71" fmla="*/ 206 h 5673"/>
                <a:gd name="T72" fmla="*/ 2113 w 5677"/>
                <a:gd name="T73" fmla="*/ 93 h 5673"/>
                <a:gd name="T74" fmla="*/ 2469 w 5677"/>
                <a:gd name="T75" fmla="*/ 22 h 5673"/>
                <a:gd name="T76" fmla="*/ 2839 w 5677"/>
                <a:gd name="T77" fmla="*/ 0 h 5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77" h="5673">
                  <a:moveTo>
                    <a:pt x="2839" y="0"/>
                  </a:moveTo>
                  <a:lnTo>
                    <a:pt x="3026" y="5"/>
                  </a:lnTo>
                  <a:lnTo>
                    <a:pt x="3210" y="22"/>
                  </a:lnTo>
                  <a:lnTo>
                    <a:pt x="3389" y="53"/>
                  </a:lnTo>
                  <a:lnTo>
                    <a:pt x="3565" y="93"/>
                  </a:lnTo>
                  <a:lnTo>
                    <a:pt x="3735" y="143"/>
                  </a:lnTo>
                  <a:lnTo>
                    <a:pt x="3903" y="206"/>
                  </a:lnTo>
                  <a:lnTo>
                    <a:pt x="4064" y="276"/>
                  </a:lnTo>
                  <a:lnTo>
                    <a:pt x="4221" y="357"/>
                  </a:lnTo>
                  <a:lnTo>
                    <a:pt x="4372" y="448"/>
                  </a:lnTo>
                  <a:lnTo>
                    <a:pt x="4515" y="546"/>
                  </a:lnTo>
                  <a:lnTo>
                    <a:pt x="4652" y="655"/>
                  </a:lnTo>
                  <a:lnTo>
                    <a:pt x="4782" y="769"/>
                  </a:lnTo>
                  <a:lnTo>
                    <a:pt x="4907" y="893"/>
                  </a:lnTo>
                  <a:lnTo>
                    <a:pt x="5021" y="1023"/>
                  </a:lnTo>
                  <a:lnTo>
                    <a:pt x="5128" y="1161"/>
                  </a:lnTo>
                  <a:lnTo>
                    <a:pt x="5228" y="1304"/>
                  </a:lnTo>
                  <a:lnTo>
                    <a:pt x="5317" y="1455"/>
                  </a:lnTo>
                  <a:lnTo>
                    <a:pt x="5399" y="1611"/>
                  </a:lnTo>
                  <a:lnTo>
                    <a:pt x="5470" y="1772"/>
                  </a:lnTo>
                  <a:lnTo>
                    <a:pt x="5531" y="1940"/>
                  </a:lnTo>
                  <a:lnTo>
                    <a:pt x="5583" y="2112"/>
                  </a:lnTo>
                  <a:lnTo>
                    <a:pt x="5623" y="2287"/>
                  </a:lnTo>
                  <a:lnTo>
                    <a:pt x="5652" y="2467"/>
                  </a:lnTo>
                  <a:lnTo>
                    <a:pt x="5671" y="2650"/>
                  </a:lnTo>
                  <a:lnTo>
                    <a:pt x="5677" y="2835"/>
                  </a:lnTo>
                  <a:lnTo>
                    <a:pt x="5671" y="3023"/>
                  </a:lnTo>
                  <a:lnTo>
                    <a:pt x="5652" y="3206"/>
                  </a:lnTo>
                  <a:lnTo>
                    <a:pt x="5623" y="3385"/>
                  </a:lnTo>
                  <a:lnTo>
                    <a:pt x="5583" y="3561"/>
                  </a:lnTo>
                  <a:lnTo>
                    <a:pt x="5531" y="3733"/>
                  </a:lnTo>
                  <a:lnTo>
                    <a:pt x="5470" y="3899"/>
                  </a:lnTo>
                  <a:lnTo>
                    <a:pt x="5399" y="4061"/>
                  </a:lnTo>
                  <a:lnTo>
                    <a:pt x="5317" y="4216"/>
                  </a:lnTo>
                  <a:lnTo>
                    <a:pt x="5228" y="4367"/>
                  </a:lnTo>
                  <a:lnTo>
                    <a:pt x="5128" y="4510"/>
                  </a:lnTo>
                  <a:lnTo>
                    <a:pt x="5021" y="4648"/>
                  </a:lnTo>
                  <a:lnTo>
                    <a:pt x="4907" y="4779"/>
                  </a:lnTo>
                  <a:lnTo>
                    <a:pt x="4782" y="4902"/>
                  </a:lnTo>
                  <a:lnTo>
                    <a:pt x="4652" y="5018"/>
                  </a:lnTo>
                  <a:lnTo>
                    <a:pt x="4515" y="5125"/>
                  </a:lnTo>
                  <a:lnTo>
                    <a:pt x="4370" y="5224"/>
                  </a:lnTo>
                  <a:lnTo>
                    <a:pt x="4221" y="5314"/>
                  </a:lnTo>
                  <a:lnTo>
                    <a:pt x="4064" y="5394"/>
                  </a:lnTo>
                  <a:lnTo>
                    <a:pt x="3902" y="5467"/>
                  </a:lnTo>
                  <a:lnTo>
                    <a:pt x="3735" y="5528"/>
                  </a:lnTo>
                  <a:lnTo>
                    <a:pt x="3563" y="5580"/>
                  </a:lnTo>
                  <a:lnTo>
                    <a:pt x="3388" y="5620"/>
                  </a:lnTo>
                  <a:lnTo>
                    <a:pt x="3208" y="5648"/>
                  </a:lnTo>
                  <a:lnTo>
                    <a:pt x="3025" y="5667"/>
                  </a:lnTo>
                  <a:lnTo>
                    <a:pt x="2837" y="5673"/>
                  </a:lnTo>
                  <a:lnTo>
                    <a:pt x="2837" y="2835"/>
                  </a:lnTo>
                  <a:lnTo>
                    <a:pt x="0" y="2835"/>
                  </a:lnTo>
                  <a:lnTo>
                    <a:pt x="6" y="2650"/>
                  </a:lnTo>
                  <a:lnTo>
                    <a:pt x="23" y="2467"/>
                  </a:lnTo>
                  <a:lnTo>
                    <a:pt x="53" y="2287"/>
                  </a:lnTo>
                  <a:lnTo>
                    <a:pt x="94" y="2112"/>
                  </a:lnTo>
                  <a:lnTo>
                    <a:pt x="145" y="1940"/>
                  </a:lnTo>
                  <a:lnTo>
                    <a:pt x="206" y="1772"/>
                  </a:lnTo>
                  <a:lnTo>
                    <a:pt x="277" y="1611"/>
                  </a:lnTo>
                  <a:lnTo>
                    <a:pt x="357" y="1455"/>
                  </a:lnTo>
                  <a:lnTo>
                    <a:pt x="449" y="1304"/>
                  </a:lnTo>
                  <a:lnTo>
                    <a:pt x="548" y="1161"/>
                  </a:lnTo>
                  <a:lnTo>
                    <a:pt x="655" y="1023"/>
                  </a:lnTo>
                  <a:lnTo>
                    <a:pt x="770" y="893"/>
                  </a:lnTo>
                  <a:lnTo>
                    <a:pt x="894" y="769"/>
                  </a:lnTo>
                  <a:lnTo>
                    <a:pt x="1024" y="655"/>
                  </a:lnTo>
                  <a:lnTo>
                    <a:pt x="1162" y="546"/>
                  </a:lnTo>
                  <a:lnTo>
                    <a:pt x="1307" y="448"/>
                  </a:lnTo>
                  <a:lnTo>
                    <a:pt x="1456" y="357"/>
                  </a:lnTo>
                  <a:lnTo>
                    <a:pt x="1613" y="276"/>
                  </a:lnTo>
                  <a:lnTo>
                    <a:pt x="1775" y="206"/>
                  </a:lnTo>
                  <a:lnTo>
                    <a:pt x="1941" y="143"/>
                  </a:lnTo>
                  <a:lnTo>
                    <a:pt x="2113" y="93"/>
                  </a:lnTo>
                  <a:lnTo>
                    <a:pt x="2289" y="53"/>
                  </a:lnTo>
                  <a:lnTo>
                    <a:pt x="2469" y="22"/>
                  </a:lnTo>
                  <a:lnTo>
                    <a:pt x="2652" y="5"/>
                  </a:lnTo>
                  <a:lnTo>
                    <a:pt x="28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IN"/>
            </a:p>
          </p:txBody>
        </p:sp>
      </p:grpSp>
      <p:sp>
        <p:nvSpPr>
          <p:cNvPr id="62" name="Freeform 50"/>
          <p:cNvSpPr>
            <a:spLocks noEditPoints="1"/>
          </p:cNvSpPr>
          <p:nvPr/>
        </p:nvSpPr>
        <p:spPr bwMode="auto">
          <a:xfrm>
            <a:off x="5859038" y="2532912"/>
            <a:ext cx="261222" cy="261070"/>
          </a:xfrm>
          <a:custGeom>
            <a:avLst/>
            <a:gdLst>
              <a:gd name="T0" fmla="*/ 1449 w 3440"/>
              <a:gd name="T1" fmla="*/ 1218 h 3436"/>
              <a:gd name="T2" fmla="*/ 1219 w 3440"/>
              <a:gd name="T3" fmla="*/ 1449 h 3436"/>
              <a:gd name="T4" fmla="*/ 1152 w 3440"/>
              <a:gd name="T5" fmla="*/ 1780 h 3436"/>
              <a:gd name="T6" fmla="*/ 1280 w 3440"/>
              <a:gd name="T7" fmla="*/ 2086 h 3436"/>
              <a:gd name="T8" fmla="*/ 1552 w 3440"/>
              <a:gd name="T9" fmla="*/ 2269 h 3436"/>
              <a:gd name="T10" fmla="*/ 1893 w 3440"/>
              <a:gd name="T11" fmla="*/ 2269 h 3436"/>
              <a:gd name="T12" fmla="*/ 2166 w 3440"/>
              <a:gd name="T13" fmla="*/ 2086 h 3436"/>
              <a:gd name="T14" fmla="*/ 2294 w 3440"/>
              <a:gd name="T15" fmla="*/ 1780 h 3436"/>
              <a:gd name="T16" fmla="*/ 2227 w 3440"/>
              <a:gd name="T17" fmla="*/ 1449 h 3436"/>
              <a:gd name="T18" fmla="*/ 1996 w 3440"/>
              <a:gd name="T19" fmla="*/ 1218 h 3436"/>
              <a:gd name="T20" fmla="*/ 1727 w 3440"/>
              <a:gd name="T21" fmla="*/ 0 h 3436"/>
              <a:gd name="T22" fmla="*/ 1989 w 3440"/>
              <a:gd name="T23" fmla="*/ 52 h 3436"/>
              <a:gd name="T24" fmla="*/ 2020 w 3440"/>
              <a:gd name="T25" fmla="*/ 239 h 3436"/>
              <a:gd name="T26" fmla="*/ 2162 w 3440"/>
              <a:gd name="T27" fmla="*/ 442 h 3436"/>
              <a:gd name="T28" fmla="*/ 2404 w 3440"/>
              <a:gd name="T29" fmla="*/ 510 h 3436"/>
              <a:gd name="T30" fmla="*/ 2636 w 3440"/>
              <a:gd name="T31" fmla="*/ 417 h 3436"/>
              <a:gd name="T32" fmla="*/ 2760 w 3440"/>
              <a:gd name="T33" fmla="*/ 359 h 3436"/>
              <a:gd name="T34" fmla="*/ 3070 w 3440"/>
              <a:gd name="T35" fmla="*/ 652 h 3436"/>
              <a:gd name="T36" fmla="*/ 3073 w 3440"/>
              <a:gd name="T37" fmla="*/ 767 h 3436"/>
              <a:gd name="T38" fmla="*/ 2950 w 3440"/>
              <a:gd name="T39" fmla="*/ 960 h 3436"/>
              <a:gd name="T40" fmla="*/ 2962 w 3440"/>
              <a:gd name="T41" fmla="*/ 1207 h 3436"/>
              <a:gd name="T42" fmla="*/ 3142 w 3440"/>
              <a:gd name="T43" fmla="*/ 1401 h 3436"/>
              <a:gd name="T44" fmla="*/ 3361 w 3440"/>
              <a:gd name="T45" fmla="*/ 1451 h 3436"/>
              <a:gd name="T46" fmla="*/ 3438 w 3440"/>
              <a:gd name="T47" fmla="*/ 1624 h 3436"/>
              <a:gd name="T48" fmla="*/ 3402 w 3440"/>
              <a:gd name="T49" fmla="*/ 1973 h 3436"/>
              <a:gd name="T50" fmla="*/ 3261 w 3440"/>
              <a:gd name="T51" fmla="*/ 2004 h 3436"/>
              <a:gd name="T52" fmla="*/ 3028 w 3440"/>
              <a:gd name="T53" fmla="*/ 2123 h 3436"/>
              <a:gd name="T54" fmla="*/ 2927 w 3440"/>
              <a:gd name="T55" fmla="*/ 2359 h 3436"/>
              <a:gd name="T56" fmla="*/ 2994 w 3440"/>
              <a:gd name="T57" fmla="*/ 2599 h 3436"/>
              <a:gd name="T58" fmla="*/ 3082 w 3440"/>
              <a:gd name="T59" fmla="*/ 2736 h 3436"/>
              <a:gd name="T60" fmla="*/ 2859 w 3440"/>
              <a:gd name="T61" fmla="*/ 3005 h 3436"/>
              <a:gd name="T62" fmla="*/ 2688 w 3440"/>
              <a:gd name="T63" fmla="*/ 3081 h 3436"/>
              <a:gd name="T64" fmla="*/ 2516 w 3440"/>
              <a:gd name="T65" fmla="*/ 2964 h 3436"/>
              <a:gd name="T66" fmla="*/ 2267 w 3440"/>
              <a:gd name="T67" fmla="*/ 2948 h 3436"/>
              <a:gd name="T68" fmla="*/ 2053 w 3440"/>
              <a:gd name="T69" fmla="*/ 3106 h 3436"/>
              <a:gd name="T70" fmla="*/ 1990 w 3440"/>
              <a:gd name="T71" fmla="*/ 3348 h 3436"/>
              <a:gd name="T72" fmla="*/ 1907 w 3440"/>
              <a:gd name="T73" fmla="*/ 3426 h 3436"/>
              <a:gd name="T74" fmla="*/ 1481 w 3440"/>
              <a:gd name="T75" fmla="*/ 3411 h 3436"/>
              <a:gd name="T76" fmla="*/ 1435 w 3440"/>
              <a:gd name="T77" fmla="*/ 3281 h 3436"/>
              <a:gd name="T78" fmla="*/ 1341 w 3440"/>
              <a:gd name="T79" fmla="*/ 3051 h 3436"/>
              <a:gd name="T80" fmla="*/ 1122 w 3440"/>
              <a:gd name="T81" fmla="*/ 2929 h 3436"/>
              <a:gd name="T82" fmla="*/ 873 w 3440"/>
              <a:gd name="T83" fmla="*/ 2971 h 3436"/>
              <a:gd name="T84" fmla="*/ 720 w 3440"/>
              <a:gd name="T85" fmla="*/ 3078 h 3436"/>
              <a:gd name="T86" fmla="*/ 499 w 3440"/>
              <a:gd name="T87" fmla="*/ 2929 h 3436"/>
              <a:gd name="T88" fmla="*/ 351 w 3440"/>
              <a:gd name="T89" fmla="*/ 2706 h 3436"/>
              <a:gd name="T90" fmla="*/ 459 w 3440"/>
              <a:gd name="T91" fmla="*/ 2553 h 3436"/>
              <a:gd name="T92" fmla="*/ 500 w 3440"/>
              <a:gd name="T93" fmla="*/ 2311 h 3436"/>
              <a:gd name="T94" fmla="*/ 369 w 3440"/>
              <a:gd name="T95" fmla="*/ 2082 h 3436"/>
              <a:gd name="T96" fmla="*/ 123 w 3440"/>
              <a:gd name="T97" fmla="*/ 1993 h 3436"/>
              <a:gd name="T98" fmla="*/ 16 w 3440"/>
              <a:gd name="T99" fmla="*/ 1928 h 3436"/>
              <a:gd name="T100" fmla="*/ 16 w 3440"/>
              <a:gd name="T101" fmla="*/ 1497 h 3436"/>
              <a:gd name="T102" fmla="*/ 110 w 3440"/>
              <a:gd name="T103" fmla="*/ 1433 h 3436"/>
              <a:gd name="T104" fmla="*/ 376 w 3440"/>
              <a:gd name="T105" fmla="*/ 1344 h 3436"/>
              <a:gd name="T106" fmla="*/ 509 w 3440"/>
              <a:gd name="T107" fmla="*/ 1119 h 3436"/>
              <a:gd name="T108" fmla="*/ 468 w 3440"/>
              <a:gd name="T109" fmla="*/ 874 h 3436"/>
              <a:gd name="T110" fmla="*/ 359 w 3440"/>
              <a:gd name="T111" fmla="*/ 720 h 3436"/>
              <a:gd name="T112" fmla="*/ 509 w 3440"/>
              <a:gd name="T113" fmla="*/ 497 h 3436"/>
              <a:gd name="T114" fmla="*/ 734 w 3440"/>
              <a:gd name="T115" fmla="*/ 349 h 3436"/>
              <a:gd name="T116" fmla="*/ 886 w 3440"/>
              <a:gd name="T117" fmla="*/ 454 h 3436"/>
              <a:gd name="T118" fmla="*/ 1132 w 3440"/>
              <a:gd name="T119" fmla="*/ 497 h 3436"/>
              <a:gd name="T120" fmla="*/ 1361 w 3440"/>
              <a:gd name="T121" fmla="*/ 366 h 3436"/>
              <a:gd name="T122" fmla="*/ 1448 w 3440"/>
              <a:gd name="T123" fmla="*/ 109 h 3436"/>
              <a:gd name="T124" fmla="*/ 1533 w 3440"/>
              <a:gd name="T125" fmla="*/ 10 h 3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0" h="3436">
                <a:moveTo>
                  <a:pt x="1723" y="1148"/>
                </a:moveTo>
                <a:lnTo>
                  <a:pt x="1664" y="1152"/>
                </a:lnTo>
                <a:lnTo>
                  <a:pt x="1607" y="1160"/>
                </a:lnTo>
                <a:lnTo>
                  <a:pt x="1552" y="1175"/>
                </a:lnTo>
                <a:lnTo>
                  <a:pt x="1500" y="1194"/>
                </a:lnTo>
                <a:lnTo>
                  <a:pt x="1449" y="1218"/>
                </a:lnTo>
                <a:lnTo>
                  <a:pt x="1402" y="1246"/>
                </a:lnTo>
                <a:lnTo>
                  <a:pt x="1358" y="1280"/>
                </a:lnTo>
                <a:lnTo>
                  <a:pt x="1318" y="1317"/>
                </a:lnTo>
                <a:lnTo>
                  <a:pt x="1280" y="1357"/>
                </a:lnTo>
                <a:lnTo>
                  <a:pt x="1247" y="1402"/>
                </a:lnTo>
                <a:lnTo>
                  <a:pt x="1219" y="1449"/>
                </a:lnTo>
                <a:lnTo>
                  <a:pt x="1194" y="1498"/>
                </a:lnTo>
                <a:lnTo>
                  <a:pt x="1174" y="1551"/>
                </a:lnTo>
                <a:lnTo>
                  <a:pt x="1161" y="1607"/>
                </a:lnTo>
                <a:lnTo>
                  <a:pt x="1152" y="1663"/>
                </a:lnTo>
                <a:lnTo>
                  <a:pt x="1149" y="1721"/>
                </a:lnTo>
                <a:lnTo>
                  <a:pt x="1152" y="1780"/>
                </a:lnTo>
                <a:lnTo>
                  <a:pt x="1161" y="1837"/>
                </a:lnTo>
                <a:lnTo>
                  <a:pt x="1174" y="1891"/>
                </a:lnTo>
                <a:lnTo>
                  <a:pt x="1194" y="1944"/>
                </a:lnTo>
                <a:lnTo>
                  <a:pt x="1219" y="1994"/>
                </a:lnTo>
                <a:lnTo>
                  <a:pt x="1247" y="2042"/>
                </a:lnTo>
                <a:lnTo>
                  <a:pt x="1280" y="2086"/>
                </a:lnTo>
                <a:lnTo>
                  <a:pt x="1318" y="2127"/>
                </a:lnTo>
                <a:lnTo>
                  <a:pt x="1358" y="2164"/>
                </a:lnTo>
                <a:lnTo>
                  <a:pt x="1402" y="2196"/>
                </a:lnTo>
                <a:lnTo>
                  <a:pt x="1449" y="2226"/>
                </a:lnTo>
                <a:lnTo>
                  <a:pt x="1500" y="2250"/>
                </a:lnTo>
                <a:lnTo>
                  <a:pt x="1552" y="2269"/>
                </a:lnTo>
                <a:lnTo>
                  <a:pt x="1607" y="2283"/>
                </a:lnTo>
                <a:lnTo>
                  <a:pt x="1664" y="2292"/>
                </a:lnTo>
                <a:lnTo>
                  <a:pt x="1723" y="2295"/>
                </a:lnTo>
                <a:lnTo>
                  <a:pt x="1782" y="2292"/>
                </a:lnTo>
                <a:lnTo>
                  <a:pt x="1838" y="2283"/>
                </a:lnTo>
                <a:lnTo>
                  <a:pt x="1893" y="2269"/>
                </a:lnTo>
                <a:lnTo>
                  <a:pt x="1946" y="2250"/>
                </a:lnTo>
                <a:lnTo>
                  <a:pt x="1996" y="2226"/>
                </a:lnTo>
                <a:lnTo>
                  <a:pt x="2044" y="2196"/>
                </a:lnTo>
                <a:lnTo>
                  <a:pt x="2088" y="2164"/>
                </a:lnTo>
                <a:lnTo>
                  <a:pt x="2128" y="2127"/>
                </a:lnTo>
                <a:lnTo>
                  <a:pt x="2166" y="2086"/>
                </a:lnTo>
                <a:lnTo>
                  <a:pt x="2198" y="2042"/>
                </a:lnTo>
                <a:lnTo>
                  <a:pt x="2227" y="1994"/>
                </a:lnTo>
                <a:lnTo>
                  <a:pt x="2251" y="1944"/>
                </a:lnTo>
                <a:lnTo>
                  <a:pt x="2271" y="1891"/>
                </a:lnTo>
                <a:lnTo>
                  <a:pt x="2285" y="1837"/>
                </a:lnTo>
                <a:lnTo>
                  <a:pt x="2294" y="1780"/>
                </a:lnTo>
                <a:lnTo>
                  <a:pt x="2296" y="1721"/>
                </a:lnTo>
                <a:lnTo>
                  <a:pt x="2294" y="1663"/>
                </a:lnTo>
                <a:lnTo>
                  <a:pt x="2285" y="1607"/>
                </a:lnTo>
                <a:lnTo>
                  <a:pt x="2271" y="1551"/>
                </a:lnTo>
                <a:lnTo>
                  <a:pt x="2251" y="1498"/>
                </a:lnTo>
                <a:lnTo>
                  <a:pt x="2227" y="1449"/>
                </a:lnTo>
                <a:lnTo>
                  <a:pt x="2198" y="1402"/>
                </a:lnTo>
                <a:lnTo>
                  <a:pt x="2166" y="1357"/>
                </a:lnTo>
                <a:lnTo>
                  <a:pt x="2128" y="1317"/>
                </a:lnTo>
                <a:lnTo>
                  <a:pt x="2088" y="1280"/>
                </a:lnTo>
                <a:lnTo>
                  <a:pt x="2044" y="1246"/>
                </a:lnTo>
                <a:lnTo>
                  <a:pt x="1996" y="1218"/>
                </a:lnTo>
                <a:lnTo>
                  <a:pt x="1946" y="1194"/>
                </a:lnTo>
                <a:lnTo>
                  <a:pt x="1893" y="1175"/>
                </a:lnTo>
                <a:lnTo>
                  <a:pt x="1838" y="1160"/>
                </a:lnTo>
                <a:lnTo>
                  <a:pt x="1782" y="1152"/>
                </a:lnTo>
                <a:lnTo>
                  <a:pt x="1723" y="1148"/>
                </a:lnTo>
                <a:close/>
                <a:moveTo>
                  <a:pt x="1727" y="0"/>
                </a:moveTo>
                <a:lnTo>
                  <a:pt x="1824" y="3"/>
                </a:lnTo>
                <a:lnTo>
                  <a:pt x="1921" y="11"/>
                </a:lnTo>
                <a:lnTo>
                  <a:pt x="1941" y="15"/>
                </a:lnTo>
                <a:lnTo>
                  <a:pt x="1960" y="25"/>
                </a:lnTo>
                <a:lnTo>
                  <a:pt x="1975" y="38"/>
                </a:lnTo>
                <a:lnTo>
                  <a:pt x="1989" y="52"/>
                </a:lnTo>
                <a:lnTo>
                  <a:pt x="1998" y="70"/>
                </a:lnTo>
                <a:lnTo>
                  <a:pt x="2004" y="90"/>
                </a:lnTo>
                <a:lnTo>
                  <a:pt x="2005" y="111"/>
                </a:lnTo>
                <a:lnTo>
                  <a:pt x="2005" y="155"/>
                </a:lnTo>
                <a:lnTo>
                  <a:pt x="2010" y="197"/>
                </a:lnTo>
                <a:lnTo>
                  <a:pt x="2020" y="239"/>
                </a:lnTo>
                <a:lnTo>
                  <a:pt x="2033" y="279"/>
                </a:lnTo>
                <a:lnTo>
                  <a:pt x="2051" y="317"/>
                </a:lnTo>
                <a:lnTo>
                  <a:pt x="2073" y="353"/>
                </a:lnTo>
                <a:lnTo>
                  <a:pt x="2099" y="385"/>
                </a:lnTo>
                <a:lnTo>
                  <a:pt x="2129" y="416"/>
                </a:lnTo>
                <a:lnTo>
                  <a:pt x="2162" y="442"/>
                </a:lnTo>
                <a:lnTo>
                  <a:pt x="2198" y="465"/>
                </a:lnTo>
                <a:lnTo>
                  <a:pt x="2237" y="484"/>
                </a:lnTo>
                <a:lnTo>
                  <a:pt x="2277" y="498"/>
                </a:lnTo>
                <a:lnTo>
                  <a:pt x="2318" y="507"/>
                </a:lnTo>
                <a:lnTo>
                  <a:pt x="2360" y="512"/>
                </a:lnTo>
                <a:lnTo>
                  <a:pt x="2404" y="510"/>
                </a:lnTo>
                <a:lnTo>
                  <a:pt x="2446" y="505"/>
                </a:lnTo>
                <a:lnTo>
                  <a:pt x="2488" y="496"/>
                </a:lnTo>
                <a:lnTo>
                  <a:pt x="2528" y="482"/>
                </a:lnTo>
                <a:lnTo>
                  <a:pt x="2567" y="464"/>
                </a:lnTo>
                <a:lnTo>
                  <a:pt x="2603" y="443"/>
                </a:lnTo>
                <a:lnTo>
                  <a:pt x="2636" y="417"/>
                </a:lnTo>
                <a:lnTo>
                  <a:pt x="2667" y="389"/>
                </a:lnTo>
                <a:lnTo>
                  <a:pt x="2683" y="374"/>
                </a:lnTo>
                <a:lnTo>
                  <a:pt x="2700" y="364"/>
                </a:lnTo>
                <a:lnTo>
                  <a:pt x="2719" y="358"/>
                </a:lnTo>
                <a:lnTo>
                  <a:pt x="2739" y="357"/>
                </a:lnTo>
                <a:lnTo>
                  <a:pt x="2760" y="359"/>
                </a:lnTo>
                <a:lnTo>
                  <a:pt x="2779" y="366"/>
                </a:lnTo>
                <a:lnTo>
                  <a:pt x="2797" y="378"/>
                </a:lnTo>
                <a:lnTo>
                  <a:pt x="2871" y="440"/>
                </a:lnTo>
                <a:lnTo>
                  <a:pt x="2940" y="507"/>
                </a:lnTo>
                <a:lnTo>
                  <a:pt x="3007" y="578"/>
                </a:lnTo>
                <a:lnTo>
                  <a:pt x="3070" y="652"/>
                </a:lnTo>
                <a:lnTo>
                  <a:pt x="3080" y="670"/>
                </a:lnTo>
                <a:lnTo>
                  <a:pt x="3088" y="689"/>
                </a:lnTo>
                <a:lnTo>
                  <a:pt x="3090" y="709"/>
                </a:lnTo>
                <a:lnTo>
                  <a:pt x="3089" y="729"/>
                </a:lnTo>
                <a:lnTo>
                  <a:pt x="3082" y="749"/>
                </a:lnTo>
                <a:lnTo>
                  <a:pt x="3073" y="767"/>
                </a:lnTo>
                <a:lnTo>
                  <a:pt x="3059" y="783"/>
                </a:lnTo>
                <a:lnTo>
                  <a:pt x="3029" y="813"/>
                </a:lnTo>
                <a:lnTo>
                  <a:pt x="3003" y="847"/>
                </a:lnTo>
                <a:lnTo>
                  <a:pt x="2981" y="882"/>
                </a:lnTo>
                <a:lnTo>
                  <a:pt x="2963" y="920"/>
                </a:lnTo>
                <a:lnTo>
                  <a:pt x="2950" y="960"/>
                </a:lnTo>
                <a:lnTo>
                  <a:pt x="2940" y="1000"/>
                </a:lnTo>
                <a:lnTo>
                  <a:pt x="2936" y="1042"/>
                </a:lnTo>
                <a:lnTo>
                  <a:pt x="2935" y="1083"/>
                </a:lnTo>
                <a:lnTo>
                  <a:pt x="2940" y="1125"/>
                </a:lnTo>
                <a:lnTo>
                  <a:pt x="2949" y="1166"/>
                </a:lnTo>
                <a:lnTo>
                  <a:pt x="2962" y="1207"/>
                </a:lnTo>
                <a:lnTo>
                  <a:pt x="2982" y="1248"/>
                </a:lnTo>
                <a:lnTo>
                  <a:pt x="3008" y="1286"/>
                </a:lnTo>
                <a:lnTo>
                  <a:pt x="3036" y="1321"/>
                </a:lnTo>
                <a:lnTo>
                  <a:pt x="3069" y="1351"/>
                </a:lnTo>
                <a:lnTo>
                  <a:pt x="3103" y="1379"/>
                </a:lnTo>
                <a:lnTo>
                  <a:pt x="3142" y="1401"/>
                </a:lnTo>
                <a:lnTo>
                  <a:pt x="3183" y="1418"/>
                </a:lnTo>
                <a:lnTo>
                  <a:pt x="3228" y="1432"/>
                </a:lnTo>
                <a:lnTo>
                  <a:pt x="3273" y="1439"/>
                </a:lnTo>
                <a:lnTo>
                  <a:pt x="3319" y="1443"/>
                </a:lnTo>
                <a:lnTo>
                  <a:pt x="3340" y="1445"/>
                </a:lnTo>
                <a:lnTo>
                  <a:pt x="3361" y="1451"/>
                </a:lnTo>
                <a:lnTo>
                  <a:pt x="3381" y="1460"/>
                </a:lnTo>
                <a:lnTo>
                  <a:pt x="3399" y="1473"/>
                </a:lnTo>
                <a:lnTo>
                  <a:pt x="3414" y="1489"/>
                </a:lnTo>
                <a:lnTo>
                  <a:pt x="3424" y="1507"/>
                </a:lnTo>
                <a:lnTo>
                  <a:pt x="3430" y="1527"/>
                </a:lnTo>
                <a:lnTo>
                  <a:pt x="3438" y="1624"/>
                </a:lnTo>
                <a:lnTo>
                  <a:pt x="3440" y="1723"/>
                </a:lnTo>
                <a:lnTo>
                  <a:pt x="3437" y="1821"/>
                </a:lnTo>
                <a:lnTo>
                  <a:pt x="3429" y="1918"/>
                </a:lnTo>
                <a:lnTo>
                  <a:pt x="3424" y="1939"/>
                </a:lnTo>
                <a:lnTo>
                  <a:pt x="3415" y="1958"/>
                </a:lnTo>
                <a:lnTo>
                  <a:pt x="3402" y="1973"/>
                </a:lnTo>
                <a:lnTo>
                  <a:pt x="3387" y="1986"/>
                </a:lnTo>
                <a:lnTo>
                  <a:pt x="3369" y="1995"/>
                </a:lnTo>
                <a:lnTo>
                  <a:pt x="3349" y="2002"/>
                </a:lnTo>
                <a:lnTo>
                  <a:pt x="3329" y="2002"/>
                </a:lnTo>
                <a:lnTo>
                  <a:pt x="3307" y="2002"/>
                </a:lnTo>
                <a:lnTo>
                  <a:pt x="3261" y="2004"/>
                </a:lnTo>
                <a:lnTo>
                  <a:pt x="3218" y="2012"/>
                </a:lnTo>
                <a:lnTo>
                  <a:pt x="3175" y="2026"/>
                </a:lnTo>
                <a:lnTo>
                  <a:pt x="3134" y="2044"/>
                </a:lnTo>
                <a:lnTo>
                  <a:pt x="3096" y="2066"/>
                </a:lnTo>
                <a:lnTo>
                  <a:pt x="3060" y="2092"/>
                </a:lnTo>
                <a:lnTo>
                  <a:pt x="3028" y="2123"/>
                </a:lnTo>
                <a:lnTo>
                  <a:pt x="2999" y="2156"/>
                </a:lnTo>
                <a:lnTo>
                  <a:pt x="2975" y="2194"/>
                </a:lnTo>
                <a:lnTo>
                  <a:pt x="2955" y="2234"/>
                </a:lnTo>
                <a:lnTo>
                  <a:pt x="2940" y="2275"/>
                </a:lnTo>
                <a:lnTo>
                  <a:pt x="2931" y="2317"/>
                </a:lnTo>
                <a:lnTo>
                  <a:pt x="2927" y="2359"/>
                </a:lnTo>
                <a:lnTo>
                  <a:pt x="2927" y="2401"/>
                </a:lnTo>
                <a:lnTo>
                  <a:pt x="2931" y="2443"/>
                </a:lnTo>
                <a:lnTo>
                  <a:pt x="2940" y="2484"/>
                </a:lnTo>
                <a:lnTo>
                  <a:pt x="2954" y="2524"/>
                </a:lnTo>
                <a:lnTo>
                  <a:pt x="2972" y="2562"/>
                </a:lnTo>
                <a:lnTo>
                  <a:pt x="2994" y="2599"/>
                </a:lnTo>
                <a:lnTo>
                  <a:pt x="3020" y="2632"/>
                </a:lnTo>
                <a:lnTo>
                  <a:pt x="3052" y="2663"/>
                </a:lnTo>
                <a:lnTo>
                  <a:pt x="3066" y="2678"/>
                </a:lnTo>
                <a:lnTo>
                  <a:pt x="3075" y="2696"/>
                </a:lnTo>
                <a:lnTo>
                  <a:pt x="3081" y="2716"/>
                </a:lnTo>
                <a:lnTo>
                  <a:pt x="3082" y="2736"/>
                </a:lnTo>
                <a:lnTo>
                  <a:pt x="3080" y="2756"/>
                </a:lnTo>
                <a:lnTo>
                  <a:pt x="3073" y="2776"/>
                </a:lnTo>
                <a:lnTo>
                  <a:pt x="3061" y="2794"/>
                </a:lnTo>
                <a:lnTo>
                  <a:pt x="2998" y="2868"/>
                </a:lnTo>
                <a:lnTo>
                  <a:pt x="2931" y="2939"/>
                </a:lnTo>
                <a:lnTo>
                  <a:pt x="2859" y="3005"/>
                </a:lnTo>
                <a:lnTo>
                  <a:pt x="2784" y="3068"/>
                </a:lnTo>
                <a:lnTo>
                  <a:pt x="2766" y="3079"/>
                </a:lnTo>
                <a:lnTo>
                  <a:pt x="2747" y="3086"/>
                </a:lnTo>
                <a:lnTo>
                  <a:pt x="2727" y="3088"/>
                </a:lnTo>
                <a:lnTo>
                  <a:pt x="2707" y="3087"/>
                </a:lnTo>
                <a:lnTo>
                  <a:pt x="2688" y="3081"/>
                </a:lnTo>
                <a:lnTo>
                  <a:pt x="2670" y="3072"/>
                </a:lnTo>
                <a:lnTo>
                  <a:pt x="2653" y="3058"/>
                </a:lnTo>
                <a:lnTo>
                  <a:pt x="2624" y="3028"/>
                </a:lnTo>
                <a:lnTo>
                  <a:pt x="2591" y="3003"/>
                </a:lnTo>
                <a:lnTo>
                  <a:pt x="2554" y="2982"/>
                </a:lnTo>
                <a:lnTo>
                  <a:pt x="2516" y="2964"/>
                </a:lnTo>
                <a:lnTo>
                  <a:pt x="2476" y="2951"/>
                </a:lnTo>
                <a:lnTo>
                  <a:pt x="2434" y="2941"/>
                </a:lnTo>
                <a:lnTo>
                  <a:pt x="2392" y="2936"/>
                </a:lnTo>
                <a:lnTo>
                  <a:pt x="2350" y="2935"/>
                </a:lnTo>
                <a:lnTo>
                  <a:pt x="2308" y="2939"/>
                </a:lnTo>
                <a:lnTo>
                  <a:pt x="2267" y="2948"/>
                </a:lnTo>
                <a:lnTo>
                  <a:pt x="2228" y="2961"/>
                </a:lnTo>
                <a:lnTo>
                  <a:pt x="2185" y="2981"/>
                </a:lnTo>
                <a:lnTo>
                  <a:pt x="2146" y="3006"/>
                </a:lnTo>
                <a:lnTo>
                  <a:pt x="2111" y="3036"/>
                </a:lnTo>
                <a:lnTo>
                  <a:pt x="2079" y="3069"/>
                </a:lnTo>
                <a:lnTo>
                  <a:pt x="2053" y="3106"/>
                </a:lnTo>
                <a:lnTo>
                  <a:pt x="2030" y="3146"/>
                </a:lnTo>
                <a:lnTo>
                  <a:pt x="2013" y="3189"/>
                </a:lnTo>
                <a:lnTo>
                  <a:pt x="2001" y="3233"/>
                </a:lnTo>
                <a:lnTo>
                  <a:pt x="1993" y="3280"/>
                </a:lnTo>
                <a:lnTo>
                  <a:pt x="1992" y="3327"/>
                </a:lnTo>
                <a:lnTo>
                  <a:pt x="1990" y="3348"/>
                </a:lnTo>
                <a:lnTo>
                  <a:pt x="1985" y="3368"/>
                </a:lnTo>
                <a:lnTo>
                  <a:pt x="1975" y="3385"/>
                </a:lnTo>
                <a:lnTo>
                  <a:pt x="1962" y="3400"/>
                </a:lnTo>
                <a:lnTo>
                  <a:pt x="1946" y="3412"/>
                </a:lnTo>
                <a:lnTo>
                  <a:pt x="1927" y="3421"/>
                </a:lnTo>
                <a:lnTo>
                  <a:pt x="1907" y="3426"/>
                </a:lnTo>
                <a:lnTo>
                  <a:pt x="1812" y="3433"/>
                </a:lnTo>
                <a:lnTo>
                  <a:pt x="1717" y="3436"/>
                </a:lnTo>
                <a:lnTo>
                  <a:pt x="1619" y="3433"/>
                </a:lnTo>
                <a:lnTo>
                  <a:pt x="1520" y="3425"/>
                </a:lnTo>
                <a:lnTo>
                  <a:pt x="1500" y="3419"/>
                </a:lnTo>
                <a:lnTo>
                  <a:pt x="1481" y="3411"/>
                </a:lnTo>
                <a:lnTo>
                  <a:pt x="1465" y="3398"/>
                </a:lnTo>
                <a:lnTo>
                  <a:pt x="1451" y="3383"/>
                </a:lnTo>
                <a:lnTo>
                  <a:pt x="1442" y="3365"/>
                </a:lnTo>
                <a:lnTo>
                  <a:pt x="1436" y="3345"/>
                </a:lnTo>
                <a:lnTo>
                  <a:pt x="1435" y="3324"/>
                </a:lnTo>
                <a:lnTo>
                  <a:pt x="1435" y="3281"/>
                </a:lnTo>
                <a:lnTo>
                  <a:pt x="1430" y="3238"/>
                </a:lnTo>
                <a:lnTo>
                  <a:pt x="1421" y="3197"/>
                </a:lnTo>
                <a:lnTo>
                  <a:pt x="1407" y="3157"/>
                </a:lnTo>
                <a:lnTo>
                  <a:pt x="1389" y="3119"/>
                </a:lnTo>
                <a:lnTo>
                  <a:pt x="1366" y="3083"/>
                </a:lnTo>
                <a:lnTo>
                  <a:pt x="1341" y="3051"/>
                </a:lnTo>
                <a:lnTo>
                  <a:pt x="1311" y="3020"/>
                </a:lnTo>
                <a:lnTo>
                  <a:pt x="1278" y="2994"/>
                </a:lnTo>
                <a:lnTo>
                  <a:pt x="1242" y="2971"/>
                </a:lnTo>
                <a:lnTo>
                  <a:pt x="1203" y="2952"/>
                </a:lnTo>
                <a:lnTo>
                  <a:pt x="1163" y="2937"/>
                </a:lnTo>
                <a:lnTo>
                  <a:pt x="1122" y="2929"/>
                </a:lnTo>
                <a:lnTo>
                  <a:pt x="1080" y="2924"/>
                </a:lnTo>
                <a:lnTo>
                  <a:pt x="1037" y="2925"/>
                </a:lnTo>
                <a:lnTo>
                  <a:pt x="994" y="2931"/>
                </a:lnTo>
                <a:lnTo>
                  <a:pt x="952" y="2940"/>
                </a:lnTo>
                <a:lnTo>
                  <a:pt x="912" y="2954"/>
                </a:lnTo>
                <a:lnTo>
                  <a:pt x="873" y="2971"/>
                </a:lnTo>
                <a:lnTo>
                  <a:pt x="837" y="2993"/>
                </a:lnTo>
                <a:lnTo>
                  <a:pt x="804" y="3018"/>
                </a:lnTo>
                <a:lnTo>
                  <a:pt x="773" y="3047"/>
                </a:lnTo>
                <a:lnTo>
                  <a:pt x="758" y="3062"/>
                </a:lnTo>
                <a:lnTo>
                  <a:pt x="740" y="3072"/>
                </a:lnTo>
                <a:lnTo>
                  <a:pt x="720" y="3078"/>
                </a:lnTo>
                <a:lnTo>
                  <a:pt x="700" y="3079"/>
                </a:lnTo>
                <a:lnTo>
                  <a:pt x="680" y="3077"/>
                </a:lnTo>
                <a:lnTo>
                  <a:pt x="661" y="3069"/>
                </a:lnTo>
                <a:lnTo>
                  <a:pt x="643" y="3058"/>
                </a:lnTo>
                <a:lnTo>
                  <a:pt x="569" y="2995"/>
                </a:lnTo>
                <a:lnTo>
                  <a:pt x="499" y="2929"/>
                </a:lnTo>
                <a:lnTo>
                  <a:pt x="433" y="2857"/>
                </a:lnTo>
                <a:lnTo>
                  <a:pt x="370" y="2783"/>
                </a:lnTo>
                <a:lnTo>
                  <a:pt x="360" y="2766"/>
                </a:lnTo>
                <a:lnTo>
                  <a:pt x="353" y="2746"/>
                </a:lnTo>
                <a:lnTo>
                  <a:pt x="350" y="2726"/>
                </a:lnTo>
                <a:lnTo>
                  <a:pt x="351" y="2706"/>
                </a:lnTo>
                <a:lnTo>
                  <a:pt x="358" y="2687"/>
                </a:lnTo>
                <a:lnTo>
                  <a:pt x="367" y="2669"/>
                </a:lnTo>
                <a:lnTo>
                  <a:pt x="381" y="2653"/>
                </a:lnTo>
                <a:lnTo>
                  <a:pt x="411" y="2623"/>
                </a:lnTo>
                <a:lnTo>
                  <a:pt x="437" y="2589"/>
                </a:lnTo>
                <a:lnTo>
                  <a:pt x="459" y="2553"/>
                </a:lnTo>
                <a:lnTo>
                  <a:pt x="477" y="2516"/>
                </a:lnTo>
                <a:lnTo>
                  <a:pt x="490" y="2476"/>
                </a:lnTo>
                <a:lnTo>
                  <a:pt x="500" y="2435"/>
                </a:lnTo>
                <a:lnTo>
                  <a:pt x="504" y="2394"/>
                </a:lnTo>
                <a:lnTo>
                  <a:pt x="505" y="2352"/>
                </a:lnTo>
                <a:lnTo>
                  <a:pt x="500" y="2311"/>
                </a:lnTo>
                <a:lnTo>
                  <a:pt x="491" y="2269"/>
                </a:lnTo>
                <a:lnTo>
                  <a:pt x="477" y="2229"/>
                </a:lnTo>
                <a:lnTo>
                  <a:pt x="457" y="2187"/>
                </a:lnTo>
                <a:lnTo>
                  <a:pt x="431" y="2148"/>
                </a:lnTo>
                <a:lnTo>
                  <a:pt x="402" y="2112"/>
                </a:lnTo>
                <a:lnTo>
                  <a:pt x="369" y="2082"/>
                </a:lnTo>
                <a:lnTo>
                  <a:pt x="334" y="2054"/>
                </a:lnTo>
                <a:lnTo>
                  <a:pt x="295" y="2032"/>
                </a:lnTo>
                <a:lnTo>
                  <a:pt x="255" y="2014"/>
                </a:lnTo>
                <a:lnTo>
                  <a:pt x="212" y="2002"/>
                </a:lnTo>
                <a:lnTo>
                  <a:pt x="168" y="1995"/>
                </a:lnTo>
                <a:lnTo>
                  <a:pt x="123" y="1993"/>
                </a:lnTo>
                <a:lnTo>
                  <a:pt x="102" y="1991"/>
                </a:lnTo>
                <a:lnTo>
                  <a:pt x="80" y="1985"/>
                </a:lnTo>
                <a:lnTo>
                  <a:pt x="60" y="1975"/>
                </a:lnTo>
                <a:lnTo>
                  <a:pt x="41" y="1963"/>
                </a:lnTo>
                <a:lnTo>
                  <a:pt x="26" y="1947"/>
                </a:lnTo>
                <a:lnTo>
                  <a:pt x="16" y="1928"/>
                </a:lnTo>
                <a:lnTo>
                  <a:pt x="11" y="1908"/>
                </a:lnTo>
                <a:lnTo>
                  <a:pt x="2" y="1810"/>
                </a:lnTo>
                <a:lnTo>
                  <a:pt x="0" y="1713"/>
                </a:lnTo>
                <a:lnTo>
                  <a:pt x="2" y="1615"/>
                </a:lnTo>
                <a:lnTo>
                  <a:pt x="12" y="1518"/>
                </a:lnTo>
                <a:lnTo>
                  <a:pt x="16" y="1497"/>
                </a:lnTo>
                <a:lnTo>
                  <a:pt x="24" y="1479"/>
                </a:lnTo>
                <a:lnTo>
                  <a:pt x="36" y="1464"/>
                </a:lnTo>
                <a:lnTo>
                  <a:pt x="51" y="1450"/>
                </a:lnTo>
                <a:lnTo>
                  <a:pt x="68" y="1441"/>
                </a:lnTo>
                <a:lnTo>
                  <a:pt x="88" y="1435"/>
                </a:lnTo>
                <a:lnTo>
                  <a:pt x="110" y="1433"/>
                </a:lnTo>
                <a:lnTo>
                  <a:pt x="160" y="1431"/>
                </a:lnTo>
                <a:lnTo>
                  <a:pt x="208" y="1423"/>
                </a:lnTo>
                <a:lnTo>
                  <a:pt x="255" y="1410"/>
                </a:lnTo>
                <a:lnTo>
                  <a:pt x="298" y="1392"/>
                </a:lnTo>
                <a:lnTo>
                  <a:pt x="339" y="1370"/>
                </a:lnTo>
                <a:lnTo>
                  <a:pt x="376" y="1344"/>
                </a:lnTo>
                <a:lnTo>
                  <a:pt x="409" y="1313"/>
                </a:lnTo>
                <a:lnTo>
                  <a:pt x="439" y="1280"/>
                </a:lnTo>
                <a:lnTo>
                  <a:pt x="464" y="1242"/>
                </a:lnTo>
                <a:lnTo>
                  <a:pt x="485" y="1201"/>
                </a:lnTo>
                <a:lnTo>
                  <a:pt x="500" y="1160"/>
                </a:lnTo>
                <a:lnTo>
                  <a:pt x="509" y="1119"/>
                </a:lnTo>
                <a:lnTo>
                  <a:pt x="514" y="1077"/>
                </a:lnTo>
                <a:lnTo>
                  <a:pt x="514" y="1035"/>
                </a:lnTo>
                <a:lnTo>
                  <a:pt x="509" y="993"/>
                </a:lnTo>
                <a:lnTo>
                  <a:pt x="500" y="952"/>
                </a:lnTo>
                <a:lnTo>
                  <a:pt x="486" y="912"/>
                </a:lnTo>
                <a:lnTo>
                  <a:pt x="468" y="874"/>
                </a:lnTo>
                <a:lnTo>
                  <a:pt x="446" y="837"/>
                </a:lnTo>
                <a:lnTo>
                  <a:pt x="419" y="804"/>
                </a:lnTo>
                <a:lnTo>
                  <a:pt x="388" y="772"/>
                </a:lnTo>
                <a:lnTo>
                  <a:pt x="375" y="756"/>
                </a:lnTo>
                <a:lnTo>
                  <a:pt x="365" y="739"/>
                </a:lnTo>
                <a:lnTo>
                  <a:pt x="359" y="720"/>
                </a:lnTo>
                <a:lnTo>
                  <a:pt x="358" y="700"/>
                </a:lnTo>
                <a:lnTo>
                  <a:pt x="360" y="680"/>
                </a:lnTo>
                <a:lnTo>
                  <a:pt x="367" y="660"/>
                </a:lnTo>
                <a:lnTo>
                  <a:pt x="379" y="642"/>
                </a:lnTo>
                <a:lnTo>
                  <a:pt x="442" y="567"/>
                </a:lnTo>
                <a:lnTo>
                  <a:pt x="509" y="497"/>
                </a:lnTo>
                <a:lnTo>
                  <a:pt x="581" y="431"/>
                </a:lnTo>
                <a:lnTo>
                  <a:pt x="657" y="368"/>
                </a:lnTo>
                <a:lnTo>
                  <a:pt x="675" y="356"/>
                </a:lnTo>
                <a:lnTo>
                  <a:pt x="694" y="350"/>
                </a:lnTo>
                <a:lnTo>
                  <a:pt x="714" y="347"/>
                </a:lnTo>
                <a:lnTo>
                  <a:pt x="734" y="349"/>
                </a:lnTo>
                <a:lnTo>
                  <a:pt x="752" y="355"/>
                </a:lnTo>
                <a:lnTo>
                  <a:pt x="770" y="364"/>
                </a:lnTo>
                <a:lnTo>
                  <a:pt x="786" y="378"/>
                </a:lnTo>
                <a:lnTo>
                  <a:pt x="817" y="407"/>
                </a:lnTo>
                <a:lnTo>
                  <a:pt x="849" y="433"/>
                </a:lnTo>
                <a:lnTo>
                  <a:pt x="886" y="454"/>
                </a:lnTo>
                <a:lnTo>
                  <a:pt x="924" y="472"/>
                </a:lnTo>
                <a:lnTo>
                  <a:pt x="965" y="485"/>
                </a:lnTo>
                <a:lnTo>
                  <a:pt x="1006" y="495"/>
                </a:lnTo>
                <a:lnTo>
                  <a:pt x="1048" y="500"/>
                </a:lnTo>
                <a:lnTo>
                  <a:pt x="1090" y="500"/>
                </a:lnTo>
                <a:lnTo>
                  <a:pt x="1132" y="497"/>
                </a:lnTo>
                <a:lnTo>
                  <a:pt x="1173" y="488"/>
                </a:lnTo>
                <a:lnTo>
                  <a:pt x="1212" y="475"/>
                </a:lnTo>
                <a:lnTo>
                  <a:pt x="1254" y="455"/>
                </a:lnTo>
                <a:lnTo>
                  <a:pt x="1293" y="430"/>
                </a:lnTo>
                <a:lnTo>
                  <a:pt x="1329" y="399"/>
                </a:lnTo>
                <a:lnTo>
                  <a:pt x="1361" y="366"/>
                </a:lnTo>
                <a:lnTo>
                  <a:pt x="1387" y="329"/>
                </a:lnTo>
                <a:lnTo>
                  <a:pt x="1410" y="289"/>
                </a:lnTo>
                <a:lnTo>
                  <a:pt x="1427" y="247"/>
                </a:lnTo>
                <a:lnTo>
                  <a:pt x="1440" y="203"/>
                </a:lnTo>
                <a:lnTo>
                  <a:pt x="1447" y="156"/>
                </a:lnTo>
                <a:lnTo>
                  <a:pt x="1448" y="109"/>
                </a:lnTo>
                <a:lnTo>
                  <a:pt x="1450" y="84"/>
                </a:lnTo>
                <a:lnTo>
                  <a:pt x="1459" y="62"/>
                </a:lnTo>
                <a:lnTo>
                  <a:pt x="1471" y="43"/>
                </a:lnTo>
                <a:lnTo>
                  <a:pt x="1489" y="27"/>
                </a:lnTo>
                <a:lnTo>
                  <a:pt x="1509" y="15"/>
                </a:lnTo>
                <a:lnTo>
                  <a:pt x="1533" y="10"/>
                </a:lnTo>
                <a:lnTo>
                  <a:pt x="1630" y="2"/>
                </a:lnTo>
                <a:lnTo>
                  <a:pt x="17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63" name="Rectangle 62"/>
          <p:cNvSpPr/>
          <p:nvPr/>
        </p:nvSpPr>
        <p:spPr>
          <a:xfrm>
            <a:off x="5605678" y="1956071"/>
            <a:ext cx="1336726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 Level 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839636" y="2415893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Structured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127668" y="3712037"/>
            <a:ext cx="11269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Library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95620" y="4941168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74011" y="5205856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Recursion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 rot="20329625">
            <a:off x="4375982" y="4673291"/>
            <a:ext cx="1126984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lang="en-IN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832503" y="3396261"/>
            <a:ext cx="1126984" cy="264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20839" y="2424036"/>
            <a:ext cx="1338377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lang="en-IN" sz="14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IN" sz="1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5" descr="Icon C #360082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4" name="AutoShape 7" descr="Icon C #360082 - Free Icons Libra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3" name="Picture 9" descr="C:\Users\EV REDDY\Desktop\MRUniversity\MRU_Logo_Straight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892" y="160337"/>
            <a:ext cx="1038008" cy="97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/>
          <p:cNvSpPr/>
          <p:nvPr/>
        </p:nvSpPr>
        <p:spPr>
          <a:xfrm>
            <a:off x="-26269" y="6562922"/>
            <a:ext cx="12245183" cy="3326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92"/>
          <p:cNvGrpSpPr/>
          <p:nvPr/>
        </p:nvGrpSpPr>
        <p:grpSpPr>
          <a:xfrm>
            <a:off x="-26269" y="-27384"/>
            <a:ext cx="12245183" cy="95029"/>
            <a:chOff x="-26269" y="-27384"/>
            <a:chExt cx="12245183" cy="95029"/>
          </a:xfrm>
        </p:grpSpPr>
        <p:sp>
          <p:nvSpPr>
            <p:cNvPr id="94" name="Rectangle 93"/>
            <p:cNvSpPr/>
            <p:nvPr/>
          </p:nvSpPr>
          <p:spPr>
            <a:xfrm>
              <a:off x="3888145" y="-27383"/>
              <a:ext cx="4023709" cy="95028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911855" y="-12524"/>
              <a:ext cx="4307059" cy="801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-26269" y="-27384"/>
              <a:ext cx="3907985" cy="950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36495" y="152735"/>
            <a:ext cx="5830931" cy="95410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360680">
              <a:lnSpc>
                <a:spcPct val="200000"/>
              </a:lnSpc>
              <a:spcBef>
                <a:spcPts val="25"/>
              </a:spcBef>
              <a:spcAft>
                <a:spcPts val="0"/>
              </a:spcAft>
            </a:pPr>
            <a:r>
              <a:rPr lang="en-US" sz="2800" b="1" dirty="0" smtClean="0">
                <a:solidFill>
                  <a:srgbClr val="FFC000"/>
                </a:solidFill>
                <a:latin typeface="Times New Roman" panose="02020603050405020304"/>
                <a:ea typeface="Times New Roman" panose="02020603050405020304"/>
              </a:rPr>
              <a:t> Line</a:t>
            </a:r>
            <a:r>
              <a:rPr lang="en-US" sz="2800" dirty="0" smtClean="0">
                <a:solidFill>
                  <a:srgbClr val="FFC000"/>
                </a:solidFill>
                <a:latin typeface="Times New Roman" panose="02020603050405020304"/>
                <a:ea typeface="Times New Roman" panose="02020603050405020304"/>
              </a:rPr>
              <a:t> Plot (or) Line chart:</a:t>
            </a:r>
            <a:endParaRPr lang="en-IN" sz="2800" dirty="0" smtClean="0">
              <a:solidFill>
                <a:srgbClr val="FFC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grpSp>
        <p:nvGrpSpPr>
          <p:cNvPr id="9" name="Group 79"/>
          <p:cNvGrpSpPr/>
          <p:nvPr/>
        </p:nvGrpSpPr>
        <p:grpSpPr>
          <a:xfrm>
            <a:off x="-11874" y="6565960"/>
            <a:ext cx="12205489" cy="327664"/>
            <a:chOff x="-16714" y="6574045"/>
            <a:chExt cx="12257928" cy="327664"/>
          </a:xfrm>
        </p:grpSpPr>
        <p:sp>
          <p:nvSpPr>
            <p:cNvPr id="51" name="Rectangle 50"/>
            <p:cNvSpPr/>
            <p:nvPr/>
          </p:nvSpPr>
          <p:spPr>
            <a:xfrm>
              <a:off x="5111379" y="6574045"/>
              <a:ext cx="7129835" cy="3056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1500" b="1" dirty="0" smtClean="0">
                  <a:solidFill>
                    <a:schemeClr val="bg1"/>
                  </a:solidFill>
                </a:rPr>
                <a:t>Department of  CSE, School of Engineering, Malla Reddy University, Hyderabad.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Round Diagonal Corner Rectangle 55"/>
            <p:cNvSpPr/>
            <p:nvPr/>
          </p:nvSpPr>
          <p:spPr>
            <a:xfrm>
              <a:off x="-16714" y="6580358"/>
              <a:ext cx="3250799" cy="308222"/>
            </a:xfrm>
            <a:prstGeom prst="round2DiagRect">
              <a:avLst/>
            </a:prstGeom>
            <a:solidFill>
              <a:srgbClr val="00206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800" dirty="0" smtClean="0">
                  <a:solidFill>
                    <a:srgbClr val="FFFF00"/>
                  </a:solidFill>
                </a:rPr>
                <a:t>MATPLOTLIB</a:t>
              </a:r>
              <a:endParaRPr lang="ko-KR" altLang="en-US" sz="1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246010" y="6580356"/>
              <a:ext cx="1883993" cy="3213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altLang="ko-KR" sz="20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UNIT-1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48" name="Rectangle 1"/>
          <p:cNvSpPr>
            <a:spLocks noChangeArrowheads="1"/>
          </p:cNvSpPr>
          <p:nvPr/>
        </p:nvSpPr>
        <p:spPr bwMode="auto">
          <a:xfrm>
            <a:off x="236496" y="1281487"/>
            <a:ext cx="10287072" cy="489364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600" b="1" dirty="0" err="1" smtClean="0">
                <a:solidFill>
                  <a:srgbClr val="FFFF00"/>
                </a:solidFill>
              </a:rPr>
              <a:t>Plt.plot</a:t>
            </a:r>
            <a:r>
              <a:rPr lang="en-IN" sz="3600" b="1" dirty="0" smtClean="0">
                <a:solidFill>
                  <a:srgbClr val="FFFF00"/>
                </a:solidFill>
              </a:rPr>
              <a:t>(</a:t>
            </a:r>
            <a:r>
              <a:rPr lang="en-IN" sz="3600" b="1" dirty="0" err="1" smtClean="0">
                <a:solidFill>
                  <a:srgbClr val="FFFF00"/>
                </a:solidFill>
              </a:rPr>
              <a:t>x,y</a:t>
            </a:r>
            <a:r>
              <a:rPr lang="en-IN" sz="3600" b="1" dirty="0" smtClean="0">
                <a:solidFill>
                  <a:srgbClr val="FFFF00"/>
                </a:solidFill>
              </a:rPr>
              <a:t>)</a:t>
            </a:r>
            <a:endParaRPr lang="en-IN" sz="3600" dirty="0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/>
              <a:t>plt. title()</a:t>
            </a:r>
            <a:endParaRPr lang="en-IN" sz="28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/>
              <a:t>plt. </a:t>
            </a:r>
            <a:r>
              <a:rPr lang="en-IN" sz="2800" dirty="0" err="1" smtClean="0"/>
              <a:t>xlabel</a:t>
            </a:r>
            <a:r>
              <a:rPr lang="en-IN" sz="2800" dirty="0" smtClean="0"/>
              <a:t>()</a:t>
            </a:r>
            <a:endParaRPr lang="en-IN" sz="28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800" dirty="0" smtClean="0"/>
              <a:t>plt. </a:t>
            </a:r>
            <a:r>
              <a:rPr lang="en-IN" sz="2800" dirty="0" err="1" smtClean="0"/>
              <a:t>ylabel</a:t>
            </a:r>
            <a:r>
              <a:rPr lang="en-IN" sz="2800" dirty="0" smtClean="0"/>
              <a:t>()</a:t>
            </a:r>
            <a:endParaRPr lang="en-IN" sz="28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2800" dirty="0" err="1" smtClean="0"/>
              <a:t>Plt.show</a:t>
            </a:r>
            <a:r>
              <a:rPr lang="en-IN" sz="2800" dirty="0" smtClean="0"/>
              <a:t>()</a:t>
            </a:r>
            <a:endParaRPr lang="en-IN" sz="28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IN" sz="2000" dirty="0"/>
          </a:p>
          <a:p>
            <a:pPr>
              <a:lnSpc>
                <a:spcPct val="150000"/>
              </a:lnSpc>
            </a:pPr>
            <a:endParaRPr lang="en-IN" sz="2000" dirty="0" smtClean="0"/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ysClr val="windowText" lastClr="000000"/>
      </a:dk1>
      <a:lt1>
        <a:sysClr val="window" lastClr="FFFFFF"/>
      </a:lt1>
      <a:dk2>
        <a:srgbClr val="1F497D"/>
      </a:dk2>
      <a:lt2>
        <a:srgbClr val="51B95C"/>
      </a:lt2>
      <a:accent1>
        <a:srgbClr val="F9B74F"/>
      </a:accent1>
      <a:accent2>
        <a:srgbClr val="F59131"/>
      </a:accent2>
      <a:accent3>
        <a:srgbClr val="E54956"/>
      </a:accent3>
      <a:accent4>
        <a:srgbClr val="0C5483"/>
      </a:accent4>
      <a:accent5>
        <a:srgbClr val="2EB0E0"/>
      </a:accent5>
      <a:accent6>
        <a:srgbClr val="45BEA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15679</Words>
  <Application>WPS Presentation</Application>
  <PresentationFormat>Custom</PresentationFormat>
  <Paragraphs>1547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SimSun</vt:lpstr>
      <vt:lpstr>Wingdings</vt:lpstr>
      <vt:lpstr>Open Sans</vt:lpstr>
      <vt:lpstr>Segoe Print</vt:lpstr>
      <vt:lpstr>Times New Roman</vt:lpstr>
      <vt:lpstr>Times New Roman</vt:lpstr>
      <vt:lpstr>Wingdings</vt:lpstr>
      <vt:lpstr>Calibri</vt:lpstr>
      <vt:lpstr>Microsoft YaHei</vt:lpstr>
      <vt:lpstr>Arial Unicode MS</vt:lpstr>
      <vt:lpstr>Office Theme</vt:lpstr>
      <vt:lpstr>PowerPoint 演示文稿</vt:lpstr>
      <vt:lpstr>Q1:  Introduction to  Matplotlib:</vt:lpstr>
      <vt:lpstr>Introduction to  Matplotlib: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 1: to draw the bar plot:</vt:lpstr>
      <vt:lpstr>Example 2: to draw the bar plot:</vt:lpstr>
      <vt:lpstr>Example 2: to draw the bar plot:</vt:lpstr>
      <vt:lpstr>PowerPoint 演示文稿</vt:lpstr>
      <vt:lpstr>Example 1: to draw the Histogram:</vt:lpstr>
      <vt:lpstr>PowerPoint 演示文稿</vt:lpstr>
      <vt:lpstr>Example 1: to draw the Pie chart:</vt:lpstr>
      <vt:lpstr>Example 3: to draw the Pie chart: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Legend alignments: 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NPTEL MRUH</cp:lastModifiedBy>
  <cp:revision>674</cp:revision>
  <dcterms:created xsi:type="dcterms:W3CDTF">2013-09-12T13:05:00Z</dcterms:created>
  <dcterms:modified xsi:type="dcterms:W3CDTF">2024-12-24T13:21:44Z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17E9EE192DD5475C8BA43B968691241A_12</vt:lpwstr>
  </property>
  <property fmtid="{D5CDD505-2E9C-101B-9397-08002B2CF9AE}" pid="3" name="KSOProductBuildVer">
    <vt:lpwstr>1033-12.2.0.19307</vt:lpwstr>
  </property>
</Properties>
</file>