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2" r:id="rId3"/>
    <p:sldId id="356" r:id="rId5"/>
    <p:sldId id="363" r:id="rId6"/>
    <p:sldId id="364" r:id="rId7"/>
    <p:sldId id="365" r:id="rId8"/>
    <p:sldId id="389" r:id="rId9"/>
    <p:sldId id="366" r:id="rId10"/>
    <p:sldId id="391" r:id="rId11"/>
    <p:sldId id="392" r:id="rId12"/>
    <p:sldId id="390" r:id="rId13"/>
    <p:sldId id="393" r:id="rId14"/>
    <p:sldId id="394" r:id="rId15"/>
    <p:sldId id="367" r:id="rId16"/>
    <p:sldId id="388" r:id="rId17"/>
    <p:sldId id="368" r:id="rId18"/>
    <p:sldId id="373" r:id="rId19"/>
    <p:sldId id="374" r:id="rId20"/>
    <p:sldId id="369" r:id="rId21"/>
    <p:sldId id="371" r:id="rId22"/>
    <p:sldId id="375" r:id="rId23"/>
    <p:sldId id="387" r:id="rId24"/>
    <p:sldId id="376" r:id="rId25"/>
    <p:sldId id="378" r:id="rId26"/>
    <p:sldId id="379" r:id="rId27"/>
    <p:sldId id="380" r:id="rId28"/>
    <p:sldId id="381" r:id="rId29"/>
    <p:sldId id="382" r:id="rId30"/>
    <p:sldId id="386" r:id="rId31"/>
    <p:sldId id="383" r:id="rId32"/>
    <p:sldId id="385" r:id="rId33"/>
    <p:sldId id="384" r:id="rId34"/>
    <p:sldId id="268" r:id="rId35"/>
  </p:sldIdLst>
  <p:sldSz cx="12188825" cy="6858000"/>
  <p:notesSz cx="6735445" cy="986917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A1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4624"/>
  </p:normalViewPr>
  <p:slideViewPr>
    <p:cSldViewPr showGuides="1">
      <p:cViewPr varScale="1">
        <p:scale>
          <a:sx n="74" d="100"/>
          <a:sy n="74" d="100"/>
        </p:scale>
        <p:origin x="408" y="66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816" y="260648"/>
            <a:ext cx="1388588" cy="12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22512" y="3000372"/>
            <a:ext cx="7664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PANDAS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49796" y="4338995"/>
            <a:ext cx="1709835" cy="1662874"/>
            <a:chOff x="-2617787" y="3359151"/>
            <a:chExt cx="2068511" cy="1935162"/>
          </a:xfrm>
        </p:grpSpPr>
        <p:sp>
          <p:nvSpPr>
            <p:cNvPr id="5" name="Freeform 137"/>
            <p:cNvSpPr/>
            <p:nvPr/>
          </p:nvSpPr>
          <p:spPr bwMode="auto">
            <a:xfrm>
              <a:off x="-2617787" y="3835401"/>
              <a:ext cx="985837" cy="906463"/>
            </a:xfrm>
            <a:custGeom>
              <a:avLst/>
              <a:gdLst>
                <a:gd name="T0" fmla="*/ 771 w 938"/>
                <a:gd name="T1" fmla="*/ 717 h 861"/>
                <a:gd name="T2" fmla="*/ 921 w 938"/>
                <a:gd name="T3" fmla="*/ 772 h 861"/>
                <a:gd name="T4" fmla="*/ 761 w 938"/>
                <a:gd name="T5" fmla="*/ 842 h 861"/>
                <a:gd name="T6" fmla="*/ 372 w 938"/>
                <a:gd name="T7" fmla="*/ 844 h 861"/>
                <a:gd name="T8" fmla="*/ 153 w 938"/>
                <a:gd name="T9" fmla="*/ 692 h 861"/>
                <a:gd name="T10" fmla="*/ 10 w 938"/>
                <a:gd name="T11" fmla="*/ 80 h 861"/>
                <a:gd name="T12" fmla="*/ 51 w 938"/>
                <a:gd name="T13" fmla="*/ 11 h 861"/>
                <a:gd name="T14" fmla="*/ 122 w 938"/>
                <a:gd name="T15" fmla="*/ 129 h 861"/>
                <a:gd name="T16" fmla="*/ 343 w 938"/>
                <a:gd name="T17" fmla="*/ 702 h 861"/>
                <a:gd name="T18" fmla="*/ 400 w 938"/>
                <a:gd name="T19" fmla="*/ 721 h 861"/>
                <a:gd name="T20" fmla="*/ 771 w 938"/>
                <a:gd name="T21" fmla="*/ 717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861">
                  <a:moveTo>
                    <a:pt x="771" y="717"/>
                  </a:moveTo>
                  <a:cubicBezTo>
                    <a:pt x="771" y="717"/>
                    <a:pt x="901" y="687"/>
                    <a:pt x="921" y="772"/>
                  </a:cubicBezTo>
                  <a:cubicBezTo>
                    <a:pt x="938" y="845"/>
                    <a:pt x="761" y="842"/>
                    <a:pt x="761" y="842"/>
                  </a:cubicBezTo>
                  <a:cubicBezTo>
                    <a:pt x="372" y="844"/>
                    <a:pt x="372" y="844"/>
                    <a:pt x="372" y="844"/>
                  </a:cubicBezTo>
                  <a:cubicBezTo>
                    <a:pt x="372" y="844"/>
                    <a:pt x="225" y="861"/>
                    <a:pt x="153" y="692"/>
                  </a:cubicBezTo>
                  <a:cubicBezTo>
                    <a:pt x="80" y="523"/>
                    <a:pt x="10" y="80"/>
                    <a:pt x="10" y="80"/>
                  </a:cubicBezTo>
                  <a:cubicBezTo>
                    <a:pt x="10" y="80"/>
                    <a:pt x="0" y="19"/>
                    <a:pt x="51" y="11"/>
                  </a:cubicBezTo>
                  <a:cubicBezTo>
                    <a:pt x="110" y="0"/>
                    <a:pt x="122" y="129"/>
                    <a:pt x="122" y="129"/>
                  </a:cubicBezTo>
                  <a:cubicBezTo>
                    <a:pt x="122" y="129"/>
                    <a:pt x="212" y="676"/>
                    <a:pt x="343" y="702"/>
                  </a:cubicBezTo>
                  <a:cubicBezTo>
                    <a:pt x="363" y="706"/>
                    <a:pt x="379" y="722"/>
                    <a:pt x="400" y="721"/>
                  </a:cubicBezTo>
                  <a:lnTo>
                    <a:pt x="771" y="71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" name="Freeform 138"/>
            <p:cNvSpPr/>
            <p:nvPr/>
          </p:nvSpPr>
          <p:spPr bwMode="auto">
            <a:xfrm>
              <a:off x="-1447800" y="4116388"/>
              <a:ext cx="233362" cy="125413"/>
            </a:xfrm>
            <a:custGeom>
              <a:avLst/>
              <a:gdLst>
                <a:gd name="T0" fmla="*/ 4 w 221"/>
                <a:gd name="T1" fmla="*/ 9 h 120"/>
                <a:gd name="T2" fmla="*/ 127 w 221"/>
                <a:gd name="T3" fmla="*/ 1 h 120"/>
                <a:gd name="T4" fmla="*/ 152 w 221"/>
                <a:gd name="T5" fmla="*/ 13 h 120"/>
                <a:gd name="T6" fmla="*/ 221 w 221"/>
                <a:gd name="T7" fmla="*/ 117 h 120"/>
                <a:gd name="T8" fmla="*/ 163 w 221"/>
                <a:gd name="T9" fmla="*/ 120 h 120"/>
                <a:gd name="T10" fmla="*/ 130 w 221"/>
                <a:gd name="T11" fmla="*/ 69 h 120"/>
                <a:gd name="T12" fmla="*/ 0 w 221"/>
                <a:gd name="T13" fmla="*/ 69 h 120"/>
                <a:gd name="T14" fmla="*/ 4 w 221"/>
                <a:gd name="T15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20">
                  <a:moveTo>
                    <a:pt x="4" y="9"/>
                  </a:moveTo>
                  <a:cubicBezTo>
                    <a:pt x="127" y="1"/>
                    <a:pt x="127" y="1"/>
                    <a:pt x="127" y="1"/>
                  </a:cubicBezTo>
                  <a:cubicBezTo>
                    <a:pt x="137" y="0"/>
                    <a:pt x="147" y="5"/>
                    <a:pt x="152" y="13"/>
                  </a:cubicBezTo>
                  <a:cubicBezTo>
                    <a:pt x="221" y="117"/>
                    <a:pt x="221" y="117"/>
                    <a:pt x="221" y="11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9"/>
                    <a:pt x="35" y="93"/>
                    <a:pt x="0" y="69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4AF7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7" name="Freeform 139"/>
            <p:cNvSpPr/>
            <p:nvPr/>
          </p:nvSpPr>
          <p:spPr bwMode="auto">
            <a:xfrm>
              <a:off x="-2108200" y="3771901"/>
              <a:ext cx="676275" cy="468313"/>
            </a:xfrm>
            <a:custGeom>
              <a:avLst/>
              <a:gdLst>
                <a:gd name="T0" fmla="*/ 138 w 643"/>
                <a:gd name="T1" fmla="*/ 0 h 446"/>
                <a:gd name="T2" fmla="*/ 302 w 643"/>
                <a:gd name="T3" fmla="*/ 305 h 446"/>
                <a:gd name="T4" fmla="*/ 643 w 643"/>
                <a:gd name="T5" fmla="*/ 316 h 446"/>
                <a:gd name="T6" fmla="*/ 643 w 643"/>
                <a:gd name="T7" fmla="*/ 428 h 446"/>
                <a:gd name="T8" fmla="*/ 283 w 643"/>
                <a:gd name="T9" fmla="*/ 444 h 446"/>
                <a:gd name="T10" fmla="*/ 164 w 643"/>
                <a:gd name="T11" fmla="*/ 384 h 446"/>
                <a:gd name="T12" fmla="*/ 0 w 643"/>
                <a:gd name="T13" fmla="*/ 89 h 446"/>
                <a:gd name="T14" fmla="*/ 138 w 643"/>
                <a:gd name="T1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446">
                  <a:moveTo>
                    <a:pt x="138" y="0"/>
                  </a:moveTo>
                  <a:cubicBezTo>
                    <a:pt x="302" y="305"/>
                    <a:pt x="302" y="305"/>
                    <a:pt x="302" y="305"/>
                  </a:cubicBezTo>
                  <a:cubicBezTo>
                    <a:pt x="643" y="316"/>
                    <a:pt x="643" y="316"/>
                    <a:pt x="643" y="316"/>
                  </a:cubicBezTo>
                  <a:cubicBezTo>
                    <a:pt x="643" y="428"/>
                    <a:pt x="643" y="428"/>
                    <a:pt x="643" y="428"/>
                  </a:cubicBezTo>
                  <a:cubicBezTo>
                    <a:pt x="283" y="444"/>
                    <a:pt x="283" y="444"/>
                    <a:pt x="283" y="444"/>
                  </a:cubicBezTo>
                  <a:cubicBezTo>
                    <a:pt x="236" y="446"/>
                    <a:pt x="190" y="423"/>
                    <a:pt x="164" y="384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8" name="Freeform 140"/>
            <p:cNvSpPr/>
            <p:nvPr/>
          </p:nvSpPr>
          <p:spPr bwMode="auto">
            <a:xfrm>
              <a:off x="-1473200" y="4103688"/>
              <a:ext cx="41275" cy="120650"/>
            </a:xfrm>
            <a:custGeom>
              <a:avLst/>
              <a:gdLst>
                <a:gd name="T0" fmla="*/ 26 w 26"/>
                <a:gd name="T1" fmla="*/ 0 h 76"/>
                <a:gd name="T2" fmla="*/ 26 w 26"/>
                <a:gd name="T3" fmla="*/ 74 h 76"/>
                <a:gd name="T4" fmla="*/ 0 w 26"/>
                <a:gd name="T5" fmla="*/ 76 h 76"/>
                <a:gd name="T6" fmla="*/ 0 w 26"/>
                <a:gd name="T7" fmla="*/ 0 h 76"/>
                <a:gd name="T8" fmla="*/ 26 w 2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6">
                  <a:moveTo>
                    <a:pt x="26" y="0"/>
                  </a:moveTo>
                  <a:lnTo>
                    <a:pt x="26" y="74"/>
                  </a:lnTo>
                  <a:lnTo>
                    <a:pt x="0" y="7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7E5D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9" name="Freeform 141"/>
            <p:cNvSpPr/>
            <p:nvPr/>
          </p:nvSpPr>
          <p:spPr bwMode="auto">
            <a:xfrm>
              <a:off x="-1619250" y="5043488"/>
              <a:ext cx="122237" cy="152400"/>
            </a:xfrm>
            <a:custGeom>
              <a:avLst/>
              <a:gdLst>
                <a:gd name="T0" fmla="*/ 0 w 77"/>
                <a:gd name="T1" fmla="*/ 7 h 96"/>
                <a:gd name="T2" fmla="*/ 12 w 77"/>
                <a:gd name="T3" fmla="*/ 96 h 96"/>
                <a:gd name="T4" fmla="*/ 77 w 77"/>
                <a:gd name="T5" fmla="*/ 92 h 96"/>
                <a:gd name="T6" fmla="*/ 67 w 77"/>
                <a:gd name="T7" fmla="*/ 0 h 96"/>
                <a:gd name="T8" fmla="*/ 0 w 77"/>
                <a:gd name="T9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6">
                  <a:moveTo>
                    <a:pt x="0" y="7"/>
                  </a:moveTo>
                  <a:lnTo>
                    <a:pt x="12" y="96"/>
                  </a:lnTo>
                  <a:lnTo>
                    <a:pt x="77" y="92"/>
                  </a:lnTo>
                  <a:lnTo>
                    <a:pt x="6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0" name="Freeform 142"/>
            <p:cNvSpPr/>
            <p:nvPr/>
          </p:nvSpPr>
          <p:spPr bwMode="auto">
            <a:xfrm>
              <a:off x="-1628775" y="5151438"/>
              <a:ext cx="352425" cy="125413"/>
            </a:xfrm>
            <a:custGeom>
              <a:avLst/>
              <a:gdLst>
                <a:gd name="T0" fmla="*/ 6 w 336"/>
                <a:gd name="T1" fmla="*/ 30 h 119"/>
                <a:gd name="T2" fmla="*/ 21 w 336"/>
                <a:gd name="T3" fmla="*/ 24 h 119"/>
                <a:gd name="T4" fmla="*/ 78 w 336"/>
                <a:gd name="T5" fmla="*/ 38 h 119"/>
                <a:gd name="T6" fmla="*/ 119 w 336"/>
                <a:gd name="T7" fmla="*/ 8 h 119"/>
                <a:gd name="T8" fmla="*/ 133 w 336"/>
                <a:gd name="T9" fmla="*/ 2 h 119"/>
                <a:gd name="T10" fmla="*/ 308 w 336"/>
                <a:gd name="T11" fmla="*/ 71 h 119"/>
                <a:gd name="T12" fmla="*/ 331 w 336"/>
                <a:gd name="T13" fmla="*/ 93 h 119"/>
                <a:gd name="T14" fmla="*/ 331 w 336"/>
                <a:gd name="T15" fmla="*/ 93 h 119"/>
                <a:gd name="T16" fmla="*/ 318 w 336"/>
                <a:gd name="T17" fmla="*/ 114 h 119"/>
                <a:gd name="T18" fmla="*/ 21 w 336"/>
                <a:gd name="T19" fmla="*/ 119 h 119"/>
                <a:gd name="T20" fmla="*/ 1 w 336"/>
                <a:gd name="T21" fmla="*/ 98 h 119"/>
                <a:gd name="T22" fmla="*/ 3 w 336"/>
                <a:gd name="T23" fmla="*/ 41 h 119"/>
                <a:gd name="T24" fmla="*/ 3 w 336"/>
                <a:gd name="T25" fmla="*/ 38 h 119"/>
                <a:gd name="T26" fmla="*/ 6 w 336"/>
                <a:gd name="T27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19">
                  <a:moveTo>
                    <a:pt x="6" y="30"/>
                  </a:moveTo>
                  <a:cubicBezTo>
                    <a:pt x="8" y="23"/>
                    <a:pt x="16" y="21"/>
                    <a:pt x="21" y="24"/>
                  </a:cubicBezTo>
                  <a:cubicBezTo>
                    <a:pt x="32" y="32"/>
                    <a:pt x="51" y="41"/>
                    <a:pt x="78" y="38"/>
                  </a:cubicBezTo>
                  <a:cubicBezTo>
                    <a:pt x="106" y="34"/>
                    <a:pt x="116" y="19"/>
                    <a:pt x="119" y="8"/>
                  </a:cubicBezTo>
                  <a:cubicBezTo>
                    <a:pt x="121" y="3"/>
                    <a:pt x="127" y="0"/>
                    <a:pt x="133" y="2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18" y="75"/>
                    <a:pt x="327" y="83"/>
                    <a:pt x="331" y="93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6" y="103"/>
                    <a:pt x="328" y="114"/>
                    <a:pt x="318" y="114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10" y="119"/>
                    <a:pt x="0" y="109"/>
                    <a:pt x="1" y="9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39"/>
                    <a:pt x="3" y="38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1" name="Freeform 143"/>
            <p:cNvSpPr/>
            <p:nvPr/>
          </p:nvSpPr>
          <p:spPr bwMode="auto">
            <a:xfrm>
              <a:off x="-1943100" y="3744913"/>
              <a:ext cx="44450" cy="74613"/>
            </a:xfrm>
            <a:custGeom>
              <a:avLst/>
              <a:gdLst>
                <a:gd name="T0" fmla="*/ 12 w 42"/>
                <a:gd name="T1" fmla="*/ 0 h 71"/>
                <a:gd name="T2" fmla="*/ 40 w 42"/>
                <a:gd name="T3" fmla="*/ 45 h 71"/>
                <a:gd name="T4" fmla="*/ 34 w 42"/>
                <a:gd name="T5" fmla="*/ 63 h 71"/>
                <a:gd name="T6" fmla="*/ 24 w 42"/>
                <a:gd name="T7" fmla="*/ 71 h 71"/>
                <a:gd name="T8" fmla="*/ 0 w 42"/>
                <a:gd name="T9" fmla="*/ 35 h 71"/>
                <a:gd name="T10" fmla="*/ 12 w 42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1">
                  <a:moveTo>
                    <a:pt x="12" y="0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41" y="49"/>
                    <a:pt x="42" y="59"/>
                    <a:pt x="34" y="63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-2036763" y="3505201"/>
              <a:ext cx="223837" cy="304800"/>
            </a:xfrm>
            <a:custGeom>
              <a:avLst/>
              <a:gdLst>
                <a:gd name="T0" fmla="*/ 50 w 213"/>
                <a:gd name="T1" fmla="*/ 275 h 291"/>
                <a:gd name="T2" fmla="*/ 41 w 213"/>
                <a:gd name="T3" fmla="*/ 271 h 291"/>
                <a:gd name="T4" fmla="*/ 14 w 213"/>
                <a:gd name="T5" fmla="*/ 193 h 291"/>
                <a:gd name="T6" fmla="*/ 108 w 213"/>
                <a:gd name="T7" fmla="*/ 0 h 291"/>
                <a:gd name="T8" fmla="*/ 213 w 213"/>
                <a:gd name="T9" fmla="*/ 51 h 291"/>
                <a:gd name="T10" fmla="*/ 104 w 213"/>
                <a:gd name="T11" fmla="*/ 267 h 291"/>
                <a:gd name="T12" fmla="*/ 50 w 213"/>
                <a:gd name="T13" fmla="*/ 27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91">
                  <a:moveTo>
                    <a:pt x="50" y="275"/>
                  </a:moveTo>
                  <a:cubicBezTo>
                    <a:pt x="41" y="271"/>
                    <a:pt x="41" y="271"/>
                    <a:pt x="41" y="271"/>
                  </a:cubicBezTo>
                  <a:cubicBezTo>
                    <a:pt x="12" y="257"/>
                    <a:pt x="0" y="222"/>
                    <a:pt x="14" y="19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104" y="267"/>
                    <a:pt x="104" y="267"/>
                    <a:pt x="104" y="267"/>
                  </a:cubicBezTo>
                  <a:cubicBezTo>
                    <a:pt x="92" y="291"/>
                    <a:pt x="74" y="287"/>
                    <a:pt x="50" y="275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3" name="Freeform 145"/>
            <p:cNvSpPr/>
            <p:nvPr/>
          </p:nvSpPr>
          <p:spPr bwMode="auto">
            <a:xfrm>
              <a:off x="-2001838" y="3389313"/>
              <a:ext cx="333375" cy="303213"/>
            </a:xfrm>
            <a:custGeom>
              <a:avLst/>
              <a:gdLst>
                <a:gd name="T0" fmla="*/ 257 w 317"/>
                <a:gd name="T1" fmla="*/ 199 h 288"/>
                <a:gd name="T2" fmla="*/ 89 w 317"/>
                <a:gd name="T3" fmla="*/ 257 h 288"/>
                <a:gd name="T4" fmla="*/ 31 w 317"/>
                <a:gd name="T5" fmla="*/ 89 h 288"/>
                <a:gd name="T6" fmla="*/ 199 w 317"/>
                <a:gd name="T7" fmla="*/ 31 h 288"/>
                <a:gd name="T8" fmla="*/ 257 w 317"/>
                <a:gd name="T9" fmla="*/ 19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88">
                  <a:moveTo>
                    <a:pt x="257" y="199"/>
                  </a:moveTo>
                  <a:cubicBezTo>
                    <a:pt x="217" y="256"/>
                    <a:pt x="151" y="288"/>
                    <a:pt x="89" y="257"/>
                  </a:cubicBezTo>
                  <a:cubicBezTo>
                    <a:pt x="26" y="227"/>
                    <a:pt x="0" y="151"/>
                    <a:pt x="31" y="89"/>
                  </a:cubicBezTo>
                  <a:cubicBezTo>
                    <a:pt x="61" y="26"/>
                    <a:pt x="137" y="0"/>
                    <a:pt x="199" y="31"/>
                  </a:cubicBezTo>
                  <a:cubicBezTo>
                    <a:pt x="262" y="61"/>
                    <a:pt x="317" y="115"/>
                    <a:pt x="257" y="199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4" name="Freeform 146"/>
            <p:cNvSpPr/>
            <p:nvPr/>
          </p:nvSpPr>
          <p:spPr bwMode="auto">
            <a:xfrm>
              <a:off x="-1936750" y="3530601"/>
              <a:ext cx="206375" cy="234950"/>
            </a:xfrm>
            <a:custGeom>
              <a:avLst/>
              <a:gdLst>
                <a:gd name="T0" fmla="*/ 42 w 195"/>
                <a:gd name="T1" fmla="*/ 189 h 223"/>
                <a:gd name="T2" fmla="*/ 42 w 195"/>
                <a:gd name="T3" fmla="*/ 189 h 223"/>
                <a:gd name="T4" fmla="*/ 14 w 195"/>
                <a:gd name="T5" fmla="*/ 109 h 223"/>
                <a:gd name="T6" fmla="*/ 68 w 195"/>
                <a:gd name="T7" fmla="*/ 0 h 223"/>
                <a:gd name="T8" fmla="*/ 195 w 195"/>
                <a:gd name="T9" fmla="*/ 63 h 223"/>
                <a:gd name="T10" fmla="*/ 152 w 195"/>
                <a:gd name="T11" fmla="*/ 151 h 223"/>
                <a:gd name="T12" fmla="*/ 42 w 195"/>
                <a:gd name="T13" fmla="*/ 1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23">
                  <a:moveTo>
                    <a:pt x="42" y="189"/>
                  </a:moveTo>
                  <a:cubicBezTo>
                    <a:pt x="42" y="189"/>
                    <a:pt x="42" y="189"/>
                    <a:pt x="42" y="189"/>
                  </a:cubicBezTo>
                  <a:cubicBezTo>
                    <a:pt x="12" y="174"/>
                    <a:pt x="0" y="138"/>
                    <a:pt x="14" y="10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17" y="223"/>
                    <a:pt x="68" y="205"/>
                    <a:pt x="42" y="189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5" name="Freeform 147"/>
            <p:cNvSpPr/>
            <p:nvPr/>
          </p:nvSpPr>
          <p:spPr bwMode="auto">
            <a:xfrm>
              <a:off x="-1789113" y="3624263"/>
              <a:ext cx="49212" cy="63500"/>
            </a:xfrm>
            <a:custGeom>
              <a:avLst/>
              <a:gdLst>
                <a:gd name="T0" fmla="*/ 39 w 46"/>
                <a:gd name="T1" fmla="*/ 0 h 61"/>
                <a:gd name="T2" fmla="*/ 46 w 46"/>
                <a:gd name="T3" fmla="*/ 49 h 61"/>
                <a:gd name="T4" fmla="*/ 31 w 46"/>
                <a:gd name="T5" fmla="*/ 58 h 61"/>
                <a:gd name="T6" fmla="*/ 0 w 46"/>
                <a:gd name="T7" fmla="*/ 49 h 61"/>
                <a:gd name="T8" fmla="*/ 39 w 4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1">
                  <a:moveTo>
                    <a:pt x="39" y="0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46" y="56"/>
                    <a:pt x="38" y="61"/>
                    <a:pt x="31" y="58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6" name="Freeform 148"/>
            <p:cNvSpPr/>
            <p:nvPr/>
          </p:nvSpPr>
          <p:spPr bwMode="auto">
            <a:xfrm>
              <a:off x="-2349500" y="3709988"/>
              <a:ext cx="450850" cy="627063"/>
            </a:xfrm>
            <a:custGeom>
              <a:avLst/>
              <a:gdLst>
                <a:gd name="T0" fmla="*/ 420 w 430"/>
                <a:gd name="T1" fmla="*/ 130 h 597"/>
                <a:gd name="T2" fmla="*/ 402 w 430"/>
                <a:gd name="T3" fmla="*/ 64 h 597"/>
                <a:gd name="T4" fmla="*/ 303 w 430"/>
                <a:gd name="T5" fmla="*/ 0 h 597"/>
                <a:gd name="T6" fmla="*/ 111 w 430"/>
                <a:gd name="T7" fmla="*/ 171 h 597"/>
                <a:gd name="T8" fmla="*/ 0 w 430"/>
                <a:gd name="T9" fmla="*/ 547 h 597"/>
                <a:gd name="T10" fmla="*/ 344 w 430"/>
                <a:gd name="T11" fmla="*/ 597 h 597"/>
                <a:gd name="T12" fmla="*/ 420 w 430"/>
                <a:gd name="T13" fmla="*/ 13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597">
                  <a:moveTo>
                    <a:pt x="420" y="130"/>
                  </a:moveTo>
                  <a:cubicBezTo>
                    <a:pt x="420" y="130"/>
                    <a:pt x="418" y="81"/>
                    <a:pt x="402" y="64"/>
                  </a:cubicBezTo>
                  <a:cubicBezTo>
                    <a:pt x="386" y="47"/>
                    <a:pt x="303" y="0"/>
                    <a:pt x="303" y="0"/>
                  </a:cubicBezTo>
                  <a:cubicBezTo>
                    <a:pt x="303" y="0"/>
                    <a:pt x="184" y="35"/>
                    <a:pt x="111" y="171"/>
                  </a:cubicBezTo>
                  <a:cubicBezTo>
                    <a:pt x="54" y="278"/>
                    <a:pt x="0" y="547"/>
                    <a:pt x="0" y="547"/>
                  </a:cubicBezTo>
                  <a:cubicBezTo>
                    <a:pt x="344" y="597"/>
                    <a:pt x="344" y="597"/>
                    <a:pt x="344" y="597"/>
                  </a:cubicBezTo>
                  <a:cubicBezTo>
                    <a:pt x="374" y="396"/>
                    <a:pt x="430" y="304"/>
                    <a:pt x="420" y="1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7" name="Freeform 149"/>
            <p:cNvSpPr/>
            <p:nvPr/>
          </p:nvSpPr>
          <p:spPr bwMode="auto">
            <a:xfrm>
              <a:off x="-2046288" y="3698876"/>
              <a:ext cx="125412" cy="111125"/>
            </a:xfrm>
            <a:custGeom>
              <a:avLst/>
              <a:gdLst>
                <a:gd name="T0" fmla="*/ 20 w 119"/>
                <a:gd name="T1" fmla="*/ 1 h 105"/>
                <a:gd name="T2" fmla="*/ 6 w 119"/>
                <a:gd name="T3" fmla="*/ 7 h 105"/>
                <a:gd name="T4" fmla="*/ 4 w 119"/>
                <a:gd name="T5" fmla="*/ 20 h 105"/>
                <a:gd name="T6" fmla="*/ 95 w 119"/>
                <a:gd name="T7" fmla="*/ 101 h 105"/>
                <a:gd name="T8" fmla="*/ 107 w 119"/>
                <a:gd name="T9" fmla="*/ 99 h 105"/>
                <a:gd name="T10" fmla="*/ 117 w 119"/>
                <a:gd name="T11" fmla="*/ 82 h 105"/>
                <a:gd name="T12" fmla="*/ 115 w 119"/>
                <a:gd name="T13" fmla="*/ 72 h 105"/>
                <a:gd name="T14" fmla="*/ 28 w 119"/>
                <a:gd name="T15" fmla="*/ 2 h 105"/>
                <a:gd name="T16" fmla="*/ 20 w 119"/>
                <a:gd name="T17" fmla="*/ 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5">
                  <a:moveTo>
                    <a:pt x="20" y="1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1" y="10"/>
                    <a:pt x="0" y="17"/>
                    <a:pt x="4" y="20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9" y="105"/>
                    <a:pt x="104" y="104"/>
                    <a:pt x="107" y="99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9" y="78"/>
                    <a:pt x="118" y="74"/>
                    <a:pt x="115" y="7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0"/>
                    <a:pt x="23" y="0"/>
                    <a:pt x="20" y="1"/>
                  </a:cubicBez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8" name="Freeform 150"/>
            <p:cNvSpPr/>
            <p:nvPr/>
          </p:nvSpPr>
          <p:spPr bwMode="auto">
            <a:xfrm>
              <a:off x="-1487488" y="4135438"/>
              <a:ext cx="225425" cy="115888"/>
            </a:xfrm>
            <a:custGeom>
              <a:avLst/>
              <a:gdLst>
                <a:gd name="T0" fmla="*/ 4 w 215"/>
                <a:gd name="T1" fmla="*/ 9 h 110"/>
                <a:gd name="T2" fmla="*/ 127 w 215"/>
                <a:gd name="T3" fmla="*/ 0 h 110"/>
                <a:gd name="T4" fmla="*/ 152 w 215"/>
                <a:gd name="T5" fmla="*/ 12 h 110"/>
                <a:gd name="T6" fmla="*/ 215 w 215"/>
                <a:gd name="T7" fmla="*/ 102 h 110"/>
                <a:gd name="T8" fmla="*/ 156 w 215"/>
                <a:gd name="T9" fmla="*/ 110 h 110"/>
                <a:gd name="T10" fmla="*/ 130 w 215"/>
                <a:gd name="T11" fmla="*/ 68 h 110"/>
                <a:gd name="T12" fmla="*/ 0 w 215"/>
                <a:gd name="T13" fmla="*/ 68 h 110"/>
                <a:gd name="T14" fmla="*/ 4 w 215"/>
                <a:gd name="T15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0">
                  <a:moveTo>
                    <a:pt x="4" y="9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37" y="0"/>
                    <a:pt x="147" y="4"/>
                    <a:pt x="152" y="1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8"/>
                    <a:pt x="35" y="92"/>
                    <a:pt x="0" y="68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9" name="Freeform 151"/>
            <p:cNvSpPr/>
            <p:nvPr/>
          </p:nvSpPr>
          <p:spPr bwMode="auto">
            <a:xfrm>
              <a:off x="-2181225" y="3795713"/>
              <a:ext cx="708025" cy="465138"/>
            </a:xfrm>
            <a:custGeom>
              <a:avLst/>
              <a:gdLst>
                <a:gd name="T0" fmla="*/ 138 w 675"/>
                <a:gd name="T1" fmla="*/ 0 h 442"/>
                <a:gd name="T2" fmla="*/ 324 w 675"/>
                <a:gd name="T3" fmla="*/ 313 h 442"/>
                <a:gd name="T4" fmla="*/ 675 w 675"/>
                <a:gd name="T5" fmla="*/ 322 h 442"/>
                <a:gd name="T6" fmla="*/ 675 w 675"/>
                <a:gd name="T7" fmla="*/ 423 h 442"/>
                <a:gd name="T8" fmla="*/ 296 w 675"/>
                <a:gd name="T9" fmla="*/ 440 h 442"/>
                <a:gd name="T10" fmla="*/ 206 w 675"/>
                <a:gd name="T11" fmla="*/ 395 h 442"/>
                <a:gd name="T12" fmla="*/ 0 w 675"/>
                <a:gd name="T13" fmla="*/ 89 h 442"/>
                <a:gd name="T14" fmla="*/ 138 w 675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442">
                  <a:moveTo>
                    <a:pt x="138" y="0"/>
                  </a:moveTo>
                  <a:cubicBezTo>
                    <a:pt x="324" y="313"/>
                    <a:pt x="324" y="313"/>
                    <a:pt x="324" y="313"/>
                  </a:cubicBezTo>
                  <a:cubicBezTo>
                    <a:pt x="675" y="322"/>
                    <a:pt x="675" y="322"/>
                    <a:pt x="675" y="322"/>
                  </a:cubicBezTo>
                  <a:cubicBezTo>
                    <a:pt x="675" y="423"/>
                    <a:pt x="675" y="423"/>
                    <a:pt x="675" y="423"/>
                  </a:cubicBezTo>
                  <a:cubicBezTo>
                    <a:pt x="296" y="440"/>
                    <a:pt x="296" y="440"/>
                    <a:pt x="296" y="440"/>
                  </a:cubicBezTo>
                  <a:cubicBezTo>
                    <a:pt x="260" y="442"/>
                    <a:pt x="226" y="424"/>
                    <a:pt x="206" y="395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0" name="Freeform 152"/>
            <p:cNvSpPr/>
            <p:nvPr/>
          </p:nvSpPr>
          <p:spPr bwMode="auto">
            <a:xfrm>
              <a:off x="-1512888" y="4133851"/>
              <a:ext cx="39687" cy="109538"/>
            </a:xfrm>
            <a:custGeom>
              <a:avLst/>
              <a:gdLst>
                <a:gd name="T0" fmla="*/ 25 w 25"/>
                <a:gd name="T1" fmla="*/ 0 h 69"/>
                <a:gd name="T2" fmla="*/ 25 w 25"/>
                <a:gd name="T3" fmla="*/ 67 h 69"/>
                <a:gd name="T4" fmla="*/ 0 w 25"/>
                <a:gd name="T5" fmla="*/ 69 h 69"/>
                <a:gd name="T6" fmla="*/ 0 w 25"/>
                <a:gd name="T7" fmla="*/ 0 h 69"/>
                <a:gd name="T8" fmla="*/ 25 w 2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9">
                  <a:moveTo>
                    <a:pt x="25" y="0"/>
                  </a:moveTo>
                  <a:lnTo>
                    <a:pt x="25" y="67"/>
                  </a:lnTo>
                  <a:lnTo>
                    <a:pt x="0" y="6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1" name="Freeform 153"/>
            <p:cNvSpPr/>
            <p:nvPr/>
          </p:nvSpPr>
          <p:spPr bwMode="auto">
            <a:xfrm>
              <a:off x="-2381250" y="4284663"/>
              <a:ext cx="898525" cy="827088"/>
            </a:xfrm>
            <a:custGeom>
              <a:avLst/>
              <a:gdLst>
                <a:gd name="T0" fmla="*/ 29 w 854"/>
                <a:gd name="T1" fmla="*/ 0 h 787"/>
                <a:gd name="T2" fmla="*/ 707 w 854"/>
                <a:gd name="T3" fmla="*/ 98 h 787"/>
                <a:gd name="T4" fmla="*/ 804 w 854"/>
                <a:gd name="T5" fmla="*/ 200 h 787"/>
                <a:gd name="T6" fmla="*/ 854 w 854"/>
                <a:gd name="T7" fmla="*/ 777 h 787"/>
                <a:gd name="T8" fmla="*/ 703 w 854"/>
                <a:gd name="T9" fmla="*/ 787 h 787"/>
                <a:gd name="T10" fmla="*/ 630 w 854"/>
                <a:gd name="T11" fmla="*/ 287 h 787"/>
                <a:gd name="T12" fmla="*/ 204 w 854"/>
                <a:gd name="T13" fmla="*/ 298 h 787"/>
                <a:gd name="T14" fmla="*/ 17 w 854"/>
                <a:gd name="T15" fmla="*/ 81 h 787"/>
                <a:gd name="T16" fmla="*/ 29 w 854"/>
                <a:gd name="T17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787">
                  <a:moveTo>
                    <a:pt x="29" y="0"/>
                  </a:moveTo>
                  <a:cubicBezTo>
                    <a:pt x="707" y="98"/>
                    <a:pt x="707" y="98"/>
                    <a:pt x="707" y="98"/>
                  </a:cubicBezTo>
                  <a:cubicBezTo>
                    <a:pt x="759" y="105"/>
                    <a:pt x="799" y="148"/>
                    <a:pt x="804" y="200"/>
                  </a:cubicBezTo>
                  <a:cubicBezTo>
                    <a:pt x="854" y="777"/>
                    <a:pt x="854" y="777"/>
                    <a:pt x="854" y="777"/>
                  </a:cubicBezTo>
                  <a:cubicBezTo>
                    <a:pt x="703" y="787"/>
                    <a:pt x="703" y="787"/>
                    <a:pt x="703" y="787"/>
                  </a:cubicBezTo>
                  <a:cubicBezTo>
                    <a:pt x="630" y="287"/>
                    <a:pt x="630" y="287"/>
                    <a:pt x="630" y="287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89" y="298"/>
                    <a:pt x="0" y="195"/>
                    <a:pt x="17" y="8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2" name="Rectangle 154"/>
            <p:cNvSpPr>
              <a:spLocks noChangeArrowheads="1"/>
            </p:cNvSpPr>
            <p:nvPr/>
          </p:nvSpPr>
          <p:spPr bwMode="auto">
            <a:xfrm>
              <a:off x="-1463675" y="4238626"/>
              <a:ext cx="376237" cy="238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3" name="Freeform 155"/>
            <p:cNvSpPr/>
            <p:nvPr/>
          </p:nvSpPr>
          <p:spPr bwMode="auto">
            <a:xfrm>
              <a:off x="-1111250" y="3902076"/>
              <a:ext cx="146050" cy="360363"/>
            </a:xfrm>
            <a:custGeom>
              <a:avLst/>
              <a:gdLst>
                <a:gd name="T0" fmla="*/ 15 w 92"/>
                <a:gd name="T1" fmla="*/ 227 h 227"/>
                <a:gd name="T2" fmla="*/ 92 w 92"/>
                <a:gd name="T3" fmla="*/ 3 h 227"/>
                <a:gd name="T4" fmla="*/ 76 w 92"/>
                <a:gd name="T5" fmla="*/ 0 h 227"/>
                <a:gd name="T6" fmla="*/ 0 w 92"/>
                <a:gd name="T7" fmla="*/ 215 h 227"/>
                <a:gd name="T8" fmla="*/ 15 w 92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27">
                  <a:moveTo>
                    <a:pt x="15" y="227"/>
                  </a:moveTo>
                  <a:lnTo>
                    <a:pt x="92" y="3"/>
                  </a:lnTo>
                  <a:lnTo>
                    <a:pt x="76" y="0"/>
                  </a:lnTo>
                  <a:lnTo>
                    <a:pt x="0" y="215"/>
                  </a:lnTo>
                  <a:lnTo>
                    <a:pt x="15" y="2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4" name="Freeform 156"/>
            <p:cNvSpPr/>
            <p:nvPr/>
          </p:nvSpPr>
          <p:spPr bwMode="auto">
            <a:xfrm>
              <a:off x="-1952625" y="3663951"/>
              <a:ext cx="53975" cy="85725"/>
            </a:xfrm>
            <a:custGeom>
              <a:avLst/>
              <a:gdLst>
                <a:gd name="T0" fmla="*/ 52 w 52"/>
                <a:gd name="T1" fmla="*/ 59 h 81"/>
                <a:gd name="T2" fmla="*/ 20 w 52"/>
                <a:gd name="T3" fmla="*/ 0 h 81"/>
                <a:gd name="T4" fmla="*/ 41 w 52"/>
                <a:gd name="T5" fmla="*/ 81 h 81"/>
                <a:gd name="T6" fmla="*/ 52 w 52"/>
                <a:gd name="T7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81">
                  <a:moveTo>
                    <a:pt x="52" y="59"/>
                  </a:moveTo>
                  <a:cubicBezTo>
                    <a:pt x="52" y="59"/>
                    <a:pt x="20" y="40"/>
                    <a:pt x="20" y="0"/>
                  </a:cubicBezTo>
                  <a:cubicBezTo>
                    <a:pt x="20" y="0"/>
                    <a:pt x="0" y="43"/>
                    <a:pt x="41" y="81"/>
                  </a:cubicBezTo>
                  <a:lnTo>
                    <a:pt x="52" y="59"/>
                  </a:lnTo>
                  <a:close/>
                </a:path>
              </a:pathLst>
            </a:custGeom>
            <a:solidFill>
              <a:srgbClr val="F2C0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5" name="Freeform 157"/>
            <p:cNvSpPr/>
            <p:nvPr/>
          </p:nvSpPr>
          <p:spPr bwMode="auto">
            <a:xfrm>
              <a:off x="-2466975" y="4421188"/>
              <a:ext cx="720725" cy="873125"/>
            </a:xfrm>
            <a:custGeom>
              <a:avLst/>
              <a:gdLst>
                <a:gd name="T0" fmla="*/ 14 w 686"/>
                <a:gd name="T1" fmla="*/ 830 h 830"/>
                <a:gd name="T2" fmla="*/ 25 w 686"/>
                <a:gd name="T3" fmla="*/ 821 h 830"/>
                <a:gd name="T4" fmla="*/ 202 w 686"/>
                <a:gd name="T5" fmla="*/ 123 h 830"/>
                <a:gd name="T6" fmla="*/ 328 w 686"/>
                <a:gd name="T7" fmla="*/ 25 h 830"/>
                <a:gd name="T8" fmla="*/ 454 w 686"/>
                <a:gd name="T9" fmla="*/ 119 h 830"/>
                <a:gd name="T10" fmla="*/ 661 w 686"/>
                <a:gd name="T11" fmla="*/ 818 h 830"/>
                <a:gd name="T12" fmla="*/ 676 w 686"/>
                <a:gd name="T13" fmla="*/ 826 h 830"/>
                <a:gd name="T14" fmla="*/ 684 w 686"/>
                <a:gd name="T15" fmla="*/ 811 h 830"/>
                <a:gd name="T16" fmla="*/ 477 w 686"/>
                <a:gd name="T17" fmla="*/ 113 h 830"/>
                <a:gd name="T18" fmla="*/ 328 w 686"/>
                <a:gd name="T19" fmla="*/ 0 h 830"/>
                <a:gd name="T20" fmla="*/ 179 w 686"/>
                <a:gd name="T21" fmla="*/ 117 h 830"/>
                <a:gd name="T22" fmla="*/ 2 w 686"/>
                <a:gd name="T23" fmla="*/ 815 h 830"/>
                <a:gd name="T24" fmla="*/ 11 w 686"/>
                <a:gd name="T25" fmla="*/ 829 h 830"/>
                <a:gd name="T26" fmla="*/ 14 w 686"/>
                <a:gd name="T27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830">
                  <a:moveTo>
                    <a:pt x="14" y="830"/>
                  </a:moveTo>
                  <a:cubicBezTo>
                    <a:pt x="19" y="830"/>
                    <a:pt x="24" y="826"/>
                    <a:pt x="25" y="821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7" y="65"/>
                    <a:pt x="269" y="25"/>
                    <a:pt x="328" y="25"/>
                  </a:cubicBezTo>
                  <a:cubicBezTo>
                    <a:pt x="386" y="25"/>
                    <a:pt x="438" y="63"/>
                    <a:pt x="454" y="119"/>
                  </a:cubicBezTo>
                  <a:cubicBezTo>
                    <a:pt x="515" y="337"/>
                    <a:pt x="659" y="813"/>
                    <a:pt x="661" y="818"/>
                  </a:cubicBezTo>
                  <a:cubicBezTo>
                    <a:pt x="663" y="824"/>
                    <a:pt x="670" y="828"/>
                    <a:pt x="676" y="826"/>
                  </a:cubicBezTo>
                  <a:cubicBezTo>
                    <a:pt x="682" y="824"/>
                    <a:pt x="686" y="817"/>
                    <a:pt x="684" y="811"/>
                  </a:cubicBezTo>
                  <a:cubicBezTo>
                    <a:pt x="683" y="806"/>
                    <a:pt x="538" y="330"/>
                    <a:pt x="477" y="113"/>
                  </a:cubicBezTo>
                  <a:cubicBezTo>
                    <a:pt x="458" y="47"/>
                    <a:pt x="397" y="0"/>
                    <a:pt x="328" y="0"/>
                  </a:cubicBezTo>
                  <a:cubicBezTo>
                    <a:pt x="258" y="0"/>
                    <a:pt x="196" y="48"/>
                    <a:pt x="179" y="117"/>
                  </a:cubicBezTo>
                  <a:cubicBezTo>
                    <a:pt x="2" y="815"/>
                    <a:pt x="2" y="815"/>
                    <a:pt x="2" y="815"/>
                  </a:cubicBezTo>
                  <a:cubicBezTo>
                    <a:pt x="0" y="821"/>
                    <a:pt x="4" y="828"/>
                    <a:pt x="11" y="829"/>
                  </a:cubicBezTo>
                  <a:cubicBezTo>
                    <a:pt x="12" y="830"/>
                    <a:pt x="13" y="830"/>
                    <a:pt x="14" y="8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6" name="Line 158"/>
            <p:cNvSpPr>
              <a:spLocks noChangeShapeType="1"/>
            </p:cNvSpPr>
            <p:nvPr/>
          </p:nvSpPr>
          <p:spPr bwMode="auto">
            <a:xfrm flipH="1" flipV="1">
              <a:off x="-2076450" y="4044951"/>
              <a:ext cx="111125" cy="16668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7" name="Freeform 159"/>
            <p:cNvSpPr/>
            <p:nvPr/>
          </p:nvSpPr>
          <p:spPr bwMode="auto">
            <a:xfrm>
              <a:off x="-1406525" y="4284663"/>
              <a:ext cx="754062" cy="985838"/>
            </a:xfrm>
            <a:custGeom>
              <a:avLst/>
              <a:gdLst>
                <a:gd name="T0" fmla="*/ 449 w 475"/>
                <a:gd name="T1" fmla="*/ 0 h 621"/>
                <a:gd name="T2" fmla="*/ 449 w 475"/>
                <a:gd name="T3" fmla="*/ 68 h 621"/>
                <a:gd name="T4" fmla="*/ 27 w 475"/>
                <a:gd name="T5" fmla="*/ 68 h 621"/>
                <a:gd name="T6" fmla="*/ 27 w 475"/>
                <a:gd name="T7" fmla="*/ 0 h 621"/>
                <a:gd name="T8" fmla="*/ 0 w 475"/>
                <a:gd name="T9" fmla="*/ 0 h 621"/>
                <a:gd name="T10" fmla="*/ 0 w 475"/>
                <a:gd name="T11" fmla="*/ 621 h 621"/>
                <a:gd name="T12" fmla="*/ 27 w 475"/>
                <a:gd name="T13" fmla="*/ 621 h 621"/>
                <a:gd name="T14" fmla="*/ 27 w 475"/>
                <a:gd name="T15" fmla="*/ 94 h 621"/>
                <a:gd name="T16" fmla="*/ 449 w 475"/>
                <a:gd name="T17" fmla="*/ 94 h 621"/>
                <a:gd name="T18" fmla="*/ 449 w 475"/>
                <a:gd name="T19" fmla="*/ 621 h 621"/>
                <a:gd name="T20" fmla="*/ 475 w 475"/>
                <a:gd name="T21" fmla="*/ 621 h 621"/>
                <a:gd name="T22" fmla="*/ 475 w 475"/>
                <a:gd name="T23" fmla="*/ 0 h 621"/>
                <a:gd name="T24" fmla="*/ 449 w 475"/>
                <a:gd name="T2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" h="621">
                  <a:moveTo>
                    <a:pt x="449" y="0"/>
                  </a:moveTo>
                  <a:lnTo>
                    <a:pt x="449" y="68"/>
                  </a:lnTo>
                  <a:lnTo>
                    <a:pt x="27" y="6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621"/>
                  </a:lnTo>
                  <a:lnTo>
                    <a:pt x="27" y="621"/>
                  </a:lnTo>
                  <a:lnTo>
                    <a:pt x="27" y="94"/>
                  </a:lnTo>
                  <a:lnTo>
                    <a:pt x="449" y="94"/>
                  </a:lnTo>
                  <a:lnTo>
                    <a:pt x="449" y="621"/>
                  </a:lnTo>
                  <a:lnTo>
                    <a:pt x="475" y="621"/>
                  </a:lnTo>
                  <a:lnTo>
                    <a:pt x="475" y="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 flipH="1" flipV="1">
              <a:off x="-2006600" y="3846513"/>
              <a:ext cx="107950" cy="17303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9" name="Freeform 161"/>
            <p:cNvSpPr/>
            <p:nvPr/>
          </p:nvSpPr>
          <p:spPr bwMode="auto">
            <a:xfrm>
              <a:off x="-1998663" y="3359151"/>
              <a:ext cx="314325" cy="307975"/>
            </a:xfrm>
            <a:custGeom>
              <a:avLst/>
              <a:gdLst>
                <a:gd name="T0" fmla="*/ 281 w 299"/>
                <a:gd name="T1" fmla="*/ 94 h 293"/>
                <a:gd name="T2" fmla="*/ 256 w 299"/>
                <a:gd name="T3" fmla="*/ 56 h 293"/>
                <a:gd name="T4" fmla="*/ 159 w 299"/>
                <a:gd name="T5" fmla="*/ 3 h 293"/>
                <a:gd name="T6" fmla="*/ 56 w 299"/>
                <a:gd name="T7" fmla="*/ 30 h 293"/>
                <a:gd name="T8" fmla="*/ 1 w 299"/>
                <a:gd name="T9" fmla="*/ 217 h 293"/>
                <a:gd name="T10" fmla="*/ 2 w 299"/>
                <a:gd name="T11" fmla="*/ 281 h 293"/>
                <a:gd name="T12" fmla="*/ 43 w 299"/>
                <a:gd name="T13" fmla="*/ 275 h 293"/>
                <a:gd name="T14" fmla="*/ 83 w 299"/>
                <a:gd name="T15" fmla="*/ 249 h 293"/>
                <a:gd name="T16" fmla="*/ 127 w 299"/>
                <a:gd name="T17" fmla="*/ 227 h 293"/>
                <a:gd name="T18" fmla="*/ 178 w 299"/>
                <a:gd name="T19" fmla="*/ 161 h 293"/>
                <a:gd name="T20" fmla="*/ 179 w 299"/>
                <a:gd name="T21" fmla="*/ 162 h 293"/>
                <a:gd name="T22" fmla="*/ 264 w 299"/>
                <a:gd name="T23" fmla="*/ 195 h 293"/>
                <a:gd name="T24" fmla="*/ 281 w 299"/>
                <a:gd name="T25" fmla="*/ 9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3">
                  <a:moveTo>
                    <a:pt x="281" y="94"/>
                  </a:moveTo>
                  <a:cubicBezTo>
                    <a:pt x="274" y="79"/>
                    <a:pt x="266" y="66"/>
                    <a:pt x="256" y="56"/>
                  </a:cubicBezTo>
                  <a:cubicBezTo>
                    <a:pt x="231" y="28"/>
                    <a:pt x="197" y="7"/>
                    <a:pt x="159" y="3"/>
                  </a:cubicBezTo>
                  <a:cubicBezTo>
                    <a:pt x="126" y="0"/>
                    <a:pt x="82" y="9"/>
                    <a:pt x="56" y="30"/>
                  </a:cubicBezTo>
                  <a:cubicBezTo>
                    <a:pt x="6" y="73"/>
                    <a:pt x="3" y="156"/>
                    <a:pt x="1" y="217"/>
                  </a:cubicBezTo>
                  <a:cubicBezTo>
                    <a:pt x="0" y="251"/>
                    <a:pt x="2" y="281"/>
                    <a:pt x="2" y="281"/>
                  </a:cubicBezTo>
                  <a:cubicBezTo>
                    <a:pt x="2" y="281"/>
                    <a:pt x="7" y="293"/>
                    <a:pt x="43" y="275"/>
                  </a:cubicBezTo>
                  <a:cubicBezTo>
                    <a:pt x="66" y="263"/>
                    <a:pt x="78" y="254"/>
                    <a:pt x="83" y="249"/>
                  </a:cubicBezTo>
                  <a:cubicBezTo>
                    <a:pt x="127" y="227"/>
                    <a:pt x="127" y="227"/>
                    <a:pt x="127" y="227"/>
                  </a:cubicBezTo>
                  <a:cubicBezTo>
                    <a:pt x="127" y="227"/>
                    <a:pt x="171" y="230"/>
                    <a:pt x="178" y="161"/>
                  </a:cubicBezTo>
                  <a:cubicBezTo>
                    <a:pt x="178" y="161"/>
                    <a:pt x="179" y="162"/>
                    <a:pt x="179" y="162"/>
                  </a:cubicBezTo>
                  <a:cubicBezTo>
                    <a:pt x="217" y="211"/>
                    <a:pt x="264" y="195"/>
                    <a:pt x="264" y="195"/>
                  </a:cubicBezTo>
                  <a:cubicBezTo>
                    <a:pt x="299" y="174"/>
                    <a:pt x="296" y="130"/>
                    <a:pt x="281" y="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0" name="Freeform 162"/>
            <p:cNvSpPr/>
            <p:nvPr/>
          </p:nvSpPr>
          <p:spPr bwMode="auto">
            <a:xfrm>
              <a:off x="-1931988" y="3543301"/>
              <a:ext cx="82550" cy="84138"/>
            </a:xfrm>
            <a:custGeom>
              <a:avLst/>
              <a:gdLst>
                <a:gd name="T0" fmla="*/ 70 w 79"/>
                <a:gd name="T1" fmla="*/ 55 h 79"/>
                <a:gd name="T2" fmla="*/ 24 w 79"/>
                <a:gd name="T3" fmla="*/ 70 h 79"/>
                <a:gd name="T4" fmla="*/ 8 w 79"/>
                <a:gd name="T5" fmla="*/ 24 h 79"/>
                <a:gd name="T6" fmla="*/ 55 w 79"/>
                <a:gd name="T7" fmla="*/ 8 h 79"/>
                <a:gd name="T8" fmla="*/ 70 w 79"/>
                <a:gd name="T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70" y="55"/>
                  </a:moveTo>
                  <a:cubicBezTo>
                    <a:pt x="62" y="72"/>
                    <a:pt x="41" y="79"/>
                    <a:pt x="24" y="70"/>
                  </a:cubicBezTo>
                  <a:cubicBezTo>
                    <a:pt x="7" y="62"/>
                    <a:pt x="0" y="41"/>
                    <a:pt x="8" y="24"/>
                  </a:cubicBezTo>
                  <a:cubicBezTo>
                    <a:pt x="17" y="7"/>
                    <a:pt x="37" y="0"/>
                    <a:pt x="55" y="8"/>
                  </a:cubicBezTo>
                  <a:cubicBezTo>
                    <a:pt x="72" y="17"/>
                    <a:pt x="79" y="37"/>
                    <a:pt x="70" y="55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1" name="Rectangle 163"/>
            <p:cNvSpPr>
              <a:spLocks noChangeArrowheads="1"/>
            </p:cNvSpPr>
            <p:nvPr/>
          </p:nvSpPr>
          <p:spPr bwMode="auto">
            <a:xfrm>
              <a:off x="-1522413" y="4262438"/>
              <a:ext cx="973137" cy="44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22908" y="1714488"/>
            <a:ext cx="19323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en-US" altLang="en-IN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IN" sz="44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2048" name="Group 36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38" name="Rectangle 37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78769" y="776934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sz="2000" dirty="0">
                <a:solidFill>
                  <a:srgbClr val="FFFF00"/>
                </a:solidFill>
              </a:rPr>
              <a:t>pandas.Series</a:t>
            </a:r>
            <a:r>
              <a:rPr lang="it-IT" sz="2000" dirty="0" smtClean="0">
                <a:solidFill>
                  <a:schemeClr val="accent1"/>
                </a:solidFill>
              </a:rPr>
              <a:t>(</a:t>
            </a:r>
            <a:r>
              <a:rPr lang="it-IT" sz="2000" dirty="0" smtClean="0">
                <a:solidFill>
                  <a:schemeClr val="bg1"/>
                </a:solidFill>
              </a:rPr>
              <a:t>data</a:t>
            </a:r>
            <a:r>
              <a:rPr lang="it-IT" sz="2000" dirty="0" smtClean="0">
                <a:solidFill>
                  <a:schemeClr val="accent1"/>
                </a:solidFill>
              </a:rPr>
              <a:t>=None</a:t>
            </a:r>
            <a:r>
              <a:rPr lang="it-IT" sz="2000" dirty="0">
                <a:solidFill>
                  <a:schemeClr val="accent1"/>
                </a:solidFill>
              </a:rPr>
              <a:t>, </a:t>
            </a:r>
            <a:r>
              <a:rPr lang="it-IT" sz="2000" dirty="0">
                <a:solidFill>
                  <a:schemeClr val="bg1"/>
                </a:solidFill>
              </a:rPr>
              <a:t>index</a:t>
            </a:r>
            <a:r>
              <a:rPr lang="it-IT" sz="2000" dirty="0">
                <a:solidFill>
                  <a:schemeClr val="accent1"/>
                </a:solidFill>
              </a:rPr>
              <a:t>=None, </a:t>
            </a:r>
            <a:r>
              <a:rPr lang="it-IT" sz="2000" dirty="0">
                <a:solidFill>
                  <a:schemeClr val="bg1"/>
                </a:solidFill>
              </a:rPr>
              <a:t>dtype</a:t>
            </a:r>
            <a:r>
              <a:rPr lang="it-IT" sz="2000" dirty="0">
                <a:solidFill>
                  <a:schemeClr val="accent1"/>
                </a:solidFill>
              </a:rPr>
              <a:t>=None, </a:t>
            </a:r>
            <a:r>
              <a:rPr lang="it-IT" sz="2000" dirty="0">
                <a:solidFill>
                  <a:schemeClr val="bg1"/>
                </a:solidFill>
              </a:rPr>
              <a:t>name</a:t>
            </a:r>
            <a:r>
              <a:rPr lang="it-IT" sz="2000" dirty="0">
                <a:solidFill>
                  <a:schemeClr val="accent1"/>
                </a:solidFill>
              </a:rPr>
              <a:t>=None, </a:t>
            </a:r>
            <a:r>
              <a:rPr lang="it-IT" sz="2000" dirty="0">
                <a:solidFill>
                  <a:schemeClr val="bg1"/>
                </a:solidFill>
              </a:rPr>
              <a:t>copy</a:t>
            </a:r>
            <a:r>
              <a:rPr lang="it-IT" sz="2000" dirty="0">
                <a:solidFill>
                  <a:schemeClr val="accent1"/>
                </a:solidFill>
              </a:rPr>
              <a:t>=False, </a:t>
            </a:r>
            <a:r>
              <a:rPr lang="it-IT" sz="2000" dirty="0">
                <a:solidFill>
                  <a:schemeClr val="bg1"/>
                </a:solidFill>
              </a:rPr>
              <a:t>fastpath</a:t>
            </a:r>
            <a:r>
              <a:rPr lang="it-IT" sz="2000" dirty="0">
                <a:solidFill>
                  <a:schemeClr val="accent1"/>
                </a:solidFill>
              </a:rPr>
              <a:t>=False)</a:t>
            </a:r>
            <a:endParaRPr lang="it-IT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it-IT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Parameters: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	data</a:t>
            </a:r>
            <a:r>
              <a:rPr lang="en-US" sz="2000" dirty="0">
                <a:solidFill>
                  <a:schemeClr val="accent1"/>
                </a:solidFill>
              </a:rPr>
              <a:t>: array- Contains data stored in Series.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	index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 array-like or Index (1d)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	dtype: 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str, numpy</a:t>
            </a:r>
            <a:r>
              <a:rPr lang="en-US" sz="2000" dirty="0" smtClean="0">
                <a:solidFill>
                  <a:schemeClr val="accent1"/>
                </a:solidFill>
              </a:rPr>
              <a:t>. dtype</a:t>
            </a:r>
            <a:r>
              <a:rPr lang="en-US" sz="2000" dirty="0">
                <a:solidFill>
                  <a:schemeClr val="accent1"/>
                </a:solidFill>
              </a:rPr>
              <a:t>, or </a:t>
            </a:r>
            <a:r>
              <a:rPr lang="en-US" sz="2000" dirty="0" smtClean="0">
                <a:solidFill>
                  <a:schemeClr val="accent1"/>
                </a:solidFill>
              </a:rPr>
              <a:t>Extension Dtype</a:t>
            </a:r>
            <a:r>
              <a:rPr lang="en-US" sz="2000" dirty="0">
                <a:solidFill>
                  <a:schemeClr val="accent1"/>
                </a:solidFill>
              </a:rPr>
              <a:t>, optional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	name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 str, optional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	copy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 bool, default False</a:t>
            </a:r>
            <a:endParaRPr lang="en-US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Series syntax 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381267" y="724775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Count: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Return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number of non-NA/null observations in the Series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 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	</a:t>
            </a:r>
            <a:r>
              <a:rPr lang="en-US" dirty="0">
                <a:solidFill>
                  <a:srgbClr val="FFFF00"/>
                </a:solidFill>
              </a:rPr>
              <a:t>s = pd.Series([0.0, 1.0, np.nan</a:t>
            </a:r>
            <a:r>
              <a:rPr lang="en-US" dirty="0" smtClean="0">
                <a:solidFill>
                  <a:srgbClr val="FFFF00"/>
                </a:solidFill>
              </a:rPr>
              <a:t>])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smtClean="0">
                <a:solidFill>
                  <a:srgbClr val="FFFF00"/>
                </a:solidFill>
              </a:rPr>
              <a:t>	s.count() 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/>
                </a:solidFill>
              </a:rPr>
              <a:t>2. size: 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Return 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 number of elements in the underlying data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s.size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3. </a:t>
            </a:r>
            <a:r>
              <a:rPr lang="en-IN" dirty="0" smtClean="0">
                <a:solidFill>
                  <a:schemeClr val="accent1"/>
                </a:solidFill>
              </a:rPr>
              <a:t>pop</a:t>
            </a:r>
            <a:r>
              <a:rPr lang="en-US" dirty="0" smtClean="0">
                <a:solidFill>
                  <a:schemeClr val="bg1"/>
                </a:solidFill>
              </a:rPr>
              <a:t>: Return </a:t>
            </a:r>
            <a:r>
              <a:rPr lang="en-US" dirty="0">
                <a:solidFill>
                  <a:schemeClr val="bg1"/>
                </a:solidFill>
              </a:rPr>
              <a:t>item and drops from series. Raise </a:t>
            </a:r>
            <a:r>
              <a:rPr lang="en-US" dirty="0" err="1">
                <a:solidFill>
                  <a:schemeClr val="bg1"/>
                </a:solidFill>
              </a:rPr>
              <a:t>KeyError</a:t>
            </a:r>
            <a:r>
              <a:rPr lang="en-US" dirty="0">
                <a:solidFill>
                  <a:schemeClr val="bg1"/>
                </a:solidFill>
              </a:rPr>
              <a:t> if not found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s.pop</a:t>
            </a:r>
            <a:r>
              <a:rPr lang="en-US" dirty="0" smtClean="0">
                <a:solidFill>
                  <a:srgbClr val="FFFF00"/>
                </a:solidFill>
              </a:rPr>
              <a:t>(0)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Series </a:t>
            </a:r>
            <a:r>
              <a:rPr lang="en-IN" sz="3200" b="1" dirty="0"/>
              <a:t>functions </a:t>
            </a:r>
            <a:r>
              <a:rPr lang="en-IN" sz="3200" b="1" dirty="0" smtClean="0"/>
              <a:t>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381267" y="716153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 marL="457200" lvl="0" indent="1905">
              <a:spcBef>
                <a:spcPct val="20000"/>
              </a:spcBef>
              <a:defRPr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4. Add :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Return Addition of series and other, element-wise (binary operator add).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457200" lvl="0" indent="1905">
              <a:spcBef>
                <a:spcPct val="20000"/>
              </a:spcBef>
              <a:defRPr/>
            </a:pP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Equivalent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to series + other, but with support to substitute a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fill_value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for missing data in </a:t>
            </a:r>
            <a:r>
              <a:rPr lang="en-US" sz="1800" dirty="0" smtClean="0">
                <a:solidFill>
                  <a:schemeClr val="bg1"/>
                </a:solidFill>
                <a:latin typeface="+mj-lt"/>
              </a:rPr>
              <a:t>	either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one of the inputs.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Example: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endParaRPr lang="en-IN" sz="1800" dirty="0">
              <a:solidFill>
                <a:srgbClr val="FF0000"/>
              </a:solidFill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Series functions :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46340" y="1768748"/>
            <a:ext cx="3161467" cy="230832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</a:rPr>
              <a:t> </a:t>
            </a:r>
            <a:r>
              <a:rPr lang="en-IN" sz="1800" dirty="0">
                <a:solidFill>
                  <a:srgbClr val="002060"/>
                </a:solidFill>
              </a:rPr>
              <a:t>b = pd.Series([1, np.nan, 1, np.nan], index=['a', 'b', 'd', 'e'])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b="1" dirty="0" smtClean="0">
                <a:solidFill>
                  <a:srgbClr val="002060"/>
                </a:solidFill>
              </a:rPr>
              <a:t>Print( </a:t>
            </a:r>
            <a:r>
              <a:rPr lang="en-IN" sz="1800" dirty="0" smtClean="0">
                <a:solidFill>
                  <a:srgbClr val="002060"/>
                </a:solidFill>
              </a:rPr>
              <a:t>b)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a    1.0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b    </a:t>
            </a:r>
            <a:r>
              <a:rPr lang="en-IN" sz="1800" dirty="0" err="1">
                <a:solidFill>
                  <a:srgbClr val="002060"/>
                </a:solidFill>
              </a:rPr>
              <a:t>NaN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d    1.0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e    </a:t>
            </a:r>
            <a:r>
              <a:rPr lang="en-IN" sz="1800" dirty="0" err="1">
                <a:solidFill>
                  <a:srgbClr val="002060"/>
                </a:solidFill>
              </a:rPr>
              <a:t>NaN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dtype: </a:t>
            </a:r>
            <a:r>
              <a:rPr lang="en-IN" sz="1800" dirty="0" smtClean="0">
                <a:solidFill>
                  <a:srgbClr val="002060"/>
                </a:solidFill>
              </a:rPr>
              <a:t>float64</a:t>
            </a:r>
            <a:endParaRPr lang="en-IN" u="sng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3581017" y="4221088"/>
            <a:ext cx="316146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2060"/>
                </a:solidFill>
              </a:rPr>
              <a:t> </a:t>
            </a:r>
            <a:r>
              <a:rPr lang="en-IN" sz="1800" b="1" dirty="0">
                <a:solidFill>
                  <a:srgbClr val="002060"/>
                </a:solidFill>
              </a:rPr>
              <a:t>a.add(b, fill_value=0)</a:t>
            </a:r>
            <a:endParaRPr lang="en-IN" sz="1800" b="1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a    2.0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b    1.0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c    1.0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d    1.0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e    </a:t>
            </a:r>
            <a:r>
              <a:rPr lang="en-IN" sz="1800" dirty="0" err="1">
                <a:solidFill>
                  <a:srgbClr val="002060"/>
                </a:solidFill>
              </a:rPr>
              <a:t>NaN</a:t>
            </a:r>
            <a:endParaRPr lang="en-IN" sz="1800" dirty="0">
              <a:solidFill>
                <a:srgbClr val="002060"/>
              </a:solidFill>
            </a:endParaRPr>
          </a:p>
          <a:p>
            <a:r>
              <a:rPr lang="en-IN" sz="1800" dirty="0">
                <a:solidFill>
                  <a:srgbClr val="002060"/>
                </a:solidFill>
              </a:rPr>
              <a:t>dtype: </a:t>
            </a:r>
            <a:r>
              <a:rPr lang="en-IN" sz="1800" dirty="0" smtClean="0">
                <a:solidFill>
                  <a:srgbClr val="002060"/>
                </a:solidFill>
              </a:rPr>
              <a:t>float64</a:t>
            </a:r>
            <a:endParaRPr lang="en-IN" u="sng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1924833" y="1772816"/>
            <a:ext cx="3161467" cy="23083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C000"/>
                </a:solidFill>
              </a:rPr>
              <a:t>a = pd.Series([1, 1, 1, np.nan], index=['a', 'b', 'c', 'd'])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b="1" dirty="0">
                <a:solidFill>
                  <a:srgbClr val="FFC000"/>
                </a:solidFill>
              </a:rPr>
              <a:t>Print( </a:t>
            </a:r>
            <a:r>
              <a:rPr lang="en-IN" sz="1800" dirty="0">
                <a:solidFill>
                  <a:srgbClr val="FFC000"/>
                </a:solidFill>
              </a:rPr>
              <a:t>a)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dirty="0">
                <a:solidFill>
                  <a:srgbClr val="FFC000"/>
                </a:solidFill>
              </a:rPr>
              <a:t>a    1.0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dirty="0">
                <a:solidFill>
                  <a:srgbClr val="FFC000"/>
                </a:solidFill>
              </a:rPr>
              <a:t>b    1.0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dirty="0">
                <a:solidFill>
                  <a:srgbClr val="FFC000"/>
                </a:solidFill>
              </a:rPr>
              <a:t>c    1.0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dirty="0">
                <a:solidFill>
                  <a:srgbClr val="FFC000"/>
                </a:solidFill>
              </a:rPr>
              <a:t>d    </a:t>
            </a:r>
            <a:r>
              <a:rPr lang="en-IN" sz="1800" dirty="0" err="1">
                <a:solidFill>
                  <a:srgbClr val="FFC000"/>
                </a:solidFill>
              </a:rPr>
              <a:t>NaN</a:t>
            </a:r>
            <a:endParaRPr lang="en-IN" sz="1800" dirty="0">
              <a:solidFill>
                <a:srgbClr val="FFC000"/>
              </a:solidFill>
            </a:endParaRPr>
          </a:p>
          <a:p>
            <a:r>
              <a:rPr lang="en-IN" sz="1800" dirty="0">
                <a:solidFill>
                  <a:srgbClr val="FFC000"/>
                </a:solidFill>
              </a:rPr>
              <a:t>dtype: float64</a:t>
            </a:r>
            <a:endParaRPr lang="en-IN" sz="1800" dirty="0">
              <a:solidFill>
                <a:srgbClr val="FFC000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535220"/>
            <a:ext cx="10072757" cy="5941516"/>
          </a:xfrm>
          <a:prstGeom prst="rect">
            <a:avLst/>
          </a:prstGeom>
          <a:solidFill>
            <a:srgbClr val="002060"/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rgbClr val="00B0F0"/>
                </a:solidFill>
              </a:rPr>
              <a:t>          It is a widely used data structure of pandas and works with a two-dimensional array with labelled axes (rows and columns). DataFrame is defined as a standard way to store data and has two different indexes, i.e., row index and column index. It consists of the following properties:</a:t>
            </a:r>
            <a:endParaRPr lang="en-IN" sz="2000" dirty="0" smtClean="0">
              <a:solidFill>
                <a:srgbClr val="00B0F0"/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columns can be heterogeneous types like </a:t>
            </a:r>
            <a:r>
              <a:rPr lang="en-IN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int, bool, and so on.</a:t>
            </a:r>
            <a:endParaRPr lang="en-IN" sz="2000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It can be seen as a </a:t>
            </a:r>
            <a:r>
              <a:rPr lang="en-IN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dictionary of Series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structure where both the </a:t>
            </a:r>
            <a:r>
              <a:rPr lang="en-IN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rows and columns 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are   </a:t>
            </a:r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  indexed</a:t>
            </a:r>
            <a:r>
              <a:rPr lang="en-IN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 It is denoted as "columns" in case of columns and "index" in case of rows. </a:t>
            </a:r>
            <a:endParaRPr lang="en-IN" sz="20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IN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 a DataFrame using List:</a:t>
            </a:r>
            <a:endParaRPr lang="en-IN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IN" sz="1800" dirty="0" smtClean="0"/>
              <a:t>           </a:t>
            </a:r>
            <a:r>
              <a:rPr lang="en-IN" sz="1800" dirty="0" smtClean="0">
                <a:solidFill>
                  <a:srgbClr val="FFFF00"/>
                </a:solidFill>
              </a:rPr>
              <a:t>We can easily create a DataFrame in Pandas using list.</a:t>
            </a:r>
            <a:endParaRPr lang="en-IN" sz="1800" dirty="0" smtClean="0">
              <a:solidFill>
                <a:srgbClr val="FFFF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2"/>
                </a:solidFill>
              </a:rPr>
              <a:t>import pandas as pd  </a:t>
            </a:r>
            <a:endParaRPr lang="en-IN" sz="1800" dirty="0" smtClean="0">
              <a:solidFill>
                <a:schemeClr val="bg2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1"/>
                </a:solidFill>
              </a:rPr>
              <a:t># a list of strings  </a:t>
            </a:r>
            <a:endParaRPr lang="en-IN" sz="1800" dirty="0" smtClean="0">
              <a:solidFill>
                <a:schemeClr val="bg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2"/>
                </a:solidFill>
              </a:rPr>
              <a:t>x = ['Python','Pandas']  </a:t>
            </a:r>
            <a:endParaRPr lang="en-IN" sz="1800" dirty="0" smtClean="0">
              <a:solidFill>
                <a:schemeClr val="bg2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1"/>
                </a:solidFill>
              </a:rPr>
              <a:t># Calling DataFrame constructor on list  </a:t>
            </a:r>
            <a:endParaRPr lang="en-IN" sz="1800" dirty="0" smtClean="0">
              <a:solidFill>
                <a:schemeClr val="bg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2"/>
                </a:solidFill>
              </a:rPr>
              <a:t>df = </a:t>
            </a:r>
            <a:r>
              <a:rPr lang="en-IN" sz="1800" dirty="0" smtClean="0">
                <a:solidFill>
                  <a:srgbClr val="FFC000"/>
                </a:solidFill>
              </a:rPr>
              <a:t>pd.DataFrame</a:t>
            </a:r>
            <a:r>
              <a:rPr lang="en-IN" sz="1800" dirty="0" smtClean="0">
                <a:solidFill>
                  <a:schemeClr val="bg2"/>
                </a:solidFill>
              </a:rPr>
              <a:t>(x)  </a:t>
            </a:r>
            <a:endParaRPr lang="en-IN" sz="1800" dirty="0" smtClean="0">
              <a:solidFill>
                <a:schemeClr val="bg2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sz="1800" dirty="0" smtClean="0">
                <a:solidFill>
                  <a:schemeClr val="bg2"/>
                </a:solidFill>
              </a:rPr>
              <a:t>print(</a:t>
            </a:r>
            <a:r>
              <a:rPr lang="en-IN" sz="1800" dirty="0" err="1" smtClean="0">
                <a:solidFill>
                  <a:schemeClr val="bg2"/>
                </a:solidFill>
              </a:rPr>
              <a:t>df</a:t>
            </a:r>
            <a:r>
              <a:rPr lang="en-IN" sz="1800" dirty="0" smtClean="0">
                <a:solidFill>
                  <a:schemeClr val="bg2"/>
                </a:solidFill>
              </a:rPr>
              <a:t>)</a:t>
            </a:r>
            <a:endParaRPr lang="en-IN" sz="2000" dirty="0" smtClean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Python Pandas DataFrame:</a:t>
            </a:r>
            <a:endParaRPr lang="en-IN" sz="3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09409" y="4685714"/>
            <a:ext cx="264320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u="sng" dirty="0" smtClean="0">
                <a:solidFill>
                  <a:srgbClr val="FF0000"/>
                </a:solidFill>
              </a:rPr>
              <a:t>Output:</a:t>
            </a:r>
            <a:endParaRPr lang="en-IN" u="sng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       0</a:t>
            </a:r>
            <a:endParaRPr lang="en-IN" dirty="0" smtClean="0"/>
          </a:p>
          <a:p>
            <a:r>
              <a:rPr lang="en-IN" dirty="0" smtClean="0"/>
              <a:t>0    python</a:t>
            </a:r>
            <a:endParaRPr lang="en-IN" dirty="0" smtClean="0"/>
          </a:p>
          <a:p>
            <a:r>
              <a:rPr lang="en-IN" dirty="0" smtClean="0"/>
              <a:t>1    pandas</a:t>
            </a:r>
            <a:endParaRPr lang="en-IN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53556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it-IT" sz="2000" dirty="0" smtClean="0">
                <a:solidFill>
                  <a:schemeClr val="accent1"/>
                </a:solidFill>
              </a:rPr>
              <a:t>pandas.DataFrame(data=</a:t>
            </a:r>
            <a:r>
              <a:rPr lang="it-IT" sz="2000" dirty="0" smtClean="0">
                <a:solidFill>
                  <a:schemeClr val="bg1"/>
                </a:solidFill>
              </a:rPr>
              <a:t>None</a:t>
            </a:r>
            <a:r>
              <a:rPr lang="it-IT" sz="2000" dirty="0">
                <a:solidFill>
                  <a:schemeClr val="accent1"/>
                </a:solidFill>
              </a:rPr>
              <a:t>, index=</a:t>
            </a:r>
            <a:r>
              <a:rPr lang="it-IT" sz="2000" dirty="0">
                <a:solidFill>
                  <a:schemeClr val="bg1"/>
                </a:solidFill>
              </a:rPr>
              <a:t>None</a:t>
            </a:r>
            <a:r>
              <a:rPr lang="it-IT" sz="2000" dirty="0">
                <a:solidFill>
                  <a:schemeClr val="accent1"/>
                </a:solidFill>
              </a:rPr>
              <a:t>, columns=</a:t>
            </a:r>
            <a:r>
              <a:rPr lang="it-IT" sz="2000" dirty="0">
                <a:solidFill>
                  <a:schemeClr val="bg1"/>
                </a:solidFill>
              </a:rPr>
              <a:t>None</a:t>
            </a:r>
            <a:r>
              <a:rPr lang="it-IT" sz="2000" dirty="0">
                <a:solidFill>
                  <a:schemeClr val="accent1"/>
                </a:solidFill>
              </a:rPr>
              <a:t>, dtype=</a:t>
            </a:r>
            <a:r>
              <a:rPr lang="it-IT" sz="2000" dirty="0">
                <a:solidFill>
                  <a:schemeClr val="bg1"/>
                </a:solidFill>
              </a:rPr>
              <a:t>None</a:t>
            </a:r>
            <a:r>
              <a:rPr lang="it-IT" sz="2000" dirty="0">
                <a:solidFill>
                  <a:schemeClr val="accent1"/>
                </a:solidFill>
              </a:rPr>
              <a:t>, copy=</a:t>
            </a:r>
            <a:r>
              <a:rPr lang="it-IT" sz="2000" dirty="0">
                <a:solidFill>
                  <a:schemeClr val="bg1"/>
                </a:solidFill>
              </a:rPr>
              <a:t>None</a:t>
            </a:r>
            <a:r>
              <a:rPr lang="it-IT" sz="2000" dirty="0" smtClean="0">
                <a:solidFill>
                  <a:schemeClr val="accent1"/>
                </a:solidFill>
              </a:rPr>
              <a:t>)</a:t>
            </a:r>
            <a:endParaRPr lang="it-IT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it-IT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accent1"/>
                </a:solidFill>
              </a:rPr>
              <a:t>Data 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</a:rPr>
              <a:t>ndarray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(structured or homogeneous), </a:t>
            </a:r>
            <a:r>
              <a:rPr lang="en-US" sz="2000" dirty="0" err="1">
                <a:solidFill>
                  <a:schemeClr val="bg1"/>
                </a:solidFill>
              </a:rPr>
              <a:t>Iterable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dict</a:t>
            </a:r>
            <a:r>
              <a:rPr lang="en-US" sz="2000" dirty="0">
                <a:solidFill>
                  <a:schemeClr val="bg1"/>
                </a:solidFill>
              </a:rPr>
              <a:t>, or </a:t>
            </a:r>
            <a:r>
              <a:rPr lang="en-US" sz="2000" dirty="0" err="1" smtClean="0">
                <a:solidFill>
                  <a:schemeClr val="bg1"/>
                </a:solidFill>
              </a:rPr>
              <a:t>DataFrame</a:t>
            </a: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1800" dirty="0" err="1">
                <a:solidFill>
                  <a:schemeClr val="accent1"/>
                </a:solidFill>
              </a:rPr>
              <a:t>Dict</a:t>
            </a:r>
            <a:r>
              <a:rPr lang="en-US" sz="1800" dirty="0">
                <a:solidFill>
                  <a:schemeClr val="accent1"/>
                </a:solidFill>
              </a:rPr>
              <a:t> can contain Series, arrays, constants, </a:t>
            </a:r>
            <a:r>
              <a:rPr lang="en-US" sz="1800" dirty="0" err="1">
                <a:solidFill>
                  <a:schemeClr val="accent1"/>
                </a:solidFill>
              </a:rPr>
              <a:t>dataclass</a:t>
            </a:r>
            <a:r>
              <a:rPr lang="en-US" sz="1800" dirty="0">
                <a:solidFill>
                  <a:schemeClr val="accent1"/>
                </a:solidFill>
              </a:rPr>
              <a:t> or list-like objects. If data is a </a:t>
            </a:r>
            <a:r>
              <a:rPr lang="en-US" sz="1800" dirty="0" err="1">
                <a:solidFill>
                  <a:schemeClr val="accent1"/>
                </a:solidFill>
              </a:rPr>
              <a:t>dict</a:t>
            </a:r>
            <a:r>
              <a:rPr lang="en-US" sz="1800" dirty="0">
                <a:solidFill>
                  <a:schemeClr val="accent1"/>
                </a:solidFill>
              </a:rPr>
              <a:t>, column </a:t>
            </a:r>
            <a:r>
              <a:rPr lang="en-US" sz="1800" dirty="0" smtClean="0">
                <a:solidFill>
                  <a:schemeClr val="accent1"/>
                </a:solidFill>
              </a:rPr>
              <a:t>	order </a:t>
            </a:r>
            <a:r>
              <a:rPr lang="en-US" sz="1800" dirty="0">
                <a:solidFill>
                  <a:schemeClr val="accent1"/>
                </a:solidFill>
              </a:rPr>
              <a:t>follows insertion-order. If a </a:t>
            </a:r>
            <a:r>
              <a:rPr lang="en-US" sz="1800" dirty="0" err="1">
                <a:solidFill>
                  <a:schemeClr val="accent1"/>
                </a:solidFill>
              </a:rPr>
              <a:t>dict</a:t>
            </a:r>
            <a:r>
              <a:rPr lang="en-US" sz="1800" dirty="0">
                <a:solidFill>
                  <a:schemeClr val="accent1"/>
                </a:solidFill>
              </a:rPr>
              <a:t> contains Series which have an index defined, it is </a:t>
            </a:r>
            <a:r>
              <a:rPr lang="en-US" sz="1800" dirty="0" smtClean="0">
                <a:solidFill>
                  <a:schemeClr val="accent1"/>
                </a:solidFill>
              </a:rPr>
              <a:t>	aligned </a:t>
            </a:r>
            <a:r>
              <a:rPr lang="en-US" sz="1800" dirty="0">
                <a:solidFill>
                  <a:schemeClr val="accent1"/>
                </a:solidFill>
              </a:rPr>
              <a:t>by its index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Index:  </a:t>
            </a:r>
            <a:r>
              <a:rPr lang="en-US" sz="1800" dirty="0" smtClean="0">
                <a:solidFill>
                  <a:srgbClr val="FC6A10"/>
                </a:solidFill>
              </a:rPr>
              <a:t>Index</a:t>
            </a:r>
            <a:r>
              <a:rPr lang="en-US" sz="1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chemeClr val="accent1"/>
                </a:solidFill>
              </a:rPr>
              <a:t>use for resulting frame. Will default to </a:t>
            </a:r>
            <a:r>
              <a:rPr lang="en-US" sz="1800" dirty="0" smtClean="0">
                <a:solidFill>
                  <a:schemeClr val="accent1"/>
                </a:solidFill>
              </a:rPr>
              <a:t>Range Index </a:t>
            </a:r>
            <a:r>
              <a:rPr lang="en-US" sz="1800" dirty="0">
                <a:solidFill>
                  <a:schemeClr val="accent1"/>
                </a:solidFill>
              </a:rPr>
              <a:t>if no indexing information part of input </a:t>
            </a:r>
            <a:r>
              <a:rPr lang="en-US" sz="1800" dirty="0" smtClean="0">
                <a:solidFill>
                  <a:schemeClr val="accent1"/>
                </a:solidFill>
              </a:rPr>
              <a:t>	data and </a:t>
            </a:r>
            <a:r>
              <a:rPr lang="en-US" sz="1800" dirty="0">
                <a:solidFill>
                  <a:schemeClr val="accent1"/>
                </a:solidFill>
              </a:rPr>
              <a:t>no index provided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Column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smtClean="0">
                <a:solidFill>
                  <a:schemeClr val="accent1"/>
                </a:solidFill>
              </a:rPr>
              <a:t>labels </a:t>
            </a:r>
            <a:r>
              <a:rPr lang="en-US" sz="1800" dirty="0">
                <a:solidFill>
                  <a:schemeClr val="accent1"/>
                </a:solidFill>
              </a:rPr>
              <a:t>to use for resulting frame when data does not have them, defaulting to </a:t>
            </a:r>
            <a:r>
              <a:rPr lang="en-US" sz="1800" dirty="0" smtClean="0">
                <a:solidFill>
                  <a:schemeClr val="accent1"/>
                </a:solidFill>
              </a:rPr>
              <a:t>Range Index(0</a:t>
            </a:r>
            <a:r>
              <a:rPr lang="en-US" sz="1800" dirty="0">
                <a:solidFill>
                  <a:schemeClr val="accent1"/>
                </a:solidFill>
              </a:rPr>
              <a:t>, 1, </a:t>
            </a:r>
            <a:r>
              <a:rPr lang="en-US" sz="1800" dirty="0" smtClean="0">
                <a:solidFill>
                  <a:schemeClr val="accent1"/>
                </a:solidFill>
              </a:rPr>
              <a:t>	2</a:t>
            </a:r>
            <a:r>
              <a:rPr lang="en-US" sz="1800" dirty="0">
                <a:solidFill>
                  <a:schemeClr val="accent1"/>
                </a:solidFill>
              </a:rPr>
              <a:t>, …, n). If data contains column labels, will perform column selection instead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Data type 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smtClean="0">
                <a:solidFill>
                  <a:schemeClr val="accent1"/>
                </a:solidFill>
              </a:rPr>
              <a:t>Data </a:t>
            </a:r>
            <a:r>
              <a:rPr lang="en-US" sz="1800" dirty="0">
                <a:solidFill>
                  <a:schemeClr val="accent1"/>
                </a:solidFill>
              </a:rPr>
              <a:t>type </a:t>
            </a:r>
            <a:r>
              <a:rPr lang="en-US" sz="1800" dirty="0" smtClean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chemeClr val="accent1"/>
                </a:solidFill>
              </a:rPr>
              <a:t>force. Only a single dtype is allowed. If None, infer</a:t>
            </a:r>
            <a:r>
              <a:rPr lang="en-US" sz="1800" dirty="0" smtClean="0">
                <a:solidFill>
                  <a:schemeClr val="accent1"/>
                </a:solidFill>
              </a:rPr>
              <a:t>.</a:t>
            </a: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accent1"/>
              </a:solidFill>
            </a:endParaRPr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Data Frame syntax 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196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379372" y="571480"/>
            <a:ext cx="10358510" cy="5429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rgbClr val="00B0F0"/>
                </a:solidFill>
              </a:rPr>
              <a:t>          </a:t>
            </a:r>
            <a:r>
              <a:rPr lang="en-US" sz="2000" dirty="0" smtClean="0"/>
              <a:t>csv stands for </a:t>
            </a:r>
            <a:r>
              <a:rPr lang="en-US" b="1" dirty="0" smtClean="0">
                <a:solidFill>
                  <a:srgbClr val="002060"/>
                </a:solidFill>
              </a:rPr>
              <a:t>comma-separated values</a:t>
            </a:r>
            <a:r>
              <a:rPr lang="en-US" sz="2000" dirty="0" smtClean="0"/>
              <a:t>, </a:t>
            </a:r>
            <a:r>
              <a:rPr lang="en-IN" sz="2000" dirty="0" smtClean="0"/>
              <a:t>a delimiter, usually a comma, separates columns within each row.</a:t>
            </a:r>
            <a:endParaRPr lang="en-US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 CSV file stores </a:t>
            </a:r>
            <a:r>
              <a:rPr lang="en-US" sz="2000" b="1" dirty="0" smtClean="0"/>
              <a:t>tabular data in plain text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Each line of the file is a </a:t>
            </a:r>
            <a:r>
              <a:rPr lang="en-US" sz="2000" b="1" dirty="0" smtClean="0"/>
              <a:t>data record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Each record consists of </a:t>
            </a:r>
            <a:r>
              <a:rPr lang="en-US" sz="2000" b="1" dirty="0" smtClean="0"/>
              <a:t>one or more fields, separated by commas</a:t>
            </a:r>
            <a:endParaRPr lang="en-IN" sz="2000" dirty="0" smtClean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665388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What is csv ?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000" y="3929066"/>
            <a:ext cx="48482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5850" y="4143380"/>
            <a:ext cx="414340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itle 1"/>
          <p:cNvSpPr txBox="1"/>
          <p:nvPr/>
        </p:nvSpPr>
        <p:spPr>
          <a:xfrm>
            <a:off x="1522380" y="3214686"/>
            <a:ext cx="2665388" cy="428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Data Frame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Title 1"/>
          <p:cNvSpPr txBox="1"/>
          <p:nvPr/>
        </p:nvSpPr>
        <p:spPr>
          <a:xfrm>
            <a:off x="6951668" y="3429000"/>
            <a:ext cx="2665388" cy="428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CSV</a:t>
            </a:r>
            <a:r>
              <a:rPr kumimoji="0" lang="en-I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file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1175456"/>
            <a:ext cx="9882542" cy="49357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             Pandas is a very </a:t>
            </a:r>
            <a:r>
              <a:rPr lang="en-IN" sz="2000" b="1" dirty="0" smtClean="0"/>
              <a:t>powerful and popular framework </a:t>
            </a:r>
            <a:r>
              <a:rPr lang="en-IN" sz="2000" dirty="0" smtClean="0"/>
              <a:t>for </a:t>
            </a:r>
            <a:r>
              <a:rPr lang="en-IN" sz="2000" b="1" dirty="0" smtClean="0">
                <a:solidFill>
                  <a:srgbClr val="0070C0"/>
                </a:solidFill>
              </a:rPr>
              <a:t>data analysis and manipulation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One of the most striking features of Pandas is its ability to read and write various types of files including CSV and Excel. </a:t>
            </a: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You can effectively and easily manipulate CSV files in Pandas using functions like </a:t>
            </a:r>
            <a:r>
              <a:rPr lang="en-IN" sz="2000" b="1" dirty="0" smtClean="0">
                <a:solidFill>
                  <a:srgbClr val="002060"/>
                </a:solidFill>
              </a:rPr>
              <a:t>read_csv() and to_csv() 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Installing Pandas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We have to install Pandas before using it. Let's use </a:t>
            </a:r>
            <a:r>
              <a:rPr lang="en-IN" sz="2000" b="1" dirty="0" smtClean="0">
                <a:solidFill>
                  <a:srgbClr val="0070C0"/>
                </a:solidFill>
              </a:rPr>
              <a:t>pip </a:t>
            </a:r>
            <a:r>
              <a:rPr lang="en-IN" sz="2000" dirty="0" smtClean="0">
                <a:solidFill>
                  <a:srgbClr val="00B0F0"/>
                </a:solidFill>
              </a:rPr>
              <a:t> </a:t>
            </a:r>
            <a:r>
              <a:rPr lang="en-IN" sz="2000" dirty="0" smtClean="0"/>
              <a:t>in </a:t>
            </a:r>
            <a:r>
              <a:rPr lang="en-IN" sz="2000" b="1" dirty="0" smtClean="0"/>
              <a:t>Jupyter notebook       </a:t>
            </a:r>
            <a:endParaRPr lang="en-IN" sz="2000" b="1" dirty="0" smtClean="0"/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54592" y="122833"/>
            <a:ext cx="6825638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2800" b="1" dirty="0" smtClean="0"/>
              <a:t>Reading and Writing CSV Files using Pandas:</a:t>
            </a:r>
            <a:endParaRPr lang="en-IN" sz="28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2308198" y="4929198"/>
            <a:ext cx="435771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</a:rPr>
              <a:t>  pip install pandas</a:t>
            </a:r>
            <a:endParaRPr lang="en-IN" sz="3200" b="1" dirty="0">
              <a:solidFill>
                <a:schemeClr val="tx1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83836" y="899032"/>
            <a:ext cx="9882542" cy="5429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u="sng" dirty="0" smtClean="0">
                <a:solidFill>
                  <a:srgbClr val="0070C0"/>
                </a:solidFill>
              </a:rPr>
              <a:t>How to read the csv file using pandas:</a:t>
            </a:r>
            <a:endParaRPr lang="en-US" b="1" u="sng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     Once the pandas library is imported by using </a:t>
            </a:r>
            <a:r>
              <a:rPr lang="en-US" b="1" dirty="0" smtClean="0">
                <a:solidFill>
                  <a:srgbClr val="0070C0"/>
                </a:solidFill>
              </a:rPr>
              <a:t>import</a:t>
            </a:r>
            <a:r>
              <a:rPr lang="en-US" sz="2000" dirty="0" smtClean="0"/>
              <a:t> statement with out any error.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           That assumes the library is installed</a:t>
            </a:r>
            <a:r>
              <a:rPr lang="en-US" sz="2000" dirty="0" smtClean="0"/>
              <a:t>. Then we can load a csv file using the pandas built-in function “</a:t>
            </a:r>
            <a:r>
              <a:rPr lang="en-US" b="1" dirty="0" smtClean="0">
                <a:solidFill>
                  <a:srgbClr val="0070C0"/>
                </a:solidFill>
              </a:rPr>
              <a:t>pandas.read_csv()</a:t>
            </a:r>
            <a:r>
              <a:rPr lang="en-US" dirty="0" smtClean="0">
                <a:solidFill>
                  <a:srgbClr val="0070C0"/>
                </a:solidFill>
              </a:rPr>
              <a:t>” 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 We simply type the word </a:t>
            </a:r>
            <a:r>
              <a:rPr lang="en-US" sz="2000" b="1" dirty="0" smtClean="0"/>
              <a:t>pandas (or) object of pandas</a:t>
            </a:r>
            <a:r>
              <a:rPr lang="en-US" sz="2000" dirty="0" smtClean="0"/>
              <a:t>, then a </a:t>
            </a:r>
            <a:r>
              <a:rPr lang="en-US" sz="2000" b="1" dirty="0" smtClean="0"/>
              <a:t>dot</a:t>
            </a:r>
            <a:r>
              <a:rPr lang="en-US" sz="2000" dirty="0" smtClean="0"/>
              <a:t> and  </a:t>
            </a:r>
            <a:r>
              <a:rPr lang="en-US" sz="2000" b="1" dirty="0" smtClean="0"/>
              <a:t>name of the read_csv() function </a:t>
            </a:r>
            <a:r>
              <a:rPr lang="en-US" sz="2000" dirty="0" smtClean="0"/>
              <a:t>with arguments (or ) with out arguments.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54592" y="122833"/>
            <a:ext cx="5325440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2800" b="1" dirty="0" smtClean="0"/>
              <a:t>Reading CSV Files with read_csv():</a:t>
            </a:r>
            <a:endParaRPr lang="en-IN" sz="2800" b="1" dirty="0"/>
          </a:p>
        </p:txBody>
      </p:sp>
      <p:sp>
        <p:nvSpPr>
          <p:cNvPr id="56" name="Rounded Rectangle 55"/>
          <p:cNvSpPr/>
          <p:nvPr/>
        </p:nvSpPr>
        <p:spPr>
          <a:xfrm>
            <a:off x="808000" y="2143116"/>
            <a:ext cx="678661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rgbClr val="C00000"/>
                </a:solidFill>
              </a:rPr>
              <a:t>Import pandas as pd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93752" y="5500702"/>
            <a:ext cx="785818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>
                <a:solidFill>
                  <a:srgbClr val="C00000"/>
                </a:solidFill>
              </a:rPr>
              <a:t>d</a:t>
            </a:r>
            <a:r>
              <a:rPr lang="en-IN" sz="2800" dirty="0" err="1" smtClean="0">
                <a:solidFill>
                  <a:srgbClr val="C00000"/>
                </a:solidFill>
              </a:rPr>
              <a:t>f</a:t>
            </a:r>
            <a:r>
              <a:rPr lang="en-IN" sz="2800" dirty="0" smtClean="0">
                <a:solidFill>
                  <a:srgbClr val="C00000"/>
                </a:solidFill>
              </a:rPr>
              <a:t>=</a:t>
            </a:r>
            <a:r>
              <a:rPr lang="en-IN" sz="2800" dirty="0" err="1" smtClean="0">
                <a:solidFill>
                  <a:srgbClr val="C00000"/>
                </a:solidFill>
              </a:rPr>
              <a:t>pd.read_csv</a:t>
            </a:r>
            <a:r>
              <a:rPr lang="en-IN" sz="2800" dirty="0" smtClean="0">
                <a:solidFill>
                  <a:srgbClr val="C00000"/>
                </a:solidFill>
              </a:rPr>
              <a:t>(“path of file, where it is located”)</a:t>
            </a:r>
            <a:endParaRPr lang="en-IN" sz="2800" dirty="0">
              <a:solidFill>
                <a:srgbClr val="C00000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379372" y="571480"/>
            <a:ext cx="10001320" cy="5429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import pandas as pd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df=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pd.read_csv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2000" b="1" dirty="0" err="1" smtClean="0">
                <a:solidFill>
                  <a:schemeClr val="bg2"/>
                </a:solidFill>
              </a:rPr>
              <a:t>r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</a:t>
            </a:r>
            <a:r>
              <a:rPr lang="en-IN" sz="2000" dirty="0" err="1" smtClean="0"/>
              <a:t>C</a:t>
            </a:r>
            <a:r>
              <a:rPr lang="en-IN" sz="2000" dirty="0" smtClean="0"/>
              <a:t>:\Users\Documents\R programs\airline-data.csv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")</a:t>
            </a:r>
            <a:endParaRPr lang="en-I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df.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2000" dirty="0" smtClean="0"/>
              <a:t>5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I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Output:</a:t>
            </a:r>
            <a:endParaRPr kumimoji="0" lang="en-IN" sz="2000" b="0" i="0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023106" cy="428604"/>
          </a:xfrm>
          <a:solidFill>
            <a:srgbClr val="002060"/>
          </a:solidFill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Example for read the csv file using pandas </a:t>
            </a:r>
            <a:r>
              <a:rPr lang="en-IN" sz="2800" b="1" dirty="0" smtClean="0">
                <a:solidFill>
                  <a:srgbClr val="FFFF00"/>
                </a:solidFill>
              </a:rPr>
              <a:t>: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48" y="2479406"/>
            <a:ext cx="9358378" cy="25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450810" y="5286388"/>
            <a:ext cx="10358510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accent3"/>
                </a:solidFill>
              </a:rPr>
              <a:t> NOTE: </a:t>
            </a:r>
            <a:r>
              <a:rPr lang="en-US" sz="1800" dirty="0" smtClean="0"/>
              <a:t>we need to give the path of the </a:t>
            </a:r>
            <a:r>
              <a:rPr lang="en-US" sz="1800" b="1" dirty="0" smtClean="0"/>
              <a:t>csv file as argument to the read_csv function</a:t>
            </a:r>
            <a:r>
              <a:rPr lang="en-US" sz="1800" dirty="0" smtClean="0"/>
              <a:t>, to </a:t>
            </a:r>
            <a:r>
              <a:rPr lang="en-US" sz="2000" b="1" dirty="0" smtClean="0">
                <a:solidFill>
                  <a:srgbClr val="002060"/>
                </a:solidFill>
              </a:rPr>
              <a:t>read the path string correctly we need to use </a:t>
            </a:r>
            <a:r>
              <a:rPr lang="en-US" b="1" dirty="0" smtClean="0">
                <a:solidFill>
                  <a:srgbClr val="002060"/>
                </a:solidFill>
              </a:rPr>
              <a:t>“r”</a:t>
            </a:r>
            <a:r>
              <a:rPr lang="en-US" sz="2000" b="1" dirty="0" smtClean="0">
                <a:solidFill>
                  <a:srgbClr val="002060"/>
                </a:solidFill>
              </a:rPr>
              <a:t> as a prefix to the command.</a:t>
            </a:r>
            <a:r>
              <a:rPr lang="en-US" sz="1800" dirty="0" smtClean="0"/>
              <a:t> </a:t>
            </a:r>
            <a:endParaRPr lang="en-IN" b="1" dirty="0">
              <a:solidFill>
                <a:srgbClr val="C00000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379372" y="643235"/>
            <a:ext cx="10001320" cy="5429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import pandas as pd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df=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pd.read_excel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r"</a:t>
            </a:r>
            <a:r>
              <a:rPr lang="en-IN" sz="2000" dirty="0" err="1" smtClean="0"/>
              <a:t>C</a:t>
            </a:r>
            <a:r>
              <a:rPr lang="en-IN" sz="2000" dirty="0" smtClean="0"/>
              <a:t>:\Users\Documents\R programs\data.xlsx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")</a:t>
            </a:r>
            <a:endParaRPr lang="en-I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df.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2000" dirty="0" smtClean="0"/>
              <a:t>5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IN" sz="20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kumimoji="0" lang="en-IN" sz="2000" b="0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Output:</a:t>
            </a:r>
            <a:endParaRPr kumimoji="0" lang="en-IN" sz="2000" b="0" i="0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023106" cy="428604"/>
          </a:xfrm>
          <a:solidFill>
            <a:srgbClr val="002060"/>
          </a:solidFill>
        </p:spPr>
        <p:txBody>
          <a:bodyPr/>
          <a:lstStyle/>
          <a:p>
            <a:r>
              <a:rPr lang="en-US" sz="2800" b="1" u="sng" dirty="0" smtClean="0">
                <a:solidFill>
                  <a:srgbClr val="FFFF00"/>
                </a:solidFill>
              </a:rPr>
              <a:t>Example for read the EXCEL file using pandas </a:t>
            </a:r>
            <a:r>
              <a:rPr lang="en-IN" sz="2800" b="1" dirty="0" smtClean="0">
                <a:solidFill>
                  <a:srgbClr val="FFFF00"/>
                </a:solidFill>
              </a:rPr>
              <a:t>: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48" y="2550844"/>
            <a:ext cx="9929882" cy="25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1" y="-109779"/>
            <a:ext cx="3211537" cy="646711"/>
          </a:xfrm>
        </p:spPr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Python Pandas:</a:t>
            </a:r>
            <a:endParaRPr lang="en-IN" sz="3200" b="1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6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23"/>
          <p:cNvGrpSpPr/>
          <p:nvPr/>
        </p:nvGrpSpPr>
        <p:grpSpPr>
          <a:xfrm>
            <a:off x="261765" y="427136"/>
            <a:ext cx="2546499" cy="45719"/>
            <a:chOff x="261765" y="700096"/>
            <a:chExt cx="3889600" cy="9840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7975" y="748398"/>
              <a:ext cx="384339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61765" y="700096"/>
              <a:ext cx="7652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ectangle: Rounded Corners 8"/>
          <p:cNvSpPr/>
          <p:nvPr/>
        </p:nvSpPr>
        <p:spPr>
          <a:xfrm>
            <a:off x="236496" y="604316"/>
            <a:ext cx="10072758" cy="19674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       </a:t>
            </a:r>
            <a:r>
              <a:rPr lang="en-IN" sz="2000" dirty="0" smtClean="0">
                <a:solidFill>
                  <a:srgbClr val="002060"/>
                </a:solidFill>
              </a:rPr>
              <a:t>Pandas is defined as an </a:t>
            </a:r>
            <a:r>
              <a:rPr lang="en-IN" sz="2000" b="1" dirty="0" smtClean="0">
                <a:solidFill>
                  <a:srgbClr val="002060"/>
                </a:solidFill>
              </a:rPr>
              <a:t>open-source library </a:t>
            </a:r>
            <a:r>
              <a:rPr lang="en-IN" sz="2000" dirty="0" smtClean="0">
                <a:solidFill>
                  <a:srgbClr val="002060"/>
                </a:solidFill>
              </a:rPr>
              <a:t>that provides high-performance data manipulation in Python. The name of Pandas is derived from the word </a:t>
            </a:r>
            <a:r>
              <a:rPr lang="en-IN" sz="2000" b="1" dirty="0" smtClean="0">
                <a:solidFill>
                  <a:srgbClr val="FF0000"/>
                </a:solidFill>
              </a:rPr>
              <a:t>Panel Data</a:t>
            </a:r>
            <a:r>
              <a:rPr lang="en-IN" sz="2000" dirty="0" smtClean="0">
                <a:solidFill>
                  <a:srgbClr val="002060"/>
                </a:solidFill>
              </a:rPr>
              <a:t>, which means </a:t>
            </a:r>
            <a:r>
              <a:rPr lang="en-IN" sz="2000" b="1" dirty="0" smtClean="0">
                <a:solidFill>
                  <a:srgbClr val="002060"/>
                </a:solidFill>
              </a:rPr>
              <a:t>an Econometrics from Multidimensional data</a:t>
            </a:r>
            <a:r>
              <a:rPr lang="en-IN" sz="2000" dirty="0" smtClean="0">
                <a:solidFill>
                  <a:srgbClr val="002060"/>
                </a:solidFill>
              </a:rPr>
              <a:t>. It is used for </a:t>
            </a:r>
            <a:r>
              <a:rPr lang="en-IN" sz="2000" b="1" dirty="0" smtClean="0">
                <a:solidFill>
                  <a:srgbClr val="0070C0"/>
                </a:solidFill>
              </a:rPr>
              <a:t>data analysis in Python </a:t>
            </a:r>
            <a:r>
              <a:rPr lang="en-IN" sz="2000" dirty="0" smtClean="0">
                <a:solidFill>
                  <a:srgbClr val="002060"/>
                </a:solidFill>
              </a:rPr>
              <a:t>and developed by </a:t>
            </a:r>
            <a:r>
              <a:rPr lang="en-IN" sz="2000" b="1" dirty="0" smtClean="0">
                <a:solidFill>
                  <a:srgbClr val="002060"/>
                </a:solidFill>
              </a:rPr>
              <a:t>Wes McKinney</a:t>
            </a:r>
            <a:r>
              <a:rPr lang="en-IN" sz="2000" dirty="0" smtClean="0">
                <a:solidFill>
                  <a:srgbClr val="002060"/>
                </a:solidFill>
              </a:rPr>
              <a:t> in </a:t>
            </a:r>
            <a:r>
              <a:rPr lang="en-IN" sz="2000" b="1" dirty="0" smtClean="0">
                <a:solidFill>
                  <a:srgbClr val="002060"/>
                </a:solidFill>
              </a:rPr>
              <a:t>2008</a:t>
            </a:r>
            <a:r>
              <a:rPr lang="en-IN" sz="2000" dirty="0" smtClean="0">
                <a:solidFill>
                  <a:srgbClr val="002060"/>
                </a:solidFill>
              </a:rPr>
              <a:t>.</a:t>
            </a:r>
            <a:endParaRPr lang="en-IN" sz="2000" dirty="0" smtClean="0">
              <a:solidFill>
                <a:srgbClr val="00206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6496" y="2857496"/>
            <a:ext cx="11336460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Data analysis requires lots of processing, such as </a:t>
            </a:r>
            <a:r>
              <a:rPr lang="en-IN" sz="2000" b="1" dirty="0" smtClean="0"/>
              <a:t>restructuring, cleaning</a:t>
            </a:r>
            <a:r>
              <a:rPr lang="en-IN" sz="2000" dirty="0" smtClean="0"/>
              <a:t> or </a:t>
            </a:r>
            <a:r>
              <a:rPr lang="en-IN" sz="2000" b="1" dirty="0" smtClean="0"/>
              <a:t>merging</a:t>
            </a:r>
            <a:r>
              <a:rPr lang="en-IN" sz="2000" dirty="0" smtClean="0"/>
              <a:t>, etc. </a:t>
            </a:r>
            <a:endParaRPr lang="en-IN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There are different tools are available for </a:t>
            </a:r>
            <a:r>
              <a:rPr lang="en-IN" sz="2000" dirty="0" smtClean="0">
                <a:solidFill>
                  <a:srgbClr val="0070C0"/>
                </a:solidFill>
              </a:rPr>
              <a:t>fast data processing</a:t>
            </a:r>
            <a:r>
              <a:rPr lang="en-IN" sz="2000" dirty="0" smtClean="0"/>
              <a:t>, such as </a:t>
            </a:r>
            <a:r>
              <a:rPr lang="en-IN" sz="2000" b="1" dirty="0" smtClean="0"/>
              <a:t>Numpy, Scipy, Cython</a:t>
            </a:r>
            <a:r>
              <a:rPr lang="en-IN" sz="2000" dirty="0" smtClean="0"/>
              <a:t>, and </a:t>
            </a:r>
            <a:r>
              <a:rPr lang="en-IN" sz="2000" b="1" dirty="0" smtClean="0"/>
              <a:t>Panda</a:t>
            </a:r>
            <a:r>
              <a:rPr lang="en-IN" sz="2000" dirty="0" smtClean="0"/>
              <a:t>. But we prefer Pandas because </a:t>
            </a:r>
            <a:r>
              <a:rPr lang="en-IN" sz="2000" b="1" dirty="0" smtClean="0"/>
              <a:t>working with Pandas </a:t>
            </a:r>
            <a:r>
              <a:rPr lang="en-IN" sz="2000" dirty="0" smtClean="0"/>
              <a:t>is </a:t>
            </a:r>
            <a:r>
              <a:rPr lang="en-IN" sz="2000" b="1" dirty="0" smtClean="0"/>
              <a:t>fast, simple </a:t>
            </a:r>
            <a:r>
              <a:rPr lang="en-IN" sz="2000" dirty="0" smtClean="0"/>
              <a:t>and</a:t>
            </a:r>
            <a:r>
              <a:rPr lang="en-IN" sz="2000" b="1" dirty="0" smtClean="0"/>
              <a:t> more expressive than other tools.</a:t>
            </a:r>
            <a:endParaRPr lang="en-IN" sz="2000" b="1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Pandas is the </a:t>
            </a:r>
            <a:r>
              <a:rPr lang="en-US" b="1" dirty="0" smtClean="0">
                <a:solidFill>
                  <a:srgbClr val="FF0000"/>
                </a:solidFill>
              </a:rPr>
              <a:t>backbone</a:t>
            </a:r>
            <a:r>
              <a:rPr lang="en-US" dirty="0" smtClean="0"/>
              <a:t> for most of the data projects.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We can import the pandas library using the </a:t>
            </a:r>
            <a:r>
              <a:rPr lang="en-US" b="1" dirty="0" smtClean="0"/>
              <a:t>“import pandas” </a:t>
            </a:r>
            <a:r>
              <a:rPr lang="en-US" dirty="0" smtClean="0"/>
              <a:t>command. We now have access to many pre-built classes and functions.</a:t>
            </a:r>
            <a:endParaRPr lang="en-US" sz="2400" b="1" dirty="0"/>
          </a:p>
        </p:txBody>
      </p:sp>
      <p:grpSp>
        <p:nvGrpSpPr>
          <p:cNvPr id="24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25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ound Diagonal Corner Rectangle 25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27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499725"/>
            <a:ext cx="1078713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          </a:t>
            </a:r>
            <a:r>
              <a:rPr lang="en-IN" sz="2000" dirty="0" err="1" smtClean="0"/>
              <a:t>DataFrames</a:t>
            </a:r>
            <a:r>
              <a:rPr lang="en-IN" sz="2000" dirty="0" smtClean="0"/>
              <a:t> are tabular. Turning a DataFrame into a CSV file is as simple  by using </a:t>
            </a:r>
            <a:r>
              <a:rPr lang="en-IN" sz="2000" b="1" dirty="0" smtClean="0">
                <a:solidFill>
                  <a:schemeClr val="accent3">
                    <a:lumMod val="75000"/>
                  </a:schemeClr>
                </a:solidFill>
              </a:rPr>
              <a:t>to_csv(“location of the path)</a:t>
            </a:r>
            <a:r>
              <a:rPr lang="en-IN" sz="2000" b="1" dirty="0" smtClean="0">
                <a:solidFill>
                  <a:srgbClr val="0070C0"/>
                </a:solidFill>
              </a:rPr>
              <a:t>.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   When writing a </a:t>
            </a:r>
            <a:r>
              <a:rPr lang="en-IN" sz="2000" b="1" dirty="0" smtClean="0"/>
              <a:t>DataFrame to a CSV </a:t>
            </a:r>
            <a:r>
              <a:rPr lang="en-IN" sz="2000" dirty="0" smtClean="0"/>
              <a:t>file, you can also </a:t>
            </a:r>
            <a:r>
              <a:rPr lang="en-IN" sz="2000" b="1" dirty="0" smtClean="0"/>
              <a:t>change the column names, using the columns argument</a:t>
            </a:r>
            <a:r>
              <a:rPr lang="en-IN" sz="2000" dirty="0" smtClean="0"/>
              <a:t>, or </a:t>
            </a:r>
            <a:r>
              <a:rPr lang="en-IN" sz="2000" b="1" dirty="0" smtClean="0">
                <a:solidFill>
                  <a:srgbClr val="7030A0"/>
                </a:solidFill>
              </a:rPr>
              <a:t>specify a delimiter via the sep argument</a:t>
            </a:r>
            <a:r>
              <a:rPr lang="en-IN" sz="2000" dirty="0" smtClean="0"/>
              <a:t>. If you </a:t>
            </a:r>
            <a:r>
              <a:rPr lang="en-IN" sz="2000" b="1" dirty="0" smtClean="0"/>
              <a:t>don't specify either of these</a:t>
            </a:r>
            <a:r>
              <a:rPr lang="en-IN" sz="2000" dirty="0" smtClean="0"/>
              <a:t>, you'll end up with a standard </a:t>
            </a:r>
            <a:r>
              <a:rPr lang="en-IN" sz="2000" b="1" dirty="0" smtClean="0"/>
              <a:t>Comma-Separated Value file.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b="1" u="sng" dirty="0" smtClean="0">
                <a:solidFill>
                  <a:srgbClr val="FF0000"/>
                </a:solidFill>
              </a:rPr>
              <a:t>Example:</a:t>
            </a:r>
            <a:endParaRPr lang="en-IN" sz="2000" b="1" u="sng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import pandas as pd</a:t>
            </a:r>
            <a:endParaRPr lang="en-US" sz="2000" b="1" dirty="0" smtClean="0">
              <a:solidFill>
                <a:srgbClr val="7030A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cities = pd.DataFrame([['Sacramento', 'California'], ['Miami', 'Florida']], columns=['City', 'State'])</a:t>
            </a:r>
            <a:endParaRPr lang="en-US" sz="2000" b="1" dirty="0" smtClean="0">
              <a:solidFill>
                <a:srgbClr val="7030A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cities.to_csv(</a:t>
            </a:r>
            <a:r>
              <a:rPr lang="en-US" sz="2000" b="1" dirty="0" err="1" smtClean="0">
                <a:solidFill>
                  <a:schemeClr val="accent3"/>
                </a:solidFill>
                <a:latin typeface="+mj-lt"/>
              </a:rPr>
              <a:t>r</a:t>
            </a:r>
            <a:r>
              <a:rPr lang="en-US" sz="2000" b="1" dirty="0" err="1" smtClean="0">
                <a:solidFill>
                  <a:srgbClr val="7030A0"/>
                </a:solidFill>
                <a:latin typeface="+mj-lt"/>
              </a:rPr>
              <a:t>'C</a:t>
            </a:r>
            <a:r>
              <a:rPr lang="en-US" sz="2000" b="1" dirty="0" smtClean="0">
                <a:solidFill>
                  <a:srgbClr val="7030A0"/>
                </a:solidFill>
                <a:latin typeface="+mj-lt"/>
              </a:rPr>
              <a:t>:\Users\Desktop\new\cities.csv')</a:t>
            </a:r>
            <a:endParaRPr lang="en-US" sz="2000" b="1" dirty="0" smtClean="0">
              <a:solidFill>
                <a:srgbClr val="7030A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Output:  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after executing check new folder on the desktop, then find out the cities.csv file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54592" y="122833"/>
            <a:ext cx="5325440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2800" b="1" dirty="0" smtClean="0"/>
              <a:t>Writing CSV Files with </a:t>
            </a:r>
            <a:r>
              <a:rPr lang="en-IN" sz="2800" b="1" dirty="0" smtClean="0">
                <a:solidFill>
                  <a:srgbClr val="FFFF00"/>
                </a:solidFill>
              </a:rPr>
              <a:t>to_csv()</a:t>
            </a:r>
            <a:r>
              <a:rPr lang="en-IN" sz="2800" b="1" i="1" dirty="0" smtClean="0"/>
              <a:t>:</a:t>
            </a:r>
            <a:endParaRPr lang="en-IN" sz="2800" b="1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787138" cy="58579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# create csv file with out data</a:t>
            </a:r>
            <a:endParaRPr lang="en-US" sz="20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import pandas as pd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student1 = pd.DataFrame(columns=['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sno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', '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sname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'])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student1.to_csv(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r'C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:\Users\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RamaraoT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\Desktop\new\student1.csv')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1800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# Create and Writing data in a csv file.</a:t>
            </a:r>
            <a:endParaRPr 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import pandas as pd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student = pd.DataFrame([[101, ‘Jay'], [102, 'Vijay']], columns=['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sno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', '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sname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'])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student.to_csv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(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r'C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:\Users\</a:t>
            </a:r>
            <a:r>
              <a:rPr lang="en-US" sz="1800" b="1" dirty="0" err="1" smtClean="0">
                <a:solidFill>
                  <a:srgbClr val="002060"/>
                </a:solidFill>
                <a:latin typeface="+mj-lt"/>
              </a:rPr>
              <a:t>RamaraoT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\Desktop\new\student.csv')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54592" y="122833"/>
            <a:ext cx="804008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2800" b="1" dirty="0" smtClean="0"/>
              <a:t>Example 2: (create and write csv file of student):</a:t>
            </a:r>
            <a:endParaRPr lang="en-IN" sz="2800" b="1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34" y="4857760"/>
            <a:ext cx="635798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372" y="2428868"/>
            <a:ext cx="42862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83836" y="214290"/>
            <a:ext cx="9882542" cy="61140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u="sng" dirty="0" smtClean="0">
                <a:solidFill>
                  <a:srgbClr val="002060"/>
                </a:solidFill>
              </a:rPr>
              <a:t>Read cities.csv file:</a:t>
            </a:r>
            <a:endParaRPr lang="en-IN" b="1" u="sng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df = </a:t>
            </a:r>
            <a:r>
              <a:rPr lang="en-IN" sz="2000" b="1" dirty="0" err="1" smtClean="0">
                <a:solidFill>
                  <a:schemeClr val="bg2"/>
                </a:solidFill>
              </a:rPr>
              <a:t>pd.read_csv</a:t>
            </a:r>
            <a:r>
              <a:rPr lang="en-IN" sz="2000" b="1" dirty="0" smtClean="0">
                <a:solidFill>
                  <a:schemeClr val="bg2"/>
                </a:solidFill>
              </a:rPr>
              <a:t>(</a:t>
            </a:r>
            <a:r>
              <a:rPr lang="en-IN" sz="2000" b="1" dirty="0" err="1" smtClean="0">
                <a:solidFill>
                  <a:schemeClr val="bg2"/>
                </a:solidFill>
              </a:rPr>
              <a:t>r</a:t>
            </a:r>
            <a:r>
              <a:rPr lang="en-IN" sz="2000" b="1" dirty="0" err="1" smtClean="0"/>
              <a:t>'C</a:t>
            </a:r>
            <a:r>
              <a:rPr lang="en-IN" sz="2000" b="1" dirty="0" smtClean="0"/>
              <a:t>:\Users\Desktop\new\cities.csv</a:t>
            </a:r>
            <a:r>
              <a:rPr lang="en-IN" sz="2000" b="1" dirty="0" smtClean="0">
                <a:solidFill>
                  <a:schemeClr val="bg2"/>
                </a:solidFill>
              </a:rPr>
              <a:t>')</a:t>
            </a:r>
            <a:endParaRPr lang="en-IN" sz="2000" b="1" dirty="0" smtClean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print(df)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Output: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lang="en-IN" sz="20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IN" sz="2000" b="1" u="sng" dirty="0" smtClean="0">
                <a:solidFill>
                  <a:srgbClr val="C00000"/>
                </a:solidFill>
              </a:rPr>
              <a:t>Writing EXCEL Files with </a:t>
            </a:r>
            <a:r>
              <a:rPr lang="en-IN" sz="2000" b="1" i="1" u="sng" dirty="0" err="1" smtClean="0">
                <a:solidFill>
                  <a:srgbClr val="C00000"/>
                </a:solidFill>
              </a:rPr>
              <a:t>to_excel</a:t>
            </a:r>
            <a:r>
              <a:rPr lang="en-IN" sz="2000" b="1" i="1" u="sng" dirty="0" smtClean="0">
                <a:solidFill>
                  <a:srgbClr val="C00000"/>
                </a:solidFill>
              </a:rPr>
              <a:t>():</a:t>
            </a:r>
            <a:endParaRPr lang="en-IN" sz="2000" b="1" i="1" u="sng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chemeClr val="accent3"/>
                </a:solidFill>
                <a:latin typeface="+mj-lt"/>
              </a:rPr>
              <a:t>import pandas as pd</a:t>
            </a:r>
            <a:endParaRPr lang="en-IN" sz="2000" b="1" dirty="0" smtClean="0">
              <a:solidFill>
                <a:schemeClr val="accent3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cities1 = </a:t>
            </a:r>
            <a:r>
              <a:rPr lang="en-IN" sz="2000" b="1" dirty="0" smtClean="0">
                <a:solidFill>
                  <a:schemeClr val="bg2"/>
                </a:solidFill>
                <a:latin typeface="+mj-lt"/>
              </a:rPr>
              <a:t>pd.DataFrame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([['Sacramento', 'California'], ['Miami', 'Florida']], columns=['City', 'State'])</a:t>
            </a:r>
            <a:endParaRPr lang="en-IN" sz="20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cities1.</a:t>
            </a:r>
            <a:r>
              <a:rPr lang="en-IN" sz="2000" b="1" dirty="0" smtClean="0">
                <a:solidFill>
                  <a:schemeClr val="bg2"/>
                </a:solidFill>
                <a:latin typeface="+mj-lt"/>
              </a:rPr>
              <a:t>to_excel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  <a:latin typeface="+mj-lt"/>
              </a:rPr>
              <a:t>r'C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:\Users\</a:t>
            </a:r>
            <a:r>
              <a:rPr lang="en-IN" sz="2000" b="1" dirty="0" err="1" smtClean="0">
                <a:solidFill>
                  <a:srgbClr val="002060"/>
                </a:solidFill>
                <a:latin typeface="+mj-lt"/>
              </a:rPr>
              <a:t>RamaraoT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</a:rPr>
              <a:t>\Desktop\new\cities1.xlsx')</a:t>
            </a:r>
            <a:endParaRPr lang="en-IN" sz="20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FF0000"/>
                </a:solidFill>
              </a:rPr>
              <a:t>Output:   </a:t>
            </a:r>
            <a:r>
              <a:rPr lang="en-US" sz="1800" b="1" dirty="0" smtClean="0">
                <a:solidFill>
                  <a:srgbClr val="002060"/>
                </a:solidFill>
              </a:rPr>
              <a:t>after executing check new folder on the desktop, then find out the cities1.xlsx file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50000"/>
              </a:lnSpc>
            </a:pPr>
            <a:endParaRPr kumimoji="0" lang="en-IN" sz="1800" b="1" i="0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48" y="2357430"/>
            <a:ext cx="457203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78713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        </a:t>
            </a:r>
            <a:r>
              <a:rPr lang="en-IN" sz="2000" dirty="0" err="1" smtClean="0"/>
              <a:t>Groupby</a:t>
            </a:r>
            <a:r>
              <a:rPr lang="en-IN" sz="2000" dirty="0" smtClean="0"/>
              <a:t> is a pretty simple concept. We can create a grouping of categories and apply a function to the categories. It’s a simple concept but it’s an </a:t>
            </a:r>
            <a:r>
              <a:rPr lang="en-IN" sz="2000" b="1" dirty="0" smtClean="0"/>
              <a:t>extremely valuable technique </a:t>
            </a:r>
            <a:r>
              <a:rPr lang="en-IN" sz="2000" dirty="0" smtClean="0"/>
              <a:t>that’s widely used in data science. </a:t>
            </a: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Pandas</a:t>
            </a:r>
            <a:r>
              <a:rPr lang="en-IN" sz="2000" b="1" dirty="0" smtClean="0"/>
              <a:t> dataframe.groupby()</a:t>
            </a:r>
            <a:r>
              <a:rPr lang="en-IN" sz="2000" dirty="0" smtClean="0"/>
              <a:t> function is used </a:t>
            </a:r>
            <a:r>
              <a:rPr lang="en-IN" sz="2000" b="1" dirty="0" smtClean="0">
                <a:solidFill>
                  <a:srgbClr val="0070C0"/>
                </a:solidFill>
              </a:rPr>
              <a:t>to split the data set into groups based on some criteria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err="1" smtClean="0"/>
              <a:t>Groupby</a:t>
            </a:r>
            <a:r>
              <a:rPr lang="en-IN" sz="2000" dirty="0" smtClean="0"/>
              <a:t> mainly refers to a process involving </a:t>
            </a:r>
            <a:r>
              <a:rPr lang="en-IN" sz="2000" b="1" dirty="0" smtClean="0"/>
              <a:t>one or more of the following steps they are</a:t>
            </a:r>
            <a:r>
              <a:rPr lang="en-IN" sz="2000" dirty="0" smtClean="0"/>
              <a:t>: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chemeClr val="bg2"/>
                </a:solidFill>
              </a:rPr>
              <a:t>Splitting</a:t>
            </a:r>
            <a:r>
              <a:rPr lang="en-IN" sz="2000" b="1" dirty="0" smtClean="0"/>
              <a:t> :</a:t>
            </a:r>
            <a:r>
              <a:rPr lang="en-IN" sz="2000" dirty="0" smtClean="0"/>
              <a:t> It is a process in which we split data into group by applying some conditions on datasets.</a:t>
            </a:r>
            <a:endParaRPr lang="en-IN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chemeClr val="bg2"/>
                </a:solidFill>
              </a:rPr>
              <a:t>Applying</a:t>
            </a:r>
            <a:r>
              <a:rPr lang="en-IN" sz="2000" b="1" dirty="0" smtClean="0"/>
              <a:t> :</a:t>
            </a:r>
            <a:r>
              <a:rPr lang="en-IN" sz="2000" dirty="0" smtClean="0"/>
              <a:t> It is a process in which we apply a function to each group independently</a:t>
            </a:r>
            <a:endParaRPr lang="en-IN" sz="2000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 smtClean="0">
                <a:solidFill>
                  <a:schemeClr val="bg2"/>
                </a:solidFill>
              </a:rPr>
              <a:t>Combining</a:t>
            </a:r>
            <a:r>
              <a:rPr lang="en-IN" sz="2000" b="1" dirty="0" smtClean="0"/>
              <a:t> :</a:t>
            </a:r>
            <a:r>
              <a:rPr lang="en-IN" sz="2000" dirty="0" smtClean="0"/>
              <a:t> It is a process in which we combine different datasets after applying </a:t>
            </a:r>
            <a:r>
              <a:rPr lang="en-IN" sz="2000" dirty="0" err="1" smtClean="0"/>
              <a:t>groupby</a:t>
            </a:r>
            <a:r>
              <a:rPr lang="en-IN" sz="2000" dirty="0" smtClean="0"/>
              <a:t> and results into a data structure.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10787138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sz="2800" b="1" dirty="0" smtClean="0"/>
              <a:t>GroupBy and  Summarize the data in pandas with example:</a:t>
            </a:r>
            <a:endParaRPr lang="en-IN" sz="2800" b="1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78713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read Original CSV file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import pandas as pd</a:t>
            </a:r>
            <a:endParaRPr 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df=</a:t>
            </a:r>
            <a:r>
              <a:rPr lang="en-US" sz="1800" b="1" dirty="0" err="1" smtClean="0">
                <a:solidFill>
                  <a:srgbClr val="0070C0"/>
                </a:solidFill>
                <a:latin typeface="+mj-lt"/>
              </a:rPr>
              <a:t>pd.read_csv</a:t>
            </a: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latin typeface="+mj-lt"/>
              </a:rPr>
              <a:t>r"C</a:t>
            </a: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:\Users\</a:t>
            </a:r>
            <a:r>
              <a:rPr lang="en-US" sz="1800" b="1" dirty="0" err="1" smtClean="0">
                <a:solidFill>
                  <a:srgbClr val="0070C0"/>
                </a:solidFill>
                <a:latin typeface="+mj-lt"/>
              </a:rPr>
              <a:t>RamaraoT</a:t>
            </a: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\Desktop\new\whetherdata.csv")</a:t>
            </a:r>
            <a:endParaRPr lang="en-US" sz="18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70C0"/>
                </a:solidFill>
                <a:latin typeface="+mj-lt"/>
              </a:rPr>
              <a:t>df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771530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dirty="0" smtClean="0"/>
              <a:t>Read Original csv file by using </a:t>
            </a:r>
            <a:r>
              <a:rPr lang="en-US" sz="2800" dirty="0" smtClean="0">
                <a:solidFill>
                  <a:srgbClr val="FFFF00"/>
                </a:solidFill>
              </a:rPr>
              <a:t>read_csv() </a:t>
            </a:r>
            <a:r>
              <a:rPr lang="en-US" sz="2800" dirty="0" smtClean="0"/>
              <a:t>function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2314" y="2214554"/>
            <a:ext cx="6643734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78713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# apply </a:t>
            </a:r>
            <a:r>
              <a:rPr lang="en-US" sz="1800" dirty="0" err="1" smtClean="0"/>
              <a:t>groupby</a:t>
            </a:r>
            <a:r>
              <a:rPr lang="en-US" sz="1800" dirty="0" smtClean="0"/>
              <a:t> on city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g=</a:t>
            </a:r>
            <a:r>
              <a:rPr lang="en-US" sz="1800" dirty="0" err="1" smtClean="0"/>
              <a:t>df.groupby</a:t>
            </a:r>
            <a:r>
              <a:rPr lang="en-US" sz="1800" dirty="0" smtClean="0"/>
              <a:t>("city")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g</a:t>
            </a:r>
            <a:endParaRPr lang="en-US" sz="1800" dirty="0" smtClean="0"/>
          </a:p>
          <a:p>
            <a:pPr algn="just"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Meaning of this output means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entire data set is splitted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into groups based on city i.e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735811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dirty="0" smtClean="0"/>
              <a:t>Apply </a:t>
            </a:r>
            <a:r>
              <a:rPr lang="en-US" sz="2800" dirty="0" err="1" smtClean="0">
                <a:solidFill>
                  <a:srgbClr val="FFFF00"/>
                </a:solidFill>
              </a:rPr>
              <a:t>groupby</a:t>
            </a:r>
            <a:r>
              <a:rPr lang="en-US" sz="2800" dirty="0" smtClean="0">
                <a:solidFill>
                  <a:srgbClr val="FFFF00"/>
                </a:solidFill>
              </a:rPr>
              <a:t>()</a:t>
            </a:r>
            <a:r>
              <a:rPr lang="en-US" sz="2800" dirty="0" smtClean="0"/>
              <a:t> function on the above csv file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934" y="2000240"/>
            <a:ext cx="921550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Rectangle 58"/>
          <p:cNvSpPr/>
          <p:nvPr/>
        </p:nvSpPr>
        <p:spPr>
          <a:xfrm>
            <a:off x="593686" y="3857628"/>
            <a:ext cx="1857388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whetherdata</a:t>
            </a:r>
            <a:endParaRPr lang="en-IN" dirty="0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2236760" y="3929066"/>
            <a:ext cx="200026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83" idx="1"/>
          </p:cNvCxnSpPr>
          <p:nvPr/>
        </p:nvCxnSpPr>
        <p:spPr>
          <a:xfrm flipV="1">
            <a:off x="2522512" y="4714884"/>
            <a:ext cx="185738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2308198" y="5000636"/>
            <a:ext cx="1928826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379900" y="3643314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Mumbai data set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4379900" y="4500570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</a:t>
            </a:r>
            <a:r>
              <a:rPr lang="en-IN" dirty="0" err="1" smtClean="0"/>
              <a:t>yark</a:t>
            </a:r>
            <a:r>
              <a:rPr lang="en-IN" dirty="0" smtClean="0"/>
              <a:t> data set</a:t>
            </a:r>
            <a:endParaRPr lang="en-IN" dirty="0"/>
          </a:p>
        </p:txBody>
      </p:sp>
      <p:sp>
        <p:nvSpPr>
          <p:cNvPr id="84" name="Rectangle 83"/>
          <p:cNvSpPr/>
          <p:nvPr/>
        </p:nvSpPr>
        <p:spPr>
          <a:xfrm>
            <a:off x="4379900" y="5357826"/>
            <a:ext cx="2571768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Paris data set</a:t>
            </a:r>
            <a:endParaRPr lang="en-IN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78713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# apply for loop </a:t>
            </a:r>
            <a:endParaRPr lang="en-IN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for </a:t>
            </a:r>
            <a:r>
              <a:rPr lang="en-IN" sz="1800" b="1" dirty="0" err="1" smtClean="0">
                <a:solidFill>
                  <a:srgbClr val="002060"/>
                </a:solidFill>
                <a:latin typeface="+mj-lt"/>
              </a:rPr>
              <a:t>city,city_df</a:t>
            </a: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 in g:</a:t>
            </a:r>
            <a:endParaRPr lang="en-IN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        print(city)          # print name of city</a:t>
            </a:r>
            <a:endParaRPr lang="en-IN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        print(</a:t>
            </a:r>
            <a:r>
              <a:rPr lang="en-IN" sz="1800" b="1" dirty="0" err="1" smtClean="0">
                <a:solidFill>
                  <a:srgbClr val="002060"/>
                </a:solidFill>
                <a:latin typeface="+mj-lt"/>
              </a:rPr>
              <a:t>city_df</a:t>
            </a:r>
            <a:r>
              <a:rPr lang="en-IN" sz="1800" b="1" dirty="0" smtClean="0">
                <a:solidFill>
                  <a:srgbClr val="002060"/>
                </a:solidFill>
                <a:latin typeface="+mj-lt"/>
              </a:rPr>
              <a:t>)     # print data set in city</a:t>
            </a:r>
            <a:endParaRPr lang="en-IN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7858180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If we want to print </a:t>
            </a:r>
            <a:r>
              <a:rPr lang="en-US" sz="2800" b="1" dirty="0" smtClean="0">
                <a:solidFill>
                  <a:srgbClr val="FFFF00"/>
                </a:solidFill>
              </a:rPr>
              <a:t>executed </a:t>
            </a:r>
            <a:r>
              <a:rPr lang="en-US" sz="2800" b="1" dirty="0" err="1" smtClean="0">
                <a:solidFill>
                  <a:srgbClr val="FFFF00"/>
                </a:solidFill>
              </a:rPr>
              <a:t>groupby</a:t>
            </a:r>
            <a:r>
              <a:rPr lang="en-US" sz="2800" b="1" dirty="0" smtClean="0">
                <a:solidFill>
                  <a:srgbClr val="FFFF00"/>
                </a:solidFill>
              </a:rPr>
              <a:t>() </a:t>
            </a:r>
            <a:r>
              <a:rPr lang="en-US" sz="2800" b="1" dirty="0" smtClean="0"/>
              <a:t>data set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10" y="2571744"/>
            <a:ext cx="500066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5357850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 Here ‘g’ stores entire data set 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parameter indicate specific city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g.get_group('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mumbai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')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985844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Read specific city data set by using </a:t>
            </a:r>
            <a:r>
              <a:rPr lang="en-US" sz="2800" b="1" dirty="0" smtClean="0">
                <a:solidFill>
                  <a:srgbClr val="FFFF00"/>
                </a:solidFill>
              </a:rPr>
              <a:t>get_group()</a:t>
            </a:r>
            <a:r>
              <a:rPr lang="en-US" sz="2800" b="1" dirty="0" smtClean="0"/>
              <a:t> function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372" y="2214554"/>
            <a:ext cx="471490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Content Placeholder 7"/>
          <p:cNvSpPr txBox="1"/>
          <p:nvPr/>
        </p:nvSpPr>
        <p:spPr>
          <a:xfrm>
            <a:off x="5880098" y="642918"/>
            <a:ext cx="5143536" cy="57864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 Here ‘g’ stores entire data set 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</a:t>
            </a:r>
            <a:r>
              <a:rPr lang="en-US" sz="1800" b="1" dirty="0" smtClean="0">
                <a:solidFill>
                  <a:srgbClr val="002060"/>
                </a:solidFill>
              </a:rPr>
              <a:t>parameter </a:t>
            </a: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indicate specific city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+mj-lt"/>
              </a:rPr>
              <a:t>g.get_group(‘new </a:t>
            </a:r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yark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')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4412" y="2285992"/>
            <a:ext cx="4495800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758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578647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 smtClean="0"/>
              <a:t># Entire data set is stored in df</a:t>
            </a: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rgbClr val="0070C0"/>
                </a:solidFill>
              </a:rPr>
              <a:t>df.rename</a:t>
            </a:r>
            <a:r>
              <a:rPr lang="en-IN" sz="1800" b="1" dirty="0" smtClean="0">
                <a:solidFill>
                  <a:srgbClr val="0070C0"/>
                </a:solidFill>
              </a:rPr>
              <a:t>(columns={'</a:t>
            </a:r>
            <a:r>
              <a:rPr lang="en-IN" sz="1800" b="1" dirty="0" err="1" smtClean="0">
                <a:solidFill>
                  <a:srgbClr val="0070C0"/>
                </a:solidFill>
              </a:rPr>
              <a:t>city':'cities</a:t>
            </a:r>
            <a:r>
              <a:rPr lang="en-IN" sz="1800" b="1" dirty="0" smtClean="0">
                <a:solidFill>
                  <a:srgbClr val="0070C0"/>
                </a:solidFill>
              </a:rPr>
              <a:t>'},</a:t>
            </a:r>
            <a:r>
              <a:rPr lang="en-IN" sz="1800" b="1" dirty="0" err="1" smtClean="0">
                <a:solidFill>
                  <a:srgbClr val="0070C0"/>
                </a:solidFill>
              </a:rPr>
              <a:t>inplace</a:t>
            </a:r>
            <a:r>
              <a:rPr lang="en-IN" sz="1800" b="1" dirty="0" smtClean="0">
                <a:solidFill>
                  <a:srgbClr val="0070C0"/>
                </a:solidFill>
              </a:rPr>
              <a:t>=True)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0070C0"/>
                </a:solidFill>
              </a:rPr>
              <a:t>df </a:t>
            </a:r>
            <a:br>
              <a:rPr lang="en-IN" sz="1800" dirty="0" smtClean="0"/>
            </a:br>
            <a:br>
              <a:rPr lang="en-IN" sz="1800" dirty="0" smtClean="0"/>
            </a:br>
            <a:endParaRPr lang="en-IN" sz="1800" dirty="0" smtClean="0"/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985844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Change name of the column by using </a:t>
            </a:r>
            <a:r>
              <a:rPr lang="en-US" sz="2800" b="1" dirty="0" smtClean="0">
                <a:solidFill>
                  <a:srgbClr val="FFFF00"/>
                </a:solidFill>
              </a:rPr>
              <a:t>rename()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686" y="2000240"/>
            <a:ext cx="5072098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Content Placeholder 7"/>
          <p:cNvSpPr txBox="1"/>
          <p:nvPr/>
        </p:nvSpPr>
        <p:spPr>
          <a:xfrm>
            <a:off x="6402347" y="1285860"/>
            <a:ext cx="5621419" cy="514353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 smtClean="0"/>
              <a:t># apply head() function output is different on Original data set and </a:t>
            </a:r>
            <a:r>
              <a:rPr lang="en-IN" sz="1800" dirty="0" err="1" smtClean="0"/>
              <a:t>groupby</a:t>
            </a:r>
            <a:r>
              <a:rPr lang="en-IN" sz="1800" dirty="0" smtClean="0"/>
              <a:t> data set</a:t>
            </a:r>
            <a:endParaRPr lang="en-IN" sz="1800" dirty="0" smtClean="0"/>
          </a:p>
          <a:p>
            <a:pPr>
              <a:lnSpc>
                <a:spcPct val="150000"/>
              </a:lnSpc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 smtClean="0">
                <a:solidFill>
                  <a:srgbClr val="0070C0"/>
                </a:solidFill>
              </a:rPr>
              <a:t>df.head(3)  # read first 3 row’s from original data set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 err="1" smtClean="0">
                <a:solidFill>
                  <a:srgbClr val="0070C0"/>
                </a:solidFill>
              </a:rPr>
              <a:t>g.head</a:t>
            </a:r>
            <a:r>
              <a:rPr lang="en-IN" sz="1800" b="1" dirty="0" smtClean="0">
                <a:solidFill>
                  <a:srgbClr val="0070C0"/>
                </a:solidFill>
              </a:rPr>
              <a:t>(1) # select 1 row from every group</a:t>
            </a:r>
            <a:br>
              <a:rPr lang="en-IN" sz="1800" dirty="0" smtClean="0"/>
            </a:br>
            <a:br>
              <a:rPr lang="en-IN" sz="1800" dirty="0" smtClean="0"/>
            </a:br>
            <a:endParaRPr lang="en-IN" sz="1800" dirty="0" smtClean="0"/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7354" y="3071810"/>
            <a:ext cx="4495801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7354" y="5143512"/>
            <a:ext cx="457203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758" y="109184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10072758" cy="58579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70C0"/>
                </a:solidFill>
              </a:rPr>
              <a:t> Summarize means to combine the data from different groups. It is also called as aggregation.   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 smtClean="0">
                <a:solidFill>
                  <a:srgbClr val="0070C0"/>
                </a:solidFill>
              </a:rPr>
              <a:t> different functions </a:t>
            </a:r>
            <a:r>
              <a:rPr lang="en-IN" sz="1800" dirty="0" smtClean="0"/>
              <a:t>used to </a:t>
            </a:r>
            <a:r>
              <a:rPr lang="en-IN" sz="1800" b="1" dirty="0" smtClean="0">
                <a:solidFill>
                  <a:srgbClr val="0070C0"/>
                </a:solidFill>
              </a:rPr>
              <a:t>summarize data </a:t>
            </a:r>
            <a:r>
              <a:rPr lang="en-IN" sz="1800" dirty="0" smtClean="0"/>
              <a:t>contained in a pandas dataframe. Such as </a:t>
            </a:r>
            <a:endParaRPr lang="en-IN" sz="1800" dirty="0" smtClean="0"/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min()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max()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mean()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median() 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FF0000"/>
                </a:solidFill>
              </a:rPr>
              <a:t>sum()</a:t>
            </a:r>
            <a:endParaRPr lang="en-IN" sz="1800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FF0000"/>
                </a:solidFill>
              </a:rPr>
              <a:t>count()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1800" b="1" dirty="0" smtClean="0">
                <a:solidFill>
                  <a:srgbClr val="FF0000"/>
                </a:solidFill>
              </a:rPr>
              <a:t>describe()</a:t>
            </a:r>
            <a:endParaRPr lang="en-IN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br>
              <a:rPr lang="en-IN" sz="1800" dirty="0" smtClean="0"/>
            </a:br>
            <a:br>
              <a:rPr lang="en-IN" sz="1800" dirty="0" smtClean="0"/>
            </a:br>
            <a:endParaRPr lang="en-IN" sz="1800" dirty="0" smtClean="0"/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985844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000" b="1" dirty="0" smtClean="0"/>
              <a:t>Summarize data in pandas (Or) </a:t>
            </a:r>
            <a:r>
              <a:rPr lang="en-US" sz="2000" b="1" dirty="0" smtClean="0">
                <a:solidFill>
                  <a:schemeClr val="bg2">
                    <a:lumMod val="75000"/>
                  </a:schemeClr>
                </a:solidFill>
              </a:rPr>
              <a:t>Descriptive Statistics </a:t>
            </a:r>
            <a:r>
              <a:rPr lang="en-US" sz="2000" b="1" dirty="0" smtClean="0"/>
              <a:t>for Pandas DataFrame:</a:t>
            </a:r>
            <a:endParaRPr lang="en-IN" sz="2000" b="1" dirty="0"/>
          </a:p>
        </p:txBody>
      </p:sp>
      <p:grpSp>
        <p:nvGrpSpPr>
          <p:cNvPr id="10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6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30756"/>
            <a:ext cx="10072757" cy="56557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b="1" dirty="0" smtClean="0"/>
              <a:t>Key Features of Pandas</a:t>
            </a:r>
            <a:endParaRPr lang="en-IN" sz="2000" b="1" dirty="0" smtClean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Pandas is built on top of the </a:t>
            </a:r>
            <a:r>
              <a:rPr lang="en-IN" sz="1800" b="1" dirty="0" smtClean="0"/>
              <a:t>Numpy</a:t>
            </a:r>
            <a:r>
              <a:rPr lang="en-IN" sz="1800" dirty="0" smtClean="0"/>
              <a:t> package, means </a:t>
            </a:r>
            <a:r>
              <a:rPr lang="en-IN" sz="1800" b="1" dirty="0" smtClean="0"/>
              <a:t>Numpy</a:t>
            </a:r>
            <a:r>
              <a:rPr lang="en-IN" sz="1800" dirty="0" smtClean="0"/>
              <a:t> is required for operating the Pandas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It has a </a:t>
            </a:r>
            <a:r>
              <a:rPr lang="en-IN" sz="1800" dirty="0" smtClean="0">
                <a:solidFill>
                  <a:srgbClr val="C00000"/>
                </a:solidFill>
              </a:rPr>
              <a:t>fast and efficient DataFrame object </a:t>
            </a:r>
            <a:r>
              <a:rPr lang="en-IN" sz="1800" dirty="0" smtClean="0"/>
              <a:t>with the default and customized indexing.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Used for </a:t>
            </a:r>
            <a:r>
              <a:rPr lang="en-IN" sz="1800" dirty="0" smtClean="0">
                <a:solidFill>
                  <a:srgbClr val="C00000"/>
                </a:solidFill>
              </a:rPr>
              <a:t>reshaping and pivoting of the data sets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>
                <a:solidFill>
                  <a:srgbClr val="FFFF00"/>
                </a:solidFill>
              </a:rPr>
              <a:t>Group by data for aggregations and transformations.</a:t>
            </a:r>
            <a:endParaRPr lang="en-IN" sz="1800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It is used for </a:t>
            </a:r>
            <a:r>
              <a:rPr lang="en-IN" sz="1800" dirty="0" smtClean="0">
                <a:solidFill>
                  <a:srgbClr val="7030A0"/>
                </a:solidFill>
              </a:rPr>
              <a:t>data alignment and integration of the missing data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Provide the </a:t>
            </a:r>
            <a:r>
              <a:rPr lang="en-IN" sz="1800" dirty="0" smtClean="0">
                <a:solidFill>
                  <a:srgbClr val="FFFF00"/>
                </a:solidFill>
              </a:rPr>
              <a:t>functionality of Time Series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Process a </a:t>
            </a:r>
            <a:r>
              <a:rPr lang="en-IN" sz="1800" b="1" dirty="0" smtClean="0"/>
              <a:t>variety of data sets </a:t>
            </a:r>
            <a:r>
              <a:rPr lang="en-IN" sz="1800" dirty="0" smtClean="0"/>
              <a:t>in different formats like </a:t>
            </a:r>
            <a:r>
              <a:rPr lang="en-IN" sz="1800" b="1" dirty="0" smtClean="0">
                <a:solidFill>
                  <a:srgbClr val="FFFF00"/>
                </a:solidFill>
              </a:rPr>
              <a:t>matrix data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FFFF00"/>
                </a:solidFill>
              </a:rPr>
              <a:t>tabular heterogeneous</a:t>
            </a:r>
            <a:r>
              <a:rPr lang="en-IN" sz="1800" dirty="0" smtClean="0"/>
              <a:t>, </a:t>
            </a:r>
            <a:r>
              <a:rPr lang="en-IN" sz="1800" b="1" dirty="0" smtClean="0">
                <a:solidFill>
                  <a:srgbClr val="FFFF00"/>
                </a:solidFill>
              </a:rPr>
              <a:t>time 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solidFill>
                  <a:srgbClr val="FFFF00"/>
                </a:solidFill>
              </a:rPr>
              <a:t>     series.</a:t>
            </a:r>
            <a:endParaRPr lang="en-IN" sz="1800" b="1" dirty="0" smtClean="0">
              <a:solidFill>
                <a:srgbClr val="FFFF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Handle multiple operations of the data sets such as </a:t>
            </a:r>
            <a:r>
              <a:rPr lang="en-IN" sz="1800" b="1" dirty="0" smtClean="0"/>
              <a:t>subsetting, slicing, filtering, groupBy, re-</a:t>
            </a:r>
            <a:endParaRPr lang="en-IN" sz="1800" b="1" dirty="0" smtClean="0"/>
          </a:p>
          <a:p>
            <a:pPr lvl="1">
              <a:lnSpc>
                <a:spcPct val="150000"/>
              </a:lnSpc>
            </a:pPr>
            <a:r>
              <a:rPr lang="en-IN" sz="1800" b="1" dirty="0" smtClean="0"/>
              <a:t>    ordering, and re-shaping.</a:t>
            </a:r>
            <a:endParaRPr lang="en-IN" sz="18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It integrates with the other libraries such as </a:t>
            </a:r>
            <a:r>
              <a:rPr lang="en-IN" sz="1800" b="1" dirty="0" smtClean="0"/>
              <a:t>SciPy, and scikit-learn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smtClean="0"/>
              <a:t>Provides fast performance, and If you want to speed it, even more, you can use the </a:t>
            </a:r>
            <a:r>
              <a:rPr lang="en-IN" sz="1800" b="1" dirty="0" smtClean="0"/>
              <a:t>Cython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	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211537" cy="646711"/>
          </a:xfrm>
        </p:spPr>
        <p:txBody>
          <a:bodyPr/>
          <a:lstStyle/>
          <a:p>
            <a:r>
              <a:rPr lang="en-IN" sz="3200" b="1" dirty="0" smtClean="0"/>
              <a:t>Python Pandas:</a:t>
            </a:r>
            <a:endParaRPr lang="en-IN" sz="3200" dirty="0"/>
          </a:p>
        </p:txBody>
      </p:sp>
      <p:grpSp>
        <p:nvGrpSpPr>
          <p:cNvPr id="2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5143536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 Here ‘g’ stores entire data set 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indicate specific city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g.max()</a:t>
            </a:r>
            <a:endParaRPr lang="en-US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solidFill>
                  <a:srgbClr val="0070C0"/>
                </a:solidFill>
              </a:rPr>
              <a:t>g.min()</a:t>
            </a: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985844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Summarize()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810" y="2071678"/>
            <a:ext cx="45005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810" y="4286256"/>
            <a:ext cx="46434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Content Placeholder 7"/>
          <p:cNvSpPr txBox="1"/>
          <p:nvPr/>
        </p:nvSpPr>
        <p:spPr>
          <a:xfrm>
            <a:off x="5737222" y="571480"/>
            <a:ext cx="5143536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 Here ‘g’ stores entire data set 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indicate specific city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g.mean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()</a:t>
            </a: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b="1" dirty="0" err="1" smtClean="0">
                <a:solidFill>
                  <a:srgbClr val="0070C0"/>
                </a:solidFill>
              </a:rPr>
              <a:t>g.median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endParaRPr lang="en-IN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b="1" dirty="0" smtClean="0">
              <a:solidFill>
                <a:srgbClr val="0070C0"/>
              </a:solidFill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0098" y="2071678"/>
            <a:ext cx="4357718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08660" y="4214818"/>
            <a:ext cx="442915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817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236496" y="571480"/>
            <a:ext cx="6143668" cy="5857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# Here ‘g’ stores entire data set 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+mj-lt"/>
              </a:rPr>
              <a:t># indicate specific city</a:t>
            </a:r>
            <a:endParaRPr lang="en-US" sz="1800" b="1" dirty="0" smtClean="0">
              <a:solidFill>
                <a:srgbClr val="00206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+mj-lt"/>
              </a:rPr>
              <a:t>g.describe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()</a:t>
            </a:r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236496" y="122833"/>
            <a:ext cx="9858444" cy="428604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2800" b="1" dirty="0" smtClean="0"/>
              <a:t>Read specific city data set by using </a:t>
            </a:r>
            <a:r>
              <a:rPr lang="en-US" sz="2800" b="1" dirty="0" err="1" smtClean="0"/>
              <a:t>df.get_group</a:t>
            </a:r>
            <a:r>
              <a:rPr lang="en-US" sz="2800" b="1" dirty="0" smtClean="0"/>
              <a:t>() function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372" y="2428868"/>
            <a:ext cx="564360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Content Placeholder 7"/>
          <p:cNvSpPr txBox="1"/>
          <p:nvPr/>
        </p:nvSpPr>
        <p:spPr>
          <a:xfrm>
            <a:off x="6737354" y="1000084"/>
            <a:ext cx="4857784" cy="53578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 err="1" smtClean="0">
                <a:solidFill>
                  <a:srgbClr val="0070C0"/>
                </a:solidFill>
                <a:latin typeface="+mj-lt"/>
              </a:rPr>
              <a:t>g.count</a:t>
            </a: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()</a:t>
            </a:r>
            <a:endParaRPr lang="en-US" sz="2000" b="1" dirty="0" smtClean="0">
              <a:solidFill>
                <a:srgbClr val="0070C0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g.sum()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800" b="1" dirty="0" smtClean="0">
              <a:solidFill>
                <a:srgbClr val="0070C0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0230" y="1714488"/>
            <a:ext cx="450059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1668" y="4214818"/>
            <a:ext cx="4357718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2204864"/>
            <a:ext cx="1859584" cy="17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8188" y="4149080"/>
            <a:ext cx="41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www.mallareddyuniversity.com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30756"/>
            <a:ext cx="10072757" cy="27982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000" b="1" dirty="0" smtClean="0"/>
              <a:t>Data Representation: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It represents the data in a form that is suited for data analysis through its DataFrame and Series.</a:t>
            </a:r>
            <a:endParaRPr lang="en-IN" sz="2000" dirty="0" smtClean="0"/>
          </a:p>
          <a:p>
            <a:pPr>
              <a:lnSpc>
                <a:spcPct val="150000"/>
              </a:lnSpc>
              <a:buFont typeface="Arial" panose="020B0604020202020204"/>
              <a:buChar char="•"/>
            </a:pPr>
            <a:r>
              <a:rPr lang="en-IN" sz="2000" b="1" dirty="0" smtClean="0"/>
              <a:t>Clear code: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The clear API of the Pandas allows you to focus on the core part of the code. So, it 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   provides clear and concise code for the user.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951272" cy="646711"/>
          </a:xfrm>
        </p:spPr>
        <p:txBody>
          <a:bodyPr/>
          <a:lstStyle/>
          <a:p>
            <a:r>
              <a:rPr lang="en-IN" sz="3200" b="1" dirty="0" smtClean="0"/>
              <a:t>Benefits of Pandas:</a:t>
            </a:r>
            <a:endParaRPr lang="en-IN" sz="3200" dirty="0"/>
          </a:p>
        </p:txBody>
      </p:sp>
      <p:sp>
        <p:nvSpPr>
          <p:cNvPr id="56" name="Content Placeholder 7"/>
          <p:cNvSpPr txBox="1"/>
          <p:nvPr/>
        </p:nvSpPr>
        <p:spPr>
          <a:xfrm>
            <a:off x="165058" y="3643314"/>
            <a:ext cx="10072757" cy="27982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             In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order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to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be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able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to</a:t>
            </a:r>
            <a:r>
              <a:rPr lang="en-US" sz="2000" spc="12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work</a:t>
            </a:r>
            <a:r>
              <a:rPr lang="en-US" sz="2000" spc="11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with</a:t>
            </a:r>
            <a:r>
              <a:rPr lang="en-US" sz="2000" spc="13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the</a:t>
            </a:r>
            <a:r>
              <a:rPr lang="en-US" sz="2000" spc="12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data</a:t>
            </a:r>
            <a:r>
              <a:rPr lang="en-US" sz="2000" spc="11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in</a:t>
            </a:r>
            <a:r>
              <a:rPr lang="en-US" sz="2000" spc="13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Python,</a:t>
            </a:r>
            <a:r>
              <a:rPr lang="en-US" sz="2000" spc="12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we’ll</a:t>
            </a:r>
            <a:r>
              <a:rPr lang="en-US" sz="2000" spc="11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need</a:t>
            </a:r>
            <a:r>
              <a:rPr lang="en-US" sz="2000" spc="12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to</a:t>
            </a:r>
            <a:r>
              <a:rPr lang="en-US" sz="2000" spc="125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read</a:t>
            </a:r>
            <a:r>
              <a:rPr lang="en-US" sz="2000" spc="115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the</a:t>
            </a:r>
            <a:r>
              <a:rPr lang="en-US" sz="2000" spc="125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data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(csv,</a:t>
            </a:r>
            <a:r>
              <a:rPr lang="en-US" sz="2000" spc="12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excel, dictionary...) </a:t>
            </a:r>
            <a:r>
              <a:rPr lang="en-US" sz="2000" dirty="0" smtClean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</a:rPr>
              <a:t>file into a Pandas Data.frame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. 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A DataFrame is a way to represent and work with</a:t>
            </a:r>
            <a:r>
              <a:rPr lang="en-US" sz="2000" spc="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tabular data. </a:t>
            </a:r>
            <a:endParaRPr lang="en-US" sz="2000" b="1" dirty="0" smtClean="0">
              <a:latin typeface="Times New Roman" panose="02020603050405020304"/>
              <a:ea typeface="Times New Roman" panose="02020603050405020304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Tabular data has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rows and columns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, just like our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csv file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. In order to read in the</a:t>
            </a:r>
            <a:r>
              <a:rPr lang="en-US" sz="2000" spc="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data, 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we‟ll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need to use </a:t>
            </a:r>
            <a:r>
              <a:rPr lang="en-US" sz="2000" b="1" dirty="0" smtClean="0">
                <a:solidFill>
                  <a:srgbClr val="002060"/>
                </a:solidFill>
              </a:rPr>
              <a:t>pandas.read_csv</a:t>
            </a:r>
            <a:r>
              <a:rPr lang="en-US" sz="2000" b="1" dirty="0" smtClean="0"/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function. This function will take in a csv file and return</a:t>
            </a:r>
            <a:r>
              <a:rPr lang="en-US" sz="2000" spc="15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a</a:t>
            </a:r>
            <a:r>
              <a:rPr lang="en-US" sz="2000" spc="-20" dirty="0" smtClean="0"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DataFrame.</a:t>
            </a:r>
            <a:endParaRPr lang="en-IN" sz="1800" dirty="0" smtClean="0">
              <a:latin typeface="Times New Roman" panose="02020603050405020304"/>
              <a:ea typeface="Times New Roman" panose="02020603050405020304"/>
            </a:endParaRPr>
          </a:p>
          <a:p>
            <a:pPr marL="165100" algn="just"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 </a:t>
            </a:r>
            <a:endParaRPr lang="en-IN" sz="2000" b="1" dirty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774266"/>
            <a:ext cx="10072757" cy="565576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/>
              <a:t>        The Pandas provides </a:t>
            </a:r>
            <a:r>
              <a:rPr lang="en-IN" sz="2000" b="1" dirty="0" smtClean="0"/>
              <a:t>two data structures </a:t>
            </a:r>
            <a:r>
              <a:rPr lang="en-IN" sz="2000" dirty="0" smtClean="0"/>
              <a:t>for processing the data, i.e., </a:t>
            </a:r>
            <a:endParaRPr lang="en-I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 smtClean="0"/>
              <a:t>Series</a:t>
            </a:r>
            <a:r>
              <a:rPr lang="en-IN" sz="2000" dirty="0" smtClean="0"/>
              <a:t>  </a:t>
            </a:r>
            <a:endParaRPr lang="en-IN" sz="2000" dirty="0" smtClean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 smtClean="0"/>
              <a:t>DataFrame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1) Series</a:t>
            </a:r>
            <a:endParaRPr lang="en-I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/>
              <a:t>            It is defined as a </a:t>
            </a:r>
            <a:r>
              <a:rPr lang="en-IN" sz="2000" b="1" dirty="0" smtClean="0"/>
              <a:t>one-dimensional array </a:t>
            </a:r>
            <a:r>
              <a:rPr lang="en-IN" sz="2000" dirty="0" smtClean="0"/>
              <a:t>that is capable of storing various data types. The row labels of series are called the </a:t>
            </a:r>
            <a:r>
              <a:rPr lang="en-IN" sz="2000" b="1" dirty="0" smtClean="0"/>
              <a:t>index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/>
              <a:t> We can easily convert </a:t>
            </a:r>
            <a:r>
              <a:rPr lang="en-IN" sz="2000" b="1" dirty="0" smtClean="0"/>
              <a:t>the list, tuple, and dictionary into series using “Series' method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A Series cannot contain multiple columns.</a:t>
            </a:r>
            <a:endParaRPr lang="en-IN" sz="20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/>
              <a:t> It has a parameter i.e </a:t>
            </a:r>
            <a:r>
              <a:rPr lang="en-IN" sz="2000" b="1" dirty="0" smtClean="0"/>
              <a:t>Data:</a:t>
            </a:r>
            <a:r>
              <a:rPr lang="en-IN" sz="2000" dirty="0" smtClean="0"/>
              <a:t> It can be any list, dictionary, or scalar value.</a:t>
            </a: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b="1" u="sng" dirty="0" smtClean="0">
                <a:solidFill>
                  <a:srgbClr val="FF0000"/>
                </a:solidFill>
              </a:rPr>
              <a:t>Creating Series from Array: 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/>
              <a:t>	Before creating a Series, Firstly, we have to </a:t>
            </a:r>
            <a:r>
              <a:rPr lang="en-IN" sz="2000" b="1" dirty="0" smtClean="0"/>
              <a:t>import the numpy module and then use 	array() </a:t>
            </a:r>
            <a:r>
              <a:rPr lang="en-IN" sz="2000" dirty="0" smtClean="0"/>
              <a:t>function in the program.</a:t>
            </a:r>
            <a:endParaRPr lang="en-IN" sz="2000" dirty="0" smtClean="0"/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smtClean="0"/>
              <a:t> </a:t>
            </a:r>
            <a:r>
              <a:rPr lang="en-IN" sz="3200" b="1" dirty="0" smtClean="0"/>
              <a:t>Pandas Data Structure: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53556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import pandas as pd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import numpy as np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List=[1,2,3,4,5,6]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a = </a:t>
            </a:r>
            <a:r>
              <a:rPr lang="en-IN" sz="2000" dirty="0" err="1" smtClean="0">
                <a:solidFill>
                  <a:srgbClr val="FFFF00"/>
                </a:solidFill>
              </a:rPr>
              <a:t>pd.</a:t>
            </a: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2000" dirty="0" err="1" smtClean="0">
                <a:solidFill>
                  <a:srgbClr val="FFFF00"/>
                </a:solidFill>
              </a:rPr>
              <a:t>eries</a:t>
            </a:r>
            <a:r>
              <a:rPr lang="en-IN" sz="2000" dirty="0" smtClean="0">
                <a:solidFill>
                  <a:srgbClr val="FFFF00"/>
                </a:solidFill>
              </a:rPr>
              <a:t>(List)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print(a)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u="sng" dirty="0" smtClean="0">
                <a:solidFill>
                  <a:srgbClr val="FF0000"/>
                </a:solidFill>
              </a:rPr>
              <a:t>Output: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0   1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1   2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2   3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3   4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4   5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 5  6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 dtype: object</a:t>
            </a:r>
            <a:endParaRPr lang="en-IN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Example-1: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53556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import pandas as pd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import numpy as np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info = np.array(['P','a','n','d','a','s'])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a = pd.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2000" dirty="0" smtClean="0">
                <a:solidFill>
                  <a:srgbClr val="FFFF00"/>
                </a:solidFill>
              </a:rPr>
              <a:t>eries(info)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print(a)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u="sng" dirty="0" smtClean="0">
                <a:solidFill>
                  <a:srgbClr val="FF0000"/>
                </a:solidFill>
              </a:rPr>
              <a:t>Output: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0   P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1   a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2   n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3   d 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4   a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 5  s</a:t>
            </a:r>
            <a:endParaRPr lang="pt-BR" sz="2000" dirty="0" smtClean="0">
              <a:solidFill>
                <a:srgbClr val="00B050"/>
              </a:solidFill>
            </a:endParaRPr>
          </a:p>
          <a:p>
            <a:r>
              <a:rPr lang="pt-BR" sz="2000" dirty="0" smtClean="0">
                <a:solidFill>
                  <a:srgbClr val="00B050"/>
                </a:solidFill>
              </a:rPr>
              <a:t> dtype: object</a:t>
            </a:r>
            <a:endParaRPr lang="en-IN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Example-2: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53556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import pandas as pd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import numpy as np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mytuple </a:t>
            </a:r>
            <a:r>
              <a:rPr lang="en-IN" sz="2000" dirty="0">
                <a:solidFill>
                  <a:srgbClr val="FFFF00"/>
                </a:solidFill>
              </a:rPr>
              <a:t>= ("apple", "banana", "cherry</a:t>
            </a:r>
            <a:r>
              <a:rPr lang="en-IN" sz="2000" dirty="0" smtClean="0">
                <a:solidFill>
                  <a:srgbClr val="FFFF00"/>
                </a:solidFill>
              </a:rPr>
              <a:t>")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FF00"/>
                </a:solidFill>
              </a:rPr>
              <a:t>print(</a:t>
            </a:r>
            <a:r>
              <a:rPr lang="en-IN" sz="2000" dirty="0" err="1">
                <a:solidFill>
                  <a:srgbClr val="FFFF00"/>
                </a:solidFill>
              </a:rPr>
              <a:t>mytuple</a:t>
            </a:r>
            <a:r>
              <a:rPr lang="en-IN" sz="2000" dirty="0">
                <a:solidFill>
                  <a:srgbClr val="FFFF00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ts=</a:t>
            </a:r>
            <a:r>
              <a:rPr lang="en-IN" sz="2000" dirty="0" err="1" smtClean="0">
                <a:solidFill>
                  <a:srgbClr val="FFFF00"/>
                </a:solidFill>
              </a:rPr>
              <a:t>pd.</a:t>
            </a:r>
            <a:r>
              <a:rPr lang="en-IN" sz="2000" dirty="0" err="1" smtClean="0">
                <a:solidFill>
                  <a:srgbClr val="FF0000"/>
                </a:solidFill>
              </a:rPr>
              <a:t>S</a:t>
            </a:r>
            <a:r>
              <a:rPr lang="en-IN" sz="2000" dirty="0" err="1" smtClean="0">
                <a:solidFill>
                  <a:srgbClr val="FFFF00"/>
                </a:solidFill>
              </a:rPr>
              <a:t>eries</a:t>
            </a:r>
            <a:r>
              <a:rPr lang="en-IN" sz="2000" dirty="0" smtClean="0">
                <a:solidFill>
                  <a:srgbClr val="FFFF00"/>
                </a:solidFill>
              </a:rPr>
              <a:t> ( mytuple</a:t>
            </a:r>
            <a:r>
              <a:rPr lang="en-IN" sz="2000" dirty="0">
                <a:solidFill>
                  <a:srgbClr val="FFFF00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print(a)  </a:t>
            </a:r>
            <a:endParaRPr lang="en-IN" sz="20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u="sng" dirty="0" smtClean="0">
                <a:solidFill>
                  <a:srgbClr val="FF0000"/>
                </a:solidFill>
              </a:rPr>
              <a:t>Output: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Example-3: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Content Placeholder 7"/>
          <p:cNvSpPr txBox="1"/>
          <p:nvPr/>
        </p:nvSpPr>
        <p:spPr>
          <a:xfrm>
            <a:off x="154609" y="653556"/>
            <a:ext cx="10072757" cy="565576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	 </a:t>
            </a:r>
            <a:r>
              <a:rPr lang="en-IN" sz="2000" dirty="0" smtClean="0">
                <a:solidFill>
                  <a:schemeClr val="bg1"/>
                </a:solidFill>
              </a:rPr>
              <a:t>import pandas as pd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1"/>
                </a:solidFill>
              </a:rPr>
              <a:t>	import numpy as np </a:t>
            </a:r>
            <a:r>
              <a:rPr lang="en-IN" sz="2000" dirty="0" smtClean="0">
                <a:solidFill>
                  <a:schemeClr val="accent1"/>
                </a:solidFill>
              </a:rPr>
              <a:t> </a:t>
            </a:r>
            <a:endParaRPr lang="en-IN" sz="20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	</a:t>
            </a:r>
            <a:r>
              <a:rPr lang="en-IN" sz="2000" dirty="0" err="1" smtClean="0">
                <a:solidFill>
                  <a:srgbClr val="FFFF00"/>
                </a:solidFill>
              </a:rPr>
              <a:t>thisdict</a:t>
            </a:r>
            <a:r>
              <a:rPr lang="en-IN" sz="2000" dirty="0" smtClean="0">
                <a:solidFill>
                  <a:srgbClr val="FFFF00"/>
                </a:solidFill>
              </a:rPr>
              <a:t> </a:t>
            </a:r>
            <a:r>
              <a:rPr lang="en-IN" sz="2000" dirty="0">
                <a:solidFill>
                  <a:srgbClr val="FFFF00"/>
                </a:solidFill>
              </a:rPr>
              <a:t>= </a:t>
            </a:r>
            <a:r>
              <a:rPr lang="en-IN" sz="2000" b="1" dirty="0">
                <a:solidFill>
                  <a:srgbClr val="FF0000"/>
                </a:solidFill>
              </a:rPr>
              <a:t>{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FF00"/>
                </a:solidFill>
              </a:rPr>
              <a:t>  </a:t>
            </a:r>
            <a:r>
              <a:rPr lang="en-IN" sz="2000" dirty="0" smtClean="0">
                <a:solidFill>
                  <a:srgbClr val="FFFF00"/>
                </a:solidFill>
              </a:rPr>
              <a:t>	"</a:t>
            </a:r>
            <a:r>
              <a:rPr lang="en-IN" sz="2000" dirty="0">
                <a:solidFill>
                  <a:srgbClr val="FFFF00"/>
                </a:solidFill>
              </a:rPr>
              <a:t>brand": "Ford</a:t>
            </a:r>
            <a:r>
              <a:rPr lang="en-IN" sz="2000" dirty="0" smtClean="0">
                <a:solidFill>
                  <a:srgbClr val="FFFF00"/>
                </a:solidFill>
              </a:rPr>
              <a:t>"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FF00"/>
                </a:solidFill>
              </a:rPr>
              <a:t>  </a:t>
            </a:r>
            <a:r>
              <a:rPr lang="en-IN" sz="2000" dirty="0" smtClean="0">
                <a:solidFill>
                  <a:srgbClr val="FFFF00"/>
                </a:solidFill>
              </a:rPr>
              <a:t>	"</a:t>
            </a:r>
            <a:r>
              <a:rPr lang="en-IN" sz="2000" dirty="0">
                <a:solidFill>
                  <a:srgbClr val="FFFF00"/>
                </a:solidFill>
              </a:rPr>
              <a:t>model": "Mustang","</a:t>
            </a:r>
            <a:r>
              <a:rPr lang="en-IN" sz="2000" dirty="0" err="1">
                <a:solidFill>
                  <a:srgbClr val="FFFF00"/>
                </a:solidFill>
              </a:rPr>
              <a:t>jogesh</a:t>
            </a:r>
            <a:r>
              <a:rPr lang="en-IN" sz="2000" dirty="0">
                <a:solidFill>
                  <a:srgbClr val="FFFF00"/>
                </a:solidFill>
              </a:rPr>
              <a:t>"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FFFF00"/>
                </a:solidFill>
              </a:rPr>
              <a:t>  </a:t>
            </a:r>
            <a:r>
              <a:rPr lang="en-IN" sz="2000" dirty="0" smtClean="0">
                <a:solidFill>
                  <a:srgbClr val="FFFF00"/>
                </a:solidFill>
              </a:rPr>
              <a:t>	"</a:t>
            </a:r>
            <a:r>
              <a:rPr lang="en-IN" sz="2000" dirty="0">
                <a:solidFill>
                  <a:srgbClr val="FFFF00"/>
                </a:solidFill>
              </a:rPr>
              <a:t>year": 1964,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</a:rPr>
              <a:t>	}</a:t>
            </a: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FFFF00"/>
                </a:solidFill>
              </a:rPr>
              <a:t>	ds=pd.</a:t>
            </a:r>
            <a:r>
              <a:rPr lang="en-IN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IN" sz="2000" dirty="0" smtClean="0">
                <a:solidFill>
                  <a:srgbClr val="FFFF00"/>
                </a:solidFill>
              </a:rPr>
              <a:t>eries(</a:t>
            </a:r>
            <a:r>
              <a:rPr lang="en-IN" sz="2000" dirty="0" err="1" smtClean="0">
                <a:solidFill>
                  <a:srgbClr val="FFFF00"/>
                </a:solidFill>
              </a:rPr>
              <a:t>thisdict</a:t>
            </a:r>
            <a:r>
              <a:rPr lang="en-IN" sz="2000" dirty="0">
                <a:solidFill>
                  <a:srgbClr val="FFFF00"/>
                </a:solidFill>
              </a:rPr>
              <a:t>)</a:t>
            </a:r>
            <a:endParaRPr lang="en-IN" sz="20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u="sng" dirty="0" smtClean="0">
                <a:solidFill>
                  <a:srgbClr val="FF0000"/>
                </a:solidFill>
              </a:rPr>
              <a:t>         </a:t>
            </a:r>
            <a:endParaRPr lang="en-IN" sz="2000" u="sng" dirty="0" smtClean="0">
              <a:solidFill>
                <a:srgbClr val="FF0000"/>
              </a:solidFill>
            </a:endParaRPr>
          </a:p>
          <a:p>
            <a:endParaRPr lang="en-IN" sz="2000" dirty="0" smtClean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1905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1219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37222" cy="646711"/>
          </a:xfrm>
        </p:spPr>
        <p:txBody>
          <a:bodyPr/>
          <a:lstStyle/>
          <a:p>
            <a:r>
              <a:rPr lang="en-IN" sz="3200" b="1" dirty="0" smtClean="0"/>
              <a:t>Example-4:</a:t>
            </a:r>
            <a:endParaRPr lang="en-IN" sz="3200" dirty="0"/>
          </a:p>
        </p:txBody>
      </p:sp>
      <p:grpSp>
        <p:nvGrpSpPr>
          <p:cNvPr id="8" name="Group 32"/>
          <p:cNvGrpSpPr/>
          <p:nvPr/>
        </p:nvGrpSpPr>
        <p:grpSpPr>
          <a:xfrm>
            <a:off x="66331" y="6493400"/>
            <a:ext cx="12122494" cy="364600"/>
            <a:chOff x="66637" y="6513360"/>
            <a:chExt cx="12174576" cy="364600"/>
          </a:xfrm>
        </p:grpSpPr>
        <p:sp>
          <p:nvSpPr>
            <p:cNvPr id="34" name="Rectangle 33"/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7" y="6522250"/>
              <a:ext cx="4284258" cy="332740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r>
                <a:rPr lang="en-IN" sz="2000" b="1" dirty="0" smtClean="0"/>
                <a:t>                </a:t>
              </a:r>
              <a:r>
                <a:rPr lang="en-IN" sz="2000" b="1" dirty="0" smtClean="0">
                  <a:solidFill>
                    <a:srgbClr val="FFFF00"/>
                  </a:solidFill>
                </a:rPr>
                <a:t> PYTHON</a:t>
              </a:r>
              <a:r>
                <a:rPr lang="en-US" altLang="en-IN" sz="2000" b="1" dirty="0" smtClean="0">
                  <a:solidFill>
                    <a:srgbClr val="FFFF00"/>
                  </a:solidFill>
                </a:rPr>
                <a:t>-</a:t>
              </a:r>
              <a:r>
                <a:rPr lang="en-IN" sz="2000" b="1" dirty="0">
                  <a:solidFill>
                    <a:srgbClr val="FFFF00"/>
                  </a:solidFill>
                </a:rPr>
                <a:t>PANDAS</a:t>
              </a:r>
              <a:endParaRPr lang="en-IN" altLang="en-US" sz="2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499827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1F497D"/>
      </a:dk2>
      <a:lt2>
        <a:srgbClr val="51B95C"/>
      </a:lt2>
      <a:accent1>
        <a:srgbClr val="F9B74F"/>
      </a:accent1>
      <a:accent2>
        <a:srgbClr val="F59131"/>
      </a:accent2>
      <a:accent3>
        <a:srgbClr val="E54956"/>
      </a:accent3>
      <a:accent4>
        <a:srgbClr val="0C5483"/>
      </a:accent4>
      <a:accent5>
        <a:srgbClr val="2EB0E0"/>
      </a:accent5>
      <a:accent6>
        <a:srgbClr val="45BEA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19006</Words>
  <Application>WPS Presentation</Application>
  <PresentationFormat>Custom</PresentationFormat>
  <Paragraphs>1623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Open Sans</vt:lpstr>
      <vt:lpstr>Segoe Print</vt:lpstr>
      <vt:lpstr>Times New Roman</vt:lpstr>
      <vt:lpstr>Arial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Python Pandas:</vt:lpstr>
      <vt:lpstr>Python Pandas:</vt:lpstr>
      <vt:lpstr>Benefits of Pandas:</vt:lpstr>
      <vt:lpstr> Pandas Data Structure:</vt:lpstr>
      <vt:lpstr>Example-1:</vt:lpstr>
      <vt:lpstr>Example-2:</vt:lpstr>
      <vt:lpstr>Example-3:</vt:lpstr>
      <vt:lpstr>Example-4:</vt:lpstr>
      <vt:lpstr>Series syntax :</vt:lpstr>
      <vt:lpstr>Series functions :</vt:lpstr>
      <vt:lpstr>Series functions :</vt:lpstr>
      <vt:lpstr>Python Pandas DataFrame:</vt:lpstr>
      <vt:lpstr>Data Frame syntax :</vt:lpstr>
      <vt:lpstr>What is csv ?:</vt:lpstr>
      <vt:lpstr>Reading and Writing CSV Files using Pandas:</vt:lpstr>
      <vt:lpstr>Reading CSV Files with read_csv():</vt:lpstr>
      <vt:lpstr>Example for read the csv file using pandas :</vt:lpstr>
      <vt:lpstr>Example for read the EXCEL file using pandas :</vt:lpstr>
      <vt:lpstr>Writing CSV Files with to_csv():</vt:lpstr>
      <vt:lpstr>Example 2: (create and write csv file of student):</vt:lpstr>
      <vt:lpstr>PowerPoint 演示文稿</vt:lpstr>
      <vt:lpstr>GroupBy and  Summarize the data in pandas with example:</vt:lpstr>
      <vt:lpstr>Read Original csv file by using read_csv() function:</vt:lpstr>
      <vt:lpstr>Apply groupby() function on the above csv file:</vt:lpstr>
      <vt:lpstr>If we want to print executed groupby() data set:</vt:lpstr>
      <vt:lpstr>Read specific city data set by using get_group() function:</vt:lpstr>
      <vt:lpstr>Change name of the column by using rename():</vt:lpstr>
      <vt:lpstr>Summarize data in pandas (Or) Descriptive Statistics for Pandas DataFrame:</vt:lpstr>
      <vt:lpstr>Summarize():</vt:lpstr>
      <vt:lpstr>Read specific city data set by using df.get_group() function: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NPTEL MRUH</cp:lastModifiedBy>
  <cp:revision>694</cp:revision>
  <dcterms:created xsi:type="dcterms:W3CDTF">2013-09-12T13:05:00Z</dcterms:created>
  <dcterms:modified xsi:type="dcterms:W3CDTF">2024-12-24T13:14:34Z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7CA79B0ADD4A4FBC82B5D53BF935FDC8_12</vt:lpwstr>
  </property>
  <property fmtid="{D5CDD505-2E9C-101B-9397-08002B2CF9AE}" pid="3" name="KSOProductBuildVer">
    <vt:lpwstr>1033-12.2.0.19307</vt:lpwstr>
  </property>
</Properties>
</file>