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3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V REDDY\Desktop\MRUniversity\MRU_Logo_Revers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404" y="260648"/>
            <a:ext cx="1388588" cy="12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551384" y="4338995"/>
            <a:ext cx="1709835" cy="1662874"/>
            <a:chOff x="-2617787" y="3359151"/>
            <a:chExt cx="2068511" cy="1935162"/>
          </a:xfrm>
        </p:grpSpPr>
        <p:sp>
          <p:nvSpPr>
            <p:cNvPr id="5" name="Freeform 137"/>
            <p:cNvSpPr/>
            <p:nvPr/>
          </p:nvSpPr>
          <p:spPr bwMode="auto">
            <a:xfrm>
              <a:off x="-2617787" y="3835401"/>
              <a:ext cx="985837" cy="906463"/>
            </a:xfrm>
            <a:custGeom>
              <a:avLst/>
              <a:gdLst>
                <a:gd name="T0" fmla="*/ 771 w 938"/>
                <a:gd name="T1" fmla="*/ 717 h 861"/>
                <a:gd name="T2" fmla="*/ 921 w 938"/>
                <a:gd name="T3" fmla="*/ 772 h 861"/>
                <a:gd name="T4" fmla="*/ 761 w 938"/>
                <a:gd name="T5" fmla="*/ 842 h 861"/>
                <a:gd name="T6" fmla="*/ 372 w 938"/>
                <a:gd name="T7" fmla="*/ 844 h 861"/>
                <a:gd name="T8" fmla="*/ 153 w 938"/>
                <a:gd name="T9" fmla="*/ 692 h 861"/>
                <a:gd name="T10" fmla="*/ 10 w 938"/>
                <a:gd name="T11" fmla="*/ 80 h 861"/>
                <a:gd name="T12" fmla="*/ 51 w 938"/>
                <a:gd name="T13" fmla="*/ 11 h 861"/>
                <a:gd name="T14" fmla="*/ 122 w 938"/>
                <a:gd name="T15" fmla="*/ 129 h 861"/>
                <a:gd name="T16" fmla="*/ 343 w 938"/>
                <a:gd name="T17" fmla="*/ 702 h 861"/>
                <a:gd name="T18" fmla="*/ 400 w 938"/>
                <a:gd name="T19" fmla="*/ 721 h 861"/>
                <a:gd name="T20" fmla="*/ 771 w 938"/>
                <a:gd name="T21" fmla="*/ 717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861">
                  <a:moveTo>
                    <a:pt x="771" y="717"/>
                  </a:moveTo>
                  <a:cubicBezTo>
                    <a:pt x="771" y="717"/>
                    <a:pt x="901" y="687"/>
                    <a:pt x="921" y="772"/>
                  </a:cubicBezTo>
                  <a:cubicBezTo>
                    <a:pt x="938" y="845"/>
                    <a:pt x="761" y="842"/>
                    <a:pt x="761" y="842"/>
                  </a:cubicBezTo>
                  <a:cubicBezTo>
                    <a:pt x="372" y="844"/>
                    <a:pt x="372" y="844"/>
                    <a:pt x="372" y="844"/>
                  </a:cubicBezTo>
                  <a:cubicBezTo>
                    <a:pt x="372" y="844"/>
                    <a:pt x="225" y="861"/>
                    <a:pt x="153" y="692"/>
                  </a:cubicBezTo>
                  <a:cubicBezTo>
                    <a:pt x="80" y="523"/>
                    <a:pt x="10" y="80"/>
                    <a:pt x="10" y="80"/>
                  </a:cubicBezTo>
                  <a:cubicBezTo>
                    <a:pt x="10" y="80"/>
                    <a:pt x="0" y="19"/>
                    <a:pt x="51" y="11"/>
                  </a:cubicBezTo>
                  <a:cubicBezTo>
                    <a:pt x="110" y="0"/>
                    <a:pt x="122" y="129"/>
                    <a:pt x="122" y="129"/>
                  </a:cubicBezTo>
                  <a:cubicBezTo>
                    <a:pt x="122" y="129"/>
                    <a:pt x="212" y="676"/>
                    <a:pt x="343" y="702"/>
                  </a:cubicBezTo>
                  <a:cubicBezTo>
                    <a:pt x="363" y="706"/>
                    <a:pt x="379" y="722"/>
                    <a:pt x="400" y="721"/>
                  </a:cubicBezTo>
                  <a:lnTo>
                    <a:pt x="771" y="71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" name="Freeform 138"/>
            <p:cNvSpPr/>
            <p:nvPr/>
          </p:nvSpPr>
          <p:spPr bwMode="auto">
            <a:xfrm>
              <a:off x="-1447800" y="4116388"/>
              <a:ext cx="233362" cy="125413"/>
            </a:xfrm>
            <a:custGeom>
              <a:avLst/>
              <a:gdLst>
                <a:gd name="T0" fmla="*/ 4 w 221"/>
                <a:gd name="T1" fmla="*/ 9 h 120"/>
                <a:gd name="T2" fmla="*/ 127 w 221"/>
                <a:gd name="T3" fmla="*/ 1 h 120"/>
                <a:gd name="T4" fmla="*/ 152 w 221"/>
                <a:gd name="T5" fmla="*/ 13 h 120"/>
                <a:gd name="T6" fmla="*/ 221 w 221"/>
                <a:gd name="T7" fmla="*/ 117 h 120"/>
                <a:gd name="T8" fmla="*/ 163 w 221"/>
                <a:gd name="T9" fmla="*/ 120 h 120"/>
                <a:gd name="T10" fmla="*/ 130 w 221"/>
                <a:gd name="T11" fmla="*/ 69 h 120"/>
                <a:gd name="T12" fmla="*/ 0 w 221"/>
                <a:gd name="T13" fmla="*/ 69 h 120"/>
                <a:gd name="T14" fmla="*/ 4 w 221"/>
                <a:gd name="T15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20">
                  <a:moveTo>
                    <a:pt x="4" y="9"/>
                  </a:moveTo>
                  <a:cubicBezTo>
                    <a:pt x="127" y="1"/>
                    <a:pt x="127" y="1"/>
                    <a:pt x="127" y="1"/>
                  </a:cubicBezTo>
                  <a:cubicBezTo>
                    <a:pt x="137" y="0"/>
                    <a:pt x="147" y="5"/>
                    <a:pt x="152" y="13"/>
                  </a:cubicBezTo>
                  <a:cubicBezTo>
                    <a:pt x="221" y="117"/>
                    <a:pt x="221" y="117"/>
                    <a:pt x="221" y="117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9"/>
                    <a:pt x="35" y="93"/>
                    <a:pt x="0" y="69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F4AF7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7" name="Freeform 139"/>
            <p:cNvSpPr/>
            <p:nvPr/>
          </p:nvSpPr>
          <p:spPr bwMode="auto">
            <a:xfrm>
              <a:off x="-2108200" y="3771901"/>
              <a:ext cx="676275" cy="468313"/>
            </a:xfrm>
            <a:custGeom>
              <a:avLst/>
              <a:gdLst>
                <a:gd name="T0" fmla="*/ 138 w 643"/>
                <a:gd name="T1" fmla="*/ 0 h 446"/>
                <a:gd name="T2" fmla="*/ 302 w 643"/>
                <a:gd name="T3" fmla="*/ 305 h 446"/>
                <a:gd name="T4" fmla="*/ 643 w 643"/>
                <a:gd name="T5" fmla="*/ 316 h 446"/>
                <a:gd name="T6" fmla="*/ 643 w 643"/>
                <a:gd name="T7" fmla="*/ 428 h 446"/>
                <a:gd name="T8" fmla="*/ 283 w 643"/>
                <a:gd name="T9" fmla="*/ 444 h 446"/>
                <a:gd name="T10" fmla="*/ 164 w 643"/>
                <a:gd name="T11" fmla="*/ 384 h 446"/>
                <a:gd name="T12" fmla="*/ 0 w 643"/>
                <a:gd name="T13" fmla="*/ 89 h 446"/>
                <a:gd name="T14" fmla="*/ 138 w 643"/>
                <a:gd name="T15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446">
                  <a:moveTo>
                    <a:pt x="138" y="0"/>
                  </a:moveTo>
                  <a:cubicBezTo>
                    <a:pt x="302" y="305"/>
                    <a:pt x="302" y="305"/>
                    <a:pt x="302" y="305"/>
                  </a:cubicBezTo>
                  <a:cubicBezTo>
                    <a:pt x="643" y="316"/>
                    <a:pt x="643" y="316"/>
                    <a:pt x="643" y="316"/>
                  </a:cubicBezTo>
                  <a:cubicBezTo>
                    <a:pt x="643" y="428"/>
                    <a:pt x="643" y="428"/>
                    <a:pt x="643" y="428"/>
                  </a:cubicBezTo>
                  <a:cubicBezTo>
                    <a:pt x="283" y="444"/>
                    <a:pt x="283" y="444"/>
                    <a:pt x="283" y="444"/>
                  </a:cubicBezTo>
                  <a:cubicBezTo>
                    <a:pt x="236" y="446"/>
                    <a:pt x="190" y="423"/>
                    <a:pt x="164" y="384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8" name="Freeform 140"/>
            <p:cNvSpPr/>
            <p:nvPr/>
          </p:nvSpPr>
          <p:spPr bwMode="auto">
            <a:xfrm>
              <a:off x="-1473200" y="4103688"/>
              <a:ext cx="41275" cy="120650"/>
            </a:xfrm>
            <a:custGeom>
              <a:avLst/>
              <a:gdLst>
                <a:gd name="T0" fmla="*/ 26 w 26"/>
                <a:gd name="T1" fmla="*/ 0 h 76"/>
                <a:gd name="T2" fmla="*/ 26 w 26"/>
                <a:gd name="T3" fmla="*/ 74 h 76"/>
                <a:gd name="T4" fmla="*/ 0 w 26"/>
                <a:gd name="T5" fmla="*/ 76 h 76"/>
                <a:gd name="T6" fmla="*/ 0 w 26"/>
                <a:gd name="T7" fmla="*/ 0 h 76"/>
                <a:gd name="T8" fmla="*/ 26 w 2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6">
                  <a:moveTo>
                    <a:pt x="26" y="0"/>
                  </a:moveTo>
                  <a:lnTo>
                    <a:pt x="26" y="74"/>
                  </a:lnTo>
                  <a:lnTo>
                    <a:pt x="0" y="7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7E5D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9" name="Freeform 141"/>
            <p:cNvSpPr/>
            <p:nvPr/>
          </p:nvSpPr>
          <p:spPr bwMode="auto">
            <a:xfrm>
              <a:off x="-1619250" y="5043488"/>
              <a:ext cx="122237" cy="152400"/>
            </a:xfrm>
            <a:custGeom>
              <a:avLst/>
              <a:gdLst>
                <a:gd name="T0" fmla="*/ 0 w 77"/>
                <a:gd name="T1" fmla="*/ 7 h 96"/>
                <a:gd name="T2" fmla="*/ 12 w 77"/>
                <a:gd name="T3" fmla="*/ 96 h 96"/>
                <a:gd name="T4" fmla="*/ 77 w 77"/>
                <a:gd name="T5" fmla="*/ 92 h 96"/>
                <a:gd name="T6" fmla="*/ 67 w 77"/>
                <a:gd name="T7" fmla="*/ 0 h 96"/>
                <a:gd name="T8" fmla="*/ 0 w 77"/>
                <a:gd name="T9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6">
                  <a:moveTo>
                    <a:pt x="0" y="7"/>
                  </a:moveTo>
                  <a:lnTo>
                    <a:pt x="12" y="96"/>
                  </a:lnTo>
                  <a:lnTo>
                    <a:pt x="77" y="92"/>
                  </a:lnTo>
                  <a:lnTo>
                    <a:pt x="6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0" name="Freeform 142"/>
            <p:cNvSpPr/>
            <p:nvPr/>
          </p:nvSpPr>
          <p:spPr bwMode="auto">
            <a:xfrm>
              <a:off x="-1628775" y="5151438"/>
              <a:ext cx="352425" cy="125413"/>
            </a:xfrm>
            <a:custGeom>
              <a:avLst/>
              <a:gdLst>
                <a:gd name="T0" fmla="*/ 6 w 336"/>
                <a:gd name="T1" fmla="*/ 30 h 119"/>
                <a:gd name="T2" fmla="*/ 21 w 336"/>
                <a:gd name="T3" fmla="*/ 24 h 119"/>
                <a:gd name="T4" fmla="*/ 78 w 336"/>
                <a:gd name="T5" fmla="*/ 38 h 119"/>
                <a:gd name="T6" fmla="*/ 119 w 336"/>
                <a:gd name="T7" fmla="*/ 8 h 119"/>
                <a:gd name="T8" fmla="*/ 133 w 336"/>
                <a:gd name="T9" fmla="*/ 2 h 119"/>
                <a:gd name="T10" fmla="*/ 308 w 336"/>
                <a:gd name="T11" fmla="*/ 71 h 119"/>
                <a:gd name="T12" fmla="*/ 331 w 336"/>
                <a:gd name="T13" fmla="*/ 93 h 119"/>
                <a:gd name="T14" fmla="*/ 331 w 336"/>
                <a:gd name="T15" fmla="*/ 93 h 119"/>
                <a:gd name="T16" fmla="*/ 318 w 336"/>
                <a:gd name="T17" fmla="*/ 114 h 119"/>
                <a:gd name="T18" fmla="*/ 21 w 336"/>
                <a:gd name="T19" fmla="*/ 119 h 119"/>
                <a:gd name="T20" fmla="*/ 1 w 336"/>
                <a:gd name="T21" fmla="*/ 98 h 119"/>
                <a:gd name="T22" fmla="*/ 3 w 336"/>
                <a:gd name="T23" fmla="*/ 41 h 119"/>
                <a:gd name="T24" fmla="*/ 3 w 336"/>
                <a:gd name="T25" fmla="*/ 38 h 119"/>
                <a:gd name="T26" fmla="*/ 6 w 336"/>
                <a:gd name="T27" fmla="*/ 3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19">
                  <a:moveTo>
                    <a:pt x="6" y="30"/>
                  </a:moveTo>
                  <a:cubicBezTo>
                    <a:pt x="8" y="23"/>
                    <a:pt x="16" y="21"/>
                    <a:pt x="21" y="24"/>
                  </a:cubicBezTo>
                  <a:cubicBezTo>
                    <a:pt x="32" y="32"/>
                    <a:pt x="51" y="41"/>
                    <a:pt x="78" y="38"/>
                  </a:cubicBezTo>
                  <a:cubicBezTo>
                    <a:pt x="106" y="34"/>
                    <a:pt x="116" y="19"/>
                    <a:pt x="119" y="8"/>
                  </a:cubicBezTo>
                  <a:cubicBezTo>
                    <a:pt x="121" y="3"/>
                    <a:pt x="127" y="0"/>
                    <a:pt x="133" y="2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18" y="75"/>
                    <a:pt x="327" y="83"/>
                    <a:pt x="331" y="93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6" y="103"/>
                    <a:pt x="328" y="114"/>
                    <a:pt x="318" y="114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10" y="119"/>
                    <a:pt x="0" y="109"/>
                    <a:pt x="1" y="9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39"/>
                    <a:pt x="3" y="38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1" name="Freeform 143"/>
            <p:cNvSpPr/>
            <p:nvPr/>
          </p:nvSpPr>
          <p:spPr bwMode="auto">
            <a:xfrm>
              <a:off x="-1943100" y="3744913"/>
              <a:ext cx="44450" cy="74613"/>
            </a:xfrm>
            <a:custGeom>
              <a:avLst/>
              <a:gdLst>
                <a:gd name="T0" fmla="*/ 12 w 42"/>
                <a:gd name="T1" fmla="*/ 0 h 71"/>
                <a:gd name="T2" fmla="*/ 40 w 42"/>
                <a:gd name="T3" fmla="*/ 45 h 71"/>
                <a:gd name="T4" fmla="*/ 34 w 42"/>
                <a:gd name="T5" fmla="*/ 63 h 71"/>
                <a:gd name="T6" fmla="*/ 24 w 42"/>
                <a:gd name="T7" fmla="*/ 71 h 71"/>
                <a:gd name="T8" fmla="*/ 0 w 42"/>
                <a:gd name="T9" fmla="*/ 35 h 71"/>
                <a:gd name="T10" fmla="*/ 12 w 42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71">
                  <a:moveTo>
                    <a:pt x="12" y="0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41" y="49"/>
                    <a:pt x="42" y="59"/>
                    <a:pt x="34" y="63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2" name="Freeform 144"/>
            <p:cNvSpPr/>
            <p:nvPr/>
          </p:nvSpPr>
          <p:spPr bwMode="auto">
            <a:xfrm>
              <a:off x="-2036763" y="3505201"/>
              <a:ext cx="223837" cy="304800"/>
            </a:xfrm>
            <a:custGeom>
              <a:avLst/>
              <a:gdLst>
                <a:gd name="T0" fmla="*/ 50 w 213"/>
                <a:gd name="T1" fmla="*/ 275 h 291"/>
                <a:gd name="T2" fmla="*/ 41 w 213"/>
                <a:gd name="T3" fmla="*/ 271 h 291"/>
                <a:gd name="T4" fmla="*/ 14 w 213"/>
                <a:gd name="T5" fmla="*/ 193 h 291"/>
                <a:gd name="T6" fmla="*/ 108 w 213"/>
                <a:gd name="T7" fmla="*/ 0 h 291"/>
                <a:gd name="T8" fmla="*/ 213 w 213"/>
                <a:gd name="T9" fmla="*/ 51 h 291"/>
                <a:gd name="T10" fmla="*/ 104 w 213"/>
                <a:gd name="T11" fmla="*/ 267 h 291"/>
                <a:gd name="T12" fmla="*/ 50 w 213"/>
                <a:gd name="T13" fmla="*/ 27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291">
                  <a:moveTo>
                    <a:pt x="50" y="275"/>
                  </a:moveTo>
                  <a:cubicBezTo>
                    <a:pt x="41" y="271"/>
                    <a:pt x="41" y="271"/>
                    <a:pt x="41" y="271"/>
                  </a:cubicBezTo>
                  <a:cubicBezTo>
                    <a:pt x="12" y="257"/>
                    <a:pt x="0" y="222"/>
                    <a:pt x="14" y="19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104" y="267"/>
                    <a:pt x="104" y="267"/>
                    <a:pt x="104" y="267"/>
                  </a:cubicBezTo>
                  <a:cubicBezTo>
                    <a:pt x="92" y="291"/>
                    <a:pt x="74" y="287"/>
                    <a:pt x="50" y="275"/>
                  </a:cubicBez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3" name="Freeform 145"/>
            <p:cNvSpPr/>
            <p:nvPr/>
          </p:nvSpPr>
          <p:spPr bwMode="auto">
            <a:xfrm>
              <a:off x="-2001838" y="3389313"/>
              <a:ext cx="333375" cy="303213"/>
            </a:xfrm>
            <a:custGeom>
              <a:avLst/>
              <a:gdLst>
                <a:gd name="T0" fmla="*/ 257 w 317"/>
                <a:gd name="T1" fmla="*/ 199 h 288"/>
                <a:gd name="T2" fmla="*/ 89 w 317"/>
                <a:gd name="T3" fmla="*/ 257 h 288"/>
                <a:gd name="T4" fmla="*/ 31 w 317"/>
                <a:gd name="T5" fmla="*/ 89 h 288"/>
                <a:gd name="T6" fmla="*/ 199 w 317"/>
                <a:gd name="T7" fmla="*/ 31 h 288"/>
                <a:gd name="T8" fmla="*/ 257 w 317"/>
                <a:gd name="T9" fmla="*/ 19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88">
                  <a:moveTo>
                    <a:pt x="257" y="199"/>
                  </a:moveTo>
                  <a:cubicBezTo>
                    <a:pt x="217" y="256"/>
                    <a:pt x="151" y="288"/>
                    <a:pt x="89" y="257"/>
                  </a:cubicBezTo>
                  <a:cubicBezTo>
                    <a:pt x="26" y="227"/>
                    <a:pt x="0" y="151"/>
                    <a:pt x="31" y="89"/>
                  </a:cubicBezTo>
                  <a:cubicBezTo>
                    <a:pt x="61" y="26"/>
                    <a:pt x="137" y="0"/>
                    <a:pt x="199" y="31"/>
                  </a:cubicBezTo>
                  <a:cubicBezTo>
                    <a:pt x="262" y="61"/>
                    <a:pt x="317" y="115"/>
                    <a:pt x="257" y="199"/>
                  </a:cubicBez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4" name="Freeform 146"/>
            <p:cNvSpPr/>
            <p:nvPr/>
          </p:nvSpPr>
          <p:spPr bwMode="auto">
            <a:xfrm>
              <a:off x="-1936750" y="3530601"/>
              <a:ext cx="206375" cy="234950"/>
            </a:xfrm>
            <a:custGeom>
              <a:avLst/>
              <a:gdLst>
                <a:gd name="T0" fmla="*/ 42 w 195"/>
                <a:gd name="T1" fmla="*/ 189 h 223"/>
                <a:gd name="T2" fmla="*/ 42 w 195"/>
                <a:gd name="T3" fmla="*/ 189 h 223"/>
                <a:gd name="T4" fmla="*/ 14 w 195"/>
                <a:gd name="T5" fmla="*/ 109 h 223"/>
                <a:gd name="T6" fmla="*/ 68 w 195"/>
                <a:gd name="T7" fmla="*/ 0 h 223"/>
                <a:gd name="T8" fmla="*/ 195 w 195"/>
                <a:gd name="T9" fmla="*/ 63 h 223"/>
                <a:gd name="T10" fmla="*/ 152 w 195"/>
                <a:gd name="T11" fmla="*/ 151 h 223"/>
                <a:gd name="T12" fmla="*/ 42 w 195"/>
                <a:gd name="T13" fmla="*/ 18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23">
                  <a:moveTo>
                    <a:pt x="42" y="189"/>
                  </a:moveTo>
                  <a:cubicBezTo>
                    <a:pt x="42" y="189"/>
                    <a:pt x="42" y="189"/>
                    <a:pt x="42" y="189"/>
                  </a:cubicBezTo>
                  <a:cubicBezTo>
                    <a:pt x="12" y="174"/>
                    <a:pt x="0" y="138"/>
                    <a:pt x="14" y="10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95" y="63"/>
                    <a:pt x="195" y="63"/>
                    <a:pt x="195" y="63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17" y="223"/>
                    <a:pt x="68" y="205"/>
                    <a:pt x="42" y="189"/>
                  </a:cubicBez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5" name="Freeform 147"/>
            <p:cNvSpPr/>
            <p:nvPr/>
          </p:nvSpPr>
          <p:spPr bwMode="auto">
            <a:xfrm>
              <a:off x="-1789113" y="3624263"/>
              <a:ext cx="49212" cy="63500"/>
            </a:xfrm>
            <a:custGeom>
              <a:avLst/>
              <a:gdLst>
                <a:gd name="T0" fmla="*/ 39 w 46"/>
                <a:gd name="T1" fmla="*/ 0 h 61"/>
                <a:gd name="T2" fmla="*/ 46 w 46"/>
                <a:gd name="T3" fmla="*/ 49 h 61"/>
                <a:gd name="T4" fmla="*/ 31 w 46"/>
                <a:gd name="T5" fmla="*/ 58 h 61"/>
                <a:gd name="T6" fmla="*/ 0 w 46"/>
                <a:gd name="T7" fmla="*/ 49 h 61"/>
                <a:gd name="T8" fmla="*/ 39 w 4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1">
                  <a:moveTo>
                    <a:pt x="39" y="0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46" y="56"/>
                    <a:pt x="38" y="61"/>
                    <a:pt x="31" y="58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6" name="Freeform 148"/>
            <p:cNvSpPr/>
            <p:nvPr/>
          </p:nvSpPr>
          <p:spPr bwMode="auto">
            <a:xfrm>
              <a:off x="-2349500" y="3709988"/>
              <a:ext cx="450850" cy="627063"/>
            </a:xfrm>
            <a:custGeom>
              <a:avLst/>
              <a:gdLst>
                <a:gd name="T0" fmla="*/ 420 w 430"/>
                <a:gd name="T1" fmla="*/ 130 h 597"/>
                <a:gd name="T2" fmla="*/ 402 w 430"/>
                <a:gd name="T3" fmla="*/ 64 h 597"/>
                <a:gd name="T4" fmla="*/ 303 w 430"/>
                <a:gd name="T5" fmla="*/ 0 h 597"/>
                <a:gd name="T6" fmla="*/ 111 w 430"/>
                <a:gd name="T7" fmla="*/ 171 h 597"/>
                <a:gd name="T8" fmla="*/ 0 w 430"/>
                <a:gd name="T9" fmla="*/ 547 h 597"/>
                <a:gd name="T10" fmla="*/ 344 w 430"/>
                <a:gd name="T11" fmla="*/ 597 h 597"/>
                <a:gd name="T12" fmla="*/ 420 w 430"/>
                <a:gd name="T13" fmla="*/ 13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" h="597">
                  <a:moveTo>
                    <a:pt x="420" y="130"/>
                  </a:moveTo>
                  <a:cubicBezTo>
                    <a:pt x="420" y="130"/>
                    <a:pt x="418" y="81"/>
                    <a:pt x="402" y="64"/>
                  </a:cubicBezTo>
                  <a:cubicBezTo>
                    <a:pt x="386" y="47"/>
                    <a:pt x="303" y="0"/>
                    <a:pt x="303" y="0"/>
                  </a:cubicBezTo>
                  <a:cubicBezTo>
                    <a:pt x="303" y="0"/>
                    <a:pt x="184" y="35"/>
                    <a:pt x="111" y="171"/>
                  </a:cubicBezTo>
                  <a:cubicBezTo>
                    <a:pt x="54" y="278"/>
                    <a:pt x="0" y="547"/>
                    <a:pt x="0" y="547"/>
                  </a:cubicBezTo>
                  <a:cubicBezTo>
                    <a:pt x="344" y="597"/>
                    <a:pt x="344" y="597"/>
                    <a:pt x="344" y="597"/>
                  </a:cubicBezTo>
                  <a:cubicBezTo>
                    <a:pt x="374" y="396"/>
                    <a:pt x="430" y="304"/>
                    <a:pt x="420" y="1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7" name="Freeform 149"/>
            <p:cNvSpPr/>
            <p:nvPr/>
          </p:nvSpPr>
          <p:spPr bwMode="auto">
            <a:xfrm>
              <a:off x="-2046288" y="3698876"/>
              <a:ext cx="125412" cy="111125"/>
            </a:xfrm>
            <a:custGeom>
              <a:avLst/>
              <a:gdLst>
                <a:gd name="T0" fmla="*/ 20 w 119"/>
                <a:gd name="T1" fmla="*/ 1 h 105"/>
                <a:gd name="T2" fmla="*/ 6 w 119"/>
                <a:gd name="T3" fmla="*/ 7 h 105"/>
                <a:gd name="T4" fmla="*/ 4 w 119"/>
                <a:gd name="T5" fmla="*/ 20 h 105"/>
                <a:gd name="T6" fmla="*/ 95 w 119"/>
                <a:gd name="T7" fmla="*/ 101 h 105"/>
                <a:gd name="T8" fmla="*/ 107 w 119"/>
                <a:gd name="T9" fmla="*/ 99 h 105"/>
                <a:gd name="T10" fmla="*/ 117 w 119"/>
                <a:gd name="T11" fmla="*/ 82 h 105"/>
                <a:gd name="T12" fmla="*/ 115 w 119"/>
                <a:gd name="T13" fmla="*/ 72 h 105"/>
                <a:gd name="T14" fmla="*/ 28 w 119"/>
                <a:gd name="T15" fmla="*/ 2 h 105"/>
                <a:gd name="T16" fmla="*/ 20 w 119"/>
                <a:gd name="T17" fmla="*/ 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5">
                  <a:moveTo>
                    <a:pt x="20" y="1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1" y="10"/>
                    <a:pt x="0" y="17"/>
                    <a:pt x="4" y="20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9" y="105"/>
                    <a:pt x="104" y="104"/>
                    <a:pt x="107" y="99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19" y="78"/>
                    <a:pt x="118" y="74"/>
                    <a:pt x="115" y="7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0"/>
                    <a:pt x="23" y="0"/>
                    <a:pt x="20" y="1"/>
                  </a:cubicBez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8" name="Freeform 150"/>
            <p:cNvSpPr/>
            <p:nvPr/>
          </p:nvSpPr>
          <p:spPr bwMode="auto">
            <a:xfrm>
              <a:off x="-1487488" y="4135438"/>
              <a:ext cx="225425" cy="115888"/>
            </a:xfrm>
            <a:custGeom>
              <a:avLst/>
              <a:gdLst>
                <a:gd name="T0" fmla="*/ 4 w 215"/>
                <a:gd name="T1" fmla="*/ 9 h 110"/>
                <a:gd name="T2" fmla="*/ 127 w 215"/>
                <a:gd name="T3" fmla="*/ 0 h 110"/>
                <a:gd name="T4" fmla="*/ 152 w 215"/>
                <a:gd name="T5" fmla="*/ 12 h 110"/>
                <a:gd name="T6" fmla="*/ 215 w 215"/>
                <a:gd name="T7" fmla="*/ 102 h 110"/>
                <a:gd name="T8" fmla="*/ 156 w 215"/>
                <a:gd name="T9" fmla="*/ 110 h 110"/>
                <a:gd name="T10" fmla="*/ 130 w 215"/>
                <a:gd name="T11" fmla="*/ 68 h 110"/>
                <a:gd name="T12" fmla="*/ 0 w 215"/>
                <a:gd name="T13" fmla="*/ 68 h 110"/>
                <a:gd name="T14" fmla="*/ 4 w 215"/>
                <a:gd name="T15" fmla="*/ 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0">
                  <a:moveTo>
                    <a:pt x="4" y="9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37" y="0"/>
                    <a:pt x="147" y="4"/>
                    <a:pt x="152" y="1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68"/>
                    <a:pt x="35" y="92"/>
                    <a:pt x="0" y="68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9" name="Freeform 151"/>
            <p:cNvSpPr/>
            <p:nvPr/>
          </p:nvSpPr>
          <p:spPr bwMode="auto">
            <a:xfrm>
              <a:off x="-2181225" y="3795713"/>
              <a:ext cx="708025" cy="465138"/>
            </a:xfrm>
            <a:custGeom>
              <a:avLst/>
              <a:gdLst>
                <a:gd name="T0" fmla="*/ 138 w 675"/>
                <a:gd name="T1" fmla="*/ 0 h 442"/>
                <a:gd name="T2" fmla="*/ 324 w 675"/>
                <a:gd name="T3" fmla="*/ 313 h 442"/>
                <a:gd name="T4" fmla="*/ 675 w 675"/>
                <a:gd name="T5" fmla="*/ 322 h 442"/>
                <a:gd name="T6" fmla="*/ 675 w 675"/>
                <a:gd name="T7" fmla="*/ 423 h 442"/>
                <a:gd name="T8" fmla="*/ 296 w 675"/>
                <a:gd name="T9" fmla="*/ 440 h 442"/>
                <a:gd name="T10" fmla="*/ 206 w 675"/>
                <a:gd name="T11" fmla="*/ 395 h 442"/>
                <a:gd name="T12" fmla="*/ 0 w 675"/>
                <a:gd name="T13" fmla="*/ 89 h 442"/>
                <a:gd name="T14" fmla="*/ 138 w 675"/>
                <a:gd name="T1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442">
                  <a:moveTo>
                    <a:pt x="138" y="0"/>
                  </a:moveTo>
                  <a:cubicBezTo>
                    <a:pt x="324" y="313"/>
                    <a:pt x="324" y="313"/>
                    <a:pt x="324" y="313"/>
                  </a:cubicBezTo>
                  <a:cubicBezTo>
                    <a:pt x="675" y="322"/>
                    <a:pt x="675" y="322"/>
                    <a:pt x="675" y="322"/>
                  </a:cubicBezTo>
                  <a:cubicBezTo>
                    <a:pt x="675" y="423"/>
                    <a:pt x="675" y="423"/>
                    <a:pt x="675" y="423"/>
                  </a:cubicBezTo>
                  <a:cubicBezTo>
                    <a:pt x="296" y="440"/>
                    <a:pt x="296" y="440"/>
                    <a:pt x="296" y="440"/>
                  </a:cubicBezTo>
                  <a:cubicBezTo>
                    <a:pt x="260" y="442"/>
                    <a:pt x="226" y="424"/>
                    <a:pt x="206" y="395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0" name="Freeform 152"/>
            <p:cNvSpPr/>
            <p:nvPr/>
          </p:nvSpPr>
          <p:spPr bwMode="auto">
            <a:xfrm>
              <a:off x="-1512888" y="4133851"/>
              <a:ext cx="39687" cy="109538"/>
            </a:xfrm>
            <a:custGeom>
              <a:avLst/>
              <a:gdLst>
                <a:gd name="T0" fmla="*/ 25 w 25"/>
                <a:gd name="T1" fmla="*/ 0 h 69"/>
                <a:gd name="T2" fmla="*/ 25 w 25"/>
                <a:gd name="T3" fmla="*/ 67 h 69"/>
                <a:gd name="T4" fmla="*/ 0 w 25"/>
                <a:gd name="T5" fmla="*/ 69 h 69"/>
                <a:gd name="T6" fmla="*/ 0 w 25"/>
                <a:gd name="T7" fmla="*/ 0 h 69"/>
                <a:gd name="T8" fmla="*/ 25 w 2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9">
                  <a:moveTo>
                    <a:pt x="25" y="0"/>
                  </a:moveTo>
                  <a:lnTo>
                    <a:pt x="25" y="67"/>
                  </a:lnTo>
                  <a:lnTo>
                    <a:pt x="0" y="69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1" name="Freeform 153"/>
            <p:cNvSpPr/>
            <p:nvPr/>
          </p:nvSpPr>
          <p:spPr bwMode="auto">
            <a:xfrm>
              <a:off x="-2381250" y="4284663"/>
              <a:ext cx="898525" cy="827088"/>
            </a:xfrm>
            <a:custGeom>
              <a:avLst/>
              <a:gdLst>
                <a:gd name="T0" fmla="*/ 29 w 854"/>
                <a:gd name="T1" fmla="*/ 0 h 787"/>
                <a:gd name="T2" fmla="*/ 707 w 854"/>
                <a:gd name="T3" fmla="*/ 98 h 787"/>
                <a:gd name="T4" fmla="*/ 804 w 854"/>
                <a:gd name="T5" fmla="*/ 200 h 787"/>
                <a:gd name="T6" fmla="*/ 854 w 854"/>
                <a:gd name="T7" fmla="*/ 777 h 787"/>
                <a:gd name="T8" fmla="*/ 703 w 854"/>
                <a:gd name="T9" fmla="*/ 787 h 787"/>
                <a:gd name="T10" fmla="*/ 630 w 854"/>
                <a:gd name="T11" fmla="*/ 287 h 787"/>
                <a:gd name="T12" fmla="*/ 204 w 854"/>
                <a:gd name="T13" fmla="*/ 298 h 787"/>
                <a:gd name="T14" fmla="*/ 17 w 854"/>
                <a:gd name="T15" fmla="*/ 81 h 787"/>
                <a:gd name="T16" fmla="*/ 29 w 854"/>
                <a:gd name="T17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787">
                  <a:moveTo>
                    <a:pt x="29" y="0"/>
                  </a:moveTo>
                  <a:cubicBezTo>
                    <a:pt x="707" y="98"/>
                    <a:pt x="707" y="98"/>
                    <a:pt x="707" y="98"/>
                  </a:cubicBezTo>
                  <a:cubicBezTo>
                    <a:pt x="759" y="105"/>
                    <a:pt x="799" y="148"/>
                    <a:pt x="804" y="200"/>
                  </a:cubicBezTo>
                  <a:cubicBezTo>
                    <a:pt x="854" y="777"/>
                    <a:pt x="854" y="777"/>
                    <a:pt x="854" y="777"/>
                  </a:cubicBezTo>
                  <a:cubicBezTo>
                    <a:pt x="703" y="787"/>
                    <a:pt x="703" y="787"/>
                    <a:pt x="703" y="787"/>
                  </a:cubicBezTo>
                  <a:cubicBezTo>
                    <a:pt x="630" y="287"/>
                    <a:pt x="630" y="287"/>
                    <a:pt x="630" y="287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89" y="298"/>
                    <a:pt x="0" y="195"/>
                    <a:pt x="17" y="8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2" name="Rectangle 154"/>
            <p:cNvSpPr>
              <a:spLocks noChangeArrowheads="1"/>
            </p:cNvSpPr>
            <p:nvPr/>
          </p:nvSpPr>
          <p:spPr bwMode="auto">
            <a:xfrm>
              <a:off x="-1463675" y="4238626"/>
              <a:ext cx="376237" cy="238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3" name="Freeform 155"/>
            <p:cNvSpPr/>
            <p:nvPr/>
          </p:nvSpPr>
          <p:spPr bwMode="auto">
            <a:xfrm>
              <a:off x="-1111250" y="3902076"/>
              <a:ext cx="146050" cy="360363"/>
            </a:xfrm>
            <a:custGeom>
              <a:avLst/>
              <a:gdLst>
                <a:gd name="T0" fmla="*/ 15 w 92"/>
                <a:gd name="T1" fmla="*/ 227 h 227"/>
                <a:gd name="T2" fmla="*/ 92 w 92"/>
                <a:gd name="T3" fmla="*/ 3 h 227"/>
                <a:gd name="T4" fmla="*/ 76 w 92"/>
                <a:gd name="T5" fmla="*/ 0 h 227"/>
                <a:gd name="T6" fmla="*/ 0 w 92"/>
                <a:gd name="T7" fmla="*/ 215 h 227"/>
                <a:gd name="T8" fmla="*/ 15 w 92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27">
                  <a:moveTo>
                    <a:pt x="15" y="227"/>
                  </a:moveTo>
                  <a:lnTo>
                    <a:pt x="92" y="3"/>
                  </a:lnTo>
                  <a:lnTo>
                    <a:pt x="76" y="0"/>
                  </a:lnTo>
                  <a:lnTo>
                    <a:pt x="0" y="215"/>
                  </a:lnTo>
                  <a:lnTo>
                    <a:pt x="15" y="22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4" name="Freeform 156"/>
            <p:cNvSpPr/>
            <p:nvPr/>
          </p:nvSpPr>
          <p:spPr bwMode="auto">
            <a:xfrm>
              <a:off x="-1952625" y="3663951"/>
              <a:ext cx="53975" cy="85725"/>
            </a:xfrm>
            <a:custGeom>
              <a:avLst/>
              <a:gdLst>
                <a:gd name="T0" fmla="*/ 52 w 52"/>
                <a:gd name="T1" fmla="*/ 59 h 81"/>
                <a:gd name="T2" fmla="*/ 20 w 52"/>
                <a:gd name="T3" fmla="*/ 0 h 81"/>
                <a:gd name="T4" fmla="*/ 41 w 52"/>
                <a:gd name="T5" fmla="*/ 81 h 81"/>
                <a:gd name="T6" fmla="*/ 52 w 52"/>
                <a:gd name="T7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81">
                  <a:moveTo>
                    <a:pt x="52" y="59"/>
                  </a:moveTo>
                  <a:cubicBezTo>
                    <a:pt x="52" y="59"/>
                    <a:pt x="20" y="40"/>
                    <a:pt x="20" y="0"/>
                  </a:cubicBezTo>
                  <a:cubicBezTo>
                    <a:pt x="20" y="0"/>
                    <a:pt x="0" y="43"/>
                    <a:pt x="41" y="81"/>
                  </a:cubicBezTo>
                  <a:lnTo>
                    <a:pt x="52" y="59"/>
                  </a:lnTo>
                  <a:close/>
                </a:path>
              </a:pathLst>
            </a:custGeom>
            <a:solidFill>
              <a:srgbClr val="F2C0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5" name="Freeform 157"/>
            <p:cNvSpPr/>
            <p:nvPr/>
          </p:nvSpPr>
          <p:spPr bwMode="auto">
            <a:xfrm>
              <a:off x="-2466975" y="4421188"/>
              <a:ext cx="720725" cy="873125"/>
            </a:xfrm>
            <a:custGeom>
              <a:avLst/>
              <a:gdLst>
                <a:gd name="T0" fmla="*/ 14 w 686"/>
                <a:gd name="T1" fmla="*/ 830 h 830"/>
                <a:gd name="T2" fmla="*/ 25 w 686"/>
                <a:gd name="T3" fmla="*/ 821 h 830"/>
                <a:gd name="T4" fmla="*/ 202 w 686"/>
                <a:gd name="T5" fmla="*/ 123 h 830"/>
                <a:gd name="T6" fmla="*/ 328 w 686"/>
                <a:gd name="T7" fmla="*/ 25 h 830"/>
                <a:gd name="T8" fmla="*/ 454 w 686"/>
                <a:gd name="T9" fmla="*/ 119 h 830"/>
                <a:gd name="T10" fmla="*/ 661 w 686"/>
                <a:gd name="T11" fmla="*/ 818 h 830"/>
                <a:gd name="T12" fmla="*/ 676 w 686"/>
                <a:gd name="T13" fmla="*/ 826 h 830"/>
                <a:gd name="T14" fmla="*/ 684 w 686"/>
                <a:gd name="T15" fmla="*/ 811 h 830"/>
                <a:gd name="T16" fmla="*/ 477 w 686"/>
                <a:gd name="T17" fmla="*/ 113 h 830"/>
                <a:gd name="T18" fmla="*/ 328 w 686"/>
                <a:gd name="T19" fmla="*/ 0 h 830"/>
                <a:gd name="T20" fmla="*/ 179 w 686"/>
                <a:gd name="T21" fmla="*/ 117 h 830"/>
                <a:gd name="T22" fmla="*/ 2 w 686"/>
                <a:gd name="T23" fmla="*/ 815 h 830"/>
                <a:gd name="T24" fmla="*/ 11 w 686"/>
                <a:gd name="T25" fmla="*/ 829 h 830"/>
                <a:gd name="T26" fmla="*/ 14 w 686"/>
                <a:gd name="T27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6" h="830">
                  <a:moveTo>
                    <a:pt x="14" y="830"/>
                  </a:moveTo>
                  <a:cubicBezTo>
                    <a:pt x="19" y="830"/>
                    <a:pt x="24" y="826"/>
                    <a:pt x="25" y="821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7" y="65"/>
                    <a:pt x="269" y="25"/>
                    <a:pt x="328" y="25"/>
                  </a:cubicBezTo>
                  <a:cubicBezTo>
                    <a:pt x="386" y="25"/>
                    <a:pt x="438" y="63"/>
                    <a:pt x="454" y="119"/>
                  </a:cubicBezTo>
                  <a:cubicBezTo>
                    <a:pt x="515" y="337"/>
                    <a:pt x="659" y="813"/>
                    <a:pt x="661" y="818"/>
                  </a:cubicBezTo>
                  <a:cubicBezTo>
                    <a:pt x="663" y="824"/>
                    <a:pt x="670" y="828"/>
                    <a:pt x="676" y="826"/>
                  </a:cubicBezTo>
                  <a:cubicBezTo>
                    <a:pt x="682" y="824"/>
                    <a:pt x="686" y="817"/>
                    <a:pt x="684" y="811"/>
                  </a:cubicBezTo>
                  <a:cubicBezTo>
                    <a:pt x="683" y="806"/>
                    <a:pt x="538" y="330"/>
                    <a:pt x="477" y="113"/>
                  </a:cubicBezTo>
                  <a:cubicBezTo>
                    <a:pt x="458" y="47"/>
                    <a:pt x="397" y="0"/>
                    <a:pt x="328" y="0"/>
                  </a:cubicBezTo>
                  <a:cubicBezTo>
                    <a:pt x="258" y="0"/>
                    <a:pt x="196" y="48"/>
                    <a:pt x="179" y="117"/>
                  </a:cubicBezTo>
                  <a:cubicBezTo>
                    <a:pt x="2" y="815"/>
                    <a:pt x="2" y="815"/>
                    <a:pt x="2" y="815"/>
                  </a:cubicBezTo>
                  <a:cubicBezTo>
                    <a:pt x="0" y="821"/>
                    <a:pt x="4" y="828"/>
                    <a:pt x="11" y="829"/>
                  </a:cubicBezTo>
                  <a:cubicBezTo>
                    <a:pt x="12" y="830"/>
                    <a:pt x="13" y="830"/>
                    <a:pt x="14" y="83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6" name="Line 158"/>
            <p:cNvSpPr>
              <a:spLocks noChangeShapeType="1"/>
            </p:cNvSpPr>
            <p:nvPr/>
          </p:nvSpPr>
          <p:spPr bwMode="auto">
            <a:xfrm flipH="1" flipV="1">
              <a:off x="-2076450" y="4044951"/>
              <a:ext cx="111125" cy="166688"/>
            </a:xfrm>
            <a:prstGeom prst="line">
              <a:avLst/>
            </a:prstGeom>
            <a:noFill/>
            <a:ln w="317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7" name="Freeform 159"/>
            <p:cNvSpPr/>
            <p:nvPr/>
          </p:nvSpPr>
          <p:spPr bwMode="auto">
            <a:xfrm>
              <a:off x="-1406525" y="4284663"/>
              <a:ext cx="754062" cy="985838"/>
            </a:xfrm>
            <a:custGeom>
              <a:avLst/>
              <a:gdLst>
                <a:gd name="T0" fmla="*/ 449 w 475"/>
                <a:gd name="T1" fmla="*/ 0 h 621"/>
                <a:gd name="T2" fmla="*/ 449 w 475"/>
                <a:gd name="T3" fmla="*/ 68 h 621"/>
                <a:gd name="T4" fmla="*/ 27 w 475"/>
                <a:gd name="T5" fmla="*/ 68 h 621"/>
                <a:gd name="T6" fmla="*/ 27 w 475"/>
                <a:gd name="T7" fmla="*/ 0 h 621"/>
                <a:gd name="T8" fmla="*/ 0 w 475"/>
                <a:gd name="T9" fmla="*/ 0 h 621"/>
                <a:gd name="T10" fmla="*/ 0 w 475"/>
                <a:gd name="T11" fmla="*/ 621 h 621"/>
                <a:gd name="T12" fmla="*/ 27 w 475"/>
                <a:gd name="T13" fmla="*/ 621 h 621"/>
                <a:gd name="T14" fmla="*/ 27 w 475"/>
                <a:gd name="T15" fmla="*/ 94 h 621"/>
                <a:gd name="T16" fmla="*/ 449 w 475"/>
                <a:gd name="T17" fmla="*/ 94 h 621"/>
                <a:gd name="T18" fmla="*/ 449 w 475"/>
                <a:gd name="T19" fmla="*/ 621 h 621"/>
                <a:gd name="T20" fmla="*/ 475 w 475"/>
                <a:gd name="T21" fmla="*/ 621 h 621"/>
                <a:gd name="T22" fmla="*/ 475 w 475"/>
                <a:gd name="T23" fmla="*/ 0 h 621"/>
                <a:gd name="T24" fmla="*/ 449 w 475"/>
                <a:gd name="T2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" h="621">
                  <a:moveTo>
                    <a:pt x="449" y="0"/>
                  </a:moveTo>
                  <a:lnTo>
                    <a:pt x="449" y="68"/>
                  </a:lnTo>
                  <a:lnTo>
                    <a:pt x="27" y="6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621"/>
                  </a:lnTo>
                  <a:lnTo>
                    <a:pt x="27" y="621"/>
                  </a:lnTo>
                  <a:lnTo>
                    <a:pt x="27" y="94"/>
                  </a:lnTo>
                  <a:lnTo>
                    <a:pt x="449" y="94"/>
                  </a:lnTo>
                  <a:lnTo>
                    <a:pt x="449" y="621"/>
                  </a:lnTo>
                  <a:lnTo>
                    <a:pt x="475" y="621"/>
                  </a:lnTo>
                  <a:lnTo>
                    <a:pt x="475" y="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 flipH="1" flipV="1">
              <a:off x="-2006600" y="3846513"/>
              <a:ext cx="107950" cy="173038"/>
            </a:xfrm>
            <a:prstGeom prst="line">
              <a:avLst/>
            </a:prstGeom>
            <a:noFill/>
            <a:ln w="317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9" name="Freeform 161"/>
            <p:cNvSpPr/>
            <p:nvPr/>
          </p:nvSpPr>
          <p:spPr bwMode="auto">
            <a:xfrm>
              <a:off x="-1998663" y="3359151"/>
              <a:ext cx="314325" cy="307975"/>
            </a:xfrm>
            <a:custGeom>
              <a:avLst/>
              <a:gdLst>
                <a:gd name="T0" fmla="*/ 281 w 299"/>
                <a:gd name="T1" fmla="*/ 94 h 293"/>
                <a:gd name="T2" fmla="*/ 256 w 299"/>
                <a:gd name="T3" fmla="*/ 56 h 293"/>
                <a:gd name="T4" fmla="*/ 159 w 299"/>
                <a:gd name="T5" fmla="*/ 3 h 293"/>
                <a:gd name="T6" fmla="*/ 56 w 299"/>
                <a:gd name="T7" fmla="*/ 30 h 293"/>
                <a:gd name="T8" fmla="*/ 1 w 299"/>
                <a:gd name="T9" fmla="*/ 217 h 293"/>
                <a:gd name="T10" fmla="*/ 2 w 299"/>
                <a:gd name="T11" fmla="*/ 281 h 293"/>
                <a:gd name="T12" fmla="*/ 43 w 299"/>
                <a:gd name="T13" fmla="*/ 275 h 293"/>
                <a:gd name="T14" fmla="*/ 83 w 299"/>
                <a:gd name="T15" fmla="*/ 249 h 293"/>
                <a:gd name="T16" fmla="*/ 127 w 299"/>
                <a:gd name="T17" fmla="*/ 227 h 293"/>
                <a:gd name="T18" fmla="*/ 178 w 299"/>
                <a:gd name="T19" fmla="*/ 161 h 293"/>
                <a:gd name="T20" fmla="*/ 179 w 299"/>
                <a:gd name="T21" fmla="*/ 162 h 293"/>
                <a:gd name="T22" fmla="*/ 264 w 299"/>
                <a:gd name="T23" fmla="*/ 195 h 293"/>
                <a:gd name="T24" fmla="*/ 281 w 299"/>
                <a:gd name="T25" fmla="*/ 9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293">
                  <a:moveTo>
                    <a:pt x="281" y="94"/>
                  </a:moveTo>
                  <a:cubicBezTo>
                    <a:pt x="274" y="79"/>
                    <a:pt x="266" y="66"/>
                    <a:pt x="256" y="56"/>
                  </a:cubicBezTo>
                  <a:cubicBezTo>
                    <a:pt x="231" y="28"/>
                    <a:pt x="197" y="7"/>
                    <a:pt x="159" y="3"/>
                  </a:cubicBezTo>
                  <a:cubicBezTo>
                    <a:pt x="126" y="0"/>
                    <a:pt x="82" y="9"/>
                    <a:pt x="56" y="30"/>
                  </a:cubicBezTo>
                  <a:cubicBezTo>
                    <a:pt x="6" y="73"/>
                    <a:pt x="3" y="156"/>
                    <a:pt x="1" y="217"/>
                  </a:cubicBezTo>
                  <a:cubicBezTo>
                    <a:pt x="0" y="251"/>
                    <a:pt x="2" y="281"/>
                    <a:pt x="2" y="281"/>
                  </a:cubicBezTo>
                  <a:cubicBezTo>
                    <a:pt x="2" y="281"/>
                    <a:pt x="7" y="293"/>
                    <a:pt x="43" y="275"/>
                  </a:cubicBezTo>
                  <a:cubicBezTo>
                    <a:pt x="66" y="263"/>
                    <a:pt x="78" y="254"/>
                    <a:pt x="83" y="249"/>
                  </a:cubicBezTo>
                  <a:cubicBezTo>
                    <a:pt x="127" y="227"/>
                    <a:pt x="127" y="227"/>
                    <a:pt x="127" y="227"/>
                  </a:cubicBezTo>
                  <a:cubicBezTo>
                    <a:pt x="127" y="227"/>
                    <a:pt x="171" y="230"/>
                    <a:pt x="178" y="161"/>
                  </a:cubicBezTo>
                  <a:cubicBezTo>
                    <a:pt x="178" y="161"/>
                    <a:pt x="179" y="162"/>
                    <a:pt x="179" y="162"/>
                  </a:cubicBezTo>
                  <a:cubicBezTo>
                    <a:pt x="217" y="211"/>
                    <a:pt x="264" y="195"/>
                    <a:pt x="264" y="195"/>
                  </a:cubicBezTo>
                  <a:cubicBezTo>
                    <a:pt x="299" y="174"/>
                    <a:pt x="296" y="130"/>
                    <a:pt x="281" y="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30" name="Freeform 162"/>
            <p:cNvSpPr/>
            <p:nvPr/>
          </p:nvSpPr>
          <p:spPr bwMode="auto">
            <a:xfrm>
              <a:off x="-1931988" y="3543301"/>
              <a:ext cx="82550" cy="84138"/>
            </a:xfrm>
            <a:custGeom>
              <a:avLst/>
              <a:gdLst>
                <a:gd name="T0" fmla="*/ 70 w 79"/>
                <a:gd name="T1" fmla="*/ 55 h 79"/>
                <a:gd name="T2" fmla="*/ 24 w 79"/>
                <a:gd name="T3" fmla="*/ 70 h 79"/>
                <a:gd name="T4" fmla="*/ 8 w 79"/>
                <a:gd name="T5" fmla="*/ 24 h 79"/>
                <a:gd name="T6" fmla="*/ 55 w 79"/>
                <a:gd name="T7" fmla="*/ 8 h 79"/>
                <a:gd name="T8" fmla="*/ 70 w 79"/>
                <a:gd name="T9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70" y="55"/>
                  </a:moveTo>
                  <a:cubicBezTo>
                    <a:pt x="62" y="72"/>
                    <a:pt x="41" y="79"/>
                    <a:pt x="24" y="70"/>
                  </a:cubicBezTo>
                  <a:cubicBezTo>
                    <a:pt x="7" y="62"/>
                    <a:pt x="0" y="41"/>
                    <a:pt x="8" y="24"/>
                  </a:cubicBezTo>
                  <a:cubicBezTo>
                    <a:pt x="17" y="7"/>
                    <a:pt x="37" y="0"/>
                    <a:pt x="55" y="8"/>
                  </a:cubicBezTo>
                  <a:cubicBezTo>
                    <a:pt x="72" y="17"/>
                    <a:pt x="79" y="37"/>
                    <a:pt x="70" y="55"/>
                  </a:cubicBez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31" name="Rectangle 163"/>
            <p:cNvSpPr>
              <a:spLocks noChangeArrowheads="1"/>
            </p:cNvSpPr>
            <p:nvPr/>
          </p:nvSpPr>
          <p:spPr bwMode="auto">
            <a:xfrm>
              <a:off x="-1522413" y="4262438"/>
              <a:ext cx="973137" cy="44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74111" y="2336061"/>
            <a:ext cx="13271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en-US" altLang="en-I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-3201" y="6490500"/>
            <a:ext cx="12183110" cy="368888"/>
            <a:chOff x="-4789" y="6490500"/>
            <a:chExt cx="12235453" cy="368888"/>
          </a:xfrm>
        </p:grpSpPr>
        <p:sp>
          <p:nvSpPr>
            <p:cNvPr id="34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048" name="Group 36"/>
          <p:cNvGrpSpPr/>
          <p:nvPr/>
        </p:nvGrpSpPr>
        <p:grpSpPr>
          <a:xfrm>
            <a:off x="-24765" y="-27305"/>
            <a:ext cx="12245340" cy="93980"/>
            <a:chOff x="-26269" y="-27384"/>
            <a:chExt cx="12245183" cy="95029"/>
          </a:xfrm>
        </p:grpSpPr>
        <p:sp>
          <p:nvSpPr>
            <p:cNvPr id="38" name="Rectangle 37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491230" y="1049020"/>
            <a:ext cx="5561965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4400" dirty="0" smtClean="0">
                <a:solidFill>
                  <a:srgbClr val="FFFF00"/>
                </a:solidFill>
              </a:rPr>
              <a:t>DATA </a:t>
            </a:r>
            <a:r>
              <a:rPr lang="en-US" altLang="en-IN" sz="4400" dirty="0" smtClean="0">
                <a:solidFill>
                  <a:srgbClr val="FFFF00"/>
                </a:solidFill>
              </a:rPr>
              <a:t>ANALYTICS</a:t>
            </a:r>
            <a:endParaRPr lang="en-US" altLang="en-IN" sz="4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1"/>
          <p:cNvSpPr txBox="1"/>
          <p:nvPr/>
        </p:nvSpPr>
        <p:spPr>
          <a:xfrm>
            <a:off x="4846955" y="3263265"/>
            <a:ext cx="1327150" cy="5378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114319"/>
            <a:ext cx="4327224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4. Systematic sampling method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398" y="714356"/>
            <a:ext cx="103585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</a:t>
            </a:r>
            <a:r>
              <a:rPr lang="en-IN" dirty="0" smtClean="0"/>
              <a:t>In this method, you select nth individual from a entire population. So  </a:t>
            </a:r>
            <a:r>
              <a:rPr lang="en-US" dirty="0" smtClean="0"/>
              <a:t>every “</a:t>
            </a:r>
            <a:r>
              <a:rPr lang="en-US" b="1" dirty="0" smtClean="0"/>
              <a:t>nth” individual to be a part of the sample</a:t>
            </a:r>
            <a:r>
              <a:rPr lang="en-US" dirty="0" smtClean="0"/>
              <a:t>. For example, you can choose every 3</a:t>
            </a:r>
            <a:r>
              <a:rPr lang="en-US" baseline="30000" dirty="0" smtClean="0"/>
              <a:t>rd</a:t>
            </a:r>
            <a:r>
              <a:rPr lang="en-US" dirty="0" smtClean="0"/>
              <a:t>  person to be in the sample.</a:t>
            </a:r>
            <a:endParaRPr lang="en-I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3105" y="1796415"/>
            <a:ext cx="645350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30" y="468630"/>
            <a:ext cx="8094980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Types of Non-probability Sampling methods</a:t>
            </a:r>
            <a:r>
              <a:rPr lang="en-IN" sz="2800" b="1" dirty="0" smtClean="0">
                <a:solidFill>
                  <a:srgbClr val="FF0000"/>
                </a:solidFill>
              </a:rPr>
              <a:t>: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endParaRPr lang="en-IN" sz="2800" dirty="0" smtClean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7870" y="1247140"/>
            <a:ext cx="9501505" cy="3442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sz="3600" b="1" dirty="0" smtClean="0"/>
              <a:t>1. </a:t>
            </a:r>
            <a:r>
              <a:rPr lang="en-US" sz="3600" dirty="0" smtClean="0"/>
              <a:t>Convenience sampling method</a:t>
            </a:r>
            <a:endParaRPr lang="en-IN" sz="3600" dirty="0" smtClean="0"/>
          </a:p>
          <a:p>
            <a:pPr lvl="1" algn="just">
              <a:lnSpc>
                <a:spcPct val="150000"/>
              </a:lnSpc>
            </a:pPr>
            <a:r>
              <a:rPr lang="en-US" sz="3600" b="1" dirty="0" smtClean="0"/>
              <a:t>2. </a:t>
            </a:r>
            <a:r>
              <a:rPr lang="en-US" sz="3600" dirty="0" smtClean="0"/>
              <a:t>Judgmental sampling method</a:t>
            </a:r>
            <a:endParaRPr lang="en-IN" sz="3600" dirty="0" smtClean="0"/>
          </a:p>
          <a:p>
            <a:pPr lvl="1" algn="just">
              <a:lnSpc>
                <a:spcPct val="150000"/>
              </a:lnSpc>
            </a:pPr>
            <a:r>
              <a:rPr lang="en-US" sz="3600" b="1" dirty="0" smtClean="0"/>
              <a:t>3. </a:t>
            </a:r>
            <a:r>
              <a:rPr lang="en-US" sz="3600" dirty="0" smtClean="0"/>
              <a:t>Snowball sampling method</a:t>
            </a:r>
            <a:endParaRPr lang="en-IN" sz="3600" dirty="0" smtClean="0"/>
          </a:p>
          <a:p>
            <a:pPr lvl="1" algn="just">
              <a:lnSpc>
                <a:spcPct val="150000"/>
              </a:lnSpc>
            </a:pPr>
            <a:r>
              <a:rPr lang="en-US" sz="3600" b="1" dirty="0" smtClean="0"/>
              <a:t>4. </a:t>
            </a:r>
            <a:r>
              <a:rPr lang="en-US" sz="3600" dirty="0" smtClean="0"/>
              <a:t>Quota sampling method</a:t>
            </a:r>
            <a:endParaRPr lang="en-IN" sz="3600" b="1" dirty="0" smtClean="0"/>
          </a:p>
        </p:txBody>
      </p:sp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91459"/>
            <a:ext cx="4470100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1. Convenience sampling method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398" y="714356"/>
            <a:ext cx="103585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        Convenience sampling is the most common sampling, mostly because it is </a:t>
            </a:r>
            <a:r>
              <a:rPr lang="en-IN" b="1" dirty="0" smtClean="0">
                <a:solidFill>
                  <a:srgbClr val="FF0000"/>
                </a:solidFill>
              </a:rPr>
              <a:t>misused</a:t>
            </a:r>
            <a:r>
              <a:rPr lang="en-IN" dirty="0" smtClean="0"/>
              <a:t>. Convenience sampling is </a:t>
            </a:r>
            <a:r>
              <a:rPr lang="en-IN" b="1" dirty="0" smtClean="0"/>
              <a:t>a method of collecting samples by taking samples that are </a:t>
            </a:r>
            <a:r>
              <a:rPr lang="en-IN" b="1" dirty="0" smtClean="0">
                <a:solidFill>
                  <a:srgbClr val="FF0000"/>
                </a:solidFill>
              </a:rPr>
              <a:t>conveniently located around a location </a:t>
            </a:r>
            <a:r>
              <a:rPr lang="en-IN" b="1" dirty="0" smtClean="0"/>
              <a:t>or Internet service</a:t>
            </a:r>
            <a:r>
              <a:rPr lang="en-IN" dirty="0" smtClean="0"/>
              <a:t>.</a:t>
            </a:r>
            <a:endParaRPr lang="en-IN" dirty="0" smtClean="0"/>
          </a:p>
          <a:p>
            <a:pPr algn="just"/>
            <a:endParaRPr lang="en-IN" dirty="0" smtClean="0"/>
          </a:p>
          <a:p>
            <a:pPr lvl="0" algn="just"/>
            <a:r>
              <a:rPr lang="en-IN" dirty="0" smtClean="0"/>
              <a:t>For example: </a:t>
            </a:r>
            <a:r>
              <a:rPr lang="en-US" dirty="0" smtClean="0"/>
              <a:t>person </a:t>
            </a:r>
            <a:r>
              <a:rPr lang="en-US" b="1" dirty="0" smtClean="0"/>
              <a:t>interviewed at random </a:t>
            </a:r>
            <a:r>
              <a:rPr lang="en-US" dirty="0" smtClean="0"/>
              <a:t>in a shopping center for a television program.</a:t>
            </a:r>
            <a:endParaRPr lang="en-IN" dirty="0"/>
          </a:p>
        </p:txBody>
      </p:sp>
      <p:grpSp>
        <p:nvGrpSpPr>
          <p:cNvPr id="83970" name="Group 2"/>
          <p:cNvGrpSpPr/>
          <p:nvPr/>
        </p:nvGrpSpPr>
        <p:grpSpPr bwMode="auto">
          <a:xfrm>
            <a:off x="3166406" y="3071810"/>
            <a:ext cx="5037137" cy="2928958"/>
            <a:chOff x="5661" y="2252"/>
            <a:chExt cx="7932" cy="4738"/>
          </a:xfrm>
        </p:grpSpPr>
        <p:pic>
          <p:nvPicPr>
            <p:cNvPr id="839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61" y="2252"/>
              <a:ext cx="7932" cy="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1400" y="6029"/>
              <a:ext cx="1920" cy="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102889"/>
            <a:ext cx="4470100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2. Judgmental sampling method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9522" y="714356"/>
            <a:ext cx="105013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/>
              <a:t>        In this method, </a:t>
            </a:r>
            <a:r>
              <a:rPr lang="en-US" dirty="0" smtClean="0"/>
              <a:t>the sample members are chosen only on the basis of the researcher’s knowledge and judgment.</a:t>
            </a:r>
            <a:endParaRPr lang="en-IN" dirty="0"/>
          </a:p>
        </p:txBody>
      </p:sp>
      <p:grpSp>
        <p:nvGrpSpPr>
          <p:cNvPr id="84994" name="Group 2"/>
          <p:cNvGrpSpPr/>
          <p:nvPr/>
        </p:nvGrpSpPr>
        <p:grpSpPr bwMode="auto">
          <a:xfrm>
            <a:off x="952464" y="2000240"/>
            <a:ext cx="8858312" cy="3649663"/>
            <a:chOff x="4200" y="1537"/>
            <a:chExt cx="9600" cy="5748"/>
          </a:xfrm>
        </p:grpSpPr>
        <p:pic>
          <p:nvPicPr>
            <p:cNvPr id="8499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00" y="1537"/>
              <a:ext cx="9600" cy="5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>
              <a:off x="10920" y="6291"/>
              <a:ext cx="2640" cy="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91459"/>
            <a:ext cx="4470100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3. Snowball sampling method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9522" y="714356"/>
            <a:ext cx="105013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smtClean="0"/>
              <a:t>          Snowball sampling method is purely based on referrals and that is how a researcher is able to generate a sample. Therefore this method is also called the chain-referral sampling method.</a:t>
            </a:r>
            <a:endParaRPr lang="en-IN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2214245"/>
            <a:ext cx="10358755" cy="378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91459"/>
            <a:ext cx="4470100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4. Quota sampling method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9522" y="714356"/>
            <a:ext cx="107157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smtClean="0"/>
              <a:t>          Selection of members in this sampling technique happens on basis of a </a:t>
            </a:r>
            <a:r>
              <a:rPr lang="en-US" b="1" dirty="0" smtClean="0"/>
              <a:t>pre-set standard. </a:t>
            </a:r>
            <a:r>
              <a:rPr lang="en-US" dirty="0" smtClean="0"/>
              <a:t>In this case, as a sample is formed on basis of </a:t>
            </a:r>
            <a:r>
              <a:rPr lang="en-US" dirty="0" smtClean="0">
                <a:solidFill>
                  <a:srgbClr val="FF0000"/>
                </a:solidFill>
              </a:rPr>
              <a:t>specific attributes</a:t>
            </a:r>
            <a:r>
              <a:rPr lang="en-US" dirty="0" smtClean="0"/>
              <a:t>, the created sample will have the same attributes that are found in the total population. It is an extremely quick method of collecting samples.</a:t>
            </a:r>
            <a:endParaRPr lang="en-IN" sz="1050" dirty="0"/>
          </a:p>
        </p:txBody>
      </p:sp>
      <p:grpSp>
        <p:nvGrpSpPr>
          <p:cNvPr id="12" name="Group 32"/>
          <p:cNvGrpSpPr/>
          <p:nvPr/>
        </p:nvGrpSpPr>
        <p:grpSpPr>
          <a:xfrm>
            <a:off x="-3201" y="6490500"/>
            <a:ext cx="12183110" cy="368888"/>
            <a:chOff x="-4789" y="6490500"/>
            <a:chExt cx="12235453" cy="368888"/>
          </a:xfrm>
        </p:grpSpPr>
        <p:sp>
          <p:nvSpPr>
            <p:cNvPr id="13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7" name="Picture 16" descr="Screenshot 2025-02-04 at 11.40.12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863090"/>
            <a:ext cx="6248400" cy="410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V REDDY\Desktop\MRUniversity\MRU_Logo_Revers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204864"/>
            <a:ext cx="1859584" cy="17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9776" y="4149080"/>
            <a:ext cx="337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www.mallareddyuniversity.com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4091" y="3396261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4681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2720" y="166094"/>
            <a:ext cx="10426750" cy="1476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Sampling, Sample Statistics: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IN" sz="1200" dirty="0" smtClean="0"/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      We </a:t>
            </a:r>
            <a:r>
              <a:rPr lang="en-IN" sz="2000" b="1" dirty="0" smtClean="0"/>
              <a:t>have </a:t>
            </a:r>
            <a:r>
              <a:rPr lang="en-IN" sz="2000" b="1" dirty="0" smtClean="0">
                <a:solidFill>
                  <a:srgbClr val="00B0F0"/>
                </a:solidFill>
              </a:rPr>
              <a:t>a population of 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</a:rPr>
              <a:t>values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/>
              <a:t>and Select </a:t>
            </a:r>
            <a:r>
              <a:rPr lang="en-IN" sz="2000" b="1" dirty="0" smtClean="0">
                <a:solidFill>
                  <a:srgbClr val="00B0F0"/>
                </a:solidFill>
              </a:rPr>
              <a:t>a sample of size </a:t>
            </a:r>
            <a:r>
              <a:rPr lang="en-IN" dirty="0" smtClean="0">
                <a:solidFill>
                  <a:srgbClr val="FF0000"/>
                </a:solidFill>
              </a:rPr>
              <a:t>n</a:t>
            </a:r>
            <a:r>
              <a:rPr lang="en-IN" sz="2000" dirty="0" smtClean="0"/>
              <a:t> from this population and calculate a </a:t>
            </a:r>
            <a:r>
              <a:rPr lang="en-IN" sz="2000" dirty="0" smtClean="0">
                <a:solidFill>
                  <a:srgbClr val="FF0000"/>
                </a:solidFill>
              </a:rPr>
              <a:t>sample statistic e.g</a:t>
            </a:r>
            <a:r>
              <a:rPr lang="en-IN" sz="2000" b="1" dirty="0" smtClean="0">
                <a:solidFill>
                  <a:srgbClr val="002060"/>
                </a:solidFill>
              </a:rPr>
              <a:t>. x̅ (mean).</a:t>
            </a:r>
            <a:endParaRPr lang="en-IN" sz="2000" b="1" dirty="0" smtClean="0">
              <a:solidFill>
                <a:srgbClr val="002060"/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22" y="2000240"/>
            <a:ext cx="1042994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4091" y="3396261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30" y="91440"/>
            <a:ext cx="6929755" cy="6214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Sampling Distributions </a:t>
            </a:r>
            <a:r>
              <a:rPr lang="en-IN" b="1" u="sng" dirty="0" smtClean="0">
                <a:solidFill>
                  <a:srgbClr val="FF0000"/>
                </a:solidFill>
              </a:rPr>
              <a:t>:</a:t>
            </a:r>
            <a:endParaRPr lang="en-IN" b="1" u="sng" dirty="0" smtClean="0">
              <a:solidFill>
                <a:srgbClr val="FF0000"/>
              </a:solidFill>
            </a:endParaRPr>
          </a:p>
          <a:p>
            <a:endParaRPr lang="en-IN" sz="1200" dirty="0" smtClean="0"/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 The distribution of </a:t>
            </a:r>
            <a:r>
              <a:rPr lang="en-IN" sz="2000" dirty="0" smtClean="0">
                <a:solidFill>
                  <a:srgbClr val="00B050"/>
                </a:solidFill>
              </a:rPr>
              <a:t>sample statistics </a:t>
            </a:r>
            <a:r>
              <a:rPr lang="en-IN" sz="2000" dirty="0" smtClean="0"/>
              <a:t>is called “</a:t>
            </a:r>
            <a:r>
              <a:rPr lang="en-IN" sz="2000" dirty="0" smtClean="0">
                <a:solidFill>
                  <a:srgbClr val="C00000"/>
                </a:solidFill>
              </a:rPr>
              <a:t>Sampling Distribution”.</a:t>
            </a:r>
            <a:endParaRPr lang="en-IN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IN" sz="1800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 smtClean="0"/>
              <a:t>          </a:t>
            </a:r>
            <a:r>
              <a:rPr lang="en-IN" dirty="0" smtClean="0"/>
              <a:t>For example,  </a:t>
            </a:r>
            <a:r>
              <a:rPr lang="en-IN" dirty="0" smtClean="0">
                <a:solidFill>
                  <a:srgbClr val="FF0000"/>
                </a:solidFill>
              </a:rPr>
              <a:t>a sample of size three (N=3) </a:t>
            </a:r>
            <a:r>
              <a:rPr lang="en-IN" dirty="0" smtClean="0"/>
              <a:t>is taken from some population (5, 6, 7, and 8) . </a:t>
            </a:r>
            <a:r>
              <a:rPr lang="en-IN" b="1" dirty="0" smtClean="0">
                <a:solidFill>
                  <a:srgbClr val="0070C0"/>
                </a:solidFill>
              </a:rPr>
              <a:t>The mean of the three numbers is computed. Next a new sample of three is taken, and the mean is again computed.</a:t>
            </a:r>
            <a:r>
              <a:rPr lang="en-IN" dirty="0" smtClean="0"/>
              <a:t> If this process were repeated an infinite number of times, </a:t>
            </a:r>
            <a:r>
              <a:rPr lang="en-IN" b="1" dirty="0" smtClean="0">
                <a:solidFill>
                  <a:srgbClr val="00B050"/>
                </a:solidFill>
              </a:rPr>
              <a:t>the distribution of the now infinite number of sample means would be called the </a:t>
            </a:r>
            <a:r>
              <a:rPr lang="en-IN" dirty="0" smtClean="0">
                <a:solidFill>
                  <a:srgbClr val="FF0000"/>
                </a:solidFill>
              </a:rPr>
              <a:t>sampling distribution of the mean.</a:t>
            </a:r>
            <a:endParaRPr lang="en-IN" dirty="0" smtClean="0">
              <a:solidFill>
                <a:srgbClr val="FF0000"/>
              </a:solidFill>
            </a:endParaRPr>
          </a:p>
          <a:p>
            <a:pPr lvl="1" algn="just"/>
            <a:endParaRPr lang="en-IN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Consider the below diagram to get more clarification about sampling distribution.</a:t>
            </a:r>
            <a:endParaRPr lang="en-IN" dirty="0" smtClean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8" y="1285860"/>
            <a:ext cx="478634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21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91459"/>
            <a:ext cx="2684150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Sampling methods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dirty="0" smtClean="0"/>
              <a:t> </a:t>
            </a:r>
            <a:endParaRPr lang="en-IN" sz="2000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38084" y="642918"/>
            <a:ext cx="4500594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       The process of selecting just a small group of cases from out of a large group is called </a:t>
            </a:r>
            <a:r>
              <a:rPr lang="en-US" b="1" dirty="0" smtClean="0"/>
              <a:t>sampling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lvl="0"/>
            <a:r>
              <a:rPr lang="en-US" dirty="0" smtClean="0"/>
              <a:t>A survey of the entire population is </a:t>
            </a:r>
            <a:r>
              <a:rPr lang="en-US" u="heavy" dirty="0" smtClean="0"/>
              <a:t>impracticable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u="heavy" dirty="0" smtClean="0"/>
              <a:t>Budget</a:t>
            </a:r>
            <a:r>
              <a:rPr lang="en-US" dirty="0" smtClean="0"/>
              <a:t> constraints restrict data collection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0"/>
            <a:r>
              <a:rPr lang="en-US" u="heavy" dirty="0" smtClean="0"/>
              <a:t>Time</a:t>
            </a:r>
            <a:r>
              <a:rPr lang="en-US" dirty="0" smtClean="0"/>
              <a:t> constraints restrict data collection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0"/>
            <a:r>
              <a:rPr lang="en-US" dirty="0" smtClean="0"/>
              <a:t>Results from data collection are </a:t>
            </a:r>
            <a:r>
              <a:rPr lang="en-US" u="heavy" dirty="0" smtClean="0"/>
              <a:t>needed quickly</a:t>
            </a:r>
            <a:endParaRPr lang="en-IN" dirty="0"/>
          </a:p>
        </p:txBody>
      </p:sp>
      <p:pic>
        <p:nvPicPr>
          <p:cNvPr id="56" name="image1.png" descr="M07NF0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3058" y="1071546"/>
            <a:ext cx="5304305" cy="4500594"/>
          </a:xfrm>
          <a:prstGeom prst="rect">
            <a:avLst/>
          </a:prstGeom>
        </p:spPr>
      </p:pic>
      <p:grpSp>
        <p:nvGrpSpPr>
          <p:cNvPr id="11" name="Group 32"/>
          <p:cNvGrpSpPr/>
          <p:nvPr/>
        </p:nvGrpSpPr>
        <p:grpSpPr>
          <a:xfrm>
            <a:off x="-3201" y="654765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91459"/>
            <a:ext cx="2684150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Sampling methods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dirty="0" smtClean="0"/>
              <a:t> </a:t>
            </a:r>
            <a:endParaRPr lang="en-IN" sz="2000" dirty="0" smtClean="0"/>
          </a:p>
        </p:txBody>
      </p:sp>
      <p:grpSp>
        <p:nvGrpSpPr>
          <p:cNvPr id="1026" name="Group 2"/>
          <p:cNvGrpSpPr/>
          <p:nvPr/>
        </p:nvGrpSpPr>
        <p:grpSpPr bwMode="auto">
          <a:xfrm>
            <a:off x="238084" y="857232"/>
            <a:ext cx="11001452" cy="5000660"/>
            <a:chOff x="0" y="0"/>
            <a:chExt cx="14400" cy="108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0" cy="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240"/>
              <a:ext cx="3360" cy="1200"/>
            </a:xfrm>
            <a:prstGeom prst="rect">
              <a:avLst/>
            </a:prstGeom>
            <a:solidFill>
              <a:srgbClr val="DCE6F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1" y="91459"/>
            <a:ext cx="2684150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Sampling methods 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083" y="631488"/>
            <a:ext cx="10644262" cy="410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AutoNum type="arabicPeriod"/>
            </a:pPr>
            <a:r>
              <a:rPr lang="en-US" b="1" dirty="0" smtClean="0"/>
              <a:t>Probability sampling </a:t>
            </a:r>
            <a:r>
              <a:rPr lang="en-US" dirty="0" smtClean="0"/>
              <a:t>techniques give the most </a:t>
            </a:r>
            <a:r>
              <a:rPr lang="en-US" b="1" dirty="0" smtClean="0"/>
              <a:t>reliable representation of the </a:t>
            </a:r>
            <a:endParaRPr lang="en-US" b="1" dirty="0" smtClean="0"/>
          </a:p>
          <a:p>
            <a:pPr marL="457200" lvl="0" indent="-457200" algn="just"/>
            <a:r>
              <a:rPr lang="en-US" b="1" dirty="0" smtClean="0"/>
              <a:t>       whole population.</a:t>
            </a:r>
            <a:endParaRPr lang="en-IN" b="1" dirty="0" smtClean="0"/>
          </a:p>
          <a:p>
            <a:pPr algn="just"/>
            <a:r>
              <a:rPr lang="en-US" dirty="0" smtClean="0"/>
              <a:t> </a:t>
            </a:r>
            <a:endParaRPr lang="en-IN" dirty="0" smtClean="0"/>
          </a:p>
          <a:p>
            <a:pPr algn="just"/>
            <a:r>
              <a:rPr lang="en-US" b="1" dirty="0" smtClean="0"/>
              <a:t>2.   Non-probability sampling </a:t>
            </a:r>
            <a:r>
              <a:rPr lang="en-US" dirty="0" smtClean="0"/>
              <a:t>techniques not give the most </a:t>
            </a:r>
            <a:r>
              <a:rPr lang="en-US" b="1" dirty="0" smtClean="0"/>
              <a:t>reliable representation </a:t>
            </a:r>
            <a:endParaRPr lang="en-US" b="1" dirty="0" smtClean="0"/>
          </a:p>
          <a:p>
            <a:pPr algn="just"/>
            <a:r>
              <a:rPr lang="en-US" b="1" dirty="0" smtClean="0"/>
              <a:t>       of the whole population.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Four main methods used for a </a:t>
            </a:r>
            <a:r>
              <a:rPr lang="en-US" b="1" dirty="0" smtClean="0">
                <a:solidFill>
                  <a:srgbClr val="FF0000"/>
                </a:solidFill>
              </a:rPr>
              <a:t>probability sample</a:t>
            </a:r>
            <a:r>
              <a:rPr lang="en-US" b="1" dirty="0" smtClean="0"/>
              <a:t> </a:t>
            </a:r>
            <a:r>
              <a:rPr lang="en-US" dirty="0" smtClean="0"/>
              <a:t>such as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1. </a:t>
            </a:r>
            <a:r>
              <a:rPr lang="en-US" b="1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Simple random sampling method</a:t>
            </a:r>
            <a:endParaRPr lang="en-IN" b="1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2. Stratified random sampling method</a:t>
            </a:r>
            <a:endParaRPr lang="en-IN" b="1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3. Cluster sampling method</a:t>
            </a:r>
            <a:endParaRPr lang="en-IN" b="1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4. Systematic sampling method</a:t>
            </a:r>
            <a:endParaRPr lang="en-IN" b="1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algn="just"/>
            <a:endParaRPr lang="en-IN" b="1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2" y="91459"/>
            <a:ext cx="5041604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Simple random sampling method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8083" y="642918"/>
            <a:ext cx="1064426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/>
            <a:r>
              <a:rPr lang="en-US" dirty="0" smtClean="0"/>
              <a:t>            As the name suggests is a completely random method of selecting the sample. This sampling method is </a:t>
            </a:r>
            <a:r>
              <a:rPr lang="en-US" b="1" i="1" dirty="0" smtClean="0"/>
              <a:t>as easy as </a:t>
            </a:r>
            <a:r>
              <a:rPr lang="en-US" b="1" i="1" dirty="0" smtClean="0">
                <a:solidFill>
                  <a:srgbClr val="FF0000"/>
                </a:solidFill>
              </a:rPr>
              <a:t>assigning numbers to the individuals </a:t>
            </a:r>
            <a:r>
              <a:rPr lang="en-US" b="1" i="1" dirty="0" smtClean="0"/>
              <a:t>(sample) </a:t>
            </a:r>
            <a:r>
              <a:rPr lang="en-US" dirty="0" smtClean="0"/>
              <a:t>and then randomly choosing from those numbers through an automated process</a:t>
            </a:r>
            <a:endParaRPr lang="en-IN" dirty="0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0870" y="2357120"/>
            <a:ext cx="635825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2" y="91459"/>
            <a:ext cx="5041604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 Stratified random sampling method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8083" y="642918"/>
            <a:ext cx="106442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It involves a method </a:t>
            </a:r>
            <a:r>
              <a:rPr lang="en-US" b="1" i="1" dirty="0" smtClean="0"/>
              <a:t>where a larger population can be divided into smaller groups  (</a:t>
            </a:r>
            <a:r>
              <a:rPr lang="en-IN" b="1" dirty="0" smtClean="0"/>
              <a:t>known as strata) </a:t>
            </a:r>
            <a:r>
              <a:rPr lang="en-US" b="1" i="1" dirty="0" smtClean="0"/>
              <a:t> based on </a:t>
            </a:r>
            <a:r>
              <a:rPr lang="en-US" dirty="0" smtClean="0"/>
              <a:t>sex, age etc.</a:t>
            </a:r>
            <a:endParaRPr lang="en-IN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25" y="1769745"/>
            <a:ext cx="807275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41306" y="2227833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6604" y="2658021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8604" y="3271129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0996" y="4445737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2931" y="5602968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786" y="3815732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509" y="2485404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8968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10004" y="3685684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1783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40238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78591" y="5528689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6952" y="3649300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722265" y="3240105"/>
            <a:ext cx="481494" cy="344655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7266" y="2682579"/>
            <a:ext cx="1336726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41223" y="3142401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9256" y="3712037"/>
            <a:ext cx="1126984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207" y="494116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5599" y="5205856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7570" y="4673291"/>
            <a:ext cx="1126984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67108" y="3143248"/>
            <a:ext cx="1126984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2427" y="3150544"/>
            <a:ext cx="1338377" cy="43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95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69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4681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5702" y="102889"/>
            <a:ext cx="5041604" cy="3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3. Cluster sampling method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8083" y="642918"/>
            <a:ext cx="106442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</a:t>
            </a:r>
            <a:r>
              <a:rPr lang="en-IN" b="1" dirty="0" smtClean="0"/>
              <a:t>In this method, you divide a population into clusters, such as districts,</a:t>
            </a:r>
            <a:r>
              <a:rPr lang="en-US" dirty="0" smtClean="0"/>
              <a:t> city</a:t>
            </a:r>
            <a:r>
              <a:rPr lang="en-IN" b="1" dirty="0" smtClean="0"/>
              <a:t> or schools</a:t>
            </a:r>
            <a:r>
              <a:rPr lang="en-IN" dirty="0" smtClean="0"/>
              <a:t>, etc  and then randomly select some of these clusters as your sample.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82946" name="Picture 2" descr="Cluster sampling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44" y="1785926"/>
            <a:ext cx="9001188" cy="4286280"/>
          </a:xfrm>
          <a:prstGeom prst="rect">
            <a:avLst/>
          </a:prstGeom>
          <a:noFill/>
        </p:spPr>
      </p:pic>
      <p:grpSp>
        <p:nvGrpSpPr>
          <p:cNvPr id="11" name="Group 32"/>
          <p:cNvGrpSpPr/>
          <p:nvPr/>
        </p:nvGrpSpPr>
        <p:grpSpPr>
          <a:xfrm>
            <a:off x="-3201" y="6536220"/>
            <a:ext cx="12183110" cy="368888"/>
            <a:chOff x="-4789" y="6490500"/>
            <a:chExt cx="12235453" cy="368888"/>
          </a:xfrm>
        </p:grpSpPr>
        <p:sp>
          <p:nvSpPr>
            <p:cNvPr id="12" name="Rectangle 33"/>
            <p:cNvSpPr/>
            <p:nvPr/>
          </p:nvSpPr>
          <p:spPr>
            <a:xfrm>
              <a:off x="4893601" y="6490500"/>
              <a:ext cx="7337063" cy="364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</a:t>
              </a:r>
              <a:r>
                <a:rPr lang="en-US" altLang="en-IN" sz="1500" b="1" dirty="0" smtClean="0">
                  <a:solidFill>
                    <a:schemeClr val="bg1"/>
                  </a:solidFill>
                </a:rPr>
                <a:t>Hyderabad</a:t>
              </a:r>
              <a:r>
                <a:rPr lang="en-IN" altLang="ko-KR" sz="15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-4789" y="6522250"/>
              <a:ext cx="3374858" cy="31877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Analytics-Sampling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5"/>
            <p:cNvSpPr/>
            <p:nvPr/>
          </p:nvSpPr>
          <p:spPr>
            <a:xfrm>
              <a:off x="3504343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r>
                <a:rPr lang="en-US" altLang="en-I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</a:t>
              </a:r>
              <a:endParaRPr lang="en-US" altLang="en-I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6757</Words>
  <Application>WPS Presentation</Application>
  <PresentationFormat>Widescreen</PresentationFormat>
  <Paragraphs>632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Times New Roman</vt:lpstr>
      <vt:lpstr>Open Sans</vt:lpstr>
      <vt:lpstr>苹方-简</vt:lpstr>
      <vt:lpstr>Malgun Gothic</vt:lpstr>
      <vt:lpstr>Apple SD Gothic Neo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abc</dc:creator>
  <cp:lastModifiedBy>abc</cp:lastModifiedBy>
  <cp:revision>12</cp:revision>
  <dcterms:created xsi:type="dcterms:W3CDTF">2025-02-04T06:12:45Z</dcterms:created>
  <dcterms:modified xsi:type="dcterms:W3CDTF">2025-02-04T06:12:45Z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8BAA966627611588FFA4A167BB7D2DED_41</vt:lpwstr>
  </property>
  <property fmtid="{D5CDD505-2E9C-101B-9397-08002B2CF9AE}" pid="3" name="KSOProductBuildVer">
    <vt:lpwstr>1033-6.10.2.8397</vt:lpwstr>
  </property>
</Properties>
</file>