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 id="263" r:id="rId7"/>
    <p:sldId id="264" r:id="rId8"/>
    <p:sldId id="265" r:id="rId9"/>
    <p:sldId id="267" r:id="rId10"/>
    <p:sldId id="268" r:id="rId11"/>
    <p:sldId id="270" r:id="rId12"/>
    <p:sldId id="271" r:id="rId13"/>
    <p:sldId id="272" r:id="rId14"/>
    <p:sldId id="275" r:id="rId15"/>
    <p:sldId id="274" r:id="rId16"/>
    <p:sldId id="276" r:id="rId17"/>
    <p:sldId id="285" r:id="rId18"/>
    <p:sldId id="277" r:id="rId19"/>
    <p:sldId id="284" r:id="rId20"/>
    <p:sldId id="345" r:id="rId21"/>
    <p:sldId id="351" r:id="rId22"/>
    <p:sldId id="286" r:id="rId23"/>
    <p:sldId id="329" r:id="rId24"/>
    <p:sldId id="287" r:id="rId25"/>
    <p:sldId id="288" r:id="rId26"/>
    <p:sldId id="316" r:id="rId27"/>
    <p:sldId id="291" r:id="rId28"/>
    <p:sldId id="290" r:id="rId29"/>
    <p:sldId id="289" r:id="rId30"/>
    <p:sldId id="330" r:id="rId31"/>
    <p:sldId id="292" r:id="rId32"/>
    <p:sldId id="331" r:id="rId33"/>
    <p:sldId id="332" r:id="rId34"/>
    <p:sldId id="293" r:id="rId35"/>
    <p:sldId id="350" r:id="rId36"/>
    <p:sldId id="294" r:id="rId37"/>
    <p:sldId id="295" r:id="rId38"/>
    <p:sldId id="296" r:id="rId39"/>
    <p:sldId id="298" r:id="rId40"/>
    <p:sldId id="300" r:id="rId41"/>
    <p:sldId id="346" r:id="rId42"/>
    <p:sldId id="301" r:id="rId43"/>
    <p:sldId id="302" r:id="rId44"/>
    <p:sldId id="303" r:id="rId45"/>
    <p:sldId id="318" r:id="rId46"/>
    <p:sldId id="309" r:id="rId47"/>
    <p:sldId id="317" r:id="rId48"/>
    <p:sldId id="308" r:id="rId49"/>
    <p:sldId id="348" r:id="rId50"/>
    <p:sldId id="307" r:id="rId51"/>
    <p:sldId id="306" r:id="rId52"/>
    <p:sldId id="310" r:id="rId53"/>
    <p:sldId id="347" r:id="rId54"/>
    <p:sldId id="311" r:id="rId55"/>
    <p:sldId id="349" r:id="rId56"/>
    <p:sldId id="313" r:id="rId57"/>
    <p:sldId id="314" r:id="rId58"/>
    <p:sldId id="312" r:id="rId59"/>
    <p:sldId id="315" r:id="rId60"/>
    <p:sldId id="352" r:id="rId61"/>
    <p:sldId id="319" r:id="rId62"/>
    <p:sldId id="353" r:id="rId63"/>
    <p:sldId id="320" r:id="rId64"/>
    <p:sldId id="321" r:id="rId65"/>
    <p:sldId id="323" r:id="rId66"/>
    <p:sldId id="324" r:id="rId67"/>
    <p:sldId id="322" r:id="rId68"/>
    <p:sldId id="328" r:id="rId69"/>
    <p:sldId id="339" r:id="rId70"/>
    <p:sldId id="327" r:id="rId71"/>
    <p:sldId id="333" r:id="rId72"/>
    <p:sldId id="334" r:id="rId73"/>
    <p:sldId id="336" r:id="rId74"/>
    <p:sldId id="337" r:id="rId75"/>
    <p:sldId id="340" r:id="rId76"/>
    <p:sldId id="341" r:id="rId77"/>
    <p:sldId id="342" r:id="rId78"/>
    <p:sldId id="343" r:id="rId79"/>
    <p:sldId id="344" r:id="rId8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92" autoAdjust="0"/>
    <p:restoredTop sz="94660"/>
  </p:normalViewPr>
  <p:slideViewPr>
    <p:cSldViewPr snapToGrid="0">
      <p:cViewPr varScale="1">
        <p:scale>
          <a:sx n="115" d="100"/>
          <a:sy n="115" d="100"/>
        </p:scale>
        <p:origin x="36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2B20E77B-C097-40DC-80EF-CA32940BDBF0}" type="datetimeFigureOut">
              <a:rPr lang="en-IN" smtClean="0"/>
              <a:t>20-01-2025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7041AA-9A66-4CB5-9B06-3AEDC1A90C1B}" type="slidenum">
              <a:rPr lang="en-IN" smtClean="0"/>
              <a:t>‹#›</a:t>
            </a:fld>
            <a:endParaRPr lang="en-IN"/>
          </a:p>
        </p:txBody>
      </p:sp>
    </p:spTree>
    <p:extLst>
      <p:ext uri="{BB962C8B-B14F-4D97-AF65-F5344CB8AC3E}">
        <p14:creationId xmlns:p14="http://schemas.microsoft.com/office/powerpoint/2010/main" val="3238516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B20E77B-C097-40DC-80EF-CA32940BDBF0}" type="datetimeFigureOut">
              <a:rPr lang="en-IN" smtClean="0"/>
              <a:t>20-01-2025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7041AA-9A66-4CB5-9B06-3AEDC1A90C1B}" type="slidenum">
              <a:rPr lang="en-IN" smtClean="0"/>
              <a:t>‹#›</a:t>
            </a:fld>
            <a:endParaRPr lang="en-IN"/>
          </a:p>
        </p:txBody>
      </p:sp>
    </p:spTree>
    <p:extLst>
      <p:ext uri="{BB962C8B-B14F-4D97-AF65-F5344CB8AC3E}">
        <p14:creationId xmlns:p14="http://schemas.microsoft.com/office/powerpoint/2010/main" val="1631946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B20E77B-C097-40DC-80EF-CA32940BDBF0}" type="datetimeFigureOut">
              <a:rPr lang="en-IN" smtClean="0"/>
              <a:t>20-01-2025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7041AA-9A66-4CB5-9B06-3AEDC1A90C1B}" type="slidenum">
              <a:rPr lang="en-IN" smtClean="0"/>
              <a:t>‹#›</a:t>
            </a:fld>
            <a:endParaRPr lang="en-IN"/>
          </a:p>
        </p:txBody>
      </p:sp>
    </p:spTree>
    <p:extLst>
      <p:ext uri="{BB962C8B-B14F-4D97-AF65-F5344CB8AC3E}">
        <p14:creationId xmlns:p14="http://schemas.microsoft.com/office/powerpoint/2010/main" val="3475207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B20E77B-C097-40DC-80EF-CA32940BDBF0}" type="datetimeFigureOut">
              <a:rPr lang="en-IN" smtClean="0"/>
              <a:t>20-01-2025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7041AA-9A66-4CB5-9B06-3AEDC1A90C1B}" type="slidenum">
              <a:rPr lang="en-IN" smtClean="0"/>
              <a:t>‹#›</a:t>
            </a:fld>
            <a:endParaRPr lang="en-IN"/>
          </a:p>
        </p:txBody>
      </p:sp>
    </p:spTree>
    <p:extLst>
      <p:ext uri="{BB962C8B-B14F-4D97-AF65-F5344CB8AC3E}">
        <p14:creationId xmlns:p14="http://schemas.microsoft.com/office/powerpoint/2010/main" val="2062376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20E77B-C097-40DC-80EF-CA32940BDBF0}" type="datetimeFigureOut">
              <a:rPr lang="en-IN" smtClean="0"/>
              <a:t>20-01-2025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7041AA-9A66-4CB5-9B06-3AEDC1A90C1B}" type="slidenum">
              <a:rPr lang="en-IN" smtClean="0"/>
              <a:t>‹#›</a:t>
            </a:fld>
            <a:endParaRPr lang="en-IN"/>
          </a:p>
        </p:txBody>
      </p:sp>
    </p:spTree>
    <p:extLst>
      <p:ext uri="{BB962C8B-B14F-4D97-AF65-F5344CB8AC3E}">
        <p14:creationId xmlns:p14="http://schemas.microsoft.com/office/powerpoint/2010/main" val="1248722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2B20E77B-C097-40DC-80EF-CA32940BDBF0}" type="datetimeFigureOut">
              <a:rPr lang="en-IN" smtClean="0"/>
              <a:t>20-01-2025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7041AA-9A66-4CB5-9B06-3AEDC1A90C1B}" type="slidenum">
              <a:rPr lang="en-IN" smtClean="0"/>
              <a:t>‹#›</a:t>
            </a:fld>
            <a:endParaRPr lang="en-IN"/>
          </a:p>
        </p:txBody>
      </p:sp>
    </p:spTree>
    <p:extLst>
      <p:ext uri="{BB962C8B-B14F-4D97-AF65-F5344CB8AC3E}">
        <p14:creationId xmlns:p14="http://schemas.microsoft.com/office/powerpoint/2010/main" val="511440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B20E77B-C097-40DC-80EF-CA32940BDBF0}" type="datetimeFigureOut">
              <a:rPr lang="en-IN" smtClean="0"/>
              <a:t>20-01-2025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C7041AA-9A66-4CB5-9B06-3AEDC1A90C1B}" type="slidenum">
              <a:rPr lang="en-IN" smtClean="0"/>
              <a:t>‹#›</a:t>
            </a:fld>
            <a:endParaRPr lang="en-IN"/>
          </a:p>
        </p:txBody>
      </p:sp>
    </p:spTree>
    <p:extLst>
      <p:ext uri="{BB962C8B-B14F-4D97-AF65-F5344CB8AC3E}">
        <p14:creationId xmlns:p14="http://schemas.microsoft.com/office/powerpoint/2010/main" val="3985251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2B20E77B-C097-40DC-80EF-CA32940BDBF0}" type="datetimeFigureOut">
              <a:rPr lang="en-IN" smtClean="0"/>
              <a:t>20-01-2025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C7041AA-9A66-4CB5-9B06-3AEDC1A90C1B}" type="slidenum">
              <a:rPr lang="en-IN" smtClean="0"/>
              <a:t>‹#›</a:t>
            </a:fld>
            <a:endParaRPr lang="en-IN"/>
          </a:p>
        </p:txBody>
      </p:sp>
    </p:spTree>
    <p:extLst>
      <p:ext uri="{BB962C8B-B14F-4D97-AF65-F5344CB8AC3E}">
        <p14:creationId xmlns:p14="http://schemas.microsoft.com/office/powerpoint/2010/main" val="539801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20E77B-C097-40DC-80EF-CA32940BDBF0}" type="datetimeFigureOut">
              <a:rPr lang="en-IN" smtClean="0"/>
              <a:t>20-01-2025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C7041AA-9A66-4CB5-9B06-3AEDC1A90C1B}" type="slidenum">
              <a:rPr lang="en-IN" smtClean="0"/>
              <a:t>‹#›</a:t>
            </a:fld>
            <a:endParaRPr lang="en-IN"/>
          </a:p>
        </p:txBody>
      </p:sp>
    </p:spTree>
    <p:extLst>
      <p:ext uri="{BB962C8B-B14F-4D97-AF65-F5344CB8AC3E}">
        <p14:creationId xmlns:p14="http://schemas.microsoft.com/office/powerpoint/2010/main" val="1240661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20E77B-C097-40DC-80EF-CA32940BDBF0}" type="datetimeFigureOut">
              <a:rPr lang="en-IN" smtClean="0"/>
              <a:t>20-01-2025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7041AA-9A66-4CB5-9B06-3AEDC1A90C1B}" type="slidenum">
              <a:rPr lang="en-IN" smtClean="0"/>
              <a:t>‹#›</a:t>
            </a:fld>
            <a:endParaRPr lang="en-IN"/>
          </a:p>
        </p:txBody>
      </p:sp>
    </p:spTree>
    <p:extLst>
      <p:ext uri="{BB962C8B-B14F-4D97-AF65-F5344CB8AC3E}">
        <p14:creationId xmlns:p14="http://schemas.microsoft.com/office/powerpoint/2010/main" val="112737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20E77B-C097-40DC-80EF-CA32940BDBF0}" type="datetimeFigureOut">
              <a:rPr lang="en-IN" smtClean="0"/>
              <a:t>20-01-2025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7041AA-9A66-4CB5-9B06-3AEDC1A90C1B}" type="slidenum">
              <a:rPr lang="en-IN" smtClean="0"/>
              <a:t>‹#›</a:t>
            </a:fld>
            <a:endParaRPr lang="en-IN"/>
          </a:p>
        </p:txBody>
      </p:sp>
    </p:spTree>
    <p:extLst>
      <p:ext uri="{BB962C8B-B14F-4D97-AF65-F5344CB8AC3E}">
        <p14:creationId xmlns:p14="http://schemas.microsoft.com/office/powerpoint/2010/main" val="2876604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20E77B-C097-40DC-80EF-CA32940BDBF0}" type="datetimeFigureOut">
              <a:rPr lang="en-IN" smtClean="0"/>
              <a:t>20-01-2025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7041AA-9A66-4CB5-9B06-3AEDC1A90C1B}" type="slidenum">
              <a:rPr lang="en-IN" smtClean="0"/>
              <a:t>‹#›</a:t>
            </a:fld>
            <a:endParaRPr lang="en-IN"/>
          </a:p>
        </p:txBody>
      </p:sp>
    </p:spTree>
    <p:extLst>
      <p:ext uri="{BB962C8B-B14F-4D97-AF65-F5344CB8AC3E}">
        <p14:creationId xmlns:p14="http://schemas.microsoft.com/office/powerpoint/2010/main" val="819759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5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5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5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5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5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71.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75.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23455"/>
            <a:ext cx="10515600" cy="5553508"/>
          </a:xfrm>
        </p:spPr>
        <p:txBody>
          <a:bodyPr>
            <a:normAutofit fontScale="85000" lnSpcReduction="20000"/>
          </a:bodyPr>
          <a:lstStyle/>
          <a:p>
            <a:pPr marL="0" indent="0" algn="ctr">
              <a:buNone/>
            </a:pPr>
            <a:r>
              <a:rPr lang="en-IN" b="1" dirty="0">
                <a:solidFill>
                  <a:srgbClr val="FF0000"/>
                </a:solidFill>
                <a:latin typeface="+mn-lt"/>
              </a:rPr>
              <a:t>DATA ANALYTICS(MR22-1CS0110) </a:t>
            </a:r>
          </a:p>
          <a:p>
            <a:pPr marL="0" indent="0" algn="ctr">
              <a:buNone/>
            </a:pPr>
            <a:r>
              <a:rPr lang="en-IN" b="1" dirty="0">
                <a:solidFill>
                  <a:srgbClr val="FF0000"/>
                </a:solidFill>
                <a:latin typeface="+mn-lt"/>
              </a:rPr>
              <a:t/>
            </a:r>
            <a:br>
              <a:rPr lang="en-IN" b="1" dirty="0">
                <a:solidFill>
                  <a:srgbClr val="FF0000"/>
                </a:solidFill>
                <a:latin typeface="+mn-lt"/>
              </a:rPr>
            </a:br>
            <a:r>
              <a:rPr lang="en-US" b="1" dirty="0">
                <a:solidFill>
                  <a:srgbClr val="FF0000"/>
                </a:solidFill>
                <a:latin typeface="+mn-lt"/>
              </a:rPr>
              <a:t>III Year B. Tech – II Semester</a:t>
            </a:r>
          </a:p>
          <a:p>
            <a:pPr marL="0" indent="0" algn="ctr">
              <a:buNone/>
            </a:pPr>
            <a:r>
              <a:rPr lang="en-US" b="1" dirty="0">
                <a:solidFill>
                  <a:srgbClr val="FF0000"/>
                </a:solidFill>
              </a:rPr>
              <a:t>(2024-2025)</a:t>
            </a:r>
          </a:p>
          <a:p>
            <a:pPr marL="0" indent="0">
              <a:buNone/>
            </a:pPr>
            <a:r>
              <a:rPr lang="en-US" sz="2000" b="1" dirty="0">
                <a:solidFill>
                  <a:srgbClr val="0070C0"/>
                </a:solidFill>
              </a:rPr>
              <a:t>COURSE OBJECTIVES: </a:t>
            </a:r>
          </a:p>
          <a:p>
            <a:pPr marL="514350" indent="-514350">
              <a:buAutoNum type="arabicPeriod"/>
            </a:pPr>
            <a:r>
              <a:rPr lang="en-US" sz="2000" b="1" dirty="0"/>
              <a:t>Learning about the Importance of Data and its importance. </a:t>
            </a:r>
          </a:p>
          <a:p>
            <a:pPr marL="514350" indent="-514350">
              <a:buAutoNum type="arabicPeriod"/>
            </a:pPr>
            <a:r>
              <a:rPr lang="en-US" sz="2000" b="1" dirty="0"/>
              <a:t>Knowing Python fundamentals and Pandas essentials. </a:t>
            </a:r>
          </a:p>
          <a:p>
            <a:pPr marL="514350" indent="-514350">
              <a:buAutoNum type="arabicPeriod"/>
            </a:pPr>
            <a:r>
              <a:rPr lang="en-US" sz="2000" b="1" dirty="0"/>
              <a:t>Learning the Principles of Probability and sampling Methods. </a:t>
            </a:r>
          </a:p>
          <a:p>
            <a:pPr marL="514350" indent="-514350">
              <a:buAutoNum type="arabicPeriod"/>
            </a:pPr>
            <a:r>
              <a:rPr lang="en-US" sz="2000" b="1" dirty="0"/>
              <a:t>Getting knowledge about formulating and testing hypothesis. </a:t>
            </a:r>
          </a:p>
          <a:p>
            <a:pPr marL="514350" indent="-514350">
              <a:buAutoNum type="arabicPeriod"/>
            </a:pPr>
            <a:r>
              <a:rPr lang="en-US" sz="2000" b="1" dirty="0"/>
              <a:t>Learning and analytical comparison’s with ANOVA methods. </a:t>
            </a:r>
          </a:p>
          <a:p>
            <a:pPr marL="514350" indent="-514350">
              <a:buAutoNum type="arabicPeriod"/>
            </a:pPr>
            <a:r>
              <a:rPr lang="en-US" sz="2000" b="1" dirty="0"/>
              <a:t>Learning about Performance indicators using ROC methods. </a:t>
            </a:r>
          </a:p>
          <a:p>
            <a:pPr marL="0" indent="0">
              <a:lnSpc>
                <a:spcPct val="100000"/>
              </a:lnSpc>
              <a:spcBef>
                <a:spcPts val="5"/>
              </a:spcBef>
              <a:buNone/>
            </a:pPr>
            <a:endParaRPr lang="en-IN" sz="2000" b="1" dirty="0">
              <a:solidFill>
                <a:srgbClr val="0070C0"/>
              </a:solidFill>
              <a:latin typeface="Times New Roman"/>
              <a:cs typeface="Times New Roman"/>
            </a:endParaRPr>
          </a:p>
          <a:p>
            <a:pPr marL="0" indent="0">
              <a:lnSpc>
                <a:spcPct val="100000"/>
              </a:lnSpc>
              <a:spcBef>
                <a:spcPts val="5"/>
              </a:spcBef>
              <a:buNone/>
            </a:pPr>
            <a:r>
              <a:rPr lang="en-IN" sz="2000" b="1" dirty="0">
                <a:solidFill>
                  <a:srgbClr val="0070C0"/>
                </a:solidFill>
                <a:latin typeface="Times New Roman"/>
                <a:cs typeface="Times New Roman"/>
              </a:rPr>
              <a:t>Reference</a:t>
            </a:r>
            <a:r>
              <a:rPr lang="en-IN" sz="2000" b="1" spc="-145" dirty="0">
                <a:solidFill>
                  <a:srgbClr val="0070C0"/>
                </a:solidFill>
                <a:latin typeface="Times New Roman"/>
                <a:cs typeface="Times New Roman"/>
              </a:rPr>
              <a:t> </a:t>
            </a:r>
            <a:r>
              <a:rPr lang="en-IN" sz="2000" b="1" spc="-10" dirty="0">
                <a:solidFill>
                  <a:srgbClr val="0070C0"/>
                </a:solidFill>
                <a:latin typeface="Times New Roman"/>
                <a:cs typeface="Times New Roman"/>
              </a:rPr>
              <a:t>Books:</a:t>
            </a:r>
            <a:endParaRPr lang="en-IN" sz="2000" b="1" dirty="0">
              <a:solidFill>
                <a:srgbClr val="0070C0"/>
              </a:solidFill>
              <a:latin typeface="Times New Roman"/>
              <a:cs typeface="Times New Roman"/>
            </a:endParaRPr>
          </a:p>
          <a:p>
            <a:pPr marL="0" indent="0">
              <a:lnSpc>
                <a:spcPct val="100000"/>
              </a:lnSpc>
              <a:spcBef>
                <a:spcPts val="580"/>
              </a:spcBef>
              <a:buNone/>
            </a:pPr>
            <a:r>
              <a:rPr lang="en-US" sz="2000" b="1" dirty="0">
                <a:cs typeface="Times New Roman"/>
              </a:rPr>
              <a:t>1.McKinney, W. (2012). Python for Data Analysis: Data Wrangling with Pandas, </a:t>
            </a:r>
            <a:r>
              <a:rPr lang="en-US" sz="2000" b="1" dirty="0" err="1">
                <a:cs typeface="Times New Roman"/>
              </a:rPr>
              <a:t>NumPy</a:t>
            </a:r>
            <a:r>
              <a:rPr lang="en-US" sz="2000" b="1" dirty="0">
                <a:cs typeface="Times New Roman"/>
              </a:rPr>
              <a:t>, and </a:t>
            </a:r>
            <a:r>
              <a:rPr lang="en-US" sz="2000" b="1" dirty="0" err="1">
                <a:cs typeface="Times New Roman"/>
              </a:rPr>
              <a:t>IPython</a:t>
            </a:r>
            <a:r>
              <a:rPr lang="en-US" sz="2000" b="1" dirty="0">
                <a:cs typeface="Times New Roman"/>
              </a:rPr>
              <a:t>. O'Reilly Media, Inc.</a:t>
            </a:r>
          </a:p>
          <a:p>
            <a:pPr marL="0" indent="0">
              <a:lnSpc>
                <a:spcPct val="100000"/>
              </a:lnSpc>
              <a:spcBef>
                <a:spcPts val="580"/>
              </a:spcBef>
              <a:buNone/>
            </a:pPr>
            <a:r>
              <a:rPr lang="en-US" sz="2000" b="1" dirty="0">
                <a:cs typeface="Times New Roman"/>
              </a:rPr>
              <a:t>2.Swaroop, C. H. (2003). A Byte of Python: Python Tutorial.</a:t>
            </a:r>
          </a:p>
          <a:p>
            <a:pPr marL="0" indent="0">
              <a:lnSpc>
                <a:spcPct val="100000"/>
              </a:lnSpc>
              <a:spcBef>
                <a:spcPts val="580"/>
              </a:spcBef>
              <a:buNone/>
            </a:pPr>
            <a:r>
              <a:rPr lang="en-US" sz="2000" b="1" dirty="0">
                <a:cs typeface="Times New Roman"/>
              </a:rPr>
              <a:t>Black, K. (6th ed.). Business Statistics for Contemporary Decision Making. John Wiley &amp; Sons, Inc.</a:t>
            </a:r>
          </a:p>
          <a:p>
            <a:pPr marL="0" indent="0">
              <a:lnSpc>
                <a:spcPct val="100000"/>
              </a:lnSpc>
              <a:spcBef>
                <a:spcPts val="580"/>
              </a:spcBef>
              <a:buNone/>
            </a:pPr>
            <a:r>
              <a:rPr lang="en-US" sz="2000" b="1" dirty="0">
                <a:cs typeface="Times New Roman"/>
              </a:rPr>
              <a:t>3.Anderson, D. R., Sweeney, D. J., &amp; Williams, T. A. (2011). Statistics for Business and Economics. </a:t>
            </a:r>
            <a:r>
              <a:rPr lang="en-US" sz="2000" b="1" dirty="0" err="1">
                <a:cs typeface="Times New Roman"/>
              </a:rPr>
              <a:t>Cengage</a:t>
            </a:r>
            <a:r>
              <a:rPr lang="en-US" sz="2000" b="1" dirty="0">
                <a:cs typeface="Times New Roman"/>
              </a:rPr>
              <a:t> Learning.</a:t>
            </a:r>
          </a:p>
          <a:p>
            <a:pPr marL="0" indent="0">
              <a:buNone/>
            </a:pPr>
            <a:endParaRPr lang="en-IN" sz="2000" b="1" dirty="0"/>
          </a:p>
        </p:txBody>
      </p:sp>
    </p:spTree>
    <p:extLst>
      <p:ext uri="{BB962C8B-B14F-4D97-AF65-F5344CB8AC3E}">
        <p14:creationId xmlns:p14="http://schemas.microsoft.com/office/powerpoint/2010/main" val="38365183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073" y="133004"/>
            <a:ext cx="11305309" cy="6409112"/>
          </a:xfrm>
        </p:spPr>
        <p:txBody>
          <a:bodyPr>
            <a:noAutofit/>
          </a:bodyPr>
          <a:lstStyle/>
          <a:p>
            <a:pPr marL="0" indent="0">
              <a:buNone/>
            </a:pPr>
            <a:endParaRPr lang="en-US" sz="1800" b="1" dirty="0">
              <a:cs typeface="Times New Roman"/>
            </a:endParaRPr>
          </a:p>
          <a:p>
            <a:pPr marL="0" indent="0">
              <a:buNone/>
            </a:pPr>
            <a:r>
              <a:rPr lang="en-US" sz="1800" b="1" dirty="0">
                <a:solidFill>
                  <a:srgbClr val="FF0000"/>
                </a:solidFill>
                <a:cs typeface="Times New Roman"/>
              </a:rPr>
              <a:t>2.Data</a:t>
            </a:r>
            <a:r>
              <a:rPr lang="en-US" sz="1800" b="1" spc="-20" dirty="0">
                <a:solidFill>
                  <a:srgbClr val="FF0000"/>
                </a:solidFill>
                <a:cs typeface="Times New Roman"/>
              </a:rPr>
              <a:t> </a:t>
            </a:r>
            <a:r>
              <a:rPr lang="en-US" sz="1800" b="1" dirty="0">
                <a:solidFill>
                  <a:srgbClr val="FF0000"/>
                </a:solidFill>
                <a:cs typeface="Times New Roman"/>
              </a:rPr>
              <a:t>analytic</a:t>
            </a:r>
            <a:r>
              <a:rPr lang="en-US" sz="1800" b="1" spc="-25" dirty="0">
                <a:solidFill>
                  <a:srgbClr val="FF0000"/>
                </a:solidFill>
                <a:cs typeface="Times New Roman"/>
              </a:rPr>
              <a:t> </a:t>
            </a:r>
            <a:r>
              <a:rPr lang="en-US" sz="1800" b="1" dirty="0">
                <a:solidFill>
                  <a:srgbClr val="FF0000"/>
                </a:solidFill>
                <a:cs typeface="Times New Roman"/>
              </a:rPr>
              <a:t>and</a:t>
            </a:r>
            <a:r>
              <a:rPr lang="en-US" sz="1800" b="1" spc="-10" dirty="0">
                <a:solidFill>
                  <a:srgbClr val="FF0000"/>
                </a:solidFill>
                <a:cs typeface="Times New Roman"/>
              </a:rPr>
              <a:t> </a:t>
            </a:r>
            <a:r>
              <a:rPr lang="en-US" sz="1800" b="1" dirty="0">
                <a:solidFill>
                  <a:srgbClr val="FF0000"/>
                </a:solidFill>
                <a:cs typeface="Times New Roman"/>
              </a:rPr>
              <a:t>its</a:t>
            </a:r>
            <a:r>
              <a:rPr lang="en-US" sz="1800" b="1" spc="-15" dirty="0">
                <a:solidFill>
                  <a:srgbClr val="FF0000"/>
                </a:solidFill>
                <a:cs typeface="Times New Roman"/>
              </a:rPr>
              <a:t> </a:t>
            </a:r>
            <a:r>
              <a:rPr lang="en-US" sz="1800" b="1" dirty="0">
                <a:solidFill>
                  <a:srgbClr val="FF0000"/>
                </a:solidFill>
                <a:cs typeface="Times New Roman"/>
              </a:rPr>
              <a:t>types</a:t>
            </a:r>
          </a:p>
          <a:p>
            <a:pPr marL="0" indent="0">
              <a:buNone/>
            </a:pPr>
            <a:endParaRPr lang="en-US" sz="1800" b="1" dirty="0">
              <a:solidFill>
                <a:srgbClr val="FF0000"/>
              </a:solidFill>
              <a:cs typeface="Times New Roman"/>
            </a:endParaRPr>
          </a:p>
          <a:p>
            <a:pPr lvl="2">
              <a:buFont typeface="Wingdings" panose="05000000000000000000" pitchFamily="2" charset="2"/>
              <a:buChar char="ü"/>
            </a:pPr>
            <a:r>
              <a:rPr lang="en-IN" sz="1800" b="1" dirty="0"/>
              <a:t>What is Data </a:t>
            </a:r>
            <a:r>
              <a:rPr lang="en-IN" sz="1800" b="1" dirty="0" smtClean="0"/>
              <a:t>Analytics.</a:t>
            </a:r>
            <a:endParaRPr lang="en-IN" sz="1800" b="1" dirty="0"/>
          </a:p>
          <a:p>
            <a:pPr lvl="2">
              <a:buFont typeface="Wingdings" panose="05000000000000000000" pitchFamily="2" charset="2"/>
              <a:buChar char="ü"/>
            </a:pPr>
            <a:r>
              <a:rPr lang="en-IN" sz="1800" b="1" dirty="0"/>
              <a:t>Understanding Data </a:t>
            </a:r>
            <a:r>
              <a:rPr lang="en-IN" sz="1800" b="1" dirty="0" smtClean="0"/>
              <a:t>Analytics.</a:t>
            </a:r>
            <a:endParaRPr lang="en-IN" sz="1800" b="1" dirty="0"/>
          </a:p>
          <a:p>
            <a:pPr lvl="2">
              <a:buFont typeface="Wingdings" panose="05000000000000000000" pitchFamily="2" charset="2"/>
              <a:buChar char="ü"/>
            </a:pPr>
            <a:r>
              <a:rPr lang="en-US" sz="1800" b="1" dirty="0"/>
              <a:t>Types of Data </a:t>
            </a:r>
            <a:r>
              <a:rPr lang="en-US" sz="1800" b="1" dirty="0" smtClean="0"/>
              <a:t>Analytics.</a:t>
            </a:r>
            <a:endParaRPr lang="en-US" sz="1800" b="1" dirty="0"/>
          </a:p>
          <a:p>
            <a:pPr>
              <a:buFont typeface="Wingdings" panose="05000000000000000000" pitchFamily="2" charset="2"/>
              <a:buChar char="ü"/>
            </a:pPr>
            <a:endParaRPr lang="en-IN" sz="1800" b="1" dirty="0"/>
          </a:p>
          <a:p>
            <a:pPr marL="0" indent="0">
              <a:buNone/>
            </a:pPr>
            <a:endParaRPr lang="en-IN" sz="1800" b="1" dirty="0"/>
          </a:p>
          <a:p>
            <a:pPr marL="0" indent="0">
              <a:buNone/>
            </a:pPr>
            <a:endParaRPr lang="en-US" sz="1800" b="1" dirty="0">
              <a:cs typeface="Times New Roman"/>
            </a:endParaRPr>
          </a:p>
          <a:p>
            <a:pPr marL="0" indent="0">
              <a:buNone/>
            </a:pPr>
            <a:endParaRPr lang="en-US" sz="1800" b="1" dirty="0">
              <a:cs typeface="Times New Roman"/>
            </a:endParaRPr>
          </a:p>
        </p:txBody>
      </p:sp>
    </p:spTree>
    <p:extLst>
      <p:ext uri="{BB962C8B-B14F-4D97-AF65-F5344CB8AC3E}">
        <p14:creationId xmlns:p14="http://schemas.microsoft.com/office/powerpoint/2010/main" val="1394938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073" y="133004"/>
            <a:ext cx="11305309" cy="6409112"/>
          </a:xfrm>
        </p:spPr>
        <p:txBody>
          <a:bodyPr>
            <a:noAutofit/>
          </a:bodyPr>
          <a:lstStyle/>
          <a:p>
            <a:pPr marL="0" indent="0">
              <a:buNone/>
            </a:pPr>
            <a:r>
              <a:rPr lang="en-IN" sz="1800" b="1" dirty="0">
                <a:solidFill>
                  <a:srgbClr val="7030A0"/>
                </a:solidFill>
              </a:rPr>
              <a:t>What is Data Analytics.</a:t>
            </a:r>
          </a:p>
          <a:p>
            <a:pPr algn="just">
              <a:buFont typeface="Wingdings" panose="05000000000000000000" pitchFamily="2" charset="2"/>
              <a:buChar char="§"/>
            </a:pPr>
            <a:r>
              <a:rPr lang="en-US" sz="1800" dirty="0"/>
              <a:t>we can say that </a:t>
            </a:r>
            <a:r>
              <a:rPr lang="en-US" sz="1800" b="1" dirty="0"/>
              <a:t>data analytics is the process of manipulating data to </a:t>
            </a:r>
            <a:r>
              <a:rPr lang="en-US" sz="1800" b="1" dirty="0">
                <a:solidFill>
                  <a:srgbClr val="00B0F0"/>
                </a:solidFill>
              </a:rPr>
              <a:t>extract useful trends </a:t>
            </a:r>
            <a:r>
              <a:rPr lang="en-US" sz="1800" b="1" dirty="0"/>
              <a:t>and hidden patterns that can help us derive valuable insights to make business predictions.</a:t>
            </a:r>
          </a:p>
          <a:p>
            <a:pPr marL="0" indent="0" algn="just">
              <a:buNone/>
            </a:pPr>
            <a:endParaRPr lang="en-IN" sz="1800" b="1" dirty="0"/>
          </a:p>
          <a:p>
            <a:pPr marL="0" indent="0" algn="just">
              <a:buNone/>
            </a:pPr>
            <a:r>
              <a:rPr lang="en-IN" sz="1800" b="1" dirty="0">
                <a:solidFill>
                  <a:srgbClr val="7030A0"/>
                </a:solidFill>
              </a:rPr>
              <a:t>Understanding Data Analytics</a:t>
            </a:r>
          </a:p>
          <a:p>
            <a:pPr algn="just" fontAlgn="base">
              <a:buFont typeface="Wingdings" panose="05000000000000000000" pitchFamily="2" charset="2"/>
              <a:buChar char="§"/>
            </a:pPr>
            <a:r>
              <a:rPr lang="en-US" sz="1800" dirty="0"/>
              <a:t>Data analytics encompasses a </a:t>
            </a:r>
            <a:r>
              <a:rPr lang="en-US" sz="1800" b="1" dirty="0"/>
              <a:t>wide array of techniques for analyzing data to gain valuable insights that can enhance various aspects of operations.</a:t>
            </a:r>
          </a:p>
          <a:p>
            <a:pPr algn="just" fontAlgn="base">
              <a:buFont typeface="Wingdings" panose="05000000000000000000" pitchFamily="2" charset="2"/>
              <a:buChar char="§"/>
            </a:pPr>
            <a:r>
              <a:rPr lang="en-US" sz="1800" dirty="0"/>
              <a:t>For instance, </a:t>
            </a:r>
            <a:r>
              <a:rPr lang="en-US" sz="1800" b="1" dirty="0"/>
              <a:t>in manufacturing, </a:t>
            </a:r>
            <a:r>
              <a:rPr lang="en-US" sz="1800" b="1" dirty="0">
                <a:solidFill>
                  <a:srgbClr val="00B0F0"/>
                </a:solidFill>
              </a:rPr>
              <a:t>companies collect data on machine runtime, downtime, and work queues to analyze and improve workload planning, ensuring machines operate at optimal levels.</a:t>
            </a:r>
          </a:p>
          <a:p>
            <a:pPr marL="0" indent="0" algn="just" fontAlgn="base">
              <a:buNone/>
            </a:pPr>
            <a:endParaRPr lang="en-US" sz="1800" b="1" dirty="0"/>
          </a:p>
          <a:p>
            <a:pPr marL="0" indent="0" fontAlgn="base">
              <a:buNone/>
            </a:pPr>
            <a:r>
              <a:rPr lang="en-US" sz="1800" b="1" dirty="0">
                <a:solidFill>
                  <a:srgbClr val="7030A0"/>
                </a:solidFill>
              </a:rPr>
              <a:t>Types of Data Analytics</a:t>
            </a:r>
          </a:p>
          <a:p>
            <a:pPr marL="0" indent="0" algn="just" fontAlgn="base">
              <a:buNone/>
            </a:pPr>
            <a:r>
              <a:rPr lang="en-US" sz="1800" dirty="0"/>
              <a:t>There are four major types of data analytics:</a:t>
            </a:r>
          </a:p>
          <a:p>
            <a:pPr algn="just" fontAlgn="base">
              <a:buFont typeface="Wingdings" panose="05000000000000000000" pitchFamily="2" charset="2"/>
              <a:buChar char="§"/>
            </a:pPr>
            <a:r>
              <a:rPr lang="en-US" sz="1800" b="1" dirty="0"/>
              <a:t>Descriptive (business intelligence and data mining)</a:t>
            </a:r>
          </a:p>
          <a:p>
            <a:pPr algn="just" fontAlgn="base">
              <a:buFont typeface="Wingdings" panose="05000000000000000000" pitchFamily="2" charset="2"/>
              <a:buChar char="§"/>
            </a:pPr>
            <a:r>
              <a:rPr lang="en-US" sz="1800" b="1" dirty="0"/>
              <a:t>Diagnostic analytics</a:t>
            </a:r>
            <a:endParaRPr lang="en-US" sz="1800" dirty="0"/>
          </a:p>
          <a:p>
            <a:pPr algn="just" fontAlgn="base">
              <a:buFont typeface="Wingdings" panose="05000000000000000000" pitchFamily="2" charset="2"/>
              <a:buChar char="§"/>
            </a:pPr>
            <a:r>
              <a:rPr lang="en-US" sz="1800" b="1" dirty="0"/>
              <a:t>Predictive (forecasting)</a:t>
            </a:r>
            <a:endParaRPr lang="en-US" sz="1800" dirty="0"/>
          </a:p>
          <a:p>
            <a:pPr algn="just" fontAlgn="base">
              <a:buFont typeface="Wingdings" panose="05000000000000000000" pitchFamily="2" charset="2"/>
              <a:buChar char="§"/>
            </a:pPr>
            <a:r>
              <a:rPr lang="en-US" sz="1800" b="1" dirty="0"/>
              <a:t>Prescriptive (optimization and simulation)</a:t>
            </a:r>
            <a:endParaRPr lang="en-US" sz="1800" dirty="0"/>
          </a:p>
          <a:p>
            <a:pPr>
              <a:buFont typeface="Wingdings" panose="05000000000000000000" pitchFamily="2" charset="2"/>
              <a:buChar char="§"/>
            </a:pPr>
            <a:endParaRPr lang="en-US" sz="1800" b="1" dirty="0"/>
          </a:p>
        </p:txBody>
      </p:sp>
      <p:pic>
        <p:nvPicPr>
          <p:cNvPr id="4" name="Picture 3"/>
          <p:cNvPicPr>
            <a:picLocks noChangeAspect="1"/>
          </p:cNvPicPr>
          <p:nvPr/>
        </p:nvPicPr>
        <p:blipFill rotWithShape="1">
          <a:blip r:embed="rId2"/>
          <a:srcRect l="6250" t="6422" r="4192" b="16950"/>
          <a:stretch/>
        </p:blipFill>
        <p:spPr>
          <a:xfrm>
            <a:off x="6010102" y="3200400"/>
            <a:ext cx="5669280" cy="3117273"/>
          </a:xfrm>
          <a:prstGeom prst="rect">
            <a:avLst/>
          </a:prstGeom>
        </p:spPr>
      </p:pic>
    </p:spTree>
    <p:extLst>
      <p:ext uri="{BB962C8B-B14F-4D97-AF65-F5344CB8AC3E}">
        <p14:creationId xmlns:p14="http://schemas.microsoft.com/office/powerpoint/2010/main" val="24162420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073" y="133004"/>
            <a:ext cx="11305309" cy="6409112"/>
          </a:xfrm>
        </p:spPr>
        <p:txBody>
          <a:bodyPr>
            <a:noAutofit/>
          </a:bodyPr>
          <a:lstStyle/>
          <a:p>
            <a:pPr marL="0" indent="0">
              <a:buNone/>
            </a:pPr>
            <a:r>
              <a:rPr lang="en-US" sz="1800" b="1" dirty="0">
                <a:solidFill>
                  <a:srgbClr val="7030A0"/>
                </a:solidFill>
              </a:rPr>
              <a:t>1. Descriptive Analytics</a:t>
            </a:r>
          </a:p>
          <a:p>
            <a:pPr algn="just">
              <a:buFont typeface="Wingdings" panose="05000000000000000000" pitchFamily="2" charset="2"/>
              <a:buChar char="§"/>
            </a:pPr>
            <a:r>
              <a:rPr lang="en-US" sz="1800" dirty="0"/>
              <a:t>Descriptive analytics answers the question, </a:t>
            </a:r>
            <a:r>
              <a:rPr lang="en-US" sz="1800" i="1" dirty="0"/>
              <a:t>"</a:t>
            </a:r>
            <a:r>
              <a:rPr lang="en-US" sz="1800" b="1" i="1" dirty="0">
                <a:solidFill>
                  <a:srgbClr val="00B0F0"/>
                </a:solidFill>
              </a:rPr>
              <a:t>What happened in the past?"</a:t>
            </a:r>
            <a:r>
              <a:rPr lang="en-US" sz="1800" b="1" dirty="0">
                <a:solidFill>
                  <a:srgbClr val="00B0F0"/>
                </a:solidFill>
              </a:rPr>
              <a:t> </a:t>
            </a:r>
            <a:r>
              <a:rPr lang="en-US" sz="1800" dirty="0"/>
              <a:t>It focuses on summarizing past data and providing insights into historical performance. The goal is to describe the characteristics of the data in a way that is easy to understand.</a:t>
            </a:r>
          </a:p>
          <a:p>
            <a:pPr algn="just">
              <a:buFont typeface="Wingdings" panose="05000000000000000000" pitchFamily="2" charset="2"/>
              <a:buChar char="§"/>
            </a:pPr>
            <a:r>
              <a:rPr lang="en-US" sz="1800" dirty="0"/>
              <a:t>This type of </a:t>
            </a:r>
            <a:r>
              <a:rPr lang="en-US" sz="1800" b="1" dirty="0"/>
              <a:t>data analytics </a:t>
            </a:r>
            <a:r>
              <a:rPr lang="en-US" sz="1800" dirty="0"/>
              <a:t>helps them </a:t>
            </a:r>
            <a:r>
              <a:rPr lang="en-US" sz="1800" b="1" dirty="0"/>
              <a:t>compare past results</a:t>
            </a:r>
            <a:r>
              <a:rPr lang="en-US" sz="1800" dirty="0"/>
              <a:t>, identify </a:t>
            </a:r>
            <a:r>
              <a:rPr lang="en-US" sz="1800" b="1" dirty="0"/>
              <a:t>anomalies, distinguish strengths and weaknesses, etc. </a:t>
            </a:r>
            <a:r>
              <a:rPr lang="en-US" sz="1800" dirty="0"/>
              <a:t>Companies use descriptive analysis to identify a problem.</a:t>
            </a:r>
          </a:p>
          <a:p>
            <a:pPr marL="0" indent="0">
              <a:buNone/>
            </a:pPr>
            <a:r>
              <a:rPr lang="en-US" sz="1800" b="1" dirty="0"/>
              <a:t>Examples</a:t>
            </a:r>
            <a:r>
              <a:rPr lang="en-US" sz="1800" dirty="0"/>
              <a:t>:</a:t>
            </a:r>
          </a:p>
          <a:p>
            <a:r>
              <a:rPr lang="en-US" sz="1800" b="1" dirty="0">
                <a:solidFill>
                  <a:schemeClr val="accent5">
                    <a:lumMod val="50000"/>
                  </a:schemeClr>
                </a:solidFill>
              </a:rPr>
              <a:t>Sales reports</a:t>
            </a:r>
          </a:p>
          <a:p>
            <a:r>
              <a:rPr lang="en-US" sz="1800" b="1" dirty="0">
                <a:solidFill>
                  <a:schemeClr val="accent5">
                    <a:lumMod val="50000"/>
                  </a:schemeClr>
                </a:solidFill>
              </a:rPr>
              <a:t>Website traffic statistics</a:t>
            </a:r>
          </a:p>
          <a:p>
            <a:r>
              <a:rPr lang="en-US" sz="1800" b="1" dirty="0">
                <a:solidFill>
                  <a:schemeClr val="accent5">
                    <a:lumMod val="50000"/>
                  </a:schemeClr>
                </a:solidFill>
              </a:rPr>
              <a:t>Customer satisfaction scores</a:t>
            </a:r>
          </a:p>
          <a:p>
            <a:pPr marL="0" indent="0">
              <a:buNone/>
            </a:pPr>
            <a:r>
              <a:rPr lang="en-US" sz="1800" b="1" dirty="0"/>
              <a:t>Methods Used</a:t>
            </a:r>
            <a:r>
              <a:rPr lang="en-US" sz="1800" dirty="0"/>
              <a:t>:</a:t>
            </a:r>
          </a:p>
          <a:p>
            <a:r>
              <a:rPr lang="en-US" sz="1800" b="1" dirty="0">
                <a:solidFill>
                  <a:schemeClr val="accent5">
                    <a:lumMod val="50000"/>
                  </a:schemeClr>
                </a:solidFill>
              </a:rPr>
              <a:t>Data aggregation</a:t>
            </a:r>
          </a:p>
          <a:p>
            <a:r>
              <a:rPr lang="en-US" sz="1800" b="1" dirty="0">
                <a:solidFill>
                  <a:schemeClr val="accent5">
                    <a:lumMod val="50000"/>
                  </a:schemeClr>
                </a:solidFill>
              </a:rPr>
              <a:t>Data visualization </a:t>
            </a:r>
            <a:r>
              <a:rPr lang="en-US" sz="1800" dirty="0"/>
              <a:t>(e.g., graphs, pie charts, histograms)</a:t>
            </a:r>
          </a:p>
          <a:p>
            <a:r>
              <a:rPr lang="en-US" sz="1800" b="1" dirty="0">
                <a:solidFill>
                  <a:schemeClr val="accent5">
                    <a:lumMod val="50000"/>
                  </a:schemeClr>
                </a:solidFill>
              </a:rPr>
              <a:t>Summary statistics </a:t>
            </a:r>
            <a:r>
              <a:rPr lang="en-US" sz="1800" dirty="0"/>
              <a:t>(e.g., mean, median, mode)</a:t>
            </a:r>
          </a:p>
          <a:p>
            <a:pPr marL="0" indent="0">
              <a:buNone/>
            </a:pPr>
            <a:endParaRPr lang="en-US" sz="1800" b="1" dirty="0"/>
          </a:p>
          <a:p>
            <a:pPr marL="0" indent="0">
              <a:buNone/>
            </a:pPr>
            <a:r>
              <a:rPr lang="en-US" sz="1800" b="1" dirty="0"/>
              <a:t>Bar Chart</a:t>
            </a:r>
            <a:r>
              <a:rPr lang="en-US" sz="1800" dirty="0"/>
              <a:t> showing monthly sales over the past year.</a:t>
            </a:r>
          </a:p>
          <a:p>
            <a:endParaRPr lang="en-US" sz="1800" dirty="0"/>
          </a:p>
          <a:p>
            <a:endParaRPr lang="en-US" sz="1800" dirty="0"/>
          </a:p>
        </p:txBody>
      </p:sp>
      <p:pic>
        <p:nvPicPr>
          <p:cNvPr id="2" name="Picture 1"/>
          <p:cNvPicPr>
            <a:picLocks noChangeAspect="1"/>
          </p:cNvPicPr>
          <p:nvPr/>
        </p:nvPicPr>
        <p:blipFill>
          <a:blip r:embed="rId2"/>
          <a:stretch>
            <a:fillRect/>
          </a:stretch>
        </p:blipFill>
        <p:spPr>
          <a:xfrm>
            <a:off x="6309361" y="2622665"/>
            <a:ext cx="5370022" cy="1866208"/>
          </a:xfrm>
          <a:prstGeom prst="rect">
            <a:avLst/>
          </a:prstGeom>
        </p:spPr>
      </p:pic>
    </p:spTree>
    <p:extLst>
      <p:ext uri="{BB962C8B-B14F-4D97-AF65-F5344CB8AC3E}">
        <p14:creationId xmlns:p14="http://schemas.microsoft.com/office/powerpoint/2010/main" val="18827366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073" y="133004"/>
            <a:ext cx="11305309" cy="6409112"/>
          </a:xfrm>
        </p:spPr>
        <p:txBody>
          <a:bodyPr>
            <a:noAutofit/>
          </a:bodyPr>
          <a:lstStyle/>
          <a:p>
            <a:pPr marL="0" indent="0">
              <a:buNone/>
            </a:pPr>
            <a:r>
              <a:rPr lang="en-US" sz="1800" b="1" dirty="0">
                <a:solidFill>
                  <a:srgbClr val="7030A0"/>
                </a:solidFill>
              </a:rPr>
              <a:t>2. Diagnostic Analytics</a:t>
            </a:r>
          </a:p>
          <a:p>
            <a:pPr algn="just">
              <a:buFont typeface="Wingdings" panose="05000000000000000000" pitchFamily="2" charset="2"/>
              <a:buChar char="§"/>
            </a:pPr>
            <a:r>
              <a:rPr lang="en-US" sz="1800" dirty="0"/>
              <a:t>Diagnostic analytics answers the question, </a:t>
            </a:r>
            <a:r>
              <a:rPr lang="en-US" sz="1800" i="1" dirty="0"/>
              <a:t>"</a:t>
            </a:r>
            <a:r>
              <a:rPr lang="en-US" sz="1800" b="1" i="1" dirty="0">
                <a:solidFill>
                  <a:srgbClr val="00B0F0"/>
                </a:solidFill>
              </a:rPr>
              <a:t>Why did it happen</a:t>
            </a:r>
            <a:r>
              <a:rPr lang="en-US" sz="1800" i="1" dirty="0">
                <a:solidFill>
                  <a:srgbClr val="00B0F0"/>
                </a:solidFill>
              </a:rPr>
              <a:t>?"</a:t>
            </a:r>
            <a:r>
              <a:rPr lang="en-US" sz="1800" dirty="0">
                <a:solidFill>
                  <a:srgbClr val="00B0F0"/>
                </a:solidFill>
              </a:rPr>
              <a:t> </a:t>
            </a:r>
            <a:r>
              <a:rPr lang="en-US" sz="1800" dirty="0"/>
              <a:t>It goes beyond simple description to </a:t>
            </a:r>
            <a:r>
              <a:rPr lang="en-US" sz="1800" b="1" dirty="0"/>
              <a:t>identify the causes or reasons behind a particular outcome</a:t>
            </a:r>
            <a:r>
              <a:rPr lang="en-US" sz="1800" dirty="0"/>
              <a:t>. This type of analysis helps in understanding the factors that contributed to the result.</a:t>
            </a:r>
          </a:p>
          <a:p>
            <a:pPr algn="just">
              <a:buFont typeface="Wingdings" panose="05000000000000000000" pitchFamily="2" charset="2"/>
              <a:buChar char="§"/>
            </a:pPr>
            <a:r>
              <a:rPr lang="en-US" sz="1800" dirty="0"/>
              <a:t>Results from this type of analytics help companies draft accurate solutions </a:t>
            </a:r>
            <a:r>
              <a:rPr lang="en-US" sz="1800" b="1" dirty="0"/>
              <a:t>to problems instead of relying on guesswork.</a:t>
            </a:r>
          </a:p>
          <a:p>
            <a:pPr marL="0" indent="0">
              <a:buNone/>
            </a:pPr>
            <a:r>
              <a:rPr lang="en-US" sz="1800" b="1" dirty="0">
                <a:solidFill>
                  <a:schemeClr val="accent5">
                    <a:lumMod val="75000"/>
                  </a:schemeClr>
                </a:solidFill>
              </a:rPr>
              <a:t>Examples</a:t>
            </a:r>
            <a:r>
              <a:rPr lang="en-US" sz="1800" dirty="0">
                <a:solidFill>
                  <a:schemeClr val="accent5">
                    <a:lumMod val="75000"/>
                  </a:schemeClr>
                </a:solidFill>
              </a:rPr>
              <a:t>:</a:t>
            </a:r>
          </a:p>
          <a:p>
            <a:pPr>
              <a:buFont typeface="Wingdings" panose="05000000000000000000" pitchFamily="2" charset="2"/>
              <a:buChar char="§"/>
            </a:pPr>
            <a:r>
              <a:rPr lang="en-US" sz="1800" b="1" dirty="0"/>
              <a:t>Analyzing why sales decreased in a certain quarter.</a:t>
            </a:r>
          </a:p>
          <a:p>
            <a:pPr>
              <a:buFont typeface="Wingdings" panose="05000000000000000000" pitchFamily="2" charset="2"/>
              <a:buChar char="§"/>
            </a:pPr>
            <a:r>
              <a:rPr lang="en-US" sz="1800" b="1" dirty="0"/>
              <a:t>Identifying why a marketing campaign was unsuccessful.</a:t>
            </a:r>
          </a:p>
          <a:p>
            <a:pPr marL="0" indent="0">
              <a:buNone/>
            </a:pPr>
            <a:endParaRPr lang="en-US" sz="1800" b="1" dirty="0" smtClean="0"/>
          </a:p>
          <a:p>
            <a:pPr marL="0" indent="0">
              <a:buNone/>
            </a:pPr>
            <a:r>
              <a:rPr lang="en-US" sz="1800" b="1" dirty="0" smtClean="0">
                <a:solidFill>
                  <a:schemeClr val="accent5">
                    <a:lumMod val="75000"/>
                  </a:schemeClr>
                </a:solidFill>
              </a:rPr>
              <a:t>Methods </a:t>
            </a:r>
            <a:r>
              <a:rPr lang="en-US" sz="1800" b="1" dirty="0">
                <a:solidFill>
                  <a:schemeClr val="accent5">
                    <a:lumMod val="75000"/>
                  </a:schemeClr>
                </a:solidFill>
              </a:rPr>
              <a:t>Used</a:t>
            </a:r>
            <a:r>
              <a:rPr lang="en-US" sz="1800" dirty="0">
                <a:solidFill>
                  <a:schemeClr val="accent5">
                    <a:lumMod val="75000"/>
                  </a:schemeClr>
                </a:solidFill>
              </a:rPr>
              <a:t>:</a:t>
            </a:r>
          </a:p>
          <a:p>
            <a:pPr>
              <a:lnSpc>
                <a:spcPct val="100000"/>
              </a:lnSpc>
              <a:buFont typeface="Wingdings" panose="05000000000000000000" pitchFamily="2" charset="2"/>
              <a:buChar char="§"/>
            </a:pPr>
            <a:r>
              <a:rPr lang="en-US" sz="1800" b="1" dirty="0"/>
              <a:t>Root cause analysis</a:t>
            </a:r>
          </a:p>
          <a:p>
            <a:pPr>
              <a:lnSpc>
                <a:spcPct val="100000"/>
              </a:lnSpc>
              <a:buFont typeface="Wingdings" panose="05000000000000000000" pitchFamily="2" charset="2"/>
              <a:buChar char="§"/>
            </a:pPr>
            <a:r>
              <a:rPr lang="en-US" sz="1800" b="1" dirty="0"/>
              <a:t>Correlation analysis</a:t>
            </a:r>
          </a:p>
          <a:p>
            <a:pPr>
              <a:lnSpc>
                <a:spcPct val="100000"/>
              </a:lnSpc>
              <a:buFont typeface="Wingdings" panose="05000000000000000000" pitchFamily="2" charset="2"/>
              <a:buChar char="§"/>
            </a:pPr>
            <a:r>
              <a:rPr lang="en-US" sz="1800" b="1" dirty="0"/>
              <a:t>Drill-down analysis</a:t>
            </a:r>
          </a:p>
          <a:p>
            <a:pPr>
              <a:lnSpc>
                <a:spcPct val="100000"/>
              </a:lnSpc>
              <a:buFont typeface="Wingdings" panose="05000000000000000000" pitchFamily="2" charset="2"/>
              <a:buChar char="§"/>
            </a:pPr>
            <a:endParaRPr lang="en-US" sz="1800" dirty="0"/>
          </a:p>
          <a:p>
            <a:pPr marL="0" indent="0">
              <a:buNone/>
            </a:pPr>
            <a:r>
              <a:rPr lang="en-US" sz="1800" b="1" dirty="0"/>
              <a:t>Scatter Plot</a:t>
            </a:r>
            <a:r>
              <a:rPr lang="en-US" sz="1800" dirty="0"/>
              <a:t> showing the relationship between marketing spend and sales performance.</a:t>
            </a:r>
          </a:p>
          <a:p>
            <a:endParaRPr lang="en-US" sz="1800" b="1" dirty="0"/>
          </a:p>
        </p:txBody>
      </p:sp>
      <p:pic>
        <p:nvPicPr>
          <p:cNvPr id="2" name="Picture 1"/>
          <p:cNvPicPr>
            <a:picLocks noChangeAspect="1"/>
          </p:cNvPicPr>
          <p:nvPr/>
        </p:nvPicPr>
        <p:blipFill>
          <a:blip r:embed="rId2"/>
          <a:stretch>
            <a:fillRect/>
          </a:stretch>
        </p:blipFill>
        <p:spPr>
          <a:xfrm>
            <a:off x="6479681" y="1952599"/>
            <a:ext cx="5027596" cy="2877096"/>
          </a:xfrm>
          <a:prstGeom prst="rect">
            <a:avLst/>
          </a:prstGeom>
        </p:spPr>
      </p:pic>
    </p:spTree>
    <p:extLst>
      <p:ext uri="{BB962C8B-B14F-4D97-AF65-F5344CB8AC3E}">
        <p14:creationId xmlns:p14="http://schemas.microsoft.com/office/powerpoint/2010/main" val="735907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073" y="133004"/>
            <a:ext cx="11305309" cy="6409112"/>
          </a:xfrm>
        </p:spPr>
        <p:txBody>
          <a:bodyPr>
            <a:noAutofit/>
          </a:bodyPr>
          <a:lstStyle/>
          <a:p>
            <a:pPr marL="0" indent="0">
              <a:buNone/>
            </a:pPr>
            <a:r>
              <a:rPr lang="en-US" sz="1800" b="1" dirty="0">
                <a:solidFill>
                  <a:srgbClr val="7030A0"/>
                </a:solidFill>
              </a:rPr>
              <a:t>3. Predictive Analytics</a:t>
            </a:r>
          </a:p>
          <a:p>
            <a:pPr marL="0" indent="0" algn="just">
              <a:buNone/>
            </a:pPr>
            <a:r>
              <a:rPr lang="en-US" sz="1800" dirty="0"/>
              <a:t>Predictive analytics answers the question, </a:t>
            </a:r>
            <a:r>
              <a:rPr lang="en-US" sz="1800" i="1" dirty="0"/>
              <a:t>"</a:t>
            </a:r>
            <a:r>
              <a:rPr lang="en-US" sz="1800" b="1" i="1" dirty="0">
                <a:solidFill>
                  <a:srgbClr val="00B0F0"/>
                </a:solidFill>
              </a:rPr>
              <a:t>What is likely to happen in the future?"</a:t>
            </a:r>
            <a:r>
              <a:rPr lang="en-US" sz="1800" b="1" dirty="0">
                <a:solidFill>
                  <a:srgbClr val="00B0F0"/>
                </a:solidFill>
              </a:rPr>
              <a:t> </a:t>
            </a:r>
            <a:r>
              <a:rPr lang="en-US" sz="1800" dirty="0"/>
              <a:t>It uses historical data, statistical algorithms, and machine learning techniques to </a:t>
            </a:r>
            <a:r>
              <a:rPr lang="en-US" sz="1800" b="1" dirty="0"/>
              <a:t>predict future trends and behaviors</a:t>
            </a:r>
            <a:r>
              <a:rPr lang="en-US" sz="1800" dirty="0"/>
              <a:t>. This type of analysis helps in making forecasts about potential outcomes.</a:t>
            </a:r>
          </a:p>
          <a:p>
            <a:pPr marL="0" indent="0">
              <a:buNone/>
            </a:pPr>
            <a:r>
              <a:rPr lang="en-US" sz="1800" b="1" dirty="0">
                <a:solidFill>
                  <a:schemeClr val="accent6"/>
                </a:solidFill>
              </a:rPr>
              <a:t>Examples</a:t>
            </a:r>
            <a:r>
              <a:rPr lang="en-US" sz="1800" dirty="0">
                <a:solidFill>
                  <a:schemeClr val="accent6"/>
                </a:solidFill>
              </a:rPr>
              <a:t>:</a:t>
            </a:r>
          </a:p>
          <a:p>
            <a:pPr>
              <a:buFont typeface="Wingdings" panose="05000000000000000000" pitchFamily="2" charset="2"/>
              <a:buChar char="§"/>
            </a:pPr>
            <a:r>
              <a:rPr lang="en-US" sz="1800" b="1" dirty="0"/>
              <a:t>Forecasting sales for the next quarter.</a:t>
            </a:r>
          </a:p>
          <a:p>
            <a:pPr>
              <a:buFont typeface="Wingdings" panose="05000000000000000000" pitchFamily="2" charset="2"/>
              <a:buChar char="§"/>
            </a:pPr>
            <a:r>
              <a:rPr lang="en-US" sz="1800" b="1" dirty="0"/>
              <a:t>Predicting customer churn.</a:t>
            </a:r>
          </a:p>
          <a:p>
            <a:pPr marL="0" indent="0">
              <a:buNone/>
            </a:pPr>
            <a:r>
              <a:rPr lang="en-US" sz="1800" b="1" dirty="0">
                <a:solidFill>
                  <a:schemeClr val="accent6"/>
                </a:solidFill>
              </a:rPr>
              <a:t>Methods Used</a:t>
            </a:r>
            <a:r>
              <a:rPr lang="en-US" sz="1800" dirty="0">
                <a:solidFill>
                  <a:schemeClr val="accent6"/>
                </a:solidFill>
              </a:rPr>
              <a:t>:</a:t>
            </a:r>
          </a:p>
          <a:p>
            <a:pPr>
              <a:buFont typeface="Wingdings" panose="05000000000000000000" pitchFamily="2" charset="2"/>
              <a:buChar char="§"/>
            </a:pPr>
            <a:r>
              <a:rPr lang="en-US" sz="1800" b="1" dirty="0"/>
              <a:t>Regression analysis</a:t>
            </a:r>
          </a:p>
          <a:p>
            <a:pPr>
              <a:buFont typeface="Wingdings" panose="05000000000000000000" pitchFamily="2" charset="2"/>
              <a:buChar char="§"/>
            </a:pPr>
            <a:r>
              <a:rPr lang="en-US" sz="1800" b="1" dirty="0"/>
              <a:t>Time-series forecasting</a:t>
            </a:r>
          </a:p>
          <a:p>
            <a:pPr>
              <a:buFont typeface="Wingdings" panose="05000000000000000000" pitchFamily="2" charset="2"/>
              <a:buChar char="§"/>
            </a:pPr>
            <a:r>
              <a:rPr lang="en-US" sz="1800" b="1" dirty="0"/>
              <a:t>Machine learning models </a:t>
            </a:r>
            <a:r>
              <a:rPr lang="en-US" sz="1800" dirty="0"/>
              <a:t>(e.g., decision trees, neural networks)</a:t>
            </a:r>
          </a:p>
          <a:p>
            <a:pPr marL="0" indent="0">
              <a:buNone/>
            </a:pPr>
            <a:r>
              <a:rPr lang="en-US" sz="1800" b="1" dirty="0"/>
              <a:t>Line Graph</a:t>
            </a:r>
            <a:r>
              <a:rPr lang="en-US" sz="1800" dirty="0"/>
              <a:t> showing a forecast of sales growth for the next 6 months based on historical data.</a:t>
            </a:r>
          </a:p>
          <a:p>
            <a:endParaRPr lang="en-US" sz="1800" b="1" dirty="0"/>
          </a:p>
        </p:txBody>
      </p:sp>
      <p:pic>
        <p:nvPicPr>
          <p:cNvPr id="2" name="Picture 1"/>
          <p:cNvPicPr>
            <a:picLocks noChangeAspect="1"/>
          </p:cNvPicPr>
          <p:nvPr/>
        </p:nvPicPr>
        <p:blipFill>
          <a:blip r:embed="rId2"/>
          <a:stretch>
            <a:fillRect/>
          </a:stretch>
        </p:blipFill>
        <p:spPr>
          <a:xfrm>
            <a:off x="1499983" y="4771016"/>
            <a:ext cx="7442439" cy="1089457"/>
          </a:xfrm>
          <a:prstGeom prst="rect">
            <a:avLst/>
          </a:prstGeom>
        </p:spPr>
      </p:pic>
    </p:spTree>
    <p:extLst>
      <p:ext uri="{BB962C8B-B14F-4D97-AF65-F5344CB8AC3E}">
        <p14:creationId xmlns:p14="http://schemas.microsoft.com/office/powerpoint/2010/main" val="13296283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073" y="133004"/>
            <a:ext cx="11305309" cy="6409112"/>
          </a:xfrm>
        </p:spPr>
        <p:txBody>
          <a:bodyPr>
            <a:noAutofit/>
          </a:bodyPr>
          <a:lstStyle/>
          <a:p>
            <a:pPr marL="0" indent="0">
              <a:buNone/>
            </a:pPr>
            <a:r>
              <a:rPr lang="en-US" sz="1800" b="1" dirty="0">
                <a:solidFill>
                  <a:srgbClr val="7030A0"/>
                </a:solidFill>
              </a:rPr>
              <a:t>4. Prescriptive Analytics</a:t>
            </a:r>
          </a:p>
          <a:p>
            <a:pPr algn="just">
              <a:buFont typeface="Wingdings" panose="05000000000000000000" pitchFamily="2" charset="2"/>
              <a:buChar char="§"/>
            </a:pPr>
            <a:r>
              <a:rPr lang="en-US" sz="1800" dirty="0"/>
              <a:t>Prescriptive analytics answers the question, </a:t>
            </a:r>
            <a:r>
              <a:rPr lang="en-US" sz="1800" i="1" dirty="0"/>
              <a:t>"</a:t>
            </a:r>
            <a:r>
              <a:rPr lang="en-US" sz="1800" b="1" i="1" dirty="0">
                <a:solidFill>
                  <a:srgbClr val="00B0F0"/>
                </a:solidFill>
              </a:rPr>
              <a:t>What should we do?"</a:t>
            </a:r>
            <a:r>
              <a:rPr lang="en-US" sz="1800" b="1" dirty="0">
                <a:solidFill>
                  <a:srgbClr val="00B0F0"/>
                </a:solidFill>
              </a:rPr>
              <a:t> </a:t>
            </a:r>
            <a:r>
              <a:rPr lang="en-US" sz="1800" dirty="0"/>
              <a:t>It provides recommendations for optimal decision-making by analyzing data and suggesting actions that can lead to the best possible outcome.</a:t>
            </a:r>
          </a:p>
          <a:p>
            <a:pPr marL="0" indent="0">
              <a:buNone/>
            </a:pPr>
            <a:r>
              <a:rPr lang="en-US" sz="1800" b="1" dirty="0">
                <a:solidFill>
                  <a:schemeClr val="accent6"/>
                </a:solidFill>
              </a:rPr>
              <a:t>Examples</a:t>
            </a:r>
            <a:r>
              <a:rPr lang="en-US" sz="1800" dirty="0">
                <a:solidFill>
                  <a:schemeClr val="accent6"/>
                </a:solidFill>
              </a:rPr>
              <a:t>:</a:t>
            </a:r>
          </a:p>
          <a:p>
            <a:pPr>
              <a:buFont typeface="Wingdings" panose="05000000000000000000" pitchFamily="2" charset="2"/>
              <a:buChar char="§"/>
            </a:pPr>
            <a:r>
              <a:rPr lang="en-US" sz="1800" dirty="0"/>
              <a:t>Suggesting the best price point for a product based on market conditions.</a:t>
            </a:r>
          </a:p>
          <a:p>
            <a:pPr>
              <a:buFont typeface="Wingdings" panose="05000000000000000000" pitchFamily="2" charset="2"/>
              <a:buChar char="§"/>
            </a:pPr>
            <a:r>
              <a:rPr lang="en-US" sz="1800" dirty="0"/>
              <a:t>Recommending the best marketing strategy to increase sales.</a:t>
            </a:r>
          </a:p>
          <a:p>
            <a:pPr marL="0" indent="0">
              <a:buNone/>
            </a:pPr>
            <a:r>
              <a:rPr lang="en-US" sz="1800" b="1" dirty="0">
                <a:solidFill>
                  <a:schemeClr val="accent6"/>
                </a:solidFill>
              </a:rPr>
              <a:t>Methods Used</a:t>
            </a:r>
            <a:r>
              <a:rPr lang="en-US" sz="1800" dirty="0">
                <a:solidFill>
                  <a:schemeClr val="accent6"/>
                </a:solidFill>
              </a:rPr>
              <a:t>:</a:t>
            </a:r>
          </a:p>
          <a:p>
            <a:pPr>
              <a:buFont typeface="Wingdings" panose="05000000000000000000" pitchFamily="2" charset="2"/>
              <a:buChar char="§"/>
            </a:pPr>
            <a:r>
              <a:rPr lang="en-US" sz="1800" b="1" dirty="0"/>
              <a:t>Optimization algorithms</a:t>
            </a:r>
          </a:p>
          <a:p>
            <a:pPr>
              <a:buFont typeface="Wingdings" panose="05000000000000000000" pitchFamily="2" charset="2"/>
              <a:buChar char="§"/>
            </a:pPr>
            <a:r>
              <a:rPr lang="en-US" sz="1800" b="1" dirty="0"/>
              <a:t>Simulation models</a:t>
            </a:r>
          </a:p>
          <a:p>
            <a:pPr>
              <a:buFont typeface="Wingdings" panose="05000000000000000000" pitchFamily="2" charset="2"/>
              <a:buChar char="§"/>
            </a:pPr>
            <a:r>
              <a:rPr lang="en-US" sz="1800" b="1" dirty="0"/>
              <a:t>Decision analysis</a:t>
            </a:r>
          </a:p>
          <a:p>
            <a:endParaRPr lang="en-US" sz="1800" dirty="0"/>
          </a:p>
          <a:p>
            <a:endParaRPr lang="en-US" sz="1800" dirty="0"/>
          </a:p>
          <a:p>
            <a:endParaRPr lang="en-US" sz="1800" dirty="0"/>
          </a:p>
          <a:p>
            <a:endParaRPr lang="en-US" sz="1800" dirty="0"/>
          </a:p>
          <a:p>
            <a:endParaRPr lang="en-US" sz="1800" dirty="0"/>
          </a:p>
          <a:p>
            <a:pPr marL="0" indent="0">
              <a:buNone/>
            </a:pPr>
            <a:r>
              <a:rPr lang="en-US" sz="1800" b="1" dirty="0"/>
              <a:t>Decision Tree</a:t>
            </a:r>
            <a:r>
              <a:rPr lang="en-US" sz="1800" dirty="0"/>
              <a:t> illustrating various </a:t>
            </a:r>
            <a:r>
              <a:rPr lang="en-US" sz="1800" b="1" dirty="0">
                <a:solidFill>
                  <a:srgbClr val="00B0F0"/>
                </a:solidFill>
              </a:rPr>
              <a:t>decisions based on certain conditions </a:t>
            </a:r>
            <a:r>
              <a:rPr lang="en-US" sz="1800" dirty="0"/>
              <a:t>(e.g., customer type, purchase history).</a:t>
            </a:r>
          </a:p>
          <a:p>
            <a:endParaRPr lang="en-US" sz="1800" b="1" dirty="0"/>
          </a:p>
        </p:txBody>
      </p:sp>
      <p:pic>
        <p:nvPicPr>
          <p:cNvPr id="2" name="Picture 1"/>
          <p:cNvPicPr>
            <a:picLocks noChangeAspect="1"/>
          </p:cNvPicPr>
          <p:nvPr/>
        </p:nvPicPr>
        <p:blipFill>
          <a:blip r:embed="rId2"/>
          <a:stretch>
            <a:fillRect/>
          </a:stretch>
        </p:blipFill>
        <p:spPr>
          <a:xfrm>
            <a:off x="6695130" y="1865988"/>
            <a:ext cx="5576366" cy="3553910"/>
          </a:xfrm>
          <a:prstGeom prst="rect">
            <a:avLst/>
          </a:prstGeom>
        </p:spPr>
      </p:pic>
    </p:spTree>
    <p:extLst>
      <p:ext uri="{BB962C8B-B14F-4D97-AF65-F5344CB8AC3E}">
        <p14:creationId xmlns:p14="http://schemas.microsoft.com/office/powerpoint/2010/main" val="16262881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02509" y="413743"/>
            <a:ext cx="10985679" cy="5471668"/>
          </a:xfrm>
          <a:prstGeom prst="rect">
            <a:avLst/>
          </a:prstGeom>
        </p:spPr>
      </p:pic>
    </p:spTree>
    <p:extLst>
      <p:ext uri="{BB962C8B-B14F-4D97-AF65-F5344CB8AC3E}">
        <p14:creationId xmlns:p14="http://schemas.microsoft.com/office/powerpoint/2010/main" val="14864759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073" y="133004"/>
            <a:ext cx="11305309" cy="6658494"/>
          </a:xfrm>
        </p:spPr>
        <p:txBody>
          <a:bodyPr>
            <a:noAutofit/>
          </a:bodyPr>
          <a:lstStyle/>
          <a:p>
            <a:pPr marL="0" indent="0">
              <a:buNone/>
            </a:pPr>
            <a:r>
              <a:rPr lang="en-US" sz="1800" b="1" dirty="0">
                <a:solidFill>
                  <a:srgbClr val="FF0000"/>
                </a:solidFill>
                <a:cs typeface="Times New Roman"/>
              </a:rPr>
              <a:t>3.Importance</a:t>
            </a:r>
            <a:r>
              <a:rPr lang="en-US" sz="1800" b="1" spc="-15" dirty="0">
                <a:solidFill>
                  <a:srgbClr val="FF0000"/>
                </a:solidFill>
                <a:cs typeface="Times New Roman"/>
              </a:rPr>
              <a:t> </a:t>
            </a:r>
            <a:r>
              <a:rPr lang="en-US" sz="1800" b="1" dirty="0">
                <a:solidFill>
                  <a:srgbClr val="FF0000"/>
                </a:solidFill>
                <a:cs typeface="Times New Roman"/>
              </a:rPr>
              <a:t>of</a:t>
            </a:r>
            <a:r>
              <a:rPr lang="en-US" sz="1800" b="1" spc="-10" dirty="0">
                <a:solidFill>
                  <a:srgbClr val="FF0000"/>
                </a:solidFill>
                <a:cs typeface="Times New Roman"/>
              </a:rPr>
              <a:t> </a:t>
            </a:r>
            <a:r>
              <a:rPr lang="en-US" sz="1800" b="1" dirty="0">
                <a:solidFill>
                  <a:srgbClr val="FF0000"/>
                </a:solidFill>
                <a:cs typeface="Times New Roman"/>
              </a:rPr>
              <a:t>data</a:t>
            </a:r>
            <a:r>
              <a:rPr lang="en-US" sz="1800" b="1" spc="-15" dirty="0">
                <a:solidFill>
                  <a:srgbClr val="FF0000"/>
                </a:solidFill>
                <a:cs typeface="Times New Roman"/>
              </a:rPr>
              <a:t> </a:t>
            </a:r>
            <a:r>
              <a:rPr lang="en-US" sz="1800" b="1" spc="-10" dirty="0">
                <a:solidFill>
                  <a:srgbClr val="FF0000"/>
                </a:solidFill>
                <a:cs typeface="Times New Roman"/>
              </a:rPr>
              <a:t>analytics</a:t>
            </a:r>
          </a:p>
          <a:p>
            <a:pPr marL="0" indent="0" algn="just">
              <a:buNone/>
            </a:pPr>
            <a:r>
              <a:rPr lang="en-US" sz="1800" dirty="0"/>
              <a:t>Data analytics is important </a:t>
            </a:r>
            <a:r>
              <a:rPr lang="en-US" sz="1800" b="1" dirty="0"/>
              <a:t>to understand trends and patterns from the massive amounts of data </a:t>
            </a:r>
            <a:r>
              <a:rPr lang="en-US" sz="1800" dirty="0"/>
              <a:t>that are being collected. </a:t>
            </a:r>
            <a:r>
              <a:rPr lang="en-US" sz="1800" b="1" dirty="0"/>
              <a:t>It helps optimize business performance, forecast future results</a:t>
            </a:r>
            <a:r>
              <a:rPr lang="en-US" sz="1800" dirty="0"/>
              <a:t>, understand audiences, and reduce costs.</a:t>
            </a:r>
            <a:endParaRPr lang="en-US" sz="1800" dirty="0">
              <a:cs typeface="Times New Roman"/>
            </a:endParaRPr>
          </a:p>
          <a:p>
            <a:pPr algn="just">
              <a:buFont typeface="Wingdings" panose="05000000000000000000" pitchFamily="2" charset="2"/>
              <a:buChar char="§"/>
            </a:pPr>
            <a:r>
              <a:rPr lang="en-US" sz="1800" b="1" dirty="0">
                <a:solidFill>
                  <a:srgbClr val="7030A0"/>
                </a:solidFill>
              </a:rPr>
              <a:t>Reducing inefficiencies and streamlining operations:</a:t>
            </a:r>
            <a:r>
              <a:rPr lang="en-US" sz="1800" dirty="0">
                <a:solidFill>
                  <a:srgbClr val="7030A0"/>
                </a:solidFill>
              </a:rPr>
              <a:t> </a:t>
            </a:r>
            <a:r>
              <a:rPr lang="en-US" sz="1800" dirty="0"/>
              <a:t>Data analysis identifies inefficiencies and bottlenecks in business processes, providing opportunities to mitigate them. By analyzing resource and process data, organizations can find ways to reduce costs, boost productivity, and save time.</a:t>
            </a:r>
          </a:p>
          <a:p>
            <a:pPr algn="just">
              <a:buFont typeface="Wingdings" panose="05000000000000000000" pitchFamily="2" charset="2"/>
              <a:buChar char="§"/>
            </a:pPr>
            <a:r>
              <a:rPr lang="en-US" sz="1800" b="1" dirty="0">
                <a:solidFill>
                  <a:srgbClr val="7030A0"/>
                </a:solidFill>
              </a:rPr>
              <a:t>Driving revenue growth:</a:t>
            </a:r>
            <a:r>
              <a:rPr lang="en-US" sz="1800" dirty="0"/>
              <a:t> Data analysis promotes revenue growth by optimizing marketing efforts, product development, and customer retention strategies. It enables a focused approach to maximizing returns on investment (ROI).</a:t>
            </a:r>
          </a:p>
          <a:p>
            <a:pPr algn="just">
              <a:buFont typeface="Wingdings" panose="05000000000000000000" pitchFamily="2" charset="2"/>
              <a:buChar char="§"/>
            </a:pPr>
            <a:r>
              <a:rPr lang="en-US" sz="1800" b="1" dirty="0">
                <a:solidFill>
                  <a:srgbClr val="7030A0"/>
                </a:solidFill>
              </a:rPr>
              <a:t>Mitigating risk:</a:t>
            </a:r>
            <a:r>
              <a:rPr lang="en-US" sz="1800" dirty="0"/>
              <a:t> Forecasting potential issues and identifying risk factors before they become problematic is invaluable for all kinds of organizations. Risk analysis provides the foresight that enables businesses to implement preventative measures and avoid potential pitfalls.</a:t>
            </a:r>
          </a:p>
          <a:p>
            <a:pPr algn="just">
              <a:buFont typeface="Wingdings" panose="05000000000000000000" pitchFamily="2" charset="2"/>
              <a:buChar char="§"/>
            </a:pPr>
            <a:r>
              <a:rPr lang="en-US" sz="1800" b="1" dirty="0">
                <a:solidFill>
                  <a:srgbClr val="7030A0"/>
                </a:solidFill>
              </a:rPr>
              <a:t>Enhancing decision-making:</a:t>
            </a:r>
            <a:r>
              <a:rPr lang="en-US" sz="1800" b="1" dirty="0"/>
              <a:t> </a:t>
            </a:r>
            <a:r>
              <a:rPr lang="en-US" sz="1800" dirty="0"/>
              <a:t>Insights from analyzing data empower informed, evidence-based choices. This shifts decision-making from a reliance on intuition to a strategic, data-informed approach.</a:t>
            </a:r>
          </a:p>
          <a:p>
            <a:pPr algn="just">
              <a:buFont typeface="Wingdings" panose="05000000000000000000" pitchFamily="2" charset="2"/>
              <a:buChar char="§"/>
            </a:pPr>
            <a:r>
              <a:rPr lang="en-US" sz="1800" b="1" dirty="0">
                <a:solidFill>
                  <a:srgbClr val="7030A0"/>
                </a:solidFill>
              </a:rPr>
              <a:t>Lowering operational expenses:</a:t>
            </a:r>
            <a:r>
              <a:rPr lang="en-US" sz="1800" dirty="0"/>
              <a:t> Data analysis helps identify unnecessary spending and underperforming assets, facilitating more efficient resource allocation. Organizations can reduce costs and reallocate budgets to improve productivity and efficiency.</a:t>
            </a:r>
          </a:p>
          <a:p>
            <a:pPr algn="just">
              <a:buFont typeface="Wingdings" panose="05000000000000000000" pitchFamily="2" charset="2"/>
              <a:buChar char="§"/>
            </a:pPr>
            <a:r>
              <a:rPr lang="en-US" sz="1800" b="1" dirty="0">
                <a:solidFill>
                  <a:srgbClr val="7030A0"/>
                </a:solidFill>
              </a:rPr>
              <a:t>Identifying and capitalizing on new opportunities:</a:t>
            </a:r>
            <a:r>
              <a:rPr lang="en-US" sz="1800" dirty="0">
                <a:solidFill>
                  <a:srgbClr val="7030A0"/>
                </a:solidFill>
              </a:rPr>
              <a:t> </a:t>
            </a:r>
            <a:r>
              <a:rPr lang="en-US" sz="1800" dirty="0"/>
              <a:t>By revealing trends and patterns, data analysis uncovers new market opportunities and avenues for expansion. This insight allows businesses to innovate and enter new markets with a solid foundation of data.</a:t>
            </a:r>
          </a:p>
          <a:p>
            <a:pPr algn="just">
              <a:buFont typeface="Wingdings" panose="05000000000000000000" pitchFamily="2" charset="2"/>
              <a:buChar char="§"/>
            </a:pPr>
            <a:r>
              <a:rPr lang="en-US" sz="1800" b="1" dirty="0">
                <a:solidFill>
                  <a:srgbClr val="7030A0"/>
                </a:solidFill>
              </a:rPr>
              <a:t>Improving customer experience:</a:t>
            </a:r>
            <a:r>
              <a:rPr lang="en-US" sz="1800" dirty="0"/>
              <a:t> Analyzing customer data helps organizations identify where to tailor their products, services, and interactions to meet customer needs, enhance satisfaction, and foster loyalty.</a:t>
            </a:r>
          </a:p>
          <a:p>
            <a:pPr algn="just"/>
            <a:endParaRPr lang="en-US" sz="1800" dirty="0"/>
          </a:p>
        </p:txBody>
      </p:sp>
    </p:spTree>
    <p:extLst>
      <p:ext uri="{BB962C8B-B14F-4D97-AF65-F5344CB8AC3E}">
        <p14:creationId xmlns:p14="http://schemas.microsoft.com/office/powerpoint/2010/main" val="32392032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073" y="133004"/>
            <a:ext cx="11305309" cy="6409112"/>
          </a:xfrm>
        </p:spPr>
        <p:txBody>
          <a:bodyPr>
            <a:noAutofit/>
          </a:bodyPr>
          <a:lstStyle/>
          <a:p>
            <a:pPr marL="0" indent="0">
              <a:buNone/>
            </a:pPr>
            <a:endParaRPr lang="en-US" sz="1800" b="1" dirty="0">
              <a:solidFill>
                <a:srgbClr val="FF0000"/>
              </a:solidFill>
              <a:cs typeface="Times New Roman"/>
            </a:endParaRPr>
          </a:p>
          <a:p>
            <a:pPr>
              <a:buFont typeface="Wingdings" panose="05000000000000000000" pitchFamily="2" charset="2"/>
              <a:buChar char="§"/>
            </a:pPr>
            <a:r>
              <a:rPr lang="en-US" sz="1800" b="1" dirty="0">
                <a:solidFill>
                  <a:srgbClr val="7030A0"/>
                </a:solidFill>
              </a:rPr>
              <a:t>Step-by-Step Process That Data Analysts Follow in Their Workflow</a:t>
            </a:r>
          </a:p>
          <a:p>
            <a:pPr marL="0" indent="0">
              <a:buNone/>
            </a:pPr>
            <a:endParaRPr lang="en-US" sz="1800" b="1" spc="-10" dirty="0">
              <a:cs typeface="Times New Roman"/>
            </a:endParaRPr>
          </a:p>
          <a:p>
            <a:pPr marL="0" indent="0">
              <a:buNone/>
            </a:pPr>
            <a:endParaRPr lang="en-US" sz="1800" spc="-10" dirty="0">
              <a:cs typeface="Times New Roman"/>
            </a:endParaRPr>
          </a:p>
        </p:txBody>
      </p:sp>
      <p:pic>
        <p:nvPicPr>
          <p:cNvPr id="2" name="Picture 1"/>
          <p:cNvPicPr>
            <a:picLocks noChangeAspect="1"/>
          </p:cNvPicPr>
          <p:nvPr/>
        </p:nvPicPr>
        <p:blipFill rotWithShape="1">
          <a:blip r:embed="rId2"/>
          <a:srcRect l="3513" t="6109"/>
          <a:stretch/>
        </p:blipFill>
        <p:spPr>
          <a:xfrm>
            <a:off x="2319250" y="1280160"/>
            <a:ext cx="8670175" cy="5150734"/>
          </a:xfrm>
          <a:prstGeom prst="rect">
            <a:avLst/>
          </a:prstGeom>
        </p:spPr>
      </p:pic>
    </p:spTree>
    <p:extLst>
      <p:ext uri="{BB962C8B-B14F-4D97-AF65-F5344CB8AC3E}">
        <p14:creationId xmlns:p14="http://schemas.microsoft.com/office/powerpoint/2010/main" val="37676928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073" y="133004"/>
            <a:ext cx="11305309" cy="6409112"/>
          </a:xfrm>
        </p:spPr>
        <p:txBody>
          <a:bodyPr>
            <a:noAutofit/>
          </a:bodyPr>
          <a:lstStyle/>
          <a:p>
            <a:pPr marL="0" indent="0">
              <a:buNone/>
            </a:pPr>
            <a:endParaRPr lang="en-US" sz="1800" b="1" dirty="0"/>
          </a:p>
          <a:p>
            <a:pPr marL="0" indent="0">
              <a:buNone/>
            </a:pPr>
            <a:r>
              <a:rPr lang="en-US" sz="1800" b="1" dirty="0">
                <a:solidFill>
                  <a:srgbClr val="7030A0"/>
                </a:solidFill>
              </a:rPr>
              <a:t>Step-by-Step Process That Data Analysts Follow in Their Workflow</a:t>
            </a:r>
          </a:p>
          <a:p>
            <a:pPr marL="0" indent="0">
              <a:buNone/>
            </a:pPr>
            <a:endParaRPr lang="en-US" sz="1800" b="1" dirty="0"/>
          </a:p>
          <a:p>
            <a:pPr marL="0" indent="0">
              <a:buNone/>
            </a:pPr>
            <a:r>
              <a:rPr lang="en-US" sz="1800" b="1" dirty="0"/>
              <a:t>Summary of the Data Analyst Workflow:</a:t>
            </a:r>
          </a:p>
          <a:p>
            <a:r>
              <a:rPr lang="en-US" sz="1800" b="1" dirty="0"/>
              <a:t>Define the Problem or Objective</a:t>
            </a:r>
            <a:endParaRPr lang="en-US" sz="1800" dirty="0"/>
          </a:p>
          <a:p>
            <a:r>
              <a:rPr lang="en-US" sz="1800" b="1" dirty="0"/>
              <a:t>Data Collection</a:t>
            </a:r>
            <a:endParaRPr lang="en-US" sz="1800" dirty="0"/>
          </a:p>
          <a:p>
            <a:r>
              <a:rPr lang="en-US" sz="1800" b="1" dirty="0"/>
              <a:t>Data Cleaning (Preprocessing)</a:t>
            </a:r>
            <a:endParaRPr lang="en-US" sz="1800" dirty="0"/>
          </a:p>
          <a:p>
            <a:r>
              <a:rPr lang="en-US" sz="1800" b="1" dirty="0"/>
              <a:t>Data Exploration and Analysis (EDA)</a:t>
            </a:r>
            <a:endParaRPr lang="en-US" sz="1800" dirty="0"/>
          </a:p>
          <a:p>
            <a:r>
              <a:rPr lang="en-US" sz="1800" b="1" dirty="0"/>
              <a:t>Hypothesis Testing and Statistical Analysis</a:t>
            </a:r>
            <a:endParaRPr lang="en-US" sz="1800" dirty="0"/>
          </a:p>
          <a:p>
            <a:r>
              <a:rPr lang="en-US" sz="1800" b="1" dirty="0"/>
              <a:t>Data Modeling and Predictive Analytics</a:t>
            </a:r>
            <a:endParaRPr lang="en-US" sz="1800" dirty="0"/>
          </a:p>
          <a:p>
            <a:r>
              <a:rPr lang="en-US" sz="1800" b="1" dirty="0"/>
              <a:t>Data Interpretation and Insights Generation</a:t>
            </a:r>
            <a:endParaRPr lang="en-US" sz="1800" dirty="0"/>
          </a:p>
          <a:p>
            <a:r>
              <a:rPr lang="en-US" sz="1800" b="1" dirty="0"/>
              <a:t>Data Visualization</a:t>
            </a:r>
            <a:endParaRPr lang="en-US" sz="1800" dirty="0"/>
          </a:p>
          <a:p>
            <a:r>
              <a:rPr lang="en-US" sz="1800" b="1" dirty="0"/>
              <a:t>Communicate Results</a:t>
            </a:r>
            <a:endParaRPr lang="en-US" sz="1800" dirty="0"/>
          </a:p>
          <a:p>
            <a:r>
              <a:rPr lang="en-US" sz="1800" b="1" dirty="0"/>
              <a:t>Implement and Monitor Results</a:t>
            </a:r>
            <a:endParaRPr lang="en-US" sz="1800" dirty="0"/>
          </a:p>
          <a:p>
            <a:endParaRPr lang="en-US" sz="1800" b="1" dirty="0"/>
          </a:p>
        </p:txBody>
      </p:sp>
    </p:spTree>
    <p:extLst>
      <p:ext uri="{BB962C8B-B14F-4D97-AF65-F5344CB8AC3E}">
        <p14:creationId xmlns:p14="http://schemas.microsoft.com/office/powerpoint/2010/main" val="36776909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674453360"/>
              </p:ext>
            </p:extLst>
          </p:nvPr>
        </p:nvGraphicFramePr>
        <p:xfrm>
          <a:off x="776779" y="1268306"/>
          <a:ext cx="10561782" cy="3935462"/>
        </p:xfrm>
        <a:graphic>
          <a:graphicData uri="http://schemas.openxmlformats.org/drawingml/2006/table">
            <a:tbl>
              <a:tblPr firstRow="1" bandRow="1"/>
              <a:tblGrid>
                <a:gridCol w="3520594">
                  <a:extLst>
                    <a:ext uri="{9D8B030D-6E8A-4147-A177-3AD203B41FA5}">
                      <a16:colId xmlns:a16="http://schemas.microsoft.com/office/drawing/2014/main" xmlns="" val="20000"/>
                    </a:ext>
                  </a:extLst>
                </a:gridCol>
                <a:gridCol w="3520594">
                  <a:extLst>
                    <a:ext uri="{9D8B030D-6E8A-4147-A177-3AD203B41FA5}">
                      <a16:colId xmlns:a16="http://schemas.microsoft.com/office/drawing/2014/main" xmlns="" val="20001"/>
                    </a:ext>
                  </a:extLst>
                </a:gridCol>
                <a:gridCol w="3520594">
                  <a:extLst>
                    <a:ext uri="{9D8B030D-6E8A-4147-A177-3AD203B41FA5}">
                      <a16:colId xmlns:a16="http://schemas.microsoft.com/office/drawing/2014/main" xmlns="" val="20002"/>
                    </a:ext>
                  </a:extLst>
                </a:gridCol>
              </a:tblGrid>
              <a:tr h="734619">
                <a:tc>
                  <a:txBody>
                    <a:bodyPr/>
                    <a:lstStyle/>
                    <a:p>
                      <a:pPr algn="ctr"/>
                      <a:r>
                        <a:rPr lang="en-IN" b="1" dirty="0">
                          <a:latin typeface="+mn-lt"/>
                        </a:rPr>
                        <a:t>Part-1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a:latin typeface="+mn-lt"/>
                        </a:rPr>
                        <a:t>Part-2</a:t>
                      </a:r>
                    </a:p>
                    <a:p>
                      <a:pPr algn="ctr"/>
                      <a:endParaRPr lang="en-IN" b="1" dirty="0">
                        <a:latin typeface="+mn-l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a:latin typeface="+mn-lt"/>
                        </a:rPr>
                        <a:t>Part-3</a:t>
                      </a:r>
                    </a:p>
                  </a:txBody>
                  <a:tcPr/>
                </a:tc>
                <a:extLst>
                  <a:ext uri="{0D108BD9-81ED-4DB2-BD59-A6C34878D82A}">
                    <a16:rowId xmlns:a16="http://schemas.microsoft.com/office/drawing/2014/main" xmlns="" val="10000"/>
                  </a:ext>
                </a:extLst>
              </a:tr>
              <a:tr h="3200843">
                <a:tc>
                  <a:txBody>
                    <a:bodyPr/>
                    <a:lstStyle/>
                    <a:p>
                      <a:pPr marL="12700">
                        <a:lnSpc>
                          <a:spcPct val="100000"/>
                        </a:lnSpc>
                        <a:spcBef>
                          <a:spcPts val="675"/>
                        </a:spcBef>
                      </a:pPr>
                      <a:r>
                        <a:rPr lang="en-US" sz="1800" b="1" dirty="0">
                          <a:solidFill>
                            <a:srgbClr val="C00000"/>
                          </a:solidFill>
                          <a:latin typeface="+mn-lt"/>
                          <a:cs typeface="Times New Roman"/>
                        </a:rPr>
                        <a:t>0.Introduction</a:t>
                      </a:r>
                      <a:r>
                        <a:rPr lang="en-US" sz="1800" b="1" spc="-70" dirty="0">
                          <a:solidFill>
                            <a:srgbClr val="C00000"/>
                          </a:solidFill>
                          <a:latin typeface="+mn-lt"/>
                          <a:cs typeface="Times New Roman"/>
                        </a:rPr>
                        <a:t> </a:t>
                      </a:r>
                      <a:r>
                        <a:rPr lang="en-US" sz="1800" b="1" dirty="0">
                          <a:solidFill>
                            <a:srgbClr val="C00000"/>
                          </a:solidFill>
                          <a:latin typeface="+mn-lt"/>
                          <a:cs typeface="Times New Roman"/>
                        </a:rPr>
                        <a:t>to</a:t>
                      </a:r>
                      <a:r>
                        <a:rPr lang="en-US" sz="1800" b="1" spc="-40" dirty="0">
                          <a:solidFill>
                            <a:srgbClr val="C00000"/>
                          </a:solidFill>
                          <a:latin typeface="+mn-lt"/>
                          <a:cs typeface="Times New Roman"/>
                        </a:rPr>
                        <a:t> </a:t>
                      </a:r>
                      <a:r>
                        <a:rPr lang="en-US" sz="1800" b="1" spc="-20" dirty="0">
                          <a:solidFill>
                            <a:srgbClr val="C00000"/>
                          </a:solidFill>
                          <a:latin typeface="+mn-lt"/>
                          <a:cs typeface="Times New Roman"/>
                        </a:rPr>
                        <a:t>Data</a:t>
                      </a:r>
                      <a:r>
                        <a:rPr lang="en-US" sz="1800" b="1" spc="-135" dirty="0">
                          <a:solidFill>
                            <a:srgbClr val="C00000"/>
                          </a:solidFill>
                          <a:latin typeface="+mn-lt"/>
                          <a:cs typeface="Times New Roman"/>
                        </a:rPr>
                        <a:t> </a:t>
                      </a:r>
                      <a:r>
                        <a:rPr lang="en-US" sz="1800" b="1" spc="-10" dirty="0">
                          <a:solidFill>
                            <a:srgbClr val="C00000"/>
                          </a:solidFill>
                          <a:latin typeface="+mn-lt"/>
                          <a:cs typeface="Times New Roman"/>
                        </a:rPr>
                        <a:t>Analytics:</a:t>
                      </a:r>
                      <a:endParaRPr lang="en-US" sz="1800" b="1" dirty="0">
                        <a:latin typeface="+mn-lt"/>
                        <a:cs typeface="Times New Roman"/>
                      </a:endParaRPr>
                    </a:p>
                    <a:p>
                      <a:pPr marL="355600" indent="-342900">
                        <a:lnSpc>
                          <a:spcPct val="100000"/>
                        </a:lnSpc>
                        <a:spcBef>
                          <a:spcPts val="575"/>
                        </a:spcBef>
                        <a:buFont typeface="+mj-lt"/>
                        <a:buAutoNum type="arabicPeriod"/>
                      </a:pPr>
                      <a:r>
                        <a:rPr lang="en-US" sz="1800" b="1" dirty="0">
                          <a:latin typeface="+mn-lt"/>
                          <a:cs typeface="Times New Roman"/>
                        </a:rPr>
                        <a:t>Data</a:t>
                      </a:r>
                      <a:r>
                        <a:rPr lang="en-US" sz="1800" b="1" spc="-25" dirty="0">
                          <a:latin typeface="+mn-lt"/>
                          <a:cs typeface="Times New Roman"/>
                        </a:rPr>
                        <a:t> </a:t>
                      </a:r>
                      <a:r>
                        <a:rPr lang="en-US" sz="1800" b="1" dirty="0">
                          <a:latin typeface="+mn-lt"/>
                          <a:cs typeface="Times New Roman"/>
                        </a:rPr>
                        <a:t>and its</a:t>
                      </a:r>
                      <a:r>
                        <a:rPr lang="en-US" sz="1800" b="1" spc="-30" dirty="0">
                          <a:latin typeface="+mn-lt"/>
                          <a:cs typeface="Times New Roman"/>
                        </a:rPr>
                        <a:t> </a:t>
                      </a:r>
                      <a:r>
                        <a:rPr lang="en-US" sz="1800" b="1" dirty="0">
                          <a:latin typeface="+mn-lt"/>
                          <a:cs typeface="Times New Roman"/>
                        </a:rPr>
                        <a:t>importance</a:t>
                      </a:r>
                      <a:endParaRPr lang="en-US" sz="1800" b="1" spc="-10" dirty="0">
                        <a:latin typeface="+mn-lt"/>
                        <a:cs typeface="Times New Roman"/>
                      </a:endParaRPr>
                    </a:p>
                    <a:p>
                      <a:pPr marL="355600" indent="-342900">
                        <a:lnSpc>
                          <a:spcPct val="100000"/>
                        </a:lnSpc>
                        <a:spcBef>
                          <a:spcPts val="575"/>
                        </a:spcBef>
                        <a:buFont typeface="+mj-lt"/>
                        <a:buAutoNum type="arabicPeriod"/>
                      </a:pPr>
                      <a:r>
                        <a:rPr lang="en-US" sz="1800" b="1" dirty="0">
                          <a:latin typeface="+mn-lt"/>
                          <a:cs typeface="Times New Roman"/>
                        </a:rPr>
                        <a:t>Data</a:t>
                      </a:r>
                      <a:r>
                        <a:rPr lang="en-US" sz="1800" b="1" spc="-20" dirty="0">
                          <a:latin typeface="+mn-lt"/>
                          <a:cs typeface="Times New Roman"/>
                        </a:rPr>
                        <a:t> </a:t>
                      </a:r>
                      <a:r>
                        <a:rPr lang="en-US" sz="1800" b="1" dirty="0">
                          <a:latin typeface="+mn-lt"/>
                          <a:cs typeface="Times New Roman"/>
                        </a:rPr>
                        <a:t>analytic</a:t>
                      </a:r>
                      <a:r>
                        <a:rPr lang="en-US" sz="1800" b="1" spc="-25" dirty="0">
                          <a:latin typeface="+mn-lt"/>
                          <a:cs typeface="Times New Roman"/>
                        </a:rPr>
                        <a:t> </a:t>
                      </a:r>
                      <a:r>
                        <a:rPr lang="en-US" sz="1800" b="1" dirty="0">
                          <a:latin typeface="+mn-lt"/>
                          <a:cs typeface="Times New Roman"/>
                        </a:rPr>
                        <a:t>and</a:t>
                      </a:r>
                      <a:r>
                        <a:rPr lang="en-US" sz="1800" b="1" spc="-10" dirty="0">
                          <a:latin typeface="+mn-lt"/>
                          <a:cs typeface="Times New Roman"/>
                        </a:rPr>
                        <a:t> </a:t>
                      </a:r>
                      <a:r>
                        <a:rPr lang="en-US" sz="1800" b="1" dirty="0">
                          <a:latin typeface="+mn-lt"/>
                          <a:cs typeface="Times New Roman"/>
                        </a:rPr>
                        <a:t>its</a:t>
                      </a:r>
                      <a:r>
                        <a:rPr lang="en-US" sz="1800" b="1" spc="-15" dirty="0">
                          <a:latin typeface="+mn-lt"/>
                          <a:cs typeface="Times New Roman"/>
                        </a:rPr>
                        <a:t> </a:t>
                      </a:r>
                      <a:r>
                        <a:rPr lang="en-US" sz="1800" b="1" dirty="0">
                          <a:latin typeface="+mn-lt"/>
                          <a:cs typeface="Times New Roman"/>
                        </a:rPr>
                        <a:t>types</a:t>
                      </a:r>
                      <a:endParaRPr lang="en-US" sz="1800" b="1" spc="-10" dirty="0">
                        <a:latin typeface="+mn-lt"/>
                        <a:cs typeface="Times New Roman"/>
                      </a:endParaRPr>
                    </a:p>
                    <a:p>
                      <a:pPr marL="355600" indent="-342900">
                        <a:lnSpc>
                          <a:spcPct val="100000"/>
                        </a:lnSpc>
                        <a:spcBef>
                          <a:spcPts val="575"/>
                        </a:spcBef>
                        <a:buFont typeface="+mj-lt"/>
                        <a:buAutoNum type="arabicPeriod"/>
                      </a:pPr>
                      <a:r>
                        <a:rPr lang="en-US" sz="1800" b="1" dirty="0">
                          <a:latin typeface="+mn-lt"/>
                          <a:cs typeface="Times New Roman"/>
                        </a:rPr>
                        <a:t>Importance</a:t>
                      </a:r>
                      <a:r>
                        <a:rPr lang="en-US" sz="1800" b="1" spc="-15" dirty="0">
                          <a:latin typeface="+mn-lt"/>
                          <a:cs typeface="Times New Roman"/>
                        </a:rPr>
                        <a:t> </a:t>
                      </a:r>
                      <a:r>
                        <a:rPr lang="en-US" sz="1800" b="1" dirty="0">
                          <a:latin typeface="+mn-lt"/>
                          <a:cs typeface="Times New Roman"/>
                        </a:rPr>
                        <a:t>of</a:t>
                      </a:r>
                      <a:r>
                        <a:rPr lang="en-US" sz="1800" b="1" spc="-10" dirty="0">
                          <a:latin typeface="+mn-lt"/>
                          <a:cs typeface="Times New Roman"/>
                        </a:rPr>
                        <a:t> </a:t>
                      </a:r>
                      <a:r>
                        <a:rPr lang="en-US" sz="1800" b="1" dirty="0">
                          <a:latin typeface="+mn-lt"/>
                          <a:cs typeface="Times New Roman"/>
                        </a:rPr>
                        <a:t>data</a:t>
                      </a:r>
                      <a:r>
                        <a:rPr lang="en-US" sz="1800" b="1" spc="-15" dirty="0">
                          <a:latin typeface="+mn-lt"/>
                          <a:cs typeface="Times New Roman"/>
                        </a:rPr>
                        <a:t> </a:t>
                      </a:r>
                      <a:r>
                        <a:rPr lang="en-US" sz="1800" b="1" spc="-10" dirty="0">
                          <a:latin typeface="+mn-lt"/>
                          <a:cs typeface="Times New Roman"/>
                        </a:rPr>
                        <a:t>analytics</a:t>
                      </a:r>
                      <a:endParaRPr lang="en-US" sz="1800" b="1" dirty="0">
                        <a:latin typeface="+mn-lt"/>
                        <a:cs typeface="Times New Roman"/>
                      </a:endParaRPr>
                    </a:p>
                    <a:p>
                      <a:pPr marL="342900" indent="-342900">
                        <a:buFont typeface="+mj-lt"/>
                        <a:buAutoNum type="arabicPeriod"/>
                      </a:pPr>
                      <a:endParaRPr lang="en-IN" b="1" dirty="0">
                        <a:latin typeface="+mn-lt"/>
                      </a:endParaRPr>
                    </a:p>
                  </a:txBody>
                  <a:tcPr/>
                </a:tc>
                <a:tc>
                  <a:txBody>
                    <a:bodyPr/>
                    <a:lstStyle/>
                    <a:p>
                      <a:pPr marL="12700">
                        <a:lnSpc>
                          <a:spcPct val="100000"/>
                        </a:lnSpc>
                        <a:spcBef>
                          <a:spcPts val="575"/>
                        </a:spcBef>
                      </a:pPr>
                      <a:r>
                        <a:rPr lang="en-US" sz="1800" b="1" dirty="0">
                          <a:solidFill>
                            <a:srgbClr val="C00000"/>
                          </a:solidFill>
                          <a:latin typeface="+mn-lt"/>
                          <a:cs typeface="Times New Roman"/>
                        </a:rPr>
                        <a:t>Python</a:t>
                      </a:r>
                      <a:r>
                        <a:rPr lang="en-US" sz="1800" b="1" spc="-80" dirty="0">
                          <a:solidFill>
                            <a:srgbClr val="C00000"/>
                          </a:solidFill>
                          <a:latin typeface="+mn-lt"/>
                          <a:cs typeface="Times New Roman"/>
                        </a:rPr>
                        <a:t> </a:t>
                      </a:r>
                      <a:r>
                        <a:rPr lang="en-US" sz="1800" b="1" spc="-10" dirty="0">
                          <a:solidFill>
                            <a:srgbClr val="C00000"/>
                          </a:solidFill>
                          <a:latin typeface="+mn-lt"/>
                          <a:cs typeface="Times New Roman"/>
                        </a:rPr>
                        <a:t>Fundamentals:</a:t>
                      </a:r>
                      <a:endParaRPr lang="en-US" sz="1800" b="1" dirty="0">
                        <a:latin typeface="+mn-lt"/>
                        <a:cs typeface="Times New Roman"/>
                      </a:endParaRPr>
                    </a:p>
                    <a:p>
                      <a:pPr marL="355600" indent="-342900">
                        <a:lnSpc>
                          <a:spcPct val="100000"/>
                        </a:lnSpc>
                        <a:spcBef>
                          <a:spcPts val="575"/>
                        </a:spcBef>
                        <a:buFont typeface="+mj-lt"/>
                        <a:buAutoNum type="arabicPeriod" startAt="4"/>
                      </a:pPr>
                      <a:r>
                        <a:rPr lang="en-US" sz="1800" b="1" dirty="0">
                          <a:latin typeface="+mn-lt"/>
                          <a:cs typeface="Times New Roman"/>
                        </a:rPr>
                        <a:t>Python</a:t>
                      </a:r>
                      <a:r>
                        <a:rPr lang="en-US" sz="1800" b="1" spc="335" dirty="0">
                          <a:latin typeface="+mn-lt"/>
                          <a:cs typeface="Times New Roman"/>
                        </a:rPr>
                        <a:t> </a:t>
                      </a:r>
                      <a:r>
                        <a:rPr lang="en-US" sz="1800" b="1" dirty="0">
                          <a:latin typeface="+mn-lt"/>
                          <a:cs typeface="Times New Roman"/>
                        </a:rPr>
                        <a:t>Language</a:t>
                      </a:r>
                      <a:r>
                        <a:rPr lang="en-US" sz="1800" b="1" spc="340" dirty="0">
                          <a:latin typeface="+mn-lt"/>
                          <a:cs typeface="Times New Roman"/>
                        </a:rPr>
                        <a:t> </a:t>
                      </a:r>
                      <a:r>
                        <a:rPr lang="en-US" sz="1800" b="1" dirty="0">
                          <a:latin typeface="+mn-lt"/>
                          <a:cs typeface="Times New Roman"/>
                        </a:rPr>
                        <a:t>Basics</a:t>
                      </a:r>
                      <a:endParaRPr lang="en-US" sz="1800" b="1" spc="335" dirty="0">
                        <a:latin typeface="+mn-lt"/>
                        <a:cs typeface="Times New Roman"/>
                      </a:endParaRPr>
                    </a:p>
                    <a:p>
                      <a:pPr marL="355600" indent="-342900">
                        <a:lnSpc>
                          <a:spcPct val="100000"/>
                        </a:lnSpc>
                        <a:spcBef>
                          <a:spcPts val="575"/>
                        </a:spcBef>
                        <a:buFont typeface="+mj-lt"/>
                        <a:buAutoNum type="arabicPeriod" startAt="4"/>
                      </a:pPr>
                      <a:r>
                        <a:rPr lang="en-US" sz="1800" b="1" dirty="0" err="1">
                          <a:latin typeface="+mn-lt"/>
                          <a:cs typeface="Times New Roman"/>
                        </a:rPr>
                        <a:t>Jupyter</a:t>
                      </a:r>
                      <a:r>
                        <a:rPr lang="en-US" sz="1800" b="1" spc="350" dirty="0">
                          <a:latin typeface="+mn-lt"/>
                          <a:cs typeface="Times New Roman"/>
                        </a:rPr>
                        <a:t> </a:t>
                      </a:r>
                      <a:r>
                        <a:rPr lang="en-US" sz="1800" b="1" dirty="0">
                          <a:latin typeface="+mn-lt"/>
                          <a:cs typeface="Times New Roman"/>
                        </a:rPr>
                        <a:t>Notebook</a:t>
                      </a:r>
                      <a:endParaRPr lang="en-US" sz="1800" b="1" spc="325" dirty="0">
                        <a:latin typeface="+mn-lt"/>
                        <a:cs typeface="Times New Roman"/>
                      </a:endParaRPr>
                    </a:p>
                    <a:p>
                      <a:pPr marL="355600" indent="-342900">
                        <a:lnSpc>
                          <a:spcPct val="100000"/>
                        </a:lnSpc>
                        <a:spcBef>
                          <a:spcPts val="575"/>
                        </a:spcBef>
                        <a:buFont typeface="+mj-lt"/>
                        <a:buAutoNum type="arabicPeriod" startAt="4"/>
                      </a:pPr>
                      <a:r>
                        <a:rPr lang="en-US" sz="1800" b="1" dirty="0">
                          <a:latin typeface="+mn-lt"/>
                          <a:cs typeface="Times New Roman"/>
                        </a:rPr>
                        <a:t>Introduction</a:t>
                      </a:r>
                      <a:r>
                        <a:rPr lang="en-US" sz="1800" b="1" spc="330" dirty="0">
                          <a:latin typeface="+mn-lt"/>
                          <a:cs typeface="Times New Roman"/>
                        </a:rPr>
                        <a:t> </a:t>
                      </a:r>
                      <a:r>
                        <a:rPr lang="en-US" sz="1800" b="1" dirty="0">
                          <a:latin typeface="+mn-lt"/>
                          <a:cs typeface="Times New Roman"/>
                        </a:rPr>
                        <a:t>to</a:t>
                      </a:r>
                      <a:r>
                        <a:rPr lang="en-US" sz="1800" b="1" spc="330" dirty="0">
                          <a:latin typeface="+mn-lt"/>
                          <a:cs typeface="Times New Roman"/>
                        </a:rPr>
                        <a:t> </a:t>
                      </a:r>
                      <a:r>
                        <a:rPr lang="en-US" sz="1800" b="1" dirty="0">
                          <a:latin typeface="+mn-lt"/>
                          <a:cs typeface="Times New Roman"/>
                        </a:rPr>
                        <a:t>pandas</a:t>
                      </a:r>
                    </a:p>
                    <a:p>
                      <a:pPr marL="355600" indent="-342900">
                        <a:lnSpc>
                          <a:spcPct val="100000"/>
                        </a:lnSpc>
                        <a:spcBef>
                          <a:spcPts val="575"/>
                        </a:spcBef>
                        <a:buFont typeface="+mj-lt"/>
                        <a:buAutoNum type="arabicPeriod" startAt="4"/>
                      </a:pPr>
                      <a:r>
                        <a:rPr lang="en-US" sz="1800" b="1" dirty="0">
                          <a:latin typeface="+mn-lt"/>
                          <a:cs typeface="Times New Roman"/>
                        </a:rPr>
                        <a:t>Data</a:t>
                      </a:r>
                      <a:r>
                        <a:rPr lang="en-US" sz="1800" b="1" spc="330" dirty="0">
                          <a:latin typeface="+mn-lt"/>
                          <a:cs typeface="Times New Roman"/>
                        </a:rPr>
                        <a:t> </a:t>
                      </a:r>
                      <a:r>
                        <a:rPr lang="en-US" sz="1800" b="1" dirty="0">
                          <a:latin typeface="+mn-lt"/>
                          <a:cs typeface="Times New Roman"/>
                        </a:rPr>
                        <a:t>Structures</a:t>
                      </a:r>
                      <a:endParaRPr lang="en-US" sz="1800" b="1" spc="340" dirty="0">
                        <a:latin typeface="+mn-lt"/>
                        <a:cs typeface="Times New Roman"/>
                      </a:endParaRPr>
                    </a:p>
                    <a:p>
                      <a:pPr marL="355600" indent="-342900">
                        <a:lnSpc>
                          <a:spcPct val="100000"/>
                        </a:lnSpc>
                        <a:spcBef>
                          <a:spcPts val="575"/>
                        </a:spcBef>
                        <a:buFont typeface="+mj-lt"/>
                        <a:buAutoNum type="arabicPeriod" startAt="4"/>
                      </a:pPr>
                      <a:r>
                        <a:rPr lang="en-US" sz="1800" b="1" spc="-10" dirty="0">
                          <a:latin typeface="+mn-lt"/>
                          <a:cs typeface="Times New Roman"/>
                        </a:rPr>
                        <a:t>Essential Functionality</a:t>
                      </a:r>
                      <a:endParaRPr lang="en-US" sz="1800" b="1" dirty="0">
                        <a:latin typeface="+mn-lt"/>
                        <a:cs typeface="Times New Roman"/>
                      </a:endParaRPr>
                    </a:p>
                    <a:p>
                      <a:pPr marL="342900" indent="-342900">
                        <a:buFont typeface="+mj-lt"/>
                        <a:buAutoNum type="arabicPeriod" startAt="4"/>
                      </a:pPr>
                      <a:endParaRPr lang="en-IN" b="1" dirty="0">
                        <a:latin typeface="+mn-lt"/>
                      </a:endParaRPr>
                    </a:p>
                  </a:txBody>
                  <a:tcPr/>
                </a:tc>
                <a:tc>
                  <a:txBody>
                    <a:bodyPr/>
                    <a:lstStyle/>
                    <a:p>
                      <a:pPr marL="12700">
                        <a:lnSpc>
                          <a:spcPct val="100000"/>
                        </a:lnSpc>
                        <a:spcBef>
                          <a:spcPts val="575"/>
                        </a:spcBef>
                      </a:pPr>
                      <a:r>
                        <a:rPr lang="en-US" sz="1800" b="1" dirty="0">
                          <a:solidFill>
                            <a:srgbClr val="C00000"/>
                          </a:solidFill>
                          <a:latin typeface="+mn-lt"/>
                          <a:cs typeface="Times New Roman"/>
                        </a:rPr>
                        <a:t>Central</a:t>
                      </a:r>
                      <a:r>
                        <a:rPr lang="en-US" sz="1800" b="1" spc="-80" dirty="0">
                          <a:solidFill>
                            <a:srgbClr val="C00000"/>
                          </a:solidFill>
                          <a:latin typeface="+mn-lt"/>
                          <a:cs typeface="Times New Roman"/>
                        </a:rPr>
                        <a:t> </a:t>
                      </a:r>
                      <a:r>
                        <a:rPr lang="en-US" sz="1800" b="1" spc="-20" dirty="0">
                          <a:solidFill>
                            <a:srgbClr val="C00000"/>
                          </a:solidFill>
                          <a:latin typeface="+mn-lt"/>
                          <a:cs typeface="Times New Roman"/>
                        </a:rPr>
                        <a:t>Tendency</a:t>
                      </a:r>
                      <a:r>
                        <a:rPr lang="en-US" sz="1800" b="1" spc="-35" dirty="0">
                          <a:solidFill>
                            <a:srgbClr val="C00000"/>
                          </a:solidFill>
                          <a:latin typeface="+mn-lt"/>
                          <a:cs typeface="Times New Roman"/>
                        </a:rPr>
                        <a:t> </a:t>
                      </a:r>
                      <a:r>
                        <a:rPr lang="en-US" sz="1800" b="1" dirty="0">
                          <a:solidFill>
                            <a:srgbClr val="C00000"/>
                          </a:solidFill>
                          <a:latin typeface="+mn-lt"/>
                          <a:cs typeface="Times New Roman"/>
                        </a:rPr>
                        <a:t>and</a:t>
                      </a:r>
                      <a:r>
                        <a:rPr lang="en-US" sz="1800" b="1" spc="-45" dirty="0">
                          <a:solidFill>
                            <a:srgbClr val="C00000"/>
                          </a:solidFill>
                          <a:latin typeface="+mn-lt"/>
                          <a:cs typeface="Times New Roman"/>
                        </a:rPr>
                        <a:t> </a:t>
                      </a:r>
                      <a:r>
                        <a:rPr lang="en-US" sz="1800" b="1" spc="-10" dirty="0">
                          <a:solidFill>
                            <a:srgbClr val="C00000"/>
                          </a:solidFill>
                          <a:latin typeface="+mn-lt"/>
                          <a:cs typeface="Times New Roman"/>
                        </a:rPr>
                        <a:t>Dispersion:</a:t>
                      </a:r>
                      <a:endParaRPr lang="en-US" sz="1800" b="1" dirty="0">
                        <a:latin typeface="+mn-lt"/>
                        <a:cs typeface="Times New Roman"/>
                      </a:endParaRPr>
                    </a:p>
                    <a:p>
                      <a:pPr marL="355600" indent="-342900">
                        <a:lnSpc>
                          <a:spcPct val="100000"/>
                        </a:lnSpc>
                        <a:spcBef>
                          <a:spcPts val="580"/>
                        </a:spcBef>
                        <a:buFont typeface="+mj-lt"/>
                        <a:buAutoNum type="arabicPeriod" startAt="9"/>
                      </a:pPr>
                      <a:r>
                        <a:rPr lang="en-US" sz="1800" b="1" spc="-10" dirty="0">
                          <a:latin typeface="+mn-lt"/>
                          <a:cs typeface="Times New Roman"/>
                        </a:rPr>
                        <a:t>Visual</a:t>
                      </a:r>
                      <a:r>
                        <a:rPr lang="en-US" sz="1800" b="1" spc="-35" dirty="0">
                          <a:latin typeface="+mn-lt"/>
                          <a:cs typeface="Times New Roman"/>
                        </a:rPr>
                        <a:t> </a:t>
                      </a:r>
                      <a:r>
                        <a:rPr lang="en-US" sz="1800" b="1" dirty="0">
                          <a:latin typeface="+mn-lt"/>
                          <a:cs typeface="Times New Roman"/>
                        </a:rPr>
                        <a:t>Representation</a:t>
                      </a:r>
                      <a:r>
                        <a:rPr lang="en-US" sz="1800" b="1" spc="-55" dirty="0">
                          <a:latin typeface="+mn-lt"/>
                          <a:cs typeface="Times New Roman"/>
                        </a:rPr>
                        <a:t> </a:t>
                      </a:r>
                      <a:r>
                        <a:rPr lang="en-US" sz="1800" b="1" dirty="0">
                          <a:latin typeface="+mn-lt"/>
                          <a:cs typeface="Times New Roman"/>
                        </a:rPr>
                        <a:t>of</a:t>
                      </a:r>
                      <a:r>
                        <a:rPr lang="en-US" sz="1800" b="1" spc="-40" dirty="0">
                          <a:latin typeface="+mn-lt"/>
                          <a:cs typeface="Times New Roman"/>
                        </a:rPr>
                        <a:t> </a:t>
                      </a:r>
                      <a:r>
                        <a:rPr lang="en-US" sz="1800" b="1" dirty="0">
                          <a:latin typeface="+mn-lt"/>
                          <a:cs typeface="Times New Roman"/>
                        </a:rPr>
                        <a:t>the</a:t>
                      </a:r>
                      <a:r>
                        <a:rPr lang="en-US" sz="1800" b="1" spc="-30" dirty="0">
                          <a:latin typeface="+mn-lt"/>
                          <a:cs typeface="Times New Roman"/>
                        </a:rPr>
                        <a:t> </a:t>
                      </a:r>
                      <a:r>
                        <a:rPr lang="en-US" sz="1800" b="1" dirty="0">
                          <a:latin typeface="+mn-lt"/>
                          <a:cs typeface="Times New Roman"/>
                        </a:rPr>
                        <a:t>Data</a:t>
                      </a:r>
                    </a:p>
                    <a:p>
                      <a:pPr marL="355600" indent="-342900">
                        <a:lnSpc>
                          <a:spcPct val="100000"/>
                        </a:lnSpc>
                        <a:spcBef>
                          <a:spcPts val="580"/>
                        </a:spcBef>
                        <a:buFont typeface="+mj-lt"/>
                        <a:buAutoNum type="arabicPeriod" startAt="9"/>
                      </a:pPr>
                      <a:r>
                        <a:rPr lang="en-US" sz="1800" b="1" spc="-35" dirty="0">
                          <a:latin typeface="+mn-lt"/>
                          <a:cs typeface="Times New Roman"/>
                        </a:rPr>
                        <a:t> </a:t>
                      </a:r>
                      <a:r>
                        <a:rPr lang="en-US" sz="1800" b="1" dirty="0">
                          <a:latin typeface="+mn-lt"/>
                          <a:cs typeface="Times New Roman"/>
                        </a:rPr>
                        <a:t>Measures</a:t>
                      </a:r>
                      <a:r>
                        <a:rPr lang="en-US" sz="1800" b="1" spc="-30" dirty="0">
                          <a:latin typeface="+mn-lt"/>
                          <a:cs typeface="Times New Roman"/>
                        </a:rPr>
                        <a:t> </a:t>
                      </a:r>
                      <a:r>
                        <a:rPr lang="en-US" sz="1800" b="1" dirty="0">
                          <a:latin typeface="+mn-lt"/>
                          <a:cs typeface="Times New Roman"/>
                        </a:rPr>
                        <a:t>of</a:t>
                      </a:r>
                      <a:r>
                        <a:rPr lang="en-US" sz="1800" b="1" spc="-30" dirty="0">
                          <a:latin typeface="+mn-lt"/>
                          <a:cs typeface="Times New Roman"/>
                        </a:rPr>
                        <a:t> </a:t>
                      </a:r>
                      <a:r>
                        <a:rPr lang="en-US" sz="1800" b="1" dirty="0">
                          <a:latin typeface="+mn-lt"/>
                          <a:cs typeface="Times New Roman"/>
                        </a:rPr>
                        <a:t>Central</a:t>
                      </a:r>
                      <a:r>
                        <a:rPr lang="en-US" sz="1800" b="1" spc="-90" dirty="0">
                          <a:latin typeface="+mn-lt"/>
                          <a:cs typeface="Times New Roman"/>
                        </a:rPr>
                        <a:t> </a:t>
                      </a:r>
                      <a:r>
                        <a:rPr lang="en-US" sz="1800" b="1" spc="-30" dirty="0" smtClean="0">
                          <a:latin typeface="+mn-lt"/>
                          <a:cs typeface="Times New Roman"/>
                        </a:rPr>
                        <a:t>Tendency &amp; </a:t>
                      </a:r>
                      <a:r>
                        <a:rPr lang="en-US" sz="1800" b="1" spc="-10" dirty="0" smtClean="0">
                          <a:latin typeface="+mn-lt"/>
                          <a:cs typeface="Times New Roman"/>
                        </a:rPr>
                        <a:t>Dispersion</a:t>
                      </a:r>
                      <a:endParaRPr lang="en-US" sz="1800" b="1" dirty="0">
                        <a:latin typeface="+mn-lt"/>
                        <a:cs typeface="Times New Roman"/>
                      </a:endParaRPr>
                    </a:p>
                    <a:p>
                      <a:endParaRPr lang="en-IN" b="1" dirty="0">
                        <a:latin typeface="+mn-lt"/>
                      </a:endParaRPr>
                    </a:p>
                  </a:txBody>
                  <a:tcPr/>
                </a:tc>
                <a:extLst>
                  <a:ext uri="{0D108BD9-81ED-4DB2-BD59-A6C34878D82A}">
                    <a16:rowId xmlns:a16="http://schemas.microsoft.com/office/drawing/2014/main" xmlns="" val="10001"/>
                  </a:ext>
                </a:extLst>
              </a:tr>
            </a:tbl>
          </a:graphicData>
        </a:graphic>
      </p:graphicFrame>
      <p:sp>
        <p:nvSpPr>
          <p:cNvPr id="9" name="Rectangle 8"/>
          <p:cNvSpPr/>
          <p:nvPr/>
        </p:nvSpPr>
        <p:spPr>
          <a:xfrm>
            <a:off x="4801436" y="526072"/>
            <a:ext cx="1591051" cy="369332"/>
          </a:xfrm>
          <a:prstGeom prst="rect">
            <a:avLst/>
          </a:prstGeom>
        </p:spPr>
        <p:txBody>
          <a:bodyPr wrap="square">
            <a:spAutoFit/>
          </a:bodyPr>
          <a:lstStyle/>
          <a:p>
            <a:pPr algn="ctr">
              <a:spcBef>
                <a:spcPts val="675"/>
              </a:spcBef>
            </a:pPr>
            <a:r>
              <a:rPr lang="en-IN" b="1" dirty="0">
                <a:solidFill>
                  <a:srgbClr val="FF0000"/>
                </a:solidFill>
              </a:rPr>
              <a:t>UNIT-</a:t>
            </a:r>
            <a:r>
              <a:rPr lang="en-IN" b="1" spc="-105" dirty="0">
                <a:solidFill>
                  <a:srgbClr val="FF0000"/>
                </a:solidFill>
              </a:rPr>
              <a:t> </a:t>
            </a:r>
            <a:r>
              <a:rPr lang="en-IN" b="1" spc="-50" dirty="0">
                <a:solidFill>
                  <a:srgbClr val="FF0000"/>
                </a:solidFill>
              </a:rPr>
              <a:t>I</a:t>
            </a:r>
          </a:p>
        </p:txBody>
      </p:sp>
    </p:spTree>
    <p:extLst>
      <p:ext uri="{BB962C8B-B14F-4D97-AF65-F5344CB8AC3E}">
        <p14:creationId xmlns:p14="http://schemas.microsoft.com/office/powerpoint/2010/main" val="3267087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073" y="133004"/>
            <a:ext cx="11305309" cy="6409112"/>
          </a:xfrm>
        </p:spPr>
        <p:txBody>
          <a:bodyPr>
            <a:noAutofit/>
          </a:bodyPr>
          <a:lstStyle/>
          <a:p>
            <a:pPr marL="0" indent="0">
              <a:buNone/>
            </a:pPr>
            <a:endParaRPr lang="en-IN" sz="1800" dirty="0"/>
          </a:p>
          <a:p>
            <a:pPr marL="0" indent="0" algn="ctr">
              <a:buNone/>
            </a:pPr>
            <a:endParaRPr lang="en-IN" sz="1800" b="1" dirty="0" smtClean="0">
              <a:solidFill>
                <a:srgbClr val="FF0000"/>
              </a:solidFill>
            </a:endParaRPr>
          </a:p>
          <a:p>
            <a:pPr marL="0" indent="0" algn="ctr">
              <a:buNone/>
            </a:pPr>
            <a:endParaRPr lang="en-IN" sz="1800" b="1" dirty="0">
              <a:solidFill>
                <a:srgbClr val="FF0000"/>
              </a:solidFill>
            </a:endParaRPr>
          </a:p>
          <a:p>
            <a:pPr marL="0" indent="0">
              <a:buNone/>
            </a:pPr>
            <a:r>
              <a:rPr lang="en-IN" sz="2400" b="1" dirty="0" smtClean="0">
                <a:solidFill>
                  <a:srgbClr val="FF0000"/>
                </a:solidFill>
              </a:rPr>
              <a:t>Part-2::</a:t>
            </a:r>
            <a:r>
              <a:rPr lang="en-US" sz="2400" b="1" dirty="0" smtClean="0">
                <a:solidFill>
                  <a:srgbClr val="C00000"/>
                </a:solidFill>
                <a:cs typeface="Times New Roman"/>
              </a:rPr>
              <a:t>Python</a:t>
            </a:r>
            <a:r>
              <a:rPr lang="en-US" sz="2400" b="1" spc="-80" dirty="0" smtClean="0">
                <a:solidFill>
                  <a:srgbClr val="C00000"/>
                </a:solidFill>
                <a:cs typeface="Times New Roman"/>
              </a:rPr>
              <a:t> </a:t>
            </a:r>
            <a:r>
              <a:rPr lang="en-US" sz="2400" b="1" spc="-10" dirty="0">
                <a:solidFill>
                  <a:srgbClr val="C00000"/>
                </a:solidFill>
                <a:cs typeface="Times New Roman"/>
              </a:rPr>
              <a:t>Fundamentals</a:t>
            </a:r>
            <a:r>
              <a:rPr lang="en-US" sz="2400" b="1" spc="-10" dirty="0" smtClean="0">
                <a:solidFill>
                  <a:srgbClr val="C00000"/>
                </a:solidFill>
                <a:cs typeface="Times New Roman"/>
              </a:rPr>
              <a:t>:</a:t>
            </a:r>
          </a:p>
          <a:p>
            <a:pPr marL="12700" indent="0">
              <a:lnSpc>
                <a:spcPct val="100000"/>
              </a:lnSpc>
              <a:spcBef>
                <a:spcPts val="575"/>
              </a:spcBef>
              <a:buNone/>
            </a:pPr>
            <a:r>
              <a:rPr lang="en-US" sz="2400" b="1" dirty="0">
                <a:cs typeface="Times New Roman"/>
              </a:rPr>
              <a:t>	</a:t>
            </a:r>
            <a:r>
              <a:rPr lang="en-US" sz="2400" b="1" dirty="0" smtClean="0">
                <a:cs typeface="Times New Roman"/>
              </a:rPr>
              <a:t>4.Python</a:t>
            </a:r>
            <a:r>
              <a:rPr lang="en-US" sz="2400" b="1" spc="335" dirty="0" smtClean="0">
                <a:cs typeface="Times New Roman"/>
              </a:rPr>
              <a:t> </a:t>
            </a:r>
            <a:r>
              <a:rPr lang="en-US" sz="2400" b="1" dirty="0">
                <a:cs typeface="Times New Roman"/>
              </a:rPr>
              <a:t>Language</a:t>
            </a:r>
            <a:r>
              <a:rPr lang="en-US" sz="2400" b="1" spc="340" dirty="0">
                <a:cs typeface="Times New Roman"/>
              </a:rPr>
              <a:t> </a:t>
            </a:r>
            <a:r>
              <a:rPr lang="en-US" sz="2400" b="1" dirty="0" smtClean="0">
                <a:cs typeface="Times New Roman"/>
              </a:rPr>
              <a:t>Basics</a:t>
            </a:r>
          </a:p>
          <a:p>
            <a:pPr marL="12700" indent="0">
              <a:lnSpc>
                <a:spcPct val="100000"/>
              </a:lnSpc>
              <a:spcBef>
                <a:spcPts val="575"/>
              </a:spcBef>
              <a:buNone/>
            </a:pPr>
            <a:r>
              <a:rPr lang="en-US" sz="2400" b="1" dirty="0">
                <a:cs typeface="Times New Roman"/>
              </a:rPr>
              <a:t>	</a:t>
            </a:r>
            <a:r>
              <a:rPr lang="en-US" sz="2400" b="1" dirty="0" smtClean="0">
                <a:cs typeface="Times New Roman"/>
              </a:rPr>
              <a:t>5.Jupyter</a:t>
            </a:r>
            <a:r>
              <a:rPr lang="en-US" sz="2400" b="1" spc="350" dirty="0" smtClean="0">
                <a:cs typeface="Times New Roman"/>
              </a:rPr>
              <a:t> </a:t>
            </a:r>
            <a:r>
              <a:rPr lang="en-US" sz="2400" b="1" dirty="0" smtClean="0">
                <a:cs typeface="Times New Roman"/>
              </a:rPr>
              <a:t>Notebook</a:t>
            </a:r>
            <a:endParaRPr lang="en-US" sz="2400" b="1" spc="325" dirty="0" smtClean="0">
              <a:cs typeface="Times New Roman"/>
            </a:endParaRPr>
          </a:p>
          <a:p>
            <a:pPr marL="12700" indent="0">
              <a:lnSpc>
                <a:spcPct val="100000"/>
              </a:lnSpc>
              <a:spcBef>
                <a:spcPts val="575"/>
              </a:spcBef>
              <a:buNone/>
            </a:pPr>
            <a:r>
              <a:rPr lang="en-US" sz="2400" b="1" dirty="0" smtClean="0">
                <a:cs typeface="Times New Roman"/>
              </a:rPr>
              <a:t>	6.Introduction</a:t>
            </a:r>
            <a:r>
              <a:rPr lang="en-US" sz="2400" b="1" spc="330" dirty="0" smtClean="0">
                <a:cs typeface="Times New Roman"/>
              </a:rPr>
              <a:t> </a:t>
            </a:r>
            <a:r>
              <a:rPr lang="en-US" sz="2400" b="1" dirty="0">
                <a:cs typeface="Times New Roman"/>
              </a:rPr>
              <a:t>to</a:t>
            </a:r>
            <a:r>
              <a:rPr lang="en-US" sz="2400" b="1" spc="330" dirty="0">
                <a:cs typeface="Times New Roman"/>
              </a:rPr>
              <a:t> </a:t>
            </a:r>
            <a:r>
              <a:rPr lang="en-US" sz="2400" b="1" dirty="0">
                <a:cs typeface="Times New Roman"/>
              </a:rPr>
              <a:t>pandas</a:t>
            </a:r>
          </a:p>
          <a:p>
            <a:pPr marL="12700" indent="0">
              <a:lnSpc>
                <a:spcPct val="100000"/>
              </a:lnSpc>
              <a:spcBef>
                <a:spcPts val="575"/>
              </a:spcBef>
              <a:buNone/>
            </a:pPr>
            <a:r>
              <a:rPr lang="en-US" sz="2400" b="1" dirty="0" smtClean="0">
                <a:cs typeface="Times New Roman"/>
              </a:rPr>
              <a:t>	7.Data</a:t>
            </a:r>
            <a:r>
              <a:rPr lang="en-US" sz="2400" b="1" spc="330" dirty="0" smtClean="0">
                <a:cs typeface="Times New Roman"/>
              </a:rPr>
              <a:t> </a:t>
            </a:r>
            <a:r>
              <a:rPr lang="en-US" sz="2400" b="1" dirty="0">
                <a:cs typeface="Times New Roman"/>
              </a:rPr>
              <a:t>Structures</a:t>
            </a:r>
            <a:endParaRPr lang="en-US" sz="2400" b="1" spc="340" dirty="0">
              <a:cs typeface="Times New Roman"/>
            </a:endParaRPr>
          </a:p>
          <a:p>
            <a:pPr marL="12700" indent="0">
              <a:lnSpc>
                <a:spcPct val="100000"/>
              </a:lnSpc>
              <a:spcBef>
                <a:spcPts val="575"/>
              </a:spcBef>
              <a:buNone/>
            </a:pPr>
            <a:r>
              <a:rPr lang="en-US" sz="2400" b="1" spc="-10" dirty="0" smtClean="0">
                <a:cs typeface="Times New Roman"/>
              </a:rPr>
              <a:t>	8.Essential Functionality</a:t>
            </a:r>
            <a:endParaRPr lang="en-IN" sz="2400" b="1" dirty="0"/>
          </a:p>
          <a:p>
            <a:pPr marL="0" indent="0">
              <a:buNone/>
            </a:pPr>
            <a:endParaRPr lang="en-IN" sz="1800" b="1" dirty="0">
              <a:solidFill>
                <a:srgbClr val="FF0000"/>
              </a:solidFill>
            </a:endParaRPr>
          </a:p>
          <a:p>
            <a:endParaRPr lang="en-US" sz="1800" dirty="0"/>
          </a:p>
        </p:txBody>
      </p:sp>
    </p:spTree>
    <p:extLst>
      <p:ext uri="{BB962C8B-B14F-4D97-AF65-F5344CB8AC3E}">
        <p14:creationId xmlns:p14="http://schemas.microsoft.com/office/powerpoint/2010/main" val="3766157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073" y="133004"/>
            <a:ext cx="11305309" cy="6409112"/>
          </a:xfrm>
        </p:spPr>
        <p:txBody>
          <a:bodyPr>
            <a:noAutofit/>
          </a:bodyPr>
          <a:lstStyle/>
          <a:p>
            <a:pPr marL="0" indent="0">
              <a:buNone/>
            </a:pPr>
            <a:endParaRPr lang="en-IN" sz="1800" dirty="0"/>
          </a:p>
          <a:p>
            <a:pPr marL="355600" indent="-342900">
              <a:lnSpc>
                <a:spcPct val="100000"/>
              </a:lnSpc>
              <a:spcBef>
                <a:spcPts val="575"/>
              </a:spcBef>
              <a:buFont typeface="+mj-lt"/>
              <a:buAutoNum type="arabicPeriod" startAt="4"/>
            </a:pPr>
            <a:r>
              <a:rPr lang="en-US" sz="1800" b="1" dirty="0">
                <a:solidFill>
                  <a:srgbClr val="C00000"/>
                </a:solidFill>
                <a:cs typeface="Times New Roman"/>
              </a:rPr>
              <a:t>Python</a:t>
            </a:r>
            <a:r>
              <a:rPr lang="en-US" sz="1800" b="1" spc="335" dirty="0">
                <a:solidFill>
                  <a:srgbClr val="C00000"/>
                </a:solidFill>
                <a:cs typeface="Times New Roman"/>
              </a:rPr>
              <a:t> </a:t>
            </a:r>
            <a:r>
              <a:rPr lang="en-US" sz="1800" b="1" dirty="0">
                <a:solidFill>
                  <a:srgbClr val="C00000"/>
                </a:solidFill>
                <a:cs typeface="Times New Roman"/>
              </a:rPr>
              <a:t>Language</a:t>
            </a:r>
            <a:r>
              <a:rPr lang="en-US" sz="1800" b="1" spc="340" dirty="0">
                <a:solidFill>
                  <a:srgbClr val="C00000"/>
                </a:solidFill>
                <a:cs typeface="Times New Roman"/>
              </a:rPr>
              <a:t> </a:t>
            </a:r>
            <a:r>
              <a:rPr lang="en-US" sz="1800" b="1" dirty="0">
                <a:solidFill>
                  <a:srgbClr val="C00000"/>
                </a:solidFill>
                <a:cs typeface="Times New Roman"/>
              </a:rPr>
              <a:t>Basics</a:t>
            </a:r>
          </a:p>
          <a:p>
            <a:pPr marL="914400" lvl="2" indent="0">
              <a:buNone/>
            </a:pPr>
            <a:r>
              <a:rPr lang="en-US" sz="1800" b="1" dirty="0"/>
              <a:t>4.1 Variables and Data Types</a:t>
            </a:r>
            <a:endParaRPr lang="en-IN" sz="1800" dirty="0"/>
          </a:p>
          <a:p>
            <a:pPr marL="914400" lvl="2" indent="0">
              <a:buNone/>
            </a:pPr>
            <a:r>
              <a:rPr lang="en-US" sz="1800" b="1" dirty="0"/>
              <a:t>4.2 Lists, Tuples, and Dictionaries</a:t>
            </a:r>
            <a:endParaRPr lang="en-IN" sz="1800" dirty="0"/>
          </a:p>
          <a:p>
            <a:pPr marL="914400" lvl="2" indent="0">
              <a:buNone/>
            </a:pPr>
            <a:r>
              <a:rPr lang="en-US" sz="1800" b="1" dirty="0"/>
              <a:t>4.3 Conditional Statements (if, </a:t>
            </a:r>
            <a:r>
              <a:rPr lang="en-US" sz="1800" b="1" dirty="0" err="1"/>
              <a:t>elif</a:t>
            </a:r>
            <a:r>
              <a:rPr lang="en-US" sz="1800" b="1" dirty="0"/>
              <a:t>, else)</a:t>
            </a:r>
            <a:endParaRPr lang="en-IN" sz="1800" dirty="0"/>
          </a:p>
          <a:p>
            <a:pPr marL="914400" lvl="2" indent="0">
              <a:buNone/>
            </a:pPr>
            <a:r>
              <a:rPr lang="en-US" sz="1800" b="1" dirty="0"/>
              <a:t>4.4. Loops</a:t>
            </a:r>
            <a:endParaRPr lang="en-IN" sz="1800" dirty="0"/>
          </a:p>
          <a:p>
            <a:pPr marL="914400" lvl="2" indent="0">
              <a:buNone/>
            </a:pPr>
            <a:r>
              <a:rPr lang="en-US" sz="1800" b="1" dirty="0"/>
              <a:t>4.5 Functions</a:t>
            </a:r>
            <a:endParaRPr lang="en-IN" sz="1800" dirty="0"/>
          </a:p>
          <a:p>
            <a:pPr marL="0" indent="0">
              <a:buNone/>
            </a:pPr>
            <a:endParaRPr lang="en-IN" sz="1800" b="1" dirty="0">
              <a:solidFill>
                <a:srgbClr val="FF0000"/>
              </a:solidFill>
            </a:endParaRPr>
          </a:p>
          <a:p>
            <a:endParaRPr lang="en-US" sz="1800" dirty="0"/>
          </a:p>
        </p:txBody>
      </p:sp>
    </p:spTree>
    <p:extLst>
      <p:ext uri="{BB962C8B-B14F-4D97-AF65-F5344CB8AC3E}">
        <p14:creationId xmlns:p14="http://schemas.microsoft.com/office/powerpoint/2010/main" val="37332429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073" y="133004"/>
            <a:ext cx="11305309" cy="6409112"/>
          </a:xfrm>
        </p:spPr>
        <p:txBody>
          <a:bodyPr>
            <a:noAutofit/>
          </a:bodyPr>
          <a:lstStyle/>
          <a:p>
            <a:pPr marL="0" indent="0" algn="r">
              <a:buNone/>
            </a:pPr>
            <a:r>
              <a:rPr lang="en-US" sz="1800" b="1" dirty="0" smtClean="0">
                <a:solidFill>
                  <a:srgbClr val="FF0000"/>
                </a:solidFill>
              </a:rPr>
              <a:t>Python </a:t>
            </a:r>
            <a:r>
              <a:rPr lang="en-US" sz="1800" b="1" dirty="0">
                <a:solidFill>
                  <a:srgbClr val="FF0000"/>
                </a:solidFill>
              </a:rPr>
              <a:t>Fundamentals for Data Analytics</a:t>
            </a:r>
          </a:p>
          <a:p>
            <a:pPr marL="0" indent="0">
              <a:buNone/>
            </a:pPr>
            <a:r>
              <a:rPr lang="en-US" sz="1800" dirty="0"/>
              <a:t>Python is widely used </a:t>
            </a:r>
            <a:r>
              <a:rPr lang="en-US" sz="1800" b="1" dirty="0"/>
              <a:t>for data analytics </a:t>
            </a:r>
            <a:r>
              <a:rPr lang="en-US" sz="1800" dirty="0"/>
              <a:t>because of </a:t>
            </a:r>
            <a:r>
              <a:rPr lang="en-US" sz="1800" b="1" dirty="0"/>
              <a:t>its simplicity </a:t>
            </a:r>
            <a:r>
              <a:rPr lang="en-US" sz="1800" dirty="0"/>
              <a:t>and the </a:t>
            </a:r>
            <a:r>
              <a:rPr lang="en-US" sz="1800" b="1" dirty="0"/>
              <a:t>rich ecosystem of libraries it offers</a:t>
            </a:r>
            <a:r>
              <a:rPr lang="en-US" sz="1800" dirty="0"/>
              <a:t>. Below, we'll cover the basic concepts and tools that are essential for data analytics in Python.</a:t>
            </a:r>
          </a:p>
          <a:p>
            <a:pPr marL="0" indent="0">
              <a:buNone/>
            </a:pPr>
            <a:endParaRPr lang="en-US" sz="1800" b="1" dirty="0"/>
          </a:p>
          <a:p>
            <a:pPr marL="0" indent="0">
              <a:buNone/>
            </a:pPr>
            <a:endParaRPr lang="en-US" sz="1800" b="1" dirty="0" smtClean="0">
              <a:solidFill>
                <a:srgbClr val="7030A0"/>
              </a:solidFill>
            </a:endParaRPr>
          </a:p>
          <a:p>
            <a:pPr marL="0" indent="0">
              <a:buNone/>
            </a:pPr>
            <a:r>
              <a:rPr lang="en-US" sz="1800" b="1" dirty="0" smtClean="0">
                <a:solidFill>
                  <a:srgbClr val="7030A0"/>
                </a:solidFill>
              </a:rPr>
              <a:t>4.1 Variables </a:t>
            </a:r>
            <a:r>
              <a:rPr lang="en-US" sz="1800" b="1" dirty="0">
                <a:solidFill>
                  <a:srgbClr val="7030A0"/>
                </a:solidFill>
              </a:rPr>
              <a:t>and Data Types</a:t>
            </a:r>
          </a:p>
          <a:p>
            <a:pPr marL="0" indent="0">
              <a:buNone/>
            </a:pPr>
            <a:r>
              <a:rPr lang="en-US" sz="1800" dirty="0"/>
              <a:t>Python has </a:t>
            </a:r>
            <a:r>
              <a:rPr lang="en-US" sz="1800" b="1" dirty="0"/>
              <a:t>several built-in data types </a:t>
            </a:r>
            <a:r>
              <a:rPr lang="en-US" sz="1800" dirty="0"/>
              <a:t>that are </a:t>
            </a:r>
            <a:r>
              <a:rPr lang="en-US" sz="1800" dirty="0" smtClean="0"/>
              <a:t>commonly</a:t>
            </a:r>
          </a:p>
          <a:p>
            <a:pPr marL="0" indent="0">
              <a:buNone/>
            </a:pPr>
            <a:r>
              <a:rPr lang="en-US" sz="1800" dirty="0" smtClean="0"/>
              <a:t>used </a:t>
            </a:r>
            <a:r>
              <a:rPr lang="en-US" sz="1800" dirty="0"/>
              <a:t>in data analytics:</a:t>
            </a:r>
          </a:p>
          <a:p>
            <a:pPr>
              <a:buFont typeface="Wingdings" panose="05000000000000000000" pitchFamily="2" charset="2"/>
              <a:buChar char="§"/>
            </a:pPr>
            <a:r>
              <a:rPr lang="en-US" sz="1800" b="1" dirty="0" err="1"/>
              <a:t>int</a:t>
            </a:r>
            <a:r>
              <a:rPr lang="en-US" sz="1800" b="1" dirty="0"/>
              <a:t>:</a:t>
            </a:r>
            <a:r>
              <a:rPr lang="en-US" sz="1800" dirty="0"/>
              <a:t> Integer numbers, e.g., 1, 100, -5.</a:t>
            </a:r>
          </a:p>
          <a:p>
            <a:pPr>
              <a:buFont typeface="Wingdings" panose="05000000000000000000" pitchFamily="2" charset="2"/>
              <a:buChar char="§"/>
            </a:pPr>
            <a:r>
              <a:rPr lang="en-US" sz="1800" b="1" dirty="0"/>
              <a:t>float: </a:t>
            </a:r>
            <a:r>
              <a:rPr lang="en-US" sz="1800" dirty="0"/>
              <a:t>Floating-point numbers, e.g., 3.14, -0.001, 2.0.</a:t>
            </a:r>
          </a:p>
          <a:p>
            <a:pPr>
              <a:buFont typeface="Wingdings" panose="05000000000000000000" pitchFamily="2" charset="2"/>
              <a:buChar char="§"/>
            </a:pPr>
            <a:r>
              <a:rPr lang="en-US" sz="1800" b="1" dirty="0" err="1"/>
              <a:t>str</a:t>
            </a:r>
            <a:r>
              <a:rPr lang="en-US" sz="1800" b="1" dirty="0"/>
              <a:t>: </a:t>
            </a:r>
            <a:r>
              <a:rPr lang="en-US" sz="1800" dirty="0"/>
              <a:t>Strings (text), e.g., "Hello", 'Python'.</a:t>
            </a:r>
          </a:p>
          <a:p>
            <a:pPr>
              <a:buFont typeface="Wingdings" panose="05000000000000000000" pitchFamily="2" charset="2"/>
              <a:buChar char="§"/>
            </a:pPr>
            <a:r>
              <a:rPr lang="en-US" sz="1800" b="1" dirty="0" err="1"/>
              <a:t>bool</a:t>
            </a:r>
            <a:r>
              <a:rPr lang="en-US" sz="1800" b="1" dirty="0"/>
              <a:t>: </a:t>
            </a:r>
            <a:r>
              <a:rPr lang="en-US" sz="1800" dirty="0"/>
              <a:t>Boolean values, e.g., True, False.</a:t>
            </a:r>
          </a:p>
          <a:p>
            <a:pPr>
              <a:buFont typeface="Wingdings" panose="05000000000000000000" pitchFamily="2" charset="2"/>
              <a:buChar char="§"/>
            </a:pPr>
            <a:endParaRPr lang="en-US" sz="1800" dirty="0"/>
          </a:p>
          <a:p>
            <a:pPr marL="0" indent="0">
              <a:buNone/>
            </a:pPr>
            <a:endParaRPr lang="en-US" sz="1800" dirty="0"/>
          </a:p>
        </p:txBody>
      </p:sp>
      <p:pic>
        <p:nvPicPr>
          <p:cNvPr id="7" name="Picture 6"/>
          <p:cNvPicPr>
            <a:picLocks noChangeAspect="1"/>
          </p:cNvPicPr>
          <p:nvPr/>
        </p:nvPicPr>
        <p:blipFill>
          <a:blip r:embed="rId2"/>
          <a:stretch>
            <a:fillRect/>
          </a:stretch>
        </p:blipFill>
        <p:spPr>
          <a:xfrm>
            <a:off x="6334298" y="1200723"/>
            <a:ext cx="4438997" cy="5000572"/>
          </a:xfrm>
          <a:prstGeom prst="rect">
            <a:avLst/>
          </a:prstGeom>
        </p:spPr>
      </p:pic>
    </p:spTree>
    <p:extLst>
      <p:ext uri="{BB962C8B-B14F-4D97-AF65-F5344CB8AC3E}">
        <p14:creationId xmlns:p14="http://schemas.microsoft.com/office/powerpoint/2010/main" val="4562508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073" y="133004"/>
            <a:ext cx="11305309" cy="6409112"/>
          </a:xfrm>
        </p:spPr>
        <p:txBody>
          <a:bodyPr>
            <a:noAutofit/>
          </a:bodyPr>
          <a:lstStyle/>
          <a:p>
            <a:pPr marL="0" indent="0" algn="r">
              <a:buNone/>
            </a:pPr>
            <a:r>
              <a:rPr lang="en-US" sz="1800" b="1" dirty="0">
                <a:solidFill>
                  <a:srgbClr val="FF0000"/>
                </a:solidFill>
              </a:rPr>
              <a:t>Python Fundamentals for Data Analytics</a:t>
            </a:r>
          </a:p>
          <a:p>
            <a:pPr marL="0" indent="0">
              <a:buNone/>
            </a:pPr>
            <a:r>
              <a:rPr lang="en-US" sz="1800" dirty="0"/>
              <a:t>Python is </a:t>
            </a:r>
            <a:r>
              <a:rPr lang="en-US" sz="1800" b="1" dirty="0"/>
              <a:t>widely used for data analytics </a:t>
            </a:r>
            <a:r>
              <a:rPr lang="en-US" sz="1800" dirty="0"/>
              <a:t>because of </a:t>
            </a:r>
            <a:r>
              <a:rPr lang="en-US" sz="1800" b="1" dirty="0"/>
              <a:t>its simplicity and the rich ecosystem of libraries it offers</a:t>
            </a:r>
            <a:r>
              <a:rPr lang="en-US" sz="1800" dirty="0"/>
              <a:t>. Below, we'll cover the basic concepts and tools that are essential for data analytics in Python.</a:t>
            </a:r>
          </a:p>
          <a:p>
            <a:pPr marL="0" indent="0">
              <a:buNone/>
            </a:pPr>
            <a:r>
              <a:rPr lang="en-US" sz="1800" b="1" dirty="0" smtClean="0">
                <a:solidFill>
                  <a:srgbClr val="7030A0"/>
                </a:solidFill>
              </a:rPr>
              <a:t>4.2 </a:t>
            </a:r>
            <a:r>
              <a:rPr lang="en-US" sz="1800" b="1" dirty="0">
                <a:solidFill>
                  <a:srgbClr val="7030A0"/>
                </a:solidFill>
              </a:rPr>
              <a:t>Lists, Tuples, and Dictionaries</a:t>
            </a:r>
          </a:p>
          <a:p>
            <a:pPr marL="0" indent="0">
              <a:buNone/>
            </a:pPr>
            <a:r>
              <a:rPr lang="en-US" sz="1800" b="1" dirty="0">
                <a:solidFill>
                  <a:srgbClr val="00B050"/>
                </a:solidFill>
              </a:rPr>
              <a:t>List</a:t>
            </a:r>
            <a:r>
              <a:rPr lang="en-US" sz="1800" dirty="0">
                <a:solidFill>
                  <a:srgbClr val="00B050"/>
                </a:solidFill>
              </a:rPr>
              <a:t>: </a:t>
            </a:r>
            <a:r>
              <a:rPr lang="en-US" sz="1800" b="1" dirty="0"/>
              <a:t>Ordered, mutable </a:t>
            </a:r>
            <a:r>
              <a:rPr lang="en-US" sz="1800" b="1" dirty="0" smtClean="0"/>
              <a:t>collection and allows duplicates </a:t>
            </a:r>
            <a:r>
              <a:rPr lang="en-US" sz="1800" dirty="0" smtClean="0"/>
              <a:t>&amp;</a:t>
            </a:r>
          </a:p>
          <a:p>
            <a:pPr marL="0" indent="0">
              <a:buNone/>
            </a:pPr>
            <a:r>
              <a:rPr lang="en-US" sz="1800" dirty="0" smtClean="0"/>
              <a:t> </a:t>
            </a:r>
            <a:r>
              <a:rPr lang="en-US" sz="1800" dirty="0"/>
              <a:t>list </a:t>
            </a:r>
            <a:r>
              <a:rPr lang="en-US" sz="1800" b="1" dirty="0"/>
              <a:t>do not need to be of the same type</a:t>
            </a:r>
            <a:r>
              <a:rPr lang="en-US" sz="1800" b="1" dirty="0" smtClean="0"/>
              <a:t>.</a:t>
            </a:r>
          </a:p>
          <a:p>
            <a:pPr marL="457200" lvl="1" indent="0">
              <a:buNone/>
            </a:pPr>
            <a:r>
              <a:rPr lang="en-US" sz="1400" b="1" dirty="0"/>
              <a:t>List = [1, 2,  3, "GFG", 2.3]</a:t>
            </a:r>
          </a:p>
          <a:p>
            <a:pPr marL="457200" lvl="1" indent="0">
              <a:buNone/>
            </a:pPr>
            <a:r>
              <a:rPr lang="en-US" sz="1400" b="1" dirty="0"/>
              <a:t>print(List)</a:t>
            </a:r>
          </a:p>
          <a:p>
            <a:pPr marL="0" indent="0">
              <a:buNone/>
            </a:pPr>
            <a:r>
              <a:rPr lang="en-US" sz="1800" b="1" dirty="0">
                <a:solidFill>
                  <a:srgbClr val="00B050"/>
                </a:solidFill>
              </a:rPr>
              <a:t>Tuple</a:t>
            </a:r>
            <a:r>
              <a:rPr lang="en-US" sz="1800" dirty="0">
                <a:solidFill>
                  <a:srgbClr val="00B050"/>
                </a:solidFill>
              </a:rPr>
              <a:t>: </a:t>
            </a:r>
            <a:r>
              <a:rPr lang="en-US" sz="1800" b="1" dirty="0"/>
              <a:t>Ordered, immutable </a:t>
            </a:r>
            <a:r>
              <a:rPr lang="en-US" sz="1800" b="1" dirty="0" err="1" smtClean="0"/>
              <a:t>collection</a:t>
            </a:r>
            <a:r>
              <a:rPr lang="en-US" sz="1800" dirty="0" err="1" smtClean="0"/>
              <a:t>.i.e</a:t>
            </a:r>
            <a:r>
              <a:rPr lang="en-US" sz="1800" dirty="0"/>
              <a:t>. the elements </a:t>
            </a:r>
            <a:r>
              <a:rPr lang="en-US" sz="1800" dirty="0" smtClean="0"/>
              <a:t>in</a:t>
            </a:r>
          </a:p>
          <a:p>
            <a:pPr marL="0" indent="0">
              <a:buNone/>
            </a:pPr>
            <a:r>
              <a:rPr lang="en-US" sz="1800" dirty="0" smtClean="0"/>
              <a:t> </a:t>
            </a:r>
            <a:r>
              <a:rPr lang="en-US" sz="1800" dirty="0"/>
              <a:t>the tuple </a:t>
            </a:r>
            <a:r>
              <a:rPr lang="en-US" sz="1800" b="1" dirty="0"/>
              <a:t>cannot be added or removed once created</a:t>
            </a:r>
            <a:r>
              <a:rPr lang="en-US" sz="1800" dirty="0" smtClean="0"/>
              <a:t>.</a:t>
            </a:r>
          </a:p>
          <a:p>
            <a:pPr>
              <a:buFont typeface="Wingdings" panose="05000000000000000000" pitchFamily="2" charset="2"/>
              <a:buChar char="§"/>
            </a:pPr>
            <a:r>
              <a:rPr lang="en-US" sz="1800" dirty="0"/>
              <a:t>Just like a </a:t>
            </a:r>
            <a:r>
              <a:rPr lang="en-US" sz="1800" b="1" dirty="0"/>
              <a:t>List, a Tuple can also contain </a:t>
            </a:r>
            <a:r>
              <a:rPr lang="en-US" sz="1800" dirty="0"/>
              <a:t>elements of </a:t>
            </a:r>
            <a:r>
              <a:rPr lang="en-US" sz="1800" b="1" dirty="0"/>
              <a:t>various </a:t>
            </a:r>
            <a:endParaRPr lang="en-US" sz="1800" b="1" dirty="0" smtClean="0"/>
          </a:p>
          <a:p>
            <a:pPr marL="0" indent="0">
              <a:buNone/>
            </a:pPr>
            <a:r>
              <a:rPr lang="en-US" sz="1800" b="1" dirty="0" smtClean="0"/>
              <a:t>types. </a:t>
            </a:r>
          </a:p>
          <a:p>
            <a:pPr>
              <a:buFont typeface="Wingdings" panose="05000000000000000000" pitchFamily="2" charset="2"/>
              <a:buChar char="§"/>
            </a:pPr>
            <a:r>
              <a:rPr lang="en-US" sz="1800" dirty="0" smtClean="0"/>
              <a:t>It will allow </a:t>
            </a:r>
            <a:r>
              <a:rPr lang="en-US" sz="1800" b="1" dirty="0" smtClean="0"/>
              <a:t>negative indexing.</a:t>
            </a:r>
            <a:endParaRPr lang="en-US" sz="1800" b="1" dirty="0"/>
          </a:p>
          <a:p>
            <a:pPr marL="0" indent="0">
              <a:buNone/>
            </a:pPr>
            <a:r>
              <a:rPr lang="en-US" sz="1800" b="1" dirty="0">
                <a:solidFill>
                  <a:srgbClr val="00B050"/>
                </a:solidFill>
              </a:rPr>
              <a:t>Dictionary</a:t>
            </a:r>
            <a:r>
              <a:rPr lang="en-US" sz="1800" dirty="0">
                <a:solidFill>
                  <a:srgbClr val="00B050"/>
                </a:solidFill>
              </a:rPr>
              <a:t>: </a:t>
            </a:r>
            <a:r>
              <a:rPr lang="en-US" sz="1800" dirty="0"/>
              <a:t>Unordered collection of key-value pairs</a:t>
            </a:r>
            <a:r>
              <a:rPr lang="en-US" sz="1800" dirty="0" smtClean="0"/>
              <a:t>.</a:t>
            </a:r>
          </a:p>
          <a:p>
            <a:pPr marL="0" indent="0">
              <a:buNone/>
            </a:pPr>
            <a:r>
              <a:rPr lang="en-US" sz="1800" dirty="0"/>
              <a:t> These are </a:t>
            </a:r>
            <a:r>
              <a:rPr lang="en-US" sz="1800" b="1" dirty="0"/>
              <a:t>mutable</a:t>
            </a:r>
            <a:r>
              <a:rPr lang="en-US" sz="1800" dirty="0"/>
              <a:t> </a:t>
            </a:r>
            <a:endParaRPr lang="en-US" sz="1800" dirty="0" smtClean="0"/>
          </a:p>
          <a:p>
            <a:pPr marL="0" indent="0">
              <a:buNone/>
            </a:pPr>
            <a:r>
              <a:rPr lang="en-US" sz="1800" b="1" dirty="0" err="1" smtClean="0">
                <a:solidFill>
                  <a:srgbClr val="00B050"/>
                </a:solidFill>
              </a:rPr>
              <a:t>Set:</a:t>
            </a:r>
            <a:r>
              <a:rPr lang="en-US" sz="1800" dirty="0" err="1"/>
              <a:t>collection</a:t>
            </a:r>
            <a:r>
              <a:rPr lang="en-US" sz="1800" dirty="0"/>
              <a:t> of </a:t>
            </a:r>
            <a:r>
              <a:rPr lang="en-US" sz="1800" b="1" dirty="0"/>
              <a:t>unique</a:t>
            </a:r>
            <a:r>
              <a:rPr lang="en-US" sz="1800" dirty="0"/>
              <a:t> elements that </a:t>
            </a:r>
            <a:r>
              <a:rPr lang="en-US" sz="1800" b="1" dirty="0"/>
              <a:t>do not follow a </a:t>
            </a:r>
            <a:endParaRPr lang="en-US" sz="1800" b="1" dirty="0" smtClean="0"/>
          </a:p>
          <a:p>
            <a:pPr marL="0" indent="0">
              <a:buNone/>
            </a:pPr>
            <a:r>
              <a:rPr lang="en-US" sz="1800" b="1" dirty="0" smtClean="0"/>
              <a:t>specific </a:t>
            </a:r>
            <a:r>
              <a:rPr lang="en-US" sz="1800" b="1" dirty="0"/>
              <a:t>order</a:t>
            </a:r>
            <a:r>
              <a:rPr lang="en-US" sz="1800" b="1" dirty="0" smtClean="0"/>
              <a:t>.</a:t>
            </a:r>
          </a:p>
          <a:p>
            <a:pPr>
              <a:buFont typeface="Wingdings" panose="05000000000000000000" pitchFamily="2" charset="2"/>
              <a:buChar char="§"/>
            </a:pPr>
            <a:r>
              <a:rPr lang="en-US" sz="1800" dirty="0"/>
              <a:t>Unlike tuples, </a:t>
            </a:r>
            <a:r>
              <a:rPr lang="en-US" sz="1800" b="1" dirty="0"/>
              <a:t>sets are mutable – they can be modified, added</a:t>
            </a:r>
            <a:r>
              <a:rPr lang="en-US" sz="1800" dirty="0"/>
              <a:t>, replaced, or removed. </a:t>
            </a:r>
            <a:endParaRPr lang="en-US" sz="1800" b="1" dirty="0">
              <a:solidFill>
                <a:srgbClr val="00B050"/>
              </a:solidFill>
            </a:endParaRPr>
          </a:p>
          <a:p>
            <a:pPr marL="0" indent="0">
              <a:buNone/>
            </a:pPr>
            <a:endParaRPr lang="en-US" sz="1800" dirty="0"/>
          </a:p>
        </p:txBody>
      </p:sp>
      <p:pic>
        <p:nvPicPr>
          <p:cNvPr id="8" name="Picture 7"/>
          <p:cNvPicPr>
            <a:picLocks noChangeAspect="1"/>
          </p:cNvPicPr>
          <p:nvPr/>
        </p:nvPicPr>
        <p:blipFill>
          <a:blip r:embed="rId2"/>
          <a:stretch>
            <a:fillRect/>
          </a:stretch>
        </p:blipFill>
        <p:spPr>
          <a:xfrm>
            <a:off x="6267796" y="1183259"/>
            <a:ext cx="5162204" cy="5358857"/>
          </a:xfrm>
          <a:prstGeom prst="rect">
            <a:avLst/>
          </a:prstGeom>
        </p:spPr>
      </p:pic>
    </p:spTree>
    <p:extLst>
      <p:ext uri="{BB962C8B-B14F-4D97-AF65-F5344CB8AC3E}">
        <p14:creationId xmlns:p14="http://schemas.microsoft.com/office/powerpoint/2010/main" val="6876106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073" y="133004"/>
            <a:ext cx="11305309" cy="6409112"/>
          </a:xfrm>
        </p:spPr>
        <p:txBody>
          <a:bodyPr>
            <a:noAutofit/>
          </a:bodyPr>
          <a:lstStyle/>
          <a:p>
            <a:pPr marL="0" indent="0">
              <a:buNone/>
            </a:pPr>
            <a:r>
              <a:rPr lang="en-US" sz="1800" b="1" dirty="0" smtClean="0">
                <a:solidFill>
                  <a:srgbClr val="7030A0"/>
                </a:solidFill>
              </a:rPr>
              <a:t>4.3 Conditional </a:t>
            </a:r>
            <a:r>
              <a:rPr lang="en-US" sz="1800" b="1" dirty="0">
                <a:solidFill>
                  <a:srgbClr val="7030A0"/>
                </a:solidFill>
              </a:rPr>
              <a:t>Statements (if, </a:t>
            </a:r>
            <a:r>
              <a:rPr lang="en-US" sz="1800" b="1" dirty="0" err="1">
                <a:solidFill>
                  <a:srgbClr val="7030A0"/>
                </a:solidFill>
              </a:rPr>
              <a:t>elif</a:t>
            </a:r>
            <a:r>
              <a:rPr lang="en-US" sz="1800" b="1" dirty="0">
                <a:solidFill>
                  <a:srgbClr val="7030A0"/>
                </a:solidFill>
              </a:rPr>
              <a:t>, else):</a:t>
            </a:r>
          </a:p>
          <a:p>
            <a:pPr marL="0" indent="0">
              <a:buNone/>
            </a:pPr>
            <a:r>
              <a:rPr lang="en-US" sz="1800" b="1" dirty="0"/>
              <a:t>Conditional statements allow you to execute certain blocks of code based on whether a condition is true or false.</a:t>
            </a:r>
          </a:p>
          <a:p>
            <a:pPr marL="0" indent="0">
              <a:buNone/>
            </a:pPr>
            <a:endParaRPr lang="en-US" sz="1800" b="1" dirty="0">
              <a:solidFill>
                <a:srgbClr val="7030A0"/>
              </a:solidFill>
            </a:endParaRPr>
          </a:p>
          <a:p>
            <a:pPr marL="0" indent="0">
              <a:buNone/>
            </a:pPr>
            <a:endParaRPr lang="en-US" sz="1800" b="1" dirty="0">
              <a:solidFill>
                <a:srgbClr val="7030A0"/>
              </a:solidFill>
            </a:endParaRPr>
          </a:p>
          <a:p>
            <a:pPr marL="0" indent="0">
              <a:buNone/>
            </a:pPr>
            <a:endParaRPr lang="en-US" sz="1800" b="1" dirty="0">
              <a:solidFill>
                <a:srgbClr val="7030A0"/>
              </a:solidFill>
            </a:endParaRPr>
          </a:p>
          <a:p>
            <a:pPr marL="0" indent="0">
              <a:buNone/>
            </a:pPr>
            <a:endParaRPr lang="en-US" sz="1800" b="1" dirty="0">
              <a:solidFill>
                <a:srgbClr val="7030A0"/>
              </a:solidFill>
            </a:endParaRPr>
          </a:p>
          <a:p>
            <a:pPr marL="0" indent="0">
              <a:buNone/>
            </a:pPr>
            <a:endParaRPr lang="en-US" sz="1800" b="1" dirty="0">
              <a:solidFill>
                <a:srgbClr val="7030A0"/>
              </a:solidFill>
            </a:endParaRPr>
          </a:p>
          <a:p>
            <a:pPr marL="0" indent="0">
              <a:buNone/>
            </a:pPr>
            <a:endParaRPr lang="en-US" sz="1800" b="1" dirty="0">
              <a:solidFill>
                <a:srgbClr val="7030A0"/>
              </a:solidFill>
            </a:endParaRPr>
          </a:p>
          <a:p>
            <a:pPr marL="0" indent="0">
              <a:buNone/>
            </a:pPr>
            <a:endParaRPr lang="en-US" sz="1800" b="1" dirty="0">
              <a:solidFill>
                <a:srgbClr val="7030A0"/>
              </a:solidFill>
            </a:endParaRPr>
          </a:p>
          <a:p>
            <a:pPr marL="0" indent="0">
              <a:buNone/>
            </a:pPr>
            <a:endParaRPr lang="en-US" sz="1800" b="1" dirty="0">
              <a:solidFill>
                <a:srgbClr val="7030A0"/>
              </a:solidFill>
            </a:endParaRPr>
          </a:p>
          <a:p>
            <a:pPr marL="0" indent="0">
              <a:buNone/>
            </a:pPr>
            <a:endParaRPr lang="en-US" sz="1800" b="1" dirty="0">
              <a:solidFill>
                <a:srgbClr val="7030A0"/>
              </a:solidFill>
            </a:endParaRPr>
          </a:p>
          <a:p>
            <a:pPr marL="0" indent="0">
              <a:buNone/>
            </a:pPr>
            <a:endParaRPr lang="en-US" sz="1800" b="1" dirty="0">
              <a:solidFill>
                <a:srgbClr val="7030A0"/>
              </a:solidFill>
            </a:endParaRPr>
          </a:p>
          <a:p>
            <a:pPr marL="0" indent="0">
              <a:buNone/>
            </a:pPr>
            <a:endParaRPr lang="en-US" sz="1800" b="1" dirty="0"/>
          </a:p>
          <a:p>
            <a:pPr marL="0" indent="0">
              <a:buNone/>
            </a:pPr>
            <a:endParaRPr lang="en-US" sz="1800" b="1" dirty="0"/>
          </a:p>
          <a:p>
            <a:pPr marL="0" indent="0">
              <a:buNone/>
            </a:pPr>
            <a:endParaRPr lang="en-US" sz="1800" b="1" dirty="0"/>
          </a:p>
          <a:p>
            <a:pPr marL="0" indent="0">
              <a:buNone/>
            </a:pPr>
            <a:r>
              <a:rPr lang="en-US" sz="1800" b="1" dirty="0"/>
              <a:t>Example: Using and, or, and not for Complex Conditions</a:t>
            </a:r>
          </a:p>
          <a:p>
            <a:pPr marL="0" indent="0">
              <a:buNone/>
            </a:pPr>
            <a:endParaRPr lang="en-US" sz="1800" b="1" dirty="0">
              <a:solidFill>
                <a:srgbClr val="7030A0"/>
              </a:solidFill>
            </a:endParaRPr>
          </a:p>
          <a:p>
            <a:pPr marL="0" indent="0">
              <a:buNone/>
            </a:pPr>
            <a:endParaRPr lang="en-US" sz="1800" b="1" dirty="0">
              <a:solidFill>
                <a:srgbClr val="7030A0"/>
              </a:solidFill>
            </a:endParaRPr>
          </a:p>
        </p:txBody>
      </p:sp>
      <p:pic>
        <p:nvPicPr>
          <p:cNvPr id="7" name="Picture 6"/>
          <p:cNvPicPr>
            <a:picLocks noChangeAspect="1"/>
          </p:cNvPicPr>
          <p:nvPr/>
        </p:nvPicPr>
        <p:blipFill>
          <a:blip r:embed="rId2"/>
          <a:stretch>
            <a:fillRect/>
          </a:stretch>
        </p:blipFill>
        <p:spPr>
          <a:xfrm>
            <a:off x="437804" y="922712"/>
            <a:ext cx="5103187" cy="4299046"/>
          </a:xfrm>
          <a:prstGeom prst="rect">
            <a:avLst/>
          </a:prstGeom>
        </p:spPr>
      </p:pic>
      <p:pic>
        <p:nvPicPr>
          <p:cNvPr id="9" name="Picture 8"/>
          <p:cNvPicPr>
            <a:picLocks noChangeAspect="1"/>
          </p:cNvPicPr>
          <p:nvPr/>
        </p:nvPicPr>
        <p:blipFill rotWithShape="1">
          <a:blip r:embed="rId3"/>
          <a:srcRect t="7635"/>
          <a:stretch/>
        </p:blipFill>
        <p:spPr>
          <a:xfrm>
            <a:off x="5868537" y="1055716"/>
            <a:ext cx="5949390" cy="5128954"/>
          </a:xfrm>
          <a:prstGeom prst="rect">
            <a:avLst/>
          </a:prstGeom>
        </p:spPr>
      </p:pic>
    </p:spTree>
    <p:extLst>
      <p:ext uri="{BB962C8B-B14F-4D97-AF65-F5344CB8AC3E}">
        <p14:creationId xmlns:p14="http://schemas.microsoft.com/office/powerpoint/2010/main" val="16431936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073" y="133004"/>
            <a:ext cx="11305309" cy="6409112"/>
          </a:xfrm>
        </p:spPr>
        <p:txBody>
          <a:bodyPr>
            <a:noAutofit/>
          </a:bodyPr>
          <a:lstStyle/>
          <a:p>
            <a:pPr marL="0" indent="0">
              <a:buNone/>
            </a:pPr>
            <a:endParaRPr lang="en-US" sz="1800" b="1" dirty="0" smtClean="0"/>
          </a:p>
          <a:p>
            <a:pPr marL="0" indent="0">
              <a:buNone/>
            </a:pPr>
            <a:r>
              <a:rPr lang="en-US" sz="1800" b="1" dirty="0" smtClean="0">
                <a:solidFill>
                  <a:srgbClr val="7030A0"/>
                </a:solidFill>
              </a:rPr>
              <a:t>4.4. Loops:</a:t>
            </a:r>
            <a:endParaRPr lang="en-US" sz="1800" b="1" dirty="0">
              <a:solidFill>
                <a:srgbClr val="7030A0"/>
              </a:solidFill>
            </a:endParaRPr>
          </a:p>
          <a:p>
            <a:pPr marL="0" indent="0">
              <a:buNone/>
            </a:pPr>
            <a:r>
              <a:rPr lang="en-US" sz="1600" b="1" dirty="0"/>
              <a:t>Loops allow you to execute a block of code multiple times.</a:t>
            </a:r>
          </a:p>
          <a:p>
            <a:pPr>
              <a:buFont typeface="Wingdings" panose="05000000000000000000" pitchFamily="2" charset="2"/>
              <a:buChar char="§"/>
            </a:pPr>
            <a:r>
              <a:rPr lang="en-US" sz="1600" b="1" dirty="0"/>
              <a:t>Example: for Loop (Used for Iterating over Sequences)</a:t>
            </a:r>
          </a:p>
          <a:p>
            <a:pPr>
              <a:buFont typeface="Wingdings" panose="05000000000000000000" pitchFamily="2" charset="2"/>
              <a:buChar char="§"/>
            </a:pPr>
            <a:r>
              <a:rPr lang="en-US" sz="1600" b="1" dirty="0"/>
              <a:t>Example: for Loop with Range</a:t>
            </a:r>
          </a:p>
          <a:p>
            <a:pPr>
              <a:buFont typeface="Wingdings" panose="05000000000000000000" pitchFamily="2" charset="2"/>
              <a:buChar char="§"/>
            </a:pPr>
            <a:r>
              <a:rPr lang="en-US" sz="1600" b="1" dirty="0"/>
              <a:t>Example: for Loop with a Start and Step</a:t>
            </a:r>
          </a:p>
          <a:p>
            <a:pPr>
              <a:buFont typeface="Wingdings" panose="05000000000000000000" pitchFamily="2" charset="2"/>
              <a:buChar char="§"/>
            </a:pPr>
            <a:r>
              <a:rPr lang="en-US" sz="1600" b="1" dirty="0"/>
              <a:t>Example: while Loop (Used for </a:t>
            </a:r>
            <a:r>
              <a:rPr lang="en-US" sz="1600" b="1" dirty="0" smtClean="0"/>
              <a:t>Repeatedly</a:t>
            </a:r>
          </a:p>
          <a:p>
            <a:pPr marL="0" indent="0">
              <a:buNone/>
            </a:pPr>
            <a:r>
              <a:rPr lang="en-US" sz="1600" b="1" dirty="0"/>
              <a:t> </a:t>
            </a:r>
            <a:r>
              <a:rPr lang="en-US" sz="1600" b="1" dirty="0" smtClean="0"/>
              <a:t>     </a:t>
            </a:r>
            <a:r>
              <a:rPr lang="en-US" sz="1600" b="1" dirty="0"/>
              <a:t>Executing Code as Long as a Condition is True)</a:t>
            </a:r>
          </a:p>
          <a:p>
            <a:pPr>
              <a:buFont typeface="Wingdings" panose="05000000000000000000" pitchFamily="2" charset="2"/>
              <a:buChar char="§"/>
            </a:pPr>
            <a:r>
              <a:rPr lang="en-US" sz="1600" b="1" dirty="0"/>
              <a:t>Example: while Loop with Break and Continue</a:t>
            </a:r>
          </a:p>
          <a:p>
            <a:endParaRPr lang="en-US" sz="1600" dirty="0"/>
          </a:p>
          <a:p>
            <a:endParaRPr lang="en-US" sz="1800" dirty="0"/>
          </a:p>
        </p:txBody>
      </p:sp>
      <p:pic>
        <p:nvPicPr>
          <p:cNvPr id="11" name="Picture 10">
            <a:extLst>
              <a:ext uri="{FF2B5EF4-FFF2-40B4-BE49-F238E27FC236}">
                <a16:creationId xmlns:a16="http://schemas.microsoft.com/office/drawing/2014/main" xmlns="" id="{17FB0E08-5D40-D2B0-A871-7416C886DA1A}"/>
              </a:ext>
            </a:extLst>
          </p:cNvPr>
          <p:cNvPicPr>
            <a:picLocks noChangeAspect="1"/>
          </p:cNvPicPr>
          <p:nvPr/>
        </p:nvPicPr>
        <p:blipFill rotWithShape="1">
          <a:blip r:embed="rId2"/>
          <a:srcRect l="1520"/>
          <a:stretch/>
        </p:blipFill>
        <p:spPr>
          <a:xfrm>
            <a:off x="5453148" y="553680"/>
            <a:ext cx="6226233" cy="5431483"/>
          </a:xfrm>
          <a:prstGeom prst="rect">
            <a:avLst/>
          </a:prstGeom>
        </p:spPr>
      </p:pic>
    </p:spTree>
    <p:extLst>
      <p:ext uri="{BB962C8B-B14F-4D97-AF65-F5344CB8AC3E}">
        <p14:creationId xmlns:p14="http://schemas.microsoft.com/office/powerpoint/2010/main" val="32217692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C82738CD-130F-F758-5503-FA9CE486D869}"/>
              </a:ext>
            </a:extLst>
          </p:cNvPr>
          <p:cNvPicPr>
            <a:picLocks noChangeAspect="1"/>
          </p:cNvPicPr>
          <p:nvPr/>
        </p:nvPicPr>
        <p:blipFill>
          <a:blip r:embed="rId2"/>
          <a:stretch>
            <a:fillRect/>
          </a:stretch>
        </p:blipFill>
        <p:spPr>
          <a:xfrm>
            <a:off x="301545" y="254475"/>
            <a:ext cx="4991585" cy="2607337"/>
          </a:xfrm>
          <a:prstGeom prst="rect">
            <a:avLst/>
          </a:prstGeom>
        </p:spPr>
      </p:pic>
      <p:pic>
        <p:nvPicPr>
          <p:cNvPr id="5" name="Picture 4">
            <a:extLst>
              <a:ext uri="{FF2B5EF4-FFF2-40B4-BE49-F238E27FC236}">
                <a16:creationId xmlns:a16="http://schemas.microsoft.com/office/drawing/2014/main" xmlns="" id="{27CD7EF0-0157-06AE-21F7-B410D877D598}"/>
              </a:ext>
            </a:extLst>
          </p:cNvPr>
          <p:cNvPicPr>
            <a:picLocks noChangeAspect="1"/>
          </p:cNvPicPr>
          <p:nvPr/>
        </p:nvPicPr>
        <p:blipFill>
          <a:blip r:embed="rId3"/>
          <a:stretch>
            <a:fillRect/>
          </a:stretch>
        </p:blipFill>
        <p:spPr>
          <a:xfrm>
            <a:off x="501050" y="3495316"/>
            <a:ext cx="3668567" cy="2388994"/>
          </a:xfrm>
          <a:prstGeom prst="rect">
            <a:avLst/>
          </a:prstGeom>
        </p:spPr>
      </p:pic>
      <p:pic>
        <p:nvPicPr>
          <p:cNvPr id="6" name="Picture 5">
            <a:extLst>
              <a:ext uri="{FF2B5EF4-FFF2-40B4-BE49-F238E27FC236}">
                <a16:creationId xmlns:a16="http://schemas.microsoft.com/office/drawing/2014/main" xmlns="" id="{549F88DF-DAE0-42C3-D761-77CD936551A9}"/>
              </a:ext>
            </a:extLst>
          </p:cNvPr>
          <p:cNvPicPr>
            <a:picLocks noChangeAspect="1"/>
          </p:cNvPicPr>
          <p:nvPr/>
        </p:nvPicPr>
        <p:blipFill>
          <a:blip r:embed="rId4"/>
          <a:stretch>
            <a:fillRect/>
          </a:stretch>
        </p:blipFill>
        <p:spPr>
          <a:xfrm>
            <a:off x="5546620" y="404598"/>
            <a:ext cx="6542142" cy="2475080"/>
          </a:xfrm>
          <a:prstGeom prst="rect">
            <a:avLst/>
          </a:prstGeom>
        </p:spPr>
      </p:pic>
      <p:pic>
        <p:nvPicPr>
          <p:cNvPr id="8" name="Picture 7">
            <a:extLst>
              <a:ext uri="{FF2B5EF4-FFF2-40B4-BE49-F238E27FC236}">
                <a16:creationId xmlns:a16="http://schemas.microsoft.com/office/drawing/2014/main" xmlns="" id="{2D700C06-FC89-E7EE-1114-654B94EB5FED}"/>
              </a:ext>
            </a:extLst>
          </p:cNvPr>
          <p:cNvPicPr>
            <a:picLocks noChangeAspect="1"/>
          </p:cNvPicPr>
          <p:nvPr/>
        </p:nvPicPr>
        <p:blipFill>
          <a:blip r:embed="rId5"/>
          <a:stretch>
            <a:fillRect/>
          </a:stretch>
        </p:blipFill>
        <p:spPr>
          <a:xfrm>
            <a:off x="4755013" y="2879678"/>
            <a:ext cx="4987085" cy="3004632"/>
          </a:xfrm>
          <a:prstGeom prst="rect">
            <a:avLst/>
          </a:prstGeom>
        </p:spPr>
      </p:pic>
      <p:pic>
        <p:nvPicPr>
          <p:cNvPr id="9" name="Picture 8">
            <a:extLst>
              <a:ext uri="{FF2B5EF4-FFF2-40B4-BE49-F238E27FC236}">
                <a16:creationId xmlns:a16="http://schemas.microsoft.com/office/drawing/2014/main" xmlns="" id="{F9CBF99C-2C7F-949E-F80E-1807DA587FA9}"/>
              </a:ext>
            </a:extLst>
          </p:cNvPr>
          <p:cNvPicPr>
            <a:picLocks noChangeAspect="1"/>
          </p:cNvPicPr>
          <p:nvPr/>
        </p:nvPicPr>
        <p:blipFill>
          <a:blip r:embed="rId6"/>
          <a:stretch>
            <a:fillRect/>
          </a:stretch>
        </p:blipFill>
        <p:spPr>
          <a:xfrm>
            <a:off x="6570733" y="4381994"/>
            <a:ext cx="4493916" cy="2326944"/>
          </a:xfrm>
          <a:prstGeom prst="rect">
            <a:avLst/>
          </a:prstGeom>
        </p:spPr>
      </p:pic>
    </p:spTree>
    <p:extLst>
      <p:ext uri="{BB962C8B-B14F-4D97-AF65-F5344CB8AC3E}">
        <p14:creationId xmlns:p14="http://schemas.microsoft.com/office/powerpoint/2010/main" val="22027685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073" y="133004"/>
            <a:ext cx="11305309" cy="6409112"/>
          </a:xfrm>
        </p:spPr>
        <p:txBody>
          <a:bodyPr>
            <a:noAutofit/>
          </a:bodyPr>
          <a:lstStyle/>
          <a:p>
            <a:pPr marL="0" indent="0">
              <a:buNone/>
            </a:pPr>
            <a:r>
              <a:rPr lang="en-US" sz="1800" b="1" dirty="0"/>
              <a:t>Summary of Conditional Statements and Loops</a:t>
            </a:r>
            <a:r>
              <a:rPr lang="en-US" sz="1800" b="1" dirty="0" smtClean="0"/>
              <a:t>:</a:t>
            </a:r>
          </a:p>
          <a:p>
            <a:pPr marL="0" indent="0">
              <a:buNone/>
            </a:pPr>
            <a:endParaRPr lang="en-US" sz="1800" b="1" dirty="0"/>
          </a:p>
          <a:p>
            <a:pPr>
              <a:buFont typeface="Wingdings" panose="05000000000000000000" pitchFamily="2" charset="2"/>
              <a:buChar char="§"/>
            </a:pPr>
            <a:r>
              <a:rPr lang="en-US" sz="1800" b="1" dirty="0"/>
              <a:t>if: </a:t>
            </a:r>
            <a:r>
              <a:rPr lang="en-US" sz="1800" dirty="0"/>
              <a:t>Executes a block of code if the condition is true.</a:t>
            </a:r>
          </a:p>
          <a:p>
            <a:pPr>
              <a:buFont typeface="Wingdings" panose="05000000000000000000" pitchFamily="2" charset="2"/>
              <a:buChar char="§"/>
            </a:pPr>
            <a:r>
              <a:rPr lang="en-US" sz="1800" b="1" dirty="0" err="1"/>
              <a:t>elif</a:t>
            </a:r>
            <a:r>
              <a:rPr lang="en-US" sz="1800" b="1" dirty="0"/>
              <a:t>: </a:t>
            </a:r>
            <a:r>
              <a:rPr lang="en-US" sz="1800" dirty="0"/>
              <a:t>Allows multiple conditions to be checked.</a:t>
            </a:r>
          </a:p>
          <a:p>
            <a:pPr>
              <a:buFont typeface="Wingdings" panose="05000000000000000000" pitchFamily="2" charset="2"/>
              <a:buChar char="§"/>
            </a:pPr>
            <a:r>
              <a:rPr lang="en-US" sz="1800" b="1" dirty="0"/>
              <a:t>else: </a:t>
            </a:r>
            <a:r>
              <a:rPr lang="en-US" sz="1800" dirty="0"/>
              <a:t>Executes code if none of the if or </a:t>
            </a:r>
            <a:r>
              <a:rPr lang="en-US" sz="1800" dirty="0" err="1"/>
              <a:t>elif</a:t>
            </a:r>
            <a:r>
              <a:rPr lang="en-US" sz="1800" dirty="0"/>
              <a:t> conditions are true.</a:t>
            </a:r>
          </a:p>
          <a:p>
            <a:pPr>
              <a:buFont typeface="Wingdings" panose="05000000000000000000" pitchFamily="2" charset="2"/>
              <a:buChar char="§"/>
            </a:pPr>
            <a:r>
              <a:rPr lang="en-US" sz="1800" b="1" dirty="0"/>
              <a:t>for: </a:t>
            </a:r>
            <a:r>
              <a:rPr lang="en-US" sz="1800" dirty="0"/>
              <a:t>Iterates over a sequence (like a list, string, or range).</a:t>
            </a:r>
          </a:p>
          <a:p>
            <a:pPr>
              <a:buFont typeface="Wingdings" panose="05000000000000000000" pitchFamily="2" charset="2"/>
              <a:buChar char="§"/>
            </a:pPr>
            <a:r>
              <a:rPr lang="en-US" sz="1800" b="1" dirty="0"/>
              <a:t>while: </a:t>
            </a:r>
            <a:r>
              <a:rPr lang="en-US" sz="1800" dirty="0"/>
              <a:t>Repeats code as long as a condition is true.</a:t>
            </a:r>
          </a:p>
          <a:p>
            <a:pPr>
              <a:buFont typeface="Wingdings" panose="05000000000000000000" pitchFamily="2" charset="2"/>
              <a:buChar char="§"/>
            </a:pPr>
            <a:r>
              <a:rPr lang="en-US" sz="1800" b="1" dirty="0"/>
              <a:t>break: </a:t>
            </a:r>
            <a:r>
              <a:rPr lang="en-US" sz="1800" dirty="0"/>
              <a:t>Exits the loop immediately.</a:t>
            </a:r>
          </a:p>
          <a:p>
            <a:pPr>
              <a:buFont typeface="Wingdings" panose="05000000000000000000" pitchFamily="2" charset="2"/>
              <a:buChar char="§"/>
            </a:pPr>
            <a:r>
              <a:rPr lang="en-US" sz="1800" b="1" dirty="0"/>
              <a:t>continue: </a:t>
            </a:r>
            <a:r>
              <a:rPr lang="en-US" sz="1800" dirty="0"/>
              <a:t>Skips the current iteration and proceeds with the next one.</a:t>
            </a:r>
          </a:p>
          <a:p>
            <a:pPr>
              <a:buFont typeface="Wingdings" panose="05000000000000000000" pitchFamily="2" charset="2"/>
              <a:buChar char="§"/>
            </a:pPr>
            <a:r>
              <a:rPr lang="en-US" sz="1800" b="1" dirty="0"/>
              <a:t>pass: </a:t>
            </a:r>
            <a:r>
              <a:rPr lang="en-US" sz="1800" dirty="0"/>
              <a:t>A placeholder that does nothing.</a:t>
            </a:r>
          </a:p>
          <a:p>
            <a:pPr marL="0" indent="0">
              <a:buNone/>
            </a:pPr>
            <a:endParaRPr lang="en-US" sz="1800" dirty="0" smtClean="0"/>
          </a:p>
          <a:p>
            <a:pPr marL="0" indent="0">
              <a:buNone/>
            </a:pPr>
            <a:r>
              <a:rPr lang="en-US" sz="1800" dirty="0" smtClean="0"/>
              <a:t>These </a:t>
            </a:r>
            <a:r>
              <a:rPr lang="en-US" sz="1800" dirty="0"/>
              <a:t>structures are fundamental to controlling the flow of your programs in Python</a:t>
            </a:r>
          </a:p>
        </p:txBody>
      </p:sp>
    </p:spTree>
    <p:extLst>
      <p:ext uri="{BB962C8B-B14F-4D97-AF65-F5344CB8AC3E}">
        <p14:creationId xmlns:p14="http://schemas.microsoft.com/office/powerpoint/2010/main" val="34011906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073" y="133004"/>
            <a:ext cx="11305309" cy="6409112"/>
          </a:xfrm>
        </p:spPr>
        <p:txBody>
          <a:bodyPr>
            <a:noAutofit/>
          </a:bodyPr>
          <a:lstStyle/>
          <a:p>
            <a:pPr marL="0" indent="0" algn="just">
              <a:buNone/>
            </a:pPr>
            <a:r>
              <a:rPr lang="en-US" sz="1800" b="1" dirty="0" smtClean="0">
                <a:solidFill>
                  <a:srgbClr val="FF0000"/>
                </a:solidFill>
              </a:rPr>
              <a:t>4.5 Functions:</a:t>
            </a:r>
            <a:r>
              <a:rPr lang="en-US" sz="1800" dirty="0" smtClean="0"/>
              <a:t> </a:t>
            </a:r>
            <a:r>
              <a:rPr lang="en-US" sz="1800" dirty="0"/>
              <a:t>in Python allow you to </a:t>
            </a:r>
            <a:r>
              <a:rPr lang="en-US" sz="1800" b="1" dirty="0"/>
              <a:t>organize your code into reusable blocks</a:t>
            </a:r>
            <a:r>
              <a:rPr lang="en-US" sz="1800" dirty="0"/>
              <a:t>. </a:t>
            </a:r>
            <a:r>
              <a:rPr lang="en-US" sz="1800" b="1" dirty="0"/>
              <a:t>Functions can take parameters, perform operations, and return results.</a:t>
            </a:r>
            <a:r>
              <a:rPr lang="en-US" sz="1800" dirty="0"/>
              <a:t> </a:t>
            </a:r>
          </a:p>
          <a:p>
            <a:pPr marL="0" indent="0" algn="just">
              <a:buNone/>
            </a:pPr>
            <a:r>
              <a:rPr lang="en-US" sz="1800" b="1" dirty="0">
                <a:solidFill>
                  <a:srgbClr val="0070C0"/>
                </a:solidFill>
              </a:rPr>
              <a:t>1. Defining a Simple Function</a:t>
            </a:r>
          </a:p>
          <a:p>
            <a:pPr marL="0" indent="0" algn="just">
              <a:buNone/>
            </a:pPr>
            <a:r>
              <a:rPr lang="en-US" sz="1800" dirty="0"/>
              <a:t>A function is defined using the </a:t>
            </a:r>
            <a:r>
              <a:rPr lang="en-US" sz="1800" b="1" dirty="0" err="1"/>
              <a:t>def</a:t>
            </a:r>
            <a:r>
              <a:rPr lang="en-US" sz="1800" dirty="0"/>
              <a:t> keyword </a:t>
            </a:r>
            <a:r>
              <a:rPr lang="en-US" sz="1800" b="1" dirty="0"/>
              <a:t>followed by the function name, parentheses, and a colon</a:t>
            </a:r>
            <a:r>
              <a:rPr lang="en-US" sz="1800" dirty="0"/>
              <a:t>. The code block inside the function is indented.</a:t>
            </a:r>
          </a:p>
          <a:p>
            <a:pPr marL="0" indent="0" algn="just">
              <a:buNone/>
            </a:pPr>
            <a:r>
              <a:rPr lang="en-US" sz="1800" b="1" dirty="0">
                <a:solidFill>
                  <a:srgbClr val="0070C0"/>
                </a:solidFill>
              </a:rPr>
              <a:t>2. Functions with Parameters</a:t>
            </a:r>
          </a:p>
          <a:p>
            <a:pPr marL="0" indent="0" algn="just">
              <a:buNone/>
            </a:pPr>
            <a:r>
              <a:rPr lang="en-US" sz="1800" b="1" dirty="0"/>
              <a:t>Functions can accept parameters, which are values passed into the function</a:t>
            </a:r>
            <a:r>
              <a:rPr lang="en-US" sz="1800" dirty="0"/>
              <a:t>. You can define the parameters inside the parentheses when defining the function.</a:t>
            </a:r>
          </a:p>
          <a:p>
            <a:pPr marL="0" indent="0">
              <a:buNone/>
            </a:pPr>
            <a:endParaRPr lang="en-US" sz="1600" dirty="0"/>
          </a:p>
          <a:p>
            <a:pPr marL="0" indent="0">
              <a:buNone/>
            </a:pPr>
            <a:endParaRPr lang="en-US" sz="1600" dirty="0"/>
          </a:p>
        </p:txBody>
      </p:sp>
      <p:pic>
        <p:nvPicPr>
          <p:cNvPr id="4" name="Picture 3"/>
          <p:cNvPicPr>
            <a:picLocks noChangeAspect="1"/>
          </p:cNvPicPr>
          <p:nvPr/>
        </p:nvPicPr>
        <p:blipFill>
          <a:blip r:embed="rId2"/>
          <a:stretch>
            <a:fillRect/>
          </a:stretch>
        </p:blipFill>
        <p:spPr>
          <a:xfrm>
            <a:off x="453530" y="2709950"/>
            <a:ext cx="4160034" cy="3065429"/>
          </a:xfrm>
          <a:prstGeom prst="rect">
            <a:avLst/>
          </a:prstGeom>
        </p:spPr>
      </p:pic>
      <p:pic>
        <p:nvPicPr>
          <p:cNvPr id="5" name="Picture 4"/>
          <p:cNvPicPr>
            <a:picLocks noChangeAspect="1"/>
          </p:cNvPicPr>
          <p:nvPr/>
        </p:nvPicPr>
        <p:blipFill>
          <a:blip r:embed="rId3"/>
          <a:stretch>
            <a:fillRect/>
          </a:stretch>
        </p:blipFill>
        <p:spPr>
          <a:xfrm>
            <a:off x="5068514" y="2709950"/>
            <a:ext cx="5181079" cy="3225338"/>
          </a:xfrm>
          <a:prstGeom prst="rect">
            <a:avLst/>
          </a:prstGeom>
        </p:spPr>
      </p:pic>
    </p:spTree>
    <p:extLst>
      <p:ext uri="{BB962C8B-B14F-4D97-AF65-F5344CB8AC3E}">
        <p14:creationId xmlns:p14="http://schemas.microsoft.com/office/powerpoint/2010/main" val="19680009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073" y="133004"/>
            <a:ext cx="11305309" cy="6409112"/>
          </a:xfrm>
        </p:spPr>
        <p:txBody>
          <a:bodyPr>
            <a:noAutofit/>
          </a:bodyPr>
          <a:lstStyle/>
          <a:p>
            <a:pPr marL="0" indent="0" algn="just">
              <a:buNone/>
            </a:pPr>
            <a:r>
              <a:rPr lang="en-US" sz="1800" b="1" dirty="0">
                <a:solidFill>
                  <a:srgbClr val="0070C0"/>
                </a:solidFill>
              </a:rPr>
              <a:t>3. Returning Values from Functions</a:t>
            </a:r>
          </a:p>
          <a:p>
            <a:pPr marL="0" indent="0" algn="just">
              <a:buNone/>
            </a:pPr>
            <a:r>
              <a:rPr lang="en-US" sz="1800" dirty="0"/>
              <a:t>A function </a:t>
            </a:r>
            <a:r>
              <a:rPr lang="en-US" sz="1800" b="1" dirty="0"/>
              <a:t>can return a value using the return keyword</a:t>
            </a:r>
            <a:r>
              <a:rPr lang="en-US" sz="1800" dirty="0"/>
              <a:t>. This allows the function to pass data back to the caller</a:t>
            </a:r>
            <a:r>
              <a:rPr lang="en-US" sz="1800" dirty="0" smtClean="0"/>
              <a:t>.</a:t>
            </a:r>
            <a:endParaRPr lang="en-US" sz="1800" dirty="0"/>
          </a:p>
          <a:p>
            <a:pPr marL="0" indent="0" algn="just">
              <a:buNone/>
            </a:pPr>
            <a:r>
              <a:rPr lang="en-US" sz="1800" b="1" dirty="0">
                <a:solidFill>
                  <a:srgbClr val="0070C0"/>
                </a:solidFill>
              </a:rPr>
              <a:t>4. Default Parameters</a:t>
            </a:r>
          </a:p>
          <a:p>
            <a:pPr marL="0" indent="0" algn="just">
              <a:buNone/>
            </a:pPr>
            <a:r>
              <a:rPr lang="en-US" sz="1800" b="1" dirty="0"/>
              <a:t>You can assign default values to function parameters</a:t>
            </a:r>
            <a:r>
              <a:rPr lang="en-US" sz="1800" dirty="0"/>
              <a:t>. If the caller doesn't provide an argument for a parameter, the default value will be used.</a:t>
            </a:r>
          </a:p>
          <a:p>
            <a:pPr marL="0" indent="0">
              <a:buNone/>
            </a:pPr>
            <a:endParaRPr lang="en-US" sz="1600" dirty="0"/>
          </a:p>
        </p:txBody>
      </p:sp>
      <p:pic>
        <p:nvPicPr>
          <p:cNvPr id="6" name="Picture 5"/>
          <p:cNvPicPr>
            <a:picLocks noChangeAspect="1"/>
          </p:cNvPicPr>
          <p:nvPr/>
        </p:nvPicPr>
        <p:blipFill>
          <a:blip r:embed="rId2"/>
          <a:stretch>
            <a:fillRect/>
          </a:stretch>
        </p:blipFill>
        <p:spPr>
          <a:xfrm>
            <a:off x="6093229" y="1808654"/>
            <a:ext cx="5212079" cy="4397433"/>
          </a:xfrm>
          <a:prstGeom prst="rect">
            <a:avLst/>
          </a:prstGeom>
        </p:spPr>
      </p:pic>
      <p:pic>
        <p:nvPicPr>
          <p:cNvPr id="8" name="Picture 7"/>
          <p:cNvPicPr>
            <a:picLocks noChangeAspect="1"/>
          </p:cNvPicPr>
          <p:nvPr/>
        </p:nvPicPr>
        <p:blipFill>
          <a:blip r:embed="rId3"/>
          <a:stretch>
            <a:fillRect/>
          </a:stretch>
        </p:blipFill>
        <p:spPr>
          <a:xfrm>
            <a:off x="227520" y="1808654"/>
            <a:ext cx="4984559" cy="4617083"/>
          </a:xfrm>
          <a:prstGeom prst="rect">
            <a:avLst/>
          </a:prstGeom>
        </p:spPr>
      </p:pic>
    </p:spTree>
    <p:extLst>
      <p:ext uri="{BB962C8B-B14F-4D97-AF65-F5344CB8AC3E}">
        <p14:creationId xmlns:p14="http://schemas.microsoft.com/office/powerpoint/2010/main" val="27183725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073" y="266008"/>
            <a:ext cx="11454937" cy="6292734"/>
          </a:xfrm>
        </p:spPr>
        <p:txBody>
          <a:bodyPr>
            <a:normAutofit/>
          </a:bodyPr>
          <a:lstStyle/>
          <a:p>
            <a:pPr marL="0" indent="0">
              <a:buNone/>
            </a:pPr>
            <a:r>
              <a:rPr lang="en-US" sz="1800" b="1" dirty="0">
                <a:solidFill>
                  <a:srgbClr val="C00000"/>
                </a:solidFill>
                <a:cs typeface="Times New Roman"/>
              </a:rPr>
              <a:t>0.Introduction</a:t>
            </a:r>
            <a:r>
              <a:rPr lang="en-US" sz="1800" b="1" spc="-70" dirty="0">
                <a:solidFill>
                  <a:srgbClr val="C00000"/>
                </a:solidFill>
                <a:cs typeface="Times New Roman"/>
              </a:rPr>
              <a:t> </a:t>
            </a:r>
            <a:r>
              <a:rPr lang="en-US" sz="1800" b="1" dirty="0">
                <a:solidFill>
                  <a:srgbClr val="C00000"/>
                </a:solidFill>
                <a:cs typeface="Times New Roman"/>
              </a:rPr>
              <a:t>to</a:t>
            </a:r>
            <a:r>
              <a:rPr lang="en-US" sz="1800" b="1" spc="-40" dirty="0">
                <a:solidFill>
                  <a:srgbClr val="C00000"/>
                </a:solidFill>
                <a:cs typeface="Times New Roman"/>
              </a:rPr>
              <a:t> </a:t>
            </a:r>
            <a:r>
              <a:rPr lang="en-US" sz="1800" b="1" spc="-20" dirty="0">
                <a:solidFill>
                  <a:srgbClr val="C00000"/>
                </a:solidFill>
                <a:cs typeface="Times New Roman"/>
              </a:rPr>
              <a:t>Data</a:t>
            </a:r>
            <a:r>
              <a:rPr lang="en-US" sz="1800" b="1" spc="-135" dirty="0">
                <a:solidFill>
                  <a:srgbClr val="C00000"/>
                </a:solidFill>
                <a:cs typeface="Times New Roman"/>
              </a:rPr>
              <a:t> </a:t>
            </a:r>
            <a:r>
              <a:rPr lang="en-US" sz="1800" b="1" spc="-10" dirty="0">
                <a:solidFill>
                  <a:srgbClr val="C00000"/>
                </a:solidFill>
                <a:cs typeface="Times New Roman"/>
              </a:rPr>
              <a:t>Analytics:</a:t>
            </a:r>
          </a:p>
          <a:p>
            <a:pPr algn="just">
              <a:buFont typeface="Wingdings" panose="05000000000000000000" pitchFamily="2" charset="2"/>
              <a:buChar char="§"/>
            </a:pPr>
            <a:r>
              <a:rPr lang="en-US" sz="1800" b="1" dirty="0"/>
              <a:t>Data analytics is the process of </a:t>
            </a:r>
            <a:r>
              <a:rPr lang="en-US" sz="1800" b="1" dirty="0">
                <a:solidFill>
                  <a:srgbClr val="0070C0"/>
                </a:solidFill>
              </a:rPr>
              <a:t>examining</a:t>
            </a:r>
            <a:r>
              <a:rPr lang="en-US" sz="1800" dirty="0"/>
              <a:t>, </a:t>
            </a:r>
            <a:r>
              <a:rPr lang="en-US" sz="1800" b="1" dirty="0">
                <a:solidFill>
                  <a:srgbClr val="00B050"/>
                </a:solidFill>
              </a:rPr>
              <a:t>cleaning</a:t>
            </a:r>
            <a:r>
              <a:rPr lang="en-US" sz="1800" b="1" dirty="0"/>
              <a:t>, </a:t>
            </a:r>
            <a:r>
              <a:rPr lang="en-US" sz="1800" b="1" dirty="0">
                <a:solidFill>
                  <a:schemeClr val="accent2">
                    <a:lumMod val="75000"/>
                  </a:schemeClr>
                </a:solidFill>
              </a:rPr>
              <a:t>transforming</a:t>
            </a:r>
            <a:r>
              <a:rPr lang="en-US" sz="1800" b="1" dirty="0"/>
              <a:t>, and </a:t>
            </a:r>
            <a:r>
              <a:rPr lang="en-US" sz="1800" b="1" dirty="0">
                <a:solidFill>
                  <a:schemeClr val="accent6"/>
                </a:solidFill>
              </a:rPr>
              <a:t>modeling</a:t>
            </a:r>
            <a:r>
              <a:rPr lang="en-US" sz="1800" b="1" dirty="0"/>
              <a:t> </a:t>
            </a:r>
            <a:r>
              <a:rPr lang="en-US" sz="1800" dirty="0"/>
              <a:t>data with the goal of </a:t>
            </a:r>
            <a:r>
              <a:rPr lang="en-US" sz="1800" b="1" dirty="0"/>
              <a:t>discovering useful information, drawing conclusions, and </a:t>
            </a:r>
            <a:r>
              <a:rPr lang="en-US" sz="1800" b="1" dirty="0">
                <a:solidFill>
                  <a:schemeClr val="accent6"/>
                </a:solidFill>
              </a:rPr>
              <a:t>supporting decision-making</a:t>
            </a:r>
            <a:r>
              <a:rPr lang="en-US" sz="1800" dirty="0"/>
              <a:t>. </a:t>
            </a:r>
          </a:p>
          <a:p>
            <a:pPr algn="just">
              <a:buFont typeface="Wingdings" panose="05000000000000000000" pitchFamily="2" charset="2"/>
              <a:buChar char="§"/>
            </a:pPr>
            <a:endParaRPr lang="en-US" sz="1800" dirty="0"/>
          </a:p>
          <a:p>
            <a:pPr algn="just">
              <a:buFont typeface="Wingdings" panose="05000000000000000000" pitchFamily="2" charset="2"/>
              <a:buChar char="§"/>
            </a:pPr>
            <a:r>
              <a:rPr lang="en-US" sz="1800" b="1" dirty="0"/>
              <a:t>It involves the application of </a:t>
            </a:r>
            <a:r>
              <a:rPr lang="en-US" sz="1800" b="1" dirty="0">
                <a:solidFill>
                  <a:schemeClr val="accent6"/>
                </a:solidFill>
              </a:rPr>
              <a:t>statistical, mathematical, and computational techniques </a:t>
            </a:r>
            <a:r>
              <a:rPr lang="en-US" sz="1800" b="1" dirty="0"/>
              <a:t>to derive insights and inform business strategies, scientific research, and </a:t>
            </a:r>
            <a:r>
              <a:rPr lang="en-US" sz="1800" b="1" dirty="0">
                <a:solidFill>
                  <a:schemeClr val="accent6"/>
                </a:solidFill>
              </a:rPr>
              <a:t>policy-making.</a:t>
            </a:r>
          </a:p>
          <a:p>
            <a:pPr algn="just">
              <a:buFont typeface="Wingdings" panose="05000000000000000000" pitchFamily="2" charset="2"/>
              <a:buChar char="§"/>
            </a:pPr>
            <a:endParaRPr lang="en-US" sz="1800" b="1" dirty="0">
              <a:cs typeface="Times New Roman"/>
            </a:endParaRPr>
          </a:p>
          <a:p>
            <a:pPr algn="just">
              <a:buFont typeface="Wingdings" panose="05000000000000000000" pitchFamily="2" charset="2"/>
              <a:buChar char="§"/>
            </a:pPr>
            <a:r>
              <a:rPr lang="en-US" sz="1800" dirty="0">
                <a:cs typeface="Times New Roman"/>
              </a:rPr>
              <a:t>Simply </a:t>
            </a:r>
            <a:r>
              <a:rPr lang="en-US" sz="1800" b="1" dirty="0">
                <a:cs typeface="Times New Roman"/>
              </a:rPr>
              <a:t>it Is the process of exploring and </a:t>
            </a:r>
            <a:r>
              <a:rPr lang="en-US" sz="1800" b="1" dirty="0">
                <a:solidFill>
                  <a:schemeClr val="accent6"/>
                </a:solidFill>
                <a:cs typeface="Times New Roman"/>
              </a:rPr>
              <a:t>analyzing large datasets to make predictions </a:t>
            </a:r>
            <a:r>
              <a:rPr lang="en-US" sz="1800" b="1" dirty="0">
                <a:cs typeface="Times New Roman"/>
              </a:rPr>
              <a:t>and boost data-driven decision making.</a:t>
            </a:r>
          </a:p>
          <a:p>
            <a:pPr algn="just">
              <a:buFont typeface="Wingdings" panose="05000000000000000000" pitchFamily="2" charset="2"/>
              <a:buChar char="§"/>
            </a:pPr>
            <a:endParaRPr lang="en-US" sz="1800" dirty="0">
              <a:cs typeface="Times New Roman"/>
            </a:endParaRPr>
          </a:p>
          <a:p>
            <a:pPr algn="just">
              <a:buFont typeface="Wingdings" panose="05000000000000000000" pitchFamily="2" charset="2"/>
              <a:buChar char="§"/>
            </a:pPr>
            <a:r>
              <a:rPr lang="en-US" sz="1800" dirty="0">
                <a:cs typeface="Times New Roman"/>
              </a:rPr>
              <a:t>It involves the use of </a:t>
            </a:r>
            <a:r>
              <a:rPr lang="en-US" sz="1800" b="1" dirty="0">
                <a:solidFill>
                  <a:schemeClr val="accent6"/>
                </a:solidFill>
                <a:cs typeface="Times New Roman"/>
              </a:rPr>
              <a:t>various techniques, tools, and technologies to analyze and interpret large sets of data</a:t>
            </a:r>
            <a:r>
              <a:rPr lang="en-US" sz="1800" dirty="0">
                <a:cs typeface="Times New Roman"/>
              </a:rPr>
              <a:t>, uncover patterns, trends, and insights, and make informed business or research decisions.</a:t>
            </a:r>
          </a:p>
          <a:p>
            <a:pPr algn="just">
              <a:buFont typeface="Wingdings" panose="05000000000000000000" pitchFamily="2" charset="2"/>
              <a:buChar char="§"/>
            </a:pPr>
            <a:endParaRPr lang="en-US" sz="1800" dirty="0">
              <a:cs typeface="Times New Roman"/>
            </a:endParaRPr>
          </a:p>
          <a:p>
            <a:pPr algn="just">
              <a:buFont typeface="Wingdings" panose="05000000000000000000" pitchFamily="2" charset="2"/>
              <a:buChar char="§"/>
            </a:pPr>
            <a:r>
              <a:rPr lang="en-US" sz="1800" dirty="0"/>
              <a:t>In today’s </a:t>
            </a:r>
            <a:r>
              <a:rPr lang="en-US" sz="1800" b="1" dirty="0"/>
              <a:t>data-driven world, data analytics plays a crucial role across various sectors, i</a:t>
            </a:r>
            <a:r>
              <a:rPr lang="en-US" sz="1800" b="1" dirty="0">
                <a:solidFill>
                  <a:schemeClr val="accent6"/>
                </a:solidFill>
              </a:rPr>
              <a:t>ncluding business, healthcare, finance, sports</a:t>
            </a:r>
            <a:r>
              <a:rPr lang="en-US" sz="1800" b="1" dirty="0"/>
              <a:t>, and more. </a:t>
            </a:r>
            <a:r>
              <a:rPr lang="en-US" sz="1800" dirty="0"/>
              <a:t>As the amount of data generated continues to increase, the need for effective data analytics methods has never been more critical.</a:t>
            </a:r>
            <a:endParaRPr lang="en-US" sz="1800" dirty="0">
              <a:cs typeface="Times New Roman"/>
            </a:endParaRPr>
          </a:p>
          <a:p>
            <a:pPr>
              <a:buFont typeface="Wingdings" panose="05000000000000000000" pitchFamily="2" charset="2"/>
              <a:buChar char="§"/>
            </a:pPr>
            <a:endParaRPr lang="en-US" sz="1800" dirty="0">
              <a:cs typeface="Times New Roman"/>
            </a:endParaRPr>
          </a:p>
          <a:p>
            <a:endParaRPr lang="en-IN" sz="1800" dirty="0"/>
          </a:p>
        </p:txBody>
      </p:sp>
    </p:spTree>
    <p:extLst>
      <p:ext uri="{BB962C8B-B14F-4D97-AF65-F5344CB8AC3E}">
        <p14:creationId xmlns:p14="http://schemas.microsoft.com/office/powerpoint/2010/main" val="2228328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073" y="133004"/>
            <a:ext cx="11305309" cy="6409112"/>
          </a:xfrm>
        </p:spPr>
        <p:txBody>
          <a:bodyPr>
            <a:noAutofit/>
          </a:bodyPr>
          <a:lstStyle/>
          <a:p>
            <a:pPr marL="0" indent="0">
              <a:buNone/>
            </a:pPr>
            <a:r>
              <a:rPr lang="en-US" sz="1800" b="1" dirty="0" smtClean="0">
                <a:solidFill>
                  <a:srgbClr val="0070C0"/>
                </a:solidFill>
              </a:rPr>
              <a:t>5</a:t>
            </a:r>
            <a:r>
              <a:rPr lang="en-US" sz="1800" b="1" dirty="0">
                <a:solidFill>
                  <a:srgbClr val="0070C0"/>
                </a:solidFill>
              </a:rPr>
              <a:t>. Variable-Length Arguments</a:t>
            </a:r>
          </a:p>
          <a:p>
            <a:pPr marL="0" indent="0">
              <a:buNone/>
            </a:pPr>
            <a:r>
              <a:rPr lang="en-US" sz="1800" dirty="0"/>
              <a:t>You can define functions that accept an </a:t>
            </a:r>
            <a:r>
              <a:rPr lang="en-US" sz="1800" b="1" dirty="0"/>
              <a:t>arbitrary number of arguments using *</a:t>
            </a:r>
            <a:r>
              <a:rPr lang="en-US" sz="1800" b="1" dirty="0" err="1"/>
              <a:t>args</a:t>
            </a:r>
            <a:r>
              <a:rPr lang="en-US" sz="1800" b="1" dirty="0"/>
              <a:t> </a:t>
            </a:r>
            <a:r>
              <a:rPr lang="en-US" sz="1800" dirty="0"/>
              <a:t>(for non-keyword arguments) or **</a:t>
            </a:r>
            <a:r>
              <a:rPr lang="en-US" sz="1800" dirty="0" err="1"/>
              <a:t>kwargs</a:t>
            </a:r>
            <a:r>
              <a:rPr lang="en-US" sz="1800" dirty="0"/>
              <a:t> (for keyword arguments).</a:t>
            </a:r>
          </a:p>
          <a:p>
            <a:pPr marL="0" indent="0">
              <a:buNone/>
            </a:pPr>
            <a:endParaRPr lang="en-US" sz="1600" dirty="0"/>
          </a:p>
        </p:txBody>
      </p:sp>
      <p:pic>
        <p:nvPicPr>
          <p:cNvPr id="7" name="Picture 6"/>
          <p:cNvPicPr>
            <a:picLocks noChangeAspect="1"/>
          </p:cNvPicPr>
          <p:nvPr/>
        </p:nvPicPr>
        <p:blipFill>
          <a:blip r:embed="rId2"/>
          <a:stretch>
            <a:fillRect/>
          </a:stretch>
        </p:blipFill>
        <p:spPr>
          <a:xfrm>
            <a:off x="1751923" y="1451209"/>
            <a:ext cx="7641460" cy="4284574"/>
          </a:xfrm>
          <a:prstGeom prst="rect">
            <a:avLst/>
          </a:prstGeom>
        </p:spPr>
      </p:pic>
    </p:spTree>
    <p:extLst>
      <p:ext uri="{BB962C8B-B14F-4D97-AF65-F5344CB8AC3E}">
        <p14:creationId xmlns:p14="http://schemas.microsoft.com/office/powerpoint/2010/main" val="2834186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981" y="133004"/>
            <a:ext cx="11998037" cy="6724996"/>
          </a:xfrm>
        </p:spPr>
        <p:txBody>
          <a:bodyPr>
            <a:noAutofit/>
          </a:bodyPr>
          <a:lstStyle/>
          <a:p>
            <a:pPr marL="0" indent="0">
              <a:buNone/>
            </a:pPr>
            <a:r>
              <a:rPr lang="en-US" sz="1800" b="1" dirty="0">
                <a:solidFill>
                  <a:srgbClr val="7030A0"/>
                </a:solidFill>
              </a:rPr>
              <a:t>6</a:t>
            </a:r>
            <a:r>
              <a:rPr lang="en-US" sz="1800" b="1" dirty="0" smtClean="0">
                <a:solidFill>
                  <a:srgbClr val="7030A0"/>
                </a:solidFill>
              </a:rPr>
              <a:t>. </a:t>
            </a:r>
            <a:r>
              <a:rPr lang="en-US" sz="1800" b="1" dirty="0">
                <a:solidFill>
                  <a:srgbClr val="7030A0"/>
                </a:solidFill>
              </a:rPr>
              <a:t>Lambda Functions (Anonymous Functions)</a:t>
            </a:r>
          </a:p>
          <a:p>
            <a:r>
              <a:rPr lang="en-US" sz="1800" dirty="0"/>
              <a:t>A lambda function is a </a:t>
            </a:r>
            <a:r>
              <a:rPr lang="en-US" sz="1800" b="1" dirty="0"/>
              <a:t>small anonymous function.</a:t>
            </a:r>
          </a:p>
          <a:p>
            <a:r>
              <a:rPr lang="en-US" sz="1800" dirty="0"/>
              <a:t>A lambda function </a:t>
            </a:r>
            <a:r>
              <a:rPr lang="en-US" sz="1800" b="1" dirty="0"/>
              <a:t>can take any number of arguments</a:t>
            </a:r>
            <a:r>
              <a:rPr lang="en-US" sz="1800" dirty="0"/>
              <a:t>, but </a:t>
            </a:r>
            <a:r>
              <a:rPr lang="en-US" sz="1800" b="1" dirty="0" smtClean="0"/>
              <a:t>can only have one expression</a:t>
            </a:r>
            <a:r>
              <a:rPr lang="en-US" sz="1800" dirty="0" smtClean="0"/>
              <a:t>.</a:t>
            </a:r>
            <a:endParaRPr lang="en-US" sz="1800" dirty="0"/>
          </a:p>
        </p:txBody>
      </p:sp>
      <p:pic>
        <p:nvPicPr>
          <p:cNvPr id="2" name="Picture 1"/>
          <p:cNvPicPr>
            <a:picLocks noChangeAspect="1"/>
          </p:cNvPicPr>
          <p:nvPr/>
        </p:nvPicPr>
        <p:blipFill>
          <a:blip r:embed="rId2"/>
          <a:stretch>
            <a:fillRect/>
          </a:stretch>
        </p:blipFill>
        <p:spPr>
          <a:xfrm>
            <a:off x="5714760" y="1531799"/>
            <a:ext cx="4649586" cy="4359668"/>
          </a:xfrm>
          <a:prstGeom prst="rect">
            <a:avLst/>
          </a:prstGeom>
        </p:spPr>
      </p:pic>
      <p:pic>
        <p:nvPicPr>
          <p:cNvPr id="4" name="Picture 3"/>
          <p:cNvPicPr>
            <a:picLocks noChangeAspect="1"/>
          </p:cNvPicPr>
          <p:nvPr/>
        </p:nvPicPr>
        <p:blipFill>
          <a:blip r:embed="rId3"/>
          <a:stretch>
            <a:fillRect/>
          </a:stretch>
        </p:blipFill>
        <p:spPr>
          <a:xfrm>
            <a:off x="762886" y="1419739"/>
            <a:ext cx="2827325" cy="1579724"/>
          </a:xfrm>
          <a:prstGeom prst="rect">
            <a:avLst/>
          </a:prstGeom>
        </p:spPr>
      </p:pic>
      <p:pic>
        <p:nvPicPr>
          <p:cNvPr id="5" name="Picture 4"/>
          <p:cNvPicPr>
            <a:picLocks noChangeAspect="1"/>
          </p:cNvPicPr>
          <p:nvPr/>
        </p:nvPicPr>
        <p:blipFill>
          <a:blip r:embed="rId4"/>
          <a:stretch>
            <a:fillRect/>
          </a:stretch>
        </p:blipFill>
        <p:spPr>
          <a:xfrm>
            <a:off x="2527976" y="3300057"/>
            <a:ext cx="2912224" cy="1452515"/>
          </a:xfrm>
          <a:prstGeom prst="rect">
            <a:avLst/>
          </a:prstGeom>
        </p:spPr>
      </p:pic>
      <p:pic>
        <p:nvPicPr>
          <p:cNvPr id="6" name="Picture 5"/>
          <p:cNvPicPr>
            <a:picLocks noChangeAspect="1"/>
          </p:cNvPicPr>
          <p:nvPr/>
        </p:nvPicPr>
        <p:blipFill>
          <a:blip r:embed="rId5"/>
          <a:stretch>
            <a:fillRect/>
          </a:stretch>
        </p:blipFill>
        <p:spPr>
          <a:xfrm>
            <a:off x="399490" y="5071529"/>
            <a:ext cx="3190721" cy="1314843"/>
          </a:xfrm>
          <a:prstGeom prst="rect">
            <a:avLst/>
          </a:prstGeom>
        </p:spPr>
      </p:pic>
    </p:spTree>
    <p:extLst>
      <p:ext uri="{BB962C8B-B14F-4D97-AF65-F5344CB8AC3E}">
        <p14:creationId xmlns:p14="http://schemas.microsoft.com/office/powerpoint/2010/main" val="3840578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981" y="133004"/>
            <a:ext cx="11998037" cy="6724996"/>
          </a:xfrm>
        </p:spPr>
        <p:txBody>
          <a:bodyPr>
            <a:noAutofit/>
          </a:bodyPr>
          <a:lstStyle/>
          <a:p>
            <a:pPr marL="0" indent="0">
              <a:buNone/>
            </a:pPr>
            <a:r>
              <a:rPr lang="en-US" sz="1800" b="1" dirty="0">
                <a:solidFill>
                  <a:srgbClr val="7030A0"/>
                </a:solidFill>
              </a:rPr>
              <a:t>7</a:t>
            </a:r>
            <a:r>
              <a:rPr lang="en-US" sz="1800" b="1" dirty="0" smtClean="0">
                <a:solidFill>
                  <a:srgbClr val="7030A0"/>
                </a:solidFill>
              </a:rPr>
              <a:t>. </a:t>
            </a:r>
            <a:r>
              <a:rPr lang="en-US" sz="1800" b="1" dirty="0">
                <a:solidFill>
                  <a:srgbClr val="7030A0"/>
                </a:solidFill>
              </a:rPr>
              <a:t>Recursive Functions</a:t>
            </a:r>
          </a:p>
          <a:p>
            <a:pPr marL="0" indent="0">
              <a:buNone/>
            </a:pPr>
            <a:r>
              <a:rPr lang="en-US" sz="1800" dirty="0"/>
              <a:t>A recursive function is a </a:t>
            </a:r>
            <a:r>
              <a:rPr lang="en-US" sz="1800" b="1" dirty="0"/>
              <a:t>function that calls itself. </a:t>
            </a:r>
            <a:r>
              <a:rPr lang="en-US" sz="1800" dirty="0"/>
              <a:t>It is typically used to solve problems that can be broken down into smaller sub-problems</a:t>
            </a:r>
            <a:r>
              <a:rPr lang="en-US" sz="1800" dirty="0" smtClean="0"/>
              <a:t>.</a:t>
            </a:r>
            <a:endParaRPr lang="en-US" sz="1800" dirty="0"/>
          </a:p>
        </p:txBody>
      </p:sp>
      <p:pic>
        <p:nvPicPr>
          <p:cNvPr id="4" name="Picture 3"/>
          <p:cNvPicPr>
            <a:picLocks noChangeAspect="1"/>
          </p:cNvPicPr>
          <p:nvPr/>
        </p:nvPicPr>
        <p:blipFill>
          <a:blip r:embed="rId2"/>
          <a:stretch>
            <a:fillRect/>
          </a:stretch>
        </p:blipFill>
        <p:spPr>
          <a:xfrm>
            <a:off x="2637119" y="1556943"/>
            <a:ext cx="5160219" cy="4066746"/>
          </a:xfrm>
          <a:prstGeom prst="rect">
            <a:avLst/>
          </a:prstGeom>
        </p:spPr>
      </p:pic>
    </p:spTree>
    <p:extLst>
      <p:ext uri="{BB962C8B-B14F-4D97-AF65-F5344CB8AC3E}">
        <p14:creationId xmlns:p14="http://schemas.microsoft.com/office/powerpoint/2010/main" val="6032226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981" y="133004"/>
            <a:ext cx="11998037" cy="6724996"/>
          </a:xfrm>
        </p:spPr>
        <p:txBody>
          <a:bodyPr>
            <a:noAutofit/>
          </a:bodyPr>
          <a:lstStyle/>
          <a:p>
            <a:pPr marL="0" indent="0">
              <a:buNone/>
            </a:pPr>
            <a:r>
              <a:rPr lang="en-US" sz="1800" b="1" dirty="0">
                <a:solidFill>
                  <a:srgbClr val="7030A0"/>
                </a:solidFill>
              </a:rPr>
              <a:t>8</a:t>
            </a:r>
            <a:r>
              <a:rPr lang="en-US" sz="1800" b="1" dirty="0" smtClean="0">
                <a:solidFill>
                  <a:srgbClr val="7030A0"/>
                </a:solidFill>
              </a:rPr>
              <a:t>. </a:t>
            </a:r>
            <a:r>
              <a:rPr lang="en-US" sz="1800" b="1" dirty="0">
                <a:solidFill>
                  <a:srgbClr val="7030A0"/>
                </a:solidFill>
              </a:rPr>
              <a:t>Function Documentation (</a:t>
            </a:r>
            <a:r>
              <a:rPr lang="en-US" sz="1800" b="1" dirty="0" err="1">
                <a:solidFill>
                  <a:srgbClr val="7030A0"/>
                </a:solidFill>
              </a:rPr>
              <a:t>Docstrings</a:t>
            </a:r>
            <a:r>
              <a:rPr lang="en-US" sz="1800" b="1" dirty="0">
                <a:solidFill>
                  <a:srgbClr val="7030A0"/>
                </a:solidFill>
              </a:rPr>
              <a:t>)</a:t>
            </a:r>
          </a:p>
          <a:p>
            <a:pPr>
              <a:buFont typeface="Wingdings" panose="05000000000000000000" pitchFamily="2" charset="2"/>
              <a:buChar char="§"/>
            </a:pPr>
            <a:r>
              <a:rPr lang="en-US" sz="1800" b="1" dirty="0"/>
              <a:t>You can document your functions using </a:t>
            </a:r>
            <a:r>
              <a:rPr lang="en-US" sz="1800" b="1" dirty="0" err="1"/>
              <a:t>docstrings</a:t>
            </a:r>
            <a:r>
              <a:rPr lang="en-US" sz="1800" dirty="0"/>
              <a:t>, which </a:t>
            </a:r>
            <a:r>
              <a:rPr lang="en-US" sz="1800" b="1" dirty="0"/>
              <a:t>are written in triple quotes</a:t>
            </a:r>
            <a:r>
              <a:rPr lang="en-US" sz="1800" dirty="0"/>
              <a:t>. </a:t>
            </a:r>
            <a:endParaRPr lang="en-US" sz="1800" dirty="0" smtClean="0"/>
          </a:p>
          <a:p>
            <a:pPr>
              <a:buFont typeface="Wingdings" panose="05000000000000000000" pitchFamily="2" charset="2"/>
              <a:buChar char="§"/>
            </a:pPr>
            <a:r>
              <a:rPr lang="en-US" sz="1800" dirty="0" smtClean="0"/>
              <a:t>These </a:t>
            </a:r>
            <a:r>
              <a:rPr lang="en-US" sz="1800" dirty="0"/>
              <a:t>provide a description of what the function does.</a:t>
            </a:r>
          </a:p>
        </p:txBody>
      </p:sp>
      <p:pic>
        <p:nvPicPr>
          <p:cNvPr id="5" name="Picture 4"/>
          <p:cNvPicPr>
            <a:picLocks noChangeAspect="1"/>
          </p:cNvPicPr>
          <p:nvPr/>
        </p:nvPicPr>
        <p:blipFill>
          <a:blip r:embed="rId2"/>
          <a:stretch>
            <a:fillRect/>
          </a:stretch>
        </p:blipFill>
        <p:spPr>
          <a:xfrm>
            <a:off x="2178059" y="1371600"/>
            <a:ext cx="6084793" cy="4720902"/>
          </a:xfrm>
          <a:prstGeom prst="rect">
            <a:avLst/>
          </a:prstGeom>
        </p:spPr>
      </p:pic>
    </p:spTree>
    <p:extLst>
      <p:ext uri="{BB962C8B-B14F-4D97-AF65-F5344CB8AC3E}">
        <p14:creationId xmlns:p14="http://schemas.microsoft.com/office/powerpoint/2010/main" val="17375077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073" y="133004"/>
            <a:ext cx="11305309" cy="6409112"/>
          </a:xfrm>
        </p:spPr>
        <p:txBody>
          <a:bodyPr>
            <a:noAutofit/>
          </a:bodyPr>
          <a:lstStyle/>
          <a:p>
            <a:pPr marL="0" indent="0">
              <a:buNone/>
            </a:pPr>
            <a:r>
              <a:rPr lang="en-US" sz="1800" b="1" dirty="0"/>
              <a:t>Summary of Key Concepts  of Functions</a:t>
            </a:r>
            <a:r>
              <a:rPr lang="en-US" sz="1800" b="1" dirty="0" smtClean="0"/>
              <a:t>:</a:t>
            </a:r>
          </a:p>
          <a:p>
            <a:pPr marL="0" indent="0">
              <a:buNone/>
            </a:pPr>
            <a:endParaRPr lang="en-US" sz="1800" b="1" dirty="0"/>
          </a:p>
          <a:p>
            <a:pPr>
              <a:buFont typeface="Wingdings" panose="05000000000000000000" pitchFamily="2" charset="2"/>
              <a:buChar char="§"/>
            </a:pPr>
            <a:r>
              <a:rPr lang="en-US" sz="1800" b="1" dirty="0" err="1"/>
              <a:t>def</a:t>
            </a:r>
            <a:r>
              <a:rPr lang="en-US" sz="1800" b="1" dirty="0"/>
              <a:t>: </a:t>
            </a:r>
            <a:r>
              <a:rPr lang="en-US" sz="1800" dirty="0"/>
              <a:t>Defines a function in Python.</a:t>
            </a:r>
          </a:p>
          <a:p>
            <a:pPr>
              <a:buFont typeface="Wingdings" panose="05000000000000000000" pitchFamily="2" charset="2"/>
              <a:buChar char="§"/>
            </a:pPr>
            <a:r>
              <a:rPr lang="en-US" sz="1800" b="1" dirty="0"/>
              <a:t>Parameters: </a:t>
            </a:r>
            <a:r>
              <a:rPr lang="en-US" sz="1800" dirty="0"/>
              <a:t>The values passed to a function when calling it.</a:t>
            </a:r>
          </a:p>
          <a:p>
            <a:pPr>
              <a:buFont typeface="Wingdings" panose="05000000000000000000" pitchFamily="2" charset="2"/>
              <a:buChar char="§"/>
            </a:pPr>
            <a:r>
              <a:rPr lang="en-US" sz="1800" b="1" dirty="0"/>
              <a:t>Return: </a:t>
            </a:r>
            <a:r>
              <a:rPr lang="en-US" sz="1800" dirty="0"/>
              <a:t>A function can return a value using the return keyword.</a:t>
            </a:r>
          </a:p>
          <a:p>
            <a:pPr>
              <a:buFont typeface="Wingdings" panose="05000000000000000000" pitchFamily="2" charset="2"/>
              <a:buChar char="§"/>
            </a:pPr>
            <a:r>
              <a:rPr lang="en-US" sz="1800" b="1" dirty="0"/>
              <a:t>Default Parameters: </a:t>
            </a:r>
            <a:r>
              <a:rPr lang="en-US" sz="1800" dirty="0"/>
              <a:t>Parameters that have default values if no argument is passed.</a:t>
            </a:r>
          </a:p>
          <a:p>
            <a:pPr>
              <a:buFont typeface="Wingdings" panose="05000000000000000000" pitchFamily="2" charset="2"/>
              <a:buChar char="§"/>
            </a:pPr>
            <a:r>
              <a:rPr lang="en-US" sz="1800" b="1" dirty="0"/>
              <a:t>Keyword Arguments: </a:t>
            </a:r>
            <a:r>
              <a:rPr lang="en-US" sz="1800" dirty="0"/>
              <a:t>Passing arguments by their names.</a:t>
            </a:r>
          </a:p>
          <a:p>
            <a:pPr>
              <a:buFont typeface="Wingdings" panose="05000000000000000000" pitchFamily="2" charset="2"/>
              <a:buChar char="§"/>
            </a:pPr>
            <a:r>
              <a:rPr lang="en-US" sz="1800" b="1" dirty="0"/>
              <a:t>*</a:t>
            </a:r>
            <a:r>
              <a:rPr lang="en-US" sz="1800" b="1" dirty="0" err="1"/>
              <a:t>args</a:t>
            </a:r>
            <a:r>
              <a:rPr lang="en-US" sz="1800" b="1" dirty="0"/>
              <a:t>: </a:t>
            </a:r>
            <a:r>
              <a:rPr lang="en-US" sz="1800" dirty="0"/>
              <a:t>A way to pass a variable number of positional arguments.</a:t>
            </a:r>
          </a:p>
          <a:p>
            <a:pPr>
              <a:buFont typeface="Wingdings" panose="05000000000000000000" pitchFamily="2" charset="2"/>
              <a:buChar char="§"/>
            </a:pPr>
            <a:r>
              <a:rPr lang="en-US" sz="1800" b="1" dirty="0"/>
              <a:t>**</a:t>
            </a:r>
            <a:r>
              <a:rPr lang="en-US" sz="1800" b="1" dirty="0" err="1"/>
              <a:t>kwargs</a:t>
            </a:r>
            <a:r>
              <a:rPr lang="en-US" sz="1800" b="1" dirty="0"/>
              <a:t>: </a:t>
            </a:r>
            <a:r>
              <a:rPr lang="en-US" sz="1800" dirty="0"/>
              <a:t>A way to pass a variable number of keyword arguments.</a:t>
            </a:r>
          </a:p>
          <a:p>
            <a:pPr>
              <a:buFont typeface="Wingdings" panose="05000000000000000000" pitchFamily="2" charset="2"/>
              <a:buChar char="§"/>
            </a:pPr>
            <a:r>
              <a:rPr lang="en-US" sz="1800" b="1" dirty="0"/>
              <a:t>Lambda Functions: </a:t>
            </a:r>
            <a:r>
              <a:rPr lang="en-US" sz="1800" dirty="0"/>
              <a:t>Anonymous functions for simple operations.</a:t>
            </a:r>
          </a:p>
          <a:p>
            <a:pPr>
              <a:buFont typeface="Wingdings" panose="05000000000000000000" pitchFamily="2" charset="2"/>
              <a:buChar char="§"/>
            </a:pPr>
            <a:r>
              <a:rPr lang="en-US" sz="1800" b="1" dirty="0"/>
              <a:t>Recursion: </a:t>
            </a:r>
            <a:r>
              <a:rPr lang="en-US" sz="1800" dirty="0"/>
              <a:t>Functions calling themselves to solve problems.</a:t>
            </a:r>
          </a:p>
          <a:p>
            <a:pPr>
              <a:buFont typeface="Wingdings" panose="05000000000000000000" pitchFamily="2" charset="2"/>
              <a:buChar char="§"/>
            </a:pPr>
            <a:r>
              <a:rPr lang="en-US" sz="1800" b="1" dirty="0" err="1"/>
              <a:t>Docstrings</a:t>
            </a:r>
            <a:r>
              <a:rPr lang="en-US" sz="1800" b="1" dirty="0"/>
              <a:t>: </a:t>
            </a:r>
            <a:r>
              <a:rPr lang="en-US" sz="1800" dirty="0"/>
              <a:t>Documenting functions with descriptions for clarity.</a:t>
            </a:r>
          </a:p>
        </p:txBody>
      </p:sp>
    </p:spTree>
    <p:extLst>
      <p:ext uri="{BB962C8B-B14F-4D97-AF65-F5344CB8AC3E}">
        <p14:creationId xmlns:p14="http://schemas.microsoft.com/office/powerpoint/2010/main" val="26868482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073" y="133004"/>
            <a:ext cx="11305309" cy="6409112"/>
          </a:xfrm>
        </p:spPr>
        <p:txBody>
          <a:bodyPr>
            <a:noAutofit/>
          </a:bodyPr>
          <a:lstStyle/>
          <a:p>
            <a:pPr marL="0" indent="0">
              <a:buNone/>
            </a:pPr>
            <a:endParaRPr lang="en-US" sz="1800" dirty="0" smtClean="0"/>
          </a:p>
          <a:p>
            <a:pPr marL="0" indent="0">
              <a:buNone/>
            </a:pPr>
            <a:endParaRPr lang="en-US" sz="1800" dirty="0"/>
          </a:p>
          <a:p>
            <a:pPr marL="0" indent="0">
              <a:buNone/>
            </a:pPr>
            <a:r>
              <a:rPr lang="en-IN" sz="2400" b="1" dirty="0">
                <a:solidFill>
                  <a:srgbClr val="FF0000"/>
                </a:solidFill>
              </a:rPr>
              <a:t>5.Jupyter Notebook</a:t>
            </a:r>
          </a:p>
          <a:p>
            <a:pPr lvl="2">
              <a:buFont typeface="Wingdings" panose="05000000000000000000" pitchFamily="2" charset="2"/>
              <a:buChar char="§"/>
            </a:pPr>
            <a:r>
              <a:rPr lang="en-US" b="1" dirty="0" smtClean="0"/>
              <a:t>Introduction </a:t>
            </a:r>
            <a:r>
              <a:rPr lang="en-US" b="1" dirty="0"/>
              <a:t>to </a:t>
            </a:r>
            <a:r>
              <a:rPr lang="en-US" b="1" dirty="0" err="1"/>
              <a:t>Jupyter</a:t>
            </a:r>
            <a:r>
              <a:rPr lang="en-US" b="1" dirty="0"/>
              <a:t> Notebook</a:t>
            </a:r>
          </a:p>
          <a:p>
            <a:pPr lvl="2">
              <a:buFont typeface="Wingdings" panose="05000000000000000000" pitchFamily="2" charset="2"/>
              <a:buChar char="§"/>
            </a:pPr>
            <a:r>
              <a:rPr lang="en-US" b="1" dirty="0"/>
              <a:t>Installing </a:t>
            </a:r>
            <a:r>
              <a:rPr lang="en-US" b="1" dirty="0" err="1"/>
              <a:t>Jupyter</a:t>
            </a:r>
            <a:r>
              <a:rPr lang="en-US" b="1" dirty="0"/>
              <a:t> Notebook</a:t>
            </a:r>
          </a:p>
          <a:p>
            <a:pPr lvl="2">
              <a:buFont typeface="Wingdings" panose="05000000000000000000" pitchFamily="2" charset="2"/>
              <a:buChar char="§"/>
            </a:pPr>
            <a:r>
              <a:rPr lang="en-US" b="1" dirty="0"/>
              <a:t>Launching </a:t>
            </a:r>
            <a:r>
              <a:rPr lang="en-US" b="1" dirty="0" err="1"/>
              <a:t>Jupyter</a:t>
            </a:r>
            <a:r>
              <a:rPr lang="en-US" b="1" dirty="0"/>
              <a:t> Notebook</a:t>
            </a:r>
          </a:p>
          <a:p>
            <a:pPr lvl="2">
              <a:buFont typeface="Wingdings" panose="05000000000000000000" pitchFamily="2" charset="2"/>
              <a:buChar char="§"/>
            </a:pPr>
            <a:r>
              <a:rPr lang="en-US" b="1" dirty="0" err="1"/>
              <a:t>Jupyter</a:t>
            </a:r>
            <a:r>
              <a:rPr lang="en-US" b="1" dirty="0"/>
              <a:t> Notebook Interface</a:t>
            </a:r>
          </a:p>
          <a:p>
            <a:pPr lvl="2">
              <a:buFont typeface="Wingdings" panose="05000000000000000000" pitchFamily="2" charset="2"/>
              <a:buChar char="§"/>
            </a:pPr>
            <a:r>
              <a:rPr lang="en-US" b="1" dirty="0"/>
              <a:t>Headings</a:t>
            </a:r>
          </a:p>
          <a:p>
            <a:pPr lvl="2">
              <a:buFont typeface="Wingdings" panose="05000000000000000000" pitchFamily="2" charset="2"/>
              <a:buChar char="§"/>
            </a:pPr>
            <a:r>
              <a:rPr lang="en-US" b="1" dirty="0"/>
              <a:t>Common Shortcuts</a:t>
            </a:r>
          </a:p>
        </p:txBody>
      </p:sp>
    </p:spTree>
    <p:extLst>
      <p:ext uri="{BB962C8B-B14F-4D97-AF65-F5344CB8AC3E}">
        <p14:creationId xmlns:p14="http://schemas.microsoft.com/office/powerpoint/2010/main" val="25683210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073" y="133004"/>
            <a:ext cx="11305309" cy="6409112"/>
          </a:xfrm>
        </p:spPr>
        <p:txBody>
          <a:bodyPr>
            <a:noAutofit/>
          </a:bodyPr>
          <a:lstStyle/>
          <a:p>
            <a:pPr marL="0" indent="0">
              <a:buNone/>
            </a:pPr>
            <a:endParaRPr lang="en-IN" sz="1800" b="1" dirty="0" smtClean="0">
              <a:solidFill>
                <a:srgbClr val="7030A0"/>
              </a:solidFill>
            </a:endParaRPr>
          </a:p>
          <a:p>
            <a:pPr marL="0" indent="0">
              <a:buNone/>
            </a:pPr>
            <a:r>
              <a:rPr lang="en-IN" sz="1800" b="1" dirty="0" smtClean="0">
                <a:solidFill>
                  <a:srgbClr val="7030A0"/>
                </a:solidFill>
              </a:rPr>
              <a:t>Introduction </a:t>
            </a:r>
            <a:r>
              <a:rPr lang="en-IN" sz="1800" b="1" dirty="0">
                <a:solidFill>
                  <a:srgbClr val="7030A0"/>
                </a:solidFill>
              </a:rPr>
              <a:t>to </a:t>
            </a:r>
            <a:r>
              <a:rPr lang="en-IN" sz="1800" b="1" dirty="0" err="1">
                <a:solidFill>
                  <a:srgbClr val="7030A0"/>
                </a:solidFill>
              </a:rPr>
              <a:t>Jupyter</a:t>
            </a:r>
            <a:r>
              <a:rPr lang="en-IN" sz="1800" b="1" dirty="0">
                <a:solidFill>
                  <a:srgbClr val="7030A0"/>
                </a:solidFill>
              </a:rPr>
              <a:t> Notebook:</a:t>
            </a:r>
            <a:endParaRPr lang="en-IN" sz="1800" dirty="0">
              <a:solidFill>
                <a:srgbClr val="7030A0"/>
              </a:solidFill>
            </a:endParaRPr>
          </a:p>
          <a:p>
            <a:pPr lvl="0">
              <a:buFont typeface="Wingdings" panose="05000000000000000000" pitchFamily="2" charset="2"/>
              <a:buChar char="§"/>
            </a:pPr>
            <a:r>
              <a:rPr lang="en-IN" sz="1800" b="1" dirty="0" err="1"/>
              <a:t>Jupyter</a:t>
            </a:r>
            <a:r>
              <a:rPr lang="en-IN" sz="1800" b="1" dirty="0"/>
              <a:t> Notebook</a:t>
            </a:r>
            <a:r>
              <a:rPr lang="en-IN" sz="1800" dirty="0"/>
              <a:t> is an </a:t>
            </a:r>
            <a:r>
              <a:rPr lang="en-IN" sz="1800" b="1" dirty="0"/>
              <a:t>open-source web application that allows you to create and share documents that contain live code, equations, visualizations, and narrative text.</a:t>
            </a:r>
          </a:p>
          <a:p>
            <a:pPr lvl="0">
              <a:buFont typeface="Wingdings" panose="05000000000000000000" pitchFamily="2" charset="2"/>
              <a:buChar char="§"/>
            </a:pPr>
            <a:r>
              <a:rPr lang="en-IN" sz="1800" dirty="0"/>
              <a:t>It is widely used in data science, machine learning, academic research, and teaching.</a:t>
            </a:r>
          </a:p>
          <a:p>
            <a:pPr lvl="0">
              <a:buFont typeface="Wingdings" panose="05000000000000000000" pitchFamily="2" charset="2"/>
              <a:buChar char="§"/>
            </a:pPr>
            <a:r>
              <a:rPr lang="en-IN" sz="1800" b="1" dirty="0" err="1"/>
              <a:t>Jupyter</a:t>
            </a:r>
            <a:r>
              <a:rPr lang="en-IN" sz="1800" dirty="0"/>
              <a:t> stands for </a:t>
            </a:r>
            <a:r>
              <a:rPr lang="en-IN" sz="1800" b="1" dirty="0"/>
              <a:t>Julia</a:t>
            </a:r>
            <a:r>
              <a:rPr lang="en-IN" sz="1800" dirty="0"/>
              <a:t>, </a:t>
            </a:r>
            <a:r>
              <a:rPr lang="en-IN" sz="1800" b="1" dirty="0"/>
              <a:t>Python</a:t>
            </a:r>
            <a:r>
              <a:rPr lang="en-IN" sz="1800" dirty="0"/>
              <a:t>, and </a:t>
            </a:r>
            <a:r>
              <a:rPr lang="en-IN" sz="1800" b="1" dirty="0"/>
              <a:t>R</a:t>
            </a:r>
            <a:r>
              <a:rPr lang="en-IN" sz="1800" dirty="0"/>
              <a:t>, the three languages it initially supported. However, </a:t>
            </a:r>
            <a:r>
              <a:rPr lang="en-IN" sz="1800" dirty="0" err="1"/>
              <a:t>Jupyter</a:t>
            </a:r>
            <a:r>
              <a:rPr lang="en-IN" sz="1800" dirty="0"/>
              <a:t> now supports many other languages as well.</a:t>
            </a:r>
          </a:p>
          <a:p>
            <a:pPr lvl="0"/>
            <a:endParaRPr lang="en-IN" sz="1800" dirty="0"/>
          </a:p>
          <a:p>
            <a:pPr marL="0" lvl="0" indent="0">
              <a:buNone/>
            </a:pPr>
            <a:r>
              <a:rPr lang="en-US" sz="1800" b="1" dirty="0">
                <a:solidFill>
                  <a:srgbClr val="7030A0"/>
                </a:solidFill>
              </a:rPr>
              <a:t>Installing </a:t>
            </a:r>
            <a:r>
              <a:rPr lang="en-US" sz="1800" b="1" dirty="0" err="1">
                <a:solidFill>
                  <a:srgbClr val="7030A0"/>
                </a:solidFill>
              </a:rPr>
              <a:t>Jupyter</a:t>
            </a:r>
            <a:r>
              <a:rPr lang="en-US" sz="1800" b="1" dirty="0">
                <a:solidFill>
                  <a:srgbClr val="7030A0"/>
                </a:solidFill>
              </a:rPr>
              <a:t> Notebook</a:t>
            </a:r>
          </a:p>
          <a:p>
            <a:pPr marL="0" lvl="0" indent="0">
              <a:buNone/>
            </a:pPr>
            <a:r>
              <a:rPr lang="en-US" sz="1800" dirty="0"/>
              <a:t>To use </a:t>
            </a:r>
            <a:r>
              <a:rPr lang="en-US" sz="1800" dirty="0" err="1"/>
              <a:t>Jupyter</a:t>
            </a:r>
            <a:r>
              <a:rPr lang="en-US" sz="1800" dirty="0"/>
              <a:t> Notebooks, you need to install them. Here are two common ways to install </a:t>
            </a:r>
            <a:r>
              <a:rPr lang="en-US" sz="1800" dirty="0" err="1"/>
              <a:t>Jupyter</a:t>
            </a:r>
            <a:r>
              <a:rPr lang="en-US" sz="1800" dirty="0"/>
              <a:t>:</a:t>
            </a:r>
          </a:p>
          <a:p>
            <a:pPr marL="0" lvl="0" indent="0">
              <a:buNone/>
            </a:pPr>
            <a:r>
              <a:rPr lang="en-US" sz="1800" b="1" dirty="0">
                <a:sym typeface="Wingdings" panose="05000000000000000000" pitchFamily="2" charset="2"/>
              </a:rPr>
              <a:t></a:t>
            </a:r>
            <a:r>
              <a:rPr lang="en-US" sz="1800" b="1" dirty="0"/>
              <a:t>Using pip (Python's Package Installer)</a:t>
            </a:r>
          </a:p>
          <a:p>
            <a:pPr marL="0" lvl="0" indent="0">
              <a:buNone/>
            </a:pPr>
            <a:r>
              <a:rPr lang="en-US" sz="1800" dirty="0"/>
              <a:t>If you already have Python installed, you can install </a:t>
            </a:r>
            <a:r>
              <a:rPr lang="en-US" sz="1800" dirty="0" err="1"/>
              <a:t>Jupyter</a:t>
            </a:r>
            <a:r>
              <a:rPr lang="en-US" sz="1800" dirty="0"/>
              <a:t> Notebook with pip:</a:t>
            </a:r>
          </a:p>
          <a:p>
            <a:pPr marL="0" lvl="0" indent="0" algn="ctr">
              <a:buNone/>
            </a:pPr>
            <a:r>
              <a:rPr lang="en-US" sz="1800" b="1" dirty="0">
                <a:solidFill>
                  <a:schemeClr val="accent2">
                    <a:lumMod val="75000"/>
                  </a:schemeClr>
                </a:solidFill>
              </a:rPr>
              <a:t>pip install notebook</a:t>
            </a:r>
          </a:p>
          <a:p>
            <a:pPr marL="0" lvl="0" indent="0">
              <a:buNone/>
            </a:pPr>
            <a:r>
              <a:rPr lang="en-US" sz="1800" b="1" dirty="0">
                <a:sym typeface="Wingdings" panose="05000000000000000000" pitchFamily="2" charset="2"/>
              </a:rPr>
              <a:t></a:t>
            </a:r>
            <a:r>
              <a:rPr lang="en-US" sz="1800" b="1" dirty="0"/>
              <a:t>Using Anaconda Distribution</a:t>
            </a:r>
          </a:p>
          <a:p>
            <a:pPr marL="0" lvl="0" indent="0">
              <a:buNone/>
            </a:pPr>
            <a:r>
              <a:rPr lang="en-US" sz="1800" dirty="0"/>
              <a:t>The Anaconda Distribution includes </a:t>
            </a:r>
            <a:r>
              <a:rPr lang="en-US" sz="1800" dirty="0" err="1"/>
              <a:t>Jupyter</a:t>
            </a:r>
            <a:r>
              <a:rPr lang="en-US" sz="1800" dirty="0"/>
              <a:t> Notebook and many other scientific libraries. If you have Anaconda installed, </a:t>
            </a:r>
            <a:r>
              <a:rPr lang="en-US" sz="1800" dirty="0" err="1"/>
              <a:t>Jupyter</a:t>
            </a:r>
            <a:r>
              <a:rPr lang="en-US" sz="1800" dirty="0"/>
              <a:t> Notebook is already available</a:t>
            </a:r>
          </a:p>
          <a:p>
            <a:pPr lvl="0"/>
            <a:endParaRPr lang="en-IN" sz="1800" dirty="0"/>
          </a:p>
          <a:p>
            <a:pPr marL="0" indent="0">
              <a:buNone/>
            </a:pPr>
            <a:endParaRPr lang="en-US" sz="1800" dirty="0"/>
          </a:p>
        </p:txBody>
      </p:sp>
    </p:spTree>
    <p:extLst>
      <p:ext uri="{BB962C8B-B14F-4D97-AF65-F5344CB8AC3E}">
        <p14:creationId xmlns:p14="http://schemas.microsoft.com/office/powerpoint/2010/main" val="16087683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073" y="133004"/>
            <a:ext cx="11305309" cy="6409112"/>
          </a:xfrm>
        </p:spPr>
        <p:txBody>
          <a:bodyPr>
            <a:noAutofit/>
          </a:bodyPr>
          <a:lstStyle/>
          <a:p>
            <a:pPr marL="0" indent="0">
              <a:buNone/>
            </a:pPr>
            <a:r>
              <a:rPr lang="en-IN" sz="1800" b="1" dirty="0">
                <a:solidFill>
                  <a:srgbClr val="7030A0"/>
                </a:solidFill>
              </a:rPr>
              <a:t>Launching </a:t>
            </a:r>
            <a:r>
              <a:rPr lang="en-IN" sz="1800" b="1" dirty="0" err="1">
                <a:solidFill>
                  <a:srgbClr val="7030A0"/>
                </a:solidFill>
              </a:rPr>
              <a:t>Jupyter</a:t>
            </a:r>
            <a:r>
              <a:rPr lang="en-IN" sz="1800" b="1" dirty="0">
                <a:solidFill>
                  <a:srgbClr val="7030A0"/>
                </a:solidFill>
              </a:rPr>
              <a:t> Notebook</a:t>
            </a:r>
            <a:endParaRPr lang="en-IN" sz="1800" dirty="0">
              <a:solidFill>
                <a:srgbClr val="7030A0"/>
              </a:solidFill>
            </a:endParaRPr>
          </a:p>
          <a:p>
            <a:pPr marL="0" indent="0">
              <a:buNone/>
            </a:pPr>
            <a:r>
              <a:rPr lang="en-IN" sz="1800" dirty="0"/>
              <a:t>Once installed, you can launch </a:t>
            </a:r>
            <a:r>
              <a:rPr lang="en-IN" sz="1800" dirty="0" err="1"/>
              <a:t>Jupyter</a:t>
            </a:r>
            <a:r>
              <a:rPr lang="en-IN" sz="1800" dirty="0"/>
              <a:t> Notebook:</a:t>
            </a:r>
          </a:p>
          <a:p>
            <a:pPr marL="0" lvl="0" indent="0">
              <a:buNone/>
            </a:pPr>
            <a:r>
              <a:rPr lang="en-IN" sz="1800" b="1" dirty="0">
                <a:solidFill>
                  <a:schemeClr val="accent2"/>
                </a:solidFill>
                <a:sym typeface="Wingdings" panose="05000000000000000000" pitchFamily="2" charset="2"/>
              </a:rPr>
              <a:t></a:t>
            </a:r>
            <a:r>
              <a:rPr lang="en-IN" sz="1800" b="1" dirty="0">
                <a:solidFill>
                  <a:schemeClr val="accent2"/>
                </a:solidFill>
              </a:rPr>
              <a:t>From the Command Line (Terminal or CMD):</a:t>
            </a:r>
            <a:r>
              <a:rPr lang="en-IN" sz="1800" dirty="0">
                <a:solidFill>
                  <a:schemeClr val="accent2"/>
                </a:solidFill>
              </a:rPr>
              <a:t> </a:t>
            </a:r>
            <a:r>
              <a:rPr lang="en-IN" sz="1800" dirty="0"/>
              <a:t>Open your terminal or command prompt and type: </a:t>
            </a:r>
            <a:r>
              <a:rPr lang="en-IN" sz="1800" b="1" dirty="0" err="1"/>
              <a:t>jupyter</a:t>
            </a:r>
            <a:r>
              <a:rPr lang="en-IN" sz="1800" b="1" dirty="0"/>
              <a:t> notebook</a:t>
            </a:r>
            <a:endParaRPr lang="en-IN" sz="1800" dirty="0"/>
          </a:p>
          <a:p>
            <a:pPr marL="0" indent="0">
              <a:buNone/>
            </a:pPr>
            <a:r>
              <a:rPr lang="en-IN" sz="1800" dirty="0"/>
              <a:t>         This will open the </a:t>
            </a:r>
            <a:r>
              <a:rPr lang="en-IN" sz="1800" dirty="0" err="1"/>
              <a:t>Jupyter</a:t>
            </a:r>
            <a:r>
              <a:rPr lang="en-IN" sz="1800" dirty="0"/>
              <a:t> Notebook interface in your default web browser at http://localhost:8888.</a:t>
            </a:r>
          </a:p>
          <a:p>
            <a:pPr marL="0" lvl="0" indent="0">
              <a:buNone/>
            </a:pPr>
            <a:r>
              <a:rPr lang="en-IN" sz="1800" b="1" dirty="0">
                <a:solidFill>
                  <a:schemeClr val="accent2"/>
                </a:solidFill>
                <a:sym typeface="Wingdings" panose="05000000000000000000" pitchFamily="2" charset="2"/>
              </a:rPr>
              <a:t></a:t>
            </a:r>
            <a:r>
              <a:rPr lang="en-IN" sz="1800" b="1" dirty="0">
                <a:solidFill>
                  <a:schemeClr val="accent2"/>
                </a:solidFill>
              </a:rPr>
              <a:t>From Anaconda Navigator:</a:t>
            </a:r>
            <a:r>
              <a:rPr lang="en-IN" sz="1800" dirty="0">
                <a:solidFill>
                  <a:schemeClr val="accent2"/>
                </a:solidFill>
              </a:rPr>
              <a:t> </a:t>
            </a:r>
            <a:r>
              <a:rPr lang="en-IN" sz="1800" dirty="0"/>
              <a:t>If using Anaconda, you can launch </a:t>
            </a:r>
            <a:r>
              <a:rPr lang="en-IN" sz="1800" dirty="0" err="1"/>
              <a:t>Jupyter</a:t>
            </a:r>
            <a:r>
              <a:rPr lang="en-IN" sz="1800" dirty="0"/>
              <a:t> from the </a:t>
            </a:r>
            <a:r>
              <a:rPr lang="en-IN" sz="1800" b="1" dirty="0"/>
              <a:t>Anaconda Navigator</a:t>
            </a:r>
            <a:r>
              <a:rPr lang="en-IN" sz="1800" dirty="0"/>
              <a:t> by clicking on "Launch" under the </a:t>
            </a:r>
            <a:r>
              <a:rPr lang="en-IN" sz="1800" dirty="0" err="1"/>
              <a:t>Jupyter</a:t>
            </a:r>
            <a:r>
              <a:rPr lang="en-IN" sz="1800" dirty="0"/>
              <a:t> Notebook section.</a:t>
            </a:r>
          </a:p>
          <a:p>
            <a:pPr marL="0" indent="0">
              <a:buNone/>
            </a:pPr>
            <a:endParaRPr lang="en-IN" sz="1800" dirty="0"/>
          </a:p>
          <a:p>
            <a:pPr marL="0" indent="0">
              <a:buNone/>
            </a:pPr>
            <a:r>
              <a:rPr lang="en-IN" sz="1800" b="1" dirty="0" err="1">
                <a:solidFill>
                  <a:srgbClr val="7030A0"/>
                </a:solidFill>
              </a:rPr>
              <a:t>Jupyter</a:t>
            </a:r>
            <a:r>
              <a:rPr lang="en-IN" sz="1800" b="1" dirty="0">
                <a:solidFill>
                  <a:srgbClr val="7030A0"/>
                </a:solidFill>
              </a:rPr>
              <a:t> Notebook Interface</a:t>
            </a:r>
            <a:endParaRPr lang="en-IN" sz="1800" dirty="0">
              <a:solidFill>
                <a:srgbClr val="7030A0"/>
              </a:solidFill>
            </a:endParaRPr>
          </a:p>
          <a:p>
            <a:pPr>
              <a:buFont typeface="Wingdings" panose="05000000000000000000" pitchFamily="2" charset="2"/>
              <a:buChar char="§"/>
            </a:pPr>
            <a:r>
              <a:rPr lang="en-IN" sz="1800" dirty="0"/>
              <a:t>When you launch </a:t>
            </a:r>
            <a:r>
              <a:rPr lang="en-IN" sz="1800" dirty="0" err="1"/>
              <a:t>Jupyter</a:t>
            </a:r>
            <a:r>
              <a:rPr lang="en-IN" sz="1800" dirty="0"/>
              <a:t>, you are taken to the </a:t>
            </a:r>
            <a:r>
              <a:rPr lang="en-IN" sz="1800" b="1" dirty="0"/>
              <a:t>dashboard</a:t>
            </a:r>
            <a:r>
              <a:rPr lang="en-IN" sz="1800" dirty="0"/>
              <a:t>, which is essentially a file browser. Here are the main parts of the interface:</a:t>
            </a:r>
          </a:p>
          <a:p>
            <a:pPr lvl="0">
              <a:buFont typeface="Wingdings" panose="05000000000000000000" pitchFamily="2" charset="2"/>
              <a:buChar char="§"/>
            </a:pPr>
            <a:r>
              <a:rPr lang="en-IN" sz="1800" b="1" dirty="0"/>
              <a:t>File Browser</a:t>
            </a:r>
            <a:r>
              <a:rPr lang="en-IN" sz="1800" dirty="0"/>
              <a:t>: Shows the contents of your working directory. From here, you can open, create, and manage notebooks.</a:t>
            </a:r>
          </a:p>
          <a:p>
            <a:pPr lvl="0">
              <a:buFont typeface="Wingdings" panose="05000000000000000000" pitchFamily="2" charset="2"/>
              <a:buChar char="§"/>
            </a:pPr>
            <a:r>
              <a:rPr lang="en-IN" sz="1800" b="1" dirty="0"/>
              <a:t>New Button</a:t>
            </a:r>
            <a:r>
              <a:rPr lang="en-IN" sz="1800" dirty="0"/>
              <a:t>: Click the "New" button to create a new notebook with a specific kernel (e.g., Python 3).</a:t>
            </a:r>
          </a:p>
          <a:p>
            <a:pPr lvl="0">
              <a:buFont typeface="Wingdings" panose="05000000000000000000" pitchFamily="2" charset="2"/>
              <a:buChar char="§"/>
            </a:pPr>
            <a:r>
              <a:rPr lang="en-IN" sz="1800" b="1" dirty="0"/>
              <a:t>Notebook File (.</a:t>
            </a:r>
            <a:r>
              <a:rPr lang="en-IN" sz="1800" b="1" dirty="0" err="1"/>
              <a:t>ipynb</a:t>
            </a:r>
            <a:r>
              <a:rPr lang="en-IN" sz="1800" b="1" dirty="0"/>
              <a:t>)</a:t>
            </a:r>
            <a:r>
              <a:rPr lang="en-IN" sz="1800" dirty="0"/>
              <a:t>: Files you create or open are </a:t>
            </a:r>
            <a:r>
              <a:rPr lang="en-IN" sz="1800" dirty="0" err="1"/>
              <a:t>Jupyter</a:t>
            </a:r>
            <a:r>
              <a:rPr lang="en-IN" sz="1800" dirty="0"/>
              <a:t> Notebooks, with a .</a:t>
            </a:r>
            <a:r>
              <a:rPr lang="en-IN" sz="1800" dirty="0" err="1"/>
              <a:t>ipynb</a:t>
            </a:r>
            <a:r>
              <a:rPr lang="en-IN" sz="1800" dirty="0"/>
              <a:t> extension.</a:t>
            </a:r>
          </a:p>
          <a:p>
            <a:pPr marL="0" lvl="0" indent="0">
              <a:buNone/>
            </a:pPr>
            <a:endParaRPr lang="en-IN" sz="1800" dirty="0"/>
          </a:p>
        </p:txBody>
      </p:sp>
    </p:spTree>
    <p:extLst>
      <p:ext uri="{BB962C8B-B14F-4D97-AF65-F5344CB8AC3E}">
        <p14:creationId xmlns:p14="http://schemas.microsoft.com/office/powerpoint/2010/main" val="21106818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073" y="133004"/>
            <a:ext cx="11305309" cy="6409112"/>
          </a:xfrm>
        </p:spPr>
        <p:txBody>
          <a:bodyPr>
            <a:noAutofit/>
          </a:bodyPr>
          <a:lstStyle/>
          <a:p>
            <a:pPr marL="0" indent="0">
              <a:buNone/>
            </a:pPr>
            <a:r>
              <a:rPr lang="en-IN" sz="1800" b="1" dirty="0">
                <a:solidFill>
                  <a:srgbClr val="7030A0"/>
                </a:solidFill>
              </a:rPr>
              <a:t>Notebook Cells</a:t>
            </a:r>
          </a:p>
          <a:p>
            <a:pPr>
              <a:buFont typeface="Wingdings" panose="05000000000000000000" pitchFamily="2" charset="2"/>
              <a:buChar char="§"/>
            </a:pPr>
            <a:r>
              <a:rPr lang="en-IN" sz="1800" dirty="0" err="1"/>
              <a:t>Jupyter</a:t>
            </a:r>
            <a:r>
              <a:rPr lang="en-IN" sz="1800" dirty="0"/>
              <a:t> Notebooks consist of cells. The two most common types of cells are:</a:t>
            </a:r>
          </a:p>
          <a:p>
            <a:pPr marL="0" lvl="0" indent="0">
              <a:buNone/>
            </a:pPr>
            <a:r>
              <a:rPr lang="en-IN" sz="1800" b="1" dirty="0"/>
              <a:t>Code Cells</a:t>
            </a:r>
            <a:r>
              <a:rPr lang="en-IN" sz="1800" dirty="0"/>
              <a:t>: These cells contain Python code or code from another language. You can execute the code in a cell and view the output directly below it.</a:t>
            </a:r>
          </a:p>
          <a:p>
            <a:pPr marL="0" indent="0">
              <a:buNone/>
            </a:pPr>
            <a:r>
              <a:rPr lang="en-IN" sz="1800" b="1" i="1" dirty="0" smtClean="0"/>
              <a:t>Example </a:t>
            </a:r>
            <a:r>
              <a:rPr lang="en-IN" sz="1800" b="1" i="1" dirty="0"/>
              <a:t>of Code Cell:</a:t>
            </a:r>
          </a:p>
          <a:p>
            <a:pPr marL="0" lvl="0" indent="0">
              <a:buNone/>
            </a:pPr>
            <a:endParaRPr lang="en-IN" sz="1800" dirty="0"/>
          </a:p>
          <a:p>
            <a:pPr marL="0" lvl="0" indent="0">
              <a:buNone/>
            </a:pPr>
            <a:endParaRPr lang="en-IN" sz="1800" dirty="0" smtClean="0"/>
          </a:p>
          <a:p>
            <a:pPr marL="0" lvl="0" indent="0">
              <a:buNone/>
            </a:pPr>
            <a:endParaRPr lang="en-IN" sz="1800" dirty="0"/>
          </a:p>
          <a:p>
            <a:pPr marL="0" indent="0">
              <a:buNone/>
            </a:pPr>
            <a:endParaRPr lang="en-IN" sz="1800" b="1" dirty="0" smtClean="0"/>
          </a:p>
          <a:p>
            <a:pPr marL="0" indent="0">
              <a:buNone/>
            </a:pPr>
            <a:r>
              <a:rPr lang="en-IN" sz="1800" b="1" dirty="0" smtClean="0"/>
              <a:t>Markdown </a:t>
            </a:r>
            <a:r>
              <a:rPr lang="en-IN" sz="1800" b="1" dirty="0"/>
              <a:t>Cells</a:t>
            </a:r>
            <a:r>
              <a:rPr lang="en-IN" sz="1800" dirty="0"/>
              <a:t>: These cells allow you to add rich text using Markdown syntax. Markdown is a lightweight </a:t>
            </a:r>
            <a:r>
              <a:rPr lang="en-IN" sz="1800" dirty="0" err="1"/>
              <a:t>markup</a:t>
            </a:r>
            <a:r>
              <a:rPr lang="en-IN" sz="1800" dirty="0"/>
              <a:t> language used for formatting text, including headings, lists, links, and images.</a:t>
            </a:r>
          </a:p>
          <a:p>
            <a:pPr marL="0" lvl="0" indent="0">
              <a:buNone/>
            </a:pPr>
            <a:r>
              <a:rPr lang="en-US" sz="1800" b="1" dirty="0" smtClean="0">
                <a:solidFill>
                  <a:srgbClr val="7030A0"/>
                </a:solidFill>
              </a:rPr>
              <a:t>Markdown </a:t>
            </a:r>
            <a:r>
              <a:rPr lang="en-US" sz="1800" b="1" dirty="0">
                <a:solidFill>
                  <a:srgbClr val="7030A0"/>
                </a:solidFill>
              </a:rPr>
              <a:t>Formatting in </a:t>
            </a:r>
            <a:r>
              <a:rPr lang="en-US" sz="1800" b="1" dirty="0" err="1">
                <a:solidFill>
                  <a:srgbClr val="7030A0"/>
                </a:solidFill>
              </a:rPr>
              <a:t>Jupyter</a:t>
            </a:r>
            <a:r>
              <a:rPr lang="en-US" sz="1800" b="1" dirty="0">
                <a:solidFill>
                  <a:srgbClr val="7030A0"/>
                </a:solidFill>
              </a:rPr>
              <a:t> Notebooks</a:t>
            </a:r>
          </a:p>
          <a:p>
            <a:pPr marL="0" lvl="0" indent="0">
              <a:buNone/>
            </a:pPr>
            <a:r>
              <a:rPr lang="en-US" sz="1800" dirty="0"/>
              <a:t>Markdown is used for text formatting. Here’s how to format your text:</a:t>
            </a:r>
          </a:p>
          <a:p>
            <a:pPr marL="0" lvl="0" indent="0">
              <a:buNone/>
            </a:pPr>
            <a:r>
              <a:rPr lang="en-US" sz="1800" b="1" dirty="0"/>
              <a:t>Text Formatting</a:t>
            </a:r>
          </a:p>
          <a:p>
            <a:pPr lvl="0">
              <a:buFont typeface="Wingdings" panose="05000000000000000000" pitchFamily="2" charset="2"/>
              <a:buChar char="§"/>
            </a:pPr>
            <a:r>
              <a:rPr lang="en-US" sz="1800" dirty="0"/>
              <a:t>Bold: **bold** or __bold__</a:t>
            </a:r>
          </a:p>
          <a:p>
            <a:pPr lvl="0">
              <a:buFont typeface="Wingdings" panose="05000000000000000000" pitchFamily="2" charset="2"/>
              <a:buChar char="§"/>
            </a:pPr>
            <a:r>
              <a:rPr lang="en-US" sz="1800" dirty="0"/>
              <a:t>Italic: *italic* or _italic_</a:t>
            </a:r>
          </a:p>
          <a:p>
            <a:pPr lvl="0">
              <a:buFont typeface="Wingdings" panose="05000000000000000000" pitchFamily="2" charset="2"/>
              <a:buChar char="§"/>
            </a:pPr>
            <a:r>
              <a:rPr lang="en-US" sz="1800" dirty="0"/>
              <a:t>Bold and Italic: ***bold and italic***</a:t>
            </a:r>
          </a:p>
          <a:p>
            <a:pPr lvl="0">
              <a:buFont typeface="Wingdings" panose="05000000000000000000" pitchFamily="2" charset="2"/>
              <a:buChar char="§"/>
            </a:pPr>
            <a:r>
              <a:rPr lang="en-US" sz="1800" dirty="0"/>
              <a:t>Strikethrough: ~~strikethrough~~</a:t>
            </a:r>
            <a:endParaRPr lang="en-IN" sz="1800" dirty="0"/>
          </a:p>
        </p:txBody>
      </p:sp>
      <p:pic>
        <p:nvPicPr>
          <p:cNvPr id="4" name="Picture 3"/>
          <p:cNvPicPr/>
          <p:nvPr/>
        </p:nvPicPr>
        <p:blipFill rotWithShape="1">
          <a:blip r:embed="rId2"/>
          <a:srcRect t="8039" b="6892"/>
          <a:stretch/>
        </p:blipFill>
        <p:spPr>
          <a:xfrm>
            <a:off x="6357295" y="1463040"/>
            <a:ext cx="4876550" cy="1795549"/>
          </a:xfrm>
          <a:prstGeom prst="rect">
            <a:avLst/>
          </a:prstGeom>
        </p:spPr>
      </p:pic>
    </p:spTree>
    <p:extLst>
      <p:ext uri="{BB962C8B-B14F-4D97-AF65-F5344CB8AC3E}">
        <p14:creationId xmlns:p14="http://schemas.microsoft.com/office/powerpoint/2010/main" val="13986517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073" y="133004"/>
            <a:ext cx="11305309" cy="6409112"/>
          </a:xfrm>
        </p:spPr>
        <p:txBody>
          <a:bodyPr>
            <a:noAutofit/>
          </a:bodyPr>
          <a:lstStyle/>
          <a:p>
            <a:pPr marL="0" indent="0">
              <a:buNone/>
            </a:pPr>
            <a:r>
              <a:rPr lang="en-US" sz="1800" b="1" dirty="0"/>
              <a:t>Headings</a:t>
            </a:r>
          </a:p>
          <a:p>
            <a:pPr marL="0" indent="0">
              <a:buNone/>
            </a:pPr>
            <a:r>
              <a:rPr lang="en-US" sz="1800" dirty="0"/>
              <a:t>You can create headings by using hash symbols (#). The number of # symbols determines the size of the heading (from H1 to H6).</a:t>
            </a:r>
          </a:p>
          <a:p>
            <a:pPr marL="0" indent="0">
              <a:buNone/>
            </a:pPr>
            <a:r>
              <a:rPr lang="en-US" sz="1800" dirty="0"/>
              <a:t># Heading 1</a:t>
            </a:r>
          </a:p>
          <a:p>
            <a:pPr marL="0" indent="0">
              <a:buNone/>
            </a:pPr>
            <a:r>
              <a:rPr lang="en-US" sz="1800" dirty="0"/>
              <a:t>## Heading 2</a:t>
            </a:r>
          </a:p>
          <a:p>
            <a:pPr marL="0" indent="0">
              <a:buNone/>
            </a:pPr>
            <a:r>
              <a:rPr lang="en-US" sz="1800" dirty="0"/>
              <a:t>### Heading 3</a:t>
            </a:r>
          </a:p>
          <a:p>
            <a:pPr marL="0" indent="0">
              <a:buNone/>
            </a:pPr>
            <a:r>
              <a:rPr lang="en-US" sz="1800" dirty="0"/>
              <a:t>#### Heading 4</a:t>
            </a:r>
          </a:p>
          <a:p>
            <a:pPr marL="0" indent="0">
              <a:buNone/>
            </a:pPr>
            <a:r>
              <a:rPr lang="en-US" sz="1800" dirty="0"/>
              <a:t>##### Heading 5</a:t>
            </a:r>
          </a:p>
          <a:p>
            <a:pPr marL="0" indent="0">
              <a:buNone/>
            </a:pPr>
            <a:r>
              <a:rPr lang="en-US" sz="1800" dirty="0"/>
              <a:t>###### Heading 6</a:t>
            </a:r>
          </a:p>
          <a:p>
            <a:pPr marL="0" indent="0">
              <a:lnSpc>
                <a:spcPct val="100000"/>
              </a:lnSpc>
              <a:buNone/>
            </a:pPr>
            <a:r>
              <a:rPr lang="en-IN" sz="1800" b="1" dirty="0" smtClean="0">
                <a:solidFill>
                  <a:srgbClr val="7030A0"/>
                </a:solidFill>
              </a:rPr>
              <a:t>Common Shortcuts</a:t>
            </a:r>
            <a:endParaRPr lang="en-IN" sz="1800" dirty="0" smtClean="0">
              <a:solidFill>
                <a:srgbClr val="7030A0"/>
              </a:solidFill>
            </a:endParaRPr>
          </a:p>
          <a:p>
            <a:pPr lvl="0">
              <a:buFont typeface="Wingdings" panose="05000000000000000000" pitchFamily="2" charset="2"/>
              <a:buChar char="§"/>
            </a:pPr>
            <a:r>
              <a:rPr lang="en-IN" sz="1800" b="1" dirty="0" smtClean="0"/>
              <a:t>Shift </a:t>
            </a:r>
            <a:r>
              <a:rPr lang="en-IN" sz="1800" b="1" dirty="0"/>
              <a:t>+ Enter</a:t>
            </a:r>
            <a:r>
              <a:rPr lang="en-IN" sz="1800" dirty="0"/>
              <a:t>: Run the current cell and move to the next.</a:t>
            </a:r>
          </a:p>
          <a:p>
            <a:pPr lvl="0">
              <a:buFont typeface="Wingdings" panose="05000000000000000000" pitchFamily="2" charset="2"/>
              <a:buChar char="§"/>
            </a:pPr>
            <a:r>
              <a:rPr lang="en-IN" sz="1800" b="1" dirty="0"/>
              <a:t>Ctrl + Enter</a:t>
            </a:r>
            <a:r>
              <a:rPr lang="en-IN" sz="1800" dirty="0"/>
              <a:t>: Run the current cell but stay on it.</a:t>
            </a:r>
          </a:p>
          <a:p>
            <a:pPr lvl="0">
              <a:buFont typeface="Wingdings" panose="05000000000000000000" pitchFamily="2" charset="2"/>
              <a:buChar char="§"/>
            </a:pPr>
            <a:r>
              <a:rPr lang="en-IN" sz="1800" b="1" dirty="0"/>
              <a:t>Esc</a:t>
            </a:r>
            <a:r>
              <a:rPr lang="en-IN" sz="1800" dirty="0"/>
              <a:t>: Enter command mode.</a:t>
            </a:r>
          </a:p>
          <a:p>
            <a:pPr lvl="0">
              <a:buFont typeface="Wingdings" panose="05000000000000000000" pitchFamily="2" charset="2"/>
              <a:buChar char="§"/>
            </a:pPr>
            <a:r>
              <a:rPr lang="en-IN" sz="1800" b="1" dirty="0"/>
              <a:t>Enter</a:t>
            </a:r>
            <a:r>
              <a:rPr lang="en-IN" sz="1800" dirty="0"/>
              <a:t>: Enter edit mode.</a:t>
            </a:r>
          </a:p>
          <a:p>
            <a:pPr lvl="0">
              <a:buFont typeface="Wingdings" panose="05000000000000000000" pitchFamily="2" charset="2"/>
              <a:buChar char="§"/>
            </a:pPr>
            <a:r>
              <a:rPr lang="en-IN" sz="1800" b="1" dirty="0"/>
              <a:t>A</a:t>
            </a:r>
            <a:r>
              <a:rPr lang="en-IN" sz="1800" dirty="0"/>
              <a:t>: Insert a new cell above.</a:t>
            </a:r>
          </a:p>
          <a:p>
            <a:pPr lvl="0">
              <a:buFont typeface="Wingdings" panose="05000000000000000000" pitchFamily="2" charset="2"/>
              <a:buChar char="§"/>
            </a:pPr>
            <a:r>
              <a:rPr lang="en-IN" sz="1800" b="1" dirty="0"/>
              <a:t>B</a:t>
            </a:r>
            <a:r>
              <a:rPr lang="en-IN" sz="1800" dirty="0"/>
              <a:t>: Insert a new cell below.</a:t>
            </a:r>
          </a:p>
          <a:p>
            <a:pPr lvl="0">
              <a:buFont typeface="Wingdings" panose="05000000000000000000" pitchFamily="2" charset="2"/>
              <a:buChar char="§"/>
            </a:pPr>
            <a:r>
              <a:rPr lang="en-IN" sz="1800" b="1" dirty="0"/>
              <a:t>DD</a:t>
            </a:r>
            <a:r>
              <a:rPr lang="en-IN" sz="1800" dirty="0"/>
              <a:t>: Delete the current cell.</a:t>
            </a:r>
          </a:p>
          <a:p>
            <a:pPr marL="0" indent="0">
              <a:buNone/>
            </a:pPr>
            <a:endParaRPr lang="en-IN" sz="1800" dirty="0"/>
          </a:p>
        </p:txBody>
      </p:sp>
    </p:spTree>
    <p:extLst>
      <p:ext uri="{BB962C8B-B14F-4D97-AF65-F5344CB8AC3E}">
        <p14:creationId xmlns:p14="http://schemas.microsoft.com/office/powerpoint/2010/main" val="18653472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0944"/>
            <a:ext cx="10515600" cy="6317673"/>
          </a:xfrm>
        </p:spPr>
        <p:txBody>
          <a:bodyPr>
            <a:normAutofit/>
          </a:bodyPr>
          <a:lstStyle/>
          <a:p>
            <a:pPr marL="0" indent="0" algn="just">
              <a:buNone/>
            </a:pPr>
            <a:r>
              <a:rPr lang="en-US" sz="1800" b="1" dirty="0">
                <a:solidFill>
                  <a:srgbClr val="0070C0"/>
                </a:solidFill>
              </a:rPr>
              <a:t>Key Concepts in Data Analytics:</a:t>
            </a:r>
          </a:p>
          <a:p>
            <a:pPr algn="just">
              <a:buFont typeface="Wingdings" panose="05000000000000000000" pitchFamily="2" charset="2"/>
              <a:buChar char="§"/>
            </a:pPr>
            <a:r>
              <a:rPr lang="en-US" sz="1800" b="1" dirty="0">
                <a:solidFill>
                  <a:srgbClr val="7030A0"/>
                </a:solidFill>
              </a:rPr>
              <a:t>Data Collection</a:t>
            </a:r>
            <a:r>
              <a:rPr lang="en-US" sz="1800" dirty="0">
                <a:solidFill>
                  <a:srgbClr val="7030A0"/>
                </a:solidFill>
              </a:rPr>
              <a:t>: </a:t>
            </a:r>
            <a:r>
              <a:rPr lang="en-US" sz="1800" dirty="0"/>
              <a:t>The process of </a:t>
            </a:r>
            <a:r>
              <a:rPr lang="en-US" sz="1800" b="1" dirty="0">
                <a:solidFill>
                  <a:srgbClr val="00B0F0"/>
                </a:solidFill>
              </a:rPr>
              <a:t>gathering raw data from various sources like databases, surveys, sensors, or online platforms.</a:t>
            </a:r>
            <a:r>
              <a:rPr lang="en-US" sz="1800" dirty="0"/>
              <a:t> This step ensures that the right data is collected for analysis.</a:t>
            </a:r>
          </a:p>
          <a:p>
            <a:pPr algn="just">
              <a:buFont typeface="Wingdings" panose="05000000000000000000" pitchFamily="2" charset="2"/>
              <a:buChar char="§"/>
            </a:pPr>
            <a:endParaRPr lang="en-US" sz="1800" dirty="0"/>
          </a:p>
          <a:p>
            <a:pPr algn="just">
              <a:buFont typeface="Wingdings" panose="05000000000000000000" pitchFamily="2" charset="2"/>
              <a:buChar char="§"/>
            </a:pPr>
            <a:r>
              <a:rPr lang="en-US" sz="1800" b="1" dirty="0">
                <a:solidFill>
                  <a:srgbClr val="7030A0"/>
                </a:solidFill>
              </a:rPr>
              <a:t>Data Cleaning</a:t>
            </a:r>
            <a:r>
              <a:rPr lang="en-US" sz="1800" dirty="0">
                <a:solidFill>
                  <a:srgbClr val="7030A0"/>
                </a:solidFill>
              </a:rPr>
              <a:t>: </a:t>
            </a:r>
            <a:r>
              <a:rPr lang="en-US" sz="1800" b="1" dirty="0">
                <a:solidFill>
                  <a:srgbClr val="00B0F0"/>
                </a:solidFill>
              </a:rPr>
              <a:t>Raw data is often messy</a:t>
            </a:r>
            <a:r>
              <a:rPr lang="en-US" sz="1800" dirty="0">
                <a:solidFill>
                  <a:srgbClr val="00B0F0"/>
                </a:solidFill>
              </a:rPr>
              <a:t>, </a:t>
            </a:r>
            <a:r>
              <a:rPr lang="en-US" sz="1800" b="1" dirty="0">
                <a:solidFill>
                  <a:srgbClr val="00B0F0"/>
                </a:solidFill>
              </a:rPr>
              <a:t>containing inconsistencies</a:t>
            </a:r>
            <a:r>
              <a:rPr lang="en-US" sz="1800" dirty="0">
                <a:solidFill>
                  <a:srgbClr val="00B0F0"/>
                </a:solidFill>
              </a:rPr>
              <a:t>, </a:t>
            </a:r>
            <a:r>
              <a:rPr lang="en-US" sz="1800" b="1" dirty="0">
                <a:solidFill>
                  <a:srgbClr val="00B0F0"/>
                </a:solidFill>
              </a:rPr>
              <a:t>missing values, and errors</a:t>
            </a:r>
            <a:r>
              <a:rPr lang="en-US" sz="1800" dirty="0">
                <a:solidFill>
                  <a:schemeClr val="accent6"/>
                </a:solidFill>
              </a:rPr>
              <a:t>. </a:t>
            </a:r>
            <a:r>
              <a:rPr lang="en-US" sz="1800" dirty="0"/>
              <a:t>Data cleaning (or data wrangling) </a:t>
            </a:r>
            <a:r>
              <a:rPr lang="en-US" sz="1800" b="1" dirty="0">
                <a:solidFill>
                  <a:srgbClr val="00B0F0"/>
                </a:solidFill>
              </a:rPr>
              <a:t>is the process of transforming raw data into a structured, usable format</a:t>
            </a:r>
            <a:r>
              <a:rPr lang="en-US" sz="1800" dirty="0">
                <a:solidFill>
                  <a:srgbClr val="00B0F0"/>
                </a:solidFill>
              </a:rPr>
              <a:t>. </a:t>
            </a:r>
            <a:r>
              <a:rPr lang="en-US" sz="1800" dirty="0"/>
              <a:t>This step is crucial to ensure the accuracy and quality of the analysis.</a:t>
            </a:r>
          </a:p>
          <a:p>
            <a:pPr algn="just">
              <a:buFont typeface="Wingdings" panose="05000000000000000000" pitchFamily="2" charset="2"/>
              <a:buChar char="§"/>
            </a:pPr>
            <a:endParaRPr lang="en-US" sz="1800" dirty="0"/>
          </a:p>
          <a:p>
            <a:pPr algn="just">
              <a:buFont typeface="Wingdings" panose="05000000000000000000" pitchFamily="2" charset="2"/>
              <a:buChar char="§"/>
            </a:pPr>
            <a:r>
              <a:rPr lang="en-US" sz="1800" b="1" dirty="0">
                <a:solidFill>
                  <a:srgbClr val="7030A0"/>
                </a:solidFill>
              </a:rPr>
              <a:t>Data Exploration and Visualization</a:t>
            </a:r>
            <a:r>
              <a:rPr lang="en-US" sz="1800" dirty="0">
                <a:solidFill>
                  <a:srgbClr val="7030A0"/>
                </a:solidFill>
              </a:rPr>
              <a:t>: </a:t>
            </a:r>
            <a:r>
              <a:rPr lang="en-US" sz="1800" dirty="0"/>
              <a:t>This phase involves </a:t>
            </a:r>
            <a:r>
              <a:rPr lang="en-US" sz="1800" b="1" dirty="0">
                <a:solidFill>
                  <a:srgbClr val="00B0F0"/>
                </a:solidFill>
              </a:rPr>
              <a:t>exploring the data to identify patterns, trends, and outliers.</a:t>
            </a:r>
            <a:r>
              <a:rPr lang="en-US" sz="1800" dirty="0">
                <a:solidFill>
                  <a:srgbClr val="00B0F0"/>
                </a:solidFill>
              </a:rPr>
              <a:t> </a:t>
            </a:r>
            <a:r>
              <a:rPr lang="en-US" sz="1800" b="1" dirty="0">
                <a:solidFill>
                  <a:srgbClr val="00B0F0"/>
                </a:solidFill>
              </a:rPr>
              <a:t>Visualization tools like charts, graphs, and dashboards are used to present data </a:t>
            </a:r>
            <a:r>
              <a:rPr lang="en-US" sz="1800" b="1" dirty="0"/>
              <a:t>in an understandable format, making it easier to interpret and analyze</a:t>
            </a:r>
            <a:r>
              <a:rPr lang="en-US" sz="1800" dirty="0"/>
              <a:t>.</a:t>
            </a:r>
          </a:p>
          <a:p>
            <a:pPr algn="just">
              <a:buFont typeface="Wingdings" panose="05000000000000000000" pitchFamily="2" charset="2"/>
              <a:buChar char="§"/>
            </a:pPr>
            <a:endParaRPr lang="en-US" sz="1800" dirty="0"/>
          </a:p>
          <a:p>
            <a:pPr algn="just">
              <a:buFont typeface="Wingdings" panose="05000000000000000000" pitchFamily="2" charset="2"/>
              <a:buChar char="§"/>
            </a:pPr>
            <a:r>
              <a:rPr lang="en-US" sz="1800" b="1" dirty="0">
                <a:solidFill>
                  <a:srgbClr val="7030A0"/>
                </a:solidFill>
              </a:rPr>
              <a:t>Data Analysis and Modeling</a:t>
            </a:r>
            <a:r>
              <a:rPr lang="en-US" sz="1800" dirty="0">
                <a:solidFill>
                  <a:srgbClr val="7030A0"/>
                </a:solidFill>
              </a:rPr>
              <a:t>: </a:t>
            </a:r>
            <a:r>
              <a:rPr lang="en-US" sz="1800" dirty="0"/>
              <a:t>In this phase, </a:t>
            </a:r>
            <a:r>
              <a:rPr lang="en-US" sz="1800" b="1" dirty="0">
                <a:solidFill>
                  <a:srgbClr val="00B0F0"/>
                </a:solidFill>
              </a:rPr>
              <a:t>statistical and machine learning techniques are applied to the cleaned data to build models, </a:t>
            </a:r>
            <a:r>
              <a:rPr lang="en-US" sz="1800" b="1" dirty="0"/>
              <a:t>test hypotheses, and derive insights</a:t>
            </a:r>
            <a:r>
              <a:rPr lang="en-US" sz="1800" dirty="0"/>
              <a:t>. This may </a:t>
            </a:r>
            <a:r>
              <a:rPr lang="en-US" sz="1800" b="1" dirty="0"/>
              <a:t>involve predictive modeling, classification, regression, or clustering techniques,</a:t>
            </a:r>
            <a:r>
              <a:rPr lang="en-US" sz="1800" dirty="0"/>
              <a:t> depending on the problem at hand.</a:t>
            </a:r>
          </a:p>
          <a:p>
            <a:pPr marL="0" indent="0" algn="just">
              <a:buNone/>
            </a:pPr>
            <a:endParaRPr lang="en-US" sz="1800" dirty="0"/>
          </a:p>
          <a:p>
            <a:pPr algn="just">
              <a:buFont typeface="Wingdings" panose="05000000000000000000" pitchFamily="2" charset="2"/>
              <a:buChar char="§"/>
            </a:pPr>
            <a:r>
              <a:rPr lang="en-US" sz="1800" b="1" dirty="0">
                <a:solidFill>
                  <a:srgbClr val="7030A0"/>
                </a:solidFill>
              </a:rPr>
              <a:t>Interpretation and Decision Making</a:t>
            </a:r>
            <a:r>
              <a:rPr lang="en-US" sz="1800" dirty="0">
                <a:solidFill>
                  <a:srgbClr val="7030A0"/>
                </a:solidFill>
              </a:rPr>
              <a:t>: </a:t>
            </a:r>
            <a:r>
              <a:rPr lang="en-US" sz="1800" dirty="0"/>
              <a:t>The </a:t>
            </a:r>
            <a:r>
              <a:rPr lang="en-US" sz="1800" b="1" dirty="0">
                <a:solidFill>
                  <a:srgbClr val="00B0F0"/>
                </a:solidFill>
              </a:rPr>
              <a:t>final step involves interpreting the analysis results </a:t>
            </a:r>
            <a:r>
              <a:rPr lang="en-US" sz="1800" dirty="0">
                <a:solidFill>
                  <a:srgbClr val="00B0F0"/>
                </a:solidFill>
              </a:rPr>
              <a:t>and </a:t>
            </a:r>
            <a:r>
              <a:rPr lang="en-US" sz="1800" b="1" dirty="0">
                <a:solidFill>
                  <a:srgbClr val="00B0F0"/>
                </a:solidFill>
              </a:rPr>
              <a:t>making informed decisions based on the insights gained</a:t>
            </a:r>
            <a:r>
              <a:rPr lang="en-US" sz="1800" dirty="0"/>
              <a:t>. </a:t>
            </a:r>
            <a:r>
              <a:rPr lang="en-US" sz="1800" b="1" dirty="0"/>
              <a:t>This may involve making recommendations, forecasting trends, or developing strategies to address business problems.</a:t>
            </a:r>
          </a:p>
          <a:p>
            <a:pPr marL="0" indent="0" algn="just">
              <a:buNone/>
            </a:pPr>
            <a:endParaRPr lang="en-IN" sz="1800" dirty="0"/>
          </a:p>
        </p:txBody>
      </p:sp>
    </p:spTree>
    <p:extLst>
      <p:ext uri="{BB962C8B-B14F-4D97-AF65-F5344CB8AC3E}">
        <p14:creationId xmlns:p14="http://schemas.microsoft.com/office/powerpoint/2010/main" val="26871983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073" y="133004"/>
            <a:ext cx="11305309" cy="6409112"/>
          </a:xfrm>
        </p:spPr>
        <p:txBody>
          <a:bodyPr>
            <a:noAutofit/>
          </a:bodyPr>
          <a:lstStyle/>
          <a:p>
            <a:pPr marL="0" indent="0">
              <a:buNone/>
            </a:pPr>
            <a:r>
              <a:rPr lang="en-US" sz="1800" b="1" dirty="0">
                <a:solidFill>
                  <a:srgbClr val="FF0000"/>
                </a:solidFill>
              </a:rPr>
              <a:t>6.Introduction to Pandas:</a:t>
            </a:r>
            <a:endParaRPr lang="en-IN" sz="1800" dirty="0">
              <a:solidFill>
                <a:srgbClr val="FF0000"/>
              </a:solidFill>
            </a:endParaRPr>
          </a:p>
          <a:p>
            <a:pPr lvl="1">
              <a:lnSpc>
                <a:spcPct val="100000"/>
              </a:lnSpc>
              <a:buFont typeface="Wingdings" panose="05000000000000000000" pitchFamily="2" charset="2"/>
              <a:buChar char="§"/>
            </a:pPr>
            <a:r>
              <a:rPr lang="en-US" sz="1800" b="1" dirty="0"/>
              <a:t>Key Features of Pandas:</a:t>
            </a:r>
            <a:endParaRPr lang="en-IN" sz="1800" dirty="0"/>
          </a:p>
          <a:p>
            <a:pPr lvl="1">
              <a:lnSpc>
                <a:spcPct val="100000"/>
              </a:lnSpc>
              <a:buFont typeface="Wingdings" panose="05000000000000000000" pitchFamily="2" charset="2"/>
              <a:buChar char="§"/>
            </a:pPr>
            <a:r>
              <a:rPr lang="en-US" sz="1800" b="1" dirty="0"/>
              <a:t>Pandas Data Structures</a:t>
            </a:r>
            <a:endParaRPr lang="en-IN" sz="1800" dirty="0"/>
          </a:p>
          <a:p>
            <a:pPr lvl="3">
              <a:lnSpc>
                <a:spcPct val="100000"/>
              </a:lnSpc>
              <a:buFont typeface="Wingdings" panose="05000000000000000000" pitchFamily="2" charset="2"/>
              <a:buChar char="§"/>
            </a:pPr>
            <a:r>
              <a:rPr lang="en-US" b="1" dirty="0"/>
              <a:t>Series</a:t>
            </a:r>
            <a:endParaRPr lang="en-IN" dirty="0"/>
          </a:p>
          <a:p>
            <a:pPr lvl="3">
              <a:lnSpc>
                <a:spcPct val="100000"/>
              </a:lnSpc>
              <a:buFont typeface="Wingdings" panose="05000000000000000000" pitchFamily="2" charset="2"/>
              <a:buChar char="§"/>
            </a:pPr>
            <a:r>
              <a:rPr lang="en-US" b="1" dirty="0" err="1"/>
              <a:t>DataFrame</a:t>
            </a:r>
            <a:endParaRPr lang="en-IN" dirty="0"/>
          </a:p>
          <a:p>
            <a:pPr lvl="1">
              <a:lnSpc>
                <a:spcPct val="100000"/>
              </a:lnSpc>
              <a:buFont typeface="Wingdings" panose="05000000000000000000" pitchFamily="2" charset="2"/>
              <a:buChar char="§"/>
            </a:pPr>
            <a:r>
              <a:rPr lang="en-US" sz="1800" b="1" dirty="0"/>
              <a:t>Basic Operations with </a:t>
            </a:r>
            <a:r>
              <a:rPr lang="en-US" sz="1800" b="1" dirty="0" err="1"/>
              <a:t>DataFrame</a:t>
            </a:r>
            <a:endParaRPr lang="en-IN" sz="1800" dirty="0"/>
          </a:p>
          <a:p>
            <a:pPr lvl="3">
              <a:lnSpc>
                <a:spcPct val="100000"/>
              </a:lnSpc>
              <a:buFont typeface="Wingdings" panose="05000000000000000000" pitchFamily="2" charset="2"/>
              <a:buChar char="§"/>
            </a:pPr>
            <a:r>
              <a:rPr lang="en-US" b="1" dirty="0"/>
              <a:t>Accessing Columns</a:t>
            </a:r>
            <a:endParaRPr lang="en-IN" dirty="0"/>
          </a:p>
          <a:p>
            <a:pPr lvl="3">
              <a:lnSpc>
                <a:spcPct val="100000"/>
              </a:lnSpc>
              <a:buFont typeface="Wingdings" panose="05000000000000000000" pitchFamily="2" charset="2"/>
              <a:buChar char="§"/>
            </a:pPr>
            <a:r>
              <a:rPr lang="en-US" b="1" dirty="0"/>
              <a:t>Accessing Rows</a:t>
            </a:r>
            <a:endParaRPr lang="en-IN" dirty="0"/>
          </a:p>
          <a:p>
            <a:pPr lvl="3">
              <a:lnSpc>
                <a:spcPct val="100000"/>
              </a:lnSpc>
              <a:buFont typeface="Wingdings" panose="05000000000000000000" pitchFamily="2" charset="2"/>
              <a:buChar char="§"/>
            </a:pPr>
            <a:r>
              <a:rPr lang="en-US" b="1" dirty="0"/>
              <a:t>Filtering Data</a:t>
            </a:r>
            <a:endParaRPr lang="en-IN" dirty="0"/>
          </a:p>
          <a:p>
            <a:pPr lvl="1">
              <a:lnSpc>
                <a:spcPct val="100000"/>
              </a:lnSpc>
              <a:buFont typeface="Wingdings" panose="05000000000000000000" pitchFamily="2" charset="2"/>
              <a:buChar char="§"/>
            </a:pPr>
            <a:r>
              <a:rPr lang="en-US" sz="1800" b="1" dirty="0"/>
              <a:t>Data Cleaning and Transformation</a:t>
            </a:r>
            <a:endParaRPr lang="en-IN" sz="1800" dirty="0"/>
          </a:p>
          <a:p>
            <a:pPr lvl="3">
              <a:lnSpc>
                <a:spcPct val="100000"/>
              </a:lnSpc>
              <a:buFont typeface="Wingdings" panose="05000000000000000000" pitchFamily="2" charset="2"/>
              <a:buChar char="§"/>
            </a:pPr>
            <a:r>
              <a:rPr lang="en-US" b="1" dirty="0"/>
              <a:t>Handling Missing Data</a:t>
            </a:r>
            <a:endParaRPr lang="en-IN" b="1" dirty="0"/>
          </a:p>
          <a:p>
            <a:pPr lvl="3">
              <a:lnSpc>
                <a:spcPct val="100000"/>
              </a:lnSpc>
              <a:buFont typeface="Wingdings" panose="05000000000000000000" pitchFamily="2" charset="2"/>
              <a:buChar char="§"/>
            </a:pPr>
            <a:r>
              <a:rPr lang="en-US" b="1" dirty="0"/>
              <a:t>Renaming Columns</a:t>
            </a:r>
            <a:endParaRPr lang="en-IN" b="1" dirty="0"/>
          </a:p>
          <a:p>
            <a:pPr lvl="1">
              <a:lnSpc>
                <a:spcPct val="100000"/>
              </a:lnSpc>
              <a:buFont typeface="Wingdings" panose="05000000000000000000" pitchFamily="2" charset="2"/>
              <a:buChar char="§"/>
            </a:pPr>
            <a:r>
              <a:rPr lang="en-US" sz="1800" b="1" dirty="0"/>
              <a:t>Merging and Joining </a:t>
            </a:r>
            <a:r>
              <a:rPr lang="en-US" sz="1800" b="1" dirty="0" err="1"/>
              <a:t>DataFrames</a:t>
            </a:r>
            <a:endParaRPr lang="en-IN" sz="1800" dirty="0"/>
          </a:p>
          <a:p>
            <a:pPr lvl="1">
              <a:lnSpc>
                <a:spcPct val="100000"/>
              </a:lnSpc>
              <a:buFont typeface="Wingdings" panose="05000000000000000000" pitchFamily="2" charset="2"/>
              <a:buChar char="§"/>
            </a:pPr>
            <a:r>
              <a:rPr lang="en-US" sz="1800" b="1" dirty="0" err="1"/>
              <a:t>GroupBy</a:t>
            </a:r>
            <a:r>
              <a:rPr lang="en-US" sz="1800" b="1" dirty="0"/>
              <a:t> Operations:</a:t>
            </a:r>
            <a:endParaRPr lang="en-IN" sz="1800" dirty="0"/>
          </a:p>
          <a:p>
            <a:pPr lvl="1">
              <a:lnSpc>
                <a:spcPct val="100000"/>
              </a:lnSpc>
              <a:buFont typeface="Wingdings" panose="05000000000000000000" pitchFamily="2" charset="2"/>
              <a:buChar char="§"/>
            </a:pPr>
            <a:r>
              <a:rPr lang="en-US" sz="1800" b="1" dirty="0"/>
              <a:t>Exporting Data</a:t>
            </a:r>
            <a:endParaRPr lang="en-IN" sz="1800" dirty="0"/>
          </a:p>
          <a:p>
            <a:pPr marL="457200" lvl="1" indent="0">
              <a:buNone/>
            </a:pPr>
            <a:endParaRPr lang="en-IN" sz="1400" b="1" dirty="0"/>
          </a:p>
        </p:txBody>
      </p:sp>
    </p:spTree>
    <p:extLst>
      <p:ext uri="{BB962C8B-B14F-4D97-AF65-F5344CB8AC3E}">
        <p14:creationId xmlns:p14="http://schemas.microsoft.com/office/powerpoint/2010/main" val="264195638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073" y="133004"/>
            <a:ext cx="11305309" cy="6409112"/>
          </a:xfrm>
        </p:spPr>
        <p:txBody>
          <a:bodyPr>
            <a:noAutofit/>
          </a:bodyPr>
          <a:lstStyle/>
          <a:p>
            <a:pPr marL="0" indent="0">
              <a:buNone/>
            </a:pPr>
            <a:r>
              <a:rPr lang="en-US" sz="1700" b="1" dirty="0" smtClean="0">
                <a:solidFill>
                  <a:srgbClr val="FF0000"/>
                </a:solidFill>
              </a:rPr>
              <a:t>6.Introduction </a:t>
            </a:r>
            <a:r>
              <a:rPr lang="en-US" sz="1700" b="1" dirty="0">
                <a:solidFill>
                  <a:srgbClr val="FF0000"/>
                </a:solidFill>
              </a:rPr>
              <a:t>to Pandas:</a:t>
            </a:r>
          </a:p>
          <a:p>
            <a:pPr marL="0" indent="0" algn="just">
              <a:buNone/>
            </a:pPr>
            <a:r>
              <a:rPr lang="en-US" sz="1700" b="1" dirty="0"/>
              <a:t>Pandas</a:t>
            </a:r>
            <a:r>
              <a:rPr lang="en-US" sz="1700" dirty="0"/>
              <a:t> is a powerful and widely-used </a:t>
            </a:r>
            <a:r>
              <a:rPr lang="en-US" sz="1700" b="1" dirty="0"/>
              <a:t>Python library for data manipulation </a:t>
            </a:r>
            <a:r>
              <a:rPr lang="en-US" sz="1700" dirty="0"/>
              <a:t>and </a:t>
            </a:r>
            <a:r>
              <a:rPr lang="en-US" sz="1700" b="1" dirty="0"/>
              <a:t>analysis</a:t>
            </a:r>
            <a:r>
              <a:rPr lang="en-US" sz="1700" dirty="0"/>
              <a:t>. It provides two main data structures: </a:t>
            </a:r>
            <a:r>
              <a:rPr lang="en-US" sz="1700" b="1" dirty="0"/>
              <a:t>Series</a:t>
            </a:r>
            <a:r>
              <a:rPr lang="en-US" sz="1700" dirty="0"/>
              <a:t> and </a:t>
            </a:r>
            <a:r>
              <a:rPr lang="en-US" sz="1700" b="1" dirty="0" err="1"/>
              <a:t>DataFrame</a:t>
            </a:r>
            <a:r>
              <a:rPr lang="en-US" sz="1700" dirty="0"/>
              <a:t>, which are essential for working with structured data, such as spreadsheets, CSV files, or databases. Pandas is built on top of other scientific libraries like </a:t>
            </a:r>
            <a:r>
              <a:rPr lang="en-US" sz="1700" b="1" dirty="0" err="1"/>
              <a:t>NumPy</a:t>
            </a:r>
            <a:r>
              <a:rPr lang="en-US" sz="1700" dirty="0"/>
              <a:t> and </a:t>
            </a:r>
            <a:r>
              <a:rPr lang="en-US" sz="1700" b="1" dirty="0" err="1"/>
              <a:t>Matplotlib</a:t>
            </a:r>
            <a:r>
              <a:rPr lang="en-US" sz="1700" dirty="0"/>
              <a:t>, making it an essential tool for data analysis and data science.</a:t>
            </a:r>
          </a:p>
          <a:p>
            <a:pPr marL="0" indent="0">
              <a:buNone/>
            </a:pPr>
            <a:r>
              <a:rPr lang="en-US" sz="1700" b="1" dirty="0">
                <a:solidFill>
                  <a:srgbClr val="7030A0"/>
                </a:solidFill>
              </a:rPr>
              <a:t>Key Features of Pandas:</a:t>
            </a:r>
          </a:p>
          <a:p>
            <a:pPr>
              <a:buFont typeface="Wingdings" panose="05000000000000000000" pitchFamily="2" charset="2"/>
              <a:buChar char="§"/>
            </a:pPr>
            <a:r>
              <a:rPr lang="en-US" sz="1700" b="1" dirty="0" err="1"/>
              <a:t>DataFrames</a:t>
            </a:r>
            <a:r>
              <a:rPr lang="en-US" sz="1700" dirty="0"/>
              <a:t>: A table-like structure where rows represent data points and columns represent variables.</a:t>
            </a:r>
          </a:p>
          <a:p>
            <a:pPr>
              <a:buFont typeface="Wingdings" panose="05000000000000000000" pitchFamily="2" charset="2"/>
              <a:buChar char="§"/>
            </a:pPr>
            <a:r>
              <a:rPr lang="en-US" sz="1700" b="1" dirty="0"/>
              <a:t>Series</a:t>
            </a:r>
            <a:r>
              <a:rPr lang="en-US" sz="1700" dirty="0"/>
              <a:t>: A one-dimensional labeled array that can store any data type (integers, strings, floats, etc.).</a:t>
            </a:r>
          </a:p>
          <a:p>
            <a:pPr>
              <a:buFont typeface="Wingdings" panose="05000000000000000000" pitchFamily="2" charset="2"/>
              <a:buChar char="§"/>
            </a:pPr>
            <a:r>
              <a:rPr lang="en-US" sz="1700" b="1" dirty="0"/>
              <a:t>Data cleaning</a:t>
            </a:r>
            <a:r>
              <a:rPr lang="en-US" sz="1700" dirty="0"/>
              <a:t>: Handle missing data, duplicates, and data transformation.</a:t>
            </a:r>
          </a:p>
          <a:p>
            <a:pPr>
              <a:buFont typeface="Wingdings" panose="05000000000000000000" pitchFamily="2" charset="2"/>
              <a:buChar char="§"/>
            </a:pPr>
            <a:r>
              <a:rPr lang="en-US" sz="1700" b="1" dirty="0"/>
              <a:t>Data manipulation</a:t>
            </a:r>
            <a:r>
              <a:rPr lang="en-US" sz="1700" dirty="0"/>
              <a:t>: Filter, sort, group, and aggregate data.</a:t>
            </a:r>
          </a:p>
          <a:p>
            <a:pPr>
              <a:buFont typeface="Wingdings" panose="05000000000000000000" pitchFamily="2" charset="2"/>
              <a:buChar char="§"/>
            </a:pPr>
            <a:r>
              <a:rPr lang="en-US" sz="1700" b="1" dirty="0"/>
              <a:t>Merging and joining</a:t>
            </a:r>
            <a:r>
              <a:rPr lang="en-US" sz="1700" dirty="0"/>
              <a:t>: Combine multiple datasets based on common columns or indexes.</a:t>
            </a:r>
          </a:p>
          <a:p>
            <a:pPr>
              <a:buFont typeface="Wingdings" panose="05000000000000000000" pitchFamily="2" charset="2"/>
              <a:buChar char="§"/>
            </a:pPr>
            <a:r>
              <a:rPr lang="en-US" sz="1700" b="1" dirty="0"/>
              <a:t>Time Series</a:t>
            </a:r>
            <a:r>
              <a:rPr lang="en-US" sz="1700" dirty="0"/>
              <a:t>: Special features for working with time-based data</a:t>
            </a:r>
            <a:r>
              <a:rPr lang="en-US" sz="1700" dirty="0" smtClean="0"/>
              <a:t>.</a:t>
            </a:r>
          </a:p>
          <a:p>
            <a:pPr>
              <a:buFont typeface="Wingdings" panose="05000000000000000000" pitchFamily="2" charset="2"/>
              <a:buChar char="§"/>
            </a:pPr>
            <a:endParaRPr lang="en-US" sz="1700" dirty="0"/>
          </a:p>
          <a:p>
            <a:pPr marL="0" indent="0">
              <a:buNone/>
            </a:pPr>
            <a:r>
              <a:rPr lang="en-US" sz="1700" b="1" dirty="0">
                <a:solidFill>
                  <a:srgbClr val="7030A0"/>
                </a:solidFill>
              </a:rPr>
              <a:t>Installing Pandas</a:t>
            </a:r>
          </a:p>
          <a:p>
            <a:pPr marL="0" indent="0">
              <a:buNone/>
            </a:pPr>
            <a:r>
              <a:rPr lang="en-US" sz="1700" dirty="0"/>
              <a:t>Before using Pandas, you need to install it. You can do so with pip:</a:t>
            </a:r>
          </a:p>
          <a:p>
            <a:pPr marL="0" indent="0">
              <a:buNone/>
            </a:pPr>
            <a:r>
              <a:rPr lang="en-US" sz="1700" b="1" dirty="0" smtClean="0"/>
              <a:t>		pip </a:t>
            </a:r>
            <a:r>
              <a:rPr lang="en-US" sz="1700" b="1" dirty="0"/>
              <a:t>install pandas</a:t>
            </a:r>
          </a:p>
          <a:p>
            <a:pPr marL="0" indent="0">
              <a:buNone/>
            </a:pPr>
            <a:r>
              <a:rPr lang="en-US" sz="1700" b="1" dirty="0">
                <a:solidFill>
                  <a:srgbClr val="7030A0"/>
                </a:solidFill>
              </a:rPr>
              <a:t>Importing Pandas</a:t>
            </a:r>
          </a:p>
          <a:p>
            <a:pPr marL="0" indent="0">
              <a:buNone/>
            </a:pPr>
            <a:r>
              <a:rPr lang="en-US" sz="1700" dirty="0"/>
              <a:t>Once installed, you can import Pandas into your Python script:</a:t>
            </a:r>
          </a:p>
          <a:p>
            <a:pPr marL="0" indent="0">
              <a:buNone/>
            </a:pPr>
            <a:r>
              <a:rPr lang="en-US" sz="1700" b="1" dirty="0" smtClean="0"/>
              <a:t>		import </a:t>
            </a:r>
            <a:r>
              <a:rPr lang="en-US" sz="1700" b="1" dirty="0"/>
              <a:t>pandas as </a:t>
            </a:r>
            <a:r>
              <a:rPr lang="en-US" sz="1700" b="1" dirty="0" err="1"/>
              <a:t>pd</a:t>
            </a:r>
            <a:endParaRPr lang="en-IN" sz="1700" b="1" dirty="0"/>
          </a:p>
        </p:txBody>
      </p:sp>
    </p:spTree>
    <p:extLst>
      <p:ext uri="{BB962C8B-B14F-4D97-AF65-F5344CB8AC3E}">
        <p14:creationId xmlns:p14="http://schemas.microsoft.com/office/powerpoint/2010/main" val="82677762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073" y="133004"/>
            <a:ext cx="11305309" cy="6409112"/>
          </a:xfrm>
        </p:spPr>
        <p:txBody>
          <a:bodyPr>
            <a:noAutofit/>
          </a:bodyPr>
          <a:lstStyle/>
          <a:p>
            <a:pPr marL="0" indent="0">
              <a:buNone/>
            </a:pPr>
            <a:r>
              <a:rPr lang="en-US" sz="1800" b="1" dirty="0">
                <a:solidFill>
                  <a:srgbClr val="00B0F0"/>
                </a:solidFill>
              </a:rPr>
              <a:t>Pandas Data Structures</a:t>
            </a:r>
          </a:p>
          <a:p>
            <a:pPr marL="0" indent="0">
              <a:buNone/>
            </a:pPr>
            <a:r>
              <a:rPr lang="en-US" sz="1800" b="1" dirty="0"/>
              <a:t>a) Series</a:t>
            </a:r>
          </a:p>
          <a:p>
            <a:pPr>
              <a:buFont typeface="Wingdings" panose="05000000000000000000" pitchFamily="2" charset="2"/>
              <a:buChar char="§"/>
            </a:pPr>
            <a:r>
              <a:rPr lang="en-US" sz="1800" dirty="0"/>
              <a:t>A Series is a </a:t>
            </a:r>
            <a:r>
              <a:rPr lang="en-US" sz="1800" b="1" dirty="0"/>
              <a:t>one-dimensional array with labeled axes (index). </a:t>
            </a:r>
            <a:r>
              <a:rPr lang="en-US" sz="1800" dirty="0"/>
              <a:t>It is similar to a </a:t>
            </a:r>
            <a:r>
              <a:rPr lang="en-US" sz="1800" b="1" dirty="0"/>
              <a:t>column in a spreadsheet </a:t>
            </a:r>
            <a:r>
              <a:rPr lang="en-US" sz="1800" dirty="0"/>
              <a:t>or a single column of a </a:t>
            </a:r>
            <a:r>
              <a:rPr lang="en-US" sz="1800" dirty="0" err="1"/>
              <a:t>DataFrame</a:t>
            </a:r>
            <a:r>
              <a:rPr lang="en-US" sz="1800" dirty="0"/>
              <a:t>.</a:t>
            </a:r>
          </a:p>
          <a:p>
            <a:pPr>
              <a:buFont typeface="Wingdings" panose="05000000000000000000" pitchFamily="2" charset="2"/>
              <a:buChar char="§"/>
            </a:pPr>
            <a:r>
              <a:rPr lang="en-US" sz="1800" dirty="0"/>
              <a:t>You can also provide custom labels (index):</a:t>
            </a:r>
          </a:p>
          <a:p>
            <a:pPr marL="0" indent="0">
              <a:buNone/>
            </a:pPr>
            <a:endParaRPr lang="en-IN" sz="1800" dirty="0"/>
          </a:p>
        </p:txBody>
      </p:sp>
      <p:pic>
        <p:nvPicPr>
          <p:cNvPr id="2" name="Picture 1"/>
          <p:cNvPicPr>
            <a:picLocks noChangeAspect="1"/>
          </p:cNvPicPr>
          <p:nvPr/>
        </p:nvPicPr>
        <p:blipFill>
          <a:blip r:embed="rId2"/>
          <a:stretch>
            <a:fillRect/>
          </a:stretch>
        </p:blipFill>
        <p:spPr>
          <a:xfrm>
            <a:off x="515388" y="2308533"/>
            <a:ext cx="4425101" cy="3887551"/>
          </a:xfrm>
          <a:prstGeom prst="rect">
            <a:avLst/>
          </a:prstGeom>
        </p:spPr>
      </p:pic>
      <p:pic>
        <p:nvPicPr>
          <p:cNvPr id="4" name="Picture 3"/>
          <p:cNvPicPr>
            <a:picLocks noChangeAspect="1"/>
          </p:cNvPicPr>
          <p:nvPr/>
        </p:nvPicPr>
        <p:blipFill>
          <a:blip r:embed="rId3"/>
          <a:stretch>
            <a:fillRect/>
          </a:stretch>
        </p:blipFill>
        <p:spPr>
          <a:xfrm>
            <a:off x="5240741" y="2046741"/>
            <a:ext cx="5240740" cy="4285819"/>
          </a:xfrm>
          <a:prstGeom prst="rect">
            <a:avLst/>
          </a:prstGeom>
        </p:spPr>
      </p:pic>
    </p:spTree>
    <p:extLst>
      <p:ext uri="{BB962C8B-B14F-4D97-AF65-F5344CB8AC3E}">
        <p14:creationId xmlns:p14="http://schemas.microsoft.com/office/powerpoint/2010/main" val="192245092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073" y="133004"/>
            <a:ext cx="11305309" cy="6409112"/>
          </a:xfrm>
        </p:spPr>
        <p:txBody>
          <a:bodyPr>
            <a:noAutofit/>
          </a:bodyPr>
          <a:lstStyle/>
          <a:p>
            <a:pPr marL="0" indent="0">
              <a:buNone/>
            </a:pPr>
            <a:r>
              <a:rPr lang="en-US" sz="1800" b="1" dirty="0"/>
              <a:t>b) </a:t>
            </a:r>
            <a:r>
              <a:rPr lang="en-US" sz="1800" b="1" dirty="0" err="1"/>
              <a:t>DataFrame</a:t>
            </a:r>
            <a:endParaRPr lang="en-US" sz="1800" b="1" dirty="0"/>
          </a:p>
          <a:p>
            <a:pPr>
              <a:buFont typeface="Wingdings" panose="05000000000000000000" pitchFamily="2" charset="2"/>
              <a:buChar char="§"/>
            </a:pPr>
            <a:r>
              <a:rPr lang="en-US" sz="1800" dirty="0"/>
              <a:t>A </a:t>
            </a:r>
            <a:r>
              <a:rPr lang="en-US" sz="1800" dirty="0" err="1"/>
              <a:t>DataFrame</a:t>
            </a:r>
            <a:r>
              <a:rPr lang="en-US" sz="1800" dirty="0"/>
              <a:t> is a </a:t>
            </a:r>
            <a:r>
              <a:rPr lang="en-US" sz="1800" b="1" dirty="0"/>
              <a:t>two-dimensional, size-mutable</a:t>
            </a:r>
            <a:r>
              <a:rPr lang="en-US" sz="1800" dirty="0"/>
              <a:t>, and potentially heterogeneous tabular data structure with </a:t>
            </a:r>
            <a:r>
              <a:rPr lang="en-US" sz="1800" b="1" dirty="0"/>
              <a:t>labeled axes (rows and columns).</a:t>
            </a:r>
            <a:r>
              <a:rPr lang="en-US" sz="1800" dirty="0"/>
              <a:t> </a:t>
            </a:r>
            <a:r>
              <a:rPr lang="en-US" sz="1800" b="1" dirty="0"/>
              <a:t>You can think of it as a table</a:t>
            </a:r>
            <a:r>
              <a:rPr lang="en-US" sz="1800" dirty="0"/>
              <a:t>.</a:t>
            </a:r>
          </a:p>
          <a:p>
            <a:pPr marL="0" indent="0">
              <a:buNone/>
            </a:pPr>
            <a:endParaRPr lang="en-IN" sz="1800" dirty="0"/>
          </a:p>
        </p:txBody>
      </p:sp>
      <p:pic>
        <p:nvPicPr>
          <p:cNvPr id="2" name="Picture 1"/>
          <p:cNvPicPr>
            <a:picLocks noChangeAspect="1"/>
          </p:cNvPicPr>
          <p:nvPr/>
        </p:nvPicPr>
        <p:blipFill>
          <a:blip r:embed="rId2"/>
          <a:stretch>
            <a:fillRect/>
          </a:stretch>
        </p:blipFill>
        <p:spPr>
          <a:xfrm>
            <a:off x="1008200" y="1320743"/>
            <a:ext cx="6102283" cy="4315782"/>
          </a:xfrm>
          <a:prstGeom prst="rect">
            <a:avLst/>
          </a:prstGeom>
        </p:spPr>
      </p:pic>
    </p:spTree>
    <p:extLst>
      <p:ext uri="{BB962C8B-B14F-4D97-AF65-F5344CB8AC3E}">
        <p14:creationId xmlns:p14="http://schemas.microsoft.com/office/powerpoint/2010/main" val="84075514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073" y="133004"/>
            <a:ext cx="11305309" cy="6409112"/>
          </a:xfrm>
        </p:spPr>
        <p:txBody>
          <a:bodyPr>
            <a:noAutofit/>
          </a:bodyPr>
          <a:lstStyle/>
          <a:p>
            <a:pPr marL="0" indent="0">
              <a:buNone/>
            </a:pPr>
            <a:r>
              <a:rPr lang="en-US" sz="1800" b="1" dirty="0" smtClean="0">
                <a:solidFill>
                  <a:srgbClr val="00B0F0"/>
                </a:solidFill>
              </a:rPr>
              <a:t>Basic </a:t>
            </a:r>
            <a:r>
              <a:rPr lang="en-US" sz="1800" b="1" dirty="0">
                <a:solidFill>
                  <a:srgbClr val="00B0F0"/>
                </a:solidFill>
              </a:rPr>
              <a:t>Operations with </a:t>
            </a:r>
            <a:r>
              <a:rPr lang="en-US" sz="1800" b="1" dirty="0" err="1">
                <a:solidFill>
                  <a:srgbClr val="00B0F0"/>
                </a:solidFill>
              </a:rPr>
              <a:t>DataFrame</a:t>
            </a:r>
            <a:endParaRPr lang="en-US" sz="1800" b="1" dirty="0">
              <a:solidFill>
                <a:srgbClr val="00B0F0"/>
              </a:solidFill>
            </a:endParaRPr>
          </a:p>
          <a:p>
            <a:pPr marL="0" indent="0">
              <a:buNone/>
            </a:pPr>
            <a:r>
              <a:rPr lang="en-US" sz="1800" b="1" dirty="0"/>
              <a:t>a) Accessing Columns</a:t>
            </a:r>
          </a:p>
          <a:p>
            <a:pPr>
              <a:buFont typeface="Wingdings" panose="05000000000000000000" pitchFamily="2" charset="2"/>
              <a:buChar char="§"/>
            </a:pPr>
            <a:r>
              <a:rPr lang="en-US" sz="1800" dirty="0"/>
              <a:t>You can access columns using their names:</a:t>
            </a:r>
          </a:p>
          <a:p>
            <a:pPr marL="0" indent="0">
              <a:buNone/>
            </a:pPr>
            <a:r>
              <a:rPr lang="en-US" sz="1800" b="1" dirty="0"/>
              <a:t>b) Accessing Rows</a:t>
            </a:r>
          </a:p>
          <a:p>
            <a:pPr>
              <a:buFont typeface="Wingdings" panose="05000000000000000000" pitchFamily="2" charset="2"/>
              <a:buChar char="§"/>
            </a:pPr>
            <a:r>
              <a:rPr lang="en-US" sz="1800" dirty="0"/>
              <a:t>You can </a:t>
            </a:r>
            <a:r>
              <a:rPr lang="en-US" sz="1800" b="1" dirty="0"/>
              <a:t>use .</a:t>
            </a:r>
            <a:r>
              <a:rPr lang="en-US" sz="1800" b="1" dirty="0" err="1"/>
              <a:t>loc</a:t>
            </a:r>
            <a:r>
              <a:rPr lang="en-US" sz="1800" b="1" dirty="0"/>
              <a:t>[] for label-based indexing or .</a:t>
            </a:r>
            <a:r>
              <a:rPr lang="en-US" sz="1800" b="1" dirty="0" err="1"/>
              <a:t>iloc</a:t>
            </a:r>
            <a:r>
              <a:rPr lang="en-US" sz="1800" b="1" dirty="0"/>
              <a:t>[] for integer-based indexing.</a:t>
            </a:r>
          </a:p>
          <a:p>
            <a:pPr marL="0" indent="0">
              <a:buNone/>
            </a:pPr>
            <a:endParaRPr lang="en-IN" sz="1800" dirty="0"/>
          </a:p>
        </p:txBody>
      </p:sp>
      <p:pic>
        <p:nvPicPr>
          <p:cNvPr id="4" name="Picture 3"/>
          <p:cNvPicPr>
            <a:picLocks noChangeAspect="1"/>
          </p:cNvPicPr>
          <p:nvPr/>
        </p:nvPicPr>
        <p:blipFill>
          <a:blip r:embed="rId2"/>
          <a:stretch>
            <a:fillRect/>
          </a:stretch>
        </p:blipFill>
        <p:spPr>
          <a:xfrm>
            <a:off x="771926" y="2729487"/>
            <a:ext cx="3868313" cy="3002507"/>
          </a:xfrm>
          <a:prstGeom prst="rect">
            <a:avLst/>
          </a:prstGeom>
        </p:spPr>
      </p:pic>
      <p:pic>
        <p:nvPicPr>
          <p:cNvPr id="5" name="Picture 4"/>
          <p:cNvPicPr>
            <a:picLocks noChangeAspect="1"/>
          </p:cNvPicPr>
          <p:nvPr/>
        </p:nvPicPr>
        <p:blipFill>
          <a:blip r:embed="rId3"/>
          <a:stretch>
            <a:fillRect/>
          </a:stretch>
        </p:blipFill>
        <p:spPr>
          <a:xfrm>
            <a:off x="5575684" y="2321730"/>
            <a:ext cx="5983970" cy="4220386"/>
          </a:xfrm>
          <a:prstGeom prst="rect">
            <a:avLst/>
          </a:prstGeom>
        </p:spPr>
      </p:pic>
    </p:spTree>
    <p:extLst>
      <p:ext uri="{BB962C8B-B14F-4D97-AF65-F5344CB8AC3E}">
        <p14:creationId xmlns:p14="http://schemas.microsoft.com/office/powerpoint/2010/main" val="374130793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ADE6278-56FD-F6ED-D02E-278FB5B9343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F8BFF4E-AA24-3635-6EC2-0A6CF13CDC74}"/>
              </a:ext>
            </a:extLst>
          </p:cNvPr>
          <p:cNvSpPr>
            <a:spLocks noGrp="1"/>
          </p:cNvSpPr>
          <p:nvPr>
            <p:ph idx="1"/>
          </p:nvPr>
        </p:nvSpPr>
        <p:spPr>
          <a:xfrm>
            <a:off x="374073" y="133004"/>
            <a:ext cx="11305309" cy="6409112"/>
          </a:xfrm>
        </p:spPr>
        <p:txBody>
          <a:bodyPr>
            <a:noAutofit/>
          </a:bodyPr>
          <a:lstStyle/>
          <a:p>
            <a:pPr marL="0" indent="0" algn="r">
              <a:buNone/>
            </a:pPr>
            <a:r>
              <a:rPr lang="en-US" sz="1400" b="1" dirty="0" smtClean="0">
                <a:solidFill>
                  <a:srgbClr val="7030A0"/>
                </a:solidFill>
              </a:rPr>
              <a:t>Basic </a:t>
            </a:r>
            <a:r>
              <a:rPr lang="en-US" sz="1400" b="1" dirty="0">
                <a:solidFill>
                  <a:srgbClr val="7030A0"/>
                </a:solidFill>
              </a:rPr>
              <a:t>Operations with </a:t>
            </a:r>
            <a:r>
              <a:rPr lang="en-US" sz="1400" b="1" dirty="0" err="1">
                <a:solidFill>
                  <a:srgbClr val="7030A0"/>
                </a:solidFill>
              </a:rPr>
              <a:t>DataFrame</a:t>
            </a:r>
            <a:endParaRPr lang="en-US" sz="1400" b="1" dirty="0">
              <a:solidFill>
                <a:srgbClr val="7030A0"/>
              </a:solidFill>
            </a:endParaRPr>
          </a:p>
          <a:p>
            <a:pPr marL="0" indent="0">
              <a:buNone/>
            </a:pPr>
            <a:r>
              <a:rPr lang="en-US" sz="1800" b="1" dirty="0"/>
              <a:t>c) Filtering Data</a:t>
            </a:r>
          </a:p>
          <a:p>
            <a:pPr>
              <a:buFont typeface="Wingdings" panose="05000000000000000000" pitchFamily="2" charset="2"/>
              <a:buChar char="§"/>
            </a:pPr>
            <a:r>
              <a:rPr lang="en-US" sz="1800" dirty="0"/>
              <a:t>You can filter rows based on conditions.</a:t>
            </a:r>
          </a:p>
          <a:p>
            <a:pPr marL="0" indent="0">
              <a:buNone/>
            </a:pPr>
            <a:endParaRPr lang="en-IN" sz="1800" dirty="0"/>
          </a:p>
        </p:txBody>
      </p:sp>
      <p:pic>
        <p:nvPicPr>
          <p:cNvPr id="6" name="Picture 5">
            <a:extLst>
              <a:ext uri="{FF2B5EF4-FFF2-40B4-BE49-F238E27FC236}">
                <a16:creationId xmlns:a16="http://schemas.microsoft.com/office/drawing/2014/main" xmlns="" id="{3EA29CB6-6D80-4D9E-914B-BADD56FDABAF}"/>
              </a:ext>
            </a:extLst>
          </p:cNvPr>
          <p:cNvPicPr>
            <a:picLocks noChangeAspect="1"/>
          </p:cNvPicPr>
          <p:nvPr/>
        </p:nvPicPr>
        <p:blipFill rotWithShape="1">
          <a:blip r:embed="rId2"/>
          <a:srcRect l="5262" b="5675"/>
          <a:stretch/>
        </p:blipFill>
        <p:spPr>
          <a:xfrm>
            <a:off x="1765699" y="1444182"/>
            <a:ext cx="4826293" cy="3136132"/>
          </a:xfrm>
          <a:prstGeom prst="rect">
            <a:avLst/>
          </a:prstGeom>
        </p:spPr>
      </p:pic>
    </p:spTree>
    <p:extLst>
      <p:ext uri="{BB962C8B-B14F-4D97-AF65-F5344CB8AC3E}">
        <p14:creationId xmlns:p14="http://schemas.microsoft.com/office/powerpoint/2010/main" val="339973653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133004"/>
            <a:ext cx="11679382" cy="6409112"/>
          </a:xfrm>
        </p:spPr>
        <p:txBody>
          <a:bodyPr>
            <a:noAutofit/>
          </a:bodyPr>
          <a:lstStyle/>
          <a:p>
            <a:pPr marL="0" indent="0">
              <a:buNone/>
            </a:pPr>
            <a:r>
              <a:rPr lang="en-US" sz="1900" b="1" dirty="0" smtClean="0">
                <a:solidFill>
                  <a:srgbClr val="00B0F0"/>
                </a:solidFill>
              </a:rPr>
              <a:t>Data </a:t>
            </a:r>
            <a:r>
              <a:rPr lang="en-US" sz="1900" b="1" dirty="0">
                <a:solidFill>
                  <a:srgbClr val="00B0F0"/>
                </a:solidFill>
              </a:rPr>
              <a:t>Cleaning and Transformation</a:t>
            </a:r>
          </a:p>
          <a:p>
            <a:pPr marL="0" indent="0">
              <a:buNone/>
            </a:pPr>
            <a:r>
              <a:rPr lang="en-US" sz="1900" b="1" dirty="0"/>
              <a:t>a) Handling Missing Data</a:t>
            </a:r>
          </a:p>
          <a:p>
            <a:pPr>
              <a:buFont typeface="Wingdings" panose="05000000000000000000" pitchFamily="2" charset="2"/>
              <a:buChar char="§"/>
            </a:pPr>
            <a:r>
              <a:rPr lang="en-US" sz="1900" dirty="0"/>
              <a:t>Pandas provides several methods for handling missing data. You can check for missing values and either remove or replace them.</a:t>
            </a:r>
          </a:p>
        </p:txBody>
      </p:sp>
      <p:pic>
        <p:nvPicPr>
          <p:cNvPr id="2" name="Picture 1" descr="A screenshot of a computer&#10;&#10;Description automatically generated"/>
          <p:cNvPicPr>
            <a:picLocks noChangeAspect="1"/>
          </p:cNvPicPr>
          <p:nvPr/>
        </p:nvPicPr>
        <p:blipFill>
          <a:blip r:embed="rId2"/>
          <a:stretch>
            <a:fillRect/>
          </a:stretch>
        </p:blipFill>
        <p:spPr>
          <a:xfrm>
            <a:off x="3259645" y="1511304"/>
            <a:ext cx="7139328" cy="4523737"/>
          </a:xfrm>
          <a:prstGeom prst="rect">
            <a:avLst/>
          </a:prstGeom>
        </p:spPr>
      </p:pic>
    </p:spTree>
    <p:extLst>
      <p:ext uri="{BB962C8B-B14F-4D97-AF65-F5344CB8AC3E}">
        <p14:creationId xmlns:p14="http://schemas.microsoft.com/office/powerpoint/2010/main" val="161014993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CA64BDAE-AE19-86AD-FF08-E571D17E1FA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CA94BEE-5FB7-FD18-86DC-CE95C7E1CFAD}"/>
              </a:ext>
            </a:extLst>
          </p:cNvPr>
          <p:cNvSpPr>
            <a:spLocks noGrp="1"/>
          </p:cNvSpPr>
          <p:nvPr>
            <p:ph idx="1"/>
          </p:nvPr>
        </p:nvSpPr>
        <p:spPr>
          <a:xfrm>
            <a:off x="1" y="133004"/>
            <a:ext cx="11679382" cy="6409112"/>
          </a:xfrm>
        </p:spPr>
        <p:txBody>
          <a:bodyPr>
            <a:noAutofit/>
          </a:bodyPr>
          <a:lstStyle/>
          <a:p>
            <a:pPr marL="0" indent="0">
              <a:buNone/>
            </a:pPr>
            <a:r>
              <a:rPr lang="en-US" sz="1900" b="1" dirty="0"/>
              <a:t>b) Renaming Columns</a:t>
            </a:r>
          </a:p>
          <a:p>
            <a:pPr marL="0" indent="0">
              <a:buNone/>
            </a:pPr>
            <a:r>
              <a:rPr lang="en-US" sz="1900" dirty="0"/>
              <a:t>To rename columns, use the rename() function:</a:t>
            </a:r>
            <a:endParaRPr lang="en-IN" sz="1900" dirty="0"/>
          </a:p>
        </p:txBody>
      </p:sp>
      <p:pic>
        <p:nvPicPr>
          <p:cNvPr id="5" name="Picture 4">
            <a:extLst>
              <a:ext uri="{FF2B5EF4-FFF2-40B4-BE49-F238E27FC236}">
                <a16:creationId xmlns:a16="http://schemas.microsoft.com/office/drawing/2014/main" xmlns="" id="{E51365FD-501B-016B-B173-7D5DCD690AF1}"/>
              </a:ext>
            </a:extLst>
          </p:cNvPr>
          <p:cNvPicPr>
            <a:picLocks noChangeAspect="1"/>
          </p:cNvPicPr>
          <p:nvPr/>
        </p:nvPicPr>
        <p:blipFill>
          <a:blip r:embed="rId2"/>
          <a:srcRect l="10914" r="2391"/>
          <a:stretch/>
        </p:blipFill>
        <p:spPr>
          <a:xfrm>
            <a:off x="1421476" y="1307828"/>
            <a:ext cx="6500553" cy="2915038"/>
          </a:xfrm>
          <a:prstGeom prst="rect">
            <a:avLst/>
          </a:prstGeom>
        </p:spPr>
      </p:pic>
    </p:spTree>
    <p:extLst>
      <p:ext uri="{BB962C8B-B14F-4D97-AF65-F5344CB8AC3E}">
        <p14:creationId xmlns:p14="http://schemas.microsoft.com/office/powerpoint/2010/main" val="196964887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133004"/>
            <a:ext cx="11679382" cy="6724996"/>
          </a:xfrm>
        </p:spPr>
        <p:txBody>
          <a:bodyPr>
            <a:noAutofit/>
          </a:bodyPr>
          <a:lstStyle/>
          <a:p>
            <a:pPr marL="0" indent="0">
              <a:buNone/>
            </a:pPr>
            <a:r>
              <a:rPr lang="en-US" sz="2000" b="1" dirty="0" smtClean="0">
                <a:solidFill>
                  <a:srgbClr val="00B0F0"/>
                </a:solidFill>
              </a:rPr>
              <a:t>Merging </a:t>
            </a:r>
            <a:r>
              <a:rPr lang="en-US" sz="2000" b="1" dirty="0">
                <a:solidFill>
                  <a:srgbClr val="00B0F0"/>
                </a:solidFill>
              </a:rPr>
              <a:t>and Joining </a:t>
            </a:r>
            <a:r>
              <a:rPr lang="en-US" sz="2000" b="1" dirty="0" err="1">
                <a:solidFill>
                  <a:srgbClr val="00B0F0"/>
                </a:solidFill>
              </a:rPr>
              <a:t>DataFrames</a:t>
            </a:r>
            <a:r>
              <a:rPr lang="en-US" sz="2000" b="1" dirty="0">
                <a:solidFill>
                  <a:srgbClr val="00B0F0"/>
                </a:solidFill>
              </a:rPr>
              <a:t>: </a:t>
            </a:r>
            <a:r>
              <a:rPr lang="en-US" sz="2000" dirty="0" smtClean="0"/>
              <a:t>Pandas </a:t>
            </a:r>
            <a:r>
              <a:rPr lang="en-US" sz="2000" dirty="0"/>
              <a:t>allows </a:t>
            </a:r>
            <a:r>
              <a:rPr lang="en-US" sz="2000" b="1" dirty="0"/>
              <a:t>merging</a:t>
            </a:r>
            <a:r>
              <a:rPr lang="en-US" sz="2000" dirty="0"/>
              <a:t> and </a:t>
            </a:r>
            <a:r>
              <a:rPr lang="en-US" sz="2000" b="1" dirty="0"/>
              <a:t>joining </a:t>
            </a:r>
            <a:r>
              <a:rPr lang="en-US" sz="2000" b="1" dirty="0" err="1" smtClean="0"/>
              <a:t>DataFrames</a:t>
            </a:r>
            <a:r>
              <a:rPr lang="en-US" sz="2000" b="1" dirty="0" smtClean="0"/>
              <a:t> </a:t>
            </a:r>
            <a:r>
              <a:rPr lang="en-US" sz="2000" dirty="0"/>
              <a:t>in various ways. The merge</a:t>
            </a:r>
            <a:r>
              <a:rPr lang="en-US" sz="2000" dirty="0" smtClean="0"/>
              <a:t>() </a:t>
            </a:r>
            <a:r>
              <a:rPr lang="en-US" sz="2000" dirty="0"/>
              <a:t>function is often used to combine datasets.</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457200" lvl="1" indent="0">
              <a:buNone/>
            </a:pPr>
            <a:endParaRPr lang="en-US" sz="1400" b="1" dirty="0"/>
          </a:p>
          <a:p>
            <a:pPr marL="457200" lvl="1" indent="0">
              <a:buNone/>
            </a:pPr>
            <a:endParaRPr lang="en-US" sz="1400" b="1" dirty="0"/>
          </a:p>
          <a:p>
            <a:pPr marL="457200" lvl="1" indent="0">
              <a:buNone/>
            </a:pPr>
            <a:endParaRPr lang="en-US" sz="1400" b="1" dirty="0"/>
          </a:p>
          <a:p>
            <a:pPr marL="457200" lvl="1" indent="0">
              <a:buNone/>
            </a:pPr>
            <a:endParaRPr lang="en-US" sz="1400" b="1" dirty="0"/>
          </a:p>
          <a:p>
            <a:pPr marL="457200" lvl="1" indent="0">
              <a:buNone/>
            </a:pPr>
            <a:endParaRPr lang="en-US" sz="1400" b="1" dirty="0"/>
          </a:p>
          <a:p>
            <a:pPr marL="457200" lvl="1" indent="0">
              <a:buNone/>
            </a:pPr>
            <a:endParaRPr lang="en-US" sz="1400" b="1" dirty="0"/>
          </a:p>
          <a:p>
            <a:pPr marL="457200" lvl="1" indent="0">
              <a:buNone/>
            </a:pPr>
            <a:endParaRPr lang="en-US" sz="1400" b="1" dirty="0"/>
          </a:p>
          <a:p>
            <a:pPr marL="0" indent="0">
              <a:buNone/>
            </a:pPr>
            <a:endParaRPr lang="en-IN" sz="1800" dirty="0"/>
          </a:p>
        </p:txBody>
      </p:sp>
      <p:pic>
        <p:nvPicPr>
          <p:cNvPr id="4" name="Picture 3"/>
          <p:cNvPicPr>
            <a:picLocks noChangeAspect="1"/>
          </p:cNvPicPr>
          <p:nvPr/>
        </p:nvPicPr>
        <p:blipFill>
          <a:blip r:embed="rId2"/>
          <a:srcRect l="12690"/>
          <a:stretch/>
        </p:blipFill>
        <p:spPr>
          <a:xfrm>
            <a:off x="1278979" y="990641"/>
            <a:ext cx="6842556" cy="4080123"/>
          </a:xfrm>
          <a:prstGeom prst="rect">
            <a:avLst/>
          </a:prstGeom>
        </p:spPr>
      </p:pic>
    </p:spTree>
    <p:extLst>
      <p:ext uri="{BB962C8B-B14F-4D97-AF65-F5344CB8AC3E}">
        <p14:creationId xmlns:p14="http://schemas.microsoft.com/office/powerpoint/2010/main" val="10064939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133004"/>
            <a:ext cx="11679382" cy="6724996"/>
          </a:xfrm>
        </p:spPr>
        <p:txBody>
          <a:bodyPr>
            <a:noAutofit/>
          </a:bodyPr>
          <a:lstStyle/>
          <a:p>
            <a:pPr marL="0" indent="0">
              <a:buNone/>
            </a:pPr>
            <a:endParaRPr lang="en-US" sz="1800" dirty="0"/>
          </a:p>
          <a:p>
            <a:pPr marL="457200" lvl="1" indent="0" algn="just">
              <a:buNone/>
            </a:pPr>
            <a:r>
              <a:rPr lang="en-US" sz="2000" b="1" dirty="0" err="1" smtClean="0">
                <a:solidFill>
                  <a:srgbClr val="00B0F0"/>
                </a:solidFill>
              </a:rPr>
              <a:t>GroupBy</a:t>
            </a:r>
            <a:r>
              <a:rPr lang="en-US" sz="2000" b="1" dirty="0" smtClean="0">
                <a:solidFill>
                  <a:srgbClr val="00B0F0"/>
                </a:solidFill>
              </a:rPr>
              <a:t> </a:t>
            </a:r>
            <a:r>
              <a:rPr lang="en-US" sz="2000" b="1" dirty="0">
                <a:solidFill>
                  <a:srgbClr val="00B0F0"/>
                </a:solidFill>
              </a:rPr>
              <a:t>Operations: </a:t>
            </a:r>
            <a:r>
              <a:rPr lang="en-US" sz="2000" dirty="0"/>
              <a:t>You can group data based on one or more columns and perform operations like aggregation.</a:t>
            </a:r>
          </a:p>
          <a:p>
            <a:pPr marL="0" indent="0">
              <a:buNone/>
            </a:pPr>
            <a:endParaRPr lang="en-IN" sz="1800" dirty="0"/>
          </a:p>
        </p:txBody>
      </p:sp>
      <p:pic>
        <p:nvPicPr>
          <p:cNvPr id="5" name="Picture 4"/>
          <p:cNvPicPr>
            <a:picLocks noChangeAspect="1"/>
          </p:cNvPicPr>
          <p:nvPr/>
        </p:nvPicPr>
        <p:blipFill>
          <a:blip r:embed="rId2"/>
          <a:stretch>
            <a:fillRect/>
          </a:stretch>
        </p:blipFill>
        <p:spPr>
          <a:xfrm>
            <a:off x="681645" y="1556559"/>
            <a:ext cx="6467300" cy="4220787"/>
          </a:xfrm>
          <a:prstGeom prst="rect">
            <a:avLst/>
          </a:prstGeom>
        </p:spPr>
      </p:pic>
    </p:spTree>
    <p:extLst>
      <p:ext uri="{BB962C8B-B14F-4D97-AF65-F5344CB8AC3E}">
        <p14:creationId xmlns:p14="http://schemas.microsoft.com/office/powerpoint/2010/main" val="2282052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7571" y="324196"/>
            <a:ext cx="11046229" cy="5852767"/>
          </a:xfrm>
        </p:spPr>
        <p:txBody>
          <a:bodyPr>
            <a:normAutofit/>
          </a:bodyPr>
          <a:lstStyle/>
          <a:p>
            <a:pPr marL="0" indent="0">
              <a:buNone/>
            </a:pPr>
            <a:r>
              <a:rPr lang="en-US" sz="1800" b="1" dirty="0">
                <a:solidFill>
                  <a:srgbClr val="7030A0"/>
                </a:solidFill>
              </a:rPr>
              <a:t>Types of Data Analytics</a:t>
            </a:r>
            <a:r>
              <a:rPr lang="en-US" sz="1800" b="1" dirty="0" smtClean="0">
                <a:solidFill>
                  <a:srgbClr val="7030A0"/>
                </a:solidFill>
              </a:rPr>
              <a:t>:</a:t>
            </a:r>
          </a:p>
          <a:p>
            <a:pPr marL="0" indent="0">
              <a:buNone/>
            </a:pPr>
            <a:endParaRPr lang="en-US" sz="1800" b="1" dirty="0">
              <a:solidFill>
                <a:srgbClr val="0070C0"/>
              </a:solidFill>
            </a:endParaRPr>
          </a:p>
          <a:p>
            <a:pPr algn="just">
              <a:buFont typeface="Wingdings" panose="05000000000000000000" pitchFamily="2" charset="2"/>
              <a:buChar char="§"/>
            </a:pPr>
            <a:r>
              <a:rPr lang="en-US" sz="1800" b="1" dirty="0">
                <a:solidFill>
                  <a:srgbClr val="7030A0"/>
                </a:solidFill>
              </a:rPr>
              <a:t>Descriptive Analytics</a:t>
            </a:r>
            <a:r>
              <a:rPr lang="en-US" sz="1800" dirty="0">
                <a:solidFill>
                  <a:srgbClr val="7030A0"/>
                </a:solidFill>
              </a:rPr>
              <a:t>: </a:t>
            </a:r>
            <a:r>
              <a:rPr lang="en-US" sz="1800" dirty="0"/>
              <a:t>Focuses on understanding </a:t>
            </a:r>
            <a:r>
              <a:rPr lang="en-US" sz="1800" b="1" dirty="0">
                <a:solidFill>
                  <a:srgbClr val="00B0F0"/>
                </a:solidFill>
              </a:rPr>
              <a:t>what has happened by summarizing historical data</a:t>
            </a:r>
            <a:r>
              <a:rPr lang="en-US" sz="1800" dirty="0"/>
              <a:t>. </a:t>
            </a:r>
            <a:r>
              <a:rPr lang="en-US" sz="1800" b="1" dirty="0"/>
              <a:t>Common techniques include mean, median, mode, and standard deviation.</a:t>
            </a:r>
            <a:r>
              <a:rPr lang="en-US" sz="1800" dirty="0"/>
              <a:t> Descriptive analytics is typically </a:t>
            </a:r>
            <a:r>
              <a:rPr lang="en-US" sz="1800" b="1" dirty="0"/>
              <a:t>used to assess past performance.</a:t>
            </a:r>
          </a:p>
          <a:p>
            <a:pPr algn="just">
              <a:buFont typeface="Wingdings" panose="05000000000000000000" pitchFamily="2" charset="2"/>
              <a:buChar char="§"/>
            </a:pPr>
            <a:endParaRPr lang="en-US" sz="1800" dirty="0"/>
          </a:p>
          <a:p>
            <a:pPr algn="just">
              <a:buFont typeface="Wingdings" panose="05000000000000000000" pitchFamily="2" charset="2"/>
              <a:buChar char="§"/>
            </a:pPr>
            <a:r>
              <a:rPr lang="en-US" sz="1800" b="1" dirty="0">
                <a:solidFill>
                  <a:srgbClr val="7030A0"/>
                </a:solidFill>
              </a:rPr>
              <a:t>Diagnostic Analytics</a:t>
            </a:r>
            <a:r>
              <a:rPr lang="en-US" sz="1800" dirty="0">
                <a:solidFill>
                  <a:srgbClr val="7030A0"/>
                </a:solidFill>
              </a:rPr>
              <a:t>: </a:t>
            </a:r>
            <a:r>
              <a:rPr lang="en-US" sz="1800" dirty="0"/>
              <a:t>Goes a step further </a:t>
            </a:r>
            <a:r>
              <a:rPr lang="en-US" sz="1800" b="1" dirty="0">
                <a:solidFill>
                  <a:srgbClr val="00B0F0"/>
                </a:solidFill>
              </a:rPr>
              <a:t>to understand why something happened</a:t>
            </a:r>
            <a:r>
              <a:rPr lang="en-US" sz="1800" dirty="0"/>
              <a:t>. </a:t>
            </a:r>
            <a:r>
              <a:rPr lang="en-US" sz="1800" b="1" dirty="0"/>
              <a:t>It uses techniques like correlation and regression analysis to identify the root causes of trends or events.</a:t>
            </a:r>
          </a:p>
          <a:p>
            <a:pPr algn="just">
              <a:buFont typeface="Wingdings" panose="05000000000000000000" pitchFamily="2" charset="2"/>
              <a:buChar char="§"/>
            </a:pPr>
            <a:endParaRPr lang="en-US" sz="1800" dirty="0"/>
          </a:p>
          <a:p>
            <a:pPr algn="just">
              <a:buFont typeface="Wingdings" panose="05000000000000000000" pitchFamily="2" charset="2"/>
              <a:buChar char="§"/>
            </a:pPr>
            <a:r>
              <a:rPr lang="en-US" sz="1800" b="1" dirty="0">
                <a:solidFill>
                  <a:srgbClr val="7030A0"/>
                </a:solidFill>
              </a:rPr>
              <a:t>Predictive Analytics</a:t>
            </a:r>
            <a:r>
              <a:rPr lang="en-US" sz="1800" dirty="0">
                <a:solidFill>
                  <a:srgbClr val="7030A0"/>
                </a:solidFill>
              </a:rPr>
              <a:t>: </a:t>
            </a:r>
            <a:r>
              <a:rPr lang="en-US" sz="1800" dirty="0"/>
              <a:t>Uses </a:t>
            </a:r>
            <a:r>
              <a:rPr lang="en-US" sz="1800" b="1" dirty="0">
                <a:solidFill>
                  <a:srgbClr val="00B0F0"/>
                </a:solidFill>
              </a:rPr>
              <a:t>historical data and statistical algorithms to predict future outcomes</a:t>
            </a:r>
            <a:r>
              <a:rPr lang="en-US" sz="1800" dirty="0"/>
              <a:t>. </a:t>
            </a:r>
            <a:r>
              <a:rPr lang="en-US" sz="1800" b="1" dirty="0"/>
              <a:t>Predictive models can help organizations forecast demand, customer behavior, or market trends.</a:t>
            </a:r>
          </a:p>
          <a:p>
            <a:pPr algn="just">
              <a:buFont typeface="Wingdings" panose="05000000000000000000" pitchFamily="2" charset="2"/>
              <a:buChar char="§"/>
            </a:pPr>
            <a:endParaRPr lang="en-US" sz="1800" dirty="0"/>
          </a:p>
          <a:p>
            <a:pPr algn="just">
              <a:buFont typeface="Wingdings" panose="05000000000000000000" pitchFamily="2" charset="2"/>
              <a:buChar char="§"/>
            </a:pPr>
            <a:r>
              <a:rPr lang="en-US" sz="1800" b="1" dirty="0">
                <a:solidFill>
                  <a:srgbClr val="7030A0"/>
                </a:solidFill>
              </a:rPr>
              <a:t>Prescriptive Analytics</a:t>
            </a:r>
            <a:r>
              <a:rPr lang="en-US" sz="1800" dirty="0">
                <a:solidFill>
                  <a:srgbClr val="7030A0"/>
                </a:solidFill>
              </a:rPr>
              <a:t>: </a:t>
            </a:r>
            <a:r>
              <a:rPr lang="en-US" sz="1800" b="1" dirty="0">
                <a:solidFill>
                  <a:srgbClr val="00B0F0"/>
                </a:solidFill>
              </a:rPr>
              <a:t>Recommends actions or strategies for achieving desired outcomes</a:t>
            </a:r>
            <a:r>
              <a:rPr lang="en-US" sz="1800" dirty="0"/>
              <a:t>. It </a:t>
            </a:r>
            <a:r>
              <a:rPr lang="en-US" sz="1800" b="1" dirty="0"/>
              <a:t>uses optimization algorithms and simulations to provide actionable advice and help decision-makers choose the best course of action.</a:t>
            </a:r>
          </a:p>
          <a:p>
            <a:pPr marL="0" indent="0" algn="just">
              <a:buNone/>
            </a:pPr>
            <a:endParaRPr lang="en-IN" sz="1800" dirty="0"/>
          </a:p>
        </p:txBody>
      </p:sp>
    </p:spTree>
    <p:extLst>
      <p:ext uri="{BB962C8B-B14F-4D97-AF65-F5344CB8AC3E}">
        <p14:creationId xmlns:p14="http://schemas.microsoft.com/office/powerpoint/2010/main" val="354439116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073" y="133004"/>
            <a:ext cx="11305309" cy="6409112"/>
          </a:xfrm>
        </p:spPr>
        <p:txBody>
          <a:bodyPr>
            <a:noAutofit/>
          </a:bodyPr>
          <a:lstStyle/>
          <a:p>
            <a:pPr marL="0" indent="0">
              <a:buNone/>
            </a:pPr>
            <a:r>
              <a:rPr lang="en-US" sz="1800" b="1" dirty="0" smtClean="0">
                <a:solidFill>
                  <a:srgbClr val="00B0F0"/>
                </a:solidFill>
              </a:rPr>
              <a:t>Exporting </a:t>
            </a:r>
            <a:r>
              <a:rPr lang="en-US" sz="1800" b="1" dirty="0">
                <a:solidFill>
                  <a:srgbClr val="00B0F0"/>
                </a:solidFill>
              </a:rPr>
              <a:t>Data</a:t>
            </a:r>
          </a:p>
          <a:p>
            <a:pPr>
              <a:buFont typeface="Wingdings" panose="05000000000000000000" pitchFamily="2" charset="2"/>
              <a:buChar char="§"/>
            </a:pPr>
            <a:r>
              <a:rPr lang="en-US" sz="1800" dirty="0"/>
              <a:t>Once you've manipulated your data, you can </a:t>
            </a:r>
            <a:r>
              <a:rPr lang="en-US" sz="1800" b="1" dirty="0"/>
              <a:t>export it to various formats like CSV, Excel, or SQL.</a:t>
            </a:r>
          </a:p>
          <a:p>
            <a:pPr>
              <a:buFont typeface="Wingdings" panose="05000000000000000000" pitchFamily="2" charset="2"/>
              <a:buChar char="§"/>
            </a:pPr>
            <a:endParaRPr lang="en-US" sz="1800" dirty="0"/>
          </a:p>
          <a:p>
            <a:pPr>
              <a:buFont typeface="Wingdings" panose="05000000000000000000" pitchFamily="2" charset="2"/>
              <a:buChar char="§"/>
            </a:pPr>
            <a:endParaRPr lang="en-US" sz="1800" dirty="0"/>
          </a:p>
          <a:p>
            <a:pPr>
              <a:buFont typeface="Wingdings" panose="05000000000000000000" pitchFamily="2" charset="2"/>
              <a:buChar char="§"/>
            </a:pPr>
            <a:endParaRPr lang="en-US" sz="1800" dirty="0"/>
          </a:p>
          <a:p>
            <a:pPr>
              <a:buFont typeface="Wingdings" panose="05000000000000000000" pitchFamily="2" charset="2"/>
              <a:buChar char="§"/>
            </a:pPr>
            <a:endParaRPr lang="en-US" sz="1800" dirty="0"/>
          </a:p>
          <a:p>
            <a:pPr>
              <a:buFont typeface="Wingdings" panose="05000000000000000000" pitchFamily="2" charset="2"/>
              <a:buChar char="§"/>
            </a:pPr>
            <a:endParaRPr lang="en-US" sz="1800" dirty="0"/>
          </a:p>
          <a:p>
            <a:pPr>
              <a:buFont typeface="Wingdings" panose="05000000000000000000" pitchFamily="2" charset="2"/>
              <a:buChar char="§"/>
            </a:pPr>
            <a:endParaRPr lang="en-US" sz="1800" dirty="0"/>
          </a:p>
          <a:p>
            <a:pPr marL="0" indent="0">
              <a:buNone/>
            </a:pPr>
            <a:endParaRPr lang="en-US" sz="1800" dirty="0" smtClean="0"/>
          </a:p>
          <a:p>
            <a:pPr marL="0" indent="0">
              <a:buNone/>
            </a:pPr>
            <a:endParaRPr lang="en-US" sz="1800" dirty="0"/>
          </a:p>
          <a:p>
            <a:pPr marL="0" indent="0">
              <a:buNone/>
            </a:pPr>
            <a:r>
              <a:rPr lang="en-US" sz="1800" b="1" dirty="0" smtClean="0"/>
              <a:t>Conclusion</a:t>
            </a:r>
            <a:endParaRPr lang="en-US" sz="1800" b="1" dirty="0"/>
          </a:p>
          <a:p>
            <a:pPr algn="just">
              <a:buFont typeface="Wingdings" panose="05000000000000000000" pitchFamily="2" charset="2"/>
              <a:buChar char="§"/>
            </a:pPr>
            <a:r>
              <a:rPr lang="en-US" sz="1800" b="1" dirty="0"/>
              <a:t>Pandas</a:t>
            </a:r>
            <a:r>
              <a:rPr lang="en-US" sz="1800" dirty="0"/>
              <a:t> is a </a:t>
            </a:r>
            <a:r>
              <a:rPr lang="en-US" sz="1800" b="1" dirty="0"/>
              <a:t>versatile library that can help you clean, manipulate, and analyze data efficiently</a:t>
            </a:r>
            <a:r>
              <a:rPr lang="en-US" sz="1800" dirty="0"/>
              <a:t>. </a:t>
            </a:r>
            <a:endParaRPr lang="en-US" sz="1800" dirty="0" smtClean="0"/>
          </a:p>
          <a:p>
            <a:pPr algn="just">
              <a:buFont typeface="Wingdings" panose="05000000000000000000" pitchFamily="2" charset="2"/>
              <a:buChar char="§"/>
            </a:pPr>
            <a:endParaRPr lang="en-US" sz="1800" dirty="0"/>
          </a:p>
          <a:p>
            <a:pPr algn="just">
              <a:buFont typeface="Wingdings" panose="05000000000000000000" pitchFamily="2" charset="2"/>
              <a:buChar char="§"/>
            </a:pPr>
            <a:r>
              <a:rPr lang="en-US" sz="1800" dirty="0" smtClean="0"/>
              <a:t>With </a:t>
            </a:r>
            <a:r>
              <a:rPr lang="en-US" sz="1800" dirty="0"/>
              <a:t>its powerful data structures, such as Series and </a:t>
            </a:r>
            <a:r>
              <a:rPr lang="en-US" sz="1800" b="1" dirty="0" err="1"/>
              <a:t>DataFrame</a:t>
            </a:r>
            <a:r>
              <a:rPr lang="en-US" sz="1800" b="1" dirty="0"/>
              <a:t>,</a:t>
            </a:r>
            <a:r>
              <a:rPr lang="en-US" sz="1800" dirty="0"/>
              <a:t> combined with various methods for data manipulation and analysis, you </a:t>
            </a:r>
            <a:r>
              <a:rPr lang="en-US" sz="1800" b="1" dirty="0"/>
              <a:t>can handle almost any data science or data analysis task</a:t>
            </a:r>
            <a:r>
              <a:rPr lang="en-US" sz="1800" b="1" dirty="0" smtClean="0"/>
              <a:t>.</a:t>
            </a:r>
          </a:p>
          <a:p>
            <a:pPr>
              <a:buFont typeface="Wingdings" panose="05000000000000000000" pitchFamily="2" charset="2"/>
              <a:buChar char="§"/>
            </a:pPr>
            <a:endParaRPr lang="en-IN" sz="1800" dirty="0"/>
          </a:p>
        </p:txBody>
      </p:sp>
      <p:pic>
        <p:nvPicPr>
          <p:cNvPr id="2" name="Picture 1"/>
          <p:cNvPicPr>
            <a:picLocks noChangeAspect="1"/>
          </p:cNvPicPr>
          <p:nvPr/>
        </p:nvPicPr>
        <p:blipFill>
          <a:blip r:embed="rId2"/>
          <a:stretch>
            <a:fillRect/>
          </a:stretch>
        </p:blipFill>
        <p:spPr>
          <a:xfrm>
            <a:off x="920191" y="970340"/>
            <a:ext cx="5588674" cy="2279936"/>
          </a:xfrm>
          <a:prstGeom prst="rect">
            <a:avLst/>
          </a:prstGeom>
        </p:spPr>
      </p:pic>
    </p:spTree>
    <p:extLst>
      <p:ext uri="{BB962C8B-B14F-4D97-AF65-F5344CB8AC3E}">
        <p14:creationId xmlns:p14="http://schemas.microsoft.com/office/powerpoint/2010/main" val="19780646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073" y="133004"/>
            <a:ext cx="11305309" cy="6409112"/>
          </a:xfrm>
        </p:spPr>
        <p:txBody>
          <a:bodyPr>
            <a:noAutofit/>
          </a:bodyPr>
          <a:lstStyle/>
          <a:p>
            <a:pPr marL="0" indent="0">
              <a:buNone/>
            </a:pPr>
            <a:r>
              <a:rPr lang="en-IN" sz="1800" b="1" dirty="0" smtClean="0">
                <a:solidFill>
                  <a:srgbClr val="FF0000"/>
                </a:solidFill>
              </a:rPr>
              <a:t>7.Python </a:t>
            </a:r>
            <a:r>
              <a:rPr lang="en-IN" sz="1800" b="1" dirty="0">
                <a:solidFill>
                  <a:srgbClr val="FF0000"/>
                </a:solidFill>
              </a:rPr>
              <a:t>Data Structures</a:t>
            </a:r>
          </a:p>
          <a:p>
            <a:pPr algn="just">
              <a:buFont typeface="Wingdings" panose="05000000000000000000" pitchFamily="2" charset="2"/>
              <a:buChar char="§"/>
            </a:pPr>
            <a:r>
              <a:rPr lang="en-IN" sz="1800" dirty="0"/>
              <a:t>Python provides </a:t>
            </a:r>
            <a:r>
              <a:rPr lang="en-IN" sz="1800" b="1" dirty="0"/>
              <a:t>several built-in data structures </a:t>
            </a:r>
            <a:r>
              <a:rPr lang="en-IN" sz="1800" dirty="0"/>
              <a:t>that allow you to </a:t>
            </a:r>
            <a:r>
              <a:rPr lang="en-IN" sz="1800" b="1" dirty="0"/>
              <a:t>store and manage collections </a:t>
            </a:r>
            <a:r>
              <a:rPr lang="en-IN" sz="1800" dirty="0"/>
              <a:t>of data in an organized manner. The main Python data structures include </a:t>
            </a:r>
            <a:r>
              <a:rPr lang="en-IN" sz="1800" b="1" dirty="0">
                <a:solidFill>
                  <a:srgbClr val="00B0F0"/>
                </a:solidFill>
              </a:rPr>
              <a:t>lists, tuples, sets, and dictionaries</a:t>
            </a:r>
            <a:r>
              <a:rPr lang="en-IN" sz="1800" dirty="0"/>
              <a:t>. These structures are essential for </a:t>
            </a:r>
            <a:r>
              <a:rPr lang="en-IN" sz="1800" b="1" dirty="0"/>
              <a:t>various tasks such as data manipulation, collection management, and algorithm development</a:t>
            </a:r>
            <a:r>
              <a:rPr lang="en-IN" sz="1800" dirty="0"/>
              <a:t>.</a:t>
            </a:r>
          </a:p>
          <a:p>
            <a:pPr marL="0" indent="0">
              <a:buNone/>
            </a:pPr>
            <a:r>
              <a:rPr lang="en-IN" sz="1800" b="1" dirty="0">
                <a:solidFill>
                  <a:srgbClr val="7030A0"/>
                </a:solidFill>
              </a:rPr>
              <a:t>Lists (Ordered, Mutable)</a:t>
            </a:r>
          </a:p>
          <a:p>
            <a:pPr>
              <a:buFont typeface="Wingdings" panose="05000000000000000000" pitchFamily="2" charset="2"/>
              <a:buChar char="§"/>
            </a:pPr>
            <a:r>
              <a:rPr lang="en-IN" sz="1800" b="1" dirty="0"/>
              <a:t>A list is an ordered collection of items </a:t>
            </a:r>
            <a:r>
              <a:rPr lang="en-IN" sz="1800" dirty="0"/>
              <a:t>that can </a:t>
            </a:r>
            <a:r>
              <a:rPr lang="en-IN" sz="1800" b="1" dirty="0"/>
              <a:t>hold elements of any data type </a:t>
            </a:r>
            <a:r>
              <a:rPr lang="en-IN" sz="1800" dirty="0"/>
              <a:t>(</a:t>
            </a:r>
            <a:r>
              <a:rPr lang="en-IN" sz="1800" b="1" dirty="0">
                <a:solidFill>
                  <a:srgbClr val="00B0F0"/>
                </a:solidFill>
              </a:rPr>
              <a:t>integers, strings, objects, etc</a:t>
            </a:r>
            <a:r>
              <a:rPr lang="en-IN" sz="1800" dirty="0"/>
              <a:t>.). </a:t>
            </a:r>
            <a:r>
              <a:rPr lang="en-IN" sz="1800" b="1" dirty="0">
                <a:solidFill>
                  <a:srgbClr val="00B0F0"/>
                </a:solidFill>
              </a:rPr>
              <a:t>Lists are mutable, meaning you can modify their contents after creation.</a:t>
            </a:r>
          </a:p>
          <a:p>
            <a:pPr marL="0" indent="0">
              <a:buNone/>
            </a:pPr>
            <a:r>
              <a:rPr lang="en-IN" sz="1800" b="1" dirty="0"/>
              <a:t>Creating a List:</a:t>
            </a:r>
          </a:p>
          <a:p>
            <a:pPr marL="0" indent="0">
              <a:buNone/>
            </a:pPr>
            <a:endParaRPr lang="en-IN" sz="1800" dirty="0"/>
          </a:p>
          <a:p>
            <a:pPr marL="0" indent="0">
              <a:buNone/>
            </a:pPr>
            <a:endParaRPr lang="en-IN" sz="1800" dirty="0"/>
          </a:p>
          <a:p>
            <a:pPr marL="0" indent="0">
              <a:buNone/>
            </a:pPr>
            <a:endParaRPr lang="en-IN" sz="1800" dirty="0"/>
          </a:p>
          <a:p>
            <a:pPr marL="0" indent="0">
              <a:buNone/>
            </a:pPr>
            <a:endParaRPr lang="en-IN" sz="1800" dirty="0"/>
          </a:p>
          <a:p>
            <a:pPr marL="0" indent="0">
              <a:buNone/>
            </a:pPr>
            <a:endParaRPr lang="en-IN" sz="1800" b="1" i="1" dirty="0" smtClean="0"/>
          </a:p>
          <a:p>
            <a:pPr marL="0" indent="0">
              <a:buNone/>
            </a:pPr>
            <a:endParaRPr lang="en-IN" sz="1800" b="1" i="1" dirty="0"/>
          </a:p>
          <a:p>
            <a:pPr marL="0" indent="0">
              <a:buNone/>
            </a:pPr>
            <a:endParaRPr lang="en-IN" sz="1800" b="1" i="1" dirty="0" smtClean="0"/>
          </a:p>
          <a:p>
            <a:pPr marL="0" indent="0">
              <a:buNone/>
            </a:pPr>
            <a:r>
              <a:rPr lang="en-IN" sz="1800" b="1" i="1" dirty="0" smtClean="0"/>
              <a:t>List </a:t>
            </a:r>
            <a:r>
              <a:rPr lang="en-IN" sz="1800" b="1" i="1" dirty="0"/>
              <a:t>Operations</a:t>
            </a:r>
          </a:p>
          <a:p>
            <a:r>
              <a:rPr lang="en-IN" sz="1800" b="1" dirty="0"/>
              <a:t>Accessing Elements</a:t>
            </a:r>
            <a:r>
              <a:rPr lang="en-IN" sz="1800" dirty="0"/>
              <a:t>: Use indices to access elements (indexing starts at 0).</a:t>
            </a:r>
          </a:p>
          <a:p>
            <a:pPr marL="0" indent="0">
              <a:buNone/>
            </a:pPr>
            <a:endParaRPr lang="en-IN" sz="1800" dirty="0"/>
          </a:p>
          <a:p>
            <a:pPr marL="0" indent="0">
              <a:buNone/>
            </a:pPr>
            <a:endParaRPr lang="en-IN" sz="1800" dirty="0"/>
          </a:p>
        </p:txBody>
      </p:sp>
      <p:pic>
        <p:nvPicPr>
          <p:cNvPr id="4" name="Picture 3"/>
          <p:cNvPicPr/>
          <p:nvPr/>
        </p:nvPicPr>
        <p:blipFill>
          <a:blip r:embed="rId2"/>
          <a:stretch>
            <a:fillRect/>
          </a:stretch>
        </p:blipFill>
        <p:spPr>
          <a:xfrm>
            <a:off x="502487" y="2701637"/>
            <a:ext cx="4792720" cy="2485506"/>
          </a:xfrm>
          <a:prstGeom prst="rect">
            <a:avLst/>
          </a:prstGeom>
        </p:spPr>
      </p:pic>
      <p:pic>
        <p:nvPicPr>
          <p:cNvPr id="5" name="Picture 4"/>
          <p:cNvPicPr/>
          <p:nvPr/>
        </p:nvPicPr>
        <p:blipFill>
          <a:blip r:embed="rId3"/>
          <a:stretch>
            <a:fillRect/>
          </a:stretch>
        </p:blipFill>
        <p:spPr>
          <a:xfrm>
            <a:off x="6351790" y="2776451"/>
            <a:ext cx="4986769" cy="2252749"/>
          </a:xfrm>
          <a:prstGeom prst="rect">
            <a:avLst/>
          </a:prstGeom>
        </p:spPr>
      </p:pic>
    </p:spTree>
    <p:extLst>
      <p:ext uri="{BB962C8B-B14F-4D97-AF65-F5344CB8AC3E}">
        <p14:creationId xmlns:p14="http://schemas.microsoft.com/office/powerpoint/2010/main" val="28448413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073" y="133004"/>
            <a:ext cx="11305309" cy="6409112"/>
          </a:xfrm>
        </p:spPr>
        <p:txBody>
          <a:bodyPr>
            <a:noAutofit/>
          </a:bodyPr>
          <a:lstStyle/>
          <a:p>
            <a:pPr marL="0" indent="0">
              <a:buNone/>
            </a:pPr>
            <a:r>
              <a:rPr lang="en-IN" sz="1800" b="1" dirty="0">
                <a:solidFill>
                  <a:srgbClr val="00B0F0"/>
                </a:solidFill>
              </a:rPr>
              <a:t>Slicing: </a:t>
            </a:r>
            <a:r>
              <a:rPr lang="en-IN" sz="1800" b="1" dirty="0"/>
              <a:t>You can slice a list to get a subset of elements</a:t>
            </a:r>
          </a:p>
          <a:p>
            <a:pPr marL="0" indent="0">
              <a:buNone/>
            </a:pPr>
            <a:endParaRPr lang="en-IN" sz="1800" dirty="0"/>
          </a:p>
          <a:p>
            <a:pPr marL="0" indent="0">
              <a:buNone/>
            </a:pPr>
            <a:endParaRPr lang="en-IN" sz="1800" dirty="0"/>
          </a:p>
          <a:p>
            <a:pPr marL="0" indent="0">
              <a:buNone/>
            </a:pPr>
            <a:endParaRPr lang="en-IN" sz="1800" b="1" dirty="0" smtClean="0"/>
          </a:p>
          <a:p>
            <a:pPr marL="0" indent="0">
              <a:buNone/>
            </a:pPr>
            <a:endParaRPr lang="en-IN" sz="1800" b="1" dirty="0"/>
          </a:p>
          <a:p>
            <a:pPr marL="0" indent="0">
              <a:buNone/>
            </a:pPr>
            <a:r>
              <a:rPr lang="en-IN" sz="1800" b="1" dirty="0" smtClean="0">
                <a:solidFill>
                  <a:srgbClr val="00B0F0"/>
                </a:solidFill>
              </a:rPr>
              <a:t>Appending</a:t>
            </a:r>
            <a:r>
              <a:rPr lang="en-IN" sz="1800" dirty="0">
                <a:solidFill>
                  <a:srgbClr val="00B0F0"/>
                </a:solidFill>
              </a:rPr>
              <a:t>: </a:t>
            </a:r>
            <a:r>
              <a:rPr lang="en-IN" sz="1800" b="1" dirty="0"/>
              <a:t>Add elements to the end of the list</a:t>
            </a:r>
          </a:p>
          <a:p>
            <a:pPr marL="0" indent="0">
              <a:buNone/>
            </a:pPr>
            <a:r>
              <a:rPr lang="en-IN" sz="1800" dirty="0"/>
              <a:t>.</a:t>
            </a:r>
          </a:p>
          <a:p>
            <a:pPr marL="0" indent="0">
              <a:buNone/>
            </a:pPr>
            <a:endParaRPr lang="en-IN" sz="1800" dirty="0"/>
          </a:p>
          <a:p>
            <a:pPr marL="0" indent="0">
              <a:buNone/>
            </a:pPr>
            <a:endParaRPr lang="en-IN" sz="1800" dirty="0"/>
          </a:p>
          <a:p>
            <a:pPr marL="0" indent="0">
              <a:buNone/>
            </a:pPr>
            <a:endParaRPr lang="en-IN" sz="1800" b="1" dirty="0" smtClean="0"/>
          </a:p>
          <a:p>
            <a:pPr marL="0" indent="0">
              <a:buNone/>
            </a:pPr>
            <a:endParaRPr lang="en-IN" sz="1800" b="1" dirty="0" smtClean="0"/>
          </a:p>
          <a:p>
            <a:pPr marL="0" indent="0">
              <a:buNone/>
            </a:pPr>
            <a:r>
              <a:rPr lang="en-IN" sz="1800" b="1" dirty="0" smtClean="0">
                <a:solidFill>
                  <a:srgbClr val="00B0F0"/>
                </a:solidFill>
              </a:rPr>
              <a:t>Inserting</a:t>
            </a:r>
            <a:r>
              <a:rPr lang="en-IN" sz="1800" dirty="0">
                <a:solidFill>
                  <a:srgbClr val="00B0F0"/>
                </a:solidFill>
              </a:rPr>
              <a:t>: </a:t>
            </a:r>
            <a:r>
              <a:rPr lang="en-IN" sz="1800" b="1" dirty="0"/>
              <a:t>Insert an element at a specific index</a:t>
            </a:r>
          </a:p>
          <a:p>
            <a:pPr marL="0" indent="0">
              <a:buNone/>
            </a:pPr>
            <a:endParaRPr lang="en-IN" sz="1800" dirty="0"/>
          </a:p>
          <a:p>
            <a:pPr marL="0" indent="0">
              <a:buNone/>
            </a:pPr>
            <a:endParaRPr lang="en-IN" sz="1800" dirty="0"/>
          </a:p>
        </p:txBody>
      </p:sp>
      <p:pic>
        <p:nvPicPr>
          <p:cNvPr id="11" name="Picture 10"/>
          <p:cNvPicPr/>
          <p:nvPr/>
        </p:nvPicPr>
        <p:blipFill>
          <a:blip r:embed="rId2"/>
          <a:stretch>
            <a:fillRect/>
          </a:stretch>
        </p:blipFill>
        <p:spPr>
          <a:xfrm>
            <a:off x="501043" y="473825"/>
            <a:ext cx="5026921" cy="1429789"/>
          </a:xfrm>
          <a:prstGeom prst="rect">
            <a:avLst/>
          </a:prstGeom>
        </p:spPr>
      </p:pic>
      <p:pic>
        <p:nvPicPr>
          <p:cNvPr id="12" name="Picture 11"/>
          <p:cNvPicPr/>
          <p:nvPr/>
        </p:nvPicPr>
        <p:blipFill>
          <a:blip r:embed="rId3"/>
          <a:stretch>
            <a:fillRect/>
          </a:stretch>
        </p:blipFill>
        <p:spPr>
          <a:xfrm>
            <a:off x="501043" y="2375535"/>
            <a:ext cx="8152506" cy="1622887"/>
          </a:xfrm>
          <a:prstGeom prst="rect">
            <a:avLst/>
          </a:prstGeom>
        </p:spPr>
      </p:pic>
      <p:pic>
        <p:nvPicPr>
          <p:cNvPr id="13" name="Picture 12"/>
          <p:cNvPicPr/>
          <p:nvPr/>
        </p:nvPicPr>
        <p:blipFill>
          <a:blip r:embed="rId4"/>
          <a:stretch>
            <a:fillRect/>
          </a:stretch>
        </p:blipFill>
        <p:spPr>
          <a:xfrm>
            <a:off x="193471" y="4605252"/>
            <a:ext cx="9183285" cy="1936864"/>
          </a:xfrm>
          <a:prstGeom prst="rect">
            <a:avLst/>
          </a:prstGeom>
        </p:spPr>
      </p:pic>
    </p:spTree>
    <p:extLst>
      <p:ext uri="{BB962C8B-B14F-4D97-AF65-F5344CB8AC3E}">
        <p14:creationId xmlns:p14="http://schemas.microsoft.com/office/powerpoint/2010/main" val="21259393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073" y="133004"/>
            <a:ext cx="11305309" cy="6409112"/>
          </a:xfrm>
        </p:spPr>
        <p:txBody>
          <a:bodyPr>
            <a:noAutofit/>
          </a:bodyPr>
          <a:lstStyle/>
          <a:p>
            <a:pPr marL="0" indent="0">
              <a:buNone/>
            </a:pPr>
            <a:endParaRPr lang="en-IN" sz="1800" dirty="0"/>
          </a:p>
          <a:p>
            <a:pPr marL="0" indent="0">
              <a:buNone/>
            </a:pPr>
            <a:r>
              <a:rPr lang="en-IN" sz="1800" b="1" dirty="0" smtClean="0">
                <a:solidFill>
                  <a:srgbClr val="00B0F0"/>
                </a:solidFill>
              </a:rPr>
              <a:t>Removing</a:t>
            </a:r>
            <a:r>
              <a:rPr lang="en-IN" sz="1800" dirty="0">
                <a:solidFill>
                  <a:srgbClr val="00B0F0"/>
                </a:solidFill>
              </a:rPr>
              <a:t>: </a:t>
            </a:r>
            <a:r>
              <a:rPr lang="en-IN" sz="1800" b="1" dirty="0"/>
              <a:t>Remove an element by value or index.</a:t>
            </a:r>
          </a:p>
          <a:p>
            <a:pPr marL="0" indent="0">
              <a:buNone/>
            </a:pPr>
            <a:endParaRPr lang="en-IN" sz="1800" dirty="0"/>
          </a:p>
          <a:p>
            <a:pPr marL="0" indent="0">
              <a:buNone/>
            </a:pPr>
            <a:endParaRPr lang="en-IN" sz="1800" dirty="0"/>
          </a:p>
          <a:p>
            <a:pPr marL="0" indent="0">
              <a:buNone/>
            </a:pPr>
            <a:endParaRPr lang="en-IN" sz="1800" dirty="0"/>
          </a:p>
          <a:p>
            <a:pPr marL="0" indent="0">
              <a:buNone/>
            </a:pPr>
            <a:endParaRPr lang="en-IN" sz="1800" b="1" dirty="0" smtClean="0"/>
          </a:p>
          <a:p>
            <a:pPr marL="0" indent="0">
              <a:buNone/>
            </a:pPr>
            <a:endParaRPr lang="en-IN" sz="1800" b="1" dirty="0"/>
          </a:p>
          <a:p>
            <a:pPr marL="0" indent="0">
              <a:buNone/>
            </a:pPr>
            <a:endParaRPr lang="en-IN" sz="1800" b="1" dirty="0" smtClean="0">
              <a:solidFill>
                <a:srgbClr val="00B0F0"/>
              </a:solidFill>
            </a:endParaRPr>
          </a:p>
          <a:p>
            <a:pPr marL="0" indent="0">
              <a:buNone/>
            </a:pPr>
            <a:endParaRPr lang="en-IN" sz="1800" b="1" dirty="0" smtClean="0">
              <a:solidFill>
                <a:srgbClr val="00B0F0"/>
              </a:solidFill>
            </a:endParaRPr>
          </a:p>
          <a:p>
            <a:pPr marL="0" indent="0">
              <a:buNone/>
            </a:pPr>
            <a:r>
              <a:rPr lang="en-IN" sz="1800" b="1" dirty="0" smtClean="0">
                <a:solidFill>
                  <a:srgbClr val="00B0F0"/>
                </a:solidFill>
              </a:rPr>
              <a:t>List </a:t>
            </a:r>
            <a:r>
              <a:rPr lang="en-IN" sz="1800" b="1" dirty="0">
                <a:solidFill>
                  <a:srgbClr val="00B0F0"/>
                </a:solidFill>
              </a:rPr>
              <a:t>Length</a:t>
            </a:r>
            <a:r>
              <a:rPr lang="en-IN" sz="1800" dirty="0">
                <a:solidFill>
                  <a:srgbClr val="00B0F0"/>
                </a:solidFill>
              </a:rPr>
              <a:t>: </a:t>
            </a:r>
            <a:r>
              <a:rPr lang="en-IN" sz="1800" b="1" dirty="0"/>
              <a:t>Get the number of elements in a list.</a:t>
            </a:r>
          </a:p>
          <a:p>
            <a:pPr marL="0" indent="0">
              <a:buNone/>
            </a:pPr>
            <a:endParaRPr lang="en-IN" sz="1800" dirty="0"/>
          </a:p>
        </p:txBody>
      </p:sp>
      <p:pic>
        <p:nvPicPr>
          <p:cNvPr id="15" name="Picture 14"/>
          <p:cNvPicPr/>
          <p:nvPr/>
        </p:nvPicPr>
        <p:blipFill>
          <a:blip r:embed="rId2"/>
          <a:stretch>
            <a:fillRect/>
          </a:stretch>
        </p:blipFill>
        <p:spPr>
          <a:xfrm>
            <a:off x="374073" y="1019492"/>
            <a:ext cx="8387542" cy="1865023"/>
          </a:xfrm>
          <a:prstGeom prst="rect">
            <a:avLst/>
          </a:prstGeom>
        </p:spPr>
      </p:pic>
      <p:pic>
        <p:nvPicPr>
          <p:cNvPr id="16" name="Picture 15"/>
          <p:cNvPicPr/>
          <p:nvPr/>
        </p:nvPicPr>
        <p:blipFill>
          <a:blip r:embed="rId3"/>
          <a:stretch>
            <a:fillRect/>
          </a:stretch>
        </p:blipFill>
        <p:spPr>
          <a:xfrm>
            <a:off x="542606" y="4059208"/>
            <a:ext cx="6697779" cy="1834515"/>
          </a:xfrm>
          <a:prstGeom prst="rect">
            <a:avLst/>
          </a:prstGeom>
        </p:spPr>
      </p:pic>
    </p:spTree>
    <p:extLst>
      <p:ext uri="{BB962C8B-B14F-4D97-AF65-F5344CB8AC3E}">
        <p14:creationId xmlns:p14="http://schemas.microsoft.com/office/powerpoint/2010/main" val="20957729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073" y="133004"/>
            <a:ext cx="11305309" cy="6409112"/>
          </a:xfrm>
        </p:spPr>
        <p:txBody>
          <a:bodyPr>
            <a:noAutofit/>
          </a:bodyPr>
          <a:lstStyle/>
          <a:p>
            <a:pPr marL="0" indent="0">
              <a:buNone/>
            </a:pPr>
            <a:r>
              <a:rPr lang="en-IN" sz="1800" b="1" dirty="0">
                <a:solidFill>
                  <a:srgbClr val="C00000"/>
                </a:solidFill>
              </a:rPr>
              <a:t>Tuples (Ordered, Immutable):</a:t>
            </a:r>
            <a:r>
              <a:rPr lang="en-IN" sz="1800" dirty="0"/>
              <a:t>A tuple is </a:t>
            </a:r>
            <a:r>
              <a:rPr lang="en-IN" sz="1800" b="1" dirty="0"/>
              <a:t>similar to a list but is immutable</a:t>
            </a:r>
            <a:r>
              <a:rPr lang="en-IN" sz="1800" dirty="0"/>
              <a:t>, meaning once created, its contents cannot be changed.</a:t>
            </a:r>
          </a:p>
          <a:p>
            <a:pPr marL="0" indent="0">
              <a:buNone/>
            </a:pPr>
            <a:r>
              <a:rPr lang="en-IN" sz="1800" b="1" dirty="0">
                <a:solidFill>
                  <a:srgbClr val="00B050"/>
                </a:solidFill>
              </a:rPr>
              <a:t>Creating a </a:t>
            </a:r>
            <a:r>
              <a:rPr lang="en-IN" sz="1800" b="1" dirty="0" smtClean="0">
                <a:solidFill>
                  <a:srgbClr val="00B050"/>
                </a:solidFill>
              </a:rPr>
              <a:t>Tuple:</a:t>
            </a:r>
            <a:endParaRPr lang="en-IN" sz="1800" b="1" dirty="0">
              <a:solidFill>
                <a:srgbClr val="00B050"/>
              </a:solidFill>
            </a:endParaRPr>
          </a:p>
          <a:p>
            <a:pPr marL="0" indent="0">
              <a:buNone/>
            </a:pPr>
            <a:endParaRPr lang="en-IN" sz="1800" dirty="0"/>
          </a:p>
          <a:p>
            <a:pPr marL="0" indent="0">
              <a:buNone/>
            </a:pPr>
            <a:endParaRPr lang="en-IN" sz="1800" dirty="0"/>
          </a:p>
          <a:p>
            <a:pPr marL="0" indent="0">
              <a:buNone/>
            </a:pPr>
            <a:endParaRPr lang="en-IN" sz="1800" b="1" i="1" dirty="0" smtClean="0">
              <a:solidFill>
                <a:srgbClr val="00B050"/>
              </a:solidFill>
            </a:endParaRPr>
          </a:p>
          <a:p>
            <a:pPr marL="0" indent="0">
              <a:buNone/>
            </a:pPr>
            <a:endParaRPr lang="en-IN" sz="1800" b="1" i="1" dirty="0">
              <a:solidFill>
                <a:srgbClr val="00B050"/>
              </a:solidFill>
            </a:endParaRPr>
          </a:p>
          <a:p>
            <a:pPr marL="0" indent="0">
              <a:buNone/>
            </a:pPr>
            <a:endParaRPr lang="en-IN" sz="1800" b="1" i="1" dirty="0" smtClean="0">
              <a:solidFill>
                <a:srgbClr val="00B050"/>
              </a:solidFill>
            </a:endParaRPr>
          </a:p>
          <a:p>
            <a:pPr marL="0" indent="0">
              <a:buNone/>
            </a:pPr>
            <a:r>
              <a:rPr lang="en-IN" sz="1800" b="1" i="1" dirty="0" smtClean="0">
                <a:solidFill>
                  <a:srgbClr val="00B050"/>
                </a:solidFill>
              </a:rPr>
              <a:t>Tuple </a:t>
            </a:r>
            <a:r>
              <a:rPr lang="en-IN" sz="1800" b="1" i="1" dirty="0" err="1">
                <a:solidFill>
                  <a:srgbClr val="00B050"/>
                </a:solidFill>
              </a:rPr>
              <a:t>Operations:</a:t>
            </a:r>
            <a:r>
              <a:rPr lang="en-IN" sz="1800" b="1" dirty="0" err="1">
                <a:solidFill>
                  <a:srgbClr val="00B050"/>
                </a:solidFill>
              </a:rPr>
              <a:t>Accessing</a:t>
            </a:r>
            <a:r>
              <a:rPr lang="en-IN" sz="1800" b="1" dirty="0">
                <a:solidFill>
                  <a:srgbClr val="00B050"/>
                </a:solidFill>
              </a:rPr>
              <a:t> Elements</a:t>
            </a:r>
            <a:r>
              <a:rPr lang="en-IN" sz="1800" dirty="0">
                <a:solidFill>
                  <a:srgbClr val="00B050"/>
                </a:solidFill>
              </a:rPr>
              <a:t>: </a:t>
            </a:r>
            <a:r>
              <a:rPr lang="en-IN" sz="1800" dirty="0"/>
              <a:t>Just like lists, you can access elements using indices.</a:t>
            </a:r>
          </a:p>
          <a:p>
            <a:pPr marL="0" indent="0">
              <a:buNone/>
            </a:pPr>
            <a:endParaRPr lang="en-IN" sz="1800" dirty="0"/>
          </a:p>
          <a:p>
            <a:pPr marL="0" indent="0">
              <a:buNone/>
            </a:pPr>
            <a:r>
              <a:rPr lang="en-IN" sz="1800" b="1" dirty="0" smtClean="0"/>
              <a:t>Concatenation</a:t>
            </a:r>
            <a:r>
              <a:rPr lang="en-IN" sz="1800" dirty="0"/>
              <a:t>: You can concatenate tuples to create a new one.</a:t>
            </a:r>
          </a:p>
          <a:p>
            <a:pPr marL="0" indent="0">
              <a:buNone/>
            </a:pPr>
            <a:endParaRPr lang="en-IN" sz="1800" dirty="0"/>
          </a:p>
          <a:p>
            <a:pPr marL="0" indent="0">
              <a:buNone/>
            </a:pPr>
            <a:endParaRPr lang="en-IN" sz="1800" dirty="0"/>
          </a:p>
          <a:p>
            <a:pPr marL="0" indent="0">
              <a:buNone/>
            </a:pPr>
            <a:endParaRPr lang="en-IN" sz="1800" b="1" dirty="0"/>
          </a:p>
          <a:p>
            <a:pPr marL="0" indent="0">
              <a:buNone/>
            </a:pPr>
            <a:endParaRPr lang="en-IN" sz="1800" dirty="0"/>
          </a:p>
          <a:p>
            <a:pPr marL="0" indent="0">
              <a:buNone/>
            </a:pPr>
            <a:endParaRPr lang="en-IN" sz="1800" dirty="0"/>
          </a:p>
          <a:p>
            <a:pPr marL="0" indent="0">
              <a:buNone/>
            </a:pPr>
            <a:endParaRPr lang="en-IN" sz="1800" dirty="0"/>
          </a:p>
          <a:p>
            <a:pPr marL="0" indent="0">
              <a:buNone/>
            </a:pPr>
            <a:endParaRPr lang="en-IN" sz="1800" b="1" dirty="0"/>
          </a:p>
          <a:p>
            <a:pPr marL="0" indent="0">
              <a:buNone/>
            </a:pPr>
            <a:endParaRPr lang="en-IN" sz="1800" dirty="0"/>
          </a:p>
        </p:txBody>
      </p:sp>
      <p:pic>
        <p:nvPicPr>
          <p:cNvPr id="4" name="Picture 3"/>
          <p:cNvPicPr/>
          <p:nvPr/>
        </p:nvPicPr>
        <p:blipFill>
          <a:blip r:embed="rId2"/>
          <a:stretch>
            <a:fillRect/>
          </a:stretch>
        </p:blipFill>
        <p:spPr>
          <a:xfrm>
            <a:off x="2945476" y="490452"/>
            <a:ext cx="6223461" cy="1895302"/>
          </a:xfrm>
          <a:prstGeom prst="rect">
            <a:avLst/>
          </a:prstGeom>
        </p:spPr>
      </p:pic>
      <p:pic>
        <p:nvPicPr>
          <p:cNvPr id="5" name="Picture 4"/>
          <p:cNvPicPr/>
          <p:nvPr/>
        </p:nvPicPr>
        <p:blipFill>
          <a:blip r:embed="rId3"/>
          <a:stretch>
            <a:fillRect/>
          </a:stretch>
        </p:blipFill>
        <p:spPr>
          <a:xfrm>
            <a:off x="6668886" y="3847927"/>
            <a:ext cx="4719551" cy="2195426"/>
          </a:xfrm>
          <a:prstGeom prst="rect">
            <a:avLst/>
          </a:prstGeom>
        </p:spPr>
      </p:pic>
      <p:pic>
        <p:nvPicPr>
          <p:cNvPr id="6" name="Picture 5"/>
          <p:cNvPicPr/>
          <p:nvPr/>
        </p:nvPicPr>
        <p:blipFill>
          <a:blip r:embed="rId4"/>
          <a:stretch>
            <a:fillRect/>
          </a:stretch>
        </p:blipFill>
        <p:spPr>
          <a:xfrm>
            <a:off x="872663" y="4293523"/>
            <a:ext cx="5062624" cy="1849582"/>
          </a:xfrm>
          <a:prstGeom prst="rect">
            <a:avLst/>
          </a:prstGeom>
        </p:spPr>
      </p:pic>
    </p:spTree>
    <p:extLst>
      <p:ext uri="{BB962C8B-B14F-4D97-AF65-F5344CB8AC3E}">
        <p14:creationId xmlns:p14="http://schemas.microsoft.com/office/powerpoint/2010/main" val="18311258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073" y="133004"/>
            <a:ext cx="11305309" cy="6409112"/>
          </a:xfrm>
        </p:spPr>
        <p:txBody>
          <a:bodyPr>
            <a:noAutofit/>
          </a:bodyPr>
          <a:lstStyle/>
          <a:p>
            <a:pPr marL="0" indent="0">
              <a:buNone/>
            </a:pPr>
            <a:endParaRPr lang="en-IN" sz="1800" b="1" dirty="0"/>
          </a:p>
          <a:p>
            <a:pPr marL="0" indent="0">
              <a:buNone/>
            </a:pPr>
            <a:r>
              <a:rPr lang="en-IN" sz="1800" b="1" dirty="0"/>
              <a:t>Repetition</a:t>
            </a:r>
            <a:r>
              <a:rPr lang="en-IN" sz="1800" dirty="0"/>
              <a:t>: You can repeat the elements of a tuple.</a:t>
            </a:r>
          </a:p>
          <a:p>
            <a:pPr marL="0" indent="0">
              <a:buNone/>
            </a:pPr>
            <a:endParaRPr lang="en-IN" sz="1800" dirty="0"/>
          </a:p>
          <a:p>
            <a:pPr marL="0" indent="0">
              <a:buNone/>
            </a:pPr>
            <a:endParaRPr lang="en-IN" sz="1800" dirty="0"/>
          </a:p>
          <a:p>
            <a:pPr marL="0" indent="0">
              <a:buNone/>
            </a:pPr>
            <a:endParaRPr lang="en-IN" sz="1800" dirty="0"/>
          </a:p>
          <a:p>
            <a:pPr marL="0" indent="0">
              <a:buNone/>
            </a:pPr>
            <a:endParaRPr lang="en-IN" sz="1800" b="1" dirty="0"/>
          </a:p>
          <a:p>
            <a:pPr marL="0" indent="0">
              <a:buNone/>
            </a:pPr>
            <a:endParaRPr lang="en-IN" sz="1800" b="1" dirty="0" smtClean="0"/>
          </a:p>
          <a:p>
            <a:pPr marL="0" indent="0">
              <a:buNone/>
            </a:pPr>
            <a:endParaRPr lang="en-IN" sz="1800" b="1" dirty="0"/>
          </a:p>
          <a:p>
            <a:pPr marL="0" indent="0">
              <a:buNone/>
            </a:pPr>
            <a:endParaRPr lang="en-IN" sz="1800" b="1" dirty="0" smtClean="0"/>
          </a:p>
          <a:p>
            <a:pPr marL="0" indent="0">
              <a:buNone/>
            </a:pPr>
            <a:endParaRPr lang="en-IN" sz="1800" b="1" dirty="0" smtClean="0"/>
          </a:p>
          <a:p>
            <a:pPr marL="0" indent="0">
              <a:buNone/>
            </a:pPr>
            <a:r>
              <a:rPr lang="en-IN" sz="1800" b="1" dirty="0" smtClean="0"/>
              <a:t>Length</a:t>
            </a:r>
            <a:r>
              <a:rPr lang="en-IN" sz="1800" dirty="0"/>
              <a:t>: Get the number of elements in a tuple.</a:t>
            </a:r>
          </a:p>
          <a:p>
            <a:pPr marL="0" indent="0">
              <a:buNone/>
            </a:pPr>
            <a:endParaRPr lang="en-IN" sz="1800" dirty="0"/>
          </a:p>
        </p:txBody>
      </p:sp>
      <p:pic>
        <p:nvPicPr>
          <p:cNvPr id="7" name="Picture 6"/>
          <p:cNvPicPr/>
          <p:nvPr/>
        </p:nvPicPr>
        <p:blipFill>
          <a:blip r:embed="rId2"/>
          <a:stretch>
            <a:fillRect/>
          </a:stretch>
        </p:blipFill>
        <p:spPr>
          <a:xfrm>
            <a:off x="749964" y="1093125"/>
            <a:ext cx="4761374" cy="2140526"/>
          </a:xfrm>
          <a:prstGeom prst="rect">
            <a:avLst/>
          </a:prstGeom>
        </p:spPr>
      </p:pic>
      <p:pic>
        <p:nvPicPr>
          <p:cNvPr id="8" name="Picture 7"/>
          <p:cNvPicPr/>
          <p:nvPr/>
        </p:nvPicPr>
        <p:blipFill>
          <a:blip r:embed="rId3"/>
          <a:stretch>
            <a:fillRect/>
          </a:stretch>
        </p:blipFill>
        <p:spPr>
          <a:xfrm>
            <a:off x="4911094" y="4405311"/>
            <a:ext cx="4249531" cy="1912361"/>
          </a:xfrm>
          <a:prstGeom prst="rect">
            <a:avLst/>
          </a:prstGeom>
        </p:spPr>
      </p:pic>
    </p:spTree>
    <p:extLst>
      <p:ext uri="{BB962C8B-B14F-4D97-AF65-F5344CB8AC3E}">
        <p14:creationId xmlns:p14="http://schemas.microsoft.com/office/powerpoint/2010/main" val="29211473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073" y="133004"/>
            <a:ext cx="11305309" cy="6409112"/>
          </a:xfrm>
        </p:spPr>
        <p:txBody>
          <a:bodyPr>
            <a:noAutofit/>
          </a:bodyPr>
          <a:lstStyle/>
          <a:p>
            <a:pPr marL="0" indent="0">
              <a:buNone/>
            </a:pPr>
            <a:r>
              <a:rPr lang="en-IN" sz="1800" b="1" dirty="0">
                <a:solidFill>
                  <a:srgbClr val="00B050"/>
                </a:solidFill>
              </a:rPr>
              <a:t>3. Sets (Unordered, Mutable, No Duplicates)</a:t>
            </a:r>
          </a:p>
          <a:p>
            <a:pPr>
              <a:buFont typeface="Wingdings" panose="05000000000000000000" pitchFamily="2" charset="2"/>
              <a:buChar char="§"/>
            </a:pPr>
            <a:r>
              <a:rPr lang="en-IN" sz="1800" dirty="0"/>
              <a:t>A </a:t>
            </a:r>
            <a:r>
              <a:rPr lang="en-IN" sz="1800" b="1" dirty="0"/>
              <a:t>set</a:t>
            </a:r>
            <a:r>
              <a:rPr lang="en-IN" sz="1800" dirty="0"/>
              <a:t> is an unordered collection of unique elements. Sets are </a:t>
            </a:r>
            <a:r>
              <a:rPr lang="en-IN" sz="1800" b="1" dirty="0"/>
              <a:t>mutable</a:t>
            </a:r>
            <a:r>
              <a:rPr lang="en-IN" sz="1800" dirty="0"/>
              <a:t>, meaning you can add or remove elements, but </a:t>
            </a:r>
            <a:r>
              <a:rPr lang="en-IN" sz="1800" b="1" dirty="0"/>
              <a:t>duplicates are not allowed</a:t>
            </a:r>
            <a:r>
              <a:rPr lang="en-IN" sz="1800" dirty="0"/>
              <a:t>.</a:t>
            </a:r>
          </a:p>
          <a:p>
            <a:pPr>
              <a:buFont typeface="Wingdings" panose="05000000000000000000" pitchFamily="2" charset="2"/>
              <a:buChar char="§"/>
            </a:pPr>
            <a:r>
              <a:rPr lang="en-IN" sz="1800" b="1" dirty="0" smtClean="0"/>
              <a:t>Set </a:t>
            </a:r>
            <a:r>
              <a:rPr lang="en-IN" sz="1800" b="1" dirty="0" err="1"/>
              <a:t>Operations:Adding</a:t>
            </a:r>
            <a:r>
              <a:rPr lang="en-IN" sz="1800" b="1" dirty="0"/>
              <a:t> Elements: </a:t>
            </a:r>
            <a:r>
              <a:rPr lang="en-IN" sz="1800" dirty="0"/>
              <a:t>You can add elements to a set.</a:t>
            </a:r>
          </a:p>
          <a:p>
            <a:endParaRPr lang="en-IN" sz="1800" dirty="0"/>
          </a:p>
          <a:p>
            <a:pPr marL="0" indent="0">
              <a:buNone/>
            </a:pPr>
            <a:endParaRPr lang="en-IN" sz="1800" dirty="0"/>
          </a:p>
          <a:p>
            <a:pPr marL="0" indent="0">
              <a:buNone/>
            </a:pPr>
            <a:endParaRPr lang="en-IN" sz="1800" dirty="0"/>
          </a:p>
          <a:p>
            <a:pPr marL="0" indent="0">
              <a:buNone/>
            </a:pPr>
            <a:endParaRPr lang="en-US" sz="1800" dirty="0"/>
          </a:p>
          <a:p>
            <a:pPr>
              <a:buFont typeface="Wingdings" panose="05000000000000000000" pitchFamily="2" charset="2"/>
              <a:buChar char="§"/>
            </a:pPr>
            <a:r>
              <a:rPr lang="en-US" sz="1800" b="1" dirty="0" smtClean="0"/>
              <a:t>Removing </a:t>
            </a:r>
            <a:r>
              <a:rPr lang="en-US" sz="1800" b="1" dirty="0"/>
              <a:t>Elements: </a:t>
            </a:r>
            <a:r>
              <a:rPr lang="en-US" sz="1800" dirty="0"/>
              <a:t>Use remove() or discard() to remove elements.</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IN" sz="1800" b="1" dirty="0" smtClean="0"/>
          </a:p>
          <a:p>
            <a:pPr>
              <a:buFont typeface="Wingdings" panose="05000000000000000000" pitchFamily="2" charset="2"/>
              <a:buChar char="§"/>
            </a:pPr>
            <a:endParaRPr lang="en-IN" sz="1800" b="1" dirty="0" smtClean="0"/>
          </a:p>
          <a:p>
            <a:pPr>
              <a:buFont typeface="Wingdings" panose="05000000000000000000" pitchFamily="2" charset="2"/>
              <a:buChar char="§"/>
            </a:pPr>
            <a:endParaRPr lang="en-IN" sz="1800" b="1" dirty="0"/>
          </a:p>
          <a:p>
            <a:pPr>
              <a:buFont typeface="Wingdings" panose="05000000000000000000" pitchFamily="2" charset="2"/>
              <a:buChar char="§"/>
            </a:pPr>
            <a:r>
              <a:rPr lang="en-IN" sz="1800" b="1" dirty="0" smtClean="0"/>
              <a:t>Union</a:t>
            </a:r>
            <a:r>
              <a:rPr lang="en-IN" sz="1800" dirty="0"/>
              <a:t>: Combine two sets to get a new set with all unique elements.</a:t>
            </a:r>
          </a:p>
          <a:p>
            <a:pPr marL="0" indent="0">
              <a:buNone/>
            </a:pPr>
            <a:endParaRPr lang="en-IN" sz="1800" dirty="0"/>
          </a:p>
        </p:txBody>
      </p:sp>
      <p:pic>
        <p:nvPicPr>
          <p:cNvPr id="4" name="Picture 3"/>
          <p:cNvPicPr/>
          <p:nvPr/>
        </p:nvPicPr>
        <p:blipFill>
          <a:blip r:embed="rId2"/>
          <a:stretch>
            <a:fillRect/>
          </a:stretch>
        </p:blipFill>
        <p:spPr>
          <a:xfrm>
            <a:off x="7126344" y="1071476"/>
            <a:ext cx="4553037" cy="1738226"/>
          </a:xfrm>
          <a:prstGeom prst="rect">
            <a:avLst/>
          </a:prstGeom>
        </p:spPr>
      </p:pic>
      <p:pic>
        <p:nvPicPr>
          <p:cNvPr id="5" name="Picture 4"/>
          <p:cNvPicPr/>
          <p:nvPr/>
        </p:nvPicPr>
        <p:blipFill>
          <a:blip r:embed="rId3"/>
          <a:stretch>
            <a:fillRect/>
          </a:stretch>
        </p:blipFill>
        <p:spPr>
          <a:xfrm>
            <a:off x="773040" y="1438103"/>
            <a:ext cx="5760763" cy="1596042"/>
          </a:xfrm>
          <a:prstGeom prst="rect">
            <a:avLst/>
          </a:prstGeom>
        </p:spPr>
      </p:pic>
      <p:pic>
        <p:nvPicPr>
          <p:cNvPr id="6" name="Picture 5"/>
          <p:cNvPicPr/>
          <p:nvPr/>
        </p:nvPicPr>
        <p:blipFill>
          <a:blip r:embed="rId4"/>
          <a:stretch>
            <a:fillRect/>
          </a:stretch>
        </p:blipFill>
        <p:spPr>
          <a:xfrm>
            <a:off x="507076" y="3524597"/>
            <a:ext cx="6476827" cy="1862050"/>
          </a:xfrm>
          <a:prstGeom prst="rect">
            <a:avLst/>
          </a:prstGeom>
        </p:spPr>
      </p:pic>
      <p:pic>
        <p:nvPicPr>
          <p:cNvPr id="7" name="Picture 6"/>
          <p:cNvPicPr/>
          <p:nvPr/>
        </p:nvPicPr>
        <p:blipFill>
          <a:blip r:embed="rId5"/>
          <a:stretch>
            <a:fillRect/>
          </a:stretch>
        </p:blipFill>
        <p:spPr>
          <a:xfrm>
            <a:off x="7366288" y="3865419"/>
            <a:ext cx="4695479" cy="2010576"/>
          </a:xfrm>
          <a:prstGeom prst="rect">
            <a:avLst/>
          </a:prstGeom>
        </p:spPr>
      </p:pic>
    </p:spTree>
    <p:extLst>
      <p:ext uri="{BB962C8B-B14F-4D97-AF65-F5344CB8AC3E}">
        <p14:creationId xmlns:p14="http://schemas.microsoft.com/office/powerpoint/2010/main" val="20055459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073" y="133004"/>
            <a:ext cx="11305309" cy="6409112"/>
          </a:xfrm>
        </p:spPr>
        <p:txBody>
          <a:bodyPr>
            <a:noAutofit/>
          </a:bodyPr>
          <a:lstStyle/>
          <a:p>
            <a:pPr marL="0" indent="0">
              <a:buNone/>
            </a:pPr>
            <a:r>
              <a:rPr lang="en-IN" sz="1800" b="1" dirty="0">
                <a:solidFill>
                  <a:srgbClr val="00B050"/>
                </a:solidFill>
              </a:rPr>
              <a:t>Intersection</a:t>
            </a:r>
            <a:r>
              <a:rPr lang="en-IN" sz="1800" dirty="0">
                <a:solidFill>
                  <a:srgbClr val="00B050"/>
                </a:solidFill>
              </a:rPr>
              <a:t>: </a:t>
            </a:r>
            <a:r>
              <a:rPr lang="en-IN" sz="1800" dirty="0"/>
              <a:t>Get common elements between two sets.</a:t>
            </a:r>
          </a:p>
          <a:p>
            <a:pPr marL="0" indent="0">
              <a:buNone/>
            </a:pPr>
            <a:endParaRPr lang="en-IN" sz="1800" dirty="0"/>
          </a:p>
          <a:p>
            <a:pPr marL="0" indent="0">
              <a:buNone/>
            </a:pPr>
            <a:endParaRPr lang="en-IN" sz="1800" dirty="0"/>
          </a:p>
          <a:p>
            <a:pPr marL="0" indent="0">
              <a:buNone/>
            </a:pPr>
            <a:endParaRPr lang="en-IN" sz="1800" dirty="0"/>
          </a:p>
          <a:p>
            <a:pPr marL="0" indent="0">
              <a:buNone/>
            </a:pPr>
            <a:endParaRPr lang="en-US" sz="1800" dirty="0" smtClean="0"/>
          </a:p>
          <a:p>
            <a:pPr marL="0" indent="0">
              <a:buNone/>
            </a:pPr>
            <a:r>
              <a:rPr lang="en-US" sz="1800" b="1" dirty="0" smtClean="0">
                <a:solidFill>
                  <a:srgbClr val="00B050"/>
                </a:solidFill>
              </a:rPr>
              <a:t>Difference</a:t>
            </a:r>
            <a:r>
              <a:rPr lang="en-US" sz="1800" b="1" dirty="0">
                <a:solidFill>
                  <a:srgbClr val="00B050"/>
                </a:solidFill>
              </a:rPr>
              <a:t>: </a:t>
            </a:r>
            <a:r>
              <a:rPr lang="en-US" sz="1800" dirty="0"/>
              <a:t>Get elements that are in one set but not the other.</a:t>
            </a:r>
          </a:p>
          <a:p>
            <a:pPr marL="0" indent="0">
              <a:buNone/>
            </a:pPr>
            <a:endParaRPr lang="en-IN" sz="1800" dirty="0"/>
          </a:p>
          <a:p>
            <a:pPr marL="0" indent="0">
              <a:buNone/>
            </a:pPr>
            <a:endParaRPr lang="en-IN" sz="1800" dirty="0"/>
          </a:p>
          <a:p>
            <a:pPr marL="0" indent="0">
              <a:buNone/>
            </a:pPr>
            <a:endParaRPr lang="en-IN" sz="1800" dirty="0"/>
          </a:p>
          <a:p>
            <a:pPr marL="0" indent="0">
              <a:buNone/>
            </a:pPr>
            <a:endParaRPr lang="en-IN" sz="1800" b="1" dirty="0" smtClean="0"/>
          </a:p>
          <a:p>
            <a:pPr marL="0" indent="0">
              <a:buNone/>
            </a:pPr>
            <a:endParaRPr lang="en-IN" sz="1800" b="1" dirty="0"/>
          </a:p>
          <a:p>
            <a:pPr marL="0" indent="0">
              <a:buNone/>
            </a:pPr>
            <a:r>
              <a:rPr lang="en-IN" sz="1800" b="1" dirty="0" smtClean="0">
                <a:solidFill>
                  <a:srgbClr val="0070C0"/>
                </a:solidFill>
              </a:rPr>
              <a:t>4</a:t>
            </a:r>
            <a:r>
              <a:rPr lang="en-IN" sz="1800" b="1" dirty="0">
                <a:solidFill>
                  <a:srgbClr val="0070C0"/>
                </a:solidFill>
              </a:rPr>
              <a:t>. Dictionaries (Unordered, Mutable, Key-Value Pairs)</a:t>
            </a:r>
          </a:p>
          <a:p>
            <a:pPr>
              <a:buFont typeface="Wingdings" panose="05000000000000000000" pitchFamily="2" charset="2"/>
              <a:buChar char="§"/>
            </a:pPr>
            <a:r>
              <a:rPr lang="en-IN" sz="1800" dirty="0"/>
              <a:t>A </a:t>
            </a:r>
            <a:r>
              <a:rPr lang="en-IN" sz="1800" b="1" dirty="0"/>
              <a:t>dictionary</a:t>
            </a:r>
            <a:r>
              <a:rPr lang="en-IN" sz="1800" dirty="0"/>
              <a:t> is a collection of key-value pairs. Each key must be unique, and it maps to a corresponding value. Dictionaries are </a:t>
            </a:r>
            <a:r>
              <a:rPr lang="en-IN" sz="1800" b="1" dirty="0"/>
              <a:t>mutable</a:t>
            </a:r>
            <a:r>
              <a:rPr lang="en-IN" sz="1800" dirty="0"/>
              <a:t>, so you can add, modify, or delete key-value pairs. </a:t>
            </a:r>
          </a:p>
          <a:p>
            <a:pPr>
              <a:buFont typeface="Wingdings" panose="05000000000000000000" pitchFamily="2" charset="2"/>
              <a:buChar char="§"/>
            </a:pPr>
            <a:r>
              <a:rPr lang="en-IN" sz="1800" b="1" i="1" dirty="0"/>
              <a:t>Creating a Dictionary</a:t>
            </a:r>
          </a:p>
          <a:p>
            <a:pPr>
              <a:buFont typeface="Wingdings" panose="05000000000000000000" pitchFamily="2" charset="2"/>
              <a:buChar char="§"/>
            </a:pPr>
            <a:endParaRPr lang="en-IN" sz="1800" dirty="0"/>
          </a:p>
        </p:txBody>
      </p:sp>
      <p:pic>
        <p:nvPicPr>
          <p:cNvPr id="4" name="Picture 3"/>
          <p:cNvPicPr/>
          <p:nvPr/>
        </p:nvPicPr>
        <p:blipFill>
          <a:blip r:embed="rId2"/>
          <a:stretch>
            <a:fillRect/>
          </a:stretch>
        </p:blipFill>
        <p:spPr>
          <a:xfrm>
            <a:off x="984885" y="540284"/>
            <a:ext cx="4335259" cy="1172138"/>
          </a:xfrm>
          <a:prstGeom prst="rect">
            <a:avLst/>
          </a:prstGeom>
        </p:spPr>
      </p:pic>
      <p:pic>
        <p:nvPicPr>
          <p:cNvPr id="6" name="Picture 5"/>
          <p:cNvPicPr/>
          <p:nvPr/>
        </p:nvPicPr>
        <p:blipFill>
          <a:blip r:embed="rId3"/>
          <a:stretch>
            <a:fillRect/>
          </a:stretch>
        </p:blipFill>
        <p:spPr>
          <a:xfrm>
            <a:off x="984886" y="2443942"/>
            <a:ext cx="4817398" cy="1504603"/>
          </a:xfrm>
          <a:prstGeom prst="rect">
            <a:avLst/>
          </a:prstGeom>
        </p:spPr>
      </p:pic>
      <p:pic>
        <p:nvPicPr>
          <p:cNvPr id="7" name="Picture 6"/>
          <p:cNvPicPr/>
          <p:nvPr/>
        </p:nvPicPr>
        <p:blipFill rotWithShape="1">
          <a:blip r:embed="rId4"/>
          <a:srcRect l="4363" t="2191"/>
          <a:stretch/>
        </p:blipFill>
        <p:spPr>
          <a:xfrm>
            <a:off x="6413097" y="382386"/>
            <a:ext cx="5434069" cy="2784763"/>
          </a:xfrm>
          <a:prstGeom prst="rect">
            <a:avLst/>
          </a:prstGeom>
        </p:spPr>
      </p:pic>
    </p:spTree>
    <p:extLst>
      <p:ext uri="{BB962C8B-B14F-4D97-AF65-F5344CB8AC3E}">
        <p14:creationId xmlns:p14="http://schemas.microsoft.com/office/powerpoint/2010/main" val="24197809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073" y="133004"/>
            <a:ext cx="11305309" cy="6409112"/>
          </a:xfrm>
        </p:spPr>
        <p:txBody>
          <a:bodyPr>
            <a:noAutofit/>
          </a:bodyPr>
          <a:lstStyle/>
          <a:p>
            <a:pPr marL="0" indent="0">
              <a:buNone/>
            </a:pPr>
            <a:r>
              <a:rPr lang="en-IN" sz="1800" b="1" i="1" dirty="0">
                <a:solidFill>
                  <a:srgbClr val="00B050"/>
                </a:solidFill>
              </a:rPr>
              <a:t>Dictionary Operations</a:t>
            </a:r>
          </a:p>
          <a:p>
            <a:pPr marL="0" lvl="0" indent="0">
              <a:buNone/>
            </a:pPr>
            <a:r>
              <a:rPr lang="en-IN" sz="1800" b="1" dirty="0">
                <a:solidFill>
                  <a:srgbClr val="00B050"/>
                </a:solidFill>
              </a:rPr>
              <a:t>Accessing Values</a:t>
            </a:r>
            <a:r>
              <a:rPr lang="en-IN" sz="1800" dirty="0">
                <a:solidFill>
                  <a:srgbClr val="00B050"/>
                </a:solidFill>
              </a:rPr>
              <a:t>: </a:t>
            </a:r>
            <a:r>
              <a:rPr lang="en-IN" sz="1800" dirty="0"/>
              <a:t>Use keys to access values</a:t>
            </a:r>
          </a:p>
          <a:p>
            <a:pPr marL="0" indent="0">
              <a:buNone/>
            </a:pPr>
            <a:endParaRPr lang="en-IN" sz="1800" dirty="0"/>
          </a:p>
          <a:p>
            <a:pPr marL="0" indent="0">
              <a:buNone/>
            </a:pPr>
            <a:endParaRPr lang="en-IN" sz="1800" dirty="0"/>
          </a:p>
          <a:p>
            <a:pPr marL="0" indent="0">
              <a:buNone/>
            </a:pPr>
            <a:endParaRPr lang="en-IN" sz="1800" dirty="0"/>
          </a:p>
          <a:p>
            <a:pPr marL="0" indent="0">
              <a:buNone/>
            </a:pPr>
            <a:r>
              <a:rPr lang="en-IN" sz="1800" b="1" dirty="0"/>
              <a:t>Adding or Modifying Key-Value Pairs</a:t>
            </a:r>
            <a:r>
              <a:rPr lang="en-IN" sz="1800" dirty="0"/>
              <a:t>:</a:t>
            </a:r>
          </a:p>
          <a:p>
            <a:pPr marL="0" indent="0">
              <a:buNone/>
            </a:pPr>
            <a:r>
              <a:rPr lang="en-US" sz="1800" b="1" dirty="0" smtClean="0">
                <a:solidFill>
                  <a:srgbClr val="00B050"/>
                </a:solidFill>
              </a:rPr>
              <a:t>Removing </a:t>
            </a:r>
            <a:r>
              <a:rPr lang="en-US" sz="1800" b="1" dirty="0">
                <a:solidFill>
                  <a:srgbClr val="00B050"/>
                </a:solidFill>
              </a:rPr>
              <a:t>Elements: </a:t>
            </a:r>
            <a:endParaRPr lang="en-US" sz="1800" b="1" dirty="0" smtClean="0">
              <a:solidFill>
                <a:srgbClr val="00B050"/>
              </a:solidFill>
            </a:endParaRPr>
          </a:p>
          <a:p>
            <a:pPr marL="0" indent="0">
              <a:buNone/>
            </a:pPr>
            <a:r>
              <a:rPr lang="en-US" sz="1800" dirty="0" smtClean="0"/>
              <a:t>You </a:t>
            </a:r>
            <a:r>
              <a:rPr lang="en-US" sz="1800" dirty="0"/>
              <a:t>can remove key-value pairs using del or pop()</a:t>
            </a:r>
          </a:p>
          <a:p>
            <a:pPr marL="0" indent="0">
              <a:lnSpc>
                <a:spcPct val="100000"/>
              </a:lnSpc>
              <a:buNone/>
            </a:pPr>
            <a:r>
              <a:rPr lang="en-US" sz="1800" b="1" dirty="0" smtClean="0">
                <a:solidFill>
                  <a:srgbClr val="FF0000"/>
                </a:solidFill>
              </a:rPr>
              <a:t>5</a:t>
            </a:r>
            <a:r>
              <a:rPr lang="en-US" sz="1800" b="1" dirty="0">
                <a:solidFill>
                  <a:srgbClr val="FF0000"/>
                </a:solidFill>
              </a:rPr>
              <a:t>. Advanced Operations</a:t>
            </a:r>
          </a:p>
          <a:p>
            <a:pPr marL="0" indent="0">
              <a:lnSpc>
                <a:spcPct val="100000"/>
              </a:lnSpc>
              <a:buNone/>
            </a:pPr>
            <a:r>
              <a:rPr lang="en-US" sz="1800" b="1" dirty="0"/>
              <a:t>a) List Comprehensions</a:t>
            </a:r>
          </a:p>
          <a:p>
            <a:pPr marL="0" indent="0">
              <a:lnSpc>
                <a:spcPct val="100000"/>
              </a:lnSpc>
              <a:buNone/>
            </a:pPr>
            <a:r>
              <a:rPr lang="en-US" sz="1800" dirty="0"/>
              <a:t>List comprehensions provide a concise way to create lists.</a:t>
            </a:r>
          </a:p>
          <a:p>
            <a:pPr marL="0" indent="0">
              <a:buNone/>
            </a:pPr>
            <a:endParaRPr lang="en-IN" sz="1800" dirty="0"/>
          </a:p>
        </p:txBody>
      </p:sp>
      <p:pic>
        <p:nvPicPr>
          <p:cNvPr id="4" name="Picture 3"/>
          <p:cNvPicPr/>
          <p:nvPr/>
        </p:nvPicPr>
        <p:blipFill>
          <a:blip r:embed="rId2"/>
          <a:stretch>
            <a:fillRect/>
          </a:stretch>
        </p:blipFill>
        <p:spPr>
          <a:xfrm>
            <a:off x="5927291" y="134259"/>
            <a:ext cx="3864783" cy="1409556"/>
          </a:xfrm>
          <a:prstGeom prst="rect">
            <a:avLst/>
          </a:prstGeom>
        </p:spPr>
      </p:pic>
      <p:pic>
        <p:nvPicPr>
          <p:cNvPr id="5" name="Picture 4"/>
          <p:cNvPicPr/>
          <p:nvPr/>
        </p:nvPicPr>
        <p:blipFill rotWithShape="1">
          <a:blip r:embed="rId3"/>
          <a:srcRect l="2987" t="5122" b="7463"/>
          <a:stretch/>
        </p:blipFill>
        <p:spPr>
          <a:xfrm>
            <a:off x="5777345" y="1820487"/>
            <a:ext cx="5902037" cy="2003368"/>
          </a:xfrm>
          <a:prstGeom prst="rect">
            <a:avLst/>
          </a:prstGeom>
        </p:spPr>
      </p:pic>
      <p:pic>
        <p:nvPicPr>
          <p:cNvPr id="6" name="Picture 5"/>
          <p:cNvPicPr/>
          <p:nvPr/>
        </p:nvPicPr>
        <p:blipFill>
          <a:blip r:embed="rId4"/>
          <a:stretch>
            <a:fillRect/>
          </a:stretch>
        </p:blipFill>
        <p:spPr>
          <a:xfrm>
            <a:off x="570952" y="4364181"/>
            <a:ext cx="6004416" cy="2044931"/>
          </a:xfrm>
          <a:prstGeom prst="rect">
            <a:avLst/>
          </a:prstGeom>
        </p:spPr>
      </p:pic>
    </p:spTree>
    <p:extLst>
      <p:ext uri="{BB962C8B-B14F-4D97-AF65-F5344CB8AC3E}">
        <p14:creationId xmlns:p14="http://schemas.microsoft.com/office/powerpoint/2010/main" val="8355163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073" y="133004"/>
            <a:ext cx="11305309" cy="6409112"/>
          </a:xfrm>
        </p:spPr>
        <p:txBody>
          <a:bodyPr>
            <a:noAutofit/>
          </a:bodyPr>
          <a:lstStyle/>
          <a:p>
            <a:pPr marL="0" indent="0">
              <a:buNone/>
            </a:pPr>
            <a:r>
              <a:rPr lang="en-IN" sz="1800" b="1" i="1" dirty="0"/>
              <a:t>b) Set </a:t>
            </a:r>
            <a:r>
              <a:rPr lang="en-IN" sz="1800" b="1" i="1" dirty="0" smtClean="0"/>
              <a:t>Comprehensions: </a:t>
            </a:r>
            <a:r>
              <a:rPr lang="en-IN" sz="1800" dirty="0" smtClean="0"/>
              <a:t>Similar </a:t>
            </a:r>
            <a:r>
              <a:rPr lang="en-IN" sz="1800" dirty="0"/>
              <a:t>to list comprehensions, but for sets.</a:t>
            </a:r>
          </a:p>
          <a:p>
            <a:pPr marL="0" indent="0">
              <a:buNone/>
            </a:pPr>
            <a:endParaRPr lang="en-IN" sz="1800" dirty="0"/>
          </a:p>
          <a:p>
            <a:pPr marL="0" indent="0">
              <a:buNone/>
            </a:pPr>
            <a:endParaRPr lang="en-IN" sz="1800" dirty="0"/>
          </a:p>
          <a:p>
            <a:pPr marL="0" indent="0">
              <a:buNone/>
            </a:pPr>
            <a:endParaRPr lang="en-IN" sz="1800" dirty="0"/>
          </a:p>
          <a:p>
            <a:pPr marL="0" indent="0">
              <a:buNone/>
            </a:pPr>
            <a:endParaRPr lang="en-IN" sz="1800" dirty="0"/>
          </a:p>
          <a:p>
            <a:pPr marL="0" indent="0">
              <a:buNone/>
            </a:pPr>
            <a:endParaRPr lang="en-IN" sz="1800" dirty="0"/>
          </a:p>
          <a:p>
            <a:endParaRPr lang="en-IN" sz="1800" b="1" i="1" dirty="0" smtClean="0"/>
          </a:p>
          <a:p>
            <a:endParaRPr lang="en-IN" sz="1800" b="1" i="1" dirty="0"/>
          </a:p>
          <a:p>
            <a:pPr marL="0" indent="0">
              <a:buNone/>
            </a:pPr>
            <a:r>
              <a:rPr lang="en-IN" sz="1800" b="1" i="1" dirty="0" smtClean="0"/>
              <a:t>c</a:t>
            </a:r>
            <a:r>
              <a:rPr lang="en-IN" sz="1800" b="1" i="1" dirty="0"/>
              <a:t>) Dictionary </a:t>
            </a:r>
            <a:r>
              <a:rPr lang="en-IN" sz="1800" b="1" i="1" dirty="0" smtClean="0"/>
              <a:t>Comprehensions: </a:t>
            </a:r>
            <a:r>
              <a:rPr lang="en-IN" sz="1800" dirty="0" smtClean="0"/>
              <a:t>Create </a:t>
            </a:r>
            <a:r>
              <a:rPr lang="en-IN" sz="1800" dirty="0"/>
              <a:t>dictionaries with comprehensions.</a:t>
            </a:r>
          </a:p>
          <a:p>
            <a:pPr marL="0" indent="0">
              <a:buNone/>
            </a:pPr>
            <a:endParaRPr lang="en-IN" sz="1800" dirty="0"/>
          </a:p>
          <a:p>
            <a:pPr marL="0" indent="0">
              <a:buNone/>
            </a:pPr>
            <a:endParaRPr lang="en-IN" sz="1800" dirty="0"/>
          </a:p>
          <a:p>
            <a:pPr marL="0" indent="0">
              <a:buNone/>
            </a:pPr>
            <a:endParaRPr lang="en-IN" sz="1800" dirty="0"/>
          </a:p>
        </p:txBody>
      </p:sp>
      <p:pic>
        <p:nvPicPr>
          <p:cNvPr id="4" name="Picture 3"/>
          <p:cNvPicPr/>
          <p:nvPr/>
        </p:nvPicPr>
        <p:blipFill rotWithShape="1">
          <a:blip r:embed="rId2"/>
          <a:srcRect b="6416"/>
          <a:stretch/>
        </p:blipFill>
        <p:spPr>
          <a:xfrm>
            <a:off x="1050434" y="545262"/>
            <a:ext cx="5566498" cy="1940243"/>
          </a:xfrm>
          <a:prstGeom prst="rect">
            <a:avLst/>
          </a:prstGeom>
        </p:spPr>
      </p:pic>
      <p:pic>
        <p:nvPicPr>
          <p:cNvPr id="5" name="Picture 4"/>
          <p:cNvPicPr/>
          <p:nvPr/>
        </p:nvPicPr>
        <p:blipFill>
          <a:blip r:embed="rId3"/>
          <a:stretch>
            <a:fillRect/>
          </a:stretch>
        </p:blipFill>
        <p:spPr>
          <a:xfrm>
            <a:off x="595108" y="3617508"/>
            <a:ext cx="6487336" cy="2201401"/>
          </a:xfrm>
          <a:prstGeom prst="rect">
            <a:avLst/>
          </a:prstGeom>
        </p:spPr>
      </p:pic>
    </p:spTree>
    <p:extLst>
      <p:ext uri="{BB962C8B-B14F-4D97-AF65-F5344CB8AC3E}">
        <p14:creationId xmlns:p14="http://schemas.microsoft.com/office/powerpoint/2010/main" val="3264518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2261" y="232756"/>
            <a:ext cx="11563003" cy="6517179"/>
          </a:xfrm>
        </p:spPr>
        <p:txBody>
          <a:bodyPr>
            <a:normAutofit/>
          </a:bodyPr>
          <a:lstStyle/>
          <a:p>
            <a:pPr marL="0" indent="0">
              <a:buNone/>
            </a:pPr>
            <a:endParaRPr lang="en-IN" sz="1800" b="1" dirty="0">
              <a:solidFill>
                <a:srgbClr val="0070C0"/>
              </a:solidFill>
            </a:endParaRPr>
          </a:p>
          <a:p>
            <a:pPr marL="0" indent="0">
              <a:buNone/>
            </a:pPr>
            <a:r>
              <a:rPr lang="en-IN" sz="1800" b="1" dirty="0">
                <a:solidFill>
                  <a:srgbClr val="0070C0"/>
                </a:solidFill>
              </a:rPr>
              <a:t>Tools and Technologies Used in Data Analytics:</a:t>
            </a:r>
          </a:p>
          <a:p>
            <a:pPr algn="just">
              <a:buFont typeface="Wingdings" panose="05000000000000000000" pitchFamily="2" charset="2"/>
              <a:buChar char="§"/>
            </a:pPr>
            <a:r>
              <a:rPr lang="en-IN" sz="1800" b="1" dirty="0"/>
              <a:t>Programming Languages</a:t>
            </a:r>
            <a:r>
              <a:rPr lang="en-IN" sz="1800" dirty="0"/>
              <a:t>: Python, R, SQL</a:t>
            </a:r>
          </a:p>
          <a:p>
            <a:pPr algn="just">
              <a:buFont typeface="Wingdings" panose="05000000000000000000" pitchFamily="2" charset="2"/>
              <a:buChar char="§"/>
            </a:pPr>
            <a:r>
              <a:rPr lang="en-IN" sz="1800" b="1" dirty="0"/>
              <a:t>Data Visualization Tools</a:t>
            </a:r>
            <a:r>
              <a:rPr lang="en-IN" sz="1800" dirty="0"/>
              <a:t>: Tableau, Power BI, </a:t>
            </a:r>
            <a:r>
              <a:rPr lang="en-IN" sz="1800" dirty="0" err="1"/>
              <a:t>matplotlib</a:t>
            </a:r>
            <a:r>
              <a:rPr lang="en-IN" sz="1800" dirty="0"/>
              <a:t>, </a:t>
            </a:r>
            <a:r>
              <a:rPr lang="en-IN" sz="1800" dirty="0" err="1"/>
              <a:t>Seaborn</a:t>
            </a:r>
            <a:endParaRPr lang="en-IN" sz="1800" dirty="0"/>
          </a:p>
          <a:p>
            <a:pPr algn="just">
              <a:buFont typeface="Wingdings" panose="05000000000000000000" pitchFamily="2" charset="2"/>
              <a:buChar char="§"/>
            </a:pPr>
            <a:r>
              <a:rPr lang="en-IN" sz="1800" b="1" dirty="0"/>
              <a:t>Statistical and Machine Learning Libraries</a:t>
            </a:r>
            <a:r>
              <a:rPr lang="en-IN" sz="1800" dirty="0"/>
              <a:t>: Pandas, </a:t>
            </a:r>
            <a:r>
              <a:rPr lang="en-IN" sz="1800" dirty="0" err="1"/>
              <a:t>NumPy</a:t>
            </a:r>
            <a:r>
              <a:rPr lang="en-IN" sz="1800" dirty="0"/>
              <a:t>, </a:t>
            </a:r>
            <a:r>
              <a:rPr lang="en-IN" sz="1800" dirty="0" err="1"/>
              <a:t>Scikit</a:t>
            </a:r>
            <a:r>
              <a:rPr lang="en-IN" sz="1800" dirty="0"/>
              <a:t>-learn, </a:t>
            </a:r>
            <a:r>
              <a:rPr lang="en-IN" sz="1800" dirty="0" err="1"/>
              <a:t>TensorFlow</a:t>
            </a:r>
            <a:r>
              <a:rPr lang="en-IN" sz="1800" dirty="0"/>
              <a:t>, </a:t>
            </a:r>
            <a:r>
              <a:rPr lang="en-IN" sz="1800" dirty="0" err="1"/>
              <a:t>PyTorch</a:t>
            </a:r>
            <a:endParaRPr lang="en-IN" sz="1800" dirty="0"/>
          </a:p>
          <a:p>
            <a:pPr algn="just">
              <a:buFont typeface="Wingdings" panose="05000000000000000000" pitchFamily="2" charset="2"/>
              <a:buChar char="§"/>
            </a:pPr>
            <a:r>
              <a:rPr lang="en-IN" sz="1800" b="1" dirty="0"/>
              <a:t>Data Management Platforms</a:t>
            </a:r>
            <a:r>
              <a:rPr lang="en-IN" sz="1800" dirty="0"/>
              <a:t>: Excel, Google Sheets, </a:t>
            </a:r>
            <a:r>
              <a:rPr lang="en-IN" sz="1800" dirty="0" err="1"/>
              <a:t>Hadoop</a:t>
            </a:r>
            <a:r>
              <a:rPr lang="en-IN" sz="1800" dirty="0"/>
              <a:t>, Spark</a:t>
            </a:r>
          </a:p>
          <a:p>
            <a:pPr marL="0" indent="0" algn="just">
              <a:buNone/>
            </a:pPr>
            <a:endParaRPr lang="en-IN" sz="1800" b="1" dirty="0">
              <a:solidFill>
                <a:srgbClr val="0070C0"/>
              </a:solidFill>
            </a:endParaRPr>
          </a:p>
          <a:p>
            <a:pPr marL="0" indent="0" algn="just">
              <a:buNone/>
            </a:pPr>
            <a:r>
              <a:rPr lang="en-IN" sz="1800" b="1" dirty="0">
                <a:solidFill>
                  <a:srgbClr val="0070C0"/>
                </a:solidFill>
              </a:rPr>
              <a:t>Applications of Data Analytics:</a:t>
            </a:r>
          </a:p>
          <a:p>
            <a:pPr algn="just">
              <a:buFont typeface="Wingdings" panose="05000000000000000000" pitchFamily="2" charset="2"/>
              <a:buChar char="§"/>
            </a:pPr>
            <a:r>
              <a:rPr lang="en-IN" sz="1800" b="1" dirty="0"/>
              <a:t>Business</a:t>
            </a:r>
            <a:r>
              <a:rPr lang="en-IN" sz="1800" dirty="0"/>
              <a:t>: Informed decision-making, customer insights, market segmentation, supply chain optimization.</a:t>
            </a:r>
          </a:p>
          <a:p>
            <a:pPr algn="just">
              <a:buFont typeface="Wingdings" panose="05000000000000000000" pitchFamily="2" charset="2"/>
              <a:buChar char="§"/>
            </a:pPr>
            <a:r>
              <a:rPr lang="en-IN" sz="1800" b="1" dirty="0"/>
              <a:t>Healthcare</a:t>
            </a:r>
            <a:r>
              <a:rPr lang="en-IN" sz="1800" dirty="0"/>
              <a:t>: Disease prediction, patient care management, drug development.</a:t>
            </a:r>
          </a:p>
          <a:p>
            <a:pPr algn="just">
              <a:buFont typeface="Wingdings" panose="05000000000000000000" pitchFamily="2" charset="2"/>
              <a:buChar char="§"/>
            </a:pPr>
            <a:r>
              <a:rPr lang="en-IN" sz="1800" b="1" dirty="0"/>
              <a:t>Finance</a:t>
            </a:r>
            <a:r>
              <a:rPr lang="en-IN" sz="1800" dirty="0"/>
              <a:t>: Risk analysis, fraud detection, investment strategies.</a:t>
            </a:r>
          </a:p>
          <a:p>
            <a:pPr algn="just">
              <a:buFont typeface="Wingdings" panose="05000000000000000000" pitchFamily="2" charset="2"/>
              <a:buChar char="§"/>
            </a:pPr>
            <a:r>
              <a:rPr lang="en-IN" sz="1800" b="1" dirty="0"/>
              <a:t>Sports</a:t>
            </a:r>
            <a:r>
              <a:rPr lang="en-IN" sz="1800" dirty="0"/>
              <a:t>: Player performance analysis, game strategy optimization.</a:t>
            </a:r>
          </a:p>
          <a:p>
            <a:pPr algn="just">
              <a:buFont typeface="Wingdings" panose="05000000000000000000" pitchFamily="2" charset="2"/>
              <a:buChar char="§"/>
            </a:pPr>
            <a:r>
              <a:rPr lang="en-IN" sz="1800" b="1" dirty="0"/>
              <a:t>Government</a:t>
            </a:r>
            <a:r>
              <a:rPr lang="en-IN" sz="1800" dirty="0"/>
              <a:t>: Policy development, economic forecasting, public health monitoring.</a:t>
            </a:r>
          </a:p>
          <a:p>
            <a:pPr marL="0" indent="0" algn="just">
              <a:buNone/>
            </a:pPr>
            <a:endParaRPr lang="en-IN" sz="1800" dirty="0"/>
          </a:p>
        </p:txBody>
      </p:sp>
    </p:spTree>
    <p:extLst>
      <p:ext uri="{BB962C8B-B14F-4D97-AF65-F5344CB8AC3E}">
        <p14:creationId xmlns:p14="http://schemas.microsoft.com/office/powerpoint/2010/main" val="149815013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073" y="133004"/>
            <a:ext cx="11305309" cy="6409112"/>
          </a:xfrm>
        </p:spPr>
        <p:txBody>
          <a:bodyPr>
            <a:noAutofit/>
          </a:bodyPr>
          <a:lstStyle/>
          <a:p>
            <a:pPr marL="0" indent="0">
              <a:buNone/>
            </a:pPr>
            <a:endParaRPr lang="en-IN" sz="1800" dirty="0"/>
          </a:p>
          <a:p>
            <a:pPr marL="0" indent="0">
              <a:buNone/>
            </a:pPr>
            <a:r>
              <a:rPr lang="en-IN" sz="1800" b="1" dirty="0" smtClean="0">
                <a:solidFill>
                  <a:srgbClr val="0070C0"/>
                </a:solidFill>
              </a:rPr>
              <a:t>6</a:t>
            </a:r>
            <a:r>
              <a:rPr lang="en-IN" sz="1800" b="1" dirty="0">
                <a:solidFill>
                  <a:srgbClr val="0070C0"/>
                </a:solidFill>
              </a:rPr>
              <a:t>. Choosing the Right Data Structure</a:t>
            </a:r>
          </a:p>
          <a:p>
            <a:pPr>
              <a:buFont typeface="Wingdings" panose="05000000000000000000" pitchFamily="2" charset="2"/>
              <a:buChar char="§"/>
            </a:pPr>
            <a:r>
              <a:rPr lang="en-IN" sz="1800" b="1" dirty="0"/>
              <a:t>Lists are best </a:t>
            </a:r>
            <a:r>
              <a:rPr lang="en-IN" sz="1800" dirty="0"/>
              <a:t>when you need to </a:t>
            </a:r>
            <a:r>
              <a:rPr lang="en-IN" sz="1800" b="1" dirty="0"/>
              <a:t>store ordered data or need to allow duplicate values</a:t>
            </a:r>
            <a:r>
              <a:rPr lang="en-IN" sz="1800" dirty="0"/>
              <a:t>.</a:t>
            </a:r>
          </a:p>
          <a:p>
            <a:pPr>
              <a:buFont typeface="Wingdings" panose="05000000000000000000" pitchFamily="2" charset="2"/>
              <a:buChar char="§"/>
            </a:pPr>
            <a:r>
              <a:rPr lang="en-IN" sz="1800" b="1" dirty="0"/>
              <a:t>Tuples are ideal </a:t>
            </a:r>
            <a:r>
              <a:rPr lang="en-IN" sz="1800" dirty="0"/>
              <a:t>when you </a:t>
            </a:r>
            <a:r>
              <a:rPr lang="en-IN" sz="1800" b="1" dirty="0"/>
              <a:t>want to store immutable data.</a:t>
            </a:r>
          </a:p>
          <a:p>
            <a:pPr>
              <a:buFont typeface="Wingdings" panose="05000000000000000000" pitchFamily="2" charset="2"/>
              <a:buChar char="§"/>
            </a:pPr>
            <a:r>
              <a:rPr lang="en-IN" sz="1800" b="1" dirty="0"/>
              <a:t>Sets are perfect </a:t>
            </a:r>
            <a:r>
              <a:rPr lang="en-IN" sz="1800" dirty="0"/>
              <a:t>for </a:t>
            </a:r>
            <a:r>
              <a:rPr lang="en-IN" sz="1800" b="1" dirty="0"/>
              <a:t>storing unique items and performing set operations</a:t>
            </a:r>
            <a:r>
              <a:rPr lang="en-IN" sz="1800" dirty="0"/>
              <a:t>.</a:t>
            </a:r>
          </a:p>
          <a:p>
            <a:pPr>
              <a:buFont typeface="Wingdings" panose="05000000000000000000" pitchFamily="2" charset="2"/>
              <a:buChar char="§"/>
            </a:pPr>
            <a:r>
              <a:rPr lang="en-IN" sz="1800" b="1" dirty="0"/>
              <a:t>Dictionaries are best </a:t>
            </a:r>
            <a:r>
              <a:rPr lang="en-IN" sz="1800" dirty="0"/>
              <a:t>when you need to store </a:t>
            </a:r>
            <a:r>
              <a:rPr lang="en-IN" sz="1800" b="1" dirty="0"/>
              <a:t>key-value pairs and require fast lookups by keys</a:t>
            </a:r>
            <a:r>
              <a:rPr lang="en-IN" sz="1800" b="1" dirty="0" smtClean="0"/>
              <a:t>.</a:t>
            </a:r>
          </a:p>
          <a:p>
            <a:pPr>
              <a:buFont typeface="Wingdings" panose="05000000000000000000" pitchFamily="2" charset="2"/>
              <a:buChar char="§"/>
            </a:pPr>
            <a:endParaRPr lang="en-US" sz="1800" dirty="0"/>
          </a:p>
          <a:p>
            <a:pPr>
              <a:buFont typeface="Wingdings" panose="05000000000000000000" pitchFamily="2" charset="2"/>
              <a:buChar char="§"/>
            </a:pPr>
            <a:endParaRPr lang="en-IN" sz="1800" dirty="0"/>
          </a:p>
          <a:p>
            <a:pPr marL="0" indent="0" algn="ctr">
              <a:buNone/>
            </a:pPr>
            <a:r>
              <a:rPr lang="en-IN" sz="1800" b="1" dirty="0"/>
              <a:t>Conclusion</a:t>
            </a:r>
          </a:p>
          <a:p>
            <a:pPr marL="0" indent="0" algn="just">
              <a:buNone/>
            </a:pPr>
            <a:r>
              <a:rPr lang="en-IN" sz="1800" dirty="0"/>
              <a:t>Understanding Python's built-in data structures is crucial for efficient programming. These data structures are foundational to managing and processing data effectively. Whether you're working with simple lists or need the power of dictionaries, mastering these structures will make you more proficient at solving problems and writing efficient code.</a:t>
            </a:r>
          </a:p>
          <a:p>
            <a:pPr marL="0" indent="0">
              <a:buNone/>
            </a:pPr>
            <a:endParaRPr lang="en-IN" sz="1800" dirty="0"/>
          </a:p>
        </p:txBody>
      </p:sp>
    </p:spTree>
    <p:extLst>
      <p:ext uri="{BB962C8B-B14F-4D97-AF65-F5344CB8AC3E}">
        <p14:creationId xmlns:p14="http://schemas.microsoft.com/office/powerpoint/2010/main" val="32852191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F5BDF45-1C65-017E-7F04-5AC5362F92CE}"/>
              </a:ext>
            </a:extLst>
          </p:cNvPr>
          <p:cNvSpPr>
            <a:spLocks noGrp="1"/>
          </p:cNvSpPr>
          <p:nvPr>
            <p:ph idx="1"/>
          </p:nvPr>
        </p:nvSpPr>
        <p:spPr>
          <a:xfrm>
            <a:off x="448887" y="249382"/>
            <a:ext cx="11463251" cy="5927581"/>
          </a:xfrm>
        </p:spPr>
        <p:txBody>
          <a:bodyPr>
            <a:normAutofit fontScale="92500" lnSpcReduction="10000"/>
          </a:bodyPr>
          <a:lstStyle/>
          <a:p>
            <a:pPr marL="0" indent="0" algn="just">
              <a:buNone/>
            </a:pPr>
            <a:r>
              <a:rPr lang="en-US" sz="2600" b="1" kern="100"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8.E</a:t>
            </a:r>
            <a:r>
              <a:rPr lang="en-US" sz="2600" b="1" kern="100" dirty="0" smtClean="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ssential functionality:</a:t>
            </a:r>
          </a:p>
          <a:p>
            <a:pPr>
              <a:buFont typeface="Wingdings" panose="05000000000000000000" pitchFamily="2" charset="2"/>
              <a:buChar char="§"/>
            </a:pPr>
            <a:r>
              <a:rPr lang="en-US" sz="1700" b="1" kern="100" dirty="0" smtClean="0">
                <a:latin typeface="Calibri" panose="020F0502020204030204" pitchFamily="34" charset="0"/>
                <a:ea typeface="Calibri" panose="020F0502020204030204" pitchFamily="34" charset="0"/>
                <a:cs typeface="Times New Roman" panose="02020603050405020304" pitchFamily="18" charset="0"/>
              </a:rPr>
              <a:t>Basic </a:t>
            </a:r>
            <a:r>
              <a:rPr lang="en-US" sz="1700" b="1" kern="100" dirty="0">
                <a:latin typeface="Calibri" panose="020F0502020204030204" pitchFamily="34" charset="0"/>
                <a:ea typeface="Calibri" panose="020F0502020204030204" pitchFamily="34" charset="0"/>
                <a:cs typeface="Times New Roman" panose="02020603050405020304" pitchFamily="18" charset="0"/>
              </a:rPr>
              <a:t>Syntax and Data </a:t>
            </a:r>
            <a:r>
              <a:rPr lang="en-US" sz="1700" b="1" kern="100" dirty="0" err="1" smtClean="0">
                <a:latin typeface="Calibri" panose="020F0502020204030204" pitchFamily="34" charset="0"/>
                <a:ea typeface="Calibri" panose="020F0502020204030204" pitchFamily="34" charset="0"/>
                <a:cs typeface="Times New Roman" panose="02020603050405020304" pitchFamily="18" charset="0"/>
              </a:rPr>
              <a:t>TypesVariables</a:t>
            </a:r>
            <a:endParaRPr lang="en-US" sz="1700" b="1" kern="100" dirty="0">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
            </a:pPr>
            <a:r>
              <a:rPr lang="en-US" sz="1700" b="1" kern="100" dirty="0">
                <a:latin typeface="Calibri" panose="020F0502020204030204" pitchFamily="34" charset="0"/>
                <a:ea typeface="Calibri" panose="020F0502020204030204" pitchFamily="34" charset="0"/>
                <a:cs typeface="Times New Roman" panose="02020603050405020304" pitchFamily="18" charset="0"/>
              </a:rPr>
              <a:t>Data Types</a:t>
            </a:r>
            <a:r>
              <a:rPr lang="en-US" sz="1700" b="1" kern="100" dirty="0" smtClean="0">
                <a:latin typeface="Calibri" panose="020F0502020204030204" pitchFamily="34" charset="0"/>
                <a:ea typeface="Calibri" panose="020F0502020204030204" pitchFamily="34" charset="0"/>
                <a:cs typeface="Times New Roman" panose="02020603050405020304" pitchFamily="18" charset="0"/>
              </a:rPr>
              <a:t>:</a:t>
            </a:r>
            <a:endParaRPr lang="en-US" sz="1700" b="1" kern="100" dirty="0">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
            </a:pPr>
            <a:r>
              <a:rPr lang="en-US" sz="1700" b="1" kern="100" dirty="0">
                <a:latin typeface="Calibri" panose="020F0502020204030204" pitchFamily="34" charset="0"/>
                <a:ea typeface="Calibri" panose="020F0502020204030204" pitchFamily="34" charset="0"/>
                <a:cs typeface="Times New Roman" panose="02020603050405020304" pitchFamily="18" charset="0"/>
              </a:rPr>
              <a:t>Type Casting</a:t>
            </a:r>
            <a:r>
              <a:rPr lang="en-US" sz="1700" b="1" kern="100" dirty="0" smtClean="0">
                <a:latin typeface="Calibri" panose="020F0502020204030204" pitchFamily="34" charset="0"/>
                <a:ea typeface="Calibri" panose="020F0502020204030204" pitchFamily="34" charset="0"/>
                <a:cs typeface="Times New Roman" panose="02020603050405020304" pitchFamily="18" charset="0"/>
              </a:rPr>
              <a:t>:</a:t>
            </a:r>
            <a:endParaRPr lang="en-US" sz="1700" b="1" kern="100" dirty="0">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
            </a:pPr>
            <a:r>
              <a:rPr lang="en-US" sz="1700" b="1" kern="100" dirty="0">
                <a:latin typeface="Calibri" panose="020F0502020204030204" pitchFamily="34" charset="0"/>
                <a:ea typeface="Calibri" panose="020F0502020204030204" pitchFamily="34" charset="0"/>
                <a:cs typeface="Times New Roman" panose="02020603050405020304" pitchFamily="18" charset="0"/>
              </a:rPr>
              <a:t>Control </a:t>
            </a:r>
            <a:r>
              <a:rPr lang="en-US" sz="1700" b="1" kern="100" dirty="0" err="1">
                <a:latin typeface="Calibri" panose="020F0502020204030204" pitchFamily="34" charset="0"/>
                <a:ea typeface="Calibri" panose="020F0502020204030204" pitchFamily="34" charset="0"/>
                <a:cs typeface="Times New Roman" panose="02020603050405020304" pitchFamily="18" charset="0"/>
              </a:rPr>
              <a:t>FlowConditionals</a:t>
            </a:r>
            <a:r>
              <a:rPr lang="en-US" sz="1700" b="1" kern="100" dirty="0">
                <a:latin typeface="Calibri" panose="020F0502020204030204" pitchFamily="34" charset="0"/>
                <a:ea typeface="Calibri" panose="020F0502020204030204" pitchFamily="34" charset="0"/>
                <a:cs typeface="Times New Roman" panose="02020603050405020304" pitchFamily="18" charset="0"/>
              </a:rPr>
              <a:t>: if, </a:t>
            </a:r>
            <a:r>
              <a:rPr lang="en-US" sz="1700" b="1" kern="100" dirty="0" err="1">
                <a:latin typeface="Calibri" panose="020F0502020204030204" pitchFamily="34" charset="0"/>
                <a:ea typeface="Calibri" panose="020F0502020204030204" pitchFamily="34" charset="0"/>
                <a:cs typeface="Times New Roman" panose="02020603050405020304" pitchFamily="18" charset="0"/>
              </a:rPr>
              <a:t>elif</a:t>
            </a:r>
            <a:r>
              <a:rPr lang="en-US" sz="1700" b="1" kern="100" dirty="0">
                <a:latin typeface="Calibri" panose="020F0502020204030204" pitchFamily="34" charset="0"/>
                <a:ea typeface="Calibri" panose="020F0502020204030204" pitchFamily="34" charset="0"/>
                <a:cs typeface="Times New Roman" panose="02020603050405020304" pitchFamily="18" charset="0"/>
              </a:rPr>
              <a:t>, else statements.</a:t>
            </a:r>
          </a:p>
          <a:p>
            <a:pPr>
              <a:buFont typeface="Wingdings" panose="05000000000000000000" pitchFamily="2" charset="2"/>
              <a:buChar char="§"/>
            </a:pPr>
            <a:r>
              <a:rPr lang="en-US" sz="1700" b="1" kern="100" dirty="0">
                <a:latin typeface="Calibri" panose="020F0502020204030204" pitchFamily="34" charset="0"/>
                <a:ea typeface="Calibri" panose="020F0502020204030204" pitchFamily="34" charset="0"/>
                <a:cs typeface="Times New Roman" panose="02020603050405020304" pitchFamily="18" charset="0"/>
              </a:rPr>
              <a:t>Loops: for and while loops for iteration.</a:t>
            </a:r>
          </a:p>
          <a:p>
            <a:pPr>
              <a:buFont typeface="Wingdings" panose="05000000000000000000" pitchFamily="2" charset="2"/>
              <a:buChar char="§"/>
            </a:pPr>
            <a:r>
              <a:rPr lang="en-US" sz="1700" b="1" kern="100" dirty="0">
                <a:latin typeface="Calibri" panose="020F0502020204030204" pitchFamily="34" charset="0"/>
                <a:ea typeface="Calibri" panose="020F0502020204030204" pitchFamily="34" charset="0"/>
                <a:cs typeface="Times New Roman" panose="02020603050405020304" pitchFamily="18" charset="0"/>
              </a:rPr>
              <a:t>Break, Continue: Control loop flow.</a:t>
            </a:r>
          </a:p>
          <a:p>
            <a:pPr>
              <a:buFont typeface="Wingdings" panose="05000000000000000000" pitchFamily="2" charset="2"/>
              <a:buChar char="§"/>
            </a:pPr>
            <a:r>
              <a:rPr lang="en-US" sz="1700" b="1" kern="100" dirty="0" err="1" smtClean="0">
                <a:latin typeface="Calibri" panose="020F0502020204030204" pitchFamily="34" charset="0"/>
                <a:ea typeface="Calibri" panose="020F0502020204030204" pitchFamily="34" charset="0"/>
                <a:cs typeface="Times New Roman" panose="02020603050405020304" pitchFamily="18" charset="0"/>
              </a:rPr>
              <a:t>FunctionsDefining</a:t>
            </a:r>
            <a:r>
              <a:rPr lang="en-US" sz="1700" b="1" kern="100" dirty="0" smtClean="0">
                <a:latin typeface="Calibri" panose="020F0502020204030204" pitchFamily="34" charset="0"/>
                <a:ea typeface="Calibri" panose="020F0502020204030204" pitchFamily="34" charset="0"/>
                <a:cs typeface="Times New Roman" panose="02020603050405020304" pitchFamily="18" charset="0"/>
              </a:rPr>
              <a:t> </a:t>
            </a:r>
            <a:r>
              <a:rPr lang="en-US" sz="1700" b="1" kern="100" dirty="0">
                <a:latin typeface="Calibri" panose="020F0502020204030204" pitchFamily="34" charset="0"/>
                <a:ea typeface="Calibri" panose="020F0502020204030204" pitchFamily="34" charset="0"/>
                <a:cs typeface="Times New Roman" panose="02020603050405020304" pitchFamily="18" charset="0"/>
              </a:rPr>
              <a:t>Functions: Reusable blocks of </a:t>
            </a:r>
            <a:r>
              <a:rPr lang="en-US" sz="1700" b="1" kern="100" dirty="0" smtClean="0">
                <a:latin typeface="Calibri" panose="020F0502020204030204" pitchFamily="34" charset="0"/>
                <a:ea typeface="Calibri" panose="020F0502020204030204" pitchFamily="34" charset="0"/>
                <a:cs typeface="Times New Roman" panose="02020603050405020304" pitchFamily="18" charset="0"/>
              </a:rPr>
              <a:t>code</a:t>
            </a:r>
          </a:p>
          <a:p>
            <a:pPr lvl="1">
              <a:buFont typeface="Wingdings" panose="05000000000000000000" pitchFamily="2" charset="2"/>
              <a:buChar char="§"/>
            </a:pPr>
            <a:r>
              <a:rPr lang="en-US" sz="1700" b="1" kern="100" dirty="0" smtClean="0">
                <a:latin typeface="Calibri" panose="020F0502020204030204" pitchFamily="34" charset="0"/>
                <a:ea typeface="Calibri" panose="020F0502020204030204" pitchFamily="34" charset="0"/>
                <a:cs typeface="Times New Roman" panose="02020603050405020304" pitchFamily="18" charset="0"/>
              </a:rPr>
              <a:t>Lambda </a:t>
            </a:r>
            <a:r>
              <a:rPr lang="en-US" sz="1700" b="1" kern="100" dirty="0">
                <a:latin typeface="Calibri" panose="020F0502020204030204" pitchFamily="34" charset="0"/>
                <a:ea typeface="Calibri" panose="020F0502020204030204" pitchFamily="34" charset="0"/>
                <a:cs typeface="Times New Roman" panose="02020603050405020304" pitchFamily="18" charset="0"/>
              </a:rPr>
              <a:t>Functions: </a:t>
            </a:r>
          </a:p>
          <a:p>
            <a:pPr lvl="1">
              <a:buFont typeface="Wingdings" panose="05000000000000000000" pitchFamily="2" charset="2"/>
              <a:buChar char="§"/>
            </a:pPr>
            <a:r>
              <a:rPr lang="en-US" sz="1700" b="1" kern="100" dirty="0" smtClean="0">
                <a:latin typeface="Calibri" panose="020F0502020204030204" pitchFamily="34" charset="0"/>
                <a:ea typeface="Calibri" panose="020F0502020204030204" pitchFamily="34" charset="0"/>
                <a:cs typeface="Times New Roman" panose="02020603050405020304" pitchFamily="18" charset="0"/>
              </a:rPr>
              <a:t>Arguments</a:t>
            </a:r>
            <a:r>
              <a:rPr lang="en-US" sz="1700" b="1" kern="100" dirty="0">
                <a:latin typeface="Calibri" panose="020F0502020204030204" pitchFamily="34" charset="0"/>
                <a:ea typeface="Calibri" panose="020F0502020204030204" pitchFamily="34" charset="0"/>
                <a:cs typeface="Times New Roman" panose="02020603050405020304" pitchFamily="18" charset="0"/>
              </a:rPr>
              <a:t>: </a:t>
            </a:r>
          </a:p>
          <a:p>
            <a:pPr>
              <a:buFont typeface="Wingdings" panose="05000000000000000000" pitchFamily="2" charset="2"/>
              <a:buChar char="§"/>
            </a:pPr>
            <a:r>
              <a:rPr lang="en-US" sz="1700" b="1" kern="100" dirty="0" smtClean="0">
                <a:latin typeface="Calibri" panose="020F0502020204030204" pitchFamily="34" charset="0"/>
                <a:ea typeface="Calibri" panose="020F0502020204030204" pitchFamily="34" charset="0"/>
                <a:cs typeface="Times New Roman" panose="02020603050405020304" pitchFamily="18" charset="0"/>
              </a:rPr>
              <a:t>Error </a:t>
            </a:r>
            <a:r>
              <a:rPr lang="en-US" sz="1700" b="1" kern="100" dirty="0" err="1">
                <a:latin typeface="Calibri" panose="020F0502020204030204" pitchFamily="34" charset="0"/>
                <a:ea typeface="Calibri" panose="020F0502020204030204" pitchFamily="34" charset="0"/>
                <a:cs typeface="Times New Roman" panose="02020603050405020304" pitchFamily="18" charset="0"/>
              </a:rPr>
              <a:t>HandlingExceptions</a:t>
            </a:r>
            <a:r>
              <a:rPr lang="en-US" sz="1700" b="1" kern="100" dirty="0">
                <a:latin typeface="Calibri" panose="020F0502020204030204" pitchFamily="34" charset="0"/>
                <a:ea typeface="Calibri" panose="020F0502020204030204" pitchFamily="34" charset="0"/>
                <a:cs typeface="Times New Roman" panose="02020603050405020304" pitchFamily="18" charset="0"/>
              </a:rPr>
              <a:t>: try, except, else, and finally blocks.</a:t>
            </a:r>
          </a:p>
          <a:p>
            <a:pPr>
              <a:buFont typeface="Wingdings" panose="05000000000000000000" pitchFamily="2" charset="2"/>
              <a:buChar char="§"/>
            </a:pPr>
            <a:r>
              <a:rPr lang="en-US" sz="1700" b="1" kern="100" dirty="0" smtClean="0">
                <a:latin typeface="Calibri" panose="020F0502020204030204" pitchFamily="34" charset="0"/>
                <a:ea typeface="Calibri" panose="020F0502020204030204" pitchFamily="34" charset="0"/>
                <a:cs typeface="Times New Roman" panose="02020603050405020304" pitchFamily="18" charset="0"/>
              </a:rPr>
              <a:t>File </a:t>
            </a:r>
            <a:r>
              <a:rPr lang="en-US" sz="1700" b="1" kern="100" dirty="0">
                <a:latin typeface="Calibri" panose="020F0502020204030204" pitchFamily="34" charset="0"/>
                <a:ea typeface="Calibri" panose="020F0502020204030204" pitchFamily="34" charset="0"/>
                <a:cs typeface="Times New Roman" panose="02020603050405020304" pitchFamily="18" charset="0"/>
              </a:rPr>
              <a:t>I/</a:t>
            </a:r>
            <a:r>
              <a:rPr lang="en-US" sz="1700" b="1" kern="100" dirty="0" err="1">
                <a:latin typeface="Calibri" panose="020F0502020204030204" pitchFamily="34" charset="0"/>
                <a:ea typeface="Calibri" panose="020F0502020204030204" pitchFamily="34" charset="0"/>
                <a:cs typeface="Times New Roman" panose="02020603050405020304" pitchFamily="18" charset="0"/>
              </a:rPr>
              <a:t>OReading</a:t>
            </a:r>
            <a:r>
              <a:rPr lang="en-US" sz="1700" b="1" kern="100" dirty="0">
                <a:latin typeface="Calibri" panose="020F0502020204030204" pitchFamily="34" charset="0"/>
                <a:ea typeface="Calibri" panose="020F0502020204030204" pitchFamily="34" charset="0"/>
                <a:cs typeface="Times New Roman" panose="02020603050405020304" pitchFamily="18" charset="0"/>
              </a:rPr>
              <a:t> and Writing Files: Using open() to interact with files.</a:t>
            </a:r>
          </a:p>
          <a:p>
            <a:pPr>
              <a:buFont typeface="Wingdings" panose="05000000000000000000" pitchFamily="2" charset="2"/>
              <a:buChar char="§"/>
            </a:pPr>
            <a:r>
              <a:rPr lang="en-US" sz="1700" b="1" kern="100" dirty="0" smtClean="0">
                <a:latin typeface="Calibri" panose="020F0502020204030204" pitchFamily="34" charset="0"/>
                <a:ea typeface="Calibri" panose="020F0502020204030204" pitchFamily="34" charset="0"/>
                <a:cs typeface="Times New Roman" panose="02020603050405020304" pitchFamily="18" charset="0"/>
              </a:rPr>
              <a:t>Data </a:t>
            </a:r>
            <a:r>
              <a:rPr lang="en-US" sz="1700" b="1" kern="100" dirty="0">
                <a:latin typeface="Calibri" panose="020F0502020204030204" pitchFamily="34" charset="0"/>
                <a:ea typeface="Calibri" panose="020F0502020204030204" pitchFamily="34" charset="0"/>
                <a:cs typeface="Times New Roman" panose="02020603050405020304" pitchFamily="18" charset="0"/>
              </a:rPr>
              <a:t>Structures</a:t>
            </a:r>
          </a:p>
          <a:p>
            <a:pPr>
              <a:buFont typeface="Wingdings" panose="05000000000000000000" pitchFamily="2" charset="2"/>
              <a:buChar char="§"/>
            </a:pPr>
            <a:r>
              <a:rPr lang="en-US" sz="1700" b="1" kern="100" dirty="0" smtClean="0">
                <a:latin typeface="Calibri" panose="020F0502020204030204" pitchFamily="34" charset="0"/>
                <a:ea typeface="Calibri" panose="020F0502020204030204" pitchFamily="34" charset="0"/>
                <a:cs typeface="Times New Roman" panose="02020603050405020304" pitchFamily="18" charset="0"/>
              </a:rPr>
              <a:t>Modules </a:t>
            </a:r>
            <a:r>
              <a:rPr lang="en-US" sz="1700" b="1" kern="100" dirty="0">
                <a:latin typeface="Calibri" panose="020F0502020204030204" pitchFamily="34" charset="0"/>
                <a:ea typeface="Calibri" panose="020F0502020204030204" pitchFamily="34" charset="0"/>
                <a:cs typeface="Times New Roman" panose="02020603050405020304" pitchFamily="18" charset="0"/>
              </a:rPr>
              <a:t>and Libraries</a:t>
            </a:r>
          </a:p>
          <a:p>
            <a:pPr>
              <a:buFont typeface="Wingdings" panose="05000000000000000000" pitchFamily="2" charset="2"/>
              <a:buChar char="§"/>
            </a:pPr>
            <a:r>
              <a:rPr lang="en-US" sz="1700" b="1" kern="100" dirty="0">
                <a:latin typeface="Calibri" panose="020F0502020204030204" pitchFamily="34" charset="0"/>
                <a:ea typeface="Calibri" panose="020F0502020204030204" pitchFamily="34" charset="0"/>
                <a:cs typeface="Times New Roman" panose="02020603050405020304" pitchFamily="18" charset="0"/>
              </a:rPr>
              <a:t>Object-Oriented Programming (OOP)</a:t>
            </a:r>
          </a:p>
          <a:p>
            <a:pPr lvl="1">
              <a:buFont typeface="Wingdings" panose="05000000000000000000" pitchFamily="2" charset="2"/>
              <a:buChar char="§"/>
            </a:pPr>
            <a:r>
              <a:rPr lang="en-US" sz="1700" b="1" kern="100" dirty="0" smtClean="0">
                <a:latin typeface="Calibri" panose="020F0502020204030204" pitchFamily="34" charset="0"/>
                <a:ea typeface="Calibri" panose="020F0502020204030204" pitchFamily="34" charset="0"/>
                <a:cs typeface="Times New Roman" panose="02020603050405020304" pitchFamily="18" charset="0"/>
              </a:rPr>
              <a:t>Inheritance</a:t>
            </a:r>
            <a:endParaRPr lang="en-US" sz="1700" b="1" kern="100" dirty="0">
              <a:latin typeface="Calibri" panose="020F0502020204030204" pitchFamily="34" charset="0"/>
              <a:ea typeface="Calibri" panose="020F0502020204030204" pitchFamily="34" charset="0"/>
              <a:cs typeface="Times New Roman" panose="02020603050405020304" pitchFamily="18" charset="0"/>
            </a:endParaRPr>
          </a:p>
          <a:p>
            <a:pPr lvl="1">
              <a:buFont typeface="Wingdings" panose="05000000000000000000" pitchFamily="2" charset="2"/>
              <a:buChar char="§"/>
            </a:pPr>
            <a:r>
              <a:rPr lang="en-US" sz="1700" b="1" kern="100" dirty="0" smtClean="0">
                <a:latin typeface="Calibri" panose="020F0502020204030204" pitchFamily="34" charset="0"/>
                <a:ea typeface="Calibri" panose="020F0502020204030204" pitchFamily="34" charset="0"/>
                <a:cs typeface="Times New Roman" panose="02020603050405020304" pitchFamily="18" charset="0"/>
              </a:rPr>
              <a:t>Polymorphism</a:t>
            </a:r>
            <a:endParaRPr lang="en-US" sz="1700" b="1" kern="100" dirty="0">
              <a:latin typeface="Calibri" panose="020F0502020204030204" pitchFamily="34" charset="0"/>
              <a:ea typeface="Calibri" panose="020F0502020204030204" pitchFamily="34" charset="0"/>
              <a:cs typeface="Times New Roman" panose="02020603050405020304" pitchFamily="18" charset="0"/>
            </a:endParaRPr>
          </a:p>
          <a:p>
            <a:pPr lvl="1">
              <a:buFont typeface="Wingdings" panose="05000000000000000000" pitchFamily="2" charset="2"/>
              <a:buChar char="§"/>
            </a:pPr>
            <a:r>
              <a:rPr lang="en-US" sz="1700" b="1" kern="100" dirty="0" smtClean="0">
                <a:latin typeface="Calibri" panose="020F0502020204030204" pitchFamily="34" charset="0"/>
                <a:ea typeface="Calibri" panose="020F0502020204030204" pitchFamily="34" charset="0"/>
                <a:cs typeface="Times New Roman" panose="02020603050405020304" pitchFamily="18" charset="0"/>
              </a:rPr>
              <a:t>Encapsulation</a:t>
            </a:r>
            <a:endParaRPr lang="en-US" sz="1700" b="1" kern="100" dirty="0">
              <a:latin typeface="Calibri" panose="020F0502020204030204" pitchFamily="34" charset="0"/>
              <a:ea typeface="Calibri" panose="020F0502020204030204" pitchFamily="34" charset="0"/>
              <a:cs typeface="Times New Roman" panose="02020603050405020304" pitchFamily="18" charset="0"/>
            </a:endParaRPr>
          </a:p>
          <a:p>
            <a:pPr lvl="1">
              <a:buFont typeface="Wingdings" panose="05000000000000000000" pitchFamily="2" charset="2"/>
              <a:buChar char="§"/>
            </a:pPr>
            <a:r>
              <a:rPr lang="en-US" sz="1700" b="1" kern="100" dirty="0" smtClean="0">
                <a:latin typeface="Calibri" panose="020F0502020204030204" pitchFamily="34" charset="0"/>
                <a:ea typeface="Calibri" panose="020F0502020204030204" pitchFamily="34" charset="0"/>
                <a:cs typeface="Times New Roman" panose="02020603050405020304" pitchFamily="18" charset="0"/>
              </a:rPr>
              <a:t>Abstraction</a:t>
            </a:r>
            <a:endParaRPr lang="en-US" sz="17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7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7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0601293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F5BDF45-1C65-017E-7F04-5AC5362F92CE}"/>
              </a:ext>
            </a:extLst>
          </p:cNvPr>
          <p:cNvSpPr>
            <a:spLocks noGrp="1"/>
          </p:cNvSpPr>
          <p:nvPr>
            <p:ph idx="1"/>
          </p:nvPr>
        </p:nvSpPr>
        <p:spPr>
          <a:xfrm>
            <a:off x="448887" y="249382"/>
            <a:ext cx="11463251" cy="5927581"/>
          </a:xfrm>
        </p:spPr>
        <p:txBody>
          <a:bodyPr>
            <a:normAutofit fontScale="92500" lnSpcReduction="20000"/>
          </a:bodyPr>
          <a:lstStyle/>
          <a:p>
            <a:pPr marL="0" indent="0" algn="just">
              <a:buNone/>
            </a:pPr>
            <a:r>
              <a:rPr lang="en-US" sz="1800" b="1" kern="100"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8.E</a:t>
            </a:r>
            <a:r>
              <a:rPr lang="en-US" sz="1800" b="1" kern="100" dirty="0" smtClean="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ssential functionality:</a:t>
            </a:r>
          </a:p>
          <a:p>
            <a:pPr marL="0" indent="0" algn="just">
              <a:buNone/>
            </a:pPr>
            <a:endParaRPr lang="en-US" sz="1800" b="1" kern="1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r>
              <a:rPr lang="en-US" sz="1800" b="1" kern="100" dirty="0">
                <a:latin typeface="Calibri" panose="020F0502020204030204" pitchFamily="34" charset="0"/>
                <a:ea typeface="Calibri" panose="020F0502020204030204" pitchFamily="34" charset="0"/>
                <a:cs typeface="Times New Roman" panose="02020603050405020304" pitchFamily="18" charset="0"/>
              </a:rPr>
              <a:t>Essential functionality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refers to the core features, built-in functions, libraries, and structures that are foundational to writing effective Python code. Below is an overview of some of the key functionalities that every Python programmer should be familiar with:</a:t>
            </a:r>
          </a:p>
          <a:p>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b="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1. Basic Syntax and Data </a:t>
            </a:r>
            <a:r>
              <a:rPr lang="en-US" sz="1800" b="1" kern="100" dirty="0" err="1">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TypesVariables</a:t>
            </a:r>
            <a:r>
              <a:rPr lang="en-US" sz="1800" b="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Storing values like numbers, strings, lists, etc.</a:t>
            </a:r>
          </a:p>
          <a:p>
            <a:pPr marL="457200" lvl="1" indent="0">
              <a:buNone/>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x = 10       # Integer</a:t>
            </a:r>
          </a:p>
          <a:p>
            <a:pPr marL="457200" lvl="1" indent="0">
              <a:buNone/>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name = "John"  # </a:t>
            </a:r>
            <a:r>
              <a:rPr lang="en-US" sz="1800" b="1" kern="100" dirty="0" smtClean="0">
                <a:effectLst/>
                <a:latin typeface="Calibri" panose="020F0502020204030204" pitchFamily="34" charset="0"/>
                <a:ea typeface="Calibri" panose="020F0502020204030204" pitchFamily="34" charset="0"/>
                <a:cs typeface="Times New Roman" panose="02020603050405020304" pitchFamily="18" charset="0"/>
              </a:rPr>
              <a:t>String</a:t>
            </a:r>
          </a:p>
          <a:p>
            <a:pPr marL="0" indent="0">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
            </a:pPr>
            <a:r>
              <a:rPr lang="en-US" sz="1800" b="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Data Types: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Common types like integers, floats, strings, lists, tuples, sets, and dictionaries.</a:t>
            </a:r>
          </a:p>
          <a:p>
            <a:pPr marL="0" indent="0">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num = 5               # int</a:t>
            </a:r>
          </a:p>
          <a:p>
            <a:pPr marL="0" indent="0">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pi = 3.14             # float</a:t>
            </a:r>
          </a:p>
          <a:p>
            <a:pPr marL="0" indent="0">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fruits = ["apple", "banana", "cherry"]  # list</a:t>
            </a:r>
          </a:p>
          <a:p>
            <a:pPr marL="0" indent="0">
              <a:buNone/>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person = {"name": "John", "age": 30}  # dictionary</a:t>
            </a:r>
          </a:p>
          <a:p>
            <a:pPr marL="0" indent="0">
              <a:buNone/>
            </a:pP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
            </a:pPr>
            <a:r>
              <a:rPr lang="en-US" sz="1800" b="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Type Casting: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Converting one type to another.</a:t>
            </a:r>
          </a:p>
          <a:p>
            <a:pPr marL="0" indent="0">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x = int("10")    # Convert string to integer</a:t>
            </a:r>
          </a:p>
          <a:p>
            <a:pPr marL="0" indent="0">
              <a:buNone/>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y = str(10)      # Convert integer to string</a:t>
            </a:r>
          </a:p>
          <a:p>
            <a:pPr marL="0" indent="0">
              <a:buNone/>
            </a:pPr>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1474305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15541FC-8737-462B-8CD7-80A9B838A48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6A0F939-3D4C-AF6E-AE2F-B99CFCE09A2C}"/>
              </a:ext>
            </a:extLst>
          </p:cNvPr>
          <p:cNvSpPr>
            <a:spLocks noGrp="1"/>
          </p:cNvSpPr>
          <p:nvPr>
            <p:ph idx="1"/>
          </p:nvPr>
        </p:nvSpPr>
        <p:spPr>
          <a:xfrm>
            <a:off x="340821" y="133004"/>
            <a:ext cx="11720945" cy="6425737"/>
          </a:xfrm>
        </p:spPr>
        <p:txBody>
          <a:bodyPr>
            <a:normAutofit/>
          </a:bodyPr>
          <a:lstStyle/>
          <a:p>
            <a:pPr marL="0" indent="0">
              <a:buNone/>
            </a:pPr>
            <a:r>
              <a:rPr lang="en-US" sz="1800" b="1" dirty="0">
                <a:solidFill>
                  <a:srgbClr val="0070C0"/>
                </a:solidFill>
              </a:rPr>
              <a:t>2. Control </a:t>
            </a:r>
            <a:r>
              <a:rPr lang="en-US" sz="1800" b="1" dirty="0" err="1">
                <a:solidFill>
                  <a:srgbClr val="0070C0"/>
                </a:solidFill>
              </a:rPr>
              <a:t>FlowConditionals</a:t>
            </a:r>
            <a:r>
              <a:rPr lang="en-US" sz="1800" b="1" dirty="0">
                <a:solidFill>
                  <a:srgbClr val="0070C0"/>
                </a:solidFill>
              </a:rPr>
              <a:t>: if, </a:t>
            </a:r>
            <a:r>
              <a:rPr lang="en-US" sz="1800" b="1" dirty="0" err="1">
                <a:solidFill>
                  <a:srgbClr val="0070C0"/>
                </a:solidFill>
              </a:rPr>
              <a:t>elif</a:t>
            </a:r>
            <a:r>
              <a:rPr lang="en-US" sz="1800" b="1" dirty="0">
                <a:solidFill>
                  <a:srgbClr val="0070C0"/>
                </a:solidFill>
              </a:rPr>
              <a:t>, else statements.</a:t>
            </a:r>
          </a:p>
          <a:p>
            <a:pPr marL="914400" lvl="2" indent="0">
              <a:buNone/>
            </a:pPr>
            <a:r>
              <a:rPr lang="en-US" sz="1800" b="1" dirty="0"/>
              <a:t>if x &gt; 10:</a:t>
            </a:r>
          </a:p>
          <a:p>
            <a:pPr marL="914400" lvl="2" indent="0">
              <a:buNone/>
            </a:pPr>
            <a:r>
              <a:rPr lang="en-US" sz="1800" dirty="0"/>
              <a:t>    print("x is greater than 10")</a:t>
            </a:r>
          </a:p>
          <a:p>
            <a:pPr marL="914400" lvl="2" indent="0">
              <a:buNone/>
            </a:pPr>
            <a:r>
              <a:rPr lang="en-US" sz="1800" b="1" dirty="0" err="1"/>
              <a:t>elif</a:t>
            </a:r>
            <a:r>
              <a:rPr lang="en-US" sz="1800" b="1" dirty="0"/>
              <a:t> x == 10:</a:t>
            </a:r>
          </a:p>
          <a:p>
            <a:pPr marL="914400" lvl="2" indent="0">
              <a:buNone/>
            </a:pPr>
            <a:r>
              <a:rPr lang="en-US" sz="1800" dirty="0"/>
              <a:t>    print("x is equal to 10")</a:t>
            </a:r>
          </a:p>
          <a:p>
            <a:pPr marL="914400" lvl="2" indent="0">
              <a:buNone/>
            </a:pPr>
            <a:r>
              <a:rPr lang="en-US" sz="1800" b="1" dirty="0"/>
              <a:t>else:</a:t>
            </a:r>
          </a:p>
          <a:p>
            <a:pPr marL="914400" lvl="2" indent="0">
              <a:buNone/>
            </a:pPr>
            <a:r>
              <a:rPr lang="en-US" sz="1800" dirty="0"/>
              <a:t>    print("x is less than 10")</a:t>
            </a:r>
          </a:p>
          <a:p>
            <a:pPr marL="0" indent="0">
              <a:buNone/>
            </a:pPr>
            <a:endParaRPr lang="en-US" sz="1800" b="1" dirty="0" smtClean="0"/>
          </a:p>
          <a:p>
            <a:pPr>
              <a:buFont typeface="Wingdings" panose="05000000000000000000" pitchFamily="2" charset="2"/>
              <a:buChar char="§"/>
            </a:pPr>
            <a:r>
              <a:rPr lang="en-US" sz="1800" b="1" dirty="0" smtClean="0">
                <a:solidFill>
                  <a:srgbClr val="0070C0"/>
                </a:solidFill>
              </a:rPr>
              <a:t>Loops</a:t>
            </a:r>
            <a:r>
              <a:rPr lang="en-US" sz="1800" b="1" dirty="0">
                <a:solidFill>
                  <a:srgbClr val="0070C0"/>
                </a:solidFill>
              </a:rPr>
              <a:t>: for and while loops for iteration.</a:t>
            </a:r>
          </a:p>
          <a:p>
            <a:pPr marL="1371600" lvl="3" indent="0">
              <a:buNone/>
            </a:pPr>
            <a:r>
              <a:rPr lang="en-US" dirty="0"/>
              <a:t>for fruit in fruits:</a:t>
            </a:r>
          </a:p>
          <a:p>
            <a:pPr marL="1371600" lvl="3" indent="0">
              <a:buNone/>
            </a:pPr>
            <a:r>
              <a:rPr lang="en-US" dirty="0"/>
              <a:t>    print(fruit)</a:t>
            </a:r>
          </a:p>
          <a:p>
            <a:pPr marL="1371600" lvl="3" indent="0">
              <a:buNone/>
            </a:pPr>
            <a:endParaRPr lang="en-US" dirty="0"/>
          </a:p>
          <a:p>
            <a:pPr marL="1371600" lvl="3" indent="0">
              <a:buNone/>
            </a:pPr>
            <a:r>
              <a:rPr lang="en-US" dirty="0" err="1"/>
              <a:t>i</a:t>
            </a:r>
            <a:r>
              <a:rPr lang="en-US" dirty="0"/>
              <a:t> = 0</a:t>
            </a:r>
          </a:p>
          <a:p>
            <a:pPr marL="1371600" lvl="3" indent="0">
              <a:buNone/>
            </a:pPr>
            <a:r>
              <a:rPr lang="en-US" b="1" dirty="0"/>
              <a:t>while </a:t>
            </a:r>
            <a:r>
              <a:rPr lang="en-US" b="1" dirty="0" err="1"/>
              <a:t>i</a:t>
            </a:r>
            <a:r>
              <a:rPr lang="en-US" b="1" dirty="0"/>
              <a:t> &lt; 5:</a:t>
            </a:r>
          </a:p>
          <a:p>
            <a:pPr marL="1371600" lvl="3" indent="0">
              <a:buNone/>
            </a:pPr>
            <a:r>
              <a:rPr lang="en-US" dirty="0"/>
              <a:t>    print(</a:t>
            </a:r>
            <a:r>
              <a:rPr lang="en-US" dirty="0" err="1"/>
              <a:t>i</a:t>
            </a:r>
            <a:r>
              <a:rPr lang="en-US" dirty="0"/>
              <a:t>)</a:t>
            </a:r>
          </a:p>
          <a:p>
            <a:pPr marL="1371600" lvl="3" indent="0">
              <a:buNone/>
            </a:pPr>
            <a:r>
              <a:rPr lang="en-US" dirty="0"/>
              <a:t>    </a:t>
            </a:r>
            <a:r>
              <a:rPr lang="en-US" dirty="0" err="1"/>
              <a:t>i</a:t>
            </a:r>
            <a:r>
              <a:rPr lang="en-US" dirty="0"/>
              <a:t> += 1</a:t>
            </a:r>
          </a:p>
          <a:p>
            <a:endParaRPr lang="en-US" sz="2000" dirty="0"/>
          </a:p>
        </p:txBody>
      </p:sp>
    </p:spTree>
    <p:extLst>
      <p:ext uri="{BB962C8B-B14F-4D97-AF65-F5344CB8AC3E}">
        <p14:creationId xmlns:p14="http://schemas.microsoft.com/office/powerpoint/2010/main" val="23187049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EEE5DCA-2589-0FE1-76E0-3FF13C5E6B5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8FEA64A-FC5C-AFC3-5C55-88C97891F35A}"/>
              </a:ext>
            </a:extLst>
          </p:cNvPr>
          <p:cNvSpPr>
            <a:spLocks noGrp="1"/>
          </p:cNvSpPr>
          <p:nvPr>
            <p:ph idx="1"/>
          </p:nvPr>
        </p:nvSpPr>
        <p:spPr>
          <a:xfrm>
            <a:off x="606829" y="332509"/>
            <a:ext cx="11114116" cy="6151418"/>
          </a:xfrm>
        </p:spPr>
        <p:txBody>
          <a:bodyPr>
            <a:normAutofit/>
          </a:bodyPr>
          <a:lstStyle/>
          <a:p>
            <a:pPr marL="0" indent="0">
              <a:buNone/>
            </a:pPr>
            <a:r>
              <a:rPr lang="en-US" sz="1800" b="1" dirty="0">
                <a:solidFill>
                  <a:srgbClr val="0070C0"/>
                </a:solidFill>
              </a:rPr>
              <a:t>Break, Continue: Control loop flow.</a:t>
            </a:r>
          </a:p>
          <a:p>
            <a:pPr marL="0" indent="0">
              <a:buNone/>
            </a:pPr>
            <a:r>
              <a:rPr lang="en-US" sz="2000" b="1" dirty="0"/>
              <a:t>for </a:t>
            </a:r>
            <a:r>
              <a:rPr lang="en-US" sz="2000" b="1" dirty="0" err="1"/>
              <a:t>i</a:t>
            </a:r>
            <a:r>
              <a:rPr lang="en-US" sz="2000" b="1" dirty="0"/>
              <a:t> in range(10):</a:t>
            </a:r>
          </a:p>
          <a:p>
            <a:pPr marL="0" indent="0">
              <a:buNone/>
            </a:pPr>
            <a:r>
              <a:rPr lang="en-US" sz="2000" b="1" dirty="0"/>
              <a:t>    if </a:t>
            </a:r>
            <a:r>
              <a:rPr lang="en-US" sz="2000" b="1" dirty="0" err="1"/>
              <a:t>i</a:t>
            </a:r>
            <a:r>
              <a:rPr lang="en-US" sz="2000" b="1" dirty="0"/>
              <a:t> == 5:</a:t>
            </a:r>
          </a:p>
          <a:p>
            <a:pPr marL="0" indent="0">
              <a:buNone/>
            </a:pPr>
            <a:r>
              <a:rPr lang="en-US" sz="2000" b="1" dirty="0"/>
              <a:t>        break  # Exit the loop</a:t>
            </a:r>
          </a:p>
          <a:p>
            <a:pPr marL="0" indent="0">
              <a:buNone/>
            </a:pPr>
            <a:r>
              <a:rPr lang="en-US" sz="2000" b="1" dirty="0"/>
              <a:t>    if </a:t>
            </a:r>
            <a:r>
              <a:rPr lang="en-US" sz="2000" b="1" dirty="0" err="1"/>
              <a:t>i</a:t>
            </a:r>
            <a:r>
              <a:rPr lang="en-US" sz="2000" b="1" dirty="0"/>
              <a:t> == 3:</a:t>
            </a:r>
          </a:p>
          <a:p>
            <a:pPr marL="0" indent="0">
              <a:buNone/>
            </a:pPr>
            <a:r>
              <a:rPr lang="en-US" sz="2000" b="1" dirty="0"/>
              <a:t>        continue  # Skip the rest of the loop for </a:t>
            </a:r>
            <a:r>
              <a:rPr lang="en-US" sz="2000" b="1" dirty="0" err="1"/>
              <a:t>i</a:t>
            </a:r>
            <a:r>
              <a:rPr lang="en-US" sz="2000" b="1" dirty="0"/>
              <a:t> == 3</a:t>
            </a:r>
          </a:p>
          <a:p>
            <a:pPr marL="0" indent="0">
              <a:buNone/>
            </a:pPr>
            <a:r>
              <a:rPr lang="en-US" sz="2000" b="1" dirty="0"/>
              <a:t>    print(</a:t>
            </a:r>
            <a:r>
              <a:rPr lang="en-US" sz="2000" b="1" dirty="0" err="1"/>
              <a:t>i</a:t>
            </a:r>
            <a:r>
              <a:rPr lang="en-US" sz="2000" b="1" dirty="0"/>
              <a:t>)</a:t>
            </a:r>
          </a:p>
          <a:p>
            <a:pPr marL="0" indent="0">
              <a:buNone/>
            </a:pPr>
            <a:endParaRPr lang="en-US" sz="2000" dirty="0" smtClean="0"/>
          </a:p>
          <a:p>
            <a:pPr marL="0" indent="0">
              <a:buNone/>
            </a:pPr>
            <a:r>
              <a:rPr lang="en-US" sz="2000" b="1" dirty="0" smtClean="0">
                <a:solidFill>
                  <a:srgbClr val="0070C0"/>
                </a:solidFill>
              </a:rPr>
              <a:t>3</a:t>
            </a:r>
            <a:r>
              <a:rPr lang="en-US" sz="2000" b="1" dirty="0">
                <a:solidFill>
                  <a:srgbClr val="0070C0"/>
                </a:solidFill>
              </a:rPr>
              <a:t>. </a:t>
            </a:r>
            <a:r>
              <a:rPr lang="en-US" sz="2000" b="1" dirty="0" err="1">
                <a:solidFill>
                  <a:srgbClr val="0070C0"/>
                </a:solidFill>
              </a:rPr>
              <a:t>FunctionsDefining</a:t>
            </a:r>
            <a:r>
              <a:rPr lang="en-US" sz="2000" b="1" dirty="0">
                <a:solidFill>
                  <a:srgbClr val="0070C0"/>
                </a:solidFill>
              </a:rPr>
              <a:t> Functions: Reusable blocks of code</a:t>
            </a:r>
          </a:p>
          <a:p>
            <a:pPr marL="0" indent="0">
              <a:buNone/>
            </a:pPr>
            <a:r>
              <a:rPr lang="en-US" sz="2000" b="1" dirty="0"/>
              <a:t>def greet(name):</a:t>
            </a:r>
          </a:p>
          <a:p>
            <a:pPr marL="0" indent="0">
              <a:buNone/>
            </a:pPr>
            <a:r>
              <a:rPr lang="en-US" sz="2000" b="1" dirty="0"/>
              <a:t>    return </a:t>
            </a:r>
            <a:r>
              <a:rPr lang="en-US" sz="2000" b="1" dirty="0" err="1"/>
              <a:t>f"Hello</a:t>
            </a:r>
            <a:r>
              <a:rPr lang="en-US" sz="2000" b="1" dirty="0"/>
              <a:t>, {name}!"</a:t>
            </a:r>
          </a:p>
          <a:p>
            <a:pPr marL="0" indent="0">
              <a:buNone/>
            </a:pPr>
            <a:endParaRPr lang="en-US" sz="2000" b="1" dirty="0" smtClean="0"/>
          </a:p>
          <a:p>
            <a:pPr marL="0" indent="0">
              <a:buNone/>
            </a:pPr>
            <a:r>
              <a:rPr lang="en-US" sz="2000" b="1" dirty="0" smtClean="0"/>
              <a:t>print(greet</a:t>
            </a:r>
            <a:r>
              <a:rPr lang="en-US" sz="2000" b="1" dirty="0"/>
              <a:t>("Alice"))</a:t>
            </a:r>
          </a:p>
          <a:p>
            <a:endParaRPr lang="en-US" dirty="0"/>
          </a:p>
        </p:txBody>
      </p:sp>
    </p:spTree>
    <p:extLst>
      <p:ext uri="{BB962C8B-B14F-4D97-AF65-F5344CB8AC3E}">
        <p14:creationId xmlns:p14="http://schemas.microsoft.com/office/powerpoint/2010/main" val="313808956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EB2F075-75CA-80E7-7D0F-6BBE56A4473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0699426-D498-F255-D1EA-4EF12D5BE35E}"/>
              </a:ext>
            </a:extLst>
          </p:cNvPr>
          <p:cNvSpPr>
            <a:spLocks noGrp="1"/>
          </p:cNvSpPr>
          <p:nvPr>
            <p:ph idx="1"/>
          </p:nvPr>
        </p:nvSpPr>
        <p:spPr>
          <a:xfrm>
            <a:off x="390698" y="266006"/>
            <a:ext cx="10963102" cy="6159731"/>
          </a:xfrm>
        </p:spPr>
        <p:txBody>
          <a:bodyPr>
            <a:normAutofit/>
          </a:bodyPr>
          <a:lstStyle/>
          <a:p>
            <a:pPr>
              <a:buFont typeface="Wingdings" panose="05000000000000000000" pitchFamily="2" charset="2"/>
              <a:buChar char="§"/>
            </a:pPr>
            <a:r>
              <a:rPr lang="en-US" sz="1800" b="1" dirty="0">
                <a:solidFill>
                  <a:srgbClr val="0070C0"/>
                </a:solidFill>
              </a:rPr>
              <a:t>Lambda Functions</a:t>
            </a:r>
            <a:r>
              <a:rPr lang="en-US" sz="1800" dirty="0">
                <a:solidFill>
                  <a:srgbClr val="0070C0"/>
                </a:solidFill>
              </a:rPr>
              <a:t>: </a:t>
            </a:r>
            <a:r>
              <a:rPr lang="en-US" sz="1800" dirty="0"/>
              <a:t>Anonymous functions for short operations.</a:t>
            </a:r>
          </a:p>
          <a:p>
            <a:pPr marL="457200" lvl="1" indent="0">
              <a:buNone/>
            </a:pPr>
            <a:r>
              <a:rPr lang="en-US" sz="1800" b="1" dirty="0" smtClean="0"/>
              <a:t>	add </a:t>
            </a:r>
            <a:r>
              <a:rPr lang="en-US" sz="1800" b="1" dirty="0"/>
              <a:t>= lambda x, y: x + y</a:t>
            </a:r>
          </a:p>
          <a:p>
            <a:pPr marL="457200" lvl="1" indent="0">
              <a:buNone/>
            </a:pPr>
            <a:r>
              <a:rPr lang="en-US" sz="1800" b="1" dirty="0" smtClean="0"/>
              <a:t>	print(add(2</a:t>
            </a:r>
            <a:r>
              <a:rPr lang="en-US" sz="1800" b="1" dirty="0"/>
              <a:t>, 3))  # Outputs 5</a:t>
            </a:r>
          </a:p>
          <a:p>
            <a:pPr>
              <a:buFont typeface="Wingdings" panose="05000000000000000000" pitchFamily="2" charset="2"/>
              <a:buChar char="§"/>
            </a:pPr>
            <a:r>
              <a:rPr lang="en-US" sz="1800" b="1" dirty="0">
                <a:solidFill>
                  <a:srgbClr val="0070C0"/>
                </a:solidFill>
              </a:rPr>
              <a:t>Arguments</a:t>
            </a:r>
            <a:r>
              <a:rPr lang="en-US" sz="1800" dirty="0">
                <a:solidFill>
                  <a:srgbClr val="0070C0"/>
                </a:solidFill>
              </a:rPr>
              <a:t>: </a:t>
            </a:r>
            <a:r>
              <a:rPr lang="en-US" sz="1800" dirty="0"/>
              <a:t>Positional, keyword, and default arguments.</a:t>
            </a:r>
          </a:p>
          <a:p>
            <a:pPr marL="457200" lvl="1" indent="0">
              <a:buNone/>
            </a:pPr>
            <a:r>
              <a:rPr lang="en-US" sz="1800" b="1" dirty="0" err="1" smtClean="0"/>
              <a:t>def</a:t>
            </a:r>
            <a:r>
              <a:rPr lang="en-US" sz="1800" b="1" dirty="0" smtClean="0"/>
              <a:t> greet(name="Guest", age=25):</a:t>
            </a:r>
          </a:p>
          <a:p>
            <a:pPr marL="457200" lvl="1" indent="0">
              <a:buNone/>
            </a:pPr>
            <a:r>
              <a:rPr lang="en-US" sz="1800" dirty="0" smtClean="0"/>
              <a:t>    print(</a:t>
            </a:r>
            <a:r>
              <a:rPr lang="en-US" sz="1800" dirty="0" err="1" smtClean="0"/>
              <a:t>f"Hello</a:t>
            </a:r>
            <a:r>
              <a:rPr lang="en-US" sz="1800" dirty="0" smtClean="0"/>
              <a:t> {name}, you are {age} years old.")</a:t>
            </a:r>
          </a:p>
          <a:p>
            <a:pPr marL="457200" lvl="1" indent="0">
              <a:buNone/>
            </a:pPr>
            <a:r>
              <a:rPr lang="en-US" sz="1800" b="1" dirty="0" smtClean="0"/>
              <a:t>greet()</a:t>
            </a:r>
            <a:r>
              <a:rPr lang="en-US" sz="1800" dirty="0" smtClean="0"/>
              <a:t>            # Uses default values</a:t>
            </a:r>
          </a:p>
          <a:p>
            <a:pPr marL="457200" lvl="1" indent="0">
              <a:buNone/>
            </a:pPr>
            <a:r>
              <a:rPr lang="en-US" sz="1800" b="1" dirty="0" smtClean="0"/>
              <a:t>greet(name="Alice")  </a:t>
            </a:r>
            <a:r>
              <a:rPr lang="en-US" sz="1800" dirty="0" smtClean="0"/>
              <a:t># Uses default age</a:t>
            </a:r>
          </a:p>
          <a:p>
            <a:pPr marL="0" indent="0">
              <a:buNone/>
            </a:pPr>
            <a:endParaRPr lang="en-US" sz="1800" dirty="0" smtClean="0"/>
          </a:p>
          <a:p>
            <a:pPr marL="0" indent="0">
              <a:buNone/>
            </a:pPr>
            <a:r>
              <a:rPr lang="en-US" sz="1800" b="1" dirty="0" smtClean="0">
                <a:solidFill>
                  <a:srgbClr val="0070C0"/>
                </a:solidFill>
              </a:rPr>
              <a:t>4</a:t>
            </a:r>
            <a:r>
              <a:rPr lang="en-US" sz="1800" b="1" dirty="0">
                <a:solidFill>
                  <a:srgbClr val="0070C0"/>
                </a:solidFill>
              </a:rPr>
              <a:t>. Error </a:t>
            </a:r>
            <a:r>
              <a:rPr lang="en-US" sz="1800" b="1" dirty="0" err="1">
                <a:solidFill>
                  <a:srgbClr val="0070C0"/>
                </a:solidFill>
              </a:rPr>
              <a:t>HandlingExceptions</a:t>
            </a:r>
            <a:r>
              <a:rPr lang="en-US" sz="1800" b="1" dirty="0">
                <a:solidFill>
                  <a:srgbClr val="0070C0"/>
                </a:solidFill>
              </a:rPr>
              <a:t>: try, except, else, and finally blocks.</a:t>
            </a:r>
          </a:p>
          <a:p>
            <a:pPr marL="914400" lvl="2" indent="0">
              <a:buNone/>
            </a:pPr>
            <a:r>
              <a:rPr lang="en-US" sz="1800" b="1" dirty="0"/>
              <a:t>try:</a:t>
            </a:r>
          </a:p>
          <a:p>
            <a:pPr marL="914400" lvl="2" indent="0">
              <a:buNone/>
            </a:pPr>
            <a:r>
              <a:rPr lang="en-US" sz="1800" dirty="0"/>
              <a:t>    x = 10 / 0</a:t>
            </a:r>
          </a:p>
          <a:p>
            <a:pPr marL="914400" lvl="2" indent="0">
              <a:buNone/>
            </a:pPr>
            <a:r>
              <a:rPr lang="en-US" sz="1800" b="1" dirty="0"/>
              <a:t>except </a:t>
            </a:r>
            <a:r>
              <a:rPr lang="en-US" sz="1800" b="1" dirty="0" err="1"/>
              <a:t>ZeroDivisionError</a:t>
            </a:r>
            <a:r>
              <a:rPr lang="en-US" sz="1800" b="1" dirty="0"/>
              <a:t>:</a:t>
            </a:r>
          </a:p>
          <a:p>
            <a:pPr marL="914400" lvl="2" indent="0">
              <a:buNone/>
            </a:pPr>
            <a:r>
              <a:rPr lang="en-US" sz="1800" dirty="0"/>
              <a:t>    print("Cannot divide by zero!")</a:t>
            </a:r>
          </a:p>
          <a:p>
            <a:pPr marL="914400" lvl="2" indent="0">
              <a:buNone/>
            </a:pPr>
            <a:r>
              <a:rPr lang="en-US" sz="1800" b="1" dirty="0"/>
              <a:t>else:</a:t>
            </a:r>
          </a:p>
          <a:p>
            <a:pPr marL="914400" lvl="2" indent="0">
              <a:buNone/>
            </a:pPr>
            <a:r>
              <a:rPr lang="en-US" sz="1800" dirty="0"/>
              <a:t>    print("Division successful!")</a:t>
            </a:r>
          </a:p>
          <a:p>
            <a:pPr marL="914400" lvl="2" indent="0">
              <a:buNone/>
            </a:pPr>
            <a:r>
              <a:rPr lang="en-US" sz="1800" b="1" dirty="0"/>
              <a:t>finally:</a:t>
            </a:r>
          </a:p>
          <a:p>
            <a:pPr marL="914400" lvl="2" indent="0">
              <a:buNone/>
            </a:pPr>
            <a:r>
              <a:rPr lang="en-US" sz="1800" dirty="0"/>
              <a:t>    print("This will always execute.")</a:t>
            </a:r>
          </a:p>
          <a:p>
            <a:pPr>
              <a:buFont typeface="Wingdings" panose="05000000000000000000" pitchFamily="2" charset="2"/>
              <a:buChar char="§"/>
            </a:pPr>
            <a:endParaRPr lang="en-US" sz="1800" dirty="0"/>
          </a:p>
        </p:txBody>
      </p:sp>
    </p:spTree>
    <p:extLst>
      <p:ext uri="{BB962C8B-B14F-4D97-AF65-F5344CB8AC3E}">
        <p14:creationId xmlns:p14="http://schemas.microsoft.com/office/powerpoint/2010/main" val="26439928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FEC6FB0F-DCEF-FCF3-83CE-62486DF5C8D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64B966D-C21F-87E5-00D8-864E2D5679A1}"/>
              </a:ext>
            </a:extLst>
          </p:cNvPr>
          <p:cNvSpPr>
            <a:spLocks noGrp="1"/>
          </p:cNvSpPr>
          <p:nvPr>
            <p:ph idx="1"/>
          </p:nvPr>
        </p:nvSpPr>
        <p:spPr>
          <a:xfrm>
            <a:off x="382385" y="99753"/>
            <a:ext cx="11213870" cy="6550429"/>
          </a:xfrm>
        </p:spPr>
        <p:txBody>
          <a:bodyPr>
            <a:noAutofit/>
          </a:bodyPr>
          <a:lstStyle/>
          <a:p>
            <a:pPr marL="0" indent="0">
              <a:lnSpc>
                <a:spcPct val="100000"/>
              </a:lnSpc>
              <a:buNone/>
            </a:pPr>
            <a:r>
              <a:rPr lang="en-US" sz="1700" b="1" dirty="0">
                <a:solidFill>
                  <a:srgbClr val="0070C0"/>
                </a:solidFill>
              </a:rPr>
              <a:t>5. File I/</a:t>
            </a:r>
            <a:r>
              <a:rPr lang="en-US" sz="1700" b="1" dirty="0" err="1">
                <a:solidFill>
                  <a:srgbClr val="0070C0"/>
                </a:solidFill>
              </a:rPr>
              <a:t>OReading</a:t>
            </a:r>
            <a:r>
              <a:rPr lang="en-US" sz="1700" b="1" dirty="0">
                <a:solidFill>
                  <a:srgbClr val="0070C0"/>
                </a:solidFill>
              </a:rPr>
              <a:t> and Writing Files: Using open() to interact with files.</a:t>
            </a:r>
          </a:p>
          <a:p>
            <a:pPr marL="457200" lvl="1" indent="0">
              <a:lnSpc>
                <a:spcPct val="100000"/>
              </a:lnSpc>
              <a:buNone/>
            </a:pPr>
            <a:r>
              <a:rPr lang="en-US" sz="1700" dirty="0"/>
              <a:t># Writing to a file</a:t>
            </a:r>
          </a:p>
          <a:p>
            <a:pPr marL="457200" lvl="1" indent="0">
              <a:lnSpc>
                <a:spcPct val="100000"/>
              </a:lnSpc>
              <a:buNone/>
            </a:pPr>
            <a:r>
              <a:rPr lang="en-US" sz="1700" b="1" dirty="0"/>
              <a:t>with open("example.txt", "w") as f:</a:t>
            </a:r>
          </a:p>
          <a:p>
            <a:pPr marL="457200" lvl="1" indent="0">
              <a:lnSpc>
                <a:spcPct val="100000"/>
              </a:lnSpc>
              <a:buNone/>
            </a:pPr>
            <a:r>
              <a:rPr lang="en-US" sz="1700" b="1" dirty="0"/>
              <a:t>    </a:t>
            </a:r>
            <a:r>
              <a:rPr lang="en-US" sz="1700" b="1" dirty="0" err="1"/>
              <a:t>f.write</a:t>
            </a:r>
            <a:r>
              <a:rPr lang="en-US" sz="1700" b="1" dirty="0"/>
              <a:t>("Hello, Python!")</a:t>
            </a:r>
          </a:p>
          <a:p>
            <a:pPr marL="457200" lvl="1" indent="0">
              <a:lnSpc>
                <a:spcPct val="100000"/>
              </a:lnSpc>
              <a:buNone/>
            </a:pPr>
            <a:r>
              <a:rPr lang="en-US" sz="1700" dirty="0" smtClean="0"/>
              <a:t># </a:t>
            </a:r>
            <a:r>
              <a:rPr lang="en-US" sz="1700" dirty="0"/>
              <a:t>Reading from a file</a:t>
            </a:r>
          </a:p>
          <a:p>
            <a:pPr marL="457200" lvl="1" indent="0">
              <a:lnSpc>
                <a:spcPct val="100000"/>
              </a:lnSpc>
              <a:buNone/>
            </a:pPr>
            <a:r>
              <a:rPr lang="en-US" sz="1700" b="1" dirty="0"/>
              <a:t>with open("example.txt", "r") as f:</a:t>
            </a:r>
          </a:p>
          <a:p>
            <a:pPr marL="457200" lvl="1" indent="0">
              <a:lnSpc>
                <a:spcPct val="100000"/>
              </a:lnSpc>
              <a:buNone/>
            </a:pPr>
            <a:r>
              <a:rPr lang="en-US" sz="1700" dirty="0"/>
              <a:t>    </a:t>
            </a:r>
            <a:r>
              <a:rPr lang="en-US" sz="1700" b="1" dirty="0"/>
              <a:t>content = </a:t>
            </a:r>
            <a:r>
              <a:rPr lang="en-US" sz="1700" b="1" dirty="0" err="1"/>
              <a:t>f.read</a:t>
            </a:r>
            <a:r>
              <a:rPr lang="en-US" sz="1700" b="1" dirty="0"/>
              <a:t>()</a:t>
            </a:r>
          </a:p>
          <a:p>
            <a:pPr marL="457200" lvl="1" indent="0">
              <a:lnSpc>
                <a:spcPct val="100000"/>
              </a:lnSpc>
              <a:buNone/>
            </a:pPr>
            <a:r>
              <a:rPr lang="en-US" sz="1700" b="1" dirty="0"/>
              <a:t>    print(content)</a:t>
            </a:r>
          </a:p>
          <a:p>
            <a:pPr marL="0" indent="0">
              <a:lnSpc>
                <a:spcPct val="100000"/>
              </a:lnSpc>
              <a:buNone/>
            </a:pPr>
            <a:r>
              <a:rPr lang="en-US" sz="1700" b="1" dirty="0">
                <a:solidFill>
                  <a:srgbClr val="0070C0"/>
                </a:solidFill>
              </a:rPr>
              <a:t>6. Data Structures</a:t>
            </a:r>
          </a:p>
          <a:p>
            <a:pPr>
              <a:lnSpc>
                <a:spcPct val="100000"/>
              </a:lnSpc>
              <a:buFont typeface="Wingdings" panose="05000000000000000000" pitchFamily="2" charset="2"/>
              <a:buChar char="§"/>
            </a:pPr>
            <a:r>
              <a:rPr lang="en-US" sz="1700" b="1" dirty="0">
                <a:solidFill>
                  <a:srgbClr val="0070C0"/>
                </a:solidFill>
              </a:rPr>
              <a:t>Lists</a:t>
            </a:r>
            <a:r>
              <a:rPr lang="en-US" sz="1700" dirty="0">
                <a:solidFill>
                  <a:srgbClr val="0070C0"/>
                </a:solidFill>
              </a:rPr>
              <a:t>: </a:t>
            </a:r>
            <a:r>
              <a:rPr lang="en-US" sz="1700" dirty="0"/>
              <a:t>Ordered, mutable collection</a:t>
            </a:r>
            <a:r>
              <a:rPr lang="en-US" sz="1700" dirty="0" smtClean="0"/>
              <a:t>.;</a:t>
            </a:r>
          </a:p>
          <a:p>
            <a:pPr marL="0" indent="0">
              <a:lnSpc>
                <a:spcPct val="100000"/>
              </a:lnSpc>
              <a:buNone/>
            </a:pPr>
            <a:r>
              <a:rPr lang="en-US" sz="1700" dirty="0"/>
              <a:t>	</a:t>
            </a:r>
            <a:r>
              <a:rPr lang="en-US" sz="1700" dirty="0" smtClean="0"/>
              <a:t> numbers </a:t>
            </a:r>
            <a:r>
              <a:rPr lang="en-US" sz="1700" dirty="0"/>
              <a:t>= [1, 2, 3, 4</a:t>
            </a:r>
            <a:r>
              <a:rPr lang="en-US" sz="1700" dirty="0" smtClean="0"/>
              <a:t>] </a:t>
            </a:r>
          </a:p>
          <a:p>
            <a:pPr marL="0" indent="0">
              <a:lnSpc>
                <a:spcPct val="100000"/>
              </a:lnSpc>
              <a:buNone/>
            </a:pPr>
            <a:r>
              <a:rPr lang="en-US" sz="1700" dirty="0"/>
              <a:t>	</a:t>
            </a:r>
            <a:r>
              <a:rPr lang="en-US" sz="1700" dirty="0" smtClean="0"/>
              <a:t> </a:t>
            </a:r>
            <a:r>
              <a:rPr lang="en-US" sz="1700" dirty="0" err="1" smtClean="0"/>
              <a:t>numbers.append</a:t>
            </a:r>
            <a:r>
              <a:rPr lang="en-US" sz="1700" dirty="0" smtClean="0"/>
              <a:t>(5)</a:t>
            </a:r>
          </a:p>
          <a:p>
            <a:pPr>
              <a:lnSpc>
                <a:spcPct val="100000"/>
              </a:lnSpc>
              <a:buFont typeface="Wingdings" panose="05000000000000000000" pitchFamily="2" charset="2"/>
              <a:buChar char="§"/>
            </a:pPr>
            <a:r>
              <a:rPr lang="en-US" sz="1700" b="1" dirty="0" smtClean="0">
                <a:solidFill>
                  <a:srgbClr val="0070C0"/>
                </a:solidFill>
              </a:rPr>
              <a:t>Tuples</a:t>
            </a:r>
            <a:r>
              <a:rPr lang="en-US" sz="1700" dirty="0">
                <a:solidFill>
                  <a:srgbClr val="0070C0"/>
                </a:solidFill>
              </a:rPr>
              <a:t>: </a:t>
            </a:r>
            <a:r>
              <a:rPr lang="en-US" sz="1700" dirty="0"/>
              <a:t>Immutable collection</a:t>
            </a:r>
            <a:r>
              <a:rPr lang="en-US" sz="1700" dirty="0" smtClean="0"/>
              <a:t>. ;point </a:t>
            </a:r>
            <a:r>
              <a:rPr lang="en-US" sz="1700" dirty="0"/>
              <a:t>= (10, 20)</a:t>
            </a:r>
          </a:p>
          <a:p>
            <a:pPr>
              <a:lnSpc>
                <a:spcPct val="100000"/>
              </a:lnSpc>
              <a:buFont typeface="Wingdings" panose="05000000000000000000" pitchFamily="2" charset="2"/>
              <a:buChar char="§"/>
            </a:pPr>
            <a:r>
              <a:rPr lang="en-US" sz="1700" b="1" dirty="0">
                <a:solidFill>
                  <a:srgbClr val="0070C0"/>
                </a:solidFill>
              </a:rPr>
              <a:t>Dictionaries</a:t>
            </a:r>
            <a:r>
              <a:rPr lang="en-US" sz="1700" dirty="0">
                <a:solidFill>
                  <a:srgbClr val="0070C0"/>
                </a:solidFill>
              </a:rPr>
              <a:t>: </a:t>
            </a:r>
            <a:r>
              <a:rPr lang="en-US" sz="1700" dirty="0"/>
              <a:t>Key-value pairs.</a:t>
            </a:r>
          </a:p>
          <a:p>
            <a:pPr marL="457200" lvl="1" indent="0">
              <a:lnSpc>
                <a:spcPct val="100000"/>
              </a:lnSpc>
              <a:buNone/>
            </a:pPr>
            <a:r>
              <a:rPr lang="en-US" sz="1700" dirty="0"/>
              <a:t>person = {"name": "John", "age": 30}</a:t>
            </a:r>
          </a:p>
          <a:p>
            <a:pPr marL="457200" lvl="1" indent="0">
              <a:lnSpc>
                <a:spcPct val="100000"/>
              </a:lnSpc>
              <a:buNone/>
            </a:pPr>
            <a:r>
              <a:rPr lang="en-US" sz="1700" dirty="0"/>
              <a:t>person["location"] = "New York"</a:t>
            </a:r>
          </a:p>
          <a:p>
            <a:pPr>
              <a:lnSpc>
                <a:spcPct val="100000"/>
              </a:lnSpc>
              <a:buFont typeface="Wingdings" panose="05000000000000000000" pitchFamily="2" charset="2"/>
              <a:buChar char="§"/>
            </a:pPr>
            <a:r>
              <a:rPr lang="en-US" sz="1700" b="1" dirty="0">
                <a:solidFill>
                  <a:srgbClr val="0070C0"/>
                </a:solidFill>
              </a:rPr>
              <a:t>Sets</a:t>
            </a:r>
            <a:r>
              <a:rPr lang="en-US" sz="1700" dirty="0">
                <a:solidFill>
                  <a:srgbClr val="0070C0"/>
                </a:solidFill>
              </a:rPr>
              <a:t>: </a:t>
            </a:r>
            <a:r>
              <a:rPr lang="en-US" sz="1700" dirty="0"/>
              <a:t>Unordered, no duplicates.</a:t>
            </a:r>
          </a:p>
          <a:p>
            <a:pPr marL="457200" lvl="1" indent="0">
              <a:lnSpc>
                <a:spcPct val="100000"/>
              </a:lnSpc>
              <a:buNone/>
            </a:pPr>
            <a:r>
              <a:rPr lang="en-US" sz="1700" dirty="0" err="1"/>
              <a:t>unique_numbers</a:t>
            </a:r>
            <a:r>
              <a:rPr lang="en-US" sz="1700" dirty="0"/>
              <a:t> = {1, 2, 3, 3, 4}</a:t>
            </a:r>
          </a:p>
          <a:p>
            <a:pPr marL="457200" lvl="1" indent="0">
              <a:lnSpc>
                <a:spcPct val="100000"/>
              </a:lnSpc>
              <a:buNone/>
            </a:pPr>
            <a:endParaRPr lang="en-US" sz="1700" dirty="0"/>
          </a:p>
          <a:p>
            <a:pPr>
              <a:lnSpc>
                <a:spcPct val="100000"/>
              </a:lnSpc>
            </a:pPr>
            <a:endParaRPr lang="en-US" sz="1700" dirty="0"/>
          </a:p>
        </p:txBody>
      </p:sp>
    </p:spTree>
    <p:extLst>
      <p:ext uri="{BB962C8B-B14F-4D97-AF65-F5344CB8AC3E}">
        <p14:creationId xmlns:p14="http://schemas.microsoft.com/office/powerpoint/2010/main" val="401486853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A687D64-0345-42C7-C107-BCC817F264E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2993CCC-B61C-9B6E-C72D-F1943CE750B1}"/>
              </a:ext>
            </a:extLst>
          </p:cNvPr>
          <p:cNvSpPr>
            <a:spLocks noGrp="1"/>
          </p:cNvSpPr>
          <p:nvPr>
            <p:ph idx="1"/>
          </p:nvPr>
        </p:nvSpPr>
        <p:spPr>
          <a:xfrm>
            <a:off x="390697" y="224445"/>
            <a:ext cx="11413375" cy="6309360"/>
          </a:xfrm>
        </p:spPr>
        <p:txBody>
          <a:bodyPr>
            <a:noAutofit/>
          </a:bodyPr>
          <a:lstStyle/>
          <a:p>
            <a:pPr marL="0" indent="0">
              <a:buNone/>
            </a:pPr>
            <a:r>
              <a:rPr lang="en-US" sz="1700" b="1" dirty="0" smtClean="0">
                <a:solidFill>
                  <a:srgbClr val="0070C0"/>
                </a:solidFill>
              </a:rPr>
              <a:t>7</a:t>
            </a:r>
            <a:r>
              <a:rPr lang="en-US" sz="1700" b="1" dirty="0">
                <a:solidFill>
                  <a:srgbClr val="0070C0"/>
                </a:solidFill>
              </a:rPr>
              <a:t>. Modules and Libraries</a:t>
            </a:r>
          </a:p>
          <a:p>
            <a:pPr marL="0" indent="0">
              <a:buNone/>
            </a:pPr>
            <a:r>
              <a:rPr lang="en-US" sz="1700" b="1" dirty="0"/>
              <a:t>Importing Modules</a:t>
            </a:r>
            <a:r>
              <a:rPr lang="en-US" sz="1700" dirty="0"/>
              <a:t>: Using libraries to extend functionality.</a:t>
            </a:r>
          </a:p>
          <a:p>
            <a:pPr marL="457200" lvl="1" indent="0">
              <a:buNone/>
            </a:pPr>
            <a:r>
              <a:rPr lang="en-US" sz="1700" b="1" dirty="0"/>
              <a:t>import math</a:t>
            </a:r>
          </a:p>
          <a:p>
            <a:pPr marL="457200" lvl="1" indent="0">
              <a:buNone/>
            </a:pPr>
            <a:r>
              <a:rPr lang="en-US" sz="1700" b="1" dirty="0"/>
              <a:t>print(</a:t>
            </a:r>
            <a:r>
              <a:rPr lang="en-US" sz="1700" b="1" dirty="0" err="1"/>
              <a:t>math.sqrt</a:t>
            </a:r>
            <a:r>
              <a:rPr lang="en-US" sz="1700" b="1" dirty="0"/>
              <a:t>(16))  # Outputs </a:t>
            </a:r>
            <a:r>
              <a:rPr lang="en-US" sz="1700" b="1" dirty="0" smtClean="0"/>
              <a:t>4.0</a:t>
            </a:r>
          </a:p>
          <a:p>
            <a:pPr>
              <a:buFont typeface="Wingdings" panose="05000000000000000000" pitchFamily="2" charset="2"/>
              <a:buChar char="§"/>
            </a:pPr>
            <a:r>
              <a:rPr lang="en-US" sz="1700" dirty="0" smtClean="0"/>
              <a:t>Standard </a:t>
            </a:r>
            <a:r>
              <a:rPr lang="en-US" sz="1700" dirty="0"/>
              <a:t>Libraries: Python has many built-in libraries, including:</a:t>
            </a:r>
          </a:p>
          <a:p>
            <a:pPr marL="457200" lvl="1" indent="0">
              <a:buNone/>
            </a:pPr>
            <a:r>
              <a:rPr lang="en-US" sz="1700" dirty="0"/>
              <a:t>math, random, </a:t>
            </a:r>
            <a:r>
              <a:rPr lang="en-US" sz="1700" dirty="0" err="1"/>
              <a:t>datetime</a:t>
            </a:r>
            <a:r>
              <a:rPr lang="en-US" sz="1700" dirty="0"/>
              <a:t>, </a:t>
            </a:r>
            <a:r>
              <a:rPr lang="en-US" sz="1700" dirty="0" err="1"/>
              <a:t>os</a:t>
            </a:r>
            <a:r>
              <a:rPr lang="en-US" sz="1700" dirty="0"/>
              <a:t>, sys, etc.</a:t>
            </a:r>
          </a:p>
          <a:p>
            <a:pPr marL="457200" lvl="1" indent="0">
              <a:buNone/>
            </a:pPr>
            <a:r>
              <a:rPr lang="en-US" sz="1700" dirty="0"/>
              <a:t>collections, </a:t>
            </a:r>
            <a:r>
              <a:rPr lang="en-US" sz="1700" dirty="0" err="1"/>
              <a:t>itertools</a:t>
            </a:r>
            <a:r>
              <a:rPr lang="en-US" sz="1700" dirty="0"/>
              <a:t>, </a:t>
            </a:r>
            <a:r>
              <a:rPr lang="en-US" sz="1700" dirty="0" err="1"/>
              <a:t>functools</a:t>
            </a:r>
            <a:r>
              <a:rPr lang="en-US" sz="1700" dirty="0"/>
              <a:t>, etc.</a:t>
            </a:r>
          </a:p>
          <a:p>
            <a:pPr marL="0" indent="0">
              <a:buNone/>
            </a:pPr>
            <a:endParaRPr lang="en-US" sz="1700" b="1" dirty="0" smtClean="0">
              <a:solidFill>
                <a:srgbClr val="0070C0"/>
              </a:solidFill>
            </a:endParaRPr>
          </a:p>
          <a:p>
            <a:pPr marL="0" indent="0">
              <a:buNone/>
            </a:pPr>
            <a:r>
              <a:rPr lang="en-US" sz="1700" b="1" dirty="0" smtClean="0">
                <a:solidFill>
                  <a:srgbClr val="0070C0"/>
                </a:solidFill>
              </a:rPr>
              <a:t>Object-Oriented </a:t>
            </a:r>
            <a:r>
              <a:rPr lang="en-US" sz="1700" b="1" dirty="0">
                <a:solidFill>
                  <a:srgbClr val="0070C0"/>
                </a:solidFill>
              </a:rPr>
              <a:t>Programming (OOP)</a:t>
            </a:r>
          </a:p>
          <a:p>
            <a:pPr marL="0" indent="0">
              <a:buNone/>
            </a:pPr>
            <a:r>
              <a:rPr lang="en-US" sz="1700" b="1" dirty="0"/>
              <a:t>Classes and Objects</a:t>
            </a:r>
            <a:r>
              <a:rPr lang="en-US" sz="1700" dirty="0"/>
              <a:t>: Encapsulation of data and behavior.</a:t>
            </a:r>
          </a:p>
          <a:p>
            <a:pPr marL="457200" lvl="1" indent="0">
              <a:buNone/>
            </a:pPr>
            <a:r>
              <a:rPr lang="en-US" sz="1700" dirty="0"/>
              <a:t>class Dog:</a:t>
            </a:r>
          </a:p>
          <a:p>
            <a:pPr marL="457200" lvl="1" indent="0">
              <a:buNone/>
            </a:pPr>
            <a:r>
              <a:rPr lang="en-US" sz="1700" dirty="0"/>
              <a:t>    </a:t>
            </a:r>
            <a:r>
              <a:rPr lang="en-US" sz="1700" dirty="0" err="1"/>
              <a:t>def</a:t>
            </a:r>
            <a:r>
              <a:rPr lang="en-US" sz="1700" dirty="0"/>
              <a:t> __</a:t>
            </a:r>
            <a:r>
              <a:rPr lang="en-US" sz="1700" dirty="0" err="1"/>
              <a:t>init</a:t>
            </a:r>
            <a:r>
              <a:rPr lang="en-US" sz="1700" dirty="0"/>
              <a:t>__(self, name, age):</a:t>
            </a:r>
          </a:p>
          <a:p>
            <a:pPr marL="457200" lvl="1" indent="0">
              <a:buNone/>
            </a:pPr>
            <a:r>
              <a:rPr lang="en-US" sz="1700" dirty="0"/>
              <a:t>        self.name = name</a:t>
            </a:r>
          </a:p>
          <a:p>
            <a:pPr marL="457200" lvl="1" indent="0">
              <a:buNone/>
            </a:pPr>
            <a:r>
              <a:rPr lang="en-US" sz="1700" dirty="0"/>
              <a:t>        </a:t>
            </a:r>
            <a:r>
              <a:rPr lang="en-US" sz="1700" dirty="0" err="1"/>
              <a:t>self.age</a:t>
            </a:r>
            <a:r>
              <a:rPr lang="en-US" sz="1700" dirty="0"/>
              <a:t> = age</a:t>
            </a:r>
          </a:p>
          <a:p>
            <a:pPr marL="457200" lvl="1" indent="0">
              <a:buNone/>
            </a:pPr>
            <a:endParaRPr lang="en-US" sz="1700" dirty="0"/>
          </a:p>
          <a:p>
            <a:pPr marL="457200" lvl="1" indent="0">
              <a:buNone/>
            </a:pPr>
            <a:r>
              <a:rPr lang="en-US" sz="1700" dirty="0"/>
              <a:t>    </a:t>
            </a:r>
            <a:r>
              <a:rPr lang="en-US" sz="1700" dirty="0" err="1"/>
              <a:t>def</a:t>
            </a:r>
            <a:r>
              <a:rPr lang="en-US" sz="1700" dirty="0"/>
              <a:t> bark(self):</a:t>
            </a:r>
          </a:p>
          <a:p>
            <a:pPr marL="457200" lvl="1" indent="0">
              <a:buNone/>
            </a:pPr>
            <a:r>
              <a:rPr lang="en-US" sz="1700" dirty="0"/>
              <a:t>        return f"{self.name} says Woof!"</a:t>
            </a:r>
          </a:p>
          <a:p>
            <a:pPr marL="457200" lvl="1" indent="0">
              <a:buNone/>
            </a:pPr>
            <a:r>
              <a:rPr lang="en-US" sz="1700" dirty="0" smtClean="0"/>
              <a:t>dog1 </a:t>
            </a:r>
            <a:r>
              <a:rPr lang="en-US" sz="1700" dirty="0"/>
              <a:t>= Dog("Rex", 3)</a:t>
            </a:r>
          </a:p>
          <a:p>
            <a:pPr marL="457200" lvl="1" indent="0">
              <a:buNone/>
            </a:pPr>
            <a:r>
              <a:rPr lang="en-US" sz="1700" dirty="0"/>
              <a:t>print(dog1.bark())</a:t>
            </a:r>
          </a:p>
          <a:p>
            <a:pPr marL="457200" lvl="1" indent="0">
              <a:buNone/>
            </a:pPr>
            <a:endParaRPr lang="en-US" sz="1700" dirty="0"/>
          </a:p>
          <a:p>
            <a:endParaRPr lang="en-US" sz="1700" dirty="0"/>
          </a:p>
        </p:txBody>
      </p:sp>
    </p:spTree>
    <p:extLst>
      <p:ext uri="{BB962C8B-B14F-4D97-AF65-F5344CB8AC3E}">
        <p14:creationId xmlns:p14="http://schemas.microsoft.com/office/powerpoint/2010/main" val="40338468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9725125-E59F-CABE-2D8E-FBEEEA6AF41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63BCC78-FF97-2970-A280-0B00D8044DBF}"/>
              </a:ext>
            </a:extLst>
          </p:cNvPr>
          <p:cNvSpPr>
            <a:spLocks noGrp="1"/>
          </p:cNvSpPr>
          <p:nvPr>
            <p:ph idx="1"/>
          </p:nvPr>
        </p:nvSpPr>
        <p:spPr>
          <a:xfrm>
            <a:off x="532015" y="349135"/>
            <a:ext cx="10821785" cy="5827828"/>
          </a:xfrm>
        </p:spPr>
        <p:txBody>
          <a:bodyPr>
            <a:normAutofit/>
          </a:bodyPr>
          <a:lstStyle/>
          <a:p>
            <a:pPr marL="0" indent="0">
              <a:lnSpc>
                <a:spcPct val="100000"/>
              </a:lnSpc>
              <a:buNone/>
            </a:pPr>
            <a:r>
              <a:rPr lang="en-US" sz="1700" b="1" dirty="0">
                <a:solidFill>
                  <a:srgbClr val="0070C0"/>
                </a:solidFill>
              </a:rPr>
              <a:t>Inheritance</a:t>
            </a:r>
            <a:r>
              <a:rPr lang="en-US" sz="1700" dirty="0">
                <a:solidFill>
                  <a:srgbClr val="0070C0"/>
                </a:solidFill>
              </a:rPr>
              <a:t>: </a:t>
            </a:r>
            <a:r>
              <a:rPr lang="en-US" sz="1700" dirty="0"/>
              <a:t>Creating a new class from an existing class.</a:t>
            </a:r>
          </a:p>
          <a:p>
            <a:pPr marL="457200" lvl="1" indent="0">
              <a:lnSpc>
                <a:spcPct val="100000"/>
              </a:lnSpc>
              <a:buNone/>
            </a:pPr>
            <a:r>
              <a:rPr lang="en-US" sz="1700" b="1" dirty="0"/>
              <a:t>class Animal:</a:t>
            </a:r>
          </a:p>
          <a:p>
            <a:pPr marL="457200" lvl="1" indent="0">
              <a:lnSpc>
                <a:spcPct val="100000"/>
              </a:lnSpc>
              <a:buNone/>
            </a:pPr>
            <a:r>
              <a:rPr lang="en-US" sz="1700" b="1" dirty="0"/>
              <a:t>    def speak(self):</a:t>
            </a:r>
          </a:p>
          <a:p>
            <a:pPr marL="457200" lvl="1" indent="0">
              <a:lnSpc>
                <a:spcPct val="100000"/>
              </a:lnSpc>
              <a:buNone/>
            </a:pPr>
            <a:r>
              <a:rPr lang="en-US" sz="1700" b="1" dirty="0"/>
              <a:t>        return "Animal sound"</a:t>
            </a:r>
          </a:p>
          <a:p>
            <a:pPr marL="457200" lvl="1" indent="0">
              <a:lnSpc>
                <a:spcPct val="100000"/>
              </a:lnSpc>
              <a:buNone/>
            </a:pPr>
            <a:endParaRPr lang="en-US" sz="1700" b="1" dirty="0"/>
          </a:p>
          <a:p>
            <a:pPr marL="457200" lvl="1" indent="0">
              <a:lnSpc>
                <a:spcPct val="100000"/>
              </a:lnSpc>
              <a:buNone/>
            </a:pPr>
            <a:r>
              <a:rPr lang="en-US" sz="1700" b="1" dirty="0"/>
              <a:t>class Dog(Animal):</a:t>
            </a:r>
          </a:p>
          <a:p>
            <a:pPr marL="457200" lvl="1" indent="0">
              <a:lnSpc>
                <a:spcPct val="100000"/>
              </a:lnSpc>
              <a:buNone/>
            </a:pPr>
            <a:r>
              <a:rPr lang="en-US" sz="1700" b="1" dirty="0"/>
              <a:t>    def speak(self):</a:t>
            </a:r>
          </a:p>
          <a:p>
            <a:pPr marL="457200" lvl="1" indent="0">
              <a:lnSpc>
                <a:spcPct val="100000"/>
              </a:lnSpc>
              <a:buNone/>
            </a:pPr>
            <a:r>
              <a:rPr lang="en-US" sz="1700" b="1" dirty="0"/>
              <a:t>        return "Woof!"</a:t>
            </a:r>
          </a:p>
          <a:p>
            <a:pPr marL="457200" lvl="1" indent="0">
              <a:lnSpc>
                <a:spcPct val="100000"/>
              </a:lnSpc>
              <a:buNone/>
            </a:pPr>
            <a:endParaRPr lang="en-US" sz="1700" b="1" dirty="0"/>
          </a:p>
          <a:p>
            <a:pPr marL="457200" lvl="1" indent="0">
              <a:lnSpc>
                <a:spcPct val="100000"/>
              </a:lnSpc>
              <a:buNone/>
            </a:pPr>
            <a:r>
              <a:rPr lang="en-US" sz="1700" b="1" dirty="0"/>
              <a:t>dog = Dog()</a:t>
            </a:r>
          </a:p>
          <a:p>
            <a:pPr marL="457200" lvl="1" indent="0">
              <a:lnSpc>
                <a:spcPct val="100000"/>
              </a:lnSpc>
              <a:buNone/>
            </a:pPr>
            <a:r>
              <a:rPr lang="en-US" sz="1700" b="1" dirty="0"/>
              <a:t>print(</a:t>
            </a:r>
            <a:r>
              <a:rPr lang="en-US" sz="1700" b="1" dirty="0" err="1"/>
              <a:t>dog.speak</a:t>
            </a:r>
            <a:r>
              <a:rPr lang="en-US" sz="1700" b="1" dirty="0"/>
              <a:t>())</a:t>
            </a:r>
          </a:p>
          <a:p>
            <a:pPr marL="457200" lvl="1" indent="0">
              <a:lnSpc>
                <a:spcPct val="100000"/>
              </a:lnSpc>
              <a:buNone/>
            </a:pPr>
            <a:endParaRPr lang="en-US" sz="1700" dirty="0"/>
          </a:p>
          <a:p>
            <a:pPr lvl="1">
              <a:lnSpc>
                <a:spcPct val="100000"/>
              </a:lnSpc>
              <a:buFont typeface="Wingdings" panose="05000000000000000000" pitchFamily="2" charset="2"/>
              <a:buChar char="§"/>
            </a:pPr>
            <a:r>
              <a:rPr lang="en-US" sz="1700" b="1" dirty="0">
                <a:solidFill>
                  <a:srgbClr val="0070C0"/>
                </a:solidFill>
              </a:rPr>
              <a:t>Polymorphism: </a:t>
            </a:r>
            <a:r>
              <a:rPr lang="en-US" sz="1700" dirty="0"/>
              <a:t>Method overriding and dynamic behavior.</a:t>
            </a:r>
          </a:p>
          <a:p>
            <a:pPr lvl="1">
              <a:lnSpc>
                <a:spcPct val="100000"/>
              </a:lnSpc>
              <a:buFont typeface="Wingdings" panose="05000000000000000000" pitchFamily="2" charset="2"/>
              <a:buChar char="§"/>
            </a:pPr>
            <a:r>
              <a:rPr lang="en-US" sz="1700" b="1" dirty="0" smtClean="0">
                <a:solidFill>
                  <a:srgbClr val="0070C0"/>
                </a:solidFill>
              </a:rPr>
              <a:t>Encapsulation</a:t>
            </a:r>
            <a:r>
              <a:rPr lang="en-US" sz="1700" b="1" dirty="0">
                <a:solidFill>
                  <a:srgbClr val="0070C0"/>
                </a:solidFill>
              </a:rPr>
              <a:t>: </a:t>
            </a:r>
            <a:r>
              <a:rPr lang="en-US" sz="1700" dirty="0"/>
              <a:t>Hiding internal states (using private variables).</a:t>
            </a:r>
          </a:p>
          <a:p>
            <a:pPr lvl="1">
              <a:lnSpc>
                <a:spcPct val="100000"/>
              </a:lnSpc>
              <a:buFont typeface="Wingdings" panose="05000000000000000000" pitchFamily="2" charset="2"/>
              <a:buChar char="§"/>
            </a:pPr>
            <a:r>
              <a:rPr lang="en-US" sz="1700" b="1" dirty="0" smtClean="0">
                <a:solidFill>
                  <a:srgbClr val="0070C0"/>
                </a:solidFill>
              </a:rPr>
              <a:t>Abstraction</a:t>
            </a:r>
            <a:r>
              <a:rPr lang="en-US" sz="1700" b="1" dirty="0">
                <a:solidFill>
                  <a:srgbClr val="0070C0"/>
                </a:solidFill>
              </a:rPr>
              <a:t>: </a:t>
            </a:r>
            <a:r>
              <a:rPr lang="en-US" sz="1700" dirty="0"/>
              <a:t>Simplifying complex systems by abstracting certain details.</a:t>
            </a:r>
          </a:p>
          <a:p>
            <a:pPr>
              <a:lnSpc>
                <a:spcPct val="100000"/>
              </a:lnSpc>
            </a:pPr>
            <a:endParaRPr lang="en-US" sz="1700" dirty="0"/>
          </a:p>
        </p:txBody>
      </p:sp>
    </p:spTree>
    <p:extLst>
      <p:ext uri="{BB962C8B-B14F-4D97-AF65-F5344CB8AC3E}">
        <p14:creationId xmlns:p14="http://schemas.microsoft.com/office/powerpoint/2010/main" val="36018965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96B0CD3-DA07-A9F8-4350-E59AD5CDED5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84E3DA3-A268-DA57-FB65-22489AD3CC11}"/>
              </a:ext>
            </a:extLst>
          </p:cNvPr>
          <p:cNvSpPr>
            <a:spLocks noGrp="1"/>
          </p:cNvSpPr>
          <p:nvPr>
            <p:ph idx="1"/>
          </p:nvPr>
        </p:nvSpPr>
        <p:spPr>
          <a:xfrm>
            <a:off x="548640" y="282633"/>
            <a:ext cx="10805160" cy="5894330"/>
          </a:xfrm>
        </p:spPr>
        <p:txBody>
          <a:bodyPr>
            <a:normAutofit/>
          </a:bodyPr>
          <a:lstStyle/>
          <a:p>
            <a:pPr marL="0" indent="0">
              <a:buNone/>
            </a:pPr>
            <a:r>
              <a:rPr lang="en-IN" sz="1800" b="1" dirty="0">
                <a:solidFill>
                  <a:srgbClr val="FF0000"/>
                </a:solidFill>
              </a:rPr>
              <a:t>8</a:t>
            </a:r>
            <a:r>
              <a:rPr lang="en-IN" sz="1800" b="1" dirty="0" smtClean="0">
                <a:solidFill>
                  <a:srgbClr val="FF0000"/>
                </a:solidFill>
              </a:rPr>
              <a:t>.Measures </a:t>
            </a:r>
            <a:r>
              <a:rPr lang="en-IN" sz="1800" b="1" dirty="0">
                <a:solidFill>
                  <a:srgbClr val="FF0000"/>
                </a:solidFill>
              </a:rPr>
              <a:t>of Central Tendency &amp; Dispersion</a:t>
            </a:r>
          </a:p>
          <a:p>
            <a:pPr lvl="0">
              <a:buFont typeface="Wingdings" panose="05000000000000000000" pitchFamily="2" charset="2"/>
              <a:buChar char="§"/>
            </a:pPr>
            <a:r>
              <a:rPr lang="en-IN" sz="1800" b="1" dirty="0"/>
              <a:t>Central Tendency includes:</a:t>
            </a:r>
          </a:p>
          <a:p>
            <a:pPr lvl="1">
              <a:buFont typeface="Wingdings" panose="05000000000000000000" pitchFamily="2" charset="2"/>
              <a:buChar char="§"/>
            </a:pPr>
            <a:r>
              <a:rPr lang="en-IN" sz="1800" b="1" dirty="0"/>
              <a:t>Mean: </a:t>
            </a:r>
            <a:r>
              <a:rPr lang="en-IN" sz="1800" dirty="0"/>
              <a:t>The average of the data.</a:t>
            </a:r>
            <a:endParaRPr lang="en-IN" sz="1800" b="1" dirty="0"/>
          </a:p>
          <a:p>
            <a:pPr lvl="1">
              <a:buFont typeface="Wingdings" panose="05000000000000000000" pitchFamily="2" charset="2"/>
              <a:buChar char="§"/>
            </a:pPr>
            <a:r>
              <a:rPr lang="en-IN" sz="1800" b="1" dirty="0"/>
              <a:t>Median: </a:t>
            </a:r>
            <a:r>
              <a:rPr lang="en-IN" sz="1800" dirty="0"/>
              <a:t>The middle value when data is sorted.</a:t>
            </a:r>
            <a:endParaRPr lang="en-IN" sz="1800" b="1" dirty="0"/>
          </a:p>
          <a:p>
            <a:pPr lvl="1">
              <a:buFont typeface="Wingdings" panose="05000000000000000000" pitchFamily="2" charset="2"/>
              <a:buChar char="§"/>
            </a:pPr>
            <a:r>
              <a:rPr lang="en-IN" sz="1800" b="1" dirty="0"/>
              <a:t>Mode: </a:t>
            </a:r>
            <a:r>
              <a:rPr lang="en-IN" sz="1800" dirty="0"/>
              <a:t>The most frequent value</a:t>
            </a:r>
            <a:endParaRPr lang="en-IN" sz="1800" b="1" dirty="0"/>
          </a:p>
          <a:p>
            <a:pPr lvl="0">
              <a:buFont typeface="Wingdings" panose="05000000000000000000" pitchFamily="2" charset="2"/>
              <a:buChar char="§"/>
            </a:pPr>
            <a:r>
              <a:rPr lang="en-IN" sz="1800" b="1" dirty="0"/>
              <a:t>Measures of Dispersion</a:t>
            </a:r>
          </a:p>
          <a:p>
            <a:pPr lvl="2">
              <a:buFont typeface="Wingdings" panose="05000000000000000000" pitchFamily="2" charset="2"/>
              <a:buChar char="§"/>
            </a:pPr>
            <a:r>
              <a:rPr lang="en-IN" sz="1800" b="1" dirty="0"/>
              <a:t>Dispersion </a:t>
            </a:r>
            <a:r>
              <a:rPr lang="en-IN" sz="1800" b="1" dirty="0" smtClean="0"/>
              <a:t>includes</a:t>
            </a:r>
            <a:endParaRPr lang="en-IN" sz="1800" b="1" dirty="0"/>
          </a:p>
          <a:p>
            <a:pPr lvl="2">
              <a:buFont typeface="Wingdings" panose="05000000000000000000" pitchFamily="2" charset="2"/>
              <a:buChar char="§"/>
            </a:pPr>
            <a:r>
              <a:rPr lang="en-IN" sz="1800" b="1" dirty="0"/>
              <a:t>Range: </a:t>
            </a:r>
            <a:r>
              <a:rPr lang="en-IN" sz="1800" dirty="0"/>
              <a:t>Difference between maximum and minimum values.</a:t>
            </a:r>
            <a:endParaRPr lang="en-IN" sz="1800" b="1" dirty="0"/>
          </a:p>
          <a:p>
            <a:pPr lvl="2">
              <a:buFont typeface="Wingdings" panose="05000000000000000000" pitchFamily="2" charset="2"/>
              <a:buChar char="§"/>
            </a:pPr>
            <a:r>
              <a:rPr lang="en-IN" sz="1800" b="1" dirty="0"/>
              <a:t>Variance: </a:t>
            </a:r>
            <a:r>
              <a:rPr lang="en-IN" sz="1800" dirty="0"/>
              <a:t>The average of squared deviations from the mean.</a:t>
            </a:r>
            <a:endParaRPr lang="en-IN" sz="1800" b="1" dirty="0"/>
          </a:p>
          <a:p>
            <a:pPr lvl="2">
              <a:buFont typeface="Wingdings" panose="05000000000000000000" pitchFamily="2" charset="2"/>
              <a:buChar char="§"/>
            </a:pPr>
            <a:r>
              <a:rPr lang="en-IN" sz="1800" b="1" dirty="0"/>
              <a:t>Standard Deviation: </a:t>
            </a:r>
            <a:r>
              <a:rPr lang="en-IN" sz="1800" dirty="0"/>
              <a:t>Square root of the variance.</a:t>
            </a:r>
            <a:endParaRPr lang="en-IN" sz="1800" b="1" dirty="0"/>
          </a:p>
          <a:p>
            <a:pPr lvl="2">
              <a:buFont typeface="Wingdings" panose="05000000000000000000" pitchFamily="2" charset="2"/>
              <a:buChar char="§"/>
            </a:pPr>
            <a:r>
              <a:rPr lang="en-IN" sz="1800" b="1" dirty="0"/>
              <a:t>IQR (Interquartile Range): </a:t>
            </a:r>
            <a:r>
              <a:rPr lang="en-IN" sz="1800" dirty="0"/>
              <a:t>Spread of the middle 50% of the data.</a:t>
            </a:r>
            <a:endParaRPr lang="en-IN" sz="1800" b="1" dirty="0"/>
          </a:p>
          <a:p>
            <a:pPr lvl="0">
              <a:buFont typeface="Wingdings" panose="05000000000000000000" pitchFamily="2" charset="2"/>
              <a:buChar char="§"/>
            </a:pPr>
            <a:r>
              <a:rPr lang="en-IN" sz="1800" b="1" dirty="0" smtClean="0"/>
              <a:t>Summary Table</a:t>
            </a:r>
          </a:p>
          <a:p>
            <a:pPr lvl="0">
              <a:buFont typeface="Wingdings" panose="05000000000000000000" pitchFamily="2" charset="2"/>
              <a:buChar char="§"/>
            </a:pPr>
            <a:endParaRPr lang="en-US" sz="1800" b="1" dirty="0"/>
          </a:p>
          <a:p>
            <a:pPr lvl="0">
              <a:buFont typeface="Wingdings" panose="05000000000000000000" pitchFamily="2" charset="2"/>
              <a:buChar char="§"/>
            </a:pPr>
            <a:endParaRPr lang="en-IN" sz="1800" b="1" dirty="0"/>
          </a:p>
          <a:p>
            <a:pPr>
              <a:buFont typeface="Wingdings" panose="05000000000000000000" pitchFamily="2" charset="2"/>
              <a:buChar char="§"/>
            </a:pPr>
            <a:endParaRPr lang="en-US" sz="1800" dirty="0"/>
          </a:p>
        </p:txBody>
      </p:sp>
    </p:spTree>
    <p:extLst>
      <p:ext uri="{BB962C8B-B14F-4D97-AF65-F5344CB8AC3E}">
        <p14:creationId xmlns:p14="http://schemas.microsoft.com/office/powerpoint/2010/main" val="1685497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073" y="133004"/>
            <a:ext cx="11305309" cy="6409112"/>
          </a:xfrm>
        </p:spPr>
        <p:txBody>
          <a:bodyPr>
            <a:noAutofit/>
          </a:bodyPr>
          <a:lstStyle/>
          <a:p>
            <a:pPr marL="0" indent="0">
              <a:buNone/>
            </a:pPr>
            <a:r>
              <a:rPr lang="en-US" sz="1800" b="1" dirty="0">
                <a:solidFill>
                  <a:srgbClr val="FF0000"/>
                </a:solidFill>
                <a:cs typeface="Times New Roman"/>
              </a:rPr>
              <a:t>1.Data</a:t>
            </a:r>
            <a:r>
              <a:rPr lang="en-US" sz="1800" b="1" spc="-25" dirty="0">
                <a:solidFill>
                  <a:srgbClr val="FF0000"/>
                </a:solidFill>
                <a:cs typeface="Times New Roman"/>
              </a:rPr>
              <a:t> </a:t>
            </a:r>
            <a:r>
              <a:rPr lang="en-US" sz="1800" b="1" dirty="0">
                <a:solidFill>
                  <a:srgbClr val="FF0000"/>
                </a:solidFill>
                <a:cs typeface="Times New Roman"/>
              </a:rPr>
              <a:t>and its</a:t>
            </a:r>
            <a:r>
              <a:rPr lang="en-US" sz="1800" b="1" spc="-30" dirty="0">
                <a:solidFill>
                  <a:srgbClr val="FF0000"/>
                </a:solidFill>
                <a:cs typeface="Times New Roman"/>
              </a:rPr>
              <a:t> </a:t>
            </a:r>
            <a:r>
              <a:rPr lang="en-US" sz="1800" b="1" dirty="0">
                <a:solidFill>
                  <a:srgbClr val="FF0000"/>
                </a:solidFill>
                <a:cs typeface="Times New Roman"/>
              </a:rPr>
              <a:t>importance</a:t>
            </a:r>
            <a:endParaRPr lang="en-US" sz="1800" b="1" spc="-10" dirty="0">
              <a:solidFill>
                <a:srgbClr val="FF0000"/>
              </a:solidFill>
              <a:cs typeface="Times New Roman"/>
            </a:endParaRPr>
          </a:p>
          <a:p>
            <a:pPr algn="just">
              <a:buFont typeface="Wingdings" panose="05000000000000000000" pitchFamily="2" charset="2"/>
              <a:buChar char="§"/>
            </a:pPr>
            <a:r>
              <a:rPr lang="en-US" sz="1800" dirty="0"/>
              <a:t>Data refers to </a:t>
            </a:r>
            <a:r>
              <a:rPr lang="en-US" sz="1800" b="1" dirty="0"/>
              <a:t>raw facts </a:t>
            </a:r>
            <a:r>
              <a:rPr lang="en-US" sz="1800" dirty="0"/>
              <a:t>and </a:t>
            </a:r>
            <a:r>
              <a:rPr lang="en-US" sz="1800" b="1" dirty="0"/>
              <a:t>figures</a:t>
            </a:r>
            <a:r>
              <a:rPr lang="en-US" sz="1800" dirty="0"/>
              <a:t> that, </a:t>
            </a:r>
            <a:r>
              <a:rPr lang="en-US" sz="1800" b="1" dirty="0"/>
              <a:t>when processed, analyzed, or organized, can provide valuable insights</a:t>
            </a:r>
            <a:r>
              <a:rPr lang="en-US" sz="1800" dirty="0"/>
              <a:t>. </a:t>
            </a:r>
          </a:p>
          <a:p>
            <a:pPr algn="just">
              <a:buFont typeface="Wingdings" panose="05000000000000000000" pitchFamily="2" charset="2"/>
              <a:buChar char="§"/>
            </a:pPr>
            <a:r>
              <a:rPr lang="en-US" sz="1800" dirty="0"/>
              <a:t>It plays a </a:t>
            </a:r>
            <a:r>
              <a:rPr lang="en-US" sz="1800" b="1" dirty="0"/>
              <a:t>central role in various fields, from business and technology to science and healthcare, driving decision-making and innovation. </a:t>
            </a:r>
          </a:p>
          <a:p>
            <a:pPr algn="just"/>
            <a:endParaRPr lang="en-US" sz="1800" dirty="0"/>
          </a:p>
          <a:p>
            <a:pPr marL="0" indent="0" algn="just">
              <a:buNone/>
            </a:pPr>
            <a:r>
              <a:rPr lang="en-US" sz="1800" b="1" dirty="0">
                <a:solidFill>
                  <a:srgbClr val="002060"/>
                </a:solidFill>
              </a:rPr>
              <a:t>Here's an overview of its significance:</a:t>
            </a:r>
          </a:p>
          <a:p>
            <a:pPr marL="0" indent="0" algn="just">
              <a:buNone/>
            </a:pPr>
            <a:r>
              <a:rPr lang="en-US" sz="1800" b="1" dirty="0">
                <a:solidFill>
                  <a:schemeClr val="accent6">
                    <a:lumMod val="50000"/>
                  </a:schemeClr>
                </a:solidFill>
              </a:rPr>
              <a:t>1. Foundation for Decision-Making</a:t>
            </a:r>
          </a:p>
          <a:p>
            <a:pPr algn="just">
              <a:buFont typeface="Wingdings" panose="05000000000000000000" pitchFamily="2" charset="2"/>
              <a:buChar char="§"/>
            </a:pPr>
            <a:r>
              <a:rPr lang="en-US" sz="1800" b="1" dirty="0">
                <a:solidFill>
                  <a:srgbClr val="00B050"/>
                </a:solidFill>
              </a:rPr>
              <a:t>In Business: </a:t>
            </a:r>
            <a:r>
              <a:rPr lang="en-US" sz="1800" b="1" dirty="0"/>
              <a:t>Data drives strategic decisions, helping companies to understand customer preferences, optimize operations, and predict market trends. </a:t>
            </a:r>
            <a:r>
              <a:rPr lang="en-US" sz="1800" dirty="0"/>
              <a:t>For instance, sales data allows companies to tailor their marketing efforts and inventory management.</a:t>
            </a:r>
          </a:p>
          <a:p>
            <a:pPr algn="just">
              <a:buFont typeface="Wingdings" panose="05000000000000000000" pitchFamily="2" charset="2"/>
              <a:buChar char="§"/>
            </a:pPr>
            <a:r>
              <a:rPr lang="en-US" sz="1800" b="1" dirty="0">
                <a:solidFill>
                  <a:srgbClr val="00B050"/>
                </a:solidFill>
              </a:rPr>
              <a:t>In Government: </a:t>
            </a:r>
            <a:r>
              <a:rPr lang="en-US" sz="1800" b="1" dirty="0"/>
              <a:t>Policy decisions are often based on statistical data, </a:t>
            </a:r>
            <a:r>
              <a:rPr lang="en-US" sz="1800" dirty="0"/>
              <a:t>such as census results or economic indicators, to shape national or local governance.</a:t>
            </a:r>
          </a:p>
          <a:p>
            <a:pPr algn="just">
              <a:buFont typeface="Wingdings" panose="05000000000000000000" pitchFamily="2" charset="2"/>
              <a:buChar char="§"/>
            </a:pPr>
            <a:endParaRPr lang="en-US" sz="1800" dirty="0"/>
          </a:p>
          <a:p>
            <a:pPr marL="0" indent="0" algn="just">
              <a:buNone/>
            </a:pPr>
            <a:r>
              <a:rPr lang="en-US" sz="1800" b="1" dirty="0">
                <a:solidFill>
                  <a:schemeClr val="accent6">
                    <a:lumMod val="50000"/>
                  </a:schemeClr>
                </a:solidFill>
              </a:rPr>
              <a:t>2. Improving Efficiency and Productivity</a:t>
            </a:r>
          </a:p>
          <a:p>
            <a:pPr algn="just">
              <a:buFont typeface="Wingdings" panose="05000000000000000000" pitchFamily="2" charset="2"/>
              <a:buChar char="§"/>
            </a:pPr>
            <a:r>
              <a:rPr lang="en-US" sz="1800" dirty="0"/>
              <a:t>Organizations use </a:t>
            </a:r>
            <a:r>
              <a:rPr lang="en-US" sz="1800" b="1" dirty="0"/>
              <a:t>data to streamline processes</a:t>
            </a:r>
            <a:r>
              <a:rPr lang="en-US" sz="1800" dirty="0"/>
              <a:t>, </a:t>
            </a:r>
            <a:r>
              <a:rPr lang="en-US" sz="1800" b="1" dirty="0"/>
              <a:t>identify inefficiencies</a:t>
            </a:r>
            <a:r>
              <a:rPr lang="en-US" sz="1800" dirty="0"/>
              <a:t>, and </a:t>
            </a:r>
            <a:r>
              <a:rPr lang="en-US" sz="1800" b="1" dirty="0"/>
              <a:t>enhance resource allocation</a:t>
            </a:r>
            <a:r>
              <a:rPr lang="en-US" sz="1800" dirty="0"/>
              <a:t>. For example, </a:t>
            </a:r>
            <a:r>
              <a:rPr lang="en-US" sz="1800" b="1" dirty="0">
                <a:solidFill>
                  <a:srgbClr val="00B0F0"/>
                </a:solidFill>
              </a:rPr>
              <a:t>manufacturing industries employ data analytics to monitor machine performance and predict maintenance needs.</a:t>
            </a:r>
          </a:p>
          <a:p>
            <a:pPr algn="just">
              <a:buFont typeface="Wingdings" panose="05000000000000000000" pitchFamily="2" charset="2"/>
              <a:buChar char="§"/>
            </a:pPr>
            <a:r>
              <a:rPr lang="en-US" sz="1800" b="1" dirty="0"/>
              <a:t>In agriculture, </a:t>
            </a:r>
            <a:r>
              <a:rPr lang="en-US" sz="1800" b="1" dirty="0">
                <a:solidFill>
                  <a:srgbClr val="00B0F0"/>
                </a:solidFill>
              </a:rPr>
              <a:t>data on weather patterns</a:t>
            </a:r>
            <a:r>
              <a:rPr lang="en-US" sz="1800" dirty="0">
                <a:solidFill>
                  <a:srgbClr val="00B0F0"/>
                </a:solidFill>
              </a:rPr>
              <a:t>, </a:t>
            </a:r>
            <a:r>
              <a:rPr lang="en-US" sz="1800" b="1" dirty="0">
                <a:solidFill>
                  <a:srgbClr val="00B0F0"/>
                </a:solidFill>
              </a:rPr>
              <a:t>soil conditions</a:t>
            </a:r>
            <a:r>
              <a:rPr lang="en-US" sz="1800" dirty="0">
                <a:solidFill>
                  <a:srgbClr val="00B0F0"/>
                </a:solidFill>
              </a:rPr>
              <a:t>, </a:t>
            </a:r>
            <a:r>
              <a:rPr lang="en-US" sz="1800" dirty="0"/>
              <a:t>and </a:t>
            </a:r>
            <a:r>
              <a:rPr lang="en-US" sz="1800" b="1" dirty="0"/>
              <a:t>crop yields can optimize farming practices and </a:t>
            </a:r>
            <a:r>
              <a:rPr lang="en-US" sz="1800" b="1" dirty="0">
                <a:solidFill>
                  <a:srgbClr val="00B0F0"/>
                </a:solidFill>
              </a:rPr>
              <a:t>increase food production.</a:t>
            </a:r>
          </a:p>
        </p:txBody>
      </p:sp>
    </p:spTree>
    <p:extLst>
      <p:ext uri="{BB962C8B-B14F-4D97-AF65-F5344CB8AC3E}">
        <p14:creationId xmlns:p14="http://schemas.microsoft.com/office/powerpoint/2010/main" val="410913595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695B0708-9536-B30C-D8BA-339601E2FF0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DFBD23D-EEED-21C6-4095-7F79CCD01771}"/>
              </a:ext>
            </a:extLst>
          </p:cNvPr>
          <p:cNvSpPr>
            <a:spLocks noGrp="1"/>
          </p:cNvSpPr>
          <p:nvPr>
            <p:ph idx="1"/>
          </p:nvPr>
        </p:nvSpPr>
        <p:spPr>
          <a:xfrm>
            <a:off x="390698" y="390698"/>
            <a:ext cx="11338560" cy="6276109"/>
          </a:xfrm>
        </p:spPr>
        <p:txBody>
          <a:bodyPr>
            <a:normAutofit/>
          </a:bodyPr>
          <a:lstStyle/>
          <a:p>
            <a:pPr marL="12700" indent="0">
              <a:lnSpc>
                <a:spcPct val="100000"/>
              </a:lnSpc>
              <a:spcBef>
                <a:spcPts val="580"/>
              </a:spcBef>
              <a:buNone/>
            </a:pPr>
            <a:r>
              <a:rPr lang="en-US" sz="1800" b="1" dirty="0" smtClean="0">
                <a:solidFill>
                  <a:srgbClr val="FF0000"/>
                </a:solidFill>
                <a:cs typeface="Times New Roman"/>
              </a:rPr>
              <a:t>1.Central</a:t>
            </a:r>
            <a:r>
              <a:rPr lang="en-US" sz="1800" b="1" spc="-90" dirty="0" smtClean="0">
                <a:solidFill>
                  <a:srgbClr val="FF0000"/>
                </a:solidFill>
                <a:cs typeface="Times New Roman"/>
              </a:rPr>
              <a:t> </a:t>
            </a:r>
            <a:r>
              <a:rPr lang="en-US" sz="1800" b="1" spc="-30" dirty="0" smtClean="0">
                <a:solidFill>
                  <a:srgbClr val="FF0000"/>
                </a:solidFill>
                <a:cs typeface="Times New Roman"/>
              </a:rPr>
              <a:t>Tendency:</a:t>
            </a:r>
            <a:endParaRPr lang="en-US" sz="1800" b="1" dirty="0">
              <a:solidFill>
                <a:srgbClr val="FF0000"/>
              </a:solidFill>
              <a:cs typeface="Times New Roman"/>
            </a:endParaRPr>
          </a:p>
          <a:p>
            <a:pPr>
              <a:buFont typeface="Wingdings" panose="05000000000000000000" pitchFamily="2" charset="2"/>
              <a:buChar char="§"/>
            </a:pPr>
            <a:r>
              <a:rPr lang="en-US" sz="1800" dirty="0" smtClean="0"/>
              <a:t>Central </a:t>
            </a:r>
            <a:r>
              <a:rPr lang="en-US" sz="1800" dirty="0"/>
              <a:t>tendency is a </a:t>
            </a:r>
            <a:r>
              <a:rPr lang="en-US" sz="1800" b="1" dirty="0"/>
              <a:t>statistical measure that identifies a single value as representative of an entire dataset</a:t>
            </a:r>
            <a:r>
              <a:rPr lang="en-US" sz="1800" dirty="0"/>
              <a:t>. </a:t>
            </a:r>
            <a:endParaRPr lang="en-US" sz="1800" dirty="0" smtClean="0"/>
          </a:p>
          <a:p>
            <a:pPr>
              <a:buFont typeface="Wingdings" panose="05000000000000000000" pitchFamily="2" charset="2"/>
              <a:buChar char="§"/>
            </a:pPr>
            <a:r>
              <a:rPr lang="en-US" sz="1800" b="1" dirty="0" smtClean="0"/>
              <a:t>It </a:t>
            </a:r>
            <a:r>
              <a:rPr lang="en-US" sz="1800" b="1" dirty="0"/>
              <a:t>provides an idea of where the "center" of the data lies.</a:t>
            </a:r>
          </a:p>
          <a:p>
            <a:pPr marL="0" indent="0">
              <a:buNone/>
            </a:pPr>
            <a:r>
              <a:rPr lang="en-US" sz="1800" dirty="0" smtClean="0">
                <a:solidFill>
                  <a:srgbClr val="0070C0"/>
                </a:solidFill>
              </a:rPr>
              <a:t>The </a:t>
            </a:r>
            <a:r>
              <a:rPr lang="en-US" sz="1800" b="1" dirty="0">
                <a:solidFill>
                  <a:srgbClr val="0070C0"/>
                </a:solidFill>
              </a:rPr>
              <a:t>three main measures of central tendency</a:t>
            </a:r>
            <a:r>
              <a:rPr lang="en-US" sz="1800" dirty="0">
                <a:solidFill>
                  <a:srgbClr val="0070C0"/>
                </a:solidFill>
              </a:rPr>
              <a:t> </a:t>
            </a:r>
            <a:r>
              <a:rPr lang="en-US" sz="1800" dirty="0" smtClean="0">
                <a:solidFill>
                  <a:srgbClr val="0070C0"/>
                </a:solidFill>
              </a:rPr>
              <a:t>are:</a:t>
            </a:r>
            <a:r>
              <a:rPr lang="en-US" sz="1800" dirty="0" smtClean="0"/>
              <a:t>				</a:t>
            </a:r>
            <a:endParaRPr lang="en-US" sz="1800" b="1" dirty="0">
              <a:solidFill>
                <a:srgbClr val="0070C0"/>
              </a:solidFill>
            </a:endParaRPr>
          </a:p>
          <a:p>
            <a:pPr>
              <a:buFont typeface="Wingdings" panose="05000000000000000000" pitchFamily="2" charset="2"/>
              <a:buChar char="§"/>
            </a:pPr>
            <a:r>
              <a:rPr lang="en-US" sz="1800" b="1" dirty="0" smtClean="0"/>
              <a:t>Mean </a:t>
            </a:r>
            <a:r>
              <a:rPr lang="en-US" sz="1800" b="1" dirty="0"/>
              <a:t>(Arithmetic Average)</a:t>
            </a:r>
            <a:endParaRPr lang="en-US" sz="1800" dirty="0"/>
          </a:p>
          <a:p>
            <a:pPr>
              <a:buFont typeface="Wingdings" panose="05000000000000000000" pitchFamily="2" charset="2"/>
              <a:buChar char="§"/>
            </a:pPr>
            <a:r>
              <a:rPr lang="en-US" sz="1800" b="1" dirty="0"/>
              <a:t>Median (Middle Value)</a:t>
            </a:r>
            <a:endParaRPr lang="en-US" sz="1800" dirty="0"/>
          </a:p>
          <a:p>
            <a:pPr>
              <a:buFont typeface="Wingdings" panose="05000000000000000000" pitchFamily="2" charset="2"/>
              <a:buChar char="§"/>
            </a:pPr>
            <a:r>
              <a:rPr lang="en-US" sz="1800" b="1" dirty="0"/>
              <a:t>Mode (Most Frequent Value</a:t>
            </a:r>
            <a:r>
              <a:rPr lang="en-US" sz="1800" b="1" dirty="0" smtClean="0"/>
              <a:t>)</a:t>
            </a:r>
          </a:p>
          <a:p>
            <a:pPr marL="0" indent="0">
              <a:buNone/>
            </a:pPr>
            <a:endParaRPr lang="en-US" sz="1800" b="1" dirty="0" smtClean="0">
              <a:solidFill>
                <a:srgbClr val="0070C0"/>
              </a:solidFill>
            </a:endParaRPr>
          </a:p>
          <a:p>
            <a:pPr marL="0" indent="0">
              <a:buNone/>
            </a:pPr>
            <a:r>
              <a:rPr lang="en-US" sz="1800" b="1" dirty="0" smtClean="0">
                <a:solidFill>
                  <a:srgbClr val="0070C0"/>
                </a:solidFill>
              </a:rPr>
              <a:t>1.1 </a:t>
            </a:r>
            <a:r>
              <a:rPr lang="en-US" sz="1800" b="1" dirty="0">
                <a:solidFill>
                  <a:srgbClr val="0070C0"/>
                </a:solidFill>
              </a:rPr>
              <a:t>Mean</a:t>
            </a:r>
          </a:p>
          <a:p>
            <a:pPr>
              <a:buFont typeface="Wingdings" panose="05000000000000000000" pitchFamily="2" charset="2"/>
              <a:buChar char="§"/>
            </a:pPr>
            <a:r>
              <a:rPr lang="en-US" sz="1800" dirty="0"/>
              <a:t>The </a:t>
            </a:r>
            <a:r>
              <a:rPr lang="en-US" sz="1800" b="1" dirty="0"/>
              <a:t>mean</a:t>
            </a:r>
            <a:r>
              <a:rPr lang="en-US" sz="1800" dirty="0"/>
              <a:t> is the sum of all values divided by the number of values</a:t>
            </a:r>
            <a:r>
              <a:rPr lang="en-US" sz="1800" dirty="0" smtClean="0"/>
              <a:t>.</a:t>
            </a:r>
            <a:r>
              <a:rPr lang="en-US" sz="1800" b="1" dirty="0">
                <a:solidFill>
                  <a:srgbClr val="0070C0"/>
                </a:solidFill>
              </a:rPr>
              <a:t> </a:t>
            </a:r>
            <a:r>
              <a:rPr lang="en-US" sz="1800" b="1" dirty="0" smtClean="0">
                <a:solidFill>
                  <a:srgbClr val="0070C0"/>
                </a:solidFill>
              </a:rPr>
              <a:t>	Formula</a:t>
            </a:r>
            <a:r>
              <a:rPr lang="en-US" sz="1800" b="1" dirty="0">
                <a:solidFill>
                  <a:srgbClr val="0070C0"/>
                </a:solidFill>
              </a:rPr>
              <a:t>:</a:t>
            </a:r>
            <a:endParaRPr lang="en-US" sz="1800" dirty="0"/>
          </a:p>
          <a:p>
            <a:pPr marL="0" indent="0">
              <a:buNone/>
            </a:pPr>
            <a:r>
              <a:rPr lang="en-US" sz="1800" b="1" dirty="0" smtClean="0"/>
              <a:t>Example</a:t>
            </a:r>
            <a:r>
              <a:rPr lang="en-US" sz="1800" b="1" dirty="0"/>
              <a:t>:</a:t>
            </a:r>
          </a:p>
          <a:p>
            <a:pPr marL="0" indent="0">
              <a:buNone/>
            </a:pPr>
            <a:r>
              <a:rPr lang="en-US" sz="1800" dirty="0"/>
              <a:t>For data: 5,10,15,205, 10, 15, </a:t>
            </a:r>
            <a:r>
              <a:rPr lang="en-US" sz="1800" dirty="0" smtClean="0"/>
              <a:t>205,10,15,20</a:t>
            </a:r>
          </a:p>
          <a:p>
            <a:pPr marL="0" indent="0">
              <a:buNone/>
            </a:pPr>
            <a:endParaRPr lang="en-US" sz="1800" dirty="0"/>
          </a:p>
          <a:p>
            <a:pPr marL="0" indent="0">
              <a:buNone/>
            </a:pPr>
            <a:endParaRPr lang="en-US" sz="1800" dirty="0" smtClean="0"/>
          </a:p>
          <a:p>
            <a:pPr marL="0" indent="0">
              <a:buNone/>
            </a:pPr>
            <a:endParaRPr lang="en-US" sz="1800" b="1" dirty="0"/>
          </a:p>
          <a:p>
            <a:pPr marL="0" indent="0">
              <a:buNone/>
            </a:pPr>
            <a:r>
              <a:rPr lang="en-US" sz="1800" b="1" dirty="0" smtClean="0"/>
              <a:t>Use </a:t>
            </a:r>
            <a:r>
              <a:rPr lang="en-US" sz="1800" b="1" dirty="0"/>
              <a:t>Case:</a:t>
            </a:r>
            <a:r>
              <a:rPr lang="en-US" sz="1800" dirty="0"/>
              <a:t> Mean works well for normally distributed data but can be affected by outliers.</a:t>
            </a:r>
            <a:endParaRPr lang="en-US" sz="1800" b="1" dirty="0"/>
          </a:p>
          <a:p>
            <a:pPr marL="0" indent="0">
              <a:buNone/>
            </a:pPr>
            <a:endParaRPr lang="en-US" sz="1800" dirty="0"/>
          </a:p>
          <a:p>
            <a:pPr marL="0" indent="0">
              <a:buNone/>
            </a:pPr>
            <a:endParaRPr lang="en-US" sz="1800" dirty="0"/>
          </a:p>
        </p:txBody>
      </p:sp>
      <p:pic>
        <p:nvPicPr>
          <p:cNvPr id="4" name="Picture 3"/>
          <p:cNvPicPr>
            <a:picLocks noChangeAspect="1"/>
          </p:cNvPicPr>
          <p:nvPr/>
        </p:nvPicPr>
        <p:blipFill rotWithShape="1">
          <a:blip r:embed="rId2"/>
          <a:srcRect l="6994" t="18284" r="3576" b="7695"/>
          <a:stretch/>
        </p:blipFill>
        <p:spPr>
          <a:xfrm>
            <a:off x="8402780" y="3773980"/>
            <a:ext cx="2951018" cy="1172094"/>
          </a:xfrm>
          <a:prstGeom prst="rect">
            <a:avLst/>
          </a:prstGeom>
        </p:spPr>
      </p:pic>
      <p:pic>
        <p:nvPicPr>
          <p:cNvPr id="5" name="Picture 4"/>
          <p:cNvPicPr>
            <a:picLocks noChangeAspect="1"/>
          </p:cNvPicPr>
          <p:nvPr/>
        </p:nvPicPr>
        <p:blipFill>
          <a:blip r:embed="rId3"/>
          <a:stretch>
            <a:fillRect/>
          </a:stretch>
        </p:blipFill>
        <p:spPr>
          <a:xfrm>
            <a:off x="8195672" y="4946074"/>
            <a:ext cx="3365235" cy="1036549"/>
          </a:xfrm>
          <a:prstGeom prst="rect">
            <a:avLst/>
          </a:prstGeom>
        </p:spPr>
      </p:pic>
      <p:pic>
        <p:nvPicPr>
          <p:cNvPr id="6" name="Picture 5"/>
          <p:cNvPicPr>
            <a:picLocks noChangeAspect="1"/>
          </p:cNvPicPr>
          <p:nvPr/>
        </p:nvPicPr>
        <p:blipFill>
          <a:blip r:embed="rId4"/>
          <a:stretch>
            <a:fillRect/>
          </a:stretch>
        </p:blipFill>
        <p:spPr>
          <a:xfrm>
            <a:off x="1055717" y="4547062"/>
            <a:ext cx="4786567" cy="1105593"/>
          </a:xfrm>
          <a:prstGeom prst="rect">
            <a:avLst/>
          </a:prstGeom>
        </p:spPr>
      </p:pic>
    </p:spTree>
    <p:extLst>
      <p:ext uri="{BB962C8B-B14F-4D97-AF65-F5344CB8AC3E}">
        <p14:creationId xmlns:p14="http://schemas.microsoft.com/office/powerpoint/2010/main" val="37204390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96B0CD3-DA07-A9F8-4350-E59AD5CDED5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84E3DA3-A268-DA57-FB65-22489AD3CC11}"/>
              </a:ext>
            </a:extLst>
          </p:cNvPr>
          <p:cNvSpPr>
            <a:spLocks noGrp="1"/>
          </p:cNvSpPr>
          <p:nvPr>
            <p:ph idx="1"/>
          </p:nvPr>
        </p:nvSpPr>
        <p:spPr>
          <a:xfrm>
            <a:off x="590204" y="424817"/>
            <a:ext cx="11054542" cy="5685644"/>
          </a:xfrm>
        </p:spPr>
        <p:txBody>
          <a:bodyPr>
            <a:normAutofit/>
          </a:bodyPr>
          <a:lstStyle/>
          <a:p>
            <a:pPr marL="0" indent="0">
              <a:buNone/>
            </a:pPr>
            <a:r>
              <a:rPr lang="en-US" sz="1800" b="1" dirty="0">
                <a:solidFill>
                  <a:srgbClr val="0070C0"/>
                </a:solidFill>
              </a:rPr>
              <a:t>1.2 Median</a:t>
            </a:r>
          </a:p>
          <a:p>
            <a:pPr>
              <a:buFont typeface="Wingdings" panose="05000000000000000000" pitchFamily="2" charset="2"/>
              <a:buChar char="§"/>
            </a:pPr>
            <a:r>
              <a:rPr lang="en-US" sz="1800" dirty="0"/>
              <a:t>The </a:t>
            </a:r>
            <a:r>
              <a:rPr lang="en-US" sz="1800" b="1" dirty="0"/>
              <a:t>median</a:t>
            </a:r>
            <a:r>
              <a:rPr lang="en-US" sz="1800" dirty="0"/>
              <a:t> is the middle value when the data is arranged in ascending or descending order.</a:t>
            </a:r>
          </a:p>
          <a:p>
            <a:pPr marL="0" indent="0">
              <a:buNone/>
            </a:pPr>
            <a:r>
              <a:rPr lang="en-US" sz="1800" b="1" dirty="0">
                <a:solidFill>
                  <a:srgbClr val="0070C0"/>
                </a:solidFill>
              </a:rPr>
              <a:t>Steps to Calculate Median:</a:t>
            </a:r>
          </a:p>
          <a:p>
            <a:pPr marL="0" indent="0">
              <a:buNone/>
            </a:pPr>
            <a:r>
              <a:rPr lang="en-US" sz="1800" b="1" dirty="0"/>
              <a:t>Sort the </a:t>
            </a:r>
            <a:r>
              <a:rPr lang="en-US" sz="1800" b="1" dirty="0" smtClean="0"/>
              <a:t>data:</a:t>
            </a:r>
            <a:endParaRPr lang="en-US" sz="1800" b="1" dirty="0"/>
          </a:p>
          <a:p>
            <a:pPr>
              <a:buFont typeface="Wingdings" panose="05000000000000000000" pitchFamily="2" charset="2"/>
              <a:buChar char="§"/>
            </a:pPr>
            <a:r>
              <a:rPr lang="en-US" sz="1800" dirty="0" smtClean="0"/>
              <a:t>If </a:t>
            </a:r>
            <a:r>
              <a:rPr lang="en-US" sz="1800" dirty="0" err="1" smtClean="0"/>
              <a:t>nnn</a:t>
            </a:r>
            <a:r>
              <a:rPr lang="en-US" sz="1800" dirty="0" smtClean="0"/>
              <a:t> (number of values) is </a:t>
            </a:r>
            <a:r>
              <a:rPr lang="en-US" sz="1800" b="1" dirty="0" smtClean="0"/>
              <a:t>odd</a:t>
            </a:r>
            <a:r>
              <a:rPr lang="en-US" sz="1800" dirty="0" smtClean="0"/>
              <a:t>, the median is the </a:t>
            </a:r>
            <a:r>
              <a:rPr lang="en-US" sz="1800" b="1" dirty="0" smtClean="0"/>
              <a:t>middle value.</a:t>
            </a:r>
          </a:p>
          <a:p>
            <a:pPr>
              <a:buFont typeface="Wingdings" panose="05000000000000000000" pitchFamily="2" charset="2"/>
              <a:buChar char="§"/>
            </a:pPr>
            <a:r>
              <a:rPr lang="en-US" sz="1800" dirty="0" smtClean="0"/>
              <a:t>If </a:t>
            </a:r>
            <a:r>
              <a:rPr lang="en-US" sz="1800" dirty="0" err="1"/>
              <a:t>nnn</a:t>
            </a:r>
            <a:r>
              <a:rPr lang="en-US" sz="1800" dirty="0"/>
              <a:t> is </a:t>
            </a:r>
            <a:r>
              <a:rPr lang="en-US" sz="1800" b="1" dirty="0"/>
              <a:t>even</a:t>
            </a:r>
            <a:r>
              <a:rPr lang="en-US" sz="1800" dirty="0"/>
              <a:t>, the </a:t>
            </a:r>
            <a:r>
              <a:rPr lang="en-US" sz="1800" b="1" dirty="0"/>
              <a:t>median is the average of the two middle values.</a:t>
            </a:r>
          </a:p>
          <a:p>
            <a:endParaRPr lang="en-US" b="1" dirty="0"/>
          </a:p>
          <a:p>
            <a:endParaRPr lang="en-US" b="1" dirty="0" smtClean="0"/>
          </a:p>
          <a:p>
            <a:endParaRPr lang="en-US" b="1" dirty="0"/>
          </a:p>
          <a:p>
            <a:endParaRPr lang="en-US" b="1" dirty="0" smtClean="0"/>
          </a:p>
          <a:p>
            <a:endParaRPr lang="en-US" b="1" dirty="0" smtClean="0"/>
          </a:p>
          <a:p>
            <a:pPr marL="0" indent="0">
              <a:buNone/>
            </a:pPr>
            <a:r>
              <a:rPr lang="en-US" sz="1800" b="1" dirty="0"/>
              <a:t>Use Case:</a:t>
            </a:r>
            <a:r>
              <a:rPr lang="en-US" sz="1800" dirty="0"/>
              <a:t> Median is robust to outliers and skewed data.</a:t>
            </a:r>
            <a:endParaRPr lang="en-US" sz="1800" b="1" dirty="0"/>
          </a:p>
          <a:p>
            <a:pPr marL="0" indent="0">
              <a:buNone/>
            </a:pPr>
            <a:endParaRPr lang="en-US" sz="1800" dirty="0"/>
          </a:p>
        </p:txBody>
      </p:sp>
      <p:pic>
        <p:nvPicPr>
          <p:cNvPr id="2" name="Picture 1"/>
          <p:cNvPicPr>
            <a:picLocks noChangeAspect="1"/>
          </p:cNvPicPr>
          <p:nvPr/>
        </p:nvPicPr>
        <p:blipFill>
          <a:blip r:embed="rId2"/>
          <a:stretch>
            <a:fillRect/>
          </a:stretch>
        </p:blipFill>
        <p:spPr>
          <a:xfrm>
            <a:off x="1542012" y="2779539"/>
            <a:ext cx="3603566" cy="2416345"/>
          </a:xfrm>
          <a:prstGeom prst="rect">
            <a:avLst/>
          </a:prstGeom>
        </p:spPr>
      </p:pic>
    </p:spTree>
    <p:extLst>
      <p:ext uri="{BB962C8B-B14F-4D97-AF65-F5344CB8AC3E}">
        <p14:creationId xmlns:p14="http://schemas.microsoft.com/office/powerpoint/2010/main" val="260478558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96B0CD3-DA07-A9F8-4350-E59AD5CDED5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84E3DA3-A268-DA57-FB65-22489AD3CC11}"/>
              </a:ext>
            </a:extLst>
          </p:cNvPr>
          <p:cNvSpPr>
            <a:spLocks noGrp="1"/>
          </p:cNvSpPr>
          <p:nvPr>
            <p:ph idx="1"/>
          </p:nvPr>
        </p:nvSpPr>
        <p:spPr>
          <a:xfrm>
            <a:off x="838200" y="491318"/>
            <a:ext cx="10515600" cy="6050797"/>
          </a:xfrm>
        </p:spPr>
        <p:txBody>
          <a:bodyPr>
            <a:normAutofit/>
          </a:bodyPr>
          <a:lstStyle/>
          <a:p>
            <a:pPr marL="0" indent="0">
              <a:buNone/>
            </a:pPr>
            <a:r>
              <a:rPr lang="en-US" sz="1800" b="1" dirty="0">
                <a:solidFill>
                  <a:srgbClr val="0070C0"/>
                </a:solidFill>
              </a:rPr>
              <a:t>1.3 </a:t>
            </a:r>
            <a:r>
              <a:rPr lang="en-US" sz="1800" b="1" dirty="0" smtClean="0">
                <a:solidFill>
                  <a:srgbClr val="0070C0"/>
                </a:solidFill>
              </a:rPr>
              <a:t>Mode: </a:t>
            </a:r>
          </a:p>
          <a:p>
            <a:pPr marL="0" indent="0">
              <a:buNone/>
            </a:pPr>
            <a:r>
              <a:rPr lang="en-US" sz="1800" dirty="0" smtClean="0"/>
              <a:t>The </a:t>
            </a:r>
            <a:r>
              <a:rPr lang="en-US" sz="1800" b="1" dirty="0"/>
              <a:t>mode</a:t>
            </a:r>
            <a:r>
              <a:rPr lang="en-US" sz="1800" dirty="0"/>
              <a:t> is the value that appears most frequently in the dataset.</a:t>
            </a:r>
          </a:p>
          <a:p>
            <a:pPr marL="0" indent="0">
              <a:buNone/>
            </a:pPr>
            <a:endParaRPr lang="en-US" sz="1800" b="1" dirty="0" smtClean="0"/>
          </a:p>
          <a:p>
            <a:pPr marL="0" indent="0">
              <a:buNone/>
            </a:pPr>
            <a:r>
              <a:rPr lang="en-US" sz="1800" b="1" dirty="0" smtClean="0"/>
              <a:t>Example</a:t>
            </a:r>
            <a:r>
              <a:rPr lang="en-US" sz="1800" b="1" dirty="0"/>
              <a:t>:</a:t>
            </a:r>
          </a:p>
          <a:p>
            <a:pPr marL="0" indent="0">
              <a:buNone/>
            </a:pPr>
            <a:r>
              <a:rPr lang="en-US" sz="1800" dirty="0"/>
              <a:t>For data: 2,3,3,4,5,5,5,62, 3, 3, 4, 5, 5, 5, 62,3,3,4,5,5,5,6</a:t>
            </a:r>
            <a:br>
              <a:rPr lang="en-US" sz="1800" dirty="0"/>
            </a:br>
            <a:r>
              <a:rPr lang="en-US" sz="1800" dirty="0"/>
              <a:t>Mode = 5 (appears most often).</a:t>
            </a:r>
          </a:p>
          <a:p>
            <a:pPr marL="0" indent="0">
              <a:buNone/>
            </a:pPr>
            <a:endParaRPr lang="en-US" sz="1800" b="1" dirty="0" smtClean="0"/>
          </a:p>
          <a:p>
            <a:pPr marL="0" indent="0">
              <a:buNone/>
            </a:pPr>
            <a:r>
              <a:rPr lang="en-US" sz="1800" b="1" dirty="0" smtClean="0"/>
              <a:t>A </a:t>
            </a:r>
            <a:r>
              <a:rPr lang="en-US" sz="1800" b="1" dirty="0"/>
              <a:t>dataset can have:</a:t>
            </a:r>
          </a:p>
          <a:p>
            <a:pPr lvl="1"/>
            <a:r>
              <a:rPr lang="en-US" sz="1800" b="1" dirty="0"/>
              <a:t>No mode</a:t>
            </a:r>
            <a:r>
              <a:rPr lang="en-US" sz="1800" dirty="0"/>
              <a:t> (if no value repeats).</a:t>
            </a:r>
          </a:p>
          <a:p>
            <a:pPr lvl="1"/>
            <a:r>
              <a:rPr lang="en-US" sz="1800" b="1" dirty="0"/>
              <a:t>One mode</a:t>
            </a:r>
            <a:r>
              <a:rPr lang="en-US" sz="1800" dirty="0"/>
              <a:t> (</a:t>
            </a:r>
            <a:r>
              <a:rPr lang="en-US" sz="1800" dirty="0" err="1"/>
              <a:t>unimodal</a:t>
            </a:r>
            <a:r>
              <a:rPr lang="en-US" sz="1800" dirty="0"/>
              <a:t>).</a:t>
            </a:r>
          </a:p>
          <a:p>
            <a:pPr lvl="1"/>
            <a:r>
              <a:rPr lang="en-US" sz="1800" b="1" dirty="0"/>
              <a:t>Two modes</a:t>
            </a:r>
            <a:r>
              <a:rPr lang="en-US" sz="1800" dirty="0"/>
              <a:t> (bimodal).</a:t>
            </a:r>
          </a:p>
          <a:p>
            <a:pPr lvl="1"/>
            <a:r>
              <a:rPr lang="en-US" sz="1800" b="1" dirty="0"/>
              <a:t>Multiple modes</a:t>
            </a:r>
            <a:r>
              <a:rPr lang="en-US" sz="1800" dirty="0"/>
              <a:t> (multimodal).</a:t>
            </a:r>
          </a:p>
          <a:p>
            <a:pPr marL="0" indent="0">
              <a:buNone/>
            </a:pPr>
            <a:endParaRPr lang="en-US" sz="1800" b="1" dirty="0" smtClean="0"/>
          </a:p>
          <a:p>
            <a:pPr marL="0" indent="0">
              <a:buNone/>
            </a:pPr>
            <a:r>
              <a:rPr lang="en-US" sz="1800" b="1" dirty="0" smtClean="0"/>
              <a:t>Use </a:t>
            </a:r>
            <a:r>
              <a:rPr lang="en-US" sz="1800" b="1" dirty="0"/>
              <a:t>Case:</a:t>
            </a:r>
            <a:r>
              <a:rPr lang="en-US" sz="1800" dirty="0"/>
              <a:t> Mode is useful for categorical or discrete data</a:t>
            </a:r>
            <a:r>
              <a:rPr lang="en-US" sz="1800" dirty="0" smtClean="0"/>
              <a:t>.</a:t>
            </a:r>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92381680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96B0CD3-DA07-A9F8-4350-E59AD5CDED5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84E3DA3-A268-DA57-FB65-22489AD3CC11}"/>
              </a:ext>
            </a:extLst>
          </p:cNvPr>
          <p:cNvSpPr>
            <a:spLocks noGrp="1"/>
          </p:cNvSpPr>
          <p:nvPr>
            <p:ph idx="1"/>
          </p:nvPr>
        </p:nvSpPr>
        <p:spPr>
          <a:xfrm>
            <a:off x="565265" y="249382"/>
            <a:ext cx="10788535" cy="6035039"/>
          </a:xfrm>
        </p:spPr>
        <p:txBody>
          <a:bodyPr>
            <a:noAutofit/>
          </a:bodyPr>
          <a:lstStyle/>
          <a:p>
            <a:pPr marL="0" indent="0">
              <a:lnSpc>
                <a:spcPct val="100000"/>
              </a:lnSpc>
              <a:buNone/>
            </a:pPr>
            <a:r>
              <a:rPr lang="en-US" sz="1700" b="1" dirty="0" smtClean="0">
                <a:solidFill>
                  <a:srgbClr val="FF0000"/>
                </a:solidFill>
              </a:rPr>
              <a:t>2</a:t>
            </a:r>
            <a:r>
              <a:rPr lang="en-US" sz="1700" b="1" dirty="0">
                <a:solidFill>
                  <a:srgbClr val="FF0000"/>
                </a:solidFill>
              </a:rPr>
              <a:t>. Dispersion</a:t>
            </a:r>
          </a:p>
          <a:p>
            <a:pPr>
              <a:lnSpc>
                <a:spcPct val="100000"/>
              </a:lnSpc>
              <a:buFont typeface="Wingdings" panose="05000000000000000000" pitchFamily="2" charset="2"/>
              <a:buChar char="§"/>
            </a:pPr>
            <a:r>
              <a:rPr lang="en-US" sz="1700" b="1" dirty="0"/>
              <a:t>Dispersion measures the spread or variability of data</a:t>
            </a:r>
            <a:r>
              <a:rPr lang="en-US" sz="1700" dirty="0"/>
              <a:t>. It tells </a:t>
            </a:r>
            <a:r>
              <a:rPr lang="en-US" sz="1700" b="1" dirty="0"/>
              <a:t>us how far the values are distributed from the central tendency.</a:t>
            </a:r>
          </a:p>
          <a:p>
            <a:pPr marL="0" indent="0">
              <a:lnSpc>
                <a:spcPct val="100000"/>
              </a:lnSpc>
              <a:buNone/>
            </a:pPr>
            <a:r>
              <a:rPr lang="en-US" sz="1700" dirty="0"/>
              <a:t>The </a:t>
            </a:r>
            <a:r>
              <a:rPr lang="en-US" sz="1700" b="1" dirty="0"/>
              <a:t>four main measures of dispersion</a:t>
            </a:r>
            <a:r>
              <a:rPr lang="en-US" sz="1700" dirty="0"/>
              <a:t> are:</a:t>
            </a:r>
          </a:p>
          <a:p>
            <a:pPr lvl="1">
              <a:lnSpc>
                <a:spcPct val="100000"/>
              </a:lnSpc>
              <a:buFont typeface="Wingdings" panose="05000000000000000000" pitchFamily="2" charset="2"/>
              <a:buChar char="§"/>
            </a:pPr>
            <a:r>
              <a:rPr lang="en-US" sz="1800" b="1" dirty="0" smtClean="0"/>
              <a:t>Range</a:t>
            </a:r>
            <a:endParaRPr lang="en-US" sz="1800" dirty="0"/>
          </a:p>
          <a:p>
            <a:pPr lvl="1">
              <a:lnSpc>
                <a:spcPct val="100000"/>
              </a:lnSpc>
              <a:buFont typeface="Wingdings" panose="05000000000000000000" pitchFamily="2" charset="2"/>
              <a:buChar char="§"/>
            </a:pPr>
            <a:r>
              <a:rPr lang="en-US" sz="1800" b="1" dirty="0"/>
              <a:t>Variance</a:t>
            </a:r>
            <a:endParaRPr lang="en-US" sz="1800" dirty="0"/>
          </a:p>
          <a:p>
            <a:pPr lvl="1">
              <a:lnSpc>
                <a:spcPct val="100000"/>
              </a:lnSpc>
              <a:buFont typeface="Wingdings" panose="05000000000000000000" pitchFamily="2" charset="2"/>
              <a:buChar char="§"/>
            </a:pPr>
            <a:r>
              <a:rPr lang="en-US" sz="1800" b="1" dirty="0"/>
              <a:t>Standard Deviation</a:t>
            </a:r>
            <a:endParaRPr lang="en-US" sz="1800" dirty="0"/>
          </a:p>
          <a:p>
            <a:pPr lvl="1">
              <a:lnSpc>
                <a:spcPct val="100000"/>
              </a:lnSpc>
              <a:buFont typeface="Wingdings" panose="05000000000000000000" pitchFamily="2" charset="2"/>
              <a:buChar char="§"/>
            </a:pPr>
            <a:r>
              <a:rPr lang="en-US" sz="1800" b="1" dirty="0"/>
              <a:t>Interquartile Range (IQR)</a:t>
            </a:r>
            <a:endParaRPr lang="en-US" sz="1800" dirty="0"/>
          </a:p>
          <a:p>
            <a:pPr marL="0" indent="0">
              <a:lnSpc>
                <a:spcPct val="100000"/>
              </a:lnSpc>
              <a:buNone/>
            </a:pPr>
            <a:r>
              <a:rPr lang="en-IN" sz="1700" b="1" dirty="0" smtClean="0">
                <a:solidFill>
                  <a:srgbClr val="00B0F0"/>
                </a:solidFill>
              </a:rPr>
              <a:t>2.1 </a:t>
            </a:r>
            <a:r>
              <a:rPr lang="en-IN" sz="1700" b="1" dirty="0">
                <a:solidFill>
                  <a:srgbClr val="00B0F0"/>
                </a:solidFill>
              </a:rPr>
              <a:t>Range</a:t>
            </a:r>
          </a:p>
          <a:p>
            <a:pPr>
              <a:lnSpc>
                <a:spcPct val="100000"/>
              </a:lnSpc>
              <a:buFont typeface="Wingdings" panose="05000000000000000000" pitchFamily="2" charset="2"/>
              <a:buChar char="§"/>
            </a:pPr>
            <a:r>
              <a:rPr lang="en-IN" sz="1700" dirty="0"/>
              <a:t>The </a:t>
            </a:r>
            <a:r>
              <a:rPr lang="en-IN" sz="1700" b="1" dirty="0"/>
              <a:t>range</a:t>
            </a:r>
            <a:r>
              <a:rPr lang="en-IN" sz="1700" dirty="0"/>
              <a:t> is the difference between the maximum and minimum values.</a:t>
            </a:r>
          </a:p>
          <a:p>
            <a:pPr marL="0" indent="0">
              <a:lnSpc>
                <a:spcPct val="100000"/>
              </a:lnSpc>
              <a:buNone/>
            </a:pPr>
            <a:r>
              <a:rPr lang="en-IN" sz="1700" b="1" dirty="0" smtClean="0"/>
              <a:t>Formula:		Range=Maximum</a:t>
            </a:r>
            <a:r>
              <a:rPr lang="en-IN" sz="1700" b="1" dirty="0"/>
              <a:t> value−Minimum </a:t>
            </a:r>
            <a:r>
              <a:rPr lang="en-IN" sz="1700" b="1" dirty="0" smtClean="0"/>
              <a:t>value</a:t>
            </a:r>
          </a:p>
          <a:p>
            <a:pPr marL="0" indent="0">
              <a:lnSpc>
                <a:spcPct val="100000"/>
              </a:lnSpc>
              <a:buNone/>
            </a:pPr>
            <a:r>
              <a:rPr lang="en-IN" sz="1700" b="1" dirty="0" smtClean="0"/>
              <a:t>Example:		For </a:t>
            </a:r>
            <a:r>
              <a:rPr lang="en-IN" sz="1700" b="1" dirty="0"/>
              <a:t>data: </a:t>
            </a:r>
            <a:r>
              <a:rPr lang="en-IN" sz="1700" b="1" dirty="0" smtClean="0"/>
              <a:t>3,5,7,12,20,3</a:t>
            </a:r>
            <a:r>
              <a:rPr lang="en-IN" sz="1700" b="1" dirty="0"/>
              <a:t>, 5, 7, 12, 203,5,7,12,20</a:t>
            </a:r>
          </a:p>
          <a:p>
            <a:pPr marL="0" indent="0">
              <a:lnSpc>
                <a:spcPct val="100000"/>
              </a:lnSpc>
              <a:buNone/>
            </a:pPr>
            <a:r>
              <a:rPr lang="en-IN" sz="1700" b="1" dirty="0" smtClean="0"/>
              <a:t>		Range=20</a:t>
            </a:r>
            <a:r>
              <a:rPr lang="en-IN" sz="1700" b="1" dirty="0"/>
              <a:t>−</a:t>
            </a:r>
            <a:r>
              <a:rPr lang="en-IN" sz="1700" b="1" dirty="0" smtClean="0"/>
              <a:t>3=17</a:t>
            </a:r>
          </a:p>
          <a:p>
            <a:pPr marL="0" indent="0">
              <a:lnSpc>
                <a:spcPct val="100000"/>
              </a:lnSpc>
              <a:buNone/>
            </a:pPr>
            <a:endParaRPr lang="en-IN" sz="1700" dirty="0" smtClean="0"/>
          </a:p>
          <a:p>
            <a:pPr marL="0" indent="0">
              <a:lnSpc>
                <a:spcPct val="100000"/>
              </a:lnSpc>
              <a:buNone/>
            </a:pPr>
            <a:r>
              <a:rPr lang="en-IN" sz="1700" b="1" dirty="0" smtClean="0"/>
              <a:t>Use </a:t>
            </a:r>
            <a:r>
              <a:rPr lang="en-IN" sz="1700" b="1" dirty="0"/>
              <a:t>Case:</a:t>
            </a:r>
            <a:r>
              <a:rPr lang="en-IN" sz="1700" dirty="0"/>
              <a:t> Range is simple but sensitive to outliers.</a:t>
            </a:r>
          </a:p>
          <a:p>
            <a:pPr marL="0" indent="0">
              <a:lnSpc>
                <a:spcPct val="100000"/>
              </a:lnSpc>
              <a:buNone/>
            </a:pPr>
            <a:endParaRPr lang="en-US" sz="1700" dirty="0"/>
          </a:p>
        </p:txBody>
      </p:sp>
    </p:spTree>
    <p:extLst>
      <p:ext uri="{BB962C8B-B14F-4D97-AF65-F5344CB8AC3E}">
        <p14:creationId xmlns:p14="http://schemas.microsoft.com/office/powerpoint/2010/main" val="257975052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96B0CD3-DA07-A9F8-4350-E59AD5CDED5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84E3DA3-A268-DA57-FB65-22489AD3CC11}"/>
              </a:ext>
            </a:extLst>
          </p:cNvPr>
          <p:cNvSpPr>
            <a:spLocks noGrp="1"/>
          </p:cNvSpPr>
          <p:nvPr>
            <p:ph idx="1"/>
          </p:nvPr>
        </p:nvSpPr>
        <p:spPr>
          <a:xfrm>
            <a:off x="432262" y="491319"/>
            <a:ext cx="10921538" cy="5685644"/>
          </a:xfrm>
        </p:spPr>
        <p:txBody>
          <a:bodyPr>
            <a:normAutofit/>
          </a:bodyPr>
          <a:lstStyle/>
          <a:p>
            <a:pPr marL="0" indent="0">
              <a:buNone/>
            </a:pPr>
            <a:r>
              <a:rPr lang="en-US" sz="1800" b="1" dirty="0">
                <a:solidFill>
                  <a:srgbClr val="00B0F0"/>
                </a:solidFill>
              </a:rPr>
              <a:t>2.2 Variance</a:t>
            </a:r>
          </a:p>
          <a:p>
            <a:r>
              <a:rPr lang="en-US" sz="1800" dirty="0"/>
              <a:t>Variance measures the average squared deviation from the mean.</a:t>
            </a:r>
          </a:p>
          <a:p>
            <a:pPr marL="0" indent="0">
              <a:buNone/>
            </a:pPr>
            <a:endParaRPr lang="en-US" sz="1800" b="1" dirty="0" smtClean="0">
              <a:solidFill>
                <a:srgbClr val="00B0F0"/>
              </a:solidFill>
            </a:endParaRPr>
          </a:p>
          <a:p>
            <a:pPr marL="0" indent="0">
              <a:buNone/>
            </a:pPr>
            <a:r>
              <a:rPr lang="en-US" sz="1800" b="1" dirty="0" smtClean="0">
                <a:solidFill>
                  <a:srgbClr val="00B0F0"/>
                </a:solidFill>
              </a:rPr>
              <a:t>Formulas</a:t>
            </a:r>
            <a:r>
              <a:rPr lang="en-US" sz="1800" b="1" dirty="0">
                <a:solidFill>
                  <a:srgbClr val="00B0F0"/>
                </a:solidFill>
              </a:rPr>
              <a:t>:</a:t>
            </a:r>
          </a:p>
          <a:p>
            <a:pPr marL="0" indent="0">
              <a:buNone/>
            </a:pPr>
            <a:r>
              <a:rPr lang="en-US" sz="1800" dirty="0">
                <a:solidFill>
                  <a:srgbClr val="00B0F0"/>
                </a:solidFill>
              </a:rPr>
              <a:t>For a </a:t>
            </a:r>
            <a:r>
              <a:rPr lang="en-US" sz="1800" b="1" dirty="0" smtClean="0">
                <a:solidFill>
                  <a:srgbClr val="00B0F0"/>
                </a:solidFill>
              </a:rPr>
              <a:t>population with N data points</a:t>
            </a:r>
            <a:r>
              <a:rPr lang="en-US" sz="1800" dirty="0" smtClean="0">
                <a:solidFill>
                  <a:srgbClr val="00B0F0"/>
                </a:solidFill>
              </a:rPr>
              <a:t>:</a:t>
            </a:r>
            <a:r>
              <a:rPr lang="en-US" sz="1800" dirty="0" smtClean="0"/>
              <a:t>			</a:t>
            </a:r>
            <a:r>
              <a:rPr lang="en-IN" sz="1800" dirty="0" smtClean="0">
                <a:solidFill>
                  <a:srgbClr val="00B0F0"/>
                </a:solidFill>
              </a:rPr>
              <a:t>For </a:t>
            </a:r>
            <a:r>
              <a:rPr lang="en-IN" sz="1800" dirty="0">
                <a:solidFill>
                  <a:srgbClr val="00B0F0"/>
                </a:solidFill>
              </a:rPr>
              <a:t>a </a:t>
            </a:r>
            <a:r>
              <a:rPr lang="en-IN" sz="1800" b="1" dirty="0" smtClean="0">
                <a:solidFill>
                  <a:srgbClr val="00B0F0"/>
                </a:solidFill>
              </a:rPr>
              <a:t>sample with n data points:</a:t>
            </a:r>
            <a:r>
              <a:rPr lang="en-IN" sz="1800" dirty="0" smtClean="0">
                <a:solidFill>
                  <a:srgbClr val="00B0F0"/>
                </a:solidFill>
              </a:rPr>
              <a:t>:</a:t>
            </a:r>
            <a:endParaRPr lang="en-IN" sz="1800" dirty="0">
              <a:solidFill>
                <a:srgbClr val="00B0F0"/>
              </a:solidFill>
            </a:endParaRPr>
          </a:p>
          <a:p>
            <a:pPr marL="0" indent="0">
              <a:buNone/>
            </a:pPr>
            <a:endParaRPr lang="en-IN" sz="1800" b="1" dirty="0" smtClean="0"/>
          </a:p>
          <a:p>
            <a:pPr marL="0" indent="0">
              <a:buNone/>
            </a:pPr>
            <a:endParaRPr lang="en-IN" sz="1800" b="1" dirty="0"/>
          </a:p>
          <a:p>
            <a:pPr marL="0" indent="0">
              <a:buNone/>
            </a:pPr>
            <a:endParaRPr lang="en-IN" sz="1800" b="1" dirty="0" smtClean="0"/>
          </a:p>
          <a:p>
            <a:pPr marL="0" indent="0">
              <a:buNone/>
            </a:pPr>
            <a:endParaRPr lang="en-IN" sz="1800" b="1" dirty="0" smtClean="0"/>
          </a:p>
          <a:p>
            <a:pPr marL="0" indent="0">
              <a:buNone/>
            </a:pPr>
            <a:endParaRPr lang="en-US" sz="1800" dirty="0"/>
          </a:p>
        </p:txBody>
      </p:sp>
      <p:pic>
        <p:nvPicPr>
          <p:cNvPr id="5" name="Picture 4"/>
          <p:cNvPicPr>
            <a:picLocks noChangeAspect="1"/>
          </p:cNvPicPr>
          <p:nvPr/>
        </p:nvPicPr>
        <p:blipFill>
          <a:blip r:embed="rId2"/>
          <a:stretch>
            <a:fillRect/>
          </a:stretch>
        </p:blipFill>
        <p:spPr>
          <a:xfrm>
            <a:off x="4682836" y="3897068"/>
            <a:ext cx="5609867" cy="2279895"/>
          </a:xfrm>
          <a:prstGeom prst="rect">
            <a:avLst/>
          </a:prstGeom>
        </p:spPr>
      </p:pic>
      <p:pic>
        <p:nvPicPr>
          <p:cNvPr id="6" name="Picture 5"/>
          <p:cNvPicPr>
            <a:picLocks noChangeAspect="1"/>
          </p:cNvPicPr>
          <p:nvPr/>
        </p:nvPicPr>
        <p:blipFill>
          <a:blip r:embed="rId3"/>
          <a:stretch>
            <a:fillRect/>
          </a:stretch>
        </p:blipFill>
        <p:spPr>
          <a:xfrm>
            <a:off x="1215611" y="3833799"/>
            <a:ext cx="2143424" cy="1409897"/>
          </a:xfrm>
          <a:prstGeom prst="rect">
            <a:avLst/>
          </a:prstGeom>
        </p:spPr>
      </p:pic>
      <p:pic>
        <p:nvPicPr>
          <p:cNvPr id="7" name="Picture 6"/>
          <p:cNvPicPr>
            <a:picLocks noChangeAspect="1"/>
          </p:cNvPicPr>
          <p:nvPr/>
        </p:nvPicPr>
        <p:blipFill>
          <a:blip r:embed="rId4"/>
          <a:stretch>
            <a:fillRect/>
          </a:stretch>
        </p:blipFill>
        <p:spPr>
          <a:xfrm>
            <a:off x="8616835" y="2468119"/>
            <a:ext cx="2987732" cy="1704870"/>
          </a:xfrm>
          <a:prstGeom prst="rect">
            <a:avLst/>
          </a:prstGeom>
        </p:spPr>
      </p:pic>
      <p:pic>
        <p:nvPicPr>
          <p:cNvPr id="8" name="Picture 7"/>
          <p:cNvPicPr>
            <a:picLocks noChangeAspect="1"/>
          </p:cNvPicPr>
          <p:nvPr/>
        </p:nvPicPr>
        <p:blipFill>
          <a:blip r:embed="rId5"/>
          <a:stretch>
            <a:fillRect/>
          </a:stretch>
        </p:blipFill>
        <p:spPr>
          <a:xfrm>
            <a:off x="6096000" y="2468119"/>
            <a:ext cx="2507982" cy="1164096"/>
          </a:xfrm>
          <a:prstGeom prst="rect">
            <a:avLst/>
          </a:prstGeom>
        </p:spPr>
      </p:pic>
      <p:pic>
        <p:nvPicPr>
          <p:cNvPr id="9" name="Picture 8"/>
          <p:cNvPicPr>
            <a:picLocks noChangeAspect="1"/>
          </p:cNvPicPr>
          <p:nvPr/>
        </p:nvPicPr>
        <p:blipFill>
          <a:blip r:embed="rId6"/>
          <a:stretch>
            <a:fillRect/>
          </a:stretch>
        </p:blipFill>
        <p:spPr>
          <a:xfrm>
            <a:off x="1197079" y="2583921"/>
            <a:ext cx="2435629" cy="1131258"/>
          </a:xfrm>
          <a:prstGeom prst="rect">
            <a:avLst/>
          </a:prstGeom>
        </p:spPr>
      </p:pic>
    </p:spTree>
    <p:extLst>
      <p:ext uri="{BB962C8B-B14F-4D97-AF65-F5344CB8AC3E}">
        <p14:creationId xmlns:p14="http://schemas.microsoft.com/office/powerpoint/2010/main" val="16437772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96B0CD3-DA07-A9F8-4350-E59AD5CDED57}"/>
            </a:ext>
          </a:extLst>
        </p:cNvPr>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02380" y="570654"/>
            <a:ext cx="9106638" cy="4940684"/>
          </a:xfrm>
          <a:prstGeom prst="rect">
            <a:avLst/>
          </a:prstGeom>
        </p:spPr>
      </p:pic>
    </p:spTree>
    <p:extLst>
      <p:ext uri="{BB962C8B-B14F-4D97-AF65-F5344CB8AC3E}">
        <p14:creationId xmlns:p14="http://schemas.microsoft.com/office/powerpoint/2010/main" val="371973905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96B0CD3-DA07-A9F8-4350-E59AD5CDED57}"/>
            </a:ext>
          </a:extLst>
        </p:cNvPr>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46554" y="367928"/>
            <a:ext cx="9128965" cy="6186626"/>
          </a:xfrm>
          <a:prstGeom prst="rect">
            <a:avLst/>
          </a:prstGeom>
        </p:spPr>
      </p:pic>
    </p:spTree>
    <p:extLst>
      <p:ext uri="{BB962C8B-B14F-4D97-AF65-F5344CB8AC3E}">
        <p14:creationId xmlns:p14="http://schemas.microsoft.com/office/powerpoint/2010/main" val="279562021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96B0CD3-DA07-A9F8-4350-E59AD5CDED5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84E3DA3-A268-DA57-FB65-22489AD3CC11}"/>
              </a:ext>
            </a:extLst>
          </p:cNvPr>
          <p:cNvSpPr>
            <a:spLocks noGrp="1"/>
          </p:cNvSpPr>
          <p:nvPr>
            <p:ph idx="1"/>
          </p:nvPr>
        </p:nvSpPr>
        <p:spPr>
          <a:xfrm>
            <a:off x="457200" y="491319"/>
            <a:ext cx="10896600" cy="5743226"/>
          </a:xfrm>
        </p:spPr>
        <p:txBody>
          <a:bodyPr>
            <a:normAutofit/>
          </a:bodyPr>
          <a:lstStyle/>
          <a:p>
            <a:endParaRPr lang="en-US" sz="1800" b="1" dirty="0" smtClean="0"/>
          </a:p>
          <a:p>
            <a:endParaRPr lang="en-US" sz="1800" b="1" dirty="0"/>
          </a:p>
          <a:p>
            <a:endParaRPr lang="en-US" sz="1800" b="1" dirty="0" smtClean="0"/>
          </a:p>
          <a:p>
            <a:endParaRPr lang="en-US" sz="1800" b="1" dirty="0"/>
          </a:p>
          <a:p>
            <a:endParaRPr lang="en-US" sz="1800" b="1" dirty="0" smtClean="0"/>
          </a:p>
          <a:p>
            <a:endParaRPr lang="en-US" sz="1800" b="1" dirty="0"/>
          </a:p>
          <a:p>
            <a:endParaRPr lang="en-US" sz="1800" b="1" dirty="0" smtClean="0"/>
          </a:p>
          <a:p>
            <a:endParaRPr lang="en-US" sz="1800" b="1" dirty="0"/>
          </a:p>
          <a:p>
            <a:endParaRPr lang="en-US" sz="1800" b="1" dirty="0" smtClean="0"/>
          </a:p>
          <a:p>
            <a:endParaRPr lang="en-US" sz="1800" b="1" dirty="0"/>
          </a:p>
          <a:p>
            <a:pPr marL="0" indent="0">
              <a:buNone/>
            </a:pPr>
            <a:endParaRPr lang="en-US" sz="1800" b="1" dirty="0" smtClean="0"/>
          </a:p>
          <a:p>
            <a:pPr marL="0" indent="0">
              <a:buNone/>
            </a:pPr>
            <a:r>
              <a:rPr lang="en-US" sz="1800" b="1" dirty="0" smtClean="0">
                <a:solidFill>
                  <a:srgbClr val="00B0F0"/>
                </a:solidFill>
              </a:rPr>
              <a:t>Real-World </a:t>
            </a:r>
            <a:r>
              <a:rPr lang="en-US" sz="1800" b="1" dirty="0">
                <a:solidFill>
                  <a:srgbClr val="00B0F0"/>
                </a:solidFill>
              </a:rPr>
              <a:t>Applications</a:t>
            </a:r>
          </a:p>
          <a:p>
            <a:pPr>
              <a:buFont typeface="Wingdings" panose="05000000000000000000" pitchFamily="2" charset="2"/>
              <a:buChar char="§"/>
            </a:pPr>
            <a:r>
              <a:rPr lang="en-US" sz="1800" b="1" dirty="0"/>
              <a:t>Central Tendency</a:t>
            </a:r>
            <a:r>
              <a:rPr lang="en-US" sz="1800" dirty="0"/>
              <a:t>: Used to summarize data like average income, grades, or test scores.</a:t>
            </a:r>
          </a:p>
          <a:p>
            <a:pPr>
              <a:buFont typeface="Wingdings" panose="05000000000000000000" pitchFamily="2" charset="2"/>
              <a:buChar char="§"/>
            </a:pPr>
            <a:r>
              <a:rPr lang="en-US" sz="1800" b="1" dirty="0"/>
              <a:t>Dispersion</a:t>
            </a:r>
            <a:r>
              <a:rPr lang="en-US" sz="1800" dirty="0"/>
              <a:t>: Helps measure risk in finance, variability in manufacturing, or spread in weather temperatures.</a:t>
            </a:r>
          </a:p>
          <a:p>
            <a:pPr marL="0" indent="0">
              <a:buNone/>
            </a:pPr>
            <a:endParaRPr lang="en-US" sz="1800" dirty="0"/>
          </a:p>
        </p:txBody>
      </p:sp>
      <p:pic>
        <p:nvPicPr>
          <p:cNvPr id="2" name="Picture 1"/>
          <p:cNvPicPr>
            <a:picLocks noChangeAspect="1"/>
          </p:cNvPicPr>
          <p:nvPr/>
        </p:nvPicPr>
        <p:blipFill rotWithShape="1">
          <a:blip r:embed="rId2"/>
          <a:srcRect r="2697" b="11712"/>
          <a:stretch/>
        </p:blipFill>
        <p:spPr>
          <a:xfrm>
            <a:off x="589003" y="216997"/>
            <a:ext cx="9045447" cy="4136096"/>
          </a:xfrm>
          <a:prstGeom prst="rect">
            <a:avLst/>
          </a:prstGeom>
        </p:spPr>
      </p:pic>
    </p:spTree>
    <p:extLst>
      <p:ext uri="{BB962C8B-B14F-4D97-AF65-F5344CB8AC3E}">
        <p14:creationId xmlns:p14="http://schemas.microsoft.com/office/powerpoint/2010/main" val="282710796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96B0CD3-DA07-A9F8-4350-E59AD5CDED5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84E3DA3-A268-DA57-FB65-22489AD3CC11}"/>
              </a:ext>
            </a:extLst>
          </p:cNvPr>
          <p:cNvSpPr>
            <a:spLocks noGrp="1"/>
          </p:cNvSpPr>
          <p:nvPr>
            <p:ph idx="1"/>
          </p:nvPr>
        </p:nvSpPr>
        <p:spPr>
          <a:xfrm>
            <a:off x="307571" y="207818"/>
            <a:ext cx="11046229" cy="6974378"/>
          </a:xfrm>
        </p:spPr>
        <p:txBody>
          <a:bodyPr>
            <a:noAutofit/>
          </a:bodyPr>
          <a:lstStyle/>
          <a:p>
            <a:pPr marL="0" indent="0">
              <a:buNone/>
            </a:pPr>
            <a:r>
              <a:rPr lang="en-US" sz="1800" b="1" dirty="0" smtClean="0">
                <a:solidFill>
                  <a:srgbClr val="FF0000"/>
                </a:solidFill>
              </a:rPr>
              <a:t>9.Visual </a:t>
            </a:r>
            <a:r>
              <a:rPr lang="en-US" sz="1800" b="1" dirty="0">
                <a:solidFill>
                  <a:srgbClr val="FF0000"/>
                </a:solidFill>
              </a:rPr>
              <a:t>Representation of the Data</a:t>
            </a:r>
            <a:endParaRPr lang="en-IN" sz="1800" dirty="0">
              <a:solidFill>
                <a:srgbClr val="FF0000"/>
              </a:solidFill>
            </a:endParaRPr>
          </a:p>
          <a:p>
            <a:pPr lvl="0">
              <a:buFont typeface="Wingdings" panose="05000000000000000000" pitchFamily="2" charset="2"/>
              <a:buChar char="§"/>
            </a:pPr>
            <a:r>
              <a:rPr lang="en-IN" sz="1800" b="1" dirty="0"/>
              <a:t>Visual representation helps in</a:t>
            </a:r>
            <a:endParaRPr lang="en-IN" sz="1800" dirty="0"/>
          </a:p>
          <a:p>
            <a:pPr lvl="0">
              <a:buFont typeface="Wingdings" panose="05000000000000000000" pitchFamily="2" charset="2"/>
              <a:buChar char="§"/>
            </a:pPr>
            <a:r>
              <a:rPr lang="en-IN" sz="1800" b="1" dirty="0"/>
              <a:t>libraries for data visualization:</a:t>
            </a:r>
            <a:endParaRPr lang="en-IN" sz="1800" dirty="0"/>
          </a:p>
          <a:p>
            <a:pPr lvl="2">
              <a:buFont typeface="Wingdings" panose="05000000000000000000" pitchFamily="2" charset="2"/>
              <a:buChar char="§"/>
            </a:pPr>
            <a:r>
              <a:rPr lang="en-IN" sz="1800" dirty="0" err="1"/>
              <a:t>Matplotlib</a:t>
            </a:r>
            <a:r>
              <a:rPr lang="en-IN" sz="1800" dirty="0"/>
              <a:t>: Basic visualization.</a:t>
            </a:r>
          </a:p>
          <a:p>
            <a:pPr lvl="2">
              <a:buFont typeface="Wingdings" panose="05000000000000000000" pitchFamily="2" charset="2"/>
              <a:buChar char="§"/>
            </a:pPr>
            <a:r>
              <a:rPr lang="en-IN" sz="1800" dirty="0" err="1"/>
              <a:t>Seaborn</a:t>
            </a:r>
            <a:r>
              <a:rPr lang="en-IN" sz="1800" dirty="0"/>
              <a:t>: Statistical plotting.</a:t>
            </a:r>
          </a:p>
          <a:p>
            <a:pPr lvl="2">
              <a:buFont typeface="Wingdings" panose="05000000000000000000" pitchFamily="2" charset="2"/>
              <a:buChar char="§"/>
            </a:pPr>
            <a:r>
              <a:rPr lang="en-IN" sz="1800" dirty="0"/>
              <a:t>Pandas: Quick plots from </a:t>
            </a:r>
            <a:r>
              <a:rPr lang="en-IN" sz="1800" dirty="0" err="1"/>
              <a:t>dataframes</a:t>
            </a:r>
            <a:r>
              <a:rPr lang="en-IN" sz="1800" dirty="0"/>
              <a:t>.</a:t>
            </a:r>
          </a:p>
          <a:p>
            <a:pPr lvl="2">
              <a:buFont typeface="Wingdings" panose="05000000000000000000" pitchFamily="2" charset="2"/>
              <a:buChar char="§"/>
            </a:pPr>
            <a:r>
              <a:rPr lang="en-IN" sz="1800" dirty="0" err="1"/>
              <a:t>Plotly</a:t>
            </a:r>
            <a:r>
              <a:rPr lang="en-IN" sz="1800" dirty="0"/>
              <a:t>: Interactive visualizations.</a:t>
            </a:r>
          </a:p>
          <a:p>
            <a:pPr lvl="0">
              <a:buFont typeface="Wingdings" panose="05000000000000000000" pitchFamily="2" charset="2"/>
              <a:buChar char="§"/>
            </a:pPr>
            <a:r>
              <a:rPr lang="en-IN" sz="1800" b="1" dirty="0" smtClean="0"/>
              <a:t>Setting </a:t>
            </a:r>
            <a:r>
              <a:rPr lang="en-IN" sz="1800" b="1" dirty="0"/>
              <a:t>Up Libraries</a:t>
            </a:r>
            <a:endParaRPr lang="en-IN" sz="1800" dirty="0"/>
          </a:p>
          <a:p>
            <a:pPr lvl="0">
              <a:buFont typeface="Wingdings" panose="05000000000000000000" pitchFamily="2" charset="2"/>
              <a:buChar char="§"/>
            </a:pPr>
            <a:r>
              <a:rPr lang="en-IN" sz="1800" b="1" dirty="0"/>
              <a:t>Visualizations in Python</a:t>
            </a:r>
            <a:endParaRPr lang="en-IN" sz="1800" dirty="0"/>
          </a:p>
          <a:p>
            <a:pPr lvl="2">
              <a:buFont typeface="Wingdings" panose="05000000000000000000" pitchFamily="2" charset="2"/>
              <a:buChar char="§"/>
            </a:pPr>
            <a:r>
              <a:rPr lang="en-IN" sz="1800" dirty="0"/>
              <a:t>Line Plot:</a:t>
            </a:r>
          </a:p>
          <a:p>
            <a:pPr lvl="2">
              <a:buFont typeface="Wingdings" panose="05000000000000000000" pitchFamily="2" charset="2"/>
              <a:buChar char="§"/>
            </a:pPr>
            <a:r>
              <a:rPr lang="en-IN" sz="1800" dirty="0"/>
              <a:t>Bar Plot</a:t>
            </a:r>
          </a:p>
          <a:p>
            <a:pPr lvl="2">
              <a:buFont typeface="Wingdings" panose="05000000000000000000" pitchFamily="2" charset="2"/>
              <a:buChar char="§"/>
            </a:pPr>
            <a:r>
              <a:rPr lang="en-IN" sz="1800" dirty="0"/>
              <a:t>Histogram</a:t>
            </a:r>
          </a:p>
          <a:p>
            <a:pPr lvl="2">
              <a:buFont typeface="Wingdings" panose="05000000000000000000" pitchFamily="2" charset="2"/>
              <a:buChar char="§"/>
            </a:pPr>
            <a:r>
              <a:rPr lang="en-IN" sz="1800" dirty="0"/>
              <a:t>Box Plot</a:t>
            </a:r>
          </a:p>
          <a:p>
            <a:pPr lvl="2">
              <a:buFont typeface="Wingdings" panose="05000000000000000000" pitchFamily="2" charset="2"/>
              <a:buChar char="§"/>
            </a:pPr>
            <a:r>
              <a:rPr lang="en-IN" sz="1800" dirty="0"/>
              <a:t>Scatter Plot</a:t>
            </a:r>
          </a:p>
          <a:p>
            <a:pPr lvl="2">
              <a:buFont typeface="Wingdings" panose="05000000000000000000" pitchFamily="2" charset="2"/>
              <a:buChar char="§"/>
            </a:pPr>
            <a:r>
              <a:rPr lang="en-IN" sz="1800" dirty="0"/>
              <a:t>Pair Plot</a:t>
            </a:r>
          </a:p>
          <a:p>
            <a:pPr lvl="2">
              <a:buFont typeface="Wingdings" panose="05000000000000000000" pitchFamily="2" charset="2"/>
              <a:buChar char="§"/>
            </a:pPr>
            <a:r>
              <a:rPr lang="en-IN" sz="1800" dirty="0" err="1"/>
              <a:t>Heatmap</a:t>
            </a:r>
            <a:endParaRPr lang="en-IN" sz="1800" dirty="0"/>
          </a:p>
          <a:p>
            <a:pPr lvl="2">
              <a:buFont typeface="Wingdings" panose="05000000000000000000" pitchFamily="2" charset="2"/>
              <a:buChar char="§"/>
            </a:pPr>
            <a:r>
              <a:rPr lang="en-IN" sz="1800" dirty="0"/>
              <a:t>Combining Multiple Plots</a:t>
            </a:r>
          </a:p>
          <a:p>
            <a:pPr lvl="2">
              <a:buFont typeface="Wingdings" panose="05000000000000000000" pitchFamily="2" charset="2"/>
              <a:buChar char="§"/>
            </a:pPr>
            <a:r>
              <a:rPr lang="en-IN" sz="1800" dirty="0"/>
              <a:t>Choosing the Right Visualization</a:t>
            </a:r>
          </a:p>
          <a:p>
            <a:pPr lvl="2">
              <a:buFont typeface="Wingdings" panose="05000000000000000000" pitchFamily="2" charset="2"/>
              <a:buChar char="§"/>
            </a:pPr>
            <a:r>
              <a:rPr lang="en-IN" sz="1800" dirty="0"/>
              <a:t>Real-World Example: Visualizing a </a:t>
            </a:r>
            <a:r>
              <a:rPr lang="en-IN" sz="1800" dirty="0" smtClean="0"/>
              <a:t>Dataset</a:t>
            </a:r>
          </a:p>
          <a:p>
            <a:pPr marL="914400" lvl="2" indent="0">
              <a:buNone/>
            </a:pPr>
            <a:r>
              <a:rPr lang="en-US" sz="1800" dirty="0" smtClean="0">
                <a:sym typeface="Wingdings" panose="05000000000000000000" pitchFamily="2" charset="2"/>
              </a:rPr>
              <a:t></a:t>
            </a:r>
            <a:r>
              <a:rPr lang="en-US" sz="1800" b="1" dirty="0" smtClean="0">
                <a:sym typeface="Wingdings" panose="05000000000000000000" pitchFamily="2" charset="2"/>
              </a:rPr>
              <a:t>Refer Pdf for detailed explanation</a:t>
            </a:r>
            <a:endParaRPr lang="en-IN" sz="1800" b="1" dirty="0" smtClean="0"/>
          </a:p>
        </p:txBody>
      </p:sp>
    </p:spTree>
    <p:extLst>
      <p:ext uri="{BB962C8B-B14F-4D97-AF65-F5344CB8AC3E}">
        <p14:creationId xmlns:p14="http://schemas.microsoft.com/office/powerpoint/2010/main" val="233415639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nvPr>
        </p:nvGraphicFramePr>
        <p:xfrm>
          <a:off x="776779" y="1268306"/>
          <a:ext cx="10561782" cy="3935462"/>
        </p:xfrm>
        <a:graphic>
          <a:graphicData uri="http://schemas.openxmlformats.org/drawingml/2006/table">
            <a:tbl>
              <a:tblPr firstRow="1" bandRow="1"/>
              <a:tblGrid>
                <a:gridCol w="3520594">
                  <a:extLst>
                    <a:ext uri="{9D8B030D-6E8A-4147-A177-3AD203B41FA5}">
                      <a16:colId xmlns:a16="http://schemas.microsoft.com/office/drawing/2014/main" xmlns="" val="20000"/>
                    </a:ext>
                  </a:extLst>
                </a:gridCol>
                <a:gridCol w="3520594">
                  <a:extLst>
                    <a:ext uri="{9D8B030D-6E8A-4147-A177-3AD203B41FA5}">
                      <a16:colId xmlns:a16="http://schemas.microsoft.com/office/drawing/2014/main" xmlns="" val="20001"/>
                    </a:ext>
                  </a:extLst>
                </a:gridCol>
                <a:gridCol w="3520594">
                  <a:extLst>
                    <a:ext uri="{9D8B030D-6E8A-4147-A177-3AD203B41FA5}">
                      <a16:colId xmlns:a16="http://schemas.microsoft.com/office/drawing/2014/main" xmlns="" val="20002"/>
                    </a:ext>
                  </a:extLst>
                </a:gridCol>
              </a:tblGrid>
              <a:tr h="734619">
                <a:tc>
                  <a:txBody>
                    <a:bodyPr/>
                    <a:lstStyle/>
                    <a:p>
                      <a:pPr algn="ctr"/>
                      <a:r>
                        <a:rPr lang="en-IN" b="1" dirty="0">
                          <a:latin typeface="+mn-lt"/>
                        </a:rPr>
                        <a:t>Part-1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a:latin typeface="+mn-lt"/>
                        </a:rPr>
                        <a:t>Part-2</a:t>
                      </a:r>
                    </a:p>
                    <a:p>
                      <a:pPr algn="ctr"/>
                      <a:endParaRPr lang="en-IN" b="1" dirty="0">
                        <a:latin typeface="+mn-l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1" dirty="0">
                          <a:latin typeface="+mn-lt"/>
                        </a:rPr>
                        <a:t>Part-3</a:t>
                      </a:r>
                    </a:p>
                  </a:txBody>
                  <a:tcPr/>
                </a:tc>
                <a:extLst>
                  <a:ext uri="{0D108BD9-81ED-4DB2-BD59-A6C34878D82A}">
                    <a16:rowId xmlns:a16="http://schemas.microsoft.com/office/drawing/2014/main" xmlns="" val="10000"/>
                  </a:ext>
                </a:extLst>
              </a:tr>
              <a:tr h="3200843">
                <a:tc>
                  <a:txBody>
                    <a:bodyPr/>
                    <a:lstStyle/>
                    <a:p>
                      <a:pPr marL="12700">
                        <a:lnSpc>
                          <a:spcPct val="100000"/>
                        </a:lnSpc>
                        <a:spcBef>
                          <a:spcPts val="675"/>
                        </a:spcBef>
                      </a:pPr>
                      <a:r>
                        <a:rPr lang="en-US" sz="1800" b="1" dirty="0">
                          <a:solidFill>
                            <a:srgbClr val="C00000"/>
                          </a:solidFill>
                          <a:latin typeface="+mn-lt"/>
                          <a:cs typeface="Times New Roman"/>
                        </a:rPr>
                        <a:t>0.Introduction</a:t>
                      </a:r>
                      <a:r>
                        <a:rPr lang="en-US" sz="1800" b="1" spc="-70" dirty="0">
                          <a:solidFill>
                            <a:srgbClr val="C00000"/>
                          </a:solidFill>
                          <a:latin typeface="+mn-lt"/>
                          <a:cs typeface="Times New Roman"/>
                        </a:rPr>
                        <a:t> </a:t>
                      </a:r>
                      <a:r>
                        <a:rPr lang="en-US" sz="1800" b="1" dirty="0">
                          <a:solidFill>
                            <a:srgbClr val="C00000"/>
                          </a:solidFill>
                          <a:latin typeface="+mn-lt"/>
                          <a:cs typeface="Times New Roman"/>
                        </a:rPr>
                        <a:t>to</a:t>
                      </a:r>
                      <a:r>
                        <a:rPr lang="en-US" sz="1800" b="1" spc="-40" dirty="0">
                          <a:solidFill>
                            <a:srgbClr val="C00000"/>
                          </a:solidFill>
                          <a:latin typeface="+mn-lt"/>
                          <a:cs typeface="Times New Roman"/>
                        </a:rPr>
                        <a:t> </a:t>
                      </a:r>
                      <a:r>
                        <a:rPr lang="en-US" sz="1800" b="1" spc="-20" dirty="0">
                          <a:solidFill>
                            <a:srgbClr val="C00000"/>
                          </a:solidFill>
                          <a:latin typeface="+mn-lt"/>
                          <a:cs typeface="Times New Roman"/>
                        </a:rPr>
                        <a:t>Data</a:t>
                      </a:r>
                      <a:r>
                        <a:rPr lang="en-US" sz="1800" b="1" spc="-135" dirty="0">
                          <a:solidFill>
                            <a:srgbClr val="C00000"/>
                          </a:solidFill>
                          <a:latin typeface="+mn-lt"/>
                          <a:cs typeface="Times New Roman"/>
                        </a:rPr>
                        <a:t> </a:t>
                      </a:r>
                      <a:r>
                        <a:rPr lang="en-US" sz="1800" b="1" spc="-10" dirty="0">
                          <a:solidFill>
                            <a:srgbClr val="C00000"/>
                          </a:solidFill>
                          <a:latin typeface="+mn-lt"/>
                          <a:cs typeface="Times New Roman"/>
                        </a:rPr>
                        <a:t>Analytics:</a:t>
                      </a:r>
                      <a:endParaRPr lang="en-US" sz="1800" b="1" dirty="0">
                        <a:latin typeface="+mn-lt"/>
                        <a:cs typeface="Times New Roman"/>
                      </a:endParaRPr>
                    </a:p>
                    <a:p>
                      <a:pPr marL="355600" indent="-342900">
                        <a:lnSpc>
                          <a:spcPct val="100000"/>
                        </a:lnSpc>
                        <a:spcBef>
                          <a:spcPts val="575"/>
                        </a:spcBef>
                        <a:buFont typeface="+mj-lt"/>
                        <a:buAutoNum type="arabicPeriod"/>
                      </a:pPr>
                      <a:r>
                        <a:rPr lang="en-US" sz="1800" b="1" dirty="0">
                          <a:latin typeface="+mn-lt"/>
                          <a:cs typeface="Times New Roman"/>
                        </a:rPr>
                        <a:t>Data</a:t>
                      </a:r>
                      <a:r>
                        <a:rPr lang="en-US" sz="1800" b="1" spc="-25" dirty="0">
                          <a:latin typeface="+mn-lt"/>
                          <a:cs typeface="Times New Roman"/>
                        </a:rPr>
                        <a:t> </a:t>
                      </a:r>
                      <a:r>
                        <a:rPr lang="en-US" sz="1800" b="1" dirty="0">
                          <a:latin typeface="+mn-lt"/>
                          <a:cs typeface="Times New Roman"/>
                        </a:rPr>
                        <a:t>and its</a:t>
                      </a:r>
                      <a:r>
                        <a:rPr lang="en-US" sz="1800" b="1" spc="-30" dirty="0">
                          <a:latin typeface="+mn-lt"/>
                          <a:cs typeface="Times New Roman"/>
                        </a:rPr>
                        <a:t> </a:t>
                      </a:r>
                      <a:r>
                        <a:rPr lang="en-US" sz="1800" b="1" dirty="0">
                          <a:latin typeface="+mn-lt"/>
                          <a:cs typeface="Times New Roman"/>
                        </a:rPr>
                        <a:t>importance</a:t>
                      </a:r>
                      <a:endParaRPr lang="en-US" sz="1800" b="1" spc="-10" dirty="0">
                        <a:latin typeface="+mn-lt"/>
                        <a:cs typeface="Times New Roman"/>
                      </a:endParaRPr>
                    </a:p>
                    <a:p>
                      <a:pPr marL="355600" indent="-342900">
                        <a:lnSpc>
                          <a:spcPct val="100000"/>
                        </a:lnSpc>
                        <a:spcBef>
                          <a:spcPts val="575"/>
                        </a:spcBef>
                        <a:buFont typeface="+mj-lt"/>
                        <a:buAutoNum type="arabicPeriod"/>
                      </a:pPr>
                      <a:r>
                        <a:rPr lang="en-US" sz="1800" b="1" dirty="0">
                          <a:latin typeface="+mn-lt"/>
                          <a:cs typeface="Times New Roman"/>
                        </a:rPr>
                        <a:t>Data</a:t>
                      </a:r>
                      <a:r>
                        <a:rPr lang="en-US" sz="1800" b="1" spc="-20" dirty="0">
                          <a:latin typeface="+mn-lt"/>
                          <a:cs typeface="Times New Roman"/>
                        </a:rPr>
                        <a:t> </a:t>
                      </a:r>
                      <a:r>
                        <a:rPr lang="en-US" sz="1800" b="1" dirty="0">
                          <a:latin typeface="+mn-lt"/>
                          <a:cs typeface="Times New Roman"/>
                        </a:rPr>
                        <a:t>analytic</a:t>
                      </a:r>
                      <a:r>
                        <a:rPr lang="en-US" sz="1800" b="1" spc="-25" dirty="0">
                          <a:latin typeface="+mn-lt"/>
                          <a:cs typeface="Times New Roman"/>
                        </a:rPr>
                        <a:t> </a:t>
                      </a:r>
                      <a:r>
                        <a:rPr lang="en-US" sz="1800" b="1" dirty="0">
                          <a:latin typeface="+mn-lt"/>
                          <a:cs typeface="Times New Roman"/>
                        </a:rPr>
                        <a:t>and</a:t>
                      </a:r>
                      <a:r>
                        <a:rPr lang="en-US" sz="1800" b="1" spc="-10" dirty="0">
                          <a:latin typeface="+mn-lt"/>
                          <a:cs typeface="Times New Roman"/>
                        </a:rPr>
                        <a:t> </a:t>
                      </a:r>
                      <a:r>
                        <a:rPr lang="en-US" sz="1800" b="1" dirty="0">
                          <a:latin typeface="+mn-lt"/>
                          <a:cs typeface="Times New Roman"/>
                        </a:rPr>
                        <a:t>its</a:t>
                      </a:r>
                      <a:r>
                        <a:rPr lang="en-US" sz="1800" b="1" spc="-15" dirty="0">
                          <a:latin typeface="+mn-lt"/>
                          <a:cs typeface="Times New Roman"/>
                        </a:rPr>
                        <a:t> </a:t>
                      </a:r>
                      <a:r>
                        <a:rPr lang="en-US" sz="1800" b="1" dirty="0">
                          <a:latin typeface="+mn-lt"/>
                          <a:cs typeface="Times New Roman"/>
                        </a:rPr>
                        <a:t>types</a:t>
                      </a:r>
                      <a:endParaRPr lang="en-US" sz="1800" b="1" spc="-10" dirty="0">
                        <a:latin typeface="+mn-lt"/>
                        <a:cs typeface="Times New Roman"/>
                      </a:endParaRPr>
                    </a:p>
                    <a:p>
                      <a:pPr marL="355600" indent="-342900">
                        <a:lnSpc>
                          <a:spcPct val="100000"/>
                        </a:lnSpc>
                        <a:spcBef>
                          <a:spcPts val="575"/>
                        </a:spcBef>
                        <a:buFont typeface="+mj-lt"/>
                        <a:buAutoNum type="arabicPeriod"/>
                      </a:pPr>
                      <a:r>
                        <a:rPr lang="en-US" sz="1800" b="1" dirty="0">
                          <a:latin typeface="+mn-lt"/>
                          <a:cs typeface="Times New Roman"/>
                        </a:rPr>
                        <a:t>Importance</a:t>
                      </a:r>
                      <a:r>
                        <a:rPr lang="en-US" sz="1800" b="1" spc="-15" dirty="0">
                          <a:latin typeface="+mn-lt"/>
                          <a:cs typeface="Times New Roman"/>
                        </a:rPr>
                        <a:t> </a:t>
                      </a:r>
                      <a:r>
                        <a:rPr lang="en-US" sz="1800" b="1" dirty="0">
                          <a:latin typeface="+mn-lt"/>
                          <a:cs typeface="Times New Roman"/>
                        </a:rPr>
                        <a:t>of</a:t>
                      </a:r>
                      <a:r>
                        <a:rPr lang="en-US" sz="1800" b="1" spc="-10" dirty="0">
                          <a:latin typeface="+mn-lt"/>
                          <a:cs typeface="Times New Roman"/>
                        </a:rPr>
                        <a:t> </a:t>
                      </a:r>
                      <a:r>
                        <a:rPr lang="en-US" sz="1800" b="1" dirty="0">
                          <a:latin typeface="+mn-lt"/>
                          <a:cs typeface="Times New Roman"/>
                        </a:rPr>
                        <a:t>data</a:t>
                      </a:r>
                      <a:r>
                        <a:rPr lang="en-US" sz="1800" b="1" spc="-15" dirty="0">
                          <a:latin typeface="+mn-lt"/>
                          <a:cs typeface="Times New Roman"/>
                        </a:rPr>
                        <a:t> </a:t>
                      </a:r>
                      <a:r>
                        <a:rPr lang="en-US" sz="1800" b="1" spc="-10" dirty="0">
                          <a:latin typeface="+mn-lt"/>
                          <a:cs typeface="Times New Roman"/>
                        </a:rPr>
                        <a:t>analytics</a:t>
                      </a:r>
                      <a:endParaRPr lang="en-US" sz="1800" b="1" dirty="0">
                        <a:latin typeface="+mn-lt"/>
                        <a:cs typeface="Times New Roman"/>
                      </a:endParaRPr>
                    </a:p>
                    <a:p>
                      <a:pPr marL="342900" indent="-342900">
                        <a:buFont typeface="+mj-lt"/>
                        <a:buAutoNum type="arabicPeriod"/>
                      </a:pPr>
                      <a:endParaRPr lang="en-IN" b="1" dirty="0">
                        <a:latin typeface="+mn-lt"/>
                      </a:endParaRPr>
                    </a:p>
                  </a:txBody>
                  <a:tcPr/>
                </a:tc>
                <a:tc>
                  <a:txBody>
                    <a:bodyPr/>
                    <a:lstStyle/>
                    <a:p>
                      <a:pPr marL="12700">
                        <a:lnSpc>
                          <a:spcPct val="100000"/>
                        </a:lnSpc>
                        <a:spcBef>
                          <a:spcPts val="575"/>
                        </a:spcBef>
                      </a:pPr>
                      <a:r>
                        <a:rPr lang="en-US" sz="1800" b="1" dirty="0">
                          <a:solidFill>
                            <a:srgbClr val="C00000"/>
                          </a:solidFill>
                          <a:latin typeface="+mn-lt"/>
                          <a:cs typeface="Times New Roman"/>
                        </a:rPr>
                        <a:t>Python</a:t>
                      </a:r>
                      <a:r>
                        <a:rPr lang="en-US" sz="1800" b="1" spc="-80" dirty="0">
                          <a:solidFill>
                            <a:srgbClr val="C00000"/>
                          </a:solidFill>
                          <a:latin typeface="+mn-lt"/>
                          <a:cs typeface="Times New Roman"/>
                        </a:rPr>
                        <a:t> </a:t>
                      </a:r>
                      <a:r>
                        <a:rPr lang="en-US" sz="1800" b="1" spc="-10" dirty="0">
                          <a:solidFill>
                            <a:srgbClr val="C00000"/>
                          </a:solidFill>
                          <a:latin typeface="+mn-lt"/>
                          <a:cs typeface="Times New Roman"/>
                        </a:rPr>
                        <a:t>Fundamentals:</a:t>
                      </a:r>
                      <a:endParaRPr lang="en-US" sz="1800" b="1" dirty="0">
                        <a:latin typeface="+mn-lt"/>
                        <a:cs typeface="Times New Roman"/>
                      </a:endParaRPr>
                    </a:p>
                    <a:p>
                      <a:pPr marL="355600" indent="-342900">
                        <a:lnSpc>
                          <a:spcPct val="100000"/>
                        </a:lnSpc>
                        <a:spcBef>
                          <a:spcPts val="575"/>
                        </a:spcBef>
                        <a:buFont typeface="+mj-lt"/>
                        <a:buAutoNum type="arabicPeriod" startAt="4"/>
                      </a:pPr>
                      <a:r>
                        <a:rPr lang="en-US" sz="1800" b="1" dirty="0">
                          <a:latin typeface="+mn-lt"/>
                          <a:cs typeface="Times New Roman"/>
                        </a:rPr>
                        <a:t>Python</a:t>
                      </a:r>
                      <a:r>
                        <a:rPr lang="en-US" sz="1800" b="1" spc="335" dirty="0">
                          <a:latin typeface="+mn-lt"/>
                          <a:cs typeface="Times New Roman"/>
                        </a:rPr>
                        <a:t> </a:t>
                      </a:r>
                      <a:r>
                        <a:rPr lang="en-US" sz="1800" b="1" dirty="0">
                          <a:latin typeface="+mn-lt"/>
                          <a:cs typeface="Times New Roman"/>
                        </a:rPr>
                        <a:t>Language</a:t>
                      </a:r>
                      <a:r>
                        <a:rPr lang="en-US" sz="1800" b="1" spc="340" dirty="0">
                          <a:latin typeface="+mn-lt"/>
                          <a:cs typeface="Times New Roman"/>
                        </a:rPr>
                        <a:t> </a:t>
                      </a:r>
                      <a:r>
                        <a:rPr lang="en-US" sz="1800" b="1" dirty="0">
                          <a:latin typeface="+mn-lt"/>
                          <a:cs typeface="Times New Roman"/>
                        </a:rPr>
                        <a:t>Basics</a:t>
                      </a:r>
                      <a:endParaRPr lang="en-US" sz="1800" b="1" spc="335" dirty="0">
                        <a:latin typeface="+mn-lt"/>
                        <a:cs typeface="Times New Roman"/>
                      </a:endParaRPr>
                    </a:p>
                    <a:p>
                      <a:pPr marL="355600" indent="-342900">
                        <a:lnSpc>
                          <a:spcPct val="100000"/>
                        </a:lnSpc>
                        <a:spcBef>
                          <a:spcPts val="575"/>
                        </a:spcBef>
                        <a:buFont typeface="+mj-lt"/>
                        <a:buAutoNum type="arabicPeriod" startAt="4"/>
                      </a:pPr>
                      <a:r>
                        <a:rPr lang="en-US" sz="1800" b="1" dirty="0" err="1">
                          <a:latin typeface="+mn-lt"/>
                          <a:cs typeface="Times New Roman"/>
                        </a:rPr>
                        <a:t>Jupyter</a:t>
                      </a:r>
                      <a:r>
                        <a:rPr lang="en-US" sz="1800" b="1" spc="350" dirty="0">
                          <a:latin typeface="+mn-lt"/>
                          <a:cs typeface="Times New Roman"/>
                        </a:rPr>
                        <a:t> </a:t>
                      </a:r>
                      <a:r>
                        <a:rPr lang="en-US" sz="1800" b="1" dirty="0">
                          <a:latin typeface="+mn-lt"/>
                          <a:cs typeface="Times New Roman"/>
                        </a:rPr>
                        <a:t>Notebook</a:t>
                      </a:r>
                      <a:endParaRPr lang="en-US" sz="1800" b="1" spc="325" dirty="0">
                        <a:latin typeface="+mn-lt"/>
                        <a:cs typeface="Times New Roman"/>
                      </a:endParaRPr>
                    </a:p>
                    <a:p>
                      <a:pPr marL="355600" indent="-342900">
                        <a:lnSpc>
                          <a:spcPct val="100000"/>
                        </a:lnSpc>
                        <a:spcBef>
                          <a:spcPts val="575"/>
                        </a:spcBef>
                        <a:buFont typeface="+mj-lt"/>
                        <a:buAutoNum type="arabicPeriod" startAt="4"/>
                      </a:pPr>
                      <a:r>
                        <a:rPr lang="en-US" sz="1800" b="1" dirty="0">
                          <a:latin typeface="+mn-lt"/>
                          <a:cs typeface="Times New Roman"/>
                        </a:rPr>
                        <a:t>Introduction</a:t>
                      </a:r>
                      <a:r>
                        <a:rPr lang="en-US" sz="1800" b="1" spc="330" dirty="0">
                          <a:latin typeface="+mn-lt"/>
                          <a:cs typeface="Times New Roman"/>
                        </a:rPr>
                        <a:t> </a:t>
                      </a:r>
                      <a:r>
                        <a:rPr lang="en-US" sz="1800" b="1" dirty="0">
                          <a:latin typeface="+mn-lt"/>
                          <a:cs typeface="Times New Roman"/>
                        </a:rPr>
                        <a:t>to</a:t>
                      </a:r>
                      <a:r>
                        <a:rPr lang="en-US" sz="1800" b="1" spc="330" dirty="0">
                          <a:latin typeface="+mn-lt"/>
                          <a:cs typeface="Times New Roman"/>
                        </a:rPr>
                        <a:t> </a:t>
                      </a:r>
                      <a:r>
                        <a:rPr lang="en-US" sz="1800" b="1" dirty="0">
                          <a:latin typeface="+mn-lt"/>
                          <a:cs typeface="Times New Roman"/>
                        </a:rPr>
                        <a:t>pandas</a:t>
                      </a:r>
                    </a:p>
                    <a:p>
                      <a:pPr marL="355600" indent="-342900">
                        <a:lnSpc>
                          <a:spcPct val="100000"/>
                        </a:lnSpc>
                        <a:spcBef>
                          <a:spcPts val="575"/>
                        </a:spcBef>
                        <a:buFont typeface="+mj-lt"/>
                        <a:buAutoNum type="arabicPeriod" startAt="4"/>
                      </a:pPr>
                      <a:r>
                        <a:rPr lang="en-US" sz="1800" b="1" dirty="0">
                          <a:latin typeface="+mn-lt"/>
                          <a:cs typeface="Times New Roman"/>
                        </a:rPr>
                        <a:t>Data</a:t>
                      </a:r>
                      <a:r>
                        <a:rPr lang="en-US" sz="1800" b="1" spc="330" dirty="0">
                          <a:latin typeface="+mn-lt"/>
                          <a:cs typeface="Times New Roman"/>
                        </a:rPr>
                        <a:t> </a:t>
                      </a:r>
                      <a:r>
                        <a:rPr lang="en-US" sz="1800" b="1" dirty="0">
                          <a:latin typeface="+mn-lt"/>
                          <a:cs typeface="Times New Roman"/>
                        </a:rPr>
                        <a:t>Structures</a:t>
                      </a:r>
                      <a:endParaRPr lang="en-US" sz="1800" b="1" spc="340" dirty="0">
                        <a:latin typeface="+mn-lt"/>
                        <a:cs typeface="Times New Roman"/>
                      </a:endParaRPr>
                    </a:p>
                    <a:p>
                      <a:pPr marL="355600" indent="-342900">
                        <a:lnSpc>
                          <a:spcPct val="100000"/>
                        </a:lnSpc>
                        <a:spcBef>
                          <a:spcPts val="575"/>
                        </a:spcBef>
                        <a:buFont typeface="+mj-lt"/>
                        <a:buAutoNum type="arabicPeriod" startAt="4"/>
                      </a:pPr>
                      <a:r>
                        <a:rPr lang="en-US" sz="1800" b="1" spc="-10" dirty="0">
                          <a:latin typeface="+mn-lt"/>
                          <a:cs typeface="Times New Roman"/>
                        </a:rPr>
                        <a:t>Essential Functionality</a:t>
                      </a:r>
                      <a:endParaRPr lang="en-US" sz="1800" b="1" dirty="0">
                        <a:latin typeface="+mn-lt"/>
                        <a:cs typeface="Times New Roman"/>
                      </a:endParaRPr>
                    </a:p>
                    <a:p>
                      <a:pPr marL="342900" indent="-342900">
                        <a:buFont typeface="+mj-lt"/>
                        <a:buAutoNum type="arabicPeriod" startAt="4"/>
                      </a:pPr>
                      <a:endParaRPr lang="en-IN" b="1" dirty="0">
                        <a:latin typeface="+mn-lt"/>
                      </a:endParaRPr>
                    </a:p>
                  </a:txBody>
                  <a:tcPr/>
                </a:tc>
                <a:tc>
                  <a:txBody>
                    <a:bodyPr/>
                    <a:lstStyle/>
                    <a:p>
                      <a:pPr marL="12700">
                        <a:lnSpc>
                          <a:spcPct val="100000"/>
                        </a:lnSpc>
                        <a:spcBef>
                          <a:spcPts val="575"/>
                        </a:spcBef>
                      </a:pPr>
                      <a:r>
                        <a:rPr lang="en-US" sz="1800" b="1" dirty="0">
                          <a:solidFill>
                            <a:srgbClr val="C00000"/>
                          </a:solidFill>
                          <a:latin typeface="+mn-lt"/>
                          <a:cs typeface="Times New Roman"/>
                        </a:rPr>
                        <a:t>Central</a:t>
                      </a:r>
                      <a:r>
                        <a:rPr lang="en-US" sz="1800" b="1" spc="-80" dirty="0">
                          <a:solidFill>
                            <a:srgbClr val="C00000"/>
                          </a:solidFill>
                          <a:latin typeface="+mn-lt"/>
                          <a:cs typeface="Times New Roman"/>
                        </a:rPr>
                        <a:t> </a:t>
                      </a:r>
                      <a:r>
                        <a:rPr lang="en-US" sz="1800" b="1" spc="-20" dirty="0">
                          <a:solidFill>
                            <a:srgbClr val="C00000"/>
                          </a:solidFill>
                          <a:latin typeface="+mn-lt"/>
                          <a:cs typeface="Times New Roman"/>
                        </a:rPr>
                        <a:t>Tendency</a:t>
                      </a:r>
                      <a:r>
                        <a:rPr lang="en-US" sz="1800" b="1" spc="-35" dirty="0">
                          <a:solidFill>
                            <a:srgbClr val="C00000"/>
                          </a:solidFill>
                          <a:latin typeface="+mn-lt"/>
                          <a:cs typeface="Times New Roman"/>
                        </a:rPr>
                        <a:t> </a:t>
                      </a:r>
                      <a:r>
                        <a:rPr lang="en-US" sz="1800" b="1" dirty="0">
                          <a:solidFill>
                            <a:srgbClr val="C00000"/>
                          </a:solidFill>
                          <a:latin typeface="+mn-lt"/>
                          <a:cs typeface="Times New Roman"/>
                        </a:rPr>
                        <a:t>and</a:t>
                      </a:r>
                      <a:r>
                        <a:rPr lang="en-US" sz="1800" b="1" spc="-45" dirty="0">
                          <a:solidFill>
                            <a:srgbClr val="C00000"/>
                          </a:solidFill>
                          <a:latin typeface="+mn-lt"/>
                          <a:cs typeface="Times New Roman"/>
                        </a:rPr>
                        <a:t> </a:t>
                      </a:r>
                      <a:r>
                        <a:rPr lang="en-US" sz="1800" b="1" spc="-10" dirty="0">
                          <a:solidFill>
                            <a:srgbClr val="C00000"/>
                          </a:solidFill>
                          <a:latin typeface="+mn-lt"/>
                          <a:cs typeface="Times New Roman"/>
                        </a:rPr>
                        <a:t>Dispersion:</a:t>
                      </a:r>
                      <a:endParaRPr lang="en-US" sz="1800" b="1" dirty="0">
                        <a:latin typeface="+mn-lt"/>
                        <a:cs typeface="Times New Roman"/>
                      </a:endParaRPr>
                    </a:p>
                    <a:p>
                      <a:pPr marL="355600" indent="-342900">
                        <a:lnSpc>
                          <a:spcPct val="100000"/>
                        </a:lnSpc>
                        <a:spcBef>
                          <a:spcPts val="580"/>
                        </a:spcBef>
                        <a:buFont typeface="+mj-lt"/>
                        <a:buAutoNum type="arabicPeriod" startAt="9"/>
                      </a:pPr>
                      <a:r>
                        <a:rPr lang="en-US" sz="1800" b="1" spc="-10" dirty="0">
                          <a:latin typeface="+mn-lt"/>
                          <a:cs typeface="Times New Roman"/>
                        </a:rPr>
                        <a:t>Visual</a:t>
                      </a:r>
                      <a:r>
                        <a:rPr lang="en-US" sz="1800" b="1" spc="-35" dirty="0">
                          <a:latin typeface="+mn-lt"/>
                          <a:cs typeface="Times New Roman"/>
                        </a:rPr>
                        <a:t> </a:t>
                      </a:r>
                      <a:r>
                        <a:rPr lang="en-US" sz="1800" b="1" dirty="0">
                          <a:latin typeface="+mn-lt"/>
                          <a:cs typeface="Times New Roman"/>
                        </a:rPr>
                        <a:t>Representation</a:t>
                      </a:r>
                      <a:r>
                        <a:rPr lang="en-US" sz="1800" b="1" spc="-55" dirty="0">
                          <a:latin typeface="+mn-lt"/>
                          <a:cs typeface="Times New Roman"/>
                        </a:rPr>
                        <a:t> </a:t>
                      </a:r>
                      <a:r>
                        <a:rPr lang="en-US" sz="1800" b="1" dirty="0">
                          <a:latin typeface="+mn-lt"/>
                          <a:cs typeface="Times New Roman"/>
                        </a:rPr>
                        <a:t>of</a:t>
                      </a:r>
                      <a:r>
                        <a:rPr lang="en-US" sz="1800" b="1" spc="-40" dirty="0">
                          <a:latin typeface="+mn-lt"/>
                          <a:cs typeface="Times New Roman"/>
                        </a:rPr>
                        <a:t> </a:t>
                      </a:r>
                      <a:r>
                        <a:rPr lang="en-US" sz="1800" b="1" dirty="0">
                          <a:latin typeface="+mn-lt"/>
                          <a:cs typeface="Times New Roman"/>
                        </a:rPr>
                        <a:t>the</a:t>
                      </a:r>
                      <a:r>
                        <a:rPr lang="en-US" sz="1800" b="1" spc="-30" dirty="0">
                          <a:latin typeface="+mn-lt"/>
                          <a:cs typeface="Times New Roman"/>
                        </a:rPr>
                        <a:t> </a:t>
                      </a:r>
                      <a:r>
                        <a:rPr lang="en-US" sz="1800" b="1" dirty="0">
                          <a:latin typeface="+mn-lt"/>
                          <a:cs typeface="Times New Roman"/>
                        </a:rPr>
                        <a:t>Data</a:t>
                      </a:r>
                    </a:p>
                    <a:p>
                      <a:pPr marL="355600" indent="-342900">
                        <a:lnSpc>
                          <a:spcPct val="100000"/>
                        </a:lnSpc>
                        <a:spcBef>
                          <a:spcPts val="580"/>
                        </a:spcBef>
                        <a:buFont typeface="+mj-lt"/>
                        <a:buAutoNum type="arabicPeriod" startAt="9"/>
                      </a:pPr>
                      <a:r>
                        <a:rPr lang="en-US" sz="1800" b="1" spc="-35" dirty="0">
                          <a:latin typeface="+mn-lt"/>
                          <a:cs typeface="Times New Roman"/>
                        </a:rPr>
                        <a:t> </a:t>
                      </a:r>
                      <a:r>
                        <a:rPr lang="en-US" sz="1800" b="1" dirty="0">
                          <a:latin typeface="+mn-lt"/>
                          <a:cs typeface="Times New Roman"/>
                        </a:rPr>
                        <a:t>Measures</a:t>
                      </a:r>
                      <a:r>
                        <a:rPr lang="en-US" sz="1800" b="1" spc="-30" dirty="0">
                          <a:latin typeface="+mn-lt"/>
                          <a:cs typeface="Times New Roman"/>
                        </a:rPr>
                        <a:t> </a:t>
                      </a:r>
                      <a:r>
                        <a:rPr lang="en-US" sz="1800" b="1" dirty="0">
                          <a:latin typeface="+mn-lt"/>
                          <a:cs typeface="Times New Roman"/>
                        </a:rPr>
                        <a:t>of</a:t>
                      </a:r>
                      <a:r>
                        <a:rPr lang="en-US" sz="1800" b="1" spc="-30" dirty="0">
                          <a:latin typeface="+mn-lt"/>
                          <a:cs typeface="Times New Roman"/>
                        </a:rPr>
                        <a:t> </a:t>
                      </a:r>
                      <a:r>
                        <a:rPr lang="en-US" sz="1800" b="1" dirty="0">
                          <a:latin typeface="+mn-lt"/>
                          <a:cs typeface="Times New Roman"/>
                        </a:rPr>
                        <a:t>Central</a:t>
                      </a:r>
                      <a:r>
                        <a:rPr lang="en-US" sz="1800" b="1" spc="-90" dirty="0">
                          <a:latin typeface="+mn-lt"/>
                          <a:cs typeface="Times New Roman"/>
                        </a:rPr>
                        <a:t> </a:t>
                      </a:r>
                      <a:r>
                        <a:rPr lang="en-US" sz="1800" b="1" spc="-30" dirty="0">
                          <a:latin typeface="+mn-lt"/>
                          <a:cs typeface="Times New Roman"/>
                        </a:rPr>
                        <a:t>Tendency</a:t>
                      </a:r>
                      <a:endParaRPr lang="en-US" sz="1800" b="1" spc="-50" dirty="0">
                        <a:latin typeface="+mn-lt"/>
                        <a:cs typeface="Times New Roman"/>
                      </a:endParaRPr>
                    </a:p>
                    <a:p>
                      <a:pPr marL="355600" indent="-342900">
                        <a:lnSpc>
                          <a:spcPct val="100000"/>
                        </a:lnSpc>
                        <a:spcBef>
                          <a:spcPts val="580"/>
                        </a:spcBef>
                        <a:buFont typeface="+mj-lt"/>
                        <a:buAutoNum type="arabicPeriod" startAt="9"/>
                      </a:pPr>
                      <a:r>
                        <a:rPr lang="en-US" sz="1800" b="1" spc="-10" dirty="0">
                          <a:latin typeface="+mn-lt"/>
                          <a:cs typeface="Times New Roman"/>
                        </a:rPr>
                        <a:t>Dispersion</a:t>
                      </a:r>
                      <a:endParaRPr lang="en-US" sz="1800" b="1" dirty="0">
                        <a:latin typeface="+mn-lt"/>
                        <a:cs typeface="Times New Roman"/>
                      </a:endParaRPr>
                    </a:p>
                    <a:p>
                      <a:endParaRPr lang="en-IN" b="1" dirty="0">
                        <a:latin typeface="+mn-lt"/>
                      </a:endParaRPr>
                    </a:p>
                  </a:txBody>
                  <a:tcPr/>
                </a:tc>
                <a:extLst>
                  <a:ext uri="{0D108BD9-81ED-4DB2-BD59-A6C34878D82A}">
                    <a16:rowId xmlns:a16="http://schemas.microsoft.com/office/drawing/2014/main" xmlns="" val="10001"/>
                  </a:ext>
                </a:extLst>
              </a:tr>
            </a:tbl>
          </a:graphicData>
        </a:graphic>
      </p:graphicFrame>
      <p:sp>
        <p:nvSpPr>
          <p:cNvPr id="9" name="Rectangle 8"/>
          <p:cNvSpPr/>
          <p:nvPr/>
        </p:nvSpPr>
        <p:spPr>
          <a:xfrm>
            <a:off x="3737407" y="476196"/>
            <a:ext cx="3428164" cy="369332"/>
          </a:xfrm>
          <a:prstGeom prst="rect">
            <a:avLst/>
          </a:prstGeom>
        </p:spPr>
        <p:txBody>
          <a:bodyPr wrap="square">
            <a:spAutoFit/>
          </a:bodyPr>
          <a:lstStyle/>
          <a:p>
            <a:pPr algn="ctr">
              <a:spcBef>
                <a:spcPts val="675"/>
              </a:spcBef>
            </a:pPr>
            <a:r>
              <a:rPr lang="en-IN" b="1" dirty="0">
                <a:solidFill>
                  <a:srgbClr val="0070C0"/>
                </a:solidFill>
              </a:rPr>
              <a:t>UNIT-</a:t>
            </a:r>
            <a:r>
              <a:rPr lang="en-IN" b="1" spc="-105" dirty="0">
                <a:solidFill>
                  <a:srgbClr val="0070C0"/>
                </a:solidFill>
              </a:rPr>
              <a:t> </a:t>
            </a:r>
            <a:r>
              <a:rPr lang="en-IN" b="1" spc="-50" dirty="0" smtClean="0">
                <a:solidFill>
                  <a:srgbClr val="0070C0"/>
                </a:solidFill>
              </a:rPr>
              <a:t>I :: Covered</a:t>
            </a:r>
            <a:r>
              <a:rPr lang="en-IN" b="1" spc="-50" dirty="0" smtClean="0">
                <a:solidFill>
                  <a:srgbClr val="0070C0"/>
                </a:solidFill>
                <a:sym typeface="Wingdings" panose="05000000000000000000" pitchFamily="2" charset="2"/>
              </a:rPr>
              <a:t> Topics</a:t>
            </a:r>
            <a:endParaRPr lang="en-IN" b="1" spc="-50" dirty="0">
              <a:solidFill>
                <a:srgbClr val="0070C0"/>
              </a:solidFill>
            </a:endParaRPr>
          </a:p>
        </p:txBody>
      </p:sp>
    </p:spTree>
    <p:extLst>
      <p:ext uri="{BB962C8B-B14F-4D97-AF65-F5344CB8AC3E}">
        <p14:creationId xmlns:p14="http://schemas.microsoft.com/office/powerpoint/2010/main" val="15091841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073" y="133004"/>
            <a:ext cx="11305309" cy="6409112"/>
          </a:xfrm>
        </p:spPr>
        <p:txBody>
          <a:bodyPr>
            <a:noAutofit/>
          </a:bodyPr>
          <a:lstStyle/>
          <a:p>
            <a:endParaRPr lang="en-US" sz="1800" b="1" dirty="0"/>
          </a:p>
          <a:p>
            <a:pPr marL="0" indent="0" algn="just">
              <a:buNone/>
            </a:pPr>
            <a:r>
              <a:rPr lang="en-US" sz="1800" b="1" dirty="0">
                <a:solidFill>
                  <a:schemeClr val="accent6">
                    <a:lumMod val="50000"/>
                  </a:schemeClr>
                </a:solidFill>
              </a:rPr>
              <a:t>3. Innovation and Technological Advancement</a:t>
            </a:r>
          </a:p>
          <a:p>
            <a:pPr algn="just">
              <a:buFont typeface="Wingdings" panose="05000000000000000000" pitchFamily="2" charset="2"/>
              <a:buChar char="§"/>
            </a:pPr>
            <a:r>
              <a:rPr lang="en-US" sz="1800" b="1" dirty="0"/>
              <a:t>Data fuels innovation, especially in fields like artificial intelligence (AI), machine learning</a:t>
            </a:r>
            <a:r>
              <a:rPr lang="en-US" sz="1800" dirty="0"/>
              <a:t>, </a:t>
            </a:r>
            <a:r>
              <a:rPr lang="en-US" sz="1800" b="1" dirty="0"/>
              <a:t>and big data analytics</a:t>
            </a:r>
            <a:r>
              <a:rPr lang="en-US" sz="1800" dirty="0"/>
              <a:t>. </a:t>
            </a:r>
            <a:r>
              <a:rPr lang="en-US" sz="1800" dirty="0">
                <a:solidFill>
                  <a:srgbClr val="7030A0"/>
                </a:solidFill>
              </a:rPr>
              <a:t>By </a:t>
            </a:r>
            <a:r>
              <a:rPr lang="en-US" sz="1800" b="1" dirty="0">
                <a:solidFill>
                  <a:srgbClr val="7030A0"/>
                </a:solidFill>
              </a:rPr>
              <a:t>processing large datasets, machines can learn patterns and improve performance without explicit programming</a:t>
            </a:r>
            <a:r>
              <a:rPr lang="en-US" sz="1800" dirty="0">
                <a:solidFill>
                  <a:srgbClr val="7030A0"/>
                </a:solidFill>
              </a:rPr>
              <a:t>.</a:t>
            </a:r>
          </a:p>
          <a:p>
            <a:pPr algn="just">
              <a:buFont typeface="Wingdings" panose="05000000000000000000" pitchFamily="2" charset="2"/>
              <a:buChar char="§"/>
            </a:pPr>
            <a:r>
              <a:rPr lang="en-US" sz="1800" b="1" dirty="0">
                <a:solidFill>
                  <a:srgbClr val="7030A0"/>
                </a:solidFill>
              </a:rPr>
              <a:t>Data-driven research is essential </a:t>
            </a:r>
            <a:r>
              <a:rPr lang="en-US" sz="1800" dirty="0"/>
              <a:t>in </a:t>
            </a:r>
            <a:r>
              <a:rPr lang="en-US" sz="1800" b="1" dirty="0">
                <a:solidFill>
                  <a:srgbClr val="7030A0"/>
                </a:solidFill>
              </a:rPr>
              <a:t>medicine to discover new treatments, understand diseases, and improve patient care.</a:t>
            </a:r>
          </a:p>
          <a:p>
            <a:pPr algn="just"/>
            <a:endParaRPr lang="en-US" sz="1800" dirty="0"/>
          </a:p>
          <a:p>
            <a:pPr marL="0" indent="0" algn="just">
              <a:buNone/>
            </a:pPr>
            <a:r>
              <a:rPr lang="en-US" sz="1800" b="1" dirty="0">
                <a:solidFill>
                  <a:schemeClr val="accent6">
                    <a:lumMod val="50000"/>
                  </a:schemeClr>
                </a:solidFill>
              </a:rPr>
              <a:t>4. Personalization and User Experience</a:t>
            </a:r>
          </a:p>
          <a:p>
            <a:pPr algn="just">
              <a:buFont typeface="Wingdings" panose="05000000000000000000" pitchFamily="2" charset="2"/>
              <a:buChar char="§"/>
            </a:pPr>
            <a:r>
              <a:rPr lang="en-US" sz="1800" b="1" dirty="0"/>
              <a:t>Data enables personalized experiences in various digital platforms. </a:t>
            </a:r>
            <a:r>
              <a:rPr lang="en-US" sz="1800" dirty="0"/>
              <a:t>For instance, </a:t>
            </a:r>
            <a:r>
              <a:rPr lang="en-US" sz="1800" b="1" dirty="0">
                <a:solidFill>
                  <a:srgbClr val="7030A0"/>
                </a:solidFill>
              </a:rPr>
              <a:t>social media platforms, e-commerce websites, and streaming services use data to recommend content or products based on user preferences and behaviors.</a:t>
            </a:r>
          </a:p>
          <a:p>
            <a:pPr algn="just">
              <a:buFont typeface="Wingdings" panose="05000000000000000000" pitchFamily="2" charset="2"/>
              <a:buChar char="§"/>
            </a:pPr>
            <a:r>
              <a:rPr lang="en-US" sz="1800" b="1" dirty="0"/>
              <a:t>In education, </a:t>
            </a:r>
            <a:r>
              <a:rPr lang="en-US" sz="1800" b="1" dirty="0">
                <a:solidFill>
                  <a:srgbClr val="7030A0"/>
                </a:solidFill>
              </a:rPr>
              <a:t>data-driven insights help</a:t>
            </a:r>
            <a:r>
              <a:rPr lang="en-US" sz="1800" b="1" dirty="0"/>
              <a:t> </a:t>
            </a:r>
            <a:r>
              <a:rPr lang="en-US" sz="1800" dirty="0"/>
              <a:t>tailor </a:t>
            </a:r>
            <a:r>
              <a:rPr lang="en-US" sz="1800" b="1" dirty="0">
                <a:solidFill>
                  <a:srgbClr val="7030A0"/>
                </a:solidFill>
              </a:rPr>
              <a:t>learning experiences to individual student needs</a:t>
            </a:r>
            <a:r>
              <a:rPr lang="en-US" sz="1800" b="1" dirty="0"/>
              <a:t>, improving outcomes.</a:t>
            </a:r>
          </a:p>
          <a:p>
            <a:pPr algn="just"/>
            <a:endParaRPr lang="en-US" sz="1800" dirty="0"/>
          </a:p>
          <a:p>
            <a:pPr marL="0" indent="0" algn="just">
              <a:buNone/>
            </a:pPr>
            <a:r>
              <a:rPr lang="en-US" sz="1800" b="1" dirty="0">
                <a:solidFill>
                  <a:schemeClr val="accent6">
                    <a:lumMod val="50000"/>
                  </a:schemeClr>
                </a:solidFill>
              </a:rPr>
              <a:t>5. Risk Management</a:t>
            </a:r>
          </a:p>
          <a:p>
            <a:pPr algn="just">
              <a:buFont typeface="Wingdings" panose="05000000000000000000" pitchFamily="2" charset="2"/>
              <a:buChar char="§"/>
            </a:pPr>
            <a:r>
              <a:rPr lang="en-US" sz="1800" b="1" dirty="0">
                <a:solidFill>
                  <a:schemeClr val="accent6">
                    <a:lumMod val="50000"/>
                  </a:schemeClr>
                </a:solidFill>
              </a:rPr>
              <a:t>Financial institutions </a:t>
            </a:r>
            <a:r>
              <a:rPr lang="en-US" sz="1800" b="1" dirty="0">
                <a:solidFill>
                  <a:srgbClr val="7030A0"/>
                </a:solidFill>
              </a:rPr>
              <a:t>use data to assess credit risk, detect fraud, and manage investments</a:t>
            </a:r>
            <a:r>
              <a:rPr lang="en-US" sz="1800" dirty="0">
                <a:solidFill>
                  <a:srgbClr val="7030A0"/>
                </a:solidFill>
              </a:rPr>
              <a:t>.</a:t>
            </a:r>
            <a:r>
              <a:rPr lang="en-US" sz="1800" dirty="0"/>
              <a:t> </a:t>
            </a:r>
          </a:p>
          <a:p>
            <a:pPr marL="0" indent="0" algn="just">
              <a:buNone/>
            </a:pPr>
            <a:r>
              <a:rPr lang="en-US" sz="1800" dirty="0"/>
              <a:t>    Similarly</a:t>
            </a:r>
            <a:r>
              <a:rPr lang="en-US" sz="1800" dirty="0">
                <a:solidFill>
                  <a:schemeClr val="accent6">
                    <a:lumMod val="50000"/>
                  </a:schemeClr>
                </a:solidFill>
              </a:rPr>
              <a:t>, </a:t>
            </a:r>
            <a:r>
              <a:rPr lang="en-US" sz="1800" b="1" dirty="0">
                <a:solidFill>
                  <a:schemeClr val="accent6">
                    <a:lumMod val="50000"/>
                  </a:schemeClr>
                </a:solidFill>
              </a:rPr>
              <a:t>in insurance</a:t>
            </a:r>
            <a:r>
              <a:rPr lang="en-US" sz="1800" b="1" dirty="0">
                <a:solidFill>
                  <a:srgbClr val="7030A0"/>
                </a:solidFill>
              </a:rPr>
              <a:t>, data analysis helps in determining premiums and assessing risk</a:t>
            </a:r>
            <a:r>
              <a:rPr lang="en-US" sz="1800" b="1" dirty="0"/>
              <a:t>.</a:t>
            </a:r>
          </a:p>
          <a:p>
            <a:pPr algn="just">
              <a:buFont typeface="Wingdings" panose="05000000000000000000" pitchFamily="2" charset="2"/>
              <a:buChar char="§"/>
            </a:pPr>
            <a:r>
              <a:rPr lang="en-US" sz="1800" b="1" dirty="0">
                <a:solidFill>
                  <a:schemeClr val="accent6">
                    <a:lumMod val="50000"/>
                  </a:schemeClr>
                </a:solidFill>
              </a:rPr>
              <a:t>In healthcare</a:t>
            </a:r>
            <a:r>
              <a:rPr lang="en-US" sz="1800" dirty="0">
                <a:solidFill>
                  <a:srgbClr val="7030A0"/>
                </a:solidFill>
              </a:rPr>
              <a:t>, </a:t>
            </a:r>
            <a:r>
              <a:rPr lang="en-US" sz="1800" b="1" dirty="0">
                <a:solidFill>
                  <a:srgbClr val="7030A0"/>
                </a:solidFill>
              </a:rPr>
              <a:t>patient data can predict medical risks and outcomes</a:t>
            </a:r>
            <a:r>
              <a:rPr lang="en-US" sz="1800" dirty="0"/>
              <a:t>, enabling proactive care and minimizing emergencies.</a:t>
            </a:r>
          </a:p>
        </p:txBody>
      </p:sp>
    </p:spTree>
    <p:extLst>
      <p:ext uri="{BB962C8B-B14F-4D97-AF65-F5344CB8AC3E}">
        <p14:creationId xmlns:p14="http://schemas.microsoft.com/office/powerpoint/2010/main" val="6699745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073" y="133004"/>
            <a:ext cx="11305309" cy="6409112"/>
          </a:xfrm>
        </p:spPr>
        <p:txBody>
          <a:bodyPr>
            <a:noAutofit/>
          </a:bodyPr>
          <a:lstStyle/>
          <a:p>
            <a:endParaRPr lang="en-US" sz="1800" b="1" dirty="0"/>
          </a:p>
          <a:p>
            <a:pPr marL="0" indent="0">
              <a:buNone/>
            </a:pPr>
            <a:r>
              <a:rPr lang="en-US" sz="1800" b="1" dirty="0">
                <a:solidFill>
                  <a:schemeClr val="accent6">
                    <a:lumMod val="50000"/>
                  </a:schemeClr>
                </a:solidFill>
              </a:rPr>
              <a:t>6. Competitive Advantage</a:t>
            </a:r>
          </a:p>
          <a:p>
            <a:pPr algn="just">
              <a:buFont typeface="Wingdings" panose="05000000000000000000" pitchFamily="2" charset="2"/>
              <a:buChar char="§"/>
            </a:pPr>
            <a:r>
              <a:rPr lang="en-US" sz="1800" b="1" dirty="0"/>
              <a:t>Data provides businesses with insights into market trends, customer behaviors, and competitor performance</a:t>
            </a:r>
            <a:r>
              <a:rPr lang="en-US" sz="1800" dirty="0"/>
              <a:t>. Organizations that harness and analyze data effectively </a:t>
            </a:r>
            <a:r>
              <a:rPr lang="en-US" sz="1800" b="1" dirty="0"/>
              <a:t>can gain a competitive edge, enhancing their products and services.</a:t>
            </a:r>
          </a:p>
          <a:p>
            <a:pPr algn="just"/>
            <a:endParaRPr lang="en-US" sz="1800" dirty="0"/>
          </a:p>
          <a:p>
            <a:pPr marL="0" indent="0" algn="just">
              <a:buNone/>
            </a:pPr>
            <a:r>
              <a:rPr lang="en-US" sz="1800" b="1" dirty="0">
                <a:solidFill>
                  <a:schemeClr val="accent6">
                    <a:lumMod val="50000"/>
                  </a:schemeClr>
                </a:solidFill>
              </a:rPr>
              <a:t>7. Data as a Commodity</a:t>
            </a:r>
          </a:p>
          <a:p>
            <a:pPr algn="just">
              <a:buFont typeface="Wingdings" panose="05000000000000000000" pitchFamily="2" charset="2"/>
              <a:buChar char="§"/>
            </a:pPr>
            <a:r>
              <a:rPr lang="en-US" sz="1800" dirty="0"/>
              <a:t>In the modern economy, </a:t>
            </a:r>
            <a:r>
              <a:rPr lang="en-US" sz="1800" b="1" dirty="0"/>
              <a:t>data itself has become a valuable commodity</a:t>
            </a:r>
            <a:r>
              <a:rPr lang="en-US" sz="1800" dirty="0"/>
              <a:t>. </a:t>
            </a:r>
            <a:r>
              <a:rPr lang="en-US" sz="1800" b="1" dirty="0"/>
              <a:t>Companies like Google, Amazon, and Facebook rely on the collection, analysis, and sale of data to fuel their business models.</a:t>
            </a:r>
          </a:p>
          <a:p>
            <a:pPr algn="just">
              <a:buFont typeface="Wingdings" panose="05000000000000000000" pitchFamily="2" charset="2"/>
              <a:buChar char="§"/>
            </a:pPr>
            <a:r>
              <a:rPr lang="en-US" sz="1800" b="1" dirty="0"/>
              <a:t>This has raised concerns about privacy</a:t>
            </a:r>
            <a:r>
              <a:rPr lang="en-US" sz="1800" dirty="0"/>
              <a:t>, as </a:t>
            </a:r>
            <a:r>
              <a:rPr lang="en-US" sz="1800" b="1" dirty="0"/>
              <a:t>vast amounts of personal data are constantly being collected and analyzed.</a:t>
            </a:r>
          </a:p>
          <a:p>
            <a:pPr algn="just"/>
            <a:endParaRPr lang="en-US" sz="1800" b="1" dirty="0"/>
          </a:p>
          <a:p>
            <a:pPr marL="0" indent="0" algn="ctr">
              <a:buNone/>
            </a:pPr>
            <a:endParaRPr lang="en-US" sz="1800" b="1" dirty="0">
              <a:solidFill>
                <a:schemeClr val="accent6">
                  <a:lumMod val="50000"/>
                </a:schemeClr>
              </a:solidFill>
            </a:endParaRPr>
          </a:p>
          <a:p>
            <a:pPr marL="0" indent="0" algn="ctr">
              <a:buNone/>
            </a:pPr>
            <a:r>
              <a:rPr lang="en-US" sz="1800" b="1" dirty="0">
                <a:solidFill>
                  <a:schemeClr val="accent6">
                    <a:lumMod val="50000"/>
                  </a:schemeClr>
                </a:solidFill>
              </a:rPr>
              <a:t>Conclusion on why data is important :</a:t>
            </a:r>
          </a:p>
          <a:p>
            <a:pPr marL="0" indent="0" algn="ctr">
              <a:buNone/>
            </a:pPr>
            <a:r>
              <a:rPr lang="en-US" sz="1800" b="1" dirty="0">
                <a:solidFill>
                  <a:srgbClr val="7030A0"/>
                </a:solidFill>
              </a:rPr>
              <a:t>Data is essential for informed decision-making, continuous improvement, and innovation across industries. With the growing importance of digital transformation, the ability to manage, interpret, and utilize data is crucial for success in today’s fast-paced world</a:t>
            </a:r>
            <a:r>
              <a:rPr lang="en-US" sz="1800" dirty="0"/>
              <a:t>.</a:t>
            </a:r>
          </a:p>
          <a:p>
            <a:endParaRPr lang="en-US" sz="1800" b="1" dirty="0"/>
          </a:p>
        </p:txBody>
      </p:sp>
    </p:spTree>
    <p:extLst>
      <p:ext uri="{BB962C8B-B14F-4D97-AF65-F5344CB8AC3E}">
        <p14:creationId xmlns:p14="http://schemas.microsoft.com/office/powerpoint/2010/main" val="31584625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1685</TotalTime>
  <Words>5646</Words>
  <Application>Microsoft Office PowerPoint</Application>
  <PresentationFormat>Widescreen</PresentationFormat>
  <Paragraphs>854</Paragraphs>
  <Slides>79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79</vt:i4>
      </vt:variant>
    </vt:vector>
  </HeadingPairs>
  <TitlesOfParts>
    <vt:vector size="85"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MRUH</dc:creator>
  <cp:lastModifiedBy>MRUH</cp:lastModifiedBy>
  <cp:revision>212</cp:revision>
  <dcterms:created xsi:type="dcterms:W3CDTF">2024-12-11T05:33:09Z</dcterms:created>
  <dcterms:modified xsi:type="dcterms:W3CDTF">2025-01-20T04:30:49Z</dcterms:modified>
</cp:coreProperties>
</file>