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88" r:id="rId3"/>
    <p:sldId id="257" r:id="rId4"/>
    <p:sldId id="299" r:id="rId5"/>
    <p:sldId id="300" r:id="rId6"/>
    <p:sldId id="301" r:id="rId7"/>
    <p:sldId id="302" r:id="rId8"/>
    <p:sldId id="303" r:id="rId9"/>
    <p:sldId id="305" r:id="rId10"/>
    <p:sldId id="306" r:id="rId11"/>
    <p:sldId id="307" r:id="rId12"/>
    <p:sldId id="309" r:id="rId13"/>
    <p:sldId id="308" r:id="rId14"/>
    <p:sldId id="310" r:id="rId15"/>
    <p:sldId id="311" r:id="rId16"/>
    <p:sldId id="312" r:id="rId17"/>
    <p:sldId id="313" r:id="rId18"/>
    <p:sldId id="314" r:id="rId19"/>
    <p:sldId id="315" r:id="rId20"/>
    <p:sldId id="316"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8" d="100"/>
          <a:sy n="118" d="100"/>
        </p:scale>
        <p:origin x="-27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BA932A-6C47-4894-9496-6C144C547E7E}"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619131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A932A-6C47-4894-9496-6C144C547E7E}"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69924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719170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0170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234831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BA932A-6C47-4894-9496-6C144C547E7E}" type="datetimeFigureOut">
              <a:rPr lang="en-US" smtClean="0"/>
              <a:t>1/11/2024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946934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BA932A-6C47-4894-9496-6C144C547E7E}" type="datetimeFigureOut">
              <a:rPr lang="en-US" smtClean="0"/>
              <a:t>1/11/2024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938927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A932A-6C47-4894-9496-6C144C547E7E}"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187794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A932A-6C47-4894-9496-6C144C547E7E}"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13910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BBA932A-6C47-4894-9496-6C144C547E7E}"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66223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03324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A932A-6C47-4894-9496-6C144C547E7E}"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4271676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A932A-6C47-4894-9496-6C144C547E7E}"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175882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BBA932A-6C47-4894-9496-6C144C547E7E}" type="datetimeFigureOut">
              <a:rPr lang="en-US" smtClean="0"/>
              <a:t>1/11/2024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87114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BA932A-6C47-4894-9496-6C144C547E7E}" type="datetimeFigureOut">
              <a:rPr lang="en-US" smtClean="0"/>
              <a:t>1/11/2024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76223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BBA932A-6C47-4894-9496-6C144C547E7E}" type="datetimeFigureOut">
              <a:rPr lang="en-US" smtClean="0"/>
              <a:t>1/11/2024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97428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A932A-6C47-4894-9496-6C144C547E7E}"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1842053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BA932A-6C47-4894-9496-6C144C547E7E}" type="datetimeFigureOut">
              <a:rPr lang="en-US" smtClean="0"/>
              <a:t>1/11/2024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8F25ED-F1C5-49B8-A0EB-1C4E5706DFAA}" type="slidenum">
              <a:rPr lang="en-US" smtClean="0"/>
              <a:t>‹#›</a:t>
            </a:fld>
            <a:endParaRPr lang="en-US"/>
          </a:p>
        </p:txBody>
      </p:sp>
    </p:spTree>
    <p:extLst>
      <p:ext uri="{BB962C8B-B14F-4D97-AF65-F5344CB8AC3E}">
        <p14:creationId xmlns:p14="http://schemas.microsoft.com/office/powerpoint/2010/main" val="2951105312"/>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0468"/>
            <a:ext cx="9144000" cy="706437"/>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MALLA REDDY UNIVERSITY</a:t>
            </a:r>
          </a:p>
        </p:txBody>
      </p:sp>
      <p:sp>
        <p:nvSpPr>
          <p:cNvPr id="3" name="Subtitle 2"/>
          <p:cNvSpPr>
            <a:spLocks noGrp="1"/>
          </p:cNvSpPr>
          <p:nvPr>
            <p:ph type="subTitle" idx="1"/>
          </p:nvPr>
        </p:nvSpPr>
        <p:spPr>
          <a:xfrm>
            <a:off x="1091381" y="1267326"/>
            <a:ext cx="9576619" cy="5117432"/>
          </a:xfrm>
        </p:spPr>
        <p:txBody>
          <a:bodyPr/>
          <a:lstStyle/>
          <a:p>
            <a:pPr algn="ctr">
              <a:lnSpc>
                <a:spcPct val="200000"/>
              </a:lnSpc>
            </a:pPr>
            <a:endParaRPr lang="en-US" b="1" dirty="0"/>
          </a:p>
          <a:p>
            <a:pPr algn="ctr">
              <a:lnSpc>
                <a:spcPct val="200000"/>
              </a:lnSpc>
            </a:pPr>
            <a:r>
              <a:rPr lang="en-US" sz="2400" b="1" dirty="0" smtClean="0">
                <a:solidFill>
                  <a:schemeClr val="tx1"/>
                </a:solidFill>
                <a:latin typeface="Times New Roman" panose="02020603050405020304" pitchFamily="18" charset="0"/>
                <a:cs typeface="Times New Roman" panose="02020603050405020304" pitchFamily="18" charset="0"/>
              </a:rPr>
              <a:t>MR22-1CS0148: DATA MINING</a:t>
            </a:r>
            <a:endParaRPr lang="en-US" sz="2400" b="1" dirty="0">
              <a:solidFill>
                <a:schemeClr val="tx1"/>
              </a:solidFill>
              <a:latin typeface="Times New Roman" panose="02020603050405020304" pitchFamily="18" charset="0"/>
              <a:cs typeface="Times New Roman" panose="02020603050405020304" pitchFamily="18" charset="0"/>
            </a:endParaRPr>
          </a:p>
          <a:p>
            <a:pPr algn="ctr">
              <a:lnSpc>
                <a:spcPct val="200000"/>
              </a:lnSpc>
            </a:pPr>
            <a:r>
              <a:rPr lang="en-US" sz="2400" b="1" dirty="0">
                <a:solidFill>
                  <a:schemeClr val="tx1"/>
                </a:solidFill>
                <a:latin typeface="Times New Roman" panose="02020603050405020304" pitchFamily="18" charset="0"/>
                <a:cs typeface="Times New Roman" panose="02020603050405020304" pitchFamily="18" charset="0"/>
              </a:rPr>
              <a:t>II Year B.Tech. CSE </a:t>
            </a:r>
            <a:r>
              <a:rPr lang="en-US" sz="2400" b="1" dirty="0" err="1" smtClean="0">
                <a:solidFill>
                  <a:schemeClr val="tx1"/>
                </a:solidFill>
                <a:latin typeface="Times New Roman" panose="02020603050405020304" pitchFamily="18" charset="0"/>
                <a:cs typeface="Times New Roman" panose="02020603050405020304" pitchFamily="18" charset="0"/>
              </a:rPr>
              <a:t>iI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 Sem</a:t>
            </a:r>
            <a:endParaRPr lang="en-US" sz="2400" dirty="0">
              <a:solidFill>
                <a:schemeClr val="tx1"/>
              </a:solidFill>
              <a:latin typeface="Times New Roman" panose="02020603050405020304" pitchFamily="18" charset="0"/>
              <a:cs typeface="Times New Roman" panose="02020603050405020304" pitchFamily="18" charset="0"/>
            </a:endParaRPr>
          </a:p>
          <a:p>
            <a:pPr algn="ctr">
              <a:lnSpc>
                <a:spcPct val="200000"/>
              </a:lnSpc>
            </a:pPr>
            <a:r>
              <a:rPr lang="en-US" sz="2400" b="1" dirty="0">
                <a:solidFill>
                  <a:schemeClr val="tx1"/>
                </a:solidFill>
                <a:latin typeface="Times New Roman" panose="02020603050405020304" pitchFamily="18" charset="0"/>
                <a:cs typeface="Times New Roman" panose="02020603050405020304" pitchFamily="18" charset="0"/>
              </a:rPr>
              <a:t>(MRU-R22)</a:t>
            </a:r>
            <a:endParaRPr lang="en-US" sz="2400" dirty="0">
              <a:solidFill>
                <a:schemeClr val="tx1"/>
              </a:solidFill>
              <a:latin typeface="Times New Roman" panose="02020603050405020304" pitchFamily="18" charset="0"/>
              <a:cs typeface="Times New Roman" panose="02020603050405020304" pitchFamily="18" charset="0"/>
            </a:endParaRPr>
          </a:p>
          <a:p>
            <a:pPr algn="ctr">
              <a:lnSpc>
                <a:spcPct val="200000"/>
              </a:lnSpc>
            </a:pPr>
            <a:r>
              <a:rPr lang="en-US" sz="2400" b="1" dirty="0">
                <a:solidFill>
                  <a:schemeClr val="tx1"/>
                </a:solidFill>
                <a:latin typeface="Times New Roman" panose="02020603050405020304" pitchFamily="18" charset="0"/>
                <a:cs typeface="Times New Roman" panose="02020603050405020304" pitchFamily="18" charset="0"/>
              </a:rPr>
              <a:t>UNIT-I</a:t>
            </a:r>
          </a:p>
          <a:p>
            <a:endParaRPr lang="en-US" dirty="0"/>
          </a:p>
        </p:txBody>
      </p:sp>
    </p:spTree>
    <p:extLst>
      <p:ext uri="{BB962C8B-B14F-4D97-AF65-F5344CB8AC3E}">
        <p14:creationId xmlns:p14="http://schemas.microsoft.com/office/powerpoint/2010/main" val="38269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3839" y="387424"/>
            <a:ext cx="10533035" cy="5867719"/>
          </a:xfrm>
        </p:spPr>
        <p:txBody>
          <a:bodyPr>
            <a:noAutofit/>
          </a:bodyPr>
          <a:lstStyle/>
          <a:p>
            <a:pPr marL="457200" lvl="1" indent="0">
              <a:spcBef>
                <a:spcPts val="600"/>
              </a:spcBef>
              <a:buNone/>
            </a:pPr>
            <a:r>
              <a:rPr lang="en-IN" dirty="0" smtClean="0"/>
              <a:t>          Classification </a:t>
            </a:r>
            <a:r>
              <a:rPr lang="en-IN" dirty="0"/>
              <a:t>according to the kinds of techniques </a:t>
            </a:r>
            <a:r>
              <a:rPr lang="en-IN" dirty="0" smtClean="0"/>
              <a:t>utilized</a:t>
            </a:r>
          </a:p>
          <a:p>
            <a:pPr marL="457200" lvl="1" indent="0" algn="just">
              <a:spcBef>
                <a:spcPts val="600"/>
              </a:spcBef>
              <a:buNone/>
            </a:pPr>
            <a:r>
              <a:rPr lang="en-IN" dirty="0" smtClean="0"/>
              <a:t>Data </a:t>
            </a:r>
            <a:r>
              <a:rPr lang="en-IN" dirty="0"/>
              <a:t>mining systems can be categorized according to the underlying data mining techniques employed. These techniques can be described according to the degree of user interaction involved (e.g., autonomous systems, interactive exploratory systems, query-driven systems) or the methods of data analysis employed (e.g., database-oriented or data warehouse–oriented techniques, machine learning, statistics, visualization, pattern recognition, neural networks, and so on). </a:t>
            </a:r>
            <a:endParaRPr lang="en-IN" dirty="0" smtClean="0"/>
          </a:p>
          <a:p>
            <a:pPr marL="457200" lvl="1" indent="0" algn="just">
              <a:spcBef>
                <a:spcPts val="600"/>
              </a:spcBef>
              <a:buNone/>
            </a:pPr>
            <a:endParaRPr lang="en-IN" dirty="0">
              <a:latin typeface="Times New Roman" panose="02020603050405020304" pitchFamily="18" charset="0"/>
              <a:cs typeface="Times New Roman" panose="02020603050405020304" pitchFamily="18" charset="0"/>
            </a:endParaRPr>
          </a:p>
          <a:p>
            <a:pPr marL="457200" lvl="1" indent="0" algn="just">
              <a:spcBef>
                <a:spcPts val="600"/>
              </a:spcBef>
              <a:buNone/>
            </a:pPr>
            <a:r>
              <a:rPr lang="en-IN" dirty="0" smtClean="0"/>
              <a:t>          Classification </a:t>
            </a:r>
            <a:r>
              <a:rPr lang="en-IN" dirty="0"/>
              <a:t>according to the applications </a:t>
            </a:r>
            <a:r>
              <a:rPr lang="en-IN" dirty="0" smtClean="0"/>
              <a:t>adapted</a:t>
            </a:r>
          </a:p>
          <a:p>
            <a:pPr marL="457200" lvl="1" indent="0" algn="just">
              <a:spcBef>
                <a:spcPts val="600"/>
              </a:spcBef>
              <a:buNone/>
            </a:pPr>
            <a:r>
              <a:rPr lang="en-IN" dirty="0" smtClean="0"/>
              <a:t>Data </a:t>
            </a:r>
            <a:r>
              <a:rPr lang="en-IN" dirty="0"/>
              <a:t>mining systems can also be categorized according to the applications they adapt. For example, data mining systems may be tailored specifically for finance, telecommunications, DNA, stock markets, e-mail, and so on. Different applications often require the integration of application-specific methods.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87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457200" lvl="1" indent="0">
              <a:spcBef>
                <a:spcPts val="600"/>
              </a:spcBef>
              <a:buNone/>
            </a:pPr>
            <a:r>
              <a:rPr lang="en-IN" b="1" dirty="0"/>
              <a:t>Data Mining </a:t>
            </a:r>
            <a:r>
              <a:rPr lang="en-IN" b="1" dirty="0" smtClean="0"/>
              <a:t>Process</a:t>
            </a:r>
          </a:p>
          <a:p>
            <a:pPr marL="457200" lvl="1" indent="0">
              <a:spcBef>
                <a:spcPts val="600"/>
              </a:spcBef>
              <a:buNone/>
            </a:pPr>
            <a:endParaRPr lang="en-IN" b="1" dirty="0">
              <a:latin typeface="Times New Roman" panose="02020603050405020304" pitchFamily="18" charset="0"/>
              <a:cs typeface="Times New Roman" panose="02020603050405020304" pitchFamily="18" charset="0"/>
            </a:endParaRPr>
          </a:p>
          <a:p>
            <a:pPr marL="0" indent="0">
              <a:buNone/>
            </a:pPr>
            <a:r>
              <a:rPr lang="en-IN" dirty="0"/>
              <a:t>Data Mining is a process of discovering various models, summaries, and derived values from a given collection of data. </a:t>
            </a:r>
          </a:p>
          <a:p>
            <a:pPr marL="0" indent="0">
              <a:buNone/>
            </a:pPr>
            <a:r>
              <a:rPr lang="en-IN" dirty="0"/>
              <a:t>The general experimental procedure adapted to data-mining problems involves the following steps</a:t>
            </a:r>
            <a:r>
              <a:rPr lang="en-IN" dirty="0" smtClean="0"/>
              <a:t>:</a:t>
            </a:r>
            <a:endParaRPr lang="en-IN" dirty="0"/>
          </a:p>
          <a:p>
            <a:pPr lvl="0"/>
            <a:r>
              <a:rPr lang="en-IN" dirty="0"/>
              <a:t>State the problem and formulate the hypothesis</a:t>
            </a:r>
          </a:p>
          <a:p>
            <a:pPr lvl="0"/>
            <a:r>
              <a:rPr lang="en-IN" dirty="0"/>
              <a:t>Collect the data</a:t>
            </a:r>
          </a:p>
          <a:p>
            <a:pPr lvl="0"/>
            <a:r>
              <a:rPr lang="en-IN" dirty="0" err="1"/>
              <a:t>Preprocessing</a:t>
            </a:r>
            <a:r>
              <a:rPr lang="en-IN" dirty="0"/>
              <a:t> the data</a:t>
            </a:r>
          </a:p>
          <a:p>
            <a:pPr lvl="0"/>
            <a:r>
              <a:rPr lang="en-IN" dirty="0"/>
              <a:t>Estimate the model</a:t>
            </a:r>
          </a:p>
          <a:p>
            <a:pPr lvl="0"/>
            <a:r>
              <a:rPr lang="en-IN" dirty="0"/>
              <a:t>Interpret the model and draw conclusions</a:t>
            </a:r>
          </a:p>
          <a:p>
            <a:pPr marL="457200" lvl="1" indent="0">
              <a:spcBef>
                <a:spcPts val="600"/>
              </a:spcBef>
              <a:buNone/>
            </a:pP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8116312" y="2534492"/>
            <a:ext cx="3499861" cy="3510258"/>
          </a:xfrm>
          <a:prstGeom prst="rect">
            <a:avLst/>
          </a:prstGeom>
        </p:spPr>
      </p:pic>
    </p:spTree>
    <p:extLst>
      <p:ext uri="{BB962C8B-B14F-4D97-AF65-F5344CB8AC3E}">
        <p14:creationId xmlns:p14="http://schemas.microsoft.com/office/powerpoint/2010/main" val="957046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lvl="0"/>
            <a:endParaRPr lang="en-IN" dirty="0" smtClean="0"/>
          </a:p>
          <a:p>
            <a:pPr lvl="0"/>
            <a:r>
              <a:rPr lang="en-IN" dirty="0" smtClean="0"/>
              <a:t>State </a:t>
            </a:r>
            <a:r>
              <a:rPr lang="en-IN" dirty="0"/>
              <a:t>the problem and formulate the </a:t>
            </a:r>
            <a:r>
              <a:rPr lang="en-IN" dirty="0" smtClean="0"/>
              <a:t>hypothesis</a:t>
            </a:r>
          </a:p>
          <a:p>
            <a:pPr marL="0" lvl="0" indent="0" algn="just">
              <a:buNone/>
            </a:pPr>
            <a:r>
              <a:rPr lang="en-IN" dirty="0"/>
              <a:t>In this step, a </a:t>
            </a:r>
            <a:r>
              <a:rPr lang="en-IN" dirty="0" err="1"/>
              <a:t>modeler</a:t>
            </a:r>
            <a:r>
              <a:rPr lang="en-IN" dirty="0"/>
              <a:t> usually specifies a set of variables for the unknown dependency and, if possible, a general form of this dependency as an initial hypothesis. There may be several hypotheses formulated for a single problem at this stage. The first step requires the combined expertise of an application domain and a data-mining model. </a:t>
            </a:r>
            <a:endParaRPr lang="en-IN" dirty="0" smtClean="0"/>
          </a:p>
          <a:p>
            <a:pPr marL="0" lvl="0" indent="0" algn="just">
              <a:buNone/>
            </a:pPr>
            <a:endParaRPr lang="en-IN" dirty="0"/>
          </a:p>
          <a:p>
            <a:pPr lvl="0"/>
            <a:r>
              <a:rPr lang="en-IN" dirty="0"/>
              <a:t>Collect the </a:t>
            </a:r>
            <a:r>
              <a:rPr lang="en-IN" dirty="0" smtClean="0"/>
              <a:t>data</a:t>
            </a:r>
          </a:p>
          <a:p>
            <a:pPr marL="0" lvl="0" indent="0" algn="just">
              <a:buNone/>
            </a:pPr>
            <a:r>
              <a:rPr lang="en-IN" dirty="0"/>
              <a:t>This step is concerned with how the data are generated and collected. In general, there are two distinct possibilities. The first is when the data-generation process is under the control of an expert (</a:t>
            </a:r>
            <a:r>
              <a:rPr lang="en-IN" dirty="0" err="1"/>
              <a:t>modeler</a:t>
            </a:r>
            <a:r>
              <a:rPr lang="en-IN" dirty="0"/>
              <a:t>): this approach is known as a designed experiment. The second possibility is when the expert cannot influence the data- generation process: this is known as the observational approach. An observational setting, namely, random data generation, is assumed in most data-mining applications. </a:t>
            </a:r>
            <a:endParaRPr lang="en-IN" dirty="0"/>
          </a:p>
          <a:p>
            <a:pPr marL="457200" lvl="1"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761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364141"/>
            <a:ext cx="10533035" cy="5551137"/>
          </a:xfrm>
        </p:spPr>
        <p:txBody>
          <a:bodyPr>
            <a:noAutofit/>
          </a:bodyPr>
          <a:lstStyle/>
          <a:p>
            <a:pPr lvl="0"/>
            <a:r>
              <a:rPr lang="en-IN" dirty="0" err="1" smtClean="0"/>
              <a:t>Preprocessing</a:t>
            </a:r>
            <a:r>
              <a:rPr lang="en-IN" dirty="0" smtClean="0"/>
              <a:t> </a:t>
            </a:r>
            <a:r>
              <a:rPr lang="en-IN" dirty="0"/>
              <a:t>the </a:t>
            </a:r>
            <a:r>
              <a:rPr lang="en-IN" dirty="0" smtClean="0"/>
              <a:t>data</a:t>
            </a:r>
          </a:p>
          <a:p>
            <a:pPr marL="0" lvl="0" indent="0" algn="just">
              <a:buNone/>
            </a:pPr>
            <a:r>
              <a:rPr lang="en-IN" dirty="0"/>
              <a:t>Data </a:t>
            </a:r>
            <a:r>
              <a:rPr lang="en-IN" dirty="0" err="1"/>
              <a:t>preprocessing</a:t>
            </a:r>
            <a:r>
              <a:rPr lang="en-IN" dirty="0"/>
              <a:t> usually includes at least two common </a:t>
            </a:r>
            <a:r>
              <a:rPr lang="en-IN" dirty="0" smtClean="0"/>
              <a:t>tasks</a:t>
            </a:r>
          </a:p>
          <a:p>
            <a:pPr algn="just"/>
            <a:r>
              <a:rPr lang="en-IN" dirty="0"/>
              <a:t>Outlier detection ( and removal) - Outliers are unusual data values that are not consistent with most observations. Commonly, outliers result from measurement errors, coding and recording errors, and, sometimes, are natural, abnormal values. Such non representative samples can seriously affect the model produced later. There are two strategies for dealing with outliers:</a:t>
            </a:r>
          </a:p>
          <a:p>
            <a:pPr marL="0" indent="0" algn="just">
              <a:buNone/>
            </a:pPr>
            <a:r>
              <a:rPr lang="en-IN" dirty="0" err="1" smtClean="0"/>
              <a:t>a.Detect</a:t>
            </a:r>
            <a:r>
              <a:rPr lang="en-IN" dirty="0" smtClean="0"/>
              <a:t> </a:t>
            </a:r>
            <a:r>
              <a:rPr lang="en-IN" dirty="0"/>
              <a:t>and eventually remove outliers as a part of the </a:t>
            </a:r>
            <a:r>
              <a:rPr lang="en-IN" dirty="0" err="1"/>
              <a:t>preprocessing</a:t>
            </a:r>
            <a:r>
              <a:rPr lang="en-IN" dirty="0"/>
              <a:t> phase, or</a:t>
            </a:r>
          </a:p>
          <a:p>
            <a:pPr marL="0" indent="0" algn="just">
              <a:buNone/>
            </a:pPr>
            <a:r>
              <a:rPr lang="en-IN" dirty="0" err="1"/>
              <a:t>b.Develop</a:t>
            </a:r>
            <a:r>
              <a:rPr lang="en-IN" dirty="0"/>
              <a:t> robust </a:t>
            </a:r>
            <a:r>
              <a:rPr lang="en-IN" dirty="0" err="1"/>
              <a:t>modeling</a:t>
            </a:r>
            <a:r>
              <a:rPr lang="en-IN" dirty="0"/>
              <a:t> methods that are insensitive to outliers</a:t>
            </a:r>
            <a:r>
              <a:rPr lang="en-IN" dirty="0" smtClean="0"/>
              <a:t>.</a:t>
            </a:r>
          </a:p>
          <a:p>
            <a:pPr marL="0" indent="0" algn="just">
              <a:buNone/>
            </a:pPr>
            <a:endParaRPr lang="en-IN" dirty="0"/>
          </a:p>
          <a:p>
            <a:pPr algn="just"/>
            <a:r>
              <a:rPr lang="en-IN" dirty="0"/>
              <a:t>Scaling, encoding, and selecting features - Data </a:t>
            </a:r>
            <a:r>
              <a:rPr lang="en-IN" dirty="0" err="1"/>
              <a:t>preprocessing</a:t>
            </a:r>
            <a:r>
              <a:rPr lang="en-IN" dirty="0"/>
              <a:t> includes several steps such as variable scaling and different types of encoding. For example, one feature with the range [0, 1] and the other with the range [-100, 1000] will not have the same weights in the applied technique; they will also influence the final data-mining results differently.</a:t>
            </a:r>
            <a:endParaRPr lang="en-IN" dirty="0"/>
          </a:p>
          <a:p>
            <a:pPr marL="457200" lvl="1"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403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704007"/>
            <a:ext cx="10533035" cy="5931462"/>
          </a:xfrm>
        </p:spPr>
        <p:txBody>
          <a:bodyPr>
            <a:noAutofit/>
          </a:bodyPr>
          <a:lstStyle/>
          <a:p>
            <a:pPr lvl="0"/>
            <a:r>
              <a:rPr lang="en-IN" dirty="0" smtClean="0"/>
              <a:t>Estimate </a:t>
            </a:r>
            <a:r>
              <a:rPr lang="en-IN" dirty="0"/>
              <a:t>the </a:t>
            </a:r>
            <a:r>
              <a:rPr lang="en-IN" dirty="0" smtClean="0"/>
              <a:t>model</a:t>
            </a:r>
          </a:p>
          <a:p>
            <a:pPr marL="0" lvl="0" indent="0">
              <a:buNone/>
            </a:pPr>
            <a:r>
              <a:rPr lang="en-IN" dirty="0"/>
              <a:t>The selection and implementation of the appropriate data-mining technique is the main task in this phase. </a:t>
            </a:r>
            <a:endParaRPr lang="en-IN" dirty="0" smtClean="0"/>
          </a:p>
          <a:p>
            <a:pPr marL="0" lvl="0" indent="0">
              <a:buNone/>
            </a:pPr>
            <a:endParaRPr lang="en-IN" dirty="0"/>
          </a:p>
          <a:p>
            <a:pPr lvl="0"/>
            <a:r>
              <a:rPr lang="en-IN" dirty="0"/>
              <a:t>Interpret the model and draw </a:t>
            </a:r>
            <a:r>
              <a:rPr lang="en-IN" dirty="0" smtClean="0"/>
              <a:t>conclusions</a:t>
            </a:r>
          </a:p>
          <a:p>
            <a:pPr marL="0" lvl="0" indent="0" algn="just">
              <a:buNone/>
            </a:pPr>
            <a:r>
              <a:rPr lang="en-IN" dirty="0" smtClean="0"/>
              <a:t>In </a:t>
            </a:r>
            <a:r>
              <a:rPr lang="en-IN" dirty="0"/>
              <a:t>most cases, data-mining models should help in decision making. Hence, such models need to be interpretable in order to be useful because humans are not likely to base their decisions on complex "black-box" models. Note that the goals of accuracy of the model and accuracy of its interpretation are somewhat contradictory. Usually, simple models are more interpretable, but they are also less accurate. Modem data-mining methods are expected to yield highly accurate results using high dimensional models.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08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lvl="0" indent="0">
              <a:buNone/>
            </a:pPr>
            <a:r>
              <a:rPr lang="en-IN" b="1" dirty="0"/>
              <a:t>Architecture of Data </a:t>
            </a:r>
            <a:r>
              <a:rPr lang="en-IN" b="1" dirty="0" smtClean="0"/>
              <a:t>Mining</a:t>
            </a:r>
          </a:p>
          <a:p>
            <a:pPr marL="0" indent="0" eaLnBrk="0" hangingPunct="0">
              <a:buNone/>
            </a:pPr>
            <a:r>
              <a:rPr lang="en-IN" dirty="0"/>
              <a:t>A typical data mining system may have the following major components.</a:t>
            </a:r>
          </a:p>
          <a:p>
            <a:pPr lvl="0" eaLnBrk="0" hangingPunct="0"/>
            <a:r>
              <a:rPr lang="en-IN" dirty="0" smtClean="0"/>
              <a:t>Knowledge </a:t>
            </a:r>
            <a:r>
              <a:rPr lang="en-IN" dirty="0"/>
              <a:t>Base</a:t>
            </a:r>
            <a:endParaRPr lang="en-IN" b="1" dirty="0"/>
          </a:p>
          <a:p>
            <a:pPr lvl="0" eaLnBrk="0" hangingPunct="0"/>
            <a:r>
              <a:rPr lang="en-IN" dirty="0"/>
              <a:t>Data Mining Engine</a:t>
            </a:r>
            <a:endParaRPr lang="en-IN" b="1" dirty="0"/>
          </a:p>
          <a:p>
            <a:pPr lvl="0"/>
            <a:r>
              <a:rPr lang="en-IN" dirty="0"/>
              <a:t>Pattern Evaluation Module</a:t>
            </a:r>
          </a:p>
          <a:p>
            <a:pPr lvl="0"/>
            <a:r>
              <a:rPr lang="en-IN" dirty="0"/>
              <a:t>User interface</a:t>
            </a:r>
          </a:p>
          <a:p>
            <a:pPr marL="0" lvl="0" indent="0">
              <a:buNone/>
            </a:pPr>
            <a:endParaRPr lang="en-IN" b="1" dirty="0" smtClean="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36659" y="1412435"/>
            <a:ext cx="4718887" cy="4842707"/>
          </a:xfrm>
          <a:prstGeom prst="rect">
            <a:avLst/>
          </a:prstGeom>
          <a:noFill/>
          <a:ln>
            <a:noFill/>
          </a:ln>
        </p:spPr>
      </p:pic>
    </p:spTree>
    <p:extLst>
      <p:ext uri="{BB962C8B-B14F-4D97-AF65-F5344CB8AC3E}">
        <p14:creationId xmlns:p14="http://schemas.microsoft.com/office/powerpoint/2010/main" val="179220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347957"/>
            <a:ext cx="10533035" cy="6287511"/>
          </a:xfrm>
        </p:spPr>
        <p:txBody>
          <a:bodyPr>
            <a:noAutofit/>
          </a:bodyPr>
          <a:lstStyle/>
          <a:p>
            <a:pPr lvl="0" algn="just" eaLnBrk="0" hangingPunct="0"/>
            <a:r>
              <a:rPr lang="en-IN" dirty="0" smtClean="0"/>
              <a:t>Knowledge Base</a:t>
            </a:r>
          </a:p>
          <a:p>
            <a:pPr marL="0" indent="0" algn="just" eaLnBrk="0" hangingPunct="0">
              <a:buNone/>
            </a:pPr>
            <a:r>
              <a:rPr lang="en-IN" dirty="0"/>
              <a:t>E</a:t>
            </a:r>
            <a:r>
              <a:rPr lang="en-IN" dirty="0" smtClean="0"/>
              <a:t>xamples </a:t>
            </a:r>
            <a:r>
              <a:rPr lang="en-IN" dirty="0"/>
              <a:t>of domain knowledge are additional interestingness constraints or thresholds, and metadata (e.g., describing data from multiple heterogeneous sources).</a:t>
            </a:r>
          </a:p>
          <a:p>
            <a:pPr lvl="0" algn="just" eaLnBrk="0" hangingPunct="0"/>
            <a:r>
              <a:rPr lang="en-IN" dirty="0" smtClean="0"/>
              <a:t>Data </a:t>
            </a:r>
            <a:r>
              <a:rPr lang="en-IN" dirty="0"/>
              <a:t>Mining </a:t>
            </a:r>
            <a:r>
              <a:rPr lang="en-IN" dirty="0" smtClean="0"/>
              <a:t>Engine</a:t>
            </a:r>
          </a:p>
          <a:p>
            <a:pPr marL="0" indent="0" algn="just" eaLnBrk="0" hangingPunct="0">
              <a:buNone/>
            </a:pPr>
            <a:r>
              <a:rPr lang="en-IN" dirty="0"/>
              <a:t>This is essential to the data mining system and ideally consists of a set of functional modules for tasks such as characterization, association and correlation analysis, classification, prediction, cluster analysis, outlier analysis, and evolution analysis.</a:t>
            </a:r>
          </a:p>
          <a:p>
            <a:pPr lvl="0" algn="just"/>
            <a:r>
              <a:rPr lang="en-IN" dirty="0" smtClean="0"/>
              <a:t>Pattern </a:t>
            </a:r>
            <a:r>
              <a:rPr lang="en-IN" dirty="0"/>
              <a:t>Evaluation </a:t>
            </a:r>
            <a:r>
              <a:rPr lang="en-IN" dirty="0" smtClean="0"/>
              <a:t>Module</a:t>
            </a:r>
          </a:p>
          <a:p>
            <a:pPr marL="0" lvl="0" indent="0" algn="just">
              <a:buNone/>
            </a:pPr>
            <a:r>
              <a:rPr lang="en-IN" dirty="0"/>
              <a:t>This component typically employs interestingness measures interacts with the data mining modules so as to focus the search toward interesting patterns. </a:t>
            </a:r>
          </a:p>
          <a:p>
            <a:pPr lvl="0" algn="just"/>
            <a:r>
              <a:rPr lang="en-IN" dirty="0"/>
              <a:t>User interface</a:t>
            </a:r>
          </a:p>
          <a:p>
            <a:pPr marL="0" lvl="0" indent="0" algn="just">
              <a:buNone/>
            </a:pPr>
            <a:r>
              <a:rPr lang="en-IN" dirty="0"/>
              <a:t>This module communicates between users and the data mining system, allowing the user to interact with the system by specifying a data mining query or task, providing information to help focus the search, and performing exploratory </a:t>
            </a:r>
            <a:r>
              <a:rPr lang="en-IN" dirty="0" err="1"/>
              <a:t>datamining</a:t>
            </a:r>
            <a:r>
              <a:rPr lang="en-IN" dirty="0"/>
              <a:t> based on the intermediate data mining results. </a:t>
            </a:r>
            <a:endParaRPr lang="en-IN" b="1" dirty="0" smtClean="0"/>
          </a:p>
        </p:txBody>
      </p:sp>
    </p:spTree>
    <p:extLst>
      <p:ext uri="{BB962C8B-B14F-4D97-AF65-F5344CB8AC3E}">
        <p14:creationId xmlns:p14="http://schemas.microsoft.com/office/powerpoint/2010/main" val="3912498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lvl="0" indent="0" eaLnBrk="0" hangingPunct="0">
              <a:buNone/>
            </a:pPr>
            <a:r>
              <a:rPr lang="en-IN" b="1" dirty="0"/>
              <a:t>D</a:t>
            </a:r>
            <a:r>
              <a:rPr lang="en-IN" b="1" dirty="0" smtClean="0"/>
              <a:t>ata integration</a:t>
            </a:r>
          </a:p>
          <a:p>
            <a:pPr marL="0" indent="0">
              <a:buNone/>
            </a:pPr>
            <a:r>
              <a:rPr lang="en-IN" dirty="0"/>
              <a:t>Data Integration: It combines data from multiple sources into a coherent data store, as in data warehousing. These sources may include multiple databases, data cubes, or flat files. </a:t>
            </a:r>
          </a:p>
          <a:p>
            <a:pPr marL="0" indent="0">
              <a:buNone/>
            </a:pPr>
            <a:r>
              <a:rPr lang="en-IN" dirty="0" smtClean="0"/>
              <a:t>The </a:t>
            </a:r>
            <a:r>
              <a:rPr lang="en-IN" dirty="0"/>
              <a:t>data integration systems are formally defined as triple &lt;G,S,M&gt;</a:t>
            </a:r>
          </a:p>
          <a:p>
            <a:pPr marL="0" indent="0">
              <a:buNone/>
            </a:pPr>
            <a:r>
              <a:rPr lang="en-IN" dirty="0"/>
              <a:t>Where G: The global </a:t>
            </a:r>
            <a:r>
              <a:rPr lang="en-IN" dirty="0" smtClean="0"/>
              <a:t>schema</a:t>
            </a:r>
          </a:p>
          <a:p>
            <a:pPr marL="0" indent="0">
              <a:buNone/>
            </a:pPr>
            <a:r>
              <a:rPr lang="en-IN" dirty="0"/>
              <a:t>S: Heterogeneous source of schemas </a:t>
            </a:r>
          </a:p>
          <a:p>
            <a:pPr marL="0" indent="0">
              <a:buNone/>
            </a:pPr>
            <a:r>
              <a:rPr lang="en-IN" dirty="0"/>
              <a:t>M: Mapping between the queries of source and global schema</a:t>
            </a:r>
          </a:p>
          <a:p>
            <a:pPr marL="0" indent="0">
              <a:buNone/>
            </a:pPr>
            <a:endParaRPr lang="en-IN" dirty="0"/>
          </a:p>
          <a:p>
            <a:pPr marL="0" lvl="0" indent="0" eaLnBrk="0" hangingPunct="0">
              <a:buNone/>
            </a:pPr>
            <a:endParaRPr lang="en-IN" b="1" dirty="0" smtClean="0"/>
          </a:p>
        </p:txBody>
      </p:sp>
      <p:pic>
        <p:nvPicPr>
          <p:cNvPr id="4" name="Picture 3"/>
          <p:cNvPicPr/>
          <p:nvPr/>
        </p:nvPicPr>
        <p:blipFill>
          <a:blip r:embed="rId2"/>
          <a:stretch>
            <a:fillRect/>
          </a:stretch>
        </p:blipFill>
        <p:spPr>
          <a:xfrm>
            <a:off x="3007096" y="3938755"/>
            <a:ext cx="4753610" cy="1990725"/>
          </a:xfrm>
          <a:prstGeom prst="rect">
            <a:avLst/>
          </a:prstGeom>
        </p:spPr>
      </p:pic>
    </p:spTree>
    <p:extLst>
      <p:ext uri="{BB962C8B-B14F-4D97-AF65-F5344CB8AC3E}">
        <p14:creationId xmlns:p14="http://schemas.microsoft.com/office/powerpoint/2010/main" val="3333078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lvl="0" indent="0" algn="just" eaLnBrk="0" hangingPunct="0">
              <a:buNone/>
            </a:pPr>
            <a:r>
              <a:rPr lang="en-IN" b="1" dirty="0"/>
              <a:t>Issues in Data </a:t>
            </a:r>
            <a:r>
              <a:rPr lang="en-IN" b="1" dirty="0" smtClean="0"/>
              <a:t>Mining</a:t>
            </a:r>
          </a:p>
          <a:p>
            <a:pPr algn="just" eaLnBrk="0" hangingPunct="0"/>
            <a:r>
              <a:rPr lang="en-IN" dirty="0"/>
              <a:t>Data mining is not an easy task, as the algorithms used can get very complex and data is not always available at one place. It needs to be integrated from various heterogeneous data sources. These factors also create some issues. Here in this tutorial, we will discuss the major issues regarding −</a:t>
            </a:r>
          </a:p>
          <a:p>
            <a:pPr lvl="2" algn="just" eaLnBrk="0" hangingPunct="0"/>
            <a:r>
              <a:rPr lang="en-IN" dirty="0"/>
              <a:t>Mining Methodology and User Interaction</a:t>
            </a:r>
            <a:endParaRPr lang="en-IN" sz="1800" dirty="0"/>
          </a:p>
          <a:p>
            <a:pPr lvl="2" algn="just" eaLnBrk="0" hangingPunct="0"/>
            <a:r>
              <a:rPr lang="en-IN" dirty="0"/>
              <a:t>Performance Issues</a:t>
            </a:r>
            <a:endParaRPr lang="en-IN" sz="1800" dirty="0"/>
          </a:p>
          <a:p>
            <a:pPr lvl="2" algn="just" eaLnBrk="0" hangingPunct="0"/>
            <a:r>
              <a:rPr lang="en-IN" dirty="0"/>
              <a:t>Diverse Data Types </a:t>
            </a:r>
            <a:r>
              <a:rPr lang="en-IN" dirty="0" smtClean="0"/>
              <a:t>Issues</a:t>
            </a:r>
            <a:endParaRPr lang="en-IN" sz="1800" dirty="0"/>
          </a:p>
          <a:p>
            <a:pPr marL="0" indent="0" algn="just" eaLnBrk="0" hangingPunct="0">
              <a:buNone/>
            </a:pPr>
            <a:r>
              <a:rPr lang="en-IN" b="1" dirty="0"/>
              <a:t>Mining Methodology and User Interaction</a:t>
            </a:r>
          </a:p>
          <a:p>
            <a:pPr lvl="0" algn="just" eaLnBrk="0" hangingPunct="0"/>
            <a:r>
              <a:rPr lang="en-IN" b="1" dirty="0"/>
              <a:t>Mining different kinds of knowledge in databases </a:t>
            </a:r>
            <a:r>
              <a:rPr lang="en-IN" dirty="0"/>
              <a:t>− Different users   may   be interested in different kinds of knowledge. Therefore it is necessary for data mining to cover a broad range of knowledge discovery task.</a:t>
            </a:r>
          </a:p>
          <a:p>
            <a:pPr lvl="0" algn="just" eaLnBrk="0" hangingPunct="0"/>
            <a:r>
              <a:rPr lang="en-IN" b="1" dirty="0"/>
              <a:t>Interactive mining of knowledge at multiple levels of abstraction </a:t>
            </a:r>
            <a:r>
              <a:rPr lang="en-IN" dirty="0"/>
              <a:t>− The data mining process needs to be interactive because it allows users to focus the search for patterns, providing and refining data mining requests based on the returned results.</a:t>
            </a:r>
          </a:p>
          <a:p>
            <a:pPr marL="0" lvl="0" indent="0" eaLnBrk="0" hangingPunct="0">
              <a:buNone/>
            </a:pPr>
            <a:endParaRPr lang="en-IN" b="1" dirty="0" smtClean="0"/>
          </a:p>
        </p:txBody>
      </p:sp>
    </p:spTree>
    <p:extLst>
      <p:ext uri="{BB962C8B-B14F-4D97-AF65-F5344CB8AC3E}">
        <p14:creationId xmlns:p14="http://schemas.microsoft.com/office/powerpoint/2010/main" val="309687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lvl="0" algn="just" eaLnBrk="0" hangingPunct="0"/>
            <a:r>
              <a:rPr lang="en-IN" b="1" dirty="0"/>
              <a:t>Incorporation of background knowledge </a:t>
            </a:r>
            <a:r>
              <a:rPr lang="en-IN" dirty="0"/>
              <a:t>− To guide discovery process and to express the discovered patterns, the background knowledge can be used. Background knowledge may be used to express the discovered patterns not only in concise terms but at multiple levels of abstraction.</a:t>
            </a:r>
          </a:p>
          <a:p>
            <a:pPr lvl="0" algn="just" eaLnBrk="0" hangingPunct="0"/>
            <a:r>
              <a:rPr lang="en-IN" b="1" dirty="0"/>
              <a:t>Data mining query languages and ad hoc data mining </a:t>
            </a:r>
            <a:r>
              <a:rPr lang="en-IN" dirty="0"/>
              <a:t>− Data Mining Query language that allows the user to describe ad hoc mining tasks, should be integrated with a data warehouse query language and optimized for efficient and flexible data mining.</a:t>
            </a:r>
          </a:p>
          <a:p>
            <a:pPr lvl="0" algn="just" eaLnBrk="0" hangingPunct="0"/>
            <a:r>
              <a:rPr lang="en-IN" b="1" dirty="0"/>
              <a:t>Presentation and visualization of data mining results </a:t>
            </a:r>
            <a:r>
              <a:rPr lang="en-IN" dirty="0"/>
              <a:t>− Once the patterns are discovered it needs to be expressed in high level languages, and visual representations. These representations should be easily understandable.</a:t>
            </a:r>
          </a:p>
          <a:p>
            <a:pPr lvl="0" algn="just" eaLnBrk="0" hangingPunct="0"/>
            <a:r>
              <a:rPr lang="en-IN" b="1" dirty="0"/>
              <a:t>Handling noisy or incomplete data </a:t>
            </a:r>
            <a:r>
              <a:rPr lang="en-IN" dirty="0"/>
              <a:t>− The data cleaning methods are required to handle the noise and incomplete objects while mining the data regularities. If the data cleaning methods are not there then the accuracy of the discovered patterns will be poor.</a:t>
            </a:r>
          </a:p>
          <a:p>
            <a:pPr lvl="0" algn="just" eaLnBrk="0" hangingPunct="0"/>
            <a:r>
              <a:rPr lang="en-IN" b="1" dirty="0"/>
              <a:t>Pattern evaluation </a:t>
            </a:r>
            <a:r>
              <a:rPr lang="en-IN" dirty="0"/>
              <a:t>− The patterns discovered should be interesting because either they represent common knowledge or lack novelty.</a:t>
            </a:r>
          </a:p>
          <a:p>
            <a:pPr marL="0" lvl="0" indent="0" eaLnBrk="0" hangingPunct="0">
              <a:buNone/>
            </a:pPr>
            <a:endParaRPr lang="en-IN" b="1" dirty="0" smtClean="0"/>
          </a:p>
        </p:txBody>
      </p:sp>
    </p:spTree>
    <p:extLst>
      <p:ext uri="{BB962C8B-B14F-4D97-AF65-F5344CB8AC3E}">
        <p14:creationId xmlns:p14="http://schemas.microsoft.com/office/powerpoint/2010/main" val="17568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3058" y="502092"/>
            <a:ext cx="10205884" cy="5853816"/>
          </a:xfrm>
        </p:spPr>
        <p:txBody>
          <a:bodyPr>
            <a:normAutofit/>
          </a:bodyPr>
          <a:lstStyle/>
          <a:p>
            <a:pPr eaLnBrk="0" hangingPunct="0"/>
            <a:endParaRPr lang="en-IN" sz="2800" dirty="0"/>
          </a:p>
          <a:p>
            <a:pPr algn="just"/>
            <a:r>
              <a:rPr lang="en-IN" sz="2800" dirty="0">
                <a:solidFill>
                  <a:schemeClr val="tx1"/>
                </a:solidFill>
                <a:latin typeface="Times New Roman" pitchFamily="18" charset="0"/>
                <a:cs typeface="Times New Roman" pitchFamily="18" charset="0"/>
              </a:rPr>
              <a:t>Introduction: Fundamentals of data mining, </a:t>
            </a:r>
            <a:r>
              <a:rPr lang="en-IN" sz="2800" dirty="0" smtClean="0">
                <a:solidFill>
                  <a:schemeClr val="tx1"/>
                </a:solidFill>
                <a:latin typeface="Times New Roman" pitchFamily="18" charset="0"/>
                <a:cs typeface="Times New Roman" pitchFamily="18" charset="0"/>
              </a:rPr>
              <a:t>                 Data </a:t>
            </a:r>
            <a:r>
              <a:rPr lang="en-IN" sz="2800" dirty="0">
                <a:solidFill>
                  <a:schemeClr val="tx1"/>
                </a:solidFill>
                <a:latin typeface="Times New Roman" pitchFamily="18" charset="0"/>
                <a:cs typeface="Times New Roman" pitchFamily="18" charset="0"/>
              </a:rPr>
              <a:t>Mining Functionalities, Classification of Data Mining systems, Data Mining Task Primitives, Integration of a Data Mining System with a Database or Data Warehouse System, Major issues in Data Mining.</a:t>
            </a:r>
          </a:p>
        </p:txBody>
      </p:sp>
    </p:spTree>
    <p:extLst>
      <p:ext uri="{BB962C8B-B14F-4D97-AF65-F5344CB8AC3E}">
        <p14:creationId xmlns:p14="http://schemas.microsoft.com/office/powerpoint/2010/main" val="1840171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algn="just" eaLnBrk="0" hangingPunct="0"/>
            <a:r>
              <a:rPr lang="en-IN" b="1" dirty="0"/>
              <a:t>Performance Issues</a:t>
            </a:r>
            <a:endParaRPr lang="en-IN" dirty="0"/>
          </a:p>
          <a:p>
            <a:pPr marL="0" indent="0" algn="just" eaLnBrk="0" hangingPunct="0">
              <a:buNone/>
            </a:pPr>
            <a:r>
              <a:rPr lang="en-IN" dirty="0"/>
              <a:t>There can be performance-related issues such as follows −</a:t>
            </a:r>
          </a:p>
          <a:p>
            <a:pPr marL="0" indent="0" algn="just" eaLnBrk="0" hangingPunct="0">
              <a:buNone/>
            </a:pPr>
            <a:r>
              <a:rPr lang="en-IN" dirty="0"/>
              <a:t> </a:t>
            </a:r>
          </a:p>
          <a:p>
            <a:pPr lvl="0" algn="just" eaLnBrk="0" hangingPunct="0"/>
            <a:r>
              <a:rPr lang="en-IN" b="1" dirty="0"/>
              <a:t>Efficiency and scalability of data mining algorithms </a:t>
            </a:r>
            <a:r>
              <a:rPr lang="en-IN" dirty="0"/>
              <a:t>− In order to effectively extract the information from huge amount of data in databases, data mining algorithm must be efficient and scalable.</a:t>
            </a:r>
          </a:p>
          <a:p>
            <a:pPr algn="just"/>
            <a:r>
              <a:rPr lang="en-IN" b="1" dirty="0"/>
              <a:t>Parallel, distributed, and incremental mining algorithms </a:t>
            </a:r>
            <a:r>
              <a:rPr lang="en-IN" dirty="0"/>
              <a:t>− The factors such as huge size of databases, wide distribution of data, and complexity of data mining </a:t>
            </a:r>
            <a:r>
              <a:rPr lang="en-IN" dirty="0" smtClean="0"/>
              <a:t>methods.</a:t>
            </a:r>
          </a:p>
          <a:p>
            <a:pPr lvl="0" algn="just"/>
            <a:r>
              <a:rPr lang="en-IN" dirty="0"/>
              <a:t>motivate the development of parallel and distributed data mining algorithms. These algorithms divide the data into partitions which is further processed in a parallel fashion. Then the results from the partitions is merged. The incremental algorithms, update databases without mining the data again from scratch.</a:t>
            </a:r>
          </a:p>
          <a:p>
            <a:pPr marL="0" indent="0">
              <a:buNone/>
            </a:pPr>
            <a:r>
              <a:rPr lang="en-IN" dirty="0" smtClean="0"/>
              <a:t> </a:t>
            </a:r>
            <a:endParaRPr lang="en-IN" b="1" dirty="0" smtClean="0"/>
          </a:p>
        </p:txBody>
      </p:sp>
    </p:spTree>
    <p:extLst>
      <p:ext uri="{BB962C8B-B14F-4D97-AF65-F5344CB8AC3E}">
        <p14:creationId xmlns:p14="http://schemas.microsoft.com/office/powerpoint/2010/main" val="1118330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542165"/>
            <a:ext cx="10533035" cy="4984695"/>
          </a:xfrm>
        </p:spPr>
        <p:txBody>
          <a:bodyPr>
            <a:noAutofit/>
          </a:bodyPr>
          <a:lstStyle/>
          <a:p>
            <a:pPr eaLnBrk="0" hangingPunct="0"/>
            <a:r>
              <a:rPr lang="en-IN" b="1" dirty="0"/>
              <a:t>Diverse Data Types Issues</a:t>
            </a:r>
          </a:p>
          <a:p>
            <a:pPr lvl="0" algn="just" eaLnBrk="0" hangingPunct="0"/>
            <a:r>
              <a:rPr lang="en-IN" dirty="0"/>
              <a:t>Handling of </a:t>
            </a:r>
            <a:r>
              <a:rPr lang="en-IN" b="1" dirty="0"/>
              <a:t>relational and complex </a:t>
            </a:r>
            <a:r>
              <a:rPr lang="en-IN" dirty="0"/>
              <a:t>types of data − The database may   contain complex data objects, multimedia data objects, spatial data, temporal data etc. It is not possible for one system to mine all these kind of data.</a:t>
            </a:r>
          </a:p>
          <a:p>
            <a:pPr lvl="0" algn="just" eaLnBrk="0" hangingPunct="0"/>
            <a:r>
              <a:rPr lang="en-IN" dirty="0"/>
              <a:t>Mining information from </a:t>
            </a:r>
            <a:r>
              <a:rPr lang="en-IN" b="1" dirty="0"/>
              <a:t>heterogeneous </a:t>
            </a:r>
            <a:r>
              <a:rPr lang="en-IN" dirty="0"/>
              <a:t>databases and global information systems − The data is available at different data sources on LAN or WAN. These data source may be structured, semi structured or unstructured. Therefore mining the knowledge from them adds challenges to data mining.</a:t>
            </a:r>
          </a:p>
          <a:p>
            <a:endParaRPr lang="en-IN" b="1" dirty="0" smtClean="0"/>
          </a:p>
        </p:txBody>
      </p:sp>
    </p:spTree>
    <p:extLst>
      <p:ext uri="{BB962C8B-B14F-4D97-AF65-F5344CB8AC3E}">
        <p14:creationId xmlns:p14="http://schemas.microsoft.com/office/powerpoint/2010/main" val="8199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DATA MINING</a:t>
            </a:r>
            <a:endParaRPr lang="en-US" dirty="0"/>
          </a:p>
        </p:txBody>
      </p:sp>
      <p:sp>
        <p:nvSpPr>
          <p:cNvPr id="3" name="Content Placeholder 2"/>
          <p:cNvSpPr>
            <a:spLocks noGrp="1"/>
          </p:cNvSpPr>
          <p:nvPr>
            <p:ph idx="1"/>
          </p:nvPr>
        </p:nvSpPr>
        <p:spPr>
          <a:xfrm>
            <a:off x="1103312" y="1026695"/>
            <a:ext cx="8946541" cy="5582651"/>
          </a:xfrm>
        </p:spPr>
        <p:txBody>
          <a:bodyPr>
            <a:noAutofit/>
          </a:bodyPr>
          <a:lstStyle/>
          <a:p>
            <a:pPr marL="0" indent="0" algn="just">
              <a:spcBef>
                <a:spcPts val="600"/>
              </a:spcBef>
              <a:buNone/>
            </a:pPr>
            <a:endParaRPr lang="en-US" b="1" dirty="0">
              <a:latin typeface="Times New Roman" panose="02020603050405020304" pitchFamily="18" charset="0"/>
              <a:cs typeface="Times New Roman" panose="02020603050405020304" pitchFamily="18" charset="0"/>
            </a:endParaRPr>
          </a:p>
          <a:p>
            <a:pPr marL="0" indent="0" algn="just" eaLnBrk="0" hangingPunct="0">
              <a:buNone/>
            </a:pPr>
            <a:r>
              <a:rPr lang="en-IN" b="1" dirty="0" smtClean="0"/>
              <a:t>Data Mining</a:t>
            </a:r>
            <a:endParaRPr lang="en-IN" dirty="0"/>
          </a:p>
          <a:p>
            <a:pPr algn="just" eaLnBrk="0" hangingPunct="0"/>
            <a:r>
              <a:rPr lang="en-IN" dirty="0" smtClean="0"/>
              <a:t>Data </a:t>
            </a:r>
            <a:r>
              <a:rPr lang="en-IN" dirty="0"/>
              <a:t>Mining is defined as extracting information from huge sets of data. In other words, we can say that data mining is the procedure of mining knowledge from data. </a:t>
            </a:r>
            <a:endParaRPr lang="en-IN" dirty="0" smtClean="0"/>
          </a:p>
          <a:p>
            <a:pPr algn="just" eaLnBrk="0" hangingPunct="0"/>
            <a:endParaRPr lang="en-IN" dirty="0" smtClean="0"/>
          </a:p>
          <a:p>
            <a:pPr eaLnBrk="0" hangingPunct="0"/>
            <a:r>
              <a:rPr lang="en-IN" dirty="0"/>
              <a:t>It is the computational process of discovering patterns in large data sets involving methods at the intersection of artificial intelligence, machine learning, statistics, and database systems. </a:t>
            </a:r>
            <a:endParaRPr lang="en-IN" dirty="0" smtClean="0"/>
          </a:p>
          <a:p>
            <a:pPr eaLnBrk="0" hangingPunct="0"/>
            <a:endParaRPr lang="en-IN" dirty="0"/>
          </a:p>
          <a:p>
            <a:pPr eaLnBrk="0" hangingPunct="0"/>
            <a:r>
              <a:rPr lang="en-IN" dirty="0"/>
              <a:t>The overall goal of the data mining process is to extract information from a data set and transform it into an understandable structure for further use.</a:t>
            </a:r>
          </a:p>
          <a:p>
            <a:pPr marL="0" indent="0" algn="just" eaLnBrk="0" hangingPunct="0">
              <a:buNone/>
            </a:pPr>
            <a:endParaRPr lang="en-IN" dirty="0" smtClean="0"/>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35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indent="0" algn="just" eaLnBrk="0" hangingPunct="0">
              <a:buNone/>
            </a:pPr>
            <a:r>
              <a:rPr lang="en-IN" dirty="0" smtClean="0"/>
              <a:t>The </a:t>
            </a:r>
            <a:r>
              <a:rPr lang="en-IN" dirty="0"/>
              <a:t>information or knowledge extracted so can be used for any of the following applications −</a:t>
            </a:r>
          </a:p>
          <a:p>
            <a:pPr lvl="0" algn="just" eaLnBrk="0" hangingPunct="0"/>
            <a:r>
              <a:rPr lang="en-IN" dirty="0"/>
              <a:t>Market Analysis</a:t>
            </a:r>
          </a:p>
          <a:p>
            <a:pPr lvl="0" algn="just" eaLnBrk="0" hangingPunct="0"/>
            <a:r>
              <a:rPr lang="en-IN" dirty="0"/>
              <a:t>Fraud Detection</a:t>
            </a:r>
          </a:p>
          <a:p>
            <a:pPr lvl="0" algn="just" eaLnBrk="0" hangingPunct="0"/>
            <a:r>
              <a:rPr lang="en-IN" dirty="0"/>
              <a:t>Customer Retention</a:t>
            </a:r>
          </a:p>
          <a:p>
            <a:pPr lvl="0" algn="just" eaLnBrk="0" hangingPunct="0"/>
            <a:r>
              <a:rPr lang="en-IN" dirty="0"/>
              <a:t>Production Control</a:t>
            </a:r>
          </a:p>
          <a:p>
            <a:pPr lvl="0" algn="just" eaLnBrk="0" hangingPunct="0"/>
            <a:r>
              <a:rPr lang="en-IN" dirty="0"/>
              <a:t>Science Exploration</a:t>
            </a:r>
          </a:p>
          <a:p>
            <a:pPr marL="0" indent="0" algn="just" eaLnBrk="0" hangingPunct="0">
              <a:buNone/>
            </a:pPr>
            <a:endParaRPr lang="en-IN" dirty="0" smtClean="0"/>
          </a:p>
          <a:p>
            <a:pPr marL="0" indent="0" eaLnBrk="0" hangingPunct="0">
              <a:buNone/>
            </a:pPr>
            <a:r>
              <a:rPr lang="en-IN" dirty="0"/>
              <a:t>Apart from these, data mining can also be used in the areas of production control, customer retention, science exploration, sports, astrology, and Internet Web Surf-Aid.</a:t>
            </a:r>
          </a:p>
          <a:p>
            <a:pPr eaLnBrk="0" hangingPunct="0"/>
            <a:r>
              <a:rPr lang="en-IN" dirty="0"/>
              <a:t>The key properties of data mining are</a:t>
            </a:r>
            <a:r>
              <a:rPr lang="en-IN" dirty="0" smtClean="0"/>
              <a:t>:</a:t>
            </a:r>
            <a:endParaRPr lang="en-IN" dirty="0"/>
          </a:p>
          <a:p>
            <a:pPr lvl="0"/>
            <a:r>
              <a:rPr lang="en-IN" dirty="0" smtClean="0"/>
              <a:t>Prediction </a:t>
            </a:r>
            <a:r>
              <a:rPr lang="en-IN" dirty="0"/>
              <a:t>of likely outcomes </a:t>
            </a:r>
          </a:p>
          <a:p>
            <a:pPr lvl="0"/>
            <a:r>
              <a:rPr lang="en-IN" dirty="0"/>
              <a:t> Creation of actionable information </a:t>
            </a:r>
          </a:p>
          <a:p>
            <a:pPr lvl="0"/>
            <a:r>
              <a:rPr lang="en-IN" dirty="0"/>
              <a:t> Focus on large datasets and databases</a:t>
            </a:r>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144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indent="0" algn="just" eaLnBrk="0" hangingPunct="0">
              <a:buNone/>
            </a:pPr>
            <a:endParaRPr lang="en-IN" b="1" dirty="0" smtClean="0"/>
          </a:p>
          <a:p>
            <a:pPr marL="0" indent="0" algn="just" eaLnBrk="0" hangingPunct="0">
              <a:buNone/>
            </a:pPr>
            <a:r>
              <a:rPr lang="en-IN" b="1" dirty="0" smtClean="0"/>
              <a:t>Data </a:t>
            </a:r>
            <a:r>
              <a:rPr lang="en-IN" b="1" dirty="0"/>
              <a:t>Mining </a:t>
            </a:r>
            <a:r>
              <a:rPr lang="en-IN" b="1" dirty="0" smtClean="0"/>
              <a:t>Functionalities</a:t>
            </a:r>
          </a:p>
          <a:p>
            <a:pPr marL="0" indent="0" eaLnBrk="0" hangingPunct="0">
              <a:buNone/>
            </a:pPr>
            <a:r>
              <a:rPr lang="en-IN" dirty="0" smtClean="0"/>
              <a:t>Data </a:t>
            </a:r>
            <a:r>
              <a:rPr lang="en-IN" dirty="0"/>
              <a:t>mining involves six common classes of tasks</a:t>
            </a:r>
            <a:r>
              <a:rPr lang="en-IN" dirty="0" smtClean="0"/>
              <a:t>:</a:t>
            </a:r>
          </a:p>
          <a:p>
            <a:pPr marL="0" indent="0" eaLnBrk="0" hangingPunct="0">
              <a:buNone/>
            </a:pPr>
            <a:endParaRPr lang="en-IN" dirty="0"/>
          </a:p>
          <a:p>
            <a:pPr lvl="0" eaLnBrk="0" hangingPunct="0"/>
            <a:r>
              <a:rPr lang="en-IN" dirty="0"/>
              <a:t>Anomaly detection (Outlier/change/deviation detection)</a:t>
            </a:r>
          </a:p>
          <a:p>
            <a:pPr lvl="0" eaLnBrk="0" hangingPunct="0"/>
            <a:r>
              <a:rPr lang="en-IN" dirty="0"/>
              <a:t>Association rule learning (Dependency modelling)</a:t>
            </a:r>
          </a:p>
          <a:p>
            <a:pPr lvl="0" eaLnBrk="0" hangingPunct="0"/>
            <a:r>
              <a:rPr lang="en-IN" dirty="0"/>
              <a:t>Clustering</a:t>
            </a:r>
          </a:p>
          <a:p>
            <a:pPr lvl="0" eaLnBrk="0" hangingPunct="0"/>
            <a:r>
              <a:rPr lang="en-IN" dirty="0"/>
              <a:t>Classification</a:t>
            </a:r>
          </a:p>
          <a:p>
            <a:pPr lvl="0" eaLnBrk="0" hangingPunct="0"/>
            <a:r>
              <a:rPr lang="en-IN" dirty="0"/>
              <a:t>Regression</a:t>
            </a:r>
          </a:p>
          <a:p>
            <a:pPr lvl="0" eaLnBrk="0" hangingPunct="0"/>
            <a:r>
              <a:rPr lang="en-IN" dirty="0"/>
              <a:t>Summarization</a:t>
            </a:r>
          </a:p>
          <a:p>
            <a:pPr marL="0" indent="0" algn="just" eaLnBrk="0" hangingPunct="0">
              <a:buNone/>
            </a:pPr>
            <a:endParaRPr lang="en-IN" b="1" dirty="0" smtClean="0"/>
          </a:p>
          <a:p>
            <a:pPr eaLnBrk="0" hangingPunct="0"/>
            <a:r>
              <a:rPr lang="en-IN" dirty="0"/>
              <a:t>Anomaly detection (Outlier/change/deviation detection) - The identification of unusual data records, that might be interesting or data errors that require further investigation.</a:t>
            </a:r>
          </a:p>
          <a:p>
            <a:pPr marL="0" indent="0" eaLnBrk="0" hangingPunct="0">
              <a:buNone/>
            </a:pPr>
            <a:endParaRPr lang="en-IN" dirty="0"/>
          </a:p>
          <a:p>
            <a:pPr marL="0" indent="0" algn="just" eaLnBrk="0" hangingPunct="0">
              <a:buNone/>
            </a:pPr>
            <a:endParaRPr lang="en-IN" b="1"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4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5748" y="509798"/>
            <a:ext cx="10533035" cy="5437848"/>
          </a:xfrm>
        </p:spPr>
        <p:txBody>
          <a:bodyPr>
            <a:noAutofit/>
          </a:bodyPr>
          <a:lstStyle/>
          <a:p>
            <a:pPr marL="0" indent="0" algn="just" eaLnBrk="0" hangingPunct="0">
              <a:buNone/>
            </a:pPr>
            <a:endParaRPr lang="en-IN" b="1" dirty="0" smtClean="0"/>
          </a:p>
          <a:p>
            <a:pPr algn="just" eaLnBrk="0" hangingPunct="0"/>
            <a:r>
              <a:rPr lang="en-IN" dirty="0"/>
              <a:t>Anomaly detection (Outlier/change/deviation detection) - The identification of unusual data records, that might be interesting or data errors that require further investigation</a:t>
            </a:r>
            <a:r>
              <a:rPr lang="en-IN" dirty="0" smtClean="0"/>
              <a:t>.</a:t>
            </a:r>
          </a:p>
          <a:p>
            <a:pPr algn="just" eaLnBrk="0" hangingPunct="0"/>
            <a:endParaRPr lang="en-IN" dirty="0"/>
          </a:p>
          <a:p>
            <a:pPr algn="just" eaLnBrk="0" hangingPunct="0"/>
            <a:r>
              <a:rPr lang="en-IN" dirty="0"/>
              <a:t>Association rule learning (Dependency modelling) - Searches for relationships between variables. For example a supermarket might gather data on customer purchasing habits. Using association rule learning, the supermarket can determine which products are frequently bought together and use this information for marketing purposes. This is sometimes referred to as market basket analysis.</a:t>
            </a:r>
          </a:p>
          <a:p>
            <a:pPr marL="0" indent="0" algn="just" eaLnBrk="0" hangingPunct="0">
              <a:buNone/>
            </a:pPr>
            <a:r>
              <a:rPr lang="en-IN" dirty="0"/>
              <a:t> </a:t>
            </a:r>
          </a:p>
          <a:p>
            <a:pPr algn="just" eaLnBrk="0" hangingPunct="0"/>
            <a:r>
              <a:rPr lang="en-IN" dirty="0"/>
              <a:t>Clustering - is the task of discovering groups and structures in the data that are in some way or another "similar", without using known structures in the data.</a:t>
            </a:r>
          </a:p>
          <a:p>
            <a:pPr marL="0" indent="0" algn="just" eaLnBrk="0" hangingPunct="0">
              <a:buNone/>
            </a:pPr>
            <a:r>
              <a:rPr lang="en-IN" dirty="0"/>
              <a:t> </a:t>
            </a:r>
          </a:p>
          <a:p>
            <a:pPr marL="0" indent="0" eaLnBrk="0" hangingPunct="0">
              <a:buNone/>
            </a:pPr>
            <a:endParaRPr lang="en-IN" dirty="0"/>
          </a:p>
          <a:p>
            <a:pPr marL="0" indent="0" algn="just" eaLnBrk="0" hangingPunct="0">
              <a:buNone/>
            </a:pPr>
            <a:endParaRPr lang="en-IN" b="1"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9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indent="0" algn="just" eaLnBrk="0" hangingPunct="0">
              <a:buNone/>
            </a:pPr>
            <a:endParaRPr lang="en-IN" b="1" dirty="0" smtClean="0"/>
          </a:p>
          <a:p>
            <a:pPr algn="just" eaLnBrk="0" hangingPunct="0"/>
            <a:r>
              <a:rPr lang="en-IN" dirty="0"/>
              <a:t>Classification - is the task of generalizing known structure to apply to new data. For example, an e-mail program might attempt to classify an e-mail as "legitimate" or as "spam".</a:t>
            </a:r>
          </a:p>
          <a:p>
            <a:pPr algn="just" eaLnBrk="0" hangingPunct="0"/>
            <a:endParaRPr lang="en-IN" dirty="0"/>
          </a:p>
          <a:p>
            <a:pPr algn="just" eaLnBrk="0" hangingPunct="0"/>
            <a:r>
              <a:rPr lang="en-IN" dirty="0"/>
              <a:t>Regression - attempts to find a function which models the data with the least error.</a:t>
            </a:r>
          </a:p>
          <a:p>
            <a:pPr marL="0" indent="0" algn="just" eaLnBrk="0" hangingPunct="0">
              <a:buNone/>
            </a:pPr>
            <a:r>
              <a:rPr lang="en-IN" dirty="0"/>
              <a:t> </a:t>
            </a:r>
          </a:p>
          <a:p>
            <a:pPr algn="just" eaLnBrk="0" hangingPunct="0"/>
            <a:r>
              <a:rPr lang="en-IN" dirty="0"/>
              <a:t>Summarization - providing a more compact representation of the data set, including visualization and report generation.</a:t>
            </a:r>
          </a:p>
          <a:p>
            <a:pPr marL="0" indent="0" algn="just" eaLnBrk="0" hangingPunct="0">
              <a:buNone/>
            </a:pPr>
            <a:r>
              <a:rPr lang="en-IN" dirty="0"/>
              <a:t> </a:t>
            </a:r>
          </a:p>
          <a:p>
            <a:pPr marL="0" indent="0" eaLnBrk="0" hangingPunct="0">
              <a:buNone/>
            </a:pPr>
            <a:endParaRPr lang="en-IN" dirty="0"/>
          </a:p>
          <a:p>
            <a:pPr marL="0" indent="0" algn="just" eaLnBrk="0" hangingPunct="0">
              <a:buNone/>
            </a:pPr>
            <a:endParaRPr lang="en-IN" b="1"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74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indent="0" algn="just" eaLnBrk="0" hangingPunct="0">
              <a:buNone/>
            </a:pPr>
            <a:endParaRPr lang="en-IN" b="1" dirty="0" smtClean="0"/>
          </a:p>
          <a:p>
            <a:pPr marL="0" indent="0" algn="just" eaLnBrk="0" hangingPunct="0">
              <a:buNone/>
            </a:pPr>
            <a:r>
              <a:rPr lang="en-IN" b="1" dirty="0"/>
              <a:t>Classification of Data Mining Systems</a:t>
            </a:r>
            <a:endParaRPr lang="en-IN" dirty="0"/>
          </a:p>
          <a:p>
            <a:pPr marL="0" indent="0" algn="just" eaLnBrk="0" hangingPunct="0">
              <a:buNone/>
            </a:pPr>
            <a:endParaRPr lang="en-IN" b="1" dirty="0"/>
          </a:p>
          <a:p>
            <a:pPr marL="457200" lvl="1" indent="0" algn="just">
              <a:spcBef>
                <a:spcPts val="600"/>
              </a:spcBef>
              <a:buNone/>
            </a:pPr>
            <a:r>
              <a:rPr lang="en-IN" dirty="0"/>
              <a:t>Data mining systems can be categorized according to various criteria, as follows</a:t>
            </a:r>
            <a:r>
              <a:rPr lang="en-IN" dirty="0" smtClean="0"/>
              <a:t>:</a:t>
            </a:r>
          </a:p>
          <a:p>
            <a:pPr marL="457200" lvl="1" indent="0" algn="just">
              <a:spcBef>
                <a:spcPts val="600"/>
              </a:spcBef>
              <a:buNone/>
            </a:pPr>
            <a:endParaRPr lang="en-IN" dirty="0"/>
          </a:p>
          <a:p>
            <a:pPr lvl="1" algn="just">
              <a:spcBef>
                <a:spcPts val="600"/>
              </a:spcBef>
            </a:pPr>
            <a:r>
              <a:rPr lang="en-IN" dirty="0"/>
              <a:t>Classification according to the kinds of databases </a:t>
            </a:r>
            <a:r>
              <a:rPr lang="en-IN" dirty="0" smtClean="0"/>
              <a:t>mined</a:t>
            </a:r>
            <a:r>
              <a:rPr lang="en-IN" dirty="0"/>
              <a:t>.</a:t>
            </a:r>
            <a:endParaRPr lang="en-IN" dirty="0" smtClean="0"/>
          </a:p>
          <a:p>
            <a:pPr lvl="1" algn="just">
              <a:spcBef>
                <a:spcPts val="600"/>
              </a:spcBef>
            </a:pPr>
            <a:r>
              <a:rPr lang="en-IN" dirty="0"/>
              <a:t>Classification according to the kinds of knowledge </a:t>
            </a:r>
            <a:r>
              <a:rPr lang="en-IN" dirty="0" smtClean="0"/>
              <a:t>mined</a:t>
            </a:r>
            <a:r>
              <a:rPr lang="en-IN" dirty="0"/>
              <a:t>.</a:t>
            </a:r>
            <a:endParaRPr lang="en-IN" dirty="0" smtClean="0"/>
          </a:p>
          <a:p>
            <a:pPr lvl="1" algn="just">
              <a:spcBef>
                <a:spcPts val="600"/>
              </a:spcBef>
            </a:pPr>
            <a:r>
              <a:rPr lang="en-IN" dirty="0"/>
              <a:t>Classification according to the kinds of techniques </a:t>
            </a:r>
            <a:r>
              <a:rPr lang="en-IN" dirty="0" smtClean="0"/>
              <a:t>utilized</a:t>
            </a:r>
            <a:r>
              <a:rPr lang="en-IN" dirty="0"/>
              <a:t>.</a:t>
            </a:r>
            <a:endParaRPr lang="en-IN" dirty="0" smtClean="0"/>
          </a:p>
          <a:p>
            <a:pPr lvl="1" algn="just">
              <a:spcBef>
                <a:spcPts val="600"/>
              </a:spcBef>
            </a:pPr>
            <a:r>
              <a:rPr lang="en-IN" dirty="0"/>
              <a:t>Classification according to the applications </a:t>
            </a:r>
            <a:r>
              <a:rPr lang="en-IN" dirty="0" smtClean="0"/>
              <a:t>adapted.</a:t>
            </a: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431021" y="3633323"/>
            <a:ext cx="4191675" cy="2638001"/>
          </a:xfrm>
          <a:prstGeom prst="rect">
            <a:avLst/>
          </a:prstGeom>
        </p:spPr>
      </p:pic>
    </p:spTree>
    <p:extLst>
      <p:ext uri="{BB962C8B-B14F-4D97-AF65-F5344CB8AC3E}">
        <p14:creationId xmlns:p14="http://schemas.microsoft.com/office/powerpoint/2010/main" val="226171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427885"/>
            <a:ext cx="10533035" cy="5883903"/>
          </a:xfrm>
        </p:spPr>
        <p:txBody>
          <a:bodyPr>
            <a:noAutofit/>
          </a:bodyPr>
          <a:lstStyle/>
          <a:p>
            <a:pPr marL="457200" lvl="1" indent="0">
              <a:spcBef>
                <a:spcPts val="600"/>
              </a:spcBef>
              <a:buNone/>
            </a:pPr>
            <a:r>
              <a:rPr lang="en-IN" dirty="0" smtClean="0"/>
              <a:t>Classification </a:t>
            </a:r>
            <a:r>
              <a:rPr lang="en-IN" dirty="0"/>
              <a:t>according to the kinds of databases </a:t>
            </a:r>
            <a:r>
              <a:rPr lang="en-IN" dirty="0" smtClean="0"/>
              <a:t>mined.</a:t>
            </a:r>
          </a:p>
          <a:p>
            <a:pPr marL="0" indent="0" algn="just">
              <a:buNone/>
            </a:pPr>
            <a:r>
              <a:rPr lang="en-IN" dirty="0"/>
              <a:t>Database systems can be classified according to different criteria (such as data models, or the types of data or applications involved), each of which may require its own data mining technique. Data mining systems can therefore be classified accordingly. </a:t>
            </a:r>
          </a:p>
          <a:p>
            <a:pPr marL="0" indent="0" algn="just">
              <a:buNone/>
            </a:pPr>
            <a:r>
              <a:rPr lang="en-IN" dirty="0"/>
              <a:t>For instance, if classifying according to data models, we may have a relational, transactional, object-relational, or data warehouse mining system. If classifying according to the special types of data handled, we may have a spatial, time-series, text, stream data, multimedia data mining system, or a </a:t>
            </a:r>
            <a:r>
              <a:rPr lang="en-IN" dirty="0" smtClean="0"/>
              <a:t>World Wide Web </a:t>
            </a:r>
            <a:r>
              <a:rPr lang="en-IN" dirty="0"/>
              <a:t>mining system. </a:t>
            </a:r>
          </a:p>
          <a:p>
            <a:pPr lvl="1" algn="just">
              <a:spcBef>
                <a:spcPts val="600"/>
              </a:spcBef>
            </a:pPr>
            <a:endParaRPr lang="en-IN" dirty="0" smtClean="0"/>
          </a:p>
          <a:p>
            <a:pPr marL="0" indent="0">
              <a:spcBef>
                <a:spcPts val="600"/>
              </a:spcBef>
              <a:buNone/>
            </a:pPr>
            <a:r>
              <a:rPr lang="en-IN" dirty="0" smtClean="0"/>
              <a:t>	Classification </a:t>
            </a:r>
            <a:r>
              <a:rPr lang="en-IN" dirty="0"/>
              <a:t>according to the kinds of knowledge </a:t>
            </a:r>
            <a:r>
              <a:rPr lang="en-IN" dirty="0" smtClean="0"/>
              <a:t>mined.</a:t>
            </a:r>
          </a:p>
          <a:p>
            <a:pPr marL="0" indent="0" algn="just">
              <a:spcBef>
                <a:spcPts val="600"/>
              </a:spcBef>
              <a:buNone/>
            </a:pPr>
            <a:r>
              <a:rPr lang="en-IN" dirty="0" smtClean="0"/>
              <a:t>Data </a:t>
            </a:r>
            <a:r>
              <a:rPr lang="en-IN" dirty="0"/>
              <a:t>mining systems can be categorized according to the kinds of knowledge they mine, that is, based on data mining functionalities, such as characterization, discrimination, association and correlation analysis, classification, prediction, clustering, outlier analysis, and evolution analysis. A comprehensive data mining system usually provides multiple and/or integrated data mining functionalities. </a:t>
            </a: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831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359</TotalTime>
  <Words>1927</Words>
  <Application>Microsoft Office PowerPoint</Application>
  <PresentationFormat>Custom</PresentationFormat>
  <Paragraphs>153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vt:lpstr>
      <vt:lpstr>MALLA REDDY UNIVERSITY</vt:lpstr>
      <vt:lpstr>PowerPoint Presentation</vt:lpstr>
      <vt:lpstr>INTRODUCTION TO DATA MINING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INSTITUTE OF TECHNOLOGY AND SCIENCE</dc:title>
  <dc:creator>JawaharMoni</dc:creator>
  <cp:lastModifiedBy>MRUH</cp:lastModifiedBy>
  <cp:revision>69</cp:revision>
  <dcterms:created xsi:type="dcterms:W3CDTF">2020-08-21T14:58:56Z</dcterms:created>
  <dcterms:modified xsi:type="dcterms:W3CDTF">2024-01-11T04:43:35Z</dcterms:modified>
</cp:coreProperties>
</file>